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558" r:id="rId3"/>
    <p:sldId id="533" r:id="rId4"/>
    <p:sldId id="549" r:id="rId5"/>
    <p:sldId id="551" r:id="rId6"/>
    <p:sldId id="554" r:id="rId7"/>
    <p:sldId id="555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Thiemer" initials="AT" lastIdx="1" clrIdx="0">
    <p:extLst>
      <p:ext uri="{19B8F6BF-5375-455C-9EA6-DF929625EA0E}">
        <p15:presenceInfo xmlns:p15="http://schemas.microsoft.com/office/powerpoint/2012/main" userId="3f82369be7f92e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2C2A"/>
    <a:srgbClr val="2C4D75"/>
    <a:srgbClr val="F09644"/>
    <a:srgbClr val="4EACC6"/>
    <a:srgbClr val="8064A2"/>
    <a:srgbClr val="9BBB59"/>
    <a:srgbClr val="4F81BD"/>
    <a:srgbClr val="C0504D"/>
    <a:srgbClr val="6A8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" autoAdjust="0"/>
    <p:restoredTop sz="50000" autoAdjust="0"/>
  </p:normalViewPr>
  <p:slideViewPr>
    <p:cSldViewPr>
      <p:cViewPr varScale="1">
        <p:scale>
          <a:sx n="74" d="100"/>
          <a:sy n="74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4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6C7E-7007-4228-8DC7-E159B9985D35}" type="datetimeFigureOut">
              <a:rPr lang="de-DE" smtClean="0"/>
              <a:t>30.11.2018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359E-35D1-4544-8A15-3774906812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6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Marketing\Debora_Schiffer\016\016_Präsentationsvorlagen_UzK\016_PPT_Lay_TiteL_V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3" y="211814"/>
            <a:ext cx="1656186" cy="8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3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0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5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040" y="6335742"/>
            <a:ext cx="70922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University </a:t>
            </a:r>
            <a:r>
              <a:rPr lang="de-DE" altLang="de-DE" sz="11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of</a:t>
            </a:r>
            <a:r>
              <a:rPr lang="de-DE" altLang="de-DE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Cologne | Institute </a:t>
            </a:r>
            <a:r>
              <a:rPr lang="de-DE" altLang="de-DE" sz="11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of</a:t>
            </a:r>
            <a:r>
              <a:rPr lang="de-DE" altLang="de-DE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altLang="de-DE" sz="11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Geography</a:t>
            </a:r>
            <a:r>
              <a:rPr lang="de-DE" altLang="de-DE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| Prof. Dr. Karl Schneider, Dr. A. Thiemer |</a:t>
            </a:r>
            <a:r>
              <a:rPr lang="de-DE" altLang="de-DE" sz="1100" baseline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Slide </a:t>
            </a:r>
            <a:fld id="{0FE3E73C-6698-A246-BA10-6D9FAF411B4D}" type="slidenum">
              <a:rPr lang="de-DE" altLang="de-DE" sz="1100" b="1" baseline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‹#›</a:t>
            </a:fld>
            <a:endParaRPr lang="de-DE" altLang="de-DE" sz="11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7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7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4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5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2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47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0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lobe.uni-koeln.de/17467.html?&amp;L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Marketing\Debora_Schiffer\016\016_Präsentationsvorlagen_UzK\016_PPT_Lay_TiteL_V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:\Marketing\CD\CD_Logos\UzK_Logo_Quadrat_uniblau\UzK_LogoQuadra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3" y="211814"/>
            <a:ext cx="1656186" cy="8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xmlns="" id="{A99CAE3E-6CC9-8843-84F5-FB9E1CA2A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81794"/>
              </p:ext>
            </p:extLst>
          </p:nvPr>
        </p:nvGraphicFramePr>
        <p:xfrm>
          <a:off x="121407" y="4912922"/>
          <a:ext cx="8871773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005">
                  <a:extLst>
                    <a:ext uri="{9D8B030D-6E8A-4147-A177-3AD203B41FA5}">
                      <a16:colId xmlns:a16="http://schemas.microsoft.com/office/drawing/2014/main" xmlns="" val="3629503817"/>
                    </a:ext>
                  </a:extLst>
                </a:gridCol>
                <a:gridCol w="6091768">
                  <a:extLst>
                    <a:ext uri="{9D8B030D-6E8A-4147-A177-3AD203B41FA5}">
                      <a16:colId xmlns:a16="http://schemas.microsoft.com/office/drawing/2014/main" xmlns="" val="420682408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de-DE" sz="1400" b="1" noProof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Prof. Dr. Karl Schneider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de-DE" sz="1400" b="1" noProof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Dr. Andreas Thiemer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de-DE" sz="1400" b="0" baseline="0" noProof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University of Cologne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de-DE" sz="1400" b="0" baseline="0" noProof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Institute of Geography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A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GLOBE Europe and Eurasia Regional Meeting 2018</a:t>
                      </a:r>
                    </a:p>
                    <a:p>
                      <a:r>
                        <a:rPr lang="en-GB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Toulouse / France, Nov. 12</a:t>
                      </a:r>
                      <a:r>
                        <a:rPr lang="en-GB" sz="2000" b="0" baseline="3000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th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– 16</a:t>
                      </a:r>
                      <a:r>
                        <a:rPr lang="en-GB" sz="2000" b="0" baseline="3000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th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endParaRPr lang="en-GB" sz="1600" b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GB" sz="32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Highlights at University of Cologne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387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0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C0D8E4B3-93A7-9B42-A601-CFE38C352D25}"/>
              </a:ext>
            </a:extLst>
          </p:cNvPr>
          <p:cNvSpPr txBox="1"/>
          <p:nvPr/>
        </p:nvSpPr>
        <p:spPr>
          <a:xfrm>
            <a:off x="317450" y="188640"/>
            <a:ext cx="857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7A93"/>
                </a:solidFill>
                <a:latin typeface="Arial Narrow" panose="020B0606020202030204" pitchFamily="34" charset="0"/>
              </a:rPr>
              <a:t>UoC’s</a:t>
            </a:r>
            <a:r>
              <a:rPr lang="en-US" sz="2800" b="1" dirty="0">
                <a:solidFill>
                  <a:srgbClr val="457A93"/>
                </a:solidFill>
                <a:latin typeface="Arial Narrow" panose="020B0606020202030204" pitchFamily="34" charset="0"/>
              </a:rPr>
              <a:t> GLOBE approach is focused on three main areas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xmlns="" id="{6AA6757A-4FF3-1A4B-9224-8BEF5753D3EA}"/>
              </a:ext>
            </a:extLst>
          </p:cNvPr>
          <p:cNvSpPr/>
          <p:nvPr/>
        </p:nvSpPr>
        <p:spPr>
          <a:xfrm>
            <a:off x="395535" y="1412776"/>
            <a:ext cx="2599359" cy="4824536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/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Lectures / Seminars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International lecture series</a:t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(40 – 80 students)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Scientific foundation</a:t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(30 – 40 students)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Statistical analysis</a:t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(20 – 30 students)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Inquiry-based learning</a:t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(20 students)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Training sessions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Further education</a:t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(30 participants)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Workshops </a:t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(10 participants)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1400" b="1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62E53543-030E-924C-9A9A-107E598C153F}"/>
              </a:ext>
            </a:extLst>
          </p:cNvPr>
          <p:cNvSpPr/>
          <p:nvPr/>
        </p:nvSpPr>
        <p:spPr>
          <a:xfrm>
            <a:off x="3250851" y="1412776"/>
            <a:ext cx="2599359" cy="4824536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/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Projects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Environmental Monitoring using Smartphones </a:t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</a:t>
            </a:r>
            <a:r>
              <a:rPr lang="en-US" sz="1400" b="1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RheinEnergie</a:t>
            </a: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Stiftung)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cubiC</a:t>
            </a: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(City of Cologne)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Proposal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PULCHRA</a:t>
            </a:r>
            <a:b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(Horizon 2020)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Theses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Bachelor theses </a:t>
            </a: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(4)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Master theses </a:t>
            </a:r>
            <a:r>
              <a:rPr lang="en-US" sz="14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(2)</a:t>
            </a:r>
            <a:endParaRPr lang="en-US" b="1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xmlns="" id="{9B20E97E-5616-1C4E-B5D9-B364B8C529C0}"/>
              </a:ext>
            </a:extLst>
          </p:cNvPr>
          <p:cNvSpPr/>
          <p:nvPr/>
        </p:nvSpPr>
        <p:spPr>
          <a:xfrm>
            <a:off x="395536" y="994154"/>
            <a:ext cx="2599359" cy="418622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Teaching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xmlns="" id="{1744719F-A170-0D4D-9BFB-3655F3391933}"/>
              </a:ext>
            </a:extLst>
          </p:cNvPr>
          <p:cNvSpPr/>
          <p:nvPr/>
        </p:nvSpPr>
        <p:spPr>
          <a:xfrm>
            <a:off x="3251843" y="996256"/>
            <a:ext cx="2598367" cy="41652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Research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xmlns="" id="{53B795AD-F7B5-8F4A-AEFA-170B2BB4A96D}"/>
              </a:ext>
            </a:extLst>
          </p:cNvPr>
          <p:cNvSpPr/>
          <p:nvPr/>
        </p:nvSpPr>
        <p:spPr>
          <a:xfrm>
            <a:off x="6107158" y="996256"/>
            <a:ext cx="2598367" cy="4165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Products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A41294DC-B697-234B-AA54-37407B518534}"/>
              </a:ext>
            </a:extLst>
          </p:cNvPr>
          <p:cNvGrpSpPr/>
          <p:nvPr/>
        </p:nvGrpSpPr>
        <p:grpSpPr>
          <a:xfrm>
            <a:off x="6106164" y="1412776"/>
            <a:ext cx="2599361" cy="4824536"/>
            <a:chOff x="6106164" y="1412776"/>
            <a:chExt cx="2599361" cy="4824536"/>
          </a:xfrm>
        </p:grpSpPr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xmlns="" id="{C255D0F2-1650-2646-9C6F-5ECA73D0315A}"/>
                </a:ext>
              </a:extLst>
            </p:cNvPr>
            <p:cNvSpPr/>
            <p:nvPr/>
          </p:nvSpPr>
          <p:spPr>
            <a:xfrm>
              <a:off x="6106166" y="1412776"/>
              <a:ext cx="2599359" cy="482453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rtlCol="0" anchor="t"/>
            <a:lstStyle/>
            <a:p>
              <a:pPr>
                <a:spcAft>
                  <a:spcPts val="1200"/>
                </a:spcAft>
              </a:pPr>
              <a:endParaRPr lang="de-DE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itchFamily="2" charset="2"/>
                <a:buChar char="§"/>
              </a:pPr>
              <a:endParaRPr lang="de-DE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itchFamily="2" charset="2"/>
                <a:buChar char="§"/>
              </a:pPr>
              <a:endParaRPr lang="de-DE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xmlns="" id="{C21FD4D8-491D-C140-A91B-4FF637C92D19}"/>
                </a:ext>
              </a:extLst>
            </p:cNvPr>
            <p:cNvGrpSpPr/>
            <p:nvPr/>
          </p:nvGrpSpPr>
          <p:grpSpPr>
            <a:xfrm>
              <a:off x="6106164" y="1556792"/>
              <a:ext cx="2599361" cy="3014487"/>
              <a:chOff x="6106164" y="1556792"/>
              <a:chExt cx="2599361" cy="3014487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xmlns="" id="{4AC9758A-8CB4-F844-A7A5-DE422A5D8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2537" y="1556792"/>
                <a:ext cx="1337138" cy="100285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xmlns="" id="{E36E8296-64EC-8046-8853-0E1779A87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8180" y="2924944"/>
                <a:ext cx="1385851" cy="143782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xmlns="" id="{85F43FC8-B6E3-DA48-9D95-197550ACC7CE}"/>
                  </a:ext>
                </a:extLst>
              </p:cNvPr>
              <p:cNvSpPr/>
              <p:nvPr/>
            </p:nvSpPr>
            <p:spPr>
              <a:xfrm>
                <a:off x="6106164" y="2628749"/>
                <a:ext cx="25993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E-Learning / Tutorials</a:t>
                </a:r>
                <a:endParaRPr lang="de-DE" sz="1400" dirty="0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xmlns="" id="{2ACB4845-2A24-4B48-BB7D-B8DC8C47C18C}"/>
                  </a:ext>
                </a:extLst>
              </p:cNvPr>
              <p:cNvSpPr/>
              <p:nvPr/>
            </p:nvSpPr>
            <p:spPr>
              <a:xfrm>
                <a:off x="6106166" y="4263502"/>
                <a:ext cx="259935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Smartphone Apps</a:t>
                </a:r>
                <a:endParaRPr lang="de-DE" sz="1400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29C1F825-BB85-5F47-98F8-93F5D1861E49}"/>
              </a:ext>
            </a:extLst>
          </p:cNvPr>
          <p:cNvGrpSpPr/>
          <p:nvPr/>
        </p:nvGrpSpPr>
        <p:grpSpPr>
          <a:xfrm>
            <a:off x="6106165" y="4725144"/>
            <a:ext cx="2599359" cy="1368177"/>
            <a:chOff x="6106165" y="4725144"/>
            <a:chExt cx="2599359" cy="1368177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xmlns="" id="{DD9E21BB-46E8-9149-93AF-CA8EE4740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063" y="4725144"/>
              <a:ext cx="988083" cy="9880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xmlns="" id="{2EBFA20F-EFEC-A447-97D5-03AB7037ACC3}"/>
                </a:ext>
              </a:extLst>
            </p:cNvPr>
            <p:cNvSpPr/>
            <p:nvPr/>
          </p:nvSpPr>
          <p:spPr>
            <a:xfrm>
              <a:off x="6106165" y="5785544"/>
              <a:ext cx="25993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DataTool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07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41C82038-C87F-6640-B4BA-AA4EA5530485}"/>
              </a:ext>
            </a:extLst>
          </p:cNvPr>
          <p:cNvSpPr txBox="1"/>
          <p:nvPr/>
        </p:nvSpPr>
        <p:spPr>
          <a:xfrm>
            <a:off x="317450" y="188640"/>
            <a:ext cx="857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57A93"/>
                </a:solidFill>
                <a:latin typeface="Arial Narrow" panose="020B0606020202030204" pitchFamily="34" charset="0"/>
              </a:rPr>
              <a:t>Working with large datasets is challenging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3213C7C-EDCB-F546-8A3B-F0969974F4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035C8519-E2E1-624A-91FB-4A6AD43E920E}"/>
              </a:ext>
            </a:extLst>
          </p:cNvPr>
          <p:cNvSpPr txBox="1"/>
          <p:nvPr/>
        </p:nvSpPr>
        <p:spPr>
          <a:xfrm>
            <a:off x="107504" y="5865381"/>
            <a:ext cx="547260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Spreadsheet with measurements derived from the raw data of a weather station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C9E6A42D-8A48-6244-AC36-A14BDAFDFB31}"/>
              </a:ext>
            </a:extLst>
          </p:cNvPr>
          <p:cNvGrpSpPr/>
          <p:nvPr/>
        </p:nvGrpSpPr>
        <p:grpSpPr>
          <a:xfrm>
            <a:off x="297035" y="2202236"/>
            <a:ext cx="2972052" cy="3489482"/>
            <a:chOff x="297035" y="2202236"/>
            <a:chExt cx="2972052" cy="3489482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xmlns="" id="{A533B1FE-C575-5B46-A8E9-74848C40BBAA}"/>
                </a:ext>
              </a:extLst>
            </p:cNvPr>
            <p:cNvSpPr txBox="1"/>
            <p:nvPr/>
          </p:nvSpPr>
          <p:spPr>
            <a:xfrm>
              <a:off x="297035" y="2202236"/>
              <a:ext cx="477584" cy="3489482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de-DE" sz="14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xmlns="" id="{16971A2D-4EE4-FB4B-9D5C-2B2DCC02CAC6}"/>
                </a:ext>
              </a:extLst>
            </p:cNvPr>
            <p:cNvGrpSpPr/>
            <p:nvPr/>
          </p:nvGrpSpPr>
          <p:grpSpPr>
            <a:xfrm>
              <a:off x="797482" y="2368654"/>
              <a:ext cx="2471605" cy="583086"/>
              <a:chOff x="797482" y="2368654"/>
              <a:chExt cx="2471605" cy="583086"/>
            </a:xfrm>
          </p:grpSpPr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xmlns="" id="{CAFCD6EE-03D2-7741-8B86-3E8AD22BC5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482" y="2630264"/>
                <a:ext cx="726503" cy="321476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xmlns="" id="{3919AA52-8AC6-F147-A26D-87F3A3776FC2}"/>
                  </a:ext>
                </a:extLst>
              </p:cNvPr>
              <p:cNvSpPr txBox="1"/>
              <p:nvPr/>
            </p:nvSpPr>
            <p:spPr>
              <a:xfrm>
                <a:off x="1424475" y="2368654"/>
                <a:ext cx="1844612" cy="5232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Measurements were taken every 5 minutes</a:t>
                </a:r>
              </a:p>
            </p:txBody>
          </p:sp>
        </p:grp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EAE23EFF-E066-1343-97A5-C755BA25DEB0}"/>
              </a:ext>
            </a:extLst>
          </p:cNvPr>
          <p:cNvSpPr txBox="1"/>
          <p:nvPr/>
        </p:nvSpPr>
        <p:spPr>
          <a:xfrm>
            <a:off x="1440507" y="3685367"/>
            <a:ext cx="2808312" cy="116955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288 measurements /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   2.016 measurements /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   8.640 measurements /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105.120 measurements /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…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EF9C8622-3DE4-F341-8511-E343045C3F87}"/>
              </a:ext>
            </a:extLst>
          </p:cNvPr>
          <p:cNvGrpSpPr/>
          <p:nvPr/>
        </p:nvGrpSpPr>
        <p:grpSpPr>
          <a:xfrm>
            <a:off x="4769042" y="2632631"/>
            <a:ext cx="3763399" cy="2598080"/>
            <a:chOff x="4769042" y="2632631"/>
            <a:chExt cx="3763399" cy="259808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xmlns="" id="{D3A9642D-3495-3E40-919D-BC6C88B3A1A5}"/>
                </a:ext>
              </a:extLst>
            </p:cNvPr>
            <p:cNvGrpSpPr/>
            <p:nvPr/>
          </p:nvGrpSpPr>
          <p:grpSpPr>
            <a:xfrm>
              <a:off x="6248245" y="2632631"/>
              <a:ext cx="2284196" cy="2598080"/>
              <a:chOff x="6444208" y="3815191"/>
              <a:chExt cx="2284196" cy="2598080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xmlns="" id="{99FCDFB8-0A8F-CE4A-ADEB-1B680BBEF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3180" y="3815191"/>
                <a:ext cx="1646312" cy="164631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xmlns="" id="{08A6FDF9-247C-5542-9E70-1579E1A03C32}"/>
                  </a:ext>
                </a:extLst>
              </p:cNvPr>
              <p:cNvSpPr txBox="1"/>
              <p:nvPr/>
            </p:nvSpPr>
            <p:spPr>
              <a:xfrm>
                <a:off x="6444208" y="5674607"/>
                <a:ext cx="2284196" cy="73866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DataTool</a:t>
                </a:r>
                <a:r>
                  <a:rPr lang="en-GB" sz="1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converts data and submits measurements to the GLOBE database</a:t>
                </a:r>
              </a:p>
            </p:txBody>
          </p:sp>
        </p:grpSp>
        <p:sp>
          <p:nvSpPr>
            <p:cNvPr id="5" name="Pfeil nach rechts 4">
              <a:extLst>
                <a:ext uri="{FF2B5EF4-FFF2-40B4-BE49-F238E27FC236}">
                  <a16:creationId xmlns:a16="http://schemas.microsoft.com/office/drawing/2014/main" xmlns="" id="{5DABE7E0-B553-F240-8D20-213130874E9F}"/>
                </a:ext>
              </a:extLst>
            </p:cNvPr>
            <p:cNvSpPr/>
            <p:nvPr/>
          </p:nvSpPr>
          <p:spPr>
            <a:xfrm>
              <a:off x="4769042" y="3319313"/>
              <a:ext cx="1622139" cy="688205"/>
            </a:xfrm>
            <a:prstGeom prst="rightArrow">
              <a:avLst/>
            </a:pr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3685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D45BDBA9-BA84-F14F-AF54-C5C0BF7084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F6DD8DC3-558F-3E44-BC4B-843E99A0D02F}"/>
              </a:ext>
            </a:extLst>
          </p:cNvPr>
          <p:cNvSpPr txBox="1"/>
          <p:nvPr/>
        </p:nvSpPr>
        <p:spPr>
          <a:xfrm>
            <a:off x="317450" y="188640"/>
            <a:ext cx="857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7A93"/>
                </a:solidFill>
                <a:latin typeface="Arial Narrow" panose="020B0606020202030204" pitchFamily="34" charset="0"/>
              </a:rPr>
              <a:t>DataTool</a:t>
            </a:r>
            <a:r>
              <a:rPr lang="en-US" sz="2800" b="1" dirty="0">
                <a:solidFill>
                  <a:srgbClr val="457A93"/>
                </a:solidFill>
                <a:latin typeface="Arial Narrow" panose="020B0606020202030204" pitchFamily="34" charset="0"/>
              </a:rPr>
              <a:t> supports editing and formatting of CSV data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8A94ACC6-254A-CB4A-925D-28A56570EFEB}"/>
              </a:ext>
            </a:extLst>
          </p:cNvPr>
          <p:cNvGrpSpPr/>
          <p:nvPr/>
        </p:nvGrpSpPr>
        <p:grpSpPr>
          <a:xfrm>
            <a:off x="157489" y="2060848"/>
            <a:ext cx="6031644" cy="3600000"/>
            <a:chOff x="157489" y="2060848"/>
            <a:chExt cx="6031644" cy="3600000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xmlns="" id="{0E557E71-C9B9-BE4D-BE40-2B67B803CA99}"/>
                </a:ext>
              </a:extLst>
            </p:cNvPr>
            <p:cNvGrpSpPr/>
            <p:nvPr/>
          </p:nvGrpSpPr>
          <p:grpSpPr>
            <a:xfrm>
              <a:off x="1184430" y="2488787"/>
              <a:ext cx="2954867" cy="864096"/>
              <a:chOff x="683568" y="3789040"/>
              <a:chExt cx="2954867" cy="864096"/>
            </a:xfrm>
          </p:grpSpPr>
          <p:cxnSp>
            <p:nvCxnSpPr>
              <p:cNvPr id="7" name="Gerade Verbindung mit Pfeil 6">
                <a:extLst>
                  <a:ext uri="{FF2B5EF4-FFF2-40B4-BE49-F238E27FC236}">
                    <a16:creationId xmlns:a16="http://schemas.microsoft.com/office/drawing/2014/main" xmlns="" id="{231E3379-7777-754E-8A8B-22E1385AF7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4994" y="4153189"/>
                <a:ext cx="863441" cy="355931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xmlns="" id="{0108D972-5607-2B4D-8C9F-B31576D330D9}"/>
                  </a:ext>
                </a:extLst>
              </p:cNvPr>
              <p:cNvGrpSpPr/>
              <p:nvPr/>
            </p:nvGrpSpPr>
            <p:grpSpPr>
              <a:xfrm>
                <a:off x="683568" y="3789040"/>
                <a:ext cx="2232251" cy="864096"/>
                <a:chOff x="1028471" y="3294021"/>
                <a:chExt cx="1119434" cy="864096"/>
              </a:xfrm>
            </p:grpSpPr>
            <p:cxnSp>
              <p:nvCxnSpPr>
                <p:cNvPr id="5" name="Gerade Verbindung mit Pfeil 4">
                  <a:extLst>
                    <a:ext uri="{FF2B5EF4-FFF2-40B4-BE49-F238E27FC236}">
                      <a16:creationId xmlns:a16="http://schemas.microsoft.com/office/drawing/2014/main" xmlns="" id="{71A48A31-20EA-6E4F-9EA0-9F28BD73B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28471" y="3658170"/>
                  <a:ext cx="507152" cy="499947"/>
                </a:xfrm>
                <a:prstGeom prst="straightConnector1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xmlns="" id="{67F3F9A1-2506-DC47-A1FD-5163AC609485}"/>
                    </a:ext>
                  </a:extLst>
                </p:cNvPr>
                <p:cNvSpPr txBox="1"/>
                <p:nvPr/>
              </p:nvSpPr>
              <p:spPr>
                <a:xfrm>
                  <a:off x="1427291" y="3294021"/>
                  <a:ext cx="720614" cy="73866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Data to be evaluated is highlighted</a:t>
                  </a:r>
                </a:p>
              </p:txBody>
            </p:sp>
          </p:grp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xmlns="" id="{B5BFB5FB-71B2-CD49-8BA1-5255DC2BF143}"/>
                </a:ext>
              </a:extLst>
            </p:cNvPr>
            <p:cNvSpPr txBox="1"/>
            <p:nvPr/>
          </p:nvSpPr>
          <p:spPr>
            <a:xfrm>
              <a:off x="157489" y="2060848"/>
              <a:ext cx="1002443" cy="360000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de-DE" sz="14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xmlns="" id="{614819CC-E66E-5243-BBC6-A4291069CCBB}"/>
                </a:ext>
              </a:extLst>
            </p:cNvPr>
            <p:cNvSpPr txBox="1"/>
            <p:nvPr/>
          </p:nvSpPr>
          <p:spPr>
            <a:xfrm>
              <a:off x="4164697" y="2060848"/>
              <a:ext cx="2024436" cy="360000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de-DE" sz="14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990AA91E-7EC4-9C4D-8095-CCA60064CB85}"/>
              </a:ext>
            </a:extLst>
          </p:cNvPr>
          <p:cNvGrpSpPr/>
          <p:nvPr/>
        </p:nvGrpSpPr>
        <p:grpSpPr>
          <a:xfrm>
            <a:off x="4716016" y="1414424"/>
            <a:ext cx="1872208" cy="307777"/>
            <a:chOff x="876898" y="3312187"/>
            <a:chExt cx="938879" cy="307777"/>
          </a:xfrm>
        </p:grpSpPr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xmlns="" id="{440648DA-C5C4-B54F-95F6-813A80634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0621" y="3312187"/>
              <a:ext cx="465156" cy="15898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xmlns="" id="{DA38C3CF-C6E4-524E-ADE8-3B52550E4EA3}"/>
                </a:ext>
              </a:extLst>
            </p:cNvPr>
            <p:cNvSpPr txBox="1"/>
            <p:nvPr/>
          </p:nvSpPr>
          <p:spPr>
            <a:xfrm>
              <a:off x="876898" y="3312187"/>
              <a:ext cx="589117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Data setup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7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9C488885-0390-664F-8A30-5624BF64F210}"/>
              </a:ext>
            </a:extLst>
          </p:cNvPr>
          <p:cNvSpPr txBox="1"/>
          <p:nvPr/>
        </p:nvSpPr>
        <p:spPr>
          <a:xfrm>
            <a:off x="317450" y="188640"/>
            <a:ext cx="857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7A93"/>
                </a:solidFill>
                <a:latin typeface="Arial Narrow" panose="020B0606020202030204" pitchFamily="34" charset="0"/>
              </a:rPr>
              <a:t>DataTool</a:t>
            </a:r>
            <a:r>
              <a:rPr lang="en-US" sz="2800" b="1" dirty="0">
                <a:solidFill>
                  <a:srgbClr val="457A93"/>
                </a:solidFill>
                <a:latin typeface="Arial Narrow" panose="020B0606020202030204" pitchFamily="34" charset="0"/>
              </a:rPr>
              <a:t> helps to visualize and analyze data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3CF56F0-C030-EF4B-97B7-7687235D8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A0A42F96-9DE7-E148-B3CB-31BE33AC63F0}"/>
              </a:ext>
            </a:extLst>
          </p:cNvPr>
          <p:cNvGrpSpPr/>
          <p:nvPr/>
        </p:nvGrpSpPr>
        <p:grpSpPr>
          <a:xfrm>
            <a:off x="5220073" y="1473200"/>
            <a:ext cx="2247527" cy="2027808"/>
            <a:chOff x="5220073" y="1473200"/>
            <a:chExt cx="2247527" cy="2027808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xmlns="" id="{6C2C2836-8F44-EC43-926F-B87C2BEC2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4208" y="1473200"/>
              <a:ext cx="1023392" cy="348947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xmlns="" id="{3F8DB07F-9FA4-4B49-A743-4C921C9E76D0}"/>
                </a:ext>
              </a:extLst>
            </p:cNvPr>
            <p:cNvGrpSpPr/>
            <p:nvPr/>
          </p:nvGrpSpPr>
          <p:grpSpPr>
            <a:xfrm>
              <a:off x="5220073" y="1700808"/>
              <a:ext cx="2016223" cy="1800200"/>
              <a:chOff x="1146062" y="3294021"/>
              <a:chExt cx="648140" cy="1800200"/>
            </a:xfrm>
          </p:grpSpPr>
          <p:cxnSp>
            <p:nvCxnSpPr>
              <p:cNvPr id="13" name="Gerade Verbindung mit Pfeil 12">
                <a:extLst>
                  <a:ext uri="{FF2B5EF4-FFF2-40B4-BE49-F238E27FC236}">
                    <a16:creationId xmlns:a16="http://schemas.microsoft.com/office/drawing/2014/main" xmlns="" id="{7255C397-A1B6-9745-BAD1-575B3EBD54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9597" y="3447413"/>
                <a:ext cx="434605" cy="1646808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xmlns="" id="{B20776AA-C6C1-404F-84C4-903DC009CBDA}"/>
                  </a:ext>
                </a:extLst>
              </p:cNvPr>
              <p:cNvSpPr txBox="1"/>
              <p:nvPr/>
            </p:nvSpPr>
            <p:spPr>
              <a:xfrm>
                <a:off x="1146062" y="3294021"/>
                <a:ext cx="439810" cy="30777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Identify outliers</a:t>
                </a:r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xmlns="" id="{A05664DB-5593-9E4C-972A-D97B0BCBEE44}"/>
              </a:ext>
            </a:extLst>
          </p:cNvPr>
          <p:cNvGrpSpPr/>
          <p:nvPr/>
        </p:nvGrpSpPr>
        <p:grpSpPr>
          <a:xfrm>
            <a:off x="980962" y="4911160"/>
            <a:ext cx="1997499" cy="894104"/>
            <a:chOff x="3350878" y="1022183"/>
            <a:chExt cx="1997499" cy="894104"/>
          </a:xfrm>
        </p:grpSpPr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xmlns="" id="{D89A7541-3F32-DE4E-952A-18AE9462D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1597" y="1268215"/>
              <a:ext cx="288031" cy="64807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xmlns="" id="{B7821394-E0B2-154C-878A-522E1BF3110D}"/>
                </a:ext>
              </a:extLst>
            </p:cNvPr>
            <p:cNvSpPr txBox="1"/>
            <p:nvPr/>
          </p:nvSpPr>
          <p:spPr>
            <a:xfrm>
              <a:off x="3350878" y="1022183"/>
              <a:ext cx="199749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Choose measurement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4857F56D-CC10-DF45-93BC-5CC39A5103E1}"/>
              </a:ext>
            </a:extLst>
          </p:cNvPr>
          <p:cNvGrpSpPr/>
          <p:nvPr/>
        </p:nvGrpSpPr>
        <p:grpSpPr>
          <a:xfrm>
            <a:off x="1911385" y="1340768"/>
            <a:ext cx="1731337" cy="1224136"/>
            <a:chOff x="1911385" y="1340768"/>
            <a:chExt cx="1731337" cy="1224136"/>
          </a:xfrm>
        </p:grpSpPr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xmlns="" id="{60A5DE8C-4C39-074C-9A36-17ECE09B7EC4}"/>
                </a:ext>
              </a:extLst>
            </p:cNvPr>
            <p:cNvCxnSpPr>
              <a:cxnSpLocks/>
            </p:cNvCxnSpPr>
            <p:nvPr/>
          </p:nvCxnSpPr>
          <p:spPr>
            <a:xfrm>
              <a:off x="2659265" y="2027064"/>
              <a:ext cx="983457" cy="53784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xmlns="" id="{FD0FADF4-F044-9342-806E-E414BA71C6E4}"/>
                </a:ext>
              </a:extLst>
            </p:cNvPr>
            <p:cNvGrpSpPr/>
            <p:nvPr/>
          </p:nvGrpSpPr>
          <p:grpSpPr>
            <a:xfrm>
              <a:off x="1911385" y="1340768"/>
              <a:ext cx="1364471" cy="889340"/>
              <a:chOff x="5164653" y="1032769"/>
              <a:chExt cx="1364471" cy="889340"/>
            </a:xfrm>
          </p:grpSpPr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xmlns="" id="{F720306D-B424-4343-86FC-A49D196F0F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60133" y="1032769"/>
                <a:ext cx="768991" cy="533895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xmlns="" id="{5CD09BC9-4AEA-D24E-B90A-7C704C6FB50B}"/>
                  </a:ext>
                </a:extLst>
              </p:cNvPr>
              <p:cNvSpPr txBox="1"/>
              <p:nvPr/>
            </p:nvSpPr>
            <p:spPr>
              <a:xfrm>
                <a:off x="5164653" y="1398889"/>
                <a:ext cx="1155673" cy="5232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Timestamp and value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7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749A664-65B1-E14E-9738-9E406888A5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1E2B79AA-C625-5643-8C3E-03A2B744F361}"/>
              </a:ext>
            </a:extLst>
          </p:cNvPr>
          <p:cNvSpPr txBox="1"/>
          <p:nvPr/>
        </p:nvSpPr>
        <p:spPr>
          <a:xfrm>
            <a:off x="317450" y="188640"/>
            <a:ext cx="857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7A93"/>
                </a:solidFill>
                <a:latin typeface="Arial Narrow" panose="020B0606020202030204" pitchFamily="34" charset="0"/>
              </a:rPr>
              <a:t>DataTool</a:t>
            </a:r>
            <a:r>
              <a:rPr lang="en-US" sz="2800" b="1" dirty="0">
                <a:solidFill>
                  <a:srgbClr val="457A93"/>
                </a:solidFill>
                <a:latin typeface="Arial Narrow" panose="020B0606020202030204" pitchFamily="34" charset="0"/>
              </a:rPr>
              <a:t> can use any e-mail client for submitting data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65F7E19A-1982-9A4A-B0A5-7CD11C5E9C98}"/>
              </a:ext>
            </a:extLst>
          </p:cNvPr>
          <p:cNvGrpSpPr/>
          <p:nvPr/>
        </p:nvGrpSpPr>
        <p:grpSpPr>
          <a:xfrm>
            <a:off x="1259632" y="1196752"/>
            <a:ext cx="2264765" cy="307777"/>
            <a:chOff x="775695" y="3202235"/>
            <a:chExt cx="1135739" cy="307777"/>
          </a:xfrm>
        </p:grpSpPr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xmlns="" id="{D2BF0B4B-9CBB-354C-8AC9-A02B1B98D1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695" y="3356124"/>
              <a:ext cx="504056" cy="7780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xmlns="" id="{E6860C69-61BC-854B-BBAD-B2A558F3D959}"/>
                </a:ext>
              </a:extLst>
            </p:cNvPr>
            <p:cNvSpPr txBox="1"/>
            <p:nvPr/>
          </p:nvSpPr>
          <p:spPr>
            <a:xfrm>
              <a:off x="1270912" y="3202235"/>
              <a:ext cx="64052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e-mail address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5BE76E03-E3F9-FC41-89FA-7B778D3066C7}"/>
              </a:ext>
            </a:extLst>
          </p:cNvPr>
          <p:cNvGrpSpPr/>
          <p:nvPr/>
        </p:nvGrpSpPr>
        <p:grpSpPr>
          <a:xfrm>
            <a:off x="827586" y="1934562"/>
            <a:ext cx="1800198" cy="307777"/>
            <a:chOff x="775696" y="3294021"/>
            <a:chExt cx="902767" cy="307777"/>
          </a:xfrm>
        </p:grpSpPr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xmlns="" id="{1D3624C0-7BB7-C149-A04B-EF419F2B0835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75696" y="3433934"/>
              <a:ext cx="506883" cy="13976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xmlns="" id="{1D37A288-2E99-084B-BE66-00E38E3D0520}"/>
                </a:ext>
              </a:extLst>
            </p:cNvPr>
            <p:cNvSpPr txBox="1"/>
            <p:nvPr/>
          </p:nvSpPr>
          <p:spPr>
            <a:xfrm>
              <a:off x="1282579" y="3294021"/>
              <a:ext cx="395884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Subject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C3A0D4FB-36FA-C64D-81AC-435EA93C36D2}"/>
              </a:ext>
            </a:extLst>
          </p:cNvPr>
          <p:cNvGrpSpPr/>
          <p:nvPr/>
        </p:nvGrpSpPr>
        <p:grpSpPr>
          <a:xfrm>
            <a:off x="4788024" y="4221088"/>
            <a:ext cx="2234905" cy="523220"/>
            <a:chOff x="846585" y="3294021"/>
            <a:chExt cx="1120765" cy="523220"/>
          </a:xfrm>
        </p:grpSpPr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xmlns="" id="{429C2F49-749C-8C49-937E-62FC970C0778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846585" y="3433935"/>
              <a:ext cx="506883" cy="121696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xmlns="" id="{2213111D-56DF-7C41-92B7-9EC12C11217F}"/>
                </a:ext>
              </a:extLst>
            </p:cNvPr>
            <p:cNvSpPr txBox="1"/>
            <p:nvPr/>
          </p:nvSpPr>
          <p:spPr>
            <a:xfrm>
              <a:off x="1353468" y="3294021"/>
              <a:ext cx="613882" cy="5232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Formatted measurements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6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2582AC1-BC3D-904A-9703-7EE3697D1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0192ADE-909E-3D41-AA4F-E9E164020546}"/>
              </a:ext>
            </a:extLst>
          </p:cNvPr>
          <p:cNvSpPr txBox="1"/>
          <p:nvPr/>
        </p:nvSpPr>
        <p:spPr>
          <a:xfrm>
            <a:off x="317450" y="188640"/>
            <a:ext cx="857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57A93"/>
                </a:solidFill>
                <a:latin typeface="Arial Narrow" panose="020B0606020202030204" pitchFamily="34" charset="0"/>
              </a:rPr>
              <a:t>DataTool</a:t>
            </a:r>
            <a:r>
              <a:rPr lang="en-US" sz="2800" b="1" dirty="0">
                <a:solidFill>
                  <a:srgbClr val="457A93"/>
                </a:solidFill>
                <a:latin typeface="Arial Narrow" panose="020B0606020202030204" pitchFamily="34" charset="0"/>
              </a:rPr>
              <a:t> is available for the whole GLOBE community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0CF5BCE5-FBFB-714A-BDD8-F8D600AA8E49}"/>
              </a:ext>
            </a:extLst>
          </p:cNvPr>
          <p:cNvSpPr txBox="1"/>
          <p:nvPr/>
        </p:nvSpPr>
        <p:spPr>
          <a:xfrm>
            <a:off x="467544" y="5733256"/>
            <a:ext cx="3240360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Download-Link:  </a:t>
            </a:r>
            <a:r>
              <a:rPr lang="de-DE" sz="1400" dirty="0">
                <a:latin typeface="Arial Narrow" panose="020B0604020202020204" pitchFamily="34" charset="0"/>
                <a:cs typeface="Arial Narrow" panose="020B0604020202020204" pitchFamily="34" charset="0"/>
                <a:hlinkClick r:id="rId3"/>
              </a:rPr>
              <a:t>globe.uni-koeln.de/17467.html</a:t>
            </a:r>
            <a:endParaRPr lang="de-DE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F913F519-07B0-7E4E-945F-C7926EA468B8}"/>
              </a:ext>
            </a:extLst>
          </p:cNvPr>
          <p:cNvGrpSpPr/>
          <p:nvPr/>
        </p:nvGrpSpPr>
        <p:grpSpPr>
          <a:xfrm>
            <a:off x="7092280" y="4909334"/>
            <a:ext cx="1597924" cy="523220"/>
            <a:chOff x="775695" y="2910713"/>
            <a:chExt cx="1597924" cy="523220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xmlns="" id="{C55BB024-5CF0-C44E-96BD-3618F2C77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695" y="3356124"/>
              <a:ext cx="504056" cy="7780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66BFA420-F802-BC44-925D-F66751548842}"/>
                </a:ext>
              </a:extLst>
            </p:cNvPr>
            <p:cNvSpPr txBox="1"/>
            <p:nvPr/>
          </p:nvSpPr>
          <p:spPr>
            <a:xfrm>
              <a:off x="1207743" y="2910713"/>
              <a:ext cx="1165876" cy="5232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Contributions are welcome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076B263B-9C22-AF44-A3A9-E13FC582CE7E}"/>
              </a:ext>
            </a:extLst>
          </p:cNvPr>
          <p:cNvGrpSpPr/>
          <p:nvPr/>
        </p:nvGrpSpPr>
        <p:grpSpPr>
          <a:xfrm>
            <a:off x="6512024" y="3390859"/>
            <a:ext cx="1804391" cy="307777"/>
            <a:chOff x="775695" y="3202235"/>
            <a:chExt cx="1488680" cy="307777"/>
          </a:xfrm>
        </p:grpSpPr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xmlns="" id="{33D90381-D0B1-4643-BCFF-1221229B0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695" y="3356124"/>
              <a:ext cx="504056" cy="7780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xmlns="" id="{F782E8EF-B9C1-0947-AAD5-D47F361662D8}"/>
                </a:ext>
              </a:extLst>
            </p:cNvPr>
            <p:cNvSpPr txBox="1"/>
            <p:nvPr/>
          </p:nvSpPr>
          <p:spPr>
            <a:xfrm>
              <a:off x="1273268" y="3202235"/>
              <a:ext cx="991107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In the making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Předvádění na obrazovce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Wingdings</vt:lpstr>
      <vt:lpstr>Larissa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Universität zu Köln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debora schiffer</dc:creator>
  <cp:lastModifiedBy>Bára Semeráková</cp:lastModifiedBy>
  <cp:revision>430</cp:revision>
  <cp:lastPrinted>2017-05-31T13:44:49Z</cp:lastPrinted>
  <dcterms:created xsi:type="dcterms:W3CDTF">2016-07-01T09:02:19Z</dcterms:created>
  <dcterms:modified xsi:type="dcterms:W3CDTF">2018-11-30T13:41:02Z</dcterms:modified>
</cp:coreProperties>
</file>