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61" r:id="rId6"/>
    <p:sldId id="262" r:id="rId7"/>
    <p:sldId id="266" r:id="rId8"/>
    <p:sldId id="265" r:id="rId9"/>
    <p:sldId id="269" r:id="rId10"/>
    <p:sldId id="270" r:id="rId11"/>
    <p:sldId id="264" r:id="rId12"/>
    <p:sldId id="271" r:id="rId13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E9FAA5-5001-40C3-9353-9DB24D9F9BB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32A3480-973D-468E-B42A-33FBA34D8E3C}">
      <dgm:prSet/>
      <dgm:spPr/>
      <dgm:t>
        <a:bodyPr/>
        <a:lstStyle/>
        <a:p>
          <a:r>
            <a:rPr lang="en-GB" b="0" i="0" dirty="0"/>
            <a:t>Ms Ramona </a:t>
          </a:r>
          <a:r>
            <a:rPr lang="en-GB" b="0" i="0" dirty="0" err="1"/>
            <a:t>Mercieca</a:t>
          </a:r>
          <a:r>
            <a:rPr lang="en-GB" b="0" i="0" dirty="0"/>
            <a:t> GLOBE deputy coordinator for Malta delivered a presentation </a:t>
          </a:r>
          <a:r>
            <a:rPr lang="mt-MT" b="0" i="0" dirty="0"/>
            <a:t>for each s</a:t>
          </a:r>
          <a:r>
            <a:rPr lang="en-GB" b="0" i="0" dirty="0" err="1"/>
            <a:t>ession</a:t>
          </a:r>
          <a:r>
            <a:rPr lang="en-GB" b="0" i="0" dirty="0"/>
            <a:t> where she introduced the </a:t>
          </a:r>
          <a:r>
            <a:rPr lang="en-GB" b="1" i="0" dirty="0"/>
            <a:t>GLOBE Program</a:t>
          </a:r>
          <a:r>
            <a:rPr lang="en-US" b="0" i="0" dirty="0"/>
            <a:t>,</a:t>
          </a:r>
          <a:r>
            <a:rPr lang="en-GB" b="0" i="0" dirty="0"/>
            <a:t> illustrated how to use the </a:t>
          </a:r>
          <a:r>
            <a:rPr lang="en-GB" b="1" i="0" dirty="0"/>
            <a:t>GLOBE Observer App</a:t>
          </a:r>
          <a:r>
            <a:rPr lang="en-GB" b="0" i="0" dirty="0"/>
            <a:t>, </a:t>
          </a:r>
          <a:r>
            <a:rPr lang="en-US" b="0" i="0" dirty="0"/>
            <a:t>and presented </a:t>
          </a:r>
          <a:r>
            <a:rPr lang="en-US" b="1" i="0" dirty="0"/>
            <a:t>protocols</a:t>
          </a:r>
          <a:r>
            <a:rPr lang="en-US" b="0" i="0" dirty="0"/>
            <a:t> and </a:t>
          </a:r>
          <a:r>
            <a:rPr lang="en-US" b="1" i="0" dirty="0"/>
            <a:t>campaigns</a:t>
          </a:r>
          <a:r>
            <a:rPr lang="en-US" b="0" i="0" dirty="0"/>
            <a:t> depending on the focus of the fieldwork</a:t>
          </a:r>
          <a:r>
            <a:rPr lang="en-GB" b="0" i="0" dirty="0"/>
            <a:t>.</a:t>
          </a:r>
          <a:r>
            <a:rPr lang="en-US" b="0" i="0" dirty="0"/>
            <a:t> </a:t>
          </a:r>
          <a:endParaRPr lang="en-US" dirty="0"/>
        </a:p>
      </dgm:t>
    </dgm:pt>
    <dgm:pt modelId="{64B72BC0-06A9-442C-AF91-8913B69DD683}" type="parTrans" cxnId="{2D5C4AD8-1820-4752-9B57-82B3ED924B97}">
      <dgm:prSet/>
      <dgm:spPr/>
      <dgm:t>
        <a:bodyPr/>
        <a:lstStyle/>
        <a:p>
          <a:endParaRPr lang="en-US"/>
        </a:p>
      </dgm:t>
    </dgm:pt>
    <dgm:pt modelId="{B08E9619-2689-47E1-9BB1-A0AF52BAAE53}" type="sibTrans" cxnId="{2D5C4AD8-1820-4752-9B57-82B3ED924B97}">
      <dgm:prSet/>
      <dgm:spPr/>
      <dgm:t>
        <a:bodyPr/>
        <a:lstStyle/>
        <a:p>
          <a:endParaRPr lang="en-US"/>
        </a:p>
      </dgm:t>
    </dgm:pt>
    <dgm:pt modelId="{9A63C47B-FFA5-4B81-9A80-BFED58EE5C50}">
      <dgm:prSet/>
      <dgm:spPr/>
      <dgm:t>
        <a:bodyPr/>
        <a:lstStyle/>
        <a:p>
          <a:r>
            <a:rPr lang="en-US"/>
            <a:t>Mr Neville Ebejer from Ambjent Malta was a guest speaker for the third type of fieldwork, demonstrating and inspiring students on why and how to sow and grow </a:t>
          </a:r>
          <a:r>
            <a:rPr lang="en-US" b="1"/>
            <a:t>indigenous trees</a:t>
          </a:r>
          <a:r>
            <a:rPr lang="en-US"/>
            <a:t>. </a:t>
          </a:r>
        </a:p>
      </dgm:t>
    </dgm:pt>
    <dgm:pt modelId="{558257DC-C970-4DF9-9F48-B73C030E2230}" type="parTrans" cxnId="{BDFA1DCE-0CC7-479E-B24A-584DBE62279F}">
      <dgm:prSet/>
      <dgm:spPr/>
      <dgm:t>
        <a:bodyPr/>
        <a:lstStyle/>
        <a:p>
          <a:endParaRPr lang="en-US"/>
        </a:p>
      </dgm:t>
    </dgm:pt>
    <dgm:pt modelId="{BF021206-67F0-4BF3-8AB7-15FE9A0A0EB1}" type="sibTrans" cxnId="{BDFA1DCE-0CC7-479E-B24A-584DBE62279F}">
      <dgm:prSet/>
      <dgm:spPr/>
      <dgm:t>
        <a:bodyPr/>
        <a:lstStyle/>
        <a:p>
          <a:endParaRPr lang="en-US"/>
        </a:p>
      </dgm:t>
    </dgm:pt>
    <dgm:pt modelId="{2933680A-D566-4793-A55E-19F809BBAD6D}">
      <dgm:prSet/>
      <dgm:spPr/>
      <dgm:t>
        <a:bodyPr/>
        <a:lstStyle/>
        <a:p>
          <a:r>
            <a:rPr lang="en-GB" b="0" i="0" dirty="0"/>
            <a:t>All sessions proceeded with my contribution where I made live </a:t>
          </a:r>
          <a:r>
            <a:rPr lang="en-GB" b="1" i="0" dirty="0"/>
            <a:t>online GLOBE observations </a:t>
          </a:r>
          <a:r>
            <a:rPr lang="en-GB" b="0" i="0" dirty="0"/>
            <a:t>with the </a:t>
          </a:r>
          <a:r>
            <a:rPr lang="en-GB" b="1" i="0" dirty="0"/>
            <a:t>participation of the </a:t>
          </a:r>
          <a:r>
            <a:rPr lang="en-GB" b="1" i="0" u="none" dirty="0"/>
            <a:t>students</a:t>
          </a:r>
          <a:r>
            <a:rPr lang="en-GB" b="0" i="0" u="none" dirty="0"/>
            <a:t> and</a:t>
          </a:r>
          <a:r>
            <a:rPr lang="en-GB" b="0" i="0" dirty="0"/>
            <a:t> guided them to use the GLOBE observations to understand </a:t>
          </a:r>
          <a:r>
            <a:rPr lang="en-GB" b="1" i="0" dirty="0"/>
            <a:t>local</a:t>
          </a:r>
          <a:r>
            <a:rPr lang="en-GB" b="0" i="0" dirty="0"/>
            <a:t> and </a:t>
          </a:r>
          <a:r>
            <a:rPr lang="en-GB" b="1" i="0" dirty="0"/>
            <a:t>global</a:t>
          </a:r>
          <a:r>
            <a:rPr lang="en-GB" b="0" i="0" dirty="0"/>
            <a:t> </a:t>
          </a:r>
          <a:r>
            <a:rPr lang="en-US" dirty="0"/>
            <a:t>sustainable development (</a:t>
          </a:r>
          <a:r>
            <a:rPr lang="en-GB" b="0" i="0" dirty="0"/>
            <a:t>SD</a:t>
          </a:r>
          <a:r>
            <a:rPr lang="en-US" b="0" i="0" dirty="0"/>
            <a:t>)</a:t>
          </a:r>
          <a:r>
            <a:rPr lang="en-GB" b="0" i="0" dirty="0"/>
            <a:t> matters</a:t>
          </a:r>
          <a:r>
            <a:rPr lang="en-US" b="0" i="0" dirty="0"/>
            <a:t>.</a:t>
          </a:r>
          <a:endParaRPr lang="en-US" dirty="0"/>
        </a:p>
      </dgm:t>
    </dgm:pt>
    <dgm:pt modelId="{FBBBEC77-AE22-456D-8A87-0A6008DB5722}" type="parTrans" cxnId="{9F85CA0D-4243-4795-8F18-1FFA248C4358}">
      <dgm:prSet/>
      <dgm:spPr/>
      <dgm:t>
        <a:bodyPr/>
        <a:lstStyle/>
        <a:p>
          <a:endParaRPr lang="en-US"/>
        </a:p>
      </dgm:t>
    </dgm:pt>
    <dgm:pt modelId="{3A934AD1-13CD-4A65-AAB7-D9E9B414E4F4}" type="sibTrans" cxnId="{9F85CA0D-4243-4795-8F18-1FFA248C4358}">
      <dgm:prSet/>
      <dgm:spPr/>
      <dgm:t>
        <a:bodyPr/>
        <a:lstStyle/>
        <a:p>
          <a:endParaRPr lang="en-US"/>
        </a:p>
      </dgm:t>
    </dgm:pt>
    <dgm:pt modelId="{528EFD09-6068-4992-AE58-8D557C7EEA5A}" type="pres">
      <dgm:prSet presAssocID="{C0E9FAA5-5001-40C3-9353-9DB24D9F9BBB}" presName="linear" presStyleCnt="0">
        <dgm:presLayoutVars>
          <dgm:animLvl val="lvl"/>
          <dgm:resizeHandles val="exact"/>
        </dgm:presLayoutVars>
      </dgm:prSet>
      <dgm:spPr/>
    </dgm:pt>
    <dgm:pt modelId="{8EFFC913-1131-46A4-BE0F-583BCCFE7A81}" type="pres">
      <dgm:prSet presAssocID="{D32A3480-973D-468E-B42A-33FBA34D8E3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26FD856-900A-40CC-9B41-F3CE117182AA}" type="pres">
      <dgm:prSet presAssocID="{B08E9619-2689-47E1-9BB1-A0AF52BAAE53}" presName="spacer" presStyleCnt="0"/>
      <dgm:spPr/>
    </dgm:pt>
    <dgm:pt modelId="{F79BE20C-86C2-48ED-ADB6-D77ABBE2150D}" type="pres">
      <dgm:prSet presAssocID="{9A63C47B-FFA5-4B81-9A80-BFED58EE5C5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AEE1958-FA06-45A0-B679-55EE7A66C842}" type="pres">
      <dgm:prSet presAssocID="{BF021206-67F0-4BF3-8AB7-15FE9A0A0EB1}" presName="spacer" presStyleCnt="0"/>
      <dgm:spPr/>
    </dgm:pt>
    <dgm:pt modelId="{DA1266E3-B3B5-47FE-B345-1912EC1C71EE}" type="pres">
      <dgm:prSet presAssocID="{2933680A-D566-4793-A55E-19F809BBAD6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F85CA0D-4243-4795-8F18-1FFA248C4358}" srcId="{C0E9FAA5-5001-40C3-9353-9DB24D9F9BBB}" destId="{2933680A-D566-4793-A55E-19F809BBAD6D}" srcOrd="2" destOrd="0" parTransId="{FBBBEC77-AE22-456D-8A87-0A6008DB5722}" sibTransId="{3A934AD1-13CD-4A65-AAB7-D9E9B414E4F4}"/>
    <dgm:cxn modelId="{350E521C-EF75-4C3A-9F43-63FB680BADC9}" type="presOf" srcId="{2933680A-D566-4793-A55E-19F809BBAD6D}" destId="{DA1266E3-B3B5-47FE-B345-1912EC1C71EE}" srcOrd="0" destOrd="0" presId="urn:microsoft.com/office/officeart/2005/8/layout/vList2"/>
    <dgm:cxn modelId="{7A9E3970-4348-4906-9913-D7B5F7379472}" type="presOf" srcId="{C0E9FAA5-5001-40C3-9353-9DB24D9F9BBB}" destId="{528EFD09-6068-4992-AE58-8D557C7EEA5A}" srcOrd="0" destOrd="0" presId="urn:microsoft.com/office/officeart/2005/8/layout/vList2"/>
    <dgm:cxn modelId="{A55BC99A-B22E-4858-98B8-E249C3B7810E}" type="presOf" srcId="{9A63C47B-FFA5-4B81-9A80-BFED58EE5C50}" destId="{F79BE20C-86C2-48ED-ADB6-D77ABBE2150D}" srcOrd="0" destOrd="0" presId="urn:microsoft.com/office/officeart/2005/8/layout/vList2"/>
    <dgm:cxn modelId="{BDFA1DCE-0CC7-479E-B24A-584DBE62279F}" srcId="{C0E9FAA5-5001-40C3-9353-9DB24D9F9BBB}" destId="{9A63C47B-FFA5-4B81-9A80-BFED58EE5C50}" srcOrd="1" destOrd="0" parTransId="{558257DC-C970-4DF9-9F48-B73C030E2230}" sibTransId="{BF021206-67F0-4BF3-8AB7-15FE9A0A0EB1}"/>
    <dgm:cxn modelId="{2D5C4AD8-1820-4752-9B57-82B3ED924B97}" srcId="{C0E9FAA5-5001-40C3-9353-9DB24D9F9BBB}" destId="{D32A3480-973D-468E-B42A-33FBA34D8E3C}" srcOrd="0" destOrd="0" parTransId="{64B72BC0-06A9-442C-AF91-8913B69DD683}" sibTransId="{B08E9619-2689-47E1-9BB1-A0AF52BAAE53}"/>
    <dgm:cxn modelId="{141D8DED-C3EE-4BD4-BFCF-29C371671BB1}" type="presOf" srcId="{D32A3480-973D-468E-B42A-33FBA34D8E3C}" destId="{8EFFC913-1131-46A4-BE0F-583BCCFE7A81}" srcOrd="0" destOrd="0" presId="urn:microsoft.com/office/officeart/2005/8/layout/vList2"/>
    <dgm:cxn modelId="{10A541A3-7D61-4ADD-9F77-1CFCE0BFD3E1}" type="presParOf" srcId="{528EFD09-6068-4992-AE58-8D557C7EEA5A}" destId="{8EFFC913-1131-46A4-BE0F-583BCCFE7A81}" srcOrd="0" destOrd="0" presId="urn:microsoft.com/office/officeart/2005/8/layout/vList2"/>
    <dgm:cxn modelId="{DF855355-67BE-4A45-A679-22F5FD6D0545}" type="presParOf" srcId="{528EFD09-6068-4992-AE58-8D557C7EEA5A}" destId="{626FD856-900A-40CC-9B41-F3CE117182AA}" srcOrd="1" destOrd="0" presId="urn:microsoft.com/office/officeart/2005/8/layout/vList2"/>
    <dgm:cxn modelId="{5CEF3E1F-C68D-464D-8364-80363ADA75D8}" type="presParOf" srcId="{528EFD09-6068-4992-AE58-8D557C7EEA5A}" destId="{F79BE20C-86C2-48ED-ADB6-D77ABBE2150D}" srcOrd="2" destOrd="0" presId="urn:microsoft.com/office/officeart/2005/8/layout/vList2"/>
    <dgm:cxn modelId="{C3B4D905-FA2F-4686-BE80-0B8DABDF60E9}" type="presParOf" srcId="{528EFD09-6068-4992-AE58-8D557C7EEA5A}" destId="{CAEE1958-FA06-45A0-B679-55EE7A66C842}" srcOrd="3" destOrd="0" presId="urn:microsoft.com/office/officeart/2005/8/layout/vList2"/>
    <dgm:cxn modelId="{605F76D6-7B74-4AB1-BADD-26E0FC7F6C25}" type="presParOf" srcId="{528EFD09-6068-4992-AE58-8D557C7EEA5A}" destId="{DA1266E3-B3B5-47FE-B345-1912EC1C71E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FFC913-1131-46A4-BE0F-583BCCFE7A81}">
      <dsp:nvSpPr>
        <dsp:cNvPr id="0" name=""/>
        <dsp:cNvSpPr/>
      </dsp:nvSpPr>
      <dsp:spPr>
        <a:xfrm>
          <a:off x="0" y="132009"/>
          <a:ext cx="3889220" cy="187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 dirty="0"/>
            <a:t>Ms Ramona </a:t>
          </a:r>
          <a:r>
            <a:rPr lang="en-GB" sz="1600" b="0" i="0" kern="1200" dirty="0" err="1"/>
            <a:t>Mercieca</a:t>
          </a:r>
          <a:r>
            <a:rPr lang="en-GB" sz="1600" b="0" i="0" kern="1200" dirty="0"/>
            <a:t> GLOBE deputy coordinator for Malta delivered a presentation </a:t>
          </a:r>
          <a:r>
            <a:rPr lang="mt-MT" sz="1600" b="0" i="0" kern="1200" dirty="0"/>
            <a:t>for each s</a:t>
          </a:r>
          <a:r>
            <a:rPr lang="en-GB" sz="1600" b="0" i="0" kern="1200" dirty="0" err="1"/>
            <a:t>ession</a:t>
          </a:r>
          <a:r>
            <a:rPr lang="en-GB" sz="1600" b="0" i="0" kern="1200" dirty="0"/>
            <a:t> where she introduced the </a:t>
          </a:r>
          <a:r>
            <a:rPr lang="en-GB" sz="1600" b="1" i="0" kern="1200" dirty="0"/>
            <a:t>GLOBE Program</a:t>
          </a:r>
          <a:r>
            <a:rPr lang="en-US" sz="1600" b="0" i="0" kern="1200" dirty="0"/>
            <a:t>,</a:t>
          </a:r>
          <a:r>
            <a:rPr lang="en-GB" sz="1600" b="0" i="0" kern="1200" dirty="0"/>
            <a:t> illustrated how to use the </a:t>
          </a:r>
          <a:r>
            <a:rPr lang="en-GB" sz="1600" b="1" i="0" kern="1200" dirty="0"/>
            <a:t>GLOBE Observer App</a:t>
          </a:r>
          <a:r>
            <a:rPr lang="en-GB" sz="1600" b="0" i="0" kern="1200" dirty="0"/>
            <a:t>, </a:t>
          </a:r>
          <a:r>
            <a:rPr lang="en-US" sz="1600" b="0" i="0" kern="1200" dirty="0"/>
            <a:t>and presented </a:t>
          </a:r>
          <a:r>
            <a:rPr lang="en-US" sz="1600" b="1" i="0" kern="1200" dirty="0"/>
            <a:t>protocols</a:t>
          </a:r>
          <a:r>
            <a:rPr lang="en-US" sz="1600" b="0" i="0" kern="1200" dirty="0"/>
            <a:t> and </a:t>
          </a:r>
          <a:r>
            <a:rPr lang="en-US" sz="1600" b="1" i="0" kern="1200" dirty="0"/>
            <a:t>campaigns</a:t>
          </a:r>
          <a:r>
            <a:rPr lang="en-US" sz="1600" b="0" i="0" kern="1200" dirty="0"/>
            <a:t> depending on the focus of the fieldwork</a:t>
          </a:r>
          <a:r>
            <a:rPr lang="en-GB" sz="1600" b="0" i="0" kern="1200" dirty="0"/>
            <a:t>.</a:t>
          </a:r>
          <a:r>
            <a:rPr lang="en-US" sz="1600" b="0" i="0" kern="1200" dirty="0"/>
            <a:t> </a:t>
          </a:r>
          <a:endParaRPr lang="en-US" sz="1600" kern="1200" dirty="0"/>
        </a:p>
      </dsp:txBody>
      <dsp:txXfrm>
        <a:off x="91384" y="223393"/>
        <a:ext cx="3706452" cy="1689232"/>
      </dsp:txXfrm>
    </dsp:sp>
    <dsp:sp modelId="{F79BE20C-86C2-48ED-ADB6-D77ABBE2150D}">
      <dsp:nvSpPr>
        <dsp:cNvPr id="0" name=""/>
        <dsp:cNvSpPr/>
      </dsp:nvSpPr>
      <dsp:spPr>
        <a:xfrm>
          <a:off x="0" y="2050090"/>
          <a:ext cx="3889220" cy="187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Mr Neville Ebejer from Ambjent Malta was a guest speaker for the third type of fieldwork, demonstrating and inspiring students on why and how to sow and grow </a:t>
          </a:r>
          <a:r>
            <a:rPr lang="en-US" sz="1600" b="1" kern="1200"/>
            <a:t>indigenous trees</a:t>
          </a:r>
          <a:r>
            <a:rPr lang="en-US" sz="1600" kern="1200"/>
            <a:t>. </a:t>
          </a:r>
        </a:p>
      </dsp:txBody>
      <dsp:txXfrm>
        <a:off x="91384" y="2141474"/>
        <a:ext cx="3706452" cy="1689232"/>
      </dsp:txXfrm>
    </dsp:sp>
    <dsp:sp modelId="{DA1266E3-B3B5-47FE-B345-1912EC1C71EE}">
      <dsp:nvSpPr>
        <dsp:cNvPr id="0" name=""/>
        <dsp:cNvSpPr/>
      </dsp:nvSpPr>
      <dsp:spPr>
        <a:xfrm>
          <a:off x="0" y="3968170"/>
          <a:ext cx="3889220" cy="187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 dirty="0"/>
            <a:t>All sessions proceeded with my contribution where I made live </a:t>
          </a:r>
          <a:r>
            <a:rPr lang="en-GB" sz="1600" b="1" i="0" kern="1200" dirty="0"/>
            <a:t>online GLOBE observations </a:t>
          </a:r>
          <a:r>
            <a:rPr lang="en-GB" sz="1600" b="0" i="0" kern="1200" dirty="0"/>
            <a:t>with the </a:t>
          </a:r>
          <a:r>
            <a:rPr lang="en-GB" sz="1600" b="1" i="0" kern="1200" dirty="0"/>
            <a:t>participation of the </a:t>
          </a:r>
          <a:r>
            <a:rPr lang="en-GB" sz="1600" b="1" i="0" u="none" kern="1200" dirty="0"/>
            <a:t>students</a:t>
          </a:r>
          <a:r>
            <a:rPr lang="en-GB" sz="1600" b="0" i="0" u="none" kern="1200" dirty="0"/>
            <a:t> and</a:t>
          </a:r>
          <a:r>
            <a:rPr lang="en-GB" sz="1600" b="0" i="0" kern="1200" dirty="0"/>
            <a:t> guided them to use the GLOBE observations to understand </a:t>
          </a:r>
          <a:r>
            <a:rPr lang="en-GB" sz="1600" b="1" i="0" kern="1200" dirty="0"/>
            <a:t>local</a:t>
          </a:r>
          <a:r>
            <a:rPr lang="en-GB" sz="1600" b="0" i="0" kern="1200" dirty="0"/>
            <a:t> and </a:t>
          </a:r>
          <a:r>
            <a:rPr lang="en-GB" sz="1600" b="1" i="0" kern="1200" dirty="0"/>
            <a:t>global</a:t>
          </a:r>
          <a:r>
            <a:rPr lang="en-GB" sz="1600" b="0" i="0" kern="1200" dirty="0"/>
            <a:t> </a:t>
          </a:r>
          <a:r>
            <a:rPr lang="en-US" sz="1600" kern="1200" dirty="0"/>
            <a:t>sustainable development (</a:t>
          </a:r>
          <a:r>
            <a:rPr lang="en-GB" sz="1600" b="0" i="0" kern="1200" dirty="0"/>
            <a:t>SD</a:t>
          </a:r>
          <a:r>
            <a:rPr lang="en-US" sz="1600" b="0" i="0" kern="1200" dirty="0"/>
            <a:t>)</a:t>
          </a:r>
          <a:r>
            <a:rPr lang="en-GB" sz="1600" b="0" i="0" kern="1200" dirty="0"/>
            <a:t> matters</a:t>
          </a:r>
          <a:r>
            <a:rPr lang="en-US" sz="1600" b="0" i="0" kern="1200" dirty="0"/>
            <a:t>.</a:t>
          </a:r>
          <a:endParaRPr lang="en-US" sz="1600" kern="1200" dirty="0"/>
        </a:p>
      </dsp:txBody>
      <dsp:txXfrm>
        <a:off x="91384" y="4059554"/>
        <a:ext cx="3706452" cy="16892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F6DBF-01D8-443D-86DF-4D7039287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BA4BBF-FA0A-4893-A8E8-7404CA660E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C8A81-1EA6-4AF1-AC1E-C2938E4B4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F4F3-690B-4A23-B24B-901A5C09293F}" type="datetimeFigureOut">
              <a:rPr lang="LID4096" smtClean="0"/>
              <a:t>11/29/2021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A181A-B186-4F40-8FF5-1AC50F2FA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607E5-A972-4C9A-B038-F39E62646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8644-2EE6-4D7C-A85E-958E37C8F44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31159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D2748-7720-4834-A2C6-6248BF50E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D33399-CB8B-48CF-9904-10368FD825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333EC-C3AD-494A-AAE0-890BBB113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F4F3-690B-4A23-B24B-901A5C09293F}" type="datetimeFigureOut">
              <a:rPr lang="LID4096" smtClean="0"/>
              <a:t>11/29/2021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65C12-D2EF-40E2-93D3-7333F6FB9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83AD9-A82B-4BEF-BE46-DE52AB859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8644-2EE6-4D7C-A85E-958E37C8F44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11343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E13EB6-6F26-480E-98D0-4F620951E4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B287D1-3A9B-4CC4-B608-97AAC46BD9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30B31-DEBD-4498-AF25-4DBCDF7F2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F4F3-690B-4A23-B24B-901A5C09293F}" type="datetimeFigureOut">
              <a:rPr lang="LID4096" smtClean="0"/>
              <a:t>11/29/2021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BEBEB-ABF0-4466-9F25-0456E3B15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B841B-B9E5-48BF-B0BC-3891C9360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8644-2EE6-4D7C-A85E-958E37C8F44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88302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5DFE-6C34-401B-95BB-C8CC5DB9C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374FA-1F68-4A4F-BED3-15A0A9A62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0246B-F40A-4EAF-A4E7-C015820A1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F4F3-690B-4A23-B24B-901A5C09293F}" type="datetimeFigureOut">
              <a:rPr lang="LID4096" smtClean="0"/>
              <a:t>11/29/2021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62B9AD-0F89-4CB3-9036-1E60FB945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9B093-CD60-4572-8DA7-F56DFAAFC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8644-2EE6-4D7C-A85E-958E37C8F44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79905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E2A17-B9DB-41CE-A84E-C7365B1AF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3BFC-6A47-4E2D-9C79-02392E239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7CD0B-6E4C-449F-BB61-CF3801B11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F4F3-690B-4A23-B24B-901A5C09293F}" type="datetimeFigureOut">
              <a:rPr lang="LID4096" smtClean="0"/>
              <a:t>11/29/2021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EA8A0-39BB-4058-98B1-BD8AD13A4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F465A-DA05-4B47-9104-EEBC2A393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8644-2EE6-4D7C-A85E-958E37C8F44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28045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E4DAF-5980-438F-91DA-9ED451EF0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E31FE-98F1-4558-9FBF-14850808C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47A1BB-683B-46EE-A4B1-851DD5CEC8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1BA525-A3B7-4E2F-9D58-27E143B0B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F4F3-690B-4A23-B24B-901A5C09293F}" type="datetimeFigureOut">
              <a:rPr lang="LID4096" smtClean="0"/>
              <a:t>11/29/2021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DF050E-BC1E-46F8-A014-3D14E8200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60D96-E7B3-4569-9008-307D5E8E6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8644-2EE6-4D7C-A85E-958E37C8F44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70396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7CF57-68F0-4450-9A82-0C0D7629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B4B55-93D9-40F2-9B88-BA473425A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8B4BEE-F253-4A6D-8B48-5C8380B36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F7CA1C-1A50-4F9A-9195-1BD172F32D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88501A-0A94-444F-9A46-038A9370E1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779E3A-2576-401E-B990-1A1F30014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F4F3-690B-4A23-B24B-901A5C09293F}" type="datetimeFigureOut">
              <a:rPr lang="LID4096" smtClean="0"/>
              <a:t>11/29/2021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50F75C-0DFF-4AD1-8187-BEEA552AF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D1E669-FCDD-4A6B-89B6-9CBCAA23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8644-2EE6-4D7C-A85E-958E37C8F44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51492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792A3-00A9-4E0B-8389-7F1B5213D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DD3D36-E72F-4AAB-917B-FBBAA5D13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F4F3-690B-4A23-B24B-901A5C09293F}" type="datetimeFigureOut">
              <a:rPr lang="LID4096" smtClean="0"/>
              <a:t>11/29/2021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07750-A2C2-48BF-A5FB-BAE43A02D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C59B73-61EC-4C87-93D0-48AA3DF8A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8644-2EE6-4D7C-A85E-958E37C8F44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87789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6B0655-8D87-44D9-8B0D-7EB14AE43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F4F3-690B-4A23-B24B-901A5C09293F}" type="datetimeFigureOut">
              <a:rPr lang="LID4096" smtClean="0"/>
              <a:t>11/29/2021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64B0DC-9181-4E34-8F5F-B52C1E821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5E12E-E7D3-4833-99CA-C8A535F19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8644-2EE6-4D7C-A85E-958E37C8F44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36924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E25AB-B3D4-4683-A1D5-323857548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7B1B8-2714-415A-BC94-CA502551F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4F43F3-5906-4498-826C-2E4644368C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60277-9240-45C2-A8DA-0EF6E61B2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F4F3-690B-4A23-B24B-901A5C09293F}" type="datetimeFigureOut">
              <a:rPr lang="LID4096" smtClean="0"/>
              <a:t>11/29/2021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501DF-8FEF-4238-BF0D-99ECC6C69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D926B9-3CAC-437A-B5EA-E9C529FA7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8644-2EE6-4D7C-A85E-958E37C8F44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32658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EA59D-FF0B-4510-9114-592D3F919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D6421F-6863-466B-B99D-C4D65D2507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37ED2A-BA56-49D4-BC12-317197129A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5F87E5-4B63-4595-A534-5FC20AC33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F4F3-690B-4A23-B24B-901A5C09293F}" type="datetimeFigureOut">
              <a:rPr lang="LID4096" smtClean="0"/>
              <a:t>11/29/2021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AE2BDD-90D8-44C0-BE1B-C63C7C66E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8166EA-72BD-48B3-A833-AC086C508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8644-2EE6-4D7C-A85E-958E37C8F44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64171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0407A3-78DD-4FC6-BB9E-F1EF37D6A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B7E2E-068A-415B-8535-7D14A0BEB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CF9C2-8246-4309-AEFE-3297D852B4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4F4F3-690B-4A23-B24B-901A5C09293F}" type="datetimeFigureOut">
              <a:rPr lang="LID4096" smtClean="0"/>
              <a:t>11/29/2021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73874-A8F2-416C-A516-6B37ED43F9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45DEB-FCFE-4D8E-AADC-2DD88EDE7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38644-2EE6-4D7C-A85E-958E37C8F44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1715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media" Target="../media/media4.mp4"/><Relationship Id="rId7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water, sky, outdoor, nature&#10;&#10;Description automatically generated">
            <a:extLst>
              <a:ext uri="{FF2B5EF4-FFF2-40B4-BE49-F238E27FC236}">
                <a16:creationId xmlns:a16="http://schemas.microsoft.com/office/drawing/2014/main" id="{B14B8850-312A-4F6C-8EA5-5C1AE6AE4F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8D78F3-1255-4EF4-9B08-BFB350446C54}"/>
              </a:ext>
            </a:extLst>
          </p:cNvPr>
          <p:cNvSpPr txBox="1">
            <a:spLocks/>
          </p:cNvSpPr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200">
                <a:solidFill>
                  <a:srgbClr val="FFFFFF"/>
                </a:solidFill>
              </a:rPr>
              <a:t>GLOBE</a:t>
            </a:r>
            <a:br>
              <a:rPr lang="en-US" sz="5200">
                <a:solidFill>
                  <a:srgbClr val="FFFFFF"/>
                </a:solidFill>
              </a:rPr>
            </a:br>
            <a:r>
              <a:rPr lang="en-US" sz="5200">
                <a:solidFill>
                  <a:srgbClr val="FFFFFF"/>
                </a:solidFill>
              </a:rPr>
              <a:t>Xrobb l-Għaġin Nature Park</a:t>
            </a:r>
            <a:endParaRPr lang="en-US" sz="52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6D0F8D-E3CB-42C3-8343-3E84332F31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A Platform for Collaboration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35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12C63567-9A18-430B-817B-152D609F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0EB6DB4-2FE0-48DF-A542-3D6CA05F6E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8" t="16931" r="13854" b="-3"/>
          <a:stretch/>
        </p:blipFill>
        <p:spPr>
          <a:xfrm>
            <a:off x="9058428" y="42397"/>
            <a:ext cx="3003103" cy="3250418"/>
          </a:xfrm>
          <a:prstGeom prst="rect">
            <a:avLst/>
          </a:prstGeom>
        </p:spPr>
      </p:pic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A07F433-0F06-4104-BBE1-D40503AEC3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0" b="3"/>
          <a:stretch/>
        </p:blipFill>
        <p:spPr>
          <a:xfrm rot="16200000">
            <a:off x="9222605" y="3967432"/>
            <a:ext cx="2778013" cy="300312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1A82610-541D-4D17-88DF-A3F56FBBFAA8}"/>
              </a:ext>
            </a:extLst>
          </p:cNvPr>
          <p:cNvGrpSpPr/>
          <p:nvPr/>
        </p:nvGrpSpPr>
        <p:grpSpPr>
          <a:xfrm>
            <a:off x="995615" y="1018664"/>
            <a:ext cx="3808004" cy="3231801"/>
            <a:chOff x="8236512" y="78657"/>
            <a:chExt cx="3808004" cy="3231801"/>
          </a:xfrm>
        </p:grpSpPr>
        <p:pic>
          <p:nvPicPr>
            <p:cNvPr id="24" name="Picture 2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E8B8948-B6A3-4F17-B30B-E133E27314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10" r="3" b="3"/>
            <a:stretch/>
          </p:blipFill>
          <p:spPr>
            <a:xfrm>
              <a:off x="8236512" y="78657"/>
              <a:ext cx="3787857" cy="279886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8D29E0-D75A-4343-8480-69D04C22ADDE}"/>
                </a:ext>
              </a:extLst>
            </p:cNvPr>
            <p:cNvSpPr txBox="1"/>
            <p:nvPr/>
          </p:nvSpPr>
          <p:spPr>
            <a:xfrm>
              <a:off x="8249265" y="2910348"/>
              <a:ext cx="3795251" cy="40011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mt-MT" sz="2000" dirty="0"/>
                <a:t>Taking measurements together.</a:t>
              </a:r>
              <a:endParaRPr lang="LID4096" sz="2000" dirty="0"/>
            </a:p>
          </p:txBody>
        </p:sp>
      </p:grp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F98F4DF2-DD81-4852-922D-832E6958D9ED}"/>
              </a:ext>
            </a:extLst>
          </p:cNvPr>
          <p:cNvSpPr txBox="1">
            <a:spLocks/>
          </p:cNvSpPr>
          <p:nvPr/>
        </p:nvSpPr>
        <p:spPr>
          <a:xfrm>
            <a:off x="9640949" y="3736252"/>
            <a:ext cx="2159037" cy="68747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mt-MT" sz="2000" dirty="0"/>
              <a:t>Understanding Global Warming</a:t>
            </a:r>
            <a:endParaRPr lang="LID4096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9F1E40-074B-4D54-8404-62D6D7210D3B}"/>
              </a:ext>
            </a:extLst>
          </p:cNvPr>
          <p:cNvSpPr txBox="1"/>
          <p:nvPr/>
        </p:nvSpPr>
        <p:spPr>
          <a:xfrm>
            <a:off x="557427" y="452634"/>
            <a:ext cx="4182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b="1" dirty="0"/>
              <a:t>A few more snapshots and feedback...</a:t>
            </a:r>
            <a:endParaRPr lang="LID4096" b="1" dirty="0"/>
          </a:p>
        </p:txBody>
      </p:sp>
      <p:pic>
        <p:nvPicPr>
          <p:cNvPr id="33" name="Picture 32" descr="A screenshot of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C022C558-A339-4457-9C72-A9FE863CD6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4" r="10890" b="-5"/>
          <a:stretch/>
        </p:blipFill>
        <p:spPr>
          <a:xfrm>
            <a:off x="5895334" y="47376"/>
            <a:ext cx="3016307" cy="2223328"/>
          </a:xfrm>
          <a:prstGeom prst="rect">
            <a:avLst/>
          </a:prstGeom>
        </p:spPr>
      </p:pic>
      <p:pic>
        <p:nvPicPr>
          <p:cNvPr id="40" name="Picture 39" descr="A screenshot of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1B1181C8-9205-4CFF-A991-006E6CCBEB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8" r="9495" b="10580"/>
          <a:stretch/>
        </p:blipFill>
        <p:spPr>
          <a:xfrm>
            <a:off x="5895334" y="2401337"/>
            <a:ext cx="3003104" cy="1837912"/>
          </a:xfrm>
          <a:prstGeom prst="rect">
            <a:avLst/>
          </a:prstGeom>
        </p:spPr>
      </p:pic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E17FE9CA-FBDC-400A-B6E8-C6F1F0914CFB}"/>
              </a:ext>
            </a:extLst>
          </p:cNvPr>
          <p:cNvSpPr txBox="1">
            <a:spLocks/>
          </p:cNvSpPr>
          <p:nvPr/>
        </p:nvSpPr>
        <p:spPr>
          <a:xfrm>
            <a:off x="7434995" y="2079464"/>
            <a:ext cx="2474307" cy="435389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mt-MT" sz="2000" dirty="0"/>
              <a:t>Understanding UHIE</a:t>
            </a:r>
            <a:endParaRPr lang="LID4096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2D71C-33BF-478E-BCF2-0138A6A98E27}"/>
              </a:ext>
            </a:extLst>
          </p:cNvPr>
          <p:cNvSpPr txBox="1"/>
          <p:nvPr/>
        </p:nvSpPr>
        <p:spPr>
          <a:xfrm>
            <a:off x="557427" y="4909149"/>
            <a:ext cx="7321551" cy="13234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b="0" i="0" dirty="0">
                <a:solidFill>
                  <a:srgbClr val="3E3E3E"/>
                </a:solidFill>
                <a:effectLst/>
                <a:latin typeface="Arial" panose="020B0604020202020204" pitchFamily="34" charset="0"/>
              </a:rPr>
              <a:t>“</a:t>
            </a:r>
            <a:r>
              <a:rPr lang="en-GB" sz="1600" b="0" i="1" dirty="0">
                <a:solidFill>
                  <a:srgbClr val="3E3E3E"/>
                </a:solidFill>
                <a:effectLst/>
                <a:latin typeface="Arial" panose="020B0604020202020204" pitchFamily="34" charset="0"/>
              </a:rPr>
              <a:t>I just want to tell you well done. The students enjoyed it and learned a lot! The teachers were satisfied as well</a:t>
            </a:r>
            <a:r>
              <a:rPr lang="en-GB" sz="1600" b="0" i="0" dirty="0">
                <a:solidFill>
                  <a:srgbClr val="3E3E3E"/>
                </a:solidFill>
                <a:effectLst/>
                <a:latin typeface="Arial" panose="020B0604020202020204" pitchFamily="34" charset="0"/>
              </a:rPr>
              <a:t>!” </a:t>
            </a:r>
            <a:r>
              <a:rPr lang="mt-MT" sz="1600" b="0" i="0" dirty="0">
                <a:solidFill>
                  <a:srgbClr val="3E3E3E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GB" sz="1600" b="0" i="0" dirty="0">
                <a:solidFill>
                  <a:srgbClr val="3E3E3E"/>
                </a:solidFill>
                <a:effectLst/>
                <a:latin typeface="Arial" panose="020B0604020202020204" pitchFamily="34" charset="0"/>
              </a:rPr>
              <a:t>Ms. Farrugia at St Aloysius College, Malta</a:t>
            </a:r>
            <a:r>
              <a:rPr lang="mt-MT" sz="1600" dirty="0">
                <a:solidFill>
                  <a:srgbClr val="3E3E3E"/>
                </a:solidFill>
                <a:latin typeface="Arial" panose="020B0604020202020204" pitchFamily="34" charset="0"/>
              </a:rPr>
              <a:t>)</a:t>
            </a:r>
          </a:p>
          <a:p>
            <a:endParaRPr lang="mt-MT" sz="1600" b="0" i="0" dirty="0">
              <a:solidFill>
                <a:srgbClr val="3E3E3E"/>
              </a:solidFill>
              <a:effectLst/>
              <a:latin typeface="Arial" panose="020B0604020202020204" pitchFamily="34" charset="0"/>
            </a:endParaRPr>
          </a:p>
          <a:p>
            <a:r>
              <a:rPr lang="en-GB" sz="1600" b="0" i="0" dirty="0">
                <a:solidFill>
                  <a:srgbClr val="3E3E3E"/>
                </a:solidFill>
                <a:effectLst/>
                <a:latin typeface="Arial" panose="020B0604020202020204" pitchFamily="34" charset="0"/>
              </a:rPr>
              <a:t>“</a:t>
            </a:r>
            <a:r>
              <a:rPr lang="en-GB" sz="1600" b="0" i="1" dirty="0">
                <a:solidFill>
                  <a:srgbClr val="3E3E3E"/>
                </a:solidFill>
                <a:effectLst/>
                <a:latin typeface="Arial" panose="020B0604020202020204" pitchFamily="34" charset="0"/>
              </a:rPr>
              <a:t>I congratulate you on the interesting experience you offered our students.” </a:t>
            </a:r>
            <a:r>
              <a:rPr lang="mt-MT" sz="1600" b="0" i="0" dirty="0">
                <a:solidFill>
                  <a:srgbClr val="3E3E3E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GB" sz="1600" b="0" i="0" dirty="0">
                <a:solidFill>
                  <a:srgbClr val="3E3E3E"/>
                </a:solidFill>
                <a:effectLst/>
                <a:latin typeface="Arial" panose="020B0604020202020204" pitchFamily="34" charset="0"/>
              </a:rPr>
              <a:t>Ms. M.V. </a:t>
            </a:r>
            <a:r>
              <a:rPr lang="en-GB" sz="1600" b="0" i="0" dirty="0" err="1">
                <a:solidFill>
                  <a:srgbClr val="3E3E3E"/>
                </a:solidFill>
                <a:effectLst/>
                <a:latin typeface="Arial" panose="020B0604020202020204" pitchFamily="34" charset="0"/>
              </a:rPr>
              <a:t>Demanuele</a:t>
            </a:r>
            <a:r>
              <a:rPr lang="en-GB" sz="1600" b="0" i="0" dirty="0">
                <a:solidFill>
                  <a:srgbClr val="3E3E3E"/>
                </a:solidFill>
                <a:effectLst/>
                <a:latin typeface="Arial" panose="020B0604020202020204" pitchFamily="34" charset="0"/>
              </a:rPr>
              <a:t> at Sacred Heart, Mal</a:t>
            </a:r>
            <a:r>
              <a:rPr lang="mt-MT" sz="1600" b="0" i="0" dirty="0">
                <a:solidFill>
                  <a:srgbClr val="3E3E3E"/>
                </a:solidFill>
                <a:effectLst/>
                <a:latin typeface="Arial" panose="020B0604020202020204" pitchFamily="34" charset="0"/>
              </a:rPr>
              <a:t>ta)</a:t>
            </a:r>
            <a:endParaRPr lang="LID4096" sz="1600" dirty="0"/>
          </a:p>
        </p:txBody>
      </p:sp>
    </p:spTree>
    <p:extLst>
      <p:ext uri="{BB962C8B-B14F-4D97-AF65-F5344CB8AC3E}">
        <p14:creationId xmlns:p14="http://schemas.microsoft.com/office/powerpoint/2010/main" val="3620914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AF9055A-9FD0-45AC-B6E5-2029CC5D0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Mariella Gerada">
            <a:hlinkClick r:id="" action="ppaction://media"/>
            <a:extLst>
              <a:ext uri="{FF2B5EF4-FFF2-40B4-BE49-F238E27FC236}">
                <a16:creationId xmlns:a16="http://schemas.microsoft.com/office/drawing/2014/main" id="{A20EA00E-1CCC-4F48-BFE3-BD35C3F3F8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5766" y="3501719"/>
            <a:ext cx="4673924" cy="26290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736D9F-DA64-4452-B47B-B9F8DE0FFF98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390"/>
          <a:stretch/>
        </p:blipFill>
        <p:spPr bwMode="auto">
          <a:xfrm>
            <a:off x="1205766" y="815289"/>
            <a:ext cx="4673924" cy="2399859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875CC-1D48-4FCE-B3AA-93CA0ED2F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6641" y="815289"/>
            <a:ext cx="3410309" cy="5594842"/>
          </a:xfrm>
        </p:spPr>
        <p:txBody>
          <a:bodyPr>
            <a:normAutofit lnSpcReduction="10000"/>
          </a:bodyPr>
          <a:lstStyle/>
          <a:p>
            <a:r>
              <a:rPr lang="mt-MT" sz="1800" dirty="0">
                <a:latin typeface="Segoe UI" panose="020B0502040204020203" pitchFamily="34" charset="0"/>
              </a:rPr>
              <a:t>R</a:t>
            </a:r>
            <a:r>
              <a:rPr lang="en-GB" sz="1800" b="0" i="0" dirty="0" err="1">
                <a:effectLst/>
                <a:latin typeface="Segoe UI" panose="020B0502040204020203" pitchFamily="34" charset="0"/>
              </a:rPr>
              <a:t>eached</a:t>
            </a:r>
            <a:r>
              <a:rPr lang="en-GB" sz="1800" b="0" i="0" dirty="0">
                <a:effectLst/>
                <a:latin typeface="Segoe UI" panose="020B0502040204020203" pitchFamily="34" charset="0"/>
              </a:rPr>
              <a:t> 1674 students and educators across Malta and </a:t>
            </a:r>
            <a:r>
              <a:rPr lang="en-GB" sz="1800" b="0" i="0" dirty="0" err="1">
                <a:effectLst/>
                <a:latin typeface="Segoe UI" panose="020B0502040204020203" pitchFamily="34" charset="0"/>
              </a:rPr>
              <a:t>Gozo</a:t>
            </a:r>
            <a:r>
              <a:rPr lang="mt-MT" sz="1800" b="0" i="0" dirty="0">
                <a:effectLst/>
                <a:latin typeface="Segoe UI" panose="020B0502040204020203" pitchFamily="34" charset="0"/>
              </a:rPr>
              <a:t> in state, private and church schools</a:t>
            </a:r>
            <a:r>
              <a:rPr lang="en-GB" sz="1800" b="0" i="0" dirty="0">
                <a:effectLst/>
                <a:latin typeface="Segoe UI" panose="020B0502040204020203" pitchFamily="34" charset="0"/>
              </a:rPr>
              <a:t>. </a:t>
            </a:r>
            <a:endParaRPr lang="mt-MT" sz="1800" b="0" i="0" dirty="0">
              <a:effectLst/>
              <a:latin typeface="Segoe UI" panose="020B0502040204020203" pitchFamily="34" charset="0"/>
            </a:endParaRPr>
          </a:p>
          <a:p>
            <a:r>
              <a:rPr lang="en-GB" sz="1800" b="0" i="0" dirty="0">
                <a:effectLst/>
                <a:latin typeface="Segoe UI" panose="020B0502040204020203" pitchFamily="34" charset="0"/>
              </a:rPr>
              <a:t>Students experienced how cool and easy it is to do science from the palm of your hand, especially by </a:t>
            </a:r>
            <a:r>
              <a:rPr lang="mt-MT" sz="1800" b="0" i="0" dirty="0">
                <a:effectLst/>
                <a:latin typeface="Segoe UI" panose="020B0502040204020203" pitchFamily="34" charset="0"/>
              </a:rPr>
              <a:t>the </a:t>
            </a:r>
            <a:r>
              <a:rPr lang="en-GB" sz="1800" b="0" i="0" dirty="0">
                <a:effectLst/>
                <a:latin typeface="Segoe UI" panose="020B0502040204020203" pitchFamily="34" charset="0"/>
              </a:rPr>
              <a:t>user-friendly </a:t>
            </a:r>
            <a:r>
              <a:rPr lang="mt-MT" sz="1800" b="0" i="0" dirty="0">
                <a:effectLst/>
                <a:latin typeface="Segoe UI" panose="020B0502040204020203" pitchFamily="34" charset="0"/>
              </a:rPr>
              <a:t>GLOBE Observer App...</a:t>
            </a:r>
          </a:p>
          <a:p>
            <a:pPr marL="0" indent="0" algn="ctr">
              <a:buNone/>
            </a:pPr>
            <a:r>
              <a:rPr lang="en-GB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GB" sz="1800" i="1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 you so much, it was a very informative session, will definitely try out the apps after the benchmark exams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mt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marL="269875" indent="0" algn="ctr">
              <a:buNone/>
            </a:pPr>
            <a:r>
              <a:rPr lang="mt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(Ms Buttiġieġ from St Paul’s Missionary College)</a:t>
            </a:r>
            <a:endParaRPr lang="mt-M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mt-MT" sz="1800" dirty="0">
              <a:solidFill>
                <a:schemeClr val="tx1">
                  <a:alpha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None/>
            </a:pPr>
            <a:r>
              <a:rPr lang="mt-MT" sz="1800" dirty="0">
                <a:solidFill>
                  <a:srgbClr val="C00000">
                    <a:alpha val="60000"/>
                  </a:srgb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Here’s what a Learning Support Educator shared about the experience</a:t>
            </a:r>
          </a:p>
          <a:p>
            <a:pPr marL="0" indent="0" algn="r">
              <a:buNone/>
            </a:pPr>
            <a:r>
              <a:rPr lang="mt-MT" sz="1800" dirty="0">
                <a:solidFill>
                  <a:srgbClr val="C00000">
                    <a:alpha val="60000"/>
                  </a:srgb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lang="en-GB" sz="1800" dirty="0">
              <a:solidFill>
                <a:srgbClr val="C00000">
                  <a:alpha val="60000"/>
                </a:srgb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LID4096" sz="1400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FE97B3-3C4C-4DFA-9EF5-9366E072F8EF}"/>
              </a:ext>
            </a:extLst>
          </p:cNvPr>
          <p:cNvSpPr txBox="1"/>
          <p:nvPr/>
        </p:nvSpPr>
        <p:spPr>
          <a:xfrm>
            <a:off x="1205766" y="6130800"/>
            <a:ext cx="4673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Mariella </a:t>
            </a:r>
            <a:r>
              <a:rPr lang="en-GB" sz="1600" dirty="0" err="1"/>
              <a:t>Gerada</a:t>
            </a:r>
            <a:r>
              <a:rPr lang="en-GB" sz="1600" dirty="0"/>
              <a:t>, LSE at </a:t>
            </a:r>
            <a:r>
              <a:rPr lang="en-GB" sz="1600" dirty="0" err="1"/>
              <a:t>Cospicua</a:t>
            </a:r>
            <a:r>
              <a:rPr lang="en-GB" sz="1600" dirty="0"/>
              <a:t> Primary</a:t>
            </a:r>
            <a:endParaRPr lang="LID4096" sz="1600" dirty="0"/>
          </a:p>
        </p:txBody>
      </p:sp>
    </p:spTree>
    <p:extLst>
      <p:ext uri="{BB962C8B-B14F-4D97-AF65-F5344CB8AC3E}">
        <p14:creationId xmlns:p14="http://schemas.microsoft.com/office/powerpoint/2010/main" val="158026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39DDC-6911-4CE0-BC84-8EB845518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883" y="943442"/>
            <a:ext cx="10515600" cy="1393867"/>
          </a:xfrm>
        </p:spPr>
        <p:txBody>
          <a:bodyPr/>
          <a:lstStyle/>
          <a:p>
            <a:pPr marL="0" indent="0" algn="l">
              <a:buNone/>
            </a:pPr>
            <a:r>
              <a:rPr lang="en-GB" sz="1800" b="0" i="0" dirty="0">
                <a:solidFill>
                  <a:srgbClr val="3E3E3E"/>
                </a:solidFill>
                <a:effectLst/>
                <a:latin typeface="Arial" panose="020B0604020202020204" pitchFamily="34" charset="0"/>
              </a:rPr>
              <a:t>GLOBE Malta Deputy Coordinator, Ramona </a:t>
            </a:r>
            <a:r>
              <a:rPr lang="en-GB" sz="1800" b="0" i="0" dirty="0" err="1">
                <a:solidFill>
                  <a:srgbClr val="3E3E3E"/>
                </a:solidFill>
                <a:effectLst/>
                <a:latin typeface="Arial" panose="020B0604020202020204" pitchFamily="34" charset="0"/>
              </a:rPr>
              <a:t>Mercieca</a:t>
            </a:r>
            <a:r>
              <a:rPr lang="mt-MT" sz="1800" dirty="0">
                <a:solidFill>
                  <a:srgbClr val="3E3E3E"/>
                </a:solidFill>
                <a:latin typeface="Arial" panose="020B0604020202020204" pitchFamily="34" charset="0"/>
              </a:rPr>
              <a:t> </a:t>
            </a:r>
            <a:r>
              <a:rPr lang="en-GB" sz="1800" b="0" i="0" dirty="0">
                <a:solidFill>
                  <a:srgbClr val="3E3E3E"/>
                </a:solidFill>
                <a:effectLst/>
                <a:latin typeface="Arial" panose="020B0604020202020204" pitchFamily="34" charset="0"/>
              </a:rPr>
              <a:t>stated: </a:t>
            </a:r>
            <a:r>
              <a:rPr lang="mt-MT" sz="1800" b="0" i="0" dirty="0">
                <a:solidFill>
                  <a:srgbClr val="3E3E3E"/>
                </a:solidFill>
                <a:effectLst/>
                <a:latin typeface="Arial" panose="020B0604020202020204" pitchFamily="34" charset="0"/>
              </a:rPr>
              <a:t>“</a:t>
            </a:r>
            <a:r>
              <a:rPr lang="en-GB" sz="1800" b="0" i="0" dirty="0">
                <a:solidFill>
                  <a:srgbClr val="3E3E3E"/>
                </a:solidFill>
                <a:effectLst/>
                <a:latin typeface="Arial" panose="020B0604020202020204" pitchFamily="34" charset="0"/>
              </a:rPr>
              <a:t>thanks to these live observation sessions we managed to reach out to more students, teachers, and parents – and make them aware of the great opportunities offered by The GLOBE Program. GLOBE Malta is excited to get more students involved in data collection through new collaborations planned with </a:t>
            </a:r>
            <a:r>
              <a:rPr lang="en-GB" sz="1800" b="0" i="0" dirty="0" err="1">
                <a:solidFill>
                  <a:srgbClr val="3E3E3E"/>
                </a:solidFill>
                <a:effectLst/>
                <a:latin typeface="Arial" panose="020B0604020202020204" pitchFamily="34" charset="0"/>
              </a:rPr>
              <a:t>Xrobb</a:t>
            </a:r>
            <a:r>
              <a:rPr lang="en-GB" sz="1800" b="0" i="0" dirty="0">
                <a:solidFill>
                  <a:srgbClr val="3E3E3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dirty="0" err="1">
                <a:solidFill>
                  <a:srgbClr val="3E3E3E"/>
                </a:solidFill>
                <a:effectLst/>
                <a:latin typeface="Arial" panose="020B0604020202020204" pitchFamily="34" charset="0"/>
              </a:rPr>
              <a:t>Għaġin</a:t>
            </a:r>
            <a:r>
              <a:rPr lang="en-GB" sz="1800" b="0" i="0" dirty="0">
                <a:solidFill>
                  <a:srgbClr val="3E3E3E"/>
                </a:solidFill>
                <a:effectLst/>
                <a:latin typeface="Arial" panose="020B0604020202020204" pitchFamily="34" charset="0"/>
              </a:rPr>
              <a:t> Nature Park.”</a:t>
            </a:r>
            <a:endParaRPr lang="en-GB" b="0" i="0" dirty="0">
              <a:solidFill>
                <a:srgbClr val="3E3E3E"/>
              </a:solidFill>
              <a:effectLst/>
              <a:latin typeface="open_sansregular"/>
            </a:endParaRPr>
          </a:p>
          <a:p>
            <a:pPr marL="0" indent="0">
              <a:buNone/>
            </a:pPr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326B69-56F5-4ED0-8D2E-563D9994BFFC}"/>
              </a:ext>
            </a:extLst>
          </p:cNvPr>
          <p:cNvSpPr txBox="1"/>
          <p:nvPr/>
        </p:nvSpPr>
        <p:spPr>
          <a:xfrm>
            <a:off x="557427" y="452634"/>
            <a:ext cx="4182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b="1" dirty="0"/>
              <a:t>Plans for the future...</a:t>
            </a:r>
            <a:endParaRPr lang="LID4096" b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F664293-78C3-4578-AB84-74272F9C32BE}"/>
              </a:ext>
            </a:extLst>
          </p:cNvPr>
          <p:cNvSpPr txBox="1">
            <a:spLocks/>
          </p:cNvSpPr>
          <p:nvPr/>
        </p:nvSpPr>
        <p:spPr>
          <a:xfrm>
            <a:off x="836517" y="2337309"/>
            <a:ext cx="10233143" cy="1156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rgbClr val="3E3E3E"/>
                </a:solidFill>
                <a:latin typeface="Arial" panose="020B0604020202020204" pitchFamily="34" charset="0"/>
              </a:rPr>
              <a:t>My aim for the future is also to keep on </a:t>
            </a:r>
            <a:r>
              <a:rPr lang="mt-MT" sz="1800" b="1" dirty="0">
                <a:solidFill>
                  <a:srgbClr val="3E3E3E"/>
                </a:solidFill>
                <a:latin typeface="Arial" panose="020B0604020202020204" pitchFamily="34" charset="0"/>
              </a:rPr>
              <a:t>integrating GLOBE in ESD @ Xrobb l-Għaġin </a:t>
            </a:r>
            <a:r>
              <a:rPr lang="mt-MT" sz="1800" dirty="0">
                <a:solidFill>
                  <a:srgbClr val="3E3E3E"/>
                </a:solidFill>
                <a:latin typeface="Arial" panose="020B0604020202020204" pitchFamily="34" charset="0"/>
              </a:rPr>
              <a:t>and </a:t>
            </a:r>
            <a:r>
              <a:rPr lang="en-GB" sz="1800" dirty="0" err="1">
                <a:solidFill>
                  <a:srgbClr val="3E3E3E"/>
                </a:solidFill>
                <a:latin typeface="Arial" panose="020B0604020202020204" pitchFamily="34" charset="0"/>
              </a:rPr>
              <a:t>inspir</a:t>
            </a:r>
            <a:r>
              <a:rPr lang="mt-MT" sz="1800" dirty="0">
                <a:solidFill>
                  <a:srgbClr val="3E3E3E"/>
                </a:solidFill>
                <a:latin typeface="Arial" panose="020B0604020202020204" pitchFamily="34" charset="0"/>
              </a:rPr>
              <a:t>e</a:t>
            </a:r>
            <a:r>
              <a:rPr lang="en-GB" sz="1800" dirty="0">
                <a:solidFill>
                  <a:srgbClr val="3E3E3E"/>
                </a:solidFill>
                <a:latin typeface="Arial" panose="020B0604020202020204" pitchFamily="34" charset="0"/>
              </a:rPr>
              <a:t> schools in future on-site visits to </a:t>
            </a:r>
            <a:r>
              <a:rPr lang="en-GB" sz="1800" b="1" dirty="0">
                <a:solidFill>
                  <a:srgbClr val="3E3E3E"/>
                </a:solidFill>
                <a:latin typeface="Arial" panose="020B0604020202020204" pitchFamily="34" charset="0"/>
              </a:rPr>
              <a:t>get engaged in The GLOBE Program beyond their outing</a:t>
            </a:r>
            <a:r>
              <a:rPr lang="en-GB" sz="1800" dirty="0">
                <a:solidFill>
                  <a:srgbClr val="3E3E3E"/>
                </a:solidFill>
                <a:latin typeface="Arial" panose="020B0604020202020204" pitchFamily="34" charset="0"/>
              </a:rPr>
              <a:t> to </a:t>
            </a:r>
            <a:r>
              <a:rPr lang="en-GB" sz="1800" dirty="0" err="1">
                <a:solidFill>
                  <a:srgbClr val="3E3E3E"/>
                </a:solidFill>
                <a:latin typeface="Arial" panose="020B0604020202020204" pitchFamily="34" charset="0"/>
              </a:rPr>
              <a:t>Xrobb</a:t>
            </a:r>
            <a:r>
              <a:rPr lang="en-GB" sz="1800" dirty="0">
                <a:solidFill>
                  <a:srgbClr val="3E3E3E"/>
                </a:solidFill>
                <a:latin typeface="Arial" panose="020B0604020202020204" pitchFamily="34" charset="0"/>
              </a:rPr>
              <a:t> l-</a:t>
            </a:r>
            <a:r>
              <a:rPr lang="en-GB" sz="1800" dirty="0" err="1">
                <a:solidFill>
                  <a:srgbClr val="3E3E3E"/>
                </a:solidFill>
                <a:latin typeface="Arial" panose="020B0604020202020204" pitchFamily="34" charset="0"/>
              </a:rPr>
              <a:t>Għaġin</a:t>
            </a:r>
            <a:r>
              <a:rPr lang="en-GB" sz="1800" dirty="0">
                <a:solidFill>
                  <a:srgbClr val="3E3E3E"/>
                </a:solidFill>
                <a:latin typeface="Arial" panose="020B0604020202020204" pitchFamily="34" charset="0"/>
              </a:rPr>
              <a:t> Nature Park. Serving to motivate schools to become other GLOBE sites as a ripple effect of the outing to the park would be an honour!</a:t>
            </a:r>
            <a:endParaRPr lang="en-GB" dirty="0">
              <a:solidFill>
                <a:srgbClr val="3E3E3E"/>
              </a:solidFill>
              <a:latin typeface="open_sansregular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ID4096" dirty="0"/>
          </a:p>
        </p:txBody>
      </p:sp>
      <p:pic>
        <p:nvPicPr>
          <p:cNvPr id="10" name="Picture 9" descr="A picture containing tree, outdoor, ground, area&#10;&#10;Description automatically generated">
            <a:extLst>
              <a:ext uri="{FF2B5EF4-FFF2-40B4-BE49-F238E27FC236}">
                <a16:creationId xmlns:a16="http://schemas.microsoft.com/office/drawing/2014/main" id="{BC53C114-ED27-4B45-96F5-4991D337D5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55" b="41421"/>
          <a:stretch/>
        </p:blipFill>
        <p:spPr>
          <a:xfrm>
            <a:off x="0" y="3423920"/>
            <a:ext cx="12192000" cy="34340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B49B85-A39C-4086-AA04-72CCE8831571}"/>
              </a:ext>
            </a:extLst>
          </p:cNvPr>
          <p:cNvSpPr txBox="1"/>
          <p:nvPr/>
        </p:nvSpPr>
        <p:spPr>
          <a:xfrm>
            <a:off x="355600" y="3619416"/>
            <a:ext cx="1099988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200" b="1" dirty="0"/>
              <a:t>Thanks for Your Attention</a:t>
            </a:r>
          </a:p>
          <a:p>
            <a:r>
              <a:rPr lang="mt-MT" sz="2800" dirty="0"/>
              <a:t>GLOBE – Xrobb l-Għaġin Nature Park, Malta</a:t>
            </a:r>
          </a:p>
          <a:p>
            <a:r>
              <a:rPr lang="mt-MT" sz="2800" dirty="0"/>
              <a:t>Guest speakers: R. Mercieca, N. Ebejer</a:t>
            </a:r>
          </a:p>
          <a:p>
            <a:r>
              <a:rPr lang="mt-MT" sz="2800" dirty="0"/>
              <a:t>Students &amp; LSE: J. Azzoppardi, K. Chetcuti, K. Grasso, L. Camilleri, M. Bianco, M. Gerada</a:t>
            </a:r>
          </a:p>
          <a:p>
            <a:r>
              <a:rPr lang="mt-MT" sz="2800" dirty="0"/>
              <a:t>GLOBE teacher – Esther Sammut Carbone</a:t>
            </a:r>
          </a:p>
          <a:p>
            <a:r>
              <a:rPr lang="mt-MT" sz="2800" dirty="0"/>
              <a:t>esther.sammut.carbone@ilearn.edu.mt</a:t>
            </a:r>
          </a:p>
          <a:p>
            <a:endParaRPr lang="LID4096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15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1" name="Rectangle 110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D3656017-A27B-4FF3-B6BE-5245394C47DB}"/>
              </a:ext>
            </a:extLst>
          </p:cNvPr>
          <p:cNvSpPr txBox="1">
            <a:spLocks/>
          </p:cNvSpPr>
          <p:nvPr/>
        </p:nvSpPr>
        <p:spPr>
          <a:xfrm>
            <a:off x="765051" y="2286000"/>
            <a:ext cx="3049865" cy="384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>
                <a:solidFill>
                  <a:schemeClr val="bg1">
                    <a:alpha val="60000"/>
                  </a:schemeClr>
                </a:solidFill>
              </a:rPr>
              <a:t>ESD @ </a:t>
            </a:r>
            <a:r>
              <a:rPr lang="en-US" sz="1700" b="1" dirty="0" err="1">
                <a:solidFill>
                  <a:schemeClr val="bg1">
                    <a:alpha val="60000"/>
                  </a:schemeClr>
                </a:solidFill>
              </a:rPr>
              <a:t>Xrobb</a:t>
            </a:r>
            <a:r>
              <a:rPr lang="en-US" sz="1700" b="1" dirty="0">
                <a:solidFill>
                  <a:schemeClr val="bg1">
                    <a:alpha val="60000"/>
                  </a:schemeClr>
                </a:solidFill>
              </a:rPr>
              <a:t> l-</a:t>
            </a:r>
            <a:r>
              <a:rPr lang="en-US" sz="1700" b="1" dirty="0" err="1">
                <a:solidFill>
                  <a:schemeClr val="bg1">
                    <a:alpha val="60000"/>
                  </a:schemeClr>
                </a:solidFill>
              </a:rPr>
              <a:t>Għaġin</a:t>
            </a:r>
            <a:r>
              <a:rPr lang="en-US" sz="1700" b="1" dirty="0">
                <a:solidFill>
                  <a:schemeClr val="bg1">
                    <a:alpha val="60000"/>
                  </a:schemeClr>
                </a:solidFill>
              </a:rPr>
              <a:t> </a:t>
            </a:r>
            <a:r>
              <a:rPr lang="en-US" sz="1700" b="1" dirty="0" err="1">
                <a:solidFill>
                  <a:schemeClr val="bg1">
                    <a:alpha val="60000"/>
                  </a:schemeClr>
                </a:solidFill>
              </a:rPr>
              <a:t>organised</a:t>
            </a:r>
            <a:r>
              <a:rPr lang="en-US" sz="1700" b="1" dirty="0">
                <a:solidFill>
                  <a:schemeClr val="bg1">
                    <a:alpha val="60000"/>
                  </a:schemeClr>
                </a:solidFill>
              </a:rPr>
              <a:t> virtual fieldwork to “</a:t>
            </a:r>
            <a:r>
              <a:rPr lang="en-US" sz="1700" b="1" dirty="0">
                <a:solidFill>
                  <a:srgbClr val="92D050">
                    <a:alpha val="60000"/>
                  </a:srgbClr>
                </a:solidFill>
              </a:rPr>
              <a:t>take the outdoors indoors</a:t>
            </a:r>
            <a:r>
              <a:rPr lang="en-US" sz="1700" b="1" dirty="0">
                <a:solidFill>
                  <a:schemeClr val="bg1">
                    <a:alpha val="60000"/>
                  </a:schemeClr>
                </a:solidFill>
              </a:rPr>
              <a:t>” during the pandemic. 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bg1">
                    <a:alpha val="60000"/>
                  </a:schemeClr>
                </a:solidFill>
              </a:rPr>
              <a:t>The aim of the collaboration with GLOBE Malta was to showcase how GLOBE is:</a:t>
            </a:r>
          </a:p>
          <a:p>
            <a:r>
              <a:rPr lang="en-US" sz="1700" dirty="0">
                <a:solidFill>
                  <a:schemeClr val="bg1">
                    <a:alpha val="60000"/>
                  </a:schemeClr>
                </a:solidFill>
              </a:rPr>
              <a:t>an amazing opportunity to engage in </a:t>
            </a:r>
            <a:r>
              <a:rPr lang="en-US" sz="1700" b="1" dirty="0">
                <a:solidFill>
                  <a:srgbClr val="FFFF00">
                    <a:alpha val="60000"/>
                  </a:srgbClr>
                </a:solidFill>
              </a:rPr>
              <a:t>DOING science </a:t>
            </a:r>
            <a:r>
              <a:rPr lang="en-US" sz="1700" dirty="0">
                <a:solidFill>
                  <a:schemeClr val="bg1">
                    <a:alpha val="60000"/>
                  </a:schemeClr>
                </a:solidFill>
              </a:rPr>
              <a:t>rather than “study science for exams”</a:t>
            </a:r>
          </a:p>
          <a:p>
            <a:r>
              <a:rPr lang="en-US" sz="1700" dirty="0">
                <a:solidFill>
                  <a:schemeClr val="bg1">
                    <a:alpha val="60000"/>
                  </a:schemeClr>
                </a:solidFill>
              </a:rPr>
              <a:t>a versatile tool that makes  </a:t>
            </a:r>
            <a:r>
              <a:rPr lang="en-US" sz="1700" b="1" dirty="0">
                <a:solidFill>
                  <a:srgbClr val="FFFF00">
                    <a:alpha val="60000"/>
                  </a:srgbClr>
                </a:solidFill>
              </a:rPr>
              <a:t>citizen science</a:t>
            </a:r>
            <a:r>
              <a:rPr lang="en-US" sz="1700" dirty="0">
                <a:solidFill>
                  <a:srgbClr val="FFFF00">
                    <a:alpha val="60000"/>
                  </a:srgbClr>
                </a:solidFill>
              </a:rPr>
              <a:t> </a:t>
            </a:r>
            <a:r>
              <a:rPr lang="en-US" sz="1700" dirty="0">
                <a:solidFill>
                  <a:schemeClr val="bg1">
                    <a:alpha val="60000"/>
                  </a:schemeClr>
                </a:solidFill>
              </a:rPr>
              <a:t>easy, engaging and useful for all stakeholders </a:t>
            </a:r>
          </a:p>
          <a:p>
            <a:pPr marL="0"/>
            <a:endParaRPr lang="en-US" sz="1700" dirty="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3FC693-0617-472B-AD98-95D7D68F5F0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6" r="-2" b="-2"/>
          <a:stretch/>
        </p:blipFill>
        <p:spPr bwMode="auto">
          <a:xfrm>
            <a:off x="5411053" y="1083494"/>
            <a:ext cx="6014185" cy="4691012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54015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sky, outdoor, water, chair&#10;&#10;Description automatically generated">
            <a:extLst>
              <a:ext uri="{FF2B5EF4-FFF2-40B4-BE49-F238E27FC236}">
                <a16:creationId xmlns:a16="http://schemas.microsoft.com/office/drawing/2014/main" id="{645E4E16-AB57-45B2-90C8-7C528D3BD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" r="14071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70" name="Freeform: Shape 69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B2D528-DA81-4EA2-B19A-2A0DED504EB0}"/>
              </a:ext>
            </a:extLst>
          </p:cNvPr>
          <p:cNvSpPr txBox="1">
            <a:spLocks/>
          </p:cNvSpPr>
          <p:nvPr/>
        </p:nvSpPr>
        <p:spPr>
          <a:xfrm>
            <a:off x="8046719" y="2722729"/>
            <a:ext cx="3633747" cy="2700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What was done?</a:t>
            </a:r>
          </a:p>
          <a:p>
            <a:pPr marL="0" indent="0">
              <a:buNone/>
            </a:pPr>
            <a:r>
              <a:rPr lang="en-US" sz="2000" dirty="0"/>
              <a:t>Three different fieldwork sessions were offered to all school of the Maltese Islands and were delivered from the outdoors at the park throughout January to June 2021.</a:t>
            </a:r>
          </a:p>
        </p:txBody>
      </p:sp>
    </p:spTree>
    <p:extLst>
      <p:ext uri="{BB962C8B-B14F-4D97-AF65-F5344CB8AC3E}">
        <p14:creationId xmlns:p14="http://schemas.microsoft.com/office/powerpoint/2010/main" val="3364345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2">
            <a:extLst>
              <a:ext uri="{FF2B5EF4-FFF2-40B4-BE49-F238E27FC236}">
                <a16:creationId xmlns:a16="http://schemas.microsoft.com/office/drawing/2014/main" id="{35F0E358-1E49-4920-80D8-C3D138708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40" name="Rectangle 34">
            <a:extLst>
              <a:ext uri="{FF2B5EF4-FFF2-40B4-BE49-F238E27FC236}">
                <a16:creationId xmlns:a16="http://schemas.microsoft.com/office/drawing/2014/main" id="{E2D2362D-7010-4036-B9CA-03DFC8EB3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2" name="Content Placeholder 2">
            <a:extLst>
              <a:ext uri="{FF2B5EF4-FFF2-40B4-BE49-F238E27FC236}">
                <a16:creationId xmlns:a16="http://schemas.microsoft.com/office/drawing/2014/main" id="{028A04D4-228D-4306-94AF-CD3357FF8F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8213408"/>
              </p:ext>
            </p:extLst>
          </p:nvPr>
        </p:nvGraphicFramePr>
        <p:xfrm>
          <a:off x="7970656" y="705212"/>
          <a:ext cx="3889220" cy="5972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3C6CF711-983A-4AFD-A533-58F00D52A78F}"/>
              </a:ext>
            </a:extLst>
          </p:cNvPr>
          <p:cNvGrpSpPr/>
          <p:nvPr/>
        </p:nvGrpSpPr>
        <p:grpSpPr>
          <a:xfrm>
            <a:off x="1710813" y="103437"/>
            <a:ext cx="4292670" cy="6548090"/>
            <a:chOff x="301268" y="223271"/>
            <a:chExt cx="3429775" cy="582029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64BC450-E303-43F5-A6AB-DFCBFCB920B7}"/>
                </a:ext>
              </a:extLst>
            </p:cNvPr>
            <p:cNvGrpSpPr/>
            <p:nvPr/>
          </p:nvGrpSpPr>
          <p:grpSpPr>
            <a:xfrm>
              <a:off x="301268" y="4195646"/>
              <a:ext cx="3429775" cy="1847921"/>
              <a:chOff x="7995453" y="3961732"/>
              <a:chExt cx="3981305" cy="220964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2AB2647-C8A7-4FDA-A152-3F56F1D3B01E}"/>
                  </a:ext>
                </a:extLst>
              </p:cNvPr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21499" y="4266643"/>
                <a:ext cx="3370636" cy="190473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DA5AFD-88FE-4EA2-A08E-1E09B37B61EA}"/>
                  </a:ext>
                </a:extLst>
              </p:cNvPr>
              <p:cNvSpPr txBox="1"/>
              <p:nvPr/>
            </p:nvSpPr>
            <p:spPr>
              <a:xfrm>
                <a:off x="7995453" y="3961732"/>
                <a:ext cx="3981305" cy="30491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mt-MT" sz="1600" dirty="0"/>
                  <a:t>Fieldwork 3: Focus – Tree Height &amp; Carbon Cycle</a:t>
                </a:r>
                <a:endParaRPr lang="LID4096" sz="1600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35012B-4C05-4DCB-9EFC-B5D7FC2EF277}"/>
                </a:ext>
              </a:extLst>
            </p:cNvPr>
            <p:cNvGrpSpPr/>
            <p:nvPr/>
          </p:nvGrpSpPr>
          <p:grpSpPr>
            <a:xfrm>
              <a:off x="301268" y="223271"/>
              <a:ext cx="2865586" cy="1935788"/>
              <a:chOff x="178865" y="1022248"/>
              <a:chExt cx="3710805" cy="2243435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10BB647-E875-48A1-BBFC-A8A63C10DD10}"/>
                  </a:ext>
                </a:extLst>
              </p:cNvPr>
              <p:cNvSpPr txBox="1"/>
              <p:nvPr/>
            </p:nvSpPr>
            <p:spPr>
              <a:xfrm>
                <a:off x="178865" y="1022248"/>
                <a:ext cx="3205316" cy="24768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mt-MT" sz="1600" dirty="0"/>
                  <a:t>Fieldwork 1: Focus - Weather</a:t>
                </a:r>
                <a:endParaRPr lang="LID4096" sz="1600" dirty="0"/>
              </a:p>
            </p:txBody>
          </p:sp>
          <p:pic>
            <p:nvPicPr>
              <p:cNvPr id="17" name="Picture 16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35413793-12B1-44A7-B979-FC29E0D504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7921" y="1360947"/>
                <a:ext cx="3681749" cy="1904736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168E3F9-C656-4AD2-AEE9-D44FAE12C956}"/>
                </a:ext>
              </a:extLst>
            </p:cNvPr>
            <p:cNvGrpSpPr/>
            <p:nvPr/>
          </p:nvGrpSpPr>
          <p:grpSpPr>
            <a:xfrm>
              <a:off x="301268" y="2303879"/>
              <a:ext cx="2926139" cy="1744319"/>
              <a:chOff x="3936165" y="640024"/>
              <a:chExt cx="3827378" cy="2279165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F6F29A-1E1B-4C10-8467-2799DD1E9EDC}"/>
                  </a:ext>
                </a:extLst>
              </p:cNvPr>
              <p:cNvSpPr txBox="1"/>
              <p:nvPr/>
            </p:nvSpPr>
            <p:spPr>
              <a:xfrm>
                <a:off x="3936612" y="640024"/>
                <a:ext cx="3826931" cy="33318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mt-MT" sz="1600" dirty="0"/>
                  <a:t>Fieldwork 2: Focus – Greening Up</a:t>
                </a:r>
                <a:endParaRPr lang="LID4096" sz="1600" dirty="0"/>
              </a:p>
            </p:txBody>
          </p:sp>
          <p:pic>
            <p:nvPicPr>
              <p:cNvPr id="23" name="Picture 22" descr="Graphical user interface, application, website&#10;&#10;Description automatically generated">
                <a:extLst>
                  <a:ext uri="{FF2B5EF4-FFF2-40B4-BE49-F238E27FC236}">
                    <a16:creationId xmlns:a16="http://schemas.microsoft.com/office/drawing/2014/main" id="{A8D2E407-050E-4E3F-A8FD-4A168A0C1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6165" y="987780"/>
                <a:ext cx="3777524" cy="193140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53921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DD3ED5-06E7-4D8E-85E0-8244EFB3D501}"/>
              </a:ext>
            </a:extLst>
          </p:cNvPr>
          <p:cNvSpPr txBox="1"/>
          <p:nvPr/>
        </p:nvSpPr>
        <p:spPr>
          <a:xfrm>
            <a:off x="345283" y="575725"/>
            <a:ext cx="3544646" cy="60124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mt-MT" b="1" i="0" dirty="0">
                <a:solidFill>
                  <a:schemeClr val="bg1">
                    <a:alpha val="60000"/>
                  </a:schemeClr>
                </a:solidFill>
                <a:effectLst/>
              </a:rPr>
              <a:t>GLOBE </a:t>
            </a:r>
            <a:r>
              <a:rPr lang="en-US" b="1" i="0" dirty="0">
                <a:solidFill>
                  <a:schemeClr val="bg1">
                    <a:alpha val="60000"/>
                  </a:schemeClr>
                </a:solidFill>
                <a:effectLst/>
              </a:rPr>
              <a:t>Protocols and Campaigns </a:t>
            </a:r>
            <a:r>
              <a:rPr lang="mt-MT" b="1" dirty="0">
                <a:solidFill>
                  <a:schemeClr val="bg1">
                    <a:alpha val="60000"/>
                  </a:schemeClr>
                </a:solidFill>
              </a:rPr>
              <a:t>presented</a:t>
            </a:r>
            <a:r>
              <a:rPr lang="en-US" b="1" i="0" dirty="0">
                <a:solidFill>
                  <a:schemeClr val="bg1">
                    <a:alpha val="60000"/>
                  </a:schemeClr>
                </a:solidFill>
                <a:effectLst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chemeClr val="bg1">
                  <a:alpha val="60000"/>
                </a:schemeClr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alpha val="60000"/>
                  </a:schemeClr>
                </a:solidFill>
              </a:rPr>
              <a:t>H</a:t>
            </a:r>
            <a:r>
              <a:rPr lang="en-US" b="0" i="0" dirty="0">
                <a:solidFill>
                  <a:schemeClr val="bg1">
                    <a:alpha val="60000"/>
                  </a:schemeClr>
                </a:solidFill>
                <a:effectLst/>
              </a:rPr>
              <a:t>ow to take surface temperature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alpha val="60000"/>
                  </a:schemeClr>
                </a:solidFill>
              </a:rPr>
              <a:t>W</a:t>
            </a:r>
            <a:r>
              <a:rPr lang="en-US" b="0" i="0" dirty="0">
                <a:solidFill>
                  <a:schemeClr val="bg1">
                    <a:alpha val="60000"/>
                  </a:schemeClr>
                </a:solidFill>
                <a:effectLst/>
              </a:rPr>
              <a:t>hat is the Urban Heat Island Effect (UHIE)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alpha val="60000"/>
                  </a:schemeClr>
                </a:solidFill>
              </a:rPr>
              <a:t>H</a:t>
            </a:r>
            <a:r>
              <a:rPr lang="en-US" b="0" i="0" dirty="0">
                <a:solidFill>
                  <a:schemeClr val="bg1">
                    <a:alpha val="60000"/>
                  </a:schemeClr>
                </a:solidFill>
                <a:effectLst/>
              </a:rPr>
              <a:t>ow to measure Tree Height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alpha val="60000"/>
                  </a:schemeClr>
                </a:solidFill>
              </a:rPr>
              <a:t>T</a:t>
            </a:r>
            <a:r>
              <a:rPr lang="en-US" b="0" i="0" dirty="0">
                <a:solidFill>
                  <a:schemeClr val="bg1">
                    <a:alpha val="60000"/>
                  </a:schemeClr>
                </a:solidFill>
                <a:effectLst/>
              </a:rPr>
              <a:t>he European Phenology Campaign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>
                    <a:alpha val="60000"/>
                  </a:schemeClr>
                </a:solidFill>
                <a:effectLst/>
              </a:rPr>
              <a:t>Greening Up and Greening Down protocols</a:t>
            </a:r>
            <a:endParaRPr lang="mt-MT" b="0" i="0" dirty="0">
              <a:solidFill>
                <a:schemeClr val="bg1">
                  <a:alpha val="60000"/>
                </a:schemeClr>
              </a:solidFill>
              <a:effectLst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mt-MT" dirty="0">
              <a:solidFill>
                <a:schemeClr val="bg1">
                  <a:alpha val="60000"/>
                </a:schemeClr>
              </a:solidFill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mt-MT" dirty="0">
              <a:solidFill>
                <a:srgbClr val="FFFF00">
                  <a:alpha val="60000"/>
                </a:srgbClr>
              </a:solidFill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mt-MT" sz="2800" dirty="0">
                <a:solidFill>
                  <a:srgbClr val="FFFF00">
                    <a:alpha val="60000"/>
                  </a:srgbClr>
                </a:solidFill>
              </a:rPr>
              <a:t>Here is what some </a:t>
            </a:r>
            <a:r>
              <a:rPr lang="mt-MT" sz="2800">
                <a:solidFill>
                  <a:srgbClr val="FFFF00">
                    <a:alpha val="60000"/>
                  </a:srgbClr>
                </a:solidFill>
              </a:rPr>
              <a:t>students shared </a:t>
            </a:r>
            <a:r>
              <a:rPr lang="mt-MT" sz="2800" dirty="0">
                <a:solidFill>
                  <a:srgbClr val="FFFF00">
                    <a:alpha val="60000"/>
                  </a:srgbClr>
                </a:solidFill>
              </a:rPr>
              <a:t>about GLOBE elements....</a:t>
            </a:r>
            <a:endParaRPr lang="en-US" sz="2800" dirty="0">
              <a:solidFill>
                <a:srgbClr val="FFFF00">
                  <a:alpha val="60000"/>
                </a:srgbClr>
              </a:solidFill>
            </a:endParaRPr>
          </a:p>
        </p:txBody>
      </p:sp>
      <p:pic>
        <p:nvPicPr>
          <p:cNvPr id="16" name="K. Chetcuti">
            <a:hlinkClick r:id="" action="ppaction://media"/>
            <a:extLst>
              <a:ext uri="{FF2B5EF4-FFF2-40B4-BE49-F238E27FC236}">
                <a16:creationId xmlns:a16="http://schemas.microsoft.com/office/drawing/2014/main" id="{8311C0BC-02B4-42F3-AFDB-B54195B590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24180" y="3349071"/>
            <a:ext cx="5279453" cy="3035683"/>
          </a:xfrm>
          <a:prstGeom prst="rect">
            <a:avLst/>
          </a:prstGeom>
        </p:spPr>
      </p:pic>
      <p:pic>
        <p:nvPicPr>
          <p:cNvPr id="26" name="video-1624526166">
            <a:hlinkClick r:id="" action="ppaction://media"/>
            <a:extLst>
              <a:ext uri="{FF2B5EF4-FFF2-40B4-BE49-F238E27FC236}">
                <a16:creationId xmlns:a16="http://schemas.microsoft.com/office/drawing/2014/main" id="{1658162C-4344-4340-B8E7-8D6D44F5D55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24180" y="228745"/>
            <a:ext cx="5279453" cy="303568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E90FB10-2087-4DCC-B242-CC97C9483E1B}"/>
              </a:ext>
            </a:extLst>
          </p:cNvPr>
          <p:cNvSpPr txBox="1"/>
          <p:nvPr/>
        </p:nvSpPr>
        <p:spPr>
          <a:xfrm>
            <a:off x="5124181" y="6400859"/>
            <a:ext cx="6597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1600" dirty="0"/>
              <a:t>J. Azzoppardi and K. Chetcuti from Mater Boni Consilii School, Paola</a:t>
            </a:r>
            <a:endParaRPr lang="LID4096" sz="1600" dirty="0"/>
          </a:p>
        </p:txBody>
      </p:sp>
    </p:spTree>
    <p:extLst>
      <p:ext uri="{BB962C8B-B14F-4D97-AF65-F5344CB8AC3E}">
        <p14:creationId xmlns:p14="http://schemas.microsoft.com/office/powerpoint/2010/main" val="45993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8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AF9055A-9FD0-45AC-B6E5-2029CC5D0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6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video-1624526152">
            <a:hlinkClick r:id="" action="ppaction://media"/>
            <a:extLst>
              <a:ext uri="{FF2B5EF4-FFF2-40B4-BE49-F238E27FC236}">
                <a16:creationId xmlns:a16="http://schemas.microsoft.com/office/drawing/2014/main" id="{880CEDB7-A094-4466-8AFD-C49B2AE887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4600" y="4139604"/>
            <a:ext cx="3450681" cy="19841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AFC6A1-842B-4D95-BAFF-2C5C7503BCA7}"/>
              </a:ext>
            </a:extLst>
          </p:cNvPr>
          <p:cNvSpPr txBox="1"/>
          <p:nvPr/>
        </p:nvSpPr>
        <p:spPr>
          <a:xfrm>
            <a:off x="8016641" y="384670"/>
            <a:ext cx="3450681" cy="6016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tx1">
                    <a:alpha val="60000"/>
                  </a:schemeClr>
                </a:solidFill>
              </a:rPr>
              <a:t>SD themes discussed: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UHIE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Climate change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Carbon cycle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Benefits of trees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Land use issues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Earth as a System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Actions needed to curb down changes in the environment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Placed within the international context through SDGs</a:t>
            </a:r>
            <a:endParaRPr lang="mt-MT" sz="2000" dirty="0">
              <a:solidFill>
                <a:schemeClr val="tx1">
                  <a:alpha val="60000"/>
                </a:schemeClr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mt-MT" sz="2000" dirty="0">
              <a:solidFill>
                <a:schemeClr val="tx1">
                  <a:alpha val="60000"/>
                </a:schemeClr>
              </a:solidFill>
            </a:endParaRPr>
          </a:p>
          <a:p>
            <a:pPr marL="57150" algn="r">
              <a:lnSpc>
                <a:spcPct val="90000"/>
              </a:lnSpc>
              <a:spcAft>
                <a:spcPts val="600"/>
              </a:spcAft>
            </a:pPr>
            <a:r>
              <a:rPr lang="mt-MT" sz="2000" dirty="0">
                <a:solidFill>
                  <a:schemeClr val="accent2">
                    <a:lumMod val="75000"/>
                  </a:schemeClr>
                </a:solidFill>
              </a:rPr>
              <a:t>Here is what some students shared about the environment and SD themes </a:t>
            </a:r>
          </a:p>
          <a:p>
            <a:pPr marL="57150" algn="r">
              <a:lnSpc>
                <a:spcPct val="90000"/>
              </a:lnSpc>
              <a:spcAft>
                <a:spcPts val="600"/>
              </a:spcAft>
            </a:pPr>
            <a:r>
              <a:rPr lang="mt-MT" sz="2000" dirty="0">
                <a:solidFill>
                  <a:schemeClr val="accent2">
                    <a:lumMod val="75000"/>
                  </a:schemeClr>
                </a:solidFill>
              </a:rPr>
              <a:t>...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mt-MT" sz="20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9" name="Girl1">
            <a:hlinkClick r:id="" action="ppaction://media"/>
            <a:extLst>
              <a:ext uri="{FF2B5EF4-FFF2-40B4-BE49-F238E27FC236}">
                <a16:creationId xmlns:a16="http://schemas.microsoft.com/office/drawing/2014/main" id="{7A9EAAA2-87F3-4615-84CF-87466CC7601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3478" y="4188665"/>
            <a:ext cx="3440142" cy="193508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516D6F8-6BC0-4B09-A5DF-34BDA339AF48}"/>
              </a:ext>
            </a:extLst>
          </p:cNvPr>
          <p:cNvGrpSpPr/>
          <p:nvPr/>
        </p:nvGrpSpPr>
        <p:grpSpPr>
          <a:xfrm>
            <a:off x="1162650" y="179450"/>
            <a:ext cx="5616093" cy="3852431"/>
            <a:chOff x="395253" y="2644653"/>
            <a:chExt cx="5616093" cy="385243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D7015D8-B33E-4828-8CE1-7E92EEAB85C8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53" y="2644653"/>
              <a:ext cx="5221776" cy="33014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35A5911-D751-4150-8B20-5FF3BC74F809}"/>
                </a:ext>
              </a:extLst>
            </p:cNvPr>
            <p:cNvSpPr txBox="1"/>
            <p:nvPr/>
          </p:nvSpPr>
          <p:spPr>
            <a:xfrm>
              <a:off x="441100" y="5912309"/>
              <a:ext cx="55702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t-MT" sz="1600" dirty="0"/>
                <a:t>A Carbon Map follow-up activity by Wardija Resource Centre students as suggested on the GLOBE website</a:t>
              </a:r>
              <a:endParaRPr lang="LID4096" sz="1600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4C6C850-D12B-411C-8B4C-75B50DBB5C7A}"/>
              </a:ext>
            </a:extLst>
          </p:cNvPr>
          <p:cNvSpPr txBox="1"/>
          <p:nvPr/>
        </p:nvSpPr>
        <p:spPr>
          <a:xfrm>
            <a:off x="1297997" y="6152318"/>
            <a:ext cx="6413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1600" dirty="0"/>
              <a:t>K. Grasso &amp; M. Bianco from Mater Boni Consilii School, Paola</a:t>
            </a:r>
            <a:endParaRPr lang="LID4096" sz="1600" dirty="0"/>
          </a:p>
        </p:txBody>
      </p:sp>
    </p:spTree>
    <p:extLst>
      <p:ext uri="{BB962C8B-B14F-4D97-AF65-F5344CB8AC3E}">
        <p14:creationId xmlns:p14="http://schemas.microsoft.com/office/powerpoint/2010/main" val="257388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716579D1-2FF5-4058-81C7-8609538A7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CF74DBF-D540-4F51-8E27-FF0769803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DCDFEB6E-4C8D-46D1-958A-65183B99B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86" name="Freeform 6">
              <a:extLst>
                <a:ext uri="{FF2B5EF4-FFF2-40B4-BE49-F238E27FC236}">
                  <a16:creationId xmlns:a16="http://schemas.microsoft.com/office/drawing/2014/main" id="{79793A7F-F13A-4A13-868E-745A5DEB6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5F1C8-A62D-4FE5-8F60-F226CBBAE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3188" y="94754"/>
            <a:ext cx="4475354" cy="5232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mt-MT" sz="1400" b="1" i="0" dirty="0">
                <a:solidFill>
                  <a:schemeClr val="tx1"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How was this achieved online?</a:t>
            </a:r>
          </a:p>
          <a:p>
            <a:pPr marL="0" indent="0">
              <a:buNone/>
            </a:pPr>
            <a:r>
              <a:rPr lang="mt-MT" sz="14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</a:rPr>
              <a:t>Some details on </a:t>
            </a:r>
            <a:r>
              <a:rPr lang="mt-MT" sz="1400" b="0" i="0" dirty="0">
                <a:solidFill>
                  <a:schemeClr val="tx1"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fieldwork 2:</a:t>
            </a:r>
          </a:p>
          <a:p>
            <a:r>
              <a:rPr lang="en-GB" sz="1400" i="0" dirty="0">
                <a:solidFill>
                  <a:schemeClr val="tx1"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presented </a:t>
            </a:r>
            <a:r>
              <a:rPr lang="en-GB" sz="1400" b="1" i="0" dirty="0">
                <a:solidFill>
                  <a:schemeClr val="accent1"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my </a:t>
            </a:r>
            <a:r>
              <a:rPr lang="mt-MT" sz="1400" b="1" i="0" dirty="0">
                <a:solidFill>
                  <a:schemeClr val="accent1"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on-going </a:t>
            </a:r>
            <a:r>
              <a:rPr lang="en-GB" sz="1400" b="1" i="0" dirty="0">
                <a:solidFill>
                  <a:schemeClr val="accent1"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green-up observations </a:t>
            </a:r>
            <a:r>
              <a:rPr lang="en-GB" sz="1400" b="0" i="0" dirty="0">
                <a:solidFill>
                  <a:schemeClr val="tx1"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of an African Tamarisk</a:t>
            </a:r>
            <a:r>
              <a:rPr lang="mt-MT" sz="14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</a:rPr>
              <a:t>. </a:t>
            </a:r>
          </a:p>
          <a:p>
            <a:r>
              <a:rPr lang="mt-MT" sz="14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</a:rPr>
              <a:t>made </a:t>
            </a:r>
            <a:r>
              <a:rPr lang="mt-MT" sz="1400" b="1" dirty="0">
                <a:solidFill>
                  <a:schemeClr val="accent1">
                    <a:alpha val="60000"/>
                  </a:schemeClr>
                </a:solidFill>
                <a:latin typeface="Arial" panose="020B0604020202020204" pitchFamily="34" charset="0"/>
              </a:rPr>
              <a:t>weather observations</a:t>
            </a:r>
            <a:r>
              <a:rPr lang="mt-MT" sz="1400" b="1" i="0" dirty="0">
                <a:solidFill>
                  <a:schemeClr val="accent1"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 together</a:t>
            </a:r>
          </a:p>
          <a:p>
            <a:r>
              <a:rPr lang="mt-MT" sz="14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</a:rPr>
              <a:t>t</a:t>
            </a:r>
            <a:r>
              <a:rPr lang="mt-MT" sz="1400" i="0" dirty="0">
                <a:solidFill>
                  <a:schemeClr val="tx1"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ook </a:t>
            </a:r>
            <a:r>
              <a:rPr lang="mt-MT" sz="1400" b="1" dirty="0">
                <a:solidFill>
                  <a:schemeClr val="accent1">
                    <a:alpha val="60000"/>
                  </a:schemeClr>
                </a:solidFill>
                <a:latin typeface="Arial" panose="020B0604020202020204" pitchFamily="34" charset="0"/>
              </a:rPr>
              <a:t>Surface Temperatures of bare land </a:t>
            </a:r>
            <a:r>
              <a:rPr lang="mt-MT" sz="14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</a:rPr>
              <a:t>within the park were taken and compared to that of green patches. </a:t>
            </a:r>
          </a:p>
          <a:p>
            <a:pPr marL="0" indent="0">
              <a:buNone/>
            </a:pPr>
            <a:r>
              <a:rPr lang="mt-MT" sz="1400" b="0" i="0" dirty="0">
                <a:solidFill>
                  <a:schemeClr val="tx1"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Discussions hi</a:t>
            </a:r>
            <a:r>
              <a:rPr lang="en-GB" sz="1400" b="0" i="0" dirty="0" err="1">
                <a:solidFill>
                  <a:schemeClr val="tx1"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ghlighted</a:t>
            </a:r>
            <a:r>
              <a:rPr lang="mt-MT" sz="1400" b="0" i="0" dirty="0">
                <a:solidFill>
                  <a:schemeClr val="tx1"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r>
              <a:rPr lang="mt-MT" sz="1400" b="0" i="0" dirty="0">
                <a:solidFill>
                  <a:schemeClr val="tx1"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How </a:t>
            </a:r>
            <a:r>
              <a:rPr lang="en-GB" sz="1400" b="0" i="0" dirty="0">
                <a:solidFill>
                  <a:schemeClr val="tx1"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the </a:t>
            </a:r>
            <a:r>
              <a:rPr lang="en-GB" sz="1400" b="1" i="0" dirty="0">
                <a:solidFill>
                  <a:schemeClr val="accent4">
                    <a:lumMod val="75000"/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very early greening up </a:t>
            </a:r>
            <a:r>
              <a:rPr lang="en-GB" sz="1400" b="0" i="0" dirty="0">
                <a:solidFill>
                  <a:schemeClr val="tx1"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mt-MT" sz="1400" b="0" i="0" dirty="0">
                <a:solidFill>
                  <a:schemeClr val="tx1"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 the</a:t>
            </a:r>
            <a:r>
              <a:rPr lang="en-GB" sz="1400" b="0" i="0" dirty="0">
                <a:solidFill>
                  <a:schemeClr val="tx1"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 tree relate</a:t>
            </a:r>
            <a:r>
              <a:rPr lang="mt-MT" sz="1400" b="0" i="0" dirty="0">
                <a:solidFill>
                  <a:schemeClr val="tx1"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s</a:t>
            </a:r>
            <a:r>
              <a:rPr lang="en-GB" sz="1400" b="0" i="0" dirty="0">
                <a:solidFill>
                  <a:schemeClr val="tx1"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 to the exceptionally hotter February </a:t>
            </a:r>
            <a:r>
              <a:rPr lang="mt-MT" sz="1400" b="0" i="0" dirty="0">
                <a:solidFill>
                  <a:schemeClr val="tx1"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noted in the</a:t>
            </a:r>
            <a:r>
              <a:rPr lang="en-GB" sz="1400" b="0" i="0" dirty="0">
                <a:solidFill>
                  <a:schemeClr val="tx1"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400" b="1" i="0" dirty="0">
                <a:solidFill>
                  <a:schemeClr val="accent4">
                    <a:lumMod val="75000"/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weather observations</a:t>
            </a:r>
            <a:r>
              <a:rPr lang="mt-MT" sz="1400" b="1" i="0" dirty="0">
                <a:solidFill>
                  <a:schemeClr val="accent4">
                    <a:lumMod val="75000"/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mt-MT" sz="1400" b="0" i="0" dirty="0">
                <a:solidFill>
                  <a:schemeClr val="tx1"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(climate change?)</a:t>
            </a:r>
          </a:p>
          <a:p>
            <a:r>
              <a:rPr lang="mt-MT" sz="14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</a:rPr>
              <a:t>How </a:t>
            </a:r>
            <a:r>
              <a:rPr lang="mt-MT" sz="1400" b="1" i="0" dirty="0">
                <a:solidFill>
                  <a:schemeClr val="accent4">
                    <a:lumMod val="75000"/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bare land </a:t>
            </a:r>
            <a:r>
              <a:rPr lang="mt-MT" sz="1400" b="0" i="0" dirty="0">
                <a:solidFill>
                  <a:schemeClr val="tx1"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gives rise to the </a:t>
            </a:r>
            <a:r>
              <a:rPr lang="mt-MT" sz="1400" b="1" i="0" dirty="0">
                <a:solidFill>
                  <a:schemeClr val="accent4">
                    <a:lumMod val="75000"/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UHIE</a:t>
            </a:r>
          </a:p>
          <a:p>
            <a:r>
              <a:rPr lang="mt-MT" sz="1400" b="0" i="0" dirty="0">
                <a:solidFill>
                  <a:schemeClr val="tx1"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How we can </a:t>
            </a:r>
            <a:r>
              <a:rPr lang="mt-MT" sz="1400" b="1" i="0" dirty="0">
                <a:solidFill>
                  <a:schemeClr val="accent4">
                    <a:lumMod val="75000"/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take action every day</a:t>
            </a:r>
          </a:p>
          <a:p>
            <a:r>
              <a:rPr lang="mt-MT" sz="1400" b="0" i="0" dirty="0">
                <a:solidFill>
                  <a:schemeClr val="tx1"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How </a:t>
            </a:r>
            <a:r>
              <a:rPr lang="mt-MT" sz="1400" b="1" i="0" dirty="0">
                <a:solidFill>
                  <a:schemeClr val="accent4">
                    <a:lumMod val="75000"/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sharing our observations with GLOBE </a:t>
            </a:r>
            <a:r>
              <a:rPr lang="mt-MT" sz="1400" b="0" i="0" dirty="0">
                <a:solidFill>
                  <a:schemeClr val="tx1">
                    <a:alpha val="60000"/>
                  </a:schemeClr>
                </a:solidFill>
                <a:effectLst/>
                <a:latin typeface="Arial" panose="020B0604020202020204" pitchFamily="34" charset="0"/>
              </a:rPr>
              <a:t>helps scientists monitor these changes </a:t>
            </a:r>
            <a:r>
              <a:rPr lang="mt-MT" sz="14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</a:rPr>
              <a:t>and suggest actions needed</a:t>
            </a:r>
          </a:p>
          <a:p>
            <a:pPr marL="0" indent="0">
              <a:buNone/>
            </a:pPr>
            <a:endParaRPr lang="mt-MT" sz="1400" b="1" i="0" dirty="0">
              <a:solidFill>
                <a:schemeClr val="accent4">
                  <a:lumMod val="75000"/>
                  <a:alpha val="6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A42804-D7A5-47FA-916D-D97E0B5F635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3" r="15707" b="2"/>
          <a:stretch/>
        </p:blipFill>
        <p:spPr bwMode="auto">
          <a:xfrm rot="5400000">
            <a:off x="5323814" y="481559"/>
            <a:ext cx="3429002" cy="248920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9EEE6C-B400-465B-917C-C6DE1F6DC1C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14"/>
          <a:stretch/>
        </p:blipFill>
        <p:spPr bwMode="auto">
          <a:xfrm rot="5400000">
            <a:off x="5621300" y="3722773"/>
            <a:ext cx="3320777" cy="2949677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22AAE-C9F0-49DA-AF59-8A55D2219B5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" r="17241"/>
          <a:stretch/>
        </p:blipFill>
        <p:spPr bwMode="auto">
          <a:xfrm>
            <a:off x="8417509" y="11660"/>
            <a:ext cx="3774491" cy="3429000"/>
          </a:xfrm>
          <a:prstGeom prst="rect">
            <a:avLst/>
          </a:prstGeom>
          <a:noFill/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17120B71-68EE-4583-A382-6FA5509B31B0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4" t="1" r="-24" b="15468"/>
          <a:stretch/>
        </p:blipFill>
        <p:spPr bwMode="auto">
          <a:xfrm>
            <a:off x="1079527" y="4572000"/>
            <a:ext cx="4453190" cy="2191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person holding a stick&#10;&#10;Description automatically generated with medium confidence">
            <a:extLst>
              <a:ext uri="{FF2B5EF4-FFF2-40B4-BE49-F238E27FC236}">
                <a16:creationId xmlns:a16="http://schemas.microsoft.com/office/drawing/2014/main" id="{B65FDAB1-CE51-4BEB-AC01-39CCE0043A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" t="356" b="302"/>
          <a:stretch/>
        </p:blipFill>
        <p:spPr>
          <a:xfrm>
            <a:off x="9949286" y="3513902"/>
            <a:ext cx="2159052" cy="32591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835BB4-3DC1-40A5-8777-03179B4D6EED}"/>
              </a:ext>
            </a:extLst>
          </p:cNvPr>
          <p:cNvSpPr txBox="1"/>
          <p:nvPr/>
        </p:nvSpPr>
        <p:spPr>
          <a:xfrm>
            <a:off x="7625289" y="3098615"/>
            <a:ext cx="1470427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mt-MT" dirty="0"/>
              <a:t>Presenting greening up observations</a:t>
            </a:r>
            <a:endParaRPr lang="LID4096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5FDE796-DEF0-43F5-A037-A53010CCA5F2}"/>
              </a:ext>
            </a:extLst>
          </p:cNvPr>
          <p:cNvSpPr txBox="1"/>
          <p:nvPr/>
        </p:nvSpPr>
        <p:spPr>
          <a:xfrm>
            <a:off x="9136486" y="5326794"/>
            <a:ext cx="16256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mt-MT" dirty="0"/>
              <a:t>Taking surface temperature readings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024444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4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person, cup&#10;&#10;Description automatically generated">
            <a:extLst>
              <a:ext uri="{FF2B5EF4-FFF2-40B4-BE49-F238E27FC236}">
                <a16:creationId xmlns:a16="http://schemas.microsoft.com/office/drawing/2014/main" id="{3F6E7855-2AEF-4405-AF22-097C7BF099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8" r="8043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5" name="Content Placeholder 4" descr="A picture containing person, putting, meal&#10;&#10;Description automatically generated">
            <a:extLst>
              <a:ext uri="{FF2B5EF4-FFF2-40B4-BE49-F238E27FC236}">
                <a16:creationId xmlns:a16="http://schemas.microsoft.com/office/drawing/2014/main" id="{8F6FCDC5-FC7F-466E-9CEA-20FA0E0047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" r="-3" b="-3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Picture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1A3D77D2-5518-43A0-A797-7258EDC0C5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23" r="-2" b="2086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62" name="Freeform: Shape 56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9" name="Freeform: Shape 58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FCE6CB-1865-4397-BBB9-C8FD22980258}"/>
              </a:ext>
            </a:extLst>
          </p:cNvPr>
          <p:cNvSpPr txBox="1"/>
          <p:nvPr/>
        </p:nvSpPr>
        <p:spPr>
          <a:xfrm>
            <a:off x="373075" y="4239125"/>
            <a:ext cx="2807208" cy="1836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Some classes took action seriously with immediate effect!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(Pictures from </a:t>
            </a:r>
            <a:r>
              <a:rPr lang="en-US" sz="1700" dirty="0" err="1"/>
              <a:t>Wardija</a:t>
            </a:r>
            <a:r>
              <a:rPr lang="en-US" sz="1700" dirty="0"/>
              <a:t> Resource Centre in a session of Fieldwork 3)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1F7DCB1-EACB-493E-B7EA-BA56F5C358CF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67022" b="-538"/>
          <a:stretch/>
        </p:blipFill>
        <p:spPr bwMode="auto">
          <a:xfrm>
            <a:off x="760610" y="716252"/>
            <a:ext cx="2209362" cy="34015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4708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8ED08A1D-4632-47AB-8832-C17BA0086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075437B-93A1-4A73-812B-C5030CC2F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BB8505BE-2298-4E13-A7FB-2D05006D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73" name="Freeform 6">
              <a:extLst>
                <a:ext uri="{FF2B5EF4-FFF2-40B4-BE49-F238E27FC236}">
                  <a16:creationId xmlns:a16="http://schemas.microsoft.com/office/drawing/2014/main" id="{6751C2C2-B295-4CDA-9112-A35D684DC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2327C-2FC0-47A7-940F-DE9CBAECF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2" y="791497"/>
            <a:ext cx="1926662" cy="17452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mt-MT" sz="2000" dirty="0">
                <a:solidFill>
                  <a:schemeClr val="tx1">
                    <a:alpha val="60000"/>
                  </a:schemeClr>
                </a:solidFill>
              </a:rPr>
              <a:t>A sneak pe</a:t>
            </a:r>
            <a:r>
              <a:rPr lang="en-GB" sz="2000" dirty="0">
                <a:solidFill>
                  <a:schemeClr val="tx1">
                    <a:alpha val="60000"/>
                  </a:schemeClr>
                </a:solidFill>
              </a:rPr>
              <a:t>e</a:t>
            </a:r>
            <a:r>
              <a:rPr lang="mt-MT" sz="2000" dirty="0">
                <a:solidFill>
                  <a:schemeClr val="tx1">
                    <a:alpha val="60000"/>
                  </a:schemeClr>
                </a:solidFill>
              </a:rPr>
              <a:t>k in the classroom...</a:t>
            </a:r>
          </a:p>
          <a:p>
            <a:pPr marL="0" indent="0">
              <a:buNone/>
            </a:pPr>
            <a:r>
              <a:rPr lang="mt-MT" sz="1600" dirty="0">
                <a:solidFill>
                  <a:schemeClr val="tx1">
                    <a:alpha val="60000"/>
                  </a:schemeClr>
                </a:solidFill>
              </a:rPr>
              <a:t>(Picture collage from a session of Fieldwork 1: Sta. Theresa School, Kerċem, Gozo)</a:t>
            </a:r>
            <a:endParaRPr lang="LID4096" sz="16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38" name="Picture 37" descr="A picture containing text&#10;&#10;Description automatically generated">
            <a:extLst>
              <a:ext uri="{FF2B5EF4-FFF2-40B4-BE49-F238E27FC236}">
                <a16:creationId xmlns:a16="http://schemas.microsoft.com/office/drawing/2014/main" id="{E963418B-3F8B-40BB-AF6C-5CF2615B8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521" y="-322"/>
            <a:ext cx="9682480" cy="685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080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4151</TotalTime>
  <Words>922</Words>
  <Application>Microsoft Office PowerPoint</Application>
  <PresentationFormat>Widescreen</PresentationFormat>
  <Paragraphs>79</Paragraphs>
  <Slides>12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Meiryo</vt:lpstr>
      <vt:lpstr>Arial</vt:lpstr>
      <vt:lpstr>Calibri</vt:lpstr>
      <vt:lpstr>Calibri Light</vt:lpstr>
      <vt:lpstr>open_sansregular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Esther Sammut Carbone</dc:creator>
  <cp:lastModifiedBy>Esther Sammut Carbone</cp:lastModifiedBy>
  <cp:revision>13</cp:revision>
  <dcterms:created xsi:type="dcterms:W3CDTF">2021-09-03T12:41:06Z</dcterms:created>
  <dcterms:modified xsi:type="dcterms:W3CDTF">2021-11-29T13:01:34Z</dcterms:modified>
</cp:coreProperties>
</file>