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19" r:id="rId2"/>
    <p:sldId id="616" r:id="rId3"/>
    <p:sldId id="259" r:id="rId4"/>
    <p:sldId id="601" r:id="rId5"/>
    <p:sldId id="420" r:id="rId6"/>
    <p:sldId id="423" r:id="rId7"/>
    <p:sldId id="400" r:id="rId8"/>
    <p:sldId id="257" r:id="rId9"/>
    <p:sldId id="591" r:id="rId10"/>
    <p:sldId id="280" r:id="rId11"/>
    <p:sldId id="422" r:id="rId12"/>
    <p:sldId id="590" r:id="rId13"/>
    <p:sldId id="418" r:id="rId14"/>
    <p:sldId id="603" r:id="rId15"/>
    <p:sldId id="602" r:id="rId16"/>
    <p:sldId id="261" r:id="rId17"/>
    <p:sldId id="402" r:id="rId18"/>
    <p:sldId id="264" r:id="rId19"/>
    <p:sldId id="592" r:id="rId20"/>
    <p:sldId id="596" r:id="rId21"/>
    <p:sldId id="263" r:id="rId22"/>
    <p:sldId id="604" r:id="rId23"/>
    <p:sldId id="605" r:id="rId24"/>
    <p:sldId id="593" r:id="rId25"/>
    <p:sldId id="612" r:id="rId26"/>
    <p:sldId id="611" r:id="rId27"/>
    <p:sldId id="607" r:id="rId28"/>
    <p:sldId id="608" r:id="rId29"/>
    <p:sldId id="609" r:id="rId30"/>
    <p:sldId id="598" r:id="rId31"/>
    <p:sldId id="256" r:id="rId32"/>
    <p:sldId id="349" r:id="rId33"/>
    <p:sldId id="610" r:id="rId34"/>
    <p:sldId id="347" r:id="rId35"/>
    <p:sldId id="348" r:id="rId36"/>
    <p:sldId id="292" r:id="rId37"/>
    <p:sldId id="600" r:id="rId38"/>
    <p:sldId id="613" r:id="rId39"/>
    <p:sldId id="285" r:id="rId40"/>
    <p:sldId id="614"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FF9999"/>
    <a:srgbClr val="CCFFFF"/>
    <a:srgbClr val="CCFF33"/>
    <a:srgbClr val="33CCCC"/>
    <a:srgbClr val="0000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81" d="100"/>
          <a:sy n="81" d="100"/>
        </p:scale>
        <p:origin x="120" y="942"/>
      </p:cViewPr>
      <p:guideLst/>
    </p:cSldViewPr>
  </p:slideViewPr>
  <p:notesTextViewPr>
    <p:cViewPr>
      <p:scale>
        <a:sx n="3" d="2"/>
        <a:sy n="3" d="2"/>
      </p:scale>
      <p:origin x="0" y="0"/>
    </p:cViewPr>
  </p:notesTextViewPr>
  <p:sorterViewPr>
    <p:cViewPr varScale="1">
      <p:scale>
        <a:sx n="100" d="100"/>
        <a:sy n="100" d="100"/>
      </p:scale>
      <p:origin x="0" y="-143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EB3F75-E767-47DD-ABB4-D48052C9F4A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s-CZ"/>
        </a:p>
      </dgm:t>
    </dgm:pt>
    <dgm:pt modelId="{59F88982-6ED5-42D1-A9E1-A6FA616A4ADC}">
      <dgm:prSet phldrT="[Text]"/>
      <dgm:spPr/>
      <dgm:t>
        <a:bodyPr/>
        <a:lstStyle/>
        <a:p>
          <a:r>
            <a:rPr lang="cs-CZ" dirty="0"/>
            <a:t> </a:t>
          </a:r>
        </a:p>
      </dgm:t>
    </dgm:pt>
    <dgm:pt modelId="{BB605E1A-9DFD-4F78-B962-6D0F39E2AC2E}" type="parTrans" cxnId="{77C41BE8-CAC6-46FF-BB9A-997C61B6F2D0}">
      <dgm:prSet/>
      <dgm:spPr/>
      <dgm:t>
        <a:bodyPr/>
        <a:lstStyle/>
        <a:p>
          <a:endParaRPr lang="cs-CZ"/>
        </a:p>
      </dgm:t>
    </dgm:pt>
    <dgm:pt modelId="{64CBCC7C-90DC-4B40-854E-1B32C7B010AE}" type="sibTrans" cxnId="{77C41BE8-CAC6-46FF-BB9A-997C61B6F2D0}">
      <dgm:prSet/>
      <dgm:spPr/>
      <dgm:t>
        <a:bodyPr/>
        <a:lstStyle/>
        <a:p>
          <a:endParaRPr lang="cs-CZ"/>
        </a:p>
      </dgm:t>
    </dgm:pt>
    <dgm:pt modelId="{C0636DC6-500C-4F8C-B976-6C3872F026E7}">
      <dgm:prSet phldrT="[Text]"/>
      <dgm:spPr/>
      <dgm:t>
        <a:bodyPr/>
        <a:lstStyle/>
        <a:p>
          <a:r>
            <a:rPr lang="cs-CZ" dirty="0"/>
            <a:t> </a:t>
          </a:r>
        </a:p>
      </dgm:t>
    </dgm:pt>
    <dgm:pt modelId="{4FEC5D7F-C9C9-4374-8F22-E6522EF6EBFA}" type="parTrans" cxnId="{AA829BB8-0DE0-4E61-B704-952FCD9FF9F5}">
      <dgm:prSet/>
      <dgm:spPr/>
      <dgm:t>
        <a:bodyPr/>
        <a:lstStyle/>
        <a:p>
          <a:endParaRPr lang="cs-CZ"/>
        </a:p>
      </dgm:t>
    </dgm:pt>
    <dgm:pt modelId="{AB79CCB1-247B-4FE5-877B-770CC695AB34}" type="sibTrans" cxnId="{AA829BB8-0DE0-4E61-B704-952FCD9FF9F5}">
      <dgm:prSet/>
      <dgm:spPr/>
      <dgm:t>
        <a:bodyPr/>
        <a:lstStyle/>
        <a:p>
          <a:endParaRPr lang="cs-CZ"/>
        </a:p>
      </dgm:t>
    </dgm:pt>
    <dgm:pt modelId="{43B193E4-C377-4A69-9500-1DAFD8B2CB6D}">
      <dgm:prSet phldrT="[Text]"/>
      <dgm:spPr/>
      <dgm:t>
        <a:bodyPr/>
        <a:lstStyle/>
        <a:p>
          <a:r>
            <a:rPr lang="cs-CZ" dirty="0"/>
            <a:t> </a:t>
          </a:r>
        </a:p>
      </dgm:t>
    </dgm:pt>
    <dgm:pt modelId="{75D48034-80AC-4F09-99A2-ED1C9E5DA289}" type="parTrans" cxnId="{6F8EBCD4-253B-45CA-AA4C-78045A642F35}">
      <dgm:prSet/>
      <dgm:spPr/>
      <dgm:t>
        <a:bodyPr/>
        <a:lstStyle/>
        <a:p>
          <a:endParaRPr lang="cs-CZ"/>
        </a:p>
      </dgm:t>
    </dgm:pt>
    <dgm:pt modelId="{2E6A713F-A71D-4A2A-A3B0-C47302292C6D}" type="sibTrans" cxnId="{6F8EBCD4-253B-45CA-AA4C-78045A642F35}">
      <dgm:prSet/>
      <dgm:spPr/>
      <dgm:t>
        <a:bodyPr/>
        <a:lstStyle/>
        <a:p>
          <a:endParaRPr lang="cs-CZ"/>
        </a:p>
      </dgm:t>
    </dgm:pt>
    <dgm:pt modelId="{7EFA663D-E79F-4789-A4DA-8AEC0AED4896}">
      <dgm:prSet phldrT="[Text]"/>
      <dgm:spPr/>
      <dgm:t>
        <a:bodyPr/>
        <a:lstStyle/>
        <a:p>
          <a:r>
            <a:rPr lang="cs-CZ" dirty="0"/>
            <a:t> </a:t>
          </a:r>
        </a:p>
      </dgm:t>
    </dgm:pt>
    <dgm:pt modelId="{CC3CE4A6-6DFC-42BB-9887-46CC1688F878}" type="parTrans" cxnId="{4735C1CD-D1EC-45A3-A830-3A5EAF394A64}">
      <dgm:prSet/>
      <dgm:spPr/>
      <dgm:t>
        <a:bodyPr/>
        <a:lstStyle/>
        <a:p>
          <a:endParaRPr lang="cs-CZ"/>
        </a:p>
      </dgm:t>
    </dgm:pt>
    <dgm:pt modelId="{F8F9BD04-356A-44DF-859B-9A367CC585AA}" type="sibTrans" cxnId="{4735C1CD-D1EC-45A3-A830-3A5EAF394A64}">
      <dgm:prSet/>
      <dgm:spPr/>
      <dgm:t>
        <a:bodyPr/>
        <a:lstStyle/>
        <a:p>
          <a:endParaRPr lang="cs-CZ"/>
        </a:p>
      </dgm:t>
    </dgm:pt>
    <dgm:pt modelId="{2A55B46A-D6FB-41C5-AACB-278578DFF8CA}">
      <dgm:prSet phldrT="[Text]"/>
      <dgm:spPr/>
      <dgm:t>
        <a:bodyPr/>
        <a:lstStyle/>
        <a:p>
          <a:r>
            <a:rPr lang="cs-CZ" dirty="0"/>
            <a:t> </a:t>
          </a:r>
        </a:p>
      </dgm:t>
    </dgm:pt>
    <dgm:pt modelId="{F080B0B7-ED7E-4544-A40E-906C3C1E2015}" type="parTrans" cxnId="{F1DDF824-722F-4E99-AC80-25B8CF4668F4}">
      <dgm:prSet/>
      <dgm:spPr/>
      <dgm:t>
        <a:bodyPr/>
        <a:lstStyle/>
        <a:p>
          <a:endParaRPr lang="cs-CZ"/>
        </a:p>
      </dgm:t>
    </dgm:pt>
    <dgm:pt modelId="{870A479F-048C-4933-8F7A-47E70B252AF1}" type="sibTrans" cxnId="{F1DDF824-722F-4E99-AC80-25B8CF4668F4}">
      <dgm:prSet/>
      <dgm:spPr/>
      <dgm:t>
        <a:bodyPr/>
        <a:lstStyle/>
        <a:p>
          <a:endParaRPr lang="cs-CZ"/>
        </a:p>
      </dgm:t>
    </dgm:pt>
    <dgm:pt modelId="{C096FE41-1B89-4E25-A045-EE47D6891E29}">
      <dgm:prSet phldrT="[Text]"/>
      <dgm:spPr/>
      <dgm:t>
        <a:bodyPr/>
        <a:lstStyle/>
        <a:p>
          <a:endParaRPr lang="cs-CZ" dirty="0"/>
        </a:p>
      </dgm:t>
    </dgm:pt>
    <dgm:pt modelId="{A2055581-3280-4819-9087-CC81305468E6}" type="parTrans" cxnId="{C267F15E-C753-41DD-AB61-0FB1B1930FEE}">
      <dgm:prSet/>
      <dgm:spPr/>
      <dgm:t>
        <a:bodyPr/>
        <a:lstStyle/>
        <a:p>
          <a:endParaRPr lang="cs-CZ"/>
        </a:p>
      </dgm:t>
    </dgm:pt>
    <dgm:pt modelId="{ECDE2653-17FF-4C25-90B6-6133603FFB8D}" type="sibTrans" cxnId="{C267F15E-C753-41DD-AB61-0FB1B1930FEE}">
      <dgm:prSet/>
      <dgm:spPr/>
      <dgm:t>
        <a:bodyPr/>
        <a:lstStyle/>
        <a:p>
          <a:endParaRPr lang="cs-CZ"/>
        </a:p>
      </dgm:t>
    </dgm:pt>
    <dgm:pt modelId="{2DD662C2-1767-48E2-9577-37D46CFC6EDD}" type="pres">
      <dgm:prSet presAssocID="{72EB3F75-E767-47DD-ABB4-D48052C9F4A0}" presName="cycle" presStyleCnt="0">
        <dgm:presLayoutVars>
          <dgm:dir/>
          <dgm:resizeHandles val="exact"/>
        </dgm:presLayoutVars>
      </dgm:prSet>
      <dgm:spPr/>
    </dgm:pt>
    <dgm:pt modelId="{513D0047-B87A-427B-B16D-1B3BE4D706BB}" type="pres">
      <dgm:prSet presAssocID="{59F88982-6ED5-42D1-A9E1-A6FA616A4ADC}" presName="dummy" presStyleCnt="0"/>
      <dgm:spPr/>
    </dgm:pt>
    <dgm:pt modelId="{00C9CC07-4CB6-4890-A36E-D474E8D46D33}" type="pres">
      <dgm:prSet presAssocID="{59F88982-6ED5-42D1-A9E1-A6FA616A4ADC}" presName="node" presStyleLbl="revTx" presStyleIdx="0" presStyleCnt="6">
        <dgm:presLayoutVars>
          <dgm:bulletEnabled val="1"/>
        </dgm:presLayoutVars>
      </dgm:prSet>
      <dgm:spPr/>
    </dgm:pt>
    <dgm:pt modelId="{A5B0CD4D-5BCE-45E0-B4CE-794F903F54EF}" type="pres">
      <dgm:prSet presAssocID="{64CBCC7C-90DC-4B40-854E-1B32C7B010AE}" presName="sibTrans" presStyleLbl="node1" presStyleIdx="0" presStyleCnt="6"/>
      <dgm:spPr/>
    </dgm:pt>
    <dgm:pt modelId="{84DC5184-690E-4141-BA6A-F20F23A62913}" type="pres">
      <dgm:prSet presAssocID="{C0636DC6-500C-4F8C-B976-6C3872F026E7}" presName="dummy" presStyleCnt="0"/>
      <dgm:spPr/>
    </dgm:pt>
    <dgm:pt modelId="{C0CC2787-41FA-47D3-AAF0-72730583E7D6}" type="pres">
      <dgm:prSet presAssocID="{C0636DC6-500C-4F8C-B976-6C3872F026E7}" presName="node" presStyleLbl="revTx" presStyleIdx="1" presStyleCnt="6">
        <dgm:presLayoutVars>
          <dgm:bulletEnabled val="1"/>
        </dgm:presLayoutVars>
      </dgm:prSet>
      <dgm:spPr/>
    </dgm:pt>
    <dgm:pt modelId="{BA5DC268-AFA8-45F1-9E51-75948DE9F2C5}" type="pres">
      <dgm:prSet presAssocID="{AB79CCB1-247B-4FE5-877B-770CC695AB34}" presName="sibTrans" presStyleLbl="node1" presStyleIdx="1" presStyleCnt="6"/>
      <dgm:spPr/>
    </dgm:pt>
    <dgm:pt modelId="{491383C1-B71E-4A16-9E6F-07B0DAA74D3C}" type="pres">
      <dgm:prSet presAssocID="{43B193E4-C377-4A69-9500-1DAFD8B2CB6D}" presName="dummy" presStyleCnt="0"/>
      <dgm:spPr/>
    </dgm:pt>
    <dgm:pt modelId="{8609BC45-DC01-4A9F-B362-DE857FCC3D95}" type="pres">
      <dgm:prSet presAssocID="{43B193E4-C377-4A69-9500-1DAFD8B2CB6D}" presName="node" presStyleLbl="revTx" presStyleIdx="2" presStyleCnt="6">
        <dgm:presLayoutVars>
          <dgm:bulletEnabled val="1"/>
        </dgm:presLayoutVars>
      </dgm:prSet>
      <dgm:spPr/>
    </dgm:pt>
    <dgm:pt modelId="{97B9BB8F-C34D-40C9-9000-C73BFA1802F2}" type="pres">
      <dgm:prSet presAssocID="{2E6A713F-A71D-4A2A-A3B0-C47302292C6D}" presName="sibTrans" presStyleLbl="node1" presStyleIdx="2" presStyleCnt="6"/>
      <dgm:spPr/>
    </dgm:pt>
    <dgm:pt modelId="{8C3B2DFF-14E4-42F7-860E-71E14DD4731D}" type="pres">
      <dgm:prSet presAssocID="{7EFA663D-E79F-4789-A4DA-8AEC0AED4896}" presName="dummy" presStyleCnt="0"/>
      <dgm:spPr/>
    </dgm:pt>
    <dgm:pt modelId="{BA5B1FFB-B25C-45D1-A9D5-FC9C36AECEDF}" type="pres">
      <dgm:prSet presAssocID="{7EFA663D-E79F-4789-A4DA-8AEC0AED4896}" presName="node" presStyleLbl="revTx" presStyleIdx="3" presStyleCnt="6">
        <dgm:presLayoutVars>
          <dgm:bulletEnabled val="1"/>
        </dgm:presLayoutVars>
      </dgm:prSet>
      <dgm:spPr/>
    </dgm:pt>
    <dgm:pt modelId="{785E067C-87CE-4D2E-8FC7-46942C61DAFE}" type="pres">
      <dgm:prSet presAssocID="{F8F9BD04-356A-44DF-859B-9A367CC585AA}" presName="sibTrans" presStyleLbl="node1" presStyleIdx="3" presStyleCnt="6"/>
      <dgm:spPr/>
    </dgm:pt>
    <dgm:pt modelId="{609B46A0-B2D2-4C16-B524-3F0FB6A906D2}" type="pres">
      <dgm:prSet presAssocID="{2A55B46A-D6FB-41C5-AACB-278578DFF8CA}" presName="dummy" presStyleCnt="0"/>
      <dgm:spPr/>
    </dgm:pt>
    <dgm:pt modelId="{45ED23DD-2035-451E-8B19-4D17078005F9}" type="pres">
      <dgm:prSet presAssocID="{2A55B46A-D6FB-41C5-AACB-278578DFF8CA}" presName="node" presStyleLbl="revTx" presStyleIdx="4" presStyleCnt="6">
        <dgm:presLayoutVars>
          <dgm:bulletEnabled val="1"/>
        </dgm:presLayoutVars>
      </dgm:prSet>
      <dgm:spPr/>
    </dgm:pt>
    <dgm:pt modelId="{EE06A1DB-7717-456A-9A85-7984C38C9A27}" type="pres">
      <dgm:prSet presAssocID="{870A479F-048C-4933-8F7A-47E70B252AF1}" presName="sibTrans" presStyleLbl="node1" presStyleIdx="4" presStyleCnt="6"/>
      <dgm:spPr/>
    </dgm:pt>
    <dgm:pt modelId="{92C6C1BC-ABCF-45BF-B530-1E1DEDA301EA}" type="pres">
      <dgm:prSet presAssocID="{C096FE41-1B89-4E25-A045-EE47D6891E29}" presName="dummy" presStyleCnt="0"/>
      <dgm:spPr/>
    </dgm:pt>
    <dgm:pt modelId="{5A18F3F6-E320-4C13-8319-D75172E2FD37}" type="pres">
      <dgm:prSet presAssocID="{C096FE41-1B89-4E25-A045-EE47D6891E29}" presName="node" presStyleLbl="revTx" presStyleIdx="5" presStyleCnt="6">
        <dgm:presLayoutVars>
          <dgm:bulletEnabled val="1"/>
        </dgm:presLayoutVars>
      </dgm:prSet>
      <dgm:spPr/>
    </dgm:pt>
    <dgm:pt modelId="{001F5A00-3B65-46B2-9D70-917D3DC3579B}" type="pres">
      <dgm:prSet presAssocID="{ECDE2653-17FF-4C25-90B6-6133603FFB8D}" presName="sibTrans" presStyleLbl="node1" presStyleIdx="5" presStyleCnt="6"/>
      <dgm:spPr/>
    </dgm:pt>
  </dgm:ptLst>
  <dgm:cxnLst>
    <dgm:cxn modelId="{750D0200-B902-4233-B06C-0C212967F564}" type="presOf" srcId="{59F88982-6ED5-42D1-A9E1-A6FA616A4ADC}" destId="{00C9CC07-4CB6-4890-A36E-D474E8D46D33}" srcOrd="0" destOrd="0" presId="urn:microsoft.com/office/officeart/2005/8/layout/cycle1"/>
    <dgm:cxn modelId="{D6D09A05-C0BB-4232-81A8-DB00C2044A3C}" type="presOf" srcId="{64CBCC7C-90DC-4B40-854E-1B32C7B010AE}" destId="{A5B0CD4D-5BCE-45E0-B4CE-794F903F54EF}" srcOrd="0" destOrd="0" presId="urn:microsoft.com/office/officeart/2005/8/layout/cycle1"/>
    <dgm:cxn modelId="{0471171C-94E7-4394-A40D-DE97A1BAB105}" type="presOf" srcId="{F8F9BD04-356A-44DF-859B-9A367CC585AA}" destId="{785E067C-87CE-4D2E-8FC7-46942C61DAFE}" srcOrd="0" destOrd="0" presId="urn:microsoft.com/office/officeart/2005/8/layout/cycle1"/>
    <dgm:cxn modelId="{2FD7D623-A76C-419B-9D6B-9B593E70AB44}" type="presOf" srcId="{AB79CCB1-247B-4FE5-877B-770CC695AB34}" destId="{BA5DC268-AFA8-45F1-9E51-75948DE9F2C5}" srcOrd="0" destOrd="0" presId="urn:microsoft.com/office/officeart/2005/8/layout/cycle1"/>
    <dgm:cxn modelId="{590D7324-C5F5-474E-8974-A21C344DC94B}" type="presOf" srcId="{72EB3F75-E767-47DD-ABB4-D48052C9F4A0}" destId="{2DD662C2-1767-48E2-9577-37D46CFC6EDD}" srcOrd="0" destOrd="0" presId="urn:microsoft.com/office/officeart/2005/8/layout/cycle1"/>
    <dgm:cxn modelId="{F1DDF824-722F-4E99-AC80-25B8CF4668F4}" srcId="{72EB3F75-E767-47DD-ABB4-D48052C9F4A0}" destId="{2A55B46A-D6FB-41C5-AACB-278578DFF8CA}" srcOrd="4" destOrd="0" parTransId="{F080B0B7-ED7E-4544-A40E-906C3C1E2015}" sibTransId="{870A479F-048C-4933-8F7A-47E70B252AF1}"/>
    <dgm:cxn modelId="{2D5D9C30-C594-4B6F-B48A-6EBB58030478}" type="presOf" srcId="{7EFA663D-E79F-4789-A4DA-8AEC0AED4896}" destId="{BA5B1FFB-B25C-45D1-A9D5-FC9C36AECEDF}" srcOrd="0" destOrd="0" presId="urn:microsoft.com/office/officeart/2005/8/layout/cycle1"/>
    <dgm:cxn modelId="{C267F15E-C753-41DD-AB61-0FB1B1930FEE}" srcId="{72EB3F75-E767-47DD-ABB4-D48052C9F4A0}" destId="{C096FE41-1B89-4E25-A045-EE47D6891E29}" srcOrd="5" destOrd="0" parTransId="{A2055581-3280-4819-9087-CC81305468E6}" sibTransId="{ECDE2653-17FF-4C25-90B6-6133603FFB8D}"/>
    <dgm:cxn modelId="{B711CA4F-A081-488F-A6C9-B112334B7C50}" type="presOf" srcId="{2A55B46A-D6FB-41C5-AACB-278578DFF8CA}" destId="{45ED23DD-2035-451E-8B19-4D17078005F9}" srcOrd="0" destOrd="0" presId="urn:microsoft.com/office/officeart/2005/8/layout/cycle1"/>
    <dgm:cxn modelId="{E23A2056-8895-4599-9D5E-73162EE59C3D}" type="presOf" srcId="{C0636DC6-500C-4F8C-B976-6C3872F026E7}" destId="{C0CC2787-41FA-47D3-AAF0-72730583E7D6}" srcOrd="0" destOrd="0" presId="urn:microsoft.com/office/officeart/2005/8/layout/cycle1"/>
    <dgm:cxn modelId="{CD5F3583-33EF-400A-A943-481436C6A1E9}" type="presOf" srcId="{C096FE41-1B89-4E25-A045-EE47D6891E29}" destId="{5A18F3F6-E320-4C13-8319-D75172E2FD37}" srcOrd="0" destOrd="0" presId="urn:microsoft.com/office/officeart/2005/8/layout/cycle1"/>
    <dgm:cxn modelId="{9D548A9D-97C7-410F-8CF4-D14A79A22C4D}" type="presOf" srcId="{2E6A713F-A71D-4A2A-A3B0-C47302292C6D}" destId="{97B9BB8F-C34D-40C9-9000-C73BFA1802F2}" srcOrd="0" destOrd="0" presId="urn:microsoft.com/office/officeart/2005/8/layout/cycle1"/>
    <dgm:cxn modelId="{AA829BB8-0DE0-4E61-B704-952FCD9FF9F5}" srcId="{72EB3F75-E767-47DD-ABB4-D48052C9F4A0}" destId="{C0636DC6-500C-4F8C-B976-6C3872F026E7}" srcOrd="1" destOrd="0" parTransId="{4FEC5D7F-C9C9-4374-8F22-E6522EF6EBFA}" sibTransId="{AB79CCB1-247B-4FE5-877B-770CC695AB34}"/>
    <dgm:cxn modelId="{D80B99C4-F612-49C2-B661-E7297D631F19}" type="presOf" srcId="{870A479F-048C-4933-8F7A-47E70B252AF1}" destId="{EE06A1DB-7717-456A-9A85-7984C38C9A27}" srcOrd="0" destOrd="0" presId="urn:microsoft.com/office/officeart/2005/8/layout/cycle1"/>
    <dgm:cxn modelId="{4735C1CD-D1EC-45A3-A830-3A5EAF394A64}" srcId="{72EB3F75-E767-47DD-ABB4-D48052C9F4A0}" destId="{7EFA663D-E79F-4789-A4DA-8AEC0AED4896}" srcOrd="3" destOrd="0" parTransId="{CC3CE4A6-6DFC-42BB-9887-46CC1688F878}" sibTransId="{F8F9BD04-356A-44DF-859B-9A367CC585AA}"/>
    <dgm:cxn modelId="{6F8EBCD4-253B-45CA-AA4C-78045A642F35}" srcId="{72EB3F75-E767-47DD-ABB4-D48052C9F4A0}" destId="{43B193E4-C377-4A69-9500-1DAFD8B2CB6D}" srcOrd="2" destOrd="0" parTransId="{75D48034-80AC-4F09-99A2-ED1C9E5DA289}" sibTransId="{2E6A713F-A71D-4A2A-A3B0-C47302292C6D}"/>
    <dgm:cxn modelId="{77C41BE8-CAC6-46FF-BB9A-997C61B6F2D0}" srcId="{72EB3F75-E767-47DD-ABB4-D48052C9F4A0}" destId="{59F88982-6ED5-42D1-A9E1-A6FA616A4ADC}" srcOrd="0" destOrd="0" parTransId="{BB605E1A-9DFD-4F78-B962-6D0F39E2AC2E}" sibTransId="{64CBCC7C-90DC-4B40-854E-1B32C7B010AE}"/>
    <dgm:cxn modelId="{AF228DE9-EC48-42BA-B22B-0C1FC80BB253}" type="presOf" srcId="{ECDE2653-17FF-4C25-90B6-6133603FFB8D}" destId="{001F5A00-3B65-46B2-9D70-917D3DC3579B}" srcOrd="0" destOrd="0" presId="urn:microsoft.com/office/officeart/2005/8/layout/cycle1"/>
    <dgm:cxn modelId="{BD9C32F2-2B9F-4AFA-9A89-9859E6D42F90}" type="presOf" srcId="{43B193E4-C377-4A69-9500-1DAFD8B2CB6D}" destId="{8609BC45-DC01-4A9F-B362-DE857FCC3D95}" srcOrd="0" destOrd="0" presId="urn:microsoft.com/office/officeart/2005/8/layout/cycle1"/>
    <dgm:cxn modelId="{F8B482D9-41DC-4F20-8658-217D8308BF73}" type="presParOf" srcId="{2DD662C2-1767-48E2-9577-37D46CFC6EDD}" destId="{513D0047-B87A-427B-B16D-1B3BE4D706BB}" srcOrd="0" destOrd="0" presId="urn:microsoft.com/office/officeart/2005/8/layout/cycle1"/>
    <dgm:cxn modelId="{668838E8-BAA7-420A-BCF1-B74C9B529EBB}" type="presParOf" srcId="{2DD662C2-1767-48E2-9577-37D46CFC6EDD}" destId="{00C9CC07-4CB6-4890-A36E-D474E8D46D33}" srcOrd="1" destOrd="0" presId="urn:microsoft.com/office/officeart/2005/8/layout/cycle1"/>
    <dgm:cxn modelId="{929BBE53-A539-445C-A516-69411A65A2AD}" type="presParOf" srcId="{2DD662C2-1767-48E2-9577-37D46CFC6EDD}" destId="{A5B0CD4D-5BCE-45E0-B4CE-794F903F54EF}" srcOrd="2" destOrd="0" presId="urn:microsoft.com/office/officeart/2005/8/layout/cycle1"/>
    <dgm:cxn modelId="{EEA9C987-FC17-4BEB-8C06-C530A5AC9900}" type="presParOf" srcId="{2DD662C2-1767-48E2-9577-37D46CFC6EDD}" destId="{84DC5184-690E-4141-BA6A-F20F23A62913}" srcOrd="3" destOrd="0" presId="urn:microsoft.com/office/officeart/2005/8/layout/cycle1"/>
    <dgm:cxn modelId="{D9F4AEE5-2DDB-4B3A-B538-DDAE820DD684}" type="presParOf" srcId="{2DD662C2-1767-48E2-9577-37D46CFC6EDD}" destId="{C0CC2787-41FA-47D3-AAF0-72730583E7D6}" srcOrd="4" destOrd="0" presId="urn:microsoft.com/office/officeart/2005/8/layout/cycle1"/>
    <dgm:cxn modelId="{5399565A-4869-4288-BE66-2B11C16E31DB}" type="presParOf" srcId="{2DD662C2-1767-48E2-9577-37D46CFC6EDD}" destId="{BA5DC268-AFA8-45F1-9E51-75948DE9F2C5}" srcOrd="5" destOrd="0" presId="urn:microsoft.com/office/officeart/2005/8/layout/cycle1"/>
    <dgm:cxn modelId="{3D155C2F-F641-413F-896D-12AFAC6157F7}" type="presParOf" srcId="{2DD662C2-1767-48E2-9577-37D46CFC6EDD}" destId="{491383C1-B71E-4A16-9E6F-07B0DAA74D3C}" srcOrd="6" destOrd="0" presId="urn:microsoft.com/office/officeart/2005/8/layout/cycle1"/>
    <dgm:cxn modelId="{55DEDFA1-58D2-4AAF-8401-A1A22521A811}" type="presParOf" srcId="{2DD662C2-1767-48E2-9577-37D46CFC6EDD}" destId="{8609BC45-DC01-4A9F-B362-DE857FCC3D95}" srcOrd="7" destOrd="0" presId="urn:microsoft.com/office/officeart/2005/8/layout/cycle1"/>
    <dgm:cxn modelId="{6B64F1C8-E1D6-41FC-947C-4749F3B15B8C}" type="presParOf" srcId="{2DD662C2-1767-48E2-9577-37D46CFC6EDD}" destId="{97B9BB8F-C34D-40C9-9000-C73BFA1802F2}" srcOrd="8" destOrd="0" presId="urn:microsoft.com/office/officeart/2005/8/layout/cycle1"/>
    <dgm:cxn modelId="{3CF8117E-95C2-44CF-AE48-19D969895F90}" type="presParOf" srcId="{2DD662C2-1767-48E2-9577-37D46CFC6EDD}" destId="{8C3B2DFF-14E4-42F7-860E-71E14DD4731D}" srcOrd="9" destOrd="0" presId="urn:microsoft.com/office/officeart/2005/8/layout/cycle1"/>
    <dgm:cxn modelId="{CD276F33-9A22-4F54-AC4F-298F5B69EF6F}" type="presParOf" srcId="{2DD662C2-1767-48E2-9577-37D46CFC6EDD}" destId="{BA5B1FFB-B25C-45D1-A9D5-FC9C36AECEDF}" srcOrd="10" destOrd="0" presId="urn:microsoft.com/office/officeart/2005/8/layout/cycle1"/>
    <dgm:cxn modelId="{0B674D1B-6506-478A-9913-B4AE93AED1EB}" type="presParOf" srcId="{2DD662C2-1767-48E2-9577-37D46CFC6EDD}" destId="{785E067C-87CE-4D2E-8FC7-46942C61DAFE}" srcOrd="11" destOrd="0" presId="urn:microsoft.com/office/officeart/2005/8/layout/cycle1"/>
    <dgm:cxn modelId="{973B5857-F8C9-463C-A176-F5324C903D48}" type="presParOf" srcId="{2DD662C2-1767-48E2-9577-37D46CFC6EDD}" destId="{609B46A0-B2D2-4C16-B524-3F0FB6A906D2}" srcOrd="12" destOrd="0" presId="urn:microsoft.com/office/officeart/2005/8/layout/cycle1"/>
    <dgm:cxn modelId="{D804FAD2-AA2C-4816-8D55-06642E123290}" type="presParOf" srcId="{2DD662C2-1767-48E2-9577-37D46CFC6EDD}" destId="{45ED23DD-2035-451E-8B19-4D17078005F9}" srcOrd="13" destOrd="0" presId="urn:microsoft.com/office/officeart/2005/8/layout/cycle1"/>
    <dgm:cxn modelId="{E384B12F-FF41-428C-A57D-52F06405F420}" type="presParOf" srcId="{2DD662C2-1767-48E2-9577-37D46CFC6EDD}" destId="{EE06A1DB-7717-456A-9A85-7984C38C9A27}" srcOrd="14" destOrd="0" presId="urn:microsoft.com/office/officeart/2005/8/layout/cycle1"/>
    <dgm:cxn modelId="{7FAAFAE3-E424-4D13-92EA-06495005E0F4}" type="presParOf" srcId="{2DD662C2-1767-48E2-9577-37D46CFC6EDD}" destId="{92C6C1BC-ABCF-45BF-B530-1E1DEDA301EA}" srcOrd="15" destOrd="0" presId="urn:microsoft.com/office/officeart/2005/8/layout/cycle1"/>
    <dgm:cxn modelId="{1CC097F8-F2DE-49E0-946B-757E3A452D88}" type="presParOf" srcId="{2DD662C2-1767-48E2-9577-37D46CFC6EDD}" destId="{5A18F3F6-E320-4C13-8319-D75172E2FD37}" srcOrd="16" destOrd="0" presId="urn:microsoft.com/office/officeart/2005/8/layout/cycle1"/>
    <dgm:cxn modelId="{9B719460-E1E2-4962-98B8-5F79AB93F7BA}" type="presParOf" srcId="{2DD662C2-1767-48E2-9577-37D46CFC6EDD}" destId="{001F5A00-3B65-46B2-9D70-917D3DC3579B}"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9CC07-4CB6-4890-A36E-D474E8D46D33}">
      <dsp:nvSpPr>
        <dsp:cNvPr id="0" name=""/>
        <dsp:cNvSpPr/>
      </dsp:nvSpPr>
      <dsp:spPr>
        <a:xfrm>
          <a:off x="4746930" y="13889"/>
          <a:ext cx="1107281"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kern="1200" dirty="0"/>
            <a:t> </a:t>
          </a:r>
        </a:p>
      </dsp:txBody>
      <dsp:txXfrm>
        <a:off x="4746930" y="13889"/>
        <a:ext cx="1107281" cy="1107281"/>
      </dsp:txXfrm>
    </dsp:sp>
    <dsp:sp modelId="{A5B0CD4D-5BCE-45E0-B4CE-794F903F54EF}">
      <dsp:nvSpPr>
        <dsp:cNvPr id="0" name=""/>
        <dsp:cNvSpPr/>
      </dsp:nvSpPr>
      <dsp:spPr>
        <a:xfrm>
          <a:off x="1356944" y="2278"/>
          <a:ext cx="5414110" cy="5414110"/>
        </a:xfrm>
        <a:prstGeom prst="circularArrow">
          <a:avLst>
            <a:gd name="adj1" fmla="val 3988"/>
            <a:gd name="adj2" fmla="val 250168"/>
            <a:gd name="adj3" fmla="val 20573676"/>
            <a:gd name="adj4" fmla="val 18982452"/>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C2787-41FA-47D3-AAF0-72730583E7D6}">
      <dsp:nvSpPr>
        <dsp:cNvPr id="0" name=""/>
        <dsp:cNvSpPr/>
      </dsp:nvSpPr>
      <dsp:spPr>
        <a:xfrm>
          <a:off x="5983501" y="2155692"/>
          <a:ext cx="1107281"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kern="1200" dirty="0"/>
            <a:t> </a:t>
          </a:r>
        </a:p>
      </dsp:txBody>
      <dsp:txXfrm>
        <a:off x="5983501" y="2155692"/>
        <a:ext cx="1107281" cy="1107281"/>
      </dsp:txXfrm>
    </dsp:sp>
    <dsp:sp modelId="{BA5DC268-AFA8-45F1-9E51-75948DE9F2C5}">
      <dsp:nvSpPr>
        <dsp:cNvPr id="0" name=""/>
        <dsp:cNvSpPr/>
      </dsp:nvSpPr>
      <dsp:spPr>
        <a:xfrm>
          <a:off x="1356944" y="2278"/>
          <a:ext cx="5414110" cy="5414110"/>
        </a:xfrm>
        <a:prstGeom prst="circularArrow">
          <a:avLst>
            <a:gd name="adj1" fmla="val 3988"/>
            <a:gd name="adj2" fmla="val 250168"/>
            <a:gd name="adj3" fmla="val 2367380"/>
            <a:gd name="adj4" fmla="val 776155"/>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9BC45-DC01-4A9F-B362-DE857FCC3D95}">
      <dsp:nvSpPr>
        <dsp:cNvPr id="0" name=""/>
        <dsp:cNvSpPr/>
      </dsp:nvSpPr>
      <dsp:spPr>
        <a:xfrm>
          <a:off x="4746930" y="4297496"/>
          <a:ext cx="1107281"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kern="1200" dirty="0"/>
            <a:t> </a:t>
          </a:r>
        </a:p>
      </dsp:txBody>
      <dsp:txXfrm>
        <a:off x="4746930" y="4297496"/>
        <a:ext cx="1107281" cy="1107281"/>
      </dsp:txXfrm>
    </dsp:sp>
    <dsp:sp modelId="{97B9BB8F-C34D-40C9-9000-C73BFA1802F2}">
      <dsp:nvSpPr>
        <dsp:cNvPr id="0" name=""/>
        <dsp:cNvSpPr/>
      </dsp:nvSpPr>
      <dsp:spPr>
        <a:xfrm>
          <a:off x="1356944" y="2278"/>
          <a:ext cx="5414110" cy="5414110"/>
        </a:xfrm>
        <a:prstGeom prst="circularArrow">
          <a:avLst>
            <a:gd name="adj1" fmla="val 3988"/>
            <a:gd name="adj2" fmla="val 250168"/>
            <a:gd name="adj3" fmla="val 6111625"/>
            <a:gd name="adj4" fmla="val 4438207"/>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B1FFB-B25C-45D1-A9D5-FC9C36AECEDF}">
      <dsp:nvSpPr>
        <dsp:cNvPr id="0" name=""/>
        <dsp:cNvSpPr/>
      </dsp:nvSpPr>
      <dsp:spPr>
        <a:xfrm>
          <a:off x="2273788" y="4297496"/>
          <a:ext cx="1107281"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kern="1200" dirty="0"/>
            <a:t> </a:t>
          </a:r>
        </a:p>
      </dsp:txBody>
      <dsp:txXfrm>
        <a:off x="2273788" y="4297496"/>
        <a:ext cx="1107281" cy="1107281"/>
      </dsp:txXfrm>
    </dsp:sp>
    <dsp:sp modelId="{785E067C-87CE-4D2E-8FC7-46942C61DAFE}">
      <dsp:nvSpPr>
        <dsp:cNvPr id="0" name=""/>
        <dsp:cNvSpPr/>
      </dsp:nvSpPr>
      <dsp:spPr>
        <a:xfrm>
          <a:off x="1356944" y="2278"/>
          <a:ext cx="5414110" cy="5414110"/>
        </a:xfrm>
        <a:prstGeom prst="circularArrow">
          <a:avLst>
            <a:gd name="adj1" fmla="val 3988"/>
            <a:gd name="adj2" fmla="val 250168"/>
            <a:gd name="adj3" fmla="val 9773676"/>
            <a:gd name="adj4" fmla="val 8182452"/>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D23DD-2035-451E-8B19-4D17078005F9}">
      <dsp:nvSpPr>
        <dsp:cNvPr id="0" name=""/>
        <dsp:cNvSpPr/>
      </dsp:nvSpPr>
      <dsp:spPr>
        <a:xfrm>
          <a:off x="1037217" y="2155692"/>
          <a:ext cx="1107281"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kern="1200" dirty="0"/>
            <a:t> </a:t>
          </a:r>
        </a:p>
      </dsp:txBody>
      <dsp:txXfrm>
        <a:off x="1037217" y="2155692"/>
        <a:ext cx="1107281" cy="1107281"/>
      </dsp:txXfrm>
    </dsp:sp>
    <dsp:sp modelId="{EE06A1DB-7717-456A-9A85-7984C38C9A27}">
      <dsp:nvSpPr>
        <dsp:cNvPr id="0" name=""/>
        <dsp:cNvSpPr/>
      </dsp:nvSpPr>
      <dsp:spPr>
        <a:xfrm>
          <a:off x="1356944" y="2278"/>
          <a:ext cx="5414110" cy="5414110"/>
        </a:xfrm>
        <a:prstGeom prst="circularArrow">
          <a:avLst>
            <a:gd name="adj1" fmla="val 3988"/>
            <a:gd name="adj2" fmla="val 250168"/>
            <a:gd name="adj3" fmla="val 13167380"/>
            <a:gd name="adj4" fmla="val 11576155"/>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8F3F6-E320-4C13-8319-D75172E2FD37}">
      <dsp:nvSpPr>
        <dsp:cNvPr id="0" name=""/>
        <dsp:cNvSpPr/>
      </dsp:nvSpPr>
      <dsp:spPr>
        <a:xfrm>
          <a:off x="2273788" y="13889"/>
          <a:ext cx="1107281"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cs-CZ" sz="6500" kern="1200" dirty="0"/>
        </a:p>
      </dsp:txBody>
      <dsp:txXfrm>
        <a:off x="2273788" y="13889"/>
        <a:ext cx="1107281" cy="1107281"/>
      </dsp:txXfrm>
    </dsp:sp>
    <dsp:sp modelId="{001F5A00-3B65-46B2-9D70-917D3DC3579B}">
      <dsp:nvSpPr>
        <dsp:cNvPr id="0" name=""/>
        <dsp:cNvSpPr/>
      </dsp:nvSpPr>
      <dsp:spPr>
        <a:xfrm>
          <a:off x="1356944" y="2278"/>
          <a:ext cx="5414110" cy="5414110"/>
        </a:xfrm>
        <a:prstGeom prst="circularArrow">
          <a:avLst>
            <a:gd name="adj1" fmla="val 3988"/>
            <a:gd name="adj2" fmla="val 250168"/>
            <a:gd name="adj3" fmla="val 16911625"/>
            <a:gd name="adj4" fmla="val 15238207"/>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C5A32-84D9-424F-BDD8-931C9A2C3022}"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0CF94-229B-4648-9523-C199B5E8EC61}" type="slidenum">
              <a:rPr lang="en-US" smtClean="0"/>
              <a:t>‹#›</a:t>
            </a:fld>
            <a:endParaRPr lang="en-US"/>
          </a:p>
        </p:txBody>
      </p:sp>
    </p:spTree>
    <p:extLst>
      <p:ext uri="{BB962C8B-B14F-4D97-AF65-F5344CB8AC3E}">
        <p14:creationId xmlns:p14="http://schemas.microsoft.com/office/powerpoint/2010/main" val="307421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BD815DA-C2AA-47CA-8A38-BD4E4C257CBE}" type="slidenum">
              <a:rPr lang="cs-CZ" smtClean="0"/>
              <a:t>36</a:t>
            </a:fld>
            <a:endParaRPr lang="cs-CZ"/>
          </a:p>
        </p:txBody>
      </p:sp>
    </p:spTree>
    <p:extLst>
      <p:ext uri="{BB962C8B-B14F-4D97-AF65-F5344CB8AC3E}">
        <p14:creationId xmlns:p14="http://schemas.microsoft.com/office/powerpoint/2010/main" val="231408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FC462E-39FC-48A0-A198-432DD2630D0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8BEBC38-7315-4CA4-BC8A-0D6B08F04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E821F7E-1A9D-4B9C-A55D-60AD24F187D6}"/>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5" name="Zástupný symbol pro zápatí 4">
            <a:extLst>
              <a:ext uri="{FF2B5EF4-FFF2-40B4-BE49-F238E27FC236}">
                <a16:creationId xmlns:a16="http://schemas.microsoft.com/office/drawing/2014/main" id="{4AD137F9-2048-4754-8AC2-14B18697AA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05CACF-8AF9-403A-AC71-303F8F57BBD9}"/>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227652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69934D-028F-4CF9-A0E2-E0CA6CFCDB7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044712F-19C6-4751-96DC-A6A93D28410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28A667-073D-4DDA-A916-0297D9A1E1F4}"/>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5" name="Zástupný symbol pro zápatí 4">
            <a:extLst>
              <a:ext uri="{FF2B5EF4-FFF2-40B4-BE49-F238E27FC236}">
                <a16:creationId xmlns:a16="http://schemas.microsoft.com/office/drawing/2014/main" id="{93DCF729-91BF-4083-A262-253DBB31037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38F0C9-D3F0-49BB-A388-4E33ADF4CC59}"/>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90553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54E38FC-E5B3-42F2-B480-E1E97796BBA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400DB91-8875-441C-8CDD-0304F0E5AA6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F79469D-05E6-4415-91AC-CC8E16831C41}"/>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5" name="Zástupný symbol pro zápatí 4">
            <a:extLst>
              <a:ext uri="{FF2B5EF4-FFF2-40B4-BE49-F238E27FC236}">
                <a16:creationId xmlns:a16="http://schemas.microsoft.com/office/drawing/2014/main" id="{01298A13-85CB-42BB-9D0B-7B75A2CA059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42EA764-7018-4F2F-9009-E77B9CF737BC}"/>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130773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26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CA97D-0C2A-403C-BBD7-F4A56E6F620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FA5E3EA-E32F-4140-A05C-9875096775F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A0DD06-13DD-4F1D-9A9F-E9FED115E65E}"/>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5" name="Zástupný symbol pro zápatí 4">
            <a:extLst>
              <a:ext uri="{FF2B5EF4-FFF2-40B4-BE49-F238E27FC236}">
                <a16:creationId xmlns:a16="http://schemas.microsoft.com/office/drawing/2014/main" id="{71BAEBA9-2672-41C2-AF77-4C6ED2C3A9C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224F713-7E47-4B91-B4B3-8DCD5CD8B008}"/>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144496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61F32E-7DBE-47EE-BF92-F3D578AFF06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1BF33F5-5ED6-47D9-89AA-9A8227500E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94BA109-6D9E-4FB8-9CAA-B20AE308481D}"/>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5" name="Zástupný symbol pro zápatí 4">
            <a:extLst>
              <a:ext uri="{FF2B5EF4-FFF2-40B4-BE49-F238E27FC236}">
                <a16:creationId xmlns:a16="http://schemas.microsoft.com/office/drawing/2014/main" id="{2E52EE4F-5276-4BF7-A3CE-FD0572C883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F7A9DE2-47C8-48F7-8B84-D98752291F3E}"/>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281416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490CE-D1F7-4666-BF43-D44448DC19D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34B5AB6-A031-42AF-A149-6EE4DF31FA2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BF900FB-0DAD-4517-808C-29A6BA98218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45C2C93-8E3E-4855-95E2-E461A08BB0A9}"/>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6" name="Zástupný symbol pro zápatí 5">
            <a:extLst>
              <a:ext uri="{FF2B5EF4-FFF2-40B4-BE49-F238E27FC236}">
                <a16:creationId xmlns:a16="http://schemas.microsoft.com/office/drawing/2014/main" id="{DC6C9087-6469-45DB-B8AA-3DBF6107DCB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0A7AFDC-7F73-456A-B6D6-CD902D6B0786}"/>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1860133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348B8A-45BF-48E6-9363-4231D879FA8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3DC438C-4C72-40EC-8EE6-C455DEEC1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E48EAFB-B8E0-4EE4-87A2-4114664C536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22E1FB8-9070-4E1E-A07A-A8788D63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9EEF37E-1E9D-49C1-A25E-49CEB90AF7B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A115BC5-FBC1-486C-85F6-C786989BF306}"/>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8" name="Zástupný symbol pro zápatí 7">
            <a:extLst>
              <a:ext uri="{FF2B5EF4-FFF2-40B4-BE49-F238E27FC236}">
                <a16:creationId xmlns:a16="http://schemas.microsoft.com/office/drawing/2014/main" id="{1E632B4C-F78A-4515-8DD1-18E3F1A7EAC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9151FC8-CD30-4B9A-8C61-23D06F76FF4E}"/>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1048983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499C99-AC53-402D-8178-D32B0422535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1A656E7-4C2D-48FE-A8A0-ADDAA0AC5739}"/>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4" name="Zástupný symbol pro zápatí 3">
            <a:extLst>
              <a:ext uri="{FF2B5EF4-FFF2-40B4-BE49-F238E27FC236}">
                <a16:creationId xmlns:a16="http://schemas.microsoft.com/office/drawing/2014/main" id="{7CA63CF4-C8D5-4D41-97EA-75D180DE03A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52062F1-5913-4EE4-A027-B8D3391B338A}"/>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351252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A57E274-E520-4B45-B098-B642D32C1518}"/>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3" name="Zástupný symbol pro zápatí 2">
            <a:extLst>
              <a:ext uri="{FF2B5EF4-FFF2-40B4-BE49-F238E27FC236}">
                <a16:creationId xmlns:a16="http://schemas.microsoft.com/office/drawing/2014/main" id="{7CCB50D9-E3B9-4788-97C0-3078354FB7B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95E20D7-172A-4BB5-9553-0A342AC01467}"/>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217809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29BD1-DFEC-48C7-8AC1-0680ABF814E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74136B2-CFAC-489B-B372-AF112669B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9357A43-979B-4BEA-849B-04A5C185B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4A133BF-13B1-468C-BDA6-473651B258A7}"/>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6" name="Zástupný symbol pro zápatí 5">
            <a:extLst>
              <a:ext uri="{FF2B5EF4-FFF2-40B4-BE49-F238E27FC236}">
                <a16:creationId xmlns:a16="http://schemas.microsoft.com/office/drawing/2014/main" id="{361BD96A-5A04-4029-9838-7E329F42EE3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52C5D40-7976-49C1-A55A-13A478A1B1F2}"/>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109780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94F43A-2EB5-44F6-BA5A-CEA7D3F8CFE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6706B0E-0E54-47C3-8C3D-935714BCB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D7AE883F-0CB3-4396-BDFD-12FEBF3F0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CFDA5A7-53D5-4AA0-94D2-3B18C8F59F02}"/>
              </a:ext>
            </a:extLst>
          </p:cNvPr>
          <p:cNvSpPr>
            <a:spLocks noGrp="1"/>
          </p:cNvSpPr>
          <p:nvPr>
            <p:ph type="dt" sz="half" idx="10"/>
          </p:nvPr>
        </p:nvSpPr>
        <p:spPr/>
        <p:txBody>
          <a:bodyPr/>
          <a:lstStyle/>
          <a:p>
            <a:fld id="{64B23E4D-93F0-4C1B-81D6-44324E69DD1E}" type="datetimeFigureOut">
              <a:rPr lang="cs-CZ" smtClean="0"/>
              <a:t>14.10.2022</a:t>
            </a:fld>
            <a:endParaRPr lang="cs-CZ"/>
          </a:p>
        </p:txBody>
      </p:sp>
      <p:sp>
        <p:nvSpPr>
          <p:cNvPr id="6" name="Zástupný symbol pro zápatí 5">
            <a:extLst>
              <a:ext uri="{FF2B5EF4-FFF2-40B4-BE49-F238E27FC236}">
                <a16:creationId xmlns:a16="http://schemas.microsoft.com/office/drawing/2014/main" id="{3E0EC07F-97AD-4DA5-A96D-629EED175A6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2A51B93-D5C0-4199-86E1-45ED47D7E847}"/>
              </a:ext>
            </a:extLst>
          </p:cNvPr>
          <p:cNvSpPr>
            <a:spLocks noGrp="1"/>
          </p:cNvSpPr>
          <p:nvPr>
            <p:ph type="sldNum" sz="quarter" idx="12"/>
          </p:nvPr>
        </p:nvSpPr>
        <p:spPr/>
        <p:txBody>
          <a:bodyPr/>
          <a:lstStyle/>
          <a:p>
            <a:fld id="{DA6AD962-7AD4-4BB0-BA13-D53728086981}" type="slidenum">
              <a:rPr lang="cs-CZ" smtClean="0"/>
              <a:t>‹#›</a:t>
            </a:fld>
            <a:endParaRPr lang="cs-CZ"/>
          </a:p>
        </p:txBody>
      </p:sp>
    </p:spTree>
    <p:extLst>
      <p:ext uri="{BB962C8B-B14F-4D97-AF65-F5344CB8AC3E}">
        <p14:creationId xmlns:p14="http://schemas.microsoft.com/office/powerpoint/2010/main" val="154244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07E9907-F180-4F3C-B8FE-E8C7131E8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ADDE4B8-78F0-4757-A760-36AB873CC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1B1F6E2-610E-4A27-839B-D3BF91B8FE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23E4D-93F0-4C1B-81D6-44324E69DD1E}" type="datetimeFigureOut">
              <a:rPr lang="cs-CZ" smtClean="0"/>
              <a:t>14.10.2022</a:t>
            </a:fld>
            <a:endParaRPr lang="cs-CZ"/>
          </a:p>
        </p:txBody>
      </p:sp>
      <p:sp>
        <p:nvSpPr>
          <p:cNvPr id="5" name="Zástupný symbol pro zápatí 4">
            <a:extLst>
              <a:ext uri="{FF2B5EF4-FFF2-40B4-BE49-F238E27FC236}">
                <a16:creationId xmlns:a16="http://schemas.microsoft.com/office/drawing/2014/main" id="{5DE098EA-2850-4265-923E-ACC4BBBDD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7DB6ADC6-67DD-45E6-825E-F91F227EB5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AD962-7AD4-4BB0-BA13-D53728086981}" type="slidenum">
              <a:rPr lang="cs-CZ" smtClean="0"/>
              <a:t>‹#›</a:t>
            </a:fld>
            <a:endParaRPr lang="cs-CZ"/>
          </a:p>
        </p:txBody>
      </p:sp>
    </p:spTree>
    <p:extLst>
      <p:ext uri="{BB962C8B-B14F-4D97-AF65-F5344CB8AC3E}">
        <p14:creationId xmlns:p14="http://schemas.microsoft.com/office/powerpoint/2010/main" val="1616550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mailto:zuzana.lhotakova@natur.cuni.cz"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hyperlink" Target="https://svs.gsfc.nasa.gov/vis/a010000/a010000/a010006/index.html" TargetMode="External"/><Relationship Id="rId4" Type="http://schemas.openxmlformats.org/officeDocument/2006/relationships/hyperlink" Target="https://svs.gsfc.nasa.gov/cgi-bin/search.cgi?person=8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vs.gsfc.nasa.gov/3947" TargetMode="Externa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4v"/><Relationship Id="rId1" Type="http://schemas.microsoft.com/office/2007/relationships/media" Target="../media/media3.m4v"/><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64.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e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eschooltoday.com/our-ecosystems/the-carbon-cycle.html"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rázek 26" descr="Obsah obrázku strom, exteriér, rostlina&#10;&#10;Popis byl vytvořen automaticky">
            <a:extLst>
              <a:ext uri="{FF2B5EF4-FFF2-40B4-BE49-F238E27FC236}">
                <a16:creationId xmlns:a16="http://schemas.microsoft.com/office/drawing/2014/main" id="{56BAFACD-05B4-499C-A712-C9C759597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Obrázek 11" descr="https://www.natur.cuni.cz/fakulta/vnejsi/fakultni-logo-a-vizualni-materialy/prfuk-znak-cmyk-cerna-3.png/image_half"/>
          <p:cNvPicPr>
            <a:picLocks noChangeAspect="1"/>
          </p:cNvPicPr>
          <p:nvPr/>
        </p:nvPicPr>
        <p:blipFill>
          <a:blip r:embed="rId3" cstate="print"/>
          <a:srcRect/>
          <a:stretch>
            <a:fillRect/>
          </a:stretch>
        </p:blipFill>
        <p:spPr bwMode="auto">
          <a:xfrm>
            <a:off x="11052958" y="143678"/>
            <a:ext cx="951317" cy="922952"/>
          </a:xfrm>
          <a:prstGeom prst="rect">
            <a:avLst/>
          </a:prstGeom>
          <a:noFill/>
          <a:ln w="9525">
            <a:noFill/>
            <a:miter lim="800000"/>
            <a:headEnd/>
            <a:tailEnd/>
          </a:ln>
        </p:spPr>
      </p:pic>
      <p:pic>
        <p:nvPicPr>
          <p:cNvPr id="13" name="Picture 2"/>
          <p:cNvPicPr>
            <a:picLocks noChangeAspect="1"/>
          </p:cNvPicPr>
          <p:nvPr/>
        </p:nvPicPr>
        <p:blipFill>
          <a:blip r:embed="rId4" cstate="print">
            <a:extLst>
              <a:ext uri="{28A0092B-C50C-407E-A947-70E740481C1C}">
                <a14:useLocalDpi xmlns:a14="http://schemas.microsoft.com/office/drawing/2010/main" val="0"/>
              </a:ext>
            </a:extLst>
          </a:blip>
          <a:srcRect r="72559"/>
          <a:stretch>
            <a:fillRect/>
          </a:stretch>
        </p:blipFill>
        <p:spPr>
          <a:xfrm>
            <a:off x="187725" y="143678"/>
            <a:ext cx="1049456" cy="965920"/>
          </a:xfrm>
          <a:prstGeom prst="rect">
            <a:avLst/>
          </a:prstGeom>
        </p:spPr>
      </p:pic>
      <p:sp>
        <p:nvSpPr>
          <p:cNvPr id="14" name="Podnadpis 2"/>
          <p:cNvSpPr txBox="1">
            <a:spLocks/>
          </p:cNvSpPr>
          <p:nvPr/>
        </p:nvSpPr>
        <p:spPr>
          <a:xfrm>
            <a:off x="2474434" y="116934"/>
            <a:ext cx="7037380" cy="1032519"/>
          </a:xfrm>
          <a:prstGeom prst="rect">
            <a:avLst/>
          </a:prstGeom>
        </p:spPr>
        <p:txBody>
          <a:bodyPr vert="horz" lIns="91440" tIns="45720" rIns="91440" bIns="45720" rtlCol="0">
            <a:noAutofit/>
          </a:bodyPr>
          <a:lstStyle/>
          <a:p>
            <a:pPr algn="ctr">
              <a:spcBef>
                <a:spcPct val="20000"/>
              </a:spcBef>
              <a:defRPr/>
            </a:pPr>
            <a:r>
              <a:rPr lang="cs-CZ" sz="2800" b="1" dirty="0" err="1">
                <a:cs typeface="Arial" pitchFamily="34" charset="0"/>
              </a:rPr>
              <a:t>Faculty</a:t>
            </a:r>
            <a:r>
              <a:rPr lang="cs-CZ" sz="2800" b="1" dirty="0">
                <a:cs typeface="Arial" pitchFamily="34" charset="0"/>
              </a:rPr>
              <a:t> </a:t>
            </a:r>
            <a:r>
              <a:rPr lang="cs-CZ" sz="2800" b="1" dirty="0" err="1">
                <a:cs typeface="Arial" pitchFamily="34" charset="0"/>
              </a:rPr>
              <a:t>of</a:t>
            </a:r>
            <a:r>
              <a:rPr lang="cs-CZ" sz="2800" b="1" dirty="0">
                <a:cs typeface="Arial" pitchFamily="34" charset="0"/>
              </a:rPr>
              <a:t> Science, Charles University</a:t>
            </a:r>
          </a:p>
          <a:p>
            <a:pPr algn="ctr">
              <a:spcBef>
                <a:spcPct val="20000"/>
              </a:spcBef>
              <a:defRPr/>
            </a:pPr>
            <a:r>
              <a:rPr lang="cs-CZ" sz="2800" b="1" dirty="0">
                <a:cs typeface="Arial" pitchFamily="34" charset="0"/>
              </a:rPr>
              <a:t>PRAGUE, CZECH REPUBLIC</a:t>
            </a:r>
          </a:p>
          <a:p>
            <a:pPr algn="ctr">
              <a:spcBef>
                <a:spcPct val="20000"/>
              </a:spcBef>
              <a:defRPr/>
            </a:pPr>
            <a:r>
              <a:rPr lang="cs-CZ" sz="2400" dirty="0">
                <a:solidFill>
                  <a:schemeClr val="bg1"/>
                </a:solidFill>
                <a:cs typeface="Arial" pitchFamily="34" charset="0"/>
              </a:rPr>
              <a:t>Department </a:t>
            </a:r>
            <a:r>
              <a:rPr lang="cs-CZ" sz="2400" dirty="0" err="1">
                <a:solidFill>
                  <a:schemeClr val="bg1"/>
                </a:solidFill>
                <a:cs typeface="Arial" pitchFamily="34" charset="0"/>
              </a:rPr>
              <a:t>of</a:t>
            </a:r>
            <a:r>
              <a:rPr lang="cs-CZ" sz="2400" dirty="0">
                <a:solidFill>
                  <a:schemeClr val="bg1"/>
                </a:solidFill>
                <a:cs typeface="Arial" pitchFamily="34" charset="0"/>
              </a:rPr>
              <a:t> Plant </a:t>
            </a:r>
            <a:r>
              <a:rPr lang="cs-CZ" sz="2400" dirty="0" err="1">
                <a:solidFill>
                  <a:schemeClr val="bg1"/>
                </a:solidFill>
                <a:cs typeface="Arial" pitchFamily="34" charset="0"/>
              </a:rPr>
              <a:t>Experimental</a:t>
            </a:r>
            <a:r>
              <a:rPr lang="cs-CZ" sz="2400" dirty="0">
                <a:solidFill>
                  <a:schemeClr val="bg1"/>
                </a:solidFill>
                <a:cs typeface="Arial" pitchFamily="34" charset="0"/>
              </a:rPr>
              <a:t> Biology</a:t>
            </a:r>
            <a:endParaRPr lang="en-US" sz="2400" dirty="0">
              <a:solidFill>
                <a:schemeClr val="bg1"/>
              </a:solidFill>
              <a:cs typeface="Arial" pitchFamily="34" charset="0"/>
            </a:endParaRPr>
          </a:p>
        </p:txBody>
      </p:sp>
      <p:sp>
        <p:nvSpPr>
          <p:cNvPr id="15" name="Podnadpis 2"/>
          <p:cNvSpPr txBox="1">
            <a:spLocks/>
          </p:cNvSpPr>
          <p:nvPr/>
        </p:nvSpPr>
        <p:spPr>
          <a:xfrm>
            <a:off x="3233902" y="2138987"/>
            <a:ext cx="6887559" cy="527485"/>
          </a:xfrm>
          <a:prstGeom prst="rect">
            <a:avLst/>
          </a:prstGeom>
          <a:solidFill>
            <a:schemeClr val="bg1">
              <a:alpha val="62000"/>
            </a:schemeClr>
          </a:solidFill>
        </p:spPr>
        <p:txBody>
          <a:bodyPr vert="horz" lIns="91440" tIns="45720" rIns="91440" bIns="45720" rtlCol="0">
            <a:noAutofit/>
          </a:bodyPr>
          <a:lstStyle/>
          <a:p>
            <a:pPr>
              <a:spcBef>
                <a:spcPct val="20000"/>
              </a:spcBef>
              <a:defRPr/>
            </a:pPr>
            <a:r>
              <a:rPr lang="cs-CZ" sz="2400" dirty="0">
                <a:cs typeface="Arial" pitchFamily="34" charset="0"/>
              </a:rPr>
              <a:t>Zuzana Lhotáková</a:t>
            </a:r>
            <a:r>
              <a:rPr lang="cs-CZ" sz="2000" dirty="0">
                <a:cs typeface="Arial" pitchFamily="34" charset="0"/>
              </a:rPr>
              <a:t>		</a:t>
            </a:r>
            <a:r>
              <a:rPr lang="cs-CZ" sz="1600" dirty="0">
                <a:cs typeface="Arial" pitchFamily="34" charset="0"/>
                <a:hlinkClick r:id="rId5"/>
              </a:rPr>
              <a:t>zuzana.lhotakova@natur.cuni.cz</a:t>
            </a:r>
            <a:r>
              <a:rPr lang="cs-CZ" sz="1600" dirty="0">
                <a:cs typeface="Arial" pitchFamily="34" charset="0"/>
              </a:rPr>
              <a:t> </a:t>
            </a:r>
            <a:endParaRPr lang="en-US" sz="1600" dirty="0">
              <a:cs typeface="Arial" pitchFamily="34" charset="0"/>
            </a:endParaRPr>
          </a:p>
          <a:p>
            <a:pPr>
              <a:spcBef>
                <a:spcPct val="20000"/>
              </a:spcBef>
              <a:defRPr/>
            </a:pPr>
            <a:endParaRPr lang="cs-CZ" sz="1400" dirty="0">
              <a:cs typeface="Arial" pitchFamily="34" charset="0"/>
            </a:endParaRPr>
          </a:p>
        </p:txBody>
      </p:sp>
      <p:pic>
        <p:nvPicPr>
          <p:cNvPr id="17" name="Obrázek 16">
            <a:extLst>
              <a:ext uri="{FF2B5EF4-FFF2-40B4-BE49-F238E27FC236}">
                <a16:creationId xmlns:a16="http://schemas.microsoft.com/office/drawing/2014/main" id="{5B1D900D-2201-4DC5-967E-CFB56F3EAE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8983" y="2279666"/>
            <a:ext cx="753577" cy="9820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ovéPole 18"/>
          <p:cNvSpPr txBox="1"/>
          <p:nvPr/>
        </p:nvSpPr>
        <p:spPr>
          <a:xfrm>
            <a:off x="1140897" y="3596330"/>
            <a:ext cx="9536172" cy="1661993"/>
          </a:xfrm>
          <a:prstGeom prst="rect">
            <a:avLst/>
          </a:prstGeom>
          <a:noFill/>
        </p:spPr>
        <p:txBody>
          <a:bodyPr wrap="square" rtlCol="0">
            <a:spAutoFit/>
          </a:bodyPr>
          <a:lstStyle/>
          <a:p>
            <a:pPr algn="ctr"/>
            <a:r>
              <a:rPr lang="cs-CZ" sz="5400" b="1" dirty="0" err="1">
                <a:solidFill>
                  <a:srgbClr val="CCFF33"/>
                </a:solidFill>
              </a:rPr>
              <a:t>Forests</a:t>
            </a:r>
            <a:r>
              <a:rPr lang="cs-CZ" sz="5400" b="1" dirty="0">
                <a:solidFill>
                  <a:srgbClr val="CCFF33"/>
                </a:solidFill>
              </a:rPr>
              <a:t> and </a:t>
            </a:r>
            <a:r>
              <a:rPr lang="cs-CZ" sz="5400" b="1" dirty="0" err="1">
                <a:solidFill>
                  <a:srgbClr val="CCFF33"/>
                </a:solidFill>
              </a:rPr>
              <a:t>Climate</a:t>
            </a:r>
            <a:r>
              <a:rPr lang="cs-CZ" sz="5400" b="1" dirty="0">
                <a:solidFill>
                  <a:srgbClr val="CCFF33"/>
                </a:solidFill>
              </a:rPr>
              <a:t> </a:t>
            </a:r>
          </a:p>
          <a:p>
            <a:pPr algn="ctr"/>
            <a:r>
              <a:rPr lang="en-US" sz="4800" b="1" i="1" dirty="0">
                <a:solidFill>
                  <a:srgbClr val="CCFF33"/>
                </a:solidFill>
              </a:rPr>
              <a:t>GLOBE Carbon Cycle and Phenology</a:t>
            </a:r>
          </a:p>
        </p:txBody>
      </p:sp>
      <p:sp>
        <p:nvSpPr>
          <p:cNvPr id="26" name="Obdélník 25"/>
          <p:cNvSpPr/>
          <p:nvPr/>
        </p:nvSpPr>
        <p:spPr>
          <a:xfrm>
            <a:off x="0" y="6559436"/>
            <a:ext cx="12192000" cy="276999"/>
          </a:xfrm>
          <a:prstGeom prst="rect">
            <a:avLst/>
          </a:prstGeom>
          <a:solidFill>
            <a:schemeClr val="accent3">
              <a:lumMod val="20000"/>
              <a:lumOff val="80000"/>
            </a:schemeClr>
          </a:solidFill>
        </p:spPr>
        <p:txBody>
          <a:bodyPr wrap="square">
            <a:spAutoFit/>
          </a:bodyPr>
          <a:lstStyle/>
          <a:p>
            <a:r>
              <a:rPr lang="cs-CZ" sz="1200" dirty="0"/>
              <a:t>2022 GLOBE </a:t>
            </a:r>
            <a:r>
              <a:rPr lang="cs-CZ" sz="1200" dirty="0" err="1"/>
              <a:t>Regional</a:t>
            </a:r>
            <a:r>
              <a:rPr lang="cs-CZ" sz="1200" dirty="0"/>
              <a:t> Meeting </a:t>
            </a:r>
            <a:r>
              <a:rPr lang="cs-CZ" sz="1200" dirty="0" err="1"/>
              <a:t>for</a:t>
            </a:r>
            <a:r>
              <a:rPr lang="cs-CZ" sz="1200" dirty="0"/>
              <a:t> </a:t>
            </a:r>
            <a:r>
              <a:rPr lang="cs-CZ" sz="1200" dirty="0" err="1"/>
              <a:t>Europe</a:t>
            </a:r>
            <a:r>
              <a:rPr lang="cs-CZ" sz="1200" dirty="0"/>
              <a:t> and </a:t>
            </a:r>
            <a:r>
              <a:rPr lang="cs-CZ" sz="1200" dirty="0" err="1"/>
              <a:t>Eurasia</a:t>
            </a:r>
            <a:r>
              <a:rPr lang="cs-CZ" sz="1200" dirty="0"/>
              <a:t>; </a:t>
            </a:r>
            <a:r>
              <a:rPr lang="cs-CZ" sz="1200" dirty="0" err="1"/>
              <a:t>October</a:t>
            </a:r>
            <a:r>
              <a:rPr lang="cs-CZ" sz="1200" dirty="0"/>
              <a:t> 20, </a:t>
            </a:r>
            <a:r>
              <a:rPr lang="cs-CZ" sz="1200" dirty="0" err="1"/>
              <a:t>Omiš</a:t>
            </a:r>
            <a:r>
              <a:rPr lang="cs-CZ" sz="1200" dirty="0"/>
              <a:t>, </a:t>
            </a:r>
            <a:r>
              <a:rPr lang="cs-CZ" sz="1200" dirty="0" err="1"/>
              <a:t>Croatia</a:t>
            </a:r>
            <a:r>
              <a:rPr lang="cs-CZ" sz="1200" dirty="0"/>
              <a:t>				Zuzana Lhotáková, Charles University, Prague, CZ</a:t>
            </a:r>
            <a:r>
              <a:rPr lang="cs-CZ" sz="1200" i="1" dirty="0"/>
              <a:t> 	</a:t>
            </a:r>
            <a:endParaRPr lang="en-US" sz="1200" i="1" dirty="0"/>
          </a:p>
        </p:txBody>
      </p:sp>
      <p:sp>
        <p:nvSpPr>
          <p:cNvPr id="3" name="TextBox 2">
            <a:extLst>
              <a:ext uri="{FF2B5EF4-FFF2-40B4-BE49-F238E27FC236}">
                <a16:creationId xmlns:a16="http://schemas.microsoft.com/office/drawing/2014/main" id="{21858CF7-8DBC-81E0-CA6D-5F572605939B}"/>
              </a:ext>
            </a:extLst>
          </p:cNvPr>
          <p:cNvSpPr txBox="1"/>
          <p:nvPr/>
        </p:nvSpPr>
        <p:spPr>
          <a:xfrm>
            <a:off x="2818430" y="5523882"/>
            <a:ext cx="6181106" cy="701731"/>
          </a:xfrm>
          <a:prstGeom prst="rect">
            <a:avLst/>
          </a:prstGeom>
          <a:noFill/>
        </p:spPr>
        <p:txBody>
          <a:bodyPr wrap="square">
            <a:spAutoFit/>
          </a:bodyPr>
          <a:lstStyle/>
          <a:p>
            <a:pPr algn="ctr">
              <a:spcBef>
                <a:spcPct val="20000"/>
              </a:spcBef>
              <a:defRPr/>
            </a:pPr>
            <a:r>
              <a:rPr lang="cs-CZ" sz="1800" dirty="0" err="1">
                <a:solidFill>
                  <a:schemeClr val="bg1"/>
                </a:solidFill>
                <a:cs typeface="Arial" pitchFamily="34" charset="0"/>
              </a:rPr>
              <a:t>Elementary</a:t>
            </a:r>
            <a:r>
              <a:rPr lang="cs-CZ" sz="1800" dirty="0">
                <a:solidFill>
                  <a:schemeClr val="bg1"/>
                </a:solidFill>
                <a:cs typeface="Arial" pitchFamily="34" charset="0"/>
              </a:rPr>
              <a:t> </a:t>
            </a:r>
            <a:r>
              <a:rPr lang="cs-CZ" sz="1800" dirty="0" err="1">
                <a:solidFill>
                  <a:schemeClr val="bg1"/>
                </a:solidFill>
                <a:cs typeface="Arial" pitchFamily="34" charset="0"/>
              </a:rPr>
              <a:t>school</a:t>
            </a:r>
            <a:r>
              <a:rPr lang="cs-CZ" sz="1800" dirty="0">
                <a:solidFill>
                  <a:schemeClr val="bg1"/>
                </a:solidFill>
                <a:cs typeface="Arial" pitchFamily="34" charset="0"/>
              </a:rPr>
              <a:t> </a:t>
            </a:r>
            <a:r>
              <a:rPr lang="cs-CZ" sz="1800" dirty="0" err="1">
                <a:solidFill>
                  <a:schemeClr val="bg1"/>
                </a:solidFill>
                <a:cs typeface="Arial" pitchFamily="34" charset="0"/>
              </a:rPr>
              <a:t>teacher</a:t>
            </a:r>
            <a:r>
              <a:rPr lang="cs-CZ" sz="1800" dirty="0">
                <a:solidFill>
                  <a:schemeClr val="bg1"/>
                </a:solidFill>
                <a:cs typeface="Arial" pitchFamily="34" charset="0"/>
              </a:rPr>
              <a:t> level</a:t>
            </a:r>
          </a:p>
          <a:p>
            <a:pPr algn="ctr">
              <a:spcBef>
                <a:spcPct val="20000"/>
              </a:spcBef>
              <a:defRPr/>
            </a:pPr>
            <a:r>
              <a:rPr lang="cs-CZ" dirty="0">
                <a:solidFill>
                  <a:schemeClr val="bg1"/>
                </a:solidFill>
                <a:cs typeface="Arial" pitchFamily="34" charset="0"/>
              </a:rPr>
              <a:t>14:00-17:30</a:t>
            </a:r>
            <a:endParaRPr lang="en-US" sz="1800" dirty="0">
              <a:solidFill>
                <a:schemeClr val="bg1"/>
              </a:solidFill>
              <a:cs typeface="Arial" pitchFamily="34" charset="0"/>
            </a:endParaRPr>
          </a:p>
        </p:txBody>
      </p:sp>
    </p:spTree>
    <p:extLst>
      <p:ext uri="{BB962C8B-B14F-4D97-AF65-F5344CB8AC3E}">
        <p14:creationId xmlns:p14="http://schemas.microsoft.com/office/powerpoint/2010/main" val="1773848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47CF2E-28F9-4729-ACFA-9E419674CE29}"/>
              </a:ext>
            </a:extLst>
          </p:cNvPr>
          <p:cNvSpPr>
            <a:spLocks noGrp="1"/>
          </p:cNvSpPr>
          <p:nvPr>
            <p:ph type="title"/>
          </p:nvPr>
        </p:nvSpPr>
        <p:spPr>
          <a:xfrm>
            <a:off x="472440" y="1097786"/>
            <a:ext cx="5710646" cy="2167927"/>
          </a:xfrm>
        </p:spPr>
        <p:txBody>
          <a:bodyPr>
            <a:normAutofit/>
          </a:bodyPr>
          <a:lstStyle/>
          <a:p>
            <a:pPr algn="ctr"/>
            <a:r>
              <a:rPr lang="cs-CZ" sz="3600" dirty="0" err="1"/>
              <a:t>Why</a:t>
            </a:r>
            <a:r>
              <a:rPr lang="cs-CZ" sz="3600" dirty="0"/>
              <a:t> do </a:t>
            </a:r>
            <a:r>
              <a:rPr lang="cs-CZ" sz="3600" dirty="0" err="1"/>
              <a:t>we</a:t>
            </a:r>
            <a:r>
              <a:rPr lang="cs-CZ" sz="3600" dirty="0"/>
              <a:t> talk </a:t>
            </a:r>
            <a:r>
              <a:rPr lang="cs-CZ" sz="3600" dirty="0" err="1"/>
              <a:t>about</a:t>
            </a:r>
            <a:r>
              <a:rPr lang="cs-CZ" sz="3600" dirty="0"/>
              <a:t> </a:t>
            </a:r>
            <a:r>
              <a:rPr lang="cs-CZ" sz="3600" dirty="0" err="1"/>
              <a:t>Carbon</a:t>
            </a:r>
            <a:r>
              <a:rPr lang="cs-CZ" sz="3600" dirty="0"/>
              <a:t> </a:t>
            </a:r>
            <a:r>
              <a:rPr lang="cs-CZ" sz="3600" dirty="0" err="1"/>
              <a:t>Cycle</a:t>
            </a:r>
            <a:r>
              <a:rPr lang="cs-CZ" sz="3600" dirty="0"/>
              <a:t> in </a:t>
            </a:r>
            <a:r>
              <a:rPr lang="cs-CZ" sz="3600" dirty="0" err="1"/>
              <a:t>connection</a:t>
            </a:r>
            <a:r>
              <a:rPr lang="cs-CZ" sz="3600" dirty="0"/>
              <a:t> to </a:t>
            </a:r>
            <a:r>
              <a:rPr lang="cs-CZ" sz="3600" dirty="0" err="1"/>
              <a:t>trees</a:t>
            </a:r>
            <a:r>
              <a:rPr lang="cs-CZ" sz="3600" dirty="0"/>
              <a:t>?</a:t>
            </a:r>
          </a:p>
        </p:txBody>
      </p:sp>
      <p:pic>
        <p:nvPicPr>
          <p:cNvPr id="4" name="Obrázek 3">
            <a:extLst>
              <a:ext uri="{FF2B5EF4-FFF2-40B4-BE49-F238E27FC236}">
                <a16:creationId xmlns:a16="http://schemas.microsoft.com/office/drawing/2014/main" id="{CE1AB4B0-D7A0-4843-AE99-7D06753E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533" y="169050"/>
            <a:ext cx="3704375" cy="568098"/>
          </a:xfrm>
          <a:prstGeom prst="rect">
            <a:avLst/>
          </a:prstGeom>
        </p:spPr>
      </p:pic>
      <p:pic>
        <p:nvPicPr>
          <p:cNvPr id="5" name="Obrázek 1">
            <a:extLst>
              <a:ext uri="{FF2B5EF4-FFF2-40B4-BE49-F238E27FC236}">
                <a16:creationId xmlns:a16="http://schemas.microsoft.com/office/drawing/2014/main" id="{290182D7-9CE7-46F2-B225-5AC0F4EB1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94" y="1432975"/>
            <a:ext cx="5516026" cy="4898924"/>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0">
            <a:extLst>
              <a:ext uri="{FF2B5EF4-FFF2-40B4-BE49-F238E27FC236}">
                <a16:creationId xmlns:a16="http://schemas.microsoft.com/office/drawing/2014/main" id="{F78DB6F3-BDD0-053B-46FA-69247FA94293}"/>
              </a:ext>
            </a:extLst>
          </p:cNvPr>
          <p:cNvSpPr/>
          <p:nvPr/>
        </p:nvSpPr>
        <p:spPr>
          <a:xfrm>
            <a:off x="-2" y="0"/>
            <a:ext cx="4001985" cy="1176854"/>
          </a:xfrm>
          <a:prstGeom prst="ellipse">
            <a:avLst/>
          </a:prstGeom>
          <a:solidFill>
            <a:schemeClr val="accent6">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b="1" dirty="0"/>
              <a:t>3) </a:t>
            </a:r>
            <a:r>
              <a:rPr lang="cs-CZ" b="1" dirty="0" err="1"/>
              <a:t>The</a:t>
            </a:r>
            <a:r>
              <a:rPr lang="cs-CZ" b="1" dirty="0"/>
              <a:t> </a:t>
            </a:r>
            <a:r>
              <a:rPr lang="cs-CZ" b="1" dirty="0" err="1"/>
              <a:t>Magic</a:t>
            </a:r>
            <a:r>
              <a:rPr lang="cs-CZ" b="1" dirty="0"/>
              <a:t> </a:t>
            </a:r>
            <a:r>
              <a:rPr lang="cs-CZ" b="1" dirty="0" err="1"/>
              <a:t>of</a:t>
            </a:r>
            <a:r>
              <a:rPr lang="cs-CZ" b="1" dirty="0"/>
              <a:t> </a:t>
            </a:r>
            <a:r>
              <a:rPr lang="cs-CZ" b="1" dirty="0" err="1"/>
              <a:t>Plants</a:t>
            </a:r>
            <a:endParaRPr lang="cs-CZ" b="1" dirty="0"/>
          </a:p>
        </p:txBody>
      </p:sp>
    </p:spTree>
    <p:extLst>
      <p:ext uri="{BB962C8B-B14F-4D97-AF65-F5344CB8AC3E}">
        <p14:creationId xmlns:p14="http://schemas.microsoft.com/office/powerpoint/2010/main" val="128102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1" name="Ovál 10">
            <a:extLst>
              <a:ext uri="{FF2B5EF4-FFF2-40B4-BE49-F238E27FC236}">
                <a16:creationId xmlns:a16="http://schemas.microsoft.com/office/drawing/2014/main" id="{1F2BD54C-318F-4AA6-A534-52C33D6A3B0E}"/>
              </a:ext>
            </a:extLst>
          </p:cNvPr>
          <p:cNvSpPr/>
          <p:nvPr/>
        </p:nvSpPr>
        <p:spPr>
          <a:xfrm>
            <a:off x="-2" y="0"/>
            <a:ext cx="4001985" cy="1176854"/>
          </a:xfrm>
          <a:prstGeom prst="ellipse">
            <a:avLst/>
          </a:prstGeom>
          <a:solidFill>
            <a:schemeClr val="accent6">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t>3) The Magic of Plants</a:t>
            </a:r>
          </a:p>
        </p:txBody>
      </p:sp>
      <p:pic>
        <p:nvPicPr>
          <p:cNvPr id="16" name="Zástupný symbol pro obsah 8">
            <a:extLst>
              <a:ext uri="{FF2B5EF4-FFF2-40B4-BE49-F238E27FC236}">
                <a16:creationId xmlns:a16="http://schemas.microsoft.com/office/drawing/2014/main" id="{B9AA6A55-6A3C-4CD0-9A9A-6FF7A8828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951" y="535586"/>
            <a:ext cx="5944074" cy="5325711"/>
          </a:xfrm>
          <a:prstGeom prst="rect">
            <a:avLst/>
          </a:prstGeom>
        </p:spPr>
      </p:pic>
      <p:sp>
        <p:nvSpPr>
          <p:cNvPr id="6" name="TextovéPole 5">
            <a:extLst>
              <a:ext uri="{FF2B5EF4-FFF2-40B4-BE49-F238E27FC236}">
                <a16:creationId xmlns:a16="http://schemas.microsoft.com/office/drawing/2014/main" id="{14504024-BF51-4435-9860-5EF0DD500A9A}"/>
              </a:ext>
            </a:extLst>
          </p:cNvPr>
          <p:cNvSpPr txBox="1"/>
          <p:nvPr/>
        </p:nvSpPr>
        <p:spPr>
          <a:xfrm>
            <a:off x="9823174" y="1445761"/>
            <a:ext cx="1705454" cy="584775"/>
          </a:xfrm>
          <a:prstGeom prst="rect">
            <a:avLst/>
          </a:prstGeom>
          <a:solidFill>
            <a:schemeClr val="bg1"/>
          </a:solidFill>
        </p:spPr>
        <p:txBody>
          <a:bodyPr wrap="square" rtlCol="0">
            <a:spAutoFit/>
          </a:bodyPr>
          <a:lstStyle/>
          <a:p>
            <a:r>
              <a:rPr lang="en-GB" sz="1600" i="1">
                <a:solidFill>
                  <a:srgbClr val="C00000"/>
                </a:solidFill>
              </a:rPr>
              <a:t>Oxygen released to atmosphere</a:t>
            </a:r>
          </a:p>
        </p:txBody>
      </p:sp>
      <p:sp>
        <p:nvSpPr>
          <p:cNvPr id="18" name="TextovéPole 17">
            <a:extLst>
              <a:ext uri="{FF2B5EF4-FFF2-40B4-BE49-F238E27FC236}">
                <a16:creationId xmlns:a16="http://schemas.microsoft.com/office/drawing/2014/main" id="{016E58AF-7683-4754-A979-F40AD8492731}"/>
              </a:ext>
            </a:extLst>
          </p:cNvPr>
          <p:cNvSpPr txBox="1"/>
          <p:nvPr/>
        </p:nvSpPr>
        <p:spPr>
          <a:xfrm>
            <a:off x="10120676" y="4445525"/>
            <a:ext cx="2002670" cy="584775"/>
          </a:xfrm>
          <a:prstGeom prst="rect">
            <a:avLst/>
          </a:prstGeom>
          <a:solidFill>
            <a:schemeClr val="bg1"/>
          </a:solidFill>
        </p:spPr>
        <p:txBody>
          <a:bodyPr wrap="square" rtlCol="0">
            <a:spAutoFit/>
          </a:bodyPr>
          <a:lstStyle/>
          <a:p>
            <a:r>
              <a:rPr lang="en-GB" sz="1600" i="1">
                <a:solidFill>
                  <a:srgbClr val="C00000"/>
                </a:solidFill>
              </a:rPr>
              <a:t>Oxygen taken up from the atmosphere</a:t>
            </a:r>
          </a:p>
        </p:txBody>
      </p:sp>
      <p:sp>
        <p:nvSpPr>
          <p:cNvPr id="20" name="TextovéPole 19">
            <a:extLst>
              <a:ext uri="{FF2B5EF4-FFF2-40B4-BE49-F238E27FC236}">
                <a16:creationId xmlns:a16="http://schemas.microsoft.com/office/drawing/2014/main" id="{E46F83AF-0562-4C01-A2C8-E2941A609D63}"/>
              </a:ext>
            </a:extLst>
          </p:cNvPr>
          <p:cNvSpPr txBox="1"/>
          <p:nvPr/>
        </p:nvSpPr>
        <p:spPr>
          <a:xfrm>
            <a:off x="4872068" y="2864271"/>
            <a:ext cx="1786329" cy="830997"/>
          </a:xfrm>
          <a:prstGeom prst="rect">
            <a:avLst/>
          </a:prstGeom>
          <a:solidFill>
            <a:schemeClr val="bg1"/>
          </a:solidFill>
        </p:spPr>
        <p:txBody>
          <a:bodyPr wrap="square" rtlCol="0">
            <a:spAutoFit/>
          </a:bodyPr>
          <a:lstStyle/>
          <a:p>
            <a:pPr algn="ctr"/>
            <a:r>
              <a:rPr lang="en-GB" sz="1600" i="1">
                <a:solidFill>
                  <a:srgbClr val="00B0F0"/>
                </a:solidFill>
              </a:rPr>
              <a:t>Water from roots through stem and leaf veins </a:t>
            </a:r>
          </a:p>
        </p:txBody>
      </p:sp>
      <p:sp>
        <p:nvSpPr>
          <p:cNvPr id="21" name="TextovéPole 20">
            <a:extLst>
              <a:ext uri="{FF2B5EF4-FFF2-40B4-BE49-F238E27FC236}">
                <a16:creationId xmlns:a16="http://schemas.microsoft.com/office/drawing/2014/main" id="{D3A776AB-FABA-480F-AF2B-A442D7650BA7}"/>
              </a:ext>
            </a:extLst>
          </p:cNvPr>
          <p:cNvSpPr txBox="1"/>
          <p:nvPr/>
        </p:nvSpPr>
        <p:spPr>
          <a:xfrm>
            <a:off x="5282524" y="4583269"/>
            <a:ext cx="2002671" cy="584775"/>
          </a:xfrm>
          <a:prstGeom prst="rect">
            <a:avLst/>
          </a:prstGeom>
          <a:solidFill>
            <a:schemeClr val="bg1"/>
          </a:solidFill>
        </p:spPr>
        <p:txBody>
          <a:bodyPr wrap="square" rtlCol="0">
            <a:spAutoFit/>
          </a:bodyPr>
          <a:lstStyle/>
          <a:p>
            <a:r>
              <a:rPr lang="en-GB" sz="1600" i="1">
                <a:solidFill>
                  <a:srgbClr val="00B0F0"/>
                </a:solidFill>
              </a:rPr>
              <a:t>Water vapor released to atmosphere</a:t>
            </a:r>
          </a:p>
        </p:txBody>
      </p:sp>
      <p:sp>
        <p:nvSpPr>
          <p:cNvPr id="22" name="TextovéPole 21">
            <a:extLst>
              <a:ext uri="{FF2B5EF4-FFF2-40B4-BE49-F238E27FC236}">
                <a16:creationId xmlns:a16="http://schemas.microsoft.com/office/drawing/2014/main" id="{FDB4A902-EF67-4588-BC9D-42FB87AC0DAE}"/>
              </a:ext>
            </a:extLst>
          </p:cNvPr>
          <p:cNvSpPr txBox="1"/>
          <p:nvPr/>
        </p:nvSpPr>
        <p:spPr>
          <a:xfrm>
            <a:off x="6957988" y="5035200"/>
            <a:ext cx="1940179" cy="830997"/>
          </a:xfrm>
          <a:prstGeom prst="rect">
            <a:avLst/>
          </a:prstGeom>
          <a:solidFill>
            <a:schemeClr val="bg1"/>
          </a:solidFill>
        </p:spPr>
        <p:txBody>
          <a:bodyPr wrap="square" rtlCol="0">
            <a:spAutoFit/>
          </a:bodyPr>
          <a:lstStyle/>
          <a:p>
            <a:r>
              <a:rPr lang="en-GB" sz="1600" b="1" i="1"/>
              <a:t>Carbon dioxide released to the atmosphere</a:t>
            </a:r>
          </a:p>
        </p:txBody>
      </p:sp>
      <p:sp>
        <p:nvSpPr>
          <p:cNvPr id="8" name="TextovéPole 7">
            <a:extLst>
              <a:ext uri="{FF2B5EF4-FFF2-40B4-BE49-F238E27FC236}">
                <a16:creationId xmlns:a16="http://schemas.microsoft.com/office/drawing/2014/main" id="{25A73EC0-E747-4C03-BE08-E74A88C970D2}"/>
              </a:ext>
            </a:extLst>
          </p:cNvPr>
          <p:cNvSpPr txBox="1"/>
          <p:nvPr/>
        </p:nvSpPr>
        <p:spPr>
          <a:xfrm>
            <a:off x="7751919" y="2685463"/>
            <a:ext cx="1482906" cy="307777"/>
          </a:xfrm>
          <a:prstGeom prst="rect">
            <a:avLst/>
          </a:prstGeom>
          <a:solidFill>
            <a:srgbClr val="CCFF33"/>
          </a:solidFill>
        </p:spPr>
        <p:txBody>
          <a:bodyPr wrap="none" rtlCol="0">
            <a:spAutoFit/>
          </a:bodyPr>
          <a:lstStyle/>
          <a:p>
            <a:r>
              <a:rPr lang="en-GB" sz="1400" b="1" i="1"/>
              <a:t>CARBOHYDRATES</a:t>
            </a:r>
          </a:p>
        </p:txBody>
      </p:sp>
      <p:sp>
        <p:nvSpPr>
          <p:cNvPr id="24" name="TextovéPole 23">
            <a:extLst>
              <a:ext uri="{FF2B5EF4-FFF2-40B4-BE49-F238E27FC236}">
                <a16:creationId xmlns:a16="http://schemas.microsoft.com/office/drawing/2014/main" id="{0CE5E6D6-F6A7-431B-A68C-F6F700A23C88}"/>
              </a:ext>
            </a:extLst>
          </p:cNvPr>
          <p:cNvSpPr txBox="1"/>
          <p:nvPr/>
        </p:nvSpPr>
        <p:spPr>
          <a:xfrm>
            <a:off x="7242481" y="3539682"/>
            <a:ext cx="783228" cy="307777"/>
          </a:xfrm>
          <a:prstGeom prst="rect">
            <a:avLst/>
          </a:prstGeom>
          <a:solidFill>
            <a:srgbClr val="CCFF33"/>
          </a:solidFill>
        </p:spPr>
        <p:txBody>
          <a:bodyPr wrap="none" rtlCol="0">
            <a:spAutoFit/>
          </a:bodyPr>
          <a:lstStyle/>
          <a:p>
            <a:r>
              <a:rPr lang="en-GB" sz="1400" b="1" i="1"/>
              <a:t>ENERGY</a:t>
            </a:r>
          </a:p>
        </p:txBody>
      </p:sp>
      <p:sp>
        <p:nvSpPr>
          <p:cNvPr id="25" name="TextovéPole 24">
            <a:extLst>
              <a:ext uri="{FF2B5EF4-FFF2-40B4-BE49-F238E27FC236}">
                <a16:creationId xmlns:a16="http://schemas.microsoft.com/office/drawing/2014/main" id="{C9BEF7F4-53D1-4CDA-9EBA-7EF8115F3B0E}"/>
              </a:ext>
            </a:extLst>
          </p:cNvPr>
          <p:cNvSpPr txBox="1"/>
          <p:nvPr/>
        </p:nvSpPr>
        <p:spPr>
          <a:xfrm rot="19276335">
            <a:off x="8543692" y="3646477"/>
            <a:ext cx="971741" cy="261610"/>
          </a:xfrm>
          <a:prstGeom prst="rect">
            <a:avLst/>
          </a:prstGeom>
          <a:solidFill>
            <a:schemeClr val="accent6">
              <a:lumMod val="40000"/>
              <a:lumOff val="60000"/>
            </a:schemeClr>
          </a:solidFill>
        </p:spPr>
        <p:txBody>
          <a:bodyPr wrap="none" rtlCol="0">
            <a:spAutoFit/>
          </a:bodyPr>
          <a:lstStyle/>
          <a:p>
            <a:r>
              <a:rPr lang="en-GB" sz="1100" b="1" i="1"/>
              <a:t>RESPIRATION</a:t>
            </a:r>
          </a:p>
        </p:txBody>
      </p:sp>
      <p:sp>
        <p:nvSpPr>
          <p:cNvPr id="31" name="TextovéPole 30">
            <a:extLst>
              <a:ext uri="{FF2B5EF4-FFF2-40B4-BE49-F238E27FC236}">
                <a16:creationId xmlns:a16="http://schemas.microsoft.com/office/drawing/2014/main" id="{C8496F7E-9919-4D0C-9144-6C3A4DC5E56E}"/>
              </a:ext>
            </a:extLst>
          </p:cNvPr>
          <p:cNvSpPr txBox="1"/>
          <p:nvPr/>
        </p:nvSpPr>
        <p:spPr>
          <a:xfrm>
            <a:off x="1834265" y="1914339"/>
            <a:ext cx="2818868" cy="1477328"/>
          </a:xfrm>
          <a:prstGeom prst="rect">
            <a:avLst/>
          </a:prstGeom>
          <a:solidFill>
            <a:schemeClr val="accent6">
              <a:lumMod val="20000"/>
              <a:lumOff val="80000"/>
            </a:schemeClr>
          </a:solidFill>
        </p:spPr>
        <p:txBody>
          <a:bodyPr wrap="square" rtlCol="0">
            <a:spAutoFit/>
          </a:bodyPr>
          <a:lstStyle/>
          <a:p>
            <a:r>
              <a:rPr lang="en-GB"/>
              <a:t>Organic compounds (carbohydrates / sugars)</a:t>
            </a:r>
          </a:p>
          <a:p>
            <a:r>
              <a:rPr lang="en-GB"/>
              <a:t>Transported to the stem, roots, young leaves, flowers and fruits</a:t>
            </a:r>
          </a:p>
        </p:txBody>
      </p:sp>
      <p:sp>
        <p:nvSpPr>
          <p:cNvPr id="27" name="Volný tvar: obrazec 26">
            <a:extLst>
              <a:ext uri="{FF2B5EF4-FFF2-40B4-BE49-F238E27FC236}">
                <a16:creationId xmlns:a16="http://schemas.microsoft.com/office/drawing/2014/main" id="{9E70EC14-F033-4BD6-8423-82883BA3334F}"/>
              </a:ext>
            </a:extLst>
          </p:cNvPr>
          <p:cNvSpPr/>
          <p:nvPr/>
        </p:nvSpPr>
        <p:spPr>
          <a:xfrm>
            <a:off x="4286992" y="2445891"/>
            <a:ext cx="3491346" cy="594192"/>
          </a:xfrm>
          <a:custGeom>
            <a:avLst/>
            <a:gdLst>
              <a:gd name="connsiteX0" fmla="*/ 3491346 w 3491346"/>
              <a:gd name="connsiteY0" fmla="*/ 404187 h 594192"/>
              <a:gd name="connsiteX1" fmla="*/ 3467595 w 3491346"/>
              <a:gd name="connsiteY1" fmla="*/ 463564 h 594192"/>
              <a:gd name="connsiteX2" fmla="*/ 3443844 w 3491346"/>
              <a:gd name="connsiteY2" fmla="*/ 546691 h 594192"/>
              <a:gd name="connsiteX3" fmla="*/ 3408218 w 3491346"/>
              <a:gd name="connsiteY3" fmla="*/ 582317 h 594192"/>
              <a:gd name="connsiteX4" fmla="*/ 3301340 w 3491346"/>
              <a:gd name="connsiteY4" fmla="*/ 594192 h 594192"/>
              <a:gd name="connsiteX5" fmla="*/ 2600696 w 3491346"/>
              <a:gd name="connsiteY5" fmla="*/ 582317 h 594192"/>
              <a:gd name="connsiteX6" fmla="*/ 2434442 w 3491346"/>
              <a:gd name="connsiteY6" fmla="*/ 546691 h 594192"/>
              <a:gd name="connsiteX7" fmla="*/ 2244437 w 3491346"/>
              <a:gd name="connsiteY7" fmla="*/ 534815 h 594192"/>
              <a:gd name="connsiteX8" fmla="*/ 2054431 w 3491346"/>
              <a:gd name="connsiteY8" fmla="*/ 499190 h 594192"/>
              <a:gd name="connsiteX9" fmla="*/ 1911927 w 3491346"/>
              <a:gd name="connsiteY9" fmla="*/ 463564 h 594192"/>
              <a:gd name="connsiteX10" fmla="*/ 1733798 w 3491346"/>
              <a:gd name="connsiteY10" fmla="*/ 439813 h 594192"/>
              <a:gd name="connsiteX11" fmla="*/ 1543792 w 3491346"/>
              <a:gd name="connsiteY11" fmla="*/ 416062 h 594192"/>
              <a:gd name="connsiteX12" fmla="*/ 1401289 w 3491346"/>
              <a:gd name="connsiteY12" fmla="*/ 380436 h 594192"/>
              <a:gd name="connsiteX13" fmla="*/ 1341912 w 3491346"/>
              <a:gd name="connsiteY13" fmla="*/ 356686 h 594192"/>
              <a:gd name="connsiteX14" fmla="*/ 1270660 w 3491346"/>
              <a:gd name="connsiteY14" fmla="*/ 344810 h 594192"/>
              <a:gd name="connsiteX15" fmla="*/ 1199408 w 3491346"/>
              <a:gd name="connsiteY15" fmla="*/ 321060 h 594192"/>
              <a:gd name="connsiteX16" fmla="*/ 1104405 w 3491346"/>
              <a:gd name="connsiteY16" fmla="*/ 297309 h 594192"/>
              <a:gd name="connsiteX17" fmla="*/ 1045029 w 3491346"/>
              <a:gd name="connsiteY17" fmla="*/ 261683 h 594192"/>
              <a:gd name="connsiteX18" fmla="*/ 985652 w 3491346"/>
              <a:gd name="connsiteY18" fmla="*/ 249808 h 594192"/>
              <a:gd name="connsiteX19" fmla="*/ 914400 w 3491346"/>
              <a:gd name="connsiteY19" fmla="*/ 226057 h 594192"/>
              <a:gd name="connsiteX20" fmla="*/ 843148 w 3491346"/>
              <a:gd name="connsiteY20" fmla="*/ 190431 h 594192"/>
              <a:gd name="connsiteX21" fmla="*/ 617517 w 3491346"/>
              <a:gd name="connsiteY21" fmla="*/ 131054 h 594192"/>
              <a:gd name="connsiteX22" fmla="*/ 581891 w 3491346"/>
              <a:gd name="connsiteY22" fmla="*/ 119179 h 594192"/>
              <a:gd name="connsiteX23" fmla="*/ 475013 w 3491346"/>
              <a:gd name="connsiteY23" fmla="*/ 107304 h 594192"/>
              <a:gd name="connsiteX24" fmla="*/ 237507 w 3491346"/>
              <a:gd name="connsiteY24" fmla="*/ 71678 h 594192"/>
              <a:gd name="connsiteX25" fmla="*/ 201881 w 3491346"/>
              <a:gd name="connsiteY25" fmla="*/ 59803 h 594192"/>
              <a:gd name="connsiteX26" fmla="*/ 95003 w 3491346"/>
              <a:gd name="connsiteY26" fmla="*/ 36052 h 594192"/>
              <a:gd name="connsiteX27" fmla="*/ 11876 w 3491346"/>
              <a:gd name="connsiteY27" fmla="*/ 426 h 594192"/>
              <a:gd name="connsiteX28" fmla="*/ 0 w 3491346"/>
              <a:gd name="connsiteY28" fmla="*/ 426 h 5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91346" h="594192">
                <a:moveTo>
                  <a:pt x="3491346" y="404187"/>
                </a:moveTo>
                <a:cubicBezTo>
                  <a:pt x="3483429" y="423979"/>
                  <a:pt x="3474336" y="443341"/>
                  <a:pt x="3467595" y="463564"/>
                </a:cubicBezTo>
                <a:cubicBezTo>
                  <a:pt x="3464954" y="471487"/>
                  <a:pt x="3451471" y="535251"/>
                  <a:pt x="3443844" y="546691"/>
                </a:cubicBezTo>
                <a:cubicBezTo>
                  <a:pt x="3434528" y="560665"/>
                  <a:pt x="3424150" y="577006"/>
                  <a:pt x="3408218" y="582317"/>
                </a:cubicBezTo>
                <a:cubicBezTo>
                  <a:pt x="3374212" y="593652"/>
                  <a:pt x="3336966" y="590234"/>
                  <a:pt x="3301340" y="594192"/>
                </a:cubicBezTo>
                <a:cubicBezTo>
                  <a:pt x="3067792" y="590234"/>
                  <a:pt x="2834057" y="592463"/>
                  <a:pt x="2600696" y="582317"/>
                </a:cubicBezTo>
                <a:cubicBezTo>
                  <a:pt x="2270287" y="567951"/>
                  <a:pt x="2600209" y="563268"/>
                  <a:pt x="2434442" y="546691"/>
                </a:cubicBezTo>
                <a:cubicBezTo>
                  <a:pt x="2371298" y="540377"/>
                  <a:pt x="2307772" y="538774"/>
                  <a:pt x="2244437" y="534815"/>
                </a:cubicBezTo>
                <a:cubicBezTo>
                  <a:pt x="2184319" y="524796"/>
                  <a:pt x="2111370" y="513425"/>
                  <a:pt x="2054431" y="499190"/>
                </a:cubicBezTo>
                <a:cubicBezTo>
                  <a:pt x="2006930" y="487315"/>
                  <a:pt x="1960224" y="471614"/>
                  <a:pt x="1911927" y="463564"/>
                </a:cubicBezTo>
                <a:cubicBezTo>
                  <a:pt x="1746769" y="436036"/>
                  <a:pt x="1951770" y="468875"/>
                  <a:pt x="1733798" y="439813"/>
                </a:cubicBezTo>
                <a:cubicBezTo>
                  <a:pt x="1512786" y="410346"/>
                  <a:pt x="1869104" y="448595"/>
                  <a:pt x="1543792" y="416062"/>
                </a:cubicBezTo>
                <a:cubicBezTo>
                  <a:pt x="1275103" y="326501"/>
                  <a:pt x="1665153" y="452399"/>
                  <a:pt x="1401289" y="380436"/>
                </a:cubicBezTo>
                <a:cubicBezTo>
                  <a:pt x="1380723" y="374827"/>
                  <a:pt x="1362478" y="362295"/>
                  <a:pt x="1341912" y="356686"/>
                </a:cubicBezTo>
                <a:cubicBezTo>
                  <a:pt x="1318682" y="350351"/>
                  <a:pt x="1294019" y="350650"/>
                  <a:pt x="1270660" y="344810"/>
                </a:cubicBezTo>
                <a:cubicBezTo>
                  <a:pt x="1246372" y="338738"/>
                  <a:pt x="1223480" y="327938"/>
                  <a:pt x="1199408" y="321060"/>
                </a:cubicBezTo>
                <a:cubicBezTo>
                  <a:pt x="1168022" y="312093"/>
                  <a:pt x="1136073" y="305226"/>
                  <a:pt x="1104405" y="297309"/>
                </a:cubicBezTo>
                <a:cubicBezTo>
                  <a:pt x="1084613" y="285434"/>
                  <a:pt x="1066459" y="270255"/>
                  <a:pt x="1045029" y="261683"/>
                </a:cubicBezTo>
                <a:cubicBezTo>
                  <a:pt x="1026288" y="254187"/>
                  <a:pt x="1005125" y="255119"/>
                  <a:pt x="985652" y="249808"/>
                </a:cubicBezTo>
                <a:cubicBezTo>
                  <a:pt x="961499" y="243221"/>
                  <a:pt x="937510" y="235686"/>
                  <a:pt x="914400" y="226057"/>
                </a:cubicBezTo>
                <a:cubicBezTo>
                  <a:pt x="889889" y="215844"/>
                  <a:pt x="867932" y="199963"/>
                  <a:pt x="843148" y="190431"/>
                </a:cubicBezTo>
                <a:cubicBezTo>
                  <a:pt x="801014" y="174226"/>
                  <a:pt x="638338" y="137994"/>
                  <a:pt x="617517" y="131054"/>
                </a:cubicBezTo>
                <a:cubicBezTo>
                  <a:pt x="605642" y="127096"/>
                  <a:pt x="594238" y="121237"/>
                  <a:pt x="581891" y="119179"/>
                </a:cubicBezTo>
                <a:cubicBezTo>
                  <a:pt x="546533" y="113286"/>
                  <a:pt x="510522" y="112202"/>
                  <a:pt x="475013" y="107304"/>
                </a:cubicBezTo>
                <a:cubicBezTo>
                  <a:pt x="395709" y="96366"/>
                  <a:pt x="237507" y="71678"/>
                  <a:pt x="237507" y="71678"/>
                </a:cubicBezTo>
                <a:cubicBezTo>
                  <a:pt x="225632" y="67720"/>
                  <a:pt x="214101" y="62518"/>
                  <a:pt x="201881" y="59803"/>
                </a:cubicBezTo>
                <a:cubicBezTo>
                  <a:pt x="147691" y="47761"/>
                  <a:pt x="138183" y="54558"/>
                  <a:pt x="95003" y="36052"/>
                </a:cubicBezTo>
                <a:cubicBezTo>
                  <a:pt x="47420" y="15659"/>
                  <a:pt x="56438" y="11566"/>
                  <a:pt x="11876" y="426"/>
                </a:cubicBezTo>
                <a:cubicBezTo>
                  <a:pt x="8036" y="-534"/>
                  <a:pt x="3959" y="426"/>
                  <a:pt x="0" y="426"/>
                </a:cubicBezTo>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Přímá spojnice se šipkou 28">
            <a:extLst>
              <a:ext uri="{FF2B5EF4-FFF2-40B4-BE49-F238E27FC236}">
                <a16:creationId xmlns:a16="http://schemas.microsoft.com/office/drawing/2014/main" id="{D6237948-50E4-4DE2-8733-A0B07155C7C0}"/>
              </a:ext>
            </a:extLst>
          </p:cNvPr>
          <p:cNvCxnSpPr>
            <a:cxnSpLocks/>
          </p:cNvCxnSpPr>
          <p:nvPr/>
        </p:nvCxnSpPr>
        <p:spPr>
          <a:xfrm flipH="1" flipV="1">
            <a:off x="4138100" y="2361001"/>
            <a:ext cx="189404" cy="8489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3E591C04-8DFA-46E3-84E0-3588437DF48A}"/>
              </a:ext>
            </a:extLst>
          </p:cNvPr>
          <p:cNvSpPr txBox="1"/>
          <p:nvPr/>
        </p:nvSpPr>
        <p:spPr>
          <a:xfrm>
            <a:off x="0" y="6242284"/>
            <a:ext cx="12192000" cy="553998"/>
          </a:xfrm>
          <a:prstGeom prst="rect">
            <a:avLst/>
          </a:prstGeom>
          <a:solidFill>
            <a:srgbClr val="CCFF33"/>
          </a:solidFill>
        </p:spPr>
        <p:txBody>
          <a:bodyPr wrap="square">
            <a:spAutoFit/>
          </a:bodyPr>
          <a:lstStyle/>
          <a:p>
            <a:r>
              <a:rPr lang="en-GB" b="1"/>
              <a:t>GLOBE Activity: Tree Growth Game (Activity 1 of the Workshop)</a:t>
            </a:r>
          </a:p>
          <a:p>
            <a:r>
              <a:rPr lang="en-GB" sz="1200"/>
              <a:t>https://www.globe.gov/documents/18702582/85832369/A1_My+Tree_Tree+Growth+Game_2022.pdf/620bcdb1-9bb8-73ae-6438-cebd82f7a775?t=1642867474709</a:t>
            </a:r>
          </a:p>
        </p:txBody>
      </p:sp>
      <p:sp>
        <p:nvSpPr>
          <p:cNvPr id="23" name="TextovéPole 22">
            <a:extLst>
              <a:ext uri="{FF2B5EF4-FFF2-40B4-BE49-F238E27FC236}">
                <a16:creationId xmlns:a16="http://schemas.microsoft.com/office/drawing/2014/main" id="{FA494D32-636E-4ED0-8A54-772E29B1C83D}"/>
              </a:ext>
            </a:extLst>
          </p:cNvPr>
          <p:cNvSpPr txBox="1"/>
          <p:nvPr/>
        </p:nvSpPr>
        <p:spPr>
          <a:xfrm>
            <a:off x="3204447" y="3967716"/>
            <a:ext cx="2818272" cy="1231106"/>
          </a:xfrm>
          <a:prstGeom prst="rect">
            <a:avLst/>
          </a:prstGeom>
          <a:noFill/>
        </p:spPr>
        <p:txBody>
          <a:bodyPr wrap="none" rtlCol="0">
            <a:spAutoFit/>
          </a:bodyPr>
          <a:lstStyle/>
          <a:p>
            <a:r>
              <a:rPr lang="en-GB" sz="3600" b="1">
                <a:solidFill>
                  <a:schemeClr val="accent1"/>
                </a:solidFill>
              </a:rPr>
              <a:t>Transpiration </a:t>
            </a:r>
          </a:p>
          <a:p>
            <a:r>
              <a:rPr lang="en-GB" sz="2000" b="1">
                <a:solidFill>
                  <a:schemeClr val="accent1"/>
                </a:solidFill>
              </a:rPr>
              <a:t>(throught stomata)</a:t>
            </a:r>
          </a:p>
          <a:p>
            <a:r>
              <a:rPr lang="en-GB" b="1">
                <a:solidFill>
                  <a:schemeClr val="accent1">
                    <a:lumMod val="75000"/>
                  </a:schemeClr>
                </a:solidFill>
              </a:rPr>
              <a:t>DURING DAY/ </a:t>
            </a:r>
            <a:r>
              <a:rPr lang="en-GB" sz="1200" b="1" i="1">
                <a:solidFill>
                  <a:schemeClr val="accent1">
                    <a:lumMod val="75000"/>
                  </a:schemeClr>
                </a:solidFill>
              </a:rPr>
              <a:t>NIGHT</a:t>
            </a:r>
            <a:endParaRPr lang="en-GB" b="1" i="1">
              <a:solidFill>
                <a:schemeClr val="accent1">
                  <a:lumMod val="75000"/>
                </a:schemeClr>
              </a:solidFill>
            </a:endParaRPr>
          </a:p>
        </p:txBody>
      </p:sp>
      <p:sp>
        <p:nvSpPr>
          <p:cNvPr id="5" name="TextBox 4">
            <a:extLst>
              <a:ext uri="{FF2B5EF4-FFF2-40B4-BE49-F238E27FC236}">
                <a16:creationId xmlns:a16="http://schemas.microsoft.com/office/drawing/2014/main" id="{6751B5C2-13BD-7611-B59F-6906FE32FE81}"/>
              </a:ext>
            </a:extLst>
          </p:cNvPr>
          <p:cNvSpPr txBox="1"/>
          <p:nvPr/>
        </p:nvSpPr>
        <p:spPr>
          <a:xfrm>
            <a:off x="4061935" y="121561"/>
            <a:ext cx="6145480" cy="646331"/>
          </a:xfrm>
          <a:prstGeom prst="rect">
            <a:avLst/>
          </a:prstGeom>
          <a:noFill/>
        </p:spPr>
        <p:txBody>
          <a:bodyPr wrap="square">
            <a:spAutoFit/>
          </a:bodyPr>
          <a:lstStyle/>
          <a:p>
            <a:pPr marL="0" indent="0">
              <a:buNone/>
            </a:pPr>
            <a:r>
              <a:rPr lang="en-GB" sz="1800"/>
              <a:t>The most effective solar panel: Transforms the energy from sun to a chemical energy.</a:t>
            </a:r>
          </a:p>
        </p:txBody>
      </p:sp>
    </p:spTree>
    <p:extLst>
      <p:ext uri="{BB962C8B-B14F-4D97-AF65-F5344CB8AC3E}">
        <p14:creationId xmlns:p14="http://schemas.microsoft.com/office/powerpoint/2010/main" val="1915840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rázek 1">
            <a:extLst>
              <a:ext uri="{FF2B5EF4-FFF2-40B4-BE49-F238E27FC236}">
                <a16:creationId xmlns:a16="http://schemas.microsoft.com/office/drawing/2014/main" id="{27FED22A-613F-4AD6-98E4-9EF0B8E56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4198" y="3044878"/>
            <a:ext cx="4510060" cy="3660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25">
            <a:extLst>
              <a:ext uri="{FF2B5EF4-FFF2-40B4-BE49-F238E27FC236}">
                <a16:creationId xmlns:a16="http://schemas.microsoft.com/office/drawing/2014/main" id="{1BE1B439-1360-A923-30DF-A8E99A8A8E11}"/>
              </a:ext>
            </a:extLst>
          </p:cNvPr>
          <p:cNvSpPr txBox="1"/>
          <p:nvPr/>
        </p:nvSpPr>
        <p:spPr>
          <a:xfrm>
            <a:off x="4524226" y="5136494"/>
            <a:ext cx="7115002" cy="1569660"/>
          </a:xfrm>
          <a:prstGeom prst="rect">
            <a:avLst/>
          </a:prstGeom>
          <a:solidFill>
            <a:srgbClr val="CCFFFF"/>
          </a:solidFill>
          <a:ln>
            <a:solidFill>
              <a:srgbClr val="CCFFFF"/>
            </a:solidFill>
          </a:ln>
        </p:spPr>
        <p:txBody>
          <a:bodyPr wrap="square" rtlCol="0">
            <a:spAutoFit/>
          </a:bodyPr>
          <a:lstStyle/>
          <a:p>
            <a:r>
              <a:rPr lang="en-GB" sz="2400" b="1" dirty="0"/>
              <a:t>Trees (and all green plants)</a:t>
            </a:r>
          </a:p>
          <a:p>
            <a:pPr marL="285750" indent="-285750">
              <a:buFontTx/>
              <a:buChar char="-"/>
            </a:pPr>
            <a:r>
              <a:rPr lang="en-GB" sz="2400" dirty="0"/>
              <a:t>Convert the solar energy to chemical energy (sugars)</a:t>
            </a:r>
          </a:p>
          <a:p>
            <a:pPr marL="285750" indent="-285750">
              <a:buFontTx/>
              <a:buChar char="-"/>
            </a:pPr>
            <a:r>
              <a:rPr lang="en-GB" sz="2400" dirty="0"/>
              <a:t>Bind CARBON (CO</a:t>
            </a:r>
            <a:r>
              <a:rPr lang="en-GB" sz="2400" baseline="-25000" dirty="0"/>
              <a:t>2</a:t>
            </a:r>
            <a:r>
              <a:rPr lang="en-GB" sz="2400" dirty="0"/>
              <a:t>) from atmosphere into their body</a:t>
            </a:r>
          </a:p>
          <a:p>
            <a:pPr marL="285750" indent="-285750">
              <a:buFontTx/>
              <a:buChar char="-"/>
            </a:pPr>
            <a:r>
              <a:rPr lang="en-GB" sz="2400" dirty="0"/>
              <a:t>Connect the carbon cycle and water cycle!</a:t>
            </a:r>
          </a:p>
        </p:txBody>
      </p:sp>
      <p:pic>
        <p:nvPicPr>
          <p:cNvPr id="5" name="Zástupný symbol pro obsah 8">
            <a:extLst>
              <a:ext uri="{FF2B5EF4-FFF2-40B4-BE49-F238E27FC236}">
                <a16:creationId xmlns:a16="http://schemas.microsoft.com/office/drawing/2014/main" id="{CC067D1A-E9DF-5019-DB30-9A90B67B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521" y="900164"/>
            <a:ext cx="4206644" cy="3769026"/>
          </a:xfrm>
          <a:prstGeom prst="rect">
            <a:avLst/>
          </a:prstGeom>
        </p:spPr>
      </p:pic>
      <p:sp>
        <p:nvSpPr>
          <p:cNvPr id="7" name="TextovéPole 5">
            <a:extLst>
              <a:ext uri="{FF2B5EF4-FFF2-40B4-BE49-F238E27FC236}">
                <a16:creationId xmlns:a16="http://schemas.microsoft.com/office/drawing/2014/main" id="{5E4CC4AB-987B-1589-A95F-F936E1AD2511}"/>
              </a:ext>
            </a:extLst>
          </p:cNvPr>
          <p:cNvSpPr txBox="1"/>
          <p:nvPr/>
        </p:nvSpPr>
        <p:spPr>
          <a:xfrm>
            <a:off x="10334886" y="424582"/>
            <a:ext cx="1088881" cy="415498"/>
          </a:xfrm>
          <a:prstGeom prst="rect">
            <a:avLst/>
          </a:prstGeom>
          <a:solidFill>
            <a:schemeClr val="bg1"/>
          </a:solidFill>
        </p:spPr>
        <p:txBody>
          <a:bodyPr wrap="square" rtlCol="0">
            <a:spAutoFit/>
          </a:bodyPr>
          <a:lstStyle/>
          <a:p>
            <a:r>
              <a:rPr lang="en-GB" sz="1050" i="1" dirty="0">
                <a:solidFill>
                  <a:srgbClr val="C00000"/>
                </a:solidFill>
              </a:rPr>
              <a:t>Oxygen released to atmosphere</a:t>
            </a:r>
          </a:p>
        </p:txBody>
      </p:sp>
      <p:sp>
        <p:nvSpPr>
          <p:cNvPr id="9" name="TextovéPole 17">
            <a:extLst>
              <a:ext uri="{FF2B5EF4-FFF2-40B4-BE49-F238E27FC236}">
                <a16:creationId xmlns:a16="http://schemas.microsoft.com/office/drawing/2014/main" id="{9F69196F-529D-5258-5BA4-5AA423570C3E}"/>
              </a:ext>
            </a:extLst>
          </p:cNvPr>
          <p:cNvSpPr txBox="1"/>
          <p:nvPr/>
        </p:nvSpPr>
        <p:spPr>
          <a:xfrm>
            <a:off x="10453122" y="3493904"/>
            <a:ext cx="1278645" cy="577081"/>
          </a:xfrm>
          <a:prstGeom prst="rect">
            <a:avLst/>
          </a:prstGeom>
          <a:solidFill>
            <a:schemeClr val="bg1"/>
          </a:solidFill>
        </p:spPr>
        <p:txBody>
          <a:bodyPr wrap="square" rtlCol="0">
            <a:spAutoFit/>
          </a:bodyPr>
          <a:lstStyle/>
          <a:p>
            <a:r>
              <a:rPr lang="en-GB" sz="1050" i="1" dirty="0">
                <a:solidFill>
                  <a:srgbClr val="C00000"/>
                </a:solidFill>
              </a:rPr>
              <a:t>Oxygen taken up from the atmosphere</a:t>
            </a:r>
          </a:p>
        </p:txBody>
      </p:sp>
      <p:sp>
        <p:nvSpPr>
          <p:cNvPr id="10" name="TextovéPole 19">
            <a:extLst>
              <a:ext uri="{FF2B5EF4-FFF2-40B4-BE49-F238E27FC236}">
                <a16:creationId xmlns:a16="http://schemas.microsoft.com/office/drawing/2014/main" id="{219AF470-ABB9-D736-29DD-6C9E48645604}"/>
              </a:ext>
            </a:extLst>
          </p:cNvPr>
          <p:cNvSpPr txBox="1"/>
          <p:nvPr/>
        </p:nvSpPr>
        <p:spPr>
          <a:xfrm>
            <a:off x="6811054" y="2570700"/>
            <a:ext cx="1140517" cy="577081"/>
          </a:xfrm>
          <a:prstGeom prst="rect">
            <a:avLst/>
          </a:prstGeom>
          <a:solidFill>
            <a:schemeClr val="bg1"/>
          </a:solidFill>
        </p:spPr>
        <p:txBody>
          <a:bodyPr wrap="square" rtlCol="0">
            <a:spAutoFit/>
          </a:bodyPr>
          <a:lstStyle/>
          <a:p>
            <a:pPr algn="ctr"/>
            <a:r>
              <a:rPr lang="en-GB" sz="1050" i="1" dirty="0">
                <a:solidFill>
                  <a:srgbClr val="00B0F0"/>
                </a:solidFill>
              </a:rPr>
              <a:t>Water from roots through stem and leaf veins </a:t>
            </a:r>
          </a:p>
        </p:txBody>
      </p:sp>
      <p:sp>
        <p:nvSpPr>
          <p:cNvPr id="12" name="TextovéPole 20">
            <a:extLst>
              <a:ext uri="{FF2B5EF4-FFF2-40B4-BE49-F238E27FC236}">
                <a16:creationId xmlns:a16="http://schemas.microsoft.com/office/drawing/2014/main" id="{B18F8598-F28D-1B80-9288-8C2B026E9338}"/>
              </a:ext>
            </a:extLst>
          </p:cNvPr>
          <p:cNvSpPr txBox="1"/>
          <p:nvPr/>
        </p:nvSpPr>
        <p:spPr>
          <a:xfrm>
            <a:off x="7198273" y="3771972"/>
            <a:ext cx="1124317" cy="577081"/>
          </a:xfrm>
          <a:prstGeom prst="rect">
            <a:avLst/>
          </a:prstGeom>
          <a:solidFill>
            <a:schemeClr val="bg1"/>
          </a:solidFill>
        </p:spPr>
        <p:txBody>
          <a:bodyPr wrap="square" rtlCol="0">
            <a:spAutoFit/>
          </a:bodyPr>
          <a:lstStyle/>
          <a:p>
            <a:pPr algn="ctr"/>
            <a:r>
              <a:rPr lang="en-GB" sz="1050" i="1" dirty="0">
                <a:solidFill>
                  <a:srgbClr val="00B0F0"/>
                </a:solidFill>
              </a:rPr>
              <a:t>Water vapor released to atmosphere</a:t>
            </a:r>
          </a:p>
        </p:txBody>
      </p:sp>
      <p:sp>
        <p:nvSpPr>
          <p:cNvPr id="13" name="TextovéPole 21">
            <a:extLst>
              <a:ext uri="{FF2B5EF4-FFF2-40B4-BE49-F238E27FC236}">
                <a16:creationId xmlns:a16="http://schemas.microsoft.com/office/drawing/2014/main" id="{E54585C5-CB27-67E7-5276-C4D3665D35AC}"/>
              </a:ext>
            </a:extLst>
          </p:cNvPr>
          <p:cNvSpPr txBox="1"/>
          <p:nvPr/>
        </p:nvSpPr>
        <p:spPr>
          <a:xfrm>
            <a:off x="8243420" y="3949362"/>
            <a:ext cx="1238746" cy="577081"/>
          </a:xfrm>
          <a:prstGeom prst="rect">
            <a:avLst/>
          </a:prstGeom>
          <a:solidFill>
            <a:schemeClr val="bg1"/>
          </a:solidFill>
        </p:spPr>
        <p:txBody>
          <a:bodyPr wrap="square" rtlCol="0">
            <a:spAutoFit/>
          </a:bodyPr>
          <a:lstStyle/>
          <a:p>
            <a:r>
              <a:rPr lang="en-GB" sz="1050" b="1" i="1" dirty="0"/>
              <a:t>Carbon dioxide released to the atmosphere</a:t>
            </a:r>
          </a:p>
        </p:txBody>
      </p:sp>
      <p:sp>
        <p:nvSpPr>
          <p:cNvPr id="14" name="TextovéPole 7">
            <a:extLst>
              <a:ext uri="{FF2B5EF4-FFF2-40B4-BE49-F238E27FC236}">
                <a16:creationId xmlns:a16="http://schemas.microsoft.com/office/drawing/2014/main" id="{AEFA1F59-5CA9-5CB1-1419-EE303B87960E}"/>
              </a:ext>
            </a:extLst>
          </p:cNvPr>
          <p:cNvSpPr txBox="1"/>
          <p:nvPr/>
        </p:nvSpPr>
        <p:spPr>
          <a:xfrm>
            <a:off x="8755621" y="2402285"/>
            <a:ext cx="1193468" cy="246221"/>
          </a:xfrm>
          <a:prstGeom prst="rect">
            <a:avLst/>
          </a:prstGeom>
          <a:solidFill>
            <a:srgbClr val="CCFF33"/>
          </a:solidFill>
        </p:spPr>
        <p:txBody>
          <a:bodyPr wrap="square" rtlCol="0">
            <a:spAutoFit/>
          </a:bodyPr>
          <a:lstStyle/>
          <a:p>
            <a:r>
              <a:rPr lang="en-GB" sz="1000" b="1" i="1" dirty="0"/>
              <a:t>CARBOHYDRATES</a:t>
            </a:r>
          </a:p>
        </p:txBody>
      </p:sp>
      <p:sp>
        <p:nvSpPr>
          <p:cNvPr id="15" name="TextovéPole 23">
            <a:extLst>
              <a:ext uri="{FF2B5EF4-FFF2-40B4-BE49-F238E27FC236}">
                <a16:creationId xmlns:a16="http://schemas.microsoft.com/office/drawing/2014/main" id="{334E1D21-95A7-5A82-4B05-71E0CBDB0086}"/>
              </a:ext>
            </a:extLst>
          </p:cNvPr>
          <p:cNvSpPr txBox="1"/>
          <p:nvPr/>
        </p:nvSpPr>
        <p:spPr>
          <a:xfrm>
            <a:off x="8243420" y="2959842"/>
            <a:ext cx="740856" cy="246221"/>
          </a:xfrm>
          <a:prstGeom prst="rect">
            <a:avLst/>
          </a:prstGeom>
          <a:solidFill>
            <a:srgbClr val="CCFF33"/>
          </a:solidFill>
        </p:spPr>
        <p:txBody>
          <a:bodyPr wrap="square" rtlCol="0">
            <a:spAutoFit/>
          </a:bodyPr>
          <a:lstStyle/>
          <a:p>
            <a:r>
              <a:rPr lang="en-GB" sz="1000" b="1" i="1" dirty="0"/>
              <a:t>ENERGY</a:t>
            </a:r>
          </a:p>
        </p:txBody>
      </p:sp>
      <p:sp>
        <p:nvSpPr>
          <p:cNvPr id="26" name="TextovéPole 24">
            <a:extLst>
              <a:ext uri="{FF2B5EF4-FFF2-40B4-BE49-F238E27FC236}">
                <a16:creationId xmlns:a16="http://schemas.microsoft.com/office/drawing/2014/main" id="{2D447942-001E-D0DB-7376-6818D7431213}"/>
              </a:ext>
            </a:extLst>
          </p:cNvPr>
          <p:cNvSpPr txBox="1"/>
          <p:nvPr/>
        </p:nvSpPr>
        <p:spPr>
          <a:xfrm rot="19276335">
            <a:off x="9257923" y="3040059"/>
            <a:ext cx="837842" cy="215444"/>
          </a:xfrm>
          <a:prstGeom prst="rect">
            <a:avLst/>
          </a:prstGeom>
          <a:solidFill>
            <a:schemeClr val="accent6">
              <a:lumMod val="40000"/>
              <a:lumOff val="60000"/>
            </a:schemeClr>
          </a:solidFill>
        </p:spPr>
        <p:txBody>
          <a:bodyPr wrap="square" rtlCol="0">
            <a:spAutoFit/>
          </a:bodyPr>
          <a:lstStyle/>
          <a:p>
            <a:r>
              <a:rPr lang="en-GB" sz="800" b="1" i="1" dirty="0"/>
              <a:t>RESPIRATION</a:t>
            </a:r>
          </a:p>
        </p:txBody>
      </p:sp>
      <p:sp>
        <p:nvSpPr>
          <p:cNvPr id="30" name="Volný tvar: obrazec 26">
            <a:extLst>
              <a:ext uri="{FF2B5EF4-FFF2-40B4-BE49-F238E27FC236}">
                <a16:creationId xmlns:a16="http://schemas.microsoft.com/office/drawing/2014/main" id="{CAC3D571-47FE-D3EE-B371-E08E0018C947}"/>
              </a:ext>
            </a:extLst>
          </p:cNvPr>
          <p:cNvSpPr/>
          <p:nvPr/>
        </p:nvSpPr>
        <p:spPr>
          <a:xfrm>
            <a:off x="6633673" y="2285951"/>
            <a:ext cx="2229120" cy="420512"/>
          </a:xfrm>
          <a:custGeom>
            <a:avLst/>
            <a:gdLst>
              <a:gd name="connsiteX0" fmla="*/ 3491346 w 3491346"/>
              <a:gd name="connsiteY0" fmla="*/ 404187 h 594192"/>
              <a:gd name="connsiteX1" fmla="*/ 3467595 w 3491346"/>
              <a:gd name="connsiteY1" fmla="*/ 463564 h 594192"/>
              <a:gd name="connsiteX2" fmla="*/ 3443844 w 3491346"/>
              <a:gd name="connsiteY2" fmla="*/ 546691 h 594192"/>
              <a:gd name="connsiteX3" fmla="*/ 3408218 w 3491346"/>
              <a:gd name="connsiteY3" fmla="*/ 582317 h 594192"/>
              <a:gd name="connsiteX4" fmla="*/ 3301340 w 3491346"/>
              <a:gd name="connsiteY4" fmla="*/ 594192 h 594192"/>
              <a:gd name="connsiteX5" fmla="*/ 2600696 w 3491346"/>
              <a:gd name="connsiteY5" fmla="*/ 582317 h 594192"/>
              <a:gd name="connsiteX6" fmla="*/ 2434442 w 3491346"/>
              <a:gd name="connsiteY6" fmla="*/ 546691 h 594192"/>
              <a:gd name="connsiteX7" fmla="*/ 2244437 w 3491346"/>
              <a:gd name="connsiteY7" fmla="*/ 534815 h 594192"/>
              <a:gd name="connsiteX8" fmla="*/ 2054431 w 3491346"/>
              <a:gd name="connsiteY8" fmla="*/ 499190 h 594192"/>
              <a:gd name="connsiteX9" fmla="*/ 1911927 w 3491346"/>
              <a:gd name="connsiteY9" fmla="*/ 463564 h 594192"/>
              <a:gd name="connsiteX10" fmla="*/ 1733798 w 3491346"/>
              <a:gd name="connsiteY10" fmla="*/ 439813 h 594192"/>
              <a:gd name="connsiteX11" fmla="*/ 1543792 w 3491346"/>
              <a:gd name="connsiteY11" fmla="*/ 416062 h 594192"/>
              <a:gd name="connsiteX12" fmla="*/ 1401289 w 3491346"/>
              <a:gd name="connsiteY12" fmla="*/ 380436 h 594192"/>
              <a:gd name="connsiteX13" fmla="*/ 1341912 w 3491346"/>
              <a:gd name="connsiteY13" fmla="*/ 356686 h 594192"/>
              <a:gd name="connsiteX14" fmla="*/ 1270660 w 3491346"/>
              <a:gd name="connsiteY14" fmla="*/ 344810 h 594192"/>
              <a:gd name="connsiteX15" fmla="*/ 1199408 w 3491346"/>
              <a:gd name="connsiteY15" fmla="*/ 321060 h 594192"/>
              <a:gd name="connsiteX16" fmla="*/ 1104405 w 3491346"/>
              <a:gd name="connsiteY16" fmla="*/ 297309 h 594192"/>
              <a:gd name="connsiteX17" fmla="*/ 1045029 w 3491346"/>
              <a:gd name="connsiteY17" fmla="*/ 261683 h 594192"/>
              <a:gd name="connsiteX18" fmla="*/ 985652 w 3491346"/>
              <a:gd name="connsiteY18" fmla="*/ 249808 h 594192"/>
              <a:gd name="connsiteX19" fmla="*/ 914400 w 3491346"/>
              <a:gd name="connsiteY19" fmla="*/ 226057 h 594192"/>
              <a:gd name="connsiteX20" fmla="*/ 843148 w 3491346"/>
              <a:gd name="connsiteY20" fmla="*/ 190431 h 594192"/>
              <a:gd name="connsiteX21" fmla="*/ 617517 w 3491346"/>
              <a:gd name="connsiteY21" fmla="*/ 131054 h 594192"/>
              <a:gd name="connsiteX22" fmla="*/ 581891 w 3491346"/>
              <a:gd name="connsiteY22" fmla="*/ 119179 h 594192"/>
              <a:gd name="connsiteX23" fmla="*/ 475013 w 3491346"/>
              <a:gd name="connsiteY23" fmla="*/ 107304 h 594192"/>
              <a:gd name="connsiteX24" fmla="*/ 237507 w 3491346"/>
              <a:gd name="connsiteY24" fmla="*/ 71678 h 594192"/>
              <a:gd name="connsiteX25" fmla="*/ 201881 w 3491346"/>
              <a:gd name="connsiteY25" fmla="*/ 59803 h 594192"/>
              <a:gd name="connsiteX26" fmla="*/ 95003 w 3491346"/>
              <a:gd name="connsiteY26" fmla="*/ 36052 h 594192"/>
              <a:gd name="connsiteX27" fmla="*/ 11876 w 3491346"/>
              <a:gd name="connsiteY27" fmla="*/ 426 h 594192"/>
              <a:gd name="connsiteX28" fmla="*/ 0 w 3491346"/>
              <a:gd name="connsiteY28" fmla="*/ 426 h 5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91346" h="594192">
                <a:moveTo>
                  <a:pt x="3491346" y="404187"/>
                </a:moveTo>
                <a:cubicBezTo>
                  <a:pt x="3483429" y="423979"/>
                  <a:pt x="3474336" y="443341"/>
                  <a:pt x="3467595" y="463564"/>
                </a:cubicBezTo>
                <a:cubicBezTo>
                  <a:pt x="3464954" y="471487"/>
                  <a:pt x="3451471" y="535251"/>
                  <a:pt x="3443844" y="546691"/>
                </a:cubicBezTo>
                <a:cubicBezTo>
                  <a:pt x="3434528" y="560665"/>
                  <a:pt x="3424150" y="577006"/>
                  <a:pt x="3408218" y="582317"/>
                </a:cubicBezTo>
                <a:cubicBezTo>
                  <a:pt x="3374212" y="593652"/>
                  <a:pt x="3336966" y="590234"/>
                  <a:pt x="3301340" y="594192"/>
                </a:cubicBezTo>
                <a:cubicBezTo>
                  <a:pt x="3067792" y="590234"/>
                  <a:pt x="2834057" y="592463"/>
                  <a:pt x="2600696" y="582317"/>
                </a:cubicBezTo>
                <a:cubicBezTo>
                  <a:pt x="2270287" y="567951"/>
                  <a:pt x="2600209" y="563268"/>
                  <a:pt x="2434442" y="546691"/>
                </a:cubicBezTo>
                <a:cubicBezTo>
                  <a:pt x="2371298" y="540377"/>
                  <a:pt x="2307772" y="538774"/>
                  <a:pt x="2244437" y="534815"/>
                </a:cubicBezTo>
                <a:cubicBezTo>
                  <a:pt x="2184319" y="524796"/>
                  <a:pt x="2111370" y="513425"/>
                  <a:pt x="2054431" y="499190"/>
                </a:cubicBezTo>
                <a:cubicBezTo>
                  <a:pt x="2006930" y="487315"/>
                  <a:pt x="1960224" y="471614"/>
                  <a:pt x="1911927" y="463564"/>
                </a:cubicBezTo>
                <a:cubicBezTo>
                  <a:pt x="1746769" y="436036"/>
                  <a:pt x="1951770" y="468875"/>
                  <a:pt x="1733798" y="439813"/>
                </a:cubicBezTo>
                <a:cubicBezTo>
                  <a:pt x="1512786" y="410346"/>
                  <a:pt x="1869104" y="448595"/>
                  <a:pt x="1543792" y="416062"/>
                </a:cubicBezTo>
                <a:cubicBezTo>
                  <a:pt x="1275103" y="326501"/>
                  <a:pt x="1665153" y="452399"/>
                  <a:pt x="1401289" y="380436"/>
                </a:cubicBezTo>
                <a:cubicBezTo>
                  <a:pt x="1380723" y="374827"/>
                  <a:pt x="1362478" y="362295"/>
                  <a:pt x="1341912" y="356686"/>
                </a:cubicBezTo>
                <a:cubicBezTo>
                  <a:pt x="1318682" y="350351"/>
                  <a:pt x="1294019" y="350650"/>
                  <a:pt x="1270660" y="344810"/>
                </a:cubicBezTo>
                <a:cubicBezTo>
                  <a:pt x="1246372" y="338738"/>
                  <a:pt x="1223480" y="327938"/>
                  <a:pt x="1199408" y="321060"/>
                </a:cubicBezTo>
                <a:cubicBezTo>
                  <a:pt x="1168022" y="312093"/>
                  <a:pt x="1136073" y="305226"/>
                  <a:pt x="1104405" y="297309"/>
                </a:cubicBezTo>
                <a:cubicBezTo>
                  <a:pt x="1084613" y="285434"/>
                  <a:pt x="1066459" y="270255"/>
                  <a:pt x="1045029" y="261683"/>
                </a:cubicBezTo>
                <a:cubicBezTo>
                  <a:pt x="1026288" y="254187"/>
                  <a:pt x="1005125" y="255119"/>
                  <a:pt x="985652" y="249808"/>
                </a:cubicBezTo>
                <a:cubicBezTo>
                  <a:pt x="961499" y="243221"/>
                  <a:pt x="937510" y="235686"/>
                  <a:pt x="914400" y="226057"/>
                </a:cubicBezTo>
                <a:cubicBezTo>
                  <a:pt x="889889" y="215844"/>
                  <a:pt x="867932" y="199963"/>
                  <a:pt x="843148" y="190431"/>
                </a:cubicBezTo>
                <a:cubicBezTo>
                  <a:pt x="801014" y="174226"/>
                  <a:pt x="638338" y="137994"/>
                  <a:pt x="617517" y="131054"/>
                </a:cubicBezTo>
                <a:cubicBezTo>
                  <a:pt x="605642" y="127096"/>
                  <a:pt x="594238" y="121237"/>
                  <a:pt x="581891" y="119179"/>
                </a:cubicBezTo>
                <a:cubicBezTo>
                  <a:pt x="546533" y="113286"/>
                  <a:pt x="510522" y="112202"/>
                  <a:pt x="475013" y="107304"/>
                </a:cubicBezTo>
                <a:cubicBezTo>
                  <a:pt x="395709" y="96366"/>
                  <a:pt x="237507" y="71678"/>
                  <a:pt x="237507" y="71678"/>
                </a:cubicBezTo>
                <a:cubicBezTo>
                  <a:pt x="225632" y="67720"/>
                  <a:pt x="214101" y="62518"/>
                  <a:pt x="201881" y="59803"/>
                </a:cubicBezTo>
                <a:cubicBezTo>
                  <a:pt x="147691" y="47761"/>
                  <a:pt x="138183" y="54558"/>
                  <a:pt x="95003" y="36052"/>
                </a:cubicBezTo>
                <a:cubicBezTo>
                  <a:pt x="47420" y="15659"/>
                  <a:pt x="56438" y="11566"/>
                  <a:pt x="11876" y="426"/>
                </a:cubicBezTo>
                <a:cubicBezTo>
                  <a:pt x="8036" y="-534"/>
                  <a:pt x="3959" y="426"/>
                  <a:pt x="0" y="426"/>
                </a:cubicBezTo>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cxnSp>
        <p:nvCxnSpPr>
          <p:cNvPr id="32" name="Přímá spojnice se šipkou 28">
            <a:extLst>
              <a:ext uri="{FF2B5EF4-FFF2-40B4-BE49-F238E27FC236}">
                <a16:creationId xmlns:a16="http://schemas.microsoft.com/office/drawing/2014/main" id="{3EF72CCA-4275-34B2-7072-58A530F5AF51}"/>
              </a:ext>
            </a:extLst>
          </p:cNvPr>
          <p:cNvCxnSpPr>
            <a:cxnSpLocks/>
          </p:cNvCxnSpPr>
          <p:nvPr/>
        </p:nvCxnSpPr>
        <p:spPr>
          <a:xfrm flipH="1" flipV="1">
            <a:off x="6512538" y="2248793"/>
            <a:ext cx="68475" cy="24813"/>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Ovál 10">
            <a:extLst>
              <a:ext uri="{FF2B5EF4-FFF2-40B4-BE49-F238E27FC236}">
                <a16:creationId xmlns:a16="http://schemas.microsoft.com/office/drawing/2014/main" id="{3558D8AE-A50F-1C6F-A2C0-8B6F32DBCB4F}"/>
              </a:ext>
            </a:extLst>
          </p:cNvPr>
          <p:cNvSpPr/>
          <p:nvPr/>
        </p:nvSpPr>
        <p:spPr>
          <a:xfrm>
            <a:off x="-2" y="0"/>
            <a:ext cx="4001985" cy="1176854"/>
          </a:xfrm>
          <a:prstGeom prst="ellipse">
            <a:avLst/>
          </a:prstGeom>
          <a:solidFill>
            <a:schemeClr val="accent6">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3) The Magic of Plants</a:t>
            </a:r>
          </a:p>
        </p:txBody>
      </p:sp>
      <p:sp>
        <p:nvSpPr>
          <p:cNvPr id="36" name="TextovéPole 30">
            <a:extLst>
              <a:ext uri="{FF2B5EF4-FFF2-40B4-BE49-F238E27FC236}">
                <a16:creationId xmlns:a16="http://schemas.microsoft.com/office/drawing/2014/main" id="{B63118DE-422E-FDF4-D475-E18790C76BF0}"/>
              </a:ext>
            </a:extLst>
          </p:cNvPr>
          <p:cNvSpPr txBox="1"/>
          <p:nvPr/>
        </p:nvSpPr>
        <p:spPr>
          <a:xfrm>
            <a:off x="2805193" y="1459565"/>
            <a:ext cx="3451772" cy="1477328"/>
          </a:xfrm>
          <a:prstGeom prst="rect">
            <a:avLst/>
          </a:prstGeom>
          <a:solidFill>
            <a:schemeClr val="accent6">
              <a:lumMod val="20000"/>
              <a:lumOff val="80000"/>
            </a:schemeClr>
          </a:solidFill>
        </p:spPr>
        <p:txBody>
          <a:bodyPr wrap="square" rtlCol="0">
            <a:spAutoFit/>
          </a:bodyPr>
          <a:lstStyle/>
          <a:p>
            <a:r>
              <a:rPr lang="en-GB" dirty="0"/>
              <a:t>Organic compounds (carbohydrates / sugars) build:</a:t>
            </a:r>
          </a:p>
          <a:p>
            <a:r>
              <a:rPr lang="en-GB" dirty="0"/>
              <a:t>wood</a:t>
            </a:r>
          </a:p>
          <a:p>
            <a:r>
              <a:rPr lang="en-GB" dirty="0"/>
              <a:t>roots, young leaves</a:t>
            </a:r>
          </a:p>
          <a:p>
            <a:r>
              <a:rPr lang="en-GB" dirty="0"/>
              <a:t>Flowers and fruits</a:t>
            </a:r>
          </a:p>
        </p:txBody>
      </p:sp>
    </p:spTree>
    <p:extLst>
      <p:ext uri="{BB962C8B-B14F-4D97-AF65-F5344CB8AC3E}">
        <p14:creationId xmlns:p14="http://schemas.microsoft.com/office/powerpoint/2010/main" val="2982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5B50C4F-F075-4986-9E59-97E7509F41D3}"/>
              </a:ext>
            </a:extLst>
          </p:cNvPr>
          <p:cNvSpPr>
            <a:spLocks noGrp="1"/>
          </p:cNvSpPr>
          <p:nvPr>
            <p:ph idx="1"/>
          </p:nvPr>
        </p:nvSpPr>
        <p:spPr>
          <a:xfrm>
            <a:off x="3732608" y="6291860"/>
            <a:ext cx="5342973" cy="588802"/>
          </a:xfrm>
        </p:spPr>
        <p:txBody>
          <a:bodyPr>
            <a:normAutofit/>
          </a:bodyPr>
          <a:lstStyle/>
          <a:p>
            <a:pPr marL="0" lvl="0" indent="0" eaLnBrk="0" fontAlgn="base" hangingPunct="0">
              <a:lnSpc>
                <a:spcPct val="100000"/>
              </a:lnSpc>
              <a:spcBef>
                <a:spcPct val="0"/>
              </a:spcBef>
              <a:spcAft>
                <a:spcPct val="0"/>
              </a:spcAft>
              <a:buNone/>
            </a:pPr>
            <a:r>
              <a:rPr lang="en-US" sz="1400" dirty="0"/>
              <a:t>Animations by </a:t>
            </a:r>
            <a:r>
              <a:rPr lang="en-US" sz="1400" dirty="0">
                <a:hlinkClick r:id="rId4"/>
              </a:rPr>
              <a:t>Susan </a:t>
            </a:r>
            <a:r>
              <a:rPr lang="en-US" sz="1400" dirty="0" err="1">
                <a:hlinkClick r:id="rId4"/>
              </a:rPr>
              <a:t>Twardy</a:t>
            </a:r>
            <a:r>
              <a:rPr lang="en-US" sz="1400" dirty="0"/>
              <a:t> Released on November 5, 2003</a:t>
            </a:r>
            <a:endParaRPr lang="cs-CZ" altLang="cs-CZ" sz="1400" dirty="0">
              <a:latin typeface="Calibri" panose="020F0502020204030204" pitchFamily="34" charset="0"/>
              <a:ea typeface="SimSun" panose="02010600030101010101" pitchFamily="2" charset="-122"/>
              <a:cs typeface="Calibri" panose="020F0502020204030204" pitchFamily="34" charset="0"/>
              <a:hlinkClick r:id="rId5"/>
            </a:endParaRPr>
          </a:p>
          <a:p>
            <a:pPr marL="0" lvl="0" indent="0" eaLnBrk="0" fontAlgn="base" hangingPunct="0">
              <a:lnSpc>
                <a:spcPct val="100000"/>
              </a:lnSpc>
              <a:spcBef>
                <a:spcPct val="0"/>
              </a:spcBef>
              <a:spcAft>
                <a:spcPct val="0"/>
              </a:spcAft>
              <a:buNone/>
            </a:pPr>
            <a:r>
              <a:rPr lang="cs-CZ" altLang="cs-CZ" sz="1400" dirty="0">
                <a:latin typeface="Calibri" panose="020F0502020204030204" pitchFamily="34" charset="0"/>
                <a:ea typeface="SimSun" panose="02010600030101010101" pitchFamily="2" charset="-122"/>
                <a:cs typeface="Calibri" panose="020F0502020204030204" pitchFamily="34" charset="0"/>
                <a:hlinkClick r:id="rId5"/>
              </a:rPr>
              <a:t>https://svs.gsfc.nasa.gov/vis/a010000/a010000/a010006/index.html</a:t>
            </a:r>
            <a:endParaRPr lang="cs-CZ" altLang="cs-CZ" sz="1400" dirty="0"/>
          </a:p>
          <a:p>
            <a:endParaRPr lang="en-US" sz="1400" dirty="0"/>
          </a:p>
        </p:txBody>
      </p:sp>
      <p:sp>
        <p:nvSpPr>
          <p:cNvPr id="2" name="TextovéPole 1">
            <a:extLst>
              <a:ext uri="{FF2B5EF4-FFF2-40B4-BE49-F238E27FC236}">
                <a16:creationId xmlns:a16="http://schemas.microsoft.com/office/drawing/2014/main" id="{5B86BEE2-5F97-4FF7-8991-6B61F5D7A9DD}"/>
              </a:ext>
            </a:extLst>
          </p:cNvPr>
          <p:cNvSpPr txBox="1"/>
          <p:nvPr/>
        </p:nvSpPr>
        <p:spPr>
          <a:xfrm>
            <a:off x="3947396" y="175286"/>
            <a:ext cx="4913396" cy="523220"/>
          </a:xfrm>
          <a:prstGeom prst="rect">
            <a:avLst/>
          </a:prstGeom>
          <a:noFill/>
        </p:spPr>
        <p:txBody>
          <a:bodyPr wrap="none" rtlCol="0">
            <a:spAutoFit/>
          </a:bodyPr>
          <a:lstStyle/>
          <a:p>
            <a:r>
              <a:rPr lang="cs-CZ" sz="2800" dirty="0" err="1"/>
              <a:t>Tree</a:t>
            </a:r>
            <a:r>
              <a:rPr lang="cs-CZ" sz="2800" dirty="0"/>
              <a:t> </a:t>
            </a:r>
            <a:r>
              <a:rPr lang="cs-CZ" sz="2800" dirty="0" err="1"/>
              <a:t>life</a:t>
            </a:r>
            <a:r>
              <a:rPr lang="cs-CZ" sz="2800" dirty="0"/>
              <a:t> – a part </a:t>
            </a:r>
            <a:r>
              <a:rPr lang="cs-CZ" sz="2800" dirty="0" err="1"/>
              <a:t>of</a:t>
            </a:r>
            <a:r>
              <a:rPr lang="cs-CZ" sz="2800" dirty="0"/>
              <a:t> </a:t>
            </a:r>
            <a:r>
              <a:rPr lang="cs-CZ" sz="2800" dirty="0" err="1"/>
              <a:t>carbon</a:t>
            </a:r>
            <a:r>
              <a:rPr lang="cs-CZ" sz="2800" dirty="0"/>
              <a:t> </a:t>
            </a:r>
            <a:r>
              <a:rPr lang="cs-CZ" sz="2800" dirty="0" err="1"/>
              <a:t>cycle</a:t>
            </a:r>
            <a:r>
              <a:rPr lang="cs-CZ" sz="2800" dirty="0"/>
              <a:t>:</a:t>
            </a:r>
          </a:p>
        </p:txBody>
      </p:sp>
      <p:pic>
        <p:nvPicPr>
          <p:cNvPr id="7" name="tree5">
            <a:hlinkClick r:id="" action="ppaction://media"/>
            <a:extLst>
              <a:ext uri="{FF2B5EF4-FFF2-40B4-BE49-F238E27FC236}">
                <a16:creationId xmlns:a16="http://schemas.microsoft.com/office/drawing/2014/main" id="{1022E1CC-ADF0-4473-97A2-5DA5C29C806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47884" y="770526"/>
            <a:ext cx="7361778" cy="5521334"/>
          </a:xfrm>
          <a:prstGeom prst="rect">
            <a:avLst/>
          </a:prstGeom>
        </p:spPr>
      </p:pic>
      <p:sp>
        <p:nvSpPr>
          <p:cNvPr id="4" name="Ovál 10">
            <a:extLst>
              <a:ext uri="{FF2B5EF4-FFF2-40B4-BE49-F238E27FC236}">
                <a16:creationId xmlns:a16="http://schemas.microsoft.com/office/drawing/2014/main" id="{FDC34F19-6246-A398-6B98-62FD06A7F677}"/>
              </a:ext>
            </a:extLst>
          </p:cNvPr>
          <p:cNvSpPr/>
          <p:nvPr/>
        </p:nvSpPr>
        <p:spPr>
          <a:xfrm>
            <a:off x="-2" y="0"/>
            <a:ext cx="4001985" cy="1176854"/>
          </a:xfrm>
          <a:prstGeom prst="ellipse">
            <a:avLst/>
          </a:prstGeom>
          <a:solidFill>
            <a:schemeClr val="accent6">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b="1" dirty="0"/>
              <a:t>3) </a:t>
            </a:r>
            <a:r>
              <a:rPr lang="cs-CZ" b="1" dirty="0" err="1"/>
              <a:t>The</a:t>
            </a:r>
            <a:r>
              <a:rPr lang="cs-CZ" b="1" dirty="0"/>
              <a:t> </a:t>
            </a:r>
            <a:r>
              <a:rPr lang="cs-CZ" b="1" dirty="0" err="1"/>
              <a:t>Magic</a:t>
            </a:r>
            <a:r>
              <a:rPr lang="cs-CZ" b="1" dirty="0"/>
              <a:t> </a:t>
            </a:r>
            <a:r>
              <a:rPr lang="cs-CZ" b="1" dirty="0" err="1"/>
              <a:t>of</a:t>
            </a:r>
            <a:r>
              <a:rPr lang="cs-CZ" b="1" dirty="0"/>
              <a:t> </a:t>
            </a:r>
            <a:r>
              <a:rPr lang="cs-CZ" b="1" dirty="0" err="1"/>
              <a:t>Plants</a:t>
            </a:r>
            <a:endParaRPr lang="cs-CZ" b="1" dirty="0"/>
          </a:p>
        </p:txBody>
      </p:sp>
    </p:spTree>
    <p:extLst>
      <p:ext uri="{BB962C8B-B14F-4D97-AF65-F5344CB8AC3E}">
        <p14:creationId xmlns:p14="http://schemas.microsoft.com/office/powerpoint/2010/main" val="15367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brázek 2">
            <a:extLst>
              <a:ext uri="{FF2B5EF4-FFF2-40B4-BE49-F238E27FC236}">
                <a16:creationId xmlns:a16="http://schemas.microsoft.com/office/drawing/2014/main" id="{86BE089E-0F31-43A6-AB90-3B2FB141B1B4}"/>
              </a:ext>
            </a:extLst>
          </p:cNvPr>
          <p:cNvPicPr>
            <a:picLocks noChangeAspect="1"/>
          </p:cNvPicPr>
          <p:nvPr/>
        </p:nvPicPr>
        <p:blipFill>
          <a:blip r:embed="rId3"/>
          <a:stretch>
            <a:fillRect/>
          </a:stretch>
        </p:blipFill>
        <p:spPr>
          <a:xfrm>
            <a:off x="2701871" y="2130746"/>
            <a:ext cx="6788258" cy="2596508"/>
          </a:xfrm>
          <a:prstGeom prst="rect">
            <a:avLst/>
          </a:prstGeom>
        </p:spPr>
      </p:pic>
      <p:sp>
        <p:nvSpPr>
          <p:cNvPr id="11" name="TextovéPole 10">
            <a:extLst>
              <a:ext uri="{FF2B5EF4-FFF2-40B4-BE49-F238E27FC236}">
                <a16:creationId xmlns:a16="http://schemas.microsoft.com/office/drawing/2014/main" id="{9C55F6D5-5418-432D-8784-4D5FFAFA612C}"/>
              </a:ext>
            </a:extLst>
          </p:cNvPr>
          <p:cNvSpPr txBox="1"/>
          <p:nvPr/>
        </p:nvSpPr>
        <p:spPr>
          <a:xfrm>
            <a:off x="3434053" y="343739"/>
            <a:ext cx="5323893" cy="707886"/>
          </a:xfrm>
          <a:prstGeom prst="rect">
            <a:avLst/>
          </a:prstGeom>
          <a:noFill/>
        </p:spPr>
        <p:txBody>
          <a:bodyPr wrap="none" rtlCol="0">
            <a:spAutoFit/>
          </a:bodyPr>
          <a:lstStyle/>
          <a:p>
            <a:r>
              <a:rPr lang="cs-CZ" sz="4000" dirty="0" err="1"/>
              <a:t>Carbon</a:t>
            </a:r>
            <a:r>
              <a:rPr lang="cs-CZ" sz="4000" dirty="0"/>
              <a:t> in a </a:t>
            </a:r>
            <a:r>
              <a:rPr lang="cs-CZ" sz="4000" dirty="0" err="1"/>
              <a:t>Life</a:t>
            </a:r>
            <a:r>
              <a:rPr lang="cs-CZ" sz="4000" dirty="0"/>
              <a:t> </a:t>
            </a:r>
            <a:r>
              <a:rPr lang="cs-CZ" sz="4000" dirty="0" err="1"/>
              <a:t>of</a:t>
            </a:r>
            <a:r>
              <a:rPr lang="cs-CZ" sz="4000" dirty="0"/>
              <a:t> a </a:t>
            </a:r>
            <a:r>
              <a:rPr lang="cs-CZ" sz="4000" dirty="0" err="1"/>
              <a:t>Tree</a:t>
            </a:r>
            <a:endParaRPr lang="cs-CZ" sz="1600" dirty="0"/>
          </a:p>
        </p:txBody>
      </p:sp>
      <p:sp>
        <p:nvSpPr>
          <p:cNvPr id="6" name="TextBox 5">
            <a:extLst>
              <a:ext uri="{FF2B5EF4-FFF2-40B4-BE49-F238E27FC236}">
                <a16:creationId xmlns:a16="http://schemas.microsoft.com/office/drawing/2014/main" id="{F27A1C24-4B8E-CCB2-F0A1-646DFAAFD6B9}"/>
              </a:ext>
            </a:extLst>
          </p:cNvPr>
          <p:cNvSpPr txBox="1"/>
          <p:nvPr/>
        </p:nvSpPr>
        <p:spPr>
          <a:xfrm>
            <a:off x="2701871" y="1707607"/>
            <a:ext cx="7088537" cy="369332"/>
          </a:xfrm>
          <a:prstGeom prst="rect">
            <a:avLst/>
          </a:prstGeom>
          <a:noFill/>
        </p:spPr>
        <p:txBody>
          <a:bodyPr wrap="square">
            <a:spAutoFit/>
          </a:bodyPr>
          <a:lstStyle/>
          <a:p>
            <a:pPr eaLnBrk="0" fontAlgn="base" hangingPunct="0">
              <a:lnSpc>
                <a:spcPct val="100000"/>
              </a:lnSpc>
              <a:spcBef>
                <a:spcPct val="0"/>
              </a:spcBef>
              <a:spcAft>
                <a:spcPct val="0"/>
              </a:spcAft>
            </a:pPr>
            <a:r>
              <a:rPr lang="en-US" altLang="cs-CZ" sz="1800" dirty="0">
                <a:ea typeface="Times New Roman" panose="02020603050405020304" pitchFamily="18" charset="0"/>
                <a:cs typeface="Calibri" panose="020F0502020204030204" pitchFamily="34" charset="0"/>
              </a:rPr>
              <a:t>The CO</a:t>
            </a:r>
            <a:r>
              <a:rPr lang="en-US" altLang="cs-CZ" sz="1800" baseline="-30000" dirty="0">
                <a:ea typeface="Times New Roman" panose="02020603050405020304" pitchFamily="18" charset="0"/>
                <a:cs typeface="Calibri" panose="020F0502020204030204" pitchFamily="34" charset="0"/>
              </a:rPr>
              <a:t>2</a:t>
            </a:r>
            <a:r>
              <a:rPr lang="en-US" altLang="cs-CZ" sz="1800" dirty="0">
                <a:ea typeface="Times New Roman" panose="02020603050405020304" pitchFamily="18" charset="0"/>
                <a:cs typeface="Calibri" panose="020F0502020204030204" pitchFamily="34" charset="0"/>
              </a:rPr>
              <a:t> balance (carbon intake vs. release) changes over tree life cycle. </a:t>
            </a:r>
            <a:endParaRPr lang="cs-CZ" altLang="cs-CZ" sz="1800" dirty="0"/>
          </a:p>
        </p:txBody>
      </p:sp>
    </p:spTree>
    <p:extLst>
      <p:ext uri="{BB962C8B-B14F-4D97-AF65-F5344CB8AC3E}">
        <p14:creationId xmlns:p14="http://schemas.microsoft.com/office/powerpoint/2010/main" val="2563619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brázek 2">
            <a:extLst>
              <a:ext uri="{FF2B5EF4-FFF2-40B4-BE49-F238E27FC236}">
                <a16:creationId xmlns:a16="http://schemas.microsoft.com/office/drawing/2014/main" id="{86BE089E-0F31-43A6-AB90-3B2FB141B1B4}"/>
              </a:ext>
            </a:extLst>
          </p:cNvPr>
          <p:cNvPicPr>
            <a:picLocks noChangeAspect="1"/>
          </p:cNvPicPr>
          <p:nvPr/>
        </p:nvPicPr>
        <p:blipFill>
          <a:blip r:embed="rId3"/>
          <a:stretch>
            <a:fillRect/>
          </a:stretch>
        </p:blipFill>
        <p:spPr>
          <a:xfrm>
            <a:off x="2701871" y="2130746"/>
            <a:ext cx="6788258" cy="2596508"/>
          </a:xfrm>
          <a:prstGeom prst="rect">
            <a:avLst/>
          </a:prstGeom>
        </p:spPr>
      </p:pic>
      <p:sp>
        <p:nvSpPr>
          <p:cNvPr id="16" name="TextovéPole 15">
            <a:extLst>
              <a:ext uri="{FF2B5EF4-FFF2-40B4-BE49-F238E27FC236}">
                <a16:creationId xmlns:a16="http://schemas.microsoft.com/office/drawing/2014/main" id="{8143131F-0F05-4EE8-A4BC-19CB8ED629FB}"/>
              </a:ext>
            </a:extLst>
          </p:cNvPr>
          <p:cNvSpPr txBox="1"/>
          <p:nvPr/>
        </p:nvSpPr>
        <p:spPr>
          <a:xfrm>
            <a:off x="3923259" y="5916533"/>
            <a:ext cx="4345482" cy="923330"/>
          </a:xfrm>
          <a:prstGeom prst="rect">
            <a:avLst/>
          </a:prstGeom>
          <a:solidFill>
            <a:srgbClr val="CCFF33"/>
          </a:solidFill>
        </p:spPr>
        <p:txBody>
          <a:bodyPr wrap="square">
            <a:spAutoFit/>
          </a:bodyPr>
          <a:lstStyle/>
          <a:p>
            <a:pPr algn="ctr"/>
            <a:r>
              <a:rPr lang="en-GB" b="1"/>
              <a:t>GLOBE CC Activity: Carbon in my tree</a:t>
            </a:r>
          </a:p>
          <a:p>
            <a:pPr algn="ctr"/>
            <a:r>
              <a:rPr lang="en-GB" sz="1200"/>
              <a:t>https://www.globe.gov/documents/18702582/85832369/A3_First+Leaves_C+in+my+Tree_Data+sheet_2022.pdf/82f3b156-e00c-36c1-34e5-f3101c5b19be?t=1642867515573</a:t>
            </a:r>
          </a:p>
        </p:txBody>
      </p:sp>
      <p:sp>
        <p:nvSpPr>
          <p:cNvPr id="4" name="TextBox 3">
            <a:extLst>
              <a:ext uri="{FF2B5EF4-FFF2-40B4-BE49-F238E27FC236}">
                <a16:creationId xmlns:a16="http://schemas.microsoft.com/office/drawing/2014/main" id="{9FFC5075-2040-92EB-B709-5EC9EB4774B6}"/>
              </a:ext>
            </a:extLst>
          </p:cNvPr>
          <p:cNvSpPr txBox="1"/>
          <p:nvPr/>
        </p:nvSpPr>
        <p:spPr>
          <a:xfrm>
            <a:off x="7686981" y="2099235"/>
            <a:ext cx="2995400" cy="958980"/>
          </a:xfrm>
          <a:prstGeom prst="rect">
            <a:avLst/>
          </a:prstGeom>
          <a:noFill/>
        </p:spPr>
        <p:txBody>
          <a:bodyPr wrap="square">
            <a:spAutoFit/>
          </a:bodyPr>
          <a:lstStyle/>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Dead tree - carbon gradually released to the soil and into the air. </a:t>
            </a:r>
            <a:endParaRPr lang="en-GB" altLang="cs-CZ" sz="1600"/>
          </a:p>
        </p:txBody>
      </p:sp>
      <p:sp>
        <p:nvSpPr>
          <p:cNvPr id="8" name="TextBox 7">
            <a:extLst>
              <a:ext uri="{FF2B5EF4-FFF2-40B4-BE49-F238E27FC236}">
                <a16:creationId xmlns:a16="http://schemas.microsoft.com/office/drawing/2014/main" id="{1C237998-3F38-5D1E-C3FD-9ED4046BC685}"/>
              </a:ext>
            </a:extLst>
          </p:cNvPr>
          <p:cNvSpPr txBox="1"/>
          <p:nvPr/>
        </p:nvSpPr>
        <p:spPr>
          <a:xfrm>
            <a:off x="1639503" y="4455533"/>
            <a:ext cx="2827540" cy="1239057"/>
          </a:xfrm>
          <a:prstGeom prst="rect">
            <a:avLst/>
          </a:prstGeom>
          <a:noFill/>
        </p:spPr>
        <p:txBody>
          <a:bodyPr wrap="square" lIns="0" tIns="0" rIns="0" bIns="0">
            <a:spAutoFit/>
          </a:bodyPr>
          <a:lstStyle/>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Young tree – </a:t>
            </a:r>
          </a:p>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a natural carbon storage because of the massive carbon intake</a:t>
            </a:r>
          </a:p>
        </p:txBody>
      </p:sp>
      <p:sp>
        <p:nvSpPr>
          <p:cNvPr id="5" name="TextBox 4">
            <a:extLst>
              <a:ext uri="{FF2B5EF4-FFF2-40B4-BE49-F238E27FC236}">
                <a16:creationId xmlns:a16="http://schemas.microsoft.com/office/drawing/2014/main" id="{4DC0A69E-E473-8733-9D09-E8CADE40A268}"/>
              </a:ext>
            </a:extLst>
          </p:cNvPr>
          <p:cNvSpPr txBox="1"/>
          <p:nvPr/>
        </p:nvSpPr>
        <p:spPr>
          <a:xfrm>
            <a:off x="3256857" y="532380"/>
            <a:ext cx="5840648" cy="461665"/>
          </a:xfrm>
          <a:prstGeom prst="rect">
            <a:avLst/>
          </a:prstGeom>
          <a:noFill/>
        </p:spPr>
        <p:txBody>
          <a:bodyPr wrap="square">
            <a:spAutoFit/>
          </a:bodyPr>
          <a:lstStyle/>
          <a:p>
            <a:pPr eaLnBrk="0" fontAlgn="base" hangingPunct="0">
              <a:lnSpc>
                <a:spcPct val="100000"/>
              </a:lnSpc>
              <a:spcBef>
                <a:spcPct val="0"/>
              </a:spcBef>
              <a:spcAft>
                <a:spcPct val="0"/>
              </a:spcAft>
            </a:pPr>
            <a:r>
              <a:rPr lang="en-GB" altLang="cs-CZ" sz="2400">
                <a:ea typeface="Times New Roman" panose="02020603050405020304" pitchFamily="18" charset="0"/>
                <a:cs typeface="Calibri" panose="020F0502020204030204" pitchFamily="34" charset="0"/>
              </a:rPr>
              <a:t>The CO</a:t>
            </a:r>
            <a:r>
              <a:rPr lang="en-GB" altLang="cs-CZ" sz="2400" baseline="-30000">
                <a:ea typeface="Times New Roman" panose="02020603050405020304" pitchFamily="18" charset="0"/>
                <a:cs typeface="Calibri" panose="020F0502020204030204" pitchFamily="34" charset="0"/>
              </a:rPr>
              <a:t>2</a:t>
            </a:r>
            <a:r>
              <a:rPr lang="en-GB" altLang="cs-CZ" sz="2400">
                <a:ea typeface="Times New Roman" panose="02020603050405020304" pitchFamily="18" charset="0"/>
                <a:cs typeface="Calibri" panose="020F0502020204030204" pitchFamily="34" charset="0"/>
              </a:rPr>
              <a:t> balance changes over tree life cycle. </a:t>
            </a:r>
            <a:endParaRPr lang="en-GB" altLang="cs-CZ" sz="2400"/>
          </a:p>
        </p:txBody>
      </p:sp>
      <p:sp>
        <p:nvSpPr>
          <p:cNvPr id="10" name="TextBox 9">
            <a:extLst>
              <a:ext uri="{FF2B5EF4-FFF2-40B4-BE49-F238E27FC236}">
                <a16:creationId xmlns:a16="http://schemas.microsoft.com/office/drawing/2014/main" id="{708E8B2D-1EC3-0117-5A9D-E419D2D7B293}"/>
              </a:ext>
            </a:extLst>
          </p:cNvPr>
          <p:cNvSpPr txBox="1"/>
          <p:nvPr/>
        </p:nvSpPr>
        <p:spPr>
          <a:xfrm>
            <a:off x="4473261" y="1163410"/>
            <a:ext cx="2632364" cy="1331390"/>
          </a:xfrm>
          <a:prstGeom prst="rect">
            <a:avLst/>
          </a:prstGeom>
          <a:noFill/>
        </p:spPr>
        <p:txBody>
          <a:bodyPr wrap="square">
            <a:spAutoFit/>
          </a:bodyPr>
          <a:lstStyle/>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Adult mature tree </a:t>
            </a:r>
          </a:p>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 the carbon stored in the wood increases very slowly</a:t>
            </a:r>
          </a:p>
        </p:txBody>
      </p:sp>
      <p:sp>
        <p:nvSpPr>
          <p:cNvPr id="17" name="TextBox 16">
            <a:extLst>
              <a:ext uri="{FF2B5EF4-FFF2-40B4-BE49-F238E27FC236}">
                <a16:creationId xmlns:a16="http://schemas.microsoft.com/office/drawing/2014/main" id="{B3470B87-0B03-F082-478A-12B686141A14}"/>
              </a:ext>
            </a:extLst>
          </p:cNvPr>
          <p:cNvSpPr txBox="1"/>
          <p:nvPr/>
        </p:nvSpPr>
        <p:spPr>
          <a:xfrm>
            <a:off x="6177180" y="4440145"/>
            <a:ext cx="2596541" cy="1035925"/>
          </a:xfrm>
          <a:prstGeom prst="rect">
            <a:avLst/>
          </a:prstGeom>
          <a:noFill/>
        </p:spPr>
        <p:txBody>
          <a:bodyPr wrap="square">
            <a:spAutoFit/>
          </a:bodyPr>
          <a:lstStyle/>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Aging tree </a:t>
            </a:r>
          </a:p>
          <a:p>
            <a:pPr lvl="1" algn="ctr" eaLnBrk="0" fontAlgn="base" hangingPunct="0">
              <a:lnSpc>
                <a:spcPct val="120000"/>
              </a:lnSpc>
              <a:spcBef>
                <a:spcPts val="600"/>
              </a:spcBef>
            </a:pPr>
            <a:r>
              <a:rPr lang="en-GB" altLang="cs-CZ" sz="1600">
                <a:ea typeface="Times New Roman" panose="02020603050405020304" pitchFamily="18" charset="0"/>
                <a:cs typeface="Calibri" panose="020F0502020204030204" pitchFamily="34" charset="0"/>
              </a:rPr>
              <a:t>- the CO</a:t>
            </a:r>
            <a:r>
              <a:rPr lang="en-GB" altLang="cs-CZ" sz="1600" baseline="-30000">
                <a:ea typeface="Times New Roman" panose="02020603050405020304" pitchFamily="18" charset="0"/>
                <a:cs typeface="Calibri" panose="020F0502020204030204" pitchFamily="34" charset="0"/>
              </a:rPr>
              <a:t>2</a:t>
            </a:r>
            <a:r>
              <a:rPr lang="en-GB" altLang="cs-CZ" sz="1600">
                <a:ea typeface="Times New Roman" panose="02020603050405020304" pitchFamily="18" charset="0"/>
                <a:cs typeface="Calibri" panose="020F0502020204030204" pitchFamily="34" charset="0"/>
              </a:rPr>
              <a:t> balance comes close to zero</a:t>
            </a:r>
          </a:p>
        </p:txBody>
      </p:sp>
    </p:spTree>
    <p:extLst>
      <p:ext uri="{BB962C8B-B14F-4D97-AF65-F5344CB8AC3E}">
        <p14:creationId xmlns:p14="http://schemas.microsoft.com/office/powerpoint/2010/main" val="713421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strom, podepsat&#10;&#10;Popis byl vytvořen automaticky">
            <a:extLst>
              <a:ext uri="{FF2B5EF4-FFF2-40B4-BE49-F238E27FC236}">
                <a16:creationId xmlns:a16="http://schemas.microsoft.com/office/drawing/2014/main" id="{0D118790-56AF-4973-B0B9-FF7446E54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443" y="821376"/>
            <a:ext cx="8011079" cy="5670550"/>
          </a:xfrm>
          <a:prstGeom prst="rect">
            <a:avLst/>
          </a:prstGeom>
        </p:spPr>
      </p:pic>
      <p:sp>
        <p:nvSpPr>
          <p:cNvPr id="3" name="TextovéPole 2">
            <a:extLst>
              <a:ext uri="{FF2B5EF4-FFF2-40B4-BE49-F238E27FC236}">
                <a16:creationId xmlns:a16="http://schemas.microsoft.com/office/drawing/2014/main" id="{4A316942-7250-46A1-BF80-A8A3D4757AFB}"/>
              </a:ext>
            </a:extLst>
          </p:cNvPr>
          <p:cNvSpPr txBox="1"/>
          <p:nvPr/>
        </p:nvSpPr>
        <p:spPr>
          <a:xfrm>
            <a:off x="1940443" y="318919"/>
            <a:ext cx="6614055" cy="461665"/>
          </a:xfrm>
          <a:prstGeom prst="rect">
            <a:avLst/>
          </a:prstGeom>
          <a:noFill/>
        </p:spPr>
        <p:txBody>
          <a:bodyPr wrap="none" rtlCol="0">
            <a:spAutoFit/>
          </a:bodyPr>
          <a:lstStyle/>
          <a:p>
            <a:r>
              <a:rPr lang="en-GB" sz="2400" b="1"/>
              <a:t>From the global carbon cycle to your schoolyard </a:t>
            </a:r>
            <a:r>
              <a:rPr lang="en-GB" sz="2400" b="1">
                <a:sym typeface="Wingdings" panose="05000000000000000000" pitchFamily="2" charset="2"/>
              </a:rPr>
              <a:t></a:t>
            </a:r>
            <a:endParaRPr lang="en-GB" sz="2400" b="1"/>
          </a:p>
        </p:txBody>
      </p:sp>
      <p:sp>
        <p:nvSpPr>
          <p:cNvPr id="5" name="Ovál 4">
            <a:extLst>
              <a:ext uri="{FF2B5EF4-FFF2-40B4-BE49-F238E27FC236}">
                <a16:creationId xmlns:a16="http://schemas.microsoft.com/office/drawing/2014/main" id="{4FFAB768-E0B1-497F-A1F5-7B6687B67767}"/>
              </a:ext>
            </a:extLst>
          </p:cNvPr>
          <p:cNvSpPr/>
          <p:nvPr/>
        </p:nvSpPr>
        <p:spPr>
          <a:xfrm>
            <a:off x="8296012" y="0"/>
            <a:ext cx="3895988" cy="1176854"/>
          </a:xfrm>
          <a:prstGeom prst="ellipse">
            <a:avLst/>
          </a:prstGeom>
          <a:solidFill>
            <a:srgbClr val="006666"/>
          </a:solidFill>
          <a:ln>
            <a:solidFill>
              <a:srgbClr val="0066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 Trees and carbon in your schoolyard from spring to autumn</a:t>
            </a:r>
          </a:p>
        </p:txBody>
      </p:sp>
      <p:sp>
        <p:nvSpPr>
          <p:cNvPr id="9" name="TextovéPole 8">
            <a:extLst>
              <a:ext uri="{FF2B5EF4-FFF2-40B4-BE49-F238E27FC236}">
                <a16:creationId xmlns:a16="http://schemas.microsoft.com/office/drawing/2014/main" id="{A9DF213A-72CF-4154-A11B-D9BEFD1E073B}"/>
              </a:ext>
            </a:extLst>
          </p:cNvPr>
          <p:cNvSpPr txBox="1"/>
          <p:nvPr/>
        </p:nvSpPr>
        <p:spPr>
          <a:xfrm>
            <a:off x="3857648" y="6589973"/>
            <a:ext cx="4852243" cy="276999"/>
          </a:xfrm>
          <a:prstGeom prst="rect">
            <a:avLst/>
          </a:prstGeom>
          <a:noFill/>
        </p:spPr>
        <p:txBody>
          <a:bodyPr wrap="square">
            <a:spAutoFit/>
          </a:bodyPr>
          <a:lstStyle/>
          <a:p>
            <a:r>
              <a:rPr lang="en-GB" sz="1200"/>
              <a:t>https://www.globe.gov/web/european-phenology-campaign/overview</a:t>
            </a:r>
          </a:p>
        </p:txBody>
      </p:sp>
      <p:sp>
        <p:nvSpPr>
          <p:cNvPr id="11" name="TextovéPole 10">
            <a:extLst>
              <a:ext uri="{FF2B5EF4-FFF2-40B4-BE49-F238E27FC236}">
                <a16:creationId xmlns:a16="http://schemas.microsoft.com/office/drawing/2014/main" id="{7DD4E306-BDAD-42E7-A710-66F254B8D5E5}"/>
              </a:ext>
            </a:extLst>
          </p:cNvPr>
          <p:cNvSpPr txBox="1"/>
          <p:nvPr/>
        </p:nvSpPr>
        <p:spPr>
          <a:xfrm rot="16200000">
            <a:off x="8807207" y="3531620"/>
            <a:ext cx="4974203" cy="646331"/>
          </a:xfrm>
          <a:prstGeom prst="rect">
            <a:avLst/>
          </a:prstGeom>
          <a:solidFill>
            <a:srgbClr val="CCFF33"/>
          </a:solidFill>
        </p:spPr>
        <p:txBody>
          <a:bodyPr wrap="square">
            <a:spAutoFit/>
          </a:bodyPr>
          <a:lstStyle/>
          <a:p>
            <a:r>
              <a:rPr lang="en-GB"/>
              <a:t>https://www.globe.gov/web/european-phenology-campaign/overview/download-materials</a:t>
            </a:r>
          </a:p>
        </p:txBody>
      </p:sp>
    </p:spTree>
    <p:extLst>
      <p:ext uri="{BB962C8B-B14F-4D97-AF65-F5344CB8AC3E}">
        <p14:creationId xmlns:p14="http://schemas.microsoft.com/office/powerpoint/2010/main" val="43407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F62DCA-73AA-4964-A8D4-37EA6F8483AC}"/>
              </a:ext>
            </a:extLst>
          </p:cNvPr>
          <p:cNvSpPr>
            <a:spLocks noGrp="1"/>
          </p:cNvSpPr>
          <p:nvPr>
            <p:ph type="title"/>
          </p:nvPr>
        </p:nvSpPr>
        <p:spPr>
          <a:xfrm>
            <a:off x="400694" y="1474733"/>
            <a:ext cx="11548152" cy="4782228"/>
          </a:xfrm>
        </p:spPr>
        <p:txBody>
          <a:bodyPr>
            <a:normAutofit/>
          </a:bodyPr>
          <a:lstStyle/>
          <a:p>
            <a:pPr algn="ctr">
              <a:lnSpc>
                <a:spcPct val="114000"/>
              </a:lnSpc>
            </a:pPr>
            <a:r>
              <a:rPr lang="cs-CZ" dirty="0" err="1"/>
              <a:t>What</a:t>
            </a:r>
            <a:r>
              <a:rPr lang="cs-CZ" dirty="0"/>
              <a:t> </a:t>
            </a:r>
            <a:r>
              <a:rPr lang="cs-CZ" dirty="0" err="1"/>
              <a:t>time</a:t>
            </a:r>
            <a:r>
              <a:rPr lang="cs-CZ" dirty="0"/>
              <a:t> </a:t>
            </a:r>
            <a:r>
              <a:rPr lang="cs-CZ" dirty="0" err="1"/>
              <a:t>of</a:t>
            </a:r>
            <a:r>
              <a:rPr lang="cs-CZ" dirty="0"/>
              <a:t> </a:t>
            </a:r>
            <a:r>
              <a:rPr lang="cs-CZ" dirty="0" err="1"/>
              <a:t>the</a:t>
            </a:r>
            <a:r>
              <a:rPr lang="cs-CZ" dirty="0"/>
              <a:t> </a:t>
            </a:r>
            <a:r>
              <a:rPr lang="cs-CZ" dirty="0" err="1"/>
              <a:t>year</a:t>
            </a:r>
            <a:r>
              <a:rPr lang="cs-CZ" dirty="0"/>
              <a:t> a </a:t>
            </a:r>
            <a:r>
              <a:rPr lang="cs-CZ" dirty="0" err="1"/>
              <a:t>tree</a:t>
            </a:r>
            <a:r>
              <a:rPr lang="cs-CZ" dirty="0"/>
              <a:t> </a:t>
            </a:r>
            <a:r>
              <a:rPr lang="cs-CZ" dirty="0" err="1"/>
              <a:t>builds</a:t>
            </a:r>
            <a:r>
              <a:rPr lang="cs-CZ" dirty="0"/>
              <a:t> in </a:t>
            </a:r>
            <a:r>
              <a:rPr lang="cs-CZ" dirty="0" err="1"/>
              <a:t>the</a:t>
            </a:r>
            <a:r>
              <a:rPr lang="cs-CZ" dirty="0"/>
              <a:t> </a:t>
            </a:r>
            <a:r>
              <a:rPr lang="cs-CZ" dirty="0" err="1"/>
              <a:t>biggest</a:t>
            </a:r>
            <a:r>
              <a:rPr lang="cs-CZ" dirty="0"/>
              <a:t> </a:t>
            </a:r>
            <a:r>
              <a:rPr lang="cs-CZ" dirty="0" err="1"/>
              <a:t>amount</a:t>
            </a:r>
            <a:r>
              <a:rPr lang="cs-CZ" dirty="0"/>
              <a:t> </a:t>
            </a:r>
            <a:r>
              <a:rPr lang="cs-CZ" dirty="0" err="1"/>
              <a:t>of</a:t>
            </a:r>
            <a:r>
              <a:rPr lang="cs-CZ" dirty="0"/>
              <a:t> </a:t>
            </a:r>
            <a:r>
              <a:rPr lang="cs-CZ" dirty="0" err="1"/>
              <a:t>carbon</a:t>
            </a:r>
            <a:r>
              <a:rPr lang="cs-CZ" dirty="0"/>
              <a:t> </a:t>
            </a:r>
            <a:r>
              <a:rPr lang="cs-CZ" dirty="0" err="1"/>
              <a:t>into</a:t>
            </a:r>
            <a:r>
              <a:rPr lang="cs-CZ" dirty="0"/>
              <a:t> </a:t>
            </a:r>
            <a:r>
              <a:rPr lang="cs-CZ" dirty="0" err="1"/>
              <a:t>its</a:t>
            </a:r>
            <a:r>
              <a:rPr lang="cs-CZ" dirty="0"/>
              <a:t> </a:t>
            </a:r>
            <a:r>
              <a:rPr lang="cs-CZ" dirty="0" err="1"/>
              <a:t>biomass</a:t>
            </a:r>
            <a:r>
              <a:rPr lang="cs-CZ" dirty="0"/>
              <a:t>?</a:t>
            </a:r>
            <a:br>
              <a:rPr lang="cs-CZ" dirty="0"/>
            </a:br>
            <a:br>
              <a:rPr lang="cs-CZ" sz="4000" dirty="0"/>
            </a:br>
            <a:endParaRPr lang="en-US" sz="4000" dirty="0"/>
          </a:p>
        </p:txBody>
      </p:sp>
    </p:spTree>
    <p:extLst>
      <p:ext uri="{BB962C8B-B14F-4D97-AF65-F5344CB8AC3E}">
        <p14:creationId xmlns:p14="http://schemas.microsoft.com/office/powerpoint/2010/main" val="227813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
            <a:extLst>
              <a:ext uri="{FF2B5EF4-FFF2-40B4-BE49-F238E27FC236}">
                <a16:creationId xmlns:a16="http://schemas.microsoft.com/office/drawing/2014/main" id="{210C1CDC-B815-477F-92F5-7769C3698B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387"/>
          <a:stretch/>
        </p:blipFill>
        <p:spPr bwMode="auto">
          <a:xfrm flipH="1">
            <a:off x="2225590" y="1031540"/>
            <a:ext cx="1184844" cy="18277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360CFB0D-5B0D-4A45-8A3E-8EA4B0A80157}"/>
              </a:ext>
            </a:extLst>
          </p:cNvPr>
          <p:cNvSpPr txBox="1"/>
          <p:nvPr/>
        </p:nvSpPr>
        <p:spPr>
          <a:xfrm>
            <a:off x="1362608" y="6125142"/>
            <a:ext cx="10108024" cy="461665"/>
          </a:xfrm>
          <a:prstGeom prst="rect">
            <a:avLst/>
          </a:prstGeom>
          <a:solidFill>
            <a:srgbClr val="CCFF33"/>
          </a:solidFill>
        </p:spPr>
        <p:txBody>
          <a:bodyPr wrap="none" rtlCol="0">
            <a:spAutoFit/>
          </a:bodyPr>
          <a:lstStyle/>
          <a:p>
            <a:r>
              <a:rPr lang="en-GB" sz="2400" b="1" i="1" dirty="0"/>
              <a:t>PHENOLOGY is important for the photosynthesis and carbon storage in plants!</a:t>
            </a:r>
          </a:p>
        </p:txBody>
      </p:sp>
      <p:sp>
        <p:nvSpPr>
          <p:cNvPr id="22" name="Šipka: doprava se zářezem 21">
            <a:extLst>
              <a:ext uri="{FF2B5EF4-FFF2-40B4-BE49-F238E27FC236}">
                <a16:creationId xmlns:a16="http://schemas.microsoft.com/office/drawing/2014/main" id="{CE944C12-0482-4565-86B0-ABF2CDF20F43}"/>
              </a:ext>
            </a:extLst>
          </p:cNvPr>
          <p:cNvSpPr/>
          <p:nvPr/>
        </p:nvSpPr>
        <p:spPr>
          <a:xfrm>
            <a:off x="486887" y="6125142"/>
            <a:ext cx="724395" cy="437790"/>
          </a:xfrm>
          <a:prstGeom prst="notchedRightArrow">
            <a:avLst/>
          </a:prstGeom>
          <a:solidFill>
            <a:srgbClr val="006666"/>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Zástupný symbol pro obsah 8">
            <a:extLst>
              <a:ext uri="{FF2B5EF4-FFF2-40B4-BE49-F238E27FC236}">
                <a16:creationId xmlns:a16="http://schemas.microsoft.com/office/drawing/2014/main" id="{FB48D924-F21B-9645-E86B-BEDC15C73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521" y="900164"/>
            <a:ext cx="4206644" cy="3769026"/>
          </a:xfrm>
          <a:prstGeom prst="rect">
            <a:avLst/>
          </a:prstGeom>
        </p:spPr>
      </p:pic>
      <p:sp>
        <p:nvSpPr>
          <p:cNvPr id="23" name="TextovéPole 5">
            <a:extLst>
              <a:ext uri="{FF2B5EF4-FFF2-40B4-BE49-F238E27FC236}">
                <a16:creationId xmlns:a16="http://schemas.microsoft.com/office/drawing/2014/main" id="{227B5A6A-E326-0C9E-6610-B5290CFE4CBD}"/>
              </a:ext>
            </a:extLst>
          </p:cNvPr>
          <p:cNvSpPr txBox="1"/>
          <p:nvPr/>
        </p:nvSpPr>
        <p:spPr>
          <a:xfrm>
            <a:off x="10334886" y="424582"/>
            <a:ext cx="1088881" cy="415498"/>
          </a:xfrm>
          <a:prstGeom prst="rect">
            <a:avLst/>
          </a:prstGeom>
          <a:solidFill>
            <a:schemeClr val="bg1"/>
          </a:solidFill>
        </p:spPr>
        <p:txBody>
          <a:bodyPr wrap="square" rtlCol="0">
            <a:spAutoFit/>
          </a:bodyPr>
          <a:lstStyle/>
          <a:p>
            <a:r>
              <a:rPr lang="en-GB" sz="1050" i="1" dirty="0">
                <a:solidFill>
                  <a:srgbClr val="C00000"/>
                </a:solidFill>
              </a:rPr>
              <a:t>Oxygen released to atmosphere</a:t>
            </a:r>
          </a:p>
        </p:txBody>
      </p:sp>
      <p:sp>
        <p:nvSpPr>
          <p:cNvPr id="24" name="TextovéPole 17">
            <a:extLst>
              <a:ext uri="{FF2B5EF4-FFF2-40B4-BE49-F238E27FC236}">
                <a16:creationId xmlns:a16="http://schemas.microsoft.com/office/drawing/2014/main" id="{40BE711C-073D-FB3C-654D-2667C5C3B94E}"/>
              </a:ext>
            </a:extLst>
          </p:cNvPr>
          <p:cNvSpPr txBox="1"/>
          <p:nvPr/>
        </p:nvSpPr>
        <p:spPr>
          <a:xfrm>
            <a:off x="10453122" y="3493904"/>
            <a:ext cx="1278645" cy="577081"/>
          </a:xfrm>
          <a:prstGeom prst="rect">
            <a:avLst/>
          </a:prstGeom>
          <a:solidFill>
            <a:schemeClr val="bg1"/>
          </a:solidFill>
        </p:spPr>
        <p:txBody>
          <a:bodyPr wrap="square" rtlCol="0">
            <a:spAutoFit/>
          </a:bodyPr>
          <a:lstStyle/>
          <a:p>
            <a:r>
              <a:rPr lang="en-GB" sz="1050" i="1" dirty="0">
                <a:solidFill>
                  <a:srgbClr val="C00000"/>
                </a:solidFill>
              </a:rPr>
              <a:t>Oxygen taken up from the atmosphere</a:t>
            </a:r>
          </a:p>
        </p:txBody>
      </p:sp>
      <p:sp>
        <p:nvSpPr>
          <p:cNvPr id="25" name="TextovéPole 19">
            <a:extLst>
              <a:ext uri="{FF2B5EF4-FFF2-40B4-BE49-F238E27FC236}">
                <a16:creationId xmlns:a16="http://schemas.microsoft.com/office/drawing/2014/main" id="{D7910824-61FE-D76A-BACC-B64E094C16CD}"/>
              </a:ext>
            </a:extLst>
          </p:cNvPr>
          <p:cNvSpPr txBox="1"/>
          <p:nvPr/>
        </p:nvSpPr>
        <p:spPr>
          <a:xfrm>
            <a:off x="6811054" y="2570700"/>
            <a:ext cx="1140517" cy="577081"/>
          </a:xfrm>
          <a:prstGeom prst="rect">
            <a:avLst/>
          </a:prstGeom>
          <a:solidFill>
            <a:schemeClr val="bg1"/>
          </a:solidFill>
        </p:spPr>
        <p:txBody>
          <a:bodyPr wrap="square" rtlCol="0">
            <a:spAutoFit/>
          </a:bodyPr>
          <a:lstStyle/>
          <a:p>
            <a:pPr algn="ctr"/>
            <a:r>
              <a:rPr lang="en-GB" sz="1050" i="1" dirty="0">
                <a:solidFill>
                  <a:srgbClr val="00B0F0"/>
                </a:solidFill>
              </a:rPr>
              <a:t>Water from roots through stem and leaf veins </a:t>
            </a:r>
          </a:p>
        </p:txBody>
      </p:sp>
      <p:sp>
        <p:nvSpPr>
          <p:cNvPr id="26" name="TextovéPole 20">
            <a:extLst>
              <a:ext uri="{FF2B5EF4-FFF2-40B4-BE49-F238E27FC236}">
                <a16:creationId xmlns:a16="http://schemas.microsoft.com/office/drawing/2014/main" id="{06CE7365-1C86-94BA-155E-4D12265DD5D8}"/>
              </a:ext>
            </a:extLst>
          </p:cNvPr>
          <p:cNvSpPr txBox="1"/>
          <p:nvPr/>
        </p:nvSpPr>
        <p:spPr>
          <a:xfrm>
            <a:off x="7198273" y="3771972"/>
            <a:ext cx="1124317" cy="577081"/>
          </a:xfrm>
          <a:prstGeom prst="rect">
            <a:avLst/>
          </a:prstGeom>
          <a:solidFill>
            <a:schemeClr val="bg1"/>
          </a:solidFill>
        </p:spPr>
        <p:txBody>
          <a:bodyPr wrap="square" rtlCol="0">
            <a:spAutoFit/>
          </a:bodyPr>
          <a:lstStyle/>
          <a:p>
            <a:pPr algn="ctr"/>
            <a:r>
              <a:rPr lang="en-GB" sz="1050" i="1" dirty="0">
                <a:solidFill>
                  <a:srgbClr val="00B0F0"/>
                </a:solidFill>
              </a:rPr>
              <a:t>Water vapor released to atmosphere</a:t>
            </a:r>
          </a:p>
        </p:txBody>
      </p:sp>
      <p:sp>
        <p:nvSpPr>
          <p:cNvPr id="27" name="TextovéPole 21">
            <a:extLst>
              <a:ext uri="{FF2B5EF4-FFF2-40B4-BE49-F238E27FC236}">
                <a16:creationId xmlns:a16="http://schemas.microsoft.com/office/drawing/2014/main" id="{BDE95AA3-3C62-E28C-1A47-AF445B3E1467}"/>
              </a:ext>
            </a:extLst>
          </p:cNvPr>
          <p:cNvSpPr txBox="1"/>
          <p:nvPr/>
        </p:nvSpPr>
        <p:spPr>
          <a:xfrm>
            <a:off x="8243420" y="3949362"/>
            <a:ext cx="1238746" cy="577081"/>
          </a:xfrm>
          <a:prstGeom prst="rect">
            <a:avLst/>
          </a:prstGeom>
          <a:solidFill>
            <a:schemeClr val="bg1"/>
          </a:solidFill>
        </p:spPr>
        <p:txBody>
          <a:bodyPr wrap="square" rtlCol="0">
            <a:spAutoFit/>
          </a:bodyPr>
          <a:lstStyle/>
          <a:p>
            <a:r>
              <a:rPr lang="en-GB" sz="1050" b="1" i="1" dirty="0"/>
              <a:t>Carbon dioxide released to the atmosphere</a:t>
            </a:r>
          </a:p>
        </p:txBody>
      </p:sp>
      <p:sp>
        <p:nvSpPr>
          <p:cNvPr id="30" name="TextovéPole 24">
            <a:extLst>
              <a:ext uri="{FF2B5EF4-FFF2-40B4-BE49-F238E27FC236}">
                <a16:creationId xmlns:a16="http://schemas.microsoft.com/office/drawing/2014/main" id="{9B42D2FD-0344-52B2-3707-FBA6105411B7}"/>
              </a:ext>
            </a:extLst>
          </p:cNvPr>
          <p:cNvSpPr txBox="1"/>
          <p:nvPr/>
        </p:nvSpPr>
        <p:spPr>
          <a:xfrm rot="19276335">
            <a:off x="9257923" y="3040059"/>
            <a:ext cx="837842" cy="215444"/>
          </a:xfrm>
          <a:prstGeom prst="rect">
            <a:avLst/>
          </a:prstGeom>
          <a:solidFill>
            <a:schemeClr val="accent6">
              <a:lumMod val="40000"/>
              <a:lumOff val="60000"/>
            </a:schemeClr>
          </a:solidFill>
        </p:spPr>
        <p:txBody>
          <a:bodyPr wrap="square" rtlCol="0">
            <a:spAutoFit/>
          </a:bodyPr>
          <a:lstStyle/>
          <a:p>
            <a:r>
              <a:rPr lang="en-GB" sz="800" b="1" i="1" dirty="0"/>
              <a:t>RESPIRATION</a:t>
            </a:r>
          </a:p>
        </p:txBody>
      </p:sp>
      <p:sp>
        <p:nvSpPr>
          <p:cNvPr id="31" name="Volný tvar: obrazec 26">
            <a:extLst>
              <a:ext uri="{FF2B5EF4-FFF2-40B4-BE49-F238E27FC236}">
                <a16:creationId xmlns:a16="http://schemas.microsoft.com/office/drawing/2014/main" id="{5C292120-5281-81BA-BF18-A228AA444ED7}"/>
              </a:ext>
            </a:extLst>
          </p:cNvPr>
          <p:cNvSpPr/>
          <p:nvPr/>
        </p:nvSpPr>
        <p:spPr>
          <a:xfrm>
            <a:off x="6633673" y="2285951"/>
            <a:ext cx="2229120" cy="420512"/>
          </a:xfrm>
          <a:custGeom>
            <a:avLst/>
            <a:gdLst>
              <a:gd name="connsiteX0" fmla="*/ 3491346 w 3491346"/>
              <a:gd name="connsiteY0" fmla="*/ 404187 h 594192"/>
              <a:gd name="connsiteX1" fmla="*/ 3467595 w 3491346"/>
              <a:gd name="connsiteY1" fmla="*/ 463564 h 594192"/>
              <a:gd name="connsiteX2" fmla="*/ 3443844 w 3491346"/>
              <a:gd name="connsiteY2" fmla="*/ 546691 h 594192"/>
              <a:gd name="connsiteX3" fmla="*/ 3408218 w 3491346"/>
              <a:gd name="connsiteY3" fmla="*/ 582317 h 594192"/>
              <a:gd name="connsiteX4" fmla="*/ 3301340 w 3491346"/>
              <a:gd name="connsiteY4" fmla="*/ 594192 h 594192"/>
              <a:gd name="connsiteX5" fmla="*/ 2600696 w 3491346"/>
              <a:gd name="connsiteY5" fmla="*/ 582317 h 594192"/>
              <a:gd name="connsiteX6" fmla="*/ 2434442 w 3491346"/>
              <a:gd name="connsiteY6" fmla="*/ 546691 h 594192"/>
              <a:gd name="connsiteX7" fmla="*/ 2244437 w 3491346"/>
              <a:gd name="connsiteY7" fmla="*/ 534815 h 594192"/>
              <a:gd name="connsiteX8" fmla="*/ 2054431 w 3491346"/>
              <a:gd name="connsiteY8" fmla="*/ 499190 h 594192"/>
              <a:gd name="connsiteX9" fmla="*/ 1911927 w 3491346"/>
              <a:gd name="connsiteY9" fmla="*/ 463564 h 594192"/>
              <a:gd name="connsiteX10" fmla="*/ 1733798 w 3491346"/>
              <a:gd name="connsiteY10" fmla="*/ 439813 h 594192"/>
              <a:gd name="connsiteX11" fmla="*/ 1543792 w 3491346"/>
              <a:gd name="connsiteY11" fmla="*/ 416062 h 594192"/>
              <a:gd name="connsiteX12" fmla="*/ 1401289 w 3491346"/>
              <a:gd name="connsiteY12" fmla="*/ 380436 h 594192"/>
              <a:gd name="connsiteX13" fmla="*/ 1341912 w 3491346"/>
              <a:gd name="connsiteY13" fmla="*/ 356686 h 594192"/>
              <a:gd name="connsiteX14" fmla="*/ 1270660 w 3491346"/>
              <a:gd name="connsiteY14" fmla="*/ 344810 h 594192"/>
              <a:gd name="connsiteX15" fmla="*/ 1199408 w 3491346"/>
              <a:gd name="connsiteY15" fmla="*/ 321060 h 594192"/>
              <a:gd name="connsiteX16" fmla="*/ 1104405 w 3491346"/>
              <a:gd name="connsiteY16" fmla="*/ 297309 h 594192"/>
              <a:gd name="connsiteX17" fmla="*/ 1045029 w 3491346"/>
              <a:gd name="connsiteY17" fmla="*/ 261683 h 594192"/>
              <a:gd name="connsiteX18" fmla="*/ 985652 w 3491346"/>
              <a:gd name="connsiteY18" fmla="*/ 249808 h 594192"/>
              <a:gd name="connsiteX19" fmla="*/ 914400 w 3491346"/>
              <a:gd name="connsiteY19" fmla="*/ 226057 h 594192"/>
              <a:gd name="connsiteX20" fmla="*/ 843148 w 3491346"/>
              <a:gd name="connsiteY20" fmla="*/ 190431 h 594192"/>
              <a:gd name="connsiteX21" fmla="*/ 617517 w 3491346"/>
              <a:gd name="connsiteY21" fmla="*/ 131054 h 594192"/>
              <a:gd name="connsiteX22" fmla="*/ 581891 w 3491346"/>
              <a:gd name="connsiteY22" fmla="*/ 119179 h 594192"/>
              <a:gd name="connsiteX23" fmla="*/ 475013 w 3491346"/>
              <a:gd name="connsiteY23" fmla="*/ 107304 h 594192"/>
              <a:gd name="connsiteX24" fmla="*/ 237507 w 3491346"/>
              <a:gd name="connsiteY24" fmla="*/ 71678 h 594192"/>
              <a:gd name="connsiteX25" fmla="*/ 201881 w 3491346"/>
              <a:gd name="connsiteY25" fmla="*/ 59803 h 594192"/>
              <a:gd name="connsiteX26" fmla="*/ 95003 w 3491346"/>
              <a:gd name="connsiteY26" fmla="*/ 36052 h 594192"/>
              <a:gd name="connsiteX27" fmla="*/ 11876 w 3491346"/>
              <a:gd name="connsiteY27" fmla="*/ 426 h 594192"/>
              <a:gd name="connsiteX28" fmla="*/ 0 w 3491346"/>
              <a:gd name="connsiteY28" fmla="*/ 426 h 5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91346" h="594192">
                <a:moveTo>
                  <a:pt x="3491346" y="404187"/>
                </a:moveTo>
                <a:cubicBezTo>
                  <a:pt x="3483429" y="423979"/>
                  <a:pt x="3474336" y="443341"/>
                  <a:pt x="3467595" y="463564"/>
                </a:cubicBezTo>
                <a:cubicBezTo>
                  <a:pt x="3464954" y="471487"/>
                  <a:pt x="3451471" y="535251"/>
                  <a:pt x="3443844" y="546691"/>
                </a:cubicBezTo>
                <a:cubicBezTo>
                  <a:pt x="3434528" y="560665"/>
                  <a:pt x="3424150" y="577006"/>
                  <a:pt x="3408218" y="582317"/>
                </a:cubicBezTo>
                <a:cubicBezTo>
                  <a:pt x="3374212" y="593652"/>
                  <a:pt x="3336966" y="590234"/>
                  <a:pt x="3301340" y="594192"/>
                </a:cubicBezTo>
                <a:cubicBezTo>
                  <a:pt x="3067792" y="590234"/>
                  <a:pt x="2834057" y="592463"/>
                  <a:pt x="2600696" y="582317"/>
                </a:cubicBezTo>
                <a:cubicBezTo>
                  <a:pt x="2270287" y="567951"/>
                  <a:pt x="2600209" y="563268"/>
                  <a:pt x="2434442" y="546691"/>
                </a:cubicBezTo>
                <a:cubicBezTo>
                  <a:pt x="2371298" y="540377"/>
                  <a:pt x="2307772" y="538774"/>
                  <a:pt x="2244437" y="534815"/>
                </a:cubicBezTo>
                <a:cubicBezTo>
                  <a:pt x="2184319" y="524796"/>
                  <a:pt x="2111370" y="513425"/>
                  <a:pt x="2054431" y="499190"/>
                </a:cubicBezTo>
                <a:cubicBezTo>
                  <a:pt x="2006930" y="487315"/>
                  <a:pt x="1960224" y="471614"/>
                  <a:pt x="1911927" y="463564"/>
                </a:cubicBezTo>
                <a:cubicBezTo>
                  <a:pt x="1746769" y="436036"/>
                  <a:pt x="1951770" y="468875"/>
                  <a:pt x="1733798" y="439813"/>
                </a:cubicBezTo>
                <a:cubicBezTo>
                  <a:pt x="1512786" y="410346"/>
                  <a:pt x="1869104" y="448595"/>
                  <a:pt x="1543792" y="416062"/>
                </a:cubicBezTo>
                <a:cubicBezTo>
                  <a:pt x="1275103" y="326501"/>
                  <a:pt x="1665153" y="452399"/>
                  <a:pt x="1401289" y="380436"/>
                </a:cubicBezTo>
                <a:cubicBezTo>
                  <a:pt x="1380723" y="374827"/>
                  <a:pt x="1362478" y="362295"/>
                  <a:pt x="1341912" y="356686"/>
                </a:cubicBezTo>
                <a:cubicBezTo>
                  <a:pt x="1318682" y="350351"/>
                  <a:pt x="1294019" y="350650"/>
                  <a:pt x="1270660" y="344810"/>
                </a:cubicBezTo>
                <a:cubicBezTo>
                  <a:pt x="1246372" y="338738"/>
                  <a:pt x="1223480" y="327938"/>
                  <a:pt x="1199408" y="321060"/>
                </a:cubicBezTo>
                <a:cubicBezTo>
                  <a:pt x="1168022" y="312093"/>
                  <a:pt x="1136073" y="305226"/>
                  <a:pt x="1104405" y="297309"/>
                </a:cubicBezTo>
                <a:cubicBezTo>
                  <a:pt x="1084613" y="285434"/>
                  <a:pt x="1066459" y="270255"/>
                  <a:pt x="1045029" y="261683"/>
                </a:cubicBezTo>
                <a:cubicBezTo>
                  <a:pt x="1026288" y="254187"/>
                  <a:pt x="1005125" y="255119"/>
                  <a:pt x="985652" y="249808"/>
                </a:cubicBezTo>
                <a:cubicBezTo>
                  <a:pt x="961499" y="243221"/>
                  <a:pt x="937510" y="235686"/>
                  <a:pt x="914400" y="226057"/>
                </a:cubicBezTo>
                <a:cubicBezTo>
                  <a:pt x="889889" y="215844"/>
                  <a:pt x="867932" y="199963"/>
                  <a:pt x="843148" y="190431"/>
                </a:cubicBezTo>
                <a:cubicBezTo>
                  <a:pt x="801014" y="174226"/>
                  <a:pt x="638338" y="137994"/>
                  <a:pt x="617517" y="131054"/>
                </a:cubicBezTo>
                <a:cubicBezTo>
                  <a:pt x="605642" y="127096"/>
                  <a:pt x="594238" y="121237"/>
                  <a:pt x="581891" y="119179"/>
                </a:cubicBezTo>
                <a:cubicBezTo>
                  <a:pt x="546533" y="113286"/>
                  <a:pt x="510522" y="112202"/>
                  <a:pt x="475013" y="107304"/>
                </a:cubicBezTo>
                <a:cubicBezTo>
                  <a:pt x="395709" y="96366"/>
                  <a:pt x="237507" y="71678"/>
                  <a:pt x="237507" y="71678"/>
                </a:cubicBezTo>
                <a:cubicBezTo>
                  <a:pt x="225632" y="67720"/>
                  <a:pt x="214101" y="62518"/>
                  <a:pt x="201881" y="59803"/>
                </a:cubicBezTo>
                <a:cubicBezTo>
                  <a:pt x="147691" y="47761"/>
                  <a:pt x="138183" y="54558"/>
                  <a:pt x="95003" y="36052"/>
                </a:cubicBezTo>
                <a:cubicBezTo>
                  <a:pt x="47420" y="15659"/>
                  <a:pt x="56438" y="11566"/>
                  <a:pt x="11876" y="426"/>
                </a:cubicBezTo>
                <a:cubicBezTo>
                  <a:pt x="8036" y="-534"/>
                  <a:pt x="3959" y="426"/>
                  <a:pt x="0" y="426"/>
                </a:cubicBezTo>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cxnSp>
        <p:nvCxnSpPr>
          <p:cNvPr id="32" name="Přímá spojnice se šipkou 28">
            <a:extLst>
              <a:ext uri="{FF2B5EF4-FFF2-40B4-BE49-F238E27FC236}">
                <a16:creationId xmlns:a16="http://schemas.microsoft.com/office/drawing/2014/main" id="{E6353383-D7C2-D1DD-117A-71C8CF5DDF74}"/>
              </a:ext>
            </a:extLst>
          </p:cNvPr>
          <p:cNvCxnSpPr>
            <a:cxnSpLocks/>
          </p:cNvCxnSpPr>
          <p:nvPr/>
        </p:nvCxnSpPr>
        <p:spPr>
          <a:xfrm flipH="1" flipV="1">
            <a:off x="6512538" y="2248793"/>
            <a:ext cx="68475" cy="24813"/>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Ovál 18">
            <a:extLst>
              <a:ext uri="{FF2B5EF4-FFF2-40B4-BE49-F238E27FC236}">
                <a16:creationId xmlns:a16="http://schemas.microsoft.com/office/drawing/2014/main" id="{F97A95B6-9DCC-4F23-8DD9-8287E89C7497}"/>
              </a:ext>
            </a:extLst>
          </p:cNvPr>
          <p:cNvSpPr/>
          <p:nvPr/>
        </p:nvSpPr>
        <p:spPr>
          <a:xfrm rot="20020430">
            <a:off x="5840654" y="677904"/>
            <a:ext cx="6115081" cy="2112684"/>
          </a:xfrm>
          <a:prstGeom prst="ellipse">
            <a:avLst/>
          </a:prstGeom>
          <a:noFill/>
          <a:ln w="5715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ovéPole 7">
            <a:extLst>
              <a:ext uri="{FF2B5EF4-FFF2-40B4-BE49-F238E27FC236}">
                <a16:creationId xmlns:a16="http://schemas.microsoft.com/office/drawing/2014/main" id="{2B5DB532-CE85-B3C7-C761-8C6E92F439EF}"/>
              </a:ext>
            </a:extLst>
          </p:cNvPr>
          <p:cNvSpPr txBox="1"/>
          <p:nvPr/>
        </p:nvSpPr>
        <p:spPr>
          <a:xfrm>
            <a:off x="8755621" y="2402285"/>
            <a:ext cx="1193468" cy="246221"/>
          </a:xfrm>
          <a:prstGeom prst="rect">
            <a:avLst/>
          </a:prstGeom>
          <a:solidFill>
            <a:srgbClr val="CCFF33"/>
          </a:solidFill>
        </p:spPr>
        <p:txBody>
          <a:bodyPr wrap="square" rtlCol="0">
            <a:spAutoFit/>
          </a:bodyPr>
          <a:lstStyle/>
          <a:p>
            <a:r>
              <a:rPr lang="en-GB" sz="1000" b="1" i="1" dirty="0"/>
              <a:t>CARBOHYDRATES</a:t>
            </a:r>
          </a:p>
        </p:txBody>
      </p:sp>
      <p:sp>
        <p:nvSpPr>
          <p:cNvPr id="29" name="TextovéPole 23">
            <a:extLst>
              <a:ext uri="{FF2B5EF4-FFF2-40B4-BE49-F238E27FC236}">
                <a16:creationId xmlns:a16="http://schemas.microsoft.com/office/drawing/2014/main" id="{01611987-6E50-9EE2-9F9C-E6393F15550C}"/>
              </a:ext>
            </a:extLst>
          </p:cNvPr>
          <p:cNvSpPr txBox="1"/>
          <p:nvPr/>
        </p:nvSpPr>
        <p:spPr>
          <a:xfrm>
            <a:off x="8243420" y="2959842"/>
            <a:ext cx="740856" cy="246221"/>
          </a:xfrm>
          <a:prstGeom prst="rect">
            <a:avLst/>
          </a:prstGeom>
          <a:solidFill>
            <a:srgbClr val="CCFF33"/>
          </a:solidFill>
        </p:spPr>
        <p:txBody>
          <a:bodyPr wrap="square" rtlCol="0">
            <a:spAutoFit/>
          </a:bodyPr>
          <a:lstStyle/>
          <a:p>
            <a:r>
              <a:rPr lang="en-GB" sz="1000" b="1" i="1" dirty="0"/>
              <a:t>ENERGY</a:t>
            </a:r>
          </a:p>
        </p:txBody>
      </p:sp>
      <p:sp>
        <p:nvSpPr>
          <p:cNvPr id="33" name="TextovéPole 30">
            <a:extLst>
              <a:ext uri="{FF2B5EF4-FFF2-40B4-BE49-F238E27FC236}">
                <a16:creationId xmlns:a16="http://schemas.microsoft.com/office/drawing/2014/main" id="{1885108D-418C-7354-CDCE-6C5BBD14000C}"/>
              </a:ext>
            </a:extLst>
          </p:cNvPr>
          <p:cNvSpPr txBox="1"/>
          <p:nvPr/>
        </p:nvSpPr>
        <p:spPr>
          <a:xfrm>
            <a:off x="3311886" y="1325066"/>
            <a:ext cx="3201811" cy="1200329"/>
          </a:xfrm>
          <a:prstGeom prst="rect">
            <a:avLst/>
          </a:prstGeom>
          <a:solidFill>
            <a:schemeClr val="accent6">
              <a:lumMod val="20000"/>
              <a:lumOff val="80000"/>
            </a:schemeClr>
          </a:solidFill>
        </p:spPr>
        <p:txBody>
          <a:bodyPr wrap="square" rtlCol="0">
            <a:spAutoFit/>
          </a:bodyPr>
          <a:lstStyle/>
          <a:p>
            <a:r>
              <a:rPr lang="en-GB" dirty="0"/>
              <a:t>Organic compounds </a:t>
            </a:r>
          </a:p>
          <a:p>
            <a:r>
              <a:rPr lang="en-GB" dirty="0"/>
              <a:t>young leaves, flowers and fruits</a:t>
            </a:r>
          </a:p>
          <a:p>
            <a:r>
              <a:rPr lang="en-GB" dirty="0"/>
              <a:t>stem (wood)</a:t>
            </a:r>
          </a:p>
          <a:p>
            <a:r>
              <a:rPr lang="en-GB" dirty="0"/>
              <a:t>roots, </a:t>
            </a:r>
          </a:p>
        </p:txBody>
      </p:sp>
      <p:sp>
        <p:nvSpPr>
          <p:cNvPr id="34" name="Ovál 4">
            <a:extLst>
              <a:ext uri="{FF2B5EF4-FFF2-40B4-BE49-F238E27FC236}">
                <a16:creationId xmlns:a16="http://schemas.microsoft.com/office/drawing/2014/main" id="{B564F511-C35C-27FF-8987-5E963ACA2053}"/>
              </a:ext>
            </a:extLst>
          </p:cNvPr>
          <p:cNvSpPr/>
          <p:nvPr/>
        </p:nvSpPr>
        <p:spPr>
          <a:xfrm>
            <a:off x="-22248" y="8663"/>
            <a:ext cx="3895988" cy="1176854"/>
          </a:xfrm>
          <a:prstGeom prst="ellipse">
            <a:avLst/>
          </a:prstGeom>
          <a:solidFill>
            <a:srgbClr val="006666"/>
          </a:solidFill>
          <a:ln>
            <a:solidFill>
              <a:srgbClr val="0066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 Trees and carbon in your schoolyard from spring to autumn</a:t>
            </a:r>
          </a:p>
        </p:txBody>
      </p:sp>
      <p:sp>
        <p:nvSpPr>
          <p:cNvPr id="20" name="TextovéPole 19">
            <a:extLst>
              <a:ext uri="{FF2B5EF4-FFF2-40B4-BE49-F238E27FC236}">
                <a16:creationId xmlns:a16="http://schemas.microsoft.com/office/drawing/2014/main" id="{C38A595B-B173-4D08-A56D-5684BAC935D9}"/>
              </a:ext>
            </a:extLst>
          </p:cNvPr>
          <p:cNvSpPr txBox="1"/>
          <p:nvPr/>
        </p:nvSpPr>
        <p:spPr>
          <a:xfrm>
            <a:off x="228551" y="3837574"/>
            <a:ext cx="8562729" cy="1754326"/>
          </a:xfrm>
          <a:prstGeom prst="rect">
            <a:avLst/>
          </a:prstGeom>
          <a:noFill/>
        </p:spPr>
        <p:txBody>
          <a:bodyPr wrap="none" rtlCol="0">
            <a:spAutoFit/>
          </a:bodyPr>
          <a:lstStyle/>
          <a:p>
            <a:r>
              <a:rPr lang="en-GB" sz="2800" b="1" dirty="0">
                <a:solidFill>
                  <a:srgbClr val="006666"/>
                </a:solidFill>
              </a:rPr>
              <a:t>Photosynthesis runs ONLY IF:</a:t>
            </a:r>
          </a:p>
          <a:p>
            <a:pPr marL="342900" indent="-342900">
              <a:buFont typeface="Wingdings" panose="05000000000000000000" pitchFamily="2" charset="2"/>
              <a:buChar char="v"/>
            </a:pPr>
            <a:r>
              <a:rPr lang="en-GB" sz="2000" b="1" dirty="0"/>
              <a:t>The leaves receive sunlight </a:t>
            </a:r>
            <a:r>
              <a:rPr lang="en-GB" sz="2000" dirty="0"/>
              <a:t>(during day, even during the cloudy one)</a:t>
            </a:r>
          </a:p>
          <a:p>
            <a:pPr marL="342900" indent="-342900">
              <a:buFont typeface="Wingdings" panose="05000000000000000000" pitchFamily="2" charset="2"/>
              <a:buChar char="v"/>
            </a:pPr>
            <a:r>
              <a:rPr lang="en-GB" sz="2000" b="1" dirty="0"/>
              <a:t>The temperature is not too high and not too low </a:t>
            </a:r>
            <a:r>
              <a:rPr lang="en-GB" sz="2000" dirty="0"/>
              <a:t>(from spring to autumn)</a:t>
            </a:r>
          </a:p>
          <a:p>
            <a:pPr marL="342900" indent="-342900">
              <a:buFont typeface="Wingdings" panose="05000000000000000000" pitchFamily="2" charset="2"/>
              <a:buChar char="v"/>
            </a:pPr>
            <a:r>
              <a:rPr lang="en-GB" sz="2000" b="1" dirty="0"/>
              <a:t>The leaves are green </a:t>
            </a:r>
            <a:r>
              <a:rPr lang="en-GB" sz="2000" dirty="0"/>
              <a:t>(green pigment chlorophyll captures the light energy….)</a:t>
            </a:r>
          </a:p>
          <a:p>
            <a:pPr marL="342900" indent="-342900">
              <a:buFont typeface="Wingdings" panose="05000000000000000000" pitchFamily="2" charset="2"/>
              <a:buChar char="v"/>
            </a:pPr>
            <a:r>
              <a:rPr lang="en-GB" sz="2000" b="1" dirty="0"/>
              <a:t>The stomata are open </a:t>
            </a:r>
            <a:r>
              <a:rPr lang="en-GB" sz="2000" dirty="0"/>
              <a:t>(CO</a:t>
            </a:r>
            <a:r>
              <a:rPr lang="en-GB" sz="2000" baseline="-25000" dirty="0"/>
              <a:t>2</a:t>
            </a:r>
            <a:r>
              <a:rPr lang="en-GB" sz="2000" dirty="0"/>
              <a:t> can enter the leaf)</a:t>
            </a:r>
          </a:p>
        </p:txBody>
      </p:sp>
    </p:spTree>
    <p:extLst>
      <p:ext uri="{BB962C8B-B14F-4D97-AF65-F5344CB8AC3E}">
        <p14:creationId xmlns:p14="http://schemas.microsoft.com/office/powerpoint/2010/main" val="191867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descr="Obsah obrázku text&#10;&#10;Popis byl vytvořen automaticky">
            <a:extLst>
              <a:ext uri="{FF2B5EF4-FFF2-40B4-BE49-F238E27FC236}">
                <a16:creationId xmlns:a16="http://schemas.microsoft.com/office/drawing/2014/main" id="{AE8D56B8-A311-44EE-AFED-64E54A28F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80" y="1916379"/>
            <a:ext cx="2843722" cy="3791629"/>
          </a:xfrm>
          <a:prstGeom prst="rect">
            <a:avLst/>
          </a:prstGeom>
        </p:spPr>
      </p:pic>
      <p:sp>
        <p:nvSpPr>
          <p:cNvPr id="8" name="TextovéPole 7">
            <a:extLst>
              <a:ext uri="{FF2B5EF4-FFF2-40B4-BE49-F238E27FC236}">
                <a16:creationId xmlns:a16="http://schemas.microsoft.com/office/drawing/2014/main" id="{A8EECC97-5777-4921-8726-7273E5C18233}"/>
              </a:ext>
            </a:extLst>
          </p:cNvPr>
          <p:cNvSpPr txBox="1"/>
          <p:nvPr/>
        </p:nvSpPr>
        <p:spPr>
          <a:xfrm>
            <a:off x="5633063" y="4940861"/>
            <a:ext cx="6097978" cy="369332"/>
          </a:xfrm>
          <a:prstGeom prst="rect">
            <a:avLst/>
          </a:prstGeom>
          <a:noFill/>
        </p:spPr>
        <p:txBody>
          <a:bodyPr wrap="square">
            <a:spAutoFit/>
          </a:bodyPr>
          <a:lstStyle/>
          <a:p>
            <a:r>
              <a:rPr lang="en-GB"/>
              <a:t>https://www.fenofaze.cz</a:t>
            </a:r>
          </a:p>
        </p:txBody>
      </p:sp>
      <p:pic>
        <p:nvPicPr>
          <p:cNvPr id="12" name="Obrázek 11" descr="Obsah obrázku exteriér, rostlina, zelená, list&#10;&#10;Popis byl vytvořen automaticky">
            <a:extLst>
              <a:ext uri="{FF2B5EF4-FFF2-40B4-BE49-F238E27FC236}">
                <a16:creationId xmlns:a16="http://schemas.microsoft.com/office/drawing/2014/main" id="{3E117DD9-28EF-4300-974F-B48F19072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063" y="1580744"/>
            <a:ext cx="3294537" cy="3294537"/>
          </a:xfrm>
          <a:prstGeom prst="rect">
            <a:avLst/>
          </a:prstGeom>
        </p:spPr>
      </p:pic>
      <p:sp>
        <p:nvSpPr>
          <p:cNvPr id="13" name="TextovéPole 12">
            <a:extLst>
              <a:ext uri="{FF2B5EF4-FFF2-40B4-BE49-F238E27FC236}">
                <a16:creationId xmlns:a16="http://schemas.microsoft.com/office/drawing/2014/main" id="{CA5B0764-1430-4005-9606-B1580432D417}"/>
              </a:ext>
            </a:extLst>
          </p:cNvPr>
          <p:cNvSpPr txBox="1"/>
          <p:nvPr/>
        </p:nvSpPr>
        <p:spPr>
          <a:xfrm>
            <a:off x="1216617" y="5125527"/>
            <a:ext cx="4563061" cy="1200329"/>
          </a:xfrm>
          <a:prstGeom prst="rect">
            <a:avLst/>
          </a:prstGeom>
          <a:noFill/>
        </p:spPr>
        <p:txBody>
          <a:bodyPr wrap="square" rtlCol="0">
            <a:spAutoFit/>
          </a:bodyPr>
          <a:lstStyle/>
          <a:p>
            <a:pPr algn="ctr"/>
            <a:r>
              <a:rPr lang="en-GB" b="1"/>
              <a:t>The carbon from storage in roots and stem is brought to the buds in the form of sugars:</a:t>
            </a:r>
          </a:p>
          <a:p>
            <a:pPr algn="ctr"/>
            <a:r>
              <a:rPr lang="en-GB"/>
              <a:t>Here it serves as a building block for new leaves before they start photosynthesis.</a:t>
            </a:r>
          </a:p>
        </p:txBody>
      </p:sp>
      <p:pic>
        <p:nvPicPr>
          <p:cNvPr id="6" name="Obrázek 5" descr="Obsah obrázku rostlina, strom&#10;&#10;Popis byl vytvořen automaticky">
            <a:extLst>
              <a:ext uri="{FF2B5EF4-FFF2-40B4-BE49-F238E27FC236}">
                <a16:creationId xmlns:a16="http://schemas.microsoft.com/office/drawing/2014/main" id="{4C4222B5-DE3A-41DA-98C0-19A7B9B19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059" y="2013007"/>
            <a:ext cx="2277989" cy="2277989"/>
          </a:xfrm>
          <a:prstGeom prst="rect">
            <a:avLst/>
          </a:prstGeom>
          <a:ln>
            <a:noFill/>
          </a:ln>
          <a:effectLst>
            <a:softEdge rad="31750"/>
          </a:effectLst>
        </p:spPr>
      </p:pic>
      <p:sp>
        <p:nvSpPr>
          <p:cNvPr id="16" name="TextovéPole 15">
            <a:extLst>
              <a:ext uri="{FF2B5EF4-FFF2-40B4-BE49-F238E27FC236}">
                <a16:creationId xmlns:a16="http://schemas.microsoft.com/office/drawing/2014/main" id="{B4D556BB-0A15-4532-AB52-39B0522C2C97}"/>
              </a:ext>
            </a:extLst>
          </p:cNvPr>
          <p:cNvSpPr txBox="1"/>
          <p:nvPr/>
        </p:nvSpPr>
        <p:spPr>
          <a:xfrm>
            <a:off x="0" y="1257579"/>
            <a:ext cx="4766672" cy="646331"/>
          </a:xfrm>
          <a:prstGeom prst="rect">
            <a:avLst/>
          </a:prstGeom>
          <a:solidFill>
            <a:srgbClr val="CCFF33"/>
          </a:solidFill>
        </p:spPr>
        <p:txBody>
          <a:bodyPr wrap="square" rtlCol="0">
            <a:spAutoFit/>
          </a:bodyPr>
          <a:lstStyle/>
          <a:p>
            <a:r>
              <a:rPr lang="en-GB"/>
              <a:t>How to break buds and grow leaves if there is nothing to fotosynthesize with?</a:t>
            </a:r>
          </a:p>
        </p:txBody>
      </p:sp>
      <p:sp>
        <p:nvSpPr>
          <p:cNvPr id="19" name="Šipka: doprava se zářezem 18">
            <a:extLst>
              <a:ext uri="{FF2B5EF4-FFF2-40B4-BE49-F238E27FC236}">
                <a16:creationId xmlns:a16="http://schemas.microsoft.com/office/drawing/2014/main" id="{8C1E2A40-E803-4D41-AD01-BD4CCFB6354E}"/>
              </a:ext>
            </a:extLst>
          </p:cNvPr>
          <p:cNvSpPr/>
          <p:nvPr/>
        </p:nvSpPr>
        <p:spPr>
          <a:xfrm>
            <a:off x="4837670" y="2933106"/>
            <a:ext cx="724395" cy="437790"/>
          </a:xfrm>
          <a:prstGeom prst="notchedRightArrow">
            <a:avLst/>
          </a:prstGeom>
          <a:solidFill>
            <a:srgbClr val="006666"/>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Obrázek 20" descr="Obsah obrázku text, rostlina, strom&#10;&#10;Popis byl vytvořen automaticky">
            <a:extLst>
              <a:ext uri="{FF2B5EF4-FFF2-40B4-BE49-F238E27FC236}">
                <a16:creationId xmlns:a16="http://schemas.microsoft.com/office/drawing/2014/main" id="{3B5DB440-FEAE-4E34-BF29-74AAD4767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2432" y="1143604"/>
            <a:ext cx="3284323" cy="4819761"/>
          </a:xfrm>
          <a:prstGeom prst="rect">
            <a:avLst/>
          </a:prstGeom>
        </p:spPr>
      </p:pic>
      <p:sp>
        <p:nvSpPr>
          <p:cNvPr id="2" name="TextovéPole 19">
            <a:extLst>
              <a:ext uri="{FF2B5EF4-FFF2-40B4-BE49-F238E27FC236}">
                <a16:creationId xmlns:a16="http://schemas.microsoft.com/office/drawing/2014/main" id="{67531F87-3978-782D-D75C-CDA4E5348D42}"/>
              </a:ext>
            </a:extLst>
          </p:cNvPr>
          <p:cNvSpPr txBox="1"/>
          <p:nvPr/>
        </p:nvSpPr>
        <p:spPr>
          <a:xfrm>
            <a:off x="3849027" y="0"/>
            <a:ext cx="5191036" cy="1077218"/>
          </a:xfrm>
          <a:prstGeom prst="rect">
            <a:avLst/>
          </a:prstGeom>
          <a:noFill/>
        </p:spPr>
        <p:txBody>
          <a:bodyPr wrap="none" rtlCol="0">
            <a:spAutoFit/>
          </a:bodyPr>
          <a:lstStyle/>
          <a:p>
            <a:r>
              <a:rPr lang="en-GB" sz="1600" b="1">
                <a:solidFill>
                  <a:srgbClr val="006666"/>
                </a:solidFill>
              </a:rPr>
              <a:t>Photosynthesis runs ONLY IF:</a:t>
            </a:r>
          </a:p>
          <a:p>
            <a:pPr marL="342900" indent="-342900">
              <a:buFont typeface="Wingdings" panose="05000000000000000000" pitchFamily="2" charset="2"/>
              <a:buChar char="v"/>
            </a:pPr>
            <a:r>
              <a:rPr lang="en-GB" sz="1200" b="1">
                <a:solidFill>
                  <a:schemeClr val="bg1">
                    <a:lumMod val="65000"/>
                  </a:schemeClr>
                </a:solidFill>
              </a:rPr>
              <a:t>The leaves receive sunlight </a:t>
            </a:r>
            <a:r>
              <a:rPr lang="en-GB" sz="1200">
                <a:solidFill>
                  <a:schemeClr val="bg1">
                    <a:lumMod val="65000"/>
                  </a:schemeClr>
                </a:solidFill>
              </a:rPr>
              <a:t>(during day, even during the cloudy one)</a:t>
            </a:r>
          </a:p>
          <a:p>
            <a:pPr marL="342900" indent="-342900">
              <a:buFont typeface="Wingdings" panose="05000000000000000000" pitchFamily="2" charset="2"/>
              <a:buChar char="v"/>
            </a:pPr>
            <a:r>
              <a:rPr lang="en-GB" sz="1200" b="1" u="sng">
                <a:solidFill>
                  <a:srgbClr val="006666"/>
                </a:solidFill>
              </a:rPr>
              <a:t>The temperature is not too high and not too low </a:t>
            </a:r>
            <a:r>
              <a:rPr lang="en-GB" sz="1200" u="sng">
                <a:solidFill>
                  <a:srgbClr val="006666"/>
                </a:solidFill>
              </a:rPr>
              <a:t>(from spring to autumn)</a:t>
            </a:r>
          </a:p>
          <a:p>
            <a:pPr marL="342900" indent="-342900">
              <a:buFont typeface="Wingdings" panose="05000000000000000000" pitchFamily="2" charset="2"/>
              <a:buChar char="v"/>
            </a:pPr>
            <a:r>
              <a:rPr lang="en-GB" sz="1200" b="1" u="sng">
                <a:solidFill>
                  <a:srgbClr val="006666"/>
                </a:solidFill>
              </a:rPr>
              <a:t>The leaves are green </a:t>
            </a:r>
            <a:r>
              <a:rPr lang="en-GB" sz="1200" u="sng">
                <a:solidFill>
                  <a:srgbClr val="006666"/>
                </a:solidFill>
              </a:rPr>
              <a:t>(green pigment chlorofyl captures the light energy….)</a:t>
            </a:r>
          </a:p>
          <a:p>
            <a:pPr marL="342900" indent="-342900">
              <a:buFont typeface="Wingdings" panose="05000000000000000000" pitchFamily="2" charset="2"/>
              <a:buChar char="v"/>
            </a:pPr>
            <a:r>
              <a:rPr lang="en-GB" sz="1200" b="1">
                <a:solidFill>
                  <a:schemeClr val="bg1">
                    <a:lumMod val="65000"/>
                  </a:schemeClr>
                </a:solidFill>
              </a:rPr>
              <a:t>The stomata are open </a:t>
            </a:r>
            <a:r>
              <a:rPr lang="en-GB" sz="1200">
                <a:solidFill>
                  <a:schemeClr val="bg1">
                    <a:lumMod val="65000"/>
                  </a:schemeClr>
                </a:solidFill>
              </a:rPr>
              <a:t>(CO</a:t>
            </a:r>
            <a:r>
              <a:rPr lang="en-GB" sz="1200" baseline="-25000">
                <a:solidFill>
                  <a:schemeClr val="bg1">
                    <a:lumMod val="65000"/>
                  </a:schemeClr>
                </a:solidFill>
              </a:rPr>
              <a:t>2</a:t>
            </a:r>
            <a:r>
              <a:rPr lang="en-GB" sz="1200">
                <a:solidFill>
                  <a:schemeClr val="bg1">
                    <a:lumMod val="65000"/>
                  </a:schemeClr>
                </a:solidFill>
              </a:rPr>
              <a:t> can enter the leaf)</a:t>
            </a:r>
          </a:p>
        </p:txBody>
      </p:sp>
      <p:sp>
        <p:nvSpPr>
          <p:cNvPr id="3" name="Ovál 4">
            <a:extLst>
              <a:ext uri="{FF2B5EF4-FFF2-40B4-BE49-F238E27FC236}">
                <a16:creationId xmlns:a16="http://schemas.microsoft.com/office/drawing/2014/main" id="{80AA3D67-3DBC-3BB6-9673-FD13EFFDF039}"/>
              </a:ext>
            </a:extLst>
          </p:cNvPr>
          <p:cNvSpPr/>
          <p:nvPr/>
        </p:nvSpPr>
        <p:spPr>
          <a:xfrm>
            <a:off x="-22248" y="8663"/>
            <a:ext cx="3895988" cy="1176854"/>
          </a:xfrm>
          <a:prstGeom prst="ellipse">
            <a:avLst/>
          </a:prstGeom>
          <a:solidFill>
            <a:srgbClr val="006666"/>
          </a:solidFill>
          <a:ln>
            <a:solidFill>
              <a:srgbClr val="0066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 Trees and carbon in your schoolyard from spring to autumn</a:t>
            </a:r>
          </a:p>
        </p:txBody>
      </p:sp>
    </p:spTree>
    <p:extLst>
      <p:ext uri="{BB962C8B-B14F-4D97-AF65-F5344CB8AC3E}">
        <p14:creationId xmlns:p14="http://schemas.microsoft.com/office/powerpoint/2010/main" val="277994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8" descr="Obsah obrázku kolo, doprava&#10;&#10;Popis byl vytvořen automaticky">
            <a:extLst>
              <a:ext uri="{FF2B5EF4-FFF2-40B4-BE49-F238E27FC236}">
                <a16:creationId xmlns:a16="http://schemas.microsoft.com/office/drawing/2014/main" id="{0C2E0331-323E-D576-C65A-1B250D743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641927">
            <a:off x="2572212" y="1437140"/>
            <a:ext cx="500350" cy="1781427"/>
          </a:xfrm>
          <a:prstGeom prst="rect">
            <a:avLst/>
          </a:prstGeom>
        </p:spPr>
      </p:pic>
      <p:pic>
        <p:nvPicPr>
          <p:cNvPr id="25" name="Obrázek 18" descr="Obsah obrázku kolo, doprava&#10;&#10;Popis byl vytvořen automaticky">
            <a:extLst>
              <a:ext uri="{FF2B5EF4-FFF2-40B4-BE49-F238E27FC236}">
                <a16:creationId xmlns:a16="http://schemas.microsoft.com/office/drawing/2014/main" id="{A1BF5991-27D1-DD1F-8D9A-6D3332BEE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42796">
            <a:off x="6678292" y="1620530"/>
            <a:ext cx="500350" cy="1781427"/>
          </a:xfrm>
          <a:prstGeom prst="rect">
            <a:avLst/>
          </a:prstGeom>
        </p:spPr>
      </p:pic>
      <p:pic>
        <p:nvPicPr>
          <p:cNvPr id="9" name="Picture 8">
            <a:extLst>
              <a:ext uri="{FF2B5EF4-FFF2-40B4-BE49-F238E27FC236}">
                <a16:creationId xmlns:a16="http://schemas.microsoft.com/office/drawing/2014/main" id="{7B43F4CB-F15E-149F-FE8D-06CD5725C789}"/>
              </a:ext>
            </a:extLst>
          </p:cNvPr>
          <p:cNvPicPr>
            <a:picLocks noChangeAspect="1"/>
          </p:cNvPicPr>
          <p:nvPr/>
        </p:nvPicPr>
        <p:blipFill>
          <a:blip r:embed="rId3"/>
          <a:stretch>
            <a:fillRect/>
          </a:stretch>
        </p:blipFill>
        <p:spPr>
          <a:xfrm>
            <a:off x="10102147" y="1624057"/>
            <a:ext cx="1963929" cy="1635247"/>
          </a:xfrm>
          <a:prstGeom prst="rect">
            <a:avLst/>
          </a:prstGeom>
        </p:spPr>
      </p:pic>
      <p:pic>
        <p:nvPicPr>
          <p:cNvPr id="28" name="Obrázek 18" descr="Obsah obrázku kolo, doprava&#10;&#10;Popis byl vytvořen automaticky">
            <a:extLst>
              <a:ext uri="{FF2B5EF4-FFF2-40B4-BE49-F238E27FC236}">
                <a16:creationId xmlns:a16="http://schemas.microsoft.com/office/drawing/2014/main" id="{D51BC795-33FD-FD77-E064-2FAD66616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92851">
            <a:off x="6501423" y="4739939"/>
            <a:ext cx="674865" cy="1910763"/>
          </a:xfrm>
          <a:prstGeom prst="rect">
            <a:avLst/>
          </a:prstGeom>
        </p:spPr>
      </p:pic>
      <p:pic>
        <p:nvPicPr>
          <p:cNvPr id="35" name="Picture 34">
            <a:extLst>
              <a:ext uri="{FF2B5EF4-FFF2-40B4-BE49-F238E27FC236}">
                <a16:creationId xmlns:a16="http://schemas.microsoft.com/office/drawing/2014/main" id="{A1AED3BB-AAED-C434-0BA1-AD110AC52EAB}"/>
              </a:ext>
            </a:extLst>
          </p:cNvPr>
          <p:cNvPicPr>
            <a:picLocks noChangeAspect="1"/>
          </p:cNvPicPr>
          <p:nvPr/>
        </p:nvPicPr>
        <p:blipFill>
          <a:blip r:embed="rId4"/>
          <a:stretch>
            <a:fillRect/>
          </a:stretch>
        </p:blipFill>
        <p:spPr>
          <a:xfrm>
            <a:off x="615984" y="4610311"/>
            <a:ext cx="5250507" cy="2247689"/>
          </a:xfrm>
          <a:prstGeom prst="rect">
            <a:avLst/>
          </a:prstGeom>
        </p:spPr>
      </p:pic>
      <p:sp>
        <p:nvSpPr>
          <p:cNvPr id="31" name="Oval 30">
            <a:extLst>
              <a:ext uri="{FF2B5EF4-FFF2-40B4-BE49-F238E27FC236}">
                <a16:creationId xmlns:a16="http://schemas.microsoft.com/office/drawing/2014/main" id="{3E5BDB9F-72A5-B78D-5BC1-237AE54F60BD}"/>
              </a:ext>
            </a:extLst>
          </p:cNvPr>
          <p:cNvSpPr/>
          <p:nvPr/>
        </p:nvSpPr>
        <p:spPr>
          <a:xfrm>
            <a:off x="7440113" y="4767491"/>
            <a:ext cx="3926558" cy="1412582"/>
          </a:xfrm>
          <a:prstGeom prst="ellipse">
            <a:avLst/>
          </a:prstGeom>
          <a:solidFill>
            <a:schemeClr val="accent2">
              <a:lumMod val="40000"/>
              <a:lumOff val="60000"/>
            </a:schemeClr>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Obrázek 18" descr="Obsah obrázku kolo, doprava&#10;&#10;Popis byl vytvořen automaticky">
            <a:extLst>
              <a:ext uri="{FF2B5EF4-FFF2-40B4-BE49-F238E27FC236}">
                <a16:creationId xmlns:a16="http://schemas.microsoft.com/office/drawing/2014/main" id="{EA180FE3-EB31-5E6E-D3BE-9F3BC59EA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653923">
            <a:off x="5538362" y="4320421"/>
            <a:ext cx="500350" cy="1416654"/>
          </a:xfrm>
          <a:prstGeom prst="rect">
            <a:avLst/>
          </a:prstGeom>
        </p:spPr>
      </p:pic>
      <p:pic>
        <p:nvPicPr>
          <p:cNvPr id="16" name="Picture 15" descr="Text, logo, whiteboard&#10;&#10;Description automatically generated">
            <a:extLst>
              <a:ext uri="{FF2B5EF4-FFF2-40B4-BE49-F238E27FC236}">
                <a16:creationId xmlns:a16="http://schemas.microsoft.com/office/drawing/2014/main" id="{46705AB5-E02D-C308-8F21-25A2AFCBC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5510" y="3209505"/>
            <a:ext cx="1030275" cy="801554"/>
          </a:xfrm>
          <a:prstGeom prst="rect">
            <a:avLst/>
          </a:prstGeom>
        </p:spPr>
      </p:pic>
      <p:sp>
        <p:nvSpPr>
          <p:cNvPr id="13" name="Oval 12">
            <a:extLst>
              <a:ext uri="{FF2B5EF4-FFF2-40B4-BE49-F238E27FC236}">
                <a16:creationId xmlns:a16="http://schemas.microsoft.com/office/drawing/2014/main" id="{B0862C87-A4FA-498E-456A-954C758E440A}"/>
              </a:ext>
            </a:extLst>
          </p:cNvPr>
          <p:cNvSpPr/>
          <p:nvPr/>
        </p:nvSpPr>
        <p:spPr>
          <a:xfrm>
            <a:off x="6479302" y="2697108"/>
            <a:ext cx="4276806" cy="1303778"/>
          </a:xfrm>
          <a:prstGeom prst="ellipse">
            <a:avLst/>
          </a:prstGeom>
          <a:solidFill>
            <a:schemeClr val="accent6">
              <a:lumMod val="40000"/>
              <a:lumOff val="60000"/>
            </a:schemeClr>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Obrázek 1">
            <a:extLst>
              <a:ext uri="{FF2B5EF4-FFF2-40B4-BE49-F238E27FC236}">
                <a16:creationId xmlns:a16="http://schemas.microsoft.com/office/drawing/2014/main" id="{BDCC9187-45CC-80CB-2A9B-B5FD51F553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237511" y="71972"/>
            <a:ext cx="1592011" cy="1651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B3860A-04D9-D64E-A5AB-8E97C2449300}"/>
              </a:ext>
            </a:extLst>
          </p:cNvPr>
          <p:cNvSpPr txBox="1"/>
          <p:nvPr/>
        </p:nvSpPr>
        <p:spPr>
          <a:xfrm>
            <a:off x="7235895" y="2869801"/>
            <a:ext cx="3208184" cy="954107"/>
          </a:xfrm>
          <a:prstGeom prst="rect">
            <a:avLst/>
          </a:prstGeom>
          <a:noFill/>
        </p:spPr>
        <p:txBody>
          <a:bodyPr wrap="square">
            <a:spAutoFit/>
          </a:bodyPr>
          <a:lstStyle/>
          <a:p>
            <a:pPr marL="0" marR="0">
              <a:spcBef>
                <a:spcPts val="0"/>
              </a:spcBef>
              <a:spcAft>
                <a:spcPts val="0"/>
              </a:spcAft>
            </a:pPr>
            <a:r>
              <a:rPr lang="en-GB" sz="1400" b="1" dirty="0">
                <a:effectLst/>
                <a:latin typeface="Calibri" panose="020F0502020204030204" pitchFamily="34" charset="0"/>
              </a:rPr>
              <a:t>ACTIVITY 2: Tell the story of the tree.</a:t>
            </a:r>
            <a:endParaRPr lang="en-GB" sz="1400" dirty="0">
              <a:effectLst/>
              <a:latin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rPr>
              <a:t>Stories Trees Tell</a:t>
            </a:r>
          </a:p>
          <a:p>
            <a:pPr marL="0" marR="0">
              <a:spcBef>
                <a:spcPts val="0"/>
              </a:spcBef>
              <a:spcAft>
                <a:spcPts val="0"/>
              </a:spcAft>
            </a:pPr>
            <a:r>
              <a:rPr lang="en-GB" sz="1400" dirty="0">
                <a:latin typeface="Calibri" panose="020F0502020204030204" pitchFamily="34" charset="0"/>
              </a:rPr>
              <a:t>Exploring tree cookies and making stories about their life and carbon storage.</a:t>
            </a:r>
            <a:endParaRPr lang="en-GB" sz="1400" dirty="0">
              <a:effectLst/>
              <a:latin typeface="Calibri" panose="020F0502020204030204" pitchFamily="34" charset="0"/>
            </a:endParaRPr>
          </a:p>
        </p:txBody>
      </p:sp>
      <p:pic>
        <p:nvPicPr>
          <p:cNvPr id="10" name="Obrázek 2">
            <a:extLst>
              <a:ext uri="{FF2B5EF4-FFF2-40B4-BE49-F238E27FC236}">
                <a16:creationId xmlns:a16="http://schemas.microsoft.com/office/drawing/2014/main" id="{B77DAF8E-41F0-BEC4-9A5C-E79642C24F9F}"/>
              </a:ext>
            </a:extLst>
          </p:cNvPr>
          <p:cNvPicPr>
            <a:picLocks noChangeAspect="1"/>
          </p:cNvPicPr>
          <p:nvPr/>
        </p:nvPicPr>
        <p:blipFill>
          <a:blip r:embed="rId7"/>
          <a:stretch>
            <a:fillRect/>
          </a:stretch>
        </p:blipFill>
        <p:spPr>
          <a:xfrm>
            <a:off x="7314211" y="1790249"/>
            <a:ext cx="2709621" cy="1036430"/>
          </a:xfrm>
          <a:prstGeom prst="rect">
            <a:avLst/>
          </a:prstGeom>
        </p:spPr>
      </p:pic>
      <p:sp>
        <p:nvSpPr>
          <p:cNvPr id="20" name="Oval 19">
            <a:extLst>
              <a:ext uri="{FF2B5EF4-FFF2-40B4-BE49-F238E27FC236}">
                <a16:creationId xmlns:a16="http://schemas.microsoft.com/office/drawing/2014/main" id="{133D4611-44D9-1E41-9B20-3BB09753243C}"/>
              </a:ext>
            </a:extLst>
          </p:cNvPr>
          <p:cNvSpPr/>
          <p:nvPr/>
        </p:nvSpPr>
        <p:spPr>
          <a:xfrm>
            <a:off x="642744" y="5122237"/>
            <a:ext cx="5370163" cy="1744403"/>
          </a:xfrm>
          <a:prstGeom prst="ellipse">
            <a:avLst/>
          </a:prstGeom>
          <a:solidFill>
            <a:srgbClr val="92D050"/>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5C3827EB-367E-06E4-1ACD-1EC109E0CEC0}"/>
              </a:ext>
            </a:extLst>
          </p:cNvPr>
          <p:cNvSpPr txBox="1"/>
          <p:nvPr/>
        </p:nvSpPr>
        <p:spPr>
          <a:xfrm>
            <a:off x="1016131" y="5539434"/>
            <a:ext cx="4739361" cy="954107"/>
          </a:xfrm>
          <a:prstGeom prst="rect">
            <a:avLst/>
          </a:prstGeom>
          <a:noFill/>
        </p:spPr>
        <p:txBody>
          <a:bodyPr wrap="square">
            <a:spAutoFit/>
          </a:bodyPr>
          <a:lstStyle/>
          <a:p>
            <a:pPr algn="ctr"/>
            <a:r>
              <a:rPr lang="en-GB" sz="1400" b="1" dirty="0">
                <a:effectLst/>
                <a:latin typeface="Calibri" panose="020F0502020204030204" pitchFamily="34" charset="0"/>
              </a:rPr>
              <a:t>ACTIVITY 3: Tree age, circumference and carbon storage</a:t>
            </a:r>
          </a:p>
          <a:p>
            <a:pPr algn="ctr"/>
            <a:r>
              <a:rPr lang="en-GB" sz="1400" dirty="0">
                <a:latin typeface="Calibri" panose="020F0502020204030204" pitchFamily="34" charset="0"/>
              </a:rPr>
              <a:t>Counting tree rings + tree age calculator</a:t>
            </a:r>
          </a:p>
          <a:p>
            <a:pPr algn="ctr"/>
            <a:r>
              <a:rPr lang="en-GB" sz="1400" dirty="0">
                <a:latin typeface="Calibri" panose="020F0502020204030204" pitchFamily="34" charset="0"/>
              </a:rPr>
              <a:t>Tree circumference and carbon storage – species and wood density groups</a:t>
            </a:r>
            <a:endParaRPr lang="en-GB" sz="1400" dirty="0"/>
          </a:p>
        </p:txBody>
      </p:sp>
      <p:pic>
        <p:nvPicPr>
          <p:cNvPr id="26" name="Obrázek 18" descr="Obsah obrázku kolo, doprava&#10;&#10;Popis byl vytvořen automaticky">
            <a:extLst>
              <a:ext uri="{FF2B5EF4-FFF2-40B4-BE49-F238E27FC236}">
                <a16:creationId xmlns:a16="http://schemas.microsoft.com/office/drawing/2014/main" id="{98CE741A-6B4C-912C-B146-CEFC2F676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6018">
            <a:off x="6407465" y="3381200"/>
            <a:ext cx="500350" cy="1065519"/>
          </a:xfrm>
          <a:prstGeom prst="rect">
            <a:avLst/>
          </a:prstGeom>
        </p:spPr>
      </p:pic>
      <p:sp>
        <p:nvSpPr>
          <p:cNvPr id="30" name="TextBox 29">
            <a:extLst>
              <a:ext uri="{FF2B5EF4-FFF2-40B4-BE49-F238E27FC236}">
                <a16:creationId xmlns:a16="http://schemas.microsoft.com/office/drawing/2014/main" id="{E29CB6A2-7BA0-2853-F7A0-1B5AA6D51E01}"/>
              </a:ext>
            </a:extLst>
          </p:cNvPr>
          <p:cNvSpPr txBox="1"/>
          <p:nvPr/>
        </p:nvSpPr>
        <p:spPr>
          <a:xfrm>
            <a:off x="7636625" y="4996728"/>
            <a:ext cx="3850080" cy="954107"/>
          </a:xfrm>
          <a:prstGeom prst="rect">
            <a:avLst/>
          </a:prstGeom>
          <a:noFill/>
        </p:spPr>
        <p:txBody>
          <a:bodyPr wrap="square">
            <a:spAutoFit/>
          </a:bodyPr>
          <a:lstStyle/>
          <a:p>
            <a:pPr algn="ctr"/>
            <a:r>
              <a:rPr lang="en-GB" sz="1400" b="1" dirty="0">
                <a:effectLst/>
                <a:latin typeface="Calibri" panose="020F0502020204030204" pitchFamily="34" charset="0"/>
              </a:rPr>
              <a:t>ACTIVITY 4: Tree carbon storage</a:t>
            </a:r>
          </a:p>
          <a:p>
            <a:pPr algn="ctr"/>
            <a:r>
              <a:rPr lang="en-GB" sz="1400" dirty="0">
                <a:effectLst/>
                <a:latin typeface="Calibri" panose="020F0502020204030204" pitchFamily="34" charset="0"/>
              </a:rPr>
              <a:t>Measuring real tree circumference</a:t>
            </a:r>
          </a:p>
          <a:p>
            <a:pPr algn="ctr"/>
            <a:r>
              <a:rPr lang="en-GB" sz="1400" dirty="0">
                <a:latin typeface="Calibri" panose="020F0502020204030204" pitchFamily="34" charset="0"/>
              </a:rPr>
              <a:t>Calculating carbon storage</a:t>
            </a:r>
          </a:p>
          <a:p>
            <a:pPr algn="ctr"/>
            <a:r>
              <a:rPr lang="en-GB" sz="1400" dirty="0">
                <a:effectLst/>
                <a:latin typeface="Calibri" panose="020F0502020204030204" pitchFamily="34" charset="0"/>
              </a:rPr>
              <a:t>Evaluating </a:t>
            </a:r>
            <a:r>
              <a:rPr lang="en-GB" sz="1400" dirty="0">
                <a:latin typeface="Calibri" panose="020F0502020204030204" pitchFamily="34" charset="0"/>
              </a:rPr>
              <a:t>tree carbon benefits</a:t>
            </a:r>
            <a:r>
              <a:rPr lang="en-GB" sz="1400" b="1" dirty="0">
                <a:effectLst/>
                <a:latin typeface="Calibri" panose="020F0502020204030204" pitchFamily="34" charset="0"/>
              </a:rPr>
              <a:t> </a:t>
            </a:r>
            <a:endParaRPr lang="en-GB" sz="1400" dirty="0"/>
          </a:p>
        </p:txBody>
      </p:sp>
      <p:pic>
        <p:nvPicPr>
          <p:cNvPr id="33" name="Picture 32">
            <a:extLst>
              <a:ext uri="{FF2B5EF4-FFF2-40B4-BE49-F238E27FC236}">
                <a16:creationId xmlns:a16="http://schemas.microsoft.com/office/drawing/2014/main" id="{3BE125DE-3D7A-804F-F7BF-F978E34560E7}"/>
              </a:ext>
            </a:extLst>
          </p:cNvPr>
          <p:cNvPicPr>
            <a:picLocks noChangeAspect="1"/>
          </p:cNvPicPr>
          <p:nvPr/>
        </p:nvPicPr>
        <p:blipFill>
          <a:blip r:embed="rId8"/>
          <a:stretch>
            <a:fillRect/>
          </a:stretch>
        </p:blipFill>
        <p:spPr>
          <a:xfrm>
            <a:off x="10840961" y="5113597"/>
            <a:ext cx="1337225" cy="1724908"/>
          </a:xfrm>
          <a:prstGeom prst="rect">
            <a:avLst/>
          </a:prstGeom>
        </p:spPr>
      </p:pic>
      <p:sp>
        <p:nvSpPr>
          <p:cNvPr id="14" name="Oval 13">
            <a:extLst>
              <a:ext uri="{FF2B5EF4-FFF2-40B4-BE49-F238E27FC236}">
                <a16:creationId xmlns:a16="http://schemas.microsoft.com/office/drawing/2014/main" id="{73EB1CA7-F9F6-6E70-4E85-087321AA15AA}"/>
              </a:ext>
            </a:extLst>
          </p:cNvPr>
          <p:cNvSpPr/>
          <p:nvPr/>
        </p:nvSpPr>
        <p:spPr>
          <a:xfrm>
            <a:off x="4615547" y="3768020"/>
            <a:ext cx="2824566" cy="799169"/>
          </a:xfrm>
          <a:prstGeom prst="ellipse">
            <a:avLst/>
          </a:prstGeom>
          <a:solidFill>
            <a:srgbClr val="FFC000"/>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(Coffee) BREAK</a:t>
            </a:r>
          </a:p>
          <a:p>
            <a:pPr algn="ctr"/>
            <a:r>
              <a:rPr lang="en-GB" b="1" dirty="0">
                <a:solidFill>
                  <a:schemeClr val="tx1"/>
                </a:solidFill>
              </a:rPr>
              <a:t>30 min</a:t>
            </a:r>
          </a:p>
        </p:txBody>
      </p:sp>
      <p:pic>
        <p:nvPicPr>
          <p:cNvPr id="6" name="Zástupný symbol pro obsah 8">
            <a:extLst>
              <a:ext uri="{FF2B5EF4-FFF2-40B4-BE49-F238E27FC236}">
                <a16:creationId xmlns:a16="http://schemas.microsoft.com/office/drawing/2014/main" id="{ED918345-F439-57EF-BA9C-46CE2CBE8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7446" y="284142"/>
            <a:ext cx="1942041" cy="1740010"/>
          </a:xfrm>
          <a:prstGeom prst="rect">
            <a:avLst/>
          </a:prstGeom>
        </p:spPr>
      </p:pic>
      <p:sp>
        <p:nvSpPr>
          <p:cNvPr id="12" name="Oval 11">
            <a:extLst>
              <a:ext uri="{FF2B5EF4-FFF2-40B4-BE49-F238E27FC236}">
                <a16:creationId xmlns:a16="http://schemas.microsoft.com/office/drawing/2014/main" id="{900170A4-D902-359A-F4D2-6327F8624092}"/>
              </a:ext>
            </a:extLst>
          </p:cNvPr>
          <p:cNvSpPr/>
          <p:nvPr/>
        </p:nvSpPr>
        <p:spPr>
          <a:xfrm>
            <a:off x="3129599" y="1388505"/>
            <a:ext cx="3038960" cy="1255954"/>
          </a:xfrm>
          <a:prstGeom prst="ellipse">
            <a:avLst/>
          </a:prstGeom>
          <a:solidFill>
            <a:schemeClr val="accent5">
              <a:lumMod val="40000"/>
              <a:lumOff val="60000"/>
            </a:schemeClr>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425C817-531D-AF6C-FD8B-FEE57AC41969}"/>
              </a:ext>
            </a:extLst>
          </p:cNvPr>
          <p:cNvSpPr txBox="1"/>
          <p:nvPr/>
        </p:nvSpPr>
        <p:spPr>
          <a:xfrm>
            <a:off x="3365458" y="1357856"/>
            <a:ext cx="3188194" cy="1169551"/>
          </a:xfrm>
          <a:prstGeom prst="rect">
            <a:avLst/>
          </a:prstGeom>
          <a:noFill/>
        </p:spPr>
        <p:txBody>
          <a:bodyPr wrap="square">
            <a:spAutoFit/>
          </a:bodyPr>
          <a:lstStyle/>
          <a:p>
            <a:pPr marL="0" marR="0">
              <a:spcBef>
                <a:spcPts val="0"/>
              </a:spcBef>
              <a:spcAft>
                <a:spcPts val="0"/>
              </a:spcAft>
            </a:pPr>
            <a:r>
              <a:rPr lang="en-GB" sz="1400" b="1" dirty="0">
                <a:effectLst/>
                <a:latin typeface="Calibri" panose="020F0502020204030204" pitchFamily="34" charset="0"/>
              </a:rPr>
              <a:t>ACTIVITY 1: </a:t>
            </a:r>
          </a:p>
          <a:p>
            <a:pPr marL="0" marR="0">
              <a:spcBef>
                <a:spcPts val="0"/>
              </a:spcBef>
              <a:spcAft>
                <a:spcPts val="0"/>
              </a:spcAft>
            </a:pPr>
            <a:r>
              <a:rPr lang="en-GB" sz="1400" b="1" dirty="0">
                <a:effectLst/>
                <a:latin typeface="Calibri" panose="020F0502020204030204" pitchFamily="34" charset="0"/>
              </a:rPr>
              <a:t>Let´s go out and grow the tree!</a:t>
            </a:r>
            <a:endParaRPr lang="en-GB" sz="1400" dirty="0">
              <a:effectLst/>
              <a:latin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rPr>
              <a:t>Tree Growth Game</a:t>
            </a:r>
          </a:p>
          <a:p>
            <a:pPr marL="0" marR="0">
              <a:spcBef>
                <a:spcPts val="0"/>
              </a:spcBef>
              <a:spcAft>
                <a:spcPts val="0"/>
              </a:spcAft>
            </a:pPr>
            <a:r>
              <a:rPr lang="en-GB" sz="1400" dirty="0">
                <a:effectLst/>
                <a:latin typeface="Calibri" panose="020F0502020204030204" pitchFamily="34" charset="0"/>
              </a:rPr>
              <a:t>How trees grow from soil, water and carbon dioxide</a:t>
            </a:r>
          </a:p>
        </p:txBody>
      </p:sp>
      <p:sp>
        <p:nvSpPr>
          <p:cNvPr id="2" name="Ovál 8">
            <a:extLst>
              <a:ext uri="{FF2B5EF4-FFF2-40B4-BE49-F238E27FC236}">
                <a16:creationId xmlns:a16="http://schemas.microsoft.com/office/drawing/2014/main" id="{28365C90-F4F6-38BF-18B2-6C8068F2212D}"/>
              </a:ext>
            </a:extLst>
          </p:cNvPr>
          <p:cNvSpPr/>
          <p:nvPr/>
        </p:nvSpPr>
        <p:spPr>
          <a:xfrm>
            <a:off x="125924" y="309249"/>
            <a:ext cx="2702517" cy="2517430"/>
          </a:xfrm>
          <a:prstGeom prst="ellipse">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Carbon cycle, tree phenology and climate change…</a:t>
            </a:r>
          </a:p>
          <a:p>
            <a:pPr algn="ctr"/>
            <a:r>
              <a:rPr lang="en-GB" dirty="0"/>
              <a:t>Introductory lecture (40 min)</a:t>
            </a:r>
          </a:p>
        </p:txBody>
      </p:sp>
      <p:sp>
        <p:nvSpPr>
          <p:cNvPr id="5" name="TextBox 4">
            <a:extLst>
              <a:ext uri="{FF2B5EF4-FFF2-40B4-BE49-F238E27FC236}">
                <a16:creationId xmlns:a16="http://schemas.microsoft.com/office/drawing/2014/main" id="{935707C3-A7FF-16E7-B5E6-57617FD82296}"/>
              </a:ext>
            </a:extLst>
          </p:cNvPr>
          <p:cNvSpPr txBox="1"/>
          <p:nvPr/>
        </p:nvSpPr>
        <p:spPr>
          <a:xfrm>
            <a:off x="4626547" y="2279447"/>
            <a:ext cx="830677" cy="369332"/>
          </a:xfrm>
          <a:prstGeom prst="rect">
            <a:avLst/>
          </a:prstGeom>
          <a:noFill/>
        </p:spPr>
        <p:txBody>
          <a:bodyPr wrap="none" rtlCol="0">
            <a:spAutoFit/>
          </a:bodyPr>
          <a:lstStyle/>
          <a:p>
            <a:r>
              <a:rPr lang="en-GB" dirty="0"/>
              <a:t>25 min</a:t>
            </a:r>
          </a:p>
        </p:txBody>
      </p:sp>
      <p:sp>
        <p:nvSpPr>
          <p:cNvPr id="11" name="TextBox 10">
            <a:extLst>
              <a:ext uri="{FF2B5EF4-FFF2-40B4-BE49-F238E27FC236}">
                <a16:creationId xmlns:a16="http://schemas.microsoft.com/office/drawing/2014/main" id="{A6EB2F0A-8FA9-BB25-CD1B-3990E94445BB}"/>
              </a:ext>
            </a:extLst>
          </p:cNvPr>
          <p:cNvSpPr txBox="1"/>
          <p:nvPr/>
        </p:nvSpPr>
        <p:spPr>
          <a:xfrm>
            <a:off x="9925431" y="3524918"/>
            <a:ext cx="830677" cy="369332"/>
          </a:xfrm>
          <a:prstGeom prst="rect">
            <a:avLst/>
          </a:prstGeom>
          <a:noFill/>
        </p:spPr>
        <p:txBody>
          <a:bodyPr wrap="none" rtlCol="0">
            <a:spAutoFit/>
          </a:bodyPr>
          <a:lstStyle/>
          <a:p>
            <a:r>
              <a:rPr lang="en-GB" dirty="0"/>
              <a:t>25 min</a:t>
            </a:r>
          </a:p>
        </p:txBody>
      </p:sp>
      <p:sp>
        <p:nvSpPr>
          <p:cNvPr id="15" name="TextBox 14">
            <a:extLst>
              <a:ext uri="{FF2B5EF4-FFF2-40B4-BE49-F238E27FC236}">
                <a16:creationId xmlns:a16="http://schemas.microsoft.com/office/drawing/2014/main" id="{770CB241-9494-35F8-2EE4-63424479FCD1}"/>
              </a:ext>
            </a:extLst>
          </p:cNvPr>
          <p:cNvSpPr txBox="1"/>
          <p:nvPr/>
        </p:nvSpPr>
        <p:spPr>
          <a:xfrm>
            <a:off x="4033516" y="6183732"/>
            <a:ext cx="830677" cy="369332"/>
          </a:xfrm>
          <a:prstGeom prst="rect">
            <a:avLst/>
          </a:prstGeom>
          <a:noFill/>
        </p:spPr>
        <p:txBody>
          <a:bodyPr wrap="none" rtlCol="0">
            <a:spAutoFit/>
          </a:bodyPr>
          <a:lstStyle/>
          <a:p>
            <a:r>
              <a:rPr lang="en-GB" dirty="0"/>
              <a:t>40 min</a:t>
            </a:r>
          </a:p>
        </p:txBody>
      </p:sp>
      <p:sp>
        <p:nvSpPr>
          <p:cNvPr id="17" name="TextBox 16">
            <a:extLst>
              <a:ext uri="{FF2B5EF4-FFF2-40B4-BE49-F238E27FC236}">
                <a16:creationId xmlns:a16="http://schemas.microsoft.com/office/drawing/2014/main" id="{17FE3ABD-D57F-BFAC-26C1-960C18A76623}"/>
              </a:ext>
            </a:extLst>
          </p:cNvPr>
          <p:cNvSpPr txBox="1"/>
          <p:nvPr/>
        </p:nvSpPr>
        <p:spPr>
          <a:xfrm>
            <a:off x="9094754" y="5880788"/>
            <a:ext cx="830677" cy="369332"/>
          </a:xfrm>
          <a:prstGeom prst="rect">
            <a:avLst/>
          </a:prstGeom>
          <a:noFill/>
        </p:spPr>
        <p:txBody>
          <a:bodyPr wrap="none" rtlCol="0">
            <a:spAutoFit/>
          </a:bodyPr>
          <a:lstStyle/>
          <a:p>
            <a:r>
              <a:rPr lang="en-GB" dirty="0"/>
              <a:t>40 min</a:t>
            </a:r>
          </a:p>
        </p:txBody>
      </p:sp>
    </p:spTree>
    <p:extLst>
      <p:ext uri="{BB962C8B-B14F-4D97-AF65-F5344CB8AC3E}">
        <p14:creationId xmlns:p14="http://schemas.microsoft.com/office/powerpoint/2010/main" val="44469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906AFF-EDAF-2F60-491C-8EE49C1A3E0D}"/>
              </a:ext>
            </a:extLst>
          </p:cNvPr>
          <p:cNvPicPr>
            <a:picLocks noChangeAspect="1"/>
          </p:cNvPicPr>
          <p:nvPr/>
        </p:nvPicPr>
        <p:blipFill>
          <a:blip r:embed="rId2"/>
          <a:stretch>
            <a:fillRect/>
          </a:stretch>
        </p:blipFill>
        <p:spPr>
          <a:xfrm>
            <a:off x="1267105" y="2314629"/>
            <a:ext cx="7841901" cy="1509094"/>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r="11545"/>
          <a:stretch/>
        </p:blipFill>
        <p:spPr>
          <a:xfrm>
            <a:off x="8929318" y="215316"/>
            <a:ext cx="3268190" cy="2577751"/>
          </a:xfrm>
          <a:prstGeom prst="rect">
            <a:avLst/>
          </a:prstGeom>
        </p:spPr>
      </p:pic>
      <p:sp>
        <p:nvSpPr>
          <p:cNvPr id="7" name="Obdélník 6"/>
          <p:cNvSpPr/>
          <p:nvPr/>
        </p:nvSpPr>
        <p:spPr>
          <a:xfrm>
            <a:off x="1524001" y="6581002"/>
            <a:ext cx="6411627" cy="276999"/>
          </a:xfrm>
          <a:prstGeom prst="rect">
            <a:avLst/>
          </a:prstGeom>
        </p:spPr>
        <p:txBody>
          <a:bodyPr wrap="none">
            <a:spAutoFit/>
          </a:bodyPr>
          <a:lstStyle/>
          <a:p>
            <a:r>
              <a:rPr lang="en-GB" sz="1200"/>
              <a:t>Graphics and photo source: O. Nezval, et al. </a:t>
            </a:r>
            <a:r>
              <a:rPr lang="en-GB" sz="1200" i="1"/>
              <a:t>Agricultural and Forest Meteorology 291 (2020) 108079</a:t>
            </a:r>
            <a:endParaRPr lang="en-GB" sz="1200"/>
          </a:p>
        </p:txBody>
      </p:sp>
      <p:grpSp>
        <p:nvGrpSpPr>
          <p:cNvPr id="22" name="Skupina 21">
            <a:extLst>
              <a:ext uri="{FF2B5EF4-FFF2-40B4-BE49-F238E27FC236}">
                <a16:creationId xmlns:a16="http://schemas.microsoft.com/office/drawing/2014/main" id="{3F09BE03-3488-4BAA-BE48-E638D64598F3}"/>
              </a:ext>
            </a:extLst>
          </p:cNvPr>
          <p:cNvGrpSpPr/>
          <p:nvPr/>
        </p:nvGrpSpPr>
        <p:grpSpPr>
          <a:xfrm>
            <a:off x="112775" y="4143102"/>
            <a:ext cx="10800402" cy="518839"/>
            <a:chOff x="646928" y="4437589"/>
            <a:chExt cx="11515108" cy="574502"/>
          </a:xfrm>
        </p:grpSpPr>
        <p:sp>
          <p:nvSpPr>
            <p:cNvPr id="13" name="Obdélník 12"/>
            <p:cNvSpPr/>
            <p:nvPr/>
          </p:nvSpPr>
          <p:spPr>
            <a:xfrm>
              <a:off x="646928" y="4440575"/>
              <a:ext cx="3262538" cy="5538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Budburst, unfolding and growing of leaves</a:t>
              </a:r>
            </a:p>
          </p:txBody>
        </p:sp>
        <p:grpSp>
          <p:nvGrpSpPr>
            <p:cNvPr id="20" name="Skupina 19">
              <a:extLst>
                <a:ext uri="{FF2B5EF4-FFF2-40B4-BE49-F238E27FC236}">
                  <a16:creationId xmlns:a16="http://schemas.microsoft.com/office/drawing/2014/main" id="{C7B68CA6-C34C-4936-B6E9-50595B865654}"/>
                </a:ext>
              </a:extLst>
            </p:cNvPr>
            <p:cNvGrpSpPr/>
            <p:nvPr/>
          </p:nvGrpSpPr>
          <p:grpSpPr>
            <a:xfrm>
              <a:off x="3666228" y="4437589"/>
              <a:ext cx="4783665" cy="570824"/>
              <a:chOff x="4297373" y="3986284"/>
              <a:chExt cx="3644885" cy="570824"/>
            </a:xfrm>
          </p:grpSpPr>
          <p:sp>
            <p:nvSpPr>
              <p:cNvPr id="14" name="Obdélník 13"/>
              <p:cNvSpPr/>
              <p:nvPr/>
            </p:nvSpPr>
            <p:spPr>
              <a:xfrm>
                <a:off x="4297373" y="3986284"/>
                <a:ext cx="3644885" cy="570824"/>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Obdélník 9"/>
              <p:cNvSpPr/>
              <p:nvPr/>
            </p:nvSpPr>
            <p:spPr>
              <a:xfrm>
                <a:off x="5148473" y="4061711"/>
                <a:ext cx="2144455" cy="408955"/>
              </a:xfrm>
              <a:prstGeom prst="rect">
                <a:avLst/>
              </a:prstGeom>
            </p:spPr>
            <p:txBody>
              <a:bodyPr wrap="square">
                <a:spAutoFit/>
              </a:bodyPr>
              <a:lstStyle/>
              <a:p>
                <a:r>
                  <a:rPr lang="en-GB" b="1"/>
                  <a:t>Leaf expansion 10-100%</a:t>
                </a:r>
              </a:p>
            </p:txBody>
          </p:sp>
        </p:grpSp>
        <p:grpSp>
          <p:nvGrpSpPr>
            <p:cNvPr id="21" name="Skupina 20">
              <a:extLst>
                <a:ext uri="{FF2B5EF4-FFF2-40B4-BE49-F238E27FC236}">
                  <a16:creationId xmlns:a16="http://schemas.microsoft.com/office/drawing/2014/main" id="{2C5FCF24-80B4-43FB-886D-F2D63636B8DB}"/>
                </a:ext>
              </a:extLst>
            </p:cNvPr>
            <p:cNvGrpSpPr/>
            <p:nvPr/>
          </p:nvGrpSpPr>
          <p:grpSpPr>
            <a:xfrm>
              <a:off x="8455724" y="4437589"/>
              <a:ext cx="3706312" cy="574502"/>
              <a:chOff x="7833564" y="4010556"/>
              <a:chExt cx="1891998" cy="574502"/>
            </a:xfrm>
          </p:grpSpPr>
          <p:sp>
            <p:nvSpPr>
              <p:cNvPr id="15" name="Obdélník 14"/>
              <p:cNvSpPr/>
              <p:nvPr/>
            </p:nvSpPr>
            <p:spPr>
              <a:xfrm>
                <a:off x="7833564" y="4010556"/>
                <a:ext cx="1891998" cy="5745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1" name="Obdélník 10"/>
              <p:cNvSpPr/>
              <p:nvPr/>
            </p:nvSpPr>
            <p:spPr>
              <a:xfrm>
                <a:off x="7844040" y="4127408"/>
                <a:ext cx="1687127" cy="340796"/>
              </a:xfrm>
              <a:prstGeom prst="rect">
                <a:avLst/>
              </a:prstGeom>
            </p:spPr>
            <p:txBody>
              <a:bodyPr wrap="square">
                <a:spAutoFit/>
              </a:bodyPr>
              <a:lstStyle/>
              <a:p>
                <a:r>
                  <a:rPr lang="en-GB" sz="1400" b="1"/>
                  <a:t>Leaf senescence / greendown 10-100%</a:t>
                </a:r>
                <a:endParaRPr lang="en-GB" sz="4000" b="1"/>
              </a:p>
            </p:txBody>
          </p:sp>
        </p:grpSp>
      </p:grpSp>
      <p:grpSp>
        <p:nvGrpSpPr>
          <p:cNvPr id="23" name="Skupina 22">
            <a:extLst>
              <a:ext uri="{FF2B5EF4-FFF2-40B4-BE49-F238E27FC236}">
                <a16:creationId xmlns:a16="http://schemas.microsoft.com/office/drawing/2014/main" id="{DC609A9C-8608-48AF-B33D-54BB1A25C44F}"/>
              </a:ext>
            </a:extLst>
          </p:cNvPr>
          <p:cNvGrpSpPr/>
          <p:nvPr/>
        </p:nvGrpSpPr>
        <p:grpSpPr>
          <a:xfrm>
            <a:off x="10536805" y="4143105"/>
            <a:ext cx="1629160" cy="554351"/>
            <a:chOff x="9541939" y="4155708"/>
            <a:chExt cx="1629160" cy="351292"/>
          </a:xfrm>
        </p:grpSpPr>
        <p:sp>
          <p:nvSpPr>
            <p:cNvPr id="16" name="Obdélník 15"/>
            <p:cNvSpPr/>
            <p:nvPr/>
          </p:nvSpPr>
          <p:spPr>
            <a:xfrm flipH="1">
              <a:off x="9542512" y="4155708"/>
              <a:ext cx="1628587" cy="351292"/>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Obdélník 16"/>
            <p:cNvSpPr/>
            <p:nvPr/>
          </p:nvSpPr>
          <p:spPr>
            <a:xfrm>
              <a:off x="9541939" y="4232661"/>
              <a:ext cx="1556836" cy="195038"/>
            </a:xfrm>
            <a:prstGeom prst="rect">
              <a:avLst/>
            </a:prstGeom>
          </p:spPr>
          <p:txBody>
            <a:bodyPr wrap="none">
              <a:spAutoFit/>
            </a:bodyPr>
            <a:lstStyle/>
            <a:p>
              <a:r>
                <a:rPr lang="en-GB" sz="1400" b="1"/>
                <a:t>Shedding 10-100%</a:t>
              </a:r>
            </a:p>
          </p:txBody>
        </p:sp>
      </p:grpSp>
      <p:pic>
        <p:nvPicPr>
          <p:cNvPr id="5" name="Picture 4">
            <a:extLst>
              <a:ext uri="{FF2B5EF4-FFF2-40B4-BE49-F238E27FC236}">
                <a16:creationId xmlns:a16="http://schemas.microsoft.com/office/drawing/2014/main" id="{DFC56F42-9482-D39B-847B-779009360688}"/>
              </a:ext>
            </a:extLst>
          </p:cNvPr>
          <p:cNvPicPr>
            <a:picLocks noChangeAspect="1"/>
          </p:cNvPicPr>
          <p:nvPr/>
        </p:nvPicPr>
        <p:blipFill>
          <a:blip r:embed="rId4"/>
          <a:stretch>
            <a:fillRect/>
          </a:stretch>
        </p:blipFill>
        <p:spPr>
          <a:xfrm>
            <a:off x="92447" y="4677548"/>
            <a:ext cx="11892559" cy="1509094"/>
          </a:xfrm>
          <a:prstGeom prst="rect">
            <a:avLst/>
          </a:prstGeom>
        </p:spPr>
      </p:pic>
      <p:sp>
        <p:nvSpPr>
          <p:cNvPr id="28" name="TextovéPole 19">
            <a:extLst>
              <a:ext uri="{FF2B5EF4-FFF2-40B4-BE49-F238E27FC236}">
                <a16:creationId xmlns:a16="http://schemas.microsoft.com/office/drawing/2014/main" id="{FE8C2B13-EBE6-07BA-FFEB-461B8D97632D}"/>
              </a:ext>
            </a:extLst>
          </p:cNvPr>
          <p:cNvSpPr txBox="1"/>
          <p:nvPr/>
        </p:nvSpPr>
        <p:spPr>
          <a:xfrm>
            <a:off x="3849027" y="0"/>
            <a:ext cx="5191036" cy="1077218"/>
          </a:xfrm>
          <a:prstGeom prst="rect">
            <a:avLst/>
          </a:prstGeom>
          <a:noFill/>
        </p:spPr>
        <p:txBody>
          <a:bodyPr wrap="none" rtlCol="0">
            <a:spAutoFit/>
          </a:bodyPr>
          <a:lstStyle/>
          <a:p>
            <a:r>
              <a:rPr lang="en-GB" sz="1600" b="1">
                <a:solidFill>
                  <a:srgbClr val="006666"/>
                </a:solidFill>
              </a:rPr>
              <a:t>Photosynthesis runs ONLY IF:</a:t>
            </a:r>
          </a:p>
          <a:p>
            <a:pPr marL="342900" indent="-342900">
              <a:buFont typeface="Wingdings" panose="05000000000000000000" pitchFamily="2" charset="2"/>
              <a:buChar char="v"/>
            </a:pPr>
            <a:r>
              <a:rPr lang="en-GB" sz="1200" b="1">
                <a:solidFill>
                  <a:schemeClr val="bg1">
                    <a:lumMod val="65000"/>
                  </a:schemeClr>
                </a:solidFill>
              </a:rPr>
              <a:t>The leaves receive sunlight </a:t>
            </a:r>
            <a:r>
              <a:rPr lang="en-GB" sz="1200">
                <a:solidFill>
                  <a:schemeClr val="bg1">
                    <a:lumMod val="65000"/>
                  </a:schemeClr>
                </a:solidFill>
              </a:rPr>
              <a:t>(during day, even during the cloudy one)</a:t>
            </a:r>
          </a:p>
          <a:p>
            <a:pPr marL="342900" indent="-342900">
              <a:buFont typeface="Wingdings" panose="05000000000000000000" pitchFamily="2" charset="2"/>
              <a:buChar char="v"/>
            </a:pPr>
            <a:r>
              <a:rPr lang="en-GB" sz="1200" b="1" u="sng">
                <a:solidFill>
                  <a:srgbClr val="006666"/>
                </a:solidFill>
              </a:rPr>
              <a:t>The temperature is not too high and not too low </a:t>
            </a:r>
            <a:r>
              <a:rPr lang="en-GB" sz="1200" u="sng">
                <a:solidFill>
                  <a:srgbClr val="006666"/>
                </a:solidFill>
              </a:rPr>
              <a:t>(from spring to autumn)</a:t>
            </a:r>
          </a:p>
          <a:p>
            <a:pPr marL="342900" indent="-342900">
              <a:buFont typeface="Wingdings" panose="05000000000000000000" pitchFamily="2" charset="2"/>
              <a:buChar char="v"/>
            </a:pPr>
            <a:r>
              <a:rPr lang="en-GB" sz="1200" b="1" u="sng">
                <a:solidFill>
                  <a:srgbClr val="006666"/>
                </a:solidFill>
              </a:rPr>
              <a:t>The leaves are green </a:t>
            </a:r>
            <a:r>
              <a:rPr lang="en-GB" sz="1200" u="sng">
                <a:solidFill>
                  <a:srgbClr val="006666"/>
                </a:solidFill>
              </a:rPr>
              <a:t>(green pigment chlorofyl captures the light energy….)</a:t>
            </a:r>
          </a:p>
          <a:p>
            <a:pPr marL="342900" indent="-342900">
              <a:buFont typeface="Wingdings" panose="05000000000000000000" pitchFamily="2" charset="2"/>
              <a:buChar char="v"/>
            </a:pPr>
            <a:r>
              <a:rPr lang="en-GB" sz="1200" b="1">
                <a:solidFill>
                  <a:schemeClr val="bg1">
                    <a:lumMod val="65000"/>
                  </a:schemeClr>
                </a:solidFill>
              </a:rPr>
              <a:t>The stomata are open </a:t>
            </a:r>
            <a:r>
              <a:rPr lang="en-GB" sz="1200">
                <a:solidFill>
                  <a:schemeClr val="bg1">
                    <a:lumMod val="65000"/>
                  </a:schemeClr>
                </a:solidFill>
              </a:rPr>
              <a:t>(CO</a:t>
            </a:r>
            <a:r>
              <a:rPr lang="en-GB" sz="1200" baseline="-25000">
                <a:solidFill>
                  <a:schemeClr val="bg1">
                    <a:lumMod val="65000"/>
                  </a:schemeClr>
                </a:solidFill>
              </a:rPr>
              <a:t>2</a:t>
            </a:r>
            <a:r>
              <a:rPr lang="en-GB" sz="1200">
                <a:solidFill>
                  <a:schemeClr val="bg1">
                    <a:lumMod val="65000"/>
                  </a:schemeClr>
                </a:solidFill>
              </a:rPr>
              <a:t> can enter the leaf)</a:t>
            </a:r>
          </a:p>
        </p:txBody>
      </p:sp>
      <p:sp>
        <p:nvSpPr>
          <p:cNvPr id="29" name="Ovál 4">
            <a:extLst>
              <a:ext uri="{FF2B5EF4-FFF2-40B4-BE49-F238E27FC236}">
                <a16:creationId xmlns:a16="http://schemas.microsoft.com/office/drawing/2014/main" id="{AB0F3D92-DCD3-6B95-A98F-43836A373768}"/>
              </a:ext>
            </a:extLst>
          </p:cNvPr>
          <p:cNvSpPr/>
          <p:nvPr/>
        </p:nvSpPr>
        <p:spPr>
          <a:xfrm>
            <a:off x="-22248" y="8663"/>
            <a:ext cx="3895988" cy="1176854"/>
          </a:xfrm>
          <a:prstGeom prst="ellipse">
            <a:avLst/>
          </a:prstGeom>
          <a:solidFill>
            <a:srgbClr val="006666"/>
          </a:solidFill>
          <a:ln>
            <a:solidFill>
              <a:srgbClr val="0066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 Trees and carbon in your schoolyard from spring to autumn</a:t>
            </a:r>
          </a:p>
        </p:txBody>
      </p:sp>
      <p:sp>
        <p:nvSpPr>
          <p:cNvPr id="30" name="TextBox 29">
            <a:extLst>
              <a:ext uri="{FF2B5EF4-FFF2-40B4-BE49-F238E27FC236}">
                <a16:creationId xmlns:a16="http://schemas.microsoft.com/office/drawing/2014/main" id="{0F461E1B-3AB4-1155-58BD-5E83690CA138}"/>
              </a:ext>
            </a:extLst>
          </p:cNvPr>
          <p:cNvSpPr txBox="1"/>
          <p:nvPr/>
        </p:nvSpPr>
        <p:spPr>
          <a:xfrm>
            <a:off x="3432875" y="1790054"/>
            <a:ext cx="5969711" cy="369332"/>
          </a:xfrm>
          <a:prstGeom prst="rect">
            <a:avLst/>
          </a:prstGeom>
          <a:noFill/>
        </p:spPr>
        <p:txBody>
          <a:bodyPr wrap="none" rtlCol="0">
            <a:spAutoFit/>
          </a:bodyPr>
          <a:lstStyle/>
          <a:p>
            <a:r>
              <a:rPr lang="en-GB"/>
              <a:t>7 species observed during the European Phenology Campaign</a:t>
            </a:r>
          </a:p>
        </p:txBody>
      </p:sp>
      <p:sp>
        <p:nvSpPr>
          <p:cNvPr id="31" name="Arrow: Down 30">
            <a:extLst>
              <a:ext uri="{FF2B5EF4-FFF2-40B4-BE49-F238E27FC236}">
                <a16:creationId xmlns:a16="http://schemas.microsoft.com/office/drawing/2014/main" id="{0DC3C236-54DE-8E93-0710-FB35B084A3E2}"/>
              </a:ext>
            </a:extLst>
          </p:cNvPr>
          <p:cNvSpPr/>
          <p:nvPr/>
        </p:nvSpPr>
        <p:spPr>
          <a:xfrm>
            <a:off x="4936406" y="3734124"/>
            <a:ext cx="387458" cy="3874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225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brázek 2">
            <a:extLst>
              <a:ext uri="{FF2B5EF4-FFF2-40B4-BE49-F238E27FC236}">
                <a16:creationId xmlns:a16="http://schemas.microsoft.com/office/drawing/2014/main" id="{86BE089E-0F31-43A6-AB90-3B2FB141B1B4}"/>
              </a:ext>
            </a:extLst>
          </p:cNvPr>
          <p:cNvPicPr>
            <a:picLocks noChangeAspect="1"/>
          </p:cNvPicPr>
          <p:nvPr/>
        </p:nvPicPr>
        <p:blipFill>
          <a:blip r:embed="rId3"/>
          <a:stretch>
            <a:fillRect/>
          </a:stretch>
        </p:blipFill>
        <p:spPr>
          <a:xfrm>
            <a:off x="2701871" y="2130746"/>
            <a:ext cx="6788258" cy="2596508"/>
          </a:xfrm>
          <a:prstGeom prst="rect">
            <a:avLst/>
          </a:prstGeom>
        </p:spPr>
      </p:pic>
      <p:sp>
        <p:nvSpPr>
          <p:cNvPr id="11" name="TextovéPole 10">
            <a:extLst>
              <a:ext uri="{FF2B5EF4-FFF2-40B4-BE49-F238E27FC236}">
                <a16:creationId xmlns:a16="http://schemas.microsoft.com/office/drawing/2014/main" id="{9C55F6D5-5418-432D-8784-4D5FFAFA612C}"/>
              </a:ext>
            </a:extLst>
          </p:cNvPr>
          <p:cNvSpPr txBox="1"/>
          <p:nvPr/>
        </p:nvSpPr>
        <p:spPr>
          <a:xfrm>
            <a:off x="3434053" y="343739"/>
            <a:ext cx="5323893" cy="707886"/>
          </a:xfrm>
          <a:prstGeom prst="rect">
            <a:avLst/>
          </a:prstGeom>
          <a:noFill/>
        </p:spPr>
        <p:txBody>
          <a:bodyPr wrap="none" rtlCol="0">
            <a:spAutoFit/>
          </a:bodyPr>
          <a:lstStyle/>
          <a:p>
            <a:r>
              <a:rPr lang="en-GB" sz="4000"/>
              <a:t>Carbon in a Life of a Tree</a:t>
            </a:r>
            <a:endParaRPr lang="en-GB" sz="1600"/>
          </a:p>
        </p:txBody>
      </p:sp>
      <p:pic>
        <p:nvPicPr>
          <p:cNvPr id="15" name="Obrázek 3">
            <a:extLst>
              <a:ext uri="{FF2B5EF4-FFF2-40B4-BE49-F238E27FC236}">
                <a16:creationId xmlns:a16="http://schemas.microsoft.com/office/drawing/2014/main" id="{6CB1524C-5475-B543-4F3D-C1C55F9EA0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545"/>
          <a:stretch/>
        </p:blipFill>
        <p:spPr>
          <a:xfrm>
            <a:off x="8775819" y="4184682"/>
            <a:ext cx="3268190" cy="2577751"/>
          </a:xfrm>
          <a:prstGeom prst="rect">
            <a:avLst/>
          </a:prstGeom>
        </p:spPr>
      </p:pic>
      <p:sp>
        <p:nvSpPr>
          <p:cNvPr id="6" name="TextBox 5">
            <a:extLst>
              <a:ext uri="{FF2B5EF4-FFF2-40B4-BE49-F238E27FC236}">
                <a16:creationId xmlns:a16="http://schemas.microsoft.com/office/drawing/2014/main" id="{F27A1C24-4B8E-CCB2-F0A1-646DFAAFD6B9}"/>
              </a:ext>
            </a:extLst>
          </p:cNvPr>
          <p:cNvSpPr txBox="1"/>
          <p:nvPr/>
        </p:nvSpPr>
        <p:spPr>
          <a:xfrm>
            <a:off x="2701871" y="1707607"/>
            <a:ext cx="7088537" cy="369332"/>
          </a:xfrm>
          <a:prstGeom prst="rect">
            <a:avLst/>
          </a:prstGeom>
          <a:noFill/>
        </p:spPr>
        <p:txBody>
          <a:bodyPr wrap="square">
            <a:spAutoFit/>
          </a:bodyPr>
          <a:lstStyle/>
          <a:p>
            <a:pPr eaLnBrk="0" fontAlgn="base" hangingPunct="0">
              <a:lnSpc>
                <a:spcPct val="100000"/>
              </a:lnSpc>
              <a:spcBef>
                <a:spcPct val="0"/>
              </a:spcBef>
              <a:spcAft>
                <a:spcPct val="0"/>
              </a:spcAft>
            </a:pPr>
            <a:r>
              <a:rPr lang="en-GB" altLang="cs-CZ" sz="1800">
                <a:ea typeface="Times New Roman" panose="02020603050405020304" pitchFamily="18" charset="0"/>
                <a:cs typeface="Calibri" panose="020F0502020204030204" pitchFamily="34" charset="0"/>
              </a:rPr>
              <a:t>The CO</a:t>
            </a:r>
            <a:r>
              <a:rPr lang="en-GB" altLang="cs-CZ" sz="1800" baseline="-30000">
                <a:ea typeface="Times New Roman" panose="02020603050405020304" pitchFamily="18" charset="0"/>
                <a:cs typeface="Calibri" panose="020F0502020204030204" pitchFamily="34" charset="0"/>
              </a:rPr>
              <a:t>2</a:t>
            </a:r>
            <a:r>
              <a:rPr lang="en-GB" altLang="cs-CZ" sz="1800">
                <a:ea typeface="Times New Roman" panose="02020603050405020304" pitchFamily="18" charset="0"/>
                <a:cs typeface="Calibri" panose="020F0502020204030204" pitchFamily="34" charset="0"/>
              </a:rPr>
              <a:t> balance (carbon intake vs. release) changes over tree life cycle. </a:t>
            </a:r>
            <a:endParaRPr lang="en-GB" altLang="cs-CZ" sz="1800"/>
          </a:p>
        </p:txBody>
      </p:sp>
      <p:sp>
        <p:nvSpPr>
          <p:cNvPr id="10" name="TextBox 9">
            <a:extLst>
              <a:ext uri="{FF2B5EF4-FFF2-40B4-BE49-F238E27FC236}">
                <a16:creationId xmlns:a16="http://schemas.microsoft.com/office/drawing/2014/main" id="{F0F1235B-4A66-A37B-FCE7-625DA9951D9E}"/>
              </a:ext>
            </a:extLst>
          </p:cNvPr>
          <p:cNvSpPr txBox="1"/>
          <p:nvPr/>
        </p:nvSpPr>
        <p:spPr>
          <a:xfrm>
            <a:off x="2209800" y="4827227"/>
            <a:ext cx="7459068" cy="646331"/>
          </a:xfrm>
          <a:prstGeom prst="rect">
            <a:avLst/>
          </a:prstGeom>
          <a:noFill/>
        </p:spPr>
        <p:txBody>
          <a:bodyPr wrap="square" rtlCol="0">
            <a:spAutoFit/>
          </a:bodyPr>
          <a:lstStyle/>
          <a:p>
            <a:r>
              <a:rPr lang="en-GB"/>
              <a:t>….each year the tree stores some carbon in wood, grow in stem circumference and tell the story about ist life </a:t>
            </a:r>
          </a:p>
        </p:txBody>
      </p:sp>
    </p:spTree>
    <p:extLst>
      <p:ext uri="{BB962C8B-B14F-4D97-AF65-F5344CB8AC3E}">
        <p14:creationId xmlns:p14="http://schemas.microsoft.com/office/powerpoint/2010/main" val="101735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4431B-2A62-C62C-1B3C-CFF8601D3563}"/>
              </a:ext>
            </a:extLst>
          </p:cNvPr>
          <p:cNvPicPr>
            <a:picLocks noChangeAspect="1"/>
          </p:cNvPicPr>
          <p:nvPr/>
        </p:nvPicPr>
        <p:blipFill>
          <a:blip r:embed="rId2"/>
          <a:stretch>
            <a:fillRect/>
          </a:stretch>
        </p:blipFill>
        <p:spPr>
          <a:xfrm>
            <a:off x="1972578" y="0"/>
            <a:ext cx="8236449" cy="6858000"/>
          </a:xfrm>
          <a:prstGeom prst="rect">
            <a:avLst/>
          </a:prstGeom>
        </p:spPr>
      </p:pic>
      <p:sp>
        <p:nvSpPr>
          <p:cNvPr id="4" name="TextBox 3">
            <a:extLst>
              <a:ext uri="{FF2B5EF4-FFF2-40B4-BE49-F238E27FC236}">
                <a16:creationId xmlns:a16="http://schemas.microsoft.com/office/drawing/2014/main" id="{8BA8DB98-772D-6439-F7F5-3D691D3869B5}"/>
              </a:ext>
            </a:extLst>
          </p:cNvPr>
          <p:cNvSpPr txBox="1"/>
          <p:nvPr/>
        </p:nvSpPr>
        <p:spPr>
          <a:xfrm>
            <a:off x="2603715" y="929899"/>
            <a:ext cx="1325106" cy="307777"/>
          </a:xfrm>
          <a:prstGeom prst="rect">
            <a:avLst/>
          </a:prstGeom>
          <a:solidFill>
            <a:schemeClr val="bg1"/>
          </a:solidFill>
        </p:spPr>
        <p:txBody>
          <a:bodyPr wrap="square" rtlCol="0">
            <a:spAutoFit/>
          </a:bodyPr>
          <a:lstStyle/>
          <a:p>
            <a:r>
              <a:rPr lang="en-GB" sz="1400"/>
              <a:t>Tree was born</a:t>
            </a:r>
          </a:p>
        </p:txBody>
      </p:sp>
      <p:sp>
        <p:nvSpPr>
          <p:cNvPr id="5" name="TextBox 4">
            <a:extLst>
              <a:ext uri="{FF2B5EF4-FFF2-40B4-BE49-F238E27FC236}">
                <a16:creationId xmlns:a16="http://schemas.microsoft.com/office/drawing/2014/main" id="{883D3B13-BF70-B10C-B660-245BC864516B}"/>
              </a:ext>
            </a:extLst>
          </p:cNvPr>
          <p:cNvSpPr txBox="1"/>
          <p:nvPr/>
        </p:nvSpPr>
        <p:spPr>
          <a:xfrm>
            <a:off x="4972373" y="936554"/>
            <a:ext cx="1325106" cy="307777"/>
          </a:xfrm>
          <a:prstGeom prst="rect">
            <a:avLst/>
          </a:prstGeom>
          <a:solidFill>
            <a:schemeClr val="bg1"/>
          </a:solidFill>
        </p:spPr>
        <p:txBody>
          <a:bodyPr wrap="square" rtlCol="0">
            <a:spAutoFit/>
          </a:bodyPr>
          <a:lstStyle/>
          <a:p>
            <a:r>
              <a:rPr lang="en-GB" sz="1400"/>
              <a:t>Quick growth</a:t>
            </a:r>
          </a:p>
        </p:txBody>
      </p:sp>
      <p:sp>
        <p:nvSpPr>
          <p:cNvPr id="6" name="TextBox 5">
            <a:extLst>
              <a:ext uri="{FF2B5EF4-FFF2-40B4-BE49-F238E27FC236}">
                <a16:creationId xmlns:a16="http://schemas.microsoft.com/office/drawing/2014/main" id="{A4C5AD09-27E3-6E78-0074-E4E8ECE35690}"/>
              </a:ext>
            </a:extLst>
          </p:cNvPr>
          <p:cNvSpPr txBox="1"/>
          <p:nvPr/>
        </p:nvSpPr>
        <p:spPr>
          <a:xfrm>
            <a:off x="8889118" y="1020700"/>
            <a:ext cx="1325106" cy="307777"/>
          </a:xfrm>
          <a:prstGeom prst="rect">
            <a:avLst/>
          </a:prstGeom>
          <a:solidFill>
            <a:schemeClr val="bg1"/>
          </a:solidFill>
        </p:spPr>
        <p:txBody>
          <a:bodyPr wrap="square" rtlCol="0">
            <a:spAutoFit/>
          </a:bodyPr>
          <a:lstStyle/>
          <a:p>
            <a:r>
              <a:rPr lang="en-GB" sz="1400"/>
              <a:t>Fight for space</a:t>
            </a:r>
          </a:p>
        </p:txBody>
      </p:sp>
      <p:sp>
        <p:nvSpPr>
          <p:cNvPr id="7" name="TextBox 6">
            <a:extLst>
              <a:ext uri="{FF2B5EF4-FFF2-40B4-BE49-F238E27FC236}">
                <a16:creationId xmlns:a16="http://schemas.microsoft.com/office/drawing/2014/main" id="{6D54F7F3-250F-5E1D-475B-1B59CCA8CF73}"/>
              </a:ext>
            </a:extLst>
          </p:cNvPr>
          <p:cNvSpPr txBox="1"/>
          <p:nvPr/>
        </p:nvSpPr>
        <p:spPr>
          <a:xfrm>
            <a:off x="6984989" y="959802"/>
            <a:ext cx="1325106" cy="307777"/>
          </a:xfrm>
          <a:prstGeom prst="rect">
            <a:avLst/>
          </a:prstGeom>
          <a:solidFill>
            <a:schemeClr val="bg1"/>
          </a:solidFill>
        </p:spPr>
        <p:txBody>
          <a:bodyPr wrap="square" rtlCol="0">
            <a:spAutoFit/>
          </a:bodyPr>
          <a:lstStyle/>
          <a:p>
            <a:r>
              <a:rPr lang="en-GB" sz="1400"/>
              <a:t>Opression</a:t>
            </a:r>
          </a:p>
        </p:txBody>
      </p:sp>
      <p:sp>
        <p:nvSpPr>
          <p:cNvPr id="8" name="TextBox 7">
            <a:extLst>
              <a:ext uri="{FF2B5EF4-FFF2-40B4-BE49-F238E27FC236}">
                <a16:creationId xmlns:a16="http://schemas.microsoft.com/office/drawing/2014/main" id="{207679A9-E5D6-1A34-6A50-120D01F80980}"/>
              </a:ext>
            </a:extLst>
          </p:cNvPr>
          <p:cNvSpPr txBox="1"/>
          <p:nvPr/>
        </p:nvSpPr>
        <p:spPr>
          <a:xfrm>
            <a:off x="8824542" y="2195288"/>
            <a:ext cx="1497329" cy="307777"/>
          </a:xfrm>
          <a:prstGeom prst="rect">
            <a:avLst/>
          </a:prstGeom>
          <a:solidFill>
            <a:schemeClr val="bg1"/>
          </a:solidFill>
        </p:spPr>
        <p:txBody>
          <a:bodyPr wrap="square" rtlCol="0">
            <a:spAutoFit/>
          </a:bodyPr>
          <a:lstStyle/>
          <a:p>
            <a:r>
              <a:rPr lang="en-GB" sz="1400"/>
              <a:t>Free growth</a:t>
            </a:r>
          </a:p>
        </p:txBody>
      </p:sp>
      <p:sp>
        <p:nvSpPr>
          <p:cNvPr id="9" name="TextBox 8">
            <a:extLst>
              <a:ext uri="{FF2B5EF4-FFF2-40B4-BE49-F238E27FC236}">
                <a16:creationId xmlns:a16="http://schemas.microsoft.com/office/drawing/2014/main" id="{7CB4AFF7-1B7A-2EBA-EC97-E2662F123E98}"/>
              </a:ext>
            </a:extLst>
          </p:cNvPr>
          <p:cNvSpPr txBox="1"/>
          <p:nvPr/>
        </p:nvSpPr>
        <p:spPr>
          <a:xfrm>
            <a:off x="9170671" y="3429000"/>
            <a:ext cx="1497329" cy="307777"/>
          </a:xfrm>
          <a:prstGeom prst="rect">
            <a:avLst/>
          </a:prstGeom>
          <a:solidFill>
            <a:schemeClr val="bg1"/>
          </a:solidFill>
        </p:spPr>
        <p:txBody>
          <a:bodyPr wrap="square" rtlCol="0">
            <a:spAutoFit/>
          </a:bodyPr>
          <a:lstStyle/>
          <a:p>
            <a:r>
              <a:rPr lang="en-GB" sz="1400"/>
              <a:t>Fire!!!!</a:t>
            </a:r>
          </a:p>
        </p:txBody>
      </p:sp>
      <p:sp>
        <p:nvSpPr>
          <p:cNvPr id="10" name="TextBox 9">
            <a:extLst>
              <a:ext uri="{FF2B5EF4-FFF2-40B4-BE49-F238E27FC236}">
                <a16:creationId xmlns:a16="http://schemas.microsoft.com/office/drawing/2014/main" id="{02569590-A8F9-A3C7-58D7-913472D65B32}"/>
              </a:ext>
            </a:extLst>
          </p:cNvPr>
          <p:cNvSpPr txBox="1"/>
          <p:nvPr/>
        </p:nvSpPr>
        <p:spPr>
          <a:xfrm>
            <a:off x="8770718" y="4835723"/>
            <a:ext cx="1497329" cy="307777"/>
          </a:xfrm>
          <a:prstGeom prst="rect">
            <a:avLst/>
          </a:prstGeom>
          <a:solidFill>
            <a:schemeClr val="bg1"/>
          </a:solidFill>
        </p:spPr>
        <p:txBody>
          <a:bodyPr wrap="square" rtlCol="0">
            <a:spAutoFit/>
          </a:bodyPr>
          <a:lstStyle/>
          <a:p>
            <a:r>
              <a:rPr lang="en-GB" sz="1400"/>
              <a:t>Drought </a:t>
            </a:r>
            <a:r>
              <a:rPr lang="en-GB" sz="1400">
                <a:sym typeface="Wingdings" panose="05000000000000000000" pitchFamily="2" charset="2"/>
              </a:rPr>
              <a:t></a:t>
            </a:r>
            <a:endParaRPr lang="en-GB" sz="1400"/>
          </a:p>
        </p:txBody>
      </p:sp>
      <p:sp>
        <p:nvSpPr>
          <p:cNvPr id="11" name="TextBox 10">
            <a:extLst>
              <a:ext uri="{FF2B5EF4-FFF2-40B4-BE49-F238E27FC236}">
                <a16:creationId xmlns:a16="http://schemas.microsoft.com/office/drawing/2014/main" id="{BDD6E72F-C387-D699-A6D9-14AF59DC3AC5}"/>
              </a:ext>
            </a:extLst>
          </p:cNvPr>
          <p:cNvSpPr txBox="1"/>
          <p:nvPr/>
        </p:nvSpPr>
        <p:spPr>
          <a:xfrm>
            <a:off x="8445673" y="6088557"/>
            <a:ext cx="1876198" cy="307777"/>
          </a:xfrm>
          <a:prstGeom prst="rect">
            <a:avLst/>
          </a:prstGeom>
          <a:solidFill>
            <a:schemeClr val="bg1"/>
          </a:solidFill>
        </p:spPr>
        <p:txBody>
          <a:bodyPr wrap="square" rtlCol="0">
            <a:spAutoFit/>
          </a:bodyPr>
          <a:lstStyle/>
          <a:p>
            <a:r>
              <a:rPr lang="en-GB" sz="1400"/>
              <a:t>Insect attack</a:t>
            </a:r>
          </a:p>
        </p:txBody>
      </p:sp>
      <p:sp>
        <p:nvSpPr>
          <p:cNvPr id="13" name="TextBox 12">
            <a:extLst>
              <a:ext uri="{FF2B5EF4-FFF2-40B4-BE49-F238E27FC236}">
                <a16:creationId xmlns:a16="http://schemas.microsoft.com/office/drawing/2014/main" id="{7BC5B1B8-3977-6FCC-417A-BE963995B1F6}"/>
              </a:ext>
            </a:extLst>
          </p:cNvPr>
          <p:cNvSpPr txBox="1"/>
          <p:nvPr/>
        </p:nvSpPr>
        <p:spPr>
          <a:xfrm>
            <a:off x="1133313" y="6280919"/>
            <a:ext cx="2679270" cy="577081"/>
          </a:xfrm>
          <a:prstGeom prst="rect">
            <a:avLst/>
          </a:prstGeom>
          <a:noFill/>
        </p:spPr>
        <p:txBody>
          <a:bodyPr wrap="square">
            <a:spAutoFit/>
          </a:bodyPr>
          <a:lstStyle/>
          <a:p>
            <a:r>
              <a:rPr lang="en-GB" sz="1050"/>
              <a:t>https://www.nzm.cz/aktuality/letokruhy-aneb-domaci-ukol-z-muzea-lesnictvi-myslivosti-a-rybarstvi</a:t>
            </a:r>
          </a:p>
        </p:txBody>
      </p:sp>
      <p:sp>
        <p:nvSpPr>
          <p:cNvPr id="15" name="TextBox 14">
            <a:extLst>
              <a:ext uri="{FF2B5EF4-FFF2-40B4-BE49-F238E27FC236}">
                <a16:creationId xmlns:a16="http://schemas.microsoft.com/office/drawing/2014/main" id="{DA72C368-6FB3-5E67-7576-F66C24ADE82F}"/>
              </a:ext>
            </a:extLst>
          </p:cNvPr>
          <p:cNvSpPr txBox="1"/>
          <p:nvPr/>
        </p:nvSpPr>
        <p:spPr>
          <a:xfrm>
            <a:off x="141422" y="1825956"/>
            <a:ext cx="6094708" cy="369332"/>
          </a:xfrm>
          <a:prstGeom prst="rect">
            <a:avLst/>
          </a:prstGeom>
          <a:noFill/>
        </p:spPr>
        <p:txBody>
          <a:bodyPr wrap="square">
            <a:spAutoFit/>
          </a:bodyPr>
          <a:lstStyle/>
          <a:p>
            <a:pPr marL="342900" marR="0">
              <a:spcBef>
                <a:spcPts val="0"/>
              </a:spcBef>
              <a:spcAft>
                <a:spcPts val="0"/>
              </a:spcAft>
            </a:pPr>
            <a:r>
              <a:rPr lang="en-GB" sz="1800">
                <a:effectLst/>
                <a:latin typeface="Calibri" panose="020F0502020204030204" pitchFamily="34" charset="0"/>
              </a:rPr>
              <a:t>Stories Trees Tell</a:t>
            </a:r>
          </a:p>
        </p:txBody>
      </p:sp>
      <p:sp>
        <p:nvSpPr>
          <p:cNvPr id="16" name="TextovéPole 15">
            <a:extLst>
              <a:ext uri="{FF2B5EF4-FFF2-40B4-BE49-F238E27FC236}">
                <a16:creationId xmlns:a16="http://schemas.microsoft.com/office/drawing/2014/main" id="{8C2ECAD4-66DC-1FFB-709B-A516B59ACA9A}"/>
              </a:ext>
            </a:extLst>
          </p:cNvPr>
          <p:cNvSpPr txBox="1"/>
          <p:nvPr/>
        </p:nvSpPr>
        <p:spPr>
          <a:xfrm rot="16200000">
            <a:off x="8301336" y="2967335"/>
            <a:ext cx="6857999" cy="923330"/>
          </a:xfrm>
          <a:prstGeom prst="rect">
            <a:avLst/>
          </a:prstGeom>
          <a:solidFill>
            <a:srgbClr val="CCFF33"/>
          </a:solidFill>
        </p:spPr>
        <p:txBody>
          <a:bodyPr wrap="square">
            <a:spAutoFit/>
          </a:bodyPr>
          <a:lstStyle/>
          <a:p>
            <a:pPr algn="ctr"/>
            <a:r>
              <a:rPr lang="en-GB" b="1"/>
              <a:t>GLOBE  Activity: Stories Trees Tell – Workshop Activity 2</a:t>
            </a:r>
          </a:p>
          <a:p>
            <a:pPr algn="ctr"/>
            <a:r>
              <a:rPr lang="en-GB" sz="1200"/>
              <a:t>https://www.google.com/url?sa=t&amp;rct=j&amp;q=&amp;esrc=s&amp;source=web&amp;cd=&amp;ved=2ahUKEwjezrrMg936AhUKQvEDHTVYC3oQFnoECBEQAQ&amp;url=https%3A%2F%2Fobserver.globe.gov%2Fdocuments%2F19589576%2F61b215e4-4ace-6145-f13f-da477ad391f7&amp;usg=AOvVaw2eV33V8dF-V_Njd3qqSdjo</a:t>
            </a:r>
          </a:p>
        </p:txBody>
      </p:sp>
    </p:spTree>
    <p:extLst>
      <p:ext uri="{BB962C8B-B14F-4D97-AF65-F5344CB8AC3E}">
        <p14:creationId xmlns:p14="http://schemas.microsoft.com/office/powerpoint/2010/main" val="4056583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4">
            <a:extLst>
              <a:ext uri="{FF2B5EF4-FFF2-40B4-BE49-F238E27FC236}">
                <a16:creationId xmlns:a16="http://schemas.microsoft.com/office/drawing/2014/main" id="{8F675B80-EA39-D4D1-ED93-DD137717CA6B}"/>
              </a:ext>
            </a:extLst>
          </p:cNvPr>
          <p:cNvSpPr/>
          <p:nvPr/>
        </p:nvSpPr>
        <p:spPr>
          <a:xfrm>
            <a:off x="-22248" y="8663"/>
            <a:ext cx="3895988" cy="1176854"/>
          </a:xfrm>
          <a:prstGeom prst="ellipse">
            <a:avLst/>
          </a:prstGeom>
          <a:solidFill>
            <a:srgbClr val="006666"/>
          </a:solidFill>
          <a:ln>
            <a:solidFill>
              <a:srgbClr val="0066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 Trees and carbon in your schoolyard from spring to autumn</a:t>
            </a:r>
          </a:p>
        </p:txBody>
      </p:sp>
      <p:pic>
        <p:nvPicPr>
          <p:cNvPr id="3" name="Picture 2">
            <a:extLst>
              <a:ext uri="{FF2B5EF4-FFF2-40B4-BE49-F238E27FC236}">
                <a16:creationId xmlns:a16="http://schemas.microsoft.com/office/drawing/2014/main" id="{A7C2DF82-9CAF-A7CE-84A1-33CCAB037A45}"/>
              </a:ext>
            </a:extLst>
          </p:cNvPr>
          <p:cNvPicPr>
            <a:picLocks noChangeAspect="1"/>
          </p:cNvPicPr>
          <p:nvPr/>
        </p:nvPicPr>
        <p:blipFill>
          <a:blip r:embed="rId2"/>
          <a:stretch>
            <a:fillRect/>
          </a:stretch>
        </p:blipFill>
        <p:spPr>
          <a:xfrm>
            <a:off x="840902" y="1330487"/>
            <a:ext cx="7841901" cy="1509094"/>
          </a:xfrm>
          <a:prstGeom prst="rect">
            <a:avLst/>
          </a:prstGeom>
        </p:spPr>
      </p:pic>
      <p:sp>
        <p:nvSpPr>
          <p:cNvPr id="4" name="TextBox 3">
            <a:extLst>
              <a:ext uri="{FF2B5EF4-FFF2-40B4-BE49-F238E27FC236}">
                <a16:creationId xmlns:a16="http://schemas.microsoft.com/office/drawing/2014/main" id="{EEEEC496-74BE-9BF0-A2D4-3D73F4B8B2C9}"/>
              </a:ext>
            </a:extLst>
          </p:cNvPr>
          <p:cNvSpPr txBox="1"/>
          <p:nvPr/>
        </p:nvSpPr>
        <p:spPr>
          <a:xfrm>
            <a:off x="4073282" y="237133"/>
            <a:ext cx="5664820" cy="646331"/>
          </a:xfrm>
          <a:prstGeom prst="rect">
            <a:avLst/>
          </a:prstGeom>
          <a:noFill/>
        </p:spPr>
        <p:txBody>
          <a:bodyPr wrap="none" rtlCol="0">
            <a:spAutoFit/>
          </a:bodyPr>
          <a:lstStyle/>
          <a:p>
            <a:r>
              <a:rPr lang="en-GB"/>
              <a:t>Do they store the same amount of carbon?</a:t>
            </a:r>
          </a:p>
          <a:p>
            <a:r>
              <a:rPr lang="en-GB"/>
              <a:t>And how much carbon store the trees in your schoolyard? </a:t>
            </a:r>
          </a:p>
        </p:txBody>
      </p:sp>
      <p:sp>
        <p:nvSpPr>
          <p:cNvPr id="7" name="TextovéPole 15">
            <a:extLst>
              <a:ext uri="{FF2B5EF4-FFF2-40B4-BE49-F238E27FC236}">
                <a16:creationId xmlns:a16="http://schemas.microsoft.com/office/drawing/2014/main" id="{750E2A48-D9DD-CAA4-7645-834DB57A5187}"/>
              </a:ext>
            </a:extLst>
          </p:cNvPr>
          <p:cNvSpPr txBox="1"/>
          <p:nvPr/>
        </p:nvSpPr>
        <p:spPr>
          <a:xfrm>
            <a:off x="0" y="6295339"/>
            <a:ext cx="8516319" cy="553998"/>
          </a:xfrm>
          <a:prstGeom prst="rect">
            <a:avLst/>
          </a:prstGeom>
          <a:solidFill>
            <a:srgbClr val="CCFF33"/>
          </a:solidFill>
        </p:spPr>
        <p:txBody>
          <a:bodyPr wrap="square">
            <a:spAutoFit/>
          </a:bodyPr>
          <a:lstStyle/>
          <a:p>
            <a:pPr algn="ctr"/>
            <a:r>
              <a:rPr lang="en-GB" b="1"/>
              <a:t>GLOBE CC Activity: Carbon in my tree – carbon storage calculator – Workshop Activity 4</a:t>
            </a:r>
          </a:p>
          <a:p>
            <a:pPr algn="ctr"/>
            <a:r>
              <a:rPr lang="en-GB" sz="1200"/>
              <a:t>https://www.globe.gov/documents/18702582/64403483/carbon+storage+calculator.xlsx/0750bee6-a5c7-46b5-9824-bcadce10b7a8</a:t>
            </a:r>
          </a:p>
        </p:txBody>
      </p:sp>
      <p:pic>
        <p:nvPicPr>
          <p:cNvPr id="11" name="Picture 10">
            <a:extLst>
              <a:ext uri="{FF2B5EF4-FFF2-40B4-BE49-F238E27FC236}">
                <a16:creationId xmlns:a16="http://schemas.microsoft.com/office/drawing/2014/main" id="{80822DCC-6DC6-6BC7-DE8A-9FDE9C2B210B}"/>
              </a:ext>
            </a:extLst>
          </p:cNvPr>
          <p:cNvPicPr>
            <a:picLocks noChangeAspect="1"/>
          </p:cNvPicPr>
          <p:nvPr/>
        </p:nvPicPr>
        <p:blipFill rotWithShape="1">
          <a:blip r:embed="rId3"/>
          <a:srcRect l="9025" t="32873" r="3537" b="11733"/>
          <a:stretch/>
        </p:blipFill>
        <p:spPr>
          <a:xfrm>
            <a:off x="2634712" y="3134645"/>
            <a:ext cx="8025728" cy="2858641"/>
          </a:xfrm>
          <a:prstGeom prst="rect">
            <a:avLst/>
          </a:prstGeom>
        </p:spPr>
      </p:pic>
    </p:spTree>
    <p:extLst>
      <p:ext uri="{BB962C8B-B14F-4D97-AF65-F5344CB8AC3E}">
        <p14:creationId xmlns:p14="http://schemas.microsoft.com/office/powerpoint/2010/main" val="3884400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a:extLst>
              <a:ext uri="{FF2B5EF4-FFF2-40B4-BE49-F238E27FC236}">
                <a16:creationId xmlns:a16="http://schemas.microsoft.com/office/drawing/2014/main" id="{34327DAD-D138-427A-B491-49A5E8764672}"/>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5) Trees, carbon cycle and the global climate change</a:t>
            </a:r>
          </a:p>
        </p:txBody>
      </p:sp>
      <p:sp>
        <p:nvSpPr>
          <p:cNvPr id="7" name="TextovéPole 6">
            <a:extLst>
              <a:ext uri="{FF2B5EF4-FFF2-40B4-BE49-F238E27FC236}">
                <a16:creationId xmlns:a16="http://schemas.microsoft.com/office/drawing/2014/main" id="{2B07834F-CE21-4DF3-ABC7-1D10000C6105}"/>
              </a:ext>
            </a:extLst>
          </p:cNvPr>
          <p:cNvSpPr txBox="1"/>
          <p:nvPr/>
        </p:nvSpPr>
        <p:spPr>
          <a:xfrm>
            <a:off x="3801650" y="766930"/>
            <a:ext cx="7756162" cy="830997"/>
          </a:xfrm>
          <a:prstGeom prst="rect">
            <a:avLst/>
          </a:prstGeom>
          <a:noFill/>
        </p:spPr>
        <p:txBody>
          <a:bodyPr wrap="none" rtlCol="0">
            <a:spAutoFit/>
          </a:bodyPr>
          <a:lstStyle/>
          <a:p>
            <a:r>
              <a:rPr lang="en-GB" sz="2400" b="1"/>
              <a:t>Back from your schoolyard…</a:t>
            </a:r>
          </a:p>
          <a:p>
            <a:r>
              <a:rPr lang="en-GB" sz="2400" b="1"/>
              <a:t>	to the global carbon cycle and global climate change</a:t>
            </a:r>
          </a:p>
        </p:txBody>
      </p:sp>
      <p:pic>
        <p:nvPicPr>
          <p:cNvPr id="8" name="Picture 7">
            <a:extLst>
              <a:ext uri="{FF2B5EF4-FFF2-40B4-BE49-F238E27FC236}">
                <a16:creationId xmlns:a16="http://schemas.microsoft.com/office/drawing/2014/main" id="{FF53BE45-9BC5-1DCA-A6AA-CBBE3396B462}"/>
              </a:ext>
            </a:extLst>
          </p:cNvPr>
          <p:cNvPicPr>
            <a:picLocks noChangeAspect="1"/>
          </p:cNvPicPr>
          <p:nvPr/>
        </p:nvPicPr>
        <p:blipFill>
          <a:blip r:embed="rId2"/>
          <a:stretch>
            <a:fillRect/>
          </a:stretch>
        </p:blipFill>
        <p:spPr>
          <a:xfrm>
            <a:off x="6781045" y="0"/>
            <a:ext cx="5410955" cy="762106"/>
          </a:xfrm>
          <a:prstGeom prst="rect">
            <a:avLst/>
          </a:prstGeom>
        </p:spPr>
      </p:pic>
      <p:sp>
        <p:nvSpPr>
          <p:cNvPr id="9" name="Title 1">
            <a:extLst>
              <a:ext uri="{FF2B5EF4-FFF2-40B4-BE49-F238E27FC236}">
                <a16:creationId xmlns:a16="http://schemas.microsoft.com/office/drawing/2014/main" id="{314CDC9C-4612-056E-78A6-41F67A72C685}"/>
              </a:ext>
            </a:extLst>
          </p:cNvPr>
          <p:cNvSpPr txBox="1">
            <a:spLocks/>
          </p:cNvSpPr>
          <p:nvPr/>
        </p:nvSpPr>
        <p:spPr>
          <a:xfrm>
            <a:off x="437775" y="1438174"/>
            <a:ext cx="11294442" cy="1990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a:ln>
                  <a:noFill/>
                </a:ln>
                <a:solidFill>
                  <a:srgbClr val="002060"/>
                </a:solidFill>
                <a:effectLst/>
                <a:uLnTx/>
                <a:uFillTx/>
                <a:latin typeface="Calibri Light" charset="0"/>
                <a:ea typeface="+mj-ea"/>
                <a:cs typeface="+mj-cs"/>
              </a:rPr>
              <a:t>Carbon dioxide is a greenhouse gas. It traps heat in the atmosphere and warms the Earth.</a:t>
            </a:r>
          </a:p>
        </p:txBody>
      </p:sp>
      <p:pic>
        <p:nvPicPr>
          <p:cNvPr id="13" name="Picture 12">
            <a:extLst>
              <a:ext uri="{FF2B5EF4-FFF2-40B4-BE49-F238E27FC236}">
                <a16:creationId xmlns:a16="http://schemas.microsoft.com/office/drawing/2014/main" id="{6624BCA4-EE63-77BC-E603-DF408CB7A309}"/>
              </a:ext>
            </a:extLst>
          </p:cNvPr>
          <p:cNvPicPr>
            <a:picLocks noChangeAspect="1"/>
          </p:cNvPicPr>
          <p:nvPr/>
        </p:nvPicPr>
        <p:blipFill>
          <a:blip r:embed="rId3"/>
          <a:stretch>
            <a:fillRect/>
          </a:stretch>
        </p:blipFill>
        <p:spPr>
          <a:xfrm>
            <a:off x="4516062" y="2611104"/>
            <a:ext cx="6698002" cy="4138408"/>
          </a:xfrm>
          <a:prstGeom prst="rect">
            <a:avLst/>
          </a:prstGeom>
        </p:spPr>
      </p:pic>
      <p:sp>
        <p:nvSpPr>
          <p:cNvPr id="14" name="TextBox 13">
            <a:extLst>
              <a:ext uri="{FF2B5EF4-FFF2-40B4-BE49-F238E27FC236}">
                <a16:creationId xmlns:a16="http://schemas.microsoft.com/office/drawing/2014/main" id="{74CB53F7-7AFC-62F2-5C07-92E0CEBC2329}"/>
              </a:ext>
            </a:extLst>
          </p:cNvPr>
          <p:cNvSpPr txBox="1"/>
          <p:nvPr/>
        </p:nvSpPr>
        <p:spPr>
          <a:xfrm>
            <a:off x="-17849" y="6575426"/>
            <a:ext cx="99578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a:ln>
                  <a:noFill/>
                </a:ln>
                <a:solidFill>
                  <a:prstClr val="black"/>
                </a:solidFill>
                <a:effectLst/>
                <a:uLnTx/>
                <a:uFillTx/>
              </a:rPr>
              <a:t>Image: NASA</a:t>
            </a:r>
          </a:p>
        </p:txBody>
      </p:sp>
    </p:spTree>
    <p:extLst>
      <p:ext uri="{BB962C8B-B14F-4D97-AF65-F5344CB8AC3E}">
        <p14:creationId xmlns:p14="http://schemas.microsoft.com/office/powerpoint/2010/main" val="3975928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a:extLst>
              <a:ext uri="{FF2B5EF4-FFF2-40B4-BE49-F238E27FC236}">
                <a16:creationId xmlns:a16="http://schemas.microsoft.com/office/drawing/2014/main" id="{34327DAD-D138-427A-B491-49A5E8764672}"/>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t>5) </a:t>
            </a:r>
            <a:r>
              <a:rPr lang="cs-CZ" dirty="0" err="1"/>
              <a:t>Trees</a:t>
            </a:r>
            <a:r>
              <a:rPr lang="cs-CZ" dirty="0"/>
              <a:t>, </a:t>
            </a:r>
            <a:r>
              <a:rPr lang="cs-CZ" dirty="0" err="1"/>
              <a:t>carbon</a:t>
            </a:r>
            <a:r>
              <a:rPr lang="cs-CZ" dirty="0"/>
              <a:t> </a:t>
            </a:r>
            <a:r>
              <a:rPr lang="cs-CZ" dirty="0" err="1"/>
              <a:t>cycle</a:t>
            </a:r>
            <a:r>
              <a:rPr lang="cs-CZ" dirty="0"/>
              <a:t> and </a:t>
            </a:r>
            <a:r>
              <a:rPr lang="cs-CZ" dirty="0" err="1"/>
              <a:t>the</a:t>
            </a:r>
            <a:r>
              <a:rPr lang="cs-CZ" dirty="0"/>
              <a:t> </a:t>
            </a:r>
            <a:r>
              <a:rPr lang="cs-CZ" dirty="0" err="1"/>
              <a:t>global</a:t>
            </a:r>
            <a:r>
              <a:rPr lang="cs-CZ" dirty="0"/>
              <a:t> </a:t>
            </a:r>
            <a:r>
              <a:rPr lang="cs-CZ" dirty="0" err="1"/>
              <a:t>climate</a:t>
            </a:r>
            <a:r>
              <a:rPr lang="cs-CZ" dirty="0"/>
              <a:t> </a:t>
            </a:r>
            <a:r>
              <a:rPr lang="cs-CZ" dirty="0" err="1"/>
              <a:t>change</a:t>
            </a:r>
            <a:endParaRPr lang="cs-CZ" dirty="0"/>
          </a:p>
        </p:txBody>
      </p:sp>
      <p:pic>
        <p:nvPicPr>
          <p:cNvPr id="8" name="Picture 7">
            <a:extLst>
              <a:ext uri="{FF2B5EF4-FFF2-40B4-BE49-F238E27FC236}">
                <a16:creationId xmlns:a16="http://schemas.microsoft.com/office/drawing/2014/main" id="{FF53BE45-9BC5-1DCA-A6AA-CBBE3396B462}"/>
              </a:ext>
            </a:extLst>
          </p:cNvPr>
          <p:cNvPicPr>
            <a:picLocks noChangeAspect="1"/>
          </p:cNvPicPr>
          <p:nvPr/>
        </p:nvPicPr>
        <p:blipFill>
          <a:blip r:embed="rId2"/>
          <a:stretch>
            <a:fillRect/>
          </a:stretch>
        </p:blipFill>
        <p:spPr>
          <a:xfrm>
            <a:off x="6781045" y="0"/>
            <a:ext cx="5410955" cy="762106"/>
          </a:xfrm>
          <a:prstGeom prst="rect">
            <a:avLst/>
          </a:prstGeom>
        </p:spPr>
      </p:pic>
      <p:sp>
        <p:nvSpPr>
          <p:cNvPr id="2" name="Title 1">
            <a:extLst>
              <a:ext uri="{FF2B5EF4-FFF2-40B4-BE49-F238E27FC236}">
                <a16:creationId xmlns:a16="http://schemas.microsoft.com/office/drawing/2014/main" id="{59B22204-FD29-B6CF-ED69-5D9ABE60E756}"/>
              </a:ext>
            </a:extLst>
          </p:cNvPr>
          <p:cNvSpPr txBox="1">
            <a:spLocks/>
          </p:cNvSpPr>
          <p:nvPr/>
        </p:nvSpPr>
        <p:spPr>
          <a:xfrm>
            <a:off x="480447" y="991155"/>
            <a:ext cx="1156173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Increases in atmospheric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have contributed to a rise in Earth’s temperature.</a:t>
            </a:r>
          </a:p>
        </p:txBody>
      </p:sp>
      <p:pic>
        <p:nvPicPr>
          <p:cNvPr id="3" name="Picture 2">
            <a:extLst>
              <a:ext uri="{FF2B5EF4-FFF2-40B4-BE49-F238E27FC236}">
                <a16:creationId xmlns:a16="http://schemas.microsoft.com/office/drawing/2014/main" id="{1B207330-28BC-01F1-2504-A277060493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332"/>
          <a:stretch/>
        </p:blipFill>
        <p:spPr>
          <a:xfrm>
            <a:off x="1302407" y="2188565"/>
            <a:ext cx="5669394" cy="4123117"/>
          </a:xfrm>
          <a:prstGeom prst="rect">
            <a:avLst/>
          </a:prstGeom>
        </p:spPr>
      </p:pic>
      <p:sp>
        <p:nvSpPr>
          <p:cNvPr id="5" name="TextBox 4">
            <a:extLst>
              <a:ext uri="{FF2B5EF4-FFF2-40B4-BE49-F238E27FC236}">
                <a16:creationId xmlns:a16="http://schemas.microsoft.com/office/drawing/2014/main" id="{5A9776E5-E940-7807-FE32-90006DB8A6F8}"/>
              </a:ext>
            </a:extLst>
          </p:cNvPr>
          <p:cNvSpPr txBox="1"/>
          <p:nvPr/>
        </p:nvSpPr>
        <p:spPr>
          <a:xfrm>
            <a:off x="7071080" y="2771909"/>
            <a:ext cx="4971101" cy="20313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The term </a:t>
            </a:r>
            <a:r>
              <a:rPr kumimoji="0" lang="en-US" sz="1800" b="1" i="0" u="none" strike="noStrike" kern="0" cap="none" spc="0" normalizeH="0" baseline="0" noProof="0" dirty="0">
                <a:ln>
                  <a:noFill/>
                </a:ln>
                <a:solidFill>
                  <a:prstClr val="black"/>
                </a:solidFill>
                <a:effectLst/>
                <a:uLnTx/>
                <a:uFillTx/>
              </a:rPr>
              <a:t>temperature anomaly</a:t>
            </a:r>
            <a:r>
              <a:rPr kumimoji="0" lang="en-US" sz="1800" b="0" i="0" u="none" strike="noStrike" kern="0" cap="none" spc="0" normalizeH="0" baseline="0" noProof="0" dirty="0">
                <a:ln>
                  <a:noFill/>
                </a:ln>
                <a:solidFill>
                  <a:prstClr val="black"/>
                </a:solidFill>
                <a:effectLst/>
                <a:uLnTx/>
                <a:uFillTx/>
              </a:rPr>
              <a:t> means a departure from a reference value or long-</a:t>
            </a:r>
            <a:r>
              <a:rPr kumimoji="0" lang="cs-CZ"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term average, in this case 1951-1980. </a:t>
            </a:r>
            <a:endParaRPr kumimoji="0" lang="cs-CZ"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rPr>
              <a:t>A positive </a:t>
            </a:r>
            <a:r>
              <a:rPr kumimoji="0" lang="en-US" sz="1800" b="1" i="0" u="none" strike="noStrike" kern="0" cap="none" spc="0" normalizeH="0" baseline="0" noProof="0" dirty="0">
                <a:ln>
                  <a:noFill/>
                </a:ln>
                <a:solidFill>
                  <a:srgbClr val="FF0000"/>
                </a:solidFill>
                <a:effectLst/>
                <a:uLnTx/>
                <a:uFillTx/>
              </a:rPr>
              <a:t>anomaly</a:t>
            </a:r>
            <a:r>
              <a:rPr kumimoji="0" lang="en-US" sz="1800" b="0" i="0" u="none" strike="noStrike" kern="0" cap="none" spc="0" normalizeH="0" baseline="0" noProof="0" dirty="0">
                <a:ln>
                  <a:noFill/>
                </a:ln>
                <a:solidFill>
                  <a:srgbClr val="FF0000"/>
                </a:solidFill>
                <a:effectLst/>
                <a:uLnTx/>
                <a:uFillTx/>
              </a:rPr>
              <a:t> indicates that the observed </a:t>
            </a:r>
            <a:endParaRPr kumimoji="0" lang="en-US" sz="18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rPr>
              <a:t>temperature</a:t>
            </a:r>
            <a:r>
              <a:rPr kumimoji="0" lang="en-US" sz="1800" b="0" i="0" u="none" strike="noStrike" kern="0" cap="none" spc="0" normalizeH="0" baseline="0" noProof="0" dirty="0">
                <a:ln>
                  <a:noFill/>
                </a:ln>
                <a:solidFill>
                  <a:srgbClr val="FF0000"/>
                </a:solidFill>
                <a:effectLst/>
                <a:uLnTx/>
                <a:uFillTx/>
              </a:rPr>
              <a:t> was warmer than the reference value.</a:t>
            </a:r>
            <a:endParaRPr kumimoji="0" lang="en-US" sz="1800" b="1" i="0" u="none" strike="noStrike" kern="0" cap="none" spc="0" normalizeH="0" baseline="0" noProof="0" dirty="0">
              <a:ln>
                <a:noFill/>
              </a:ln>
              <a:solidFill>
                <a:srgbClr val="FF0000"/>
              </a:solidFill>
              <a:effectLst/>
              <a:uLnTx/>
              <a:uFillTx/>
            </a:endParaRPr>
          </a:p>
        </p:txBody>
      </p:sp>
      <p:sp>
        <p:nvSpPr>
          <p:cNvPr id="6" name="Oval 5">
            <a:extLst>
              <a:ext uri="{FF2B5EF4-FFF2-40B4-BE49-F238E27FC236}">
                <a16:creationId xmlns:a16="http://schemas.microsoft.com/office/drawing/2014/main" id="{9D0E8651-5738-06F7-45D4-89CBC013B08B}"/>
              </a:ext>
            </a:extLst>
          </p:cNvPr>
          <p:cNvSpPr/>
          <p:nvPr/>
        </p:nvSpPr>
        <p:spPr>
          <a:xfrm rot="18381279">
            <a:off x="4863888" y="2951695"/>
            <a:ext cx="2794851" cy="954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57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a:extLst>
              <a:ext uri="{FF2B5EF4-FFF2-40B4-BE49-F238E27FC236}">
                <a16:creationId xmlns:a16="http://schemas.microsoft.com/office/drawing/2014/main" id="{34327DAD-D138-427A-B491-49A5E8764672}"/>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t>5) </a:t>
            </a:r>
            <a:r>
              <a:rPr lang="cs-CZ" dirty="0" err="1"/>
              <a:t>Trees</a:t>
            </a:r>
            <a:r>
              <a:rPr lang="cs-CZ" dirty="0"/>
              <a:t>, </a:t>
            </a:r>
            <a:r>
              <a:rPr lang="cs-CZ" dirty="0" err="1"/>
              <a:t>carbon</a:t>
            </a:r>
            <a:r>
              <a:rPr lang="cs-CZ" dirty="0"/>
              <a:t> </a:t>
            </a:r>
            <a:r>
              <a:rPr lang="cs-CZ" dirty="0" err="1"/>
              <a:t>cycle</a:t>
            </a:r>
            <a:r>
              <a:rPr lang="cs-CZ" dirty="0"/>
              <a:t> and </a:t>
            </a:r>
            <a:r>
              <a:rPr lang="cs-CZ" dirty="0" err="1"/>
              <a:t>the</a:t>
            </a:r>
            <a:r>
              <a:rPr lang="cs-CZ" dirty="0"/>
              <a:t> </a:t>
            </a:r>
            <a:r>
              <a:rPr lang="cs-CZ" dirty="0" err="1"/>
              <a:t>global</a:t>
            </a:r>
            <a:r>
              <a:rPr lang="cs-CZ" dirty="0"/>
              <a:t> </a:t>
            </a:r>
            <a:r>
              <a:rPr lang="cs-CZ" dirty="0" err="1"/>
              <a:t>climate</a:t>
            </a:r>
            <a:r>
              <a:rPr lang="cs-CZ" dirty="0"/>
              <a:t> </a:t>
            </a:r>
            <a:r>
              <a:rPr lang="cs-CZ" dirty="0" err="1"/>
              <a:t>change</a:t>
            </a:r>
            <a:endParaRPr lang="cs-CZ" dirty="0"/>
          </a:p>
        </p:txBody>
      </p:sp>
      <p:pic>
        <p:nvPicPr>
          <p:cNvPr id="8" name="Picture 7">
            <a:extLst>
              <a:ext uri="{FF2B5EF4-FFF2-40B4-BE49-F238E27FC236}">
                <a16:creationId xmlns:a16="http://schemas.microsoft.com/office/drawing/2014/main" id="{FF53BE45-9BC5-1DCA-A6AA-CBBE3396B462}"/>
              </a:ext>
            </a:extLst>
          </p:cNvPr>
          <p:cNvPicPr>
            <a:picLocks noChangeAspect="1"/>
          </p:cNvPicPr>
          <p:nvPr/>
        </p:nvPicPr>
        <p:blipFill>
          <a:blip r:embed="rId4"/>
          <a:stretch>
            <a:fillRect/>
          </a:stretch>
        </p:blipFill>
        <p:spPr>
          <a:xfrm>
            <a:off x="6781045" y="0"/>
            <a:ext cx="5410955" cy="762106"/>
          </a:xfrm>
          <a:prstGeom prst="rect">
            <a:avLst/>
          </a:prstGeom>
        </p:spPr>
      </p:pic>
      <p:sp>
        <p:nvSpPr>
          <p:cNvPr id="2" name="Title 1">
            <a:extLst>
              <a:ext uri="{FF2B5EF4-FFF2-40B4-BE49-F238E27FC236}">
                <a16:creationId xmlns:a16="http://schemas.microsoft.com/office/drawing/2014/main" id="{105B48D9-5F5E-ABA3-EE4E-465BE6AB21E7}"/>
              </a:ext>
            </a:extLst>
          </p:cNvPr>
          <p:cNvSpPr txBox="1">
            <a:spLocks/>
          </p:cNvSpPr>
          <p:nvPr/>
        </p:nvSpPr>
        <p:spPr>
          <a:xfrm>
            <a:off x="331971" y="1090551"/>
            <a:ext cx="1099532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Increases in atmospheric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have contributed to a rise in Earth’s temperature.</a:t>
            </a:r>
          </a:p>
        </p:txBody>
      </p:sp>
      <p:pic>
        <p:nvPicPr>
          <p:cNvPr id="5" name="gistemp2016_5year_full_record_celsius_30fps_1080p.mp4">
            <a:hlinkClick r:id="" action="ppaction://media"/>
            <a:extLst>
              <a:ext uri="{FF2B5EF4-FFF2-40B4-BE49-F238E27FC236}">
                <a16:creationId xmlns:a16="http://schemas.microsoft.com/office/drawing/2014/main" id="{C2FEB2D3-9957-F3A1-0951-28EFB131AA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9902" y="2034295"/>
            <a:ext cx="7776452" cy="4374254"/>
          </a:xfrm>
          <a:prstGeom prst="rect">
            <a:avLst/>
          </a:prstGeom>
        </p:spPr>
      </p:pic>
      <p:sp>
        <p:nvSpPr>
          <p:cNvPr id="6" name="TextBox 5">
            <a:extLst>
              <a:ext uri="{FF2B5EF4-FFF2-40B4-BE49-F238E27FC236}">
                <a16:creationId xmlns:a16="http://schemas.microsoft.com/office/drawing/2014/main" id="{A89616AC-C5E0-C56F-8777-C6BC5B734B50}"/>
              </a:ext>
            </a:extLst>
          </p:cNvPr>
          <p:cNvSpPr txBox="1"/>
          <p:nvPr/>
        </p:nvSpPr>
        <p:spPr>
          <a:xfrm>
            <a:off x="0" y="6575426"/>
            <a:ext cx="285629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Movie: NASA Scientific Visualization Studio</a:t>
            </a:r>
          </a:p>
        </p:txBody>
      </p:sp>
    </p:spTree>
    <p:extLst>
      <p:ext uri="{BB962C8B-B14F-4D97-AF65-F5344CB8AC3E}">
        <p14:creationId xmlns:p14="http://schemas.microsoft.com/office/powerpoint/2010/main" val="1570748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descr="Obsah obrázku brýle, sluneční brýle, příslušenství, ochranné brýle&#10;&#10;Popis byl vytvořen automaticky">
            <a:extLst>
              <a:ext uri="{FF2B5EF4-FFF2-40B4-BE49-F238E27FC236}">
                <a16:creationId xmlns:a16="http://schemas.microsoft.com/office/drawing/2014/main" id="{9BDF4413-5F54-444B-8413-2A11A200E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985" y="536445"/>
            <a:ext cx="2198273" cy="2198273"/>
          </a:xfrm>
          <a:prstGeom prst="rect">
            <a:avLst/>
          </a:prstGeom>
        </p:spPr>
      </p:pic>
      <p:sp>
        <p:nvSpPr>
          <p:cNvPr id="4" name="Ovál 3">
            <a:extLst>
              <a:ext uri="{FF2B5EF4-FFF2-40B4-BE49-F238E27FC236}">
                <a16:creationId xmlns:a16="http://schemas.microsoft.com/office/drawing/2014/main" id="{34327DAD-D138-427A-B491-49A5E8764672}"/>
              </a:ext>
            </a:extLst>
          </p:cNvPr>
          <p:cNvSpPr/>
          <p:nvPr/>
        </p:nvSpPr>
        <p:spPr>
          <a:xfrm>
            <a:off x="331971" y="5575"/>
            <a:ext cx="3732608" cy="1176854"/>
          </a:xfrm>
          <a:prstGeom prst="ellipse">
            <a:avLst/>
          </a:prstGeom>
          <a:solidFill>
            <a:schemeClr val="tx1">
              <a:lumMod val="65000"/>
              <a:lumOff val="3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 How can we look at the carbon in the atmosphere?</a:t>
            </a:r>
          </a:p>
        </p:txBody>
      </p:sp>
      <p:sp>
        <p:nvSpPr>
          <p:cNvPr id="7" name="TextovéPole 6">
            <a:extLst>
              <a:ext uri="{FF2B5EF4-FFF2-40B4-BE49-F238E27FC236}">
                <a16:creationId xmlns:a16="http://schemas.microsoft.com/office/drawing/2014/main" id="{2B07834F-CE21-4DF3-ABC7-1D10000C6105}"/>
              </a:ext>
            </a:extLst>
          </p:cNvPr>
          <p:cNvSpPr txBox="1"/>
          <p:nvPr/>
        </p:nvSpPr>
        <p:spPr>
          <a:xfrm>
            <a:off x="4249342" y="89210"/>
            <a:ext cx="7756162" cy="830997"/>
          </a:xfrm>
          <a:prstGeom prst="rect">
            <a:avLst/>
          </a:prstGeom>
          <a:noFill/>
        </p:spPr>
        <p:txBody>
          <a:bodyPr wrap="none" rtlCol="0">
            <a:spAutoFit/>
          </a:bodyPr>
          <a:lstStyle/>
          <a:p>
            <a:r>
              <a:rPr lang="en-GB" sz="2400" b="1"/>
              <a:t>Back from your schoolyard…</a:t>
            </a:r>
          </a:p>
          <a:p>
            <a:r>
              <a:rPr lang="en-GB" sz="2400" b="1"/>
              <a:t>	to the global carbon cycle and global climate change</a:t>
            </a:r>
          </a:p>
        </p:txBody>
      </p:sp>
      <p:sp>
        <p:nvSpPr>
          <p:cNvPr id="2" name="TextovéPole 1">
            <a:extLst>
              <a:ext uri="{FF2B5EF4-FFF2-40B4-BE49-F238E27FC236}">
                <a16:creationId xmlns:a16="http://schemas.microsoft.com/office/drawing/2014/main" id="{DAD8C186-514B-4FDE-AF10-E813944E5CCF}"/>
              </a:ext>
            </a:extLst>
          </p:cNvPr>
          <p:cNvSpPr txBox="1"/>
          <p:nvPr/>
        </p:nvSpPr>
        <p:spPr>
          <a:xfrm>
            <a:off x="154379" y="1250027"/>
            <a:ext cx="5054589" cy="461665"/>
          </a:xfrm>
          <a:prstGeom prst="rect">
            <a:avLst/>
          </a:prstGeom>
          <a:noFill/>
        </p:spPr>
        <p:txBody>
          <a:bodyPr wrap="none" rtlCol="0">
            <a:spAutoFit/>
          </a:bodyPr>
          <a:lstStyle/>
          <a:p>
            <a:r>
              <a:rPr lang="en-GB" sz="2400" b="1" u="sng">
                <a:solidFill>
                  <a:srgbClr val="33CCCC"/>
                </a:solidFill>
              </a:rPr>
              <a:t>How to watch CO</a:t>
            </a:r>
            <a:r>
              <a:rPr lang="en-GB" sz="2400" b="1" u="sng" baseline="-25000">
                <a:solidFill>
                  <a:srgbClr val="33CCCC"/>
                </a:solidFill>
              </a:rPr>
              <a:t>2</a:t>
            </a:r>
            <a:r>
              <a:rPr lang="en-GB" sz="2400" b="1" u="sng">
                <a:solidFill>
                  <a:srgbClr val="33CCCC"/>
                </a:solidFill>
              </a:rPr>
              <a:t> in the atmosphere?</a:t>
            </a:r>
          </a:p>
        </p:txBody>
      </p:sp>
      <p:sp>
        <p:nvSpPr>
          <p:cNvPr id="11" name="TextovéPole 10">
            <a:extLst>
              <a:ext uri="{FF2B5EF4-FFF2-40B4-BE49-F238E27FC236}">
                <a16:creationId xmlns:a16="http://schemas.microsoft.com/office/drawing/2014/main" id="{0B0A8E6B-4AC1-434E-A599-78116EC36868}"/>
              </a:ext>
            </a:extLst>
          </p:cNvPr>
          <p:cNvSpPr txBox="1"/>
          <p:nvPr/>
        </p:nvSpPr>
        <p:spPr>
          <a:xfrm>
            <a:off x="154379" y="1616618"/>
            <a:ext cx="11973045" cy="1938992"/>
          </a:xfrm>
          <a:prstGeom prst="rect">
            <a:avLst/>
          </a:prstGeom>
          <a:noFill/>
        </p:spPr>
        <p:txBody>
          <a:bodyPr wrap="square" rtlCol="0">
            <a:spAutoFit/>
          </a:bodyPr>
          <a:lstStyle/>
          <a:p>
            <a:r>
              <a:rPr lang="en-GB" sz="3200" b="1"/>
              <a:t>CO</a:t>
            </a:r>
            <a:r>
              <a:rPr lang="en-GB" sz="3200" b="1" baseline="-25000"/>
              <a:t>2</a:t>
            </a:r>
            <a:r>
              <a:rPr lang="en-GB" sz="3200" b="1"/>
              <a:t> absorbs infrared radiantion</a:t>
            </a:r>
          </a:p>
          <a:p>
            <a:r>
              <a:rPr lang="en-GB" sz="3200"/>
              <a:t>	</a:t>
            </a:r>
            <a:r>
              <a:rPr lang="en-GB" sz="2800"/>
              <a:t>- that is why acts as a greenhouse gas (warming)</a:t>
            </a:r>
          </a:p>
          <a:p>
            <a:r>
              <a:rPr lang="en-GB" sz="2800"/>
              <a:t>	- NASA spaceborne instruments measure infrared ratiation and thus the 	CO</a:t>
            </a:r>
            <a:r>
              <a:rPr lang="en-GB" sz="2800" baseline="-25000"/>
              <a:t>2 </a:t>
            </a:r>
            <a:r>
              <a:rPr lang="en-GB" sz="2800"/>
              <a:t>concentration in the middle troposphere (altitude of 5 to 10 km)</a:t>
            </a:r>
          </a:p>
        </p:txBody>
      </p:sp>
      <p:pic>
        <p:nvPicPr>
          <p:cNvPr id="12" name="Obrázek 11">
            <a:extLst>
              <a:ext uri="{FF2B5EF4-FFF2-40B4-BE49-F238E27FC236}">
                <a16:creationId xmlns:a16="http://schemas.microsoft.com/office/drawing/2014/main" id="{326213CE-B244-4CEA-8577-1F9D2C822814}"/>
              </a:ext>
            </a:extLst>
          </p:cNvPr>
          <p:cNvPicPr>
            <a:picLocks noChangeAspect="1"/>
          </p:cNvPicPr>
          <p:nvPr/>
        </p:nvPicPr>
        <p:blipFill>
          <a:blip r:embed="rId3"/>
          <a:stretch>
            <a:fillRect/>
          </a:stretch>
        </p:blipFill>
        <p:spPr>
          <a:xfrm>
            <a:off x="9182100" y="6325130"/>
            <a:ext cx="3009900" cy="542925"/>
          </a:xfrm>
          <a:prstGeom prst="rect">
            <a:avLst/>
          </a:prstGeom>
        </p:spPr>
      </p:pic>
    </p:spTree>
    <p:extLst>
      <p:ext uri="{BB962C8B-B14F-4D97-AF65-F5344CB8AC3E}">
        <p14:creationId xmlns:p14="http://schemas.microsoft.com/office/powerpoint/2010/main" val="4090804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B07834F-CE21-4DF3-ABC7-1D10000C6105}"/>
              </a:ext>
            </a:extLst>
          </p:cNvPr>
          <p:cNvSpPr txBox="1"/>
          <p:nvPr/>
        </p:nvSpPr>
        <p:spPr>
          <a:xfrm>
            <a:off x="4249342" y="89210"/>
            <a:ext cx="7756162" cy="830997"/>
          </a:xfrm>
          <a:prstGeom prst="rect">
            <a:avLst/>
          </a:prstGeom>
          <a:noFill/>
        </p:spPr>
        <p:txBody>
          <a:bodyPr wrap="none" rtlCol="0">
            <a:spAutoFit/>
          </a:bodyPr>
          <a:lstStyle/>
          <a:p>
            <a:r>
              <a:rPr lang="en-GB" sz="2400" b="1"/>
              <a:t>Back from your schoolyard…</a:t>
            </a:r>
          </a:p>
          <a:p>
            <a:r>
              <a:rPr lang="en-GB" sz="2400" b="1"/>
              <a:t>	to the global carbon cycle and global climate change</a:t>
            </a:r>
          </a:p>
        </p:txBody>
      </p:sp>
      <p:pic>
        <p:nvPicPr>
          <p:cNvPr id="12" name="Obrázek 11">
            <a:extLst>
              <a:ext uri="{FF2B5EF4-FFF2-40B4-BE49-F238E27FC236}">
                <a16:creationId xmlns:a16="http://schemas.microsoft.com/office/drawing/2014/main" id="{326213CE-B244-4CEA-8577-1F9D2C822814}"/>
              </a:ext>
            </a:extLst>
          </p:cNvPr>
          <p:cNvPicPr>
            <a:picLocks noChangeAspect="1"/>
          </p:cNvPicPr>
          <p:nvPr/>
        </p:nvPicPr>
        <p:blipFill>
          <a:blip r:embed="rId2"/>
          <a:stretch>
            <a:fillRect/>
          </a:stretch>
        </p:blipFill>
        <p:spPr>
          <a:xfrm>
            <a:off x="9182100" y="6325130"/>
            <a:ext cx="3009900" cy="542925"/>
          </a:xfrm>
          <a:prstGeom prst="rect">
            <a:avLst/>
          </a:prstGeom>
        </p:spPr>
      </p:pic>
      <p:sp>
        <p:nvSpPr>
          <p:cNvPr id="3" name="TextovéPole 1">
            <a:extLst>
              <a:ext uri="{FF2B5EF4-FFF2-40B4-BE49-F238E27FC236}">
                <a16:creationId xmlns:a16="http://schemas.microsoft.com/office/drawing/2014/main" id="{1FD4E208-B17A-B626-6D38-58AC547D9933}"/>
              </a:ext>
            </a:extLst>
          </p:cNvPr>
          <p:cNvSpPr txBox="1"/>
          <p:nvPr/>
        </p:nvSpPr>
        <p:spPr>
          <a:xfrm>
            <a:off x="109477" y="1220771"/>
            <a:ext cx="5206233" cy="461665"/>
          </a:xfrm>
          <a:prstGeom prst="rect">
            <a:avLst/>
          </a:prstGeom>
          <a:noFill/>
        </p:spPr>
        <p:txBody>
          <a:bodyPr wrap="none" rtlCol="0">
            <a:spAutoFit/>
          </a:bodyPr>
          <a:lstStyle/>
          <a:p>
            <a:r>
              <a:rPr lang="en-GB" sz="2400" b="1" u="sng">
                <a:solidFill>
                  <a:schemeClr val="accent6"/>
                </a:solidFill>
              </a:rPr>
              <a:t>How to watch trees photosynthesizing?</a:t>
            </a:r>
          </a:p>
        </p:txBody>
      </p:sp>
      <p:sp>
        <p:nvSpPr>
          <p:cNvPr id="5" name="TextovéPole 10">
            <a:extLst>
              <a:ext uri="{FF2B5EF4-FFF2-40B4-BE49-F238E27FC236}">
                <a16:creationId xmlns:a16="http://schemas.microsoft.com/office/drawing/2014/main" id="{F8B5E5A6-3114-D88B-EE46-57663AFB76DE}"/>
              </a:ext>
            </a:extLst>
          </p:cNvPr>
          <p:cNvSpPr txBox="1"/>
          <p:nvPr/>
        </p:nvSpPr>
        <p:spPr>
          <a:xfrm>
            <a:off x="109477" y="1746751"/>
            <a:ext cx="11973045" cy="1938992"/>
          </a:xfrm>
          <a:prstGeom prst="rect">
            <a:avLst/>
          </a:prstGeom>
          <a:noFill/>
        </p:spPr>
        <p:txBody>
          <a:bodyPr wrap="square" rtlCol="0">
            <a:spAutoFit/>
          </a:bodyPr>
          <a:lstStyle/>
          <a:p>
            <a:r>
              <a:rPr lang="en-GB" sz="3200" b="1"/>
              <a:t>Green chlorophyll in leaves absorbs red light and reflects green</a:t>
            </a:r>
          </a:p>
          <a:p>
            <a:r>
              <a:rPr lang="en-GB" sz="3200"/>
              <a:t>	</a:t>
            </a:r>
            <a:r>
              <a:rPr lang="en-GB" sz="2800"/>
              <a:t>- that is why we see leaves green</a:t>
            </a:r>
          </a:p>
          <a:p>
            <a:r>
              <a:rPr lang="en-GB" sz="2800"/>
              <a:t>	- NASA spaceborne instruments measure visible and infrared ratiation and 	thus the canopy greeness (photosynthesis) could be calculated</a:t>
            </a:r>
          </a:p>
        </p:txBody>
      </p:sp>
      <p:pic>
        <p:nvPicPr>
          <p:cNvPr id="6" name="Obrázek 11" descr="Obsah obrázku exteriér, rostlina, zelená, list&#10;&#10;Popis byl vytvořen automaticky">
            <a:extLst>
              <a:ext uri="{FF2B5EF4-FFF2-40B4-BE49-F238E27FC236}">
                <a16:creationId xmlns:a16="http://schemas.microsoft.com/office/drawing/2014/main" id="{466AC58D-0168-C857-1528-D90BC6223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100" y="3750058"/>
            <a:ext cx="2036723" cy="2036723"/>
          </a:xfrm>
          <a:prstGeom prst="rect">
            <a:avLst/>
          </a:prstGeom>
        </p:spPr>
      </p:pic>
      <p:sp>
        <p:nvSpPr>
          <p:cNvPr id="15" name="TextBox 14">
            <a:extLst>
              <a:ext uri="{FF2B5EF4-FFF2-40B4-BE49-F238E27FC236}">
                <a16:creationId xmlns:a16="http://schemas.microsoft.com/office/drawing/2014/main" id="{3A41ED71-482C-8BA1-9462-1772187A90AE}"/>
              </a:ext>
            </a:extLst>
          </p:cNvPr>
          <p:cNvSpPr txBox="1"/>
          <p:nvPr/>
        </p:nvSpPr>
        <p:spPr>
          <a:xfrm>
            <a:off x="0" y="6483093"/>
            <a:ext cx="6117956" cy="369332"/>
          </a:xfrm>
          <a:prstGeom prst="rect">
            <a:avLst/>
          </a:prstGeom>
          <a:noFill/>
        </p:spPr>
        <p:txBody>
          <a:bodyPr wrap="square">
            <a:spAutoFit/>
          </a:bodyPr>
          <a:lstStyle/>
          <a:p>
            <a:r>
              <a:rPr lang="en-GB"/>
              <a:t>https://modis.gsfc.nasa.gov/data/dataprod/mod13.php</a:t>
            </a:r>
          </a:p>
        </p:txBody>
      </p:sp>
      <p:sp>
        <p:nvSpPr>
          <p:cNvPr id="2" name="Ovál 3">
            <a:extLst>
              <a:ext uri="{FF2B5EF4-FFF2-40B4-BE49-F238E27FC236}">
                <a16:creationId xmlns:a16="http://schemas.microsoft.com/office/drawing/2014/main" id="{2FEB9D8D-A0E2-215D-0AFE-9276AA013369}"/>
              </a:ext>
            </a:extLst>
          </p:cNvPr>
          <p:cNvSpPr/>
          <p:nvPr/>
        </p:nvSpPr>
        <p:spPr>
          <a:xfrm>
            <a:off x="331971" y="5575"/>
            <a:ext cx="3732608" cy="1176854"/>
          </a:xfrm>
          <a:prstGeom prst="ellipse">
            <a:avLst/>
          </a:prstGeom>
          <a:solidFill>
            <a:schemeClr val="tx1">
              <a:lumMod val="65000"/>
              <a:lumOff val="3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 How can we look at the carbon in the atmosphere?</a:t>
            </a:r>
          </a:p>
        </p:txBody>
      </p:sp>
    </p:spTree>
    <p:extLst>
      <p:ext uri="{BB962C8B-B14F-4D97-AF65-F5344CB8AC3E}">
        <p14:creationId xmlns:p14="http://schemas.microsoft.com/office/powerpoint/2010/main" val="646880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B07834F-CE21-4DF3-ABC7-1D10000C6105}"/>
              </a:ext>
            </a:extLst>
          </p:cNvPr>
          <p:cNvSpPr txBox="1"/>
          <p:nvPr/>
        </p:nvSpPr>
        <p:spPr>
          <a:xfrm>
            <a:off x="4249342" y="89210"/>
            <a:ext cx="7756162" cy="830997"/>
          </a:xfrm>
          <a:prstGeom prst="rect">
            <a:avLst/>
          </a:prstGeom>
          <a:noFill/>
        </p:spPr>
        <p:txBody>
          <a:bodyPr wrap="none" rtlCol="0">
            <a:spAutoFit/>
          </a:bodyPr>
          <a:lstStyle/>
          <a:p>
            <a:r>
              <a:rPr lang="en-GB" sz="2400" b="1"/>
              <a:t>Back from your schoolyard…</a:t>
            </a:r>
          </a:p>
          <a:p>
            <a:r>
              <a:rPr lang="en-GB" sz="2400" b="1"/>
              <a:t>	to the global carbon cycle and global climate change</a:t>
            </a:r>
          </a:p>
        </p:txBody>
      </p:sp>
      <p:pic>
        <p:nvPicPr>
          <p:cNvPr id="12" name="Obrázek 11">
            <a:extLst>
              <a:ext uri="{FF2B5EF4-FFF2-40B4-BE49-F238E27FC236}">
                <a16:creationId xmlns:a16="http://schemas.microsoft.com/office/drawing/2014/main" id="{326213CE-B244-4CEA-8577-1F9D2C822814}"/>
              </a:ext>
            </a:extLst>
          </p:cNvPr>
          <p:cNvPicPr>
            <a:picLocks noChangeAspect="1"/>
          </p:cNvPicPr>
          <p:nvPr/>
        </p:nvPicPr>
        <p:blipFill>
          <a:blip r:embed="rId2"/>
          <a:stretch>
            <a:fillRect/>
          </a:stretch>
        </p:blipFill>
        <p:spPr>
          <a:xfrm>
            <a:off x="9182100" y="6325130"/>
            <a:ext cx="3009900" cy="542925"/>
          </a:xfrm>
          <a:prstGeom prst="rect">
            <a:avLst/>
          </a:prstGeom>
        </p:spPr>
      </p:pic>
      <p:sp>
        <p:nvSpPr>
          <p:cNvPr id="3" name="TextovéPole 1">
            <a:extLst>
              <a:ext uri="{FF2B5EF4-FFF2-40B4-BE49-F238E27FC236}">
                <a16:creationId xmlns:a16="http://schemas.microsoft.com/office/drawing/2014/main" id="{1FD4E208-B17A-B626-6D38-58AC547D9933}"/>
              </a:ext>
            </a:extLst>
          </p:cNvPr>
          <p:cNvSpPr txBox="1"/>
          <p:nvPr/>
        </p:nvSpPr>
        <p:spPr>
          <a:xfrm>
            <a:off x="109477" y="1220771"/>
            <a:ext cx="5206233" cy="461665"/>
          </a:xfrm>
          <a:prstGeom prst="rect">
            <a:avLst/>
          </a:prstGeom>
          <a:noFill/>
        </p:spPr>
        <p:txBody>
          <a:bodyPr wrap="none" rtlCol="0">
            <a:spAutoFit/>
          </a:bodyPr>
          <a:lstStyle/>
          <a:p>
            <a:r>
              <a:rPr lang="en-GB" sz="2400" b="1" u="sng">
                <a:solidFill>
                  <a:schemeClr val="accent6"/>
                </a:solidFill>
              </a:rPr>
              <a:t>How to watch trees photosynthesizing?</a:t>
            </a:r>
          </a:p>
        </p:txBody>
      </p:sp>
      <p:sp>
        <p:nvSpPr>
          <p:cNvPr id="5" name="TextovéPole 10">
            <a:extLst>
              <a:ext uri="{FF2B5EF4-FFF2-40B4-BE49-F238E27FC236}">
                <a16:creationId xmlns:a16="http://schemas.microsoft.com/office/drawing/2014/main" id="{F8B5E5A6-3114-D88B-EE46-57663AFB76DE}"/>
              </a:ext>
            </a:extLst>
          </p:cNvPr>
          <p:cNvSpPr txBox="1"/>
          <p:nvPr/>
        </p:nvSpPr>
        <p:spPr>
          <a:xfrm>
            <a:off x="109477" y="1746751"/>
            <a:ext cx="11973045" cy="1938992"/>
          </a:xfrm>
          <a:prstGeom prst="rect">
            <a:avLst/>
          </a:prstGeom>
          <a:noFill/>
        </p:spPr>
        <p:txBody>
          <a:bodyPr wrap="square" rtlCol="0">
            <a:spAutoFit/>
          </a:bodyPr>
          <a:lstStyle/>
          <a:p>
            <a:r>
              <a:rPr lang="en-GB" sz="3200" b="1"/>
              <a:t>Green chlorophyll in leaves absorbs red light and reflects green</a:t>
            </a:r>
          </a:p>
          <a:p>
            <a:r>
              <a:rPr lang="en-GB" sz="3200"/>
              <a:t>	</a:t>
            </a:r>
            <a:r>
              <a:rPr lang="en-GB" sz="2800"/>
              <a:t>- that is why we see leaves green</a:t>
            </a:r>
          </a:p>
          <a:p>
            <a:r>
              <a:rPr lang="en-GB" sz="2800"/>
              <a:t>	- NASA spaceborne instruments measure visible and infrared ratiation and 	thus the canopy greeness (photosynthesis) could be calculated</a:t>
            </a:r>
          </a:p>
        </p:txBody>
      </p:sp>
      <p:pic>
        <p:nvPicPr>
          <p:cNvPr id="6" name="Obrázek 11" descr="Obsah obrázku exteriér, rostlina, zelená, list&#10;&#10;Popis byl vytvořen automaticky">
            <a:extLst>
              <a:ext uri="{FF2B5EF4-FFF2-40B4-BE49-F238E27FC236}">
                <a16:creationId xmlns:a16="http://schemas.microsoft.com/office/drawing/2014/main" id="{466AC58D-0168-C857-1528-D90BC6223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100" y="3750058"/>
            <a:ext cx="2036723" cy="2036723"/>
          </a:xfrm>
          <a:prstGeom prst="rect">
            <a:avLst/>
          </a:prstGeom>
        </p:spPr>
      </p:pic>
      <p:sp>
        <p:nvSpPr>
          <p:cNvPr id="9" name="TextBox 8">
            <a:extLst>
              <a:ext uri="{FF2B5EF4-FFF2-40B4-BE49-F238E27FC236}">
                <a16:creationId xmlns:a16="http://schemas.microsoft.com/office/drawing/2014/main" id="{A99D778B-55D7-5B47-0937-7BC497B4471B}"/>
              </a:ext>
            </a:extLst>
          </p:cNvPr>
          <p:cNvSpPr txBox="1"/>
          <p:nvPr/>
        </p:nvSpPr>
        <p:spPr>
          <a:xfrm>
            <a:off x="463012" y="4768419"/>
            <a:ext cx="6983924" cy="923330"/>
          </a:xfrm>
          <a:prstGeom prst="rect">
            <a:avLst/>
          </a:prstGeom>
          <a:noFill/>
        </p:spPr>
        <p:txBody>
          <a:bodyPr wrap="square">
            <a:spAutoFit/>
          </a:bodyPr>
          <a:lstStyle/>
          <a:p>
            <a:r>
              <a:rPr lang="en-GB"/>
              <a:t>So….can we check GLOBALLY what time of the year trees build in the biggest amount of carbon into its biomass?</a:t>
            </a:r>
            <a:br>
              <a:rPr lang="en-GB"/>
            </a:br>
            <a:endParaRPr lang="en-GB"/>
          </a:p>
        </p:txBody>
      </p:sp>
      <p:sp>
        <p:nvSpPr>
          <p:cNvPr id="2" name="Ovál 3">
            <a:extLst>
              <a:ext uri="{FF2B5EF4-FFF2-40B4-BE49-F238E27FC236}">
                <a16:creationId xmlns:a16="http://schemas.microsoft.com/office/drawing/2014/main" id="{F9B5E32C-D861-F030-77AD-5DE8E9FD74FD}"/>
              </a:ext>
            </a:extLst>
          </p:cNvPr>
          <p:cNvSpPr/>
          <p:nvPr/>
        </p:nvSpPr>
        <p:spPr>
          <a:xfrm>
            <a:off x="331971" y="5575"/>
            <a:ext cx="3732608" cy="1176854"/>
          </a:xfrm>
          <a:prstGeom prst="ellipse">
            <a:avLst/>
          </a:prstGeom>
          <a:solidFill>
            <a:schemeClr val="tx1">
              <a:lumMod val="65000"/>
              <a:lumOff val="3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 How can we look at the carbon in the atmosphere?</a:t>
            </a:r>
          </a:p>
        </p:txBody>
      </p:sp>
    </p:spTree>
    <p:extLst>
      <p:ext uri="{BB962C8B-B14F-4D97-AF65-F5344CB8AC3E}">
        <p14:creationId xmlns:p14="http://schemas.microsoft.com/office/powerpoint/2010/main" val="118619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7B8BB37B-6DC6-4C2C-86C1-5567513E6090}"/>
              </a:ext>
            </a:extLst>
          </p:cNvPr>
          <p:cNvGraphicFramePr/>
          <p:nvPr>
            <p:extLst>
              <p:ext uri="{D42A27DB-BD31-4B8C-83A1-F6EECF244321}">
                <p14:modId xmlns:p14="http://schemas.microsoft.com/office/powerpoint/2010/main" val="1099321199"/>
              </p:ext>
            </p:extLst>
          </p:nvPr>
        </p:nvGraphicFramePr>
        <p:xfrm>
          <a:off x="1835297" y="66582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ál 8">
            <a:extLst>
              <a:ext uri="{FF2B5EF4-FFF2-40B4-BE49-F238E27FC236}">
                <a16:creationId xmlns:a16="http://schemas.microsoft.com/office/drawing/2014/main" id="{69912CFF-FC5E-4AB9-BACF-D6B6E1B42B63}"/>
              </a:ext>
            </a:extLst>
          </p:cNvPr>
          <p:cNvSpPr/>
          <p:nvPr/>
        </p:nvSpPr>
        <p:spPr>
          <a:xfrm>
            <a:off x="6261696" y="953047"/>
            <a:ext cx="3732608" cy="1176854"/>
          </a:xfrm>
          <a:prstGeom prst="ellipse">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What do you imagine if I say CARBON?</a:t>
            </a:r>
          </a:p>
        </p:txBody>
      </p:sp>
      <p:sp>
        <p:nvSpPr>
          <p:cNvPr id="2" name="Obdélník 25">
            <a:extLst>
              <a:ext uri="{FF2B5EF4-FFF2-40B4-BE49-F238E27FC236}">
                <a16:creationId xmlns:a16="http://schemas.microsoft.com/office/drawing/2014/main" id="{0B27E84C-FEF7-1368-B13D-063CF26DADD2}"/>
              </a:ext>
            </a:extLst>
          </p:cNvPr>
          <p:cNvSpPr/>
          <p:nvPr/>
        </p:nvSpPr>
        <p:spPr>
          <a:xfrm>
            <a:off x="0" y="6559436"/>
            <a:ext cx="12192000" cy="276999"/>
          </a:xfrm>
          <a:prstGeom prst="rect">
            <a:avLst/>
          </a:prstGeom>
          <a:solidFill>
            <a:schemeClr val="accent3">
              <a:lumMod val="20000"/>
              <a:lumOff val="80000"/>
            </a:schemeClr>
          </a:solidFill>
        </p:spPr>
        <p:txBody>
          <a:bodyPr wrap="square">
            <a:spAutoFit/>
          </a:bodyPr>
          <a:lstStyle/>
          <a:p>
            <a:r>
              <a:rPr lang="en-GB" sz="1200" dirty="0"/>
              <a:t>2022 GLOBE Regional Meeting for Europe and Eurasia; October 20, </a:t>
            </a:r>
            <a:r>
              <a:rPr lang="en-GB" sz="1200" dirty="0" err="1"/>
              <a:t>Omiš</a:t>
            </a:r>
            <a:r>
              <a:rPr lang="en-GB" sz="1200" dirty="0"/>
              <a:t>, Croatia				Zuzana Lhotáková, Charles University, Prague, CZ</a:t>
            </a:r>
            <a:r>
              <a:rPr lang="en-GB" sz="1200" i="1" dirty="0"/>
              <a:t> 	</a:t>
            </a:r>
          </a:p>
        </p:txBody>
      </p:sp>
      <p:pic>
        <p:nvPicPr>
          <p:cNvPr id="3" name="Obrázek 8">
            <a:extLst>
              <a:ext uri="{FF2B5EF4-FFF2-40B4-BE49-F238E27FC236}">
                <a16:creationId xmlns:a16="http://schemas.microsoft.com/office/drawing/2014/main" id="{03E7BF71-C83D-A322-8C56-72AD33B7E2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858" r="11545"/>
          <a:stretch/>
        </p:blipFill>
        <p:spPr>
          <a:xfrm>
            <a:off x="4717143" y="2063366"/>
            <a:ext cx="2757714" cy="2804758"/>
          </a:xfrm>
          <a:prstGeom prst="rect">
            <a:avLst/>
          </a:prstGeom>
        </p:spPr>
      </p:pic>
      <p:sp>
        <p:nvSpPr>
          <p:cNvPr id="4" name="Ovál 6">
            <a:extLst>
              <a:ext uri="{FF2B5EF4-FFF2-40B4-BE49-F238E27FC236}">
                <a16:creationId xmlns:a16="http://schemas.microsoft.com/office/drawing/2014/main" id="{5EAE88A9-5F19-9D78-8E5D-F6CDD26811D7}"/>
              </a:ext>
            </a:extLst>
          </p:cNvPr>
          <p:cNvSpPr/>
          <p:nvPr/>
        </p:nvSpPr>
        <p:spPr>
          <a:xfrm>
            <a:off x="7577628" y="2634502"/>
            <a:ext cx="3842096" cy="1662486"/>
          </a:xfrm>
          <a:prstGeom prst="ellipse">
            <a:avLst/>
          </a:prstGeom>
          <a:solidFill>
            <a:srgbClr val="0070C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 How does carbon move between atmosphere, biosphere, soil and ocean?</a:t>
            </a:r>
          </a:p>
        </p:txBody>
      </p:sp>
      <p:sp>
        <p:nvSpPr>
          <p:cNvPr id="5" name="Ovál 10">
            <a:extLst>
              <a:ext uri="{FF2B5EF4-FFF2-40B4-BE49-F238E27FC236}">
                <a16:creationId xmlns:a16="http://schemas.microsoft.com/office/drawing/2014/main" id="{C9E98C73-AAAC-A76A-5459-0157F86EBD63}"/>
              </a:ext>
            </a:extLst>
          </p:cNvPr>
          <p:cNvSpPr/>
          <p:nvPr/>
        </p:nvSpPr>
        <p:spPr>
          <a:xfrm>
            <a:off x="6354718" y="5034970"/>
            <a:ext cx="4001985" cy="1176854"/>
          </a:xfrm>
          <a:prstGeom prst="ellipse">
            <a:avLst/>
          </a:prstGeom>
          <a:solidFill>
            <a:schemeClr val="accent6">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3) The Magic of Plants</a:t>
            </a:r>
          </a:p>
        </p:txBody>
      </p:sp>
      <p:sp>
        <p:nvSpPr>
          <p:cNvPr id="6" name="Ovál 4">
            <a:extLst>
              <a:ext uri="{FF2B5EF4-FFF2-40B4-BE49-F238E27FC236}">
                <a16:creationId xmlns:a16="http://schemas.microsoft.com/office/drawing/2014/main" id="{8432891E-8755-5F02-B3C0-EBAA1B9B3F57}"/>
              </a:ext>
            </a:extLst>
          </p:cNvPr>
          <p:cNvSpPr/>
          <p:nvPr/>
        </p:nvSpPr>
        <p:spPr>
          <a:xfrm>
            <a:off x="2032000" y="4961479"/>
            <a:ext cx="3895988" cy="1176854"/>
          </a:xfrm>
          <a:prstGeom prst="ellipse">
            <a:avLst/>
          </a:prstGeom>
          <a:solidFill>
            <a:srgbClr val="006666"/>
          </a:solidFill>
          <a:ln>
            <a:solidFill>
              <a:srgbClr val="006666"/>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 Trees and carbon in your schoolyard from spring to autumn</a:t>
            </a:r>
          </a:p>
        </p:txBody>
      </p:sp>
      <p:sp>
        <p:nvSpPr>
          <p:cNvPr id="7" name="Ovál 3">
            <a:extLst>
              <a:ext uri="{FF2B5EF4-FFF2-40B4-BE49-F238E27FC236}">
                <a16:creationId xmlns:a16="http://schemas.microsoft.com/office/drawing/2014/main" id="{3B1068F7-197C-62EB-2C6F-169F9E6A6FCF}"/>
              </a:ext>
            </a:extLst>
          </p:cNvPr>
          <p:cNvSpPr/>
          <p:nvPr/>
        </p:nvSpPr>
        <p:spPr>
          <a:xfrm>
            <a:off x="1222621" y="2877318"/>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5) Trees, carbon cycle and the global climate change</a:t>
            </a:r>
          </a:p>
        </p:txBody>
      </p:sp>
      <p:sp>
        <p:nvSpPr>
          <p:cNvPr id="8" name="Ovál 3">
            <a:extLst>
              <a:ext uri="{FF2B5EF4-FFF2-40B4-BE49-F238E27FC236}">
                <a16:creationId xmlns:a16="http://schemas.microsoft.com/office/drawing/2014/main" id="{DC9A555E-3FE4-4B67-D845-4DDD08923AD0}"/>
              </a:ext>
            </a:extLst>
          </p:cNvPr>
          <p:cNvSpPr/>
          <p:nvPr/>
        </p:nvSpPr>
        <p:spPr>
          <a:xfrm>
            <a:off x="2032000" y="658384"/>
            <a:ext cx="3732608" cy="1176854"/>
          </a:xfrm>
          <a:prstGeom prst="ellipse">
            <a:avLst/>
          </a:prstGeom>
          <a:solidFill>
            <a:schemeClr val="tx1">
              <a:lumMod val="65000"/>
              <a:lumOff val="3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 How can we look at the carbon in the atmosphere?</a:t>
            </a:r>
          </a:p>
        </p:txBody>
      </p:sp>
      <p:sp>
        <p:nvSpPr>
          <p:cNvPr id="12" name="TextBox 11">
            <a:extLst>
              <a:ext uri="{FF2B5EF4-FFF2-40B4-BE49-F238E27FC236}">
                <a16:creationId xmlns:a16="http://schemas.microsoft.com/office/drawing/2014/main" id="{0183E17D-C3F2-F296-5311-D3E610C00A34}"/>
              </a:ext>
            </a:extLst>
          </p:cNvPr>
          <p:cNvSpPr txBox="1"/>
          <p:nvPr/>
        </p:nvSpPr>
        <p:spPr>
          <a:xfrm>
            <a:off x="163149" y="187388"/>
            <a:ext cx="2514599" cy="523220"/>
          </a:xfrm>
          <a:prstGeom prst="rect">
            <a:avLst/>
          </a:prstGeom>
          <a:noFill/>
        </p:spPr>
        <p:txBody>
          <a:bodyPr wrap="none" rtlCol="0">
            <a:spAutoFit/>
          </a:bodyPr>
          <a:lstStyle/>
          <a:p>
            <a:r>
              <a:rPr lang="cs-CZ" sz="2800" b="1" dirty="0" err="1"/>
              <a:t>Lecture</a:t>
            </a:r>
            <a:r>
              <a:rPr lang="cs-CZ" sz="2800" b="1" dirty="0"/>
              <a:t> </a:t>
            </a:r>
            <a:r>
              <a:rPr lang="cs-CZ" sz="2800" b="1" dirty="0" err="1"/>
              <a:t>outline</a:t>
            </a:r>
            <a:r>
              <a:rPr lang="cs-CZ" sz="2800" b="1" dirty="0"/>
              <a:t> </a:t>
            </a:r>
            <a:endParaRPr lang="en-US" sz="2800" b="1" dirty="0"/>
          </a:p>
        </p:txBody>
      </p:sp>
    </p:spTree>
    <p:extLst>
      <p:ext uri="{BB962C8B-B14F-4D97-AF65-F5344CB8AC3E}">
        <p14:creationId xmlns:p14="http://schemas.microsoft.com/office/powerpoint/2010/main" val="982033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0468305-8AA8-46DD-A698-5B7864F2E65C}"/>
              </a:ext>
            </a:extLst>
          </p:cNvPr>
          <p:cNvSpPr txBox="1"/>
          <p:nvPr/>
        </p:nvSpPr>
        <p:spPr>
          <a:xfrm>
            <a:off x="0" y="6581875"/>
            <a:ext cx="12172950" cy="276999"/>
          </a:xfrm>
          <a:prstGeom prst="rect">
            <a:avLst/>
          </a:prstGeom>
          <a:noFill/>
        </p:spPr>
        <p:txBody>
          <a:bodyPr wrap="square">
            <a:spAutoFit/>
          </a:bodyPr>
          <a:lstStyle/>
          <a:p>
            <a:r>
              <a:rPr lang="cs-CZ" sz="1200" dirty="0">
                <a:solidFill>
                  <a:schemeClr val="bg1"/>
                </a:solidFill>
                <a:hlinkClick r:id="rId2">
                  <a:extLst>
                    <a:ext uri="{A12FA001-AC4F-418D-AE19-62706E023703}">
                      <ahyp:hlinkClr xmlns:ahyp="http://schemas.microsoft.com/office/drawing/2018/hyperlinkcolor" val="tx"/>
                    </a:ext>
                  </a:extLst>
                </a:hlinkClick>
              </a:rPr>
              <a:t>https://svs.gsfc.nasa.gov/3947</a:t>
            </a:r>
            <a:r>
              <a:rPr lang="cs-CZ" sz="1200" dirty="0">
                <a:solidFill>
                  <a:schemeClr val="bg1"/>
                </a:solidFill>
              </a:rPr>
              <a:t> </a:t>
            </a:r>
            <a:r>
              <a:rPr lang="en-US" sz="1200" dirty="0">
                <a:solidFill>
                  <a:schemeClr val="bg1"/>
                </a:solidFill>
              </a:rPr>
              <a:t>Watching the Earth Breathe: </a:t>
            </a:r>
            <a:r>
              <a:rPr lang="cs-CZ" sz="1200" dirty="0">
                <a:solidFill>
                  <a:schemeClr val="bg1"/>
                </a:solidFill>
              </a:rPr>
              <a:t> </a:t>
            </a:r>
            <a:r>
              <a:rPr lang="en-US" sz="1200" dirty="0">
                <a:solidFill>
                  <a:schemeClr val="bg1"/>
                </a:solidFill>
              </a:rPr>
              <a:t>An Animation of Seasonal Vegetation and its effect on Earth's Global Atmospheric Carbon Dioxide</a:t>
            </a:r>
            <a:endParaRPr lang="cs-CZ" sz="1200" dirty="0">
              <a:solidFill>
                <a:schemeClr val="bg1"/>
              </a:solidFill>
            </a:endParaRPr>
          </a:p>
        </p:txBody>
      </p:sp>
      <p:pic>
        <p:nvPicPr>
          <p:cNvPr id="3" name="Obrázek 2">
            <a:extLst>
              <a:ext uri="{FF2B5EF4-FFF2-40B4-BE49-F238E27FC236}">
                <a16:creationId xmlns:a16="http://schemas.microsoft.com/office/drawing/2014/main" id="{8DEE9E10-77A2-4C54-AF4D-F7C188FC86DB}"/>
              </a:ext>
            </a:extLst>
          </p:cNvPr>
          <p:cNvPicPr>
            <a:picLocks noChangeAspect="1"/>
          </p:cNvPicPr>
          <p:nvPr/>
        </p:nvPicPr>
        <p:blipFill>
          <a:blip r:embed="rId3"/>
          <a:stretch>
            <a:fillRect/>
          </a:stretch>
        </p:blipFill>
        <p:spPr>
          <a:xfrm>
            <a:off x="9044297" y="164955"/>
            <a:ext cx="3009900" cy="542925"/>
          </a:xfrm>
          <a:prstGeom prst="rect">
            <a:avLst/>
          </a:prstGeom>
        </p:spPr>
      </p:pic>
      <p:pic>
        <p:nvPicPr>
          <p:cNvPr id="7" name="Obrázek 6">
            <a:extLst>
              <a:ext uri="{FF2B5EF4-FFF2-40B4-BE49-F238E27FC236}">
                <a16:creationId xmlns:a16="http://schemas.microsoft.com/office/drawing/2014/main" id="{DA68D644-2A31-4925-84BD-0ED149C73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9" y="5310473"/>
            <a:ext cx="4520539" cy="1271402"/>
          </a:xfrm>
          <a:prstGeom prst="rect">
            <a:avLst/>
          </a:prstGeom>
        </p:spPr>
      </p:pic>
      <p:sp>
        <p:nvSpPr>
          <p:cNvPr id="13" name="TextovéPole 12">
            <a:extLst>
              <a:ext uri="{FF2B5EF4-FFF2-40B4-BE49-F238E27FC236}">
                <a16:creationId xmlns:a16="http://schemas.microsoft.com/office/drawing/2014/main" id="{5368278E-C04D-479C-864C-CED15ED36ACF}"/>
              </a:ext>
            </a:extLst>
          </p:cNvPr>
          <p:cNvSpPr txBox="1"/>
          <p:nvPr/>
        </p:nvSpPr>
        <p:spPr>
          <a:xfrm>
            <a:off x="1819050" y="5092180"/>
            <a:ext cx="2716706" cy="369332"/>
          </a:xfrm>
          <a:prstGeom prst="rect">
            <a:avLst/>
          </a:prstGeom>
          <a:noFill/>
        </p:spPr>
        <p:txBody>
          <a:bodyPr wrap="none" rtlCol="0">
            <a:spAutoFit/>
          </a:bodyPr>
          <a:lstStyle/>
          <a:p>
            <a:r>
              <a:rPr lang="cs-CZ" b="1" dirty="0">
                <a:solidFill>
                  <a:srgbClr val="CCFF33"/>
                </a:solidFill>
              </a:rPr>
              <a:t>Index </a:t>
            </a:r>
            <a:r>
              <a:rPr lang="cs-CZ" b="1" dirty="0" err="1">
                <a:solidFill>
                  <a:srgbClr val="CCFF33"/>
                </a:solidFill>
              </a:rPr>
              <a:t>of</a:t>
            </a:r>
            <a:r>
              <a:rPr lang="cs-CZ" b="1" dirty="0">
                <a:solidFill>
                  <a:srgbClr val="CCFF33"/>
                </a:solidFill>
              </a:rPr>
              <a:t> </a:t>
            </a:r>
            <a:r>
              <a:rPr lang="cs-CZ" b="1" dirty="0" err="1">
                <a:solidFill>
                  <a:srgbClr val="CCFF33"/>
                </a:solidFill>
              </a:rPr>
              <a:t>canopy</a:t>
            </a:r>
            <a:r>
              <a:rPr lang="cs-CZ" b="1" dirty="0">
                <a:solidFill>
                  <a:srgbClr val="CCFF33"/>
                </a:solidFill>
              </a:rPr>
              <a:t> </a:t>
            </a:r>
            <a:r>
              <a:rPr lang="cs-CZ" b="1" dirty="0" err="1">
                <a:solidFill>
                  <a:srgbClr val="CCFF33"/>
                </a:solidFill>
              </a:rPr>
              <a:t>greenness</a:t>
            </a:r>
            <a:endParaRPr lang="cs-CZ" b="1" dirty="0">
              <a:solidFill>
                <a:srgbClr val="CCFF33"/>
              </a:solidFill>
            </a:endParaRPr>
          </a:p>
        </p:txBody>
      </p:sp>
      <p:pic>
        <p:nvPicPr>
          <p:cNvPr id="12" name="Obrázek 11">
            <a:extLst>
              <a:ext uri="{FF2B5EF4-FFF2-40B4-BE49-F238E27FC236}">
                <a16:creationId xmlns:a16="http://schemas.microsoft.com/office/drawing/2014/main" id="{1320C49C-891B-47AB-85BF-860C6C203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771" y="5343901"/>
            <a:ext cx="4491562" cy="1263252"/>
          </a:xfrm>
          <a:prstGeom prst="rect">
            <a:avLst/>
          </a:prstGeom>
        </p:spPr>
      </p:pic>
      <p:pic>
        <p:nvPicPr>
          <p:cNvPr id="11" name="Obrázek 10">
            <a:extLst>
              <a:ext uri="{FF2B5EF4-FFF2-40B4-BE49-F238E27FC236}">
                <a16:creationId xmlns:a16="http://schemas.microsoft.com/office/drawing/2014/main" id="{F4B9224F-FF19-4300-89FF-8A91DB940A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2557" y="676019"/>
            <a:ext cx="7849589" cy="4416161"/>
          </a:xfrm>
          <a:prstGeom prst="rect">
            <a:avLst/>
          </a:prstGeom>
        </p:spPr>
      </p:pic>
      <p:sp>
        <p:nvSpPr>
          <p:cNvPr id="2" name="Ovál 1">
            <a:extLst>
              <a:ext uri="{FF2B5EF4-FFF2-40B4-BE49-F238E27FC236}">
                <a16:creationId xmlns:a16="http://schemas.microsoft.com/office/drawing/2014/main" id="{9028EC2E-5F0D-4B92-9BBF-E35B7587458B}"/>
              </a:ext>
            </a:extLst>
          </p:cNvPr>
          <p:cNvSpPr/>
          <p:nvPr/>
        </p:nvSpPr>
        <p:spPr>
          <a:xfrm>
            <a:off x="1721922" y="4286992"/>
            <a:ext cx="2398816" cy="54624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E67E6379-5919-49B8-8550-251674A1CADD}"/>
              </a:ext>
            </a:extLst>
          </p:cNvPr>
          <p:cNvSpPr txBox="1"/>
          <p:nvPr/>
        </p:nvSpPr>
        <p:spPr>
          <a:xfrm>
            <a:off x="705268" y="3779366"/>
            <a:ext cx="1382238" cy="646331"/>
          </a:xfrm>
          <a:prstGeom prst="rect">
            <a:avLst/>
          </a:prstGeom>
          <a:noFill/>
        </p:spPr>
        <p:txBody>
          <a:bodyPr wrap="none" rtlCol="0">
            <a:spAutoFit/>
          </a:bodyPr>
          <a:lstStyle/>
          <a:p>
            <a:pPr algn="ctr"/>
            <a:r>
              <a:rPr lang="cs-CZ" b="1" dirty="0" err="1">
                <a:solidFill>
                  <a:srgbClr val="FFC000"/>
                </a:solidFill>
              </a:rPr>
              <a:t>Date</a:t>
            </a:r>
            <a:endParaRPr lang="cs-CZ" b="1" dirty="0">
              <a:solidFill>
                <a:srgbClr val="FFC000"/>
              </a:solidFill>
            </a:endParaRPr>
          </a:p>
          <a:p>
            <a:pPr algn="ctr"/>
            <a:r>
              <a:rPr lang="cs-CZ" b="1" dirty="0" err="1">
                <a:solidFill>
                  <a:srgbClr val="FFC000"/>
                </a:solidFill>
              </a:rPr>
              <a:t>Month</a:t>
            </a:r>
            <a:r>
              <a:rPr lang="cs-CZ" b="1" dirty="0">
                <a:solidFill>
                  <a:srgbClr val="FFC000"/>
                </a:solidFill>
              </a:rPr>
              <a:t> / </a:t>
            </a:r>
            <a:r>
              <a:rPr lang="cs-CZ" b="1" dirty="0" err="1">
                <a:solidFill>
                  <a:srgbClr val="FFC000"/>
                </a:solidFill>
              </a:rPr>
              <a:t>day</a:t>
            </a:r>
            <a:endParaRPr lang="cs-CZ" b="1" dirty="0">
              <a:solidFill>
                <a:srgbClr val="FFC000"/>
              </a:solidFill>
            </a:endParaRPr>
          </a:p>
        </p:txBody>
      </p:sp>
      <p:sp>
        <p:nvSpPr>
          <p:cNvPr id="6" name="Ovál 3">
            <a:extLst>
              <a:ext uri="{FF2B5EF4-FFF2-40B4-BE49-F238E27FC236}">
                <a16:creationId xmlns:a16="http://schemas.microsoft.com/office/drawing/2014/main" id="{D8B862FA-60C9-217B-7F11-06B4C36C7088}"/>
              </a:ext>
            </a:extLst>
          </p:cNvPr>
          <p:cNvSpPr/>
          <p:nvPr/>
        </p:nvSpPr>
        <p:spPr>
          <a:xfrm>
            <a:off x="331971" y="5575"/>
            <a:ext cx="3732608" cy="1176854"/>
          </a:xfrm>
          <a:prstGeom prst="ellipse">
            <a:avLst/>
          </a:prstGeom>
          <a:solidFill>
            <a:schemeClr val="tx1">
              <a:lumMod val="65000"/>
              <a:lumOff val="3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6) </a:t>
            </a:r>
            <a:r>
              <a:rPr lang="cs-CZ" dirty="0" err="1"/>
              <a:t>How</a:t>
            </a:r>
            <a:r>
              <a:rPr lang="cs-CZ" dirty="0"/>
              <a:t> </a:t>
            </a:r>
            <a:r>
              <a:rPr lang="cs-CZ" dirty="0" err="1"/>
              <a:t>can</a:t>
            </a:r>
            <a:r>
              <a:rPr lang="cs-CZ" dirty="0"/>
              <a:t> </a:t>
            </a:r>
            <a:r>
              <a:rPr lang="cs-CZ" dirty="0" err="1"/>
              <a:t>we</a:t>
            </a:r>
            <a:r>
              <a:rPr lang="cs-CZ" dirty="0"/>
              <a:t> </a:t>
            </a:r>
            <a:r>
              <a:rPr lang="cs-CZ" dirty="0" err="1"/>
              <a:t>look</a:t>
            </a:r>
            <a:r>
              <a:rPr lang="cs-CZ" dirty="0"/>
              <a:t> </a:t>
            </a:r>
            <a:r>
              <a:rPr lang="cs-CZ" dirty="0" err="1"/>
              <a:t>at</a:t>
            </a:r>
            <a:r>
              <a:rPr lang="cs-CZ" dirty="0"/>
              <a:t> </a:t>
            </a:r>
            <a:r>
              <a:rPr lang="cs-CZ" dirty="0" err="1"/>
              <a:t>the</a:t>
            </a:r>
            <a:r>
              <a:rPr lang="cs-CZ" dirty="0"/>
              <a:t> </a:t>
            </a:r>
            <a:r>
              <a:rPr lang="cs-CZ" dirty="0" err="1"/>
              <a:t>carbon</a:t>
            </a:r>
            <a:r>
              <a:rPr lang="cs-CZ" dirty="0"/>
              <a:t> in </a:t>
            </a:r>
            <a:r>
              <a:rPr lang="cs-CZ" dirty="0" err="1"/>
              <a:t>the</a:t>
            </a:r>
            <a:r>
              <a:rPr lang="cs-CZ" dirty="0"/>
              <a:t> </a:t>
            </a:r>
            <a:r>
              <a:rPr lang="cs-CZ" dirty="0" err="1"/>
              <a:t>atmosphere</a:t>
            </a:r>
            <a:r>
              <a:rPr lang="cs-CZ" dirty="0"/>
              <a:t>?</a:t>
            </a:r>
          </a:p>
        </p:txBody>
      </p:sp>
    </p:spTree>
    <p:extLst>
      <p:ext uri="{BB962C8B-B14F-4D97-AF65-F5344CB8AC3E}">
        <p14:creationId xmlns:p14="http://schemas.microsoft.com/office/powerpoint/2010/main" val="2237935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A68D644-2A31-4925-84BD-0ED149C73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47" y="5544151"/>
            <a:ext cx="4520539" cy="1271402"/>
          </a:xfrm>
          <a:prstGeom prst="rect">
            <a:avLst/>
          </a:prstGeom>
        </p:spPr>
      </p:pic>
      <p:pic>
        <p:nvPicPr>
          <p:cNvPr id="12" name="Obrázek 11">
            <a:extLst>
              <a:ext uri="{FF2B5EF4-FFF2-40B4-BE49-F238E27FC236}">
                <a16:creationId xmlns:a16="http://schemas.microsoft.com/office/drawing/2014/main" id="{1320C49C-891B-47AB-85BF-860C6C203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320" y="5602379"/>
            <a:ext cx="4491562" cy="1263252"/>
          </a:xfrm>
          <a:prstGeom prst="rect">
            <a:avLst/>
          </a:prstGeom>
        </p:spPr>
      </p:pic>
      <p:pic>
        <p:nvPicPr>
          <p:cNvPr id="18" name="airsc02_land_connectionV07_07">
            <a:hlinkClick r:id="" action="ppaction://media"/>
            <a:extLst>
              <a:ext uri="{FF2B5EF4-FFF2-40B4-BE49-F238E27FC236}">
                <a16:creationId xmlns:a16="http://schemas.microsoft.com/office/drawing/2014/main" id="{64A5B3A1-B5A4-4940-AE14-B5B04F3BA9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6267" y="46522"/>
            <a:ext cx="9877080" cy="5555857"/>
          </a:xfrm>
          <a:prstGeom prst="rect">
            <a:avLst/>
          </a:prstGeom>
        </p:spPr>
      </p:pic>
    </p:spTree>
    <p:extLst>
      <p:ext uri="{BB962C8B-B14F-4D97-AF65-F5344CB8AC3E}">
        <p14:creationId xmlns:p14="http://schemas.microsoft.com/office/powerpoint/2010/main" val="11432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FBBE3E-C7E0-5542-9499-9EE4F2FE3982}"/>
              </a:ext>
            </a:extLst>
          </p:cNvPr>
          <p:cNvSpPr txBox="1">
            <a:spLocks/>
          </p:cNvSpPr>
          <p:nvPr/>
        </p:nvSpPr>
        <p:spPr>
          <a:xfrm>
            <a:off x="2216677" y="820899"/>
            <a:ext cx="9675321"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lgn="ctr">
              <a:lnSpc>
                <a:spcPct val="100000"/>
              </a:lnSpc>
              <a:defRPr/>
            </a:pPr>
            <a:r>
              <a:rPr lang="cs-CZ" dirty="0">
                <a:solidFill>
                  <a:srgbClr val="1E4E79"/>
                </a:solidFill>
                <a:latin typeface="+mn-lt"/>
              </a:rPr>
              <a:t>Long term trend </a:t>
            </a:r>
            <a:r>
              <a:rPr lang="cs-CZ" dirty="0" err="1">
                <a:solidFill>
                  <a:srgbClr val="1E4E79"/>
                </a:solidFill>
                <a:latin typeface="+mn-lt"/>
              </a:rPr>
              <a:t>of</a:t>
            </a:r>
            <a:r>
              <a:rPr lang="cs-CZ" dirty="0">
                <a:solidFill>
                  <a:srgbClr val="1E4E79"/>
                </a:solidFill>
                <a:latin typeface="+mn-lt"/>
              </a:rPr>
              <a:t> </a:t>
            </a:r>
            <a:r>
              <a:rPr lang="en-US" dirty="0">
                <a:latin typeface="+mn-lt"/>
              </a:rPr>
              <a:t>CO</a:t>
            </a:r>
            <a:r>
              <a:rPr lang="en-US" sz="2800" baseline="-25000" dirty="0">
                <a:latin typeface="+mn-lt"/>
              </a:rPr>
              <a:t>2</a:t>
            </a:r>
            <a:r>
              <a:rPr lang="en-US" dirty="0">
                <a:latin typeface="+mn-lt"/>
              </a:rPr>
              <a:t> </a:t>
            </a:r>
            <a:r>
              <a:rPr lang="cs-CZ" dirty="0" err="1">
                <a:latin typeface="+mn-lt"/>
              </a:rPr>
              <a:t>concentration</a:t>
            </a:r>
            <a:r>
              <a:rPr lang="cs-CZ" dirty="0">
                <a:latin typeface="+mn-lt"/>
              </a:rPr>
              <a:t> </a:t>
            </a:r>
            <a:r>
              <a:rPr lang="cs-CZ" dirty="0" err="1">
                <a:latin typeface="+mn-lt"/>
              </a:rPr>
              <a:t>increase</a:t>
            </a:r>
            <a:r>
              <a:rPr lang="cs-CZ" dirty="0">
                <a:latin typeface="+mn-lt"/>
              </a:rPr>
              <a:t> </a:t>
            </a:r>
            <a:r>
              <a:rPr lang="en-US" dirty="0">
                <a:latin typeface="+mn-lt"/>
              </a:rPr>
              <a:t>1-3 </a:t>
            </a:r>
            <a:r>
              <a:rPr lang="cs-CZ" dirty="0" err="1">
                <a:latin typeface="+mn-lt"/>
              </a:rPr>
              <a:t>parts</a:t>
            </a:r>
            <a:r>
              <a:rPr lang="cs-CZ" dirty="0">
                <a:latin typeface="+mn-lt"/>
              </a:rPr>
              <a:t> per </a:t>
            </a:r>
            <a:r>
              <a:rPr lang="cs-CZ" dirty="0" err="1">
                <a:latin typeface="+mn-lt"/>
              </a:rPr>
              <a:t>million</a:t>
            </a:r>
            <a:r>
              <a:rPr lang="cs-CZ" dirty="0">
                <a:latin typeface="+mn-lt"/>
              </a:rPr>
              <a:t> </a:t>
            </a:r>
            <a:r>
              <a:rPr lang="cs-CZ" dirty="0" err="1">
                <a:latin typeface="+mn-lt"/>
              </a:rPr>
              <a:t>annualy</a:t>
            </a:r>
            <a:r>
              <a:rPr lang="cs-CZ" dirty="0">
                <a:latin typeface="+mn-lt"/>
              </a:rPr>
              <a:t> (</a:t>
            </a:r>
            <a:r>
              <a:rPr lang="cs-CZ" dirty="0" err="1">
                <a:latin typeface="+mn-lt"/>
              </a:rPr>
              <a:t>ppm</a:t>
            </a:r>
            <a:r>
              <a:rPr lang="cs-CZ" dirty="0">
                <a:latin typeface="+mn-lt"/>
              </a:rPr>
              <a:t> = 0,0001%) </a:t>
            </a:r>
            <a:r>
              <a:rPr lang="cs-CZ" dirty="0" err="1">
                <a:latin typeface="+mn-lt"/>
              </a:rPr>
              <a:t>since</a:t>
            </a:r>
            <a:r>
              <a:rPr lang="cs-CZ" dirty="0">
                <a:latin typeface="+mn-lt"/>
              </a:rPr>
              <a:t> </a:t>
            </a:r>
            <a:r>
              <a:rPr lang="en-US" dirty="0">
                <a:latin typeface="+mn-lt"/>
              </a:rPr>
              <a:t>1958. </a:t>
            </a:r>
            <a:endParaRPr lang="en-US" i="1" dirty="0">
              <a:latin typeface="+mn-lt"/>
            </a:endParaRPr>
          </a:p>
        </p:txBody>
      </p:sp>
      <p:pic>
        <p:nvPicPr>
          <p:cNvPr id="8" name="Picture 7">
            <a:extLst>
              <a:ext uri="{FF2B5EF4-FFF2-40B4-BE49-F238E27FC236}">
                <a16:creationId xmlns:a16="http://schemas.microsoft.com/office/drawing/2014/main" id="{FE8E3A43-2F12-BA46-B6C3-2611D71E85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002" y="1895096"/>
            <a:ext cx="5925050" cy="4635883"/>
          </a:xfrm>
          <a:prstGeom prst="rect">
            <a:avLst/>
          </a:prstGeom>
        </p:spPr>
      </p:pic>
      <p:cxnSp>
        <p:nvCxnSpPr>
          <p:cNvPr id="9" name="Straight Arrow Connector 8">
            <a:extLst>
              <a:ext uri="{FF2B5EF4-FFF2-40B4-BE49-F238E27FC236}">
                <a16:creationId xmlns:a16="http://schemas.microsoft.com/office/drawing/2014/main" id="{D43F678E-967B-EA47-AB57-D37B0BB91193}"/>
              </a:ext>
            </a:extLst>
          </p:cNvPr>
          <p:cNvCxnSpPr/>
          <p:nvPr/>
        </p:nvCxnSpPr>
        <p:spPr>
          <a:xfrm flipV="1">
            <a:off x="2019543" y="3429000"/>
            <a:ext cx="2307102" cy="1448972"/>
          </a:xfrm>
          <a:prstGeom prst="straightConnector1">
            <a:avLst/>
          </a:prstGeom>
          <a:noFill/>
          <a:ln w="28575" cap="flat" cmpd="sng" algn="ctr">
            <a:solidFill>
              <a:sysClr val="windowText" lastClr="000000"/>
            </a:solidFill>
            <a:prstDash val="solid"/>
            <a:miter lim="800000"/>
            <a:tailEnd type="stealth" w="lg" len="lg"/>
          </a:ln>
          <a:effectLst/>
        </p:spPr>
      </p:cxnSp>
      <p:sp>
        <p:nvSpPr>
          <p:cNvPr id="10" name="TextBox 9">
            <a:extLst>
              <a:ext uri="{FF2B5EF4-FFF2-40B4-BE49-F238E27FC236}">
                <a16:creationId xmlns:a16="http://schemas.microsoft.com/office/drawing/2014/main" id="{86AB1328-824D-5541-AC56-FD2CCED43632}"/>
              </a:ext>
            </a:extLst>
          </p:cNvPr>
          <p:cNvSpPr txBox="1"/>
          <p:nvPr/>
        </p:nvSpPr>
        <p:spPr>
          <a:xfrm rot="19660497">
            <a:off x="2173863" y="3782723"/>
            <a:ext cx="1710725" cy="369332"/>
          </a:xfrm>
          <a:prstGeom prst="rect">
            <a:avLst/>
          </a:prstGeom>
          <a:noFill/>
        </p:spPr>
        <p:txBody>
          <a:bodyPr wrap="none" rtlCol="0">
            <a:spAutoFit/>
          </a:bodyPr>
          <a:lstStyle/>
          <a:p>
            <a:pPr defTabSz="914400">
              <a:defRPr/>
            </a:pPr>
            <a:r>
              <a:rPr lang="cs-CZ" kern="0" dirty="0" err="1">
                <a:solidFill>
                  <a:prstClr val="black"/>
                </a:solidFill>
              </a:rPr>
              <a:t>Increasing</a:t>
            </a:r>
            <a:r>
              <a:rPr lang="cs-CZ" kern="0" dirty="0">
                <a:solidFill>
                  <a:prstClr val="black"/>
                </a:solidFill>
              </a:rPr>
              <a:t> trend</a:t>
            </a:r>
            <a:endParaRPr lang="en-US" kern="0" dirty="0">
              <a:solidFill>
                <a:prstClr val="black"/>
              </a:solidFill>
            </a:endParaRPr>
          </a:p>
        </p:txBody>
      </p:sp>
      <p:sp>
        <p:nvSpPr>
          <p:cNvPr id="11" name="TextBox 10">
            <a:extLst>
              <a:ext uri="{FF2B5EF4-FFF2-40B4-BE49-F238E27FC236}">
                <a16:creationId xmlns:a16="http://schemas.microsoft.com/office/drawing/2014/main" id="{1E587571-C3D0-8341-AAA9-CEC8108DDACE}"/>
              </a:ext>
            </a:extLst>
          </p:cNvPr>
          <p:cNvSpPr txBox="1"/>
          <p:nvPr/>
        </p:nvSpPr>
        <p:spPr>
          <a:xfrm>
            <a:off x="2747418" y="6516805"/>
            <a:ext cx="1477520" cy="276999"/>
          </a:xfrm>
          <a:prstGeom prst="rect">
            <a:avLst/>
          </a:prstGeom>
          <a:noFill/>
        </p:spPr>
        <p:txBody>
          <a:bodyPr wrap="none" rtlCol="0" anchor="t">
            <a:spAutoFit/>
          </a:bodyPr>
          <a:lstStyle/>
          <a:p>
            <a:pPr defTabSz="914400">
              <a:defRPr/>
            </a:pPr>
            <a:r>
              <a:rPr lang="en-US" sz="1200" kern="0" dirty="0">
                <a:solidFill>
                  <a:prstClr val="black"/>
                </a:solidFill>
              </a:rPr>
              <a:t>Image: ersl.noaa.gov</a:t>
            </a:r>
          </a:p>
        </p:txBody>
      </p:sp>
      <p:pic>
        <p:nvPicPr>
          <p:cNvPr id="3" name="Obrázek 2" descr="Obsah obrázku obloha, budova, exteriér, kupole&#10;&#10;Popis byl vytvořen automaticky">
            <a:extLst>
              <a:ext uri="{FF2B5EF4-FFF2-40B4-BE49-F238E27FC236}">
                <a16:creationId xmlns:a16="http://schemas.microsoft.com/office/drawing/2014/main" id="{7079064C-13DC-4E81-A356-1A0AF43F0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27" y="2713462"/>
            <a:ext cx="4629521" cy="2383858"/>
          </a:xfrm>
          <a:prstGeom prst="rect">
            <a:avLst/>
          </a:prstGeom>
        </p:spPr>
      </p:pic>
      <p:sp>
        <p:nvSpPr>
          <p:cNvPr id="13" name="TextovéPole 12">
            <a:extLst>
              <a:ext uri="{FF2B5EF4-FFF2-40B4-BE49-F238E27FC236}">
                <a16:creationId xmlns:a16="http://schemas.microsoft.com/office/drawing/2014/main" id="{A16584B1-BEC7-4E22-BFB2-7E8A0EB34E76}"/>
              </a:ext>
            </a:extLst>
          </p:cNvPr>
          <p:cNvSpPr txBox="1"/>
          <p:nvPr/>
        </p:nvSpPr>
        <p:spPr>
          <a:xfrm>
            <a:off x="6411827" y="5097320"/>
            <a:ext cx="3595842" cy="276999"/>
          </a:xfrm>
          <a:prstGeom prst="rect">
            <a:avLst/>
          </a:prstGeom>
          <a:noFill/>
        </p:spPr>
        <p:txBody>
          <a:bodyPr wrap="square">
            <a:spAutoFit/>
          </a:bodyPr>
          <a:lstStyle/>
          <a:p>
            <a:r>
              <a:rPr lang="cs-CZ" sz="1200" dirty="0"/>
              <a:t>https://www.eenews.net/stories/1063734325/print</a:t>
            </a:r>
          </a:p>
        </p:txBody>
      </p:sp>
      <p:sp>
        <p:nvSpPr>
          <p:cNvPr id="14" name="TextovéPole 13">
            <a:extLst>
              <a:ext uri="{FF2B5EF4-FFF2-40B4-BE49-F238E27FC236}">
                <a16:creationId xmlns:a16="http://schemas.microsoft.com/office/drawing/2014/main" id="{889716B1-2B91-4AEA-B34C-EFE79C71AF1E}"/>
              </a:ext>
            </a:extLst>
          </p:cNvPr>
          <p:cNvSpPr txBox="1"/>
          <p:nvPr/>
        </p:nvSpPr>
        <p:spPr>
          <a:xfrm>
            <a:off x="3709228" y="-19521"/>
            <a:ext cx="5405198" cy="523220"/>
          </a:xfrm>
          <a:prstGeom prst="rect">
            <a:avLst/>
          </a:prstGeom>
          <a:noFill/>
        </p:spPr>
        <p:txBody>
          <a:bodyPr wrap="none" rtlCol="0">
            <a:spAutoFit/>
          </a:bodyPr>
          <a:lstStyle/>
          <a:p>
            <a:r>
              <a:rPr lang="en-US" sz="2800" dirty="0"/>
              <a:t>Role of Trees in Global Carbon Cycle</a:t>
            </a:r>
            <a:endParaRPr lang="cs-CZ" sz="2800" dirty="0"/>
          </a:p>
        </p:txBody>
      </p:sp>
      <p:pic>
        <p:nvPicPr>
          <p:cNvPr id="2" name="Picture 1">
            <a:extLst>
              <a:ext uri="{FF2B5EF4-FFF2-40B4-BE49-F238E27FC236}">
                <a16:creationId xmlns:a16="http://schemas.microsoft.com/office/drawing/2014/main" id="{F8F2E69D-1E34-CF00-41DE-F30E27BAFC00}"/>
              </a:ext>
            </a:extLst>
          </p:cNvPr>
          <p:cNvPicPr>
            <a:picLocks noChangeAspect="1"/>
          </p:cNvPicPr>
          <p:nvPr/>
        </p:nvPicPr>
        <p:blipFill>
          <a:blip r:embed="rId4"/>
          <a:stretch>
            <a:fillRect/>
          </a:stretch>
        </p:blipFill>
        <p:spPr>
          <a:xfrm>
            <a:off x="9322231" y="0"/>
            <a:ext cx="2869769" cy="404193"/>
          </a:xfrm>
          <a:prstGeom prst="rect">
            <a:avLst/>
          </a:prstGeom>
        </p:spPr>
      </p:pic>
      <p:sp>
        <p:nvSpPr>
          <p:cNvPr id="4" name="Ovál 3">
            <a:extLst>
              <a:ext uri="{FF2B5EF4-FFF2-40B4-BE49-F238E27FC236}">
                <a16:creationId xmlns:a16="http://schemas.microsoft.com/office/drawing/2014/main" id="{E4BA0BF7-66D8-D777-7CEF-C14751265FA9}"/>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t>Trees</a:t>
            </a:r>
            <a:r>
              <a:rPr lang="cs-CZ" dirty="0"/>
              <a:t>, </a:t>
            </a:r>
            <a:r>
              <a:rPr lang="cs-CZ" dirty="0" err="1"/>
              <a:t>carbon</a:t>
            </a:r>
            <a:r>
              <a:rPr lang="cs-CZ" dirty="0"/>
              <a:t> </a:t>
            </a:r>
            <a:r>
              <a:rPr lang="cs-CZ" dirty="0" err="1"/>
              <a:t>cycle</a:t>
            </a:r>
            <a:r>
              <a:rPr lang="cs-CZ" dirty="0"/>
              <a:t> and </a:t>
            </a:r>
            <a:r>
              <a:rPr lang="cs-CZ" dirty="0" err="1"/>
              <a:t>the</a:t>
            </a:r>
            <a:r>
              <a:rPr lang="cs-CZ" dirty="0"/>
              <a:t> </a:t>
            </a:r>
            <a:r>
              <a:rPr lang="cs-CZ" dirty="0" err="1"/>
              <a:t>global</a:t>
            </a:r>
            <a:r>
              <a:rPr lang="cs-CZ" dirty="0"/>
              <a:t> </a:t>
            </a:r>
            <a:r>
              <a:rPr lang="cs-CZ" dirty="0" err="1"/>
              <a:t>climate</a:t>
            </a:r>
            <a:r>
              <a:rPr lang="cs-CZ" dirty="0"/>
              <a:t> </a:t>
            </a:r>
            <a:r>
              <a:rPr lang="cs-CZ" dirty="0" err="1"/>
              <a:t>change</a:t>
            </a:r>
            <a:endParaRPr lang="cs-CZ" dirty="0"/>
          </a:p>
        </p:txBody>
      </p:sp>
    </p:spTree>
    <p:extLst>
      <p:ext uri="{BB962C8B-B14F-4D97-AF65-F5344CB8AC3E}">
        <p14:creationId xmlns:p14="http://schemas.microsoft.com/office/powerpoint/2010/main" val="3114429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2302-9958-4E07-A405-94F3237E783E}"/>
              </a:ext>
            </a:extLst>
          </p:cNvPr>
          <p:cNvSpPr txBox="1">
            <a:spLocks/>
          </p:cNvSpPr>
          <p:nvPr/>
        </p:nvSpPr>
        <p:spPr>
          <a:xfrm>
            <a:off x="1223418" y="1115924"/>
            <a:ext cx="10599127" cy="14971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A closer look at several years of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concentrations reveals a zig-zag pattern, a seasonal cycle.</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 </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3" name="Picture 2">
            <a:extLst>
              <a:ext uri="{FF2B5EF4-FFF2-40B4-BE49-F238E27FC236}">
                <a16:creationId xmlns:a16="http://schemas.microsoft.com/office/drawing/2014/main" id="{BAD5649E-D3E1-E156-9D04-32A5B6A8D3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0999" y="2546718"/>
            <a:ext cx="5127358" cy="3977364"/>
          </a:xfrm>
          <a:prstGeom prst="rect">
            <a:avLst/>
          </a:prstGeom>
        </p:spPr>
      </p:pic>
      <p:pic>
        <p:nvPicPr>
          <p:cNvPr id="4" name="Picture 3">
            <a:extLst>
              <a:ext uri="{FF2B5EF4-FFF2-40B4-BE49-F238E27FC236}">
                <a16:creationId xmlns:a16="http://schemas.microsoft.com/office/drawing/2014/main" id="{4A1DE154-8226-3A0B-D8E7-2B65F111AC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8453" y="3591856"/>
            <a:ext cx="3568661" cy="2768262"/>
          </a:xfrm>
          <a:prstGeom prst="rect">
            <a:avLst/>
          </a:prstGeom>
        </p:spPr>
      </p:pic>
      <p:sp>
        <p:nvSpPr>
          <p:cNvPr id="6" name="Rectangle 5">
            <a:extLst>
              <a:ext uri="{FF2B5EF4-FFF2-40B4-BE49-F238E27FC236}">
                <a16:creationId xmlns:a16="http://schemas.microsoft.com/office/drawing/2014/main" id="{FB3502B5-1BD7-994F-0FC0-6A2C39FF9748}"/>
              </a:ext>
            </a:extLst>
          </p:cNvPr>
          <p:cNvSpPr/>
          <p:nvPr/>
        </p:nvSpPr>
        <p:spPr>
          <a:xfrm>
            <a:off x="5426582" y="3064790"/>
            <a:ext cx="418576" cy="360477"/>
          </a:xfrm>
          <a:prstGeom prst="rect">
            <a:avLst/>
          </a:prstGeom>
          <a:noFill/>
          <a:ln w="12700" cap="flat" cmpd="sng" algn="ctr">
            <a:solidFill>
              <a:sysClr val="windowText" lastClr="000000"/>
            </a:solidFill>
            <a:prstDash val="solid"/>
            <a:miter lim="800000"/>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92A93F3-510D-BA7E-A502-578FD305E292}"/>
              </a:ext>
            </a:extLst>
          </p:cNvPr>
          <p:cNvCxnSpPr/>
          <p:nvPr/>
        </p:nvCxnSpPr>
        <p:spPr>
          <a:xfrm flipH="1" flipV="1">
            <a:off x="5845158" y="3064790"/>
            <a:ext cx="3087828" cy="821410"/>
          </a:xfrm>
          <a:prstGeom prst="line">
            <a:avLst/>
          </a:prstGeom>
          <a:noFill/>
          <a:ln w="6350" cap="flat" cmpd="sng" algn="ctr">
            <a:solidFill>
              <a:sysClr val="windowText" lastClr="000000"/>
            </a:solidFill>
            <a:prstDash val="solid"/>
            <a:miter lim="800000"/>
          </a:ln>
          <a:effectLst/>
        </p:spPr>
      </p:cxnSp>
      <p:cxnSp>
        <p:nvCxnSpPr>
          <p:cNvPr id="8" name="Straight Connector 7">
            <a:extLst>
              <a:ext uri="{FF2B5EF4-FFF2-40B4-BE49-F238E27FC236}">
                <a16:creationId xmlns:a16="http://schemas.microsoft.com/office/drawing/2014/main" id="{EE5E3DFD-A91D-BEF6-38FE-2DD9F41DC835}"/>
              </a:ext>
            </a:extLst>
          </p:cNvPr>
          <p:cNvCxnSpPr/>
          <p:nvPr/>
        </p:nvCxnSpPr>
        <p:spPr>
          <a:xfrm flipH="1" flipV="1">
            <a:off x="5426582" y="3425267"/>
            <a:ext cx="675280" cy="2483164"/>
          </a:xfrm>
          <a:prstGeom prst="line">
            <a:avLst/>
          </a:prstGeom>
          <a:noFill/>
          <a:ln w="6350" cap="flat" cmpd="sng" algn="ctr">
            <a:solidFill>
              <a:sysClr val="windowText" lastClr="000000"/>
            </a:solidFill>
            <a:prstDash val="solid"/>
            <a:miter lim="800000"/>
          </a:ln>
          <a:effectLst/>
        </p:spPr>
      </p:cxnSp>
      <p:sp>
        <p:nvSpPr>
          <p:cNvPr id="9" name="TextBox 8">
            <a:extLst>
              <a:ext uri="{FF2B5EF4-FFF2-40B4-BE49-F238E27FC236}">
                <a16:creationId xmlns:a16="http://schemas.microsoft.com/office/drawing/2014/main" id="{21218060-4B6A-6EBF-48F3-B2C9F5609939}"/>
              </a:ext>
            </a:extLst>
          </p:cNvPr>
          <p:cNvSpPr txBox="1"/>
          <p:nvPr/>
        </p:nvSpPr>
        <p:spPr>
          <a:xfrm>
            <a:off x="2747418" y="6516805"/>
            <a:ext cx="1477520" cy="276999"/>
          </a:xfrm>
          <a:prstGeom prst="rect">
            <a:avLst/>
          </a:prstGeom>
          <a:noFill/>
        </p:spPr>
        <p:txBody>
          <a:bodyPr wrap="none" rtlCol="0" anchor="t">
            <a:spAutoFit/>
          </a:bodyPr>
          <a:lstStyle/>
          <a:p>
            <a:pPr defTabSz="914400">
              <a:defRPr/>
            </a:pPr>
            <a:r>
              <a:rPr lang="en-US" sz="1200" kern="0" dirty="0">
                <a:solidFill>
                  <a:prstClr val="black"/>
                </a:solidFill>
              </a:rPr>
              <a:t>Image: ersl.noaa.gov</a:t>
            </a:r>
          </a:p>
        </p:txBody>
      </p:sp>
      <p:pic>
        <p:nvPicPr>
          <p:cNvPr id="10" name="Picture 9">
            <a:extLst>
              <a:ext uri="{FF2B5EF4-FFF2-40B4-BE49-F238E27FC236}">
                <a16:creationId xmlns:a16="http://schemas.microsoft.com/office/drawing/2014/main" id="{2F2E0581-EC8F-4447-F603-FB3BEC597475}"/>
              </a:ext>
            </a:extLst>
          </p:cNvPr>
          <p:cNvPicPr>
            <a:picLocks noChangeAspect="1"/>
          </p:cNvPicPr>
          <p:nvPr/>
        </p:nvPicPr>
        <p:blipFill>
          <a:blip r:embed="rId4"/>
          <a:stretch>
            <a:fillRect/>
          </a:stretch>
        </p:blipFill>
        <p:spPr>
          <a:xfrm>
            <a:off x="9322231" y="0"/>
            <a:ext cx="2869769" cy="404193"/>
          </a:xfrm>
          <a:prstGeom prst="rect">
            <a:avLst/>
          </a:prstGeom>
        </p:spPr>
      </p:pic>
      <p:sp>
        <p:nvSpPr>
          <p:cNvPr id="11" name="Ovál 3">
            <a:extLst>
              <a:ext uri="{FF2B5EF4-FFF2-40B4-BE49-F238E27FC236}">
                <a16:creationId xmlns:a16="http://schemas.microsoft.com/office/drawing/2014/main" id="{B47DAD50-395F-E4EF-1FD8-12E98D2236A4}"/>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t>Trees</a:t>
            </a:r>
            <a:r>
              <a:rPr lang="cs-CZ" dirty="0"/>
              <a:t>, </a:t>
            </a:r>
            <a:r>
              <a:rPr lang="cs-CZ" dirty="0" err="1"/>
              <a:t>carbon</a:t>
            </a:r>
            <a:r>
              <a:rPr lang="cs-CZ" dirty="0"/>
              <a:t> </a:t>
            </a:r>
            <a:r>
              <a:rPr lang="cs-CZ" dirty="0" err="1"/>
              <a:t>cycle</a:t>
            </a:r>
            <a:r>
              <a:rPr lang="cs-CZ" dirty="0"/>
              <a:t> and </a:t>
            </a:r>
            <a:r>
              <a:rPr lang="cs-CZ" dirty="0" err="1"/>
              <a:t>the</a:t>
            </a:r>
            <a:r>
              <a:rPr lang="cs-CZ" dirty="0"/>
              <a:t> </a:t>
            </a:r>
            <a:r>
              <a:rPr lang="cs-CZ" dirty="0" err="1"/>
              <a:t>global</a:t>
            </a:r>
            <a:r>
              <a:rPr lang="cs-CZ" dirty="0"/>
              <a:t> </a:t>
            </a:r>
            <a:r>
              <a:rPr lang="cs-CZ" dirty="0" err="1"/>
              <a:t>climate</a:t>
            </a:r>
            <a:r>
              <a:rPr lang="cs-CZ" dirty="0"/>
              <a:t> </a:t>
            </a:r>
            <a:r>
              <a:rPr lang="cs-CZ" dirty="0" err="1"/>
              <a:t>change</a:t>
            </a:r>
            <a:endParaRPr lang="cs-CZ" dirty="0"/>
          </a:p>
        </p:txBody>
      </p:sp>
    </p:spTree>
    <p:extLst>
      <p:ext uri="{BB962C8B-B14F-4D97-AF65-F5344CB8AC3E}">
        <p14:creationId xmlns:p14="http://schemas.microsoft.com/office/powerpoint/2010/main" val="1250920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F78397-8E68-4A49-B46D-B869C5A248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5144" y="2643034"/>
            <a:ext cx="5208500" cy="4040308"/>
          </a:xfrm>
          <a:prstGeom prst="rect">
            <a:avLst/>
          </a:prstGeom>
        </p:spPr>
      </p:pic>
      <p:sp>
        <p:nvSpPr>
          <p:cNvPr id="11" name="TextBox 10">
            <a:extLst>
              <a:ext uri="{FF2B5EF4-FFF2-40B4-BE49-F238E27FC236}">
                <a16:creationId xmlns:a16="http://schemas.microsoft.com/office/drawing/2014/main" id="{B54651E1-05A1-4041-8A19-D6CB3C813FBD}"/>
              </a:ext>
            </a:extLst>
          </p:cNvPr>
          <p:cNvSpPr txBox="1"/>
          <p:nvPr/>
        </p:nvSpPr>
        <p:spPr>
          <a:xfrm>
            <a:off x="4897904" y="3167019"/>
            <a:ext cx="2545080" cy="584775"/>
          </a:xfrm>
          <a:prstGeom prst="rect">
            <a:avLst/>
          </a:prstGeom>
          <a:solidFill>
            <a:sysClr val="window" lastClr="FFFFFF"/>
          </a:solidFill>
          <a:effectLst/>
        </p:spPr>
        <p:txBody>
          <a:bodyPr wrap="square" rtlCol="0">
            <a:spAutoFit/>
          </a:bodyPr>
          <a:lstStyle/>
          <a:p>
            <a:pPr algn="ctr" defTabSz="914400">
              <a:defRPr/>
            </a:pPr>
            <a:r>
              <a:rPr lang="en-US" sz="1600" u="sng" kern="0" dirty="0">
                <a:solidFill>
                  <a:prstClr val="black"/>
                </a:solidFill>
                <a:latin typeface="Calibri Light" panose="020F0302020204030204"/>
              </a:rPr>
              <a:t>Respiration</a:t>
            </a:r>
            <a:r>
              <a:rPr lang="en-US" sz="1600" kern="0" dirty="0">
                <a:solidFill>
                  <a:prstClr val="black"/>
                </a:solidFill>
                <a:latin typeface="Calibri Light" panose="020F0302020204030204"/>
              </a:rPr>
              <a:t>	</a:t>
            </a:r>
          </a:p>
          <a:p>
            <a:pPr algn="ctr" defTabSz="914400">
              <a:defRPr/>
            </a:pPr>
            <a:r>
              <a:rPr lang="en-US" sz="1600" kern="0" dirty="0">
                <a:solidFill>
                  <a:prstClr val="black"/>
                </a:solidFill>
                <a:latin typeface="Calibri Light" panose="020F0302020204030204"/>
                <a:sym typeface="Wingdings"/>
              </a:rPr>
              <a:t>C</a:t>
            </a:r>
            <a:r>
              <a:rPr lang="en-US" sz="1600" kern="0" baseline="-25000" dirty="0">
                <a:solidFill>
                  <a:prstClr val="black"/>
                </a:solidFill>
                <a:latin typeface="Calibri Light" panose="020F0302020204030204"/>
                <a:sym typeface="Wingdings"/>
              </a:rPr>
              <a:t>6</a:t>
            </a:r>
            <a:r>
              <a:rPr lang="en-US" sz="1600" kern="0" dirty="0">
                <a:solidFill>
                  <a:prstClr val="black"/>
                </a:solidFill>
                <a:latin typeface="Calibri Light" panose="020F0302020204030204"/>
                <a:sym typeface="Wingdings"/>
              </a:rPr>
              <a:t>H</a:t>
            </a:r>
            <a:r>
              <a:rPr lang="en-US" sz="1600" kern="0" baseline="-25000" dirty="0">
                <a:solidFill>
                  <a:prstClr val="black"/>
                </a:solidFill>
                <a:latin typeface="Calibri Light" panose="020F0302020204030204"/>
                <a:sym typeface="Wingdings"/>
              </a:rPr>
              <a:t>12</a:t>
            </a:r>
            <a:r>
              <a:rPr lang="en-US" sz="1600" kern="0" dirty="0">
                <a:solidFill>
                  <a:prstClr val="black"/>
                </a:solidFill>
                <a:latin typeface="Calibri Light" panose="020F0302020204030204"/>
                <a:sym typeface="Wingdings"/>
              </a:rPr>
              <a:t>O</a:t>
            </a:r>
            <a:r>
              <a:rPr lang="en-US" sz="1600" kern="0" baseline="-25000" dirty="0">
                <a:solidFill>
                  <a:prstClr val="black"/>
                </a:solidFill>
                <a:latin typeface="Calibri Light" panose="020F0302020204030204"/>
                <a:sym typeface="Wingdings"/>
              </a:rPr>
              <a:t>6</a:t>
            </a:r>
            <a:r>
              <a:rPr lang="en-US" sz="1600" kern="0" dirty="0">
                <a:solidFill>
                  <a:prstClr val="black"/>
                </a:solidFill>
                <a:latin typeface="Calibri Light" panose="020F0302020204030204"/>
                <a:sym typeface="Wingdings"/>
              </a:rPr>
              <a:t> + O</a:t>
            </a:r>
            <a:r>
              <a:rPr lang="en-US" sz="1600" kern="0" baseline="-25000" dirty="0">
                <a:solidFill>
                  <a:prstClr val="black"/>
                </a:solidFill>
                <a:latin typeface="Calibri Light" panose="020F0302020204030204"/>
                <a:sym typeface="Wingdings"/>
              </a:rPr>
              <a:t>2</a:t>
            </a:r>
            <a:r>
              <a:rPr lang="en-US" sz="1600" kern="0" dirty="0">
                <a:solidFill>
                  <a:prstClr val="black"/>
                </a:solidFill>
                <a:latin typeface="Calibri Light" panose="020F0302020204030204"/>
                <a:sym typeface="Wingdings"/>
              </a:rPr>
              <a:t></a:t>
            </a:r>
            <a:r>
              <a:rPr lang="en-US" sz="1600" kern="0" dirty="0">
                <a:solidFill>
                  <a:prstClr val="black"/>
                </a:solidFill>
                <a:latin typeface="Calibri Light" panose="020F0302020204030204"/>
              </a:rPr>
              <a:t> CO</a:t>
            </a:r>
            <a:r>
              <a:rPr lang="en-US" sz="1600" kern="0" baseline="-25000" dirty="0">
                <a:solidFill>
                  <a:prstClr val="black"/>
                </a:solidFill>
                <a:latin typeface="Calibri Light" panose="020F0302020204030204"/>
              </a:rPr>
              <a:t>2</a:t>
            </a:r>
            <a:r>
              <a:rPr lang="en-US" sz="1600" kern="0" dirty="0">
                <a:solidFill>
                  <a:prstClr val="black"/>
                </a:solidFill>
                <a:latin typeface="Calibri Light" panose="020F0302020204030204"/>
              </a:rPr>
              <a:t> + H</a:t>
            </a:r>
            <a:r>
              <a:rPr lang="en-US" sz="1600" kern="0" baseline="-25000" dirty="0">
                <a:solidFill>
                  <a:prstClr val="black"/>
                </a:solidFill>
                <a:latin typeface="Calibri Light" panose="020F0302020204030204"/>
              </a:rPr>
              <a:t>2</a:t>
            </a:r>
            <a:r>
              <a:rPr lang="en-US" sz="1600" kern="0" dirty="0">
                <a:solidFill>
                  <a:prstClr val="black"/>
                </a:solidFill>
                <a:latin typeface="Calibri Light" panose="020F0302020204030204"/>
              </a:rPr>
              <a:t>O</a:t>
            </a:r>
          </a:p>
        </p:txBody>
      </p:sp>
      <p:sp>
        <p:nvSpPr>
          <p:cNvPr id="12" name="TextBox 11">
            <a:extLst>
              <a:ext uri="{FF2B5EF4-FFF2-40B4-BE49-F238E27FC236}">
                <a16:creationId xmlns:a16="http://schemas.microsoft.com/office/drawing/2014/main" id="{106BB629-E971-1946-8B13-8C2A1F7601E2}"/>
              </a:ext>
            </a:extLst>
          </p:cNvPr>
          <p:cNvSpPr txBox="1"/>
          <p:nvPr/>
        </p:nvSpPr>
        <p:spPr>
          <a:xfrm>
            <a:off x="6523823" y="4875639"/>
            <a:ext cx="1289135" cy="369332"/>
          </a:xfrm>
          <a:prstGeom prst="rect">
            <a:avLst/>
          </a:prstGeom>
          <a:noFill/>
        </p:spPr>
        <p:txBody>
          <a:bodyPr wrap="none" rtlCol="0">
            <a:spAutoFit/>
          </a:bodyPr>
          <a:lstStyle/>
          <a:p>
            <a:pPr defTabSz="914400">
              <a:defRPr/>
            </a:pPr>
            <a:r>
              <a:rPr lang="en-US" b="1" kern="0">
                <a:solidFill>
                  <a:prstClr val="black"/>
                </a:solidFill>
              </a:rPr>
              <a:t>September </a:t>
            </a:r>
            <a:endParaRPr lang="en-US" b="1" kern="0" dirty="0">
              <a:solidFill>
                <a:prstClr val="black"/>
              </a:solidFill>
            </a:endParaRPr>
          </a:p>
        </p:txBody>
      </p:sp>
      <p:sp>
        <p:nvSpPr>
          <p:cNvPr id="13" name="TextBox 12">
            <a:extLst>
              <a:ext uri="{FF2B5EF4-FFF2-40B4-BE49-F238E27FC236}">
                <a16:creationId xmlns:a16="http://schemas.microsoft.com/office/drawing/2014/main" id="{9C49FE47-524B-5146-8C42-8AF26581A438}"/>
              </a:ext>
            </a:extLst>
          </p:cNvPr>
          <p:cNvSpPr txBox="1"/>
          <p:nvPr/>
        </p:nvSpPr>
        <p:spPr>
          <a:xfrm>
            <a:off x="7567990" y="3055323"/>
            <a:ext cx="662361" cy="369332"/>
          </a:xfrm>
          <a:prstGeom prst="rect">
            <a:avLst/>
          </a:prstGeom>
          <a:noFill/>
        </p:spPr>
        <p:txBody>
          <a:bodyPr wrap="none" rtlCol="0">
            <a:spAutoFit/>
          </a:bodyPr>
          <a:lstStyle/>
          <a:p>
            <a:pPr defTabSz="914400">
              <a:defRPr/>
            </a:pPr>
            <a:r>
              <a:rPr lang="en-US" b="1" kern="0" dirty="0">
                <a:solidFill>
                  <a:prstClr val="black"/>
                </a:solidFill>
              </a:rPr>
              <a:t>May </a:t>
            </a:r>
          </a:p>
        </p:txBody>
      </p:sp>
      <p:sp>
        <p:nvSpPr>
          <p:cNvPr id="14" name="Freeform 13">
            <a:extLst>
              <a:ext uri="{FF2B5EF4-FFF2-40B4-BE49-F238E27FC236}">
                <a16:creationId xmlns:a16="http://schemas.microsoft.com/office/drawing/2014/main" id="{3B4B7D21-DB67-F749-A208-A366F955B773}"/>
              </a:ext>
            </a:extLst>
          </p:cNvPr>
          <p:cNvSpPr/>
          <p:nvPr/>
        </p:nvSpPr>
        <p:spPr>
          <a:xfrm>
            <a:off x="7018878" y="3362680"/>
            <a:ext cx="572429" cy="1501965"/>
          </a:xfrm>
          <a:custGeom>
            <a:avLst/>
            <a:gdLst>
              <a:gd name="connsiteX0" fmla="*/ 0 w 572429"/>
              <a:gd name="connsiteY0" fmla="*/ 1501965 h 1501965"/>
              <a:gd name="connsiteX1" fmla="*/ 22303 w 572429"/>
              <a:gd name="connsiteY1" fmla="*/ 1472228 h 1501965"/>
              <a:gd name="connsiteX2" fmla="*/ 74342 w 572429"/>
              <a:gd name="connsiteY2" fmla="*/ 1412755 h 1501965"/>
              <a:gd name="connsiteX3" fmla="*/ 96644 w 572429"/>
              <a:gd name="connsiteY3" fmla="*/ 1286374 h 1501965"/>
              <a:gd name="connsiteX4" fmla="*/ 118946 w 572429"/>
              <a:gd name="connsiteY4" fmla="*/ 1212033 h 1501965"/>
              <a:gd name="connsiteX5" fmla="*/ 126381 w 572429"/>
              <a:gd name="connsiteY5" fmla="*/ 1182296 h 1501965"/>
              <a:gd name="connsiteX6" fmla="*/ 133815 w 572429"/>
              <a:gd name="connsiteY6" fmla="*/ 1145126 h 1501965"/>
              <a:gd name="connsiteX7" fmla="*/ 141249 w 572429"/>
              <a:gd name="connsiteY7" fmla="*/ 1122823 h 1501965"/>
              <a:gd name="connsiteX8" fmla="*/ 148683 w 572429"/>
              <a:gd name="connsiteY8" fmla="*/ 1041048 h 1501965"/>
              <a:gd name="connsiteX9" fmla="*/ 163551 w 572429"/>
              <a:gd name="connsiteY9" fmla="*/ 951838 h 1501965"/>
              <a:gd name="connsiteX10" fmla="*/ 170986 w 572429"/>
              <a:gd name="connsiteY10" fmla="*/ 929535 h 1501965"/>
              <a:gd name="connsiteX11" fmla="*/ 185854 w 572429"/>
              <a:gd name="connsiteY11" fmla="*/ 907233 h 1501965"/>
              <a:gd name="connsiteX12" fmla="*/ 208156 w 572429"/>
              <a:gd name="connsiteY12" fmla="*/ 870062 h 1501965"/>
              <a:gd name="connsiteX13" fmla="*/ 230459 w 572429"/>
              <a:gd name="connsiteY13" fmla="*/ 825457 h 1501965"/>
              <a:gd name="connsiteX14" fmla="*/ 252761 w 572429"/>
              <a:gd name="connsiteY14" fmla="*/ 780853 h 1501965"/>
              <a:gd name="connsiteX15" fmla="*/ 275064 w 572429"/>
              <a:gd name="connsiteY15" fmla="*/ 736248 h 1501965"/>
              <a:gd name="connsiteX16" fmla="*/ 289932 w 572429"/>
              <a:gd name="connsiteY16" fmla="*/ 691643 h 1501965"/>
              <a:gd name="connsiteX17" fmla="*/ 312234 w 572429"/>
              <a:gd name="connsiteY17" fmla="*/ 624735 h 1501965"/>
              <a:gd name="connsiteX18" fmla="*/ 327103 w 572429"/>
              <a:gd name="connsiteY18" fmla="*/ 580131 h 1501965"/>
              <a:gd name="connsiteX19" fmla="*/ 341971 w 572429"/>
              <a:gd name="connsiteY19" fmla="*/ 557828 h 1501965"/>
              <a:gd name="connsiteX20" fmla="*/ 349405 w 572429"/>
              <a:gd name="connsiteY20" fmla="*/ 535526 h 1501965"/>
              <a:gd name="connsiteX21" fmla="*/ 379142 w 572429"/>
              <a:gd name="connsiteY21" fmla="*/ 505789 h 1501965"/>
              <a:gd name="connsiteX22" fmla="*/ 408878 w 572429"/>
              <a:gd name="connsiteY22" fmla="*/ 468618 h 1501965"/>
              <a:gd name="connsiteX23" fmla="*/ 423746 w 572429"/>
              <a:gd name="connsiteY23" fmla="*/ 386843 h 1501965"/>
              <a:gd name="connsiteX24" fmla="*/ 438615 w 572429"/>
              <a:gd name="connsiteY24" fmla="*/ 342238 h 1501965"/>
              <a:gd name="connsiteX25" fmla="*/ 446049 w 572429"/>
              <a:gd name="connsiteY25" fmla="*/ 319935 h 1501965"/>
              <a:gd name="connsiteX26" fmla="*/ 453483 w 572429"/>
              <a:gd name="connsiteY26" fmla="*/ 290199 h 1501965"/>
              <a:gd name="connsiteX27" fmla="*/ 460917 w 572429"/>
              <a:gd name="connsiteY27" fmla="*/ 253028 h 1501965"/>
              <a:gd name="connsiteX28" fmla="*/ 475786 w 572429"/>
              <a:gd name="connsiteY28" fmla="*/ 148950 h 1501965"/>
              <a:gd name="connsiteX29" fmla="*/ 490654 w 572429"/>
              <a:gd name="connsiteY29" fmla="*/ 104345 h 1501965"/>
              <a:gd name="connsiteX30" fmla="*/ 498088 w 572429"/>
              <a:gd name="connsiteY30" fmla="*/ 59740 h 1501965"/>
              <a:gd name="connsiteX31" fmla="*/ 512956 w 572429"/>
              <a:gd name="connsiteY31" fmla="*/ 37438 h 1501965"/>
              <a:gd name="connsiteX32" fmla="*/ 564995 w 572429"/>
              <a:gd name="connsiteY32" fmla="*/ 267 h 1501965"/>
              <a:gd name="connsiteX33" fmla="*/ 572429 w 572429"/>
              <a:gd name="connsiteY33" fmla="*/ 267 h 15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2429" h="1501965">
                <a:moveTo>
                  <a:pt x="0" y="1501965"/>
                </a:moveTo>
                <a:cubicBezTo>
                  <a:pt x="7434" y="1492053"/>
                  <a:pt x="14071" y="1481489"/>
                  <a:pt x="22303" y="1472228"/>
                </a:cubicBezTo>
                <a:cubicBezTo>
                  <a:pt x="80290" y="1406992"/>
                  <a:pt x="42360" y="1460725"/>
                  <a:pt x="74342" y="1412755"/>
                </a:cubicBezTo>
                <a:cubicBezTo>
                  <a:pt x="101808" y="1330355"/>
                  <a:pt x="80905" y="1404416"/>
                  <a:pt x="96644" y="1286374"/>
                </a:cubicBezTo>
                <a:cubicBezTo>
                  <a:pt x="100014" y="1261097"/>
                  <a:pt x="112912" y="1236168"/>
                  <a:pt x="118946" y="1212033"/>
                </a:cubicBezTo>
                <a:cubicBezTo>
                  <a:pt x="121424" y="1202121"/>
                  <a:pt x="124164" y="1192270"/>
                  <a:pt x="126381" y="1182296"/>
                </a:cubicBezTo>
                <a:cubicBezTo>
                  <a:pt x="129122" y="1169962"/>
                  <a:pt x="130751" y="1157384"/>
                  <a:pt x="133815" y="1145126"/>
                </a:cubicBezTo>
                <a:cubicBezTo>
                  <a:pt x="135716" y="1137524"/>
                  <a:pt x="138771" y="1130257"/>
                  <a:pt x="141249" y="1122823"/>
                </a:cubicBezTo>
                <a:cubicBezTo>
                  <a:pt x="143727" y="1095565"/>
                  <a:pt x="145143" y="1068189"/>
                  <a:pt x="148683" y="1041048"/>
                </a:cubicBezTo>
                <a:cubicBezTo>
                  <a:pt x="152582" y="1011154"/>
                  <a:pt x="154017" y="980438"/>
                  <a:pt x="163551" y="951838"/>
                </a:cubicBezTo>
                <a:cubicBezTo>
                  <a:pt x="166029" y="944404"/>
                  <a:pt x="167481" y="936544"/>
                  <a:pt x="170986" y="929535"/>
                </a:cubicBezTo>
                <a:cubicBezTo>
                  <a:pt x="174982" y="921544"/>
                  <a:pt x="181858" y="915224"/>
                  <a:pt x="185854" y="907233"/>
                </a:cubicBezTo>
                <a:cubicBezTo>
                  <a:pt x="205156" y="868630"/>
                  <a:pt x="179115" y="899105"/>
                  <a:pt x="208156" y="870062"/>
                </a:cubicBezTo>
                <a:cubicBezTo>
                  <a:pt x="226841" y="814006"/>
                  <a:pt x="201636" y="883102"/>
                  <a:pt x="230459" y="825457"/>
                </a:cubicBezTo>
                <a:cubicBezTo>
                  <a:pt x="261240" y="763897"/>
                  <a:pt x="210148" y="844772"/>
                  <a:pt x="252761" y="780853"/>
                </a:cubicBezTo>
                <a:cubicBezTo>
                  <a:pt x="279872" y="699518"/>
                  <a:pt x="236635" y="822712"/>
                  <a:pt x="275064" y="736248"/>
                </a:cubicBezTo>
                <a:cubicBezTo>
                  <a:pt x="281429" y="721926"/>
                  <a:pt x="284976" y="706511"/>
                  <a:pt x="289932" y="691643"/>
                </a:cubicBezTo>
                <a:lnTo>
                  <a:pt x="312234" y="624735"/>
                </a:lnTo>
                <a:cubicBezTo>
                  <a:pt x="312236" y="624730"/>
                  <a:pt x="327100" y="580135"/>
                  <a:pt x="327103" y="580131"/>
                </a:cubicBezTo>
                <a:cubicBezTo>
                  <a:pt x="332059" y="572697"/>
                  <a:pt x="337975" y="565820"/>
                  <a:pt x="341971" y="557828"/>
                </a:cubicBezTo>
                <a:cubicBezTo>
                  <a:pt x="345475" y="550819"/>
                  <a:pt x="344850" y="541902"/>
                  <a:pt x="349405" y="535526"/>
                </a:cubicBezTo>
                <a:cubicBezTo>
                  <a:pt x="357553" y="524119"/>
                  <a:pt x="371366" y="517453"/>
                  <a:pt x="379142" y="505789"/>
                </a:cubicBezTo>
                <a:cubicBezTo>
                  <a:pt x="397898" y="477655"/>
                  <a:pt x="387693" y="489805"/>
                  <a:pt x="408878" y="468618"/>
                </a:cubicBezTo>
                <a:cubicBezTo>
                  <a:pt x="414113" y="431970"/>
                  <a:pt x="414187" y="418706"/>
                  <a:pt x="423746" y="386843"/>
                </a:cubicBezTo>
                <a:cubicBezTo>
                  <a:pt x="428250" y="371831"/>
                  <a:pt x="433659" y="357106"/>
                  <a:pt x="438615" y="342238"/>
                </a:cubicBezTo>
                <a:cubicBezTo>
                  <a:pt x="441093" y="334804"/>
                  <a:pt x="444148" y="327537"/>
                  <a:pt x="446049" y="319935"/>
                </a:cubicBezTo>
                <a:cubicBezTo>
                  <a:pt x="448527" y="310023"/>
                  <a:pt x="451267" y="300173"/>
                  <a:pt x="453483" y="290199"/>
                </a:cubicBezTo>
                <a:cubicBezTo>
                  <a:pt x="456224" y="277864"/>
                  <a:pt x="458996" y="265517"/>
                  <a:pt x="460917" y="253028"/>
                </a:cubicBezTo>
                <a:cubicBezTo>
                  <a:pt x="464440" y="230128"/>
                  <a:pt x="469428" y="174383"/>
                  <a:pt x="475786" y="148950"/>
                </a:cubicBezTo>
                <a:cubicBezTo>
                  <a:pt x="479587" y="133745"/>
                  <a:pt x="488078" y="119804"/>
                  <a:pt x="490654" y="104345"/>
                </a:cubicBezTo>
                <a:cubicBezTo>
                  <a:pt x="493132" y="89477"/>
                  <a:pt x="493321" y="74040"/>
                  <a:pt x="498088" y="59740"/>
                </a:cubicBezTo>
                <a:cubicBezTo>
                  <a:pt x="500913" y="51264"/>
                  <a:pt x="507141" y="44222"/>
                  <a:pt x="512956" y="37438"/>
                </a:cubicBezTo>
                <a:cubicBezTo>
                  <a:pt x="536030" y="10518"/>
                  <a:pt x="536216" y="7462"/>
                  <a:pt x="564995" y="267"/>
                </a:cubicBezTo>
                <a:cubicBezTo>
                  <a:pt x="567399" y="-334"/>
                  <a:pt x="569951" y="267"/>
                  <a:pt x="572429" y="267"/>
                </a:cubicBezTo>
              </a:path>
            </a:pathLst>
          </a:custGeom>
          <a:noFill/>
          <a:ln w="38100" cap="flat" cmpd="sng" algn="ctr">
            <a:solidFill>
              <a:srgbClr val="FF0000"/>
            </a:solidFill>
            <a:prstDash val="sysDash"/>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5" name="TextBox 14">
            <a:extLst>
              <a:ext uri="{FF2B5EF4-FFF2-40B4-BE49-F238E27FC236}">
                <a16:creationId xmlns:a16="http://schemas.microsoft.com/office/drawing/2014/main" id="{44BA0242-61DF-0048-B77A-4D3862AAB974}"/>
              </a:ext>
            </a:extLst>
          </p:cNvPr>
          <p:cNvSpPr txBox="1"/>
          <p:nvPr/>
        </p:nvSpPr>
        <p:spPr>
          <a:xfrm>
            <a:off x="2746075" y="6512944"/>
            <a:ext cx="1477520" cy="276999"/>
          </a:xfrm>
          <a:prstGeom prst="rect">
            <a:avLst/>
          </a:prstGeom>
          <a:noFill/>
        </p:spPr>
        <p:txBody>
          <a:bodyPr wrap="none" rtlCol="0" anchor="t">
            <a:spAutoFit/>
          </a:bodyPr>
          <a:lstStyle/>
          <a:p>
            <a:pPr defTabSz="914400">
              <a:defRPr/>
            </a:pPr>
            <a:r>
              <a:rPr lang="en-US" sz="1200" kern="0" dirty="0">
                <a:solidFill>
                  <a:prstClr val="black"/>
                </a:solidFill>
              </a:rPr>
              <a:t>Image: ersl.noaa.gov</a:t>
            </a:r>
          </a:p>
        </p:txBody>
      </p:sp>
      <p:sp>
        <p:nvSpPr>
          <p:cNvPr id="2" name="Title 1">
            <a:extLst>
              <a:ext uri="{FF2B5EF4-FFF2-40B4-BE49-F238E27FC236}">
                <a16:creationId xmlns:a16="http://schemas.microsoft.com/office/drawing/2014/main" id="{0FB9DD1B-2127-3A9E-AA55-2B7B25BFEE58}"/>
              </a:ext>
            </a:extLst>
          </p:cNvPr>
          <p:cNvSpPr txBox="1">
            <a:spLocks/>
          </p:cNvSpPr>
          <p:nvPr/>
        </p:nvSpPr>
        <p:spPr>
          <a:xfrm>
            <a:off x="312924" y="1330827"/>
            <a:ext cx="11715039" cy="15183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The “</a:t>
            </a:r>
            <a:r>
              <a:rPr kumimoji="0" lang="en-US" sz="2800" b="1" i="0" u="none" strike="noStrike" kern="1200" cap="none" spc="0" normalizeH="0" baseline="0" noProof="0" dirty="0">
                <a:ln>
                  <a:noFill/>
                </a:ln>
                <a:solidFill>
                  <a:srgbClr val="FF0000"/>
                </a:solidFill>
                <a:effectLst/>
                <a:uLnTx/>
                <a:uFillTx/>
                <a:latin typeface="Calibri Light" charset="0"/>
                <a:ea typeface="+mj-ea"/>
                <a:cs typeface="+mj-cs"/>
              </a:rPr>
              <a:t>rising arm</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of the zig-zag coincides with periods when </a:t>
            </a:r>
            <a:r>
              <a:rPr kumimoji="0" lang="en-US" sz="2800" b="1" i="1" u="none" strike="noStrike" kern="1200" cap="none" spc="0" normalizeH="0" baseline="0" noProof="0" dirty="0">
                <a:ln>
                  <a:noFill/>
                </a:ln>
                <a:solidFill>
                  <a:srgbClr val="002060"/>
                </a:solidFill>
                <a:effectLst/>
                <a:uLnTx/>
                <a:uFillTx/>
                <a:latin typeface="Calibri Light" charset="0"/>
                <a:ea typeface="+mj-ea"/>
                <a:cs typeface="+mj-cs"/>
              </a:rPr>
              <a:t>respiration exceeds photosynthesis,</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in other words, the biosphere is releasing more CO</a:t>
            </a:r>
            <a:r>
              <a:rPr kumimoji="0" lang="en-US" sz="28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to the atmosphere than it is absorbing</a:t>
            </a:r>
            <a:r>
              <a:rPr kumimoji="0" lang="en-US" sz="2800" b="1" i="0" u="none" strike="noStrike" kern="1200" cap="none" spc="0" normalizeH="0" baseline="0" noProof="0" dirty="0">
                <a:ln>
                  <a:noFill/>
                </a:ln>
                <a:solidFill>
                  <a:srgbClr val="002060"/>
                </a:solidFill>
                <a:effectLst/>
                <a:uLnTx/>
                <a:uFillTx/>
                <a:latin typeface="Calibri Light"/>
                <a:ea typeface="+mj-ea"/>
                <a:cs typeface="+mj-cs"/>
              </a:rPr>
              <a:t>.</a:t>
            </a:r>
            <a:br>
              <a:rPr kumimoji="0" lang="en-US" sz="3600" b="1" i="0" u="none" strike="noStrike" kern="1200" cap="none" spc="0" normalizeH="0" baseline="0" noProof="0" dirty="0">
                <a:ln>
                  <a:noFill/>
                </a:ln>
                <a:solidFill>
                  <a:sysClr val="windowText" lastClr="000000"/>
                </a:solidFill>
                <a:effectLst/>
                <a:uLnTx/>
                <a:uFillTx/>
                <a:latin typeface="Calibri Light" charset="0"/>
                <a:ea typeface="+mj-ea"/>
                <a:cs typeface="+mj-cs"/>
              </a:rPr>
            </a:br>
            <a:endParaRPr kumimoji="0" lang="en-US" sz="3600" b="1" i="1"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4" name="Picture 3">
            <a:extLst>
              <a:ext uri="{FF2B5EF4-FFF2-40B4-BE49-F238E27FC236}">
                <a16:creationId xmlns:a16="http://schemas.microsoft.com/office/drawing/2014/main" id="{85125A19-89FB-AFB5-346E-F7C1D4771836}"/>
              </a:ext>
            </a:extLst>
          </p:cNvPr>
          <p:cNvPicPr>
            <a:picLocks noChangeAspect="1"/>
          </p:cNvPicPr>
          <p:nvPr/>
        </p:nvPicPr>
        <p:blipFill>
          <a:blip r:embed="rId3"/>
          <a:stretch>
            <a:fillRect/>
          </a:stretch>
        </p:blipFill>
        <p:spPr>
          <a:xfrm>
            <a:off x="9322231" y="0"/>
            <a:ext cx="2869769" cy="404193"/>
          </a:xfrm>
          <a:prstGeom prst="rect">
            <a:avLst/>
          </a:prstGeom>
        </p:spPr>
      </p:pic>
      <p:sp>
        <p:nvSpPr>
          <p:cNvPr id="5" name="Ovál 3">
            <a:extLst>
              <a:ext uri="{FF2B5EF4-FFF2-40B4-BE49-F238E27FC236}">
                <a16:creationId xmlns:a16="http://schemas.microsoft.com/office/drawing/2014/main" id="{F53AB040-67D4-CE80-5EB4-2254F0549A74}"/>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t>Trees</a:t>
            </a:r>
            <a:r>
              <a:rPr lang="cs-CZ" dirty="0"/>
              <a:t>, </a:t>
            </a:r>
            <a:r>
              <a:rPr lang="cs-CZ" dirty="0" err="1"/>
              <a:t>carbon</a:t>
            </a:r>
            <a:r>
              <a:rPr lang="cs-CZ" dirty="0"/>
              <a:t> </a:t>
            </a:r>
            <a:r>
              <a:rPr lang="cs-CZ" dirty="0" err="1"/>
              <a:t>cycle</a:t>
            </a:r>
            <a:r>
              <a:rPr lang="cs-CZ" dirty="0"/>
              <a:t> and </a:t>
            </a:r>
            <a:r>
              <a:rPr lang="cs-CZ" dirty="0" err="1"/>
              <a:t>the</a:t>
            </a:r>
            <a:r>
              <a:rPr lang="cs-CZ" dirty="0"/>
              <a:t> </a:t>
            </a:r>
            <a:r>
              <a:rPr lang="cs-CZ" dirty="0" err="1"/>
              <a:t>global</a:t>
            </a:r>
            <a:r>
              <a:rPr lang="cs-CZ" dirty="0"/>
              <a:t> </a:t>
            </a:r>
            <a:r>
              <a:rPr lang="cs-CZ" dirty="0" err="1"/>
              <a:t>climate</a:t>
            </a:r>
            <a:r>
              <a:rPr lang="cs-CZ" dirty="0"/>
              <a:t> </a:t>
            </a:r>
            <a:r>
              <a:rPr lang="cs-CZ" dirty="0" err="1"/>
              <a:t>change</a:t>
            </a:r>
            <a:endParaRPr lang="cs-CZ" dirty="0"/>
          </a:p>
        </p:txBody>
      </p:sp>
    </p:spTree>
    <p:extLst>
      <p:ext uri="{BB962C8B-B14F-4D97-AF65-F5344CB8AC3E}">
        <p14:creationId xmlns:p14="http://schemas.microsoft.com/office/powerpoint/2010/main" val="612269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6BA612-206E-834E-8F4C-7526F8DD7A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5144" y="2644235"/>
            <a:ext cx="5208500" cy="4040308"/>
          </a:xfrm>
          <a:prstGeom prst="rect">
            <a:avLst/>
          </a:prstGeom>
        </p:spPr>
      </p:pic>
      <p:sp>
        <p:nvSpPr>
          <p:cNvPr id="18" name="TextBox 17">
            <a:extLst>
              <a:ext uri="{FF2B5EF4-FFF2-40B4-BE49-F238E27FC236}">
                <a16:creationId xmlns:a16="http://schemas.microsoft.com/office/drawing/2014/main" id="{88969D48-22E4-3846-9ECF-FB60FDC710F6}"/>
              </a:ext>
            </a:extLst>
          </p:cNvPr>
          <p:cNvSpPr txBox="1"/>
          <p:nvPr/>
        </p:nvSpPr>
        <p:spPr>
          <a:xfrm>
            <a:off x="7613702" y="4328579"/>
            <a:ext cx="1289135" cy="369332"/>
          </a:xfrm>
          <a:prstGeom prst="rect">
            <a:avLst/>
          </a:prstGeom>
          <a:noFill/>
        </p:spPr>
        <p:txBody>
          <a:bodyPr wrap="none" rtlCol="0">
            <a:spAutoFit/>
          </a:bodyPr>
          <a:lstStyle/>
          <a:p>
            <a:pPr defTabSz="914400">
              <a:defRPr/>
            </a:pPr>
            <a:r>
              <a:rPr lang="en-US" b="1" kern="0" dirty="0">
                <a:solidFill>
                  <a:prstClr val="black"/>
                </a:solidFill>
              </a:rPr>
              <a:t>September </a:t>
            </a:r>
          </a:p>
        </p:txBody>
      </p:sp>
      <p:sp>
        <p:nvSpPr>
          <p:cNvPr id="19" name="TextBox 18">
            <a:extLst>
              <a:ext uri="{FF2B5EF4-FFF2-40B4-BE49-F238E27FC236}">
                <a16:creationId xmlns:a16="http://schemas.microsoft.com/office/drawing/2014/main" id="{6F7B4F15-2B7B-C444-8F66-69CD000B9A03}"/>
              </a:ext>
            </a:extLst>
          </p:cNvPr>
          <p:cNvSpPr txBox="1"/>
          <p:nvPr/>
        </p:nvSpPr>
        <p:spPr>
          <a:xfrm>
            <a:off x="7563412" y="3110244"/>
            <a:ext cx="662361" cy="369332"/>
          </a:xfrm>
          <a:prstGeom prst="rect">
            <a:avLst/>
          </a:prstGeom>
          <a:noFill/>
        </p:spPr>
        <p:txBody>
          <a:bodyPr wrap="none" rtlCol="0">
            <a:spAutoFit/>
          </a:bodyPr>
          <a:lstStyle/>
          <a:p>
            <a:pPr defTabSz="914400">
              <a:defRPr/>
            </a:pPr>
            <a:r>
              <a:rPr lang="en-US" b="1" kern="0">
                <a:solidFill>
                  <a:prstClr val="black"/>
                </a:solidFill>
              </a:rPr>
              <a:t>May </a:t>
            </a:r>
            <a:endParaRPr lang="en-US" b="1" kern="0" dirty="0">
              <a:solidFill>
                <a:prstClr val="black"/>
              </a:solidFill>
            </a:endParaRPr>
          </a:p>
        </p:txBody>
      </p:sp>
      <p:sp>
        <p:nvSpPr>
          <p:cNvPr id="20" name="Freeform 19">
            <a:extLst>
              <a:ext uri="{FF2B5EF4-FFF2-40B4-BE49-F238E27FC236}">
                <a16:creationId xmlns:a16="http://schemas.microsoft.com/office/drawing/2014/main" id="{FDC226F3-D9FC-664F-ADAC-6509FFDC3CF1}"/>
              </a:ext>
            </a:extLst>
          </p:cNvPr>
          <p:cNvSpPr/>
          <p:nvPr/>
        </p:nvSpPr>
        <p:spPr>
          <a:xfrm>
            <a:off x="7574845" y="3397245"/>
            <a:ext cx="276755" cy="931334"/>
          </a:xfrm>
          <a:custGeom>
            <a:avLst/>
            <a:gdLst>
              <a:gd name="connsiteX0" fmla="*/ 0 w 276755"/>
              <a:gd name="connsiteY0" fmla="*/ 0 h 931334"/>
              <a:gd name="connsiteX1" fmla="*/ 11289 w 276755"/>
              <a:gd name="connsiteY1" fmla="*/ 22578 h 931334"/>
              <a:gd name="connsiteX2" fmla="*/ 22578 w 276755"/>
              <a:gd name="connsiteY2" fmla="*/ 39512 h 931334"/>
              <a:gd name="connsiteX3" fmla="*/ 45156 w 276755"/>
              <a:gd name="connsiteY3" fmla="*/ 90312 h 931334"/>
              <a:gd name="connsiteX4" fmla="*/ 67734 w 276755"/>
              <a:gd name="connsiteY4" fmla="*/ 158045 h 931334"/>
              <a:gd name="connsiteX5" fmla="*/ 73378 w 276755"/>
              <a:gd name="connsiteY5" fmla="*/ 174978 h 931334"/>
              <a:gd name="connsiteX6" fmla="*/ 79023 w 276755"/>
              <a:gd name="connsiteY6" fmla="*/ 191912 h 931334"/>
              <a:gd name="connsiteX7" fmla="*/ 84667 w 276755"/>
              <a:gd name="connsiteY7" fmla="*/ 214489 h 931334"/>
              <a:gd name="connsiteX8" fmla="*/ 95956 w 276755"/>
              <a:gd name="connsiteY8" fmla="*/ 248356 h 931334"/>
              <a:gd name="connsiteX9" fmla="*/ 107245 w 276755"/>
              <a:gd name="connsiteY9" fmla="*/ 282223 h 931334"/>
              <a:gd name="connsiteX10" fmla="*/ 118534 w 276755"/>
              <a:gd name="connsiteY10" fmla="*/ 321734 h 931334"/>
              <a:gd name="connsiteX11" fmla="*/ 129823 w 276755"/>
              <a:gd name="connsiteY11" fmla="*/ 355600 h 931334"/>
              <a:gd name="connsiteX12" fmla="*/ 135467 w 276755"/>
              <a:gd name="connsiteY12" fmla="*/ 372534 h 931334"/>
              <a:gd name="connsiteX13" fmla="*/ 141112 w 276755"/>
              <a:gd name="connsiteY13" fmla="*/ 389467 h 931334"/>
              <a:gd name="connsiteX14" fmla="*/ 146756 w 276755"/>
              <a:gd name="connsiteY14" fmla="*/ 462845 h 931334"/>
              <a:gd name="connsiteX15" fmla="*/ 158045 w 276755"/>
              <a:gd name="connsiteY15" fmla="*/ 519289 h 931334"/>
              <a:gd name="connsiteX16" fmla="*/ 169334 w 276755"/>
              <a:gd name="connsiteY16" fmla="*/ 570089 h 931334"/>
              <a:gd name="connsiteX17" fmla="*/ 180623 w 276755"/>
              <a:gd name="connsiteY17" fmla="*/ 694267 h 931334"/>
              <a:gd name="connsiteX18" fmla="*/ 191912 w 276755"/>
              <a:gd name="connsiteY18" fmla="*/ 728134 h 931334"/>
              <a:gd name="connsiteX19" fmla="*/ 197556 w 276755"/>
              <a:gd name="connsiteY19" fmla="*/ 745067 h 931334"/>
              <a:gd name="connsiteX20" fmla="*/ 203200 w 276755"/>
              <a:gd name="connsiteY20" fmla="*/ 762000 h 931334"/>
              <a:gd name="connsiteX21" fmla="*/ 214489 w 276755"/>
              <a:gd name="connsiteY21" fmla="*/ 778934 h 931334"/>
              <a:gd name="connsiteX22" fmla="*/ 237067 w 276755"/>
              <a:gd name="connsiteY22" fmla="*/ 857956 h 931334"/>
              <a:gd name="connsiteX23" fmla="*/ 242712 w 276755"/>
              <a:gd name="connsiteY23" fmla="*/ 874889 h 931334"/>
              <a:gd name="connsiteX24" fmla="*/ 248356 w 276755"/>
              <a:gd name="connsiteY24" fmla="*/ 891823 h 931334"/>
              <a:gd name="connsiteX25" fmla="*/ 259645 w 276755"/>
              <a:gd name="connsiteY25" fmla="*/ 908756 h 931334"/>
              <a:gd name="connsiteX26" fmla="*/ 276578 w 276755"/>
              <a:gd name="connsiteY26" fmla="*/ 931334 h 93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755" h="931334">
                <a:moveTo>
                  <a:pt x="0" y="0"/>
                </a:moveTo>
                <a:cubicBezTo>
                  <a:pt x="3763" y="7526"/>
                  <a:pt x="7114" y="15272"/>
                  <a:pt x="11289" y="22578"/>
                </a:cubicBezTo>
                <a:cubicBezTo>
                  <a:pt x="14655" y="28468"/>
                  <a:pt x="19823" y="33313"/>
                  <a:pt x="22578" y="39512"/>
                </a:cubicBezTo>
                <a:cubicBezTo>
                  <a:pt x="49447" y="99966"/>
                  <a:pt x="19607" y="51988"/>
                  <a:pt x="45156" y="90312"/>
                </a:cubicBezTo>
                <a:lnTo>
                  <a:pt x="67734" y="158045"/>
                </a:lnTo>
                <a:lnTo>
                  <a:pt x="73378" y="174978"/>
                </a:lnTo>
                <a:cubicBezTo>
                  <a:pt x="75260" y="180623"/>
                  <a:pt x="77580" y="186140"/>
                  <a:pt x="79023" y="191912"/>
                </a:cubicBezTo>
                <a:cubicBezTo>
                  <a:pt x="80904" y="199438"/>
                  <a:pt x="82438" y="207059"/>
                  <a:pt x="84667" y="214489"/>
                </a:cubicBezTo>
                <a:cubicBezTo>
                  <a:pt x="88086" y="225887"/>
                  <a:pt x="92193" y="237067"/>
                  <a:pt x="95956" y="248356"/>
                </a:cubicBezTo>
                <a:lnTo>
                  <a:pt x="107245" y="282223"/>
                </a:lnTo>
                <a:cubicBezTo>
                  <a:pt x="126212" y="339124"/>
                  <a:pt x="97273" y="250867"/>
                  <a:pt x="118534" y="321734"/>
                </a:cubicBezTo>
                <a:cubicBezTo>
                  <a:pt x="121953" y="333131"/>
                  <a:pt x="126060" y="344311"/>
                  <a:pt x="129823" y="355600"/>
                </a:cubicBezTo>
                <a:lnTo>
                  <a:pt x="135467" y="372534"/>
                </a:lnTo>
                <a:lnTo>
                  <a:pt x="141112" y="389467"/>
                </a:lnTo>
                <a:cubicBezTo>
                  <a:pt x="142993" y="413926"/>
                  <a:pt x="144188" y="438448"/>
                  <a:pt x="146756" y="462845"/>
                </a:cubicBezTo>
                <a:cubicBezTo>
                  <a:pt x="150076" y="494384"/>
                  <a:pt x="152064" y="492374"/>
                  <a:pt x="158045" y="519289"/>
                </a:cubicBezTo>
                <a:cubicBezTo>
                  <a:pt x="172377" y="583781"/>
                  <a:pt x="155567" y="515029"/>
                  <a:pt x="169334" y="570089"/>
                </a:cubicBezTo>
                <a:cubicBezTo>
                  <a:pt x="171559" y="607914"/>
                  <a:pt x="169886" y="654900"/>
                  <a:pt x="180623" y="694267"/>
                </a:cubicBezTo>
                <a:cubicBezTo>
                  <a:pt x="183754" y="705747"/>
                  <a:pt x="188149" y="716845"/>
                  <a:pt x="191912" y="728134"/>
                </a:cubicBezTo>
                <a:lnTo>
                  <a:pt x="197556" y="745067"/>
                </a:lnTo>
                <a:cubicBezTo>
                  <a:pt x="199437" y="750711"/>
                  <a:pt x="199900" y="757050"/>
                  <a:pt x="203200" y="762000"/>
                </a:cubicBezTo>
                <a:lnTo>
                  <a:pt x="214489" y="778934"/>
                </a:lnTo>
                <a:cubicBezTo>
                  <a:pt x="228662" y="835623"/>
                  <a:pt x="220874" y="809378"/>
                  <a:pt x="237067" y="857956"/>
                </a:cubicBezTo>
                <a:lnTo>
                  <a:pt x="242712" y="874889"/>
                </a:lnTo>
                <a:cubicBezTo>
                  <a:pt x="244594" y="880534"/>
                  <a:pt x="245056" y="886872"/>
                  <a:pt x="248356" y="891823"/>
                </a:cubicBezTo>
                <a:cubicBezTo>
                  <a:pt x="252119" y="897467"/>
                  <a:pt x="254848" y="903959"/>
                  <a:pt x="259645" y="908756"/>
                </a:cubicBezTo>
                <a:cubicBezTo>
                  <a:pt x="279709" y="928820"/>
                  <a:pt x="276578" y="909552"/>
                  <a:pt x="276578" y="931334"/>
                </a:cubicBezTo>
              </a:path>
            </a:pathLst>
          </a:custGeom>
          <a:noFill/>
          <a:ln w="44450" cap="flat" cmpd="sng" algn="ctr">
            <a:solidFill>
              <a:srgbClr val="FF0000"/>
            </a:solidFill>
            <a:prstDash val="sysDash"/>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1" name="TextBox 20">
            <a:extLst>
              <a:ext uri="{FF2B5EF4-FFF2-40B4-BE49-F238E27FC236}">
                <a16:creationId xmlns:a16="http://schemas.microsoft.com/office/drawing/2014/main" id="{28725AB3-BD7B-1A4B-A6CB-9FE3D8448148}"/>
              </a:ext>
            </a:extLst>
          </p:cNvPr>
          <p:cNvSpPr txBox="1"/>
          <p:nvPr/>
        </p:nvSpPr>
        <p:spPr>
          <a:xfrm>
            <a:off x="4916892" y="3217966"/>
            <a:ext cx="2504461" cy="523220"/>
          </a:xfrm>
          <a:prstGeom prst="rect">
            <a:avLst/>
          </a:prstGeom>
          <a:solidFill>
            <a:sysClr val="window" lastClr="FFFFFF"/>
          </a:solidFill>
          <a:effectLst/>
        </p:spPr>
        <p:txBody>
          <a:bodyPr wrap="square" rtlCol="0">
            <a:spAutoFit/>
          </a:bodyPr>
          <a:lstStyle/>
          <a:p>
            <a:pPr algn="ctr" defTabSz="914400">
              <a:defRPr/>
            </a:pPr>
            <a:r>
              <a:rPr lang="en-US" sz="1400" u="sng" kern="0" dirty="0">
                <a:solidFill>
                  <a:prstClr val="black"/>
                </a:solidFill>
                <a:latin typeface="Calibri Light" panose="020F0302020204030204"/>
              </a:rPr>
              <a:t>Photosynthesis</a:t>
            </a:r>
            <a:r>
              <a:rPr lang="en-US" sz="1400" kern="0" dirty="0">
                <a:solidFill>
                  <a:prstClr val="black"/>
                </a:solidFill>
                <a:latin typeface="Calibri Light" panose="020F0302020204030204"/>
              </a:rPr>
              <a:t>	</a:t>
            </a:r>
          </a:p>
          <a:p>
            <a:pPr algn="ctr" defTabSz="914400">
              <a:defRPr/>
            </a:pPr>
            <a:r>
              <a:rPr lang="en-US" sz="1400" kern="0" dirty="0">
                <a:solidFill>
                  <a:prstClr val="black"/>
                </a:solidFill>
                <a:latin typeface="Calibri Light" panose="020F0302020204030204"/>
              </a:rPr>
              <a:t>CO</a:t>
            </a:r>
            <a:r>
              <a:rPr lang="en-US" sz="1400" kern="0" baseline="-25000" dirty="0">
                <a:solidFill>
                  <a:prstClr val="black"/>
                </a:solidFill>
                <a:latin typeface="Calibri Light" panose="020F0302020204030204"/>
              </a:rPr>
              <a:t>2</a:t>
            </a:r>
            <a:r>
              <a:rPr lang="en-US" sz="1400" kern="0" dirty="0">
                <a:solidFill>
                  <a:prstClr val="black"/>
                </a:solidFill>
                <a:latin typeface="Calibri Light" panose="020F0302020204030204"/>
              </a:rPr>
              <a:t> + H</a:t>
            </a:r>
            <a:r>
              <a:rPr lang="en-US" sz="1400" kern="0" baseline="-25000" dirty="0">
                <a:solidFill>
                  <a:prstClr val="black"/>
                </a:solidFill>
                <a:latin typeface="Calibri Light" panose="020F0302020204030204"/>
              </a:rPr>
              <a:t>2</a:t>
            </a:r>
            <a:r>
              <a:rPr lang="en-US" sz="1400" kern="0" dirty="0">
                <a:solidFill>
                  <a:prstClr val="black"/>
                </a:solidFill>
                <a:latin typeface="Calibri Light" panose="020F0302020204030204"/>
              </a:rPr>
              <a:t>O </a:t>
            </a:r>
            <a:r>
              <a:rPr lang="en-US" sz="1400" kern="0" dirty="0">
                <a:solidFill>
                  <a:prstClr val="black"/>
                </a:solidFill>
                <a:latin typeface="Calibri Light" panose="020F0302020204030204"/>
                <a:sym typeface="Wingdings"/>
              </a:rPr>
              <a:t> C</a:t>
            </a:r>
            <a:r>
              <a:rPr lang="en-US" sz="1400" kern="0" baseline="-25000" dirty="0">
                <a:solidFill>
                  <a:prstClr val="black"/>
                </a:solidFill>
                <a:latin typeface="Calibri Light" panose="020F0302020204030204"/>
                <a:sym typeface="Wingdings"/>
              </a:rPr>
              <a:t>6</a:t>
            </a:r>
            <a:r>
              <a:rPr lang="en-US" sz="1400" kern="0" dirty="0">
                <a:solidFill>
                  <a:prstClr val="black"/>
                </a:solidFill>
                <a:latin typeface="Calibri Light" panose="020F0302020204030204"/>
                <a:sym typeface="Wingdings"/>
              </a:rPr>
              <a:t>H</a:t>
            </a:r>
            <a:r>
              <a:rPr lang="en-US" sz="1400" kern="0" baseline="-25000" dirty="0">
                <a:solidFill>
                  <a:prstClr val="black"/>
                </a:solidFill>
                <a:latin typeface="Calibri Light" panose="020F0302020204030204"/>
                <a:sym typeface="Wingdings"/>
              </a:rPr>
              <a:t>12</a:t>
            </a:r>
            <a:r>
              <a:rPr lang="en-US" sz="1400" kern="0" dirty="0">
                <a:solidFill>
                  <a:prstClr val="black"/>
                </a:solidFill>
                <a:latin typeface="Calibri Light" panose="020F0302020204030204"/>
                <a:sym typeface="Wingdings"/>
              </a:rPr>
              <a:t>O</a:t>
            </a:r>
            <a:r>
              <a:rPr lang="en-US" sz="1400" kern="0" baseline="-25000" dirty="0">
                <a:solidFill>
                  <a:prstClr val="black"/>
                </a:solidFill>
                <a:latin typeface="Calibri Light" panose="020F0302020204030204"/>
                <a:sym typeface="Wingdings"/>
              </a:rPr>
              <a:t>6</a:t>
            </a:r>
            <a:r>
              <a:rPr lang="en-US" sz="1400" kern="0" dirty="0">
                <a:solidFill>
                  <a:prstClr val="black"/>
                </a:solidFill>
                <a:latin typeface="Calibri Light" panose="020F0302020204030204"/>
                <a:sym typeface="Wingdings"/>
              </a:rPr>
              <a:t> + O</a:t>
            </a:r>
            <a:r>
              <a:rPr lang="en-US" sz="1400" kern="0" baseline="-25000" dirty="0">
                <a:solidFill>
                  <a:prstClr val="black"/>
                </a:solidFill>
                <a:latin typeface="Calibri Light" panose="020F0302020204030204"/>
                <a:sym typeface="Wingdings"/>
              </a:rPr>
              <a:t>2</a:t>
            </a:r>
            <a:endParaRPr lang="en-US" sz="1400" kern="0" dirty="0">
              <a:solidFill>
                <a:prstClr val="black"/>
              </a:solidFill>
              <a:latin typeface="Calibri Light" panose="020F0302020204030204"/>
            </a:endParaRPr>
          </a:p>
        </p:txBody>
      </p:sp>
      <p:sp>
        <p:nvSpPr>
          <p:cNvPr id="22" name="TextBox 21">
            <a:extLst>
              <a:ext uri="{FF2B5EF4-FFF2-40B4-BE49-F238E27FC236}">
                <a16:creationId xmlns:a16="http://schemas.microsoft.com/office/drawing/2014/main" id="{900DC94F-2ADB-6F4D-A7FB-ACA38CB51BC7}"/>
              </a:ext>
            </a:extLst>
          </p:cNvPr>
          <p:cNvSpPr txBox="1"/>
          <p:nvPr/>
        </p:nvSpPr>
        <p:spPr>
          <a:xfrm>
            <a:off x="2746075" y="6512944"/>
            <a:ext cx="1477520" cy="276999"/>
          </a:xfrm>
          <a:prstGeom prst="rect">
            <a:avLst/>
          </a:prstGeom>
          <a:noFill/>
        </p:spPr>
        <p:txBody>
          <a:bodyPr wrap="none" rtlCol="0" anchor="t">
            <a:spAutoFit/>
          </a:bodyPr>
          <a:lstStyle/>
          <a:p>
            <a:pPr defTabSz="914400">
              <a:defRPr/>
            </a:pPr>
            <a:r>
              <a:rPr lang="en-US" sz="1200" kern="0" dirty="0">
                <a:solidFill>
                  <a:prstClr val="black"/>
                </a:solidFill>
              </a:rPr>
              <a:t>Image: ersl.noaa.gov</a:t>
            </a:r>
          </a:p>
        </p:txBody>
      </p:sp>
      <p:sp>
        <p:nvSpPr>
          <p:cNvPr id="2" name="Title 1">
            <a:extLst>
              <a:ext uri="{FF2B5EF4-FFF2-40B4-BE49-F238E27FC236}">
                <a16:creationId xmlns:a16="http://schemas.microsoft.com/office/drawing/2014/main" id="{46851991-2CE8-38AB-2E08-4AF82BA6CF8B}"/>
              </a:ext>
            </a:extLst>
          </p:cNvPr>
          <p:cNvSpPr txBox="1">
            <a:spLocks/>
          </p:cNvSpPr>
          <p:nvPr/>
        </p:nvSpPr>
        <p:spPr>
          <a:xfrm>
            <a:off x="488197" y="1198997"/>
            <a:ext cx="11321511" cy="1325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The “</a:t>
            </a:r>
            <a:r>
              <a:rPr kumimoji="0" lang="en-US" sz="2800" b="1" i="0" u="none" strike="noStrike" kern="1200" cap="none" spc="0" normalizeH="0" baseline="0" noProof="0" dirty="0">
                <a:ln>
                  <a:noFill/>
                </a:ln>
                <a:solidFill>
                  <a:srgbClr val="FF0000"/>
                </a:solidFill>
                <a:effectLst/>
                <a:uLnTx/>
                <a:uFillTx/>
                <a:latin typeface="Calibri Light" charset="0"/>
                <a:ea typeface="+mj-ea"/>
                <a:cs typeface="+mj-cs"/>
              </a:rPr>
              <a:t>falling arm</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of the zig-zag coincides with periods when </a:t>
            </a:r>
            <a:r>
              <a:rPr kumimoji="0" lang="en-US" sz="2800" b="1" i="1" u="none" strike="noStrike" kern="1200" cap="none" spc="0" normalizeH="0" baseline="0" noProof="0" dirty="0">
                <a:ln>
                  <a:noFill/>
                </a:ln>
                <a:solidFill>
                  <a:srgbClr val="002060"/>
                </a:solidFill>
                <a:effectLst/>
                <a:uLnTx/>
                <a:uFillTx/>
                <a:latin typeface="Calibri Light" charset="0"/>
                <a:ea typeface="+mj-ea"/>
                <a:cs typeface="+mj-cs"/>
              </a:rPr>
              <a:t>photosynthesis exceeds respiration,</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in other words, the biosphere is taking up more CO</a:t>
            </a:r>
            <a:r>
              <a:rPr kumimoji="0" lang="en-US" sz="28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from the atmosphere than it is releasing.</a:t>
            </a:r>
            <a:endParaRPr kumimoji="0" lang="en-US" sz="2800" b="1" i="1"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3" name="Picture 2">
            <a:extLst>
              <a:ext uri="{FF2B5EF4-FFF2-40B4-BE49-F238E27FC236}">
                <a16:creationId xmlns:a16="http://schemas.microsoft.com/office/drawing/2014/main" id="{9E49216D-C328-426B-D6C2-863213B0BAD5}"/>
              </a:ext>
            </a:extLst>
          </p:cNvPr>
          <p:cNvPicPr>
            <a:picLocks noChangeAspect="1"/>
          </p:cNvPicPr>
          <p:nvPr/>
        </p:nvPicPr>
        <p:blipFill>
          <a:blip r:embed="rId3"/>
          <a:stretch>
            <a:fillRect/>
          </a:stretch>
        </p:blipFill>
        <p:spPr>
          <a:xfrm>
            <a:off x="9322231" y="0"/>
            <a:ext cx="2869769" cy="404193"/>
          </a:xfrm>
          <a:prstGeom prst="rect">
            <a:avLst/>
          </a:prstGeom>
        </p:spPr>
      </p:pic>
      <p:sp>
        <p:nvSpPr>
          <p:cNvPr id="5" name="Ovál 3">
            <a:extLst>
              <a:ext uri="{FF2B5EF4-FFF2-40B4-BE49-F238E27FC236}">
                <a16:creationId xmlns:a16="http://schemas.microsoft.com/office/drawing/2014/main" id="{30CC6422-7354-22A5-4CC1-310BBC577540}"/>
              </a:ext>
            </a:extLst>
          </p:cNvPr>
          <p:cNvSpPr/>
          <p:nvPr/>
        </p:nvSpPr>
        <p:spPr>
          <a:xfrm>
            <a:off x="331971" y="5575"/>
            <a:ext cx="3732608" cy="1176854"/>
          </a:xfrm>
          <a:prstGeom prst="ellipse">
            <a:avLst/>
          </a:prstGeom>
          <a:solidFill>
            <a:srgbClr val="33CC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t>Trees</a:t>
            </a:r>
            <a:r>
              <a:rPr lang="cs-CZ" dirty="0"/>
              <a:t>, </a:t>
            </a:r>
            <a:r>
              <a:rPr lang="cs-CZ" dirty="0" err="1"/>
              <a:t>carbon</a:t>
            </a:r>
            <a:r>
              <a:rPr lang="cs-CZ" dirty="0"/>
              <a:t> </a:t>
            </a:r>
            <a:r>
              <a:rPr lang="cs-CZ" dirty="0" err="1"/>
              <a:t>cycle</a:t>
            </a:r>
            <a:r>
              <a:rPr lang="cs-CZ" dirty="0"/>
              <a:t> and </a:t>
            </a:r>
            <a:r>
              <a:rPr lang="cs-CZ" dirty="0" err="1"/>
              <a:t>the</a:t>
            </a:r>
            <a:r>
              <a:rPr lang="cs-CZ" dirty="0"/>
              <a:t> </a:t>
            </a:r>
            <a:r>
              <a:rPr lang="cs-CZ" dirty="0" err="1"/>
              <a:t>global</a:t>
            </a:r>
            <a:r>
              <a:rPr lang="cs-CZ" dirty="0"/>
              <a:t> </a:t>
            </a:r>
            <a:r>
              <a:rPr lang="cs-CZ" dirty="0" err="1"/>
              <a:t>climate</a:t>
            </a:r>
            <a:r>
              <a:rPr lang="cs-CZ" dirty="0"/>
              <a:t> </a:t>
            </a:r>
            <a:r>
              <a:rPr lang="cs-CZ" dirty="0" err="1"/>
              <a:t>change</a:t>
            </a:r>
            <a:endParaRPr lang="cs-CZ" dirty="0"/>
          </a:p>
        </p:txBody>
      </p:sp>
    </p:spTree>
    <p:extLst>
      <p:ext uri="{BB962C8B-B14F-4D97-AF65-F5344CB8AC3E}">
        <p14:creationId xmlns:p14="http://schemas.microsoft.com/office/powerpoint/2010/main" val="3831427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EE1F7C-202F-4DC3-8876-E89FE314C963}"/>
              </a:ext>
            </a:extLst>
          </p:cNvPr>
          <p:cNvSpPr>
            <a:spLocks noGrp="1"/>
          </p:cNvSpPr>
          <p:nvPr>
            <p:ph type="title"/>
          </p:nvPr>
        </p:nvSpPr>
        <p:spPr>
          <a:xfrm>
            <a:off x="700745" y="189145"/>
            <a:ext cx="10515600" cy="1325563"/>
          </a:xfrm>
        </p:spPr>
        <p:txBody>
          <a:bodyPr/>
          <a:lstStyle/>
          <a:p>
            <a:r>
              <a:rPr lang="cs-CZ" dirty="0"/>
              <a:t>Role of </a:t>
            </a:r>
            <a:r>
              <a:rPr lang="cs-CZ" dirty="0" err="1"/>
              <a:t>Trees</a:t>
            </a:r>
            <a:r>
              <a:rPr lang="cs-CZ" dirty="0"/>
              <a:t> in </a:t>
            </a:r>
            <a:r>
              <a:rPr lang="cs-CZ" dirty="0" err="1"/>
              <a:t>Global</a:t>
            </a:r>
            <a:r>
              <a:rPr lang="cs-CZ" dirty="0"/>
              <a:t> </a:t>
            </a:r>
            <a:r>
              <a:rPr lang="cs-CZ" dirty="0" err="1"/>
              <a:t>Carbon</a:t>
            </a:r>
            <a:r>
              <a:rPr lang="cs-CZ" dirty="0"/>
              <a:t> </a:t>
            </a:r>
            <a:r>
              <a:rPr lang="cs-CZ" dirty="0" err="1"/>
              <a:t>Cycle</a:t>
            </a:r>
            <a:endParaRPr lang="cs-CZ" dirty="0"/>
          </a:p>
        </p:txBody>
      </p:sp>
      <p:sp>
        <p:nvSpPr>
          <p:cNvPr id="3" name="Zástupný symbol pro obsah 2">
            <a:extLst>
              <a:ext uri="{FF2B5EF4-FFF2-40B4-BE49-F238E27FC236}">
                <a16:creationId xmlns:a16="http://schemas.microsoft.com/office/drawing/2014/main" id="{17ACA677-0F37-4E8C-9914-112998211D9F}"/>
              </a:ext>
            </a:extLst>
          </p:cNvPr>
          <p:cNvSpPr>
            <a:spLocks noGrp="1"/>
          </p:cNvSpPr>
          <p:nvPr>
            <p:ph idx="1"/>
          </p:nvPr>
        </p:nvSpPr>
        <p:spPr>
          <a:xfrm>
            <a:off x="700745" y="1514708"/>
            <a:ext cx="7354194" cy="5047153"/>
          </a:xfrm>
        </p:spPr>
        <p:txBody>
          <a:bodyPr>
            <a:noAutofit/>
          </a:bodyPr>
          <a:lstStyle/>
          <a:p>
            <a:pPr eaLnBrk="0" fontAlgn="base" hangingPunct="0">
              <a:lnSpc>
                <a:spcPct val="100000"/>
              </a:lnSpc>
              <a:spcBef>
                <a:spcPts val="600"/>
              </a:spcBef>
            </a:pPr>
            <a:r>
              <a:rPr lang="cs-CZ" altLang="cs-CZ" sz="2000" dirty="0">
                <a:solidFill>
                  <a:srgbClr val="000000"/>
                </a:solidFill>
                <a:ea typeface="SimSun" panose="02010600030101010101" pitchFamily="2" charset="-122"/>
                <a:cs typeface="Calibri" panose="020F0502020204030204" pitchFamily="34" charset="0"/>
              </a:rPr>
              <a:t>CO</a:t>
            </a:r>
            <a:r>
              <a:rPr lang="cs-CZ" altLang="cs-CZ" sz="2000" baseline="-25000" dirty="0">
                <a:solidFill>
                  <a:srgbClr val="000000"/>
                </a:solidFill>
                <a:ea typeface="SimSun" panose="02010600030101010101" pitchFamily="2" charset="-122"/>
                <a:cs typeface="Calibri" panose="020F0502020204030204" pitchFamily="34" charset="0"/>
              </a:rPr>
              <a:t>2</a:t>
            </a:r>
            <a:r>
              <a:rPr lang="cs-CZ" altLang="cs-CZ" sz="2000" dirty="0">
                <a:solidFill>
                  <a:srgbClr val="000000"/>
                </a:solidFill>
                <a:ea typeface="SimSun" panose="02010600030101010101" pitchFamily="2" charset="-122"/>
                <a:cs typeface="Calibri" panose="020F0502020204030204" pitchFamily="34" charset="0"/>
              </a:rPr>
              <a:t> </a:t>
            </a:r>
            <a:r>
              <a:rPr lang="cs-CZ" altLang="cs-CZ" sz="2000" dirty="0" err="1">
                <a:solidFill>
                  <a:srgbClr val="000000"/>
                </a:solidFill>
                <a:ea typeface="SimSun" panose="02010600030101010101" pitchFamily="2" charset="-122"/>
                <a:cs typeface="Calibri" panose="020F0502020204030204" pitchFamily="34" charset="0"/>
              </a:rPr>
              <a:t>level</a:t>
            </a:r>
            <a:r>
              <a:rPr lang="cs-CZ" altLang="cs-CZ" sz="2000" dirty="0">
                <a:solidFill>
                  <a:srgbClr val="000000"/>
                </a:solidFill>
                <a:ea typeface="SimSun" panose="02010600030101010101" pitchFamily="2" charset="-122"/>
                <a:cs typeface="Calibri" panose="020F0502020204030204" pitchFamily="34" charset="0"/>
              </a:rPr>
              <a:t> </a:t>
            </a:r>
            <a:r>
              <a:rPr lang="cs-CZ" altLang="cs-CZ" sz="2000" dirty="0" err="1">
                <a:solidFill>
                  <a:srgbClr val="000000"/>
                </a:solidFill>
                <a:ea typeface="SimSun" panose="02010600030101010101" pitchFamily="2" charset="-122"/>
                <a:cs typeface="Calibri" panose="020F0502020204030204" pitchFamily="34" charset="0"/>
              </a:rPr>
              <a:t>oscilation</a:t>
            </a:r>
            <a:r>
              <a:rPr lang="cs-CZ" altLang="cs-CZ" sz="2000" dirty="0">
                <a:solidFill>
                  <a:srgbClr val="000000"/>
                </a:solidFill>
                <a:ea typeface="SimSun" panose="02010600030101010101" pitchFamily="2" charset="-122"/>
                <a:cs typeface="Calibri" panose="020F0502020204030204" pitchFamily="34" charset="0"/>
              </a:rPr>
              <a:t> </a:t>
            </a:r>
            <a:r>
              <a:rPr lang="en-US" altLang="cs-CZ" sz="2000" dirty="0">
                <a:ea typeface="Microsoft YaHei" panose="020B0503020204020204" pitchFamily="34" charset="-122"/>
                <a:cs typeface="Calibri" panose="020F0502020204030204" pitchFamily="34" charset="0"/>
              </a:rPr>
              <a:t>corresponds with the “green wave” in vegetation of the northern hemisphere</a:t>
            </a:r>
            <a:endParaRPr lang="en-US" altLang="cs-CZ" sz="2000" dirty="0"/>
          </a:p>
          <a:p>
            <a:pPr lvl="1" eaLnBrk="0" fontAlgn="base" hangingPunct="0">
              <a:lnSpc>
                <a:spcPct val="100000"/>
              </a:lnSpc>
              <a:spcBef>
                <a:spcPts val="600"/>
              </a:spcBef>
            </a:pPr>
            <a:r>
              <a:rPr lang="en-US" altLang="cs-CZ" sz="2000" b="1" dirty="0">
                <a:solidFill>
                  <a:srgbClr val="336600"/>
                </a:solidFill>
                <a:ea typeface="Microsoft YaHei" panose="020B0503020204020204" pitchFamily="34" charset="-122"/>
                <a:cs typeface="Calibri" panose="020F0502020204030204" pitchFamily="34" charset="0"/>
              </a:rPr>
              <a:t>spring-summer</a:t>
            </a:r>
            <a:r>
              <a:rPr lang="cs-CZ" altLang="cs-CZ" sz="2000" b="1" dirty="0">
                <a:solidFill>
                  <a:srgbClr val="336600"/>
                </a:solidFill>
                <a:ea typeface="Microsoft YaHei" panose="020B0503020204020204" pitchFamily="34" charset="-122"/>
                <a:cs typeface="Calibri" panose="020F0502020204030204" pitchFamily="34" charset="0"/>
              </a:rPr>
              <a:t>:</a:t>
            </a:r>
            <a:r>
              <a:rPr lang="en-US" altLang="cs-CZ" sz="2000" b="1" dirty="0">
                <a:solidFill>
                  <a:srgbClr val="336600"/>
                </a:solidFill>
                <a:ea typeface="Microsoft YaHei" panose="020B0503020204020204" pitchFamily="34" charset="-122"/>
                <a:cs typeface="Calibri" panose="020F0502020204030204" pitchFamily="34" charset="0"/>
              </a:rPr>
              <a:t> biosphere takes up more </a:t>
            </a:r>
            <a:r>
              <a:rPr lang="en-US" altLang="cs-CZ" sz="2000" b="1" dirty="0">
                <a:solidFill>
                  <a:srgbClr val="336600"/>
                </a:solidFill>
                <a:ea typeface="SimSun" panose="02010600030101010101" pitchFamily="2" charset="-122"/>
                <a:cs typeface="Calibri" panose="020F0502020204030204" pitchFamily="34" charset="0"/>
              </a:rPr>
              <a:t>CO</a:t>
            </a:r>
            <a:r>
              <a:rPr lang="en-US" altLang="cs-CZ" sz="2000" b="1" baseline="-30000" dirty="0">
                <a:solidFill>
                  <a:srgbClr val="336600"/>
                </a:solidFill>
                <a:ea typeface="SimSun" panose="02010600030101010101" pitchFamily="2" charset="-122"/>
                <a:cs typeface="Calibri" panose="020F0502020204030204" pitchFamily="34" charset="0"/>
              </a:rPr>
              <a:t>2</a:t>
            </a:r>
            <a:r>
              <a:rPr lang="en-US" altLang="cs-CZ" sz="2000" b="1" dirty="0">
                <a:solidFill>
                  <a:srgbClr val="336600"/>
                </a:solidFill>
                <a:ea typeface="Microsoft YaHei" panose="020B0503020204020204" pitchFamily="34" charset="-122"/>
                <a:cs typeface="Calibri" panose="020F0502020204030204" pitchFamily="34" charset="0"/>
              </a:rPr>
              <a:t> than </a:t>
            </a:r>
            <a:r>
              <a:rPr lang="cs-CZ" altLang="cs-CZ" sz="2000" b="1" dirty="0" err="1">
                <a:solidFill>
                  <a:srgbClr val="336600"/>
                </a:solidFill>
                <a:ea typeface="Microsoft YaHei" panose="020B0503020204020204" pitchFamily="34" charset="-122"/>
                <a:cs typeface="Calibri" panose="020F0502020204030204" pitchFamily="34" charset="0"/>
              </a:rPr>
              <a:t>it</a:t>
            </a:r>
            <a:r>
              <a:rPr lang="cs-CZ" altLang="cs-CZ" sz="2000" b="1" dirty="0">
                <a:solidFill>
                  <a:srgbClr val="336600"/>
                </a:solidFill>
                <a:ea typeface="Microsoft YaHei" panose="020B0503020204020204" pitchFamily="34" charset="-122"/>
                <a:cs typeface="Calibri" panose="020F0502020204030204" pitchFamily="34" charset="0"/>
              </a:rPr>
              <a:t> </a:t>
            </a:r>
            <a:r>
              <a:rPr lang="en-US" altLang="cs-CZ" sz="2000" b="1" dirty="0">
                <a:solidFill>
                  <a:srgbClr val="336600"/>
                </a:solidFill>
                <a:ea typeface="Microsoft YaHei" panose="020B0503020204020204" pitchFamily="34" charset="-122"/>
                <a:cs typeface="Calibri" panose="020F0502020204030204" pitchFamily="34" charset="0"/>
              </a:rPr>
              <a:t>releases</a:t>
            </a:r>
            <a:endParaRPr lang="cs-CZ" altLang="cs-CZ" sz="2000" b="1" dirty="0">
              <a:solidFill>
                <a:srgbClr val="336600"/>
              </a:solidFill>
              <a:ea typeface="Microsoft YaHei" panose="020B0503020204020204" pitchFamily="34" charset="-122"/>
              <a:cs typeface="Calibri" panose="020F0502020204030204" pitchFamily="34" charset="0"/>
            </a:endParaRPr>
          </a:p>
          <a:p>
            <a:pPr lvl="1" eaLnBrk="0" fontAlgn="base" hangingPunct="0">
              <a:lnSpc>
                <a:spcPct val="100000"/>
              </a:lnSpc>
              <a:spcBef>
                <a:spcPts val="600"/>
              </a:spcBef>
            </a:pPr>
            <a:r>
              <a:rPr lang="en-US" altLang="cs-CZ" sz="2000" b="1" dirty="0">
                <a:solidFill>
                  <a:srgbClr val="C00000"/>
                </a:solidFill>
                <a:ea typeface="Microsoft YaHei" panose="020B0503020204020204" pitchFamily="34" charset="-122"/>
                <a:cs typeface="Calibri" panose="020F0502020204030204" pitchFamily="34" charset="0"/>
              </a:rPr>
              <a:t>autumn-winter</a:t>
            </a:r>
            <a:r>
              <a:rPr lang="cs-CZ" altLang="cs-CZ" sz="2000" b="1" dirty="0">
                <a:solidFill>
                  <a:srgbClr val="C00000"/>
                </a:solidFill>
                <a:ea typeface="Microsoft YaHei" panose="020B0503020204020204" pitchFamily="34" charset="-122"/>
                <a:cs typeface="Calibri" panose="020F0502020204030204" pitchFamily="34" charset="0"/>
              </a:rPr>
              <a:t>: </a:t>
            </a:r>
            <a:r>
              <a:rPr lang="en-US" altLang="cs-CZ" sz="2000" b="1" dirty="0">
                <a:solidFill>
                  <a:srgbClr val="C00000"/>
                </a:solidFill>
                <a:ea typeface="Microsoft YaHei" panose="020B0503020204020204" pitchFamily="34" charset="-122"/>
                <a:cs typeface="Calibri" panose="020F0502020204030204" pitchFamily="34" charset="0"/>
              </a:rPr>
              <a:t> biosphere releases more </a:t>
            </a:r>
            <a:r>
              <a:rPr lang="en-US" altLang="cs-CZ" sz="2000" b="1" dirty="0">
                <a:solidFill>
                  <a:srgbClr val="C00000"/>
                </a:solidFill>
                <a:ea typeface="SimSun" panose="02010600030101010101" pitchFamily="2" charset="-122"/>
                <a:cs typeface="Calibri" panose="020F0502020204030204" pitchFamily="34" charset="0"/>
              </a:rPr>
              <a:t>CO</a:t>
            </a:r>
            <a:r>
              <a:rPr lang="en-US" altLang="cs-CZ" sz="2000" b="1" baseline="-30000" dirty="0">
                <a:solidFill>
                  <a:srgbClr val="C00000"/>
                </a:solidFill>
                <a:ea typeface="SimSun" panose="02010600030101010101" pitchFamily="2" charset="-122"/>
                <a:cs typeface="Calibri" panose="020F0502020204030204" pitchFamily="34" charset="0"/>
              </a:rPr>
              <a:t>2</a:t>
            </a:r>
            <a:r>
              <a:rPr lang="en-US" altLang="cs-CZ" sz="2000" b="1" dirty="0">
                <a:solidFill>
                  <a:srgbClr val="C00000"/>
                </a:solidFill>
                <a:ea typeface="Microsoft YaHei" panose="020B0503020204020204" pitchFamily="34" charset="-122"/>
                <a:cs typeface="Calibri" panose="020F0502020204030204" pitchFamily="34" charset="0"/>
              </a:rPr>
              <a:t> to the atmosphere than </a:t>
            </a:r>
            <a:r>
              <a:rPr lang="cs-CZ" altLang="cs-CZ" sz="2000" b="1" dirty="0" err="1">
                <a:solidFill>
                  <a:srgbClr val="C00000"/>
                </a:solidFill>
                <a:ea typeface="Microsoft YaHei" panose="020B0503020204020204" pitchFamily="34" charset="-122"/>
                <a:cs typeface="Calibri" panose="020F0502020204030204" pitchFamily="34" charset="0"/>
              </a:rPr>
              <a:t>it</a:t>
            </a:r>
            <a:r>
              <a:rPr lang="cs-CZ" altLang="cs-CZ" sz="2000" b="1" dirty="0">
                <a:solidFill>
                  <a:srgbClr val="C00000"/>
                </a:solidFill>
                <a:ea typeface="Microsoft YaHei" panose="020B0503020204020204" pitchFamily="34" charset="-122"/>
                <a:cs typeface="Calibri" panose="020F0502020204030204" pitchFamily="34" charset="0"/>
              </a:rPr>
              <a:t> </a:t>
            </a:r>
            <a:r>
              <a:rPr lang="en-US" altLang="cs-CZ" sz="2000" b="1" dirty="0">
                <a:solidFill>
                  <a:srgbClr val="C00000"/>
                </a:solidFill>
                <a:ea typeface="Microsoft YaHei" panose="020B0503020204020204" pitchFamily="34" charset="-122"/>
                <a:cs typeface="Calibri" panose="020F0502020204030204" pitchFamily="34" charset="0"/>
              </a:rPr>
              <a:t>absorbs</a:t>
            </a:r>
            <a:endParaRPr lang="cs-CZ" altLang="cs-CZ" sz="2000" b="1" dirty="0">
              <a:solidFill>
                <a:srgbClr val="C00000"/>
              </a:solidFill>
              <a:ea typeface="Microsoft YaHei" panose="020B0503020204020204" pitchFamily="34" charset="-122"/>
              <a:cs typeface="Calibri" panose="020F0502020204030204" pitchFamily="34" charset="0"/>
            </a:endParaRPr>
          </a:p>
          <a:p>
            <a:pPr marL="457200" lvl="1" indent="0" eaLnBrk="0" fontAlgn="base" hangingPunct="0">
              <a:lnSpc>
                <a:spcPct val="100000"/>
              </a:lnSpc>
              <a:spcBef>
                <a:spcPts val="600"/>
              </a:spcBef>
              <a:buNone/>
            </a:pPr>
            <a:endParaRPr lang="cs-CZ" altLang="cs-CZ" sz="2000" dirty="0"/>
          </a:p>
          <a:p>
            <a:pPr eaLnBrk="0" fontAlgn="base" hangingPunct="0">
              <a:lnSpc>
                <a:spcPct val="100000"/>
              </a:lnSpc>
              <a:spcBef>
                <a:spcPts val="600"/>
              </a:spcBef>
            </a:pPr>
            <a:r>
              <a:rPr lang="en-US" altLang="cs-CZ" sz="2000" b="1" dirty="0">
                <a:solidFill>
                  <a:srgbClr val="000000"/>
                </a:solidFill>
                <a:ea typeface="SimSun" panose="02010600030101010101" pitchFamily="2" charset="-122"/>
                <a:cs typeface="Calibri" panose="020F0502020204030204" pitchFamily="34" charset="0"/>
              </a:rPr>
              <a:t>Forests keep amount </a:t>
            </a:r>
            <a:r>
              <a:rPr lang="cs-CZ" altLang="cs-CZ" sz="2000" b="1" dirty="0" err="1">
                <a:solidFill>
                  <a:srgbClr val="000000"/>
                </a:solidFill>
                <a:ea typeface="SimSun" panose="02010600030101010101" pitchFamily="2" charset="-122"/>
                <a:cs typeface="Calibri" panose="020F0502020204030204" pitchFamily="34" charset="0"/>
              </a:rPr>
              <a:t>of</a:t>
            </a:r>
            <a:r>
              <a:rPr lang="cs-CZ" altLang="cs-CZ" sz="2000" b="1" dirty="0">
                <a:solidFill>
                  <a:srgbClr val="000000"/>
                </a:solidFill>
                <a:ea typeface="SimSun" panose="02010600030101010101" pitchFamily="2" charset="-122"/>
                <a:cs typeface="Calibri" panose="020F0502020204030204" pitchFamily="34" charset="0"/>
              </a:rPr>
              <a:t> </a:t>
            </a:r>
            <a:r>
              <a:rPr lang="cs-CZ" altLang="cs-CZ" sz="2000" b="1" dirty="0" err="1">
                <a:solidFill>
                  <a:srgbClr val="000000"/>
                </a:solidFill>
                <a:ea typeface="SimSun" panose="02010600030101010101" pitchFamily="2" charset="-122"/>
                <a:cs typeface="Calibri" panose="020F0502020204030204" pitchFamily="34" charset="0"/>
              </a:rPr>
              <a:t>carbon</a:t>
            </a:r>
            <a:r>
              <a:rPr lang="cs-CZ" altLang="cs-CZ" sz="2000" b="1" dirty="0">
                <a:solidFill>
                  <a:srgbClr val="000000"/>
                </a:solidFill>
                <a:ea typeface="SimSun" panose="02010600030101010101" pitchFamily="2" charset="-122"/>
                <a:cs typeface="Calibri" panose="020F0502020204030204" pitchFamily="34" charset="0"/>
              </a:rPr>
              <a:t> </a:t>
            </a:r>
            <a:r>
              <a:rPr lang="en-US" altLang="cs-CZ" sz="2000" b="1" dirty="0">
                <a:solidFill>
                  <a:srgbClr val="000000"/>
                </a:solidFill>
                <a:ea typeface="SimSun" panose="02010600030101010101" pitchFamily="2" charset="-122"/>
                <a:cs typeface="Calibri" panose="020F0502020204030204" pitchFamily="34" charset="0"/>
              </a:rPr>
              <a:t>in balance</a:t>
            </a:r>
            <a:r>
              <a:rPr lang="cs-CZ" altLang="cs-CZ" sz="2000" b="1" dirty="0">
                <a:solidFill>
                  <a:srgbClr val="000000"/>
                </a:solidFill>
                <a:ea typeface="SimSun" panose="02010600030101010101" pitchFamily="2" charset="-122"/>
                <a:cs typeface="Calibri" panose="020F0502020204030204" pitchFamily="34" charset="0"/>
              </a:rPr>
              <a:t> </a:t>
            </a:r>
            <a:r>
              <a:rPr lang="cs-CZ" altLang="cs-CZ" sz="2000" dirty="0">
                <a:solidFill>
                  <a:srgbClr val="000000"/>
                </a:solidFill>
                <a:ea typeface="SimSun" panose="02010600030101010101" pitchFamily="2" charset="-122"/>
                <a:cs typeface="Calibri" panose="020F0502020204030204" pitchFamily="34" charset="0"/>
              </a:rPr>
              <a:t>- </a:t>
            </a:r>
            <a:r>
              <a:rPr lang="en-US" altLang="cs-CZ" sz="2000" dirty="0">
                <a:solidFill>
                  <a:srgbClr val="000000"/>
                </a:solidFill>
                <a:ea typeface="SimSun" panose="02010600030101010101" pitchFamily="2" charset="-122"/>
                <a:cs typeface="Calibri" panose="020F0502020204030204" pitchFamily="34" charset="0"/>
              </a:rPr>
              <a:t>exchange carbon between air, plants, animals and soil</a:t>
            </a:r>
            <a:endParaRPr lang="cs-CZ" altLang="cs-CZ" sz="2000" dirty="0"/>
          </a:p>
          <a:p>
            <a:pPr eaLnBrk="0" fontAlgn="base" hangingPunct="0">
              <a:lnSpc>
                <a:spcPct val="100000"/>
              </a:lnSpc>
              <a:spcBef>
                <a:spcPts val="600"/>
              </a:spcBef>
            </a:pPr>
            <a:r>
              <a:rPr lang="cs-CZ" altLang="cs-CZ" sz="2000" b="1" dirty="0">
                <a:solidFill>
                  <a:srgbClr val="000000"/>
                </a:solidFill>
                <a:ea typeface="SimSun" panose="02010600030101010101" pitchFamily="2" charset="-122"/>
                <a:cs typeface="Calibri" panose="020F0502020204030204" pitchFamily="34" charset="0"/>
              </a:rPr>
              <a:t>T</a:t>
            </a:r>
            <a:r>
              <a:rPr lang="en-US" altLang="cs-CZ" sz="2000" b="1" dirty="0" err="1">
                <a:solidFill>
                  <a:srgbClr val="000000"/>
                </a:solidFill>
                <a:ea typeface="SimSun" panose="02010600030101010101" pitchFamily="2" charset="-122"/>
                <a:cs typeface="Calibri" panose="020F0502020204030204" pitchFamily="34" charset="0"/>
              </a:rPr>
              <a:t>rees</a:t>
            </a:r>
            <a:r>
              <a:rPr lang="en-US" altLang="cs-CZ" sz="2000" b="1" dirty="0">
                <a:solidFill>
                  <a:srgbClr val="000000"/>
                </a:solidFill>
                <a:ea typeface="SimSun" panose="02010600030101010101" pitchFamily="2" charset="-122"/>
                <a:cs typeface="Calibri" panose="020F0502020204030204" pitchFamily="34" charset="0"/>
              </a:rPr>
              <a:t> of the northern hemisphere </a:t>
            </a:r>
            <a:r>
              <a:rPr lang="en-US" altLang="cs-CZ" sz="2000" dirty="0">
                <a:solidFill>
                  <a:srgbClr val="000000"/>
                </a:solidFill>
                <a:ea typeface="SimSun" panose="02010600030101010101" pitchFamily="2" charset="-122"/>
                <a:cs typeface="Calibri" panose="020F0502020204030204" pitchFamily="34" charset="0"/>
              </a:rPr>
              <a:t>influence carbon cycle of the whole planet</a:t>
            </a:r>
            <a:endParaRPr lang="cs-CZ" altLang="cs-CZ" sz="2000" dirty="0">
              <a:solidFill>
                <a:srgbClr val="000000"/>
              </a:solidFill>
              <a:ea typeface="SimSun" panose="02010600030101010101" pitchFamily="2" charset="-122"/>
              <a:cs typeface="Calibri" panose="020F0502020204030204" pitchFamily="34" charset="0"/>
            </a:endParaRPr>
          </a:p>
          <a:p>
            <a:pPr marL="457200" lvl="1" indent="0" eaLnBrk="0" fontAlgn="base" hangingPunct="0">
              <a:lnSpc>
                <a:spcPct val="100000"/>
              </a:lnSpc>
              <a:spcBef>
                <a:spcPts val="600"/>
              </a:spcBef>
              <a:buNone/>
            </a:pPr>
            <a:endParaRPr lang="cs-CZ" altLang="cs-CZ" sz="2000" dirty="0"/>
          </a:p>
          <a:p>
            <a:pPr marL="0" indent="0">
              <a:lnSpc>
                <a:spcPct val="100000"/>
              </a:lnSpc>
              <a:spcBef>
                <a:spcPts val="600"/>
              </a:spcBef>
              <a:buNone/>
            </a:pPr>
            <a:endParaRPr lang="cs-CZ" sz="2400" dirty="0"/>
          </a:p>
        </p:txBody>
      </p:sp>
      <p:pic>
        <p:nvPicPr>
          <p:cNvPr id="4098" name="Obrázek 1">
            <a:extLst>
              <a:ext uri="{FF2B5EF4-FFF2-40B4-BE49-F238E27FC236}">
                <a16:creationId xmlns:a16="http://schemas.microsoft.com/office/drawing/2014/main" id="{9622E57B-8275-4D7D-91EB-138E27DF5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126" y="3981575"/>
            <a:ext cx="3617884" cy="2763069"/>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a:extLst>
              <a:ext uri="{FF2B5EF4-FFF2-40B4-BE49-F238E27FC236}">
                <a16:creationId xmlns:a16="http://schemas.microsoft.com/office/drawing/2014/main" id="{7503A852-2114-4B41-9AA9-C0EB0EFE0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797" y="1142717"/>
            <a:ext cx="3654213" cy="276306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15">
            <a:extLst>
              <a:ext uri="{FF2B5EF4-FFF2-40B4-BE49-F238E27FC236}">
                <a16:creationId xmlns:a16="http://schemas.microsoft.com/office/drawing/2014/main" id="{0B6977A2-B708-30CF-7CDA-DC81A66003A5}"/>
              </a:ext>
            </a:extLst>
          </p:cNvPr>
          <p:cNvSpPr txBox="1"/>
          <p:nvPr/>
        </p:nvSpPr>
        <p:spPr>
          <a:xfrm>
            <a:off x="0" y="6119336"/>
            <a:ext cx="6338807" cy="738664"/>
          </a:xfrm>
          <a:prstGeom prst="rect">
            <a:avLst/>
          </a:prstGeom>
          <a:solidFill>
            <a:srgbClr val="CCFF33"/>
          </a:solidFill>
        </p:spPr>
        <p:txBody>
          <a:bodyPr wrap="square">
            <a:spAutoFit/>
          </a:bodyPr>
          <a:lstStyle/>
          <a:p>
            <a:pPr algn="ctr"/>
            <a:r>
              <a:rPr lang="cs-CZ" b="1" dirty="0"/>
              <a:t>GLOBE CC </a:t>
            </a:r>
            <a:r>
              <a:rPr lang="cs-CZ" b="1" dirty="0" err="1"/>
              <a:t>Activity</a:t>
            </a:r>
            <a:r>
              <a:rPr lang="cs-CZ" b="1" dirty="0"/>
              <a:t>: </a:t>
            </a:r>
            <a:r>
              <a:rPr lang="en-US" b="1" dirty="0"/>
              <a:t>The Case of Missing Carbon</a:t>
            </a:r>
            <a:endParaRPr lang="cs-CZ" b="1" dirty="0"/>
          </a:p>
          <a:p>
            <a:pPr algn="ctr"/>
            <a:r>
              <a:rPr lang="en-US" sz="1200" dirty="0"/>
              <a:t>https://www.globe.gov/documents/18702582/85832369/A4_My+Data_Case+of+Missing+C_Data+Guide_2022.pdf/b5a9ea3f-3651-b24e-db50-93c28ebfb858?t=1642867539581</a:t>
            </a:r>
          </a:p>
        </p:txBody>
      </p:sp>
    </p:spTree>
    <p:extLst>
      <p:ext uri="{BB962C8B-B14F-4D97-AF65-F5344CB8AC3E}">
        <p14:creationId xmlns:p14="http://schemas.microsoft.com/office/powerpoint/2010/main" val="2150538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E2A1-C7A6-5C21-763A-1E2A197AA7E6}"/>
              </a:ext>
            </a:extLst>
          </p:cNvPr>
          <p:cNvSpPr txBox="1">
            <a:spLocks/>
          </p:cNvSpPr>
          <p:nvPr/>
        </p:nvSpPr>
        <p:spPr>
          <a:xfrm>
            <a:off x="189803" y="0"/>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Why Collect Carbon Cycle Data?</a:t>
            </a:r>
          </a:p>
        </p:txBody>
      </p:sp>
      <p:sp>
        <p:nvSpPr>
          <p:cNvPr id="3" name="Content Placeholder 2">
            <a:extLst>
              <a:ext uri="{FF2B5EF4-FFF2-40B4-BE49-F238E27FC236}">
                <a16:creationId xmlns:a16="http://schemas.microsoft.com/office/drawing/2014/main" id="{56C5C7AA-F9D6-08E6-50D9-770826B4DFD2}"/>
              </a:ext>
            </a:extLst>
          </p:cNvPr>
          <p:cNvSpPr txBox="1">
            <a:spLocks/>
          </p:cNvSpPr>
          <p:nvPr/>
        </p:nvSpPr>
        <p:spPr>
          <a:xfrm>
            <a:off x="305809" y="1120256"/>
            <a:ext cx="11131940" cy="22582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The last time in Earth’s history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levels were this high was over 3 million years ago, during the mid-Pliocene Warm Period. The increase in atmospheric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occurred over thousands of years. Sea level was</a:t>
            </a:r>
            <a:r>
              <a:rPr kumimoji="0" lang="cs-CZ" sz="2200" b="0" i="0" u="none" strike="noStrike" kern="1200" cap="none" spc="0" normalizeH="0" baseline="0" noProof="0" dirty="0">
                <a:ln>
                  <a:noFill/>
                </a:ln>
                <a:solidFill>
                  <a:prstClr val="black"/>
                </a:solidFill>
                <a:effectLst/>
                <a:uLnTx/>
                <a:uFillTx/>
                <a:latin typeface="Calibri Light" charset="0"/>
                <a:ea typeface="+mn-ea"/>
                <a:cs typeface="+mn-cs"/>
              </a:rPr>
              <a:t> </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5-20 m higher, global air temperatures were 4</a:t>
            </a:r>
            <a:r>
              <a:rPr kumimoji="0" lang="en-US" sz="2200" b="0" i="0" u="none" strike="noStrike" kern="1200" cap="none" spc="0" normalizeH="0" baseline="30000" noProof="0" dirty="0">
                <a:ln>
                  <a:noFill/>
                </a:ln>
                <a:solidFill>
                  <a:prstClr val="black"/>
                </a:solidFill>
                <a:effectLst/>
                <a:uLnTx/>
                <a:uFillTx/>
                <a:latin typeface="Calibri Light" charset="0"/>
                <a:ea typeface="+mn-ea"/>
                <a:cs typeface="+mn-cs"/>
              </a:rPr>
              <a:t>o</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 warmer, and global sea surface temperatures were 2</a:t>
            </a:r>
            <a:r>
              <a:rPr kumimoji="0" lang="en-US" sz="2200" b="0" i="0" u="none" strike="noStrike" kern="1200" cap="none" spc="0" normalizeH="0" baseline="30000" noProof="0" dirty="0">
                <a:ln>
                  <a:noFill/>
                </a:ln>
                <a:solidFill>
                  <a:prstClr val="black"/>
                </a:solidFill>
                <a:effectLst/>
                <a:uLnTx/>
                <a:uFillTx/>
                <a:latin typeface="Calibri Light" charset="0"/>
                <a:ea typeface="+mn-ea"/>
                <a:cs typeface="+mn-cs"/>
              </a:rPr>
              <a:t>o</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 warmer.  </a:t>
            </a:r>
          </a:p>
        </p:txBody>
      </p:sp>
      <p:pic>
        <p:nvPicPr>
          <p:cNvPr id="5" name="Picture 4">
            <a:extLst>
              <a:ext uri="{FF2B5EF4-FFF2-40B4-BE49-F238E27FC236}">
                <a16:creationId xmlns:a16="http://schemas.microsoft.com/office/drawing/2014/main" id="{B49B1E7F-B6BB-9F04-F62A-BEEFED39B8DA}"/>
              </a:ext>
            </a:extLst>
          </p:cNvPr>
          <p:cNvPicPr>
            <a:picLocks noChangeAspect="1"/>
          </p:cNvPicPr>
          <p:nvPr/>
        </p:nvPicPr>
        <p:blipFill>
          <a:blip r:embed="rId2"/>
          <a:stretch>
            <a:fillRect/>
          </a:stretch>
        </p:blipFill>
        <p:spPr>
          <a:xfrm>
            <a:off x="7020221" y="0"/>
            <a:ext cx="5171780" cy="728420"/>
          </a:xfrm>
          <a:prstGeom prst="rect">
            <a:avLst/>
          </a:prstGeom>
        </p:spPr>
      </p:pic>
      <p:pic>
        <p:nvPicPr>
          <p:cNvPr id="6" name="Picture 5">
            <a:extLst>
              <a:ext uri="{FF2B5EF4-FFF2-40B4-BE49-F238E27FC236}">
                <a16:creationId xmlns:a16="http://schemas.microsoft.com/office/drawing/2014/main" id="{B191549C-38AF-1B25-BE36-2AF58EC2BA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6598" y="2333680"/>
            <a:ext cx="5049651" cy="3116581"/>
          </a:xfrm>
          <a:prstGeom prst="rect">
            <a:avLst/>
          </a:prstGeom>
        </p:spPr>
      </p:pic>
      <p:sp>
        <p:nvSpPr>
          <p:cNvPr id="22" name="TextBox 21">
            <a:extLst>
              <a:ext uri="{FF2B5EF4-FFF2-40B4-BE49-F238E27FC236}">
                <a16:creationId xmlns:a16="http://schemas.microsoft.com/office/drawing/2014/main" id="{F6DFF919-4407-F773-86B6-B2F18B6EA9A3}"/>
              </a:ext>
            </a:extLst>
          </p:cNvPr>
          <p:cNvSpPr txBox="1"/>
          <p:nvPr/>
        </p:nvSpPr>
        <p:spPr>
          <a:xfrm>
            <a:off x="305809" y="5518735"/>
            <a:ext cx="6094708" cy="686470"/>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Light" charset="0"/>
                <a:ea typeface="+mn-ea"/>
                <a:cs typeface="+mn-cs"/>
              </a:rPr>
              <a:t>Today, we are increasing atmospheric CO</a:t>
            </a:r>
            <a:r>
              <a:rPr kumimoji="0" lang="en-US" sz="18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1800" b="0" i="0" u="none" strike="noStrike" kern="1200" cap="none" spc="0" normalizeH="0" noProof="0" dirty="0">
                <a:ln>
                  <a:noFill/>
                </a:ln>
                <a:solidFill>
                  <a:prstClr val="black"/>
                </a:solidFill>
                <a:effectLst/>
                <a:uLnTx/>
                <a:uFillTx/>
                <a:latin typeface="Calibri Light" charset="0"/>
                <a:ea typeface="+mn-ea"/>
                <a:cs typeface="+mn-cs"/>
              </a:rPr>
              <a:t> at a </a:t>
            </a:r>
            <a:r>
              <a:rPr lang="en-US" sz="1800" dirty="0">
                <a:solidFill>
                  <a:prstClr val="black"/>
                </a:solidFill>
              </a:rPr>
              <a:t>rate </a:t>
            </a:r>
            <a:r>
              <a:rPr kumimoji="0" lang="en-US" sz="1800" b="0" i="0" u="none" strike="noStrike" kern="1200" cap="none" spc="0" normalizeH="0" noProof="0" dirty="0">
                <a:ln>
                  <a:noFill/>
                </a:ln>
                <a:solidFill>
                  <a:prstClr val="black"/>
                </a:solidFill>
                <a:effectLst/>
                <a:uLnTx/>
                <a:uFillTx/>
                <a:latin typeface="Calibri Light" charset="0"/>
                <a:ea typeface="+mn-ea"/>
                <a:cs typeface="+mn-cs"/>
              </a:rPr>
              <a:t>faster than we’ve ever seen in the geologic record. </a:t>
            </a:r>
            <a:endParaRPr kumimoji="0" lang="en-US" sz="18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60277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E2A1-C7A6-5C21-763A-1E2A197AA7E6}"/>
              </a:ext>
            </a:extLst>
          </p:cNvPr>
          <p:cNvSpPr txBox="1">
            <a:spLocks/>
          </p:cNvSpPr>
          <p:nvPr/>
        </p:nvSpPr>
        <p:spPr>
          <a:xfrm>
            <a:off x="189803" y="0"/>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Why Collect Carbon Cycle Data?</a:t>
            </a:r>
          </a:p>
        </p:txBody>
      </p:sp>
      <p:sp>
        <p:nvSpPr>
          <p:cNvPr id="4" name="Content Placeholder 2">
            <a:extLst>
              <a:ext uri="{FF2B5EF4-FFF2-40B4-BE49-F238E27FC236}">
                <a16:creationId xmlns:a16="http://schemas.microsoft.com/office/drawing/2014/main" id="{16A2B156-3B03-31AF-CC95-79BB6649FCF6}"/>
              </a:ext>
            </a:extLst>
          </p:cNvPr>
          <p:cNvSpPr txBox="1">
            <a:spLocks/>
          </p:cNvSpPr>
          <p:nvPr/>
        </p:nvSpPr>
        <p:spPr>
          <a:xfrm>
            <a:off x="534718" y="1177390"/>
            <a:ext cx="8090089" cy="181769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Scientists collect carbon cycle data to understand how terrestrial ecosystems will respond to warmer temperatures and higher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a:t>
            </a:r>
            <a:r>
              <a:rPr lang="en-US" sz="2200" dirty="0">
                <a:solidFill>
                  <a:prstClr val="black"/>
                </a:solidFill>
              </a:rPr>
              <a:t> </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a:t>
            </a:r>
            <a:endParaRPr kumimoji="0" lang="cs-CZ" sz="2200" b="0" i="0" u="none" strike="noStrike" kern="1200" cap="none" spc="0" normalizeH="0" baseline="0" noProof="0" dirty="0">
              <a:ln>
                <a:noFill/>
              </a:ln>
              <a:solidFill>
                <a:prstClr val="black"/>
              </a:solidFill>
              <a:effectLst/>
              <a:uLnTx/>
              <a:uFillTx/>
              <a:latin typeface="Calibri Light" charset="0"/>
              <a:ea typeface="+mn-ea"/>
              <a:cs typeface="+mn-cs"/>
            </a:endParaRPr>
          </a:p>
          <a:p>
            <a:pPr marL="0" indent="0">
              <a:lnSpc>
                <a:spcPct val="100000"/>
              </a:lnSpc>
              <a:buNone/>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Carbon cycle data collected with GLOBE will contribute to a better understanding of the relationship between carbon storage in plants and surface climate.</a:t>
            </a:r>
            <a:r>
              <a:rPr lang="en-US" sz="2200" dirty="0">
                <a:solidFill>
                  <a:prstClr val="black"/>
                </a:solidFill>
              </a:rPr>
              <a:t>  </a:t>
            </a: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pic>
        <p:nvPicPr>
          <p:cNvPr id="5" name="Picture 4">
            <a:extLst>
              <a:ext uri="{FF2B5EF4-FFF2-40B4-BE49-F238E27FC236}">
                <a16:creationId xmlns:a16="http://schemas.microsoft.com/office/drawing/2014/main" id="{B49B1E7F-B6BB-9F04-F62A-BEEFED39B8DA}"/>
              </a:ext>
            </a:extLst>
          </p:cNvPr>
          <p:cNvPicPr>
            <a:picLocks noChangeAspect="1"/>
          </p:cNvPicPr>
          <p:nvPr/>
        </p:nvPicPr>
        <p:blipFill>
          <a:blip r:embed="rId2"/>
          <a:stretch>
            <a:fillRect/>
          </a:stretch>
        </p:blipFill>
        <p:spPr>
          <a:xfrm>
            <a:off x="7020221" y="0"/>
            <a:ext cx="5171780" cy="728420"/>
          </a:xfrm>
          <a:prstGeom prst="rect">
            <a:avLst/>
          </a:prstGeom>
        </p:spPr>
      </p:pic>
      <p:pic>
        <p:nvPicPr>
          <p:cNvPr id="7" name="Obrázek 15" descr="Obsah obrázku exteriér, tráva, budova, židle&#10;&#10;Popis byl vytvořen automaticky">
            <a:extLst>
              <a:ext uri="{FF2B5EF4-FFF2-40B4-BE49-F238E27FC236}">
                <a16:creationId xmlns:a16="http://schemas.microsoft.com/office/drawing/2014/main" id="{C0699792-FADB-57CD-7320-158C3EC94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1112" y="3449720"/>
            <a:ext cx="3637081" cy="2727810"/>
          </a:xfrm>
          <a:prstGeom prst="rect">
            <a:avLst/>
          </a:prstGeom>
        </p:spPr>
      </p:pic>
      <p:pic>
        <p:nvPicPr>
          <p:cNvPr id="8" name="Obrázek 2">
            <a:extLst>
              <a:ext uri="{FF2B5EF4-FFF2-40B4-BE49-F238E27FC236}">
                <a16:creationId xmlns:a16="http://schemas.microsoft.com/office/drawing/2014/main" id="{574B2759-0991-410E-B37B-6C0F0707F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7161" y="2959160"/>
            <a:ext cx="3722914" cy="2792186"/>
          </a:xfrm>
          <a:prstGeom prst="rect">
            <a:avLst/>
          </a:prstGeom>
        </p:spPr>
      </p:pic>
      <p:sp>
        <p:nvSpPr>
          <p:cNvPr id="12" name="Obdélník 20">
            <a:extLst>
              <a:ext uri="{FF2B5EF4-FFF2-40B4-BE49-F238E27FC236}">
                <a16:creationId xmlns:a16="http://schemas.microsoft.com/office/drawing/2014/main" id="{961E2DB0-7EB4-1F15-2C4B-E757CB316B6B}"/>
              </a:ext>
            </a:extLst>
          </p:cNvPr>
          <p:cNvSpPr/>
          <p:nvPr/>
        </p:nvSpPr>
        <p:spPr>
          <a:xfrm>
            <a:off x="3633424" y="5495496"/>
            <a:ext cx="1892675" cy="253916"/>
          </a:xfrm>
          <a:prstGeom prst="rect">
            <a:avLst/>
          </a:prstGeom>
        </p:spPr>
        <p:txBody>
          <a:bodyPr wrap="square">
            <a:spAutoFit/>
          </a:bodyPr>
          <a:lstStyle/>
          <a:p>
            <a:r>
              <a:rPr lang="cs-CZ" sz="1050" dirty="0" err="1">
                <a:solidFill>
                  <a:schemeClr val="bg1"/>
                </a:solidFill>
              </a:rPr>
              <a:t>Photo</a:t>
            </a:r>
            <a:r>
              <a:rPr lang="cs-CZ" sz="1050" dirty="0">
                <a:solidFill>
                  <a:schemeClr val="bg1"/>
                </a:solidFill>
              </a:rPr>
              <a:t>: </a:t>
            </a:r>
            <a:r>
              <a:rPr lang="en-US" sz="1050" dirty="0" err="1">
                <a:solidFill>
                  <a:schemeClr val="bg1"/>
                </a:solidFill>
              </a:rPr>
              <a:t>Ewa</a:t>
            </a:r>
            <a:r>
              <a:rPr lang="en-US" sz="1050" dirty="0">
                <a:solidFill>
                  <a:schemeClr val="bg1"/>
                </a:solidFill>
              </a:rPr>
              <a:t> </a:t>
            </a:r>
            <a:r>
              <a:rPr lang="en-US" sz="1050" dirty="0" err="1">
                <a:solidFill>
                  <a:schemeClr val="bg1"/>
                </a:solidFill>
              </a:rPr>
              <a:t>Siedlarczyk</a:t>
            </a:r>
            <a:endParaRPr lang="en-US" sz="1050" dirty="0">
              <a:solidFill>
                <a:schemeClr val="bg1"/>
              </a:solidFill>
              <a:effectLst/>
            </a:endParaRPr>
          </a:p>
        </p:txBody>
      </p:sp>
      <p:grpSp>
        <p:nvGrpSpPr>
          <p:cNvPr id="16" name="Skupina 2">
            <a:extLst>
              <a:ext uri="{FF2B5EF4-FFF2-40B4-BE49-F238E27FC236}">
                <a16:creationId xmlns:a16="http://schemas.microsoft.com/office/drawing/2014/main" id="{4C7F19BA-E2BB-7AE1-616F-A8243FA30DC6}"/>
              </a:ext>
            </a:extLst>
          </p:cNvPr>
          <p:cNvGrpSpPr/>
          <p:nvPr/>
        </p:nvGrpSpPr>
        <p:grpSpPr>
          <a:xfrm>
            <a:off x="8555451" y="4172474"/>
            <a:ext cx="3528060" cy="2646045"/>
            <a:chOff x="4964106" y="4211955"/>
            <a:chExt cx="3528060" cy="2646045"/>
          </a:xfrm>
        </p:grpSpPr>
        <p:pic>
          <p:nvPicPr>
            <p:cNvPr id="17" name="Obrázek 7">
              <a:extLst>
                <a:ext uri="{FF2B5EF4-FFF2-40B4-BE49-F238E27FC236}">
                  <a16:creationId xmlns:a16="http://schemas.microsoft.com/office/drawing/2014/main" id="{3CD0B872-1165-157A-B34A-AA33B4B03B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4106" y="4211955"/>
              <a:ext cx="3528060" cy="2646045"/>
            </a:xfrm>
            <a:prstGeom prst="rect">
              <a:avLst/>
            </a:prstGeom>
          </p:spPr>
        </p:pic>
        <p:sp>
          <p:nvSpPr>
            <p:cNvPr id="18" name="TextovéPole 8">
              <a:extLst>
                <a:ext uri="{FF2B5EF4-FFF2-40B4-BE49-F238E27FC236}">
                  <a16:creationId xmlns:a16="http://schemas.microsoft.com/office/drawing/2014/main" id="{BE20BD50-FBD3-A6DE-D560-EF149F9EAC78}"/>
                </a:ext>
              </a:extLst>
            </p:cNvPr>
            <p:cNvSpPr txBox="1"/>
            <p:nvPr/>
          </p:nvSpPr>
          <p:spPr>
            <a:xfrm>
              <a:off x="5088684" y="4286183"/>
              <a:ext cx="3081100" cy="369332"/>
            </a:xfrm>
            <a:prstGeom prst="rect">
              <a:avLst/>
            </a:prstGeom>
            <a:noFill/>
          </p:spPr>
          <p:txBody>
            <a:bodyPr wrap="none" rtlCol="0">
              <a:spAutoFit/>
            </a:bodyPr>
            <a:lstStyle/>
            <a:p>
              <a:r>
                <a:rPr lang="cs-CZ" b="1" dirty="0" err="1">
                  <a:solidFill>
                    <a:schemeClr val="bg1"/>
                  </a:solidFill>
                </a:rPr>
                <a:t>Below</a:t>
              </a:r>
              <a:r>
                <a:rPr lang="cs-CZ" b="1" dirty="0">
                  <a:solidFill>
                    <a:schemeClr val="bg1"/>
                  </a:solidFill>
                </a:rPr>
                <a:t> </a:t>
              </a:r>
              <a:r>
                <a:rPr lang="cs-CZ" b="1" dirty="0" err="1">
                  <a:solidFill>
                    <a:schemeClr val="bg1"/>
                  </a:solidFill>
                </a:rPr>
                <a:t>canopy</a:t>
              </a:r>
              <a:r>
                <a:rPr lang="cs-CZ" b="1" dirty="0">
                  <a:solidFill>
                    <a:schemeClr val="bg1"/>
                  </a:solidFill>
                </a:rPr>
                <a:t> </a:t>
              </a:r>
              <a:r>
                <a:rPr lang="cs-CZ" b="1" dirty="0" err="1">
                  <a:solidFill>
                    <a:schemeClr val="bg1"/>
                  </a:solidFill>
                </a:rPr>
                <a:t>field</a:t>
              </a:r>
              <a:r>
                <a:rPr lang="cs-CZ" b="1" dirty="0">
                  <a:solidFill>
                    <a:schemeClr val="bg1"/>
                  </a:solidFill>
                </a:rPr>
                <a:t> </a:t>
              </a:r>
              <a:r>
                <a:rPr lang="cs-CZ" b="1" dirty="0" err="1">
                  <a:solidFill>
                    <a:schemeClr val="bg1"/>
                  </a:solidFill>
                </a:rPr>
                <a:t>laboratory</a:t>
              </a:r>
              <a:endParaRPr lang="en-US" b="1" dirty="0">
                <a:solidFill>
                  <a:schemeClr val="bg1"/>
                </a:solidFill>
              </a:endParaRPr>
            </a:p>
          </p:txBody>
        </p:sp>
      </p:grpSp>
      <p:sp>
        <p:nvSpPr>
          <p:cNvPr id="20" name="Obdélník 20">
            <a:extLst>
              <a:ext uri="{FF2B5EF4-FFF2-40B4-BE49-F238E27FC236}">
                <a16:creationId xmlns:a16="http://schemas.microsoft.com/office/drawing/2014/main" id="{D3CBEE20-8A24-7E40-327C-E26593B80095}"/>
              </a:ext>
            </a:extLst>
          </p:cNvPr>
          <p:cNvSpPr/>
          <p:nvPr/>
        </p:nvSpPr>
        <p:spPr>
          <a:xfrm>
            <a:off x="10588069" y="6528855"/>
            <a:ext cx="1436612" cy="253916"/>
          </a:xfrm>
          <a:prstGeom prst="rect">
            <a:avLst/>
          </a:prstGeom>
        </p:spPr>
        <p:txBody>
          <a:bodyPr wrap="none">
            <a:spAutoFit/>
          </a:bodyPr>
          <a:lstStyle/>
          <a:p>
            <a:r>
              <a:rPr lang="cs-CZ" sz="1050" dirty="0" err="1">
                <a:solidFill>
                  <a:schemeClr val="bg1"/>
                </a:solidFill>
              </a:rPr>
              <a:t>Photo</a:t>
            </a:r>
            <a:r>
              <a:rPr lang="cs-CZ" sz="1050" dirty="0">
                <a:solidFill>
                  <a:schemeClr val="bg1"/>
                </a:solidFill>
              </a:rPr>
              <a:t>: </a:t>
            </a:r>
            <a:r>
              <a:rPr lang="en-US" sz="1050" dirty="0" err="1">
                <a:solidFill>
                  <a:schemeClr val="bg1"/>
                </a:solidFill>
              </a:rPr>
              <a:t>Ewa</a:t>
            </a:r>
            <a:r>
              <a:rPr lang="en-US" sz="1050" dirty="0">
                <a:solidFill>
                  <a:schemeClr val="bg1"/>
                </a:solidFill>
              </a:rPr>
              <a:t> </a:t>
            </a:r>
            <a:r>
              <a:rPr lang="en-US" sz="1050" dirty="0" err="1">
                <a:solidFill>
                  <a:schemeClr val="bg1"/>
                </a:solidFill>
              </a:rPr>
              <a:t>Siedlarczyk</a:t>
            </a:r>
            <a:endParaRPr lang="en-US" sz="1050" dirty="0">
              <a:solidFill>
                <a:schemeClr val="bg1"/>
              </a:solidFill>
              <a:effectLst/>
            </a:endParaRPr>
          </a:p>
        </p:txBody>
      </p:sp>
      <p:pic>
        <p:nvPicPr>
          <p:cNvPr id="9" name="Obrázek 11">
            <a:extLst>
              <a:ext uri="{FF2B5EF4-FFF2-40B4-BE49-F238E27FC236}">
                <a16:creationId xmlns:a16="http://schemas.microsoft.com/office/drawing/2014/main" id="{33F6AD1C-9035-8170-7BF7-13B935C18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1767" y="1209475"/>
            <a:ext cx="3722914" cy="2481943"/>
          </a:xfrm>
          <a:prstGeom prst="rect">
            <a:avLst/>
          </a:prstGeom>
        </p:spPr>
      </p:pic>
    </p:spTree>
    <p:extLst>
      <p:ext uri="{BB962C8B-B14F-4D97-AF65-F5344CB8AC3E}">
        <p14:creationId xmlns:p14="http://schemas.microsoft.com/office/powerpoint/2010/main" val="2643101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194"/>
            <a:ext cx="6067511" cy="4550633"/>
          </a:xfrm>
          <a:prstGeom prst="rect">
            <a:avLst/>
          </a:prstGeom>
        </p:spPr>
      </p:pic>
      <p:pic>
        <p:nvPicPr>
          <p:cNvPr id="14" name="Obrázek 13"/>
          <p:cNvPicPr>
            <a:picLocks noChangeAspect="1"/>
          </p:cNvPicPr>
          <p:nvPr/>
        </p:nvPicPr>
        <p:blipFill rotWithShape="1">
          <a:blip r:embed="rId3"/>
          <a:srcRect l="54296" r="40540" b="85429"/>
          <a:stretch/>
        </p:blipFill>
        <p:spPr>
          <a:xfrm>
            <a:off x="0" y="0"/>
            <a:ext cx="1135856" cy="997409"/>
          </a:xfrm>
          <a:prstGeom prst="rect">
            <a:avLst/>
          </a:prstGeom>
        </p:spPr>
      </p:pic>
      <p:sp>
        <p:nvSpPr>
          <p:cNvPr id="7" name="Bublinový popisek se šipkou dolů 6"/>
          <p:cNvSpPr/>
          <p:nvPr/>
        </p:nvSpPr>
        <p:spPr>
          <a:xfrm>
            <a:off x="948670" y="1419125"/>
            <a:ext cx="1415143" cy="65571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Tree</a:t>
            </a:r>
            <a:r>
              <a:rPr lang="cs-CZ" dirty="0"/>
              <a:t> </a:t>
            </a:r>
            <a:r>
              <a:rPr lang="cs-CZ" dirty="0" err="1"/>
              <a:t>climber</a:t>
            </a:r>
            <a:endParaRPr lang="en-US" dirty="0"/>
          </a:p>
        </p:txBody>
      </p:sp>
      <p:sp>
        <p:nvSpPr>
          <p:cNvPr id="17" name="TextovéPole 16"/>
          <p:cNvSpPr txBox="1"/>
          <p:nvPr/>
        </p:nvSpPr>
        <p:spPr>
          <a:xfrm>
            <a:off x="2660064" y="3808147"/>
            <a:ext cx="3309257" cy="369332"/>
          </a:xfrm>
          <a:prstGeom prst="rect">
            <a:avLst/>
          </a:prstGeom>
          <a:solidFill>
            <a:schemeClr val="accent5">
              <a:lumMod val="20000"/>
              <a:lumOff val="80000"/>
            </a:schemeClr>
          </a:solidFill>
        </p:spPr>
        <p:txBody>
          <a:bodyPr wrap="square" rtlCol="0">
            <a:spAutoFit/>
          </a:bodyPr>
          <a:lstStyle/>
          <a:p>
            <a:pPr algn="ctr"/>
            <a:r>
              <a:rPr lang="cs-CZ" dirty="0" err="1"/>
              <a:t>Students</a:t>
            </a:r>
            <a:endParaRPr lang="en-US" dirty="0"/>
          </a:p>
        </p:txBody>
      </p:sp>
      <p:sp>
        <p:nvSpPr>
          <p:cNvPr id="19" name="TextovéPole 18"/>
          <p:cNvSpPr txBox="1"/>
          <p:nvPr/>
        </p:nvSpPr>
        <p:spPr>
          <a:xfrm>
            <a:off x="1314703" y="34058"/>
            <a:ext cx="8920199" cy="461665"/>
          </a:xfrm>
          <a:prstGeom prst="rect">
            <a:avLst/>
          </a:prstGeom>
          <a:noFill/>
        </p:spPr>
        <p:txBody>
          <a:bodyPr wrap="none" rtlCol="0">
            <a:spAutoFit/>
          </a:bodyPr>
          <a:lstStyle/>
          <a:p>
            <a:r>
              <a:rPr lang="cs-CZ" sz="2400" dirty="0"/>
              <a:t>To </a:t>
            </a:r>
            <a:r>
              <a:rPr lang="cs-CZ" sz="2400" dirty="0" err="1"/>
              <a:t>understand</a:t>
            </a:r>
            <a:r>
              <a:rPr lang="cs-CZ" sz="2400" dirty="0"/>
              <a:t> </a:t>
            </a:r>
            <a:r>
              <a:rPr lang="cs-CZ" sz="2400" dirty="0" err="1"/>
              <a:t>the</a:t>
            </a:r>
            <a:r>
              <a:rPr lang="cs-CZ" sz="2400" dirty="0"/>
              <a:t> </a:t>
            </a:r>
            <a:r>
              <a:rPr lang="cs-CZ" sz="2400" dirty="0" err="1"/>
              <a:t>carbon</a:t>
            </a:r>
            <a:r>
              <a:rPr lang="cs-CZ" sz="2400" dirty="0"/>
              <a:t> </a:t>
            </a:r>
            <a:r>
              <a:rPr lang="cs-CZ" sz="2400" dirty="0" err="1"/>
              <a:t>cycle</a:t>
            </a:r>
            <a:r>
              <a:rPr lang="cs-CZ" sz="2400" dirty="0"/>
              <a:t>, </a:t>
            </a:r>
            <a:r>
              <a:rPr lang="cs-CZ" sz="2400" dirty="0" err="1"/>
              <a:t>the</a:t>
            </a:r>
            <a:r>
              <a:rPr lang="cs-CZ" sz="2400" dirty="0"/>
              <a:t> COLLABORATION </a:t>
            </a:r>
            <a:r>
              <a:rPr lang="cs-CZ" sz="2400" dirty="0" err="1"/>
              <a:t>is</a:t>
            </a:r>
            <a:r>
              <a:rPr lang="cs-CZ" sz="2400" dirty="0"/>
              <a:t> NESECCARY!!!</a:t>
            </a:r>
            <a:endParaRPr lang="en-US" sz="2400" dirty="0"/>
          </a:p>
        </p:txBody>
      </p:sp>
      <p:pic>
        <p:nvPicPr>
          <p:cNvPr id="21" name="Obrázek 20">
            <a:extLst>
              <a:ext uri="{FF2B5EF4-FFF2-40B4-BE49-F238E27FC236}">
                <a16:creationId xmlns:a16="http://schemas.microsoft.com/office/drawing/2014/main" id="{6E5E7D27-4161-4C3D-882C-31FEF06CE72A}"/>
              </a:ext>
            </a:extLst>
          </p:cNvPr>
          <p:cNvPicPr>
            <a:picLocks noChangeAspect="1"/>
          </p:cNvPicPr>
          <p:nvPr/>
        </p:nvPicPr>
        <p:blipFill>
          <a:blip r:embed="rId4" cstate="print"/>
          <a:stretch>
            <a:fillRect/>
          </a:stretch>
        </p:blipFill>
        <p:spPr>
          <a:xfrm>
            <a:off x="3111574" y="4634384"/>
            <a:ext cx="3197667" cy="1820789"/>
          </a:xfrm>
          <a:prstGeom prst="rect">
            <a:avLst/>
          </a:prstGeom>
        </p:spPr>
      </p:pic>
      <p:pic>
        <p:nvPicPr>
          <p:cNvPr id="23" name="Obrázek 22">
            <a:extLst>
              <a:ext uri="{FF2B5EF4-FFF2-40B4-BE49-F238E27FC236}">
                <a16:creationId xmlns:a16="http://schemas.microsoft.com/office/drawing/2014/main" id="{EF227545-3F28-4BD4-AB8F-A0C0F2051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5337" y="2851884"/>
            <a:ext cx="5296077" cy="3972058"/>
          </a:xfrm>
          <a:prstGeom prst="rect">
            <a:avLst/>
          </a:prstGeom>
        </p:spPr>
      </p:pic>
      <p:pic>
        <p:nvPicPr>
          <p:cNvPr id="22" name="Obrázek 21">
            <a:extLst>
              <a:ext uri="{FF2B5EF4-FFF2-40B4-BE49-F238E27FC236}">
                <a16:creationId xmlns:a16="http://schemas.microsoft.com/office/drawing/2014/main" id="{0A980F19-A18F-468B-8366-60DCFAE1E6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659" y="518154"/>
            <a:ext cx="2369340" cy="1777004"/>
          </a:xfrm>
          <a:prstGeom prst="rect">
            <a:avLst/>
          </a:prstGeom>
        </p:spPr>
      </p:pic>
      <p:sp>
        <p:nvSpPr>
          <p:cNvPr id="2" name="TextovéPole 1">
            <a:extLst>
              <a:ext uri="{FF2B5EF4-FFF2-40B4-BE49-F238E27FC236}">
                <a16:creationId xmlns:a16="http://schemas.microsoft.com/office/drawing/2014/main" id="{03D3A974-513E-49FB-AE7D-D49F25D1319A}"/>
              </a:ext>
            </a:extLst>
          </p:cNvPr>
          <p:cNvSpPr txBox="1"/>
          <p:nvPr/>
        </p:nvSpPr>
        <p:spPr>
          <a:xfrm>
            <a:off x="6327768" y="2250356"/>
            <a:ext cx="4977645" cy="646331"/>
          </a:xfrm>
          <a:prstGeom prst="rect">
            <a:avLst/>
          </a:prstGeom>
          <a:noFill/>
        </p:spPr>
        <p:txBody>
          <a:bodyPr wrap="none" rtlCol="0">
            <a:spAutoFit/>
          </a:bodyPr>
          <a:lstStyle/>
          <a:p>
            <a:r>
              <a:rPr lang="cs-CZ" sz="3600" b="1" i="1" dirty="0"/>
              <a:t>TIME FOR QUESTIONS!!!!</a:t>
            </a:r>
          </a:p>
        </p:txBody>
      </p:sp>
      <p:sp>
        <p:nvSpPr>
          <p:cNvPr id="3" name="TextovéPole 2">
            <a:extLst>
              <a:ext uri="{FF2B5EF4-FFF2-40B4-BE49-F238E27FC236}">
                <a16:creationId xmlns:a16="http://schemas.microsoft.com/office/drawing/2014/main" id="{5DE8EEAC-0AB7-4AC4-8255-5608DCD7AB01}"/>
              </a:ext>
            </a:extLst>
          </p:cNvPr>
          <p:cNvSpPr txBox="1"/>
          <p:nvPr/>
        </p:nvSpPr>
        <p:spPr>
          <a:xfrm>
            <a:off x="133103" y="6454610"/>
            <a:ext cx="2929135" cy="369332"/>
          </a:xfrm>
          <a:prstGeom prst="rect">
            <a:avLst/>
          </a:prstGeom>
          <a:noFill/>
        </p:spPr>
        <p:txBody>
          <a:bodyPr wrap="none" rtlCol="0">
            <a:spAutoFit/>
          </a:bodyPr>
          <a:lstStyle/>
          <a:p>
            <a:r>
              <a:rPr lang="cs-CZ" i="1" dirty="0" err="1"/>
              <a:t>Thank</a:t>
            </a:r>
            <a:r>
              <a:rPr lang="cs-CZ" i="1" dirty="0"/>
              <a:t> </a:t>
            </a:r>
            <a:r>
              <a:rPr lang="cs-CZ" i="1" dirty="0" err="1"/>
              <a:t>you</a:t>
            </a:r>
            <a:r>
              <a:rPr lang="cs-CZ" i="1" dirty="0"/>
              <a:t> </a:t>
            </a:r>
            <a:r>
              <a:rPr lang="cs-CZ" i="1" dirty="0" err="1"/>
              <a:t>for</a:t>
            </a:r>
            <a:r>
              <a:rPr lang="cs-CZ" i="1" dirty="0"/>
              <a:t> </a:t>
            </a:r>
            <a:r>
              <a:rPr lang="cs-CZ" i="1" dirty="0" err="1"/>
              <a:t>your</a:t>
            </a:r>
            <a:r>
              <a:rPr lang="cs-CZ" i="1" dirty="0"/>
              <a:t> </a:t>
            </a:r>
            <a:r>
              <a:rPr lang="cs-CZ" i="1" dirty="0" err="1"/>
              <a:t>attention</a:t>
            </a:r>
            <a:r>
              <a:rPr lang="cs-CZ" i="1" dirty="0"/>
              <a:t>!</a:t>
            </a:r>
          </a:p>
        </p:txBody>
      </p:sp>
      <p:pic>
        <p:nvPicPr>
          <p:cNvPr id="6" name="Obrázek 5" descr="Obsah obrázku osoba&#10;&#10;Popis byl vytvořen automaticky">
            <a:extLst>
              <a:ext uri="{FF2B5EF4-FFF2-40B4-BE49-F238E27FC236}">
                <a16:creationId xmlns:a16="http://schemas.microsoft.com/office/drawing/2014/main" id="{6D766837-CBAA-4F57-9153-47C9762BE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9762" y="581854"/>
            <a:ext cx="1215822" cy="1621096"/>
          </a:xfrm>
          <a:prstGeom prst="rect">
            <a:avLst/>
          </a:prstGeom>
        </p:spPr>
      </p:pic>
      <p:pic>
        <p:nvPicPr>
          <p:cNvPr id="1026" name="Picture 2">
            <a:extLst>
              <a:ext uri="{FF2B5EF4-FFF2-40B4-BE49-F238E27FC236}">
                <a16:creationId xmlns:a16="http://schemas.microsoft.com/office/drawing/2014/main" id="{5B8676C4-7E2A-4107-BE17-C4946AAED6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9393" y="870771"/>
            <a:ext cx="1133475" cy="113347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85EC6510-158C-CBCF-B25F-053C765511AE}"/>
              </a:ext>
            </a:extLst>
          </p:cNvPr>
          <p:cNvSpPr/>
          <p:nvPr/>
        </p:nvSpPr>
        <p:spPr>
          <a:xfrm rot="18410000">
            <a:off x="2782421" y="4778583"/>
            <a:ext cx="451135" cy="841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Skupina 15"/>
          <p:cNvGrpSpPr/>
          <p:nvPr/>
        </p:nvGrpSpPr>
        <p:grpSpPr>
          <a:xfrm>
            <a:off x="1546772" y="4254015"/>
            <a:ext cx="1415143" cy="868422"/>
            <a:chOff x="3389740" y="955903"/>
            <a:chExt cx="1415143" cy="868422"/>
          </a:xfrm>
        </p:grpSpPr>
        <p:sp>
          <p:nvSpPr>
            <p:cNvPr id="15" name="Bublinový popisek se šipkou dolů 14"/>
            <p:cNvSpPr/>
            <p:nvPr/>
          </p:nvSpPr>
          <p:spPr>
            <a:xfrm flipV="1">
              <a:off x="3389740" y="955903"/>
              <a:ext cx="1415143" cy="843868"/>
            </a:xfrm>
            <a:prstGeom prst="downArrowCallout">
              <a:avLst>
                <a:gd name="adj1" fmla="val 25000"/>
                <a:gd name="adj2" fmla="val 25000"/>
                <a:gd name="adj3" fmla="val 25000"/>
                <a:gd name="adj4" fmla="val 408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ovéPole 7"/>
            <p:cNvSpPr txBox="1"/>
            <p:nvPr/>
          </p:nvSpPr>
          <p:spPr>
            <a:xfrm>
              <a:off x="3499210" y="1454993"/>
              <a:ext cx="1060034" cy="369332"/>
            </a:xfrm>
            <a:prstGeom prst="rect">
              <a:avLst/>
            </a:prstGeom>
            <a:noFill/>
          </p:spPr>
          <p:txBody>
            <a:bodyPr wrap="none" rtlCol="0">
              <a:spAutoFit/>
            </a:bodyPr>
            <a:lstStyle/>
            <a:p>
              <a:pPr algn="ctr"/>
              <a:r>
                <a:rPr lang="cs-CZ" dirty="0" err="1">
                  <a:solidFill>
                    <a:schemeClr val="bg1"/>
                  </a:solidFill>
                </a:rPr>
                <a:t>Scientists</a:t>
              </a:r>
              <a:endParaRPr lang="en-US" dirty="0">
                <a:solidFill>
                  <a:schemeClr val="bg1"/>
                </a:solidFill>
              </a:endParaRPr>
            </a:p>
          </p:txBody>
        </p:sp>
      </p:grpSp>
    </p:spTree>
    <p:extLst>
      <p:ext uri="{BB962C8B-B14F-4D97-AF65-F5344CB8AC3E}">
        <p14:creationId xmlns:p14="http://schemas.microsoft.com/office/powerpoint/2010/main" val="404775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rázek 25" descr="Obsah obrázku příroda, oceánské dno&#10;&#10;Popis byl vytvořen automaticky">
            <a:extLst>
              <a:ext uri="{FF2B5EF4-FFF2-40B4-BE49-F238E27FC236}">
                <a16:creationId xmlns:a16="http://schemas.microsoft.com/office/drawing/2014/main" id="{E3EA39DA-3AD5-4B2C-B663-67E57D048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52"/>
            <a:ext cx="12192003" cy="8115871"/>
          </a:xfrm>
          <a:prstGeom prst="rect">
            <a:avLst/>
          </a:prstGeom>
        </p:spPr>
      </p:pic>
      <p:sp>
        <p:nvSpPr>
          <p:cNvPr id="55" name="Ovál 54">
            <a:extLst>
              <a:ext uri="{FF2B5EF4-FFF2-40B4-BE49-F238E27FC236}">
                <a16:creationId xmlns:a16="http://schemas.microsoft.com/office/drawing/2014/main" id="{F2CA0F30-BC5E-4117-894D-20911D8C9539}"/>
              </a:ext>
            </a:extLst>
          </p:cNvPr>
          <p:cNvSpPr/>
          <p:nvPr/>
        </p:nvSpPr>
        <p:spPr>
          <a:xfrm>
            <a:off x="5768765" y="3277392"/>
            <a:ext cx="4292631" cy="1920240"/>
          </a:xfrm>
          <a:prstGeom prst="ellipse">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t>1) </a:t>
            </a:r>
            <a:r>
              <a:rPr lang="cs-CZ" sz="2800" b="1" dirty="0" err="1"/>
              <a:t>What</a:t>
            </a:r>
            <a:r>
              <a:rPr lang="cs-CZ" sz="2800" b="1" dirty="0"/>
              <a:t> do </a:t>
            </a:r>
            <a:r>
              <a:rPr lang="cs-CZ" sz="2800" b="1" dirty="0" err="1"/>
              <a:t>you</a:t>
            </a:r>
            <a:r>
              <a:rPr lang="cs-CZ" sz="2800" b="1" dirty="0"/>
              <a:t> </a:t>
            </a:r>
            <a:r>
              <a:rPr lang="cs-CZ" sz="2800" b="1" dirty="0" err="1"/>
              <a:t>imagine</a:t>
            </a:r>
            <a:r>
              <a:rPr lang="cs-CZ" sz="2800" b="1" dirty="0"/>
              <a:t> </a:t>
            </a:r>
            <a:r>
              <a:rPr lang="cs-CZ" sz="2800" b="1" dirty="0" err="1"/>
              <a:t>if</a:t>
            </a:r>
            <a:r>
              <a:rPr lang="cs-CZ" sz="2800" b="1" dirty="0"/>
              <a:t> I </a:t>
            </a:r>
            <a:r>
              <a:rPr lang="cs-CZ" sz="2800" b="1" dirty="0" err="1"/>
              <a:t>say</a:t>
            </a:r>
            <a:r>
              <a:rPr lang="cs-CZ" sz="2800" b="1" dirty="0"/>
              <a:t> CARBON?</a:t>
            </a:r>
          </a:p>
        </p:txBody>
      </p:sp>
    </p:spTree>
    <p:extLst>
      <p:ext uri="{BB962C8B-B14F-4D97-AF65-F5344CB8AC3E}">
        <p14:creationId xmlns:p14="http://schemas.microsoft.com/office/powerpoint/2010/main" val="3285799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1AED3BB-AAED-C434-0BA1-AD110AC52EAB}"/>
              </a:ext>
            </a:extLst>
          </p:cNvPr>
          <p:cNvPicPr>
            <a:picLocks noChangeAspect="1"/>
          </p:cNvPicPr>
          <p:nvPr/>
        </p:nvPicPr>
        <p:blipFill>
          <a:blip r:embed="rId2"/>
          <a:stretch>
            <a:fillRect/>
          </a:stretch>
        </p:blipFill>
        <p:spPr>
          <a:xfrm>
            <a:off x="13814" y="4601670"/>
            <a:ext cx="5250507" cy="2247689"/>
          </a:xfrm>
          <a:prstGeom prst="rect">
            <a:avLst/>
          </a:prstGeom>
        </p:spPr>
      </p:pic>
      <p:sp>
        <p:nvSpPr>
          <p:cNvPr id="31" name="Oval 30">
            <a:extLst>
              <a:ext uri="{FF2B5EF4-FFF2-40B4-BE49-F238E27FC236}">
                <a16:creationId xmlns:a16="http://schemas.microsoft.com/office/drawing/2014/main" id="{3E5BDB9F-72A5-B78D-5BC1-237AE54F60BD}"/>
              </a:ext>
            </a:extLst>
          </p:cNvPr>
          <p:cNvSpPr/>
          <p:nvPr/>
        </p:nvSpPr>
        <p:spPr>
          <a:xfrm>
            <a:off x="7237225" y="4387783"/>
            <a:ext cx="3926558" cy="1412582"/>
          </a:xfrm>
          <a:prstGeom prst="ellipse">
            <a:avLst/>
          </a:prstGeom>
          <a:solidFill>
            <a:schemeClr val="accent2">
              <a:lumMod val="40000"/>
              <a:lumOff val="60000"/>
            </a:schemeClr>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Obrázek 18" descr="Obsah obrázku kolo, doprava&#10;&#10;Popis byl vytvořen automaticky">
            <a:extLst>
              <a:ext uri="{FF2B5EF4-FFF2-40B4-BE49-F238E27FC236}">
                <a16:creationId xmlns:a16="http://schemas.microsoft.com/office/drawing/2014/main" id="{EA180FE3-EB31-5E6E-D3BE-9F3BC59EA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653923">
            <a:off x="3925455" y="4274452"/>
            <a:ext cx="500350" cy="1416654"/>
          </a:xfrm>
          <a:prstGeom prst="rect">
            <a:avLst/>
          </a:prstGeom>
        </p:spPr>
      </p:pic>
      <p:pic>
        <p:nvPicPr>
          <p:cNvPr id="16" name="Picture 15" descr="Text, logo, whiteboard&#10;&#10;Description automatically generated">
            <a:extLst>
              <a:ext uri="{FF2B5EF4-FFF2-40B4-BE49-F238E27FC236}">
                <a16:creationId xmlns:a16="http://schemas.microsoft.com/office/drawing/2014/main" id="{46705AB5-E02D-C308-8F21-25A2AFCBC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426" y="3302791"/>
            <a:ext cx="1030275" cy="801554"/>
          </a:xfrm>
          <a:prstGeom prst="rect">
            <a:avLst/>
          </a:prstGeom>
        </p:spPr>
      </p:pic>
      <p:sp>
        <p:nvSpPr>
          <p:cNvPr id="13" name="Oval 12">
            <a:extLst>
              <a:ext uri="{FF2B5EF4-FFF2-40B4-BE49-F238E27FC236}">
                <a16:creationId xmlns:a16="http://schemas.microsoft.com/office/drawing/2014/main" id="{B0862C87-A4FA-498E-456A-954C758E440A}"/>
              </a:ext>
            </a:extLst>
          </p:cNvPr>
          <p:cNvSpPr/>
          <p:nvPr/>
        </p:nvSpPr>
        <p:spPr>
          <a:xfrm>
            <a:off x="6405966" y="2208507"/>
            <a:ext cx="5370163" cy="1303778"/>
          </a:xfrm>
          <a:prstGeom prst="ellipse">
            <a:avLst/>
          </a:prstGeom>
          <a:solidFill>
            <a:schemeClr val="accent6">
              <a:lumMod val="40000"/>
              <a:lumOff val="60000"/>
            </a:schemeClr>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900170A4-D902-359A-F4D2-6327F8624092}"/>
              </a:ext>
            </a:extLst>
          </p:cNvPr>
          <p:cNvSpPr/>
          <p:nvPr/>
        </p:nvSpPr>
        <p:spPr>
          <a:xfrm>
            <a:off x="-24540" y="1000377"/>
            <a:ext cx="5370163" cy="1255954"/>
          </a:xfrm>
          <a:prstGeom prst="ellipse">
            <a:avLst/>
          </a:prstGeom>
          <a:solidFill>
            <a:schemeClr val="accent5">
              <a:lumMod val="40000"/>
              <a:lumOff val="60000"/>
            </a:schemeClr>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425C817-531D-AF6C-FD8B-FEE57AC41969}"/>
              </a:ext>
            </a:extLst>
          </p:cNvPr>
          <p:cNvSpPr txBox="1"/>
          <p:nvPr/>
        </p:nvSpPr>
        <p:spPr>
          <a:xfrm>
            <a:off x="125924" y="1208277"/>
            <a:ext cx="5151249" cy="923330"/>
          </a:xfrm>
          <a:prstGeom prst="rect">
            <a:avLst/>
          </a:prstGeom>
          <a:noFill/>
        </p:spPr>
        <p:txBody>
          <a:bodyPr wrap="square">
            <a:spAutoFit/>
          </a:bodyPr>
          <a:lstStyle/>
          <a:p>
            <a:pPr marL="0" marR="0">
              <a:spcBef>
                <a:spcPts val="0"/>
              </a:spcBef>
              <a:spcAft>
                <a:spcPts val="0"/>
              </a:spcAft>
            </a:pPr>
            <a:r>
              <a:rPr lang="en-GB" sz="1800" b="1" dirty="0">
                <a:effectLst/>
                <a:latin typeface="Calibri" panose="020F0502020204030204" pitchFamily="34" charset="0"/>
              </a:rPr>
              <a:t>ACTIVITY 1: Let´s go out and grow the tree!</a:t>
            </a:r>
            <a:endParaRPr lang="en-GB" sz="1800" dirty="0">
              <a:effectLst/>
              <a:latin typeface="Calibri" panose="020F0502020204030204" pitchFamily="34" charset="0"/>
            </a:endParaRPr>
          </a:p>
          <a:p>
            <a:pPr marL="0" marR="0">
              <a:spcBef>
                <a:spcPts val="0"/>
              </a:spcBef>
              <a:spcAft>
                <a:spcPts val="0"/>
              </a:spcAft>
            </a:pPr>
            <a:r>
              <a:rPr lang="en-GB" sz="1800" dirty="0">
                <a:effectLst/>
                <a:latin typeface="Calibri" panose="020F0502020204030204" pitchFamily="34" charset="0"/>
              </a:rPr>
              <a:t>Tree Growth Game</a:t>
            </a:r>
          </a:p>
          <a:p>
            <a:pPr marL="0" marR="0">
              <a:spcBef>
                <a:spcPts val="0"/>
              </a:spcBef>
              <a:spcAft>
                <a:spcPts val="0"/>
              </a:spcAft>
            </a:pPr>
            <a:r>
              <a:rPr lang="en-GB" sz="1800" dirty="0">
                <a:effectLst/>
                <a:latin typeface="Calibri" panose="020F0502020204030204" pitchFamily="34" charset="0"/>
              </a:rPr>
              <a:t>How trees grow from soil, water and carbon dioxide</a:t>
            </a:r>
          </a:p>
        </p:txBody>
      </p:sp>
      <p:pic>
        <p:nvPicPr>
          <p:cNvPr id="5" name="Picture 4">
            <a:extLst>
              <a:ext uri="{FF2B5EF4-FFF2-40B4-BE49-F238E27FC236}">
                <a16:creationId xmlns:a16="http://schemas.microsoft.com/office/drawing/2014/main" id="{A8A8E514-AD89-C6B3-1262-EBA72FB226CC}"/>
              </a:ext>
            </a:extLst>
          </p:cNvPr>
          <p:cNvPicPr>
            <a:picLocks noChangeAspect="1"/>
          </p:cNvPicPr>
          <p:nvPr/>
        </p:nvPicPr>
        <p:blipFill>
          <a:blip r:embed="rId5"/>
          <a:stretch>
            <a:fillRect/>
          </a:stretch>
        </p:blipFill>
        <p:spPr>
          <a:xfrm>
            <a:off x="259489" y="56609"/>
            <a:ext cx="1267243" cy="1204993"/>
          </a:xfrm>
          <a:prstGeom prst="rect">
            <a:avLst/>
          </a:prstGeom>
        </p:spPr>
      </p:pic>
      <p:pic>
        <p:nvPicPr>
          <p:cNvPr id="6" name="Zástupný symbol pro obsah 8">
            <a:extLst>
              <a:ext uri="{FF2B5EF4-FFF2-40B4-BE49-F238E27FC236}">
                <a16:creationId xmlns:a16="http://schemas.microsoft.com/office/drawing/2014/main" id="{ED918345-F439-57EF-BA9C-46CE2CBE8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717" y="76572"/>
            <a:ext cx="1942041" cy="1740010"/>
          </a:xfrm>
          <a:prstGeom prst="rect">
            <a:avLst/>
          </a:prstGeom>
        </p:spPr>
      </p:pic>
      <p:pic>
        <p:nvPicPr>
          <p:cNvPr id="7" name="Obrázek 1">
            <a:extLst>
              <a:ext uri="{FF2B5EF4-FFF2-40B4-BE49-F238E27FC236}">
                <a16:creationId xmlns:a16="http://schemas.microsoft.com/office/drawing/2014/main" id="{BDCC9187-45CC-80CB-2A9B-B5FD51F553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893" y="2208507"/>
            <a:ext cx="1859434" cy="1651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B3860A-04D9-D64E-A5AB-8E97C2449300}"/>
              </a:ext>
            </a:extLst>
          </p:cNvPr>
          <p:cNvSpPr txBox="1"/>
          <p:nvPr/>
        </p:nvSpPr>
        <p:spPr>
          <a:xfrm>
            <a:off x="6624880" y="2224595"/>
            <a:ext cx="5151249" cy="1200329"/>
          </a:xfrm>
          <a:prstGeom prst="rect">
            <a:avLst/>
          </a:prstGeom>
          <a:noFill/>
        </p:spPr>
        <p:txBody>
          <a:bodyPr wrap="square">
            <a:spAutoFit/>
          </a:bodyPr>
          <a:lstStyle/>
          <a:p>
            <a:pPr marL="0" marR="0">
              <a:spcBef>
                <a:spcPts val="0"/>
              </a:spcBef>
              <a:spcAft>
                <a:spcPts val="0"/>
              </a:spcAft>
            </a:pPr>
            <a:r>
              <a:rPr lang="en-GB" sz="1800" b="1" dirty="0">
                <a:effectLst/>
                <a:latin typeface="Calibri" panose="020F0502020204030204" pitchFamily="34" charset="0"/>
              </a:rPr>
              <a:t>ACTIVITY 2: Tell the story of the tree.</a:t>
            </a:r>
            <a:endParaRPr lang="en-GB" sz="1800" dirty="0">
              <a:effectLst/>
              <a:latin typeface="Calibri" panose="020F0502020204030204" pitchFamily="34" charset="0"/>
            </a:endParaRPr>
          </a:p>
          <a:p>
            <a:pPr marL="0" marR="0">
              <a:spcBef>
                <a:spcPts val="0"/>
              </a:spcBef>
              <a:spcAft>
                <a:spcPts val="0"/>
              </a:spcAft>
            </a:pPr>
            <a:r>
              <a:rPr lang="en-GB" sz="1800" dirty="0">
                <a:effectLst/>
                <a:latin typeface="Calibri" panose="020F0502020204030204" pitchFamily="34" charset="0"/>
              </a:rPr>
              <a:t>Stories Trees Tell</a:t>
            </a:r>
          </a:p>
          <a:p>
            <a:pPr marL="0" marR="0">
              <a:spcBef>
                <a:spcPts val="0"/>
              </a:spcBef>
              <a:spcAft>
                <a:spcPts val="0"/>
              </a:spcAft>
            </a:pPr>
            <a:r>
              <a:rPr lang="en-GB" dirty="0">
                <a:latin typeface="Calibri" panose="020F0502020204030204" pitchFamily="34" charset="0"/>
              </a:rPr>
              <a:t>Exploring tree cookies and making stories about their life and carbon storage.</a:t>
            </a:r>
            <a:endParaRPr lang="en-GB" sz="1800" dirty="0">
              <a:effectLst/>
              <a:latin typeface="Calibri" panose="020F0502020204030204" pitchFamily="34" charset="0"/>
            </a:endParaRPr>
          </a:p>
        </p:txBody>
      </p:sp>
      <p:pic>
        <p:nvPicPr>
          <p:cNvPr id="9" name="Picture 8">
            <a:extLst>
              <a:ext uri="{FF2B5EF4-FFF2-40B4-BE49-F238E27FC236}">
                <a16:creationId xmlns:a16="http://schemas.microsoft.com/office/drawing/2014/main" id="{7B43F4CB-F15E-149F-FE8D-06CD5725C789}"/>
              </a:ext>
            </a:extLst>
          </p:cNvPr>
          <p:cNvPicPr>
            <a:picLocks noChangeAspect="1"/>
          </p:cNvPicPr>
          <p:nvPr/>
        </p:nvPicPr>
        <p:blipFill>
          <a:blip r:embed="rId8"/>
          <a:stretch>
            <a:fillRect/>
          </a:stretch>
        </p:blipFill>
        <p:spPr>
          <a:xfrm>
            <a:off x="10035152" y="573260"/>
            <a:ext cx="1963929" cy="1635247"/>
          </a:xfrm>
          <a:prstGeom prst="rect">
            <a:avLst/>
          </a:prstGeom>
        </p:spPr>
      </p:pic>
      <p:pic>
        <p:nvPicPr>
          <p:cNvPr id="10" name="Obrázek 2">
            <a:extLst>
              <a:ext uri="{FF2B5EF4-FFF2-40B4-BE49-F238E27FC236}">
                <a16:creationId xmlns:a16="http://schemas.microsoft.com/office/drawing/2014/main" id="{B77DAF8E-41F0-BEC4-9A5C-E79642C24F9F}"/>
              </a:ext>
            </a:extLst>
          </p:cNvPr>
          <p:cNvPicPr>
            <a:picLocks noChangeAspect="1"/>
          </p:cNvPicPr>
          <p:nvPr/>
        </p:nvPicPr>
        <p:blipFill>
          <a:blip r:embed="rId9"/>
          <a:stretch>
            <a:fillRect/>
          </a:stretch>
        </p:blipFill>
        <p:spPr>
          <a:xfrm>
            <a:off x="6981985" y="1130048"/>
            <a:ext cx="2709621" cy="1036430"/>
          </a:xfrm>
          <a:prstGeom prst="rect">
            <a:avLst/>
          </a:prstGeom>
        </p:spPr>
      </p:pic>
      <p:sp>
        <p:nvSpPr>
          <p:cNvPr id="14" name="Oval 13">
            <a:extLst>
              <a:ext uri="{FF2B5EF4-FFF2-40B4-BE49-F238E27FC236}">
                <a16:creationId xmlns:a16="http://schemas.microsoft.com/office/drawing/2014/main" id="{73EB1CA7-F9F6-6E70-4E85-087321AA15AA}"/>
              </a:ext>
            </a:extLst>
          </p:cNvPr>
          <p:cNvSpPr/>
          <p:nvPr/>
        </p:nvSpPr>
        <p:spPr>
          <a:xfrm>
            <a:off x="3726980" y="3909710"/>
            <a:ext cx="2824566" cy="799169"/>
          </a:xfrm>
          <a:prstGeom prst="ellipse">
            <a:avLst/>
          </a:prstGeom>
          <a:solidFill>
            <a:srgbClr val="FFC000"/>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(Coffee) BREAK</a:t>
            </a:r>
          </a:p>
          <a:p>
            <a:pPr algn="ctr"/>
            <a:r>
              <a:rPr lang="en-GB" b="1" dirty="0">
                <a:solidFill>
                  <a:schemeClr val="tx1"/>
                </a:solidFill>
              </a:rPr>
              <a:t>30 min</a:t>
            </a:r>
          </a:p>
        </p:txBody>
      </p:sp>
      <p:sp>
        <p:nvSpPr>
          <p:cNvPr id="20" name="Oval 19">
            <a:extLst>
              <a:ext uri="{FF2B5EF4-FFF2-40B4-BE49-F238E27FC236}">
                <a16:creationId xmlns:a16="http://schemas.microsoft.com/office/drawing/2014/main" id="{133D4611-44D9-1E41-9B20-3BB09753243C}"/>
              </a:ext>
            </a:extLst>
          </p:cNvPr>
          <p:cNvSpPr/>
          <p:nvPr/>
        </p:nvSpPr>
        <p:spPr>
          <a:xfrm>
            <a:off x="40574" y="5113597"/>
            <a:ext cx="5370163" cy="1255954"/>
          </a:xfrm>
          <a:prstGeom prst="ellipse">
            <a:avLst/>
          </a:prstGeom>
          <a:solidFill>
            <a:srgbClr val="92D050"/>
          </a:solidFill>
          <a:ln>
            <a:solidFill>
              <a:schemeClr val="accent5">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5C3827EB-367E-06E4-1ACD-1EC109E0CEC0}"/>
              </a:ext>
            </a:extLst>
          </p:cNvPr>
          <p:cNvSpPr txBox="1"/>
          <p:nvPr/>
        </p:nvSpPr>
        <p:spPr>
          <a:xfrm>
            <a:off x="92251" y="5344149"/>
            <a:ext cx="7261696" cy="923330"/>
          </a:xfrm>
          <a:prstGeom prst="rect">
            <a:avLst/>
          </a:prstGeom>
          <a:noFill/>
        </p:spPr>
        <p:txBody>
          <a:bodyPr wrap="square">
            <a:spAutoFit/>
          </a:bodyPr>
          <a:lstStyle/>
          <a:p>
            <a:r>
              <a:rPr lang="en-GB" sz="1800" b="1" dirty="0">
                <a:effectLst/>
                <a:latin typeface="Calibri" panose="020F0502020204030204" pitchFamily="34" charset="0"/>
              </a:rPr>
              <a:t>ACTIVITY 3: Tree age, circumference and carbon storage</a:t>
            </a:r>
          </a:p>
          <a:p>
            <a:r>
              <a:rPr lang="en-GB" b="1" dirty="0">
                <a:latin typeface="Calibri" panose="020F0502020204030204" pitchFamily="34" charset="0"/>
              </a:rPr>
              <a:t>Counting tree rings + tree age calculator</a:t>
            </a:r>
          </a:p>
          <a:p>
            <a:r>
              <a:rPr lang="en-GB" b="1" dirty="0">
                <a:latin typeface="Calibri" panose="020F0502020204030204" pitchFamily="34" charset="0"/>
              </a:rPr>
              <a:t>Tree circumference and carbon storage – species and wood density groups</a:t>
            </a:r>
            <a:endParaRPr lang="en-GB" dirty="0"/>
          </a:p>
        </p:txBody>
      </p:sp>
      <p:pic>
        <p:nvPicPr>
          <p:cNvPr id="25" name="Obrázek 18" descr="Obsah obrázku kolo, doprava&#10;&#10;Popis byl vytvořen automaticky">
            <a:extLst>
              <a:ext uri="{FF2B5EF4-FFF2-40B4-BE49-F238E27FC236}">
                <a16:creationId xmlns:a16="http://schemas.microsoft.com/office/drawing/2014/main" id="{A1BF5991-27D1-DD1F-8D9A-6D3332BEE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42796">
            <a:off x="5647197" y="1490487"/>
            <a:ext cx="500350" cy="1781427"/>
          </a:xfrm>
          <a:prstGeom prst="rect">
            <a:avLst/>
          </a:prstGeom>
        </p:spPr>
      </p:pic>
      <p:pic>
        <p:nvPicPr>
          <p:cNvPr id="26" name="Obrázek 18" descr="Obsah obrázku kolo, doprava&#10;&#10;Popis byl vytvořen automaticky">
            <a:extLst>
              <a:ext uri="{FF2B5EF4-FFF2-40B4-BE49-F238E27FC236}">
                <a16:creationId xmlns:a16="http://schemas.microsoft.com/office/drawing/2014/main" id="{98CE741A-6B4C-912C-B146-CEFC2F676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6018">
            <a:off x="6407465" y="3381200"/>
            <a:ext cx="500350" cy="1065519"/>
          </a:xfrm>
          <a:prstGeom prst="rect">
            <a:avLst/>
          </a:prstGeom>
        </p:spPr>
      </p:pic>
      <p:pic>
        <p:nvPicPr>
          <p:cNvPr id="28" name="Obrázek 18" descr="Obsah obrázku kolo, doprava&#10;&#10;Popis byl vytvořen automaticky">
            <a:extLst>
              <a:ext uri="{FF2B5EF4-FFF2-40B4-BE49-F238E27FC236}">
                <a16:creationId xmlns:a16="http://schemas.microsoft.com/office/drawing/2014/main" id="{D51BC795-33FD-FD77-E064-2FAD6661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92851">
            <a:off x="6214113" y="4570470"/>
            <a:ext cx="674865" cy="1910763"/>
          </a:xfrm>
          <a:prstGeom prst="rect">
            <a:avLst/>
          </a:prstGeom>
        </p:spPr>
      </p:pic>
      <p:sp>
        <p:nvSpPr>
          <p:cNvPr id="30" name="TextBox 29">
            <a:extLst>
              <a:ext uri="{FF2B5EF4-FFF2-40B4-BE49-F238E27FC236}">
                <a16:creationId xmlns:a16="http://schemas.microsoft.com/office/drawing/2014/main" id="{E29CB6A2-7BA0-2853-F7A0-1B5AA6D51E01}"/>
              </a:ext>
            </a:extLst>
          </p:cNvPr>
          <p:cNvSpPr txBox="1"/>
          <p:nvPr/>
        </p:nvSpPr>
        <p:spPr>
          <a:xfrm>
            <a:off x="7580971" y="4434280"/>
            <a:ext cx="3850080" cy="1200329"/>
          </a:xfrm>
          <a:prstGeom prst="rect">
            <a:avLst/>
          </a:prstGeom>
          <a:noFill/>
        </p:spPr>
        <p:txBody>
          <a:bodyPr wrap="square">
            <a:spAutoFit/>
          </a:bodyPr>
          <a:lstStyle/>
          <a:p>
            <a:r>
              <a:rPr lang="en-GB" sz="1800" b="1" dirty="0">
                <a:effectLst/>
                <a:latin typeface="Calibri" panose="020F0502020204030204" pitchFamily="34" charset="0"/>
              </a:rPr>
              <a:t>ACTIVITY 4: Tree carbon storage</a:t>
            </a:r>
          </a:p>
          <a:p>
            <a:r>
              <a:rPr lang="en-GB" sz="1800" b="1" dirty="0">
                <a:effectLst/>
                <a:latin typeface="Calibri" panose="020F0502020204030204" pitchFamily="34" charset="0"/>
              </a:rPr>
              <a:t>Measuring real tree circumference</a:t>
            </a:r>
          </a:p>
          <a:p>
            <a:r>
              <a:rPr lang="en-GB" b="1" dirty="0">
                <a:latin typeface="Calibri" panose="020F0502020204030204" pitchFamily="34" charset="0"/>
              </a:rPr>
              <a:t>Calculating carbon storage</a:t>
            </a:r>
          </a:p>
          <a:p>
            <a:r>
              <a:rPr lang="en-GB" sz="1800" b="1" dirty="0">
                <a:effectLst/>
                <a:latin typeface="Calibri" panose="020F0502020204030204" pitchFamily="34" charset="0"/>
              </a:rPr>
              <a:t>Evaluating </a:t>
            </a:r>
            <a:r>
              <a:rPr lang="en-GB" b="1" dirty="0">
                <a:latin typeface="Calibri" panose="020F0502020204030204" pitchFamily="34" charset="0"/>
              </a:rPr>
              <a:t>tree carbon benefits</a:t>
            </a:r>
            <a:r>
              <a:rPr lang="en-GB" sz="1800" b="1" dirty="0">
                <a:effectLst/>
                <a:latin typeface="Calibri" panose="020F0502020204030204" pitchFamily="34" charset="0"/>
              </a:rPr>
              <a:t> </a:t>
            </a:r>
            <a:endParaRPr lang="en-GB" dirty="0"/>
          </a:p>
        </p:txBody>
      </p:sp>
      <p:pic>
        <p:nvPicPr>
          <p:cNvPr id="33" name="Picture 32">
            <a:extLst>
              <a:ext uri="{FF2B5EF4-FFF2-40B4-BE49-F238E27FC236}">
                <a16:creationId xmlns:a16="http://schemas.microsoft.com/office/drawing/2014/main" id="{3BE125DE-3D7A-804F-F7BF-F978E34560E7}"/>
              </a:ext>
            </a:extLst>
          </p:cNvPr>
          <p:cNvPicPr>
            <a:picLocks noChangeAspect="1"/>
          </p:cNvPicPr>
          <p:nvPr/>
        </p:nvPicPr>
        <p:blipFill>
          <a:blip r:embed="rId10"/>
          <a:stretch>
            <a:fillRect/>
          </a:stretch>
        </p:blipFill>
        <p:spPr>
          <a:xfrm>
            <a:off x="10840961" y="5113597"/>
            <a:ext cx="1337225" cy="1724908"/>
          </a:xfrm>
          <a:prstGeom prst="rect">
            <a:avLst/>
          </a:prstGeom>
        </p:spPr>
      </p:pic>
    </p:spTree>
    <p:extLst>
      <p:ext uri="{BB962C8B-B14F-4D97-AF65-F5344CB8AC3E}">
        <p14:creationId xmlns:p14="http://schemas.microsoft.com/office/powerpoint/2010/main" val="3430725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Obrázek 25" descr="Obsah obrázku příroda, oceánské dno&#10;&#10;Popis byl vytvořen automaticky">
            <a:extLst>
              <a:ext uri="{FF2B5EF4-FFF2-40B4-BE49-F238E27FC236}">
                <a16:creationId xmlns:a16="http://schemas.microsoft.com/office/drawing/2014/main" id="{E3EA39DA-3AD5-4B2C-B663-67E57D048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52"/>
            <a:ext cx="12192003" cy="8115871"/>
          </a:xfrm>
          <a:prstGeom prst="rect">
            <a:avLst/>
          </a:prstGeom>
        </p:spPr>
      </p:pic>
      <p:sp>
        <p:nvSpPr>
          <p:cNvPr id="48" name="Freeform: Shape 4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Obrázek 9" descr="Obsah obrázku psací potřeby, papírnictví, tužka, pero&#10;&#10;Popis byl vytvořen automaticky">
            <a:extLst>
              <a:ext uri="{FF2B5EF4-FFF2-40B4-BE49-F238E27FC236}">
                <a16:creationId xmlns:a16="http://schemas.microsoft.com/office/drawing/2014/main" id="{4E1C6430-0E45-4E31-B328-B818AFAA9FD8}"/>
              </a:ext>
            </a:extLst>
          </p:cNvPr>
          <p:cNvPicPr>
            <a:picLocks noChangeAspect="1"/>
          </p:cNvPicPr>
          <p:nvPr/>
        </p:nvPicPr>
        <p:blipFill rotWithShape="1">
          <a:blip r:embed="rId3">
            <a:extLst>
              <a:ext uri="{28A0092B-C50C-407E-A947-70E740481C1C}">
                <a14:useLocalDpi xmlns:a14="http://schemas.microsoft.com/office/drawing/2010/main" val="0"/>
              </a:ext>
            </a:extLst>
          </a:blip>
          <a:srcRect t="11862" r="-1" b="-1"/>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43" name="Obrázek 42">
            <a:extLst>
              <a:ext uri="{FF2B5EF4-FFF2-40B4-BE49-F238E27FC236}">
                <a16:creationId xmlns:a16="http://schemas.microsoft.com/office/drawing/2014/main" id="{18EB6E88-B265-4A21-8E6B-9AA81E9424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496" r="-1" b="-1"/>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52" name="Oval 5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ázek 7" descr="Obsah obrázku obloha, sníh, exteriér, skála&#10;&#10;Popis byl vytvořen automaticky">
            <a:extLst>
              <a:ext uri="{FF2B5EF4-FFF2-40B4-BE49-F238E27FC236}">
                <a16:creationId xmlns:a16="http://schemas.microsoft.com/office/drawing/2014/main" id="{45169527-57EE-4DDE-BA88-0F7B05DFCA60}"/>
              </a:ext>
            </a:extLst>
          </p:cNvPr>
          <p:cNvPicPr>
            <a:picLocks noChangeAspect="1"/>
          </p:cNvPicPr>
          <p:nvPr/>
        </p:nvPicPr>
        <p:blipFill rotWithShape="1">
          <a:blip r:embed="rId5">
            <a:extLst>
              <a:ext uri="{28A0092B-C50C-407E-A947-70E740481C1C}">
                <a14:useLocalDpi xmlns:a14="http://schemas.microsoft.com/office/drawing/2010/main" val="0"/>
              </a:ext>
            </a:extLst>
          </a:blip>
          <a:srcRect r="2133" b="5"/>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2" name="Obrázek 11" descr="Obsah obrázku kontejner, plast, sklo&#10;&#10;Popis byl vytvořen automaticky">
            <a:extLst>
              <a:ext uri="{FF2B5EF4-FFF2-40B4-BE49-F238E27FC236}">
                <a16:creationId xmlns:a16="http://schemas.microsoft.com/office/drawing/2014/main" id="{06E44099-2442-4939-83F4-CF58F020E692}"/>
              </a:ext>
            </a:extLst>
          </p:cNvPr>
          <p:cNvPicPr>
            <a:picLocks noChangeAspect="1"/>
          </p:cNvPicPr>
          <p:nvPr/>
        </p:nvPicPr>
        <p:blipFill rotWithShape="1">
          <a:blip r:embed="rId6">
            <a:extLst>
              <a:ext uri="{28A0092B-C50C-407E-A947-70E740481C1C}">
                <a14:useLocalDpi xmlns:a14="http://schemas.microsoft.com/office/drawing/2010/main" val="0"/>
              </a:ext>
            </a:extLst>
          </a:blip>
          <a:srcRect l="4966" r="2032" b="-2"/>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56" name="Freeform: Shape 5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1" name="Obrázek 40">
            <a:extLst>
              <a:ext uri="{FF2B5EF4-FFF2-40B4-BE49-F238E27FC236}">
                <a16:creationId xmlns:a16="http://schemas.microsoft.com/office/drawing/2014/main" id="{872B7682-0FD9-43E2-A5AC-D2434BAB73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 b="22466"/>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58" name="Freeform: Shape 5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Obrázek 18" descr="Obsah obrázku včelí plástev, objekt v exteriéru&#10;&#10;Popis byl vytvořen automaticky">
            <a:extLst>
              <a:ext uri="{FF2B5EF4-FFF2-40B4-BE49-F238E27FC236}">
                <a16:creationId xmlns:a16="http://schemas.microsoft.com/office/drawing/2014/main" id="{73CA0AE5-6217-465B-8C34-D3586A98FDA2}"/>
              </a:ext>
            </a:extLst>
          </p:cNvPr>
          <p:cNvPicPr>
            <a:picLocks noChangeAspect="1"/>
          </p:cNvPicPr>
          <p:nvPr/>
        </p:nvPicPr>
        <p:blipFill rotWithShape="1">
          <a:blip r:embed="rId8">
            <a:extLst>
              <a:ext uri="{28A0092B-C50C-407E-A947-70E740481C1C}">
                <a14:useLocalDpi xmlns:a14="http://schemas.microsoft.com/office/drawing/2010/main" val="0"/>
              </a:ext>
            </a:extLst>
          </a:blip>
          <a:srcRect l="22070" r="1798"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47" name="Obrázek 46" descr="Obsah obrázku zelenina&#10;&#10;Popis byl vytvořen automaticky">
            <a:extLst>
              <a:ext uri="{FF2B5EF4-FFF2-40B4-BE49-F238E27FC236}">
                <a16:creationId xmlns:a16="http://schemas.microsoft.com/office/drawing/2014/main" id="{E5B7A764-F701-466C-AC13-DD69770ABC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0864" y="4364331"/>
            <a:ext cx="2100020" cy="21000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Ovál 54">
            <a:extLst>
              <a:ext uri="{FF2B5EF4-FFF2-40B4-BE49-F238E27FC236}">
                <a16:creationId xmlns:a16="http://schemas.microsoft.com/office/drawing/2014/main" id="{F2CA0F30-BC5E-4117-894D-20911D8C9539}"/>
              </a:ext>
            </a:extLst>
          </p:cNvPr>
          <p:cNvSpPr/>
          <p:nvPr/>
        </p:nvSpPr>
        <p:spPr>
          <a:xfrm>
            <a:off x="5768765" y="3277392"/>
            <a:ext cx="4292631" cy="1920240"/>
          </a:xfrm>
          <a:prstGeom prst="ellipse">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t>1) </a:t>
            </a:r>
            <a:r>
              <a:rPr lang="cs-CZ" sz="2800" b="1" dirty="0" err="1"/>
              <a:t>What</a:t>
            </a:r>
            <a:r>
              <a:rPr lang="cs-CZ" sz="2800" b="1" dirty="0"/>
              <a:t> do </a:t>
            </a:r>
            <a:r>
              <a:rPr lang="cs-CZ" sz="2800" b="1" dirty="0" err="1"/>
              <a:t>you</a:t>
            </a:r>
            <a:r>
              <a:rPr lang="cs-CZ" sz="2800" b="1" dirty="0"/>
              <a:t> </a:t>
            </a:r>
            <a:r>
              <a:rPr lang="cs-CZ" sz="2800" b="1" dirty="0" err="1"/>
              <a:t>imagine</a:t>
            </a:r>
            <a:r>
              <a:rPr lang="cs-CZ" sz="2800" b="1" dirty="0"/>
              <a:t> </a:t>
            </a:r>
            <a:r>
              <a:rPr lang="cs-CZ" sz="2800" b="1" dirty="0" err="1"/>
              <a:t>if</a:t>
            </a:r>
            <a:r>
              <a:rPr lang="cs-CZ" sz="2800" b="1" dirty="0"/>
              <a:t> I </a:t>
            </a:r>
            <a:r>
              <a:rPr lang="cs-CZ" sz="2800" b="1" dirty="0" err="1"/>
              <a:t>say</a:t>
            </a:r>
            <a:r>
              <a:rPr lang="cs-CZ" sz="2800" b="1" dirty="0"/>
              <a:t> CARBON?</a:t>
            </a:r>
          </a:p>
        </p:txBody>
      </p:sp>
    </p:spTree>
    <p:extLst>
      <p:ext uri="{BB962C8B-B14F-4D97-AF65-F5344CB8AC3E}">
        <p14:creationId xmlns:p14="http://schemas.microsoft.com/office/powerpoint/2010/main" val="268021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a:extLst>
              <a:ext uri="{FF2B5EF4-FFF2-40B4-BE49-F238E27FC236}">
                <a16:creationId xmlns:a16="http://schemas.microsoft.com/office/drawing/2014/main" id="{88B8D5A5-741D-4A9A-ABE0-5CD87CDA87DE}"/>
              </a:ext>
            </a:extLst>
          </p:cNvPr>
          <p:cNvSpPr/>
          <p:nvPr/>
        </p:nvSpPr>
        <p:spPr>
          <a:xfrm>
            <a:off x="0" y="230529"/>
            <a:ext cx="3732608" cy="1176854"/>
          </a:xfrm>
          <a:prstGeom prst="ellipse">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 Where you can find carbon?</a:t>
            </a:r>
          </a:p>
        </p:txBody>
      </p:sp>
      <p:sp>
        <p:nvSpPr>
          <p:cNvPr id="3" name="TextovéPole 2">
            <a:extLst>
              <a:ext uri="{FF2B5EF4-FFF2-40B4-BE49-F238E27FC236}">
                <a16:creationId xmlns:a16="http://schemas.microsoft.com/office/drawing/2014/main" id="{19165650-7154-4D8B-9111-94849B5A59E3}"/>
              </a:ext>
            </a:extLst>
          </p:cNvPr>
          <p:cNvSpPr txBox="1"/>
          <p:nvPr/>
        </p:nvSpPr>
        <p:spPr>
          <a:xfrm>
            <a:off x="4940134" y="110758"/>
            <a:ext cx="6589753" cy="830997"/>
          </a:xfrm>
          <a:prstGeom prst="rect">
            <a:avLst/>
          </a:prstGeom>
          <a:noFill/>
        </p:spPr>
        <p:txBody>
          <a:bodyPr wrap="none" rtlCol="0">
            <a:spAutoFit/>
          </a:bodyPr>
          <a:lstStyle/>
          <a:p>
            <a:r>
              <a:rPr lang="en-GB" sz="4800"/>
              <a:t>CARBON is everywhere….</a:t>
            </a:r>
          </a:p>
        </p:txBody>
      </p:sp>
      <p:sp>
        <p:nvSpPr>
          <p:cNvPr id="5" name="TextovéPole 4">
            <a:extLst>
              <a:ext uri="{FF2B5EF4-FFF2-40B4-BE49-F238E27FC236}">
                <a16:creationId xmlns:a16="http://schemas.microsoft.com/office/drawing/2014/main" id="{99408E95-18C9-4FEB-89D3-66AB788C4730}"/>
              </a:ext>
            </a:extLst>
          </p:cNvPr>
          <p:cNvSpPr txBox="1"/>
          <p:nvPr/>
        </p:nvSpPr>
        <p:spPr>
          <a:xfrm>
            <a:off x="137354" y="1518631"/>
            <a:ext cx="12054646" cy="4832092"/>
          </a:xfrm>
          <a:prstGeom prst="rect">
            <a:avLst/>
          </a:prstGeom>
          <a:noFill/>
        </p:spPr>
        <p:txBody>
          <a:bodyPr wrap="square">
            <a:spAutoFit/>
          </a:bodyPr>
          <a:lstStyle/>
          <a:p>
            <a:r>
              <a:rPr lang="en-GB" sz="2600" dirty="0"/>
              <a:t>Carbon: </a:t>
            </a:r>
          </a:p>
          <a:p>
            <a:pPr lvl="1"/>
            <a:r>
              <a:rPr lang="en-GB" sz="2600" dirty="0"/>
              <a:t>is the basic building block of life on the Earth</a:t>
            </a:r>
          </a:p>
          <a:p>
            <a:pPr lvl="1"/>
            <a:r>
              <a:rPr lang="en-GB" sz="2600" b="1" dirty="0">
                <a:solidFill>
                  <a:srgbClr val="C00000"/>
                </a:solidFill>
              </a:rPr>
              <a:t>it accounts for 45-50% of the total </a:t>
            </a:r>
            <a:r>
              <a:rPr lang="cs-CZ" sz="2600" b="1" dirty="0">
                <a:solidFill>
                  <a:srgbClr val="C00000"/>
                </a:solidFill>
              </a:rPr>
              <a:t>dry </a:t>
            </a:r>
            <a:r>
              <a:rPr lang="en-GB" sz="2600" b="1" dirty="0">
                <a:solidFill>
                  <a:srgbClr val="C00000"/>
                </a:solidFill>
              </a:rPr>
              <a:t>mass of the biosphere</a:t>
            </a:r>
          </a:p>
          <a:p>
            <a:pPr lvl="1"/>
            <a:r>
              <a:rPr lang="en-GB" sz="2600" dirty="0"/>
              <a:t>You can find it literarily everywhere: </a:t>
            </a:r>
          </a:p>
          <a:p>
            <a:pPr lvl="1"/>
            <a:r>
              <a:rPr lang="en-GB" sz="2600" dirty="0"/>
              <a:t>					in the oceans </a:t>
            </a:r>
            <a:r>
              <a:rPr lang="en-GB" sz="2000" dirty="0"/>
              <a:t>(dissolved and as sediments)</a:t>
            </a:r>
          </a:p>
          <a:p>
            <a:pPr lvl="1"/>
            <a:r>
              <a:rPr lang="en-GB" sz="2600" dirty="0"/>
              <a:t>					in the earth crust </a:t>
            </a:r>
            <a:r>
              <a:rPr lang="en-GB" sz="2000" dirty="0"/>
              <a:t>(rocks, minerals, soil)</a:t>
            </a:r>
          </a:p>
          <a:p>
            <a:pPr lvl="1"/>
            <a:r>
              <a:rPr lang="en-GB" sz="2600" dirty="0"/>
              <a:t>					in all living organisms</a:t>
            </a:r>
          </a:p>
          <a:p>
            <a:pPr lvl="1"/>
            <a:r>
              <a:rPr lang="en-GB" sz="2600" dirty="0"/>
              <a:t>					in the atmosphere </a:t>
            </a:r>
            <a:endParaRPr lang="en-GB" sz="2000" dirty="0"/>
          </a:p>
          <a:p>
            <a:pPr lvl="1"/>
            <a:r>
              <a:rPr lang="en-GB" sz="2000" dirty="0"/>
              <a:t>						mainly as carbon dioxide (CO</a:t>
            </a:r>
            <a:r>
              <a:rPr lang="en-GB" sz="2000" baseline="-25000" dirty="0"/>
              <a:t>2</a:t>
            </a:r>
            <a:r>
              <a:rPr lang="en-GB" sz="2000" dirty="0"/>
              <a:t>) from many processes:	</a:t>
            </a:r>
          </a:p>
          <a:p>
            <a:pPr lvl="1"/>
            <a:r>
              <a:rPr lang="en-GB" sz="2000" dirty="0"/>
              <a:t>							respiration of all organisms</a:t>
            </a:r>
          </a:p>
          <a:p>
            <a:pPr lvl="1"/>
            <a:r>
              <a:rPr lang="en-GB" sz="2000" dirty="0"/>
              <a:t>							volcanic eruptions</a:t>
            </a:r>
          </a:p>
          <a:p>
            <a:pPr lvl="1"/>
            <a:r>
              <a:rPr lang="en-GB" sz="2000" dirty="0"/>
              <a:t>							dead biomass decay</a:t>
            </a:r>
          </a:p>
          <a:p>
            <a:pPr lvl="1"/>
            <a:r>
              <a:rPr lang="en-GB" sz="2000" dirty="0"/>
              <a:t>							burning fossil fuels</a:t>
            </a:r>
            <a:endParaRPr lang="en-GB" sz="2600" dirty="0"/>
          </a:p>
        </p:txBody>
      </p:sp>
      <p:sp>
        <p:nvSpPr>
          <p:cNvPr id="6" name="TextovéPole 5">
            <a:extLst>
              <a:ext uri="{FF2B5EF4-FFF2-40B4-BE49-F238E27FC236}">
                <a16:creationId xmlns:a16="http://schemas.microsoft.com/office/drawing/2014/main" id="{3FF31566-2A9E-406F-BC64-C795D50A136E}"/>
              </a:ext>
            </a:extLst>
          </p:cNvPr>
          <p:cNvSpPr txBox="1"/>
          <p:nvPr/>
        </p:nvSpPr>
        <p:spPr>
          <a:xfrm>
            <a:off x="4224023" y="3206338"/>
            <a:ext cx="542136" cy="1569660"/>
          </a:xfrm>
          <a:prstGeom prst="rect">
            <a:avLst/>
          </a:prstGeom>
          <a:noFill/>
        </p:spPr>
        <p:txBody>
          <a:bodyPr wrap="none" rtlCol="0">
            <a:spAutoFit/>
          </a:bodyPr>
          <a:lstStyle/>
          <a:p>
            <a:pPr marL="285750" indent="-285750">
              <a:buFont typeface="Wingdings" panose="05000000000000000000" pitchFamily="2" charset="2"/>
              <a:buChar char="v"/>
            </a:pPr>
            <a:r>
              <a:rPr lang="en-GB" sz="2400"/>
              <a:t> </a:t>
            </a:r>
          </a:p>
          <a:p>
            <a:pPr marL="285750" indent="-285750">
              <a:buFont typeface="Wingdings" panose="05000000000000000000" pitchFamily="2" charset="2"/>
              <a:buChar char="v"/>
            </a:pPr>
            <a:r>
              <a:rPr lang="en-GB" sz="2400"/>
              <a:t> </a:t>
            </a:r>
          </a:p>
          <a:p>
            <a:pPr marL="285750" indent="-285750">
              <a:buFont typeface="Wingdings" panose="05000000000000000000" pitchFamily="2" charset="2"/>
              <a:buChar char="v"/>
            </a:pPr>
            <a:r>
              <a:rPr lang="en-GB" sz="2400"/>
              <a:t> </a:t>
            </a:r>
          </a:p>
          <a:p>
            <a:pPr marL="285750" indent="-285750">
              <a:buFont typeface="Wingdings" panose="05000000000000000000" pitchFamily="2" charset="2"/>
              <a:buChar char="v"/>
            </a:pPr>
            <a:r>
              <a:rPr lang="en-GB" sz="2400"/>
              <a:t> </a:t>
            </a:r>
          </a:p>
        </p:txBody>
      </p:sp>
      <p:sp>
        <p:nvSpPr>
          <p:cNvPr id="7" name="Ovál 6">
            <a:extLst>
              <a:ext uri="{FF2B5EF4-FFF2-40B4-BE49-F238E27FC236}">
                <a16:creationId xmlns:a16="http://schemas.microsoft.com/office/drawing/2014/main" id="{8DAD7348-7FCD-4C09-8487-2AB53568178B}"/>
              </a:ext>
            </a:extLst>
          </p:cNvPr>
          <p:cNvSpPr/>
          <p:nvPr/>
        </p:nvSpPr>
        <p:spPr>
          <a:xfrm>
            <a:off x="1334338" y="4688238"/>
            <a:ext cx="3842096" cy="1662486"/>
          </a:xfrm>
          <a:prstGeom prst="ellipse">
            <a:avLst/>
          </a:prstGeom>
          <a:solidFill>
            <a:srgbClr val="0070C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 How does carbon move between atmosphere, biosphere, soil and ocean?</a:t>
            </a:r>
          </a:p>
        </p:txBody>
      </p:sp>
    </p:spTree>
    <p:extLst>
      <p:ext uri="{BB962C8B-B14F-4D97-AF65-F5344CB8AC3E}">
        <p14:creationId xmlns:p14="http://schemas.microsoft.com/office/powerpoint/2010/main" val="249142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9E132-ED60-4159-BCC0-C886963D8CE0}"/>
              </a:ext>
            </a:extLst>
          </p:cNvPr>
          <p:cNvSpPr>
            <a:spLocks noGrp="1"/>
          </p:cNvSpPr>
          <p:nvPr>
            <p:ph type="title"/>
          </p:nvPr>
        </p:nvSpPr>
        <p:spPr>
          <a:xfrm>
            <a:off x="3146155" y="136855"/>
            <a:ext cx="8197092" cy="1109805"/>
          </a:xfrm>
        </p:spPr>
        <p:txBody>
          <a:bodyPr>
            <a:normAutofit/>
          </a:bodyPr>
          <a:lstStyle/>
          <a:p>
            <a:pPr algn="ctr"/>
            <a:r>
              <a:rPr lang="cs-CZ" sz="3200" dirty="0" err="1"/>
              <a:t>The</a:t>
            </a:r>
            <a:r>
              <a:rPr lang="cs-CZ" sz="3200" dirty="0"/>
              <a:t> </a:t>
            </a:r>
            <a:r>
              <a:rPr lang="cs-CZ" sz="3200" dirty="0" err="1"/>
              <a:t>carbon</a:t>
            </a:r>
            <a:r>
              <a:rPr lang="cs-CZ" sz="3200" dirty="0"/>
              <a:t> </a:t>
            </a:r>
            <a:r>
              <a:rPr lang="cs-CZ" sz="3200" dirty="0" err="1"/>
              <a:t>moves</a:t>
            </a:r>
            <a:r>
              <a:rPr lang="cs-CZ" sz="3200" dirty="0"/>
              <a:t> in </a:t>
            </a:r>
            <a:r>
              <a:rPr lang="cs-CZ" sz="3200" dirty="0" err="1"/>
              <a:t>the</a:t>
            </a:r>
            <a:r>
              <a:rPr lang="cs-CZ" sz="3200" dirty="0"/>
              <a:t> </a:t>
            </a:r>
            <a:r>
              <a:rPr lang="cs-CZ" sz="3200" dirty="0" err="1"/>
              <a:t>Carbon</a:t>
            </a:r>
            <a:r>
              <a:rPr lang="cs-CZ" sz="3200" dirty="0"/>
              <a:t> </a:t>
            </a:r>
            <a:r>
              <a:rPr lang="cs-CZ" sz="3200" dirty="0" err="1"/>
              <a:t>Cycle</a:t>
            </a:r>
            <a:r>
              <a:rPr lang="cs-CZ" sz="3200" dirty="0"/>
              <a:t>!</a:t>
            </a:r>
            <a:endParaRPr lang="en-US" sz="3200" dirty="0"/>
          </a:p>
        </p:txBody>
      </p:sp>
      <p:pic>
        <p:nvPicPr>
          <p:cNvPr id="6" name="Zástupný symbol pro obsah 5">
            <a:extLst>
              <a:ext uri="{FF2B5EF4-FFF2-40B4-BE49-F238E27FC236}">
                <a16:creationId xmlns:a16="http://schemas.microsoft.com/office/drawing/2014/main" id="{A92E5468-AFEA-4E6F-A2DD-042A763B04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3339" y="1177538"/>
            <a:ext cx="7739976" cy="5303033"/>
          </a:xfrm>
        </p:spPr>
      </p:pic>
      <p:sp>
        <p:nvSpPr>
          <p:cNvPr id="8" name="Zástupný symbol pro obsah 2">
            <a:extLst>
              <a:ext uri="{FF2B5EF4-FFF2-40B4-BE49-F238E27FC236}">
                <a16:creationId xmlns:a16="http://schemas.microsoft.com/office/drawing/2014/main" id="{B4BEBEA9-F2CB-49C4-9523-9EE6A84C457E}"/>
              </a:ext>
            </a:extLst>
          </p:cNvPr>
          <p:cNvSpPr txBox="1">
            <a:spLocks/>
          </p:cNvSpPr>
          <p:nvPr/>
        </p:nvSpPr>
        <p:spPr>
          <a:xfrm>
            <a:off x="3907696" y="6581310"/>
            <a:ext cx="6085141" cy="377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400" dirty="0"/>
              <a:t>Image source: </a:t>
            </a:r>
            <a:r>
              <a:rPr lang="en-US" sz="1400" dirty="0">
                <a:hlinkClick r:id="rId3"/>
              </a:rPr>
              <a:t>http://eschooltoday.com/our-ecosystems/the-carbon-cycle.html</a:t>
            </a:r>
            <a:r>
              <a:rPr lang="cs-CZ" sz="1400" dirty="0"/>
              <a:t> </a:t>
            </a:r>
            <a:endParaRPr lang="cs-CZ" sz="2400" dirty="0"/>
          </a:p>
        </p:txBody>
      </p:sp>
      <p:sp>
        <p:nvSpPr>
          <p:cNvPr id="3" name="Ovál 6">
            <a:extLst>
              <a:ext uri="{FF2B5EF4-FFF2-40B4-BE49-F238E27FC236}">
                <a16:creationId xmlns:a16="http://schemas.microsoft.com/office/drawing/2014/main" id="{899C6B3B-64BB-3253-10F7-15725C19950B}"/>
              </a:ext>
            </a:extLst>
          </p:cNvPr>
          <p:cNvSpPr/>
          <p:nvPr/>
        </p:nvSpPr>
        <p:spPr>
          <a:xfrm>
            <a:off x="-114754" y="0"/>
            <a:ext cx="3842096" cy="1662486"/>
          </a:xfrm>
          <a:prstGeom prst="ellipse">
            <a:avLst/>
          </a:prstGeom>
          <a:solidFill>
            <a:srgbClr val="0070C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2) </a:t>
            </a:r>
            <a:r>
              <a:rPr lang="cs-CZ" dirty="0" err="1"/>
              <a:t>How</a:t>
            </a:r>
            <a:r>
              <a:rPr lang="cs-CZ" dirty="0"/>
              <a:t> </a:t>
            </a:r>
            <a:r>
              <a:rPr lang="cs-CZ" dirty="0" err="1"/>
              <a:t>does</a:t>
            </a:r>
            <a:r>
              <a:rPr lang="cs-CZ" dirty="0"/>
              <a:t> </a:t>
            </a:r>
            <a:r>
              <a:rPr lang="cs-CZ" dirty="0" err="1"/>
              <a:t>carbon</a:t>
            </a:r>
            <a:r>
              <a:rPr lang="cs-CZ" dirty="0"/>
              <a:t> </a:t>
            </a:r>
            <a:r>
              <a:rPr lang="cs-CZ" dirty="0" err="1"/>
              <a:t>move</a:t>
            </a:r>
            <a:r>
              <a:rPr lang="cs-CZ" dirty="0"/>
              <a:t> </a:t>
            </a:r>
            <a:r>
              <a:rPr lang="cs-CZ" dirty="0" err="1"/>
              <a:t>between</a:t>
            </a:r>
            <a:r>
              <a:rPr lang="cs-CZ" dirty="0"/>
              <a:t> </a:t>
            </a:r>
            <a:r>
              <a:rPr lang="cs-CZ" dirty="0" err="1"/>
              <a:t>atmosphere</a:t>
            </a:r>
            <a:r>
              <a:rPr lang="cs-CZ" dirty="0"/>
              <a:t>, </a:t>
            </a:r>
            <a:r>
              <a:rPr lang="cs-CZ" dirty="0" err="1"/>
              <a:t>biosphere</a:t>
            </a:r>
            <a:r>
              <a:rPr lang="cs-CZ" dirty="0"/>
              <a:t>, </a:t>
            </a:r>
            <a:r>
              <a:rPr lang="cs-CZ" dirty="0" err="1"/>
              <a:t>soil</a:t>
            </a:r>
            <a:r>
              <a:rPr lang="cs-CZ" dirty="0"/>
              <a:t> and </a:t>
            </a:r>
            <a:r>
              <a:rPr lang="cs-CZ" dirty="0" err="1"/>
              <a:t>ocean</a:t>
            </a:r>
            <a:r>
              <a:rPr lang="cs-CZ" dirty="0"/>
              <a:t>?</a:t>
            </a:r>
          </a:p>
        </p:txBody>
      </p:sp>
    </p:spTree>
    <p:extLst>
      <p:ext uri="{BB962C8B-B14F-4D97-AF65-F5344CB8AC3E}">
        <p14:creationId xmlns:p14="http://schemas.microsoft.com/office/powerpoint/2010/main" val="196149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C526DCC0-9E8E-F69F-88A9-09B7ABC31330}"/>
              </a:ext>
            </a:extLst>
          </p:cNvPr>
          <p:cNvPicPr/>
          <p:nvPr/>
        </p:nvPicPr>
        <p:blipFill rotWithShape="1">
          <a:blip r:embed="rId2" cstate="screen">
            <a:extLst>
              <a:ext uri="{28A0092B-C50C-407E-A947-70E740481C1C}">
                <a14:useLocalDpi xmlns:a14="http://schemas.microsoft.com/office/drawing/2010/main" val="0"/>
              </a:ext>
            </a:extLst>
          </a:blip>
          <a:srcRect/>
          <a:stretch/>
        </p:blipFill>
        <p:spPr>
          <a:xfrm>
            <a:off x="4483511" y="0"/>
            <a:ext cx="7708490" cy="6858000"/>
          </a:xfrm>
          <a:prstGeom prst="rect">
            <a:avLst/>
          </a:prstGeom>
        </p:spPr>
      </p:pic>
      <p:sp>
        <p:nvSpPr>
          <p:cNvPr id="4" name="TextovéPole 3">
            <a:extLst>
              <a:ext uri="{FF2B5EF4-FFF2-40B4-BE49-F238E27FC236}">
                <a16:creationId xmlns:a16="http://schemas.microsoft.com/office/drawing/2014/main" id="{5ACE6AC3-B19A-4671-AFD4-4FBA8C7E81E1}"/>
              </a:ext>
            </a:extLst>
          </p:cNvPr>
          <p:cNvSpPr txBox="1"/>
          <p:nvPr/>
        </p:nvSpPr>
        <p:spPr>
          <a:xfrm>
            <a:off x="1158947" y="1413473"/>
            <a:ext cx="2663614" cy="461665"/>
          </a:xfrm>
          <a:prstGeom prst="rect">
            <a:avLst/>
          </a:prstGeom>
          <a:noFill/>
        </p:spPr>
        <p:txBody>
          <a:bodyPr wrap="none" rtlCol="0">
            <a:spAutoFit/>
          </a:bodyPr>
          <a:lstStyle/>
          <a:p>
            <a:r>
              <a:rPr lang="en-GB" sz="2400" b="1"/>
              <a:t>Global carbon cycle</a:t>
            </a:r>
          </a:p>
        </p:txBody>
      </p:sp>
      <p:sp>
        <p:nvSpPr>
          <p:cNvPr id="5" name="TextovéPole 4">
            <a:extLst>
              <a:ext uri="{FF2B5EF4-FFF2-40B4-BE49-F238E27FC236}">
                <a16:creationId xmlns:a16="http://schemas.microsoft.com/office/drawing/2014/main" id="{EA20D197-F694-4834-BCA1-479FBD9D7339}"/>
              </a:ext>
            </a:extLst>
          </p:cNvPr>
          <p:cNvSpPr txBox="1"/>
          <p:nvPr/>
        </p:nvSpPr>
        <p:spPr>
          <a:xfrm>
            <a:off x="402168" y="1895829"/>
            <a:ext cx="3732608" cy="1292662"/>
          </a:xfrm>
          <a:prstGeom prst="rect">
            <a:avLst/>
          </a:prstGeom>
          <a:solidFill>
            <a:srgbClr val="CCFFFF"/>
          </a:solidFill>
          <a:ln w="38100">
            <a:solidFill>
              <a:srgbClr val="0000FF"/>
            </a:solidFill>
          </a:ln>
        </p:spPr>
        <p:txBody>
          <a:bodyPr wrap="square" rtlCol="0">
            <a:spAutoFit/>
          </a:bodyPr>
          <a:lstStyle/>
          <a:p>
            <a:pPr algn="ctr"/>
            <a:r>
              <a:rPr lang="en-GB" sz="2400" b="1">
                <a:solidFill>
                  <a:srgbClr val="0000FF"/>
                </a:solidFill>
              </a:rPr>
              <a:t>Pools:</a:t>
            </a:r>
          </a:p>
          <a:p>
            <a:pPr algn="ctr"/>
            <a:r>
              <a:rPr lang="en-GB">
                <a:solidFill>
                  <a:srgbClr val="0000FF"/>
                </a:solidFill>
              </a:rPr>
              <a:t>Places where carbon stays some time in various forms.</a:t>
            </a:r>
          </a:p>
          <a:p>
            <a:pPr algn="ctr"/>
            <a:r>
              <a:rPr lang="en-GB">
                <a:solidFill>
                  <a:srgbClr val="0000FF"/>
                </a:solidFill>
              </a:rPr>
              <a:t>- From minutes to milliones of years!</a:t>
            </a:r>
          </a:p>
        </p:txBody>
      </p:sp>
      <p:sp>
        <p:nvSpPr>
          <p:cNvPr id="7" name="Šipka: dolů 6">
            <a:extLst>
              <a:ext uri="{FF2B5EF4-FFF2-40B4-BE49-F238E27FC236}">
                <a16:creationId xmlns:a16="http://schemas.microsoft.com/office/drawing/2014/main" id="{44C2D903-DF0B-49E3-8069-A086957516CD}"/>
              </a:ext>
            </a:extLst>
          </p:cNvPr>
          <p:cNvSpPr/>
          <p:nvPr/>
        </p:nvSpPr>
        <p:spPr>
          <a:xfrm>
            <a:off x="128850" y="3280223"/>
            <a:ext cx="4158140" cy="2058620"/>
          </a:xfrm>
          <a:prstGeom prst="downArrow">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C00000"/>
                </a:solidFill>
              </a:rPr>
              <a:t>Fluxes:</a:t>
            </a:r>
          </a:p>
          <a:p>
            <a:pPr algn="ctr"/>
            <a:r>
              <a:rPr lang="en-GB">
                <a:solidFill>
                  <a:srgbClr val="C00000"/>
                </a:solidFill>
              </a:rPr>
              <a:t>Ways (processes), by which carbon travels among the pools.</a:t>
            </a:r>
          </a:p>
        </p:txBody>
      </p:sp>
      <p:sp>
        <p:nvSpPr>
          <p:cNvPr id="9" name="TextovéPole 8">
            <a:extLst>
              <a:ext uri="{FF2B5EF4-FFF2-40B4-BE49-F238E27FC236}">
                <a16:creationId xmlns:a16="http://schemas.microsoft.com/office/drawing/2014/main" id="{1A201966-B711-42C3-B602-5C8AF22C218C}"/>
              </a:ext>
            </a:extLst>
          </p:cNvPr>
          <p:cNvSpPr txBox="1"/>
          <p:nvPr/>
        </p:nvSpPr>
        <p:spPr>
          <a:xfrm>
            <a:off x="6624854" y="5901865"/>
            <a:ext cx="5692403" cy="461665"/>
          </a:xfrm>
          <a:prstGeom prst="rect">
            <a:avLst/>
          </a:prstGeom>
          <a:noFill/>
        </p:spPr>
        <p:txBody>
          <a:bodyPr wrap="square" rtlCol="0">
            <a:spAutoFit/>
          </a:bodyPr>
          <a:lstStyle/>
          <a:p>
            <a:r>
              <a:rPr lang="en-GB" sz="2400"/>
              <a:t>Units Pg (Petagram) = </a:t>
            </a:r>
            <a:r>
              <a:rPr lang="en-GB" sz="2400" b="1"/>
              <a:t>10</a:t>
            </a:r>
            <a:r>
              <a:rPr lang="en-GB" sz="2400" b="1" baseline="30000"/>
              <a:t>15</a:t>
            </a:r>
            <a:r>
              <a:rPr lang="en-GB" sz="2400" b="1"/>
              <a:t> g</a:t>
            </a:r>
            <a:r>
              <a:rPr lang="en-GB" sz="2400"/>
              <a:t>= million tons</a:t>
            </a:r>
          </a:p>
        </p:txBody>
      </p:sp>
      <p:sp>
        <p:nvSpPr>
          <p:cNvPr id="6" name="Ovál 6">
            <a:extLst>
              <a:ext uri="{FF2B5EF4-FFF2-40B4-BE49-F238E27FC236}">
                <a16:creationId xmlns:a16="http://schemas.microsoft.com/office/drawing/2014/main" id="{C2F003CC-5C8F-1276-84C1-27C4C7DD8379}"/>
              </a:ext>
            </a:extLst>
          </p:cNvPr>
          <p:cNvSpPr/>
          <p:nvPr/>
        </p:nvSpPr>
        <p:spPr>
          <a:xfrm>
            <a:off x="-114754" y="-239591"/>
            <a:ext cx="3842096" cy="1662486"/>
          </a:xfrm>
          <a:prstGeom prst="ellipse">
            <a:avLst/>
          </a:prstGeom>
          <a:solidFill>
            <a:srgbClr val="0070C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 How does carbon move between atmosphere, biosphere, soil and ocean?</a:t>
            </a:r>
          </a:p>
        </p:txBody>
      </p:sp>
      <p:sp>
        <p:nvSpPr>
          <p:cNvPr id="11" name="TextovéPole 4">
            <a:extLst>
              <a:ext uri="{FF2B5EF4-FFF2-40B4-BE49-F238E27FC236}">
                <a16:creationId xmlns:a16="http://schemas.microsoft.com/office/drawing/2014/main" id="{6BF71200-BBA5-5133-B33B-BC6787C0EA79}"/>
              </a:ext>
            </a:extLst>
          </p:cNvPr>
          <p:cNvSpPr txBox="1"/>
          <p:nvPr/>
        </p:nvSpPr>
        <p:spPr>
          <a:xfrm>
            <a:off x="341616" y="5444527"/>
            <a:ext cx="3732608" cy="1292662"/>
          </a:xfrm>
          <a:prstGeom prst="rect">
            <a:avLst/>
          </a:prstGeom>
          <a:solidFill>
            <a:srgbClr val="CCFFFF"/>
          </a:solidFill>
          <a:ln w="38100">
            <a:solidFill>
              <a:srgbClr val="0000FF"/>
            </a:solidFill>
          </a:ln>
        </p:spPr>
        <p:txBody>
          <a:bodyPr wrap="square" rtlCol="0">
            <a:spAutoFit/>
          </a:bodyPr>
          <a:lstStyle/>
          <a:p>
            <a:pPr algn="ctr"/>
            <a:r>
              <a:rPr lang="en-GB" sz="2400" b="1">
                <a:solidFill>
                  <a:srgbClr val="0000FF"/>
                </a:solidFill>
              </a:rPr>
              <a:t>Pools:</a:t>
            </a:r>
          </a:p>
          <a:p>
            <a:pPr algn="ctr"/>
            <a:r>
              <a:rPr lang="en-GB">
                <a:solidFill>
                  <a:srgbClr val="0000FF"/>
                </a:solidFill>
              </a:rPr>
              <a:t>Places where carbon stays some time in various forms.</a:t>
            </a:r>
          </a:p>
          <a:p>
            <a:pPr algn="ctr"/>
            <a:r>
              <a:rPr lang="en-GB">
                <a:solidFill>
                  <a:srgbClr val="0000FF"/>
                </a:solidFill>
              </a:rPr>
              <a:t>- From minutes to milliones of years!</a:t>
            </a:r>
          </a:p>
        </p:txBody>
      </p:sp>
    </p:spTree>
    <p:extLst>
      <p:ext uri="{BB962C8B-B14F-4D97-AF65-F5344CB8AC3E}">
        <p14:creationId xmlns:p14="http://schemas.microsoft.com/office/powerpoint/2010/main" val="1418065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CFFB1AB1-93E4-EFF4-4994-02FA5B03FCC2}"/>
              </a:ext>
            </a:extLst>
          </p:cNvPr>
          <p:cNvPicPr/>
          <p:nvPr/>
        </p:nvPicPr>
        <p:blipFill rotWithShape="1">
          <a:blip r:embed="rId2" cstate="screen">
            <a:extLst>
              <a:ext uri="{28A0092B-C50C-407E-A947-70E740481C1C}">
                <a14:useLocalDpi xmlns:a14="http://schemas.microsoft.com/office/drawing/2010/main" val="0"/>
              </a:ext>
            </a:extLst>
          </a:blip>
          <a:srcRect/>
          <a:stretch/>
        </p:blipFill>
        <p:spPr>
          <a:xfrm>
            <a:off x="4483511" y="0"/>
            <a:ext cx="7708490" cy="6858000"/>
          </a:xfrm>
          <a:prstGeom prst="rect">
            <a:avLst/>
          </a:prstGeom>
        </p:spPr>
      </p:pic>
      <p:sp>
        <p:nvSpPr>
          <p:cNvPr id="6" name="Ovál 5">
            <a:extLst>
              <a:ext uri="{FF2B5EF4-FFF2-40B4-BE49-F238E27FC236}">
                <a16:creationId xmlns:a16="http://schemas.microsoft.com/office/drawing/2014/main" id="{49652C7A-9815-45FE-8E09-F25D082291D9}"/>
              </a:ext>
            </a:extLst>
          </p:cNvPr>
          <p:cNvSpPr/>
          <p:nvPr/>
        </p:nvSpPr>
        <p:spPr>
          <a:xfrm>
            <a:off x="5248894" y="48283"/>
            <a:ext cx="2493817" cy="193489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ovéPole 10">
            <a:extLst>
              <a:ext uri="{FF2B5EF4-FFF2-40B4-BE49-F238E27FC236}">
                <a16:creationId xmlns:a16="http://schemas.microsoft.com/office/drawing/2014/main" id="{CD1CD95F-F518-44E7-91BB-C15ED7E07A2C}"/>
              </a:ext>
            </a:extLst>
          </p:cNvPr>
          <p:cNvSpPr txBox="1"/>
          <p:nvPr/>
        </p:nvSpPr>
        <p:spPr>
          <a:xfrm>
            <a:off x="7709746" y="5886387"/>
            <a:ext cx="4345482" cy="923330"/>
          </a:xfrm>
          <a:prstGeom prst="rect">
            <a:avLst/>
          </a:prstGeom>
          <a:solidFill>
            <a:srgbClr val="CCFF33"/>
          </a:solidFill>
        </p:spPr>
        <p:txBody>
          <a:bodyPr wrap="square">
            <a:spAutoFit/>
          </a:bodyPr>
          <a:lstStyle/>
          <a:p>
            <a:r>
              <a:rPr lang="en-GB" b="1"/>
              <a:t>Activity GLOBE: Carbon around us</a:t>
            </a:r>
          </a:p>
          <a:p>
            <a:r>
              <a:rPr lang="en-GB" sz="1200"/>
              <a:t>https://www.globe.gov/documents/18702582/79979946/A2_Look+at+Buds_Carbon+Around_data+sheet_2021.pdf/5bad8a5c-8ef5-903e-bed1-1d52d235ecd3?t=1612970635428</a:t>
            </a:r>
          </a:p>
        </p:txBody>
      </p:sp>
      <p:sp>
        <p:nvSpPr>
          <p:cNvPr id="12" name="TextovéPole 11">
            <a:extLst>
              <a:ext uri="{FF2B5EF4-FFF2-40B4-BE49-F238E27FC236}">
                <a16:creationId xmlns:a16="http://schemas.microsoft.com/office/drawing/2014/main" id="{7AE8A5BE-77B7-489A-9F13-18C28656FC77}"/>
              </a:ext>
            </a:extLst>
          </p:cNvPr>
          <p:cNvSpPr txBox="1"/>
          <p:nvPr/>
        </p:nvSpPr>
        <p:spPr>
          <a:xfrm>
            <a:off x="56869" y="6029690"/>
            <a:ext cx="4130709" cy="738664"/>
          </a:xfrm>
          <a:prstGeom prst="rect">
            <a:avLst/>
          </a:prstGeom>
          <a:solidFill>
            <a:srgbClr val="CCFF33"/>
          </a:solidFill>
        </p:spPr>
        <p:txBody>
          <a:bodyPr wrap="square">
            <a:spAutoFit/>
          </a:bodyPr>
          <a:lstStyle/>
          <a:p>
            <a:r>
              <a:rPr lang="en-GB" b="1"/>
              <a:t>GLOBE Activity : Carbon travel game</a:t>
            </a:r>
          </a:p>
          <a:p>
            <a:r>
              <a:rPr lang="en-GB" sz="1200"/>
              <a:t>https://www.globe.gov/documents/355050/c8fbe3d4-e7d3-4b6a-9629-38f616b59ff6</a:t>
            </a:r>
          </a:p>
        </p:txBody>
      </p:sp>
      <p:pic>
        <p:nvPicPr>
          <p:cNvPr id="10"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FBDD31E6-B073-1A63-23C1-16D644299A8B}"/>
              </a:ext>
            </a:extLst>
          </p:cNvPr>
          <p:cNvPicPr/>
          <p:nvPr/>
        </p:nvPicPr>
        <p:blipFill rotWithShape="1">
          <a:blip r:embed="rId2" cstate="screen">
            <a:extLst>
              <a:ext uri="{28A0092B-C50C-407E-A947-70E740481C1C}">
                <a14:useLocalDpi xmlns:a14="http://schemas.microsoft.com/office/drawing/2010/main" val="0"/>
              </a:ext>
            </a:extLst>
          </a:blip>
          <a:srcRect/>
          <a:stretch/>
        </p:blipFill>
        <p:spPr>
          <a:xfrm>
            <a:off x="4506758" y="-69743"/>
            <a:ext cx="7708490" cy="6858000"/>
          </a:xfrm>
          <a:prstGeom prst="rect">
            <a:avLst/>
          </a:prstGeom>
        </p:spPr>
      </p:pic>
      <p:sp>
        <p:nvSpPr>
          <p:cNvPr id="13" name="TextovéPole 3">
            <a:extLst>
              <a:ext uri="{FF2B5EF4-FFF2-40B4-BE49-F238E27FC236}">
                <a16:creationId xmlns:a16="http://schemas.microsoft.com/office/drawing/2014/main" id="{A06ED704-9357-02B7-8B56-94427A4829E9}"/>
              </a:ext>
            </a:extLst>
          </p:cNvPr>
          <p:cNvSpPr txBox="1"/>
          <p:nvPr/>
        </p:nvSpPr>
        <p:spPr>
          <a:xfrm>
            <a:off x="1251003" y="1404773"/>
            <a:ext cx="1843133" cy="338554"/>
          </a:xfrm>
          <a:prstGeom prst="rect">
            <a:avLst/>
          </a:prstGeom>
          <a:noFill/>
        </p:spPr>
        <p:txBody>
          <a:bodyPr wrap="none" rtlCol="0">
            <a:spAutoFit/>
          </a:bodyPr>
          <a:lstStyle/>
          <a:p>
            <a:r>
              <a:rPr lang="en-GB" sz="1600" b="1"/>
              <a:t>Global carbon cycle</a:t>
            </a:r>
          </a:p>
        </p:txBody>
      </p:sp>
      <p:sp>
        <p:nvSpPr>
          <p:cNvPr id="14" name="TextovéPole 4">
            <a:extLst>
              <a:ext uri="{FF2B5EF4-FFF2-40B4-BE49-F238E27FC236}">
                <a16:creationId xmlns:a16="http://schemas.microsoft.com/office/drawing/2014/main" id="{969E532F-E04C-13B7-C6C5-3E8BFDD7CEA3}"/>
              </a:ext>
            </a:extLst>
          </p:cNvPr>
          <p:cNvSpPr txBox="1"/>
          <p:nvPr/>
        </p:nvSpPr>
        <p:spPr>
          <a:xfrm>
            <a:off x="494224" y="1887129"/>
            <a:ext cx="3732608" cy="707886"/>
          </a:xfrm>
          <a:prstGeom prst="rect">
            <a:avLst/>
          </a:prstGeom>
          <a:solidFill>
            <a:srgbClr val="CCFFFF"/>
          </a:solidFill>
          <a:ln w="38100">
            <a:solidFill>
              <a:srgbClr val="0000FF"/>
            </a:solidFill>
          </a:ln>
        </p:spPr>
        <p:txBody>
          <a:bodyPr wrap="square" rtlCol="0">
            <a:spAutoFit/>
          </a:bodyPr>
          <a:lstStyle/>
          <a:p>
            <a:pPr algn="ctr"/>
            <a:r>
              <a:rPr lang="en-GB" sz="1600" b="1">
                <a:solidFill>
                  <a:srgbClr val="0000FF"/>
                </a:solidFill>
              </a:rPr>
              <a:t>Pools:</a:t>
            </a:r>
          </a:p>
          <a:p>
            <a:pPr algn="ctr"/>
            <a:r>
              <a:rPr lang="en-GB" sz="1200">
                <a:solidFill>
                  <a:srgbClr val="0000FF"/>
                </a:solidFill>
              </a:rPr>
              <a:t>Places where carbon stays some time in various forms.</a:t>
            </a:r>
          </a:p>
          <a:p>
            <a:pPr algn="ctr"/>
            <a:r>
              <a:rPr lang="en-GB" sz="1200">
                <a:solidFill>
                  <a:srgbClr val="0000FF"/>
                </a:solidFill>
              </a:rPr>
              <a:t>- From minutes to milliones of years!</a:t>
            </a:r>
          </a:p>
        </p:txBody>
      </p:sp>
      <p:sp>
        <p:nvSpPr>
          <p:cNvPr id="16" name="Ovál 6">
            <a:extLst>
              <a:ext uri="{FF2B5EF4-FFF2-40B4-BE49-F238E27FC236}">
                <a16:creationId xmlns:a16="http://schemas.microsoft.com/office/drawing/2014/main" id="{C122E3CC-99E3-56BF-3A47-FE0940B1BF7A}"/>
              </a:ext>
            </a:extLst>
          </p:cNvPr>
          <p:cNvSpPr/>
          <p:nvPr/>
        </p:nvSpPr>
        <p:spPr>
          <a:xfrm>
            <a:off x="-114754" y="-239591"/>
            <a:ext cx="3842096" cy="1662486"/>
          </a:xfrm>
          <a:prstGeom prst="ellipse">
            <a:avLst/>
          </a:prstGeom>
          <a:solidFill>
            <a:srgbClr val="0070C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 How does carbon move between atmosphere, biosphere, soil and ocean?</a:t>
            </a:r>
          </a:p>
        </p:txBody>
      </p:sp>
      <p:sp>
        <p:nvSpPr>
          <p:cNvPr id="17" name="TextovéPole 4">
            <a:extLst>
              <a:ext uri="{FF2B5EF4-FFF2-40B4-BE49-F238E27FC236}">
                <a16:creationId xmlns:a16="http://schemas.microsoft.com/office/drawing/2014/main" id="{2C8949B5-BD49-F171-B06B-02AD5C521D1D}"/>
              </a:ext>
            </a:extLst>
          </p:cNvPr>
          <p:cNvSpPr txBox="1"/>
          <p:nvPr/>
        </p:nvSpPr>
        <p:spPr>
          <a:xfrm>
            <a:off x="454970" y="4357623"/>
            <a:ext cx="3732608" cy="707886"/>
          </a:xfrm>
          <a:prstGeom prst="rect">
            <a:avLst/>
          </a:prstGeom>
          <a:solidFill>
            <a:srgbClr val="CCFFFF"/>
          </a:solidFill>
          <a:ln w="38100">
            <a:solidFill>
              <a:srgbClr val="0000FF"/>
            </a:solidFill>
          </a:ln>
        </p:spPr>
        <p:txBody>
          <a:bodyPr wrap="square" rtlCol="0">
            <a:spAutoFit/>
          </a:bodyPr>
          <a:lstStyle/>
          <a:p>
            <a:pPr algn="ctr"/>
            <a:r>
              <a:rPr lang="en-GB" sz="1600" b="1">
                <a:solidFill>
                  <a:srgbClr val="0000FF"/>
                </a:solidFill>
              </a:rPr>
              <a:t>Pools:</a:t>
            </a:r>
          </a:p>
          <a:p>
            <a:pPr algn="ctr"/>
            <a:r>
              <a:rPr lang="en-GB" sz="1200">
                <a:solidFill>
                  <a:srgbClr val="0000FF"/>
                </a:solidFill>
              </a:rPr>
              <a:t>Places where carbon stays some time in various forms.</a:t>
            </a:r>
          </a:p>
          <a:p>
            <a:pPr algn="ctr"/>
            <a:r>
              <a:rPr lang="en-GB" sz="1200">
                <a:solidFill>
                  <a:srgbClr val="0000FF"/>
                </a:solidFill>
              </a:rPr>
              <a:t>- From minutes to milliones of years!</a:t>
            </a:r>
          </a:p>
        </p:txBody>
      </p:sp>
      <p:sp>
        <p:nvSpPr>
          <p:cNvPr id="18" name="Arrow: Curved Right 17">
            <a:extLst>
              <a:ext uri="{FF2B5EF4-FFF2-40B4-BE49-F238E27FC236}">
                <a16:creationId xmlns:a16="http://schemas.microsoft.com/office/drawing/2014/main" id="{712201C1-FCBB-22E9-1A62-2791D27ACE4C}"/>
              </a:ext>
            </a:extLst>
          </p:cNvPr>
          <p:cNvSpPr/>
          <p:nvPr/>
        </p:nvSpPr>
        <p:spPr>
          <a:xfrm>
            <a:off x="546315" y="2882619"/>
            <a:ext cx="759417" cy="1290742"/>
          </a:xfrm>
          <a:prstGeom prst="curved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Right 18">
            <a:extLst>
              <a:ext uri="{FF2B5EF4-FFF2-40B4-BE49-F238E27FC236}">
                <a16:creationId xmlns:a16="http://schemas.microsoft.com/office/drawing/2014/main" id="{8E24A8B8-B212-F43F-A448-B310EA4803F0}"/>
              </a:ext>
            </a:extLst>
          </p:cNvPr>
          <p:cNvSpPr/>
          <p:nvPr/>
        </p:nvSpPr>
        <p:spPr>
          <a:xfrm flipH="1" flipV="1">
            <a:off x="3313408" y="2830948"/>
            <a:ext cx="827868" cy="1290742"/>
          </a:xfrm>
          <a:prstGeom prst="curved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D527AD71-F322-1ECF-EAA3-E915C8A7FAA9}"/>
              </a:ext>
            </a:extLst>
          </p:cNvPr>
          <p:cNvSpPr txBox="1"/>
          <p:nvPr/>
        </p:nvSpPr>
        <p:spPr>
          <a:xfrm>
            <a:off x="1302978" y="2738663"/>
            <a:ext cx="2013185" cy="1569660"/>
          </a:xfrm>
          <a:prstGeom prst="rect">
            <a:avLst/>
          </a:prstGeom>
          <a:noFill/>
        </p:spPr>
        <p:txBody>
          <a:bodyPr wrap="square">
            <a:spAutoFit/>
          </a:bodyPr>
          <a:lstStyle/>
          <a:p>
            <a:pPr algn="ctr"/>
            <a:r>
              <a:rPr lang="en-GB" sz="2400">
                <a:solidFill>
                  <a:srgbClr val="C00000"/>
                </a:solidFill>
              </a:rPr>
              <a:t>Fluxes:</a:t>
            </a:r>
          </a:p>
          <a:p>
            <a:pPr algn="ctr"/>
            <a:r>
              <a:rPr lang="en-GB" sz="1800">
                <a:solidFill>
                  <a:srgbClr val="C00000"/>
                </a:solidFill>
              </a:rPr>
              <a:t>Ways (processes), by which carbon travels among the pools.</a:t>
            </a:r>
          </a:p>
        </p:txBody>
      </p:sp>
    </p:spTree>
    <p:extLst>
      <p:ext uri="{BB962C8B-B14F-4D97-AF65-F5344CB8AC3E}">
        <p14:creationId xmlns:p14="http://schemas.microsoft.com/office/powerpoint/2010/main" val="142749567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2885</Words>
  <Application>Microsoft Office PowerPoint</Application>
  <PresentationFormat>Widescreen</PresentationFormat>
  <Paragraphs>317</Paragraphs>
  <Slides>40</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Wingdings</vt:lpstr>
      <vt:lpstr>Motiv Office</vt:lpstr>
      <vt:lpstr>PowerPoint Presentation</vt:lpstr>
      <vt:lpstr>PowerPoint Presentation</vt:lpstr>
      <vt:lpstr>PowerPoint Presentation</vt:lpstr>
      <vt:lpstr>PowerPoint Presentation</vt:lpstr>
      <vt:lpstr>PowerPoint Presentation</vt:lpstr>
      <vt:lpstr>PowerPoint Presentation</vt:lpstr>
      <vt:lpstr>The carbon moves in the Carbon Cycle!</vt:lpstr>
      <vt:lpstr>PowerPoint Presentation</vt:lpstr>
      <vt:lpstr>PowerPoint Presentation</vt:lpstr>
      <vt:lpstr>Why do we talk about Carbon Cycle in connection to trees?</vt:lpstr>
      <vt:lpstr>PowerPoint Presentation</vt:lpstr>
      <vt:lpstr>PowerPoint Presentation</vt:lpstr>
      <vt:lpstr>PowerPoint Presentation</vt:lpstr>
      <vt:lpstr>PowerPoint Presentation</vt:lpstr>
      <vt:lpstr>PowerPoint Presentation</vt:lpstr>
      <vt:lpstr>PowerPoint Presentation</vt:lpstr>
      <vt:lpstr>What time of the year a tree builds in the biggest amount of carbon into its biomass?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Trees in Global Carbon Cycle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Lhotáková Zuzana</dc:creator>
  <cp:lastModifiedBy>Lhotáková Zuzana</cp:lastModifiedBy>
  <cp:revision>58</cp:revision>
  <dcterms:created xsi:type="dcterms:W3CDTF">2021-06-16T19:12:43Z</dcterms:created>
  <dcterms:modified xsi:type="dcterms:W3CDTF">2022-10-14T12:09:31Z</dcterms:modified>
</cp:coreProperties>
</file>