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6"/>
  </p:notesMasterIdLst>
  <p:sldIdLst>
    <p:sldId id="259" r:id="rId2"/>
    <p:sldId id="293" r:id="rId3"/>
    <p:sldId id="314" r:id="rId4"/>
    <p:sldId id="294" r:id="rId5"/>
    <p:sldId id="295" r:id="rId6"/>
    <p:sldId id="296" r:id="rId7"/>
    <p:sldId id="297" r:id="rId8"/>
    <p:sldId id="304" r:id="rId9"/>
    <p:sldId id="298" r:id="rId10"/>
    <p:sldId id="299" r:id="rId11"/>
    <p:sldId id="300" r:id="rId12"/>
    <p:sldId id="301" r:id="rId13"/>
    <p:sldId id="302" r:id="rId14"/>
    <p:sldId id="308" r:id="rId15"/>
    <p:sldId id="309" r:id="rId16"/>
    <p:sldId id="313" r:id="rId17"/>
    <p:sldId id="318" r:id="rId18"/>
    <p:sldId id="316" r:id="rId19"/>
    <p:sldId id="317" r:id="rId20"/>
    <p:sldId id="312" r:id="rId21"/>
    <p:sldId id="311" r:id="rId22"/>
    <p:sldId id="303" r:id="rId23"/>
    <p:sldId id="315" r:id="rId24"/>
    <p:sldId id="305" r:id="rId25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A151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439"/>
    <p:restoredTop sz="94694"/>
  </p:normalViewPr>
  <p:slideViewPr>
    <p:cSldViewPr snapToGrid="0" snapToObjects="1">
      <p:cViewPr varScale="1">
        <p:scale>
          <a:sx n="170" d="100"/>
          <a:sy n="170" d="100"/>
        </p:scale>
        <p:origin x="19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D:\GO_MHM\MHM_Manuscript\Maps&amp;Charts&amp;Spreadsheets\Case3RegionsCompiled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D:\GO_MHM\MHM_Manuscript\Maps&amp;Charts&amp;Spreadsheets\Case3RegionsCompiled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D:\GO_MHM\MHM_Manuscript\Maps&amp;Charts&amp;Spreadsheets\Case3RegionsCompiled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D:\GO_MHM\MHM_Manuscript\Maps&amp;Charts&amp;Spreadsheets\Case3RegionsCompiled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D:\GO_MHM\MHM_Manuscript\Maps&amp;Charts&amp;Spreadsheets\Case3RegionsCompiled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>
                <a:solidFill>
                  <a:schemeClr val="bg1"/>
                </a:solidFill>
              </a:rPr>
              <a:t>Case 3:</a:t>
            </a:r>
            <a:r>
              <a:rPr lang="en-US" baseline="0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% Water Eliminated by Region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Eliminated!$O$1</c:f>
              <c:strCache>
                <c:ptCount val="1"/>
                <c:pt idx="0">
                  <c:v>LA Caribbean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Eliminated!$N$2:$N$4</c:f>
              <c:strCache>
                <c:ptCount val="3"/>
                <c:pt idx="0">
                  <c:v>% TRUE</c:v>
                </c:pt>
                <c:pt idx="1">
                  <c:v>% FALSE</c:v>
                </c:pt>
                <c:pt idx="2">
                  <c:v>% No response</c:v>
                </c:pt>
              </c:strCache>
            </c:strRef>
          </c:cat>
          <c:val>
            <c:numRef>
              <c:f>Eliminated!$O$2:$O$4</c:f>
              <c:numCache>
                <c:formatCode>0.00</c:formatCode>
                <c:ptCount val="3"/>
                <c:pt idx="0">
                  <c:v>71.698113207547166</c:v>
                </c:pt>
                <c:pt idx="1">
                  <c:v>25.60646900269542</c:v>
                </c:pt>
                <c:pt idx="2">
                  <c:v>2.6954177897574128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70D-4F4E-AEF0-F012274E7CAD}"/>
            </c:ext>
          </c:extLst>
        </c:ser>
        <c:ser>
          <c:idx val="1"/>
          <c:order val="1"/>
          <c:tx>
            <c:strRef>
              <c:f>Eliminated!$P$1</c:f>
              <c:strCache>
                <c:ptCount val="1"/>
                <c:pt idx="0">
                  <c:v>Asia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Eliminated!$N$2:$N$4</c:f>
              <c:strCache>
                <c:ptCount val="3"/>
                <c:pt idx="0">
                  <c:v>% TRUE</c:v>
                </c:pt>
                <c:pt idx="1">
                  <c:v>% FALSE</c:v>
                </c:pt>
                <c:pt idx="2">
                  <c:v>% No response</c:v>
                </c:pt>
              </c:strCache>
            </c:strRef>
          </c:cat>
          <c:val>
            <c:numRef>
              <c:f>Eliminated!$P$2:$P$4</c:f>
              <c:numCache>
                <c:formatCode>0.00</c:formatCode>
                <c:ptCount val="3"/>
                <c:pt idx="0">
                  <c:v>45.048076923076927</c:v>
                </c:pt>
                <c:pt idx="1">
                  <c:v>15</c:v>
                </c:pt>
                <c:pt idx="2">
                  <c:v>39.95192307692308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70D-4F4E-AEF0-F012274E7CAD}"/>
            </c:ext>
          </c:extLst>
        </c:ser>
        <c:ser>
          <c:idx val="2"/>
          <c:order val="2"/>
          <c:tx>
            <c:strRef>
              <c:f>Eliminated!$Q$1</c:f>
              <c:strCache>
                <c:ptCount val="1"/>
                <c:pt idx="0">
                  <c:v>Africa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Eliminated!$N$2:$N$4</c:f>
              <c:strCache>
                <c:ptCount val="3"/>
                <c:pt idx="0">
                  <c:v>% TRUE</c:v>
                </c:pt>
                <c:pt idx="1">
                  <c:v>% FALSE</c:v>
                </c:pt>
                <c:pt idx="2">
                  <c:v>% No response</c:v>
                </c:pt>
              </c:strCache>
            </c:strRef>
          </c:cat>
          <c:val>
            <c:numRef>
              <c:f>Eliminated!$Q$2:$Q$4</c:f>
              <c:numCache>
                <c:formatCode>0.00</c:formatCode>
                <c:ptCount val="3"/>
                <c:pt idx="0">
                  <c:v>57.084357084357087</c:v>
                </c:pt>
                <c:pt idx="1">
                  <c:v>5.678405678405678</c:v>
                </c:pt>
                <c:pt idx="2">
                  <c:v>37.237237237237238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70D-4F4E-AEF0-F012274E7CA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20747496"/>
        <c:axId val="520744872"/>
      </c:barChart>
      <c:catAx>
        <c:axId val="5207474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20744872"/>
        <c:crosses val="autoZero"/>
        <c:auto val="1"/>
        <c:lblAlgn val="ctr"/>
        <c:lblOffset val="100"/>
        <c:noMultiLvlLbl val="0"/>
      </c:catAx>
      <c:valAx>
        <c:axId val="5207448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207474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en-US">
                <a:solidFill>
                  <a:schemeClr val="bg1"/>
                </a:solidFill>
              </a:rPr>
              <a:t>Case 3: % Identification by Region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GenusSpecies!$B$12</c:f>
              <c:strCache>
                <c:ptCount val="1"/>
                <c:pt idx="0">
                  <c:v>LA Caribbean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GenusSpecies!$A$13:$A$18</c:f>
              <c:strCache>
                <c:ptCount val="6"/>
                <c:pt idx="0">
                  <c:v>Aedes</c:v>
                </c:pt>
                <c:pt idx="1">
                  <c:v>Aedes aegypti</c:v>
                </c:pt>
                <c:pt idx="2">
                  <c:v>Aedes albopictus</c:v>
                </c:pt>
                <c:pt idx="3">
                  <c:v>Anopheles</c:v>
                </c:pt>
                <c:pt idx="4">
                  <c:v>Culex</c:v>
                </c:pt>
                <c:pt idx="5">
                  <c:v>No Response</c:v>
                </c:pt>
              </c:strCache>
            </c:strRef>
          </c:cat>
          <c:val>
            <c:numRef>
              <c:f>GenusSpecies!$B$13:$B$18</c:f>
              <c:numCache>
                <c:formatCode>General</c:formatCode>
                <c:ptCount val="6"/>
                <c:pt idx="0">
                  <c:v>7.8167115902964959</c:v>
                </c:pt>
                <c:pt idx="1">
                  <c:v>3.2345013477088949</c:v>
                </c:pt>
                <c:pt idx="2">
                  <c:v>1.0781671159029651</c:v>
                </c:pt>
                <c:pt idx="3">
                  <c:v>1.3477088948787064</c:v>
                </c:pt>
                <c:pt idx="4">
                  <c:v>21.159029649595688</c:v>
                </c:pt>
                <c:pt idx="5">
                  <c:v>65.363881401617249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75B-5C43-8B72-F7ECDD1F1CAD}"/>
            </c:ext>
          </c:extLst>
        </c:ser>
        <c:ser>
          <c:idx val="1"/>
          <c:order val="1"/>
          <c:tx>
            <c:strRef>
              <c:f>GenusSpecies!$C$12</c:f>
              <c:strCache>
                <c:ptCount val="1"/>
                <c:pt idx="0">
                  <c:v>Asia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GenusSpecies!$A$13:$A$18</c:f>
              <c:strCache>
                <c:ptCount val="6"/>
                <c:pt idx="0">
                  <c:v>Aedes</c:v>
                </c:pt>
                <c:pt idx="1">
                  <c:v>Aedes aegypti</c:v>
                </c:pt>
                <c:pt idx="2">
                  <c:v>Aedes albopictus</c:v>
                </c:pt>
                <c:pt idx="3">
                  <c:v>Anopheles</c:v>
                </c:pt>
                <c:pt idx="4">
                  <c:v>Culex</c:v>
                </c:pt>
                <c:pt idx="5">
                  <c:v>No Response</c:v>
                </c:pt>
              </c:strCache>
            </c:strRef>
          </c:cat>
          <c:val>
            <c:numRef>
              <c:f>GenusSpecies!$C$13:$C$18</c:f>
              <c:numCache>
                <c:formatCode>General</c:formatCode>
                <c:ptCount val="6"/>
                <c:pt idx="0">
                  <c:v>2.9326923076923075</c:v>
                </c:pt>
                <c:pt idx="1">
                  <c:v>1.25</c:v>
                </c:pt>
                <c:pt idx="2">
                  <c:v>1.1057692307692308</c:v>
                </c:pt>
                <c:pt idx="3">
                  <c:v>4.9038461538461542</c:v>
                </c:pt>
                <c:pt idx="4">
                  <c:v>1.25</c:v>
                </c:pt>
                <c:pt idx="5">
                  <c:v>88.509615384615387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75B-5C43-8B72-F7ECDD1F1CAD}"/>
            </c:ext>
          </c:extLst>
        </c:ser>
        <c:ser>
          <c:idx val="2"/>
          <c:order val="2"/>
          <c:tx>
            <c:strRef>
              <c:f>GenusSpecies!$D$12</c:f>
              <c:strCache>
                <c:ptCount val="1"/>
                <c:pt idx="0">
                  <c:v>Africa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GenusSpecies!$A$13:$A$18</c:f>
              <c:strCache>
                <c:ptCount val="6"/>
                <c:pt idx="0">
                  <c:v>Aedes</c:v>
                </c:pt>
                <c:pt idx="1">
                  <c:v>Aedes aegypti</c:v>
                </c:pt>
                <c:pt idx="2">
                  <c:v>Aedes albopictus</c:v>
                </c:pt>
                <c:pt idx="3">
                  <c:v>Anopheles</c:v>
                </c:pt>
                <c:pt idx="4">
                  <c:v>Culex</c:v>
                </c:pt>
                <c:pt idx="5">
                  <c:v>No Response</c:v>
                </c:pt>
              </c:strCache>
            </c:strRef>
          </c:cat>
          <c:val>
            <c:numRef>
              <c:f>GenusSpecies!$D$13:$D$18</c:f>
              <c:numCache>
                <c:formatCode>General</c:formatCode>
                <c:ptCount val="6"/>
                <c:pt idx="0">
                  <c:v>7.0707070707070701</c:v>
                </c:pt>
                <c:pt idx="1">
                  <c:v>2.9484029484029484</c:v>
                </c:pt>
                <c:pt idx="2">
                  <c:v>0.3003003003003003</c:v>
                </c:pt>
                <c:pt idx="3">
                  <c:v>11.411411411411411</c:v>
                </c:pt>
                <c:pt idx="4">
                  <c:v>7.9716079716079715</c:v>
                </c:pt>
                <c:pt idx="5">
                  <c:v>70.297570297570303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75B-5C43-8B72-F7ECDD1F1CA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597534784"/>
        <c:axId val="597533800"/>
      </c:barChart>
      <c:catAx>
        <c:axId val="59753478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97533800"/>
        <c:crosses val="autoZero"/>
        <c:auto val="1"/>
        <c:lblAlgn val="ctr"/>
        <c:lblOffset val="100"/>
        <c:noMultiLvlLbl val="0"/>
      </c:catAx>
      <c:valAx>
        <c:axId val="59753380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975347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en-US">
                <a:solidFill>
                  <a:schemeClr val="bg1"/>
                </a:solidFill>
              </a:rPr>
              <a:t>Case 3: Water Source Type by Region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WaterSource!$D$1</c:f>
              <c:strCache>
                <c:ptCount val="1"/>
                <c:pt idx="0">
                  <c:v>LA Caribbean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WaterSource!$A$2:$A$5</c:f>
              <c:strCache>
                <c:ptCount val="4"/>
                <c:pt idx="0">
                  <c:v>container: artificial</c:v>
                </c:pt>
                <c:pt idx="1">
                  <c:v>container: natural</c:v>
                </c:pt>
                <c:pt idx="2">
                  <c:v>flowing: still water found next to river or stream</c:v>
                </c:pt>
                <c:pt idx="3">
                  <c:v>still: lake/pond/swamp</c:v>
                </c:pt>
              </c:strCache>
            </c:strRef>
          </c:cat>
          <c:val>
            <c:numRef>
              <c:f>WaterSource!$D$2:$D$5</c:f>
              <c:numCache>
                <c:formatCode>General</c:formatCode>
                <c:ptCount val="4"/>
                <c:pt idx="0">
                  <c:v>626</c:v>
                </c:pt>
                <c:pt idx="1">
                  <c:v>33</c:v>
                </c:pt>
                <c:pt idx="2">
                  <c:v>19</c:v>
                </c:pt>
                <c:pt idx="3">
                  <c:v>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184-5E49-B6E4-A424108A938D}"/>
            </c:ext>
          </c:extLst>
        </c:ser>
        <c:ser>
          <c:idx val="1"/>
          <c:order val="1"/>
          <c:tx>
            <c:strRef>
              <c:f>WaterSource!$C$1</c:f>
              <c:strCache>
                <c:ptCount val="1"/>
                <c:pt idx="0">
                  <c:v>Asia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WaterSource!$A$2:$A$5</c:f>
              <c:strCache>
                <c:ptCount val="4"/>
                <c:pt idx="0">
                  <c:v>container: artificial</c:v>
                </c:pt>
                <c:pt idx="1">
                  <c:v>container: natural</c:v>
                </c:pt>
                <c:pt idx="2">
                  <c:v>flowing: still water found next to river or stream</c:v>
                </c:pt>
                <c:pt idx="3">
                  <c:v>still: lake/pond/swamp</c:v>
                </c:pt>
              </c:strCache>
            </c:strRef>
          </c:cat>
          <c:val>
            <c:numRef>
              <c:f>WaterSource!$C$2:$C$5</c:f>
              <c:numCache>
                <c:formatCode>General</c:formatCode>
                <c:ptCount val="4"/>
                <c:pt idx="0">
                  <c:v>1722</c:v>
                </c:pt>
                <c:pt idx="1">
                  <c:v>102</c:v>
                </c:pt>
                <c:pt idx="2">
                  <c:v>50</c:v>
                </c:pt>
                <c:pt idx="3">
                  <c:v>206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184-5E49-B6E4-A424108A938D}"/>
            </c:ext>
          </c:extLst>
        </c:ser>
        <c:ser>
          <c:idx val="2"/>
          <c:order val="2"/>
          <c:tx>
            <c:strRef>
              <c:f>WaterSource!$B$1</c:f>
              <c:strCache>
                <c:ptCount val="1"/>
                <c:pt idx="0">
                  <c:v>Africa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WaterSource!$A$2:$A$5</c:f>
              <c:strCache>
                <c:ptCount val="4"/>
                <c:pt idx="0">
                  <c:v>container: artificial</c:v>
                </c:pt>
                <c:pt idx="1">
                  <c:v>container: natural</c:v>
                </c:pt>
                <c:pt idx="2">
                  <c:v>flowing: still water found next to river or stream</c:v>
                </c:pt>
                <c:pt idx="3">
                  <c:v>still: lake/pond/swamp</c:v>
                </c:pt>
              </c:strCache>
            </c:strRef>
          </c:cat>
          <c:val>
            <c:numRef>
              <c:f>WaterSource!$B$2:$B$5</c:f>
              <c:numCache>
                <c:formatCode>General</c:formatCode>
                <c:ptCount val="4"/>
                <c:pt idx="0">
                  <c:v>3074</c:v>
                </c:pt>
                <c:pt idx="1">
                  <c:v>103</c:v>
                </c:pt>
                <c:pt idx="2">
                  <c:v>88</c:v>
                </c:pt>
                <c:pt idx="3">
                  <c:v>398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184-5E49-B6E4-A424108A938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631789664"/>
        <c:axId val="631790648"/>
      </c:barChart>
      <c:catAx>
        <c:axId val="63178966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31790648"/>
        <c:crosses val="autoZero"/>
        <c:auto val="1"/>
        <c:lblAlgn val="ctr"/>
        <c:lblOffset val="100"/>
        <c:noMultiLvlLbl val="0"/>
      </c:catAx>
      <c:valAx>
        <c:axId val="63179064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317896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en-US">
                <a:solidFill>
                  <a:schemeClr val="bg1"/>
                </a:solidFill>
              </a:rPr>
              <a:t>Case 3: %</a:t>
            </a:r>
            <a:r>
              <a:rPr lang="en-US" baseline="0">
                <a:solidFill>
                  <a:schemeClr val="bg1"/>
                </a:solidFill>
              </a:rPr>
              <a:t> Water Source Type by Region</a:t>
            </a:r>
            <a:endParaRPr lang="en-US">
              <a:solidFill>
                <a:schemeClr val="bg1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WaterSource!$D$8</c:f>
              <c:strCache>
                <c:ptCount val="1"/>
                <c:pt idx="0">
                  <c:v>LA Caribbean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WaterSource!$A$9:$A$12</c:f>
              <c:strCache>
                <c:ptCount val="4"/>
                <c:pt idx="0">
                  <c:v>container: artificial</c:v>
                </c:pt>
                <c:pt idx="1">
                  <c:v>container: natural</c:v>
                </c:pt>
                <c:pt idx="2">
                  <c:v>flowing: still water found next to river or stream</c:v>
                </c:pt>
                <c:pt idx="3">
                  <c:v>still: lake/pond/swamp</c:v>
                </c:pt>
              </c:strCache>
            </c:strRef>
          </c:cat>
          <c:val>
            <c:numRef>
              <c:f>WaterSource!$D$9:$D$12</c:f>
              <c:numCache>
                <c:formatCode>0.00</c:formatCode>
                <c:ptCount val="4"/>
                <c:pt idx="0">
                  <c:v>84.366576819407015</c:v>
                </c:pt>
                <c:pt idx="1">
                  <c:v>4.44743935309973</c:v>
                </c:pt>
                <c:pt idx="2">
                  <c:v>2.5606469002695418</c:v>
                </c:pt>
                <c:pt idx="3">
                  <c:v>8.6253369272237208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9AB-384C-8C74-FF7A471B95FC}"/>
            </c:ext>
          </c:extLst>
        </c:ser>
        <c:ser>
          <c:idx val="1"/>
          <c:order val="1"/>
          <c:tx>
            <c:strRef>
              <c:f>WaterSource!$C$8</c:f>
              <c:strCache>
                <c:ptCount val="1"/>
                <c:pt idx="0">
                  <c:v>Asia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WaterSource!$A$9:$A$12</c:f>
              <c:strCache>
                <c:ptCount val="4"/>
                <c:pt idx="0">
                  <c:v>container: artificial</c:v>
                </c:pt>
                <c:pt idx="1">
                  <c:v>container: natural</c:v>
                </c:pt>
                <c:pt idx="2">
                  <c:v>flowing: still water found next to river or stream</c:v>
                </c:pt>
                <c:pt idx="3">
                  <c:v>still: lake/pond/swamp</c:v>
                </c:pt>
              </c:strCache>
            </c:strRef>
          </c:cat>
          <c:val>
            <c:numRef>
              <c:f>WaterSource!$C$9:$C$12</c:f>
              <c:numCache>
                <c:formatCode>0.00</c:formatCode>
                <c:ptCount val="4"/>
                <c:pt idx="0">
                  <c:v>82.788461538461533</c:v>
                </c:pt>
                <c:pt idx="1">
                  <c:v>4.9038461538461542</c:v>
                </c:pt>
                <c:pt idx="2">
                  <c:v>2.4038461538461542</c:v>
                </c:pt>
                <c:pt idx="3">
                  <c:v>9.9038461538461533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9AB-384C-8C74-FF7A471B95FC}"/>
            </c:ext>
          </c:extLst>
        </c:ser>
        <c:ser>
          <c:idx val="2"/>
          <c:order val="2"/>
          <c:tx>
            <c:strRef>
              <c:f>WaterSource!$B$8</c:f>
              <c:strCache>
                <c:ptCount val="1"/>
                <c:pt idx="0">
                  <c:v>Africa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WaterSource!$A$9:$A$12</c:f>
              <c:strCache>
                <c:ptCount val="4"/>
                <c:pt idx="0">
                  <c:v>container: artificial</c:v>
                </c:pt>
                <c:pt idx="1">
                  <c:v>container: natural</c:v>
                </c:pt>
                <c:pt idx="2">
                  <c:v>flowing: still water found next to river or stream</c:v>
                </c:pt>
                <c:pt idx="3">
                  <c:v>still: lake/pond/swamp</c:v>
                </c:pt>
              </c:strCache>
            </c:strRef>
          </c:cat>
          <c:val>
            <c:numRef>
              <c:f>WaterSource!$B$9:$B$12</c:f>
              <c:numCache>
                <c:formatCode>0.00</c:formatCode>
                <c:ptCount val="4"/>
                <c:pt idx="0">
                  <c:v>83.920283920283921</c:v>
                </c:pt>
                <c:pt idx="1">
                  <c:v>2.811902811902812</c:v>
                </c:pt>
                <c:pt idx="2">
                  <c:v>2.4024024024024024</c:v>
                </c:pt>
                <c:pt idx="3">
                  <c:v>10.865410865410865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9AB-384C-8C74-FF7A471B95F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607093672"/>
        <c:axId val="607092360"/>
      </c:barChart>
      <c:catAx>
        <c:axId val="60709367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07092360"/>
        <c:crosses val="autoZero"/>
        <c:auto val="1"/>
        <c:lblAlgn val="ctr"/>
        <c:lblOffset val="100"/>
        <c:noMultiLvlLbl val="0"/>
      </c:catAx>
      <c:valAx>
        <c:axId val="60709236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070936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en-US">
                <a:solidFill>
                  <a:schemeClr val="bg1"/>
                </a:solidFill>
              </a:rPr>
              <a:t>% Water Source by Region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'WaterSource%'!$D$1</c:f>
              <c:strCache>
                <c:ptCount val="1"/>
                <c:pt idx="0">
                  <c:v>LA Caribbean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'WaterSource%'!$A$2:$A$34</c:f>
              <c:strCache>
                <c:ptCount val="33"/>
                <c:pt idx="0">
                  <c:v>adult mosquito trap</c:v>
                </c:pt>
                <c:pt idx="1">
                  <c:v>animal trough or water bowl</c:v>
                </c:pt>
                <c:pt idx="2">
                  <c:v>can or bottle</c:v>
                </c:pt>
                <c:pt idx="3">
                  <c:v>cement, metal or plastic tank</c:v>
                </c:pt>
                <c:pt idx="4">
                  <c:v>discarded: other</c:v>
                </c:pt>
                <c:pt idx="5">
                  <c:v>dish or pot</c:v>
                </c:pt>
                <c:pt idx="6">
                  <c:v>flower or plant pot/tray</c:v>
                </c:pt>
                <c:pt idx="7">
                  <c:v>fountain or bird bath</c:v>
                </c:pt>
                <c:pt idx="8">
                  <c:v>grill or outdoor appliance</c:v>
                </c:pt>
                <c:pt idx="9">
                  <c:v>jar</c:v>
                </c:pt>
                <c:pt idx="10">
                  <c:v>old car or boat</c:v>
                </c:pt>
                <c:pt idx="11">
                  <c:v>other</c:v>
                </c:pt>
                <c:pt idx="12">
                  <c:v>ovitrap</c:v>
                </c:pt>
                <c:pt idx="13">
                  <c:v>pool</c:v>
                </c:pt>
                <c:pt idx="14">
                  <c:v>public works - culvert, bridge, road</c:v>
                </c:pt>
                <c:pt idx="15">
                  <c:v>Rain gutter or other architectural feature</c:v>
                </c:pt>
                <c:pt idx="16">
                  <c:v>refrigerator drainage</c:v>
                </c:pt>
                <c:pt idx="17">
                  <c:v>tire</c:v>
                </c:pt>
                <c:pt idx="18">
                  <c:v>trash container</c:v>
                </c:pt>
                <c:pt idx="19">
                  <c:v>well or cistern</c:v>
                </c:pt>
                <c:pt idx="20">
                  <c:v>animal shell (tortoise, mollusk etc)</c:v>
                </c:pt>
                <c:pt idx="21">
                  <c:v>plant clumps (bamboo etc)</c:v>
                </c:pt>
                <c:pt idx="22">
                  <c:v>plant husk (areca, coconut etc)</c:v>
                </c:pt>
                <c:pt idx="23">
                  <c:v>tree holes</c:v>
                </c:pt>
                <c:pt idx="24">
                  <c:v>estuary</c:v>
                </c:pt>
                <c:pt idx="25">
                  <c:v>puddle, vehhicle or animal tracks</c:v>
                </c:pt>
                <c:pt idx="26">
                  <c:v>puddle or still water next to a creek, stream or river</c:v>
                </c:pt>
                <c:pt idx="27">
                  <c:v>pond</c:v>
                </c:pt>
                <c:pt idx="28">
                  <c:v>bay or ocean</c:v>
                </c:pt>
                <c:pt idx="29">
                  <c:v>ditch</c:v>
                </c:pt>
                <c:pt idx="30">
                  <c:v>lake</c:v>
                </c:pt>
                <c:pt idx="31">
                  <c:v>reservoir</c:v>
                </c:pt>
                <c:pt idx="32">
                  <c:v>swamp or wetland</c:v>
                </c:pt>
              </c:strCache>
            </c:strRef>
          </c:cat>
          <c:val>
            <c:numRef>
              <c:f>'WaterSource%'!$D$2:$D$34</c:f>
              <c:numCache>
                <c:formatCode>0.00</c:formatCode>
                <c:ptCount val="33"/>
                <c:pt idx="0">
                  <c:v>24.663072776280323</c:v>
                </c:pt>
                <c:pt idx="1">
                  <c:v>0.67385444743935319</c:v>
                </c:pt>
                <c:pt idx="2">
                  <c:v>6.3342318059299183</c:v>
                </c:pt>
                <c:pt idx="3">
                  <c:v>9.1644204851752029</c:v>
                </c:pt>
                <c:pt idx="4">
                  <c:v>2.2911051212938007</c:v>
                </c:pt>
                <c:pt idx="5">
                  <c:v>3.2345013477088949</c:v>
                </c:pt>
                <c:pt idx="6">
                  <c:v>2.1563342318059302</c:v>
                </c:pt>
                <c:pt idx="7">
                  <c:v>1.2129380053908356</c:v>
                </c:pt>
                <c:pt idx="8">
                  <c:v>0.13477088948787064</c:v>
                </c:pt>
                <c:pt idx="9">
                  <c:v>18.059299191374663</c:v>
                </c:pt>
                <c:pt idx="10">
                  <c:v>0.26954177897574128</c:v>
                </c:pt>
                <c:pt idx="11">
                  <c:v>3.9083557951482479</c:v>
                </c:pt>
                <c:pt idx="12">
                  <c:v>3.7735849056603774</c:v>
                </c:pt>
                <c:pt idx="13">
                  <c:v>0.67385444743935319</c:v>
                </c:pt>
                <c:pt idx="14">
                  <c:v>1.0781671159029651</c:v>
                </c:pt>
                <c:pt idx="15">
                  <c:v>0.67385444743935319</c:v>
                </c:pt>
                <c:pt idx="16">
                  <c:v>0.13477088948787064</c:v>
                </c:pt>
                <c:pt idx="17">
                  <c:v>2.4258760107816713</c:v>
                </c:pt>
                <c:pt idx="18">
                  <c:v>2.6954177897574128</c:v>
                </c:pt>
                <c:pt idx="19">
                  <c:v>2.2911051212938007</c:v>
                </c:pt>
                <c:pt idx="20">
                  <c:v>0.26954177897574128</c:v>
                </c:pt>
                <c:pt idx="21">
                  <c:v>1.8867924528301887</c:v>
                </c:pt>
                <c:pt idx="22">
                  <c:v>0.26954177897574128</c:v>
                </c:pt>
                <c:pt idx="23">
                  <c:v>0.94339622641509435</c:v>
                </c:pt>
                <c:pt idx="24">
                  <c:v>0.13477088948787064</c:v>
                </c:pt>
                <c:pt idx="25">
                  <c:v>0.67385444743935319</c:v>
                </c:pt>
                <c:pt idx="26">
                  <c:v>2.0215633423180592</c:v>
                </c:pt>
                <c:pt idx="27">
                  <c:v>3.9083557951482479</c:v>
                </c:pt>
                <c:pt idx="28">
                  <c:v>0</c:v>
                </c:pt>
                <c:pt idx="29">
                  <c:v>1.6172506738544474</c:v>
                </c:pt>
                <c:pt idx="30">
                  <c:v>0.26954177897574128</c:v>
                </c:pt>
                <c:pt idx="31">
                  <c:v>1.2129380053908356</c:v>
                </c:pt>
                <c:pt idx="32">
                  <c:v>0.94339622641509435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B08-7948-99A4-B9FED34A8FBB}"/>
            </c:ext>
          </c:extLst>
        </c:ser>
        <c:ser>
          <c:idx val="1"/>
          <c:order val="1"/>
          <c:tx>
            <c:strRef>
              <c:f>'WaterSource%'!$C$1</c:f>
              <c:strCache>
                <c:ptCount val="1"/>
                <c:pt idx="0">
                  <c:v>Asia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'WaterSource%'!$A$2:$A$34</c:f>
              <c:strCache>
                <c:ptCount val="33"/>
                <c:pt idx="0">
                  <c:v>adult mosquito trap</c:v>
                </c:pt>
                <c:pt idx="1">
                  <c:v>animal trough or water bowl</c:v>
                </c:pt>
                <c:pt idx="2">
                  <c:v>can or bottle</c:v>
                </c:pt>
                <c:pt idx="3">
                  <c:v>cement, metal or plastic tank</c:v>
                </c:pt>
                <c:pt idx="4">
                  <c:v>discarded: other</c:v>
                </c:pt>
                <c:pt idx="5">
                  <c:v>dish or pot</c:v>
                </c:pt>
                <c:pt idx="6">
                  <c:v>flower or plant pot/tray</c:v>
                </c:pt>
                <c:pt idx="7">
                  <c:v>fountain or bird bath</c:v>
                </c:pt>
                <c:pt idx="8">
                  <c:v>grill or outdoor appliance</c:v>
                </c:pt>
                <c:pt idx="9">
                  <c:v>jar</c:v>
                </c:pt>
                <c:pt idx="10">
                  <c:v>old car or boat</c:v>
                </c:pt>
                <c:pt idx="11">
                  <c:v>other</c:v>
                </c:pt>
                <c:pt idx="12">
                  <c:v>ovitrap</c:v>
                </c:pt>
                <c:pt idx="13">
                  <c:v>pool</c:v>
                </c:pt>
                <c:pt idx="14">
                  <c:v>public works - culvert, bridge, road</c:v>
                </c:pt>
                <c:pt idx="15">
                  <c:v>Rain gutter or other architectural feature</c:v>
                </c:pt>
                <c:pt idx="16">
                  <c:v>refrigerator drainage</c:v>
                </c:pt>
                <c:pt idx="17">
                  <c:v>tire</c:v>
                </c:pt>
                <c:pt idx="18">
                  <c:v>trash container</c:v>
                </c:pt>
                <c:pt idx="19">
                  <c:v>well or cistern</c:v>
                </c:pt>
                <c:pt idx="20">
                  <c:v>animal shell (tortoise, mollusk etc)</c:v>
                </c:pt>
                <c:pt idx="21">
                  <c:v>plant clumps (bamboo etc)</c:v>
                </c:pt>
                <c:pt idx="22">
                  <c:v>plant husk (areca, coconut etc)</c:v>
                </c:pt>
                <c:pt idx="23">
                  <c:v>tree holes</c:v>
                </c:pt>
                <c:pt idx="24">
                  <c:v>estuary</c:v>
                </c:pt>
                <c:pt idx="25">
                  <c:v>puddle, vehhicle or animal tracks</c:v>
                </c:pt>
                <c:pt idx="26">
                  <c:v>puddle or still water next to a creek, stream or river</c:v>
                </c:pt>
                <c:pt idx="27">
                  <c:v>pond</c:v>
                </c:pt>
                <c:pt idx="28">
                  <c:v>bay or ocean</c:v>
                </c:pt>
                <c:pt idx="29">
                  <c:v>ditch</c:v>
                </c:pt>
                <c:pt idx="30">
                  <c:v>lake</c:v>
                </c:pt>
                <c:pt idx="31">
                  <c:v>reservoir</c:v>
                </c:pt>
                <c:pt idx="32">
                  <c:v>swamp or wetland</c:v>
                </c:pt>
              </c:strCache>
            </c:strRef>
          </c:cat>
          <c:val>
            <c:numRef>
              <c:f>'WaterSource%'!$C$2:$C$34</c:f>
              <c:numCache>
                <c:formatCode>0.00</c:formatCode>
                <c:ptCount val="33"/>
                <c:pt idx="0">
                  <c:v>0.67307692307692313</c:v>
                </c:pt>
                <c:pt idx="1">
                  <c:v>1.25</c:v>
                </c:pt>
                <c:pt idx="2">
                  <c:v>3.6538461538461542</c:v>
                </c:pt>
                <c:pt idx="3">
                  <c:v>18.60576923076923</c:v>
                </c:pt>
                <c:pt idx="4">
                  <c:v>1.0096153846153846</c:v>
                </c:pt>
                <c:pt idx="5">
                  <c:v>9.8076923076923084</c:v>
                </c:pt>
                <c:pt idx="6">
                  <c:v>3.8942307692307692</c:v>
                </c:pt>
                <c:pt idx="7">
                  <c:v>11.875</c:v>
                </c:pt>
                <c:pt idx="8">
                  <c:v>0.72115384615384615</c:v>
                </c:pt>
                <c:pt idx="9">
                  <c:v>3.3173076923076925</c:v>
                </c:pt>
                <c:pt idx="10">
                  <c:v>0.48076923076923078</c:v>
                </c:pt>
                <c:pt idx="11">
                  <c:v>5.9615384615384617</c:v>
                </c:pt>
                <c:pt idx="12">
                  <c:v>4.9038461538461542</c:v>
                </c:pt>
                <c:pt idx="13">
                  <c:v>1.2019230769230771</c:v>
                </c:pt>
                <c:pt idx="14">
                  <c:v>1.3942307692307694</c:v>
                </c:pt>
                <c:pt idx="15">
                  <c:v>0.72115384615384615</c:v>
                </c:pt>
                <c:pt idx="16">
                  <c:v>0.57692307692307698</c:v>
                </c:pt>
                <c:pt idx="17">
                  <c:v>5.4326923076923075</c:v>
                </c:pt>
                <c:pt idx="18">
                  <c:v>1.3942307692307694</c:v>
                </c:pt>
                <c:pt idx="19">
                  <c:v>8.6057692307692299</c:v>
                </c:pt>
                <c:pt idx="20">
                  <c:v>0.19230769230769232</c:v>
                </c:pt>
                <c:pt idx="21">
                  <c:v>1.0576923076923077</c:v>
                </c:pt>
                <c:pt idx="22">
                  <c:v>1.1057692307692308</c:v>
                </c:pt>
                <c:pt idx="23">
                  <c:v>1.25</c:v>
                </c:pt>
                <c:pt idx="24">
                  <c:v>0.57692307692307698</c:v>
                </c:pt>
                <c:pt idx="25">
                  <c:v>0.57692307692307698</c:v>
                </c:pt>
                <c:pt idx="26">
                  <c:v>1.25</c:v>
                </c:pt>
                <c:pt idx="27">
                  <c:v>3.3653846153846154</c:v>
                </c:pt>
                <c:pt idx="28">
                  <c:v>0.14423076923076925</c:v>
                </c:pt>
                <c:pt idx="29">
                  <c:v>4.0865384615384617</c:v>
                </c:pt>
                <c:pt idx="30">
                  <c:v>0.33653846153846156</c:v>
                </c:pt>
                <c:pt idx="31">
                  <c:v>9.6153846153846159E-2</c:v>
                </c:pt>
                <c:pt idx="32">
                  <c:v>0.48076923076923078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B08-7948-99A4-B9FED34A8FBB}"/>
            </c:ext>
          </c:extLst>
        </c:ser>
        <c:ser>
          <c:idx val="2"/>
          <c:order val="2"/>
          <c:tx>
            <c:strRef>
              <c:f>'WaterSource%'!$B$1</c:f>
              <c:strCache>
                <c:ptCount val="1"/>
                <c:pt idx="0">
                  <c:v>Africa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'WaterSource%'!$A$2:$A$34</c:f>
              <c:strCache>
                <c:ptCount val="33"/>
                <c:pt idx="0">
                  <c:v>adult mosquito trap</c:v>
                </c:pt>
                <c:pt idx="1">
                  <c:v>animal trough or water bowl</c:v>
                </c:pt>
                <c:pt idx="2">
                  <c:v>can or bottle</c:v>
                </c:pt>
                <c:pt idx="3">
                  <c:v>cement, metal or plastic tank</c:v>
                </c:pt>
                <c:pt idx="4">
                  <c:v>discarded: other</c:v>
                </c:pt>
                <c:pt idx="5">
                  <c:v>dish or pot</c:v>
                </c:pt>
                <c:pt idx="6">
                  <c:v>flower or plant pot/tray</c:v>
                </c:pt>
                <c:pt idx="7">
                  <c:v>fountain or bird bath</c:v>
                </c:pt>
                <c:pt idx="8">
                  <c:v>grill or outdoor appliance</c:v>
                </c:pt>
                <c:pt idx="9">
                  <c:v>jar</c:v>
                </c:pt>
                <c:pt idx="10">
                  <c:v>old car or boat</c:v>
                </c:pt>
                <c:pt idx="11">
                  <c:v>other</c:v>
                </c:pt>
                <c:pt idx="12">
                  <c:v>ovitrap</c:v>
                </c:pt>
                <c:pt idx="13">
                  <c:v>pool</c:v>
                </c:pt>
                <c:pt idx="14">
                  <c:v>public works - culvert, bridge, road</c:v>
                </c:pt>
                <c:pt idx="15">
                  <c:v>Rain gutter or other architectural feature</c:v>
                </c:pt>
                <c:pt idx="16">
                  <c:v>refrigerator drainage</c:v>
                </c:pt>
                <c:pt idx="17">
                  <c:v>tire</c:v>
                </c:pt>
                <c:pt idx="18">
                  <c:v>trash container</c:v>
                </c:pt>
                <c:pt idx="19">
                  <c:v>well or cistern</c:v>
                </c:pt>
                <c:pt idx="20">
                  <c:v>animal shell (tortoise, mollusk etc)</c:v>
                </c:pt>
                <c:pt idx="21">
                  <c:v>plant clumps (bamboo etc)</c:v>
                </c:pt>
                <c:pt idx="22">
                  <c:v>plant husk (areca, coconut etc)</c:v>
                </c:pt>
                <c:pt idx="23">
                  <c:v>tree holes</c:v>
                </c:pt>
                <c:pt idx="24">
                  <c:v>estuary</c:v>
                </c:pt>
                <c:pt idx="25">
                  <c:v>puddle, vehhicle or animal tracks</c:v>
                </c:pt>
                <c:pt idx="26">
                  <c:v>puddle or still water next to a creek, stream or river</c:v>
                </c:pt>
                <c:pt idx="27">
                  <c:v>pond</c:v>
                </c:pt>
                <c:pt idx="28">
                  <c:v>bay or ocean</c:v>
                </c:pt>
                <c:pt idx="29">
                  <c:v>ditch</c:v>
                </c:pt>
                <c:pt idx="30">
                  <c:v>lake</c:v>
                </c:pt>
                <c:pt idx="31">
                  <c:v>reservoir</c:v>
                </c:pt>
                <c:pt idx="32">
                  <c:v>swamp or wetland</c:v>
                </c:pt>
              </c:strCache>
            </c:strRef>
          </c:cat>
          <c:val>
            <c:numRef>
              <c:f>'WaterSource%'!$B$2:$B$34</c:f>
              <c:numCache>
                <c:formatCode>0.00</c:formatCode>
                <c:ptCount val="33"/>
                <c:pt idx="0">
                  <c:v>0.21840021840021842</c:v>
                </c:pt>
                <c:pt idx="1">
                  <c:v>2.5662025662025663</c:v>
                </c:pt>
                <c:pt idx="2">
                  <c:v>4.9959049959049953</c:v>
                </c:pt>
                <c:pt idx="3">
                  <c:v>26.453726453726457</c:v>
                </c:pt>
                <c:pt idx="4">
                  <c:v>1.0647010647010646</c:v>
                </c:pt>
                <c:pt idx="5">
                  <c:v>19.546819546819545</c:v>
                </c:pt>
                <c:pt idx="6">
                  <c:v>3.6582036582036586</c:v>
                </c:pt>
                <c:pt idx="7">
                  <c:v>1.446901446901447</c:v>
                </c:pt>
                <c:pt idx="8">
                  <c:v>0.19110019110019108</c:v>
                </c:pt>
                <c:pt idx="9">
                  <c:v>1.1466011466011465</c:v>
                </c:pt>
                <c:pt idx="10">
                  <c:v>5.4600054600054605E-2</c:v>
                </c:pt>
                <c:pt idx="11">
                  <c:v>7.6167076167076173</c:v>
                </c:pt>
                <c:pt idx="12">
                  <c:v>2.7300027300027303E-2</c:v>
                </c:pt>
                <c:pt idx="13">
                  <c:v>2.7300027300027303E-2</c:v>
                </c:pt>
                <c:pt idx="14">
                  <c:v>1.6926016926016925</c:v>
                </c:pt>
                <c:pt idx="15">
                  <c:v>0.5187005187005187</c:v>
                </c:pt>
                <c:pt idx="16">
                  <c:v>0.32760032760032765</c:v>
                </c:pt>
                <c:pt idx="17">
                  <c:v>10.046410046410047</c:v>
                </c:pt>
                <c:pt idx="18">
                  <c:v>0.70980070980070975</c:v>
                </c:pt>
                <c:pt idx="19">
                  <c:v>3.5217035217035217</c:v>
                </c:pt>
                <c:pt idx="20">
                  <c:v>0</c:v>
                </c:pt>
                <c:pt idx="21">
                  <c:v>0.79170079170079177</c:v>
                </c:pt>
                <c:pt idx="22">
                  <c:v>8.1900081900081911E-2</c:v>
                </c:pt>
                <c:pt idx="23">
                  <c:v>0.95550095550095548</c:v>
                </c:pt>
                <c:pt idx="24">
                  <c:v>0.13650013650013651</c:v>
                </c:pt>
                <c:pt idx="25">
                  <c:v>1.8564018564018563</c:v>
                </c:pt>
                <c:pt idx="26">
                  <c:v>1.8564018564018563</c:v>
                </c:pt>
                <c:pt idx="27">
                  <c:v>3.1122031122031122</c:v>
                </c:pt>
                <c:pt idx="28">
                  <c:v>2.7300027300027303E-2</c:v>
                </c:pt>
                <c:pt idx="29">
                  <c:v>2.7846027846027845</c:v>
                </c:pt>
                <c:pt idx="30">
                  <c:v>0.35490035490035488</c:v>
                </c:pt>
                <c:pt idx="31">
                  <c:v>0.4095004095004095</c:v>
                </c:pt>
                <c:pt idx="32">
                  <c:v>1.8018018018018018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B08-7948-99A4-B9FED34A8FB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611032616"/>
        <c:axId val="611030320"/>
      </c:barChart>
      <c:catAx>
        <c:axId val="61103261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11030320"/>
        <c:crosses val="autoZero"/>
        <c:auto val="1"/>
        <c:lblAlgn val="ctr"/>
        <c:lblOffset val="100"/>
        <c:noMultiLvlLbl val="0"/>
      </c:catAx>
      <c:valAx>
        <c:axId val="61103032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110326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2CC114-EABD-2B41-AA5B-C9D9CE20E340}" type="datetimeFigureOut">
              <a:rPr lang="en-US" smtClean="0"/>
              <a:t>11/13/20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038CC1-984B-3547-991B-A445308425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8761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80607-C09B-F64E-A6C6-97F9BE5C9FA6}" type="datetimeFigureOut">
              <a:rPr lang="en-US" smtClean="0"/>
              <a:t>11/13/20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A9B8A-F5B9-C645-990B-808353DBB3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20993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80607-C09B-F64E-A6C6-97F9BE5C9FA6}" type="datetimeFigureOut">
              <a:rPr lang="en-US" smtClean="0"/>
              <a:t>11/13/20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A9B8A-F5B9-C645-990B-808353DBB3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22126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80607-C09B-F64E-A6C6-97F9BE5C9FA6}" type="datetimeFigureOut">
              <a:rPr lang="en-US" smtClean="0"/>
              <a:t>11/13/20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A9B8A-F5B9-C645-990B-808353DBB3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4053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80607-C09B-F64E-A6C6-97F9BE5C9FA6}" type="datetimeFigureOut">
              <a:rPr lang="en-US" smtClean="0"/>
              <a:t>11/13/20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A9B8A-F5B9-C645-990B-808353DBB3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12183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80607-C09B-F64E-A6C6-97F9BE5C9FA6}" type="datetimeFigureOut">
              <a:rPr lang="en-US" smtClean="0"/>
              <a:t>11/13/20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A9B8A-F5B9-C645-990B-808353DBB3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43325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80607-C09B-F64E-A6C6-97F9BE5C9FA6}" type="datetimeFigureOut">
              <a:rPr lang="en-US" smtClean="0"/>
              <a:t>11/13/20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A9B8A-F5B9-C645-990B-808353DBB3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97745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80607-C09B-F64E-A6C6-97F9BE5C9FA6}" type="datetimeFigureOut">
              <a:rPr lang="en-US" smtClean="0"/>
              <a:t>11/13/20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A9B8A-F5B9-C645-990B-808353DBB3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46469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80607-C09B-F64E-A6C6-97F9BE5C9FA6}" type="datetimeFigureOut">
              <a:rPr lang="en-US" smtClean="0"/>
              <a:t>11/13/20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A9B8A-F5B9-C645-990B-808353DBB3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58626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80607-C09B-F64E-A6C6-97F9BE5C9FA6}" type="datetimeFigureOut">
              <a:rPr lang="en-US" smtClean="0"/>
              <a:t>11/13/20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A9B8A-F5B9-C645-990B-808353DBB3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28761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80607-C09B-F64E-A6C6-97F9BE5C9FA6}" type="datetimeFigureOut">
              <a:rPr lang="en-US" smtClean="0"/>
              <a:t>11/13/20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A9B8A-F5B9-C645-990B-808353DBB3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33468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80607-C09B-F64E-A6C6-97F9BE5C9FA6}" type="datetimeFigureOut">
              <a:rPr lang="en-US" smtClean="0"/>
              <a:t>11/13/20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A9B8A-F5B9-C645-990B-808353DBB3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85986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B80607-C09B-F64E-A6C6-97F9BE5C9FA6}" type="datetimeFigureOut">
              <a:rPr lang="en-US" smtClean="0"/>
              <a:t>11/13/20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BA9B8A-F5B9-C645-990B-808353DBB3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9688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observer.globe.gov/do-globe-observer/mosquito-habitats" TargetMode="External"/><Relationship Id="rId7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hyperlink" Target="mailto:rusty_low@strategies.org" TargetMode="External"/><Relationship Id="rId4" Type="http://schemas.openxmlformats.org/officeDocument/2006/relationships/hyperlink" Target="https://observer.globe.gov/toolkit/mosquito-habitat-mapper-toolkit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0AA551-18AC-C743-B886-8387EC378D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97723" y="552470"/>
            <a:ext cx="6858000" cy="1790700"/>
          </a:xfrm>
        </p:spPr>
        <p:txBody>
          <a:bodyPr>
            <a:normAutofit/>
          </a:bodyPr>
          <a:lstStyle/>
          <a:p>
            <a:r>
              <a:rPr lang="en-US" sz="3000" b="1" dirty="0"/>
              <a:t> Citizen Science Data 2017-2020</a:t>
            </a:r>
            <a:br>
              <a:rPr lang="en-US" sz="3000" b="1" dirty="0"/>
            </a:br>
            <a:r>
              <a:rPr lang="en-US" sz="3000" b="1" dirty="0"/>
              <a:t>Outcomes that Make a Difference</a:t>
            </a:r>
          </a:p>
        </p:txBody>
      </p:sp>
      <p:pic>
        <p:nvPicPr>
          <p:cNvPr id="4" name="Picture 3" descr="A picture containing knife&#10;&#10;Description automatically generated">
            <a:extLst>
              <a:ext uri="{FF2B5EF4-FFF2-40B4-BE49-F238E27FC236}">
                <a16:creationId xmlns:a16="http://schemas.microsoft.com/office/drawing/2014/main" id="{D0BC8806-51BC-7848-A609-4C4067844F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97573"/>
            <a:ext cx="9144000" cy="18459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89EBFD-3FA1-614B-AB3E-53A40BE85D1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754" y="1376945"/>
            <a:ext cx="1975007" cy="987503"/>
          </a:xfrm>
          <a:prstGeom prst="rect">
            <a:avLst/>
          </a:prstGeom>
        </p:spPr>
      </p:pic>
      <p:pic>
        <p:nvPicPr>
          <p:cNvPr id="7" name="Picture 6" descr="A picture containing bottle&#10;&#10;Description automatically generated">
            <a:extLst>
              <a:ext uri="{FF2B5EF4-FFF2-40B4-BE49-F238E27FC236}">
                <a16:creationId xmlns:a16="http://schemas.microsoft.com/office/drawing/2014/main" id="{C381807B-949E-CA49-90F6-2DAED472C0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901" y="222413"/>
            <a:ext cx="1541357" cy="1053785"/>
          </a:xfrm>
          <a:prstGeom prst="rect">
            <a:avLst/>
          </a:prstGeom>
        </p:spPr>
      </p:pic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F5D33656-3A60-A34C-8D53-3DF3330D33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55966" y="4684106"/>
            <a:ext cx="575162" cy="356295"/>
          </a:xfrm>
          <a:prstGeom prst="rect">
            <a:avLst/>
          </a:prstGeom>
        </p:spPr>
      </p:pic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CF1D307D-FEEE-BF4D-A5EC-2E3F84FB70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38864" y="4689242"/>
            <a:ext cx="364332" cy="356295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FFBAD62B-7C05-4442-98DC-312F23E33B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1068239" y="2800331"/>
            <a:ext cx="6858000" cy="1999965"/>
          </a:xfrm>
        </p:spPr>
        <p:txBody>
          <a:bodyPr>
            <a:norm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Russanne D. Low</a:t>
            </a: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NASA GLOBE Observer Science Lead</a:t>
            </a: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Mosquito Habitat Mapper</a:t>
            </a: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Virtual LAC Regional Meeting</a:t>
            </a: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November 20, 2020</a:t>
            </a:r>
          </a:p>
          <a:p>
            <a:pPr algn="l"/>
            <a:endParaRPr lang="en-US" sz="1350" dirty="0"/>
          </a:p>
          <a:p>
            <a:pPr algn="l"/>
            <a:endParaRPr lang="en-US" sz="1350" dirty="0"/>
          </a:p>
        </p:txBody>
      </p:sp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24BD81FE-B236-5A4A-8ACC-A81B9ACACD1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3398" y="4448383"/>
            <a:ext cx="1039859" cy="523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1765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2DDFCAAF-4687-EC40-AD78-62A56AFF56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5176856"/>
          </a:xfr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9BF9CBD-2262-6243-9C1C-B4B501F9B5A1}"/>
              </a:ext>
            </a:extLst>
          </p:cNvPr>
          <p:cNvSpPr/>
          <p:nvPr/>
        </p:nvSpPr>
        <p:spPr>
          <a:xfrm>
            <a:off x="3104180" y="427921"/>
            <a:ext cx="44568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Citizen scientists use the app to describe</a:t>
            </a:r>
          </a:p>
          <a:p>
            <a:r>
              <a:rPr lang="en-US" dirty="0">
                <a:solidFill>
                  <a:schemeClr val="bg1"/>
                </a:solidFill>
              </a:rPr>
              <a:t>The habitat using drop down menus</a:t>
            </a:r>
          </a:p>
        </p:txBody>
      </p:sp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4211717E-EECC-9841-91DB-2CBC18F179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200" y="265631"/>
            <a:ext cx="2163943" cy="4689827"/>
          </a:xfrm>
          <a:prstGeom prst="rect">
            <a:avLst/>
          </a:prstGeom>
        </p:spPr>
      </p:pic>
      <p:pic>
        <p:nvPicPr>
          <p:cNvPr id="4" name="Picture 3" descr="A picture containing photo, different, grass, food&#10;&#10;Description automatically generated">
            <a:extLst>
              <a:ext uri="{FF2B5EF4-FFF2-40B4-BE49-F238E27FC236}">
                <a16:creationId xmlns:a16="http://schemas.microsoft.com/office/drawing/2014/main" id="{54E12899-3652-2A48-BB22-4064D673E0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3863" y="1168996"/>
            <a:ext cx="1614458" cy="349895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51C46F0-0EB7-1946-88FA-9D6137C02013}"/>
              </a:ext>
            </a:extLst>
          </p:cNvPr>
          <p:cNvSpPr txBox="1"/>
          <p:nvPr/>
        </p:nvSpPr>
        <p:spPr>
          <a:xfrm>
            <a:off x="6811697" y="1155313"/>
            <a:ext cx="22810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Mosquito traps can also be selected to facilitate experimental research</a:t>
            </a:r>
          </a:p>
        </p:txBody>
      </p:sp>
      <p:pic>
        <p:nvPicPr>
          <p:cNvPr id="14" name="Picture 13" descr="A picture containing photo, sign, different, grass&#10;&#10;Description automatically generated">
            <a:extLst>
              <a:ext uri="{FF2B5EF4-FFF2-40B4-BE49-F238E27FC236}">
                <a16:creationId xmlns:a16="http://schemas.microsoft.com/office/drawing/2014/main" id="{419C17DB-AA9F-A74F-B6AB-C157406B5C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6703" y="2436703"/>
            <a:ext cx="1902881" cy="2174722"/>
          </a:xfrm>
          <a:prstGeom prst="rect">
            <a:avLst/>
          </a:prstGeom>
        </p:spPr>
      </p:pic>
      <p:pic>
        <p:nvPicPr>
          <p:cNvPr id="15" name="Picture 14" descr="A picture containing grass, sitting, photo, water  Description automatically generated">
            <a:extLst>
              <a:ext uri="{FF2B5EF4-FFF2-40B4-BE49-F238E27FC236}">
                <a16:creationId xmlns:a16="http://schemas.microsoft.com/office/drawing/2014/main" id="{2FC1E8CE-2C8A-E04B-AFBE-79D3F308EF3E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25941" y="1155313"/>
            <a:ext cx="1619105" cy="3512634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DD6D46A-1CD0-6045-A267-D1BAA9A9347A}"/>
              </a:ext>
            </a:extLst>
          </p:cNvPr>
          <p:cNvCxnSpPr>
            <a:cxnSpLocks/>
          </p:cNvCxnSpPr>
          <p:nvPr/>
        </p:nvCxnSpPr>
        <p:spPr>
          <a:xfrm>
            <a:off x="2467897" y="2732657"/>
            <a:ext cx="2900516" cy="0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B4C9A9BA-A308-FE4E-B057-415F9BAE4BC0}"/>
              </a:ext>
            </a:extLst>
          </p:cNvPr>
          <p:cNvCxnSpPr>
            <a:cxnSpLocks/>
          </p:cNvCxnSpPr>
          <p:nvPr/>
        </p:nvCxnSpPr>
        <p:spPr>
          <a:xfrm>
            <a:off x="2016843" y="1626528"/>
            <a:ext cx="1906228" cy="320259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37520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2DDFCAAF-4687-EC40-AD78-62A56AFF56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5176856"/>
          </a:xfr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9BF9CBD-2262-6243-9C1C-B4B501F9B5A1}"/>
              </a:ext>
            </a:extLst>
          </p:cNvPr>
          <p:cNvSpPr/>
          <p:nvPr/>
        </p:nvSpPr>
        <p:spPr>
          <a:xfrm>
            <a:off x="3122646" y="555740"/>
            <a:ext cx="44568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Users are asked to indicate if they see larvae, and if they want to provide a larvae count.</a:t>
            </a:r>
          </a:p>
        </p:txBody>
      </p:sp>
      <p:pic>
        <p:nvPicPr>
          <p:cNvPr id="6" name="Picture 5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00A53B0B-EBBD-EB4F-86A0-E9D8B6EDBE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768" y="223405"/>
            <a:ext cx="2167110" cy="46966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45A84E2-CE5D-2A46-AFEA-2E469F54DB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8683" y="1519494"/>
            <a:ext cx="1891408" cy="320357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A2D0781-3E96-F849-BAD1-90C036EFCC3A}"/>
              </a:ext>
            </a:extLst>
          </p:cNvPr>
          <p:cNvSpPr txBox="1"/>
          <p:nvPr/>
        </p:nvSpPr>
        <p:spPr>
          <a:xfrm>
            <a:off x="5683045" y="1661652"/>
            <a:ext cx="261538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Organizations can decide what information they want local participants to collect, depending on the programmatic focus: 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local surveillance, education or source reduction </a:t>
            </a:r>
          </a:p>
        </p:txBody>
      </p:sp>
      <p:sp>
        <p:nvSpPr>
          <p:cNvPr id="13" name="Donut 12">
            <a:extLst>
              <a:ext uri="{FF2B5EF4-FFF2-40B4-BE49-F238E27FC236}">
                <a16:creationId xmlns:a16="http://schemas.microsoft.com/office/drawing/2014/main" id="{611C224E-9A75-1642-9EC3-C9075E26064F}"/>
              </a:ext>
            </a:extLst>
          </p:cNvPr>
          <p:cNvSpPr/>
          <p:nvPr/>
        </p:nvSpPr>
        <p:spPr>
          <a:xfrm>
            <a:off x="349245" y="3647768"/>
            <a:ext cx="1881974" cy="501445"/>
          </a:xfrm>
          <a:prstGeom prst="donut">
            <a:avLst>
              <a:gd name="adj" fmla="val 5723"/>
            </a:avLst>
          </a:prstGeom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147D0FB-9547-D44A-91F0-BC57B132383F}"/>
              </a:ext>
            </a:extLst>
          </p:cNvPr>
          <p:cNvSpPr txBox="1"/>
          <p:nvPr/>
        </p:nvSpPr>
        <p:spPr>
          <a:xfrm>
            <a:off x="477768" y="4246975"/>
            <a:ext cx="21671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C00000"/>
                </a:solidFill>
              </a:rPr>
              <a:t>Users can stop at any time</a:t>
            </a:r>
          </a:p>
        </p:txBody>
      </p:sp>
    </p:spTree>
    <p:extLst>
      <p:ext uri="{BB962C8B-B14F-4D97-AF65-F5344CB8AC3E}">
        <p14:creationId xmlns:p14="http://schemas.microsoft.com/office/powerpoint/2010/main" val="32021028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2DDFCAAF-4687-EC40-AD78-62A56AFF56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2463"/>
            <a:ext cx="9266480" cy="5176856"/>
          </a:xfr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9BF9CBD-2262-6243-9C1C-B4B501F9B5A1}"/>
              </a:ext>
            </a:extLst>
          </p:cNvPr>
          <p:cNvSpPr/>
          <p:nvPr/>
        </p:nvSpPr>
        <p:spPr>
          <a:xfrm>
            <a:off x="2710889" y="269637"/>
            <a:ext cx="611847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The citizen scientist has the option to use a built-in step-by-step taxonomic key that enables identification of: </a:t>
            </a:r>
          </a:p>
          <a:p>
            <a:r>
              <a:rPr lang="en-US" dirty="0">
                <a:solidFill>
                  <a:schemeClr val="bg1"/>
                </a:solidFill>
              </a:rPr>
              <a:t> </a:t>
            </a:r>
          </a:p>
          <a:p>
            <a:r>
              <a:rPr lang="en-US" dirty="0">
                <a:solidFill>
                  <a:schemeClr val="bg1"/>
                </a:solidFill>
              </a:rPr>
              <a:t>A</a:t>
            </a:r>
            <a:r>
              <a:rPr lang="en-US" i="1" dirty="0">
                <a:solidFill>
                  <a:schemeClr val="bg1"/>
                </a:solidFill>
              </a:rPr>
              <a:t>edes aegypti</a:t>
            </a:r>
          </a:p>
          <a:p>
            <a:r>
              <a:rPr lang="en-US" i="1" dirty="0">
                <a:solidFill>
                  <a:schemeClr val="bg1"/>
                </a:solidFill>
              </a:rPr>
              <a:t>Aedes albopictus</a:t>
            </a:r>
          </a:p>
          <a:p>
            <a:r>
              <a:rPr lang="en-US" i="1" dirty="0">
                <a:solidFill>
                  <a:schemeClr val="bg1"/>
                </a:solidFill>
              </a:rPr>
              <a:t>Culex spp.</a:t>
            </a:r>
          </a:p>
          <a:p>
            <a:r>
              <a:rPr lang="en-US" i="1" dirty="0">
                <a:solidFill>
                  <a:schemeClr val="bg1"/>
                </a:solidFill>
              </a:rPr>
              <a:t>Anopheles spp.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1D857395-F0F3-6D49-8305-43EAB0BD4A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591" y="269637"/>
            <a:ext cx="2139837" cy="4637582"/>
          </a:xfrm>
          <a:prstGeom prst="rect">
            <a:avLst/>
          </a:prstGeom>
        </p:spPr>
      </p:pic>
      <p:pic>
        <p:nvPicPr>
          <p:cNvPr id="4" name="Picture 3" descr="A clock that is on a plate&#10;&#10;Description automatically generated">
            <a:extLst>
              <a:ext uri="{FF2B5EF4-FFF2-40B4-BE49-F238E27FC236}">
                <a16:creationId xmlns:a16="http://schemas.microsoft.com/office/drawing/2014/main" id="{BF267373-1288-B84B-A37E-2C11EC4C46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4778673" y="1317993"/>
            <a:ext cx="2205825" cy="165436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2959447-CCD5-CF40-B1CF-98FB7151F585}"/>
              </a:ext>
            </a:extLst>
          </p:cNvPr>
          <p:cNvSpPr txBox="1"/>
          <p:nvPr/>
        </p:nvSpPr>
        <p:spPr>
          <a:xfrm>
            <a:off x="7403723" y="1038820"/>
            <a:ext cx="1617797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For this optional step, we provide instructions for using an  inexpensive clip-on magnifying device widely available in internet stores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C4B1949-4ECD-0146-A558-B4820D040635}"/>
              </a:ext>
            </a:extLst>
          </p:cNvPr>
          <p:cNvCxnSpPr>
            <a:cxnSpLocks/>
          </p:cNvCxnSpPr>
          <p:nvPr/>
        </p:nvCxnSpPr>
        <p:spPr>
          <a:xfrm flipH="1">
            <a:off x="6580868" y="1170607"/>
            <a:ext cx="865239" cy="517148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Diagram&#10;&#10;Description automatically generated">
            <a:extLst>
              <a:ext uri="{FF2B5EF4-FFF2-40B4-BE49-F238E27FC236}">
                <a16:creationId xmlns:a16="http://schemas.microsoft.com/office/drawing/2014/main" id="{E307EAA4-FC5B-EA4E-92E0-1B956A973B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55161" y="2600891"/>
            <a:ext cx="1624071" cy="2308324"/>
          </a:xfrm>
          <a:prstGeom prst="rect">
            <a:avLst/>
          </a:prstGeom>
        </p:spPr>
      </p:pic>
      <p:pic>
        <p:nvPicPr>
          <p:cNvPr id="18" name="Picture 17" descr="A picture containing food, cake, eaten, sitting&#10;&#10;Description automatically generated">
            <a:extLst>
              <a:ext uri="{FF2B5EF4-FFF2-40B4-BE49-F238E27FC236}">
                <a16:creationId xmlns:a16="http://schemas.microsoft.com/office/drawing/2014/main" id="{A319A880-9C2F-254B-A056-06BBC46915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5991" y="2925712"/>
            <a:ext cx="1643584" cy="997634"/>
          </a:xfrm>
          <a:prstGeom prst="rect">
            <a:avLst/>
          </a:prstGeom>
        </p:spPr>
      </p:pic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C3CD66E9-CA50-BC42-B209-CD65DA88BB8C}"/>
              </a:ext>
            </a:extLst>
          </p:cNvPr>
          <p:cNvCxnSpPr>
            <a:cxnSpLocks/>
          </p:cNvCxnSpPr>
          <p:nvPr/>
        </p:nvCxnSpPr>
        <p:spPr>
          <a:xfrm>
            <a:off x="2191683" y="3624143"/>
            <a:ext cx="1190110" cy="299203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 descr="A picture containing person, indoor, cellphone, table&#10;&#10;Description automatically generated">
            <a:extLst>
              <a:ext uri="{FF2B5EF4-FFF2-40B4-BE49-F238E27FC236}">
                <a16:creationId xmlns:a16="http://schemas.microsoft.com/office/drawing/2014/main" id="{DE1F167F-7441-FE4C-8A8C-8596D444F0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91577" y="3431279"/>
            <a:ext cx="2099800" cy="1574850"/>
          </a:xfrm>
          <a:prstGeom prst="rect">
            <a:avLst/>
          </a:prstGeom>
        </p:spPr>
      </p:pic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3FAC6E83-D983-6C4F-9BBB-FEF9891C78BE}"/>
              </a:ext>
            </a:extLst>
          </p:cNvPr>
          <p:cNvCxnSpPr>
            <a:cxnSpLocks/>
          </p:cNvCxnSpPr>
          <p:nvPr/>
        </p:nvCxnSpPr>
        <p:spPr>
          <a:xfrm flipH="1">
            <a:off x="6736462" y="1188393"/>
            <a:ext cx="694953" cy="2453536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45895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2DDFCAAF-4687-EC40-AD78-62A56AFF56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988" y="-33356"/>
            <a:ext cx="9144000" cy="5176856"/>
          </a:xfr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9BF9CBD-2262-6243-9C1C-B4B501F9B5A1}"/>
              </a:ext>
            </a:extLst>
          </p:cNvPr>
          <p:cNvSpPr/>
          <p:nvPr/>
        </p:nvSpPr>
        <p:spPr>
          <a:xfrm>
            <a:off x="3055018" y="427921"/>
            <a:ext cx="445682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Source reduction: No matter what steps the citizen scientist complete, the last step prompts the user to dump out or cover containers. </a:t>
            </a:r>
          </a:p>
        </p:txBody>
      </p:sp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6EA514CB-46CC-CB4C-9B71-200718E94B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636" y="243125"/>
            <a:ext cx="2148912" cy="4657249"/>
          </a:xfrm>
          <a:prstGeom prst="rect">
            <a:avLst/>
          </a:prstGeom>
        </p:spPr>
      </p:pic>
      <p:pic>
        <p:nvPicPr>
          <p:cNvPr id="7" name="Picture 6" descr="A group of people sitting at a picnic table&#10;&#10;Description automatically generated">
            <a:extLst>
              <a:ext uri="{FF2B5EF4-FFF2-40B4-BE49-F238E27FC236}">
                <a16:creationId xmlns:a16="http://schemas.microsoft.com/office/drawing/2014/main" id="{AEC96455-7DBF-4B45-964C-E5C238ADDB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3024" y="1628250"/>
            <a:ext cx="2365737" cy="177430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B7E7F45-79C0-0D44-9766-19244750DD37}"/>
              </a:ext>
            </a:extLst>
          </p:cNvPr>
          <p:cNvSpPr txBox="1"/>
          <p:nvPr/>
        </p:nvSpPr>
        <p:spPr>
          <a:xfrm>
            <a:off x="2849709" y="3799962"/>
            <a:ext cx="56896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Very compelling research outcomes- significant to vector </a:t>
            </a:r>
          </a:p>
          <a:p>
            <a:r>
              <a:rPr lang="en-US" dirty="0">
                <a:solidFill>
                  <a:schemeClr val="bg1"/>
                </a:solidFill>
              </a:rPr>
              <a:t>Control, public health departments- they will be interested</a:t>
            </a:r>
          </a:p>
          <a:p>
            <a:r>
              <a:rPr lang="en-US" dirty="0">
                <a:solidFill>
                  <a:schemeClr val="bg1"/>
                </a:solidFill>
              </a:rPr>
              <a:t>In this data</a:t>
            </a:r>
          </a:p>
        </p:txBody>
      </p:sp>
    </p:spTree>
    <p:extLst>
      <p:ext uri="{BB962C8B-B14F-4D97-AF65-F5344CB8AC3E}">
        <p14:creationId xmlns:p14="http://schemas.microsoft.com/office/powerpoint/2010/main" val="32439629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2DDFCAAF-4687-EC40-AD78-62A56AFF56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6679"/>
            <a:ext cx="9144000" cy="5176856"/>
          </a:xfr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9BF9CBD-2262-6243-9C1C-B4B501F9B5A1}"/>
              </a:ext>
            </a:extLst>
          </p:cNvPr>
          <p:cNvSpPr/>
          <p:nvPr/>
        </p:nvSpPr>
        <p:spPr>
          <a:xfrm>
            <a:off x="3276599" y="3510351"/>
            <a:ext cx="519634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93% response to this question</a:t>
            </a:r>
          </a:p>
          <a:p>
            <a:r>
              <a:rPr lang="en-US" dirty="0">
                <a:solidFill>
                  <a:schemeClr val="bg1"/>
                </a:solidFill>
              </a:rPr>
              <a:t>Source reduction that took place because of citizen scientists using Mosquito Habitat Mapper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Why not 100%? Not always possible</a:t>
            </a:r>
          </a:p>
        </p:txBody>
      </p:sp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6EA514CB-46CC-CB4C-9B71-200718E94B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636" y="243125"/>
            <a:ext cx="2148912" cy="4657249"/>
          </a:xfrm>
          <a:prstGeom prst="rect">
            <a:avLst/>
          </a:prstGeom>
        </p:spPr>
      </p:pic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DE88643D-2B17-490C-A6C9-E6F48AD84A2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24495540"/>
              </p:ext>
            </p:extLst>
          </p:nvPr>
        </p:nvGraphicFramePr>
        <p:xfrm>
          <a:off x="3170091" y="83975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1981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2C6D3ED-6547-8B47-BD4E-35824BE7B4F7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Map&#10;&#10;Description automatically generated">
            <a:extLst>
              <a:ext uri="{FF2B5EF4-FFF2-40B4-BE49-F238E27FC236}">
                <a16:creationId xmlns:a16="http://schemas.microsoft.com/office/drawing/2014/main" id="{FC4382C1-18BE-4A4F-9B69-4C4CC0B314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942" y="0"/>
            <a:ext cx="7750392" cy="5143500"/>
          </a:xfrm>
          <a:prstGeom prst="rect">
            <a:avLst/>
          </a:prstGeom>
        </p:spPr>
      </p:pic>
      <p:pic>
        <p:nvPicPr>
          <p:cNvPr id="12" name="Picture 11" descr="Map&#10;&#10;Description automatically generated">
            <a:extLst>
              <a:ext uri="{FF2B5EF4-FFF2-40B4-BE49-F238E27FC236}">
                <a16:creationId xmlns:a16="http://schemas.microsoft.com/office/drawing/2014/main" id="{86937E35-DEF4-8343-AC48-5BC152A8DD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0922" y="2399071"/>
            <a:ext cx="1563078" cy="1386348"/>
          </a:xfrm>
          <a:prstGeom prst="rect">
            <a:avLst/>
          </a:prstGeom>
        </p:spPr>
      </p:pic>
      <p:pic>
        <p:nvPicPr>
          <p:cNvPr id="14" name="Picture 13" descr="Map&#10;&#10;Description automatically generated">
            <a:extLst>
              <a:ext uri="{FF2B5EF4-FFF2-40B4-BE49-F238E27FC236}">
                <a16:creationId xmlns:a16="http://schemas.microsoft.com/office/drawing/2014/main" id="{E5FB3911-44A5-4348-9686-F0F5AB7643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817" y="3092245"/>
            <a:ext cx="1816306" cy="1904083"/>
          </a:xfrm>
          <a:prstGeom prst="rect">
            <a:avLst/>
          </a:prstGeom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BC45871E-89D7-3C42-B2D8-49328CE3037B}"/>
              </a:ext>
            </a:extLst>
          </p:cNvPr>
          <p:cNvCxnSpPr/>
          <p:nvPr/>
        </p:nvCxnSpPr>
        <p:spPr>
          <a:xfrm flipV="1">
            <a:off x="1140542" y="2703871"/>
            <a:ext cx="1179871" cy="69809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457335E6-E716-E74B-81D8-748EE78E2923}"/>
              </a:ext>
            </a:extLst>
          </p:cNvPr>
          <p:cNvCxnSpPr>
            <a:cxnSpLocks/>
          </p:cNvCxnSpPr>
          <p:nvPr/>
        </p:nvCxnSpPr>
        <p:spPr>
          <a:xfrm flipH="1">
            <a:off x="6587868" y="3052916"/>
            <a:ext cx="1159951" cy="18466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 descr="Graphical user interface&#10;&#10;Description automatically generated">
            <a:extLst>
              <a:ext uri="{FF2B5EF4-FFF2-40B4-BE49-F238E27FC236}">
                <a16:creationId xmlns:a16="http://schemas.microsoft.com/office/drawing/2014/main" id="{CAF7E82E-7AEB-684C-8D09-D7C6C82493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42186" y="4272797"/>
            <a:ext cx="1428137" cy="870703"/>
          </a:xfrm>
          <a:prstGeom prst="rect">
            <a:avLst/>
          </a:prstGeom>
        </p:spPr>
      </p:pic>
      <p:pic>
        <p:nvPicPr>
          <p:cNvPr id="23" name="Picture 2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DEA735C1-17F6-7140-B603-62BD4001C1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59439" y="4472596"/>
            <a:ext cx="883652" cy="564602"/>
          </a:xfrm>
          <a:prstGeom prst="rect">
            <a:avLst/>
          </a:prstGeom>
        </p:spPr>
      </p:pic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25D0F90C-062D-A342-8979-82ABAE8ED8F0}"/>
              </a:ext>
            </a:extLst>
          </p:cNvPr>
          <p:cNvCxnSpPr>
            <a:cxnSpLocks/>
          </p:cNvCxnSpPr>
          <p:nvPr/>
        </p:nvCxnSpPr>
        <p:spPr>
          <a:xfrm flipH="1" flipV="1">
            <a:off x="3352800" y="4044287"/>
            <a:ext cx="491613" cy="22851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8F45BC4C-7B4F-9345-8EE9-2646CC1A0106}"/>
              </a:ext>
            </a:extLst>
          </p:cNvPr>
          <p:cNvCxnSpPr>
            <a:cxnSpLocks/>
          </p:cNvCxnSpPr>
          <p:nvPr/>
        </p:nvCxnSpPr>
        <p:spPr>
          <a:xfrm>
            <a:off x="4301926" y="4366294"/>
            <a:ext cx="614830" cy="16649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FB69954A-120C-B942-B568-4DA83073E54D}"/>
              </a:ext>
            </a:extLst>
          </p:cNvPr>
          <p:cNvSpPr txBox="1"/>
          <p:nvPr/>
        </p:nvSpPr>
        <p:spPr>
          <a:xfrm>
            <a:off x="5815141" y="4410979"/>
            <a:ext cx="19924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74 Countries</a:t>
            </a:r>
          </a:p>
          <a:p>
            <a:r>
              <a:rPr lang="en-US" dirty="0"/>
              <a:t>26K Observations</a:t>
            </a:r>
          </a:p>
        </p:txBody>
      </p:sp>
    </p:spTree>
    <p:extLst>
      <p:ext uri="{BB962C8B-B14F-4D97-AF65-F5344CB8AC3E}">
        <p14:creationId xmlns:p14="http://schemas.microsoft.com/office/powerpoint/2010/main" val="17018242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2DDFCAAF-4687-EC40-AD78-62A56AFF56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5176856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C073EA3-CC84-7E48-9F33-5009C0130F72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62" b="3982"/>
          <a:stretch/>
        </p:blipFill>
        <p:spPr bwMode="auto">
          <a:xfrm>
            <a:off x="584461" y="236358"/>
            <a:ext cx="6188481" cy="408043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686B771-7FAB-224F-8789-30DB86E69CDB}"/>
              </a:ext>
            </a:extLst>
          </p:cNvPr>
          <p:cNvSpPr txBox="1"/>
          <p:nvPr/>
        </p:nvSpPr>
        <p:spPr>
          <a:xfrm>
            <a:off x="650449" y="4553146"/>
            <a:ext cx="777711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chemeClr val="bg1"/>
                </a:solidFill>
              </a:rPr>
              <a:t>Data distribution by GLOBE Region: Aqua=North America, Yellow= Latin America and the Caribbean Green=Europe and Eurasia, Pink=North Africa and the Middle East, Red=Africa, and Blue=Asia and Pacific. </a:t>
            </a:r>
            <a:endParaRPr lang="en-US" sz="1200" dirty="0">
              <a:solidFill>
                <a:schemeClr val="bg1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72685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2DDFCAAF-4687-EC40-AD78-62A56AFF56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5176856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1DE7218-E0AA-3D43-8C19-D5A5E990AA45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5E4AE185-FB9F-4B78-B8EE-3967BDAE3D8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74025378"/>
              </p:ext>
            </p:extLst>
          </p:nvPr>
        </p:nvGraphicFramePr>
        <p:xfrm>
          <a:off x="1423447" y="527901"/>
          <a:ext cx="6165130" cy="37235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6027093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2DDFCAAF-4687-EC40-AD78-62A56AFF56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5176856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1DE7218-E0AA-3D43-8C19-D5A5E990AA45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4E6CB5F6-CDC7-4E57-9FAF-BD72664B220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05674620"/>
              </p:ext>
            </p:extLst>
          </p:nvPr>
        </p:nvGraphicFramePr>
        <p:xfrm>
          <a:off x="494907" y="1122900"/>
          <a:ext cx="3992252" cy="26554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EBDB4563-0A91-4820-AC3A-7F8D8656381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69322007"/>
              </p:ext>
            </p:extLst>
          </p:nvPr>
        </p:nvGraphicFramePr>
        <p:xfrm>
          <a:off x="4407030" y="1156256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5614852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2DDFCAAF-4687-EC40-AD78-62A56AFF56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5176856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1DE7218-E0AA-3D43-8C19-D5A5E990AA45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ABB442D4-265B-42BD-9C24-FFF77C292A1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55287267"/>
              </p:ext>
            </p:extLst>
          </p:nvPr>
        </p:nvGraphicFramePr>
        <p:xfrm>
          <a:off x="2469824" y="115659"/>
          <a:ext cx="3148552" cy="49455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9529366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2DDFCAAF-4687-EC40-AD78-62A56AFF56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6678"/>
            <a:ext cx="9144000" cy="5176856"/>
          </a:xfrm>
        </p:spPr>
      </p:pic>
      <p:pic>
        <p:nvPicPr>
          <p:cNvPr id="10" name="Picture 9" descr="A picture containing monitor, holding, player, man  Description automatically generated">
            <a:extLst>
              <a:ext uri="{FF2B5EF4-FFF2-40B4-BE49-F238E27FC236}">
                <a16:creationId xmlns:a16="http://schemas.microsoft.com/office/drawing/2014/main" id="{4AB006C9-EF68-6543-83A3-B388E1AD3AD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778" y="239668"/>
            <a:ext cx="1814333" cy="46641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6D4C932-2B19-C144-8906-8B940A7CED2F}"/>
              </a:ext>
            </a:extLst>
          </p:cNvPr>
          <p:cNvSpPr txBox="1"/>
          <p:nvPr/>
        </p:nvSpPr>
        <p:spPr>
          <a:xfrm>
            <a:off x="2640695" y="370152"/>
            <a:ext cx="6158721" cy="44031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Outline</a:t>
            </a:r>
          </a:p>
          <a:p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 the Mission Mosquito campaign is important </a:t>
            </a:r>
          </a:p>
          <a:p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Outcomes so far</a:t>
            </a:r>
          </a:p>
          <a:p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What’s next</a:t>
            </a:r>
          </a:p>
          <a:p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your students in mosquito vector research</a:t>
            </a:r>
          </a:p>
          <a:p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the GO MHM team can help you</a:t>
            </a:r>
          </a:p>
          <a:p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013" dirty="0"/>
          </a:p>
        </p:txBody>
      </p:sp>
    </p:spTree>
    <p:extLst>
      <p:ext uri="{BB962C8B-B14F-4D97-AF65-F5344CB8AC3E}">
        <p14:creationId xmlns:p14="http://schemas.microsoft.com/office/powerpoint/2010/main" val="41821833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2DDFCAAF-4687-EC40-AD78-62A56AFF56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5176856"/>
          </a:xfrm>
        </p:spPr>
      </p:pic>
      <p:pic>
        <p:nvPicPr>
          <p:cNvPr id="12" name="Picture 11" descr="Table&#10;&#10;Description automatically generated">
            <a:extLst>
              <a:ext uri="{FF2B5EF4-FFF2-40B4-BE49-F238E27FC236}">
                <a16:creationId xmlns:a16="http://schemas.microsoft.com/office/drawing/2014/main" id="{756F912A-639C-FC42-A0DD-7E12A5610D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2909" y="1085626"/>
            <a:ext cx="3303945" cy="1619243"/>
          </a:xfrm>
          <a:prstGeom prst="rect">
            <a:avLst/>
          </a:prstGeom>
        </p:spPr>
      </p:pic>
      <p:pic>
        <p:nvPicPr>
          <p:cNvPr id="14" name="Picture 13" descr="Diagram, map&#10;&#10;Description automatically generated">
            <a:extLst>
              <a:ext uri="{FF2B5EF4-FFF2-40B4-BE49-F238E27FC236}">
                <a16:creationId xmlns:a16="http://schemas.microsoft.com/office/drawing/2014/main" id="{CE28CE96-90A5-EA46-A622-9773D10C9C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8979" y="841008"/>
            <a:ext cx="2371675" cy="191421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BF70866-5333-0245-ADDC-ADB22346D643}"/>
              </a:ext>
            </a:extLst>
          </p:cNvPr>
          <p:cNvSpPr txBox="1"/>
          <p:nvPr/>
        </p:nvSpPr>
        <p:spPr>
          <a:xfrm>
            <a:off x="235973" y="3258850"/>
            <a:ext cx="8440881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a. Senegal:  Low et al. (submitted) Exploration of Mosquito Habitat Mapper Data 2017-2020</a:t>
            </a:r>
          </a:p>
          <a:p>
            <a:endParaRPr lang="en-US" sz="1400" dirty="0">
              <a:solidFill>
                <a:schemeClr val="bg1"/>
              </a:solidFill>
            </a:endParaRPr>
          </a:p>
          <a:p>
            <a:r>
              <a:rPr lang="en-US" sz="1400" dirty="0">
                <a:solidFill>
                  <a:schemeClr val="bg1"/>
                </a:solidFill>
              </a:rPr>
              <a:t>b</a:t>
            </a:r>
            <a:r>
              <a:rPr lang="en-US" sz="1400" b="1" dirty="0">
                <a:solidFill>
                  <a:schemeClr val="bg1"/>
                </a:solidFill>
              </a:rPr>
              <a:t>.  Benin: </a:t>
            </a:r>
            <a:r>
              <a:rPr lang="en-US" sz="1400" dirty="0">
                <a:solidFill>
                  <a:schemeClr val="bg1"/>
                </a:solidFill>
              </a:rPr>
              <a:t>A</a:t>
            </a:r>
            <a:r>
              <a:rPr lang="en-US" sz="1400" b="1" dirty="0">
                <a:solidFill>
                  <a:schemeClr val="bg1"/>
                </a:solidFill>
              </a:rPr>
              <a:t>ïkpon et al. 2019 Assessment of population dynamics and biting trends of </a:t>
            </a:r>
            <a:r>
              <a:rPr lang="en-US" sz="1400" b="1" i="1" dirty="0">
                <a:solidFill>
                  <a:schemeClr val="bg1"/>
                </a:solidFill>
              </a:rPr>
              <a:t>Aedes aegypti i</a:t>
            </a:r>
            <a:r>
              <a:rPr lang="en-US" sz="1400" b="1" dirty="0">
                <a:solidFill>
                  <a:schemeClr val="bg1"/>
                </a:solidFill>
              </a:rPr>
              <a:t>n northern Benin: Public health implications. International Journal of Mosquito Research2019;6(2):19-23</a:t>
            </a:r>
          </a:p>
          <a:p>
            <a:endParaRPr lang="en-US" sz="1400" b="1" i="1" dirty="0">
              <a:solidFill>
                <a:schemeClr val="bg1"/>
              </a:solidFill>
            </a:endParaRPr>
          </a:p>
          <a:p>
            <a:r>
              <a:rPr lang="en-US" sz="1400" b="1" dirty="0">
                <a:solidFill>
                  <a:schemeClr val="bg1"/>
                </a:solidFill>
              </a:rPr>
              <a:t>c. Thailand: Chumsi et al. 2020: Spatial and temporal variations on the coexistence of Aedes and Culex larvae in Southern Thailand . doi.org/10.31893/jabb.20033 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10" name="Picture 9" descr="Map&#10;&#10;Description automatically generated">
            <a:extLst>
              <a:ext uri="{FF2B5EF4-FFF2-40B4-BE49-F238E27FC236}">
                <a16:creationId xmlns:a16="http://schemas.microsoft.com/office/drawing/2014/main" id="{1C1A3487-E7B1-2448-9877-CB3D81D80D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9208" y="481782"/>
            <a:ext cx="2036541" cy="2356427"/>
          </a:xfrm>
          <a:prstGeom prst="rect">
            <a:avLst/>
          </a:prstGeom>
        </p:spPr>
      </p:pic>
      <p:sp>
        <p:nvSpPr>
          <p:cNvPr id="11" name="Frame 10">
            <a:extLst>
              <a:ext uri="{FF2B5EF4-FFF2-40B4-BE49-F238E27FC236}">
                <a16:creationId xmlns:a16="http://schemas.microsoft.com/office/drawing/2014/main" id="{6E26DA79-7551-5448-8BF3-5C16AAF4C972}"/>
              </a:ext>
            </a:extLst>
          </p:cNvPr>
          <p:cNvSpPr/>
          <p:nvPr/>
        </p:nvSpPr>
        <p:spPr>
          <a:xfrm>
            <a:off x="221135" y="481782"/>
            <a:ext cx="2059488" cy="2356427"/>
          </a:xfrm>
          <a:prstGeom prst="frame">
            <a:avLst>
              <a:gd name="adj1" fmla="val 2814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081F67B-5DE7-2547-8EB6-0CFAEC3976C3}"/>
              </a:ext>
            </a:extLst>
          </p:cNvPr>
          <p:cNvSpPr txBox="1"/>
          <p:nvPr/>
        </p:nvSpPr>
        <p:spPr>
          <a:xfrm>
            <a:off x="2743200" y="265471"/>
            <a:ext cx="50439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Data Snapshots from  Published Papers 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78F0E46-5A03-FF48-BCCE-4A1AA61D82D6}"/>
              </a:ext>
            </a:extLst>
          </p:cNvPr>
          <p:cNvSpPr txBox="1"/>
          <p:nvPr/>
        </p:nvSpPr>
        <p:spPr>
          <a:xfrm>
            <a:off x="1135358" y="2831522"/>
            <a:ext cx="63319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a.                                            b.                                                           c. </a:t>
            </a:r>
          </a:p>
        </p:txBody>
      </p:sp>
    </p:spTree>
    <p:extLst>
      <p:ext uri="{BB962C8B-B14F-4D97-AF65-F5344CB8AC3E}">
        <p14:creationId xmlns:p14="http://schemas.microsoft.com/office/powerpoint/2010/main" val="24298472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2DDFCAAF-4687-EC40-AD78-62A56AFF56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5176856"/>
          </a:xfr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935ED7D1-9BBC-6B4A-BA8A-78CECC5E37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5776" y="609255"/>
            <a:ext cx="2834664" cy="2773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11ABA65-F4A3-F54E-BEF9-222B79702147}"/>
              </a:ext>
            </a:extLst>
          </p:cNvPr>
          <p:cNvSpPr txBox="1">
            <a:spLocks/>
          </p:cNvSpPr>
          <p:nvPr/>
        </p:nvSpPr>
        <p:spPr>
          <a:xfrm>
            <a:off x="376927" y="2810632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dirty="0">
                <a:solidFill>
                  <a:schemeClr val="bg1"/>
                </a:solidFill>
              </a:rPr>
              <a:t>Schools  (middle-high school)</a:t>
            </a:r>
          </a:p>
          <a:p>
            <a:r>
              <a:rPr lang="en-US" altLang="en-US" dirty="0">
                <a:solidFill>
                  <a:schemeClr val="bg1"/>
                </a:solidFill>
              </a:rPr>
              <a:t>Universities</a:t>
            </a:r>
          </a:p>
          <a:p>
            <a:r>
              <a:rPr lang="en-US" altLang="en-US" dirty="0">
                <a:solidFill>
                  <a:schemeClr val="bg1"/>
                </a:solidFill>
              </a:rPr>
              <a:t>Scouts and 4H</a:t>
            </a:r>
          </a:p>
          <a:p>
            <a:r>
              <a:rPr lang="en-US" altLang="en-US" dirty="0">
                <a:solidFill>
                  <a:schemeClr val="bg1"/>
                </a:solidFill>
              </a:rPr>
              <a:t>Senior Citizens</a:t>
            </a:r>
          </a:p>
          <a:p>
            <a:r>
              <a:rPr lang="en-US" altLang="en-US" dirty="0">
                <a:solidFill>
                  <a:schemeClr val="bg1"/>
                </a:solidFill>
              </a:rPr>
              <a:t>Partners serving needs of low resource communities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012E331-36BF-3C49-B7C3-A9731C6BBC2C}"/>
              </a:ext>
            </a:extLst>
          </p:cNvPr>
          <p:cNvSpPr txBox="1"/>
          <p:nvPr/>
        </p:nvSpPr>
        <p:spPr>
          <a:xfrm>
            <a:off x="776749" y="578542"/>
            <a:ext cx="387390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NASA GLOBE Observer can help you support partnerships  through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Scientist Mission Experts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Outreach resources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GLOBE Mission Mosquito Campaign</a:t>
            </a:r>
          </a:p>
        </p:txBody>
      </p:sp>
    </p:spTree>
    <p:extLst>
      <p:ext uri="{BB962C8B-B14F-4D97-AF65-F5344CB8AC3E}">
        <p14:creationId xmlns:p14="http://schemas.microsoft.com/office/powerpoint/2010/main" val="25698963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2DDFCAAF-4687-EC40-AD78-62A56AFF56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5176856"/>
          </a:xfr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9BF9CBD-2262-6243-9C1C-B4B501F9B5A1}"/>
              </a:ext>
            </a:extLst>
          </p:cNvPr>
          <p:cNvSpPr/>
          <p:nvPr/>
        </p:nvSpPr>
        <p:spPr>
          <a:xfrm>
            <a:off x="263744" y="260345"/>
            <a:ext cx="832792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Next Steps: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alt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B7122E0-170A-6A48-9E52-2ABEEE1AB26D}"/>
              </a:ext>
            </a:extLst>
          </p:cNvPr>
          <p:cNvSpPr txBox="1"/>
          <p:nvPr/>
        </p:nvSpPr>
        <p:spPr>
          <a:xfrm>
            <a:off x="263744" y="769255"/>
            <a:ext cx="407957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New app release in 2021 will encourage coincident data collection using the Mosquito Habitat Mapper and the Land Cover tool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database enrichment using satellite data</a:t>
            </a:r>
          </a:p>
          <a:p>
            <a:r>
              <a:rPr lang="en-US" dirty="0">
                <a:solidFill>
                  <a:schemeClr val="bg1"/>
                </a:solidFill>
              </a:rPr>
              <a:t> to increase geospatial reliability </a:t>
            </a:r>
          </a:p>
          <a:p>
            <a:pPr marL="342900"/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research grade, analysis ready data, plus data cleaning tools. Dashboard is in development</a:t>
            </a:r>
          </a:p>
          <a:p>
            <a:pPr marL="342900"/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7000+ photos await AI for validation</a:t>
            </a:r>
            <a:endParaRPr lang="en-US" sz="1600" dirty="0">
              <a:solidFill>
                <a:schemeClr val="bg1"/>
              </a:solidFill>
            </a:endParaRPr>
          </a:p>
          <a:p>
            <a:endParaRPr lang="en-US" dirty="0"/>
          </a:p>
        </p:txBody>
      </p:sp>
      <p:pic>
        <p:nvPicPr>
          <p:cNvPr id="6" name="Google Shape;261;p33">
            <a:extLst>
              <a:ext uri="{FF2B5EF4-FFF2-40B4-BE49-F238E27FC236}">
                <a16:creationId xmlns:a16="http://schemas.microsoft.com/office/drawing/2014/main" id="{8D733B97-1F9E-4646-8A01-D9C3E597C0BF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62332" y="616726"/>
            <a:ext cx="558319" cy="144256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262;p33">
            <a:extLst>
              <a:ext uri="{FF2B5EF4-FFF2-40B4-BE49-F238E27FC236}">
                <a16:creationId xmlns:a16="http://schemas.microsoft.com/office/drawing/2014/main" id="{D478D9F8-8A7F-D043-ADA0-2B230DBF7E8A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41671" y="603760"/>
            <a:ext cx="722438" cy="158709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263;p33">
            <a:extLst>
              <a:ext uri="{FF2B5EF4-FFF2-40B4-BE49-F238E27FC236}">
                <a16:creationId xmlns:a16="http://schemas.microsoft.com/office/drawing/2014/main" id="{F17E0556-4DA3-1D4E-835F-82C7905CE2EA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76883" y="652743"/>
            <a:ext cx="1963543" cy="1397325"/>
          </a:xfrm>
          <a:prstGeom prst="rect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11" name="Google Shape;271;p33">
            <a:extLst>
              <a:ext uri="{FF2B5EF4-FFF2-40B4-BE49-F238E27FC236}">
                <a16:creationId xmlns:a16="http://schemas.microsoft.com/office/drawing/2014/main" id="{48AA2557-8962-B04B-BACD-31BDBA307A17}"/>
              </a:ext>
            </a:extLst>
          </p:cNvPr>
          <p:cNvCxnSpPr/>
          <p:nvPr/>
        </p:nvCxnSpPr>
        <p:spPr>
          <a:xfrm>
            <a:off x="5202465" y="1338009"/>
            <a:ext cx="259875" cy="0"/>
          </a:xfrm>
          <a:prstGeom prst="straightConnector1">
            <a:avLst/>
          </a:prstGeom>
          <a:noFill/>
          <a:ln w="19050" cap="flat" cmpd="sng">
            <a:solidFill>
              <a:srgbClr val="98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2" name="Google Shape;272;p33">
            <a:extLst>
              <a:ext uri="{FF2B5EF4-FFF2-40B4-BE49-F238E27FC236}">
                <a16:creationId xmlns:a16="http://schemas.microsoft.com/office/drawing/2014/main" id="{A3AD3A6E-D272-984A-9126-672E299468AC}"/>
              </a:ext>
            </a:extLst>
          </p:cNvPr>
          <p:cNvCxnSpPr/>
          <p:nvPr/>
        </p:nvCxnSpPr>
        <p:spPr>
          <a:xfrm>
            <a:off x="5963509" y="1338009"/>
            <a:ext cx="259875" cy="0"/>
          </a:xfrm>
          <a:prstGeom prst="straightConnector1">
            <a:avLst/>
          </a:prstGeom>
          <a:noFill/>
          <a:ln w="19050" cap="flat" cmpd="sng">
            <a:solidFill>
              <a:srgbClr val="980000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14" name="Picture 1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9BDFB4A4-EE88-D149-B84F-42E3EA87AE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55055" y="2415676"/>
            <a:ext cx="3009074" cy="2467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3921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2DDFCAAF-4687-EC40-AD78-62A56AFF56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33356"/>
            <a:ext cx="9144000" cy="5176856"/>
          </a:xfr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9BF9CBD-2262-6243-9C1C-B4B501F9B5A1}"/>
              </a:ext>
            </a:extLst>
          </p:cNvPr>
          <p:cNvSpPr/>
          <p:nvPr/>
        </p:nvSpPr>
        <p:spPr>
          <a:xfrm>
            <a:off x="299884" y="290270"/>
            <a:ext cx="8327921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Take Away Message: 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GO is a NASA‐funded app that enables anyone with a smart phone or mobile device with a built-in camera to participate in Earth system research.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GO is designed for field use and does not require cellular or wireless service for data collection.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 Collected data are saved on the device and can be uploaded when  an internet connection  is available.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All data are freely available for analysis, education and vector control purposes.  </a:t>
            </a:r>
          </a:p>
          <a:p>
            <a:endParaRPr lang="en-US" alt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3" descr="A picture containing grass, person, sitting, cellphone&#10;&#10;Description automatically generated">
            <a:extLst>
              <a:ext uri="{FF2B5EF4-FFF2-40B4-BE49-F238E27FC236}">
                <a16:creationId xmlns:a16="http://schemas.microsoft.com/office/drawing/2014/main" id="{0710413B-E72D-4549-8CFB-1AC53F4F08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871" y="3090551"/>
            <a:ext cx="3964043" cy="1809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0556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2DDFCAAF-4687-EC40-AD78-62A56AFF56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6678"/>
            <a:ext cx="9144000" cy="5176856"/>
          </a:xfr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9BF9CBD-2262-6243-9C1C-B4B501F9B5A1}"/>
              </a:ext>
            </a:extLst>
          </p:cNvPr>
          <p:cNvSpPr/>
          <p:nvPr/>
        </p:nvSpPr>
        <p:spPr>
          <a:xfrm>
            <a:off x="567456" y="295583"/>
            <a:ext cx="5420389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 Locate information about GLOBE Observer Mosquito Habitat Mapper </a:t>
            </a:r>
            <a:r>
              <a:rPr lang="en-US" dirty="0">
                <a:solidFill>
                  <a:schemeClr val="bg1"/>
                </a:solidFill>
                <a:hlinkClick r:id="rId3"/>
              </a:rPr>
              <a:t>https://observer.globe.gov/do-globe-observer/mosquito-habitats</a:t>
            </a:r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Find outreach resources </a:t>
            </a:r>
            <a:r>
              <a:rPr lang="en-US" dirty="0">
                <a:solidFill>
                  <a:schemeClr val="bg1"/>
                </a:solidFill>
                <a:hlinkClick r:id="rId4"/>
              </a:rPr>
              <a:t>https://observer.globe.gov/toolkit/mosquito-habitat-mapper-toolkit</a:t>
            </a:r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Connect with our project: </a:t>
            </a:r>
            <a:r>
              <a:rPr lang="en-US" dirty="0">
                <a:solidFill>
                  <a:schemeClr val="bg1"/>
                </a:solidFill>
                <a:hlinkClick r:id="rId5"/>
              </a:rPr>
              <a:t>rusty_low@strategies.org</a:t>
            </a:r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C1C8C19-3506-E64E-A6E9-DAC7BAEF6253}"/>
              </a:ext>
            </a:extLst>
          </p:cNvPr>
          <p:cNvSpPr/>
          <p:nvPr/>
        </p:nvSpPr>
        <p:spPr>
          <a:xfrm>
            <a:off x="567456" y="3250238"/>
            <a:ext cx="747533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dirty="0">
                <a:solidFill>
                  <a:schemeClr val="bg1"/>
                </a:solidFill>
              </a:rPr>
              <a:t>Seeking your input, ideas and programmatic synergies- Please contact us! </a:t>
            </a:r>
            <a:endParaRPr lang="en-US" dirty="0"/>
          </a:p>
        </p:txBody>
      </p:sp>
      <p:pic>
        <p:nvPicPr>
          <p:cNvPr id="6" name="Google Shape;258;p33">
            <a:extLst>
              <a:ext uri="{FF2B5EF4-FFF2-40B4-BE49-F238E27FC236}">
                <a16:creationId xmlns:a16="http://schemas.microsoft.com/office/drawing/2014/main" id="{7B6A83DC-67CC-364F-A7D2-02AFA7CFC7D7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76582" y="4657098"/>
            <a:ext cx="3449281" cy="38163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45AE218-13B0-7545-8FCF-4C72AF687E1D}"/>
              </a:ext>
            </a:extLst>
          </p:cNvPr>
          <p:cNvSpPr txBox="1"/>
          <p:nvPr/>
        </p:nvSpPr>
        <p:spPr>
          <a:xfrm>
            <a:off x="747251" y="3752585"/>
            <a:ext cx="17501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Thank you!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840B9FA-7706-AB48-AEF8-71C1B2A8D146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8377" y="3644583"/>
            <a:ext cx="1245237" cy="622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4040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2DDFCAAF-4687-EC40-AD78-62A56AFF56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68826" y="0"/>
            <a:ext cx="9144000" cy="5176856"/>
          </a:xfr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9BF9CBD-2262-6243-9C1C-B4B501F9B5A1}"/>
              </a:ext>
            </a:extLst>
          </p:cNvPr>
          <p:cNvSpPr/>
          <p:nvPr/>
        </p:nvSpPr>
        <p:spPr>
          <a:xfrm>
            <a:off x="144914" y="77034"/>
            <a:ext cx="4606472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>
              <a:solidFill>
                <a:schemeClr val="bg1"/>
              </a:solidFill>
            </a:endParaRPr>
          </a:p>
          <a:p>
            <a:r>
              <a:rPr lang="en-US" altLang="en-US" b="1" dirty="0">
                <a:solidFill>
                  <a:schemeClr val="bg1"/>
                </a:solidFill>
              </a:rPr>
              <a:t>Project Goals:</a:t>
            </a:r>
          </a:p>
          <a:p>
            <a:endParaRPr lang="en-US" alt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chemeClr val="bg1"/>
                </a:solidFill>
              </a:rPr>
              <a:t>Facilitate scientific research on mosquito vectors of disease by connecting  breeding site data with land cover and satellite data: these data are used by scientists creating predictive models of mosquito vector-borne disease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chemeClr val="bg1"/>
                </a:solidFill>
              </a:rPr>
              <a:t>Provide data that will support vector control and disease management at local, regional, and global scales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chemeClr val="bg1"/>
                </a:solidFill>
              </a:rPr>
              <a:t>Educate the public about mosquito habitats and encourage vigilance and removal of potential and actual mosquito oviposition sites</a:t>
            </a:r>
          </a:p>
          <a:p>
            <a:endParaRPr lang="en-US" alt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1" name="Picture 10" descr="Map&#10;&#10;Description automatically generated">
            <a:extLst>
              <a:ext uri="{FF2B5EF4-FFF2-40B4-BE49-F238E27FC236}">
                <a16:creationId xmlns:a16="http://schemas.microsoft.com/office/drawing/2014/main" id="{98A5B886-BE26-DF46-A6C6-685EB303CA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6005" y="2200016"/>
            <a:ext cx="1563078" cy="1386348"/>
          </a:xfrm>
          <a:prstGeom prst="rect">
            <a:avLst/>
          </a:prstGeom>
        </p:spPr>
      </p:pic>
      <p:pic>
        <p:nvPicPr>
          <p:cNvPr id="16" name="Picture 15" descr="A group of people sitting at a table in front of a crowd&#10;&#10;Description automatically generated">
            <a:extLst>
              <a:ext uri="{FF2B5EF4-FFF2-40B4-BE49-F238E27FC236}">
                <a16:creationId xmlns:a16="http://schemas.microsoft.com/office/drawing/2014/main" id="{F8866EA4-3039-5B48-A931-B6A9FC963B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5702" y="3782133"/>
            <a:ext cx="1669026" cy="1251770"/>
          </a:xfrm>
          <a:prstGeom prst="rect">
            <a:avLst/>
          </a:prstGeom>
        </p:spPr>
      </p:pic>
      <p:pic>
        <p:nvPicPr>
          <p:cNvPr id="17" name="Picture 16" descr="A picture containing person, outdoor, grass, child&#10;&#10;Description automatically generated">
            <a:extLst>
              <a:ext uri="{FF2B5EF4-FFF2-40B4-BE49-F238E27FC236}">
                <a16:creationId xmlns:a16="http://schemas.microsoft.com/office/drawing/2014/main" id="{8D95B8AB-756B-BF47-878E-D9A4AB19C8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80259" y="3782133"/>
            <a:ext cx="1242864" cy="1242864"/>
          </a:xfrm>
          <a:prstGeom prst="rect">
            <a:avLst/>
          </a:prstGeom>
        </p:spPr>
      </p:pic>
      <p:pic>
        <p:nvPicPr>
          <p:cNvPr id="19" name="Picture 18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5D502C97-1418-A84D-9F40-B39B877F14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49190" y="321422"/>
            <a:ext cx="3199785" cy="1780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8310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2DDFCAAF-4687-EC40-AD78-62A56AFF56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5176856"/>
          </a:xfr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6D59746-A7C6-3C4A-BF53-ABC6FF07ABB1}"/>
              </a:ext>
            </a:extLst>
          </p:cNvPr>
          <p:cNvSpPr/>
          <p:nvPr/>
        </p:nvSpPr>
        <p:spPr>
          <a:xfrm>
            <a:off x="486696" y="299254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is a powerful tool to create scientific collaborations across communities. Public health and mosquito control agencies have good reasons to collaborate with you</a:t>
            </a: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 descr="A group of people sitting at a table using a computer&#10;&#10;Description automatically generated">
            <a:extLst>
              <a:ext uri="{FF2B5EF4-FFF2-40B4-BE49-F238E27FC236}">
                <a16:creationId xmlns:a16="http://schemas.microsoft.com/office/drawing/2014/main" id="{B94C84DF-4A5C-FF42-BE1F-E4522245D1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0312" y="490707"/>
            <a:ext cx="3429000" cy="2571750"/>
          </a:xfrm>
          <a:prstGeom prst="rect">
            <a:avLst/>
          </a:prstGeom>
        </p:spPr>
      </p:pic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3AEFA7A1-9288-4643-8802-6E7932B51C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47318" y="2268503"/>
            <a:ext cx="2698953" cy="202421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FCA432A-ADAD-B844-B141-3C3D42D055E1}"/>
              </a:ext>
            </a:extLst>
          </p:cNvPr>
          <p:cNvSpPr txBox="1"/>
          <p:nvPr/>
        </p:nvSpPr>
        <p:spPr>
          <a:xfrm>
            <a:off x="2860832" y="3380992"/>
            <a:ext cx="516258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The tool can play several roles in a comprehensive public engagement and outreach initiative connected to work by public health departments and mosquito control agencies.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22709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2DDFCAAF-4687-EC40-AD78-62A56AFF56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5176856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C200160-AB47-8641-B711-BC294850197F}"/>
              </a:ext>
            </a:extLst>
          </p:cNvPr>
          <p:cNvSpPr txBox="1"/>
          <p:nvPr/>
        </p:nvSpPr>
        <p:spPr>
          <a:xfrm>
            <a:off x="416250" y="245962"/>
            <a:ext cx="7665335" cy="14257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013" dirty="0"/>
          </a:p>
          <a:p>
            <a:r>
              <a:rPr lang="en-US" dirty="0">
                <a:solidFill>
                  <a:schemeClr val="bg1"/>
                </a:solidFill>
              </a:rPr>
              <a:t>Surveillance: Using the app, the public can report when and where they have found a breeding site</a:t>
            </a:r>
          </a:p>
          <a:p>
            <a:r>
              <a:rPr lang="en-US" sz="1013" dirty="0"/>
              <a:t>	   </a:t>
            </a:r>
          </a:p>
          <a:p>
            <a:endParaRPr lang="en-US" sz="1013" dirty="0"/>
          </a:p>
          <a:p>
            <a:endParaRPr lang="en-US" sz="1013" dirty="0"/>
          </a:p>
          <a:p>
            <a:endParaRPr lang="en-US" sz="1013" dirty="0"/>
          </a:p>
        </p:txBody>
      </p:sp>
      <p:pic>
        <p:nvPicPr>
          <p:cNvPr id="4" name="Picture 3" descr="A picture containing outdoor, person, sidewalk, child&#10;&#10;Description automatically generated">
            <a:extLst>
              <a:ext uri="{FF2B5EF4-FFF2-40B4-BE49-F238E27FC236}">
                <a16:creationId xmlns:a16="http://schemas.microsoft.com/office/drawing/2014/main" id="{B364C2B0-425A-1D4A-BC34-A1C36EE524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624" y="1542086"/>
            <a:ext cx="2286728" cy="1715046"/>
          </a:xfrm>
          <a:prstGeom prst="rect">
            <a:avLst/>
          </a:prstGeom>
        </p:spPr>
      </p:pic>
      <p:pic>
        <p:nvPicPr>
          <p:cNvPr id="5" name="Picture 4" descr="A person standing on a rock&#10;&#10;Description automatically generated">
            <a:extLst>
              <a:ext uri="{FF2B5EF4-FFF2-40B4-BE49-F238E27FC236}">
                <a16:creationId xmlns:a16="http://schemas.microsoft.com/office/drawing/2014/main" id="{1570FCF3-9753-2940-B689-BDFAD35852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6798758" y="1757008"/>
            <a:ext cx="1719374" cy="1289531"/>
          </a:xfrm>
          <a:prstGeom prst="rect">
            <a:avLst/>
          </a:prstGeom>
        </p:spPr>
      </p:pic>
      <p:pic>
        <p:nvPicPr>
          <p:cNvPr id="6" name="Picture 5" descr="A picture containing person, outdoor, person, grass&#10;&#10;Description automatically generated">
            <a:extLst>
              <a:ext uri="{FF2B5EF4-FFF2-40B4-BE49-F238E27FC236}">
                <a16:creationId xmlns:a16="http://schemas.microsoft.com/office/drawing/2014/main" id="{17E8A654-E73A-A845-8C89-96E8DCE311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78664" y="1542086"/>
            <a:ext cx="2286728" cy="1715046"/>
          </a:xfrm>
          <a:prstGeom prst="rect">
            <a:avLst/>
          </a:prstGeom>
        </p:spPr>
      </p:pic>
      <p:pic>
        <p:nvPicPr>
          <p:cNvPr id="7" name="Picture 6" descr="A picture containing person, outdoor, grass, child&#10;&#10;Description automatically generated">
            <a:extLst>
              <a:ext uri="{FF2B5EF4-FFF2-40B4-BE49-F238E27FC236}">
                <a16:creationId xmlns:a16="http://schemas.microsoft.com/office/drawing/2014/main" id="{2E08C884-BEEA-564E-85A4-1BA05FAC08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73517" y="1542086"/>
            <a:ext cx="1719374" cy="1719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9050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2DDFCAAF-4687-EC40-AD78-62A56AFF56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5176856"/>
          </a:xfr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C34E547-8ABC-9443-8AF6-C399921C524D}"/>
              </a:ext>
            </a:extLst>
          </p:cNvPr>
          <p:cNvSpPr/>
          <p:nvPr/>
        </p:nvSpPr>
        <p:spPr>
          <a:xfrm>
            <a:off x="405580" y="231092"/>
            <a:ext cx="833283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>
              <a:solidFill>
                <a:schemeClr val="bg1"/>
              </a:solidFill>
              <a:highlight>
                <a:srgbClr val="FFFF00"/>
              </a:highlight>
            </a:endParaRPr>
          </a:p>
          <a:p>
            <a:r>
              <a:rPr lang="en-US" dirty="0">
                <a:solidFill>
                  <a:schemeClr val="bg1"/>
                </a:solidFill>
              </a:rPr>
              <a:t>Education: The public becomes aware of mosquito larvae in stagnant water breeding sites, particularly containers in and around their homes and neighborhoods.</a:t>
            </a:r>
          </a:p>
        </p:txBody>
      </p:sp>
      <p:pic>
        <p:nvPicPr>
          <p:cNvPr id="4" name="Picture 3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E988B7B9-C756-E54B-B106-CA931E9163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528" y="1662266"/>
            <a:ext cx="3134032" cy="2350524"/>
          </a:xfrm>
          <a:prstGeom prst="rect">
            <a:avLst/>
          </a:prstGeom>
        </p:spPr>
      </p:pic>
      <p:pic>
        <p:nvPicPr>
          <p:cNvPr id="6" name="Picture 5" descr="A picture containing outdoor, building, grass, green&#10;&#10;Description automatically generated">
            <a:extLst>
              <a:ext uri="{FF2B5EF4-FFF2-40B4-BE49-F238E27FC236}">
                <a16:creationId xmlns:a16="http://schemas.microsoft.com/office/drawing/2014/main" id="{71DCD5CC-FCF1-2B42-9B3D-CE99A7A30C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70839" y="1395158"/>
            <a:ext cx="1258528" cy="1678038"/>
          </a:xfrm>
          <a:prstGeom prst="rect">
            <a:avLst/>
          </a:prstGeom>
        </p:spPr>
      </p:pic>
      <p:pic>
        <p:nvPicPr>
          <p:cNvPr id="8" name="Picture 7" descr="A picture containing cup, plate, table, food&#10;&#10;Description automatically generated">
            <a:extLst>
              <a:ext uri="{FF2B5EF4-FFF2-40B4-BE49-F238E27FC236}">
                <a16:creationId xmlns:a16="http://schemas.microsoft.com/office/drawing/2014/main" id="{880B91C7-48C3-C544-935A-03233C3EA1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43484" y="1496754"/>
            <a:ext cx="1180639" cy="1574185"/>
          </a:xfrm>
          <a:prstGeom prst="rect">
            <a:avLst/>
          </a:prstGeom>
        </p:spPr>
      </p:pic>
      <p:pic>
        <p:nvPicPr>
          <p:cNvPr id="11" name="Picture 10" descr="A plant in a garden&#10;&#10;Description automatically generated">
            <a:extLst>
              <a:ext uri="{FF2B5EF4-FFF2-40B4-BE49-F238E27FC236}">
                <a16:creationId xmlns:a16="http://schemas.microsoft.com/office/drawing/2014/main" id="{DC398F1B-C7E0-C94F-A301-76ACA94A9A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23564" y="1485729"/>
            <a:ext cx="2173204" cy="1629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4943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2DDFCAAF-4687-EC40-AD78-62A56AFF56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5176856"/>
          </a:xfr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9BF9CBD-2262-6243-9C1C-B4B501F9B5A1}"/>
              </a:ext>
            </a:extLst>
          </p:cNvPr>
          <p:cNvSpPr/>
          <p:nvPr/>
        </p:nvSpPr>
        <p:spPr>
          <a:xfrm>
            <a:off x="523568" y="427921"/>
            <a:ext cx="80968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Source reduction: The app prompts the public to eliminate container breeding sites whenever possible. The app records when and where source reduction takes place. </a:t>
            </a:r>
          </a:p>
        </p:txBody>
      </p:sp>
      <p:pic>
        <p:nvPicPr>
          <p:cNvPr id="4" name="Picture 3" descr="A group of people sitting at a picnic table&#10;&#10;Description automatically generated">
            <a:extLst>
              <a:ext uri="{FF2B5EF4-FFF2-40B4-BE49-F238E27FC236}">
                <a16:creationId xmlns:a16="http://schemas.microsoft.com/office/drawing/2014/main" id="{907A2EBF-AE4B-B84B-ADC2-0A8572667A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568" y="1502173"/>
            <a:ext cx="3429000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0603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2DDFCAAF-4687-EC40-AD78-62A56AFF56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5176856"/>
          </a:xfr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9BF9CBD-2262-6243-9C1C-B4B501F9B5A1}"/>
              </a:ext>
            </a:extLst>
          </p:cNvPr>
          <p:cNvSpPr/>
          <p:nvPr/>
        </p:nvSpPr>
        <p:spPr>
          <a:xfrm>
            <a:off x="523568" y="427921"/>
            <a:ext cx="80968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Available in 12 languages. </a:t>
            </a:r>
          </a:p>
          <a:p>
            <a:r>
              <a:rPr lang="en-US" dirty="0">
                <a:solidFill>
                  <a:schemeClr val="bg1"/>
                </a:solidFill>
              </a:rPr>
              <a:t>No prior knowledge is required, the scientific protocol is embedded in the app.</a:t>
            </a:r>
          </a:p>
        </p:txBody>
      </p:sp>
      <p:pic>
        <p:nvPicPr>
          <p:cNvPr id="5" name="Picture 4" descr="A picture containing person, food, indoor, cup&#10;&#10;Description automatically generated">
            <a:extLst>
              <a:ext uri="{FF2B5EF4-FFF2-40B4-BE49-F238E27FC236}">
                <a16:creationId xmlns:a16="http://schemas.microsoft.com/office/drawing/2014/main" id="{1CEC294B-7884-D243-9BC2-1D7B687834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7608" y="1408841"/>
            <a:ext cx="6653230" cy="3409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1681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2DDFCAAF-4687-EC40-AD78-62A56AFF56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5176856"/>
          </a:xfr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9BF9CBD-2262-6243-9C1C-B4B501F9B5A1}"/>
              </a:ext>
            </a:extLst>
          </p:cNvPr>
          <p:cNvSpPr/>
          <p:nvPr/>
        </p:nvSpPr>
        <p:spPr>
          <a:xfrm>
            <a:off x="3055018" y="427921"/>
            <a:ext cx="445682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Citizen scientists proceed step by step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Each Mosquito Habitat Mapper observation is</a:t>
            </a:r>
          </a:p>
          <a:p>
            <a:r>
              <a:rPr lang="en-US" dirty="0">
                <a:solidFill>
                  <a:schemeClr val="bg1"/>
                </a:solidFill>
              </a:rPr>
              <a:t>Automatically located in time and space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The app works offline.  Internet connection is only required to upload the data. </a:t>
            </a:r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31FC5FC2-E11D-DB40-88C4-9111B9623D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470" y="164885"/>
            <a:ext cx="2156078" cy="46727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904663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28730</TotalTime>
  <Words>922</Words>
  <Application>Microsoft Macintosh PowerPoint</Application>
  <PresentationFormat>On-screen Show (16:9)</PresentationFormat>
  <Paragraphs>120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Arial</vt:lpstr>
      <vt:lpstr>Calibri</vt:lpstr>
      <vt:lpstr>Calibri Light</vt:lpstr>
      <vt:lpstr>Office Theme</vt:lpstr>
      <vt:lpstr> Citizen Science Data 2017-2020 Outcomes that Make a Difference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Mosquito Habitat Mapper</dc:title>
  <dc:creator>rusty low</dc:creator>
  <cp:lastModifiedBy>Rusty Low</cp:lastModifiedBy>
  <cp:revision>77</cp:revision>
  <dcterms:created xsi:type="dcterms:W3CDTF">2019-11-04T20:37:38Z</dcterms:created>
  <dcterms:modified xsi:type="dcterms:W3CDTF">2020-11-13T18:29:57Z</dcterms:modified>
</cp:coreProperties>
</file>