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7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71" r:id="rId11"/>
    <p:sldId id="289" r:id="rId12"/>
    <p:sldId id="293" r:id="rId13"/>
    <p:sldId id="294" r:id="rId14"/>
    <p:sldId id="295" r:id="rId15"/>
    <p:sldId id="297" r:id="rId16"/>
    <p:sldId id="1184" r:id="rId17"/>
    <p:sldId id="1185" r:id="rId18"/>
    <p:sldId id="1163" r:id="rId19"/>
    <p:sldId id="1186" r:id="rId20"/>
    <p:sldId id="1165" r:id="rId21"/>
    <p:sldId id="1166" r:id="rId22"/>
    <p:sldId id="1183" r:id="rId23"/>
    <p:sldId id="1187" r:id="rId24"/>
    <p:sldId id="1188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70" r:id="rId38"/>
    <p:sldId id="272" r:id="rId39"/>
    <p:sldId id="273" r:id="rId40"/>
    <p:sldId id="274" r:id="rId41"/>
    <p:sldId id="275" r:id="rId42"/>
    <p:sldId id="276" r:id="rId4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552"/>
    <a:srgbClr val="348A4A"/>
    <a:srgbClr val="252E73"/>
    <a:srgbClr val="261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7077F-5C1D-8B4E-B0C7-F744B6589D5C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</dgm:pt>
    <dgm:pt modelId="{1124C172-9A45-0644-97B4-A74059609A3F}">
      <dgm:prSet phldrT="[Texto]"/>
      <dgm:spPr/>
      <dgm:t>
        <a:bodyPr/>
        <a:lstStyle/>
        <a:p>
          <a:r>
            <a:rPr lang="es-ES" dirty="0"/>
            <a:t>Tema</a:t>
          </a:r>
        </a:p>
      </dgm:t>
    </dgm:pt>
    <dgm:pt modelId="{D6E931F1-7E63-A545-8835-843DA6294CF1}" type="parTrans" cxnId="{1601AD34-8BE8-5E40-B651-30F1D967E695}">
      <dgm:prSet/>
      <dgm:spPr/>
      <dgm:t>
        <a:bodyPr/>
        <a:lstStyle/>
        <a:p>
          <a:endParaRPr lang="es-ES"/>
        </a:p>
      </dgm:t>
    </dgm:pt>
    <dgm:pt modelId="{F82E390E-7F6C-EE47-A77F-D1894B8339C5}" type="sibTrans" cxnId="{1601AD34-8BE8-5E40-B651-30F1D967E695}">
      <dgm:prSet/>
      <dgm:spPr/>
      <dgm:t>
        <a:bodyPr/>
        <a:lstStyle/>
        <a:p>
          <a:endParaRPr lang="es-ES"/>
        </a:p>
      </dgm:t>
    </dgm:pt>
    <dgm:pt modelId="{40BF7CDB-EADE-304F-ACE1-235F4F84BCD5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/>
            <a:t>Planificar</a:t>
          </a:r>
        </a:p>
      </dgm:t>
    </dgm:pt>
    <dgm:pt modelId="{F1477F04-B1D1-4B42-8CB8-FDAECDB426ED}" type="parTrans" cxnId="{B1DF854C-51ED-3A4A-9898-6C19D05B983F}">
      <dgm:prSet/>
      <dgm:spPr/>
      <dgm:t>
        <a:bodyPr/>
        <a:lstStyle/>
        <a:p>
          <a:endParaRPr lang="es-ES"/>
        </a:p>
      </dgm:t>
    </dgm:pt>
    <dgm:pt modelId="{9C25BFBB-1AD4-B343-84AF-C986D3D9B670}" type="sibTrans" cxnId="{B1DF854C-51ED-3A4A-9898-6C19D05B983F}">
      <dgm:prSet/>
      <dgm:spPr/>
      <dgm:t>
        <a:bodyPr/>
        <a:lstStyle/>
        <a:p>
          <a:endParaRPr lang="es-ES"/>
        </a:p>
      </dgm:t>
    </dgm:pt>
    <dgm:pt modelId="{BB753022-98AB-A34C-9355-AD8694B422D5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Objetivos</a:t>
          </a:r>
        </a:p>
      </dgm:t>
    </dgm:pt>
    <dgm:pt modelId="{7D7FA911-99D5-6F4B-9118-B12E832E284E}" type="parTrans" cxnId="{60953750-3311-EF4A-9225-A58C925DD7C1}">
      <dgm:prSet/>
      <dgm:spPr/>
      <dgm:t>
        <a:bodyPr/>
        <a:lstStyle/>
        <a:p>
          <a:endParaRPr lang="es-ES"/>
        </a:p>
      </dgm:t>
    </dgm:pt>
    <dgm:pt modelId="{93CC2C57-9CF9-524F-AB78-19DBA4224A78}" type="sibTrans" cxnId="{60953750-3311-EF4A-9225-A58C925DD7C1}">
      <dgm:prSet/>
      <dgm:spPr/>
      <dgm:t>
        <a:bodyPr/>
        <a:lstStyle/>
        <a:p>
          <a:endParaRPr lang="es-ES"/>
        </a:p>
      </dgm:t>
    </dgm:pt>
    <dgm:pt modelId="{7C4C57F7-6F13-1E44-80A6-120DA439086A}" type="pres">
      <dgm:prSet presAssocID="{8E77077F-5C1D-8B4E-B0C7-F744B6589D5C}" presName="Name0" presStyleCnt="0">
        <dgm:presLayoutVars>
          <dgm:dir/>
          <dgm:resizeHandles val="exact"/>
        </dgm:presLayoutVars>
      </dgm:prSet>
      <dgm:spPr/>
    </dgm:pt>
    <dgm:pt modelId="{8D6C8E58-75AD-854F-B1F8-1DAAC8E6D8A9}" type="pres">
      <dgm:prSet presAssocID="{1124C172-9A45-0644-97B4-A74059609A3F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89D95B-521E-2C4C-A8BB-4AA5644ECB66}" type="pres">
      <dgm:prSet presAssocID="{F82E390E-7F6C-EE47-A77F-D1894B8339C5}" presName="parSpace" presStyleCnt="0"/>
      <dgm:spPr/>
    </dgm:pt>
    <dgm:pt modelId="{D4D86136-585E-534B-8F61-1560F51F0557}" type="pres">
      <dgm:prSet presAssocID="{40BF7CDB-EADE-304F-ACE1-235F4F84BCD5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EB07F6-2158-B741-BA22-E6DC283FF49D}" type="pres">
      <dgm:prSet presAssocID="{9C25BFBB-1AD4-B343-84AF-C986D3D9B670}" presName="parSpace" presStyleCnt="0"/>
      <dgm:spPr/>
    </dgm:pt>
    <dgm:pt modelId="{D5EC92C5-41CC-1145-9E0E-30EBB9FE5B22}" type="pres">
      <dgm:prSet presAssocID="{BB753022-98AB-A34C-9355-AD8694B422D5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01AD34-8BE8-5E40-B651-30F1D967E695}" srcId="{8E77077F-5C1D-8B4E-B0C7-F744B6589D5C}" destId="{1124C172-9A45-0644-97B4-A74059609A3F}" srcOrd="0" destOrd="0" parTransId="{D6E931F1-7E63-A545-8835-843DA6294CF1}" sibTransId="{F82E390E-7F6C-EE47-A77F-D1894B8339C5}"/>
    <dgm:cxn modelId="{B1DF854C-51ED-3A4A-9898-6C19D05B983F}" srcId="{8E77077F-5C1D-8B4E-B0C7-F744B6589D5C}" destId="{40BF7CDB-EADE-304F-ACE1-235F4F84BCD5}" srcOrd="1" destOrd="0" parTransId="{F1477F04-B1D1-4B42-8CB8-FDAECDB426ED}" sibTransId="{9C25BFBB-1AD4-B343-84AF-C986D3D9B670}"/>
    <dgm:cxn modelId="{236F8A0A-CA84-0F44-898C-B12A60B8B82A}" type="presOf" srcId="{40BF7CDB-EADE-304F-ACE1-235F4F84BCD5}" destId="{D4D86136-585E-534B-8F61-1560F51F0557}" srcOrd="0" destOrd="0" presId="urn:microsoft.com/office/officeart/2005/8/layout/hChevron3"/>
    <dgm:cxn modelId="{A300BEE3-D082-CF4E-8692-3B87128704F4}" type="presOf" srcId="{8E77077F-5C1D-8B4E-B0C7-F744B6589D5C}" destId="{7C4C57F7-6F13-1E44-80A6-120DA439086A}" srcOrd="0" destOrd="0" presId="urn:microsoft.com/office/officeart/2005/8/layout/hChevron3"/>
    <dgm:cxn modelId="{EED04008-5A62-0342-B843-BCDC44B406F5}" type="presOf" srcId="{BB753022-98AB-A34C-9355-AD8694B422D5}" destId="{D5EC92C5-41CC-1145-9E0E-30EBB9FE5B22}" srcOrd="0" destOrd="0" presId="urn:microsoft.com/office/officeart/2005/8/layout/hChevron3"/>
    <dgm:cxn modelId="{60953750-3311-EF4A-9225-A58C925DD7C1}" srcId="{8E77077F-5C1D-8B4E-B0C7-F744B6589D5C}" destId="{BB753022-98AB-A34C-9355-AD8694B422D5}" srcOrd="2" destOrd="0" parTransId="{7D7FA911-99D5-6F4B-9118-B12E832E284E}" sibTransId="{93CC2C57-9CF9-524F-AB78-19DBA4224A78}"/>
    <dgm:cxn modelId="{F1199D99-112A-FD4B-8722-917C1C889475}" type="presOf" srcId="{1124C172-9A45-0644-97B4-A74059609A3F}" destId="{8D6C8E58-75AD-854F-B1F8-1DAAC8E6D8A9}" srcOrd="0" destOrd="0" presId="urn:microsoft.com/office/officeart/2005/8/layout/hChevron3"/>
    <dgm:cxn modelId="{24A0A4B0-6099-D74E-A244-5DC7C031FDC3}" type="presParOf" srcId="{7C4C57F7-6F13-1E44-80A6-120DA439086A}" destId="{8D6C8E58-75AD-854F-B1F8-1DAAC8E6D8A9}" srcOrd="0" destOrd="0" presId="urn:microsoft.com/office/officeart/2005/8/layout/hChevron3"/>
    <dgm:cxn modelId="{AD8E2E86-34CA-1248-A6E6-F4CBA8FB10AF}" type="presParOf" srcId="{7C4C57F7-6F13-1E44-80A6-120DA439086A}" destId="{FA89D95B-521E-2C4C-A8BB-4AA5644ECB66}" srcOrd="1" destOrd="0" presId="urn:microsoft.com/office/officeart/2005/8/layout/hChevron3"/>
    <dgm:cxn modelId="{9C789A2C-5DC5-124E-87B9-15FF34EA9E2A}" type="presParOf" srcId="{7C4C57F7-6F13-1E44-80A6-120DA439086A}" destId="{D4D86136-585E-534B-8F61-1560F51F0557}" srcOrd="2" destOrd="0" presId="urn:microsoft.com/office/officeart/2005/8/layout/hChevron3"/>
    <dgm:cxn modelId="{C54A9F9F-A49F-BD4B-BD27-844C297D6390}" type="presParOf" srcId="{7C4C57F7-6F13-1E44-80A6-120DA439086A}" destId="{C5EB07F6-2158-B741-BA22-E6DC283FF49D}" srcOrd="3" destOrd="0" presId="urn:microsoft.com/office/officeart/2005/8/layout/hChevron3"/>
    <dgm:cxn modelId="{5034F916-73A7-EA47-9B0B-299F115FE4EA}" type="presParOf" srcId="{7C4C57F7-6F13-1E44-80A6-120DA439086A}" destId="{D5EC92C5-41CC-1145-9E0E-30EBB9FE5B2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77077F-5C1D-8B4E-B0C7-F744B6589D5C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24C172-9A45-0644-97B4-A74059609A3F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/>
            <a:t>Metodología pedagógica</a:t>
          </a:r>
          <a:endParaRPr lang="es-ES" dirty="0"/>
        </a:p>
      </dgm:t>
    </dgm:pt>
    <dgm:pt modelId="{D6E931F1-7E63-A545-8835-843DA6294CF1}" type="parTrans" cxnId="{1601AD34-8BE8-5E40-B651-30F1D967E695}">
      <dgm:prSet/>
      <dgm:spPr/>
      <dgm:t>
        <a:bodyPr/>
        <a:lstStyle/>
        <a:p>
          <a:endParaRPr lang="es-ES"/>
        </a:p>
      </dgm:t>
    </dgm:pt>
    <dgm:pt modelId="{F82E390E-7F6C-EE47-A77F-D1894B8339C5}" type="sibTrans" cxnId="{1601AD34-8BE8-5E40-B651-30F1D967E695}">
      <dgm:prSet/>
      <dgm:spPr/>
      <dgm:t>
        <a:bodyPr/>
        <a:lstStyle/>
        <a:p>
          <a:endParaRPr lang="es-ES"/>
        </a:p>
      </dgm:t>
    </dgm:pt>
    <dgm:pt modelId="{BB753022-98AB-A34C-9355-AD8694B422D5}">
      <dgm:prSet phldrT="[Texto]"/>
      <dgm:spPr>
        <a:solidFill>
          <a:schemeClr val="accent2"/>
        </a:solidFill>
      </dgm:spPr>
      <dgm:t>
        <a:bodyPr/>
        <a:lstStyle/>
        <a:p>
          <a:r>
            <a:rPr lang="es-ES" dirty="0"/>
            <a:t>Recursos didácticos</a:t>
          </a:r>
        </a:p>
      </dgm:t>
    </dgm:pt>
    <dgm:pt modelId="{7D7FA911-99D5-6F4B-9118-B12E832E284E}" type="parTrans" cxnId="{60953750-3311-EF4A-9225-A58C925DD7C1}">
      <dgm:prSet/>
      <dgm:spPr/>
      <dgm:t>
        <a:bodyPr/>
        <a:lstStyle/>
        <a:p>
          <a:endParaRPr lang="es-ES"/>
        </a:p>
      </dgm:t>
    </dgm:pt>
    <dgm:pt modelId="{93CC2C57-9CF9-524F-AB78-19DBA4224A78}" type="sibTrans" cxnId="{60953750-3311-EF4A-9225-A58C925DD7C1}">
      <dgm:prSet/>
      <dgm:spPr/>
      <dgm:t>
        <a:bodyPr/>
        <a:lstStyle/>
        <a:p>
          <a:endParaRPr lang="es-ES"/>
        </a:p>
      </dgm:t>
    </dgm:pt>
    <dgm:pt modelId="{40BF7CDB-EADE-304F-ACE1-235F4F84BCD5}">
      <dgm:prSet phldrT="[Texto]"/>
      <dgm:spPr>
        <a:solidFill>
          <a:srgbClr val="087552"/>
        </a:solidFill>
      </dgm:spPr>
      <dgm:t>
        <a:bodyPr/>
        <a:lstStyle/>
        <a:p>
          <a:r>
            <a:rPr lang="es-ES" dirty="0"/>
            <a:t>Estrategias didácticas </a:t>
          </a:r>
        </a:p>
      </dgm:t>
    </dgm:pt>
    <dgm:pt modelId="{9C25BFBB-1AD4-B343-84AF-C986D3D9B670}" type="sibTrans" cxnId="{B1DF854C-51ED-3A4A-9898-6C19D05B983F}">
      <dgm:prSet/>
      <dgm:spPr/>
      <dgm:t>
        <a:bodyPr/>
        <a:lstStyle/>
        <a:p>
          <a:endParaRPr lang="es-ES"/>
        </a:p>
      </dgm:t>
    </dgm:pt>
    <dgm:pt modelId="{F1477F04-B1D1-4B42-8CB8-FDAECDB426ED}" type="parTrans" cxnId="{B1DF854C-51ED-3A4A-9898-6C19D05B983F}">
      <dgm:prSet/>
      <dgm:spPr/>
      <dgm:t>
        <a:bodyPr/>
        <a:lstStyle/>
        <a:p>
          <a:endParaRPr lang="es-ES"/>
        </a:p>
      </dgm:t>
    </dgm:pt>
    <dgm:pt modelId="{D79A1DA9-F9DD-C94B-A26E-BFD104E25676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/>
            <a:t>Evaluación</a:t>
          </a:r>
        </a:p>
      </dgm:t>
    </dgm:pt>
    <dgm:pt modelId="{1A94B142-11FD-1745-8BA4-A95F82B29D42}" type="parTrans" cxnId="{F109D6CD-5075-1645-9EA8-F3E04399CBC5}">
      <dgm:prSet/>
      <dgm:spPr/>
      <dgm:t>
        <a:bodyPr/>
        <a:lstStyle/>
        <a:p>
          <a:endParaRPr lang="es-ES"/>
        </a:p>
      </dgm:t>
    </dgm:pt>
    <dgm:pt modelId="{8AE74DF8-20A4-2846-AF93-9F69612EF5C7}" type="sibTrans" cxnId="{F109D6CD-5075-1645-9EA8-F3E04399CBC5}">
      <dgm:prSet/>
      <dgm:spPr/>
      <dgm:t>
        <a:bodyPr/>
        <a:lstStyle/>
        <a:p>
          <a:endParaRPr lang="es-ES"/>
        </a:p>
      </dgm:t>
    </dgm:pt>
    <dgm:pt modelId="{7C4C57F7-6F13-1E44-80A6-120DA439086A}" type="pres">
      <dgm:prSet presAssocID="{8E77077F-5C1D-8B4E-B0C7-F744B6589D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6C8E58-75AD-854F-B1F8-1DAAC8E6D8A9}" type="pres">
      <dgm:prSet presAssocID="{1124C172-9A45-0644-97B4-A74059609A3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89D95B-521E-2C4C-A8BB-4AA5644ECB66}" type="pres">
      <dgm:prSet presAssocID="{F82E390E-7F6C-EE47-A77F-D1894B8339C5}" presName="parSpace" presStyleCnt="0"/>
      <dgm:spPr/>
    </dgm:pt>
    <dgm:pt modelId="{D4D86136-585E-534B-8F61-1560F51F0557}" type="pres">
      <dgm:prSet presAssocID="{40BF7CDB-EADE-304F-ACE1-235F4F84BCD5}" presName="parTxOnly" presStyleLbl="node1" presStyleIdx="1" presStyleCnt="4" custScaleX="129915" custLinFactNeighborX="-3691" custLinFactNeighborY="-959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EB07F6-2158-B741-BA22-E6DC283FF49D}" type="pres">
      <dgm:prSet presAssocID="{9C25BFBB-1AD4-B343-84AF-C986D3D9B670}" presName="parSpace" presStyleCnt="0"/>
      <dgm:spPr/>
    </dgm:pt>
    <dgm:pt modelId="{D5EC92C5-41CC-1145-9E0E-30EBB9FE5B22}" type="pres">
      <dgm:prSet presAssocID="{BB753022-98AB-A34C-9355-AD8694B422D5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E236D5-C3C1-3041-A9F4-DFA00EF48764}" type="pres">
      <dgm:prSet presAssocID="{93CC2C57-9CF9-524F-AB78-19DBA4224A78}" presName="parSpace" presStyleCnt="0"/>
      <dgm:spPr/>
    </dgm:pt>
    <dgm:pt modelId="{312C6B38-8862-4643-8668-FB3987BEBE86}" type="pres">
      <dgm:prSet presAssocID="{D79A1DA9-F9DD-C94B-A26E-BFD104E25676}" presName="parTxOnly" presStyleLbl="node1" presStyleIdx="3" presStyleCnt="4" custLinFactX="-135691" custLinFactY="8370" custLinFactNeighborX="-2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00BEE3-D082-CF4E-8692-3B87128704F4}" type="presOf" srcId="{8E77077F-5C1D-8B4E-B0C7-F744B6589D5C}" destId="{7C4C57F7-6F13-1E44-80A6-120DA439086A}" srcOrd="0" destOrd="0" presId="urn:microsoft.com/office/officeart/2005/8/layout/hChevron3"/>
    <dgm:cxn modelId="{1601AD34-8BE8-5E40-B651-30F1D967E695}" srcId="{8E77077F-5C1D-8B4E-B0C7-F744B6589D5C}" destId="{1124C172-9A45-0644-97B4-A74059609A3F}" srcOrd="0" destOrd="0" parTransId="{D6E931F1-7E63-A545-8835-843DA6294CF1}" sibTransId="{F82E390E-7F6C-EE47-A77F-D1894B8339C5}"/>
    <dgm:cxn modelId="{EED04008-5A62-0342-B843-BCDC44B406F5}" type="presOf" srcId="{BB753022-98AB-A34C-9355-AD8694B422D5}" destId="{D5EC92C5-41CC-1145-9E0E-30EBB9FE5B22}" srcOrd="0" destOrd="0" presId="urn:microsoft.com/office/officeart/2005/8/layout/hChevron3"/>
    <dgm:cxn modelId="{BB63CFED-6D63-614C-A889-F9CEC5DE5865}" type="presOf" srcId="{D79A1DA9-F9DD-C94B-A26E-BFD104E25676}" destId="{312C6B38-8862-4643-8668-FB3987BEBE86}" srcOrd="0" destOrd="0" presId="urn:microsoft.com/office/officeart/2005/8/layout/hChevron3"/>
    <dgm:cxn modelId="{60953750-3311-EF4A-9225-A58C925DD7C1}" srcId="{8E77077F-5C1D-8B4E-B0C7-F744B6589D5C}" destId="{BB753022-98AB-A34C-9355-AD8694B422D5}" srcOrd="2" destOrd="0" parTransId="{7D7FA911-99D5-6F4B-9118-B12E832E284E}" sibTransId="{93CC2C57-9CF9-524F-AB78-19DBA4224A78}"/>
    <dgm:cxn modelId="{B1DF854C-51ED-3A4A-9898-6C19D05B983F}" srcId="{8E77077F-5C1D-8B4E-B0C7-F744B6589D5C}" destId="{40BF7CDB-EADE-304F-ACE1-235F4F84BCD5}" srcOrd="1" destOrd="0" parTransId="{F1477F04-B1D1-4B42-8CB8-FDAECDB426ED}" sibTransId="{9C25BFBB-1AD4-B343-84AF-C986D3D9B670}"/>
    <dgm:cxn modelId="{236F8A0A-CA84-0F44-898C-B12A60B8B82A}" type="presOf" srcId="{40BF7CDB-EADE-304F-ACE1-235F4F84BCD5}" destId="{D4D86136-585E-534B-8F61-1560F51F0557}" srcOrd="0" destOrd="0" presId="urn:microsoft.com/office/officeart/2005/8/layout/hChevron3"/>
    <dgm:cxn modelId="{F1199D99-112A-FD4B-8722-917C1C889475}" type="presOf" srcId="{1124C172-9A45-0644-97B4-A74059609A3F}" destId="{8D6C8E58-75AD-854F-B1F8-1DAAC8E6D8A9}" srcOrd="0" destOrd="0" presId="urn:microsoft.com/office/officeart/2005/8/layout/hChevron3"/>
    <dgm:cxn modelId="{F109D6CD-5075-1645-9EA8-F3E04399CBC5}" srcId="{8E77077F-5C1D-8B4E-B0C7-F744B6589D5C}" destId="{D79A1DA9-F9DD-C94B-A26E-BFD104E25676}" srcOrd="3" destOrd="0" parTransId="{1A94B142-11FD-1745-8BA4-A95F82B29D42}" sibTransId="{8AE74DF8-20A4-2846-AF93-9F69612EF5C7}"/>
    <dgm:cxn modelId="{24A0A4B0-6099-D74E-A244-5DC7C031FDC3}" type="presParOf" srcId="{7C4C57F7-6F13-1E44-80A6-120DA439086A}" destId="{8D6C8E58-75AD-854F-B1F8-1DAAC8E6D8A9}" srcOrd="0" destOrd="0" presId="urn:microsoft.com/office/officeart/2005/8/layout/hChevron3"/>
    <dgm:cxn modelId="{AD8E2E86-34CA-1248-A6E6-F4CBA8FB10AF}" type="presParOf" srcId="{7C4C57F7-6F13-1E44-80A6-120DA439086A}" destId="{FA89D95B-521E-2C4C-A8BB-4AA5644ECB66}" srcOrd="1" destOrd="0" presId="urn:microsoft.com/office/officeart/2005/8/layout/hChevron3"/>
    <dgm:cxn modelId="{9C789A2C-5DC5-124E-87B9-15FF34EA9E2A}" type="presParOf" srcId="{7C4C57F7-6F13-1E44-80A6-120DA439086A}" destId="{D4D86136-585E-534B-8F61-1560F51F0557}" srcOrd="2" destOrd="0" presId="urn:microsoft.com/office/officeart/2005/8/layout/hChevron3"/>
    <dgm:cxn modelId="{C54A9F9F-A49F-BD4B-BD27-844C297D6390}" type="presParOf" srcId="{7C4C57F7-6F13-1E44-80A6-120DA439086A}" destId="{C5EB07F6-2158-B741-BA22-E6DC283FF49D}" srcOrd="3" destOrd="0" presId="urn:microsoft.com/office/officeart/2005/8/layout/hChevron3"/>
    <dgm:cxn modelId="{5034F916-73A7-EA47-9B0B-299F115FE4EA}" type="presParOf" srcId="{7C4C57F7-6F13-1E44-80A6-120DA439086A}" destId="{D5EC92C5-41CC-1145-9E0E-30EBB9FE5B22}" srcOrd="4" destOrd="0" presId="urn:microsoft.com/office/officeart/2005/8/layout/hChevron3"/>
    <dgm:cxn modelId="{71CCE89B-A0FD-E24A-9797-8DF4F98AC118}" type="presParOf" srcId="{7C4C57F7-6F13-1E44-80A6-120DA439086A}" destId="{D4E236D5-C3C1-3041-A9F4-DFA00EF48764}" srcOrd="5" destOrd="0" presId="urn:microsoft.com/office/officeart/2005/8/layout/hChevron3"/>
    <dgm:cxn modelId="{5CC809A0-85EB-3540-ADCC-C45BF5EF3CBF}" type="presParOf" srcId="{7C4C57F7-6F13-1E44-80A6-120DA439086A}" destId="{312C6B38-8862-4643-8668-FB3987BEBE8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77077F-5C1D-8B4E-B0C7-F744B6589D5C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C4C57F7-6F13-1E44-80A6-120DA439086A}" type="pres">
      <dgm:prSet presAssocID="{8E77077F-5C1D-8B4E-B0C7-F744B6589D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A300BEE3-D082-CF4E-8692-3B87128704F4}" type="presOf" srcId="{8E77077F-5C1D-8B4E-B0C7-F744B6589D5C}" destId="{7C4C57F7-6F13-1E44-80A6-120DA439086A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77077F-5C1D-8B4E-B0C7-F744B6589D5C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C4C57F7-6F13-1E44-80A6-120DA439086A}" type="pres">
      <dgm:prSet presAssocID="{8E77077F-5C1D-8B4E-B0C7-F744B6589D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A300BEE3-D082-CF4E-8692-3B87128704F4}" type="presOf" srcId="{8E77077F-5C1D-8B4E-B0C7-F744B6589D5C}" destId="{7C4C57F7-6F13-1E44-80A6-120DA439086A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77077F-5C1D-8B4E-B0C7-F744B6589D5C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C4C57F7-6F13-1E44-80A6-120DA439086A}" type="pres">
      <dgm:prSet presAssocID="{8E77077F-5C1D-8B4E-B0C7-F744B6589D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A300BEE3-D082-CF4E-8692-3B87128704F4}" type="presOf" srcId="{8E77077F-5C1D-8B4E-B0C7-F744B6589D5C}" destId="{7C4C57F7-6F13-1E44-80A6-120DA439086A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37D0B5-3071-470F-A44C-03CAC7ADC64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76B44BD-50E0-4876-A16F-D210E07699EB}">
      <dgm:prSet/>
      <dgm:spPr/>
      <dgm:t>
        <a:bodyPr/>
        <a:lstStyle/>
        <a:p>
          <a:r>
            <a:rPr lang="es-PE"/>
            <a:t>Proceso</a:t>
          </a:r>
          <a:endParaRPr lang="en-US"/>
        </a:p>
      </dgm:t>
    </dgm:pt>
    <dgm:pt modelId="{40CB3475-0A96-4976-B60F-B46C9A1C595A}" type="parTrans" cxnId="{06D29B7F-86AB-4FF5-8B4E-0E466C4E4010}">
      <dgm:prSet/>
      <dgm:spPr/>
      <dgm:t>
        <a:bodyPr/>
        <a:lstStyle/>
        <a:p>
          <a:endParaRPr lang="en-US"/>
        </a:p>
      </dgm:t>
    </dgm:pt>
    <dgm:pt modelId="{97DD4D95-0012-4511-BA08-0E0CF2FD3428}" type="sibTrans" cxnId="{06D29B7F-86AB-4FF5-8B4E-0E466C4E4010}">
      <dgm:prSet/>
      <dgm:spPr/>
      <dgm:t>
        <a:bodyPr/>
        <a:lstStyle/>
        <a:p>
          <a:endParaRPr lang="en-US"/>
        </a:p>
      </dgm:t>
    </dgm:pt>
    <dgm:pt modelId="{0323A03E-620B-4629-B19A-7B4EED3BBC19}">
      <dgm:prSet/>
      <dgm:spPr/>
      <dgm:t>
        <a:bodyPr/>
        <a:lstStyle/>
        <a:p>
          <a:r>
            <a:rPr lang="es-PE"/>
            <a:t>Orden – Secuencia </a:t>
          </a:r>
          <a:endParaRPr lang="en-US"/>
        </a:p>
      </dgm:t>
    </dgm:pt>
    <dgm:pt modelId="{A42CEE11-D985-4DD1-AB8C-9CFA6807CE85}" type="parTrans" cxnId="{CBD0C835-F8AC-4109-9126-CC2ADAB56D06}">
      <dgm:prSet/>
      <dgm:spPr/>
      <dgm:t>
        <a:bodyPr/>
        <a:lstStyle/>
        <a:p>
          <a:endParaRPr lang="en-US"/>
        </a:p>
      </dgm:t>
    </dgm:pt>
    <dgm:pt modelId="{19451D86-F261-4A73-9F04-7037B860FB63}" type="sibTrans" cxnId="{CBD0C835-F8AC-4109-9126-CC2ADAB56D06}">
      <dgm:prSet/>
      <dgm:spPr/>
      <dgm:t>
        <a:bodyPr/>
        <a:lstStyle/>
        <a:p>
          <a:endParaRPr lang="en-US"/>
        </a:p>
      </dgm:t>
    </dgm:pt>
    <dgm:pt modelId="{FEE2624C-D983-469A-A177-74C6575474AC}">
      <dgm:prSet/>
      <dgm:spPr/>
      <dgm:t>
        <a:bodyPr/>
        <a:lstStyle/>
        <a:p>
          <a:r>
            <a:rPr lang="es-PE"/>
            <a:t>Forma ordenada de investigar el mundo que nos rodea </a:t>
          </a:r>
          <a:endParaRPr lang="en-US"/>
        </a:p>
      </dgm:t>
    </dgm:pt>
    <dgm:pt modelId="{AA564B0D-1E75-4201-9100-329D9BA8BB83}" type="parTrans" cxnId="{E4F25D99-12D9-4EFD-AD62-E3E0CC6A3BAD}">
      <dgm:prSet/>
      <dgm:spPr/>
      <dgm:t>
        <a:bodyPr/>
        <a:lstStyle/>
        <a:p>
          <a:endParaRPr lang="en-US"/>
        </a:p>
      </dgm:t>
    </dgm:pt>
    <dgm:pt modelId="{39B7E047-1CC4-4E58-88B2-AF35A126D9C4}" type="sibTrans" cxnId="{E4F25D99-12D9-4EFD-AD62-E3E0CC6A3BAD}">
      <dgm:prSet/>
      <dgm:spPr/>
      <dgm:t>
        <a:bodyPr/>
        <a:lstStyle/>
        <a:p>
          <a:endParaRPr lang="en-US"/>
        </a:p>
      </dgm:t>
    </dgm:pt>
    <dgm:pt modelId="{3C6A5EB1-C19A-4CF2-81F5-0C572E702384}">
      <dgm:prSet/>
      <dgm:spPr/>
      <dgm:t>
        <a:bodyPr/>
        <a:lstStyle/>
        <a:p>
          <a:r>
            <a:rPr lang="es-PE"/>
            <a:t>Investigación para solucionar un problema</a:t>
          </a:r>
          <a:endParaRPr lang="en-US"/>
        </a:p>
      </dgm:t>
    </dgm:pt>
    <dgm:pt modelId="{9E5FB165-C087-40A3-BA19-CBA2EA38DAFF}" type="parTrans" cxnId="{95C8C043-B957-47F8-8A46-BE1F7B0DEDF0}">
      <dgm:prSet/>
      <dgm:spPr/>
      <dgm:t>
        <a:bodyPr/>
        <a:lstStyle/>
        <a:p>
          <a:endParaRPr lang="en-US"/>
        </a:p>
      </dgm:t>
    </dgm:pt>
    <dgm:pt modelId="{42BA60BF-888E-4FF9-A82D-BCAABB9A286C}" type="sibTrans" cxnId="{95C8C043-B957-47F8-8A46-BE1F7B0DEDF0}">
      <dgm:prSet/>
      <dgm:spPr/>
      <dgm:t>
        <a:bodyPr/>
        <a:lstStyle/>
        <a:p>
          <a:endParaRPr lang="en-US"/>
        </a:p>
      </dgm:t>
    </dgm:pt>
    <dgm:pt modelId="{3B056714-EF93-48A2-899B-353FBE5AAD7A}">
      <dgm:prSet/>
      <dgm:spPr/>
      <dgm:t>
        <a:bodyPr/>
        <a:lstStyle/>
        <a:p>
          <a:r>
            <a:rPr lang="es-PE"/>
            <a:t>Colaboración</a:t>
          </a:r>
          <a:endParaRPr lang="en-US"/>
        </a:p>
      </dgm:t>
    </dgm:pt>
    <dgm:pt modelId="{79858283-849E-4FEE-8A61-6B6756C8E2E2}" type="parTrans" cxnId="{5BE3CAF3-49BD-4F19-83B9-8F035C189140}">
      <dgm:prSet/>
      <dgm:spPr/>
      <dgm:t>
        <a:bodyPr/>
        <a:lstStyle/>
        <a:p>
          <a:endParaRPr lang="en-US"/>
        </a:p>
      </dgm:t>
    </dgm:pt>
    <dgm:pt modelId="{4AED68F7-AE83-4262-BC7F-DE22772A3D2F}" type="sibTrans" cxnId="{5BE3CAF3-49BD-4F19-83B9-8F035C189140}">
      <dgm:prSet/>
      <dgm:spPr/>
      <dgm:t>
        <a:bodyPr/>
        <a:lstStyle/>
        <a:p>
          <a:endParaRPr lang="en-US"/>
        </a:p>
      </dgm:t>
    </dgm:pt>
    <dgm:pt modelId="{EEFD875D-23AC-4C8F-A06D-847030F139C9}">
      <dgm:prSet/>
      <dgm:spPr/>
      <dgm:t>
        <a:bodyPr/>
        <a:lstStyle/>
        <a:p>
          <a:r>
            <a:rPr lang="es-PE"/>
            <a:t>Desarrollo de modelos  - (simplificación)</a:t>
          </a:r>
          <a:endParaRPr lang="en-US" dirty="0"/>
        </a:p>
      </dgm:t>
    </dgm:pt>
    <dgm:pt modelId="{7B6E7BCC-CD52-447A-8011-75B6FEC1765D}" type="parTrans" cxnId="{1EB96136-FD45-4086-902F-476B2F1A6E62}">
      <dgm:prSet/>
      <dgm:spPr/>
      <dgm:t>
        <a:bodyPr/>
        <a:lstStyle/>
        <a:p>
          <a:endParaRPr lang="en-US"/>
        </a:p>
      </dgm:t>
    </dgm:pt>
    <dgm:pt modelId="{16FEC72B-5BE5-4951-A3A9-87F2850EF8CC}" type="sibTrans" cxnId="{1EB96136-FD45-4086-902F-476B2F1A6E62}">
      <dgm:prSet/>
      <dgm:spPr/>
      <dgm:t>
        <a:bodyPr/>
        <a:lstStyle/>
        <a:p>
          <a:endParaRPr lang="en-US"/>
        </a:p>
      </dgm:t>
    </dgm:pt>
    <dgm:pt modelId="{86E185FF-2F17-480B-BBA7-06A7F0A694EE}">
      <dgm:prSet/>
      <dgm:spPr/>
      <dgm:t>
        <a:bodyPr/>
        <a:lstStyle/>
        <a:p>
          <a:r>
            <a:rPr lang="es-PE"/>
            <a:t>Planteamiento de alternativas de solución al problema</a:t>
          </a:r>
          <a:endParaRPr lang="en-US"/>
        </a:p>
      </dgm:t>
    </dgm:pt>
    <dgm:pt modelId="{C6C9E62B-012F-491E-AC2A-56D3C17DEBB8}" type="parTrans" cxnId="{E2D98D57-67DC-4E0A-B66E-218C743BB9D5}">
      <dgm:prSet/>
      <dgm:spPr/>
      <dgm:t>
        <a:bodyPr/>
        <a:lstStyle/>
        <a:p>
          <a:endParaRPr lang="en-US"/>
        </a:p>
      </dgm:t>
    </dgm:pt>
    <dgm:pt modelId="{93EA88A1-85CD-4DC6-8718-1C0DBB7E0911}" type="sibTrans" cxnId="{E2D98D57-67DC-4E0A-B66E-218C743BB9D5}">
      <dgm:prSet/>
      <dgm:spPr/>
      <dgm:t>
        <a:bodyPr/>
        <a:lstStyle/>
        <a:p>
          <a:endParaRPr lang="en-US"/>
        </a:p>
      </dgm:t>
    </dgm:pt>
    <dgm:pt modelId="{36B951DD-22E6-4A4B-B0F3-F5F4AE780211}">
      <dgm:prSet/>
      <dgm:spPr/>
      <dgm:t>
        <a:bodyPr/>
        <a:lstStyle/>
        <a:p>
          <a:r>
            <a:rPr lang="es-PE"/>
            <a:t>Incertidumbre</a:t>
          </a:r>
          <a:endParaRPr lang="en-US"/>
        </a:p>
      </dgm:t>
    </dgm:pt>
    <dgm:pt modelId="{4B342BD0-1D82-4A3A-90C9-6F4390B05095}" type="parTrans" cxnId="{8336AB39-2731-4ED4-BECC-D61AC33038CA}">
      <dgm:prSet/>
      <dgm:spPr/>
      <dgm:t>
        <a:bodyPr/>
        <a:lstStyle/>
        <a:p>
          <a:endParaRPr lang="en-US"/>
        </a:p>
      </dgm:t>
    </dgm:pt>
    <dgm:pt modelId="{514A63FA-DAE0-4021-9975-709AF6A8CFBE}" type="sibTrans" cxnId="{8336AB39-2731-4ED4-BECC-D61AC33038CA}">
      <dgm:prSet/>
      <dgm:spPr/>
      <dgm:t>
        <a:bodyPr/>
        <a:lstStyle/>
        <a:p>
          <a:endParaRPr lang="en-US"/>
        </a:p>
      </dgm:t>
    </dgm:pt>
    <dgm:pt modelId="{57ED0CA9-5C24-464A-86B5-0804C182A762}" type="pres">
      <dgm:prSet presAssocID="{1137D0B5-3071-470F-A44C-03CAC7ADC6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A5AB0A-4236-40BB-A4F3-D0588A712524}" type="pres">
      <dgm:prSet presAssocID="{776B44BD-50E0-4876-A16F-D210E07699E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5ED757-40CB-40F7-AD58-9BBD274A2BAF}" type="pres">
      <dgm:prSet presAssocID="{97DD4D95-0012-4511-BA08-0E0CF2FD3428}" presName="sibTrans" presStyleLbl="sibTrans1D1" presStyleIdx="0" presStyleCnt="7"/>
      <dgm:spPr/>
      <dgm:t>
        <a:bodyPr/>
        <a:lstStyle/>
        <a:p>
          <a:endParaRPr lang="es-ES"/>
        </a:p>
      </dgm:t>
    </dgm:pt>
    <dgm:pt modelId="{1B2C03A6-B65A-4E63-9039-024EFCCD8BB7}" type="pres">
      <dgm:prSet presAssocID="{97DD4D95-0012-4511-BA08-0E0CF2FD3428}" presName="connectorText" presStyleLbl="sibTrans1D1" presStyleIdx="0" presStyleCnt="7"/>
      <dgm:spPr/>
      <dgm:t>
        <a:bodyPr/>
        <a:lstStyle/>
        <a:p>
          <a:endParaRPr lang="es-ES"/>
        </a:p>
      </dgm:t>
    </dgm:pt>
    <dgm:pt modelId="{1FAB2535-2304-4381-B26D-344B72CF989A}" type="pres">
      <dgm:prSet presAssocID="{0323A03E-620B-4629-B19A-7B4EED3BBC1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EF88E8-F913-4735-93F4-D316BFA362A8}" type="pres">
      <dgm:prSet presAssocID="{19451D86-F261-4A73-9F04-7037B860FB63}" presName="sibTrans" presStyleLbl="sibTrans1D1" presStyleIdx="1" presStyleCnt="7"/>
      <dgm:spPr/>
      <dgm:t>
        <a:bodyPr/>
        <a:lstStyle/>
        <a:p>
          <a:endParaRPr lang="es-ES"/>
        </a:p>
      </dgm:t>
    </dgm:pt>
    <dgm:pt modelId="{29FC8B3A-A90C-4CDE-BC09-39E2FBB0FB05}" type="pres">
      <dgm:prSet presAssocID="{19451D86-F261-4A73-9F04-7037B860FB63}" presName="connectorText" presStyleLbl="sibTrans1D1" presStyleIdx="1" presStyleCnt="7"/>
      <dgm:spPr/>
      <dgm:t>
        <a:bodyPr/>
        <a:lstStyle/>
        <a:p>
          <a:endParaRPr lang="es-ES"/>
        </a:p>
      </dgm:t>
    </dgm:pt>
    <dgm:pt modelId="{5E8A3EC5-94C0-4466-9F9E-72DA45F33899}" type="pres">
      <dgm:prSet presAssocID="{FEE2624C-D983-469A-A177-74C6575474A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2A88DC-94F2-40DD-AB78-10D3E221CA93}" type="pres">
      <dgm:prSet presAssocID="{39B7E047-1CC4-4E58-88B2-AF35A126D9C4}" presName="sibTrans" presStyleLbl="sibTrans1D1" presStyleIdx="2" presStyleCnt="7"/>
      <dgm:spPr/>
      <dgm:t>
        <a:bodyPr/>
        <a:lstStyle/>
        <a:p>
          <a:endParaRPr lang="es-ES"/>
        </a:p>
      </dgm:t>
    </dgm:pt>
    <dgm:pt modelId="{662FE486-8E0B-4CFD-89B5-C054A6BFE6AF}" type="pres">
      <dgm:prSet presAssocID="{39B7E047-1CC4-4E58-88B2-AF35A126D9C4}" presName="connectorText" presStyleLbl="sibTrans1D1" presStyleIdx="2" presStyleCnt="7"/>
      <dgm:spPr/>
      <dgm:t>
        <a:bodyPr/>
        <a:lstStyle/>
        <a:p>
          <a:endParaRPr lang="es-ES"/>
        </a:p>
      </dgm:t>
    </dgm:pt>
    <dgm:pt modelId="{E6698F20-BB40-4766-9149-AFDFE260E9BF}" type="pres">
      <dgm:prSet presAssocID="{3C6A5EB1-C19A-4CF2-81F5-0C572E70238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4AC27A-49D3-4D86-9E10-F58110C4F340}" type="pres">
      <dgm:prSet presAssocID="{42BA60BF-888E-4FF9-A82D-BCAABB9A286C}" presName="sibTrans" presStyleLbl="sibTrans1D1" presStyleIdx="3" presStyleCnt="7"/>
      <dgm:spPr/>
      <dgm:t>
        <a:bodyPr/>
        <a:lstStyle/>
        <a:p>
          <a:endParaRPr lang="es-ES"/>
        </a:p>
      </dgm:t>
    </dgm:pt>
    <dgm:pt modelId="{992B35AE-184B-47DC-9D56-BC2EEEE77099}" type="pres">
      <dgm:prSet presAssocID="{42BA60BF-888E-4FF9-A82D-BCAABB9A286C}" presName="connectorText" presStyleLbl="sibTrans1D1" presStyleIdx="3" presStyleCnt="7"/>
      <dgm:spPr/>
      <dgm:t>
        <a:bodyPr/>
        <a:lstStyle/>
        <a:p>
          <a:endParaRPr lang="es-ES"/>
        </a:p>
      </dgm:t>
    </dgm:pt>
    <dgm:pt modelId="{61121F11-52E1-4D02-AF17-3C7654311EF2}" type="pres">
      <dgm:prSet presAssocID="{3B056714-EF93-48A2-899B-353FBE5AAD7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3FFB19-6FCC-4B49-AF89-A37015A98F62}" type="pres">
      <dgm:prSet presAssocID="{4AED68F7-AE83-4262-BC7F-DE22772A3D2F}" presName="sibTrans" presStyleLbl="sibTrans1D1" presStyleIdx="4" presStyleCnt="7"/>
      <dgm:spPr/>
      <dgm:t>
        <a:bodyPr/>
        <a:lstStyle/>
        <a:p>
          <a:endParaRPr lang="es-ES"/>
        </a:p>
      </dgm:t>
    </dgm:pt>
    <dgm:pt modelId="{7A36D713-FD97-418A-A4DA-DF7A9C6354B7}" type="pres">
      <dgm:prSet presAssocID="{4AED68F7-AE83-4262-BC7F-DE22772A3D2F}" presName="connectorText" presStyleLbl="sibTrans1D1" presStyleIdx="4" presStyleCnt="7"/>
      <dgm:spPr/>
      <dgm:t>
        <a:bodyPr/>
        <a:lstStyle/>
        <a:p>
          <a:endParaRPr lang="es-ES"/>
        </a:p>
      </dgm:t>
    </dgm:pt>
    <dgm:pt modelId="{BA4F95C1-4892-4F3C-B2ED-39ADC4B25678}" type="pres">
      <dgm:prSet presAssocID="{EEFD875D-23AC-4C8F-A06D-847030F139C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497BB7-B8B3-4B4F-BE49-436EE4CB7CB2}" type="pres">
      <dgm:prSet presAssocID="{16FEC72B-5BE5-4951-A3A9-87F2850EF8CC}" presName="sibTrans" presStyleLbl="sibTrans1D1" presStyleIdx="5" presStyleCnt="7"/>
      <dgm:spPr/>
      <dgm:t>
        <a:bodyPr/>
        <a:lstStyle/>
        <a:p>
          <a:endParaRPr lang="es-ES"/>
        </a:p>
      </dgm:t>
    </dgm:pt>
    <dgm:pt modelId="{3B9B81DA-011B-4879-B1C7-1826985288AE}" type="pres">
      <dgm:prSet presAssocID="{16FEC72B-5BE5-4951-A3A9-87F2850EF8CC}" presName="connectorText" presStyleLbl="sibTrans1D1" presStyleIdx="5" presStyleCnt="7"/>
      <dgm:spPr/>
      <dgm:t>
        <a:bodyPr/>
        <a:lstStyle/>
        <a:p>
          <a:endParaRPr lang="es-ES"/>
        </a:p>
      </dgm:t>
    </dgm:pt>
    <dgm:pt modelId="{DB24DA9F-C664-437C-9384-E0D72C1D7C45}" type="pres">
      <dgm:prSet presAssocID="{86E185FF-2F17-480B-BBA7-06A7F0A694E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9FAAE9-4C3E-45D1-A7E8-CA62C43CE35E}" type="pres">
      <dgm:prSet presAssocID="{93EA88A1-85CD-4DC6-8718-1C0DBB7E0911}" presName="sibTrans" presStyleLbl="sibTrans1D1" presStyleIdx="6" presStyleCnt="7"/>
      <dgm:spPr/>
      <dgm:t>
        <a:bodyPr/>
        <a:lstStyle/>
        <a:p>
          <a:endParaRPr lang="es-ES"/>
        </a:p>
      </dgm:t>
    </dgm:pt>
    <dgm:pt modelId="{D1A1182F-2628-4478-80BF-390B3FCB5A5D}" type="pres">
      <dgm:prSet presAssocID="{93EA88A1-85CD-4DC6-8718-1C0DBB7E0911}" presName="connectorText" presStyleLbl="sibTrans1D1" presStyleIdx="6" presStyleCnt="7"/>
      <dgm:spPr/>
      <dgm:t>
        <a:bodyPr/>
        <a:lstStyle/>
        <a:p>
          <a:endParaRPr lang="es-ES"/>
        </a:p>
      </dgm:t>
    </dgm:pt>
    <dgm:pt modelId="{98DAF8BC-272F-4B6B-99D3-3604B2726661}" type="pres">
      <dgm:prSet presAssocID="{36B951DD-22E6-4A4B-B0F3-F5F4AE78021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BDA6C2-1605-40D4-8426-F67FDB7E435F}" type="presOf" srcId="{93EA88A1-85CD-4DC6-8718-1C0DBB7E0911}" destId="{D1A1182F-2628-4478-80BF-390B3FCB5A5D}" srcOrd="1" destOrd="0" presId="urn:microsoft.com/office/officeart/2016/7/layout/RepeatingBendingProcessNew"/>
    <dgm:cxn modelId="{932CFC6A-4B0B-4130-8756-236183BC75E2}" type="presOf" srcId="{4AED68F7-AE83-4262-BC7F-DE22772A3D2F}" destId="{0A3FFB19-6FCC-4B49-AF89-A37015A98F62}" srcOrd="0" destOrd="0" presId="urn:microsoft.com/office/officeart/2016/7/layout/RepeatingBendingProcessNew"/>
    <dgm:cxn modelId="{ADC6B57E-EDB2-4024-B384-C768D4292332}" type="presOf" srcId="{86E185FF-2F17-480B-BBA7-06A7F0A694EE}" destId="{DB24DA9F-C664-437C-9384-E0D72C1D7C45}" srcOrd="0" destOrd="0" presId="urn:microsoft.com/office/officeart/2016/7/layout/RepeatingBendingProcessNew"/>
    <dgm:cxn modelId="{4063F3F6-A1E7-4125-A33D-032C9B1E2373}" type="presOf" srcId="{97DD4D95-0012-4511-BA08-0E0CF2FD3428}" destId="{1B2C03A6-B65A-4E63-9039-024EFCCD8BB7}" srcOrd="1" destOrd="0" presId="urn:microsoft.com/office/officeart/2016/7/layout/RepeatingBendingProcessNew"/>
    <dgm:cxn modelId="{C97D6907-AC5E-462C-9A1D-BCA67974CA79}" type="presOf" srcId="{39B7E047-1CC4-4E58-88B2-AF35A126D9C4}" destId="{062A88DC-94F2-40DD-AB78-10D3E221CA93}" srcOrd="0" destOrd="0" presId="urn:microsoft.com/office/officeart/2016/7/layout/RepeatingBendingProcessNew"/>
    <dgm:cxn modelId="{3E993F05-2EA0-4E99-870B-5701A4630CCE}" type="presOf" srcId="{19451D86-F261-4A73-9F04-7037B860FB63}" destId="{3CEF88E8-F913-4735-93F4-D316BFA362A8}" srcOrd="0" destOrd="0" presId="urn:microsoft.com/office/officeart/2016/7/layout/RepeatingBendingProcessNew"/>
    <dgm:cxn modelId="{95C8C043-B957-47F8-8A46-BE1F7B0DEDF0}" srcId="{1137D0B5-3071-470F-A44C-03CAC7ADC644}" destId="{3C6A5EB1-C19A-4CF2-81F5-0C572E702384}" srcOrd="3" destOrd="0" parTransId="{9E5FB165-C087-40A3-BA19-CBA2EA38DAFF}" sibTransId="{42BA60BF-888E-4FF9-A82D-BCAABB9A286C}"/>
    <dgm:cxn modelId="{636F22A0-F547-4004-A919-62FE563AEB71}" type="presOf" srcId="{FEE2624C-D983-469A-A177-74C6575474AC}" destId="{5E8A3EC5-94C0-4466-9F9E-72DA45F33899}" srcOrd="0" destOrd="0" presId="urn:microsoft.com/office/officeart/2016/7/layout/RepeatingBendingProcessNew"/>
    <dgm:cxn modelId="{E2D98D57-67DC-4E0A-B66E-218C743BB9D5}" srcId="{1137D0B5-3071-470F-A44C-03CAC7ADC644}" destId="{86E185FF-2F17-480B-BBA7-06A7F0A694EE}" srcOrd="6" destOrd="0" parTransId="{C6C9E62B-012F-491E-AC2A-56D3C17DEBB8}" sibTransId="{93EA88A1-85CD-4DC6-8718-1C0DBB7E0911}"/>
    <dgm:cxn modelId="{06D29B7F-86AB-4FF5-8B4E-0E466C4E4010}" srcId="{1137D0B5-3071-470F-A44C-03CAC7ADC644}" destId="{776B44BD-50E0-4876-A16F-D210E07699EB}" srcOrd="0" destOrd="0" parTransId="{40CB3475-0A96-4976-B60F-B46C9A1C595A}" sibTransId="{97DD4D95-0012-4511-BA08-0E0CF2FD3428}"/>
    <dgm:cxn modelId="{B06DB493-F9D3-41D7-93E4-5BD99DD3223A}" type="presOf" srcId="{97DD4D95-0012-4511-BA08-0E0CF2FD3428}" destId="{B05ED757-40CB-40F7-AD58-9BBD274A2BAF}" srcOrd="0" destOrd="0" presId="urn:microsoft.com/office/officeart/2016/7/layout/RepeatingBendingProcessNew"/>
    <dgm:cxn modelId="{8ACFD58F-B43C-4C5E-92E6-4CC27FDCD0A8}" type="presOf" srcId="{3C6A5EB1-C19A-4CF2-81F5-0C572E702384}" destId="{E6698F20-BB40-4766-9149-AFDFE260E9BF}" srcOrd="0" destOrd="0" presId="urn:microsoft.com/office/officeart/2016/7/layout/RepeatingBendingProcessNew"/>
    <dgm:cxn modelId="{CBD0C835-F8AC-4109-9126-CC2ADAB56D06}" srcId="{1137D0B5-3071-470F-A44C-03CAC7ADC644}" destId="{0323A03E-620B-4629-B19A-7B4EED3BBC19}" srcOrd="1" destOrd="0" parTransId="{A42CEE11-D985-4DD1-AB8C-9CFA6807CE85}" sibTransId="{19451D86-F261-4A73-9F04-7037B860FB63}"/>
    <dgm:cxn modelId="{5EEB270C-8458-4763-BB45-F4C14FE2A970}" type="presOf" srcId="{42BA60BF-888E-4FF9-A82D-BCAABB9A286C}" destId="{992B35AE-184B-47DC-9D56-BC2EEEE77099}" srcOrd="1" destOrd="0" presId="urn:microsoft.com/office/officeart/2016/7/layout/RepeatingBendingProcessNew"/>
    <dgm:cxn modelId="{1CDB8921-CE89-4FB8-9E3C-E3755FE3BE84}" type="presOf" srcId="{19451D86-F261-4A73-9F04-7037B860FB63}" destId="{29FC8B3A-A90C-4CDE-BC09-39E2FBB0FB05}" srcOrd="1" destOrd="0" presId="urn:microsoft.com/office/officeart/2016/7/layout/RepeatingBendingProcessNew"/>
    <dgm:cxn modelId="{B94485D6-C858-4926-8A33-3DEFD6615615}" type="presOf" srcId="{776B44BD-50E0-4876-A16F-D210E07699EB}" destId="{51A5AB0A-4236-40BB-A4F3-D0588A712524}" srcOrd="0" destOrd="0" presId="urn:microsoft.com/office/officeart/2016/7/layout/RepeatingBendingProcessNew"/>
    <dgm:cxn modelId="{21B7F75D-83B3-4896-B233-DCAE715006A6}" type="presOf" srcId="{16FEC72B-5BE5-4951-A3A9-87F2850EF8CC}" destId="{3B9B81DA-011B-4879-B1C7-1826985288AE}" srcOrd="1" destOrd="0" presId="urn:microsoft.com/office/officeart/2016/7/layout/RepeatingBendingProcessNew"/>
    <dgm:cxn modelId="{37B45762-C73E-416E-9F40-C7E2BF187A38}" type="presOf" srcId="{4AED68F7-AE83-4262-BC7F-DE22772A3D2F}" destId="{7A36D713-FD97-418A-A4DA-DF7A9C6354B7}" srcOrd="1" destOrd="0" presId="urn:microsoft.com/office/officeart/2016/7/layout/RepeatingBendingProcessNew"/>
    <dgm:cxn modelId="{A0675EBA-EC87-43CD-BCDA-38F77EDC2295}" type="presOf" srcId="{0323A03E-620B-4629-B19A-7B4EED3BBC19}" destId="{1FAB2535-2304-4381-B26D-344B72CF989A}" srcOrd="0" destOrd="0" presId="urn:microsoft.com/office/officeart/2016/7/layout/RepeatingBendingProcessNew"/>
    <dgm:cxn modelId="{2A838C8D-9011-4306-8CDA-C4F44BD38791}" type="presOf" srcId="{42BA60BF-888E-4FF9-A82D-BCAABB9A286C}" destId="{DC4AC27A-49D3-4D86-9E10-F58110C4F340}" srcOrd="0" destOrd="0" presId="urn:microsoft.com/office/officeart/2016/7/layout/RepeatingBendingProcessNew"/>
    <dgm:cxn modelId="{AFD4F17C-41DF-4C4E-B8F7-12AEC1D4CC63}" type="presOf" srcId="{1137D0B5-3071-470F-A44C-03CAC7ADC644}" destId="{57ED0CA9-5C24-464A-86B5-0804C182A762}" srcOrd="0" destOrd="0" presId="urn:microsoft.com/office/officeart/2016/7/layout/RepeatingBendingProcessNew"/>
    <dgm:cxn modelId="{B6EE4C3D-57C0-4738-8FEB-4ACD96B67BD7}" type="presOf" srcId="{36B951DD-22E6-4A4B-B0F3-F5F4AE780211}" destId="{98DAF8BC-272F-4B6B-99D3-3604B2726661}" srcOrd="0" destOrd="0" presId="urn:microsoft.com/office/officeart/2016/7/layout/RepeatingBendingProcessNew"/>
    <dgm:cxn modelId="{9D367C8E-F058-433C-8285-A3C227D2BF76}" type="presOf" srcId="{93EA88A1-85CD-4DC6-8718-1C0DBB7E0911}" destId="{C49FAAE9-4C3E-45D1-A7E8-CA62C43CE35E}" srcOrd="0" destOrd="0" presId="urn:microsoft.com/office/officeart/2016/7/layout/RepeatingBendingProcessNew"/>
    <dgm:cxn modelId="{8336AB39-2731-4ED4-BECC-D61AC33038CA}" srcId="{1137D0B5-3071-470F-A44C-03CAC7ADC644}" destId="{36B951DD-22E6-4A4B-B0F3-F5F4AE780211}" srcOrd="7" destOrd="0" parTransId="{4B342BD0-1D82-4A3A-90C9-6F4390B05095}" sibTransId="{514A63FA-DAE0-4021-9975-709AF6A8CFBE}"/>
    <dgm:cxn modelId="{4662534E-2D2D-4451-837A-09F93921874E}" type="presOf" srcId="{3B056714-EF93-48A2-899B-353FBE5AAD7A}" destId="{61121F11-52E1-4D02-AF17-3C7654311EF2}" srcOrd="0" destOrd="0" presId="urn:microsoft.com/office/officeart/2016/7/layout/RepeatingBendingProcessNew"/>
    <dgm:cxn modelId="{5BE3CAF3-49BD-4F19-83B9-8F035C189140}" srcId="{1137D0B5-3071-470F-A44C-03CAC7ADC644}" destId="{3B056714-EF93-48A2-899B-353FBE5AAD7A}" srcOrd="4" destOrd="0" parTransId="{79858283-849E-4FEE-8A61-6B6756C8E2E2}" sibTransId="{4AED68F7-AE83-4262-BC7F-DE22772A3D2F}"/>
    <dgm:cxn modelId="{87DF3895-8809-4CA5-AADA-770460B92F2B}" type="presOf" srcId="{39B7E047-1CC4-4E58-88B2-AF35A126D9C4}" destId="{662FE486-8E0B-4CFD-89B5-C054A6BFE6AF}" srcOrd="1" destOrd="0" presId="urn:microsoft.com/office/officeart/2016/7/layout/RepeatingBendingProcessNew"/>
    <dgm:cxn modelId="{E1ED86C6-ED09-43F1-952F-00102CA87A35}" type="presOf" srcId="{EEFD875D-23AC-4C8F-A06D-847030F139C9}" destId="{BA4F95C1-4892-4F3C-B2ED-39ADC4B25678}" srcOrd="0" destOrd="0" presId="urn:microsoft.com/office/officeart/2016/7/layout/RepeatingBendingProcessNew"/>
    <dgm:cxn modelId="{1EB96136-FD45-4086-902F-476B2F1A6E62}" srcId="{1137D0B5-3071-470F-A44C-03CAC7ADC644}" destId="{EEFD875D-23AC-4C8F-A06D-847030F139C9}" srcOrd="5" destOrd="0" parTransId="{7B6E7BCC-CD52-447A-8011-75B6FEC1765D}" sibTransId="{16FEC72B-5BE5-4951-A3A9-87F2850EF8CC}"/>
    <dgm:cxn modelId="{8A05C5BD-6BF1-43A9-8F7A-BC21BD939C8C}" type="presOf" srcId="{16FEC72B-5BE5-4951-A3A9-87F2850EF8CC}" destId="{0D497BB7-B8B3-4B4F-BE49-436EE4CB7CB2}" srcOrd="0" destOrd="0" presId="urn:microsoft.com/office/officeart/2016/7/layout/RepeatingBendingProcessNew"/>
    <dgm:cxn modelId="{E4F25D99-12D9-4EFD-AD62-E3E0CC6A3BAD}" srcId="{1137D0B5-3071-470F-A44C-03CAC7ADC644}" destId="{FEE2624C-D983-469A-A177-74C6575474AC}" srcOrd="2" destOrd="0" parTransId="{AA564B0D-1E75-4201-9100-329D9BA8BB83}" sibTransId="{39B7E047-1CC4-4E58-88B2-AF35A126D9C4}"/>
    <dgm:cxn modelId="{ADCC4871-544D-446F-ABE4-459395A67A5E}" type="presParOf" srcId="{57ED0CA9-5C24-464A-86B5-0804C182A762}" destId="{51A5AB0A-4236-40BB-A4F3-D0588A712524}" srcOrd="0" destOrd="0" presId="urn:microsoft.com/office/officeart/2016/7/layout/RepeatingBendingProcessNew"/>
    <dgm:cxn modelId="{924A1F88-CE30-4927-A631-64D765FD66C9}" type="presParOf" srcId="{57ED0CA9-5C24-464A-86B5-0804C182A762}" destId="{B05ED757-40CB-40F7-AD58-9BBD274A2BAF}" srcOrd="1" destOrd="0" presId="urn:microsoft.com/office/officeart/2016/7/layout/RepeatingBendingProcessNew"/>
    <dgm:cxn modelId="{3D4412F8-E61E-43FD-87D9-A5046785BA57}" type="presParOf" srcId="{B05ED757-40CB-40F7-AD58-9BBD274A2BAF}" destId="{1B2C03A6-B65A-4E63-9039-024EFCCD8BB7}" srcOrd="0" destOrd="0" presId="urn:microsoft.com/office/officeart/2016/7/layout/RepeatingBendingProcessNew"/>
    <dgm:cxn modelId="{4AACB1C4-5541-4725-B591-7D7AF4768A4D}" type="presParOf" srcId="{57ED0CA9-5C24-464A-86B5-0804C182A762}" destId="{1FAB2535-2304-4381-B26D-344B72CF989A}" srcOrd="2" destOrd="0" presId="urn:microsoft.com/office/officeart/2016/7/layout/RepeatingBendingProcessNew"/>
    <dgm:cxn modelId="{441F2F8C-7B49-4BDE-A5A2-73195B7F2CF6}" type="presParOf" srcId="{57ED0CA9-5C24-464A-86B5-0804C182A762}" destId="{3CEF88E8-F913-4735-93F4-D316BFA362A8}" srcOrd="3" destOrd="0" presId="urn:microsoft.com/office/officeart/2016/7/layout/RepeatingBendingProcessNew"/>
    <dgm:cxn modelId="{730DE2D7-704F-4DD0-AADB-E153DA296343}" type="presParOf" srcId="{3CEF88E8-F913-4735-93F4-D316BFA362A8}" destId="{29FC8B3A-A90C-4CDE-BC09-39E2FBB0FB05}" srcOrd="0" destOrd="0" presId="urn:microsoft.com/office/officeart/2016/7/layout/RepeatingBendingProcessNew"/>
    <dgm:cxn modelId="{4695871E-2295-4C1C-B309-240F13656E42}" type="presParOf" srcId="{57ED0CA9-5C24-464A-86B5-0804C182A762}" destId="{5E8A3EC5-94C0-4466-9F9E-72DA45F33899}" srcOrd="4" destOrd="0" presId="urn:microsoft.com/office/officeart/2016/7/layout/RepeatingBendingProcessNew"/>
    <dgm:cxn modelId="{C4DCB46E-DD3D-44AC-9C88-20EA15FBBE84}" type="presParOf" srcId="{57ED0CA9-5C24-464A-86B5-0804C182A762}" destId="{062A88DC-94F2-40DD-AB78-10D3E221CA93}" srcOrd="5" destOrd="0" presId="urn:microsoft.com/office/officeart/2016/7/layout/RepeatingBendingProcessNew"/>
    <dgm:cxn modelId="{182C5F16-81EC-4A1D-A78E-4F57F3A72F9C}" type="presParOf" srcId="{062A88DC-94F2-40DD-AB78-10D3E221CA93}" destId="{662FE486-8E0B-4CFD-89B5-C054A6BFE6AF}" srcOrd="0" destOrd="0" presId="urn:microsoft.com/office/officeart/2016/7/layout/RepeatingBendingProcessNew"/>
    <dgm:cxn modelId="{0ECFCB75-646B-4F2C-A7CF-64E905FF4D29}" type="presParOf" srcId="{57ED0CA9-5C24-464A-86B5-0804C182A762}" destId="{E6698F20-BB40-4766-9149-AFDFE260E9BF}" srcOrd="6" destOrd="0" presId="urn:microsoft.com/office/officeart/2016/7/layout/RepeatingBendingProcessNew"/>
    <dgm:cxn modelId="{86CE92DC-F8BE-4142-A14D-03A2272D0639}" type="presParOf" srcId="{57ED0CA9-5C24-464A-86B5-0804C182A762}" destId="{DC4AC27A-49D3-4D86-9E10-F58110C4F340}" srcOrd="7" destOrd="0" presId="urn:microsoft.com/office/officeart/2016/7/layout/RepeatingBendingProcessNew"/>
    <dgm:cxn modelId="{E7649828-93C7-4BFF-81D6-E4568911D7A1}" type="presParOf" srcId="{DC4AC27A-49D3-4D86-9E10-F58110C4F340}" destId="{992B35AE-184B-47DC-9D56-BC2EEEE77099}" srcOrd="0" destOrd="0" presId="urn:microsoft.com/office/officeart/2016/7/layout/RepeatingBendingProcessNew"/>
    <dgm:cxn modelId="{F539772D-A9A7-488D-840A-ED8ED4CAFA53}" type="presParOf" srcId="{57ED0CA9-5C24-464A-86B5-0804C182A762}" destId="{61121F11-52E1-4D02-AF17-3C7654311EF2}" srcOrd="8" destOrd="0" presId="urn:microsoft.com/office/officeart/2016/7/layout/RepeatingBendingProcessNew"/>
    <dgm:cxn modelId="{5089C3D8-FC5A-4C1A-A861-C0A5C383F5F2}" type="presParOf" srcId="{57ED0CA9-5C24-464A-86B5-0804C182A762}" destId="{0A3FFB19-6FCC-4B49-AF89-A37015A98F62}" srcOrd="9" destOrd="0" presId="urn:microsoft.com/office/officeart/2016/7/layout/RepeatingBendingProcessNew"/>
    <dgm:cxn modelId="{F691A1B4-99FE-45F3-997E-CCD00EA3AF76}" type="presParOf" srcId="{0A3FFB19-6FCC-4B49-AF89-A37015A98F62}" destId="{7A36D713-FD97-418A-A4DA-DF7A9C6354B7}" srcOrd="0" destOrd="0" presId="urn:microsoft.com/office/officeart/2016/7/layout/RepeatingBendingProcessNew"/>
    <dgm:cxn modelId="{F5B87902-3327-446A-8904-5DD9F91140D0}" type="presParOf" srcId="{57ED0CA9-5C24-464A-86B5-0804C182A762}" destId="{BA4F95C1-4892-4F3C-B2ED-39ADC4B25678}" srcOrd="10" destOrd="0" presId="urn:microsoft.com/office/officeart/2016/7/layout/RepeatingBendingProcessNew"/>
    <dgm:cxn modelId="{245B8ECA-2672-4DE3-BC26-2D20A0CC520B}" type="presParOf" srcId="{57ED0CA9-5C24-464A-86B5-0804C182A762}" destId="{0D497BB7-B8B3-4B4F-BE49-436EE4CB7CB2}" srcOrd="11" destOrd="0" presId="urn:microsoft.com/office/officeart/2016/7/layout/RepeatingBendingProcessNew"/>
    <dgm:cxn modelId="{4575D11B-3CA8-4DE2-B0CE-5B7420BD521E}" type="presParOf" srcId="{0D497BB7-B8B3-4B4F-BE49-436EE4CB7CB2}" destId="{3B9B81DA-011B-4879-B1C7-1826985288AE}" srcOrd="0" destOrd="0" presId="urn:microsoft.com/office/officeart/2016/7/layout/RepeatingBendingProcessNew"/>
    <dgm:cxn modelId="{C1A62F3E-FBA6-457B-997A-A30974C611F2}" type="presParOf" srcId="{57ED0CA9-5C24-464A-86B5-0804C182A762}" destId="{DB24DA9F-C664-437C-9384-E0D72C1D7C45}" srcOrd="12" destOrd="0" presId="urn:microsoft.com/office/officeart/2016/7/layout/RepeatingBendingProcessNew"/>
    <dgm:cxn modelId="{D34D3518-C110-4F9F-9D3E-F9D2DF1922C1}" type="presParOf" srcId="{57ED0CA9-5C24-464A-86B5-0804C182A762}" destId="{C49FAAE9-4C3E-45D1-A7E8-CA62C43CE35E}" srcOrd="13" destOrd="0" presId="urn:microsoft.com/office/officeart/2016/7/layout/RepeatingBendingProcessNew"/>
    <dgm:cxn modelId="{0B36E5DA-53EC-4CDF-B1CC-35CBC8F0E94F}" type="presParOf" srcId="{C49FAAE9-4C3E-45D1-A7E8-CA62C43CE35E}" destId="{D1A1182F-2628-4478-80BF-390B3FCB5A5D}" srcOrd="0" destOrd="0" presId="urn:microsoft.com/office/officeart/2016/7/layout/RepeatingBendingProcessNew"/>
    <dgm:cxn modelId="{88FE11F5-DF2B-48F7-B503-3155A6239D62}" type="presParOf" srcId="{57ED0CA9-5C24-464A-86B5-0804C182A762}" destId="{98DAF8BC-272F-4B6B-99D3-3604B2726661}" srcOrd="14" destOrd="0" presId="urn:microsoft.com/office/officeart/2016/7/layout/RepeatingBendingProcessNew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C8E58-75AD-854F-B1F8-1DAAC8E6D8A9}">
      <dsp:nvSpPr>
        <dsp:cNvPr id="0" name=""/>
        <dsp:cNvSpPr/>
      </dsp:nvSpPr>
      <dsp:spPr>
        <a:xfrm>
          <a:off x="4513" y="1919924"/>
          <a:ext cx="3947044" cy="157881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/>
            <a:t>Tema</a:t>
          </a:r>
        </a:p>
      </dsp:txBody>
      <dsp:txXfrm>
        <a:off x="4513" y="1919924"/>
        <a:ext cx="3552340" cy="1578817"/>
      </dsp:txXfrm>
    </dsp:sp>
    <dsp:sp modelId="{D4D86136-585E-534B-8F61-1560F51F0557}">
      <dsp:nvSpPr>
        <dsp:cNvPr id="0" name=""/>
        <dsp:cNvSpPr/>
      </dsp:nvSpPr>
      <dsp:spPr>
        <a:xfrm>
          <a:off x="3162148" y="1919924"/>
          <a:ext cx="3947044" cy="1578817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/>
            <a:t>Planificar</a:t>
          </a:r>
        </a:p>
      </dsp:txBody>
      <dsp:txXfrm>
        <a:off x="3951557" y="1919924"/>
        <a:ext cx="2368227" cy="1578817"/>
      </dsp:txXfrm>
    </dsp:sp>
    <dsp:sp modelId="{D5EC92C5-41CC-1145-9E0E-30EBB9FE5B22}">
      <dsp:nvSpPr>
        <dsp:cNvPr id="0" name=""/>
        <dsp:cNvSpPr/>
      </dsp:nvSpPr>
      <dsp:spPr>
        <a:xfrm>
          <a:off x="6319784" y="1919924"/>
          <a:ext cx="3947044" cy="1578817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/>
            <a:t>Objetivos</a:t>
          </a:r>
        </a:p>
      </dsp:txBody>
      <dsp:txXfrm>
        <a:off x="7109193" y="1919924"/>
        <a:ext cx="2368227" cy="1578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C8E58-75AD-854F-B1F8-1DAAC8E6D8A9}">
      <dsp:nvSpPr>
        <dsp:cNvPr id="0" name=""/>
        <dsp:cNvSpPr/>
      </dsp:nvSpPr>
      <dsp:spPr>
        <a:xfrm>
          <a:off x="6817" y="2073045"/>
          <a:ext cx="3181442" cy="1272576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354" tIns="82677" rIns="41339" bIns="82677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/>
            <a:t>Metodología pedagógica</a:t>
          </a:r>
          <a:endParaRPr lang="es-ES" sz="3100" kern="1200" dirty="0"/>
        </a:p>
      </dsp:txBody>
      <dsp:txXfrm>
        <a:off x="6817" y="2073045"/>
        <a:ext cx="2863298" cy="1272576"/>
      </dsp:txXfrm>
    </dsp:sp>
    <dsp:sp modelId="{D4D86136-585E-534B-8F61-1560F51F0557}">
      <dsp:nvSpPr>
        <dsp:cNvPr id="0" name=""/>
        <dsp:cNvSpPr/>
      </dsp:nvSpPr>
      <dsp:spPr>
        <a:xfrm>
          <a:off x="2528486" y="851918"/>
          <a:ext cx="4133171" cy="1272576"/>
        </a:xfrm>
        <a:prstGeom prst="chevron">
          <a:avLst/>
        </a:prstGeom>
        <a:solidFill>
          <a:srgbClr val="0875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82677" rIns="41339" bIns="82677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Estrategias didácticas </a:t>
          </a:r>
        </a:p>
      </dsp:txBody>
      <dsp:txXfrm>
        <a:off x="3164774" y="851918"/>
        <a:ext cx="2860595" cy="1272576"/>
      </dsp:txXfrm>
    </dsp:sp>
    <dsp:sp modelId="{D5EC92C5-41CC-1145-9E0E-30EBB9FE5B22}">
      <dsp:nvSpPr>
        <dsp:cNvPr id="0" name=""/>
        <dsp:cNvSpPr/>
      </dsp:nvSpPr>
      <dsp:spPr>
        <a:xfrm>
          <a:off x="6048854" y="2073045"/>
          <a:ext cx="3181442" cy="1272576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82677" rIns="41339" bIns="82677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Recursos didácticos</a:t>
          </a:r>
        </a:p>
      </dsp:txBody>
      <dsp:txXfrm>
        <a:off x="6685142" y="2073045"/>
        <a:ext cx="1908866" cy="1272576"/>
      </dsp:txXfrm>
    </dsp:sp>
    <dsp:sp modelId="{312C6B38-8862-4643-8668-FB3987BEBE86}">
      <dsp:nvSpPr>
        <dsp:cNvPr id="0" name=""/>
        <dsp:cNvSpPr/>
      </dsp:nvSpPr>
      <dsp:spPr>
        <a:xfrm>
          <a:off x="3004499" y="3452136"/>
          <a:ext cx="3181442" cy="127257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82677" rIns="41339" bIns="82677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Evaluación</a:t>
          </a:r>
        </a:p>
      </dsp:txBody>
      <dsp:txXfrm>
        <a:off x="3640787" y="3452136"/>
        <a:ext cx="1908866" cy="1272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ED757-40CB-40F7-AD58-9BBD274A2BAF}">
      <dsp:nvSpPr>
        <dsp:cNvPr id="0" name=""/>
        <dsp:cNvSpPr/>
      </dsp:nvSpPr>
      <dsp:spPr>
        <a:xfrm>
          <a:off x="2104740" y="371130"/>
          <a:ext cx="2874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744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40509" y="415259"/>
        <a:ext cx="15902" cy="3180"/>
      </dsp:txXfrm>
    </dsp:sp>
    <dsp:sp modelId="{51A5AB0A-4236-40BB-A4F3-D0588A712524}">
      <dsp:nvSpPr>
        <dsp:cNvPr id="0" name=""/>
        <dsp:cNvSpPr/>
      </dsp:nvSpPr>
      <dsp:spPr>
        <a:xfrm>
          <a:off x="723751" y="2013"/>
          <a:ext cx="1382788" cy="829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Proceso</a:t>
          </a:r>
          <a:endParaRPr lang="en-US" sz="1200" kern="1200"/>
        </a:p>
      </dsp:txBody>
      <dsp:txXfrm>
        <a:off x="723751" y="2013"/>
        <a:ext cx="1382788" cy="829673"/>
      </dsp:txXfrm>
    </dsp:sp>
    <dsp:sp modelId="{3CEF88E8-F913-4735-93F4-D316BFA362A8}">
      <dsp:nvSpPr>
        <dsp:cNvPr id="0" name=""/>
        <dsp:cNvSpPr/>
      </dsp:nvSpPr>
      <dsp:spPr>
        <a:xfrm>
          <a:off x="1415145" y="829886"/>
          <a:ext cx="1700830" cy="287441"/>
        </a:xfrm>
        <a:custGeom>
          <a:avLst/>
          <a:gdLst/>
          <a:ahLst/>
          <a:cxnLst/>
          <a:rect l="0" t="0" r="0" b="0"/>
          <a:pathLst>
            <a:path>
              <a:moveTo>
                <a:pt x="1700830" y="0"/>
              </a:moveTo>
              <a:lnTo>
                <a:pt x="1700830" y="160820"/>
              </a:lnTo>
              <a:lnTo>
                <a:pt x="0" y="160820"/>
              </a:lnTo>
              <a:lnTo>
                <a:pt x="0" y="287441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22303" y="972017"/>
        <a:ext cx="86515" cy="3180"/>
      </dsp:txXfrm>
    </dsp:sp>
    <dsp:sp modelId="{1FAB2535-2304-4381-B26D-344B72CF989A}">
      <dsp:nvSpPr>
        <dsp:cNvPr id="0" name=""/>
        <dsp:cNvSpPr/>
      </dsp:nvSpPr>
      <dsp:spPr>
        <a:xfrm>
          <a:off x="2424581" y="2013"/>
          <a:ext cx="1382788" cy="8296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Orden – Secuencia </a:t>
          </a:r>
          <a:endParaRPr lang="en-US" sz="1200" kern="1200"/>
        </a:p>
      </dsp:txBody>
      <dsp:txXfrm>
        <a:off x="2424581" y="2013"/>
        <a:ext cx="1382788" cy="829673"/>
      </dsp:txXfrm>
    </dsp:sp>
    <dsp:sp modelId="{062A88DC-94F2-40DD-AB78-10D3E221CA93}">
      <dsp:nvSpPr>
        <dsp:cNvPr id="0" name=""/>
        <dsp:cNvSpPr/>
      </dsp:nvSpPr>
      <dsp:spPr>
        <a:xfrm>
          <a:off x="2104740" y="1518844"/>
          <a:ext cx="2874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7441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40509" y="1562974"/>
        <a:ext cx="15902" cy="3180"/>
      </dsp:txXfrm>
    </dsp:sp>
    <dsp:sp modelId="{5E8A3EC5-94C0-4466-9F9E-72DA45F33899}">
      <dsp:nvSpPr>
        <dsp:cNvPr id="0" name=""/>
        <dsp:cNvSpPr/>
      </dsp:nvSpPr>
      <dsp:spPr>
        <a:xfrm>
          <a:off x="723751" y="1149728"/>
          <a:ext cx="1382788" cy="8296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Forma ordenada de investigar el mundo que nos rodea </a:t>
          </a:r>
          <a:endParaRPr lang="en-US" sz="1200" kern="1200"/>
        </a:p>
      </dsp:txBody>
      <dsp:txXfrm>
        <a:off x="723751" y="1149728"/>
        <a:ext cx="1382788" cy="829673"/>
      </dsp:txXfrm>
    </dsp:sp>
    <dsp:sp modelId="{DC4AC27A-49D3-4D86-9E10-F58110C4F340}">
      <dsp:nvSpPr>
        <dsp:cNvPr id="0" name=""/>
        <dsp:cNvSpPr/>
      </dsp:nvSpPr>
      <dsp:spPr>
        <a:xfrm>
          <a:off x="1415145" y="1977601"/>
          <a:ext cx="1700830" cy="287441"/>
        </a:xfrm>
        <a:custGeom>
          <a:avLst/>
          <a:gdLst/>
          <a:ahLst/>
          <a:cxnLst/>
          <a:rect l="0" t="0" r="0" b="0"/>
          <a:pathLst>
            <a:path>
              <a:moveTo>
                <a:pt x="1700830" y="0"/>
              </a:moveTo>
              <a:lnTo>
                <a:pt x="1700830" y="160820"/>
              </a:lnTo>
              <a:lnTo>
                <a:pt x="0" y="160820"/>
              </a:lnTo>
              <a:lnTo>
                <a:pt x="0" y="287441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22303" y="2119731"/>
        <a:ext cx="86515" cy="3180"/>
      </dsp:txXfrm>
    </dsp:sp>
    <dsp:sp modelId="{E6698F20-BB40-4766-9149-AFDFE260E9BF}">
      <dsp:nvSpPr>
        <dsp:cNvPr id="0" name=""/>
        <dsp:cNvSpPr/>
      </dsp:nvSpPr>
      <dsp:spPr>
        <a:xfrm>
          <a:off x="2424581" y="1149728"/>
          <a:ext cx="1382788" cy="8296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Investigación para solucionar un problema</a:t>
          </a:r>
          <a:endParaRPr lang="en-US" sz="1200" kern="1200"/>
        </a:p>
      </dsp:txBody>
      <dsp:txXfrm>
        <a:off x="2424581" y="1149728"/>
        <a:ext cx="1382788" cy="829673"/>
      </dsp:txXfrm>
    </dsp:sp>
    <dsp:sp modelId="{0A3FFB19-6FCC-4B49-AF89-A37015A98F62}">
      <dsp:nvSpPr>
        <dsp:cNvPr id="0" name=""/>
        <dsp:cNvSpPr/>
      </dsp:nvSpPr>
      <dsp:spPr>
        <a:xfrm>
          <a:off x="2104740" y="2666559"/>
          <a:ext cx="2874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7441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40509" y="2710689"/>
        <a:ext cx="15902" cy="3180"/>
      </dsp:txXfrm>
    </dsp:sp>
    <dsp:sp modelId="{61121F11-52E1-4D02-AF17-3C7654311EF2}">
      <dsp:nvSpPr>
        <dsp:cNvPr id="0" name=""/>
        <dsp:cNvSpPr/>
      </dsp:nvSpPr>
      <dsp:spPr>
        <a:xfrm>
          <a:off x="723751" y="2297442"/>
          <a:ext cx="1382788" cy="8296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Colaboración</a:t>
          </a:r>
          <a:endParaRPr lang="en-US" sz="1200" kern="1200"/>
        </a:p>
      </dsp:txBody>
      <dsp:txXfrm>
        <a:off x="723751" y="2297442"/>
        <a:ext cx="1382788" cy="829673"/>
      </dsp:txXfrm>
    </dsp:sp>
    <dsp:sp modelId="{0D497BB7-B8B3-4B4F-BE49-436EE4CB7CB2}">
      <dsp:nvSpPr>
        <dsp:cNvPr id="0" name=""/>
        <dsp:cNvSpPr/>
      </dsp:nvSpPr>
      <dsp:spPr>
        <a:xfrm>
          <a:off x="1415145" y="3125315"/>
          <a:ext cx="1700830" cy="287441"/>
        </a:xfrm>
        <a:custGeom>
          <a:avLst/>
          <a:gdLst/>
          <a:ahLst/>
          <a:cxnLst/>
          <a:rect l="0" t="0" r="0" b="0"/>
          <a:pathLst>
            <a:path>
              <a:moveTo>
                <a:pt x="1700830" y="0"/>
              </a:moveTo>
              <a:lnTo>
                <a:pt x="1700830" y="160820"/>
              </a:lnTo>
              <a:lnTo>
                <a:pt x="0" y="160820"/>
              </a:lnTo>
              <a:lnTo>
                <a:pt x="0" y="28744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22303" y="3267446"/>
        <a:ext cx="86515" cy="3180"/>
      </dsp:txXfrm>
    </dsp:sp>
    <dsp:sp modelId="{BA4F95C1-4892-4F3C-B2ED-39ADC4B25678}">
      <dsp:nvSpPr>
        <dsp:cNvPr id="0" name=""/>
        <dsp:cNvSpPr/>
      </dsp:nvSpPr>
      <dsp:spPr>
        <a:xfrm>
          <a:off x="2424581" y="2297442"/>
          <a:ext cx="1382788" cy="829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Desarrollo de modelos  - (simplificación)</a:t>
          </a:r>
          <a:endParaRPr lang="en-US" sz="1200" kern="1200" dirty="0"/>
        </a:p>
      </dsp:txBody>
      <dsp:txXfrm>
        <a:off x="2424581" y="2297442"/>
        <a:ext cx="1382788" cy="829673"/>
      </dsp:txXfrm>
    </dsp:sp>
    <dsp:sp modelId="{C49FAAE9-4C3E-45D1-A7E8-CA62C43CE35E}">
      <dsp:nvSpPr>
        <dsp:cNvPr id="0" name=""/>
        <dsp:cNvSpPr/>
      </dsp:nvSpPr>
      <dsp:spPr>
        <a:xfrm>
          <a:off x="2104740" y="3814273"/>
          <a:ext cx="2874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7441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40509" y="3858403"/>
        <a:ext cx="15902" cy="3180"/>
      </dsp:txXfrm>
    </dsp:sp>
    <dsp:sp modelId="{DB24DA9F-C664-437C-9384-E0D72C1D7C45}">
      <dsp:nvSpPr>
        <dsp:cNvPr id="0" name=""/>
        <dsp:cNvSpPr/>
      </dsp:nvSpPr>
      <dsp:spPr>
        <a:xfrm>
          <a:off x="723751" y="3445157"/>
          <a:ext cx="1382788" cy="8296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Planteamiento de alternativas de solución al problema</a:t>
          </a:r>
          <a:endParaRPr lang="en-US" sz="1200" kern="1200"/>
        </a:p>
      </dsp:txBody>
      <dsp:txXfrm>
        <a:off x="723751" y="3445157"/>
        <a:ext cx="1382788" cy="829673"/>
      </dsp:txXfrm>
    </dsp:sp>
    <dsp:sp modelId="{98DAF8BC-272F-4B6B-99D3-3604B2726661}">
      <dsp:nvSpPr>
        <dsp:cNvPr id="0" name=""/>
        <dsp:cNvSpPr/>
      </dsp:nvSpPr>
      <dsp:spPr>
        <a:xfrm>
          <a:off x="2424581" y="3445157"/>
          <a:ext cx="1382788" cy="8296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58" tIns="71124" rIns="67758" bIns="7112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/>
            <a:t>Incertidumbre</a:t>
          </a:r>
          <a:endParaRPr lang="en-US" sz="1200" kern="1200"/>
        </a:p>
      </dsp:txBody>
      <dsp:txXfrm>
        <a:off x="2424581" y="3445157"/>
        <a:ext cx="1382788" cy="829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49D1F-9951-48FD-A325-1966B443B91A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3085C-BBE0-4100-A58D-A3B6B94098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674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25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90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895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2788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171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414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7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505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4-Title Above-Two Content below">
  <p:cSld name="1_14-Title Above-Two Content below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5"/>
          <p:cNvSpPr txBox="1">
            <a:spLocks noGrp="1"/>
          </p:cNvSpPr>
          <p:nvPr>
            <p:ph type="title"/>
          </p:nvPr>
        </p:nvSpPr>
        <p:spPr>
          <a:xfrm>
            <a:off x="660399" y="1003121"/>
            <a:ext cx="10780644" cy="45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5"/>
          <p:cNvSpPr txBox="1">
            <a:spLocks noGrp="1"/>
          </p:cNvSpPr>
          <p:nvPr>
            <p:ph type="body" idx="1"/>
          </p:nvPr>
        </p:nvSpPr>
        <p:spPr>
          <a:xfrm>
            <a:off x="660400" y="1564314"/>
            <a:ext cx="5318981" cy="413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5"/>
          <p:cNvSpPr txBox="1">
            <a:spLocks noGrp="1"/>
          </p:cNvSpPr>
          <p:nvPr>
            <p:ph type="body" idx="2"/>
          </p:nvPr>
        </p:nvSpPr>
        <p:spPr>
          <a:xfrm>
            <a:off x="6122063" y="1564314"/>
            <a:ext cx="5318981" cy="413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09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bove-Header and bullets below">
  <p:cSld name="3_Title Above-Header and bullets below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8"/>
          <p:cNvSpPr txBox="1">
            <a:spLocks noGrp="1"/>
          </p:cNvSpPr>
          <p:nvPr>
            <p:ph type="title"/>
          </p:nvPr>
        </p:nvSpPr>
        <p:spPr>
          <a:xfrm>
            <a:off x="660401" y="878829"/>
            <a:ext cx="10810681" cy="55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8"/>
          <p:cNvSpPr txBox="1">
            <a:spLocks noGrp="1"/>
          </p:cNvSpPr>
          <p:nvPr>
            <p:ph type="body" idx="1"/>
          </p:nvPr>
        </p:nvSpPr>
        <p:spPr>
          <a:xfrm>
            <a:off x="660401" y="1518700"/>
            <a:ext cx="6697207" cy="400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78"/>
          <p:cNvSpPr txBox="1">
            <a:spLocks noGrp="1"/>
          </p:cNvSpPr>
          <p:nvPr>
            <p:ph type="body" idx="2"/>
          </p:nvPr>
        </p:nvSpPr>
        <p:spPr>
          <a:xfrm>
            <a:off x="7583409" y="1518699"/>
            <a:ext cx="3887673" cy="19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8"/>
          <p:cNvSpPr txBox="1">
            <a:spLocks noGrp="1"/>
          </p:cNvSpPr>
          <p:nvPr>
            <p:ph type="body" idx="3"/>
          </p:nvPr>
        </p:nvSpPr>
        <p:spPr>
          <a:xfrm>
            <a:off x="7583408" y="3539656"/>
            <a:ext cx="3887673" cy="198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15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bove-3 Contents - Bullets">
  <p:cSld name="11_Title Above-3 Contents - Bulle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0"/>
          <p:cNvSpPr txBox="1">
            <a:spLocks noGrp="1"/>
          </p:cNvSpPr>
          <p:nvPr>
            <p:ph type="title"/>
          </p:nvPr>
        </p:nvSpPr>
        <p:spPr>
          <a:xfrm>
            <a:off x="660399" y="1003121"/>
            <a:ext cx="10780644" cy="45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0"/>
          <p:cNvSpPr txBox="1">
            <a:spLocks noGrp="1"/>
          </p:cNvSpPr>
          <p:nvPr>
            <p:ph type="body" idx="1"/>
          </p:nvPr>
        </p:nvSpPr>
        <p:spPr>
          <a:xfrm>
            <a:off x="660402" y="1564314"/>
            <a:ext cx="3453073" cy="252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0"/>
          <p:cNvSpPr txBox="1">
            <a:spLocks noGrp="1"/>
          </p:cNvSpPr>
          <p:nvPr>
            <p:ph type="body" idx="2"/>
          </p:nvPr>
        </p:nvSpPr>
        <p:spPr>
          <a:xfrm>
            <a:off x="4324184" y="1564314"/>
            <a:ext cx="3453073" cy="252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80"/>
          <p:cNvSpPr txBox="1">
            <a:spLocks noGrp="1"/>
          </p:cNvSpPr>
          <p:nvPr>
            <p:ph type="body" idx="3"/>
          </p:nvPr>
        </p:nvSpPr>
        <p:spPr>
          <a:xfrm>
            <a:off x="660398" y="4156927"/>
            <a:ext cx="3453076" cy="34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2000" b="1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80"/>
          <p:cNvSpPr txBox="1">
            <a:spLocks noGrp="1"/>
          </p:cNvSpPr>
          <p:nvPr>
            <p:ph type="body" idx="4"/>
          </p:nvPr>
        </p:nvSpPr>
        <p:spPr>
          <a:xfrm>
            <a:off x="4324185" y="4156928"/>
            <a:ext cx="3453073" cy="34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2000" b="1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0"/>
          <p:cNvSpPr txBox="1">
            <a:spLocks noGrp="1"/>
          </p:cNvSpPr>
          <p:nvPr>
            <p:ph type="body" idx="5"/>
          </p:nvPr>
        </p:nvSpPr>
        <p:spPr>
          <a:xfrm>
            <a:off x="7987965" y="1564313"/>
            <a:ext cx="3453073" cy="252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80"/>
          <p:cNvSpPr txBox="1">
            <a:spLocks noGrp="1"/>
          </p:cNvSpPr>
          <p:nvPr>
            <p:ph type="body" idx="6"/>
          </p:nvPr>
        </p:nvSpPr>
        <p:spPr>
          <a:xfrm>
            <a:off x="7987966" y="4156927"/>
            <a:ext cx="3453073" cy="34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2000" b="1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80"/>
          <p:cNvSpPr txBox="1">
            <a:spLocks noGrp="1"/>
          </p:cNvSpPr>
          <p:nvPr>
            <p:ph type="body" idx="7"/>
          </p:nvPr>
        </p:nvSpPr>
        <p:spPr>
          <a:xfrm>
            <a:off x="660400" y="4569992"/>
            <a:ext cx="3465000" cy="133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 sz="1600">
                <a:solidFill>
                  <a:srgbClr val="29488D"/>
                </a:solidFill>
              </a:defRPr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1400">
                <a:solidFill>
                  <a:srgbClr val="29488D"/>
                </a:solidFill>
              </a:defRPr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sz="1200">
                <a:solidFill>
                  <a:srgbClr val="29488D"/>
                </a:solidFill>
              </a:defRPr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80"/>
          <p:cNvSpPr txBox="1">
            <a:spLocks noGrp="1"/>
          </p:cNvSpPr>
          <p:nvPr>
            <p:ph type="body" idx="8"/>
          </p:nvPr>
        </p:nvSpPr>
        <p:spPr>
          <a:xfrm>
            <a:off x="4312256" y="4569994"/>
            <a:ext cx="3465000" cy="1335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 sz="1600">
                <a:solidFill>
                  <a:srgbClr val="29488D"/>
                </a:solidFill>
              </a:defRPr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1400">
                <a:solidFill>
                  <a:srgbClr val="29488D"/>
                </a:solidFill>
              </a:defRPr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sz="1200">
                <a:solidFill>
                  <a:srgbClr val="29488D"/>
                </a:solidFill>
              </a:defRPr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80"/>
          <p:cNvSpPr txBox="1">
            <a:spLocks noGrp="1"/>
          </p:cNvSpPr>
          <p:nvPr>
            <p:ph type="body" idx="9"/>
          </p:nvPr>
        </p:nvSpPr>
        <p:spPr>
          <a:xfrm>
            <a:off x="7964112" y="4569994"/>
            <a:ext cx="3465000" cy="1335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1800"/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 sz="1600">
                <a:solidFill>
                  <a:srgbClr val="29488D"/>
                </a:solidFill>
              </a:defRPr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1400">
                <a:solidFill>
                  <a:srgbClr val="29488D"/>
                </a:solidFill>
              </a:defRPr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sz="1200">
                <a:solidFill>
                  <a:srgbClr val="29488D"/>
                </a:solidFill>
              </a:defRPr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30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545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815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299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860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158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747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24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631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7CBE3-4AF9-4CBD-8E52-B40997BBD90E}" type="datetimeFigureOut">
              <a:rPr lang="es-AR" smtClean="0"/>
              <a:t>24/11/2020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374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pe/url?sa=i&amp;rct=j&amp;q=&amp;esrc=s&amp;frm=1&amp;source=images&amp;cd=&amp;cad=rja&amp;docid=ECLhvRSCNs7S0M&amp;tbnid=Xyy957THGX9OcM:&amp;ved=0CAUQjRw&amp;url=http://www.taringa.net/posts/paranormal/13483516/Relatos-de-Terror-El-Susto.html&amp;ei=MPdiUcGpK4uq0AHg5oCYBQ&amp;bvm=bv.44770516,d.dmQ&amp;psig=AFQjCNFFxqzMY6HljB-KK1ObbV1Jx_Tb0Q&amp;ust=1365526699176168" TargetMode="External"/><Relationship Id="rId3" Type="http://schemas.openxmlformats.org/officeDocument/2006/relationships/hyperlink" Target="http://www.google.com.pe/url?sa=i&amp;rct=j&amp;q=&amp;esrc=s&amp;frm=1&amp;source=images&amp;cd=&amp;cad=rja&amp;docid=CtSSfXcWyxElrM&amp;tbnid=gSNLNau2LFtM-M:&amp;ved=0CAUQjRw&amp;url=http://maestrasinfronteras.blogspot.com/2012/06/la-observacion.html&amp;ei=xpRNUbTqG4Gy9gTCq4HIBw&amp;bvm=bv.44158598,d.eWU&amp;psig=AFQjCNHKZad-KvP7Hk_mEadLB1SFfYq3WQ&amp;ust=1364125246074200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e/url?sa=i&amp;rct=j&amp;q=&amp;esrc=s&amp;frm=1&amp;source=images&amp;cd=&amp;cad=rja&amp;docid=AwP499ypTPtqpM&amp;tbnid=rfhfON5HULN9NM:&amp;ved=0CAUQjRw&amp;url=http://es.dreamstime.com/imagenes-de-archivo-resultado-inesperado-del-experimento-gmo-image13472084&amp;ei=5JdNUeW4GIGs9AT5sYCQAw&amp;bvm=bv.44158598,d.eWU&amp;psig=AFQjCNFm1PxqphWeNVURIH8p1Gzv5cQJWQ&amp;ust=1364125989763339" TargetMode="External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WuVheyMDq0?feature=oembed" TargetMode="Externa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29205" y="3980407"/>
            <a:ext cx="3600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Cómo podemos utilizar GLOBE Data? Mirando hacia 2021 IVSS</a:t>
            </a:r>
          </a:p>
        </p:txBody>
      </p:sp>
    </p:spTree>
    <p:extLst>
      <p:ext uri="{BB962C8B-B14F-4D97-AF65-F5344CB8AC3E}">
        <p14:creationId xmlns:p14="http://schemas.microsoft.com/office/powerpoint/2010/main" val="163078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1357D9-B33D-814B-BABC-73D28150B916}"/>
              </a:ext>
            </a:extLst>
          </p:cNvPr>
          <p:cNvSpPr txBox="1"/>
          <p:nvPr/>
        </p:nvSpPr>
        <p:spPr>
          <a:xfrm>
            <a:off x="2488183" y="1348800"/>
            <a:ext cx="81998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STEM/STEAM</a:t>
            </a:r>
          </a:p>
          <a:p>
            <a:pPr algn="ctr"/>
            <a:endParaRPr lang="es-AR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A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trabajo en equipo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A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aprendizaje práctico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A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contenido relevante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A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 y error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A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 creativo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A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trabajar con recursos que puden tenerse a mano</a:t>
            </a:r>
          </a:p>
          <a:p>
            <a:pPr algn="ctr"/>
            <a:endParaRPr lang="es-AR" sz="3200" dirty="0"/>
          </a:p>
          <a:p>
            <a:pPr algn="ctr"/>
            <a:endParaRPr lang="es-AR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0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1357D9-B33D-814B-BABC-73D28150B916}"/>
              </a:ext>
            </a:extLst>
          </p:cNvPr>
          <p:cNvSpPr txBox="1"/>
          <p:nvPr/>
        </p:nvSpPr>
        <p:spPr>
          <a:xfrm>
            <a:off x="4562468" y="1441345"/>
            <a:ext cx="371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FD1390-15DD-C548-BAA2-32EA4600EDF3}"/>
              </a:ext>
            </a:extLst>
          </p:cNvPr>
          <p:cNvSpPr txBox="1"/>
          <p:nvPr/>
        </p:nvSpPr>
        <p:spPr>
          <a:xfrm>
            <a:off x="2867226" y="2293496"/>
            <a:ext cx="269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Tema dengue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9920D-D4EE-DD45-89BC-4E5DC70FF840}"/>
              </a:ext>
            </a:extLst>
          </p:cNvPr>
          <p:cNvSpPr txBox="1"/>
          <p:nvPr/>
        </p:nvSpPr>
        <p:spPr>
          <a:xfrm>
            <a:off x="2751855" y="3015710"/>
            <a:ext cx="504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 Geografía, Biología y Arte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79AC40-C9FC-C044-834F-9CCBFAAEDD9C}"/>
              </a:ext>
            </a:extLst>
          </p:cNvPr>
          <p:cNvSpPr txBox="1"/>
          <p:nvPr/>
        </p:nvSpPr>
        <p:spPr>
          <a:xfrm>
            <a:off x="2867226" y="3891475"/>
            <a:ext cx="570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Recurso App GLOBE Observer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8AC907-548A-C947-8F62-EE8A14DC9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23" y="2293496"/>
            <a:ext cx="2572267" cy="155484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F160770-114E-C545-BD8F-BA1CC53B2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" y="4214640"/>
            <a:ext cx="1626335" cy="24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1AC967D-CA6B-8E4F-B087-86F6D5449BCE}"/>
              </a:ext>
            </a:extLst>
          </p:cNvPr>
          <p:cNvGraphicFramePr/>
          <p:nvPr/>
        </p:nvGraphicFramePr>
        <p:xfrm>
          <a:off x="2023673" y="599745"/>
          <a:ext cx="117822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05EBF27-7307-EE4B-BB4F-87C71433DACC}"/>
              </a:ext>
            </a:extLst>
          </p:cNvPr>
          <p:cNvSpPr txBox="1"/>
          <p:nvPr/>
        </p:nvSpPr>
        <p:spPr>
          <a:xfrm>
            <a:off x="3327815" y="2905780"/>
            <a:ext cx="751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b="1" dirty="0"/>
              <a:t>Dar respuesta a problemas de la vida real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2E4674-05EB-4D40-AA6D-83CFD8B1ABE6}"/>
              </a:ext>
            </a:extLst>
          </p:cNvPr>
          <p:cNvSpPr txBox="1"/>
          <p:nvPr/>
        </p:nvSpPr>
        <p:spPr>
          <a:xfrm>
            <a:off x="3297834" y="1498878"/>
            <a:ext cx="75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rgbClr val="FF0000"/>
                </a:solidFill>
              </a:rPr>
              <a:t>ABP Aprendizaje basado en Proyectos</a:t>
            </a:r>
            <a:endParaRPr lang="es-AR" sz="3200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7E1170-BC71-654E-ADBE-166FE51B1185}"/>
              </a:ext>
            </a:extLst>
          </p:cNvPr>
          <p:cNvSpPr txBox="1"/>
          <p:nvPr/>
        </p:nvSpPr>
        <p:spPr>
          <a:xfrm>
            <a:off x="3297834" y="2180282"/>
            <a:ext cx="751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b="1" dirty="0"/>
              <a:t>Colaborativos / Recursos digitales</a:t>
            </a:r>
            <a:endParaRPr lang="es-AR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A7D20E-B220-9541-A028-38D8699C0128}"/>
              </a:ext>
            </a:extLst>
          </p:cNvPr>
          <p:cNvSpPr txBox="1"/>
          <p:nvPr/>
        </p:nvSpPr>
        <p:spPr>
          <a:xfrm>
            <a:off x="3327815" y="3631278"/>
            <a:ext cx="751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dirty="0"/>
              <a:t> </a:t>
            </a:r>
            <a:r>
              <a:rPr lang="es-AR" sz="2800" b="1" dirty="0"/>
              <a:t>Cada grupo de alumnos debe planificar, estructurar, ejecutar, presentar y compartir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08F247-327E-8C4D-A29F-1FE2F7209932}"/>
              </a:ext>
            </a:extLst>
          </p:cNvPr>
          <p:cNvSpPr txBox="1"/>
          <p:nvPr/>
        </p:nvSpPr>
        <p:spPr>
          <a:xfrm>
            <a:off x="3327815" y="4780928"/>
            <a:ext cx="751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dirty="0"/>
              <a:t> </a:t>
            </a:r>
            <a:r>
              <a:rPr lang="es-AR" sz="2800" b="1" dirty="0"/>
              <a:t>Desarrollo de competencias del siglo XXl</a:t>
            </a:r>
          </a:p>
        </p:txBody>
      </p:sp>
    </p:spTree>
    <p:extLst>
      <p:ext uri="{BB962C8B-B14F-4D97-AF65-F5344CB8AC3E}">
        <p14:creationId xmlns:p14="http://schemas.microsoft.com/office/powerpoint/2010/main" val="22242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1AC967D-CA6B-8E4F-B087-86F6D5449BCE}"/>
              </a:ext>
            </a:extLst>
          </p:cNvPr>
          <p:cNvGraphicFramePr/>
          <p:nvPr/>
        </p:nvGraphicFramePr>
        <p:xfrm>
          <a:off x="2023673" y="599745"/>
          <a:ext cx="117822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D4B603C6-BE35-0D44-99B8-D20EA4B68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653" y="1022978"/>
            <a:ext cx="5610598" cy="58350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61FD3A-9E98-FF43-BAD4-CD6E46E55AD5}"/>
              </a:ext>
            </a:extLst>
          </p:cNvPr>
          <p:cNvSpPr txBox="1"/>
          <p:nvPr/>
        </p:nvSpPr>
        <p:spPr>
          <a:xfrm>
            <a:off x="7634270" y="5934670"/>
            <a:ext cx="4557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https://www.realinfluencers.es/wp-content/uploads/2016/02/infografia_basado_en_proyectos_blinkedtech.jpg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25881F-DA45-FC40-823E-EB417E1A9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91" y="1788595"/>
            <a:ext cx="3653466" cy="29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1AC967D-CA6B-8E4F-B087-86F6D5449BCE}"/>
              </a:ext>
            </a:extLst>
          </p:cNvPr>
          <p:cNvGraphicFramePr/>
          <p:nvPr/>
        </p:nvGraphicFramePr>
        <p:xfrm>
          <a:off x="2023673" y="599745"/>
          <a:ext cx="117822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20DDF7B-491A-404E-B2F1-5AF8D290FF4D}"/>
              </a:ext>
            </a:extLst>
          </p:cNvPr>
          <p:cNvSpPr txBox="1"/>
          <p:nvPr/>
        </p:nvSpPr>
        <p:spPr>
          <a:xfrm>
            <a:off x="152400" y="1739418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/>
              <a:t>Estas fueron algunas ideas para trabajar desde diferentes perspectivas en el aula el  </a:t>
            </a:r>
            <a:r>
              <a:rPr lang="es-AR" sz="3200" b="1" dirty="0">
                <a:solidFill>
                  <a:schemeClr val="accent5">
                    <a:lumMod val="75000"/>
                  </a:schemeClr>
                </a:solidFill>
              </a:rPr>
              <a:t>Programa GLOBE </a:t>
            </a:r>
            <a:r>
              <a:rPr lang="es-AR" sz="3200" dirty="0"/>
              <a:t>y continuar con trabajos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3561383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2"/>
          <p:cNvSpPr txBox="1">
            <a:spLocks noGrp="1"/>
          </p:cNvSpPr>
          <p:nvPr>
            <p:ph type="title"/>
          </p:nvPr>
        </p:nvSpPr>
        <p:spPr>
          <a:xfrm>
            <a:off x="4853487" y="456346"/>
            <a:ext cx="6688728" cy="98203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 compatLnSpc="1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Quién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es el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Científico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2" name="Imagem 1" descr="Uma imagem com homem, gravata, cansativo, olhar&#10;&#10;Descrição gerada automaticamente">
            <a:extLst>
              <a:ext uri="{FF2B5EF4-FFF2-40B4-BE49-F238E27FC236}">
                <a16:creationId xmlns:a16="http://schemas.microsoft.com/office/drawing/2014/main" id="{9C765284-9EB9-40FD-8B40-7281D6E9A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0" b="18260"/>
          <a:stretch/>
        </p:blipFill>
        <p:spPr>
          <a:xfrm>
            <a:off x="20" y="10"/>
            <a:ext cx="4038580" cy="2145155"/>
          </a:xfrm>
          <a:prstGeom prst="rect">
            <a:avLst/>
          </a:prstGeom>
        </p:spPr>
      </p:pic>
      <p:pic>
        <p:nvPicPr>
          <p:cNvPr id="3" name="Imagem 2" descr="Uma imagem com mulher, jovem, em pé, propriedade&#10;&#10;Descrição gerada automaticamente">
            <a:extLst>
              <a:ext uri="{FF2B5EF4-FFF2-40B4-BE49-F238E27FC236}">
                <a16:creationId xmlns:a16="http://schemas.microsoft.com/office/drawing/2014/main" id="{3A2491FE-D170-47D3-8917-3C1B5E1CB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4" r="1" b="33220"/>
          <a:stretch/>
        </p:blipFill>
        <p:spPr>
          <a:xfrm>
            <a:off x="20" y="2145165"/>
            <a:ext cx="4038580" cy="2125091"/>
          </a:xfrm>
          <a:prstGeom prst="rect">
            <a:avLst/>
          </a:prstGeom>
        </p:spPr>
      </p:pic>
      <p:pic>
        <p:nvPicPr>
          <p:cNvPr id="10" name="Imagem 9" descr="Uma imagem com pessoa, homem, olhar, fotografia&#10;&#10;Descrição gerada automaticamente">
            <a:extLst>
              <a:ext uri="{FF2B5EF4-FFF2-40B4-BE49-F238E27FC236}">
                <a16:creationId xmlns:a16="http://schemas.microsoft.com/office/drawing/2014/main" id="{839941BE-24FB-44DC-BE25-1FC44EE65B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"/>
          <a:stretch/>
        </p:blipFill>
        <p:spPr>
          <a:xfrm>
            <a:off x="20" y="4257004"/>
            <a:ext cx="4038580" cy="2145165"/>
          </a:xfrm>
          <a:prstGeom prst="rect">
            <a:avLst/>
          </a:prstGeom>
        </p:spPr>
      </p:pic>
      <p:sp>
        <p:nvSpPr>
          <p:cNvPr id="499" name="Google Shape;494;p62">
            <a:extLst>
              <a:ext uri="{FF2B5EF4-FFF2-40B4-BE49-F238E27FC236}">
                <a16:creationId xmlns:a16="http://schemas.microsoft.com/office/drawing/2014/main" id="{1C39364B-33DF-4EB8-8C21-417E6EC8B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43400" y="1600201"/>
            <a:ext cx="7639050" cy="4695824"/>
          </a:xfrm>
          <a:prstGeom prst="rect">
            <a:avLst/>
          </a:prstGeom>
        </p:spPr>
        <p:txBody>
          <a:bodyPr spcFirstLastPara="1" vert="horz" lIns="91440" tIns="45720" rIns="91440" bIns="45720" rtlCol="0" anchorCtr="0" compatLnSpc="1">
            <a:normAutofit/>
          </a:bodyPr>
          <a:lstStyle/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/>
              <a:t>Es una persona que </a:t>
            </a:r>
            <a:r>
              <a:rPr lang="en-US" sz="2400" dirty="0" err="1"/>
              <a:t>observa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/>
              <a:t>Es una persona que se </a:t>
            </a:r>
            <a:r>
              <a:rPr lang="en-US" sz="2400" dirty="0" err="1"/>
              <a:t>hace</a:t>
            </a:r>
            <a:r>
              <a:rPr lang="en-US" sz="2400" dirty="0"/>
              <a:t> </a:t>
            </a:r>
            <a:r>
              <a:rPr lang="en-US" sz="2400" dirty="0" err="1"/>
              <a:t>preguntas</a:t>
            </a:r>
            <a:r>
              <a:rPr lang="en-US" sz="2400" dirty="0"/>
              <a:t> </a:t>
            </a:r>
            <a:r>
              <a:rPr lang="en-US" sz="2400" dirty="0" err="1"/>
              <a:t>acerca</a:t>
            </a:r>
            <a:r>
              <a:rPr lang="en-US" sz="2400" dirty="0"/>
              <a:t> de lo que </a:t>
            </a:r>
            <a:r>
              <a:rPr lang="en-US" sz="2400" dirty="0" err="1"/>
              <a:t>observa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/>
              <a:t>Es una persona que </a:t>
            </a:r>
            <a:r>
              <a:rPr lang="en-US" sz="2400" dirty="0" err="1"/>
              <a:t>busca</a:t>
            </a:r>
            <a:r>
              <a:rPr lang="en-US" sz="2400" dirty="0"/>
              <a:t> </a:t>
            </a:r>
            <a:r>
              <a:rPr lang="en-US" sz="2400" dirty="0" err="1"/>
              <a:t>respuestas</a:t>
            </a:r>
            <a:r>
              <a:rPr lang="en-US" sz="2400" dirty="0"/>
              <a:t> a sus </a:t>
            </a:r>
            <a:r>
              <a:rPr lang="en-US" sz="2400" dirty="0" err="1"/>
              <a:t>preguntas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/>
              <a:t>Es </a:t>
            </a:r>
            <a:r>
              <a:rPr lang="en-US" sz="2400" dirty="0" err="1"/>
              <a:t>quien</a:t>
            </a:r>
            <a:r>
              <a:rPr lang="en-US" sz="2400" dirty="0"/>
              <a:t> </a:t>
            </a:r>
            <a:r>
              <a:rPr lang="en-US" sz="2400" dirty="0" err="1"/>
              <a:t>sigue</a:t>
            </a:r>
            <a:r>
              <a:rPr lang="en-US" sz="2400" dirty="0"/>
              <a:t> </a:t>
            </a:r>
            <a:r>
              <a:rPr lang="en-US" sz="2400" dirty="0" err="1"/>
              <a:t>pistas</a:t>
            </a:r>
            <a:r>
              <a:rPr lang="en-US" sz="2400" dirty="0"/>
              <a:t>, </a:t>
            </a:r>
            <a:r>
              <a:rPr lang="en-US" sz="2400" dirty="0" err="1"/>
              <a:t>reune</a:t>
            </a:r>
            <a:r>
              <a:rPr lang="en-US" sz="2400" dirty="0"/>
              <a:t> </a:t>
            </a:r>
            <a:r>
              <a:rPr lang="en-US" sz="2400" dirty="0" err="1"/>
              <a:t>datos</a:t>
            </a:r>
            <a:r>
              <a:rPr lang="en-US" sz="2400" dirty="0"/>
              <a:t>, los </a:t>
            </a:r>
            <a:r>
              <a:rPr lang="en-US" sz="2400" dirty="0" err="1"/>
              <a:t>analiza</a:t>
            </a:r>
            <a:r>
              <a:rPr lang="en-US" sz="2400" dirty="0"/>
              <a:t> y </a:t>
            </a:r>
            <a:r>
              <a:rPr lang="en-US" sz="2400" dirty="0" err="1"/>
              <a:t>obtiene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 err="1"/>
              <a:t>Interpreta</a:t>
            </a:r>
            <a:r>
              <a:rPr lang="en-US" sz="2400" dirty="0"/>
              <a:t> la </a:t>
            </a:r>
            <a:r>
              <a:rPr lang="en-US" sz="2400" dirty="0" err="1"/>
              <a:t>información</a:t>
            </a:r>
            <a:r>
              <a:rPr lang="en-US" sz="2400" dirty="0"/>
              <a:t> que </a:t>
            </a:r>
            <a:r>
              <a:rPr lang="en-US" sz="2400" dirty="0" err="1"/>
              <a:t>obtiene</a:t>
            </a:r>
            <a:r>
              <a:rPr lang="en-US" sz="2400" dirty="0"/>
              <a:t> </a:t>
            </a:r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 err="1"/>
              <a:t>Compara</a:t>
            </a:r>
            <a:r>
              <a:rPr lang="en-US" sz="2400" dirty="0"/>
              <a:t> la </a:t>
            </a:r>
            <a:r>
              <a:rPr lang="en-US" sz="2400" dirty="0" err="1"/>
              <a:t>información</a:t>
            </a:r>
            <a:r>
              <a:rPr lang="en-US" sz="2400" dirty="0"/>
              <a:t> que ha </a:t>
            </a:r>
            <a:r>
              <a:rPr lang="en-US" sz="2400" dirty="0" err="1"/>
              <a:t>obtenido</a:t>
            </a:r>
            <a:r>
              <a:rPr lang="en-US" sz="2400" dirty="0"/>
              <a:t>  com </a:t>
            </a:r>
            <a:r>
              <a:rPr lang="en-US" sz="2400" dirty="0" err="1"/>
              <a:t>otra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 err="1"/>
              <a:t>Saca</a:t>
            </a:r>
            <a:r>
              <a:rPr lang="en-US" sz="2400" dirty="0"/>
              <a:t> </a:t>
            </a:r>
            <a:r>
              <a:rPr lang="en-US" sz="2400" dirty="0" err="1"/>
              <a:t>conclusiones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 err="1"/>
              <a:t>Difunde</a:t>
            </a:r>
            <a:r>
              <a:rPr lang="en-US" sz="2400" dirty="0"/>
              <a:t> lo que ha </a:t>
            </a:r>
            <a:r>
              <a:rPr lang="en-US" sz="2400" dirty="0" err="1"/>
              <a:t>encontrado</a:t>
            </a:r>
            <a:r>
              <a:rPr lang="en-US" sz="2400" dirty="0"/>
              <a:t> </a:t>
            </a:r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>
              <a:buClr>
                <a:schemeClr val="tx1">
                  <a:lumMod val="85000"/>
                  <a:lumOff val="15000"/>
                </a:schemeClr>
              </a:buClr>
              <a:buSzPts val="2656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CD880-624F-4543-99D6-90245FC6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91" y="250646"/>
            <a:ext cx="10780644" cy="451968"/>
          </a:xfrm>
        </p:spPr>
        <p:txBody>
          <a:bodyPr>
            <a:normAutofit fontScale="90000"/>
          </a:bodyPr>
          <a:lstStyle/>
          <a:p>
            <a:r>
              <a:rPr lang="pt-PT" dirty="0"/>
              <a:t>CIENCIA</a:t>
            </a:r>
          </a:p>
        </p:txBody>
      </p:sp>
      <p:sp>
        <p:nvSpPr>
          <p:cNvPr id="5" name="Google Shape;494;p62">
            <a:extLst>
              <a:ext uri="{FF2B5EF4-FFF2-40B4-BE49-F238E27FC236}">
                <a16:creationId xmlns:a16="http://schemas.microsoft.com/office/drawing/2014/main" id="{74CD318C-BEF3-463F-815E-CF0B30368E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6387" y="1485900"/>
            <a:ext cx="5673726" cy="2362200"/>
          </a:xfrm>
          <a:prstGeom prst="rect">
            <a:avLst/>
          </a:prstGeom>
        </p:spPr>
        <p:txBody>
          <a:bodyPr spcFirstLastPara="1" vert="horz" lIns="91440" tIns="45720" rIns="91440" bIns="45720" rtlCol="0" anchorCtr="0" compatLnSpc="1">
            <a:noAutofit/>
          </a:bodyPr>
          <a:lstStyle/>
          <a:p>
            <a:pPr marL="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 err="1"/>
              <a:t>Proceso</a:t>
            </a:r>
            <a:r>
              <a:rPr lang="en-US" sz="2400" dirty="0"/>
              <a:t>  que produce </a:t>
            </a:r>
            <a:r>
              <a:rPr lang="en-US" sz="2400" dirty="0" err="1"/>
              <a:t>conocimientos</a:t>
            </a: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 err="1"/>
              <a:t>Conocimiento</a:t>
            </a:r>
            <a:r>
              <a:rPr lang="en-US" sz="2400" dirty="0"/>
              <a:t> </a:t>
            </a:r>
            <a:r>
              <a:rPr lang="en-US" sz="2400" dirty="0" err="1"/>
              <a:t>atribución</a:t>
            </a:r>
            <a:r>
              <a:rPr lang="en-US" sz="2400" dirty="0"/>
              <a:t> de </a:t>
            </a:r>
            <a:r>
              <a:rPr lang="en-US" sz="2400" dirty="0" err="1"/>
              <a:t>significados</a:t>
            </a:r>
            <a:r>
              <a:rPr lang="en-US" sz="2400" dirty="0"/>
              <a:t> </a:t>
            </a:r>
          </a:p>
          <a:p>
            <a:pPr marL="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/>
              <a:t>El </a:t>
            </a:r>
            <a:r>
              <a:rPr lang="en-US" sz="2400" dirty="0" err="1"/>
              <a:t>proceso</a:t>
            </a:r>
            <a:r>
              <a:rPr lang="en-US" sz="2400" dirty="0"/>
              <a:t> debe ser </a:t>
            </a:r>
            <a:r>
              <a:rPr lang="en-US" sz="2400" dirty="0" err="1"/>
              <a:t>ordenado</a:t>
            </a:r>
            <a:r>
              <a:rPr lang="en-US" sz="2400" dirty="0"/>
              <a:t>  - </a:t>
            </a:r>
            <a:r>
              <a:rPr lang="en-US" sz="2400" dirty="0" err="1"/>
              <a:t>Método</a:t>
            </a:r>
            <a:endParaRPr lang="en-US" sz="2400" dirty="0"/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SzPts val="2975"/>
            </a:pPr>
            <a:endParaRPr lang="en-US" sz="2400" dirty="0"/>
          </a:p>
          <a:p>
            <a:pPr marL="266700">
              <a:buClr>
                <a:schemeClr val="tx1">
                  <a:lumMod val="85000"/>
                  <a:lumOff val="15000"/>
                </a:schemeClr>
              </a:buClr>
              <a:buSzPts val="2975"/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ciencia</a:t>
            </a:r>
            <a:r>
              <a:rPr lang="en-US" sz="2400" dirty="0"/>
              <a:t> </a:t>
            </a:r>
            <a:r>
              <a:rPr lang="en-US" sz="2400" dirty="0" err="1"/>
              <a:t>aplicada</a:t>
            </a:r>
            <a:r>
              <a:rPr lang="en-US" sz="2400" dirty="0"/>
              <a:t> </a:t>
            </a:r>
            <a:r>
              <a:rPr lang="en-US" sz="2400" dirty="0" err="1"/>
              <a:t>busca</a:t>
            </a:r>
            <a:r>
              <a:rPr lang="en-US" sz="2400" dirty="0"/>
              <a:t> </a:t>
            </a:r>
            <a:r>
              <a:rPr lang="en-US" sz="2400" dirty="0" err="1"/>
              <a:t>aplicar</a:t>
            </a:r>
            <a:r>
              <a:rPr lang="en-US" sz="2400" dirty="0"/>
              <a:t> los </a:t>
            </a:r>
            <a:r>
              <a:rPr lang="en-US" sz="2400" dirty="0" err="1"/>
              <a:t>conocimientos</a:t>
            </a:r>
            <a:endParaRPr lang="en-US" sz="2400" dirty="0"/>
          </a:p>
          <a:p>
            <a:pPr marL="38100" indent="0">
              <a:buClr>
                <a:schemeClr val="tx1">
                  <a:lumMod val="85000"/>
                  <a:lumOff val="15000"/>
                </a:schemeClr>
              </a:buClr>
              <a:buSzPts val="2975"/>
            </a:pPr>
            <a:endParaRPr lang="en-US" sz="2400" dirty="0"/>
          </a:p>
          <a:p>
            <a:pPr marL="0">
              <a:buClr>
                <a:schemeClr val="tx1">
                  <a:lumMod val="85000"/>
                  <a:lumOff val="15000"/>
                </a:schemeClr>
              </a:buClr>
              <a:buSzPts val="2656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3 Marcador de contenido">
            <a:extLst>
              <a:ext uri="{FF2B5EF4-FFF2-40B4-BE49-F238E27FC236}">
                <a16:creationId xmlns:a16="http://schemas.microsoft.com/office/drawing/2014/main" id="{FA109A51-042D-455F-8451-5D85543A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792" y="1557129"/>
            <a:ext cx="4811713" cy="367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3 Marcador de contenido">
            <a:extLst>
              <a:ext uri="{FF2B5EF4-FFF2-40B4-BE49-F238E27FC236}">
                <a16:creationId xmlns:a16="http://schemas.microsoft.com/office/drawing/2014/main" id="{A20C3445-D030-480E-8336-01C0DBD4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8" y="1557129"/>
            <a:ext cx="4906963" cy="40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49039" y="1056447"/>
            <a:ext cx="5349444" cy="765758"/>
          </a:xfrm>
        </p:spPr>
        <p:txBody>
          <a:bodyPr anchor="ctr">
            <a:normAutofit fontScale="90000"/>
          </a:bodyPr>
          <a:lstStyle/>
          <a:p>
            <a:pPr>
              <a:defRPr/>
            </a:pPr>
            <a:r>
              <a:rPr lang="es-PE" sz="5000" b="1" dirty="0"/>
              <a:t>Método Científico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6E6A3E-C345-438E-A259-64EED32D9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9" t="32253" r="18556" b="15242"/>
          <a:stretch/>
        </p:blipFill>
        <p:spPr>
          <a:xfrm>
            <a:off x="5641701" y="1981231"/>
            <a:ext cx="6236578" cy="3670986"/>
          </a:xfrm>
          <a:prstGeom prst="rect">
            <a:avLst/>
          </a:prstGeom>
        </p:spPr>
      </p:pic>
      <p:graphicFrame>
        <p:nvGraphicFramePr>
          <p:cNvPr id="11" name="2 Marcador de contenido">
            <a:extLst>
              <a:ext uri="{FF2B5EF4-FFF2-40B4-BE49-F238E27FC236}">
                <a16:creationId xmlns:a16="http://schemas.microsoft.com/office/drawing/2014/main" id="{990EB017-B508-4FC6-AC04-D55BD5A75F20}"/>
              </a:ext>
            </a:extLst>
          </p:cNvPr>
          <p:cNvGraphicFramePr>
            <a:graphicFrameLocks/>
          </p:cNvGraphicFramePr>
          <p:nvPr/>
        </p:nvGraphicFramePr>
        <p:xfrm>
          <a:off x="647165" y="1822205"/>
          <a:ext cx="4531122" cy="4276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990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5"/>
          <p:cNvSpPr txBox="1">
            <a:spLocks noGrp="1"/>
          </p:cNvSpPr>
          <p:nvPr>
            <p:ph type="title"/>
          </p:nvPr>
        </p:nvSpPr>
        <p:spPr>
          <a:xfrm>
            <a:off x="73124" y="1224438"/>
            <a:ext cx="4446872" cy="5524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 compatLnSpc="1">
            <a:normAutofit/>
          </a:bodyPr>
          <a:lstStyle/>
          <a:p>
            <a:r>
              <a:rPr lang="es-AR" sz="3240" b="1" dirty="0"/>
              <a:t>Observación</a:t>
            </a:r>
            <a:endParaRPr sz="3240" b="1" dirty="0"/>
          </a:p>
        </p:txBody>
      </p:sp>
      <p:sp>
        <p:nvSpPr>
          <p:cNvPr id="520" name="Google Shape;520;p65"/>
          <p:cNvSpPr txBox="1">
            <a:spLocks noGrp="1"/>
          </p:cNvSpPr>
          <p:nvPr>
            <p:ph type="body" idx="1"/>
          </p:nvPr>
        </p:nvSpPr>
        <p:spPr>
          <a:xfrm>
            <a:off x="336663" y="1772060"/>
            <a:ext cx="5022905" cy="32520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 compatLnSpc="1"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s-AR" sz="2040" dirty="0"/>
              <a:t>Curiosidad</a:t>
            </a:r>
          </a:p>
          <a:p>
            <a:pPr marL="0" indent="0"/>
            <a:endParaRPr lang="pt-PT" sz="1000" dirty="0"/>
          </a:p>
          <a:p>
            <a:pPr marL="342900" indent="-342900">
              <a:buFont typeface="Arial"/>
              <a:buChar char="•"/>
            </a:pPr>
            <a:r>
              <a:rPr lang="pt-PT" sz="2100" dirty="0" err="1"/>
              <a:t>Salidas</a:t>
            </a:r>
            <a:r>
              <a:rPr lang="pt-PT" sz="2100" dirty="0"/>
              <a:t> al campo - </a:t>
            </a:r>
            <a:r>
              <a:rPr lang="es-AR" sz="2100" dirty="0"/>
              <a:t>toma de datos preliminares o registros de los hechos (diario de campo)</a:t>
            </a:r>
          </a:p>
          <a:p>
            <a:pPr marL="342900" indent="-342900">
              <a:buFont typeface="Arial"/>
              <a:buChar char="•"/>
            </a:pPr>
            <a:endParaRPr lang="pt-PT" sz="1100" dirty="0"/>
          </a:p>
          <a:p>
            <a:pPr marL="342900" indent="-342900">
              <a:buFont typeface="Arial"/>
              <a:buChar char="•"/>
            </a:pPr>
            <a:r>
              <a:rPr lang="pt-PT" sz="2100" dirty="0" err="1"/>
              <a:t>Actividades</a:t>
            </a:r>
            <a:r>
              <a:rPr lang="pt-PT" sz="2100" dirty="0"/>
              <a:t> para estimular los sentidos</a:t>
            </a:r>
            <a:endParaRPr lang="es-ES" sz="2100" dirty="0"/>
          </a:p>
          <a:p>
            <a:pPr marL="342900" indent="-152400"/>
            <a:endParaRPr sz="1200" dirty="0"/>
          </a:p>
          <a:p>
            <a:pPr marL="342900" indent="-342900">
              <a:buFont typeface="Arial"/>
              <a:buChar char="•"/>
            </a:pPr>
            <a:r>
              <a:rPr lang="es-AR" sz="2040" dirty="0"/>
              <a:t>Medir, tomar datos, anotar</a:t>
            </a:r>
          </a:p>
          <a:p>
            <a:pPr marL="0" indent="0"/>
            <a:endParaRPr sz="1400" dirty="0"/>
          </a:p>
          <a:p>
            <a:pPr marL="342900" indent="-342900">
              <a:buFont typeface="Arial"/>
              <a:buChar char="•"/>
            </a:pPr>
            <a:r>
              <a:rPr lang="es-AR" sz="2040" dirty="0"/>
              <a:t>Buscar información en libros y artículos</a:t>
            </a:r>
            <a:endParaRPr dirty="0"/>
          </a:p>
        </p:txBody>
      </p:sp>
      <p:pic>
        <p:nvPicPr>
          <p:cNvPr id="523" name="Google Shape;523;p65" descr="http://4.bp.blogspot.com/-i0OBCIznkHs/T9Ub1Z9MBlI/AAAAAAAADvI/do2qsYOV-zo/s320/imagen+observacion.jpg">
            <a:hlinkClick r:id="rId3"/>
          </p:cNvPr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1673" y="5028196"/>
            <a:ext cx="1556060" cy="139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5" descr="Uma imagem com pessoa, homem, exterior, árvore&#10;&#10;Descrição gerada automaticamente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 l="27569"/>
          <a:stretch/>
        </p:blipFill>
        <p:spPr>
          <a:xfrm>
            <a:off x="3673773" y="5075238"/>
            <a:ext cx="1665325" cy="14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6" descr="https://encrypted-tbn2.gstatic.com/images?q=tbn:ANd9GcRlLW31HCU4xTu_YIQ1L5VehH1Bv32AGL0z9g_2AJzilTokALg4">
            <a:extLst>
              <a:ext uri="{FF2B5EF4-FFF2-40B4-BE49-F238E27FC236}">
                <a16:creationId xmlns:a16="http://schemas.microsoft.com/office/drawing/2014/main" id="{19B41C47-A792-40A1-86D1-2F5C05773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7"/>
          <a:stretch/>
        </p:blipFill>
        <p:spPr bwMode="auto">
          <a:xfrm>
            <a:off x="1892723" y="5004460"/>
            <a:ext cx="1556060" cy="14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30;p66">
            <a:extLst>
              <a:ext uri="{FF2B5EF4-FFF2-40B4-BE49-F238E27FC236}">
                <a16:creationId xmlns:a16="http://schemas.microsoft.com/office/drawing/2014/main" id="{6C554BDF-D359-46BB-9185-5682089AEF01}"/>
              </a:ext>
            </a:extLst>
          </p:cNvPr>
          <p:cNvSpPr txBox="1">
            <a:spLocks/>
          </p:cNvSpPr>
          <p:nvPr/>
        </p:nvSpPr>
        <p:spPr>
          <a:xfrm>
            <a:off x="5965269" y="4425951"/>
            <a:ext cx="3321606" cy="1557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 compatLnSpc="1">
            <a:normAutofit fontScale="92500" lnSpcReduction="20000"/>
          </a:bodyPr>
          <a:lstStyle>
            <a:lvl1pPr marL="4572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87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71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71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</a:pPr>
            <a:r>
              <a:rPr lang="es-ES" sz="2170" dirty="0"/>
              <a:t>Capacidad de Asombro:</a:t>
            </a:r>
          </a:p>
          <a:p>
            <a:pPr marL="717550" lvl="1" indent="-222250">
              <a:lnSpc>
                <a:spcPct val="100000"/>
              </a:lnSpc>
              <a:spcBef>
                <a:spcPts val="600"/>
              </a:spcBef>
            </a:pPr>
            <a:r>
              <a:rPr lang="es-ES" sz="1679" dirty="0"/>
              <a:t>Qué </a:t>
            </a:r>
            <a:endParaRPr lang="es-ES" dirty="0"/>
          </a:p>
          <a:p>
            <a:pPr marL="717550" lvl="1" indent="-222250">
              <a:lnSpc>
                <a:spcPct val="100000"/>
              </a:lnSpc>
              <a:spcBef>
                <a:spcPts val="600"/>
              </a:spcBef>
            </a:pPr>
            <a:r>
              <a:rPr lang="es-ES" sz="1679" dirty="0"/>
              <a:t>Por qué</a:t>
            </a:r>
            <a:endParaRPr lang="es-ES" dirty="0"/>
          </a:p>
          <a:p>
            <a:pPr marL="717550" lvl="1" indent="-222250">
              <a:lnSpc>
                <a:spcPct val="100000"/>
              </a:lnSpc>
              <a:spcBef>
                <a:spcPts val="600"/>
              </a:spcBef>
            </a:pPr>
            <a:r>
              <a:rPr lang="es-ES" sz="1679" dirty="0"/>
              <a:t>Para qué</a:t>
            </a:r>
            <a:endParaRPr lang="es-ES" dirty="0"/>
          </a:p>
          <a:p>
            <a:pPr marL="717550" lvl="1" indent="-222250">
              <a:lnSpc>
                <a:spcPct val="100000"/>
              </a:lnSpc>
              <a:spcBef>
                <a:spcPts val="600"/>
              </a:spcBef>
            </a:pPr>
            <a:r>
              <a:rPr lang="es-ES" sz="1679" dirty="0"/>
              <a:t>Cómo </a:t>
            </a:r>
          </a:p>
          <a:p>
            <a:pPr marL="717550" lvl="1" indent="-31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sz="1679" dirty="0"/>
          </a:p>
          <a:p>
            <a:pPr marL="717550" lvl="1" indent="-31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sz="1679" dirty="0"/>
          </a:p>
          <a:p>
            <a:pPr marL="0" indent="0">
              <a:lnSpc>
                <a:spcPct val="100000"/>
              </a:lnSpc>
              <a:spcBef>
                <a:spcPts val="600"/>
              </a:spcBef>
            </a:pPr>
            <a:endParaRPr lang="es-ES" sz="1679" dirty="0"/>
          </a:p>
        </p:txBody>
      </p:sp>
      <p:pic>
        <p:nvPicPr>
          <p:cNvPr id="13" name="Google Shape;533;p66">
            <a:extLst>
              <a:ext uri="{FF2B5EF4-FFF2-40B4-BE49-F238E27FC236}">
                <a16:creationId xmlns:a16="http://schemas.microsoft.com/office/drawing/2014/main" id="{8F163A56-D140-427B-B187-98DC54F0A9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084" t="24651" r="13749" b="16741"/>
          <a:stretch/>
        </p:blipFill>
        <p:spPr>
          <a:xfrm>
            <a:off x="6226732" y="1057275"/>
            <a:ext cx="5750475" cy="334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>
            <a:hlinkClick r:id="rId8"/>
            <a:extLst>
              <a:ext uri="{FF2B5EF4-FFF2-40B4-BE49-F238E27FC236}">
                <a16:creationId xmlns:a16="http://schemas.microsoft.com/office/drawing/2014/main" id="{40D3DFA7-DBC2-4891-81F1-3125FD53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76" y="4425951"/>
            <a:ext cx="145573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50555-5761-41BB-BE62-31D3BC21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99" y="380198"/>
            <a:ext cx="10810681" cy="552407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Por ejemplo 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0AA0601-A463-46BE-A778-61417EF02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396" y="1119203"/>
            <a:ext cx="6144660" cy="4008783"/>
          </a:xfrm>
        </p:spPr>
        <p:txBody>
          <a:bodyPr/>
          <a:lstStyle/>
          <a:p>
            <a:r>
              <a:rPr lang="pt-PT" b="1" dirty="0" err="1"/>
              <a:t>Observación</a:t>
            </a:r>
            <a:r>
              <a:rPr lang="pt-PT" b="1" dirty="0"/>
              <a:t>: </a:t>
            </a:r>
          </a:p>
          <a:p>
            <a:r>
              <a:rPr lang="pt-PT" dirty="0"/>
              <a:t>   Cada vez que voy a visitar el estanque </a:t>
            </a:r>
            <a:r>
              <a:rPr lang="pt-PT" dirty="0" err="1"/>
              <a:t>del</a:t>
            </a:r>
            <a:r>
              <a:rPr lang="pt-PT" dirty="0"/>
              <a:t> </a:t>
            </a:r>
            <a:r>
              <a:rPr lang="pt-PT" dirty="0" err="1"/>
              <a:t>colegio</a:t>
            </a:r>
            <a:r>
              <a:rPr lang="pt-PT" dirty="0"/>
              <a:t> termino con muchas picaduras de mosquitos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DCFE0C-79D2-45BA-9302-85240F6E241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257448" y="1643826"/>
            <a:ext cx="4360777" cy="4179458"/>
          </a:xfrm>
        </p:spPr>
        <p:txBody>
          <a:bodyPr>
            <a:normAutofit lnSpcReduction="10000"/>
          </a:bodyPr>
          <a:lstStyle/>
          <a:p>
            <a:r>
              <a:rPr lang="pt-PT" b="1" dirty="0"/>
              <a:t>Preguntas:</a:t>
            </a:r>
          </a:p>
          <a:p>
            <a:endParaRPr lang="pt-PT" b="1" dirty="0"/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pt-PT" dirty="0" err="1"/>
              <a:t>Dónde</a:t>
            </a:r>
            <a:r>
              <a:rPr lang="pt-PT" dirty="0"/>
              <a:t> </a:t>
            </a:r>
            <a:r>
              <a:rPr lang="pt-PT" dirty="0" err="1"/>
              <a:t>viven</a:t>
            </a:r>
            <a:r>
              <a:rPr lang="pt-PT" dirty="0"/>
              <a:t> los mosquitos?</a:t>
            </a:r>
          </a:p>
          <a:p>
            <a:pPr marL="228600" indent="0" algn="just"/>
            <a:endParaRPr lang="pt-PT" dirty="0"/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pt-PT" dirty="0" err="1">
                <a:highlight>
                  <a:srgbClr val="00FFFF"/>
                </a:highlight>
              </a:rPr>
              <a:t>Cuál</a:t>
            </a:r>
            <a:r>
              <a:rPr lang="pt-PT" dirty="0">
                <a:highlight>
                  <a:srgbClr val="00FFFF"/>
                </a:highlight>
              </a:rPr>
              <a:t> es el tipo de mosquito más </a:t>
            </a:r>
            <a:r>
              <a:rPr lang="pt-PT" dirty="0" err="1">
                <a:highlight>
                  <a:srgbClr val="00FFFF"/>
                </a:highlight>
              </a:rPr>
              <a:t>común</a:t>
            </a:r>
            <a:r>
              <a:rPr lang="pt-PT" dirty="0">
                <a:highlight>
                  <a:srgbClr val="00FFFF"/>
                </a:highlight>
              </a:rPr>
              <a:t> </a:t>
            </a:r>
            <a:r>
              <a:rPr lang="pt-PT" dirty="0" err="1">
                <a:highlight>
                  <a:srgbClr val="00FFFF"/>
                </a:highlight>
              </a:rPr>
              <a:t>en</a:t>
            </a:r>
            <a:r>
              <a:rPr lang="pt-PT" dirty="0">
                <a:highlight>
                  <a:srgbClr val="00FFFF"/>
                </a:highlight>
              </a:rPr>
              <a:t> el estanque de mi </a:t>
            </a:r>
            <a:r>
              <a:rPr lang="pt-PT" dirty="0" err="1">
                <a:highlight>
                  <a:srgbClr val="00FFFF"/>
                </a:highlight>
              </a:rPr>
              <a:t>colegio</a:t>
            </a:r>
            <a:r>
              <a:rPr lang="pt-PT" dirty="0">
                <a:highlight>
                  <a:srgbClr val="00FFFF"/>
                </a:highlight>
              </a:rPr>
              <a:t>?</a:t>
            </a:r>
          </a:p>
          <a:p>
            <a:pPr marL="228600" indent="0" algn="just"/>
            <a:endParaRPr lang="pt-PT" dirty="0"/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pt-PT" dirty="0"/>
              <a:t>Qué pasa si seco el estanque </a:t>
            </a:r>
            <a:r>
              <a:rPr lang="pt-PT" dirty="0" err="1"/>
              <a:t>seguirán</a:t>
            </a:r>
            <a:r>
              <a:rPr lang="pt-PT" dirty="0"/>
              <a:t> </a:t>
            </a:r>
            <a:r>
              <a:rPr lang="pt-PT" dirty="0" err="1"/>
              <a:t>habiendo</a:t>
            </a:r>
            <a:r>
              <a:rPr lang="pt-PT" dirty="0"/>
              <a:t> mosquitos?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endParaRPr lang="pt-PT" dirty="0"/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pt-PT" dirty="0" err="1"/>
              <a:t>Cuántas</a:t>
            </a:r>
            <a:r>
              <a:rPr lang="pt-PT" dirty="0"/>
              <a:t> </a:t>
            </a:r>
            <a:r>
              <a:rPr lang="pt-PT" dirty="0" err="1"/>
              <a:t>especies</a:t>
            </a:r>
            <a:r>
              <a:rPr lang="pt-PT" dirty="0"/>
              <a:t> de mosquitos hay </a:t>
            </a:r>
            <a:r>
              <a:rPr lang="pt-PT" dirty="0" err="1"/>
              <a:t>en</a:t>
            </a:r>
            <a:r>
              <a:rPr lang="pt-PT" dirty="0"/>
              <a:t> el Perú? </a:t>
            </a:r>
          </a:p>
          <a:p>
            <a:endParaRPr lang="pt-PT" dirty="0"/>
          </a:p>
        </p:txBody>
      </p:sp>
      <p:pic>
        <p:nvPicPr>
          <p:cNvPr id="7" name="Imagem 6" descr="Uma imagem com relva, exterior, água, rocha&#10;&#10;Descrição gerada automaticamente">
            <a:extLst>
              <a:ext uri="{FF2B5EF4-FFF2-40B4-BE49-F238E27FC236}">
                <a16:creationId xmlns:a16="http://schemas.microsoft.com/office/drawing/2014/main" id="{0A4C08AA-1949-4364-8A98-E794E68B6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2"/>
          <a:stretch/>
        </p:blipFill>
        <p:spPr>
          <a:xfrm>
            <a:off x="878318" y="3012334"/>
            <a:ext cx="4996121" cy="28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4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91205" y="3893661"/>
            <a:ext cx="3600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Tips para trabajar con los alumnos en Proyectos el aula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173B8E-49EA-ED46-86E8-732DFBD3C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71" y="3778138"/>
            <a:ext cx="1377780" cy="20136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9DF19E-7F52-174B-A190-AFA87E596CC2}"/>
              </a:ext>
            </a:extLst>
          </p:cNvPr>
          <p:cNvSpPr txBox="1"/>
          <p:nvPr/>
        </p:nvSpPr>
        <p:spPr>
          <a:xfrm>
            <a:off x="3941051" y="4046314"/>
            <a:ext cx="4528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Marta Kingsland</a:t>
            </a:r>
          </a:p>
          <a:p>
            <a:r>
              <a:rPr lang="es-AR" dirty="0"/>
              <a:t>Coordinadora del Programa GLOBE Argentina</a:t>
            </a:r>
          </a:p>
          <a:p>
            <a:r>
              <a:rPr lang="es-AR" dirty="0"/>
              <a:t>Trainer y Mentor Trainer</a:t>
            </a:r>
          </a:p>
          <a:p>
            <a:r>
              <a:rPr lang="es-AR" dirty="0"/>
              <a:t>Integrante del Grupo de Trabajo de Educación </a:t>
            </a:r>
          </a:p>
          <a:p>
            <a:r>
              <a:rPr lang="es-AR" dirty="0"/>
              <a:t>Chair 2019-2021</a:t>
            </a:r>
          </a:p>
        </p:txBody>
      </p:sp>
    </p:spTree>
    <p:extLst>
      <p:ext uri="{BB962C8B-B14F-4D97-AF65-F5344CB8AC3E}">
        <p14:creationId xmlns:p14="http://schemas.microsoft.com/office/powerpoint/2010/main" val="41810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 txBox="1">
            <a:spLocks noGrp="1"/>
          </p:cNvSpPr>
          <p:nvPr>
            <p:ph type="title"/>
          </p:nvPr>
        </p:nvSpPr>
        <p:spPr>
          <a:xfrm>
            <a:off x="818146" y="3083420"/>
            <a:ext cx="3938517" cy="691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 compatLnSpc="1">
            <a:noAutofit/>
          </a:bodyPr>
          <a:lstStyle/>
          <a:p>
            <a:r>
              <a:rPr lang="es-AR" sz="2400" b="1" dirty="0">
                <a:latin typeface="Arial"/>
                <a:ea typeface="Arial"/>
                <a:cs typeface="Arial"/>
                <a:sym typeface="Arial"/>
              </a:rPr>
              <a:t>Hipótesis: </a:t>
            </a: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>Las posibles respuestas</a:t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s-AR" sz="2400" dirty="0">
                <a:latin typeface="Arial"/>
                <a:ea typeface="Arial"/>
                <a:cs typeface="Arial"/>
                <a:sym typeface="Arial"/>
              </a:rPr>
              <a:t>Una afirmación </a:t>
            </a:r>
            <a:r>
              <a:rPr lang="es-AR" sz="2400" dirty="0" err="1">
                <a:latin typeface="Arial"/>
                <a:ea typeface="Arial"/>
                <a:cs typeface="Arial"/>
                <a:sym typeface="Arial"/>
              </a:rPr>
              <a:t>falseable</a:t>
            </a:r>
            <a:endParaRPr sz="2400" dirty="0"/>
          </a:p>
        </p:txBody>
      </p:sp>
      <p:sp>
        <p:nvSpPr>
          <p:cNvPr id="542" name="Google Shape;542;p67"/>
          <p:cNvSpPr txBox="1">
            <a:spLocks noGrp="1"/>
          </p:cNvSpPr>
          <p:nvPr>
            <p:ph type="body" idx="2"/>
          </p:nvPr>
        </p:nvSpPr>
        <p:spPr>
          <a:xfrm>
            <a:off x="5180176" y="1307939"/>
            <a:ext cx="1875142" cy="3914912"/>
          </a:xfrm>
          <a:prstGeom prst="rect">
            <a:avLst/>
          </a:prstGeom>
          <a:solidFill>
            <a:srgbClr val="E0C080"/>
          </a:solidFill>
          <a:ln>
            <a:noFill/>
          </a:ln>
        </p:spPr>
        <p:txBody>
          <a:bodyPr spcFirstLastPara="1" vert="horz" wrap="square" lIns="91425" tIns="45700" rIns="91425" bIns="45700" anchor="t" anchorCtr="0" compatLnSpc="1">
            <a:normAutofit/>
          </a:bodyPr>
          <a:lstStyle/>
          <a:p>
            <a:pPr marL="0" indent="0">
              <a:lnSpc>
                <a:spcPct val="70000"/>
              </a:lnSpc>
              <a:buSzPts val="2099"/>
            </a:pPr>
            <a:r>
              <a:rPr lang="es-AR" sz="1679" dirty="0"/>
              <a:t>Dónde: </a:t>
            </a:r>
            <a:endParaRPr dirty="0"/>
          </a:p>
          <a:p>
            <a:pPr marL="0" indent="0">
              <a:lnSpc>
                <a:spcPct val="70000"/>
              </a:lnSpc>
              <a:buSzPts val="1225"/>
            </a:pPr>
            <a:r>
              <a:rPr lang="es-AR" sz="1200" dirty="0"/>
              <a:t>Mapa </a:t>
            </a:r>
            <a:endParaRPr sz="1200" dirty="0"/>
          </a:p>
          <a:p>
            <a:pPr marL="0" indent="0">
              <a:lnSpc>
                <a:spcPct val="70000"/>
              </a:lnSpc>
              <a:buSzPts val="1400"/>
            </a:pPr>
            <a:endParaRPr sz="1120" dirty="0"/>
          </a:p>
          <a:p>
            <a:pPr marL="0" indent="0">
              <a:lnSpc>
                <a:spcPct val="70000"/>
              </a:lnSpc>
              <a:buSzPts val="2099"/>
            </a:pPr>
            <a:r>
              <a:rPr lang="es-AR" sz="1679" dirty="0"/>
              <a:t>Cómo:  </a:t>
            </a:r>
            <a:endParaRPr dirty="0"/>
          </a:p>
          <a:p>
            <a:pPr marL="0" indent="0">
              <a:lnSpc>
                <a:spcPct val="70000"/>
              </a:lnSpc>
              <a:buSzPts val="1575"/>
            </a:pPr>
            <a:r>
              <a:rPr lang="es-AR" sz="1260" dirty="0"/>
              <a:t>Protocolos </a:t>
            </a:r>
            <a:endParaRPr dirty="0"/>
          </a:p>
          <a:p>
            <a:pPr marL="0" indent="0">
              <a:lnSpc>
                <a:spcPct val="70000"/>
              </a:lnSpc>
              <a:buSzPts val="1225"/>
            </a:pPr>
            <a:endParaRPr sz="980" dirty="0"/>
          </a:p>
          <a:p>
            <a:pPr marL="0" indent="0">
              <a:lnSpc>
                <a:spcPct val="70000"/>
              </a:lnSpc>
              <a:buSzPts val="2099"/>
            </a:pPr>
            <a:r>
              <a:rPr lang="es-AR" sz="1679" dirty="0"/>
              <a:t>Cuándo:</a:t>
            </a:r>
            <a:endParaRPr dirty="0"/>
          </a:p>
          <a:p>
            <a:pPr marL="0" indent="0">
              <a:lnSpc>
                <a:spcPct val="70000"/>
              </a:lnSpc>
              <a:buSzPts val="1400"/>
            </a:pPr>
            <a:r>
              <a:rPr lang="es-AR" sz="1120" dirty="0"/>
              <a:t>Inicio – Fin</a:t>
            </a:r>
            <a:endParaRPr dirty="0"/>
          </a:p>
          <a:p>
            <a:pPr marL="0" indent="0">
              <a:lnSpc>
                <a:spcPct val="70000"/>
              </a:lnSpc>
              <a:buSzPts val="1400"/>
            </a:pPr>
            <a:r>
              <a:rPr lang="es-AR" sz="1120" dirty="0"/>
              <a:t>Frecuencia</a:t>
            </a:r>
            <a:endParaRPr dirty="0"/>
          </a:p>
          <a:p>
            <a:pPr marL="0" indent="0">
              <a:lnSpc>
                <a:spcPct val="70000"/>
              </a:lnSpc>
              <a:buSzPts val="1400"/>
            </a:pPr>
            <a:endParaRPr sz="1120" dirty="0"/>
          </a:p>
          <a:p>
            <a:pPr marL="0" indent="0">
              <a:lnSpc>
                <a:spcPct val="70000"/>
              </a:lnSpc>
              <a:buSzPts val="2099"/>
            </a:pPr>
            <a:r>
              <a:rPr lang="es-AR" sz="1679" dirty="0"/>
              <a:t>Con qué: </a:t>
            </a:r>
            <a:endParaRPr dirty="0"/>
          </a:p>
          <a:p>
            <a:pPr marL="0" indent="0">
              <a:lnSpc>
                <a:spcPct val="70000"/>
              </a:lnSpc>
              <a:buSzPts val="1575"/>
            </a:pPr>
            <a:r>
              <a:rPr lang="es-AR" sz="1260" dirty="0"/>
              <a:t>Equipo, </a:t>
            </a:r>
            <a:endParaRPr dirty="0"/>
          </a:p>
          <a:p>
            <a:pPr marL="0" indent="0">
              <a:lnSpc>
                <a:spcPct val="70000"/>
              </a:lnSpc>
              <a:buSzPts val="1575"/>
            </a:pPr>
            <a:r>
              <a:rPr lang="es-AR" sz="1260" dirty="0"/>
              <a:t>hojas de datos</a:t>
            </a:r>
            <a:endParaRPr sz="1679" dirty="0"/>
          </a:p>
        </p:txBody>
      </p:sp>
      <p:sp>
        <p:nvSpPr>
          <p:cNvPr id="543" name="Google Shape;543;p67"/>
          <p:cNvSpPr txBox="1">
            <a:spLocks noGrp="1"/>
          </p:cNvSpPr>
          <p:nvPr>
            <p:ph type="body" idx="3"/>
          </p:nvPr>
        </p:nvSpPr>
        <p:spPr>
          <a:xfrm>
            <a:off x="8256487" y="1827300"/>
            <a:ext cx="3548985" cy="8102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vert="horz" wrap="square" lIns="91425" tIns="45700" rIns="91425" bIns="45700" anchor="t" anchorCtr="0" compatLnSpc="1">
            <a:normAutofit/>
          </a:bodyPr>
          <a:lstStyle/>
          <a:p>
            <a:pPr marL="0" indent="0" algn="ctr"/>
            <a:r>
              <a:rPr lang="es-AR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 DE INVESTIGACIÓN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7"/>
          <p:cNvSpPr/>
          <p:nvPr/>
        </p:nvSpPr>
        <p:spPr>
          <a:xfrm>
            <a:off x="3194911" y="874622"/>
            <a:ext cx="5995686" cy="5787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B2E5A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F783784-69BC-47A0-98DE-C71738CA1CE2}"/>
              </a:ext>
            </a:extLst>
          </p:cNvPr>
          <p:cNvSpPr txBox="1"/>
          <p:nvPr/>
        </p:nvSpPr>
        <p:spPr>
          <a:xfrm>
            <a:off x="8256487" y="2637528"/>
            <a:ext cx="3548985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 err="1">
                <a:highlight>
                  <a:srgbClr val="00FFFF"/>
                </a:highlight>
              </a:rPr>
              <a:t>Dónde</a:t>
            </a:r>
            <a:r>
              <a:rPr lang="pt-PT" dirty="0">
                <a:highlight>
                  <a:srgbClr val="00FFFF"/>
                </a:highlight>
              </a:rPr>
              <a:t>: </a:t>
            </a:r>
            <a:r>
              <a:rPr lang="pt-PT" dirty="0" err="1"/>
              <a:t>En</a:t>
            </a:r>
            <a:r>
              <a:rPr lang="pt-PT" dirty="0"/>
              <a:t> el estanque </a:t>
            </a:r>
            <a:r>
              <a:rPr lang="pt-PT" dirty="0" err="1"/>
              <a:t>del</a:t>
            </a:r>
            <a:r>
              <a:rPr lang="pt-PT" dirty="0"/>
              <a:t> </a:t>
            </a:r>
            <a:r>
              <a:rPr lang="pt-PT" dirty="0" err="1"/>
              <a:t>colegio</a:t>
            </a:r>
            <a:endParaRPr lang="pt-PT" dirty="0"/>
          </a:p>
          <a:p>
            <a:endParaRPr lang="pt-PT" dirty="0"/>
          </a:p>
          <a:p>
            <a:r>
              <a:rPr lang="pt-PT" dirty="0">
                <a:highlight>
                  <a:srgbClr val="00FFFF"/>
                </a:highlight>
              </a:rPr>
              <a:t>Cómo? </a:t>
            </a:r>
            <a:r>
              <a:rPr lang="pt-PT" dirty="0"/>
              <a:t>GLOBE Habitat </a:t>
            </a:r>
            <a:r>
              <a:rPr lang="pt-PT" dirty="0" err="1"/>
              <a:t>Mapper</a:t>
            </a:r>
            <a:r>
              <a:rPr lang="pt-PT" dirty="0"/>
              <a:t>  App</a:t>
            </a:r>
          </a:p>
          <a:p>
            <a:endParaRPr lang="pt-PT" dirty="0"/>
          </a:p>
          <a:p>
            <a:r>
              <a:rPr lang="pt-PT" dirty="0" err="1">
                <a:highlight>
                  <a:srgbClr val="00FFFF"/>
                </a:highlight>
              </a:rPr>
              <a:t>Cuándo</a:t>
            </a:r>
            <a:r>
              <a:rPr lang="pt-PT" dirty="0">
                <a:highlight>
                  <a:srgbClr val="00FFFF"/>
                </a:highlight>
              </a:rPr>
              <a:t>? </a:t>
            </a:r>
            <a:r>
              <a:rPr lang="pt-PT" dirty="0" err="1"/>
              <a:t>En</a:t>
            </a:r>
            <a:r>
              <a:rPr lang="pt-PT" dirty="0"/>
              <a:t> el </a:t>
            </a:r>
            <a:r>
              <a:rPr lang="pt-PT" dirty="0" err="1"/>
              <a:t>verano</a:t>
            </a:r>
            <a:r>
              <a:rPr lang="pt-PT" dirty="0"/>
              <a:t> al medio día</a:t>
            </a:r>
          </a:p>
          <a:p>
            <a:endParaRPr lang="pt-PT" dirty="0"/>
          </a:p>
          <a:p>
            <a:r>
              <a:rPr lang="pt-PT" dirty="0" err="1">
                <a:highlight>
                  <a:srgbClr val="00FFFF"/>
                </a:highlight>
              </a:rPr>
              <a:t>Cuántas</a:t>
            </a:r>
            <a:r>
              <a:rPr lang="pt-PT" dirty="0">
                <a:highlight>
                  <a:srgbClr val="00FFFF"/>
                </a:highlight>
              </a:rPr>
              <a:t> veces? </a:t>
            </a:r>
            <a:r>
              <a:rPr lang="pt-PT" dirty="0"/>
              <a:t>3 veces por semana</a:t>
            </a:r>
          </a:p>
          <a:p>
            <a:endParaRPr lang="pt-PT" dirty="0"/>
          </a:p>
          <a:p>
            <a:r>
              <a:rPr lang="pt-PT" dirty="0">
                <a:highlight>
                  <a:srgbClr val="00FFFF"/>
                </a:highlight>
              </a:rPr>
              <a:t>Por </a:t>
            </a:r>
            <a:r>
              <a:rPr lang="pt-PT" dirty="0" err="1">
                <a:highlight>
                  <a:srgbClr val="00FFFF"/>
                </a:highlight>
              </a:rPr>
              <a:t>cuánto</a:t>
            </a:r>
            <a:r>
              <a:rPr lang="pt-PT" dirty="0">
                <a:highlight>
                  <a:srgbClr val="00FFFF"/>
                </a:highlight>
              </a:rPr>
              <a:t> tiempo? </a:t>
            </a:r>
            <a:r>
              <a:rPr lang="pt-PT" dirty="0"/>
              <a:t>1 </a:t>
            </a:r>
            <a:r>
              <a:rPr lang="pt-PT" dirty="0" err="1"/>
              <a:t>mes</a:t>
            </a:r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67FC96-E47F-47C9-8870-80DAD21DA8F3}"/>
              </a:ext>
            </a:extLst>
          </p:cNvPr>
          <p:cNvSpPr txBox="1"/>
          <p:nvPr/>
        </p:nvSpPr>
        <p:spPr>
          <a:xfrm>
            <a:off x="876789" y="5101202"/>
            <a:ext cx="382122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La </a:t>
            </a:r>
            <a:r>
              <a:rPr lang="pt-PT" dirty="0" err="1"/>
              <a:t>especie</a:t>
            </a:r>
            <a:r>
              <a:rPr lang="pt-PT" dirty="0"/>
              <a:t> de mosquito más </a:t>
            </a:r>
            <a:r>
              <a:rPr lang="pt-PT" dirty="0" err="1"/>
              <a:t>común</a:t>
            </a:r>
            <a:r>
              <a:rPr lang="pt-PT" dirty="0"/>
              <a:t> </a:t>
            </a:r>
            <a:r>
              <a:rPr lang="pt-PT" dirty="0" err="1"/>
              <a:t>en</a:t>
            </a:r>
            <a:r>
              <a:rPr lang="pt-PT" dirty="0"/>
              <a:t> el estanque de mi </a:t>
            </a:r>
            <a:r>
              <a:rPr lang="pt-PT" dirty="0" err="1"/>
              <a:t>colegio</a:t>
            </a:r>
            <a:r>
              <a:rPr lang="pt-PT" dirty="0"/>
              <a:t> es </a:t>
            </a:r>
            <a:r>
              <a:rPr lang="pt-PT" dirty="0" err="1"/>
              <a:t>Cúlex</a:t>
            </a:r>
            <a:endParaRPr lang="pt-P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5CF1E08-FBBB-4E62-B365-EADB2CC6C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31" y="2137784"/>
            <a:ext cx="3080084" cy="1563868"/>
          </a:xfrm>
          <a:prstGeom prst="rect">
            <a:avLst/>
          </a:prstGeom>
        </p:spPr>
      </p:pic>
      <p:sp>
        <p:nvSpPr>
          <p:cNvPr id="575" name="Google Shape;575;p70"/>
          <p:cNvSpPr txBox="1">
            <a:spLocks noGrp="1"/>
          </p:cNvSpPr>
          <p:nvPr>
            <p:ph type="title"/>
          </p:nvPr>
        </p:nvSpPr>
        <p:spPr>
          <a:xfrm>
            <a:off x="1676626" y="220989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 compatLnSpc="1">
            <a:noAutofit/>
          </a:bodyPr>
          <a:lstStyle/>
          <a:p>
            <a:r>
              <a:rPr lang="pt-PT" sz="4000" b="1" dirty="0" err="1"/>
              <a:t>Experimentación</a:t>
            </a:r>
            <a:endParaRPr sz="4000" b="1" dirty="0"/>
          </a:p>
        </p:txBody>
      </p:sp>
      <p:sp>
        <p:nvSpPr>
          <p:cNvPr id="578" name="Google Shape;578;p70"/>
          <p:cNvSpPr txBox="1">
            <a:spLocks noGrp="1"/>
          </p:cNvSpPr>
          <p:nvPr>
            <p:ph type="body" idx="1"/>
          </p:nvPr>
        </p:nvSpPr>
        <p:spPr>
          <a:xfrm>
            <a:off x="344870" y="1394656"/>
            <a:ext cx="4497965" cy="49088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 compatLnSpc="1">
            <a:normAutofit/>
          </a:bodyPr>
          <a:lstStyle/>
          <a:p>
            <a:pPr marL="342900" indent="-298450">
              <a:spcBef>
                <a:spcPts val="1200"/>
              </a:spcBef>
              <a:buSzPts val="2300"/>
              <a:buFont typeface="Arial"/>
              <a:buChar char="•"/>
            </a:pPr>
            <a:r>
              <a:rPr lang="es-AR" sz="2300" dirty="0"/>
              <a:t>Ir al sitio de estudio  </a:t>
            </a:r>
          </a:p>
          <a:p>
            <a:pPr marL="342900" indent="-298450">
              <a:spcBef>
                <a:spcPts val="1200"/>
              </a:spcBef>
              <a:buSzPts val="2300"/>
              <a:buFont typeface="Arial"/>
              <a:buChar char="•"/>
            </a:pPr>
            <a:r>
              <a:rPr lang="es-AR" sz="2300" dirty="0"/>
              <a:t>Tomar los datos en los puntos de muestreo señalados</a:t>
            </a:r>
          </a:p>
          <a:p>
            <a:pPr marL="342900" indent="-298450">
              <a:spcBef>
                <a:spcPts val="1200"/>
              </a:spcBef>
              <a:buSzPts val="2300"/>
              <a:buFont typeface="Arial"/>
              <a:buChar char="•"/>
            </a:pPr>
            <a:r>
              <a:rPr lang="es-AR" sz="2300" dirty="0"/>
              <a:t>No olvidar las repeticiones </a:t>
            </a:r>
          </a:p>
          <a:p>
            <a:pPr marL="342900" indent="-298450">
              <a:spcBef>
                <a:spcPts val="1200"/>
              </a:spcBef>
              <a:buSzPts val="2300"/>
              <a:buFont typeface="Arial"/>
              <a:buChar char="•"/>
            </a:pPr>
            <a:r>
              <a:rPr lang="es-AR" sz="2300" dirty="0"/>
              <a:t>Registrar los datos</a:t>
            </a:r>
            <a:endParaRPr sz="2300" dirty="0"/>
          </a:p>
        </p:txBody>
      </p:sp>
      <p:graphicFrame>
        <p:nvGraphicFramePr>
          <p:cNvPr id="6" name="Google Shape;588;p71">
            <a:extLst>
              <a:ext uri="{FF2B5EF4-FFF2-40B4-BE49-F238E27FC236}">
                <a16:creationId xmlns:a16="http://schemas.microsoft.com/office/drawing/2014/main" id="{E66589DB-C976-4CAA-8D37-96FC570AB066}"/>
              </a:ext>
            </a:extLst>
          </p:cNvPr>
          <p:cNvGraphicFramePr/>
          <p:nvPr/>
        </p:nvGraphicFramePr>
        <p:xfrm>
          <a:off x="6481859" y="5107580"/>
          <a:ext cx="3467425" cy="13802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strike="noStrike" cap="none"/>
                        <a:t>ARBOL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strike="noStrike" cap="none"/>
                        <a:t>repeticiones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strike="noStrike" cap="none"/>
                        <a:t>DISTANCIA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strike="noStrike" cap="none"/>
                        <a:t>TAMAÑO A LOS OJOS DEL OBSERVADOR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strike="noStrike" cap="none"/>
                        <a:t>ÁNGULO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B7A6473C-2164-47EF-995C-E66C02CC8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33" t="46175" r="19783" b="21647"/>
          <a:stretch/>
        </p:blipFill>
        <p:spPr>
          <a:xfrm>
            <a:off x="161990" y="4417996"/>
            <a:ext cx="6242551" cy="21487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250BFC-1F3D-493F-BB12-85D93C896B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64" t="28421" r="34848" b="15650"/>
          <a:stretch/>
        </p:blipFill>
        <p:spPr>
          <a:xfrm>
            <a:off x="5730632" y="1104417"/>
            <a:ext cx="5500119" cy="3241024"/>
          </a:xfrm>
          <a:prstGeom prst="rect">
            <a:avLst/>
          </a:prstGeom>
        </p:spPr>
      </p:pic>
      <p:pic>
        <p:nvPicPr>
          <p:cNvPr id="573" name="Google Shape;573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2769" y="1281390"/>
            <a:ext cx="1505779" cy="194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A06ED5-A7EE-4D0F-81EC-9983417F0D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43"/>
          <a:stretch/>
        </p:blipFill>
        <p:spPr>
          <a:xfrm>
            <a:off x="10026602" y="5019346"/>
            <a:ext cx="1899099" cy="1468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2"/>
          <p:cNvSpPr txBox="1">
            <a:spLocks noGrp="1"/>
          </p:cNvSpPr>
          <p:nvPr>
            <p:ph type="title"/>
          </p:nvPr>
        </p:nvSpPr>
        <p:spPr>
          <a:xfrm>
            <a:off x="1272589" y="481785"/>
            <a:ext cx="9902341" cy="5524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 compatLnSpc="1">
            <a:noAutofit/>
          </a:bodyPr>
          <a:lstStyle/>
          <a:p>
            <a:r>
              <a:rPr lang="es-AR" sz="4000" b="1" dirty="0"/>
              <a:t>Analizar e Interpretar los datos para tener Resultados</a:t>
            </a:r>
            <a:endParaRPr sz="4000" b="1" dirty="0"/>
          </a:p>
        </p:txBody>
      </p:sp>
      <p:sp>
        <p:nvSpPr>
          <p:cNvPr id="594" name="Google Shape;594;p72"/>
          <p:cNvSpPr txBox="1">
            <a:spLocks noGrp="1"/>
          </p:cNvSpPr>
          <p:nvPr>
            <p:ph type="body" idx="1"/>
          </p:nvPr>
        </p:nvSpPr>
        <p:spPr>
          <a:xfrm>
            <a:off x="241897" y="1322728"/>
            <a:ext cx="6136105" cy="44659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 compatLnSpc="1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s-AR" sz="1800" b="0" dirty="0"/>
              <a:t>Analizar los datos</a:t>
            </a:r>
            <a:endParaRPr sz="18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s-AR" sz="2000" dirty="0"/>
              <a:t>Comparar visualmente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s-AR" sz="2000" dirty="0"/>
              <a:t>Tablas de datos</a:t>
            </a:r>
            <a:endParaRPr sz="16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s-AR" sz="1800" b="0" dirty="0"/>
              <a:t>Sintetizar: </a:t>
            </a:r>
            <a:endParaRPr sz="18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s-AR" sz="2000" dirty="0"/>
              <a:t>Estadística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s-AR" sz="2000" dirty="0"/>
              <a:t>Describir patrones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s-AR" sz="2000" dirty="0"/>
              <a:t>Estableces relaciones</a:t>
            </a:r>
            <a:endParaRPr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s-AR" sz="1800" b="0" dirty="0"/>
              <a:t>Interpretar los datos</a:t>
            </a:r>
            <a:endParaRPr sz="18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</a:pPr>
            <a:r>
              <a:rPr lang="es-AR" sz="1800" b="0" dirty="0"/>
              <a:t>Generalizar</a:t>
            </a:r>
            <a:endParaRPr sz="1800" b="0" dirty="0"/>
          </a:p>
        </p:txBody>
      </p:sp>
      <p:pic>
        <p:nvPicPr>
          <p:cNvPr id="597" name="Google Shape;597;p72" descr="http://es.dreamstime.com/resultado-inesperado-del-experimento-gmo-thumb13472084.jpg">
            <a:hlinkClick r:id="rId3"/>
          </p:cNvPr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24043" y="1567206"/>
            <a:ext cx="1731582" cy="259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2" descr="4 data popup.jpeg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903606" y="4754608"/>
            <a:ext cx="2914650" cy="1774134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65CAB40-C077-40EA-8E63-2A5794BA4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9" y="4425351"/>
            <a:ext cx="6111433" cy="24326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E139D3A-8177-4DA9-9336-4CAA6C693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102" y="1933006"/>
            <a:ext cx="5858572" cy="243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86533-34EE-4663-A942-8E2FED68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9282"/>
            <a:ext cx="5695950" cy="69241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 err="1"/>
              <a:t>Discusión</a:t>
            </a:r>
            <a:r>
              <a:rPr lang="pt-PT" dirty="0"/>
              <a:t> de Resultados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581582A-E5BC-4610-B7E2-EE19954127D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971697"/>
            <a:ext cx="5695950" cy="39880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t-PT" b="1" dirty="0" err="1"/>
              <a:t>Cúlex</a:t>
            </a:r>
            <a:r>
              <a:rPr lang="pt-PT" b="1" dirty="0"/>
              <a:t> es el género más </a:t>
            </a:r>
            <a:r>
              <a:rPr lang="pt-PT" b="1" dirty="0" err="1"/>
              <a:t>común</a:t>
            </a:r>
            <a:r>
              <a:rPr lang="pt-PT" b="1" dirty="0"/>
              <a:t>: </a:t>
            </a:r>
          </a:p>
          <a:p>
            <a:endParaRPr lang="es-E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Las larvas del género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Culex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prefieren agua limpia o con restos orgánicos (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Forratini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1965)  como en el estanque del colegio.</a:t>
            </a:r>
          </a:p>
          <a:p>
            <a:endParaRPr lang="es-E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Las hojas secas de las plantas  que lo rodean caen en ellos, se descomponen y sirve de alimento para las larvas,</a:t>
            </a:r>
          </a:p>
          <a:p>
            <a:endParaRPr lang="es-E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Los mosquitos del género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Culex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son bastante resistente a las condiciones ambientales cambiantes como la temperatura y es uno de los de mayor distribución y abundancia, tanto en ambientes rurales como en ambientes urbanos (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Vianna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 1996).  </a:t>
            </a:r>
            <a:endParaRPr lang="pt-PT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9EA1E62-B5E8-4A9A-8585-998EDFD34F89}"/>
              </a:ext>
            </a:extLst>
          </p:cNvPr>
          <p:cNvGrpSpPr/>
          <p:nvPr/>
        </p:nvGrpSpPr>
        <p:grpSpPr>
          <a:xfrm>
            <a:off x="6297241" y="2987775"/>
            <a:ext cx="5354851" cy="3200543"/>
            <a:chOff x="6409582" y="2288932"/>
            <a:chExt cx="5354851" cy="3200543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2F427BDD-B3C8-4C97-B4D7-CCD0DC9C19B7}"/>
                </a:ext>
              </a:extLst>
            </p:cNvPr>
            <p:cNvSpPr txBox="1">
              <a:spLocks/>
            </p:cNvSpPr>
            <p:nvPr/>
          </p:nvSpPr>
          <p:spPr>
            <a:xfrm>
              <a:off x="6409582" y="2288932"/>
              <a:ext cx="5354850" cy="8922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rmAutofit fontScale="92500" lnSpcReduction="20000"/>
            </a:bodyPr>
            <a:lstStyle>
              <a:defPPr>
                <a:defRPr lang="es-AR"/>
              </a:defPPr>
              <a:lvl1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3600"/>
                <a:buNone/>
                <a:defRPr sz="4400">
                  <a:latin typeface="+mj-lt"/>
                  <a:ea typeface="+mj-ea"/>
                  <a:cs typeface="+mj-cs"/>
                </a:defRPr>
              </a:lvl1pPr>
              <a:lvl2pPr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2pPr>
              <a:lvl3pPr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3pPr>
              <a:lvl4pPr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4pPr>
              <a:lvl5pPr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5pPr>
              <a:lvl6pPr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6pPr>
              <a:lvl7pPr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7pPr>
              <a:lvl8pPr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8pPr>
              <a:lvl9pPr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lvl9pPr>
            </a:lstStyle>
            <a:p>
              <a:r>
                <a:rPr lang="pt-PT" sz="4300" b="1" dirty="0"/>
                <a:t>CONCLUSIÓN</a:t>
              </a:r>
            </a:p>
            <a:p>
              <a:endParaRPr lang="pt-PT" sz="1400" dirty="0"/>
            </a:p>
            <a:p>
              <a:r>
                <a:rPr lang="pt-PT" sz="1400" dirty="0"/>
                <a:t>Mensaje para llevar a casa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17A9BB0-F593-4A0B-AB55-CC32D7FF2E56}"/>
                </a:ext>
              </a:extLst>
            </p:cNvPr>
            <p:cNvSpPr txBox="1"/>
            <p:nvPr/>
          </p:nvSpPr>
          <p:spPr>
            <a:xfrm>
              <a:off x="6409582" y="3181151"/>
              <a:ext cx="5354851" cy="23083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En el estanque del colegio  se encontraron larvas de mosquitos del género </a:t>
              </a:r>
              <a:r>
                <a:rPr lang="es-ES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Culex</a:t>
              </a:r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s-ES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Anopheles</a:t>
              </a:r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y Aedes. El género </a:t>
              </a:r>
              <a:r>
                <a:rPr lang="es-ES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Culex</a:t>
              </a:r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fue encontrado en dos épocas diferentes del año (noviembre y enero), mientras que los géneros </a:t>
              </a:r>
              <a:r>
                <a:rPr lang="es-ES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Anopheles</a:t>
              </a:r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y Aedes se encontraron sólo en el mes de enero. En cuanto al número de larvas encontradas, </a:t>
              </a:r>
              <a:r>
                <a:rPr lang="es-ES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Culex</a:t>
              </a:r>
              <a:r>
                <a:rPr lang="es-ES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fue el género más abundante, por lo tanto, se podría decir que es el género dominante en el colegio</a:t>
              </a:r>
              <a:endParaRPr lang="pt-PT" dirty="0"/>
            </a:p>
          </p:txBody>
        </p:sp>
      </p:grpSp>
      <p:pic>
        <p:nvPicPr>
          <p:cNvPr id="1026" name="Picture 2" descr="Culex (Mosquito común) – Fundación io">
            <a:extLst>
              <a:ext uri="{FF2B5EF4-FFF2-40B4-BE49-F238E27FC236}">
                <a16:creationId xmlns:a16="http://schemas.microsoft.com/office/drawing/2014/main" id="{62D42FAB-722A-4F61-88E2-65740614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17" y="1279282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37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FD78C-8746-480F-AB28-B76A8578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64" y="97299"/>
            <a:ext cx="10810681" cy="552407"/>
          </a:xfrm>
        </p:spPr>
        <p:txBody>
          <a:bodyPr>
            <a:normAutofit fontScale="90000"/>
          </a:bodyPr>
          <a:lstStyle/>
          <a:p>
            <a:r>
              <a:rPr lang="pt-PT" dirty="0"/>
              <a:t>COMPARTIR RESULTADOS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0CDF72B-4A88-4362-B376-86D0EDA9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5" t="10044" r="13080" b="12546"/>
          <a:stretch/>
        </p:blipFill>
        <p:spPr>
          <a:xfrm>
            <a:off x="342767" y="1405290"/>
            <a:ext cx="6679421" cy="38693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28EAD3-269B-479F-945B-D27A38A99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42" t="20870" r="38737" b="11298"/>
          <a:stretch/>
        </p:blipFill>
        <p:spPr>
          <a:xfrm>
            <a:off x="8268101" y="1103035"/>
            <a:ext cx="3282216" cy="465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3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632594" y="1188442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en GLOBE</a:t>
            </a:r>
          </a:p>
        </p:txBody>
      </p:sp>
      <p:pic>
        <p:nvPicPr>
          <p:cNvPr id="6" name="Marcador de contenido 11">
            <a:extLst>
              <a:ext uri="{FF2B5EF4-FFF2-40B4-BE49-F238E27FC236}">
                <a16:creationId xmlns:a16="http://schemas.microsoft.com/office/drawing/2014/main" id="{7701732F-7181-473D-BB94-9DD4C1C0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698" y="1517427"/>
            <a:ext cx="3659294" cy="2160000"/>
          </a:xfrm>
          <a:prstGeom prst="rect">
            <a:avLst/>
          </a:prstGeom>
        </p:spPr>
      </p:pic>
      <p:pic>
        <p:nvPicPr>
          <p:cNvPr id="7" name="Marcador de contenido 10">
            <a:extLst>
              <a:ext uri="{FF2B5EF4-FFF2-40B4-BE49-F238E27FC236}">
                <a16:creationId xmlns:a16="http://schemas.microsoft.com/office/drawing/2014/main" id="{C621A485-1DC9-43FD-99A2-24F9AE968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14" r="25357" b="5767"/>
          <a:stretch/>
        </p:blipFill>
        <p:spPr>
          <a:xfrm>
            <a:off x="6762698" y="3717774"/>
            <a:ext cx="3650442" cy="2160000"/>
          </a:xfrm>
          <a:prstGeom prst="rect">
            <a:avLst/>
          </a:prstGeom>
        </p:spPr>
      </p:pic>
      <p:pic>
        <p:nvPicPr>
          <p:cNvPr id="8" name="Marcador de contenido 9">
            <a:extLst>
              <a:ext uri="{FF2B5EF4-FFF2-40B4-BE49-F238E27FC236}">
                <a16:creationId xmlns:a16="http://schemas.microsoft.com/office/drawing/2014/main" id="{4A362AD4-6F7D-45C3-9F88-6767B0BA87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001" y="1527294"/>
            <a:ext cx="3641360" cy="2160000"/>
          </a:xfrm>
          <a:prstGeom prst="rect">
            <a:avLst/>
          </a:prstGeom>
        </p:spPr>
      </p:pic>
      <p:pic>
        <p:nvPicPr>
          <p:cNvPr id="9" name="Marcador de contenido 10">
            <a:extLst>
              <a:ext uri="{FF2B5EF4-FFF2-40B4-BE49-F238E27FC236}">
                <a16:creationId xmlns:a16="http://schemas.microsoft.com/office/drawing/2014/main" id="{98A12B84-50A3-4978-9750-11388CEA5A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02" r="25000" b="5979"/>
          <a:stretch/>
        </p:blipFill>
        <p:spPr>
          <a:xfrm>
            <a:off x="1139001" y="3727641"/>
            <a:ext cx="3667903" cy="21600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AA44CE-4856-426A-BF72-920A2E655005}"/>
              </a:ext>
            </a:extLst>
          </p:cNvPr>
          <p:cNvSpPr txBox="1"/>
          <p:nvPr/>
        </p:nvSpPr>
        <p:spPr>
          <a:xfrm>
            <a:off x="4860874" y="2648912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Color del cielo</a:t>
            </a:r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1F35C5-FC15-450C-A18B-EF81A28A73D7}"/>
              </a:ext>
            </a:extLst>
          </p:cNvPr>
          <p:cNvSpPr txBox="1"/>
          <p:nvPr/>
        </p:nvSpPr>
        <p:spPr>
          <a:xfrm>
            <a:off x="4860874" y="4464873"/>
            <a:ext cx="152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Hábitat de mosquitos</a:t>
            </a:r>
            <a:endParaRPr lang="es-AR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446CD3-E831-4C64-9899-2AE7B7A53E41}"/>
              </a:ext>
            </a:extLst>
          </p:cNvPr>
          <p:cNvSpPr txBox="1"/>
          <p:nvPr/>
        </p:nvSpPr>
        <p:spPr>
          <a:xfrm>
            <a:off x="10433090" y="2371913"/>
            <a:ext cx="142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Temperatura del aire</a:t>
            </a:r>
            <a:endParaRPr lang="es-AR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41C8AE-87C7-4A1C-885A-8B6E26F0BF5B}"/>
              </a:ext>
            </a:extLst>
          </p:cNvPr>
          <p:cNvSpPr txBox="1"/>
          <p:nvPr/>
        </p:nvSpPr>
        <p:spPr>
          <a:xfrm>
            <a:off x="10421992" y="456879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pH del suelo</a:t>
            </a:r>
            <a:endParaRPr lang="es-AR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EB9C241-44E8-489C-B57E-45E029648DAD}"/>
              </a:ext>
            </a:extLst>
          </p:cNvPr>
          <p:cNvSpPr/>
          <p:nvPr/>
        </p:nvSpPr>
        <p:spPr>
          <a:xfrm>
            <a:off x="2611120" y="1645920"/>
            <a:ext cx="812800" cy="25070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E824A4-DBFC-4113-8B80-4832937582B9}"/>
              </a:ext>
            </a:extLst>
          </p:cNvPr>
          <p:cNvSpPr/>
          <p:nvPr/>
        </p:nvSpPr>
        <p:spPr>
          <a:xfrm>
            <a:off x="2568549" y="3831828"/>
            <a:ext cx="812800" cy="25070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7BF2735-78B5-4504-80CB-A87B2A09F729}"/>
              </a:ext>
            </a:extLst>
          </p:cNvPr>
          <p:cNvSpPr txBox="1"/>
          <p:nvPr/>
        </p:nvSpPr>
        <p:spPr>
          <a:xfrm>
            <a:off x="458034" y="2237962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Día</a:t>
            </a:r>
            <a:endParaRPr lang="es-AR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090B51-2DC3-4C0A-BF4E-0D81FB6356FA}"/>
              </a:ext>
            </a:extLst>
          </p:cNvPr>
          <p:cNvSpPr txBox="1"/>
          <p:nvPr/>
        </p:nvSpPr>
        <p:spPr>
          <a:xfrm>
            <a:off x="158328" y="4464873"/>
            <a:ext cx="91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Período</a:t>
            </a:r>
            <a:endParaRPr lang="es-AR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71A7697-7E82-4D90-A372-CFBEDBEB2B5E}"/>
              </a:ext>
            </a:extLst>
          </p:cNvPr>
          <p:cNvCxnSpPr>
            <a:stCxn id="14" idx="3"/>
            <a:endCxn id="3" idx="2"/>
          </p:cNvCxnSpPr>
          <p:nvPr/>
        </p:nvCxnSpPr>
        <p:spPr>
          <a:xfrm flipV="1">
            <a:off x="948874" y="1771273"/>
            <a:ext cx="1662246" cy="6513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8C51C24-B72B-4BE8-A567-3EA0AA1AD1E0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1070950" y="3957181"/>
            <a:ext cx="1497599" cy="6923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348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645123" y="1234503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en GLOBE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C7E3ED-123D-46D7-ABCB-A19BC8B45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07440"/>
            <a:ext cx="5634984" cy="483285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DBFAF63-65FD-41F9-A3E9-0B46A74149CA}"/>
              </a:ext>
            </a:extLst>
          </p:cNvPr>
          <p:cNvSpPr/>
          <p:nvPr/>
        </p:nvSpPr>
        <p:spPr>
          <a:xfrm>
            <a:off x="10432642" y="4142456"/>
            <a:ext cx="936398" cy="161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CF4A65-36BB-458D-B8A0-CCD49682C53D}"/>
              </a:ext>
            </a:extLst>
          </p:cNvPr>
          <p:cNvSpPr txBox="1"/>
          <p:nvPr/>
        </p:nvSpPr>
        <p:spPr>
          <a:xfrm>
            <a:off x="645123" y="3015334"/>
            <a:ext cx="403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noProof="1"/>
              <a:t>Para ingresar al sistema de visualización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EB546B2-8C1E-4308-9EF5-F841264D2BA9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684213" y="3200000"/>
            <a:ext cx="6216628" cy="942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5367C7-6679-4C03-BF96-D5D97BE439F8}"/>
              </a:ext>
            </a:extLst>
          </p:cNvPr>
          <p:cNvSpPr txBox="1"/>
          <p:nvPr/>
        </p:nvSpPr>
        <p:spPr>
          <a:xfrm>
            <a:off x="645123" y="5156255"/>
            <a:ext cx="403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Visualización rápida de los últimos 7 días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6F2E299-D7D5-4C6B-8251-11334FA4849B}"/>
              </a:ext>
            </a:extLst>
          </p:cNvPr>
          <p:cNvSpPr/>
          <p:nvPr/>
        </p:nvSpPr>
        <p:spPr>
          <a:xfrm>
            <a:off x="6096000" y="4382870"/>
            <a:ext cx="5110480" cy="1546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5621D38-78FB-4A31-8361-C43CB915667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684213" y="5156255"/>
            <a:ext cx="1411787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6B2CD3-2E41-4F12-A545-D3C200C5A820}"/>
              </a:ext>
            </a:extLst>
          </p:cNvPr>
          <p:cNvSpPr/>
          <p:nvPr/>
        </p:nvSpPr>
        <p:spPr>
          <a:xfrm>
            <a:off x="9407387" y="2042491"/>
            <a:ext cx="939248" cy="213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42A18C0-B3FE-4267-BBF2-4BFE5DF11B2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684213" y="2127376"/>
            <a:ext cx="5109707" cy="10726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69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224138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en GLOBE</a:t>
            </a:r>
          </a:p>
        </p:txBody>
      </p:sp>
      <p:pic>
        <p:nvPicPr>
          <p:cNvPr id="6" name="Marcador de contenido 10">
            <a:extLst>
              <a:ext uri="{FF2B5EF4-FFF2-40B4-BE49-F238E27FC236}">
                <a16:creationId xmlns:a16="http://schemas.microsoft.com/office/drawing/2014/main" id="{39C30891-09AA-4E9A-87C2-8BADC501D3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79" y="1692381"/>
            <a:ext cx="4680000" cy="2648196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AD12D1-C3D5-45E7-9C09-E5CC3B90AA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7609" y="2571671"/>
            <a:ext cx="4680000" cy="27126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11BF1F-C710-494E-9375-E337C6ABB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9681" y="3563878"/>
            <a:ext cx="4680000" cy="2492528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20BCFE3-A24C-48F5-B700-964CB5FCD26B}"/>
              </a:ext>
            </a:extLst>
          </p:cNvPr>
          <p:cNvSpPr txBox="1"/>
          <p:nvPr/>
        </p:nvSpPr>
        <p:spPr>
          <a:xfrm>
            <a:off x="827832" y="4426955"/>
            <a:ext cx="3909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Clic en el botón azul:</a:t>
            </a:r>
          </a:p>
          <a:p>
            <a:endParaRPr lang="es-AR" dirty="0"/>
          </a:p>
          <a:p>
            <a:r>
              <a:rPr lang="es-AR" b="1" noProof="1">
                <a:solidFill>
                  <a:schemeClr val="accent1"/>
                </a:solidFill>
              </a:rPr>
              <a:t>Enter the Visualización System</a:t>
            </a:r>
          </a:p>
          <a:p>
            <a:endParaRPr lang="es-AR" b="1" noProof="1">
              <a:solidFill>
                <a:schemeClr val="accent1"/>
              </a:solidFill>
            </a:endParaRPr>
          </a:p>
          <a:p>
            <a:r>
              <a:rPr lang="es-AR" noProof="1"/>
              <a:t>Para ingresar al sistema de visualización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ECB0808-0B69-429E-8F38-18A6AC46679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2519572" y="3429000"/>
            <a:ext cx="262898" cy="9979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10C7B1C-D7EF-44D0-84BC-AB47CF236003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665515" y="4810142"/>
            <a:ext cx="2664166" cy="951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ED5A3CA-8972-44CF-8234-39143034CEDB}"/>
              </a:ext>
            </a:extLst>
          </p:cNvPr>
          <p:cNvSpPr/>
          <p:nvPr/>
        </p:nvSpPr>
        <p:spPr>
          <a:xfrm>
            <a:off x="1789998" y="3240211"/>
            <a:ext cx="1459148" cy="197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2459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551314" y="1284925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en GLOBE</a:t>
            </a:r>
          </a:p>
        </p:txBody>
      </p:sp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id="{C8570B34-D71A-44AF-ABBC-BB531A63A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8923" y="1828800"/>
            <a:ext cx="6618527" cy="39243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CDCF831-B836-4C97-A039-6542506333BF}"/>
              </a:ext>
            </a:extLst>
          </p:cNvPr>
          <p:cNvSpPr/>
          <p:nvPr/>
        </p:nvSpPr>
        <p:spPr>
          <a:xfrm>
            <a:off x="4600569" y="2531420"/>
            <a:ext cx="2221278" cy="2405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B04FA6D-5827-4452-9EDC-A50D4198F129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3859712" y="3235529"/>
            <a:ext cx="740857" cy="4987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66266B9-33A4-4D30-A0B3-2B87C7DC5DAA}"/>
              </a:ext>
            </a:extLst>
          </p:cNvPr>
          <p:cNvSpPr txBox="1"/>
          <p:nvPr/>
        </p:nvSpPr>
        <p:spPr>
          <a:xfrm>
            <a:off x="570545" y="2635364"/>
            <a:ext cx="3289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Pestaña de ayuda cuando se accede por primera vez (explica los pasos básicos con animaciones)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D98925-A63F-45E9-B293-6874439C3BC5}"/>
              </a:ext>
            </a:extLst>
          </p:cNvPr>
          <p:cNvSpPr txBox="1"/>
          <p:nvPr/>
        </p:nvSpPr>
        <p:spPr>
          <a:xfrm>
            <a:off x="480193" y="4897397"/>
            <a:ext cx="328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Tildar esta casilla si no quiere volver a ver la pestaña de ayuda.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8D2769D-0C5F-4B94-835B-AE1779E2C93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769360" y="4786022"/>
            <a:ext cx="1066800" cy="4345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6F9D659-EC07-41DE-B776-61D1937ED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6240" y="1778841"/>
            <a:ext cx="9255759" cy="41342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7680" y="1302837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EF60891-4544-41AF-8E4E-52B7A262245B}"/>
              </a:ext>
            </a:extLst>
          </p:cNvPr>
          <p:cNvSpPr txBox="1"/>
          <p:nvPr/>
        </p:nvSpPr>
        <p:spPr>
          <a:xfrm>
            <a:off x="6860450" y="1054006"/>
            <a:ext cx="674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Tipo de datos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CBDCA0E-8498-4AB7-BFB5-DF5D81D5F2F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197907" y="1515671"/>
            <a:ext cx="0" cy="4117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7B909B8-57DC-4899-BBD8-5B40838EF900}"/>
              </a:ext>
            </a:extLst>
          </p:cNvPr>
          <p:cNvSpPr txBox="1"/>
          <p:nvPr/>
        </p:nvSpPr>
        <p:spPr>
          <a:xfrm>
            <a:off x="5881622" y="3078590"/>
            <a:ext cx="1059445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Abrir/cerrar</a:t>
            </a:r>
          </a:p>
          <a:p>
            <a:pPr algn="ctr"/>
            <a:r>
              <a:rPr lang="es-AR" sz="1200" dirty="0"/>
              <a:t>Menús de capas y filtros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3C35E5A-30C4-4E8C-9650-5CBBABC424AF}"/>
              </a:ext>
            </a:extLst>
          </p:cNvPr>
          <p:cNvCxnSpPr>
            <a:cxnSpLocks/>
          </p:cNvCxnSpPr>
          <p:nvPr/>
        </p:nvCxnSpPr>
        <p:spPr>
          <a:xfrm flipH="1" flipV="1">
            <a:off x="5629697" y="2464825"/>
            <a:ext cx="781648" cy="6137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E1AAEE-A53A-4ADD-9805-6AFF0EEC132B}"/>
              </a:ext>
            </a:extLst>
          </p:cNvPr>
          <p:cNvSpPr txBox="1"/>
          <p:nvPr/>
        </p:nvSpPr>
        <p:spPr>
          <a:xfrm>
            <a:off x="6505666" y="3949375"/>
            <a:ext cx="1059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Íconos del sitio de datos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7CA0F69-DB3F-418C-9222-625F4918D57C}"/>
              </a:ext>
            </a:extLst>
          </p:cNvPr>
          <p:cNvCxnSpPr>
            <a:stCxn id="11" idx="0"/>
          </p:cNvCxnSpPr>
          <p:nvPr/>
        </p:nvCxnSpPr>
        <p:spPr>
          <a:xfrm flipV="1">
            <a:off x="7035389" y="3698366"/>
            <a:ext cx="325036" cy="2510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D22424C-C0E9-44F1-A9AD-7945A6CF54B6}"/>
              </a:ext>
            </a:extLst>
          </p:cNvPr>
          <p:cNvSpPr txBox="1"/>
          <p:nvPr/>
        </p:nvSpPr>
        <p:spPr>
          <a:xfrm>
            <a:off x="10650151" y="1275416"/>
            <a:ext cx="12445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Sign-in / Sign-out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7730A37-72C5-4836-BFE1-B04386B06C0C}"/>
              </a:ext>
            </a:extLst>
          </p:cNvPr>
          <p:cNvCxnSpPr>
            <a:cxnSpLocks/>
          </p:cNvCxnSpPr>
          <p:nvPr/>
        </p:nvCxnSpPr>
        <p:spPr>
          <a:xfrm>
            <a:off x="11135243" y="1518166"/>
            <a:ext cx="569077" cy="4147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5F3A04A-638B-4A02-A14F-7DEDBD472DA3}"/>
              </a:ext>
            </a:extLst>
          </p:cNvPr>
          <p:cNvSpPr txBox="1"/>
          <p:nvPr/>
        </p:nvSpPr>
        <p:spPr>
          <a:xfrm>
            <a:off x="9976297" y="2233993"/>
            <a:ext cx="1016390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Abrir/cerrar</a:t>
            </a:r>
          </a:p>
          <a:p>
            <a:pPr algn="ctr"/>
            <a:r>
              <a:rPr lang="es-AR" sz="1200" dirty="0"/>
              <a:t>Mis opciones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93EA6C2-A557-426E-90C3-18900D693154}"/>
              </a:ext>
            </a:extLst>
          </p:cNvPr>
          <p:cNvCxnSpPr>
            <a:stCxn id="15" idx="0"/>
          </p:cNvCxnSpPr>
          <p:nvPr/>
        </p:nvCxnSpPr>
        <p:spPr>
          <a:xfrm flipV="1">
            <a:off x="10484492" y="2030561"/>
            <a:ext cx="0" cy="203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6B7EFD6-7EEC-4531-A325-0511D68E25FF}"/>
              </a:ext>
            </a:extLst>
          </p:cNvPr>
          <p:cNvSpPr txBox="1"/>
          <p:nvPr/>
        </p:nvSpPr>
        <p:spPr>
          <a:xfrm>
            <a:off x="10760740" y="4073536"/>
            <a:ext cx="749005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Control de zoom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EE28805-8A5B-45BC-9DF0-D18CC376D90D}"/>
              </a:ext>
            </a:extLst>
          </p:cNvPr>
          <p:cNvCxnSpPr>
            <a:stCxn id="17" idx="3"/>
          </p:cNvCxnSpPr>
          <p:nvPr/>
        </p:nvCxnSpPr>
        <p:spPr>
          <a:xfrm flipV="1">
            <a:off x="11509745" y="4236734"/>
            <a:ext cx="183303" cy="676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32E43CBA-92B7-4BDC-8199-96A0EA01655D}"/>
              </a:ext>
            </a:extLst>
          </p:cNvPr>
          <p:cNvSpPr/>
          <p:nvPr/>
        </p:nvSpPr>
        <p:spPr>
          <a:xfrm>
            <a:off x="594046" y="2741824"/>
            <a:ext cx="221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Descripción general de la ventana de visualización </a:t>
            </a:r>
          </a:p>
          <a:p>
            <a:r>
              <a:rPr lang="es-AR" dirty="0"/>
              <a:t>(vista de escritorio)</a:t>
            </a:r>
          </a:p>
        </p:txBody>
      </p:sp>
    </p:spTree>
    <p:extLst>
      <p:ext uri="{BB962C8B-B14F-4D97-AF65-F5344CB8AC3E}">
        <p14:creationId xmlns:p14="http://schemas.microsoft.com/office/powerpoint/2010/main" val="3552405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264789B-9E64-2843-81F7-037211776848}"/>
              </a:ext>
            </a:extLst>
          </p:cNvPr>
          <p:cNvSpPr txBox="1"/>
          <p:nvPr/>
        </p:nvSpPr>
        <p:spPr>
          <a:xfrm>
            <a:off x="1598949" y="1250563"/>
            <a:ext cx="8994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/>
              <a:t>El Programa GLOBE en la educación </a:t>
            </a:r>
            <a:r>
              <a:rPr lang="es-AR" sz="2800" b="1" dirty="0">
                <a:solidFill>
                  <a:srgbClr val="FF0000"/>
                </a:solidFill>
              </a:rPr>
              <a:t>formal</a:t>
            </a:r>
            <a:r>
              <a:rPr lang="es-AR" sz="2800" b="1" dirty="0"/>
              <a:t>, </a:t>
            </a:r>
            <a:r>
              <a:rPr lang="es-AR" sz="2800" b="1" dirty="0">
                <a:solidFill>
                  <a:srgbClr val="002060"/>
                </a:solidFill>
              </a:rPr>
              <a:t>no formal </a:t>
            </a:r>
            <a:r>
              <a:rPr lang="es-AR" sz="2800" dirty="0"/>
              <a:t>e </a:t>
            </a:r>
            <a:r>
              <a:rPr lang="es-AR" sz="2800" b="1" dirty="0">
                <a:solidFill>
                  <a:srgbClr val="087552"/>
                </a:solidFill>
              </a:rPr>
              <a:t>informal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3579536-D312-554F-90A1-6F9CE35215F3}"/>
              </a:ext>
            </a:extLst>
          </p:cNvPr>
          <p:cNvSpPr/>
          <p:nvPr/>
        </p:nvSpPr>
        <p:spPr>
          <a:xfrm>
            <a:off x="3047998" y="3475166"/>
            <a:ext cx="6096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AR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Cursos de capacitación, ciclos de conferencias, instancias de aprendizaje en museos y centros culturales</a:t>
            </a:r>
            <a:r>
              <a:rPr lang="es-AR" b="1" dirty="0">
                <a:solidFill>
                  <a:srgbClr val="002060"/>
                </a:solidFill>
                <a:latin typeface="Verdana" panose="020B0604030504040204" pitchFamily="34" charset="0"/>
              </a:rPr>
              <a:t>. </a:t>
            </a:r>
            <a:endParaRPr lang="es-AR" b="1" dirty="0">
              <a:solidFill>
                <a:srgbClr val="00206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464C732-D0F4-894F-AC62-884E6F36480D}"/>
              </a:ext>
            </a:extLst>
          </p:cNvPr>
          <p:cNvSpPr/>
          <p:nvPr/>
        </p:nvSpPr>
        <p:spPr>
          <a:xfrm>
            <a:off x="664561" y="2502480"/>
            <a:ext cx="6096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AR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Ciclo educativo desde preescolar hasta universitario </a:t>
            </a:r>
            <a:endParaRPr lang="es-AR" sz="2000" b="1" dirty="0">
              <a:solidFill>
                <a:srgbClr val="FF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6DDC6BC-42D1-8541-AA62-A4EC5BF7A399}"/>
              </a:ext>
            </a:extLst>
          </p:cNvPr>
          <p:cNvSpPr/>
          <p:nvPr/>
        </p:nvSpPr>
        <p:spPr>
          <a:xfrm>
            <a:off x="6095998" y="4589743"/>
            <a:ext cx="6096000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s-A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Modos de aprendizaje a través de webinars, en el marco de comunidades virtuales de aprendizaje, a través de videos, otros. </a:t>
            </a:r>
          </a:p>
          <a:p>
            <a:pPr algn="ctr"/>
            <a:endParaRPr lang="es-AR" b="1" dirty="0">
              <a:solidFill>
                <a:srgbClr val="00206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24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81734" y="1320418"/>
            <a:ext cx="1129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datos: </a:t>
            </a:r>
            <a:br>
              <a:rPr lang="es-AR" sz="2000" dirty="0"/>
            </a:br>
            <a:r>
              <a:rPr lang="es-AR" sz="1600" dirty="0"/>
              <a:t>Iconos de menú de capas y filtros</a:t>
            </a:r>
          </a:p>
        </p:txBody>
      </p:sp>
      <p:pic>
        <p:nvPicPr>
          <p:cNvPr id="7" name="Marcador de contenido 13">
            <a:extLst>
              <a:ext uri="{FF2B5EF4-FFF2-40B4-BE49-F238E27FC236}">
                <a16:creationId xmlns:a16="http://schemas.microsoft.com/office/drawing/2014/main" id="{6443C2A0-41CB-41B8-BF85-FE13494AB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98" y="2870145"/>
            <a:ext cx="4683856" cy="7326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895A190-7253-4E55-9972-5284A56A037C}"/>
              </a:ext>
            </a:extLst>
          </p:cNvPr>
          <p:cNvSpPr txBox="1"/>
          <p:nvPr/>
        </p:nvSpPr>
        <p:spPr>
          <a:xfrm>
            <a:off x="2618622" y="2242205"/>
            <a:ext cx="12445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Sign-in / Sign-out</a:t>
            </a:r>
          </a:p>
          <a:p>
            <a:pPr algn="ctr"/>
            <a:r>
              <a:rPr lang="es-AR" sz="1200" noProof="1"/>
              <a:t>y opciones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4E5B471-2C1D-481B-A8BD-89F162EB4D2B}"/>
              </a:ext>
            </a:extLst>
          </p:cNvPr>
          <p:cNvCxnSpPr>
            <a:stCxn id="9" idx="2"/>
          </p:cNvCxnSpPr>
          <p:nvPr/>
        </p:nvCxnSpPr>
        <p:spPr>
          <a:xfrm>
            <a:off x="3240873" y="2703870"/>
            <a:ext cx="81382" cy="3378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06982F-C659-45FD-BEBB-DA43F3E98ECB}"/>
              </a:ext>
            </a:extLst>
          </p:cNvPr>
          <p:cNvSpPr txBox="1"/>
          <p:nvPr/>
        </p:nvSpPr>
        <p:spPr>
          <a:xfrm>
            <a:off x="198053" y="3798857"/>
            <a:ext cx="599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Capas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7A2C1A9-42B4-4EDD-AC38-EA3FB93406BF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498051" y="3414431"/>
            <a:ext cx="1" cy="3844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5DF47E-25BF-41EF-AA93-E7FB82E1953C}"/>
              </a:ext>
            </a:extLst>
          </p:cNvPr>
          <p:cNvSpPr txBox="1"/>
          <p:nvPr/>
        </p:nvSpPr>
        <p:spPr>
          <a:xfrm>
            <a:off x="818539" y="4038343"/>
            <a:ext cx="599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Filtros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CCC68DF-3DA0-4542-BD55-B3E0CEA84074}"/>
              </a:ext>
            </a:extLst>
          </p:cNvPr>
          <p:cNvCxnSpPr>
            <a:stCxn id="13" idx="0"/>
          </p:cNvCxnSpPr>
          <p:nvPr/>
        </p:nvCxnSpPr>
        <p:spPr>
          <a:xfrm flipV="1">
            <a:off x="1118538" y="3414431"/>
            <a:ext cx="0" cy="6239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2CFDE20-53E3-47E8-B35D-1612367FDCE6}"/>
              </a:ext>
            </a:extLst>
          </p:cNvPr>
          <p:cNvSpPr txBox="1"/>
          <p:nvPr/>
        </p:nvSpPr>
        <p:spPr>
          <a:xfrm>
            <a:off x="1275738" y="4315342"/>
            <a:ext cx="8078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Gráficos multi sitios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04EBADB-84BE-4A20-AC56-2E2D4B6AC13D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1677558" y="3414431"/>
            <a:ext cx="2110" cy="9009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E30063C-3652-4726-AF37-FF17CB5D887A}"/>
              </a:ext>
            </a:extLst>
          </p:cNvPr>
          <p:cNvSpPr txBox="1"/>
          <p:nvPr/>
        </p:nvSpPr>
        <p:spPr>
          <a:xfrm>
            <a:off x="1469199" y="5020895"/>
            <a:ext cx="1486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Mapa base, datos de satélite, cuadrícula, Lat y Long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08D5DCB-BD24-4EA6-9A1A-BDB66AC759D5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2189658" y="3425373"/>
            <a:ext cx="22727" cy="15955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D7A2846-A29C-4C04-B7E2-76167331211C}"/>
              </a:ext>
            </a:extLst>
          </p:cNvPr>
          <p:cNvSpPr txBox="1"/>
          <p:nvPr/>
        </p:nvSpPr>
        <p:spPr>
          <a:xfrm>
            <a:off x="2265682" y="3798857"/>
            <a:ext cx="913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Bienvenida y Tutoriales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68A128B5-3D70-4EBD-8E68-FB810A4AECAE}"/>
              </a:ext>
            </a:extLst>
          </p:cNvPr>
          <p:cNvCxnSpPr>
            <a:stCxn id="19" idx="0"/>
          </p:cNvCxnSpPr>
          <p:nvPr/>
        </p:nvCxnSpPr>
        <p:spPr>
          <a:xfrm flipH="1" flipV="1">
            <a:off x="2722374" y="3425373"/>
            <a:ext cx="1" cy="3734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600B582-E44D-423A-B474-D7F644715180}"/>
              </a:ext>
            </a:extLst>
          </p:cNvPr>
          <p:cNvSpPr txBox="1"/>
          <p:nvPr/>
        </p:nvSpPr>
        <p:spPr>
          <a:xfrm>
            <a:off x="4053475" y="3715556"/>
            <a:ext cx="1059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Abrir/cerrar</a:t>
            </a:r>
          </a:p>
          <a:p>
            <a:pPr algn="ctr"/>
            <a:r>
              <a:rPr lang="es-AR" sz="1200" dirty="0"/>
              <a:t>Menú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E34E57D5-3A99-4A6C-8195-E6CF53835B7C}"/>
              </a:ext>
            </a:extLst>
          </p:cNvPr>
          <p:cNvCxnSpPr/>
          <p:nvPr/>
        </p:nvCxnSpPr>
        <p:spPr>
          <a:xfrm flipH="1" flipV="1">
            <a:off x="4594603" y="3360547"/>
            <a:ext cx="1" cy="3844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6828D6C4-0107-4DB5-89F5-07625386C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292" y="2273970"/>
            <a:ext cx="6714336" cy="299907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B5EACC-85FC-447E-A44E-B560C39464A4}"/>
              </a:ext>
            </a:extLst>
          </p:cNvPr>
          <p:cNvSpPr/>
          <p:nvPr/>
        </p:nvSpPr>
        <p:spPr>
          <a:xfrm>
            <a:off x="5298486" y="2542756"/>
            <a:ext cx="1832003" cy="327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B84D15F5-612A-4A6B-A662-99554FDF5E4D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>
            <a:off x="4873154" y="2706451"/>
            <a:ext cx="425332" cy="5300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56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43256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Fundamentos del sistema de visualización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A95F6D44-A206-41C8-BFFE-3B2546012C81}"/>
              </a:ext>
            </a:extLst>
          </p:cNvPr>
          <p:cNvSpPr txBox="1">
            <a:spLocks/>
          </p:cNvSpPr>
          <p:nvPr/>
        </p:nvSpPr>
        <p:spPr>
          <a:xfrm>
            <a:off x="1721126" y="2499360"/>
            <a:ext cx="9312633" cy="3398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000" dirty="0"/>
              <a:t>Tres pasos para visualizar datos:</a:t>
            </a:r>
          </a:p>
          <a:p>
            <a:endParaRPr lang="es-AR" sz="2000" dirty="0"/>
          </a:p>
          <a:p>
            <a:pPr marL="914400" lvl="1" indent="-457200">
              <a:buFont typeface="+mj-lt"/>
              <a:buAutoNum type="arabicPeriod"/>
            </a:pPr>
            <a:r>
              <a:rPr lang="es-AR" sz="1600" dirty="0"/>
              <a:t>Seleccione el tipo de datos que desea ver (Agregar capas)</a:t>
            </a:r>
          </a:p>
          <a:p>
            <a:pPr marL="914400" lvl="1" indent="-457200">
              <a:buFont typeface="+mj-lt"/>
              <a:buAutoNum type="arabicPeriod"/>
            </a:pPr>
            <a:endParaRPr lang="es-AR" sz="1600" dirty="0"/>
          </a:p>
          <a:p>
            <a:pPr marL="914400" lvl="1" indent="-457200">
              <a:buFont typeface="+mj-lt"/>
              <a:buAutoNum type="arabicPeriod"/>
            </a:pPr>
            <a:r>
              <a:rPr lang="es-AR" sz="1600" dirty="0"/>
              <a:t>Seleccione la fecha para la que desea ver los datos (o un período de tiempo)</a:t>
            </a:r>
          </a:p>
          <a:p>
            <a:pPr marL="914400" lvl="1" indent="-457200">
              <a:buFont typeface="+mj-lt"/>
              <a:buAutoNum type="arabicPeriod"/>
            </a:pPr>
            <a:endParaRPr lang="es-AR" sz="1600" dirty="0"/>
          </a:p>
          <a:p>
            <a:pPr marL="914400" lvl="1" indent="-457200">
              <a:buFont typeface="+mj-lt"/>
              <a:buAutoNum type="arabicPeriod"/>
            </a:pPr>
            <a:r>
              <a:rPr lang="es-AR" sz="1600" dirty="0"/>
              <a:t>Haga clic en un punto de datos en el mapa para recibir información de tablas y gráficos.</a:t>
            </a:r>
          </a:p>
        </p:txBody>
      </p:sp>
    </p:spTree>
    <p:extLst>
      <p:ext uri="{BB962C8B-B14F-4D97-AF65-F5344CB8AC3E}">
        <p14:creationId xmlns:p14="http://schemas.microsoft.com/office/powerpoint/2010/main" val="2073132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520834" y="1349494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6B4D05A-1321-4544-B392-B2D767C533E3}"/>
              </a:ext>
            </a:extLst>
          </p:cNvPr>
          <p:cNvSpPr/>
          <p:nvPr/>
        </p:nvSpPr>
        <p:spPr>
          <a:xfrm>
            <a:off x="520834" y="2105047"/>
            <a:ext cx="11120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Al hacer clic en una medición se abrirá la ventana de información del sitio mostrando los datos de medición.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B973F5-606E-4B80-8CB7-4687A53D8E74}"/>
              </a:ext>
            </a:extLst>
          </p:cNvPr>
          <p:cNvSpPr/>
          <p:nvPr/>
        </p:nvSpPr>
        <p:spPr>
          <a:xfrm>
            <a:off x="605003" y="3288139"/>
            <a:ext cx="3057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/>
              <a:t>El menú de capa/filtro se cierra.</a:t>
            </a:r>
          </a:p>
          <a:p>
            <a:r>
              <a:rPr lang="es-AR" sz="1600" dirty="0"/>
              <a:t>Puede abrirlo haciendo clic en el ícono de flecha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93423AB-FB81-406A-8310-6FB237616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1592" y="2585665"/>
            <a:ext cx="7200000" cy="324600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E154CF2-2487-4BD3-857E-25FB59BF37B8}"/>
              </a:ext>
            </a:extLst>
          </p:cNvPr>
          <p:cNvCxnSpPr>
            <a:cxnSpLocks/>
          </p:cNvCxnSpPr>
          <p:nvPr/>
        </p:nvCxnSpPr>
        <p:spPr>
          <a:xfrm flipV="1">
            <a:off x="3662452" y="3099098"/>
            <a:ext cx="1107889" cy="5886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286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F525EE3-07AC-4C70-82C0-1D385212A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4" t="9982" r="12417" b="14972"/>
          <a:stretch/>
        </p:blipFill>
        <p:spPr>
          <a:xfrm>
            <a:off x="2734659" y="1780653"/>
            <a:ext cx="6675120" cy="41249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9660" y="1320745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- Gráficos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BC8E608-BBE3-4A6F-91EE-21767A832A53}"/>
              </a:ext>
            </a:extLst>
          </p:cNvPr>
          <p:cNvSpPr/>
          <p:nvPr/>
        </p:nvSpPr>
        <p:spPr>
          <a:xfrm>
            <a:off x="5163773" y="995072"/>
            <a:ext cx="2575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Clic en este icono para ir a la página de la escuela.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B59C82D-24D9-4F3D-8AE2-E6990A54AC03}"/>
              </a:ext>
            </a:extLst>
          </p:cNvPr>
          <p:cNvCxnSpPr>
            <a:stCxn id="7" idx="2"/>
          </p:cNvCxnSpPr>
          <p:nvPr/>
        </p:nvCxnSpPr>
        <p:spPr>
          <a:xfrm flipH="1">
            <a:off x="6019075" y="1549071"/>
            <a:ext cx="432366" cy="3554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D6A8682-1100-4824-8F04-77E232113AED}"/>
              </a:ext>
            </a:extLst>
          </p:cNvPr>
          <p:cNvSpPr/>
          <p:nvPr/>
        </p:nvSpPr>
        <p:spPr>
          <a:xfrm>
            <a:off x="10093157" y="2857443"/>
            <a:ext cx="17536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Pase el cursor sobre un punto del gráfico para ver el valor de medición y la fecha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72501B9-AE32-4F7E-923D-F04B7658E46B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239760" y="3365275"/>
            <a:ext cx="185339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5EA72EC-B4F1-4DB0-B2DE-32F1A9295D0C}"/>
              </a:ext>
            </a:extLst>
          </p:cNvPr>
          <p:cNvSpPr/>
          <p:nvPr/>
        </p:nvSpPr>
        <p:spPr>
          <a:xfrm>
            <a:off x="10093157" y="4801537"/>
            <a:ext cx="17536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Cambiar rango de tiempo del gráfico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A18CD11-A625-4B24-8EBE-8865E9BC2FD4}"/>
              </a:ext>
            </a:extLst>
          </p:cNvPr>
          <p:cNvSpPr/>
          <p:nvPr/>
        </p:nvSpPr>
        <p:spPr>
          <a:xfrm>
            <a:off x="426903" y="4752425"/>
            <a:ext cx="211793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Información de las mediciones para el tipo de datos seleccionado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9699C272-1B88-4F15-9A79-F088B26B5E2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959601" y="5078536"/>
            <a:ext cx="3133556" cy="4587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13A15BE-FD9D-41FB-8CFF-0718FC14FD71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544841" y="5012233"/>
            <a:ext cx="428578" cy="1326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0EF55BB-E5CD-458E-9A68-51CD9E593BF8}"/>
              </a:ext>
            </a:extLst>
          </p:cNvPr>
          <p:cNvSpPr/>
          <p:nvPr/>
        </p:nvSpPr>
        <p:spPr>
          <a:xfrm>
            <a:off x="426970" y="3428228"/>
            <a:ext cx="1909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Rango de fechas de los datos de éste sitio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A646645-CFCA-4994-AD67-F06E42A5A1EE}"/>
              </a:ext>
            </a:extLst>
          </p:cNvPr>
          <p:cNvSpPr/>
          <p:nvPr/>
        </p:nvSpPr>
        <p:spPr>
          <a:xfrm>
            <a:off x="424708" y="2481202"/>
            <a:ext cx="20314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Clic en éste icono para ver las tablas de datos.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877C06-4CD2-4827-B21E-02C59AD0BC82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336307" y="3647261"/>
            <a:ext cx="440470" cy="579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985F28F-9D73-4637-BA4D-E9BCA352F8E9}"/>
              </a:ext>
            </a:extLst>
          </p:cNvPr>
          <p:cNvCxnSpPr>
            <a:cxnSpLocks/>
          </p:cNvCxnSpPr>
          <p:nvPr/>
        </p:nvCxnSpPr>
        <p:spPr>
          <a:xfrm>
            <a:off x="2309319" y="2748835"/>
            <a:ext cx="664100" cy="609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885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09B702-53B8-46E0-9ED4-E0CC1F980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881" y="1878831"/>
            <a:ext cx="8816327" cy="396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9179" y="1264141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- Tabla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D031D9F-F1EB-49C6-B8C6-5B7AA89951A1}"/>
              </a:ext>
            </a:extLst>
          </p:cNvPr>
          <p:cNvSpPr/>
          <p:nvPr/>
        </p:nvSpPr>
        <p:spPr>
          <a:xfrm>
            <a:off x="11013581" y="2928392"/>
            <a:ext cx="10561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Cierra esta ventana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110F6FB-FACB-4B66-934E-490378CDFFBA}"/>
              </a:ext>
            </a:extLst>
          </p:cNvPr>
          <p:cNvSpPr/>
          <p:nvPr/>
        </p:nvSpPr>
        <p:spPr>
          <a:xfrm>
            <a:off x="354467" y="3291630"/>
            <a:ext cx="14882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noProof="1"/>
              <a:t>Al hacer clic en el botón en la parte inferior, se descargarán los datos en formato cvs delimitado por comas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AB5B31C-600B-464E-97A0-0BA0530F5438}"/>
              </a:ext>
            </a:extLst>
          </p:cNvPr>
          <p:cNvCxnSpPr>
            <a:cxnSpLocks/>
          </p:cNvCxnSpPr>
          <p:nvPr/>
        </p:nvCxnSpPr>
        <p:spPr>
          <a:xfrm>
            <a:off x="1547225" y="4625285"/>
            <a:ext cx="870154" cy="7139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1FF77E9-4192-43AA-B068-DC67BAC1C8E4}"/>
              </a:ext>
            </a:extLst>
          </p:cNvPr>
          <p:cNvCxnSpPr>
            <a:cxnSpLocks/>
          </p:cNvCxnSpPr>
          <p:nvPr/>
        </p:nvCxnSpPr>
        <p:spPr>
          <a:xfrm flipH="1" flipV="1">
            <a:off x="10384221" y="2280745"/>
            <a:ext cx="682388" cy="9141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93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33096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Visualizaciones de datos - Filtros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F556E0-D231-4E7B-9926-0AE2824D8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6880" y="1838960"/>
            <a:ext cx="8849162" cy="396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39EF5B-BEEF-4A62-AB91-C7A148040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60" y="1838960"/>
            <a:ext cx="1836161" cy="396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2ADC1EC-980D-4B1D-9F86-ADAD9D87ECFC}"/>
              </a:ext>
            </a:extLst>
          </p:cNvPr>
          <p:cNvSpPr/>
          <p:nvPr/>
        </p:nvSpPr>
        <p:spPr>
          <a:xfrm>
            <a:off x="611000" y="3793219"/>
            <a:ext cx="1605080" cy="203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8FF8056-9F53-4F52-9E48-68CE3DB0A9A4}"/>
              </a:ext>
            </a:extLst>
          </p:cNvPr>
          <p:cNvSpPr/>
          <p:nvPr/>
        </p:nvSpPr>
        <p:spPr>
          <a:xfrm>
            <a:off x="2976880" y="3894880"/>
            <a:ext cx="2479040" cy="1540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5393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541154" y="1320800"/>
            <a:ext cx="1129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Visualizaciones de datos - Filtros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23186A-54FD-47D6-A290-827D301EB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585" y="1914881"/>
            <a:ext cx="8849162" cy="3960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229CDA8-4BBF-419B-9662-6606B61F2D4B}"/>
              </a:ext>
            </a:extLst>
          </p:cNvPr>
          <p:cNvSpPr/>
          <p:nvPr/>
        </p:nvSpPr>
        <p:spPr>
          <a:xfrm>
            <a:off x="3153915" y="4031598"/>
            <a:ext cx="2383285" cy="12617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5C1796C-6A9F-4C8D-B6EB-B8D92590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60" y="1838960"/>
            <a:ext cx="1836161" cy="3960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8556BD6-92A1-4A3F-9B4F-48ECC457909E}"/>
              </a:ext>
            </a:extLst>
          </p:cNvPr>
          <p:cNvSpPr/>
          <p:nvPr/>
        </p:nvSpPr>
        <p:spPr>
          <a:xfrm>
            <a:off x="611000" y="3793219"/>
            <a:ext cx="1605080" cy="203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4C7C62F4-6A2A-4466-B7A6-E37B1E1D4C0D}"/>
              </a:ext>
            </a:extLst>
          </p:cNvPr>
          <p:cNvCxnSpPr/>
          <p:nvPr/>
        </p:nvCxnSpPr>
        <p:spPr>
          <a:xfrm>
            <a:off x="5537200" y="4653280"/>
            <a:ext cx="2103120" cy="4876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659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22936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Descargar datos - </a:t>
            </a:r>
            <a:r>
              <a:rPr lang="es-AR" sz="2000" dirty="0" err="1"/>
              <a:t>Advanced</a:t>
            </a:r>
            <a:r>
              <a:rPr lang="es-AR" sz="2000" dirty="0"/>
              <a:t> Data Access Tool (ADAT)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47C591-29A2-4082-A8BB-398D8FA42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 b="5778"/>
          <a:stretch/>
        </p:blipFill>
        <p:spPr>
          <a:xfrm>
            <a:off x="556345" y="1695699"/>
            <a:ext cx="6423792" cy="28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9FB421-5220-4BA3-9BF2-FF039C8CF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984" y="2611167"/>
            <a:ext cx="5760720" cy="329812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860A0DC-A5D1-40B6-A1DF-8B7B2328A0B9}"/>
              </a:ext>
            </a:extLst>
          </p:cNvPr>
          <p:cNvSpPr/>
          <p:nvPr/>
        </p:nvSpPr>
        <p:spPr>
          <a:xfrm>
            <a:off x="4099028" y="3015465"/>
            <a:ext cx="1043188" cy="359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F8B91D6-6B01-473C-8EA3-0265950839D2}"/>
              </a:ext>
            </a:extLst>
          </p:cNvPr>
          <p:cNvSpPr/>
          <p:nvPr/>
        </p:nvSpPr>
        <p:spPr>
          <a:xfrm>
            <a:off x="7841511" y="5247166"/>
            <a:ext cx="1201479" cy="207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8ECF18-A749-416B-A367-F639F1B69AD7}"/>
              </a:ext>
            </a:extLst>
          </p:cNvPr>
          <p:cNvSpPr txBox="1"/>
          <p:nvPr/>
        </p:nvSpPr>
        <p:spPr>
          <a:xfrm>
            <a:off x="7611885" y="1573307"/>
            <a:ext cx="3635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noProof="1"/>
              <a:t>Ir a datos y seleccionar </a:t>
            </a:r>
            <a:r>
              <a:rPr lang="es-AR" sz="1500" b="1" noProof="1">
                <a:solidFill>
                  <a:schemeClr val="accent1"/>
                </a:solidFill>
              </a:rPr>
              <a:t>búsqueda y recolección de datos </a:t>
            </a:r>
            <a:r>
              <a:rPr lang="es-AR" sz="1500" noProof="1"/>
              <a:t>[Retrieve Data (ADAT) en el menú en inglés]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3DB1574-2087-4234-824D-F0E285A1FDF2}"/>
              </a:ext>
            </a:extLst>
          </p:cNvPr>
          <p:cNvCxnSpPr>
            <a:cxnSpLocks/>
            <a:stCxn id="10" idx="1"/>
            <a:endCxn id="8" idx="3"/>
          </p:cNvCxnSpPr>
          <p:nvPr/>
        </p:nvCxnSpPr>
        <p:spPr>
          <a:xfrm flipH="1">
            <a:off x="5142216" y="1965722"/>
            <a:ext cx="2469669" cy="12295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D9C33D-3046-4559-A970-94F9AD9CBDCF}"/>
              </a:ext>
            </a:extLst>
          </p:cNvPr>
          <p:cNvSpPr txBox="1"/>
          <p:nvPr/>
        </p:nvSpPr>
        <p:spPr>
          <a:xfrm>
            <a:off x="1503680" y="5131336"/>
            <a:ext cx="3866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noProof="1"/>
              <a:t>Clic en el botón azul </a:t>
            </a:r>
            <a:r>
              <a:rPr lang="es-AR" sz="1500" b="1" noProof="1">
                <a:solidFill>
                  <a:schemeClr val="accent1"/>
                </a:solidFill>
              </a:rPr>
              <a:t>Enter the Data Access Tool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CEB9DFD-8075-4C1E-9325-90006DF83DE3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370220" y="5292919"/>
            <a:ext cx="2471291" cy="579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86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22936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Descargar datos - </a:t>
            </a:r>
            <a:r>
              <a:rPr lang="es-AR" sz="2000" dirty="0" err="1"/>
              <a:t>Advanced</a:t>
            </a:r>
            <a:r>
              <a:rPr lang="es-AR" sz="2000" dirty="0"/>
              <a:t> Data Access Tool (ADAT)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4D73B5-ABE3-48AE-8789-10B2E30E5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40" y="1629150"/>
            <a:ext cx="5600000" cy="252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C78A8F-9F77-425D-839D-C6F7AD648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521" y="2017085"/>
            <a:ext cx="5631285" cy="252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7FAC47-07B7-4A13-A316-961F252574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227" y="3380380"/>
            <a:ext cx="5620818" cy="252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63D0F09-70B0-4DFC-AD9A-73C9B5C45662}"/>
              </a:ext>
            </a:extLst>
          </p:cNvPr>
          <p:cNvSpPr txBox="1"/>
          <p:nvPr/>
        </p:nvSpPr>
        <p:spPr>
          <a:xfrm>
            <a:off x="6199440" y="1661695"/>
            <a:ext cx="28083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500" dirty="0"/>
              <a:t>Primera pantalla mientras ingresa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6EE47F-46F2-4CAE-A5ED-F6C02D590616}"/>
              </a:ext>
            </a:extLst>
          </p:cNvPr>
          <p:cNvSpPr txBox="1"/>
          <p:nvPr/>
        </p:nvSpPr>
        <p:spPr>
          <a:xfrm>
            <a:off x="10248964" y="1885136"/>
            <a:ext cx="18722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/>
              <a:t>Segunda pantalla con las instrucciones.</a:t>
            </a:r>
          </a:p>
          <a:p>
            <a:endParaRPr lang="es-AR" sz="1500" dirty="0"/>
          </a:p>
          <a:p>
            <a:r>
              <a:rPr lang="es-AR" sz="1500" dirty="0"/>
              <a:t>Clic en la cruz para cerrarlas.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88B9C8-A391-4855-92C9-DFB6576DB214}"/>
              </a:ext>
            </a:extLst>
          </p:cNvPr>
          <p:cNvSpPr txBox="1"/>
          <p:nvPr/>
        </p:nvSpPr>
        <p:spPr>
          <a:xfrm>
            <a:off x="1763488" y="5088273"/>
            <a:ext cx="3276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/>
              <a:t>Pantalla para seleccionar los datos que queremos descargar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29A9BF-5C05-4194-B498-FAF2C6724CF6}"/>
              </a:ext>
            </a:extLst>
          </p:cNvPr>
          <p:cNvSpPr/>
          <p:nvPr/>
        </p:nvSpPr>
        <p:spPr>
          <a:xfrm>
            <a:off x="9584070" y="2679923"/>
            <a:ext cx="216854" cy="262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F5E97C4D-A075-45BF-B553-BED47783A1BC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9800924" y="2732933"/>
            <a:ext cx="553412" cy="781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FD44EEF-F164-43AB-9A82-5F2938672AFA}"/>
              </a:ext>
            </a:extLst>
          </p:cNvPr>
          <p:cNvCxnSpPr>
            <a:stCxn id="11" idx="3"/>
          </p:cNvCxnSpPr>
          <p:nvPr/>
        </p:nvCxnSpPr>
        <p:spPr>
          <a:xfrm flipV="1">
            <a:off x="5040086" y="5203478"/>
            <a:ext cx="1307914" cy="1617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35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39192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Descargar datos - </a:t>
            </a:r>
            <a:r>
              <a:rPr lang="es-AR" sz="2000" dirty="0" err="1"/>
              <a:t>Advanced</a:t>
            </a:r>
            <a:r>
              <a:rPr lang="es-AR" sz="2000" dirty="0"/>
              <a:t> Data Access Tool (ADAT)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04AAB3-702E-45B0-A0A2-7239CF6D1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6320" y="1967932"/>
            <a:ext cx="8768080" cy="393102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62BD2F-72DB-4ED0-BF28-53BD2F3587E8}"/>
              </a:ext>
            </a:extLst>
          </p:cNvPr>
          <p:cNvSpPr/>
          <p:nvPr/>
        </p:nvSpPr>
        <p:spPr>
          <a:xfrm>
            <a:off x="2728970" y="3601260"/>
            <a:ext cx="1172470" cy="239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F4A25FF-05F8-4C80-8CAC-563F72D8E7FD}"/>
              </a:ext>
            </a:extLst>
          </p:cNvPr>
          <p:cNvSpPr/>
          <p:nvPr/>
        </p:nvSpPr>
        <p:spPr>
          <a:xfrm>
            <a:off x="3989780" y="4440644"/>
            <a:ext cx="1365564" cy="171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762D14-1A54-475D-B13C-1D53C2A32FF9}"/>
              </a:ext>
            </a:extLst>
          </p:cNvPr>
          <p:cNvSpPr txBox="1"/>
          <p:nvPr/>
        </p:nvSpPr>
        <p:spPr>
          <a:xfrm>
            <a:off x="9123134" y="4307839"/>
            <a:ext cx="27976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Puede seleccionar hasta 5 protocolos.</a:t>
            </a:r>
          </a:p>
          <a:p>
            <a:r>
              <a:rPr lang="es-AR" dirty="0"/>
              <a:t>En éste ejemplo se seleccionaron 2 protocolos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0D6FEE8-5053-4DC0-BA0E-B04D3BA7C4A6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094826" y="3727370"/>
            <a:ext cx="634144" cy="1131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882E049-91EF-45B5-A26B-7A9D1A000297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5355344" y="4526642"/>
            <a:ext cx="3767790" cy="3465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8193D3-B354-429E-98CC-2FA51215DE56}"/>
              </a:ext>
            </a:extLst>
          </p:cNvPr>
          <p:cNvSpPr txBox="1"/>
          <p:nvPr/>
        </p:nvSpPr>
        <p:spPr>
          <a:xfrm>
            <a:off x="449179" y="5234620"/>
            <a:ext cx="222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noProof="1"/>
              <a:t>Clic en el botón verde</a:t>
            </a:r>
          </a:p>
          <a:p>
            <a:r>
              <a:rPr lang="es-AR" b="1" noProof="1">
                <a:solidFill>
                  <a:srgbClr val="348A4A"/>
                </a:solidFill>
              </a:rPr>
              <a:t>Agregar al filtro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CAB0980-3675-41CA-A250-789783236C6B}"/>
              </a:ext>
            </a:extLst>
          </p:cNvPr>
          <p:cNvCxnSpPr>
            <a:cxnSpLocks/>
          </p:cNvCxnSpPr>
          <p:nvPr/>
        </p:nvCxnSpPr>
        <p:spPr>
          <a:xfrm flipV="1">
            <a:off x="2082800" y="5618480"/>
            <a:ext cx="3556000" cy="111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EDEE40F1-7E6C-49E9-B800-A999AAAC6547}"/>
              </a:ext>
            </a:extLst>
          </p:cNvPr>
          <p:cNvSpPr/>
          <p:nvPr/>
        </p:nvSpPr>
        <p:spPr>
          <a:xfrm>
            <a:off x="507786" y="3240315"/>
            <a:ext cx="1587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Seleccione los protocolos que desea descargar.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B550B0E-D7BF-4735-9388-C51055895A7C}"/>
              </a:ext>
            </a:extLst>
          </p:cNvPr>
          <p:cNvSpPr/>
          <p:nvPr/>
        </p:nvSpPr>
        <p:spPr>
          <a:xfrm>
            <a:off x="3949140" y="4908004"/>
            <a:ext cx="1365564" cy="171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AD161E4-247C-4627-97C8-2526A90A1DF1}"/>
              </a:ext>
            </a:extLst>
          </p:cNvPr>
          <p:cNvCxnSpPr>
            <a:cxnSpLocks/>
            <a:stCxn id="10" idx="1"/>
            <a:endCxn id="20" idx="3"/>
          </p:cNvCxnSpPr>
          <p:nvPr/>
        </p:nvCxnSpPr>
        <p:spPr>
          <a:xfrm flipH="1">
            <a:off x="5314704" y="4908004"/>
            <a:ext cx="3808430" cy="859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82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8" y="1229193"/>
            <a:ext cx="11742821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Comenzamos a organizar un trabajo en el contexto del Programa GLOBE</a:t>
            </a:r>
          </a:p>
          <a:p>
            <a:endParaRPr lang="es-AR" sz="2800" dirty="0"/>
          </a:p>
          <a:p>
            <a:r>
              <a:rPr lang="es-AR" sz="2800" dirty="0"/>
              <a:t>Relación con un tema del diseño curricular: ¿</a:t>
            </a:r>
            <a:r>
              <a:rPr lang="es-AR" sz="2800" dirty="0">
                <a:solidFill>
                  <a:srgbClr val="FF0000"/>
                </a:solidFill>
              </a:rPr>
              <a:t>qué</a:t>
            </a:r>
            <a:r>
              <a:rPr lang="es-AR" sz="2800" dirty="0"/>
              <a:t> tema?</a:t>
            </a:r>
          </a:p>
          <a:p>
            <a:endParaRPr lang="es-AR" sz="2800" dirty="0"/>
          </a:p>
          <a:p>
            <a:r>
              <a:rPr lang="es-AR" sz="2800" dirty="0"/>
              <a:t>¿</a:t>
            </a:r>
            <a:r>
              <a:rPr lang="es-AR" sz="2800" dirty="0">
                <a:solidFill>
                  <a:srgbClr val="FF0000"/>
                </a:solidFill>
              </a:rPr>
              <a:t>Cómo</a:t>
            </a:r>
            <a:r>
              <a:rPr lang="es-AR" sz="2800" dirty="0"/>
              <a:t> empezamos?: planificación</a:t>
            </a:r>
          </a:p>
          <a:p>
            <a:endParaRPr lang="es-AR" sz="2800" dirty="0"/>
          </a:p>
          <a:p>
            <a:r>
              <a:rPr lang="es-AR" sz="2800" dirty="0"/>
              <a:t>Planificamos pensando objetivos que incluyan ¿</a:t>
            </a:r>
            <a:r>
              <a:rPr lang="es-AR" sz="2800" dirty="0">
                <a:solidFill>
                  <a:srgbClr val="FF0000"/>
                </a:solidFill>
              </a:rPr>
              <a:t>cuáles</a:t>
            </a:r>
            <a:r>
              <a:rPr lang="es-AR" sz="2800" dirty="0"/>
              <a:t> son los objetivos que se quieren lograr?</a:t>
            </a:r>
          </a:p>
          <a:p>
            <a:endParaRPr lang="es-AR" sz="2800" dirty="0"/>
          </a:p>
          <a:p>
            <a:r>
              <a:rPr lang="es-AR" sz="2800" dirty="0"/>
              <a:t>Pensamos en la metodología pedagógica: ¿</a:t>
            </a:r>
            <a:r>
              <a:rPr lang="es-AR" sz="2800" dirty="0">
                <a:solidFill>
                  <a:srgbClr val="FF0000"/>
                </a:solidFill>
              </a:rPr>
              <a:t>qué</a:t>
            </a:r>
            <a:r>
              <a:rPr lang="es-AR" sz="2800" dirty="0"/>
              <a:t> camino vamos a seguir para trabajar el tema?</a:t>
            </a:r>
          </a:p>
          <a:p>
            <a:endParaRPr lang="es-AR" sz="2800" dirty="0"/>
          </a:p>
          <a:p>
            <a:r>
              <a:rPr lang="es-AR" sz="2800" dirty="0"/>
              <a:t>Recursos: ¿</a:t>
            </a:r>
            <a:r>
              <a:rPr lang="es-AR" sz="2800" dirty="0">
                <a:solidFill>
                  <a:srgbClr val="FF0000"/>
                </a:solidFill>
              </a:rPr>
              <a:t>cuáles</a:t>
            </a:r>
            <a:r>
              <a:rPr lang="es-AR" sz="2800" dirty="0"/>
              <a:t> son los recursos que nos van a ayudar a recorrer el camino?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56501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38176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Descargar datos - </a:t>
            </a:r>
            <a:r>
              <a:rPr lang="en-US" sz="2000" dirty="0"/>
              <a:t>Advanced Data Access Tool (ADAT)</a:t>
            </a:r>
            <a:endParaRPr lang="es-AR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42D201-9CA1-46BF-8FF5-2558C6A23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0" b="5926"/>
          <a:stretch/>
        </p:blipFill>
        <p:spPr>
          <a:xfrm>
            <a:off x="2576445" y="1954209"/>
            <a:ext cx="8832714" cy="3960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2D395A-ABC0-49ED-9D0A-5855CB887AA1}"/>
              </a:ext>
            </a:extLst>
          </p:cNvPr>
          <p:cNvSpPr txBox="1"/>
          <p:nvPr/>
        </p:nvSpPr>
        <p:spPr>
          <a:xfrm>
            <a:off x="449179" y="2563465"/>
            <a:ext cx="187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noProof="1"/>
              <a:t>Clic en el botón </a:t>
            </a:r>
            <a:r>
              <a:rPr lang="es-AR" b="1" noProof="1">
                <a:solidFill>
                  <a:srgbClr val="087552"/>
                </a:solidFill>
              </a:rPr>
              <a:t>Aplicar Filtro </a:t>
            </a:r>
            <a:r>
              <a:rPr lang="es-AR" noProof="1"/>
              <a:t>para que muestre los sitios con datos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B128C04-68BE-4D2A-B992-8338C33D2456}"/>
              </a:ext>
            </a:extLst>
          </p:cNvPr>
          <p:cNvCxnSpPr>
            <a:cxnSpLocks/>
          </p:cNvCxnSpPr>
          <p:nvPr/>
        </p:nvCxnSpPr>
        <p:spPr>
          <a:xfrm flipV="1">
            <a:off x="2322814" y="2641600"/>
            <a:ext cx="582946" cy="5220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19F66621-CDAE-4470-9D4D-22B22A2DBBB8}"/>
              </a:ext>
            </a:extLst>
          </p:cNvPr>
          <p:cNvSpPr/>
          <p:nvPr/>
        </p:nvSpPr>
        <p:spPr>
          <a:xfrm>
            <a:off x="2900811" y="2909906"/>
            <a:ext cx="1602971" cy="2932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4EEE04-BC6E-47CF-9BCB-0359BD1ADCC0}"/>
              </a:ext>
            </a:extLst>
          </p:cNvPr>
          <p:cNvSpPr txBox="1"/>
          <p:nvPr/>
        </p:nvSpPr>
        <p:spPr>
          <a:xfrm>
            <a:off x="449179" y="5056980"/>
            <a:ext cx="245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</a:t>
            </a:r>
            <a:r>
              <a:rPr lang="es-AR" dirty="0" err="1"/>
              <a:t>iltros</a:t>
            </a:r>
            <a:r>
              <a:rPr lang="es-AR" dirty="0"/>
              <a:t> para seleccionar los datos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1DB77C9-9371-4497-B0D0-EF22386D5100}"/>
              </a:ext>
            </a:extLst>
          </p:cNvPr>
          <p:cNvCxnSpPr>
            <a:cxnSpLocks/>
            <a:stCxn id="10" idx="0"/>
            <a:endCxn id="9" idx="1"/>
          </p:cNvCxnSpPr>
          <p:nvPr/>
        </p:nvCxnSpPr>
        <p:spPr>
          <a:xfrm flipV="1">
            <a:off x="1674995" y="4375953"/>
            <a:ext cx="1225816" cy="6810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676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449179" y="1300480"/>
            <a:ext cx="1129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Descargar datos - </a:t>
            </a:r>
            <a:r>
              <a:rPr lang="en-US" sz="2000" dirty="0"/>
              <a:t>Advanced Data Access Tool (ADAT)</a:t>
            </a:r>
            <a:endParaRPr lang="es-AR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B64E88-A63D-49FE-9C54-247995032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01" y="1700590"/>
            <a:ext cx="6375689" cy="28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701BE4-A505-49CA-9D85-7088A06EB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9" b="13057"/>
          <a:stretch/>
        </p:blipFill>
        <p:spPr>
          <a:xfrm>
            <a:off x="639338" y="3249603"/>
            <a:ext cx="3576321" cy="13309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947906-108B-460F-AD8D-D0A80417F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2"/>
          <a:stretch/>
        </p:blipFill>
        <p:spPr>
          <a:xfrm>
            <a:off x="6995161" y="1979192"/>
            <a:ext cx="5136168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D72165-A9D1-477E-8EEC-B1129EA2B96B}"/>
              </a:ext>
            </a:extLst>
          </p:cNvPr>
          <p:cNvSpPr txBox="1"/>
          <p:nvPr/>
        </p:nvSpPr>
        <p:spPr>
          <a:xfrm>
            <a:off x="811751" y="4903686"/>
            <a:ext cx="3576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/>
              <a:t>Comienza a preparar los datos para la descarga. Este proceso puede demorar</a:t>
            </a:r>
          </a:p>
          <a:p>
            <a:endParaRPr lang="es-AR" sz="1500" dirty="0"/>
          </a:p>
          <a:p>
            <a:r>
              <a:rPr lang="es-AR" sz="1500" dirty="0"/>
              <a:t>Al finalizar habilita el link de descarga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41042EF-B4AF-4FD5-B19D-76E246A4025F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599912" y="4489935"/>
            <a:ext cx="580168" cy="4137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7C5B83-78B3-4F6A-A04E-5AE2CB7EBB2D}"/>
              </a:ext>
            </a:extLst>
          </p:cNvPr>
          <p:cNvSpPr txBox="1"/>
          <p:nvPr/>
        </p:nvSpPr>
        <p:spPr>
          <a:xfrm>
            <a:off x="5373151" y="5134519"/>
            <a:ext cx="4625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/>
              <a:t>El archivo se descarga comprimido</a:t>
            </a:r>
          </a:p>
          <a:p>
            <a:r>
              <a:rPr lang="es-AR" sz="1500" dirty="0"/>
              <a:t>Los datos están en </a:t>
            </a:r>
            <a:r>
              <a:rPr lang="es-AR" sz="1500" b="1" dirty="0">
                <a:solidFill>
                  <a:srgbClr val="087552"/>
                </a:solidFill>
              </a:rPr>
              <a:t>formato </a:t>
            </a:r>
            <a:r>
              <a:rPr lang="es-AR" sz="1500" b="1" dirty="0" err="1">
                <a:solidFill>
                  <a:srgbClr val="087552"/>
                </a:solidFill>
              </a:rPr>
              <a:t>cvs</a:t>
            </a:r>
            <a:r>
              <a:rPr lang="es-AR" sz="1500" b="1" dirty="0">
                <a:solidFill>
                  <a:srgbClr val="087552"/>
                </a:solidFill>
              </a:rPr>
              <a:t> delimitado por comas</a:t>
            </a:r>
            <a:r>
              <a:rPr lang="es-AR" sz="1500" dirty="0"/>
              <a:t>, se pueden abrir con Excel u otro similar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B851CD8-FCB7-4566-96A2-F74877689BB5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686040" y="4846597"/>
            <a:ext cx="0" cy="2879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91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168A9DD-75AF-46DA-9857-B09661DFBE8E}"/>
              </a:ext>
            </a:extLst>
          </p:cNvPr>
          <p:cNvSpPr/>
          <p:nvPr/>
        </p:nvSpPr>
        <p:spPr>
          <a:xfrm>
            <a:off x="4503488" y="5327134"/>
            <a:ext cx="3347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https://youtu.be/DWuVheyMDq0</a:t>
            </a:r>
          </a:p>
        </p:txBody>
      </p:sp>
      <p:pic>
        <p:nvPicPr>
          <p:cNvPr id="3" name="Elementos multimedia en línea 2" title="Visualizar y descargar datos de GLOBE">
            <a:hlinkClick r:id="" action="ppaction://media"/>
            <a:extLst>
              <a:ext uri="{FF2B5EF4-FFF2-40B4-BE49-F238E27FC236}">
                <a16:creationId xmlns:a16="http://schemas.microsoft.com/office/drawing/2014/main" id="{0F0BEC96-7B2B-43D2-B2AF-7AD67074A3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561474" y="1828800"/>
            <a:ext cx="1129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  <a:p>
            <a:endParaRPr lang="es-AR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8BF0346-718F-9442-BCC3-2405DA708D01}"/>
              </a:ext>
            </a:extLst>
          </p:cNvPr>
          <p:cNvGraphicFramePr/>
          <p:nvPr/>
        </p:nvGraphicFramePr>
        <p:xfrm>
          <a:off x="1002083" y="719666"/>
          <a:ext cx="102713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584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1AC967D-CA6B-8E4F-B087-86F6D5449BCE}"/>
              </a:ext>
            </a:extLst>
          </p:cNvPr>
          <p:cNvGraphicFramePr/>
          <p:nvPr/>
        </p:nvGraphicFramePr>
        <p:xfrm>
          <a:off x="2023673" y="599745"/>
          <a:ext cx="117822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34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1357D9-B33D-814B-BABC-73D28150B916}"/>
              </a:ext>
            </a:extLst>
          </p:cNvPr>
          <p:cNvSpPr txBox="1"/>
          <p:nvPr/>
        </p:nvSpPr>
        <p:spPr>
          <a:xfrm>
            <a:off x="4562468" y="1441345"/>
            <a:ext cx="371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STEM/STEAM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FD1390-15DD-C548-BAA2-32EA4600EDF3}"/>
              </a:ext>
            </a:extLst>
          </p:cNvPr>
          <p:cNvSpPr txBox="1"/>
          <p:nvPr/>
        </p:nvSpPr>
        <p:spPr>
          <a:xfrm>
            <a:off x="2867226" y="2293496"/>
            <a:ext cx="7102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¿Qué nos sugiere el acrónimo </a:t>
            </a:r>
            <a:r>
              <a:rPr lang="es-AR" sz="3600" dirty="0">
                <a:solidFill>
                  <a:srgbClr val="FF0000"/>
                </a:solidFill>
              </a:rPr>
              <a:t>STEM</a:t>
            </a:r>
            <a:r>
              <a:rPr lang="es-AR" sz="360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9920D-D4EE-DD45-89BC-4E5DC70FF840}"/>
              </a:ext>
            </a:extLst>
          </p:cNvPr>
          <p:cNvSpPr txBox="1"/>
          <p:nvPr/>
        </p:nvSpPr>
        <p:spPr>
          <a:xfrm>
            <a:off x="2751855" y="3015710"/>
            <a:ext cx="759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¿Se relaciona con el Programa GLOBE?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79AC40-C9FC-C044-834F-9CCBFAAEDD9C}"/>
              </a:ext>
            </a:extLst>
          </p:cNvPr>
          <p:cNvSpPr txBox="1"/>
          <p:nvPr/>
        </p:nvSpPr>
        <p:spPr>
          <a:xfrm>
            <a:off x="2723227" y="3827173"/>
            <a:ext cx="7511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¿Cómo podría trabajarse con alumnos?</a:t>
            </a:r>
          </a:p>
        </p:txBody>
      </p:sp>
    </p:spTree>
    <p:extLst>
      <p:ext uri="{BB962C8B-B14F-4D97-AF65-F5344CB8AC3E}">
        <p14:creationId xmlns:p14="http://schemas.microsoft.com/office/powerpoint/2010/main" val="93744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3FD1390-15DD-C548-BAA2-32EA4600EDF3}"/>
              </a:ext>
            </a:extLst>
          </p:cNvPr>
          <p:cNvSpPr txBox="1"/>
          <p:nvPr/>
        </p:nvSpPr>
        <p:spPr>
          <a:xfrm>
            <a:off x="2692693" y="2163798"/>
            <a:ext cx="7102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¿Qué nos sugiere el acrónimo </a:t>
            </a:r>
            <a:r>
              <a:rPr lang="es-AR" sz="3600" dirty="0">
                <a:solidFill>
                  <a:srgbClr val="FF0000"/>
                </a:solidFill>
              </a:rPr>
              <a:t>STEM</a:t>
            </a:r>
            <a:r>
              <a:rPr lang="es-AR" sz="360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9920D-D4EE-DD45-89BC-4E5DC70FF840}"/>
              </a:ext>
            </a:extLst>
          </p:cNvPr>
          <p:cNvSpPr txBox="1"/>
          <p:nvPr/>
        </p:nvSpPr>
        <p:spPr>
          <a:xfrm>
            <a:off x="2692692" y="3105834"/>
            <a:ext cx="759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¿Se relaciona con el Programa GLOBE?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79AC40-C9FC-C044-834F-9CCBFAAEDD9C}"/>
              </a:ext>
            </a:extLst>
          </p:cNvPr>
          <p:cNvSpPr txBox="1"/>
          <p:nvPr/>
        </p:nvSpPr>
        <p:spPr>
          <a:xfrm>
            <a:off x="2692692" y="4047870"/>
            <a:ext cx="7511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/>
              <a:t>¿Cómo podría trabajarse con alumnos?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FEAA59-2E04-D949-BBB1-D4E83DB150AC}"/>
              </a:ext>
            </a:extLst>
          </p:cNvPr>
          <p:cNvSpPr txBox="1"/>
          <p:nvPr/>
        </p:nvSpPr>
        <p:spPr>
          <a:xfrm>
            <a:off x="4852675" y="1189878"/>
            <a:ext cx="32720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STEM/STEAM</a:t>
            </a:r>
          </a:p>
          <a:p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6F910E-3D26-FF46-8F2B-BA2A9DCFB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7" y="1382105"/>
            <a:ext cx="1474699" cy="13390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834E1A-3951-0B44-8DD7-5EFF49F8D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72" y="1242495"/>
            <a:ext cx="1562933" cy="161831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62C7097-8981-6947-B63D-DBFC2AD45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4" y="3428999"/>
            <a:ext cx="1382843" cy="14798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A55A1B2-20D0-074F-8C60-05C53AD72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59" y="3422906"/>
            <a:ext cx="1638300" cy="1549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647172-CDFE-F141-A158-A096041CD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03" y="4942590"/>
            <a:ext cx="1266363" cy="16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4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1357D9-B33D-814B-BABC-73D28150B916}"/>
              </a:ext>
            </a:extLst>
          </p:cNvPr>
          <p:cNvSpPr txBox="1"/>
          <p:nvPr/>
        </p:nvSpPr>
        <p:spPr>
          <a:xfrm>
            <a:off x="4562468" y="1441345"/>
            <a:ext cx="371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Algunos TIPS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FD1390-15DD-C548-BAA2-32EA4600EDF3}"/>
              </a:ext>
            </a:extLst>
          </p:cNvPr>
          <p:cNvSpPr txBox="1"/>
          <p:nvPr/>
        </p:nvSpPr>
        <p:spPr>
          <a:xfrm>
            <a:off x="2867227" y="2293496"/>
            <a:ext cx="932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/>
              <a:t>Coordinar con al menos tres docentes de diferentes disciplinas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A8750C-D94A-C747-BE2C-4DE4D10FA90C}"/>
              </a:ext>
            </a:extLst>
          </p:cNvPr>
          <p:cNvSpPr txBox="1"/>
          <p:nvPr/>
        </p:nvSpPr>
        <p:spPr>
          <a:xfrm>
            <a:off x="2867226" y="3871851"/>
            <a:ext cx="932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/>
              <a:t>Pensar en un tema que involucre a las tres disciplinas</a:t>
            </a:r>
          </a:p>
        </p:txBody>
      </p:sp>
    </p:spTree>
    <p:extLst>
      <p:ext uri="{BB962C8B-B14F-4D97-AF65-F5344CB8AC3E}">
        <p14:creationId xmlns:p14="http://schemas.microsoft.com/office/powerpoint/2010/main" val="2174039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1454</Words>
  <Application>Microsoft Office PowerPoint</Application>
  <PresentationFormat>Panorámica</PresentationFormat>
  <Paragraphs>268</Paragraphs>
  <Slides>42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 Quién es el Científico?</vt:lpstr>
      <vt:lpstr>CIENCIA</vt:lpstr>
      <vt:lpstr>Método Científico</vt:lpstr>
      <vt:lpstr>Observación</vt:lpstr>
      <vt:lpstr>Por ejemplo </vt:lpstr>
      <vt:lpstr>Hipótesis:    Las posibles respuestas    Una afirmación falseable</vt:lpstr>
      <vt:lpstr>Experimentación</vt:lpstr>
      <vt:lpstr>Analizar e Interpretar los datos para tener Resultados</vt:lpstr>
      <vt:lpstr>Discusión de Resultados</vt:lpstr>
      <vt:lpstr>COMPARTIR 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Meeting</dc:title>
  <dc:creator>Donna Candia</dc:creator>
  <cp:lastModifiedBy>Donna Candia</cp:lastModifiedBy>
  <cp:revision>36</cp:revision>
  <dcterms:created xsi:type="dcterms:W3CDTF">2020-11-13T15:17:07Z</dcterms:created>
  <dcterms:modified xsi:type="dcterms:W3CDTF">2020-11-24T19:26:51Z</dcterms:modified>
</cp:coreProperties>
</file>