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 id="214748366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Lst>
  <p:sldSz cy="10287000" cx="18288000"/>
  <p:notesSz cx="18288000" cy="10287000"/>
  <p:embeddedFontLst>
    <p:embeddedFont>
      <p:font typeface="Play"/>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54" roundtripDataSignature="AMtx7mhnbmR8TnxoHQVM0LUJlUDrSxuJ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8F8302-8411-49C3-8C1A-18ABD9AAA9B9}">
  <a:tblStyle styleId="{9B8F8302-8411-49C3-8C1A-18ABD9AAA9B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font" Target="fonts/Play-bold.fntdata"/><Relationship Id="rId52" Type="http://schemas.openxmlformats.org/officeDocument/2006/relationships/font" Target="fonts/Play-regular.fntdata"/><Relationship Id="rId11" Type="http://schemas.openxmlformats.org/officeDocument/2006/relationships/slide" Target="slides/slide3.xml"/><Relationship Id="rId10" Type="http://schemas.openxmlformats.org/officeDocument/2006/relationships/slide" Target="slides/slide2.xml"/><Relationship Id="rId54" Type="http://customschemas.google.com/relationships/presentationmetadata" Target="meta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f3f22a3726_7_84: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t>
            </a:r>
            <a:endParaRPr/>
          </a:p>
        </p:txBody>
      </p:sp>
      <p:sp>
        <p:nvSpPr>
          <p:cNvPr id="201" name="Google Shape;201;g1f3f22a3726_7_8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f3f22a3726_7_171: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92" name="Google Shape;292;g1f3f22a3726_7_17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f3f22a3726_7_182: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301" name="Google Shape;301;g1f3f22a3726_7_18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f3f22a3726_7_19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310" name="Google Shape;310;g1f3f22a3726_7_19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f3f22a3726_7_202: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317" name="Google Shape;317;g1f3f22a3726_7_20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f3f22a3726_7_214: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326" name="Google Shape;326;g1f3f22a3726_7_21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3f22a3726_7_230: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340" name="Google Shape;340;g1f3f22a3726_7_230: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f40faf6186_0_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350" name="Google Shape;350;g1f40faf6186_0_3:notes"/>
          <p:cNvSpPr/>
          <p:nvPr>
            <p:ph idx="2" type="sldImg"/>
          </p:nvPr>
        </p:nvSpPr>
        <p:spPr>
          <a:xfrm>
            <a:off x="5715000" y="771525"/>
            <a:ext cx="68595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f3f22a3726_7_24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356" name="Google Shape;356;g1f3f22a3726_7_24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f3f22a3726_7_256: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365" name="Google Shape;365;g1f3f22a3726_7_256: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f3f22a3726_7_266: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a:p>
            <a:pPr indent="0" lvl="0" marL="0" rtl="0" algn="l">
              <a:lnSpc>
                <a:spcPct val="100000"/>
              </a:lnSpc>
              <a:spcBef>
                <a:spcPts val="0"/>
              </a:spcBef>
              <a:spcAft>
                <a:spcPts val="0"/>
              </a:spcAft>
              <a:buSzPts val="1100"/>
              <a:buNone/>
            </a:pPr>
            <a:r>
              <a:t/>
            </a:r>
            <a:endParaRPr/>
          </a:p>
        </p:txBody>
      </p:sp>
      <p:sp>
        <p:nvSpPr>
          <p:cNvPr id="372" name="Google Shape;372;g1f3f22a3726_7_266: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f3f22a3726_7_93: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t>
            </a:r>
            <a:endParaRPr/>
          </a:p>
        </p:txBody>
      </p:sp>
      <p:sp>
        <p:nvSpPr>
          <p:cNvPr id="210" name="Google Shape;210;g1f3f22a3726_7_9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f3f22a3726_7_277: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381" name="Google Shape;381;g1f3f22a3726_7_277: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f3f22a3726_7_288: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389" name="Google Shape;389;g1f3f22a3726_7_288: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f3f22a3726_7_299: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397" name="Google Shape;397;g1f3f22a3726_7_299: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f3f22a3726_7_311: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406" name="Google Shape;406;g1f3f22a3726_7_31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f3f22a3726_7_32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a:p>
            <a:pPr indent="0" lvl="0" marL="0" rtl="0" algn="l">
              <a:lnSpc>
                <a:spcPct val="100000"/>
              </a:lnSpc>
              <a:spcBef>
                <a:spcPts val="0"/>
              </a:spcBef>
              <a:spcAft>
                <a:spcPts val="0"/>
              </a:spcAft>
              <a:buSzPts val="1100"/>
              <a:buNone/>
            </a:pPr>
            <a:r>
              <a:t/>
            </a:r>
            <a:endParaRPr/>
          </a:p>
        </p:txBody>
      </p:sp>
      <p:sp>
        <p:nvSpPr>
          <p:cNvPr id="415" name="Google Shape;415;g1f3f22a3726_7_32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f3f22a3726_7_33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422" name="Google Shape;422;g1f3f22a3726_7_33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f3f22a3726_7_34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Ana</a:t>
            </a:r>
            <a:endParaRPr/>
          </a:p>
        </p:txBody>
      </p:sp>
      <p:sp>
        <p:nvSpPr>
          <p:cNvPr id="429" name="Google Shape;429;g1f3f22a3726_7_34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6bd806378a_2_7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6bd806378a_2_74: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Claudia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6bd806378a_2_82: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445" name="Google Shape;445;g26bd806378a_2_8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6bd806378a_2_91: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454" name="Google Shape;454;g26bd806378a_2_91: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f3f22a3726_7_98: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t>
            </a:r>
            <a:endParaRPr/>
          </a:p>
        </p:txBody>
      </p:sp>
      <p:sp>
        <p:nvSpPr>
          <p:cNvPr id="217" name="Google Shape;217;g1f3f22a3726_7_98: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6bd806378a_2_10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466" name="Google Shape;466;g26bd806378a_2_10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6bd806378a_2_112: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477" name="Google Shape;477;g26bd806378a_2_112: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6bd806378a_2_123: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489" name="Google Shape;489;g26bd806378a_2_123: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bd806378a_2_130: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6" name="Google Shape;496;g26bd806378a_2_130: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497" name="Google Shape;497;g26bd806378a_2_1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6bd806378a_2_139: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506" name="Google Shape;506;g26bd806378a_2_139: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6bd806378a_2_14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Claudia</a:t>
            </a:r>
            <a:endParaRPr/>
          </a:p>
        </p:txBody>
      </p:sp>
      <p:sp>
        <p:nvSpPr>
          <p:cNvPr id="514" name="Google Shape;514;g26bd806378a_2_14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c386a79408_3_7: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c386a79408_3_7: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Clau</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f3f22a3726_7_364: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40" name="Google Shape;540;g1f3f22a3726_7_36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f3f22a3726_7_37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46" name="Google Shape;546;g1f3f22a3726_7_37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f3f22a3726_2_28: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52" name="Google Shape;552;g1f3f22a3726_2_28:notes"/>
          <p:cNvSpPr/>
          <p:nvPr>
            <p:ph idx="2" type="sldImg"/>
          </p:nvPr>
        </p:nvSpPr>
        <p:spPr>
          <a:xfrm>
            <a:off x="5715000" y="771525"/>
            <a:ext cx="68595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f3f22a3726_7_109: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26" name="Google Shape;226;g1f3f22a3726_7_109: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f3f22a3726_1_5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58" name="Google Shape;558;g1f3f22a3726_1_53:notes"/>
          <p:cNvSpPr/>
          <p:nvPr>
            <p:ph idx="2" type="sldImg"/>
          </p:nvPr>
        </p:nvSpPr>
        <p:spPr>
          <a:xfrm>
            <a:off x="5715000" y="771525"/>
            <a:ext cx="68595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f3f22a3726_7_384: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69" name="Google Shape;569;g1f3f22a3726_7_38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f3f22a3726_7_397: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79" name="Google Shape;579;g1f3f22a3726_7_397: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f3f22a3726_7_411: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Clau</a:t>
            </a:r>
            <a:endParaRPr/>
          </a:p>
        </p:txBody>
      </p:sp>
      <p:sp>
        <p:nvSpPr>
          <p:cNvPr id="590" name="Google Shape;590;g1f3f22a3726_7_41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f3f22a3726_7_121: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33" name="Google Shape;233;g1f3f22a3726_7_12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f3f22a3726_7_145: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58" name="Google Shape;258;g1f3f22a3726_7_145: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f4164b9d20_0_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67" name="Google Shape;267;g1f4164b9d20_0_3:notes"/>
          <p:cNvSpPr/>
          <p:nvPr>
            <p:ph idx="2" type="sldImg"/>
          </p:nvPr>
        </p:nvSpPr>
        <p:spPr>
          <a:xfrm>
            <a:off x="5715000" y="771525"/>
            <a:ext cx="68595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f3f22a3726_7_15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76" name="Google Shape;276;g1f3f22a3726_7_15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f3f22a3726_7_160: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Andrea</a:t>
            </a:r>
            <a:endParaRPr/>
          </a:p>
        </p:txBody>
      </p:sp>
      <p:sp>
        <p:nvSpPr>
          <p:cNvPr id="284" name="Google Shape;284;g1f3f22a3726_7_160: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13" name="Shape 13"/>
        <p:cNvGrpSpPr/>
        <p:nvPr/>
      </p:nvGrpSpPr>
      <p:grpSpPr>
        <a:xfrm>
          <a:off x="0" y="0"/>
          <a:ext cx="0" cy="0"/>
          <a:chOff x="0" y="0"/>
          <a:chExt cx="0" cy="0"/>
        </a:xfrm>
      </p:grpSpPr>
      <p:sp>
        <p:nvSpPr>
          <p:cNvPr id="14" name="Google Shape;14;p5"/>
          <p:cNvSpPr txBox="1"/>
          <p:nvPr>
            <p:ph type="ctrTitle"/>
          </p:nvPr>
        </p:nvSpPr>
        <p:spPr>
          <a:xfrm>
            <a:off x="180501" y="274157"/>
            <a:ext cx="17926996" cy="51308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2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5"/>
          <p:cNvSpPr txBox="1"/>
          <p:nvPr>
            <p:ph idx="1" type="subTitle"/>
          </p:nvPr>
        </p:nvSpPr>
        <p:spPr>
          <a:xfrm>
            <a:off x="2743200" y="5760720"/>
            <a:ext cx="12801600" cy="25717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5"/>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74" name="Shape 74"/>
        <p:cNvGrpSpPr/>
        <p:nvPr/>
      </p:nvGrpSpPr>
      <p:grpSpPr>
        <a:xfrm>
          <a:off x="0" y="0"/>
          <a:ext cx="0" cy="0"/>
          <a:chOff x="0" y="0"/>
          <a:chExt cx="0" cy="0"/>
        </a:xfrm>
      </p:grpSpPr>
      <p:sp>
        <p:nvSpPr>
          <p:cNvPr id="75" name="Google Shape;75;g1f3f22a3726_7_33"/>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g1f3f22a3726_7_33"/>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77" name="Google Shape;77;g1f3f22a3726_7_33"/>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78" name="Google Shape;78;g1f3f22a3726_7_3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g1f3f22a3726_7_3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g1f3f22a3726_7_3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81" name="Shape 81"/>
        <p:cNvGrpSpPr/>
        <p:nvPr/>
      </p:nvGrpSpPr>
      <p:grpSpPr>
        <a:xfrm>
          <a:off x="0" y="0"/>
          <a:ext cx="0" cy="0"/>
          <a:chOff x="0" y="0"/>
          <a:chExt cx="0" cy="0"/>
        </a:xfrm>
      </p:grpSpPr>
      <p:sp>
        <p:nvSpPr>
          <p:cNvPr id="82" name="Google Shape;82;g1f3f22a3726_7_40"/>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g1f3f22a3726_7_40"/>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84" name="Google Shape;84;g1f3f22a3726_7_40"/>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85" name="Google Shape;85;g1f3f22a3726_7_40"/>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86" name="Google Shape;86;g1f3f22a3726_7_40"/>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87" name="Google Shape;87;g1f3f22a3726_7_4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g1f3f22a3726_7_4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g1f3f22a3726_7_4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90" name="Shape 90"/>
        <p:cNvGrpSpPr/>
        <p:nvPr/>
      </p:nvGrpSpPr>
      <p:grpSpPr>
        <a:xfrm>
          <a:off x="0" y="0"/>
          <a:ext cx="0" cy="0"/>
          <a:chOff x="0" y="0"/>
          <a:chExt cx="0" cy="0"/>
        </a:xfrm>
      </p:grpSpPr>
      <p:sp>
        <p:nvSpPr>
          <p:cNvPr id="91" name="Google Shape;91;g1f3f22a3726_7_49"/>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g1f3f22a3726_7_49"/>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g1f3f22a3726_7_49"/>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g1f3f22a3726_7_49"/>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95" name="Shape 95"/>
        <p:cNvGrpSpPr/>
        <p:nvPr/>
      </p:nvGrpSpPr>
      <p:grpSpPr>
        <a:xfrm>
          <a:off x="0" y="0"/>
          <a:ext cx="0" cy="0"/>
          <a:chOff x="0" y="0"/>
          <a:chExt cx="0" cy="0"/>
        </a:xfrm>
      </p:grpSpPr>
      <p:sp>
        <p:nvSpPr>
          <p:cNvPr id="96" name="Google Shape;96;g1f3f22a3726_7_54"/>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g1f3f22a3726_7_54"/>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g1f3f22a3726_7_54"/>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99" name="Shape 99"/>
        <p:cNvGrpSpPr/>
        <p:nvPr/>
      </p:nvGrpSpPr>
      <p:grpSpPr>
        <a:xfrm>
          <a:off x="0" y="0"/>
          <a:ext cx="0" cy="0"/>
          <a:chOff x="0" y="0"/>
          <a:chExt cx="0" cy="0"/>
        </a:xfrm>
      </p:grpSpPr>
      <p:sp>
        <p:nvSpPr>
          <p:cNvPr id="100" name="Google Shape;100;g1f3f22a3726_7_58"/>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g1f3f22a3726_7_58"/>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02" name="Google Shape;102;g1f3f22a3726_7_58"/>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03" name="Google Shape;103;g1f3f22a3726_7_5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g1f3f22a3726_7_5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g1f3f22a3726_7_5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106" name="Shape 106"/>
        <p:cNvGrpSpPr/>
        <p:nvPr/>
      </p:nvGrpSpPr>
      <p:grpSpPr>
        <a:xfrm>
          <a:off x="0" y="0"/>
          <a:ext cx="0" cy="0"/>
          <a:chOff x="0" y="0"/>
          <a:chExt cx="0" cy="0"/>
        </a:xfrm>
      </p:grpSpPr>
      <p:sp>
        <p:nvSpPr>
          <p:cNvPr id="107" name="Google Shape;107;g1f3f22a3726_7_65"/>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g1f3f22a3726_7_65"/>
          <p:cNvSpPr/>
          <p:nvPr>
            <p:ph idx="2" type="pic"/>
          </p:nvPr>
        </p:nvSpPr>
        <p:spPr>
          <a:xfrm>
            <a:off x="7774782" y="1481138"/>
            <a:ext cx="9258300" cy="7310438"/>
          </a:xfrm>
          <a:prstGeom prst="rect">
            <a:avLst/>
          </a:prstGeom>
          <a:noFill/>
          <a:ln>
            <a:noFill/>
          </a:ln>
        </p:spPr>
      </p:sp>
      <p:sp>
        <p:nvSpPr>
          <p:cNvPr id="109" name="Google Shape;109;g1f3f22a3726_7_65"/>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10" name="Google Shape;110;g1f3f22a3726_7_6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g1f3f22a3726_7_6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g1f3f22a3726_7_6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13" name="Shape 113"/>
        <p:cNvGrpSpPr/>
        <p:nvPr/>
      </p:nvGrpSpPr>
      <p:grpSpPr>
        <a:xfrm>
          <a:off x="0" y="0"/>
          <a:ext cx="0" cy="0"/>
          <a:chOff x="0" y="0"/>
          <a:chExt cx="0" cy="0"/>
        </a:xfrm>
      </p:grpSpPr>
      <p:sp>
        <p:nvSpPr>
          <p:cNvPr id="114" name="Google Shape;114;g1f3f22a3726_7_72"/>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g1f3f22a3726_7_72"/>
          <p:cNvSpPr txBox="1"/>
          <p:nvPr>
            <p:ph idx="1" type="body"/>
          </p:nvPr>
        </p:nvSpPr>
        <p:spPr>
          <a:xfrm rot="5400000">
            <a:off x="5880497" y="-1884758"/>
            <a:ext cx="6527007"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16" name="Google Shape;116;g1f3f22a3726_7_72"/>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g1f3f22a3726_7_72"/>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g1f3f22a3726_7_72"/>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119" name="Shape 119"/>
        <p:cNvGrpSpPr/>
        <p:nvPr/>
      </p:nvGrpSpPr>
      <p:grpSpPr>
        <a:xfrm>
          <a:off x="0" y="0"/>
          <a:ext cx="0" cy="0"/>
          <a:chOff x="0" y="0"/>
          <a:chExt cx="0" cy="0"/>
        </a:xfrm>
      </p:grpSpPr>
      <p:sp>
        <p:nvSpPr>
          <p:cNvPr id="120" name="Google Shape;120;g1f3f22a3726_7_78"/>
          <p:cNvSpPr txBox="1"/>
          <p:nvPr>
            <p:ph type="title"/>
          </p:nvPr>
        </p:nvSpPr>
        <p:spPr>
          <a:xfrm rot="5400000">
            <a:off x="10700147" y="2934892"/>
            <a:ext cx="8717757"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g1f3f22a3726_7_78"/>
          <p:cNvSpPr txBox="1"/>
          <p:nvPr>
            <p:ph idx="1" type="body"/>
          </p:nvPr>
        </p:nvSpPr>
        <p:spPr>
          <a:xfrm rot="5400000">
            <a:off x="2699146" y="-894158"/>
            <a:ext cx="8717757"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2" name="Google Shape;122;g1f3f22a3726_7_7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1f3f22a3726_7_7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g1f3f22a3726_7_7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32" name="Shape 132"/>
        <p:cNvGrpSpPr/>
        <p:nvPr/>
      </p:nvGrpSpPr>
      <p:grpSpPr>
        <a:xfrm>
          <a:off x="0" y="0"/>
          <a:ext cx="0" cy="0"/>
          <a:chOff x="0" y="0"/>
          <a:chExt cx="0" cy="0"/>
        </a:xfrm>
      </p:grpSpPr>
      <p:sp>
        <p:nvSpPr>
          <p:cNvPr id="133" name="Google Shape;133;g26bd806378a_2_7"/>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26bd806378a_2_7"/>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35" name="Google Shape;135;g26bd806378a_2_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26bd806378a_2_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26bd806378a_2_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138" name="Shape 138"/>
        <p:cNvGrpSpPr/>
        <p:nvPr/>
      </p:nvGrpSpPr>
      <p:grpSpPr>
        <a:xfrm>
          <a:off x="0" y="0"/>
          <a:ext cx="0" cy="0"/>
          <a:chOff x="0" y="0"/>
          <a:chExt cx="0" cy="0"/>
        </a:xfrm>
      </p:grpSpPr>
      <p:sp>
        <p:nvSpPr>
          <p:cNvPr id="139" name="Google Shape;139;g26bd806378a_2_13"/>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g26bd806378a_2_13"/>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41" name="Google Shape;141;g26bd806378a_2_13"/>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42" name="Google Shape;142;g26bd806378a_2_1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26bd806378a_2_1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26bd806378a_2_1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6"/>
          <p:cNvSpPr txBox="1"/>
          <p:nvPr>
            <p:ph type="title"/>
          </p:nvPr>
        </p:nvSpPr>
        <p:spPr>
          <a:xfrm>
            <a:off x="914400" y="411480"/>
            <a:ext cx="16459200" cy="1645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
          <p:cNvSpPr txBox="1"/>
          <p:nvPr>
            <p:ph idx="1" type="body"/>
          </p:nvPr>
        </p:nvSpPr>
        <p:spPr>
          <a:xfrm>
            <a:off x="914400" y="2366010"/>
            <a:ext cx="16459200" cy="678942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2" name="Google Shape;22;p6"/>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type="title">
  <p:cSld name="TITLE">
    <p:spTree>
      <p:nvGrpSpPr>
        <p:cNvPr id="145" name="Shape 145"/>
        <p:cNvGrpSpPr/>
        <p:nvPr/>
      </p:nvGrpSpPr>
      <p:grpSpPr>
        <a:xfrm>
          <a:off x="0" y="0"/>
          <a:ext cx="0" cy="0"/>
          <a:chOff x="0" y="0"/>
          <a:chExt cx="0" cy="0"/>
        </a:xfrm>
      </p:grpSpPr>
      <p:sp>
        <p:nvSpPr>
          <p:cNvPr id="146" name="Google Shape;146;g26bd806378a_2_20"/>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Play"/>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26bd806378a_2_20"/>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148" name="Google Shape;148;g26bd806378a_2_2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26bd806378a_2_2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g26bd806378a_2_2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
        <p:nvSpPr>
          <p:cNvPr id="151" name="Google Shape;151;g26bd806378a_2_20"/>
          <p:cNvSpPr/>
          <p:nvPr/>
        </p:nvSpPr>
        <p:spPr>
          <a:xfrm>
            <a:off x="1" y="-230833"/>
            <a:ext cx="277064" cy="461665"/>
          </a:xfrm>
          <a:prstGeom prst="rect">
            <a:avLst/>
          </a:prstGeom>
          <a:noFill/>
          <a:ln>
            <a:noFill/>
          </a:ln>
        </p:spPr>
        <p:txBody>
          <a:bodyPr anchorCtr="0" anchor="ctr" bIns="68575" lIns="137150" spcFirstLastPara="1" rIns="137150" wrap="square" tIns="68575">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p:txBody>
      </p:sp>
      <p:pic>
        <p:nvPicPr>
          <p:cNvPr descr="Uma imagem com texto, flor, captura de ecrã&#10;&#10;Descrição gerada automaticamente" id="152" name="Google Shape;152;g26bd806378a_2_20"/>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153" name="Shape 153"/>
        <p:cNvGrpSpPr/>
        <p:nvPr/>
      </p:nvGrpSpPr>
      <p:grpSpPr>
        <a:xfrm>
          <a:off x="0" y="0"/>
          <a:ext cx="0" cy="0"/>
          <a:chOff x="0" y="0"/>
          <a:chExt cx="0" cy="0"/>
        </a:xfrm>
      </p:grpSpPr>
      <p:sp>
        <p:nvSpPr>
          <p:cNvPr id="154" name="Google Shape;154;g26bd806378a_2_28"/>
          <p:cNvSpPr txBox="1"/>
          <p:nvPr>
            <p:ph type="title"/>
          </p:nvPr>
        </p:nvSpPr>
        <p:spPr>
          <a:xfrm>
            <a:off x="1247775" y="2564608"/>
            <a:ext cx="15773400" cy="427910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Play"/>
              <a:buNone/>
              <a:defRPr sz="9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6bd806378a_2_28"/>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757575"/>
              </a:buClr>
              <a:buSzPts val="3600"/>
              <a:buNone/>
              <a:defRPr sz="3600">
                <a:solidFill>
                  <a:srgbClr val="757575"/>
                </a:solidFill>
              </a:defRPr>
            </a:lvl1pPr>
            <a:lvl2pPr indent="-228600" lvl="1" marL="914400" algn="l">
              <a:lnSpc>
                <a:spcPct val="90000"/>
              </a:lnSpc>
              <a:spcBef>
                <a:spcPts val="750"/>
              </a:spcBef>
              <a:spcAft>
                <a:spcPts val="0"/>
              </a:spcAft>
              <a:buClr>
                <a:srgbClr val="757575"/>
              </a:buClr>
              <a:buSzPts val="3000"/>
              <a:buNone/>
              <a:defRPr sz="3000">
                <a:solidFill>
                  <a:srgbClr val="757575"/>
                </a:solidFill>
              </a:defRPr>
            </a:lvl2pPr>
            <a:lvl3pPr indent="-228600" lvl="2" marL="1371600" algn="l">
              <a:lnSpc>
                <a:spcPct val="90000"/>
              </a:lnSpc>
              <a:spcBef>
                <a:spcPts val="750"/>
              </a:spcBef>
              <a:spcAft>
                <a:spcPts val="0"/>
              </a:spcAft>
              <a:buClr>
                <a:srgbClr val="757575"/>
              </a:buClr>
              <a:buSzPts val="2700"/>
              <a:buNone/>
              <a:defRPr sz="2700">
                <a:solidFill>
                  <a:srgbClr val="757575"/>
                </a:solidFill>
              </a:defRPr>
            </a:lvl3pPr>
            <a:lvl4pPr indent="-228600" lvl="3" marL="1828800" algn="l">
              <a:lnSpc>
                <a:spcPct val="90000"/>
              </a:lnSpc>
              <a:spcBef>
                <a:spcPts val="750"/>
              </a:spcBef>
              <a:spcAft>
                <a:spcPts val="0"/>
              </a:spcAft>
              <a:buClr>
                <a:srgbClr val="757575"/>
              </a:buClr>
              <a:buSzPts val="2400"/>
              <a:buNone/>
              <a:defRPr sz="2400">
                <a:solidFill>
                  <a:srgbClr val="757575"/>
                </a:solidFill>
              </a:defRPr>
            </a:lvl4pPr>
            <a:lvl5pPr indent="-228600" lvl="4" marL="2286000" algn="l">
              <a:lnSpc>
                <a:spcPct val="90000"/>
              </a:lnSpc>
              <a:spcBef>
                <a:spcPts val="750"/>
              </a:spcBef>
              <a:spcAft>
                <a:spcPts val="0"/>
              </a:spcAft>
              <a:buClr>
                <a:srgbClr val="757575"/>
              </a:buClr>
              <a:buSzPts val="2400"/>
              <a:buNone/>
              <a:defRPr sz="2400">
                <a:solidFill>
                  <a:srgbClr val="757575"/>
                </a:solidFill>
              </a:defRPr>
            </a:lvl5pPr>
            <a:lvl6pPr indent="-228600" lvl="5" marL="2743200" algn="l">
              <a:lnSpc>
                <a:spcPct val="90000"/>
              </a:lnSpc>
              <a:spcBef>
                <a:spcPts val="750"/>
              </a:spcBef>
              <a:spcAft>
                <a:spcPts val="0"/>
              </a:spcAft>
              <a:buClr>
                <a:srgbClr val="757575"/>
              </a:buClr>
              <a:buSzPts val="2400"/>
              <a:buNone/>
              <a:defRPr sz="2400">
                <a:solidFill>
                  <a:srgbClr val="757575"/>
                </a:solidFill>
              </a:defRPr>
            </a:lvl6pPr>
            <a:lvl7pPr indent="-228600" lvl="6" marL="3200400" algn="l">
              <a:lnSpc>
                <a:spcPct val="90000"/>
              </a:lnSpc>
              <a:spcBef>
                <a:spcPts val="750"/>
              </a:spcBef>
              <a:spcAft>
                <a:spcPts val="0"/>
              </a:spcAft>
              <a:buClr>
                <a:srgbClr val="757575"/>
              </a:buClr>
              <a:buSzPts val="2400"/>
              <a:buNone/>
              <a:defRPr sz="2400">
                <a:solidFill>
                  <a:srgbClr val="757575"/>
                </a:solidFill>
              </a:defRPr>
            </a:lvl7pPr>
            <a:lvl8pPr indent="-228600" lvl="7" marL="3657600" algn="l">
              <a:lnSpc>
                <a:spcPct val="90000"/>
              </a:lnSpc>
              <a:spcBef>
                <a:spcPts val="750"/>
              </a:spcBef>
              <a:spcAft>
                <a:spcPts val="0"/>
              </a:spcAft>
              <a:buClr>
                <a:srgbClr val="757575"/>
              </a:buClr>
              <a:buSzPts val="2400"/>
              <a:buNone/>
              <a:defRPr sz="2400">
                <a:solidFill>
                  <a:srgbClr val="757575"/>
                </a:solidFill>
              </a:defRPr>
            </a:lvl8pPr>
            <a:lvl9pPr indent="-228600" lvl="8" marL="4114800" algn="l">
              <a:lnSpc>
                <a:spcPct val="90000"/>
              </a:lnSpc>
              <a:spcBef>
                <a:spcPts val="750"/>
              </a:spcBef>
              <a:spcAft>
                <a:spcPts val="0"/>
              </a:spcAft>
              <a:buClr>
                <a:srgbClr val="757575"/>
              </a:buClr>
              <a:buSzPts val="2400"/>
              <a:buNone/>
              <a:defRPr sz="2400">
                <a:solidFill>
                  <a:srgbClr val="757575"/>
                </a:solidFill>
              </a:defRPr>
            </a:lvl9pPr>
          </a:lstStyle>
          <a:p/>
        </p:txBody>
      </p:sp>
      <p:sp>
        <p:nvSpPr>
          <p:cNvPr id="156" name="Google Shape;156;g26bd806378a_2_2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6bd806378a_2_2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26bd806378a_2_2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159" name="Shape 159"/>
        <p:cNvGrpSpPr/>
        <p:nvPr/>
      </p:nvGrpSpPr>
      <p:grpSpPr>
        <a:xfrm>
          <a:off x="0" y="0"/>
          <a:ext cx="0" cy="0"/>
          <a:chOff x="0" y="0"/>
          <a:chExt cx="0" cy="0"/>
        </a:xfrm>
      </p:grpSpPr>
      <p:sp>
        <p:nvSpPr>
          <p:cNvPr id="160" name="Google Shape;160;g26bd806378a_2_34"/>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6bd806378a_2_34"/>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62" name="Google Shape;162;g26bd806378a_2_34"/>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63" name="Google Shape;163;g26bd806378a_2_34"/>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64" name="Google Shape;164;g26bd806378a_2_34"/>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65" name="Google Shape;165;g26bd806378a_2_34"/>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g26bd806378a_2_34"/>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26bd806378a_2_34"/>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168" name="Shape 168"/>
        <p:cNvGrpSpPr/>
        <p:nvPr/>
      </p:nvGrpSpPr>
      <p:grpSpPr>
        <a:xfrm>
          <a:off x="0" y="0"/>
          <a:ext cx="0" cy="0"/>
          <a:chOff x="0" y="0"/>
          <a:chExt cx="0" cy="0"/>
        </a:xfrm>
      </p:grpSpPr>
      <p:sp>
        <p:nvSpPr>
          <p:cNvPr id="169" name="Google Shape;169;g26bd806378a_2_43"/>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26bd806378a_2_4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26bd806378a_2_4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g26bd806378a_2_4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173" name="Shape 173"/>
        <p:cNvGrpSpPr/>
        <p:nvPr/>
      </p:nvGrpSpPr>
      <p:grpSpPr>
        <a:xfrm>
          <a:off x="0" y="0"/>
          <a:ext cx="0" cy="0"/>
          <a:chOff x="0" y="0"/>
          <a:chExt cx="0" cy="0"/>
        </a:xfrm>
      </p:grpSpPr>
      <p:sp>
        <p:nvSpPr>
          <p:cNvPr id="174" name="Google Shape;174;g26bd806378a_2_48"/>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Pla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g26bd806378a_2_48"/>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76" name="Google Shape;176;g26bd806378a_2_48"/>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77" name="Google Shape;177;g26bd806378a_2_4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g26bd806378a_2_4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g26bd806378a_2_4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180" name="Shape 180"/>
        <p:cNvGrpSpPr/>
        <p:nvPr/>
      </p:nvGrpSpPr>
      <p:grpSpPr>
        <a:xfrm>
          <a:off x="0" y="0"/>
          <a:ext cx="0" cy="0"/>
          <a:chOff x="0" y="0"/>
          <a:chExt cx="0" cy="0"/>
        </a:xfrm>
      </p:grpSpPr>
      <p:sp>
        <p:nvSpPr>
          <p:cNvPr id="181" name="Google Shape;181;g26bd806378a_2_55"/>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Pla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g26bd806378a_2_55"/>
          <p:cNvSpPr/>
          <p:nvPr>
            <p:ph idx="2" type="pic"/>
          </p:nvPr>
        </p:nvSpPr>
        <p:spPr>
          <a:xfrm>
            <a:off x="7774782" y="1481138"/>
            <a:ext cx="9258300" cy="7310438"/>
          </a:xfrm>
          <a:prstGeom prst="rect">
            <a:avLst/>
          </a:prstGeom>
          <a:noFill/>
          <a:ln>
            <a:noFill/>
          </a:ln>
        </p:spPr>
      </p:sp>
      <p:sp>
        <p:nvSpPr>
          <p:cNvPr id="183" name="Google Shape;183;g26bd806378a_2_55"/>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84" name="Google Shape;184;g26bd806378a_2_55"/>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26bd806378a_2_55"/>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g26bd806378a_2_55"/>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87" name="Shape 187"/>
        <p:cNvGrpSpPr/>
        <p:nvPr/>
      </p:nvGrpSpPr>
      <p:grpSpPr>
        <a:xfrm>
          <a:off x="0" y="0"/>
          <a:ext cx="0" cy="0"/>
          <a:chOff x="0" y="0"/>
          <a:chExt cx="0" cy="0"/>
        </a:xfrm>
      </p:grpSpPr>
      <p:sp>
        <p:nvSpPr>
          <p:cNvPr id="188" name="Google Shape;188;g26bd806378a_2_62"/>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26bd806378a_2_62"/>
          <p:cNvSpPr txBox="1"/>
          <p:nvPr>
            <p:ph idx="1" type="body"/>
          </p:nvPr>
        </p:nvSpPr>
        <p:spPr>
          <a:xfrm rot="5400000">
            <a:off x="5880497" y="-1884758"/>
            <a:ext cx="6527007"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90" name="Google Shape;190;g26bd806378a_2_62"/>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26bd806378a_2_62"/>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g26bd806378a_2_62"/>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193" name="Shape 193"/>
        <p:cNvGrpSpPr/>
        <p:nvPr/>
      </p:nvGrpSpPr>
      <p:grpSpPr>
        <a:xfrm>
          <a:off x="0" y="0"/>
          <a:ext cx="0" cy="0"/>
          <a:chOff x="0" y="0"/>
          <a:chExt cx="0" cy="0"/>
        </a:xfrm>
      </p:grpSpPr>
      <p:sp>
        <p:nvSpPr>
          <p:cNvPr id="194" name="Google Shape;194;g26bd806378a_2_68"/>
          <p:cNvSpPr txBox="1"/>
          <p:nvPr>
            <p:ph type="title"/>
          </p:nvPr>
        </p:nvSpPr>
        <p:spPr>
          <a:xfrm rot="5400000">
            <a:off x="10700147" y="2934892"/>
            <a:ext cx="8717757"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g26bd806378a_2_68"/>
          <p:cNvSpPr txBox="1"/>
          <p:nvPr>
            <p:ph idx="1" type="body"/>
          </p:nvPr>
        </p:nvSpPr>
        <p:spPr>
          <a:xfrm rot="5400000">
            <a:off x="2699146" y="-894158"/>
            <a:ext cx="8717757"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96" name="Google Shape;196;g26bd806378a_2_68"/>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g26bd806378a_2_68"/>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26bd806378a_2_68"/>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5" name="Shape 25"/>
        <p:cNvGrpSpPr/>
        <p:nvPr/>
      </p:nvGrpSpPr>
      <p:grpSpPr>
        <a:xfrm>
          <a:off x="0" y="0"/>
          <a:ext cx="0" cy="0"/>
          <a:chOff x="0" y="0"/>
          <a:chExt cx="0" cy="0"/>
        </a:xfrm>
      </p:grpSpPr>
      <p:sp>
        <p:nvSpPr>
          <p:cNvPr id="26" name="Google Shape;26;p7"/>
          <p:cNvSpPr txBox="1"/>
          <p:nvPr>
            <p:ph type="title"/>
          </p:nvPr>
        </p:nvSpPr>
        <p:spPr>
          <a:xfrm>
            <a:off x="914400" y="411480"/>
            <a:ext cx="16459200" cy="1645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
          <p:cNvSpPr txBox="1"/>
          <p:nvPr>
            <p:ph idx="1" type="body"/>
          </p:nvPr>
        </p:nvSpPr>
        <p:spPr>
          <a:xfrm>
            <a:off x="914400" y="2366010"/>
            <a:ext cx="7955280" cy="678942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8" name="Google Shape;28;p7"/>
          <p:cNvSpPr txBox="1"/>
          <p:nvPr>
            <p:ph idx="2" type="body"/>
          </p:nvPr>
        </p:nvSpPr>
        <p:spPr>
          <a:xfrm>
            <a:off x="9418320" y="2366010"/>
            <a:ext cx="7955280" cy="678942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9" name="Google Shape;29;p7"/>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 name="Shape 32"/>
        <p:cNvGrpSpPr/>
        <p:nvPr/>
      </p:nvGrpSpPr>
      <p:grpSpPr>
        <a:xfrm>
          <a:off x="0" y="0"/>
          <a:ext cx="0" cy="0"/>
          <a:chOff x="0" y="0"/>
          <a:chExt cx="0" cy="0"/>
        </a:xfrm>
      </p:grpSpPr>
      <p:sp>
        <p:nvSpPr>
          <p:cNvPr id="33" name="Google Shape;33;p8"/>
          <p:cNvSpPr txBox="1"/>
          <p:nvPr>
            <p:ph type="title"/>
          </p:nvPr>
        </p:nvSpPr>
        <p:spPr>
          <a:xfrm>
            <a:off x="914400" y="411480"/>
            <a:ext cx="16459200" cy="1645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8"/>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 name="Shape 37"/>
        <p:cNvGrpSpPr/>
        <p:nvPr/>
      </p:nvGrpSpPr>
      <p:grpSpPr>
        <a:xfrm>
          <a:off x="0" y="0"/>
          <a:ext cx="0" cy="0"/>
          <a:chOff x="0" y="0"/>
          <a:chExt cx="0" cy="0"/>
        </a:xfrm>
      </p:grpSpPr>
      <p:sp>
        <p:nvSpPr>
          <p:cNvPr id="38" name="Google Shape;38;p9"/>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9"/>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8" name="Shape 48"/>
        <p:cNvGrpSpPr/>
        <p:nvPr/>
      </p:nvGrpSpPr>
      <p:grpSpPr>
        <a:xfrm>
          <a:off x="0" y="0"/>
          <a:ext cx="0" cy="0"/>
          <a:chOff x="0" y="0"/>
          <a:chExt cx="0" cy="0"/>
        </a:xfrm>
      </p:grpSpPr>
      <p:sp>
        <p:nvSpPr>
          <p:cNvPr id="49" name="Google Shape;49;g1f3f22a3726_7_7"/>
          <p:cNvSpPr txBox="1"/>
          <p:nvPr>
            <p:ph type="title"/>
          </p:nvPr>
        </p:nvSpPr>
        <p:spPr>
          <a:xfrm>
            <a:off x="914400" y="411480"/>
            <a:ext cx="16459200" cy="1645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1"/>
              </a:buClr>
              <a:buSzPts val="14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g1f3f22a3726_7_7"/>
          <p:cNvSpPr txBox="1"/>
          <p:nvPr>
            <p:ph idx="1" type="body"/>
          </p:nvPr>
        </p:nvSpPr>
        <p:spPr>
          <a:xfrm>
            <a:off x="914400" y="2366010"/>
            <a:ext cx="16459200" cy="678942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1"/>
              </a:buClr>
              <a:buSzPts val="1400"/>
              <a:buNone/>
              <a:defRPr/>
            </a:lvl1pPr>
            <a:lvl2pPr indent="-228600" lvl="1" marL="914400" algn="l">
              <a:lnSpc>
                <a:spcPct val="100000"/>
              </a:lnSpc>
              <a:spcBef>
                <a:spcPts val="0"/>
              </a:spcBef>
              <a:spcAft>
                <a:spcPts val="0"/>
              </a:spcAft>
              <a:buClr>
                <a:schemeClr val="dk1"/>
              </a:buClr>
              <a:buSzPts val="1400"/>
              <a:buNone/>
              <a:defRPr/>
            </a:lvl2pPr>
            <a:lvl3pPr indent="-228600" lvl="2" marL="1371600" algn="l">
              <a:lnSpc>
                <a:spcPct val="100000"/>
              </a:lnSpc>
              <a:spcBef>
                <a:spcPts val="0"/>
              </a:spcBef>
              <a:spcAft>
                <a:spcPts val="0"/>
              </a:spcAft>
              <a:buClr>
                <a:schemeClr val="dk1"/>
              </a:buClr>
              <a:buSzPts val="1400"/>
              <a:buNone/>
              <a:defRPr/>
            </a:lvl3pPr>
            <a:lvl4pPr indent="-228600" lvl="3" marL="1828800" algn="l">
              <a:lnSpc>
                <a:spcPct val="100000"/>
              </a:lnSpc>
              <a:spcBef>
                <a:spcPts val="0"/>
              </a:spcBef>
              <a:spcAft>
                <a:spcPts val="0"/>
              </a:spcAft>
              <a:buClr>
                <a:schemeClr val="dk1"/>
              </a:buClr>
              <a:buSzPts val="1400"/>
              <a:buNone/>
              <a:defRPr/>
            </a:lvl4pPr>
            <a:lvl5pPr indent="-228600" lvl="4" marL="2286000" algn="l">
              <a:lnSpc>
                <a:spcPct val="100000"/>
              </a:lnSpc>
              <a:spcBef>
                <a:spcPts val="0"/>
              </a:spcBef>
              <a:spcAft>
                <a:spcPts val="0"/>
              </a:spcAft>
              <a:buClr>
                <a:schemeClr val="dk1"/>
              </a:buClr>
              <a:buSzPts val="1400"/>
              <a:buNone/>
              <a:defRPr/>
            </a:lvl5pPr>
            <a:lvl6pPr indent="-228600" lvl="5" marL="2743200" algn="l">
              <a:lnSpc>
                <a:spcPct val="100000"/>
              </a:lnSpc>
              <a:spcBef>
                <a:spcPts val="0"/>
              </a:spcBef>
              <a:spcAft>
                <a:spcPts val="0"/>
              </a:spcAft>
              <a:buClr>
                <a:schemeClr val="dk1"/>
              </a:buClr>
              <a:buSzPts val="1400"/>
              <a:buNone/>
              <a:defRPr/>
            </a:lvl6pPr>
            <a:lvl7pPr indent="-228600" lvl="6" marL="3200400" algn="l">
              <a:lnSpc>
                <a:spcPct val="100000"/>
              </a:lnSpc>
              <a:spcBef>
                <a:spcPts val="0"/>
              </a:spcBef>
              <a:spcAft>
                <a:spcPts val="0"/>
              </a:spcAft>
              <a:buClr>
                <a:schemeClr val="dk1"/>
              </a:buClr>
              <a:buSzPts val="1400"/>
              <a:buNone/>
              <a:defRPr/>
            </a:lvl7pPr>
            <a:lvl8pPr indent="-228600" lvl="7" marL="3657600" algn="l">
              <a:lnSpc>
                <a:spcPct val="100000"/>
              </a:lnSpc>
              <a:spcBef>
                <a:spcPts val="0"/>
              </a:spcBef>
              <a:spcAft>
                <a:spcPts val="0"/>
              </a:spcAft>
              <a:buClr>
                <a:schemeClr val="dk1"/>
              </a:buClr>
              <a:buSzPts val="1400"/>
              <a:buNone/>
              <a:defRPr/>
            </a:lvl8pPr>
            <a:lvl9pPr indent="-228600" lvl="8" marL="4114800" algn="l">
              <a:lnSpc>
                <a:spcPct val="100000"/>
              </a:lnSpc>
              <a:spcBef>
                <a:spcPts val="0"/>
              </a:spcBef>
              <a:spcAft>
                <a:spcPts val="0"/>
              </a:spcAft>
              <a:buClr>
                <a:schemeClr val="dk1"/>
              </a:buClr>
              <a:buSzPts val="1400"/>
              <a:buNone/>
              <a:defRPr/>
            </a:lvl9pPr>
          </a:lstStyle>
          <a:p/>
        </p:txBody>
      </p:sp>
      <p:sp>
        <p:nvSpPr>
          <p:cNvPr id="51" name="Google Shape;51;g1f3f22a3726_7_7"/>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52" name="Google Shape;52;g1f3f22a3726_7_7"/>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53" name="Google Shape;53;g1f3f22a3726_7_7"/>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54" name="Shape 54"/>
        <p:cNvGrpSpPr/>
        <p:nvPr/>
      </p:nvGrpSpPr>
      <p:grpSpPr>
        <a:xfrm>
          <a:off x="0" y="0"/>
          <a:ext cx="0" cy="0"/>
          <a:chOff x="0" y="0"/>
          <a:chExt cx="0" cy="0"/>
        </a:xfrm>
      </p:grpSpPr>
      <p:sp>
        <p:nvSpPr>
          <p:cNvPr id="55" name="Google Shape;55;g1f3f22a3726_7_13"/>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g1f3f22a3726_7_13"/>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7" name="Google Shape;57;g1f3f22a3726_7_1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g1f3f22a3726_7_1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g1f3f22a3726_7_1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type="title">
  <p:cSld name="TITLE">
    <p:spTree>
      <p:nvGrpSpPr>
        <p:cNvPr id="60" name="Shape 60"/>
        <p:cNvGrpSpPr/>
        <p:nvPr/>
      </p:nvGrpSpPr>
      <p:grpSpPr>
        <a:xfrm>
          <a:off x="0" y="0"/>
          <a:ext cx="0" cy="0"/>
          <a:chOff x="0" y="0"/>
          <a:chExt cx="0" cy="0"/>
        </a:xfrm>
      </p:grpSpPr>
      <p:sp>
        <p:nvSpPr>
          <p:cNvPr id="61" name="Google Shape;61;g1f3f22a3726_7_19"/>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g1f3f22a3726_7_19"/>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63" name="Google Shape;63;g1f3f22a3726_7_19"/>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g1f3f22a3726_7_19"/>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g1f3f22a3726_7_19"/>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
        <p:nvSpPr>
          <p:cNvPr id="66" name="Google Shape;66;g1f3f22a3726_7_19"/>
          <p:cNvSpPr/>
          <p:nvPr/>
        </p:nvSpPr>
        <p:spPr>
          <a:xfrm>
            <a:off x="1" y="-230833"/>
            <a:ext cx="277064" cy="461665"/>
          </a:xfrm>
          <a:prstGeom prst="rect">
            <a:avLst/>
          </a:prstGeom>
          <a:noFill/>
          <a:ln>
            <a:noFill/>
          </a:ln>
        </p:spPr>
        <p:txBody>
          <a:bodyPr anchorCtr="0" anchor="ctr" bIns="68575" lIns="137150" spcFirstLastPara="1" rIns="137150" wrap="square" tIns="68575">
            <a:noAutofit/>
          </a:bodyPr>
          <a:lstStyle/>
          <a:p>
            <a:pPr indent="0" lvl="0" marL="0" marR="0" rtl="0" algn="l">
              <a:spcBef>
                <a:spcPts val="0"/>
              </a:spcBef>
              <a:spcAft>
                <a:spcPts val="0"/>
              </a:spcAft>
              <a:buNone/>
            </a:pPr>
            <a:r>
              <a:t/>
            </a:r>
            <a:endParaRPr sz="2100">
              <a:solidFill>
                <a:schemeClr val="dk1"/>
              </a:solidFill>
              <a:latin typeface="Arial"/>
              <a:ea typeface="Arial"/>
              <a:cs typeface="Arial"/>
              <a:sym typeface="Arial"/>
            </a:endParaRPr>
          </a:p>
        </p:txBody>
      </p:sp>
      <p:pic>
        <p:nvPicPr>
          <p:cNvPr descr="Uma imagem com texto, flor, captura de ecrã&#10;&#10;Descrição gerada automaticamente" id="67" name="Google Shape;67;g1f3f22a3726_7_19"/>
          <p:cNvPicPr preferRelativeResize="0"/>
          <p:nvPr/>
        </p:nvPicPr>
        <p:blipFill rotWithShape="1">
          <a:blip r:embed="rId2">
            <a:alphaModFix/>
          </a:blip>
          <a:srcRect b="0" l="0" r="0" t="0"/>
          <a:stretch/>
        </p:blipFill>
        <p:spPr>
          <a:xfrm>
            <a:off x="0" y="0"/>
            <a:ext cx="18288000" cy="10287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68" name="Shape 68"/>
        <p:cNvGrpSpPr/>
        <p:nvPr/>
      </p:nvGrpSpPr>
      <p:grpSpPr>
        <a:xfrm>
          <a:off x="0" y="0"/>
          <a:ext cx="0" cy="0"/>
          <a:chOff x="0" y="0"/>
          <a:chExt cx="0" cy="0"/>
        </a:xfrm>
      </p:grpSpPr>
      <p:sp>
        <p:nvSpPr>
          <p:cNvPr id="69" name="Google Shape;69;g1f3f22a3726_7_27"/>
          <p:cNvSpPr txBox="1"/>
          <p:nvPr>
            <p:ph type="title"/>
          </p:nvPr>
        </p:nvSpPr>
        <p:spPr>
          <a:xfrm>
            <a:off x="1247775" y="2564608"/>
            <a:ext cx="15773400" cy="427910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g1f3f22a3726_7_27"/>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757575"/>
              </a:buClr>
              <a:buSzPts val="3600"/>
              <a:buNone/>
              <a:defRPr sz="3600">
                <a:solidFill>
                  <a:srgbClr val="757575"/>
                </a:solidFill>
              </a:defRPr>
            </a:lvl1pPr>
            <a:lvl2pPr indent="-228600" lvl="1" marL="914400" algn="l">
              <a:lnSpc>
                <a:spcPct val="90000"/>
              </a:lnSpc>
              <a:spcBef>
                <a:spcPts val="750"/>
              </a:spcBef>
              <a:spcAft>
                <a:spcPts val="0"/>
              </a:spcAft>
              <a:buClr>
                <a:srgbClr val="757575"/>
              </a:buClr>
              <a:buSzPts val="3000"/>
              <a:buNone/>
              <a:defRPr sz="3000">
                <a:solidFill>
                  <a:srgbClr val="757575"/>
                </a:solidFill>
              </a:defRPr>
            </a:lvl2pPr>
            <a:lvl3pPr indent="-228600" lvl="2" marL="1371600" algn="l">
              <a:lnSpc>
                <a:spcPct val="90000"/>
              </a:lnSpc>
              <a:spcBef>
                <a:spcPts val="750"/>
              </a:spcBef>
              <a:spcAft>
                <a:spcPts val="0"/>
              </a:spcAft>
              <a:buClr>
                <a:srgbClr val="757575"/>
              </a:buClr>
              <a:buSzPts val="2700"/>
              <a:buNone/>
              <a:defRPr sz="2700">
                <a:solidFill>
                  <a:srgbClr val="757575"/>
                </a:solidFill>
              </a:defRPr>
            </a:lvl3pPr>
            <a:lvl4pPr indent="-228600" lvl="3" marL="1828800" algn="l">
              <a:lnSpc>
                <a:spcPct val="90000"/>
              </a:lnSpc>
              <a:spcBef>
                <a:spcPts val="750"/>
              </a:spcBef>
              <a:spcAft>
                <a:spcPts val="0"/>
              </a:spcAft>
              <a:buClr>
                <a:srgbClr val="757575"/>
              </a:buClr>
              <a:buSzPts val="2400"/>
              <a:buNone/>
              <a:defRPr sz="2400">
                <a:solidFill>
                  <a:srgbClr val="757575"/>
                </a:solidFill>
              </a:defRPr>
            </a:lvl4pPr>
            <a:lvl5pPr indent="-228600" lvl="4" marL="2286000" algn="l">
              <a:lnSpc>
                <a:spcPct val="90000"/>
              </a:lnSpc>
              <a:spcBef>
                <a:spcPts val="750"/>
              </a:spcBef>
              <a:spcAft>
                <a:spcPts val="0"/>
              </a:spcAft>
              <a:buClr>
                <a:srgbClr val="757575"/>
              </a:buClr>
              <a:buSzPts val="2400"/>
              <a:buNone/>
              <a:defRPr sz="2400">
                <a:solidFill>
                  <a:srgbClr val="757575"/>
                </a:solidFill>
              </a:defRPr>
            </a:lvl5pPr>
            <a:lvl6pPr indent="-228600" lvl="5" marL="2743200" algn="l">
              <a:lnSpc>
                <a:spcPct val="90000"/>
              </a:lnSpc>
              <a:spcBef>
                <a:spcPts val="750"/>
              </a:spcBef>
              <a:spcAft>
                <a:spcPts val="0"/>
              </a:spcAft>
              <a:buClr>
                <a:srgbClr val="757575"/>
              </a:buClr>
              <a:buSzPts val="2400"/>
              <a:buNone/>
              <a:defRPr sz="2400">
                <a:solidFill>
                  <a:srgbClr val="757575"/>
                </a:solidFill>
              </a:defRPr>
            </a:lvl6pPr>
            <a:lvl7pPr indent="-228600" lvl="6" marL="3200400" algn="l">
              <a:lnSpc>
                <a:spcPct val="90000"/>
              </a:lnSpc>
              <a:spcBef>
                <a:spcPts val="750"/>
              </a:spcBef>
              <a:spcAft>
                <a:spcPts val="0"/>
              </a:spcAft>
              <a:buClr>
                <a:srgbClr val="757575"/>
              </a:buClr>
              <a:buSzPts val="2400"/>
              <a:buNone/>
              <a:defRPr sz="2400">
                <a:solidFill>
                  <a:srgbClr val="757575"/>
                </a:solidFill>
              </a:defRPr>
            </a:lvl7pPr>
            <a:lvl8pPr indent="-228600" lvl="7" marL="3657600" algn="l">
              <a:lnSpc>
                <a:spcPct val="90000"/>
              </a:lnSpc>
              <a:spcBef>
                <a:spcPts val="750"/>
              </a:spcBef>
              <a:spcAft>
                <a:spcPts val="0"/>
              </a:spcAft>
              <a:buClr>
                <a:srgbClr val="757575"/>
              </a:buClr>
              <a:buSzPts val="2400"/>
              <a:buNone/>
              <a:defRPr sz="2400">
                <a:solidFill>
                  <a:srgbClr val="757575"/>
                </a:solidFill>
              </a:defRPr>
            </a:lvl8pPr>
            <a:lvl9pPr indent="-228600" lvl="8" marL="4114800" algn="l">
              <a:lnSpc>
                <a:spcPct val="90000"/>
              </a:lnSpc>
              <a:spcBef>
                <a:spcPts val="750"/>
              </a:spcBef>
              <a:spcAft>
                <a:spcPts val="0"/>
              </a:spcAft>
              <a:buClr>
                <a:srgbClr val="757575"/>
              </a:buClr>
              <a:buSzPts val="2400"/>
              <a:buNone/>
              <a:defRPr sz="2400">
                <a:solidFill>
                  <a:srgbClr val="757575"/>
                </a:solidFill>
              </a:defRPr>
            </a:lvl9pPr>
          </a:lstStyle>
          <a:p/>
        </p:txBody>
      </p:sp>
      <p:sp>
        <p:nvSpPr>
          <p:cNvPr id="71" name="Google Shape;71;g1f3f22a3726_7_27"/>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g1f3f22a3726_7_27"/>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g1f3f22a3726_7_27"/>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757575"/>
              </a:buClr>
              <a:buSzPts val="1800"/>
              <a:buFont typeface="Arial"/>
              <a:buNone/>
              <a:defRPr/>
            </a:lvl1pPr>
            <a:lvl2pPr indent="0" lvl="1" marL="0" algn="r">
              <a:spcBef>
                <a:spcPts val="0"/>
              </a:spcBef>
              <a:spcAft>
                <a:spcPts val="0"/>
              </a:spcAft>
              <a:buClr>
                <a:srgbClr val="757575"/>
              </a:buClr>
              <a:buSzPts val="1800"/>
              <a:buFont typeface="Arial"/>
              <a:buNone/>
              <a:defRPr/>
            </a:lvl2pPr>
            <a:lvl3pPr indent="0" lvl="2" marL="0" algn="r">
              <a:spcBef>
                <a:spcPts val="0"/>
              </a:spcBef>
              <a:spcAft>
                <a:spcPts val="0"/>
              </a:spcAft>
              <a:buClr>
                <a:srgbClr val="757575"/>
              </a:buClr>
              <a:buSzPts val="1800"/>
              <a:buFont typeface="Arial"/>
              <a:buNone/>
              <a:defRPr/>
            </a:lvl3pPr>
            <a:lvl4pPr indent="0" lvl="3" marL="0" algn="r">
              <a:spcBef>
                <a:spcPts val="0"/>
              </a:spcBef>
              <a:spcAft>
                <a:spcPts val="0"/>
              </a:spcAft>
              <a:buClr>
                <a:srgbClr val="757575"/>
              </a:buClr>
              <a:buSzPts val="1800"/>
              <a:buFont typeface="Arial"/>
              <a:buNone/>
              <a:defRPr/>
            </a:lvl4pPr>
            <a:lvl5pPr indent="0" lvl="4" marL="0" algn="r">
              <a:spcBef>
                <a:spcPts val="0"/>
              </a:spcBef>
              <a:spcAft>
                <a:spcPts val="0"/>
              </a:spcAft>
              <a:buClr>
                <a:srgbClr val="757575"/>
              </a:buClr>
              <a:buSzPts val="1800"/>
              <a:buFont typeface="Arial"/>
              <a:buNone/>
              <a:defRPr/>
            </a:lvl5pPr>
            <a:lvl6pPr indent="0" lvl="5" marL="0" algn="r">
              <a:spcBef>
                <a:spcPts val="0"/>
              </a:spcBef>
              <a:spcAft>
                <a:spcPts val="0"/>
              </a:spcAft>
              <a:buClr>
                <a:srgbClr val="757575"/>
              </a:buClr>
              <a:buSzPts val="1800"/>
              <a:buFont typeface="Arial"/>
              <a:buNone/>
              <a:defRPr/>
            </a:lvl6pPr>
            <a:lvl7pPr indent="0" lvl="6" marL="0" algn="r">
              <a:spcBef>
                <a:spcPts val="0"/>
              </a:spcBef>
              <a:spcAft>
                <a:spcPts val="0"/>
              </a:spcAft>
              <a:buClr>
                <a:srgbClr val="757575"/>
              </a:buClr>
              <a:buSzPts val="1800"/>
              <a:buFont typeface="Arial"/>
              <a:buNone/>
              <a:defRPr/>
            </a:lvl7pPr>
            <a:lvl8pPr indent="0" lvl="7" marL="0" algn="r">
              <a:spcBef>
                <a:spcPts val="0"/>
              </a:spcBef>
              <a:spcAft>
                <a:spcPts val="0"/>
              </a:spcAft>
              <a:buClr>
                <a:srgbClr val="757575"/>
              </a:buClr>
              <a:buSzPts val="1800"/>
              <a:buFont typeface="Arial"/>
              <a:buNone/>
              <a:defRPr/>
            </a:lvl8pPr>
            <a:lvl9pPr indent="0" lvl="8" marL="0" algn="r">
              <a:spcBef>
                <a:spcPts val="0"/>
              </a:spcBef>
              <a:spcAft>
                <a:spcPts val="0"/>
              </a:spcAft>
              <a:buClr>
                <a:srgbClr val="757575"/>
              </a:buClr>
              <a:buSzPts val="1800"/>
              <a:buFont typeface="Aria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0" Type="http://schemas.openxmlformats.org/officeDocument/2006/relationships/slideLayout" Target="../slideLayouts/slideLayout14.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 Type="http://schemas.openxmlformats.org/officeDocument/2006/relationships/image" Target="../media/image2.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4.xml"/><Relationship Id="rId1" Type="http://schemas.openxmlformats.org/officeDocument/2006/relationships/image" Target="../media/image2.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p:nvPr/>
        </p:nvSpPr>
        <p:spPr>
          <a:xfrm>
            <a:off x="0" y="1"/>
            <a:ext cx="18288000" cy="10287000"/>
          </a:xfrm>
          <a:custGeom>
            <a:rect b="b" l="l" r="r" t="t"/>
            <a:pathLst>
              <a:path extrusionOk="0" h="10287000" w="18288000">
                <a:moveTo>
                  <a:pt x="18287998" y="10286999"/>
                </a:moveTo>
                <a:lnTo>
                  <a:pt x="0" y="10286999"/>
                </a:lnTo>
                <a:lnTo>
                  <a:pt x="0" y="0"/>
                </a:lnTo>
                <a:lnTo>
                  <a:pt x="18287998" y="0"/>
                </a:lnTo>
                <a:lnTo>
                  <a:pt x="18287998" y="10286999"/>
                </a:lnTo>
                <a:close/>
              </a:path>
            </a:pathLst>
          </a:custGeom>
          <a:solidFill>
            <a:srgbClr val="00803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 name="Google Shape;7;p4"/>
          <p:cNvSpPr/>
          <p:nvPr/>
        </p:nvSpPr>
        <p:spPr>
          <a:xfrm>
            <a:off x="207455" y="1095376"/>
            <a:ext cx="17868900" cy="8162925"/>
          </a:xfrm>
          <a:custGeom>
            <a:rect b="b" l="l" r="r" t="t"/>
            <a:pathLst>
              <a:path extrusionOk="0" h="8162925" w="17868900">
                <a:moveTo>
                  <a:pt x="0" y="8162924"/>
                </a:moveTo>
                <a:lnTo>
                  <a:pt x="17868898" y="8162924"/>
                </a:lnTo>
                <a:lnTo>
                  <a:pt x="17868898" y="0"/>
                </a:lnTo>
                <a:lnTo>
                  <a:pt x="0" y="0"/>
                </a:lnTo>
                <a:lnTo>
                  <a:pt x="0" y="8162924"/>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 name="Google Shape;8;p4"/>
          <p:cNvSpPr txBox="1"/>
          <p:nvPr>
            <p:ph type="title"/>
          </p:nvPr>
        </p:nvSpPr>
        <p:spPr>
          <a:xfrm>
            <a:off x="914400" y="411480"/>
            <a:ext cx="16459200" cy="164592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4"/>
          <p:cNvSpPr txBox="1"/>
          <p:nvPr>
            <p:ph idx="1" type="body"/>
          </p:nvPr>
        </p:nvSpPr>
        <p:spPr>
          <a:xfrm>
            <a:off x="914400" y="2366010"/>
            <a:ext cx="16459200" cy="678942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0" name="Google Shape;10;p4"/>
          <p:cNvSpPr txBox="1"/>
          <p:nvPr>
            <p:ph idx="11" type="ftr"/>
          </p:nvPr>
        </p:nvSpPr>
        <p:spPr>
          <a:xfrm>
            <a:off x="6217920" y="9566910"/>
            <a:ext cx="5852160" cy="51435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
          <p:cNvSpPr txBox="1"/>
          <p:nvPr>
            <p:ph idx="10" type="dt"/>
          </p:nvPr>
        </p:nvSpPr>
        <p:spPr>
          <a:xfrm>
            <a:off x="914400" y="9566910"/>
            <a:ext cx="4206240" cy="51435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4"/>
          <p:cNvSpPr txBox="1"/>
          <p:nvPr>
            <p:ph idx="12" type="sldNum"/>
          </p:nvPr>
        </p:nvSpPr>
        <p:spPr>
          <a:xfrm>
            <a:off x="13167361" y="9566910"/>
            <a:ext cx="4206240" cy="51435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 name="Shape 41"/>
        <p:cNvGrpSpPr/>
        <p:nvPr/>
      </p:nvGrpSpPr>
      <p:grpSpPr>
        <a:xfrm>
          <a:off x="0" y="0"/>
          <a:ext cx="0" cy="0"/>
          <a:chOff x="0" y="0"/>
          <a:chExt cx="0" cy="0"/>
        </a:xfrm>
      </p:grpSpPr>
      <p:sp>
        <p:nvSpPr>
          <p:cNvPr id="42" name="Google Shape;42;g1f3f22a3726_7_0"/>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Play"/>
              <a:buNone/>
              <a:defRPr b="0" i="0" sz="66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g1f3f22a3726_7_0"/>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Arial"/>
                <a:ea typeface="Arial"/>
                <a:cs typeface="Arial"/>
                <a:sym typeface="Arial"/>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44" name="Google Shape;44;g1f3f22a3726_7_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 name="Google Shape;45;g1f3f22a3726_7_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8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 name="Google Shape;46;g1f3f22a3726_7_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rtl="0" algn="r">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pic>
        <p:nvPicPr>
          <p:cNvPr descr="Uma imagem com texto, flor, captura de ecrã&#10;&#10;Descrição gerada automaticamente" id="47" name="Google Shape;47;g1f3f22a3726_7_0"/>
          <p:cNvPicPr preferRelativeResize="0"/>
          <p:nvPr/>
        </p:nvPicPr>
        <p:blipFill rotWithShape="1">
          <a:blip r:embed="rId1">
            <a:alphaModFix/>
          </a:blip>
          <a:srcRect b="0" l="0" r="0" t="0"/>
          <a:stretch/>
        </p:blipFill>
        <p:spPr>
          <a:xfrm>
            <a:off x="0" y="0"/>
            <a:ext cx="18288000" cy="10287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g26bd806378a_2_0"/>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Play"/>
              <a:buNone/>
              <a:defRPr b="0" i="0" sz="66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 name="Google Shape;127;g26bd806378a_2_0"/>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Arial"/>
                <a:ea typeface="Arial"/>
                <a:cs typeface="Arial"/>
                <a:sym typeface="Arial"/>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28" name="Google Shape;128;g26bd806378a_2_0"/>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9" name="Google Shape;129;g26bd806378a_2_0"/>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0" name="Google Shape;130;g26bd806378a_2_0"/>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757575"/>
              </a:buClr>
              <a:buSzPts val="1800"/>
              <a:buFont typeface="Arial"/>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pic>
        <p:nvPicPr>
          <p:cNvPr descr="Uma imagem com texto, flor, captura de ecrã&#10;&#10;Descrição gerada automaticamente" id="131" name="Google Shape;131;g26bd806378a_2_0"/>
          <p:cNvPicPr preferRelativeResize="0"/>
          <p:nvPr/>
        </p:nvPicPr>
        <p:blipFill rotWithShape="1">
          <a:blip r:embed="rId1">
            <a:alphaModFix/>
          </a:blip>
          <a:srcRect b="0" l="0" r="0" t="0"/>
          <a:stretch/>
        </p:blipFill>
        <p:spPr>
          <a:xfrm>
            <a:off x="0" y="0"/>
            <a:ext cx="18288000" cy="10287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60.png"/><Relationship Id="rId5"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hyperlink" Target="https://phenocam.nau.edu/phenocam_explore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hyperlink" Target="https://acortar.link/camarasweb" TargetMode="Externa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86.png"/><Relationship Id="rId4" Type="http://schemas.openxmlformats.org/officeDocument/2006/relationships/image" Target="../media/image48.png"/><Relationship Id="rId5" Type="http://schemas.openxmlformats.org/officeDocument/2006/relationships/hyperlink" Target="https://www.globe.gov/documents/14034/113287791/E-book+Bi%C3%B3sfera.pdf" TargetMode="External"/><Relationship Id="rId6"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42.jpg"/><Relationship Id="rId5" Type="http://schemas.openxmlformats.org/officeDocument/2006/relationships/image" Target="../media/image39.jpg"/><Relationship Id="rId6" Type="http://schemas.openxmlformats.org/officeDocument/2006/relationships/image" Target="../media/image45.jpg"/><Relationship Id="rId7"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50.jpg"/><Relationship Id="rId5" Type="http://schemas.openxmlformats.org/officeDocument/2006/relationships/image" Target="../media/image70.jpg"/><Relationship Id="rId6" Type="http://schemas.openxmlformats.org/officeDocument/2006/relationships/image" Target="../media/image5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57.jpg"/><Relationship Id="rId4" Type="http://schemas.openxmlformats.org/officeDocument/2006/relationships/image" Target="../media/image54.jpg"/><Relationship Id="rId5"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52.jp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61.jpg"/><Relationship Id="rId4" Type="http://schemas.openxmlformats.org/officeDocument/2006/relationships/image" Target="../media/image85.jpg"/><Relationship Id="rId5" Type="http://schemas.openxmlformats.org/officeDocument/2006/relationships/image" Target="../media/image58.png"/><Relationship Id="rId6"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69.jp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3.png"/><Relationship Id="rId4" Type="http://schemas.openxmlformats.org/officeDocument/2006/relationships/image" Target="../media/image80.png"/><Relationship Id="rId5" Type="http://schemas.openxmlformats.org/officeDocument/2006/relationships/image" Target="../media/image71.png"/><Relationship Id="rId6"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hyperlink" Target="http://drive.google.com/file/d/1BiJlqEn2FgfbymKCDWDufz8sTw92pNYi/view" TargetMode="External"/><Relationship Id="rId4" Type="http://schemas.openxmlformats.org/officeDocument/2006/relationships/image" Target="../media/image4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7.jpg"/><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8.jpg"/><Relationship Id="rId4" Type="http://schemas.openxmlformats.org/officeDocument/2006/relationships/image" Target="../media/image74.jpg"/><Relationship Id="rId5"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4.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hyperlink" Target="https://acortar.link/B9k8mY"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53.png"/><Relationship Id="rId12"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0.png"/><Relationship Id="rId7" Type="http://schemas.openxmlformats.org/officeDocument/2006/relationships/image" Target="../media/image15.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f3f22a3726_7_84"/>
          <p:cNvSpPr txBox="1"/>
          <p:nvPr/>
        </p:nvSpPr>
        <p:spPr>
          <a:xfrm>
            <a:off x="6272411" y="1290381"/>
            <a:ext cx="5743200" cy="1077600"/>
          </a:xfrm>
          <a:prstGeom prst="rect">
            <a:avLst/>
          </a:prstGeom>
          <a:noFill/>
          <a:ln>
            <a:noFill/>
          </a:ln>
        </p:spPr>
        <p:txBody>
          <a:bodyPr anchorCtr="0" anchor="t" bIns="0" lIns="0" spcFirstLastPara="1" rIns="0" wrap="square" tIns="15225">
            <a:spAutoFit/>
          </a:bodyPr>
          <a:lstStyle/>
          <a:p>
            <a:pPr indent="0" lvl="0" marL="0" marR="0" rtl="0" algn="ctr">
              <a:lnSpc>
                <a:spcPct val="100000"/>
              </a:lnSpc>
              <a:spcBef>
                <a:spcPts val="0"/>
              </a:spcBef>
              <a:spcAft>
                <a:spcPts val="0"/>
              </a:spcAft>
              <a:buClr>
                <a:srgbClr val="000000"/>
              </a:buClr>
              <a:buSzPts val="6200"/>
              <a:buFont typeface="Arial"/>
              <a:buNone/>
            </a:pPr>
            <a:r>
              <a:rPr b="1" i="0" lang="en-US" sz="6900" u="none" cap="none" strike="noStrike">
                <a:solidFill>
                  <a:schemeClr val="dk1"/>
                </a:solidFill>
                <a:latin typeface="Calibri"/>
                <a:ea typeface="Calibri"/>
                <a:cs typeface="Calibri"/>
                <a:sym typeface="Calibri"/>
              </a:rPr>
              <a:t>Webinar 2:</a:t>
            </a:r>
            <a:endParaRPr i="0" sz="6900" u="none" cap="none" strike="noStrike">
              <a:solidFill>
                <a:srgbClr val="000000"/>
              </a:solidFill>
              <a:latin typeface="Calibri"/>
              <a:ea typeface="Calibri"/>
              <a:cs typeface="Calibri"/>
              <a:sym typeface="Calibri"/>
            </a:endParaRPr>
          </a:p>
        </p:txBody>
      </p:sp>
      <p:sp>
        <p:nvSpPr>
          <p:cNvPr id="204" name="Google Shape;204;g1f3f22a3726_7_84"/>
          <p:cNvSpPr txBox="1"/>
          <p:nvPr/>
        </p:nvSpPr>
        <p:spPr>
          <a:xfrm>
            <a:off x="2243375" y="2367975"/>
            <a:ext cx="13668900" cy="17733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5300"/>
              <a:buFont typeface="Calibri"/>
              <a:buNone/>
            </a:pPr>
            <a:r>
              <a:rPr b="1" i="0" lang="en-US" sz="5300" u="none" cap="none" strike="noStrike">
                <a:solidFill>
                  <a:schemeClr val="dk1"/>
                </a:solidFill>
                <a:latin typeface="Calibri"/>
                <a:ea typeface="Calibri"/>
                <a:cs typeface="Calibri"/>
                <a:sym typeface="Calibri"/>
              </a:rPr>
              <a:t>Explorando la respuesta de la vegetación a las estaciones del año</a:t>
            </a:r>
            <a:endParaRPr b="1" i="0" sz="5000" u="none" cap="none" strike="noStrike">
              <a:solidFill>
                <a:schemeClr val="dk1"/>
              </a:solidFill>
              <a:latin typeface="Calibri"/>
              <a:ea typeface="Calibri"/>
              <a:cs typeface="Calibri"/>
              <a:sym typeface="Calibri"/>
            </a:endParaRPr>
          </a:p>
        </p:txBody>
      </p:sp>
      <p:sp>
        <p:nvSpPr>
          <p:cNvPr id="205" name="Google Shape;205;g1f3f22a3726_7_84"/>
          <p:cNvSpPr txBox="1"/>
          <p:nvPr/>
        </p:nvSpPr>
        <p:spPr>
          <a:xfrm>
            <a:off x="10875025" y="6544750"/>
            <a:ext cx="3993000" cy="11697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800"/>
              <a:buFont typeface="Calibri"/>
              <a:buNone/>
            </a:pPr>
            <a:r>
              <a:rPr i="1" lang="en-US" sz="1700">
                <a:solidFill>
                  <a:schemeClr val="dk1"/>
                </a:solidFill>
                <a:latin typeface="Calibri"/>
                <a:ea typeface="Calibri"/>
                <a:cs typeface="Calibri"/>
                <a:sym typeface="Calibri"/>
              </a:rPr>
              <a:t>Dibujo: </a:t>
            </a:r>
            <a:r>
              <a:rPr i="1" lang="en-US" sz="1700" u="none" cap="none" strike="noStrike">
                <a:solidFill>
                  <a:schemeClr val="dk1"/>
                </a:solidFill>
                <a:latin typeface="Calibri"/>
                <a:ea typeface="Calibri"/>
                <a:cs typeface="Calibri"/>
                <a:sym typeface="Calibri"/>
              </a:rPr>
              <a:t>Juan Segundo Sensacore - Marcos Grasselli</a:t>
            </a:r>
            <a:endParaRPr i="1" sz="17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1F1F1F"/>
              </a:buClr>
              <a:buSzPts val="1800"/>
              <a:buFont typeface="Calibri"/>
              <a:buNone/>
            </a:pPr>
            <a:r>
              <a:rPr i="0" lang="en-US" sz="1500" u="none" cap="none" strike="noStrike">
                <a:solidFill>
                  <a:srgbClr val="1F1F1F"/>
                </a:solidFill>
                <a:highlight>
                  <a:srgbClr val="FFFFFF"/>
                </a:highlight>
                <a:latin typeface="Calibri"/>
                <a:ea typeface="Calibri"/>
                <a:cs typeface="Calibri"/>
                <a:sym typeface="Calibri"/>
              </a:rPr>
              <a:t>Escuela Part. Inc. Nro 1345 Nuestra Señora del Carmen - ARGENTINA</a:t>
            </a:r>
            <a:endParaRPr i="0" sz="1500" u="none" cap="none" strike="noStrike">
              <a:solidFill>
                <a:srgbClr val="1F1F1F"/>
              </a:solidFill>
              <a:highlight>
                <a:srgbClr val="FFFFFF"/>
              </a:highlight>
              <a:latin typeface="Calibri"/>
              <a:ea typeface="Calibri"/>
              <a:cs typeface="Calibri"/>
              <a:sym typeface="Calibri"/>
            </a:endParaRPr>
          </a:p>
        </p:txBody>
      </p:sp>
      <p:pic>
        <p:nvPicPr>
          <p:cNvPr id="206" name="Google Shape;206;g1f3f22a3726_7_84"/>
          <p:cNvPicPr preferRelativeResize="0"/>
          <p:nvPr/>
        </p:nvPicPr>
        <p:blipFill rotWithShape="1">
          <a:blip r:embed="rId3">
            <a:alphaModFix/>
          </a:blip>
          <a:srcRect b="0" l="0" r="0" t="0"/>
          <a:stretch/>
        </p:blipFill>
        <p:spPr>
          <a:xfrm>
            <a:off x="7195424" y="4188121"/>
            <a:ext cx="3679600" cy="3696835"/>
          </a:xfrm>
          <a:prstGeom prst="rect">
            <a:avLst/>
          </a:prstGeom>
          <a:noFill/>
          <a:ln>
            <a:noFill/>
          </a:ln>
        </p:spPr>
      </p:pic>
      <p:sp>
        <p:nvSpPr>
          <p:cNvPr id="207" name="Google Shape;207;g1f3f22a3726_7_84"/>
          <p:cNvSpPr txBox="1"/>
          <p:nvPr/>
        </p:nvSpPr>
        <p:spPr>
          <a:xfrm>
            <a:off x="2927975" y="7931800"/>
            <a:ext cx="12831600" cy="17733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5300"/>
              <a:buFont typeface="Calibri"/>
              <a:buNone/>
            </a:pPr>
            <a:r>
              <a:rPr b="1" i="0" lang="en-US" sz="4500" u="none" cap="none" strike="noStrike">
                <a:solidFill>
                  <a:schemeClr val="dk1"/>
                </a:solidFill>
                <a:latin typeface="Calibri"/>
                <a:ea typeface="Calibri"/>
                <a:cs typeface="Calibri"/>
                <a:sym typeface="Calibri"/>
              </a:rPr>
              <a:t>Exploring the response of the vegetation to the seasons </a:t>
            </a:r>
            <a:r>
              <a:rPr b="1" lang="en-US" sz="4500">
                <a:solidFill>
                  <a:schemeClr val="dk1"/>
                </a:solidFill>
                <a:latin typeface="Calibri"/>
                <a:ea typeface="Calibri"/>
                <a:cs typeface="Calibri"/>
                <a:sym typeface="Calibri"/>
              </a:rPr>
              <a:t>of the year</a:t>
            </a:r>
            <a:endParaRPr b="1" i="0" sz="42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f3f22a3726_7_171"/>
          <p:cNvSpPr txBox="1"/>
          <p:nvPr/>
        </p:nvSpPr>
        <p:spPr>
          <a:xfrm>
            <a:off x="12688325" y="2234150"/>
            <a:ext cx="4626600" cy="717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First visit:</a:t>
            </a:r>
            <a:endParaRPr b="1"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Pen or pencil</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Camera</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Compass</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Fine point marker</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GLOBE plant color guide</a:t>
            </a:r>
            <a:endParaRPr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i="0" sz="2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alibri"/>
                <a:ea typeface="Calibri"/>
                <a:cs typeface="Calibri"/>
                <a:sym typeface="Calibri"/>
              </a:rPr>
              <a:t>E</a:t>
            </a:r>
            <a:r>
              <a:rPr b="1" i="0" lang="en-US" sz="2100" u="none" cap="none" strike="noStrike">
                <a:solidFill>
                  <a:schemeClr val="dk1"/>
                </a:solidFill>
                <a:latin typeface="Calibri"/>
                <a:ea typeface="Calibri"/>
                <a:cs typeface="Calibri"/>
                <a:sym typeface="Calibri"/>
              </a:rPr>
              <a:t>ach visit:</a:t>
            </a:r>
            <a:endParaRPr b="1"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GLOBE plant color guide</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Pen or pencil</a:t>
            </a:r>
            <a:endParaRPr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Documents for each visit:</a:t>
            </a:r>
            <a:endParaRPr b="1" i="0" sz="2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Site definition sheet</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Trees and shrubs Green up and Green down site selection field guide</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Trees, shrubs and grass green down data sheet</a:t>
            </a:r>
            <a:endParaRPr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i="0" lang="en-US" sz="2100" u="none" cap="none" strike="noStrike">
                <a:solidFill>
                  <a:schemeClr val="dk1"/>
                </a:solidFill>
                <a:latin typeface="Calibri"/>
                <a:ea typeface="Calibri"/>
                <a:cs typeface="Calibri"/>
                <a:sym typeface="Calibri"/>
              </a:rPr>
              <a:t>Trees and shrubs green down field guide</a:t>
            </a:r>
            <a:endParaRPr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latin typeface="Calibri"/>
              <a:ea typeface="Calibri"/>
              <a:cs typeface="Calibri"/>
              <a:sym typeface="Calibri"/>
            </a:endParaRPr>
          </a:p>
        </p:txBody>
      </p:sp>
      <p:sp>
        <p:nvSpPr>
          <p:cNvPr id="295" name="Google Shape;295;g1f3f22a3726_7_171"/>
          <p:cNvSpPr txBox="1"/>
          <p:nvPr/>
        </p:nvSpPr>
        <p:spPr>
          <a:xfrm>
            <a:off x="3952550" y="1045200"/>
            <a:ext cx="11128800" cy="81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4100" u="none" cap="none" strike="noStrike">
                <a:solidFill>
                  <a:schemeClr val="dk1"/>
                </a:solidFill>
                <a:latin typeface="Calibri"/>
                <a:ea typeface="Calibri"/>
                <a:cs typeface="Calibri"/>
                <a:sym typeface="Calibri"/>
              </a:rPr>
              <a:t>Equipo y documentos / </a:t>
            </a:r>
            <a:r>
              <a:rPr b="1" i="0" lang="en-US" sz="3800" u="none" cap="none" strike="noStrike">
                <a:solidFill>
                  <a:schemeClr val="dk1"/>
                </a:solidFill>
                <a:latin typeface="Calibri"/>
                <a:ea typeface="Calibri"/>
                <a:cs typeface="Calibri"/>
                <a:sym typeface="Calibri"/>
              </a:rPr>
              <a:t>Equipment and documents</a:t>
            </a:r>
            <a:endParaRPr b="1" i="0" sz="1500" u="none" cap="none" strike="noStrike">
              <a:solidFill>
                <a:schemeClr val="dk1"/>
              </a:solidFill>
              <a:latin typeface="Calibri"/>
              <a:ea typeface="Calibri"/>
              <a:cs typeface="Calibri"/>
              <a:sym typeface="Calibri"/>
            </a:endParaRPr>
          </a:p>
        </p:txBody>
      </p:sp>
      <p:pic>
        <p:nvPicPr>
          <p:cNvPr id="296" name="Google Shape;296;g1f3f22a3726_7_171"/>
          <p:cNvPicPr preferRelativeResize="0"/>
          <p:nvPr/>
        </p:nvPicPr>
        <p:blipFill rotWithShape="1">
          <a:blip r:embed="rId3">
            <a:alphaModFix/>
          </a:blip>
          <a:srcRect b="614" l="0" r="1641" t="0"/>
          <a:stretch/>
        </p:blipFill>
        <p:spPr>
          <a:xfrm>
            <a:off x="6402200" y="2737338"/>
            <a:ext cx="5687675" cy="5843226"/>
          </a:xfrm>
          <a:prstGeom prst="rect">
            <a:avLst/>
          </a:prstGeom>
          <a:noFill/>
          <a:ln>
            <a:noFill/>
          </a:ln>
        </p:spPr>
      </p:pic>
      <p:pic>
        <p:nvPicPr>
          <p:cNvPr id="297" name="Google Shape;297;g1f3f22a3726_7_171"/>
          <p:cNvPicPr preferRelativeResize="0"/>
          <p:nvPr/>
        </p:nvPicPr>
        <p:blipFill>
          <a:blip r:embed="rId4">
            <a:alphaModFix/>
          </a:blip>
          <a:stretch>
            <a:fillRect/>
          </a:stretch>
        </p:blipFill>
        <p:spPr>
          <a:xfrm>
            <a:off x="7807250" y="6745275"/>
            <a:ext cx="1110075" cy="1990275"/>
          </a:xfrm>
          <a:prstGeom prst="rect">
            <a:avLst/>
          </a:prstGeom>
          <a:noFill/>
          <a:ln>
            <a:noFill/>
          </a:ln>
        </p:spPr>
      </p:pic>
      <p:sp>
        <p:nvSpPr>
          <p:cNvPr id="298" name="Google Shape;298;g1f3f22a3726_7_171"/>
          <p:cNvSpPr txBox="1"/>
          <p:nvPr/>
        </p:nvSpPr>
        <p:spPr>
          <a:xfrm>
            <a:off x="1115425" y="2067750"/>
            <a:ext cx="6482400" cy="6866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b="1" i="0" lang="en-US" sz="2800" u="sng" cap="none" strike="noStrike">
                <a:solidFill>
                  <a:schemeClr val="dk1"/>
                </a:solidFill>
                <a:latin typeface="Calibri"/>
                <a:ea typeface="Calibri"/>
                <a:cs typeface="Calibri"/>
                <a:sym typeface="Calibri"/>
              </a:rPr>
              <a:t>Primera visita:</a:t>
            </a:r>
            <a:endParaRPr i="0" sz="1800" u="sng" cap="none" strike="noStrike">
              <a:solidFill>
                <a:schemeClr val="dk1"/>
              </a:solidFill>
              <a:latin typeface="Calibri"/>
              <a:ea typeface="Calibri"/>
              <a:cs typeface="Calibri"/>
              <a:sym typeface="Calibri"/>
            </a:endParaRPr>
          </a:p>
          <a:p>
            <a:pPr indent="-368300" lvl="0" marL="457200" marR="0" rtl="0" algn="l">
              <a:lnSpc>
                <a:spcPct val="90000"/>
              </a:lnSpc>
              <a:spcBef>
                <a:spcPts val="40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Lápiz o lapicera</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Cámara/dispositivo electrónico</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Brújula</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Marcador de punta fina</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Guía GLOBE de color de las plantas</a:t>
            </a:r>
            <a:endParaRPr i="0" sz="1500" u="none" cap="none" strike="noStrike">
              <a:solidFill>
                <a:schemeClr val="dk1"/>
              </a:solidFill>
              <a:latin typeface="Calibri"/>
              <a:ea typeface="Calibri"/>
              <a:cs typeface="Calibri"/>
              <a:sym typeface="Calibri"/>
            </a:endParaRPr>
          </a:p>
          <a:p>
            <a:pPr indent="0" lvl="0" marL="0" marR="0" rtl="0" algn="l">
              <a:lnSpc>
                <a:spcPct val="90000"/>
              </a:lnSpc>
              <a:spcBef>
                <a:spcPts val="400"/>
              </a:spcBef>
              <a:spcAft>
                <a:spcPts val="0"/>
              </a:spcAft>
              <a:buClr>
                <a:srgbClr val="000000"/>
              </a:buClr>
              <a:buSzPts val="900"/>
              <a:buFont typeface="Arial"/>
              <a:buNone/>
            </a:pPr>
            <a:r>
              <a:t/>
            </a:r>
            <a:endParaRPr b="1" i="0" sz="900" u="none" cap="none" strike="noStrike">
              <a:solidFill>
                <a:schemeClr val="dk1"/>
              </a:solidFill>
              <a:latin typeface="Calibri"/>
              <a:ea typeface="Calibri"/>
              <a:cs typeface="Calibri"/>
              <a:sym typeface="Calibri"/>
            </a:endParaRPr>
          </a:p>
          <a:p>
            <a:pPr indent="0" lvl="0" marL="0" marR="0" rtl="0" algn="ctr">
              <a:lnSpc>
                <a:spcPct val="90000"/>
              </a:lnSpc>
              <a:spcBef>
                <a:spcPts val="400"/>
              </a:spcBef>
              <a:spcAft>
                <a:spcPts val="0"/>
              </a:spcAft>
              <a:buClr>
                <a:srgbClr val="000000"/>
              </a:buClr>
              <a:buSzPts val="2800"/>
              <a:buFont typeface="Arial"/>
              <a:buNone/>
            </a:pPr>
            <a:r>
              <a:rPr b="1" i="0" lang="en-US" sz="2800" u="sng" cap="none" strike="noStrike">
                <a:solidFill>
                  <a:schemeClr val="dk1"/>
                </a:solidFill>
                <a:latin typeface="Calibri"/>
                <a:ea typeface="Calibri"/>
                <a:cs typeface="Calibri"/>
                <a:sym typeface="Calibri"/>
              </a:rPr>
              <a:t>Cada visita:</a:t>
            </a:r>
            <a:endParaRPr i="0" sz="1800" u="sng" cap="none" strike="noStrike">
              <a:solidFill>
                <a:schemeClr val="dk1"/>
              </a:solidFill>
              <a:latin typeface="Calibri"/>
              <a:ea typeface="Calibri"/>
              <a:cs typeface="Calibri"/>
              <a:sym typeface="Calibri"/>
            </a:endParaRPr>
          </a:p>
          <a:p>
            <a:pPr indent="-368300" lvl="0" marL="457200" marR="0" rtl="0" algn="l">
              <a:lnSpc>
                <a:spcPct val="90000"/>
              </a:lnSpc>
              <a:spcBef>
                <a:spcPts val="40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Guía GLOBE de color de las plantas</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Lápiz o lapicera</a:t>
            </a:r>
            <a:endParaRPr i="0" sz="15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Documentos necesarios en cada visita:</a:t>
            </a:r>
            <a:endParaRPr i="0" sz="1800" u="sng" cap="none" strike="noStrike">
              <a:solidFill>
                <a:schemeClr val="dk1"/>
              </a:solidFill>
              <a:latin typeface="Calibri"/>
              <a:ea typeface="Calibri"/>
              <a:cs typeface="Calibri"/>
              <a:sym typeface="Calibri"/>
            </a:endParaRPr>
          </a:p>
          <a:p>
            <a:pPr indent="-368300" lvl="0" marL="457200" marR="0" rtl="0" algn="l">
              <a:lnSpc>
                <a:spcPct val="90000"/>
              </a:lnSpc>
              <a:spcBef>
                <a:spcPts val="100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Hoja de definición de sitio</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Guía de campo de selección de sitio de foliación y senescencia foliar de árboles  y arbustos</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Hoja de datos de senescencia foliar de árboles, arbustos y hierbas</a:t>
            </a:r>
            <a:endParaRPr i="0" sz="1500" u="none" cap="none" strike="noStrike">
              <a:solidFill>
                <a:schemeClr val="dk1"/>
              </a:solidFill>
              <a:latin typeface="Calibri"/>
              <a:ea typeface="Calibri"/>
              <a:cs typeface="Calibri"/>
              <a:sym typeface="Calibri"/>
            </a:endParaRPr>
          </a:p>
          <a:p>
            <a:pPr indent="-368300" lvl="0" marL="457200" marR="0" rtl="0" algn="l">
              <a:lnSpc>
                <a:spcPct val="90000"/>
              </a:lnSpc>
              <a:spcBef>
                <a:spcPts val="0"/>
              </a:spcBef>
              <a:spcAft>
                <a:spcPts val="0"/>
              </a:spcAft>
              <a:buClr>
                <a:schemeClr val="dk1"/>
              </a:buClr>
              <a:buSzPts val="2200"/>
              <a:buFont typeface="Calibri"/>
              <a:buChar char="●"/>
            </a:pPr>
            <a:r>
              <a:rPr i="0" lang="en-US" sz="2400" u="none" cap="none" strike="noStrike">
                <a:solidFill>
                  <a:schemeClr val="dk1"/>
                </a:solidFill>
                <a:latin typeface="Calibri"/>
                <a:ea typeface="Calibri"/>
                <a:cs typeface="Calibri"/>
                <a:sym typeface="Calibri"/>
              </a:rPr>
              <a:t>Guía de campo de senescencia foliar de árboles y arbustos </a:t>
            </a:r>
            <a:endParaRPr i="0" sz="15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f3f22a3726_7_182"/>
          <p:cNvSpPr txBox="1"/>
          <p:nvPr/>
        </p:nvSpPr>
        <p:spPr>
          <a:xfrm>
            <a:off x="1149600" y="2291175"/>
            <a:ext cx="7179300" cy="6785100"/>
          </a:xfrm>
          <a:prstGeom prst="rect">
            <a:avLst/>
          </a:prstGeom>
          <a:noFill/>
          <a:ln>
            <a:noFill/>
          </a:ln>
        </p:spPr>
        <p:txBody>
          <a:bodyPr anchorCtr="0" anchor="t" bIns="91425" lIns="91425" spcFirstLastPara="1" rIns="91425" wrap="square" tIns="91425">
            <a:spAutoFit/>
          </a:bodyPr>
          <a:lstStyle/>
          <a:p>
            <a:pPr indent="0" lvl="0" marL="0" marR="0" rtl="0" algn="just">
              <a:lnSpc>
                <a:spcPct val="90000"/>
              </a:lnSpc>
              <a:spcBef>
                <a:spcPts val="500"/>
              </a:spcBef>
              <a:spcAft>
                <a:spcPts val="0"/>
              </a:spcAft>
              <a:buClr>
                <a:srgbClr val="000000"/>
              </a:buClr>
              <a:buSzPts val="2300"/>
              <a:buFont typeface="Arial"/>
              <a:buNone/>
            </a:pPr>
            <a:r>
              <a:rPr i="0" lang="en-US" sz="2700" u="none" cap="none" strike="noStrike">
                <a:solidFill>
                  <a:schemeClr val="dk1"/>
                </a:solidFill>
                <a:latin typeface="Calibri"/>
                <a:ea typeface="Calibri"/>
                <a:cs typeface="Calibri"/>
                <a:sym typeface="Calibri"/>
              </a:rPr>
              <a:t>Elija un sitio que contenga plantas indicativas del clima circundante. Características: </a:t>
            </a:r>
            <a:endParaRPr i="0" sz="1900" u="none" cap="none" strike="noStrike">
              <a:solidFill>
                <a:schemeClr val="dk1"/>
              </a:solidFill>
              <a:latin typeface="Calibri"/>
              <a:ea typeface="Calibri"/>
              <a:cs typeface="Calibri"/>
              <a:sym typeface="Calibri"/>
            </a:endParaRPr>
          </a:p>
          <a:p>
            <a:pPr indent="-393700" lvl="0" marL="457200" marR="0" rtl="0" algn="l">
              <a:lnSpc>
                <a:spcPct val="115000"/>
              </a:lnSpc>
              <a:spcBef>
                <a:spcPts val="50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Especies nativas</a:t>
            </a:r>
            <a:endParaRPr i="0" sz="1900" u="none" cap="none" strike="noStrike">
              <a:solidFill>
                <a:schemeClr val="dk1"/>
              </a:solidFill>
              <a:latin typeface="Calibri"/>
              <a:ea typeface="Calibri"/>
              <a:cs typeface="Calibri"/>
              <a:sym typeface="Calibri"/>
            </a:endParaRPr>
          </a:p>
          <a:p>
            <a:pPr indent="-393700" lvl="0" marL="457200" marR="0" rtl="0" algn="l">
              <a:lnSpc>
                <a:spcPct val="115000"/>
              </a:lnSpc>
              <a:spcBef>
                <a:spcPts val="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No regadas ni fertilizadas</a:t>
            </a:r>
            <a:endParaRPr i="0" sz="1900" u="none" cap="none" strike="noStrike">
              <a:solidFill>
                <a:schemeClr val="dk1"/>
              </a:solidFill>
              <a:latin typeface="Calibri"/>
              <a:ea typeface="Calibri"/>
              <a:cs typeface="Calibri"/>
              <a:sym typeface="Calibri"/>
            </a:endParaRPr>
          </a:p>
          <a:p>
            <a:pPr indent="-393700" lvl="0" marL="457200" marR="0" rtl="0" algn="l">
              <a:lnSpc>
                <a:spcPct val="115000"/>
              </a:lnSpc>
              <a:spcBef>
                <a:spcPts val="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Lejos de los edificios</a:t>
            </a:r>
            <a:endParaRPr i="0" sz="1900" u="none" cap="none" strike="noStrike">
              <a:solidFill>
                <a:schemeClr val="dk1"/>
              </a:solidFill>
              <a:latin typeface="Calibri"/>
              <a:ea typeface="Calibri"/>
              <a:cs typeface="Calibri"/>
              <a:sym typeface="Calibri"/>
            </a:endParaRPr>
          </a:p>
          <a:p>
            <a:pPr indent="-393700" lvl="0" marL="457200" marR="0" rtl="0" algn="l">
              <a:lnSpc>
                <a:spcPct val="115000"/>
              </a:lnSpc>
              <a:spcBef>
                <a:spcPts val="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Elija árboles o arbustos caducos. Prefiera una o más especies que sean comunes en su área. </a:t>
            </a:r>
            <a:endParaRPr i="0" sz="1900" u="none" cap="none" strike="noStrike">
              <a:solidFill>
                <a:schemeClr val="dk1"/>
              </a:solidFill>
              <a:latin typeface="Calibri"/>
              <a:ea typeface="Calibri"/>
              <a:cs typeface="Calibri"/>
              <a:sym typeface="Calibri"/>
            </a:endParaRPr>
          </a:p>
          <a:p>
            <a:pPr indent="0" lvl="0" marL="0" marR="0" rtl="0" algn="l">
              <a:lnSpc>
                <a:spcPct val="115000"/>
              </a:lnSpc>
              <a:spcBef>
                <a:spcPts val="500"/>
              </a:spcBef>
              <a:spcAft>
                <a:spcPts val="0"/>
              </a:spcAft>
              <a:buClr>
                <a:srgbClr val="000000"/>
              </a:buClr>
              <a:buSzPts val="2400"/>
              <a:buFont typeface="Arial"/>
              <a:buNone/>
            </a:pPr>
            <a:r>
              <a:rPr i="0" lang="en-US" sz="2700" u="none" cap="none" strike="noStrike">
                <a:solidFill>
                  <a:schemeClr val="dk1"/>
                </a:solidFill>
                <a:latin typeface="Calibri"/>
                <a:ea typeface="Calibri"/>
                <a:cs typeface="Calibri"/>
                <a:sym typeface="Calibri"/>
              </a:rPr>
              <a:t>Importante:</a:t>
            </a:r>
            <a:endParaRPr i="0" sz="1900" u="none" cap="none" strike="noStrike">
              <a:solidFill>
                <a:schemeClr val="dk1"/>
              </a:solidFill>
              <a:latin typeface="Calibri"/>
              <a:ea typeface="Calibri"/>
              <a:cs typeface="Calibri"/>
              <a:sym typeface="Calibri"/>
            </a:endParaRPr>
          </a:p>
          <a:p>
            <a:pPr indent="-393700" lvl="0" marL="457200" marR="0" rtl="0" algn="just">
              <a:lnSpc>
                <a:spcPct val="115000"/>
              </a:lnSpc>
              <a:spcBef>
                <a:spcPts val="40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La topografía local afecta el tiempo significativamente.</a:t>
            </a:r>
            <a:endParaRPr i="0" sz="1900" u="none" cap="none" strike="noStrike">
              <a:solidFill>
                <a:schemeClr val="dk1"/>
              </a:solidFill>
              <a:latin typeface="Calibri"/>
              <a:ea typeface="Calibri"/>
              <a:cs typeface="Calibri"/>
              <a:sym typeface="Calibri"/>
            </a:endParaRPr>
          </a:p>
          <a:p>
            <a:pPr indent="-393700" lvl="0" marL="457200" marR="0" rtl="0" algn="just">
              <a:lnSpc>
                <a:spcPct val="115000"/>
              </a:lnSpc>
              <a:spcBef>
                <a:spcPts val="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Elija un sitio que pueda ser visitado repetidamente (accesible)</a:t>
            </a:r>
            <a:endParaRPr i="0" sz="2700" u="none" cap="none" strike="noStrike">
              <a:solidFill>
                <a:schemeClr val="dk1"/>
              </a:solidFill>
              <a:latin typeface="Calibri"/>
              <a:ea typeface="Calibri"/>
              <a:cs typeface="Calibri"/>
              <a:sym typeface="Calibri"/>
            </a:endParaRPr>
          </a:p>
          <a:p>
            <a:pPr indent="-393700" lvl="0" marL="457200" marR="0" rtl="0" algn="just">
              <a:lnSpc>
                <a:spcPct val="115000"/>
              </a:lnSpc>
              <a:spcBef>
                <a:spcPts val="0"/>
              </a:spcBef>
              <a:spcAft>
                <a:spcPts val="0"/>
              </a:spcAft>
              <a:buClr>
                <a:schemeClr val="dk1"/>
              </a:buClr>
              <a:buSzPts val="2600"/>
              <a:buFont typeface="Calibri"/>
              <a:buChar char="●"/>
            </a:pPr>
            <a:r>
              <a:rPr i="0" lang="en-US" sz="2700" u="none" cap="none" strike="noStrike">
                <a:solidFill>
                  <a:schemeClr val="dk1"/>
                </a:solidFill>
                <a:latin typeface="Calibri"/>
                <a:ea typeface="Calibri"/>
                <a:cs typeface="Calibri"/>
                <a:sym typeface="Calibri"/>
              </a:rPr>
              <a:t>Consistencia: si es posible elija la/s misma/s plantas cada año. </a:t>
            </a:r>
            <a:endParaRPr i="0" sz="1800" u="none" cap="none" strike="noStrike">
              <a:solidFill>
                <a:schemeClr val="dk1"/>
              </a:solidFill>
              <a:latin typeface="Calibri"/>
              <a:ea typeface="Calibri"/>
              <a:cs typeface="Calibri"/>
              <a:sym typeface="Calibri"/>
            </a:endParaRPr>
          </a:p>
        </p:txBody>
      </p:sp>
      <p:sp>
        <p:nvSpPr>
          <p:cNvPr id="304" name="Google Shape;304;g1f3f22a3726_7_182"/>
          <p:cNvSpPr txBox="1"/>
          <p:nvPr/>
        </p:nvSpPr>
        <p:spPr>
          <a:xfrm>
            <a:off x="11586625" y="2226300"/>
            <a:ext cx="5608200" cy="678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i="0" lang="en-US" sz="2300" u="none" cap="none" strike="noStrike">
                <a:solidFill>
                  <a:schemeClr val="dk1"/>
                </a:solidFill>
                <a:latin typeface="Calibri"/>
                <a:ea typeface="Calibri"/>
                <a:cs typeface="Calibri"/>
                <a:sym typeface="Calibri"/>
              </a:rPr>
              <a:t>Choose a site that contains plants indicative of the surrounding climate.</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i="0" lang="en-US" sz="2300" u="none" cap="none" strike="noStrike">
                <a:solidFill>
                  <a:schemeClr val="dk1"/>
                </a:solidFill>
                <a:latin typeface="Calibri"/>
                <a:ea typeface="Calibri"/>
                <a:cs typeface="Calibri"/>
                <a:sym typeface="Calibri"/>
              </a:rPr>
              <a:t>Other characteristics the site should have: </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Native species.</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Not watered or fertilized</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Away from buildings</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Choose deciduous trees or shrubs. Choose one or more species that are common in your area. Think from a satellite's perspective - what is the "satellite" seeing?</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i="0" lang="en-US" sz="2300" u="none" cap="none" strike="noStrike">
                <a:solidFill>
                  <a:schemeClr val="dk1"/>
                </a:solidFill>
                <a:latin typeface="Calibri"/>
                <a:ea typeface="Calibri"/>
                <a:cs typeface="Calibri"/>
                <a:sym typeface="Calibri"/>
              </a:rPr>
              <a:t>To keep in mind:</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Local topography affects the weather significantly.</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Choose a site that can be visited repeatedly (accessible).</a:t>
            </a:r>
            <a:endParaRPr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Consistency: if possible choose the same plant(s) each year.</a:t>
            </a:r>
            <a:endParaRPr i="0" sz="2300" u="none" cap="none" strike="noStrike">
              <a:solidFill>
                <a:schemeClr val="dk1"/>
              </a:solidFill>
              <a:latin typeface="Calibri"/>
              <a:ea typeface="Calibri"/>
              <a:cs typeface="Calibri"/>
              <a:sym typeface="Calibri"/>
            </a:endParaRPr>
          </a:p>
        </p:txBody>
      </p:sp>
      <p:sp>
        <p:nvSpPr>
          <p:cNvPr id="305" name="Google Shape;305;g1f3f22a3726_7_182"/>
          <p:cNvSpPr txBox="1"/>
          <p:nvPr/>
        </p:nvSpPr>
        <p:spPr>
          <a:xfrm>
            <a:off x="4772675" y="1221525"/>
            <a:ext cx="4024500" cy="922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g1f3f22a3726_7_182"/>
          <p:cNvSpPr txBox="1"/>
          <p:nvPr/>
        </p:nvSpPr>
        <p:spPr>
          <a:xfrm>
            <a:off x="4674500" y="1229063"/>
            <a:ext cx="9796200" cy="835800"/>
          </a:xfrm>
          <a:prstGeom prst="rect">
            <a:avLst/>
          </a:prstGeom>
          <a:noFill/>
          <a:ln>
            <a:noFill/>
          </a:ln>
        </p:spPr>
        <p:txBody>
          <a:bodyPr anchorCtr="0" anchor="t" bIns="91425" lIns="91425" spcFirstLastPara="1" rIns="91425" wrap="square" tIns="91425">
            <a:spAutoFit/>
          </a:bodyPr>
          <a:lstStyle/>
          <a:p>
            <a:pPr indent="0" lvl="0" marL="0" marR="0" rtl="0" algn="just">
              <a:lnSpc>
                <a:spcPct val="90000"/>
              </a:lnSpc>
              <a:spcBef>
                <a:spcPts val="500"/>
              </a:spcBef>
              <a:spcAft>
                <a:spcPts val="0"/>
              </a:spcAft>
              <a:buClr>
                <a:schemeClr val="dk1"/>
              </a:buClr>
              <a:buSzPts val="2300"/>
              <a:buFont typeface="Arial"/>
              <a:buNone/>
            </a:pPr>
            <a:r>
              <a:rPr b="1" i="0" lang="en-US" sz="4700" u="none" cap="none" strike="noStrike">
                <a:solidFill>
                  <a:schemeClr val="dk1"/>
                </a:solidFill>
                <a:latin typeface="Calibri"/>
                <a:ea typeface="Calibri"/>
                <a:cs typeface="Calibri"/>
                <a:sym typeface="Calibri"/>
              </a:rPr>
              <a:t>Selección del sitio / Site selection</a:t>
            </a:r>
            <a:endParaRPr i="0" sz="4700" u="none" cap="none" strike="noStrike">
              <a:solidFill>
                <a:schemeClr val="dk1"/>
              </a:solidFill>
              <a:latin typeface="Calibri"/>
              <a:ea typeface="Calibri"/>
              <a:cs typeface="Calibri"/>
              <a:sym typeface="Calibri"/>
            </a:endParaRPr>
          </a:p>
        </p:txBody>
      </p:sp>
      <p:pic>
        <p:nvPicPr>
          <p:cNvPr id="307" name="Google Shape;307;g1f3f22a3726_7_182"/>
          <p:cNvPicPr preferRelativeResize="0"/>
          <p:nvPr/>
        </p:nvPicPr>
        <p:blipFill>
          <a:blip r:embed="rId3">
            <a:alphaModFix/>
          </a:blip>
          <a:stretch>
            <a:fillRect/>
          </a:stretch>
        </p:blipFill>
        <p:spPr>
          <a:xfrm>
            <a:off x="8481300" y="3190638"/>
            <a:ext cx="2952926" cy="44311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g1f3f22a3726_7_193"/>
          <p:cNvPicPr preferRelativeResize="0"/>
          <p:nvPr/>
        </p:nvPicPr>
        <p:blipFill rotWithShape="1">
          <a:blip r:embed="rId3">
            <a:alphaModFix/>
          </a:blip>
          <a:srcRect b="0" l="0" r="0" t="0"/>
          <a:stretch/>
        </p:blipFill>
        <p:spPr>
          <a:xfrm>
            <a:off x="14020635" y="1"/>
            <a:ext cx="2333624" cy="1636277"/>
          </a:xfrm>
          <a:prstGeom prst="rect">
            <a:avLst/>
          </a:prstGeom>
          <a:noFill/>
          <a:ln>
            <a:noFill/>
          </a:ln>
        </p:spPr>
      </p:pic>
      <p:pic>
        <p:nvPicPr>
          <p:cNvPr id="313" name="Google Shape;313;g1f3f22a3726_7_193"/>
          <p:cNvPicPr preferRelativeResize="0"/>
          <p:nvPr/>
        </p:nvPicPr>
        <p:blipFill rotWithShape="1">
          <a:blip r:embed="rId4">
            <a:alphaModFix/>
          </a:blip>
          <a:srcRect b="0" l="1640" r="-1637" t="-9637"/>
          <a:stretch/>
        </p:blipFill>
        <p:spPr>
          <a:xfrm>
            <a:off x="1430600" y="2547900"/>
            <a:ext cx="15676225" cy="6042275"/>
          </a:xfrm>
          <a:prstGeom prst="rect">
            <a:avLst/>
          </a:prstGeom>
          <a:noFill/>
          <a:ln cap="flat" cmpd="sng" w="28575">
            <a:solidFill>
              <a:srgbClr val="000000"/>
            </a:solidFill>
            <a:prstDash val="solid"/>
            <a:round/>
            <a:headEnd len="sm" w="sm" type="none"/>
            <a:tailEnd len="sm" w="sm" type="none"/>
          </a:ln>
        </p:spPr>
      </p:pic>
      <p:sp>
        <p:nvSpPr>
          <p:cNvPr id="314" name="Google Shape;314;g1f3f22a3726_7_193"/>
          <p:cNvSpPr txBox="1"/>
          <p:nvPr/>
        </p:nvSpPr>
        <p:spPr>
          <a:xfrm>
            <a:off x="1430593" y="1538902"/>
            <a:ext cx="150876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Merriweather Sans"/>
              <a:buNone/>
            </a:pPr>
            <a:r>
              <a:rPr b="1" i="0" lang="en-US" sz="3200" u="none" cap="none" strike="noStrike">
                <a:solidFill>
                  <a:schemeClr val="dk1"/>
                </a:solidFill>
                <a:latin typeface="Calibri"/>
                <a:ea typeface="Calibri"/>
                <a:cs typeface="Calibri"/>
                <a:sym typeface="Calibri"/>
              </a:rPr>
              <a:t>Piense desde la perspectiva de un satélite:  ¿qué está viendo el “satélite”?</a:t>
            </a:r>
            <a:endParaRPr b="1"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f3f22a3726_7_202"/>
          <p:cNvSpPr txBox="1"/>
          <p:nvPr/>
        </p:nvSpPr>
        <p:spPr>
          <a:xfrm>
            <a:off x="1479225" y="1068875"/>
            <a:ext cx="161136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b="1" i="0" lang="en-US" sz="4000" u="none" cap="none" strike="noStrike">
                <a:solidFill>
                  <a:schemeClr val="dk1"/>
                </a:solidFill>
                <a:latin typeface="Calibri"/>
                <a:ea typeface="Calibri"/>
                <a:cs typeface="Calibri"/>
                <a:sym typeface="Calibri"/>
              </a:rPr>
              <a:t>Preparación del sitio: árboles y arbustos </a:t>
            </a:r>
            <a:r>
              <a:rPr b="1" lang="en-US" sz="4000">
                <a:solidFill>
                  <a:schemeClr val="dk1"/>
                </a:solidFill>
                <a:latin typeface="Calibri"/>
                <a:ea typeface="Calibri"/>
                <a:cs typeface="Calibri"/>
                <a:sym typeface="Calibri"/>
              </a:rPr>
              <a:t>/ </a:t>
            </a:r>
            <a:endParaRPr b="1" sz="4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1" lang="en-US" sz="4000">
                <a:solidFill>
                  <a:schemeClr val="dk1"/>
                </a:solidFill>
                <a:latin typeface="Calibri"/>
                <a:ea typeface="Calibri"/>
                <a:cs typeface="Calibri"/>
                <a:sym typeface="Calibri"/>
              </a:rPr>
              <a:t>Site preparation: trees and shrubs</a:t>
            </a:r>
            <a:r>
              <a:rPr b="1" lang="en-US" sz="3800">
                <a:solidFill>
                  <a:schemeClr val="dk1"/>
                </a:solidFill>
                <a:latin typeface="Calibri"/>
                <a:ea typeface="Calibri"/>
                <a:cs typeface="Calibri"/>
                <a:sym typeface="Calibri"/>
              </a:rPr>
              <a:t> </a:t>
            </a:r>
            <a:endParaRPr i="0" sz="2400" u="none" cap="none" strike="noStrike">
              <a:solidFill>
                <a:schemeClr val="dk1"/>
              </a:solidFill>
              <a:latin typeface="Calibri"/>
              <a:ea typeface="Calibri"/>
              <a:cs typeface="Calibri"/>
              <a:sym typeface="Calibri"/>
            </a:endParaRPr>
          </a:p>
        </p:txBody>
      </p:sp>
      <p:sp>
        <p:nvSpPr>
          <p:cNvPr id="320" name="Google Shape;320;g1f3f22a3726_7_202"/>
          <p:cNvSpPr txBox="1"/>
          <p:nvPr/>
        </p:nvSpPr>
        <p:spPr>
          <a:xfrm>
            <a:off x="1306125" y="2702500"/>
            <a:ext cx="5898000" cy="6076800"/>
          </a:xfrm>
          <a:prstGeom prst="rect">
            <a:avLst/>
          </a:prstGeom>
          <a:noFill/>
          <a:ln>
            <a:noFill/>
          </a:ln>
        </p:spPr>
        <p:txBody>
          <a:bodyPr anchorCtr="0" anchor="t" bIns="91425" lIns="91425" spcFirstLastPara="1" rIns="91425" wrap="square" tIns="91425">
            <a:spAutoFit/>
          </a:bodyPr>
          <a:lstStyle/>
          <a:p>
            <a:pPr indent="-381000" lvl="0" marL="457200" marR="0" rtl="0" algn="just">
              <a:lnSpc>
                <a:spcPct val="115000"/>
              </a:lnSpc>
              <a:spcBef>
                <a:spcPts val="400"/>
              </a:spcBef>
              <a:spcAft>
                <a:spcPts val="0"/>
              </a:spcAft>
              <a:buClr>
                <a:schemeClr val="dk1"/>
              </a:buClr>
              <a:buSzPts val="2400"/>
              <a:buFont typeface="Calibri"/>
              <a:buAutoNum type="arabicPeriod"/>
            </a:pPr>
            <a:r>
              <a:rPr i="0" lang="en-US" sz="2400" u="none" cap="none" strike="noStrike">
                <a:solidFill>
                  <a:schemeClr val="dk1"/>
                </a:solidFill>
                <a:latin typeface="Calibri"/>
                <a:ea typeface="Calibri"/>
                <a:cs typeface="Calibri"/>
                <a:sym typeface="Calibri"/>
              </a:rPr>
              <a:t>Complete las secciones de la Hoja de definición de sitio.</a:t>
            </a:r>
            <a:endParaRPr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AutoNum type="arabicPeriod"/>
            </a:pPr>
            <a:r>
              <a:rPr i="0" lang="en-US" sz="2400" u="none" cap="none" strike="noStrike">
                <a:solidFill>
                  <a:schemeClr val="dk1"/>
                </a:solidFill>
                <a:latin typeface="Calibri"/>
                <a:ea typeface="Calibri"/>
                <a:cs typeface="Calibri"/>
                <a:sym typeface="Calibri"/>
              </a:rPr>
              <a:t>Seleccione el arbusto o árbol </a:t>
            </a:r>
            <a:endParaRPr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AutoNum type="arabicPeriod"/>
            </a:pPr>
            <a:r>
              <a:rPr i="0" lang="en-US" sz="2400" u="none" cap="none" strike="noStrike">
                <a:solidFill>
                  <a:schemeClr val="dk1"/>
                </a:solidFill>
                <a:latin typeface="Calibri"/>
                <a:ea typeface="Calibri"/>
                <a:cs typeface="Calibri"/>
                <a:sym typeface="Calibri"/>
              </a:rPr>
              <a:t>Elija una rama grande y saludable. Si se elige una rama más baja, debería ser en el borde del grupo de árboles y arbustos; esto es porque las ramas dentro del grupo pueden experimentar un microclima diferente debido a la sombra.</a:t>
            </a:r>
            <a:endParaRPr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AutoNum type="arabicPeriod"/>
            </a:pPr>
            <a:r>
              <a:rPr i="0" lang="en-US" sz="2400" u="none" cap="none" strike="noStrike">
                <a:solidFill>
                  <a:schemeClr val="dk1"/>
                </a:solidFill>
                <a:latin typeface="Calibri"/>
                <a:ea typeface="Calibri"/>
                <a:cs typeface="Calibri"/>
                <a:sym typeface="Calibri"/>
              </a:rPr>
              <a:t>Identifique género y especie.</a:t>
            </a:r>
            <a:endParaRPr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AutoNum type="arabicPeriod"/>
            </a:pPr>
            <a:r>
              <a:rPr i="0" lang="en-US" sz="2400" u="none" cap="none" strike="noStrike">
                <a:solidFill>
                  <a:schemeClr val="dk1"/>
                </a:solidFill>
                <a:latin typeface="Calibri"/>
                <a:ea typeface="Calibri"/>
                <a:cs typeface="Calibri"/>
                <a:sym typeface="Calibri"/>
              </a:rPr>
              <a:t>Marque el árbol y rama seleccionadas con cinta de señalización.</a:t>
            </a:r>
            <a:endParaRPr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AutoNum type="arabicPeriod"/>
            </a:pPr>
            <a:r>
              <a:rPr i="0" lang="en-US" sz="2400" u="none" cap="none" strike="noStrike">
                <a:solidFill>
                  <a:schemeClr val="dk1"/>
                </a:solidFill>
                <a:latin typeface="Calibri"/>
                <a:ea typeface="Calibri"/>
                <a:cs typeface="Calibri"/>
                <a:sym typeface="Calibri"/>
              </a:rPr>
              <a:t>Determine las coordenadas usando el Protocolo de GPS.</a:t>
            </a:r>
            <a:endParaRPr b="1" i="0" sz="2400" u="none" cap="none" strike="noStrike">
              <a:solidFill>
                <a:schemeClr val="dk1"/>
              </a:solidFill>
              <a:latin typeface="Calibri"/>
              <a:ea typeface="Calibri"/>
              <a:cs typeface="Calibri"/>
              <a:sym typeface="Calibri"/>
            </a:endParaRPr>
          </a:p>
        </p:txBody>
      </p:sp>
      <p:sp>
        <p:nvSpPr>
          <p:cNvPr id="321" name="Google Shape;321;g1f3f22a3726_7_202"/>
          <p:cNvSpPr txBox="1"/>
          <p:nvPr/>
        </p:nvSpPr>
        <p:spPr>
          <a:xfrm>
            <a:off x="12737875" y="3000900"/>
            <a:ext cx="4313100" cy="54489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15000"/>
              </a:lnSpc>
              <a:spcBef>
                <a:spcPts val="0"/>
              </a:spcBef>
              <a:spcAft>
                <a:spcPts val="0"/>
              </a:spcAft>
              <a:buClr>
                <a:schemeClr val="dk1"/>
              </a:buClr>
              <a:buSzPts val="1600"/>
              <a:buFont typeface="Calibri"/>
              <a:buAutoNum type="arabicPeriod"/>
            </a:pPr>
            <a:r>
              <a:rPr i="0" lang="en-US" sz="2000" u="none" cap="none" strike="noStrike">
                <a:solidFill>
                  <a:schemeClr val="dk1"/>
                </a:solidFill>
                <a:latin typeface="Calibri"/>
                <a:ea typeface="Calibri"/>
                <a:cs typeface="Calibri"/>
                <a:sym typeface="Calibri"/>
              </a:rPr>
              <a:t>Complete the sections of the Site Definition Sheet.</a:t>
            </a:r>
            <a:endParaRPr i="0" sz="20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i="0" lang="en-US" sz="2000" u="none" cap="none" strike="noStrike">
                <a:solidFill>
                  <a:schemeClr val="dk1"/>
                </a:solidFill>
                <a:latin typeface="Calibri"/>
                <a:ea typeface="Calibri"/>
                <a:cs typeface="Calibri"/>
                <a:sym typeface="Calibri"/>
              </a:rPr>
              <a:t>Select the shrub or tree </a:t>
            </a:r>
            <a:endParaRPr i="0" sz="11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i="0" lang="en-US" sz="2000" u="none" cap="none" strike="noStrike">
                <a:solidFill>
                  <a:schemeClr val="dk1"/>
                </a:solidFill>
                <a:latin typeface="Calibri"/>
                <a:ea typeface="Calibri"/>
                <a:cs typeface="Calibri"/>
                <a:sym typeface="Calibri"/>
              </a:rPr>
              <a:t>Choose a large, healthy branch. If a lower branch is chosen, it should be at the edge of the group of trees and shrubs; this is because branches within the group may experience a different microclimate due to shade</a:t>
            </a:r>
            <a:r>
              <a:rPr lang="en-US" sz="2000">
                <a:solidFill>
                  <a:schemeClr val="dk1"/>
                </a:solidFill>
                <a:latin typeface="Calibri"/>
                <a:ea typeface="Calibri"/>
                <a:cs typeface="Calibri"/>
                <a:sym typeface="Calibri"/>
              </a:rPr>
              <a:t>.</a:t>
            </a:r>
            <a:endParaRPr i="0" sz="20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i="0" lang="en-US" sz="2000" u="none" cap="none" strike="noStrike">
                <a:solidFill>
                  <a:schemeClr val="dk1"/>
                </a:solidFill>
                <a:latin typeface="Calibri"/>
                <a:ea typeface="Calibri"/>
                <a:cs typeface="Calibri"/>
                <a:sym typeface="Calibri"/>
              </a:rPr>
              <a:t>Identify genus and species.</a:t>
            </a:r>
            <a:endParaRPr i="0" sz="20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i="0" lang="en-US" sz="2000" u="none" cap="none" strike="noStrike">
                <a:solidFill>
                  <a:schemeClr val="dk1"/>
                </a:solidFill>
                <a:latin typeface="Calibri"/>
                <a:ea typeface="Calibri"/>
                <a:cs typeface="Calibri"/>
                <a:sym typeface="Calibri"/>
              </a:rPr>
              <a:t>Mark the selected tree and branch with marking tape.</a:t>
            </a:r>
            <a:endParaRPr i="0" sz="2000" u="none" cap="none" strike="noStrike">
              <a:solidFill>
                <a:schemeClr val="dk1"/>
              </a:solidFill>
              <a:latin typeface="Calibri"/>
              <a:ea typeface="Calibri"/>
              <a:cs typeface="Calibri"/>
              <a:sym typeface="Calibri"/>
            </a:endParaRPr>
          </a:p>
          <a:p>
            <a:pPr indent="-330200" lvl="0" marL="457200" marR="0" rtl="0" algn="just">
              <a:lnSpc>
                <a:spcPct val="115000"/>
              </a:lnSpc>
              <a:spcBef>
                <a:spcPts val="0"/>
              </a:spcBef>
              <a:spcAft>
                <a:spcPts val="0"/>
              </a:spcAft>
              <a:buClr>
                <a:schemeClr val="dk1"/>
              </a:buClr>
              <a:buSzPts val="1600"/>
              <a:buFont typeface="Calibri"/>
              <a:buAutoNum type="arabicPeriod"/>
            </a:pPr>
            <a:r>
              <a:rPr i="0" lang="en-US" sz="2000" u="none" cap="none" strike="noStrike">
                <a:solidFill>
                  <a:schemeClr val="dk1"/>
                </a:solidFill>
                <a:latin typeface="Calibri"/>
                <a:ea typeface="Calibri"/>
                <a:cs typeface="Calibri"/>
                <a:sym typeface="Calibri"/>
              </a:rPr>
              <a:t>Determine coordinates using GPS Protocol.</a:t>
            </a:r>
            <a:endParaRPr b="1" i="0" sz="2000" u="none" cap="none" strike="noStrike">
              <a:solidFill>
                <a:schemeClr val="dk1"/>
              </a:solidFill>
              <a:latin typeface="Calibri"/>
              <a:ea typeface="Calibri"/>
              <a:cs typeface="Calibri"/>
              <a:sym typeface="Calibri"/>
            </a:endParaRPr>
          </a:p>
        </p:txBody>
      </p:sp>
      <p:sp>
        <p:nvSpPr>
          <p:cNvPr id="322" name="Google Shape;322;g1f3f22a3726_7_202"/>
          <p:cNvSpPr txBox="1"/>
          <p:nvPr/>
        </p:nvSpPr>
        <p:spPr>
          <a:xfrm>
            <a:off x="12281874" y="1361375"/>
            <a:ext cx="42006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900"/>
              <a:buFont typeface="Arial"/>
              <a:buNone/>
            </a:pPr>
            <a:r>
              <a:t/>
            </a:r>
            <a:endParaRPr b="1" i="0" sz="3800" u="none" cap="none" strike="noStrike">
              <a:solidFill>
                <a:schemeClr val="dk1"/>
              </a:solidFill>
              <a:latin typeface="Calibri"/>
              <a:ea typeface="Calibri"/>
              <a:cs typeface="Calibri"/>
              <a:sym typeface="Calibri"/>
            </a:endParaRPr>
          </a:p>
        </p:txBody>
      </p:sp>
      <p:pic>
        <p:nvPicPr>
          <p:cNvPr id="323" name="Google Shape;323;g1f3f22a3726_7_202"/>
          <p:cNvPicPr preferRelativeResize="0"/>
          <p:nvPr/>
        </p:nvPicPr>
        <p:blipFill>
          <a:blip r:embed="rId3">
            <a:alphaModFix/>
          </a:blip>
          <a:stretch>
            <a:fillRect/>
          </a:stretch>
        </p:blipFill>
        <p:spPr>
          <a:xfrm>
            <a:off x="7660125" y="3414475"/>
            <a:ext cx="4621751" cy="4621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g1f3f22a3726_7_214"/>
          <p:cNvGrpSpPr/>
          <p:nvPr/>
        </p:nvGrpSpPr>
        <p:grpSpPr>
          <a:xfrm>
            <a:off x="8420225" y="3223950"/>
            <a:ext cx="3411800" cy="4709775"/>
            <a:chOff x="7886825" y="3223950"/>
            <a:chExt cx="3411800" cy="4709775"/>
          </a:xfrm>
        </p:grpSpPr>
        <p:pic>
          <p:nvPicPr>
            <p:cNvPr id="329" name="Google Shape;329;g1f3f22a3726_7_214"/>
            <p:cNvPicPr preferRelativeResize="0"/>
            <p:nvPr/>
          </p:nvPicPr>
          <p:blipFill rotWithShape="1">
            <a:blip r:embed="rId3">
              <a:alphaModFix/>
            </a:blip>
            <a:srcRect b="0" l="0" r="0" t="0"/>
            <a:stretch/>
          </p:blipFill>
          <p:spPr>
            <a:xfrm>
              <a:off x="7886825" y="3304025"/>
              <a:ext cx="3411800" cy="4629699"/>
            </a:xfrm>
            <a:prstGeom prst="rect">
              <a:avLst/>
            </a:prstGeom>
            <a:noFill/>
            <a:ln>
              <a:noFill/>
            </a:ln>
          </p:spPr>
        </p:pic>
        <p:sp>
          <p:nvSpPr>
            <p:cNvPr id="330" name="Google Shape;330;g1f3f22a3726_7_214"/>
            <p:cNvSpPr txBox="1"/>
            <p:nvPr/>
          </p:nvSpPr>
          <p:spPr>
            <a:xfrm>
              <a:off x="10151750" y="3223950"/>
              <a:ext cx="432000" cy="50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900"/>
                <a:buFont typeface="Calibri"/>
                <a:buNone/>
              </a:pPr>
              <a:r>
                <a:rPr b="1" i="0" lang="en-US" sz="2900" u="none" cap="none" strike="noStrike">
                  <a:solidFill>
                    <a:schemeClr val="dk1"/>
                  </a:solidFill>
                  <a:latin typeface="Calibri"/>
                  <a:ea typeface="Calibri"/>
                  <a:cs typeface="Calibri"/>
                  <a:sym typeface="Calibri"/>
                </a:rPr>
                <a:t>1</a:t>
              </a:r>
              <a:endParaRPr b="1" i="0" sz="2900" u="none" cap="none" strike="noStrike">
                <a:solidFill>
                  <a:schemeClr val="dk1"/>
                </a:solidFill>
                <a:latin typeface="Calibri"/>
                <a:ea typeface="Calibri"/>
                <a:cs typeface="Calibri"/>
                <a:sym typeface="Calibri"/>
              </a:endParaRPr>
            </a:p>
          </p:txBody>
        </p:sp>
        <p:sp>
          <p:nvSpPr>
            <p:cNvPr id="331" name="Google Shape;331;g1f3f22a3726_7_214"/>
            <p:cNvSpPr txBox="1"/>
            <p:nvPr/>
          </p:nvSpPr>
          <p:spPr>
            <a:xfrm>
              <a:off x="9719750" y="4809450"/>
              <a:ext cx="432000" cy="50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900"/>
                <a:buFont typeface="Calibri"/>
                <a:buNone/>
              </a:pPr>
              <a:r>
                <a:rPr b="1" i="0" lang="en-US" sz="2900" u="none" cap="none" strike="noStrike">
                  <a:solidFill>
                    <a:schemeClr val="dk1"/>
                  </a:solidFill>
                  <a:latin typeface="Calibri"/>
                  <a:ea typeface="Calibri"/>
                  <a:cs typeface="Calibri"/>
                  <a:sym typeface="Calibri"/>
                </a:rPr>
                <a:t>2</a:t>
              </a:r>
              <a:endParaRPr b="1" i="0" sz="2900" u="none" cap="none" strike="noStrike">
                <a:solidFill>
                  <a:schemeClr val="dk1"/>
                </a:solidFill>
                <a:latin typeface="Calibri"/>
                <a:ea typeface="Calibri"/>
                <a:cs typeface="Calibri"/>
                <a:sym typeface="Calibri"/>
              </a:endParaRPr>
            </a:p>
          </p:txBody>
        </p:sp>
        <p:sp>
          <p:nvSpPr>
            <p:cNvPr id="332" name="Google Shape;332;g1f3f22a3726_7_214"/>
            <p:cNvSpPr txBox="1"/>
            <p:nvPr/>
          </p:nvSpPr>
          <p:spPr>
            <a:xfrm>
              <a:off x="10583750" y="5884550"/>
              <a:ext cx="432000" cy="50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900"/>
                <a:buFont typeface="Calibri"/>
                <a:buNone/>
              </a:pPr>
              <a:r>
                <a:rPr b="1" i="0" lang="en-US" sz="2900" u="none" cap="none" strike="noStrike">
                  <a:solidFill>
                    <a:schemeClr val="dk1"/>
                  </a:solidFill>
                  <a:latin typeface="Calibri"/>
                  <a:ea typeface="Calibri"/>
                  <a:cs typeface="Calibri"/>
                  <a:sym typeface="Calibri"/>
                </a:rPr>
                <a:t>3</a:t>
              </a:r>
              <a:endParaRPr b="1" i="0" sz="2900" u="none" cap="none" strike="noStrike">
                <a:solidFill>
                  <a:schemeClr val="dk1"/>
                </a:solidFill>
                <a:latin typeface="Calibri"/>
                <a:ea typeface="Calibri"/>
                <a:cs typeface="Calibri"/>
                <a:sym typeface="Calibri"/>
              </a:endParaRPr>
            </a:p>
          </p:txBody>
        </p:sp>
        <p:sp>
          <p:nvSpPr>
            <p:cNvPr id="333" name="Google Shape;333;g1f3f22a3726_7_214"/>
            <p:cNvSpPr txBox="1"/>
            <p:nvPr/>
          </p:nvSpPr>
          <p:spPr>
            <a:xfrm>
              <a:off x="8429825" y="7428225"/>
              <a:ext cx="432000" cy="50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900"/>
                <a:buFont typeface="Calibri"/>
                <a:buNone/>
              </a:pPr>
              <a:r>
                <a:rPr b="1" i="0" lang="en-US" sz="2900" u="none" cap="none" strike="noStrike">
                  <a:solidFill>
                    <a:schemeClr val="dk1"/>
                  </a:solidFill>
                  <a:latin typeface="Calibri"/>
                  <a:ea typeface="Calibri"/>
                  <a:cs typeface="Calibri"/>
                  <a:sym typeface="Calibri"/>
                </a:rPr>
                <a:t>4</a:t>
              </a:r>
              <a:endParaRPr b="1" i="0" sz="2900" u="none" cap="none" strike="noStrike">
                <a:solidFill>
                  <a:schemeClr val="dk1"/>
                </a:solidFill>
                <a:latin typeface="Calibri"/>
                <a:ea typeface="Calibri"/>
                <a:cs typeface="Calibri"/>
                <a:sym typeface="Calibri"/>
              </a:endParaRPr>
            </a:p>
          </p:txBody>
        </p:sp>
      </p:grpSp>
      <p:sp>
        <p:nvSpPr>
          <p:cNvPr id="334" name="Google Shape;334;g1f3f22a3726_7_214"/>
          <p:cNvSpPr txBox="1"/>
          <p:nvPr/>
        </p:nvSpPr>
        <p:spPr>
          <a:xfrm>
            <a:off x="1059650" y="1301625"/>
            <a:ext cx="71079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3500" u="none" cap="none" strike="noStrike">
                <a:solidFill>
                  <a:schemeClr val="dk1"/>
                </a:solidFill>
                <a:latin typeface="Calibri"/>
                <a:ea typeface="Calibri"/>
                <a:cs typeface="Calibri"/>
                <a:sym typeface="Calibri"/>
              </a:rPr>
              <a:t>Primera visita: </a:t>
            </a:r>
            <a:endParaRPr b="1" i="0" sz="35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lang="en-US" sz="3200">
                <a:solidFill>
                  <a:schemeClr val="dk1"/>
                </a:solidFill>
                <a:latin typeface="Calibri"/>
                <a:ea typeface="Calibri"/>
                <a:cs typeface="Calibri"/>
                <a:sym typeface="Calibri"/>
              </a:rPr>
              <a:t>S</a:t>
            </a:r>
            <a:r>
              <a:rPr b="1" i="0" lang="en-US" sz="3200" u="none" cap="none" strike="noStrike">
                <a:solidFill>
                  <a:schemeClr val="dk1"/>
                </a:solidFill>
                <a:latin typeface="Calibri"/>
                <a:ea typeface="Calibri"/>
                <a:cs typeface="Calibri"/>
                <a:sym typeface="Calibri"/>
              </a:rPr>
              <a:t>enescencia foliar de árboles y arbustos </a:t>
            </a:r>
            <a:endParaRPr b="1" i="0" sz="1800" u="none" cap="none" strike="noStrike">
              <a:solidFill>
                <a:schemeClr val="dk1"/>
              </a:solidFill>
              <a:latin typeface="Calibri"/>
              <a:ea typeface="Calibri"/>
              <a:cs typeface="Calibri"/>
              <a:sym typeface="Calibri"/>
            </a:endParaRPr>
          </a:p>
        </p:txBody>
      </p:sp>
      <p:sp>
        <p:nvSpPr>
          <p:cNvPr id="335" name="Google Shape;335;g1f3f22a3726_7_214"/>
          <p:cNvSpPr txBox="1"/>
          <p:nvPr/>
        </p:nvSpPr>
        <p:spPr>
          <a:xfrm>
            <a:off x="1184025" y="2519888"/>
            <a:ext cx="7107900" cy="61179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2500"/>
              <a:buFont typeface="Arial"/>
              <a:buNone/>
            </a:pPr>
            <a:r>
              <a:rPr b="1" i="0" lang="en-US" sz="2200" u="none" cap="none" strike="noStrike">
                <a:solidFill>
                  <a:schemeClr val="dk1"/>
                </a:solidFill>
                <a:latin typeface="Calibri"/>
                <a:ea typeface="Calibri"/>
                <a:cs typeface="Calibri"/>
                <a:sym typeface="Calibri"/>
              </a:rPr>
              <a:t>1. </a:t>
            </a:r>
            <a:r>
              <a:rPr i="0" lang="en-US" sz="2100" u="none" cap="none" strike="noStrike">
                <a:solidFill>
                  <a:schemeClr val="dk1"/>
                </a:solidFill>
                <a:latin typeface="Calibri"/>
                <a:ea typeface="Calibri"/>
                <a:cs typeface="Calibri"/>
                <a:sym typeface="Calibri"/>
              </a:rPr>
              <a:t>Complete la parte superior de la Hoja de datos.</a:t>
            </a:r>
            <a:endParaRPr i="0" sz="2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2500"/>
              <a:buFont typeface="Arial"/>
              <a:buNone/>
            </a:pPr>
            <a:r>
              <a:rPr b="1" i="0" lang="en-US" sz="2100" u="none" cap="none" strike="noStrike">
                <a:solidFill>
                  <a:schemeClr val="dk1"/>
                </a:solidFill>
                <a:latin typeface="Calibri"/>
                <a:ea typeface="Calibri"/>
                <a:cs typeface="Calibri"/>
                <a:sym typeface="Calibri"/>
              </a:rPr>
              <a:t>2.</a:t>
            </a:r>
            <a:r>
              <a:rPr i="0" lang="en-US" sz="2100" u="none" cap="none" strike="noStrike">
                <a:solidFill>
                  <a:schemeClr val="dk1"/>
                </a:solidFill>
                <a:latin typeface="Calibri"/>
                <a:ea typeface="Calibri"/>
                <a:cs typeface="Calibri"/>
                <a:sym typeface="Calibri"/>
              </a:rPr>
              <a:t> Determine si hay más de un ciclo de senescencia y aclare en qué ciclo está tomando los datos (1, 2 o 3)?</a:t>
            </a:r>
            <a:endParaRPr i="0" sz="2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2500"/>
              <a:buFont typeface="Arial"/>
              <a:buNone/>
            </a:pPr>
            <a:r>
              <a:rPr b="1" i="0" lang="en-US" sz="2100" u="none" cap="none" strike="noStrike">
                <a:solidFill>
                  <a:schemeClr val="dk1"/>
                </a:solidFill>
                <a:latin typeface="Calibri"/>
                <a:ea typeface="Calibri"/>
                <a:cs typeface="Calibri"/>
                <a:sym typeface="Calibri"/>
              </a:rPr>
              <a:t>3.</a:t>
            </a:r>
            <a:r>
              <a:rPr lang="en-US" sz="2100">
                <a:solidFill>
                  <a:schemeClr val="dk1"/>
                </a:solidFill>
                <a:latin typeface="Calibri"/>
                <a:ea typeface="Calibri"/>
                <a:cs typeface="Calibri"/>
                <a:sym typeface="Calibri"/>
              </a:rPr>
              <a:t> </a:t>
            </a:r>
            <a:r>
              <a:rPr i="0" lang="en-US" sz="2100" u="none" cap="none" strike="noStrike">
                <a:solidFill>
                  <a:schemeClr val="dk1"/>
                </a:solidFill>
                <a:latin typeface="Calibri"/>
                <a:ea typeface="Calibri"/>
                <a:cs typeface="Calibri"/>
                <a:sym typeface="Calibri"/>
              </a:rPr>
              <a:t>Localice la hoja al final de la rama. Etiquete esta hoja marcándola con un punto en la rama, cerca del tallo de la hoja o pecíolo. Hágalo con un marcador de punta de fieltro. Ubique las otras tres hojas de esta rama más cercanas a esta hoja terminal.</a:t>
            </a:r>
            <a:endParaRPr i="0" sz="2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2500"/>
              <a:buFont typeface="Arial"/>
              <a:buNone/>
            </a:pPr>
            <a:r>
              <a:rPr b="1" i="0" lang="en-US" sz="2100" u="none" cap="none" strike="noStrike">
                <a:solidFill>
                  <a:schemeClr val="dk1"/>
                </a:solidFill>
                <a:latin typeface="Calibri"/>
                <a:ea typeface="Calibri"/>
                <a:cs typeface="Calibri"/>
                <a:sym typeface="Calibri"/>
              </a:rPr>
              <a:t>4.</a:t>
            </a:r>
            <a:r>
              <a:rPr i="0" lang="en-US" sz="2100" u="none" cap="none" strike="noStrike">
                <a:solidFill>
                  <a:schemeClr val="dk1"/>
                </a:solidFill>
                <a:latin typeface="Calibri"/>
                <a:ea typeface="Calibri"/>
                <a:cs typeface="Calibri"/>
                <a:sym typeface="Calibri"/>
              </a:rPr>
              <a:t> Etiquete estas hojas marcando 2, 3 o 4 puntos cerca de sus tallos en la rama.  </a:t>
            </a:r>
            <a:endParaRPr i="0" sz="21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2300"/>
              <a:buFont typeface="Arial"/>
              <a:buNone/>
            </a:pPr>
            <a:r>
              <a:rPr b="1" i="0" lang="en-US" sz="2100" u="none" cap="none" strike="noStrike">
                <a:solidFill>
                  <a:schemeClr val="dk1"/>
                </a:solidFill>
                <a:latin typeface="Calibri"/>
                <a:ea typeface="Calibri"/>
                <a:cs typeface="Calibri"/>
                <a:sym typeface="Calibri"/>
              </a:rPr>
              <a:t>5.</a:t>
            </a:r>
            <a:r>
              <a:rPr i="0" lang="en-US" sz="2100" u="none" cap="none" strike="noStrike">
                <a:solidFill>
                  <a:schemeClr val="dk1"/>
                </a:solidFill>
                <a:latin typeface="Calibri"/>
                <a:ea typeface="Calibri"/>
                <a:cs typeface="Calibri"/>
                <a:sym typeface="Calibri"/>
              </a:rPr>
              <a:t> Tome una fotografía desde el centro del sitio mirando en las direcciones norte, sur, este y oeste. </a:t>
            </a:r>
            <a:endParaRPr i="0" sz="2100" u="none" cap="none" strike="noStrike">
              <a:solidFill>
                <a:schemeClr val="dk1"/>
              </a:solidFill>
              <a:latin typeface="Calibri"/>
              <a:ea typeface="Calibri"/>
              <a:cs typeface="Calibri"/>
              <a:sym typeface="Calibri"/>
            </a:endParaRPr>
          </a:p>
          <a:p>
            <a:pPr indent="0" lvl="0" marL="0" marR="0" rtl="0" algn="just">
              <a:lnSpc>
                <a:spcPct val="100000"/>
              </a:lnSpc>
              <a:spcBef>
                <a:spcPts val="1000"/>
              </a:spcBef>
              <a:spcAft>
                <a:spcPts val="1000"/>
              </a:spcAft>
              <a:buClr>
                <a:srgbClr val="000000"/>
              </a:buClr>
              <a:buSzPts val="1900"/>
              <a:buFont typeface="Arial"/>
              <a:buNone/>
            </a:pPr>
            <a:r>
              <a:rPr b="1" i="1" lang="en-US" sz="2000" u="none" cap="none" strike="noStrike">
                <a:solidFill>
                  <a:srgbClr val="055000"/>
                </a:solidFill>
                <a:latin typeface="Calibri"/>
                <a:ea typeface="Calibri"/>
                <a:cs typeface="Calibri"/>
                <a:sym typeface="Calibri"/>
              </a:rPr>
              <a:t>NOTA: </a:t>
            </a:r>
            <a:r>
              <a:rPr b="1" i="1" lang="en-US" sz="1900" u="none" cap="none" strike="noStrike">
                <a:solidFill>
                  <a:schemeClr val="dk1"/>
                </a:solidFill>
                <a:latin typeface="Calibri"/>
                <a:ea typeface="Calibri"/>
                <a:cs typeface="Calibri"/>
                <a:sym typeface="Calibri"/>
              </a:rPr>
              <a:t>si la hoja está cubierta por nieve, informe “cubierta por nieve”. Si la hoja se cayó, informe “caída” y deje de informar después de eso. O continúe registrando el color hasta que el color deje de cambiar. </a:t>
            </a:r>
            <a:endParaRPr i="0" sz="3000" u="none" cap="none" strike="noStrike">
              <a:solidFill>
                <a:schemeClr val="dk1"/>
              </a:solidFill>
              <a:latin typeface="Calibri"/>
              <a:ea typeface="Calibri"/>
              <a:cs typeface="Calibri"/>
              <a:sym typeface="Calibri"/>
            </a:endParaRPr>
          </a:p>
        </p:txBody>
      </p:sp>
      <p:sp>
        <p:nvSpPr>
          <p:cNvPr id="336" name="Google Shape;336;g1f3f22a3726_7_214"/>
          <p:cNvSpPr txBox="1"/>
          <p:nvPr/>
        </p:nvSpPr>
        <p:spPr>
          <a:xfrm>
            <a:off x="11666250" y="2471325"/>
            <a:ext cx="5398800" cy="630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i="0" lang="en-US" sz="2000" u="none" cap="none" strike="noStrike">
                <a:solidFill>
                  <a:schemeClr val="dk1"/>
                </a:solidFill>
                <a:latin typeface="Calibri"/>
                <a:ea typeface="Calibri"/>
                <a:cs typeface="Calibri"/>
                <a:sym typeface="Calibri"/>
              </a:rPr>
              <a:t>1. Complete the upper part of the Data Sheet.</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900"/>
              <a:buFont typeface="Arial"/>
              <a:buNone/>
            </a:pPr>
            <a:r>
              <a:rPr i="0" lang="en-US" sz="2000" u="none" cap="none" strike="noStrike">
                <a:solidFill>
                  <a:schemeClr val="dk1"/>
                </a:solidFill>
                <a:latin typeface="Calibri"/>
                <a:ea typeface="Calibri"/>
                <a:cs typeface="Calibri"/>
                <a:sym typeface="Calibri"/>
              </a:rPr>
              <a:t>2. Determine if there is more than one cycle of senescence and clarify in which cycle you are taking the data (1, 2 or 3)?</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900"/>
              <a:buFont typeface="Arial"/>
              <a:buNone/>
            </a:pPr>
            <a:r>
              <a:rPr i="0" lang="en-US" sz="2000" u="none" cap="none" strike="noStrike">
                <a:solidFill>
                  <a:schemeClr val="dk1"/>
                </a:solidFill>
                <a:latin typeface="Calibri"/>
                <a:ea typeface="Calibri"/>
                <a:cs typeface="Calibri"/>
                <a:sym typeface="Calibri"/>
              </a:rPr>
              <a:t>3. Locate the leaf at the end of the branch. Label this leaf by marking it with a dot on the branch near the leaf stalk or petiole. Do this with a felt tip marker. Locate the other three leaves on this branch closest to this terminal leaf.</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900"/>
              <a:buFont typeface="Arial"/>
              <a:buNone/>
            </a:pPr>
            <a:r>
              <a:rPr i="0" lang="en-US" sz="2000" u="none" cap="none" strike="noStrike">
                <a:solidFill>
                  <a:schemeClr val="dk1"/>
                </a:solidFill>
                <a:latin typeface="Calibri"/>
                <a:ea typeface="Calibri"/>
                <a:cs typeface="Calibri"/>
                <a:sym typeface="Calibri"/>
              </a:rPr>
              <a:t>4. Label these leaves by marking 2, 3 or 4 dots near their stems on the branch.  </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900"/>
              <a:buFont typeface="Arial"/>
              <a:buNone/>
            </a:pPr>
            <a:r>
              <a:rPr i="0" lang="en-US" sz="2000" u="none" cap="none" strike="noStrike">
                <a:solidFill>
                  <a:schemeClr val="dk1"/>
                </a:solidFill>
                <a:latin typeface="Calibri"/>
                <a:ea typeface="Calibri"/>
                <a:cs typeface="Calibri"/>
                <a:sym typeface="Calibri"/>
              </a:rPr>
              <a:t>5. Take a photograph from the center of the site looking in the north, south, east and west directions. </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1900"/>
              <a:buFont typeface="Arial"/>
              <a:buNone/>
            </a:pPr>
            <a:r>
              <a:rPr b="1" i="1" lang="en-US" sz="1900" u="none" cap="none" strike="noStrike">
                <a:solidFill>
                  <a:schemeClr val="dk1"/>
                </a:solidFill>
                <a:latin typeface="Calibri"/>
                <a:ea typeface="Calibri"/>
                <a:cs typeface="Calibri"/>
                <a:sym typeface="Calibri"/>
              </a:rPr>
              <a:t>NOTE: If the leaf is covered by snow, report "covered by snow". If the leaf fell off, report "fallen" and stop reporting after that. Or continue to record color until the color stops changing.</a:t>
            </a:r>
            <a:endParaRPr b="1" i="1" sz="1900" u="none" cap="none" strike="noStrike">
              <a:solidFill>
                <a:schemeClr val="dk1"/>
              </a:solidFill>
              <a:latin typeface="Calibri"/>
              <a:ea typeface="Calibri"/>
              <a:cs typeface="Calibri"/>
              <a:sym typeface="Calibri"/>
            </a:endParaRPr>
          </a:p>
        </p:txBody>
      </p:sp>
      <p:sp>
        <p:nvSpPr>
          <p:cNvPr id="337" name="Google Shape;337;g1f3f22a3726_7_214"/>
          <p:cNvSpPr txBox="1"/>
          <p:nvPr/>
        </p:nvSpPr>
        <p:spPr>
          <a:xfrm>
            <a:off x="11298625" y="1363125"/>
            <a:ext cx="53988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3400" u="none" cap="none" strike="noStrike">
                <a:solidFill>
                  <a:schemeClr val="dk1"/>
                </a:solidFill>
                <a:latin typeface="Calibri"/>
                <a:ea typeface="Calibri"/>
                <a:cs typeface="Calibri"/>
                <a:sym typeface="Calibri"/>
              </a:rPr>
              <a:t>First visit: </a:t>
            </a:r>
            <a:endParaRPr b="1" i="0" sz="3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lang="en-US" sz="3000">
                <a:solidFill>
                  <a:schemeClr val="dk1"/>
                </a:solidFill>
                <a:latin typeface="Calibri"/>
                <a:ea typeface="Calibri"/>
                <a:cs typeface="Calibri"/>
                <a:sym typeface="Calibri"/>
              </a:rPr>
              <a:t>T</a:t>
            </a:r>
            <a:r>
              <a:rPr b="1" i="0" lang="en-US" sz="3000" u="none" cap="none" strike="noStrike">
                <a:solidFill>
                  <a:schemeClr val="dk1"/>
                </a:solidFill>
                <a:latin typeface="Calibri"/>
                <a:ea typeface="Calibri"/>
                <a:cs typeface="Calibri"/>
                <a:sym typeface="Calibri"/>
              </a:rPr>
              <a:t>rees and shrubs green down </a:t>
            </a:r>
            <a:endParaRPr b="1" i="0" sz="16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f3f22a3726_7_230"/>
          <p:cNvSpPr txBox="1"/>
          <p:nvPr/>
        </p:nvSpPr>
        <p:spPr>
          <a:xfrm>
            <a:off x="671175" y="1429375"/>
            <a:ext cx="6347100" cy="1200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3600" u="none" cap="none" strike="noStrike">
                <a:solidFill>
                  <a:schemeClr val="dk1"/>
                </a:solidFill>
                <a:latin typeface="Calibri"/>
                <a:ea typeface="Calibri"/>
                <a:cs typeface="Calibri"/>
                <a:sym typeface="Calibri"/>
              </a:rPr>
              <a:t>Cada visita: </a:t>
            </a:r>
            <a:endParaRPr b="1"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lang="en-US" sz="3000">
                <a:solidFill>
                  <a:schemeClr val="dk1"/>
                </a:solidFill>
                <a:latin typeface="Calibri"/>
                <a:ea typeface="Calibri"/>
                <a:cs typeface="Calibri"/>
                <a:sym typeface="Calibri"/>
              </a:rPr>
              <a:t>S</a:t>
            </a:r>
            <a:r>
              <a:rPr b="1" i="0" lang="en-US" sz="3000" u="none" cap="none" strike="noStrike">
                <a:solidFill>
                  <a:schemeClr val="dk1"/>
                </a:solidFill>
                <a:latin typeface="Calibri"/>
                <a:ea typeface="Calibri"/>
                <a:cs typeface="Calibri"/>
                <a:sym typeface="Calibri"/>
              </a:rPr>
              <a:t>enescencia de árboles y arbustos</a:t>
            </a:r>
            <a:endParaRPr b="1" i="0" sz="1600" u="none" cap="none" strike="noStrike">
              <a:solidFill>
                <a:schemeClr val="dk1"/>
              </a:solidFill>
              <a:latin typeface="Calibri"/>
              <a:ea typeface="Calibri"/>
              <a:cs typeface="Calibri"/>
              <a:sym typeface="Calibri"/>
            </a:endParaRPr>
          </a:p>
        </p:txBody>
      </p:sp>
      <p:sp>
        <p:nvSpPr>
          <p:cNvPr id="343" name="Google Shape;343;g1f3f22a3726_7_230"/>
          <p:cNvSpPr txBox="1"/>
          <p:nvPr/>
        </p:nvSpPr>
        <p:spPr>
          <a:xfrm>
            <a:off x="1094025" y="3110475"/>
            <a:ext cx="5256600" cy="5655600"/>
          </a:xfrm>
          <a:prstGeom prst="rect">
            <a:avLst/>
          </a:prstGeom>
          <a:noFill/>
          <a:ln>
            <a:noFill/>
          </a:ln>
        </p:spPr>
        <p:txBody>
          <a:bodyPr anchorCtr="0" anchor="t" bIns="91425" lIns="91425" spcFirstLastPara="1" rIns="91425" wrap="square" tIns="91425">
            <a:spAutoFit/>
          </a:bodyPr>
          <a:lstStyle/>
          <a:p>
            <a:pPr indent="-393700" lvl="0" marL="457200" marR="0" rtl="0" algn="just">
              <a:lnSpc>
                <a:spcPct val="115000"/>
              </a:lnSpc>
              <a:spcBef>
                <a:spcPts val="0"/>
              </a:spcBef>
              <a:spcAft>
                <a:spcPts val="0"/>
              </a:spcAft>
              <a:buClr>
                <a:schemeClr val="dk1"/>
              </a:buClr>
              <a:buSzPts val="2600"/>
              <a:buFont typeface="Calibri"/>
              <a:buAutoNum type="arabicPeriod"/>
            </a:pPr>
            <a:r>
              <a:rPr i="0" lang="en-US" sz="2600" u="none" cap="none" strike="noStrike">
                <a:solidFill>
                  <a:schemeClr val="dk1"/>
                </a:solidFill>
                <a:latin typeface="Calibri"/>
                <a:ea typeface="Calibri"/>
                <a:cs typeface="Calibri"/>
                <a:sym typeface="Calibri"/>
              </a:rPr>
              <a:t>Examine cada una de sus hojas. Para cada hoja, use la Guía GLOBE del Color de las plantas para estimar el color predominante en ella. Por ejemplo, si la hoja 1 parece coloreada en un 60 % 5G 7/12 y 40 % 2.5 Y8/10, registre el color de la hoja como 5G 7/12 para ese día de observación. </a:t>
            </a:r>
            <a:endParaRPr i="0" sz="2600" u="none" cap="none" strike="noStrike">
              <a:solidFill>
                <a:schemeClr val="dk1"/>
              </a:solidFill>
              <a:latin typeface="Calibri"/>
              <a:ea typeface="Calibri"/>
              <a:cs typeface="Calibri"/>
              <a:sym typeface="Calibri"/>
            </a:endParaRPr>
          </a:p>
          <a:p>
            <a:pPr indent="-393700" lvl="0" marL="457200" marR="0" rtl="0" algn="just">
              <a:lnSpc>
                <a:spcPct val="100000"/>
              </a:lnSpc>
              <a:spcBef>
                <a:spcPts val="1000"/>
              </a:spcBef>
              <a:spcAft>
                <a:spcPts val="1000"/>
              </a:spcAft>
              <a:buClr>
                <a:schemeClr val="dk1"/>
              </a:buClr>
              <a:buSzPts val="2600"/>
              <a:buFont typeface="Calibri"/>
              <a:buAutoNum type="arabicPeriod"/>
            </a:pPr>
            <a:r>
              <a:rPr i="0" lang="en-US" sz="2600" u="none" cap="none" strike="noStrike">
                <a:solidFill>
                  <a:schemeClr val="dk1"/>
                </a:solidFill>
                <a:latin typeface="Calibri"/>
                <a:ea typeface="Calibri"/>
                <a:cs typeface="Calibri"/>
                <a:sym typeface="Calibri"/>
              </a:rPr>
              <a:t>Registre su observación en la </a:t>
            </a:r>
            <a:r>
              <a:rPr i="1" lang="en-US" sz="2600" u="none" cap="none" strike="noStrike">
                <a:solidFill>
                  <a:schemeClr val="dk1"/>
                </a:solidFill>
                <a:latin typeface="Calibri"/>
                <a:ea typeface="Calibri"/>
                <a:cs typeface="Calibri"/>
                <a:sym typeface="Calibri"/>
              </a:rPr>
              <a:t>Hoja</a:t>
            </a:r>
            <a:r>
              <a:rPr i="1" lang="en-US" sz="2600">
                <a:solidFill>
                  <a:schemeClr val="dk1"/>
                </a:solidFill>
                <a:latin typeface="Calibri"/>
                <a:ea typeface="Calibri"/>
                <a:cs typeface="Calibri"/>
                <a:sym typeface="Calibri"/>
              </a:rPr>
              <a:t> </a:t>
            </a:r>
            <a:r>
              <a:rPr i="1" lang="en-US" sz="2600" u="none" cap="none" strike="noStrike">
                <a:solidFill>
                  <a:schemeClr val="dk1"/>
                </a:solidFill>
                <a:latin typeface="Calibri"/>
                <a:ea typeface="Calibri"/>
                <a:cs typeface="Calibri"/>
                <a:sym typeface="Calibri"/>
              </a:rPr>
              <a:t>de datos de árboles, arbustos y</a:t>
            </a:r>
            <a:r>
              <a:rPr i="1" lang="en-US" sz="2600">
                <a:solidFill>
                  <a:schemeClr val="dk1"/>
                </a:solidFill>
                <a:latin typeface="Calibri"/>
                <a:ea typeface="Calibri"/>
                <a:cs typeface="Calibri"/>
                <a:sym typeface="Calibri"/>
              </a:rPr>
              <a:t> </a:t>
            </a:r>
            <a:r>
              <a:rPr i="1" lang="en-US" sz="2600" u="none" cap="none" strike="noStrike">
                <a:solidFill>
                  <a:schemeClr val="dk1"/>
                </a:solidFill>
                <a:latin typeface="Calibri"/>
                <a:ea typeface="Calibri"/>
                <a:cs typeface="Calibri"/>
                <a:sym typeface="Calibri"/>
              </a:rPr>
              <a:t>hierbas</a:t>
            </a:r>
            <a:r>
              <a:rPr i="0" lang="en-US" sz="2600" u="none" cap="none" strike="noStrike">
                <a:solidFill>
                  <a:schemeClr val="dk1"/>
                </a:solidFill>
                <a:latin typeface="Calibri"/>
                <a:ea typeface="Calibri"/>
                <a:cs typeface="Calibri"/>
                <a:sym typeface="Calibri"/>
              </a:rPr>
              <a:t>. </a:t>
            </a:r>
            <a:endParaRPr b="1" i="0" sz="2600" u="none" cap="none" strike="noStrike">
              <a:solidFill>
                <a:srgbClr val="FF0000"/>
              </a:solidFill>
              <a:latin typeface="Calibri"/>
              <a:ea typeface="Calibri"/>
              <a:cs typeface="Calibri"/>
              <a:sym typeface="Calibri"/>
            </a:endParaRPr>
          </a:p>
        </p:txBody>
      </p:sp>
      <p:pic>
        <p:nvPicPr>
          <p:cNvPr id="344" name="Google Shape;344;g1f3f22a3726_7_230"/>
          <p:cNvPicPr preferRelativeResize="0"/>
          <p:nvPr/>
        </p:nvPicPr>
        <p:blipFill rotWithShape="1">
          <a:blip r:embed="rId3">
            <a:alphaModFix/>
          </a:blip>
          <a:srcRect b="0" l="0" r="0" t="0"/>
          <a:stretch/>
        </p:blipFill>
        <p:spPr>
          <a:xfrm>
            <a:off x="9778900" y="3276463"/>
            <a:ext cx="3251700" cy="4863751"/>
          </a:xfrm>
          <a:prstGeom prst="rect">
            <a:avLst/>
          </a:prstGeom>
          <a:noFill/>
          <a:ln>
            <a:noFill/>
          </a:ln>
        </p:spPr>
      </p:pic>
      <p:sp>
        <p:nvSpPr>
          <p:cNvPr id="345" name="Google Shape;345;g1f3f22a3726_7_230"/>
          <p:cNvSpPr txBox="1"/>
          <p:nvPr/>
        </p:nvSpPr>
        <p:spPr>
          <a:xfrm>
            <a:off x="12638525" y="1429375"/>
            <a:ext cx="4730400" cy="163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3400" u="none" cap="none" strike="noStrike">
                <a:solidFill>
                  <a:schemeClr val="dk1"/>
                </a:solidFill>
                <a:latin typeface="Calibri"/>
                <a:ea typeface="Calibri"/>
                <a:cs typeface="Calibri"/>
                <a:sym typeface="Calibri"/>
              </a:rPr>
              <a:t>Each visit: </a:t>
            </a:r>
            <a:endParaRPr b="1" i="0" sz="3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3000" u="none" cap="none" strike="noStrike">
                <a:solidFill>
                  <a:schemeClr val="dk1"/>
                </a:solidFill>
                <a:latin typeface="Calibri"/>
                <a:ea typeface="Calibri"/>
                <a:cs typeface="Calibri"/>
                <a:sym typeface="Calibri"/>
              </a:rPr>
              <a:t>trees and shrubs green down</a:t>
            </a:r>
            <a:endParaRPr b="1" i="0" sz="1600" u="none" cap="none" strike="noStrike">
              <a:solidFill>
                <a:schemeClr val="dk1"/>
              </a:solidFill>
              <a:latin typeface="Calibri"/>
              <a:ea typeface="Calibri"/>
              <a:cs typeface="Calibri"/>
              <a:sym typeface="Calibri"/>
            </a:endParaRPr>
          </a:p>
        </p:txBody>
      </p:sp>
      <p:sp>
        <p:nvSpPr>
          <p:cNvPr id="346" name="Google Shape;346;g1f3f22a3726_7_230"/>
          <p:cNvSpPr txBox="1"/>
          <p:nvPr/>
        </p:nvSpPr>
        <p:spPr>
          <a:xfrm>
            <a:off x="13261425" y="3240700"/>
            <a:ext cx="4347300" cy="4935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Clr>
                <a:srgbClr val="000000"/>
              </a:buClr>
              <a:buSzPts val="2200"/>
              <a:buFont typeface="Calibri"/>
              <a:buAutoNum type="arabicPeriod"/>
            </a:pPr>
            <a:r>
              <a:rPr i="0" lang="en-US" sz="2200" u="none" cap="none" strike="noStrike">
                <a:solidFill>
                  <a:srgbClr val="000000"/>
                </a:solidFill>
                <a:latin typeface="Calibri"/>
                <a:ea typeface="Calibri"/>
                <a:cs typeface="Calibri"/>
                <a:sym typeface="Calibri"/>
              </a:rPr>
              <a:t>Examine each of your leaves. For each leaf, use the GLOBE Plant Color Guide to estimate the predominant color of the leaf. For example, if leaf 1 appears colored 60% 5G 7/12 and 40% 2.5 Y8/10, record the leaf color as 5G 7/12 for that day of observation. </a:t>
            </a:r>
            <a:endParaRPr i="0" sz="2200" u="none" cap="none" strike="noStrike">
              <a:solidFill>
                <a:srgbClr val="000000"/>
              </a:solidFill>
              <a:latin typeface="Calibri"/>
              <a:ea typeface="Calibri"/>
              <a:cs typeface="Calibri"/>
              <a:sym typeface="Calibri"/>
            </a:endParaRPr>
          </a:p>
          <a:p>
            <a:pPr indent="-355600" lvl="0" marL="457200" marR="0" rtl="0" algn="l">
              <a:lnSpc>
                <a:spcPct val="115000"/>
              </a:lnSpc>
              <a:spcBef>
                <a:spcPts val="1000"/>
              </a:spcBef>
              <a:spcAft>
                <a:spcPts val="0"/>
              </a:spcAft>
              <a:buClr>
                <a:srgbClr val="000000"/>
              </a:buClr>
              <a:buSzPts val="2000"/>
              <a:buFont typeface="Calibri"/>
              <a:buAutoNum type="arabicPeriod"/>
            </a:pPr>
            <a:r>
              <a:rPr i="0" lang="en-US" sz="2200" u="none" cap="none" strike="noStrike">
                <a:solidFill>
                  <a:srgbClr val="000000"/>
                </a:solidFill>
                <a:latin typeface="Calibri"/>
                <a:ea typeface="Calibri"/>
                <a:cs typeface="Calibri"/>
                <a:sym typeface="Calibri"/>
              </a:rPr>
              <a:t>Record your observation on the </a:t>
            </a:r>
            <a:r>
              <a:rPr i="1" lang="en-US" sz="2200" u="none" cap="none" strike="noStrike">
                <a:solidFill>
                  <a:srgbClr val="000000"/>
                </a:solidFill>
                <a:latin typeface="Calibri"/>
                <a:ea typeface="Calibri"/>
                <a:cs typeface="Calibri"/>
                <a:sym typeface="Calibri"/>
              </a:rPr>
              <a:t>T</a:t>
            </a:r>
            <a:r>
              <a:rPr i="1" lang="en-US" sz="2200" u="none" cap="none" strike="noStrike">
                <a:solidFill>
                  <a:srgbClr val="000000"/>
                </a:solidFill>
                <a:latin typeface="Calibri"/>
                <a:ea typeface="Calibri"/>
                <a:cs typeface="Calibri"/>
                <a:sym typeface="Calibri"/>
              </a:rPr>
              <a:t>rees, Shrubs, and Forbs Data Sheet. </a:t>
            </a:r>
            <a:r>
              <a:rPr i="1" lang="en-US" sz="2000" u="none" cap="none" strike="noStrike">
                <a:solidFill>
                  <a:srgbClr val="000000"/>
                </a:solidFill>
                <a:latin typeface="Calibri"/>
                <a:ea typeface="Calibri"/>
                <a:cs typeface="Calibri"/>
                <a:sym typeface="Calibri"/>
              </a:rPr>
              <a:t>   </a:t>
            </a:r>
            <a:r>
              <a:rPr i="0" lang="en-US" sz="2000" u="none" cap="none" strike="noStrike">
                <a:solidFill>
                  <a:srgbClr val="000000"/>
                </a:solidFill>
                <a:latin typeface="Calibri"/>
                <a:ea typeface="Calibri"/>
                <a:cs typeface="Calibri"/>
                <a:sym typeface="Calibri"/>
              </a:rPr>
              <a:t>     </a:t>
            </a:r>
            <a:endParaRPr i="0" sz="2000" u="none" cap="none" strike="noStrike">
              <a:solidFill>
                <a:srgbClr val="000000"/>
              </a:solidFill>
              <a:latin typeface="Calibri"/>
              <a:ea typeface="Calibri"/>
              <a:cs typeface="Calibri"/>
              <a:sym typeface="Calibri"/>
            </a:endParaRPr>
          </a:p>
        </p:txBody>
      </p:sp>
      <p:pic>
        <p:nvPicPr>
          <p:cNvPr id="347" name="Google Shape;347;g1f3f22a3726_7_230"/>
          <p:cNvPicPr preferRelativeResize="0"/>
          <p:nvPr/>
        </p:nvPicPr>
        <p:blipFill rotWithShape="1">
          <a:blip r:embed="rId4">
            <a:alphaModFix/>
          </a:blip>
          <a:srcRect b="0" l="0" r="0" t="0"/>
          <a:stretch/>
        </p:blipFill>
        <p:spPr>
          <a:xfrm>
            <a:off x="6527200" y="3551825"/>
            <a:ext cx="3251699" cy="43130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g1f40faf6186_0_3"/>
          <p:cNvPicPr preferRelativeResize="0"/>
          <p:nvPr/>
        </p:nvPicPr>
        <p:blipFill>
          <a:blip r:embed="rId3">
            <a:alphaModFix/>
          </a:blip>
          <a:stretch>
            <a:fillRect/>
          </a:stretch>
        </p:blipFill>
        <p:spPr>
          <a:xfrm>
            <a:off x="3040500" y="1146800"/>
            <a:ext cx="11348600" cy="8277824"/>
          </a:xfrm>
          <a:prstGeom prst="rect">
            <a:avLst/>
          </a:prstGeom>
          <a:noFill/>
          <a:ln>
            <a:noFill/>
          </a:ln>
        </p:spPr>
      </p:pic>
      <p:sp>
        <p:nvSpPr>
          <p:cNvPr id="353" name="Google Shape;353;g1f40faf6186_0_3"/>
          <p:cNvSpPr txBox="1"/>
          <p:nvPr/>
        </p:nvSpPr>
        <p:spPr>
          <a:xfrm>
            <a:off x="14558650" y="4114800"/>
            <a:ext cx="2929500" cy="29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rPr>
              <a:t>The chemistry of the autumn color of the leaves</a:t>
            </a:r>
            <a:endParaRPr b="1" sz="34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1f3f22a3726_7_243"/>
          <p:cNvSpPr txBox="1"/>
          <p:nvPr/>
        </p:nvSpPr>
        <p:spPr>
          <a:xfrm>
            <a:off x="2053425" y="1617225"/>
            <a:ext cx="4866000" cy="631800"/>
          </a:xfrm>
          <a:prstGeom prst="rect">
            <a:avLst/>
          </a:prstGeom>
          <a:noFill/>
          <a:ln>
            <a:noFill/>
          </a:ln>
        </p:spPr>
        <p:txBody>
          <a:bodyPr anchorCtr="0" anchor="t" bIns="0" lIns="0" spcFirstLastPara="1" rIns="0" wrap="square" tIns="15875">
            <a:spAutoFit/>
          </a:bodyPr>
          <a:lstStyle/>
          <a:p>
            <a:pPr indent="0" lvl="0" marL="12700" marR="0" rtl="0" algn="ctr">
              <a:lnSpc>
                <a:spcPct val="100000"/>
              </a:lnSpc>
              <a:spcBef>
                <a:spcPts val="0"/>
              </a:spcBef>
              <a:spcAft>
                <a:spcPts val="0"/>
              </a:spcAft>
              <a:buClr>
                <a:srgbClr val="000000"/>
              </a:buClr>
              <a:buSzPts val="5100"/>
              <a:buFont typeface="Arial"/>
              <a:buNone/>
            </a:pPr>
            <a:r>
              <a:rPr b="1" i="0" lang="en-US" sz="4000" u="none" cap="none" strike="noStrike">
                <a:solidFill>
                  <a:schemeClr val="dk1"/>
                </a:solidFill>
                <a:latin typeface="Calibri"/>
                <a:ea typeface="Calibri"/>
                <a:cs typeface="Calibri"/>
                <a:sym typeface="Calibri"/>
              </a:rPr>
              <a:t>Protocolo de foliación</a:t>
            </a:r>
            <a:endParaRPr b="1" i="0" sz="4000" u="none" cap="none" strike="noStrike">
              <a:solidFill>
                <a:schemeClr val="dk1"/>
              </a:solidFill>
              <a:latin typeface="Calibri"/>
              <a:ea typeface="Calibri"/>
              <a:cs typeface="Calibri"/>
              <a:sym typeface="Calibri"/>
            </a:endParaRPr>
          </a:p>
        </p:txBody>
      </p:sp>
      <p:sp>
        <p:nvSpPr>
          <p:cNvPr id="359" name="Google Shape;359;g1f3f22a3726_7_243"/>
          <p:cNvSpPr txBox="1"/>
          <p:nvPr/>
        </p:nvSpPr>
        <p:spPr>
          <a:xfrm>
            <a:off x="1106775" y="2608450"/>
            <a:ext cx="6759300" cy="581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000"/>
              <a:buFont typeface="Arial"/>
              <a:buNone/>
            </a:pPr>
            <a:r>
              <a:rPr b="0" i="0" lang="en-US" sz="3100" u="none" cap="none" strike="noStrike">
                <a:solidFill>
                  <a:schemeClr val="dk1"/>
                </a:solidFill>
                <a:latin typeface="Calibri"/>
                <a:ea typeface="Calibri"/>
                <a:cs typeface="Calibri"/>
                <a:sym typeface="Calibri"/>
              </a:rPr>
              <a:t>Definiciones importantes para foliación:</a:t>
            </a:r>
            <a:endParaRPr b="0" i="0" sz="3100" u="none" cap="none" strike="noStrike">
              <a:solidFill>
                <a:schemeClr val="dk1"/>
              </a:solidFill>
              <a:latin typeface="Calibri"/>
              <a:ea typeface="Calibri"/>
              <a:cs typeface="Calibri"/>
              <a:sym typeface="Calibri"/>
            </a:endParaRPr>
          </a:p>
          <a:p>
            <a:pPr indent="-425450" lvl="0" marL="457200" marR="0" rtl="0" algn="l">
              <a:lnSpc>
                <a:spcPct val="100000"/>
              </a:lnSpc>
              <a:spcBef>
                <a:spcPts val="1000"/>
              </a:spcBef>
              <a:spcAft>
                <a:spcPts val="0"/>
              </a:spcAft>
              <a:buClr>
                <a:schemeClr val="dk1"/>
              </a:buClr>
              <a:buSzPts val="3100"/>
              <a:buFont typeface="Calibri"/>
              <a:buChar char="●"/>
            </a:pPr>
            <a:r>
              <a:rPr b="0" i="0" lang="en-US" sz="3100" u="sng" cap="none" strike="noStrike">
                <a:solidFill>
                  <a:schemeClr val="dk1"/>
                </a:solidFill>
                <a:latin typeface="Calibri"/>
                <a:ea typeface="Calibri"/>
                <a:cs typeface="Calibri"/>
                <a:sym typeface="Calibri"/>
              </a:rPr>
              <a:t>Estado latente</a:t>
            </a:r>
            <a:r>
              <a:rPr b="0" i="0" lang="en-US" sz="3100" u="none" cap="none" strike="noStrike">
                <a:solidFill>
                  <a:schemeClr val="dk1"/>
                </a:solidFill>
                <a:latin typeface="Calibri"/>
                <a:ea typeface="Calibri"/>
                <a:cs typeface="Calibri"/>
                <a:sym typeface="Calibri"/>
              </a:rPr>
              <a:t> es un estado de crecimiento y metabolismo suspendido. </a:t>
            </a:r>
            <a:endParaRPr b="0" i="0" sz="3100" u="none" cap="none" strike="noStrike">
              <a:solidFill>
                <a:schemeClr val="dk1"/>
              </a:solidFill>
              <a:latin typeface="Calibri"/>
              <a:ea typeface="Calibri"/>
              <a:cs typeface="Calibri"/>
              <a:sym typeface="Calibri"/>
            </a:endParaRPr>
          </a:p>
          <a:p>
            <a:pPr indent="-425450" lvl="0" marL="457200" marR="0" rtl="0" algn="just">
              <a:lnSpc>
                <a:spcPct val="100000"/>
              </a:lnSpc>
              <a:spcBef>
                <a:spcPts val="100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La </a:t>
            </a:r>
            <a:r>
              <a:rPr b="0" i="0" lang="en-US" sz="3100" u="sng" cap="none" strike="noStrike">
                <a:solidFill>
                  <a:schemeClr val="dk1"/>
                </a:solidFill>
                <a:latin typeface="Calibri"/>
                <a:ea typeface="Calibri"/>
                <a:cs typeface="Calibri"/>
                <a:sym typeface="Calibri"/>
              </a:rPr>
              <a:t>yema</a:t>
            </a:r>
            <a:r>
              <a:rPr b="0" i="0" lang="en-US" sz="3100" u="none" cap="none" strike="noStrike">
                <a:solidFill>
                  <a:schemeClr val="dk1"/>
                </a:solidFill>
                <a:latin typeface="Calibri"/>
                <a:ea typeface="Calibri"/>
                <a:cs typeface="Calibri"/>
                <a:sym typeface="Calibri"/>
              </a:rPr>
              <a:t> se ve cuando el brote está creciendo. </a:t>
            </a:r>
            <a:endParaRPr b="0" i="0" sz="3100" u="none" cap="none" strike="noStrike">
              <a:solidFill>
                <a:schemeClr val="dk1"/>
              </a:solidFill>
              <a:latin typeface="Calibri"/>
              <a:ea typeface="Calibri"/>
              <a:cs typeface="Calibri"/>
              <a:sym typeface="Calibri"/>
            </a:endParaRPr>
          </a:p>
          <a:p>
            <a:pPr indent="-425450" lvl="0" marL="457200" marR="0" rtl="0" algn="just">
              <a:lnSpc>
                <a:spcPct val="100000"/>
              </a:lnSpc>
              <a:spcBef>
                <a:spcPts val="1000"/>
              </a:spcBef>
              <a:spcAft>
                <a:spcPts val="1000"/>
              </a:spcAft>
              <a:buClr>
                <a:schemeClr val="dk1"/>
              </a:buClr>
              <a:buSzPts val="3100"/>
              <a:buFont typeface="Calibri"/>
              <a:buChar char="●"/>
            </a:pPr>
            <a:r>
              <a:rPr b="0" i="0" lang="en-US" sz="3100" u="sng" cap="none" strike="noStrike">
                <a:solidFill>
                  <a:schemeClr val="dk1"/>
                </a:solidFill>
                <a:latin typeface="Calibri"/>
                <a:ea typeface="Calibri"/>
                <a:cs typeface="Calibri"/>
                <a:sym typeface="Calibri"/>
              </a:rPr>
              <a:t>Germinación</a:t>
            </a:r>
            <a:r>
              <a:rPr b="0" i="0" lang="en-US" sz="3100" u="none" cap="none" strike="noStrike">
                <a:solidFill>
                  <a:schemeClr val="dk1"/>
                </a:solidFill>
                <a:latin typeface="Calibri"/>
                <a:ea typeface="Calibri"/>
                <a:cs typeface="Calibri"/>
                <a:sym typeface="Calibri"/>
              </a:rPr>
              <a:t> es la emergencia de nuevas hojas (follaje activo fotosintético) en las plantas; señala el comienzo de un nuevo ciclo de la estación de crecimiento. </a:t>
            </a:r>
            <a:endParaRPr b="0" i="0" sz="200" u="none" cap="none" strike="noStrike">
              <a:solidFill>
                <a:srgbClr val="000000"/>
              </a:solidFill>
              <a:latin typeface="Calibri"/>
              <a:ea typeface="Calibri"/>
              <a:cs typeface="Calibri"/>
              <a:sym typeface="Calibri"/>
            </a:endParaRPr>
          </a:p>
        </p:txBody>
      </p:sp>
      <p:pic>
        <p:nvPicPr>
          <p:cNvPr id="360" name="Google Shape;360;g1f3f22a3726_7_243"/>
          <p:cNvPicPr preferRelativeResize="0"/>
          <p:nvPr/>
        </p:nvPicPr>
        <p:blipFill rotWithShape="1">
          <a:blip r:embed="rId3">
            <a:alphaModFix/>
          </a:blip>
          <a:srcRect b="0" l="0" r="0" t="0"/>
          <a:stretch/>
        </p:blipFill>
        <p:spPr>
          <a:xfrm>
            <a:off x="8189875" y="2064900"/>
            <a:ext cx="3355550" cy="7128851"/>
          </a:xfrm>
          <a:prstGeom prst="rect">
            <a:avLst/>
          </a:prstGeom>
          <a:noFill/>
          <a:ln>
            <a:noFill/>
          </a:ln>
        </p:spPr>
      </p:pic>
      <p:sp>
        <p:nvSpPr>
          <p:cNvPr id="361" name="Google Shape;361;g1f3f22a3726_7_243"/>
          <p:cNvSpPr txBox="1"/>
          <p:nvPr/>
        </p:nvSpPr>
        <p:spPr>
          <a:xfrm>
            <a:off x="11957875" y="2760850"/>
            <a:ext cx="5370900" cy="518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Calibri"/>
                <a:ea typeface="Calibri"/>
                <a:cs typeface="Calibri"/>
                <a:sym typeface="Calibri"/>
              </a:rPr>
              <a:t>Important definitions for foliation:</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b="0" i="0" lang="en-US" sz="2800" u="sng" cap="none" strike="noStrike">
                <a:solidFill>
                  <a:srgbClr val="000000"/>
                </a:solidFill>
                <a:latin typeface="Calibri"/>
                <a:ea typeface="Calibri"/>
                <a:cs typeface="Calibri"/>
                <a:sym typeface="Calibri"/>
              </a:rPr>
              <a:t>Dormant state</a:t>
            </a:r>
            <a:r>
              <a:rPr b="0" i="0" lang="en-US" sz="2800" u="none" cap="none" strike="noStrike">
                <a:solidFill>
                  <a:srgbClr val="000000"/>
                </a:solidFill>
                <a:latin typeface="Calibri"/>
                <a:ea typeface="Calibri"/>
                <a:cs typeface="Calibri"/>
                <a:sym typeface="Calibri"/>
              </a:rPr>
              <a:t> is a state of suspended growth and metabolism.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100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The </a:t>
            </a:r>
            <a:r>
              <a:rPr b="0" i="0" lang="en-US" sz="2800" u="sng" cap="none" strike="noStrike">
                <a:solidFill>
                  <a:srgbClr val="000000"/>
                </a:solidFill>
                <a:latin typeface="Calibri"/>
                <a:ea typeface="Calibri"/>
                <a:cs typeface="Calibri"/>
                <a:sym typeface="Calibri"/>
              </a:rPr>
              <a:t>bud</a:t>
            </a:r>
            <a:r>
              <a:rPr b="0" i="0" lang="en-US" sz="2800" u="none" cap="none" strike="noStrike">
                <a:solidFill>
                  <a:srgbClr val="000000"/>
                </a:solidFill>
                <a:latin typeface="Calibri"/>
                <a:ea typeface="Calibri"/>
                <a:cs typeface="Calibri"/>
                <a:sym typeface="Calibri"/>
              </a:rPr>
              <a:t> is seen when the shoot is growing.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1000"/>
              </a:spcBef>
              <a:spcAft>
                <a:spcPts val="1000"/>
              </a:spcAft>
              <a:buClr>
                <a:srgbClr val="000000"/>
              </a:buClr>
              <a:buSzPts val="2800"/>
              <a:buFont typeface="Calibri"/>
              <a:buChar char="●"/>
            </a:pPr>
            <a:r>
              <a:rPr b="0" i="0" lang="en-US" sz="2800" u="sng" cap="none" strike="noStrike">
                <a:solidFill>
                  <a:srgbClr val="000000"/>
                </a:solidFill>
                <a:latin typeface="Calibri"/>
                <a:ea typeface="Calibri"/>
                <a:cs typeface="Calibri"/>
                <a:sym typeface="Calibri"/>
              </a:rPr>
              <a:t>Germination</a:t>
            </a:r>
            <a:r>
              <a:rPr b="0" i="0" lang="en-US" sz="2800" u="none" cap="none" strike="noStrike">
                <a:solidFill>
                  <a:srgbClr val="000000"/>
                </a:solidFill>
                <a:latin typeface="Calibri"/>
                <a:ea typeface="Calibri"/>
                <a:cs typeface="Calibri"/>
                <a:sym typeface="Calibri"/>
              </a:rPr>
              <a:t> is the emergence of new leaves (photosynthetic active foliage) on plants; it signals the beginning of a new growing season cycle.</a:t>
            </a:r>
            <a:endParaRPr b="0" i="0" sz="2800" u="none" cap="none" strike="noStrike">
              <a:solidFill>
                <a:srgbClr val="000000"/>
              </a:solidFill>
              <a:latin typeface="Calibri"/>
              <a:ea typeface="Calibri"/>
              <a:cs typeface="Calibri"/>
              <a:sym typeface="Calibri"/>
            </a:endParaRPr>
          </a:p>
        </p:txBody>
      </p:sp>
      <p:sp>
        <p:nvSpPr>
          <p:cNvPr id="362" name="Google Shape;362;g1f3f22a3726_7_243"/>
          <p:cNvSpPr txBox="1"/>
          <p:nvPr/>
        </p:nvSpPr>
        <p:spPr>
          <a:xfrm>
            <a:off x="11957875" y="1617225"/>
            <a:ext cx="4068300" cy="6318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100"/>
              <a:buFont typeface="Arial"/>
              <a:buNone/>
            </a:pPr>
            <a:r>
              <a:rPr b="1" i="0" lang="en-US" sz="4000" u="none" cap="none" strike="noStrike">
                <a:solidFill>
                  <a:schemeClr val="dk1"/>
                </a:solidFill>
                <a:latin typeface="Calibri"/>
                <a:ea typeface="Calibri"/>
                <a:cs typeface="Calibri"/>
                <a:sym typeface="Calibri"/>
              </a:rPr>
              <a:t>Green up Protocol</a:t>
            </a:r>
            <a:endParaRPr b="1" i="0" sz="4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1f3f22a3726_7_256"/>
          <p:cNvSpPr txBox="1"/>
          <p:nvPr/>
        </p:nvSpPr>
        <p:spPr>
          <a:xfrm>
            <a:off x="3726000" y="1071275"/>
            <a:ext cx="10686900" cy="6933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100"/>
              <a:buFont typeface="Arial"/>
              <a:buNone/>
            </a:pPr>
            <a:r>
              <a:rPr b="1" i="0" lang="en-US" sz="4400" u="none" cap="none" strike="noStrike">
                <a:solidFill>
                  <a:schemeClr val="dk1"/>
                </a:solidFill>
                <a:latin typeface="Calibri"/>
                <a:ea typeface="Calibri"/>
                <a:cs typeface="Calibri"/>
                <a:sym typeface="Calibri"/>
              </a:rPr>
              <a:t>Resumen del Protocolo / Protocol summary</a:t>
            </a:r>
            <a:endParaRPr b="1" i="0" sz="4400" u="none" cap="none" strike="noStrike">
              <a:solidFill>
                <a:schemeClr val="dk1"/>
              </a:solidFill>
              <a:latin typeface="Calibri"/>
              <a:ea typeface="Calibri"/>
              <a:cs typeface="Calibri"/>
              <a:sym typeface="Calibri"/>
            </a:endParaRPr>
          </a:p>
        </p:txBody>
      </p:sp>
      <p:graphicFrame>
        <p:nvGraphicFramePr>
          <p:cNvPr id="368" name="Google Shape;368;g1f3f22a3726_7_256"/>
          <p:cNvGraphicFramePr/>
          <p:nvPr/>
        </p:nvGraphicFramePr>
        <p:xfrm>
          <a:off x="1365550" y="2301800"/>
          <a:ext cx="3000000" cy="3000000"/>
        </p:xfrm>
        <a:graphic>
          <a:graphicData uri="http://schemas.openxmlformats.org/drawingml/2006/table">
            <a:tbl>
              <a:tblPr>
                <a:noFill/>
                <a:tableStyleId>{9B8F8302-8411-49C3-8C1A-18ABD9AAA9B9}</a:tableStyleId>
              </a:tblPr>
              <a:tblGrid>
                <a:gridCol w="2847525"/>
                <a:gridCol w="9136550"/>
              </a:tblGrid>
              <a:tr h="1453625">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Cuándo / When</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700"/>
                        <a:buFont typeface="Arial"/>
                        <a:buNone/>
                      </a:pPr>
                      <a:r>
                        <a:rPr lang="en-US" sz="2300" u="none" cap="none" strike="noStrike">
                          <a:solidFill>
                            <a:schemeClr val="dk1"/>
                          </a:solidFill>
                          <a:latin typeface="Calibri"/>
                          <a:ea typeface="Calibri"/>
                          <a:cs typeface="Calibri"/>
                          <a:sym typeface="Calibri"/>
                        </a:rPr>
                        <a:t>Por lo menos 2 veces por semana, comenzando 2 semanas antes del inicio previsto de la foliación, hasta que el crecimiento de las hojas se detenga. / From 2 weeks before the expected onset of green down and until plant color change or leaf drop is complete.</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r h="781150">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Dónde / Where</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700"/>
                        <a:buFont typeface="Arial"/>
                        <a:buNone/>
                      </a:pPr>
                      <a:r>
                        <a:rPr lang="en-US" sz="2300" u="none" cap="none" strike="noStrike">
                          <a:solidFill>
                            <a:schemeClr val="dk1"/>
                          </a:solidFill>
                          <a:latin typeface="Calibri"/>
                          <a:ea typeface="Calibri"/>
                          <a:cs typeface="Calibri"/>
                          <a:sym typeface="Calibri"/>
                        </a:rPr>
                        <a:t>Sitio de foliación y senescencia foliar para árboles y arbustos / Green down site of trees and shrubs</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r h="781150">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Tiempo necesario / Time required</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700"/>
                        <a:buFont typeface="Arial"/>
                        <a:buNone/>
                      </a:pPr>
                      <a:r>
                        <a:rPr lang="en-US" sz="2300" u="none" cap="none" strike="noStrike">
                          <a:solidFill>
                            <a:schemeClr val="dk1"/>
                          </a:solidFill>
                          <a:latin typeface="Calibri"/>
                          <a:ea typeface="Calibri"/>
                          <a:cs typeface="Calibri"/>
                          <a:sym typeface="Calibri"/>
                        </a:rPr>
                        <a:t>10-15 minutos por medición / 10-15 minutes per measurement. </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r h="444900">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Requisitos previos</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700"/>
                        <a:buFont typeface="Arial"/>
                        <a:buNone/>
                      </a:pPr>
                      <a:r>
                        <a:rPr lang="en-US" sz="2300" u="none" cap="none" strike="noStrike">
                          <a:solidFill>
                            <a:schemeClr val="dk1"/>
                          </a:solidFill>
                          <a:latin typeface="Calibri"/>
                          <a:ea typeface="Calibri"/>
                          <a:cs typeface="Calibri"/>
                          <a:sym typeface="Calibri"/>
                        </a:rPr>
                        <a:t>Ninguno / None</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r h="444900">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Instrumento </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700"/>
                        <a:buFont typeface="Arial"/>
                        <a:buNone/>
                      </a:pPr>
                      <a:r>
                        <a:rPr lang="en-US" sz="2300" u="none" cap="none" strike="noStrike">
                          <a:solidFill>
                            <a:schemeClr val="dk1"/>
                          </a:solidFill>
                          <a:latin typeface="Calibri"/>
                          <a:ea typeface="Calibri"/>
                          <a:cs typeface="Calibri"/>
                          <a:sym typeface="Calibri"/>
                        </a:rPr>
                        <a:t>Regla / Rule</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r h="444900">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Nivel de destreza</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700"/>
                        <a:buFont typeface="Arial"/>
                        <a:buNone/>
                      </a:pPr>
                      <a:r>
                        <a:rPr lang="en-US" sz="2300" u="none" cap="none" strike="noStrike">
                          <a:solidFill>
                            <a:schemeClr val="dk1"/>
                          </a:solidFill>
                          <a:latin typeface="Calibri"/>
                          <a:ea typeface="Calibri"/>
                          <a:cs typeface="Calibri"/>
                          <a:sym typeface="Calibri"/>
                        </a:rPr>
                        <a:t>Todos / All</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r h="986900">
                <a:tc>
                  <a:txBody>
                    <a:bodyPr/>
                    <a:lstStyle/>
                    <a:p>
                      <a:pPr indent="0" lvl="0" marL="0" marR="0" rtl="0" algn="l">
                        <a:lnSpc>
                          <a:spcPct val="115000"/>
                        </a:lnSpc>
                        <a:spcBef>
                          <a:spcPts val="0"/>
                        </a:spcBef>
                        <a:spcAft>
                          <a:spcPts val="0"/>
                        </a:spcAft>
                        <a:buClr>
                          <a:srgbClr val="000000"/>
                        </a:buClr>
                        <a:buSzPts val="1800"/>
                        <a:buFont typeface="Arial"/>
                        <a:buNone/>
                      </a:pPr>
                      <a:r>
                        <a:rPr b="1" lang="en-US" sz="2300" u="none" cap="none" strike="noStrike">
                          <a:solidFill>
                            <a:srgbClr val="385723"/>
                          </a:solidFill>
                          <a:latin typeface="Calibri"/>
                          <a:ea typeface="Calibri"/>
                          <a:cs typeface="Calibri"/>
                          <a:sym typeface="Calibri"/>
                        </a:rPr>
                        <a:t>Referencias</a:t>
                      </a:r>
                      <a:endParaRPr b="1" sz="2300" u="none" cap="none" strike="noStrike">
                        <a:solidFill>
                          <a:srgbClr val="385723"/>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300" u="none" cap="none" strike="noStrike">
                          <a:solidFill>
                            <a:schemeClr val="dk1"/>
                          </a:solidFill>
                          <a:latin typeface="Calibri"/>
                          <a:ea typeface="Calibri"/>
                          <a:cs typeface="Calibri"/>
                          <a:sym typeface="Calibri"/>
                        </a:rPr>
                        <a:t>Guías de campo, </a:t>
                      </a:r>
                      <a:r>
                        <a:rPr lang="en-US" sz="2300">
                          <a:solidFill>
                            <a:schemeClr val="dk1"/>
                          </a:solidFill>
                          <a:latin typeface="Calibri"/>
                          <a:ea typeface="Calibri"/>
                          <a:cs typeface="Calibri"/>
                          <a:sym typeface="Calibri"/>
                        </a:rPr>
                        <a:t>H</a:t>
                      </a:r>
                      <a:r>
                        <a:rPr lang="en-US" sz="2300" u="none" cap="none" strike="noStrike">
                          <a:solidFill>
                            <a:schemeClr val="dk1"/>
                          </a:solidFill>
                          <a:latin typeface="Calibri"/>
                          <a:ea typeface="Calibri"/>
                          <a:cs typeface="Calibri"/>
                          <a:sym typeface="Calibri"/>
                        </a:rPr>
                        <a:t>oja de definición de sitio,  Hoja de datos / </a:t>
                      </a:r>
                      <a:endParaRPr sz="23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None/>
                      </a:pPr>
                      <a:r>
                        <a:rPr lang="en-US" sz="2300">
                          <a:solidFill>
                            <a:schemeClr val="dk1"/>
                          </a:solidFill>
                          <a:latin typeface="Calibri"/>
                          <a:ea typeface="Calibri"/>
                          <a:cs typeface="Calibri"/>
                          <a:sym typeface="Calibri"/>
                        </a:rPr>
                        <a:t>D</a:t>
                      </a:r>
                      <a:r>
                        <a:rPr lang="en-US" sz="2300" u="none" cap="none" strike="noStrike">
                          <a:solidFill>
                            <a:schemeClr val="dk1"/>
                          </a:solidFill>
                          <a:latin typeface="Calibri"/>
                          <a:ea typeface="Calibri"/>
                          <a:cs typeface="Calibri"/>
                          <a:sym typeface="Calibri"/>
                        </a:rPr>
                        <a:t>ata sheet</a:t>
                      </a:r>
                      <a:r>
                        <a:rPr lang="en-US" sz="2300">
                          <a:solidFill>
                            <a:schemeClr val="dk1"/>
                          </a:solidFill>
                          <a:latin typeface="Calibri"/>
                          <a:ea typeface="Calibri"/>
                          <a:cs typeface="Calibri"/>
                          <a:sym typeface="Calibri"/>
                        </a:rPr>
                        <a:t>, S</a:t>
                      </a:r>
                      <a:r>
                        <a:rPr lang="en-US" sz="2300" u="none" cap="none" strike="noStrike">
                          <a:solidFill>
                            <a:schemeClr val="dk1"/>
                          </a:solidFill>
                          <a:latin typeface="Calibri"/>
                          <a:ea typeface="Calibri"/>
                          <a:cs typeface="Calibri"/>
                          <a:sym typeface="Calibri"/>
                        </a:rPr>
                        <a:t>ite definition sheet, </a:t>
                      </a:r>
                      <a:r>
                        <a:rPr lang="en-US" sz="2300">
                          <a:solidFill>
                            <a:schemeClr val="dk1"/>
                          </a:solidFill>
                          <a:latin typeface="Calibri"/>
                          <a:ea typeface="Calibri"/>
                          <a:cs typeface="Calibri"/>
                          <a:sym typeface="Calibri"/>
                        </a:rPr>
                        <a:t>F</a:t>
                      </a:r>
                      <a:r>
                        <a:rPr lang="en-US" sz="2300" u="none" cap="none" strike="noStrike">
                          <a:solidFill>
                            <a:schemeClr val="dk1"/>
                          </a:solidFill>
                          <a:latin typeface="Calibri"/>
                          <a:ea typeface="Calibri"/>
                          <a:cs typeface="Calibri"/>
                          <a:sym typeface="Calibri"/>
                        </a:rPr>
                        <a:t>ield guides</a:t>
                      </a:r>
                      <a:endParaRPr sz="2300" u="none" cap="none" strike="noStrike">
                        <a:solidFill>
                          <a:schemeClr val="dk1"/>
                        </a:solidFill>
                        <a:latin typeface="Calibri"/>
                        <a:ea typeface="Calibri"/>
                        <a:cs typeface="Calibri"/>
                        <a:sym typeface="Calibri"/>
                      </a:endParaRPr>
                    </a:p>
                  </a:txBody>
                  <a:tcPr marT="91425" marB="91425" marR="91425" marL="91425">
                    <a:lnL cap="flat" cmpd="sng" w="28575">
                      <a:solidFill>
                        <a:srgbClr val="38761D"/>
                      </a:solidFill>
                      <a:prstDash val="solid"/>
                      <a:round/>
                      <a:headEnd len="sm" w="sm" type="none"/>
                      <a:tailEnd len="sm" w="sm" type="none"/>
                    </a:lnL>
                    <a:lnR cap="flat" cmpd="sng" w="28575">
                      <a:solidFill>
                        <a:srgbClr val="38761D"/>
                      </a:solidFill>
                      <a:prstDash val="solid"/>
                      <a:round/>
                      <a:headEnd len="sm" w="sm" type="none"/>
                      <a:tailEnd len="sm" w="sm" type="none"/>
                    </a:lnR>
                    <a:lnT cap="flat" cmpd="sng" w="28575">
                      <a:solidFill>
                        <a:srgbClr val="38761D"/>
                      </a:solidFill>
                      <a:prstDash val="solid"/>
                      <a:round/>
                      <a:headEnd len="sm" w="sm" type="none"/>
                      <a:tailEnd len="sm" w="sm" type="none"/>
                    </a:lnT>
                    <a:lnB cap="flat" cmpd="sng" w="28575">
                      <a:solidFill>
                        <a:srgbClr val="38761D"/>
                      </a:solidFill>
                      <a:prstDash val="solid"/>
                      <a:round/>
                      <a:headEnd len="sm" w="sm" type="none"/>
                      <a:tailEnd len="sm" w="sm" type="none"/>
                    </a:lnB>
                  </a:tcPr>
                </a:tc>
              </a:tr>
            </a:tbl>
          </a:graphicData>
        </a:graphic>
      </p:graphicFrame>
      <p:pic>
        <p:nvPicPr>
          <p:cNvPr id="369" name="Google Shape;369;g1f3f22a3726_7_256"/>
          <p:cNvPicPr preferRelativeResize="0"/>
          <p:nvPr/>
        </p:nvPicPr>
        <p:blipFill rotWithShape="1">
          <a:blip r:embed="rId3">
            <a:alphaModFix/>
          </a:blip>
          <a:srcRect b="0" l="20685" r="0" t="0"/>
          <a:stretch/>
        </p:blipFill>
        <p:spPr>
          <a:xfrm>
            <a:off x="13765398" y="3495300"/>
            <a:ext cx="3486075" cy="3296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g1f3f22a3726_7_266"/>
          <p:cNvPicPr preferRelativeResize="0"/>
          <p:nvPr/>
        </p:nvPicPr>
        <p:blipFill rotWithShape="1">
          <a:blip r:embed="rId3">
            <a:alphaModFix/>
          </a:blip>
          <a:srcRect b="0" l="0" r="0" t="0"/>
          <a:stretch/>
        </p:blipFill>
        <p:spPr>
          <a:xfrm>
            <a:off x="7157638" y="2576725"/>
            <a:ext cx="5033763" cy="5875454"/>
          </a:xfrm>
          <a:prstGeom prst="rect">
            <a:avLst/>
          </a:prstGeom>
          <a:noFill/>
          <a:ln>
            <a:noFill/>
          </a:ln>
        </p:spPr>
      </p:pic>
      <p:sp>
        <p:nvSpPr>
          <p:cNvPr id="375" name="Google Shape;375;g1f3f22a3726_7_266"/>
          <p:cNvSpPr txBox="1"/>
          <p:nvPr/>
        </p:nvSpPr>
        <p:spPr>
          <a:xfrm>
            <a:off x="1270750" y="2376750"/>
            <a:ext cx="6700800" cy="696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1" lang="en-US" sz="2500" u="none" cap="none" strike="noStrike">
                <a:solidFill>
                  <a:schemeClr val="dk1"/>
                </a:solidFill>
                <a:latin typeface="Calibri"/>
                <a:ea typeface="Calibri"/>
                <a:cs typeface="Calibri"/>
                <a:sym typeface="Calibri"/>
              </a:rPr>
              <a:t>Qué necesita</a:t>
            </a:r>
            <a:endParaRPr b="1" i="1" sz="25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Lápiz o lapicera</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Cámara</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Brújula</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Marcador permanente de punta fina</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Regla con unidades en mm</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Guía de identificación de árboles</a:t>
            </a:r>
            <a:endParaRPr b="0"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rPr b="1" i="1" lang="en-US" sz="2500" u="none" cap="none" strike="noStrike">
                <a:solidFill>
                  <a:schemeClr val="dk1"/>
                </a:solidFill>
                <a:latin typeface="Calibri"/>
                <a:ea typeface="Calibri"/>
                <a:cs typeface="Calibri"/>
                <a:sym typeface="Calibri"/>
              </a:rPr>
              <a:t>Documentos necesarios en el campo</a:t>
            </a:r>
            <a:endParaRPr b="1" i="1" sz="25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Hoja de definición de sitio</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Guía de campo de Foliación de árboles/arbustos</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Guía de campo de selección de sitio de Foliación y senescencia foliar de árboles y arbustos</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Hoja de datos de Foliación de árboles y arbustos</a:t>
            </a:r>
            <a:endParaRPr b="0" i="0" sz="2400" u="none" cap="none" strike="noStrike">
              <a:solidFill>
                <a:schemeClr val="dk1"/>
              </a:solidFill>
              <a:latin typeface="Calibri"/>
              <a:ea typeface="Calibri"/>
              <a:cs typeface="Calibri"/>
              <a:sym typeface="Calibri"/>
            </a:endParaRPr>
          </a:p>
          <a:p>
            <a:pPr indent="-381000" lvl="0" marL="1028700" marR="0" rtl="0" algn="l">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Opcional: dispositivo con aplicación GLOBE Observer-Data entry</a:t>
            </a:r>
            <a:endParaRPr sz="2400">
              <a:solidFill>
                <a:schemeClr val="dk1"/>
              </a:solidFill>
              <a:latin typeface="Calibri"/>
              <a:ea typeface="Calibri"/>
              <a:cs typeface="Calibri"/>
              <a:sym typeface="Calibri"/>
            </a:endParaRPr>
          </a:p>
        </p:txBody>
      </p:sp>
      <p:sp>
        <p:nvSpPr>
          <p:cNvPr id="376" name="Google Shape;376;g1f3f22a3726_7_266"/>
          <p:cNvSpPr txBox="1"/>
          <p:nvPr/>
        </p:nvSpPr>
        <p:spPr>
          <a:xfrm>
            <a:off x="4836000" y="1245663"/>
            <a:ext cx="8616000" cy="6933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100"/>
              <a:buFont typeface="Arial"/>
              <a:buNone/>
            </a:pPr>
            <a:r>
              <a:rPr b="1" i="0" lang="en-US" sz="4400" u="none" cap="none" strike="noStrike">
                <a:solidFill>
                  <a:schemeClr val="dk1"/>
                </a:solidFill>
                <a:latin typeface="Calibri"/>
                <a:ea typeface="Calibri"/>
                <a:cs typeface="Calibri"/>
                <a:sym typeface="Calibri"/>
              </a:rPr>
              <a:t>Equipo de campo / Field equipment</a:t>
            </a:r>
            <a:endParaRPr b="1" i="0" sz="4400" u="none" cap="none" strike="noStrike">
              <a:solidFill>
                <a:schemeClr val="dk1"/>
              </a:solidFill>
              <a:latin typeface="Calibri"/>
              <a:ea typeface="Calibri"/>
              <a:cs typeface="Calibri"/>
              <a:sym typeface="Calibri"/>
            </a:endParaRPr>
          </a:p>
        </p:txBody>
      </p:sp>
      <p:sp>
        <p:nvSpPr>
          <p:cNvPr id="377" name="Google Shape;377;g1f3f22a3726_7_266"/>
          <p:cNvSpPr txBox="1"/>
          <p:nvPr/>
        </p:nvSpPr>
        <p:spPr>
          <a:xfrm>
            <a:off x="12540050" y="2705500"/>
            <a:ext cx="4812600" cy="5747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1" lang="en-US" sz="2300" u="none" cap="none" strike="noStrike">
                <a:solidFill>
                  <a:srgbClr val="000000"/>
                </a:solidFill>
                <a:latin typeface="Calibri"/>
                <a:ea typeface="Calibri"/>
                <a:cs typeface="Calibri"/>
                <a:sym typeface="Calibri"/>
              </a:rPr>
              <a:t>What you need</a:t>
            </a:r>
            <a:endParaRPr b="1" i="1" sz="23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Pencil or pen</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Camera</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Compass</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Fine tip permanent marker</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Ruler with units in mm</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Tree identification guide</a:t>
            </a:r>
            <a:endParaRPr b="0" i="0" sz="2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rPr b="1" i="1" lang="en-US" sz="2100" u="none" cap="none" strike="noStrike">
                <a:solidFill>
                  <a:srgbClr val="000000"/>
                </a:solidFill>
                <a:latin typeface="Calibri"/>
                <a:ea typeface="Calibri"/>
                <a:cs typeface="Calibri"/>
                <a:sym typeface="Calibri"/>
              </a:rPr>
              <a:t>Documents necessary in the field</a:t>
            </a:r>
            <a:endParaRPr b="1" i="1"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Site definition sheet</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Tree and shrub green up field guide</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Green up and green down site selection field guide for trees and shrubs</a:t>
            </a:r>
            <a:endParaRPr b="0" i="0" sz="2100" u="none" cap="none" strike="noStrike">
              <a:solidFill>
                <a:srgbClr val="000000"/>
              </a:solidFill>
              <a:latin typeface="Calibri"/>
              <a:ea typeface="Calibri"/>
              <a:cs typeface="Calibri"/>
              <a:sym typeface="Calibri"/>
            </a:endParaRPr>
          </a:p>
          <a:p>
            <a:pPr indent="-361950" lvl="0" marL="457200" marR="0" rtl="0" algn="l">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Tree and shrub green up data sheet</a:t>
            </a:r>
            <a:endParaRPr b="0" i="0" sz="2100" u="none" cap="none" strike="noStrike">
              <a:solidFill>
                <a:srgbClr val="000000"/>
              </a:solidFill>
              <a:latin typeface="Calibri"/>
              <a:ea typeface="Calibri"/>
              <a:cs typeface="Calibri"/>
              <a:sym typeface="Calibri"/>
            </a:endParaRPr>
          </a:p>
        </p:txBody>
      </p:sp>
      <p:pic>
        <p:nvPicPr>
          <p:cNvPr id="378" name="Google Shape;378;g1f3f22a3726_7_266"/>
          <p:cNvPicPr preferRelativeResize="0"/>
          <p:nvPr/>
        </p:nvPicPr>
        <p:blipFill>
          <a:blip r:embed="rId4">
            <a:alphaModFix/>
          </a:blip>
          <a:stretch>
            <a:fillRect/>
          </a:stretch>
        </p:blipFill>
        <p:spPr>
          <a:xfrm>
            <a:off x="8588963" y="6597025"/>
            <a:ext cx="1110075" cy="1990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1f3f22a3726_7_93"/>
          <p:cNvSpPr txBox="1"/>
          <p:nvPr>
            <p:ph idx="1" type="body"/>
          </p:nvPr>
        </p:nvSpPr>
        <p:spPr>
          <a:xfrm>
            <a:off x="722675" y="1937251"/>
            <a:ext cx="16459200" cy="7449900"/>
          </a:xfrm>
          <a:prstGeom prst="rect">
            <a:avLst/>
          </a:prstGeom>
          <a:noFill/>
          <a:ln>
            <a:noFill/>
          </a:ln>
        </p:spPr>
        <p:txBody>
          <a:bodyPr anchorCtr="0" anchor="t" bIns="0" lIns="0" spcFirstLastPara="1" rIns="0" wrap="square" tIns="0">
            <a:spAutoFit/>
          </a:bodyPr>
          <a:lstStyle/>
          <a:p>
            <a:pPr indent="-228600" lvl="0" marL="457200" marR="0" rtl="0" algn="ctr">
              <a:lnSpc>
                <a:spcPct val="100000"/>
              </a:lnSpc>
              <a:spcBef>
                <a:spcPts val="0"/>
              </a:spcBef>
              <a:spcAft>
                <a:spcPts val="0"/>
              </a:spcAft>
              <a:buClr>
                <a:srgbClr val="000000"/>
              </a:buClr>
              <a:buSzPts val="1400"/>
              <a:buFont typeface="Arial"/>
              <a:buNone/>
            </a:pPr>
            <a:r>
              <a:rPr b="1" lang="en-US" sz="4000">
                <a:solidFill>
                  <a:srgbClr val="000000"/>
                </a:solidFill>
                <a:latin typeface="Calibri"/>
                <a:ea typeface="Calibri"/>
                <a:cs typeface="Calibri"/>
                <a:sym typeface="Calibri"/>
              </a:rPr>
              <a:t>"Padrões fenológicos e mortalidade de árvores de terra firme na </a:t>
            </a:r>
            <a:endParaRPr b="1" sz="4000">
              <a:solidFill>
                <a:srgbClr val="000000"/>
              </a:solidFill>
              <a:latin typeface="Calibri"/>
              <a:ea typeface="Calibri"/>
              <a:cs typeface="Calibri"/>
              <a:sym typeface="Calibri"/>
            </a:endParaRPr>
          </a:p>
          <a:p>
            <a:pPr indent="-228600" lvl="0" marL="457200" marR="0" rtl="0" algn="ctr">
              <a:lnSpc>
                <a:spcPct val="100000"/>
              </a:lnSpc>
              <a:spcBef>
                <a:spcPts val="0"/>
              </a:spcBef>
              <a:spcAft>
                <a:spcPts val="0"/>
              </a:spcAft>
              <a:buClr>
                <a:srgbClr val="000000"/>
              </a:buClr>
              <a:buSzPts val="1400"/>
              <a:buFont typeface="Arial"/>
              <a:buNone/>
            </a:pPr>
            <a:r>
              <a:rPr b="1" lang="en-US" sz="4000">
                <a:solidFill>
                  <a:srgbClr val="000000"/>
                </a:solidFill>
                <a:latin typeface="Calibri"/>
                <a:ea typeface="Calibri"/>
                <a:cs typeface="Calibri"/>
                <a:sym typeface="Calibri"/>
              </a:rPr>
              <a:t>Amazônia Central"  </a:t>
            </a:r>
            <a:endParaRPr b="1" sz="4000">
              <a:solidFill>
                <a:srgbClr val="000000"/>
              </a:solidFill>
              <a:latin typeface="Calibri"/>
              <a:ea typeface="Calibri"/>
              <a:cs typeface="Calibri"/>
              <a:sym typeface="Calibri"/>
            </a:endParaRPr>
          </a:p>
          <a:p>
            <a:pPr indent="-228600" lvl="0" marL="457200" rtl="0" algn="ctr">
              <a:lnSpc>
                <a:spcPct val="100000"/>
              </a:lnSpc>
              <a:spcBef>
                <a:spcPts val="0"/>
              </a:spcBef>
              <a:spcAft>
                <a:spcPts val="0"/>
              </a:spcAft>
              <a:buClr>
                <a:srgbClr val="000000"/>
              </a:buClr>
              <a:buSzPts val="1400"/>
              <a:buNone/>
            </a:pPr>
            <a:r>
              <a:t/>
            </a:r>
            <a:endParaRPr b="1" sz="4000">
              <a:latin typeface="Calibri"/>
              <a:ea typeface="Calibri"/>
              <a:cs typeface="Calibri"/>
              <a:sym typeface="Calibri"/>
            </a:endParaRPr>
          </a:p>
          <a:p>
            <a:pPr indent="-228600" lvl="0" marL="457200" rtl="0" algn="ctr">
              <a:lnSpc>
                <a:spcPct val="100000"/>
              </a:lnSpc>
              <a:spcBef>
                <a:spcPts val="0"/>
              </a:spcBef>
              <a:spcAft>
                <a:spcPts val="0"/>
              </a:spcAft>
              <a:buClr>
                <a:srgbClr val="000000"/>
              </a:buClr>
              <a:buSzPts val="1400"/>
              <a:buNone/>
            </a:pPr>
            <a:r>
              <a:rPr b="1" lang="en-US" sz="4000">
                <a:solidFill>
                  <a:srgbClr val="000000"/>
                </a:solidFill>
                <a:latin typeface="Calibri"/>
                <a:ea typeface="Calibri"/>
                <a:cs typeface="Calibri"/>
                <a:sym typeface="Calibri"/>
              </a:rPr>
              <a:t>Dra. </a:t>
            </a:r>
            <a:r>
              <a:rPr b="1" i="0" lang="en-US" sz="4000" u="none" strike="noStrike">
                <a:solidFill>
                  <a:srgbClr val="000000"/>
                </a:solidFill>
                <a:latin typeface="Calibri"/>
                <a:ea typeface="Calibri"/>
                <a:cs typeface="Calibri"/>
                <a:sym typeface="Calibri"/>
              </a:rPr>
              <a:t>Izabella Aleixo</a:t>
            </a:r>
            <a:endParaRPr b="1" i="0" sz="4000" u="none" strike="noStrike">
              <a:solidFill>
                <a:srgbClr val="000000"/>
              </a:solidFill>
              <a:latin typeface="Calibri"/>
              <a:ea typeface="Calibri"/>
              <a:cs typeface="Calibri"/>
              <a:sym typeface="Calibri"/>
            </a:endParaRPr>
          </a:p>
          <a:p>
            <a:pPr indent="-228600" lvl="0" marL="457200" rtl="0" algn="ctr">
              <a:lnSpc>
                <a:spcPct val="100000"/>
              </a:lnSpc>
              <a:spcBef>
                <a:spcPts val="0"/>
              </a:spcBef>
              <a:spcAft>
                <a:spcPts val="0"/>
              </a:spcAft>
              <a:buClr>
                <a:schemeClr val="dk1"/>
              </a:buClr>
              <a:buSzPts val="1400"/>
              <a:buNone/>
            </a:pPr>
            <a:r>
              <a:t/>
            </a:r>
            <a:endParaRPr b="1" sz="4000">
              <a:latin typeface="Arial"/>
              <a:ea typeface="Arial"/>
              <a:cs typeface="Arial"/>
              <a:sym typeface="Arial"/>
            </a:endParaRPr>
          </a:p>
          <a:p>
            <a:pPr indent="-228600" lvl="0" marL="457200" rtl="0" algn="ctr">
              <a:lnSpc>
                <a:spcPct val="100000"/>
              </a:lnSpc>
              <a:spcBef>
                <a:spcPts val="0"/>
              </a:spcBef>
              <a:spcAft>
                <a:spcPts val="0"/>
              </a:spcAft>
              <a:buClr>
                <a:schemeClr val="dk1"/>
              </a:buClr>
              <a:buSzPts val="1400"/>
              <a:buNone/>
            </a:pPr>
            <a:r>
              <a:t/>
            </a:r>
            <a:endParaRPr b="1" sz="4000">
              <a:latin typeface="Arial"/>
              <a:ea typeface="Arial"/>
              <a:cs typeface="Arial"/>
              <a:sym typeface="Arial"/>
            </a:endParaRPr>
          </a:p>
          <a:p>
            <a:pPr indent="-228600" lvl="0" marL="457200" rtl="0" algn="ctr">
              <a:lnSpc>
                <a:spcPct val="100000"/>
              </a:lnSpc>
              <a:spcBef>
                <a:spcPts val="0"/>
              </a:spcBef>
              <a:spcAft>
                <a:spcPts val="0"/>
              </a:spcAft>
              <a:buClr>
                <a:schemeClr val="dk1"/>
              </a:buClr>
              <a:buSzPts val="1400"/>
              <a:buNone/>
            </a:pPr>
            <a:r>
              <a:t/>
            </a:r>
            <a:endParaRPr b="0" sz="4000"/>
          </a:p>
          <a:p>
            <a:pPr indent="-228600" lvl="0" marL="457200" rtl="0" algn="l">
              <a:lnSpc>
                <a:spcPct val="100000"/>
              </a:lnSpc>
              <a:spcBef>
                <a:spcPts val="0"/>
              </a:spcBef>
              <a:spcAft>
                <a:spcPts val="0"/>
              </a:spcAft>
              <a:buClr>
                <a:schemeClr val="dk1"/>
              </a:buClr>
              <a:buSzPts val="1400"/>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None/>
            </a:pPr>
            <a:r>
              <a:t/>
            </a:r>
            <a:endParaRPr b="0" i="0" sz="1800" u="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None/>
            </a:pPr>
            <a:r>
              <a:t/>
            </a:r>
            <a:endParaRPr b="0" i="0" sz="1800" u="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None/>
            </a:pPr>
            <a:br>
              <a:rPr lang="en-US"/>
            </a:br>
            <a:endParaRPr/>
          </a:p>
        </p:txBody>
      </p:sp>
      <p:pic>
        <p:nvPicPr>
          <p:cNvPr id="213" name="Google Shape;213;g1f3f22a3726_7_93"/>
          <p:cNvPicPr preferRelativeResize="0"/>
          <p:nvPr/>
        </p:nvPicPr>
        <p:blipFill rotWithShape="1">
          <a:blip r:embed="rId3">
            <a:alphaModFix/>
          </a:blip>
          <a:srcRect b="0" l="0" r="0" t="0"/>
          <a:stretch/>
        </p:blipFill>
        <p:spPr>
          <a:xfrm>
            <a:off x="7558001" y="4665200"/>
            <a:ext cx="3171975" cy="3171975"/>
          </a:xfrm>
          <a:prstGeom prst="rect">
            <a:avLst/>
          </a:prstGeom>
          <a:noFill/>
          <a:ln>
            <a:noFill/>
          </a:ln>
        </p:spPr>
      </p:pic>
      <p:sp>
        <p:nvSpPr>
          <p:cNvPr id="214" name="Google Shape;214;g1f3f22a3726_7_93"/>
          <p:cNvSpPr txBox="1"/>
          <p:nvPr/>
        </p:nvSpPr>
        <p:spPr>
          <a:xfrm>
            <a:off x="3429000" y="8081425"/>
            <a:ext cx="12115800" cy="100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solidFill>
                  <a:srgbClr val="000000"/>
                </a:solidFill>
              </a:rPr>
              <a:t>Investigadora en ecología forestal, cambio climático, fenología, silvicultura y ciclos biogeoquímicos</a:t>
            </a:r>
            <a:r>
              <a:rPr b="1" lang="en-US" sz="2700">
                <a:solidFill>
                  <a:srgbClr val="000000"/>
                </a:solidFill>
              </a:rPr>
              <a:t>. </a:t>
            </a:r>
            <a:endParaRPr sz="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1f3f22a3726_7_277"/>
          <p:cNvSpPr txBox="1"/>
          <p:nvPr/>
        </p:nvSpPr>
        <p:spPr>
          <a:xfrm>
            <a:off x="1284650" y="2595600"/>
            <a:ext cx="6077400" cy="60768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Defina el sitio</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Tome mediciones de GPS</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Especies de árboles y arbustos</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Tome fotos del sitio de estudio</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Datos de árboles o arbustos: cuatro brotes de la misma rama</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Fecha</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Condición del brote</a:t>
            </a:r>
            <a:endParaRPr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0"/>
              </a:spcBef>
              <a:spcAft>
                <a:spcPts val="0"/>
              </a:spcAft>
              <a:buClr>
                <a:schemeClr val="dk1"/>
              </a:buClr>
              <a:buSzPts val="2400"/>
              <a:buFont typeface="Calibri"/>
              <a:buChar char="●"/>
            </a:pPr>
            <a:r>
              <a:rPr i="0" lang="en-US" sz="2400" u="none" cap="none" strike="noStrike">
                <a:solidFill>
                  <a:schemeClr val="dk1"/>
                </a:solidFill>
                <a:latin typeface="Calibri"/>
                <a:ea typeface="Calibri"/>
                <a:cs typeface="Calibri"/>
                <a:sym typeface="Calibri"/>
              </a:rPr>
              <a:t>Largo de la hoja</a:t>
            </a:r>
            <a:endParaRPr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Arial"/>
              <a:buNone/>
            </a:pPr>
            <a:r>
              <a:t/>
            </a:r>
            <a:endParaRPr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Arial"/>
              <a:buNone/>
            </a:pPr>
            <a:r>
              <a:rPr b="1" i="0" lang="en-US" sz="2400" u="none" cap="none" strike="noStrike">
                <a:solidFill>
                  <a:schemeClr val="dk1"/>
                </a:solidFill>
                <a:latin typeface="Calibri"/>
                <a:ea typeface="Calibri"/>
                <a:cs typeface="Calibri"/>
                <a:sym typeface="Calibri"/>
              </a:rPr>
              <a:t>Importante: </a:t>
            </a:r>
            <a:r>
              <a:rPr i="0" lang="en-US" sz="2400" u="none" cap="none" strike="noStrike">
                <a:solidFill>
                  <a:schemeClr val="dk1"/>
                </a:solidFill>
                <a:latin typeface="Calibri"/>
                <a:ea typeface="Calibri"/>
                <a:cs typeface="Calibri"/>
                <a:sym typeface="Calibri"/>
              </a:rPr>
              <a:t>Las consideraciones de elección del sitio y del árbol o arbusto son las mismas que se indicaron en el protocolo de senescencia foliar. </a:t>
            </a:r>
            <a:endParaRPr i="0" sz="2400" u="none" cap="none" strike="noStrike">
              <a:solidFill>
                <a:schemeClr val="dk1"/>
              </a:solidFill>
              <a:latin typeface="Calibri"/>
              <a:ea typeface="Calibri"/>
              <a:cs typeface="Calibri"/>
              <a:sym typeface="Calibri"/>
            </a:endParaRPr>
          </a:p>
        </p:txBody>
      </p:sp>
      <p:sp>
        <p:nvSpPr>
          <p:cNvPr id="384" name="Google Shape;384;g1f3f22a3726_7_277"/>
          <p:cNvSpPr txBox="1"/>
          <p:nvPr/>
        </p:nvSpPr>
        <p:spPr>
          <a:xfrm>
            <a:off x="4740250" y="1340975"/>
            <a:ext cx="8650800" cy="6933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100"/>
              <a:buFont typeface="Arial"/>
              <a:buNone/>
            </a:pPr>
            <a:r>
              <a:rPr b="1" i="0" lang="en-US" sz="4400" u="none" cap="none" strike="noStrike">
                <a:solidFill>
                  <a:schemeClr val="dk1"/>
                </a:solidFill>
                <a:latin typeface="Calibri"/>
                <a:ea typeface="Calibri"/>
                <a:cs typeface="Calibri"/>
                <a:sym typeface="Calibri"/>
              </a:rPr>
              <a:t>Secuencia de pasos / Step sequence</a:t>
            </a:r>
            <a:endParaRPr b="1" i="0" sz="4400" u="none" cap="none" strike="noStrike">
              <a:solidFill>
                <a:schemeClr val="dk1"/>
              </a:solidFill>
              <a:latin typeface="Calibri"/>
              <a:ea typeface="Calibri"/>
              <a:cs typeface="Calibri"/>
              <a:sym typeface="Calibri"/>
            </a:endParaRPr>
          </a:p>
        </p:txBody>
      </p:sp>
      <p:sp>
        <p:nvSpPr>
          <p:cNvPr id="385" name="Google Shape;385;g1f3f22a3726_7_277"/>
          <p:cNvSpPr txBox="1"/>
          <p:nvPr/>
        </p:nvSpPr>
        <p:spPr>
          <a:xfrm>
            <a:off x="12593550" y="2595600"/>
            <a:ext cx="4836300" cy="58314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Define the site</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Take GPS measurements</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Species of trees and shrubs</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Take photos of the study site</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Tree or shrub data: four shoots from the same branch</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Date</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Condition of the shoot</a:t>
            </a:r>
            <a:endParaRPr b="0" i="0" sz="2300" u="none" cap="none" strike="noStrike">
              <a:solidFill>
                <a:srgbClr val="000000"/>
              </a:solidFill>
              <a:latin typeface="Calibri"/>
              <a:ea typeface="Calibri"/>
              <a:cs typeface="Calibri"/>
              <a:sym typeface="Calibri"/>
            </a:endParaRPr>
          </a:p>
          <a:p>
            <a:pPr indent="-374650" lvl="0" marL="457200" marR="0" rtl="0" algn="l">
              <a:lnSpc>
                <a:spcPct val="115000"/>
              </a:lnSpc>
              <a:spcBef>
                <a:spcPts val="0"/>
              </a:spcBef>
              <a:spcAft>
                <a:spcPts val="0"/>
              </a:spcAft>
              <a:buClr>
                <a:srgbClr val="000000"/>
              </a:buClr>
              <a:buSzPts val="2300"/>
              <a:buFont typeface="Calibri"/>
              <a:buChar char="●"/>
            </a:pPr>
            <a:r>
              <a:rPr b="0" i="0" lang="en-US" sz="2300" u="none" cap="none" strike="noStrike">
                <a:solidFill>
                  <a:srgbClr val="000000"/>
                </a:solidFill>
                <a:latin typeface="Calibri"/>
                <a:ea typeface="Calibri"/>
                <a:cs typeface="Calibri"/>
                <a:sym typeface="Calibri"/>
              </a:rPr>
              <a:t>Leaf length</a:t>
            </a:r>
            <a:endParaRPr b="0" i="0" sz="23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Important: </a:t>
            </a:r>
            <a:r>
              <a:rPr b="0" i="0" lang="en-US" sz="2300" u="none" cap="none" strike="noStrike">
                <a:solidFill>
                  <a:srgbClr val="000000"/>
                </a:solidFill>
                <a:latin typeface="Calibri"/>
                <a:ea typeface="Calibri"/>
                <a:cs typeface="Calibri"/>
                <a:sym typeface="Calibri"/>
              </a:rPr>
              <a:t>The site and tree or shrub selection considerations are the same as indicated for the leaf senescence protocol.</a:t>
            </a:r>
            <a:endParaRPr b="0" i="0" sz="2300" u="none" cap="none" strike="noStrike">
              <a:solidFill>
                <a:srgbClr val="000000"/>
              </a:solidFill>
              <a:latin typeface="Calibri"/>
              <a:ea typeface="Calibri"/>
              <a:cs typeface="Calibri"/>
              <a:sym typeface="Calibri"/>
            </a:endParaRPr>
          </a:p>
        </p:txBody>
      </p:sp>
      <p:pic>
        <p:nvPicPr>
          <p:cNvPr id="386" name="Google Shape;386;g1f3f22a3726_7_277"/>
          <p:cNvPicPr preferRelativeResize="0"/>
          <p:nvPr/>
        </p:nvPicPr>
        <p:blipFill rotWithShape="1">
          <a:blip r:embed="rId3">
            <a:alphaModFix/>
          </a:blip>
          <a:srcRect b="0" l="0" r="0" t="0"/>
          <a:stretch/>
        </p:blipFill>
        <p:spPr>
          <a:xfrm>
            <a:off x="7577750" y="2443825"/>
            <a:ext cx="4667475" cy="64558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1f3f22a3726_7_288"/>
          <p:cNvSpPr txBox="1"/>
          <p:nvPr/>
        </p:nvSpPr>
        <p:spPr>
          <a:xfrm>
            <a:off x="1392925" y="2411225"/>
            <a:ext cx="5791200" cy="6430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200"/>
              <a:buFont typeface="Arial"/>
              <a:buNone/>
            </a:pPr>
            <a:r>
              <a:rPr b="1" i="0" lang="en-US" sz="2900" u="none" cap="none" strike="noStrike">
                <a:solidFill>
                  <a:schemeClr val="dk1"/>
                </a:solidFill>
                <a:latin typeface="Calibri"/>
                <a:ea typeface="Calibri"/>
                <a:cs typeface="Calibri"/>
                <a:sym typeface="Calibri"/>
              </a:rPr>
              <a:t>Primera vez sólo para comenzar</a:t>
            </a:r>
            <a:endParaRPr b="1" i="0" sz="29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200"/>
              <a:buFont typeface="Arial"/>
              <a:buNone/>
            </a:pPr>
            <a:r>
              <a:t/>
            </a:r>
            <a:endParaRPr b="1" i="0" sz="15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Complete la parte superior de la Hoja de datos de foliación de árboles y arbustos.</a:t>
            </a:r>
            <a:endParaRPr b="0"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Para el árbol o arbusto seleccionado, localice el brote al final de la rama. Etiquete este brote marcando un punto en la rama próximo al brote.</a:t>
            </a:r>
            <a:endParaRPr b="0"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Localice los otros tres brotes más cercanos a este brote. Etiquete estos brotes marcando dos, tres o cuatro puntos cerca de ellos. </a:t>
            </a:r>
            <a:endParaRPr b="0" i="0" sz="2400" u="none" cap="none" strike="noStrike">
              <a:solidFill>
                <a:schemeClr val="dk1"/>
              </a:solidFill>
              <a:latin typeface="Calibri"/>
              <a:ea typeface="Calibri"/>
              <a:cs typeface="Calibri"/>
              <a:sym typeface="Calibri"/>
            </a:endParaRPr>
          </a:p>
          <a:p>
            <a:pPr indent="-381000" lvl="0" marL="457200" marR="0" rtl="0" algn="just">
              <a:lnSpc>
                <a:spcPct val="115000"/>
              </a:lnSpc>
              <a:spcBef>
                <a:spcPts val="0"/>
              </a:spcBef>
              <a:spcAft>
                <a:spcPts val="0"/>
              </a:spcAft>
              <a:buClr>
                <a:schemeClr val="dk1"/>
              </a:buClr>
              <a:buSzPts val="2400"/>
              <a:buFont typeface="Merriweather Sans"/>
              <a:buChar char="●"/>
            </a:pPr>
            <a:r>
              <a:rPr b="0" i="0" lang="en-US" sz="2400" u="none" cap="none" strike="noStrike">
                <a:solidFill>
                  <a:schemeClr val="dk1"/>
                </a:solidFill>
                <a:latin typeface="Calibri"/>
                <a:ea typeface="Calibri"/>
                <a:cs typeface="Calibri"/>
                <a:sym typeface="Calibri"/>
              </a:rPr>
              <a:t>Tome una foto desde el centro de su sitio mirando en las direcciones norte, sur, este y oeste. </a:t>
            </a:r>
            <a:r>
              <a:rPr b="1" i="0" lang="en-US" sz="2400" u="none" cap="none" strike="noStrike">
                <a:solidFill>
                  <a:schemeClr val="dk1"/>
                </a:solidFill>
                <a:latin typeface="Calibri"/>
                <a:ea typeface="Calibri"/>
                <a:cs typeface="Calibri"/>
                <a:sym typeface="Calibri"/>
              </a:rPr>
              <a:t>(Sólo la primera vez)</a:t>
            </a:r>
            <a:endParaRPr b="0" i="0" sz="2400" u="none" cap="none" strike="noStrike">
              <a:solidFill>
                <a:schemeClr val="dk1"/>
              </a:solidFill>
              <a:latin typeface="Calibri"/>
              <a:ea typeface="Calibri"/>
              <a:cs typeface="Calibri"/>
              <a:sym typeface="Calibri"/>
            </a:endParaRPr>
          </a:p>
        </p:txBody>
      </p:sp>
      <p:sp>
        <p:nvSpPr>
          <p:cNvPr id="392" name="Google Shape;392;g1f3f22a3726_7_288"/>
          <p:cNvSpPr txBox="1"/>
          <p:nvPr/>
        </p:nvSpPr>
        <p:spPr>
          <a:xfrm>
            <a:off x="4380050" y="1238100"/>
            <a:ext cx="10149300" cy="6933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100"/>
              <a:buFont typeface="Arial"/>
              <a:buNone/>
            </a:pPr>
            <a:r>
              <a:rPr b="1" i="0" lang="en-US" sz="4400" u="none" cap="none" strike="noStrike">
                <a:solidFill>
                  <a:schemeClr val="dk1"/>
                </a:solidFill>
                <a:latin typeface="Calibri"/>
                <a:ea typeface="Calibri"/>
                <a:cs typeface="Calibri"/>
                <a:sym typeface="Calibri"/>
              </a:rPr>
              <a:t>Primera visita al sitio / First visit to the site</a:t>
            </a:r>
            <a:endParaRPr b="1" i="0" sz="4400" u="none" cap="none" strike="noStrike">
              <a:solidFill>
                <a:schemeClr val="dk1"/>
              </a:solidFill>
              <a:latin typeface="Calibri"/>
              <a:ea typeface="Calibri"/>
              <a:cs typeface="Calibri"/>
              <a:sym typeface="Calibri"/>
            </a:endParaRPr>
          </a:p>
        </p:txBody>
      </p:sp>
      <p:pic>
        <p:nvPicPr>
          <p:cNvPr id="393" name="Google Shape;393;g1f3f22a3726_7_288"/>
          <p:cNvPicPr preferRelativeResize="0"/>
          <p:nvPr/>
        </p:nvPicPr>
        <p:blipFill rotWithShape="1">
          <a:blip r:embed="rId3">
            <a:alphaModFix/>
          </a:blip>
          <a:srcRect b="0" l="0" r="0" t="0"/>
          <a:stretch/>
        </p:blipFill>
        <p:spPr>
          <a:xfrm>
            <a:off x="7549650" y="3474038"/>
            <a:ext cx="4852325" cy="3544675"/>
          </a:xfrm>
          <a:prstGeom prst="rect">
            <a:avLst/>
          </a:prstGeom>
          <a:noFill/>
          <a:ln>
            <a:noFill/>
          </a:ln>
        </p:spPr>
      </p:pic>
      <p:sp>
        <p:nvSpPr>
          <p:cNvPr id="394" name="Google Shape;394;g1f3f22a3726_7_288"/>
          <p:cNvSpPr txBox="1"/>
          <p:nvPr/>
        </p:nvSpPr>
        <p:spPr>
          <a:xfrm>
            <a:off x="12767500" y="2411225"/>
            <a:ext cx="4347900" cy="648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800" u="none" cap="none" strike="noStrike">
                <a:solidFill>
                  <a:srgbClr val="000000"/>
                </a:solidFill>
                <a:latin typeface="Calibri"/>
                <a:ea typeface="Calibri"/>
                <a:cs typeface="Calibri"/>
                <a:sym typeface="Calibri"/>
              </a:rPr>
              <a:t>First time just to get started</a:t>
            </a:r>
            <a:endParaRPr b="1"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Complete the top of the Tree and Shrub Green up Data Sheet.</a:t>
            </a:r>
            <a:endParaRPr b="0"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For the selected tree or shrub, locate the bud at the end of the branch. Label this bud by marking a point on the branch next to the bud.</a:t>
            </a:r>
            <a:endParaRPr b="0"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b="0" i="0" lang="en-US" sz="2100" u="none" cap="none" strike="noStrike">
                <a:solidFill>
                  <a:srgbClr val="000000"/>
                </a:solidFill>
                <a:latin typeface="Calibri"/>
                <a:ea typeface="Calibri"/>
                <a:cs typeface="Calibri"/>
                <a:sym typeface="Calibri"/>
              </a:rPr>
              <a:t>Locate the other three buds closest to this bud. Label these buds by marking two, three or four dots near them.</a:t>
            </a:r>
            <a:endParaRPr b="0"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Georgia"/>
              <a:buChar char="●"/>
            </a:pPr>
            <a:r>
              <a:rPr b="0" i="0" lang="en-US" sz="2100" u="none" cap="none" strike="noStrike">
                <a:solidFill>
                  <a:srgbClr val="000000"/>
                </a:solidFill>
                <a:latin typeface="Calibri"/>
                <a:ea typeface="Calibri"/>
                <a:cs typeface="Calibri"/>
                <a:sym typeface="Calibri"/>
              </a:rPr>
              <a:t>Take a photo from the center of your site looking in the north, south, east and west directions </a:t>
            </a:r>
            <a:r>
              <a:rPr b="1" i="0" lang="en-US" sz="2100" u="none" cap="none" strike="noStrike">
                <a:solidFill>
                  <a:srgbClr val="000000"/>
                </a:solidFill>
                <a:latin typeface="Calibri"/>
                <a:ea typeface="Calibri"/>
                <a:cs typeface="Calibri"/>
                <a:sym typeface="Calibri"/>
              </a:rPr>
              <a:t>(First time only).</a:t>
            </a:r>
            <a:endParaRPr b="1" i="0" sz="21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1f3f22a3726_7_299"/>
          <p:cNvSpPr txBox="1"/>
          <p:nvPr/>
        </p:nvSpPr>
        <p:spPr>
          <a:xfrm>
            <a:off x="1195700" y="2363025"/>
            <a:ext cx="6583800" cy="6136500"/>
          </a:xfrm>
          <a:prstGeom prst="rect">
            <a:avLst/>
          </a:prstGeom>
          <a:noFill/>
          <a:ln>
            <a:noFill/>
          </a:ln>
        </p:spPr>
        <p:txBody>
          <a:bodyPr anchorCtr="0" anchor="t" bIns="91425" lIns="91425" spcFirstLastPara="1" rIns="91425" wrap="square" tIns="91425">
            <a:spAutoFit/>
          </a:bodyPr>
          <a:lstStyle/>
          <a:p>
            <a:pPr indent="-387350" lvl="0" marL="457200" marR="0" rtl="0" algn="just">
              <a:lnSpc>
                <a:spcPct val="115000"/>
              </a:lnSpc>
              <a:spcBef>
                <a:spcPts val="0"/>
              </a:spcBef>
              <a:spcAft>
                <a:spcPts val="0"/>
              </a:spcAft>
              <a:buClr>
                <a:schemeClr val="dk1"/>
              </a:buClr>
              <a:buSzPts val="2500"/>
              <a:buFont typeface="Calibri"/>
              <a:buAutoNum type="arabicPeriod"/>
            </a:pPr>
            <a:r>
              <a:rPr i="0" lang="en-US" sz="2500" u="none" cap="none" strike="noStrike">
                <a:solidFill>
                  <a:schemeClr val="dk1"/>
                </a:solidFill>
                <a:latin typeface="Calibri"/>
                <a:ea typeface="Calibri"/>
                <a:cs typeface="Calibri"/>
                <a:sym typeface="Calibri"/>
              </a:rPr>
              <a:t>Examine cada brote.</a:t>
            </a:r>
            <a:endParaRPr i="0" sz="2500" u="none" cap="none" strike="noStrike">
              <a:solidFill>
                <a:schemeClr val="dk1"/>
              </a:solidFill>
              <a:latin typeface="Calibri"/>
              <a:ea typeface="Calibri"/>
              <a:cs typeface="Calibri"/>
              <a:sym typeface="Calibri"/>
            </a:endParaRPr>
          </a:p>
          <a:p>
            <a:pPr indent="-387350" lvl="0" marL="457200" marR="0" rtl="0" algn="just">
              <a:lnSpc>
                <a:spcPct val="115000"/>
              </a:lnSpc>
              <a:spcBef>
                <a:spcPts val="0"/>
              </a:spcBef>
              <a:spcAft>
                <a:spcPts val="0"/>
              </a:spcAft>
              <a:buClr>
                <a:schemeClr val="dk1"/>
              </a:buClr>
              <a:buSzPts val="2500"/>
              <a:buFont typeface="Calibri"/>
              <a:buChar char="●"/>
            </a:pPr>
            <a:r>
              <a:rPr i="0" lang="en-US" sz="2500" u="none" cap="none" strike="noStrike">
                <a:solidFill>
                  <a:schemeClr val="dk1"/>
                </a:solidFill>
                <a:latin typeface="Calibri"/>
                <a:ea typeface="Calibri"/>
                <a:cs typeface="Calibri"/>
                <a:sym typeface="Calibri"/>
              </a:rPr>
              <a:t>Registre “latente” si el brote está inalterado.</a:t>
            </a:r>
            <a:endParaRPr i="0" sz="2500" u="none" cap="none" strike="noStrike">
              <a:solidFill>
                <a:schemeClr val="dk1"/>
              </a:solidFill>
              <a:latin typeface="Calibri"/>
              <a:ea typeface="Calibri"/>
              <a:cs typeface="Calibri"/>
              <a:sym typeface="Calibri"/>
            </a:endParaRPr>
          </a:p>
          <a:p>
            <a:pPr indent="-387350" lvl="0" marL="457200" marR="0" rtl="0" algn="just">
              <a:lnSpc>
                <a:spcPct val="115000"/>
              </a:lnSpc>
              <a:spcBef>
                <a:spcPts val="0"/>
              </a:spcBef>
              <a:spcAft>
                <a:spcPts val="0"/>
              </a:spcAft>
              <a:buClr>
                <a:schemeClr val="dk1"/>
              </a:buClr>
              <a:buSzPts val="2500"/>
              <a:buFont typeface="Calibri"/>
              <a:buChar char="●"/>
            </a:pPr>
            <a:r>
              <a:rPr i="0" lang="en-US" sz="2500" u="none" cap="none" strike="noStrike">
                <a:solidFill>
                  <a:schemeClr val="dk1"/>
                </a:solidFill>
                <a:latin typeface="Calibri"/>
                <a:ea typeface="Calibri"/>
                <a:cs typeface="Calibri"/>
                <a:sym typeface="Calibri"/>
              </a:rPr>
              <a:t>Registre “yema” si el brote está creciendo.</a:t>
            </a:r>
            <a:endParaRPr i="0" sz="2500" u="none" cap="none" strike="noStrike">
              <a:solidFill>
                <a:schemeClr val="dk1"/>
              </a:solidFill>
              <a:latin typeface="Calibri"/>
              <a:ea typeface="Calibri"/>
              <a:cs typeface="Calibri"/>
              <a:sym typeface="Calibri"/>
            </a:endParaRPr>
          </a:p>
          <a:p>
            <a:pPr indent="-387350" lvl="0" marL="457200" marR="0" rtl="0" algn="just">
              <a:lnSpc>
                <a:spcPct val="115000"/>
              </a:lnSpc>
              <a:spcBef>
                <a:spcPts val="0"/>
              </a:spcBef>
              <a:spcAft>
                <a:spcPts val="0"/>
              </a:spcAft>
              <a:buClr>
                <a:schemeClr val="dk1"/>
              </a:buClr>
              <a:buSzPts val="2500"/>
              <a:buFont typeface="Calibri"/>
              <a:buChar char="●"/>
            </a:pPr>
            <a:r>
              <a:rPr i="0" lang="en-US" sz="2500" u="none" cap="none" strike="noStrike">
                <a:solidFill>
                  <a:schemeClr val="dk1"/>
                </a:solidFill>
                <a:latin typeface="Calibri"/>
                <a:ea typeface="Calibri"/>
                <a:cs typeface="Calibri"/>
                <a:sym typeface="Calibri"/>
              </a:rPr>
              <a:t>Registre “germinación” el primer día que vea las puntas verdes de las hojas.</a:t>
            </a:r>
            <a:endParaRPr i="0" sz="2500" u="none" cap="none" strike="noStrike">
              <a:solidFill>
                <a:schemeClr val="dk1"/>
              </a:solidFill>
              <a:latin typeface="Calibri"/>
              <a:ea typeface="Calibri"/>
              <a:cs typeface="Calibri"/>
              <a:sym typeface="Calibri"/>
            </a:endParaRPr>
          </a:p>
          <a:p>
            <a:pPr indent="-387350" lvl="0" marL="457200" marR="0" rtl="0" algn="just">
              <a:lnSpc>
                <a:spcPct val="115000"/>
              </a:lnSpc>
              <a:spcBef>
                <a:spcPts val="0"/>
              </a:spcBef>
              <a:spcAft>
                <a:spcPts val="0"/>
              </a:spcAft>
              <a:buClr>
                <a:schemeClr val="dk1"/>
              </a:buClr>
              <a:buSzPts val="2500"/>
              <a:buFont typeface="Calibri"/>
              <a:buChar char="●"/>
            </a:pPr>
            <a:r>
              <a:rPr i="0" lang="en-US" sz="2500" u="none" cap="none" strike="noStrike">
                <a:solidFill>
                  <a:schemeClr val="dk1"/>
                </a:solidFill>
                <a:latin typeface="Calibri"/>
                <a:ea typeface="Calibri"/>
                <a:cs typeface="Calibri"/>
                <a:sym typeface="Calibri"/>
              </a:rPr>
              <a:t>Registre “perdida” si algo sucede al brote y usted no puede continuar las observaciones.</a:t>
            </a:r>
            <a:endParaRPr i="0" sz="25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2100"/>
              <a:buFont typeface="Arial"/>
              <a:buNone/>
            </a:pPr>
            <a:r>
              <a:rPr b="1" i="0" lang="en-US" sz="2500" u="none" cap="none" strike="noStrike">
                <a:solidFill>
                  <a:schemeClr val="dk1"/>
                </a:solidFill>
                <a:latin typeface="Calibri"/>
                <a:ea typeface="Calibri"/>
                <a:cs typeface="Calibri"/>
                <a:sym typeface="Calibri"/>
              </a:rPr>
              <a:t>2.</a:t>
            </a:r>
            <a:r>
              <a:rPr i="0" lang="en-US" sz="2500" u="none" cap="none" strike="noStrike">
                <a:solidFill>
                  <a:schemeClr val="dk1"/>
                </a:solidFill>
                <a:latin typeface="Calibri"/>
                <a:ea typeface="Calibri"/>
                <a:cs typeface="Calibri"/>
                <a:sym typeface="Calibri"/>
              </a:rPr>
              <a:t>  Después de cada germinación, use una regla para medir el largo de la hoja u hojas. No incluya el tallo o el pecíolo en las mediciones de la hoja. </a:t>
            </a:r>
            <a:endParaRPr i="0" sz="2500" u="none" cap="none" strike="noStrike">
              <a:solidFill>
                <a:schemeClr val="dk1"/>
              </a:solidFill>
              <a:latin typeface="Calibri"/>
              <a:ea typeface="Calibri"/>
              <a:cs typeface="Calibri"/>
              <a:sym typeface="Calibri"/>
            </a:endParaRPr>
          </a:p>
          <a:p>
            <a:pPr indent="0" lvl="0" marL="0" marR="0" rtl="0" algn="just">
              <a:lnSpc>
                <a:spcPct val="115000"/>
              </a:lnSpc>
              <a:spcBef>
                <a:spcPts val="1000"/>
              </a:spcBef>
              <a:spcAft>
                <a:spcPts val="1000"/>
              </a:spcAft>
              <a:buClr>
                <a:srgbClr val="000000"/>
              </a:buClr>
              <a:buSzPts val="2100"/>
              <a:buFont typeface="Arial"/>
              <a:buNone/>
            </a:pPr>
            <a:r>
              <a:rPr b="1" i="0" lang="en-US" sz="2500" u="none" cap="none" strike="noStrike">
                <a:solidFill>
                  <a:schemeClr val="dk1"/>
                </a:solidFill>
                <a:latin typeface="Calibri"/>
                <a:ea typeface="Calibri"/>
                <a:cs typeface="Calibri"/>
                <a:sym typeface="Calibri"/>
              </a:rPr>
              <a:t>3. </a:t>
            </a:r>
            <a:r>
              <a:rPr i="0" lang="en-US" sz="2500" u="none" cap="none" strike="noStrike">
                <a:solidFill>
                  <a:schemeClr val="dk1"/>
                </a:solidFill>
                <a:latin typeface="Calibri"/>
                <a:ea typeface="Calibri"/>
                <a:cs typeface="Calibri"/>
                <a:sym typeface="Calibri"/>
              </a:rPr>
              <a:t> Mida las hojas hasta que el largo de la hoja </a:t>
            </a:r>
            <a:r>
              <a:rPr lang="en-US" sz="2500">
                <a:solidFill>
                  <a:schemeClr val="dk1"/>
                </a:solidFill>
                <a:latin typeface="Calibri"/>
                <a:ea typeface="Calibri"/>
                <a:cs typeface="Calibri"/>
                <a:sym typeface="Calibri"/>
              </a:rPr>
              <a:t>deje </a:t>
            </a:r>
            <a:r>
              <a:rPr i="0" lang="en-US" sz="2500" u="none" cap="none" strike="noStrike">
                <a:solidFill>
                  <a:schemeClr val="dk1"/>
                </a:solidFill>
                <a:latin typeface="Calibri"/>
                <a:ea typeface="Calibri"/>
                <a:cs typeface="Calibri"/>
                <a:sym typeface="Calibri"/>
              </a:rPr>
              <a:t>de crecer. Diferentes hojas pueden dejar de crecer en fechas diferentes. </a:t>
            </a:r>
            <a:endParaRPr i="0" sz="2500" u="none" cap="none" strike="noStrike">
              <a:solidFill>
                <a:schemeClr val="dk1"/>
              </a:solidFill>
              <a:latin typeface="Calibri"/>
              <a:ea typeface="Calibri"/>
              <a:cs typeface="Calibri"/>
              <a:sym typeface="Calibri"/>
            </a:endParaRPr>
          </a:p>
        </p:txBody>
      </p:sp>
      <p:sp>
        <p:nvSpPr>
          <p:cNvPr id="400" name="Google Shape;400;g1f3f22a3726_7_299"/>
          <p:cNvSpPr txBox="1"/>
          <p:nvPr/>
        </p:nvSpPr>
        <p:spPr>
          <a:xfrm>
            <a:off x="12507550" y="2363025"/>
            <a:ext cx="4548600" cy="6455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2100"/>
              <a:buFont typeface="Arial"/>
              <a:buNone/>
            </a:pPr>
            <a:r>
              <a:rPr b="1" i="0" lang="en-US" sz="2000" u="none" cap="none" strike="noStrike">
                <a:solidFill>
                  <a:srgbClr val="000000"/>
                </a:solidFill>
                <a:latin typeface="Calibri"/>
                <a:ea typeface="Calibri"/>
                <a:cs typeface="Calibri"/>
                <a:sym typeface="Calibri"/>
              </a:rPr>
              <a:t>1.</a:t>
            </a:r>
            <a:r>
              <a:rPr i="0" lang="en-US" sz="2000" u="none" cap="none" strike="noStrike">
                <a:solidFill>
                  <a:srgbClr val="000000"/>
                </a:solidFill>
                <a:latin typeface="Calibri"/>
                <a:ea typeface="Calibri"/>
                <a:cs typeface="Calibri"/>
                <a:sym typeface="Calibri"/>
              </a:rPr>
              <a:t>  </a:t>
            </a:r>
            <a:r>
              <a:rPr i="0" lang="en-US" sz="2100" u="none" cap="none" strike="noStrike">
                <a:solidFill>
                  <a:srgbClr val="000000"/>
                </a:solidFill>
                <a:latin typeface="Calibri"/>
                <a:ea typeface="Calibri"/>
                <a:cs typeface="Calibri"/>
                <a:sym typeface="Calibri"/>
              </a:rPr>
              <a:t> Examine each outbreak.</a:t>
            </a:r>
            <a:endParaRPr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i="0" lang="en-US" sz="2100" u="none" cap="none" strike="noStrike">
                <a:solidFill>
                  <a:srgbClr val="000000"/>
                </a:solidFill>
                <a:latin typeface="Calibri"/>
                <a:ea typeface="Calibri"/>
                <a:cs typeface="Calibri"/>
                <a:sym typeface="Calibri"/>
              </a:rPr>
              <a:t>Record "dormant" if the sprout is unchanged.</a:t>
            </a:r>
            <a:endParaRPr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i="0" lang="en-US" sz="2100" u="none" cap="none" strike="noStrike">
                <a:solidFill>
                  <a:srgbClr val="000000"/>
                </a:solidFill>
                <a:latin typeface="Calibri"/>
                <a:ea typeface="Calibri"/>
                <a:cs typeface="Calibri"/>
                <a:sym typeface="Calibri"/>
              </a:rPr>
              <a:t>Record "bud" if the sprout is growing.</a:t>
            </a:r>
            <a:endParaRPr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i="0" lang="en-US" sz="2100" u="none" cap="none" strike="noStrike">
                <a:solidFill>
                  <a:srgbClr val="000000"/>
                </a:solidFill>
                <a:latin typeface="Calibri"/>
                <a:ea typeface="Calibri"/>
                <a:cs typeface="Calibri"/>
                <a:sym typeface="Calibri"/>
              </a:rPr>
              <a:t>Record "germination" the first day you see green leaf tips.</a:t>
            </a:r>
            <a:endParaRPr i="0" sz="2100" u="none" cap="none" strike="noStrike">
              <a:solidFill>
                <a:srgbClr val="000000"/>
              </a:solidFill>
              <a:latin typeface="Calibri"/>
              <a:ea typeface="Calibri"/>
              <a:cs typeface="Calibri"/>
              <a:sym typeface="Calibri"/>
            </a:endParaRPr>
          </a:p>
          <a:p>
            <a:pPr indent="-361950" lvl="0" marL="457200" marR="0" rtl="0" algn="just">
              <a:lnSpc>
                <a:spcPct val="115000"/>
              </a:lnSpc>
              <a:spcBef>
                <a:spcPts val="0"/>
              </a:spcBef>
              <a:spcAft>
                <a:spcPts val="0"/>
              </a:spcAft>
              <a:buClr>
                <a:srgbClr val="000000"/>
              </a:buClr>
              <a:buSzPts val="2100"/>
              <a:buFont typeface="Calibri"/>
              <a:buChar char="●"/>
            </a:pPr>
            <a:r>
              <a:rPr i="0" lang="en-US" sz="2100" u="none" cap="none" strike="noStrike">
                <a:solidFill>
                  <a:srgbClr val="000000"/>
                </a:solidFill>
                <a:latin typeface="Calibri"/>
                <a:ea typeface="Calibri"/>
                <a:cs typeface="Calibri"/>
                <a:sym typeface="Calibri"/>
              </a:rPr>
              <a:t>Record "lost" if something happens to the sprout and you cannot continue observations.</a:t>
            </a:r>
            <a:endParaRPr i="0" sz="2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2.</a:t>
            </a:r>
            <a:r>
              <a:rPr i="0" lang="en-US" sz="2100" u="none" cap="none" strike="noStrike">
                <a:solidFill>
                  <a:srgbClr val="000000"/>
                </a:solidFill>
                <a:latin typeface="Calibri"/>
                <a:ea typeface="Calibri"/>
                <a:cs typeface="Calibri"/>
                <a:sym typeface="Calibri"/>
              </a:rPr>
              <a:t>   After each germination, use a ruler to measure the length of the leaf or leaves. Do not include the stem or petiole in your leaf measurements. </a:t>
            </a:r>
            <a:endParaRPr i="0" sz="21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100"/>
              <a:buFont typeface="Arial"/>
              <a:buNone/>
            </a:pPr>
            <a:r>
              <a:rPr b="1" i="0" lang="en-US" sz="2100" u="none" cap="none" strike="noStrike">
                <a:solidFill>
                  <a:srgbClr val="000000"/>
                </a:solidFill>
                <a:latin typeface="Calibri"/>
                <a:ea typeface="Calibri"/>
                <a:cs typeface="Calibri"/>
                <a:sym typeface="Calibri"/>
              </a:rPr>
              <a:t>3.</a:t>
            </a:r>
            <a:r>
              <a:rPr i="0" lang="en-US" sz="2100" u="none" cap="none" strike="noStrike">
                <a:solidFill>
                  <a:srgbClr val="000000"/>
                </a:solidFill>
                <a:latin typeface="Calibri"/>
                <a:ea typeface="Calibri"/>
                <a:cs typeface="Calibri"/>
                <a:sym typeface="Calibri"/>
              </a:rPr>
              <a:t>  Measure the leaves until the leaf length stops growing. Different leaves may stop growing on different dates.</a:t>
            </a:r>
            <a:endParaRPr i="0" sz="2100" u="none" cap="none" strike="noStrike">
              <a:solidFill>
                <a:srgbClr val="000000"/>
              </a:solidFill>
              <a:latin typeface="Calibri"/>
              <a:ea typeface="Calibri"/>
              <a:cs typeface="Calibri"/>
              <a:sym typeface="Calibri"/>
            </a:endParaRPr>
          </a:p>
        </p:txBody>
      </p:sp>
      <p:sp>
        <p:nvSpPr>
          <p:cNvPr id="401" name="Google Shape;401;g1f3f22a3726_7_299"/>
          <p:cNvSpPr txBox="1"/>
          <p:nvPr/>
        </p:nvSpPr>
        <p:spPr>
          <a:xfrm>
            <a:off x="6068063" y="1224688"/>
            <a:ext cx="7212900" cy="693300"/>
          </a:xfrm>
          <a:prstGeom prst="rect">
            <a:avLst/>
          </a:prstGeom>
          <a:noFill/>
          <a:ln>
            <a:noFill/>
          </a:ln>
        </p:spPr>
        <p:txBody>
          <a:bodyPr anchorCtr="0" anchor="t" bIns="0" lIns="0" spcFirstLastPara="1" rIns="0" wrap="square" tIns="15875">
            <a:spAutoFit/>
          </a:bodyPr>
          <a:lstStyle/>
          <a:p>
            <a:pPr indent="0" lvl="0" marL="12700" marR="0" rtl="0" algn="ctr">
              <a:lnSpc>
                <a:spcPct val="100000"/>
              </a:lnSpc>
              <a:spcBef>
                <a:spcPts val="0"/>
              </a:spcBef>
              <a:spcAft>
                <a:spcPts val="0"/>
              </a:spcAft>
              <a:buClr>
                <a:srgbClr val="000000"/>
              </a:buClr>
              <a:buSzPts val="5100"/>
              <a:buFont typeface="Arial"/>
              <a:buNone/>
            </a:pPr>
            <a:r>
              <a:rPr b="1" i="0" lang="en-US" sz="4400" u="none" cap="none" strike="noStrike">
                <a:solidFill>
                  <a:schemeClr val="dk1"/>
                </a:solidFill>
                <a:latin typeface="Calibri"/>
                <a:ea typeface="Calibri"/>
                <a:cs typeface="Calibri"/>
                <a:sym typeface="Calibri"/>
              </a:rPr>
              <a:t>Cada visita / Each visit</a:t>
            </a:r>
            <a:endParaRPr b="1" i="0" sz="4400" u="none" cap="none" strike="noStrike">
              <a:solidFill>
                <a:schemeClr val="dk1"/>
              </a:solidFill>
              <a:latin typeface="Calibri"/>
              <a:ea typeface="Calibri"/>
              <a:cs typeface="Calibri"/>
              <a:sym typeface="Calibri"/>
            </a:endParaRPr>
          </a:p>
        </p:txBody>
      </p:sp>
      <p:pic>
        <p:nvPicPr>
          <p:cNvPr id="402" name="Google Shape;402;g1f3f22a3726_7_299"/>
          <p:cNvPicPr preferRelativeResize="0"/>
          <p:nvPr/>
        </p:nvPicPr>
        <p:blipFill rotWithShape="1">
          <a:blip r:embed="rId3">
            <a:alphaModFix/>
          </a:blip>
          <a:srcRect b="0" l="0" r="0" t="0"/>
          <a:stretch/>
        </p:blipFill>
        <p:spPr>
          <a:xfrm>
            <a:off x="7940200" y="5403650"/>
            <a:ext cx="4073321" cy="3034575"/>
          </a:xfrm>
          <a:prstGeom prst="rect">
            <a:avLst/>
          </a:prstGeom>
          <a:noFill/>
          <a:ln>
            <a:noFill/>
          </a:ln>
        </p:spPr>
      </p:pic>
      <p:pic>
        <p:nvPicPr>
          <p:cNvPr id="403" name="Google Shape;403;g1f3f22a3726_7_299"/>
          <p:cNvPicPr preferRelativeResize="0"/>
          <p:nvPr/>
        </p:nvPicPr>
        <p:blipFill>
          <a:blip r:embed="rId4">
            <a:alphaModFix/>
          </a:blip>
          <a:stretch>
            <a:fillRect/>
          </a:stretch>
        </p:blipFill>
        <p:spPr>
          <a:xfrm>
            <a:off x="7779600" y="2453825"/>
            <a:ext cx="4286283" cy="2797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g1f3f22a3726_7_311"/>
          <p:cNvPicPr preferRelativeResize="0"/>
          <p:nvPr/>
        </p:nvPicPr>
        <p:blipFill rotWithShape="1">
          <a:blip r:embed="rId3">
            <a:alphaModFix/>
          </a:blip>
          <a:srcRect b="0" l="0" r="0" t="0"/>
          <a:stretch/>
        </p:blipFill>
        <p:spPr>
          <a:xfrm>
            <a:off x="6246825" y="2106725"/>
            <a:ext cx="10913424" cy="6563625"/>
          </a:xfrm>
          <a:prstGeom prst="rect">
            <a:avLst/>
          </a:prstGeom>
          <a:noFill/>
          <a:ln cap="flat" cmpd="sng" w="9525">
            <a:solidFill>
              <a:srgbClr val="000000"/>
            </a:solidFill>
            <a:prstDash val="solid"/>
            <a:round/>
            <a:headEnd len="sm" w="sm" type="none"/>
            <a:tailEnd len="sm" w="sm" type="none"/>
          </a:ln>
        </p:spPr>
      </p:pic>
      <p:pic>
        <p:nvPicPr>
          <p:cNvPr id="409" name="Google Shape;409;g1f3f22a3726_7_311"/>
          <p:cNvPicPr preferRelativeResize="0"/>
          <p:nvPr/>
        </p:nvPicPr>
        <p:blipFill rotWithShape="1">
          <a:blip r:embed="rId4">
            <a:alphaModFix/>
          </a:blip>
          <a:srcRect b="0" l="0" r="0" t="0"/>
          <a:stretch/>
        </p:blipFill>
        <p:spPr>
          <a:xfrm>
            <a:off x="6382975" y="2273325"/>
            <a:ext cx="10704584" cy="6289600"/>
          </a:xfrm>
          <a:prstGeom prst="rect">
            <a:avLst/>
          </a:prstGeom>
          <a:noFill/>
          <a:ln>
            <a:noFill/>
          </a:ln>
        </p:spPr>
      </p:pic>
      <p:pic>
        <p:nvPicPr>
          <p:cNvPr id="410" name="Google Shape;410;g1f3f22a3726_7_311"/>
          <p:cNvPicPr preferRelativeResize="0"/>
          <p:nvPr/>
        </p:nvPicPr>
        <p:blipFill rotWithShape="1">
          <a:blip r:embed="rId5">
            <a:alphaModFix/>
          </a:blip>
          <a:srcRect b="0" l="0" r="0" t="0"/>
          <a:stretch/>
        </p:blipFill>
        <p:spPr>
          <a:xfrm>
            <a:off x="1160475" y="2682788"/>
            <a:ext cx="4844150" cy="5086900"/>
          </a:xfrm>
          <a:prstGeom prst="rect">
            <a:avLst/>
          </a:prstGeom>
          <a:noFill/>
          <a:ln>
            <a:noFill/>
          </a:ln>
        </p:spPr>
      </p:pic>
      <p:sp>
        <p:nvSpPr>
          <p:cNvPr id="411" name="Google Shape;411;g1f3f22a3726_7_311"/>
          <p:cNvSpPr txBox="1"/>
          <p:nvPr/>
        </p:nvSpPr>
        <p:spPr>
          <a:xfrm>
            <a:off x="4458575" y="4421500"/>
            <a:ext cx="785400" cy="50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300"/>
              <a:buFont typeface="Calibri"/>
              <a:buNone/>
            </a:pPr>
            <a:r>
              <a:rPr b="1" i="0" lang="en-US" sz="2300" u="none" cap="none" strike="noStrike">
                <a:solidFill>
                  <a:schemeClr val="dk1"/>
                </a:solidFill>
                <a:highlight>
                  <a:schemeClr val="lt1"/>
                </a:highlight>
                <a:latin typeface="Calibri"/>
                <a:ea typeface="Calibri"/>
                <a:cs typeface="Calibri"/>
                <a:sym typeface="Calibri"/>
              </a:rPr>
              <a:t>bud</a:t>
            </a:r>
            <a:endParaRPr b="1" i="0" sz="2600" u="none" cap="none" strike="noStrike">
              <a:solidFill>
                <a:schemeClr val="dk1"/>
              </a:solidFill>
              <a:highlight>
                <a:schemeClr val="lt1"/>
              </a:highlight>
              <a:latin typeface="Calibri"/>
              <a:ea typeface="Calibri"/>
              <a:cs typeface="Calibri"/>
              <a:sym typeface="Calibri"/>
            </a:endParaRPr>
          </a:p>
        </p:txBody>
      </p:sp>
      <p:sp>
        <p:nvSpPr>
          <p:cNvPr id="412" name="Google Shape;412;g1f3f22a3726_7_311"/>
          <p:cNvSpPr txBox="1"/>
          <p:nvPr/>
        </p:nvSpPr>
        <p:spPr>
          <a:xfrm>
            <a:off x="3929375" y="7130650"/>
            <a:ext cx="1703100" cy="5055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1" lang="en-US" sz="2200">
                <a:solidFill>
                  <a:schemeClr val="dk1"/>
                </a:solidFill>
                <a:latin typeface="Calibri"/>
                <a:ea typeface="Calibri"/>
                <a:cs typeface="Calibri"/>
                <a:sym typeface="Calibri"/>
              </a:rPr>
              <a:t>germination</a:t>
            </a:r>
            <a:endParaRPr b="1" i="0" sz="2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1f3f22a3726_7_323"/>
          <p:cNvSpPr txBox="1"/>
          <p:nvPr/>
        </p:nvSpPr>
        <p:spPr>
          <a:xfrm>
            <a:off x="2677975" y="1148625"/>
            <a:ext cx="134259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alibri"/>
                <a:ea typeface="Calibri"/>
                <a:cs typeface="Calibri"/>
                <a:sym typeface="Calibri"/>
              </a:rPr>
              <a:t>Métodos de monitoreo de cambios fenológicos /  Methods for monitoring phenological changes</a:t>
            </a:r>
            <a:endParaRPr b="1" i="0" sz="3200" u="none" cap="none" strike="noStrike">
              <a:solidFill>
                <a:srgbClr val="000000"/>
              </a:solidFill>
              <a:latin typeface="Calibri"/>
              <a:ea typeface="Calibri"/>
              <a:cs typeface="Calibri"/>
              <a:sym typeface="Calibri"/>
            </a:endParaRPr>
          </a:p>
        </p:txBody>
      </p:sp>
      <p:pic>
        <p:nvPicPr>
          <p:cNvPr id="418" name="Google Shape;418;g1f3f22a3726_7_323"/>
          <p:cNvPicPr preferRelativeResize="0"/>
          <p:nvPr/>
        </p:nvPicPr>
        <p:blipFill rotWithShape="1">
          <a:blip r:embed="rId3">
            <a:alphaModFix/>
          </a:blip>
          <a:srcRect b="0" l="0" r="0" t="0"/>
          <a:stretch/>
        </p:blipFill>
        <p:spPr>
          <a:xfrm>
            <a:off x="2435925" y="2318325"/>
            <a:ext cx="13285076" cy="7010225"/>
          </a:xfrm>
          <a:prstGeom prst="rect">
            <a:avLst/>
          </a:prstGeom>
          <a:noFill/>
          <a:ln>
            <a:noFill/>
          </a:ln>
        </p:spPr>
      </p:pic>
      <p:sp>
        <p:nvSpPr>
          <p:cNvPr id="419" name="Google Shape;419;g1f3f22a3726_7_323"/>
          <p:cNvSpPr txBox="1"/>
          <p:nvPr/>
        </p:nvSpPr>
        <p:spPr>
          <a:xfrm>
            <a:off x="15615100" y="8119000"/>
            <a:ext cx="1765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Fuente: Katal, N., Rzanny, M., Mäder, P., &amp; Wäldchen, J. (2022)..</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1f3f22a3726_7_333"/>
          <p:cNvSpPr txBox="1"/>
          <p:nvPr/>
        </p:nvSpPr>
        <p:spPr>
          <a:xfrm>
            <a:off x="1221175" y="1531150"/>
            <a:ext cx="16012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Red PhenoCam </a:t>
            </a:r>
            <a:r>
              <a:rPr i="0" lang="en-US" sz="2700" u="none" cap="none" strike="noStrike">
                <a:solidFill>
                  <a:schemeClr val="dk1"/>
                </a:solidFill>
                <a:latin typeface="Calibri"/>
                <a:ea typeface="Calibri"/>
                <a:cs typeface="Calibri"/>
                <a:sym typeface="Calibri"/>
              </a:rPr>
              <a:t>(detección remota automatizada)</a:t>
            </a:r>
            <a:r>
              <a:rPr b="1" i="0" lang="en-US" sz="3200" u="none" cap="none" strike="noStrike">
                <a:solidFill>
                  <a:schemeClr val="dk1"/>
                </a:solidFill>
                <a:latin typeface="Calibri"/>
                <a:ea typeface="Calibri"/>
                <a:cs typeface="Calibri"/>
                <a:sym typeface="Calibri"/>
              </a:rPr>
              <a:t> / PhenoCam Network </a:t>
            </a:r>
            <a:r>
              <a:rPr i="0" lang="en-US" sz="2700" u="none" cap="none" strike="noStrike">
                <a:solidFill>
                  <a:schemeClr val="dk1"/>
                </a:solidFill>
                <a:latin typeface="Calibri"/>
                <a:ea typeface="Calibri"/>
                <a:cs typeface="Calibri"/>
                <a:sym typeface="Calibri"/>
              </a:rPr>
              <a:t>(Automated Remote Sensing)</a:t>
            </a:r>
            <a:endParaRPr i="0" sz="2700" u="none" cap="none" strike="noStrike">
              <a:solidFill>
                <a:schemeClr val="dk1"/>
              </a:solidFill>
              <a:latin typeface="Calibri"/>
              <a:ea typeface="Calibri"/>
              <a:cs typeface="Calibri"/>
              <a:sym typeface="Calibri"/>
            </a:endParaRPr>
          </a:p>
        </p:txBody>
      </p:sp>
      <p:pic>
        <p:nvPicPr>
          <p:cNvPr id="425" name="Google Shape;425;g1f3f22a3726_7_333"/>
          <p:cNvPicPr preferRelativeResize="0"/>
          <p:nvPr/>
        </p:nvPicPr>
        <p:blipFill rotWithShape="1">
          <a:blip r:embed="rId3">
            <a:alphaModFix/>
          </a:blip>
          <a:srcRect b="0" l="0" r="0" t="0"/>
          <a:stretch/>
        </p:blipFill>
        <p:spPr>
          <a:xfrm>
            <a:off x="1221175" y="2208250"/>
            <a:ext cx="16342075" cy="7186102"/>
          </a:xfrm>
          <a:prstGeom prst="rect">
            <a:avLst/>
          </a:prstGeom>
          <a:noFill/>
          <a:ln>
            <a:noFill/>
          </a:ln>
        </p:spPr>
      </p:pic>
      <p:sp>
        <p:nvSpPr>
          <p:cNvPr id="426" name="Google Shape;426;g1f3f22a3726_7_333"/>
          <p:cNvSpPr txBox="1"/>
          <p:nvPr/>
        </p:nvSpPr>
        <p:spPr>
          <a:xfrm>
            <a:off x="6967550" y="9038850"/>
            <a:ext cx="4200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Arial"/>
                <a:ea typeface="Arial"/>
                <a:cs typeface="Arial"/>
                <a:sym typeface="Arial"/>
                <a:hlinkClick r:id="rId4"/>
              </a:rPr>
              <a:t>https://phenocam.nau.edu/phenocam_explorer/</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f3f22a3726_7_343"/>
          <p:cNvSpPr txBox="1"/>
          <p:nvPr/>
        </p:nvSpPr>
        <p:spPr>
          <a:xfrm>
            <a:off x="1811700" y="1226350"/>
            <a:ext cx="14664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alibri"/>
                <a:ea typeface="Calibri"/>
                <a:cs typeface="Calibri"/>
                <a:sym typeface="Calibri"/>
              </a:rPr>
              <a:t>Cámaras web de monitoreo / Monitoring web cameras</a:t>
            </a:r>
            <a:endParaRPr b="1" i="0" sz="3600" u="none" cap="none" strike="noStrike">
              <a:solidFill>
                <a:schemeClr val="dk1"/>
              </a:solidFill>
              <a:latin typeface="Calibri"/>
              <a:ea typeface="Calibri"/>
              <a:cs typeface="Calibri"/>
              <a:sym typeface="Calibri"/>
            </a:endParaRPr>
          </a:p>
        </p:txBody>
      </p:sp>
      <p:sp>
        <p:nvSpPr>
          <p:cNvPr id="432" name="Google Shape;432;g1f3f22a3726_7_343"/>
          <p:cNvSpPr txBox="1"/>
          <p:nvPr/>
        </p:nvSpPr>
        <p:spPr>
          <a:xfrm>
            <a:off x="7501950" y="8734050"/>
            <a:ext cx="2767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Arial"/>
                <a:ea typeface="Arial"/>
                <a:cs typeface="Arial"/>
                <a:sym typeface="Arial"/>
                <a:hlinkClick r:id="rId3"/>
              </a:rPr>
              <a:t>https://acortar.link/camarasweb</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33" name="Google Shape;433;g1f3f22a3726_7_343"/>
          <p:cNvPicPr preferRelativeResize="0"/>
          <p:nvPr/>
        </p:nvPicPr>
        <p:blipFill rotWithShape="1">
          <a:blip r:embed="rId4">
            <a:alphaModFix/>
          </a:blip>
          <a:srcRect b="0" l="0" r="0" t="0"/>
          <a:stretch/>
        </p:blipFill>
        <p:spPr>
          <a:xfrm>
            <a:off x="1811688" y="2246350"/>
            <a:ext cx="14664720" cy="6525800"/>
          </a:xfrm>
          <a:prstGeom prst="rect">
            <a:avLst/>
          </a:prstGeom>
          <a:noFill/>
          <a:ln>
            <a:noFill/>
          </a:ln>
        </p:spPr>
      </p:pic>
      <p:cxnSp>
        <p:nvCxnSpPr>
          <p:cNvPr id="434" name="Google Shape;434;g1f3f22a3726_7_343"/>
          <p:cNvCxnSpPr/>
          <p:nvPr/>
        </p:nvCxnSpPr>
        <p:spPr>
          <a:xfrm>
            <a:off x="7971300" y="4479975"/>
            <a:ext cx="4195200" cy="855000"/>
          </a:xfrm>
          <a:prstGeom prst="straightConnector1">
            <a:avLst/>
          </a:prstGeom>
          <a:noFill/>
          <a:ln cap="flat" cmpd="sng" w="114300">
            <a:solidFill>
              <a:schemeClr val="accent2"/>
            </a:solidFill>
            <a:prstDash val="solid"/>
            <a:round/>
            <a:headEnd len="sm" w="sm"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descr="Árbol de la Vida - Escultura de pared de árbol de metal árbol de oro decoración del hogar - Foto 1 de 8" id="439" name="Google Shape;439;g26bd806378a_2_74"/>
          <p:cNvPicPr preferRelativeResize="0"/>
          <p:nvPr/>
        </p:nvPicPr>
        <p:blipFill rotWithShape="1">
          <a:blip r:embed="rId3">
            <a:alphaModFix/>
          </a:blip>
          <a:srcRect b="25295" l="0" r="0" t="0"/>
          <a:stretch/>
        </p:blipFill>
        <p:spPr>
          <a:xfrm>
            <a:off x="1107034" y="1627632"/>
            <a:ext cx="7342227" cy="6672124"/>
          </a:xfrm>
          <a:prstGeom prst="rect">
            <a:avLst/>
          </a:prstGeom>
          <a:noFill/>
          <a:ln>
            <a:noFill/>
          </a:ln>
        </p:spPr>
      </p:pic>
      <p:sp>
        <p:nvSpPr>
          <p:cNvPr id="440" name="Google Shape;440;g26bd806378a_2_74"/>
          <p:cNvSpPr txBox="1"/>
          <p:nvPr>
            <p:ph type="title"/>
          </p:nvPr>
        </p:nvSpPr>
        <p:spPr>
          <a:xfrm>
            <a:off x="8632141" y="2994552"/>
            <a:ext cx="8412275" cy="198743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5400">
                <a:latin typeface="Calibri"/>
                <a:ea typeface="Calibri"/>
                <a:cs typeface="Calibri"/>
                <a:sym typeface="Calibri"/>
              </a:rPr>
              <a:t>Actividad de Aprendizaje</a:t>
            </a:r>
            <a:endParaRPr b="1" sz="5400">
              <a:latin typeface="Calibri"/>
              <a:ea typeface="Calibri"/>
              <a:cs typeface="Calibri"/>
              <a:sym typeface="Calibri"/>
            </a:endParaRPr>
          </a:p>
          <a:p>
            <a:pPr indent="0" lvl="0" marL="0" rtl="0" algn="ctr">
              <a:lnSpc>
                <a:spcPct val="90000"/>
              </a:lnSpc>
              <a:spcBef>
                <a:spcPts val="0"/>
              </a:spcBef>
              <a:spcAft>
                <a:spcPts val="0"/>
              </a:spcAft>
              <a:buSzPts val="1800"/>
              <a:buNone/>
            </a:pPr>
            <a:r>
              <a:rPr b="1" lang="en-US" sz="4100">
                <a:latin typeface="Calibri"/>
                <a:ea typeface="Calibri"/>
                <a:cs typeface="Calibri"/>
                <a:sym typeface="Calibri"/>
              </a:rPr>
              <a:t>Learning Activity</a:t>
            </a:r>
            <a:endParaRPr b="1" sz="4100">
              <a:latin typeface="Calibri"/>
              <a:ea typeface="Calibri"/>
              <a:cs typeface="Calibri"/>
              <a:sym typeface="Calibri"/>
            </a:endParaRPr>
          </a:p>
        </p:txBody>
      </p:sp>
      <p:pic>
        <p:nvPicPr>
          <p:cNvPr id="441" name="Google Shape;441;g26bd806378a_2_74"/>
          <p:cNvPicPr preferRelativeResize="0"/>
          <p:nvPr/>
        </p:nvPicPr>
        <p:blipFill rotWithShape="1">
          <a:blip r:embed="rId4">
            <a:alphaModFix/>
          </a:blip>
          <a:srcRect b="0" l="23813" r="2161" t="0"/>
          <a:stretch/>
        </p:blipFill>
        <p:spPr>
          <a:xfrm>
            <a:off x="2633503" y="2615184"/>
            <a:ext cx="4247616" cy="4189371"/>
          </a:xfrm>
          <a:prstGeom prst="ellipse">
            <a:avLst/>
          </a:prstGeom>
          <a:noFill/>
          <a:ln>
            <a:noFill/>
          </a:ln>
        </p:spPr>
      </p:pic>
      <p:sp>
        <p:nvSpPr>
          <p:cNvPr id="442" name="Google Shape;442;g26bd806378a_2_74"/>
          <p:cNvSpPr txBox="1"/>
          <p:nvPr/>
        </p:nvSpPr>
        <p:spPr>
          <a:xfrm>
            <a:off x="8449261" y="4981982"/>
            <a:ext cx="8412275" cy="1798186"/>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46"/>
              <a:buFont typeface="Play"/>
              <a:buNone/>
            </a:pPr>
            <a:r>
              <a:rPr b="1" i="0" lang="en-US" sz="4400" u="none" cap="none" strike="noStrike">
                <a:solidFill>
                  <a:srgbClr val="12501B"/>
                </a:solidFill>
                <a:latin typeface="Calibri"/>
                <a:ea typeface="Calibri"/>
                <a:cs typeface="Calibri"/>
                <a:sym typeface="Calibri"/>
              </a:rPr>
              <a:t>Introducción a la Fenología</a:t>
            </a:r>
            <a:endParaRPr b="1" i="0" sz="4400" u="none" cap="none" strike="noStrike">
              <a:solidFill>
                <a:srgbClr val="12501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846"/>
              <a:buFont typeface="Play"/>
              <a:buNone/>
            </a:pPr>
            <a:r>
              <a:rPr b="1" lang="en-US" sz="3397">
                <a:solidFill>
                  <a:srgbClr val="12501B"/>
                </a:solidFill>
                <a:latin typeface="Calibri"/>
                <a:ea typeface="Calibri"/>
                <a:cs typeface="Calibri"/>
                <a:sym typeface="Calibri"/>
              </a:rPr>
              <a:t>Phenology Introduction</a:t>
            </a:r>
            <a:endParaRPr b="1" sz="3397">
              <a:solidFill>
                <a:srgbClr val="12501B"/>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26bd806378a_2_82"/>
          <p:cNvPicPr preferRelativeResize="0"/>
          <p:nvPr/>
        </p:nvPicPr>
        <p:blipFill rotWithShape="1">
          <a:blip r:embed="rId3">
            <a:alphaModFix/>
          </a:blip>
          <a:srcRect b="0" l="0" r="0" t="0"/>
          <a:stretch/>
        </p:blipFill>
        <p:spPr>
          <a:xfrm>
            <a:off x="9670726" y="2192850"/>
            <a:ext cx="4988249" cy="6445193"/>
          </a:xfrm>
          <a:prstGeom prst="rect">
            <a:avLst/>
          </a:prstGeom>
          <a:noFill/>
          <a:ln>
            <a:noFill/>
          </a:ln>
        </p:spPr>
      </p:pic>
      <p:pic>
        <p:nvPicPr>
          <p:cNvPr id="448" name="Google Shape;448;g26bd806378a_2_82"/>
          <p:cNvPicPr preferRelativeResize="0"/>
          <p:nvPr/>
        </p:nvPicPr>
        <p:blipFill rotWithShape="1">
          <a:blip r:embed="rId4">
            <a:alphaModFix/>
          </a:blip>
          <a:srcRect b="0" l="0" r="0" t="0"/>
          <a:stretch/>
        </p:blipFill>
        <p:spPr>
          <a:xfrm>
            <a:off x="3979528" y="2110512"/>
            <a:ext cx="5055133" cy="6445200"/>
          </a:xfrm>
          <a:prstGeom prst="rect">
            <a:avLst/>
          </a:prstGeom>
          <a:noFill/>
          <a:ln>
            <a:noFill/>
          </a:ln>
        </p:spPr>
      </p:pic>
      <p:sp>
        <p:nvSpPr>
          <p:cNvPr id="449" name="Google Shape;449;g26bd806378a_2_82"/>
          <p:cNvSpPr txBox="1"/>
          <p:nvPr/>
        </p:nvSpPr>
        <p:spPr>
          <a:xfrm>
            <a:off x="2131625" y="8638050"/>
            <a:ext cx="9343800" cy="47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Link al libro: </a:t>
            </a:r>
            <a:r>
              <a:rPr b="0" i="0" lang="en-US" sz="1700" u="sng" cap="none" strike="noStrike">
                <a:solidFill>
                  <a:schemeClr val="hlink"/>
                </a:solidFill>
                <a:latin typeface="Arial"/>
                <a:ea typeface="Arial"/>
                <a:cs typeface="Arial"/>
                <a:sym typeface="Arial"/>
                <a:hlinkClick r:id="rId5"/>
              </a:rPr>
              <a:t>https://www.globe.gov/documents/14034/113287791/E-book+Bi%C3%B3sfera.pdf</a:t>
            </a:r>
            <a:r>
              <a:rPr b="0" i="0" lang="en-US" sz="1700" u="none" cap="none" strike="noStrike">
                <a:solidFill>
                  <a:schemeClr val="dk1"/>
                </a:solidFill>
                <a:latin typeface="Arial"/>
                <a:ea typeface="Arial"/>
                <a:cs typeface="Arial"/>
                <a:sym typeface="Arial"/>
              </a:rPr>
              <a:t> </a:t>
            </a:r>
            <a:endParaRPr b="0" i="0" sz="1700" u="none" cap="none" strike="noStrike">
              <a:solidFill>
                <a:schemeClr val="dk1"/>
              </a:solidFill>
              <a:latin typeface="Arial"/>
              <a:ea typeface="Arial"/>
              <a:cs typeface="Arial"/>
              <a:sym typeface="Arial"/>
            </a:endParaRPr>
          </a:p>
        </p:txBody>
      </p:sp>
      <p:pic>
        <p:nvPicPr>
          <p:cNvPr id="450" name="Google Shape;450;g26bd806378a_2_82"/>
          <p:cNvPicPr preferRelativeResize="0"/>
          <p:nvPr/>
        </p:nvPicPr>
        <p:blipFill rotWithShape="1">
          <a:blip r:embed="rId6">
            <a:alphaModFix/>
          </a:blip>
          <a:srcRect b="0" l="0" r="0" t="0"/>
          <a:stretch/>
        </p:blipFill>
        <p:spPr>
          <a:xfrm>
            <a:off x="14658975" y="6417224"/>
            <a:ext cx="2310473" cy="2310473"/>
          </a:xfrm>
          <a:prstGeom prst="rect">
            <a:avLst/>
          </a:prstGeom>
          <a:noFill/>
          <a:ln>
            <a:noFill/>
          </a:ln>
        </p:spPr>
      </p:pic>
      <p:sp>
        <p:nvSpPr>
          <p:cNvPr id="451" name="Google Shape;451;g26bd806378a_2_82"/>
          <p:cNvSpPr/>
          <p:nvPr/>
        </p:nvSpPr>
        <p:spPr>
          <a:xfrm>
            <a:off x="15019728" y="7261564"/>
            <a:ext cx="1554034" cy="914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0C0C0C"/>
                </a:solidFill>
                <a:latin typeface="Arial"/>
                <a:ea typeface="Arial"/>
                <a:cs typeface="Arial"/>
                <a:sym typeface="Arial"/>
              </a:rPr>
              <a:t>Pg. 56</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6bd806378a_2_91"/>
          <p:cNvSpPr txBox="1"/>
          <p:nvPr>
            <p:ph type="title"/>
          </p:nvPr>
        </p:nvSpPr>
        <p:spPr>
          <a:xfrm>
            <a:off x="1792224" y="1435990"/>
            <a:ext cx="11830050" cy="19883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055000"/>
                </a:solidFill>
                <a:latin typeface="Calibri"/>
                <a:ea typeface="Calibri"/>
                <a:cs typeface="Calibri"/>
                <a:sym typeface="Calibri"/>
              </a:rPr>
              <a:t>Materiales</a:t>
            </a:r>
            <a:br>
              <a:rPr b="1" lang="en-US">
                <a:solidFill>
                  <a:srgbClr val="055000"/>
                </a:solidFill>
                <a:latin typeface="Calibri"/>
                <a:ea typeface="Calibri"/>
                <a:cs typeface="Calibri"/>
                <a:sym typeface="Calibri"/>
              </a:rPr>
            </a:br>
            <a:endParaRPr>
              <a:latin typeface="Calibri"/>
              <a:ea typeface="Calibri"/>
              <a:cs typeface="Calibri"/>
              <a:sym typeface="Calibri"/>
            </a:endParaRPr>
          </a:p>
        </p:txBody>
      </p:sp>
      <p:sp>
        <p:nvSpPr>
          <p:cNvPr id="457" name="Google Shape;457;g26bd806378a_2_91"/>
          <p:cNvSpPr txBox="1"/>
          <p:nvPr/>
        </p:nvSpPr>
        <p:spPr>
          <a:xfrm>
            <a:off x="1792224" y="3063018"/>
            <a:ext cx="6000900" cy="3537600"/>
          </a:xfrm>
          <a:prstGeom prst="rect">
            <a:avLst/>
          </a:prstGeom>
          <a:noFill/>
          <a:ln>
            <a:noFill/>
          </a:ln>
        </p:spPr>
        <p:txBody>
          <a:bodyPr anchorCtr="0" anchor="t" bIns="45700" lIns="91425" spcFirstLastPara="1" rIns="91425" wrap="square" tIns="45700">
            <a:spAutoFit/>
          </a:bodyPr>
          <a:lstStyle/>
          <a:p>
            <a:pPr indent="-355600" lvl="0" marL="342900" marR="0" rtl="0" algn="l">
              <a:lnSpc>
                <a:spcPct val="107000"/>
              </a:lnSpc>
              <a:spcBef>
                <a:spcPts val="0"/>
              </a:spcBef>
              <a:spcAft>
                <a:spcPts val="0"/>
              </a:spcAft>
              <a:buClr>
                <a:srgbClr val="000000"/>
              </a:buClr>
              <a:buSzPts val="3000"/>
              <a:buFont typeface="Calibri"/>
              <a:buChar char="•"/>
            </a:pPr>
            <a:r>
              <a:rPr i="0" lang="en-US" sz="3000" u="none" cap="none" strike="noStrike">
                <a:solidFill>
                  <a:srgbClr val="000000"/>
                </a:solidFill>
                <a:latin typeface="Calibri"/>
                <a:ea typeface="Calibri"/>
                <a:cs typeface="Calibri"/>
                <a:sym typeface="Calibri"/>
              </a:rPr>
              <a:t>Lápiz</a:t>
            </a:r>
            <a:endParaRPr i="0" sz="3000" u="none" cap="none" strike="noStrike">
              <a:solidFill>
                <a:srgbClr val="000000"/>
              </a:solidFill>
              <a:latin typeface="Calibri"/>
              <a:ea typeface="Calibri"/>
              <a:cs typeface="Calibri"/>
              <a:sym typeface="Calibri"/>
            </a:endParaRPr>
          </a:p>
          <a:p>
            <a:pPr indent="-355600" lvl="0" marL="342900" marR="0" rtl="0" algn="l">
              <a:lnSpc>
                <a:spcPct val="107000"/>
              </a:lnSpc>
              <a:spcBef>
                <a:spcPts val="800"/>
              </a:spcBef>
              <a:spcAft>
                <a:spcPts val="0"/>
              </a:spcAft>
              <a:buClr>
                <a:srgbClr val="000000"/>
              </a:buClr>
              <a:buSzPts val="3000"/>
              <a:buFont typeface="Calibri"/>
              <a:buChar char="•"/>
            </a:pPr>
            <a:r>
              <a:rPr i="0" lang="en-US" sz="3000" u="none" cap="none" strike="noStrike">
                <a:solidFill>
                  <a:srgbClr val="000000"/>
                </a:solidFill>
                <a:latin typeface="Calibri"/>
                <a:ea typeface="Calibri"/>
                <a:cs typeface="Calibri"/>
                <a:sym typeface="Calibri"/>
              </a:rPr>
              <a:t>Hoja de datos</a:t>
            </a:r>
            <a:endParaRPr i="0" sz="3000" u="none" cap="none" strike="noStrike">
              <a:solidFill>
                <a:srgbClr val="000000"/>
              </a:solidFill>
              <a:latin typeface="Calibri"/>
              <a:ea typeface="Calibri"/>
              <a:cs typeface="Calibri"/>
              <a:sym typeface="Calibri"/>
            </a:endParaRPr>
          </a:p>
          <a:p>
            <a:pPr indent="-355600" lvl="0" marL="342900" marR="0" rtl="0" algn="l">
              <a:lnSpc>
                <a:spcPct val="107000"/>
              </a:lnSpc>
              <a:spcBef>
                <a:spcPts val="800"/>
              </a:spcBef>
              <a:spcAft>
                <a:spcPts val="0"/>
              </a:spcAft>
              <a:buClr>
                <a:srgbClr val="000000"/>
              </a:buClr>
              <a:buSzPts val="3000"/>
              <a:buFont typeface="Calibri"/>
              <a:buChar char="•"/>
            </a:pPr>
            <a:r>
              <a:rPr i="0" lang="en-US" sz="3000" u="none" cap="none" strike="noStrike">
                <a:solidFill>
                  <a:srgbClr val="000000"/>
                </a:solidFill>
                <a:latin typeface="Calibri"/>
                <a:ea typeface="Calibri"/>
                <a:cs typeface="Calibri"/>
                <a:sym typeface="Calibri"/>
              </a:rPr>
              <a:t>Cámara fotográfica</a:t>
            </a:r>
            <a:endParaRPr i="0" sz="3000" u="none" cap="none" strike="noStrike">
              <a:solidFill>
                <a:srgbClr val="000000"/>
              </a:solidFill>
              <a:latin typeface="Calibri"/>
              <a:ea typeface="Calibri"/>
              <a:cs typeface="Calibri"/>
              <a:sym typeface="Calibri"/>
            </a:endParaRPr>
          </a:p>
          <a:p>
            <a:pPr indent="-355600" lvl="0" marL="342900" marR="0" rtl="0" algn="l">
              <a:lnSpc>
                <a:spcPct val="107000"/>
              </a:lnSpc>
              <a:spcBef>
                <a:spcPts val="800"/>
              </a:spcBef>
              <a:spcAft>
                <a:spcPts val="0"/>
              </a:spcAft>
              <a:buClr>
                <a:srgbClr val="000000"/>
              </a:buClr>
              <a:buSzPts val="3000"/>
              <a:buFont typeface="Calibri"/>
              <a:buChar char="•"/>
            </a:pPr>
            <a:r>
              <a:rPr i="0" lang="en-US" sz="3000" u="none" cap="none" strike="noStrike">
                <a:solidFill>
                  <a:srgbClr val="000000"/>
                </a:solidFill>
                <a:latin typeface="Calibri"/>
                <a:ea typeface="Calibri"/>
                <a:cs typeface="Calibri"/>
                <a:sym typeface="Calibri"/>
              </a:rPr>
              <a:t>Marcadores</a:t>
            </a:r>
            <a:endParaRPr i="0" sz="3000" u="none" cap="none" strike="noStrike">
              <a:solidFill>
                <a:srgbClr val="000000"/>
              </a:solidFill>
              <a:latin typeface="Calibri"/>
              <a:ea typeface="Calibri"/>
              <a:cs typeface="Calibri"/>
              <a:sym typeface="Calibri"/>
            </a:endParaRPr>
          </a:p>
          <a:p>
            <a:pPr indent="-355600" lvl="0" marL="342900" marR="0" rtl="0" algn="l">
              <a:lnSpc>
                <a:spcPct val="107000"/>
              </a:lnSpc>
              <a:spcBef>
                <a:spcPts val="800"/>
              </a:spcBef>
              <a:spcAft>
                <a:spcPts val="0"/>
              </a:spcAft>
              <a:buClr>
                <a:srgbClr val="000000"/>
              </a:buClr>
              <a:buSzPts val="3000"/>
              <a:buFont typeface="Calibri"/>
              <a:buChar char="•"/>
            </a:pPr>
            <a:r>
              <a:rPr i="0" lang="en-US" sz="3000" u="none" cap="none" strike="noStrike">
                <a:solidFill>
                  <a:srgbClr val="000000"/>
                </a:solidFill>
                <a:latin typeface="Calibri"/>
                <a:ea typeface="Calibri"/>
                <a:cs typeface="Calibri"/>
                <a:sym typeface="Calibri"/>
              </a:rPr>
              <a:t>Regla</a:t>
            </a:r>
            <a:endParaRPr i="0" sz="3000" u="none" cap="none" strike="noStrike">
              <a:solidFill>
                <a:srgbClr val="000000"/>
              </a:solidFill>
              <a:latin typeface="Calibri"/>
              <a:ea typeface="Calibri"/>
              <a:cs typeface="Calibri"/>
              <a:sym typeface="Calibri"/>
            </a:endParaRPr>
          </a:p>
          <a:p>
            <a:pPr indent="-342900" lvl="0" marL="342900" marR="0" rtl="0" algn="l">
              <a:lnSpc>
                <a:spcPct val="107000"/>
              </a:lnSpc>
              <a:spcBef>
                <a:spcPts val="800"/>
              </a:spcBef>
              <a:spcAft>
                <a:spcPts val="0"/>
              </a:spcAft>
              <a:buClr>
                <a:srgbClr val="000000"/>
              </a:buClr>
              <a:buSzPts val="2800"/>
              <a:buFont typeface="Arial"/>
              <a:buChar char="•"/>
            </a:pPr>
            <a:r>
              <a:rPr i="0" lang="en-US" sz="3000" u="none" cap="none" strike="noStrike">
                <a:solidFill>
                  <a:srgbClr val="000000"/>
                </a:solidFill>
                <a:latin typeface="Calibri"/>
                <a:ea typeface="Calibri"/>
                <a:cs typeface="Calibri"/>
                <a:sym typeface="Calibri"/>
              </a:rPr>
              <a:t>Cinta marcadora o lana de color</a:t>
            </a:r>
            <a:r>
              <a:rPr b="0" i="0" lang="en-US" sz="2800" u="none" cap="none" strike="noStrike">
                <a:solidFill>
                  <a:srgbClr val="000000"/>
                </a:solidFill>
                <a:latin typeface="Arial"/>
                <a:ea typeface="Arial"/>
                <a:cs typeface="Arial"/>
                <a:sym typeface="Arial"/>
              </a:rPr>
              <a:t> </a:t>
            </a:r>
            <a:endParaRPr b="0" i="0" sz="2800" u="none" cap="none" strike="noStrike">
              <a:solidFill>
                <a:srgbClr val="000000"/>
              </a:solidFill>
              <a:latin typeface="Arial"/>
              <a:ea typeface="Arial"/>
              <a:cs typeface="Arial"/>
              <a:sym typeface="Arial"/>
            </a:endParaRPr>
          </a:p>
        </p:txBody>
      </p:sp>
      <p:pic>
        <p:nvPicPr>
          <p:cNvPr descr="Cintas topográficas reflectivas de 150 pies - ATAI" id="458" name="Google Shape;458;g26bd806378a_2_91"/>
          <p:cNvPicPr preferRelativeResize="0"/>
          <p:nvPr/>
        </p:nvPicPr>
        <p:blipFill rotWithShape="1">
          <a:blip r:embed="rId3">
            <a:alphaModFix/>
          </a:blip>
          <a:srcRect b="43171" l="0" r="0" t="0"/>
          <a:stretch/>
        </p:blipFill>
        <p:spPr>
          <a:xfrm>
            <a:off x="10104595" y="1659637"/>
            <a:ext cx="2915667" cy="1988343"/>
          </a:xfrm>
          <a:prstGeom prst="rect">
            <a:avLst/>
          </a:prstGeom>
          <a:noFill/>
          <a:ln>
            <a:noFill/>
          </a:ln>
        </p:spPr>
      </p:pic>
      <p:pic>
        <p:nvPicPr>
          <p:cNvPr descr="Imágenes de Lapiz - Descarga gratuita en Freepik" id="459" name="Google Shape;459;g26bd806378a_2_91"/>
          <p:cNvPicPr preferRelativeResize="0"/>
          <p:nvPr/>
        </p:nvPicPr>
        <p:blipFill rotWithShape="1">
          <a:blip r:embed="rId4">
            <a:alphaModFix/>
          </a:blip>
          <a:srcRect b="0" l="0" r="0" t="0"/>
          <a:stretch/>
        </p:blipFill>
        <p:spPr>
          <a:xfrm>
            <a:off x="7832916" y="2961859"/>
            <a:ext cx="2143125" cy="2143125"/>
          </a:xfrm>
          <a:prstGeom prst="rect">
            <a:avLst/>
          </a:prstGeom>
          <a:noFill/>
          <a:ln>
            <a:noFill/>
          </a:ln>
        </p:spPr>
      </p:pic>
      <p:pic>
        <p:nvPicPr>
          <p:cNvPr descr="Fujifilm Instax Mini 12 Cámara instantánea - Lila Púrpura FUJIFILM |  falabella.com" id="460" name="Google Shape;460;g26bd806378a_2_91"/>
          <p:cNvPicPr preferRelativeResize="0"/>
          <p:nvPr/>
        </p:nvPicPr>
        <p:blipFill rotWithShape="1">
          <a:blip r:embed="rId5">
            <a:alphaModFix/>
          </a:blip>
          <a:srcRect b="0" l="0" r="0" t="0"/>
          <a:stretch/>
        </p:blipFill>
        <p:spPr>
          <a:xfrm>
            <a:off x="13750828" y="2352770"/>
            <a:ext cx="2143125" cy="2143125"/>
          </a:xfrm>
          <a:prstGeom prst="rect">
            <a:avLst/>
          </a:prstGeom>
          <a:noFill/>
          <a:ln>
            <a:noFill/>
          </a:ln>
        </p:spPr>
      </p:pic>
      <p:pic>
        <p:nvPicPr>
          <p:cNvPr descr="Regla ARTESCO Cristal 30cm - Promart" id="461" name="Google Shape;461;g26bd806378a_2_91"/>
          <p:cNvPicPr preferRelativeResize="0"/>
          <p:nvPr/>
        </p:nvPicPr>
        <p:blipFill rotWithShape="1">
          <a:blip r:embed="rId6">
            <a:alphaModFix/>
          </a:blip>
          <a:srcRect b="0" l="0" r="0" t="0"/>
          <a:stretch/>
        </p:blipFill>
        <p:spPr>
          <a:xfrm>
            <a:off x="14018256" y="4561545"/>
            <a:ext cx="2143125" cy="2143125"/>
          </a:xfrm>
          <a:prstGeom prst="rect">
            <a:avLst/>
          </a:prstGeom>
          <a:noFill/>
          <a:ln>
            <a:noFill/>
          </a:ln>
        </p:spPr>
      </p:pic>
      <p:pic>
        <p:nvPicPr>
          <p:cNvPr descr="Mtra. Laura Flores: HOJA DE DATOS" id="462" name="Google Shape;462;g26bd806378a_2_91"/>
          <p:cNvPicPr preferRelativeResize="0"/>
          <p:nvPr/>
        </p:nvPicPr>
        <p:blipFill rotWithShape="1">
          <a:blip r:embed="rId7">
            <a:alphaModFix/>
          </a:blip>
          <a:srcRect b="48581" l="0" r="0" t="0"/>
          <a:stretch/>
        </p:blipFill>
        <p:spPr>
          <a:xfrm>
            <a:off x="9691001" y="3836901"/>
            <a:ext cx="3931275" cy="2698678"/>
          </a:xfrm>
          <a:prstGeom prst="rect">
            <a:avLst/>
          </a:prstGeom>
          <a:noFill/>
          <a:ln>
            <a:noFill/>
          </a:ln>
        </p:spPr>
      </p:pic>
      <p:sp>
        <p:nvSpPr>
          <p:cNvPr id="463" name="Google Shape;463;g26bd806378a_2_91"/>
          <p:cNvSpPr txBox="1"/>
          <p:nvPr/>
        </p:nvSpPr>
        <p:spPr>
          <a:xfrm>
            <a:off x="2633471" y="7874122"/>
            <a:ext cx="14173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200" u="none" cap="none" strike="noStrike">
                <a:solidFill>
                  <a:srgbClr val="000000"/>
                </a:solidFill>
                <a:latin typeface="Calibri"/>
                <a:ea typeface="Calibri"/>
                <a:cs typeface="Calibri"/>
                <a:sym typeface="Calibri"/>
              </a:rPr>
              <a:t>Pencil, data sheet, camera, markers, ruler, adhesive tape or colored wool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1f3f22a3726_7_98"/>
          <p:cNvSpPr/>
          <p:nvPr/>
        </p:nvSpPr>
        <p:spPr>
          <a:xfrm>
            <a:off x="1995438" y="1564950"/>
            <a:ext cx="14297100" cy="1112100"/>
          </a:xfrm>
          <a:prstGeom prst="rect">
            <a:avLst/>
          </a:prstGeom>
          <a:gradFill>
            <a:gsLst>
              <a:gs pos="0">
                <a:srgbClr val="F4F8FB"/>
              </a:gs>
              <a:gs pos="23000">
                <a:srgbClr val="00B050"/>
              </a:gs>
              <a:gs pos="67000">
                <a:srgbClr val="FFC000"/>
              </a:gs>
              <a:gs pos="89000">
                <a:srgbClr val="64322A"/>
              </a:gs>
              <a:gs pos="100000">
                <a:srgbClr val="64322A"/>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Arial"/>
              <a:ea typeface="Arial"/>
              <a:cs typeface="Arial"/>
              <a:sym typeface="Arial"/>
            </a:endParaRPr>
          </a:p>
        </p:txBody>
      </p:sp>
      <p:pic>
        <p:nvPicPr>
          <p:cNvPr descr="Phenology: The Living Calendar of Nature — Headwaters at Incarnate Word" id="220" name="Google Shape;220;g1f3f22a3726_7_98"/>
          <p:cNvPicPr preferRelativeResize="0"/>
          <p:nvPr/>
        </p:nvPicPr>
        <p:blipFill rotWithShape="1">
          <a:blip r:embed="rId3">
            <a:alphaModFix/>
          </a:blip>
          <a:srcRect b="0" l="0" r="0" t="0"/>
          <a:stretch/>
        </p:blipFill>
        <p:spPr>
          <a:xfrm>
            <a:off x="1995450" y="2980300"/>
            <a:ext cx="14297100" cy="4242962"/>
          </a:xfrm>
          <a:prstGeom prst="rect">
            <a:avLst/>
          </a:prstGeom>
          <a:noFill/>
          <a:ln>
            <a:noFill/>
          </a:ln>
        </p:spPr>
      </p:pic>
      <p:sp>
        <p:nvSpPr>
          <p:cNvPr id="221" name="Google Shape;221;g1f3f22a3726_7_98"/>
          <p:cNvSpPr/>
          <p:nvPr/>
        </p:nvSpPr>
        <p:spPr>
          <a:xfrm>
            <a:off x="1995450" y="7838050"/>
            <a:ext cx="14297100" cy="1112100"/>
          </a:xfrm>
          <a:prstGeom prst="rect">
            <a:avLst/>
          </a:prstGeom>
          <a:gradFill>
            <a:gsLst>
              <a:gs pos="0">
                <a:srgbClr val="F4F8FB"/>
              </a:gs>
              <a:gs pos="23000">
                <a:srgbClr val="00B050"/>
              </a:gs>
              <a:gs pos="67000">
                <a:srgbClr val="FFC000"/>
              </a:gs>
              <a:gs pos="89000">
                <a:srgbClr val="64322A"/>
              </a:gs>
              <a:gs pos="100000">
                <a:srgbClr val="64322A"/>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Arial"/>
              <a:ea typeface="Arial"/>
              <a:cs typeface="Arial"/>
              <a:sym typeface="Arial"/>
            </a:endParaRPr>
          </a:p>
        </p:txBody>
      </p:sp>
      <p:sp>
        <p:nvSpPr>
          <p:cNvPr id="222" name="Google Shape;222;g1f3f22a3726_7_98"/>
          <p:cNvSpPr/>
          <p:nvPr/>
        </p:nvSpPr>
        <p:spPr>
          <a:xfrm>
            <a:off x="7401584" y="7967279"/>
            <a:ext cx="37242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dk1"/>
                </a:solidFill>
                <a:latin typeface="Calibri"/>
                <a:ea typeface="Calibri"/>
                <a:cs typeface="Calibri"/>
                <a:sym typeface="Calibri"/>
              </a:rPr>
              <a:t>Phenology</a:t>
            </a:r>
            <a:endParaRPr b="1" i="0" sz="5400" u="none" cap="none" strike="noStrike">
              <a:solidFill>
                <a:schemeClr val="dk1"/>
              </a:solidFill>
              <a:latin typeface="Calibri"/>
              <a:ea typeface="Calibri"/>
              <a:cs typeface="Calibri"/>
              <a:sym typeface="Calibri"/>
            </a:endParaRPr>
          </a:p>
        </p:txBody>
      </p:sp>
      <p:sp>
        <p:nvSpPr>
          <p:cNvPr id="223" name="Google Shape;223;g1f3f22a3726_7_98"/>
          <p:cNvSpPr txBox="1"/>
          <p:nvPr/>
        </p:nvSpPr>
        <p:spPr>
          <a:xfrm>
            <a:off x="2344188" y="1675325"/>
            <a:ext cx="135996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5000" u="none" cap="none" strike="noStrike">
                <a:solidFill>
                  <a:schemeClr val="dk1"/>
                </a:solidFill>
                <a:latin typeface="Calibri"/>
                <a:ea typeface="Calibri"/>
                <a:cs typeface="Calibri"/>
                <a:sym typeface="Calibri"/>
              </a:rPr>
              <a:t>Fenología</a:t>
            </a:r>
            <a:endParaRPr b="1" i="0" sz="50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6bd806378a_2_102"/>
          <p:cNvSpPr txBox="1"/>
          <p:nvPr>
            <p:ph idx="1" type="subTitle"/>
          </p:nvPr>
        </p:nvSpPr>
        <p:spPr>
          <a:xfrm>
            <a:off x="1828800" y="1471137"/>
            <a:ext cx="13716000" cy="2483643"/>
          </a:xfrm>
          <a:prstGeom prst="rect">
            <a:avLst/>
          </a:prstGeom>
          <a:noFill/>
          <a:ln>
            <a:noFill/>
          </a:ln>
        </p:spPr>
        <p:txBody>
          <a:bodyPr anchorCtr="0" anchor="t" bIns="45700" lIns="91425" spcFirstLastPara="1" rIns="91425" wrap="square" tIns="45700">
            <a:normAutofit/>
          </a:bodyPr>
          <a:lstStyle/>
          <a:p>
            <a:pPr indent="-457200" lvl="0" marL="457200" rtl="0" algn="ctr">
              <a:lnSpc>
                <a:spcPct val="90000"/>
              </a:lnSpc>
              <a:spcBef>
                <a:spcPts val="1500"/>
              </a:spcBef>
              <a:spcAft>
                <a:spcPts val="0"/>
              </a:spcAft>
              <a:buClr>
                <a:schemeClr val="dk1"/>
              </a:buClr>
              <a:buSzPts val="3600"/>
              <a:buNone/>
            </a:pPr>
            <a:r>
              <a:rPr lang="en-US" sz="3700">
                <a:latin typeface="Calibri"/>
                <a:ea typeface="Calibri"/>
                <a:cs typeface="Calibri"/>
                <a:sym typeface="Calibri"/>
              </a:rPr>
              <a:t>Podemos observar las distintas respuestas de las plantas a las variables meteorológicas a lo largo del tiempo </a:t>
            </a:r>
            <a:endParaRPr sz="3700">
              <a:latin typeface="Calibri"/>
              <a:ea typeface="Calibri"/>
              <a:cs typeface="Calibri"/>
              <a:sym typeface="Calibri"/>
            </a:endParaRPr>
          </a:p>
        </p:txBody>
      </p:sp>
      <p:sp>
        <p:nvSpPr>
          <p:cNvPr id="469" name="Google Shape;469;g26bd806378a_2_102"/>
          <p:cNvSpPr txBox="1"/>
          <p:nvPr/>
        </p:nvSpPr>
        <p:spPr>
          <a:xfrm>
            <a:off x="11210544" y="3183638"/>
            <a:ext cx="5248800" cy="283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900" u="none" cap="none" strike="noStrike">
                <a:solidFill>
                  <a:srgbClr val="000000"/>
                </a:solidFill>
                <a:latin typeface="Calibri"/>
                <a:ea typeface="Calibri"/>
                <a:cs typeface="Calibri"/>
                <a:sym typeface="Calibri"/>
              </a:rPr>
              <a:t>Observe:</a:t>
            </a:r>
            <a:endParaRPr sz="1500">
              <a:latin typeface="Calibri"/>
              <a:ea typeface="Calibri"/>
              <a:cs typeface="Calibri"/>
              <a:sym typeface="Calibri"/>
            </a:endParaRPr>
          </a:p>
          <a:p>
            <a:pPr indent="0" lvl="0" marL="0" marR="0" rtl="0" algn="l">
              <a:lnSpc>
                <a:spcPct val="100000"/>
              </a:lnSpc>
              <a:spcBef>
                <a:spcPts val="0"/>
              </a:spcBef>
              <a:spcAft>
                <a:spcPts val="0"/>
              </a:spcAft>
              <a:buNone/>
            </a:pPr>
            <a:r>
              <a:t/>
            </a:r>
            <a:endParaRPr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900" u="none" cap="none" strike="noStrike">
                <a:solidFill>
                  <a:srgbClr val="000000"/>
                </a:solidFill>
                <a:latin typeface="Calibri"/>
                <a:ea typeface="Calibri"/>
                <a:cs typeface="Calibri"/>
                <a:sym typeface="Calibri"/>
              </a:rPr>
              <a:t>Leafs (Green and Brown)</a:t>
            </a:r>
            <a:endParaRPr sz="1500">
              <a:latin typeface="Calibri"/>
              <a:ea typeface="Calibri"/>
              <a:cs typeface="Calibri"/>
              <a:sym typeface="Calibri"/>
            </a:endParaRPr>
          </a:p>
          <a:p>
            <a:pPr indent="0" lvl="0" marL="0" marR="0" rtl="0" algn="l">
              <a:lnSpc>
                <a:spcPct val="100000"/>
              </a:lnSpc>
              <a:spcBef>
                <a:spcPts val="0"/>
              </a:spcBef>
              <a:spcAft>
                <a:spcPts val="0"/>
              </a:spcAft>
              <a:buNone/>
            </a:pPr>
            <a:r>
              <a:rPr i="0" lang="en-US" sz="2900" u="none" cap="none" strike="noStrike">
                <a:solidFill>
                  <a:srgbClr val="000000"/>
                </a:solidFill>
                <a:latin typeface="Calibri"/>
                <a:ea typeface="Calibri"/>
                <a:cs typeface="Calibri"/>
                <a:sym typeface="Calibri"/>
              </a:rPr>
              <a:t>Flowers (new and full)</a:t>
            </a:r>
            <a:endParaRPr sz="1500">
              <a:latin typeface="Calibri"/>
              <a:ea typeface="Calibri"/>
              <a:cs typeface="Calibri"/>
              <a:sym typeface="Calibri"/>
            </a:endParaRPr>
          </a:p>
          <a:p>
            <a:pPr indent="0" lvl="0" marL="0" marR="0" rtl="0" algn="l">
              <a:lnSpc>
                <a:spcPct val="100000"/>
              </a:lnSpc>
              <a:spcBef>
                <a:spcPts val="0"/>
              </a:spcBef>
              <a:spcAft>
                <a:spcPts val="0"/>
              </a:spcAft>
              <a:buNone/>
            </a:pPr>
            <a:r>
              <a:rPr i="0" lang="en-US" sz="2900" u="none" cap="none" strike="noStrike">
                <a:solidFill>
                  <a:srgbClr val="000000"/>
                </a:solidFill>
                <a:latin typeface="Calibri"/>
                <a:ea typeface="Calibri"/>
                <a:cs typeface="Calibri"/>
                <a:sym typeface="Calibri"/>
              </a:rPr>
              <a:t>Fruits (Green and mature)</a:t>
            </a:r>
            <a:endParaRPr sz="1500">
              <a:latin typeface="Calibri"/>
              <a:ea typeface="Calibri"/>
              <a:cs typeface="Calibri"/>
              <a:sym typeface="Calibri"/>
            </a:endParaRPr>
          </a:p>
          <a:p>
            <a:pPr indent="0" lvl="0" marL="0" marR="0" rtl="0" algn="l">
              <a:lnSpc>
                <a:spcPct val="100000"/>
              </a:lnSpc>
              <a:spcBef>
                <a:spcPts val="0"/>
              </a:spcBef>
              <a:spcAft>
                <a:spcPts val="0"/>
              </a:spcAft>
              <a:buNone/>
            </a:pPr>
            <a:r>
              <a:rPr i="0" lang="en-US" sz="2900" u="none" cap="none" strike="noStrike">
                <a:solidFill>
                  <a:srgbClr val="000000"/>
                </a:solidFill>
                <a:latin typeface="Calibri"/>
                <a:ea typeface="Calibri"/>
                <a:cs typeface="Calibri"/>
                <a:sym typeface="Calibri"/>
              </a:rPr>
              <a:t>Seeds (on plant, dispersion</a:t>
            </a:r>
            <a:r>
              <a:rPr i="0" lang="en-US" sz="3300" u="none" cap="none" strike="noStrike">
                <a:solidFill>
                  <a:srgbClr val="000000"/>
                </a:solidFill>
                <a:latin typeface="Calibri"/>
                <a:ea typeface="Calibri"/>
                <a:cs typeface="Calibri"/>
                <a:sym typeface="Calibri"/>
              </a:rPr>
              <a:t>)</a:t>
            </a:r>
            <a:endParaRPr sz="1500">
              <a:latin typeface="Calibri"/>
              <a:ea typeface="Calibri"/>
              <a:cs typeface="Calibri"/>
              <a:sym typeface="Calibri"/>
            </a:endParaRPr>
          </a:p>
        </p:txBody>
      </p:sp>
      <p:sp>
        <p:nvSpPr>
          <p:cNvPr id="470" name="Google Shape;470;g26bd806378a_2_102"/>
          <p:cNvSpPr txBox="1"/>
          <p:nvPr/>
        </p:nvSpPr>
        <p:spPr>
          <a:xfrm>
            <a:off x="2048258" y="3183638"/>
            <a:ext cx="5742300" cy="295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Observe:</a:t>
            </a:r>
            <a:endParaRPr sz="1700">
              <a:latin typeface="Calibri"/>
              <a:ea typeface="Calibri"/>
              <a:cs typeface="Calibri"/>
              <a:sym typeface="Calibri"/>
            </a:endParaRPr>
          </a:p>
          <a:p>
            <a:pPr indent="0" lvl="0" marL="0" marR="0" rtl="0" algn="l">
              <a:lnSpc>
                <a:spcPct val="100000"/>
              </a:lnSpc>
              <a:spcBef>
                <a:spcPts val="0"/>
              </a:spcBef>
              <a:spcAft>
                <a:spcPts val="0"/>
              </a:spcAft>
              <a:buNone/>
            </a:pPr>
            <a:r>
              <a:t/>
            </a:r>
            <a:endParaRPr i="0" sz="3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Hojas (verdes y marrones)</a:t>
            </a:r>
            <a:endParaRPr sz="1700">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Flores (nuevas y llenas)</a:t>
            </a:r>
            <a:endParaRPr sz="1700">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Frutos (verdes y maduros)</a:t>
            </a:r>
            <a:endParaRPr sz="1700">
              <a:latin typeface="Calibri"/>
              <a:ea typeface="Calibri"/>
              <a:cs typeface="Calibri"/>
              <a:sym typeface="Calibri"/>
            </a:endParaRPr>
          </a:p>
          <a:p>
            <a:pPr indent="0" lvl="0" marL="0" marR="0" rtl="0" algn="l">
              <a:lnSpc>
                <a:spcPct val="100000"/>
              </a:lnSpc>
              <a:spcBef>
                <a:spcPts val="0"/>
              </a:spcBef>
              <a:spcAft>
                <a:spcPts val="0"/>
              </a:spcAft>
              <a:buNone/>
            </a:pPr>
            <a:r>
              <a:rPr i="0" lang="en-US" sz="3100" u="none" cap="none" strike="noStrike">
                <a:solidFill>
                  <a:srgbClr val="000000"/>
                </a:solidFill>
                <a:latin typeface="Calibri"/>
                <a:ea typeface="Calibri"/>
                <a:cs typeface="Calibri"/>
                <a:sym typeface="Calibri"/>
              </a:rPr>
              <a:t>Semillas (en la planta, dispersión)</a:t>
            </a:r>
            <a:endParaRPr sz="1700">
              <a:latin typeface="Calibri"/>
              <a:ea typeface="Calibri"/>
              <a:cs typeface="Calibri"/>
              <a:sym typeface="Calibri"/>
            </a:endParaRPr>
          </a:p>
        </p:txBody>
      </p:sp>
      <p:pic>
        <p:nvPicPr>
          <p:cNvPr descr="2.000+ Trebol Tres Hojas Ilustraciones de Stock, gráficos vectoriales  libres de derechos y clip art - iStock | Clover" id="471" name="Google Shape;471;g26bd806378a_2_102"/>
          <p:cNvPicPr preferRelativeResize="0"/>
          <p:nvPr/>
        </p:nvPicPr>
        <p:blipFill rotWithShape="1">
          <a:blip r:embed="rId3">
            <a:alphaModFix/>
          </a:blip>
          <a:srcRect b="0" l="0" r="0" t="0"/>
          <a:stretch/>
        </p:blipFill>
        <p:spPr>
          <a:xfrm>
            <a:off x="3299270" y="6502231"/>
            <a:ext cx="2143125" cy="2143125"/>
          </a:xfrm>
          <a:prstGeom prst="rect">
            <a:avLst/>
          </a:prstGeom>
          <a:noFill/>
          <a:ln>
            <a:noFill/>
          </a:ln>
        </p:spPr>
      </p:pic>
      <p:pic>
        <p:nvPicPr>
          <p:cNvPr descr="Cereza Frutas, variedades, producción, estacionalidad | Libertyprim" id="472" name="Google Shape;472;g26bd806378a_2_102"/>
          <p:cNvPicPr preferRelativeResize="0"/>
          <p:nvPr/>
        </p:nvPicPr>
        <p:blipFill rotWithShape="1">
          <a:blip r:embed="rId4">
            <a:alphaModFix/>
          </a:blip>
          <a:srcRect b="0" l="0" r="0" t="0"/>
          <a:stretch/>
        </p:blipFill>
        <p:spPr>
          <a:xfrm>
            <a:off x="9606631" y="6672738"/>
            <a:ext cx="2143125" cy="2143125"/>
          </a:xfrm>
          <a:prstGeom prst="rect">
            <a:avLst/>
          </a:prstGeom>
          <a:noFill/>
          <a:ln>
            <a:noFill/>
          </a:ln>
        </p:spPr>
      </p:pic>
      <p:pic>
        <p:nvPicPr>
          <p:cNvPr descr="Flores Rosadas PNG ,dibujos Flor Rosa, Flor, Planta PNG y PSD para  Descargar Gratis | Pngtree" id="473" name="Google Shape;473;g26bd806378a_2_102"/>
          <p:cNvPicPr preferRelativeResize="0"/>
          <p:nvPr/>
        </p:nvPicPr>
        <p:blipFill rotWithShape="1">
          <a:blip r:embed="rId5">
            <a:alphaModFix/>
          </a:blip>
          <a:srcRect b="0" l="0" r="0" t="0"/>
          <a:stretch/>
        </p:blipFill>
        <p:spPr>
          <a:xfrm>
            <a:off x="6538246" y="6672738"/>
            <a:ext cx="2143125" cy="2143125"/>
          </a:xfrm>
          <a:prstGeom prst="rect">
            <a:avLst/>
          </a:prstGeom>
          <a:noFill/>
          <a:ln>
            <a:noFill/>
          </a:ln>
        </p:spPr>
      </p:pic>
      <p:pic>
        <p:nvPicPr>
          <p:cNvPr descr="El árbol del amor | Espores" id="474" name="Google Shape;474;g26bd806378a_2_102"/>
          <p:cNvPicPr preferRelativeResize="0"/>
          <p:nvPr/>
        </p:nvPicPr>
        <p:blipFill rotWithShape="1">
          <a:blip r:embed="rId6">
            <a:alphaModFix/>
          </a:blip>
          <a:srcRect b="0" l="54044" r="0" t="0"/>
          <a:stretch/>
        </p:blipFill>
        <p:spPr>
          <a:xfrm>
            <a:off x="13459968" y="6382466"/>
            <a:ext cx="1847088" cy="27236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6bd806378a_2_112"/>
          <p:cNvSpPr txBox="1"/>
          <p:nvPr>
            <p:ph type="ctrTitle"/>
          </p:nvPr>
        </p:nvSpPr>
        <p:spPr>
          <a:xfrm>
            <a:off x="2084832" y="1594297"/>
            <a:ext cx="13716000" cy="85848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30434"/>
              <a:buFont typeface="Play"/>
              <a:buNone/>
            </a:pPr>
            <a:r>
              <a:rPr lang="en-US">
                <a:latin typeface="Calibri"/>
                <a:ea typeface="Calibri"/>
                <a:cs typeface="Calibri"/>
                <a:sym typeface="Calibri"/>
              </a:rPr>
              <a:t>Inicio / </a:t>
            </a:r>
            <a:r>
              <a:rPr lang="en-US" sz="7666">
                <a:latin typeface="Calibri"/>
                <a:ea typeface="Calibri"/>
                <a:cs typeface="Calibri"/>
                <a:sym typeface="Calibri"/>
              </a:rPr>
              <a:t>Beginning</a:t>
            </a:r>
            <a:endParaRPr sz="7666">
              <a:latin typeface="Calibri"/>
              <a:ea typeface="Calibri"/>
              <a:cs typeface="Calibri"/>
              <a:sym typeface="Calibri"/>
            </a:endParaRPr>
          </a:p>
        </p:txBody>
      </p:sp>
      <p:sp>
        <p:nvSpPr>
          <p:cNvPr id="480" name="Google Shape;480;g26bd806378a_2_112"/>
          <p:cNvSpPr txBox="1"/>
          <p:nvPr>
            <p:ph idx="1" type="subTitle"/>
          </p:nvPr>
        </p:nvSpPr>
        <p:spPr>
          <a:xfrm>
            <a:off x="6461814" y="3022093"/>
            <a:ext cx="5925312" cy="1262920"/>
          </a:xfrm>
          <a:prstGeom prst="rect">
            <a:avLst/>
          </a:prstGeom>
          <a:noFill/>
          <a:ln>
            <a:noFill/>
          </a:ln>
        </p:spPr>
        <p:txBody>
          <a:bodyPr anchorCtr="0" anchor="t" bIns="45700" lIns="91425" spcFirstLastPara="1" rIns="91425" wrap="square" tIns="45700">
            <a:normAutofit fontScale="92500"/>
          </a:bodyPr>
          <a:lstStyle/>
          <a:p>
            <a:pPr indent="-457200" lvl="0" marL="457200" rtl="0" algn="ctr">
              <a:lnSpc>
                <a:spcPct val="90000"/>
              </a:lnSpc>
              <a:spcBef>
                <a:spcPts val="1500"/>
              </a:spcBef>
              <a:spcAft>
                <a:spcPts val="0"/>
              </a:spcAft>
              <a:buClr>
                <a:schemeClr val="dk1"/>
              </a:buClr>
              <a:buSzPct val="100000"/>
              <a:buNone/>
            </a:pPr>
            <a:r>
              <a:rPr lang="en-US">
                <a:latin typeface="Calibri"/>
                <a:ea typeface="Calibri"/>
                <a:cs typeface="Calibri"/>
                <a:sym typeface="Calibri"/>
              </a:rPr>
              <a:t>Salir a observar las plantas </a:t>
            </a:r>
            <a:endParaRPr>
              <a:latin typeface="Calibri"/>
              <a:ea typeface="Calibri"/>
              <a:cs typeface="Calibri"/>
              <a:sym typeface="Calibri"/>
            </a:endParaRPr>
          </a:p>
          <a:p>
            <a:pPr indent="-457200" lvl="0" marL="457200" rtl="0" algn="ctr">
              <a:lnSpc>
                <a:spcPct val="90000"/>
              </a:lnSpc>
              <a:spcBef>
                <a:spcPts val="1500"/>
              </a:spcBef>
              <a:spcAft>
                <a:spcPts val="0"/>
              </a:spcAft>
              <a:buClr>
                <a:schemeClr val="dk1"/>
              </a:buClr>
              <a:buSzPct val="100000"/>
              <a:buNone/>
            </a:pPr>
            <a:r>
              <a:rPr lang="en-US">
                <a:latin typeface="Calibri"/>
                <a:ea typeface="Calibri"/>
                <a:cs typeface="Calibri"/>
                <a:sym typeface="Calibri"/>
              </a:rPr>
              <a:t>Going out to observe the plants</a:t>
            </a:r>
            <a:endParaRPr>
              <a:latin typeface="Calibri"/>
              <a:ea typeface="Calibri"/>
              <a:cs typeface="Calibri"/>
              <a:sym typeface="Calibri"/>
            </a:endParaRPr>
          </a:p>
        </p:txBody>
      </p:sp>
      <p:pic>
        <p:nvPicPr>
          <p:cNvPr descr="Child Blowing Soap Bubbles. Stock Photo - Image of funny, bubbles: 30248980" id="481" name="Google Shape;481;g26bd806378a_2_112"/>
          <p:cNvPicPr preferRelativeResize="0"/>
          <p:nvPr/>
        </p:nvPicPr>
        <p:blipFill rotWithShape="1">
          <a:blip r:embed="rId3">
            <a:alphaModFix/>
          </a:blip>
          <a:srcRect b="0" l="0" r="0" t="0"/>
          <a:stretch/>
        </p:blipFill>
        <p:spPr>
          <a:xfrm>
            <a:off x="1792224" y="2615184"/>
            <a:ext cx="4108652" cy="2808446"/>
          </a:xfrm>
          <a:prstGeom prst="rect">
            <a:avLst/>
          </a:prstGeom>
          <a:noFill/>
          <a:ln>
            <a:noFill/>
          </a:ln>
        </p:spPr>
      </p:pic>
      <p:pic>
        <p:nvPicPr>
          <p:cNvPr descr="El poder de las plantas – CEIP Ntra. Sra. de la Esperanza" id="482" name="Google Shape;482;g26bd806378a_2_112"/>
          <p:cNvPicPr preferRelativeResize="0"/>
          <p:nvPr/>
        </p:nvPicPr>
        <p:blipFill rotWithShape="1">
          <a:blip r:embed="rId4">
            <a:alphaModFix/>
          </a:blip>
          <a:srcRect b="0" l="0" r="0" t="0"/>
          <a:stretch/>
        </p:blipFill>
        <p:spPr>
          <a:xfrm>
            <a:off x="12441990" y="6555450"/>
            <a:ext cx="4602480" cy="2301240"/>
          </a:xfrm>
          <a:prstGeom prst="rect">
            <a:avLst/>
          </a:prstGeom>
          <a:noFill/>
          <a:ln>
            <a:noFill/>
          </a:ln>
        </p:spPr>
      </p:pic>
      <p:sp>
        <p:nvSpPr>
          <p:cNvPr id="483" name="Google Shape;483;g26bd806378a_2_112"/>
          <p:cNvSpPr txBox="1"/>
          <p:nvPr/>
        </p:nvSpPr>
        <p:spPr>
          <a:xfrm>
            <a:off x="2426181" y="7523294"/>
            <a:ext cx="10399830" cy="1262920"/>
          </a:xfrm>
          <a:prstGeom prst="rect">
            <a:avLst/>
          </a:prstGeom>
          <a:noFill/>
          <a:ln>
            <a:noFill/>
          </a:ln>
        </p:spPr>
        <p:txBody>
          <a:bodyPr anchorCtr="0" anchor="t" bIns="45700" lIns="91425" spcFirstLastPara="1" rIns="91425" wrap="square" tIns="45700">
            <a:normAutofit lnSpcReduction="10000"/>
          </a:bodyPr>
          <a:lstStyle/>
          <a:p>
            <a:pPr indent="-457200" lvl="0" marL="457200" marR="0" rtl="0" algn="ctr">
              <a:lnSpc>
                <a:spcPct val="90000"/>
              </a:lnSpc>
              <a:spcBef>
                <a:spcPts val="1500"/>
              </a:spcBef>
              <a:spcAft>
                <a:spcPts val="0"/>
              </a:spcAft>
              <a:buClr>
                <a:schemeClr val="dk1"/>
              </a:buClr>
              <a:buSzPts val="3600"/>
              <a:buFont typeface="Arial"/>
              <a:buNone/>
            </a:pPr>
            <a:r>
              <a:rPr i="0" lang="en-US" sz="3800" u="none" cap="none" strike="noStrike">
                <a:solidFill>
                  <a:schemeClr val="dk1"/>
                </a:solidFill>
                <a:latin typeface="Calibri"/>
                <a:ea typeface="Calibri"/>
                <a:cs typeface="Calibri"/>
                <a:sym typeface="Calibri"/>
              </a:rPr>
              <a:t>Adoptar  un árbol para observar e identificarlo</a:t>
            </a:r>
            <a:endParaRPr i="0" sz="3800" u="none" cap="none" strike="noStrike">
              <a:solidFill>
                <a:schemeClr val="dk1"/>
              </a:solidFill>
              <a:latin typeface="Calibri"/>
              <a:ea typeface="Calibri"/>
              <a:cs typeface="Calibri"/>
              <a:sym typeface="Calibri"/>
            </a:endParaRPr>
          </a:p>
          <a:p>
            <a:pPr indent="-457200" lvl="0" marL="457200" marR="0" rtl="0" algn="ctr">
              <a:lnSpc>
                <a:spcPct val="90000"/>
              </a:lnSpc>
              <a:spcBef>
                <a:spcPts val="1500"/>
              </a:spcBef>
              <a:spcAft>
                <a:spcPts val="0"/>
              </a:spcAft>
              <a:buClr>
                <a:schemeClr val="dk1"/>
              </a:buClr>
              <a:buSzPts val="3600"/>
              <a:buFont typeface="Arial"/>
              <a:buNone/>
            </a:pPr>
            <a:r>
              <a:rPr lang="en-US" sz="3800">
                <a:solidFill>
                  <a:schemeClr val="dk1"/>
                </a:solidFill>
                <a:latin typeface="Calibri"/>
                <a:ea typeface="Calibri"/>
                <a:cs typeface="Calibri"/>
                <a:sym typeface="Calibri"/>
              </a:rPr>
              <a:t>Adopt a tree to observe and identify it</a:t>
            </a:r>
            <a:endParaRPr sz="3800">
              <a:solidFill>
                <a:schemeClr val="dk1"/>
              </a:solidFill>
              <a:latin typeface="Calibri"/>
              <a:ea typeface="Calibri"/>
              <a:cs typeface="Calibri"/>
              <a:sym typeface="Calibri"/>
            </a:endParaRPr>
          </a:p>
        </p:txBody>
      </p:sp>
      <p:pic>
        <p:nvPicPr>
          <p:cNvPr id="484" name="Google Shape;484;g26bd806378a_2_112"/>
          <p:cNvPicPr preferRelativeResize="0"/>
          <p:nvPr/>
        </p:nvPicPr>
        <p:blipFill rotWithShape="1">
          <a:blip r:embed="rId5">
            <a:alphaModFix/>
          </a:blip>
          <a:srcRect b="0" l="0" r="0" t="0"/>
          <a:stretch/>
        </p:blipFill>
        <p:spPr>
          <a:xfrm>
            <a:off x="9709495" y="4600094"/>
            <a:ext cx="1898027" cy="1320585"/>
          </a:xfrm>
          <a:prstGeom prst="rect">
            <a:avLst/>
          </a:prstGeom>
          <a:noFill/>
          <a:ln>
            <a:noFill/>
          </a:ln>
        </p:spPr>
      </p:pic>
      <p:sp>
        <p:nvSpPr>
          <p:cNvPr id="485" name="Google Shape;485;g26bd806378a_2_112"/>
          <p:cNvSpPr txBox="1"/>
          <p:nvPr/>
        </p:nvSpPr>
        <p:spPr>
          <a:xfrm>
            <a:off x="11770247" y="4854350"/>
            <a:ext cx="5014800" cy="848100"/>
          </a:xfrm>
          <a:prstGeom prst="rect">
            <a:avLst/>
          </a:prstGeom>
          <a:noFill/>
          <a:ln>
            <a:noFill/>
          </a:ln>
        </p:spPr>
        <p:txBody>
          <a:bodyPr anchorCtr="0" anchor="t" bIns="45700" lIns="91425" spcFirstLastPara="1" rIns="91425" wrap="square" tIns="45700">
            <a:noAutofit/>
          </a:bodyPr>
          <a:lstStyle/>
          <a:p>
            <a:pPr indent="-457200" lvl="0" marL="457200" marR="0" rtl="0" algn="ctr">
              <a:lnSpc>
                <a:spcPct val="90000"/>
              </a:lnSpc>
              <a:spcBef>
                <a:spcPts val="1500"/>
              </a:spcBef>
              <a:spcAft>
                <a:spcPts val="0"/>
              </a:spcAft>
              <a:buClr>
                <a:schemeClr val="dk1"/>
              </a:buClr>
              <a:buSzPts val="3600"/>
              <a:buFont typeface="Arial"/>
              <a:buNone/>
            </a:pPr>
            <a:r>
              <a:rPr lang="en-US" sz="2400">
                <a:solidFill>
                  <a:schemeClr val="dk1"/>
                </a:solidFill>
                <a:latin typeface="Calibri"/>
                <a:ea typeface="Calibri"/>
                <a:cs typeface="Calibri"/>
                <a:sym typeface="Calibri"/>
              </a:rPr>
              <a:t>Hacer p</a:t>
            </a:r>
            <a:r>
              <a:rPr i="0" lang="en-US" sz="2400" u="none" cap="none" strike="noStrike">
                <a:solidFill>
                  <a:schemeClr val="dk1"/>
                </a:solidFill>
                <a:latin typeface="Calibri"/>
                <a:ea typeface="Calibri"/>
                <a:cs typeface="Calibri"/>
                <a:sym typeface="Calibri"/>
              </a:rPr>
              <a:t>reguntas de </a:t>
            </a:r>
            <a:r>
              <a:rPr lang="en-US" sz="2400">
                <a:solidFill>
                  <a:schemeClr val="dk1"/>
                </a:solidFill>
                <a:latin typeface="Calibri"/>
                <a:ea typeface="Calibri"/>
                <a:cs typeface="Calibri"/>
                <a:sym typeface="Calibri"/>
              </a:rPr>
              <a:t>investigación</a:t>
            </a:r>
            <a:endParaRPr i="0" sz="2400" u="none" cap="none" strike="noStrike">
              <a:solidFill>
                <a:schemeClr val="dk1"/>
              </a:solidFill>
              <a:latin typeface="Calibri"/>
              <a:ea typeface="Calibri"/>
              <a:cs typeface="Calibri"/>
              <a:sym typeface="Calibri"/>
            </a:endParaRPr>
          </a:p>
          <a:p>
            <a:pPr indent="-457200" lvl="0" marL="457200" marR="0" rtl="0" algn="ctr">
              <a:lnSpc>
                <a:spcPct val="90000"/>
              </a:lnSpc>
              <a:spcBef>
                <a:spcPts val="1500"/>
              </a:spcBef>
              <a:spcAft>
                <a:spcPts val="0"/>
              </a:spcAft>
              <a:buClr>
                <a:schemeClr val="dk1"/>
              </a:buClr>
              <a:buSzPts val="3600"/>
              <a:buFont typeface="Arial"/>
              <a:buNone/>
            </a:pPr>
            <a:r>
              <a:rPr lang="en-US" sz="2400">
                <a:solidFill>
                  <a:schemeClr val="dk1"/>
                </a:solidFill>
                <a:latin typeface="Calibri"/>
                <a:ea typeface="Calibri"/>
                <a:cs typeface="Calibri"/>
                <a:sym typeface="Calibri"/>
              </a:rPr>
              <a:t>Post research question</a:t>
            </a:r>
            <a:endParaRPr sz="2400">
              <a:solidFill>
                <a:schemeClr val="dk1"/>
              </a:solidFill>
              <a:latin typeface="Calibri"/>
              <a:ea typeface="Calibri"/>
              <a:cs typeface="Calibri"/>
              <a:sym typeface="Calibri"/>
            </a:endParaRPr>
          </a:p>
        </p:txBody>
      </p:sp>
      <p:cxnSp>
        <p:nvCxnSpPr>
          <p:cNvPr id="486" name="Google Shape;486;g26bd806378a_2_112"/>
          <p:cNvCxnSpPr/>
          <p:nvPr/>
        </p:nvCxnSpPr>
        <p:spPr>
          <a:xfrm>
            <a:off x="5900876" y="5423630"/>
            <a:ext cx="6541114" cy="2071555"/>
          </a:xfrm>
          <a:prstGeom prst="straightConnector1">
            <a:avLst/>
          </a:prstGeom>
          <a:noFill/>
          <a:ln cap="flat" cmpd="sng" w="38100">
            <a:solidFill>
              <a:schemeClr val="accent3"/>
            </a:solidFill>
            <a:prstDash val="solid"/>
            <a:round/>
            <a:headEnd len="sm" w="sm" type="none"/>
            <a:tailEnd len="med" w="med" type="triangle"/>
          </a:ln>
          <a:effectLst>
            <a:outerShdw blurRad="40000" rotWithShape="0" dir="5400000" dist="23000">
              <a:srgbClr val="000000">
                <a:alpha val="34901"/>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6bd806378a_2_123"/>
          <p:cNvSpPr txBox="1"/>
          <p:nvPr>
            <p:ph type="ctrTitle"/>
          </p:nvPr>
        </p:nvSpPr>
        <p:spPr>
          <a:xfrm>
            <a:off x="1913382" y="1880047"/>
            <a:ext cx="13716000" cy="858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9000"/>
              <a:buFont typeface="Play"/>
              <a:buNone/>
            </a:pPr>
            <a:r>
              <a:rPr lang="en-US" sz="5100">
                <a:latin typeface="Calibri"/>
                <a:ea typeface="Calibri"/>
                <a:cs typeface="Calibri"/>
                <a:sym typeface="Calibri"/>
              </a:rPr>
              <a:t>Desarrollo: Cada semana o cada 15 días</a:t>
            </a:r>
            <a:endParaRPr sz="5100">
              <a:latin typeface="Calibri"/>
              <a:ea typeface="Calibri"/>
              <a:cs typeface="Calibri"/>
              <a:sym typeface="Calibri"/>
            </a:endParaRPr>
          </a:p>
          <a:p>
            <a:pPr indent="0" lvl="0" marL="0" rtl="0" algn="ctr">
              <a:lnSpc>
                <a:spcPct val="90000"/>
              </a:lnSpc>
              <a:spcBef>
                <a:spcPts val="0"/>
              </a:spcBef>
              <a:spcAft>
                <a:spcPts val="0"/>
              </a:spcAft>
              <a:buClr>
                <a:schemeClr val="dk1"/>
              </a:buClr>
              <a:buSzPts val="9000"/>
              <a:buFont typeface="Play"/>
              <a:buNone/>
            </a:pPr>
            <a:r>
              <a:rPr lang="en-US" sz="3900">
                <a:latin typeface="Calibri"/>
                <a:ea typeface="Calibri"/>
                <a:cs typeface="Calibri"/>
                <a:sym typeface="Calibri"/>
              </a:rPr>
              <a:t>Development: Every week or every 15 days</a:t>
            </a:r>
            <a:endParaRPr sz="3900">
              <a:latin typeface="Calibri"/>
              <a:ea typeface="Calibri"/>
              <a:cs typeface="Calibri"/>
              <a:sym typeface="Calibri"/>
            </a:endParaRPr>
          </a:p>
        </p:txBody>
      </p:sp>
      <p:pic>
        <p:nvPicPr>
          <p:cNvPr descr="L'enfant Voyage Avec Une Carte Image stock - Image du chéri, camping ..." id="492" name="Google Shape;492;g26bd806378a_2_123"/>
          <p:cNvPicPr preferRelativeResize="0"/>
          <p:nvPr/>
        </p:nvPicPr>
        <p:blipFill rotWithShape="1">
          <a:blip r:embed="rId3">
            <a:alphaModFix/>
          </a:blip>
          <a:srcRect b="0" l="0" r="0" t="0"/>
          <a:stretch/>
        </p:blipFill>
        <p:spPr>
          <a:xfrm>
            <a:off x="2444496" y="3968496"/>
            <a:ext cx="4931595" cy="3291840"/>
          </a:xfrm>
          <a:prstGeom prst="rect">
            <a:avLst/>
          </a:prstGeom>
          <a:noFill/>
          <a:ln>
            <a:noFill/>
          </a:ln>
        </p:spPr>
      </p:pic>
      <p:pic>
        <p:nvPicPr>
          <p:cNvPr id="493" name="Google Shape;493;g26bd806378a_2_123"/>
          <p:cNvPicPr preferRelativeResize="0"/>
          <p:nvPr/>
        </p:nvPicPr>
        <p:blipFill>
          <a:blip r:embed="rId4">
            <a:alphaModFix/>
          </a:blip>
          <a:stretch>
            <a:fillRect/>
          </a:stretch>
        </p:blipFill>
        <p:spPr>
          <a:xfrm>
            <a:off x="9338255" y="2914383"/>
            <a:ext cx="7122825" cy="5247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DSC03447.JPG" id="499" name="Google Shape;499;g26bd806378a_2_130"/>
          <p:cNvPicPr preferRelativeResize="0"/>
          <p:nvPr/>
        </p:nvPicPr>
        <p:blipFill rotWithShape="1">
          <a:blip r:embed="rId3">
            <a:alphaModFix/>
          </a:blip>
          <a:srcRect b="0" l="0" r="0" t="0"/>
          <a:stretch/>
        </p:blipFill>
        <p:spPr>
          <a:xfrm>
            <a:off x="2633388" y="1567907"/>
            <a:ext cx="3101629" cy="1744954"/>
          </a:xfrm>
          <a:prstGeom prst="rect">
            <a:avLst/>
          </a:prstGeom>
          <a:noFill/>
          <a:ln>
            <a:noFill/>
          </a:ln>
        </p:spPr>
      </p:pic>
      <p:pic>
        <p:nvPicPr>
          <p:cNvPr descr="http://t2.gstatic.com/images?q=tbn:ANd9GcTTNbVNrkXZZF9n2YnySQNBqfs4ezZVtA32VJ0Kq-hMOeiHYvWEXw" id="500" name="Google Shape;500;g26bd806378a_2_130"/>
          <p:cNvPicPr preferRelativeResize="0"/>
          <p:nvPr/>
        </p:nvPicPr>
        <p:blipFill rotWithShape="1">
          <a:blip r:embed="rId4">
            <a:alphaModFix/>
          </a:blip>
          <a:srcRect b="0" l="0" r="0" t="0"/>
          <a:stretch/>
        </p:blipFill>
        <p:spPr>
          <a:xfrm>
            <a:off x="12699288" y="1346597"/>
            <a:ext cx="2443163" cy="2378870"/>
          </a:xfrm>
          <a:prstGeom prst="rect">
            <a:avLst/>
          </a:prstGeom>
          <a:noFill/>
          <a:ln>
            <a:noFill/>
          </a:ln>
        </p:spPr>
      </p:pic>
      <p:sp>
        <p:nvSpPr>
          <p:cNvPr id="501" name="Google Shape;501;g26bd806378a_2_130"/>
          <p:cNvSpPr txBox="1"/>
          <p:nvPr>
            <p:ph type="title"/>
          </p:nvPr>
        </p:nvSpPr>
        <p:spPr>
          <a:xfrm>
            <a:off x="1641348" y="1541860"/>
            <a:ext cx="15773400" cy="198834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sz="5600">
                <a:latin typeface="Calibri"/>
                <a:ea typeface="Calibri"/>
                <a:cs typeface="Calibri"/>
                <a:sym typeface="Calibri"/>
              </a:rPr>
              <a:t>Analizar datos</a:t>
            </a:r>
            <a:endParaRPr sz="5600">
              <a:latin typeface="Calibri"/>
              <a:ea typeface="Calibri"/>
              <a:cs typeface="Calibri"/>
              <a:sym typeface="Calibri"/>
            </a:endParaRPr>
          </a:p>
          <a:p>
            <a:pPr indent="0" lvl="0" marL="0" rtl="0" algn="ctr">
              <a:lnSpc>
                <a:spcPct val="90000"/>
              </a:lnSpc>
              <a:spcBef>
                <a:spcPts val="0"/>
              </a:spcBef>
              <a:spcAft>
                <a:spcPts val="0"/>
              </a:spcAft>
              <a:buSzPts val="1800"/>
              <a:buNone/>
            </a:pPr>
            <a:r>
              <a:rPr lang="en-US" sz="5000">
                <a:latin typeface="Calibri"/>
                <a:ea typeface="Calibri"/>
                <a:cs typeface="Calibri"/>
                <a:sym typeface="Calibri"/>
              </a:rPr>
              <a:t>Analyze data</a:t>
            </a:r>
            <a:endParaRPr sz="5000">
              <a:latin typeface="Calibri"/>
              <a:ea typeface="Calibri"/>
              <a:cs typeface="Calibri"/>
              <a:sym typeface="Calibri"/>
            </a:endParaRPr>
          </a:p>
        </p:txBody>
      </p:sp>
      <p:pic>
        <p:nvPicPr>
          <p:cNvPr id="502" name="Google Shape;502;g26bd806378a_2_130"/>
          <p:cNvPicPr preferRelativeResize="0"/>
          <p:nvPr/>
        </p:nvPicPr>
        <p:blipFill rotWithShape="1">
          <a:blip r:embed="rId5">
            <a:alphaModFix/>
          </a:blip>
          <a:srcRect b="0" l="0" r="0" t="0"/>
          <a:stretch/>
        </p:blipFill>
        <p:spPr>
          <a:xfrm>
            <a:off x="1481328" y="4186989"/>
            <a:ext cx="7404905" cy="4179323"/>
          </a:xfrm>
          <a:prstGeom prst="rect">
            <a:avLst/>
          </a:prstGeom>
          <a:noFill/>
          <a:ln>
            <a:noFill/>
          </a:ln>
        </p:spPr>
      </p:pic>
      <p:pic>
        <p:nvPicPr>
          <p:cNvPr id="503" name="Google Shape;503;g26bd806378a_2_130"/>
          <p:cNvPicPr preferRelativeResize="0"/>
          <p:nvPr/>
        </p:nvPicPr>
        <p:blipFill rotWithShape="1">
          <a:blip r:embed="rId6">
            <a:alphaModFix/>
          </a:blip>
          <a:srcRect b="0" l="0" r="0" t="2309"/>
          <a:stretch/>
        </p:blipFill>
        <p:spPr>
          <a:xfrm>
            <a:off x="9095966" y="4264476"/>
            <a:ext cx="6914036" cy="40113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26bd806378a_2_139"/>
          <p:cNvSpPr txBox="1"/>
          <p:nvPr/>
        </p:nvSpPr>
        <p:spPr>
          <a:xfrm>
            <a:off x="2002536" y="2441067"/>
            <a:ext cx="14283000" cy="11439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i="0" lang="en-US" sz="3300" u="none" cap="none" strike="noStrike">
                <a:solidFill>
                  <a:srgbClr val="000000"/>
                </a:solidFill>
                <a:latin typeface="Calibri"/>
                <a:ea typeface="Calibri"/>
                <a:cs typeface="Calibri"/>
                <a:sym typeface="Calibri"/>
              </a:rPr>
              <a:t>Comparar las fases y período</a:t>
            </a:r>
            <a:r>
              <a:rPr lang="en-US" sz="3300">
                <a:latin typeface="Calibri"/>
                <a:ea typeface="Calibri"/>
                <a:cs typeface="Calibri"/>
                <a:sym typeface="Calibri"/>
              </a:rPr>
              <a:t>s / </a:t>
            </a:r>
            <a:r>
              <a:rPr i="0" lang="en-US" sz="3300" u="none" cap="none" strike="noStrike">
                <a:solidFill>
                  <a:srgbClr val="000000"/>
                </a:solidFill>
                <a:latin typeface="Calibri"/>
                <a:ea typeface="Calibri"/>
                <a:cs typeface="Calibri"/>
                <a:sym typeface="Calibri"/>
              </a:rPr>
              <a:t>Discutir por qué es importante</a:t>
            </a:r>
            <a:endParaRPr i="0" sz="3300" u="none" cap="none" strike="noStrike">
              <a:solidFill>
                <a:srgbClr val="000000"/>
              </a:solidFill>
              <a:latin typeface="Calibri"/>
              <a:ea typeface="Calibri"/>
              <a:cs typeface="Calibri"/>
              <a:sym typeface="Calibri"/>
            </a:endParaRPr>
          </a:p>
          <a:p>
            <a:pPr indent="0" lvl="0" marL="0" marR="0" rtl="0" algn="just">
              <a:lnSpc>
                <a:spcPct val="107000"/>
              </a:lnSpc>
              <a:spcBef>
                <a:spcPts val="0"/>
              </a:spcBef>
              <a:spcAft>
                <a:spcPts val="0"/>
              </a:spcAft>
              <a:buNone/>
            </a:pPr>
            <a:r>
              <a:rPr lang="en-US" sz="3300">
                <a:latin typeface="Calibri"/>
                <a:ea typeface="Calibri"/>
                <a:cs typeface="Calibri"/>
                <a:sym typeface="Calibri"/>
              </a:rPr>
              <a:t>Compare phases and periods / Discuss why it is important.</a:t>
            </a:r>
            <a:endParaRPr sz="3300">
              <a:latin typeface="Calibri"/>
              <a:ea typeface="Calibri"/>
              <a:cs typeface="Calibri"/>
              <a:sym typeface="Calibri"/>
            </a:endParaRPr>
          </a:p>
        </p:txBody>
      </p:sp>
      <p:sp>
        <p:nvSpPr>
          <p:cNvPr id="509" name="Google Shape;509;g26bd806378a_2_139"/>
          <p:cNvSpPr txBox="1"/>
          <p:nvPr>
            <p:ph type="ctrTitle"/>
          </p:nvPr>
        </p:nvSpPr>
        <p:spPr>
          <a:xfrm>
            <a:off x="2084832" y="1594297"/>
            <a:ext cx="13716000" cy="85848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1111"/>
              <a:buFont typeface="Play"/>
              <a:buNone/>
            </a:pPr>
            <a:r>
              <a:rPr lang="en-US">
                <a:latin typeface="Calibri"/>
                <a:ea typeface="Calibri"/>
                <a:cs typeface="Calibri"/>
                <a:sym typeface="Calibri"/>
              </a:rPr>
              <a:t>Cierre / Closing </a:t>
            </a:r>
            <a:endParaRPr>
              <a:latin typeface="Calibri"/>
              <a:ea typeface="Calibri"/>
              <a:cs typeface="Calibri"/>
              <a:sym typeface="Calibri"/>
            </a:endParaRPr>
          </a:p>
        </p:txBody>
      </p:sp>
      <p:pic>
        <p:nvPicPr>
          <p:cNvPr descr="Resultado de imagem para durazno verde y maduro" id="510" name="Google Shape;510;g26bd806378a_2_139"/>
          <p:cNvPicPr preferRelativeResize="0"/>
          <p:nvPr/>
        </p:nvPicPr>
        <p:blipFill rotWithShape="1">
          <a:blip r:embed="rId3">
            <a:alphaModFix/>
          </a:blip>
          <a:srcRect b="0" l="0" r="0" t="0"/>
          <a:stretch/>
        </p:blipFill>
        <p:spPr>
          <a:xfrm>
            <a:off x="2273808" y="4735449"/>
            <a:ext cx="3352800" cy="2571750"/>
          </a:xfrm>
          <a:prstGeom prst="rect">
            <a:avLst/>
          </a:prstGeom>
          <a:noFill/>
          <a:ln>
            <a:noFill/>
          </a:ln>
        </p:spPr>
      </p:pic>
      <p:pic>
        <p:nvPicPr>
          <p:cNvPr id="511" name="Google Shape;511;g26bd806378a_2_139"/>
          <p:cNvPicPr preferRelativeResize="0"/>
          <p:nvPr/>
        </p:nvPicPr>
        <p:blipFill>
          <a:blip r:embed="rId4">
            <a:alphaModFix/>
          </a:blip>
          <a:stretch>
            <a:fillRect/>
          </a:stretch>
        </p:blipFill>
        <p:spPr>
          <a:xfrm>
            <a:off x="6864850" y="3666525"/>
            <a:ext cx="9774896" cy="5081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6bd806378a_2_146"/>
          <p:cNvSpPr txBox="1"/>
          <p:nvPr>
            <p:ph type="ctrTitle"/>
          </p:nvPr>
        </p:nvSpPr>
        <p:spPr>
          <a:xfrm>
            <a:off x="1416803" y="1630335"/>
            <a:ext cx="15336600" cy="1282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9000"/>
              <a:buFont typeface="Play"/>
              <a:buNone/>
            </a:pPr>
            <a:r>
              <a:rPr b="1" lang="en-US" sz="4400">
                <a:latin typeface="Calibri"/>
                <a:ea typeface="Calibri"/>
                <a:cs typeface="Calibri"/>
                <a:sym typeface="Calibri"/>
              </a:rPr>
              <a:t>Pensando en escenarios:</a:t>
            </a:r>
            <a:endParaRPr b="1" sz="4400">
              <a:latin typeface="Calibri"/>
              <a:ea typeface="Calibri"/>
              <a:cs typeface="Calibri"/>
              <a:sym typeface="Calibri"/>
            </a:endParaRPr>
          </a:p>
          <a:p>
            <a:pPr indent="0" lvl="0" marL="0" rtl="0" algn="ctr">
              <a:lnSpc>
                <a:spcPct val="90000"/>
              </a:lnSpc>
              <a:spcBef>
                <a:spcPts val="0"/>
              </a:spcBef>
              <a:spcAft>
                <a:spcPts val="0"/>
              </a:spcAft>
              <a:buClr>
                <a:schemeClr val="dk1"/>
              </a:buClr>
              <a:buSzPts val="9000"/>
              <a:buFont typeface="Play"/>
              <a:buNone/>
            </a:pPr>
            <a:r>
              <a:rPr b="1" lang="en-US" sz="3800">
                <a:latin typeface="Calibri"/>
                <a:ea typeface="Calibri"/>
                <a:cs typeface="Calibri"/>
                <a:sym typeface="Calibri"/>
              </a:rPr>
              <a:t>Thinking in scenarios:</a:t>
            </a:r>
            <a:br>
              <a:rPr b="1" lang="en-US" sz="4400">
                <a:latin typeface="Calibri"/>
                <a:ea typeface="Calibri"/>
                <a:cs typeface="Calibri"/>
                <a:sym typeface="Calibri"/>
              </a:rPr>
            </a:br>
            <a:endParaRPr sz="4400">
              <a:latin typeface="Calibri"/>
              <a:ea typeface="Calibri"/>
              <a:cs typeface="Calibri"/>
              <a:sym typeface="Calibri"/>
            </a:endParaRPr>
          </a:p>
        </p:txBody>
      </p:sp>
      <p:pic>
        <p:nvPicPr>
          <p:cNvPr id="517" name="Google Shape;517;g26bd806378a_2_146"/>
          <p:cNvPicPr preferRelativeResize="0"/>
          <p:nvPr/>
        </p:nvPicPr>
        <p:blipFill rotWithShape="1">
          <a:blip r:embed="rId3">
            <a:alphaModFix/>
          </a:blip>
          <a:srcRect b="0" l="0" r="0" t="0"/>
          <a:stretch/>
        </p:blipFill>
        <p:spPr>
          <a:xfrm>
            <a:off x="9619490" y="7275936"/>
            <a:ext cx="6255071" cy="1447874"/>
          </a:xfrm>
          <a:prstGeom prst="rect">
            <a:avLst/>
          </a:prstGeom>
          <a:noFill/>
          <a:ln>
            <a:noFill/>
          </a:ln>
        </p:spPr>
      </p:pic>
      <p:sp>
        <p:nvSpPr>
          <p:cNvPr id="518" name="Google Shape;518;g26bd806378a_2_146"/>
          <p:cNvSpPr txBox="1"/>
          <p:nvPr/>
        </p:nvSpPr>
        <p:spPr>
          <a:xfrm>
            <a:off x="9845346" y="6968159"/>
            <a:ext cx="6029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Actividad modificada e inspirada de : Creating our best berry future</a:t>
            </a:r>
            <a:r>
              <a:rPr b="1" i="0" lang="en-US" sz="1400" u="none" cap="none" strike="noStrike">
                <a:solidFill>
                  <a:srgbClr val="000000"/>
                </a:solidFill>
                <a:latin typeface="Arial"/>
                <a:ea typeface="Arial"/>
                <a:cs typeface="Arial"/>
                <a:sym typeface="Arial"/>
              </a:rPr>
              <a:t> </a:t>
            </a:r>
            <a:endParaRPr/>
          </a:p>
        </p:txBody>
      </p:sp>
      <p:grpSp>
        <p:nvGrpSpPr>
          <p:cNvPr id="519" name="Google Shape;519;g26bd806378a_2_146"/>
          <p:cNvGrpSpPr/>
          <p:nvPr/>
        </p:nvGrpSpPr>
        <p:grpSpPr>
          <a:xfrm>
            <a:off x="1637998" y="2596896"/>
            <a:ext cx="7030514" cy="6610063"/>
            <a:chOff x="2724912" y="3429363"/>
            <a:chExt cx="5537374" cy="5174092"/>
          </a:xfrm>
        </p:grpSpPr>
        <p:pic>
          <p:nvPicPr>
            <p:cNvPr id="520" name="Google Shape;520;g26bd806378a_2_146"/>
            <p:cNvPicPr preferRelativeResize="0"/>
            <p:nvPr/>
          </p:nvPicPr>
          <p:blipFill rotWithShape="1">
            <a:blip r:embed="rId4">
              <a:alphaModFix/>
            </a:blip>
            <a:srcRect b="0" l="0" r="0" t="0"/>
            <a:stretch/>
          </p:blipFill>
          <p:spPr>
            <a:xfrm>
              <a:off x="3539385" y="4031220"/>
              <a:ext cx="4076910" cy="4572235"/>
            </a:xfrm>
            <a:prstGeom prst="rect">
              <a:avLst/>
            </a:prstGeom>
            <a:noFill/>
            <a:ln>
              <a:noFill/>
            </a:ln>
          </p:spPr>
        </p:pic>
        <p:sp>
          <p:nvSpPr>
            <p:cNvPr id="521" name="Google Shape;521;g26bd806378a_2_146"/>
            <p:cNvSpPr/>
            <p:nvPr/>
          </p:nvSpPr>
          <p:spPr>
            <a:xfrm>
              <a:off x="2724912" y="5321808"/>
              <a:ext cx="1737360" cy="1685538"/>
            </a:xfrm>
            <a:prstGeom prst="ellipse">
              <a:avLst/>
            </a:prstGeom>
            <a:gradFill>
              <a:gsLst>
                <a:gs pos="0">
                  <a:srgbClr val="45B91B"/>
                </a:gs>
                <a:gs pos="100000">
                  <a:srgbClr val="A7FA99"/>
                </a:gs>
              </a:gsLst>
              <a:lin ang="16200000" scaled="0"/>
            </a:gradFill>
            <a:ln cap="flat" cmpd="sng" w="9525">
              <a:solidFill>
                <a:srgbClr val="4AA52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2" name="Google Shape;522;g26bd806378a_2_146"/>
            <p:cNvSpPr/>
            <p:nvPr/>
          </p:nvSpPr>
          <p:spPr>
            <a:xfrm>
              <a:off x="3324173" y="3720852"/>
              <a:ext cx="1737360" cy="1685538"/>
            </a:xfrm>
            <a:prstGeom prst="ellipse">
              <a:avLst/>
            </a:prstGeom>
            <a:gradFill>
              <a:gsLst>
                <a:gs pos="0">
                  <a:srgbClr val="45B91B"/>
                </a:gs>
                <a:gs pos="100000">
                  <a:srgbClr val="A7FA99"/>
                </a:gs>
              </a:gsLst>
              <a:lin ang="16200000" scaled="0"/>
            </a:gradFill>
            <a:ln cap="flat" cmpd="sng" w="9525">
              <a:solidFill>
                <a:srgbClr val="4AA52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3" name="Google Shape;523;g26bd806378a_2_146"/>
            <p:cNvSpPr/>
            <p:nvPr/>
          </p:nvSpPr>
          <p:spPr>
            <a:xfrm>
              <a:off x="4940184" y="3429363"/>
              <a:ext cx="1737360" cy="1685538"/>
            </a:xfrm>
            <a:prstGeom prst="ellipse">
              <a:avLst/>
            </a:prstGeom>
            <a:gradFill>
              <a:gsLst>
                <a:gs pos="0">
                  <a:srgbClr val="45B91B"/>
                </a:gs>
                <a:gs pos="100000">
                  <a:srgbClr val="A7FA99"/>
                </a:gs>
              </a:gsLst>
              <a:lin ang="16200000" scaled="0"/>
            </a:gradFill>
            <a:ln cap="flat" cmpd="sng" w="9525">
              <a:solidFill>
                <a:srgbClr val="4AA52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4" name="Google Shape;524;g26bd806378a_2_146"/>
            <p:cNvSpPr/>
            <p:nvPr/>
          </p:nvSpPr>
          <p:spPr>
            <a:xfrm>
              <a:off x="6240399" y="4086290"/>
              <a:ext cx="1737360" cy="1685538"/>
            </a:xfrm>
            <a:prstGeom prst="ellipse">
              <a:avLst/>
            </a:prstGeom>
            <a:gradFill>
              <a:gsLst>
                <a:gs pos="0">
                  <a:srgbClr val="45B91B"/>
                </a:gs>
                <a:gs pos="100000">
                  <a:srgbClr val="A7FA99"/>
                </a:gs>
              </a:gsLst>
              <a:lin ang="16200000" scaled="0"/>
            </a:gradFill>
            <a:ln cap="flat" cmpd="sng" w="9525">
              <a:solidFill>
                <a:srgbClr val="4AA52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5" name="Google Shape;525;g26bd806378a_2_146"/>
            <p:cNvSpPr/>
            <p:nvPr/>
          </p:nvSpPr>
          <p:spPr>
            <a:xfrm>
              <a:off x="6524926" y="5406390"/>
              <a:ext cx="1737360" cy="1685538"/>
            </a:xfrm>
            <a:prstGeom prst="ellipse">
              <a:avLst/>
            </a:prstGeom>
            <a:gradFill>
              <a:gsLst>
                <a:gs pos="0">
                  <a:srgbClr val="45B91B"/>
                </a:gs>
                <a:gs pos="100000">
                  <a:srgbClr val="A7FA99"/>
                </a:gs>
              </a:gsLst>
              <a:lin ang="16200000" scaled="0"/>
            </a:gradFill>
            <a:ln cap="flat" cmpd="sng" w="9525">
              <a:solidFill>
                <a:srgbClr val="4AA52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526" name="Google Shape;526;g26bd806378a_2_146"/>
          <p:cNvSpPr txBox="1"/>
          <p:nvPr/>
        </p:nvSpPr>
        <p:spPr>
          <a:xfrm>
            <a:off x="9804008" y="2608477"/>
            <a:ext cx="6949500" cy="4094400"/>
          </a:xfrm>
          <a:prstGeom prst="rect">
            <a:avLst/>
          </a:prstGeom>
          <a:noFill/>
          <a:ln>
            <a:noFill/>
          </a:ln>
        </p:spPr>
        <p:txBody>
          <a:bodyPr anchorCtr="0" anchor="t" bIns="45700" lIns="91425" spcFirstLastPara="1" rIns="91425" wrap="square" tIns="45700">
            <a:spAutoFit/>
          </a:bodyPr>
          <a:lstStyle/>
          <a:p>
            <a:pPr indent="-355600" lvl="0" marL="342900" marR="0" rtl="0" algn="l">
              <a:lnSpc>
                <a:spcPct val="100000"/>
              </a:lnSpc>
              <a:spcBef>
                <a:spcPts val="0"/>
              </a:spcBef>
              <a:spcAft>
                <a:spcPts val="0"/>
              </a:spcAft>
              <a:buClr>
                <a:srgbClr val="000000"/>
              </a:buClr>
              <a:buSzPts val="2600"/>
              <a:buFont typeface="Calibri"/>
              <a:buChar char="•"/>
            </a:pPr>
            <a:r>
              <a:rPr i="0" lang="en-US" sz="2600" u="none" cap="none" strike="noStrike">
                <a:solidFill>
                  <a:srgbClr val="000000"/>
                </a:solidFill>
                <a:latin typeface="Calibri"/>
                <a:ea typeface="Calibri"/>
                <a:cs typeface="Calibri"/>
                <a:sym typeface="Calibri"/>
              </a:rPr>
              <a:t>Cómo podríamos asegurar tener siempre  frutas de nuestros árboles favoritos</a:t>
            </a:r>
            <a:endParaRPr sz="1600">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Arial"/>
              <a:buNone/>
            </a:pPr>
            <a:r>
              <a:t/>
            </a:r>
            <a:endParaRPr i="0" sz="2600" u="none" cap="none" strike="noStrike">
              <a:solidFill>
                <a:srgbClr val="000000"/>
              </a:solidFill>
              <a:latin typeface="Calibri"/>
              <a:ea typeface="Calibri"/>
              <a:cs typeface="Calibri"/>
              <a:sym typeface="Calibri"/>
            </a:endParaRPr>
          </a:p>
          <a:p>
            <a:pPr indent="-355600" lvl="0" marL="342900" marR="0" rtl="0" algn="l">
              <a:lnSpc>
                <a:spcPct val="100000"/>
              </a:lnSpc>
              <a:spcBef>
                <a:spcPts val="0"/>
              </a:spcBef>
              <a:spcAft>
                <a:spcPts val="0"/>
              </a:spcAft>
              <a:buClr>
                <a:srgbClr val="000000"/>
              </a:buClr>
              <a:buSzPts val="2600"/>
              <a:buFont typeface="Calibri"/>
              <a:buChar char="•"/>
            </a:pPr>
            <a:r>
              <a:rPr i="0" lang="en-US" sz="2600" u="none" cap="none" strike="noStrike">
                <a:solidFill>
                  <a:srgbClr val="000000"/>
                </a:solidFill>
                <a:latin typeface="Calibri"/>
                <a:ea typeface="Calibri"/>
                <a:cs typeface="Calibri"/>
                <a:sym typeface="Calibri"/>
              </a:rPr>
              <a:t>¿Qué podríamos hacer? </a:t>
            </a:r>
            <a:endParaRPr sz="1600">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Arial"/>
              <a:buNone/>
            </a:pPr>
            <a:r>
              <a:t/>
            </a:r>
            <a:endParaRPr i="0" sz="2600" u="none" cap="none" strike="noStrike">
              <a:solidFill>
                <a:srgbClr val="000000"/>
              </a:solidFill>
              <a:latin typeface="Calibri"/>
              <a:ea typeface="Calibri"/>
              <a:cs typeface="Calibri"/>
              <a:sym typeface="Calibri"/>
            </a:endParaRPr>
          </a:p>
          <a:p>
            <a:pPr indent="-355600" lvl="0" marL="342900" marR="0" rtl="0" algn="l">
              <a:lnSpc>
                <a:spcPct val="100000"/>
              </a:lnSpc>
              <a:spcBef>
                <a:spcPts val="0"/>
              </a:spcBef>
              <a:spcAft>
                <a:spcPts val="0"/>
              </a:spcAft>
              <a:buClr>
                <a:srgbClr val="000000"/>
              </a:buClr>
              <a:buSzPts val="2600"/>
              <a:buFont typeface="Calibri"/>
              <a:buChar char="•"/>
            </a:pPr>
            <a:r>
              <a:rPr i="0" lang="en-US" sz="2600" u="none" cap="none" strike="noStrike">
                <a:solidFill>
                  <a:srgbClr val="000000"/>
                </a:solidFill>
                <a:latin typeface="Calibri"/>
                <a:ea typeface="Calibri"/>
                <a:cs typeface="Calibri"/>
                <a:sym typeface="Calibri"/>
              </a:rPr>
              <a:t>¿Qué tecnología usar? </a:t>
            </a:r>
            <a:endParaRPr sz="1600">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Arial"/>
              <a:buNone/>
            </a:pPr>
            <a:r>
              <a:t/>
            </a:r>
            <a:endParaRPr i="0" sz="2600" u="none" cap="none" strike="noStrike">
              <a:solidFill>
                <a:srgbClr val="000000"/>
              </a:solidFill>
              <a:latin typeface="Calibri"/>
              <a:ea typeface="Calibri"/>
              <a:cs typeface="Calibri"/>
              <a:sym typeface="Calibri"/>
            </a:endParaRPr>
          </a:p>
          <a:p>
            <a:pPr indent="-355600" lvl="0" marL="342900" marR="0" rtl="0" algn="l">
              <a:lnSpc>
                <a:spcPct val="100000"/>
              </a:lnSpc>
              <a:spcBef>
                <a:spcPts val="0"/>
              </a:spcBef>
              <a:spcAft>
                <a:spcPts val="0"/>
              </a:spcAft>
              <a:buClr>
                <a:srgbClr val="000000"/>
              </a:buClr>
              <a:buSzPts val="2600"/>
              <a:buFont typeface="Calibri"/>
              <a:buChar char="•"/>
            </a:pPr>
            <a:r>
              <a:rPr i="0" lang="en-US" sz="2600" u="none" cap="none" strike="noStrike">
                <a:solidFill>
                  <a:srgbClr val="000000"/>
                </a:solidFill>
                <a:latin typeface="Calibri"/>
                <a:ea typeface="Calibri"/>
                <a:cs typeface="Calibri"/>
                <a:sym typeface="Calibri"/>
              </a:rPr>
              <a:t>¿Qué variables climáticas podemos manejar? </a:t>
            </a:r>
            <a:endParaRPr sz="1600">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Arial"/>
              <a:buNone/>
            </a:pPr>
            <a:r>
              <a:t/>
            </a:r>
            <a:endParaRPr i="0" sz="2600" u="none" cap="none" strike="noStrike">
              <a:solidFill>
                <a:srgbClr val="000000"/>
              </a:solidFill>
              <a:latin typeface="Calibri"/>
              <a:ea typeface="Calibri"/>
              <a:cs typeface="Calibri"/>
              <a:sym typeface="Calibri"/>
            </a:endParaRPr>
          </a:p>
          <a:p>
            <a:pPr indent="-355600" lvl="0" marL="342900" marR="0" rtl="0" algn="l">
              <a:lnSpc>
                <a:spcPct val="100000"/>
              </a:lnSpc>
              <a:spcBef>
                <a:spcPts val="0"/>
              </a:spcBef>
              <a:spcAft>
                <a:spcPts val="0"/>
              </a:spcAft>
              <a:buClr>
                <a:srgbClr val="000000"/>
              </a:buClr>
              <a:buSzPts val="2600"/>
              <a:buFont typeface="Calibri"/>
              <a:buChar char="•"/>
            </a:pPr>
            <a:r>
              <a:rPr i="0" lang="en-US" sz="2600" u="none" cap="none" strike="noStrike">
                <a:solidFill>
                  <a:srgbClr val="000000"/>
                </a:solidFill>
                <a:latin typeface="Calibri"/>
                <a:ea typeface="Calibri"/>
                <a:cs typeface="Calibri"/>
                <a:sym typeface="Calibri"/>
              </a:rPr>
              <a:t>¿Qué información se necesita? </a:t>
            </a:r>
            <a:endParaRPr i="0" sz="26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g2c386a79408_3_7"/>
          <p:cNvPicPr preferRelativeResize="0"/>
          <p:nvPr/>
        </p:nvPicPr>
        <p:blipFill rotWithShape="1">
          <a:blip r:embed="rId3">
            <a:alphaModFix/>
          </a:blip>
          <a:srcRect b="0" l="4546" r="4709" t="0"/>
          <a:stretch/>
        </p:blipFill>
        <p:spPr>
          <a:xfrm>
            <a:off x="1241650" y="4329938"/>
            <a:ext cx="7891356" cy="4275226"/>
          </a:xfrm>
          <a:prstGeom prst="rect">
            <a:avLst/>
          </a:prstGeom>
          <a:noFill/>
          <a:ln>
            <a:noFill/>
          </a:ln>
        </p:spPr>
      </p:pic>
      <p:pic>
        <p:nvPicPr>
          <p:cNvPr id="532" name="Google Shape;532;g2c386a79408_3_7"/>
          <p:cNvPicPr preferRelativeResize="0"/>
          <p:nvPr/>
        </p:nvPicPr>
        <p:blipFill rotWithShape="1">
          <a:blip r:embed="rId4">
            <a:alphaModFix/>
          </a:blip>
          <a:srcRect b="13125" l="4717" r="7593" t="5302"/>
          <a:stretch/>
        </p:blipFill>
        <p:spPr>
          <a:xfrm>
            <a:off x="9284125" y="4842925"/>
            <a:ext cx="8224849" cy="4124199"/>
          </a:xfrm>
          <a:prstGeom prst="rect">
            <a:avLst/>
          </a:prstGeom>
          <a:noFill/>
          <a:ln>
            <a:noFill/>
          </a:ln>
        </p:spPr>
      </p:pic>
      <p:sp>
        <p:nvSpPr>
          <p:cNvPr id="533" name="Google Shape;533;g2c386a79408_3_7"/>
          <p:cNvSpPr txBox="1"/>
          <p:nvPr>
            <p:ph type="title"/>
          </p:nvPr>
        </p:nvSpPr>
        <p:spPr>
          <a:xfrm>
            <a:off x="9133000" y="2141650"/>
            <a:ext cx="8077200" cy="7518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lang="en-US" sz="2940">
                <a:latin typeface="Calibri"/>
                <a:ea typeface="Calibri"/>
                <a:cs typeface="Calibri"/>
                <a:sym typeface="Calibri"/>
              </a:rPr>
              <a:t>37 proyectos presentados </a:t>
            </a:r>
            <a:endParaRPr b="1" sz="2940">
              <a:latin typeface="Calibri"/>
              <a:ea typeface="Calibri"/>
              <a:cs typeface="Calibri"/>
              <a:sym typeface="Calibri"/>
            </a:endParaRPr>
          </a:p>
          <a:p>
            <a:pPr indent="0" lvl="0" marL="0" rtl="0" algn="l">
              <a:spcBef>
                <a:spcPts val="0"/>
              </a:spcBef>
              <a:spcAft>
                <a:spcPts val="0"/>
              </a:spcAft>
              <a:buSzPts val="990"/>
              <a:buNone/>
            </a:pPr>
            <a:r>
              <a:rPr lang="en-US" sz="2940">
                <a:latin typeface="Calibri"/>
                <a:ea typeface="Calibri"/>
                <a:cs typeface="Calibri"/>
                <a:sym typeface="Calibri"/>
              </a:rPr>
              <a:t>37 projects submitted</a:t>
            </a:r>
            <a:endParaRPr sz="2940">
              <a:latin typeface="Calibri"/>
              <a:ea typeface="Calibri"/>
              <a:cs typeface="Calibri"/>
              <a:sym typeface="Calibri"/>
            </a:endParaRPr>
          </a:p>
        </p:txBody>
      </p:sp>
      <p:sp>
        <p:nvSpPr>
          <p:cNvPr id="534" name="Google Shape;534;g2c386a79408_3_7"/>
          <p:cNvSpPr txBox="1"/>
          <p:nvPr/>
        </p:nvSpPr>
        <p:spPr>
          <a:xfrm>
            <a:off x="9133000" y="2945650"/>
            <a:ext cx="80772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solidFill>
                  <a:schemeClr val="dk1"/>
                </a:solidFill>
                <a:latin typeface="Calibri"/>
                <a:ea typeface="Calibri"/>
                <a:cs typeface="Calibri"/>
                <a:sym typeface="Calibri"/>
              </a:rPr>
              <a:t>28 profesores inscritos en la campaña </a:t>
            </a:r>
            <a:endParaRPr b="1" sz="2900">
              <a:solidFill>
                <a:schemeClr val="dk1"/>
              </a:solidFill>
              <a:latin typeface="Calibri"/>
              <a:ea typeface="Calibri"/>
              <a:cs typeface="Calibri"/>
              <a:sym typeface="Calibri"/>
            </a:endParaRPr>
          </a:p>
          <a:p>
            <a:pPr indent="0" lvl="0" marL="0" rtl="0" algn="l">
              <a:spcBef>
                <a:spcPts val="0"/>
              </a:spcBef>
              <a:spcAft>
                <a:spcPts val="0"/>
              </a:spcAft>
              <a:buNone/>
            </a:pPr>
            <a:r>
              <a:rPr lang="en-US" sz="2900">
                <a:solidFill>
                  <a:schemeClr val="dk1"/>
                </a:solidFill>
                <a:latin typeface="Calibri"/>
                <a:ea typeface="Calibri"/>
                <a:cs typeface="Calibri"/>
                <a:sym typeface="Calibri"/>
              </a:rPr>
              <a:t>28 teachers registered for the campaign</a:t>
            </a:r>
            <a:endParaRPr sz="2900">
              <a:solidFill>
                <a:schemeClr val="dk1"/>
              </a:solidFill>
              <a:latin typeface="Calibri"/>
              <a:ea typeface="Calibri"/>
              <a:cs typeface="Calibri"/>
              <a:sym typeface="Calibri"/>
            </a:endParaRPr>
          </a:p>
        </p:txBody>
      </p:sp>
      <p:pic>
        <p:nvPicPr>
          <p:cNvPr id="535" name="Google Shape;535;g2c386a79408_3_7"/>
          <p:cNvPicPr preferRelativeResize="0"/>
          <p:nvPr/>
        </p:nvPicPr>
        <p:blipFill rotWithShape="1">
          <a:blip r:embed="rId5">
            <a:alphaModFix/>
          </a:blip>
          <a:srcRect b="12656" l="0" r="0" t="0"/>
          <a:stretch/>
        </p:blipFill>
        <p:spPr>
          <a:xfrm>
            <a:off x="1869025" y="1537700"/>
            <a:ext cx="6827100" cy="2511700"/>
          </a:xfrm>
          <a:prstGeom prst="rect">
            <a:avLst/>
          </a:prstGeom>
          <a:noFill/>
          <a:ln>
            <a:noFill/>
          </a:ln>
        </p:spPr>
      </p:pic>
      <p:pic>
        <p:nvPicPr>
          <p:cNvPr id="536" name="Google Shape;536;g2c386a79408_3_7"/>
          <p:cNvPicPr preferRelativeResize="0"/>
          <p:nvPr/>
        </p:nvPicPr>
        <p:blipFill>
          <a:blip r:embed="rId6">
            <a:alphaModFix/>
          </a:blip>
          <a:stretch>
            <a:fillRect/>
          </a:stretch>
        </p:blipFill>
        <p:spPr>
          <a:xfrm>
            <a:off x="9857125" y="5020200"/>
            <a:ext cx="3524250" cy="1571625"/>
          </a:xfrm>
          <a:prstGeom prst="rect">
            <a:avLst/>
          </a:prstGeom>
          <a:noFill/>
          <a:ln>
            <a:noFill/>
          </a:ln>
        </p:spPr>
      </p:pic>
      <p:sp>
        <p:nvSpPr>
          <p:cNvPr id="537" name="Google Shape;537;g2c386a79408_3_7"/>
          <p:cNvSpPr txBox="1"/>
          <p:nvPr/>
        </p:nvSpPr>
        <p:spPr>
          <a:xfrm>
            <a:off x="10739200" y="1166050"/>
            <a:ext cx="379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400">
                <a:solidFill>
                  <a:schemeClr val="dk1"/>
                </a:solidFill>
              </a:rPr>
              <a:t>I</a:t>
            </a:r>
            <a:r>
              <a:rPr b="1" lang="en-US" sz="4800">
                <a:solidFill>
                  <a:schemeClr val="dk1"/>
                </a:solidFill>
                <a:latin typeface="Calibri"/>
                <a:ea typeface="Calibri"/>
                <a:cs typeface="Calibri"/>
                <a:sym typeface="Calibri"/>
              </a:rPr>
              <a:t>VSS en LAC</a:t>
            </a:r>
            <a:endParaRPr b="1" sz="4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1f3f22a3726_7_364"/>
          <p:cNvSpPr txBox="1"/>
          <p:nvPr>
            <p:ph type="title"/>
          </p:nvPr>
        </p:nvSpPr>
        <p:spPr>
          <a:xfrm>
            <a:off x="1837350" y="1099775"/>
            <a:ext cx="14613300" cy="711600"/>
          </a:xfrm>
          <a:prstGeom prst="rect">
            <a:avLst/>
          </a:prstGeom>
          <a:noFill/>
          <a:ln>
            <a:noFill/>
          </a:ln>
        </p:spPr>
        <p:txBody>
          <a:bodyPr anchorCtr="0" anchor="ctr" bIns="68550" lIns="137150" spcFirstLastPara="1" rIns="137150" wrap="square" tIns="68550">
            <a:normAutofit fontScale="90000"/>
          </a:bodyPr>
          <a:lstStyle/>
          <a:p>
            <a:pPr indent="0" lvl="0" marL="0" rtl="0" algn="ctr">
              <a:lnSpc>
                <a:spcPct val="90000"/>
              </a:lnSpc>
              <a:spcBef>
                <a:spcPts val="0"/>
              </a:spcBef>
              <a:spcAft>
                <a:spcPts val="0"/>
              </a:spcAft>
              <a:buClr>
                <a:schemeClr val="dk1"/>
              </a:buClr>
              <a:buSzPct val="150000"/>
              <a:buFont typeface="Calibri"/>
              <a:buNone/>
            </a:pPr>
            <a:r>
              <a:rPr b="1" lang="en-US" sz="4400">
                <a:latin typeface="Calibri"/>
                <a:ea typeface="Calibri"/>
                <a:cs typeface="Calibri"/>
                <a:sym typeface="Calibri"/>
              </a:rPr>
              <a:t>Docentes que presentaron proyectos al IVSS 2024 </a:t>
            </a:r>
            <a:endParaRPr b="1" sz="3600">
              <a:latin typeface="Calibri"/>
              <a:ea typeface="Calibri"/>
              <a:cs typeface="Calibri"/>
              <a:sym typeface="Calibri"/>
            </a:endParaRPr>
          </a:p>
        </p:txBody>
      </p:sp>
      <p:graphicFrame>
        <p:nvGraphicFramePr>
          <p:cNvPr id="543" name="Google Shape;543;g1f3f22a3726_7_364"/>
          <p:cNvGraphicFramePr/>
          <p:nvPr/>
        </p:nvGraphicFramePr>
        <p:xfrm>
          <a:off x="1335375" y="2039975"/>
          <a:ext cx="3000000" cy="3000000"/>
        </p:xfrm>
        <a:graphic>
          <a:graphicData uri="http://schemas.openxmlformats.org/drawingml/2006/table">
            <a:tbl>
              <a:tblPr>
                <a:noFill/>
                <a:tableStyleId>{9B8F8302-8411-49C3-8C1A-18ABD9AAA9B9}</a:tableStyleId>
              </a:tblPr>
              <a:tblGrid>
                <a:gridCol w="11065175"/>
                <a:gridCol w="1500075"/>
                <a:gridCol w="3161925"/>
              </a:tblGrid>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Análisis de pH en distintas fuentes de agua: molino, pozo, potable y tratada por osmosis inversa.</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Emiliano Vinocur</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Una sombra para Victoria=A shade for Victoria city</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María Fernanda Kielmanowicz</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Trees in Haras Santa María Urbanization, Loma verde, Escobar, Buenos Aires, Argentina.</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María Marta Gutiérrez</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Analysis of the </a:t>
                      </a:r>
                      <a:r>
                        <a:rPr lang="en-US" sz="1700">
                          <a:latin typeface="Calibri"/>
                          <a:ea typeface="Calibri"/>
                          <a:cs typeface="Calibri"/>
                          <a:sym typeface="Calibri"/>
                        </a:rPr>
                        <a:t>t</a:t>
                      </a:r>
                      <a:r>
                        <a:rPr lang="en-US" sz="1700" u="none" cap="none" strike="noStrike">
                          <a:latin typeface="Calibri"/>
                          <a:ea typeface="Calibri"/>
                          <a:cs typeface="Calibri"/>
                          <a:sym typeface="Calibri"/>
                        </a:rPr>
                        <a:t>ree </a:t>
                      </a:r>
                      <a:r>
                        <a:rPr lang="en-US" sz="1700">
                          <a:latin typeface="Calibri"/>
                          <a:ea typeface="Calibri"/>
                          <a:cs typeface="Calibri"/>
                          <a:sym typeface="Calibri"/>
                        </a:rPr>
                        <a:t>c</a:t>
                      </a:r>
                      <a:r>
                        <a:rPr lang="en-US" sz="1700" u="none" cap="none" strike="noStrike">
                          <a:latin typeface="Calibri"/>
                          <a:ea typeface="Calibri"/>
                          <a:cs typeface="Calibri"/>
                          <a:sym typeface="Calibri"/>
                        </a:rPr>
                        <a:t>overage </a:t>
                      </a:r>
                      <a:r>
                        <a:rPr lang="en-US" sz="1700">
                          <a:latin typeface="Calibri"/>
                          <a:ea typeface="Calibri"/>
                          <a:cs typeface="Calibri"/>
                          <a:sym typeface="Calibri"/>
                        </a:rPr>
                        <a:t>c</a:t>
                      </a:r>
                      <a:r>
                        <a:rPr lang="en-US" sz="1700" u="none" cap="none" strike="noStrike">
                          <a:latin typeface="Calibri"/>
                          <a:ea typeface="Calibri"/>
                          <a:cs typeface="Calibri"/>
                          <a:sym typeface="Calibri"/>
                        </a:rPr>
                        <a:t>hange in Loma Verde, Buenos Aires, Argentina over the </a:t>
                      </a:r>
                      <a:r>
                        <a:rPr lang="en-US" sz="1700">
                          <a:latin typeface="Calibri"/>
                          <a:ea typeface="Calibri"/>
                          <a:cs typeface="Calibri"/>
                          <a:sym typeface="Calibri"/>
                        </a:rPr>
                        <a:t>l</a:t>
                      </a:r>
                      <a:r>
                        <a:rPr lang="en-US" sz="1700" u="none" cap="none" strike="noStrike">
                          <a:latin typeface="Calibri"/>
                          <a:ea typeface="Calibri"/>
                          <a:cs typeface="Calibri"/>
                          <a:sym typeface="Calibri"/>
                        </a:rPr>
                        <a:t>ast 13 Years</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María Inés Amato</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Estudio </a:t>
                      </a:r>
                      <a:r>
                        <a:rPr lang="en-US" sz="1700">
                          <a:latin typeface="Calibri"/>
                          <a:ea typeface="Calibri"/>
                          <a:cs typeface="Calibri"/>
                          <a:sym typeface="Calibri"/>
                        </a:rPr>
                        <a:t>c</a:t>
                      </a:r>
                      <a:r>
                        <a:rPr lang="en-US" sz="1700" u="none" cap="none" strike="noStrike">
                          <a:latin typeface="Calibri"/>
                          <a:ea typeface="Calibri"/>
                          <a:cs typeface="Calibri"/>
                          <a:sym typeface="Calibri"/>
                        </a:rPr>
                        <a:t>uantitativo de los </a:t>
                      </a:r>
                      <a:r>
                        <a:rPr lang="en-US" sz="1700">
                          <a:latin typeface="Calibri"/>
                          <a:ea typeface="Calibri"/>
                          <a:cs typeface="Calibri"/>
                          <a:sym typeface="Calibri"/>
                        </a:rPr>
                        <a:t>á</a:t>
                      </a:r>
                      <a:r>
                        <a:rPr lang="en-US" sz="1700" u="none" cap="none" strike="noStrike">
                          <a:latin typeface="Calibri"/>
                          <a:ea typeface="Calibri"/>
                          <a:cs typeface="Calibri"/>
                          <a:sym typeface="Calibri"/>
                        </a:rPr>
                        <a:t>rboles de la Escuela Técnica de Acebal (Santa Fe, Argentina)</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Emiliano Vinocur</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Características de algunos árboles de los </a:t>
                      </a:r>
                      <a:r>
                        <a:rPr lang="en-US" sz="1700">
                          <a:latin typeface="Calibri"/>
                          <a:ea typeface="Calibri"/>
                          <a:cs typeface="Calibri"/>
                          <a:sym typeface="Calibri"/>
                        </a:rPr>
                        <a:t>p</a:t>
                      </a:r>
                      <a:r>
                        <a:rPr lang="en-US" sz="1700" u="none" cap="none" strike="noStrike">
                          <a:latin typeface="Calibri"/>
                          <a:ea typeface="Calibri"/>
                          <a:cs typeface="Calibri"/>
                          <a:sym typeface="Calibri"/>
                        </a:rPr>
                        <a:t>arques “De las Colectividades” y “Sunchales” de Rosario, Argentina</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Claudia María Romagnoli</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Influence of trees on summer temperatures in Junín de los Andes, Patagonia, Argentina</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Ana Prieto</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r>
              <a:tr h="64297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Restoration project: How the creation of biological corridors could affect the presence of butterflies and environmental variables</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María Marta Gutiérrez</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FFFFF"/>
                    </a:solidFill>
                  </a:tcPr>
                </a:tc>
              </a:tr>
              <a:tr h="68437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El latido del CEIBO. Descubriendo su esencia</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Argentina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María Claudia Romagnoli, Virginia Romagnoli</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r>
              <a:tr h="4082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Análise das condições ambientais e sua influência na proliferação das larvas do mosquito </a:t>
                      </a:r>
                      <a:r>
                        <a:rPr i="1" lang="en-US" sz="1700" u="none" cap="none" strike="noStrike">
                          <a:latin typeface="Calibri"/>
                          <a:ea typeface="Calibri"/>
                          <a:cs typeface="Calibri"/>
                          <a:sym typeface="Calibri"/>
                        </a:rPr>
                        <a:t>Aedes aegypti</a:t>
                      </a:r>
                      <a:endParaRPr i="1"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Científico ciudadano</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r h="64297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Análise de paisa</a:t>
                      </a:r>
                      <a:r>
                        <a:rPr lang="en-US" sz="1700">
                          <a:latin typeface="Calibri"/>
                          <a:ea typeface="Calibri"/>
                          <a:cs typeface="Calibri"/>
                          <a:sym typeface="Calibri"/>
                        </a:rPr>
                        <a:t>gem e microclima para </a:t>
                      </a:r>
                      <a:r>
                        <a:rPr lang="en-US" sz="1700">
                          <a:latin typeface="Calibri"/>
                          <a:ea typeface="Calibri"/>
                          <a:cs typeface="Calibri"/>
                          <a:sym typeface="Calibri"/>
                        </a:rPr>
                        <a:t>correlação</a:t>
                      </a:r>
                      <a:r>
                        <a:rPr lang="en-US" sz="1700">
                          <a:latin typeface="Calibri"/>
                          <a:ea typeface="Calibri"/>
                          <a:cs typeface="Calibri"/>
                          <a:sym typeface="Calibri"/>
                        </a:rPr>
                        <a:t> de casos de dengue nos campi </a:t>
                      </a:r>
                      <a:r>
                        <a:rPr lang="en-US" sz="1700" u="none" cap="none" strike="noStrike">
                          <a:latin typeface="Calibri"/>
                          <a:ea typeface="Calibri"/>
                          <a:cs typeface="Calibri"/>
                          <a:sym typeface="Calibri"/>
                        </a:rPr>
                        <a:t>I e I</a:t>
                      </a:r>
                      <a:r>
                        <a:rPr lang="en-US" sz="1700">
                          <a:latin typeface="Calibri"/>
                          <a:ea typeface="Calibri"/>
                          <a:cs typeface="Calibri"/>
                          <a:sym typeface="Calibri"/>
                        </a:rPr>
                        <a:t>I do </a:t>
                      </a:r>
                      <a:r>
                        <a:rPr lang="en-US" sz="1700" u="none" cap="none" strike="noStrike">
                          <a:latin typeface="Calibri"/>
                          <a:ea typeface="Calibri"/>
                          <a:cs typeface="Calibri"/>
                          <a:sym typeface="Calibri"/>
                        </a:rPr>
                        <a:t>CEFET-MG através do aplicativo GLOBE OBSERVER - Protocolo Mosquito Habitats</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Carolina Dias de Oliveira, Érico Anderson de Oliveira</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solidFill>
                      <a:srgbClr val="F3F3F3"/>
                    </a:solidFill>
                  </a:tcPr>
                </a:tc>
              </a:tr>
              <a:tr h="64297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Dynamics of land use and occupation in areas of expansion of soybean cultivation in the Chapadinha microregion, state of Maranhão (Brazil).</a:t>
                      </a:r>
                      <a:endParaRPr sz="1700" u="none" cap="none" strike="noStrike">
                        <a:latin typeface="Calibri"/>
                        <a:ea typeface="Calibri"/>
                        <a:cs typeface="Calibri"/>
                        <a:sym typeface="Calibri"/>
                      </a:endParaRPr>
                    </a:p>
                  </a:txBody>
                  <a:tcPr marT="91425" marB="91425" marR="28575" marL="28575" anchor="ctr">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Nítalo Machado</a:t>
                      </a:r>
                      <a:endParaRPr sz="1900" u="none" cap="none" strike="noStrike">
                        <a:latin typeface="Calibri"/>
                        <a:ea typeface="Calibri"/>
                        <a:cs typeface="Calibri"/>
                        <a:sym typeface="Calibri"/>
                      </a:endParaRPr>
                    </a:p>
                  </a:txBody>
                  <a:tcPr marT="91425" marB="91425" marR="28575" marL="28575" anchor="b">
                    <a:lnL cap="flat" cmpd="sng" w="9525">
                      <a:solidFill>
                        <a:srgbClr val="274E13"/>
                      </a:solidFill>
                      <a:prstDash val="solid"/>
                      <a:round/>
                      <a:headEnd len="sm" w="sm" type="none"/>
                      <a:tailEnd len="sm" w="sm" type="none"/>
                    </a:lnL>
                    <a:lnR cap="flat" cmpd="sng" w="9525">
                      <a:solidFill>
                        <a:srgbClr val="274E13"/>
                      </a:solidFill>
                      <a:prstDash val="solid"/>
                      <a:round/>
                      <a:headEnd len="sm" w="sm" type="none"/>
                      <a:tailEnd len="sm" w="sm" type="none"/>
                    </a:lnR>
                    <a:lnT cap="flat" cmpd="sng" w="9525">
                      <a:solidFill>
                        <a:srgbClr val="274E13"/>
                      </a:solidFill>
                      <a:prstDash val="solid"/>
                      <a:round/>
                      <a:headEnd len="sm" w="sm" type="none"/>
                      <a:tailEnd len="sm" w="sm" type="none"/>
                    </a:lnT>
                    <a:lnB cap="flat" cmpd="sng" w="9525">
                      <a:solidFill>
                        <a:srgbClr val="274E13"/>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graphicFrame>
        <p:nvGraphicFramePr>
          <p:cNvPr id="548" name="Google Shape;548;g1f3f22a3726_7_373"/>
          <p:cNvGraphicFramePr/>
          <p:nvPr/>
        </p:nvGraphicFramePr>
        <p:xfrm>
          <a:off x="1444425" y="1874750"/>
          <a:ext cx="3000000" cy="3000000"/>
        </p:xfrm>
        <a:graphic>
          <a:graphicData uri="http://schemas.openxmlformats.org/drawingml/2006/table">
            <a:tbl>
              <a:tblPr>
                <a:noFill/>
                <a:tableStyleId>{9B8F8302-8411-49C3-8C1A-18ABD9AAA9B9}</a:tableStyleId>
              </a:tblPr>
              <a:tblGrid>
                <a:gridCol w="10823075"/>
                <a:gridCol w="1571675"/>
                <a:gridCol w="2843775"/>
              </a:tblGrid>
              <a:tr h="46042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Investigations on </a:t>
                      </a:r>
                      <a:r>
                        <a:rPr lang="en-US" sz="1700">
                          <a:latin typeface="Calibri"/>
                          <a:ea typeface="Calibri"/>
                          <a:cs typeface="Calibri"/>
                          <a:sym typeface="Calibri"/>
                        </a:rPr>
                        <a:t>c</a:t>
                      </a:r>
                      <a:r>
                        <a:rPr lang="en-US" sz="1700" u="none" cap="none" strike="noStrike">
                          <a:latin typeface="Calibri"/>
                          <a:ea typeface="Calibri"/>
                          <a:cs typeface="Calibri"/>
                          <a:sym typeface="Calibri"/>
                        </a:rPr>
                        <a:t>limate: Understanding Earth as a </a:t>
                      </a:r>
                      <a:r>
                        <a:rPr lang="en-US" sz="1700">
                          <a:latin typeface="Calibri"/>
                          <a:ea typeface="Calibri"/>
                          <a:cs typeface="Calibri"/>
                          <a:sym typeface="Calibri"/>
                        </a:rPr>
                        <a:t>s</a:t>
                      </a:r>
                      <a:r>
                        <a:rPr lang="en-US" sz="1700" u="none" cap="none" strike="noStrike">
                          <a:latin typeface="Calibri"/>
                          <a:ea typeface="Calibri"/>
                          <a:cs typeface="Calibri"/>
                          <a:sym typeface="Calibri"/>
                        </a:rPr>
                        <a:t>ystem</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Científico ciudadano</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721100">
                <a:tc>
                  <a:txBody>
                    <a:bodyPr/>
                    <a:lstStyle/>
                    <a:p>
                      <a:pPr indent="0" lvl="0" marL="0" marR="0" rtl="0" algn="l">
                        <a:lnSpc>
                          <a:spcPct val="115000"/>
                        </a:lnSpc>
                        <a:spcBef>
                          <a:spcPts val="0"/>
                        </a:spcBef>
                        <a:spcAft>
                          <a:spcPts val="0"/>
                        </a:spcAft>
                        <a:buClr>
                          <a:schemeClr val="dk1"/>
                        </a:buClr>
                        <a:buSzPts val="1200"/>
                        <a:buFont typeface="Arial"/>
                        <a:buNone/>
                      </a:pPr>
                      <a:r>
                        <a:rPr lang="en-US" sz="1700">
                          <a:latin typeface="Calibri"/>
                          <a:ea typeface="Calibri"/>
                          <a:cs typeface="Calibri"/>
                          <a:sym typeface="Calibri"/>
                        </a:rPr>
                        <a:t>Caracterização de criadouros e identificação de larvas de mosquitos dos generos</a:t>
                      </a:r>
                      <a:r>
                        <a:rPr i="1" lang="en-US" sz="1700">
                          <a:latin typeface="Calibri"/>
                          <a:ea typeface="Calibri"/>
                          <a:cs typeface="Calibri"/>
                          <a:sym typeface="Calibri"/>
                        </a:rPr>
                        <a:t> </a:t>
                      </a:r>
                      <a:r>
                        <a:rPr i="1" lang="en-US" sz="1700" u="none" cap="none" strike="noStrike">
                          <a:latin typeface="Calibri"/>
                          <a:ea typeface="Calibri"/>
                          <a:cs typeface="Calibri"/>
                          <a:sym typeface="Calibri"/>
                        </a:rPr>
                        <a:t>Aedes </a:t>
                      </a:r>
                      <a:r>
                        <a:rPr lang="en-US" sz="1700" u="none" cap="none" strike="noStrike">
                          <a:latin typeface="Calibri"/>
                          <a:ea typeface="Calibri"/>
                          <a:cs typeface="Calibri"/>
                          <a:sym typeface="Calibri"/>
                        </a:rPr>
                        <a:t>e </a:t>
                      </a:r>
                      <a:r>
                        <a:rPr i="1" lang="en-US" sz="1700" u="none" cap="none" strike="noStrike">
                          <a:latin typeface="Calibri"/>
                          <a:ea typeface="Calibri"/>
                          <a:cs typeface="Calibri"/>
                          <a:sym typeface="Calibri"/>
                        </a:rPr>
                        <a:t>C</a:t>
                      </a:r>
                      <a:r>
                        <a:rPr i="1" lang="en-US" sz="1700">
                          <a:latin typeface="Calibri"/>
                          <a:ea typeface="Calibri"/>
                          <a:cs typeface="Calibri"/>
                          <a:sym typeface="Calibri"/>
                        </a:rPr>
                        <a:t>ulex </a:t>
                      </a:r>
                      <a:r>
                        <a:rPr lang="en-US" sz="1700">
                          <a:latin typeface="Calibri"/>
                          <a:ea typeface="Calibri"/>
                          <a:cs typeface="Calibri"/>
                          <a:sym typeface="Calibri"/>
                        </a:rPr>
                        <a:t>no Centro Educacional </a:t>
                      </a:r>
                      <a:r>
                        <a:rPr lang="en-US" sz="1700" u="none" cap="none" strike="noStrike">
                          <a:latin typeface="Calibri"/>
                          <a:ea typeface="Calibri"/>
                          <a:cs typeface="Calibri"/>
                          <a:sym typeface="Calibri"/>
                        </a:rPr>
                        <a:t> Munici</a:t>
                      </a:r>
                      <a:r>
                        <a:rPr lang="en-US" sz="1700">
                          <a:latin typeface="Calibri"/>
                          <a:ea typeface="Calibri"/>
                          <a:cs typeface="Calibri"/>
                          <a:sym typeface="Calibri"/>
                        </a:rPr>
                        <a:t>pal Senador Archer: </a:t>
                      </a:r>
                      <a:r>
                        <a:rPr lang="en-US" sz="1700" u="none" cap="none" strike="noStrike">
                          <a:latin typeface="Calibri"/>
                          <a:ea typeface="Calibri"/>
                          <a:cs typeface="Calibri"/>
                          <a:sym typeface="Calibri"/>
                        </a:rPr>
                        <a:t>Codó, Maranhao. </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Joelma Soares de silva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042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Investigations on </a:t>
                      </a:r>
                      <a:r>
                        <a:rPr lang="en-US" sz="1700">
                          <a:latin typeface="Calibri"/>
                          <a:ea typeface="Calibri"/>
                          <a:cs typeface="Calibri"/>
                          <a:sym typeface="Calibri"/>
                        </a:rPr>
                        <a:t>c</a:t>
                      </a:r>
                      <a:r>
                        <a:rPr lang="en-US" sz="1700" u="none" cap="none" strike="noStrike">
                          <a:latin typeface="Calibri"/>
                          <a:ea typeface="Calibri"/>
                          <a:cs typeface="Calibri"/>
                          <a:sym typeface="Calibri"/>
                        </a:rPr>
                        <a:t>limate: </a:t>
                      </a:r>
                      <a:r>
                        <a:rPr lang="en-US" sz="1700">
                          <a:latin typeface="Calibri"/>
                          <a:ea typeface="Calibri"/>
                          <a:cs typeface="Calibri"/>
                          <a:sym typeface="Calibri"/>
                        </a:rPr>
                        <a:t>u</a:t>
                      </a:r>
                      <a:r>
                        <a:rPr lang="en-US" sz="1700" u="none" cap="none" strike="noStrike">
                          <a:latin typeface="Calibri"/>
                          <a:ea typeface="Calibri"/>
                          <a:cs typeface="Calibri"/>
                          <a:sym typeface="Calibri"/>
                        </a:rPr>
                        <a:t>nderstanding Earth as a </a:t>
                      </a:r>
                      <a:r>
                        <a:rPr lang="en-US" sz="1700">
                          <a:latin typeface="Calibri"/>
                          <a:ea typeface="Calibri"/>
                          <a:cs typeface="Calibri"/>
                          <a:sym typeface="Calibri"/>
                        </a:rPr>
                        <a:t>s</a:t>
                      </a:r>
                      <a:r>
                        <a:rPr lang="en-US" sz="1700" u="none" cap="none" strike="noStrike">
                          <a:latin typeface="Calibri"/>
                          <a:ea typeface="Calibri"/>
                          <a:cs typeface="Calibri"/>
                          <a:sym typeface="Calibri"/>
                        </a:rPr>
                        <a:t>ystem and TREES</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Jeane de Fatima Moreira </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46042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I</a:t>
                      </a:r>
                      <a:r>
                        <a:rPr lang="en-US" sz="1700">
                          <a:latin typeface="Calibri"/>
                          <a:ea typeface="Calibri"/>
                          <a:cs typeface="Calibri"/>
                          <a:sym typeface="Calibri"/>
                        </a:rPr>
                        <a:t>solamento e crescimento de microalga amazonica: aliadas na redução de </a:t>
                      </a:r>
                      <a:r>
                        <a:rPr lang="en-US" sz="1700" u="none" cap="none" strike="noStrike">
                          <a:latin typeface="Calibri"/>
                          <a:ea typeface="Calibri"/>
                          <a:cs typeface="Calibri"/>
                          <a:sym typeface="Calibri"/>
                        </a:rPr>
                        <a:t>CO2 e controle de </a:t>
                      </a:r>
                      <a:r>
                        <a:rPr lang="en-US" sz="1700">
                          <a:latin typeface="Calibri"/>
                          <a:ea typeface="Calibri"/>
                          <a:cs typeface="Calibri"/>
                          <a:sym typeface="Calibri"/>
                        </a:rPr>
                        <a:t>arboviroses</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Yllana Marinho</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r>
              <a:tr h="46042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Land use and coverage in Urbano Santos, Maranhão, Brazil</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Nítalo Machado</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5166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Proje</a:t>
                      </a:r>
                      <a:r>
                        <a:rPr lang="en-US" sz="1700">
                          <a:latin typeface="Calibri"/>
                          <a:ea typeface="Calibri"/>
                          <a:cs typeface="Calibri"/>
                          <a:sym typeface="Calibri"/>
                        </a:rPr>
                        <a:t>to ambiente vivo na perspectiva dos guardiões escolares um processo de construção da cidadania </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Kalmon Oliveira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042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Study and monitoring of CO² in the Amazon River and wildfires - IVSS 2024 Globe Program</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Diogo Lamotta Resino</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7211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The </a:t>
                      </a:r>
                      <a:r>
                        <a:rPr lang="en-US" sz="1700">
                          <a:latin typeface="Calibri"/>
                          <a:ea typeface="Calibri"/>
                          <a:cs typeface="Calibri"/>
                          <a:sym typeface="Calibri"/>
                        </a:rPr>
                        <a:t>i</a:t>
                      </a:r>
                      <a:r>
                        <a:rPr lang="en-US" sz="1700" u="none" cap="none" strike="noStrike">
                          <a:latin typeface="Calibri"/>
                          <a:ea typeface="Calibri"/>
                          <a:cs typeface="Calibri"/>
                          <a:sym typeface="Calibri"/>
                        </a:rPr>
                        <a:t>mportance of </a:t>
                      </a:r>
                      <a:r>
                        <a:rPr lang="en-US" sz="1700">
                          <a:latin typeface="Calibri"/>
                          <a:ea typeface="Calibri"/>
                          <a:cs typeface="Calibri"/>
                          <a:sym typeface="Calibri"/>
                        </a:rPr>
                        <a:t>t</a:t>
                      </a:r>
                      <a:r>
                        <a:rPr lang="en-US" sz="1700" u="none" cap="none" strike="noStrike">
                          <a:latin typeface="Calibri"/>
                          <a:ea typeface="Calibri"/>
                          <a:cs typeface="Calibri"/>
                          <a:sym typeface="Calibri"/>
                        </a:rPr>
                        <a:t>rees for </a:t>
                      </a:r>
                      <a:r>
                        <a:rPr lang="en-US" sz="1700">
                          <a:latin typeface="Calibri"/>
                          <a:ea typeface="Calibri"/>
                          <a:cs typeface="Calibri"/>
                          <a:sym typeface="Calibri"/>
                        </a:rPr>
                        <a:t>s</a:t>
                      </a:r>
                      <a:r>
                        <a:rPr lang="en-US" sz="1700" u="none" cap="none" strike="noStrike">
                          <a:latin typeface="Calibri"/>
                          <a:ea typeface="Calibri"/>
                          <a:cs typeface="Calibri"/>
                          <a:sym typeface="Calibri"/>
                        </a:rPr>
                        <a:t>ustaining </a:t>
                      </a:r>
                      <a:r>
                        <a:rPr lang="en-US" sz="1700">
                          <a:latin typeface="Calibri"/>
                          <a:ea typeface="Calibri"/>
                          <a:cs typeface="Calibri"/>
                          <a:sym typeface="Calibri"/>
                        </a:rPr>
                        <a:t>l</a:t>
                      </a:r>
                      <a:r>
                        <a:rPr lang="en-US" sz="1700" u="none" cap="none" strike="noStrike">
                          <a:latin typeface="Calibri"/>
                          <a:ea typeface="Calibri"/>
                          <a:cs typeface="Calibri"/>
                          <a:sym typeface="Calibri"/>
                        </a:rPr>
                        <a:t>ife on Earth: Does a single species of large tree make a difference for local or global climate? </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Inés Mauad</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042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The strong El Niño tells the story of arbovirus epidemics in Brazil and in the carioca capital</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Brasil</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Inés Mauad</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377400">
                <a:tc>
                  <a:txBody>
                    <a:bodyPr/>
                    <a:lstStyle/>
                    <a:p>
                      <a:pPr indent="0" lvl="0" marL="0" rtl="0" algn="l">
                        <a:lnSpc>
                          <a:spcPct val="120000"/>
                        </a:lnSpc>
                        <a:spcBef>
                          <a:spcPts val="0"/>
                        </a:spcBef>
                        <a:spcAft>
                          <a:spcPts val="400"/>
                        </a:spcAft>
                        <a:buNone/>
                      </a:pPr>
                      <a:r>
                        <a:rPr lang="en-US" sz="1700">
                          <a:solidFill>
                            <a:schemeClr val="dk1"/>
                          </a:solidFill>
                          <a:highlight>
                            <a:srgbClr val="FFFFFF"/>
                          </a:highlight>
                        </a:rPr>
                        <a:t>Projeto referente as atividades realizadas no módulo do Projecto GLOBE – Protocolo Mosquito</a:t>
                      </a:r>
                      <a:endParaRPr sz="1700">
                        <a:solidFill>
                          <a:schemeClr val="dk1"/>
                        </a:solidFill>
                        <a:highlight>
                          <a:srgbClr val="FFFFFF"/>
                        </a:highlight>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700"/>
                        <a:t>Brasil</a:t>
                      </a:r>
                      <a:endParaRPr sz="1700"/>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Clr>
                          <a:schemeClr val="dk1"/>
                        </a:buClr>
                        <a:buSzPts val="1200"/>
                        <a:buFont typeface="Arial"/>
                        <a:buNone/>
                      </a:pPr>
                      <a:r>
                        <a:rPr lang="en-US" sz="1900">
                          <a:solidFill>
                            <a:schemeClr val="dk1"/>
                          </a:solidFill>
                          <a:latin typeface="Calibri"/>
                          <a:ea typeface="Calibri"/>
                          <a:cs typeface="Calibri"/>
                          <a:sym typeface="Calibri"/>
                        </a:rPr>
                        <a:t>Científico ciudadano</a:t>
                      </a:r>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7211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Estudio descriptivo de la variación de la temperatura con relación a la vegetación y su incidencia en el rendimiento académico de los estudiantes y la generación de criaderos de mosquitos en el municipio de Apartadó Antioquia</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Erquinio Taborda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8405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Cuidemos nuestro parque </a:t>
                      </a:r>
                      <a:r>
                        <a:rPr lang="en-US" sz="1700">
                          <a:latin typeface="Calibri"/>
                          <a:ea typeface="Calibri"/>
                          <a:cs typeface="Calibri"/>
                          <a:sym typeface="Calibri"/>
                        </a:rPr>
                        <a:t>El Limoncito de la ciudad de Barranquilla, un espacio donde los niños, niñas y adolescentes se recrean de forma resiliente mitigando las altas temperaturas que afectan la salud</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Erquinio Taborda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549" name="Google Shape;549;g1f3f22a3726_7_373"/>
          <p:cNvSpPr txBox="1"/>
          <p:nvPr>
            <p:ph type="title"/>
          </p:nvPr>
        </p:nvSpPr>
        <p:spPr>
          <a:xfrm>
            <a:off x="1837350" y="1099775"/>
            <a:ext cx="14613300" cy="711600"/>
          </a:xfrm>
          <a:prstGeom prst="rect">
            <a:avLst/>
          </a:prstGeom>
          <a:noFill/>
          <a:ln>
            <a:noFill/>
          </a:ln>
        </p:spPr>
        <p:txBody>
          <a:bodyPr anchorCtr="0" anchor="ctr" bIns="68550" lIns="137150" spcFirstLastPara="1" rIns="137150" wrap="square" tIns="68550">
            <a:normAutofit fontScale="90000"/>
          </a:bodyPr>
          <a:lstStyle/>
          <a:p>
            <a:pPr indent="0" lvl="0" marL="0" rtl="0" algn="ctr">
              <a:lnSpc>
                <a:spcPct val="90000"/>
              </a:lnSpc>
              <a:spcBef>
                <a:spcPts val="0"/>
              </a:spcBef>
              <a:spcAft>
                <a:spcPts val="0"/>
              </a:spcAft>
              <a:buClr>
                <a:schemeClr val="dk1"/>
              </a:buClr>
              <a:buSzPct val="150000"/>
              <a:buFont typeface="Calibri"/>
              <a:buNone/>
            </a:pPr>
            <a:r>
              <a:rPr b="1" lang="en-US" sz="4400">
                <a:latin typeface="Calibri"/>
                <a:ea typeface="Calibri"/>
                <a:cs typeface="Calibri"/>
                <a:sym typeface="Calibri"/>
              </a:rPr>
              <a:t>Docentes que presentaron proyectos al IVSS 2024 </a:t>
            </a:r>
            <a:endParaRPr b="1" sz="36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graphicFrame>
        <p:nvGraphicFramePr>
          <p:cNvPr id="554" name="Google Shape;554;g1f3f22a3726_2_28"/>
          <p:cNvGraphicFramePr/>
          <p:nvPr/>
        </p:nvGraphicFramePr>
        <p:xfrm>
          <a:off x="1419263" y="1811375"/>
          <a:ext cx="3000000" cy="3000000"/>
        </p:xfrm>
        <a:graphic>
          <a:graphicData uri="http://schemas.openxmlformats.org/drawingml/2006/table">
            <a:tbl>
              <a:tblPr>
                <a:noFill/>
                <a:tableStyleId>{9B8F8302-8411-49C3-8C1A-18ABD9AAA9B9}</a:tableStyleId>
              </a:tblPr>
              <a:tblGrid>
                <a:gridCol w="10875800"/>
                <a:gridCol w="1672175"/>
                <a:gridCol w="2901500"/>
              </a:tblGrid>
              <a:tr h="8028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Estudio descriptivo de la salud de los árboles, arbustos y gramíneas ubicadas en los parques del Barrio Boyacá y el gran Malecón de la ciudad de Barranquilla</a:t>
                      </a:r>
                      <a:endParaRPr sz="1700" u="none" cap="none" strike="noStrike">
                        <a:highlight>
                          <a:srgbClr val="FFFF00"/>
                        </a:highlight>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Erquinio Taborda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7250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Estudio descriptivo de la variación de la temperatura del aire, su relación con la cobertura de nubes y su incidencia en la salud de las plantas en la IE Técnica Agropecuaria Nuestra Señora del Carmen.</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Erquinio Taborda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4577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Las </a:t>
                      </a:r>
                      <a:r>
                        <a:rPr lang="en-US" sz="1700">
                          <a:latin typeface="Calibri"/>
                          <a:ea typeface="Calibri"/>
                          <a:cs typeface="Calibri"/>
                          <a:sym typeface="Calibri"/>
                        </a:rPr>
                        <a:t>av</a:t>
                      </a:r>
                      <a:r>
                        <a:rPr lang="en-US" sz="1700" u="none" cap="none" strike="noStrike">
                          <a:latin typeface="Calibri"/>
                          <a:ea typeface="Calibri"/>
                          <a:cs typeface="Calibri"/>
                          <a:sym typeface="Calibri"/>
                        </a:rPr>
                        <a:t>es </a:t>
                      </a:r>
                      <a:r>
                        <a:rPr lang="en-US" sz="1700">
                          <a:latin typeface="Calibri"/>
                          <a:ea typeface="Calibri"/>
                          <a:cs typeface="Calibri"/>
                          <a:sym typeface="Calibri"/>
                        </a:rPr>
                        <a:t>v</a:t>
                      </a:r>
                      <a:r>
                        <a:rPr lang="en-US" sz="1700" u="none" cap="none" strike="noStrike">
                          <a:latin typeface="Calibri"/>
                          <a:ea typeface="Calibri"/>
                          <a:cs typeface="Calibri"/>
                          <a:sym typeface="Calibri"/>
                        </a:rPr>
                        <a:t>adeadoras, </a:t>
                      </a:r>
                      <a:r>
                        <a:rPr lang="en-US" sz="1700">
                          <a:latin typeface="Calibri"/>
                          <a:ea typeface="Calibri"/>
                          <a:cs typeface="Calibri"/>
                          <a:sym typeface="Calibri"/>
                        </a:rPr>
                        <a:t>g</a:t>
                      </a:r>
                      <a:r>
                        <a:rPr lang="en-US" sz="1700" u="none" cap="none" strike="noStrike">
                          <a:latin typeface="Calibri"/>
                          <a:ea typeface="Calibri"/>
                          <a:cs typeface="Calibri"/>
                          <a:sym typeface="Calibri"/>
                        </a:rPr>
                        <a:t>arzas e </a:t>
                      </a:r>
                      <a:r>
                        <a:rPr lang="en-US" sz="1700">
                          <a:latin typeface="Calibri"/>
                          <a:ea typeface="Calibri"/>
                          <a:cs typeface="Calibri"/>
                          <a:sym typeface="Calibri"/>
                        </a:rPr>
                        <a:t>i</a:t>
                      </a:r>
                      <a:r>
                        <a:rPr lang="en-US" sz="1700" u="none" cap="none" strike="noStrike">
                          <a:latin typeface="Calibri"/>
                          <a:ea typeface="Calibri"/>
                          <a:cs typeface="Calibri"/>
                          <a:sym typeface="Calibri"/>
                        </a:rPr>
                        <a:t>bis, bioindicadores de la salud de un ecosistema de manglar</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Juan Felipe Restrepo</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727575">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Servicios Ecosistémicos de los Parques Urbanos Lácides y Román, Barrio Manga Cartagena</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Juan Felipe Restrepo, Katherine Velandia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Reducing </a:t>
                      </a:r>
                      <a:r>
                        <a:rPr lang="en-US" sz="1700">
                          <a:latin typeface="Calibri"/>
                          <a:ea typeface="Calibri"/>
                          <a:cs typeface="Calibri"/>
                          <a:sym typeface="Calibri"/>
                        </a:rPr>
                        <a:t>o</a:t>
                      </a:r>
                      <a:r>
                        <a:rPr lang="en-US" sz="1700" u="none" cap="none" strike="noStrike">
                          <a:latin typeface="Calibri"/>
                          <a:ea typeface="Calibri"/>
                          <a:cs typeface="Calibri"/>
                          <a:sym typeface="Calibri"/>
                        </a:rPr>
                        <a:t>ur </a:t>
                      </a:r>
                      <a:r>
                        <a:rPr lang="en-US" sz="1700">
                          <a:latin typeface="Calibri"/>
                          <a:ea typeface="Calibri"/>
                          <a:cs typeface="Calibri"/>
                          <a:sym typeface="Calibri"/>
                        </a:rPr>
                        <a:t>c</a:t>
                      </a:r>
                      <a:r>
                        <a:rPr lang="en-US" sz="1700" u="none" cap="none" strike="noStrike">
                          <a:latin typeface="Calibri"/>
                          <a:ea typeface="Calibri"/>
                          <a:cs typeface="Calibri"/>
                          <a:sym typeface="Calibri"/>
                        </a:rPr>
                        <a:t>arbon </a:t>
                      </a:r>
                      <a:r>
                        <a:rPr lang="en-US" sz="1700">
                          <a:latin typeface="Calibri"/>
                          <a:ea typeface="Calibri"/>
                          <a:cs typeface="Calibri"/>
                          <a:sym typeface="Calibri"/>
                        </a:rPr>
                        <a:t>f</a:t>
                      </a:r>
                      <a:r>
                        <a:rPr lang="en-US" sz="1700" u="none" cap="none" strike="noStrike">
                          <a:latin typeface="Calibri"/>
                          <a:ea typeface="Calibri"/>
                          <a:cs typeface="Calibri"/>
                          <a:sym typeface="Calibri"/>
                        </a:rPr>
                        <a:t>ootprint: </a:t>
                      </a:r>
                      <a:r>
                        <a:rPr lang="en-US" sz="1700">
                          <a:latin typeface="Calibri"/>
                          <a:ea typeface="Calibri"/>
                          <a:cs typeface="Calibri"/>
                          <a:sym typeface="Calibri"/>
                        </a:rPr>
                        <a:t>R</a:t>
                      </a:r>
                      <a:r>
                        <a:rPr lang="en-US" sz="1700" u="none" cap="none" strike="noStrike">
                          <a:latin typeface="Calibri"/>
                          <a:ea typeface="Calibri"/>
                          <a:cs typeface="Calibri"/>
                          <a:sym typeface="Calibri"/>
                        </a:rPr>
                        <a:t>ochester School's </a:t>
                      </a:r>
                      <a:r>
                        <a:rPr lang="en-US" sz="1700">
                          <a:latin typeface="Calibri"/>
                          <a:ea typeface="Calibri"/>
                          <a:cs typeface="Calibri"/>
                          <a:sym typeface="Calibri"/>
                        </a:rPr>
                        <a:t>s</a:t>
                      </a:r>
                      <a:r>
                        <a:rPr lang="en-US" sz="1700" u="none" cap="none" strike="noStrike">
                          <a:latin typeface="Calibri"/>
                          <a:ea typeface="Calibri"/>
                          <a:cs typeface="Calibri"/>
                          <a:sym typeface="Calibri"/>
                        </a:rPr>
                        <a:t>trategies to </a:t>
                      </a:r>
                      <a:r>
                        <a:rPr lang="en-US" sz="1700">
                          <a:latin typeface="Calibri"/>
                          <a:ea typeface="Calibri"/>
                          <a:cs typeface="Calibri"/>
                          <a:sym typeface="Calibri"/>
                        </a:rPr>
                        <a:t>r</a:t>
                      </a:r>
                      <a:r>
                        <a:rPr lang="en-US" sz="1700" u="none" cap="none" strike="noStrike">
                          <a:latin typeface="Calibri"/>
                          <a:ea typeface="Calibri"/>
                          <a:cs typeface="Calibri"/>
                          <a:sym typeface="Calibri"/>
                        </a:rPr>
                        <a:t>educe </a:t>
                      </a:r>
                      <a:r>
                        <a:rPr lang="en-US" sz="1700">
                          <a:latin typeface="Calibri"/>
                          <a:ea typeface="Calibri"/>
                          <a:cs typeface="Calibri"/>
                          <a:sym typeface="Calibri"/>
                        </a:rPr>
                        <a:t>e</a:t>
                      </a:r>
                      <a:r>
                        <a:rPr lang="en-US" sz="1700" u="none" cap="none" strike="noStrike">
                          <a:latin typeface="Calibri"/>
                          <a:ea typeface="Calibri"/>
                          <a:cs typeface="Calibri"/>
                          <a:sym typeface="Calibri"/>
                        </a:rPr>
                        <a:t>missions</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Colombia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María del Pilar Tunarroza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Project LORAX: Trees impact in our school</a:t>
                      </a:r>
                      <a:r>
                        <a:rPr lang="en-US" sz="1700">
                          <a:latin typeface="Calibri"/>
                          <a:ea typeface="Calibri"/>
                          <a:cs typeface="Calibri"/>
                          <a:sym typeface="Calibri"/>
                        </a:rPr>
                        <a:t>’s campus</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Ecuador</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Sofía Miranda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Repelente casero para prevenir enfermedades como </a:t>
                      </a:r>
                      <a:r>
                        <a:rPr lang="en-US" sz="1700">
                          <a:latin typeface="Calibri"/>
                          <a:ea typeface="Calibri"/>
                          <a:cs typeface="Calibri"/>
                          <a:sym typeface="Calibri"/>
                        </a:rPr>
                        <a:t>d</a:t>
                      </a:r>
                      <a:r>
                        <a:rPr lang="en-US" sz="1700" u="none" cap="none" strike="noStrike">
                          <a:latin typeface="Calibri"/>
                          <a:ea typeface="Calibri"/>
                          <a:cs typeface="Calibri"/>
                          <a:sym typeface="Calibri"/>
                        </a:rPr>
                        <a:t>engue, </a:t>
                      </a:r>
                      <a:r>
                        <a:rPr lang="en-US" sz="1700">
                          <a:latin typeface="Calibri"/>
                          <a:ea typeface="Calibri"/>
                          <a:cs typeface="Calibri"/>
                          <a:sym typeface="Calibri"/>
                        </a:rPr>
                        <a:t>z</a:t>
                      </a:r>
                      <a:r>
                        <a:rPr lang="en-US" sz="1700" u="none" cap="none" strike="noStrike">
                          <a:latin typeface="Calibri"/>
                          <a:ea typeface="Calibri"/>
                          <a:cs typeface="Calibri"/>
                          <a:sym typeface="Calibri"/>
                        </a:rPr>
                        <a:t>ika y </a:t>
                      </a:r>
                      <a:r>
                        <a:rPr lang="en-US" sz="1700">
                          <a:latin typeface="Calibri"/>
                          <a:ea typeface="Calibri"/>
                          <a:cs typeface="Calibri"/>
                          <a:sym typeface="Calibri"/>
                        </a:rPr>
                        <a:t>chikungunya</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Guatemala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Waleska Aldana Segura</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Los </a:t>
                      </a:r>
                      <a:r>
                        <a:rPr lang="en-US" sz="1700">
                          <a:latin typeface="Calibri"/>
                          <a:ea typeface="Calibri"/>
                          <a:cs typeface="Calibri"/>
                          <a:sym typeface="Calibri"/>
                        </a:rPr>
                        <a:t>s</a:t>
                      </a:r>
                      <a:r>
                        <a:rPr lang="en-US" sz="1700" u="none" cap="none" strike="noStrike">
                          <a:latin typeface="Calibri"/>
                          <a:ea typeface="Calibri"/>
                          <a:cs typeface="Calibri"/>
                          <a:sym typeface="Calibri"/>
                        </a:rPr>
                        <a:t>ervicios </a:t>
                      </a:r>
                      <a:r>
                        <a:rPr lang="en-US" sz="1700">
                          <a:latin typeface="Calibri"/>
                          <a:ea typeface="Calibri"/>
                          <a:cs typeface="Calibri"/>
                          <a:sym typeface="Calibri"/>
                        </a:rPr>
                        <a:t>e</a:t>
                      </a:r>
                      <a:r>
                        <a:rPr lang="en-US" sz="1700" u="none" cap="none" strike="noStrike">
                          <a:latin typeface="Calibri"/>
                          <a:ea typeface="Calibri"/>
                          <a:cs typeface="Calibri"/>
                          <a:sym typeface="Calibri"/>
                        </a:rPr>
                        <a:t>cosistémicos y </a:t>
                      </a:r>
                      <a:r>
                        <a:rPr lang="en-US" sz="1700">
                          <a:latin typeface="Calibri"/>
                          <a:ea typeface="Calibri"/>
                          <a:cs typeface="Calibri"/>
                          <a:sym typeface="Calibri"/>
                        </a:rPr>
                        <a:t>c</a:t>
                      </a:r>
                      <a:r>
                        <a:rPr lang="en-US" sz="1700" u="none" cap="none" strike="noStrike">
                          <a:latin typeface="Calibri"/>
                          <a:ea typeface="Calibri"/>
                          <a:cs typeface="Calibri"/>
                          <a:sym typeface="Calibri"/>
                        </a:rPr>
                        <a:t>apacidad de </a:t>
                      </a:r>
                      <a:r>
                        <a:rPr lang="en-US" sz="1700">
                          <a:latin typeface="Calibri"/>
                          <a:ea typeface="Calibri"/>
                          <a:cs typeface="Calibri"/>
                          <a:sym typeface="Calibri"/>
                        </a:rPr>
                        <a:t>a</a:t>
                      </a:r>
                      <a:r>
                        <a:rPr lang="en-US" sz="1700" u="none" cap="none" strike="noStrike">
                          <a:latin typeface="Calibri"/>
                          <a:ea typeface="Calibri"/>
                          <a:cs typeface="Calibri"/>
                          <a:sym typeface="Calibri"/>
                        </a:rPr>
                        <a:t>lmacenamiento de </a:t>
                      </a:r>
                      <a:r>
                        <a:rPr lang="en-US" sz="1700">
                          <a:latin typeface="Calibri"/>
                          <a:ea typeface="Calibri"/>
                          <a:cs typeface="Calibri"/>
                          <a:sym typeface="Calibri"/>
                        </a:rPr>
                        <a:t>c</a:t>
                      </a:r>
                      <a:r>
                        <a:rPr lang="en-US" sz="1700" u="none" cap="none" strike="noStrike">
                          <a:latin typeface="Calibri"/>
                          <a:ea typeface="Calibri"/>
                          <a:cs typeface="Calibri"/>
                          <a:sym typeface="Calibri"/>
                        </a:rPr>
                        <a:t>arbono en </a:t>
                      </a:r>
                      <a:r>
                        <a:rPr lang="en-US" sz="1700">
                          <a:latin typeface="Calibri"/>
                          <a:ea typeface="Calibri"/>
                          <a:cs typeface="Calibri"/>
                          <a:sym typeface="Calibri"/>
                        </a:rPr>
                        <a:t>á</a:t>
                      </a:r>
                      <a:r>
                        <a:rPr lang="en-US" sz="1700" u="none" cap="none" strike="noStrike">
                          <a:latin typeface="Calibri"/>
                          <a:ea typeface="Calibri"/>
                          <a:cs typeface="Calibri"/>
                          <a:sym typeface="Calibri"/>
                        </a:rPr>
                        <a:t>rboles </a:t>
                      </a:r>
                      <a:r>
                        <a:rPr lang="en-US" sz="1700">
                          <a:latin typeface="Calibri"/>
                          <a:ea typeface="Calibri"/>
                          <a:cs typeface="Calibri"/>
                          <a:sym typeface="Calibri"/>
                        </a:rPr>
                        <a:t>u</a:t>
                      </a:r>
                      <a:r>
                        <a:rPr lang="en-US" sz="1700" u="none" cap="none" strike="noStrike">
                          <a:latin typeface="Calibri"/>
                          <a:ea typeface="Calibri"/>
                          <a:cs typeface="Calibri"/>
                          <a:sym typeface="Calibri"/>
                        </a:rPr>
                        <a:t>rbanos</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Perú</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Claudia Caro</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Explorando a </a:t>
                      </a:r>
                      <a:r>
                        <a:rPr lang="en-US" sz="1700">
                          <a:latin typeface="Calibri"/>
                          <a:ea typeface="Calibri"/>
                          <a:cs typeface="Calibri"/>
                          <a:sym typeface="Calibri"/>
                        </a:rPr>
                        <a:t>o</a:t>
                      </a:r>
                      <a:r>
                        <a:rPr lang="en-US" sz="1700" u="none" cap="none" strike="noStrike">
                          <a:latin typeface="Calibri"/>
                          <a:ea typeface="Calibri"/>
                          <a:cs typeface="Calibri"/>
                          <a:sym typeface="Calibri"/>
                        </a:rPr>
                        <a:t>rillas del </a:t>
                      </a:r>
                      <a:r>
                        <a:rPr lang="en-US" sz="1700">
                          <a:latin typeface="Calibri"/>
                          <a:ea typeface="Calibri"/>
                          <a:cs typeface="Calibri"/>
                          <a:sym typeface="Calibri"/>
                        </a:rPr>
                        <a:t>r</a:t>
                      </a:r>
                      <a:r>
                        <a:rPr lang="en-US" sz="1700" u="none" cap="none" strike="noStrike">
                          <a:latin typeface="Calibri"/>
                          <a:ea typeface="Calibri"/>
                          <a:cs typeface="Calibri"/>
                          <a:sym typeface="Calibri"/>
                        </a:rPr>
                        <a:t>ío</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Uruguay</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Martín Lucas</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A</a:t>
                      </a:r>
                      <a:r>
                        <a:rPr lang="en-US" sz="1700">
                          <a:latin typeface="Calibri"/>
                          <a:ea typeface="Calibri"/>
                          <a:cs typeface="Calibri"/>
                          <a:sym typeface="Calibri"/>
                        </a:rPr>
                        <a:t>náisis de la calidad del suelo en beneficio de la vegetación hospedera de lepidópteros </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Uruguay</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Darío Greni</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An</a:t>
                      </a:r>
                      <a:r>
                        <a:rPr lang="en-US" sz="1700">
                          <a:latin typeface="Calibri"/>
                          <a:ea typeface="Calibri"/>
                          <a:cs typeface="Calibri"/>
                          <a:sym typeface="Calibri"/>
                        </a:rPr>
                        <a:t>álisis de los cambios en las variables atmosféricas durante un eclipse solar</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Uruguay</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Darío Greni</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r h="43050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Caracterización de la vegetación autóctona presente en el entorno escolar.</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Uruguay</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Juan Manuel Martínez</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500350">
                <a:tc>
                  <a:txBody>
                    <a:bodyPr/>
                    <a:lstStyle/>
                    <a:p>
                      <a:pPr indent="0" lvl="0" marL="0" marR="0" rtl="0" algn="l">
                        <a:lnSpc>
                          <a:spcPct val="115000"/>
                        </a:lnSpc>
                        <a:spcBef>
                          <a:spcPts val="0"/>
                        </a:spcBef>
                        <a:spcAft>
                          <a:spcPts val="0"/>
                        </a:spcAft>
                        <a:buClr>
                          <a:schemeClr val="dk1"/>
                        </a:buClr>
                        <a:buSzPts val="1200"/>
                        <a:buFont typeface="Arial"/>
                        <a:buNone/>
                      </a:pPr>
                      <a:r>
                        <a:rPr lang="en-US" sz="1700" u="none" cap="none" strike="noStrike">
                          <a:latin typeface="Calibri"/>
                          <a:ea typeface="Calibri"/>
                          <a:cs typeface="Calibri"/>
                          <a:sym typeface="Calibri"/>
                        </a:rPr>
                        <a:t>Cambios observables en los árboles ceibo, timbó e ibirapitá a través de las cuatro estaciones</a:t>
                      </a:r>
                      <a:endParaRPr sz="1700" u="none" cap="none" strike="noStrike">
                        <a:latin typeface="Calibri"/>
                        <a:ea typeface="Calibri"/>
                        <a:cs typeface="Calibri"/>
                        <a:sym typeface="Calibri"/>
                      </a:endParaRPr>
                    </a:p>
                  </a:txBody>
                  <a:tcPr marT="91425" marB="91425"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Uruguay</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c>
                  <a:txBody>
                    <a:bodyPr/>
                    <a:lstStyle/>
                    <a:p>
                      <a:pPr indent="0" lvl="0" marL="0" marR="0" rtl="0" algn="ctr">
                        <a:lnSpc>
                          <a:spcPct val="115000"/>
                        </a:lnSpc>
                        <a:spcBef>
                          <a:spcPts val="0"/>
                        </a:spcBef>
                        <a:spcAft>
                          <a:spcPts val="0"/>
                        </a:spcAft>
                        <a:buClr>
                          <a:schemeClr val="dk1"/>
                        </a:buClr>
                        <a:buSzPts val="1200"/>
                        <a:buFont typeface="Arial"/>
                        <a:buNone/>
                      </a:pPr>
                      <a:r>
                        <a:rPr lang="en-US" sz="1900" u="none" cap="none" strike="noStrike">
                          <a:latin typeface="Calibri"/>
                          <a:ea typeface="Calibri"/>
                          <a:cs typeface="Calibri"/>
                          <a:sym typeface="Calibri"/>
                        </a:rPr>
                        <a:t>Shirley Harreguy</a:t>
                      </a:r>
                      <a:endParaRPr sz="19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tcPr>
                </a:tc>
              </a:tr>
            </a:tbl>
          </a:graphicData>
        </a:graphic>
      </p:graphicFrame>
      <p:sp>
        <p:nvSpPr>
          <p:cNvPr id="555" name="Google Shape;555;g1f3f22a3726_2_28"/>
          <p:cNvSpPr txBox="1"/>
          <p:nvPr>
            <p:ph type="title"/>
          </p:nvPr>
        </p:nvSpPr>
        <p:spPr>
          <a:xfrm>
            <a:off x="1837350" y="1099775"/>
            <a:ext cx="14613300" cy="711600"/>
          </a:xfrm>
          <a:prstGeom prst="rect">
            <a:avLst/>
          </a:prstGeom>
          <a:noFill/>
          <a:ln>
            <a:noFill/>
          </a:ln>
        </p:spPr>
        <p:txBody>
          <a:bodyPr anchorCtr="0" anchor="ctr" bIns="68550" lIns="137150" spcFirstLastPara="1" rIns="137150" wrap="square" tIns="68550">
            <a:normAutofit fontScale="90000"/>
          </a:bodyPr>
          <a:lstStyle/>
          <a:p>
            <a:pPr indent="0" lvl="0" marL="0" rtl="0" algn="ctr">
              <a:lnSpc>
                <a:spcPct val="90000"/>
              </a:lnSpc>
              <a:spcBef>
                <a:spcPts val="0"/>
              </a:spcBef>
              <a:spcAft>
                <a:spcPts val="0"/>
              </a:spcAft>
              <a:buClr>
                <a:schemeClr val="dk1"/>
              </a:buClr>
              <a:buSzPct val="150000"/>
              <a:buFont typeface="Calibri"/>
              <a:buNone/>
            </a:pPr>
            <a:r>
              <a:rPr b="1" lang="en-US" sz="4400">
                <a:latin typeface="Calibri"/>
                <a:ea typeface="Calibri"/>
                <a:cs typeface="Calibri"/>
                <a:sym typeface="Calibri"/>
              </a:rPr>
              <a:t>Docentes que presentaron proyectos al IVSS 2024 </a:t>
            </a:r>
            <a:endParaRPr b="1" sz="36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f3f22a3726_7_109"/>
          <p:cNvSpPr txBox="1"/>
          <p:nvPr/>
        </p:nvSpPr>
        <p:spPr>
          <a:xfrm>
            <a:off x="2344188" y="1256875"/>
            <a:ext cx="135996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lang="en-US" sz="5000">
                <a:solidFill>
                  <a:schemeClr val="dk1"/>
                </a:solidFill>
                <a:latin typeface="Calibri"/>
                <a:ea typeface="Calibri"/>
                <a:cs typeface="Calibri"/>
                <a:sym typeface="Calibri"/>
              </a:rPr>
              <a:t>Un bosque en un año / A forest along one year</a:t>
            </a:r>
            <a:endParaRPr b="1" i="0" sz="5000" u="none" cap="none" strike="noStrike">
              <a:solidFill>
                <a:schemeClr val="dk1"/>
              </a:solidFill>
              <a:latin typeface="Calibri"/>
              <a:ea typeface="Calibri"/>
              <a:cs typeface="Calibri"/>
              <a:sym typeface="Calibri"/>
            </a:endParaRPr>
          </a:p>
        </p:txBody>
      </p:sp>
      <p:sp>
        <p:nvSpPr>
          <p:cNvPr id="229" name="Google Shape;229;g1f3f22a3726_7_109"/>
          <p:cNvSpPr txBox="1"/>
          <p:nvPr/>
        </p:nvSpPr>
        <p:spPr>
          <a:xfrm>
            <a:off x="4296900" y="9124625"/>
            <a:ext cx="9694200" cy="3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Creditos: Samuel Orr - https://vimeo.com/motionkicker</a:t>
            </a:r>
            <a:endParaRPr>
              <a:solidFill>
                <a:schemeClr val="dk1"/>
              </a:solidFill>
              <a:latin typeface="Calibri"/>
              <a:ea typeface="Calibri"/>
              <a:cs typeface="Calibri"/>
              <a:sym typeface="Calibri"/>
            </a:endParaRPr>
          </a:p>
        </p:txBody>
      </p:sp>
      <p:pic>
        <p:nvPicPr>
          <p:cNvPr id="230" name="Google Shape;230;g1f3f22a3726_7_109" title="A Forest Year ‐ HD.mp4">
            <a:hlinkClick r:id="rId3"/>
          </p:cNvPr>
          <p:cNvPicPr preferRelativeResize="0"/>
          <p:nvPr/>
        </p:nvPicPr>
        <p:blipFill>
          <a:blip r:embed="rId4">
            <a:alphaModFix/>
          </a:blip>
          <a:stretch>
            <a:fillRect/>
          </a:stretch>
        </p:blipFill>
        <p:spPr>
          <a:xfrm>
            <a:off x="4473425" y="2118775"/>
            <a:ext cx="9341142" cy="7005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1f3f22a3726_1_53"/>
          <p:cNvSpPr txBox="1"/>
          <p:nvPr>
            <p:ph type="title"/>
          </p:nvPr>
        </p:nvSpPr>
        <p:spPr>
          <a:xfrm>
            <a:off x="1561275" y="1229500"/>
            <a:ext cx="15299700" cy="1476600"/>
          </a:xfrm>
          <a:prstGeom prst="rect">
            <a:avLst/>
          </a:prstGeom>
          <a:noFill/>
          <a:ln>
            <a:noFill/>
          </a:ln>
        </p:spPr>
        <p:txBody>
          <a:bodyPr anchorCtr="0" anchor="ctr" bIns="68550" lIns="137150" spcFirstLastPara="1" rIns="137150" wrap="square" tIns="68550">
            <a:normAutofit/>
          </a:bodyPr>
          <a:lstStyle/>
          <a:p>
            <a:pPr indent="0" lvl="0" marL="0" rtl="0" algn="ctr">
              <a:lnSpc>
                <a:spcPct val="90000"/>
              </a:lnSpc>
              <a:spcBef>
                <a:spcPts val="0"/>
              </a:spcBef>
              <a:spcAft>
                <a:spcPts val="0"/>
              </a:spcAft>
              <a:buClr>
                <a:schemeClr val="dk1"/>
              </a:buClr>
              <a:buSzPts val="6600"/>
              <a:buFont typeface="Calibri"/>
              <a:buNone/>
            </a:pPr>
            <a:r>
              <a:rPr b="1" lang="en-US" sz="4900">
                <a:latin typeface="Calibri"/>
                <a:ea typeface="Calibri"/>
                <a:cs typeface="Calibri"/>
                <a:sym typeface="Calibri"/>
              </a:rPr>
              <a:t>Recordatorios</a:t>
            </a:r>
            <a:endParaRPr b="1" sz="4900">
              <a:latin typeface="Calibri"/>
              <a:ea typeface="Calibri"/>
              <a:cs typeface="Calibri"/>
              <a:sym typeface="Calibri"/>
            </a:endParaRPr>
          </a:p>
        </p:txBody>
      </p:sp>
      <p:sp>
        <p:nvSpPr>
          <p:cNvPr id="561" name="Google Shape;561;g1f3f22a3726_1_53"/>
          <p:cNvSpPr txBox="1"/>
          <p:nvPr/>
        </p:nvSpPr>
        <p:spPr>
          <a:xfrm>
            <a:off x="2085016" y="2878638"/>
            <a:ext cx="48801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3100" u="none" cap="none" strike="noStrike">
                <a:solidFill>
                  <a:srgbClr val="000000"/>
                </a:solidFill>
                <a:latin typeface="Calibri"/>
                <a:ea typeface="Calibri"/>
                <a:cs typeface="Calibri"/>
                <a:sym typeface="Calibri"/>
              </a:rPr>
              <a:t>Concurso </a:t>
            </a:r>
            <a:endParaRPr b="1" i="0" sz="3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3100" u="none" cap="none" strike="noStrike">
                <a:solidFill>
                  <a:srgbClr val="000000"/>
                </a:solidFill>
                <a:latin typeface="Calibri"/>
                <a:ea typeface="Calibri"/>
                <a:cs typeface="Calibri"/>
                <a:sym typeface="Calibri"/>
              </a:rPr>
              <a:t>de fotografía</a:t>
            </a:r>
            <a:endParaRPr i="0" sz="2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1° de marzo al 15 de abril</a:t>
            </a:r>
            <a:endParaRPr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Link:</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 Photography contest</a:t>
            </a:r>
            <a:endParaRPr sz="2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March 1 - April 15</a:t>
            </a:r>
            <a:endParaRPr sz="2800">
              <a:latin typeface="Calibri"/>
              <a:ea typeface="Calibri"/>
              <a:cs typeface="Calibri"/>
              <a:sym typeface="Calibri"/>
            </a:endParaRPr>
          </a:p>
        </p:txBody>
      </p:sp>
      <p:sp>
        <p:nvSpPr>
          <p:cNvPr id="562" name="Google Shape;562;g1f3f22a3726_1_53"/>
          <p:cNvSpPr txBox="1"/>
          <p:nvPr/>
        </p:nvSpPr>
        <p:spPr>
          <a:xfrm>
            <a:off x="6632976" y="5962875"/>
            <a:ext cx="5286900" cy="317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3000" u="none" cap="none" strike="noStrike">
                <a:solidFill>
                  <a:srgbClr val="000000"/>
                </a:solidFill>
                <a:latin typeface="Calibri"/>
                <a:ea typeface="Calibri"/>
                <a:cs typeface="Calibri"/>
                <a:sym typeface="Calibri"/>
              </a:rPr>
              <a:t>Segundo Taller </a:t>
            </a:r>
            <a:endParaRPr b="1"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3000" u="none" cap="none" strike="noStrike">
                <a:solidFill>
                  <a:srgbClr val="000000"/>
                </a:solidFill>
                <a:latin typeface="Calibri"/>
                <a:ea typeface="Calibri"/>
                <a:cs typeface="Calibri"/>
                <a:sym typeface="Calibri"/>
              </a:rPr>
              <a:t>GLOBE</a:t>
            </a:r>
            <a:r>
              <a:rPr b="1" i="0" lang="en-US" sz="2800" u="none" cap="none" strike="noStrike">
                <a:solidFill>
                  <a:srgbClr val="000000"/>
                </a:solidFill>
                <a:latin typeface="Calibri"/>
                <a:ea typeface="Calibri"/>
                <a:cs typeface="Calibri"/>
                <a:sym typeface="Calibri"/>
              </a:rPr>
              <a:t> en el marco de la Campaña: 3 de abril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Second GLOBE Workshop in the frame of the Campaign:</a:t>
            </a:r>
            <a:endParaRPr sz="2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April 3</a:t>
            </a:r>
            <a:endParaRPr sz="2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Arial"/>
              <a:buNone/>
            </a:pPr>
            <a:r>
              <a:t/>
            </a:r>
            <a:endParaRPr b="1" i="0" sz="2800" u="none" cap="none" strike="noStrike">
              <a:solidFill>
                <a:srgbClr val="000000"/>
              </a:solidFill>
              <a:latin typeface="Arial"/>
              <a:ea typeface="Arial"/>
              <a:cs typeface="Arial"/>
              <a:sym typeface="Arial"/>
            </a:endParaRPr>
          </a:p>
        </p:txBody>
      </p:sp>
      <p:sp>
        <p:nvSpPr>
          <p:cNvPr id="563" name="Google Shape;563;g1f3f22a3726_1_53"/>
          <p:cNvSpPr txBox="1"/>
          <p:nvPr/>
        </p:nvSpPr>
        <p:spPr>
          <a:xfrm>
            <a:off x="11452550" y="3090939"/>
            <a:ext cx="5095800" cy="270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3100" u="none" cap="none" strike="noStrike">
                <a:solidFill>
                  <a:srgbClr val="000000"/>
                </a:solidFill>
                <a:latin typeface="Calibri"/>
                <a:ea typeface="Calibri"/>
                <a:cs typeface="Calibri"/>
                <a:sym typeface="Calibri"/>
              </a:rPr>
              <a:t>¡¡Comienza el</a:t>
            </a:r>
            <a:endParaRPr b="1" sz="31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3100" u="none" cap="none" strike="noStrike">
                <a:solidFill>
                  <a:srgbClr val="000000"/>
                </a:solidFill>
                <a:latin typeface="Calibri"/>
                <a:ea typeface="Calibri"/>
                <a:cs typeface="Calibri"/>
                <a:sym typeface="Calibri"/>
              </a:rPr>
              <a:t>Primer IOP del año!!</a:t>
            </a:r>
            <a:endParaRPr i="0" sz="2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1° de abril al 10 de mayo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It begins the First IOP of the year</a:t>
            </a:r>
            <a:endParaRPr sz="2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April 1-May 15</a:t>
            </a:r>
            <a:endParaRPr sz="2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rgbClr val="000000"/>
              </a:solidFill>
              <a:latin typeface="Arial"/>
              <a:ea typeface="Arial"/>
              <a:cs typeface="Arial"/>
              <a:sym typeface="Arial"/>
            </a:endParaRPr>
          </a:p>
        </p:txBody>
      </p:sp>
      <p:pic>
        <p:nvPicPr>
          <p:cNvPr id="564" name="Google Shape;564;g1f3f22a3726_1_53"/>
          <p:cNvPicPr preferRelativeResize="0"/>
          <p:nvPr/>
        </p:nvPicPr>
        <p:blipFill>
          <a:blip r:embed="rId3">
            <a:alphaModFix/>
          </a:blip>
          <a:stretch>
            <a:fillRect/>
          </a:stretch>
        </p:blipFill>
        <p:spPr>
          <a:xfrm>
            <a:off x="1561263" y="2253063"/>
            <a:ext cx="5927628" cy="4333061"/>
          </a:xfrm>
          <a:prstGeom prst="rect">
            <a:avLst/>
          </a:prstGeom>
          <a:noFill/>
          <a:ln>
            <a:noFill/>
          </a:ln>
        </p:spPr>
      </p:pic>
      <p:pic>
        <p:nvPicPr>
          <p:cNvPr id="565" name="Google Shape;565;g1f3f22a3726_1_53"/>
          <p:cNvPicPr preferRelativeResize="0"/>
          <p:nvPr/>
        </p:nvPicPr>
        <p:blipFill>
          <a:blip r:embed="rId3">
            <a:alphaModFix/>
          </a:blip>
          <a:stretch>
            <a:fillRect/>
          </a:stretch>
        </p:blipFill>
        <p:spPr>
          <a:xfrm>
            <a:off x="6435738" y="5223939"/>
            <a:ext cx="5721333" cy="4182261"/>
          </a:xfrm>
          <a:prstGeom prst="rect">
            <a:avLst/>
          </a:prstGeom>
          <a:noFill/>
          <a:ln>
            <a:noFill/>
          </a:ln>
        </p:spPr>
      </p:pic>
      <p:pic>
        <p:nvPicPr>
          <p:cNvPr id="566" name="Google Shape;566;g1f3f22a3726_1_53"/>
          <p:cNvPicPr preferRelativeResize="0"/>
          <p:nvPr/>
        </p:nvPicPr>
        <p:blipFill>
          <a:blip r:embed="rId3">
            <a:alphaModFix/>
          </a:blip>
          <a:stretch>
            <a:fillRect/>
          </a:stretch>
        </p:blipFill>
        <p:spPr>
          <a:xfrm>
            <a:off x="11139783" y="2328464"/>
            <a:ext cx="5721333" cy="418226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1f3f22a3726_7_384"/>
          <p:cNvSpPr txBox="1"/>
          <p:nvPr>
            <p:ph type="title"/>
          </p:nvPr>
        </p:nvSpPr>
        <p:spPr>
          <a:xfrm>
            <a:off x="682112" y="1335379"/>
            <a:ext cx="16497600" cy="1575900"/>
          </a:xfrm>
          <a:prstGeom prst="rect">
            <a:avLst/>
          </a:prstGeom>
          <a:noFill/>
          <a:ln>
            <a:noFill/>
          </a:ln>
        </p:spPr>
        <p:txBody>
          <a:bodyPr anchorCtr="0" anchor="ctr" bIns="68550" lIns="137150" spcFirstLastPara="1" rIns="137150" wrap="square" tIns="68550">
            <a:normAutofit/>
          </a:bodyPr>
          <a:lstStyle/>
          <a:p>
            <a:pPr indent="0" lvl="0" marL="0" rtl="0" algn="ctr">
              <a:lnSpc>
                <a:spcPct val="90000"/>
              </a:lnSpc>
              <a:spcBef>
                <a:spcPts val="0"/>
              </a:spcBef>
              <a:spcAft>
                <a:spcPts val="0"/>
              </a:spcAft>
              <a:buClr>
                <a:schemeClr val="dk1"/>
              </a:buClr>
              <a:buSzPts val="6600"/>
              <a:buFont typeface="Calibri"/>
              <a:buNone/>
            </a:pPr>
            <a:r>
              <a:rPr b="1" lang="en-US" sz="4400">
                <a:latin typeface="Calibri"/>
                <a:ea typeface="Calibri"/>
                <a:cs typeface="Calibri"/>
                <a:sym typeface="Calibri"/>
              </a:rPr>
              <a:t>Líderes de la Campaña GLOBE LAC</a:t>
            </a:r>
            <a:endParaRPr b="1" sz="4400">
              <a:latin typeface="Calibri"/>
              <a:ea typeface="Calibri"/>
              <a:cs typeface="Calibri"/>
              <a:sym typeface="Calibri"/>
            </a:endParaRPr>
          </a:p>
          <a:p>
            <a:pPr indent="0" lvl="0" marL="0" rtl="0" algn="ctr">
              <a:lnSpc>
                <a:spcPct val="90000"/>
              </a:lnSpc>
              <a:spcBef>
                <a:spcPts val="0"/>
              </a:spcBef>
              <a:spcAft>
                <a:spcPts val="0"/>
              </a:spcAft>
              <a:buClr>
                <a:schemeClr val="dk1"/>
              </a:buClr>
              <a:buSzPts val="6600"/>
              <a:buFont typeface="Calibri"/>
              <a:buNone/>
            </a:pPr>
            <a:r>
              <a:rPr b="1" lang="en-US" sz="4400">
                <a:latin typeface="Calibri"/>
                <a:ea typeface="Calibri"/>
                <a:cs typeface="Calibri"/>
                <a:sym typeface="Calibri"/>
              </a:rPr>
              <a:t>GLOBE LAC Campaign Team Leaders</a:t>
            </a:r>
            <a:endParaRPr b="1" sz="4400">
              <a:latin typeface="Calibri"/>
              <a:ea typeface="Calibri"/>
              <a:cs typeface="Calibri"/>
              <a:sym typeface="Calibri"/>
            </a:endParaRPr>
          </a:p>
        </p:txBody>
      </p:sp>
      <p:grpSp>
        <p:nvGrpSpPr>
          <p:cNvPr id="572" name="Google Shape;572;g1f3f22a3726_7_384"/>
          <p:cNvGrpSpPr/>
          <p:nvPr/>
        </p:nvGrpSpPr>
        <p:grpSpPr>
          <a:xfrm>
            <a:off x="4664224" y="3130273"/>
            <a:ext cx="3409800" cy="5476702"/>
            <a:chOff x="4819766" y="3214726"/>
            <a:chExt cx="3409800" cy="5476702"/>
          </a:xfrm>
        </p:grpSpPr>
        <p:sp>
          <p:nvSpPr>
            <p:cNvPr id="573" name="Google Shape;573;g1f3f22a3726_7_384"/>
            <p:cNvSpPr txBox="1"/>
            <p:nvPr/>
          </p:nvSpPr>
          <p:spPr>
            <a:xfrm>
              <a:off x="4819766" y="6582728"/>
              <a:ext cx="3409800" cy="2108700"/>
            </a:xfrm>
            <a:prstGeom prst="rect">
              <a:avLst/>
            </a:prstGeom>
            <a:noFill/>
            <a:ln>
              <a:noFill/>
            </a:ln>
          </p:spPr>
          <p:txBody>
            <a:bodyPr anchorCtr="0" anchor="t" bIns="68550" lIns="137150" spcFirstLastPara="1" rIns="137150" wrap="square" tIns="68550">
              <a:spAutoFit/>
            </a:bodyPr>
            <a:lstStyle/>
            <a:p>
              <a:pPr indent="0" lvl="0" marL="0" marR="0" rtl="0" algn="ctr">
                <a:lnSpc>
                  <a:spcPct val="100000"/>
                </a:lnSpc>
                <a:spcBef>
                  <a:spcPts val="0"/>
                </a:spcBef>
                <a:spcAft>
                  <a:spcPts val="0"/>
                </a:spcAft>
                <a:buClr>
                  <a:srgbClr val="000000"/>
                </a:buClr>
                <a:buSzPts val="2700"/>
                <a:buFont typeface="Arial"/>
                <a:buNone/>
              </a:pPr>
              <a:r>
                <a:rPr b="1" i="0" lang="en-US" sz="2400" u="none" cap="none" strike="noStrike">
                  <a:solidFill>
                    <a:schemeClr val="dk1"/>
                  </a:solidFill>
                  <a:latin typeface="Arial"/>
                  <a:ea typeface="Arial"/>
                  <a:cs typeface="Arial"/>
                  <a:sym typeface="Arial"/>
                </a:rPr>
                <a:t>Mariana Savino</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US" sz="2000" u="none" cap="none" strike="noStrike">
                  <a:solidFill>
                    <a:schemeClr val="dk1"/>
                  </a:solidFill>
                  <a:latin typeface="Arial"/>
                  <a:ea typeface="Arial"/>
                  <a:cs typeface="Arial"/>
                  <a:sym typeface="Arial"/>
                </a:rPr>
                <a:t>Coordinadora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US" sz="2000" u="none" cap="none" strike="noStrike">
                  <a:solidFill>
                    <a:schemeClr val="dk1"/>
                  </a:solidFill>
                  <a:latin typeface="Arial"/>
                  <a:ea typeface="Arial"/>
                  <a:cs typeface="Arial"/>
                  <a:sym typeface="Arial"/>
                </a:rPr>
                <a:t>de la Oficina Regional GLOBE  para América Latina y el Caribe</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rPr b="0" i="0" lang="en-US" sz="2400" u="none" cap="none" strike="noStrike">
                  <a:solidFill>
                    <a:schemeClr val="dk1"/>
                  </a:solidFill>
                  <a:latin typeface="Arial"/>
                  <a:ea typeface="Arial"/>
                  <a:cs typeface="Arial"/>
                  <a:sym typeface="Arial"/>
                </a:rPr>
                <a:t>Argentina</a:t>
              </a:r>
              <a:endParaRPr b="0" i="0" sz="2400" u="none" cap="none" strike="noStrike">
                <a:solidFill>
                  <a:srgbClr val="000000"/>
                </a:solidFill>
                <a:latin typeface="Arial"/>
                <a:ea typeface="Arial"/>
                <a:cs typeface="Arial"/>
                <a:sym typeface="Arial"/>
              </a:endParaRPr>
            </a:p>
          </p:txBody>
        </p:sp>
        <p:pic>
          <p:nvPicPr>
            <p:cNvPr id="574" name="Google Shape;574;g1f3f22a3726_7_384"/>
            <p:cNvPicPr preferRelativeResize="0"/>
            <p:nvPr/>
          </p:nvPicPr>
          <p:blipFill rotWithShape="1">
            <a:blip r:embed="rId3">
              <a:alphaModFix/>
            </a:blip>
            <a:srcRect b="29849" l="19476" r="18439" t="0"/>
            <a:stretch/>
          </p:blipFill>
          <p:spPr>
            <a:xfrm>
              <a:off x="5027728" y="3214726"/>
              <a:ext cx="2993885" cy="3406871"/>
            </a:xfrm>
            <a:prstGeom prst="rect">
              <a:avLst/>
            </a:prstGeom>
            <a:noFill/>
            <a:ln>
              <a:noFill/>
            </a:ln>
          </p:spPr>
        </p:pic>
      </p:grpSp>
      <p:pic>
        <p:nvPicPr>
          <p:cNvPr id="575" name="Google Shape;575;g1f3f22a3726_7_384"/>
          <p:cNvPicPr preferRelativeResize="0"/>
          <p:nvPr/>
        </p:nvPicPr>
        <p:blipFill rotWithShape="1">
          <a:blip r:embed="rId4">
            <a:alphaModFix/>
          </a:blip>
          <a:srcRect b="0" l="0" r="0" t="0"/>
          <a:stretch/>
        </p:blipFill>
        <p:spPr>
          <a:xfrm>
            <a:off x="10136008" y="3091398"/>
            <a:ext cx="2856920" cy="3484631"/>
          </a:xfrm>
          <a:prstGeom prst="rect">
            <a:avLst/>
          </a:prstGeom>
          <a:noFill/>
          <a:ln>
            <a:noFill/>
          </a:ln>
        </p:spPr>
      </p:pic>
      <p:sp>
        <p:nvSpPr>
          <p:cNvPr id="576" name="Google Shape;576;g1f3f22a3726_7_384"/>
          <p:cNvSpPr txBox="1"/>
          <p:nvPr/>
        </p:nvSpPr>
        <p:spPr>
          <a:xfrm>
            <a:off x="9859550" y="6576025"/>
            <a:ext cx="3409800" cy="255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63300"/>
              </a:buClr>
              <a:buSzPts val="2400"/>
              <a:buFont typeface="Arial"/>
              <a:buNone/>
            </a:pPr>
            <a:r>
              <a:rPr b="1" i="0" lang="en-US" sz="2400" u="none" cap="none" strike="noStrike">
                <a:solidFill>
                  <a:schemeClr val="dk1"/>
                </a:solidFill>
                <a:latin typeface="Arial"/>
                <a:ea typeface="Arial"/>
                <a:cs typeface="Arial"/>
                <a:sym typeface="Arial"/>
              </a:rPr>
              <a:t>Josefina González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Arial"/>
                <a:ea typeface="Arial"/>
                <a:cs typeface="Arial"/>
                <a:sym typeface="Arial"/>
              </a:rPr>
              <a:t>Asistente de Comunicación de la Oficina Regional GLOBE para América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Arial"/>
                <a:ea typeface="Arial"/>
                <a:cs typeface="Arial"/>
                <a:sym typeface="Arial"/>
              </a:rPr>
              <a:t>Latina y el Caribe</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663300"/>
              </a:buClr>
              <a:buSzPts val="2400"/>
              <a:buFont typeface="Arial"/>
              <a:buNone/>
            </a:pPr>
            <a:r>
              <a:rPr b="0" i="0" lang="en-US" sz="2400" u="none" cap="none" strike="noStrike">
                <a:solidFill>
                  <a:schemeClr val="dk1"/>
                </a:solidFill>
                <a:latin typeface="Arial"/>
                <a:ea typeface="Arial"/>
                <a:cs typeface="Arial"/>
                <a:sym typeface="Arial"/>
              </a:rPr>
              <a:t>Argentina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f3f22a3726_7_397"/>
          <p:cNvSpPr txBox="1"/>
          <p:nvPr>
            <p:ph type="title"/>
          </p:nvPr>
        </p:nvSpPr>
        <p:spPr>
          <a:xfrm>
            <a:off x="1124188" y="1523116"/>
            <a:ext cx="16497600" cy="1575900"/>
          </a:xfrm>
          <a:prstGeom prst="rect">
            <a:avLst/>
          </a:prstGeom>
          <a:noFill/>
          <a:ln>
            <a:noFill/>
          </a:ln>
        </p:spPr>
        <p:txBody>
          <a:bodyPr anchorCtr="0" anchor="ctr" bIns="68550" lIns="137150" spcFirstLastPara="1" rIns="137150" wrap="square" tIns="68550">
            <a:normAutofit/>
          </a:bodyPr>
          <a:lstStyle/>
          <a:p>
            <a:pPr indent="0" lvl="0" marL="0" rtl="0" algn="ctr">
              <a:lnSpc>
                <a:spcPct val="90000"/>
              </a:lnSpc>
              <a:spcBef>
                <a:spcPts val="0"/>
              </a:spcBef>
              <a:spcAft>
                <a:spcPts val="0"/>
              </a:spcAft>
              <a:buClr>
                <a:schemeClr val="dk1"/>
              </a:buClr>
              <a:buSzPts val="6600"/>
              <a:buFont typeface="Calibri"/>
              <a:buNone/>
            </a:pPr>
            <a:r>
              <a:rPr b="1" lang="en-US" sz="4400">
                <a:latin typeface="Calibri"/>
                <a:ea typeface="Calibri"/>
                <a:cs typeface="Calibri"/>
                <a:sym typeface="Calibri"/>
              </a:rPr>
              <a:t>Miembros del Equipo de Campaña GLOBE LAC</a:t>
            </a:r>
            <a:endParaRPr b="1" sz="4400">
              <a:latin typeface="Calibri"/>
              <a:ea typeface="Calibri"/>
              <a:cs typeface="Calibri"/>
              <a:sym typeface="Calibri"/>
            </a:endParaRPr>
          </a:p>
          <a:p>
            <a:pPr indent="0" lvl="0" marL="0" rtl="0" algn="ctr">
              <a:lnSpc>
                <a:spcPct val="90000"/>
              </a:lnSpc>
              <a:spcBef>
                <a:spcPts val="0"/>
              </a:spcBef>
              <a:spcAft>
                <a:spcPts val="0"/>
              </a:spcAft>
              <a:buClr>
                <a:schemeClr val="dk1"/>
              </a:buClr>
              <a:buSzPts val="6600"/>
              <a:buFont typeface="Calibri"/>
              <a:buNone/>
            </a:pPr>
            <a:r>
              <a:rPr b="1" lang="en-US" sz="4400">
                <a:latin typeface="Calibri"/>
                <a:ea typeface="Calibri"/>
                <a:cs typeface="Calibri"/>
                <a:sym typeface="Calibri"/>
              </a:rPr>
              <a:t>GLOBE LAC Campaign Team Members</a:t>
            </a:r>
            <a:endParaRPr b="1" sz="4400">
              <a:latin typeface="Calibri"/>
              <a:ea typeface="Calibri"/>
              <a:cs typeface="Calibri"/>
              <a:sym typeface="Calibri"/>
            </a:endParaRPr>
          </a:p>
        </p:txBody>
      </p:sp>
      <p:pic>
        <p:nvPicPr>
          <p:cNvPr id="582" name="Google Shape;582;g1f3f22a3726_7_397"/>
          <p:cNvPicPr preferRelativeResize="0"/>
          <p:nvPr/>
        </p:nvPicPr>
        <p:blipFill rotWithShape="1">
          <a:blip r:embed="rId3">
            <a:alphaModFix/>
          </a:blip>
          <a:srcRect b="0" l="0" r="0" t="0"/>
          <a:stretch/>
        </p:blipFill>
        <p:spPr>
          <a:xfrm>
            <a:off x="3124575" y="3241225"/>
            <a:ext cx="2471250" cy="2964625"/>
          </a:xfrm>
          <a:prstGeom prst="rect">
            <a:avLst/>
          </a:prstGeom>
          <a:noFill/>
          <a:ln>
            <a:noFill/>
          </a:ln>
        </p:spPr>
      </p:pic>
      <p:sp>
        <p:nvSpPr>
          <p:cNvPr id="583" name="Google Shape;583;g1f3f22a3726_7_397"/>
          <p:cNvSpPr txBox="1"/>
          <p:nvPr/>
        </p:nvSpPr>
        <p:spPr>
          <a:xfrm>
            <a:off x="3051900" y="6348050"/>
            <a:ext cx="2616600" cy="249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F340D"/>
              </a:buClr>
              <a:buSzPts val="2400"/>
              <a:buFont typeface="Arial"/>
              <a:buNone/>
            </a:pPr>
            <a:r>
              <a:rPr b="1" i="0" lang="en-US" sz="2400" u="none" cap="none" strike="noStrike">
                <a:solidFill>
                  <a:schemeClr val="dk1"/>
                </a:solidFill>
                <a:latin typeface="Arial"/>
                <a:ea typeface="Arial"/>
                <a:cs typeface="Arial"/>
                <a:sym typeface="Arial"/>
              </a:rPr>
              <a:t>Andrea Ventoso</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Arial"/>
                <a:ea typeface="Arial"/>
                <a:cs typeface="Arial"/>
                <a:sym typeface="Arial"/>
              </a:rPr>
              <a:t>Coord. GLOBE</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Arial"/>
                <a:ea typeface="Arial"/>
                <a:cs typeface="Arial"/>
                <a:sym typeface="Arial"/>
              </a:rPr>
              <a:t>Mentor Trainer</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400"/>
              <a:buFont typeface="Arial"/>
              <a:buNone/>
            </a:pPr>
            <a:r>
              <a:rPr b="0" i="0" lang="en-US" sz="2400" u="none" cap="none" strike="noStrike">
                <a:solidFill>
                  <a:schemeClr val="dk1"/>
                </a:solidFill>
                <a:latin typeface="Arial"/>
                <a:ea typeface="Arial"/>
                <a:cs typeface="Arial"/>
                <a:sym typeface="Arial"/>
              </a:rPr>
              <a:t>Uruguay</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Arial"/>
                <a:ea typeface="Arial"/>
                <a:cs typeface="Arial"/>
                <a:sym typeface="Arial"/>
              </a:rPr>
              <a:t>bvb46037@</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Arial"/>
                <a:ea typeface="Arial"/>
                <a:cs typeface="Arial"/>
                <a:sym typeface="Arial"/>
              </a:rPr>
              <a:t>gmail.com</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584" name="Google Shape;584;g1f3f22a3726_7_397"/>
          <p:cNvPicPr preferRelativeResize="0"/>
          <p:nvPr/>
        </p:nvPicPr>
        <p:blipFill rotWithShape="1">
          <a:blip r:embed="rId4">
            <a:alphaModFix/>
          </a:blip>
          <a:srcRect b="0" l="0" r="0" t="0"/>
          <a:stretch/>
        </p:blipFill>
        <p:spPr>
          <a:xfrm>
            <a:off x="7523272" y="3247938"/>
            <a:ext cx="2917766" cy="2947064"/>
          </a:xfrm>
          <a:prstGeom prst="rect">
            <a:avLst/>
          </a:prstGeom>
          <a:noFill/>
          <a:ln>
            <a:noFill/>
          </a:ln>
        </p:spPr>
      </p:pic>
      <p:sp>
        <p:nvSpPr>
          <p:cNvPr id="585" name="Google Shape;585;g1f3f22a3726_7_397"/>
          <p:cNvSpPr txBox="1"/>
          <p:nvPr/>
        </p:nvSpPr>
        <p:spPr>
          <a:xfrm>
            <a:off x="7669161" y="6343923"/>
            <a:ext cx="2949600" cy="224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63300"/>
              </a:buClr>
              <a:buSzPts val="2400"/>
              <a:buFont typeface="Arial"/>
              <a:buNone/>
            </a:pPr>
            <a:r>
              <a:rPr b="1" i="0" lang="en-US" sz="2400" u="none" cap="none" strike="noStrike">
                <a:solidFill>
                  <a:schemeClr val="dk1"/>
                </a:solidFill>
                <a:latin typeface="Arial"/>
                <a:ea typeface="Arial"/>
                <a:cs typeface="Arial"/>
                <a:sym typeface="Arial"/>
              </a:rPr>
              <a:t>Claudia Caro  Vera</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Arial"/>
                <a:ea typeface="Arial"/>
                <a:cs typeface="Arial"/>
                <a:sym typeface="Arial"/>
              </a:rPr>
              <a:t>Mentor Trainer </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663300"/>
              </a:buClr>
              <a:buSzPts val="2400"/>
              <a:buFont typeface="Arial"/>
              <a:buNone/>
            </a:pPr>
            <a:r>
              <a:rPr b="0" i="0" lang="en-US" sz="2400" u="none" cap="none" strike="noStrike">
                <a:solidFill>
                  <a:schemeClr val="dk1"/>
                </a:solidFill>
                <a:latin typeface="Arial"/>
                <a:ea typeface="Arial"/>
                <a:cs typeface="Arial"/>
                <a:sym typeface="Arial"/>
              </a:rPr>
              <a:t>Perú</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500"/>
              </a:spcBef>
              <a:spcAft>
                <a:spcPts val="0"/>
              </a:spcAft>
              <a:buClr>
                <a:srgbClr val="663300"/>
              </a:buClr>
              <a:buSzPts val="2000"/>
              <a:buFont typeface="Arial"/>
              <a:buNone/>
            </a:pPr>
            <a:r>
              <a:rPr b="0" i="0" lang="en-US" sz="2000" u="none" cap="none" strike="noStrike">
                <a:solidFill>
                  <a:schemeClr val="dk1"/>
                </a:solidFill>
                <a:latin typeface="Arial"/>
                <a:ea typeface="Arial"/>
                <a:cs typeface="Arial"/>
                <a:sym typeface="Arial"/>
              </a:rPr>
              <a:t>claudiacarovera@</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Arial"/>
                <a:ea typeface="Arial"/>
                <a:cs typeface="Arial"/>
                <a:sym typeface="Arial"/>
              </a:rPr>
              <a:t>gmail.com</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586" name="Google Shape;586;g1f3f22a3726_7_397"/>
          <p:cNvSpPr txBox="1"/>
          <p:nvPr/>
        </p:nvSpPr>
        <p:spPr>
          <a:xfrm>
            <a:off x="12570162" y="6348044"/>
            <a:ext cx="2819100" cy="218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F340D"/>
              </a:buClr>
              <a:buSzPts val="2400"/>
              <a:buFont typeface="Arial"/>
              <a:buNone/>
            </a:pPr>
            <a:r>
              <a:rPr b="1" i="0" lang="en-US" sz="2400" u="none" cap="none" strike="noStrike">
                <a:solidFill>
                  <a:schemeClr val="dk1"/>
                </a:solidFill>
                <a:latin typeface="Arial"/>
                <a:ea typeface="Arial"/>
                <a:cs typeface="Arial"/>
                <a:sym typeface="Arial"/>
              </a:rPr>
              <a:t>Ana Beatriz Prieto</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Arial"/>
                <a:ea typeface="Arial"/>
                <a:cs typeface="Arial"/>
                <a:sym typeface="Arial"/>
              </a:rPr>
              <a:t>Mentor Trainer</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400"/>
              <a:buFont typeface="Arial"/>
              <a:buNone/>
            </a:pPr>
            <a:r>
              <a:rPr b="0" i="0" lang="en-US" sz="2400" u="none" cap="none" strike="noStrike">
                <a:solidFill>
                  <a:schemeClr val="dk1"/>
                </a:solidFill>
                <a:latin typeface="Arial"/>
                <a:ea typeface="Arial"/>
                <a:cs typeface="Arial"/>
                <a:sym typeface="Arial"/>
              </a:rPr>
              <a:t>Argentina</a:t>
            </a:r>
            <a:br>
              <a:rPr b="0" i="0" lang="en-US" sz="14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anabeatrizprieto@</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Arial"/>
                <a:ea typeface="Arial"/>
                <a:cs typeface="Arial"/>
                <a:sym typeface="Arial"/>
              </a:rPr>
              <a:t>gmail.com</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A person with curly hair&#10;&#10;Description automatically generated with low confidence" id="587" name="Google Shape;587;g1f3f22a3726_7_397"/>
          <p:cNvPicPr preferRelativeResize="0"/>
          <p:nvPr/>
        </p:nvPicPr>
        <p:blipFill>
          <a:blip r:embed="rId5">
            <a:alphaModFix/>
          </a:blip>
          <a:stretch>
            <a:fillRect/>
          </a:stretch>
        </p:blipFill>
        <p:spPr>
          <a:xfrm>
            <a:off x="12543200" y="3163338"/>
            <a:ext cx="2616600" cy="312041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g1f3f22a3726_7_411"/>
          <p:cNvSpPr txBox="1"/>
          <p:nvPr/>
        </p:nvSpPr>
        <p:spPr>
          <a:xfrm>
            <a:off x="1344000" y="2623988"/>
            <a:ext cx="4990800" cy="4356600"/>
          </a:xfrm>
          <a:prstGeom prst="rect">
            <a:avLst/>
          </a:prstGeom>
          <a:noFill/>
          <a:ln>
            <a:noFill/>
          </a:ln>
        </p:spPr>
        <p:txBody>
          <a:bodyPr anchorCtr="0" anchor="t" bIns="0" lIns="0" spcFirstLastPara="1" rIns="0" wrap="square" tIns="15875">
            <a:spAutoFit/>
          </a:bodyPr>
          <a:lstStyle/>
          <a:p>
            <a:pPr indent="0" lvl="0" marL="12700" marR="0" rtl="0" algn="ctr">
              <a:lnSpc>
                <a:spcPct val="100000"/>
              </a:lnSpc>
              <a:spcBef>
                <a:spcPts val="0"/>
              </a:spcBef>
              <a:spcAft>
                <a:spcPts val="0"/>
              </a:spcAft>
              <a:buClr>
                <a:srgbClr val="000000"/>
              </a:buClr>
              <a:buSzPts val="8700"/>
              <a:buFont typeface="Arial"/>
              <a:buNone/>
            </a:pPr>
            <a:r>
              <a:rPr i="0" lang="en-US" sz="4700" u="none" cap="none" strike="noStrike">
                <a:solidFill>
                  <a:schemeClr val="dk1"/>
                </a:solidFill>
                <a:latin typeface="Calibri"/>
                <a:ea typeface="Calibri"/>
                <a:cs typeface="Calibri"/>
                <a:sym typeface="Calibri"/>
              </a:rPr>
              <a:t>¡Muchas gracias! </a:t>
            </a:r>
            <a:endParaRPr i="0" sz="4700" u="none" cap="none" strike="noStrike">
              <a:solidFill>
                <a:schemeClr val="dk1"/>
              </a:solidFill>
              <a:latin typeface="Calibri"/>
              <a:ea typeface="Calibri"/>
              <a:cs typeface="Calibri"/>
              <a:sym typeface="Calibri"/>
            </a:endParaRPr>
          </a:p>
          <a:p>
            <a:pPr indent="0" lvl="0" marL="12700" marR="0" rtl="0" algn="ctr">
              <a:lnSpc>
                <a:spcPct val="100000"/>
              </a:lnSpc>
              <a:spcBef>
                <a:spcPts val="0"/>
              </a:spcBef>
              <a:spcAft>
                <a:spcPts val="0"/>
              </a:spcAft>
              <a:buClr>
                <a:srgbClr val="000000"/>
              </a:buClr>
              <a:buSzPts val="8700"/>
              <a:buFont typeface="Arial"/>
              <a:buNone/>
            </a:pPr>
            <a:r>
              <a:rPr i="0" lang="en-US" sz="4700" u="none" cap="none" strike="noStrike">
                <a:solidFill>
                  <a:schemeClr val="dk1"/>
                </a:solidFill>
                <a:latin typeface="Calibri"/>
                <a:ea typeface="Calibri"/>
                <a:cs typeface="Calibri"/>
                <a:sym typeface="Calibri"/>
              </a:rPr>
              <a:t>Thank you so much!</a:t>
            </a:r>
            <a:endParaRPr i="0" sz="4700" u="none" cap="none" strike="noStrike">
              <a:solidFill>
                <a:schemeClr val="dk1"/>
              </a:solidFill>
              <a:latin typeface="Calibri"/>
              <a:ea typeface="Calibri"/>
              <a:cs typeface="Calibri"/>
              <a:sym typeface="Calibri"/>
            </a:endParaRPr>
          </a:p>
          <a:p>
            <a:pPr indent="0" lvl="0" marL="12700" marR="0" rtl="0" algn="ctr">
              <a:lnSpc>
                <a:spcPct val="100000"/>
              </a:lnSpc>
              <a:spcBef>
                <a:spcPts val="0"/>
              </a:spcBef>
              <a:spcAft>
                <a:spcPts val="0"/>
              </a:spcAft>
              <a:buClr>
                <a:srgbClr val="000000"/>
              </a:buClr>
              <a:buSzPts val="8700"/>
              <a:buFont typeface="Arial"/>
              <a:buNone/>
            </a:pPr>
            <a:r>
              <a:t/>
            </a:r>
            <a:endParaRPr i="0" sz="4700" u="none" cap="none" strike="noStrike">
              <a:solidFill>
                <a:schemeClr val="dk1"/>
              </a:solidFill>
              <a:latin typeface="Calibri"/>
              <a:ea typeface="Calibri"/>
              <a:cs typeface="Calibri"/>
              <a:sym typeface="Calibri"/>
            </a:endParaRPr>
          </a:p>
          <a:p>
            <a:pPr indent="0" lvl="0" marL="12700" marR="0" rtl="0" algn="ctr">
              <a:lnSpc>
                <a:spcPct val="100000"/>
              </a:lnSpc>
              <a:spcBef>
                <a:spcPts val="0"/>
              </a:spcBef>
              <a:spcAft>
                <a:spcPts val="0"/>
              </a:spcAft>
              <a:buClr>
                <a:srgbClr val="000000"/>
              </a:buClr>
              <a:buSzPts val="8700"/>
              <a:buFont typeface="Arial"/>
              <a:buNone/>
            </a:pPr>
            <a:r>
              <a:t/>
            </a:r>
            <a:endParaRPr i="0" sz="4700" u="none" cap="none" strike="noStrike">
              <a:solidFill>
                <a:schemeClr val="dk1"/>
              </a:solidFill>
              <a:latin typeface="Calibri"/>
              <a:ea typeface="Calibri"/>
              <a:cs typeface="Calibri"/>
              <a:sym typeface="Calibri"/>
            </a:endParaRPr>
          </a:p>
          <a:p>
            <a:pPr indent="0" lvl="0" marL="12700" marR="0" rtl="0" algn="ctr">
              <a:lnSpc>
                <a:spcPct val="100000"/>
              </a:lnSpc>
              <a:spcBef>
                <a:spcPts val="0"/>
              </a:spcBef>
              <a:spcAft>
                <a:spcPts val="0"/>
              </a:spcAft>
              <a:buClr>
                <a:srgbClr val="000000"/>
              </a:buClr>
              <a:buSzPts val="8700"/>
              <a:buFont typeface="Arial"/>
              <a:buNone/>
            </a:pPr>
            <a:r>
              <a:rPr i="0" lang="en-US" sz="4700" u="none" cap="none" strike="noStrike">
                <a:solidFill>
                  <a:schemeClr val="dk1"/>
                </a:solidFill>
                <a:latin typeface="Calibri"/>
                <a:ea typeface="Calibri"/>
                <a:cs typeface="Calibri"/>
                <a:sym typeface="Calibri"/>
              </a:rPr>
              <a:t>¿Preguntas? Questions?</a:t>
            </a:r>
            <a:endParaRPr i="0" sz="4700" u="none" cap="none" strike="noStrike">
              <a:solidFill>
                <a:schemeClr val="dk1"/>
              </a:solidFill>
              <a:latin typeface="Calibri"/>
              <a:ea typeface="Calibri"/>
              <a:cs typeface="Calibri"/>
              <a:sym typeface="Calibri"/>
            </a:endParaRPr>
          </a:p>
        </p:txBody>
      </p:sp>
      <p:pic>
        <p:nvPicPr>
          <p:cNvPr id="593" name="Google Shape;593;g1f3f22a3726_7_411"/>
          <p:cNvPicPr preferRelativeResize="0"/>
          <p:nvPr/>
        </p:nvPicPr>
        <p:blipFill>
          <a:blip r:embed="rId3">
            <a:alphaModFix/>
          </a:blip>
          <a:stretch>
            <a:fillRect/>
          </a:stretch>
        </p:blipFill>
        <p:spPr>
          <a:xfrm>
            <a:off x="6871025" y="2423975"/>
            <a:ext cx="3221850" cy="5439046"/>
          </a:xfrm>
          <a:prstGeom prst="rect">
            <a:avLst/>
          </a:prstGeom>
          <a:noFill/>
          <a:ln>
            <a:noFill/>
          </a:ln>
        </p:spPr>
      </p:pic>
      <p:pic>
        <p:nvPicPr>
          <p:cNvPr id="594" name="Google Shape;594;g1f3f22a3726_7_411"/>
          <p:cNvPicPr preferRelativeResize="0"/>
          <p:nvPr/>
        </p:nvPicPr>
        <p:blipFill>
          <a:blip r:embed="rId4">
            <a:alphaModFix/>
          </a:blip>
          <a:stretch>
            <a:fillRect/>
          </a:stretch>
        </p:blipFill>
        <p:spPr>
          <a:xfrm>
            <a:off x="10247025" y="2423975"/>
            <a:ext cx="3221850" cy="5439049"/>
          </a:xfrm>
          <a:prstGeom prst="rect">
            <a:avLst/>
          </a:prstGeom>
          <a:noFill/>
          <a:ln>
            <a:noFill/>
          </a:ln>
        </p:spPr>
      </p:pic>
      <p:pic>
        <p:nvPicPr>
          <p:cNvPr id="595" name="Google Shape;595;g1f3f22a3726_7_411"/>
          <p:cNvPicPr preferRelativeResize="0"/>
          <p:nvPr/>
        </p:nvPicPr>
        <p:blipFill>
          <a:blip r:embed="rId5">
            <a:alphaModFix/>
          </a:blip>
          <a:stretch>
            <a:fillRect/>
          </a:stretch>
        </p:blipFill>
        <p:spPr>
          <a:xfrm>
            <a:off x="13623025" y="2423976"/>
            <a:ext cx="3221850" cy="5439046"/>
          </a:xfrm>
          <a:prstGeom prst="rect">
            <a:avLst/>
          </a:prstGeom>
          <a:noFill/>
          <a:ln>
            <a:noFill/>
          </a:ln>
        </p:spPr>
      </p:pic>
      <p:sp>
        <p:nvSpPr>
          <p:cNvPr id="596" name="Google Shape;596;g1f3f22a3726_7_411"/>
          <p:cNvSpPr txBox="1"/>
          <p:nvPr/>
        </p:nvSpPr>
        <p:spPr>
          <a:xfrm>
            <a:off x="3651725" y="8375650"/>
            <a:ext cx="12027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dk1"/>
                </a:solidFill>
                <a:latin typeface="Calibri"/>
                <a:ea typeface="Calibri"/>
                <a:cs typeface="Calibri"/>
                <a:sym typeface="Calibri"/>
              </a:rPr>
              <a:t>Link de inscripción a la campaña: </a:t>
            </a:r>
            <a:r>
              <a:rPr lang="en-US" sz="3600" u="sng">
                <a:solidFill>
                  <a:srgbClr val="0000FF"/>
                </a:solidFill>
                <a:latin typeface="Calibri"/>
                <a:ea typeface="Calibri"/>
                <a:cs typeface="Calibri"/>
                <a:sym typeface="Calibri"/>
                <a:hlinkClick r:id="rId6">
                  <a:extLst>
                    <a:ext uri="{A12FA001-AC4F-418D-AE19-62706E023703}">
                      <ahyp:hlinkClr val="tx"/>
                    </a:ext>
                  </a:extLst>
                </a:hlinkClick>
              </a:rPr>
              <a:t>https://acortar.link/B9k8mY</a:t>
            </a:r>
            <a:r>
              <a:rPr lang="en-US" sz="3600">
                <a:solidFill>
                  <a:schemeClr val="dk1"/>
                </a:solidFill>
                <a:latin typeface="Calibri"/>
                <a:ea typeface="Calibri"/>
                <a:cs typeface="Calibri"/>
                <a:sym typeface="Calibri"/>
              </a:rPr>
              <a:t> </a:t>
            </a:r>
            <a:endParaRPr sz="2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f3f22a3726_7_121"/>
          <p:cNvSpPr txBox="1"/>
          <p:nvPr>
            <p:ph type="title"/>
          </p:nvPr>
        </p:nvSpPr>
        <p:spPr>
          <a:xfrm>
            <a:off x="1638425" y="1132700"/>
            <a:ext cx="15315300" cy="6465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rgbClr val="4F6128"/>
              </a:buClr>
              <a:buSzPts val="1400"/>
              <a:buFont typeface="Play"/>
              <a:buNone/>
            </a:pPr>
            <a:r>
              <a:rPr b="1" lang="en-US" sz="4200">
                <a:latin typeface="Calibri"/>
                <a:ea typeface="Calibri"/>
                <a:cs typeface="Calibri"/>
                <a:sym typeface="Calibri"/>
              </a:rPr>
              <a:t>Fases fenológicas del manzano</a:t>
            </a:r>
            <a:r>
              <a:rPr b="1" lang="en-US" sz="4000">
                <a:latin typeface="Calibri"/>
                <a:ea typeface="Calibri"/>
                <a:cs typeface="Calibri"/>
                <a:sym typeface="Calibri"/>
              </a:rPr>
              <a:t> / </a:t>
            </a:r>
            <a:r>
              <a:rPr b="1" lang="en-US" sz="3800">
                <a:latin typeface="Calibri"/>
                <a:ea typeface="Calibri"/>
                <a:cs typeface="Calibri"/>
                <a:sym typeface="Calibri"/>
              </a:rPr>
              <a:t>Phenological phases of apple trees</a:t>
            </a:r>
            <a:endParaRPr b="1" sz="6400">
              <a:latin typeface="Calibri"/>
              <a:ea typeface="Calibri"/>
              <a:cs typeface="Calibri"/>
              <a:sym typeface="Calibri"/>
            </a:endParaRPr>
          </a:p>
        </p:txBody>
      </p:sp>
      <p:pic>
        <p:nvPicPr>
          <p:cNvPr id="236" name="Google Shape;236;g1f3f22a3726_7_121"/>
          <p:cNvPicPr preferRelativeResize="0"/>
          <p:nvPr/>
        </p:nvPicPr>
        <p:blipFill rotWithShape="1">
          <a:blip r:embed="rId3">
            <a:alphaModFix/>
          </a:blip>
          <a:srcRect b="0" l="0" r="0" t="0"/>
          <a:stretch/>
        </p:blipFill>
        <p:spPr>
          <a:xfrm>
            <a:off x="1638435" y="2102266"/>
            <a:ext cx="2606293" cy="3100475"/>
          </a:xfrm>
          <a:prstGeom prst="rect">
            <a:avLst/>
          </a:prstGeom>
          <a:noFill/>
          <a:ln>
            <a:noFill/>
          </a:ln>
        </p:spPr>
      </p:pic>
      <p:sp>
        <p:nvSpPr>
          <p:cNvPr id="237" name="Google Shape;237;g1f3f22a3726_7_121"/>
          <p:cNvSpPr txBox="1"/>
          <p:nvPr/>
        </p:nvSpPr>
        <p:spPr>
          <a:xfrm>
            <a:off x="1580768" y="2035006"/>
            <a:ext cx="11658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Yema de invierno</a:t>
            </a:r>
            <a:endParaRPr b="0" i="0" sz="1800" u="none" cap="none" strike="noStrike">
              <a:solidFill>
                <a:schemeClr val="dk1"/>
              </a:solidFill>
              <a:latin typeface="Arial"/>
              <a:ea typeface="Arial"/>
              <a:cs typeface="Arial"/>
              <a:sym typeface="Arial"/>
            </a:endParaRPr>
          </a:p>
        </p:txBody>
      </p:sp>
      <p:sp>
        <p:nvSpPr>
          <p:cNvPr id="238" name="Google Shape;238;g1f3f22a3726_7_121"/>
          <p:cNvSpPr txBox="1"/>
          <p:nvPr/>
        </p:nvSpPr>
        <p:spPr>
          <a:xfrm>
            <a:off x="1722681" y="5238575"/>
            <a:ext cx="2437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Comienza a hincharse</a:t>
            </a:r>
            <a:endParaRPr i="0" sz="1800" u="none" cap="none" strike="noStrike">
              <a:solidFill>
                <a:schemeClr val="dk1"/>
              </a:solidFill>
              <a:latin typeface="Calibri"/>
              <a:ea typeface="Calibri"/>
              <a:cs typeface="Calibri"/>
              <a:sym typeface="Calibri"/>
            </a:endParaRPr>
          </a:p>
        </p:txBody>
      </p:sp>
      <p:pic>
        <p:nvPicPr>
          <p:cNvPr id="239" name="Google Shape;239;g1f3f22a3726_7_121"/>
          <p:cNvPicPr preferRelativeResize="0"/>
          <p:nvPr/>
        </p:nvPicPr>
        <p:blipFill rotWithShape="1">
          <a:blip r:embed="rId4">
            <a:alphaModFix/>
          </a:blip>
          <a:srcRect b="0" l="0" r="0" t="0"/>
          <a:stretch/>
        </p:blipFill>
        <p:spPr>
          <a:xfrm>
            <a:off x="4997829" y="2102266"/>
            <a:ext cx="2437827" cy="3148159"/>
          </a:xfrm>
          <a:prstGeom prst="rect">
            <a:avLst/>
          </a:prstGeom>
          <a:noFill/>
          <a:ln>
            <a:noFill/>
          </a:ln>
        </p:spPr>
      </p:pic>
      <p:sp>
        <p:nvSpPr>
          <p:cNvPr id="240" name="Google Shape;240;g1f3f22a3726_7_121"/>
          <p:cNvSpPr txBox="1"/>
          <p:nvPr/>
        </p:nvSpPr>
        <p:spPr>
          <a:xfrm>
            <a:off x="5330122" y="5238575"/>
            <a:ext cx="1890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Yema hinchada</a:t>
            </a:r>
            <a:endParaRPr i="0" sz="1800" u="none" cap="none" strike="noStrike">
              <a:solidFill>
                <a:schemeClr val="dk1"/>
              </a:solidFill>
              <a:latin typeface="Calibri"/>
              <a:ea typeface="Calibri"/>
              <a:cs typeface="Calibri"/>
              <a:sym typeface="Calibri"/>
            </a:endParaRPr>
          </a:p>
        </p:txBody>
      </p:sp>
      <p:sp>
        <p:nvSpPr>
          <p:cNvPr id="241" name="Google Shape;241;g1f3f22a3726_7_121"/>
          <p:cNvSpPr txBox="1"/>
          <p:nvPr/>
        </p:nvSpPr>
        <p:spPr>
          <a:xfrm>
            <a:off x="13687549" y="5238575"/>
            <a:ext cx="3464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Los sépalos dejan ver los pétalos</a:t>
            </a:r>
            <a:endParaRPr i="0" sz="1800" u="none" cap="none" strike="noStrike">
              <a:solidFill>
                <a:schemeClr val="dk1"/>
              </a:solidFill>
              <a:latin typeface="Calibri"/>
              <a:ea typeface="Calibri"/>
              <a:cs typeface="Calibri"/>
              <a:sym typeface="Calibri"/>
            </a:endParaRPr>
          </a:p>
        </p:txBody>
      </p:sp>
      <p:sp>
        <p:nvSpPr>
          <p:cNvPr id="242" name="Google Shape;242;g1f3f22a3726_7_121"/>
          <p:cNvSpPr txBox="1"/>
          <p:nvPr/>
        </p:nvSpPr>
        <p:spPr>
          <a:xfrm>
            <a:off x="9144000" y="5238575"/>
            <a:ext cx="3464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Aparición de los botones florales</a:t>
            </a:r>
            <a:endParaRPr i="0" sz="1800" u="none" cap="none" strike="noStrike">
              <a:solidFill>
                <a:schemeClr val="dk1"/>
              </a:solidFill>
              <a:latin typeface="Calibri"/>
              <a:ea typeface="Calibri"/>
              <a:cs typeface="Calibri"/>
              <a:sym typeface="Calibri"/>
            </a:endParaRPr>
          </a:p>
        </p:txBody>
      </p:sp>
      <p:pic>
        <p:nvPicPr>
          <p:cNvPr id="243" name="Google Shape;243;g1f3f22a3726_7_121"/>
          <p:cNvPicPr preferRelativeResize="0"/>
          <p:nvPr/>
        </p:nvPicPr>
        <p:blipFill rotWithShape="1">
          <a:blip r:embed="rId5">
            <a:alphaModFix/>
          </a:blip>
          <a:srcRect b="0" l="0" r="0" t="0"/>
          <a:stretch/>
        </p:blipFill>
        <p:spPr>
          <a:xfrm>
            <a:off x="8305837" y="2102266"/>
            <a:ext cx="2535693" cy="3192768"/>
          </a:xfrm>
          <a:prstGeom prst="rect">
            <a:avLst/>
          </a:prstGeom>
          <a:noFill/>
          <a:ln>
            <a:noFill/>
          </a:ln>
        </p:spPr>
      </p:pic>
      <p:pic>
        <p:nvPicPr>
          <p:cNvPr id="244" name="Google Shape;244;g1f3f22a3726_7_121"/>
          <p:cNvPicPr preferRelativeResize="0"/>
          <p:nvPr/>
        </p:nvPicPr>
        <p:blipFill rotWithShape="1">
          <a:blip r:embed="rId6">
            <a:alphaModFix/>
          </a:blip>
          <a:srcRect b="0" l="0" r="0" t="0"/>
          <a:stretch/>
        </p:blipFill>
        <p:spPr>
          <a:xfrm>
            <a:off x="10993056" y="2078477"/>
            <a:ext cx="2345721" cy="3209077"/>
          </a:xfrm>
          <a:prstGeom prst="rect">
            <a:avLst/>
          </a:prstGeom>
          <a:noFill/>
          <a:ln>
            <a:noFill/>
          </a:ln>
        </p:spPr>
      </p:pic>
      <p:pic>
        <p:nvPicPr>
          <p:cNvPr id="245" name="Google Shape;245;g1f3f22a3726_7_121"/>
          <p:cNvPicPr preferRelativeResize="0"/>
          <p:nvPr/>
        </p:nvPicPr>
        <p:blipFill rotWithShape="1">
          <a:blip r:embed="rId7">
            <a:alphaModFix/>
          </a:blip>
          <a:srcRect b="0" l="0" r="0" t="0"/>
          <a:stretch/>
        </p:blipFill>
        <p:spPr>
          <a:xfrm>
            <a:off x="14175312" y="2111192"/>
            <a:ext cx="2489175" cy="3161444"/>
          </a:xfrm>
          <a:prstGeom prst="rect">
            <a:avLst/>
          </a:prstGeom>
          <a:noFill/>
          <a:ln>
            <a:noFill/>
          </a:ln>
        </p:spPr>
      </p:pic>
      <p:pic>
        <p:nvPicPr>
          <p:cNvPr id="246" name="Google Shape;246;g1f3f22a3726_7_121"/>
          <p:cNvPicPr preferRelativeResize="0"/>
          <p:nvPr/>
        </p:nvPicPr>
        <p:blipFill rotWithShape="1">
          <a:blip r:embed="rId8">
            <a:alphaModFix/>
          </a:blip>
          <a:srcRect b="0" l="0" r="0" t="0"/>
          <a:stretch/>
        </p:blipFill>
        <p:spPr>
          <a:xfrm>
            <a:off x="1580785" y="5822574"/>
            <a:ext cx="2396969" cy="3100474"/>
          </a:xfrm>
          <a:prstGeom prst="rect">
            <a:avLst/>
          </a:prstGeom>
          <a:noFill/>
          <a:ln>
            <a:noFill/>
          </a:ln>
        </p:spPr>
      </p:pic>
      <p:sp>
        <p:nvSpPr>
          <p:cNvPr id="247" name="Google Shape;247;g1f3f22a3726_7_121"/>
          <p:cNvSpPr txBox="1"/>
          <p:nvPr/>
        </p:nvSpPr>
        <p:spPr>
          <a:xfrm>
            <a:off x="2165991" y="8968600"/>
            <a:ext cx="17487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Primera flor</a:t>
            </a:r>
            <a:endParaRPr i="0" sz="1800" u="none" cap="none" strike="noStrike">
              <a:solidFill>
                <a:schemeClr val="dk1"/>
              </a:solidFill>
              <a:latin typeface="Calibri"/>
              <a:ea typeface="Calibri"/>
              <a:cs typeface="Calibri"/>
              <a:sym typeface="Calibri"/>
            </a:endParaRPr>
          </a:p>
        </p:txBody>
      </p:sp>
      <p:pic>
        <p:nvPicPr>
          <p:cNvPr id="248" name="Google Shape;248;g1f3f22a3726_7_121"/>
          <p:cNvPicPr preferRelativeResize="0"/>
          <p:nvPr/>
        </p:nvPicPr>
        <p:blipFill rotWithShape="1">
          <a:blip r:embed="rId9">
            <a:alphaModFix/>
          </a:blip>
          <a:srcRect b="0" l="0" r="0" t="0"/>
          <a:stretch/>
        </p:blipFill>
        <p:spPr>
          <a:xfrm>
            <a:off x="4558460" y="5822573"/>
            <a:ext cx="2521116" cy="3100474"/>
          </a:xfrm>
          <a:prstGeom prst="rect">
            <a:avLst/>
          </a:prstGeom>
          <a:noFill/>
          <a:ln>
            <a:noFill/>
          </a:ln>
        </p:spPr>
      </p:pic>
      <p:sp>
        <p:nvSpPr>
          <p:cNvPr id="249" name="Google Shape;249;g1f3f22a3726_7_121"/>
          <p:cNvSpPr txBox="1"/>
          <p:nvPr/>
        </p:nvSpPr>
        <p:spPr>
          <a:xfrm>
            <a:off x="4957724" y="8968600"/>
            <a:ext cx="1890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Plena floración</a:t>
            </a:r>
            <a:endParaRPr i="0" sz="1800" u="none" cap="none" strike="noStrike">
              <a:solidFill>
                <a:schemeClr val="dk1"/>
              </a:solidFill>
              <a:latin typeface="Calibri"/>
              <a:ea typeface="Calibri"/>
              <a:cs typeface="Calibri"/>
              <a:sym typeface="Calibri"/>
            </a:endParaRPr>
          </a:p>
        </p:txBody>
      </p:sp>
      <p:pic>
        <p:nvPicPr>
          <p:cNvPr id="250" name="Google Shape;250;g1f3f22a3726_7_121"/>
          <p:cNvPicPr preferRelativeResize="0"/>
          <p:nvPr/>
        </p:nvPicPr>
        <p:blipFill rotWithShape="1">
          <a:blip r:embed="rId10">
            <a:alphaModFix/>
          </a:blip>
          <a:srcRect b="0" l="0" r="0" t="0"/>
          <a:stretch/>
        </p:blipFill>
        <p:spPr>
          <a:xfrm>
            <a:off x="7680654" y="5822574"/>
            <a:ext cx="2667248" cy="3100474"/>
          </a:xfrm>
          <a:prstGeom prst="rect">
            <a:avLst/>
          </a:prstGeom>
          <a:noFill/>
          <a:ln>
            <a:noFill/>
          </a:ln>
        </p:spPr>
      </p:pic>
      <p:sp>
        <p:nvSpPr>
          <p:cNvPr id="251" name="Google Shape;251;g1f3f22a3726_7_121"/>
          <p:cNvSpPr txBox="1"/>
          <p:nvPr/>
        </p:nvSpPr>
        <p:spPr>
          <a:xfrm>
            <a:off x="7632725" y="8968600"/>
            <a:ext cx="301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Caída de los últimos pétalos</a:t>
            </a:r>
            <a:endParaRPr i="0" sz="1800" u="none" cap="none" strike="noStrike">
              <a:solidFill>
                <a:schemeClr val="dk1"/>
              </a:solidFill>
              <a:latin typeface="Calibri"/>
              <a:ea typeface="Calibri"/>
              <a:cs typeface="Calibri"/>
              <a:sym typeface="Calibri"/>
            </a:endParaRPr>
          </a:p>
        </p:txBody>
      </p:sp>
      <p:pic>
        <p:nvPicPr>
          <p:cNvPr id="252" name="Google Shape;252;g1f3f22a3726_7_121"/>
          <p:cNvPicPr preferRelativeResize="0"/>
          <p:nvPr/>
        </p:nvPicPr>
        <p:blipFill rotWithShape="1">
          <a:blip r:embed="rId11">
            <a:alphaModFix/>
          </a:blip>
          <a:srcRect b="0" l="0" r="0" t="0"/>
          <a:stretch/>
        </p:blipFill>
        <p:spPr>
          <a:xfrm>
            <a:off x="10938793" y="5845304"/>
            <a:ext cx="2667248" cy="3077743"/>
          </a:xfrm>
          <a:prstGeom prst="rect">
            <a:avLst/>
          </a:prstGeom>
          <a:noFill/>
          <a:ln>
            <a:noFill/>
          </a:ln>
        </p:spPr>
      </p:pic>
      <p:sp>
        <p:nvSpPr>
          <p:cNvPr id="253" name="Google Shape;253;g1f3f22a3726_7_121"/>
          <p:cNvSpPr txBox="1"/>
          <p:nvPr/>
        </p:nvSpPr>
        <p:spPr>
          <a:xfrm>
            <a:off x="14175300" y="8968600"/>
            <a:ext cx="275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Engrosamiento del  fruto</a:t>
            </a:r>
            <a:endParaRPr i="0" sz="1800" u="none" cap="none" strike="noStrike">
              <a:solidFill>
                <a:schemeClr val="dk1"/>
              </a:solidFill>
              <a:latin typeface="Calibri"/>
              <a:ea typeface="Calibri"/>
              <a:cs typeface="Calibri"/>
              <a:sym typeface="Calibri"/>
            </a:endParaRPr>
          </a:p>
        </p:txBody>
      </p:sp>
      <p:pic>
        <p:nvPicPr>
          <p:cNvPr id="254" name="Google Shape;254;g1f3f22a3726_7_121"/>
          <p:cNvPicPr preferRelativeResize="0"/>
          <p:nvPr/>
        </p:nvPicPr>
        <p:blipFill rotWithShape="1">
          <a:blip r:embed="rId12">
            <a:alphaModFix/>
          </a:blip>
          <a:srcRect b="0" l="0" r="0" t="0"/>
          <a:stretch/>
        </p:blipFill>
        <p:spPr>
          <a:xfrm>
            <a:off x="14211395" y="5806441"/>
            <a:ext cx="2424499" cy="3116606"/>
          </a:xfrm>
          <a:prstGeom prst="rect">
            <a:avLst/>
          </a:prstGeom>
          <a:noFill/>
          <a:ln>
            <a:noFill/>
          </a:ln>
        </p:spPr>
      </p:pic>
      <p:sp>
        <p:nvSpPr>
          <p:cNvPr id="255" name="Google Shape;255;g1f3f22a3726_7_121"/>
          <p:cNvSpPr txBox="1"/>
          <p:nvPr/>
        </p:nvSpPr>
        <p:spPr>
          <a:xfrm>
            <a:off x="11432424" y="8968600"/>
            <a:ext cx="201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Cuajado del fruto</a:t>
            </a:r>
            <a:endParaRPr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1f3f22a3726_7_145"/>
          <p:cNvSpPr txBox="1"/>
          <p:nvPr>
            <p:ph type="title"/>
          </p:nvPr>
        </p:nvSpPr>
        <p:spPr>
          <a:xfrm>
            <a:off x="1929550" y="1317200"/>
            <a:ext cx="14192400" cy="615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rgbClr val="4F6128"/>
              </a:buClr>
              <a:buSzPts val="1400"/>
              <a:buFont typeface="Play"/>
              <a:buNone/>
            </a:pPr>
            <a:r>
              <a:rPr b="1" lang="en-US" sz="4000">
                <a:latin typeface="Calibri"/>
                <a:ea typeface="Calibri"/>
                <a:cs typeface="Calibri"/>
                <a:sym typeface="Calibri"/>
              </a:rPr>
              <a:t>Ejemplo de procesamiento de datos fenológicos</a:t>
            </a:r>
            <a:endParaRPr b="1">
              <a:latin typeface="Calibri"/>
              <a:ea typeface="Calibri"/>
              <a:cs typeface="Calibri"/>
              <a:sym typeface="Calibri"/>
            </a:endParaRPr>
          </a:p>
        </p:txBody>
      </p:sp>
      <p:sp>
        <p:nvSpPr>
          <p:cNvPr id="261" name="Google Shape;261;g1f3f22a3726_7_145"/>
          <p:cNvSpPr txBox="1"/>
          <p:nvPr/>
        </p:nvSpPr>
        <p:spPr>
          <a:xfrm>
            <a:off x="1239400" y="2248450"/>
            <a:ext cx="15751500" cy="985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600"/>
              <a:buFont typeface="Arial"/>
              <a:buNone/>
            </a:pPr>
            <a:r>
              <a:rPr b="0" i="0" lang="en-US" sz="2900" u="none" cap="none" strike="noStrike">
                <a:solidFill>
                  <a:srgbClr val="000000"/>
                </a:solidFill>
                <a:latin typeface="Calibri"/>
                <a:ea typeface="Calibri"/>
                <a:cs typeface="Calibri"/>
                <a:sym typeface="Calibri"/>
              </a:rPr>
              <a:t>La observación de las </a:t>
            </a:r>
            <a:r>
              <a:rPr b="1" i="0" lang="en-US" sz="2900" u="none" cap="none" strike="noStrike">
                <a:solidFill>
                  <a:srgbClr val="000000"/>
                </a:solidFill>
                <a:latin typeface="Calibri"/>
                <a:ea typeface="Calibri"/>
                <a:cs typeface="Calibri"/>
                <a:sym typeface="Calibri"/>
              </a:rPr>
              <a:t>fenofases</a:t>
            </a:r>
            <a:r>
              <a:rPr b="0" i="0" lang="en-US" sz="2900" u="none" cap="none" strike="noStrike">
                <a:solidFill>
                  <a:srgbClr val="000000"/>
                </a:solidFill>
                <a:latin typeface="Calibri"/>
                <a:ea typeface="Calibri"/>
                <a:cs typeface="Calibri"/>
                <a:sym typeface="Calibri"/>
              </a:rPr>
              <a:t> se enriquece cuando va acompañada de la observación de variables meteorológicas.</a:t>
            </a:r>
            <a:endParaRPr b="0" i="0" sz="1700" u="none" cap="none" strike="noStrike">
              <a:solidFill>
                <a:schemeClr val="dk1"/>
              </a:solidFill>
              <a:latin typeface="Calibri"/>
              <a:ea typeface="Calibri"/>
              <a:cs typeface="Calibri"/>
              <a:sym typeface="Calibri"/>
            </a:endParaRPr>
          </a:p>
        </p:txBody>
      </p:sp>
      <p:sp>
        <p:nvSpPr>
          <p:cNvPr id="262" name="Google Shape;262;g1f3f22a3726_7_145"/>
          <p:cNvSpPr txBox="1"/>
          <p:nvPr/>
        </p:nvSpPr>
        <p:spPr>
          <a:xfrm>
            <a:off x="1239400" y="3119600"/>
            <a:ext cx="8538900" cy="4402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Para tener un valor medio en fenología basta con 5 años para lograr un valor aceptable y con 10 años se puede considerar que el mismo es real o normal; eso se debe a que el vegetal no reacciona ante un solo fenómeno meteorológico sino ante todo un complejo ambiental que tiene menores variaciones que un elemento en particular. </a:t>
            </a:r>
            <a:endParaRPr b="0" i="0" sz="16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Para efectuar un promedio fenológico, se enumeran correlativamente los días del año, correspondiendo el número 1 al 1º de enero y el 365 al 31 de diciembre, esta nomenclatura se denomina día Juliano.</a:t>
            </a:r>
            <a:endParaRPr b="0" i="0" sz="1600" u="none" cap="none" strike="noStrike">
              <a:solidFill>
                <a:schemeClr val="dk1"/>
              </a:solidFill>
              <a:latin typeface="Calibri"/>
              <a:ea typeface="Calibri"/>
              <a:cs typeface="Calibri"/>
              <a:sym typeface="Calibri"/>
            </a:endParaRPr>
          </a:p>
        </p:txBody>
      </p:sp>
      <p:sp>
        <p:nvSpPr>
          <p:cNvPr id="263" name="Google Shape;263;g1f3f22a3726_7_145"/>
          <p:cNvSpPr txBox="1"/>
          <p:nvPr/>
        </p:nvSpPr>
        <p:spPr>
          <a:xfrm>
            <a:off x="1347850" y="7819300"/>
            <a:ext cx="158145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Calibri"/>
              <a:buNone/>
            </a:pPr>
            <a:r>
              <a:rPr b="0" i="0" lang="en-US" sz="2600" u="none" cap="none" strike="noStrike">
                <a:solidFill>
                  <a:srgbClr val="000000"/>
                </a:solidFill>
                <a:latin typeface="Calibri"/>
                <a:ea typeface="Calibri"/>
                <a:cs typeface="Calibri"/>
                <a:sym typeface="Calibri"/>
              </a:rPr>
              <a:t>Con estos valores medios y con los datos de cada año se confeccionaban los Boletines Fenológicos. En ellos se consigna la nómina de especies observadas y las fechas correspondientes a sus distintas fases.</a:t>
            </a:r>
            <a:endParaRPr b="0" i="0" sz="1800" u="none" cap="none" strike="noStrike">
              <a:solidFill>
                <a:schemeClr val="dk1"/>
              </a:solidFill>
              <a:latin typeface="Calibri"/>
              <a:ea typeface="Calibri"/>
              <a:cs typeface="Calibri"/>
              <a:sym typeface="Calibri"/>
            </a:endParaRPr>
          </a:p>
        </p:txBody>
      </p:sp>
      <p:pic>
        <p:nvPicPr>
          <p:cNvPr id="264" name="Google Shape;264;g1f3f22a3726_7_145"/>
          <p:cNvPicPr preferRelativeResize="0"/>
          <p:nvPr/>
        </p:nvPicPr>
        <p:blipFill rotWithShape="1">
          <a:blip r:embed="rId3">
            <a:alphaModFix/>
          </a:blip>
          <a:srcRect b="0" l="0" r="0" t="0"/>
          <a:stretch/>
        </p:blipFill>
        <p:spPr>
          <a:xfrm>
            <a:off x="10084025" y="3549275"/>
            <a:ext cx="7078450" cy="3506275"/>
          </a:xfrm>
          <a:prstGeom prst="rect">
            <a:avLst/>
          </a:prstGeom>
          <a:solidFill>
            <a:srgbClr val="003300"/>
          </a:solidFill>
          <a:ln cap="flat" cmpd="sng" w="19050">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f4164b9d20_0_3"/>
          <p:cNvSpPr txBox="1"/>
          <p:nvPr>
            <p:ph type="title"/>
          </p:nvPr>
        </p:nvSpPr>
        <p:spPr>
          <a:xfrm>
            <a:off x="1929550" y="1317200"/>
            <a:ext cx="14192400" cy="615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rgbClr val="4F6128"/>
              </a:buClr>
              <a:buSzPts val="1400"/>
              <a:buFont typeface="Play"/>
              <a:buNone/>
            </a:pPr>
            <a:r>
              <a:rPr b="1" lang="en-US" sz="4000">
                <a:latin typeface="Calibri"/>
                <a:ea typeface="Calibri"/>
                <a:cs typeface="Calibri"/>
                <a:sym typeface="Calibri"/>
              </a:rPr>
              <a:t>Example of phenological data processing</a:t>
            </a:r>
            <a:endParaRPr b="1">
              <a:latin typeface="Calibri"/>
              <a:ea typeface="Calibri"/>
              <a:cs typeface="Calibri"/>
              <a:sym typeface="Calibri"/>
            </a:endParaRPr>
          </a:p>
        </p:txBody>
      </p:sp>
      <p:sp>
        <p:nvSpPr>
          <p:cNvPr id="270" name="Google Shape;270;g1f4164b9d20_0_3"/>
          <p:cNvSpPr txBox="1"/>
          <p:nvPr/>
        </p:nvSpPr>
        <p:spPr>
          <a:xfrm>
            <a:off x="1562300" y="2248438"/>
            <a:ext cx="15693900" cy="985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900">
                <a:solidFill>
                  <a:schemeClr val="dk1"/>
                </a:solidFill>
                <a:latin typeface="Calibri"/>
                <a:ea typeface="Calibri"/>
                <a:cs typeface="Calibri"/>
                <a:sym typeface="Calibri"/>
              </a:rPr>
              <a:t>The observation of the phenophases is enriched when accompanied by the observation of meteorological variables.</a:t>
            </a:r>
            <a:endParaRPr b="0" i="0" sz="1800" u="none" cap="none" strike="noStrike">
              <a:solidFill>
                <a:schemeClr val="dk1"/>
              </a:solidFill>
              <a:latin typeface="Calibri"/>
              <a:ea typeface="Calibri"/>
              <a:cs typeface="Calibri"/>
              <a:sym typeface="Calibri"/>
            </a:endParaRPr>
          </a:p>
        </p:txBody>
      </p:sp>
      <p:sp>
        <p:nvSpPr>
          <p:cNvPr id="271" name="Google Shape;271;g1f4164b9d20_0_3"/>
          <p:cNvSpPr txBox="1"/>
          <p:nvPr/>
        </p:nvSpPr>
        <p:spPr>
          <a:xfrm>
            <a:off x="1562300" y="3233650"/>
            <a:ext cx="8175900" cy="50025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US" sz="2900">
                <a:latin typeface="Calibri"/>
                <a:ea typeface="Calibri"/>
                <a:cs typeface="Calibri"/>
                <a:sym typeface="Calibri"/>
              </a:rPr>
              <a:t>In order to have an average value in phenology, 5 years are enough to achieve an acceptable value, and with 10 years it can be considered real or normal; this is due to the plant does not react to a single meteorological phenomenon but to a whole environmental complex that has smaller variations than a particular element. </a:t>
            </a:r>
            <a:endParaRPr sz="2900">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2900">
                <a:latin typeface="Calibri"/>
                <a:ea typeface="Calibri"/>
                <a:cs typeface="Calibri"/>
                <a:sym typeface="Calibri"/>
              </a:rPr>
              <a:t>To make a phenological average, the days of the year are numbered consecutively, with the number 1 corresponding to January 1 and 365 to December 31, this nomenclature is called Julian day.</a:t>
            </a:r>
            <a:endParaRPr sz="2900">
              <a:latin typeface="Calibri"/>
              <a:ea typeface="Calibri"/>
              <a:cs typeface="Calibri"/>
              <a:sym typeface="Calibri"/>
            </a:endParaRPr>
          </a:p>
        </p:txBody>
      </p:sp>
      <p:sp>
        <p:nvSpPr>
          <p:cNvPr id="272" name="Google Shape;272;g1f4164b9d20_0_3"/>
          <p:cNvSpPr txBox="1"/>
          <p:nvPr/>
        </p:nvSpPr>
        <p:spPr>
          <a:xfrm>
            <a:off x="2862075" y="8236150"/>
            <a:ext cx="14300400" cy="8928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US" sz="2600">
                <a:latin typeface="Calibri"/>
                <a:ea typeface="Calibri"/>
                <a:cs typeface="Calibri"/>
                <a:sym typeface="Calibri"/>
              </a:rPr>
              <a:t>With these average values and the data for each year, the Phenological Bulletins are prepared. The list of species observed and the dates corresponding to their different phases are included in these bulletins.</a:t>
            </a:r>
            <a:endParaRPr sz="2600">
              <a:latin typeface="Calibri"/>
              <a:ea typeface="Calibri"/>
              <a:cs typeface="Calibri"/>
              <a:sym typeface="Calibri"/>
            </a:endParaRPr>
          </a:p>
        </p:txBody>
      </p:sp>
      <p:pic>
        <p:nvPicPr>
          <p:cNvPr id="273" name="Google Shape;273;g1f4164b9d20_0_3"/>
          <p:cNvPicPr preferRelativeResize="0"/>
          <p:nvPr/>
        </p:nvPicPr>
        <p:blipFill rotWithShape="1">
          <a:blip r:embed="rId3">
            <a:alphaModFix/>
          </a:blip>
          <a:srcRect b="0" l="0" r="0" t="0"/>
          <a:stretch/>
        </p:blipFill>
        <p:spPr>
          <a:xfrm>
            <a:off x="10084025" y="3549275"/>
            <a:ext cx="7078450" cy="3506275"/>
          </a:xfrm>
          <a:prstGeom prst="rect">
            <a:avLst/>
          </a:prstGeom>
          <a:solidFill>
            <a:srgbClr val="003300"/>
          </a:solidFill>
          <a:ln cap="flat" cmpd="sng" w="19050">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1f3f22a3726_7_153"/>
          <p:cNvSpPr txBox="1"/>
          <p:nvPr/>
        </p:nvSpPr>
        <p:spPr>
          <a:xfrm>
            <a:off x="3810724" y="1237350"/>
            <a:ext cx="11719200" cy="6624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4900"/>
              <a:buFont typeface="Arial"/>
              <a:buNone/>
            </a:pPr>
            <a:r>
              <a:rPr b="1" i="0" lang="en-US" sz="4200" u="none" cap="none" strike="noStrike">
                <a:solidFill>
                  <a:schemeClr val="dk1"/>
                </a:solidFill>
                <a:latin typeface="Georgia"/>
                <a:ea typeface="Georgia"/>
                <a:cs typeface="Georgia"/>
                <a:sym typeface="Georgia"/>
              </a:rPr>
              <a:t>  </a:t>
            </a:r>
            <a:r>
              <a:rPr b="1" i="0" lang="en-US" sz="4200" u="none" cap="none" strike="noStrike">
                <a:solidFill>
                  <a:schemeClr val="dk1"/>
                </a:solidFill>
                <a:latin typeface="Calibri"/>
                <a:ea typeface="Calibri"/>
                <a:cs typeface="Calibri"/>
                <a:sym typeface="Calibri"/>
              </a:rPr>
              <a:t>Protocolo de senescencia foliar (green down)</a:t>
            </a:r>
            <a:r>
              <a:rPr b="1" i="0" lang="en-US" sz="4200" u="none" cap="none" strike="noStrike">
                <a:solidFill>
                  <a:schemeClr val="dk1"/>
                </a:solidFill>
                <a:latin typeface="Trebuchet MS"/>
                <a:ea typeface="Trebuchet MS"/>
                <a:cs typeface="Trebuchet MS"/>
                <a:sym typeface="Trebuchet MS"/>
              </a:rPr>
              <a:t> </a:t>
            </a:r>
            <a:endParaRPr b="1" i="0" sz="4200" u="none" cap="none" strike="noStrike">
              <a:solidFill>
                <a:schemeClr val="dk1"/>
              </a:solidFill>
              <a:latin typeface="Trebuchet MS"/>
              <a:ea typeface="Trebuchet MS"/>
              <a:cs typeface="Trebuchet MS"/>
              <a:sym typeface="Trebuchet MS"/>
            </a:endParaRPr>
          </a:p>
        </p:txBody>
      </p:sp>
      <p:sp>
        <p:nvSpPr>
          <p:cNvPr id="279" name="Google Shape;279;g1f3f22a3726_7_153"/>
          <p:cNvSpPr txBox="1"/>
          <p:nvPr/>
        </p:nvSpPr>
        <p:spPr>
          <a:xfrm>
            <a:off x="12096375" y="2342150"/>
            <a:ext cx="5141100" cy="662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n-US" sz="2000" u="none" cap="none" strike="noStrike">
                <a:solidFill>
                  <a:schemeClr val="dk1"/>
                </a:solidFill>
                <a:latin typeface="Calibri"/>
                <a:ea typeface="Calibri"/>
                <a:cs typeface="Calibri"/>
                <a:sym typeface="Calibri"/>
              </a:rPr>
              <a:t>         What is green down?</a:t>
            </a:r>
            <a:endParaRPr b="1" i="0" sz="20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200"/>
              <a:buFont typeface="Arial"/>
              <a:buNone/>
            </a:pPr>
            <a:r>
              <a:t/>
            </a:r>
            <a:endParaRPr i="0" sz="2000" u="none" cap="none" strike="noStrike">
              <a:solidFill>
                <a:schemeClr val="dk1"/>
              </a:solidFill>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i="0" lang="en-US" sz="2000" u="none" cap="none" strike="noStrike">
                <a:solidFill>
                  <a:schemeClr val="dk1"/>
                </a:solidFill>
                <a:latin typeface="Calibri"/>
                <a:ea typeface="Calibri"/>
                <a:cs typeface="Calibri"/>
                <a:sym typeface="Calibri"/>
              </a:rPr>
              <a:t>When plants turn brown it is also called green down. It starts when:</a:t>
            </a:r>
            <a:endParaRPr sz="2000">
              <a:solidFill>
                <a:schemeClr val="dk1"/>
              </a:solidFill>
              <a:latin typeface="Calibri"/>
              <a:ea typeface="Calibri"/>
              <a:cs typeface="Calibri"/>
              <a:sym typeface="Calibri"/>
            </a:endParaRPr>
          </a:p>
          <a:p>
            <a:pPr indent="-355600" lvl="1" marL="914400" marR="0" rtl="0" algn="just">
              <a:lnSpc>
                <a:spcPct val="100000"/>
              </a:lnSpc>
              <a:spcBef>
                <a:spcPts val="1000"/>
              </a:spcBef>
              <a:spcAft>
                <a:spcPts val="0"/>
              </a:spcAft>
              <a:buClr>
                <a:schemeClr val="dk1"/>
              </a:buClr>
              <a:buSzPts val="2000"/>
              <a:buFont typeface="Calibri"/>
              <a:buChar char="○"/>
            </a:pPr>
            <a:r>
              <a:rPr i="0" lang="en-US" sz="2000" u="none" cap="none" strike="noStrike">
                <a:solidFill>
                  <a:schemeClr val="dk1"/>
                </a:solidFill>
                <a:latin typeface="Calibri"/>
                <a:ea typeface="Calibri"/>
                <a:cs typeface="Calibri"/>
                <a:sym typeface="Calibri"/>
              </a:rPr>
              <a:t>There are fewer hours of sunlight and lower temperatures in the temperate regions.</a:t>
            </a:r>
            <a:endParaRPr sz="2000">
              <a:solidFill>
                <a:schemeClr val="dk1"/>
              </a:solidFill>
              <a:latin typeface="Calibri"/>
              <a:ea typeface="Calibri"/>
              <a:cs typeface="Calibri"/>
              <a:sym typeface="Calibri"/>
            </a:endParaRPr>
          </a:p>
          <a:p>
            <a:pPr indent="-355600" lvl="1" marL="914400" marR="0" rtl="0" algn="just">
              <a:lnSpc>
                <a:spcPct val="100000"/>
              </a:lnSpc>
              <a:spcBef>
                <a:spcPts val="1000"/>
              </a:spcBef>
              <a:spcAft>
                <a:spcPts val="0"/>
              </a:spcAft>
              <a:buClr>
                <a:schemeClr val="dk1"/>
              </a:buClr>
              <a:buSzPts val="2000"/>
              <a:buFont typeface="Calibri"/>
              <a:buChar char="○"/>
            </a:pPr>
            <a:r>
              <a:rPr i="0" lang="en-US" sz="2000" u="none" cap="none" strike="noStrike">
                <a:solidFill>
                  <a:schemeClr val="dk1"/>
                </a:solidFill>
                <a:latin typeface="Calibri"/>
                <a:ea typeface="Calibri"/>
                <a:cs typeface="Calibri"/>
                <a:sym typeface="Calibri"/>
              </a:rPr>
              <a:t>There are drier and warmer temperatures in desert areas.</a:t>
            </a:r>
            <a:endParaRPr i="0" sz="2000" u="none" cap="none" strike="noStrike">
              <a:solidFill>
                <a:schemeClr val="dk1"/>
              </a:solidFill>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i="0" lang="en-US" sz="2000" u="none" cap="none" strike="noStrike">
                <a:solidFill>
                  <a:schemeClr val="dk1"/>
                </a:solidFill>
                <a:latin typeface="Calibri"/>
                <a:ea typeface="Calibri"/>
                <a:cs typeface="Calibri"/>
                <a:sym typeface="Calibri"/>
              </a:rPr>
              <a:t>Green down begins dormancy (a state of suspended growth and metabolism)</a:t>
            </a:r>
            <a:endParaRPr i="0" sz="2000" u="none" cap="none" strike="noStrike">
              <a:solidFill>
                <a:schemeClr val="dk1"/>
              </a:solidFill>
              <a:latin typeface="Calibri"/>
              <a:ea typeface="Calibri"/>
              <a:cs typeface="Calibri"/>
              <a:sym typeface="Calibri"/>
            </a:endParaRPr>
          </a:p>
          <a:p>
            <a:pPr indent="-355600" lvl="0" marL="457200" marR="0" rtl="0" algn="just">
              <a:lnSpc>
                <a:spcPct val="100000"/>
              </a:lnSpc>
              <a:spcBef>
                <a:spcPts val="1000"/>
              </a:spcBef>
              <a:spcAft>
                <a:spcPts val="0"/>
              </a:spcAft>
              <a:buClr>
                <a:schemeClr val="dk1"/>
              </a:buClr>
              <a:buSzPts val="2000"/>
              <a:buFont typeface="Calibri"/>
              <a:buChar char="●"/>
            </a:pPr>
            <a:r>
              <a:rPr i="0" lang="en-US" sz="2000" u="none" cap="none" strike="noStrike">
                <a:solidFill>
                  <a:schemeClr val="dk1"/>
                </a:solidFill>
                <a:latin typeface="Calibri"/>
                <a:ea typeface="Calibri"/>
                <a:cs typeface="Calibri"/>
                <a:sym typeface="Calibri"/>
              </a:rPr>
              <a:t>For many places in the world, there is a green up cycle and a green down cycle; e.g. warm season and cool season.</a:t>
            </a:r>
            <a:endParaRPr i="0" sz="2000" u="none" cap="none" strike="noStrike">
              <a:solidFill>
                <a:schemeClr val="dk1"/>
              </a:solidFill>
              <a:latin typeface="Calibri"/>
              <a:ea typeface="Calibri"/>
              <a:cs typeface="Calibri"/>
              <a:sym typeface="Calibri"/>
            </a:endParaRPr>
          </a:p>
          <a:p>
            <a:pPr indent="-355600" lvl="0" marL="457200" marR="0" rtl="0" algn="just">
              <a:lnSpc>
                <a:spcPct val="100000"/>
              </a:lnSpc>
              <a:spcBef>
                <a:spcPts val="1000"/>
              </a:spcBef>
              <a:spcAft>
                <a:spcPts val="1000"/>
              </a:spcAft>
              <a:buClr>
                <a:schemeClr val="dk1"/>
              </a:buClr>
              <a:buSzPts val="2000"/>
              <a:buFont typeface="Calibri"/>
              <a:buChar char="●"/>
            </a:pPr>
            <a:r>
              <a:rPr i="0" lang="en-US" sz="2000" u="none" cap="none" strike="noStrike">
                <a:solidFill>
                  <a:schemeClr val="dk1"/>
                </a:solidFill>
                <a:latin typeface="Calibri"/>
                <a:ea typeface="Calibri"/>
                <a:cs typeface="Calibri"/>
                <a:sym typeface="Calibri"/>
              </a:rPr>
              <a:t>There are places where multiple wet and dry seasons can occur in a year, resulting in multiple cycles of green up and green down.</a:t>
            </a:r>
            <a:endParaRPr i="0" sz="2000" u="none" cap="none" strike="noStrike">
              <a:solidFill>
                <a:schemeClr val="dk1"/>
              </a:solidFill>
              <a:latin typeface="Calibri"/>
              <a:ea typeface="Calibri"/>
              <a:cs typeface="Calibri"/>
              <a:sym typeface="Calibri"/>
            </a:endParaRPr>
          </a:p>
        </p:txBody>
      </p:sp>
      <p:sp>
        <p:nvSpPr>
          <p:cNvPr id="280" name="Google Shape;280;g1f3f22a3726_7_153"/>
          <p:cNvSpPr txBox="1"/>
          <p:nvPr/>
        </p:nvSpPr>
        <p:spPr>
          <a:xfrm>
            <a:off x="1135200" y="2342150"/>
            <a:ext cx="7695600" cy="6310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     </a:t>
            </a:r>
            <a:r>
              <a:rPr b="1" i="0" lang="en-US" sz="3600" u="none" cap="none" strike="noStrike">
                <a:solidFill>
                  <a:schemeClr val="dk1"/>
                </a:solidFill>
                <a:latin typeface="Calibri"/>
                <a:ea typeface="Calibri"/>
                <a:cs typeface="Calibri"/>
                <a:sym typeface="Calibri"/>
              </a:rPr>
              <a:t> ¿Qué es senescencia foliar?</a:t>
            </a:r>
            <a:endParaRPr b="0" i="0" sz="1600" u="none" cap="none" strike="noStrike">
              <a:solidFill>
                <a:schemeClr val="dk1"/>
              </a:solidFill>
              <a:latin typeface="Calibri"/>
              <a:ea typeface="Calibri"/>
              <a:cs typeface="Calibri"/>
              <a:sym typeface="Calibri"/>
            </a:endParaRPr>
          </a:p>
          <a:p>
            <a:pPr indent="-381000" lvl="0" marL="457200" marR="0" rtl="0" algn="just">
              <a:lnSpc>
                <a:spcPct val="10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Cuando las plantas se ponen marrones. Se inicia cuando:</a:t>
            </a:r>
            <a:endParaRPr b="0" i="0" sz="1600" u="none" cap="none" strike="noStrike">
              <a:solidFill>
                <a:schemeClr val="dk1"/>
              </a:solidFill>
              <a:latin typeface="Calibri"/>
              <a:ea typeface="Calibri"/>
              <a:cs typeface="Calibri"/>
              <a:sym typeface="Calibri"/>
            </a:endParaRPr>
          </a:p>
          <a:p>
            <a:pPr indent="-381000" lvl="1" marL="914400" marR="0" rtl="0" algn="just">
              <a:lnSpc>
                <a:spcPct val="10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Hay menos horas de luz de sol y temperaturas más bajas en las regiones templadas.</a:t>
            </a:r>
            <a:endParaRPr sz="1600">
              <a:solidFill>
                <a:schemeClr val="dk1"/>
              </a:solidFill>
              <a:latin typeface="Calibri"/>
              <a:ea typeface="Calibri"/>
              <a:cs typeface="Calibri"/>
              <a:sym typeface="Calibri"/>
            </a:endParaRPr>
          </a:p>
          <a:p>
            <a:pPr indent="-381000" lvl="1" marL="914400" marR="0" rtl="0" algn="just">
              <a:lnSpc>
                <a:spcPct val="10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Hay temperaturas más cálidas y es más seco en áreas desérticas. </a:t>
            </a:r>
            <a:endParaRPr b="0" i="0" sz="1600" u="none" cap="none" strike="noStrike">
              <a:solidFill>
                <a:schemeClr val="dk1"/>
              </a:solidFill>
              <a:latin typeface="Calibri"/>
              <a:ea typeface="Calibri"/>
              <a:cs typeface="Calibri"/>
              <a:sym typeface="Calibri"/>
            </a:endParaRPr>
          </a:p>
          <a:p>
            <a:pPr indent="-381000" lvl="0" marL="457200" marR="0" rtl="0" algn="just">
              <a:lnSpc>
                <a:spcPct val="10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Comienza la </a:t>
            </a:r>
            <a:r>
              <a:rPr b="1" i="0" lang="en-US" sz="2400" u="none" cap="none" strike="noStrike">
                <a:solidFill>
                  <a:schemeClr val="dk1"/>
                </a:solidFill>
                <a:latin typeface="Calibri"/>
                <a:ea typeface="Calibri"/>
                <a:cs typeface="Calibri"/>
                <a:sym typeface="Calibri"/>
              </a:rPr>
              <a:t>latencia</a:t>
            </a:r>
            <a:r>
              <a:rPr b="0" i="0" lang="en-US" sz="2400" u="none" cap="none" strike="noStrike">
                <a:solidFill>
                  <a:schemeClr val="dk1"/>
                </a:solidFill>
                <a:latin typeface="Calibri"/>
                <a:ea typeface="Calibri"/>
                <a:cs typeface="Calibri"/>
                <a:sym typeface="Calibri"/>
              </a:rPr>
              <a:t> (un estado de crecimiento y metabolismo suspendidos).</a:t>
            </a:r>
            <a:endParaRPr b="0" i="0" sz="1600" u="none" cap="none" strike="noStrike">
              <a:solidFill>
                <a:schemeClr val="dk1"/>
              </a:solidFill>
              <a:latin typeface="Calibri"/>
              <a:ea typeface="Calibri"/>
              <a:cs typeface="Calibri"/>
              <a:sym typeface="Calibri"/>
            </a:endParaRPr>
          </a:p>
          <a:p>
            <a:pPr indent="-381000" lvl="0" marL="457200" marR="0" rtl="0" algn="just">
              <a:lnSpc>
                <a:spcPct val="10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En muchos lugares del mundo, hay un ciclo de foliación y un ciclo de senescencia foliar, por ej. la estación cálida y la estación fría.</a:t>
            </a:r>
            <a:endParaRPr b="0" i="0" sz="1600" u="none" cap="none" strike="noStrike">
              <a:solidFill>
                <a:schemeClr val="dk1"/>
              </a:solidFill>
              <a:latin typeface="Calibri"/>
              <a:ea typeface="Calibri"/>
              <a:cs typeface="Calibri"/>
              <a:sym typeface="Calibri"/>
            </a:endParaRPr>
          </a:p>
          <a:p>
            <a:pPr indent="-381000" lvl="0" marL="457200" marR="0" rtl="0" algn="just">
              <a:lnSpc>
                <a:spcPct val="100000"/>
              </a:lnSpc>
              <a:spcBef>
                <a:spcPts val="1000"/>
              </a:spcBef>
              <a:spcAft>
                <a:spcPts val="100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Hay lugares donde pueden ocurrir múltiples estaciones húmedas y secas en un año,  resultando en múltiples ciclos de foliación y senescencia foliar.</a:t>
            </a:r>
            <a:endParaRPr b="0" i="0" sz="2400" u="none" cap="none" strike="noStrike">
              <a:solidFill>
                <a:schemeClr val="dk1"/>
              </a:solidFill>
              <a:latin typeface="Calibri"/>
              <a:ea typeface="Calibri"/>
              <a:cs typeface="Calibri"/>
              <a:sym typeface="Calibri"/>
            </a:endParaRPr>
          </a:p>
        </p:txBody>
      </p:sp>
      <p:pic>
        <p:nvPicPr>
          <p:cNvPr id="281" name="Google Shape;281;g1f3f22a3726_7_153"/>
          <p:cNvPicPr preferRelativeResize="0"/>
          <p:nvPr/>
        </p:nvPicPr>
        <p:blipFill rotWithShape="1">
          <a:blip r:embed="rId3">
            <a:alphaModFix/>
          </a:blip>
          <a:srcRect b="0" l="0" r="0" t="0"/>
          <a:stretch/>
        </p:blipFill>
        <p:spPr>
          <a:xfrm>
            <a:off x="8933801" y="3570600"/>
            <a:ext cx="2890420" cy="38538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graphicFrame>
        <p:nvGraphicFramePr>
          <p:cNvPr id="286" name="Google Shape;286;g1f3f22a3726_7_160"/>
          <p:cNvGraphicFramePr/>
          <p:nvPr/>
        </p:nvGraphicFramePr>
        <p:xfrm>
          <a:off x="1281950" y="2203700"/>
          <a:ext cx="3000000" cy="3000000"/>
        </p:xfrm>
        <a:graphic>
          <a:graphicData uri="http://schemas.openxmlformats.org/drawingml/2006/table">
            <a:tbl>
              <a:tblPr>
                <a:noFill/>
                <a:tableStyleId>{9B8F8302-8411-49C3-8C1A-18ABD9AAA9B9}</a:tableStyleId>
              </a:tblPr>
              <a:tblGrid>
                <a:gridCol w="3361400"/>
                <a:gridCol w="8448675"/>
              </a:tblGrid>
              <a:tr h="1356000">
                <a:tc>
                  <a:txBody>
                    <a:bodyPr/>
                    <a:lstStyle/>
                    <a:p>
                      <a:pPr indent="0" lvl="0" marL="0" marR="0" rtl="0" algn="l">
                        <a:lnSpc>
                          <a:spcPct val="115000"/>
                        </a:lnSpc>
                        <a:spcBef>
                          <a:spcPts val="0"/>
                        </a:spcBef>
                        <a:spcAft>
                          <a:spcPts val="0"/>
                        </a:spcAft>
                        <a:buClr>
                          <a:srgbClr val="000000"/>
                        </a:buClr>
                        <a:buSzPts val="2300"/>
                        <a:buFont typeface="Arial"/>
                        <a:buNone/>
                      </a:pPr>
                      <a:r>
                        <a:rPr b="1" lang="en-US" sz="2100" u="none" cap="none" strike="noStrike">
                          <a:solidFill>
                            <a:srgbClr val="7F340D"/>
                          </a:solidFill>
                          <a:latin typeface="Calibri"/>
                          <a:ea typeface="Calibri"/>
                          <a:cs typeface="Calibri"/>
                          <a:sym typeface="Calibri"/>
                        </a:rPr>
                        <a:t>Cuándo / When</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2300"/>
                        <a:buFont typeface="Arial"/>
                        <a:buNone/>
                      </a:pPr>
                      <a:r>
                        <a:rPr lang="en-US" sz="2100" u="none" cap="none" strike="noStrike">
                          <a:solidFill>
                            <a:schemeClr val="dk1"/>
                          </a:solidFill>
                          <a:latin typeface="Calibri"/>
                          <a:ea typeface="Calibri"/>
                          <a:cs typeface="Calibri"/>
                          <a:sym typeface="Calibri"/>
                        </a:rPr>
                        <a:t>Desde 2 semanas antes del inicio previsto de la senescencia foliar, y hasta que haya finalizado el cambio de color de la planta o caigan las hojas. / From 2 weeks before the expected onset of green down and until plant color change or leaf drop is complete.</a:t>
                      </a:r>
                      <a:endParaRPr sz="2100" u="none" cap="none" strike="noStrike">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r h="738375">
                <a:tc>
                  <a:txBody>
                    <a:bodyPr/>
                    <a:lstStyle/>
                    <a:p>
                      <a:pPr indent="0" lvl="0" marL="0" marR="0" rtl="0" algn="l">
                        <a:lnSpc>
                          <a:spcPct val="115000"/>
                        </a:lnSpc>
                        <a:spcBef>
                          <a:spcPts val="0"/>
                        </a:spcBef>
                        <a:spcAft>
                          <a:spcPts val="0"/>
                        </a:spcAft>
                        <a:buClr>
                          <a:srgbClr val="000000"/>
                        </a:buClr>
                        <a:buSzPts val="2300"/>
                        <a:buFont typeface="Arial"/>
                        <a:buNone/>
                      </a:pPr>
                      <a:r>
                        <a:rPr b="1" lang="en-US" sz="2100" u="none" cap="none" strike="noStrike">
                          <a:solidFill>
                            <a:srgbClr val="7F340D"/>
                          </a:solidFill>
                          <a:latin typeface="Calibri"/>
                          <a:ea typeface="Calibri"/>
                          <a:cs typeface="Calibri"/>
                          <a:sym typeface="Calibri"/>
                        </a:rPr>
                        <a:t>Dónde / Where</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2300"/>
                        <a:buFont typeface="Arial"/>
                        <a:buNone/>
                      </a:pPr>
                      <a:r>
                        <a:rPr lang="en-US" sz="2100" u="none" cap="none" strike="noStrike">
                          <a:solidFill>
                            <a:schemeClr val="dk1"/>
                          </a:solidFill>
                          <a:latin typeface="Calibri"/>
                          <a:ea typeface="Calibri"/>
                          <a:cs typeface="Calibri"/>
                          <a:sym typeface="Calibri"/>
                        </a:rPr>
                        <a:t>Sitio de senescencia foliar de árboles y arbustos  / Green down site of trees and shrubs</a:t>
                      </a:r>
                      <a:endParaRPr sz="2100" u="none" cap="none" strike="noStrike">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r h="1973575">
                <a:tc>
                  <a:txBody>
                    <a:bodyPr/>
                    <a:lstStyle/>
                    <a:p>
                      <a:pPr indent="0" lvl="0" marL="0" marR="0" rtl="0" algn="l">
                        <a:lnSpc>
                          <a:spcPct val="115000"/>
                        </a:lnSpc>
                        <a:spcBef>
                          <a:spcPts val="0"/>
                        </a:spcBef>
                        <a:spcAft>
                          <a:spcPts val="0"/>
                        </a:spcAft>
                        <a:buClr>
                          <a:srgbClr val="000000"/>
                        </a:buClr>
                        <a:buSzPts val="2300"/>
                        <a:buFont typeface="Arial"/>
                        <a:buNone/>
                      </a:pPr>
                      <a:r>
                        <a:rPr b="1" lang="en-US" sz="2100" u="none" cap="none" strike="noStrike">
                          <a:solidFill>
                            <a:srgbClr val="7F340D"/>
                          </a:solidFill>
                          <a:latin typeface="Calibri"/>
                          <a:ea typeface="Calibri"/>
                          <a:cs typeface="Calibri"/>
                          <a:sym typeface="Calibri"/>
                        </a:rPr>
                        <a:t>Tiempo necesario / Time required</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2300"/>
                        <a:buFont typeface="Arial"/>
                        <a:buNone/>
                      </a:pPr>
                      <a:r>
                        <a:rPr lang="en-US" sz="2100" u="none" cap="none" strike="noStrike">
                          <a:solidFill>
                            <a:schemeClr val="dk1"/>
                          </a:solidFill>
                          <a:latin typeface="Calibri"/>
                          <a:ea typeface="Calibri"/>
                          <a:cs typeface="Calibri"/>
                          <a:sym typeface="Calibri"/>
                        </a:rPr>
                        <a:t>10-15 minutos. Frecuencia de observación: 2 veces por semana para chequear el comienzo de la senescencia y hasta que el cambio de color finalice o las hojas caigan. / 10-15 minutes</a:t>
                      </a:r>
                      <a:r>
                        <a:rPr lang="en-US" sz="2100">
                          <a:solidFill>
                            <a:schemeClr val="dk1"/>
                          </a:solidFill>
                          <a:latin typeface="Calibri"/>
                          <a:ea typeface="Calibri"/>
                          <a:cs typeface="Calibri"/>
                          <a:sym typeface="Calibri"/>
                        </a:rPr>
                        <a:t>. </a:t>
                      </a:r>
                      <a:r>
                        <a:rPr lang="en-US" sz="2100" u="none" cap="none" strike="noStrike">
                          <a:solidFill>
                            <a:schemeClr val="dk1"/>
                          </a:solidFill>
                          <a:latin typeface="Calibri"/>
                          <a:ea typeface="Calibri"/>
                          <a:cs typeface="Calibri"/>
                          <a:sym typeface="Calibri"/>
                        </a:rPr>
                        <a:t>Frequency: visit the plant at least 2 times per week to check for the onset of the green down and until  color change is complete of leaves drop. </a:t>
                      </a:r>
                      <a:endParaRPr sz="2100" u="none" cap="none" strike="noStrike">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r h="443025">
                <a:tc>
                  <a:txBody>
                    <a:bodyPr/>
                    <a:lstStyle/>
                    <a:p>
                      <a:pPr indent="0" lvl="0" marL="0" marR="0" rtl="0" algn="l">
                        <a:lnSpc>
                          <a:spcPct val="115000"/>
                        </a:lnSpc>
                        <a:spcBef>
                          <a:spcPts val="0"/>
                        </a:spcBef>
                        <a:spcAft>
                          <a:spcPts val="0"/>
                        </a:spcAft>
                        <a:buClr>
                          <a:srgbClr val="000000"/>
                        </a:buClr>
                        <a:buSzPts val="2300"/>
                        <a:buFont typeface="Arial"/>
                        <a:buNone/>
                      </a:pPr>
                      <a:r>
                        <a:rPr b="1" lang="en-US" sz="2100" u="none" cap="none" strike="noStrike">
                          <a:solidFill>
                            <a:srgbClr val="7F340D"/>
                          </a:solidFill>
                          <a:latin typeface="Calibri"/>
                          <a:ea typeface="Calibri"/>
                          <a:cs typeface="Calibri"/>
                          <a:sym typeface="Calibri"/>
                        </a:rPr>
                        <a:t>Requisitos / Requirements</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2300"/>
                        <a:buFont typeface="Arial"/>
                        <a:buNone/>
                      </a:pPr>
                      <a:r>
                        <a:rPr lang="en-US" sz="2100" u="none" cap="none" strike="noStrike">
                          <a:solidFill>
                            <a:schemeClr val="dk1"/>
                          </a:solidFill>
                          <a:latin typeface="Calibri"/>
                          <a:ea typeface="Calibri"/>
                          <a:cs typeface="Calibri"/>
                          <a:sym typeface="Calibri"/>
                        </a:rPr>
                        <a:t>Ninguno / None</a:t>
                      </a:r>
                      <a:endParaRPr sz="2100" u="none" cap="none" strike="noStrike">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r h="443025">
                <a:tc>
                  <a:txBody>
                    <a:bodyPr/>
                    <a:lstStyle/>
                    <a:p>
                      <a:pPr indent="0" lvl="0" marL="0" marR="0" rtl="0" algn="l">
                        <a:lnSpc>
                          <a:spcPct val="115000"/>
                        </a:lnSpc>
                        <a:spcBef>
                          <a:spcPts val="0"/>
                        </a:spcBef>
                        <a:spcAft>
                          <a:spcPts val="0"/>
                        </a:spcAft>
                        <a:buClr>
                          <a:srgbClr val="000000"/>
                        </a:buClr>
                        <a:buSzPts val="2300"/>
                        <a:buFont typeface="Arial"/>
                        <a:buNone/>
                      </a:pPr>
                      <a:r>
                        <a:rPr b="1" lang="en-US" sz="2100" u="none" cap="none" strike="noStrike">
                          <a:solidFill>
                            <a:srgbClr val="7F340D"/>
                          </a:solidFill>
                          <a:latin typeface="Calibri"/>
                          <a:ea typeface="Calibri"/>
                          <a:cs typeface="Calibri"/>
                          <a:sym typeface="Calibri"/>
                        </a:rPr>
                        <a:t>Instrumento /Instrument</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2300"/>
                        <a:buFont typeface="Arial"/>
                        <a:buNone/>
                      </a:pPr>
                      <a:r>
                        <a:rPr lang="en-US" sz="2100" u="none" cap="none" strike="noStrike">
                          <a:solidFill>
                            <a:schemeClr val="dk1"/>
                          </a:solidFill>
                          <a:latin typeface="Calibri"/>
                          <a:ea typeface="Calibri"/>
                          <a:cs typeface="Calibri"/>
                          <a:sym typeface="Calibri"/>
                        </a:rPr>
                        <a:t>Guía GLOBE de Color de las plantas / GLOBE Plant  Color Guide</a:t>
                      </a:r>
                      <a:endParaRPr sz="2100" u="none" cap="none" strike="noStrike">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r h="443025">
                <a:tc>
                  <a:txBody>
                    <a:bodyPr/>
                    <a:lstStyle/>
                    <a:p>
                      <a:pPr indent="0" lvl="0" marL="0" marR="0" rtl="0" algn="l">
                        <a:lnSpc>
                          <a:spcPct val="115000"/>
                        </a:lnSpc>
                        <a:spcBef>
                          <a:spcPts val="0"/>
                        </a:spcBef>
                        <a:spcAft>
                          <a:spcPts val="0"/>
                        </a:spcAft>
                        <a:buClr>
                          <a:srgbClr val="000000"/>
                        </a:buClr>
                        <a:buSzPts val="2300"/>
                        <a:buFont typeface="Arial"/>
                        <a:buNone/>
                      </a:pPr>
                      <a:r>
                        <a:rPr b="1" lang="en-US" sz="2100" u="none" cap="none" strike="noStrike">
                          <a:solidFill>
                            <a:srgbClr val="7F340D"/>
                          </a:solidFill>
                          <a:latin typeface="Calibri"/>
                          <a:ea typeface="Calibri"/>
                          <a:cs typeface="Calibri"/>
                          <a:sym typeface="Calibri"/>
                        </a:rPr>
                        <a:t>Nivel de destreza / Skill level</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2300"/>
                        <a:buFont typeface="Arial"/>
                        <a:buNone/>
                      </a:pPr>
                      <a:r>
                        <a:rPr lang="en-US" sz="2100" u="none" cap="none" strike="noStrike">
                          <a:solidFill>
                            <a:schemeClr val="dk1"/>
                          </a:solidFill>
                          <a:latin typeface="Calibri"/>
                          <a:ea typeface="Calibri"/>
                          <a:cs typeface="Calibri"/>
                          <a:sym typeface="Calibri"/>
                        </a:rPr>
                        <a:t>Todos / All</a:t>
                      </a:r>
                      <a:endParaRPr sz="2100" u="none" cap="none" strike="noStrike">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r h="443025">
                <a:tc>
                  <a:txBody>
                    <a:bodyPr/>
                    <a:lstStyle/>
                    <a:p>
                      <a:pPr indent="0" lvl="0" marL="0" rtl="0" algn="l">
                        <a:lnSpc>
                          <a:spcPct val="115000"/>
                        </a:lnSpc>
                        <a:spcBef>
                          <a:spcPts val="0"/>
                        </a:spcBef>
                        <a:spcAft>
                          <a:spcPts val="0"/>
                        </a:spcAft>
                        <a:buClr>
                          <a:schemeClr val="dk1"/>
                        </a:buClr>
                        <a:buSzPts val="2300"/>
                        <a:buFont typeface="Arial"/>
                        <a:buNone/>
                      </a:pPr>
                      <a:r>
                        <a:rPr b="1" lang="en-US" sz="2100">
                          <a:solidFill>
                            <a:srgbClr val="7F340D"/>
                          </a:solidFill>
                          <a:latin typeface="Calibri"/>
                          <a:ea typeface="Calibri"/>
                          <a:cs typeface="Calibri"/>
                          <a:sym typeface="Calibri"/>
                        </a:rPr>
                        <a:t>References</a:t>
                      </a:r>
                      <a:endParaRPr b="1" sz="2100" u="none" cap="none" strike="noStrike">
                        <a:solidFill>
                          <a:srgbClr val="7F340D"/>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c>
                  <a:txBody>
                    <a:bodyPr/>
                    <a:lstStyle/>
                    <a:p>
                      <a:pPr indent="0" lvl="0" marL="0" rtl="0" algn="just">
                        <a:lnSpc>
                          <a:spcPct val="115000"/>
                        </a:lnSpc>
                        <a:spcBef>
                          <a:spcPts val="0"/>
                        </a:spcBef>
                        <a:spcAft>
                          <a:spcPts val="0"/>
                        </a:spcAft>
                        <a:buClr>
                          <a:schemeClr val="dk1"/>
                        </a:buClr>
                        <a:buSzPts val="2300"/>
                        <a:buFont typeface="Arial"/>
                        <a:buNone/>
                      </a:pPr>
                      <a:r>
                        <a:rPr lang="en-US" sz="2100">
                          <a:solidFill>
                            <a:schemeClr val="dk1"/>
                          </a:solidFill>
                          <a:latin typeface="Calibri"/>
                          <a:ea typeface="Calibri"/>
                          <a:cs typeface="Calibri"/>
                          <a:sym typeface="Calibri"/>
                        </a:rPr>
                        <a:t>Hoja de datos, Guías de campo, Hoja de definición de sitio / Data sheet, Field guide, Site definition sheet</a:t>
                      </a:r>
                      <a:endParaRPr sz="2100">
                        <a:solidFill>
                          <a:schemeClr val="dk1"/>
                        </a:solidFill>
                        <a:latin typeface="Calibri"/>
                        <a:ea typeface="Calibri"/>
                        <a:cs typeface="Calibri"/>
                        <a:sym typeface="Calibri"/>
                      </a:endParaRPr>
                    </a:p>
                  </a:txBody>
                  <a:tcPr marT="91425" marB="91425" marR="91425" marL="91425">
                    <a:lnL cap="flat" cmpd="sng" w="28575">
                      <a:solidFill>
                        <a:srgbClr val="385723"/>
                      </a:solidFill>
                      <a:prstDash val="solid"/>
                      <a:round/>
                      <a:headEnd len="sm" w="sm" type="none"/>
                      <a:tailEnd len="sm" w="sm" type="none"/>
                    </a:lnL>
                    <a:lnR cap="flat" cmpd="sng" w="28575">
                      <a:solidFill>
                        <a:srgbClr val="385723"/>
                      </a:solidFill>
                      <a:prstDash val="solid"/>
                      <a:round/>
                      <a:headEnd len="sm" w="sm" type="none"/>
                      <a:tailEnd len="sm" w="sm" type="none"/>
                    </a:lnR>
                    <a:lnT cap="flat" cmpd="sng" w="28575">
                      <a:solidFill>
                        <a:srgbClr val="385723"/>
                      </a:solidFill>
                      <a:prstDash val="solid"/>
                      <a:round/>
                      <a:headEnd len="sm" w="sm" type="none"/>
                      <a:tailEnd len="sm" w="sm" type="none"/>
                    </a:lnT>
                    <a:lnB cap="flat" cmpd="sng" w="28575">
                      <a:solidFill>
                        <a:srgbClr val="385723"/>
                      </a:solidFill>
                      <a:prstDash val="solid"/>
                      <a:round/>
                      <a:headEnd len="sm" w="sm" type="none"/>
                      <a:tailEnd len="sm" w="sm" type="none"/>
                    </a:lnB>
                  </a:tcPr>
                </a:tc>
              </a:tr>
            </a:tbl>
          </a:graphicData>
        </a:graphic>
      </p:graphicFrame>
      <p:sp>
        <p:nvSpPr>
          <p:cNvPr id="287" name="Google Shape;287;g1f3f22a3726_7_160"/>
          <p:cNvSpPr txBox="1"/>
          <p:nvPr/>
        </p:nvSpPr>
        <p:spPr>
          <a:xfrm>
            <a:off x="3703850" y="1110875"/>
            <a:ext cx="11107800" cy="7704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4900"/>
              <a:buFont typeface="Arial"/>
              <a:buNone/>
            </a:pPr>
            <a:r>
              <a:rPr b="1" i="0" lang="en-US" sz="4400" u="none" cap="none" strike="noStrike">
                <a:solidFill>
                  <a:schemeClr val="dk1"/>
                </a:solidFill>
                <a:latin typeface="Calibri"/>
                <a:ea typeface="Calibri"/>
                <a:cs typeface="Calibri"/>
                <a:sym typeface="Calibri"/>
              </a:rPr>
              <a:t>Resumen del Protocolo / Protocol Review </a:t>
            </a:r>
            <a:r>
              <a:rPr i="0" lang="en-US" sz="4900" u="none" cap="none" strike="noStrike">
                <a:solidFill>
                  <a:schemeClr val="dk1"/>
                </a:solidFill>
                <a:latin typeface="Calibri"/>
                <a:ea typeface="Calibri"/>
                <a:cs typeface="Calibri"/>
                <a:sym typeface="Calibri"/>
              </a:rPr>
              <a:t> </a:t>
            </a:r>
            <a:endParaRPr i="0" sz="4900" u="none" cap="none" strike="noStrike">
              <a:solidFill>
                <a:schemeClr val="dk1"/>
              </a:solidFill>
              <a:latin typeface="Calibri"/>
              <a:ea typeface="Calibri"/>
              <a:cs typeface="Calibri"/>
              <a:sym typeface="Calibri"/>
            </a:endParaRPr>
          </a:p>
        </p:txBody>
      </p:sp>
      <p:pic>
        <p:nvPicPr>
          <p:cNvPr id="288" name="Google Shape;288;g1f3f22a3726_7_160"/>
          <p:cNvPicPr preferRelativeResize="0"/>
          <p:nvPr/>
        </p:nvPicPr>
        <p:blipFill rotWithShape="1">
          <a:blip r:embed="rId3">
            <a:alphaModFix/>
          </a:blip>
          <a:srcRect b="0" l="0" r="0" t="0"/>
          <a:stretch/>
        </p:blipFill>
        <p:spPr>
          <a:xfrm>
            <a:off x="13626574" y="2359800"/>
            <a:ext cx="3762525" cy="2300150"/>
          </a:xfrm>
          <a:prstGeom prst="rect">
            <a:avLst/>
          </a:prstGeom>
          <a:noFill/>
          <a:ln>
            <a:noFill/>
          </a:ln>
        </p:spPr>
      </p:pic>
      <p:pic>
        <p:nvPicPr>
          <p:cNvPr id="289" name="Google Shape;289;g1f3f22a3726_7_160"/>
          <p:cNvPicPr preferRelativeResize="0"/>
          <p:nvPr/>
        </p:nvPicPr>
        <p:blipFill rotWithShape="1">
          <a:blip r:embed="rId4">
            <a:alphaModFix/>
          </a:blip>
          <a:srcRect b="0" l="0" r="0" t="0"/>
          <a:stretch/>
        </p:blipFill>
        <p:spPr>
          <a:xfrm>
            <a:off x="13626575" y="5223499"/>
            <a:ext cx="3708825" cy="28159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mpaña 2">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ampaña 2">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2023-04-28T19:46:54Z</dcterms:created>
  <dc:creator>Escuela de Educación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2023-04-28T00:00:00Z</vt:filetime>
  </property>
  <property fmtid="{D5CDD505-2E9C-101B-9397-08002B2CF9AE}" pid="3" name="Creator">
    <vt:lpwstr>Canva</vt:lpwstr>
  </property>
  <property fmtid="{D5CDD505-2E9C-101B-9397-08002B2CF9AE}" pid="4" name="LastSaved">
    <vt:filetime>2023-04-28T00:00:00Z</vt:filetime>
  </property>
</Properties>
</file>