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Play"/>
      <p:regular r:id="rId33"/>
      <p:bold r:id="rId34"/>
    </p:embeddedFont>
    <p:embeddedFont>
      <p:font typeface="Carli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Ls9W7lR4fpHv0cqk89sAlQFqa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09620AD-245E-4907-9785-1586777A74EA}">
  <a:tblStyle styleId="{209620AD-245E-4907-9785-1586777A74EA}"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lay-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Carlito-regular.fntdata"/><Relationship Id="rId12" Type="http://schemas.openxmlformats.org/officeDocument/2006/relationships/slide" Target="slides/slide6.xml"/><Relationship Id="rId34" Type="http://schemas.openxmlformats.org/officeDocument/2006/relationships/font" Target="fonts/Play-bold.fntdata"/><Relationship Id="rId15" Type="http://schemas.openxmlformats.org/officeDocument/2006/relationships/slide" Target="slides/slide9.xml"/><Relationship Id="rId37" Type="http://schemas.openxmlformats.org/officeDocument/2006/relationships/font" Target="fonts/Carlito-italic.fntdata"/><Relationship Id="rId14" Type="http://schemas.openxmlformats.org/officeDocument/2006/relationships/slide" Target="slides/slide8.xml"/><Relationship Id="rId36" Type="http://schemas.openxmlformats.org/officeDocument/2006/relationships/font" Target="fonts/Carlito-bold.fntdata"/><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font" Target="fonts/Carlito-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02fdecf45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202fdecf452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g202fdecf452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02fdecf452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02fdecf452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202fdecf452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02fdecf45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02fdecf452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202fdecf452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02fdecf452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02fdecf452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202fdecf452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02fdecf452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02fdecf452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g202fdecf452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d0ff491df4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320" name="Google Shape;320;g2d0ff491df4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02fdecf452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02fdecf452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g202fdecf452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02fdecf452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337" name="Google Shape;337;g202fdecf452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02fdecf452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346" name="Google Shape;346;g202fdecf452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02fdecf452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354" name="Google Shape;354;g202fdecf452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02f96627b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202f96627b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7" name="Google Shape;367;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75" name="Google Shape;375;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02fdecf452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81" name="Google Shape;381;g202fdecf452_0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f7aa13143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90" name="Google Shape;390;g1f7aa13143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9:notes"/>
          <p:cNvSpPr txBox="1"/>
          <p:nvPr>
            <p:ph idx="1" type="body"/>
          </p:nvPr>
        </p:nvSpPr>
        <p:spPr>
          <a:xfrm>
            <a:off x="685800" y="4400549"/>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417" name="Google Shape;41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02f96627b3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202f96627b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02f96627b3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g202f96627b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02f96627b3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g202f96627b3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02f96627b3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g202f96627b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0da062841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0da062841a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20da062841a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02f96627b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202f96627b3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g202f96627b3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02f96627b3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02f96627b3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202f96627b3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15" name="Shape 15"/>
        <p:cNvGrpSpPr/>
        <p:nvPr/>
      </p:nvGrpSpPr>
      <p:grpSpPr>
        <a:xfrm>
          <a:off x="0" y="0"/>
          <a:ext cx="0" cy="0"/>
          <a:chOff x="0" y="0"/>
          <a:chExt cx="0" cy="0"/>
        </a:xfrm>
      </p:grpSpPr>
      <p:pic>
        <p:nvPicPr>
          <p:cNvPr descr="Uma imagem com planta, árvore, desenho, ilustração&#10;&#10;Descrição gerada automaticamente" id="16" name="Google Shape;16;p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11"/>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6" name="Shape 46"/>
        <p:cNvGrpSpPr/>
        <p:nvPr/>
      </p:nvGrpSpPr>
      <p:grpSpPr>
        <a:xfrm>
          <a:off x="0" y="0"/>
          <a:ext cx="0" cy="0"/>
          <a:chOff x="0" y="0"/>
          <a:chExt cx="0" cy="0"/>
        </a:xfrm>
      </p:grpSpPr>
      <p:sp>
        <p:nvSpPr>
          <p:cNvPr id="47" name="Google Shape;47;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55" name="Shape 55"/>
        <p:cNvGrpSpPr/>
        <p:nvPr/>
      </p:nvGrpSpPr>
      <p:grpSpPr>
        <a:xfrm>
          <a:off x="0" y="0"/>
          <a:ext cx="0" cy="0"/>
          <a:chOff x="0" y="0"/>
          <a:chExt cx="0" cy="0"/>
        </a:xfrm>
      </p:grpSpPr>
      <p:sp>
        <p:nvSpPr>
          <p:cNvPr id="56" name="Google Shape;5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60" name="Shape 60"/>
        <p:cNvGrpSpPr/>
        <p:nvPr/>
      </p:nvGrpSpPr>
      <p:grpSpPr>
        <a:xfrm>
          <a:off x="0" y="0"/>
          <a:ext cx="0" cy="0"/>
          <a:chOff x="0" y="0"/>
          <a:chExt cx="0" cy="0"/>
        </a:xfrm>
      </p:grpSpPr>
      <p:sp>
        <p:nvSpPr>
          <p:cNvPr id="61" name="Google Shape;6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64" name="Shape 64"/>
        <p:cNvGrpSpPr/>
        <p:nvPr/>
      </p:nvGrpSpPr>
      <p:grpSpPr>
        <a:xfrm>
          <a:off x="0" y="0"/>
          <a:ext cx="0" cy="0"/>
          <a:chOff x="0" y="0"/>
          <a:chExt cx="0" cy="0"/>
        </a:xfrm>
      </p:grpSpPr>
      <p:sp>
        <p:nvSpPr>
          <p:cNvPr id="65" name="Google Shape;65;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71" name="Shape 71"/>
        <p:cNvGrpSpPr/>
        <p:nvPr/>
      </p:nvGrpSpPr>
      <p:grpSpPr>
        <a:xfrm>
          <a:off x="0" y="0"/>
          <a:ext cx="0" cy="0"/>
          <a:chOff x="0" y="0"/>
          <a:chExt cx="0" cy="0"/>
        </a:xfrm>
      </p:grpSpPr>
      <p:sp>
        <p:nvSpPr>
          <p:cNvPr id="72" name="Google Shape;72;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3"/>
          <p:cNvSpPr/>
          <p:nvPr>
            <p:ph idx="2" type="pic"/>
          </p:nvPr>
        </p:nvSpPr>
        <p:spPr>
          <a:xfrm>
            <a:off x="5183188" y="987425"/>
            <a:ext cx="6172200" cy="4873625"/>
          </a:xfrm>
          <a:prstGeom prst="rect">
            <a:avLst/>
          </a:prstGeom>
          <a:noFill/>
          <a:ln>
            <a:noFill/>
          </a:ln>
        </p:spPr>
      </p:sp>
      <p:sp>
        <p:nvSpPr>
          <p:cNvPr id="74" name="Google Shape;74;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78" name="Shape 78"/>
        <p:cNvGrpSpPr/>
        <p:nvPr/>
      </p:nvGrpSpPr>
      <p:grpSpPr>
        <a:xfrm>
          <a:off x="0" y="0"/>
          <a:ext cx="0" cy="0"/>
          <a:chOff x="0" y="0"/>
          <a:chExt cx="0" cy="0"/>
        </a:xfrm>
      </p:grpSpPr>
      <p:sp>
        <p:nvSpPr>
          <p:cNvPr id="79" name="Google Shape;7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84" name="Shape 84"/>
        <p:cNvGrpSpPr/>
        <p:nvPr/>
      </p:nvGrpSpPr>
      <p:grpSpPr>
        <a:xfrm>
          <a:off x="0" y="0"/>
          <a:ext cx="0" cy="0"/>
          <a:chOff x="0" y="0"/>
          <a:chExt cx="0" cy="0"/>
        </a:xfrm>
      </p:grpSpPr>
      <p:sp>
        <p:nvSpPr>
          <p:cNvPr id="85" name="Google Shape;85;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90" name="Shape 90"/>
        <p:cNvGrpSpPr/>
        <p:nvPr/>
      </p:nvGrpSpPr>
      <p:grpSpPr>
        <a:xfrm>
          <a:off x="0" y="0"/>
          <a:ext cx="0" cy="0"/>
          <a:chOff x="0" y="0"/>
          <a:chExt cx="0" cy="0"/>
        </a:xfrm>
      </p:grpSpPr>
      <p:sp>
        <p:nvSpPr>
          <p:cNvPr id="91" name="Google Shape;91;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102" name="Shape 102"/>
        <p:cNvGrpSpPr/>
        <p:nvPr/>
      </p:nvGrpSpPr>
      <p:grpSpPr>
        <a:xfrm>
          <a:off x="0" y="0"/>
          <a:ext cx="0" cy="0"/>
          <a:chOff x="0" y="0"/>
          <a:chExt cx="0" cy="0"/>
        </a:xfrm>
      </p:grpSpPr>
      <p:pic>
        <p:nvPicPr>
          <p:cNvPr descr="Uma imagem com texto, captura de ecrã, Árvore de natal, design&#10;&#10;Descrição gerada automaticamente" id="103" name="Google Shape;103;g2d0ff491df4_3_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4" name="Google Shape;104;g2d0ff491df4_3_11"/>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2d0ff491df4_3_11"/>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106" name="Shape 106"/>
        <p:cNvGrpSpPr/>
        <p:nvPr/>
      </p:nvGrpSpPr>
      <p:grpSpPr>
        <a:xfrm>
          <a:off x="0" y="0"/>
          <a:ext cx="0" cy="0"/>
          <a:chOff x="0" y="0"/>
          <a:chExt cx="0" cy="0"/>
        </a:xfrm>
      </p:grpSpPr>
      <p:sp>
        <p:nvSpPr>
          <p:cNvPr id="107" name="Google Shape;107;g2d0ff491df4_3_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d0ff491df4_3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2d0ff491df4_3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2d0ff491df4_3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11" name="Shape 11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12" name="Shape 112"/>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113" name="Shape 113"/>
        <p:cNvGrpSpPr/>
        <p:nvPr/>
      </p:nvGrpSpPr>
      <p:grpSpPr>
        <a:xfrm>
          <a:off x="0" y="0"/>
          <a:ext cx="0" cy="0"/>
          <a:chOff x="0" y="0"/>
          <a:chExt cx="0" cy="0"/>
        </a:xfrm>
      </p:grpSpPr>
      <p:sp>
        <p:nvSpPr>
          <p:cNvPr id="114" name="Google Shape;114;g2d0ff491df4_3_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2d0ff491df4_3_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g2d0ff491df4_3_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17" name="Shape 117"/>
        <p:cNvGrpSpPr/>
        <p:nvPr/>
      </p:nvGrpSpPr>
      <p:grpSpPr>
        <a:xfrm>
          <a:off x="0" y="0"/>
          <a:ext cx="0" cy="0"/>
          <a:chOff x="0" y="0"/>
          <a:chExt cx="0" cy="0"/>
        </a:xfrm>
      </p:grpSpPr>
      <p:sp>
        <p:nvSpPr>
          <p:cNvPr id="118" name="Google Shape;118;g2d0ff491df4_3_20"/>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g2d0ff491df4_3_20"/>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2d0ff491df4_3_20"/>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121" name="Shape 121"/>
        <p:cNvGrpSpPr/>
        <p:nvPr/>
      </p:nvGrpSpPr>
      <p:grpSpPr>
        <a:xfrm>
          <a:off x="0" y="0"/>
          <a:ext cx="0" cy="0"/>
          <a:chOff x="0" y="0"/>
          <a:chExt cx="0" cy="0"/>
        </a:xfrm>
      </p:grpSpPr>
      <p:pic>
        <p:nvPicPr>
          <p:cNvPr descr="Uma imagem com planta, árvore, desenho, ilustração&#10;&#10;Descrição gerada automaticamente" id="122" name="Google Shape;122;g2d0ff491df4_3_2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g2d0ff491df4_3_24"/>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124" name="Shape 124"/>
        <p:cNvGrpSpPr/>
        <p:nvPr/>
      </p:nvGrpSpPr>
      <p:grpSpPr>
        <a:xfrm>
          <a:off x="0" y="0"/>
          <a:ext cx="0" cy="0"/>
          <a:chOff x="0" y="0"/>
          <a:chExt cx="0" cy="0"/>
        </a:xfrm>
      </p:grpSpPr>
      <p:pic>
        <p:nvPicPr>
          <p:cNvPr descr="Uma imagem com captura de ecrã, texto, design&#10;&#10;Descrição gerada automaticamente" id="125" name="Google Shape;125;g2d0ff491df4_3_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6" name="Google Shape;126;g2d0ff491df4_3_27"/>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127" name="Shape 127"/>
        <p:cNvGrpSpPr/>
        <p:nvPr/>
      </p:nvGrpSpPr>
      <p:grpSpPr>
        <a:xfrm>
          <a:off x="0" y="0"/>
          <a:ext cx="0" cy="0"/>
          <a:chOff x="0" y="0"/>
          <a:chExt cx="0" cy="0"/>
        </a:xfrm>
      </p:grpSpPr>
      <p:pic>
        <p:nvPicPr>
          <p:cNvPr descr="Uma imagem com texto, árvore, captura de ecrã, planta&#10;&#10;Descrição gerada automaticamente" id="128" name="Google Shape;128;g2d0ff491df4_3_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9" name="Google Shape;129;g2d0ff491df4_3_31"/>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Em branco">
    <p:spTree>
      <p:nvGrpSpPr>
        <p:cNvPr id="130" name="Shape 130"/>
        <p:cNvGrpSpPr/>
        <p:nvPr/>
      </p:nvGrpSpPr>
      <p:grpSpPr>
        <a:xfrm>
          <a:off x="0" y="0"/>
          <a:ext cx="0" cy="0"/>
          <a:chOff x="0" y="0"/>
          <a:chExt cx="0" cy="0"/>
        </a:xfrm>
      </p:grpSpPr>
      <p:pic>
        <p:nvPicPr>
          <p:cNvPr descr="Uma imagem com texto, captura de ecrã, árvore&#10;&#10;Descrição gerada automaticamente" id="131" name="Google Shape;131;g2d0ff491df4_3_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2" name="Google Shape;132;g2d0ff491df4_3_34"/>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133" name="Shape 133"/>
        <p:cNvGrpSpPr/>
        <p:nvPr/>
      </p:nvGrpSpPr>
      <p:grpSpPr>
        <a:xfrm>
          <a:off x="0" y="0"/>
          <a:ext cx="0" cy="0"/>
          <a:chOff x="0" y="0"/>
          <a:chExt cx="0" cy="0"/>
        </a:xfrm>
      </p:grpSpPr>
      <p:sp>
        <p:nvSpPr>
          <p:cNvPr id="134" name="Google Shape;134;g2d0ff491df4_3_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2d0ff491df4_3_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36" name="Google Shape;136;g2d0ff491df4_3_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2d0ff491df4_3_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2d0ff491df4_3_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139" name="Shape 139"/>
        <p:cNvGrpSpPr/>
        <p:nvPr/>
      </p:nvGrpSpPr>
      <p:grpSpPr>
        <a:xfrm>
          <a:off x="0" y="0"/>
          <a:ext cx="0" cy="0"/>
          <a:chOff x="0" y="0"/>
          <a:chExt cx="0" cy="0"/>
        </a:xfrm>
      </p:grpSpPr>
      <p:sp>
        <p:nvSpPr>
          <p:cNvPr id="140" name="Google Shape;140;g2d0ff491df4_3_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2d0ff491df4_3_4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g2d0ff491df4_3_4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g2d0ff491df4_3_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g2d0ff491df4_3_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2d0ff491df4_3_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9" name="Shape 1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146" name="Shape 146"/>
        <p:cNvGrpSpPr/>
        <p:nvPr/>
      </p:nvGrpSpPr>
      <p:grpSpPr>
        <a:xfrm>
          <a:off x="0" y="0"/>
          <a:ext cx="0" cy="0"/>
          <a:chOff x="0" y="0"/>
          <a:chExt cx="0" cy="0"/>
        </a:xfrm>
      </p:grpSpPr>
      <p:sp>
        <p:nvSpPr>
          <p:cNvPr id="147" name="Google Shape;147;g2d0ff491df4_3_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g2d0ff491df4_3_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9" name="Google Shape;149;g2d0ff491df4_3_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g2d0ff491df4_3_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1" name="Google Shape;151;g2d0ff491df4_3_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g2d0ff491df4_3_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2d0ff491df4_3_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2d0ff491df4_3_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155" name="Shape 155"/>
        <p:cNvGrpSpPr/>
        <p:nvPr/>
      </p:nvGrpSpPr>
      <p:grpSpPr>
        <a:xfrm>
          <a:off x="0" y="0"/>
          <a:ext cx="0" cy="0"/>
          <a:chOff x="0" y="0"/>
          <a:chExt cx="0" cy="0"/>
        </a:xfrm>
      </p:grpSpPr>
      <p:sp>
        <p:nvSpPr>
          <p:cNvPr id="156" name="Google Shape;156;g2d0ff491df4_3_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2d0ff491df4_3_5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8" name="Google Shape;158;g2d0ff491df4_3_5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9" name="Google Shape;159;g2d0ff491df4_3_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2d0ff491df4_3_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2d0ff491df4_3_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162" name="Shape 162"/>
        <p:cNvGrpSpPr/>
        <p:nvPr/>
      </p:nvGrpSpPr>
      <p:grpSpPr>
        <a:xfrm>
          <a:off x="0" y="0"/>
          <a:ext cx="0" cy="0"/>
          <a:chOff x="0" y="0"/>
          <a:chExt cx="0" cy="0"/>
        </a:xfrm>
      </p:grpSpPr>
      <p:sp>
        <p:nvSpPr>
          <p:cNvPr id="163" name="Google Shape;163;g2d0ff491df4_3_6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2d0ff491df4_3_66"/>
          <p:cNvSpPr/>
          <p:nvPr>
            <p:ph idx="2" type="pic"/>
          </p:nvPr>
        </p:nvSpPr>
        <p:spPr>
          <a:xfrm>
            <a:off x="5183188" y="987425"/>
            <a:ext cx="6172200" cy="4873625"/>
          </a:xfrm>
          <a:prstGeom prst="rect">
            <a:avLst/>
          </a:prstGeom>
          <a:noFill/>
          <a:ln>
            <a:noFill/>
          </a:ln>
        </p:spPr>
      </p:sp>
      <p:sp>
        <p:nvSpPr>
          <p:cNvPr id="165" name="Google Shape;165;g2d0ff491df4_3_6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6" name="Google Shape;166;g2d0ff491df4_3_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g2d0ff491df4_3_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g2d0ff491df4_3_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169" name="Shape 169"/>
        <p:cNvGrpSpPr/>
        <p:nvPr/>
      </p:nvGrpSpPr>
      <p:grpSpPr>
        <a:xfrm>
          <a:off x="0" y="0"/>
          <a:ext cx="0" cy="0"/>
          <a:chOff x="0" y="0"/>
          <a:chExt cx="0" cy="0"/>
        </a:xfrm>
      </p:grpSpPr>
      <p:sp>
        <p:nvSpPr>
          <p:cNvPr id="170" name="Google Shape;170;g2d0ff491df4_3_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g2d0ff491df4_3_7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g2d0ff491df4_3_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2d0ff491df4_3_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g2d0ff491df4_3_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175" name="Shape 175"/>
        <p:cNvGrpSpPr/>
        <p:nvPr/>
      </p:nvGrpSpPr>
      <p:grpSpPr>
        <a:xfrm>
          <a:off x="0" y="0"/>
          <a:ext cx="0" cy="0"/>
          <a:chOff x="0" y="0"/>
          <a:chExt cx="0" cy="0"/>
        </a:xfrm>
      </p:grpSpPr>
      <p:sp>
        <p:nvSpPr>
          <p:cNvPr id="176" name="Google Shape;176;g2d0ff491df4_3_7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g2d0ff491df4_3_7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g2d0ff491df4_3_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g2d0ff491df4_3_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g2d0ff491df4_3_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181" name="Shape 181"/>
        <p:cNvGrpSpPr/>
        <p:nvPr/>
      </p:nvGrpSpPr>
      <p:grpSpPr>
        <a:xfrm>
          <a:off x="0" y="0"/>
          <a:ext cx="0" cy="0"/>
          <a:chOff x="0" y="0"/>
          <a:chExt cx="0" cy="0"/>
        </a:xfrm>
      </p:grpSpPr>
      <p:sp>
        <p:nvSpPr>
          <p:cNvPr id="182" name="Google Shape;182;g2d0ff491df4_3_8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g2d0ff491df4_3_8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4" name="Google Shape;184;g2d0ff491df4_3_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2d0ff491df4_3_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g2d0ff491df4_3_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20" name="Shape 20"/>
        <p:cNvGrpSpPr/>
        <p:nvPr/>
      </p:nvGrpSpPr>
      <p:grpSpPr>
        <a:xfrm>
          <a:off x="0" y="0"/>
          <a:ext cx="0" cy="0"/>
          <a:chOff x="0" y="0"/>
          <a:chExt cx="0" cy="0"/>
        </a:xfrm>
      </p:grpSpPr>
      <p:pic>
        <p:nvPicPr>
          <p:cNvPr descr="Uma imagem com texto, captura de ecrã, Árvore de natal, design&#10;&#10;Descrição gerada automaticamente" id="21" name="Google Shape;21;p1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12"/>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2"/>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1_Em branco">
    <p:spTree>
      <p:nvGrpSpPr>
        <p:cNvPr id="24" name="Shape 24"/>
        <p:cNvGrpSpPr/>
        <p:nvPr/>
      </p:nvGrpSpPr>
      <p:grpSpPr>
        <a:xfrm>
          <a:off x="0" y="0"/>
          <a:ext cx="0" cy="0"/>
          <a:chOff x="0" y="0"/>
          <a:chExt cx="0" cy="0"/>
        </a:xfrm>
      </p:grpSpPr>
      <p:pic>
        <p:nvPicPr>
          <p:cNvPr descr="Uma imagem com texto, captura de ecrã, árvore&#10;&#10;Descrição gerada automaticamente" id="25" name="Google Shape;25;p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 name="Google Shape;26;p16"/>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27" name="Shape 27"/>
        <p:cNvGrpSpPr/>
        <p:nvPr/>
      </p:nvGrpSpPr>
      <p:grpSpPr>
        <a:xfrm>
          <a:off x="0" y="0"/>
          <a:ext cx="0" cy="0"/>
          <a:chOff x="0" y="0"/>
          <a:chExt cx="0" cy="0"/>
        </a:xfrm>
      </p:grpSpPr>
      <p:pic>
        <p:nvPicPr>
          <p:cNvPr descr="Uma imagem com captura de ecrã, texto, design&#10;&#10;Descrição gerada automaticamente" id="28" name="Google Shape;28;p1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 name="Google Shape;29;p13"/>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30" name="Shape 30"/>
        <p:cNvGrpSpPr/>
        <p:nvPr/>
      </p:nvGrpSpPr>
      <p:grpSpPr>
        <a:xfrm>
          <a:off x="0" y="0"/>
          <a:ext cx="0" cy="0"/>
          <a:chOff x="0" y="0"/>
          <a:chExt cx="0" cy="0"/>
        </a:xfrm>
      </p:grpSpPr>
      <p:pic>
        <p:nvPicPr>
          <p:cNvPr descr="Uma imagem com texto, árvore, captura de ecrã, planta&#10;&#10;Descrição gerada automaticamente" id="31" name="Google Shape;31;p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 name="Google Shape;32;p15"/>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33" name="Shape 33"/>
        <p:cNvGrpSpPr/>
        <p:nvPr/>
      </p:nvGrpSpPr>
      <p:grpSpPr>
        <a:xfrm>
          <a:off x="0" y="0"/>
          <a:ext cx="0" cy="0"/>
          <a:chOff x="0" y="0"/>
          <a:chExt cx="0" cy="0"/>
        </a:xfrm>
      </p:grpSpPr>
      <p:sp>
        <p:nvSpPr>
          <p:cNvPr id="34" name="Google Shape;34;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6" name="Google Shape;3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39" name="Shape 39"/>
        <p:cNvGrpSpPr/>
        <p:nvPr/>
      </p:nvGrpSpPr>
      <p:grpSpPr>
        <a:xfrm>
          <a:off x="0" y="0"/>
          <a:ext cx="0" cy="0"/>
          <a:chOff x="0" y="0"/>
          <a:chExt cx="0" cy="0"/>
        </a:xfrm>
      </p:grpSpPr>
      <p:sp>
        <p:nvSpPr>
          <p:cNvPr id="40" name="Google Shape;4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image" Target="../media/image1.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6" Type="http://schemas.openxmlformats.org/officeDocument/2006/relationships/slideLayout" Target="../slideLayouts/slideLayout22.xml"/><Relationship Id="rId18" Type="http://schemas.openxmlformats.org/officeDocument/2006/relationships/slideLayout" Target="../slideLayouts/slideLayout34.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6" name="Shape 96"/>
        <p:cNvGrpSpPr/>
        <p:nvPr/>
      </p:nvGrpSpPr>
      <p:grpSpPr>
        <a:xfrm>
          <a:off x="0" y="0"/>
          <a:ext cx="0" cy="0"/>
          <a:chOff x="0" y="0"/>
          <a:chExt cx="0" cy="0"/>
        </a:xfrm>
      </p:grpSpPr>
      <p:sp>
        <p:nvSpPr>
          <p:cNvPr id="97" name="Google Shape;97;g2d0ff491df4_3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 name="Google Shape;98;g2d0ff491df4_3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9" name="Google Shape;99;g2d0ff491df4_3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0" name="Google Shape;100;g2d0ff491df4_3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1" name="Google Shape;101;g2d0ff491df4_3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9.png"/><Relationship Id="rId5"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7.jpg"/><Relationship Id="rId4" Type="http://schemas.openxmlformats.org/officeDocument/2006/relationships/image" Target="../media/image48.png"/><Relationship Id="rId5" Type="http://schemas.openxmlformats.org/officeDocument/2006/relationships/image" Target="../media/image11.png"/><Relationship Id="rId6"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data.globe.gov/" TargetMode="External"/><Relationship Id="rId4" Type="http://schemas.openxmlformats.org/officeDocument/2006/relationships/hyperlink" Target="https://www.globe.gov/globe-data/data-entry/email-data-entry" TargetMode="External"/><Relationship Id="rId5" Type="http://schemas.openxmlformats.org/officeDocument/2006/relationships/hyperlink" Target="https://www.globe.gov/globe-data/data-entry/data-entry-app" TargetMode="External"/><Relationship Id="rId6"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globe.gov/documents/10157/0/10754848/357f63ad-755e-2039-8071-e12aaf80650a" TargetMode="External"/><Relationship Id="rId4" Type="http://schemas.openxmlformats.org/officeDocument/2006/relationships/hyperlink" Target="https://www.globe.gov/documents/10157/0/10754848/8033605f-d694-b50a-143d-8682abf0e107" TargetMode="External"/><Relationship Id="rId5" Type="http://schemas.openxmlformats.org/officeDocument/2006/relationships/hyperlink" Target="https://www.globe.gov/documents/10157/0/10754848/57dd16bd-b37e-3191-a8af-371f5a468be9" TargetMode="External"/><Relationship Id="rId6" Type="http://schemas.openxmlformats.org/officeDocument/2006/relationships/hyperlink" Target="https://www.globe.gov/news-events/meetings_symposia/virtual-conferences" TargetMode="External"/><Relationship Id="rId7"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acortar.link/xPKuDy"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2.jp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43.jpg"/><Relationship Id="rId5"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49.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hyperlink" Target="https://www.globe.gov/web/surface-temperature-field-campaign/overview/science-of-the-surface-temperature-field-campaign"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
          <p:cNvSpPr txBox="1"/>
          <p:nvPr>
            <p:ph type="ctrTitle"/>
          </p:nvPr>
        </p:nvSpPr>
        <p:spPr>
          <a:xfrm>
            <a:off x="671325" y="2519475"/>
            <a:ext cx="4805100" cy="1069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t/>
            </a:r>
            <a:endParaRPr sz="3600"/>
          </a:p>
          <a:p>
            <a:pPr indent="0" lvl="0" marL="0" rtl="0" algn="ctr">
              <a:lnSpc>
                <a:spcPct val="90000"/>
              </a:lnSpc>
              <a:spcBef>
                <a:spcPts val="0"/>
              </a:spcBef>
              <a:spcAft>
                <a:spcPts val="0"/>
              </a:spcAft>
              <a:buClr>
                <a:schemeClr val="dk1"/>
              </a:buClr>
              <a:buSzPts val="4000"/>
              <a:buFont typeface="Calibri"/>
              <a:buNone/>
            </a:pPr>
            <a:r>
              <a:t/>
            </a:r>
            <a:endParaRPr sz="1900"/>
          </a:p>
          <a:p>
            <a:pPr indent="0" lvl="0" marL="0" rtl="0" algn="ctr">
              <a:lnSpc>
                <a:spcPct val="90000"/>
              </a:lnSpc>
              <a:spcBef>
                <a:spcPts val="0"/>
              </a:spcBef>
              <a:spcAft>
                <a:spcPts val="0"/>
              </a:spcAft>
              <a:buClr>
                <a:schemeClr val="dk1"/>
              </a:buClr>
              <a:buSzPts val="4000"/>
              <a:buFont typeface="Calibri"/>
              <a:buNone/>
            </a:pPr>
            <a:r>
              <a:rPr lang="es" sz="3600"/>
              <a:t>Temperatura superficial</a:t>
            </a:r>
            <a:endParaRPr sz="3600"/>
          </a:p>
        </p:txBody>
      </p:sp>
      <p:pic>
        <p:nvPicPr>
          <p:cNvPr id="192" name="Google Shape;192;p1"/>
          <p:cNvPicPr preferRelativeResize="0"/>
          <p:nvPr/>
        </p:nvPicPr>
        <p:blipFill rotWithShape="1">
          <a:blip r:embed="rId3">
            <a:alphaModFix/>
          </a:blip>
          <a:srcRect b="0" l="0" r="0" t="0"/>
          <a:stretch/>
        </p:blipFill>
        <p:spPr>
          <a:xfrm>
            <a:off x="7900800" y="3139725"/>
            <a:ext cx="2773599" cy="172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02fdecf452_0_1"/>
          <p:cNvSpPr txBox="1"/>
          <p:nvPr>
            <p:ph type="title"/>
          </p:nvPr>
        </p:nvSpPr>
        <p:spPr>
          <a:xfrm>
            <a:off x="824750" y="795200"/>
            <a:ext cx="10629900" cy="689400"/>
          </a:xfrm>
          <a:prstGeom prst="rect">
            <a:avLst/>
          </a:prstGeom>
          <a:noFill/>
          <a:ln>
            <a:noFill/>
          </a:ln>
        </p:spPr>
        <p:txBody>
          <a:bodyPr anchorCtr="0" anchor="ctr" bIns="45700" lIns="91425" spcFirstLastPara="1" rIns="91425" wrap="square" tIns="12700">
            <a:normAutofit/>
          </a:bodyPr>
          <a:lstStyle/>
          <a:p>
            <a:pPr indent="0" lvl="0" marL="12700" rtl="0" algn="ctr">
              <a:lnSpc>
                <a:spcPct val="90000"/>
              </a:lnSpc>
              <a:spcBef>
                <a:spcPts val="0"/>
              </a:spcBef>
              <a:spcAft>
                <a:spcPts val="0"/>
              </a:spcAft>
              <a:buClr>
                <a:srgbClr val="2D5395"/>
              </a:buClr>
              <a:buSzPts val="2800"/>
              <a:buFont typeface="Calibri"/>
              <a:buNone/>
            </a:pPr>
            <a:r>
              <a:rPr b="1" lang="es" sz="4000">
                <a:latin typeface="Calibri"/>
                <a:ea typeface="Calibri"/>
                <a:cs typeface="Calibri"/>
                <a:sym typeface="Calibri"/>
              </a:rPr>
              <a:t>Instrumento: Termómetro de infrarrojos</a:t>
            </a:r>
            <a:endParaRPr b="1" sz="4000">
              <a:latin typeface="Calibri"/>
              <a:ea typeface="Calibri"/>
              <a:cs typeface="Calibri"/>
              <a:sym typeface="Calibri"/>
            </a:endParaRPr>
          </a:p>
        </p:txBody>
      </p:sp>
      <p:sp>
        <p:nvSpPr>
          <p:cNvPr id="256" name="Google Shape;256;g202fdecf452_0_1"/>
          <p:cNvSpPr txBox="1"/>
          <p:nvPr/>
        </p:nvSpPr>
        <p:spPr>
          <a:xfrm>
            <a:off x="453900" y="1367125"/>
            <a:ext cx="11267400" cy="523200"/>
          </a:xfrm>
          <a:prstGeom prst="rect">
            <a:avLst/>
          </a:prstGeom>
          <a:noFill/>
          <a:ln>
            <a:noFill/>
          </a:ln>
        </p:spPr>
        <p:txBody>
          <a:bodyPr anchorCtr="0" anchor="t" bIns="91425" lIns="91425" spcFirstLastPara="1" rIns="91425" wrap="square" tIns="91425">
            <a:spAutoFit/>
          </a:bodyPr>
          <a:lstStyle/>
          <a:p>
            <a:pPr indent="-168275" lvl="0" marL="180975" marR="0" rtl="0" algn="ctr">
              <a:lnSpc>
                <a:spcPct val="100000"/>
              </a:lnSpc>
              <a:spcBef>
                <a:spcPts val="0"/>
              </a:spcBef>
              <a:spcAft>
                <a:spcPts val="0"/>
              </a:spcAft>
              <a:buClr>
                <a:srgbClr val="000000"/>
              </a:buClr>
              <a:buSzPts val="2200"/>
              <a:buFont typeface="Arial"/>
              <a:buNone/>
            </a:pPr>
            <a:r>
              <a:rPr b="0" i="0" lang="es" sz="2200" u="none" cap="none" strike="noStrike">
                <a:solidFill>
                  <a:schemeClr val="dk1"/>
                </a:solidFill>
                <a:latin typeface="Calibri"/>
                <a:ea typeface="Calibri"/>
                <a:cs typeface="Calibri"/>
                <a:sym typeface="Calibri"/>
              </a:rPr>
              <a:t>Mide la radiación (calor) infrarroja que emite una superficie y la convierte en temperatura.</a:t>
            </a:r>
            <a:endParaRPr b="0" i="0" sz="2200" u="none" cap="none" strike="noStrike">
              <a:solidFill>
                <a:schemeClr val="dk1"/>
              </a:solidFill>
              <a:latin typeface="Calibri"/>
              <a:ea typeface="Calibri"/>
              <a:cs typeface="Calibri"/>
              <a:sym typeface="Calibri"/>
            </a:endParaRPr>
          </a:p>
        </p:txBody>
      </p:sp>
      <p:sp>
        <p:nvSpPr>
          <p:cNvPr id="257" name="Google Shape;257;g202fdecf452_0_1"/>
          <p:cNvSpPr/>
          <p:nvPr/>
        </p:nvSpPr>
        <p:spPr>
          <a:xfrm>
            <a:off x="7949450" y="2102550"/>
            <a:ext cx="1714500" cy="32229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8" name="Google Shape;258;g202fdecf452_0_1"/>
          <p:cNvSpPr txBox="1"/>
          <p:nvPr/>
        </p:nvSpPr>
        <p:spPr>
          <a:xfrm>
            <a:off x="3891475" y="5102800"/>
            <a:ext cx="955800" cy="297300"/>
          </a:xfrm>
          <a:prstGeom prst="rect">
            <a:avLst/>
          </a:prstGeom>
          <a:solidFill>
            <a:srgbClr val="FFFFFF"/>
          </a:solidFill>
          <a:ln>
            <a:noFill/>
          </a:ln>
        </p:spPr>
        <p:txBody>
          <a:bodyPr anchorCtr="0" anchor="t" bIns="0" lIns="0" spcFirstLastPara="1" rIns="0" wrap="square" tIns="0">
            <a:spAutoFit/>
          </a:bodyPr>
          <a:lstStyle/>
          <a:p>
            <a:pPr indent="0" lvl="0" marL="58418" marR="0" rtl="0" algn="l">
              <a:lnSpc>
                <a:spcPct val="60909"/>
              </a:lnSpc>
              <a:spcBef>
                <a:spcPts val="0"/>
              </a:spcBef>
              <a:spcAft>
                <a:spcPts val="0"/>
              </a:spcAft>
              <a:buClr>
                <a:srgbClr val="000000"/>
              </a:buClr>
              <a:buSzPts val="1200"/>
              <a:buFont typeface="Arial"/>
              <a:buNone/>
            </a:pPr>
            <a:r>
              <a:rPr b="1" i="0" lang="es" sz="1200" u="none" cap="none" strike="noStrike">
                <a:solidFill>
                  <a:schemeClr val="dk1"/>
                </a:solidFill>
                <a:latin typeface="Carlito"/>
                <a:ea typeface="Carlito"/>
                <a:cs typeface="Carlito"/>
                <a:sym typeface="Carlito"/>
              </a:rPr>
              <a:t>Botón de</a:t>
            </a:r>
            <a:endParaRPr b="0" i="0" sz="1200" u="none" cap="none" strike="noStrike">
              <a:solidFill>
                <a:schemeClr val="dk1"/>
              </a:solidFill>
              <a:latin typeface="Carlito"/>
              <a:ea typeface="Carlito"/>
              <a:cs typeface="Carlito"/>
              <a:sym typeface="Carlito"/>
            </a:endParaRPr>
          </a:p>
          <a:p>
            <a:pPr indent="0" lvl="0" marL="40005"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Carlito"/>
                <a:ea typeface="Carlito"/>
                <a:cs typeface="Carlito"/>
                <a:sym typeface="Carlito"/>
              </a:rPr>
              <a:t>grabación</a:t>
            </a:r>
            <a:endParaRPr b="0" i="0" sz="1200" u="none" cap="none" strike="noStrike">
              <a:solidFill>
                <a:schemeClr val="dk1"/>
              </a:solidFill>
              <a:latin typeface="Carlito"/>
              <a:ea typeface="Carlito"/>
              <a:cs typeface="Carlito"/>
              <a:sym typeface="Carlito"/>
            </a:endParaRPr>
          </a:p>
        </p:txBody>
      </p:sp>
      <p:grpSp>
        <p:nvGrpSpPr>
          <p:cNvPr id="259" name="Google Shape;259;g202fdecf452_0_1"/>
          <p:cNvGrpSpPr/>
          <p:nvPr/>
        </p:nvGrpSpPr>
        <p:grpSpPr>
          <a:xfrm>
            <a:off x="1564152" y="1972856"/>
            <a:ext cx="4651860" cy="3352627"/>
            <a:chOff x="1564125" y="1950150"/>
            <a:chExt cx="4920000" cy="3604200"/>
          </a:xfrm>
        </p:grpSpPr>
        <p:sp>
          <p:nvSpPr>
            <p:cNvPr id="260" name="Google Shape;260;g202fdecf452_0_1"/>
            <p:cNvSpPr/>
            <p:nvPr/>
          </p:nvSpPr>
          <p:spPr>
            <a:xfrm>
              <a:off x="1564125" y="1950150"/>
              <a:ext cx="4920000" cy="3604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1" name="Google Shape;261;g202fdecf452_0_1"/>
            <p:cNvSpPr txBox="1"/>
            <p:nvPr/>
          </p:nvSpPr>
          <p:spPr>
            <a:xfrm>
              <a:off x="3236925" y="2311850"/>
              <a:ext cx="1086000" cy="641100"/>
            </a:xfrm>
            <a:prstGeom prst="rect">
              <a:avLst/>
            </a:prstGeom>
            <a:solidFill>
              <a:srgbClr val="FFFFFF"/>
            </a:solidFill>
            <a:ln>
              <a:noFill/>
            </a:ln>
          </p:spPr>
          <p:txBody>
            <a:bodyPr anchorCtr="0" anchor="t" bIns="0" lIns="0" spcFirstLastPara="1" rIns="0" wrap="square" tIns="41275">
              <a:spAutoFit/>
            </a:bodyPr>
            <a:lstStyle/>
            <a:p>
              <a:pPr indent="0" lvl="0" marL="14603"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Carlito"/>
                  <a:ea typeface="Carlito"/>
                  <a:cs typeface="Carlito"/>
                  <a:sym typeface="Carlito"/>
                </a:rPr>
                <a:t>Pantalla de</a:t>
              </a:r>
              <a:endParaRPr b="0" i="0" sz="1200" u="none" cap="none" strike="noStrike">
                <a:solidFill>
                  <a:schemeClr val="dk1"/>
                </a:solidFill>
                <a:latin typeface="Carlito"/>
                <a:ea typeface="Carlito"/>
                <a:cs typeface="Carlito"/>
                <a:sym typeface="Carlito"/>
              </a:endParaRPr>
            </a:p>
            <a:p>
              <a:pPr indent="0" lvl="0" marL="14603" marR="0" rtl="0" algn="l">
                <a:lnSpc>
                  <a:spcPct val="100000"/>
                </a:lnSpc>
                <a:spcBef>
                  <a:spcPts val="5"/>
                </a:spcBef>
                <a:spcAft>
                  <a:spcPts val="0"/>
                </a:spcAft>
                <a:buClr>
                  <a:srgbClr val="000000"/>
                </a:buClr>
                <a:buSzPts val="1200"/>
                <a:buFont typeface="Arial"/>
                <a:buNone/>
              </a:pPr>
              <a:r>
                <a:rPr b="1" i="0" lang="es" sz="1200" u="none" cap="none" strike="noStrike">
                  <a:solidFill>
                    <a:schemeClr val="dk1"/>
                  </a:solidFill>
                  <a:latin typeface="Carlito"/>
                  <a:ea typeface="Carlito"/>
                  <a:cs typeface="Carlito"/>
                  <a:sym typeface="Carlito"/>
                </a:rPr>
                <a:t>exposición digital</a:t>
              </a:r>
              <a:endParaRPr b="0" i="0" sz="1200" u="none" cap="none" strike="noStrike">
                <a:solidFill>
                  <a:schemeClr val="dk1"/>
                </a:solidFill>
                <a:latin typeface="Carlito"/>
                <a:ea typeface="Carlito"/>
                <a:cs typeface="Carlito"/>
                <a:sym typeface="Carlito"/>
              </a:endParaRPr>
            </a:p>
          </p:txBody>
        </p:sp>
        <p:sp>
          <p:nvSpPr>
            <p:cNvPr id="262" name="Google Shape;262;g202fdecf452_0_1"/>
            <p:cNvSpPr txBox="1"/>
            <p:nvPr/>
          </p:nvSpPr>
          <p:spPr>
            <a:xfrm>
              <a:off x="5468850" y="2311838"/>
              <a:ext cx="955800" cy="441900"/>
            </a:xfrm>
            <a:prstGeom prst="rect">
              <a:avLst/>
            </a:prstGeom>
            <a:solidFill>
              <a:srgbClr val="FFFFFF"/>
            </a:solidFill>
            <a:ln>
              <a:noFill/>
            </a:ln>
          </p:spPr>
          <p:txBody>
            <a:bodyPr anchorCtr="0" anchor="t" bIns="0" lIns="0" spcFirstLastPara="1" rIns="0" wrap="square" tIns="41275">
              <a:spAutoFit/>
            </a:bodyPr>
            <a:lstStyle/>
            <a:p>
              <a:pPr indent="90487" lvl="0" marL="33655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Carlito"/>
                  <a:ea typeface="Carlito"/>
                  <a:cs typeface="Carlito"/>
                  <a:sym typeface="Carlito"/>
                </a:rPr>
                <a:t>Ojo  detector</a:t>
              </a:r>
              <a:endParaRPr b="0" i="0" sz="1200" u="none" cap="none" strike="noStrike">
                <a:solidFill>
                  <a:schemeClr val="dk1"/>
                </a:solidFill>
                <a:latin typeface="Carlito"/>
                <a:ea typeface="Carlito"/>
                <a:cs typeface="Carlito"/>
                <a:sym typeface="Carlito"/>
              </a:endParaRPr>
            </a:p>
          </p:txBody>
        </p:sp>
        <p:sp>
          <p:nvSpPr>
            <p:cNvPr id="263" name="Google Shape;263;g202fdecf452_0_1"/>
            <p:cNvSpPr txBox="1"/>
            <p:nvPr/>
          </p:nvSpPr>
          <p:spPr>
            <a:xfrm>
              <a:off x="5468850" y="3297213"/>
              <a:ext cx="733500" cy="590100"/>
            </a:xfrm>
            <a:prstGeom prst="rect">
              <a:avLst/>
            </a:prstGeom>
            <a:solidFill>
              <a:srgbClr val="FFFFFF"/>
            </a:solidFill>
            <a:ln>
              <a:noFill/>
            </a:ln>
          </p:spPr>
          <p:txBody>
            <a:bodyPr anchorCtr="0" anchor="t" bIns="0" lIns="0" spcFirstLastPara="1" rIns="0" wrap="square" tIns="0">
              <a:spAutoFit/>
            </a:bodyPr>
            <a:lstStyle/>
            <a:p>
              <a:pPr indent="0" lvl="0" marL="39370" marR="0" rtl="0" algn="l">
                <a:lnSpc>
                  <a:spcPct val="60454"/>
                </a:lnSpc>
                <a:spcBef>
                  <a:spcPts val="0"/>
                </a:spcBef>
                <a:spcAft>
                  <a:spcPts val="0"/>
                </a:spcAft>
                <a:buClr>
                  <a:srgbClr val="000000"/>
                </a:buClr>
                <a:buSzPts val="1200"/>
                <a:buFont typeface="Arial"/>
                <a:buNone/>
              </a:pPr>
              <a:r>
                <a:t/>
              </a:r>
              <a:endParaRPr b="1" i="0" sz="1200" u="none" cap="none" strike="noStrike">
                <a:solidFill>
                  <a:schemeClr val="dk1"/>
                </a:solidFill>
                <a:latin typeface="Carlito"/>
                <a:ea typeface="Carlito"/>
                <a:cs typeface="Carlito"/>
                <a:sym typeface="Carlito"/>
              </a:endParaRPr>
            </a:p>
            <a:p>
              <a:pPr indent="0" lvl="0" marL="39370" marR="0" rtl="0" algn="l">
                <a:lnSpc>
                  <a:spcPct val="60454"/>
                </a:lnSpc>
                <a:spcBef>
                  <a:spcPts val="0"/>
                </a:spcBef>
                <a:spcAft>
                  <a:spcPts val="0"/>
                </a:spcAft>
                <a:buClr>
                  <a:srgbClr val="000000"/>
                </a:buClr>
                <a:buSzPts val="1200"/>
                <a:buFont typeface="Arial"/>
                <a:buNone/>
              </a:pPr>
              <a:r>
                <a:rPr b="1" i="0" lang="es" sz="1200" u="none" cap="none" strike="noStrike">
                  <a:solidFill>
                    <a:schemeClr val="dk1"/>
                  </a:solidFill>
                  <a:latin typeface="Carlito"/>
                  <a:ea typeface="Carlito"/>
                  <a:cs typeface="Carlito"/>
                  <a:sym typeface="Carlito"/>
                </a:rPr>
                <a:t>Línea de</a:t>
              </a:r>
              <a:endParaRPr b="1" i="0" sz="1200" u="none" cap="none" strike="noStrike">
                <a:solidFill>
                  <a:schemeClr val="dk1"/>
                </a:solidFill>
                <a:latin typeface="Carlito"/>
                <a:ea typeface="Carlito"/>
                <a:cs typeface="Carlito"/>
                <a:sym typeface="Carlito"/>
              </a:endParaRPr>
            </a:p>
            <a:p>
              <a:pPr indent="0" lvl="0" marL="39370" marR="0" rtl="0" algn="l">
                <a:lnSpc>
                  <a:spcPct val="60454"/>
                </a:lnSpc>
                <a:spcBef>
                  <a:spcPts val="0"/>
                </a:spcBef>
                <a:spcAft>
                  <a:spcPts val="0"/>
                </a:spcAft>
                <a:buClr>
                  <a:srgbClr val="000000"/>
                </a:buClr>
                <a:buSzPts val="1200"/>
                <a:buFont typeface="Arial"/>
                <a:buNone/>
              </a:pPr>
              <a:r>
                <a:t/>
              </a:r>
              <a:endParaRPr b="1" i="0" sz="1200" u="none" cap="none" strike="noStrike">
                <a:solidFill>
                  <a:schemeClr val="dk1"/>
                </a:solidFill>
                <a:latin typeface="Carlito"/>
                <a:ea typeface="Carlito"/>
                <a:cs typeface="Carlito"/>
                <a:sym typeface="Carlito"/>
              </a:endParaRPr>
            </a:p>
            <a:p>
              <a:pPr indent="0" lvl="0" marL="39370" marR="0" rtl="0" algn="l">
                <a:lnSpc>
                  <a:spcPct val="60454"/>
                </a:lnSpc>
                <a:spcBef>
                  <a:spcPts val="0"/>
                </a:spcBef>
                <a:spcAft>
                  <a:spcPts val="0"/>
                </a:spcAft>
                <a:buClr>
                  <a:srgbClr val="000000"/>
                </a:buClr>
                <a:buSzPts val="1200"/>
                <a:buFont typeface="Arial"/>
                <a:buNone/>
              </a:pPr>
              <a:r>
                <a:rPr b="1" i="0" lang="es" sz="1200" u="none" cap="none" strike="noStrike">
                  <a:solidFill>
                    <a:schemeClr val="dk1"/>
                  </a:solidFill>
                  <a:latin typeface="Carlito"/>
                  <a:ea typeface="Carlito"/>
                  <a:cs typeface="Carlito"/>
                  <a:sym typeface="Carlito"/>
                </a:rPr>
                <a:t> visión</a:t>
              </a:r>
              <a:endParaRPr b="1" i="0" sz="1200" u="none" cap="none" strike="noStrike">
                <a:solidFill>
                  <a:schemeClr val="dk1"/>
                </a:solidFill>
                <a:latin typeface="Carlito"/>
                <a:ea typeface="Carlito"/>
                <a:cs typeface="Carlito"/>
                <a:sym typeface="Carlito"/>
              </a:endParaRPr>
            </a:p>
            <a:p>
              <a:pPr indent="0" lvl="0" marL="39370" marR="0" rtl="0" algn="l">
                <a:lnSpc>
                  <a:spcPct val="60454"/>
                </a:lnSpc>
                <a:spcBef>
                  <a:spcPts val="0"/>
                </a:spcBef>
                <a:spcAft>
                  <a:spcPts val="0"/>
                </a:spcAft>
                <a:buClr>
                  <a:srgbClr val="000000"/>
                </a:buClr>
                <a:buSzPts val="1100"/>
                <a:buFont typeface="Arial"/>
                <a:buNone/>
              </a:pPr>
              <a:r>
                <a:t/>
              </a:r>
              <a:endParaRPr b="0" i="0" sz="1100" u="none" cap="none" strike="noStrike">
                <a:solidFill>
                  <a:schemeClr val="dk1"/>
                </a:solidFill>
                <a:latin typeface="Carlito"/>
                <a:ea typeface="Carlito"/>
                <a:cs typeface="Carlito"/>
                <a:sym typeface="Carlito"/>
              </a:endParaRPr>
            </a:p>
          </p:txBody>
        </p:sp>
        <p:sp>
          <p:nvSpPr>
            <p:cNvPr id="264" name="Google Shape;264;g202fdecf452_0_1"/>
            <p:cNvSpPr txBox="1"/>
            <p:nvPr/>
          </p:nvSpPr>
          <p:spPr>
            <a:xfrm>
              <a:off x="5000738" y="4100713"/>
              <a:ext cx="1086000" cy="839700"/>
            </a:xfrm>
            <a:prstGeom prst="rect">
              <a:avLst/>
            </a:prstGeom>
            <a:solidFill>
              <a:srgbClr val="FFFFFF"/>
            </a:solidFill>
            <a:ln>
              <a:noFill/>
            </a:ln>
          </p:spPr>
          <p:txBody>
            <a:bodyPr anchorCtr="0" anchor="t" bIns="0" lIns="0" spcFirstLastPara="1" rIns="0" wrap="square" tIns="41900">
              <a:spAutoFit/>
            </a:bodyPr>
            <a:lstStyle/>
            <a:p>
              <a:pPr indent="0" lvl="0" marL="20637"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Carlito"/>
                  <a:ea typeface="Carlito"/>
                  <a:cs typeface="Carlito"/>
                  <a:sym typeface="Carlito"/>
                </a:rPr>
                <a:t>Suelte el botón  para acceder al  compartimiento  de la batería</a:t>
              </a:r>
              <a:endParaRPr b="0" i="0" sz="1200" u="none" cap="none" strike="noStrike">
                <a:solidFill>
                  <a:schemeClr val="dk1"/>
                </a:solidFill>
                <a:latin typeface="Carlito"/>
                <a:ea typeface="Carlito"/>
                <a:cs typeface="Carlito"/>
                <a:sym typeface="Carlito"/>
              </a:endParaRPr>
            </a:p>
          </p:txBody>
        </p:sp>
      </p:grpSp>
      <p:sp>
        <p:nvSpPr>
          <p:cNvPr id="265" name="Google Shape;265;g202fdecf452_0_1"/>
          <p:cNvSpPr txBox="1"/>
          <p:nvPr/>
        </p:nvSpPr>
        <p:spPr>
          <a:xfrm>
            <a:off x="1280250" y="5408000"/>
            <a:ext cx="9631500" cy="689400"/>
          </a:xfrm>
          <a:prstGeom prst="rect">
            <a:avLst/>
          </a:prstGeom>
          <a:noFill/>
          <a:ln>
            <a:noFill/>
          </a:ln>
        </p:spPr>
        <p:txBody>
          <a:bodyPr anchorCtr="0" anchor="t" bIns="0" lIns="0" spcFirstLastPara="1" rIns="0" wrap="square" tIns="12050">
            <a:spAutoFit/>
          </a:bodyPr>
          <a:lstStyle/>
          <a:p>
            <a:pPr indent="-3175" lvl="0" marL="12700" marR="0" rtl="0" algn="ctr">
              <a:lnSpc>
                <a:spcPct val="100000"/>
              </a:lnSpc>
              <a:spcBef>
                <a:spcPts val="0"/>
              </a:spcBef>
              <a:spcAft>
                <a:spcPts val="0"/>
              </a:spcAft>
              <a:buClr>
                <a:srgbClr val="000000"/>
              </a:buClr>
              <a:buSzPts val="2200"/>
              <a:buFont typeface="Arial"/>
              <a:buNone/>
            </a:pPr>
            <a:r>
              <a:rPr b="0" i="0" lang="es" sz="2200" u="none" cap="none" strike="noStrike">
                <a:solidFill>
                  <a:schemeClr val="dk1"/>
                </a:solidFill>
                <a:latin typeface="Calibri"/>
                <a:ea typeface="Calibri"/>
                <a:cs typeface="Calibri"/>
                <a:sym typeface="Calibri"/>
              </a:rPr>
              <a:t>La temperatura superficial puede ser observada mediante la detección de la parte infrarroja del espectro electromagnético.</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02fdecf452_0_12"/>
          <p:cNvSpPr txBox="1"/>
          <p:nvPr>
            <p:ph type="title"/>
          </p:nvPr>
        </p:nvSpPr>
        <p:spPr>
          <a:xfrm>
            <a:off x="577100" y="1023550"/>
            <a:ext cx="10803000" cy="730800"/>
          </a:xfrm>
          <a:prstGeom prst="rect">
            <a:avLst/>
          </a:prstGeom>
          <a:noFill/>
          <a:ln>
            <a:noFill/>
          </a:ln>
        </p:spPr>
        <p:txBody>
          <a:bodyPr anchorCtr="0" anchor="ctr" bIns="45700" lIns="91425" spcFirstLastPara="1" rIns="91425" wrap="square" tIns="12700">
            <a:noAutofit/>
          </a:bodyPr>
          <a:lstStyle/>
          <a:p>
            <a:pPr indent="0" lvl="0" marL="12700" rtl="0" algn="ctr">
              <a:lnSpc>
                <a:spcPct val="90000"/>
              </a:lnSpc>
              <a:spcBef>
                <a:spcPts val="0"/>
              </a:spcBef>
              <a:spcAft>
                <a:spcPts val="0"/>
              </a:spcAft>
              <a:buClr>
                <a:srgbClr val="2D5395"/>
              </a:buClr>
              <a:buSzPts val="2520"/>
              <a:buFont typeface="Calibri"/>
              <a:buNone/>
            </a:pPr>
            <a:r>
              <a:rPr b="1" lang="es" sz="4000">
                <a:latin typeface="Calibri"/>
                <a:ea typeface="Calibri"/>
                <a:cs typeface="Calibri"/>
                <a:sym typeface="Calibri"/>
              </a:rPr>
              <a:t>Calibración del termómetro infrarrojo</a:t>
            </a:r>
            <a:endParaRPr b="1" sz="4000">
              <a:latin typeface="Calibri"/>
              <a:ea typeface="Calibri"/>
              <a:cs typeface="Calibri"/>
              <a:sym typeface="Calibri"/>
            </a:endParaRPr>
          </a:p>
        </p:txBody>
      </p:sp>
      <p:sp>
        <p:nvSpPr>
          <p:cNvPr id="272" name="Google Shape;272;g202fdecf452_0_12"/>
          <p:cNvSpPr txBox="1"/>
          <p:nvPr/>
        </p:nvSpPr>
        <p:spPr>
          <a:xfrm>
            <a:off x="577100" y="1793575"/>
            <a:ext cx="6096000" cy="4048200"/>
          </a:xfrm>
          <a:prstGeom prst="rect">
            <a:avLst/>
          </a:prstGeom>
          <a:noFill/>
          <a:ln>
            <a:noFill/>
          </a:ln>
        </p:spPr>
        <p:txBody>
          <a:bodyPr anchorCtr="0" anchor="t" bIns="91425" lIns="91425" spcFirstLastPara="1" rIns="91425" wrap="square" tIns="91425">
            <a:spAutoFit/>
          </a:bodyPr>
          <a:lstStyle/>
          <a:p>
            <a:pPr indent="-260223" lvl="0" marL="298450" marR="0" rtl="0" algn="just">
              <a:lnSpc>
                <a:spcPct val="100000"/>
              </a:lnSpc>
              <a:spcBef>
                <a:spcPts val="0"/>
              </a:spcBef>
              <a:spcAft>
                <a:spcPts val="0"/>
              </a:spcAft>
              <a:buClr>
                <a:srgbClr val="001F5F"/>
              </a:buClr>
              <a:buSzPts val="2100"/>
              <a:buFont typeface="Calibri"/>
              <a:buChar char="•"/>
            </a:pPr>
            <a:r>
              <a:rPr b="0" i="0" lang="es" sz="2100" u="none" cap="none" strike="noStrike">
                <a:solidFill>
                  <a:schemeClr val="dk1"/>
                </a:solidFill>
                <a:latin typeface="Calibri"/>
                <a:ea typeface="Calibri"/>
                <a:cs typeface="Calibri"/>
                <a:sym typeface="Calibri"/>
              </a:rPr>
              <a:t>Calibre una vez al año para asegurar un funcionamiento adecuado.</a:t>
            </a:r>
            <a:endParaRPr b="0" i="0" sz="2100" u="none" cap="none" strike="noStrike">
              <a:solidFill>
                <a:schemeClr val="dk1"/>
              </a:solidFill>
              <a:latin typeface="Calibri"/>
              <a:ea typeface="Calibri"/>
              <a:cs typeface="Calibri"/>
              <a:sym typeface="Calibri"/>
            </a:endParaRPr>
          </a:p>
          <a:p>
            <a:pPr indent="-260223" lvl="0" marL="298450" marR="0" rtl="0" algn="just">
              <a:lnSpc>
                <a:spcPct val="100000"/>
              </a:lnSpc>
              <a:spcBef>
                <a:spcPts val="1200"/>
              </a:spcBef>
              <a:spcAft>
                <a:spcPts val="0"/>
              </a:spcAft>
              <a:buClr>
                <a:srgbClr val="001F5F"/>
              </a:buClr>
              <a:buSzPts val="2100"/>
              <a:buFont typeface="Calibri"/>
              <a:buChar char="•"/>
            </a:pPr>
            <a:r>
              <a:rPr b="0" i="0" lang="es" sz="2100" u="none" cap="none" strike="noStrike">
                <a:solidFill>
                  <a:schemeClr val="dk1"/>
                </a:solidFill>
                <a:latin typeface="Calibri"/>
                <a:ea typeface="Calibri"/>
                <a:cs typeface="Calibri"/>
                <a:sym typeface="Calibri"/>
              </a:rPr>
              <a:t>Calibre con un baño de agua helada y un termómetro de calibración. Espere hasta que el agua alcance 0ºC, acerque el termómetro a unos 5-8 cm. del agua. Observe si el termómetro infrarrojo muestra una lectura similar.</a:t>
            </a:r>
            <a:endParaRPr b="0" i="0" sz="2100" u="none" cap="none" strike="noStrike">
              <a:solidFill>
                <a:schemeClr val="dk1"/>
              </a:solidFill>
              <a:latin typeface="Calibri"/>
              <a:ea typeface="Calibri"/>
              <a:cs typeface="Calibri"/>
              <a:sym typeface="Calibri"/>
            </a:endParaRPr>
          </a:p>
          <a:p>
            <a:pPr indent="-260223" lvl="0" marL="298450" marR="0" rtl="0" algn="just">
              <a:lnSpc>
                <a:spcPct val="100000"/>
              </a:lnSpc>
              <a:spcBef>
                <a:spcPts val="1200"/>
              </a:spcBef>
              <a:spcAft>
                <a:spcPts val="0"/>
              </a:spcAft>
              <a:buClr>
                <a:srgbClr val="001F5F"/>
              </a:buClr>
              <a:buSzPts val="2100"/>
              <a:buFont typeface="Calibri"/>
              <a:buChar char="•"/>
            </a:pPr>
            <a:r>
              <a:rPr b="0" i="0" lang="es" sz="2100" u="none" cap="none" strike="noStrike">
                <a:solidFill>
                  <a:schemeClr val="dk1"/>
                </a:solidFill>
                <a:latin typeface="Calibri"/>
                <a:ea typeface="Calibri"/>
                <a:cs typeface="Calibri"/>
                <a:sym typeface="Calibri"/>
              </a:rPr>
              <a:t>Si la temperatura observada es más de +2ºC o menos de -2ºC, cambie la batería. Si la calibración continúa fuera del rango, entonces necesita reemplazar el IRT (termómetro de infrarrojos).</a:t>
            </a:r>
            <a:endParaRPr b="0" i="0" sz="2100" u="none" cap="none" strike="noStrike">
              <a:solidFill>
                <a:schemeClr val="dk1"/>
              </a:solidFill>
              <a:latin typeface="Calibri"/>
              <a:ea typeface="Calibri"/>
              <a:cs typeface="Calibri"/>
              <a:sym typeface="Calibri"/>
            </a:endParaRPr>
          </a:p>
        </p:txBody>
      </p:sp>
      <p:grpSp>
        <p:nvGrpSpPr>
          <p:cNvPr id="273" name="Google Shape;273;g202fdecf452_0_12"/>
          <p:cNvGrpSpPr/>
          <p:nvPr/>
        </p:nvGrpSpPr>
        <p:grpSpPr>
          <a:xfrm>
            <a:off x="6940018" y="2519896"/>
            <a:ext cx="4859077" cy="2311301"/>
            <a:chOff x="2941179" y="4233671"/>
            <a:chExt cx="4115072" cy="1929300"/>
          </a:xfrm>
        </p:grpSpPr>
        <p:sp>
          <p:nvSpPr>
            <p:cNvPr id="274" name="Google Shape;274;g202fdecf452_0_12"/>
            <p:cNvSpPr/>
            <p:nvPr/>
          </p:nvSpPr>
          <p:spPr>
            <a:xfrm>
              <a:off x="2941179" y="4242822"/>
              <a:ext cx="1434000" cy="1911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5" name="Google Shape;275;g202fdecf452_0_12"/>
            <p:cNvSpPr/>
            <p:nvPr/>
          </p:nvSpPr>
          <p:spPr>
            <a:xfrm>
              <a:off x="4492751" y="4233671"/>
              <a:ext cx="2563500" cy="192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02fdecf452_0_7"/>
          <p:cNvSpPr txBox="1"/>
          <p:nvPr>
            <p:ph type="title"/>
          </p:nvPr>
        </p:nvSpPr>
        <p:spPr>
          <a:xfrm>
            <a:off x="634251" y="979725"/>
            <a:ext cx="10725300" cy="412800"/>
          </a:xfrm>
          <a:prstGeom prst="rect">
            <a:avLst/>
          </a:prstGeom>
          <a:noFill/>
          <a:ln>
            <a:noFill/>
          </a:ln>
        </p:spPr>
        <p:txBody>
          <a:bodyPr anchorCtr="0" anchor="ctr" bIns="45700" lIns="91425" spcFirstLastPara="1" rIns="91425" wrap="square" tIns="12050">
            <a:noAutofit/>
          </a:bodyPr>
          <a:lstStyle/>
          <a:p>
            <a:pPr indent="0" lvl="0" marL="12700" rtl="0" algn="ctr">
              <a:lnSpc>
                <a:spcPct val="90000"/>
              </a:lnSpc>
              <a:spcBef>
                <a:spcPts val="0"/>
              </a:spcBef>
              <a:spcAft>
                <a:spcPts val="0"/>
              </a:spcAft>
              <a:buClr>
                <a:srgbClr val="2D5395"/>
              </a:buClr>
              <a:buSzPts val="2800"/>
              <a:buFont typeface="Calibri"/>
              <a:buNone/>
            </a:pPr>
            <a:r>
              <a:rPr b="1" lang="es" sz="3600">
                <a:latin typeface="Calibri"/>
                <a:ea typeface="Calibri"/>
                <a:cs typeface="Calibri"/>
                <a:sym typeface="Calibri"/>
              </a:rPr>
              <a:t>Elija áreas de estudio homogéneas</a:t>
            </a:r>
            <a:endParaRPr b="1" sz="3600">
              <a:latin typeface="Calibri"/>
              <a:ea typeface="Calibri"/>
              <a:cs typeface="Calibri"/>
              <a:sym typeface="Calibri"/>
            </a:endParaRPr>
          </a:p>
        </p:txBody>
      </p:sp>
      <p:sp>
        <p:nvSpPr>
          <p:cNvPr id="282" name="Google Shape;282;g202fdecf452_0_7"/>
          <p:cNvSpPr txBox="1"/>
          <p:nvPr/>
        </p:nvSpPr>
        <p:spPr>
          <a:xfrm>
            <a:off x="1254175" y="1588125"/>
            <a:ext cx="9906600" cy="597000"/>
          </a:xfrm>
          <a:prstGeom prst="rect">
            <a:avLst/>
          </a:prstGeom>
          <a:noFill/>
          <a:ln>
            <a:noFill/>
          </a:ln>
        </p:spPr>
        <p:txBody>
          <a:bodyPr anchorCtr="0" anchor="t" bIns="0" lIns="0" spcFirstLastPara="1" rIns="0" wrap="square" tIns="12050">
            <a:spAutoFit/>
          </a:bodyPr>
          <a:lstStyle/>
          <a:p>
            <a:pPr indent="0" lvl="0" marL="12700" marR="0" rtl="0" algn="just">
              <a:lnSpc>
                <a:spcPct val="100000"/>
              </a:lnSpc>
              <a:spcBef>
                <a:spcPts val="0"/>
              </a:spcBef>
              <a:spcAft>
                <a:spcPts val="0"/>
              </a:spcAft>
              <a:buClr>
                <a:srgbClr val="000000"/>
              </a:buClr>
              <a:buSzPts val="1900"/>
              <a:buFont typeface="Arial"/>
              <a:buNone/>
            </a:pPr>
            <a:r>
              <a:rPr b="0" i="0" lang="es" sz="1900" u="none" cap="none" strike="noStrike">
                <a:solidFill>
                  <a:schemeClr val="dk1"/>
                </a:solidFill>
                <a:latin typeface="Calibri"/>
                <a:ea typeface="Calibri"/>
                <a:cs typeface="Calibri"/>
                <a:sym typeface="Calibri"/>
              </a:rPr>
              <a:t>Elija áreas de estudio que sean tan extensas como sea posible y que tengan cobertura homogénea. Si la única área que disponen es más pequeña, tomen observaciones allí y midan el tamaño del área. </a:t>
            </a:r>
            <a:endParaRPr b="0" i="0" sz="1500" u="none" cap="none" strike="noStrike">
              <a:solidFill>
                <a:srgbClr val="000000"/>
              </a:solidFill>
              <a:latin typeface="Calibri"/>
              <a:ea typeface="Calibri"/>
              <a:cs typeface="Calibri"/>
              <a:sym typeface="Calibri"/>
            </a:endParaRPr>
          </a:p>
        </p:txBody>
      </p:sp>
      <p:grpSp>
        <p:nvGrpSpPr>
          <p:cNvPr id="283" name="Google Shape;283;g202fdecf452_0_7"/>
          <p:cNvGrpSpPr/>
          <p:nvPr/>
        </p:nvGrpSpPr>
        <p:grpSpPr>
          <a:xfrm>
            <a:off x="1329337" y="2329327"/>
            <a:ext cx="5552228" cy="3729623"/>
            <a:chOff x="2704337" y="3149345"/>
            <a:chExt cx="5113020" cy="3317875"/>
          </a:xfrm>
        </p:grpSpPr>
        <p:sp>
          <p:nvSpPr>
            <p:cNvPr id="284" name="Google Shape;284;g202fdecf452_0_7"/>
            <p:cNvSpPr/>
            <p:nvPr/>
          </p:nvSpPr>
          <p:spPr>
            <a:xfrm>
              <a:off x="2704337" y="3149345"/>
              <a:ext cx="5113020" cy="3317875"/>
            </a:xfrm>
            <a:custGeom>
              <a:rect b="b" l="l" r="r" t="t"/>
              <a:pathLst>
                <a:path extrusionOk="0" h="3317875" w="5113020">
                  <a:moveTo>
                    <a:pt x="0" y="3317748"/>
                  </a:moveTo>
                  <a:lnTo>
                    <a:pt x="5113020" y="3317748"/>
                  </a:lnTo>
                  <a:lnTo>
                    <a:pt x="5113020" y="0"/>
                  </a:lnTo>
                  <a:lnTo>
                    <a:pt x="0" y="0"/>
                  </a:lnTo>
                  <a:lnTo>
                    <a:pt x="0" y="3317748"/>
                  </a:lnTo>
                  <a:close/>
                </a:path>
              </a:pathLst>
            </a:custGeom>
            <a:noFill/>
            <a:ln cap="flat" cmpd="sng" w="28950">
              <a:solidFill>
                <a:srgbClr val="4AA1A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5" name="Google Shape;285;g202fdecf452_0_7"/>
            <p:cNvSpPr/>
            <p:nvPr/>
          </p:nvSpPr>
          <p:spPr>
            <a:xfrm>
              <a:off x="2723387" y="3169919"/>
              <a:ext cx="5073300" cy="3276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g202fdecf452_0_7"/>
          <p:cNvGrpSpPr/>
          <p:nvPr/>
        </p:nvGrpSpPr>
        <p:grpSpPr>
          <a:xfrm>
            <a:off x="7732342" y="2871758"/>
            <a:ext cx="3428438" cy="2644764"/>
            <a:chOff x="2688327" y="2389645"/>
            <a:chExt cx="5189100" cy="4053900"/>
          </a:xfrm>
        </p:grpSpPr>
        <p:sp>
          <p:nvSpPr>
            <p:cNvPr id="287" name="Google Shape;287;g202fdecf452_0_7"/>
            <p:cNvSpPr/>
            <p:nvPr/>
          </p:nvSpPr>
          <p:spPr>
            <a:xfrm>
              <a:off x="2688327" y="2389645"/>
              <a:ext cx="5189100" cy="40539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8" name="Google Shape;288;g202fdecf452_0_7"/>
            <p:cNvSpPr/>
            <p:nvPr/>
          </p:nvSpPr>
          <p:spPr>
            <a:xfrm>
              <a:off x="2719577" y="2411729"/>
              <a:ext cx="5072380" cy="3945890"/>
            </a:xfrm>
            <a:custGeom>
              <a:rect b="b" l="l" r="r" t="t"/>
              <a:pathLst>
                <a:path extrusionOk="0" h="3945890" w="5072380">
                  <a:moveTo>
                    <a:pt x="0" y="3945636"/>
                  </a:moveTo>
                  <a:lnTo>
                    <a:pt x="5071872" y="3945636"/>
                  </a:lnTo>
                  <a:lnTo>
                    <a:pt x="5071872" y="0"/>
                  </a:lnTo>
                  <a:lnTo>
                    <a:pt x="0" y="0"/>
                  </a:lnTo>
                  <a:lnTo>
                    <a:pt x="0" y="3945636"/>
                  </a:lnTo>
                  <a:close/>
                </a:path>
              </a:pathLst>
            </a:custGeom>
            <a:noFill/>
            <a:ln cap="flat" cmpd="sng" w="28950">
              <a:solidFill>
                <a:srgbClr val="4AA1A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9" name="Google Shape;289;g202fdecf452_0_7"/>
            <p:cNvSpPr/>
            <p:nvPr/>
          </p:nvSpPr>
          <p:spPr>
            <a:xfrm>
              <a:off x="2761487" y="2468879"/>
              <a:ext cx="4986600" cy="38298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02fdecf452_0_47"/>
          <p:cNvSpPr txBox="1"/>
          <p:nvPr>
            <p:ph type="title"/>
          </p:nvPr>
        </p:nvSpPr>
        <p:spPr>
          <a:xfrm>
            <a:off x="577100" y="878050"/>
            <a:ext cx="10991100" cy="515100"/>
          </a:xfrm>
          <a:prstGeom prst="rect">
            <a:avLst/>
          </a:prstGeom>
          <a:noFill/>
          <a:ln>
            <a:noFill/>
          </a:ln>
        </p:spPr>
        <p:txBody>
          <a:bodyPr anchorCtr="0" anchor="ctr" bIns="45700" lIns="91425" spcFirstLastPara="1" rIns="91425" wrap="square" tIns="12050">
            <a:noAutofit/>
          </a:bodyPr>
          <a:lstStyle/>
          <a:p>
            <a:pPr indent="0" lvl="0" marL="12700" rtl="0" algn="ctr">
              <a:lnSpc>
                <a:spcPct val="90000"/>
              </a:lnSpc>
              <a:spcBef>
                <a:spcPts val="0"/>
              </a:spcBef>
              <a:spcAft>
                <a:spcPts val="0"/>
              </a:spcAft>
              <a:buClr>
                <a:srgbClr val="2D5395"/>
              </a:buClr>
              <a:buSzPts val="2800"/>
              <a:buFont typeface="Calibri"/>
              <a:buNone/>
            </a:pPr>
            <a:r>
              <a:rPr b="1" lang="es" sz="4000">
                <a:latin typeface="Calibri"/>
                <a:ea typeface="Calibri"/>
                <a:cs typeface="Calibri"/>
                <a:sym typeface="Calibri"/>
              </a:rPr>
              <a:t>Sitio de estudio homogéneo</a:t>
            </a:r>
            <a:endParaRPr b="1" sz="4000">
              <a:latin typeface="Calibri"/>
              <a:ea typeface="Calibri"/>
              <a:cs typeface="Calibri"/>
              <a:sym typeface="Calibri"/>
            </a:endParaRPr>
          </a:p>
        </p:txBody>
      </p:sp>
      <p:sp>
        <p:nvSpPr>
          <p:cNvPr id="296" name="Google Shape;296;g202fdecf452_0_47"/>
          <p:cNvSpPr txBox="1"/>
          <p:nvPr/>
        </p:nvSpPr>
        <p:spPr>
          <a:xfrm>
            <a:off x="843800" y="2502250"/>
            <a:ext cx="5995500" cy="33900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chemeClr val="dk1"/>
              </a:buClr>
              <a:buSzPts val="2300"/>
              <a:buFont typeface="Calibri"/>
              <a:buChar char="●"/>
            </a:pPr>
            <a:r>
              <a:rPr b="0" i="0" lang="es" sz="2300" u="none" cap="none" strike="noStrike">
                <a:solidFill>
                  <a:schemeClr val="dk1"/>
                </a:solidFill>
                <a:latin typeface="Calibri"/>
                <a:ea typeface="Calibri"/>
                <a:cs typeface="Calibri"/>
                <a:sym typeface="Calibri"/>
              </a:rPr>
              <a:t>Sobre hierba</a:t>
            </a:r>
            <a:endParaRPr b="0" i="0" sz="2300" u="none" cap="none" strike="noStrike">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b="0" i="0" lang="es" sz="2500" u="none" cap="none" strike="noStrike">
                <a:solidFill>
                  <a:schemeClr val="dk1"/>
                </a:solidFill>
                <a:latin typeface="Calibri"/>
                <a:ea typeface="Calibri"/>
                <a:cs typeface="Calibri"/>
                <a:sym typeface="Calibri"/>
              </a:rPr>
              <a:t>S</a:t>
            </a:r>
            <a:r>
              <a:rPr b="0" i="0" lang="es" sz="2300" u="none" cap="none" strike="noStrike">
                <a:solidFill>
                  <a:schemeClr val="dk1"/>
                </a:solidFill>
                <a:latin typeface="Calibri"/>
                <a:ea typeface="Calibri"/>
                <a:cs typeface="Calibri"/>
                <a:sym typeface="Calibri"/>
              </a:rPr>
              <a:t>obre asfalto</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s" sz="2300" u="none" cap="none" strike="noStrike">
                <a:solidFill>
                  <a:schemeClr val="dk1"/>
                </a:solidFill>
                <a:latin typeface="Calibri"/>
                <a:ea typeface="Calibri"/>
                <a:cs typeface="Calibri"/>
                <a:sym typeface="Calibri"/>
              </a:rPr>
              <a:t>Sobre suelo desnudo</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s" sz="2300" u="none" cap="none" strike="noStrike">
                <a:solidFill>
                  <a:schemeClr val="dk1"/>
                </a:solidFill>
                <a:latin typeface="Calibri"/>
                <a:ea typeface="Calibri"/>
                <a:cs typeface="Calibri"/>
                <a:sym typeface="Calibri"/>
              </a:rPr>
              <a:t>Sobre cemento</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s" sz="2300" u="none" cap="none" strike="noStrike">
                <a:solidFill>
                  <a:schemeClr val="dk1"/>
                </a:solidFill>
                <a:latin typeface="Calibri"/>
                <a:ea typeface="Calibri"/>
                <a:cs typeface="Calibri"/>
                <a:sym typeface="Calibri"/>
              </a:rPr>
              <a:t>Sobre pedregullo</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s" sz="2300" u="none" cap="none" strike="noStrike">
                <a:solidFill>
                  <a:schemeClr val="dk1"/>
                </a:solidFill>
                <a:latin typeface="Calibri"/>
                <a:ea typeface="Calibri"/>
                <a:cs typeface="Calibri"/>
                <a:sym typeface="Calibri"/>
              </a:rPr>
              <a:t>Sobre el mismo color de superficie</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s" sz="2300" u="none" cap="none" strike="noStrike">
                <a:solidFill>
                  <a:schemeClr val="dk1"/>
                </a:solidFill>
                <a:latin typeface="Calibri"/>
                <a:ea typeface="Calibri"/>
                <a:cs typeface="Calibri"/>
                <a:sym typeface="Calibri"/>
              </a:rPr>
              <a:t>Solo a la sombra o solo al sol</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s" sz="2300" u="none" cap="none" strike="noStrike">
                <a:solidFill>
                  <a:schemeClr val="dk1"/>
                </a:solidFill>
                <a:latin typeface="Calibri"/>
                <a:ea typeface="Calibri"/>
                <a:cs typeface="Calibri"/>
                <a:sym typeface="Calibri"/>
              </a:rPr>
              <a:t>En un lugar al aire libre, no debajo de </a:t>
            </a:r>
            <a:endParaRPr b="0" i="0" sz="23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300"/>
              <a:buFont typeface="Arial"/>
              <a:buNone/>
            </a:pPr>
            <a:r>
              <a:rPr b="0" i="0" lang="es" sz="2300" u="none" cap="none" strike="noStrike">
                <a:solidFill>
                  <a:schemeClr val="dk1"/>
                </a:solidFill>
                <a:latin typeface="Calibri"/>
                <a:ea typeface="Calibri"/>
                <a:cs typeface="Calibri"/>
                <a:sym typeface="Calibri"/>
              </a:rPr>
              <a:t>aleros, por ej.</a:t>
            </a:r>
            <a:endParaRPr b="0" i="0" sz="2300" u="none" cap="none" strike="noStrike">
              <a:solidFill>
                <a:schemeClr val="dk1"/>
              </a:solidFill>
              <a:latin typeface="Calibri"/>
              <a:ea typeface="Calibri"/>
              <a:cs typeface="Calibri"/>
              <a:sym typeface="Calibri"/>
            </a:endParaRPr>
          </a:p>
        </p:txBody>
      </p:sp>
      <p:sp>
        <p:nvSpPr>
          <p:cNvPr id="297" name="Google Shape;297;g202fdecf452_0_47"/>
          <p:cNvSpPr txBox="1"/>
          <p:nvPr/>
        </p:nvSpPr>
        <p:spPr>
          <a:xfrm>
            <a:off x="843800" y="1621750"/>
            <a:ext cx="10524900" cy="880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300"/>
              <a:buFont typeface="Arial"/>
              <a:buNone/>
            </a:pPr>
            <a:r>
              <a:rPr b="0" i="0" lang="es" sz="2300" u="none" cap="none" strike="noStrike">
                <a:solidFill>
                  <a:schemeClr val="dk1"/>
                </a:solidFill>
                <a:latin typeface="Calibri"/>
                <a:ea typeface="Calibri"/>
                <a:cs typeface="Calibri"/>
                <a:sym typeface="Calibri"/>
              </a:rPr>
              <a:t>Cuando hablamos de sitio homogéneo, nos referimos a que las 9 mediciones deben tomarse todas sobre el mismo tipo y condiciones  de superficie:</a:t>
            </a:r>
            <a:endParaRPr b="0" i="0" sz="2300" u="none" cap="none" strike="noStrike">
              <a:solidFill>
                <a:schemeClr val="dk1"/>
              </a:solidFill>
              <a:latin typeface="Calibri"/>
              <a:ea typeface="Calibri"/>
              <a:cs typeface="Calibri"/>
              <a:sym typeface="Calibri"/>
            </a:endParaRPr>
          </a:p>
        </p:txBody>
      </p:sp>
      <p:pic>
        <p:nvPicPr>
          <p:cNvPr id="298" name="Google Shape;298;g202fdecf452_0_47"/>
          <p:cNvPicPr preferRelativeResize="0"/>
          <p:nvPr/>
        </p:nvPicPr>
        <p:blipFill rotWithShape="1">
          <a:blip r:embed="rId3">
            <a:alphaModFix/>
          </a:blip>
          <a:srcRect b="0" l="0" r="0" t="0"/>
          <a:stretch/>
        </p:blipFill>
        <p:spPr>
          <a:xfrm>
            <a:off x="6970850" y="2569800"/>
            <a:ext cx="4397925" cy="2392471"/>
          </a:xfrm>
          <a:prstGeom prst="rect">
            <a:avLst/>
          </a:prstGeom>
          <a:noFill/>
          <a:ln>
            <a:noFill/>
          </a:ln>
        </p:spPr>
      </p:pic>
      <p:cxnSp>
        <p:nvCxnSpPr>
          <p:cNvPr id="299" name="Google Shape;299;g202fdecf452_0_47"/>
          <p:cNvCxnSpPr/>
          <p:nvPr/>
        </p:nvCxnSpPr>
        <p:spPr>
          <a:xfrm>
            <a:off x="9058550" y="4717350"/>
            <a:ext cx="113700" cy="649500"/>
          </a:xfrm>
          <a:prstGeom prst="straightConnector1">
            <a:avLst/>
          </a:prstGeom>
          <a:noFill/>
          <a:ln cap="flat" cmpd="sng" w="28575">
            <a:solidFill>
              <a:srgbClr val="FF0000"/>
            </a:solidFill>
            <a:prstDash val="solid"/>
            <a:round/>
            <a:headEnd len="sm" w="sm" type="none"/>
            <a:tailEnd len="med" w="med" type="triangle"/>
          </a:ln>
        </p:spPr>
      </p:cxnSp>
      <p:sp>
        <p:nvSpPr>
          <p:cNvPr id="300" name="Google Shape;300;g202fdecf452_0_47"/>
          <p:cNvSpPr txBox="1"/>
          <p:nvPr/>
        </p:nvSpPr>
        <p:spPr>
          <a:xfrm>
            <a:off x="10591850" y="5217000"/>
            <a:ext cx="976500" cy="51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s" sz="1700" u="none" cap="none" strike="noStrike">
                <a:solidFill>
                  <a:schemeClr val="dk1"/>
                </a:solidFill>
                <a:latin typeface="Arial"/>
                <a:ea typeface="Arial"/>
                <a:cs typeface="Arial"/>
                <a:sym typeface="Arial"/>
              </a:rPr>
              <a:t>Piedra rosada</a:t>
            </a:r>
            <a:endParaRPr b="0" i="0" sz="1700" u="none" cap="none" strike="noStrike">
              <a:solidFill>
                <a:schemeClr val="dk1"/>
              </a:solidFill>
              <a:latin typeface="Arial"/>
              <a:ea typeface="Arial"/>
              <a:cs typeface="Arial"/>
              <a:sym typeface="Arial"/>
            </a:endParaRPr>
          </a:p>
        </p:txBody>
      </p:sp>
      <p:cxnSp>
        <p:nvCxnSpPr>
          <p:cNvPr id="301" name="Google Shape;301;g202fdecf452_0_47"/>
          <p:cNvCxnSpPr/>
          <p:nvPr/>
        </p:nvCxnSpPr>
        <p:spPr>
          <a:xfrm flipH="1">
            <a:off x="11085575" y="4606200"/>
            <a:ext cx="48000" cy="610800"/>
          </a:xfrm>
          <a:prstGeom prst="straightConnector1">
            <a:avLst/>
          </a:prstGeom>
          <a:noFill/>
          <a:ln cap="flat" cmpd="sng" w="28575">
            <a:solidFill>
              <a:srgbClr val="FF0000"/>
            </a:solidFill>
            <a:prstDash val="solid"/>
            <a:round/>
            <a:headEnd len="sm" w="sm" type="none"/>
            <a:tailEnd len="med" w="med" type="triangle"/>
          </a:ln>
        </p:spPr>
      </p:cxnSp>
      <p:sp>
        <p:nvSpPr>
          <p:cNvPr id="302" name="Google Shape;302;g202fdecf452_0_47"/>
          <p:cNvSpPr txBox="1"/>
          <p:nvPr/>
        </p:nvSpPr>
        <p:spPr>
          <a:xfrm>
            <a:off x="8842850" y="5217000"/>
            <a:ext cx="1275900" cy="51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s" sz="1700" u="none" cap="none" strike="noStrike">
                <a:solidFill>
                  <a:schemeClr val="dk1"/>
                </a:solidFill>
                <a:latin typeface="Arial"/>
                <a:ea typeface="Arial"/>
                <a:cs typeface="Arial"/>
                <a:sym typeface="Arial"/>
              </a:rPr>
              <a:t>Cemento blanco</a:t>
            </a:r>
            <a:endParaRPr b="0" i="0" sz="1700" u="none" cap="none" strike="noStrike">
              <a:solidFill>
                <a:schemeClr val="dk1"/>
              </a:solidFill>
              <a:latin typeface="Arial"/>
              <a:ea typeface="Arial"/>
              <a:cs typeface="Arial"/>
              <a:sym typeface="Arial"/>
            </a:endParaRPr>
          </a:p>
        </p:txBody>
      </p:sp>
      <p:sp>
        <p:nvSpPr>
          <p:cNvPr id="303" name="Google Shape;303;g202fdecf452_0_47"/>
          <p:cNvSpPr txBox="1"/>
          <p:nvPr/>
        </p:nvSpPr>
        <p:spPr>
          <a:xfrm>
            <a:off x="7276250" y="5312850"/>
            <a:ext cx="1275900" cy="51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s" sz="1700" u="none" cap="none" strike="noStrike">
                <a:solidFill>
                  <a:schemeClr val="dk1"/>
                </a:solidFill>
                <a:latin typeface="Arial"/>
                <a:ea typeface="Arial"/>
                <a:cs typeface="Arial"/>
                <a:sym typeface="Arial"/>
              </a:rPr>
              <a:t>Pedregullo</a:t>
            </a:r>
            <a:endParaRPr b="0" i="0" sz="1700" u="none" cap="none" strike="noStrike">
              <a:solidFill>
                <a:schemeClr val="dk1"/>
              </a:solidFill>
              <a:latin typeface="Arial"/>
              <a:ea typeface="Arial"/>
              <a:cs typeface="Arial"/>
              <a:sym typeface="Arial"/>
            </a:endParaRPr>
          </a:p>
        </p:txBody>
      </p:sp>
      <p:cxnSp>
        <p:nvCxnSpPr>
          <p:cNvPr id="304" name="Google Shape;304;g202fdecf452_0_47"/>
          <p:cNvCxnSpPr/>
          <p:nvPr/>
        </p:nvCxnSpPr>
        <p:spPr>
          <a:xfrm>
            <a:off x="7393475" y="4743000"/>
            <a:ext cx="122400" cy="598200"/>
          </a:xfrm>
          <a:prstGeom prst="straightConnector1">
            <a:avLst/>
          </a:prstGeom>
          <a:noFill/>
          <a:ln cap="flat" cmpd="sng" w="28575">
            <a:solidFill>
              <a:srgbClr val="FF0000"/>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cxnSp>
        <p:nvCxnSpPr>
          <p:cNvPr id="310" name="Google Shape;310;g202fdecf452_0_69"/>
          <p:cNvCxnSpPr/>
          <p:nvPr/>
        </p:nvCxnSpPr>
        <p:spPr>
          <a:xfrm flipH="1">
            <a:off x="11085575" y="4606200"/>
            <a:ext cx="48000" cy="610800"/>
          </a:xfrm>
          <a:prstGeom prst="straightConnector1">
            <a:avLst/>
          </a:prstGeom>
          <a:noFill/>
          <a:ln cap="flat" cmpd="sng" w="28575">
            <a:solidFill>
              <a:srgbClr val="FF0000"/>
            </a:solidFill>
            <a:prstDash val="solid"/>
            <a:round/>
            <a:headEnd len="sm" w="sm" type="none"/>
            <a:tailEnd len="med" w="med" type="triangle"/>
          </a:ln>
        </p:spPr>
      </p:cxnSp>
      <p:sp>
        <p:nvSpPr>
          <p:cNvPr id="311" name="Google Shape;311;g202fdecf452_0_69"/>
          <p:cNvSpPr txBox="1"/>
          <p:nvPr/>
        </p:nvSpPr>
        <p:spPr>
          <a:xfrm>
            <a:off x="1033800" y="760100"/>
            <a:ext cx="10124400" cy="738900"/>
          </a:xfrm>
          <a:prstGeom prst="rect">
            <a:avLst/>
          </a:prstGeom>
          <a:noFill/>
          <a:ln>
            <a:noFill/>
          </a:ln>
        </p:spPr>
        <p:txBody>
          <a:bodyPr anchorCtr="0" anchor="t" bIns="91425" lIns="91425" spcFirstLastPara="1" rIns="91425" wrap="square" tIns="91425">
            <a:spAutoFit/>
          </a:bodyPr>
          <a:lstStyle/>
          <a:p>
            <a:pPr indent="0" lvl="0" marL="12700" marR="0" rtl="0" algn="ctr">
              <a:lnSpc>
                <a:spcPct val="90000"/>
              </a:lnSpc>
              <a:spcBef>
                <a:spcPts val="0"/>
              </a:spcBef>
              <a:spcAft>
                <a:spcPts val="0"/>
              </a:spcAft>
              <a:buClr>
                <a:srgbClr val="000000"/>
              </a:buClr>
              <a:buSzPts val="4000"/>
              <a:buFont typeface="Arial"/>
              <a:buNone/>
            </a:pPr>
            <a:r>
              <a:rPr b="1" i="0" lang="es" sz="4000" u="none" cap="none" strike="noStrike">
                <a:solidFill>
                  <a:schemeClr val="dk1"/>
                </a:solidFill>
                <a:latin typeface="Calibri"/>
                <a:ea typeface="Calibri"/>
                <a:cs typeface="Calibri"/>
                <a:sym typeface="Calibri"/>
              </a:rPr>
              <a:t>¿Qué medir?</a:t>
            </a:r>
            <a:endParaRPr b="1" i="0" sz="4000" u="none" cap="none" strike="noStrike">
              <a:solidFill>
                <a:schemeClr val="dk1"/>
              </a:solidFill>
              <a:latin typeface="Calibri"/>
              <a:ea typeface="Calibri"/>
              <a:cs typeface="Calibri"/>
              <a:sym typeface="Calibri"/>
            </a:endParaRPr>
          </a:p>
        </p:txBody>
      </p:sp>
      <p:sp>
        <p:nvSpPr>
          <p:cNvPr id="312" name="Google Shape;312;g202fdecf452_0_69"/>
          <p:cNvSpPr txBox="1"/>
          <p:nvPr/>
        </p:nvSpPr>
        <p:spPr>
          <a:xfrm>
            <a:off x="1107300" y="1581900"/>
            <a:ext cx="4648200" cy="627900"/>
          </a:xfrm>
          <a:prstGeom prst="rect">
            <a:avLst/>
          </a:prstGeom>
          <a:noFill/>
          <a:ln>
            <a:noFill/>
          </a:ln>
        </p:spPr>
        <p:txBody>
          <a:bodyPr anchorCtr="0" anchor="t" bIns="0" lIns="0" spcFirstLastPara="1" rIns="0" wrap="square" tIns="12050">
            <a:spAutoFit/>
          </a:bodyPr>
          <a:lstStyle/>
          <a:p>
            <a:pPr indent="0" lvl="0" marL="12700" marR="0" rtl="0" algn="ctr">
              <a:lnSpc>
                <a:spcPct val="100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Tome los datos del GPS del centro de cada área de estudio.</a:t>
            </a:r>
            <a:endParaRPr b="0" i="0" sz="1400" u="none" cap="none" strike="noStrike">
              <a:solidFill>
                <a:srgbClr val="000000"/>
              </a:solidFill>
              <a:latin typeface="Calibri"/>
              <a:ea typeface="Calibri"/>
              <a:cs typeface="Calibri"/>
              <a:sym typeface="Calibri"/>
            </a:endParaRPr>
          </a:p>
        </p:txBody>
      </p:sp>
      <p:sp>
        <p:nvSpPr>
          <p:cNvPr id="313" name="Google Shape;313;g202fdecf452_0_69"/>
          <p:cNvSpPr txBox="1"/>
          <p:nvPr/>
        </p:nvSpPr>
        <p:spPr>
          <a:xfrm>
            <a:off x="1107300" y="2209800"/>
            <a:ext cx="4648200" cy="258300"/>
          </a:xfrm>
          <a:prstGeom prst="rect">
            <a:avLst/>
          </a:prstGeom>
          <a:noFill/>
          <a:ln>
            <a:noFill/>
          </a:ln>
        </p:spPr>
        <p:txBody>
          <a:bodyPr anchorCtr="0" anchor="t" bIns="0" lIns="0" spcFirstLastPara="1" rIns="0" wrap="square" tIns="12050">
            <a:spAutoFit/>
          </a:bodyPr>
          <a:lstStyle/>
          <a:p>
            <a:pPr indent="0" lvl="0" marL="12700" marR="0" rtl="0" algn="ctr">
              <a:lnSpc>
                <a:spcPct val="100000"/>
              </a:lnSpc>
              <a:spcBef>
                <a:spcPts val="0"/>
              </a:spcBef>
              <a:spcAft>
                <a:spcPts val="0"/>
              </a:spcAft>
              <a:buClr>
                <a:srgbClr val="000000"/>
              </a:buClr>
              <a:buSzPts val="1600"/>
              <a:buFont typeface="Arial"/>
              <a:buNone/>
            </a:pPr>
            <a:r>
              <a:rPr b="0" i="0" lang="es" sz="1600" u="none" cap="none" strike="noStrike">
                <a:solidFill>
                  <a:schemeClr val="dk1"/>
                </a:solidFill>
                <a:latin typeface="Calibri"/>
                <a:ea typeface="Calibri"/>
                <a:cs typeface="Calibri"/>
                <a:sym typeface="Calibri"/>
              </a:rPr>
              <a:t>Registre latitud, longitud y elevación.</a:t>
            </a:r>
            <a:endParaRPr b="0" i="0" sz="1600" u="none" cap="none" strike="noStrike">
              <a:solidFill>
                <a:schemeClr val="dk1"/>
              </a:solidFill>
              <a:latin typeface="Calibri"/>
              <a:ea typeface="Calibri"/>
              <a:cs typeface="Calibri"/>
              <a:sym typeface="Calibri"/>
            </a:endParaRPr>
          </a:p>
        </p:txBody>
      </p:sp>
      <p:sp>
        <p:nvSpPr>
          <p:cNvPr id="314" name="Google Shape;314;g202fdecf452_0_69"/>
          <p:cNvSpPr/>
          <p:nvPr/>
        </p:nvSpPr>
        <p:spPr>
          <a:xfrm>
            <a:off x="1107213" y="2540000"/>
            <a:ext cx="4648200" cy="3589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5" name="Google Shape;315;g202fdecf452_0_69"/>
          <p:cNvSpPr txBox="1"/>
          <p:nvPr/>
        </p:nvSpPr>
        <p:spPr>
          <a:xfrm>
            <a:off x="6247650" y="1581900"/>
            <a:ext cx="5044200" cy="627900"/>
          </a:xfrm>
          <a:prstGeom prst="rect">
            <a:avLst/>
          </a:prstGeom>
          <a:noFill/>
          <a:ln>
            <a:noFill/>
          </a:ln>
        </p:spPr>
        <p:txBody>
          <a:bodyPr anchorCtr="0" anchor="t" bIns="0" lIns="0" spcFirstLastPara="1" rIns="0" wrap="square" tIns="12050">
            <a:spAutoFit/>
          </a:bodyPr>
          <a:lstStyle/>
          <a:p>
            <a:pPr indent="0" lvl="0" marL="0" marR="0" rtl="0" algn="ctr">
              <a:lnSpc>
                <a:spcPct val="100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Tome </a:t>
            </a:r>
            <a:r>
              <a:rPr b="1" i="0" lang="es" sz="2000" u="none" cap="none" strike="noStrike">
                <a:solidFill>
                  <a:schemeClr val="dk1"/>
                </a:solidFill>
                <a:latin typeface="Calibri"/>
                <a:ea typeface="Calibri"/>
                <a:cs typeface="Calibri"/>
                <a:sym typeface="Calibri"/>
              </a:rPr>
              <a:t>9 </a:t>
            </a:r>
            <a:r>
              <a:rPr b="0" i="0" lang="es" sz="2000" u="none" cap="none" strike="noStrike">
                <a:solidFill>
                  <a:schemeClr val="dk1"/>
                </a:solidFill>
                <a:latin typeface="Calibri"/>
                <a:ea typeface="Calibri"/>
                <a:cs typeface="Calibri"/>
                <a:sym typeface="Calibri"/>
              </a:rPr>
              <a:t>lecturas aleatorias de temperatura superficial</a:t>
            </a:r>
            <a:endParaRPr b="0" i="0" sz="1400" u="none" cap="none" strike="noStrike">
              <a:solidFill>
                <a:srgbClr val="000000"/>
              </a:solidFill>
              <a:latin typeface="Calibri"/>
              <a:ea typeface="Calibri"/>
              <a:cs typeface="Calibri"/>
              <a:sym typeface="Calibri"/>
            </a:endParaRPr>
          </a:p>
        </p:txBody>
      </p:sp>
      <p:sp>
        <p:nvSpPr>
          <p:cNvPr id="316" name="Google Shape;316;g202fdecf452_0_69"/>
          <p:cNvSpPr txBox="1"/>
          <p:nvPr/>
        </p:nvSpPr>
        <p:spPr>
          <a:xfrm>
            <a:off x="6290275" y="2209800"/>
            <a:ext cx="4941300" cy="258300"/>
          </a:xfrm>
          <a:prstGeom prst="rect">
            <a:avLst/>
          </a:prstGeom>
          <a:noFill/>
          <a:ln>
            <a:noFill/>
          </a:ln>
        </p:spPr>
        <p:txBody>
          <a:bodyPr anchorCtr="0" anchor="t" bIns="0" lIns="0" spcFirstLastPara="1" rIns="0" wrap="square" tIns="12050">
            <a:spAutoFit/>
          </a:bodyPr>
          <a:lstStyle/>
          <a:p>
            <a:pPr indent="0" lvl="0" marL="12700" marR="0" rtl="0" algn="ctr">
              <a:lnSpc>
                <a:spcPct val="100000"/>
              </a:lnSpc>
              <a:spcBef>
                <a:spcPts val="0"/>
              </a:spcBef>
              <a:spcAft>
                <a:spcPts val="0"/>
              </a:spcAft>
              <a:buClr>
                <a:srgbClr val="000000"/>
              </a:buClr>
              <a:buSzPts val="1600"/>
              <a:buFont typeface="Arial"/>
              <a:buNone/>
            </a:pPr>
            <a:r>
              <a:rPr b="0" i="0" lang="es" sz="1600" u="none" cap="none" strike="noStrike">
                <a:solidFill>
                  <a:schemeClr val="dk1"/>
                </a:solidFill>
                <a:latin typeface="Calibri"/>
                <a:ea typeface="Calibri"/>
                <a:cs typeface="Calibri"/>
                <a:sym typeface="Calibri"/>
              </a:rPr>
              <a:t>Aseguran un buen promedio para el sitio observado.</a:t>
            </a:r>
            <a:endParaRPr b="0" i="0" sz="1600" u="none" cap="none" strike="noStrike">
              <a:solidFill>
                <a:srgbClr val="000000"/>
              </a:solidFill>
              <a:latin typeface="Calibri"/>
              <a:ea typeface="Calibri"/>
              <a:cs typeface="Calibri"/>
              <a:sym typeface="Calibri"/>
            </a:endParaRPr>
          </a:p>
        </p:txBody>
      </p:sp>
      <p:sp>
        <p:nvSpPr>
          <p:cNvPr id="317" name="Google Shape;317;g202fdecf452_0_69"/>
          <p:cNvSpPr/>
          <p:nvPr/>
        </p:nvSpPr>
        <p:spPr>
          <a:xfrm>
            <a:off x="6256189" y="2554396"/>
            <a:ext cx="5044200" cy="356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d0ff491df4_0_10"/>
          <p:cNvSpPr txBox="1"/>
          <p:nvPr/>
        </p:nvSpPr>
        <p:spPr>
          <a:xfrm>
            <a:off x="2082275" y="619925"/>
            <a:ext cx="7731300" cy="67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s" sz="3600" u="none" cap="none" strike="noStrike">
                <a:solidFill>
                  <a:schemeClr val="dk1"/>
                </a:solidFill>
                <a:latin typeface="Calibri"/>
                <a:ea typeface="Calibri"/>
                <a:cs typeface="Calibri"/>
                <a:sym typeface="Calibri"/>
              </a:rPr>
              <a:t>Protocolo de GPS</a:t>
            </a:r>
            <a:endParaRPr b="1" i="0" sz="3600" u="none" cap="none" strike="noStrike">
              <a:solidFill>
                <a:schemeClr val="dk1"/>
              </a:solidFill>
              <a:latin typeface="Calibri"/>
              <a:ea typeface="Calibri"/>
              <a:cs typeface="Calibri"/>
              <a:sym typeface="Calibri"/>
            </a:endParaRPr>
          </a:p>
        </p:txBody>
      </p:sp>
      <p:pic>
        <p:nvPicPr>
          <p:cNvPr id="323" name="Google Shape;323;g2d0ff491df4_0_10"/>
          <p:cNvPicPr preferRelativeResize="0"/>
          <p:nvPr/>
        </p:nvPicPr>
        <p:blipFill rotWithShape="1">
          <a:blip r:embed="rId3">
            <a:alphaModFix/>
          </a:blip>
          <a:srcRect b="0" l="0" r="0" t="0"/>
          <a:stretch/>
        </p:blipFill>
        <p:spPr>
          <a:xfrm>
            <a:off x="3898900" y="1295525"/>
            <a:ext cx="4098050" cy="47159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02fdecf452_0_94"/>
          <p:cNvSpPr txBox="1"/>
          <p:nvPr>
            <p:ph idx="4294967295" type="title"/>
          </p:nvPr>
        </p:nvSpPr>
        <p:spPr>
          <a:xfrm>
            <a:off x="577100" y="946025"/>
            <a:ext cx="11049000" cy="874800"/>
          </a:xfrm>
          <a:prstGeom prst="rect">
            <a:avLst/>
          </a:prstGeom>
          <a:noFill/>
          <a:ln>
            <a:noFill/>
          </a:ln>
        </p:spPr>
        <p:txBody>
          <a:bodyPr anchorCtr="0" anchor="ctr" bIns="45700" lIns="91425" spcFirstLastPara="1" rIns="91425" wrap="square" tIns="13325">
            <a:noAutofit/>
          </a:bodyPr>
          <a:lstStyle/>
          <a:p>
            <a:pPr indent="0" lvl="0" marL="12700" rtl="0" algn="ctr">
              <a:lnSpc>
                <a:spcPct val="90000"/>
              </a:lnSpc>
              <a:spcBef>
                <a:spcPts val="0"/>
              </a:spcBef>
              <a:spcAft>
                <a:spcPts val="0"/>
              </a:spcAft>
              <a:buClr>
                <a:srgbClr val="2D5395"/>
              </a:buClr>
              <a:buSzPts val="2800"/>
              <a:buFont typeface="Calibri"/>
              <a:buNone/>
            </a:pPr>
            <a:r>
              <a:rPr b="1" lang="es" sz="3600">
                <a:latin typeface="Calibri"/>
                <a:ea typeface="Calibri"/>
                <a:cs typeface="Calibri"/>
                <a:sym typeface="Calibri"/>
              </a:rPr>
              <a:t>Toma de datos de temperatura superficial con el termómetro de infrarrojos</a:t>
            </a:r>
            <a:endParaRPr b="1" sz="3600">
              <a:latin typeface="Calibri"/>
              <a:ea typeface="Calibri"/>
              <a:cs typeface="Calibri"/>
              <a:sym typeface="Calibri"/>
            </a:endParaRPr>
          </a:p>
        </p:txBody>
      </p:sp>
      <p:sp>
        <p:nvSpPr>
          <p:cNvPr id="330" name="Google Shape;330;g202fdecf452_0_94"/>
          <p:cNvSpPr txBox="1"/>
          <p:nvPr/>
        </p:nvSpPr>
        <p:spPr>
          <a:xfrm>
            <a:off x="445825" y="2154600"/>
            <a:ext cx="6055800" cy="1254000"/>
          </a:xfrm>
          <a:prstGeom prst="rect">
            <a:avLst/>
          </a:prstGeom>
          <a:noFill/>
          <a:ln>
            <a:noFill/>
          </a:ln>
        </p:spPr>
        <p:txBody>
          <a:bodyPr anchorCtr="0" anchor="t" bIns="0" lIns="0" spcFirstLastPara="1" rIns="0" wrap="square" tIns="13325">
            <a:spAutoFit/>
          </a:bodyPr>
          <a:lstStyle/>
          <a:p>
            <a:pPr indent="0" lvl="0" marL="1587" marR="0" rtl="0" algn="ctr">
              <a:lnSpc>
                <a:spcPct val="100000"/>
              </a:lnSpc>
              <a:spcBef>
                <a:spcPts val="0"/>
              </a:spcBef>
              <a:spcAft>
                <a:spcPts val="0"/>
              </a:spcAft>
              <a:buClr>
                <a:srgbClr val="000000"/>
              </a:buClr>
              <a:buSzPts val="1800"/>
              <a:buFont typeface="Arial"/>
              <a:buNone/>
            </a:pPr>
            <a:r>
              <a:rPr b="1" i="0" lang="es" sz="1800" u="none" cap="none" strike="noStrike">
                <a:solidFill>
                  <a:srgbClr val="262626"/>
                </a:solidFill>
                <a:latin typeface="Calibri"/>
                <a:ea typeface="Calibri"/>
                <a:cs typeface="Calibri"/>
                <a:sym typeface="Calibri"/>
              </a:rPr>
              <a:t>¿Cómo?</a:t>
            </a:r>
            <a:endParaRPr b="0" i="0" sz="1800" u="none" cap="none" strike="noStrike">
              <a:solidFill>
                <a:srgbClr val="262626"/>
              </a:solidFill>
              <a:latin typeface="Calibri"/>
              <a:ea typeface="Calibri"/>
              <a:cs typeface="Calibri"/>
              <a:sym typeface="Calibri"/>
            </a:endParaRPr>
          </a:p>
          <a:p>
            <a:pPr indent="0" lvl="0" marL="1587" marR="0" rtl="0" algn="just">
              <a:lnSpc>
                <a:spcPct val="80000"/>
              </a:lnSpc>
              <a:spcBef>
                <a:spcPts val="600"/>
              </a:spcBef>
              <a:spcAft>
                <a:spcPts val="0"/>
              </a:spcAft>
              <a:buClr>
                <a:srgbClr val="000000"/>
              </a:buClr>
              <a:buSzPts val="1800"/>
              <a:buFont typeface="Arial"/>
              <a:buNone/>
            </a:pPr>
            <a:r>
              <a:rPr b="0" i="0" lang="es" sz="1800" u="none" cap="none" strike="noStrike">
                <a:solidFill>
                  <a:srgbClr val="262626"/>
                </a:solidFill>
                <a:latin typeface="Calibri"/>
                <a:ea typeface="Calibri"/>
                <a:cs typeface="Calibri"/>
                <a:sym typeface="Calibri"/>
              </a:rPr>
              <a:t>Sostén tu brazo extendido totalmente y apunta el instrumento al suelo. Después de presionar el gatillo, lee la lectura de la pantalla cuando se estabilice incluyendo décimas de grado Celsius (la lectura permanece durante 7 segundos, luego se apaga)</a:t>
            </a:r>
            <a:endParaRPr b="0" i="0" sz="1800" u="none" cap="none" strike="noStrike">
              <a:solidFill>
                <a:srgbClr val="262626"/>
              </a:solidFill>
              <a:latin typeface="Calibri"/>
              <a:ea typeface="Calibri"/>
              <a:cs typeface="Calibri"/>
              <a:sym typeface="Calibri"/>
            </a:endParaRPr>
          </a:p>
        </p:txBody>
      </p:sp>
      <p:sp>
        <p:nvSpPr>
          <p:cNvPr id="331" name="Google Shape;331;g202fdecf452_0_94"/>
          <p:cNvSpPr txBox="1"/>
          <p:nvPr/>
        </p:nvSpPr>
        <p:spPr>
          <a:xfrm>
            <a:off x="445825" y="3626400"/>
            <a:ext cx="6055800" cy="1108800"/>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rgbClr val="262626"/>
                </a:solidFill>
                <a:latin typeface="Calibri"/>
                <a:ea typeface="Calibri"/>
                <a:cs typeface="Calibri"/>
                <a:sym typeface="Calibri"/>
              </a:rPr>
              <a:t>¿Cuándo?</a:t>
            </a:r>
            <a:endParaRPr b="0" i="0" sz="1800" u="none" cap="none" strike="noStrike">
              <a:solidFill>
                <a:srgbClr val="262626"/>
              </a:solidFill>
              <a:latin typeface="Calibri"/>
              <a:ea typeface="Calibri"/>
              <a:cs typeface="Calibri"/>
              <a:sym typeface="Calibri"/>
            </a:endParaRPr>
          </a:p>
          <a:p>
            <a:pPr indent="0" lvl="0" marL="0" marR="0" rtl="0" algn="just">
              <a:lnSpc>
                <a:spcPct val="80000"/>
              </a:lnSpc>
              <a:spcBef>
                <a:spcPts val="600"/>
              </a:spcBef>
              <a:spcAft>
                <a:spcPts val="0"/>
              </a:spcAft>
              <a:buClr>
                <a:srgbClr val="000000"/>
              </a:buClr>
              <a:buSzPts val="1800"/>
              <a:buFont typeface="Arial"/>
              <a:buNone/>
            </a:pPr>
            <a:r>
              <a:rPr b="0" i="0" lang="es" sz="1800" u="none" cap="none" strike="noStrike">
                <a:solidFill>
                  <a:srgbClr val="262626"/>
                </a:solidFill>
                <a:latin typeface="Calibri"/>
                <a:ea typeface="Calibri"/>
                <a:cs typeface="Calibri"/>
                <a:sym typeface="Calibri"/>
              </a:rPr>
              <a:t>La temperatura superficial puede tomarse a cualquier hora durante el día. </a:t>
            </a:r>
            <a:endParaRPr b="0" i="0" sz="1800" u="none" cap="none" strike="noStrike">
              <a:solidFill>
                <a:srgbClr val="262626"/>
              </a:solidFill>
              <a:latin typeface="Calibri"/>
              <a:ea typeface="Calibri"/>
              <a:cs typeface="Calibri"/>
              <a:sym typeface="Calibri"/>
            </a:endParaRPr>
          </a:p>
          <a:p>
            <a:pPr indent="0" lvl="0" marL="0" marR="0" rtl="0" algn="just">
              <a:lnSpc>
                <a:spcPct val="80000"/>
              </a:lnSpc>
              <a:spcBef>
                <a:spcPts val="600"/>
              </a:spcBef>
              <a:spcAft>
                <a:spcPts val="0"/>
              </a:spcAft>
              <a:buClr>
                <a:srgbClr val="000000"/>
              </a:buClr>
              <a:buSzPts val="1800"/>
              <a:buFont typeface="Arial"/>
              <a:buNone/>
            </a:pPr>
            <a:r>
              <a:rPr b="0" i="0" lang="es" sz="1800" u="none" cap="none" strike="noStrike">
                <a:solidFill>
                  <a:srgbClr val="262626"/>
                </a:solidFill>
                <a:latin typeface="Calibri"/>
                <a:ea typeface="Calibri"/>
                <a:cs typeface="Calibri"/>
                <a:sym typeface="Calibri"/>
              </a:rPr>
              <a:t>Tenga en cuenta los objetivos de su investigación.</a:t>
            </a:r>
            <a:endParaRPr b="0" i="0" sz="1800" u="none" cap="none" strike="noStrike">
              <a:solidFill>
                <a:srgbClr val="262626"/>
              </a:solidFill>
              <a:latin typeface="Calibri"/>
              <a:ea typeface="Calibri"/>
              <a:cs typeface="Calibri"/>
              <a:sym typeface="Calibri"/>
            </a:endParaRPr>
          </a:p>
        </p:txBody>
      </p:sp>
      <p:sp>
        <p:nvSpPr>
          <p:cNvPr id="332" name="Google Shape;332;g202fdecf452_0_94"/>
          <p:cNvSpPr txBox="1"/>
          <p:nvPr/>
        </p:nvSpPr>
        <p:spPr>
          <a:xfrm>
            <a:off x="445825" y="4953000"/>
            <a:ext cx="6055800" cy="810300"/>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rgbClr val="262626"/>
                </a:solidFill>
                <a:latin typeface="Calibri"/>
                <a:ea typeface="Calibri"/>
                <a:cs typeface="Calibri"/>
                <a:sym typeface="Calibri"/>
              </a:rPr>
              <a:t>¿Cuántas?</a:t>
            </a:r>
            <a:endParaRPr b="0" i="0" sz="1800" u="none" cap="none" strike="noStrike">
              <a:solidFill>
                <a:srgbClr val="262626"/>
              </a:solidFill>
              <a:latin typeface="Calibri"/>
              <a:ea typeface="Calibri"/>
              <a:cs typeface="Calibri"/>
              <a:sym typeface="Calibri"/>
            </a:endParaRPr>
          </a:p>
          <a:p>
            <a:pPr indent="0" lvl="0" marL="0" marR="0" rtl="0" algn="just">
              <a:lnSpc>
                <a:spcPct val="80000"/>
              </a:lnSpc>
              <a:spcBef>
                <a:spcPts val="600"/>
              </a:spcBef>
              <a:spcAft>
                <a:spcPts val="0"/>
              </a:spcAft>
              <a:buClr>
                <a:srgbClr val="000000"/>
              </a:buClr>
              <a:buSzPts val="1800"/>
              <a:buFont typeface="Arial"/>
              <a:buNone/>
            </a:pPr>
            <a:r>
              <a:rPr b="0" i="0" lang="es" sz="1800" u="none" cap="none" strike="noStrike">
                <a:solidFill>
                  <a:srgbClr val="262626"/>
                </a:solidFill>
                <a:latin typeface="Calibri"/>
                <a:ea typeface="Calibri"/>
                <a:cs typeface="Calibri"/>
                <a:sym typeface="Calibri"/>
              </a:rPr>
              <a:t>Toma nueve mediciones aleatorias distantes 5 m una de la otra en el sitio de estudio homogéneo. </a:t>
            </a:r>
            <a:endParaRPr b="0" i="0" sz="1800" u="none" cap="none" strike="noStrike">
              <a:solidFill>
                <a:srgbClr val="262626"/>
              </a:solidFill>
              <a:latin typeface="Calibri"/>
              <a:ea typeface="Calibri"/>
              <a:cs typeface="Calibri"/>
              <a:sym typeface="Calibri"/>
            </a:endParaRPr>
          </a:p>
        </p:txBody>
      </p:sp>
      <p:pic>
        <p:nvPicPr>
          <p:cNvPr id="333" name="Google Shape;333;g202fdecf452_0_94"/>
          <p:cNvPicPr preferRelativeResize="0"/>
          <p:nvPr/>
        </p:nvPicPr>
        <p:blipFill rotWithShape="1">
          <a:blip r:embed="rId3">
            <a:alphaModFix/>
          </a:blip>
          <a:srcRect b="0" l="0" r="0" t="0"/>
          <a:stretch/>
        </p:blipFill>
        <p:spPr>
          <a:xfrm>
            <a:off x="6781850" y="2193475"/>
            <a:ext cx="4686299" cy="3485252"/>
          </a:xfrm>
          <a:prstGeom prst="rect">
            <a:avLst/>
          </a:prstGeom>
          <a:noFill/>
          <a:ln>
            <a:noFill/>
          </a:ln>
        </p:spPr>
      </p:pic>
      <p:sp>
        <p:nvSpPr>
          <p:cNvPr id="334" name="Google Shape;334;g202fdecf452_0_94"/>
          <p:cNvSpPr txBox="1"/>
          <p:nvPr/>
        </p:nvSpPr>
        <p:spPr>
          <a:xfrm>
            <a:off x="9532550" y="5763300"/>
            <a:ext cx="1935600" cy="1662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1000"/>
              <a:buFont typeface="Arial"/>
              <a:buNone/>
            </a:pPr>
            <a:r>
              <a:rPr b="0" i="0" lang="es" sz="1000" u="none" cap="none" strike="noStrike">
                <a:solidFill>
                  <a:schemeClr val="dk1"/>
                </a:solidFill>
                <a:latin typeface="Calibri"/>
                <a:ea typeface="Calibri"/>
                <a:cs typeface="Calibri"/>
                <a:sym typeface="Calibri"/>
              </a:rPr>
              <a:t>Crédito de la foto: Kevin Czajkowski</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202fdecf452_0_105"/>
          <p:cNvSpPr txBox="1"/>
          <p:nvPr/>
        </p:nvSpPr>
        <p:spPr>
          <a:xfrm>
            <a:off x="634250" y="784075"/>
            <a:ext cx="10896600" cy="67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s" sz="4000" u="none" cap="none" strike="noStrike">
                <a:solidFill>
                  <a:schemeClr val="dk1"/>
                </a:solidFill>
                <a:latin typeface="Calibri"/>
                <a:ea typeface="Calibri"/>
                <a:cs typeface="Calibri"/>
                <a:sym typeface="Calibri"/>
              </a:rPr>
              <a:t>Precauciones:</a:t>
            </a:r>
            <a:endParaRPr b="1" i="0" sz="4000" u="none" cap="none" strike="noStrike">
              <a:solidFill>
                <a:schemeClr val="dk1"/>
              </a:solidFill>
              <a:latin typeface="Calibri"/>
              <a:ea typeface="Calibri"/>
              <a:cs typeface="Calibri"/>
              <a:sym typeface="Calibri"/>
            </a:endParaRPr>
          </a:p>
        </p:txBody>
      </p:sp>
      <p:sp>
        <p:nvSpPr>
          <p:cNvPr id="340" name="Google Shape;340;g202fdecf452_0_105"/>
          <p:cNvSpPr/>
          <p:nvPr/>
        </p:nvSpPr>
        <p:spPr>
          <a:xfrm>
            <a:off x="1737225" y="2433050"/>
            <a:ext cx="3680700" cy="3611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1" name="Google Shape;341;g202fdecf452_0_105"/>
          <p:cNvSpPr txBox="1"/>
          <p:nvPr/>
        </p:nvSpPr>
        <p:spPr>
          <a:xfrm>
            <a:off x="1617150" y="1535000"/>
            <a:ext cx="4267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No tomar mediciones en nuestra propia sombra</a:t>
            </a:r>
            <a:endParaRPr b="0" i="0" sz="2000" u="none" cap="none" strike="noStrike">
              <a:solidFill>
                <a:srgbClr val="000000"/>
              </a:solidFill>
              <a:latin typeface="Calibri"/>
              <a:ea typeface="Calibri"/>
              <a:cs typeface="Calibri"/>
              <a:sym typeface="Calibri"/>
            </a:endParaRPr>
          </a:p>
        </p:txBody>
      </p:sp>
      <p:sp>
        <p:nvSpPr>
          <p:cNvPr id="342" name="Google Shape;342;g202fdecf452_0_105"/>
          <p:cNvSpPr/>
          <p:nvPr/>
        </p:nvSpPr>
        <p:spPr>
          <a:xfrm>
            <a:off x="6913972" y="2433052"/>
            <a:ext cx="3513900" cy="3611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3" name="Google Shape;343;g202fdecf452_0_105"/>
          <p:cNvSpPr txBox="1"/>
          <p:nvPr/>
        </p:nvSpPr>
        <p:spPr>
          <a:xfrm>
            <a:off x="6711200" y="1535000"/>
            <a:ext cx="4490100" cy="9357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Extienda su brazo en enfrente de usted para tomar las observaciones. No mida la temperatura de sus pies.</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02fdecf452_0_110"/>
          <p:cNvSpPr txBox="1"/>
          <p:nvPr/>
        </p:nvSpPr>
        <p:spPr>
          <a:xfrm>
            <a:off x="2230350" y="561075"/>
            <a:ext cx="7731300" cy="675600"/>
          </a:xfrm>
          <a:prstGeom prst="rect">
            <a:avLst/>
          </a:prstGeom>
          <a:noFill/>
          <a:ln>
            <a:noFill/>
          </a:ln>
        </p:spPr>
        <p:txBody>
          <a:bodyPr anchorCtr="0" anchor="t" bIns="91425" lIns="91425" spcFirstLastPara="1" rIns="91425" wrap="square" tIns="91425">
            <a:noAutofit/>
          </a:bodyPr>
          <a:lstStyle/>
          <a:p>
            <a:pPr indent="0" lvl="0" marL="12700" marR="0" rtl="0" algn="ctr">
              <a:lnSpc>
                <a:spcPct val="100000"/>
              </a:lnSpc>
              <a:spcBef>
                <a:spcPts val="0"/>
              </a:spcBef>
              <a:spcAft>
                <a:spcPts val="0"/>
              </a:spcAft>
              <a:buClr>
                <a:srgbClr val="000000"/>
              </a:buClr>
              <a:buSzPts val="3600"/>
              <a:buFont typeface="Arial"/>
              <a:buNone/>
            </a:pPr>
            <a:r>
              <a:rPr b="1" i="0" lang="es" sz="3300" u="none" cap="none" strike="noStrike">
                <a:solidFill>
                  <a:schemeClr val="dk1"/>
                </a:solidFill>
                <a:latin typeface="Calibri"/>
                <a:ea typeface="Calibri"/>
                <a:cs typeface="Calibri"/>
                <a:sym typeface="Calibri"/>
              </a:rPr>
              <a:t>¡Precaución! Shock térmico</a:t>
            </a:r>
            <a:endParaRPr b="0" i="0" sz="33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p:txBody>
      </p:sp>
      <p:sp>
        <p:nvSpPr>
          <p:cNvPr id="349" name="Google Shape;349;g202fdecf452_0_110"/>
          <p:cNvSpPr txBox="1"/>
          <p:nvPr/>
        </p:nvSpPr>
        <p:spPr>
          <a:xfrm>
            <a:off x="990600" y="1298425"/>
            <a:ext cx="10744200" cy="12315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1800"/>
              <a:buFont typeface="Arial"/>
              <a:buNone/>
            </a:pPr>
            <a:r>
              <a:rPr b="0" i="0" lang="es" sz="1700" u="none" cap="none" strike="noStrike">
                <a:solidFill>
                  <a:schemeClr val="dk1"/>
                </a:solidFill>
                <a:latin typeface="Calibri"/>
                <a:ea typeface="Calibri"/>
                <a:cs typeface="Calibri"/>
                <a:sym typeface="Calibri"/>
              </a:rPr>
              <a:t>Cuando la temperatura del aire en su sitio varía más de 5ºC de la temperatura del aire del lugar de almacenamiento del IRT (termómetro), colóquelo afuera por lo menos 60 min. antes de tomar datos.</a:t>
            </a:r>
            <a:endParaRPr b="0" i="0" sz="1700" u="none" cap="none" strike="noStrike">
              <a:solidFill>
                <a:srgbClr val="000000"/>
              </a:solidFill>
              <a:latin typeface="Calibri"/>
              <a:ea typeface="Calibri"/>
              <a:cs typeface="Calibri"/>
              <a:sym typeface="Calibri"/>
            </a:endParaRPr>
          </a:p>
          <a:p>
            <a:pPr indent="0" lvl="0" marL="12700" marR="0" rtl="0" algn="l">
              <a:lnSpc>
                <a:spcPct val="100000"/>
              </a:lnSpc>
              <a:spcBef>
                <a:spcPts val="0"/>
              </a:spcBef>
              <a:spcAft>
                <a:spcPts val="0"/>
              </a:spcAft>
              <a:buClr>
                <a:srgbClr val="000000"/>
              </a:buClr>
              <a:buSzPts val="1800"/>
              <a:buFont typeface="Arial"/>
              <a:buNone/>
            </a:pPr>
            <a:r>
              <a:rPr b="0" i="0" lang="es" sz="1700" u="none" cap="none" strike="noStrike">
                <a:solidFill>
                  <a:schemeClr val="dk1"/>
                </a:solidFill>
                <a:latin typeface="Calibri"/>
                <a:ea typeface="Calibri"/>
                <a:cs typeface="Calibri"/>
                <a:sym typeface="Calibri"/>
              </a:rPr>
              <a:t>O puede hacer un guante térmico usando un mitón de horno con tela de felpa.</a:t>
            </a:r>
            <a:endParaRPr b="0" i="0" sz="1700" u="none" cap="none" strike="noStrike">
              <a:solidFill>
                <a:srgbClr val="000000"/>
              </a:solidFill>
              <a:latin typeface="Calibri"/>
              <a:ea typeface="Calibri"/>
              <a:cs typeface="Calibri"/>
              <a:sym typeface="Calibri"/>
            </a:endParaRPr>
          </a:p>
          <a:p>
            <a:pPr indent="0" lvl="0" marL="12700" marR="0" rtl="0" algn="l">
              <a:lnSpc>
                <a:spcPct val="100000"/>
              </a:lnSpc>
              <a:spcBef>
                <a:spcPts val="13"/>
              </a:spcBef>
              <a:spcAft>
                <a:spcPts val="0"/>
              </a:spcAft>
              <a:buClr>
                <a:srgbClr val="000000"/>
              </a:buClr>
              <a:buSzPts val="1300"/>
              <a:buFont typeface="Arial"/>
              <a:buNone/>
            </a:pPr>
            <a:r>
              <a:t/>
            </a:r>
            <a:endParaRPr b="1" i="1" sz="1000" u="none" cap="none" strike="noStrike">
              <a:solidFill>
                <a:schemeClr val="dk1"/>
              </a:solidFill>
              <a:latin typeface="Calibri"/>
              <a:ea typeface="Calibri"/>
              <a:cs typeface="Calibri"/>
              <a:sym typeface="Calibri"/>
            </a:endParaRPr>
          </a:p>
          <a:p>
            <a:pPr indent="0" lvl="0" marL="12700" marR="0" rtl="0" algn="l">
              <a:lnSpc>
                <a:spcPct val="100000"/>
              </a:lnSpc>
              <a:spcBef>
                <a:spcPts val="13"/>
              </a:spcBef>
              <a:spcAft>
                <a:spcPts val="0"/>
              </a:spcAft>
              <a:buClr>
                <a:srgbClr val="000000"/>
              </a:buClr>
              <a:buSzPts val="1800"/>
              <a:buFont typeface="Arial"/>
              <a:buNone/>
            </a:pPr>
            <a:r>
              <a:rPr b="1" i="1" lang="es" sz="1800" u="none" cap="none" strike="noStrike">
                <a:solidFill>
                  <a:schemeClr val="dk1"/>
                </a:solidFill>
                <a:latin typeface="Calibri"/>
                <a:ea typeface="Calibri"/>
                <a:cs typeface="Calibri"/>
                <a:sym typeface="Calibri"/>
              </a:rPr>
              <a:t>                                                         Instrucciones para usar el TIR con guante térmico:</a:t>
            </a:r>
            <a:endParaRPr b="0" i="0" sz="1800" u="none" cap="none" strike="noStrike">
              <a:solidFill>
                <a:schemeClr val="dk1"/>
              </a:solidFill>
              <a:latin typeface="Calibri"/>
              <a:ea typeface="Calibri"/>
              <a:cs typeface="Calibri"/>
              <a:sym typeface="Calibri"/>
            </a:endParaRPr>
          </a:p>
        </p:txBody>
      </p:sp>
      <p:sp>
        <p:nvSpPr>
          <p:cNvPr id="350" name="Google Shape;350;g202fdecf452_0_110"/>
          <p:cNvSpPr txBox="1"/>
          <p:nvPr/>
        </p:nvSpPr>
        <p:spPr>
          <a:xfrm>
            <a:off x="990600" y="2529925"/>
            <a:ext cx="10393200" cy="3547800"/>
          </a:xfrm>
          <a:prstGeom prst="rect">
            <a:avLst/>
          </a:prstGeom>
          <a:noFill/>
          <a:ln cap="flat" cmpd="sng" w="28950">
            <a:solidFill>
              <a:srgbClr val="4AA1A2"/>
            </a:solidFill>
            <a:prstDash val="solid"/>
            <a:round/>
            <a:headEnd len="sm" w="sm" type="none"/>
            <a:tailEnd len="sm" w="sm" type="none"/>
          </a:ln>
        </p:spPr>
        <p:txBody>
          <a:bodyPr anchorCtr="0" anchor="t" bIns="0" lIns="0" spcFirstLastPara="1" rIns="0" wrap="square" tIns="69200">
            <a:spAutoFit/>
          </a:bodyPr>
          <a:lstStyle/>
          <a:p>
            <a:pPr indent="-33075" lvl="0" marL="1710000" marR="165600" rtl="0" algn="just">
              <a:lnSpc>
                <a:spcPct val="100000"/>
              </a:lnSpc>
              <a:spcBef>
                <a:spcPts val="0"/>
              </a:spcBef>
              <a:spcAft>
                <a:spcPts val="0"/>
              </a:spcAft>
              <a:buClr>
                <a:schemeClr val="dk1"/>
              </a:buClr>
              <a:buSzPts val="1500"/>
              <a:buFont typeface="Calibri"/>
              <a:buAutoNum type="arabicPeriod"/>
            </a:pPr>
            <a:r>
              <a:rPr b="0" i="0" lang="es" sz="1500" u="none" cap="none" strike="noStrike">
                <a:solidFill>
                  <a:schemeClr val="dk1"/>
                </a:solidFill>
                <a:latin typeface="Calibri"/>
                <a:ea typeface="Calibri"/>
                <a:cs typeface="Calibri"/>
                <a:sym typeface="Calibri"/>
              </a:rPr>
              <a:t>Sujetar el guante térmico de manera que el pulgar apunte hacia abajo.</a:t>
            </a:r>
            <a:endParaRPr b="0" i="0" sz="1500" u="none" cap="none" strike="noStrike">
              <a:solidFill>
                <a:srgbClr val="000000"/>
              </a:solidFill>
              <a:latin typeface="Calibri"/>
              <a:ea typeface="Calibri"/>
              <a:cs typeface="Calibri"/>
              <a:sym typeface="Calibri"/>
            </a:endParaRPr>
          </a:p>
          <a:p>
            <a:pPr indent="62174" lvl="0" marL="1710000" marR="165600" rtl="0" algn="l">
              <a:lnSpc>
                <a:spcPct val="100000"/>
              </a:lnSpc>
              <a:spcBef>
                <a:spcPts val="38"/>
              </a:spcBef>
              <a:spcAft>
                <a:spcPts val="0"/>
              </a:spcAft>
              <a:buClr>
                <a:schemeClr val="dk1"/>
              </a:buClr>
              <a:buSzPts val="900"/>
              <a:buFont typeface="Carlito"/>
              <a:buNone/>
            </a:pPr>
            <a:r>
              <a:t/>
            </a:r>
            <a:endParaRPr b="0" i="0" sz="1500" u="none" cap="none" strike="noStrike">
              <a:solidFill>
                <a:schemeClr val="dk1"/>
              </a:solidFill>
              <a:latin typeface="Calibri"/>
              <a:ea typeface="Calibri"/>
              <a:cs typeface="Calibri"/>
              <a:sym typeface="Calibri"/>
            </a:endParaRPr>
          </a:p>
          <a:p>
            <a:pPr indent="-89999" lvl="0" marL="1710000" marR="165600" rtl="0" algn="just">
              <a:lnSpc>
                <a:spcPct val="100000"/>
              </a:lnSpc>
              <a:spcBef>
                <a:spcPts val="0"/>
              </a:spcBef>
              <a:spcAft>
                <a:spcPts val="0"/>
              </a:spcAft>
              <a:buNone/>
            </a:pPr>
            <a:r>
              <a:rPr lang="es" sz="1500">
                <a:solidFill>
                  <a:schemeClr val="dk1"/>
                </a:solidFill>
                <a:latin typeface="Calibri"/>
                <a:ea typeface="Calibri"/>
                <a:cs typeface="Calibri"/>
                <a:sym typeface="Calibri"/>
              </a:rPr>
              <a:t>2.</a:t>
            </a:r>
            <a:r>
              <a:rPr b="0" i="0" lang="es" sz="1500" u="none" cap="none" strike="noStrike">
                <a:solidFill>
                  <a:schemeClr val="dk1"/>
                </a:solidFill>
                <a:latin typeface="Calibri"/>
                <a:ea typeface="Calibri"/>
                <a:cs typeface="Calibri"/>
                <a:sym typeface="Calibri"/>
              </a:rPr>
              <a:t>Colocar el TIR con la sección del dedo del guante térmico del ojo sensible apuntando a través del agujero del extremo del dedo. Hay que asegurarse de que el guante térmico no cubre el ojo sensible y las zonas del láser; asegúrese de que el guante se ajusta perfectamente a la parte frontal del guante térmico, para evitar que pase el aire a través del  guante térmico (no tenga en cuenta la parte del pulgar del guante).</a:t>
            </a:r>
            <a:endParaRPr b="0" i="0" sz="1500" u="none" cap="none" strike="noStrike">
              <a:solidFill>
                <a:srgbClr val="000000"/>
              </a:solidFill>
              <a:latin typeface="Calibri"/>
              <a:ea typeface="Calibri"/>
              <a:cs typeface="Calibri"/>
              <a:sym typeface="Calibri"/>
            </a:endParaRPr>
          </a:p>
          <a:p>
            <a:pPr indent="62174" lvl="0" marL="1710000" marR="165600" rtl="0" algn="l">
              <a:lnSpc>
                <a:spcPct val="100000"/>
              </a:lnSpc>
              <a:spcBef>
                <a:spcPts val="38"/>
              </a:spcBef>
              <a:spcAft>
                <a:spcPts val="0"/>
              </a:spcAft>
              <a:buClr>
                <a:schemeClr val="dk1"/>
              </a:buClr>
              <a:buSzPts val="900"/>
              <a:buFont typeface="Carlito"/>
              <a:buNone/>
            </a:pPr>
            <a:r>
              <a:t/>
            </a:r>
            <a:endParaRPr b="0" i="0" sz="1500" u="none" cap="none" strike="noStrike">
              <a:solidFill>
                <a:schemeClr val="dk1"/>
              </a:solidFill>
              <a:latin typeface="Calibri"/>
              <a:ea typeface="Calibri"/>
              <a:cs typeface="Calibri"/>
              <a:sym typeface="Calibri"/>
            </a:endParaRPr>
          </a:p>
          <a:p>
            <a:pPr indent="-89999" lvl="0" marL="1710000" marR="165600" rtl="0" algn="just">
              <a:lnSpc>
                <a:spcPct val="100000"/>
              </a:lnSpc>
              <a:spcBef>
                <a:spcPts val="0"/>
              </a:spcBef>
              <a:spcAft>
                <a:spcPts val="0"/>
              </a:spcAft>
              <a:buNone/>
            </a:pPr>
            <a:r>
              <a:rPr lang="es" sz="1500">
                <a:solidFill>
                  <a:schemeClr val="dk1"/>
                </a:solidFill>
                <a:latin typeface="Calibri"/>
                <a:ea typeface="Calibri"/>
                <a:cs typeface="Calibri"/>
                <a:sym typeface="Calibri"/>
              </a:rPr>
              <a:t>3. </a:t>
            </a:r>
            <a:r>
              <a:rPr b="0" i="0" lang="es" sz="1500" u="none" cap="none" strike="noStrike">
                <a:solidFill>
                  <a:schemeClr val="dk1"/>
                </a:solidFill>
                <a:latin typeface="Calibri"/>
                <a:ea typeface="Calibri"/>
                <a:cs typeface="Calibri"/>
                <a:sym typeface="Calibri"/>
              </a:rPr>
              <a:t>Colocar la pantalla digital de manera que sea visible a través del agujero superior (cuando el pulgar está apuntando hacia abajo).</a:t>
            </a:r>
            <a:endParaRPr b="0" i="0" sz="1500" u="none" cap="none" strike="noStrike">
              <a:solidFill>
                <a:srgbClr val="000000"/>
              </a:solidFill>
              <a:latin typeface="Calibri"/>
              <a:ea typeface="Calibri"/>
              <a:cs typeface="Calibri"/>
              <a:sym typeface="Calibri"/>
            </a:endParaRPr>
          </a:p>
          <a:p>
            <a:pPr indent="62174" lvl="0" marL="1710000" marR="165600" rtl="0" algn="l">
              <a:lnSpc>
                <a:spcPct val="100000"/>
              </a:lnSpc>
              <a:spcBef>
                <a:spcPts val="38"/>
              </a:spcBef>
              <a:spcAft>
                <a:spcPts val="0"/>
              </a:spcAft>
              <a:buClr>
                <a:schemeClr val="dk1"/>
              </a:buClr>
              <a:buSzPts val="900"/>
              <a:buFont typeface="Carlito"/>
              <a:buNone/>
            </a:pPr>
            <a:r>
              <a:t/>
            </a:r>
            <a:endParaRPr b="0" i="0" sz="1500" u="none" cap="none" strike="noStrike">
              <a:solidFill>
                <a:schemeClr val="dk1"/>
              </a:solidFill>
              <a:latin typeface="Calibri"/>
              <a:ea typeface="Calibri"/>
              <a:cs typeface="Calibri"/>
              <a:sym typeface="Calibri"/>
            </a:endParaRPr>
          </a:p>
          <a:p>
            <a:pPr indent="0" lvl="0" marL="1620000" marR="165600" rtl="0" algn="just">
              <a:lnSpc>
                <a:spcPct val="100000"/>
              </a:lnSpc>
              <a:spcBef>
                <a:spcPts val="0"/>
              </a:spcBef>
              <a:spcAft>
                <a:spcPts val="0"/>
              </a:spcAft>
              <a:buNone/>
            </a:pPr>
            <a:r>
              <a:rPr lang="es" sz="1500">
                <a:solidFill>
                  <a:schemeClr val="dk1"/>
                </a:solidFill>
                <a:latin typeface="Calibri"/>
                <a:ea typeface="Calibri"/>
                <a:cs typeface="Calibri"/>
                <a:sym typeface="Calibri"/>
              </a:rPr>
              <a:t>4. </a:t>
            </a:r>
            <a:r>
              <a:rPr b="0" i="0" lang="es" sz="1500" u="none" cap="none" strike="noStrike">
                <a:solidFill>
                  <a:schemeClr val="dk1"/>
                </a:solidFill>
                <a:latin typeface="Calibri"/>
                <a:ea typeface="Calibri"/>
                <a:cs typeface="Calibri"/>
                <a:sym typeface="Calibri"/>
              </a:rPr>
              <a:t>Sacar la mano del guante térmico y usar una goma elástica para ajustar el guante térmico  alrededor del mango del IRT por la abertura grande de la parte inferior del guante térmico.</a:t>
            </a:r>
            <a:endParaRPr b="0" i="0" sz="1500" u="none" cap="none" strike="noStrike">
              <a:solidFill>
                <a:srgbClr val="000000"/>
              </a:solidFill>
              <a:latin typeface="Calibri"/>
              <a:ea typeface="Calibri"/>
              <a:cs typeface="Calibri"/>
              <a:sym typeface="Calibri"/>
            </a:endParaRPr>
          </a:p>
          <a:p>
            <a:pPr indent="62174" lvl="0" marL="1710000" marR="165600" rtl="0" algn="l">
              <a:lnSpc>
                <a:spcPct val="100000"/>
              </a:lnSpc>
              <a:spcBef>
                <a:spcPts val="0"/>
              </a:spcBef>
              <a:spcAft>
                <a:spcPts val="0"/>
              </a:spcAft>
              <a:buClr>
                <a:schemeClr val="dk1"/>
              </a:buClr>
              <a:buSzPts val="1000"/>
              <a:buFont typeface="Carlito"/>
              <a:buNone/>
            </a:pPr>
            <a:r>
              <a:t/>
            </a:r>
            <a:endParaRPr b="0" i="0" sz="1500" u="none" cap="none" strike="noStrike">
              <a:solidFill>
                <a:schemeClr val="dk1"/>
              </a:solidFill>
              <a:latin typeface="Calibri"/>
              <a:ea typeface="Calibri"/>
              <a:cs typeface="Calibri"/>
              <a:sym typeface="Calibri"/>
            </a:endParaRPr>
          </a:p>
          <a:p>
            <a:pPr indent="-89999" lvl="0" marL="1710000" marR="165600" rtl="0" algn="just">
              <a:lnSpc>
                <a:spcPct val="100000"/>
              </a:lnSpc>
              <a:spcBef>
                <a:spcPts val="0"/>
              </a:spcBef>
              <a:spcAft>
                <a:spcPts val="0"/>
              </a:spcAft>
              <a:buNone/>
            </a:pPr>
            <a:r>
              <a:rPr lang="es" sz="1500">
                <a:solidFill>
                  <a:schemeClr val="dk1"/>
                </a:solidFill>
                <a:latin typeface="Calibri"/>
                <a:ea typeface="Calibri"/>
                <a:cs typeface="Calibri"/>
                <a:sym typeface="Calibri"/>
              </a:rPr>
              <a:t>5. </a:t>
            </a:r>
            <a:r>
              <a:rPr b="0" i="0" lang="es" sz="1500" u="none" cap="none" strike="noStrike">
                <a:solidFill>
                  <a:schemeClr val="dk1"/>
                </a:solidFill>
                <a:latin typeface="Calibri"/>
                <a:ea typeface="Calibri"/>
                <a:cs typeface="Calibri"/>
                <a:sym typeface="Calibri"/>
              </a:rPr>
              <a:t>Manejar el TIR desde el exterior del guante térmico colocando el dedo en el botón de grabación y presionado</a:t>
            </a:r>
            <a:endParaRPr b="0" i="0" sz="1500" u="none" cap="none" strike="noStrike">
              <a:solidFill>
                <a:schemeClr val="dk1"/>
              </a:solidFill>
              <a:latin typeface="Calibri"/>
              <a:ea typeface="Calibri"/>
              <a:cs typeface="Calibri"/>
              <a:sym typeface="Calibri"/>
            </a:endParaRPr>
          </a:p>
        </p:txBody>
      </p:sp>
      <p:sp>
        <p:nvSpPr>
          <p:cNvPr id="351" name="Google Shape;351;g202fdecf452_0_110"/>
          <p:cNvSpPr/>
          <p:nvPr/>
        </p:nvSpPr>
        <p:spPr>
          <a:xfrm>
            <a:off x="990600" y="2576125"/>
            <a:ext cx="1431600" cy="35619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02fdecf452_0_122"/>
          <p:cNvSpPr txBox="1"/>
          <p:nvPr/>
        </p:nvSpPr>
        <p:spPr>
          <a:xfrm>
            <a:off x="539000" y="825225"/>
            <a:ext cx="11068200" cy="443100"/>
          </a:xfrm>
          <a:prstGeom prst="rect">
            <a:avLst/>
          </a:prstGeom>
          <a:noFill/>
          <a:ln>
            <a:noFill/>
          </a:ln>
        </p:spPr>
        <p:txBody>
          <a:bodyPr anchorCtr="0" anchor="t" bIns="0" lIns="0" spcFirstLastPara="1" rIns="0" wrap="square" tIns="12050">
            <a:spAutoFit/>
          </a:bodyPr>
          <a:lstStyle/>
          <a:p>
            <a:pPr indent="0" lvl="0" marL="90487" marR="0" rtl="0" algn="ctr">
              <a:lnSpc>
                <a:spcPct val="100000"/>
              </a:lnSpc>
              <a:spcBef>
                <a:spcPts val="0"/>
              </a:spcBef>
              <a:spcAft>
                <a:spcPts val="0"/>
              </a:spcAft>
              <a:buClr>
                <a:srgbClr val="000000"/>
              </a:buClr>
              <a:buSzPts val="2800"/>
              <a:buFont typeface="Arial"/>
              <a:buNone/>
            </a:pPr>
            <a:r>
              <a:rPr b="1" i="0" lang="es" sz="2800" u="none" cap="none" strike="noStrike">
                <a:solidFill>
                  <a:schemeClr val="dk1"/>
                </a:solidFill>
                <a:latin typeface="Calibri"/>
                <a:ea typeface="Calibri"/>
                <a:cs typeface="Calibri"/>
                <a:sym typeface="Calibri"/>
              </a:rPr>
              <a:t>Registre nubes y estelas de  condensación usando el Protocolo de nubes</a:t>
            </a:r>
            <a:endParaRPr b="0" i="0" sz="2800" u="none" cap="none" strike="noStrike">
              <a:solidFill>
                <a:schemeClr val="dk1"/>
              </a:solidFill>
              <a:latin typeface="Calibri"/>
              <a:ea typeface="Calibri"/>
              <a:cs typeface="Calibri"/>
              <a:sym typeface="Calibri"/>
            </a:endParaRPr>
          </a:p>
        </p:txBody>
      </p:sp>
      <p:grpSp>
        <p:nvGrpSpPr>
          <p:cNvPr id="357" name="Google Shape;357;g202fdecf452_0_122"/>
          <p:cNvGrpSpPr/>
          <p:nvPr/>
        </p:nvGrpSpPr>
        <p:grpSpPr>
          <a:xfrm>
            <a:off x="6519664" y="1372650"/>
            <a:ext cx="3795441" cy="4873800"/>
            <a:chOff x="5227320" y="1904998"/>
            <a:chExt cx="3796200" cy="4873800"/>
          </a:xfrm>
        </p:grpSpPr>
        <p:sp>
          <p:nvSpPr>
            <p:cNvPr id="358" name="Google Shape;358;g202fdecf452_0_122"/>
            <p:cNvSpPr/>
            <p:nvPr/>
          </p:nvSpPr>
          <p:spPr>
            <a:xfrm>
              <a:off x="5266944" y="1944623"/>
              <a:ext cx="3660600" cy="4738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9" name="Google Shape;359;g202fdecf452_0_122"/>
            <p:cNvSpPr/>
            <p:nvPr/>
          </p:nvSpPr>
          <p:spPr>
            <a:xfrm>
              <a:off x="5227320" y="1904998"/>
              <a:ext cx="3796200" cy="4873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0" name="Google Shape;360;g202fdecf452_0_122"/>
            <p:cNvSpPr/>
            <p:nvPr/>
          </p:nvSpPr>
          <p:spPr>
            <a:xfrm>
              <a:off x="5267705" y="1945385"/>
              <a:ext cx="3660775" cy="4738370"/>
            </a:xfrm>
            <a:custGeom>
              <a:rect b="b" l="l" r="r" t="t"/>
              <a:pathLst>
                <a:path extrusionOk="0" h="4738370" w="3660775">
                  <a:moveTo>
                    <a:pt x="0" y="4738116"/>
                  </a:moveTo>
                  <a:lnTo>
                    <a:pt x="3660648" y="4738116"/>
                  </a:lnTo>
                  <a:lnTo>
                    <a:pt x="3660648" y="0"/>
                  </a:lnTo>
                  <a:lnTo>
                    <a:pt x="0" y="0"/>
                  </a:lnTo>
                  <a:lnTo>
                    <a:pt x="0" y="4738116"/>
                  </a:lnTo>
                  <a:close/>
                </a:path>
              </a:pathLst>
            </a:custGeom>
            <a:noFill/>
            <a:ln cap="flat" cmpd="sng" w="28950">
              <a:solidFill>
                <a:srgbClr val="4AA1A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g202fdecf452_0_122"/>
          <p:cNvGrpSpPr/>
          <p:nvPr/>
        </p:nvGrpSpPr>
        <p:grpSpPr>
          <a:xfrm>
            <a:off x="1948543" y="1372817"/>
            <a:ext cx="3901511" cy="4873466"/>
            <a:chOff x="5297423" y="1060703"/>
            <a:chExt cx="3780900" cy="5143500"/>
          </a:xfrm>
        </p:grpSpPr>
        <p:sp>
          <p:nvSpPr>
            <p:cNvPr id="362" name="Google Shape;362;g202fdecf452_0_122"/>
            <p:cNvSpPr/>
            <p:nvPr/>
          </p:nvSpPr>
          <p:spPr>
            <a:xfrm>
              <a:off x="5524360" y="1210195"/>
              <a:ext cx="3343800" cy="47943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3" name="Google Shape;363;g202fdecf452_0_122"/>
            <p:cNvSpPr/>
            <p:nvPr/>
          </p:nvSpPr>
          <p:spPr>
            <a:xfrm>
              <a:off x="5297423" y="1060703"/>
              <a:ext cx="3780900" cy="51435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64" name="Google Shape;364;g202fdecf452_0_122"/>
          <p:cNvSpPr/>
          <p:nvPr/>
        </p:nvSpPr>
        <p:spPr>
          <a:xfrm>
            <a:off x="2001500" y="4849125"/>
            <a:ext cx="3795600" cy="1251900"/>
          </a:xfrm>
          <a:prstGeom prst="rect">
            <a:avLst/>
          </a:prstGeom>
          <a:noFill/>
          <a:ln cap="flat" cmpd="sng" w="762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02f96627b3_0_0"/>
          <p:cNvSpPr txBox="1"/>
          <p:nvPr/>
        </p:nvSpPr>
        <p:spPr>
          <a:xfrm>
            <a:off x="500900" y="747225"/>
            <a:ext cx="11067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 sz="3600" u="none" cap="none" strike="noStrike">
                <a:solidFill>
                  <a:srgbClr val="000000"/>
                </a:solidFill>
                <a:latin typeface="Calibri"/>
                <a:ea typeface="Calibri"/>
                <a:cs typeface="Calibri"/>
                <a:sym typeface="Calibri"/>
              </a:rPr>
              <a:t>Protocolo de Temperatura superficial</a:t>
            </a:r>
            <a:endParaRPr b="0" i="0" sz="3600" u="none" cap="none" strike="noStrike">
              <a:solidFill>
                <a:srgbClr val="000000"/>
              </a:solidFill>
              <a:latin typeface="Calibri"/>
              <a:ea typeface="Calibri"/>
              <a:cs typeface="Calibri"/>
              <a:sym typeface="Calibri"/>
            </a:endParaRPr>
          </a:p>
        </p:txBody>
      </p:sp>
      <p:pic>
        <p:nvPicPr>
          <p:cNvPr id="198" name="Google Shape;198;g202f96627b3_0_0"/>
          <p:cNvPicPr preferRelativeResize="0"/>
          <p:nvPr/>
        </p:nvPicPr>
        <p:blipFill rotWithShape="1">
          <a:blip r:embed="rId3">
            <a:alphaModFix/>
          </a:blip>
          <a:srcRect b="0" l="0" r="0" t="0"/>
          <a:stretch/>
        </p:blipFill>
        <p:spPr>
          <a:xfrm>
            <a:off x="2753887" y="1643275"/>
            <a:ext cx="6684225" cy="4359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79"/>
          <p:cNvSpPr txBox="1"/>
          <p:nvPr>
            <p:ph idx="4294967295" type="title"/>
          </p:nvPr>
        </p:nvSpPr>
        <p:spPr>
          <a:xfrm>
            <a:off x="917844" y="835887"/>
            <a:ext cx="10446900" cy="7323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4000">
                <a:solidFill>
                  <a:schemeClr val="dk1"/>
                </a:solidFill>
                <a:latin typeface="Calibri"/>
                <a:ea typeface="Calibri"/>
                <a:cs typeface="Calibri"/>
                <a:sym typeface="Calibri"/>
              </a:rPr>
              <a:t>Entrada de datos en Globe.gov</a:t>
            </a:r>
            <a:endParaRPr sz="4000">
              <a:latin typeface="Calibri"/>
              <a:ea typeface="Calibri"/>
              <a:cs typeface="Calibri"/>
              <a:sym typeface="Calibri"/>
            </a:endParaRPr>
          </a:p>
        </p:txBody>
      </p:sp>
      <p:sp>
        <p:nvSpPr>
          <p:cNvPr id="370" name="Google Shape;370;p79"/>
          <p:cNvSpPr txBox="1"/>
          <p:nvPr/>
        </p:nvSpPr>
        <p:spPr>
          <a:xfrm>
            <a:off x="1040375" y="1819375"/>
            <a:ext cx="8132700" cy="394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 sz="1900" u="none" cap="none" strike="noStrike">
                <a:solidFill>
                  <a:schemeClr val="dk1"/>
                </a:solidFill>
                <a:latin typeface="Calibri"/>
                <a:ea typeface="Calibri"/>
                <a:cs typeface="Calibri"/>
                <a:sym typeface="Calibri"/>
              </a:rPr>
              <a:t>Los datos se pueden ingresar al sitio web de GLOBE de tres maneras:</a:t>
            </a:r>
            <a:endParaRPr b="0" i="0" sz="1900" u="none" cap="none" strike="noStrike">
              <a:solidFill>
                <a:schemeClr val="dk1"/>
              </a:solidFill>
              <a:latin typeface="Calibri"/>
              <a:ea typeface="Calibri"/>
              <a:cs typeface="Calibri"/>
              <a:sym typeface="Calibri"/>
            </a:endParaRPr>
          </a:p>
          <a:p>
            <a:pPr indent="-425450" lvl="0" marL="514350" marR="0" rtl="0" algn="just">
              <a:lnSpc>
                <a:spcPct val="100000"/>
              </a:lnSpc>
              <a:spcBef>
                <a:spcPts val="2400"/>
              </a:spcBef>
              <a:spcAft>
                <a:spcPts val="0"/>
              </a:spcAft>
              <a:buClr>
                <a:schemeClr val="dk1"/>
              </a:buClr>
              <a:buSzPts val="1900"/>
              <a:buFont typeface="Calibri"/>
              <a:buAutoNum type="arabicPeriod"/>
            </a:pPr>
            <a:r>
              <a:rPr b="0" i="0" lang="es" sz="1900" u="sng" cap="none" strike="noStrike">
                <a:solidFill>
                  <a:schemeClr val="dk1"/>
                </a:solidFill>
                <a:latin typeface="Calibri"/>
                <a:ea typeface="Calibri"/>
                <a:cs typeface="Calibri"/>
                <a:sym typeface="Calibri"/>
                <a:hlinkClick r:id="rId3">
                  <a:extLst>
                    <a:ext uri="{A12FA001-AC4F-418D-AE19-62706E023703}">
                      <ahyp:hlinkClr val="tx"/>
                    </a:ext>
                  </a:extLst>
                </a:hlinkClick>
              </a:rPr>
              <a:t>Ingreso de datos – Formato de escritorio</a:t>
            </a:r>
            <a:r>
              <a:rPr b="0" i="0" lang="es" sz="1900" u="none" cap="none" strike="noStrike">
                <a:solidFill>
                  <a:schemeClr val="dk1"/>
                </a:solidFill>
                <a:latin typeface="Calibri"/>
                <a:ea typeface="Calibri"/>
                <a:cs typeface="Calibri"/>
                <a:sym typeface="Calibri"/>
              </a:rPr>
              <a:t>: páginas para ingresar datos ambientales, recopilados en sitios definidos, de acuerdo con protocolos y utilizando instrumentación aprobada, para ingresar en la base de datos científica oficial de GLOBE.</a:t>
            </a:r>
            <a:endParaRPr b="0" i="0" sz="1900" u="none" cap="none" strike="noStrike">
              <a:solidFill>
                <a:schemeClr val="dk1"/>
              </a:solidFill>
              <a:latin typeface="Calibri"/>
              <a:ea typeface="Calibri"/>
              <a:cs typeface="Calibri"/>
              <a:sym typeface="Calibri"/>
            </a:endParaRPr>
          </a:p>
          <a:p>
            <a:pPr indent="-425450" lvl="0" marL="514350" marR="0" rtl="0" algn="just">
              <a:lnSpc>
                <a:spcPct val="100000"/>
              </a:lnSpc>
              <a:spcBef>
                <a:spcPts val="2400"/>
              </a:spcBef>
              <a:spcAft>
                <a:spcPts val="0"/>
              </a:spcAft>
              <a:buClr>
                <a:schemeClr val="dk1"/>
              </a:buClr>
              <a:buSzPts val="1900"/>
              <a:buFont typeface="Calibri"/>
              <a:buAutoNum type="arabicPeriod"/>
            </a:pPr>
            <a:r>
              <a:rPr b="0" i="0" lang="es" sz="1900" u="sng" cap="none" strike="noStrike">
                <a:solidFill>
                  <a:schemeClr val="dk1"/>
                </a:solidFill>
                <a:latin typeface="Calibri"/>
                <a:ea typeface="Calibri"/>
                <a:cs typeface="Calibri"/>
                <a:sym typeface="Calibri"/>
                <a:hlinkClick r:id="rId4">
                  <a:extLst>
                    <a:ext uri="{A12FA001-AC4F-418D-AE19-62706E023703}">
                      <ahyp:hlinkClr val="tx"/>
                    </a:ext>
                  </a:extLst>
                </a:hlinkClick>
              </a:rPr>
              <a:t>Ingreso de datos por correo electrónico</a:t>
            </a:r>
            <a:r>
              <a:rPr b="0" i="0" lang="es" sz="1900" u="none" cap="none" strike="noStrike">
                <a:solidFill>
                  <a:schemeClr val="dk1"/>
                </a:solidFill>
                <a:latin typeface="Calibri"/>
                <a:ea typeface="Calibri"/>
                <a:cs typeface="Calibri"/>
                <a:sym typeface="Calibri"/>
              </a:rPr>
              <a:t>: si la conectividad es un problema, los datos también se pueden ingresar por correo electrónico. </a:t>
            </a:r>
            <a:endParaRPr b="0" i="0" sz="1900" u="none" cap="none" strike="noStrike">
              <a:solidFill>
                <a:schemeClr val="dk1"/>
              </a:solidFill>
              <a:latin typeface="Calibri"/>
              <a:ea typeface="Calibri"/>
              <a:cs typeface="Calibri"/>
              <a:sym typeface="Calibri"/>
            </a:endParaRPr>
          </a:p>
          <a:p>
            <a:pPr indent="-425450" lvl="0" marL="514350" marR="0" rtl="0" algn="just">
              <a:lnSpc>
                <a:spcPct val="100000"/>
              </a:lnSpc>
              <a:spcBef>
                <a:spcPts val="2400"/>
              </a:spcBef>
              <a:spcAft>
                <a:spcPts val="0"/>
              </a:spcAft>
              <a:buClr>
                <a:schemeClr val="dk1"/>
              </a:buClr>
              <a:buSzPts val="1900"/>
              <a:buFont typeface="Calibri"/>
              <a:buAutoNum type="arabicPeriod"/>
            </a:pPr>
            <a:r>
              <a:rPr b="0" i="0" lang="es" sz="1900" u="sng" cap="none" strike="noStrike">
                <a:solidFill>
                  <a:schemeClr val="dk1"/>
                </a:solidFill>
                <a:latin typeface="Calibri"/>
                <a:ea typeface="Calibri"/>
                <a:cs typeface="Calibri"/>
                <a:sym typeface="Calibri"/>
                <a:hlinkClick r:id="rId5">
                  <a:extLst>
                    <a:ext uri="{A12FA001-AC4F-418D-AE19-62706E023703}">
                      <ahyp:hlinkClr val="tx"/>
                    </a:ext>
                  </a:extLst>
                </a:hlinkClick>
              </a:rPr>
              <a:t>Aplicación de datos mediante la App GLOBE Observer</a:t>
            </a:r>
            <a:r>
              <a:rPr b="0" i="0" lang="es" sz="1900" u="none" cap="none" strike="noStrike">
                <a:solidFill>
                  <a:schemeClr val="dk1"/>
                </a:solidFill>
                <a:latin typeface="Calibri"/>
                <a:ea typeface="Calibri"/>
                <a:cs typeface="Calibri"/>
                <a:sym typeface="Calibri"/>
              </a:rPr>
              <a:t>: la aplicación permite a los usuarios ingresar datos directamente desde un dispositivo iOS o Android para cualquier protocolo GLOBE.</a:t>
            </a:r>
            <a:endParaRPr b="0" i="0" sz="1900" u="none" cap="none" strike="noStrike">
              <a:solidFill>
                <a:schemeClr val="dk1"/>
              </a:solidFill>
              <a:latin typeface="Calibri"/>
              <a:ea typeface="Calibri"/>
              <a:cs typeface="Calibri"/>
              <a:sym typeface="Calibri"/>
            </a:endParaRPr>
          </a:p>
        </p:txBody>
      </p:sp>
      <p:pic>
        <p:nvPicPr>
          <p:cNvPr id="371" name="Google Shape;371;p79"/>
          <p:cNvPicPr preferRelativeResize="0"/>
          <p:nvPr/>
        </p:nvPicPr>
        <p:blipFill>
          <a:blip r:embed="rId6">
            <a:alphaModFix/>
          </a:blip>
          <a:stretch>
            <a:fillRect/>
          </a:stretch>
        </p:blipFill>
        <p:spPr>
          <a:xfrm>
            <a:off x="9364675" y="2091450"/>
            <a:ext cx="1806700" cy="3501948"/>
          </a:xfrm>
          <a:prstGeom prst="rect">
            <a:avLst/>
          </a:prstGeom>
          <a:noFill/>
          <a:ln>
            <a:noFill/>
          </a:ln>
        </p:spPr>
      </p:pic>
      <p:sp>
        <p:nvSpPr>
          <p:cNvPr id="372" name="Google Shape;372;p79"/>
          <p:cNvSpPr/>
          <p:nvPr/>
        </p:nvSpPr>
        <p:spPr>
          <a:xfrm>
            <a:off x="9410475" y="3161475"/>
            <a:ext cx="1715100" cy="4281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4"/>
          <p:cNvSpPr txBox="1"/>
          <p:nvPr>
            <p:ph idx="4294967295" type="title"/>
          </p:nvPr>
        </p:nvSpPr>
        <p:spPr>
          <a:xfrm>
            <a:off x="1930648" y="810125"/>
            <a:ext cx="8330700" cy="6336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600">
                <a:solidFill>
                  <a:schemeClr val="dk1"/>
                </a:solidFill>
                <a:latin typeface="Calibri"/>
                <a:ea typeface="Calibri"/>
                <a:cs typeface="Calibri"/>
                <a:sym typeface="Calibri"/>
              </a:rPr>
              <a:t>Ejemplos de preguntas de investigación</a:t>
            </a:r>
            <a:endParaRPr sz="3600">
              <a:latin typeface="Calibri"/>
              <a:ea typeface="Calibri"/>
              <a:cs typeface="Calibri"/>
              <a:sym typeface="Calibri"/>
            </a:endParaRPr>
          </a:p>
        </p:txBody>
      </p:sp>
      <p:sp>
        <p:nvSpPr>
          <p:cNvPr id="378" name="Google Shape;378;p54"/>
          <p:cNvSpPr txBox="1"/>
          <p:nvPr/>
        </p:nvSpPr>
        <p:spPr>
          <a:xfrm>
            <a:off x="1040850" y="1628250"/>
            <a:ext cx="10116900" cy="4397100"/>
          </a:xfrm>
          <a:prstGeom prst="rect">
            <a:avLst/>
          </a:prstGeom>
          <a:solidFill>
            <a:srgbClr val="FAF6E5"/>
          </a:solidFill>
          <a:ln>
            <a:noFill/>
          </a:ln>
        </p:spPr>
        <p:txBody>
          <a:bodyPr anchorCtr="0" anchor="t" bIns="45700" lIns="91425" spcFirstLastPara="1" rIns="91425" wrap="square" tIns="45700">
            <a:noAutofit/>
          </a:bodyPr>
          <a:lstStyle/>
          <a:p>
            <a:pPr indent="0" lvl="0" marL="457200" marR="0" rtl="0" algn="just">
              <a:lnSpc>
                <a:spcPct val="100000"/>
              </a:lnSpc>
              <a:spcBef>
                <a:spcPts val="1000"/>
              </a:spcBef>
              <a:spcAft>
                <a:spcPts val="0"/>
              </a:spcAft>
              <a:buNone/>
            </a:pPr>
            <a:r>
              <a:t/>
            </a:r>
            <a:endParaRPr b="0" i="0" sz="2000" u="none" cap="none" strike="noStrike">
              <a:solidFill>
                <a:schemeClr val="dk1"/>
              </a:solidFill>
              <a:highlight>
                <a:srgbClr val="FAF6E5"/>
              </a:highlight>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s" sz="2000">
                <a:solidFill>
                  <a:schemeClr val="dk1"/>
                </a:solidFill>
                <a:highlight>
                  <a:srgbClr val="FAF6E5"/>
                </a:highlight>
                <a:latin typeface="Calibri"/>
                <a:ea typeface="Calibri"/>
                <a:cs typeface="Calibri"/>
                <a:sym typeface="Calibri"/>
              </a:rPr>
              <a:t>¿Cómo afectan los árboles a la temperatura superficial?</a:t>
            </a:r>
            <a:endParaRPr sz="2000">
              <a:solidFill>
                <a:schemeClr val="dk1"/>
              </a:solidFill>
              <a:highlight>
                <a:srgbClr val="FAF6E5"/>
              </a:highlight>
              <a:latin typeface="Calibri"/>
              <a:ea typeface="Calibri"/>
              <a:cs typeface="Calibri"/>
              <a:sym typeface="Calibri"/>
            </a:endParaRPr>
          </a:p>
          <a:p>
            <a:pPr indent="-355600" lvl="0" marL="457200" marR="0" rtl="0" algn="just">
              <a:lnSpc>
                <a:spcPct val="100000"/>
              </a:lnSpc>
              <a:spcBef>
                <a:spcPts val="1000"/>
              </a:spcBef>
              <a:spcAft>
                <a:spcPts val="0"/>
              </a:spcAft>
              <a:buClr>
                <a:schemeClr val="dk1"/>
              </a:buClr>
              <a:buSzPts val="2000"/>
              <a:buFont typeface="Calibri"/>
              <a:buChar char="●"/>
            </a:pPr>
            <a:r>
              <a:rPr b="0" i="0" lang="es" sz="2000" u="none" cap="none" strike="noStrike">
                <a:solidFill>
                  <a:schemeClr val="dk1"/>
                </a:solidFill>
                <a:highlight>
                  <a:srgbClr val="FAF6E5"/>
                </a:highlight>
                <a:latin typeface="Calibri"/>
                <a:ea typeface="Calibri"/>
                <a:cs typeface="Calibri"/>
                <a:sym typeface="Calibri"/>
              </a:rPr>
              <a:t>¿Cómo ayudan los árboles de mi localidad a cuidar a las otras plantas de eventos climáticos extremos?</a:t>
            </a:r>
            <a:endParaRPr b="0" i="0" sz="2000" u="none" cap="none" strike="noStrike">
              <a:solidFill>
                <a:schemeClr val="dk1"/>
              </a:solidFill>
              <a:highlight>
                <a:srgbClr val="FAF6E5"/>
              </a:highlight>
              <a:latin typeface="Calibri"/>
              <a:ea typeface="Calibri"/>
              <a:cs typeface="Calibri"/>
              <a:sym typeface="Calibri"/>
            </a:endParaRPr>
          </a:p>
          <a:p>
            <a:pPr indent="-355600" lvl="0" marL="457200" marR="0" rtl="0" algn="just">
              <a:lnSpc>
                <a:spcPct val="100000"/>
              </a:lnSpc>
              <a:spcBef>
                <a:spcPts val="1000"/>
              </a:spcBef>
              <a:spcAft>
                <a:spcPts val="0"/>
              </a:spcAft>
              <a:buClr>
                <a:schemeClr val="dk1"/>
              </a:buClr>
              <a:buSzPts val="2000"/>
              <a:buFont typeface="Calibri"/>
              <a:buChar char="●"/>
            </a:pPr>
            <a:r>
              <a:rPr b="0" i="0" lang="es" sz="2000" u="none" cap="none" strike="noStrike">
                <a:solidFill>
                  <a:schemeClr val="dk1"/>
                </a:solidFill>
                <a:highlight>
                  <a:srgbClr val="FAF6E5"/>
                </a:highlight>
                <a:latin typeface="Calibri"/>
                <a:ea typeface="Calibri"/>
                <a:cs typeface="Calibri"/>
                <a:sym typeface="Calibri"/>
              </a:rPr>
              <a:t>La temperatura superficial, ¿cambia a la sombra de los árboles con respecto a un sitio soleado? ¿Cómo cambia? ¿Cómo se compara con los distintos tipos de cobertura de suelo?</a:t>
            </a:r>
            <a:endParaRPr b="0" i="0" sz="2000" u="none" cap="none" strike="noStrike">
              <a:solidFill>
                <a:schemeClr val="dk1"/>
              </a:solidFill>
              <a:highlight>
                <a:srgbClr val="FAF6E5"/>
              </a:highlight>
              <a:latin typeface="Calibri"/>
              <a:ea typeface="Calibri"/>
              <a:cs typeface="Calibri"/>
              <a:sym typeface="Calibri"/>
            </a:endParaRPr>
          </a:p>
          <a:p>
            <a:pPr indent="-355600" lvl="0" marL="457200" marR="0" rtl="0" algn="just">
              <a:lnSpc>
                <a:spcPct val="100000"/>
              </a:lnSpc>
              <a:spcBef>
                <a:spcPts val="1000"/>
              </a:spcBef>
              <a:spcAft>
                <a:spcPts val="0"/>
              </a:spcAft>
              <a:buClr>
                <a:schemeClr val="dk1"/>
              </a:buClr>
              <a:buSzPts val="2000"/>
              <a:buFont typeface="Calibri"/>
              <a:buChar char="●"/>
            </a:pPr>
            <a:r>
              <a:rPr b="0" i="0" lang="es" sz="2000" u="none" cap="none" strike="noStrike">
                <a:solidFill>
                  <a:schemeClr val="dk1"/>
                </a:solidFill>
                <a:highlight>
                  <a:srgbClr val="FAF6E5"/>
                </a:highlight>
                <a:latin typeface="Calibri"/>
                <a:ea typeface="Calibri"/>
                <a:cs typeface="Calibri"/>
                <a:sym typeface="Calibri"/>
              </a:rPr>
              <a:t>¿Hay lugares donde hayan cortado o podado árboles recientemente en mi entorno, ha cambiado la temperatura u otra variable luego de tener menos árboles?</a:t>
            </a:r>
            <a:endParaRPr b="0" i="0" sz="2000" u="none" cap="none" strike="noStrike">
              <a:solidFill>
                <a:schemeClr val="dk1"/>
              </a:solidFill>
              <a:highlight>
                <a:srgbClr val="FAF6E5"/>
              </a:highlight>
              <a:latin typeface="Calibri"/>
              <a:ea typeface="Calibri"/>
              <a:cs typeface="Calibri"/>
              <a:sym typeface="Calibri"/>
            </a:endParaRPr>
          </a:p>
          <a:p>
            <a:pPr indent="-355600" lvl="0" marL="457200" marR="0" rtl="0" algn="just">
              <a:lnSpc>
                <a:spcPct val="100000"/>
              </a:lnSpc>
              <a:spcBef>
                <a:spcPts val="1000"/>
              </a:spcBef>
              <a:spcAft>
                <a:spcPts val="0"/>
              </a:spcAft>
              <a:buClr>
                <a:schemeClr val="dk1"/>
              </a:buClr>
              <a:buSzPts val="2000"/>
              <a:buFont typeface="Calibri"/>
              <a:buChar char="●"/>
            </a:pPr>
            <a:r>
              <a:rPr lang="es" sz="2000">
                <a:solidFill>
                  <a:schemeClr val="dk1"/>
                </a:solidFill>
                <a:highlight>
                  <a:srgbClr val="FAF6E5"/>
                </a:highlight>
                <a:latin typeface="Calibri"/>
                <a:ea typeface="Calibri"/>
                <a:cs typeface="Calibri"/>
                <a:sym typeface="Calibri"/>
              </a:rPr>
              <a:t>¿Cuál ha sido el impacto de la expansión de los campos de cultivo en los bosques de mi localidad en los últimos años?</a:t>
            </a:r>
            <a:endParaRPr sz="2000">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1200"/>
              </a:spcBef>
              <a:spcAft>
                <a:spcPts val="0"/>
              </a:spcAft>
              <a:buClr>
                <a:srgbClr val="000000"/>
              </a:buClr>
              <a:buSzPts val="2000"/>
              <a:buFont typeface="Arial"/>
              <a:buNone/>
            </a:pPr>
            <a:r>
              <a:t/>
            </a:r>
            <a:endParaRPr b="0" i="0" sz="2000" u="none" cap="none" strike="noStrike">
              <a:solidFill>
                <a:schemeClr val="dk1"/>
              </a:solidFill>
              <a:highlight>
                <a:srgbClr val="F0EAD2"/>
              </a:highlight>
              <a:latin typeface="Calibri"/>
              <a:ea typeface="Calibri"/>
              <a:cs typeface="Calibri"/>
              <a:sym typeface="Calibri"/>
            </a:endParaRPr>
          </a:p>
          <a:p>
            <a:pPr indent="0" lvl="0" marL="0" marR="0" rtl="0" algn="l">
              <a:lnSpc>
                <a:spcPct val="100000"/>
              </a:lnSpc>
              <a:spcBef>
                <a:spcPts val="1200"/>
              </a:spcBef>
              <a:spcAft>
                <a:spcPts val="1200"/>
              </a:spcAft>
              <a:buClr>
                <a:srgbClr val="000000"/>
              </a:buClr>
              <a:buSzPts val="2000"/>
              <a:buFont typeface="Arial"/>
              <a:buNone/>
            </a:pPr>
            <a:r>
              <a:t/>
            </a:r>
            <a:endParaRPr b="0" i="0" sz="2000" u="none" cap="none" strike="noStrike">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202fdecf452_0_139"/>
          <p:cNvSpPr txBox="1"/>
          <p:nvPr>
            <p:ph idx="4294967295" type="title"/>
          </p:nvPr>
        </p:nvSpPr>
        <p:spPr>
          <a:xfrm>
            <a:off x="748550" y="877500"/>
            <a:ext cx="10934700" cy="6336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600">
                <a:solidFill>
                  <a:schemeClr val="dk1"/>
                </a:solidFill>
                <a:latin typeface="Calibri"/>
                <a:ea typeface="Calibri"/>
                <a:cs typeface="Calibri"/>
                <a:sym typeface="Calibri"/>
              </a:rPr>
              <a:t>Ejemplos de investigaciones presentadas al IVSS</a:t>
            </a:r>
            <a:endParaRPr sz="3600">
              <a:latin typeface="Calibri"/>
              <a:ea typeface="Calibri"/>
              <a:cs typeface="Calibri"/>
              <a:sym typeface="Calibri"/>
            </a:endParaRPr>
          </a:p>
        </p:txBody>
      </p:sp>
      <p:sp>
        <p:nvSpPr>
          <p:cNvPr id="384" name="Google Shape;384;g202fdecf452_0_139"/>
          <p:cNvSpPr txBox="1"/>
          <p:nvPr/>
        </p:nvSpPr>
        <p:spPr>
          <a:xfrm>
            <a:off x="976275" y="5025225"/>
            <a:ext cx="9855300" cy="21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rgbClr val="000000"/>
              </a:solidFill>
              <a:latin typeface="Arial"/>
              <a:ea typeface="Arial"/>
              <a:cs typeface="Arial"/>
              <a:sym typeface="Arial"/>
            </a:endParaRPr>
          </a:p>
        </p:txBody>
      </p:sp>
      <p:sp>
        <p:nvSpPr>
          <p:cNvPr id="385" name="Google Shape;385;g202fdecf452_0_139"/>
          <p:cNvSpPr txBox="1"/>
          <p:nvPr/>
        </p:nvSpPr>
        <p:spPr>
          <a:xfrm>
            <a:off x="976275" y="1967900"/>
            <a:ext cx="6912900" cy="4884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Calibri"/>
              <a:buChar char="●"/>
            </a:pPr>
            <a:r>
              <a:rPr b="0" i="0" lang="es" sz="1600" u="none" cap="none" strike="noStrike">
                <a:solidFill>
                  <a:schemeClr val="dk1"/>
                </a:solidFill>
                <a:highlight>
                  <a:srgbClr val="FAF6E5"/>
                </a:highlight>
                <a:latin typeface="Calibri"/>
                <a:ea typeface="Calibri"/>
                <a:cs typeface="Calibri"/>
                <a:sym typeface="Calibri"/>
              </a:rPr>
              <a:t>Influence of trees on summer temperatures in Junín de los Andes, Patagonia, Argentina</a:t>
            </a:r>
            <a:endParaRPr b="0" i="0" sz="1600" u="none" cap="none" strike="noStrike">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400"/>
              </a:spcBef>
              <a:spcAft>
                <a:spcPts val="0"/>
              </a:spcAft>
              <a:buClr>
                <a:srgbClr val="000000"/>
              </a:buClr>
              <a:buSzPts val="1600"/>
              <a:buFont typeface="Arial"/>
              <a:buNone/>
            </a:pPr>
            <a:r>
              <a:rPr b="0" i="0" lang="es" sz="1600" u="sng" cap="none" strike="noStrike">
                <a:solidFill>
                  <a:schemeClr val="hlink"/>
                </a:solidFill>
                <a:highlight>
                  <a:srgbClr val="FAF6E5"/>
                </a:highlight>
                <a:latin typeface="Calibri"/>
                <a:ea typeface="Calibri"/>
                <a:cs typeface="Calibri"/>
                <a:sym typeface="Calibri"/>
                <a:hlinkClick r:id="rId3"/>
              </a:rPr>
              <a:t>https://www.globe.gov/documents/10157/0/10754848/357f63ad-755e-2039-8071-e12aaf80650a</a:t>
            </a:r>
            <a:endParaRPr b="0" i="0" sz="1600" u="none" cap="none" strike="noStrike">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400"/>
              </a:spcBef>
              <a:spcAft>
                <a:spcPts val="0"/>
              </a:spcAft>
              <a:buClr>
                <a:srgbClr val="000000"/>
              </a:buClr>
              <a:buSzPts val="1600"/>
              <a:buFont typeface="Arial"/>
              <a:buNone/>
            </a:pPr>
            <a:r>
              <a:t/>
            </a:r>
            <a:endParaRPr b="0" i="0" sz="1600" u="none" cap="none" strike="noStrike">
              <a:solidFill>
                <a:schemeClr val="dk1"/>
              </a:solidFill>
              <a:highlight>
                <a:srgbClr val="FAF6E5"/>
              </a:highlight>
              <a:latin typeface="Calibri"/>
              <a:ea typeface="Calibri"/>
              <a:cs typeface="Calibri"/>
              <a:sym typeface="Calibri"/>
            </a:endParaRPr>
          </a:p>
          <a:p>
            <a:pPr indent="-330200" lvl="0" marL="457200" marR="0" rtl="0" algn="l">
              <a:lnSpc>
                <a:spcPct val="100000"/>
              </a:lnSpc>
              <a:spcBef>
                <a:spcPts val="400"/>
              </a:spcBef>
              <a:spcAft>
                <a:spcPts val="0"/>
              </a:spcAft>
              <a:buClr>
                <a:schemeClr val="dk1"/>
              </a:buClr>
              <a:buSzPts val="1600"/>
              <a:buFont typeface="Calibri"/>
              <a:buChar char="●"/>
            </a:pPr>
            <a:r>
              <a:rPr b="0" i="0" lang="es" sz="1600" u="none" cap="none" strike="noStrike">
                <a:solidFill>
                  <a:schemeClr val="dk1"/>
                </a:solidFill>
                <a:highlight>
                  <a:srgbClr val="FAF6E5"/>
                </a:highlight>
                <a:latin typeface="Calibri"/>
                <a:ea typeface="Calibri"/>
                <a:cs typeface="Calibri"/>
                <a:sym typeface="Calibri"/>
              </a:rPr>
              <a:t>Trees in Haras Santa María Urbanization, Loma verde, Escobar, Buenos Aires, Argentina</a:t>
            </a:r>
            <a:endParaRPr b="0" i="0" sz="1600" u="none" cap="none" strike="noStrike">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400"/>
              </a:spcBef>
              <a:spcAft>
                <a:spcPts val="0"/>
              </a:spcAft>
              <a:buClr>
                <a:srgbClr val="000000"/>
              </a:buClr>
              <a:buSzPts val="1600"/>
              <a:buFont typeface="Arial"/>
              <a:buNone/>
            </a:pPr>
            <a:r>
              <a:rPr b="0" i="0" lang="es" sz="1600" u="sng" cap="none" strike="noStrike">
                <a:solidFill>
                  <a:schemeClr val="hlink"/>
                </a:solidFill>
                <a:highlight>
                  <a:srgbClr val="FAF6E5"/>
                </a:highlight>
                <a:latin typeface="Calibri"/>
                <a:ea typeface="Calibri"/>
                <a:cs typeface="Calibri"/>
                <a:sym typeface="Calibri"/>
                <a:hlinkClick r:id="rId4"/>
              </a:rPr>
              <a:t>https://www.globe.gov/documents/10157/0/10754848/8033605f-d694-b50a-143d-8682abf0e107</a:t>
            </a:r>
            <a:endParaRPr b="0" i="0" sz="1600" u="none" cap="none" strike="noStrike">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400"/>
              </a:spcBef>
              <a:spcAft>
                <a:spcPts val="0"/>
              </a:spcAft>
              <a:buClr>
                <a:srgbClr val="000000"/>
              </a:buClr>
              <a:buSzPts val="1600"/>
              <a:buFont typeface="Arial"/>
              <a:buNone/>
            </a:pPr>
            <a:r>
              <a:t/>
            </a:r>
            <a:endParaRPr b="0" i="0" sz="1600" u="none" cap="none" strike="noStrike">
              <a:solidFill>
                <a:schemeClr val="dk1"/>
              </a:solidFill>
              <a:highlight>
                <a:srgbClr val="FAF6E5"/>
              </a:highlight>
              <a:latin typeface="Calibri"/>
              <a:ea typeface="Calibri"/>
              <a:cs typeface="Calibri"/>
              <a:sym typeface="Calibri"/>
            </a:endParaRPr>
          </a:p>
          <a:p>
            <a:pPr indent="-330200" lvl="0" marL="457200" marR="0" rtl="0" algn="l">
              <a:lnSpc>
                <a:spcPct val="100000"/>
              </a:lnSpc>
              <a:spcBef>
                <a:spcPts val="400"/>
              </a:spcBef>
              <a:spcAft>
                <a:spcPts val="0"/>
              </a:spcAft>
              <a:buClr>
                <a:schemeClr val="dk1"/>
              </a:buClr>
              <a:buSzPts val="1600"/>
              <a:buFont typeface="Calibri"/>
              <a:buChar char="●"/>
            </a:pPr>
            <a:r>
              <a:rPr b="0" i="0" lang="es" sz="1600" u="none" cap="none" strike="noStrike">
                <a:solidFill>
                  <a:schemeClr val="dk1"/>
                </a:solidFill>
                <a:highlight>
                  <a:srgbClr val="FAF6E5"/>
                </a:highlight>
                <a:latin typeface="Calibri"/>
                <a:ea typeface="Calibri"/>
                <a:cs typeface="Calibri"/>
                <a:sym typeface="Calibri"/>
              </a:rPr>
              <a:t>Una sombra para Victoria=A shade for Victoria city</a:t>
            </a:r>
            <a:endParaRPr b="0" i="0" sz="1600" u="none" cap="none" strike="noStrike">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400"/>
              </a:spcBef>
              <a:spcAft>
                <a:spcPts val="0"/>
              </a:spcAft>
              <a:buClr>
                <a:srgbClr val="000000"/>
              </a:buClr>
              <a:buSzPts val="1600"/>
              <a:buFont typeface="Arial"/>
              <a:buNone/>
            </a:pPr>
            <a:r>
              <a:rPr b="0" i="0" lang="es" sz="1600" u="sng" cap="none" strike="noStrike">
                <a:solidFill>
                  <a:schemeClr val="hlink"/>
                </a:solidFill>
                <a:highlight>
                  <a:srgbClr val="FAF6E5"/>
                </a:highlight>
                <a:latin typeface="Calibri"/>
                <a:ea typeface="Calibri"/>
                <a:cs typeface="Calibri"/>
                <a:sym typeface="Calibri"/>
                <a:hlinkClick r:id="rId5"/>
              </a:rPr>
              <a:t>https://www.globe.gov/documents/10157/0/10754848/57dd16bd-b37e-3191-a8af-371f5a468be9</a:t>
            </a:r>
            <a:endParaRPr b="0" i="0" sz="1600" u="none" cap="none" strike="noStrike">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400"/>
              </a:spcBef>
              <a:spcAft>
                <a:spcPts val="0"/>
              </a:spcAft>
              <a:buClr>
                <a:srgbClr val="000000"/>
              </a:buClr>
              <a:buSzPts val="1600"/>
              <a:buFont typeface="Arial"/>
              <a:buNone/>
            </a:pPr>
            <a:r>
              <a:t/>
            </a:r>
            <a:endParaRPr b="0" i="0" sz="1600" u="none" cap="none" strike="noStrike">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400"/>
              </a:spcBef>
              <a:spcAft>
                <a:spcPts val="0"/>
              </a:spcAft>
              <a:buClr>
                <a:srgbClr val="000000"/>
              </a:buClr>
              <a:buSzPts val="1600"/>
              <a:buFont typeface="Arial"/>
              <a:buNone/>
            </a:pPr>
            <a:r>
              <a:t/>
            </a:r>
            <a:endParaRPr b="0" i="0" sz="1600" u="none" cap="none" strike="noStrike">
              <a:solidFill>
                <a:schemeClr val="dk1"/>
              </a:solidFill>
              <a:highlight>
                <a:srgbClr val="FAF6E5"/>
              </a:highlight>
              <a:latin typeface="Calibri"/>
              <a:ea typeface="Calibri"/>
              <a:cs typeface="Calibri"/>
              <a:sym typeface="Calibri"/>
            </a:endParaRPr>
          </a:p>
          <a:p>
            <a:pPr indent="0" lvl="0" marL="457200" marR="0" rtl="0" algn="l">
              <a:lnSpc>
                <a:spcPct val="100000"/>
              </a:lnSpc>
              <a:spcBef>
                <a:spcPts val="400"/>
              </a:spcBef>
              <a:spcAft>
                <a:spcPts val="0"/>
              </a:spcAft>
              <a:buClr>
                <a:srgbClr val="000000"/>
              </a:buClr>
              <a:buSzPts val="1600"/>
              <a:buFont typeface="Arial"/>
              <a:buNone/>
            </a:pPr>
            <a:r>
              <a:t/>
            </a:r>
            <a:endParaRPr b="0" i="0" sz="1600" u="none" cap="none" strike="noStrike">
              <a:solidFill>
                <a:schemeClr val="dk1"/>
              </a:solidFill>
              <a:highlight>
                <a:srgbClr val="FAF6E5"/>
              </a:highlight>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AF6E5"/>
              </a:highlight>
              <a:latin typeface="Calibri"/>
              <a:ea typeface="Calibri"/>
              <a:cs typeface="Calibri"/>
              <a:sym typeface="Calibri"/>
            </a:endParaRPr>
          </a:p>
        </p:txBody>
      </p:sp>
      <p:sp>
        <p:nvSpPr>
          <p:cNvPr id="386" name="Google Shape;386;g202fdecf452_0_139"/>
          <p:cNvSpPr txBox="1"/>
          <p:nvPr/>
        </p:nvSpPr>
        <p:spPr>
          <a:xfrm>
            <a:off x="0" y="0"/>
            <a:ext cx="300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400"/>
              </a:spcAft>
              <a:buClr>
                <a:srgbClr val="000000"/>
              </a:buClr>
              <a:buSzPts val="2400"/>
              <a:buFont typeface="Arial"/>
              <a:buNone/>
            </a:pPr>
            <a:r>
              <a:t/>
            </a:r>
            <a:endParaRPr b="0" i="0" sz="2400" u="none" cap="none" strike="noStrike">
              <a:solidFill>
                <a:schemeClr val="dk1"/>
              </a:solidFill>
              <a:highlight>
                <a:srgbClr val="FFFFFF"/>
              </a:highlight>
              <a:latin typeface="Arial"/>
              <a:ea typeface="Arial"/>
              <a:cs typeface="Arial"/>
              <a:sym typeface="Arial"/>
            </a:endParaRPr>
          </a:p>
        </p:txBody>
      </p:sp>
      <p:pic>
        <p:nvPicPr>
          <p:cNvPr id="387" name="Google Shape;387;g202fdecf452_0_139">
            <a:hlinkClick r:id="rId6"/>
          </p:cNvPr>
          <p:cNvPicPr preferRelativeResize="0"/>
          <p:nvPr/>
        </p:nvPicPr>
        <p:blipFill rotWithShape="1">
          <a:blip r:embed="rId7">
            <a:alphaModFix/>
          </a:blip>
          <a:srcRect b="0" l="0" r="0" t="0"/>
          <a:stretch/>
        </p:blipFill>
        <p:spPr>
          <a:xfrm>
            <a:off x="8232200" y="2693825"/>
            <a:ext cx="3529012" cy="14703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1f7aa13143c_0_0"/>
          <p:cNvSpPr txBox="1"/>
          <p:nvPr>
            <p:ph type="title"/>
          </p:nvPr>
        </p:nvSpPr>
        <p:spPr>
          <a:xfrm>
            <a:off x="636319" y="780762"/>
            <a:ext cx="10919400" cy="7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Tutoriales:</a:t>
            </a:r>
            <a:endParaRPr/>
          </a:p>
        </p:txBody>
      </p:sp>
      <p:sp>
        <p:nvSpPr>
          <p:cNvPr id="393" name="Google Shape;393;g1f7aa13143c_0_0"/>
          <p:cNvSpPr txBox="1"/>
          <p:nvPr/>
        </p:nvSpPr>
        <p:spPr>
          <a:xfrm>
            <a:off x="1702350" y="1627650"/>
            <a:ext cx="8978700" cy="4362300"/>
          </a:xfrm>
          <a:prstGeom prst="rect">
            <a:avLst/>
          </a:prstGeom>
          <a:noFill/>
          <a:ln>
            <a:noFill/>
          </a:ln>
        </p:spPr>
        <p:txBody>
          <a:bodyPr anchorCtr="0" anchor="t" bIns="91425" lIns="91425" spcFirstLastPara="1" rIns="91425" wrap="square" tIns="91425">
            <a:noAutofit/>
          </a:bodyPr>
          <a:lstStyle/>
          <a:p>
            <a:pPr indent="0" lvl="0" marL="457200" marR="0" rtl="0" algn="just">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800"/>
              <a:buFont typeface="Arial"/>
              <a:buNone/>
            </a:pPr>
            <a:r>
              <a:t/>
            </a:r>
            <a:endParaRPr b="0" i="0" sz="1100" u="none" cap="none" strike="noStrike">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b="0" i="0" lang="es" sz="2400" u="none" cap="none" strike="noStrike">
                <a:solidFill>
                  <a:schemeClr val="dk1"/>
                </a:solidFill>
                <a:latin typeface="Calibri"/>
                <a:ea typeface="Calibri"/>
                <a:cs typeface="Calibri"/>
                <a:sym typeface="Calibri"/>
              </a:rPr>
              <a:t>Ingreso de datos de Temperatura superficial</a:t>
            </a:r>
            <a:endParaRPr b="0" i="0" sz="2400" u="none" cap="none" strike="noStrike">
              <a:solidFill>
                <a:schemeClr val="dk1"/>
              </a:solidFill>
              <a:latin typeface="Calibri"/>
              <a:ea typeface="Calibri"/>
              <a:cs typeface="Calibri"/>
              <a:sym typeface="Calibri"/>
            </a:endParaRPr>
          </a:p>
          <a:p>
            <a:pPr indent="0" lvl="0" marL="45720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457200" marR="0" rtl="0" algn="just">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s" sz="2200" u="none" cap="none" strike="noStrike">
                <a:solidFill>
                  <a:schemeClr val="dk1"/>
                </a:solidFill>
                <a:latin typeface="Calibri"/>
                <a:ea typeface="Calibri"/>
                <a:cs typeface="Calibri"/>
                <a:sym typeface="Calibri"/>
              </a:rPr>
              <a:t>     En:</a:t>
            </a:r>
            <a:r>
              <a:rPr b="0" i="0" lang="es" sz="2500" u="none" cap="none" strike="noStrike">
                <a:solidFill>
                  <a:schemeClr val="dk1"/>
                </a:solidFill>
                <a:latin typeface="Calibri"/>
                <a:ea typeface="Calibri"/>
                <a:cs typeface="Calibri"/>
                <a:sym typeface="Calibri"/>
              </a:rPr>
              <a:t> </a:t>
            </a:r>
            <a:r>
              <a:rPr b="0" i="0" lang="es" sz="2000" u="sng" cap="none" strike="noStrike">
                <a:solidFill>
                  <a:schemeClr val="hlink"/>
                </a:solidFill>
                <a:latin typeface="Calibri"/>
                <a:ea typeface="Calibri"/>
                <a:cs typeface="Calibri"/>
                <a:sym typeface="Calibri"/>
                <a:hlinkClick r:id="rId3"/>
              </a:rPr>
              <a:t>https://acortar.link/xPKuDy</a:t>
            </a:r>
            <a:r>
              <a:rPr b="0" i="0" lang="es" sz="2000" u="none" cap="none" strike="noStrike">
                <a:solidFill>
                  <a:schemeClr val="dk1"/>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7"/>
          <p:cNvSpPr txBox="1"/>
          <p:nvPr/>
        </p:nvSpPr>
        <p:spPr>
          <a:xfrm>
            <a:off x="1193800" y="1075039"/>
            <a:ext cx="9964400" cy="101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067"/>
              <a:buFont typeface="Arial"/>
              <a:buNone/>
            </a:pPr>
            <a:r>
              <a:rPr b="1" i="0" lang="es" sz="3067" u="none" cap="none" strike="noStrike">
                <a:solidFill>
                  <a:schemeClr val="dk1"/>
                </a:solidFill>
                <a:latin typeface="Calibri"/>
                <a:ea typeface="Calibri"/>
                <a:cs typeface="Calibri"/>
                <a:sym typeface="Calibri"/>
              </a:rPr>
              <a:t>Oficina Regional de GLOBE para América Latina y el Caribe</a:t>
            </a:r>
            <a:endParaRPr b="0" i="0" sz="1733" u="none" cap="none" strike="noStrike">
              <a:solidFill>
                <a:schemeClr val="dk1"/>
              </a:solidFill>
              <a:latin typeface="Calibri"/>
              <a:ea typeface="Calibri"/>
              <a:cs typeface="Calibri"/>
              <a:sym typeface="Calibri"/>
            </a:endParaRPr>
          </a:p>
        </p:txBody>
      </p:sp>
      <p:grpSp>
        <p:nvGrpSpPr>
          <p:cNvPr id="399" name="Google Shape;399;p7"/>
          <p:cNvGrpSpPr/>
          <p:nvPr/>
        </p:nvGrpSpPr>
        <p:grpSpPr>
          <a:xfrm>
            <a:off x="3275901" y="2092107"/>
            <a:ext cx="2052271" cy="3436541"/>
            <a:chOff x="5099403" y="3390975"/>
            <a:chExt cx="3397800" cy="5165140"/>
          </a:xfrm>
        </p:grpSpPr>
        <p:sp>
          <p:nvSpPr>
            <p:cNvPr id="400" name="Google Shape;400;p7"/>
            <p:cNvSpPr txBox="1"/>
            <p:nvPr/>
          </p:nvSpPr>
          <p:spPr>
            <a:xfrm>
              <a:off x="5099403" y="6566515"/>
              <a:ext cx="3397800" cy="1989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Georgia"/>
                  <a:ea typeface="Georgia"/>
                  <a:cs typeface="Georgia"/>
                  <a:sym typeface="Georgia"/>
                </a:rPr>
                <a:t>Mariana Savino</a:t>
              </a:r>
              <a:endParaRPr b="1" i="0" sz="16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Coordinadora </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de la Oficina Regional GLOBE  para América Latina y el Caribe</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chemeClr val="dk1"/>
                  </a:solidFill>
                  <a:latin typeface="Georgia"/>
                  <a:ea typeface="Georgia"/>
                  <a:cs typeface="Georgia"/>
                  <a:sym typeface="Georgia"/>
                </a:rPr>
                <a:t>Argentina</a:t>
              </a:r>
              <a:endParaRPr b="0" i="0" sz="667" u="none" cap="none" strike="noStrike">
                <a:solidFill>
                  <a:schemeClr val="dk1"/>
                </a:solidFill>
                <a:latin typeface="Arial"/>
                <a:ea typeface="Arial"/>
                <a:cs typeface="Arial"/>
                <a:sym typeface="Arial"/>
              </a:endParaRPr>
            </a:p>
          </p:txBody>
        </p:sp>
        <p:pic>
          <p:nvPicPr>
            <p:cNvPr id="401" name="Google Shape;401;p7"/>
            <p:cNvPicPr preferRelativeResize="0"/>
            <p:nvPr/>
          </p:nvPicPr>
          <p:blipFill rotWithShape="1">
            <a:blip r:embed="rId3">
              <a:alphaModFix/>
            </a:blip>
            <a:srcRect b="29849" l="19476" r="18439" t="0"/>
            <a:stretch/>
          </p:blipFill>
          <p:spPr>
            <a:xfrm>
              <a:off x="5161927" y="3390975"/>
              <a:ext cx="3272750" cy="3200249"/>
            </a:xfrm>
            <a:prstGeom prst="rect">
              <a:avLst/>
            </a:prstGeom>
            <a:noFill/>
            <a:ln>
              <a:noFill/>
            </a:ln>
          </p:spPr>
        </p:pic>
      </p:grpSp>
      <p:sp>
        <p:nvSpPr>
          <p:cNvPr id="402" name="Google Shape;402;p7"/>
          <p:cNvSpPr txBox="1"/>
          <p:nvPr/>
        </p:nvSpPr>
        <p:spPr>
          <a:xfrm>
            <a:off x="6863567" y="4221767"/>
            <a:ext cx="2142000" cy="1323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Georgia"/>
                <a:ea typeface="Georgia"/>
                <a:cs typeface="Georgia"/>
                <a:sym typeface="Georgia"/>
              </a:rPr>
              <a:t>Josefina González</a:t>
            </a:r>
            <a:r>
              <a:rPr b="1" i="0" lang="e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Asistente de Comunicación de la Oficina Regional GLOBE para América Latina y el Caribe</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667"/>
              </a:spcAft>
              <a:buClr>
                <a:srgbClr val="000000"/>
              </a:buClr>
              <a:buSzPts val="1600"/>
              <a:buFont typeface="Arial"/>
              <a:buNone/>
            </a:pPr>
            <a:r>
              <a:rPr b="0" i="0" lang="es" sz="1600" u="none" cap="none" strike="noStrike">
                <a:solidFill>
                  <a:schemeClr val="dk1"/>
                </a:solidFill>
                <a:latin typeface="Georgia"/>
                <a:ea typeface="Georgia"/>
                <a:cs typeface="Georgia"/>
                <a:sym typeface="Georgia"/>
              </a:rPr>
              <a:t>Argentina</a:t>
            </a:r>
            <a:endParaRPr b="0" i="0" sz="1600" u="none" cap="none" strike="noStrike">
              <a:solidFill>
                <a:schemeClr val="dk1"/>
              </a:solidFill>
              <a:latin typeface="Georgia"/>
              <a:ea typeface="Georgia"/>
              <a:cs typeface="Georgia"/>
              <a:sym typeface="Georgia"/>
            </a:endParaRPr>
          </a:p>
        </p:txBody>
      </p:sp>
      <p:pic>
        <p:nvPicPr>
          <p:cNvPr id="403" name="Google Shape;403;p7"/>
          <p:cNvPicPr preferRelativeResize="0"/>
          <p:nvPr/>
        </p:nvPicPr>
        <p:blipFill rotWithShape="1">
          <a:blip r:embed="rId4">
            <a:alphaModFix/>
          </a:blip>
          <a:srcRect b="24952" l="0" r="0" t="8040"/>
          <a:stretch/>
        </p:blipFill>
        <p:spPr>
          <a:xfrm>
            <a:off x="6863583" y="2052337"/>
            <a:ext cx="2141960" cy="21529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8"/>
          <p:cNvPicPr preferRelativeResize="0"/>
          <p:nvPr/>
        </p:nvPicPr>
        <p:blipFill rotWithShape="1">
          <a:blip r:embed="rId3">
            <a:alphaModFix/>
          </a:blip>
          <a:srcRect b="0" l="7040" r="6469" t="0"/>
          <a:stretch/>
        </p:blipFill>
        <p:spPr>
          <a:xfrm>
            <a:off x="8524021" y="1926301"/>
            <a:ext cx="2104679" cy="2289366"/>
          </a:xfrm>
          <a:prstGeom prst="rect">
            <a:avLst/>
          </a:prstGeom>
          <a:noFill/>
          <a:ln>
            <a:noFill/>
          </a:ln>
        </p:spPr>
      </p:pic>
      <p:sp>
        <p:nvSpPr>
          <p:cNvPr id="409" name="Google Shape;409;p8"/>
          <p:cNvSpPr txBox="1"/>
          <p:nvPr/>
        </p:nvSpPr>
        <p:spPr>
          <a:xfrm>
            <a:off x="477108" y="948025"/>
            <a:ext cx="10998400" cy="10508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200"/>
              <a:buFont typeface="Arial"/>
              <a:buNone/>
            </a:pPr>
            <a:r>
              <a:rPr b="1" i="0" lang="es" sz="3200" u="none" cap="none" strike="noStrike">
                <a:solidFill>
                  <a:schemeClr val="dk1"/>
                </a:solidFill>
                <a:latin typeface="Calibri"/>
                <a:ea typeface="Calibri"/>
                <a:cs typeface="Calibri"/>
                <a:sym typeface="Calibri"/>
              </a:rPr>
              <a:t>Tutoras del Taller GLOBE LAC</a:t>
            </a:r>
            <a:endParaRPr b="0" i="0" sz="1733" u="none" cap="none" strike="noStrike">
              <a:solidFill>
                <a:schemeClr val="dk1"/>
              </a:solidFill>
              <a:latin typeface="Calibri"/>
              <a:ea typeface="Calibri"/>
              <a:cs typeface="Calibri"/>
              <a:sym typeface="Calibri"/>
            </a:endParaRPr>
          </a:p>
        </p:txBody>
      </p:sp>
      <p:sp>
        <p:nvSpPr>
          <p:cNvPr id="410" name="Google Shape;410;p8"/>
          <p:cNvSpPr txBox="1"/>
          <p:nvPr/>
        </p:nvSpPr>
        <p:spPr>
          <a:xfrm>
            <a:off x="8423333" y="4215667"/>
            <a:ext cx="2250300" cy="1323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Ana Beatriz Prieto</a:t>
            </a:r>
            <a:endParaRPr b="1"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Argentina</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33"/>
              <a:buFont typeface="Arial"/>
              <a:buNone/>
            </a:pPr>
            <a:r>
              <a:t/>
            </a:r>
            <a:endParaRPr b="0" i="0" sz="9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33"/>
              <a:buFont typeface="Arial"/>
              <a:buNone/>
            </a:pPr>
            <a:r>
              <a:rPr b="0" i="0" lang="es" sz="1333" u="none" cap="none" strike="noStrike">
                <a:solidFill>
                  <a:schemeClr val="dk1"/>
                </a:solidFill>
                <a:latin typeface="Calibri"/>
                <a:ea typeface="Calibri"/>
                <a:cs typeface="Calibri"/>
                <a:sym typeface="Calibri"/>
              </a:rPr>
              <a:t>anabeatrizprieto@gmail.com</a:t>
            </a:r>
            <a:endParaRPr b="0" i="0" sz="13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67"/>
              <a:buFont typeface="Arial"/>
              <a:buNone/>
            </a:pPr>
            <a:r>
              <a:t/>
            </a:r>
            <a:endParaRPr b="0" i="0" sz="667" u="none" cap="none" strike="noStrike">
              <a:solidFill>
                <a:schemeClr val="dk1"/>
              </a:solidFill>
              <a:latin typeface="Calibri"/>
              <a:ea typeface="Calibri"/>
              <a:cs typeface="Calibri"/>
              <a:sym typeface="Calibri"/>
            </a:endParaRPr>
          </a:p>
        </p:txBody>
      </p:sp>
      <p:sp>
        <p:nvSpPr>
          <p:cNvPr id="411" name="Google Shape;411;p8"/>
          <p:cNvSpPr txBox="1"/>
          <p:nvPr/>
        </p:nvSpPr>
        <p:spPr>
          <a:xfrm>
            <a:off x="5396567" y="4215667"/>
            <a:ext cx="2250300" cy="1224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Claudia Caro  Vera</a:t>
            </a:r>
            <a:endParaRPr b="0"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r>
              <a:rPr b="0" i="0" lang="es" sz="1867" u="none" cap="none" strike="noStrike">
                <a:solidFill>
                  <a:schemeClr val="dk1"/>
                </a:solidFill>
                <a:latin typeface="Calibri"/>
                <a:ea typeface="Calibri"/>
                <a:cs typeface="Calibri"/>
                <a:sym typeface="Calibri"/>
              </a:rPr>
              <a:t> </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Perú</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667"/>
              </a:spcBef>
              <a:spcAft>
                <a:spcPts val="0"/>
              </a:spcAft>
              <a:buClr>
                <a:srgbClr val="000000"/>
              </a:buClr>
              <a:buSzPts val="1333"/>
              <a:buFont typeface="Arial"/>
              <a:buNone/>
            </a:pPr>
            <a:r>
              <a:rPr b="0" i="0" lang="es" sz="1333" u="none" cap="none" strike="noStrike">
                <a:solidFill>
                  <a:schemeClr val="dk1"/>
                </a:solidFill>
                <a:latin typeface="Calibri"/>
                <a:ea typeface="Calibri"/>
                <a:cs typeface="Calibri"/>
                <a:sym typeface="Calibri"/>
              </a:rPr>
              <a:t>claudiacarovera@gmail.com</a:t>
            </a:r>
            <a:endParaRPr b="0" i="0" sz="1867" u="none" cap="none" strike="noStrike">
              <a:solidFill>
                <a:schemeClr val="dk1"/>
              </a:solidFill>
              <a:latin typeface="Calibri"/>
              <a:ea typeface="Calibri"/>
              <a:cs typeface="Calibri"/>
              <a:sym typeface="Calibri"/>
            </a:endParaRPr>
          </a:p>
        </p:txBody>
      </p:sp>
      <p:sp>
        <p:nvSpPr>
          <p:cNvPr id="412" name="Google Shape;412;p8"/>
          <p:cNvSpPr txBox="1"/>
          <p:nvPr/>
        </p:nvSpPr>
        <p:spPr>
          <a:xfrm>
            <a:off x="2067533" y="4215667"/>
            <a:ext cx="2104800" cy="1354369"/>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Andrea Ventoso</a:t>
            </a:r>
            <a:endParaRPr b="1"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Coord. GLOBE</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Uruguay</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67"/>
              <a:buFont typeface="Arial"/>
              <a:buNone/>
            </a:pPr>
            <a:r>
              <a:rPr b="0" i="0" lang="es" sz="1267" u="none" cap="none" strike="noStrike">
                <a:solidFill>
                  <a:schemeClr val="dk1"/>
                </a:solidFill>
                <a:latin typeface="Calibri"/>
                <a:ea typeface="Calibri"/>
                <a:cs typeface="Calibri"/>
                <a:sym typeface="Calibri"/>
              </a:rPr>
              <a:t>bvb46037@gmail.com</a:t>
            </a:r>
            <a:endParaRPr b="0" i="0" sz="1267" u="none" cap="none" strike="noStrike">
              <a:solidFill>
                <a:schemeClr val="dk1"/>
              </a:solidFill>
              <a:latin typeface="Calibri"/>
              <a:ea typeface="Calibri"/>
              <a:cs typeface="Calibri"/>
              <a:sym typeface="Calibri"/>
            </a:endParaRPr>
          </a:p>
        </p:txBody>
      </p:sp>
      <p:pic>
        <p:nvPicPr>
          <p:cNvPr id="413" name="Google Shape;413;p8"/>
          <p:cNvPicPr preferRelativeResize="0"/>
          <p:nvPr/>
        </p:nvPicPr>
        <p:blipFill rotWithShape="1">
          <a:blip r:embed="rId4">
            <a:alphaModFix/>
          </a:blip>
          <a:srcRect b="0" l="0" r="0" t="0"/>
          <a:stretch/>
        </p:blipFill>
        <p:spPr>
          <a:xfrm>
            <a:off x="2183333" y="1907960"/>
            <a:ext cx="1873200" cy="2245041"/>
          </a:xfrm>
          <a:prstGeom prst="rect">
            <a:avLst/>
          </a:prstGeom>
          <a:noFill/>
          <a:ln>
            <a:noFill/>
          </a:ln>
        </p:spPr>
      </p:pic>
      <p:pic>
        <p:nvPicPr>
          <p:cNvPr id="414" name="Google Shape;414;p8"/>
          <p:cNvPicPr preferRelativeResize="0"/>
          <p:nvPr/>
        </p:nvPicPr>
        <p:blipFill rotWithShape="1">
          <a:blip r:embed="rId5">
            <a:alphaModFix/>
          </a:blip>
          <a:srcRect b="0" l="0" r="0" t="0"/>
          <a:stretch/>
        </p:blipFill>
        <p:spPr>
          <a:xfrm>
            <a:off x="5469427" y="2024509"/>
            <a:ext cx="2104680" cy="21602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9"/>
          <p:cNvSpPr txBox="1"/>
          <p:nvPr>
            <p:ph type="title"/>
          </p:nvPr>
        </p:nvSpPr>
        <p:spPr>
          <a:xfrm>
            <a:off x="5459607" y="1843553"/>
            <a:ext cx="5669200" cy="899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300"/>
              <a:buFont typeface="Arial"/>
              <a:buNone/>
            </a:pPr>
            <a:r>
              <a:rPr lang="es">
                <a:latin typeface="Calibri"/>
                <a:ea typeface="Calibri"/>
                <a:cs typeface="Calibri"/>
                <a:sym typeface="Calibri"/>
              </a:rPr>
              <a:t>MUCHAS GRACIAS</a:t>
            </a:r>
            <a:endParaRPr>
              <a:latin typeface="Calibri"/>
              <a:ea typeface="Calibri"/>
              <a:cs typeface="Calibri"/>
              <a:sym typeface="Calibri"/>
            </a:endParaRPr>
          </a:p>
        </p:txBody>
      </p:sp>
      <p:pic>
        <p:nvPicPr>
          <p:cNvPr id="420" name="Google Shape;420;p9"/>
          <p:cNvPicPr preferRelativeResize="0"/>
          <p:nvPr/>
        </p:nvPicPr>
        <p:blipFill rotWithShape="1">
          <a:blip r:embed="rId3">
            <a:alphaModFix/>
          </a:blip>
          <a:srcRect b="0" l="0" r="0" t="0"/>
          <a:stretch/>
        </p:blipFill>
        <p:spPr>
          <a:xfrm>
            <a:off x="7589101" y="4909457"/>
            <a:ext cx="3003767" cy="701411"/>
          </a:xfrm>
          <a:prstGeom prst="rect">
            <a:avLst/>
          </a:prstGeom>
          <a:noFill/>
          <a:ln>
            <a:noFill/>
          </a:ln>
        </p:spPr>
      </p:pic>
      <p:pic>
        <p:nvPicPr>
          <p:cNvPr id="421" name="Google Shape;421;p9"/>
          <p:cNvPicPr preferRelativeResize="0"/>
          <p:nvPr/>
        </p:nvPicPr>
        <p:blipFill rotWithShape="1">
          <a:blip r:embed="rId4">
            <a:alphaModFix/>
          </a:blip>
          <a:srcRect b="0" l="0" r="-5385" t="0"/>
          <a:stretch/>
        </p:blipFill>
        <p:spPr>
          <a:xfrm>
            <a:off x="7474468" y="2743234"/>
            <a:ext cx="3233033" cy="768233"/>
          </a:xfrm>
          <a:prstGeom prst="rect">
            <a:avLst/>
          </a:prstGeom>
          <a:noFill/>
          <a:ln>
            <a:noFill/>
          </a:ln>
        </p:spPr>
      </p:pic>
      <p:pic>
        <p:nvPicPr>
          <p:cNvPr id="422" name="Google Shape;422;p9"/>
          <p:cNvPicPr preferRelativeResize="0"/>
          <p:nvPr/>
        </p:nvPicPr>
        <p:blipFill rotWithShape="1">
          <a:blip r:embed="rId5">
            <a:alphaModFix/>
          </a:blip>
          <a:srcRect b="0" l="0" r="0" t="0"/>
          <a:stretch/>
        </p:blipFill>
        <p:spPr>
          <a:xfrm>
            <a:off x="5459600" y="3886200"/>
            <a:ext cx="3067933" cy="6760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02f96627b3_0_8"/>
          <p:cNvSpPr txBox="1"/>
          <p:nvPr/>
        </p:nvSpPr>
        <p:spPr>
          <a:xfrm>
            <a:off x="1420450" y="913550"/>
            <a:ext cx="9579600" cy="905100"/>
          </a:xfrm>
          <a:prstGeom prst="rect">
            <a:avLst/>
          </a:prstGeom>
          <a:noFill/>
          <a:ln>
            <a:noFill/>
          </a:ln>
        </p:spPr>
        <p:txBody>
          <a:bodyPr anchorCtr="0" anchor="t" bIns="91425" lIns="91425" spcFirstLastPara="1" rIns="91425" wrap="square" tIns="91425">
            <a:spAutoFit/>
          </a:bodyPr>
          <a:lstStyle/>
          <a:p>
            <a:pPr indent="0" lvl="0" marL="12700" marR="0" rtl="0" algn="l">
              <a:lnSpc>
                <a:spcPct val="90000"/>
              </a:lnSpc>
              <a:spcBef>
                <a:spcPts val="0"/>
              </a:spcBef>
              <a:spcAft>
                <a:spcPts val="0"/>
              </a:spcAft>
              <a:buClr>
                <a:srgbClr val="000000"/>
              </a:buClr>
              <a:buSzPts val="2600"/>
              <a:buFont typeface="Arial"/>
              <a:buNone/>
            </a:pPr>
            <a:r>
              <a:rPr b="0" i="0" lang="es" sz="2600" u="none" cap="none" strike="noStrike">
                <a:solidFill>
                  <a:schemeClr val="dk1"/>
                </a:solidFill>
                <a:latin typeface="Calibri"/>
                <a:ea typeface="Calibri"/>
                <a:cs typeface="Calibri"/>
                <a:sym typeface="Calibri"/>
              </a:rPr>
              <a:t>La temperatura superficial es la temperatura de la superficie de la  tierra, incluyendo el suelo, el agua y las estructuras</a:t>
            </a:r>
            <a:endParaRPr b="0" i="0" sz="1400" u="none" cap="none" strike="noStrike">
              <a:solidFill>
                <a:schemeClr val="dk1"/>
              </a:solidFill>
              <a:latin typeface="Calibri"/>
              <a:ea typeface="Calibri"/>
              <a:cs typeface="Calibri"/>
              <a:sym typeface="Calibri"/>
            </a:endParaRPr>
          </a:p>
        </p:txBody>
      </p:sp>
      <p:grpSp>
        <p:nvGrpSpPr>
          <p:cNvPr id="204" name="Google Shape;204;g202f96627b3_0_8"/>
          <p:cNvGrpSpPr/>
          <p:nvPr/>
        </p:nvGrpSpPr>
        <p:grpSpPr>
          <a:xfrm>
            <a:off x="1844770" y="1908206"/>
            <a:ext cx="8391239" cy="3716925"/>
            <a:chOff x="1647970" y="1975104"/>
            <a:chExt cx="7485494" cy="3671400"/>
          </a:xfrm>
        </p:grpSpPr>
        <p:sp>
          <p:nvSpPr>
            <p:cNvPr id="205" name="Google Shape;205;g202f96627b3_0_8"/>
            <p:cNvSpPr/>
            <p:nvPr/>
          </p:nvSpPr>
          <p:spPr>
            <a:xfrm>
              <a:off x="1647970" y="2293214"/>
              <a:ext cx="2280900" cy="3274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 name="Google Shape;206;g202f96627b3_0_8"/>
            <p:cNvSpPr/>
            <p:nvPr/>
          </p:nvSpPr>
          <p:spPr>
            <a:xfrm>
              <a:off x="4245864" y="1975104"/>
              <a:ext cx="4887600" cy="3671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02f96627b3_0_13"/>
          <p:cNvSpPr txBox="1"/>
          <p:nvPr/>
        </p:nvSpPr>
        <p:spPr>
          <a:xfrm>
            <a:off x="2436300" y="961250"/>
            <a:ext cx="7319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 sz="3600" u="none" cap="none" strike="noStrike">
                <a:solidFill>
                  <a:srgbClr val="000000"/>
                </a:solidFill>
                <a:latin typeface="Calibri"/>
                <a:ea typeface="Calibri"/>
                <a:cs typeface="Calibri"/>
                <a:sym typeface="Calibri"/>
              </a:rPr>
              <a:t>Protocolo de Temperatura superficial</a:t>
            </a:r>
            <a:endParaRPr b="0" i="0" sz="3600" u="none" cap="none" strike="noStrike">
              <a:solidFill>
                <a:srgbClr val="000000"/>
              </a:solidFill>
              <a:latin typeface="Calibri"/>
              <a:ea typeface="Calibri"/>
              <a:cs typeface="Calibri"/>
              <a:sym typeface="Calibri"/>
            </a:endParaRPr>
          </a:p>
        </p:txBody>
      </p:sp>
      <p:sp>
        <p:nvSpPr>
          <p:cNvPr id="212" name="Google Shape;212;g202f96627b3_0_13"/>
          <p:cNvSpPr/>
          <p:nvPr/>
        </p:nvSpPr>
        <p:spPr>
          <a:xfrm>
            <a:off x="1538025" y="1977474"/>
            <a:ext cx="5227200" cy="3269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 name="Google Shape;213;g202f96627b3_0_13"/>
          <p:cNvSpPr txBox="1"/>
          <p:nvPr/>
        </p:nvSpPr>
        <p:spPr>
          <a:xfrm>
            <a:off x="7199325" y="2281900"/>
            <a:ext cx="4217100" cy="273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s" sz="2200" u="none" cap="none" strike="noStrike">
                <a:solidFill>
                  <a:schemeClr val="dk1"/>
                </a:solidFill>
                <a:latin typeface="Calibri"/>
                <a:ea typeface="Calibri"/>
                <a:cs typeface="Calibri"/>
                <a:sym typeface="Calibri"/>
              </a:rPr>
              <a:t>Los distintos tipos de superficie, absorben los rayos del sol de forma diferente.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s" sz="2200" u="none" cap="none" strike="noStrike">
                <a:solidFill>
                  <a:schemeClr val="dk1"/>
                </a:solidFill>
                <a:latin typeface="Calibri"/>
                <a:ea typeface="Calibri"/>
                <a:cs typeface="Calibri"/>
                <a:sym typeface="Calibri"/>
              </a:rPr>
              <a:t>La cobertura de vegetación natural (hierba, árboles) contribuye a reflejar el calor y enfriar las superficies.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02f96627b3_0_21"/>
          <p:cNvSpPr txBox="1"/>
          <p:nvPr/>
        </p:nvSpPr>
        <p:spPr>
          <a:xfrm>
            <a:off x="1291425" y="783025"/>
            <a:ext cx="9739500" cy="960600"/>
          </a:xfrm>
          <a:prstGeom prst="rect">
            <a:avLst/>
          </a:prstGeom>
          <a:noFill/>
          <a:ln>
            <a:noFill/>
          </a:ln>
        </p:spPr>
        <p:txBody>
          <a:bodyPr anchorCtr="0" anchor="t" bIns="91425" lIns="91425" spcFirstLastPara="1" rIns="91425" wrap="square" tIns="91425">
            <a:spAutoFit/>
          </a:bodyPr>
          <a:lstStyle/>
          <a:p>
            <a:pPr indent="0" lvl="0" marL="12700" marR="0" rtl="0" algn="ctr">
              <a:lnSpc>
                <a:spcPct val="90000"/>
              </a:lnSpc>
              <a:spcBef>
                <a:spcPts val="0"/>
              </a:spcBef>
              <a:spcAft>
                <a:spcPts val="0"/>
              </a:spcAft>
              <a:buClr>
                <a:srgbClr val="000000"/>
              </a:buClr>
              <a:buSzPts val="2800"/>
              <a:buFont typeface="Arial"/>
              <a:buNone/>
            </a:pPr>
            <a:r>
              <a:rPr b="1" i="0" lang="es" sz="2800" u="none" cap="none" strike="noStrike">
                <a:solidFill>
                  <a:schemeClr val="dk1"/>
                </a:solidFill>
                <a:latin typeface="Calibri"/>
                <a:ea typeface="Calibri"/>
                <a:cs typeface="Calibri"/>
                <a:sym typeface="Calibri"/>
              </a:rPr>
              <a:t>La temperatura superficial es la temperatura radiante emitida como energía electromagnética de la superficie de la tierra.</a:t>
            </a:r>
            <a:endParaRPr b="1" i="0" sz="2800" u="none" cap="none" strike="noStrike">
              <a:solidFill>
                <a:schemeClr val="dk1"/>
              </a:solidFill>
              <a:latin typeface="Calibri"/>
              <a:ea typeface="Calibri"/>
              <a:cs typeface="Calibri"/>
              <a:sym typeface="Calibri"/>
            </a:endParaRPr>
          </a:p>
        </p:txBody>
      </p:sp>
      <p:pic>
        <p:nvPicPr>
          <p:cNvPr id="219" name="Google Shape;219;g202f96627b3_0_21"/>
          <p:cNvPicPr preferRelativeResize="0"/>
          <p:nvPr/>
        </p:nvPicPr>
        <p:blipFill rotWithShape="1">
          <a:blip r:embed="rId3">
            <a:alphaModFix/>
          </a:blip>
          <a:srcRect b="0" l="0" r="0" t="0"/>
          <a:stretch/>
        </p:blipFill>
        <p:spPr>
          <a:xfrm>
            <a:off x="1662950" y="1896025"/>
            <a:ext cx="5276850" cy="4176650"/>
          </a:xfrm>
          <a:prstGeom prst="rect">
            <a:avLst/>
          </a:prstGeom>
          <a:noFill/>
          <a:ln>
            <a:noFill/>
          </a:ln>
        </p:spPr>
      </p:pic>
      <p:sp>
        <p:nvSpPr>
          <p:cNvPr id="220" name="Google Shape;220;g202f96627b3_0_21"/>
          <p:cNvSpPr txBox="1"/>
          <p:nvPr/>
        </p:nvSpPr>
        <p:spPr>
          <a:xfrm>
            <a:off x="7373000" y="2697000"/>
            <a:ext cx="3782700" cy="2229300"/>
          </a:xfrm>
          <a:prstGeom prst="rect">
            <a:avLst/>
          </a:prstGeom>
          <a:noFill/>
          <a:ln>
            <a:noFill/>
          </a:ln>
        </p:spPr>
        <p:txBody>
          <a:bodyPr anchorCtr="0" anchor="t" bIns="0" lIns="0" spcFirstLastPara="1" rIns="0" wrap="square" tIns="12700">
            <a:spAutoFit/>
          </a:bodyPr>
          <a:lstStyle/>
          <a:p>
            <a:pPr indent="0" lvl="0" marL="11112" marR="0" rtl="0" algn="ctr">
              <a:lnSpc>
                <a:spcPct val="100000"/>
              </a:lnSpc>
              <a:spcBef>
                <a:spcPts val="0"/>
              </a:spcBef>
              <a:spcAft>
                <a:spcPts val="0"/>
              </a:spcAft>
              <a:buClr>
                <a:srgbClr val="000000"/>
              </a:buClr>
              <a:buSzPts val="2400"/>
              <a:buFont typeface="Arial"/>
              <a:buNone/>
            </a:pPr>
            <a:r>
              <a:rPr b="0" i="0" lang="es" sz="2400" u="none" cap="none" strike="noStrike">
                <a:solidFill>
                  <a:schemeClr val="dk1"/>
                </a:solidFill>
                <a:latin typeface="Calibri"/>
                <a:ea typeface="Calibri"/>
                <a:cs typeface="Calibri"/>
                <a:sym typeface="Calibri"/>
              </a:rPr>
              <a:t>Las mediciones de temperatura superficial ayudan a entender la tasa de intercambio de calor y humedad entre la atmósfera y la tierra</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g202f96627b3_0_17"/>
          <p:cNvPicPr preferRelativeResize="0"/>
          <p:nvPr/>
        </p:nvPicPr>
        <p:blipFill rotWithShape="1">
          <a:blip r:embed="rId3">
            <a:alphaModFix/>
          </a:blip>
          <a:srcRect b="0" l="0" r="0" t="0"/>
          <a:stretch/>
        </p:blipFill>
        <p:spPr>
          <a:xfrm>
            <a:off x="667425" y="1306200"/>
            <a:ext cx="7366151" cy="4395300"/>
          </a:xfrm>
          <a:prstGeom prst="rect">
            <a:avLst/>
          </a:prstGeom>
          <a:noFill/>
          <a:ln>
            <a:noFill/>
          </a:ln>
        </p:spPr>
      </p:pic>
      <p:sp>
        <p:nvSpPr>
          <p:cNvPr id="226" name="Google Shape;226;g202f96627b3_0_17"/>
          <p:cNvSpPr txBox="1"/>
          <p:nvPr/>
        </p:nvSpPr>
        <p:spPr>
          <a:xfrm>
            <a:off x="8273300" y="2672700"/>
            <a:ext cx="3543300" cy="1662300"/>
          </a:xfrm>
          <a:prstGeom prst="rect">
            <a:avLst/>
          </a:prstGeom>
          <a:noFill/>
          <a:ln>
            <a:noFill/>
          </a:ln>
        </p:spPr>
        <p:txBody>
          <a:bodyPr anchorCtr="0" anchor="t" bIns="91425" lIns="91425" spcFirstLastPara="1" rIns="91425" wrap="square" tIns="91425">
            <a:spAutoFit/>
          </a:bodyPr>
          <a:lstStyle/>
          <a:p>
            <a:pPr indent="103187" lvl="0" marL="12700" marR="0" rtl="0" algn="ctr">
              <a:lnSpc>
                <a:spcPct val="100000"/>
              </a:lnSpc>
              <a:spcBef>
                <a:spcPts val="0"/>
              </a:spcBef>
              <a:spcAft>
                <a:spcPts val="0"/>
              </a:spcAft>
              <a:buClr>
                <a:srgbClr val="000000"/>
              </a:buClr>
              <a:buSzPts val="2400"/>
              <a:buFont typeface="Arial"/>
              <a:buNone/>
            </a:pPr>
            <a:r>
              <a:rPr b="0" i="0" lang="es" sz="2400" u="none" cap="none" strike="noStrike">
                <a:solidFill>
                  <a:schemeClr val="dk1"/>
                </a:solidFill>
                <a:latin typeface="Calibri"/>
                <a:ea typeface="Calibri"/>
                <a:cs typeface="Calibri"/>
                <a:sym typeface="Calibri"/>
              </a:rPr>
              <a:t>También ayudan a asistir en la planificación urbana y a entender el efecto de isla de calor urbano</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0da062841a_1_0"/>
          <p:cNvSpPr txBox="1"/>
          <p:nvPr>
            <p:ph type="title"/>
          </p:nvPr>
        </p:nvSpPr>
        <p:spPr>
          <a:xfrm>
            <a:off x="718150" y="810900"/>
            <a:ext cx="10850700" cy="781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s" sz="4000">
                <a:latin typeface="Calibri"/>
                <a:ea typeface="Calibri"/>
                <a:cs typeface="Calibri"/>
                <a:sym typeface="Calibri"/>
              </a:rPr>
              <a:t>Temperatura superficial de la tierra</a:t>
            </a:r>
            <a:endParaRPr b="1" sz="4000">
              <a:latin typeface="Calibri"/>
              <a:ea typeface="Calibri"/>
              <a:cs typeface="Calibri"/>
              <a:sym typeface="Calibri"/>
            </a:endParaRPr>
          </a:p>
        </p:txBody>
      </p:sp>
      <p:sp>
        <p:nvSpPr>
          <p:cNvPr id="233" name="Google Shape;233;g20da062841a_1_0"/>
          <p:cNvSpPr txBox="1"/>
          <p:nvPr/>
        </p:nvSpPr>
        <p:spPr>
          <a:xfrm>
            <a:off x="1042450" y="5614225"/>
            <a:ext cx="10202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 sz="1400" u="sng" cap="none" strike="noStrike">
                <a:solidFill>
                  <a:schemeClr val="hlink"/>
                </a:solidFill>
                <a:latin typeface="Arial"/>
                <a:ea typeface="Arial"/>
                <a:cs typeface="Arial"/>
                <a:sym typeface="Arial"/>
                <a:hlinkClick r:id="rId3"/>
              </a:rPr>
              <a:t>https://www.globe.gov/web/surface-temperature-field-campaign/overview/science-of-the-surface-temperature-field-campaign</a:t>
            </a:r>
            <a:endParaRPr b="0" i="0" sz="1400" u="none" cap="none" strike="noStrike">
              <a:solidFill>
                <a:srgbClr val="000000"/>
              </a:solidFill>
              <a:latin typeface="Arial"/>
              <a:ea typeface="Arial"/>
              <a:cs typeface="Arial"/>
              <a:sym typeface="Arial"/>
            </a:endParaRPr>
          </a:p>
        </p:txBody>
      </p:sp>
      <p:pic>
        <p:nvPicPr>
          <p:cNvPr id="234" name="Google Shape;234;g20da062841a_1_0"/>
          <p:cNvPicPr preferRelativeResize="0"/>
          <p:nvPr/>
        </p:nvPicPr>
        <p:blipFill rotWithShape="1">
          <a:blip r:embed="rId4">
            <a:alphaModFix/>
          </a:blip>
          <a:srcRect b="0" l="0" r="0" t="0"/>
          <a:stretch/>
        </p:blipFill>
        <p:spPr>
          <a:xfrm>
            <a:off x="3149775" y="1773701"/>
            <a:ext cx="5338839" cy="3840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02f96627b3_0_45"/>
          <p:cNvSpPr txBox="1"/>
          <p:nvPr>
            <p:ph type="title"/>
          </p:nvPr>
        </p:nvSpPr>
        <p:spPr>
          <a:xfrm>
            <a:off x="310400" y="862200"/>
            <a:ext cx="11582400" cy="759000"/>
          </a:xfrm>
          <a:prstGeom prst="rect">
            <a:avLst/>
          </a:prstGeom>
          <a:noFill/>
          <a:ln>
            <a:noFill/>
          </a:ln>
        </p:spPr>
        <p:txBody>
          <a:bodyPr anchorCtr="0" anchor="ctr" bIns="45700" lIns="91425" spcFirstLastPara="1" rIns="91425" wrap="square" tIns="45700">
            <a:noAutofit/>
          </a:bodyPr>
          <a:lstStyle/>
          <a:p>
            <a:pPr indent="0" lvl="0" marL="12700" rtl="0" algn="ctr">
              <a:lnSpc>
                <a:spcPct val="90000"/>
              </a:lnSpc>
              <a:spcBef>
                <a:spcPts val="0"/>
              </a:spcBef>
              <a:spcAft>
                <a:spcPts val="0"/>
              </a:spcAft>
              <a:buClr>
                <a:srgbClr val="2E75B5"/>
              </a:buClr>
              <a:buSzPts val="2800"/>
              <a:buFont typeface="Calibri"/>
              <a:buNone/>
            </a:pPr>
            <a:r>
              <a:rPr b="1" lang="es" sz="3400">
                <a:latin typeface="Calibri"/>
                <a:ea typeface="Calibri"/>
                <a:cs typeface="Calibri"/>
                <a:sym typeface="Calibri"/>
              </a:rPr>
              <a:t>¿Qué necesita para tomar datos de temperatura superficial?</a:t>
            </a:r>
            <a:endParaRPr sz="3400">
              <a:latin typeface="Calibri"/>
              <a:ea typeface="Calibri"/>
              <a:cs typeface="Calibri"/>
              <a:sym typeface="Calibri"/>
            </a:endParaRPr>
          </a:p>
        </p:txBody>
      </p:sp>
      <p:graphicFrame>
        <p:nvGraphicFramePr>
          <p:cNvPr id="241" name="Google Shape;241;g202f96627b3_0_45"/>
          <p:cNvGraphicFramePr/>
          <p:nvPr/>
        </p:nvGraphicFramePr>
        <p:xfrm>
          <a:off x="1782685" y="1621211"/>
          <a:ext cx="3000000" cy="3000000"/>
        </p:xfrm>
        <a:graphic>
          <a:graphicData uri="http://schemas.openxmlformats.org/drawingml/2006/table">
            <a:tbl>
              <a:tblPr>
                <a:noFill/>
                <a:tableStyleId>{209620AD-245E-4907-9785-1586777A74EA}</a:tableStyleId>
              </a:tblPr>
              <a:tblGrid>
                <a:gridCol w="1966250"/>
                <a:gridCol w="6818050"/>
              </a:tblGrid>
              <a:tr h="395375">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Instrumentos</a:t>
                      </a:r>
                      <a:endParaRPr b="1" i="0" sz="1800" u="none" cap="none" strike="noStrike">
                        <a:solidFill>
                          <a:schemeClr val="dk1"/>
                        </a:solidFill>
                        <a:latin typeface="Calibri"/>
                        <a:ea typeface="Calibri"/>
                        <a:cs typeface="Calibri"/>
                        <a:sym typeface="Calibri"/>
                      </a:endParaRPr>
                    </a:p>
                  </a:txBody>
                  <a:tcPr marT="32375"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38100">
                      <a:solidFill>
                        <a:srgbClr val="4AA1A2"/>
                      </a:solidFill>
                      <a:prstDash val="solid"/>
                      <a:round/>
                      <a:headEnd len="sm" w="sm" type="none"/>
                      <a:tailEnd len="sm" w="sm" type="none"/>
                    </a:lnT>
                    <a:lnB cap="flat" cmpd="sng" w="12700">
                      <a:solidFill>
                        <a:srgbClr val="5B9BD4"/>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Sus ojos, un dispositivo de GPS, termómetro infrarrojo, cinta métrica</a:t>
                      </a:r>
                      <a:endParaRPr sz="1800" u="none" cap="none" strike="noStrike">
                        <a:latin typeface="Calibri"/>
                        <a:ea typeface="Calibri"/>
                        <a:cs typeface="Calibri"/>
                        <a:sym typeface="Calibri"/>
                      </a:endParaRPr>
                    </a:p>
                  </a:txBody>
                  <a:tcPr marT="32375"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38100">
                      <a:solidFill>
                        <a:srgbClr val="4AA1A2"/>
                      </a:solidFill>
                      <a:prstDash val="solid"/>
                      <a:round/>
                      <a:headEnd len="sm" w="sm" type="none"/>
                      <a:tailEnd len="sm" w="sm" type="none"/>
                    </a:lnT>
                    <a:lnB cap="flat" cmpd="sng" w="12700">
                      <a:solidFill>
                        <a:srgbClr val="5B9BD4"/>
                      </a:solidFill>
                      <a:prstDash val="solid"/>
                      <a:round/>
                      <a:headEnd len="sm" w="sm" type="none"/>
                      <a:tailEnd len="sm" w="sm" type="none"/>
                    </a:lnB>
                  </a:tcPr>
                </a:tc>
              </a:tr>
              <a:tr h="336300">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Referencias</a:t>
                      </a:r>
                      <a:endParaRPr b="1" i="0" sz="1800" u="none" cap="none" strike="noStrike">
                        <a:solidFill>
                          <a:schemeClr val="dk1"/>
                        </a:solidFill>
                        <a:latin typeface="Calibri"/>
                        <a:ea typeface="Calibri"/>
                        <a:cs typeface="Calibri"/>
                        <a:sym typeface="Calibri"/>
                      </a:endParaRPr>
                    </a:p>
                  </a:txBody>
                  <a:tcPr marT="635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Carta de nubes GLOBE</a:t>
                      </a:r>
                      <a:endParaRPr sz="1800" u="none" cap="none" strike="noStrike">
                        <a:latin typeface="Calibri"/>
                        <a:ea typeface="Calibri"/>
                        <a:cs typeface="Calibri"/>
                        <a:sym typeface="Calibri"/>
                      </a:endParaRPr>
                    </a:p>
                  </a:txBody>
                  <a:tcPr marT="635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r>
              <a:tr h="978150">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Cuándo</a:t>
                      </a:r>
                      <a:endParaRPr b="1" i="0" sz="1800" u="none" cap="none" strike="noStrike">
                        <a:solidFill>
                          <a:schemeClr val="dk1"/>
                        </a:solidFill>
                        <a:latin typeface="Calibri"/>
                        <a:ea typeface="Calibri"/>
                        <a:cs typeface="Calibri"/>
                        <a:sym typeface="Calibri"/>
                      </a:endParaRPr>
                    </a:p>
                  </a:txBody>
                  <a:tcPr marT="4700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Bueno: a cualquier hora</a:t>
                      </a:r>
                      <a:endParaRPr sz="1800" u="none" cap="none" strike="noStrike">
                        <a:latin typeface="Calibri"/>
                        <a:ea typeface="Calibri"/>
                        <a:cs typeface="Calibri"/>
                        <a:sym typeface="Calibri"/>
                      </a:endParaRPr>
                    </a:p>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Mejor: dentro de una hora del mediodía solar local</a:t>
                      </a:r>
                      <a:endParaRPr sz="1800" u="none" cap="none" strike="noStrike">
                        <a:latin typeface="Calibri"/>
                        <a:ea typeface="Calibri"/>
                        <a:cs typeface="Calibri"/>
                        <a:sym typeface="Calibri"/>
                      </a:endParaRPr>
                    </a:p>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El mejor: dentro de +/- 15 minutos del pasaje de un satélite</a:t>
                      </a:r>
                      <a:endParaRPr sz="1800" u="none" cap="none" strike="noStrike">
                        <a:latin typeface="Calibri"/>
                        <a:ea typeface="Calibri"/>
                        <a:cs typeface="Calibri"/>
                        <a:sym typeface="Calibri"/>
                      </a:endParaRPr>
                    </a:p>
                  </a:txBody>
                  <a:tcPr marT="4700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r>
              <a:tr h="405475">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Dónde</a:t>
                      </a:r>
                      <a:endParaRPr b="1" i="0" sz="1800" u="none" cap="none" strike="noStrike">
                        <a:solidFill>
                          <a:schemeClr val="dk1"/>
                        </a:solidFill>
                        <a:latin typeface="Calibri"/>
                        <a:ea typeface="Calibri"/>
                        <a:cs typeface="Calibri"/>
                        <a:sym typeface="Calibri"/>
                      </a:endParaRPr>
                    </a:p>
                  </a:txBody>
                  <a:tcPr marT="190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Un buen sitio de observación</a:t>
                      </a:r>
                      <a:endParaRPr sz="1800" u="none" cap="none" strike="noStrike">
                        <a:latin typeface="Calibri"/>
                        <a:ea typeface="Calibri"/>
                        <a:cs typeface="Calibri"/>
                        <a:sym typeface="Calibri"/>
                      </a:endParaRPr>
                    </a:p>
                  </a:txBody>
                  <a:tcPr marT="190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r>
              <a:tr h="461225">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Hoja de datos</a:t>
                      </a:r>
                      <a:endParaRPr b="1" i="0" sz="1800" u="none" cap="none" strike="noStrike">
                        <a:solidFill>
                          <a:schemeClr val="dk1"/>
                        </a:solidFill>
                        <a:latin typeface="Calibri"/>
                        <a:ea typeface="Calibri"/>
                        <a:cs typeface="Calibri"/>
                        <a:sym typeface="Calibri"/>
                      </a:endParaRPr>
                    </a:p>
                  </a:txBody>
                  <a:tcPr marT="5525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38100">
                      <a:solidFill>
                        <a:srgbClr val="4AA1A2"/>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1" lang="es" sz="1800" u="none" cap="none" strike="noStrike">
                          <a:solidFill>
                            <a:schemeClr val="dk1"/>
                          </a:solidFill>
                          <a:latin typeface="Calibri"/>
                          <a:ea typeface="Calibri"/>
                          <a:cs typeface="Calibri"/>
                          <a:sym typeface="Calibri"/>
                        </a:rPr>
                        <a:t>Hoja de Datos de Temperatura Superficial</a:t>
                      </a:r>
                      <a:endParaRPr i="0" sz="1800" u="none" cap="none" strike="noStrike">
                        <a:solidFill>
                          <a:schemeClr val="dk1"/>
                        </a:solidFill>
                        <a:latin typeface="Calibri"/>
                        <a:ea typeface="Calibri"/>
                        <a:cs typeface="Calibri"/>
                        <a:sym typeface="Calibri"/>
                      </a:endParaRPr>
                    </a:p>
                  </a:txBody>
                  <a:tcPr marT="5525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38100">
                      <a:solidFill>
                        <a:srgbClr val="4AA1A2"/>
                      </a:solidFill>
                      <a:prstDash val="solid"/>
                      <a:round/>
                      <a:headEnd len="sm" w="sm" type="none"/>
                      <a:tailEnd len="sm" w="sm" type="none"/>
                    </a:lnB>
                  </a:tcPr>
                </a:tc>
              </a:tr>
            </a:tbl>
          </a:graphicData>
        </a:graphic>
      </p:graphicFrame>
      <p:sp>
        <p:nvSpPr>
          <p:cNvPr id="242" name="Google Shape;242;g202f96627b3_0_45"/>
          <p:cNvSpPr/>
          <p:nvPr/>
        </p:nvSpPr>
        <p:spPr>
          <a:xfrm>
            <a:off x="1782675" y="4345200"/>
            <a:ext cx="8784300" cy="1815300"/>
          </a:xfrm>
          <a:prstGeom prst="rect">
            <a:avLst/>
          </a:prstGeom>
          <a:blipFill rotWithShape="1">
            <a:blip r:embed="rId3">
              <a:alphaModFix/>
            </a:blip>
            <a:stretch>
              <a:fillRect b="0" l="0" r="0" t="0"/>
            </a:stretch>
          </a:blipFill>
          <a:ln cap="flat" cmpd="sng" w="9525">
            <a:solidFill>
              <a:srgbClr val="75757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02f96627b3_0_52"/>
          <p:cNvSpPr txBox="1"/>
          <p:nvPr>
            <p:ph type="title"/>
          </p:nvPr>
        </p:nvSpPr>
        <p:spPr>
          <a:xfrm>
            <a:off x="691400" y="868050"/>
            <a:ext cx="10877400" cy="701700"/>
          </a:xfrm>
          <a:prstGeom prst="rect">
            <a:avLst/>
          </a:prstGeom>
          <a:noFill/>
          <a:ln>
            <a:noFill/>
          </a:ln>
        </p:spPr>
        <p:txBody>
          <a:bodyPr anchorCtr="0" anchor="ctr" bIns="45700" lIns="91425" spcFirstLastPara="1" rIns="91425" wrap="square" tIns="12700">
            <a:normAutofit/>
          </a:bodyPr>
          <a:lstStyle/>
          <a:p>
            <a:pPr indent="0" lvl="0" marL="12700" rtl="0" algn="ctr">
              <a:lnSpc>
                <a:spcPct val="90000"/>
              </a:lnSpc>
              <a:spcBef>
                <a:spcPts val="0"/>
              </a:spcBef>
              <a:spcAft>
                <a:spcPts val="0"/>
              </a:spcAft>
              <a:buClr>
                <a:srgbClr val="2D5395"/>
              </a:buClr>
              <a:buSzPts val="2800"/>
              <a:buFont typeface="Calibri"/>
              <a:buNone/>
            </a:pPr>
            <a:r>
              <a:rPr b="1" lang="es" sz="4000">
                <a:latin typeface="Calibri"/>
                <a:ea typeface="Calibri"/>
                <a:cs typeface="Calibri"/>
                <a:sym typeface="Calibri"/>
              </a:rPr>
              <a:t>Hoja de datos de temperatura superficial</a:t>
            </a:r>
            <a:endParaRPr b="1" sz="4000">
              <a:latin typeface="Calibri"/>
              <a:ea typeface="Calibri"/>
              <a:cs typeface="Calibri"/>
              <a:sym typeface="Calibri"/>
            </a:endParaRPr>
          </a:p>
        </p:txBody>
      </p:sp>
      <p:sp>
        <p:nvSpPr>
          <p:cNvPr id="249" name="Google Shape;249;g202f96627b3_0_52"/>
          <p:cNvSpPr/>
          <p:nvPr/>
        </p:nvSpPr>
        <p:spPr>
          <a:xfrm>
            <a:off x="4339200" y="1665000"/>
            <a:ext cx="3513600" cy="4384800"/>
          </a:xfrm>
          <a:prstGeom prst="rect">
            <a:avLst/>
          </a:prstGeom>
          <a:blipFill rotWithShape="1">
            <a:blip r:embed="rId3">
              <a:alphaModFix/>
            </a:blip>
            <a:stretch>
              <a:fillRect b="0" l="0" r="0" t="0"/>
            </a:stretch>
          </a:blip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1">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aller 4 Clasificación de cobertura terrestr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2024-04-08T04:54:58Z</dcterms:created>
  <dc:creator>2014143570</dc:creator>
</cp:coreProperties>
</file>