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Open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5" roundtripDataSignature="AMtx7miFp28X1dNAsyFlX/B9vKWV9zXK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6794CFE-10DB-430D-BFE9-CD979B7946D9}">
  <a:tblStyle styleId="{E6794CFE-10DB-430D-BFE9-CD979B7946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OpenSans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OpenSans-italic.fntdata"/><Relationship Id="rId10" Type="http://schemas.openxmlformats.org/officeDocument/2006/relationships/slide" Target="slides/slide4.xml"/><Relationship Id="rId32" Type="http://schemas.openxmlformats.org/officeDocument/2006/relationships/font" Target="fonts/OpenSans-bold.fntdata"/><Relationship Id="rId13" Type="http://schemas.openxmlformats.org/officeDocument/2006/relationships/slide" Target="slides/slide7.xml"/><Relationship Id="rId35" Type="http://customschemas.google.com/relationships/presentationmetadata" Target="metadata"/><Relationship Id="rId12" Type="http://schemas.openxmlformats.org/officeDocument/2006/relationships/slide" Target="slides/slide6.xml"/><Relationship Id="rId34" Type="http://schemas.openxmlformats.org/officeDocument/2006/relationships/font" Target="fonts/OpenSans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" name="Google Shape;3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352299460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352299460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35229946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35229946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37fc7db6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337fc7db6b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37fc7db6b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337fc7db6b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3522994600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3522994600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3522994600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3522994600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37a519af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37a519af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352299460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t/>
            </a:r>
            <a:endParaRPr/>
          </a:p>
        </p:txBody>
      </p:sp>
      <p:sp>
        <p:nvSpPr>
          <p:cNvPr id="183" name="Google Shape;183;g33522994600_0_10:notes"/>
          <p:cNvSpPr/>
          <p:nvPr>
            <p:ph idx="2" type="sldImg"/>
          </p:nvPr>
        </p:nvSpPr>
        <p:spPr>
          <a:xfrm>
            <a:off x="2143125" y="685800"/>
            <a:ext cx="2572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352299460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t/>
            </a:r>
            <a:endParaRPr/>
          </a:p>
        </p:txBody>
      </p:sp>
      <p:sp>
        <p:nvSpPr>
          <p:cNvPr id="193" name="Google Shape;193;g33522994600_0_19:notes"/>
          <p:cNvSpPr/>
          <p:nvPr>
            <p:ph idx="2" type="sldImg"/>
          </p:nvPr>
        </p:nvSpPr>
        <p:spPr>
          <a:xfrm>
            <a:off x="2143125" y="685800"/>
            <a:ext cx="2572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3522994600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t/>
            </a:r>
            <a:endParaRPr/>
          </a:p>
        </p:txBody>
      </p:sp>
      <p:sp>
        <p:nvSpPr>
          <p:cNvPr id="204" name="Google Shape;204;g33522994600_0_29:notes"/>
          <p:cNvSpPr/>
          <p:nvPr>
            <p:ph idx="2" type="sldImg"/>
          </p:nvPr>
        </p:nvSpPr>
        <p:spPr>
          <a:xfrm>
            <a:off x="2143125" y="685800"/>
            <a:ext cx="2572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" name="Google Shape;4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" name="Google Shape;5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o de Título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/>
          <p:nvPr>
            <p:ph type="ctrTitle"/>
          </p:nvPr>
        </p:nvSpPr>
        <p:spPr>
          <a:xfrm>
            <a:off x="1143000" y="842169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16"/>
          <p:cNvSpPr txBox="1"/>
          <p:nvPr>
            <p:ph idx="1" type="subTitle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lvl="1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lvl="2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lvl="3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lvl="4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lvl="5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lvl="6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lvl="7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lvl="8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Objeto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7"/>
          <p:cNvSpPr txBox="1"/>
          <p:nvPr>
            <p:ph type="title"/>
          </p:nvPr>
        </p:nvSpPr>
        <p:spPr>
          <a:xfrm>
            <a:off x="839448" y="866333"/>
            <a:ext cx="7472598" cy="402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7"/>
          <p:cNvSpPr txBox="1"/>
          <p:nvPr>
            <p:ph idx="1" type="body"/>
          </p:nvPr>
        </p:nvSpPr>
        <p:spPr>
          <a:xfrm>
            <a:off x="839449" y="1369220"/>
            <a:ext cx="7472597" cy="2907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8" name="Google Shape;1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cção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/>
          <p:nvPr>
            <p:ph type="title"/>
          </p:nvPr>
        </p:nvSpPr>
        <p:spPr>
          <a:xfrm>
            <a:off x="623888" y="1089364"/>
            <a:ext cx="7886700" cy="21391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9"/>
          <p:cNvSpPr txBox="1"/>
          <p:nvPr>
            <p:ph idx="1" type="body"/>
          </p:nvPr>
        </p:nvSpPr>
        <p:spPr>
          <a:xfrm>
            <a:off x="623888" y="3268247"/>
            <a:ext cx="7886700" cy="1124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757575"/>
              </a:buClr>
              <a:buSzPts val="1000"/>
              <a:buNone/>
              <a:defRPr sz="1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757575"/>
              </a:buClr>
              <a:buSzPts val="900"/>
              <a:buNone/>
              <a:defRPr sz="9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757575"/>
              </a:buClr>
              <a:buSzPts val="800"/>
              <a:buNone/>
              <a:defRPr sz="8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757575"/>
              </a:buClr>
              <a:buSzPts val="800"/>
              <a:buNone/>
              <a:defRPr sz="8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757575"/>
              </a:buClr>
              <a:buSzPts val="800"/>
              <a:buNone/>
              <a:defRPr sz="8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757575"/>
              </a:buClr>
              <a:buSzPts val="800"/>
              <a:buNone/>
              <a:defRPr sz="8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757575"/>
              </a:buClr>
              <a:buSzPts val="800"/>
              <a:buNone/>
              <a:defRPr sz="8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757575"/>
              </a:buClr>
              <a:buSzPts val="800"/>
              <a:buNone/>
              <a:defRPr sz="800">
                <a:solidFill>
                  <a:srgbClr val="75757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Duplo" type="twoObj">
  <p:cSld name="TWO_OBJEC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0"/>
          <p:cNvSpPr txBox="1"/>
          <p:nvPr>
            <p:ph type="title"/>
          </p:nvPr>
        </p:nvSpPr>
        <p:spPr>
          <a:xfrm>
            <a:off x="628650" y="866333"/>
            <a:ext cx="7886700" cy="402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0"/>
          <p:cNvSpPr txBox="1"/>
          <p:nvPr>
            <p:ph idx="1" type="body"/>
          </p:nvPr>
        </p:nvSpPr>
        <p:spPr>
          <a:xfrm>
            <a:off x="727023" y="1369219"/>
            <a:ext cx="3806877" cy="3097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2" type="body"/>
          </p:nvPr>
        </p:nvSpPr>
        <p:spPr>
          <a:xfrm>
            <a:off x="4610100" y="1369219"/>
            <a:ext cx="3709441" cy="3097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 Título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1"/>
          <p:cNvSpPr txBox="1"/>
          <p:nvPr>
            <p:ph type="title"/>
          </p:nvPr>
        </p:nvSpPr>
        <p:spPr>
          <a:xfrm>
            <a:off x="839448" y="866333"/>
            <a:ext cx="7472598" cy="402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m texto, captura de ecrã, Sistema operativo&#10;&#10;Os conteúdos gerados por IA poderão estar incorretos." id="6" name="Google Shape;6;p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54277" y="-7495"/>
            <a:ext cx="925255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5"/>
          <p:cNvSpPr txBox="1"/>
          <p:nvPr>
            <p:ph type="title"/>
          </p:nvPr>
        </p:nvSpPr>
        <p:spPr>
          <a:xfrm>
            <a:off x="839448" y="866333"/>
            <a:ext cx="7472598" cy="402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1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5"/>
          <p:cNvSpPr txBox="1"/>
          <p:nvPr>
            <p:ph idx="1" type="body"/>
          </p:nvPr>
        </p:nvSpPr>
        <p:spPr>
          <a:xfrm>
            <a:off x="839449" y="1369220"/>
            <a:ext cx="7472597" cy="2907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3.jpg"/><Relationship Id="rId5" Type="http://schemas.openxmlformats.org/officeDocument/2006/relationships/image" Target="../media/image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forms.gle/npUPVtSta9BHEEhJ8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31.png"/><Relationship Id="rId6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Relationship Id="rId4" Type="http://schemas.openxmlformats.org/officeDocument/2006/relationships/image" Target="../media/image1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Relationship Id="rId4" Type="http://schemas.openxmlformats.org/officeDocument/2006/relationships/image" Target="../media/image30.jpg"/><Relationship Id="rId5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8.jpg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"/>
          <p:cNvSpPr txBox="1"/>
          <p:nvPr>
            <p:ph type="ctrTitle"/>
          </p:nvPr>
        </p:nvSpPr>
        <p:spPr>
          <a:xfrm>
            <a:off x="447675" y="1105703"/>
            <a:ext cx="824865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PT" sz="3200"/>
              <a:t>Los Árboles Dentro de  América Latina y el Caribe</a:t>
            </a:r>
            <a:br>
              <a:rPr lang="pt-PT" sz="3200"/>
            </a:br>
            <a:br>
              <a:rPr lang="pt-PT" sz="3200"/>
            </a:br>
            <a:r>
              <a:rPr lang="pt-PT" sz="2700"/>
              <a:t>Campaña de Investigación Estudiantil</a:t>
            </a:r>
            <a:br>
              <a:rPr lang="pt-PT" sz="3200"/>
            </a:br>
            <a:endParaRPr sz="3200"/>
          </a:p>
        </p:txBody>
      </p:sp>
      <p:sp>
        <p:nvSpPr>
          <p:cNvPr id="34" name="Google Shape;34;p1"/>
          <p:cNvSpPr txBox="1"/>
          <p:nvPr/>
        </p:nvSpPr>
        <p:spPr>
          <a:xfrm>
            <a:off x="1000125" y="2896403"/>
            <a:ext cx="714375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Año 3: Los árboles, nuestros aliados: Beneficios para la salud y el bienestar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pt-P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0"/>
          <p:cNvSpPr txBox="1"/>
          <p:nvPr>
            <p:ph idx="1" type="body"/>
          </p:nvPr>
        </p:nvSpPr>
        <p:spPr>
          <a:xfrm>
            <a:off x="621175" y="1030575"/>
            <a:ext cx="16125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1143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b="1" i="0" lang="pt-PT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Comunidad</a:t>
            </a:r>
            <a:endParaRPr b="0"/>
          </a:p>
          <a:p>
            <a: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8571"/>
              <a:buNone/>
            </a:pPr>
            <a:r>
              <a:t/>
            </a:r>
            <a:endParaRPr/>
          </a:p>
        </p:txBody>
      </p:sp>
      <p:sp>
        <p:nvSpPr>
          <p:cNvPr id="100" name="Google Shape;100;p10"/>
          <p:cNvSpPr txBox="1"/>
          <p:nvPr/>
        </p:nvSpPr>
        <p:spPr>
          <a:xfrm>
            <a:off x="714975" y="1606650"/>
            <a:ext cx="57564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ER10: Conformación de comités operativos con coordinadores y capacitadores GLOBE para la implementación de acciones de campaña relacionadas con manglares, mosquitos e isla</a:t>
            </a:r>
            <a:r>
              <a:rPr lang="pt-PT"/>
              <a:t>s de calor</a:t>
            </a: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ER11: Promover la red GISN (G</a:t>
            </a:r>
            <a:r>
              <a:rPr lang="pt-PT"/>
              <a:t>LOBE International STEM Network) </a:t>
            </a: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profesionales STEM invitados en la región.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ER12: Aumentar el número de mediciones de científicos ciudadanos en todos los países de la región.</a:t>
            </a:r>
            <a:endParaRPr/>
          </a:p>
        </p:txBody>
      </p:sp>
      <p:pic>
        <p:nvPicPr>
          <p:cNvPr descr="No hay ninguna descripción de la foto disponible." id="101" name="Google Shape;101;p10"/>
          <p:cNvPicPr preferRelativeResize="0"/>
          <p:nvPr/>
        </p:nvPicPr>
        <p:blipFill rotWithShape="1">
          <a:blip r:embed="rId3">
            <a:alphaModFix/>
          </a:blip>
          <a:srcRect b="2163" l="45832" r="21875" t="-62"/>
          <a:stretch/>
        </p:blipFill>
        <p:spPr>
          <a:xfrm>
            <a:off x="6659475" y="1515800"/>
            <a:ext cx="1552573" cy="2644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"/>
          <p:cNvSpPr txBox="1"/>
          <p:nvPr>
            <p:ph type="title"/>
          </p:nvPr>
        </p:nvSpPr>
        <p:spPr>
          <a:xfrm>
            <a:off x="159300" y="902225"/>
            <a:ext cx="2650575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pt-PT"/>
              <a:t>Tecnología</a:t>
            </a:r>
            <a:endParaRPr/>
          </a:p>
        </p:txBody>
      </p:sp>
      <p:sp>
        <p:nvSpPr>
          <p:cNvPr id="107" name="Google Shape;107;p11"/>
          <p:cNvSpPr txBox="1"/>
          <p:nvPr/>
        </p:nvSpPr>
        <p:spPr>
          <a:xfrm>
            <a:off x="787950" y="1622075"/>
            <a:ext cx="52674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ER13: Aumentar el contenido educativo y científico en la página web de GLOBE en español, portugués e inglés promoviendo la inclusión de nuevas audiencias en GLOBE.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ER14: Aumentar el número de personas en el Programa mediante la recopilación, carga y uso de datos de la página web.</a:t>
            </a:r>
            <a:endParaRPr/>
          </a:p>
        </p:txBody>
      </p:sp>
      <p:pic>
        <p:nvPicPr>
          <p:cNvPr descr="No hay ninguna descripción de la foto disponible." id="108" name="Google Shape;108;p11"/>
          <p:cNvPicPr preferRelativeResize="0"/>
          <p:nvPr/>
        </p:nvPicPr>
        <p:blipFill rotWithShape="1">
          <a:blip r:embed="rId3">
            <a:alphaModFix/>
          </a:blip>
          <a:srcRect b="9444" l="17118" r="30973" t="0"/>
          <a:stretch/>
        </p:blipFill>
        <p:spPr>
          <a:xfrm>
            <a:off x="6306375" y="1115875"/>
            <a:ext cx="2467702" cy="322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2"/>
          <p:cNvSpPr txBox="1"/>
          <p:nvPr>
            <p:ph type="title"/>
          </p:nvPr>
        </p:nvSpPr>
        <p:spPr>
          <a:xfrm>
            <a:off x="773350" y="1240050"/>
            <a:ext cx="222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pt-PT"/>
              <a:t>Comunicación </a:t>
            </a:r>
            <a:endParaRPr/>
          </a:p>
        </p:txBody>
      </p:sp>
      <p:sp>
        <p:nvSpPr>
          <p:cNvPr id="114" name="Google Shape;114;p12"/>
          <p:cNvSpPr txBox="1"/>
          <p:nvPr/>
        </p:nvSpPr>
        <p:spPr>
          <a:xfrm>
            <a:off x="1001750" y="1928584"/>
            <a:ext cx="32862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ER15: Podcasts destacando el valor de GLOBE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ER16: Difusión de los eventos internacionales de GLOBE a la comunidad de LAC e internacional.</a:t>
            </a:r>
            <a:endParaRPr/>
          </a:p>
        </p:txBody>
      </p:sp>
      <p:pic>
        <p:nvPicPr>
          <p:cNvPr id="115" name="Google Shape;11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656750"/>
            <a:ext cx="4267199" cy="2359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"/>
          <p:cNvSpPr txBox="1"/>
          <p:nvPr>
            <p:ph type="title"/>
          </p:nvPr>
        </p:nvSpPr>
        <p:spPr>
          <a:xfrm>
            <a:off x="311700" y="864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pt-PT"/>
              <a:t>Tres temas centrales y tres comités</a:t>
            </a:r>
            <a:endParaRPr/>
          </a:p>
        </p:txBody>
      </p:sp>
      <p:sp>
        <p:nvSpPr>
          <p:cNvPr id="121" name="Google Shape;121;p14"/>
          <p:cNvSpPr txBox="1"/>
          <p:nvPr/>
        </p:nvSpPr>
        <p:spPr>
          <a:xfrm>
            <a:off x="939899" y="1556081"/>
            <a:ext cx="6905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formarán tres comités de trabajo que se centrarán en tres temas prioritarios: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Mosquitos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Manglares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Islas de calor</a:t>
            </a:r>
            <a:endParaRPr/>
          </a:p>
        </p:txBody>
      </p:sp>
      <p:pic>
        <p:nvPicPr>
          <p:cNvPr descr="Uma imagem com inseto, invertebrado, texto, centopeia&#10;&#10;Os conteúdos gerados por IA poderão estar incorretos." id="122" name="Google Shape;12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7795" y="2033579"/>
            <a:ext cx="2203947" cy="10763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ué son las islas de calor urbano? - Transecto" id="123" name="Google Shape;12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6513" y="2046192"/>
            <a:ext cx="2203947" cy="10511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ué es un manglar y para qué sirve. Tipos - Fundación Aquae" id="124" name="Google Shape;12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39850" y="3154272"/>
            <a:ext cx="2066925" cy="1157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522994600_0_5"/>
          <p:cNvSpPr txBox="1"/>
          <p:nvPr>
            <p:ph type="title"/>
          </p:nvPr>
        </p:nvSpPr>
        <p:spPr>
          <a:xfrm>
            <a:off x="311688" y="787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Protocolos de la campaña 2025</a:t>
            </a:r>
            <a:endParaRPr/>
          </a:p>
        </p:txBody>
      </p:sp>
      <p:pic>
        <p:nvPicPr>
          <p:cNvPr id="130" name="Google Shape;130;g33522994600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925" y="1327825"/>
            <a:ext cx="8139299" cy="305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3522994600_0_0"/>
          <p:cNvSpPr txBox="1"/>
          <p:nvPr>
            <p:ph type="title"/>
          </p:nvPr>
        </p:nvSpPr>
        <p:spPr>
          <a:xfrm>
            <a:off x="311700" y="909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500"/>
              <a:t>Concursos</a:t>
            </a:r>
            <a:endParaRPr sz="2500"/>
          </a:p>
        </p:txBody>
      </p:sp>
      <p:sp>
        <p:nvSpPr>
          <p:cNvPr id="136" name="Google Shape;136;g33522994600_0_0"/>
          <p:cNvSpPr txBox="1"/>
          <p:nvPr>
            <p:ph idx="1" type="body"/>
          </p:nvPr>
        </p:nvSpPr>
        <p:spPr>
          <a:xfrm>
            <a:off x="916800" y="1606325"/>
            <a:ext cx="7470900" cy="30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pt-PT" sz="1800"/>
              <a:t>DIBUJA TU NUBE</a:t>
            </a:r>
            <a:r>
              <a:rPr lang="pt-PT" sz="1800"/>
              <a:t>: estudiantes de Primaria y Secundaria.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/>
              <a:t>1° marzo-15 de abril 2025. 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/>
              <a:t>Las bases serán lanzadas próximamente.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pt-PT" sz="1800"/>
              <a:t>CUENTOS GLOBE/POESÍAS GLOBE:</a:t>
            </a:r>
            <a:r>
              <a:rPr lang="pt-PT" sz="1800"/>
              <a:t> estudiantes de Primaria, Secundaria, Universidad y Docentes.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/>
              <a:t>         Junio-julio 2025. 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137" name="Google Shape;137;g3352299460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8300" y="1651450"/>
            <a:ext cx="1619650" cy="119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/>
          <p:nvPr>
            <p:ph type="title"/>
          </p:nvPr>
        </p:nvSpPr>
        <p:spPr>
          <a:xfrm>
            <a:off x="423150" y="1054625"/>
            <a:ext cx="829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Calibri"/>
              <a:buNone/>
            </a:pPr>
            <a:r>
              <a:rPr lang="pt-PT" sz="2180"/>
              <a:t>Durante esta campaña tendremos Períodos de Observación Intensiva</a:t>
            </a:r>
            <a:endParaRPr sz="218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Calibri"/>
              <a:buNone/>
            </a:pPr>
            <a:r>
              <a:rPr lang="pt-PT" sz="2180"/>
              <a:t>  (IOPs):</a:t>
            </a:r>
            <a:endParaRPr sz="2180"/>
          </a:p>
        </p:txBody>
      </p:sp>
      <p:sp>
        <p:nvSpPr>
          <p:cNvPr id="143" name="Google Shape;143;p13"/>
          <p:cNvSpPr txBox="1"/>
          <p:nvPr/>
        </p:nvSpPr>
        <p:spPr>
          <a:xfrm>
            <a:off x="809425" y="2054972"/>
            <a:ext cx="77343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 1 de abril al 10 de mayo 2025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 1 de julio al 10 de agosto 2025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 1 de octubre al 10 de noviembre de 2025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Opcional: (para el año escolar caribeño principalmente) 1°</a:t>
            </a:r>
            <a:r>
              <a:rPr lang="pt-PT"/>
              <a:t> al 28 </a:t>
            </a: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febrero de 2026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37fc7db6b4_0_0"/>
          <p:cNvSpPr txBox="1"/>
          <p:nvPr>
            <p:ph type="title"/>
          </p:nvPr>
        </p:nvSpPr>
        <p:spPr>
          <a:xfrm>
            <a:off x="423150" y="1054625"/>
            <a:ext cx="829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Calibri"/>
              <a:buNone/>
            </a:pPr>
            <a:r>
              <a:rPr lang="pt-PT" sz="2180"/>
              <a:t>Cómo participar de la campaña </a:t>
            </a:r>
            <a:r>
              <a:rPr lang="pt-PT" sz="2180"/>
              <a:t>Árboles</a:t>
            </a:r>
            <a:r>
              <a:rPr lang="pt-PT" sz="2180"/>
              <a:t> dentro de LAC en su 3er. Año</a:t>
            </a:r>
            <a:endParaRPr sz="2180"/>
          </a:p>
        </p:txBody>
      </p:sp>
      <p:sp>
        <p:nvSpPr>
          <p:cNvPr id="149" name="Google Shape;149;g337fc7db6b4_0_0"/>
          <p:cNvSpPr txBox="1"/>
          <p:nvPr/>
        </p:nvSpPr>
        <p:spPr>
          <a:xfrm>
            <a:off x="809425" y="1821500"/>
            <a:ext cx="75807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/>
              <a:t>Link de inscripción a la campaña: </a:t>
            </a:r>
            <a:r>
              <a:rPr lang="pt-PT" sz="1600" u="sng">
                <a:solidFill>
                  <a:schemeClr val="hlink"/>
                </a:solidFill>
                <a:hlinkClick r:id="rId3"/>
              </a:rPr>
              <a:t>https://forms.gle/npUPVtSta9BHEEhJ8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/>
              <a:t>Cómo ser parte activa de la campaña:</a:t>
            </a:r>
            <a:endParaRPr sz="1600"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PT"/>
              <a:t>Asistiendo a los webinars mensuales</a:t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PT"/>
              <a:t>Participando de los concursos e incentivos que se promueven a lo largo del año</a:t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PT"/>
              <a:t>Realizando los talleres que se proponen relacionados al tema central de la campaña y los 3 subtemas </a:t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PT"/>
              <a:t>Participando activamente en los IOPs previstos</a:t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PT"/>
              <a:t>Realizando actividades GLOBE e investigaciones GLOBE con miras al IVSS.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37fc7db6b4_0_5"/>
          <p:cNvSpPr txBox="1"/>
          <p:nvPr>
            <p:ph type="title"/>
          </p:nvPr>
        </p:nvSpPr>
        <p:spPr>
          <a:xfrm>
            <a:off x="423150" y="1054625"/>
            <a:ext cx="829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Calibri"/>
              <a:buNone/>
            </a:pPr>
            <a:r>
              <a:rPr lang="pt-PT" sz="2180"/>
              <a:t>Durante esta campaña tendremos Períodos de Observación Intensiva</a:t>
            </a:r>
            <a:endParaRPr sz="218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Calibri"/>
              <a:buNone/>
            </a:pPr>
            <a:r>
              <a:rPr lang="pt-PT" sz="2180"/>
              <a:t>  (IOPs):</a:t>
            </a:r>
            <a:endParaRPr sz="2180"/>
          </a:p>
        </p:txBody>
      </p:sp>
      <p:sp>
        <p:nvSpPr>
          <p:cNvPr id="155" name="Google Shape;155;g337fc7db6b4_0_5"/>
          <p:cNvSpPr txBox="1"/>
          <p:nvPr/>
        </p:nvSpPr>
        <p:spPr>
          <a:xfrm>
            <a:off x="809425" y="2054972"/>
            <a:ext cx="77343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 1 de abril al 10 de mayo 2025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 1 de julio al 10 de agosto 2025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 1 de octubre al 10 de noviembre de 2025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Opcional: (para el año escolar caribeño principalmente) 1°</a:t>
            </a:r>
            <a:r>
              <a:rPr lang="pt-PT"/>
              <a:t> al 28 </a:t>
            </a: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febrero de 2026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522994600_0_79"/>
          <p:cNvSpPr txBox="1"/>
          <p:nvPr>
            <p:ph type="title"/>
          </p:nvPr>
        </p:nvSpPr>
        <p:spPr>
          <a:xfrm>
            <a:off x="311700" y="909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IOP Ene.-Feb. 2025. Total datos: 67.536</a:t>
            </a:r>
            <a:endParaRPr/>
          </a:p>
        </p:txBody>
      </p:sp>
      <p:pic>
        <p:nvPicPr>
          <p:cNvPr id="161" name="Google Shape;161;g33522994600_0_79" title="Gráfic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850" y="1482311"/>
            <a:ext cx="2902250" cy="179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33522994600_0_79" title="Gráfic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6601" y="1472038"/>
            <a:ext cx="2935530" cy="181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33522994600_0_79" title="Gráfic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0875" y="2740800"/>
            <a:ext cx="2902249" cy="181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 txBox="1"/>
          <p:nvPr>
            <p:ph type="title"/>
          </p:nvPr>
        </p:nvSpPr>
        <p:spPr>
          <a:xfrm>
            <a:off x="835698" y="946583"/>
            <a:ext cx="74727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pt-PT" sz="2600"/>
              <a:t>Surface Temperature</a:t>
            </a:r>
            <a:endParaRPr sz="2600"/>
          </a:p>
        </p:txBody>
      </p:sp>
      <p:sp>
        <p:nvSpPr>
          <p:cNvPr id="40" name="Google Shape;40;p2"/>
          <p:cNvSpPr txBox="1"/>
          <p:nvPr>
            <p:ph idx="1" type="body"/>
          </p:nvPr>
        </p:nvSpPr>
        <p:spPr>
          <a:xfrm>
            <a:off x="1546412" y="2140745"/>
            <a:ext cx="2770500" cy="19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i="0" lang="pt-PT" sz="2000">
                <a:latin typeface="Open Sans"/>
                <a:ea typeface="Open Sans"/>
                <a:cs typeface="Open Sans"/>
                <a:sym typeface="Open Sans"/>
              </a:rPr>
              <a:t>  Dr. Kevin Czajkowski</a:t>
            </a:r>
            <a:endParaRPr b="1" i="0"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pic>
        <p:nvPicPr>
          <p:cNvPr descr="User Portrait" id="41" name="Google Shape;4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2089" y="1500056"/>
            <a:ext cx="2120672" cy="2557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3522994600_0_87"/>
          <p:cNvSpPr txBox="1"/>
          <p:nvPr>
            <p:ph type="title"/>
          </p:nvPr>
        </p:nvSpPr>
        <p:spPr>
          <a:xfrm>
            <a:off x="311700" y="909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IOP Ene-Feb 2025</a:t>
            </a:r>
            <a:endParaRPr/>
          </a:p>
        </p:txBody>
      </p:sp>
      <p:pic>
        <p:nvPicPr>
          <p:cNvPr id="169" name="Google Shape;169;g33522994600_0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400" y="1423300"/>
            <a:ext cx="2579244" cy="295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33522994600_0_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3525" y="2571738"/>
            <a:ext cx="1833175" cy="1643963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171" name="Google Shape;171;g33522994600_0_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1529" y="1423300"/>
            <a:ext cx="2573095" cy="295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33522994600_0_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9124" y="3498853"/>
            <a:ext cx="1833175" cy="73123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33522994600_0_87"/>
          <p:cNvSpPr txBox="1"/>
          <p:nvPr/>
        </p:nvSpPr>
        <p:spPr>
          <a:xfrm>
            <a:off x="517400" y="2809850"/>
            <a:ext cx="13164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Atmósfera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33522994600_0_87"/>
          <p:cNvSpPr txBox="1"/>
          <p:nvPr/>
        </p:nvSpPr>
        <p:spPr>
          <a:xfrm>
            <a:off x="4861525" y="2809850"/>
            <a:ext cx="13164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Biósfera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37a519afdb_0_0"/>
          <p:cNvSpPr txBox="1"/>
          <p:nvPr>
            <p:ph type="title"/>
          </p:nvPr>
        </p:nvSpPr>
        <p:spPr>
          <a:xfrm>
            <a:off x="2082825" y="646925"/>
            <a:ext cx="488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100"/>
              <a:t>Futuros webinars</a:t>
            </a:r>
            <a:endParaRPr sz="2100"/>
          </a:p>
        </p:txBody>
      </p:sp>
      <p:graphicFrame>
        <p:nvGraphicFramePr>
          <p:cNvPr id="180" name="Google Shape;180;g337a519afdb_0_0"/>
          <p:cNvGraphicFramePr/>
          <p:nvPr/>
        </p:nvGraphicFramePr>
        <p:xfrm>
          <a:off x="3039125" y="1131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{E6794CFE-10DB-430D-BFE9-CD979B7946D9}</a:tableStyleId>
              </a:tblPr>
              <a:tblGrid>
                <a:gridCol w="875775"/>
                <a:gridCol w="875775"/>
                <a:gridCol w="875775"/>
              </a:tblGrid>
              <a:tr h="308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PT" sz="1200"/>
                        <a:t>Día </a:t>
                      </a:r>
                      <a:endParaRPr b="1" sz="120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PT" sz="1200"/>
                        <a:t>Mes </a:t>
                      </a:r>
                      <a:endParaRPr b="1" sz="120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PT" sz="1200"/>
                        <a:t>Hora</a:t>
                      </a:r>
                      <a:endParaRPr b="1" sz="120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20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Marzo 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19 hs.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24 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Abril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18 hs.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15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Mayo 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19 hs.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19 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Junio 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18 hs.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24 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Julio 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19 hs.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3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21 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Agosto 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18 hs.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25 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Setiembre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19 hs.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23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Octubre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18 hs.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20 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Noviembre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19 hs.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11 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Diciembre 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050"/>
                        <a:t>18 hs.</a:t>
                      </a:r>
                      <a:endParaRPr sz="1050"/>
                    </a:p>
                  </a:txBody>
                  <a:tcPr marT="54000" marB="18000" marR="91425" marL="91425">
                    <a:lnL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B53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522994600_0_10"/>
          <p:cNvSpPr txBox="1"/>
          <p:nvPr>
            <p:ph type="title"/>
          </p:nvPr>
        </p:nvSpPr>
        <p:spPr>
          <a:xfrm>
            <a:off x="363156" y="813090"/>
            <a:ext cx="8248800" cy="7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pt-PT" sz="2500"/>
              <a:t>Líderes de la Campaña GLOBE LAC</a:t>
            </a:r>
            <a:endParaRPr b="1" sz="25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pt-PT" sz="2500"/>
              <a:t>GLOBE LAC Campaign Team Leaders</a:t>
            </a:r>
            <a:endParaRPr b="1" sz="2500"/>
          </a:p>
        </p:txBody>
      </p:sp>
      <p:grpSp>
        <p:nvGrpSpPr>
          <p:cNvPr id="186" name="Google Shape;186;g33522994600_0_10"/>
          <p:cNvGrpSpPr/>
          <p:nvPr/>
        </p:nvGrpSpPr>
        <p:grpSpPr>
          <a:xfrm>
            <a:off x="2354212" y="1786362"/>
            <a:ext cx="1704900" cy="2738351"/>
            <a:chOff x="4819766" y="3214726"/>
            <a:chExt cx="3409800" cy="5476702"/>
          </a:xfrm>
        </p:grpSpPr>
        <p:sp>
          <p:nvSpPr>
            <p:cNvPr id="187" name="Google Shape;187;g33522994600_0_10"/>
            <p:cNvSpPr txBox="1"/>
            <p:nvPr/>
          </p:nvSpPr>
          <p:spPr>
            <a:xfrm>
              <a:off x="4819766" y="6582728"/>
              <a:ext cx="3409800" cy="210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PT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Mariana Savino</a:t>
              </a:r>
              <a:endPara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pt-PT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Coordinadora </a:t>
              </a:r>
              <a:endPara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pt-PT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 la Oficina Regional GLOBE  para América Latina y el Caribe</a:t>
              </a:r>
              <a:endPara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PT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Argentina</a:t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8" name="Google Shape;188;g33522994600_0_10"/>
            <p:cNvPicPr preferRelativeResize="0"/>
            <p:nvPr/>
          </p:nvPicPr>
          <p:blipFill rotWithShape="1">
            <a:blip r:embed="rId3">
              <a:alphaModFix/>
            </a:blip>
            <a:srcRect b="29849" l="19476" r="18439" t="0"/>
            <a:stretch/>
          </p:blipFill>
          <p:spPr>
            <a:xfrm>
              <a:off x="5027728" y="3214726"/>
              <a:ext cx="2993885" cy="3406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9" name="Google Shape;189;g33522994600_0_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0104" y="1766924"/>
            <a:ext cx="1428459" cy="17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33522994600_0_10"/>
          <p:cNvSpPr txBox="1"/>
          <p:nvPr/>
        </p:nvSpPr>
        <p:spPr>
          <a:xfrm>
            <a:off x="4951875" y="3509238"/>
            <a:ext cx="1704900" cy="1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1200"/>
              <a:buFont typeface="Arial"/>
              <a:buNone/>
            </a:pPr>
            <a:r>
              <a:rPr b="1" i="0" lang="pt-P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Josefina González 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1000"/>
              <a:buFont typeface="Arial"/>
              <a:buNone/>
            </a:pPr>
            <a:r>
              <a:rPr b="0" i="0" lang="pt-PT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Asistente de Comunicación de la Oficina Regional GLOBE para América 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1000"/>
              <a:buFont typeface="Arial"/>
              <a:buNone/>
            </a:pPr>
            <a:r>
              <a:rPr b="0" i="0" lang="pt-PT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Latina y el Caribe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1200"/>
              <a:buFont typeface="Arial"/>
              <a:buNone/>
            </a:pPr>
            <a:r>
              <a:rPr b="0" i="0" lang="pt-P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Argentina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br>
              <a:rPr b="0" i="0" lang="pt-PT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3522994600_0_19"/>
          <p:cNvSpPr txBox="1"/>
          <p:nvPr>
            <p:ph type="title"/>
          </p:nvPr>
        </p:nvSpPr>
        <p:spPr>
          <a:xfrm>
            <a:off x="695475" y="870650"/>
            <a:ext cx="7531800" cy="7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pt-PT" sz="2500"/>
              <a:t>Miembros del Equipo de Campaña GLOBE LAC</a:t>
            </a:r>
            <a:endParaRPr b="1" sz="25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pt-PT" sz="2500"/>
              <a:t>GLOBE LAC Campaign Team Members</a:t>
            </a:r>
            <a:endParaRPr b="1" sz="2500"/>
          </a:p>
        </p:txBody>
      </p:sp>
      <p:pic>
        <p:nvPicPr>
          <p:cNvPr id="196" name="Google Shape;196;g33522994600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0638" y="1919263"/>
            <a:ext cx="1235625" cy="148231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33522994600_0_19"/>
          <p:cNvSpPr txBox="1"/>
          <p:nvPr/>
        </p:nvSpPr>
        <p:spPr>
          <a:xfrm>
            <a:off x="1398300" y="3472675"/>
            <a:ext cx="14097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200"/>
              <a:buFont typeface="Arial"/>
              <a:buNone/>
            </a:pPr>
            <a:r>
              <a:rPr b="1" i="0" lang="pt-P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Andrea Ventoso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000"/>
              <a:buFont typeface="Arial"/>
              <a:buNone/>
            </a:pPr>
            <a:r>
              <a:rPr b="0" i="0" lang="pt-PT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Coordinadora GLOBE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000"/>
              <a:buFont typeface="Arial"/>
              <a:buNone/>
            </a:pPr>
            <a:r>
              <a:rPr b="0" i="0" lang="pt-PT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Mentor Trainer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200"/>
              <a:buFont typeface="Arial"/>
              <a:buNone/>
            </a:pPr>
            <a:r>
              <a:rPr b="0" i="0" lang="pt-P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Uruguay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000"/>
              <a:buFont typeface="Arial"/>
              <a:buNone/>
            </a:pPr>
            <a:r>
              <a:rPr b="0" i="0" lang="pt-PT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bvb46037@gmail.com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br>
              <a:rPr b="0" i="0" lang="pt-PT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g33522994600_0_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9986" y="1922619"/>
            <a:ext cx="1458882" cy="147353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33522994600_0_19"/>
          <p:cNvSpPr txBox="1"/>
          <p:nvPr/>
        </p:nvSpPr>
        <p:spPr>
          <a:xfrm>
            <a:off x="3563175" y="3470600"/>
            <a:ext cx="17478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1200"/>
              <a:buFont typeface="Arial"/>
              <a:buNone/>
            </a:pPr>
            <a:r>
              <a:rPr b="1" i="0" lang="pt-P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Claudia Caro Vera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1000"/>
              <a:buFont typeface="Arial"/>
              <a:buNone/>
            </a:pPr>
            <a:r>
              <a:rPr b="0" i="0" lang="pt-PT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Mentor Trainer 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1200"/>
              <a:buFont typeface="Arial"/>
              <a:buNone/>
            </a:pPr>
            <a:r>
              <a:rPr b="0" i="0" lang="pt-P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Perú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63300"/>
              </a:buClr>
              <a:buSzPts val="1000"/>
              <a:buFont typeface="Arial"/>
              <a:buNone/>
            </a:pPr>
            <a:r>
              <a:rPr b="0" i="0" lang="pt-PT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claudiacarovera@gmail.com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br>
              <a:rPr b="0" i="0" lang="pt-PT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33522994600_0_19"/>
          <p:cNvSpPr txBox="1"/>
          <p:nvPr/>
        </p:nvSpPr>
        <p:spPr>
          <a:xfrm>
            <a:off x="5919225" y="3472675"/>
            <a:ext cx="2022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200"/>
              <a:buFont typeface="Arial"/>
              <a:buNone/>
            </a:pPr>
            <a:r>
              <a:rPr b="1" i="0" lang="pt-P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 Beatriz Prieto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000"/>
              <a:buFont typeface="Arial"/>
              <a:buNone/>
            </a:pPr>
            <a:r>
              <a:rPr b="0" i="0" lang="pt-PT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Mentor Trainer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340D"/>
              </a:buClr>
              <a:buSzPts val="1200"/>
              <a:buFont typeface="Arial"/>
              <a:buNone/>
            </a:pPr>
            <a:r>
              <a:rPr b="0" i="0" lang="pt-P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Argentina</a:t>
            </a:r>
            <a:br>
              <a:rPr b="0" i="0" lang="pt-PT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t-PT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anabeatrizprieto@gmail.com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br>
              <a:rPr b="0" i="0" lang="pt-PT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with curly hair&#10;&#10;Description automatically generated with low confidence" id="201" name="Google Shape;201;g33522994600_0_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0388" y="1923656"/>
            <a:ext cx="1235625" cy="1473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522994600_0_29"/>
          <p:cNvSpPr txBox="1"/>
          <p:nvPr/>
        </p:nvSpPr>
        <p:spPr>
          <a:xfrm>
            <a:off x="727869" y="1806331"/>
            <a:ext cx="2495400" cy="14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925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PT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¡Muchas gracias! 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PT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¿Preguntas? 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g33522994600_0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225" y="1411088"/>
            <a:ext cx="1610924" cy="2719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33522994600_0_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7225" y="1411088"/>
            <a:ext cx="1610924" cy="2719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3522994600_0_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05225" y="1411088"/>
            <a:ext cx="1610924" cy="2719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/>
          <p:nvPr>
            <p:ph type="title"/>
          </p:nvPr>
        </p:nvSpPr>
        <p:spPr>
          <a:xfrm>
            <a:off x="839448" y="866333"/>
            <a:ext cx="7472598" cy="402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pt-PT"/>
              <a:t>GLOBE está de aniversario</a:t>
            </a:r>
            <a:endParaRPr/>
          </a:p>
        </p:txBody>
      </p:sp>
      <p:pic>
        <p:nvPicPr>
          <p:cNvPr descr="The 30 Years of GLOBE campaign logo. Theme: Comparing Data Past and Present. Shows the 4 spheres of GLOBE: hydrosphere, biosphere, atmosphere, and pedosphere." id="47" name="Google Shape;4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7603" y="1390676"/>
            <a:ext cx="4868787" cy="2931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"/>
          <p:cNvSpPr txBox="1"/>
          <p:nvPr>
            <p:ph type="title"/>
          </p:nvPr>
        </p:nvSpPr>
        <p:spPr>
          <a:xfrm>
            <a:off x="245025" y="949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pt-PT"/>
              <a:t>Objetivo General de la Campaña </a:t>
            </a:r>
            <a:endParaRPr/>
          </a:p>
        </p:txBody>
      </p:sp>
      <p:sp>
        <p:nvSpPr>
          <p:cNvPr id="53" name="Google Shape;53;p4"/>
          <p:cNvSpPr txBox="1"/>
          <p:nvPr/>
        </p:nvSpPr>
        <p:spPr>
          <a:xfrm>
            <a:off x="771525" y="1848475"/>
            <a:ext cx="7734300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Investigar </a:t>
            </a:r>
            <a:r>
              <a:rPr b="1" i="0" lang="pt-PT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relación entre las variables climáticas y el desarrollo de los ecosistemas arbóreos </a:t>
            </a:r>
            <a:r>
              <a:rPr b="0" i="0" lang="pt-PT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mediante el seguimiento de indicadores clave, </a:t>
            </a:r>
            <a:r>
              <a:rPr b="1" i="0" lang="pt-PT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la temperatura de la superficie </a:t>
            </a:r>
            <a:r>
              <a:rPr b="0" i="0" lang="pt-PT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la presencia de hábitats adecuados para los </a:t>
            </a:r>
            <a:r>
              <a:rPr b="1" i="0" lang="pt-PT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mosquitos.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 txBox="1"/>
          <p:nvPr>
            <p:ph type="title"/>
          </p:nvPr>
        </p:nvSpPr>
        <p:spPr>
          <a:xfrm>
            <a:off x="574950" y="696350"/>
            <a:ext cx="7994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pt-PT"/>
              <a:t>Objetivos Específicos </a:t>
            </a:r>
            <a:endParaRPr/>
          </a:p>
        </p:txBody>
      </p:sp>
      <p:sp>
        <p:nvSpPr>
          <p:cNvPr id="59" name="Google Shape;59;p5"/>
          <p:cNvSpPr txBox="1"/>
          <p:nvPr>
            <p:ph idx="1" type="body"/>
          </p:nvPr>
        </p:nvSpPr>
        <p:spPr>
          <a:xfrm>
            <a:off x="530700" y="1269050"/>
            <a:ext cx="7994100" cy="30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PT"/>
              <a:t>Evaluar las métricas de los ecosistemas arbóreos: Altura y diámetro de los árboles</a:t>
            </a:r>
            <a:endParaRPr/>
          </a:p>
          <a:p>
            <a:pPr indent="0" lvl="0" marL="1143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-34290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PT"/>
              <a:t>Caracterizar los ecosistemas arbóreos centrándose en los manglares</a:t>
            </a:r>
            <a:endParaRPr/>
          </a:p>
          <a:p>
            <a:pPr indent="-22860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-34290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PT"/>
              <a:t>Describir las tendencias de la temperatura del aire, la temperatura de la superficie, las precipitaciones y la nubosidad a lo largo del año y su impacto en el crecimiento de los árboles y la proliferación de mosquitos.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PT"/>
              <a:t>Promover la comunicación de los resultados de la investigación a públicos diversos con diversos formatos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PT"/>
              <a:t>Fomentar la participación de la comunidad a través de Comités GLOBE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PT"/>
              <a:t>Capacitar a ciudadanos científicos, estudiantes y profesores GLOBE para que participen activamente en la gestión ambiental informada de sus entornos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"/>
          <p:cNvSpPr txBox="1"/>
          <p:nvPr>
            <p:ph type="title"/>
          </p:nvPr>
        </p:nvSpPr>
        <p:spPr>
          <a:xfrm>
            <a:off x="387900" y="742950"/>
            <a:ext cx="8060775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pt-PT"/>
              <a:t>Resultados esperados</a:t>
            </a:r>
            <a:endParaRPr/>
          </a:p>
        </p:txBody>
      </p:sp>
      <p:sp>
        <p:nvSpPr>
          <p:cNvPr id="65" name="Google Shape;65;p6"/>
          <p:cNvSpPr txBox="1"/>
          <p:nvPr>
            <p:ph idx="1" type="body"/>
          </p:nvPr>
        </p:nvSpPr>
        <p:spPr>
          <a:xfrm>
            <a:off x="387900" y="1315650"/>
            <a:ext cx="8368200" cy="30099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b="1" lang="pt-PT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Ciencia</a:t>
            </a:r>
            <a:endParaRPr/>
          </a:p>
          <a:p>
            <a:pPr indent="-22860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1143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1143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1143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1143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1143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1143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1143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i="0" sz="1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Persona Midiendo La Altura Del árbol Vintage PNG ,dibujos Persona,  Medición, Escala PNG Imagen para Descarga Gratuita | Pngtree" id="66" name="Google Shape;6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7726" y="1399511"/>
            <a:ext cx="1454175" cy="14541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6"/>
          <p:cNvSpPr txBox="1"/>
          <p:nvPr/>
        </p:nvSpPr>
        <p:spPr>
          <a:xfrm>
            <a:off x="533400" y="1999700"/>
            <a:ext cx="547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ER1: Biometría de los árboles observados a lo largo del año</a:t>
            </a:r>
            <a:endParaRPr/>
          </a:p>
        </p:txBody>
      </p:sp>
      <p:sp>
        <p:nvSpPr>
          <p:cNvPr id="68" name="Google Shape;68;p6"/>
          <p:cNvSpPr txBox="1"/>
          <p:nvPr/>
        </p:nvSpPr>
        <p:spPr>
          <a:xfrm>
            <a:off x="533400" y="3506800"/>
            <a:ext cx="5036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ER2: Registros de variables climáticas a lo largo del año</a:t>
            </a:r>
            <a:endParaRPr/>
          </a:p>
        </p:txBody>
      </p:sp>
      <p:pic>
        <p:nvPicPr>
          <p:cNvPr descr="Termómetro De La Medida De La Temperatura Con El Sol - Nieve - Nubes Con  Símbolos De La Lluvia Ejemplo Del Vector 3d De La Previs Stock de  ilustración - Ilustración de" id="69" name="Google Shape;69;p6"/>
          <p:cNvPicPr preferRelativeResize="0"/>
          <p:nvPr/>
        </p:nvPicPr>
        <p:blipFill rotWithShape="1">
          <a:blip r:embed="rId4">
            <a:alphaModFix/>
          </a:blip>
          <a:srcRect b="14288" l="0" r="0" t="0"/>
          <a:stretch/>
        </p:blipFill>
        <p:spPr>
          <a:xfrm>
            <a:off x="6228184" y="2937555"/>
            <a:ext cx="1762798" cy="1275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rmómetro Infrarrojo De Superficie » COTECNO | Equipamiento Científico |  Prospecciones, Auscultación, Geofísica, Ingeniería" id="74" name="Google Shape;7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9613" y="3323271"/>
            <a:ext cx="1075958" cy="107595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7"/>
          <p:cNvSpPr txBox="1"/>
          <p:nvPr>
            <p:ph type="title"/>
          </p:nvPr>
        </p:nvSpPr>
        <p:spPr>
          <a:xfrm>
            <a:off x="387900" y="742950"/>
            <a:ext cx="8060775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pt-PT"/>
              <a:t>Resultados esperados</a:t>
            </a:r>
            <a:endParaRPr/>
          </a:p>
        </p:txBody>
      </p:sp>
      <p:pic>
        <p:nvPicPr>
          <p:cNvPr descr="Estos son los mosquitos más peligrosos y lo que hay que tener en cuenta -  Afterbite" id="76" name="Google Shape;7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9613" y="1073523"/>
            <a:ext cx="1076100" cy="9768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Uma imagem com texto, mapa, Tipo de letra, atlas&#10;&#10;Os conteúdos gerados por IA poderão estar incorretos." id="77" name="Google Shape;7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03680" y="2136802"/>
            <a:ext cx="967824" cy="123963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7"/>
          <p:cNvSpPr txBox="1"/>
          <p:nvPr/>
        </p:nvSpPr>
        <p:spPr>
          <a:xfrm>
            <a:off x="510393" y="1315650"/>
            <a:ext cx="6105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ER3: Representación espacial de los hábitats de los mosquitos en la región</a:t>
            </a:r>
            <a:endParaRPr/>
          </a:p>
        </p:txBody>
      </p:sp>
      <p:sp>
        <p:nvSpPr>
          <p:cNvPr id="79" name="Google Shape;79;p7"/>
          <p:cNvSpPr txBox="1"/>
          <p:nvPr/>
        </p:nvSpPr>
        <p:spPr>
          <a:xfrm>
            <a:off x="543544" y="2495025"/>
            <a:ext cx="6039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ER4: Base de datos georreferenciada de los ecosistemas arbóreos, incluidas las zonas de manglares de la región</a:t>
            </a:r>
            <a:endParaRPr/>
          </a:p>
        </p:txBody>
      </p:sp>
      <p:sp>
        <p:nvSpPr>
          <p:cNvPr id="80" name="Google Shape;80;p7"/>
          <p:cNvSpPr txBox="1"/>
          <p:nvPr/>
        </p:nvSpPr>
        <p:spPr>
          <a:xfrm>
            <a:off x="543543" y="3707350"/>
            <a:ext cx="6348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ER5: Informes científicos GLOBE sobre islas de calor, mosquitos y manglares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 txBox="1"/>
          <p:nvPr>
            <p:ph type="title"/>
          </p:nvPr>
        </p:nvSpPr>
        <p:spPr>
          <a:xfrm>
            <a:off x="311700" y="968900"/>
            <a:ext cx="245055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pt-PT"/>
              <a:t>Educación</a:t>
            </a:r>
            <a:endParaRPr/>
          </a:p>
        </p:txBody>
      </p:sp>
      <p:sp>
        <p:nvSpPr>
          <p:cNvPr id="86" name="Google Shape;86;p8"/>
          <p:cNvSpPr txBox="1"/>
          <p:nvPr/>
        </p:nvSpPr>
        <p:spPr>
          <a:xfrm>
            <a:off x="762000" y="1662113"/>
            <a:ext cx="39000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ER6: Elaboración de materiales educativos para potenciar la campaña en español, portugués e inglés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ER7: Acciones de formación para profesores y ciudadanos científicos: talleres, seminarios web, presentaciones de ponentes clave y herramientas de investigación.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bout / Join - GLOBE.gov" id="87" name="Google Shape;8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4600" y="1621851"/>
            <a:ext cx="3614124" cy="226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 txBox="1"/>
          <p:nvPr>
            <p:ph type="title"/>
          </p:nvPr>
        </p:nvSpPr>
        <p:spPr>
          <a:xfrm>
            <a:off x="762000" y="1056450"/>
            <a:ext cx="1444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pt-PT"/>
              <a:t>Educación</a:t>
            </a:r>
            <a:endParaRPr/>
          </a:p>
        </p:txBody>
      </p:sp>
      <p:sp>
        <p:nvSpPr>
          <p:cNvPr id="93" name="Google Shape;93;p9"/>
          <p:cNvSpPr txBox="1"/>
          <p:nvPr/>
        </p:nvSpPr>
        <p:spPr>
          <a:xfrm>
            <a:off x="762000" y="1594050"/>
            <a:ext cx="37524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ER8: Aumentar el número de formadores y profesores GLOBE en la región.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ER9: Promover la comunicación de los resultados de la investigación mediante técnicas creativas y eficaces.</a:t>
            </a:r>
            <a:endParaRPr/>
          </a:p>
        </p:txBody>
      </p:sp>
      <p:pic>
        <p:nvPicPr>
          <p:cNvPr descr="Uma imagem com vestuário, homem, Cara humana, parede&#10;&#10;Os conteúdos gerados por IA poderão estar incorretos." id="94" name="Google Shape;9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1475575"/>
            <a:ext cx="3847301" cy="254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plate GLOB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