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53" roundtripDataSignature="AMtx7mi+iWzsyu/zhttz1OPa9Eub/ixQ7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F3A0874-FC62-42EF-B6F2-2F69DDC62432}">
  <a:tblStyle styleId="{0F3A0874-FC62-42EF-B6F2-2F69DDC62432}" styleName="Table_0">
    <a:wholeTbl>
      <a:tcTxStyle b="off" i="off">
        <a:font>
          <a:latin typeface="Arial"/>
          <a:ea typeface="Arial"/>
          <a:cs typeface="Arial"/>
        </a:font>
        <a:schemeClr val="dk1"/>
      </a:tcTxStyle>
      <a:tcStyle>
        <a:tcBdr>
          <a:left>
            <a:ln cap="flat" cmpd="sng" w="12700">
              <a:solidFill>
                <a:schemeClr val="accent5"/>
              </a:solidFill>
              <a:prstDash val="solid"/>
              <a:round/>
              <a:headEnd len="sm" w="sm" type="none"/>
              <a:tailEnd len="sm" w="sm" type="none"/>
            </a:ln>
          </a:left>
          <a:right>
            <a:ln cap="flat" cmpd="sng" w="12700">
              <a:solidFill>
                <a:schemeClr val="accent5"/>
              </a:solidFill>
              <a:prstDash val="solid"/>
              <a:round/>
              <a:headEnd len="sm" w="sm" type="none"/>
              <a:tailEnd len="sm" w="sm" type="none"/>
            </a:ln>
          </a:right>
          <a:top>
            <a:ln cap="flat" cmpd="sng" w="12700">
              <a:solidFill>
                <a:schemeClr val="accent5"/>
              </a:solidFill>
              <a:prstDash val="solid"/>
              <a:round/>
              <a:headEnd len="sm" w="sm" type="none"/>
              <a:tailEnd len="sm" w="sm" type="none"/>
            </a:ln>
          </a:top>
          <a:bottom>
            <a:ln cap="flat" cmpd="sng" w="12700">
              <a:solidFill>
                <a:schemeClr val="accent5"/>
              </a:solidFill>
              <a:prstDash val="solid"/>
              <a:round/>
              <a:headEnd len="sm" w="sm" type="none"/>
              <a:tailEnd len="sm" w="sm" type="none"/>
            </a:ln>
          </a:bottom>
          <a:insideH>
            <a:ln cap="flat" cmpd="sng" w="12700">
              <a:solidFill>
                <a:schemeClr val="accent5"/>
              </a:solidFill>
              <a:prstDash val="solid"/>
              <a:round/>
              <a:headEnd len="sm" w="sm" type="none"/>
              <a:tailEnd len="sm" w="sm" type="none"/>
            </a:ln>
          </a:insideH>
          <a:insideV>
            <a:ln cap="flat" cmpd="sng" w="12700">
              <a:solidFill>
                <a:schemeClr val="accent5"/>
              </a:solidFill>
              <a:prstDash val="solid"/>
              <a:round/>
              <a:headEnd len="sm" w="sm" type="none"/>
              <a:tailEnd len="sm" w="sm" type="none"/>
            </a:ln>
          </a:insideV>
        </a:tcBdr>
        <a:fill>
          <a:solidFill>
            <a:srgbClr val="FFFFFF">
              <a:alpha val="0"/>
            </a:srgbClr>
          </a:solidFill>
        </a:fill>
      </a:tcStyle>
    </a:wholeTbl>
    <a:band1H>
      <a:tcTxStyle/>
      <a:tcStyle>
        <a:fill>
          <a:solidFill>
            <a:schemeClr val="accent5">
              <a:alpha val="20000"/>
            </a:schemeClr>
          </a:solidFill>
        </a:fill>
      </a:tcStyle>
    </a:band1H>
    <a:band2H>
      <a:tcTxStyle/>
    </a:band2H>
    <a:band1V>
      <a:tcTxStyle/>
      <a:tcStyle>
        <a:fill>
          <a:solidFill>
            <a:schemeClr val="accent5">
              <a:alpha val="20000"/>
            </a:schemeClr>
          </a:solidFill>
        </a:fill>
      </a:tcStyle>
    </a:band1V>
    <a:band2V>
      <a:tcTxStyle/>
    </a:band2V>
    <a:lastCol>
      <a:tcTxStyle b="on" i="off"/>
    </a:lastCol>
    <a:firstCol>
      <a:tcTxStyle b="on" i="off"/>
    </a:firstCol>
    <a:lastRow>
      <a:tcTxStyle b="on" i="off"/>
      <a:tcStyle>
        <a:tcBdr>
          <a:top>
            <a:ln cap="flat" cmpd="sng" w="50800">
              <a:solidFill>
                <a:schemeClr val="accent5"/>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25400">
              <a:solidFill>
                <a:schemeClr val="accent5"/>
              </a:solidFill>
              <a:prstDash val="solid"/>
              <a:round/>
              <a:headEnd len="sm" w="sm" type="none"/>
              <a:tailEnd len="sm" w="sm" type="none"/>
            </a:ln>
          </a:bottom>
        </a:tcBdr>
        <a:fill>
          <a:solidFill>
            <a:srgbClr val="FFFFFF">
              <a:alpha val="0"/>
            </a:srgbClr>
          </a:solidFill>
        </a:fill>
      </a:tcStyle>
    </a:firstRow>
    <a:neCell>
      <a:tcTxStyle/>
    </a:neCell>
    <a:nwCell>
      <a:tcTxStyle/>
    </a:nwCell>
  </a:tblStyle>
  <a:tblStyle styleId="{13841BF2-8648-4CCC-B62A-26ECF8743A6C}"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F6EF"/>
          </a:solidFill>
        </a:fill>
      </a:tcStyle>
    </a:wholeTbl>
    <a:band1H>
      <a:tcTxStyle b="off" i="off"/>
      <a:tcStyle>
        <a:fill>
          <a:solidFill>
            <a:srgbClr val="CAECDD"/>
          </a:solidFill>
        </a:fill>
      </a:tcStyle>
    </a:band1H>
    <a:band2H>
      <a:tcTxStyle b="off" i="off"/>
    </a:band2H>
    <a:band1V>
      <a:tcTxStyle b="off" i="off"/>
      <a:tcStyle>
        <a:fill>
          <a:solidFill>
            <a:srgbClr val="CAECDD"/>
          </a:solidFill>
        </a:fill>
      </a:tcStyle>
    </a:band1V>
    <a:band2V>
      <a:tcTxStyle b="off" i="off"/>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customschemas.google.com/relationships/presentationmetadata" Target="metadata"/><Relationship Id="rId52" Type="http://schemas.openxmlformats.org/officeDocument/2006/relationships/slide" Target="slides/slide47.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400"/>
              <a:buFont typeface="Calibri"/>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chemeClr val="dk1"/>
              </a:buClr>
              <a:buSzPts val="14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s-A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74" name="Google Shape;74;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157" name="Google Shape;157;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lang="es-AR"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p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400"/>
              <a:buFont typeface="Calibri"/>
              <a:buNone/>
            </a:pPr>
            <a:r>
              <a:t/>
            </a:r>
            <a:endParaRPr b="1" i="0" sz="1200" u="none" cap="none" strike="noStrike">
              <a:solidFill>
                <a:srgbClr val="FF0000"/>
              </a:solidFill>
              <a:latin typeface="Calibri"/>
              <a:ea typeface="Calibri"/>
              <a:cs typeface="Calibri"/>
              <a:sym typeface="Calibri"/>
            </a:endParaRPr>
          </a:p>
        </p:txBody>
      </p:sp>
      <p:sp>
        <p:nvSpPr>
          <p:cNvPr id="166" name="Google Shape;166;p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lang="es-AR"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179" name="Google Shape;17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190" name="Google Shape;190;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202" name="Google Shape;202;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209" name="Google Shape;209;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218" name="Google Shape;218;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lang="es-AR"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227" name="Google Shape;227;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242" name="Google Shape;242;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lang="es-AR"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250" name="Google Shape;250;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80" name="Google Shape;80;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258" name="Google Shape;258;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lang="es-AR"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265" name="Google Shape;265;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273" name="Google Shape;273;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281" name="Google Shape;281;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288" name="Google Shape;288;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2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297" name="Google Shape;297;p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lang="es-AR"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305" name="Google Shape;305;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312" name="Google Shape;312;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322" name="Google Shape;322;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lang="es-AR"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330" name="Google Shape;330;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
        <p:nvSpPr>
          <p:cNvPr id="88" name="Google Shape;88;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lang="es-AR"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337" name="Google Shape;337;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346" name="Google Shape;346;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353" name="Google Shape;353;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362" name="Google Shape;362;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371" name="Google Shape;371;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379" name="Google Shape;379;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392" name="Google Shape;392;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400" name="Google Shape;400;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408" name="Google Shape;408;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416" name="Google Shape;416;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98" name="Google Shape;98;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424" name="Google Shape;424;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432" name="Google Shape;432;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440" name="Google Shape;440;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448" name="Google Shape;448;p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456" name="Google Shape;456;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400"/>
              <a:buFont typeface="Calibri"/>
              <a:buNone/>
            </a:pPr>
            <a:r>
              <a:rPr b="0" i="0" lang="es-AR" sz="1200" u="none" cap="none" strike="noStrike">
                <a:solidFill>
                  <a:schemeClr val="dk1"/>
                </a:solidFill>
                <a:latin typeface="Calibri"/>
                <a:ea typeface="Calibri"/>
                <a:cs typeface="Calibri"/>
                <a:sym typeface="Calibri"/>
              </a:rPr>
              <a:t>Keep something about understanding data???</a:t>
            </a:r>
            <a:endParaRPr/>
          </a:p>
        </p:txBody>
      </p:sp>
      <p:sp>
        <p:nvSpPr>
          <p:cNvPr id="464" name="Google Shape;464;p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lang="es-AR"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471" name="Google Shape;471;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479" name="Google Shape;479;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400"/>
              <a:buFont typeface="Calibri"/>
              <a:buNone/>
            </a:pPr>
            <a:r>
              <a:rPr b="0" i="0" lang="es-AR" sz="1200" u="none" cap="none" strike="noStrike">
                <a:solidFill>
                  <a:schemeClr val="dk1"/>
                </a:solidFill>
                <a:latin typeface="Calibri"/>
                <a:ea typeface="Calibri"/>
                <a:cs typeface="Calibri"/>
                <a:sym typeface="Calibri"/>
              </a:rPr>
              <a:t>Need to pick just one video</a:t>
            </a:r>
            <a:endParaRPr/>
          </a:p>
        </p:txBody>
      </p:sp>
      <p:sp>
        <p:nvSpPr>
          <p:cNvPr id="107" name="Google Shape;107;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lang="es-AR"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115" name="Google Shape;11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lang="es-AR" sz="1200">
                <a:solidFill>
                  <a:srgbClr val="000000"/>
                </a:solidFill>
                <a:latin typeface="Times New Roman"/>
                <a:ea typeface="Times New Roman"/>
                <a:cs typeface="Times New Roman"/>
                <a:sym typeface="Times New Roman"/>
              </a:rPr>
              <a:t>‹#›</a:t>
            </a:fld>
            <a:endParaRPr sz="1200">
              <a:solidFill>
                <a:srgbClr val="000000"/>
              </a:solidFill>
              <a:latin typeface="Times New Roman"/>
              <a:ea typeface="Times New Roman"/>
              <a:cs typeface="Times New Roman"/>
              <a:sym typeface="Times New Roman"/>
            </a:endParaRPr>
          </a:p>
        </p:txBody>
      </p:sp>
      <p:sp>
        <p:nvSpPr>
          <p:cNvPr id="123" name="Google Shape;123;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4" name="Google Shape;124;p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1400"/>
              <a:buFont typeface="Calibri"/>
              <a:buNone/>
            </a:pPr>
            <a:r>
              <a:rPr b="0" i="0" lang="es-AR" sz="1200" u="none" cap="none" strike="noStrike">
                <a:solidFill>
                  <a:schemeClr val="dk1"/>
                </a:solidFill>
                <a:latin typeface="Calibri"/>
                <a:ea typeface="Calibri"/>
                <a:cs typeface="Calibri"/>
                <a:sym typeface="Calibri"/>
              </a:rPr>
              <a:t>Which of the following are aerosols?</a:t>
            </a:r>
            <a:endParaRPr/>
          </a:p>
          <a:p>
            <a:pPr indent="0" lvl="0" marL="0" marR="0" rtl="0" algn="l">
              <a:spcBef>
                <a:spcPts val="0"/>
              </a:spcBef>
              <a:spcAft>
                <a:spcPts val="0"/>
              </a:spcAft>
              <a:buClr>
                <a:schemeClr val="dk1"/>
              </a:buClr>
              <a:buSzPts val="1400"/>
              <a:buFont typeface="Calibri"/>
              <a:buNone/>
            </a:pPr>
            <a:r>
              <a:t/>
            </a:r>
            <a:endParaRPr b="0" i="0" sz="1200" u="none" cap="none" strike="noStrike">
              <a:solidFill>
                <a:schemeClr val="dk1"/>
              </a:solidFill>
              <a:latin typeface="Calibri"/>
              <a:ea typeface="Calibri"/>
              <a:cs typeface="Calibri"/>
              <a:sym typeface="Calibri"/>
            </a:endParaRPr>
          </a:p>
          <a:p>
            <a:pPr indent="-228600" lvl="0" marL="228600" marR="0" rtl="0" algn="l">
              <a:spcBef>
                <a:spcPts val="0"/>
              </a:spcBef>
              <a:spcAft>
                <a:spcPts val="0"/>
              </a:spcAft>
              <a:buClr>
                <a:schemeClr val="dk1"/>
              </a:buClr>
              <a:buSzPts val="1200"/>
              <a:buFont typeface="Calibri"/>
              <a:buAutoNum type="alphaUcPeriod"/>
            </a:pPr>
            <a:r>
              <a:rPr b="0" i="0" lang="es-AR" sz="1200" u="none" cap="none" strike="noStrike">
                <a:solidFill>
                  <a:schemeClr val="dk1"/>
                </a:solidFill>
                <a:latin typeface="Calibri"/>
                <a:ea typeface="Calibri"/>
                <a:cs typeface="Calibri"/>
                <a:sym typeface="Calibri"/>
              </a:rPr>
              <a:t>Pollen, mold spores</a:t>
            </a:r>
            <a:endParaRPr/>
          </a:p>
          <a:p>
            <a:pPr indent="-228600" lvl="0" marL="228600" marR="0" rtl="0" algn="l">
              <a:spcBef>
                <a:spcPts val="0"/>
              </a:spcBef>
              <a:spcAft>
                <a:spcPts val="0"/>
              </a:spcAft>
              <a:buClr>
                <a:schemeClr val="dk1"/>
              </a:buClr>
              <a:buSzPts val="1200"/>
              <a:buFont typeface="Calibri"/>
              <a:buAutoNum type="alphaUcPeriod"/>
            </a:pPr>
            <a:r>
              <a:rPr b="0" i="0" lang="es-AR" sz="1200" u="none" cap="none" strike="noStrike">
                <a:solidFill>
                  <a:schemeClr val="dk1"/>
                </a:solidFill>
                <a:latin typeface="Calibri"/>
                <a:ea typeface="Calibri"/>
                <a:cs typeface="Calibri"/>
                <a:sym typeface="Calibri"/>
              </a:rPr>
              <a:t>Water vapor, carbon dioxide</a:t>
            </a:r>
            <a:endParaRPr/>
          </a:p>
          <a:p>
            <a:pPr indent="-228600" lvl="0" marL="228600" marR="0" rtl="0" algn="l">
              <a:spcBef>
                <a:spcPts val="0"/>
              </a:spcBef>
              <a:spcAft>
                <a:spcPts val="0"/>
              </a:spcAft>
              <a:buClr>
                <a:schemeClr val="dk1"/>
              </a:buClr>
              <a:buSzPts val="1200"/>
              <a:buFont typeface="Calibri"/>
              <a:buAutoNum type="alphaUcPeriod"/>
            </a:pPr>
            <a:r>
              <a:rPr b="0" i="0" lang="es-AR" sz="1200" u="none" cap="none" strike="noStrike">
                <a:solidFill>
                  <a:schemeClr val="dk1"/>
                </a:solidFill>
                <a:latin typeface="Calibri"/>
                <a:ea typeface="Calibri"/>
                <a:cs typeface="Calibri"/>
                <a:sym typeface="Calibri"/>
              </a:rPr>
              <a:t>Volcanic ash, dust</a:t>
            </a:r>
            <a:endParaRPr/>
          </a:p>
          <a:p>
            <a:pPr indent="-228600" lvl="0" marL="228600" marR="0" rtl="0" algn="l">
              <a:spcBef>
                <a:spcPts val="0"/>
              </a:spcBef>
              <a:spcAft>
                <a:spcPts val="0"/>
              </a:spcAft>
              <a:buClr>
                <a:schemeClr val="dk1"/>
              </a:buClr>
              <a:buSzPts val="1200"/>
              <a:buFont typeface="Calibri"/>
              <a:buAutoNum type="alphaUcPeriod"/>
            </a:pPr>
            <a:r>
              <a:rPr b="0" i="0" lang="es-AR" sz="1200" u="none" cap="none" strike="noStrike">
                <a:solidFill>
                  <a:schemeClr val="dk1"/>
                </a:solidFill>
                <a:latin typeface="Calibri"/>
                <a:ea typeface="Calibri"/>
                <a:cs typeface="Calibri"/>
                <a:sym typeface="Calibri"/>
              </a:rPr>
              <a:t>A and C</a:t>
            </a:r>
            <a:endParaRPr/>
          </a:p>
          <a:p>
            <a:pPr indent="-228600" lvl="0" marL="22860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chemeClr val="dk1"/>
              </a:buClr>
              <a:buSzPts val="1400"/>
              <a:buFont typeface="Calibri"/>
              <a:buNone/>
            </a:pPr>
            <a:r>
              <a:rPr b="0" i="0" lang="es-AR" sz="1200" u="none" cap="none" strike="noStrike">
                <a:solidFill>
                  <a:schemeClr val="dk1"/>
                </a:solidFill>
                <a:latin typeface="Calibri"/>
                <a:ea typeface="Calibri"/>
                <a:cs typeface="Calibri"/>
                <a:sym typeface="Calibri"/>
              </a:rPr>
              <a:t>Correct answer: D. Water vapor and carbon dioxide are gaseous combustion products, not solid or liquid phase aerosol components. While water vapor can condense or freeze into an aerosol, in its gaseous phase it is not considered an aerosol. </a:t>
            </a:r>
            <a:endParaRPr/>
          </a:p>
        </p:txBody>
      </p:sp>
      <p:sp>
        <p:nvSpPr>
          <p:cNvPr id="133" name="Google Shape;133;p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lang="es-AR"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Calibri"/>
              <a:buNone/>
            </a:pPr>
            <a:r>
              <a:t/>
            </a:r>
            <a:endParaRPr/>
          </a:p>
        </p:txBody>
      </p:sp>
      <p:sp>
        <p:nvSpPr>
          <p:cNvPr id="142" name="Google Shape;142;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14" name="Shape 14"/>
        <p:cNvGrpSpPr/>
        <p:nvPr/>
      </p:nvGrpSpPr>
      <p:grpSpPr>
        <a:xfrm>
          <a:off x="0" y="0"/>
          <a:ext cx="0" cy="0"/>
          <a:chOff x="0" y="0"/>
          <a:chExt cx="0" cy="0"/>
        </a:xfrm>
      </p:grpSpPr>
      <p:sp>
        <p:nvSpPr>
          <p:cNvPr id="15" name="Google Shape;15;p49"/>
          <p:cNvSpPr txBox="1"/>
          <p:nvPr>
            <p:ph type="title"/>
          </p:nvPr>
        </p:nvSpPr>
        <p:spPr>
          <a:xfrm>
            <a:off x="1524000" y="1295400"/>
            <a:ext cx="7315200" cy="6858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1pPr>
            <a:lvl2pPr lvl="1"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2pPr>
            <a:lvl3pPr lvl="2"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3pPr>
            <a:lvl4pPr lvl="3"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4pPr>
            <a:lvl5pPr lvl="4"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5pPr>
            <a:lvl6pPr lvl="5"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6pPr>
            <a:lvl7pPr lvl="6"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7pPr>
            <a:lvl8pPr lvl="7"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8pPr>
            <a:lvl9pPr lvl="8"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9pPr>
          </a:lstStyle>
          <a:p/>
        </p:txBody>
      </p:sp>
      <p:sp>
        <p:nvSpPr>
          <p:cNvPr id="16" name="Google Shape;16;p49"/>
          <p:cNvSpPr txBox="1"/>
          <p:nvPr>
            <p:ph idx="11" type="ftr"/>
          </p:nvPr>
        </p:nvSpPr>
        <p:spPr>
          <a:xfrm>
            <a:off x="3733800" y="6477000"/>
            <a:ext cx="2895600" cy="3048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54" name="Shape 54"/>
        <p:cNvGrpSpPr/>
        <p:nvPr/>
      </p:nvGrpSpPr>
      <p:grpSpPr>
        <a:xfrm>
          <a:off x="0" y="0"/>
          <a:ext cx="0" cy="0"/>
          <a:chOff x="0" y="0"/>
          <a:chExt cx="0" cy="0"/>
        </a:xfrm>
      </p:grpSpPr>
      <p:sp>
        <p:nvSpPr>
          <p:cNvPr id="55" name="Google Shape;55;p58"/>
          <p:cNvSpPr txBox="1"/>
          <p:nvPr>
            <p:ph type="title"/>
          </p:nvPr>
        </p:nvSpPr>
        <p:spPr>
          <a:xfrm>
            <a:off x="1716087" y="1142999"/>
            <a:ext cx="2474913" cy="993774"/>
          </a:xfrm>
          <a:prstGeom prst="rect">
            <a:avLst/>
          </a:prstGeom>
          <a:noFill/>
          <a:ln>
            <a:noFill/>
          </a:ln>
        </p:spPr>
        <p:txBody>
          <a:bodyPr anchorCtr="0" anchor="b" bIns="91425" lIns="91425" spcFirstLastPara="1" rIns="91425" wrap="square" tIns="91425">
            <a:noAutofit/>
          </a:bodyPr>
          <a:lstStyle>
            <a:lvl1pPr lvl="0" marR="0" algn="l">
              <a:lnSpc>
                <a:spcPct val="100000"/>
              </a:lnSpc>
              <a:spcBef>
                <a:spcPts val="0"/>
              </a:spcBef>
              <a:spcAft>
                <a:spcPts val="0"/>
              </a:spcAft>
              <a:buClr>
                <a:schemeClr val="dk2"/>
              </a:buClr>
              <a:buSzPts val="1400"/>
              <a:buFont typeface="Arial"/>
              <a:buNone/>
              <a:defRPr b="1" i="0" sz="2000" u="none" cap="none" strike="noStrike">
                <a:solidFill>
                  <a:schemeClr val="dk2"/>
                </a:solidFill>
                <a:latin typeface="Arial"/>
                <a:ea typeface="Arial"/>
                <a:cs typeface="Arial"/>
                <a:sym typeface="Arial"/>
              </a:defRPr>
            </a:lvl1pPr>
            <a:lvl2pPr lvl="1"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2pPr>
            <a:lvl3pPr lvl="2"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3pPr>
            <a:lvl4pPr lvl="3"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4pPr>
            <a:lvl5pPr lvl="4"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5pPr>
            <a:lvl6pPr lvl="5"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6pPr>
            <a:lvl7pPr lvl="6"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7pPr>
            <a:lvl8pPr lvl="7"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8pPr>
            <a:lvl9pPr lvl="8"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9pPr>
          </a:lstStyle>
          <a:p/>
        </p:txBody>
      </p:sp>
      <p:sp>
        <p:nvSpPr>
          <p:cNvPr id="56" name="Google Shape;56;p58"/>
          <p:cNvSpPr txBox="1"/>
          <p:nvPr>
            <p:ph idx="1" type="body"/>
          </p:nvPr>
        </p:nvSpPr>
        <p:spPr>
          <a:xfrm>
            <a:off x="4343400" y="1143000"/>
            <a:ext cx="4419600" cy="4983163"/>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7" name="Google Shape;57;p58"/>
          <p:cNvSpPr txBox="1"/>
          <p:nvPr>
            <p:ph idx="2" type="body"/>
          </p:nvPr>
        </p:nvSpPr>
        <p:spPr>
          <a:xfrm>
            <a:off x="1716087" y="2136773"/>
            <a:ext cx="2474913" cy="4003767"/>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280"/>
              </a:spcBef>
              <a:spcAft>
                <a:spcPts val="0"/>
              </a:spcAft>
              <a:buClr>
                <a:schemeClr val="dk1"/>
              </a:buClr>
              <a:buSzPts val="3200"/>
              <a:buFont typeface="Arial"/>
              <a:buNone/>
              <a:defRPr b="0" i="0" sz="1400" u="none" cap="none" strike="noStrike">
                <a:solidFill>
                  <a:schemeClr val="dk1"/>
                </a:solidFill>
                <a:latin typeface="Arial"/>
                <a:ea typeface="Arial"/>
                <a:cs typeface="Arial"/>
                <a:sym typeface="Arial"/>
              </a:defRPr>
            </a:lvl1pPr>
            <a:lvl2pPr indent="-228600" lvl="1" marL="914400" marR="0" algn="l">
              <a:lnSpc>
                <a:spcPct val="100000"/>
              </a:lnSpc>
              <a:spcBef>
                <a:spcPts val="240"/>
              </a:spcBef>
              <a:spcAft>
                <a:spcPts val="0"/>
              </a:spcAft>
              <a:buClr>
                <a:schemeClr val="dk1"/>
              </a:buClr>
              <a:buSzPts val="2800"/>
              <a:buFont typeface="Arial"/>
              <a:buNone/>
              <a:defRPr b="0" i="0" sz="1200" u="none" cap="none" strike="noStrike">
                <a:solidFill>
                  <a:schemeClr val="dk1"/>
                </a:solidFill>
                <a:latin typeface="Arial"/>
                <a:ea typeface="Arial"/>
                <a:cs typeface="Arial"/>
                <a:sym typeface="Arial"/>
              </a:defRPr>
            </a:lvl2pPr>
            <a:lvl3pPr indent="-228600" lvl="2" marL="1371600" marR="0" algn="l">
              <a:lnSpc>
                <a:spcPct val="100000"/>
              </a:lnSpc>
              <a:spcBef>
                <a:spcPts val="200"/>
              </a:spcBef>
              <a:spcAft>
                <a:spcPts val="0"/>
              </a:spcAft>
              <a:buClr>
                <a:schemeClr val="dk1"/>
              </a:buClr>
              <a:buSzPts val="2400"/>
              <a:buFont typeface="Arial"/>
              <a:buNone/>
              <a:defRPr b="0" i="0" sz="1000" u="none" cap="none" strike="noStrike">
                <a:solidFill>
                  <a:schemeClr val="dk1"/>
                </a:solidFill>
                <a:latin typeface="Arial"/>
                <a:ea typeface="Arial"/>
                <a:cs typeface="Arial"/>
                <a:sym typeface="Arial"/>
              </a:defRPr>
            </a:lvl3pPr>
            <a:lvl4pPr indent="-228600" lvl="3" marL="18288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4pPr>
            <a:lvl5pPr indent="-228600" lvl="4" marL="22860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5pPr>
            <a:lvl6pPr indent="-228600" lvl="5" marL="27432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6pPr>
            <a:lvl7pPr indent="-228600" lvl="6" marL="32004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7pPr>
            <a:lvl8pPr indent="-228600" lvl="7" marL="36576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8pPr>
            <a:lvl9pPr indent="-228600" lvl="8" marL="41148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9pPr>
          </a:lstStyle>
          <a:p/>
        </p:txBody>
      </p:sp>
      <p:sp>
        <p:nvSpPr>
          <p:cNvPr id="58" name="Google Shape;58;p58"/>
          <p:cNvSpPr txBox="1"/>
          <p:nvPr>
            <p:ph idx="11" type="ftr"/>
          </p:nvPr>
        </p:nvSpPr>
        <p:spPr>
          <a:xfrm>
            <a:off x="3733800" y="6477000"/>
            <a:ext cx="2895600" cy="3048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showMasterSp="0" type="vertTx">
  <p:cSld name="VERTICAL_TEXT">
    <p:spTree>
      <p:nvGrpSpPr>
        <p:cNvPr id="59" name="Shape 59"/>
        <p:cNvGrpSpPr/>
        <p:nvPr/>
      </p:nvGrpSpPr>
      <p:grpSpPr>
        <a:xfrm>
          <a:off x="0" y="0"/>
          <a:ext cx="0" cy="0"/>
          <a:chOff x="0" y="0"/>
          <a:chExt cx="0" cy="0"/>
        </a:xfrm>
      </p:grpSpPr>
      <p:sp>
        <p:nvSpPr>
          <p:cNvPr id="60" name="Google Shape;60;p59"/>
          <p:cNvSpPr txBox="1"/>
          <p:nvPr>
            <p:ph type="title"/>
          </p:nvPr>
        </p:nvSpPr>
        <p:spPr>
          <a:xfrm>
            <a:off x="1524000" y="1295400"/>
            <a:ext cx="7315200" cy="6858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1pPr>
            <a:lvl2pPr lvl="1"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2pPr>
            <a:lvl3pPr lvl="2"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3pPr>
            <a:lvl4pPr lvl="3"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4pPr>
            <a:lvl5pPr lvl="4"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5pPr>
            <a:lvl6pPr lvl="5"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6pPr>
            <a:lvl7pPr lvl="6"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7pPr>
            <a:lvl8pPr lvl="7"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8pPr>
            <a:lvl9pPr lvl="8"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9pPr>
          </a:lstStyle>
          <a:p/>
        </p:txBody>
      </p:sp>
      <p:sp>
        <p:nvSpPr>
          <p:cNvPr id="61" name="Google Shape;61;p59"/>
          <p:cNvSpPr txBox="1"/>
          <p:nvPr>
            <p:ph idx="1" type="body"/>
          </p:nvPr>
        </p:nvSpPr>
        <p:spPr>
          <a:xfrm rot="5400000">
            <a:off x="3009900" y="762000"/>
            <a:ext cx="4343400" cy="69342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2" name="Google Shape;62;p59"/>
          <p:cNvSpPr txBox="1"/>
          <p:nvPr>
            <p:ph idx="11" type="ftr"/>
          </p:nvPr>
        </p:nvSpPr>
        <p:spPr>
          <a:xfrm>
            <a:off x="3733800" y="6477000"/>
            <a:ext cx="2895600" cy="3048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63" name="Shape 63"/>
        <p:cNvGrpSpPr/>
        <p:nvPr/>
      </p:nvGrpSpPr>
      <p:grpSpPr>
        <a:xfrm>
          <a:off x="0" y="0"/>
          <a:ext cx="0" cy="0"/>
          <a:chOff x="0" y="0"/>
          <a:chExt cx="0" cy="0"/>
        </a:xfrm>
      </p:grpSpPr>
      <p:sp>
        <p:nvSpPr>
          <p:cNvPr id="64" name="Google Shape;64;p60"/>
          <p:cNvSpPr txBox="1"/>
          <p:nvPr>
            <p:ph type="title"/>
          </p:nvPr>
        </p:nvSpPr>
        <p:spPr>
          <a:xfrm rot="5400000">
            <a:off x="4933950" y="2876550"/>
            <a:ext cx="5105400" cy="19431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1pPr>
            <a:lvl2pPr lvl="1"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2pPr>
            <a:lvl3pPr lvl="2"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3pPr>
            <a:lvl4pPr lvl="3"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4pPr>
            <a:lvl5pPr lvl="4"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5pPr>
            <a:lvl6pPr lvl="5"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6pPr>
            <a:lvl7pPr lvl="6"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7pPr>
            <a:lvl8pPr lvl="7"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8pPr>
            <a:lvl9pPr lvl="8"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9pPr>
          </a:lstStyle>
          <a:p/>
        </p:txBody>
      </p:sp>
      <p:sp>
        <p:nvSpPr>
          <p:cNvPr id="65" name="Google Shape;65;p60"/>
          <p:cNvSpPr txBox="1"/>
          <p:nvPr>
            <p:ph idx="1" type="body"/>
          </p:nvPr>
        </p:nvSpPr>
        <p:spPr>
          <a:xfrm rot="5400000">
            <a:off x="971550" y="1009650"/>
            <a:ext cx="5105400" cy="56769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6" name="Google Shape;66;p60"/>
          <p:cNvSpPr txBox="1"/>
          <p:nvPr>
            <p:ph idx="11" type="ftr"/>
          </p:nvPr>
        </p:nvSpPr>
        <p:spPr>
          <a:xfrm>
            <a:off x="3733800" y="6477000"/>
            <a:ext cx="2895600" cy="3048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Text" showMasterSp="0" type="objAndTx">
  <p:cSld name="OBJECT_AND_TEXT">
    <p:spTree>
      <p:nvGrpSpPr>
        <p:cNvPr id="67" name="Shape 67"/>
        <p:cNvGrpSpPr/>
        <p:nvPr/>
      </p:nvGrpSpPr>
      <p:grpSpPr>
        <a:xfrm>
          <a:off x="0" y="0"/>
          <a:ext cx="0" cy="0"/>
          <a:chOff x="0" y="0"/>
          <a:chExt cx="0" cy="0"/>
        </a:xfrm>
      </p:grpSpPr>
      <p:sp>
        <p:nvSpPr>
          <p:cNvPr id="68" name="Google Shape;68;p61"/>
          <p:cNvSpPr txBox="1"/>
          <p:nvPr>
            <p:ph type="title"/>
          </p:nvPr>
        </p:nvSpPr>
        <p:spPr>
          <a:xfrm>
            <a:off x="685800" y="1295400"/>
            <a:ext cx="7772400" cy="6858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1pPr>
            <a:lvl2pPr lvl="1"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2pPr>
            <a:lvl3pPr lvl="2"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3pPr>
            <a:lvl4pPr lvl="3"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4pPr>
            <a:lvl5pPr lvl="4"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5pPr>
            <a:lvl6pPr lvl="5"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6pPr>
            <a:lvl7pPr lvl="6"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7pPr>
            <a:lvl8pPr lvl="7"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8pPr>
            <a:lvl9pPr lvl="8"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9pPr>
          </a:lstStyle>
          <a:p/>
        </p:txBody>
      </p:sp>
      <p:sp>
        <p:nvSpPr>
          <p:cNvPr id="69" name="Google Shape;69;p61"/>
          <p:cNvSpPr txBox="1"/>
          <p:nvPr>
            <p:ph idx="1" type="body"/>
          </p:nvPr>
        </p:nvSpPr>
        <p:spPr>
          <a:xfrm>
            <a:off x="685800" y="2057400"/>
            <a:ext cx="3810000" cy="43434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0" name="Google Shape;70;p61"/>
          <p:cNvSpPr txBox="1"/>
          <p:nvPr>
            <p:ph idx="2" type="body"/>
          </p:nvPr>
        </p:nvSpPr>
        <p:spPr>
          <a:xfrm>
            <a:off x="4648200" y="2057400"/>
            <a:ext cx="3810000" cy="43434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1" name="Google Shape;71;p61"/>
          <p:cNvSpPr txBox="1"/>
          <p:nvPr>
            <p:ph idx="11" type="ftr"/>
          </p:nvPr>
        </p:nvSpPr>
        <p:spPr>
          <a:xfrm>
            <a:off x="3733800" y="6477000"/>
            <a:ext cx="2895600" cy="3048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p:cSld name="Picture with Caption">
    <p:spTree>
      <p:nvGrpSpPr>
        <p:cNvPr id="17" name="Shape 17"/>
        <p:cNvGrpSpPr/>
        <p:nvPr/>
      </p:nvGrpSpPr>
      <p:grpSpPr>
        <a:xfrm>
          <a:off x="0" y="0"/>
          <a:ext cx="0" cy="0"/>
          <a:chOff x="0" y="0"/>
          <a:chExt cx="0" cy="0"/>
        </a:xfrm>
      </p:grpSpPr>
      <p:sp>
        <p:nvSpPr>
          <p:cNvPr id="18" name="Google Shape;18;p50"/>
          <p:cNvSpPr/>
          <p:nvPr/>
        </p:nvSpPr>
        <p:spPr>
          <a:xfrm>
            <a:off x="0" y="914400"/>
            <a:ext cx="1170432" cy="594360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 name="Google Shape;19;p50"/>
          <p:cNvSpPr/>
          <p:nvPr>
            <p:ph idx="2" type="pic"/>
          </p:nvPr>
        </p:nvSpPr>
        <p:spPr>
          <a:xfrm>
            <a:off x="2724150" y="2005507"/>
            <a:ext cx="5067300" cy="345043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640"/>
              </a:spcBef>
              <a:spcAft>
                <a:spcPts val="0"/>
              </a:spcAft>
              <a:buClr>
                <a:schemeClr val="dk1"/>
              </a:buClr>
              <a:buSzPts val="1400"/>
              <a:buFont typeface="Arial"/>
              <a:buNone/>
              <a:defRPr b="0" i="0" sz="3200" u="none" cap="none" strike="noStrike">
                <a:solidFill>
                  <a:schemeClr val="dk1"/>
                </a:solidFill>
                <a:latin typeface="Arial"/>
                <a:ea typeface="Arial"/>
                <a:cs typeface="Arial"/>
                <a:sym typeface="Arial"/>
              </a:defRPr>
            </a:lvl1pPr>
            <a:lvl2pPr lvl="1" marR="0" rtl="0" algn="l">
              <a:lnSpc>
                <a:spcPct val="100000"/>
              </a:lnSpc>
              <a:spcBef>
                <a:spcPts val="560"/>
              </a:spcBef>
              <a:spcAft>
                <a:spcPts val="0"/>
              </a:spcAft>
              <a:buClr>
                <a:schemeClr val="dk1"/>
              </a:buClr>
              <a:buSzPts val="14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1400"/>
              <a:buFont typeface="Arial"/>
              <a:buNone/>
              <a:defRPr b="0" i="0" sz="2000" u="none" cap="none" strike="noStrike">
                <a:solidFill>
                  <a:schemeClr val="dk1"/>
                </a:solidFill>
                <a:latin typeface="Arial"/>
                <a:ea typeface="Arial"/>
                <a:cs typeface="Arial"/>
                <a:sym typeface="Arial"/>
              </a:defRPr>
            </a:lvl9pPr>
          </a:lstStyle>
          <a:p/>
        </p:txBody>
      </p:sp>
      <p:sp>
        <p:nvSpPr>
          <p:cNvPr id="20" name="Google Shape;20;p50"/>
          <p:cNvSpPr txBox="1"/>
          <p:nvPr>
            <p:ph idx="1" type="body"/>
          </p:nvPr>
        </p:nvSpPr>
        <p:spPr>
          <a:xfrm>
            <a:off x="2724150" y="5562600"/>
            <a:ext cx="5067300" cy="804862"/>
          </a:xfrm>
          <a:prstGeom prst="rect">
            <a:avLst/>
          </a:prstGeom>
          <a:noFill/>
          <a:ln>
            <a:noFill/>
          </a:ln>
        </p:spPr>
        <p:txBody>
          <a:bodyPr anchorCtr="0" anchor="t" bIns="91425" lIns="91425" spcFirstLastPara="1" rIns="91425" wrap="square" tIns="91425">
            <a:noAutofit/>
          </a:bodyPr>
          <a:lstStyle>
            <a:lvl1pPr indent="-228600" lvl="0" marL="457200" marR="0" algn="l">
              <a:lnSpc>
                <a:spcPct val="100000"/>
              </a:lnSpc>
              <a:spcBef>
                <a:spcPts val="320"/>
              </a:spcBef>
              <a:spcAft>
                <a:spcPts val="0"/>
              </a:spcAft>
              <a:buClr>
                <a:schemeClr val="dk1"/>
              </a:buClr>
              <a:buSzPts val="3200"/>
              <a:buFont typeface="Calibri"/>
              <a:buNone/>
              <a:defRPr b="0" i="0" sz="1600" u="none" cap="none" strike="noStrike">
                <a:solidFill>
                  <a:schemeClr val="dk1"/>
                </a:solidFill>
                <a:latin typeface="Calibri"/>
                <a:ea typeface="Calibri"/>
                <a:cs typeface="Calibri"/>
                <a:sym typeface="Calibri"/>
              </a:defRPr>
            </a:lvl1pPr>
            <a:lvl2pPr indent="-228600" lvl="1" marL="914400" marR="0" algn="l">
              <a:lnSpc>
                <a:spcPct val="100000"/>
              </a:lnSpc>
              <a:spcBef>
                <a:spcPts val="240"/>
              </a:spcBef>
              <a:spcAft>
                <a:spcPts val="0"/>
              </a:spcAft>
              <a:buClr>
                <a:schemeClr val="dk1"/>
              </a:buClr>
              <a:buSzPts val="2800"/>
              <a:buFont typeface="Arial"/>
              <a:buNone/>
              <a:defRPr b="0" i="0" sz="1200" u="none" cap="none" strike="noStrike">
                <a:solidFill>
                  <a:schemeClr val="dk1"/>
                </a:solidFill>
                <a:latin typeface="Arial"/>
                <a:ea typeface="Arial"/>
                <a:cs typeface="Arial"/>
                <a:sym typeface="Arial"/>
              </a:defRPr>
            </a:lvl2pPr>
            <a:lvl3pPr indent="-228600" lvl="2" marL="1371600" marR="0" algn="l">
              <a:lnSpc>
                <a:spcPct val="100000"/>
              </a:lnSpc>
              <a:spcBef>
                <a:spcPts val="200"/>
              </a:spcBef>
              <a:spcAft>
                <a:spcPts val="0"/>
              </a:spcAft>
              <a:buClr>
                <a:schemeClr val="dk1"/>
              </a:buClr>
              <a:buSzPts val="2400"/>
              <a:buFont typeface="Arial"/>
              <a:buNone/>
              <a:defRPr b="0" i="0" sz="1000" u="none" cap="none" strike="noStrike">
                <a:solidFill>
                  <a:schemeClr val="dk1"/>
                </a:solidFill>
                <a:latin typeface="Arial"/>
                <a:ea typeface="Arial"/>
                <a:cs typeface="Arial"/>
                <a:sym typeface="Arial"/>
              </a:defRPr>
            </a:lvl3pPr>
            <a:lvl4pPr indent="-228600" lvl="3" marL="18288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4pPr>
            <a:lvl5pPr indent="-228600" lvl="4" marL="22860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5pPr>
            <a:lvl6pPr indent="-228600" lvl="5" marL="27432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6pPr>
            <a:lvl7pPr indent="-228600" lvl="6" marL="32004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7pPr>
            <a:lvl8pPr indent="-228600" lvl="7" marL="36576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8pPr>
            <a:lvl9pPr indent="-228600" lvl="8" marL="4114800" marR="0" algn="l">
              <a:lnSpc>
                <a:spcPct val="100000"/>
              </a:lnSpc>
              <a:spcBef>
                <a:spcPts val="180"/>
              </a:spcBef>
              <a:spcAft>
                <a:spcPts val="0"/>
              </a:spcAft>
              <a:buClr>
                <a:schemeClr val="dk1"/>
              </a:buClr>
              <a:buSzPts val="2000"/>
              <a:buFont typeface="Arial"/>
              <a:buNone/>
              <a:defRPr b="0" i="0" sz="900" u="none" cap="none" strike="noStrike">
                <a:solidFill>
                  <a:schemeClr val="dk1"/>
                </a:solidFill>
                <a:latin typeface="Arial"/>
                <a:ea typeface="Arial"/>
                <a:cs typeface="Arial"/>
                <a:sym typeface="Arial"/>
              </a:defRPr>
            </a:lvl9pPr>
          </a:lstStyle>
          <a:p/>
        </p:txBody>
      </p:sp>
      <p:sp>
        <p:nvSpPr>
          <p:cNvPr id="21" name="Google Shape;21;p50"/>
          <p:cNvSpPr txBox="1"/>
          <p:nvPr>
            <p:ph idx="11" type="ftr"/>
          </p:nvPr>
        </p:nvSpPr>
        <p:spPr>
          <a:xfrm>
            <a:off x="3733800" y="6477000"/>
            <a:ext cx="2895600" cy="3048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22" name="Google Shape;22;p50"/>
          <p:cNvSpPr txBox="1"/>
          <p:nvPr>
            <p:ph type="title"/>
          </p:nvPr>
        </p:nvSpPr>
        <p:spPr>
          <a:xfrm>
            <a:off x="1600200" y="1083469"/>
            <a:ext cx="7315200" cy="6858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1pPr>
            <a:lvl2pPr lvl="1"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2pPr>
            <a:lvl3pPr lvl="2"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3pPr>
            <a:lvl4pPr lvl="3"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4pPr>
            <a:lvl5pPr lvl="4"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5pPr>
            <a:lvl6pPr lvl="5"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6pPr>
            <a:lvl7pPr lvl="6"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7pPr>
            <a:lvl8pPr lvl="7"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8pPr>
            <a:lvl9pPr lvl="8"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23" name="Shape 23"/>
        <p:cNvGrpSpPr/>
        <p:nvPr/>
      </p:nvGrpSpPr>
      <p:grpSpPr>
        <a:xfrm>
          <a:off x="0" y="0"/>
          <a:ext cx="0" cy="0"/>
          <a:chOff x="0" y="0"/>
          <a:chExt cx="0" cy="0"/>
        </a:xfrm>
      </p:grpSpPr>
      <p:sp>
        <p:nvSpPr>
          <p:cNvPr id="24" name="Google Shape;24;p51"/>
          <p:cNvSpPr txBox="1"/>
          <p:nvPr>
            <p:ph type="title"/>
          </p:nvPr>
        </p:nvSpPr>
        <p:spPr>
          <a:xfrm>
            <a:off x="1524000" y="1295400"/>
            <a:ext cx="7315200" cy="6858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1pPr>
            <a:lvl2pPr lvl="1"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2pPr>
            <a:lvl3pPr lvl="2"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3pPr>
            <a:lvl4pPr lvl="3"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4pPr>
            <a:lvl5pPr lvl="4"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5pPr>
            <a:lvl6pPr lvl="5"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6pPr>
            <a:lvl7pPr lvl="6"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7pPr>
            <a:lvl8pPr lvl="7"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8pPr>
            <a:lvl9pPr lvl="8"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9pPr>
          </a:lstStyle>
          <a:p/>
        </p:txBody>
      </p:sp>
      <p:sp>
        <p:nvSpPr>
          <p:cNvPr id="25" name="Google Shape;25;p51"/>
          <p:cNvSpPr txBox="1"/>
          <p:nvPr>
            <p:ph idx="1" type="body"/>
          </p:nvPr>
        </p:nvSpPr>
        <p:spPr>
          <a:xfrm>
            <a:off x="1714500" y="2057400"/>
            <a:ext cx="6934200" cy="43434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6" name="Google Shape;26;p51"/>
          <p:cNvSpPr txBox="1"/>
          <p:nvPr>
            <p:ph idx="11" type="ftr"/>
          </p:nvPr>
        </p:nvSpPr>
        <p:spPr>
          <a:xfrm>
            <a:off x="3733800" y="6477000"/>
            <a:ext cx="2895600" cy="3048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showMasterSp="0" type="twoObj">
  <p:cSld name="TWO_OBJECTS">
    <p:spTree>
      <p:nvGrpSpPr>
        <p:cNvPr id="27" name="Shape 27"/>
        <p:cNvGrpSpPr/>
        <p:nvPr/>
      </p:nvGrpSpPr>
      <p:grpSpPr>
        <a:xfrm>
          <a:off x="0" y="0"/>
          <a:ext cx="0" cy="0"/>
          <a:chOff x="0" y="0"/>
          <a:chExt cx="0" cy="0"/>
        </a:xfrm>
      </p:grpSpPr>
      <p:sp>
        <p:nvSpPr>
          <p:cNvPr id="28" name="Google Shape;28;p52"/>
          <p:cNvSpPr txBox="1"/>
          <p:nvPr>
            <p:ph type="title"/>
          </p:nvPr>
        </p:nvSpPr>
        <p:spPr>
          <a:xfrm>
            <a:off x="1524000" y="1295400"/>
            <a:ext cx="7315200" cy="6858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1pPr>
            <a:lvl2pPr lvl="1"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2pPr>
            <a:lvl3pPr lvl="2"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3pPr>
            <a:lvl4pPr lvl="3"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4pPr>
            <a:lvl5pPr lvl="4"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5pPr>
            <a:lvl6pPr lvl="5"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6pPr>
            <a:lvl7pPr lvl="6"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7pPr>
            <a:lvl8pPr lvl="7"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8pPr>
            <a:lvl9pPr lvl="8"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9pPr>
          </a:lstStyle>
          <a:p/>
        </p:txBody>
      </p:sp>
      <p:sp>
        <p:nvSpPr>
          <p:cNvPr id="29" name="Google Shape;29;p52"/>
          <p:cNvSpPr txBox="1"/>
          <p:nvPr>
            <p:ph idx="1" type="body"/>
          </p:nvPr>
        </p:nvSpPr>
        <p:spPr>
          <a:xfrm>
            <a:off x="1676400" y="2057400"/>
            <a:ext cx="3429000" cy="43434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0" name="Google Shape;30;p52"/>
          <p:cNvSpPr txBox="1"/>
          <p:nvPr>
            <p:ph idx="2" type="body"/>
          </p:nvPr>
        </p:nvSpPr>
        <p:spPr>
          <a:xfrm>
            <a:off x="5257800" y="2057400"/>
            <a:ext cx="3429000" cy="4343400"/>
          </a:xfrm>
          <a:prstGeom prst="rect">
            <a:avLst/>
          </a:prstGeom>
          <a:noFill/>
          <a:ln>
            <a:noFill/>
          </a:ln>
        </p:spPr>
        <p:txBody>
          <a:bodyPr anchorCtr="0" anchor="t" bIns="91425" lIns="91425" spcFirstLastPara="1" rIns="91425" wrap="square" tIns="91425">
            <a:noAutofit/>
          </a:bodyPr>
          <a:lstStyle>
            <a:lvl1pPr indent="-406400" lvl="0" marL="457200" marR="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1" name="Google Shape;31;p52"/>
          <p:cNvSpPr txBox="1"/>
          <p:nvPr>
            <p:ph idx="11" type="ftr"/>
          </p:nvPr>
        </p:nvSpPr>
        <p:spPr>
          <a:xfrm>
            <a:off x="3733800" y="6477000"/>
            <a:ext cx="2895600" cy="3048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Content" showMasterSp="0" type="txAndObj">
  <p:cSld name="TEXT_AND_OBJECT">
    <p:spTree>
      <p:nvGrpSpPr>
        <p:cNvPr id="32" name="Shape 32"/>
        <p:cNvGrpSpPr/>
        <p:nvPr/>
      </p:nvGrpSpPr>
      <p:grpSpPr>
        <a:xfrm>
          <a:off x="0" y="0"/>
          <a:ext cx="0" cy="0"/>
          <a:chOff x="0" y="0"/>
          <a:chExt cx="0" cy="0"/>
        </a:xfrm>
      </p:grpSpPr>
      <p:sp>
        <p:nvSpPr>
          <p:cNvPr id="33" name="Google Shape;33;p53"/>
          <p:cNvSpPr txBox="1"/>
          <p:nvPr>
            <p:ph type="title"/>
          </p:nvPr>
        </p:nvSpPr>
        <p:spPr>
          <a:xfrm>
            <a:off x="0" y="990600"/>
            <a:ext cx="9144000" cy="685800"/>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2"/>
              </a:buClr>
              <a:buSzPts val="1400"/>
              <a:buFont typeface="Calibri"/>
              <a:buNone/>
              <a:defRPr b="1" i="0" sz="4400" u="none" cap="none" strike="noStrike">
                <a:solidFill>
                  <a:schemeClr val="dk2"/>
                </a:solidFill>
                <a:latin typeface="Calibri"/>
                <a:ea typeface="Calibri"/>
                <a:cs typeface="Calibri"/>
                <a:sym typeface="Calibri"/>
              </a:defRPr>
            </a:lvl1pPr>
            <a:lvl2pPr lvl="1"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2pPr>
            <a:lvl3pPr lvl="2"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3pPr>
            <a:lvl4pPr lvl="3"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4pPr>
            <a:lvl5pPr lvl="4"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5pPr>
            <a:lvl6pPr lvl="5"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6pPr>
            <a:lvl7pPr lvl="6"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7pPr>
            <a:lvl8pPr lvl="7"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8pPr>
            <a:lvl9pPr lvl="8"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9pPr>
          </a:lstStyle>
          <a:p/>
        </p:txBody>
      </p:sp>
      <p:sp>
        <p:nvSpPr>
          <p:cNvPr id="34" name="Google Shape;34;p53"/>
          <p:cNvSpPr txBox="1"/>
          <p:nvPr>
            <p:ph idx="1" type="body"/>
          </p:nvPr>
        </p:nvSpPr>
        <p:spPr>
          <a:xfrm>
            <a:off x="685800" y="1828800"/>
            <a:ext cx="3810000" cy="45720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Calibri"/>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Calibri"/>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5" name="Google Shape;35;p53"/>
          <p:cNvSpPr txBox="1"/>
          <p:nvPr>
            <p:ph idx="2" type="body"/>
          </p:nvPr>
        </p:nvSpPr>
        <p:spPr>
          <a:xfrm>
            <a:off x="4648200" y="1828800"/>
            <a:ext cx="3810000" cy="4572000"/>
          </a:xfrm>
          <a:prstGeom prst="rect">
            <a:avLst/>
          </a:prstGeom>
          <a:noFill/>
          <a:ln>
            <a:noFill/>
          </a:ln>
        </p:spPr>
        <p:txBody>
          <a:bodyPr anchorCtr="0" anchor="t" bIns="91425" lIns="91425" spcFirstLastPara="1" rIns="91425" wrap="square" tIns="91425">
            <a:noAutofit/>
          </a:bodyPr>
          <a:lstStyle>
            <a:lvl1pPr indent="-431800" lvl="0" marL="457200" marR="0" algn="l">
              <a:lnSpc>
                <a:spcPct val="100000"/>
              </a:lnSpc>
              <a:spcBef>
                <a:spcPts val="640"/>
              </a:spcBef>
              <a:spcAft>
                <a:spcPts val="0"/>
              </a:spcAft>
              <a:buClr>
                <a:schemeClr val="dk1"/>
              </a:buClr>
              <a:buSzPts val="3200"/>
              <a:buFont typeface="Calibri"/>
              <a:buChar char="•"/>
              <a:defRPr b="0" i="0" sz="3200" u="none" cap="none" strike="noStrike">
                <a:solidFill>
                  <a:schemeClr val="dk1"/>
                </a:solidFill>
                <a:latin typeface="Calibri"/>
                <a:ea typeface="Calibri"/>
                <a:cs typeface="Calibri"/>
                <a:sym typeface="Calibri"/>
              </a:defRPr>
            </a:lvl1pPr>
            <a:lvl2pPr indent="-406400" lvl="1" marL="914400" marR="0" algn="l">
              <a:lnSpc>
                <a:spcPct val="100000"/>
              </a:lnSpc>
              <a:spcBef>
                <a:spcPts val="560"/>
              </a:spcBef>
              <a:spcAft>
                <a:spcPts val="0"/>
              </a:spcAft>
              <a:buClr>
                <a:schemeClr val="dk1"/>
              </a:buClr>
              <a:buSzPts val="2800"/>
              <a:buFont typeface="Calibri"/>
              <a:buChar char="–"/>
              <a:defRPr b="0" i="0" sz="2800" u="none" cap="none" strike="noStrike">
                <a:solidFill>
                  <a:schemeClr val="dk1"/>
                </a:solidFill>
                <a:latin typeface="Calibri"/>
                <a:ea typeface="Calibri"/>
                <a:cs typeface="Calibri"/>
                <a:sym typeface="Calibri"/>
              </a:defRPr>
            </a:lvl2pPr>
            <a:lvl3pPr indent="-381000" lvl="2" marL="1371600" marR="0" algn="l">
              <a:lnSpc>
                <a:spcPct val="100000"/>
              </a:lnSpc>
              <a:spcBef>
                <a:spcPts val="48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3pPr>
            <a:lvl4pPr indent="-355600" lvl="3" marL="1828800" marR="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4pPr>
            <a:lvl5pPr indent="-355600" lvl="4" marL="2286000" marR="0" algn="l">
              <a:lnSpc>
                <a:spcPct val="100000"/>
              </a:lnSpc>
              <a:spcBef>
                <a:spcPts val="4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6" name="Google Shape;36;p53"/>
          <p:cNvSpPr txBox="1"/>
          <p:nvPr>
            <p:ph idx="11" type="ftr"/>
          </p:nvPr>
        </p:nvSpPr>
        <p:spPr>
          <a:xfrm>
            <a:off x="3733800" y="6477000"/>
            <a:ext cx="2895600" cy="3048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37" name="Shape 37"/>
        <p:cNvGrpSpPr/>
        <p:nvPr/>
      </p:nvGrpSpPr>
      <p:grpSpPr>
        <a:xfrm>
          <a:off x="0" y="0"/>
          <a:ext cx="0" cy="0"/>
          <a:chOff x="0" y="0"/>
          <a:chExt cx="0" cy="0"/>
        </a:xfrm>
      </p:grpSpPr>
      <p:sp>
        <p:nvSpPr>
          <p:cNvPr id="38" name="Google Shape;38;p54"/>
          <p:cNvSpPr txBox="1"/>
          <p:nvPr>
            <p:ph type="ctrTitle"/>
          </p:nvPr>
        </p:nvSpPr>
        <p:spPr>
          <a:xfrm>
            <a:off x="1981200" y="2130425"/>
            <a:ext cx="6477000" cy="147002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1pPr>
            <a:lvl2pPr lvl="1"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2pPr>
            <a:lvl3pPr lvl="2"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3pPr>
            <a:lvl4pPr lvl="3"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4pPr>
            <a:lvl5pPr lvl="4"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5pPr>
            <a:lvl6pPr lvl="5"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6pPr>
            <a:lvl7pPr lvl="6"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7pPr>
            <a:lvl8pPr lvl="7"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8pPr>
            <a:lvl9pPr lvl="8"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9pPr>
          </a:lstStyle>
          <a:p/>
        </p:txBody>
      </p:sp>
      <p:sp>
        <p:nvSpPr>
          <p:cNvPr id="39" name="Google Shape;39;p54"/>
          <p:cNvSpPr txBox="1"/>
          <p:nvPr>
            <p:ph idx="1" type="subTitle"/>
          </p:nvPr>
        </p:nvSpPr>
        <p:spPr>
          <a:xfrm>
            <a:off x="2024332" y="3886200"/>
            <a:ext cx="6400800" cy="17526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algn="ctr">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algn="ctr">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ctr">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algn="ctr">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algn="ctr">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algn="ctr">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algn="ctr">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algn="ctr">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40" name="Google Shape;40;p54"/>
          <p:cNvSpPr txBox="1"/>
          <p:nvPr>
            <p:ph idx="11" type="ftr"/>
          </p:nvPr>
        </p:nvSpPr>
        <p:spPr>
          <a:xfrm>
            <a:off x="3733800" y="6477000"/>
            <a:ext cx="2895600" cy="3048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41" name="Shape 41"/>
        <p:cNvGrpSpPr/>
        <p:nvPr/>
      </p:nvGrpSpPr>
      <p:grpSpPr>
        <a:xfrm>
          <a:off x="0" y="0"/>
          <a:ext cx="0" cy="0"/>
          <a:chOff x="0" y="0"/>
          <a:chExt cx="0" cy="0"/>
        </a:xfrm>
      </p:grpSpPr>
      <p:sp>
        <p:nvSpPr>
          <p:cNvPr id="42" name="Google Shape;42;p55"/>
          <p:cNvSpPr txBox="1"/>
          <p:nvPr>
            <p:ph type="title"/>
          </p:nvPr>
        </p:nvSpPr>
        <p:spPr>
          <a:xfrm>
            <a:off x="1981199" y="4406900"/>
            <a:ext cx="6513514" cy="1362075"/>
          </a:xfrm>
          <a:prstGeom prst="rect">
            <a:avLst/>
          </a:prstGeom>
          <a:noFill/>
          <a:ln>
            <a:noFill/>
          </a:ln>
        </p:spPr>
        <p:txBody>
          <a:bodyPr anchorCtr="0" anchor="t" bIns="91425" lIns="91425" spcFirstLastPara="1" rIns="91425" wrap="square" tIns="91425">
            <a:noAutofit/>
          </a:bodyPr>
          <a:lstStyle>
            <a:lvl1pPr lvl="0" marR="0" algn="l">
              <a:lnSpc>
                <a:spcPct val="100000"/>
              </a:lnSpc>
              <a:spcBef>
                <a:spcPts val="0"/>
              </a:spcBef>
              <a:spcAft>
                <a:spcPts val="0"/>
              </a:spcAft>
              <a:buClr>
                <a:schemeClr val="dk2"/>
              </a:buClr>
              <a:buSzPts val="1400"/>
              <a:buFont typeface="Arial"/>
              <a:buNone/>
              <a:defRPr b="1" i="0" sz="4000" u="none" cap="none" strike="noStrike">
                <a:solidFill>
                  <a:schemeClr val="dk2"/>
                </a:solidFill>
                <a:latin typeface="Arial"/>
                <a:ea typeface="Arial"/>
                <a:cs typeface="Arial"/>
                <a:sym typeface="Arial"/>
              </a:defRPr>
            </a:lvl1pPr>
            <a:lvl2pPr lvl="1"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2pPr>
            <a:lvl3pPr lvl="2"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3pPr>
            <a:lvl4pPr lvl="3"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4pPr>
            <a:lvl5pPr lvl="4"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5pPr>
            <a:lvl6pPr lvl="5"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6pPr>
            <a:lvl7pPr lvl="6"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7pPr>
            <a:lvl8pPr lvl="7"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8pPr>
            <a:lvl9pPr lvl="8"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9pPr>
          </a:lstStyle>
          <a:p/>
        </p:txBody>
      </p:sp>
      <p:sp>
        <p:nvSpPr>
          <p:cNvPr id="43" name="Google Shape;43;p55"/>
          <p:cNvSpPr txBox="1"/>
          <p:nvPr>
            <p:ph idx="1" type="body"/>
          </p:nvPr>
        </p:nvSpPr>
        <p:spPr>
          <a:xfrm>
            <a:off x="1981199" y="2906713"/>
            <a:ext cx="6513513" cy="1500187"/>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00"/>
              </a:spcBef>
              <a:spcAft>
                <a:spcPts val="0"/>
              </a:spcAft>
              <a:buClr>
                <a:schemeClr val="dk1"/>
              </a:buClr>
              <a:buSzPts val="3200"/>
              <a:buFont typeface="Arial"/>
              <a:buNone/>
              <a:defRPr b="0" i="0" sz="2000" u="none" cap="none" strike="noStrike">
                <a:solidFill>
                  <a:schemeClr val="dk1"/>
                </a:solidFill>
                <a:latin typeface="Arial"/>
                <a:ea typeface="Arial"/>
                <a:cs typeface="Arial"/>
                <a:sym typeface="Arial"/>
              </a:defRPr>
            </a:lvl1pPr>
            <a:lvl2pPr indent="-228600" lvl="1" marL="914400" marR="0" algn="l">
              <a:lnSpc>
                <a:spcPct val="100000"/>
              </a:lnSpc>
              <a:spcBef>
                <a:spcPts val="360"/>
              </a:spcBef>
              <a:spcAft>
                <a:spcPts val="0"/>
              </a:spcAft>
              <a:buClr>
                <a:schemeClr val="dk1"/>
              </a:buClr>
              <a:buSzPts val="2800"/>
              <a:buFont typeface="Arial"/>
              <a:buNone/>
              <a:defRPr b="0" i="0" sz="1800" u="none" cap="none" strike="noStrike">
                <a:solidFill>
                  <a:schemeClr val="dk1"/>
                </a:solidFill>
                <a:latin typeface="Arial"/>
                <a:ea typeface="Arial"/>
                <a:cs typeface="Arial"/>
                <a:sym typeface="Arial"/>
              </a:defRPr>
            </a:lvl2pPr>
            <a:lvl3pPr indent="-228600" lvl="2" marL="1371600" marR="0" algn="l">
              <a:lnSpc>
                <a:spcPct val="100000"/>
              </a:lnSpc>
              <a:spcBef>
                <a:spcPts val="320"/>
              </a:spcBef>
              <a:spcAft>
                <a:spcPts val="0"/>
              </a:spcAft>
              <a:buClr>
                <a:schemeClr val="dk1"/>
              </a:buClr>
              <a:buSzPts val="2400"/>
              <a:buFont typeface="Arial"/>
              <a:buNone/>
              <a:defRPr b="0" i="0" sz="1600" u="none" cap="none" strike="noStrike">
                <a:solidFill>
                  <a:schemeClr val="dk1"/>
                </a:solidFill>
                <a:latin typeface="Arial"/>
                <a:ea typeface="Arial"/>
                <a:cs typeface="Arial"/>
                <a:sym typeface="Arial"/>
              </a:defRPr>
            </a:lvl3pPr>
            <a:lvl4pPr indent="-228600" lvl="3" marL="1828800" marR="0" algn="l">
              <a:lnSpc>
                <a:spcPct val="100000"/>
              </a:lnSpc>
              <a:spcBef>
                <a:spcPts val="280"/>
              </a:spcBef>
              <a:spcAft>
                <a:spcPts val="0"/>
              </a:spcAft>
              <a:buClr>
                <a:schemeClr val="dk1"/>
              </a:buClr>
              <a:buSzPts val="2000"/>
              <a:buFont typeface="Arial"/>
              <a:buNone/>
              <a:defRPr b="0" i="0" sz="1400" u="none" cap="none" strike="noStrike">
                <a:solidFill>
                  <a:schemeClr val="dk1"/>
                </a:solidFill>
                <a:latin typeface="Arial"/>
                <a:ea typeface="Arial"/>
                <a:cs typeface="Arial"/>
                <a:sym typeface="Arial"/>
              </a:defRPr>
            </a:lvl4pPr>
            <a:lvl5pPr indent="-228600" lvl="4" marL="2286000" marR="0" algn="l">
              <a:lnSpc>
                <a:spcPct val="100000"/>
              </a:lnSpc>
              <a:spcBef>
                <a:spcPts val="280"/>
              </a:spcBef>
              <a:spcAft>
                <a:spcPts val="0"/>
              </a:spcAft>
              <a:buClr>
                <a:schemeClr val="dk1"/>
              </a:buClr>
              <a:buSzPts val="2000"/>
              <a:buFont typeface="Arial"/>
              <a:buNone/>
              <a:defRPr b="0" i="0" sz="1400" u="none" cap="none" strike="noStrike">
                <a:solidFill>
                  <a:schemeClr val="dk1"/>
                </a:solidFill>
                <a:latin typeface="Arial"/>
                <a:ea typeface="Arial"/>
                <a:cs typeface="Arial"/>
                <a:sym typeface="Arial"/>
              </a:defRPr>
            </a:lvl5pPr>
            <a:lvl6pPr indent="-228600" lvl="5" marL="2743200" marR="0" algn="l">
              <a:lnSpc>
                <a:spcPct val="100000"/>
              </a:lnSpc>
              <a:spcBef>
                <a:spcPts val="280"/>
              </a:spcBef>
              <a:spcAft>
                <a:spcPts val="0"/>
              </a:spcAft>
              <a:buClr>
                <a:schemeClr val="dk1"/>
              </a:buClr>
              <a:buSzPts val="2000"/>
              <a:buFont typeface="Arial"/>
              <a:buNone/>
              <a:defRPr b="0" i="0" sz="1400" u="none" cap="none" strike="noStrike">
                <a:solidFill>
                  <a:schemeClr val="dk1"/>
                </a:solidFill>
                <a:latin typeface="Arial"/>
                <a:ea typeface="Arial"/>
                <a:cs typeface="Arial"/>
                <a:sym typeface="Arial"/>
              </a:defRPr>
            </a:lvl6pPr>
            <a:lvl7pPr indent="-228600" lvl="6" marL="3200400" marR="0" algn="l">
              <a:lnSpc>
                <a:spcPct val="100000"/>
              </a:lnSpc>
              <a:spcBef>
                <a:spcPts val="280"/>
              </a:spcBef>
              <a:spcAft>
                <a:spcPts val="0"/>
              </a:spcAft>
              <a:buClr>
                <a:schemeClr val="dk1"/>
              </a:buClr>
              <a:buSzPts val="2000"/>
              <a:buFont typeface="Arial"/>
              <a:buNone/>
              <a:defRPr b="0" i="0" sz="1400" u="none" cap="none" strike="noStrike">
                <a:solidFill>
                  <a:schemeClr val="dk1"/>
                </a:solidFill>
                <a:latin typeface="Arial"/>
                <a:ea typeface="Arial"/>
                <a:cs typeface="Arial"/>
                <a:sym typeface="Arial"/>
              </a:defRPr>
            </a:lvl7pPr>
            <a:lvl8pPr indent="-228600" lvl="7" marL="3657600" marR="0" algn="l">
              <a:lnSpc>
                <a:spcPct val="100000"/>
              </a:lnSpc>
              <a:spcBef>
                <a:spcPts val="280"/>
              </a:spcBef>
              <a:spcAft>
                <a:spcPts val="0"/>
              </a:spcAft>
              <a:buClr>
                <a:schemeClr val="dk1"/>
              </a:buClr>
              <a:buSzPts val="2000"/>
              <a:buFont typeface="Arial"/>
              <a:buNone/>
              <a:defRPr b="0" i="0" sz="1400" u="none" cap="none" strike="noStrike">
                <a:solidFill>
                  <a:schemeClr val="dk1"/>
                </a:solidFill>
                <a:latin typeface="Arial"/>
                <a:ea typeface="Arial"/>
                <a:cs typeface="Arial"/>
                <a:sym typeface="Arial"/>
              </a:defRPr>
            </a:lvl8pPr>
            <a:lvl9pPr indent="-228600" lvl="8" marL="4114800" marR="0" algn="l">
              <a:lnSpc>
                <a:spcPct val="100000"/>
              </a:lnSpc>
              <a:spcBef>
                <a:spcPts val="280"/>
              </a:spcBef>
              <a:spcAft>
                <a:spcPts val="0"/>
              </a:spcAft>
              <a:buClr>
                <a:schemeClr val="dk1"/>
              </a:buClr>
              <a:buSzPts val="2000"/>
              <a:buFont typeface="Arial"/>
              <a:buNone/>
              <a:defRPr b="0" i="0" sz="1400" u="none" cap="none" strike="noStrike">
                <a:solidFill>
                  <a:schemeClr val="dk1"/>
                </a:solidFill>
                <a:latin typeface="Arial"/>
                <a:ea typeface="Arial"/>
                <a:cs typeface="Arial"/>
                <a:sym typeface="Arial"/>
              </a:defRPr>
            </a:lvl9pPr>
          </a:lstStyle>
          <a:p/>
        </p:txBody>
      </p:sp>
      <p:sp>
        <p:nvSpPr>
          <p:cNvPr id="44" name="Google Shape;44;p55"/>
          <p:cNvSpPr txBox="1"/>
          <p:nvPr>
            <p:ph idx="11" type="ftr"/>
          </p:nvPr>
        </p:nvSpPr>
        <p:spPr>
          <a:xfrm>
            <a:off x="3733800" y="6477000"/>
            <a:ext cx="2895600" cy="3048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howMasterSp="0" type="twoTxTwoObj">
  <p:cSld name="TWO_OBJECTS_WITH_TEXT">
    <p:spTree>
      <p:nvGrpSpPr>
        <p:cNvPr id="45" name="Shape 45"/>
        <p:cNvGrpSpPr/>
        <p:nvPr/>
      </p:nvGrpSpPr>
      <p:grpSpPr>
        <a:xfrm>
          <a:off x="0" y="0"/>
          <a:ext cx="0" cy="0"/>
          <a:chOff x="0" y="0"/>
          <a:chExt cx="0" cy="0"/>
        </a:xfrm>
      </p:grpSpPr>
      <p:sp>
        <p:nvSpPr>
          <p:cNvPr id="46" name="Google Shape;46;p56"/>
          <p:cNvSpPr txBox="1"/>
          <p:nvPr>
            <p:ph type="title"/>
          </p:nvPr>
        </p:nvSpPr>
        <p:spPr>
          <a:xfrm>
            <a:off x="1676400" y="914399"/>
            <a:ext cx="7086600" cy="828345"/>
          </a:xfrm>
          <a:prstGeom prst="rect">
            <a:avLst/>
          </a:prstGeom>
          <a:noFill/>
          <a:ln>
            <a:noFill/>
          </a:ln>
        </p:spPr>
        <p:txBody>
          <a:bodyPr anchorCtr="0" anchor="ctr" bIns="91425" lIns="91425" spcFirstLastPara="1" rIns="91425" wrap="square" tIns="91425">
            <a:noAutofit/>
          </a:bodyPr>
          <a:lstStyle>
            <a:lvl1pPr lvl="0" marR="0" algn="ctr">
              <a:lnSpc>
                <a:spcPct val="100000"/>
              </a:lnSpc>
              <a:spcBef>
                <a:spcPts val="0"/>
              </a:spcBef>
              <a:spcAft>
                <a:spcPts val="0"/>
              </a:spcAft>
              <a:buClr>
                <a:schemeClr val="dk2"/>
              </a:buClr>
              <a:buSzPts val="1400"/>
              <a:buFont typeface="Arial"/>
              <a:buNone/>
              <a:defRPr b="0" i="0" sz="4000" u="none" cap="none" strike="noStrike">
                <a:solidFill>
                  <a:schemeClr val="dk2"/>
                </a:solidFill>
                <a:latin typeface="Arial"/>
                <a:ea typeface="Arial"/>
                <a:cs typeface="Arial"/>
                <a:sym typeface="Arial"/>
              </a:defRPr>
            </a:lvl1pPr>
            <a:lvl2pPr lvl="1"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2pPr>
            <a:lvl3pPr lvl="2"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3pPr>
            <a:lvl4pPr lvl="3"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4pPr>
            <a:lvl5pPr lvl="4"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5pPr>
            <a:lvl6pPr lvl="5"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6pPr>
            <a:lvl7pPr lvl="6"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7pPr>
            <a:lvl8pPr lvl="7"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8pPr>
            <a:lvl9pPr lvl="8" marR="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9pPr>
          </a:lstStyle>
          <a:p/>
        </p:txBody>
      </p:sp>
      <p:sp>
        <p:nvSpPr>
          <p:cNvPr id="47" name="Google Shape;47;p56"/>
          <p:cNvSpPr txBox="1"/>
          <p:nvPr>
            <p:ph idx="1" type="body"/>
          </p:nvPr>
        </p:nvSpPr>
        <p:spPr>
          <a:xfrm>
            <a:off x="1676400" y="1888376"/>
            <a:ext cx="3429000" cy="639762"/>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dk1"/>
              </a:buClr>
              <a:buSzPts val="3200"/>
              <a:buFont typeface="Arial"/>
              <a:buNone/>
              <a:defRPr b="1" i="0" sz="2400" u="none" cap="none" strike="noStrike">
                <a:solidFill>
                  <a:schemeClr val="dk1"/>
                </a:solidFill>
                <a:latin typeface="Arial"/>
                <a:ea typeface="Arial"/>
                <a:cs typeface="Arial"/>
                <a:sym typeface="Arial"/>
              </a:defRPr>
            </a:lvl1pPr>
            <a:lvl2pPr indent="-228600" lvl="1" marL="914400" marR="0" algn="l">
              <a:lnSpc>
                <a:spcPct val="100000"/>
              </a:lnSpc>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algn="l">
              <a:lnSpc>
                <a:spcPct val="100000"/>
              </a:lnSpc>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6pPr>
            <a:lvl7pPr indent="-228600" lvl="6" marL="32004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7pPr>
            <a:lvl8pPr indent="-228600" lvl="7" marL="36576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8pPr>
            <a:lvl9pPr indent="-228600" lvl="8" marL="41148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9pPr>
          </a:lstStyle>
          <a:p/>
        </p:txBody>
      </p:sp>
      <p:sp>
        <p:nvSpPr>
          <p:cNvPr id="48" name="Google Shape;48;p56"/>
          <p:cNvSpPr txBox="1"/>
          <p:nvPr>
            <p:ph idx="2" type="body"/>
          </p:nvPr>
        </p:nvSpPr>
        <p:spPr>
          <a:xfrm>
            <a:off x="1676400" y="2673769"/>
            <a:ext cx="3429000" cy="36576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49" name="Google Shape;49;p56"/>
          <p:cNvSpPr txBox="1"/>
          <p:nvPr>
            <p:ph idx="3" type="body"/>
          </p:nvPr>
        </p:nvSpPr>
        <p:spPr>
          <a:xfrm>
            <a:off x="5334000" y="1888376"/>
            <a:ext cx="3429000" cy="639762"/>
          </a:xfrm>
          <a:prstGeom prst="rect">
            <a:avLst/>
          </a:prstGeom>
          <a:noFill/>
          <a:ln>
            <a:noFill/>
          </a:ln>
        </p:spPr>
        <p:txBody>
          <a:bodyPr anchorCtr="0" anchor="b" bIns="91425" lIns="91425" spcFirstLastPara="1" rIns="91425" wrap="square" tIns="91425">
            <a:noAutofit/>
          </a:bodyPr>
          <a:lstStyle>
            <a:lvl1pPr indent="-228600" lvl="0" marL="457200" marR="0" algn="l">
              <a:lnSpc>
                <a:spcPct val="100000"/>
              </a:lnSpc>
              <a:spcBef>
                <a:spcPts val="480"/>
              </a:spcBef>
              <a:spcAft>
                <a:spcPts val="0"/>
              </a:spcAft>
              <a:buClr>
                <a:schemeClr val="dk1"/>
              </a:buClr>
              <a:buSzPts val="3200"/>
              <a:buFont typeface="Arial"/>
              <a:buNone/>
              <a:defRPr b="1" i="0" sz="2400" u="none" cap="none" strike="noStrike">
                <a:solidFill>
                  <a:schemeClr val="dk1"/>
                </a:solidFill>
                <a:latin typeface="Arial"/>
                <a:ea typeface="Arial"/>
                <a:cs typeface="Arial"/>
                <a:sym typeface="Arial"/>
              </a:defRPr>
            </a:lvl1pPr>
            <a:lvl2pPr indent="-228600" lvl="1" marL="914400" marR="0" algn="l">
              <a:lnSpc>
                <a:spcPct val="100000"/>
              </a:lnSpc>
              <a:spcBef>
                <a:spcPts val="400"/>
              </a:spcBef>
              <a:spcAft>
                <a:spcPts val="0"/>
              </a:spcAft>
              <a:buClr>
                <a:schemeClr val="dk1"/>
              </a:buClr>
              <a:buSzPts val="2800"/>
              <a:buFont typeface="Arial"/>
              <a:buNone/>
              <a:defRPr b="1" i="0" sz="2000" u="none" cap="none" strike="noStrike">
                <a:solidFill>
                  <a:schemeClr val="dk1"/>
                </a:solidFill>
                <a:latin typeface="Arial"/>
                <a:ea typeface="Arial"/>
                <a:cs typeface="Arial"/>
                <a:sym typeface="Arial"/>
              </a:defRPr>
            </a:lvl2pPr>
            <a:lvl3pPr indent="-228600" lvl="2" marL="1371600" marR="0" algn="l">
              <a:lnSpc>
                <a:spcPct val="100000"/>
              </a:lnSpc>
              <a:spcBef>
                <a:spcPts val="360"/>
              </a:spcBef>
              <a:spcAft>
                <a:spcPts val="0"/>
              </a:spcAft>
              <a:buClr>
                <a:schemeClr val="dk1"/>
              </a:buClr>
              <a:buSzPts val="2400"/>
              <a:buFont typeface="Arial"/>
              <a:buNone/>
              <a:defRPr b="1" i="0" sz="1800" u="none" cap="none" strike="noStrike">
                <a:solidFill>
                  <a:schemeClr val="dk1"/>
                </a:solidFill>
                <a:latin typeface="Arial"/>
                <a:ea typeface="Arial"/>
                <a:cs typeface="Arial"/>
                <a:sym typeface="Arial"/>
              </a:defRPr>
            </a:lvl3pPr>
            <a:lvl4pPr indent="-228600" lvl="3" marL="18288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4pPr>
            <a:lvl5pPr indent="-228600" lvl="4" marL="22860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5pPr>
            <a:lvl6pPr indent="-228600" lvl="5" marL="27432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6pPr>
            <a:lvl7pPr indent="-228600" lvl="6" marL="32004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7pPr>
            <a:lvl8pPr indent="-228600" lvl="7" marL="36576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8pPr>
            <a:lvl9pPr indent="-228600" lvl="8" marL="4114800" marR="0" algn="l">
              <a:lnSpc>
                <a:spcPct val="100000"/>
              </a:lnSpc>
              <a:spcBef>
                <a:spcPts val="320"/>
              </a:spcBef>
              <a:spcAft>
                <a:spcPts val="0"/>
              </a:spcAft>
              <a:buClr>
                <a:schemeClr val="dk1"/>
              </a:buClr>
              <a:buSzPts val="2000"/>
              <a:buFont typeface="Arial"/>
              <a:buNone/>
              <a:defRPr b="1" i="0" sz="1600" u="none" cap="none" strike="noStrike">
                <a:solidFill>
                  <a:schemeClr val="dk1"/>
                </a:solidFill>
                <a:latin typeface="Arial"/>
                <a:ea typeface="Arial"/>
                <a:cs typeface="Arial"/>
                <a:sym typeface="Arial"/>
              </a:defRPr>
            </a:lvl9pPr>
          </a:lstStyle>
          <a:p/>
        </p:txBody>
      </p:sp>
      <p:sp>
        <p:nvSpPr>
          <p:cNvPr id="50" name="Google Shape;50;p56"/>
          <p:cNvSpPr txBox="1"/>
          <p:nvPr>
            <p:ph idx="4" type="body"/>
          </p:nvPr>
        </p:nvSpPr>
        <p:spPr>
          <a:xfrm>
            <a:off x="5334000" y="2673769"/>
            <a:ext cx="3429000" cy="3657600"/>
          </a:xfrm>
          <a:prstGeom prst="rect">
            <a:avLst/>
          </a:prstGeom>
          <a:noFill/>
          <a:ln>
            <a:noFill/>
          </a:ln>
        </p:spPr>
        <p:txBody>
          <a:bodyPr anchorCtr="0" anchor="t" bIns="91425" lIns="91425" spcFirstLastPara="1" rIns="91425" wrap="square" tIns="91425">
            <a:noAutofit/>
          </a:bodyPr>
          <a:lstStyle>
            <a:lvl1pPr indent="-381000" lvl="0" marL="457200" marR="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55600" lvl="1" marL="914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342900" lvl="2" marL="1371600" marR="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30200" lvl="3" marL="1828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330200" lvl="5" marL="27432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6pPr>
            <a:lvl7pPr indent="-330200" lvl="6" marL="32004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7pPr>
            <a:lvl8pPr indent="-330200" lvl="7" marL="36576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8pPr>
            <a:lvl9pPr indent="-330200" lvl="8" marL="4114800" marR="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9pPr>
          </a:lstStyle>
          <a:p/>
        </p:txBody>
      </p:sp>
      <p:sp>
        <p:nvSpPr>
          <p:cNvPr id="51" name="Google Shape;51;p56"/>
          <p:cNvSpPr txBox="1"/>
          <p:nvPr>
            <p:ph idx="11" type="ftr"/>
          </p:nvPr>
        </p:nvSpPr>
        <p:spPr>
          <a:xfrm>
            <a:off x="3733800" y="6477000"/>
            <a:ext cx="2895600" cy="3048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52" name="Shape 52"/>
        <p:cNvGrpSpPr/>
        <p:nvPr/>
      </p:nvGrpSpPr>
      <p:grpSpPr>
        <a:xfrm>
          <a:off x="0" y="0"/>
          <a:ext cx="0" cy="0"/>
          <a:chOff x="0" y="0"/>
          <a:chExt cx="0" cy="0"/>
        </a:xfrm>
      </p:grpSpPr>
      <p:sp>
        <p:nvSpPr>
          <p:cNvPr id="53" name="Google Shape;53;p57"/>
          <p:cNvSpPr txBox="1"/>
          <p:nvPr>
            <p:ph idx="11" type="ftr"/>
          </p:nvPr>
        </p:nvSpPr>
        <p:spPr>
          <a:xfrm>
            <a:off x="3733800" y="6477000"/>
            <a:ext cx="2895600" cy="304800"/>
          </a:xfrm>
          <a:prstGeom prst="rect">
            <a:avLst/>
          </a:prstGeom>
          <a:noFill/>
          <a:ln>
            <a:noFill/>
          </a:ln>
        </p:spPr>
        <p:txBody>
          <a:bodyPr anchorCtr="0" anchor="t" bIns="91425" lIns="91425" spcFirstLastPara="1" rIns="91425" wrap="square" tIns="91425">
            <a:noAutofit/>
          </a:bodyPr>
          <a:lstStyle>
            <a:lvl1pPr lvl="0" marR="0" algn="ctr">
              <a:lnSpc>
                <a:spcPct val="100000"/>
              </a:lnSpc>
              <a:spcBef>
                <a:spcPts val="0"/>
              </a:spcBef>
              <a:spcAft>
                <a:spcPts val="0"/>
              </a:spcAft>
              <a:buClr>
                <a:schemeClr val="dk1"/>
              </a:buClr>
              <a:buSzPts val="1400"/>
              <a:buFont typeface="Arial"/>
              <a:buNone/>
              <a:defRPr sz="1400">
                <a:solidFill>
                  <a:schemeClr val="dk1"/>
                </a:solidFill>
                <a:latin typeface="Arial"/>
                <a:ea typeface="Arial"/>
                <a:cs typeface="Arial"/>
                <a:sym typeface="Arial"/>
              </a:defRPr>
            </a:lvl1pPr>
            <a:lvl2pPr lvl="1"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2.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48"/>
          <p:cNvSpPr txBox="1"/>
          <p:nvPr>
            <p:ph type="title"/>
          </p:nvPr>
        </p:nvSpPr>
        <p:spPr>
          <a:xfrm>
            <a:off x="1524000" y="1295400"/>
            <a:ext cx="7315200" cy="685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Clr>
                <a:schemeClr val="dk2"/>
              </a:buClr>
              <a:buSzPts val="1400"/>
              <a:buFont typeface="Arial"/>
              <a:buNone/>
              <a:defRPr b="0" i="0" sz="4400" u="none" cap="none" strike="noStrike">
                <a:solidFill>
                  <a:schemeClr val="dk2"/>
                </a:solidFill>
                <a:latin typeface="Arial"/>
                <a:ea typeface="Arial"/>
                <a:cs typeface="Arial"/>
                <a:sym typeface="Arial"/>
              </a:defRPr>
            </a:lvl9pPr>
          </a:lstStyle>
          <a:p/>
        </p:txBody>
      </p:sp>
      <p:sp>
        <p:nvSpPr>
          <p:cNvPr id="11" name="Google Shape;11;p48"/>
          <p:cNvSpPr txBox="1"/>
          <p:nvPr>
            <p:ph idx="1" type="body"/>
          </p:nvPr>
        </p:nvSpPr>
        <p:spPr>
          <a:xfrm>
            <a:off x="1714500" y="2057400"/>
            <a:ext cx="6934200" cy="43434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48"/>
          <p:cNvSpPr txBox="1"/>
          <p:nvPr>
            <p:ph idx="11" type="ftr"/>
          </p:nvPr>
        </p:nvSpPr>
        <p:spPr>
          <a:xfrm>
            <a:off x="3733800" y="6477000"/>
            <a:ext cx="2895600" cy="3048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48"/>
          <p:cNvSpPr/>
          <p:nvPr/>
        </p:nvSpPr>
        <p:spPr>
          <a:xfrm>
            <a:off x="0" y="822960"/>
            <a:ext cx="1170432" cy="6035040"/>
          </a:xfrm>
          <a:prstGeom prst="rect">
            <a:avLst/>
          </a:prstGeom>
          <a:solidFill>
            <a:srgbClr val="A7C0C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hyperlink" Target="https://svs.gsfc.nasa.gov/30017" TargetMode="External"/><Relationship Id="rId5" Type="http://schemas.openxmlformats.org/officeDocument/2006/relationships/hyperlink" Target="https://svs.gsfc.nasa.gov/30017"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s://svs.gsfc.nasa.gov/11899" TargetMode="Externa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11.png"/><Relationship Id="rId4" Type="http://schemas.openxmlformats.org/officeDocument/2006/relationships/hyperlink" Target="https://neo.sci.gsfc.nasa.gov/view.php?datasetId=MODAL2_M_AER_OD"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hyperlink" Target="https://www.globe.gov/documents/348614/b24c8410-2ed7-4fd2-9cf7-2e68168f40ff" TargetMode="External"/><Relationship Id="rId4" Type="http://schemas.openxmlformats.org/officeDocument/2006/relationships/hyperlink" Target="https://www.globe.gov/documents/348614/a1ab9ecb-f8b1-41ba-9dd9-a420895f954b"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hyperlink" Target="https://www.globe.gov/documents/348614/b24c8410-2ed7-4fd2-9cf7-2e68168f40ff" TargetMode="External"/><Relationship Id="rId4" Type="http://schemas.openxmlformats.org/officeDocument/2006/relationships/hyperlink" Target="https://www.globe.gov/documents/348614/7b79ee82-ebd6-4382-9283-181a412f063f" TargetMode="External"/><Relationship Id="rId5" Type="http://schemas.openxmlformats.org/officeDocument/2006/relationships/hyperlink" Target="https://www.globe.gov/documents/348614/a1ab9ecb-f8b1-41ba-9dd9-a420895f954b" TargetMode="External"/><Relationship Id="rId6" Type="http://schemas.openxmlformats.org/officeDocument/2006/relationships/hyperlink" Target="https://www.globe.gov/documents/348614/cb38bee6-687a-4b3c-9bb4-4ef7f4412ae3" TargetMode="External"/><Relationship Id="rId7" Type="http://schemas.openxmlformats.org/officeDocument/2006/relationships/hyperlink" Target="https://www.globe.gov/documents/348614/93d4bb3c-79e3-4255-9fc8-537fc4f870dc" TargetMode="External"/></Relationships>
</file>

<file path=ppt/slides/_rels/slide21.xml.rels><?xml version="1.0" encoding="UTF-8" standalone="yes"?><Relationships xmlns="http://schemas.openxmlformats.org/package/2006/relationships"><Relationship Id="rId10" Type="http://schemas.openxmlformats.org/officeDocument/2006/relationships/hyperlink" Target="https://www.globe.gov/do-globe/globe-teachers-guide/atmosphere?p_p_id=globegovteacherguideportlet_WAR_globegovcmsportlet_INSTANCE_2Tcr&amp;p_p_lifecycle=0&amp;p_p_state=normal&amp;p_p_mode=view&amp;p_p_col_id=column-1&amp;p_p_col_count=1&amp;_globegovteacherguideportlet_WAR_globegovcmsportlet_INSTANCE_2Tcr_protocolCat=358949#13326837" TargetMode="External"/><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hyperlink" Target="https://www.globe.gov/documents/348614/96c7aa35-78ff-42b9-9a4f-fe4766ffaefd" TargetMode="External"/><Relationship Id="rId4" Type="http://schemas.openxmlformats.org/officeDocument/2006/relationships/hyperlink" Target="https://www.globe.gov/documents/10157/2872378/GLOBE+Cloud+Chart" TargetMode="External"/><Relationship Id="rId9" Type="http://schemas.openxmlformats.org/officeDocument/2006/relationships/hyperlink" Target="https://www.globe.gov/documents/348614/2ca0a9fc-db07-4988-b3d1-ec11d6b1af10" TargetMode="External"/><Relationship Id="rId5" Type="http://schemas.openxmlformats.org/officeDocument/2006/relationships/hyperlink" Target="https://www.globe.gov/documents/348614/1c29caf7-fb2f-4414-8b43-11fd64087ea8" TargetMode="External"/><Relationship Id="rId6" Type="http://schemas.openxmlformats.org/officeDocument/2006/relationships/hyperlink" Target="https://www.globe.gov/documents/348614/139cd526-ca0b-4192-9659-ad9ee5a5c893" TargetMode="External"/><Relationship Id="rId7" Type="http://schemas.openxmlformats.org/officeDocument/2006/relationships/hyperlink" Target="https://www.globe.gov/documents/348614/d9bfe45d-bcef-44b3-99f6-88ad05b84d52" TargetMode="External"/><Relationship Id="rId8" Type="http://schemas.openxmlformats.org/officeDocument/2006/relationships/hyperlink" Target="https://www.globe.gov/documents/348614/37a45e48-8014-45b7-93ce-d0de9b72fb94"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4.png"/><Relationship Id="rId4" Type="http://schemas.openxmlformats.org/officeDocument/2006/relationships/hyperlink" Target="http://ppt/slides/slide25.xml" TargetMode="External"/><Relationship Id="rId5" Type="http://schemas.openxmlformats.org/officeDocument/2006/relationships/hyperlink" Target="http://www.globe.gov/documents/6054982/aba948ed-98de-401a-8621-c2bc73a5a316"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2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hyperlink" Target="https://www.globe.gov/do-globe/globe-teachers-guide/atmosphere?p_p_id=globegovteacherguideportlet_WAR_globegovcmsportlet_INSTANCE_2Tcr&amp;p_p_lifecycle=0&amp;p_p_state=normal&amp;p_p_mode=view&amp;p_p_col_id=column-1&amp;_globegovteacherguideportlet_WAR_globegovcmsportlet_INSTANCE_2Tcr_protocolCat=12270" TargetMode="Externa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6.xml"/><Relationship Id="rId3" Type="http://schemas.openxmlformats.org/officeDocument/2006/relationships/hyperlink" Target="https://itunes.apple.com/us/app/globe-data-entry/id980592274?ls=1&amp;mt=8" TargetMode="External"/><Relationship Id="rId4" Type="http://schemas.openxmlformats.org/officeDocument/2006/relationships/hyperlink" Target="https://play.google.com/store/apps/details?id=gov.nasa.globe.deapp&amp;hl=en" TargetMode="External"/><Relationship Id="rId5" Type="http://schemas.openxmlformats.org/officeDocument/2006/relationships/hyperlink" Target="https://data.globe.gov" TargetMode="External"/><Relationship Id="rId6" Type="http://schemas.openxmlformats.org/officeDocument/2006/relationships/hyperlink" Target="https://data.globe.gov" TargetMode="External"/><Relationship Id="rId7"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7.xml"/><Relationship Id="rId3" Type="http://schemas.openxmlformats.org/officeDocument/2006/relationships/image" Target="../media/image25.png"/><Relationship Id="rId4" Type="http://schemas.openxmlformats.org/officeDocument/2006/relationships/hyperlink" Target="http://vis.globe.gov/GLOBE/" TargetMode="External"/><Relationship Id="rId5" Type="http://schemas.openxmlformats.org/officeDocument/2006/relationships/hyperlink" Target="https://www.globe.gov/documents/10157/7349361/Viz+tutorial.pdf" TargetMode="External"/><Relationship Id="rId6" Type="http://schemas.openxmlformats.org/officeDocument/2006/relationships/hyperlink" Target="https://www.globe.gov/documents/10157/7349361/Viz+tutorial.pptx" TargetMode="External"/><Relationship Id="rId7" Type="http://schemas.openxmlformats.org/officeDocument/2006/relationships/hyperlink" Target="https://www.globe.gov/documents/10157/7349361/Viz+tutorial.pptx"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image" Target="../media/image3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image" Target="../media/image3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hyperlink" Target="http://ppt/slides/slide4.xml" TargetMode="External"/><Relationship Id="rId4" Type="http://schemas.openxmlformats.org/officeDocument/2006/relationships/hyperlink" Target="http://ppt/slides/slide7.xml" TargetMode="External"/><Relationship Id="rId5" Type="http://schemas.openxmlformats.org/officeDocument/2006/relationships/hyperlink" Target="http://ppt/slides/slide12.xml" TargetMode="External"/><Relationship Id="rId6" Type="http://schemas.openxmlformats.org/officeDocument/2006/relationships/hyperlink" Target="http://ppt/slides/slide11.xml" TargetMode="External"/></Relationships>
</file>

<file path=ppt/slides/_rels/slide45.xml.rels><?xml version="1.0" encoding="UTF-8" standalone="yes"?><Relationships xmlns="http://schemas.openxmlformats.org/package/2006/relationships"><Relationship Id="rId11" Type="http://schemas.openxmlformats.org/officeDocument/2006/relationships/hyperlink" Target="http://www.globe.gov/documents/348614/41018820-9356-4929-a750-11391bf646ae" TargetMode="External"/><Relationship Id="rId10" Type="http://schemas.openxmlformats.org/officeDocument/2006/relationships/hyperlink" Target="http://www.globe.gov/documents/348614/41018820-9356-4929-a750-11391bf646ae" TargetMode="External"/><Relationship Id="rId13" Type="http://schemas.openxmlformats.org/officeDocument/2006/relationships/hyperlink" Target="http://www.globe.gov/documents/348614/ea1af5aa-1082-4014-a287-f44ddea270e7" TargetMode="External"/><Relationship Id="rId12" Type="http://schemas.openxmlformats.org/officeDocument/2006/relationships/hyperlink" Target="http://www.globe.gov/documents/348614/41018820-9356-4929-a750-11391bf646ae" TargetMode="External"/><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hyperlink" Target="http://www.globe.gov/documents/348614/65d837c0-2487-47dc-a789-06f57de1c45e" TargetMode="External"/><Relationship Id="rId4" Type="http://schemas.openxmlformats.org/officeDocument/2006/relationships/hyperlink" Target="http://www.globe.gov/documents/348614/65d837c0-2487-47dc-a789-06f57de1c45e" TargetMode="External"/><Relationship Id="rId9" Type="http://schemas.openxmlformats.org/officeDocument/2006/relationships/hyperlink" Target="http://www.globe.gov/documents/348614/b10a107b-3f24-476f-818a-f26835e6e0b7" TargetMode="External"/><Relationship Id="rId15" Type="http://schemas.openxmlformats.org/officeDocument/2006/relationships/hyperlink" Target="http://www.globe.gov/documents/348614/c5849563-f40b-4e89-9204-a44aa1cacdbe" TargetMode="External"/><Relationship Id="rId14" Type="http://schemas.openxmlformats.org/officeDocument/2006/relationships/hyperlink" Target="http://www.globe.gov/documents/348614/c5849563-f40b-4e89-9204-a44aa1cacdbe" TargetMode="External"/><Relationship Id="rId17" Type="http://schemas.openxmlformats.org/officeDocument/2006/relationships/hyperlink" Target="http://www.globe.gov/documents/348614/c5849563-f40b-4e89-9204-a44aa1cacdbe" TargetMode="External"/><Relationship Id="rId16" Type="http://schemas.openxmlformats.org/officeDocument/2006/relationships/hyperlink" Target="mailto:help@globe.gov" TargetMode="External"/><Relationship Id="rId5" Type="http://schemas.openxmlformats.org/officeDocument/2006/relationships/hyperlink" Target="http://www.globe.gov/documents/348614/65d837c0-2487-47dc-a789-06f57de1c45e" TargetMode="External"/><Relationship Id="rId6" Type="http://schemas.openxmlformats.org/officeDocument/2006/relationships/hyperlink" Target="http://www.globe.gov/documents/348614/2c2a13a1-8d97-4f85-a230-4f343bdf9c70" TargetMode="External"/><Relationship Id="rId7" Type="http://schemas.openxmlformats.org/officeDocument/2006/relationships/hyperlink" Target="http://www.globe.gov/documents/348614/2c2a13a1-8d97-4f85-a230-4f343bdf9c70" TargetMode="External"/><Relationship Id="rId8" Type="http://schemas.openxmlformats.org/officeDocument/2006/relationships/hyperlink" Target="http://www.globe.gov/documents/348614/2c2a13a1-8d97-4f85-a230-4f343bdf9c70"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33.png"/><Relationship Id="rId4" Type="http://schemas.openxmlformats.org/officeDocument/2006/relationships/hyperlink" Target="https://www.globe.gov/" TargetMode="External"/><Relationship Id="rId5" Type="http://schemas.openxmlformats.org/officeDocument/2006/relationships/hyperlink" Target="https://www.globe.gov/" TargetMode="External"/><Relationship Id="rId6" Type="http://schemas.openxmlformats.org/officeDocument/2006/relationships/hyperlink" Target="https://www.globe.gov/" TargetMode="External"/><Relationship Id="rId7" Type="http://schemas.openxmlformats.org/officeDocument/2006/relationships/hyperlink" Target="http://nasawavelength.org/"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33.png"/><Relationship Id="rId4" Type="http://schemas.openxmlformats.org/officeDocument/2006/relationships/hyperlink" Target="mailto:lac_rco@educ.austral.edu.ar" TargetMode="External"/><Relationship Id="rId9" Type="http://schemas.openxmlformats.org/officeDocument/2006/relationships/image" Target="../media/image36.jpg"/><Relationship Id="rId5" Type="http://schemas.openxmlformats.org/officeDocument/2006/relationships/hyperlink" Target="mailto:GLOBELAC.COMMUNICATIONS@EDUC.AUSTRAL.EDU.AR" TargetMode="External"/><Relationship Id="rId6" Type="http://schemas.openxmlformats.org/officeDocument/2006/relationships/hyperlink" Target="https://www.instagram.com/globe_lac/" TargetMode="External"/><Relationship Id="rId7" Type="http://schemas.openxmlformats.org/officeDocument/2006/relationships/hyperlink" Target="https://www.facebook.com/GLOBELAC" TargetMode="External"/><Relationship Id="rId8" Type="http://schemas.openxmlformats.org/officeDocument/2006/relationships/image" Target="../media/image3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videotheque.cnes.fr/index.php?urlaction=doc&amp;id_doc=32564" TargetMode="External"/><Relationship Id="rId4" Type="http://schemas.openxmlformats.org/officeDocument/2006/relationships/hyperlink" Target="http://videotheque.cnes.fr/index.php?urlaction=doc&amp;id_doc=32564" TargetMode="External"/><Relationship Id="rId9" Type="http://schemas.openxmlformats.org/officeDocument/2006/relationships/image" Target="../media/image1.png"/><Relationship Id="rId5" Type="http://schemas.openxmlformats.org/officeDocument/2006/relationships/hyperlink" Target="http://videotheque.cnes.fr/index.php?urlaction=doc&amp;id_doc=32564" TargetMode="External"/><Relationship Id="rId6" Type="http://schemas.openxmlformats.org/officeDocument/2006/relationships/hyperlink" Target="https://www.youtube.com/watch?v=9XzP3jOJn5c" TargetMode="External"/><Relationship Id="rId7" Type="http://schemas.openxmlformats.org/officeDocument/2006/relationships/hyperlink" Target="https://youdescribe.org/video/9XzP3jOJn5c?ad=5b3cc6ac2662e2425f3f83e0" TargetMode="External"/><Relationship Id="rId8" Type="http://schemas.openxmlformats.org/officeDocument/2006/relationships/hyperlink" Target="http://videotheque.cnes.fr/index.php?urlaction=doc&amp;id_doc=32564"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5" name="Shape 75"/>
        <p:cNvGrpSpPr/>
        <p:nvPr/>
      </p:nvGrpSpPr>
      <p:grpSpPr>
        <a:xfrm>
          <a:off x="0" y="0"/>
          <a:ext cx="0" cy="0"/>
          <a:chOff x="0" y="0"/>
          <a:chExt cx="0" cy="0"/>
        </a:xfrm>
      </p:grpSpPr>
      <p:pic>
        <p:nvPicPr>
          <p:cNvPr descr="Aerosols seen from space spread across the globe. Dust from Earth's deserts blow across the oceans at mid-latitudes and sea salt from the surface of the oceans travels around the globe near the poles. Smoke from forests and smog and soot from cities are other major sources of aerosols on this map." id="76" name="Google Shape;76;p1" title="Satellite Image of Global Aerosols"/>
          <p:cNvPicPr preferRelativeResize="0"/>
          <p:nvPr/>
        </p:nvPicPr>
        <p:blipFill rotWithShape="1">
          <a:blip r:embed="rId3">
            <a:alphaModFix/>
          </a:blip>
          <a:srcRect b="0" l="0" r="0" t="0"/>
          <a:stretch/>
        </p:blipFill>
        <p:spPr>
          <a:xfrm>
            <a:off x="0" y="1905000"/>
            <a:ext cx="9145689" cy="4953000"/>
          </a:xfrm>
          <a:prstGeom prst="rect">
            <a:avLst/>
          </a:prstGeom>
          <a:noFill/>
          <a:ln>
            <a:noFill/>
          </a:ln>
        </p:spPr>
      </p:pic>
      <p:sp>
        <p:nvSpPr>
          <p:cNvPr id="77" name="Google Shape;77;p1"/>
          <p:cNvSpPr txBox="1"/>
          <p:nvPr>
            <p:ph type="title"/>
          </p:nvPr>
        </p:nvSpPr>
        <p:spPr>
          <a:xfrm>
            <a:off x="1219200" y="1066800"/>
            <a:ext cx="7315200" cy="685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400"/>
              <a:buFont typeface="Arial"/>
              <a:buNone/>
            </a:pPr>
            <a:r>
              <a:rPr b="1" i="0" lang="es-AR" sz="3600" u="none" cap="none" strike="noStrike">
                <a:solidFill>
                  <a:schemeClr val="dk2"/>
                </a:solidFill>
                <a:latin typeface="Arial"/>
                <a:ea typeface="Arial"/>
                <a:cs typeface="Arial"/>
                <a:sym typeface="Arial"/>
              </a:rPr>
              <a:t>Entrenamiento del protocolo de Aerosoles</a:t>
            </a:r>
            <a:endParaRPr b="1" i="0" sz="3600" u="none" cap="none" strike="noStrike">
              <a:solidFill>
                <a:schemeClr val="dk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58" name="Shape 158"/>
        <p:cNvGrpSpPr/>
        <p:nvPr/>
      </p:nvGrpSpPr>
      <p:grpSpPr>
        <a:xfrm>
          <a:off x="0" y="0"/>
          <a:ext cx="0" cy="0"/>
          <a:chOff x="0" y="0"/>
          <a:chExt cx="0" cy="0"/>
        </a:xfrm>
      </p:grpSpPr>
      <p:sp>
        <p:nvSpPr>
          <p:cNvPr id="159" name="Google Shape;159;p10"/>
          <p:cNvSpPr txBox="1"/>
          <p:nvPr/>
        </p:nvSpPr>
        <p:spPr>
          <a:xfrm>
            <a:off x="1295400" y="1366588"/>
            <a:ext cx="7467600" cy="843211"/>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just">
              <a:lnSpc>
                <a:spcPct val="100000"/>
              </a:lnSpc>
              <a:spcBef>
                <a:spcPts val="0"/>
              </a:spcBef>
              <a:spcAft>
                <a:spcPts val="0"/>
              </a:spcAft>
              <a:buClr>
                <a:schemeClr val="dk1"/>
              </a:buClr>
              <a:buSzPct val="100000"/>
              <a:buFont typeface="Arial"/>
              <a:buNone/>
            </a:pPr>
            <a:r>
              <a:rPr b="0" i="0" lang="es-AR" sz="1800" u="none" cap="none" strike="noStrike">
                <a:solidFill>
                  <a:schemeClr val="dk1"/>
                </a:solidFill>
                <a:latin typeface="Arial"/>
                <a:ea typeface="Arial"/>
                <a:cs typeface="Arial"/>
                <a:sym typeface="Arial"/>
              </a:rPr>
              <a:t>Este mapa muestra la diversidad en el tamaño de las partículas así como las cantidades de aerosoles alrededor del mundo visto desde el espacio. Las áreas amarillas tienen mucho polvo o arena, mientras que las áreas rojas son indicativas de contaminación o humo.</a:t>
            </a:r>
            <a:endParaRPr/>
          </a:p>
        </p:txBody>
      </p:sp>
      <p:pic>
        <p:nvPicPr>
          <p:cNvPr descr="Image shows a map of Earth from space with aerosols of different sizes highlighted in different locations. The sizes give an indication of the source of an aerosol; smaller particles typically come from smoke or pollution, whereas larger particles are formed from dust or sand. The map shows large aerosols spreading from the Earth's deserts, including Northern Africa, the Middle East, and parts of the Southwest United States. Smaller aerosol particles are shown over places with high pollution, like Southeast Asia and Western Europe, in addition to places with lots of forest and crop burning such as Central Africa, South America, and parts of Northern America. " id="160" name="Google Shape;160;p10" title="Satellite Image of Aerosol Sizes Across the Globe"/>
          <p:cNvPicPr preferRelativeResize="0"/>
          <p:nvPr/>
        </p:nvPicPr>
        <p:blipFill rotWithShape="1">
          <a:blip r:embed="rId3">
            <a:alphaModFix/>
          </a:blip>
          <a:srcRect b="0" l="0" r="0" t="0"/>
          <a:stretch/>
        </p:blipFill>
        <p:spPr>
          <a:xfrm>
            <a:off x="1752600" y="2209800"/>
            <a:ext cx="6781800" cy="4553773"/>
          </a:xfrm>
          <a:prstGeom prst="rect">
            <a:avLst/>
          </a:prstGeom>
          <a:noFill/>
          <a:ln>
            <a:noFill/>
          </a:ln>
        </p:spPr>
      </p:pic>
      <p:sp>
        <p:nvSpPr>
          <p:cNvPr id="161" name="Google Shape;161;p10"/>
          <p:cNvSpPr txBox="1"/>
          <p:nvPr>
            <p:ph type="title"/>
          </p:nvPr>
        </p:nvSpPr>
        <p:spPr>
          <a:xfrm>
            <a:off x="990600" y="838200"/>
            <a:ext cx="8229600" cy="528388"/>
          </a:xfrm>
          <a:prstGeom prst="rect">
            <a:avLst/>
          </a:prstGeom>
          <a:noFill/>
          <a:ln>
            <a:noFill/>
          </a:ln>
        </p:spPr>
        <p:txBody>
          <a:bodyPr anchorCtr="0" anchor="ctr" bIns="45700" lIns="91425" spcFirstLastPara="1" rIns="91425" wrap="square" tIns="45700">
            <a:normAutofit/>
          </a:bodyPr>
          <a:lstStyle/>
          <a:p>
            <a:pPr indent="-5078" lvl="0" marL="182880" marR="0" rtl="0" algn="ctr">
              <a:lnSpc>
                <a:spcPct val="100000"/>
              </a:lnSpc>
              <a:spcBef>
                <a:spcPts val="0"/>
              </a:spcBef>
              <a:spcAft>
                <a:spcPts val="0"/>
              </a:spcAft>
              <a:buClr>
                <a:schemeClr val="dk1"/>
              </a:buClr>
              <a:buSzPts val="1400"/>
              <a:buFont typeface="Arial"/>
              <a:buNone/>
            </a:pPr>
            <a:r>
              <a:rPr b="1" i="0" lang="es-AR" sz="2000" u="none" cap="none" strike="noStrike">
                <a:solidFill>
                  <a:schemeClr val="dk1"/>
                </a:solidFill>
                <a:latin typeface="Arial"/>
                <a:ea typeface="Arial"/>
                <a:cs typeface="Arial"/>
                <a:sym typeface="Arial"/>
              </a:rPr>
              <a:t>Los Aerosoles de diferentes fuentes tienen diferentes tamaños</a:t>
            </a:r>
            <a:endParaRPr b="1" i="0" sz="2000" u="none" cap="none" strike="noStrike">
              <a:solidFill>
                <a:schemeClr val="dk1"/>
              </a:solidFill>
              <a:latin typeface="Arial"/>
              <a:ea typeface="Arial"/>
              <a:cs typeface="Arial"/>
              <a:sym typeface="Arial"/>
            </a:endParaRPr>
          </a:p>
        </p:txBody>
      </p:sp>
      <p:sp>
        <p:nvSpPr>
          <p:cNvPr id="162" name="Google Shape;162;p10"/>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67" name="Shape 167"/>
        <p:cNvGrpSpPr/>
        <p:nvPr/>
      </p:nvGrpSpPr>
      <p:grpSpPr>
        <a:xfrm>
          <a:off x="0" y="0"/>
          <a:ext cx="0" cy="0"/>
          <a:chOff x="0" y="0"/>
          <a:chExt cx="0" cy="0"/>
        </a:xfrm>
      </p:grpSpPr>
      <p:sp>
        <p:nvSpPr>
          <p:cNvPr id="168" name="Google Shape;168;p11"/>
          <p:cNvSpPr txBox="1"/>
          <p:nvPr>
            <p:ph type="title"/>
          </p:nvPr>
        </p:nvSpPr>
        <p:spPr>
          <a:xfrm>
            <a:off x="1066800" y="914400"/>
            <a:ext cx="8077200" cy="685800"/>
          </a:xfrm>
          <a:prstGeom prst="rect">
            <a:avLst/>
          </a:prstGeom>
          <a:noFill/>
          <a:ln>
            <a:noFill/>
          </a:ln>
        </p:spPr>
        <p:txBody>
          <a:bodyPr anchorCtr="0" anchor="ctr" bIns="45700" lIns="91425" spcFirstLastPara="1" rIns="91425" wrap="square" tIns="45700">
            <a:normAutofit fontScale="90000"/>
          </a:bodyPr>
          <a:lstStyle/>
          <a:p>
            <a:pPr indent="0" lvl="0" marL="0" marR="0" rtl="0" algn="ctr">
              <a:lnSpc>
                <a:spcPct val="100000"/>
              </a:lnSpc>
              <a:spcBef>
                <a:spcPts val="0"/>
              </a:spcBef>
              <a:spcAft>
                <a:spcPts val="0"/>
              </a:spcAft>
              <a:buClr>
                <a:schemeClr val="dk2"/>
              </a:buClr>
              <a:buSzPct val="77777"/>
              <a:buFont typeface="Arial"/>
              <a:buNone/>
            </a:pPr>
            <a:r>
              <a:rPr b="1" i="0" lang="es-AR" sz="2000" u="none" cap="none" strike="noStrike">
                <a:solidFill>
                  <a:schemeClr val="dk2"/>
                </a:solidFill>
                <a:latin typeface="Arial"/>
                <a:ea typeface="Arial"/>
                <a:cs typeface="Arial"/>
                <a:sym typeface="Arial"/>
              </a:rPr>
              <a:t>Los Aerosoles impactan en la calidad del aire alrededor del mundo</a:t>
            </a:r>
            <a:endParaRPr b="1" i="0" sz="2000" u="none" cap="none" strike="noStrike">
              <a:solidFill>
                <a:schemeClr val="dk2"/>
              </a:solidFill>
              <a:latin typeface="Arial"/>
              <a:ea typeface="Arial"/>
              <a:cs typeface="Arial"/>
              <a:sym typeface="Arial"/>
            </a:endParaRPr>
          </a:p>
        </p:txBody>
      </p:sp>
      <p:sp>
        <p:nvSpPr>
          <p:cNvPr id="169" name="Google Shape;169;p11"/>
          <p:cNvSpPr txBox="1"/>
          <p:nvPr>
            <p:ph idx="2" type="body"/>
          </p:nvPr>
        </p:nvSpPr>
        <p:spPr>
          <a:xfrm>
            <a:off x="1219200" y="1447800"/>
            <a:ext cx="7831696" cy="1524000"/>
          </a:xfrm>
          <a:prstGeom prst="rect">
            <a:avLst/>
          </a:prstGeom>
          <a:solidFill>
            <a:schemeClr val="lt1"/>
          </a:solidFill>
          <a:ln>
            <a:noFill/>
          </a:ln>
        </p:spPr>
        <p:txBody>
          <a:bodyPr anchorCtr="0" anchor="t" bIns="45700" lIns="91425" spcFirstLastPara="1" rIns="91425" wrap="square" tIns="45700">
            <a:normAutofit fontScale="92500" lnSpcReduction="20000"/>
          </a:bodyPr>
          <a:lstStyle/>
          <a:p>
            <a:pPr indent="0" lvl="0" marL="0" marR="0" rtl="0" algn="just">
              <a:lnSpc>
                <a:spcPct val="100000"/>
              </a:lnSpc>
              <a:spcBef>
                <a:spcPts val="0"/>
              </a:spcBef>
              <a:spcAft>
                <a:spcPts val="0"/>
              </a:spcAft>
              <a:buClr>
                <a:schemeClr val="dk1"/>
              </a:buClr>
              <a:buSzPct val="216216"/>
              <a:buFont typeface="Arial"/>
              <a:buNone/>
            </a:pPr>
            <a:r>
              <a:rPr b="0" i="0" lang="es-AR" sz="1600" u="none" cap="none" strike="noStrike">
                <a:solidFill>
                  <a:schemeClr val="dk1"/>
                </a:solidFill>
                <a:latin typeface="Arial"/>
                <a:ea typeface="Arial"/>
                <a:cs typeface="Arial"/>
                <a:sym typeface="Arial"/>
              </a:rPr>
              <a:t>Los aerosoles se pueden formar en una parte del mundo y viajar muchas millas afectando la calida</a:t>
            </a:r>
            <a:r>
              <a:rPr lang="es-AR" sz="1600">
                <a:latin typeface="Arial"/>
                <a:ea typeface="Arial"/>
                <a:cs typeface="Arial"/>
                <a:sym typeface="Arial"/>
              </a:rPr>
              <a:t>d del aire en regiones distantes. Las mediciones regulares ayudan a los científicos a hacer mejores predicciones sobre los efectos que estos viajeros globales tendrán en nuestra salud y la salud de nuestro ambiente. Este mapa de la Tierra muestra muchos tipos de aerosoles emitidos alrededor del mundo y cómo lo que pueden parecer problemas de calidad del aire locales pueden, de hecho, viajar alrededor del mundo para tener grandes impactos en lugares lejanos. </a:t>
            </a:r>
            <a:endParaRPr b="0" i="0" sz="1600" u="none" cap="none" strike="noStrike">
              <a:solidFill>
                <a:schemeClr val="dk1"/>
              </a:solidFill>
              <a:latin typeface="Arial"/>
              <a:ea typeface="Arial"/>
              <a:cs typeface="Arial"/>
              <a:sym typeface="Arial"/>
            </a:endParaRPr>
          </a:p>
        </p:txBody>
      </p:sp>
      <p:pic>
        <p:nvPicPr>
          <p:cNvPr descr="Aerosols seen from space spread across the globe. Dust from Earth's deserts blow across the oceans at mid-latitudes and sea salt from the surface of the oceans travels around the globe near the poles. Smoke from forests and smog and soot from cities are other major sources of aerosols on this map." id="170" name="Google Shape;170;p11" title="Aerosols From Space - Repeat of Title Image"/>
          <p:cNvPicPr preferRelativeResize="0"/>
          <p:nvPr/>
        </p:nvPicPr>
        <p:blipFill rotWithShape="1">
          <a:blip r:embed="rId3">
            <a:alphaModFix/>
          </a:blip>
          <a:srcRect b="0" l="0" r="0" t="0"/>
          <a:stretch/>
        </p:blipFill>
        <p:spPr>
          <a:xfrm>
            <a:off x="1447800" y="2992582"/>
            <a:ext cx="7400072" cy="3500836"/>
          </a:xfrm>
          <a:prstGeom prst="rect">
            <a:avLst/>
          </a:prstGeom>
          <a:noFill/>
          <a:ln>
            <a:noFill/>
          </a:ln>
        </p:spPr>
      </p:pic>
      <p:sp>
        <p:nvSpPr>
          <p:cNvPr id="171" name="Google Shape;171;p11"/>
          <p:cNvSpPr txBox="1"/>
          <p:nvPr/>
        </p:nvSpPr>
        <p:spPr>
          <a:xfrm>
            <a:off x="1130714" y="6493418"/>
            <a:ext cx="8153400" cy="338554"/>
          </a:xfrm>
          <a:prstGeom prst="rect">
            <a:avLst/>
          </a:prstGeom>
          <a:noFill/>
          <a:ln>
            <a:noFill/>
          </a:ln>
        </p:spPr>
        <p:txBody>
          <a:bodyPr anchorCtr="0" anchor="t" bIns="45700" lIns="91425" spcFirstLastPara="1" rIns="91425" wrap="square" tIns="45700">
            <a:normAutofit fontScale="77500" lnSpcReduction="20000"/>
          </a:bodyPr>
          <a:lstStyle/>
          <a:p>
            <a:pPr indent="0" lvl="0" marL="0" marR="0" rtl="0" algn="l">
              <a:lnSpc>
                <a:spcPct val="100000"/>
              </a:lnSpc>
              <a:spcBef>
                <a:spcPts val="0"/>
              </a:spcBef>
              <a:spcAft>
                <a:spcPts val="0"/>
              </a:spcAft>
              <a:buClr>
                <a:schemeClr val="hlink"/>
              </a:buClr>
              <a:buSzPct val="100000"/>
              <a:buFont typeface="Arial"/>
              <a:buNone/>
            </a:pPr>
            <a:r>
              <a:rPr b="0" i="0" lang="es-AR" sz="1600" u="sng" cap="none" strike="noStrike">
                <a:solidFill>
                  <a:schemeClr val="hlink"/>
                </a:solidFill>
                <a:latin typeface="Arial"/>
                <a:ea typeface="Arial"/>
                <a:cs typeface="Arial"/>
                <a:sym typeface="Arial"/>
                <a:hlinkClick r:id="rId4"/>
              </a:rPr>
              <a:t>Haga clic aquí para acceder a una versión animada de este mapa mostrando los aerosoles globales de 2005-2007.</a:t>
            </a:r>
            <a:endParaRPr b="0" i="0" sz="1600" u="sng" cap="none" strike="noStrike">
              <a:solidFill>
                <a:schemeClr val="hlink"/>
              </a:solidFill>
              <a:latin typeface="Arial"/>
              <a:ea typeface="Arial"/>
              <a:cs typeface="Arial"/>
              <a:sym typeface="Arial"/>
              <a:hlinkClick r:id="rId5"/>
            </a:endParaRPr>
          </a:p>
        </p:txBody>
      </p:sp>
      <p:sp>
        <p:nvSpPr>
          <p:cNvPr id="172" name="Google Shape;172;p11"/>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
        <p:nvSpPr>
          <p:cNvPr id="173" name="Google Shape;173;p11"/>
          <p:cNvSpPr txBox="1"/>
          <p:nvPr>
            <p:ph idx="2" type="body"/>
          </p:nvPr>
        </p:nvSpPr>
        <p:spPr>
          <a:xfrm>
            <a:off x="3181927" y="4694380"/>
            <a:ext cx="1011382" cy="302491"/>
          </a:xfrm>
          <a:prstGeom prst="rect">
            <a:avLst/>
          </a:prstGeom>
          <a:solidFill>
            <a:srgbClr val="12122E"/>
          </a:solidFill>
          <a:ln>
            <a:noFill/>
          </a:ln>
        </p:spPr>
        <p:txBody>
          <a:bodyPr anchorCtr="1" anchor="ctr" bIns="45700" lIns="91425" spcFirstLastPara="1" rIns="91425" wrap="square" tIns="45700">
            <a:normAutofit fontScale="92500" lnSpcReduction="10000"/>
          </a:bodyPr>
          <a:lstStyle/>
          <a:p>
            <a:pPr indent="0" lvl="0" marL="0" marR="0" rtl="0" algn="ctr">
              <a:lnSpc>
                <a:spcPct val="100000"/>
              </a:lnSpc>
              <a:spcBef>
                <a:spcPts val="0"/>
              </a:spcBef>
              <a:spcAft>
                <a:spcPts val="0"/>
              </a:spcAft>
              <a:buClr>
                <a:schemeClr val="dk1"/>
              </a:buClr>
              <a:buSzPct val="216216"/>
              <a:buFont typeface="Arial"/>
              <a:buNone/>
            </a:pPr>
            <a:r>
              <a:rPr b="1" i="0" lang="es-AR" sz="1600" u="none" cap="none" strike="noStrike">
                <a:solidFill>
                  <a:schemeClr val="lt1"/>
                </a:solidFill>
                <a:latin typeface="Arial"/>
                <a:ea typeface="Arial"/>
                <a:cs typeface="Arial"/>
                <a:sym typeface="Arial"/>
              </a:rPr>
              <a:t>Humo</a:t>
            </a:r>
            <a:endParaRPr b="1" i="0" sz="1600" u="none" cap="none" strike="noStrike">
              <a:solidFill>
                <a:schemeClr val="lt1"/>
              </a:solidFill>
              <a:latin typeface="Arial"/>
              <a:ea typeface="Arial"/>
              <a:cs typeface="Arial"/>
              <a:sym typeface="Arial"/>
            </a:endParaRPr>
          </a:p>
        </p:txBody>
      </p:sp>
      <p:sp>
        <p:nvSpPr>
          <p:cNvPr id="174" name="Google Shape;174;p11"/>
          <p:cNvSpPr txBox="1"/>
          <p:nvPr>
            <p:ph idx="2" type="body"/>
          </p:nvPr>
        </p:nvSpPr>
        <p:spPr>
          <a:xfrm>
            <a:off x="5504872" y="5994400"/>
            <a:ext cx="1403928" cy="240272"/>
          </a:xfrm>
          <a:prstGeom prst="rect">
            <a:avLst/>
          </a:prstGeom>
          <a:solidFill>
            <a:srgbClr val="12122E"/>
          </a:solidFill>
          <a:ln>
            <a:noFill/>
          </a:ln>
        </p:spPr>
        <p:txBody>
          <a:bodyPr anchorCtr="1" anchor="ctr" bIns="45700" lIns="91425" spcFirstLastPara="1" rIns="91425" wrap="square" tIns="45700">
            <a:normAutofit fontScale="77500" lnSpcReduction="20000"/>
          </a:bodyPr>
          <a:lstStyle/>
          <a:p>
            <a:pPr indent="0" lvl="0" marL="0" marR="0" rtl="0" algn="ctr">
              <a:lnSpc>
                <a:spcPct val="100000"/>
              </a:lnSpc>
              <a:spcBef>
                <a:spcPts val="0"/>
              </a:spcBef>
              <a:spcAft>
                <a:spcPts val="0"/>
              </a:spcAft>
              <a:buClr>
                <a:schemeClr val="dk1"/>
              </a:buClr>
              <a:buSzPct val="258064"/>
              <a:buFont typeface="Arial"/>
              <a:buNone/>
            </a:pPr>
            <a:r>
              <a:rPr b="1" i="0" lang="es-AR" sz="1600" u="none" cap="none" strike="noStrike">
                <a:solidFill>
                  <a:schemeClr val="lt1"/>
                </a:solidFill>
                <a:latin typeface="Arial"/>
                <a:ea typeface="Arial"/>
                <a:cs typeface="Arial"/>
                <a:sym typeface="Arial"/>
              </a:rPr>
              <a:t>Sal Marina</a:t>
            </a:r>
            <a:endParaRPr b="1" i="0" sz="1600" u="none" cap="none" strike="noStrike">
              <a:solidFill>
                <a:schemeClr val="lt1"/>
              </a:solidFill>
              <a:latin typeface="Arial"/>
              <a:ea typeface="Arial"/>
              <a:cs typeface="Arial"/>
              <a:sym typeface="Arial"/>
            </a:endParaRPr>
          </a:p>
        </p:txBody>
      </p:sp>
      <p:sp>
        <p:nvSpPr>
          <p:cNvPr id="175" name="Google Shape;175;p11"/>
          <p:cNvSpPr txBox="1"/>
          <p:nvPr>
            <p:ph idx="2" type="body"/>
          </p:nvPr>
        </p:nvSpPr>
        <p:spPr>
          <a:xfrm>
            <a:off x="7153563" y="3647724"/>
            <a:ext cx="1403928" cy="240272"/>
          </a:xfrm>
          <a:prstGeom prst="rect">
            <a:avLst/>
          </a:prstGeom>
          <a:solidFill>
            <a:srgbClr val="12122E"/>
          </a:solidFill>
          <a:ln>
            <a:noFill/>
          </a:ln>
        </p:spPr>
        <p:txBody>
          <a:bodyPr anchorCtr="1" anchor="ctr" bIns="45700" lIns="91425" spcFirstLastPara="1" rIns="91425" wrap="square" tIns="45700">
            <a:normAutofit fontScale="77500" lnSpcReduction="20000"/>
          </a:bodyPr>
          <a:lstStyle/>
          <a:p>
            <a:pPr indent="0" lvl="0" marL="0" marR="0" rtl="0" algn="ctr">
              <a:lnSpc>
                <a:spcPct val="100000"/>
              </a:lnSpc>
              <a:spcBef>
                <a:spcPts val="0"/>
              </a:spcBef>
              <a:spcAft>
                <a:spcPts val="0"/>
              </a:spcAft>
              <a:buClr>
                <a:schemeClr val="dk1"/>
              </a:buClr>
              <a:buSzPct val="258064"/>
              <a:buFont typeface="Arial"/>
              <a:buNone/>
            </a:pPr>
            <a:r>
              <a:rPr b="1" i="0" lang="es-AR" sz="1600" u="none" cap="none" strike="noStrike">
                <a:solidFill>
                  <a:schemeClr val="lt1"/>
                </a:solidFill>
                <a:latin typeface="Arial"/>
                <a:ea typeface="Arial"/>
                <a:cs typeface="Arial"/>
                <a:sym typeface="Arial"/>
              </a:rPr>
              <a:t>Sulfatos</a:t>
            </a:r>
            <a:endParaRPr b="1" i="0" sz="1600" u="none" cap="none" strike="noStrike">
              <a:solidFill>
                <a:schemeClr val="lt1"/>
              </a:solidFill>
              <a:latin typeface="Arial"/>
              <a:ea typeface="Arial"/>
              <a:cs typeface="Arial"/>
              <a:sym typeface="Arial"/>
            </a:endParaRPr>
          </a:p>
        </p:txBody>
      </p:sp>
      <p:sp>
        <p:nvSpPr>
          <p:cNvPr id="176" name="Google Shape;176;p11"/>
          <p:cNvSpPr txBox="1"/>
          <p:nvPr>
            <p:ph idx="2" type="body"/>
          </p:nvPr>
        </p:nvSpPr>
        <p:spPr>
          <a:xfrm>
            <a:off x="4932218" y="4253218"/>
            <a:ext cx="858982" cy="348800"/>
          </a:xfrm>
          <a:prstGeom prst="rect">
            <a:avLst/>
          </a:prstGeom>
          <a:solidFill>
            <a:srgbClr val="12122E"/>
          </a:solidFill>
          <a:ln>
            <a:noFill/>
          </a:ln>
        </p:spPr>
        <p:txBody>
          <a:bodyPr anchorCtr="1"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200"/>
              <a:buFont typeface="Arial"/>
              <a:buNone/>
            </a:pPr>
            <a:r>
              <a:rPr b="1" i="0" lang="es-AR" sz="1600" u="none" cap="none" strike="noStrike">
                <a:solidFill>
                  <a:schemeClr val="lt1"/>
                </a:solidFill>
                <a:latin typeface="Arial"/>
                <a:ea typeface="Arial"/>
                <a:cs typeface="Arial"/>
                <a:sym typeface="Arial"/>
              </a:rPr>
              <a:t>Polvo</a:t>
            </a:r>
            <a:endParaRPr b="1" i="0" sz="16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80" name="Shape 180"/>
        <p:cNvGrpSpPr/>
        <p:nvPr/>
      </p:nvGrpSpPr>
      <p:grpSpPr>
        <a:xfrm>
          <a:off x="0" y="0"/>
          <a:ext cx="0" cy="0"/>
          <a:chOff x="0" y="0"/>
          <a:chExt cx="0" cy="0"/>
        </a:xfrm>
      </p:grpSpPr>
      <p:sp>
        <p:nvSpPr>
          <p:cNvPr id="181" name="Google Shape;181;p12"/>
          <p:cNvSpPr txBox="1"/>
          <p:nvPr>
            <p:ph type="title"/>
          </p:nvPr>
        </p:nvSpPr>
        <p:spPr>
          <a:xfrm>
            <a:off x="1447800" y="914400"/>
            <a:ext cx="7315200" cy="6858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2"/>
              </a:buClr>
              <a:buSzPts val="1400"/>
              <a:buFont typeface="Arial"/>
              <a:buNone/>
            </a:pPr>
            <a:r>
              <a:rPr b="1" i="0" lang="es-AR" sz="2200" u="none" cap="none" strike="noStrike">
                <a:solidFill>
                  <a:schemeClr val="dk2"/>
                </a:solidFill>
                <a:latin typeface="Arial"/>
                <a:ea typeface="Arial"/>
                <a:cs typeface="Arial"/>
                <a:sym typeface="Arial"/>
              </a:rPr>
              <a:t>Los Aerosoles pueden afectar al clima directamente</a:t>
            </a:r>
            <a:endParaRPr b="1" i="0" sz="2200" u="none" cap="none" strike="noStrike">
              <a:solidFill>
                <a:schemeClr val="dk2"/>
              </a:solidFill>
              <a:latin typeface="Arial"/>
              <a:ea typeface="Arial"/>
              <a:cs typeface="Arial"/>
              <a:sym typeface="Arial"/>
            </a:endParaRPr>
          </a:p>
        </p:txBody>
      </p:sp>
      <p:sp>
        <p:nvSpPr>
          <p:cNvPr id="182" name="Google Shape;182;p12"/>
          <p:cNvSpPr txBox="1"/>
          <p:nvPr>
            <p:ph idx="1" type="body"/>
          </p:nvPr>
        </p:nvSpPr>
        <p:spPr>
          <a:xfrm>
            <a:off x="1295400" y="1688875"/>
            <a:ext cx="3581400" cy="5106634"/>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just">
              <a:lnSpc>
                <a:spcPct val="100000"/>
              </a:lnSpc>
              <a:spcBef>
                <a:spcPts val="0"/>
              </a:spcBef>
              <a:spcAft>
                <a:spcPts val="0"/>
              </a:spcAft>
              <a:buClr>
                <a:schemeClr val="dk1"/>
              </a:buClr>
              <a:buSzPct val="168168"/>
              <a:buFont typeface="Arial"/>
              <a:buNone/>
            </a:pPr>
            <a:r>
              <a:rPr b="0" i="0" lang="es-AR" sz="1800" u="none" cap="none" strike="noStrike">
                <a:solidFill>
                  <a:schemeClr val="dk1"/>
                </a:solidFill>
                <a:latin typeface="Arial"/>
                <a:ea typeface="Arial"/>
                <a:cs typeface="Arial"/>
                <a:sym typeface="Arial"/>
              </a:rPr>
              <a:t>Al aumentar o disminuir la cantidad de luz solar que alcanza la superficie terrestre, los aerosoles pueden tener efectos directos de calentamiento o enfriamiento en el clima. </a:t>
            </a:r>
            <a:endParaRPr/>
          </a:p>
          <a:p>
            <a:pPr indent="0" lvl="0" marL="0" marR="0" rtl="0" algn="just">
              <a:lnSpc>
                <a:spcPct val="100000"/>
              </a:lnSpc>
              <a:spcBef>
                <a:spcPts val="0"/>
              </a:spcBef>
              <a:spcAft>
                <a:spcPts val="0"/>
              </a:spcAft>
              <a:buClr>
                <a:schemeClr val="dk1"/>
              </a:buClr>
              <a:buSzPct val="168168"/>
              <a:buFont typeface="Arial"/>
              <a:buNone/>
            </a:pPr>
            <a:r>
              <a:rPr lang="es-AR" sz="1800"/>
              <a:t>Algunos aerosoles (arriba), como los sulfatos de color claro de los volcanes o de actividades humanas, reflejan la luz lejos de la superficie y tienen un efecto de enfriamiento. </a:t>
            </a:r>
            <a:endParaRPr/>
          </a:p>
          <a:p>
            <a:pPr indent="0" lvl="0" marL="0" marR="0" rtl="0" algn="just">
              <a:lnSpc>
                <a:spcPct val="100000"/>
              </a:lnSpc>
              <a:spcBef>
                <a:spcPts val="0"/>
              </a:spcBef>
              <a:spcAft>
                <a:spcPts val="0"/>
              </a:spcAft>
              <a:buClr>
                <a:schemeClr val="dk1"/>
              </a:buClr>
              <a:buSzPct val="168168"/>
              <a:buFont typeface="Arial"/>
              <a:buNone/>
            </a:pPr>
            <a:r>
              <a:rPr b="0" i="0" lang="es-AR" sz="1800" u="none" cap="none" strike="noStrike">
                <a:solidFill>
                  <a:schemeClr val="dk1"/>
                </a:solidFill>
                <a:latin typeface="Arial"/>
                <a:ea typeface="Arial"/>
                <a:cs typeface="Arial"/>
                <a:sym typeface="Arial"/>
              </a:rPr>
              <a:t>Otros (abajo) pueden asentarse en áreas previamente brillantes y causar calentamiento, como el carbón negro en la nieve que conduce a un mayor derretimiento.</a:t>
            </a:r>
            <a:endParaRPr/>
          </a:p>
          <a:p>
            <a:pPr indent="0" lvl="0" marL="0" marR="0" rtl="0" algn="just">
              <a:lnSpc>
                <a:spcPct val="100000"/>
              </a:lnSpc>
              <a:spcBef>
                <a:spcPts val="360"/>
              </a:spcBef>
              <a:spcAft>
                <a:spcPts val="0"/>
              </a:spcAft>
              <a:buClr>
                <a:schemeClr val="dk1"/>
              </a:buClr>
              <a:buSzPct val="168168"/>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00000"/>
              </a:lnSpc>
              <a:spcBef>
                <a:spcPts val="320"/>
              </a:spcBef>
              <a:spcAft>
                <a:spcPts val="0"/>
              </a:spcAft>
              <a:buClr>
                <a:schemeClr val="dk1"/>
              </a:buClr>
              <a:buSzPct val="189189"/>
              <a:buFont typeface="Arial"/>
              <a:buNone/>
            </a:pPr>
            <a:r>
              <a:rPr b="0" i="0" lang="es-AR" sz="1600" u="sng" cap="none" strike="noStrike">
                <a:solidFill>
                  <a:schemeClr val="hlink"/>
                </a:solidFill>
                <a:latin typeface="Arial"/>
                <a:ea typeface="Arial"/>
                <a:cs typeface="Arial"/>
                <a:sym typeface="Arial"/>
                <a:hlinkClick r:id="rId3"/>
              </a:rPr>
              <a:t>Consulte aquí para obtener más información sbore cómo los aerosoles de color oscuro pueden afectar el derretimiento de la nieve. </a:t>
            </a:r>
            <a:endParaRPr b="0" i="0" sz="1800" u="none" cap="none" strike="noStrike">
              <a:solidFill>
                <a:schemeClr val="dk1"/>
              </a:solidFill>
              <a:latin typeface="Arial"/>
              <a:ea typeface="Arial"/>
              <a:cs typeface="Arial"/>
              <a:sym typeface="Arial"/>
            </a:endParaRPr>
          </a:p>
        </p:txBody>
      </p:sp>
      <p:sp>
        <p:nvSpPr>
          <p:cNvPr id="183" name="Google Shape;183;p12"/>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grpSp>
        <p:nvGrpSpPr>
          <p:cNvPr id="184" name="Google Shape;184;p12"/>
          <p:cNvGrpSpPr/>
          <p:nvPr/>
        </p:nvGrpSpPr>
        <p:grpSpPr>
          <a:xfrm>
            <a:off x="4941455" y="1545250"/>
            <a:ext cx="4038600" cy="5312750"/>
            <a:chOff x="4941455" y="1545250"/>
            <a:chExt cx="4038600" cy="5312750"/>
          </a:xfrm>
        </p:grpSpPr>
        <p:pic>
          <p:nvPicPr>
            <p:cNvPr descr="Two images show different ways aerosols can change the color of Earth's surface as seen from space. The first image shows a large plume of white smoke over a forest, changing a dark background (forest) to a light one (smoke). The second image is of soot particles coating a snow-covered mountain top; by darkening the snow, the aerosols increase the amount of sunlight the surface absorbs, causing the snowpack to melt more quickly." id="185" name="Google Shape;185;p12" title="Aerosols Changing Earth's Color"/>
            <p:cNvPicPr preferRelativeResize="0"/>
            <p:nvPr/>
          </p:nvPicPr>
          <p:blipFill rotWithShape="1">
            <a:blip r:embed="rId4">
              <a:alphaModFix/>
            </a:blip>
            <a:srcRect b="0" l="0" r="0" t="0"/>
            <a:stretch/>
          </p:blipFill>
          <p:spPr>
            <a:xfrm>
              <a:off x="4941455" y="1545250"/>
              <a:ext cx="4038600" cy="5312750"/>
            </a:xfrm>
            <a:prstGeom prst="rect">
              <a:avLst/>
            </a:prstGeom>
            <a:noFill/>
            <a:ln>
              <a:noFill/>
            </a:ln>
          </p:spPr>
        </p:pic>
        <p:sp>
          <p:nvSpPr>
            <p:cNvPr id="186" name="Google Shape;186;p12"/>
            <p:cNvSpPr txBox="1"/>
            <p:nvPr/>
          </p:nvSpPr>
          <p:spPr>
            <a:xfrm>
              <a:off x="5123874" y="3639127"/>
              <a:ext cx="3673763" cy="480292"/>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normAutofit fontScale="85000"/>
            </a:bodyPr>
            <a:lstStyle/>
            <a:p>
              <a:pPr indent="0" lvl="0" marL="0" marR="0" rtl="0" algn="l">
                <a:lnSpc>
                  <a:spcPct val="100000"/>
                </a:lnSpc>
                <a:spcBef>
                  <a:spcPts val="0"/>
                </a:spcBef>
                <a:spcAft>
                  <a:spcPts val="0"/>
                </a:spcAft>
                <a:buClr>
                  <a:schemeClr val="dk1"/>
                </a:buClr>
                <a:buSzPct val="100000"/>
                <a:buFont typeface="Calibri"/>
                <a:buNone/>
              </a:pPr>
              <a:r>
                <a:rPr i="0" lang="es-AR" sz="1400" u="none" cap="none" strike="noStrike">
                  <a:solidFill>
                    <a:schemeClr val="dk1"/>
                  </a:solidFill>
                </a:rPr>
                <a:t>Foto de un astronauta de la NASA ISS024-E-15122</a:t>
              </a:r>
              <a:endParaRPr/>
            </a:p>
            <a:p>
              <a:pPr indent="0" lvl="0" marL="0" marR="0" rtl="0" algn="l">
                <a:lnSpc>
                  <a:spcPct val="100000"/>
                </a:lnSpc>
                <a:spcBef>
                  <a:spcPts val="0"/>
                </a:spcBef>
                <a:spcAft>
                  <a:spcPts val="0"/>
                </a:spcAft>
                <a:buClr>
                  <a:schemeClr val="dk1"/>
                </a:buClr>
                <a:buSzPct val="100000"/>
                <a:buFont typeface="Calibri"/>
                <a:buNone/>
              </a:pPr>
              <a:r>
                <a:rPr i="0" lang="es-AR" sz="1400" u="none" cap="none" strike="noStrike">
                  <a:solidFill>
                    <a:schemeClr val="dk1"/>
                  </a:solidFill>
                </a:rPr>
                <a:t>Nubes claras sobre cobertura terrestre oscura</a:t>
              </a:r>
              <a:endParaRPr i="0" sz="1400" u="none" cap="none" strike="noStrike">
                <a:solidFill>
                  <a:schemeClr val="dk1"/>
                </a:solidFill>
              </a:endParaRPr>
            </a:p>
          </p:txBody>
        </p:sp>
        <p:sp>
          <p:nvSpPr>
            <p:cNvPr id="187" name="Google Shape;187;p12"/>
            <p:cNvSpPr txBox="1"/>
            <p:nvPr/>
          </p:nvSpPr>
          <p:spPr>
            <a:xfrm>
              <a:off x="5123874" y="6158346"/>
              <a:ext cx="3673763" cy="574964"/>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normAutofit fontScale="77500"/>
            </a:bodyPr>
            <a:lstStyle/>
            <a:p>
              <a:pPr indent="0" lvl="0" marL="0" marR="0" rtl="0" algn="l">
                <a:lnSpc>
                  <a:spcPct val="100000"/>
                </a:lnSpc>
                <a:spcBef>
                  <a:spcPts val="0"/>
                </a:spcBef>
                <a:spcAft>
                  <a:spcPts val="0"/>
                </a:spcAft>
                <a:buClr>
                  <a:schemeClr val="dk1"/>
                </a:buClr>
                <a:buSzPct val="100000"/>
                <a:buFont typeface="Calibri"/>
                <a:buNone/>
              </a:pPr>
              <a:r>
                <a:rPr i="0" lang="es-AR" sz="1400" u="none" cap="none" strike="noStrike">
                  <a:solidFill>
                    <a:schemeClr val="dk1"/>
                  </a:solidFill>
                </a:rPr>
                <a:t>Imagen cortesía de la GeoNet de Nueva Zelanda, 2007</a:t>
              </a:r>
              <a:endParaRPr/>
            </a:p>
            <a:p>
              <a:pPr indent="0" lvl="0" marL="0" marR="0" rtl="0" algn="l">
                <a:lnSpc>
                  <a:spcPct val="100000"/>
                </a:lnSpc>
                <a:spcBef>
                  <a:spcPts val="0"/>
                </a:spcBef>
                <a:spcAft>
                  <a:spcPts val="0"/>
                </a:spcAft>
                <a:buClr>
                  <a:schemeClr val="dk1"/>
                </a:buClr>
                <a:buSzPct val="100000"/>
                <a:buFont typeface="Calibri"/>
                <a:buNone/>
              </a:pPr>
              <a:r>
                <a:rPr i="0" lang="es-AR" sz="1400" u="none" cap="none" strike="noStrike">
                  <a:solidFill>
                    <a:schemeClr val="dk1"/>
                  </a:solidFill>
                </a:rPr>
                <a:t>El hollín se asienta en la nieve, volviéndola gris y negra.</a:t>
              </a:r>
              <a:endParaRPr i="0" sz="1400" u="none" cap="none" strike="noStrike">
                <a:solidFill>
                  <a:schemeClr val="dk1"/>
                </a:solidFil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91" name="Shape 191"/>
        <p:cNvGrpSpPr/>
        <p:nvPr/>
      </p:nvGrpSpPr>
      <p:grpSpPr>
        <a:xfrm>
          <a:off x="0" y="0"/>
          <a:ext cx="0" cy="0"/>
          <a:chOff x="0" y="0"/>
          <a:chExt cx="0" cy="0"/>
        </a:xfrm>
      </p:grpSpPr>
      <p:sp>
        <p:nvSpPr>
          <p:cNvPr id="192" name="Google Shape;192;p13"/>
          <p:cNvSpPr txBox="1"/>
          <p:nvPr>
            <p:ph type="title"/>
          </p:nvPr>
        </p:nvSpPr>
        <p:spPr>
          <a:xfrm>
            <a:off x="1066800" y="914400"/>
            <a:ext cx="8153400" cy="685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400"/>
              <a:buFont typeface="Arial"/>
              <a:buNone/>
            </a:pPr>
            <a:r>
              <a:rPr b="1" i="0" lang="es-AR" sz="1800" u="none" cap="none" strike="noStrike">
                <a:solidFill>
                  <a:schemeClr val="dk2"/>
                </a:solidFill>
                <a:latin typeface="Arial"/>
                <a:ea typeface="Arial"/>
                <a:cs typeface="Arial"/>
                <a:sym typeface="Arial"/>
              </a:rPr>
              <a:t>Los Aerosoles influyen en el clima de la Tierra a través de las nubes</a:t>
            </a:r>
            <a:endParaRPr b="1" i="0" sz="1800" u="none" cap="none" strike="noStrike">
              <a:solidFill>
                <a:schemeClr val="dk2"/>
              </a:solidFill>
              <a:latin typeface="Arial"/>
              <a:ea typeface="Arial"/>
              <a:cs typeface="Arial"/>
              <a:sym typeface="Arial"/>
            </a:endParaRPr>
          </a:p>
        </p:txBody>
      </p:sp>
      <p:sp>
        <p:nvSpPr>
          <p:cNvPr id="193" name="Google Shape;193;p13"/>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grpSp>
        <p:nvGrpSpPr>
          <p:cNvPr id="194" name="Google Shape;194;p13"/>
          <p:cNvGrpSpPr/>
          <p:nvPr/>
        </p:nvGrpSpPr>
        <p:grpSpPr>
          <a:xfrm>
            <a:off x="1295400" y="1447800"/>
            <a:ext cx="7721082" cy="5334000"/>
            <a:chOff x="1295400" y="1447800"/>
            <a:chExt cx="7721082" cy="5334000"/>
          </a:xfrm>
        </p:grpSpPr>
        <p:pic>
          <p:nvPicPr>
            <p:cNvPr descr="This four part image desribes how aerosols affect Earth's climate by influencing cloud formation.   In the first panel, we see water molecules grouping around aerosol particles with the caption: &quot;Water molecules require surfaces to condense and form clouds. Aerosol particles provide those surfaces, called cloud condensation nuclei, or CCNs.&quot;  The second panel shows large water droplets on the left and many tiny droplets on the right, with an arrow labeled &quot;increasing particle numbers&quot; pointing from the left to the right. The caption states: &quot;When there are more particles in the air, smaller water droplets form than when the air is clean.&quot;  The third panel shows a cloud, light on one side and dark on the other. The caption says: &quot;Larger water droplets form darker clouds, while small droplets form light, highly reflective clouds.&quot;  In the final panel, we see an image of the Earth from space, with a distant Sun shining down on it. The Sun's radiation is reflected away where there are clouds and allowed to reach the surface where there are no clouds. The caption states: &quot;Lighter clouds reflect sunlight for a cooling effect. Dark clouds are translucent and allow sunlight to warm the Earth's surface.&quot;" id="195" name="Google Shape;195;p13" title="Aerosols and Cloud Formation"/>
            <p:cNvPicPr preferRelativeResize="0"/>
            <p:nvPr/>
          </p:nvPicPr>
          <p:blipFill rotWithShape="1">
            <a:blip r:embed="rId3">
              <a:alphaModFix/>
            </a:blip>
            <a:srcRect b="0" l="0" r="0" t="0"/>
            <a:stretch/>
          </p:blipFill>
          <p:spPr>
            <a:xfrm>
              <a:off x="1295400" y="1447800"/>
              <a:ext cx="7721082" cy="5334000"/>
            </a:xfrm>
            <a:prstGeom prst="rect">
              <a:avLst/>
            </a:prstGeom>
            <a:noFill/>
            <a:ln>
              <a:noFill/>
            </a:ln>
          </p:spPr>
        </p:pic>
        <p:sp>
          <p:nvSpPr>
            <p:cNvPr id="196" name="Google Shape;196;p13"/>
            <p:cNvSpPr txBox="1"/>
            <p:nvPr/>
          </p:nvSpPr>
          <p:spPr>
            <a:xfrm>
              <a:off x="2619298" y="1485898"/>
              <a:ext cx="2524202" cy="1369291"/>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normAutofit fontScale="85000"/>
            </a:bodyPr>
            <a:lstStyle/>
            <a:p>
              <a:pPr indent="0" lvl="0" marL="0" marR="0" rtl="0" algn="l">
                <a:lnSpc>
                  <a:spcPct val="100000"/>
                </a:lnSpc>
                <a:spcBef>
                  <a:spcPts val="0"/>
                </a:spcBef>
                <a:spcAft>
                  <a:spcPts val="0"/>
                </a:spcAft>
                <a:buClr>
                  <a:schemeClr val="dk1"/>
                </a:buClr>
                <a:buSzPct val="100000"/>
                <a:buFont typeface="Calibri"/>
                <a:buNone/>
              </a:pPr>
              <a:r>
                <a:rPr i="0" lang="es-AR" sz="1400" u="none" cap="none" strike="noStrike">
                  <a:solidFill>
                    <a:schemeClr val="dk1"/>
                  </a:solidFill>
                </a:rPr>
                <a:t>Las moléculas de agua requieren superficies para condensarse y formar nubes. Las partículas de aerosoles proveen esas superficies llamadas </a:t>
              </a:r>
              <a:r>
                <a:rPr b="1" i="1" lang="es-AR" sz="1400" u="none" cap="none" strike="noStrike">
                  <a:solidFill>
                    <a:schemeClr val="dk1"/>
                  </a:solidFill>
                </a:rPr>
                <a:t>núcleos de condensación de nubes</a:t>
              </a:r>
              <a:r>
                <a:rPr i="0" lang="es-AR" sz="1400" u="none" cap="none" strike="noStrike">
                  <a:solidFill>
                    <a:schemeClr val="dk1"/>
                  </a:solidFill>
                </a:rPr>
                <a:t> o CCNs (cloud condensation nuclei).</a:t>
              </a:r>
              <a:endParaRPr/>
            </a:p>
          </p:txBody>
        </p:sp>
        <p:sp>
          <p:nvSpPr>
            <p:cNvPr id="197" name="Google Shape;197;p13"/>
            <p:cNvSpPr txBox="1"/>
            <p:nvPr/>
          </p:nvSpPr>
          <p:spPr>
            <a:xfrm>
              <a:off x="6467398" y="1485898"/>
              <a:ext cx="2487258" cy="969395"/>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1400"/>
                <a:buFont typeface="Calibri"/>
                <a:buNone/>
              </a:pPr>
              <a:r>
                <a:rPr i="0" lang="es-AR" sz="1400" u="none" cap="none" strike="noStrike">
                  <a:solidFill>
                    <a:schemeClr val="dk1"/>
                  </a:solidFill>
                </a:rPr>
                <a:t>Cuando hay más partículas en el aire se forman gotas de agua más pequeñas que cuando el aire está limpio.</a:t>
              </a:r>
              <a:endParaRPr/>
            </a:p>
          </p:txBody>
        </p:sp>
        <p:sp>
          <p:nvSpPr>
            <p:cNvPr id="198" name="Google Shape;198;p13"/>
            <p:cNvSpPr txBox="1"/>
            <p:nvPr/>
          </p:nvSpPr>
          <p:spPr>
            <a:xfrm>
              <a:off x="2619298" y="4115085"/>
              <a:ext cx="2524202" cy="1167824"/>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normAutofit lnSpcReduction="20000"/>
            </a:bodyPr>
            <a:lstStyle/>
            <a:p>
              <a:pPr indent="0" lvl="0" marL="0" marR="0" rtl="0" algn="l">
                <a:lnSpc>
                  <a:spcPct val="100000"/>
                </a:lnSpc>
                <a:spcBef>
                  <a:spcPts val="0"/>
                </a:spcBef>
                <a:spcAft>
                  <a:spcPts val="0"/>
                </a:spcAft>
                <a:buClr>
                  <a:schemeClr val="dk1"/>
                </a:buClr>
                <a:buSzPts val="1400"/>
                <a:buFont typeface="Calibri"/>
                <a:buNone/>
              </a:pPr>
              <a:r>
                <a:rPr i="0" lang="es-AR" sz="1400" u="none" cap="none" strike="noStrike">
                  <a:solidFill>
                    <a:schemeClr val="dk1"/>
                  </a:solidFill>
                </a:rPr>
                <a:t>Las gotas de agua más grandes forman nubes más oscuras mientras que las gotas de agua pequeñas forman nubes ligeras y altamente reflectantes.</a:t>
              </a:r>
              <a:endParaRPr/>
            </a:p>
          </p:txBody>
        </p:sp>
        <p:sp>
          <p:nvSpPr>
            <p:cNvPr id="199" name="Google Shape;199;p13"/>
            <p:cNvSpPr txBox="1"/>
            <p:nvPr/>
          </p:nvSpPr>
          <p:spPr>
            <a:xfrm>
              <a:off x="6430454" y="4114800"/>
              <a:ext cx="2524202" cy="1369291"/>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normAutofit fontScale="92500" lnSpcReduction="10000"/>
            </a:bodyPr>
            <a:lstStyle/>
            <a:p>
              <a:pPr indent="0" lvl="0" marL="0" marR="0" rtl="0" algn="l">
                <a:lnSpc>
                  <a:spcPct val="100000"/>
                </a:lnSpc>
                <a:spcBef>
                  <a:spcPts val="0"/>
                </a:spcBef>
                <a:spcAft>
                  <a:spcPts val="0"/>
                </a:spcAft>
                <a:buClr>
                  <a:schemeClr val="dk1"/>
                </a:buClr>
                <a:buSzPct val="100000"/>
                <a:buFont typeface="Calibri"/>
                <a:buNone/>
              </a:pPr>
              <a:r>
                <a:rPr i="0" lang="es-AR" sz="1400" u="none" cap="none" strike="noStrike">
                  <a:solidFill>
                    <a:schemeClr val="dk1"/>
                  </a:solidFill>
                </a:rPr>
                <a:t>Las nubes más claras reflejan la luz solar para un efecto de </a:t>
              </a:r>
              <a:r>
                <a:rPr i="0" lang="es-AR" sz="1400" u="none" cap="none" strike="noStrike">
                  <a:solidFill>
                    <a:srgbClr val="00B0F0"/>
                  </a:solidFill>
                </a:rPr>
                <a:t>enfriamiento</a:t>
              </a:r>
              <a:r>
                <a:rPr i="0" lang="es-AR" sz="1400" u="none" cap="none" strike="noStrike">
                  <a:solidFill>
                    <a:schemeClr val="dk1"/>
                  </a:solidFill>
                </a:rPr>
                <a:t>. </a:t>
              </a:r>
              <a:endParaRPr/>
            </a:p>
            <a:p>
              <a:pPr indent="0" lvl="0" marL="0" marR="0" rtl="0" algn="l">
                <a:lnSpc>
                  <a:spcPct val="100000"/>
                </a:lnSpc>
                <a:spcBef>
                  <a:spcPts val="0"/>
                </a:spcBef>
                <a:spcAft>
                  <a:spcPts val="0"/>
                </a:spcAft>
                <a:buClr>
                  <a:schemeClr val="dk1"/>
                </a:buClr>
                <a:buSzPct val="100000"/>
                <a:buFont typeface="Calibri"/>
                <a:buNone/>
              </a:pPr>
              <a:r>
                <a:rPr i="0" lang="es-AR" sz="1400" u="none" cap="none" strike="noStrike">
                  <a:solidFill>
                    <a:schemeClr val="dk1"/>
                  </a:solidFill>
                </a:rPr>
                <a:t>Las nubes más oscuras son translúcidas y permiten que la luz solar </a:t>
              </a:r>
              <a:r>
                <a:rPr i="0" lang="es-AR" sz="1400" u="none" cap="none" strike="noStrike">
                  <a:solidFill>
                    <a:srgbClr val="FF0000"/>
                  </a:solidFill>
                </a:rPr>
                <a:t>caliente </a:t>
              </a:r>
              <a:r>
                <a:rPr i="0" lang="es-AR" sz="1400" u="none" cap="none" strike="noStrike">
                  <a:solidFill>
                    <a:schemeClr val="dk1"/>
                  </a:solidFill>
                </a:rPr>
                <a:t>la superficie de la Tierra.</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3" name="Shape 203"/>
        <p:cNvGrpSpPr/>
        <p:nvPr/>
      </p:nvGrpSpPr>
      <p:grpSpPr>
        <a:xfrm>
          <a:off x="0" y="0"/>
          <a:ext cx="0" cy="0"/>
          <a:chOff x="0" y="0"/>
          <a:chExt cx="0" cy="0"/>
        </a:xfrm>
      </p:grpSpPr>
      <p:sp>
        <p:nvSpPr>
          <p:cNvPr id="204" name="Google Shape;204;p14"/>
          <p:cNvSpPr txBox="1"/>
          <p:nvPr>
            <p:ph type="title"/>
          </p:nvPr>
        </p:nvSpPr>
        <p:spPr>
          <a:xfrm>
            <a:off x="1143000" y="1066800"/>
            <a:ext cx="8001000" cy="685800"/>
          </a:xfrm>
          <a:prstGeom prst="rect">
            <a:avLst/>
          </a:prstGeom>
          <a:noFill/>
          <a:ln>
            <a:noFill/>
          </a:ln>
        </p:spPr>
        <p:txBody>
          <a:bodyPr anchorCtr="0" anchor="ctr" bIns="45700" lIns="91425" spcFirstLastPara="1" rIns="91425" wrap="square" tIns="45700">
            <a:normAutofit fontScale="90000"/>
          </a:bodyPr>
          <a:lstStyle/>
          <a:p>
            <a:pPr indent="0" lvl="0" marL="0" marR="0" rtl="0" algn="ctr">
              <a:lnSpc>
                <a:spcPct val="100000"/>
              </a:lnSpc>
              <a:spcBef>
                <a:spcPts val="0"/>
              </a:spcBef>
              <a:spcAft>
                <a:spcPts val="0"/>
              </a:spcAft>
              <a:buClr>
                <a:schemeClr val="dk2"/>
              </a:buClr>
              <a:buSzPct val="55555"/>
              <a:buFont typeface="Arial"/>
              <a:buNone/>
            </a:pPr>
            <a:r>
              <a:rPr b="1" i="0" lang="es-AR" sz="2800" u="none" cap="none" strike="noStrike">
                <a:solidFill>
                  <a:schemeClr val="dk2"/>
                </a:solidFill>
                <a:latin typeface="Arial"/>
                <a:ea typeface="Arial"/>
                <a:cs typeface="Arial"/>
                <a:sym typeface="Arial"/>
              </a:rPr>
              <a:t>Los Aerosoles influyen en muchas cosas en la Tierra pero todavía tenemos muchas preguntas</a:t>
            </a:r>
            <a:endParaRPr b="1" i="0" sz="2800" u="none" cap="none" strike="noStrike">
              <a:solidFill>
                <a:schemeClr val="dk2"/>
              </a:solidFill>
              <a:latin typeface="Arial"/>
              <a:ea typeface="Arial"/>
              <a:cs typeface="Arial"/>
              <a:sym typeface="Arial"/>
            </a:endParaRPr>
          </a:p>
        </p:txBody>
      </p:sp>
      <p:sp>
        <p:nvSpPr>
          <p:cNvPr id="205" name="Google Shape;205;p14"/>
          <p:cNvSpPr txBox="1"/>
          <p:nvPr>
            <p:ph idx="1" type="body"/>
          </p:nvPr>
        </p:nvSpPr>
        <p:spPr>
          <a:xfrm>
            <a:off x="1371600" y="1905000"/>
            <a:ext cx="7467600" cy="4724400"/>
          </a:xfrm>
          <a:prstGeom prst="rect">
            <a:avLst/>
          </a:prstGeom>
          <a:noFill/>
          <a:ln>
            <a:noFill/>
          </a:ln>
        </p:spPr>
        <p:txBody>
          <a:bodyPr anchorCtr="0" anchor="t" bIns="45700" lIns="91425" spcFirstLastPara="1" rIns="91425" wrap="square" tIns="45700">
            <a:normAutofit/>
          </a:bodyPr>
          <a:lstStyle/>
          <a:p>
            <a:pPr indent="-342900" lvl="0" marL="342900" marR="0" rtl="0" algn="just">
              <a:lnSpc>
                <a:spcPct val="100000"/>
              </a:lnSpc>
              <a:spcBef>
                <a:spcPts val="0"/>
              </a:spcBef>
              <a:spcAft>
                <a:spcPts val="0"/>
              </a:spcAft>
              <a:buClr>
                <a:schemeClr val="dk1"/>
              </a:buClr>
              <a:buSzPts val="1800"/>
              <a:buFont typeface="Arial"/>
              <a:buChar char="•"/>
            </a:pPr>
            <a:r>
              <a:rPr lang="es-AR" sz="1800"/>
              <a:t>¿</a:t>
            </a:r>
            <a:r>
              <a:rPr b="0" i="0" lang="es-AR" sz="1800" u="none" cap="none" strike="noStrike">
                <a:solidFill>
                  <a:schemeClr val="dk1"/>
                </a:solidFill>
                <a:latin typeface="Arial"/>
                <a:ea typeface="Arial"/>
                <a:cs typeface="Arial"/>
                <a:sym typeface="Arial"/>
              </a:rPr>
              <a:t>Cómo varían las concentraciones de aerosoles con las estaciones?</a:t>
            </a:r>
            <a:endParaRPr/>
          </a:p>
          <a:p>
            <a:pPr indent="-342900" lvl="0" marL="342900" marR="0" rtl="0" algn="just">
              <a:lnSpc>
                <a:spcPct val="100000"/>
              </a:lnSpc>
              <a:spcBef>
                <a:spcPts val="360"/>
              </a:spcBef>
              <a:spcAft>
                <a:spcPts val="0"/>
              </a:spcAft>
              <a:buClr>
                <a:schemeClr val="dk1"/>
              </a:buClr>
              <a:buSzPts val="1800"/>
              <a:buFont typeface="Arial"/>
              <a:buChar char="•"/>
            </a:pPr>
            <a:r>
              <a:rPr b="0" i="0" lang="es-AR" sz="1800" u="none" cap="none" strike="noStrike">
                <a:solidFill>
                  <a:schemeClr val="dk1"/>
                </a:solidFill>
                <a:latin typeface="Arial"/>
                <a:ea typeface="Arial"/>
                <a:cs typeface="Arial"/>
                <a:sym typeface="Arial"/>
              </a:rPr>
              <a:t>¿Cómo se relacionan los aerosoles con el clima y el tiempo?</a:t>
            </a:r>
            <a:endParaRPr/>
          </a:p>
          <a:p>
            <a:pPr indent="-342900" lvl="0" marL="342900" marR="0" rtl="0" algn="just">
              <a:lnSpc>
                <a:spcPct val="100000"/>
              </a:lnSpc>
              <a:spcBef>
                <a:spcPts val="360"/>
              </a:spcBef>
              <a:spcAft>
                <a:spcPts val="0"/>
              </a:spcAft>
              <a:buClr>
                <a:schemeClr val="dk1"/>
              </a:buClr>
              <a:buSzPts val="1800"/>
              <a:buFont typeface="Arial"/>
              <a:buChar char="•"/>
            </a:pPr>
            <a:r>
              <a:rPr lang="es-AR" sz="1800"/>
              <a:t>¿Cómo afecta el humo de los grandes incendios al color y la claridad del cielo?</a:t>
            </a:r>
            <a:endParaRPr b="0" i="0" sz="1800" u="none" cap="none" strike="noStrike">
              <a:solidFill>
                <a:schemeClr val="dk1"/>
              </a:solidFill>
              <a:latin typeface="Arial"/>
              <a:ea typeface="Arial"/>
              <a:cs typeface="Arial"/>
              <a:sym typeface="Arial"/>
            </a:endParaRPr>
          </a:p>
          <a:p>
            <a:pPr indent="-342900" lvl="0" marL="342900" marR="0" rtl="0" algn="just">
              <a:lnSpc>
                <a:spcPct val="100000"/>
              </a:lnSpc>
              <a:spcBef>
                <a:spcPts val="360"/>
              </a:spcBef>
              <a:spcAft>
                <a:spcPts val="0"/>
              </a:spcAft>
              <a:buClr>
                <a:schemeClr val="dk1"/>
              </a:buClr>
              <a:buSzPts val="1800"/>
              <a:buFont typeface="Arial"/>
              <a:buChar char="•"/>
            </a:pPr>
            <a:r>
              <a:rPr lang="es-AR" sz="1800"/>
              <a:t>¿Cuánto tiempo permanecen las emisiones volcánicas en la atmósfera y adónde van?</a:t>
            </a:r>
            <a:endParaRPr b="0" i="0" sz="1800" u="none" cap="none" strike="noStrike">
              <a:solidFill>
                <a:schemeClr val="dk1"/>
              </a:solidFill>
              <a:latin typeface="Arial"/>
              <a:ea typeface="Arial"/>
              <a:cs typeface="Arial"/>
              <a:sym typeface="Arial"/>
            </a:endParaRPr>
          </a:p>
          <a:p>
            <a:pPr indent="-342900" lvl="0" marL="342900" marR="0" rtl="0" algn="just">
              <a:lnSpc>
                <a:spcPct val="100000"/>
              </a:lnSpc>
              <a:spcBef>
                <a:spcPts val="360"/>
              </a:spcBef>
              <a:spcAft>
                <a:spcPts val="0"/>
              </a:spcAft>
              <a:buClr>
                <a:schemeClr val="dk1"/>
              </a:buClr>
              <a:buSzPts val="1800"/>
              <a:buFont typeface="Arial"/>
              <a:buChar char="•"/>
            </a:pPr>
            <a:r>
              <a:rPr lang="es-AR" sz="1800"/>
              <a:t>¿Cómo afectan a los aerosoles las instalaciones industriales y las actividades agrícolas a los aerosoles</a:t>
            </a:r>
            <a:r>
              <a:rPr b="0" i="0" lang="es-AR" sz="1800" u="none" cap="none" strike="noStrike">
                <a:solidFill>
                  <a:schemeClr val="dk1"/>
                </a:solidFill>
                <a:latin typeface="Arial"/>
                <a:ea typeface="Arial"/>
                <a:cs typeface="Arial"/>
                <a:sym typeface="Arial"/>
              </a:rPr>
              <a:t>?</a:t>
            </a:r>
            <a:endParaRPr/>
          </a:p>
          <a:p>
            <a:pPr indent="0" lvl="0" marL="0" marR="0" rtl="0" algn="just">
              <a:lnSpc>
                <a:spcPct val="100000"/>
              </a:lnSpc>
              <a:spcBef>
                <a:spcPts val="360"/>
              </a:spcBef>
              <a:spcAft>
                <a:spcPts val="0"/>
              </a:spcAft>
              <a:buClr>
                <a:schemeClr val="dk1"/>
              </a:buClr>
              <a:buSzPts val="3200"/>
              <a:buFont typeface="Arial"/>
              <a:buNone/>
            </a:pPr>
            <a:r>
              <a:t/>
            </a:r>
            <a:endParaRPr b="0" i="0" sz="1800" u="none" cap="none" strike="noStrike">
              <a:solidFill>
                <a:schemeClr val="dk1"/>
              </a:solidFill>
              <a:latin typeface="Arial"/>
              <a:ea typeface="Arial"/>
              <a:cs typeface="Arial"/>
              <a:sym typeface="Arial"/>
            </a:endParaRPr>
          </a:p>
          <a:p>
            <a:pPr indent="0" lvl="0" marL="0" marR="0" rtl="0" algn="just">
              <a:lnSpc>
                <a:spcPct val="100000"/>
              </a:lnSpc>
              <a:spcBef>
                <a:spcPts val="360"/>
              </a:spcBef>
              <a:spcAft>
                <a:spcPts val="0"/>
              </a:spcAft>
              <a:buClr>
                <a:schemeClr val="dk1"/>
              </a:buClr>
              <a:buSzPts val="3200"/>
              <a:buFont typeface="Arial"/>
              <a:buNone/>
            </a:pPr>
            <a:r>
              <a:rPr lang="es-AR" sz="1800"/>
              <a:t>Científicos alrededor del mundo recopilan datos para responder a estas y muchas otras preguntas sobre los aerosoles y sus efectos en nuestro ambiente global.</a:t>
            </a:r>
            <a:endParaRPr b="0" i="0" sz="1800" u="none" cap="none" strike="noStrike">
              <a:solidFill>
                <a:schemeClr val="dk1"/>
              </a:solidFill>
              <a:latin typeface="Arial"/>
              <a:ea typeface="Arial"/>
              <a:cs typeface="Arial"/>
              <a:sym typeface="Arial"/>
            </a:endParaRPr>
          </a:p>
        </p:txBody>
      </p:sp>
      <p:sp>
        <p:nvSpPr>
          <p:cNvPr id="206" name="Google Shape;206;p14"/>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0" name="Shape 210"/>
        <p:cNvGrpSpPr/>
        <p:nvPr/>
      </p:nvGrpSpPr>
      <p:grpSpPr>
        <a:xfrm>
          <a:off x="0" y="0"/>
          <a:ext cx="0" cy="0"/>
          <a:chOff x="0" y="0"/>
          <a:chExt cx="0" cy="0"/>
        </a:xfrm>
      </p:grpSpPr>
      <p:sp>
        <p:nvSpPr>
          <p:cNvPr id="211" name="Google Shape;211;p15"/>
          <p:cNvSpPr txBox="1"/>
          <p:nvPr>
            <p:ph type="title"/>
          </p:nvPr>
        </p:nvSpPr>
        <p:spPr>
          <a:xfrm>
            <a:off x="1143000" y="914400"/>
            <a:ext cx="7848600" cy="685800"/>
          </a:xfrm>
          <a:prstGeom prst="rect">
            <a:avLst/>
          </a:prstGeom>
          <a:noFill/>
          <a:ln>
            <a:noFill/>
          </a:ln>
        </p:spPr>
        <p:txBody>
          <a:bodyPr anchorCtr="0" anchor="ctr" bIns="45700" lIns="91425" spcFirstLastPara="1" rIns="91425" wrap="square" tIns="45700">
            <a:normAutofit fontScale="90000"/>
          </a:bodyPr>
          <a:lstStyle/>
          <a:p>
            <a:pPr indent="0" lvl="0" marL="0" marR="0" rtl="0" algn="ctr">
              <a:lnSpc>
                <a:spcPct val="100000"/>
              </a:lnSpc>
              <a:spcBef>
                <a:spcPts val="0"/>
              </a:spcBef>
              <a:spcAft>
                <a:spcPts val="0"/>
              </a:spcAft>
              <a:buClr>
                <a:schemeClr val="dk2"/>
              </a:buClr>
              <a:buSzPct val="64814"/>
              <a:buFont typeface="Arial"/>
              <a:buNone/>
            </a:pPr>
            <a:r>
              <a:rPr lang="es-AR" sz="2400">
                <a:latin typeface="Arial"/>
                <a:ea typeface="Arial"/>
                <a:cs typeface="Arial"/>
                <a:sym typeface="Arial"/>
              </a:rPr>
              <a:t>Las mediciones de GLOBE ayudan a los científicos a</a:t>
            </a:r>
            <a:r>
              <a:rPr b="1" i="0" lang="es-AR" sz="2400" u="none" cap="none" strike="noStrike">
                <a:solidFill>
                  <a:schemeClr val="dk2"/>
                </a:solidFill>
                <a:latin typeface="Arial"/>
                <a:ea typeface="Arial"/>
                <a:cs typeface="Arial"/>
                <a:sym typeface="Arial"/>
              </a:rPr>
              <a:t>:</a:t>
            </a:r>
            <a:endParaRPr b="1" i="0" sz="2400" u="none" cap="none" strike="noStrike">
              <a:solidFill>
                <a:schemeClr val="dk2"/>
              </a:solidFill>
              <a:latin typeface="Arial"/>
              <a:ea typeface="Arial"/>
              <a:cs typeface="Arial"/>
              <a:sym typeface="Arial"/>
            </a:endParaRPr>
          </a:p>
        </p:txBody>
      </p:sp>
      <p:sp>
        <p:nvSpPr>
          <p:cNvPr id="212" name="Google Shape;212;p15"/>
          <p:cNvSpPr txBox="1"/>
          <p:nvPr>
            <p:ph idx="1" type="body"/>
          </p:nvPr>
        </p:nvSpPr>
        <p:spPr>
          <a:xfrm>
            <a:off x="1371600" y="1905000"/>
            <a:ext cx="3810000" cy="4572000"/>
          </a:xfrm>
          <a:prstGeom prst="rect">
            <a:avLst/>
          </a:prstGeom>
          <a:noFill/>
          <a:ln>
            <a:noFill/>
          </a:ln>
        </p:spPr>
        <p:txBody>
          <a:bodyPr anchorCtr="0" anchor="t" bIns="45700" lIns="91425" spcFirstLastPara="1" rIns="91425" wrap="square" tIns="45700">
            <a:noAutofit/>
          </a:bodyPr>
          <a:lstStyle/>
          <a:p>
            <a:pPr indent="-342900" lvl="0" marL="342900" marR="0" rtl="0" algn="just">
              <a:lnSpc>
                <a:spcPct val="100000"/>
              </a:lnSpc>
              <a:spcBef>
                <a:spcPts val="0"/>
              </a:spcBef>
              <a:spcAft>
                <a:spcPts val="0"/>
              </a:spcAft>
              <a:buClr>
                <a:schemeClr val="dk1"/>
              </a:buClr>
              <a:buSzPts val="1800"/>
              <a:buFont typeface="Arial"/>
              <a:buChar char="•"/>
            </a:pPr>
            <a:r>
              <a:rPr b="0" i="0" lang="es-AR" sz="1800" u="none" cap="none" strike="noStrike">
                <a:solidFill>
                  <a:schemeClr val="dk1"/>
                </a:solidFill>
                <a:latin typeface="Arial"/>
                <a:ea typeface="Arial"/>
                <a:cs typeface="Arial"/>
                <a:sym typeface="Arial"/>
              </a:rPr>
              <a:t>Validar las observaciones satelitales.</a:t>
            </a:r>
            <a:endParaRPr/>
          </a:p>
          <a:p>
            <a:pPr indent="-342900" lvl="0" marL="342900" marR="0" rtl="0" algn="just">
              <a:lnSpc>
                <a:spcPct val="100000"/>
              </a:lnSpc>
              <a:spcBef>
                <a:spcPts val="360"/>
              </a:spcBef>
              <a:spcAft>
                <a:spcPts val="0"/>
              </a:spcAft>
              <a:buClr>
                <a:schemeClr val="dk1"/>
              </a:buClr>
              <a:buSzPts val="1800"/>
              <a:buFont typeface="Arial"/>
              <a:buChar char="•"/>
            </a:pPr>
            <a:r>
              <a:rPr b="0" i="0" lang="es-AR" sz="1800" u="none" cap="none" strike="noStrike">
                <a:solidFill>
                  <a:schemeClr val="dk1"/>
                </a:solidFill>
                <a:latin typeface="Arial"/>
                <a:ea typeface="Arial"/>
                <a:cs typeface="Arial"/>
                <a:sym typeface="Arial"/>
              </a:rPr>
              <a:t>Observar eventos de polución local en lugares donde no hay otros instrumentos.</a:t>
            </a:r>
            <a:endParaRPr/>
          </a:p>
          <a:p>
            <a:pPr indent="-342900" lvl="0" marL="342900" marR="0" rtl="0" algn="just">
              <a:lnSpc>
                <a:spcPct val="100000"/>
              </a:lnSpc>
              <a:spcBef>
                <a:spcPts val="360"/>
              </a:spcBef>
              <a:spcAft>
                <a:spcPts val="0"/>
              </a:spcAft>
              <a:buClr>
                <a:schemeClr val="dk1"/>
              </a:buClr>
              <a:buSzPts val="1800"/>
              <a:buFont typeface="Arial"/>
              <a:buChar char="•"/>
            </a:pPr>
            <a:r>
              <a:rPr lang="es-AR" sz="1800">
                <a:latin typeface="Arial"/>
                <a:ea typeface="Arial"/>
                <a:cs typeface="Arial"/>
                <a:sym typeface="Arial"/>
              </a:rPr>
              <a:t>Explorar locaciones remotas donde los datos </a:t>
            </a:r>
            <a:r>
              <a:rPr b="0" i="0" lang="es-AR" sz="1800" u="none" cap="none" strike="noStrike">
                <a:solidFill>
                  <a:schemeClr val="dk1"/>
                </a:solidFill>
                <a:latin typeface="Arial"/>
                <a:ea typeface="Arial"/>
                <a:cs typeface="Arial"/>
                <a:sym typeface="Arial"/>
              </a:rPr>
              <a:t>son poco comunes.</a:t>
            </a:r>
            <a:endParaRPr b="0" i="0" sz="1800" u="none" cap="none" strike="noStrike">
              <a:solidFill>
                <a:schemeClr val="dk1"/>
              </a:solidFill>
              <a:latin typeface="Arial"/>
              <a:ea typeface="Arial"/>
              <a:cs typeface="Arial"/>
              <a:sym typeface="Arial"/>
            </a:endParaRPr>
          </a:p>
        </p:txBody>
      </p:sp>
      <p:pic>
        <p:nvPicPr>
          <p:cNvPr descr="Image shows scientists holding a variety of GLOBE-approved aerosol instruments." id="213" name="Google Shape;213;p15" title="Measurement Instruments"/>
          <p:cNvPicPr preferRelativeResize="0"/>
          <p:nvPr/>
        </p:nvPicPr>
        <p:blipFill rotWithShape="1">
          <a:blip r:embed="rId3">
            <a:alphaModFix/>
          </a:blip>
          <a:srcRect b="0" l="0" r="0" t="0"/>
          <a:stretch/>
        </p:blipFill>
        <p:spPr>
          <a:xfrm>
            <a:off x="5638800" y="1647825"/>
            <a:ext cx="3190875" cy="5086350"/>
          </a:xfrm>
          <a:prstGeom prst="rect">
            <a:avLst/>
          </a:prstGeom>
          <a:noFill/>
          <a:ln>
            <a:noFill/>
          </a:ln>
        </p:spPr>
      </p:pic>
      <p:sp>
        <p:nvSpPr>
          <p:cNvPr id="214" name="Google Shape;214;p15"/>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9" name="Shape 219"/>
        <p:cNvGrpSpPr/>
        <p:nvPr/>
      </p:nvGrpSpPr>
      <p:grpSpPr>
        <a:xfrm>
          <a:off x="0" y="0"/>
          <a:ext cx="0" cy="0"/>
          <a:chOff x="0" y="0"/>
          <a:chExt cx="0" cy="0"/>
        </a:xfrm>
      </p:grpSpPr>
      <p:sp>
        <p:nvSpPr>
          <p:cNvPr id="220" name="Google Shape;220;p16"/>
          <p:cNvSpPr txBox="1"/>
          <p:nvPr>
            <p:ph type="title"/>
          </p:nvPr>
        </p:nvSpPr>
        <p:spPr>
          <a:xfrm>
            <a:off x="1295400" y="975051"/>
            <a:ext cx="7696200" cy="685800"/>
          </a:xfrm>
          <a:prstGeom prst="rect">
            <a:avLst/>
          </a:prstGeom>
          <a:noFill/>
          <a:ln>
            <a:noFill/>
          </a:ln>
        </p:spPr>
        <p:txBody>
          <a:bodyPr anchorCtr="0" anchor="ctr" bIns="45700" lIns="91425" spcFirstLastPara="1" rIns="91425" wrap="square" tIns="45700">
            <a:normAutofit fontScale="90000"/>
          </a:bodyPr>
          <a:lstStyle/>
          <a:p>
            <a:pPr indent="0" lvl="0" marL="0" marR="0" rtl="0" algn="ctr">
              <a:lnSpc>
                <a:spcPct val="100000"/>
              </a:lnSpc>
              <a:spcBef>
                <a:spcPts val="0"/>
              </a:spcBef>
              <a:spcAft>
                <a:spcPts val="0"/>
              </a:spcAft>
              <a:buClr>
                <a:schemeClr val="dk2"/>
              </a:buClr>
              <a:buSzPct val="77777"/>
              <a:buFont typeface="Arial"/>
              <a:buNone/>
            </a:pPr>
            <a:r>
              <a:rPr b="1" i="0" lang="es-AR" sz="2000" u="none" cap="none" strike="noStrike">
                <a:solidFill>
                  <a:schemeClr val="dk2"/>
                </a:solidFill>
                <a:latin typeface="Arial"/>
                <a:ea typeface="Arial"/>
                <a:cs typeface="Arial"/>
                <a:sym typeface="Arial"/>
              </a:rPr>
              <a:t>Los científicos cuantifican los aerosoles utilizando mediciones del espesor óptico de los aerosoles</a:t>
            </a:r>
            <a:endParaRPr b="1" i="0" sz="2000" u="none" cap="none" strike="noStrike">
              <a:solidFill>
                <a:schemeClr val="dk2"/>
              </a:solidFill>
              <a:latin typeface="Arial"/>
              <a:ea typeface="Arial"/>
              <a:cs typeface="Arial"/>
              <a:sym typeface="Arial"/>
            </a:endParaRPr>
          </a:p>
        </p:txBody>
      </p:sp>
      <p:pic>
        <p:nvPicPr>
          <p:cNvPr descr="This map shows measurements of aerosol optical thickness made by satellite during the month of July 2007. There are heavy aerosols blowing from the deserts of Northern Africa and the Middle East, as well as from the polluted major cities of Eastern Asia." id="221" name="Google Shape;221;p16" title="Aerosol Optical Thickness from Space"/>
          <p:cNvPicPr preferRelativeResize="0"/>
          <p:nvPr/>
        </p:nvPicPr>
        <p:blipFill rotWithShape="1">
          <a:blip r:embed="rId3">
            <a:alphaModFix/>
          </a:blip>
          <a:srcRect b="0" l="0" r="0" t="0"/>
          <a:stretch/>
        </p:blipFill>
        <p:spPr>
          <a:xfrm>
            <a:off x="2133600" y="2667000"/>
            <a:ext cx="6477000" cy="3238500"/>
          </a:xfrm>
          <a:prstGeom prst="rect">
            <a:avLst/>
          </a:prstGeom>
          <a:noFill/>
          <a:ln>
            <a:noFill/>
          </a:ln>
        </p:spPr>
      </p:pic>
      <p:sp>
        <p:nvSpPr>
          <p:cNvPr id="222" name="Google Shape;222;p16"/>
          <p:cNvSpPr txBox="1"/>
          <p:nvPr>
            <p:ph idx="1" type="body"/>
          </p:nvPr>
        </p:nvSpPr>
        <p:spPr>
          <a:xfrm>
            <a:off x="1295400" y="1838036"/>
            <a:ext cx="7696200" cy="902855"/>
          </a:xfrm>
          <a:prstGeom prst="rect">
            <a:avLst/>
          </a:prstGeom>
          <a:noFill/>
          <a:ln>
            <a:noFill/>
          </a:ln>
        </p:spPr>
        <p:txBody>
          <a:bodyPr anchorCtr="0" anchor="t" bIns="45700" lIns="91425" spcFirstLastPara="1" rIns="91425" wrap="square" tIns="45700">
            <a:normAutofit fontScale="85000" lnSpcReduction="20000"/>
          </a:bodyPr>
          <a:lstStyle/>
          <a:p>
            <a:pPr indent="0" lvl="0" marL="0" rtl="0" algn="just">
              <a:lnSpc>
                <a:spcPct val="100000"/>
              </a:lnSpc>
              <a:spcBef>
                <a:spcPts val="0"/>
              </a:spcBef>
              <a:spcAft>
                <a:spcPts val="0"/>
              </a:spcAft>
              <a:buSzPct val="209150"/>
              <a:buNone/>
            </a:pPr>
            <a:r>
              <a:rPr lang="es-AR" sz="1800" u="none" cap="none" strike="noStrike">
                <a:solidFill>
                  <a:schemeClr val="dk1"/>
                </a:solidFill>
                <a:latin typeface="Arial"/>
                <a:ea typeface="Arial"/>
                <a:cs typeface="Arial"/>
                <a:sym typeface="Arial"/>
              </a:rPr>
              <a:t>El </a:t>
            </a:r>
            <a:r>
              <a:rPr b="1" i="1" lang="es-AR" sz="1800" u="none" cap="none" strike="noStrike">
                <a:solidFill>
                  <a:schemeClr val="dk1"/>
                </a:solidFill>
                <a:latin typeface="Arial"/>
                <a:ea typeface="Arial"/>
                <a:cs typeface="Arial"/>
                <a:sym typeface="Arial"/>
              </a:rPr>
              <a:t>Espesor Óptico de los Aerosoles </a:t>
            </a:r>
            <a:r>
              <a:rPr lang="es-AR" sz="1800" u="none" cap="none" strike="noStrike">
                <a:solidFill>
                  <a:schemeClr val="dk1"/>
                </a:solidFill>
                <a:latin typeface="Arial"/>
                <a:ea typeface="Arial"/>
                <a:cs typeface="Arial"/>
                <a:sym typeface="Arial"/>
              </a:rPr>
              <a:t>(AOT, Aerosol Optical Thickness)</a:t>
            </a:r>
            <a:r>
              <a:rPr b="1" i="1" lang="es-AR" sz="1800">
                <a:latin typeface="Arial"/>
                <a:ea typeface="Arial"/>
                <a:cs typeface="Arial"/>
                <a:sym typeface="Arial"/>
              </a:rPr>
              <a:t>, </a:t>
            </a:r>
            <a:r>
              <a:rPr b="0" i="0" lang="es-AR" sz="1800" u="none" cap="none" strike="noStrike">
                <a:solidFill>
                  <a:schemeClr val="dk1"/>
                </a:solidFill>
                <a:latin typeface="Arial"/>
                <a:ea typeface="Arial"/>
                <a:cs typeface="Arial"/>
                <a:sym typeface="Arial"/>
              </a:rPr>
              <a:t>también llamada profundida</a:t>
            </a:r>
            <a:r>
              <a:rPr lang="es-AR" sz="1800">
                <a:latin typeface="Arial"/>
                <a:ea typeface="Arial"/>
                <a:cs typeface="Arial"/>
                <a:sym typeface="Arial"/>
              </a:rPr>
              <a:t>d óptica del aerosol, es una medida de la cantidad de luz solar que se evita que llegue a la superficie de la Tierra debido a la dispersión y absorción por aerosoles.</a:t>
            </a:r>
            <a:endParaRPr b="0" i="0" sz="1800" u="none" cap="none" strike="noStrike">
              <a:solidFill>
                <a:schemeClr val="dk1"/>
              </a:solidFill>
              <a:latin typeface="Arial"/>
              <a:ea typeface="Arial"/>
              <a:cs typeface="Arial"/>
              <a:sym typeface="Arial"/>
            </a:endParaRPr>
          </a:p>
        </p:txBody>
      </p:sp>
      <p:sp>
        <p:nvSpPr>
          <p:cNvPr id="223" name="Google Shape;223;p16"/>
          <p:cNvSpPr txBox="1"/>
          <p:nvPr/>
        </p:nvSpPr>
        <p:spPr>
          <a:xfrm>
            <a:off x="1295400" y="5715000"/>
            <a:ext cx="7696200" cy="954107"/>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just">
              <a:lnSpc>
                <a:spcPct val="100000"/>
              </a:lnSpc>
              <a:spcBef>
                <a:spcPts val="0"/>
              </a:spcBef>
              <a:spcAft>
                <a:spcPts val="0"/>
              </a:spcAft>
              <a:buClr>
                <a:schemeClr val="dk1"/>
              </a:buClr>
              <a:buSzPct val="100000"/>
              <a:buFont typeface="Arial"/>
              <a:buNone/>
            </a:pPr>
            <a:r>
              <a:rPr b="0" i="0" lang="es-AR" sz="1400" u="none" cap="none" strike="noStrike">
                <a:solidFill>
                  <a:schemeClr val="dk1"/>
                </a:solidFill>
                <a:latin typeface="Arial"/>
                <a:ea typeface="Arial"/>
                <a:cs typeface="Arial"/>
                <a:sym typeface="Arial"/>
              </a:rPr>
              <a:t>Este mapa (</a:t>
            </a:r>
            <a:r>
              <a:rPr b="0" i="0" lang="es-AR" sz="1400" u="sng" cap="none" strike="noStrike">
                <a:solidFill>
                  <a:schemeClr val="hlink"/>
                </a:solidFill>
                <a:latin typeface="Arial"/>
                <a:ea typeface="Arial"/>
                <a:cs typeface="Arial"/>
                <a:sym typeface="Arial"/>
                <a:hlinkClick r:id="rId4"/>
              </a:rPr>
              <a:t>y más como este</a:t>
            </a:r>
            <a:r>
              <a:rPr b="0" i="0" lang="es-AR" sz="1400" u="none" cap="none" strike="noStrike">
                <a:solidFill>
                  <a:schemeClr val="dk1"/>
                </a:solidFill>
                <a:latin typeface="Arial"/>
                <a:ea typeface="Arial"/>
                <a:cs typeface="Arial"/>
                <a:sym typeface="Arial"/>
              </a:rPr>
              <a:t>) muestra las mediciones del espesor óptico de los aerosoles visto desde el espacio. Los cielos despejados suelen tener bajos valores de AOT (0.1 o menos), mientras que las regiones con valores de AOT mayores a 0.3 suelen estar experimentando un evento aerosol como un incendio forestal, una tormenta de polvo o un evento de polución. Tenga en cuenta que los valores de AOT superiores a 1, aunque no se muestran aquí, son posibles. </a:t>
            </a:r>
            <a:endParaRPr b="0" i="0" sz="1400" u="none" cap="none" strike="noStrike">
              <a:solidFill>
                <a:schemeClr val="dk1"/>
              </a:solidFill>
              <a:latin typeface="Arial"/>
              <a:ea typeface="Arial"/>
              <a:cs typeface="Arial"/>
              <a:sym typeface="Arial"/>
            </a:endParaRPr>
          </a:p>
        </p:txBody>
      </p:sp>
      <p:sp>
        <p:nvSpPr>
          <p:cNvPr id="224" name="Google Shape;224;p16"/>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8" name="Shape 228"/>
        <p:cNvGrpSpPr/>
        <p:nvPr/>
      </p:nvGrpSpPr>
      <p:grpSpPr>
        <a:xfrm>
          <a:off x="0" y="0"/>
          <a:ext cx="0" cy="0"/>
          <a:chOff x="0" y="0"/>
          <a:chExt cx="0" cy="0"/>
        </a:xfrm>
      </p:grpSpPr>
      <p:sp>
        <p:nvSpPr>
          <p:cNvPr id="229" name="Google Shape;229;p17"/>
          <p:cNvSpPr txBox="1"/>
          <p:nvPr>
            <p:ph type="title"/>
          </p:nvPr>
        </p:nvSpPr>
        <p:spPr>
          <a:xfrm>
            <a:off x="1295400" y="914400"/>
            <a:ext cx="7620000" cy="685800"/>
          </a:xfrm>
          <a:prstGeom prst="rect">
            <a:avLst/>
          </a:prstGeom>
          <a:noFill/>
          <a:ln>
            <a:noFill/>
          </a:ln>
        </p:spPr>
        <p:txBody>
          <a:bodyPr anchorCtr="0" anchor="ctr" bIns="45700" lIns="91425" spcFirstLastPara="1" rIns="91425" wrap="square" tIns="45700">
            <a:normAutofit fontScale="90000"/>
          </a:bodyPr>
          <a:lstStyle/>
          <a:p>
            <a:pPr indent="0" lvl="0" marL="0" marR="0" rtl="0" algn="ctr">
              <a:lnSpc>
                <a:spcPct val="100000"/>
              </a:lnSpc>
              <a:spcBef>
                <a:spcPts val="0"/>
              </a:spcBef>
              <a:spcAft>
                <a:spcPts val="0"/>
              </a:spcAft>
              <a:buClr>
                <a:schemeClr val="dk2"/>
              </a:buClr>
              <a:buSzPct val="48611"/>
              <a:buFont typeface="Arial"/>
              <a:buNone/>
            </a:pPr>
            <a:r>
              <a:rPr lang="es-AR" sz="3200">
                <a:latin typeface="Arial"/>
                <a:ea typeface="Arial"/>
                <a:cs typeface="Arial"/>
                <a:sym typeface="Arial"/>
              </a:rPr>
              <a:t>¿Qué es el espesor óptico del aerosol?</a:t>
            </a:r>
            <a:endParaRPr i="0" sz="3200" u="none" cap="none" strike="noStrike">
              <a:solidFill>
                <a:schemeClr val="dk2"/>
              </a:solidFill>
              <a:latin typeface="Arial"/>
              <a:ea typeface="Arial"/>
              <a:cs typeface="Arial"/>
              <a:sym typeface="Arial"/>
            </a:endParaRPr>
          </a:p>
        </p:txBody>
      </p:sp>
      <p:sp>
        <p:nvSpPr>
          <p:cNvPr id="230" name="Google Shape;230;p17"/>
          <p:cNvSpPr txBox="1"/>
          <p:nvPr>
            <p:ph idx="1" type="body"/>
          </p:nvPr>
        </p:nvSpPr>
        <p:spPr>
          <a:xfrm>
            <a:off x="1295400" y="1469229"/>
            <a:ext cx="7620000" cy="895280"/>
          </a:xfrm>
          <a:prstGeom prst="rect">
            <a:avLst/>
          </a:prstGeom>
          <a:noFill/>
          <a:ln>
            <a:noFill/>
          </a:ln>
        </p:spPr>
        <p:txBody>
          <a:bodyPr anchorCtr="0" anchor="t" bIns="45700" lIns="91425" spcFirstLastPara="1" rIns="91425" wrap="square" tIns="45700">
            <a:normAutofit fontScale="85000" lnSpcReduction="10000"/>
          </a:bodyPr>
          <a:lstStyle/>
          <a:p>
            <a:pPr indent="0" lvl="0" marL="0" marR="0" rtl="0" algn="just">
              <a:lnSpc>
                <a:spcPct val="100000"/>
              </a:lnSpc>
              <a:spcBef>
                <a:spcPts val="0"/>
              </a:spcBef>
              <a:spcAft>
                <a:spcPts val="0"/>
              </a:spcAft>
              <a:buClr>
                <a:schemeClr val="dk1"/>
              </a:buClr>
              <a:buSzPct val="209150"/>
              <a:buFont typeface="Arial"/>
              <a:buNone/>
            </a:pPr>
            <a:r>
              <a:rPr i="0" lang="es-AR" sz="1800" u="none" cap="none" strike="noStrike">
                <a:solidFill>
                  <a:schemeClr val="dk1"/>
                </a:solidFill>
                <a:latin typeface="Arial"/>
                <a:ea typeface="Arial"/>
                <a:cs typeface="Arial"/>
                <a:sym typeface="Arial"/>
              </a:rPr>
              <a:t>El espesor óptico del aerosol es una comparación de la cantidad de luz solar que podría alcanzar la superficie terrestre si no hubiera aerosoles en el camino y </a:t>
            </a:r>
            <a:r>
              <a:rPr lang="es-AR" sz="1800">
                <a:latin typeface="Arial"/>
                <a:ea typeface="Arial"/>
                <a:cs typeface="Arial"/>
                <a:sym typeface="Arial"/>
              </a:rPr>
              <a:t>la cantidad de luz solar realmente medida desde el sitio de estudio atmosférico.</a:t>
            </a:r>
            <a:endParaRPr i="0" sz="1800" u="none" cap="none" strike="noStrike">
              <a:solidFill>
                <a:schemeClr val="dk1"/>
              </a:solidFill>
              <a:latin typeface="Arial"/>
              <a:ea typeface="Arial"/>
              <a:cs typeface="Arial"/>
              <a:sym typeface="Arial"/>
            </a:endParaRPr>
          </a:p>
        </p:txBody>
      </p:sp>
      <p:pic>
        <p:nvPicPr>
          <p:cNvPr descr="This image compares the relative scattering experienced by sunlight traveling through Earth's atmosphere with and without aerosols. Without aerosols, there are just atmospheric gases and water vapor to scatter light, so the air appears relatively clear. When aerosols are added into the mix, the sunlight is more scattered, and the air appears darker." id="231" name="Google Shape;231;p17" title="Atmospheric Components Scatter Light from the Sun"/>
          <p:cNvPicPr preferRelativeResize="0"/>
          <p:nvPr/>
        </p:nvPicPr>
        <p:blipFill rotWithShape="1">
          <a:blip r:embed="rId3">
            <a:alphaModFix/>
          </a:blip>
          <a:srcRect b="0" l="0" r="0" t="0"/>
          <a:stretch/>
        </p:blipFill>
        <p:spPr>
          <a:xfrm>
            <a:off x="1981200" y="2438400"/>
            <a:ext cx="6248400" cy="4279888"/>
          </a:xfrm>
          <a:prstGeom prst="rect">
            <a:avLst/>
          </a:prstGeom>
          <a:noFill/>
          <a:ln>
            <a:noFill/>
          </a:ln>
        </p:spPr>
      </p:pic>
      <p:sp>
        <p:nvSpPr>
          <p:cNvPr id="232" name="Google Shape;232;p17"/>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
        <p:nvSpPr>
          <p:cNvPr id="233" name="Google Shape;233;p17"/>
          <p:cNvSpPr txBox="1"/>
          <p:nvPr>
            <p:ph idx="1" type="body"/>
          </p:nvPr>
        </p:nvSpPr>
        <p:spPr>
          <a:xfrm>
            <a:off x="3276600" y="3071738"/>
            <a:ext cx="1350818" cy="216407"/>
          </a:xfrm>
          <a:prstGeom prst="rect">
            <a:avLst/>
          </a:prstGeom>
          <a:solidFill>
            <a:srgbClr val="DEEBF7"/>
          </a:solidFill>
          <a:ln>
            <a:noFill/>
          </a:ln>
        </p:spPr>
        <p:txBody>
          <a:bodyPr anchorCtr="0" anchor="t" bIns="45700" lIns="91425" spcFirstLastPara="1" rIns="91425" wrap="square" tIns="45700">
            <a:normAutofit fontScale="55000" lnSpcReduction="20000"/>
          </a:bodyPr>
          <a:lstStyle/>
          <a:p>
            <a:pPr indent="0" lvl="0" marL="0" marR="0" rtl="0" algn="just">
              <a:lnSpc>
                <a:spcPct val="100000"/>
              </a:lnSpc>
              <a:spcBef>
                <a:spcPts val="0"/>
              </a:spcBef>
              <a:spcAft>
                <a:spcPts val="0"/>
              </a:spcAft>
              <a:buClr>
                <a:schemeClr val="dk1"/>
              </a:buClr>
              <a:buSzPct val="323232"/>
              <a:buFont typeface="Arial"/>
              <a:buNone/>
            </a:pPr>
            <a:r>
              <a:rPr i="0" lang="es-AR" sz="1800" u="none" cap="none" strike="noStrike">
                <a:solidFill>
                  <a:schemeClr val="dk1"/>
                </a:solidFill>
                <a:latin typeface="Arial"/>
                <a:ea typeface="Arial"/>
                <a:cs typeface="Arial"/>
                <a:sym typeface="Arial"/>
              </a:rPr>
              <a:t>Gases atmosféricos</a:t>
            </a:r>
            <a:endParaRPr>
              <a:latin typeface="Arial"/>
              <a:ea typeface="Arial"/>
              <a:cs typeface="Arial"/>
              <a:sym typeface="Arial"/>
            </a:endParaRPr>
          </a:p>
        </p:txBody>
      </p:sp>
      <p:sp>
        <p:nvSpPr>
          <p:cNvPr id="234" name="Google Shape;234;p17"/>
          <p:cNvSpPr txBox="1"/>
          <p:nvPr>
            <p:ph idx="1" type="body"/>
          </p:nvPr>
        </p:nvSpPr>
        <p:spPr>
          <a:xfrm>
            <a:off x="3617178" y="3362036"/>
            <a:ext cx="1010240" cy="249265"/>
          </a:xfrm>
          <a:prstGeom prst="rect">
            <a:avLst/>
          </a:prstGeom>
          <a:solidFill>
            <a:srgbClr val="DEEBF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i="0" lang="es-AR" sz="1000" u="none" cap="none" strike="noStrike">
                <a:solidFill>
                  <a:schemeClr val="dk1"/>
                </a:solidFill>
                <a:latin typeface="Arial"/>
                <a:ea typeface="Arial"/>
                <a:cs typeface="Arial"/>
                <a:sym typeface="Arial"/>
              </a:rPr>
              <a:t>Vapor de agua</a:t>
            </a:r>
            <a:endParaRPr>
              <a:latin typeface="Arial"/>
              <a:ea typeface="Arial"/>
              <a:cs typeface="Arial"/>
              <a:sym typeface="Arial"/>
            </a:endParaRPr>
          </a:p>
        </p:txBody>
      </p:sp>
      <p:sp>
        <p:nvSpPr>
          <p:cNvPr id="235" name="Google Shape;235;p17"/>
          <p:cNvSpPr txBox="1"/>
          <p:nvPr>
            <p:ph idx="1" type="body"/>
          </p:nvPr>
        </p:nvSpPr>
        <p:spPr>
          <a:xfrm>
            <a:off x="6819507" y="3573778"/>
            <a:ext cx="825571" cy="249265"/>
          </a:xfrm>
          <a:prstGeom prst="rect">
            <a:avLst/>
          </a:prstGeom>
          <a:solidFill>
            <a:srgbClr val="DEEBF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i="0" lang="es-AR" sz="1000" u="none" cap="none" strike="noStrike">
                <a:solidFill>
                  <a:schemeClr val="dk1"/>
                </a:solidFill>
                <a:latin typeface="Arial"/>
                <a:ea typeface="Arial"/>
                <a:cs typeface="Arial"/>
                <a:sym typeface="Arial"/>
              </a:rPr>
              <a:t>Aerosoles</a:t>
            </a:r>
            <a:endParaRPr>
              <a:latin typeface="Arial"/>
              <a:ea typeface="Arial"/>
              <a:cs typeface="Arial"/>
              <a:sym typeface="Arial"/>
            </a:endParaRPr>
          </a:p>
        </p:txBody>
      </p:sp>
      <p:sp>
        <p:nvSpPr>
          <p:cNvPr id="236" name="Google Shape;236;p17"/>
          <p:cNvSpPr txBox="1"/>
          <p:nvPr>
            <p:ph idx="1" type="body"/>
          </p:nvPr>
        </p:nvSpPr>
        <p:spPr>
          <a:xfrm>
            <a:off x="5311030" y="2610945"/>
            <a:ext cx="2334048" cy="372430"/>
          </a:xfrm>
          <a:prstGeom prst="rect">
            <a:avLst/>
          </a:prstGeom>
          <a:solidFill>
            <a:srgbClr val="DEEBF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b="1" i="0" lang="es-AR" sz="1100" u="sng" cap="none" strike="noStrike">
                <a:solidFill>
                  <a:schemeClr val="dk1"/>
                </a:solidFill>
                <a:latin typeface="Arial"/>
                <a:ea typeface="Arial"/>
                <a:cs typeface="Arial"/>
                <a:sym typeface="Arial"/>
              </a:rPr>
              <a:t>La adición de aerosoles dispersa la luz entrante del sol</a:t>
            </a:r>
            <a:endParaRPr>
              <a:latin typeface="Arial"/>
              <a:ea typeface="Arial"/>
              <a:cs typeface="Arial"/>
              <a:sym typeface="Arial"/>
            </a:endParaRPr>
          </a:p>
        </p:txBody>
      </p:sp>
      <p:sp>
        <p:nvSpPr>
          <p:cNvPr id="237" name="Google Shape;237;p17"/>
          <p:cNvSpPr txBox="1"/>
          <p:nvPr>
            <p:ph idx="1" type="body"/>
          </p:nvPr>
        </p:nvSpPr>
        <p:spPr>
          <a:xfrm>
            <a:off x="2325396" y="2793039"/>
            <a:ext cx="2583563" cy="190336"/>
          </a:xfrm>
          <a:prstGeom prst="rect">
            <a:avLst/>
          </a:prstGeom>
          <a:solidFill>
            <a:srgbClr val="DEEBF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b="1" i="0" lang="es-AR" sz="1100" u="sng" cap="none" strike="noStrike">
                <a:solidFill>
                  <a:schemeClr val="dk1"/>
                </a:solidFill>
                <a:latin typeface="Arial"/>
                <a:ea typeface="Arial"/>
                <a:cs typeface="Arial"/>
                <a:sym typeface="Arial"/>
              </a:rPr>
              <a:t>entre el sol y la superficie terrestre</a:t>
            </a:r>
            <a:endParaRPr>
              <a:latin typeface="Arial"/>
              <a:ea typeface="Arial"/>
              <a:cs typeface="Arial"/>
              <a:sym typeface="Arial"/>
            </a:endParaRPr>
          </a:p>
        </p:txBody>
      </p:sp>
      <p:sp>
        <p:nvSpPr>
          <p:cNvPr id="238" name="Google Shape;238;p17"/>
          <p:cNvSpPr txBox="1"/>
          <p:nvPr>
            <p:ph idx="1" type="body"/>
          </p:nvPr>
        </p:nvSpPr>
        <p:spPr>
          <a:xfrm>
            <a:off x="2374260" y="2595048"/>
            <a:ext cx="2352248" cy="212464"/>
          </a:xfrm>
          <a:prstGeom prst="rect">
            <a:avLst/>
          </a:prstGeom>
          <a:solidFill>
            <a:srgbClr val="DEEBF7"/>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Arial"/>
              <a:buNone/>
            </a:pPr>
            <a:r>
              <a:rPr b="1" i="0" lang="es-AR" sz="1100" u="sng" cap="none" strike="noStrike">
                <a:solidFill>
                  <a:schemeClr val="dk1"/>
                </a:solidFill>
                <a:latin typeface="Arial"/>
                <a:ea typeface="Arial"/>
                <a:cs typeface="Arial"/>
                <a:sym typeface="Arial"/>
              </a:rPr>
              <a:t>Componentes atmosféricos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43" name="Shape 243"/>
        <p:cNvGrpSpPr/>
        <p:nvPr/>
      </p:nvGrpSpPr>
      <p:grpSpPr>
        <a:xfrm>
          <a:off x="0" y="0"/>
          <a:ext cx="0" cy="0"/>
          <a:chOff x="0" y="0"/>
          <a:chExt cx="0" cy="0"/>
        </a:xfrm>
      </p:grpSpPr>
      <p:sp>
        <p:nvSpPr>
          <p:cNvPr id="244" name="Google Shape;244;p18"/>
          <p:cNvSpPr txBox="1"/>
          <p:nvPr>
            <p:ph type="title"/>
          </p:nvPr>
        </p:nvSpPr>
        <p:spPr>
          <a:xfrm>
            <a:off x="457200" y="914400"/>
            <a:ext cx="9144000" cy="685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400"/>
              <a:buFont typeface="Arial"/>
              <a:buNone/>
            </a:pPr>
            <a:r>
              <a:rPr b="1" i="0" lang="es-AR" sz="3200" u="none" cap="none" strike="noStrike">
                <a:solidFill>
                  <a:schemeClr val="dk2"/>
                </a:solidFill>
                <a:latin typeface="Arial"/>
                <a:ea typeface="Arial"/>
                <a:cs typeface="Arial"/>
                <a:sym typeface="Arial"/>
              </a:rPr>
              <a:t>Medimos AOT desde la tierra</a:t>
            </a:r>
            <a:endParaRPr b="1" i="0" sz="3200" u="none" cap="none" strike="noStrike">
              <a:solidFill>
                <a:schemeClr val="dk2"/>
              </a:solidFill>
              <a:latin typeface="Arial"/>
              <a:ea typeface="Arial"/>
              <a:cs typeface="Arial"/>
              <a:sym typeface="Arial"/>
            </a:endParaRPr>
          </a:p>
        </p:txBody>
      </p:sp>
      <p:sp>
        <p:nvSpPr>
          <p:cNvPr id="245" name="Google Shape;245;p18"/>
          <p:cNvSpPr txBox="1"/>
          <p:nvPr>
            <p:ph idx="1" type="body"/>
          </p:nvPr>
        </p:nvSpPr>
        <p:spPr>
          <a:xfrm>
            <a:off x="1295400" y="1489825"/>
            <a:ext cx="3810000" cy="5007033"/>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3200"/>
              <a:buFont typeface="Arial"/>
              <a:buNone/>
            </a:pPr>
            <a:r>
              <a:rPr i="0" lang="es-AR" sz="1800" u="none" cap="none" strike="noStrike">
                <a:solidFill>
                  <a:schemeClr val="dk1"/>
                </a:solidFill>
                <a:latin typeface="Arial"/>
                <a:ea typeface="Arial"/>
                <a:cs typeface="Arial"/>
                <a:sym typeface="Arial"/>
              </a:rPr>
              <a:t>Los fotómetros solares, como los mostrados a la derecha, miden  AOT desde el suelo mirando hacia arriba, hacia el sol. Estos instrumentos miden AOT en varias longitudes de onda para conocer la distribución del tamaño y las fuentes de los aerosoles. Cuanto mayor es el grosor óptico menos luz alcanza la superficie terrestre. Mientras más aerosoles haya en la atmósfera, mayor será el valor de AOT.</a:t>
            </a:r>
            <a:endParaRPr>
              <a:latin typeface="Arial"/>
              <a:ea typeface="Arial"/>
              <a:cs typeface="Arial"/>
              <a:sym typeface="Arial"/>
            </a:endParaRPr>
          </a:p>
          <a:p>
            <a:pPr indent="0" lvl="0" marL="0" marR="0" rtl="0" algn="ctr">
              <a:lnSpc>
                <a:spcPct val="100000"/>
              </a:lnSpc>
              <a:spcBef>
                <a:spcPts val="400"/>
              </a:spcBef>
              <a:spcAft>
                <a:spcPts val="0"/>
              </a:spcAft>
              <a:buClr>
                <a:schemeClr val="dk1"/>
              </a:buClr>
              <a:buSzPts val="3200"/>
              <a:buFont typeface="Arial"/>
              <a:buNone/>
            </a:pPr>
            <a:r>
              <a:rPr b="1" i="0" lang="es-AR" sz="2000" u="none" cap="none" strike="noStrike">
                <a:solidFill>
                  <a:schemeClr val="dk1"/>
                </a:solidFill>
                <a:latin typeface="Arial"/>
                <a:ea typeface="Arial"/>
                <a:cs typeface="Arial"/>
                <a:sym typeface="Arial"/>
              </a:rPr>
              <a:t>Más Aerosol</a:t>
            </a:r>
            <a:r>
              <a:rPr i="0" lang="es-AR" sz="2000" u="none" cap="none" strike="noStrike">
                <a:solidFill>
                  <a:schemeClr val="dk1"/>
                </a:solidFill>
                <a:latin typeface="Arial"/>
                <a:ea typeface="Arial"/>
                <a:cs typeface="Arial"/>
                <a:sym typeface="Arial"/>
              </a:rPr>
              <a:t>↔ </a:t>
            </a:r>
            <a:r>
              <a:rPr b="1" i="0" lang="es-AR" sz="2000" u="none" cap="none" strike="noStrike">
                <a:solidFill>
                  <a:schemeClr val="dk1"/>
                </a:solidFill>
                <a:latin typeface="Arial"/>
                <a:ea typeface="Arial"/>
                <a:cs typeface="Arial"/>
                <a:sym typeface="Arial"/>
              </a:rPr>
              <a:t>AOT más alto</a:t>
            </a:r>
            <a:endParaRPr>
              <a:latin typeface="Arial"/>
              <a:ea typeface="Arial"/>
              <a:cs typeface="Arial"/>
              <a:sym typeface="Arial"/>
            </a:endParaRPr>
          </a:p>
          <a:p>
            <a:pPr indent="0" lvl="0" marL="0" marR="0" rtl="0" algn="ctr">
              <a:lnSpc>
                <a:spcPct val="100000"/>
              </a:lnSpc>
              <a:spcBef>
                <a:spcPts val="400"/>
              </a:spcBef>
              <a:spcAft>
                <a:spcPts val="0"/>
              </a:spcAft>
              <a:buClr>
                <a:schemeClr val="dk1"/>
              </a:buClr>
              <a:buSzPts val="3200"/>
              <a:buFont typeface="Arial"/>
              <a:buNone/>
            </a:pPr>
            <a:r>
              <a:rPr i="0" lang="es-AR" sz="2000" u="none" cap="none" strike="noStrike">
                <a:solidFill>
                  <a:schemeClr val="dk1"/>
                </a:solidFill>
                <a:latin typeface="Arial"/>
                <a:ea typeface="Arial"/>
                <a:cs typeface="Arial"/>
                <a:sym typeface="Arial"/>
              </a:rPr>
              <a:t>↕                 ↕ </a:t>
            </a:r>
            <a:endParaRPr>
              <a:latin typeface="Arial"/>
              <a:ea typeface="Arial"/>
              <a:cs typeface="Arial"/>
              <a:sym typeface="Arial"/>
            </a:endParaRPr>
          </a:p>
          <a:p>
            <a:pPr indent="0" lvl="0" marL="0" marR="0" rtl="0" algn="ctr">
              <a:lnSpc>
                <a:spcPct val="100000"/>
              </a:lnSpc>
              <a:spcBef>
                <a:spcPts val="400"/>
              </a:spcBef>
              <a:spcAft>
                <a:spcPts val="0"/>
              </a:spcAft>
              <a:buClr>
                <a:schemeClr val="dk1"/>
              </a:buClr>
              <a:buSzPts val="3200"/>
              <a:buFont typeface="Arial"/>
              <a:buNone/>
            </a:pPr>
            <a:r>
              <a:rPr b="1" lang="es-AR" sz="2000">
                <a:latin typeface="Arial"/>
                <a:ea typeface="Arial"/>
                <a:cs typeface="Arial"/>
                <a:sym typeface="Arial"/>
              </a:rPr>
              <a:t>Menos luz en la superficie</a:t>
            </a:r>
            <a:endParaRPr b="1" i="0" sz="2000" u="none" cap="none" strike="noStrike">
              <a:solidFill>
                <a:schemeClr val="dk1"/>
              </a:solidFill>
              <a:latin typeface="Arial"/>
              <a:ea typeface="Arial"/>
              <a:cs typeface="Arial"/>
              <a:sym typeface="Arial"/>
            </a:endParaRPr>
          </a:p>
        </p:txBody>
      </p:sp>
      <p:pic>
        <p:nvPicPr>
          <p:cNvPr descr="Two scientific measurement stations, one on a mountain top and one in a field are shown in this image. " id="246" name="Google Shape;246;p18" title="Images of Aerosol Measurement Equipment"/>
          <p:cNvPicPr preferRelativeResize="0"/>
          <p:nvPr/>
        </p:nvPicPr>
        <p:blipFill rotWithShape="1">
          <a:blip r:embed="rId3">
            <a:alphaModFix/>
          </a:blip>
          <a:srcRect b="0" l="0" r="0" t="0"/>
          <a:stretch/>
        </p:blipFill>
        <p:spPr>
          <a:xfrm>
            <a:off x="5165436" y="1489825"/>
            <a:ext cx="3790950" cy="5295900"/>
          </a:xfrm>
          <a:prstGeom prst="rect">
            <a:avLst/>
          </a:prstGeom>
          <a:noFill/>
          <a:ln>
            <a:noFill/>
          </a:ln>
        </p:spPr>
      </p:pic>
      <p:sp>
        <p:nvSpPr>
          <p:cNvPr id="247" name="Google Shape;247;p18"/>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1" name="Shape 251"/>
        <p:cNvGrpSpPr/>
        <p:nvPr/>
      </p:nvGrpSpPr>
      <p:grpSpPr>
        <a:xfrm>
          <a:off x="0" y="0"/>
          <a:ext cx="0" cy="0"/>
          <a:chOff x="0" y="0"/>
          <a:chExt cx="0" cy="0"/>
        </a:xfrm>
      </p:grpSpPr>
      <p:sp>
        <p:nvSpPr>
          <p:cNvPr id="252" name="Google Shape;252;p19"/>
          <p:cNvSpPr txBox="1"/>
          <p:nvPr>
            <p:ph type="title"/>
          </p:nvPr>
        </p:nvSpPr>
        <p:spPr>
          <a:xfrm>
            <a:off x="1219200" y="1024128"/>
            <a:ext cx="7924800" cy="685800"/>
          </a:xfrm>
          <a:prstGeom prst="rect">
            <a:avLst/>
          </a:prstGeom>
          <a:noFill/>
          <a:ln>
            <a:noFill/>
          </a:ln>
        </p:spPr>
        <p:txBody>
          <a:bodyPr anchorCtr="0" anchor="ctr" bIns="45700" lIns="91425" spcFirstLastPara="1" rIns="91425" wrap="square" tIns="45700">
            <a:normAutofit fontScale="90000"/>
          </a:bodyPr>
          <a:lstStyle/>
          <a:p>
            <a:pPr indent="0" lvl="0" marL="0" marR="0" rtl="0" algn="ctr">
              <a:lnSpc>
                <a:spcPct val="100000"/>
              </a:lnSpc>
              <a:spcBef>
                <a:spcPts val="0"/>
              </a:spcBef>
              <a:spcAft>
                <a:spcPts val="0"/>
              </a:spcAft>
              <a:buClr>
                <a:schemeClr val="dk2"/>
              </a:buClr>
              <a:buSzPct val="48611"/>
              <a:buFont typeface="Arial"/>
              <a:buNone/>
            </a:pPr>
            <a:r>
              <a:rPr b="1" i="0" lang="es-AR" sz="3200" u="none" cap="none" strike="noStrike">
                <a:solidFill>
                  <a:schemeClr val="dk2"/>
                </a:solidFill>
                <a:latin typeface="Arial"/>
                <a:ea typeface="Arial"/>
                <a:cs typeface="Arial"/>
                <a:sym typeface="Arial"/>
              </a:rPr>
              <a:t>Antes de que comience el protocolo de </a:t>
            </a:r>
            <a:r>
              <a:rPr lang="es-AR" sz="3200">
                <a:latin typeface="Arial"/>
                <a:ea typeface="Arial"/>
                <a:cs typeface="Arial"/>
                <a:sym typeface="Arial"/>
              </a:rPr>
              <a:t>aerosoles</a:t>
            </a:r>
            <a:endParaRPr b="1" i="0" sz="3200" u="none" cap="none" strike="noStrike">
              <a:solidFill>
                <a:schemeClr val="dk2"/>
              </a:solidFill>
              <a:latin typeface="Arial"/>
              <a:ea typeface="Arial"/>
              <a:cs typeface="Arial"/>
              <a:sym typeface="Arial"/>
            </a:endParaRPr>
          </a:p>
        </p:txBody>
      </p:sp>
      <p:sp>
        <p:nvSpPr>
          <p:cNvPr id="253" name="Google Shape;253;p19"/>
          <p:cNvSpPr txBox="1"/>
          <p:nvPr>
            <p:ph idx="1" type="body"/>
          </p:nvPr>
        </p:nvSpPr>
        <p:spPr>
          <a:xfrm>
            <a:off x="1447800" y="1828800"/>
            <a:ext cx="7162800" cy="4572000"/>
          </a:xfrm>
          <a:prstGeom prst="rect">
            <a:avLst/>
          </a:prstGeom>
          <a:noFill/>
          <a:ln>
            <a:noFill/>
          </a:ln>
        </p:spPr>
        <p:txBody>
          <a:bodyPr anchorCtr="0" anchor="t" bIns="45700" lIns="91425" spcFirstLastPara="1" rIns="91425" wrap="square" tIns="45700">
            <a:normAutofit/>
          </a:bodyPr>
          <a:lstStyle/>
          <a:p>
            <a:pPr indent="0" lvl="0" marL="0" marR="0" rtl="0" algn="just">
              <a:lnSpc>
                <a:spcPct val="100000"/>
              </a:lnSpc>
              <a:spcBef>
                <a:spcPts val="0"/>
              </a:spcBef>
              <a:spcAft>
                <a:spcPts val="0"/>
              </a:spcAft>
              <a:buClr>
                <a:schemeClr val="dk1"/>
              </a:buClr>
              <a:buSzPts val="3200"/>
              <a:buFont typeface="Arial"/>
              <a:buNone/>
            </a:pPr>
            <a:r>
              <a:rPr b="0" i="0" lang="es-AR" sz="2200" u="none" cap="none" strike="noStrike">
                <a:solidFill>
                  <a:schemeClr val="dk1"/>
                </a:solidFill>
                <a:latin typeface="Arial"/>
                <a:ea typeface="Arial"/>
                <a:cs typeface="Arial"/>
                <a:sym typeface="Arial"/>
              </a:rPr>
              <a:t>Antes de comenzar a tomar observaciones de aerosoles, necesitará ya haber identificado su </a:t>
            </a:r>
            <a:r>
              <a:rPr b="0" i="1" lang="es-AR" sz="2200" u="sng" cap="none" strike="noStrike">
                <a:solidFill>
                  <a:schemeClr val="hlink"/>
                </a:solidFill>
                <a:latin typeface="Arial"/>
                <a:ea typeface="Arial"/>
                <a:cs typeface="Arial"/>
                <a:sym typeface="Arial"/>
                <a:hlinkClick r:id="rId3"/>
              </a:rPr>
              <a:t>Sitio de Estudio de la Atmósfera</a:t>
            </a:r>
            <a:r>
              <a:rPr b="0" i="0" lang="es-AR" sz="2200" u="none" cap="none" strike="noStrike">
                <a:solidFill>
                  <a:schemeClr val="dk1"/>
                </a:solidFill>
                <a:latin typeface="Arial"/>
                <a:ea typeface="Arial"/>
                <a:cs typeface="Arial"/>
                <a:sym typeface="Arial"/>
              </a:rPr>
              <a:t>. Para enviar mediciones de aerosoles, también </a:t>
            </a:r>
            <a:r>
              <a:rPr lang="es-AR" sz="2200">
                <a:latin typeface="Arial"/>
                <a:ea typeface="Arial"/>
                <a:cs typeface="Arial"/>
                <a:sym typeface="Arial"/>
              </a:rPr>
              <a:t>debe recolectar observaciones de </a:t>
            </a:r>
            <a:r>
              <a:rPr b="0" i="1" lang="es-AR" sz="2200" u="sng" cap="none" strike="noStrike">
                <a:solidFill>
                  <a:schemeClr val="hlink"/>
                </a:solidFill>
                <a:latin typeface="Arial"/>
                <a:ea typeface="Arial"/>
                <a:cs typeface="Arial"/>
                <a:sym typeface="Arial"/>
              </a:rPr>
              <a:t>Nubes</a:t>
            </a:r>
            <a:r>
              <a:rPr lang="es-AR" sz="2200">
                <a:latin typeface="Arial"/>
                <a:ea typeface="Arial"/>
                <a:cs typeface="Arial"/>
                <a:sym typeface="Arial"/>
              </a:rPr>
              <a:t> y </a:t>
            </a:r>
            <a:r>
              <a:rPr b="0" i="1" lang="es-AR" sz="2200" u="sng" cap="none" strike="noStrike">
                <a:solidFill>
                  <a:schemeClr val="hlink"/>
                </a:solidFill>
                <a:latin typeface="Arial"/>
                <a:ea typeface="Arial"/>
                <a:cs typeface="Arial"/>
                <a:sym typeface="Arial"/>
                <a:hlinkClick r:id="rId4"/>
              </a:rPr>
              <a:t>Presión Barométrica</a:t>
            </a:r>
            <a:r>
              <a:rPr lang="es-AR" sz="2200">
                <a:latin typeface="Arial"/>
                <a:ea typeface="Arial"/>
                <a:cs typeface="Arial"/>
                <a:sym typeface="Arial"/>
              </a:rPr>
              <a:t>, primero revise esos protocolos.</a:t>
            </a:r>
            <a:r>
              <a:rPr b="0" i="0" lang="es-AR" sz="2200" u="none" cap="none" strike="noStrike">
                <a:solidFill>
                  <a:schemeClr val="dk1"/>
                </a:solidFill>
                <a:latin typeface="Arial"/>
                <a:ea typeface="Arial"/>
                <a:cs typeface="Arial"/>
                <a:sym typeface="Arial"/>
              </a:rPr>
              <a:t> </a:t>
            </a:r>
            <a:endParaRPr b="0" i="0" sz="2200" u="none" cap="none" strike="noStrike">
              <a:solidFill>
                <a:schemeClr val="dk1"/>
              </a:solidFill>
              <a:latin typeface="Arial"/>
              <a:ea typeface="Arial"/>
              <a:cs typeface="Arial"/>
              <a:sym typeface="Arial"/>
            </a:endParaRPr>
          </a:p>
        </p:txBody>
      </p:sp>
      <p:sp>
        <p:nvSpPr>
          <p:cNvPr id="254" name="Google Shape;254;p19"/>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1" name="Shape 81"/>
        <p:cNvGrpSpPr/>
        <p:nvPr/>
      </p:nvGrpSpPr>
      <p:grpSpPr>
        <a:xfrm>
          <a:off x="0" y="0"/>
          <a:ext cx="0" cy="0"/>
          <a:chOff x="0" y="0"/>
          <a:chExt cx="0" cy="0"/>
        </a:xfrm>
      </p:grpSpPr>
      <p:sp>
        <p:nvSpPr>
          <p:cNvPr id="82" name="Google Shape;82;p2"/>
          <p:cNvSpPr txBox="1"/>
          <p:nvPr>
            <p:ph type="title"/>
          </p:nvPr>
        </p:nvSpPr>
        <p:spPr>
          <a:xfrm>
            <a:off x="1600200" y="914400"/>
            <a:ext cx="7315200" cy="685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400"/>
              <a:buFont typeface="Arial"/>
              <a:buNone/>
            </a:pPr>
            <a:r>
              <a:rPr b="1" lang="es-AR" sz="3200"/>
              <a:t>Descripción </a:t>
            </a:r>
            <a:r>
              <a:rPr b="1" i="0" lang="es-AR" sz="3200" u="none" cap="none" strike="noStrike">
                <a:solidFill>
                  <a:schemeClr val="dk2"/>
                </a:solidFill>
              </a:rPr>
              <a:t>general y objetivos del aprendizaje</a:t>
            </a:r>
            <a:endParaRPr b="1" i="0" sz="3200" u="none" cap="none" strike="noStrike">
              <a:solidFill>
                <a:schemeClr val="dk2"/>
              </a:solidFill>
            </a:endParaRPr>
          </a:p>
        </p:txBody>
      </p:sp>
      <p:sp>
        <p:nvSpPr>
          <p:cNvPr id="83" name="Google Shape;83;p2"/>
          <p:cNvSpPr txBox="1"/>
          <p:nvPr>
            <p:ph idx="1" type="body"/>
          </p:nvPr>
        </p:nvSpPr>
        <p:spPr>
          <a:xfrm>
            <a:off x="1606685" y="1769269"/>
            <a:ext cx="7239000" cy="47244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3200"/>
              <a:buFont typeface="Arial"/>
              <a:buNone/>
            </a:pPr>
            <a:r>
              <a:rPr b="1" i="0" lang="es-AR" sz="1800" u="none" cap="none" strike="noStrike">
                <a:solidFill>
                  <a:schemeClr val="dk1"/>
                </a:solidFill>
                <a:latin typeface="Arial"/>
                <a:ea typeface="Arial"/>
                <a:cs typeface="Arial"/>
                <a:sym typeface="Arial"/>
              </a:rPr>
              <a:t>Descripción general</a:t>
            </a:r>
            <a:endParaRPr>
              <a:latin typeface="Arial"/>
              <a:ea typeface="Arial"/>
              <a:cs typeface="Arial"/>
              <a:sym typeface="Arial"/>
            </a:endParaRPr>
          </a:p>
          <a:p>
            <a:pPr indent="0" lvl="0" marL="0" marR="0" rtl="0" algn="just">
              <a:lnSpc>
                <a:spcPct val="100000"/>
              </a:lnSpc>
              <a:spcBef>
                <a:spcPts val="360"/>
              </a:spcBef>
              <a:spcAft>
                <a:spcPts val="0"/>
              </a:spcAft>
              <a:buClr>
                <a:schemeClr val="dk1"/>
              </a:buClr>
              <a:buSzPts val="3200"/>
              <a:buFont typeface="Arial"/>
              <a:buNone/>
            </a:pPr>
            <a:r>
              <a:rPr i="1" lang="es-AR" sz="1800" u="none" cap="none" strike="noStrike">
                <a:solidFill>
                  <a:schemeClr val="dk1"/>
                </a:solidFill>
                <a:latin typeface="Arial"/>
                <a:ea typeface="Arial"/>
                <a:cs typeface="Arial"/>
                <a:sym typeface="Arial"/>
              </a:rPr>
              <a:t>Este módulo:</a:t>
            </a:r>
            <a:endParaRPr>
              <a:latin typeface="Arial"/>
              <a:ea typeface="Arial"/>
              <a:cs typeface="Arial"/>
              <a:sym typeface="Arial"/>
            </a:endParaRPr>
          </a:p>
          <a:p>
            <a:pPr indent="0" lvl="0" marL="0" marR="0" rtl="0" algn="just">
              <a:lnSpc>
                <a:spcPct val="100000"/>
              </a:lnSpc>
              <a:spcBef>
                <a:spcPts val="360"/>
              </a:spcBef>
              <a:spcAft>
                <a:spcPts val="0"/>
              </a:spcAft>
              <a:buClr>
                <a:schemeClr val="dk1"/>
              </a:buClr>
              <a:buSzPts val="3200"/>
              <a:buFont typeface="Arial"/>
              <a:buNone/>
            </a:pPr>
            <a:r>
              <a:rPr i="0" lang="es-AR" sz="1800" u="none" cap="none" strike="noStrike">
                <a:solidFill>
                  <a:schemeClr val="dk1"/>
                </a:solidFill>
                <a:latin typeface="Arial"/>
                <a:ea typeface="Arial"/>
                <a:cs typeface="Arial"/>
                <a:sym typeface="Arial"/>
              </a:rPr>
              <a:t>Describe cómo medir el espesor óptico de los aerosoles (AOT) usando uno de dos instrumentos (Fotómetro solar de GLOBE o Calitoo</a:t>
            </a:r>
            <a:r>
              <a:rPr lang="es-AR" sz="1800">
                <a:latin typeface="Arial"/>
                <a:ea typeface="Arial"/>
                <a:cs typeface="Arial"/>
                <a:sym typeface="Arial"/>
              </a:rPr>
              <a:t>).</a:t>
            </a:r>
            <a:endParaRPr i="0" sz="1800" u="none" cap="none" strike="noStrike">
              <a:solidFill>
                <a:schemeClr val="dk1"/>
              </a:solidFill>
              <a:latin typeface="Arial"/>
              <a:ea typeface="Arial"/>
              <a:cs typeface="Arial"/>
              <a:sym typeface="Arial"/>
            </a:endParaRPr>
          </a:p>
          <a:p>
            <a:pPr indent="0" lvl="1" marL="457200" rtl="0" algn="just">
              <a:lnSpc>
                <a:spcPct val="100000"/>
              </a:lnSpc>
              <a:spcBef>
                <a:spcPts val="360"/>
              </a:spcBef>
              <a:spcAft>
                <a:spcPts val="0"/>
              </a:spcAft>
              <a:buSzPts val="2800"/>
              <a:buNone/>
            </a:pPr>
            <a:r>
              <a:rPr b="1" i="0" lang="es-AR" u="none" cap="none" strike="noStrike">
                <a:solidFill>
                  <a:srgbClr val="A5A5A5"/>
                </a:solidFill>
              </a:rPr>
              <a:t>AOT = Aerosol Optical Thickness</a:t>
            </a:r>
            <a:endParaRPr b="1" i="0" u="none" cap="none" strike="noStrike">
              <a:solidFill>
                <a:srgbClr val="A5A5A5"/>
              </a:solidFill>
            </a:endParaRPr>
          </a:p>
          <a:p>
            <a:pPr indent="0" lvl="0" marL="0" marR="0" rtl="0" algn="just">
              <a:lnSpc>
                <a:spcPct val="100000"/>
              </a:lnSpc>
              <a:spcBef>
                <a:spcPts val="360"/>
              </a:spcBef>
              <a:spcAft>
                <a:spcPts val="0"/>
              </a:spcAft>
              <a:buClr>
                <a:schemeClr val="dk1"/>
              </a:buClr>
              <a:buSzPts val="3200"/>
              <a:buFont typeface="Arial"/>
              <a:buNone/>
            </a:pPr>
            <a:r>
              <a:rPr b="1" i="0" lang="es-AR" sz="1800" u="none" cap="none" strike="noStrike">
                <a:solidFill>
                  <a:schemeClr val="dk1"/>
                </a:solidFill>
                <a:latin typeface="Arial"/>
                <a:ea typeface="Arial"/>
                <a:cs typeface="Arial"/>
                <a:sym typeface="Arial"/>
              </a:rPr>
              <a:t>Objetivos de aprendizaje</a:t>
            </a:r>
            <a:endParaRPr>
              <a:latin typeface="Arial"/>
              <a:ea typeface="Arial"/>
              <a:cs typeface="Arial"/>
              <a:sym typeface="Arial"/>
            </a:endParaRPr>
          </a:p>
          <a:p>
            <a:pPr indent="0" lvl="0" marL="0" marR="0" rtl="0" algn="just">
              <a:lnSpc>
                <a:spcPct val="100000"/>
              </a:lnSpc>
              <a:spcBef>
                <a:spcPts val="360"/>
              </a:spcBef>
              <a:spcAft>
                <a:spcPts val="0"/>
              </a:spcAft>
              <a:buClr>
                <a:schemeClr val="dk1"/>
              </a:buClr>
              <a:buSzPts val="3200"/>
              <a:buFont typeface="Arial"/>
              <a:buNone/>
            </a:pPr>
            <a:r>
              <a:rPr i="1" lang="es-AR" sz="1800" u="none" cap="none" strike="noStrike">
                <a:solidFill>
                  <a:schemeClr val="dk1"/>
                </a:solidFill>
                <a:latin typeface="Arial"/>
                <a:ea typeface="Arial"/>
                <a:cs typeface="Arial"/>
                <a:sym typeface="Arial"/>
              </a:rPr>
              <a:t>Luego de completar este módulo usted podrá:</a:t>
            </a:r>
            <a:endParaRPr>
              <a:latin typeface="Arial"/>
              <a:ea typeface="Arial"/>
              <a:cs typeface="Arial"/>
              <a:sym typeface="Arial"/>
            </a:endParaRPr>
          </a:p>
          <a:p>
            <a:pPr indent="-285750" lvl="0" marL="285750" marR="0" rtl="0" algn="just">
              <a:lnSpc>
                <a:spcPct val="100000"/>
              </a:lnSpc>
              <a:spcBef>
                <a:spcPts val="0"/>
              </a:spcBef>
              <a:spcAft>
                <a:spcPts val="0"/>
              </a:spcAft>
              <a:buClr>
                <a:schemeClr val="dk1"/>
              </a:buClr>
              <a:buSzPts val="1800"/>
              <a:buFont typeface="Arial"/>
              <a:buChar char="•"/>
            </a:pPr>
            <a:r>
              <a:rPr i="0" lang="es-AR" sz="1800" u="none" cap="none" strike="noStrike">
                <a:solidFill>
                  <a:schemeClr val="dk1"/>
                </a:solidFill>
                <a:latin typeface="Arial"/>
                <a:ea typeface="Arial"/>
                <a:cs typeface="Arial"/>
                <a:sym typeface="Arial"/>
              </a:rPr>
              <a:t>Describir qué son los aerosoles y qué significan </a:t>
            </a:r>
            <a:r>
              <a:rPr lang="es-AR" sz="1800">
                <a:latin typeface="Arial"/>
                <a:ea typeface="Arial"/>
                <a:cs typeface="Arial"/>
                <a:sym typeface="Arial"/>
              </a:rPr>
              <a:t>las mediciones AOT.</a:t>
            </a:r>
            <a:endParaRPr>
              <a:latin typeface="Arial"/>
              <a:ea typeface="Arial"/>
              <a:cs typeface="Arial"/>
              <a:sym typeface="Arial"/>
            </a:endParaRPr>
          </a:p>
          <a:p>
            <a:pPr indent="-285750" lvl="0" marL="285750" marR="0" rtl="0" algn="just">
              <a:lnSpc>
                <a:spcPct val="100000"/>
              </a:lnSpc>
              <a:spcBef>
                <a:spcPts val="0"/>
              </a:spcBef>
              <a:spcAft>
                <a:spcPts val="0"/>
              </a:spcAft>
              <a:buClr>
                <a:schemeClr val="dk1"/>
              </a:buClr>
              <a:buSzPts val="1800"/>
              <a:buFont typeface="Arial"/>
              <a:buChar char="•"/>
            </a:pPr>
            <a:r>
              <a:rPr i="0" lang="es-AR" sz="1800" u="none" cap="none" strike="noStrike">
                <a:solidFill>
                  <a:schemeClr val="dk1"/>
                </a:solidFill>
                <a:latin typeface="Arial"/>
                <a:ea typeface="Arial"/>
                <a:cs typeface="Arial"/>
                <a:sym typeface="Arial"/>
              </a:rPr>
              <a:t>Listar los motivos por los que es importante recopilar datos de AOT</a:t>
            </a:r>
            <a:endParaRPr>
              <a:latin typeface="Arial"/>
              <a:ea typeface="Arial"/>
              <a:cs typeface="Arial"/>
              <a:sym typeface="Arial"/>
            </a:endParaRPr>
          </a:p>
          <a:p>
            <a:pPr indent="-285750" lvl="0" marL="285750" marR="0" rtl="0" algn="just">
              <a:lnSpc>
                <a:spcPct val="100000"/>
              </a:lnSpc>
              <a:spcBef>
                <a:spcPts val="0"/>
              </a:spcBef>
              <a:spcAft>
                <a:spcPts val="0"/>
              </a:spcAft>
              <a:buClr>
                <a:schemeClr val="dk1"/>
              </a:buClr>
              <a:buSzPts val="1800"/>
              <a:buFont typeface="Arial"/>
              <a:buChar char="•"/>
            </a:pPr>
            <a:r>
              <a:rPr lang="es-AR" sz="1800">
                <a:latin typeface="Arial"/>
                <a:ea typeface="Arial"/>
                <a:cs typeface="Arial"/>
                <a:sym typeface="Arial"/>
              </a:rPr>
              <a:t>Identificar condiciones apropiadas y locaciones para tomar mediciones AOT.	</a:t>
            </a:r>
            <a:endParaRPr i="0" sz="1800" u="none" cap="none" strike="noStrike">
              <a:solidFill>
                <a:schemeClr val="dk1"/>
              </a:solidFill>
              <a:latin typeface="Arial"/>
              <a:ea typeface="Arial"/>
              <a:cs typeface="Arial"/>
              <a:sym typeface="Arial"/>
            </a:endParaRPr>
          </a:p>
        </p:txBody>
      </p:sp>
      <p:sp>
        <p:nvSpPr>
          <p:cNvPr id="84" name="Google Shape;84;p2"/>
          <p:cNvSpPr txBox="1"/>
          <p:nvPr/>
        </p:nvSpPr>
        <p:spPr>
          <a:xfrm>
            <a:off x="0" y="953962"/>
            <a:ext cx="1219200" cy="507831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H. Recursos adicionales.</a:t>
            </a:r>
            <a:endParaRPr i="0" sz="1200" u="none" cap="none" strike="noStrike">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59" name="Shape 259"/>
        <p:cNvGrpSpPr/>
        <p:nvPr/>
      </p:nvGrpSpPr>
      <p:grpSpPr>
        <a:xfrm>
          <a:off x="0" y="0"/>
          <a:ext cx="0" cy="0"/>
          <a:chOff x="0" y="0"/>
          <a:chExt cx="0" cy="0"/>
        </a:xfrm>
      </p:grpSpPr>
      <p:sp>
        <p:nvSpPr>
          <p:cNvPr id="260" name="Google Shape;260;p20"/>
          <p:cNvSpPr txBox="1"/>
          <p:nvPr>
            <p:ph type="title"/>
          </p:nvPr>
        </p:nvSpPr>
        <p:spPr>
          <a:xfrm>
            <a:off x="0" y="914400"/>
            <a:ext cx="9144000" cy="685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400"/>
              <a:buFont typeface="Arial"/>
              <a:buNone/>
            </a:pPr>
            <a:r>
              <a:rPr i="0" lang="es-AR" sz="3200" u="none" cap="none" strike="noStrike">
                <a:solidFill>
                  <a:schemeClr val="dk2"/>
                </a:solidFill>
                <a:latin typeface="Arial"/>
                <a:ea typeface="Arial"/>
                <a:cs typeface="Arial"/>
                <a:sym typeface="Arial"/>
              </a:rPr>
              <a:t>Cómo recopilar: resumen</a:t>
            </a:r>
            <a:endParaRPr i="0" sz="3200" u="none" cap="none" strike="noStrike">
              <a:solidFill>
                <a:schemeClr val="dk2"/>
              </a:solidFill>
              <a:latin typeface="Arial"/>
              <a:ea typeface="Arial"/>
              <a:cs typeface="Arial"/>
              <a:sym typeface="Arial"/>
            </a:endParaRPr>
          </a:p>
        </p:txBody>
      </p:sp>
      <p:sp>
        <p:nvSpPr>
          <p:cNvPr id="261" name="Google Shape;261;p20"/>
          <p:cNvSpPr txBox="1"/>
          <p:nvPr>
            <p:ph idx="1" type="body"/>
          </p:nvPr>
        </p:nvSpPr>
        <p:spPr>
          <a:xfrm>
            <a:off x="1371600" y="1828800"/>
            <a:ext cx="7620000" cy="4343400"/>
          </a:xfrm>
          <a:prstGeom prst="rect">
            <a:avLst/>
          </a:prstGeom>
          <a:noFill/>
          <a:ln>
            <a:noFill/>
          </a:ln>
        </p:spPr>
        <p:txBody>
          <a:bodyPr anchorCtr="0" anchor="t" bIns="45700" lIns="91425" spcFirstLastPara="1" rIns="91425" wrap="square" tIns="45700">
            <a:normAutofit fontScale="92500" lnSpcReduction="20000"/>
          </a:bodyPr>
          <a:lstStyle/>
          <a:p>
            <a:pPr indent="-334327" lvl="0" marL="342900" marR="0" rtl="0" algn="just">
              <a:lnSpc>
                <a:spcPct val="100000"/>
              </a:lnSpc>
              <a:spcBef>
                <a:spcPts val="0"/>
              </a:spcBef>
              <a:spcAft>
                <a:spcPts val="0"/>
              </a:spcAft>
              <a:buClr>
                <a:schemeClr val="dk1"/>
              </a:buClr>
              <a:buSzPct val="100000"/>
              <a:buFont typeface="Arial"/>
              <a:buChar char="•"/>
            </a:pPr>
            <a:r>
              <a:rPr b="1" lang="es-AR" sz="1800">
                <a:latin typeface="Arial"/>
                <a:ea typeface="Arial"/>
                <a:cs typeface="Arial"/>
                <a:sym typeface="Arial"/>
              </a:rPr>
              <a:t>¿Dónde</a:t>
            </a:r>
            <a:r>
              <a:rPr b="1" i="0" lang="es-AR" sz="1800" u="none" cap="none" strike="noStrike">
                <a:solidFill>
                  <a:schemeClr val="dk1"/>
                </a:solidFill>
                <a:latin typeface="Arial"/>
                <a:ea typeface="Arial"/>
                <a:cs typeface="Arial"/>
                <a:sym typeface="Arial"/>
              </a:rPr>
              <a:t>?</a:t>
            </a:r>
            <a:r>
              <a:rPr i="0" lang="es-AR" sz="1800" u="none" cap="none" strike="noStrike">
                <a:solidFill>
                  <a:schemeClr val="dk1"/>
                </a:solidFill>
                <a:latin typeface="Arial"/>
                <a:ea typeface="Arial"/>
                <a:cs typeface="Arial"/>
                <a:sym typeface="Arial"/>
              </a:rPr>
              <a:t> En su sitio de atmósfera (consulte </a:t>
            </a:r>
            <a:r>
              <a:rPr i="1" lang="es-AR" sz="1800" u="sng" cap="none" strike="noStrike">
                <a:solidFill>
                  <a:schemeClr val="hlink"/>
                </a:solidFill>
                <a:latin typeface="Arial"/>
                <a:ea typeface="Arial"/>
                <a:cs typeface="Arial"/>
                <a:sym typeface="Arial"/>
                <a:hlinkClick r:id="rId3"/>
              </a:rPr>
              <a:t>Documentando Su Sitio de Estudio de Atmósfera</a:t>
            </a:r>
            <a:r>
              <a:rPr i="0" lang="es-AR" sz="1800" u="none" cap="none" strike="noStrike">
                <a:solidFill>
                  <a:schemeClr val="dk1"/>
                </a:solidFill>
                <a:latin typeface="Arial"/>
                <a:ea typeface="Arial"/>
                <a:cs typeface="Arial"/>
                <a:sym typeface="Arial"/>
              </a:rPr>
              <a:t>)</a:t>
            </a:r>
            <a:endParaRPr>
              <a:latin typeface="Arial"/>
              <a:ea typeface="Arial"/>
              <a:cs typeface="Arial"/>
              <a:sym typeface="Arial"/>
            </a:endParaRPr>
          </a:p>
          <a:p>
            <a:pPr indent="-334327" lvl="0" marL="342900" marR="0" rtl="0" algn="just">
              <a:lnSpc>
                <a:spcPct val="100000"/>
              </a:lnSpc>
              <a:spcBef>
                <a:spcPts val="360"/>
              </a:spcBef>
              <a:spcAft>
                <a:spcPts val="0"/>
              </a:spcAft>
              <a:buClr>
                <a:schemeClr val="dk1"/>
              </a:buClr>
              <a:buSzPct val="100000"/>
              <a:buFont typeface="Arial"/>
              <a:buChar char="•"/>
            </a:pPr>
            <a:r>
              <a:rPr b="1" lang="es-AR" sz="1800">
                <a:latin typeface="Arial"/>
                <a:ea typeface="Arial"/>
                <a:cs typeface="Arial"/>
                <a:sym typeface="Arial"/>
              </a:rPr>
              <a:t>¿Cuándo</a:t>
            </a:r>
            <a:r>
              <a:rPr b="1" i="0" lang="es-AR" sz="1800" u="none" cap="none" strike="noStrike">
                <a:solidFill>
                  <a:schemeClr val="dk1"/>
                </a:solidFill>
                <a:latin typeface="Arial"/>
                <a:ea typeface="Arial"/>
                <a:cs typeface="Arial"/>
                <a:sym typeface="Arial"/>
              </a:rPr>
              <a:t>?</a:t>
            </a:r>
            <a:r>
              <a:rPr i="0" lang="es-AR" sz="1800" u="none" cap="none" strike="noStrike">
                <a:solidFill>
                  <a:schemeClr val="dk1"/>
                </a:solidFill>
                <a:latin typeface="Arial"/>
                <a:ea typeface="Arial"/>
                <a:cs typeface="Arial"/>
                <a:sym typeface="Arial"/>
              </a:rPr>
              <a:t> A media mañana o en cualquier momento en que tenga una vista sin obstrucciones del </a:t>
            </a:r>
            <a:r>
              <a:rPr lang="es-AR" sz="1800">
                <a:latin typeface="Arial"/>
                <a:ea typeface="Arial"/>
                <a:cs typeface="Arial"/>
                <a:sym typeface="Arial"/>
              </a:rPr>
              <a:t>sol</a:t>
            </a:r>
            <a:r>
              <a:rPr i="0" lang="es-AR" sz="1800" u="none" cap="none" strike="noStrike">
                <a:solidFill>
                  <a:schemeClr val="dk1"/>
                </a:solidFill>
                <a:latin typeface="Arial"/>
                <a:ea typeface="Arial"/>
                <a:cs typeface="Arial"/>
                <a:sym typeface="Arial"/>
              </a:rPr>
              <a:t> (es decir, ¡que no haya </a:t>
            </a:r>
            <a:r>
              <a:rPr lang="es-AR" sz="1800">
                <a:latin typeface="Arial"/>
                <a:ea typeface="Arial"/>
                <a:cs typeface="Arial"/>
                <a:sym typeface="Arial"/>
              </a:rPr>
              <a:t>nubes entre usted y el sol!</a:t>
            </a:r>
            <a:r>
              <a:rPr i="0" lang="es-AR" sz="1800" u="none" cap="none" strike="noStrike">
                <a:solidFill>
                  <a:schemeClr val="dk1"/>
                </a:solidFill>
                <a:latin typeface="Arial"/>
                <a:ea typeface="Arial"/>
                <a:cs typeface="Arial"/>
                <a:sym typeface="Arial"/>
              </a:rPr>
              <a:t>)</a:t>
            </a:r>
            <a:endParaRPr>
              <a:latin typeface="Arial"/>
              <a:ea typeface="Arial"/>
              <a:cs typeface="Arial"/>
              <a:sym typeface="Arial"/>
            </a:endParaRPr>
          </a:p>
          <a:p>
            <a:pPr indent="-334327" lvl="0" marL="342900" marR="0" rtl="0" algn="just">
              <a:lnSpc>
                <a:spcPct val="100000"/>
              </a:lnSpc>
              <a:spcBef>
                <a:spcPts val="360"/>
              </a:spcBef>
              <a:spcAft>
                <a:spcPts val="0"/>
              </a:spcAft>
              <a:buClr>
                <a:schemeClr val="dk1"/>
              </a:buClr>
              <a:buSzPct val="100000"/>
              <a:buFont typeface="Arial"/>
              <a:buChar char="•"/>
            </a:pPr>
            <a:r>
              <a:rPr b="1" i="0" lang="es-AR" sz="1800" u="none" cap="none" strike="noStrike">
                <a:solidFill>
                  <a:schemeClr val="dk1"/>
                </a:solidFill>
                <a:latin typeface="Arial"/>
                <a:ea typeface="Arial"/>
                <a:cs typeface="Arial"/>
                <a:sym typeface="Arial"/>
              </a:rPr>
              <a:t>¿Cómo?</a:t>
            </a:r>
            <a:r>
              <a:rPr i="0" lang="es-AR" sz="1800" u="none" cap="none" strike="noStrike">
                <a:solidFill>
                  <a:schemeClr val="dk1"/>
                </a:solidFill>
                <a:latin typeface="Arial"/>
                <a:ea typeface="Arial"/>
                <a:cs typeface="Arial"/>
                <a:sym typeface="Arial"/>
              </a:rPr>
              <a:t> Utilizando el fotómetro solar de GLOBE o un Calitoo</a:t>
            </a:r>
            <a:endParaRPr i="0" sz="1800" u="none" cap="none" strike="noStrike">
              <a:solidFill>
                <a:schemeClr val="dk1"/>
              </a:solidFill>
              <a:latin typeface="Arial"/>
              <a:ea typeface="Arial"/>
              <a:cs typeface="Arial"/>
              <a:sym typeface="Arial"/>
            </a:endParaRPr>
          </a:p>
          <a:p>
            <a:pPr indent="-277177" lvl="1" marL="742950" marR="0" rtl="0" algn="just">
              <a:lnSpc>
                <a:spcPct val="100000"/>
              </a:lnSpc>
              <a:spcBef>
                <a:spcPts val="360"/>
              </a:spcBef>
              <a:spcAft>
                <a:spcPts val="0"/>
              </a:spcAft>
              <a:buClr>
                <a:schemeClr val="dk1"/>
              </a:buClr>
              <a:buSzPct val="100000"/>
              <a:buFont typeface="Arial"/>
              <a:buChar char="–"/>
            </a:pPr>
            <a:r>
              <a:rPr i="0" lang="es-AR" sz="1800" u="none" cap="none" strike="noStrike">
                <a:solidFill>
                  <a:schemeClr val="dk1"/>
                </a:solidFill>
                <a:latin typeface="Arial"/>
                <a:ea typeface="Arial"/>
                <a:cs typeface="Arial"/>
                <a:sym typeface="Arial"/>
              </a:rPr>
              <a:t> Los instrumentos Shade o Microtops no están cubiertos en este entrenamiento.</a:t>
            </a:r>
            <a:endParaRPr>
              <a:latin typeface="Arial"/>
              <a:ea typeface="Arial"/>
              <a:cs typeface="Arial"/>
              <a:sym typeface="Arial"/>
            </a:endParaRPr>
          </a:p>
          <a:p>
            <a:pPr indent="-334327" lvl="0" marL="342900" marR="0" rtl="0" algn="just">
              <a:lnSpc>
                <a:spcPct val="100000"/>
              </a:lnSpc>
              <a:spcBef>
                <a:spcPts val="360"/>
              </a:spcBef>
              <a:spcAft>
                <a:spcPts val="0"/>
              </a:spcAft>
              <a:buClr>
                <a:schemeClr val="dk1"/>
              </a:buClr>
              <a:buSzPct val="100000"/>
              <a:buFont typeface="Arial"/>
              <a:buChar char="•"/>
            </a:pPr>
            <a:r>
              <a:rPr b="1" i="0" lang="es-AR" sz="1800" u="none" cap="none" strike="noStrike">
                <a:solidFill>
                  <a:schemeClr val="dk1"/>
                </a:solidFill>
                <a:latin typeface="Arial"/>
                <a:ea typeface="Arial"/>
                <a:cs typeface="Arial"/>
                <a:sym typeface="Arial"/>
              </a:rPr>
              <a:t>Otras observaciones: </a:t>
            </a:r>
            <a:endParaRPr>
              <a:latin typeface="Arial"/>
              <a:ea typeface="Arial"/>
              <a:cs typeface="Arial"/>
              <a:sym typeface="Arial"/>
            </a:endParaRPr>
          </a:p>
          <a:p>
            <a:pPr indent="-277177" lvl="1" marL="742950" marR="0" rtl="0" algn="just">
              <a:lnSpc>
                <a:spcPct val="100000"/>
              </a:lnSpc>
              <a:spcBef>
                <a:spcPts val="360"/>
              </a:spcBef>
              <a:spcAft>
                <a:spcPts val="0"/>
              </a:spcAft>
              <a:buClr>
                <a:schemeClr val="dk1"/>
              </a:buClr>
              <a:buSzPct val="100000"/>
              <a:buFont typeface="Arial"/>
              <a:buChar char="–"/>
            </a:pPr>
            <a:r>
              <a:rPr i="0" lang="es-AR" sz="1800" u="sng" cap="none" strike="noStrike">
                <a:solidFill>
                  <a:schemeClr val="hlink"/>
                </a:solidFill>
                <a:latin typeface="Arial"/>
                <a:ea typeface="Arial"/>
                <a:cs typeface="Arial"/>
                <a:sym typeface="Arial"/>
                <a:hlinkClick r:id="rId4"/>
              </a:rPr>
              <a:t>Nubes</a:t>
            </a:r>
            <a:r>
              <a:rPr i="0" lang="es-AR" sz="1800" u="none" cap="none" strike="noStrike">
                <a:solidFill>
                  <a:schemeClr val="dk1"/>
                </a:solidFill>
                <a:latin typeface="Arial"/>
                <a:ea typeface="Arial"/>
                <a:cs typeface="Arial"/>
                <a:sym typeface="Arial"/>
              </a:rPr>
              <a:t> (</a:t>
            </a:r>
            <a:r>
              <a:rPr i="1" lang="es-AR" sz="1800" u="none" cap="none" strike="noStrike">
                <a:solidFill>
                  <a:schemeClr val="dk1"/>
                </a:solidFill>
                <a:latin typeface="Arial"/>
                <a:ea typeface="Arial"/>
                <a:cs typeface="Arial"/>
                <a:sym typeface="Arial"/>
              </a:rPr>
              <a:t>requeridas para todas las mediciones de aerosoles</a:t>
            </a:r>
            <a:r>
              <a:rPr i="0" lang="es-AR" sz="1800" u="none" cap="none" strike="noStrike">
                <a:solidFill>
                  <a:schemeClr val="dk1"/>
                </a:solidFill>
                <a:latin typeface="Arial"/>
                <a:ea typeface="Arial"/>
                <a:cs typeface="Arial"/>
                <a:sym typeface="Arial"/>
              </a:rPr>
              <a:t>)</a:t>
            </a:r>
            <a:endParaRPr>
              <a:latin typeface="Arial"/>
              <a:ea typeface="Arial"/>
              <a:cs typeface="Arial"/>
              <a:sym typeface="Arial"/>
            </a:endParaRPr>
          </a:p>
          <a:p>
            <a:pPr indent="-277177" lvl="1" marL="742950" marR="0" rtl="0" algn="just">
              <a:lnSpc>
                <a:spcPct val="100000"/>
              </a:lnSpc>
              <a:spcBef>
                <a:spcPts val="360"/>
              </a:spcBef>
              <a:spcAft>
                <a:spcPts val="0"/>
              </a:spcAft>
              <a:buClr>
                <a:schemeClr val="dk1"/>
              </a:buClr>
              <a:buSzPct val="100000"/>
              <a:buFont typeface="Arial"/>
              <a:buChar char="–"/>
            </a:pPr>
            <a:r>
              <a:rPr i="0" lang="es-AR" sz="1800" u="sng" cap="none" strike="noStrike">
                <a:solidFill>
                  <a:schemeClr val="hlink"/>
                </a:solidFill>
                <a:latin typeface="Arial"/>
                <a:ea typeface="Arial"/>
                <a:cs typeface="Arial"/>
                <a:sym typeface="Arial"/>
                <a:hlinkClick r:id="rId5"/>
              </a:rPr>
              <a:t>Presión Barométrica </a:t>
            </a:r>
            <a:r>
              <a:rPr i="0" lang="es-AR" sz="1800" u="none" cap="none" strike="noStrike">
                <a:solidFill>
                  <a:schemeClr val="dk1"/>
                </a:solidFill>
                <a:latin typeface="Arial"/>
                <a:ea typeface="Arial"/>
                <a:cs typeface="Arial"/>
                <a:sym typeface="Arial"/>
              </a:rPr>
              <a:t>(</a:t>
            </a:r>
            <a:r>
              <a:rPr i="1" lang="es-AR" sz="1800">
                <a:latin typeface="Arial"/>
                <a:ea typeface="Arial"/>
                <a:cs typeface="Arial"/>
                <a:sym typeface="Arial"/>
              </a:rPr>
              <a:t>requerida si está utilizando un fotómetro solar de GLOBE</a:t>
            </a:r>
            <a:r>
              <a:rPr i="0" lang="es-AR" sz="1800" u="none" cap="none" strike="noStrike">
                <a:solidFill>
                  <a:schemeClr val="dk1"/>
                </a:solidFill>
                <a:latin typeface="Arial"/>
                <a:ea typeface="Arial"/>
                <a:cs typeface="Arial"/>
                <a:sym typeface="Arial"/>
              </a:rPr>
              <a:t>)</a:t>
            </a:r>
            <a:endParaRPr>
              <a:latin typeface="Arial"/>
              <a:ea typeface="Arial"/>
              <a:cs typeface="Arial"/>
              <a:sym typeface="Arial"/>
            </a:endParaRPr>
          </a:p>
          <a:p>
            <a:pPr indent="-277177" lvl="1" marL="742950" marR="0" rtl="0" algn="just">
              <a:lnSpc>
                <a:spcPct val="100000"/>
              </a:lnSpc>
              <a:spcBef>
                <a:spcPts val="360"/>
              </a:spcBef>
              <a:spcAft>
                <a:spcPts val="0"/>
              </a:spcAft>
              <a:buClr>
                <a:schemeClr val="dk1"/>
              </a:buClr>
              <a:buSzPct val="100000"/>
              <a:buFont typeface="Arial"/>
              <a:buChar char="–"/>
            </a:pPr>
            <a:r>
              <a:rPr i="0" lang="es-AR" sz="1800" u="sng" cap="none" strike="noStrike">
                <a:solidFill>
                  <a:schemeClr val="hlink"/>
                </a:solidFill>
                <a:latin typeface="Arial"/>
                <a:ea typeface="Arial"/>
                <a:cs typeface="Arial"/>
                <a:sym typeface="Arial"/>
                <a:hlinkClick r:id="rId6"/>
              </a:rPr>
              <a:t>Color del cielo y visibilidad </a:t>
            </a:r>
            <a:r>
              <a:rPr i="0" lang="es-AR" sz="1800" u="none" cap="none" strike="noStrike">
                <a:solidFill>
                  <a:schemeClr val="dk1"/>
                </a:solidFill>
                <a:latin typeface="Arial"/>
                <a:ea typeface="Arial"/>
                <a:cs typeface="Arial"/>
                <a:sym typeface="Arial"/>
              </a:rPr>
              <a:t>(opcional)</a:t>
            </a:r>
            <a:endParaRPr>
              <a:latin typeface="Arial"/>
              <a:ea typeface="Arial"/>
              <a:cs typeface="Arial"/>
              <a:sym typeface="Arial"/>
            </a:endParaRPr>
          </a:p>
          <a:p>
            <a:pPr indent="-277177" lvl="1" marL="742950" marR="0" rtl="0" algn="just">
              <a:lnSpc>
                <a:spcPct val="100000"/>
              </a:lnSpc>
              <a:spcBef>
                <a:spcPts val="360"/>
              </a:spcBef>
              <a:spcAft>
                <a:spcPts val="0"/>
              </a:spcAft>
              <a:buClr>
                <a:schemeClr val="dk1"/>
              </a:buClr>
              <a:buSzPct val="100000"/>
              <a:buFont typeface="Arial"/>
              <a:buChar char="–"/>
            </a:pPr>
            <a:r>
              <a:rPr i="0" lang="es-AR" sz="1800" u="sng" cap="none" strike="noStrike">
                <a:solidFill>
                  <a:schemeClr val="hlink"/>
                </a:solidFill>
                <a:latin typeface="Arial"/>
                <a:ea typeface="Arial"/>
                <a:cs typeface="Arial"/>
                <a:sym typeface="Arial"/>
                <a:hlinkClick r:id="rId7"/>
              </a:rPr>
              <a:t>Temperatura actual del aire </a:t>
            </a:r>
            <a:r>
              <a:rPr i="0" lang="es-AR" sz="1800" u="none" cap="none" strike="noStrike">
                <a:solidFill>
                  <a:schemeClr val="dk1"/>
                </a:solidFill>
                <a:latin typeface="Arial"/>
                <a:ea typeface="Arial"/>
                <a:cs typeface="Arial"/>
                <a:sym typeface="Arial"/>
              </a:rPr>
              <a:t>(opcional)</a:t>
            </a:r>
            <a:endParaRPr>
              <a:latin typeface="Arial"/>
              <a:ea typeface="Arial"/>
              <a:cs typeface="Arial"/>
              <a:sym typeface="Arial"/>
            </a:endParaRPr>
          </a:p>
          <a:p>
            <a:pPr indent="-277177" lvl="1" marL="742950" marR="0" rtl="0" algn="just">
              <a:lnSpc>
                <a:spcPct val="100000"/>
              </a:lnSpc>
              <a:spcBef>
                <a:spcPts val="360"/>
              </a:spcBef>
              <a:spcAft>
                <a:spcPts val="0"/>
              </a:spcAft>
              <a:buClr>
                <a:schemeClr val="dk1"/>
              </a:buClr>
              <a:buSzPct val="100000"/>
              <a:buFont typeface="Arial"/>
              <a:buChar char="–"/>
            </a:pPr>
            <a:r>
              <a:rPr i="0" lang="es-AR" sz="1800" u="sng" cap="none" strike="noStrike">
                <a:solidFill>
                  <a:schemeClr val="hlink"/>
                </a:solidFill>
                <a:latin typeface="Arial"/>
                <a:ea typeface="Arial"/>
                <a:cs typeface="Arial"/>
                <a:sym typeface="Arial"/>
              </a:rPr>
              <a:t>Humedad Relativa </a:t>
            </a:r>
            <a:r>
              <a:rPr i="0" lang="es-AR" sz="1800" u="none" cap="none" strike="noStrike">
                <a:solidFill>
                  <a:schemeClr val="dk1"/>
                </a:solidFill>
                <a:latin typeface="Arial"/>
                <a:ea typeface="Arial"/>
                <a:cs typeface="Arial"/>
                <a:sym typeface="Arial"/>
              </a:rPr>
              <a:t>(opcional)</a:t>
            </a:r>
            <a:endParaRPr>
              <a:latin typeface="Arial"/>
              <a:ea typeface="Arial"/>
              <a:cs typeface="Arial"/>
              <a:sym typeface="Arial"/>
            </a:endParaRPr>
          </a:p>
          <a:p>
            <a:pPr indent="-342900" lvl="0" marL="342900" marR="0" rtl="0" algn="just">
              <a:lnSpc>
                <a:spcPct val="100000"/>
              </a:lnSpc>
              <a:spcBef>
                <a:spcPts val="360"/>
              </a:spcBef>
              <a:spcAft>
                <a:spcPts val="0"/>
              </a:spcAft>
              <a:buClr>
                <a:schemeClr val="dk1"/>
              </a:buClr>
              <a:buSzPct val="100000"/>
              <a:buFont typeface="Calibri"/>
              <a:buNone/>
            </a:pPr>
            <a:r>
              <a:t/>
            </a:r>
            <a:endParaRPr i="0" sz="1800" u="none" cap="none" strike="noStrike">
              <a:solidFill>
                <a:schemeClr val="dk1"/>
              </a:solidFill>
              <a:latin typeface="Arial"/>
              <a:ea typeface="Arial"/>
              <a:cs typeface="Arial"/>
              <a:sym typeface="Arial"/>
            </a:endParaRPr>
          </a:p>
        </p:txBody>
      </p:sp>
      <p:sp>
        <p:nvSpPr>
          <p:cNvPr id="262" name="Google Shape;262;p20"/>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66" name="Shape 266"/>
        <p:cNvGrpSpPr/>
        <p:nvPr/>
      </p:nvGrpSpPr>
      <p:grpSpPr>
        <a:xfrm>
          <a:off x="0" y="0"/>
          <a:ext cx="0" cy="0"/>
          <a:chOff x="0" y="0"/>
          <a:chExt cx="0" cy="0"/>
        </a:xfrm>
      </p:grpSpPr>
      <p:sp>
        <p:nvSpPr>
          <p:cNvPr id="267" name="Google Shape;267;p21"/>
          <p:cNvSpPr txBox="1"/>
          <p:nvPr>
            <p:ph type="title"/>
          </p:nvPr>
        </p:nvSpPr>
        <p:spPr>
          <a:xfrm>
            <a:off x="1371600" y="914400"/>
            <a:ext cx="7696200" cy="6858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2"/>
              </a:buClr>
              <a:buSzPts val="1400"/>
              <a:buFont typeface="Arial"/>
              <a:buNone/>
            </a:pPr>
            <a:r>
              <a:rPr i="0" lang="es-AR" sz="3200" u="none" cap="none" strike="noStrike">
                <a:solidFill>
                  <a:schemeClr val="dk2"/>
                </a:solidFill>
                <a:latin typeface="Arial"/>
                <a:ea typeface="Arial"/>
                <a:cs typeface="Arial"/>
                <a:sym typeface="Arial"/>
              </a:rPr>
              <a:t>Lo que necesitará</a:t>
            </a:r>
            <a:endParaRPr i="0" sz="3200" u="none" cap="none" strike="noStrike">
              <a:solidFill>
                <a:schemeClr val="dk2"/>
              </a:solidFill>
              <a:latin typeface="Arial"/>
              <a:ea typeface="Arial"/>
              <a:cs typeface="Arial"/>
              <a:sym typeface="Arial"/>
            </a:endParaRPr>
          </a:p>
        </p:txBody>
      </p:sp>
      <p:sp>
        <p:nvSpPr>
          <p:cNvPr id="268" name="Google Shape;268;p21"/>
          <p:cNvSpPr txBox="1"/>
          <p:nvPr>
            <p:ph idx="1" type="body"/>
          </p:nvPr>
        </p:nvSpPr>
        <p:spPr>
          <a:xfrm>
            <a:off x="1423555" y="1632065"/>
            <a:ext cx="3810000" cy="4572000"/>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just">
              <a:lnSpc>
                <a:spcPct val="100000"/>
              </a:lnSpc>
              <a:spcBef>
                <a:spcPts val="0"/>
              </a:spcBef>
              <a:spcAft>
                <a:spcPts val="0"/>
              </a:spcAft>
              <a:buClr>
                <a:schemeClr val="dk1"/>
              </a:buClr>
              <a:buSzPct val="192192"/>
              <a:buFont typeface="Arial"/>
              <a:buNone/>
            </a:pPr>
            <a:r>
              <a:rPr b="1" i="0" lang="es-AR" sz="1800" u="sng" cap="none" strike="noStrike">
                <a:solidFill>
                  <a:schemeClr val="dk1"/>
                </a:solidFill>
                <a:latin typeface="Arial"/>
                <a:ea typeface="Arial"/>
                <a:cs typeface="Arial"/>
                <a:sym typeface="Arial"/>
              </a:rPr>
              <a:t>Requerido:</a:t>
            </a:r>
            <a:endParaRPr>
              <a:latin typeface="Arial"/>
              <a:ea typeface="Arial"/>
              <a:cs typeface="Arial"/>
              <a:sym typeface="Arial"/>
            </a:endParaRPr>
          </a:p>
          <a:p>
            <a:pPr indent="-342900" lvl="0" marL="342900" marR="0" rtl="0" algn="just">
              <a:lnSpc>
                <a:spcPct val="100000"/>
              </a:lnSpc>
              <a:spcBef>
                <a:spcPts val="360"/>
              </a:spcBef>
              <a:spcAft>
                <a:spcPts val="0"/>
              </a:spcAft>
              <a:buClr>
                <a:schemeClr val="dk1"/>
              </a:buClr>
              <a:buSzPct val="108108"/>
              <a:buFont typeface="Arial"/>
              <a:buChar char="•"/>
            </a:pPr>
            <a:r>
              <a:rPr i="0" lang="es-AR" sz="1800" u="none" cap="none" strike="noStrike">
                <a:solidFill>
                  <a:schemeClr val="dk1"/>
                </a:solidFill>
                <a:latin typeface="Arial"/>
                <a:ea typeface="Arial"/>
                <a:cs typeface="Arial"/>
                <a:sym typeface="Arial"/>
              </a:rPr>
              <a:t>Fotómetro solar de GLOBE o un Calitoo.</a:t>
            </a:r>
            <a:endParaRPr>
              <a:latin typeface="Arial"/>
              <a:ea typeface="Arial"/>
              <a:cs typeface="Arial"/>
              <a:sym typeface="Arial"/>
            </a:endParaRPr>
          </a:p>
          <a:p>
            <a:pPr indent="-342900" lvl="0" marL="342900" marR="0" rtl="0" algn="just">
              <a:lnSpc>
                <a:spcPct val="100000"/>
              </a:lnSpc>
              <a:spcBef>
                <a:spcPts val="360"/>
              </a:spcBef>
              <a:spcAft>
                <a:spcPts val="0"/>
              </a:spcAft>
              <a:buClr>
                <a:schemeClr val="dk1"/>
              </a:buClr>
              <a:buSzPct val="108108"/>
              <a:buFont typeface="Arial"/>
              <a:buChar char="•"/>
            </a:pPr>
            <a:r>
              <a:rPr i="0" lang="es-AR" sz="1800" u="none" cap="none" strike="noStrike">
                <a:solidFill>
                  <a:schemeClr val="dk1"/>
                </a:solidFill>
                <a:latin typeface="Arial"/>
                <a:ea typeface="Arial"/>
                <a:cs typeface="Arial"/>
                <a:sym typeface="Arial"/>
              </a:rPr>
              <a:t>Reloj, dispositivo inteligente, GPS u otro instrumento que informe la hora al segundo (registrado como HH:MM:SS).</a:t>
            </a:r>
            <a:endParaRPr>
              <a:latin typeface="Arial"/>
              <a:ea typeface="Arial"/>
              <a:cs typeface="Arial"/>
              <a:sym typeface="Arial"/>
            </a:endParaRPr>
          </a:p>
          <a:p>
            <a:pPr indent="-342900" lvl="0" marL="342900" marR="0" rtl="0" algn="just">
              <a:lnSpc>
                <a:spcPct val="100000"/>
              </a:lnSpc>
              <a:spcBef>
                <a:spcPts val="360"/>
              </a:spcBef>
              <a:spcAft>
                <a:spcPts val="0"/>
              </a:spcAft>
              <a:buClr>
                <a:schemeClr val="dk1"/>
              </a:buClr>
              <a:buSzPct val="108108"/>
              <a:buFont typeface="Arial"/>
              <a:buChar char="•"/>
            </a:pPr>
            <a:r>
              <a:rPr i="1" lang="es-AR" sz="1800" u="sng" cap="none" strike="noStrike">
                <a:solidFill>
                  <a:schemeClr val="hlink"/>
                </a:solidFill>
                <a:latin typeface="Arial"/>
                <a:ea typeface="Arial"/>
                <a:cs typeface="Arial"/>
                <a:sym typeface="Arial"/>
                <a:hlinkClick r:id="rId3"/>
              </a:rPr>
              <a:t>Hoja de Datos de Aerosoles.</a:t>
            </a:r>
            <a:endParaRPr>
              <a:latin typeface="Arial"/>
              <a:ea typeface="Arial"/>
              <a:cs typeface="Arial"/>
              <a:sym typeface="Arial"/>
            </a:endParaRPr>
          </a:p>
          <a:p>
            <a:pPr indent="-342900" lvl="0" marL="342900" marR="0" rtl="0" algn="just">
              <a:lnSpc>
                <a:spcPct val="100000"/>
              </a:lnSpc>
              <a:spcBef>
                <a:spcPts val="360"/>
              </a:spcBef>
              <a:spcAft>
                <a:spcPts val="0"/>
              </a:spcAft>
              <a:buClr>
                <a:schemeClr val="dk1"/>
              </a:buClr>
              <a:buSzPct val="108108"/>
              <a:buFont typeface="Arial"/>
              <a:buChar char="•"/>
            </a:pPr>
            <a:r>
              <a:rPr i="1" lang="es-AR" sz="1800" u="sng" cap="none" strike="noStrike">
                <a:solidFill>
                  <a:schemeClr val="hlink"/>
                </a:solidFill>
                <a:latin typeface="Arial"/>
                <a:ea typeface="Arial"/>
                <a:cs typeface="Arial"/>
                <a:sym typeface="Arial"/>
                <a:hlinkClick r:id="rId4"/>
              </a:rPr>
              <a:t>Cuadro de Nubes de GLOBE.</a:t>
            </a:r>
            <a:endParaRPr>
              <a:latin typeface="Arial"/>
              <a:ea typeface="Arial"/>
              <a:cs typeface="Arial"/>
              <a:sym typeface="Arial"/>
            </a:endParaRPr>
          </a:p>
          <a:p>
            <a:pPr indent="-342900" lvl="0" marL="342900" marR="0" rtl="0" algn="just">
              <a:lnSpc>
                <a:spcPct val="100000"/>
              </a:lnSpc>
              <a:spcBef>
                <a:spcPts val="360"/>
              </a:spcBef>
              <a:spcAft>
                <a:spcPts val="0"/>
              </a:spcAft>
              <a:buClr>
                <a:schemeClr val="dk1"/>
              </a:buClr>
              <a:buSzPct val="108108"/>
              <a:buFont typeface="Arial"/>
              <a:buChar char="•"/>
            </a:pPr>
            <a:r>
              <a:rPr i="0" lang="es-AR" sz="1800" u="none" cap="none" strike="noStrike">
                <a:solidFill>
                  <a:schemeClr val="dk1"/>
                </a:solidFill>
                <a:latin typeface="Arial"/>
                <a:ea typeface="Arial"/>
                <a:cs typeface="Arial"/>
                <a:sym typeface="Arial"/>
              </a:rPr>
              <a:t>Guías de campo para </a:t>
            </a:r>
            <a:r>
              <a:rPr i="1" lang="es-AR" sz="1800" u="sng" cap="none" strike="noStrike">
                <a:solidFill>
                  <a:schemeClr val="hlink"/>
                </a:solidFill>
                <a:latin typeface="Arial"/>
                <a:ea typeface="Arial"/>
                <a:cs typeface="Arial"/>
                <a:sym typeface="Arial"/>
                <a:hlinkClick r:id="rId5"/>
              </a:rPr>
              <a:t>cobertura de nubes</a:t>
            </a:r>
            <a:r>
              <a:rPr i="0" lang="es-AR" sz="1800" u="none" cap="none" strike="noStrike">
                <a:solidFill>
                  <a:schemeClr val="dk1"/>
                </a:solidFill>
                <a:latin typeface="Arial"/>
                <a:ea typeface="Arial"/>
                <a:cs typeface="Arial"/>
                <a:sym typeface="Arial"/>
              </a:rPr>
              <a:t> y </a:t>
            </a:r>
            <a:r>
              <a:rPr i="1" lang="es-AR" sz="1800" u="sng" cap="none" strike="noStrike">
                <a:solidFill>
                  <a:schemeClr val="hlink"/>
                </a:solidFill>
                <a:latin typeface="Arial"/>
                <a:ea typeface="Arial"/>
                <a:cs typeface="Arial"/>
                <a:sym typeface="Arial"/>
                <a:hlinkClick r:id="rId6"/>
              </a:rPr>
              <a:t>tipo de nubes.</a:t>
            </a:r>
            <a:endParaRPr>
              <a:latin typeface="Arial"/>
              <a:ea typeface="Arial"/>
              <a:cs typeface="Arial"/>
              <a:sym typeface="Arial"/>
            </a:endParaRPr>
          </a:p>
          <a:p>
            <a:pPr indent="-342900" lvl="0" marL="342900" marR="0" rtl="0" algn="just">
              <a:lnSpc>
                <a:spcPct val="100000"/>
              </a:lnSpc>
              <a:spcBef>
                <a:spcPts val="360"/>
              </a:spcBef>
              <a:spcAft>
                <a:spcPts val="0"/>
              </a:spcAft>
              <a:buClr>
                <a:schemeClr val="dk1"/>
              </a:buClr>
              <a:buSzPct val="108108"/>
              <a:buFont typeface="Arial"/>
              <a:buChar char="•"/>
            </a:pPr>
            <a:r>
              <a:rPr i="0" lang="es-AR" sz="1800" u="none" cap="none" strike="noStrike">
                <a:solidFill>
                  <a:schemeClr val="dk1"/>
                </a:solidFill>
                <a:latin typeface="Arial"/>
                <a:ea typeface="Arial"/>
                <a:cs typeface="Arial"/>
                <a:sym typeface="Arial"/>
              </a:rPr>
              <a:t>Lápiz o lapicera.</a:t>
            </a:r>
            <a:endParaRPr>
              <a:latin typeface="Arial"/>
              <a:ea typeface="Arial"/>
              <a:cs typeface="Arial"/>
              <a:sym typeface="Arial"/>
            </a:endParaRPr>
          </a:p>
          <a:p>
            <a:pPr indent="-342900" lvl="0" marL="342900" marR="0" rtl="0" algn="just">
              <a:lnSpc>
                <a:spcPct val="100000"/>
              </a:lnSpc>
              <a:spcBef>
                <a:spcPts val="360"/>
              </a:spcBef>
              <a:spcAft>
                <a:spcPts val="0"/>
              </a:spcAft>
              <a:buClr>
                <a:schemeClr val="dk1"/>
              </a:buClr>
              <a:buSzPct val="108108"/>
              <a:buFont typeface="Arial"/>
              <a:buChar char="•"/>
            </a:pPr>
            <a:r>
              <a:rPr i="0" lang="es-AR" sz="1800" u="none" cap="none" strike="noStrike">
                <a:solidFill>
                  <a:schemeClr val="dk1"/>
                </a:solidFill>
                <a:latin typeface="Arial"/>
                <a:ea typeface="Arial"/>
                <a:cs typeface="Arial"/>
                <a:sym typeface="Arial"/>
              </a:rPr>
              <a:t>Portapapeles.</a:t>
            </a:r>
            <a:endParaRPr>
              <a:latin typeface="Arial"/>
              <a:ea typeface="Arial"/>
              <a:cs typeface="Arial"/>
              <a:sym typeface="Arial"/>
            </a:endParaRPr>
          </a:p>
          <a:p>
            <a:pPr indent="0" lvl="0" marL="0" marR="0" rtl="0" algn="just">
              <a:lnSpc>
                <a:spcPct val="100000"/>
              </a:lnSpc>
              <a:spcBef>
                <a:spcPts val="360"/>
              </a:spcBef>
              <a:spcAft>
                <a:spcPts val="0"/>
              </a:spcAft>
              <a:buClr>
                <a:schemeClr val="dk1"/>
              </a:buClr>
              <a:buSzPct val="192192"/>
              <a:buFont typeface="Calibri"/>
              <a:buNone/>
            </a:pPr>
            <a:r>
              <a:t/>
            </a:r>
            <a:endParaRPr i="0" sz="1800" u="none" cap="none" strike="noStrike">
              <a:solidFill>
                <a:schemeClr val="dk1"/>
              </a:solidFill>
              <a:latin typeface="Arial"/>
              <a:ea typeface="Arial"/>
              <a:cs typeface="Arial"/>
              <a:sym typeface="Arial"/>
            </a:endParaRPr>
          </a:p>
          <a:p>
            <a:pPr indent="-342900" lvl="0" marL="342900" marR="0" rtl="0" algn="just">
              <a:lnSpc>
                <a:spcPct val="100000"/>
              </a:lnSpc>
              <a:spcBef>
                <a:spcPts val="360"/>
              </a:spcBef>
              <a:spcAft>
                <a:spcPts val="0"/>
              </a:spcAft>
              <a:buClr>
                <a:schemeClr val="dk1"/>
              </a:buClr>
              <a:buSzPct val="108108"/>
              <a:buFont typeface="Calibri"/>
              <a:buNone/>
            </a:pPr>
            <a:r>
              <a:t/>
            </a:r>
            <a:endParaRPr i="0" sz="1800" u="none" cap="none" strike="noStrike">
              <a:solidFill>
                <a:schemeClr val="dk1"/>
              </a:solidFill>
              <a:latin typeface="Arial"/>
              <a:ea typeface="Arial"/>
              <a:cs typeface="Arial"/>
              <a:sym typeface="Arial"/>
            </a:endParaRPr>
          </a:p>
          <a:p>
            <a:pPr indent="0" lvl="0" marL="0" marR="0" rtl="0" algn="just">
              <a:lnSpc>
                <a:spcPct val="100000"/>
              </a:lnSpc>
              <a:spcBef>
                <a:spcPts val="360"/>
              </a:spcBef>
              <a:spcAft>
                <a:spcPts val="0"/>
              </a:spcAft>
              <a:buClr>
                <a:schemeClr val="dk1"/>
              </a:buClr>
              <a:buSzPct val="192192"/>
              <a:buFont typeface="Arial"/>
              <a:buNone/>
            </a:pPr>
            <a:r>
              <a:rPr i="0" lang="es-AR" sz="1800" u="none" cap="none" strike="noStrike">
                <a:solidFill>
                  <a:schemeClr val="dk1"/>
                </a:solidFill>
                <a:latin typeface="Arial"/>
                <a:ea typeface="Arial"/>
                <a:cs typeface="Arial"/>
                <a:sym typeface="Arial"/>
              </a:rPr>
              <a:t>	</a:t>
            </a:r>
            <a:endParaRPr i="0" sz="1800" u="none" cap="none" strike="noStrike">
              <a:solidFill>
                <a:schemeClr val="dk1"/>
              </a:solidFill>
              <a:latin typeface="Arial"/>
              <a:ea typeface="Arial"/>
              <a:cs typeface="Arial"/>
              <a:sym typeface="Arial"/>
            </a:endParaRPr>
          </a:p>
        </p:txBody>
      </p:sp>
      <p:sp>
        <p:nvSpPr>
          <p:cNvPr id="269" name="Google Shape;269;p21"/>
          <p:cNvSpPr txBox="1"/>
          <p:nvPr>
            <p:ph idx="2" type="body"/>
          </p:nvPr>
        </p:nvSpPr>
        <p:spPr>
          <a:xfrm>
            <a:off x="5257800" y="1600200"/>
            <a:ext cx="3721101" cy="4572000"/>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l">
              <a:lnSpc>
                <a:spcPct val="100000"/>
              </a:lnSpc>
              <a:spcBef>
                <a:spcPts val="0"/>
              </a:spcBef>
              <a:spcAft>
                <a:spcPts val="0"/>
              </a:spcAft>
              <a:buClr>
                <a:schemeClr val="dk1"/>
              </a:buClr>
              <a:buSzPct val="192192"/>
              <a:buFont typeface="Arial"/>
              <a:buNone/>
            </a:pPr>
            <a:r>
              <a:rPr b="1" i="0" lang="es-AR" sz="1800" u="sng" cap="none" strike="noStrike">
                <a:solidFill>
                  <a:schemeClr val="dk1"/>
                </a:solidFill>
                <a:latin typeface="Arial"/>
                <a:ea typeface="Arial"/>
                <a:cs typeface="Arial"/>
                <a:sym typeface="Arial"/>
              </a:rPr>
              <a:t>Opcional:</a:t>
            </a:r>
            <a:endParaRPr>
              <a:latin typeface="Arial"/>
              <a:ea typeface="Arial"/>
              <a:cs typeface="Arial"/>
              <a:sym typeface="Arial"/>
            </a:endParaRPr>
          </a:p>
          <a:p>
            <a:pPr indent="-342900" lvl="0" marL="342900" marR="0" rtl="0" algn="l">
              <a:lnSpc>
                <a:spcPct val="100000"/>
              </a:lnSpc>
              <a:spcBef>
                <a:spcPts val="360"/>
              </a:spcBef>
              <a:spcAft>
                <a:spcPts val="0"/>
              </a:spcAft>
              <a:buClr>
                <a:schemeClr val="dk1"/>
              </a:buClr>
              <a:buSzPct val="108108"/>
              <a:buFont typeface="Arial"/>
              <a:buChar char="•"/>
            </a:pPr>
            <a:r>
              <a:rPr i="0" lang="es-AR" sz="1800" u="none" cap="none" strike="noStrike">
                <a:solidFill>
                  <a:schemeClr val="dk1"/>
                </a:solidFill>
                <a:latin typeface="Arial"/>
                <a:ea typeface="Arial"/>
                <a:cs typeface="Arial"/>
                <a:sym typeface="Arial"/>
              </a:rPr>
              <a:t>Barómetro**</a:t>
            </a:r>
            <a:endParaRPr>
              <a:latin typeface="Arial"/>
              <a:ea typeface="Arial"/>
              <a:cs typeface="Arial"/>
              <a:sym typeface="Arial"/>
            </a:endParaRPr>
          </a:p>
          <a:p>
            <a:pPr indent="-342900" lvl="0" marL="342900" marR="0" rtl="0" algn="l">
              <a:lnSpc>
                <a:spcPct val="100000"/>
              </a:lnSpc>
              <a:spcBef>
                <a:spcPts val="360"/>
              </a:spcBef>
              <a:spcAft>
                <a:spcPts val="0"/>
              </a:spcAft>
              <a:buClr>
                <a:schemeClr val="dk1"/>
              </a:buClr>
              <a:buSzPct val="108108"/>
              <a:buFont typeface="Arial"/>
              <a:buChar char="•"/>
            </a:pPr>
            <a:r>
              <a:rPr i="0" lang="es-AR" sz="1800" u="none" cap="none" strike="noStrike">
                <a:solidFill>
                  <a:schemeClr val="dk1"/>
                </a:solidFill>
                <a:latin typeface="Arial"/>
                <a:ea typeface="Arial"/>
                <a:cs typeface="Arial"/>
                <a:sym typeface="Arial"/>
              </a:rPr>
              <a:t>Higrómetro o psicrómetro de cabestrillo</a:t>
            </a:r>
            <a:endParaRPr>
              <a:latin typeface="Arial"/>
              <a:ea typeface="Arial"/>
              <a:cs typeface="Arial"/>
              <a:sym typeface="Arial"/>
            </a:endParaRPr>
          </a:p>
          <a:p>
            <a:pPr indent="-342900" lvl="0" marL="342900" marR="0" rtl="0" algn="l">
              <a:lnSpc>
                <a:spcPct val="100000"/>
              </a:lnSpc>
              <a:spcBef>
                <a:spcPts val="360"/>
              </a:spcBef>
              <a:spcAft>
                <a:spcPts val="0"/>
              </a:spcAft>
              <a:buClr>
                <a:schemeClr val="dk1"/>
              </a:buClr>
              <a:buSzPct val="108108"/>
              <a:buFont typeface="Arial"/>
              <a:buChar char="•"/>
            </a:pPr>
            <a:r>
              <a:rPr i="0" lang="es-AR" sz="1800" u="none" cap="none" strike="noStrike">
                <a:solidFill>
                  <a:schemeClr val="dk1"/>
                </a:solidFill>
                <a:latin typeface="Arial"/>
                <a:ea typeface="Arial"/>
                <a:cs typeface="Arial"/>
                <a:sym typeface="Arial"/>
              </a:rPr>
              <a:t>Termómetro para temperatura del aire</a:t>
            </a:r>
            <a:endParaRPr>
              <a:latin typeface="Arial"/>
              <a:ea typeface="Arial"/>
              <a:cs typeface="Arial"/>
              <a:sym typeface="Arial"/>
            </a:endParaRPr>
          </a:p>
          <a:p>
            <a:pPr indent="-342900" lvl="0" marL="342900" marR="0" rtl="0" algn="l">
              <a:lnSpc>
                <a:spcPct val="100000"/>
              </a:lnSpc>
              <a:spcBef>
                <a:spcPts val="360"/>
              </a:spcBef>
              <a:spcAft>
                <a:spcPts val="0"/>
              </a:spcAft>
              <a:buClr>
                <a:schemeClr val="dk1"/>
              </a:buClr>
              <a:buSzPct val="108108"/>
              <a:buFont typeface="Arial"/>
              <a:buChar char="•"/>
            </a:pPr>
            <a:r>
              <a:rPr i="0" lang="es-AR" sz="1800" u="none" cap="none" strike="noStrike">
                <a:solidFill>
                  <a:schemeClr val="dk1"/>
                </a:solidFill>
                <a:latin typeface="Arial"/>
                <a:ea typeface="Arial"/>
                <a:cs typeface="Arial"/>
                <a:sym typeface="Arial"/>
              </a:rPr>
              <a:t>Guías de campo para </a:t>
            </a:r>
            <a:r>
              <a:rPr i="1" lang="es-AR" sz="1800" u="sng" cap="none" strike="noStrike">
                <a:solidFill>
                  <a:schemeClr val="hlink"/>
                </a:solidFill>
                <a:latin typeface="Arial"/>
                <a:ea typeface="Arial"/>
                <a:cs typeface="Arial"/>
                <a:sym typeface="Arial"/>
                <a:hlinkClick r:id="rId7"/>
              </a:rPr>
              <a:t>presión barométrica</a:t>
            </a:r>
            <a:r>
              <a:rPr i="0" lang="es-AR" sz="1800" u="none" cap="none" strike="noStrike">
                <a:solidFill>
                  <a:schemeClr val="dk1"/>
                </a:solidFill>
                <a:latin typeface="Arial"/>
                <a:ea typeface="Arial"/>
                <a:cs typeface="Arial"/>
                <a:sym typeface="Arial"/>
              </a:rPr>
              <a:t>, humedad relativa </a:t>
            </a:r>
            <a:r>
              <a:rPr i="1" lang="es-AR" sz="1800" u="none" cap="none" strike="noStrike">
                <a:solidFill>
                  <a:schemeClr val="dk1"/>
                </a:solidFill>
                <a:latin typeface="Arial"/>
                <a:ea typeface="Arial"/>
                <a:cs typeface="Arial"/>
                <a:sym typeface="Arial"/>
              </a:rPr>
              <a:t>(</a:t>
            </a:r>
            <a:r>
              <a:rPr i="1" lang="es-AR" sz="1800" u="sng" cap="none" strike="noStrike">
                <a:solidFill>
                  <a:schemeClr val="hlink"/>
                </a:solidFill>
                <a:latin typeface="Arial"/>
                <a:ea typeface="Arial"/>
                <a:cs typeface="Arial"/>
                <a:sym typeface="Arial"/>
                <a:hlinkClick r:id="rId8"/>
              </a:rPr>
              <a:t>higrómetro digital </a:t>
            </a:r>
            <a:r>
              <a:rPr i="0" lang="es-AR" sz="1800" u="none" cap="none" strike="noStrike">
                <a:solidFill>
                  <a:schemeClr val="dk1"/>
                </a:solidFill>
                <a:latin typeface="Arial"/>
                <a:ea typeface="Arial"/>
                <a:cs typeface="Arial"/>
                <a:sym typeface="Arial"/>
              </a:rPr>
              <a:t>o</a:t>
            </a:r>
            <a:r>
              <a:rPr i="1" lang="es-AR" sz="1800" u="none" cap="none" strike="noStrike">
                <a:solidFill>
                  <a:schemeClr val="dk1"/>
                </a:solidFill>
                <a:latin typeface="Arial"/>
                <a:ea typeface="Arial"/>
                <a:cs typeface="Arial"/>
                <a:sym typeface="Arial"/>
              </a:rPr>
              <a:t> </a:t>
            </a:r>
            <a:r>
              <a:rPr i="1" lang="es-AR" sz="1800" u="sng" cap="none" strike="noStrike">
                <a:solidFill>
                  <a:schemeClr val="hlink"/>
                </a:solidFill>
                <a:latin typeface="Arial"/>
                <a:ea typeface="Arial"/>
                <a:cs typeface="Arial"/>
                <a:sym typeface="Arial"/>
                <a:hlinkClick r:id="rId9"/>
              </a:rPr>
              <a:t> psicrómetro</a:t>
            </a:r>
            <a:r>
              <a:rPr i="1" lang="es-AR" sz="1800" u="sng" cap="none" strike="noStrike">
                <a:solidFill>
                  <a:schemeClr val="hlink"/>
                </a:solidFill>
                <a:latin typeface="Arial"/>
                <a:ea typeface="Arial"/>
                <a:cs typeface="Arial"/>
                <a:sym typeface="Arial"/>
              </a:rPr>
              <a:t> de cabestrillo</a:t>
            </a:r>
            <a:r>
              <a:rPr i="0" lang="es-AR" sz="1800" u="none" cap="none" strike="noStrike">
                <a:solidFill>
                  <a:schemeClr val="dk1"/>
                </a:solidFill>
                <a:latin typeface="Arial"/>
                <a:ea typeface="Arial"/>
                <a:cs typeface="Arial"/>
                <a:sym typeface="Arial"/>
              </a:rPr>
              <a:t>), y </a:t>
            </a:r>
            <a:r>
              <a:rPr i="1" lang="es-AR" sz="1800" u="sng" cap="none" strike="noStrike">
                <a:solidFill>
                  <a:schemeClr val="hlink"/>
                </a:solidFill>
                <a:latin typeface="Arial"/>
                <a:ea typeface="Arial"/>
                <a:cs typeface="Arial"/>
                <a:sym typeface="Arial"/>
                <a:hlinkClick r:id="rId10"/>
              </a:rPr>
              <a:t>temperatura del aire</a:t>
            </a:r>
            <a:endParaRPr>
              <a:latin typeface="Arial"/>
              <a:ea typeface="Arial"/>
              <a:cs typeface="Arial"/>
              <a:sym typeface="Arial"/>
            </a:endParaRPr>
          </a:p>
          <a:p>
            <a:pPr indent="0" lvl="0" marL="0" marR="0" rtl="0" algn="l">
              <a:lnSpc>
                <a:spcPct val="100000"/>
              </a:lnSpc>
              <a:spcBef>
                <a:spcPts val="360"/>
              </a:spcBef>
              <a:spcAft>
                <a:spcPts val="0"/>
              </a:spcAft>
              <a:buClr>
                <a:schemeClr val="dk1"/>
              </a:buClr>
              <a:buSzPct val="192192"/>
              <a:buFont typeface="Calibri"/>
              <a:buNone/>
            </a:pPr>
            <a:r>
              <a:t/>
            </a:r>
            <a:endParaRPr i="0" sz="1800" u="none" cap="none" strike="noStrike">
              <a:solidFill>
                <a:schemeClr val="dk1"/>
              </a:solidFill>
              <a:latin typeface="Arial"/>
              <a:ea typeface="Arial"/>
              <a:cs typeface="Arial"/>
              <a:sym typeface="Arial"/>
            </a:endParaRPr>
          </a:p>
          <a:p>
            <a:pPr indent="0" lvl="0" marL="0" marR="0" rtl="0" algn="l">
              <a:lnSpc>
                <a:spcPct val="100000"/>
              </a:lnSpc>
              <a:spcBef>
                <a:spcPts val="360"/>
              </a:spcBef>
              <a:spcAft>
                <a:spcPts val="0"/>
              </a:spcAft>
              <a:buClr>
                <a:schemeClr val="dk1"/>
              </a:buClr>
              <a:buSzPct val="192192"/>
              <a:buFont typeface="Arial"/>
              <a:buNone/>
            </a:pPr>
            <a:r>
              <a:rPr i="0" lang="es-AR" sz="1800" u="none" cap="none" strike="noStrike">
                <a:solidFill>
                  <a:schemeClr val="dk1"/>
                </a:solidFill>
                <a:latin typeface="Arial"/>
                <a:ea typeface="Arial"/>
                <a:cs typeface="Arial"/>
                <a:sym typeface="Arial"/>
              </a:rPr>
              <a:t>** La presión también puede obtenerse de la estación de clima local, pero no recomendamos utilizar el sensor incorporado en el Calitoo.</a:t>
            </a:r>
            <a:endParaRPr i="0" sz="1800" u="none" cap="none" strike="noStrike">
              <a:solidFill>
                <a:schemeClr val="dk1"/>
              </a:solidFill>
              <a:latin typeface="Arial"/>
              <a:ea typeface="Arial"/>
              <a:cs typeface="Arial"/>
              <a:sym typeface="Arial"/>
            </a:endParaRPr>
          </a:p>
        </p:txBody>
      </p:sp>
      <p:sp>
        <p:nvSpPr>
          <p:cNvPr id="270" name="Google Shape;270;p21"/>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74" name="Shape 274"/>
        <p:cNvGrpSpPr/>
        <p:nvPr/>
      </p:nvGrpSpPr>
      <p:grpSpPr>
        <a:xfrm>
          <a:off x="0" y="0"/>
          <a:ext cx="0" cy="0"/>
          <a:chOff x="0" y="0"/>
          <a:chExt cx="0" cy="0"/>
        </a:xfrm>
      </p:grpSpPr>
      <p:sp>
        <p:nvSpPr>
          <p:cNvPr id="275" name="Google Shape;275;p22"/>
          <p:cNvSpPr txBox="1"/>
          <p:nvPr>
            <p:ph type="title"/>
          </p:nvPr>
        </p:nvSpPr>
        <p:spPr>
          <a:xfrm>
            <a:off x="1219200" y="993524"/>
            <a:ext cx="7924800" cy="685800"/>
          </a:xfrm>
          <a:prstGeom prst="rect">
            <a:avLst/>
          </a:prstGeom>
          <a:noFill/>
          <a:ln>
            <a:noFill/>
          </a:ln>
        </p:spPr>
        <p:txBody>
          <a:bodyPr anchorCtr="0" anchor="ctr" bIns="45700" lIns="91425" spcFirstLastPara="1" rIns="91425" wrap="square" tIns="45700">
            <a:normAutofit fontScale="90000"/>
          </a:bodyPr>
          <a:lstStyle/>
          <a:p>
            <a:pPr indent="0" lvl="0" marL="0" marR="0" rtl="0" algn="ctr">
              <a:lnSpc>
                <a:spcPct val="100000"/>
              </a:lnSpc>
              <a:spcBef>
                <a:spcPts val="0"/>
              </a:spcBef>
              <a:spcAft>
                <a:spcPts val="0"/>
              </a:spcAft>
              <a:buClr>
                <a:schemeClr val="dk2"/>
              </a:buClr>
              <a:buSzPct val="55555"/>
              <a:buFont typeface="Arial"/>
              <a:buNone/>
            </a:pPr>
            <a:r>
              <a:rPr b="1" i="0" lang="es-AR" sz="2800" u="none" cap="none" strike="noStrike">
                <a:solidFill>
                  <a:schemeClr val="dk2"/>
                </a:solidFill>
                <a:latin typeface="Arial"/>
                <a:ea typeface="Arial"/>
                <a:cs typeface="Arial"/>
                <a:sym typeface="Arial"/>
              </a:rPr>
              <a:t>¡Asegúrese de registrar todo lo relacionado con su sitio de estudio para que sus datos cuenten!</a:t>
            </a:r>
            <a:endParaRPr b="1" i="0" sz="2800" u="none" cap="none" strike="noStrike">
              <a:solidFill>
                <a:schemeClr val="dk2"/>
              </a:solidFill>
              <a:latin typeface="Arial"/>
              <a:ea typeface="Arial"/>
              <a:cs typeface="Arial"/>
              <a:sym typeface="Arial"/>
            </a:endParaRPr>
          </a:p>
        </p:txBody>
      </p:sp>
      <p:pic>
        <p:nvPicPr>
          <p:cNvPr descr="The image is a cropped version of the first few lines of the Aerosols Data Sheet." id="276" name="Google Shape;276;p22" title="Atmosphere Investigation Aerosols Data Sheet"/>
          <p:cNvPicPr preferRelativeResize="0"/>
          <p:nvPr/>
        </p:nvPicPr>
        <p:blipFill rotWithShape="1">
          <a:blip r:embed="rId3">
            <a:alphaModFix/>
          </a:blip>
          <a:srcRect b="0" l="0" r="0" t="0"/>
          <a:stretch/>
        </p:blipFill>
        <p:spPr>
          <a:xfrm>
            <a:off x="1462087" y="1905000"/>
            <a:ext cx="7439025" cy="3486150"/>
          </a:xfrm>
          <a:prstGeom prst="rect">
            <a:avLst/>
          </a:prstGeom>
          <a:noFill/>
          <a:ln>
            <a:noFill/>
          </a:ln>
        </p:spPr>
      </p:pic>
      <p:sp>
        <p:nvSpPr>
          <p:cNvPr id="277" name="Google Shape;277;p22"/>
          <p:cNvSpPr txBox="1"/>
          <p:nvPr/>
        </p:nvSpPr>
        <p:spPr>
          <a:xfrm>
            <a:off x="1295400" y="5486400"/>
            <a:ext cx="7696199" cy="1200329"/>
          </a:xfrm>
          <a:prstGeom prst="rect">
            <a:avLst/>
          </a:prstGeom>
          <a:noFill/>
          <a:ln>
            <a:noFill/>
          </a:ln>
        </p:spPr>
        <p:txBody>
          <a:bodyPr anchorCtr="0" anchor="t" bIns="45700" lIns="91425" spcFirstLastPara="1" rIns="91425" wrap="square" tIns="45700">
            <a:normAutofit/>
          </a:bodyPr>
          <a:lstStyle/>
          <a:p>
            <a:pPr indent="0" lvl="0" marL="0" marR="0" rtl="0" algn="just">
              <a:lnSpc>
                <a:spcPct val="100000"/>
              </a:lnSpc>
              <a:spcBef>
                <a:spcPts val="0"/>
              </a:spcBef>
              <a:spcAft>
                <a:spcPts val="0"/>
              </a:spcAft>
              <a:buClr>
                <a:schemeClr val="dk1"/>
              </a:buClr>
              <a:buSzPts val="1800"/>
              <a:buFont typeface="Arial"/>
              <a:buNone/>
            </a:pPr>
            <a:r>
              <a:rPr b="0" i="0" lang="es-AR" sz="1800" u="none" cap="none" strike="noStrike">
                <a:solidFill>
                  <a:schemeClr val="dk1"/>
                </a:solidFill>
                <a:latin typeface="Arial"/>
                <a:ea typeface="Arial"/>
                <a:cs typeface="Arial"/>
                <a:sym typeface="Arial"/>
              </a:rPr>
              <a:t>Sin esta información crítica sobre su sitio de estudio de la atmósfera no podrá ingresar sus datos en GLOBE. Tampoco podrá calcular valores AOT precisos ni compararlos con mediciones futuras. ¡El contexto experimental es vital para el descubrimiento científico!</a:t>
            </a:r>
            <a:endParaRPr b="0" i="0" sz="1800" u="none" cap="none" strike="noStrike">
              <a:solidFill>
                <a:schemeClr val="dk1"/>
              </a:solidFill>
              <a:latin typeface="Arial"/>
              <a:ea typeface="Arial"/>
              <a:cs typeface="Arial"/>
              <a:sym typeface="Arial"/>
            </a:endParaRPr>
          </a:p>
        </p:txBody>
      </p:sp>
      <p:sp>
        <p:nvSpPr>
          <p:cNvPr id="278" name="Google Shape;278;p22"/>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2" name="Shape 282"/>
        <p:cNvGrpSpPr/>
        <p:nvPr/>
      </p:nvGrpSpPr>
      <p:grpSpPr>
        <a:xfrm>
          <a:off x="0" y="0"/>
          <a:ext cx="0" cy="0"/>
          <a:chOff x="0" y="0"/>
          <a:chExt cx="0" cy="0"/>
        </a:xfrm>
      </p:grpSpPr>
      <p:sp>
        <p:nvSpPr>
          <p:cNvPr id="283" name="Google Shape;283;p23"/>
          <p:cNvSpPr txBox="1"/>
          <p:nvPr>
            <p:ph type="title"/>
          </p:nvPr>
        </p:nvSpPr>
        <p:spPr>
          <a:xfrm>
            <a:off x="1295400" y="953962"/>
            <a:ext cx="7696200" cy="685800"/>
          </a:xfrm>
          <a:prstGeom prst="rect">
            <a:avLst/>
          </a:prstGeom>
          <a:noFill/>
          <a:ln>
            <a:noFill/>
          </a:ln>
        </p:spPr>
        <p:txBody>
          <a:bodyPr anchorCtr="0" anchor="ctr" bIns="45700" lIns="91425" spcFirstLastPara="1" rIns="91425" wrap="square" tIns="45700">
            <a:normAutofit fontScale="90000"/>
          </a:bodyPr>
          <a:lstStyle/>
          <a:p>
            <a:pPr indent="0" lvl="0" marL="0" marR="0" rtl="0" algn="ctr">
              <a:lnSpc>
                <a:spcPct val="100000"/>
              </a:lnSpc>
              <a:spcBef>
                <a:spcPts val="0"/>
              </a:spcBef>
              <a:spcAft>
                <a:spcPts val="0"/>
              </a:spcAft>
              <a:buClr>
                <a:schemeClr val="dk2"/>
              </a:buClr>
              <a:buSzPct val="55555"/>
              <a:buFont typeface="Arial"/>
              <a:buNone/>
            </a:pPr>
            <a:r>
              <a:rPr b="1" i="0" lang="es-AR" sz="2800" u="none" cap="none" strike="noStrike">
                <a:solidFill>
                  <a:schemeClr val="dk2"/>
                </a:solidFill>
                <a:latin typeface="Arial"/>
                <a:ea typeface="Arial"/>
                <a:cs typeface="Arial"/>
                <a:sym typeface="Arial"/>
              </a:rPr>
              <a:t>Complete el protocolo completo para la mayorí</a:t>
            </a:r>
            <a:r>
              <a:rPr lang="es-AR" sz="2800">
                <a:latin typeface="Arial"/>
                <a:ea typeface="Arial"/>
                <a:cs typeface="Arial"/>
                <a:sym typeface="Arial"/>
              </a:rPr>
              <a:t>a de las oportunidades de investigación</a:t>
            </a:r>
            <a:endParaRPr b="1" i="0" sz="2800" u="none" cap="none" strike="noStrike">
              <a:solidFill>
                <a:schemeClr val="dk2"/>
              </a:solidFill>
              <a:latin typeface="Arial"/>
              <a:ea typeface="Arial"/>
              <a:cs typeface="Arial"/>
              <a:sym typeface="Arial"/>
            </a:endParaRPr>
          </a:p>
        </p:txBody>
      </p:sp>
      <p:pic>
        <p:nvPicPr>
          <p:cNvPr descr="Image shows all three data sheets one must fill out to compete the GLOBE aerosol observation protocol. " id="284" name="Google Shape;284;p23" title="Complete Aerosols Investigation Sheets"/>
          <p:cNvPicPr preferRelativeResize="0"/>
          <p:nvPr/>
        </p:nvPicPr>
        <p:blipFill rotWithShape="1">
          <a:blip r:embed="rId3">
            <a:alphaModFix/>
          </a:blip>
          <a:srcRect b="0" l="0" r="0" t="0"/>
          <a:stretch/>
        </p:blipFill>
        <p:spPr>
          <a:xfrm>
            <a:off x="1295400" y="2362200"/>
            <a:ext cx="7677150" cy="3300532"/>
          </a:xfrm>
          <a:prstGeom prst="rect">
            <a:avLst/>
          </a:prstGeom>
          <a:noFill/>
          <a:ln>
            <a:noFill/>
          </a:ln>
        </p:spPr>
      </p:pic>
      <p:sp>
        <p:nvSpPr>
          <p:cNvPr id="285" name="Google Shape;285;p23"/>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9" name="Shape 289"/>
        <p:cNvGrpSpPr/>
        <p:nvPr/>
      </p:nvGrpSpPr>
      <p:grpSpPr>
        <a:xfrm>
          <a:off x="0" y="0"/>
          <a:ext cx="0" cy="0"/>
          <a:chOff x="0" y="0"/>
          <a:chExt cx="0" cy="0"/>
        </a:xfrm>
      </p:grpSpPr>
      <p:pic>
        <p:nvPicPr>
          <p:cNvPr descr="Two options for GLOBE approved Sun Photometers: on the left, a GLOBE Sun photometer, on the right, a Calitoo." id="290" name="Google Shape;290;p24" title="Sun Photometers"/>
          <p:cNvPicPr preferRelativeResize="0"/>
          <p:nvPr/>
        </p:nvPicPr>
        <p:blipFill rotWithShape="1">
          <a:blip r:embed="rId3">
            <a:alphaModFix/>
          </a:blip>
          <a:srcRect b="0" l="0" r="0" t="0"/>
          <a:stretch/>
        </p:blipFill>
        <p:spPr>
          <a:xfrm>
            <a:off x="2514600" y="1371600"/>
            <a:ext cx="5121442" cy="2560721"/>
          </a:xfrm>
          <a:prstGeom prst="rect">
            <a:avLst/>
          </a:prstGeom>
          <a:noFill/>
          <a:ln>
            <a:noFill/>
          </a:ln>
        </p:spPr>
      </p:pic>
      <p:sp>
        <p:nvSpPr>
          <p:cNvPr id="291" name="Google Shape;291;p24"/>
          <p:cNvSpPr txBox="1"/>
          <p:nvPr>
            <p:ph type="title"/>
          </p:nvPr>
        </p:nvSpPr>
        <p:spPr>
          <a:xfrm>
            <a:off x="572278" y="914400"/>
            <a:ext cx="9144000" cy="685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400"/>
              <a:buFont typeface="Arial"/>
              <a:buNone/>
            </a:pPr>
            <a:r>
              <a:rPr b="1" i="0" lang="es-AR" sz="3200" u="none" cap="none" strike="noStrike">
                <a:solidFill>
                  <a:schemeClr val="dk2"/>
                </a:solidFill>
                <a:latin typeface="Arial"/>
                <a:ea typeface="Arial"/>
                <a:cs typeface="Arial"/>
                <a:sym typeface="Arial"/>
              </a:rPr>
              <a:t>Opciones de instrumentos</a:t>
            </a:r>
            <a:endParaRPr b="1" i="0" sz="3200" u="none" cap="none" strike="noStrike">
              <a:solidFill>
                <a:schemeClr val="dk2"/>
              </a:solidFill>
              <a:latin typeface="Arial"/>
              <a:ea typeface="Arial"/>
              <a:cs typeface="Arial"/>
              <a:sym typeface="Arial"/>
            </a:endParaRPr>
          </a:p>
        </p:txBody>
      </p:sp>
      <p:graphicFrame>
        <p:nvGraphicFramePr>
          <p:cNvPr descr="This table describes the different wavelengths each photometer uses for its measurements and links to instructions on using each instrument." id="292" name="Google Shape;292;p24" title="Comparison Table of Two GLOBE-Approved Sun Photometers"/>
          <p:cNvGraphicFramePr/>
          <p:nvPr/>
        </p:nvGraphicFramePr>
        <p:xfrm>
          <a:off x="1295400" y="3932321"/>
          <a:ext cx="3000000" cy="3000000"/>
        </p:xfrm>
        <a:graphic>
          <a:graphicData uri="http://schemas.openxmlformats.org/drawingml/2006/table">
            <a:tbl>
              <a:tblPr bandRow="1" firstRow="1">
                <a:noFill/>
                <a:tableStyleId>{13841BF2-8648-4CCC-B62A-26ECF8743A6C}</a:tableStyleId>
              </a:tblPr>
              <a:tblGrid>
                <a:gridCol w="3848100"/>
                <a:gridCol w="3848100"/>
              </a:tblGrid>
              <a:tr h="370850">
                <a:tc>
                  <a:txBody>
                    <a:bodyPr/>
                    <a:lstStyle/>
                    <a:p>
                      <a:pPr indent="0" lvl="0" marL="0" marR="0" rtl="0" algn="ctr">
                        <a:lnSpc>
                          <a:spcPct val="100000"/>
                        </a:lnSpc>
                        <a:spcBef>
                          <a:spcPts val="0"/>
                        </a:spcBef>
                        <a:spcAft>
                          <a:spcPts val="0"/>
                        </a:spcAft>
                        <a:buClr>
                          <a:schemeClr val="dk1"/>
                        </a:buClr>
                        <a:buSzPts val="1600"/>
                        <a:buFont typeface="Arial"/>
                        <a:buNone/>
                      </a:pPr>
                      <a:r>
                        <a:rPr lang="es-AR" sz="1600" u="none" cap="none" strike="noStrike">
                          <a:solidFill>
                            <a:schemeClr val="dk1"/>
                          </a:solidFill>
                        </a:rPr>
                        <a:t>Fotómetro solar de GLOBE </a:t>
                      </a:r>
                      <a:endParaRPr/>
                    </a:p>
                  </a:txBody>
                  <a:tcPr marT="45725" marB="45725" marR="91450" marL="91450"/>
                </a:tc>
                <a:tc>
                  <a:txBody>
                    <a:bodyPr/>
                    <a:lstStyle/>
                    <a:p>
                      <a:pPr indent="0" lvl="0" marL="0" marR="0" rtl="0" algn="ctr">
                        <a:lnSpc>
                          <a:spcPct val="100000"/>
                        </a:lnSpc>
                        <a:spcBef>
                          <a:spcPts val="0"/>
                        </a:spcBef>
                        <a:spcAft>
                          <a:spcPts val="0"/>
                        </a:spcAft>
                        <a:buClr>
                          <a:schemeClr val="dk1"/>
                        </a:buClr>
                        <a:buSzPts val="1600"/>
                        <a:buFont typeface="Arial"/>
                        <a:buNone/>
                      </a:pPr>
                      <a:r>
                        <a:rPr lang="es-AR" sz="1600" u="none" cap="none" strike="noStrike">
                          <a:solidFill>
                            <a:schemeClr val="dk1"/>
                          </a:solidFill>
                        </a:rPr>
                        <a:t>Fotómetro de Calitoo</a:t>
                      </a:r>
                      <a:endParaRPr sz="1600" u="none" cap="none" strike="noStrike">
                        <a:solidFill>
                          <a:schemeClr val="dk1"/>
                        </a:solidFill>
                      </a:endParaRPr>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600"/>
                        <a:buFont typeface="Arial"/>
                        <a:buNone/>
                      </a:pPr>
                      <a:r>
                        <a:rPr lang="es-AR" sz="1600" u="none" cap="none" strike="noStrike"/>
                        <a:t>Lee el voltaje a 2 longitudes de onda</a:t>
                      </a:r>
                      <a:endParaRPr sz="16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s-AR" sz="1600" u="none" cap="none" strike="noStrike"/>
                        <a:t>Lee AOT a 3 longitudes de onda</a:t>
                      </a:r>
                      <a:endParaRPr sz="16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600"/>
                        <a:buFont typeface="Arial"/>
                        <a:buNone/>
                      </a:pPr>
                      <a:r>
                        <a:rPr lang="es-AR" sz="1600" u="none" cap="none" strike="noStrike"/>
                        <a:t>---</a:t>
                      </a:r>
                      <a:endParaRPr sz="16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s-AR" sz="1600" u="none" cap="none" strike="noStrike"/>
                        <a:t>“azul” a 465 nm</a:t>
                      </a:r>
                      <a:endParaRPr sz="16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600"/>
                        <a:buFont typeface="Arial"/>
                        <a:buNone/>
                      </a:pPr>
                      <a:r>
                        <a:rPr lang="es-AR" sz="1600" u="none" cap="none" strike="noStrike"/>
                        <a:t>“verde” at 505nm</a:t>
                      </a:r>
                      <a:endParaRPr sz="16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s-AR" sz="1600" u="none" cap="none" strike="noStrike"/>
                        <a:t>“verde” a 540 nm</a:t>
                      </a:r>
                      <a:endParaRPr sz="16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chemeClr val="dk1"/>
                        </a:buClr>
                        <a:buSzPts val="1600"/>
                        <a:buFont typeface="Arial"/>
                        <a:buNone/>
                      </a:pPr>
                      <a:r>
                        <a:rPr lang="es-AR" sz="1600" u="none" cap="none" strike="noStrike"/>
                        <a:t>“rojo” at 625 nm</a:t>
                      </a:r>
                      <a:endParaRPr sz="16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600"/>
                        <a:buFont typeface="Arial"/>
                        <a:buNone/>
                      </a:pPr>
                      <a:r>
                        <a:rPr lang="es-AR" sz="1600" u="none" cap="none" strike="noStrike"/>
                        <a:t>“rojo” a 619 nm</a:t>
                      </a:r>
                      <a:endParaRPr sz="16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chemeClr val="dk1"/>
                        </a:buClr>
                        <a:buSzPts val="1600"/>
                        <a:buFont typeface="Arial"/>
                        <a:buNone/>
                      </a:pPr>
                      <a:r>
                        <a:rPr b="1" lang="es-AR" sz="1600" u="sng" cap="none" strike="noStrike">
                          <a:solidFill>
                            <a:schemeClr val="hlink"/>
                          </a:solidFill>
                          <a:hlinkClick r:id="rId4"/>
                        </a:rPr>
                        <a:t>Haga click aquí</a:t>
                      </a:r>
                      <a:r>
                        <a:rPr lang="es-AR" sz="1600" u="none" cap="none" strike="noStrike"/>
                        <a:t> para obtener instrucciones de uso del Fotómetro Solar de GLOBE</a:t>
                      </a:r>
                      <a:endParaRPr sz="16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hlink"/>
                        </a:buClr>
                        <a:buSzPts val="1600"/>
                        <a:buFont typeface="Arial"/>
                        <a:buNone/>
                      </a:pPr>
                      <a:r>
                        <a:rPr b="1" lang="es-AR" sz="1600" u="sng" cap="none" strike="noStrike">
                          <a:solidFill>
                            <a:schemeClr val="hlink"/>
                          </a:solidFill>
                          <a:hlinkClick r:id="rId5"/>
                        </a:rPr>
                        <a:t>Haga clic aquí</a:t>
                      </a:r>
                      <a:r>
                        <a:rPr b="1" lang="es-AR" sz="1600" u="none" cap="none" strike="noStrike"/>
                        <a:t> </a:t>
                      </a:r>
                      <a:r>
                        <a:rPr lang="es-AR" sz="1600" u="none" cap="none" strike="noStrike"/>
                        <a:t>para obtener instrucciones de uso del fotómetro Calitoo</a:t>
                      </a:r>
                      <a:endParaRPr sz="1600" u="none" cap="none" strike="noStrike"/>
                    </a:p>
                  </a:txBody>
                  <a:tcPr marT="45725" marB="45725" marR="91450" marL="91450"/>
                </a:tc>
              </a:tr>
            </a:tbl>
          </a:graphicData>
        </a:graphic>
      </p:graphicFrame>
      <p:sp>
        <p:nvSpPr>
          <p:cNvPr id="293" name="Google Shape;293;p24"/>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98" name="Shape 298"/>
        <p:cNvGrpSpPr/>
        <p:nvPr/>
      </p:nvGrpSpPr>
      <p:grpSpPr>
        <a:xfrm>
          <a:off x="0" y="0"/>
          <a:ext cx="0" cy="0"/>
          <a:chOff x="0" y="0"/>
          <a:chExt cx="0" cy="0"/>
        </a:xfrm>
      </p:grpSpPr>
      <p:sp>
        <p:nvSpPr>
          <p:cNvPr id="299" name="Google Shape;299;p25"/>
          <p:cNvSpPr txBox="1"/>
          <p:nvPr>
            <p:ph type="title"/>
          </p:nvPr>
        </p:nvSpPr>
        <p:spPr>
          <a:xfrm>
            <a:off x="1262189" y="914400"/>
            <a:ext cx="7721863" cy="533400"/>
          </a:xfrm>
          <a:prstGeom prst="rect">
            <a:avLst/>
          </a:prstGeom>
          <a:noFill/>
          <a:ln>
            <a:noFill/>
          </a:ln>
        </p:spPr>
        <p:txBody>
          <a:bodyPr anchorCtr="0" anchor="ctr" bIns="45700" lIns="91425" spcFirstLastPara="1" rIns="91425" wrap="square" tIns="45700">
            <a:normAutofit fontScale="90000"/>
          </a:bodyPr>
          <a:lstStyle/>
          <a:p>
            <a:pPr indent="0" lvl="0" marL="0" marR="0" rtl="0" algn="ctr">
              <a:lnSpc>
                <a:spcPct val="100000"/>
              </a:lnSpc>
              <a:spcBef>
                <a:spcPts val="0"/>
              </a:spcBef>
              <a:spcAft>
                <a:spcPts val="0"/>
              </a:spcAft>
              <a:buClr>
                <a:schemeClr val="dk2"/>
              </a:buClr>
              <a:buSzPct val="48611"/>
              <a:buFont typeface="Arial"/>
              <a:buNone/>
            </a:pPr>
            <a:r>
              <a:rPr b="1" i="0" lang="es-AR" sz="3200" u="none" cap="none" strike="noStrike">
                <a:solidFill>
                  <a:schemeClr val="dk2"/>
                </a:solidFill>
                <a:latin typeface="Arial"/>
                <a:ea typeface="Arial"/>
                <a:cs typeface="Arial"/>
                <a:sym typeface="Arial"/>
              </a:rPr>
              <a:t>Usando un Fotómetro Solar de GLOBE (1)</a:t>
            </a:r>
            <a:endParaRPr b="1" i="0" sz="3200" u="none" cap="none" strike="noStrike">
              <a:solidFill>
                <a:schemeClr val="dk2"/>
              </a:solidFill>
              <a:latin typeface="Arial"/>
              <a:ea typeface="Arial"/>
              <a:cs typeface="Arial"/>
              <a:sym typeface="Arial"/>
            </a:endParaRPr>
          </a:p>
        </p:txBody>
      </p:sp>
      <p:sp>
        <p:nvSpPr>
          <p:cNvPr id="300" name="Google Shape;300;p25"/>
          <p:cNvSpPr txBox="1"/>
          <p:nvPr>
            <p:ph idx="1" type="body"/>
          </p:nvPr>
        </p:nvSpPr>
        <p:spPr>
          <a:xfrm>
            <a:off x="1262189" y="1371600"/>
            <a:ext cx="4910011" cy="5486400"/>
          </a:xfrm>
          <a:prstGeom prst="rect">
            <a:avLst/>
          </a:prstGeom>
          <a:noFill/>
          <a:ln>
            <a:noFill/>
          </a:ln>
        </p:spPr>
        <p:txBody>
          <a:bodyPr anchorCtr="0" anchor="t" bIns="45700" lIns="91425" spcFirstLastPara="1" rIns="91425" wrap="square" tIns="45700">
            <a:normAutofit/>
          </a:bodyPr>
          <a:lstStyle/>
          <a:p>
            <a:pPr indent="0" lvl="0" marL="0" marR="0" rtl="0" algn="just">
              <a:lnSpc>
                <a:spcPct val="100000"/>
              </a:lnSpc>
              <a:spcBef>
                <a:spcPts val="0"/>
              </a:spcBef>
              <a:spcAft>
                <a:spcPts val="0"/>
              </a:spcAft>
              <a:buClr>
                <a:schemeClr val="dk1"/>
              </a:buClr>
              <a:buSzPts val="3200"/>
              <a:buFont typeface="Arial"/>
              <a:buNone/>
            </a:pPr>
            <a:r>
              <a:rPr i="0" lang="es-AR" sz="1600" u="none" cap="none" strike="noStrike">
                <a:solidFill>
                  <a:schemeClr val="dk1"/>
                </a:solidFill>
                <a:latin typeface="Arial"/>
                <a:ea typeface="Arial"/>
                <a:cs typeface="Arial"/>
                <a:sym typeface="Arial"/>
              </a:rPr>
              <a:t>Este instrumento calcula voltaje. La página web de GLOBE calcula valores AOT. </a:t>
            </a:r>
            <a:endParaRPr>
              <a:latin typeface="Arial"/>
              <a:ea typeface="Arial"/>
              <a:cs typeface="Arial"/>
              <a:sym typeface="Arial"/>
            </a:endParaRPr>
          </a:p>
          <a:p>
            <a:pPr indent="0" lvl="0" marL="0" marR="0" rtl="0" algn="just">
              <a:lnSpc>
                <a:spcPct val="100000"/>
              </a:lnSpc>
              <a:spcBef>
                <a:spcPts val="0"/>
              </a:spcBef>
              <a:spcAft>
                <a:spcPts val="0"/>
              </a:spcAft>
              <a:buClr>
                <a:schemeClr val="dk1"/>
              </a:buClr>
              <a:buSzPts val="3200"/>
              <a:buFont typeface="Arial"/>
              <a:buNone/>
            </a:pPr>
            <a:r>
              <a:rPr i="0" lang="es-AR" sz="1600" u="sng" cap="none" strike="noStrike">
                <a:solidFill>
                  <a:schemeClr val="dk1"/>
                </a:solidFill>
                <a:latin typeface="Arial"/>
                <a:ea typeface="Arial"/>
                <a:cs typeface="Arial"/>
                <a:sym typeface="Arial"/>
              </a:rPr>
              <a:t>Su fotómetro solar de GLOBE  recopilará los siguientes </a:t>
            </a:r>
            <a:r>
              <a:rPr lang="es-AR" sz="1600" u="sng">
                <a:latin typeface="Arial"/>
                <a:ea typeface="Arial"/>
                <a:cs typeface="Arial"/>
                <a:sym typeface="Arial"/>
              </a:rPr>
              <a:t>datos:</a:t>
            </a:r>
            <a:endParaRPr i="0" sz="1600" u="sng" cap="none" strike="noStrike">
              <a:solidFill>
                <a:schemeClr val="dk1"/>
              </a:solidFill>
              <a:latin typeface="Arial"/>
              <a:ea typeface="Arial"/>
              <a:cs typeface="Arial"/>
              <a:sym typeface="Arial"/>
            </a:endParaRPr>
          </a:p>
          <a:p>
            <a:pPr indent="-342900" lvl="0" marL="342900" marR="0" rtl="0" algn="just">
              <a:lnSpc>
                <a:spcPct val="100000"/>
              </a:lnSpc>
              <a:spcBef>
                <a:spcPts val="800"/>
              </a:spcBef>
              <a:spcAft>
                <a:spcPts val="0"/>
              </a:spcAft>
              <a:buClr>
                <a:schemeClr val="dk1"/>
              </a:buClr>
              <a:buSzPts val="1600"/>
              <a:buFont typeface="Arial"/>
              <a:buChar char="•"/>
            </a:pPr>
            <a:r>
              <a:rPr i="0" lang="es-AR" sz="1600" u="none" cap="none" strike="noStrike">
                <a:solidFill>
                  <a:schemeClr val="dk1"/>
                </a:solidFill>
                <a:latin typeface="Arial"/>
                <a:ea typeface="Arial"/>
                <a:cs typeface="Arial"/>
                <a:sym typeface="Arial"/>
              </a:rPr>
              <a:t>Voltaje a longitudes de onda rojas y verdes.</a:t>
            </a:r>
            <a:endParaRPr>
              <a:latin typeface="Arial"/>
              <a:ea typeface="Arial"/>
              <a:cs typeface="Arial"/>
              <a:sym typeface="Arial"/>
            </a:endParaRPr>
          </a:p>
          <a:p>
            <a:pPr indent="-342900" lvl="0" marL="342900" marR="0" rtl="0" algn="just">
              <a:lnSpc>
                <a:spcPct val="100000"/>
              </a:lnSpc>
              <a:spcBef>
                <a:spcPts val="800"/>
              </a:spcBef>
              <a:spcAft>
                <a:spcPts val="0"/>
              </a:spcAft>
              <a:buClr>
                <a:schemeClr val="dk1"/>
              </a:buClr>
              <a:buSzPts val="1600"/>
              <a:buFont typeface="Arial"/>
              <a:buChar char="•"/>
            </a:pPr>
            <a:r>
              <a:rPr i="0" lang="es-AR" sz="1600" u="none" cap="none" strike="noStrike">
                <a:solidFill>
                  <a:schemeClr val="dk1"/>
                </a:solidFill>
                <a:latin typeface="Arial"/>
                <a:ea typeface="Arial"/>
                <a:cs typeface="Arial"/>
                <a:sym typeface="Arial"/>
              </a:rPr>
              <a:t>Voltajes con sensores protegidos del </a:t>
            </a:r>
            <a:r>
              <a:rPr lang="es-AR" sz="1600">
                <a:latin typeface="Arial"/>
                <a:ea typeface="Arial"/>
                <a:cs typeface="Arial"/>
                <a:sym typeface="Arial"/>
              </a:rPr>
              <a:t>sol (los “voltajes oscuros”).</a:t>
            </a:r>
            <a:endParaRPr i="0" sz="1600" u="none" cap="none" strike="noStrike">
              <a:solidFill>
                <a:schemeClr val="dk1"/>
              </a:solidFill>
              <a:latin typeface="Arial"/>
              <a:ea typeface="Arial"/>
              <a:cs typeface="Arial"/>
              <a:sym typeface="Arial"/>
            </a:endParaRPr>
          </a:p>
          <a:p>
            <a:pPr indent="-342900" lvl="0" marL="342900" marR="0" rtl="0" algn="just">
              <a:lnSpc>
                <a:spcPct val="100000"/>
              </a:lnSpc>
              <a:spcBef>
                <a:spcPts val="800"/>
              </a:spcBef>
              <a:spcAft>
                <a:spcPts val="0"/>
              </a:spcAft>
              <a:buClr>
                <a:schemeClr val="dk1"/>
              </a:buClr>
              <a:buSzPts val="1600"/>
              <a:buFont typeface="Arial"/>
              <a:buChar char="•"/>
            </a:pPr>
            <a:r>
              <a:rPr i="0" lang="es-AR" sz="1600" u="none" cap="none" strike="noStrike">
                <a:solidFill>
                  <a:schemeClr val="dk1"/>
                </a:solidFill>
                <a:latin typeface="Arial"/>
                <a:ea typeface="Arial"/>
                <a:cs typeface="Arial"/>
                <a:sym typeface="Arial"/>
              </a:rPr>
              <a:t>La temperatura del instrumento antes y después de comenzar sus mediciones.</a:t>
            </a:r>
            <a:endParaRPr>
              <a:latin typeface="Arial"/>
              <a:ea typeface="Arial"/>
              <a:cs typeface="Arial"/>
              <a:sym typeface="Arial"/>
            </a:endParaRPr>
          </a:p>
          <a:p>
            <a:pPr indent="0" lvl="0" marL="0" marR="0" rtl="0" algn="just">
              <a:lnSpc>
                <a:spcPct val="100000"/>
              </a:lnSpc>
              <a:spcBef>
                <a:spcPts val="800"/>
              </a:spcBef>
              <a:spcAft>
                <a:spcPts val="0"/>
              </a:spcAft>
              <a:buClr>
                <a:schemeClr val="dk1"/>
              </a:buClr>
              <a:buSzPts val="3200"/>
              <a:buFont typeface="Arial"/>
              <a:buNone/>
            </a:pPr>
            <a:r>
              <a:rPr i="0" lang="es-AR" sz="1600" u="sng" cap="none" strike="noStrike">
                <a:solidFill>
                  <a:schemeClr val="dk1"/>
                </a:solidFill>
                <a:latin typeface="Arial"/>
                <a:ea typeface="Arial"/>
                <a:cs typeface="Arial"/>
                <a:sym typeface="Arial"/>
              </a:rPr>
              <a:t>También </a:t>
            </a:r>
            <a:r>
              <a:rPr b="1" i="0" lang="es-AR" sz="1600" u="sng" cap="none" strike="noStrike">
                <a:solidFill>
                  <a:schemeClr val="dk1"/>
                </a:solidFill>
                <a:latin typeface="Arial"/>
                <a:ea typeface="Arial"/>
                <a:cs typeface="Arial"/>
                <a:sym typeface="Arial"/>
              </a:rPr>
              <a:t>debe </a:t>
            </a:r>
            <a:r>
              <a:rPr i="0" lang="es-AR" sz="1600" u="sng" cap="none" strike="noStrike">
                <a:solidFill>
                  <a:schemeClr val="dk1"/>
                </a:solidFill>
                <a:latin typeface="Arial"/>
                <a:ea typeface="Arial"/>
                <a:cs typeface="Arial"/>
                <a:sym typeface="Arial"/>
              </a:rPr>
              <a:t>recopilar la siguiente información</a:t>
            </a:r>
            <a:r>
              <a:rPr i="0" lang="es-AR" sz="1600" u="none" cap="none" strike="noStrike">
                <a:solidFill>
                  <a:schemeClr val="dk1"/>
                </a:solidFill>
                <a:latin typeface="Arial"/>
                <a:ea typeface="Arial"/>
                <a:cs typeface="Arial"/>
                <a:sym typeface="Arial"/>
              </a:rPr>
              <a:t>:</a:t>
            </a:r>
            <a:endParaRPr>
              <a:latin typeface="Arial"/>
              <a:ea typeface="Arial"/>
              <a:cs typeface="Arial"/>
              <a:sym typeface="Arial"/>
            </a:endParaRPr>
          </a:p>
          <a:p>
            <a:pPr indent="-342900" lvl="0" marL="342900" marR="0" rtl="0" algn="just">
              <a:lnSpc>
                <a:spcPct val="100000"/>
              </a:lnSpc>
              <a:spcBef>
                <a:spcPts val="800"/>
              </a:spcBef>
              <a:spcAft>
                <a:spcPts val="0"/>
              </a:spcAft>
              <a:buClr>
                <a:schemeClr val="dk1"/>
              </a:buClr>
              <a:buSzPts val="1600"/>
              <a:buFont typeface="Arial"/>
              <a:buChar char="•"/>
            </a:pPr>
            <a:r>
              <a:rPr i="0" lang="es-AR" sz="1600" u="none" cap="none" strike="noStrike">
                <a:solidFill>
                  <a:schemeClr val="dk1"/>
                </a:solidFill>
                <a:latin typeface="Arial"/>
                <a:ea typeface="Arial"/>
                <a:cs typeface="Arial"/>
                <a:sym typeface="Arial"/>
              </a:rPr>
              <a:t>Fecha y hora.</a:t>
            </a:r>
            <a:endParaRPr>
              <a:latin typeface="Arial"/>
              <a:ea typeface="Arial"/>
              <a:cs typeface="Arial"/>
              <a:sym typeface="Arial"/>
            </a:endParaRPr>
          </a:p>
          <a:p>
            <a:pPr indent="-342900" lvl="0" marL="342900" marR="0" rtl="0" algn="just">
              <a:lnSpc>
                <a:spcPct val="100000"/>
              </a:lnSpc>
              <a:spcBef>
                <a:spcPts val="800"/>
              </a:spcBef>
              <a:spcAft>
                <a:spcPts val="0"/>
              </a:spcAft>
              <a:buClr>
                <a:schemeClr val="dk1"/>
              </a:buClr>
              <a:buSzPts val="1600"/>
              <a:buFont typeface="Arial"/>
              <a:buChar char="•"/>
            </a:pPr>
            <a:r>
              <a:rPr i="0" lang="es-AR" sz="1600" u="none" cap="none" strike="noStrike">
                <a:solidFill>
                  <a:schemeClr val="dk1"/>
                </a:solidFill>
                <a:latin typeface="Arial"/>
                <a:ea typeface="Arial"/>
                <a:cs typeface="Arial"/>
                <a:sym typeface="Arial"/>
              </a:rPr>
              <a:t>Número serial del instrumento.</a:t>
            </a:r>
            <a:endParaRPr>
              <a:latin typeface="Arial"/>
              <a:ea typeface="Arial"/>
              <a:cs typeface="Arial"/>
              <a:sym typeface="Arial"/>
            </a:endParaRPr>
          </a:p>
          <a:p>
            <a:pPr indent="-342900" lvl="0" marL="342900" marR="0" rtl="0" algn="just">
              <a:lnSpc>
                <a:spcPct val="100000"/>
              </a:lnSpc>
              <a:spcBef>
                <a:spcPts val="800"/>
              </a:spcBef>
              <a:spcAft>
                <a:spcPts val="0"/>
              </a:spcAft>
              <a:buClr>
                <a:schemeClr val="dk1"/>
              </a:buClr>
              <a:buSzPts val="1600"/>
              <a:buFont typeface="Arial"/>
              <a:buChar char="•"/>
            </a:pPr>
            <a:r>
              <a:rPr i="0" lang="es-AR" sz="1600" u="none" cap="none" strike="noStrike">
                <a:solidFill>
                  <a:schemeClr val="dk1"/>
                </a:solidFill>
                <a:latin typeface="Arial"/>
                <a:ea typeface="Arial"/>
                <a:cs typeface="Arial"/>
                <a:sym typeface="Arial"/>
              </a:rPr>
              <a:t>Presión barométrica en su sitio.</a:t>
            </a:r>
            <a:endParaRPr>
              <a:latin typeface="Arial"/>
              <a:ea typeface="Arial"/>
              <a:cs typeface="Arial"/>
              <a:sym typeface="Arial"/>
            </a:endParaRPr>
          </a:p>
          <a:p>
            <a:pPr indent="-342900" lvl="0" marL="342900" marR="0" rtl="0" algn="just">
              <a:lnSpc>
                <a:spcPct val="100000"/>
              </a:lnSpc>
              <a:spcBef>
                <a:spcPts val="800"/>
              </a:spcBef>
              <a:spcAft>
                <a:spcPts val="0"/>
              </a:spcAft>
              <a:buClr>
                <a:schemeClr val="dk1"/>
              </a:buClr>
              <a:buSzPts val="1600"/>
              <a:buFont typeface="Arial"/>
              <a:buChar char="•"/>
            </a:pPr>
            <a:r>
              <a:rPr i="0" lang="es-AR" sz="1600" u="none" cap="none" strike="noStrike">
                <a:solidFill>
                  <a:schemeClr val="dk1"/>
                </a:solidFill>
                <a:latin typeface="Arial"/>
                <a:ea typeface="Arial"/>
                <a:cs typeface="Arial"/>
                <a:sym typeface="Arial"/>
              </a:rPr>
              <a:t>Cobertura de nubes y tipo de nubes.</a:t>
            </a:r>
            <a:endParaRPr>
              <a:latin typeface="Arial"/>
              <a:ea typeface="Arial"/>
              <a:cs typeface="Arial"/>
              <a:sym typeface="Arial"/>
            </a:endParaRPr>
          </a:p>
          <a:p>
            <a:pPr indent="0" lvl="0" marL="0" marR="0" rtl="0" algn="just">
              <a:lnSpc>
                <a:spcPct val="100000"/>
              </a:lnSpc>
              <a:spcBef>
                <a:spcPts val="800"/>
              </a:spcBef>
              <a:spcAft>
                <a:spcPts val="0"/>
              </a:spcAft>
              <a:buClr>
                <a:schemeClr val="dk1"/>
              </a:buClr>
              <a:buSzPts val="3200"/>
              <a:buFont typeface="Arial"/>
              <a:buNone/>
            </a:pPr>
            <a:r>
              <a:rPr b="1" i="0" lang="es-AR" sz="1600" u="sng" cap="none" strike="noStrike">
                <a:solidFill>
                  <a:schemeClr val="dk1"/>
                </a:solidFill>
                <a:latin typeface="Arial"/>
                <a:ea typeface="Arial"/>
                <a:cs typeface="Arial"/>
                <a:sym typeface="Arial"/>
              </a:rPr>
              <a:t>Puede </a:t>
            </a:r>
            <a:r>
              <a:rPr i="0" lang="es-AR" sz="1600" u="sng" cap="none" strike="noStrike">
                <a:solidFill>
                  <a:schemeClr val="dk1"/>
                </a:solidFill>
                <a:latin typeface="Arial"/>
                <a:ea typeface="Arial"/>
                <a:cs typeface="Arial"/>
                <a:sym typeface="Arial"/>
              </a:rPr>
              <a:t>recopilar:</a:t>
            </a:r>
            <a:endParaRPr>
              <a:latin typeface="Arial"/>
              <a:ea typeface="Arial"/>
              <a:cs typeface="Arial"/>
              <a:sym typeface="Arial"/>
            </a:endParaRPr>
          </a:p>
          <a:p>
            <a:pPr indent="-342900" lvl="0" marL="342900" marR="0" rtl="0" algn="just">
              <a:lnSpc>
                <a:spcPct val="100000"/>
              </a:lnSpc>
              <a:spcBef>
                <a:spcPts val="800"/>
              </a:spcBef>
              <a:spcAft>
                <a:spcPts val="0"/>
              </a:spcAft>
              <a:buClr>
                <a:schemeClr val="dk1"/>
              </a:buClr>
              <a:buSzPts val="1600"/>
              <a:buFont typeface="Arial"/>
              <a:buChar char="•"/>
            </a:pPr>
            <a:r>
              <a:rPr i="0" lang="es-AR" sz="1600" u="none" cap="none" strike="noStrike">
                <a:solidFill>
                  <a:schemeClr val="dk1"/>
                </a:solidFill>
                <a:latin typeface="Arial"/>
                <a:ea typeface="Arial"/>
                <a:cs typeface="Arial"/>
                <a:sym typeface="Arial"/>
              </a:rPr>
              <a:t>Temperatura actual del aire.</a:t>
            </a:r>
            <a:endParaRPr>
              <a:latin typeface="Arial"/>
              <a:ea typeface="Arial"/>
              <a:cs typeface="Arial"/>
              <a:sym typeface="Arial"/>
            </a:endParaRPr>
          </a:p>
          <a:p>
            <a:pPr indent="-342900" lvl="0" marL="342900" marR="0" rtl="0" algn="just">
              <a:lnSpc>
                <a:spcPct val="100000"/>
              </a:lnSpc>
              <a:spcBef>
                <a:spcPts val="800"/>
              </a:spcBef>
              <a:spcAft>
                <a:spcPts val="0"/>
              </a:spcAft>
              <a:buClr>
                <a:schemeClr val="dk1"/>
              </a:buClr>
              <a:buSzPts val="1600"/>
              <a:buFont typeface="Arial"/>
              <a:buChar char="•"/>
            </a:pPr>
            <a:r>
              <a:rPr i="0" lang="es-AR" sz="1600" u="none" cap="none" strike="noStrike">
                <a:solidFill>
                  <a:schemeClr val="dk1"/>
                </a:solidFill>
                <a:latin typeface="Arial"/>
                <a:ea typeface="Arial"/>
                <a:cs typeface="Arial"/>
                <a:sym typeface="Arial"/>
              </a:rPr>
              <a:t>Color y visibilidad del </a:t>
            </a:r>
            <a:r>
              <a:rPr lang="es-AR" sz="1600">
                <a:latin typeface="Arial"/>
                <a:ea typeface="Arial"/>
                <a:cs typeface="Arial"/>
                <a:sym typeface="Arial"/>
              </a:rPr>
              <a:t>cielo.</a:t>
            </a:r>
            <a:endParaRPr i="0" sz="1600" u="none" cap="none" strike="noStrike">
              <a:solidFill>
                <a:schemeClr val="dk1"/>
              </a:solidFill>
              <a:latin typeface="Arial"/>
              <a:ea typeface="Arial"/>
              <a:cs typeface="Arial"/>
              <a:sym typeface="Arial"/>
            </a:endParaRPr>
          </a:p>
        </p:txBody>
      </p:sp>
      <p:pic>
        <p:nvPicPr>
          <p:cNvPr descr="Top image shows a scientist holding a GLOBE Sun Photometer, while the bottom image highlights the holes at the top of the instrument that allow sunllight to reach the sensors." id="301" name="Google Shape;301;p25" title="GLOBE Sun Photometer"/>
          <p:cNvPicPr preferRelativeResize="0"/>
          <p:nvPr/>
        </p:nvPicPr>
        <p:blipFill rotWithShape="1">
          <a:blip r:embed="rId3">
            <a:alphaModFix/>
          </a:blip>
          <a:srcRect b="0" l="0" r="0" t="0"/>
          <a:stretch/>
        </p:blipFill>
        <p:spPr>
          <a:xfrm>
            <a:off x="6200803" y="1441707"/>
            <a:ext cx="2754645" cy="5346186"/>
          </a:xfrm>
          <a:prstGeom prst="rect">
            <a:avLst/>
          </a:prstGeom>
          <a:noFill/>
          <a:ln>
            <a:noFill/>
          </a:ln>
        </p:spPr>
      </p:pic>
      <p:sp>
        <p:nvSpPr>
          <p:cNvPr id="302" name="Google Shape;302;p25"/>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06" name="Shape 306"/>
        <p:cNvGrpSpPr/>
        <p:nvPr/>
      </p:nvGrpSpPr>
      <p:grpSpPr>
        <a:xfrm>
          <a:off x="0" y="0"/>
          <a:ext cx="0" cy="0"/>
          <a:chOff x="0" y="0"/>
          <a:chExt cx="0" cy="0"/>
        </a:xfrm>
      </p:grpSpPr>
      <p:sp>
        <p:nvSpPr>
          <p:cNvPr id="307" name="Google Shape;307;p26"/>
          <p:cNvSpPr txBox="1"/>
          <p:nvPr>
            <p:ph type="title"/>
          </p:nvPr>
        </p:nvSpPr>
        <p:spPr>
          <a:xfrm>
            <a:off x="1287624" y="914400"/>
            <a:ext cx="7696200" cy="685800"/>
          </a:xfrm>
          <a:prstGeom prst="rect">
            <a:avLst/>
          </a:prstGeom>
          <a:noFill/>
          <a:ln>
            <a:noFill/>
          </a:ln>
        </p:spPr>
        <p:txBody>
          <a:bodyPr anchorCtr="0" anchor="ctr" bIns="45700" lIns="91425" spcFirstLastPara="1" rIns="91425" wrap="square" tIns="45700">
            <a:normAutofit fontScale="90000"/>
          </a:bodyPr>
          <a:lstStyle/>
          <a:p>
            <a:pPr indent="0" lvl="0" marL="0" marR="0" rtl="0" algn="ctr">
              <a:lnSpc>
                <a:spcPct val="100000"/>
              </a:lnSpc>
              <a:spcBef>
                <a:spcPts val="0"/>
              </a:spcBef>
              <a:spcAft>
                <a:spcPts val="0"/>
              </a:spcAft>
              <a:buClr>
                <a:schemeClr val="dk2"/>
              </a:buClr>
              <a:buSzPct val="48611"/>
              <a:buFont typeface="Arial"/>
              <a:buNone/>
            </a:pPr>
            <a:r>
              <a:rPr i="0" lang="es-AR" sz="3200" u="none" cap="none" strike="noStrike">
                <a:solidFill>
                  <a:schemeClr val="dk2"/>
                </a:solidFill>
                <a:latin typeface="Arial"/>
                <a:ea typeface="Arial"/>
                <a:cs typeface="Arial"/>
                <a:sym typeface="Arial"/>
              </a:rPr>
              <a:t>Usando un Fotómetro Solar de GLOBE (2)</a:t>
            </a:r>
            <a:endParaRPr i="0" sz="3200" u="none" cap="none" strike="noStrike">
              <a:solidFill>
                <a:schemeClr val="dk2"/>
              </a:solidFill>
              <a:latin typeface="Arial"/>
              <a:ea typeface="Arial"/>
              <a:cs typeface="Arial"/>
              <a:sym typeface="Arial"/>
            </a:endParaRPr>
          </a:p>
        </p:txBody>
      </p:sp>
      <p:sp>
        <p:nvSpPr>
          <p:cNvPr id="308" name="Google Shape;308;p26"/>
          <p:cNvSpPr txBox="1"/>
          <p:nvPr>
            <p:ph idx="2" type="body"/>
          </p:nvPr>
        </p:nvSpPr>
        <p:spPr>
          <a:xfrm>
            <a:off x="1287624" y="1609436"/>
            <a:ext cx="7543800" cy="4572000"/>
          </a:xfrm>
          <a:prstGeom prst="rect">
            <a:avLst/>
          </a:prstGeom>
          <a:noFill/>
          <a:ln>
            <a:noFill/>
          </a:ln>
        </p:spPr>
        <p:txBody>
          <a:bodyPr anchorCtr="0" anchor="t" bIns="45700" lIns="91425" spcFirstLastPara="1" rIns="91425" wrap="square" tIns="45700">
            <a:normAutofit lnSpcReduction="20000"/>
          </a:bodyPr>
          <a:lstStyle/>
          <a:p>
            <a:pPr indent="-514350" lvl="0" marL="514350" marR="0" rtl="0" algn="just">
              <a:lnSpc>
                <a:spcPct val="100000"/>
              </a:lnSpc>
              <a:spcBef>
                <a:spcPts val="0"/>
              </a:spcBef>
              <a:spcAft>
                <a:spcPts val="0"/>
              </a:spcAft>
              <a:buClr>
                <a:schemeClr val="dk1"/>
              </a:buClr>
              <a:buSzPts val="1800"/>
              <a:buFont typeface="Arial"/>
              <a:buAutoNum type="arabicParenR"/>
            </a:pPr>
            <a:r>
              <a:rPr i="0" lang="es-AR" sz="1800" u="none" cap="none" strike="noStrike">
                <a:solidFill>
                  <a:schemeClr val="dk1"/>
                </a:solidFill>
                <a:latin typeface="Arial"/>
                <a:ea typeface="Arial"/>
                <a:cs typeface="Arial"/>
                <a:sym typeface="Arial"/>
              </a:rPr>
              <a:t>Encienda el instrumento.</a:t>
            </a:r>
            <a:endParaRPr>
              <a:latin typeface="Arial"/>
              <a:ea typeface="Arial"/>
              <a:cs typeface="Arial"/>
              <a:sym typeface="Arial"/>
            </a:endParaRPr>
          </a:p>
          <a:p>
            <a:pPr indent="-514350" lvl="0" marL="514350" marR="0" rtl="0" algn="just">
              <a:lnSpc>
                <a:spcPct val="100000"/>
              </a:lnSpc>
              <a:spcBef>
                <a:spcPts val="360"/>
              </a:spcBef>
              <a:spcAft>
                <a:spcPts val="0"/>
              </a:spcAft>
              <a:buClr>
                <a:schemeClr val="dk1"/>
              </a:buClr>
              <a:buSzPts val="1800"/>
              <a:buFont typeface="Arial"/>
              <a:buAutoNum type="arabicParenR"/>
            </a:pPr>
            <a:r>
              <a:rPr i="0" lang="es-AR" sz="1800" u="none" cap="none" strike="noStrike">
                <a:solidFill>
                  <a:schemeClr val="dk1"/>
                </a:solidFill>
                <a:latin typeface="Arial"/>
                <a:ea typeface="Arial"/>
                <a:cs typeface="Arial"/>
                <a:sym typeface="Arial"/>
              </a:rPr>
              <a:t>Gire el dial de medición a temperatura “T” y registre la temperatura inicial.</a:t>
            </a:r>
            <a:endParaRPr>
              <a:latin typeface="Arial"/>
              <a:ea typeface="Arial"/>
              <a:cs typeface="Arial"/>
              <a:sym typeface="Arial"/>
            </a:endParaRPr>
          </a:p>
          <a:p>
            <a:pPr indent="-514350" lvl="0" marL="514350" marR="0" rtl="0" algn="just">
              <a:lnSpc>
                <a:spcPct val="100000"/>
              </a:lnSpc>
              <a:spcBef>
                <a:spcPts val="360"/>
              </a:spcBef>
              <a:spcAft>
                <a:spcPts val="0"/>
              </a:spcAft>
              <a:buClr>
                <a:schemeClr val="dk1"/>
              </a:buClr>
              <a:buSzPts val="1800"/>
              <a:buFont typeface="Arial"/>
              <a:buAutoNum type="arabicParenR"/>
            </a:pPr>
            <a:r>
              <a:rPr i="0" lang="es-AR" sz="1800" u="none" cap="none" strike="noStrike">
                <a:solidFill>
                  <a:schemeClr val="dk1"/>
                </a:solidFill>
                <a:latin typeface="Arial"/>
                <a:ea typeface="Arial"/>
                <a:cs typeface="Arial"/>
                <a:sym typeface="Arial"/>
              </a:rPr>
              <a:t>Gire el dial a verde o “grn”.</a:t>
            </a:r>
            <a:endParaRPr>
              <a:latin typeface="Arial"/>
              <a:ea typeface="Arial"/>
              <a:cs typeface="Arial"/>
              <a:sym typeface="Arial"/>
            </a:endParaRPr>
          </a:p>
          <a:p>
            <a:pPr indent="-514350" lvl="0" marL="514350" marR="0" rtl="0" algn="just">
              <a:lnSpc>
                <a:spcPct val="100000"/>
              </a:lnSpc>
              <a:spcBef>
                <a:spcPts val="360"/>
              </a:spcBef>
              <a:spcAft>
                <a:spcPts val="0"/>
              </a:spcAft>
              <a:buClr>
                <a:schemeClr val="dk1"/>
              </a:buClr>
              <a:buSzPts val="1800"/>
              <a:buFont typeface="Arial"/>
              <a:buAutoNum type="arabicParenR"/>
            </a:pPr>
            <a:r>
              <a:rPr i="0" lang="es-AR" sz="1800" u="none" cap="none" strike="noStrike">
                <a:solidFill>
                  <a:schemeClr val="dk1"/>
                </a:solidFill>
                <a:latin typeface="Arial"/>
                <a:ea typeface="Arial"/>
                <a:cs typeface="Arial"/>
                <a:sym typeface="Arial"/>
              </a:rPr>
              <a:t>Apunte la parte superior del fotómetro al sol. Alinee el punto de luz que atraviesa la pestaña superior del fotómetro con el punto objetivo en la pestaña inferior.</a:t>
            </a:r>
            <a:endParaRPr>
              <a:latin typeface="Arial"/>
              <a:ea typeface="Arial"/>
              <a:cs typeface="Arial"/>
              <a:sym typeface="Arial"/>
            </a:endParaRPr>
          </a:p>
          <a:p>
            <a:pPr indent="-514350" lvl="0" marL="514350" marR="0" rtl="0" algn="just">
              <a:lnSpc>
                <a:spcPct val="100000"/>
              </a:lnSpc>
              <a:spcBef>
                <a:spcPts val="360"/>
              </a:spcBef>
              <a:spcAft>
                <a:spcPts val="0"/>
              </a:spcAft>
              <a:buClr>
                <a:schemeClr val="dk1"/>
              </a:buClr>
              <a:buSzPts val="1800"/>
              <a:buFont typeface="Arial"/>
              <a:buAutoNum type="arabicParenR"/>
            </a:pPr>
            <a:r>
              <a:rPr i="0" lang="es-AR" sz="1800" u="none" cap="none" strike="noStrike">
                <a:solidFill>
                  <a:schemeClr val="dk1"/>
                </a:solidFill>
                <a:latin typeface="Arial"/>
                <a:ea typeface="Arial"/>
                <a:cs typeface="Arial"/>
                <a:sym typeface="Arial"/>
              </a:rPr>
              <a:t>Cubra los sensores de luz completamente y registre el voltaje máximo para el “voltaje oscuro”.</a:t>
            </a:r>
            <a:endParaRPr>
              <a:latin typeface="Arial"/>
              <a:ea typeface="Arial"/>
              <a:cs typeface="Arial"/>
              <a:sym typeface="Arial"/>
            </a:endParaRPr>
          </a:p>
          <a:p>
            <a:pPr indent="-514350" lvl="0" marL="514350" marR="0" rtl="0" algn="just">
              <a:lnSpc>
                <a:spcPct val="100000"/>
              </a:lnSpc>
              <a:spcBef>
                <a:spcPts val="360"/>
              </a:spcBef>
              <a:spcAft>
                <a:spcPts val="0"/>
              </a:spcAft>
              <a:buClr>
                <a:schemeClr val="dk1"/>
              </a:buClr>
              <a:buSzPts val="1800"/>
              <a:buFont typeface="Arial"/>
              <a:buAutoNum type="arabicParenR"/>
            </a:pPr>
            <a:r>
              <a:rPr lang="es-AR" sz="1800">
                <a:latin typeface="Arial"/>
                <a:ea typeface="Arial"/>
                <a:cs typeface="Arial"/>
                <a:sym typeface="Arial"/>
              </a:rPr>
              <a:t>Descubra los sensores y registre el voltaje máximo.</a:t>
            </a:r>
            <a:endParaRPr i="0" sz="1800" u="none" cap="none" strike="noStrike">
              <a:solidFill>
                <a:schemeClr val="dk1"/>
              </a:solidFill>
              <a:latin typeface="Arial"/>
              <a:ea typeface="Arial"/>
              <a:cs typeface="Arial"/>
              <a:sym typeface="Arial"/>
            </a:endParaRPr>
          </a:p>
          <a:p>
            <a:pPr indent="-514350" lvl="0" marL="514350" marR="0" rtl="0" algn="just">
              <a:lnSpc>
                <a:spcPct val="100000"/>
              </a:lnSpc>
              <a:spcBef>
                <a:spcPts val="360"/>
              </a:spcBef>
              <a:spcAft>
                <a:spcPts val="0"/>
              </a:spcAft>
              <a:buClr>
                <a:schemeClr val="dk1"/>
              </a:buClr>
              <a:buSzPts val="1800"/>
              <a:buFont typeface="Arial"/>
              <a:buAutoNum type="arabicParenR"/>
            </a:pPr>
            <a:r>
              <a:rPr i="0" lang="es-AR" sz="1800" u="none" cap="none" strike="noStrike">
                <a:solidFill>
                  <a:schemeClr val="dk1"/>
                </a:solidFill>
                <a:latin typeface="Arial"/>
                <a:ea typeface="Arial"/>
                <a:cs typeface="Arial"/>
                <a:sym typeface="Arial"/>
              </a:rPr>
              <a:t>Gire el dial de medición a rojo.</a:t>
            </a:r>
            <a:endParaRPr>
              <a:latin typeface="Arial"/>
              <a:ea typeface="Arial"/>
              <a:cs typeface="Arial"/>
              <a:sym typeface="Arial"/>
            </a:endParaRPr>
          </a:p>
          <a:p>
            <a:pPr indent="-514350" lvl="0" marL="514350" marR="0" rtl="0" algn="just">
              <a:lnSpc>
                <a:spcPct val="100000"/>
              </a:lnSpc>
              <a:spcBef>
                <a:spcPts val="360"/>
              </a:spcBef>
              <a:spcAft>
                <a:spcPts val="0"/>
              </a:spcAft>
              <a:buClr>
                <a:schemeClr val="dk1"/>
              </a:buClr>
              <a:buSzPts val="1800"/>
              <a:buFont typeface="Arial"/>
              <a:buAutoNum type="arabicParenR"/>
            </a:pPr>
            <a:r>
              <a:rPr i="0" lang="es-AR" sz="1800" u="none" cap="none" strike="noStrike">
                <a:solidFill>
                  <a:schemeClr val="dk1"/>
                </a:solidFill>
                <a:latin typeface="Arial"/>
                <a:ea typeface="Arial"/>
                <a:cs typeface="Arial"/>
                <a:sym typeface="Arial"/>
              </a:rPr>
              <a:t>Repita los pasos 5 y 6 para el voltaje rojo.</a:t>
            </a:r>
            <a:endParaRPr>
              <a:latin typeface="Arial"/>
              <a:ea typeface="Arial"/>
              <a:cs typeface="Arial"/>
              <a:sym typeface="Arial"/>
            </a:endParaRPr>
          </a:p>
          <a:p>
            <a:pPr indent="-514350" lvl="0" marL="514350" marR="0" rtl="0" algn="just">
              <a:lnSpc>
                <a:spcPct val="100000"/>
              </a:lnSpc>
              <a:spcBef>
                <a:spcPts val="360"/>
              </a:spcBef>
              <a:spcAft>
                <a:spcPts val="0"/>
              </a:spcAft>
              <a:buClr>
                <a:schemeClr val="dk1"/>
              </a:buClr>
              <a:buSzPts val="1800"/>
              <a:buFont typeface="Arial"/>
              <a:buAutoNum type="arabicParenR"/>
            </a:pPr>
            <a:r>
              <a:rPr i="0" lang="es-AR" sz="1800" u="none" cap="none" strike="noStrike">
                <a:solidFill>
                  <a:schemeClr val="dk1"/>
                </a:solidFill>
                <a:latin typeface="Arial"/>
                <a:ea typeface="Arial"/>
                <a:cs typeface="Arial"/>
                <a:sym typeface="Arial"/>
              </a:rPr>
              <a:t>Repita los pasos 2-8 por lo menos tres veces.</a:t>
            </a:r>
            <a:endParaRPr>
              <a:latin typeface="Arial"/>
              <a:ea typeface="Arial"/>
              <a:cs typeface="Arial"/>
              <a:sym typeface="Arial"/>
            </a:endParaRPr>
          </a:p>
          <a:p>
            <a:pPr indent="-514350" lvl="0" marL="514350" marR="0" rtl="0" algn="just">
              <a:lnSpc>
                <a:spcPct val="100000"/>
              </a:lnSpc>
              <a:spcBef>
                <a:spcPts val="360"/>
              </a:spcBef>
              <a:spcAft>
                <a:spcPts val="0"/>
              </a:spcAft>
              <a:buClr>
                <a:schemeClr val="dk1"/>
              </a:buClr>
              <a:buSzPts val="1800"/>
              <a:buFont typeface="Arial"/>
              <a:buAutoNum type="arabicParenR"/>
            </a:pPr>
            <a:r>
              <a:rPr i="0" lang="es-AR" sz="1800" u="none" cap="none" strike="noStrike">
                <a:solidFill>
                  <a:schemeClr val="dk1"/>
                </a:solidFill>
                <a:latin typeface="Arial"/>
                <a:ea typeface="Arial"/>
                <a:cs typeface="Arial"/>
                <a:sym typeface="Arial"/>
              </a:rPr>
              <a:t>Gire el dial de medición a temperatura “T” y registre la temperatura final.</a:t>
            </a:r>
            <a:endParaRPr i="0" sz="1800" u="none" cap="none" strike="noStrike">
              <a:solidFill>
                <a:schemeClr val="dk1"/>
              </a:solidFill>
              <a:latin typeface="Arial"/>
              <a:ea typeface="Arial"/>
              <a:cs typeface="Arial"/>
              <a:sym typeface="Arial"/>
            </a:endParaRPr>
          </a:p>
        </p:txBody>
      </p:sp>
      <p:sp>
        <p:nvSpPr>
          <p:cNvPr id="309" name="Google Shape;309;p26"/>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13" name="Shape 313"/>
        <p:cNvGrpSpPr/>
        <p:nvPr/>
      </p:nvGrpSpPr>
      <p:grpSpPr>
        <a:xfrm>
          <a:off x="0" y="0"/>
          <a:ext cx="0" cy="0"/>
          <a:chOff x="0" y="0"/>
          <a:chExt cx="0" cy="0"/>
        </a:xfrm>
      </p:grpSpPr>
      <p:sp>
        <p:nvSpPr>
          <p:cNvPr id="314" name="Google Shape;314;p27"/>
          <p:cNvSpPr txBox="1"/>
          <p:nvPr>
            <p:ph type="title"/>
          </p:nvPr>
        </p:nvSpPr>
        <p:spPr>
          <a:xfrm>
            <a:off x="1290084" y="914400"/>
            <a:ext cx="7848600" cy="685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400"/>
              <a:buFont typeface="Arial"/>
              <a:buNone/>
            </a:pPr>
            <a:r>
              <a:rPr b="1" i="0" lang="es-AR" sz="2200" u="none" cap="none" strike="noStrike">
                <a:solidFill>
                  <a:schemeClr val="dk2"/>
                </a:solidFill>
                <a:latin typeface="Arial"/>
                <a:ea typeface="Arial"/>
                <a:cs typeface="Arial"/>
                <a:sym typeface="Arial"/>
              </a:rPr>
              <a:t>Usando un Fotómetro Solar de GLOBE </a:t>
            </a:r>
            <a:r>
              <a:rPr b="1" i="0" lang="es-AR" sz="2200" u="none" cap="none" strike="noStrike">
                <a:solidFill>
                  <a:schemeClr val="dk1"/>
                </a:solidFill>
                <a:latin typeface="Arial"/>
                <a:ea typeface="Arial"/>
                <a:cs typeface="Arial"/>
                <a:sym typeface="Arial"/>
              </a:rPr>
              <a:t>(3) </a:t>
            </a:r>
            <a:br>
              <a:rPr b="1" i="0" lang="es-AR" sz="2200" u="none" cap="none" strike="noStrike">
                <a:solidFill>
                  <a:schemeClr val="dk2"/>
                </a:solidFill>
                <a:latin typeface="Arial"/>
                <a:ea typeface="Arial"/>
                <a:cs typeface="Arial"/>
                <a:sym typeface="Arial"/>
              </a:rPr>
            </a:br>
            <a:r>
              <a:rPr b="1" i="0" lang="es-AR" sz="2200" u="none" cap="none" strike="noStrike">
                <a:solidFill>
                  <a:schemeClr val="dk2"/>
                </a:solidFill>
                <a:latin typeface="Arial"/>
                <a:ea typeface="Arial"/>
                <a:cs typeface="Arial"/>
                <a:sym typeface="Arial"/>
              </a:rPr>
              <a:t>Alinearse con el sol</a:t>
            </a:r>
            <a:endParaRPr b="1" i="0" sz="2200" u="none" cap="none" strike="noStrike">
              <a:solidFill>
                <a:schemeClr val="dk2"/>
              </a:solidFill>
              <a:latin typeface="Arial"/>
              <a:ea typeface="Arial"/>
              <a:cs typeface="Arial"/>
              <a:sym typeface="Arial"/>
            </a:endParaRPr>
          </a:p>
        </p:txBody>
      </p:sp>
      <p:sp>
        <p:nvSpPr>
          <p:cNvPr id="315" name="Google Shape;315;p27"/>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grpSp>
        <p:nvGrpSpPr>
          <p:cNvPr id="316" name="Google Shape;316;p27"/>
          <p:cNvGrpSpPr/>
          <p:nvPr/>
        </p:nvGrpSpPr>
        <p:grpSpPr>
          <a:xfrm>
            <a:off x="1981200" y="1676400"/>
            <a:ext cx="6357937" cy="4974530"/>
            <a:chOff x="1981200" y="1676400"/>
            <a:chExt cx="6357937" cy="4974530"/>
          </a:xfrm>
        </p:grpSpPr>
        <p:pic>
          <p:nvPicPr>
            <p:cNvPr descr="This image shows a figure aligning the top of the GLOBE Sun photometer with the Sun by pointing the top of the instrument diretly at the Sun. The image highlights that when aligned properly, sunlight will pass through the top alignment hole on the photometer's top bracket and line up with the alignment dot on the bottom bracket." id="317" name="Google Shape;317;p27" title="Aligning a GLOBE Photometer with the Sun"/>
            <p:cNvPicPr preferRelativeResize="0"/>
            <p:nvPr/>
          </p:nvPicPr>
          <p:blipFill rotWithShape="1">
            <a:blip r:embed="rId3">
              <a:alphaModFix/>
            </a:blip>
            <a:srcRect b="0" l="0" r="0" t="0"/>
            <a:stretch/>
          </p:blipFill>
          <p:spPr>
            <a:xfrm>
              <a:off x="1981200" y="1676400"/>
              <a:ext cx="6357937" cy="4974530"/>
            </a:xfrm>
            <a:prstGeom prst="rect">
              <a:avLst/>
            </a:prstGeom>
            <a:noFill/>
            <a:ln>
              <a:noFill/>
            </a:ln>
          </p:spPr>
        </p:pic>
        <p:sp>
          <p:nvSpPr>
            <p:cNvPr id="318" name="Google Shape;318;p27"/>
            <p:cNvSpPr txBox="1"/>
            <p:nvPr/>
          </p:nvSpPr>
          <p:spPr>
            <a:xfrm>
              <a:off x="6336147" y="1967346"/>
              <a:ext cx="1773300" cy="13854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i="0" lang="es-AR" sz="1400" u="none" cap="none" strike="noStrike">
                  <a:solidFill>
                    <a:srgbClr val="000000"/>
                  </a:solidFill>
                </a:rPr>
                <a:t>La luz del sol pasa a través del orificio de alineación superior para alinearse con el punto objetivo</a:t>
              </a:r>
              <a:endParaRPr i="0" sz="1400" u="none" cap="none" strike="noStrike">
                <a:solidFill>
                  <a:srgbClr val="000000"/>
                </a:solidFill>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23" name="Shape 323"/>
        <p:cNvGrpSpPr/>
        <p:nvPr/>
      </p:nvGrpSpPr>
      <p:grpSpPr>
        <a:xfrm>
          <a:off x="0" y="0"/>
          <a:ext cx="0" cy="0"/>
          <a:chOff x="0" y="0"/>
          <a:chExt cx="0" cy="0"/>
        </a:xfrm>
      </p:grpSpPr>
      <p:sp>
        <p:nvSpPr>
          <p:cNvPr id="324" name="Google Shape;324;p28"/>
          <p:cNvSpPr txBox="1"/>
          <p:nvPr>
            <p:ph type="title"/>
          </p:nvPr>
        </p:nvSpPr>
        <p:spPr>
          <a:xfrm>
            <a:off x="1244468" y="914400"/>
            <a:ext cx="7721863" cy="533400"/>
          </a:xfrm>
          <a:prstGeom prst="rect">
            <a:avLst/>
          </a:prstGeom>
          <a:noFill/>
          <a:ln>
            <a:noFill/>
          </a:ln>
        </p:spPr>
        <p:txBody>
          <a:bodyPr anchorCtr="0" anchor="ctr" bIns="45700" lIns="91425" spcFirstLastPara="1" rIns="91425" wrap="square" tIns="45700">
            <a:normAutofit fontScale="90000"/>
          </a:bodyPr>
          <a:lstStyle/>
          <a:p>
            <a:pPr indent="0" lvl="0" marL="0" marR="0" rtl="0" algn="ctr">
              <a:lnSpc>
                <a:spcPct val="100000"/>
              </a:lnSpc>
              <a:spcBef>
                <a:spcPts val="0"/>
              </a:spcBef>
              <a:spcAft>
                <a:spcPts val="0"/>
              </a:spcAft>
              <a:buClr>
                <a:schemeClr val="dk2"/>
              </a:buClr>
              <a:buSzPct val="48611"/>
              <a:buFont typeface="Arial"/>
              <a:buNone/>
            </a:pPr>
            <a:r>
              <a:rPr i="0" lang="es-AR" sz="3200" u="none" cap="none" strike="noStrike">
                <a:solidFill>
                  <a:schemeClr val="dk2"/>
                </a:solidFill>
                <a:latin typeface="Arial"/>
                <a:ea typeface="Arial"/>
                <a:cs typeface="Arial"/>
                <a:sym typeface="Arial"/>
              </a:rPr>
              <a:t>Usando un Calitoo (1)</a:t>
            </a:r>
            <a:endParaRPr i="0" sz="3200" u="none" cap="none" strike="noStrike">
              <a:solidFill>
                <a:schemeClr val="dk2"/>
              </a:solidFill>
              <a:latin typeface="Arial"/>
              <a:ea typeface="Arial"/>
              <a:cs typeface="Arial"/>
              <a:sym typeface="Arial"/>
            </a:endParaRPr>
          </a:p>
        </p:txBody>
      </p:sp>
      <p:sp>
        <p:nvSpPr>
          <p:cNvPr id="325" name="Google Shape;325;p28"/>
          <p:cNvSpPr txBox="1"/>
          <p:nvPr>
            <p:ph idx="1" type="body"/>
          </p:nvPr>
        </p:nvSpPr>
        <p:spPr>
          <a:xfrm>
            <a:off x="1244468" y="1466190"/>
            <a:ext cx="5004180" cy="5235474"/>
          </a:xfrm>
          <a:prstGeom prst="rect">
            <a:avLst/>
          </a:prstGeom>
          <a:noFill/>
          <a:ln>
            <a:noFill/>
          </a:ln>
        </p:spPr>
        <p:txBody>
          <a:bodyPr anchorCtr="0" anchor="t" bIns="45700" lIns="91425" spcFirstLastPara="1" rIns="91425" wrap="square" tIns="45700">
            <a:normAutofit/>
          </a:bodyPr>
          <a:lstStyle/>
          <a:p>
            <a:pPr indent="0" lvl="0" marL="0" marR="0" rtl="0" algn="just">
              <a:lnSpc>
                <a:spcPct val="100000"/>
              </a:lnSpc>
              <a:spcBef>
                <a:spcPts val="0"/>
              </a:spcBef>
              <a:spcAft>
                <a:spcPts val="0"/>
              </a:spcAft>
              <a:buClr>
                <a:schemeClr val="dk1"/>
              </a:buClr>
              <a:buSzPts val="3200"/>
              <a:buFont typeface="Arial"/>
              <a:buNone/>
            </a:pPr>
            <a:r>
              <a:rPr i="0" lang="es-AR" sz="1600" u="none" cap="none" strike="noStrike">
                <a:solidFill>
                  <a:schemeClr val="dk1"/>
                </a:solidFill>
                <a:latin typeface="Arial"/>
                <a:ea typeface="Arial"/>
                <a:cs typeface="Arial"/>
                <a:sym typeface="Arial"/>
              </a:rPr>
              <a:t>Este instrumento registra AOT. </a:t>
            </a:r>
            <a:endParaRPr>
              <a:latin typeface="Arial"/>
              <a:ea typeface="Arial"/>
              <a:cs typeface="Arial"/>
              <a:sym typeface="Arial"/>
            </a:endParaRPr>
          </a:p>
          <a:p>
            <a:pPr indent="0" lvl="0" marL="0" marR="0" rtl="0" algn="just">
              <a:lnSpc>
                <a:spcPct val="100000"/>
              </a:lnSpc>
              <a:spcBef>
                <a:spcPts val="0"/>
              </a:spcBef>
              <a:spcAft>
                <a:spcPts val="0"/>
              </a:spcAft>
              <a:buClr>
                <a:schemeClr val="dk1"/>
              </a:buClr>
              <a:buSzPts val="3200"/>
              <a:buFont typeface="Arial"/>
              <a:buNone/>
            </a:pPr>
            <a:r>
              <a:rPr lang="es-AR" sz="1600" u="sng">
                <a:latin typeface="Arial"/>
                <a:ea typeface="Arial"/>
                <a:cs typeface="Arial"/>
                <a:sym typeface="Arial"/>
              </a:rPr>
              <a:t>Su </a:t>
            </a:r>
            <a:r>
              <a:rPr i="0" lang="es-AR" sz="1600" u="sng" cap="none" strike="noStrike">
                <a:solidFill>
                  <a:schemeClr val="dk1"/>
                </a:solidFill>
                <a:latin typeface="Arial"/>
                <a:ea typeface="Arial"/>
                <a:cs typeface="Arial"/>
                <a:sym typeface="Arial"/>
              </a:rPr>
              <a:t>Calitoo registrará los siguientes datos:</a:t>
            </a:r>
            <a:endParaRPr>
              <a:latin typeface="Arial"/>
              <a:ea typeface="Arial"/>
              <a:cs typeface="Arial"/>
              <a:sym typeface="Arial"/>
            </a:endParaRPr>
          </a:p>
          <a:p>
            <a:pPr indent="-342900" lvl="0" marL="342900" marR="0" rtl="0" algn="just">
              <a:lnSpc>
                <a:spcPct val="100000"/>
              </a:lnSpc>
              <a:spcBef>
                <a:spcPts val="800"/>
              </a:spcBef>
              <a:spcAft>
                <a:spcPts val="0"/>
              </a:spcAft>
              <a:buClr>
                <a:schemeClr val="dk1"/>
              </a:buClr>
              <a:buSzPts val="1600"/>
              <a:buFont typeface="Arial"/>
              <a:buChar char="•"/>
            </a:pPr>
            <a:r>
              <a:rPr i="0" lang="es-AR" sz="1600" u="none" cap="none" strike="noStrike">
                <a:solidFill>
                  <a:schemeClr val="dk1"/>
                </a:solidFill>
                <a:latin typeface="Arial"/>
                <a:ea typeface="Arial"/>
                <a:cs typeface="Arial"/>
                <a:sym typeface="Arial"/>
              </a:rPr>
              <a:t>AOT a longitudes de onda rojas, verdes y azules.</a:t>
            </a:r>
            <a:endParaRPr>
              <a:latin typeface="Arial"/>
              <a:ea typeface="Arial"/>
              <a:cs typeface="Arial"/>
              <a:sym typeface="Arial"/>
            </a:endParaRPr>
          </a:p>
          <a:p>
            <a:pPr indent="-342900" lvl="0" marL="342900" marR="0" rtl="0" algn="just">
              <a:lnSpc>
                <a:spcPct val="100000"/>
              </a:lnSpc>
              <a:spcBef>
                <a:spcPts val="800"/>
              </a:spcBef>
              <a:spcAft>
                <a:spcPts val="0"/>
              </a:spcAft>
              <a:buClr>
                <a:schemeClr val="dk1"/>
              </a:buClr>
              <a:buSzPts val="1600"/>
              <a:buFont typeface="Arial"/>
              <a:buChar char="•"/>
            </a:pPr>
            <a:r>
              <a:rPr i="0" lang="es-AR" sz="1600" u="none" cap="none" strike="noStrike">
                <a:solidFill>
                  <a:schemeClr val="dk1"/>
                </a:solidFill>
                <a:latin typeface="Arial"/>
                <a:ea typeface="Arial"/>
                <a:cs typeface="Arial"/>
                <a:sym typeface="Arial"/>
              </a:rPr>
              <a:t>Ubicación y elevación GPS.</a:t>
            </a:r>
            <a:endParaRPr>
              <a:latin typeface="Arial"/>
              <a:ea typeface="Arial"/>
              <a:cs typeface="Arial"/>
              <a:sym typeface="Arial"/>
            </a:endParaRPr>
          </a:p>
          <a:p>
            <a:pPr indent="0" lvl="0" marL="0" marR="0" rtl="0" algn="just">
              <a:lnSpc>
                <a:spcPct val="100000"/>
              </a:lnSpc>
              <a:spcBef>
                <a:spcPts val="800"/>
              </a:spcBef>
              <a:spcAft>
                <a:spcPts val="0"/>
              </a:spcAft>
              <a:buClr>
                <a:schemeClr val="dk1"/>
              </a:buClr>
              <a:buSzPts val="3200"/>
              <a:buFont typeface="Arial"/>
              <a:buNone/>
            </a:pPr>
            <a:r>
              <a:rPr i="0" lang="es-AR" sz="1600" u="sng" cap="none" strike="noStrike">
                <a:solidFill>
                  <a:schemeClr val="dk1"/>
                </a:solidFill>
                <a:latin typeface="Arial"/>
                <a:ea typeface="Arial"/>
                <a:cs typeface="Arial"/>
                <a:sym typeface="Arial"/>
              </a:rPr>
              <a:t>Usted también </a:t>
            </a:r>
            <a:r>
              <a:rPr b="1" i="0" lang="es-AR" sz="1600" u="sng" cap="none" strike="noStrike">
                <a:solidFill>
                  <a:schemeClr val="dk1"/>
                </a:solidFill>
                <a:latin typeface="Arial"/>
                <a:ea typeface="Arial"/>
                <a:cs typeface="Arial"/>
                <a:sym typeface="Arial"/>
              </a:rPr>
              <a:t>debe </a:t>
            </a:r>
            <a:r>
              <a:rPr i="0" lang="es-AR" sz="1600" u="sng" cap="none" strike="noStrike">
                <a:solidFill>
                  <a:schemeClr val="dk1"/>
                </a:solidFill>
                <a:latin typeface="Arial"/>
                <a:ea typeface="Arial"/>
                <a:cs typeface="Arial"/>
                <a:sym typeface="Arial"/>
              </a:rPr>
              <a:t>recopilar la siguiente información</a:t>
            </a:r>
            <a:r>
              <a:rPr i="0" lang="es-AR" sz="1600" u="none" cap="none" strike="noStrike">
                <a:solidFill>
                  <a:schemeClr val="dk1"/>
                </a:solidFill>
                <a:latin typeface="Arial"/>
                <a:ea typeface="Arial"/>
                <a:cs typeface="Arial"/>
                <a:sym typeface="Arial"/>
              </a:rPr>
              <a:t>:</a:t>
            </a:r>
            <a:endParaRPr>
              <a:latin typeface="Arial"/>
              <a:ea typeface="Arial"/>
              <a:cs typeface="Arial"/>
              <a:sym typeface="Arial"/>
            </a:endParaRPr>
          </a:p>
          <a:p>
            <a:pPr indent="-342900" lvl="0" marL="342900" marR="0" rtl="0" algn="just">
              <a:lnSpc>
                <a:spcPct val="100000"/>
              </a:lnSpc>
              <a:spcBef>
                <a:spcPts val="800"/>
              </a:spcBef>
              <a:spcAft>
                <a:spcPts val="0"/>
              </a:spcAft>
              <a:buClr>
                <a:schemeClr val="dk1"/>
              </a:buClr>
              <a:buSzPts val="1600"/>
              <a:buFont typeface="Arial"/>
              <a:buChar char="•"/>
            </a:pPr>
            <a:r>
              <a:rPr i="0" lang="es-AR" sz="1600" u="none" cap="none" strike="noStrike">
                <a:solidFill>
                  <a:schemeClr val="dk1"/>
                </a:solidFill>
                <a:latin typeface="Arial"/>
                <a:ea typeface="Arial"/>
                <a:cs typeface="Arial"/>
                <a:sym typeface="Arial"/>
              </a:rPr>
              <a:t>Fecha y hora. </a:t>
            </a:r>
            <a:endParaRPr>
              <a:latin typeface="Arial"/>
              <a:ea typeface="Arial"/>
              <a:cs typeface="Arial"/>
              <a:sym typeface="Arial"/>
            </a:endParaRPr>
          </a:p>
          <a:p>
            <a:pPr indent="-342900" lvl="0" marL="342900" marR="0" rtl="0" algn="just">
              <a:lnSpc>
                <a:spcPct val="100000"/>
              </a:lnSpc>
              <a:spcBef>
                <a:spcPts val="800"/>
              </a:spcBef>
              <a:spcAft>
                <a:spcPts val="0"/>
              </a:spcAft>
              <a:buClr>
                <a:schemeClr val="dk1"/>
              </a:buClr>
              <a:buSzPts val="1600"/>
              <a:buFont typeface="Arial"/>
              <a:buChar char="•"/>
            </a:pPr>
            <a:r>
              <a:rPr i="0" lang="es-AR" sz="1600" u="none" cap="none" strike="noStrike">
                <a:solidFill>
                  <a:schemeClr val="dk1"/>
                </a:solidFill>
                <a:latin typeface="Arial"/>
                <a:ea typeface="Arial"/>
                <a:cs typeface="Arial"/>
                <a:sym typeface="Arial"/>
              </a:rPr>
              <a:t>Número serial del instrumento.</a:t>
            </a:r>
            <a:endParaRPr>
              <a:latin typeface="Arial"/>
              <a:ea typeface="Arial"/>
              <a:cs typeface="Arial"/>
              <a:sym typeface="Arial"/>
            </a:endParaRPr>
          </a:p>
          <a:p>
            <a:pPr indent="-342900" lvl="0" marL="342900" marR="0" rtl="0" algn="just">
              <a:lnSpc>
                <a:spcPct val="100000"/>
              </a:lnSpc>
              <a:spcBef>
                <a:spcPts val="800"/>
              </a:spcBef>
              <a:spcAft>
                <a:spcPts val="0"/>
              </a:spcAft>
              <a:buClr>
                <a:schemeClr val="dk1"/>
              </a:buClr>
              <a:buSzPts val="1600"/>
              <a:buFont typeface="Arial"/>
              <a:buChar char="•"/>
            </a:pPr>
            <a:r>
              <a:rPr i="0" lang="es-AR" sz="1600" u="none" cap="none" strike="noStrike">
                <a:solidFill>
                  <a:schemeClr val="dk1"/>
                </a:solidFill>
                <a:latin typeface="Arial"/>
                <a:ea typeface="Arial"/>
                <a:cs typeface="Arial"/>
                <a:sym typeface="Arial"/>
              </a:rPr>
              <a:t>Presión barométrica </a:t>
            </a:r>
            <a:r>
              <a:rPr lang="es-AR" sz="1600">
                <a:latin typeface="Arial"/>
                <a:ea typeface="Arial"/>
                <a:cs typeface="Arial"/>
                <a:sym typeface="Arial"/>
              </a:rPr>
              <a:t>en su sitio</a:t>
            </a:r>
            <a:r>
              <a:rPr i="0" lang="es-AR" sz="1600" u="none" cap="none" strike="noStrike">
                <a:solidFill>
                  <a:schemeClr val="dk1"/>
                </a:solidFill>
                <a:latin typeface="Arial"/>
                <a:ea typeface="Arial"/>
                <a:cs typeface="Arial"/>
                <a:sym typeface="Arial"/>
              </a:rPr>
              <a:t> *.</a:t>
            </a:r>
            <a:endParaRPr>
              <a:latin typeface="Arial"/>
              <a:ea typeface="Arial"/>
              <a:cs typeface="Arial"/>
              <a:sym typeface="Arial"/>
            </a:endParaRPr>
          </a:p>
          <a:p>
            <a:pPr indent="-342900" lvl="0" marL="342900" marR="0" rtl="0" algn="just">
              <a:lnSpc>
                <a:spcPct val="100000"/>
              </a:lnSpc>
              <a:spcBef>
                <a:spcPts val="800"/>
              </a:spcBef>
              <a:spcAft>
                <a:spcPts val="0"/>
              </a:spcAft>
              <a:buClr>
                <a:schemeClr val="dk1"/>
              </a:buClr>
              <a:buSzPts val="1600"/>
              <a:buFont typeface="Arial"/>
              <a:buChar char="•"/>
            </a:pPr>
            <a:r>
              <a:rPr i="0" lang="es-AR" sz="1600" u="none" cap="none" strike="noStrike">
                <a:solidFill>
                  <a:schemeClr val="dk1"/>
                </a:solidFill>
                <a:latin typeface="Arial"/>
                <a:ea typeface="Arial"/>
                <a:cs typeface="Arial"/>
                <a:sym typeface="Arial"/>
              </a:rPr>
              <a:t>Cobertura de nubes y tipo de nubes.</a:t>
            </a:r>
            <a:endParaRPr>
              <a:latin typeface="Arial"/>
              <a:ea typeface="Arial"/>
              <a:cs typeface="Arial"/>
              <a:sym typeface="Arial"/>
            </a:endParaRPr>
          </a:p>
          <a:p>
            <a:pPr indent="0" lvl="0" marL="0" marR="0" rtl="0" algn="just">
              <a:lnSpc>
                <a:spcPct val="100000"/>
              </a:lnSpc>
              <a:spcBef>
                <a:spcPts val="800"/>
              </a:spcBef>
              <a:spcAft>
                <a:spcPts val="0"/>
              </a:spcAft>
              <a:buClr>
                <a:schemeClr val="dk1"/>
              </a:buClr>
              <a:buSzPts val="3200"/>
              <a:buFont typeface="Arial"/>
              <a:buNone/>
            </a:pPr>
            <a:r>
              <a:rPr i="0" lang="es-AR" sz="1600" u="sng" cap="none" strike="noStrike">
                <a:solidFill>
                  <a:schemeClr val="dk1"/>
                </a:solidFill>
                <a:latin typeface="Arial"/>
                <a:ea typeface="Arial"/>
                <a:cs typeface="Arial"/>
                <a:sym typeface="Arial"/>
              </a:rPr>
              <a:t>Usted </a:t>
            </a:r>
            <a:r>
              <a:rPr b="1" lang="es-AR" sz="1600" u="sng">
                <a:latin typeface="Arial"/>
                <a:ea typeface="Arial"/>
                <a:cs typeface="Arial"/>
                <a:sym typeface="Arial"/>
              </a:rPr>
              <a:t>puede </a:t>
            </a:r>
            <a:r>
              <a:rPr lang="es-AR" sz="1600" u="sng">
                <a:latin typeface="Arial"/>
                <a:ea typeface="Arial"/>
                <a:cs typeface="Arial"/>
                <a:sym typeface="Arial"/>
              </a:rPr>
              <a:t>recopilar</a:t>
            </a:r>
            <a:r>
              <a:rPr i="0" lang="es-AR" sz="1600" u="sng" cap="none" strike="noStrike">
                <a:solidFill>
                  <a:schemeClr val="dk1"/>
                </a:solidFill>
                <a:latin typeface="Arial"/>
                <a:ea typeface="Arial"/>
                <a:cs typeface="Arial"/>
                <a:sym typeface="Arial"/>
              </a:rPr>
              <a:t>:</a:t>
            </a:r>
            <a:endParaRPr>
              <a:latin typeface="Arial"/>
              <a:ea typeface="Arial"/>
              <a:cs typeface="Arial"/>
              <a:sym typeface="Arial"/>
            </a:endParaRPr>
          </a:p>
          <a:p>
            <a:pPr indent="-342900" lvl="0" marL="342900" marR="0" rtl="0" algn="just">
              <a:lnSpc>
                <a:spcPct val="100000"/>
              </a:lnSpc>
              <a:spcBef>
                <a:spcPts val="800"/>
              </a:spcBef>
              <a:spcAft>
                <a:spcPts val="0"/>
              </a:spcAft>
              <a:buClr>
                <a:schemeClr val="dk1"/>
              </a:buClr>
              <a:buSzPts val="1600"/>
              <a:buFont typeface="Arial"/>
              <a:buChar char="•"/>
            </a:pPr>
            <a:r>
              <a:rPr i="0" lang="es-AR" sz="1600" u="none" cap="none" strike="noStrike">
                <a:solidFill>
                  <a:schemeClr val="dk1"/>
                </a:solidFill>
                <a:latin typeface="Arial"/>
                <a:ea typeface="Arial"/>
                <a:cs typeface="Arial"/>
                <a:sym typeface="Arial"/>
              </a:rPr>
              <a:t>Temperatura corriente actual *.</a:t>
            </a:r>
            <a:endParaRPr>
              <a:latin typeface="Arial"/>
              <a:ea typeface="Arial"/>
              <a:cs typeface="Arial"/>
              <a:sym typeface="Arial"/>
            </a:endParaRPr>
          </a:p>
          <a:p>
            <a:pPr indent="-342900" lvl="0" marL="342900" marR="0" rtl="0" algn="just">
              <a:lnSpc>
                <a:spcPct val="100000"/>
              </a:lnSpc>
              <a:spcBef>
                <a:spcPts val="800"/>
              </a:spcBef>
              <a:spcAft>
                <a:spcPts val="0"/>
              </a:spcAft>
              <a:buClr>
                <a:schemeClr val="dk1"/>
              </a:buClr>
              <a:buSzPts val="1600"/>
              <a:buFont typeface="Arial"/>
              <a:buChar char="•"/>
            </a:pPr>
            <a:r>
              <a:rPr i="0" lang="es-AR" sz="1600" u="none" cap="none" strike="noStrike">
                <a:solidFill>
                  <a:schemeClr val="dk1"/>
                </a:solidFill>
                <a:latin typeface="Arial"/>
                <a:ea typeface="Arial"/>
                <a:cs typeface="Arial"/>
                <a:sym typeface="Arial"/>
              </a:rPr>
              <a:t>Color del cielo y visibilidad.</a:t>
            </a:r>
            <a:endParaRPr>
              <a:latin typeface="Arial"/>
              <a:ea typeface="Arial"/>
              <a:cs typeface="Arial"/>
              <a:sym typeface="Arial"/>
            </a:endParaRPr>
          </a:p>
          <a:p>
            <a:pPr indent="0" lvl="0" marL="0" marR="0" rtl="0" algn="just">
              <a:lnSpc>
                <a:spcPct val="100000"/>
              </a:lnSpc>
              <a:spcBef>
                <a:spcPts val="800"/>
              </a:spcBef>
              <a:spcAft>
                <a:spcPts val="0"/>
              </a:spcAft>
              <a:buClr>
                <a:schemeClr val="dk1"/>
              </a:buClr>
              <a:buSzPts val="3200"/>
              <a:buFont typeface="Arial"/>
              <a:buNone/>
            </a:pPr>
            <a:r>
              <a:rPr i="0" lang="es-AR" sz="1600" u="none" cap="none" strike="noStrike">
                <a:solidFill>
                  <a:schemeClr val="dk1"/>
                </a:solidFill>
                <a:latin typeface="Arial"/>
                <a:ea typeface="Arial"/>
                <a:cs typeface="Arial"/>
                <a:sym typeface="Arial"/>
              </a:rPr>
              <a:t>* No utilice Calitoo para estas mediciones. No proporciona mediciones precisas de su entorno.</a:t>
            </a:r>
            <a:endParaRPr i="0" sz="1600" u="none" cap="none" strike="noStrike">
              <a:solidFill>
                <a:schemeClr val="dk1"/>
              </a:solidFill>
              <a:latin typeface="Arial"/>
              <a:ea typeface="Arial"/>
              <a:cs typeface="Arial"/>
              <a:sym typeface="Arial"/>
            </a:endParaRPr>
          </a:p>
        </p:txBody>
      </p:sp>
      <p:pic>
        <p:nvPicPr>
          <p:cNvPr descr="Top image shows a scientist holding a Calitoo Sun Photometer, while the bottom image highlights the holes at the top of the instrument that allow sunllight to reach the sensors." id="326" name="Google Shape;326;p28" title="Calitoo Sun Photometer"/>
          <p:cNvPicPr preferRelativeResize="0"/>
          <p:nvPr/>
        </p:nvPicPr>
        <p:blipFill rotWithShape="1">
          <a:blip r:embed="rId3">
            <a:alphaModFix/>
          </a:blip>
          <a:srcRect b="0" l="0" r="0" t="0"/>
          <a:stretch/>
        </p:blipFill>
        <p:spPr>
          <a:xfrm>
            <a:off x="6475895" y="1475425"/>
            <a:ext cx="2284001" cy="5226238"/>
          </a:xfrm>
          <a:prstGeom prst="rect">
            <a:avLst/>
          </a:prstGeom>
          <a:noFill/>
          <a:ln>
            <a:noFill/>
          </a:ln>
        </p:spPr>
      </p:pic>
      <p:sp>
        <p:nvSpPr>
          <p:cNvPr id="327" name="Google Shape;327;p28"/>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31" name="Shape 331"/>
        <p:cNvGrpSpPr/>
        <p:nvPr/>
      </p:nvGrpSpPr>
      <p:grpSpPr>
        <a:xfrm>
          <a:off x="0" y="0"/>
          <a:ext cx="0" cy="0"/>
          <a:chOff x="0" y="0"/>
          <a:chExt cx="0" cy="0"/>
        </a:xfrm>
      </p:grpSpPr>
      <p:sp>
        <p:nvSpPr>
          <p:cNvPr id="332" name="Google Shape;332;p29"/>
          <p:cNvSpPr txBox="1"/>
          <p:nvPr>
            <p:ph type="title"/>
          </p:nvPr>
        </p:nvSpPr>
        <p:spPr>
          <a:xfrm>
            <a:off x="1143000" y="838200"/>
            <a:ext cx="7848600" cy="6858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2"/>
              </a:buClr>
              <a:buSzPts val="1400"/>
              <a:buFont typeface="Arial"/>
              <a:buNone/>
            </a:pPr>
            <a:r>
              <a:rPr i="0" lang="es-AR" sz="3200" u="none" cap="none" strike="noStrike">
                <a:solidFill>
                  <a:schemeClr val="dk2"/>
                </a:solidFill>
                <a:latin typeface="Arial"/>
                <a:ea typeface="Arial"/>
                <a:cs typeface="Arial"/>
                <a:sym typeface="Arial"/>
              </a:rPr>
              <a:t>Usando el Calitoo (2)</a:t>
            </a:r>
            <a:endParaRPr i="0" sz="3200" u="none" cap="none" strike="noStrike">
              <a:solidFill>
                <a:schemeClr val="dk2"/>
              </a:solidFill>
              <a:latin typeface="Arial"/>
              <a:ea typeface="Arial"/>
              <a:cs typeface="Arial"/>
              <a:sym typeface="Arial"/>
            </a:endParaRPr>
          </a:p>
        </p:txBody>
      </p:sp>
      <p:sp>
        <p:nvSpPr>
          <p:cNvPr id="333" name="Google Shape;333;p29"/>
          <p:cNvSpPr txBox="1"/>
          <p:nvPr>
            <p:ph idx="2" type="body"/>
          </p:nvPr>
        </p:nvSpPr>
        <p:spPr>
          <a:xfrm>
            <a:off x="1219200" y="1371600"/>
            <a:ext cx="7848600" cy="5210158"/>
          </a:xfrm>
          <a:prstGeom prst="rect">
            <a:avLst/>
          </a:prstGeom>
          <a:noFill/>
          <a:ln>
            <a:noFill/>
          </a:ln>
        </p:spPr>
        <p:txBody>
          <a:bodyPr anchorCtr="0" anchor="t" bIns="45700" lIns="91425" spcFirstLastPara="1" rIns="91425" wrap="square" tIns="45700">
            <a:normAutofit lnSpcReduction="20000"/>
          </a:bodyPr>
          <a:lstStyle/>
          <a:p>
            <a:pPr indent="-342900" lvl="0" marL="342900" marR="0" rtl="0" algn="just">
              <a:lnSpc>
                <a:spcPct val="100000"/>
              </a:lnSpc>
              <a:spcBef>
                <a:spcPts val="0"/>
              </a:spcBef>
              <a:spcAft>
                <a:spcPts val="0"/>
              </a:spcAft>
              <a:buClr>
                <a:schemeClr val="dk1"/>
              </a:buClr>
              <a:buSzPts val="1600"/>
              <a:buFont typeface="Arial"/>
              <a:buAutoNum type="arabicParenR"/>
            </a:pPr>
            <a:r>
              <a:rPr i="0" lang="es-AR" sz="1600" u="none" cap="none" strike="noStrike">
                <a:solidFill>
                  <a:schemeClr val="dk1"/>
                </a:solidFill>
                <a:latin typeface="Arial"/>
                <a:ea typeface="Arial"/>
                <a:cs typeface="Arial"/>
                <a:sym typeface="Arial"/>
              </a:rPr>
              <a:t>Encienda el instrumento presionando y manteniendo presionado el botón frontal</a:t>
            </a:r>
            <a:r>
              <a:rPr lang="es-AR" sz="1600">
                <a:latin typeface="Arial"/>
                <a:ea typeface="Arial"/>
                <a:cs typeface="Arial"/>
                <a:sym typeface="Arial"/>
              </a:rPr>
              <a:t>.</a:t>
            </a:r>
            <a:endParaRPr>
              <a:latin typeface="Arial"/>
              <a:ea typeface="Arial"/>
              <a:cs typeface="Arial"/>
              <a:sym typeface="Arial"/>
            </a:endParaRPr>
          </a:p>
          <a:p>
            <a:pPr indent="-342900" lvl="0" marL="342900" marR="0" rtl="0" algn="just">
              <a:lnSpc>
                <a:spcPct val="100000"/>
              </a:lnSpc>
              <a:spcBef>
                <a:spcPts val="0"/>
              </a:spcBef>
              <a:spcAft>
                <a:spcPts val="0"/>
              </a:spcAft>
              <a:buClr>
                <a:schemeClr val="dk1"/>
              </a:buClr>
              <a:buSzPts val="1600"/>
              <a:buFont typeface="Arial"/>
              <a:buAutoNum type="arabicParenR"/>
            </a:pPr>
            <a:r>
              <a:rPr i="0" lang="es-AR" sz="1600" u="none" cap="none" strike="noStrike">
                <a:solidFill>
                  <a:schemeClr val="dk1"/>
                </a:solidFill>
                <a:latin typeface="Arial"/>
                <a:ea typeface="Arial"/>
                <a:cs typeface="Arial"/>
                <a:sym typeface="Arial"/>
              </a:rPr>
              <a:t>Espere a que se encuentre la señal de GPS. La pantalla mostrará “&gt;&gt;” o “&lt;&lt;“ cuando se busca y “3D” cuando la ubicación esté bloqueada.</a:t>
            </a:r>
            <a:endParaRPr>
              <a:latin typeface="Arial"/>
              <a:ea typeface="Arial"/>
              <a:cs typeface="Arial"/>
              <a:sym typeface="Arial"/>
            </a:endParaRPr>
          </a:p>
          <a:p>
            <a:pPr indent="-342900" lvl="0" marL="342900" marR="0" rtl="0" algn="just">
              <a:lnSpc>
                <a:spcPct val="100000"/>
              </a:lnSpc>
              <a:spcBef>
                <a:spcPts val="320"/>
              </a:spcBef>
              <a:spcAft>
                <a:spcPts val="0"/>
              </a:spcAft>
              <a:buClr>
                <a:schemeClr val="dk1"/>
              </a:buClr>
              <a:buSzPts val="1600"/>
              <a:buFont typeface="Arial"/>
              <a:buAutoNum type="arabicParenR"/>
            </a:pPr>
            <a:r>
              <a:rPr i="0" lang="es-AR" sz="1600" u="none" cap="none" strike="noStrike">
                <a:solidFill>
                  <a:schemeClr val="dk1"/>
                </a:solidFill>
                <a:latin typeface="Arial"/>
                <a:ea typeface="Arial"/>
                <a:cs typeface="Arial"/>
                <a:sym typeface="Arial"/>
              </a:rPr>
              <a:t>Asegúrese de que </a:t>
            </a:r>
            <a:r>
              <a:rPr lang="es-AR" sz="1600">
                <a:latin typeface="Arial"/>
                <a:ea typeface="Arial"/>
                <a:cs typeface="Arial"/>
                <a:sym typeface="Arial"/>
              </a:rPr>
              <a:t>el instrumento esté en modo de medición.</a:t>
            </a:r>
            <a:r>
              <a:rPr i="0" lang="es-AR" sz="1600" u="none" cap="none" strike="noStrike">
                <a:solidFill>
                  <a:schemeClr val="dk1"/>
                </a:solidFill>
                <a:latin typeface="Arial"/>
                <a:ea typeface="Arial"/>
                <a:cs typeface="Arial"/>
                <a:sym typeface="Arial"/>
              </a:rPr>
              <a:t> </a:t>
            </a:r>
            <a:endParaRPr>
              <a:latin typeface="Arial"/>
              <a:ea typeface="Arial"/>
              <a:cs typeface="Arial"/>
              <a:sym typeface="Arial"/>
            </a:endParaRPr>
          </a:p>
          <a:p>
            <a:pPr indent="-342900" lvl="0" marL="342900" marR="0" rtl="0" algn="just">
              <a:lnSpc>
                <a:spcPct val="100000"/>
              </a:lnSpc>
              <a:spcBef>
                <a:spcPts val="320"/>
              </a:spcBef>
              <a:spcAft>
                <a:spcPts val="0"/>
              </a:spcAft>
              <a:buClr>
                <a:schemeClr val="dk1"/>
              </a:buClr>
              <a:buSzPts val="1600"/>
              <a:buFont typeface="Arial"/>
              <a:buAutoNum type="arabicParenR"/>
            </a:pPr>
            <a:r>
              <a:rPr i="0" lang="es-AR" sz="1600" u="none" cap="none" strike="noStrike">
                <a:solidFill>
                  <a:schemeClr val="dk1"/>
                </a:solidFill>
                <a:latin typeface="Arial"/>
                <a:ea typeface="Arial"/>
                <a:cs typeface="Arial"/>
                <a:sym typeface="Arial"/>
              </a:rPr>
              <a:t>Apunte la parte superior del Calitoo directamente hacia el sol. Alinee el punto del sol en la parte </a:t>
            </a:r>
            <a:r>
              <a:rPr lang="es-AR" sz="1600">
                <a:latin typeface="Arial"/>
                <a:ea typeface="Arial"/>
                <a:cs typeface="Arial"/>
                <a:sym typeface="Arial"/>
              </a:rPr>
              <a:t>frontal del instrumento con el centro del objetivo.</a:t>
            </a:r>
            <a:endParaRPr i="0" sz="1600" u="none" cap="none" strike="noStrike">
              <a:solidFill>
                <a:schemeClr val="dk1"/>
              </a:solidFill>
              <a:latin typeface="Arial"/>
              <a:ea typeface="Arial"/>
              <a:cs typeface="Arial"/>
              <a:sym typeface="Arial"/>
            </a:endParaRPr>
          </a:p>
          <a:p>
            <a:pPr indent="-342900" lvl="0" marL="342900" marR="0" rtl="0" algn="just">
              <a:lnSpc>
                <a:spcPct val="100000"/>
              </a:lnSpc>
              <a:spcBef>
                <a:spcPts val="320"/>
              </a:spcBef>
              <a:spcAft>
                <a:spcPts val="0"/>
              </a:spcAft>
              <a:buClr>
                <a:schemeClr val="dk1"/>
              </a:buClr>
              <a:buSzPts val="1600"/>
              <a:buFont typeface="Arial"/>
              <a:buAutoNum type="arabicParenR"/>
            </a:pPr>
            <a:r>
              <a:rPr i="0" lang="es-AR" sz="1600" u="none" cap="none" strike="noStrike">
                <a:solidFill>
                  <a:schemeClr val="dk1"/>
                </a:solidFill>
                <a:latin typeface="Arial"/>
                <a:ea typeface="Arial"/>
                <a:cs typeface="Arial"/>
                <a:sym typeface="Arial"/>
              </a:rPr>
              <a:t>Manteniendo el punto del sol alineado, presione el botón en el frente del instrumento. Los valores en la pantalla fluctuarán.</a:t>
            </a:r>
            <a:endParaRPr>
              <a:latin typeface="Arial"/>
              <a:ea typeface="Arial"/>
              <a:cs typeface="Arial"/>
              <a:sym typeface="Arial"/>
            </a:endParaRPr>
          </a:p>
          <a:p>
            <a:pPr indent="-342900" lvl="0" marL="342900" marR="0" rtl="0" algn="just">
              <a:lnSpc>
                <a:spcPct val="100000"/>
              </a:lnSpc>
              <a:spcBef>
                <a:spcPts val="320"/>
              </a:spcBef>
              <a:spcAft>
                <a:spcPts val="0"/>
              </a:spcAft>
              <a:buClr>
                <a:schemeClr val="dk1"/>
              </a:buClr>
              <a:buSzPts val="1600"/>
              <a:buFont typeface="Arial"/>
              <a:buAutoNum type="arabicParenR"/>
            </a:pPr>
            <a:r>
              <a:rPr i="0" lang="es-AR" sz="1600" u="none" cap="none" strike="noStrike">
                <a:solidFill>
                  <a:schemeClr val="dk1"/>
                </a:solidFill>
                <a:latin typeface="Arial"/>
                <a:ea typeface="Arial"/>
                <a:cs typeface="Arial"/>
                <a:sym typeface="Arial"/>
              </a:rPr>
              <a:t>Cuando los valores estén maximizados, presione el botón de nuevo. La </a:t>
            </a:r>
            <a:r>
              <a:rPr lang="es-AR" sz="1600">
                <a:latin typeface="Arial"/>
                <a:ea typeface="Arial"/>
                <a:cs typeface="Arial"/>
                <a:sym typeface="Arial"/>
              </a:rPr>
              <a:t>pantalla mostrará los valores de AOT que usted acaba de medir</a:t>
            </a:r>
            <a:r>
              <a:rPr i="0" lang="es-AR" sz="1600" u="none" cap="none" strike="noStrike">
                <a:solidFill>
                  <a:schemeClr val="dk1"/>
                </a:solidFill>
                <a:latin typeface="Arial"/>
                <a:ea typeface="Arial"/>
                <a:cs typeface="Arial"/>
                <a:sym typeface="Arial"/>
              </a:rPr>
              <a:t>.</a:t>
            </a:r>
            <a:endParaRPr>
              <a:latin typeface="Arial"/>
              <a:ea typeface="Arial"/>
              <a:cs typeface="Arial"/>
              <a:sym typeface="Arial"/>
            </a:endParaRPr>
          </a:p>
          <a:p>
            <a:pPr indent="-342900" lvl="0" marL="342900" marR="0" rtl="0" algn="just">
              <a:lnSpc>
                <a:spcPct val="100000"/>
              </a:lnSpc>
              <a:spcBef>
                <a:spcPts val="320"/>
              </a:spcBef>
              <a:spcAft>
                <a:spcPts val="0"/>
              </a:spcAft>
              <a:buClr>
                <a:schemeClr val="dk1"/>
              </a:buClr>
              <a:buSzPts val="1600"/>
              <a:buFont typeface="Arial"/>
              <a:buAutoNum type="arabicParenR"/>
            </a:pPr>
            <a:r>
              <a:rPr i="0" lang="es-AR" sz="1600" u="none" cap="none" strike="noStrike">
                <a:solidFill>
                  <a:schemeClr val="dk1"/>
                </a:solidFill>
                <a:latin typeface="Arial"/>
                <a:ea typeface="Arial"/>
                <a:cs typeface="Arial"/>
                <a:sym typeface="Arial"/>
              </a:rPr>
              <a:t>Presione el botón de nuevo *. La pantalla dirá “Recording #/999 OK?” donde # es el número de mediciones guardadas en el Calitoo, incluyendo esta nueva.</a:t>
            </a:r>
            <a:endParaRPr>
              <a:latin typeface="Arial"/>
              <a:ea typeface="Arial"/>
              <a:cs typeface="Arial"/>
              <a:sym typeface="Arial"/>
            </a:endParaRPr>
          </a:p>
          <a:p>
            <a:pPr indent="-342900" lvl="0" marL="342900" marR="0" rtl="0" algn="just">
              <a:lnSpc>
                <a:spcPct val="100000"/>
              </a:lnSpc>
              <a:spcBef>
                <a:spcPts val="320"/>
              </a:spcBef>
              <a:spcAft>
                <a:spcPts val="0"/>
              </a:spcAft>
              <a:buClr>
                <a:schemeClr val="dk1"/>
              </a:buClr>
              <a:buSzPts val="1600"/>
              <a:buFont typeface="Arial"/>
              <a:buAutoNum type="arabicParenR"/>
            </a:pPr>
            <a:r>
              <a:rPr i="0" lang="es-AR" sz="1600" u="none" cap="none" strike="noStrike">
                <a:solidFill>
                  <a:schemeClr val="dk1"/>
                </a:solidFill>
                <a:latin typeface="Arial"/>
                <a:ea typeface="Arial"/>
                <a:cs typeface="Arial"/>
                <a:sym typeface="Arial"/>
              </a:rPr>
              <a:t>Para </a:t>
            </a:r>
            <a:r>
              <a:rPr lang="es-AR" sz="1600">
                <a:latin typeface="Arial"/>
                <a:ea typeface="Arial"/>
                <a:cs typeface="Arial"/>
                <a:sym typeface="Arial"/>
              </a:rPr>
              <a:t>almacenar los datos, mantenga el botón presionado hasta que la pantalla diga</a:t>
            </a:r>
            <a:r>
              <a:rPr i="0" lang="es-AR" sz="1600" u="none" cap="none" strike="noStrike">
                <a:solidFill>
                  <a:schemeClr val="dk1"/>
                </a:solidFill>
                <a:latin typeface="Arial"/>
                <a:ea typeface="Arial"/>
                <a:cs typeface="Arial"/>
                <a:sym typeface="Arial"/>
              </a:rPr>
              <a:t> “Recorded!”.</a:t>
            </a:r>
            <a:endParaRPr>
              <a:latin typeface="Arial"/>
              <a:ea typeface="Arial"/>
              <a:cs typeface="Arial"/>
              <a:sym typeface="Arial"/>
            </a:endParaRPr>
          </a:p>
          <a:p>
            <a:pPr indent="-342900" lvl="0" marL="342900" marR="0" rtl="0" algn="just">
              <a:lnSpc>
                <a:spcPct val="100000"/>
              </a:lnSpc>
              <a:spcBef>
                <a:spcPts val="320"/>
              </a:spcBef>
              <a:spcAft>
                <a:spcPts val="0"/>
              </a:spcAft>
              <a:buClr>
                <a:schemeClr val="dk1"/>
              </a:buClr>
              <a:buSzPts val="1600"/>
              <a:buFont typeface="Arial"/>
              <a:buAutoNum type="arabicParenR"/>
            </a:pPr>
            <a:r>
              <a:rPr i="0" lang="es-AR" sz="1600" u="none" cap="none" strike="noStrike">
                <a:solidFill>
                  <a:schemeClr val="dk1"/>
                </a:solidFill>
                <a:latin typeface="Arial"/>
                <a:ea typeface="Arial"/>
                <a:cs typeface="Arial"/>
                <a:sym typeface="Arial"/>
              </a:rPr>
              <a:t>Repita los pasos 3-8 por lo menos dos veces más.</a:t>
            </a:r>
            <a:endParaRPr>
              <a:latin typeface="Arial"/>
              <a:ea typeface="Arial"/>
              <a:cs typeface="Arial"/>
              <a:sym typeface="Arial"/>
            </a:endParaRPr>
          </a:p>
          <a:p>
            <a:pPr indent="0" lvl="0" marL="0" marR="0" rtl="0" algn="just">
              <a:lnSpc>
                <a:spcPct val="100000"/>
              </a:lnSpc>
              <a:spcBef>
                <a:spcPts val="320"/>
              </a:spcBef>
              <a:spcAft>
                <a:spcPts val="0"/>
              </a:spcAft>
              <a:buClr>
                <a:schemeClr val="dk1"/>
              </a:buClr>
              <a:buSzPts val="3200"/>
              <a:buFont typeface="Calibri"/>
              <a:buNone/>
            </a:pPr>
            <a:r>
              <a:t/>
            </a:r>
            <a:endParaRPr i="0" sz="1600" u="none" cap="none" strike="noStrike">
              <a:solidFill>
                <a:schemeClr val="dk1"/>
              </a:solidFill>
              <a:latin typeface="Arial"/>
              <a:ea typeface="Arial"/>
              <a:cs typeface="Arial"/>
              <a:sym typeface="Arial"/>
            </a:endParaRPr>
          </a:p>
          <a:p>
            <a:pPr indent="0" lvl="0" marL="0" marR="0" rtl="0" algn="just">
              <a:lnSpc>
                <a:spcPct val="100000"/>
              </a:lnSpc>
              <a:spcBef>
                <a:spcPts val="320"/>
              </a:spcBef>
              <a:spcAft>
                <a:spcPts val="0"/>
              </a:spcAft>
              <a:buClr>
                <a:schemeClr val="dk1"/>
              </a:buClr>
              <a:buSzPts val="3200"/>
              <a:buFont typeface="Arial"/>
              <a:buNone/>
            </a:pPr>
            <a:r>
              <a:rPr i="0" lang="es-AR" sz="1600" u="none" cap="none" strike="noStrike">
                <a:solidFill>
                  <a:schemeClr val="dk1"/>
                </a:solidFill>
                <a:latin typeface="Arial"/>
                <a:ea typeface="Arial"/>
                <a:cs typeface="Arial"/>
                <a:sym typeface="Arial"/>
              </a:rPr>
              <a:t>* Querrá practicar con este instrumento antes de tomar mediciones. El tiempo necesario para presionar cada botón varía ligeramente para los </a:t>
            </a:r>
            <a:r>
              <a:rPr lang="es-AR" sz="1600">
                <a:latin typeface="Arial"/>
                <a:ea typeface="Arial"/>
                <a:cs typeface="Arial"/>
                <a:sym typeface="Arial"/>
              </a:rPr>
              <a:t>diferentes instrumentos. Asegúrese de que los mensajes de la pantalla coincidan con los de las instrucciones y consulte la documentación adicional si encuentra problemas.</a:t>
            </a:r>
            <a:endParaRPr i="0" sz="1600" u="none" cap="none" strike="noStrike">
              <a:solidFill>
                <a:schemeClr val="dk1"/>
              </a:solidFill>
              <a:latin typeface="Arial"/>
              <a:ea typeface="Arial"/>
              <a:cs typeface="Arial"/>
              <a:sym typeface="Arial"/>
            </a:endParaRPr>
          </a:p>
        </p:txBody>
      </p:sp>
      <p:sp>
        <p:nvSpPr>
          <p:cNvPr id="334" name="Google Shape;334;p29"/>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89" name="Shape 89"/>
        <p:cNvGrpSpPr/>
        <p:nvPr/>
      </p:nvGrpSpPr>
      <p:grpSpPr>
        <a:xfrm>
          <a:off x="0" y="0"/>
          <a:ext cx="0" cy="0"/>
          <a:chOff x="0" y="0"/>
          <a:chExt cx="0" cy="0"/>
        </a:xfrm>
      </p:grpSpPr>
      <p:sp>
        <p:nvSpPr>
          <p:cNvPr id="90" name="Google Shape;90;p3"/>
          <p:cNvSpPr txBox="1"/>
          <p:nvPr>
            <p:ph type="title"/>
          </p:nvPr>
        </p:nvSpPr>
        <p:spPr>
          <a:xfrm>
            <a:off x="1315064" y="953962"/>
            <a:ext cx="7620000" cy="102009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2"/>
              </a:buClr>
              <a:buSzPts val="1400"/>
              <a:buFont typeface="Arial"/>
              <a:buNone/>
            </a:pPr>
            <a:r>
              <a:rPr b="0" i="0" lang="es-AR" sz="1500" u="none" cap="none" strike="noStrike">
                <a:solidFill>
                  <a:schemeClr val="dk2"/>
                </a:solidFill>
              </a:rPr>
              <a:t>Con cada respiración inhalas millones de partículas líquidas y sólidas llamadas </a:t>
            </a:r>
            <a:r>
              <a:rPr b="1" i="1" lang="es-AR" sz="1500" u="none" cap="none" strike="noStrike">
                <a:solidFill>
                  <a:schemeClr val="dk2"/>
                </a:solidFill>
              </a:rPr>
              <a:t>aerosoles</a:t>
            </a:r>
            <a:r>
              <a:rPr lang="es-AR" sz="1500" u="none" cap="none" strike="noStrike">
                <a:solidFill>
                  <a:schemeClr val="dk2"/>
                </a:solidFill>
              </a:rPr>
              <a:t>.  A pesar de su pequeño tamaño los aerosoles tienen un impacto significativo en la salud y en el clima. Pueden incluso afectar la visibilidad. </a:t>
            </a:r>
            <a:r>
              <a:rPr lang="es-AR" sz="1500"/>
              <a:t>En los días en que hay menores cantidades de aerosoles, los detalles distantes son fácilmente visibles. Durante un evento de contaminación, los cielos están nublados y la visibilidad se reduce.</a:t>
            </a:r>
            <a:r>
              <a:rPr lang="es-AR" sz="1500" u="none" cap="none" strike="noStrike">
                <a:solidFill>
                  <a:schemeClr val="dk2"/>
                </a:solidFill>
              </a:rPr>
              <a:t> </a:t>
            </a:r>
            <a:br>
              <a:rPr b="0" i="0" lang="es-AR" sz="1500" u="none" cap="none" strike="noStrike">
                <a:solidFill>
                  <a:schemeClr val="dk2"/>
                </a:solidFill>
              </a:rPr>
            </a:br>
            <a:endParaRPr b="0" i="0" sz="1500" u="none" cap="none" strike="noStrike">
              <a:solidFill>
                <a:schemeClr val="dk2"/>
              </a:solidFill>
            </a:endParaRPr>
          </a:p>
        </p:txBody>
      </p:sp>
      <p:sp>
        <p:nvSpPr>
          <p:cNvPr id="91" name="Google Shape;91;p3"/>
          <p:cNvSpPr txBox="1"/>
          <p:nvPr/>
        </p:nvSpPr>
        <p:spPr>
          <a:xfrm>
            <a:off x="0" y="953962"/>
            <a:ext cx="1219200" cy="507831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a:t>
            </a:r>
            <a:endParaRPr b="0" i="0" sz="1200" u="none" cap="none" strike="noStrike">
              <a:solidFill>
                <a:schemeClr val="dk1"/>
              </a:solidFill>
              <a:latin typeface="Arial"/>
              <a:ea typeface="Arial"/>
              <a:cs typeface="Arial"/>
              <a:sym typeface="Arial"/>
            </a:endParaRPr>
          </a:p>
        </p:txBody>
      </p:sp>
      <p:grpSp>
        <p:nvGrpSpPr>
          <p:cNvPr id="92" name="Google Shape;92;p3"/>
          <p:cNvGrpSpPr/>
          <p:nvPr/>
        </p:nvGrpSpPr>
        <p:grpSpPr>
          <a:xfrm>
            <a:off x="1772816" y="2360645"/>
            <a:ext cx="6171034" cy="4346510"/>
            <a:chOff x="1772816" y="2360645"/>
            <a:chExt cx="6171034" cy="4346510"/>
          </a:xfrm>
        </p:grpSpPr>
        <p:pic>
          <p:nvPicPr>
            <p:cNvPr descr="Two images of a city show the difference between days with high and low aerosol amounts. On a low aerosol day, the skies are clear, visibilitiy is good, and the sky looks blue. On a high aerosol day, however, visibility is very poor, the skies are hazy and gray, and it is difficult to see details in the distance." id="93" name="Google Shape;93;p3" title="Low and High Aerosol Days"/>
            <p:cNvPicPr preferRelativeResize="0"/>
            <p:nvPr/>
          </p:nvPicPr>
          <p:blipFill rotWithShape="1">
            <a:blip r:embed="rId3">
              <a:alphaModFix/>
            </a:blip>
            <a:srcRect b="0" l="0" r="0" t="0"/>
            <a:stretch/>
          </p:blipFill>
          <p:spPr>
            <a:xfrm>
              <a:off x="1772816" y="2360645"/>
              <a:ext cx="6171034" cy="4346510"/>
            </a:xfrm>
            <a:prstGeom prst="rect">
              <a:avLst/>
            </a:prstGeom>
            <a:noFill/>
            <a:ln>
              <a:noFill/>
            </a:ln>
          </p:spPr>
        </p:pic>
        <p:sp>
          <p:nvSpPr>
            <p:cNvPr id="94" name="Google Shape;94;p3"/>
            <p:cNvSpPr txBox="1"/>
            <p:nvPr/>
          </p:nvSpPr>
          <p:spPr>
            <a:xfrm>
              <a:off x="6226829" y="2530786"/>
              <a:ext cx="1560319" cy="664698"/>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normAutofit fontScale="85000" lnSpcReduction="10000"/>
            </a:bodyPr>
            <a:lstStyle/>
            <a:p>
              <a:pPr indent="0" lvl="0" marL="0" marR="0" rtl="0" algn="l">
                <a:lnSpc>
                  <a:spcPct val="100000"/>
                </a:lnSpc>
                <a:spcBef>
                  <a:spcPts val="0"/>
                </a:spcBef>
                <a:spcAft>
                  <a:spcPts val="0"/>
                </a:spcAft>
                <a:buClr>
                  <a:schemeClr val="dk2"/>
                </a:buClr>
                <a:buSzPct val="109803"/>
                <a:buFont typeface="Arial"/>
                <a:buNone/>
              </a:pPr>
              <a:r>
                <a:rPr b="0" i="0" lang="es-AR" sz="1500" u="none" cap="none" strike="noStrike">
                  <a:solidFill>
                    <a:schemeClr val="dk2"/>
                  </a:solidFill>
                  <a:latin typeface="Arial"/>
                  <a:ea typeface="Arial"/>
                  <a:cs typeface="Arial"/>
                  <a:sym typeface="Arial"/>
                </a:rPr>
                <a:t>Bajas cantidades de aerosoles, cielos despejados.</a:t>
              </a:r>
              <a:endParaRPr b="0" i="0" sz="1500" u="none" cap="none" strike="noStrike">
                <a:solidFill>
                  <a:schemeClr val="dk2"/>
                </a:solidFill>
                <a:latin typeface="Arial"/>
                <a:ea typeface="Arial"/>
                <a:cs typeface="Arial"/>
                <a:sym typeface="Arial"/>
              </a:endParaRPr>
            </a:p>
          </p:txBody>
        </p:sp>
        <p:sp>
          <p:nvSpPr>
            <p:cNvPr id="95" name="Google Shape;95;p3"/>
            <p:cNvSpPr txBox="1"/>
            <p:nvPr/>
          </p:nvSpPr>
          <p:spPr>
            <a:xfrm>
              <a:off x="6226829" y="4618970"/>
              <a:ext cx="1560319" cy="664698"/>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normAutofit fontScale="92500" lnSpcReduction="20000"/>
            </a:bodyPr>
            <a:lstStyle/>
            <a:p>
              <a:pPr indent="0" lvl="0" marL="0" marR="0" rtl="0" algn="l">
                <a:lnSpc>
                  <a:spcPct val="100000"/>
                </a:lnSpc>
                <a:spcBef>
                  <a:spcPts val="0"/>
                </a:spcBef>
                <a:spcAft>
                  <a:spcPts val="0"/>
                </a:spcAft>
                <a:buClr>
                  <a:schemeClr val="dk2"/>
                </a:buClr>
                <a:buSzPct val="100900"/>
                <a:buFont typeface="Arial"/>
                <a:buNone/>
              </a:pPr>
              <a:r>
                <a:rPr b="0" i="0" lang="es-AR" sz="1500" u="none" cap="none" strike="noStrike">
                  <a:solidFill>
                    <a:schemeClr val="dk2"/>
                  </a:solidFill>
                  <a:latin typeface="Arial"/>
                  <a:ea typeface="Arial"/>
                  <a:cs typeface="Arial"/>
                  <a:sym typeface="Arial"/>
                </a:rPr>
                <a:t>Altas cantidades de aerosoles, cielos brumosos.</a:t>
              </a:r>
              <a:endParaRPr b="0" i="0" sz="1500" u="none" cap="none" strike="noStrike">
                <a:solidFill>
                  <a:schemeClr val="dk2"/>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38" name="Shape 338"/>
        <p:cNvGrpSpPr/>
        <p:nvPr/>
      </p:nvGrpSpPr>
      <p:grpSpPr>
        <a:xfrm>
          <a:off x="0" y="0"/>
          <a:ext cx="0" cy="0"/>
          <a:chOff x="0" y="0"/>
          <a:chExt cx="0" cy="0"/>
        </a:xfrm>
      </p:grpSpPr>
      <p:sp>
        <p:nvSpPr>
          <p:cNvPr id="339" name="Google Shape;339;p30"/>
          <p:cNvSpPr txBox="1"/>
          <p:nvPr>
            <p:ph type="title"/>
          </p:nvPr>
        </p:nvSpPr>
        <p:spPr>
          <a:xfrm>
            <a:off x="1290084" y="914400"/>
            <a:ext cx="7848600" cy="685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400"/>
              <a:buFont typeface="Arial"/>
              <a:buNone/>
            </a:pPr>
            <a:r>
              <a:rPr i="0" lang="es-AR" sz="2200" u="none" cap="none" strike="noStrike">
                <a:solidFill>
                  <a:schemeClr val="dk2"/>
                </a:solidFill>
                <a:latin typeface="Arial"/>
                <a:ea typeface="Arial"/>
                <a:cs typeface="Arial"/>
                <a:sym typeface="Arial"/>
              </a:rPr>
              <a:t>Usando el </a:t>
            </a:r>
            <a:r>
              <a:rPr i="0" lang="es-AR" sz="2200" u="none" cap="none" strike="noStrike">
                <a:solidFill>
                  <a:schemeClr val="dk1"/>
                </a:solidFill>
                <a:latin typeface="Arial"/>
                <a:ea typeface="Arial"/>
                <a:cs typeface="Arial"/>
                <a:sym typeface="Arial"/>
              </a:rPr>
              <a:t>Calitoo (3) </a:t>
            </a:r>
            <a:br>
              <a:rPr i="0" lang="es-AR" sz="2200" u="none" cap="none" strike="noStrike">
                <a:solidFill>
                  <a:schemeClr val="dk2"/>
                </a:solidFill>
                <a:latin typeface="Arial"/>
                <a:ea typeface="Arial"/>
                <a:cs typeface="Arial"/>
                <a:sym typeface="Arial"/>
              </a:rPr>
            </a:br>
            <a:r>
              <a:rPr i="0" lang="es-AR" sz="2200" u="none" cap="none" strike="noStrike">
                <a:solidFill>
                  <a:schemeClr val="dk2"/>
                </a:solidFill>
                <a:latin typeface="Arial"/>
                <a:ea typeface="Arial"/>
                <a:cs typeface="Arial"/>
                <a:sym typeface="Arial"/>
              </a:rPr>
              <a:t>Alinearse con el sol</a:t>
            </a:r>
            <a:endParaRPr i="0" sz="2200" u="none" cap="none" strike="noStrike">
              <a:solidFill>
                <a:schemeClr val="dk2"/>
              </a:solidFill>
              <a:latin typeface="Arial"/>
              <a:ea typeface="Arial"/>
              <a:cs typeface="Arial"/>
              <a:sym typeface="Arial"/>
            </a:endParaRPr>
          </a:p>
        </p:txBody>
      </p:sp>
      <p:sp>
        <p:nvSpPr>
          <p:cNvPr id="340" name="Google Shape;340;p30"/>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grpSp>
        <p:nvGrpSpPr>
          <p:cNvPr id="341" name="Google Shape;341;p30"/>
          <p:cNvGrpSpPr/>
          <p:nvPr/>
        </p:nvGrpSpPr>
        <p:grpSpPr>
          <a:xfrm>
            <a:off x="1828800" y="1614055"/>
            <a:ext cx="6410325" cy="5011021"/>
            <a:chOff x="1828800" y="1614055"/>
            <a:chExt cx="6410325" cy="5011021"/>
          </a:xfrm>
        </p:grpSpPr>
        <p:pic>
          <p:nvPicPr>
            <p:cNvPr descr="This image shows a figure aligning the top of the GLOBE Sun photometer with the Sun by pointing the top of the instrument diretly at the Sun. The image highlights that when aligned properly, sunlight will pass through the top of the instrument and reflect out onto a target on the front of the photometer." id="342" name="Google Shape;342;p30" title="Aligning a Calitoo with the Sun"/>
            <p:cNvPicPr preferRelativeResize="0"/>
            <p:nvPr/>
          </p:nvPicPr>
          <p:blipFill rotWithShape="1">
            <a:blip r:embed="rId3">
              <a:alphaModFix/>
            </a:blip>
            <a:srcRect b="0" l="0" r="0" t="0"/>
            <a:stretch/>
          </p:blipFill>
          <p:spPr>
            <a:xfrm>
              <a:off x="1828800" y="1614055"/>
              <a:ext cx="6410325" cy="5011021"/>
            </a:xfrm>
            <a:prstGeom prst="rect">
              <a:avLst/>
            </a:prstGeom>
            <a:noFill/>
            <a:ln>
              <a:noFill/>
            </a:ln>
          </p:spPr>
        </p:pic>
        <p:sp>
          <p:nvSpPr>
            <p:cNvPr id="343" name="Google Shape;343;p30"/>
            <p:cNvSpPr txBox="1"/>
            <p:nvPr/>
          </p:nvSpPr>
          <p:spPr>
            <a:xfrm>
              <a:off x="6226060" y="3315670"/>
              <a:ext cx="1781867" cy="45219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000"/>
                <a:buFont typeface="Arial"/>
                <a:buNone/>
              </a:pPr>
              <a:r>
                <a:rPr b="0" i="0" lang="es-AR" sz="1000" u="none" cap="none" strike="noStrike">
                  <a:solidFill>
                    <a:srgbClr val="000000"/>
                  </a:solidFill>
                  <a:latin typeface="Arial"/>
                  <a:ea typeface="Arial"/>
                  <a:cs typeface="Arial"/>
                  <a:sym typeface="Arial"/>
                </a:rPr>
                <a:t>Objetivo solar de Calitoo (punto de orientación resaltado)</a:t>
              </a:r>
              <a:endParaRPr b="0" i="0" sz="1000" u="none" cap="none" strike="noStrike">
                <a:solidFill>
                  <a:srgbClr val="000000"/>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47" name="Shape 347"/>
        <p:cNvGrpSpPr/>
        <p:nvPr/>
      </p:nvGrpSpPr>
      <p:grpSpPr>
        <a:xfrm>
          <a:off x="0" y="0"/>
          <a:ext cx="0" cy="0"/>
          <a:chOff x="0" y="0"/>
          <a:chExt cx="0" cy="0"/>
        </a:xfrm>
      </p:grpSpPr>
      <p:sp>
        <p:nvSpPr>
          <p:cNvPr id="348" name="Google Shape;348;p31"/>
          <p:cNvSpPr txBox="1"/>
          <p:nvPr>
            <p:ph type="title"/>
          </p:nvPr>
        </p:nvSpPr>
        <p:spPr>
          <a:xfrm>
            <a:off x="1219200" y="914400"/>
            <a:ext cx="7848600" cy="685800"/>
          </a:xfrm>
          <a:prstGeom prst="rect">
            <a:avLst/>
          </a:prstGeom>
          <a:noFill/>
          <a:ln>
            <a:noFill/>
          </a:ln>
        </p:spPr>
        <p:txBody>
          <a:bodyPr anchorCtr="0" anchor="ctr" bIns="45700" lIns="91425" spcFirstLastPara="1" rIns="91425" wrap="square" tIns="45700">
            <a:normAutofit fontScale="90000"/>
          </a:bodyPr>
          <a:lstStyle/>
          <a:p>
            <a:pPr indent="0" lvl="0" marL="0" marR="0" rtl="0" algn="ctr">
              <a:lnSpc>
                <a:spcPct val="100000"/>
              </a:lnSpc>
              <a:spcBef>
                <a:spcPts val="0"/>
              </a:spcBef>
              <a:spcAft>
                <a:spcPts val="0"/>
              </a:spcAft>
              <a:buClr>
                <a:schemeClr val="dk2"/>
              </a:buClr>
              <a:buSzPct val="48611"/>
              <a:buFont typeface="Arial"/>
              <a:buNone/>
            </a:pPr>
            <a:r>
              <a:rPr i="0" lang="es-AR" sz="3200" u="none" cap="none" strike="noStrike">
                <a:solidFill>
                  <a:schemeClr val="dk2"/>
                </a:solidFill>
                <a:latin typeface="Arial"/>
                <a:ea typeface="Arial"/>
                <a:cs typeface="Arial"/>
                <a:sym typeface="Arial"/>
              </a:rPr>
              <a:t>Errores comunes en la medición de AOT</a:t>
            </a:r>
            <a:endParaRPr i="0" sz="3200" u="none" cap="none" strike="noStrike">
              <a:solidFill>
                <a:schemeClr val="dk2"/>
              </a:solidFill>
              <a:latin typeface="Arial"/>
              <a:ea typeface="Arial"/>
              <a:cs typeface="Arial"/>
              <a:sym typeface="Arial"/>
            </a:endParaRPr>
          </a:p>
        </p:txBody>
      </p:sp>
      <p:sp>
        <p:nvSpPr>
          <p:cNvPr id="349" name="Google Shape;349;p31"/>
          <p:cNvSpPr txBox="1"/>
          <p:nvPr>
            <p:ph idx="2" type="body"/>
          </p:nvPr>
        </p:nvSpPr>
        <p:spPr>
          <a:xfrm>
            <a:off x="1295400" y="1447800"/>
            <a:ext cx="7696200" cy="5133958"/>
          </a:xfrm>
          <a:prstGeom prst="rect">
            <a:avLst/>
          </a:prstGeom>
          <a:noFill/>
          <a:ln>
            <a:noFill/>
          </a:ln>
        </p:spPr>
        <p:txBody>
          <a:bodyPr anchorCtr="0" anchor="t" bIns="45700" lIns="91425" spcFirstLastPara="1" rIns="91425" wrap="square" tIns="45700">
            <a:normAutofit/>
          </a:bodyPr>
          <a:lstStyle/>
          <a:p>
            <a:pPr indent="0" lvl="0" marL="0" rtl="0" algn="just">
              <a:lnSpc>
                <a:spcPct val="100000"/>
              </a:lnSpc>
              <a:spcBef>
                <a:spcPts val="0"/>
              </a:spcBef>
              <a:spcAft>
                <a:spcPts val="0"/>
              </a:spcAft>
              <a:buSzPts val="3200"/>
              <a:buNone/>
            </a:pPr>
            <a:r>
              <a:rPr i="0" lang="es-AR" sz="1800" u="none" cap="none" strike="noStrike">
                <a:solidFill>
                  <a:schemeClr val="dk1"/>
                </a:solidFill>
                <a:latin typeface="Arial"/>
                <a:ea typeface="Arial"/>
                <a:cs typeface="Arial"/>
                <a:sym typeface="Arial"/>
              </a:rPr>
              <a:t>El fotómetro solar debe estar alineado correctamente con el sol para realizar mediciones precisas. Siga cuidadosamente las instrucciones para alinear su fotómetro y consulte los </a:t>
            </a:r>
            <a:r>
              <a:rPr lang="es-AR" sz="1800">
                <a:latin typeface="Arial"/>
                <a:ea typeface="Arial"/>
                <a:cs typeface="Arial"/>
                <a:sym typeface="Arial"/>
              </a:rPr>
              <a:t>módulos de formación electrónica adicionales específicos del instrumento si encuentra dificultades.</a:t>
            </a:r>
            <a:endParaRPr i="0" sz="1800" u="none" cap="none" strike="noStrike">
              <a:solidFill>
                <a:schemeClr val="dk1"/>
              </a:solidFill>
              <a:latin typeface="Arial"/>
              <a:ea typeface="Arial"/>
              <a:cs typeface="Arial"/>
              <a:sym typeface="Arial"/>
            </a:endParaRPr>
          </a:p>
          <a:p>
            <a:pPr indent="0" lvl="0" marL="0" marR="0" rtl="0" algn="just">
              <a:lnSpc>
                <a:spcPct val="100000"/>
              </a:lnSpc>
              <a:spcBef>
                <a:spcPts val="360"/>
              </a:spcBef>
              <a:spcAft>
                <a:spcPts val="0"/>
              </a:spcAft>
              <a:buClr>
                <a:schemeClr val="dk1"/>
              </a:buClr>
              <a:buSzPts val="3200"/>
              <a:buFont typeface="Calibri"/>
              <a:buNone/>
            </a:pPr>
            <a:r>
              <a:t/>
            </a:r>
            <a:endParaRPr i="0" sz="1800" u="none" cap="none" strike="noStrike">
              <a:solidFill>
                <a:schemeClr val="dk1"/>
              </a:solidFill>
              <a:latin typeface="Arial"/>
              <a:ea typeface="Arial"/>
              <a:cs typeface="Arial"/>
              <a:sym typeface="Arial"/>
            </a:endParaRPr>
          </a:p>
          <a:p>
            <a:pPr indent="0" lvl="0" marL="0" marR="0" rtl="0" algn="just">
              <a:lnSpc>
                <a:spcPct val="100000"/>
              </a:lnSpc>
              <a:spcBef>
                <a:spcPts val="360"/>
              </a:spcBef>
              <a:spcAft>
                <a:spcPts val="0"/>
              </a:spcAft>
              <a:buClr>
                <a:schemeClr val="dk1"/>
              </a:buClr>
              <a:buSzPts val="3200"/>
              <a:buFont typeface="Arial"/>
              <a:buNone/>
            </a:pPr>
            <a:r>
              <a:rPr b="1" i="0" lang="es-AR" sz="1800" u="none" cap="none" strike="noStrike">
                <a:solidFill>
                  <a:schemeClr val="dk1"/>
                </a:solidFill>
                <a:latin typeface="Arial"/>
                <a:ea typeface="Arial"/>
                <a:cs typeface="Arial"/>
                <a:sym typeface="Arial"/>
              </a:rPr>
              <a:t>¡NINGUNA NUBE PUEDE OBSTRUIR LA LÍNEA DE VISTA (NO PUEDE HABER NUBES DELANTE DEL SOL) PARA SUS MEDICIONES! </a:t>
            </a:r>
            <a:r>
              <a:rPr i="0" lang="es-AR" sz="1800" u="none" cap="none" strike="noStrike">
                <a:solidFill>
                  <a:schemeClr val="dk1"/>
                </a:solidFill>
                <a:latin typeface="Arial"/>
                <a:ea typeface="Arial"/>
                <a:cs typeface="Arial"/>
                <a:sym typeface="Arial"/>
              </a:rPr>
              <a:t>Las nubes causarán valores de AOT artificialmente altos.</a:t>
            </a:r>
            <a:endParaRPr>
              <a:latin typeface="Arial"/>
              <a:ea typeface="Arial"/>
              <a:cs typeface="Arial"/>
              <a:sym typeface="Arial"/>
            </a:endParaRPr>
          </a:p>
          <a:p>
            <a:pPr indent="0" lvl="0" marL="0" marR="0" rtl="0" algn="just">
              <a:lnSpc>
                <a:spcPct val="100000"/>
              </a:lnSpc>
              <a:spcBef>
                <a:spcPts val="360"/>
              </a:spcBef>
              <a:spcAft>
                <a:spcPts val="0"/>
              </a:spcAft>
              <a:buClr>
                <a:schemeClr val="dk1"/>
              </a:buClr>
              <a:buSzPts val="3200"/>
              <a:buFont typeface="Calibri"/>
              <a:buNone/>
            </a:pPr>
            <a:r>
              <a:t/>
            </a:r>
            <a:endParaRPr i="0" sz="1800" u="none" cap="none" strike="noStrike">
              <a:solidFill>
                <a:schemeClr val="dk1"/>
              </a:solidFill>
              <a:latin typeface="Arial"/>
              <a:ea typeface="Arial"/>
              <a:cs typeface="Arial"/>
              <a:sym typeface="Arial"/>
            </a:endParaRPr>
          </a:p>
          <a:p>
            <a:pPr indent="0" lvl="0" marL="0" marR="0" rtl="0" algn="just">
              <a:lnSpc>
                <a:spcPct val="100000"/>
              </a:lnSpc>
              <a:spcBef>
                <a:spcPts val="360"/>
              </a:spcBef>
              <a:spcAft>
                <a:spcPts val="0"/>
              </a:spcAft>
              <a:buClr>
                <a:schemeClr val="dk1"/>
              </a:buClr>
              <a:buSzPts val="3200"/>
              <a:buFont typeface="Arial"/>
              <a:buNone/>
            </a:pPr>
            <a:r>
              <a:rPr i="0" lang="es-AR" sz="1800" u="none" cap="none" strike="noStrike">
                <a:solidFill>
                  <a:schemeClr val="dk1"/>
                </a:solidFill>
                <a:latin typeface="Arial"/>
                <a:ea typeface="Arial"/>
                <a:cs typeface="Arial"/>
                <a:sym typeface="Arial"/>
              </a:rPr>
              <a:t>Mantenga los instrumentos en el interior hasta justo antes de que esté listo para tomar mediciones. No permita que su fotómetro solar se enfríe o caliente demasiado; los grandes cambios en la temperatura pueden causar que los instrumentos reporten mediciones inexactas.</a:t>
            </a:r>
            <a:endParaRPr>
              <a:latin typeface="Arial"/>
              <a:ea typeface="Arial"/>
              <a:cs typeface="Arial"/>
              <a:sym typeface="Arial"/>
            </a:endParaRPr>
          </a:p>
          <a:p>
            <a:pPr indent="0" lvl="0" marL="0" marR="0" rtl="0" algn="just">
              <a:lnSpc>
                <a:spcPct val="100000"/>
              </a:lnSpc>
              <a:spcBef>
                <a:spcPts val="360"/>
              </a:spcBef>
              <a:spcAft>
                <a:spcPts val="0"/>
              </a:spcAft>
              <a:buClr>
                <a:schemeClr val="dk1"/>
              </a:buClr>
              <a:buSzPts val="3200"/>
              <a:buFont typeface="Arial"/>
              <a:buNone/>
            </a:pPr>
            <a:r>
              <a:t/>
            </a:r>
            <a:endParaRPr i="0" sz="1800" u="none" cap="none" strike="noStrike">
              <a:solidFill>
                <a:schemeClr val="dk1"/>
              </a:solidFill>
              <a:latin typeface="Arial"/>
              <a:ea typeface="Arial"/>
              <a:cs typeface="Arial"/>
              <a:sym typeface="Arial"/>
            </a:endParaRPr>
          </a:p>
          <a:p>
            <a:pPr indent="0" lvl="0" marL="0" marR="0" rtl="0" algn="just">
              <a:lnSpc>
                <a:spcPct val="100000"/>
              </a:lnSpc>
              <a:spcBef>
                <a:spcPts val="360"/>
              </a:spcBef>
              <a:spcAft>
                <a:spcPts val="0"/>
              </a:spcAft>
              <a:buClr>
                <a:schemeClr val="dk1"/>
              </a:buClr>
              <a:buSzPts val="3200"/>
              <a:buFont typeface="Arial"/>
              <a:buNone/>
            </a:pPr>
            <a:r>
              <a:rPr i="0" lang="es-AR" sz="1800" u="none" cap="none" strike="noStrike">
                <a:solidFill>
                  <a:schemeClr val="dk1"/>
                </a:solidFill>
                <a:latin typeface="Arial"/>
                <a:ea typeface="Arial"/>
                <a:cs typeface="Arial"/>
                <a:sym typeface="Arial"/>
              </a:rPr>
              <a:t>Registre sus mediciones tanto en el instrumento (si aplica) y en un papel u otro medio, es fácil perder los datos de un instrumento y tener un registro de respaldo evitará perder medidas completas.</a:t>
            </a:r>
            <a:endParaRPr>
              <a:latin typeface="Arial"/>
              <a:ea typeface="Arial"/>
              <a:cs typeface="Arial"/>
              <a:sym typeface="Arial"/>
            </a:endParaRPr>
          </a:p>
        </p:txBody>
      </p:sp>
      <p:sp>
        <p:nvSpPr>
          <p:cNvPr id="350" name="Google Shape;350;p31"/>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54" name="Shape 354"/>
        <p:cNvGrpSpPr/>
        <p:nvPr/>
      </p:nvGrpSpPr>
      <p:grpSpPr>
        <a:xfrm>
          <a:off x="0" y="0"/>
          <a:ext cx="0" cy="0"/>
          <a:chOff x="0" y="0"/>
          <a:chExt cx="0" cy="0"/>
        </a:xfrm>
      </p:grpSpPr>
      <p:sp>
        <p:nvSpPr>
          <p:cNvPr id="355" name="Google Shape;355;p32"/>
          <p:cNvSpPr txBox="1"/>
          <p:nvPr>
            <p:ph type="title"/>
          </p:nvPr>
        </p:nvSpPr>
        <p:spPr>
          <a:xfrm>
            <a:off x="1295400" y="1005840"/>
            <a:ext cx="7772400" cy="685800"/>
          </a:xfrm>
          <a:prstGeom prst="rect">
            <a:avLst/>
          </a:prstGeom>
          <a:noFill/>
          <a:ln>
            <a:noFill/>
          </a:ln>
        </p:spPr>
        <p:txBody>
          <a:bodyPr anchorCtr="0" anchor="ctr" bIns="45700" lIns="91425" spcFirstLastPara="1" rIns="91425" wrap="square" tIns="45700">
            <a:normAutofit fontScale="90000"/>
          </a:bodyPr>
          <a:lstStyle/>
          <a:p>
            <a:pPr indent="0" lvl="0" marL="0" marR="0" rtl="0" algn="ctr">
              <a:lnSpc>
                <a:spcPct val="100000"/>
              </a:lnSpc>
              <a:spcBef>
                <a:spcPts val="0"/>
              </a:spcBef>
              <a:spcAft>
                <a:spcPts val="0"/>
              </a:spcAft>
              <a:buClr>
                <a:schemeClr val="dk2"/>
              </a:buClr>
              <a:buSzPct val="55555"/>
              <a:buFont typeface="Arial"/>
              <a:buNone/>
            </a:pPr>
            <a:r>
              <a:rPr i="0" lang="es-AR" sz="2800" u="none" cap="none" strike="noStrike">
                <a:solidFill>
                  <a:schemeClr val="dk2"/>
                </a:solidFill>
                <a:latin typeface="Arial"/>
                <a:ea typeface="Arial"/>
                <a:cs typeface="Arial"/>
                <a:sym typeface="Arial"/>
              </a:rPr>
              <a:t>Las observaciones del color del cielo y visibilidad brindan contexto a sus datos</a:t>
            </a:r>
            <a:endParaRPr i="0" sz="2800" u="none" cap="none" strike="noStrike">
              <a:solidFill>
                <a:schemeClr val="dk2"/>
              </a:solidFill>
              <a:latin typeface="Arial"/>
              <a:ea typeface="Arial"/>
              <a:cs typeface="Arial"/>
              <a:sym typeface="Arial"/>
            </a:endParaRPr>
          </a:p>
        </p:txBody>
      </p:sp>
      <p:sp>
        <p:nvSpPr>
          <p:cNvPr id="356" name="Google Shape;356;p32"/>
          <p:cNvSpPr txBox="1"/>
          <p:nvPr/>
        </p:nvSpPr>
        <p:spPr>
          <a:xfrm>
            <a:off x="1295400" y="1706277"/>
            <a:ext cx="7696200" cy="1027687"/>
          </a:xfrm>
          <a:prstGeom prst="rect">
            <a:avLst/>
          </a:prstGeom>
          <a:noFill/>
          <a:ln>
            <a:noFill/>
          </a:ln>
        </p:spPr>
        <p:txBody>
          <a:bodyPr anchorCtr="0" anchor="t" bIns="45700" lIns="91425" spcFirstLastPara="1" rIns="91425" wrap="square" tIns="45700">
            <a:normAutofit lnSpcReduction="10000"/>
          </a:bodyPr>
          <a:lstStyle/>
          <a:p>
            <a:pPr indent="0" lvl="0" marL="0" marR="0" rtl="0" algn="just">
              <a:lnSpc>
                <a:spcPct val="100000"/>
              </a:lnSpc>
              <a:spcBef>
                <a:spcPts val="0"/>
              </a:spcBef>
              <a:spcAft>
                <a:spcPts val="0"/>
              </a:spcAft>
              <a:buClr>
                <a:schemeClr val="dk1"/>
              </a:buClr>
              <a:buSzPts val="1600"/>
              <a:buFont typeface="Arial"/>
              <a:buNone/>
            </a:pPr>
            <a:r>
              <a:rPr i="0" lang="es-AR" sz="1600" u="none" cap="none" strike="noStrike">
                <a:solidFill>
                  <a:schemeClr val="dk1"/>
                </a:solidFill>
              </a:rPr>
              <a:t>El color del cielo es una indicación visual de la cantidad de aerosoles en la atmósfera. Los aerosoles tienden a dispersar todas las longitudes de onda de luz, haciendo que el cielo se vea más blanco. Un cielo azul profundo sugiere que hay muy pocos aerosoles. Un cielo azul muy pálido sugiere que hay muchos aerosoles.</a:t>
            </a:r>
            <a:endParaRPr i="0" sz="1600" u="none" cap="none" strike="noStrike">
              <a:solidFill>
                <a:schemeClr val="dk1"/>
              </a:solidFill>
            </a:endParaRPr>
          </a:p>
        </p:txBody>
      </p:sp>
      <p:sp>
        <p:nvSpPr>
          <p:cNvPr id="357" name="Google Shape;357;p32"/>
          <p:cNvSpPr txBox="1"/>
          <p:nvPr>
            <p:ph idx="1" type="body"/>
          </p:nvPr>
        </p:nvSpPr>
        <p:spPr>
          <a:xfrm>
            <a:off x="1389886" y="2895600"/>
            <a:ext cx="5163314" cy="3796036"/>
          </a:xfrm>
          <a:prstGeom prst="rect">
            <a:avLst/>
          </a:prstGeom>
          <a:noFill/>
          <a:ln>
            <a:noFill/>
          </a:ln>
        </p:spPr>
        <p:txBody>
          <a:bodyPr anchorCtr="0" anchor="t" bIns="45700" lIns="91425" spcFirstLastPara="1" rIns="91425" wrap="square" tIns="45700">
            <a:normAutofit lnSpcReduction="20000"/>
          </a:bodyPr>
          <a:lstStyle/>
          <a:p>
            <a:pPr indent="0" lvl="0" marL="0" marR="0" rtl="0" algn="just">
              <a:lnSpc>
                <a:spcPct val="100000"/>
              </a:lnSpc>
              <a:spcBef>
                <a:spcPts val="0"/>
              </a:spcBef>
              <a:spcAft>
                <a:spcPts val="0"/>
              </a:spcAft>
              <a:buClr>
                <a:schemeClr val="dk1"/>
              </a:buClr>
              <a:buSzPts val="3200"/>
              <a:buFont typeface="Arial"/>
              <a:buNone/>
            </a:pPr>
            <a:r>
              <a:rPr i="0" lang="es-AR" sz="1800" u="none" cap="none" strike="noStrike">
                <a:solidFill>
                  <a:schemeClr val="dk1"/>
                </a:solidFill>
                <a:latin typeface="Arial"/>
                <a:ea typeface="Arial"/>
                <a:cs typeface="Arial"/>
                <a:sym typeface="Arial"/>
              </a:rPr>
              <a:t>Nota: </a:t>
            </a:r>
            <a:r>
              <a:rPr lang="es-AR" sz="1800">
                <a:latin typeface="Arial"/>
                <a:ea typeface="Arial"/>
                <a:cs typeface="Arial"/>
                <a:sym typeface="Arial"/>
              </a:rPr>
              <a:t>el color del cielo solo puede ser observado desde una sección despejada del cielo sin nubes a la vista.</a:t>
            </a:r>
            <a:r>
              <a:rPr i="0" lang="es-AR" sz="1800" u="none" cap="none" strike="noStrike">
                <a:solidFill>
                  <a:schemeClr val="dk1"/>
                </a:solidFill>
                <a:latin typeface="Arial"/>
                <a:ea typeface="Arial"/>
                <a:cs typeface="Arial"/>
                <a:sym typeface="Arial"/>
              </a:rPr>
              <a:t> </a:t>
            </a:r>
            <a:endParaRPr>
              <a:latin typeface="Arial"/>
              <a:ea typeface="Arial"/>
              <a:cs typeface="Arial"/>
              <a:sym typeface="Arial"/>
            </a:endParaRPr>
          </a:p>
          <a:p>
            <a:pPr indent="0" lvl="0" marL="0" marR="0" rtl="0" algn="just">
              <a:lnSpc>
                <a:spcPct val="100000"/>
              </a:lnSpc>
              <a:spcBef>
                <a:spcPts val="360"/>
              </a:spcBef>
              <a:spcAft>
                <a:spcPts val="0"/>
              </a:spcAft>
              <a:buClr>
                <a:schemeClr val="dk1"/>
              </a:buClr>
              <a:buSzPts val="3200"/>
              <a:buFont typeface="Arial"/>
              <a:buNone/>
            </a:pPr>
            <a:r>
              <a:rPr i="0" lang="es-AR" sz="1800" u="sng" cap="none" strike="noStrike">
                <a:solidFill>
                  <a:schemeClr val="dk1"/>
                </a:solidFill>
                <a:latin typeface="Arial"/>
                <a:ea typeface="Arial"/>
                <a:cs typeface="Arial"/>
                <a:sym typeface="Arial"/>
              </a:rPr>
              <a:t>Cómo observar el color del cielo:</a:t>
            </a:r>
            <a:endParaRPr>
              <a:latin typeface="Arial"/>
              <a:ea typeface="Arial"/>
              <a:cs typeface="Arial"/>
              <a:sym typeface="Arial"/>
            </a:endParaRPr>
          </a:p>
          <a:p>
            <a:pPr indent="-342900" lvl="0" marL="342900" marR="0" rtl="0" algn="just">
              <a:lnSpc>
                <a:spcPct val="100000"/>
              </a:lnSpc>
              <a:spcBef>
                <a:spcPts val="360"/>
              </a:spcBef>
              <a:spcAft>
                <a:spcPts val="0"/>
              </a:spcAft>
              <a:buClr>
                <a:schemeClr val="dk1"/>
              </a:buClr>
              <a:buSzPts val="1800"/>
              <a:buFont typeface="Arial"/>
              <a:buChar char="•"/>
            </a:pPr>
            <a:r>
              <a:rPr i="0" lang="es-AR" sz="1800" u="none" cap="none" strike="noStrike">
                <a:solidFill>
                  <a:schemeClr val="dk1"/>
                </a:solidFill>
                <a:latin typeface="Arial"/>
                <a:ea typeface="Arial"/>
                <a:cs typeface="Arial"/>
                <a:sym typeface="Arial"/>
              </a:rPr>
              <a:t>Dele la espalda al sol.</a:t>
            </a:r>
            <a:endParaRPr>
              <a:latin typeface="Arial"/>
              <a:ea typeface="Arial"/>
              <a:cs typeface="Arial"/>
              <a:sym typeface="Arial"/>
            </a:endParaRPr>
          </a:p>
          <a:p>
            <a:pPr indent="-342900" lvl="0" marL="342900" marR="0" rtl="0" algn="just">
              <a:lnSpc>
                <a:spcPct val="100000"/>
              </a:lnSpc>
              <a:spcBef>
                <a:spcPts val="360"/>
              </a:spcBef>
              <a:spcAft>
                <a:spcPts val="0"/>
              </a:spcAft>
              <a:buClr>
                <a:schemeClr val="dk1"/>
              </a:buClr>
              <a:buSzPts val="1800"/>
              <a:buFont typeface="Arial"/>
              <a:buChar char="•"/>
            </a:pPr>
            <a:r>
              <a:rPr i="0" lang="es-AR" sz="1800" u="none" cap="none" strike="noStrike">
                <a:solidFill>
                  <a:schemeClr val="dk1"/>
                </a:solidFill>
                <a:latin typeface="Arial"/>
                <a:ea typeface="Arial"/>
                <a:cs typeface="Arial"/>
                <a:sym typeface="Arial"/>
              </a:rPr>
              <a:t>Mire el cielo a medio camino entre el horizonte y hacia arriba (45°).</a:t>
            </a:r>
            <a:endParaRPr>
              <a:latin typeface="Arial"/>
              <a:ea typeface="Arial"/>
              <a:cs typeface="Arial"/>
              <a:sym typeface="Arial"/>
            </a:endParaRPr>
          </a:p>
          <a:p>
            <a:pPr indent="-342900" lvl="0" marL="342900" marR="0" rtl="0" algn="just">
              <a:lnSpc>
                <a:spcPct val="100000"/>
              </a:lnSpc>
              <a:spcBef>
                <a:spcPts val="360"/>
              </a:spcBef>
              <a:spcAft>
                <a:spcPts val="0"/>
              </a:spcAft>
              <a:buClr>
                <a:schemeClr val="dk1"/>
              </a:buClr>
              <a:buSzPts val="1800"/>
              <a:buFont typeface="Arial"/>
              <a:buChar char="•"/>
            </a:pPr>
            <a:r>
              <a:rPr i="0" lang="es-AR" sz="1800" u="none" cap="none" strike="noStrike">
                <a:solidFill>
                  <a:schemeClr val="dk1"/>
                </a:solidFill>
                <a:latin typeface="Arial"/>
                <a:ea typeface="Arial"/>
                <a:cs typeface="Arial"/>
                <a:sym typeface="Arial"/>
              </a:rPr>
              <a:t>Elija el tono que más se asemeje al color de su cielo.</a:t>
            </a:r>
            <a:endParaRPr>
              <a:latin typeface="Arial"/>
              <a:ea typeface="Arial"/>
              <a:cs typeface="Arial"/>
              <a:sym typeface="Arial"/>
            </a:endParaRPr>
          </a:p>
          <a:p>
            <a:pPr indent="-342900" lvl="0" marL="342900" rtl="0" algn="just">
              <a:lnSpc>
                <a:spcPct val="100000"/>
              </a:lnSpc>
              <a:spcBef>
                <a:spcPts val="360"/>
              </a:spcBef>
              <a:spcAft>
                <a:spcPts val="0"/>
              </a:spcAft>
              <a:buSzPts val="1800"/>
              <a:buFont typeface="Arial"/>
              <a:buChar char="•"/>
            </a:pPr>
            <a:r>
              <a:rPr lang="es-AR" sz="1800">
                <a:latin typeface="Arial"/>
                <a:ea typeface="Arial"/>
                <a:cs typeface="Arial"/>
                <a:sym typeface="Arial"/>
              </a:rPr>
              <a:t>Debe coincidir el color del cielo, , no las nubes, por lo que si está demasiado nublado, es posible que no pueda observar el color del cielo.</a:t>
            </a:r>
            <a:endParaRPr i="0" sz="1800" u="none" cap="none" strike="noStrike">
              <a:solidFill>
                <a:schemeClr val="dk1"/>
              </a:solidFill>
              <a:latin typeface="Arial"/>
              <a:ea typeface="Arial"/>
              <a:cs typeface="Arial"/>
              <a:sym typeface="Arial"/>
            </a:endParaRPr>
          </a:p>
        </p:txBody>
      </p:sp>
      <p:pic>
        <p:nvPicPr>
          <p:cNvPr descr="The image shows the different shades of blue available as options during a GLOBE observation of sky color." id="358" name="Google Shape;358;p32" title="Sky Color Chart"/>
          <p:cNvPicPr preferRelativeResize="0"/>
          <p:nvPr/>
        </p:nvPicPr>
        <p:blipFill rotWithShape="1">
          <a:blip r:embed="rId3">
            <a:alphaModFix/>
          </a:blip>
          <a:srcRect b="0" l="0" r="0" t="0"/>
          <a:stretch/>
        </p:blipFill>
        <p:spPr>
          <a:xfrm>
            <a:off x="6858000" y="2895600"/>
            <a:ext cx="1770831" cy="3796036"/>
          </a:xfrm>
          <a:prstGeom prst="rect">
            <a:avLst/>
          </a:prstGeom>
          <a:noFill/>
          <a:ln>
            <a:noFill/>
          </a:ln>
        </p:spPr>
      </p:pic>
      <p:sp>
        <p:nvSpPr>
          <p:cNvPr id="359" name="Google Shape;359;p32"/>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63" name="Shape 363"/>
        <p:cNvGrpSpPr/>
        <p:nvPr/>
      </p:nvGrpSpPr>
      <p:grpSpPr>
        <a:xfrm>
          <a:off x="0" y="0"/>
          <a:ext cx="0" cy="0"/>
          <a:chOff x="0" y="0"/>
          <a:chExt cx="0" cy="0"/>
        </a:xfrm>
      </p:grpSpPr>
      <p:sp>
        <p:nvSpPr>
          <p:cNvPr id="364" name="Google Shape;364;p33"/>
          <p:cNvSpPr txBox="1"/>
          <p:nvPr>
            <p:ph type="title"/>
          </p:nvPr>
        </p:nvSpPr>
        <p:spPr>
          <a:xfrm>
            <a:off x="1219200" y="914400"/>
            <a:ext cx="7848600" cy="6858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2"/>
              </a:buClr>
              <a:buSzPct val="97222"/>
              <a:buFont typeface="Arial"/>
              <a:buNone/>
            </a:pPr>
            <a:r>
              <a:rPr b="1" lang="es-AR" sz="1600"/>
              <a:t>A medida que aumenta el AOT, la cantidad de luz que llega a la superficie terrestre directamente disminuye rápidamente, llegando a casi cero en eventos de contaminación severa</a:t>
            </a:r>
            <a:endParaRPr b="1" i="0" sz="1600" u="none" cap="none" strike="noStrike">
              <a:solidFill>
                <a:schemeClr val="dk2"/>
              </a:solidFill>
            </a:endParaRPr>
          </a:p>
        </p:txBody>
      </p:sp>
      <p:sp>
        <p:nvSpPr>
          <p:cNvPr id="365" name="Google Shape;365;p33"/>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grpSp>
        <p:nvGrpSpPr>
          <p:cNvPr id="366" name="Google Shape;366;p33"/>
          <p:cNvGrpSpPr/>
          <p:nvPr/>
        </p:nvGrpSpPr>
        <p:grpSpPr>
          <a:xfrm>
            <a:off x="1219200" y="1544855"/>
            <a:ext cx="7924800" cy="5255995"/>
            <a:chOff x="1219200" y="1544855"/>
            <a:chExt cx="7924800" cy="5255995"/>
          </a:xfrm>
        </p:grpSpPr>
        <p:pic>
          <p:nvPicPr>
            <p:cNvPr descr="The image shows a plot with percent transmission of sunlight through the atmosphere as the y axis and aerosol optical thickness (AOT) as the x axis. As AOT increases, transmission drops exponentially. By the time AOT is great than 0.5, transmission is less than 60% and the skies have gone from a deep blue color to a pale, milky blue. AtAOT values greated than 3, the percentage of sunlight reaching the Earth's surface directly is nearly zero and the sky will look brownish-yellow. This would indicate a severe pollution event. " id="367" name="Google Shape;367;p33" title="AOT Increases Cause Transmission of Sunlight to Earth's Surface to Drop Rapidly"/>
            <p:cNvPicPr preferRelativeResize="0"/>
            <p:nvPr/>
          </p:nvPicPr>
          <p:blipFill rotWithShape="1">
            <a:blip r:embed="rId3">
              <a:alphaModFix/>
            </a:blip>
            <a:srcRect b="0" l="0" r="0" t="0"/>
            <a:stretch/>
          </p:blipFill>
          <p:spPr>
            <a:xfrm>
              <a:off x="1219200" y="1544855"/>
              <a:ext cx="7924800" cy="5255995"/>
            </a:xfrm>
            <a:prstGeom prst="rect">
              <a:avLst/>
            </a:prstGeom>
            <a:noFill/>
            <a:ln>
              <a:noFill/>
            </a:ln>
          </p:spPr>
        </p:pic>
        <p:sp>
          <p:nvSpPr>
            <p:cNvPr id="368" name="Google Shape;368;p33"/>
            <p:cNvSpPr txBox="1"/>
            <p:nvPr/>
          </p:nvSpPr>
          <p:spPr>
            <a:xfrm>
              <a:off x="6542809" y="4830619"/>
              <a:ext cx="2240973" cy="954107"/>
            </a:xfrm>
            <a:prstGeom prst="rect">
              <a:avLst/>
            </a:prstGeom>
            <a:solidFill>
              <a:schemeClr val="lt1"/>
            </a:solidFill>
            <a:ln>
              <a:noFill/>
            </a:ln>
          </p:spPr>
          <p:txBody>
            <a:bodyPr anchorCtr="0" anchor="t" bIns="45700" lIns="91425" spcFirstLastPara="1" rIns="91425" wrap="square" tIns="45700">
              <a:normAutofit fontScale="77500" lnSpcReduction="20000"/>
            </a:bodyPr>
            <a:lstStyle/>
            <a:p>
              <a:pPr indent="0" lvl="0" marL="0" marR="0" rtl="0" algn="l">
                <a:lnSpc>
                  <a:spcPct val="100000"/>
                </a:lnSpc>
                <a:spcBef>
                  <a:spcPts val="0"/>
                </a:spcBef>
                <a:spcAft>
                  <a:spcPts val="0"/>
                </a:spcAft>
                <a:buClr>
                  <a:srgbClr val="000000"/>
                </a:buClr>
                <a:buSzPct val="100000"/>
                <a:buFont typeface="Arial"/>
                <a:buNone/>
              </a:pPr>
              <a:r>
                <a:rPr b="0" i="0" lang="es-AR" sz="1400" u="none" cap="none" strike="noStrike">
                  <a:solidFill>
                    <a:srgbClr val="000000"/>
                  </a:solidFill>
                  <a:latin typeface="Arial"/>
                  <a:ea typeface="Arial"/>
                  <a:cs typeface="Arial"/>
                  <a:sym typeface="Arial"/>
                </a:rPr>
                <a:t>AOT extremadamente alto, a menudo asociado con contaminación severa, volcanes o incendios. Cuando el AOT es tan alto, es casi imposible localizar el sol.</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72" name="Shape 372"/>
        <p:cNvGrpSpPr/>
        <p:nvPr/>
      </p:nvGrpSpPr>
      <p:grpSpPr>
        <a:xfrm>
          <a:off x="0" y="0"/>
          <a:ext cx="0" cy="0"/>
          <a:chOff x="0" y="0"/>
          <a:chExt cx="0" cy="0"/>
        </a:xfrm>
      </p:grpSpPr>
      <p:sp>
        <p:nvSpPr>
          <p:cNvPr id="373" name="Google Shape;373;p34"/>
          <p:cNvSpPr txBox="1"/>
          <p:nvPr>
            <p:ph idx="1" type="body"/>
          </p:nvPr>
        </p:nvSpPr>
        <p:spPr>
          <a:xfrm>
            <a:off x="1295400" y="1828800"/>
            <a:ext cx="5090521" cy="47244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3200"/>
              <a:buFont typeface="Arial"/>
              <a:buNone/>
            </a:pPr>
            <a:r>
              <a:rPr lang="es-AR" sz="1700">
                <a:latin typeface="Arial"/>
                <a:ea typeface="Arial"/>
                <a:cs typeface="Arial"/>
                <a:sym typeface="Arial"/>
              </a:rPr>
              <a:t>La visibilidad del cielo es una indicación de la cantidad de aerosoles cerca de la superficie del suelo. Cuantos más aerosoles haya, más neblina aparecerá. Para obtener más información sobre el color del cielo y la visibilidad, consulte el </a:t>
            </a:r>
            <a:r>
              <a:rPr i="1" lang="es-AR" sz="1700" u="sng" cap="none" strike="noStrike">
                <a:solidFill>
                  <a:schemeClr val="hlink"/>
                </a:solidFill>
                <a:latin typeface="Arial"/>
                <a:ea typeface="Arial"/>
                <a:cs typeface="Arial"/>
                <a:sym typeface="Arial"/>
                <a:hlinkClick r:id="rId3"/>
              </a:rPr>
              <a:t>Protocolo de nubes</a:t>
            </a:r>
            <a:r>
              <a:rPr i="1" lang="es-AR" sz="1700" u="none" cap="none" strike="noStrike">
                <a:solidFill>
                  <a:schemeClr val="dk1"/>
                </a:solidFill>
                <a:latin typeface="Arial"/>
                <a:ea typeface="Arial"/>
                <a:cs typeface="Arial"/>
                <a:sym typeface="Arial"/>
              </a:rPr>
              <a:t>.</a:t>
            </a:r>
            <a:endParaRPr sz="3100">
              <a:latin typeface="Arial"/>
              <a:ea typeface="Arial"/>
              <a:cs typeface="Arial"/>
              <a:sym typeface="Arial"/>
            </a:endParaRPr>
          </a:p>
          <a:p>
            <a:pPr indent="0" lvl="0" marL="0" marR="0" rtl="0" algn="just">
              <a:lnSpc>
                <a:spcPct val="100000"/>
              </a:lnSpc>
              <a:spcBef>
                <a:spcPts val="360"/>
              </a:spcBef>
              <a:spcAft>
                <a:spcPts val="0"/>
              </a:spcAft>
              <a:buClr>
                <a:schemeClr val="dk1"/>
              </a:buClr>
              <a:buSzPts val="3200"/>
              <a:buFont typeface="Calibri"/>
              <a:buNone/>
            </a:pPr>
            <a:r>
              <a:t/>
            </a:r>
            <a:endParaRPr i="1" sz="1700" u="none" cap="none" strike="noStrike">
              <a:solidFill>
                <a:schemeClr val="dk1"/>
              </a:solidFill>
              <a:latin typeface="Arial"/>
              <a:ea typeface="Arial"/>
              <a:cs typeface="Arial"/>
              <a:sym typeface="Arial"/>
            </a:endParaRPr>
          </a:p>
          <a:p>
            <a:pPr indent="0" lvl="0" marL="0" marR="0" rtl="0" algn="just">
              <a:lnSpc>
                <a:spcPct val="100000"/>
              </a:lnSpc>
              <a:spcBef>
                <a:spcPts val="360"/>
              </a:spcBef>
              <a:spcAft>
                <a:spcPts val="0"/>
              </a:spcAft>
              <a:buClr>
                <a:schemeClr val="dk1"/>
              </a:buClr>
              <a:buSzPts val="3200"/>
              <a:buFont typeface="Arial"/>
              <a:buNone/>
            </a:pPr>
            <a:r>
              <a:rPr lang="es-AR" sz="1700" u="sng">
                <a:latin typeface="Arial"/>
                <a:ea typeface="Arial"/>
                <a:cs typeface="Arial"/>
                <a:sym typeface="Arial"/>
              </a:rPr>
              <a:t>Cómo observar la visibilidad</a:t>
            </a:r>
            <a:r>
              <a:rPr i="0" lang="es-AR" sz="1700" u="sng" cap="none" strike="noStrike">
                <a:solidFill>
                  <a:schemeClr val="dk1"/>
                </a:solidFill>
                <a:latin typeface="Arial"/>
                <a:ea typeface="Arial"/>
                <a:cs typeface="Arial"/>
                <a:sym typeface="Arial"/>
              </a:rPr>
              <a:t>:</a:t>
            </a:r>
            <a:endParaRPr sz="3100">
              <a:latin typeface="Arial"/>
              <a:ea typeface="Arial"/>
              <a:cs typeface="Arial"/>
              <a:sym typeface="Arial"/>
            </a:endParaRPr>
          </a:p>
          <a:p>
            <a:pPr indent="-336550" lvl="0" marL="457200" marR="0" rtl="0" algn="just">
              <a:lnSpc>
                <a:spcPct val="100000"/>
              </a:lnSpc>
              <a:spcBef>
                <a:spcPts val="360"/>
              </a:spcBef>
              <a:spcAft>
                <a:spcPts val="0"/>
              </a:spcAft>
              <a:buSzPts val="1700"/>
              <a:buFont typeface="Arial"/>
              <a:buChar char="•"/>
            </a:pPr>
            <a:r>
              <a:rPr lang="es-AR" sz="1700">
                <a:latin typeface="Arial"/>
                <a:ea typeface="Arial"/>
                <a:cs typeface="Arial"/>
                <a:sym typeface="Arial"/>
              </a:rPr>
              <a:t>Mire un punto de referencia en la distancia.</a:t>
            </a:r>
            <a:endParaRPr sz="1700">
              <a:latin typeface="Arial"/>
              <a:ea typeface="Arial"/>
              <a:cs typeface="Arial"/>
              <a:sym typeface="Arial"/>
            </a:endParaRPr>
          </a:p>
          <a:p>
            <a:pPr indent="-336550" lvl="0" marL="457200" marR="0" rtl="0" algn="just">
              <a:lnSpc>
                <a:spcPct val="100000"/>
              </a:lnSpc>
              <a:spcBef>
                <a:spcPts val="0"/>
              </a:spcBef>
              <a:spcAft>
                <a:spcPts val="0"/>
              </a:spcAft>
              <a:buSzPts val="1700"/>
              <a:buFont typeface="Arial"/>
              <a:buChar char="•"/>
            </a:pPr>
            <a:r>
              <a:rPr lang="es-AR" sz="1700">
                <a:latin typeface="Arial"/>
                <a:ea typeface="Arial"/>
                <a:cs typeface="Arial"/>
                <a:sym typeface="Arial"/>
              </a:rPr>
              <a:t>Trate de usar el mismo punto de referencia cada vez.</a:t>
            </a:r>
            <a:endParaRPr sz="1700">
              <a:latin typeface="Arial"/>
              <a:ea typeface="Arial"/>
              <a:cs typeface="Arial"/>
              <a:sym typeface="Arial"/>
            </a:endParaRPr>
          </a:p>
          <a:p>
            <a:pPr indent="0" lvl="0" marL="0" marR="0" rtl="0" algn="just">
              <a:lnSpc>
                <a:spcPct val="100000"/>
              </a:lnSpc>
              <a:spcBef>
                <a:spcPts val="360"/>
              </a:spcBef>
              <a:spcAft>
                <a:spcPts val="0"/>
              </a:spcAft>
              <a:buClr>
                <a:schemeClr val="dk1"/>
              </a:buClr>
              <a:buSzPts val="1100"/>
              <a:buFont typeface="Arial"/>
              <a:buNone/>
            </a:pPr>
            <a:r>
              <a:t/>
            </a:r>
            <a:endParaRPr sz="1700">
              <a:latin typeface="Arial"/>
              <a:ea typeface="Arial"/>
              <a:cs typeface="Arial"/>
              <a:sym typeface="Arial"/>
            </a:endParaRPr>
          </a:p>
          <a:p>
            <a:pPr indent="0" lvl="0" marL="0" marR="0" rtl="0" algn="just">
              <a:lnSpc>
                <a:spcPct val="100000"/>
              </a:lnSpc>
              <a:spcBef>
                <a:spcPts val="360"/>
              </a:spcBef>
              <a:spcAft>
                <a:spcPts val="0"/>
              </a:spcAft>
              <a:buClr>
                <a:schemeClr val="dk1"/>
              </a:buClr>
              <a:buSzPts val="1100"/>
              <a:buFont typeface="Arial"/>
              <a:buNone/>
            </a:pPr>
            <a:r>
              <a:rPr lang="es-AR" sz="1700">
                <a:latin typeface="Arial"/>
                <a:ea typeface="Arial"/>
                <a:cs typeface="Arial"/>
                <a:sym typeface="Arial"/>
              </a:rPr>
              <a:t>Sugerencia: puede ser útil tomar una fotografía de su cielo día a día para notar la diferencia entre las observaciones de visibilidad. Además, el cielo más despejado de su área se verá justo después de que un frente o una tormenta pase por su área.</a:t>
            </a:r>
            <a:endParaRPr sz="1700">
              <a:latin typeface="Arial"/>
              <a:ea typeface="Arial"/>
              <a:cs typeface="Arial"/>
              <a:sym typeface="Arial"/>
            </a:endParaRPr>
          </a:p>
          <a:p>
            <a:pPr indent="0" lvl="0" marL="0" marR="0" rtl="0" algn="just">
              <a:lnSpc>
                <a:spcPct val="100000"/>
              </a:lnSpc>
              <a:spcBef>
                <a:spcPts val="360"/>
              </a:spcBef>
              <a:spcAft>
                <a:spcPts val="0"/>
              </a:spcAft>
              <a:buClr>
                <a:schemeClr val="dk1"/>
              </a:buClr>
              <a:buSzPts val="3200"/>
              <a:buFont typeface="Calibri"/>
              <a:buNone/>
            </a:pPr>
            <a:r>
              <a:t/>
            </a:r>
            <a:endParaRPr i="1" sz="1700" u="none" cap="none" strike="noStrike">
              <a:solidFill>
                <a:schemeClr val="dk1"/>
              </a:solidFill>
              <a:latin typeface="Arial"/>
              <a:ea typeface="Arial"/>
              <a:cs typeface="Arial"/>
              <a:sym typeface="Arial"/>
            </a:endParaRPr>
          </a:p>
          <a:p>
            <a:pPr indent="0" lvl="0" marL="0" marR="0" rtl="0" algn="just">
              <a:lnSpc>
                <a:spcPct val="100000"/>
              </a:lnSpc>
              <a:spcBef>
                <a:spcPts val="360"/>
              </a:spcBef>
              <a:spcAft>
                <a:spcPts val="0"/>
              </a:spcAft>
              <a:buClr>
                <a:schemeClr val="dk1"/>
              </a:buClr>
              <a:buSzPts val="3200"/>
              <a:buFont typeface="Calibri"/>
              <a:buNone/>
            </a:pPr>
            <a:r>
              <a:t/>
            </a:r>
            <a:endParaRPr i="0" sz="1700" u="none" cap="none" strike="noStrike">
              <a:solidFill>
                <a:schemeClr val="dk1"/>
              </a:solidFill>
              <a:latin typeface="Arial"/>
              <a:ea typeface="Arial"/>
              <a:cs typeface="Arial"/>
              <a:sym typeface="Arial"/>
            </a:endParaRPr>
          </a:p>
        </p:txBody>
      </p:sp>
      <p:sp>
        <p:nvSpPr>
          <p:cNvPr id="374" name="Google Shape;374;p34"/>
          <p:cNvSpPr txBox="1"/>
          <p:nvPr>
            <p:ph type="title"/>
          </p:nvPr>
        </p:nvSpPr>
        <p:spPr>
          <a:xfrm>
            <a:off x="1295400" y="1005840"/>
            <a:ext cx="7772400" cy="685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400"/>
              <a:buFont typeface="Arial"/>
              <a:buNone/>
            </a:pPr>
            <a:r>
              <a:rPr lang="es-AR" sz="2800">
                <a:latin typeface="Arial"/>
                <a:ea typeface="Arial"/>
                <a:cs typeface="Arial"/>
                <a:sym typeface="Arial"/>
              </a:rPr>
              <a:t>Las observaciones del color del cielo y la visibilidad brindan contexto a sus datos</a:t>
            </a:r>
            <a:endParaRPr>
              <a:latin typeface="Arial"/>
              <a:ea typeface="Arial"/>
              <a:cs typeface="Arial"/>
              <a:sym typeface="Arial"/>
            </a:endParaRPr>
          </a:p>
        </p:txBody>
      </p:sp>
      <p:pic>
        <p:nvPicPr>
          <p:cNvPr descr="Cloud Observaiton: sky visibilty categories " id="375" name="Google Shape;375;p34"/>
          <p:cNvPicPr preferRelativeResize="0"/>
          <p:nvPr/>
        </p:nvPicPr>
        <p:blipFill rotWithShape="1">
          <a:blip r:embed="rId4">
            <a:alphaModFix/>
          </a:blip>
          <a:srcRect b="0" l="0" r="0" t="6843"/>
          <a:stretch/>
        </p:blipFill>
        <p:spPr>
          <a:xfrm>
            <a:off x="6492139" y="1905000"/>
            <a:ext cx="2426400" cy="4453522"/>
          </a:xfrm>
          <a:prstGeom prst="rect">
            <a:avLst/>
          </a:prstGeom>
          <a:noFill/>
          <a:ln>
            <a:noFill/>
          </a:ln>
        </p:spPr>
      </p:pic>
      <p:sp>
        <p:nvSpPr>
          <p:cNvPr id="376" name="Google Shape;376;p34"/>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80" name="Shape 380"/>
        <p:cNvGrpSpPr/>
        <p:nvPr/>
      </p:nvGrpSpPr>
      <p:grpSpPr>
        <a:xfrm>
          <a:off x="0" y="0"/>
          <a:ext cx="0" cy="0"/>
          <a:chOff x="0" y="0"/>
          <a:chExt cx="0" cy="0"/>
        </a:xfrm>
      </p:grpSpPr>
      <p:sp>
        <p:nvSpPr>
          <p:cNvPr id="381" name="Google Shape;381;p35"/>
          <p:cNvSpPr txBox="1"/>
          <p:nvPr/>
        </p:nvSpPr>
        <p:spPr>
          <a:xfrm>
            <a:off x="1341014" y="5750459"/>
            <a:ext cx="7542964" cy="646331"/>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1800"/>
              <a:buFont typeface="Arial"/>
              <a:buNone/>
            </a:pPr>
            <a:r>
              <a:rPr lang="es-AR" sz="1800">
                <a:solidFill>
                  <a:schemeClr val="dk1"/>
                </a:solidFill>
              </a:rPr>
              <a:t>Aquí hay un buen recordatorio de la diferencia entre observar el color del cielo y la visibilidad del cielo, y dónde mirar al observar cada uno.</a:t>
            </a:r>
            <a:endParaRPr/>
          </a:p>
        </p:txBody>
      </p:sp>
      <p:sp>
        <p:nvSpPr>
          <p:cNvPr id="382" name="Google Shape;382;p35"/>
          <p:cNvSpPr txBox="1"/>
          <p:nvPr>
            <p:ph type="title"/>
          </p:nvPr>
        </p:nvSpPr>
        <p:spPr>
          <a:xfrm>
            <a:off x="1568778" y="972871"/>
            <a:ext cx="7315200" cy="685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400"/>
              <a:buFont typeface="Arial"/>
              <a:buNone/>
            </a:pPr>
            <a:r>
              <a:rPr b="1" lang="es-AR" sz="3100"/>
              <a:t>Cómo observar: Condiciones del cielo</a:t>
            </a:r>
            <a:endParaRPr sz="3900"/>
          </a:p>
        </p:txBody>
      </p:sp>
      <p:sp>
        <p:nvSpPr>
          <p:cNvPr id="383" name="Google Shape;383;p35"/>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grpSp>
        <p:nvGrpSpPr>
          <p:cNvPr id="384" name="Google Shape;384;p35"/>
          <p:cNvGrpSpPr/>
          <p:nvPr/>
        </p:nvGrpSpPr>
        <p:grpSpPr>
          <a:xfrm>
            <a:off x="1341014" y="1752600"/>
            <a:ext cx="7566871" cy="3810001"/>
            <a:chOff x="1341014" y="1752600"/>
            <a:chExt cx="7566871" cy="3810001"/>
          </a:xfrm>
        </p:grpSpPr>
        <p:pic>
          <p:nvPicPr>
            <p:cNvPr descr="This image shows a figure demonstrating how to properly observe sky conditions. To observe sky color, turn your back to the Sun and look to the bluest part of the sky above the horizon. To determine visibility, choose a point on the horizon and determine how well you can observe its details and features from a distance." id="385" name="Google Shape;385;p35" title="Observing Sky Conditions"/>
            <p:cNvPicPr preferRelativeResize="0"/>
            <p:nvPr/>
          </p:nvPicPr>
          <p:blipFill rotWithShape="1">
            <a:blip r:embed="rId3">
              <a:alphaModFix/>
            </a:blip>
            <a:srcRect b="0" l="0" r="0" t="0"/>
            <a:stretch/>
          </p:blipFill>
          <p:spPr>
            <a:xfrm>
              <a:off x="1341014" y="1752600"/>
              <a:ext cx="7566871" cy="3810001"/>
            </a:xfrm>
            <a:prstGeom prst="rect">
              <a:avLst/>
            </a:prstGeom>
            <a:noFill/>
            <a:ln>
              <a:noFill/>
            </a:ln>
          </p:spPr>
        </p:pic>
        <p:sp>
          <p:nvSpPr>
            <p:cNvPr id="386" name="Google Shape;386;p35"/>
            <p:cNvSpPr txBox="1"/>
            <p:nvPr/>
          </p:nvSpPr>
          <p:spPr>
            <a:xfrm>
              <a:off x="3709950" y="3784300"/>
              <a:ext cx="983100" cy="431100"/>
            </a:xfrm>
            <a:prstGeom prst="rect">
              <a:avLst/>
            </a:prstGeom>
            <a:solidFill>
              <a:schemeClr val="lt1"/>
            </a:solidFill>
            <a:ln cap="flat" cmpd="sng" w="9525">
              <a:solidFill>
                <a:srgbClr val="CAECDD"/>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s-AR" sz="800"/>
                <a:t>¡Mire hacia arriba!</a:t>
              </a:r>
              <a:endParaRPr sz="800"/>
            </a:p>
          </p:txBody>
        </p:sp>
        <p:sp>
          <p:nvSpPr>
            <p:cNvPr id="387" name="Google Shape;387;p35"/>
            <p:cNvSpPr txBox="1"/>
            <p:nvPr/>
          </p:nvSpPr>
          <p:spPr>
            <a:xfrm>
              <a:off x="2986500" y="2102400"/>
              <a:ext cx="1549800" cy="554100"/>
            </a:xfrm>
            <a:prstGeom prst="rect">
              <a:avLst/>
            </a:prstGeom>
            <a:solidFill>
              <a:schemeClr val="lt1"/>
            </a:solidFill>
            <a:ln cap="flat" cmpd="sng" w="9525">
              <a:solidFill>
                <a:srgbClr val="CAECDD"/>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s-AR" sz="800"/>
                <a:t>Color del cielo, observado en la parte más azul del cielo en dirección contraria al sol</a:t>
              </a:r>
              <a:endParaRPr sz="800"/>
            </a:p>
          </p:txBody>
        </p:sp>
        <p:sp>
          <p:nvSpPr>
            <p:cNvPr id="388" name="Google Shape;388;p35"/>
            <p:cNvSpPr txBox="1"/>
            <p:nvPr/>
          </p:nvSpPr>
          <p:spPr>
            <a:xfrm>
              <a:off x="5725075" y="2263050"/>
              <a:ext cx="1860000" cy="431100"/>
            </a:xfrm>
            <a:prstGeom prst="rect">
              <a:avLst/>
            </a:prstGeom>
            <a:solidFill>
              <a:schemeClr val="lt1"/>
            </a:solidFill>
            <a:ln cap="flat" cmpd="sng" w="9525">
              <a:solidFill>
                <a:srgbClr val="CAECDD"/>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s-AR" sz="800"/>
                <a:t>Visibilidad del cielo, observando un objetivo en la distancia</a:t>
              </a:r>
              <a:endParaRPr sz="800"/>
            </a:p>
          </p:txBody>
        </p:sp>
        <p:sp>
          <p:nvSpPr>
            <p:cNvPr id="389" name="Google Shape;389;p35"/>
            <p:cNvSpPr txBox="1"/>
            <p:nvPr/>
          </p:nvSpPr>
          <p:spPr>
            <a:xfrm>
              <a:off x="7113975" y="3126050"/>
              <a:ext cx="1219200" cy="307800"/>
            </a:xfrm>
            <a:prstGeom prst="rect">
              <a:avLst/>
            </a:prstGeom>
            <a:solidFill>
              <a:schemeClr val="lt1"/>
            </a:solidFill>
            <a:ln cap="flat" cmpd="sng" w="9525">
              <a:solidFill>
                <a:srgbClr val="CAECDD"/>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s-AR" sz="800"/>
                <a:t>¡Mire al costado!</a:t>
              </a:r>
              <a:endParaRPr sz="800"/>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393" name="Shape 393"/>
        <p:cNvGrpSpPr/>
        <p:nvPr/>
      </p:nvGrpSpPr>
      <p:grpSpPr>
        <a:xfrm>
          <a:off x="0" y="0"/>
          <a:ext cx="0" cy="0"/>
          <a:chOff x="0" y="0"/>
          <a:chExt cx="0" cy="0"/>
        </a:xfrm>
      </p:grpSpPr>
      <p:sp>
        <p:nvSpPr>
          <p:cNvPr id="394" name="Google Shape;394;p36"/>
          <p:cNvSpPr txBox="1"/>
          <p:nvPr>
            <p:ph idx="1" type="body"/>
          </p:nvPr>
        </p:nvSpPr>
        <p:spPr>
          <a:xfrm>
            <a:off x="1324044" y="1524000"/>
            <a:ext cx="5181600" cy="5029200"/>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3200"/>
              <a:buFont typeface="Arial"/>
              <a:buNone/>
            </a:pPr>
            <a:r>
              <a:rPr b="1" lang="es-AR" sz="1700">
                <a:latin typeface="Arial"/>
                <a:ea typeface="Arial"/>
                <a:cs typeface="Arial"/>
                <a:sym typeface="Arial"/>
              </a:rPr>
              <a:t>Dos opciones para reportar sus datos</a:t>
            </a:r>
            <a:r>
              <a:rPr b="1" i="0" lang="es-AR" sz="1700" u="none" cap="none" strike="noStrike">
                <a:solidFill>
                  <a:schemeClr val="dk1"/>
                </a:solidFill>
                <a:latin typeface="Arial"/>
                <a:ea typeface="Arial"/>
                <a:cs typeface="Arial"/>
                <a:sym typeface="Arial"/>
              </a:rPr>
              <a:t>:</a:t>
            </a:r>
            <a:endParaRPr sz="3100">
              <a:latin typeface="Arial"/>
              <a:ea typeface="Arial"/>
              <a:cs typeface="Arial"/>
              <a:sym typeface="Arial"/>
            </a:endParaRPr>
          </a:p>
          <a:p>
            <a:pPr indent="0" lvl="0" marL="0" marR="0" rtl="0" algn="just">
              <a:lnSpc>
                <a:spcPct val="100000"/>
              </a:lnSpc>
              <a:spcBef>
                <a:spcPts val="360"/>
              </a:spcBef>
              <a:spcAft>
                <a:spcPts val="0"/>
              </a:spcAft>
              <a:buClr>
                <a:schemeClr val="dk1"/>
              </a:buClr>
              <a:buSzPts val="3200"/>
              <a:buFont typeface="Arial"/>
              <a:buNone/>
            </a:pPr>
            <a:r>
              <a:rPr lang="es-AR" sz="1700">
                <a:latin typeface="Arial"/>
                <a:ea typeface="Arial"/>
                <a:cs typeface="Arial"/>
                <a:sym typeface="Arial"/>
              </a:rPr>
              <a:t>Todos estos métodos permiten a los usuarios enviar datos ambientales, recopilados en sitios definidos, de acuerdo con el protocolo y utilizando instrumentación aprobada, para ingresarlos en la base de datos científica oficial de GLOBE.</a:t>
            </a:r>
            <a:endParaRPr sz="3100">
              <a:latin typeface="Arial"/>
              <a:ea typeface="Arial"/>
              <a:cs typeface="Arial"/>
              <a:sym typeface="Arial"/>
            </a:endParaRPr>
          </a:p>
          <a:p>
            <a:pPr indent="0" lvl="0" marL="0" marR="0" rtl="0" algn="just">
              <a:lnSpc>
                <a:spcPct val="100000"/>
              </a:lnSpc>
              <a:spcBef>
                <a:spcPts val="360"/>
              </a:spcBef>
              <a:spcAft>
                <a:spcPts val="0"/>
              </a:spcAft>
              <a:buClr>
                <a:schemeClr val="dk1"/>
              </a:buClr>
              <a:buSzPts val="3200"/>
              <a:buFont typeface="Calibri"/>
              <a:buNone/>
            </a:pPr>
            <a:r>
              <a:t/>
            </a:r>
            <a:endParaRPr b="1" i="0" sz="1700" u="none" cap="none" strike="noStrike">
              <a:solidFill>
                <a:schemeClr val="dk1"/>
              </a:solidFill>
              <a:latin typeface="Arial"/>
              <a:ea typeface="Arial"/>
              <a:cs typeface="Arial"/>
              <a:sym typeface="Arial"/>
            </a:endParaRPr>
          </a:p>
          <a:p>
            <a:pPr indent="-450850" lvl="0" marL="457200" marR="0" rtl="0" algn="just">
              <a:lnSpc>
                <a:spcPct val="100000"/>
              </a:lnSpc>
              <a:spcBef>
                <a:spcPts val="360"/>
              </a:spcBef>
              <a:spcAft>
                <a:spcPts val="0"/>
              </a:spcAft>
              <a:buClr>
                <a:schemeClr val="dk1"/>
              </a:buClr>
              <a:buSzPts val="1700"/>
              <a:buFont typeface="Arial"/>
              <a:buAutoNum type="arabicPeriod"/>
            </a:pPr>
            <a:r>
              <a:rPr lang="es-AR" sz="1700">
                <a:latin typeface="Arial"/>
                <a:ea typeface="Arial"/>
                <a:cs typeface="Arial"/>
                <a:sym typeface="Arial"/>
              </a:rPr>
              <a:t>Descargue la aplicación móvil de ingreso de datos en vivo GLOBE para </a:t>
            </a:r>
            <a:r>
              <a:rPr i="1" lang="es-AR" sz="1700" u="sng" cap="none" strike="noStrike">
                <a:solidFill>
                  <a:schemeClr val="hlink"/>
                </a:solidFill>
                <a:latin typeface="Arial"/>
                <a:ea typeface="Arial"/>
                <a:cs typeface="Arial"/>
                <a:sym typeface="Arial"/>
                <a:hlinkClick r:id="rId3"/>
              </a:rPr>
              <a:t>iOS</a:t>
            </a:r>
            <a:r>
              <a:rPr i="0" lang="es-AR" sz="1700" u="none" cap="none" strike="noStrike">
                <a:solidFill>
                  <a:schemeClr val="dk1"/>
                </a:solidFill>
                <a:latin typeface="Arial"/>
                <a:ea typeface="Arial"/>
                <a:cs typeface="Arial"/>
                <a:sym typeface="Arial"/>
              </a:rPr>
              <a:t> o </a:t>
            </a:r>
            <a:r>
              <a:rPr i="1" lang="es-AR" sz="1700" u="sng" cap="none" strike="noStrike">
                <a:solidFill>
                  <a:schemeClr val="hlink"/>
                </a:solidFill>
                <a:latin typeface="Arial"/>
                <a:ea typeface="Arial"/>
                <a:cs typeface="Arial"/>
                <a:sym typeface="Arial"/>
                <a:hlinkClick r:id="rId4"/>
              </a:rPr>
              <a:t>Android</a:t>
            </a:r>
            <a:endParaRPr sz="3100">
              <a:latin typeface="Arial"/>
              <a:ea typeface="Arial"/>
              <a:cs typeface="Arial"/>
              <a:sym typeface="Arial"/>
            </a:endParaRPr>
          </a:p>
          <a:p>
            <a:pPr indent="-450850" lvl="0" marL="457200" marR="0" rtl="0" algn="just">
              <a:lnSpc>
                <a:spcPct val="100000"/>
              </a:lnSpc>
              <a:spcBef>
                <a:spcPts val="360"/>
              </a:spcBef>
              <a:spcAft>
                <a:spcPts val="0"/>
              </a:spcAft>
              <a:buClr>
                <a:schemeClr val="dk1"/>
              </a:buClr>
              <a:buSzPts val="1700"/>
              <a:buFont typeface="Arial"/>
              <a:buAutoNum type="arabicPeriod"/>
            </a:pPr>
            <a:r>
              <a:rPr i="1" lang="es-AR" sz="1700" u="sng" cap="none" strike="noStrike">
                <a:solidFill>
                  <a:schemeClr val="hlink"/>
                </a:solidFill>
                <a:latin typeface="Arial"/>
                <a:ea typeface="Arial"/>
                <a:cs typeface="Arial"/>
                <a:sym typeface="Arial"/>
                <a:hlinkClick r:id="rId5"/>
              </a:rPr>
              <a:t>Entrada de datos</a:t>
            </a:r>
            <a:r>
              <a:rPr i="1" lang="es-AR" sz="1700" u="sng">
                <a:solidFill>
                  <a:schemeClr val="hlink"/>
                </a:solidFill>
                <a:latin typeface="Arial"/>
                <a:ea typeface="Arial"/>
                <a:cs typeface="Arial"/>
                <a:sym typeface="Arial"/>
                <a:hlinkClick r:id="rId6"/>
              </a:rPr>
              <a:t> en vivo</a:t>
            </a:r>
            <a:r>
              <a:rPr i="0" lang="es-AR" sz="1700" u="none" cap="none" strike="noStrike">
                <a:solidFill>
                  <a:schemeClr val="dk1"/>
                </a:solidFill>
                <a:latin typeface="Arial"/>
                <a:ea typeface="Arial"/>
                <a:cs typeface="Arial"/>
                <a:sym typeface="Arial"/>
              </a:rPr>
              <a:t> </a:t>
            </a:r>
            <a:endParaRPr sz="3100">
              <a:latin typeface="Arial"/>
              <a:ea typeface="Arial"/>
              <a:cs typeface="Arial"/>
              <a:sym typeface="Arial"/>
            </a:endParaRPr>
          </a:p>
          <a:p>
            <a:pPr indent="-457200" lvl="0" marL="457200" marR="0" rtl="0" algn="just">
              <a:lnSpc>
                <a:spcPct val="100000"/>
              </a:lnSpc>
              <a:spcBef>
                <a:spcPts val="360"/>
              </a:spcBef>
              <a:spcAft>
                <a:spcPts val="0"/>
              </a:spcAft>
              <a:buClr>
                <a:schemeClr val="dk1"/>
              </a:buClr>
              <a:buSzPts val="1800"/>
              <a:buFont typeface="Arial"/>
              <a:buNone/>
            </a:pPr>
            <a:r>
              <a:t/>
            </a:r>
            <a:endParaRPr i="0" sz="1700" u="none" cap="none" strike="noStrike">
              <a:solidFill>
                <a:schemeClr val="dk1"/>
              </a:solidFill>
              <a:latin typeface="Arial"/>
              <a:ea typeface="Arial"/>
              <a:cs typeface="Arial"/>
              <a:sym typeface="Arial"/>
            </a:endParaRPr>
          </a:p>
          <a:p>
            <a:pPr indent="0" lvl="0" marL="0" marR="0" rtl="0" algn="just">
              <a:lnSpc>
                <a:spcPct val="100000"/>
              </a:lnSpc>
              <a:spcBef>
                <a:spcPts val="360"/>
              </a:spcBef>
              <a:spcAft>
                <a:spcPts val="0"/>
              </a:spcAft>
              <a:buClr>
                <a:schemeClr val="dk1"/>
              </a:buClr>
              <a:buSzPts val="1100"/>
              <a:buFont typeface="Arial"/>
              <a:buNone/>
            </a:pPr>
            <a:r>
              <a:rPr lang="es-AR" sz="1700">
                <a:latin typeface="Arial"/>
                <a:ea typeface="Arial"/>
                <a:cs typeface="Arial"/>
                <a:sym typeface="Arial"/>
              </a:rPr>
              <a:t>Nota 1: Necesitará una orden de cuenta de maestro, capacitador o científico GLOBE para enviar datos de aerosoles GLOBE.</a:t>
            </a:r>
            <a:endParaRPr sz="1700">
              <a:latin typeface="Arial"/>
              <a:ea typeface="Arial"/>
              <a:cs typeface="Arial"/>
              <a:sym typeface="Arial"/>
            </a:endParaRPr>
          </a:p>
          <a:p>
            <a:pPr indent="0" lvl="0" marL="0" marR="0" rtl="0" algn="just">
              <a:lnSpc>
                <a:spcPct val="100000"/>
              </a:lnSpc>
              <a:spcBef>
                <a:spcPts val="360"/>
              </a:spcBef>
              <a:spcAft>
                <a:spcPts val="0"/>
              </a:spcAft>
              <a:buClr>
                <a:schemeClr val="dk1"/>
              </a:buClr>
              <a:buSzPts val="1100"/>
              <a:buFont typeface="Arial"/>
              <a:buNone/>
            </a:pPr>
            <a:r>
              <a:rPr lang="es-AR" sz="1700">
                <a:latin typeface="Arial"/>
                <a:ea typeface="Arial"/>
                <a:cs typeface="Arial"/>
                <a:sym typeface="Arial"/>
              </a:rPr>
              <a:t>Nota 2: Después de ingresar sus datos, puede tomar algún tiempo para que aparezcan en el sistema de visualización de datos GLOBE.</a:t>
            </a:r>
            <a:endParaRPr sz="1700">
              <a:latin typeface="Arial"/>
              <a:ea typeface="Arial"/>
              <a:cs typeface="Arial"/>
              <a:sym typeface="Arial"/>
            </a:endParaRPr>
          </a:p>
        </p:txBody>
      </p:sp>
      <p:sp>
        <p:nvSpPr>
          <p:cNvPr id="395" name="Google Shape;395;p36"/>
          <p:cNvSpPr txBox="1"/>
          <p:nvPr>
            <p:ph type="title"/>
          </p:nvPr>
        </p:nvSpPr>
        <p:spPr>
          <a:xfrm>
            <a:off x="1219200" y="914400"/>
            <a:ext cx="7924800" cy="685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400"/>
              <a:buFont typeface="Arial"/>
              <a:buNone/>
            </a:pPr>
            <a:r>
              <a:rPr lang="es-AR" sz="3200">
                <a:latin typeface="Arial"/>
                <a:ea typeface="Arial"/>
                <a:cs typeface="Arial"/>
                <a:sym typeface="Arial"/>
              </a:rPr>
              <a:t>Cargar sus datos a la web</a:t>
            </a:r>
            <a:endParaRPr>
              <a:latin typeface="Arial"/>
              <a:ea typeface="Arial"/>
              <a:cs typeface="Arial"/>
              <a:sym typeface="Arial"/>
            </a:endParaRPr>
          </a:p>
        </p:txBody>
      </p:sp>
      <p:pic>
        <p:nvPicPr>
          <p:cNvPr descr="Screenshot from the GLOBE Program Data Entry mobile app." id="396" name="Google Shape;396;p36" title="GLOBE Data Entry Program"/>
          <p:cNvPicPr preferRelativeResize="0"/>
          <p:nvPr/>
        </p:nvPicPr>
        <p:blipFill rotWithShape="1">
          <a:blip r:embed="rId7">
            <a:alphaModFix/>
          </a:blip>
          <a:srcRect b="0" l="0" r="0" t="0"/>
          <a:stretch/>
        </p:blipFill>
        <p:spPr>
          <a:xfrm>
            <a:off x="6610488" y="2219212"/>
            <a:ext cx="2171423" cy="3194050"/>
          </a:xfrm>
          <a:prstGeom prst="rect">
            <a:avLst/>
          </a:prstGeom>
          <a:noFill/>
          <a:ln>
            <a:noFill/>
          </a:ln>
          <a:effectLst>
            <a:outerShdw blurRad="292100" rotWithShape="0" algn="tl" dir="2700000" dist="139700">
              <a:srgbClr val="333333">
                <a:alpha val="64313"/>
              </a:srgbClr>
            </a:outerShdw>
          </a:effectLst>
        </p:spPr>
      </p:pic>
      <p:sp>
        <p:nvSpPr>
          <p:cNvPr id="397" name="Google Shape;397;p36"/>
          <p:cNvSpPr txBox="1"/>
          <p:nvPr/>
        </p:nvSpPr>
        <p:spPr>
          <a:xfrm>
            <a:off x="0" y="953962"/>
            <a:ext cx="1219200" cy="5627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a:t>
            </a:r>
            <a:r>
              <a:rPr lang="es-AR" sz="1200">
                <a:solidFill>
                  <a:schemeClr val="dk1"/>
                </a:solidFill>
              </a:rPr>
              <a:t>diciones!</a:t>
            </a:r>
            <a:endParaRPr sz="1200">
              <a:solidFill>
                <a:schemeClr val="dk1"/>
              </a:solidFill>
            </a:endParaRPr>
          </a:p>
          <a:p>
            <a:pPr indent="0" lvl="0" marL="0" marR="0" rtl="0" algn="l">
              <a:lnSpc>
                <a:spcPct val="100000"/>
              </a:lnSpc>
              <a:spcBef>
                <a:spcPts val="0"/>
              </a:spcBef>
              <a:spcAft>
                <a:spcPts val="0"/>
              </a:spcAft>
              <a:buClr>
                <a:schemeClr val="dk1"/>
              </a:buClr>
              <a:buSzPts val="1200"/>
              <a:buFont typeface="Arial"/>
              <a:buNone/>
            </a:pPr>
            <a:r>
              <a:t/>
            </a:r>
            <a:endParaRPr sz="1200">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lang="es-AR" sz="1200">
                <a:solidFill>
                  <a:schemeClr val="dk1"/>
                </a:solidFill>
              </a:rPr>
              <a:t>D. Cómo recopilar tus datos.</a:t>
            </a:r>
            <a:endParaRPr sz="1200">
              <a:solidFill>
                <a:schemeClr val="dk1"/>
              </a:solidFill>
            </a:endParaRPr>
          </a:p>
          <a:p>
            <a:pPr indent="0" lvl="0" marL="0" marR="0" rtl="0" algn="l">
              <a:lnSpc>
                <a:spcPct val="100000"/>
              </a:lnSpc>
              <a:spcBef>
                <a:spcPts val="0"/>
              </a:spcBef>
              <a:spcAft>
                <a:spcPts val="0"/>
              </a:spcAft>
              <a:buClr>
                <a:srgbClr val="FF0000"/>
              </a:buClr>
              <a:buSzPts val="1200"/>
              <a:buFont typeface="Arial"/>
              <a:buNone/>
            </a:pPr>
            <a:r>
              <a:t/>
            </a:r>
            <a:endParaRPr b="1" sz="1200">
              <a:solidFill>
                <a:srgbClr val="FF0000"/>
              </a:solidFill>
            </a:endParaRPr>
          </a:p>
          <a:p>
            <a:pPr indent="0" lvl="0" marL="0" marR="0" rtl="0" algn="l">
              <a:lnSpc>
                <a:spcPct val="100000"/>
              </a:lnSpc>
              <a:spcBef>
                <a:spcPts val="0"/>
              </a:spcBef>
              <a:spcAft>
                <a:spcPts val="0"/>
              </a:spcAft>
              <a:buClr>
                <a:srgbClr val="FF0000"/>
              </a:buClr>
              <a:buSzPts val="1200"/>
              <a:buFont typeface="Arial"/>
              <a:buNone/>
            </a:pPr>
            <a:r>
              <a:rPr b="1" lang="es-AR" sz="1200">
                <a:solidFill>
                  <a:srgbClr val="FF0000"/>
                </a:solidFill>
              </a:rPr>
              <a:t>E. Cómo reportar tus datos a GLOBE.</a:t>
            </a:r>
            <a:endParaRPr b="1" sz="1200">
              <a:solidFill>
                <a:srgbClr val="FF0000"/>
              </a:solidFil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01" name="Shape 401"/>
        <p:cNvGrpSpPr/>
        <p:nvPr/>
      </p:nvGrpSpPr>
      <p:grpSpPr>
        <a:xfrm>
          <a:off x="0" y="0"/>
          <a:ext cx="0" cy="0"/>
          <a:chOff x="0" y="0"/>
          <a:chExt cx="0" cy="0"/>
        </a:xfrm>
      </p:grpSpPr>
      <p:sp>
        <p:nvSpPr>
          <p:cNvPr id="402" name="Google Shape;402;p37"/>
          <p:cNvSpPr txBox="1"/>
          <p:nvPr>
            <p:ph type="title"/>
          </p:nvPr>
        </p:nvSpPr>
        <p:spPr>
          <a:xfrm>
            <a:off x="1395299" y="914400"/>
            <a:ext cx="7734357" cy="685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400"/>
              <a:buFont typeface="Arial"/>
              <a:buNone/>
            </a:pPr>
            <a:r>
              <a:rPr lang="es-AR" sz="3200">
                <a:latin typeface="Arial"/>
                <a:ea typeface="Arial"/>
                <a:cs typeface="Arial"/>
                <a:sym typeface="Arial"/>
              </a:rPr>
              <a:t>Visualizar y recuperar datos</a:t>
            </a:r>
            <a:endParaRPr i="0" sz="3200" u="none" cap="none" strike="noStrike">
              <a:solidFill>
                <a:schemeClr val="dk2"/>
              </a:solidFill>
              <a:latin typeface="Arial"/>
              <a:ea typeface="Arial"/>
              <a:cs typeface="Arial"/>
              <a:sym typeface="Arial"/>
            </a:endParaRPr>
          </a:p>
        </p:txBody>
      </p:sp>
      <p:pic>
        <p:nvPicPr>
          <p:cNvPr id="403" name="Google Shape;403;p37"/>
          <p:cNvPicPr preferRelativeResize="0"/>
          <p:nvPr/>
        </p:nvPicPr>
        <p:blipFill rotWithShape="1">
          <a:blip r:embed="rId3">
            <a:alphaModFix/>
          </a:blip>
          <a:srcRect b="0" l="0" r="0" t="0"/>
          <a:stretch/>
        </p:blipFill>
        <p:spPr>
          <a:xfrm>
            <a:off x="1506070" y="3397424"/>
            <a:ext cx="7225553" cy="3234954"/>
          </a:xfrm>
          <a:prstGeom prst="rect">
            <a:avLst/>
          </a:prstGeom>
          <a:noFill/>
          <a:ln>
            <a:noFill/>
          </a:ln>
        </p:spPr>
      </p:pic>
      <p:sp>
        <p:nvSpPr>
          <p:cNvPr id="404" name="Google Shape;404;p37"/>
          <p:cNvSpPr txBox="1"/>
          <p:nvPr>
            <p:ph idx="1" type="body"/>
          </p:nvPr>
        </p:nvSpPr>
        <p:spPr>
          <a:xfrm>
            <a:off x="1358778" y="1520334"/>
            <a:ext cx="7692902" cy="1804757"/>
          </a:xfrm>
          <a:prstGeom prst="rect">
            <a:avLst/>
          </a:prstGeom>
          <a:noFill/>
          <a:ln>
            <a:noFill/>
          </a:ln>
        </p:spPr>
        <p:txBody>
          <a:bodyPr anchorCtr="0" anchor="t" bIns="45700" lIns="91425" spcFirstLastPara="1" rIns="91425" wrap="square" tIns="45700">
            <a:normAutofit lnSpcReduction="20000"/>
          </a:bodyPr>
          <a:lstStyle/>
          <a:p>
            <a:pPr indent="0" lvl="0" marL="0" marR="0" rtl="0" algn="just">
              <a:lnSpc>
                <a:spcPct val="100000"/>
              </a:lnSpc>
              <a:spcBef>
                <a:spcPts val="0"/>
              </a:spcBef>
              <a:spcAft>
                <a:spcPts val="0"/>
              </a:spcAft>
              <a:buClr>
                <a:schemeClr val="dk1"/>
              </a:buClr>
              <a:buSzPts val="3459"/>
              <a:buFont typeface="Arial"/>
              <a:buNone/>
            </a:pPr>
            <a:r>
              <a:rPr i="0" lang="es-AR" sz="1800" u="none" cap="none" strike="noStrike">
                <a:solidFill>
                  <a:schemeClr val="dk1"/>
                </a:solidFill>
                <a:latin typeface="Arial"/>
                <a:ea typeface="Arial"/>
                <a:cs typeface="Arial"/>
                <a:sym typeface="Arial"/>
              </a:rPr>
              <a:t>GLOBE provee la habilidad de ver e interactuar con datos medidos en todo el mundo. Seleccione nuestra </a:t>
            </a:r>
            <a:r>
              <a:rPr i="1" lang="es-AR" sz="1800" u="sng" cap="none" strike="noStrike">
                <a:solidFill>
                  <a:schemeClr val="hlink"/>
                </a:solidFill>
                <a:latin typeface="Arial"/>
                <a:ea typeface="Arial"/>
                <a:cs typeface="Arial"/>
                <a:sym typeface="Arial"/>
                <a:hlinkClick r:id="rId4"/>
              </a:rPr>
              <a:t>herramienta de visualización</a:t>
            </a:r>
            <a:r>
              <a:rPr i="0" lang="es-AR" sz="1800" u="none" cap="none" strike="noStrike">
                <a:solidFill>
                  <a:schemeClr val="dk1"/>
                </a:solidFill>
                <a:latin typeface="Arial"/>
                <a:ea typeface="Arial"/>
                <a:cs typeface="Arial"/>
                <a:sym typeface="Arial"/>
              </a:rPr>
              <a:t> para mapear, graficar, filtrar y exportar datos que se han medido a través de protocolos GLOBE desde 1995. Estos tutoriales paso a paso sobre cómo utilizar el sistema de visualización le ayudarán a encontrar y analizar datos:</a:t>
            </a:r>
            <a:endParaRPr>
              <a:latin typeface="Arial"/>
              <a:ea typeface="Arial"/>
              <a:cs typeface="Arial"/>
              <a:sym typeface="Arial"/>
            </a:endParaRPr>
          </a:p>
          <a:p>
            <a:pPr indent="0" lvl="0" marL="0" marR="0" rtl="0" algn="just">
              <a:lnSpc>
                <a:spcPct val="100000"/>
              </a:lnSpc>
              <a:spcBef>
                <a:spcPts val="360"/>
              </a:spcBef>
              <a:spcAft>
                <a:spcPts val="0"/>
              </a:spcAft>
              <a:buClr>
                <a:schemeClr val="dk1"/>
              </a:buClr>
              <a:buSzPts val="3459"/>
              <a:buFont typeface="Arial"/>
              <a:buNone/>
            </a:pPr>
            <a:r>
              <a:rPr i="1" lang="es-AR" sz="1800" u="none" cap="none" strike="noStrike">
                <a:solidFill>
                  <a:schemeClr val="dk1"/>
                </a:solidFill>
                <a:latin typeface="Arial"/>
                <a:ea typeface="Arial"/>
                <a:cs typeface="Arial"/>
                <a:sym typeface="Arial"/>
              </a:rPr>
              <a:t>		</a:t>
            </a:r>
            <a:r>
              <a:rPr i="1" lang="es-AR" sz="1800" u="sng" cap="none" strike="noStrike">
                <a:solidFill>
                  <a:schemeClr val="hlink"/>
                </a:solidFill>
                <a:latin typeface="Arial"/>
                <a:ea typeface="Arial"/>
                <a:cs typeface="Arial"/>
                <a:sym typeface="Arial"/>
                <a:hlinkClick r:id="rId5"/>
              </a:rPr>
              <a:t>Versión</a:t>
            </a:r>
            <a:r>
              <a:rPr i="1" lang="es-AR" sz="1800" u="sng" cap="none" strike="noStrike">
                <a:solidFill>
                  <a:schemeClr val="hlink"/>
                </a:solidFill>
                <a:latin typeface="Arial"/>
                <a:ea typeface="Arial"/>
                <a:cs typeface="Arial"/>
                <a:sym typeface="Arial"/>
              </a:rPr>
              <a:t> PDF</a:t>
            </a:r>
            <a:r>
              <a:rPr i="0" lang="es-AR" sz="1800" u="none" cap="none" strike="noStrike">
                <a:solidFill>
                  <a:schemeClr val="dk1"/>
                </a:solidFill>
                <a:latin typeface="Arial"/>
                <a:ea typeface="Arial"/>
                <a:cs typeface="Arial"/>
                <a:sym typeface="Arial"/>
              </a:rPr>
              <a:t>	</a:t>
            </a:r>
            <a:r>
              <a:rPr i="1" lang="es-AR" sz="1800" u="sng" cap="none" strike="noStrike">
                <a:solidFill>
                  <a:schemeClr val="hlink"/>
                </a:solidFill>
                <a:latin typeface="Arial"/>
                <a:ea typeface="Arial"/>
                <a:cs typeface="Arial"/>
                <a:sym typeface="Arial"/>
                <a:hlinkClick r:id="rId6"/>
              </a:rPr>
              <a:t>Versión Power Point</a:t>
            </a:r>
            <a:endParaRPr i="1" sz="1800" u="sng" cap="none" strike="noStrike">
              <a:solidFill>
                <a:schemeClr val="hlink"/>
              </a:solidFill>
              <a:latin typeface="Arial"/>
              <a:ea typeface="Arial"/>
              <a:cs typeface="Arial"/>
              <a:sym typeface="Arial"/>
              <a:hlinkClick r:id="rId7"/>
            </a:endParaRPr>
          </a:p>
        </p:txBody>
      </p:sp>
      <p:sp>
        <p:nvSpPr>
          <p:cNvPr id="405" name="Google Shape;405;p37"/>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09" name="Shape 409"/>
        <p:cNvGrpSpPr/>
        <p:nvPr/>
      </p:nvGrpSpPr>
      <p:grpSpPr>
        <a:xfrm>
          <a:off x="0" y="0"/>
          <a:ext cx="0" cy="0"/>
          <a:chOff x="0" y="0"/>
          <a:chExt cx="0" cy="0"/>
        </a:xfrm>
      </p:grpSpPr>
      <p:sp>
        <p:nvSpPr>
          <p:cNvPr id="410" name="Google Shape;410;p38"/>
          <p:cNvSpPr txBox="1"/>
          <p:nvPr>
            <p:ph type="title"/>
          </p:nvPr>
        </p:nvSpPr>
        <p:spPr>
          <a:xfrm>
            <a:off x="1219200" y="922355"/>
            <a:ext cx="7848600" cy="6858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2"/>
              </a:buClr>
              <a:buSzPts val="1400"/>
              <a:buFont typeface="Arial"/>
              <a:buNone/>
            </a:pPr>
            <a:r>
              <a:rPr i="0" lang="es-AR" sz="3200" u="none" cap="none" strike="noStrike">
                <a:solidFill>
                  <a:schemeClr val="dk2"/>
                </a:solidFill>
                <a:latin typeface="Arial"/>
                <a:ea typeface="Arial"/>
                <a:cs typeface="Arial"/>
                <a:sym typeface="Arial"/>
              </a:rPr>
              <a:t>Consejos de medición</a:t>
            </a:r>
            <a:endParaRPr i="0" sz="3200" u="none" cap="none" strike="noStrike">
              <a:solidFill>
                <a:schemeClr val="dk2"/>
              </a:solidFill>
              <a:latin typeface="Arial"/>
              <a:ea typeface="Arial"/>
              <a:cs typeface="Arial"/>
              <a:sym typeface="Arial"/>
            </a:endParaRPr>
          </a:p>
        </p:txBody>
      </p:sp>
      <p:sp>
        <p:nvSpPr>
          <p:cNvPr id="411" name="Google Shape;411;p38"/>
          <p:cNvSpPr txBox="1"/>
          <p:nvPr>
            <p:ph idx="2" type="body"/>
          </p:nvPr>
        </p:nvSpPr>
        <p:spPr>
          <a:xfrm>
            <a:off x="1240971" y="1608155"/>
            <a:ext cx="3940629" cy="5060500"/>
          </a:xfrm>
          <a:prstGeom prst="rect">
            <a:avLst/>
          </a:prstGeom>
          <a:noFill/>
          <a:ln>
            <a:noFill/>
          </a:ln>
        </p:spPr>
        <p:txBody>
          <a:bodyPr anchorCtr="0" anchor="t" bIns="45700" lIns="91425" spcFirstLastPara="1" rIns="91425" wrap="square" tIns="45700">
            <a:normAutofit lnSpcReduction="10000"/>
          </a:bodyPr>
          <a:lstStyle/>
          <a:p>
            <a:pPr indent="0" lvl="0" marL="0" marR="0" rtl="0" algn="just">
              <a:lnSpc>
                <a:spcPct val="100000"/>
              </a:lnSpc>
              <a:spcBef>
                <a:spcPts val="0"/>
              </a:spcBef>
              <a:spcAft>
                <a:spcPts val="0"/>
              </a:spcAft>
              <a:buClr>
                <a:schemeClr val="dk1"/>
              </a:buClr>
              <a:buSzPts val="3200"/>
              <a:buFont typeface="Arial"/>
              <a:buNone/>
            </a:pPr>
            <a:r>
              <a:rPr i="0" lang="es-AR" sz="1800" u="none" cap="none" strike="noStrike">
                <a:solidFill>
                  <a:schemeClr val="dk1"/>
                </a:solidFill>
                <a:latin typeface="Arial"/>
                <a:ea typeface="Arial"/>
                <a:cs typeface="Arial"/>
                <a:sym typeface="Arial"/>
              </a:rPr>
              <a:t>Usted será capaz de saber cuándo una nube se mueve a través del sol, interrumpiendo su medición. Habrá </a:t>
            </a:r>
            <a:r>
              <a:rPr lang="es-AR" sz="1800">
                <a:latin typeface="Arial"/>
                <a:ea typeface="Arial"/>
                <a:cs typeface="Arial"/>
                <a:sym typeface="Arial"/>
              </a:rPr>
              <a:t>un repentino, a veces dramático, cambio en su señal sin procesar, incluso si la nube es un cirro muy delgado que es difícil de ver con sus ojos.</a:t>
            </a:r>
            <a:endParaRPr i="0" sz="1800" u="none" cap="none" strike="noStrike">
              <a:solidFill>
                <a:schemeClr val="dk1"/>
              </a:solidFill>
              <a:latin typeface="Arial"/>
              <a:ea typeface="Arial"/>
              <a:cs typeface="Arial"/>
              <a:sym typeface="Arial"/>
            </a:endParaRPr>
          </a:p>
          <a:p>
            <a:pPr indent="-285750" lvl="1" marL="742950" marR="0" rtl="0" algn="just">
              <a:lnSpc>
                <a:spcPct val="100000"/>
              </a:lnSpc>
              <a:spcBef>
                <a:spcPts val="320"/>
              </a:spcBef>
              <a:spcAft>
                <a:spcPts val="0"/>
              </a:spcAft>
              <a:buClr>
                <a:schemeClr val="dk1"/>
              </a:buClr>
              <a:buSzPts val="1600"/>
              <a:buFont typeface="Arial"/>
              <a:buChar char="–"/>
            </a:pPr>
            <a:r>
              <a:rPr i="0" lang="es-AR" sz="1600" u="none" cap="none" strike="noStrike">
                <a:solidFill>
                  <a:schemeClr val="dk1"/>
                </a:solidFill>
                <a:latin typeface="Arial"/>
                <a:ea typeface="Arial"/>
                <a:cs typeface="Arial"/>
                <a:sym typeface="Arial"/>
              </a:rPr>
              <a:t>Al utilizar </a:t>
            </a:r>
            <a:r>
              <a:rPr lang="es-AR" sz="1600">
                <a:latin typeface="Arial"/>
                <a:ea typeface="Arial"/>
                <a:cs typeface="Arial"/>
                <a:sym typeface="Arial"/>
              </a:rPr>
              <a:t>un fotómetro solar de </a:t>
            </a:r>
            <a:r>
              <a:rPr i="0" lang="es-AR" sz="1600" u="none" cap="none" strike="noStrike">
                <a:solidFill>
                  <a:schemeClr val="dk1"/>
                </a:solidFill>
                <a:latin typeface="Arial"/>
                <a:ea typeface="Arial"/>
                <a:cs typeface="Arial"/>
                <a:sym typeface="Arial"/>
              </a:rPr>
              <a:t>GLOBE el voltaje disminuirá (el AOT calculado en el sitio de GLOBE aumentaría).</a:t>
            </a:r>
            <a:endParaRPr>
              <a:latin typeface="Arial"/>
              <a:ea typeface="Arial"/>
              <a:cs typeface="Arial"/>
              <a:sym typeface="Arial"/>
            </a:endParaRPr>
          </a:p>
          <a:p>
            <a:pPr indent="0" lvl="1" marL="457200" marR="0" rtl="0" algn="just">
              <a:lnSpc>
                <a:spcPct val="100000"/>
              </a:lnSpc>
              <a:spcBef>
                <a:spcPts val="320"/>
              </a:spcBef>
              <a:spcAft>
                <a:spcPts val="0"/>
              </a:spcAft>
              <a:buClr>
                <a:schemeClr val="dk1"/>
              </a:buClr>
              <a:buSzPts val="2800"/>
              <a:buFont typeface="Calibri"/>
              <a:buNone/>
            </a:pPr>
            <a:r>
              <a:t/>
            </a:r>
            <a:endParaRPr i="0" sz="1600" u="none" cap="none" strike="noStrike">
              <a:solidFill>
                <a:schemeClr val="dk1"/>
              </a:solidFill>
              <a:latin typeface="Arial"/>
              <a:ea typeface="Arial"/>
              <a:cs typeface="Arial"/>
              <a:sym typeface="Arial"/>
            </a:endParaRPr>
          </a:p>
          <a:p>
            <a:pPr indent="-285750" lvl="1" marL="742950" marR="0" rtl="0" algn="just">
              <a:lnSpc>
                <a:spcPct val="100000"/>
              </a:lnSpc>
              <a:spcBef>
                <a:spcPts val="320"/>
              </a:spcBef>
              <a:spcAft>
                <a:spcPts val="0"/>
              </a:spcAft>
              <a:buClr>
                <a:schemeClr val="dk1"/>
              </a:buClr>
              <a:buSzPts val="1600"/>
              <a:buFont typeface="Arial"/>
              <a:buChar char="–"/>
            </a:pPr>
            <a:r>
              <a:rPr i="0" lang="es-AR" sz="1600" u="none" cap="none" strike="noStrike">
                <a:solidFill>
                  <a:schemeClr val="dk1"/>
                </a:solidFill>
                <a:latin typeface="Arial"/>
                <a:ea typeface="Arial"/>
                <a:cs typeface="Arial"/>
                <a:sym typeface="Arial"/>
              </a:rPr>
              <a:t>Al utilizar un Calitoo la señal sin procesar mostrada </a:t>
            </a:r>
            <a:r>
              <a:rPr lang="es-AR" sz="1600">
                <a:latin typeface="Arial"/>
                <a:ea typeface="Arial"/>
                <a:cs typeface="Arial"/>
                <a:sym typeface="Arial"/>
              </a:rPr>
              <a:t>durante la medición disminuirá, lo que será traducido por el instrumento como un valor AOT más alto una vez finalizada la medición.</a:t>
            </a:r>
            <a:endParaRPr i="0" sz="1600" u="none" cap="none" strike="noStrike">
              <a:solidFill>
                <a:schemeClr val="dk1"/>
              </a:solidFill>
              <a:latin typeface="Arial"/>
              <a:ea typeface="Arial"/>
              <a:cs typeface="Arial"/>
              <a:sym typeface="Arial"/>
            </a:endParaRPr>
          </a:p>
        </p:txBody>
      </p:sp>
      <p:pic>
        <p:nvPicPr>
          <p:cNvPr descr="This graph plots AOT on the y axis and time (UTC) on the x axis. AOT values are mostly low, below 0.15, except for a cluster of measurements near 0.25 around 14:00 which were most likely a cloud." id="412" name="Google Shape;412;p38" title="Sun Photometer Measurements - 1"/>
          <p:cNvPicPr preferRelativeResize="0"/>
          <p:nvPr/>
        </p:nvPicPr>
        <p:blipFill rotWithShape="1">
          <a:blip r:embed="rId3">
            <a:alphaModFix/>
          </a:blip>
          <a:srcRect b="0" l="0" r="0" t="0"/>
          <a:stretch/>
        </p:blipFill>
        <p:spPr>
          <a:xfrm>
            <a:off x="5203371" y="2158223"/>
            <a:ext cx="3581400" cy="2718577"/>
          </a:xfrm>
          <a:prstGeom prst="rect">
            <a:avLst/>
          </a:prstGeom>
          <a:noFill/>
          <a:ln>
            <a:noFill/>
          </a:ln>
        </p:spPr>
      </p:pic>
      <p:sp>
        <p:nvSpPr>
          <p:cNvPr id="413" name="Google Shape;413;p38"/>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17" name="Shape 417"/>
        <p:cNvGrpSpPr/>
        <p:nvPr/>
      </p:nvGrpSpPr>
      <p:grpSpPr>
        <a:xfrm>
          <a:off x="0" y="0"/>
          <a:ext cx="0" cy="0"/>
          <a:chOff x="0" y="0"/>
          <a:chExt cx="0" cy="0"/>
        </a:xfrm>
      </p:grpSpPr>
      <p:pic>
        <p:nvPicPr>
          <p:cNvPr descr="This set of plots show AOT measurements for both red and green wavelengths during a clean day with low AOT for both wavelengths, top figure; a hazy day with moderate AOT between 0.1 and 0.3 for both wavelengths, bottom left; and a bad air quality day with AOT levels of greater than 0.3 for much of the day on both wavelengths, bottom right. " id="418" name="Google Shape;418;p39" title="Sun Photometer Measurements - 2-4"/>
          <p:cNvPicPr preferRelativeResize="0"/>
          <p:nvPr/>
        </p:nvPicPr>
        <p:blipFill rotWithShape="1">
          <a:blip r:embed="rId3">
            <a:alphaModFix/>
          </a:blip>
          <a:srcRect b="0" l="0" r="0" t="0"/>
          <a:stretch/>
        </p:blipFill>
        <p:spPr>
          <a:xfrm>
            <a:off x="1527270" y="1524000"/>
            <a:ext cx="7003860" cy="5257800"/>
          </a:xfrm>
          <a:prstGeom prst="rect">
            <a:avLst/>
          </a:prstGeom>
          <a:noFill/>
          <a:ln>
            <a:noFill/>
          </a:ln>
        </p:spPr>
      </p:pic>
      <p:sp>
        <p:nvSpPr>
          <p:cNvPr id="419" name="Google Shape;419;p39"/>
          <p:cNvSpPr txBox="1"/>
          <p:nvPr>
            <p:ph type="title"/>
          </p:nvPr>
        </p:nvSpPr>
        <p:spPr>
          <a:xfrm>
            <a:off x="1219200" y="914400"/>
            <a:ext cx="7848600" cy="685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400"/>
              <a:buFont typeface="Arial"/>
              <a:buNone/>
            </a:pPr>
            <a:r>
              <a:rPr i="0" lang="es-AR" sz="3200" u="none" cap="none" strike="noStrike">
                <a:solidFill>
                  <a:schemeClr val="dk2"/>
                </a:solidFill>
                <a:latin typeface="Arial"/>
                <a:ea typeface="Arial"/>
                <a:cs typeface="Arial"/>
                <a:sym typeface="Arial"/>
              </a:rPr>
              <a:t>Graficar sus mediciones</a:t>
            </a:r>
            <a:endParaRPr i="0" sz="3200" u="none" cap="none" strike="noStrike">
              <a:solidFill>
                <a:schemeClr val="dk2"/>
              </a:solidFill>
              <a:latin typeface="Arial"/>
              <a:ea typeface="Arial"/>
              <a:cs typeface="Arial"/>
              <a:sym typeface="Arial"/>
            </a:endParaRPr>
          </a:p>
        </p:txBody>
      </p:sp>
      <p:sp>
        <p:nvSpPr>
          <p:cNvPr id="420" name="Google Shape;420;p39"/>
          <p:cNvSpPr txBox="1"/>
          <p:nvPr>
            <p:ph idx="2" type="body"/>
          </p:nvPr>
        </p:nvSpPr>
        <p:spPr>
          <a:xfrm>
            <a:off x="5029200" y="1600200"/>
            <a:ext cx="3733800" cy="2362200"/>
          </a:xfrm>
          <a:prstGeom prst="rect">
            <a:avLst/>
          </a:prstGeom>
          <a:noFill/>
          <a:ln>
            <a:noFill/>
          </a:ln>
        </p:spPr>
        <p:txBody>
          <a:bodyPr anchorCtr="0" anchor="t" bIns="45700" lIns="91425" spcFirstLastPara="1" rIns="91425" wrap="square" tIns="45700">
            <a:normAutofit lnSpcReduction="20000"/>
          </a:bodyPr>
          <a:lstStyle/>
          <a:p>
            <a:pPr indent="0" lvl="0" marL="0" marR="0" rtl="0" algn="just">
              <a:lnSpc>
                <a:spcPct val="100000"/>
              </a:lnSpc>
              <a:spcBef>
                <a:spcPts val="0"/>
              </a:spcBef>
              <a:spcAft>
                <a:spcPts val="0"/>
              </a:spcAft>
              <a:buClr>
                <a:schemeClr val="dk1"/>
              </a:buClr>
              <a:buSzPts val="3459"/>
              <a:buFont typeface="Arial"/>
              <a:buNone/>
            </a:pPr>
            <a:r>
              <a:rPr i="0" lang="es-AR" sz="1600" u="none" cap="none" strike="noStrike">
                <a:solidFill>
                  <a:schemeClr val="dk1"/>
                </a:solidFill>
                <a:latin typeface="Arial"/>
                <a:ea typeface="Arial"/>
                <a:cs typeface="Arial"/>
                <a:sym typeface="Arial"/>
              </a:rPr>
              <a:t>Si toma mediciones a través del día puede observar cómo cambian las concentraciones de aerosoles.</a:t>
            </a:r>
            <a:endParaRPr>
              <a:latin typeface="Arial"/>
              <a:ea typeface="Arial"/>
              <a:cs typeface="Arial"/>
              <a:sym typeface="Arial"/>
            </a:endParaRPr>
          </a:p>
          <a:p>
            <a:pPr indent="0" lvl="0" marL="0" marR="0" rtl="0" algn="just">
              <a:lnSpc>
                <a:spcPct val="100000"/>
              </a:lnSpc>
              <a:spcBef>
                <a:spcPts val="320"/>
              </a:spcBef>
              <a:spcAft>
                <a:spcPts val="0"/>
              </a:spcAft>
              <a:buClr>
                <a:schemeClr val="dk1"/>
              </a:buClr>
              <a:buSzPts val="3459"/>
              <a:buFont typeface="Calibri"/>
              <a:buNone/>
            </a:pPr>
            <a:r>
              <a:t/>
            </a:r>
            <a:endParaRPr i="0" sz="1600" u="none" cap="none" strike="noStrike">
              <a:solidFill>
                <a:schemeClr val="dk1"/>
              </a:solidFill>
              <a:latin typeface="Arial"/>
              <a:ea typeface="Arial"/>
              <a:cs typeface="Arial"/>
              <a:sym typeface="Arial"/>
            </a:endParaRPr>
          </a:p>
          <a:p>
            <a:pPr indent="0" lvl="0" marL="0" marR="0" rtl="0" algn="just">
              <a:lnSpc>
                <a:spcPct val="100000"/>
              </a:lnSpc>
              <a:spcBef>
                <a:spcPts val="320"/>
              </a:spcBef>
              <a:spcAft>
                <a:spcPts val="0"/>
              </a:spcAft>
              <a:buClr>
                <a:schemeClr val="dk1"/>
              </a:buClr>
              <a:buSzPts val="3459"/>
              <a:buFont typeface="Arial"/>
              <a:buNone/>
            </a:pPr>
            <a:r>
              <a:rPr i="0" lang="es-AR" sz="1600" u="none" cap="none" strike="noStrike">
                <a:solidFill>
                  <a:schemeClr val="dk1"/>
                </a:solidFill>
                <a:latin typeface="Arial"/>
                <a:ea typeface="Arial"/>
                <a:cs typeface="Arial"/>
                <a:sym typeface="Arial"/>
              </a:rPr>
              <a:t>Estas mediciones fueron realizadas con un fotómetro solar de GLOBE. Los marcadores rojos y verdes corresponden a las dos longitudes de onda de medición disponibles en un fotómetro </a:t>
            </a:r>
            <a:r>
              <a:rPr lang="es-AR" sz="1600">
                <a:latin typeface="Arial"/>
                <a:ea typeface="Arial"/>
                <a:cs typeface="Arial"/>
                <a:sym typeface="Arial"/>
              </a:rPr>
              <a:t>solar de GLOBE</a:t>
            </a:r>
            <a:r>
              <a:rPr i="0" lang="es-AR" sz="1600" u="none" cap="none" strike="noStrike">
                <a:solidFill>
                  <a:schemeClr val="dk1"/>
                </a:solidFill>
                <a:latin typeface="Arial"/>
                <a:ea typeface="Arial"/>
                <a:cs typeface="Arial"/>
                <a:sym typeface="Arial"/>
              </a:rPr>
              <a:t>.</a:t>
            </a:r>
            <a:endParaRPr i="0" sz="1600" u="none" cap="none" strike="noStrike">
              <a:solidFill>
                <a:schemeClr val="dk1"/>
              </a:solidFill>
              <a:latin typeface="Arial"/>
              <a:ea typeface="Arial"/>
              <a:cs typeface="Arial"/>
              <a:sym typeface="Arial"/>
            </a:endParaRPr>
          </a:p>
        </p:txBody>
      </p:sp>
      <p:sp>
        <p:nvSpPr>
          <p:cNvPr id="421" name="Google Shape;421;p39"/>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99" name="Shape 99"/>
        <p:cNvGrpSpPr/>
        <p:nvPr/>
      </p:nvGrpSpPr>
      <p:grpSpPr>
        <a:xfrm>
          <a:off x="0" y="0"/>
          <a:ext cx="0" cy="0"/>
          <a:chOff x="0" y="0"/>
          <a:chExt cx="0" cy="0"/>
        </a:xfrm>
      </p:grpSpPr>
      <p:sp>
        <p:nvSpPr>
          <p:cNvPr id="100" name="Google Shape;100;p4"/>
          <p:cNvSpPr txBox="1"/>
          <p:nvPr>
            <p:ph type="title"/>
          </p:nvPr>
        </p:nvSpPr>
        <p:spPr>
          <a:xfrm>
            <a:off x="1284325" y="1066050"/>
            <a:ext cx="4177800" cy="685800"/>
          </a:xfrm>
          <a:prstGeom prst="rect">
            <a:avLst/>
          </a:prstGeom>
          <a:noFill/>
          <a:ln>
            <a:noFill/>
          </a:ln>
        </p:spPr>
        <p:txBody>
          <a:bodyPr anchorCtr="0" anchor="ctr" bIns="45700" lIns="91425" spcFirstLastPara="1" rIns="91425" wrap="square" tIns="45700">
            <a:normAutofit fontScale="90000"/>
          </a:bodyPr>
          <a:lstStyle/>
          <a:p>
            <a:pPr indent="0" lvl="0" marL="0" marR="0" rtl="0" algn="l">
              <a:lnSpc>
                <a:spcPct val="100000"/>
              </a:lnSpc>
              <a:spcBef>
                <a:spcPts val="0"/>
              </a:spcBef>
              <a:spcAft>
                <a:spcPts val="0"/>
              </a:spcAft>
              <a:buClr>
                <a:schemeClr val="dk2"/>
              </a:buClr>
              <a:buSzPct val="48611"/>
              <a:buFont typeface="Arial"/>
              <a:buNone/>
            </a:pPr>
            <a:r>
              <a:rPr b="1" lang="es-AR" sz="3200"/>
              <a:t>¿Qué son los Aerosoles?</a:t>
            </a:r>
            <a:endParaRPr b="1" i="0" sz="3200" u="none" cap="none" strike="noStrike">
              <a:solidFill>
                <a:schemeClr val="dk2"/>
              </a:solidFill>
            </a:endParaRPr>
          </a:p>
        </p:txBody>
      </p:sp>
      <p:sp>
        <p:nvSpPr>
          <p:cNvPr id="101" name="Google Shape;101;p4"/>
          <p:cNvSpPr txBox="1"/>
          <p:nvPr>
            <p:ph idx="1" type="body"/>
          </p:nvPr>
        </p:nvSpPr>
        <p:spPr>
          <a:xfrm>
            <a:off x="1284316" y="1863916"/>
            <a:ext cx="4177905" cy="4987157"/>
          </a:xfrm>
          <a:prstGeom prst="rect">
            <a:avLst/>
          </a:prstGeom>
          <a:noFill/>
          <a:ln>
            <a:noFill/>
          </a:ln>
        </p:spPr>
        <p:txBody>
          <a:bodyPr anchorCtr="0" anchor="t" bIns="45700" lIns="91425" spcFirstLastPara="1" rIns="91425" wrap="square" tIns="45700">
            <a:normAutofit fontScale="92500" lnSpcReduction="10000"/>
          </a:bodyPr>
          <a:lstStyle/>
          <a:p>
            <a:pPr indent="-274320" lvl="0" marL="274320" marR="0" rtl="0" algn="just">
              <a:lnSpc>
                <a:spcPct val="100000"/>
              </a:lnSpc>
              <a:spcBef>
                <a:spcPts val="0"/>
              </a:spcBef>
              <a:spcAft>
                <a:spcPts val="0"/>
              </a:spcAft>
              <a:buClr>
                <a:schemeClr val="dk1"/>
              </a:buClr>
              <a:buSzPct val="108108"/>
              <a:buChar char="•"/>
            </a:pPr>
            <a:r>
              <a:rPr i="0" lang="es-AR" sz="1800" u="none" cap="none" strike="noStrike">
                <a:solidFill>
                  <a:schemeClr val="dk1"/>
                </a:solidFill>
              </a:rPr>
              <a:t>Los aerosoles son mezclas de partículas líquidas o sólidas suspendidas en un gas, por ejemplo, el aire. </a:t>
            </a:r>
            <a:endParaRPr/>
          </a:p>
          <a:p>
            <a:pPr indent="-274320" lvl="0" marL="274320" marR="0" rtl="0" algn="just">
              <a:lnSpc>
                <a:spcPct val="100000"/>
              </a:lnSpc>
              <a:spcBef>
                <a:spcPts val="600"/>
              </a:spcBef>
              <a:spcAft>
                <a:spcPts val="0"/>
              </a:spcAft>
              <a:buClr>
                <a:schemeClr val="dk1"/>
              </a:buClr>
              <a:buSzPct val="108108"/>
              <a:buChar char="•"/>
            </a:pPr>
            <a:r>
              <a:rPr i="0" lang="es-AR" sz="1800" u="none" cap="none" strike="noStrike">
                <a:solidFill>
                  <a:schemeClr val="dk1"/>
                </a:solidFill>
              </a:rPr>
              <a:t>Estas partículas varían en tamaño desde una </a:t>
            </a:r>
            <a:r>
              <a:rPr lang="es-AR" sz="1800"/>
              <a:t>fracción de un micrómetro </a:t>
            </a:r>
            <a:r>
              <a:rPr i="0" lang="es-AR" sz="1800" u="none" cap="none" strike="noStrike">
                <a:solidFill>
                  <a:schemeClr val="dk1"/>
                </a:solidFill>
              </a:rPr>
              <a:t>(µm, o una millonésima parte de un metro) hasta unos pocos cientos de micrómetros.</a:t>
            </a:r>
            <a:endParaRPr/>
          </a:p>
          <a:p>
            <a:pPr indent="-274320" lvl="0" marL="274320" marR="0" rtl="0" algn="just">
              <a:lnSpc>
                <a:spcPct val="100000"/>
              </a:lnSpc>
              <a:spcBef>
                <a:spcPts val="600"/>
              </a:spcBef>
              <a:spcAft>
                <a:spcPts val="0"/>
              </a:spcAft>
              <a:buClr>
                <a:schemeClr val="dk1"/>
              </a:buClr>
              <a:buSzPct val="108108"/>
              <a:buChar char="•"/>
            </a:pPr>
            <a:r>
              <a:rPr lang="es-AR" sz="1800"/>
              <a:t>Se forman por procesos naturales o como el resultado de una actividad humana</a:t>
            </a:r>
            <a:r>
              <a:rPr i="0" lang="es-AR" sz="1800" u="none" cap="none" strike="noStrike">
                <a:solidFill>
                  <a:schemeClr val="dk1"/>
                </a:solidFill>
              </a:rPr>
              <a:t>.</a:t>
            </a:r>
            <a:endParaRPr/>
          </a:p>
          <a:p>
            <a:pPr indent="-274320" lvl="0" marL="274320" marR="0" rtl="0" algn="just">
              <a:lnSpc>
                <a:spcPct val="100000"/>
              </a:lnSpc>
              <a:spcBef>
                <a:spcPts val="600"/>
              </a:spcBef>
              <a:spcAft>
                <a:spcPts val="0"/>
              </a:spcAft>
              <a:buClr>
                <a:schemeClr val="dk1"/>
              </a:buClr>
              <a:buSzPct val="108108"/>
              <a:buChar char="•"/>
            </a:pPr>
            <a:r>
              <a:rPr i="0" lang="es-AR" sz="1800" u="none" cap="none" strike="noStrike">
                <a:solidFill>
                  <a:schemeClr val="dk1"/>
                </a:solidFill>
              </a:rPr>
              <a:t>El humo, las bacterias, la sal, el polen, el polvo, </a:t>
            </a:r>
            <a:r>
              <a:rPr lang="es-AR" sz="1800"/>
              <a:t>diversos contaminantes, el hielo y las pequeñas gotas de agua son todos aerosoles</a:t>
            </a:r>
            <a:r>
              <a:rPr i="0" lang="es-AR" sz="1800" u="none" cap="none" strike="noStrike">
                <a:solidFill>
                  <a:schemeClr val="dk1"/>
                </a:solidFill>
              </a:rPr>
              <a:t>.</a:t>
            </a:r>
            <a:endParaRPr/>
          </a:p>
          <a:p>
            <a:pPr indent="-274320" lvl="0" marL="274320" marR="0" rtl="0" algn="just">
              <a:lnSpc>
                <a:spcPct val="100000"/>
              </a:lnSpc>
              <a:spcBef>
                <a:spcPts val="600"/>
              </a:spcBef>
              <a:spcAft>
                <a:spcPts val="0"/>
              </a:spcAft>
              <a:buClr>
                <a:schemeClr val="dk1"/>
              </a:buClr>
              <a:buSzPct val="108108"/>
              <a:buChar char="•"/>
            </a:pPr>
            <a:r>
              <a:rPr i="0" lang="es-AR" sz="1800" u="none" cap="none" strike="noStrike">
                <a:solidFill>
                  <a:schemeClr val="dk1"/>
                </a:solidFill>
              </a:rPr>
              <a:t>Tienen efectos mixtos en </a:t>
            </a:r>
            <a:r>
              <a:rPr lang="es-AR" sz="1800"/>
              <a:t>el equilibrio energético de la atmósfera. </a:t>
            </a:r>
            <a:endParaRPr i="0" sz="1800" u="none" cap="none" strike="noStrike">
              <a:solidFill>
                <a:schemeClr val="dk1"/>
              </a:solidFill>
            </a:endParaRPr>
          </a:p>
        </p:txBody>
      </p:sp>
      <p:sp>
        <p:nvSpPr>
          <p:cNvPr id="102" name="Google Shape;102;p4"/>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H. Recursos adicionales.</a:t>
            </a:r>
            <a:endParaRPr i="0" sz="1200" u="none" cap="none" strike="noStrike">
              <a:solidFill>
                <a:schemeClr val="dk1"/>
              </a:solidFill>
            </a:endParaRPr>
          </a:p>
        </p:txBody>
      </p:sp>
      <p:graphicFrame>
        <p:nvGraphicFramePr>
          <p:cNvPr id="103" name="Google Shape;103;p4"/>
          <p:cNvGraphicFramePr/>
          <p:nvPr/>
        </p:nvGraphicFramePr>
        <p:xfrm>
          <a:off x="5527337" y="1066039"/>
          <a:ext cx="3000000" cy="3000000"/>
        </p:xfrm>
        <a:graphic>
          <a:graphicData uri="http://schemas.openxmlformats.org/drawingml/2006/table">
            <a:tbl>
              <a:tblPr bandRow="1" firstRow="1">
                <a:noFill/>
                <a:tableStyleId>{0F3A0874-FC62-42EF-B6F2-2F69DDC62432}</a:tableStyleId>
              </a:tblPr>
              <a:tblGrid>
                <a:gridCol w="3414675"/>
              </a:tblGrid>
              <a:tr h="1039850">
                <a:tc>
                  <a:txBody>
                    <a:bodyPr/>
                    <a:lstStyle/>
                    <a:p>
                      <a:pPr indent="0" lvl="0" marL="0" marR="0" rtl="0" algn="ctr">
                        <a:lnSpc>
                          <a:spcPct val="100000"/>
                        </a:lnSpc>
                        <a:spcBef>
                          <a:spcPts val="0"/>
                        </a:spcBef>
                        <a:spcAft>
                          <a:spcPts val="0"/>
                        </a:spcAft>
                        <a:buClr>
                          <a:srgbClr val="000000"/>
                        </a:buClr>
                        <a:buSzPts val="2800"/>
                        <a:buFont typeface="Arial"/>
                        <a:buNone/>
                      </a:pPr>
                      <a:r>
                        <a:rPr lang="es-AR" sz="2500" u="none" cap="none" strike="noStrike"/>
                        <a:t>Protocolos de Atmósfera de GLOBE</a:t>
                      </a:r>
                      <a:endParaRPr sz="2500" u="none" cap="none" strike="noStrike"/>
                    </a:p>
                  </a:txBody>
                  <a:tcPr marT="45725" marB="45725" marR="91450" marL="91450"/>
                </a:tc>
              </a:tr>
              <a:tr h="4144125">
                <a:tc>
                  <a:txBody>
                    <a:bodyPr/>
                    <a:lstStyle/>
                    <a:p>
                      <a:pPr indent="0" lvl="0" marL="0" marR="0" rtl="0" algn="ctr">
                        <a:lnSpc>
                          <a:spcPct val="130000"/>
                        </a:lnSpc>
                        <a:spcBef>
                          <a:spcPts val="0"/>
                        </a:spcBef>
                        <a:spcAft>
                          <a:spcPts val="0"/>
                        </a:spcAft>
                        <a:buClr>
                          <a:schemeClr val="accent6"/>
                        </a:buClr>
                        <a:buSzPts val="2000"/>
                        <a:buFont typeface="Arial"/>
                        <a:buNone/>
                      </a:pPr>
                      <a:r>
                        <a:rPr b="1" i="1" lang="es-AR" sz="2000" u="sng" cap="none" strike="noStrike">
                          <a:solidFill>
                            <a:schemeClr val="accent6"/>
                          </a:solidFill>
                        </a:rPr>
                        <a:t>Aerosoles </a:t>
                      </a:r>
                      <a:endParaRPr/>
                    </a:p>
                    <a:p>
                      <a:pPr indent="0" lvl="0" marL="0" marR="0" rtl="0" algn="ctr">
                        <a:lnSpc>
                          <a:spcPct val="130000"/>
                        </a:lnSpc>
                        <a:spcBef>
                          <a:spcPts val="0"/>
                        </a:spcBef>
                        <a:spcAft>
                          <a:spcPts val="0"/>
                        </a:spcAft>
                        <a:buClr>
                          <a:srgbClr val="1A4976"/>
                        </a:buClr>
                        <a:buSzPts val="2000"/>
                        <a:buFont typeface="Arial"/>
                        <a:buNone/>
                      </a:pPr>
                      <a:r>
                        <a:rPr b="1" lang="es-AR" sz="2000" u="none" cap="none" strike="noStrike">
                          <a:solidFill>
                            <a:srgbClr val="1A4976"/>
                          </a:solidFill>
                        </a:rPr>
                        <a:t>Temperatura del Aire</a:t>
                      </a:r>
                      <a:endParaRPr/>
                    </a:p>
                    <a:p>
                      <a:pPr indent="0" lvl="0" marL="0" marR="0" rtl="0" algn="ctr">
                        <a:lnSpc>
                          <a:spcPct val="130000"/>
                        </a:lnSpc>
                        <a:spcBef>
                          <a:spcPts val="0"/>
                        </a:spcBef>
                        <a:spcAft>
                          <a:spcPts val="0"/>
                        </a:spcAft>
                        <a:buClr>
                          <a:srgbClr val="1A4976"/>
                        </a:buClr>
                        <a:buSzPts val="2000"/>
                        <a:buFont typeface="Arial"/>
                        <a:buNone/>
                      </a:pPr>
                      <a:r>
                        <a:rPr b="1" lang="es-AR" sz="2000" u="none" cap="none" strike="noStrike">
                          <a:solidFill>
                            <a:srgbClr val="1A4976"/>
                          </a:solidFill>
                        </a:rPr>
                        <a:t>Presión Barométrica</a:t>
                      </a:r>
                      <a:endParaRPr/>
                    </a:p>
                    <a:p>
                      <a:pPr indent="0" lvl="0" marL="0" marR="0" rtl="0" algn="ctr">
                        <a:lnSpc>
                          <a:spcPct val="130000"/>
                        </a:lnSpc>
                        <a:spcBef>
                          <a:spcPts val="0"/>
                        </a:spcBef>
                        <a:spcAft>
                          <a:spcPts val="0"/>
                        </a:spcAft>
                        <a:buClr>
                          <a:srgbClr val="1A4976"/>
                        </a:buClr>
                        <a:buSzPts val="2000"/>
                        <a:buFont typeface="Arial"/>
                        <a:buNone/>
                      </a:pPr>
                      <a:r>
                        <a:rPr b="1" lang="es-AR" sz="2000" u="none" cap="none" strike="noStrike">
                          <a:solidFill>
                            <a:srgbClr val="1A4976"/>
                          </a:solidFill>
                        </a:rPr>
                        <a:t>Nubes</a:t>
                      </a:r>
                      <a:endParaRPr/>
                    </a:p>
                    <a:p>
                      <a:pPr indent="0" lvl="0" marL="0" marR="0" rtl="0" algn="ctr">
                        <a:lnSpc>
                          <a:spcPct val="130000"/>
                        </a:lnSpc>
                        <a:spcBef>
                          <a:spcPts val="0"/>
                        </a:spcBef>
                        <a:spcAft>
                          <a:spcPts val="0"/>
                        </a:spcAft>
                        <a:buClr>
                          <a:srgbClr val="1A4976"/>
                        </a:buClr>
                        <a:buSzPts val="2000"/>
                        <a:buFont typeface="Arial"/>
                        <a:buNone/>
                      </a:pPr>
                      <a:r>
                        <a:rPr b="1" lang="es-AR" sz="2000" u="none" cap="none" strike="noStrike">
                          <a:solidFill>
                            <a:srgbClr val="1A4976"/>
                          </a:solidFill>
                        </a:rPr>
                        <a:t>Precipitación </a:t>
                      </a:r>
                      <a:endParaRPr/>
                    </a:p>
                    <a:p>
                      <a:pPr indent="0" lvl="0" marL="0" marR="0" rtl="0" algn="ctr">
                        <a:lnSpc>
                          <a:spcPct val="130000"/>
                        </a:lnSpc>
                        <a:spcBef>
                          <a:spcPts val="0"/>
                        </a:spcBef>
                        <a:spcAft>
                          <a:spcPts val="0"/>
                        </a:spcAft>
                        <a:buClr>
                          <a:srgbClr val="1A4976"/>
                        </a:buClr>
                        <a:buSzPts val="2000"/>
                        <a:buFont typeface="Arial"/>
                        <a:buNone/>
                      </a:pPr>
                      <a:r>
                        <a:rPr b="1" lang="es-AR" sz="2000" u="none" cap="none" strike="noStrike">
                          <a:solidFill>
                            <a:srgbClr val="1A4976"/>
                          </a:solidFill>
                        </a:rPr>
                        <a:t>Humedad Relativa </a:t>
                      </a:r>
                      <a:endParaRPr/>
                    </a:p>
                    <a:p>
                      <a:pPr indent="0" lvl="0" marL="0" marR="0" rtl="0" algn="ctr">
                        <a:lnSpc>
                          <a:spcPct val="130000"/>
                        </a:lnSpc>
                        <a:spcBef>
                          <a:spcPts val="0"/>
                        </a:spcBef>
                        <a:spcAft>
                          <a:spcPts val="0"/>
                        </a:spcAft>
                        <a:buClr>
                          <a:srgbClr val="1A4976"/>
                        </a:buClr>
                        <a:buSzPts val="2000"/>
                        <a:buFont typeface="Arial"/>
                        <a:buNone/>
                      </a:pPr>
                      <a:r>
                        <a:rPr b="1" lang="es-AR" sz="2000" u="none" cap="none" strike="noStrike">
                          <a:solidFill>
                            <a:srgbClr val="1A4976"/>
                          </a:solidFill>
                        </a:rPr>
                        <a:t>Ozono Superficial </a:t>
                      </a:r>
                      <a:endParaRPr/>
                    </a:p>
                    <a:p>
                      <a:pPr indent="0" lvl="0" marL="0" marR="0" rtl="0" algn="ctr">
                        <a:lnSpc>
                          <a:spcPct val="130000"/>
                        </a:lnSpc>
                        <a:spcBef>
                          <a:spcPts val="0"/>
                        </a:spcBef>
                        <a:spcAft>
                          <a:spcPts val="0"/>
                        </a:spcAft>
                        <a:buClr>
                          <a:srgbClr val="1A4976"/>
                        </a:buClr>
                        <a:buSzPts val="2000"/>
                        <a:buFont typeface="Arial"/>
                        <a:buNone/>
                      </a:pPr>
                      <a:r>
                        <a:rPr b="1" lang="es-AR" sz="2000" u="none" cap="none" strike="noStrike">
                          <a:solidFill>
                            <a:srgbClr val="1A4976"/>
                          </a:solidFill>
                        </a:rPr>
                        <a:t>Temperatura Superficial </a:t>
                      </a:r>
                      <a:endParaRPr/>
                    </a:p>
                    <a:p>
                      <a:pPr indent="0" lvl="0" marL="0" marR="0" rtl="0" algn="ctr">
                        <a:lnSpc>
                          <a:spcPct val="130000"/>
                        </a:lnSpc>
                        <a:spcBef>
                          <a:spcPts val="0"/>
                        </a:spcBef>
                        <a:spcAft>
                          <a:spcPts val="0"/>
                        </a:spcAft>
                        <a:buClr>
                          <a:srgbClr val="1A4976"/>
                        </a:buClr>
                        <a:buSzPts val="2000"/>
                        <a:buFont typeface="Arial"/>
                        <a:buNone/>
                      </a:pPr>
                      <a:r>
                        <a:rPr b="1" lang="es-AR" sz="2000" u="none" cap="none" strike="noStrike">
                          <a:solidFill>
                            <a:srgbClr val="1A4976"/>
                          </a:solidFill>
                        </a:rPr>
                        <a:t>Vapor del Agua </a:t>
                      </a:r>
                      <a:endParaRPr/>
                    </a:p>
                    <a:p>
                      <a:pPr indent="0" lvl="0" marL="0" marR="0" rtl="0" algn="ctr">
                        <a:lnSpc>
                          <a:spcPct val="130000"/>
                        </a:lnSpc>
                        <a:spcBef>
                          <a:spcPts val="0"/>
                        </a:spcBef>
                        <a:spcAft>
                          <a:spcPts val="0"/>
                        </a:spcAft>
                        <a:buClr>
                          <a:srgbClr val="1A4976"/>
                        </a:buClr>
                        <a:buSzPts val="2000"/>
                        <a:buFont typeface="Arial"/>
                        <a:buNone/>
                      </a:pPr>
                      <a:r>
                        <a:rPr b="1" lang="es-AR" sz="2000" u="none" cap="none" strike="noStrike">
                          <a:solidFill>
                            <a:srgbClr val="1A4976"/>
                          </a:solidFill>
                        </a:rPr>
                        <a:t>Viento</a:t>
                      </a:r>
                      <a:endParaRPr b="1" sz="2000" u="none" cap="none" strike="noStrike">
                        <a:solidFill>
                          <a:srgbClr val="1A4976"/>
                        </a:solidFill>
                      </a:endParaRPr>
                    </a:p>
                  </a:txBody>
                  <a:tcPr marT="45725" marB="45725" marR="91450" marL="91450"/>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25" name="Shape 425"/>
        <p:cNvGrpSpPr/>
        <p:nvPr/>
      </p:nvGrpSpPr>
      <p:grpSpPr>
        <a:xfrm>
          <a:off x="0" y="0"/>
          <a:ext cx="0" cy="0"/>
          <a:chOff x="0" y="0"/>
          <a:chExt cx="0" cy="0"/>
        </a:xfrm>
      </p:grpSpPr>
      <p:sp>
        <p:nvSpPr>
          <p:cNvPr id="426" name="Google Shape;426;p40"/>
          <p:cNvSpPr txBox="1"/>
          <p:nvPr>
            <p:ph type="title"/>
          </p:nvPr>
        </p:nvSpPr>
        <p:spPr>
          <a:xfrm>
            <a:off x="1219200" y="984288"/>
            <a:ext cx="7848600" cy="685800"/>
          </a:xfrm>
          <a:prstGeom prst="rect">
            <a:avLst/>
          </a:prstGeom>
          <a:noFill/>
          <a:ln>
            <a:noFill/>
          </a:ln>
        </p:spPr>
        <p:txBody>
          <a:bodyPr anchorCtr="0" anchor="ctr" bIns="45700" lIns="91425" spcFirstLastPara="1" rIns="91425" wrap="square" tIns="45700">
            <a:normAutofit fontScale="90000"/>
          </a:bodyPr>
          <a:lstStyle/>
          <a:p>
            <a:pPr indent="0" lvl="0" marL="0" marR="0" rtl="0" algn="ctr">
              <a:lnSpc>
                <a:spcPct val="100000"/>
              </a:lnSpc>
              <a:spcBef>
                <a:spcPts val="0"/>
              </a:spcBef>
              <a:spcAft>
                <a:spcPts val="0"/>
              </a:spcAft>
              <a:buClr>
                <a:schemeClr val="dk2"/>
              </a:buClr>
              <a:buSzPct val="55555"/>
              <a:buFont typeface="Arial"/>
              <a:buNone/>
            </a:pPr>
            <a:r>
              <a:rPr b="1" i="0" lang="es-AR" sz="2800" u="none" cap="none" strike="noStrike">
                <a:solidFill>
                  <a:schemeClr val="dk2"/>
                </a:solidFill>
                <a:latin typeface="Arial"/>
                <a:ea typeface="Arial"/>
                <a:cs typeface="Arial"/>
                <a:sym typeface="Arial"/>
              </a:rPr>
              <a:t>Al graficar sus mediciones es posible que observe las principales columnas de aerosoles</a:t>
            </a:r>
            <a:endParaRPr b="1" i="0" sz="2800" u="none" cap="none" strike="noStrike">
              <a:solidFill>
                <a:schemeClr val="dk2"/>
              </a:solidFill>
              <a:latin typeface="Arial"/>
              <a:ea typeface="Arial"/>
              <a:cs typeface="Arial"/>
              <a:sym typeface="Arial"/>
            </a:endParaRPr>
          </a:p>
        </p:txBody>
      </p:sp>
      <p:sp>
        <p:nvSpPr>
          <p:cNvPr id="427" name="Google Shape;427;p40"/>
          <p:cNvSpPr txBox="1"/>
          <p:nvPr>
            <p:ph idx="2" type="body"/>
          </p:nvPr>
        </p:nvSpPr>
        <p:spPr>
          <a:xfrm>
            <a:off x="1295400" y="1752600"/>
            <a:ext cx="7772400" cy="1147618"/>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just">
              <a:lnSpc>
                <a:spcPct val="100000"/>
              </a:lnSpc>
              <a:spcBef>
                <a:spcPts val="0"/>
              </a:spcBef>
              <a:spcAft>
                <a:spcPts val="0"/>
              </a:spcAft>
              <a:buClr>
                <a:schemeClr val="dk1"/>
              </a:buClr>
              <a:buSzPct val="192192"/>
              <a:buFont typeface="Arial"/>
              <a:buNone/>
            </a:pPr>
            <a:r>
              <a:rPr b="0" i="0" lang="es-AR" sz="1800" u="none" cap="none" strike="noStrike">
                <a:solidFill>
                  <a:schemeClr val="dk1"/>
                </a:solidFill>
                <a:latin typeface="Arial"/>
                <a:ea typeface="Arial"/>
                <a:cs typeface="Arial"/>
                <a:sym typeface="Arial"/>
              </a:rPr>
              <a:t>En junio del 2015 una serie de incendios forestales en las llanuras de Canadá enviaron enormes columnas de humo al este sobre las regiones costeras del Medio Oeste y Este de los Estados Unidos de </a:t>
            </a:r>
            <a:r>
              <a:rPr lang="es-AR" sz="1800">
                <a:latin typeface="Arial"/>
                <a:ea typeface="Arial"/>
                <a:cs typeface="Arial"/>
                <a:sym typeface="Arial"/>
              </a:rPr>
              <a:t>América. Estos incendios ardieron durante semanas, enviando “ríos de humo” a través del continente. ¡Los científicos incluso podían ver el humo desde el espacio!</a:t>
            </a:r>
            <a:endParaRPr b="0" i="0" sz="1800" u="none" cap="none" strike="noStrike">
              <a:solidFill>
                <a:schemeClr val="dk1"/>
              </a:solidFill>
              <a:latin typeface="Arial"/>
              <a:ea typeface="Arial"/>
              <a:cs typeface="Arial"/>
              <a:sym typeface="Arial"/>
            </a:endParaRPr>
          </a:p>
        </p:txBody>
      </p:sp>
      <p:pic>
        <p:nvPicPr>
          <p:cNvPr descr="Left image shows a grass fire with plumes of smoke coming off the fields; the right image is a satellite image of a 'river of smoke' from a massive Canadian forest fire traveling across the central United States." id="428" name="Google Shape;428;p40" title="Aerosol Plumes"/>
          <p:cNvPicPr preferRelativeResize="0"/>
          <p:nvPr/>
        </p:nvPicPr>
        <p:blipFill rotWithShape="1">
          <a:blip r:embed="rId3">
            <a:alphaModFix/>
          </a:blip>
          <a:srcRect b="0" l="0" r="0" t="0"/>
          <a:stretch/>
        </p:blipFill>
        <p:spPr>
          <a:xfrm>
            <a:off x="2057400" y="2971800"/>
            <a:ext cx="6324600" cy="3773582"/>
          </a:xfrm>
          <a:prstGeom prst="rect">
            <a:avLst/>
          </a:prstGeom>
          <a:noFill/>
          <a:ln>
            <a:noFill/>
          </a:ln>
        </p:spPr>
      </p:pic>
      <p:sp>
        <p:nvSpPr>
          <p:cNvPr id="429" name="Google Shape;429;p40"/>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33" name="Shape 433"/>
        <p:cNvGrpSpPr/>
        <p:nvPr/>
      </p:nvGrpSpPr>
      <p:grpSpPr>
        <a:xfrm>
          <a:off x="0" y="0"/>
          <a:ext cx="0" cy="0"/>
          <a:chOff x="0" y="0"/>
          <a:chExt cx="0" cy="0"/>
        </a:xfrm>
      </p:grpSpPr>
      <p:sp>
        <p:nvSpPr>
          <p:cNvPr id="434" name="Google Shape;434;p41"/>
          <p:cNvSpPr txBox="1"/>
          <p:nvPr>
            <p:ph type="title"/>
          </p:nvPr>
        </p:nvSpPr>
        <p:spPr>
          <a:xfrm>
            <a:off x="1226127" y="1007113"/>
            <a:ext cx="7848600" cy="6858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2"/>
              </a:buClr>
              <a:buSzPct val="55555"/>
              <a:buFont typeface="Arial"/>
              <a:buNone/>
            </a:pPr>
            <a:r>
              <a:rPr b="1" i="0" lang="es-AR" sz="2800" u="none" cap="none" strike="noStrike">
                <a:solidFill>
                  <a:schemeClr val="dk2"/>
                </a:solidFill>
                <a:latin typeface="Arial"/>
                <a:ea typeface="Arial"/>
                <a:cs typeface="Arial"/>
                <a:sym typeface="Arial"/>
              </a:rPr>
              <a:t>Al graficar sus </a:t>
            </a:r>
            <a:r>
              <a:rPr lang="es-AR" sz="2800">
                <a:latin typeface="Arial"/>
                <a:ea typeface="Arial"/>
                <a:cs typeface="Arial"/>
                <a:sym typeface="Arial"/>
              </a:rPr>
              <a:t>mediciones es posible que observe las principales columnas de aerosoles (1)</a:t>
            </a:r>
            <a:endParaRPr b="1" i="0" sz="2800" u="none" cap="none" strike="noStrike">
              <a:solidFill>
                <a:schemeClr val="dk2"/>
              </a:solidFill>
              <a:latin typeface="Arial"/>
              <a:ea typeface="Arial"/>
              <a:cs typeface="Arial"/>
              <a:sym typeface="Arial"/>
            </a:endParaRPr>
          </a:p>
        </p:txBody>
      </p:sp>
      <p:sp>
        <p:nvSpPr>
          <p:cNvPr id="435" name="Google Shape;435;p41"/>
          <p:cNvSpPr txBox="1"/>
          <p:nvPr>
            <p:ph idx="2" type="body"/>
          </p:nvPr>
        </p:nvSpPr>
        <p:spPr>
          <a:xfrm>
            <a:off x="1219200" y="2029154"/>
            <a:ext cx="7853218" cy="1447800"/>
          </a:xfrm>
          <a:prstGeom prst="rect">
            <a:avLst/>
          </a:prstGeom>
          <a:noFill/>
          <a:ln>
            <a:noFill/>
          </a:ln>
        </p:spPr>
        <p:txBody>
          <a:bodyPr anchorCtr="0" anchor="t" bIns="45700" lIns="91425" spcFirstLastPara="1" rIns="91425" wrap="square" tIns="45700">
            <a:normAutofit lnSpcReduction="10000"/>
          </a:bodyPr>
          <a:lstStyle/>
          <a:p>
            <a:pPr indent="0" lvl="0" marL="0" marR="0" rtl="0" algn="just">
              <a:lnSpc>
                <a:spcPct val="100000"/>
              </a:lnSpc>
              <a:spcBef>
                <a:spcPts val="0"/>
              </a:spcBef>
              <a:spcAft>
                <a:spcPts val="0"/>
              </a:spcAft>
              <a:buClr>
                <a:schemeClr val="dk1"/>
              </a:buClr>
              <a:buSzPts val="3200"/>
              <a:buFont typeface="Arial"/>
              <a:buNone/>
            </a:pPr>
            <a:r>
              <a:rPr b="0" i="0" lang="es-AR" sz="1800" u="none" cap="none" strike="noStrike">
                <a:solidFill>
                  <a:schemeClr val="dk1"/>
                </a:solidFill>
                <a:latin typeface="Arial"/>
                <a:ea typeface="Arial"/>
                <a:cs typeface="Arial"/>
                <a:sym typeface="Arial"/>
              </a:rPr>
              <a:t>A miles de kilómetros de distancia en la NASA Langley, los científicos de GLOBE que midieron aerosoles usando un fotómetro solar vieron valores AOT sustancialmente aumentados. También vieron que el cielo estaba extremadamente brumoso y de color cremoso: ¡la contaminación del aire en acción!</a:t>
            </a:r>
            <a:endParaRPr b="0" i="0" sz="1800" u="none" cap="none" strike="noStrike">
              <a:solidFill>
                <a:schemeClr val="dk1"/>
              </a:solidFill>
              <a:latin typeface="Arial"/>
              <a:ea typeface="Arial"/>
              <a:cs typeface="Arial"/>
              <a:sym typeface="Arial"/>
            </a:endParaRPr>
          </a:p>
        </p:txBody>
      </p:sp>
      <p:pic>
        <p:nvPicPr>
          <p:cNvPr descr="The left image shows another satellite image of the smoke from the Canadian forest fire from the previous slide, now over the United States capitol and the NASA Langley Research Center. The right image is a plot of AOT over time showing measurements taken at Langley as the smoke reached them; AOT increased from 0.3 to 0.6 on the red wavelength and from 0.4 to 0.8 on the green wavelength. " id="436" name="Google Shape;436;p41" title="River of Smoke Across the U.S."/>
          <p:cNvPicPr preferRelativeResize="0"/>
          <p:nvPr/>
        </p:nvPicPr>
        <p:blipFill rotWithShape="1">
          <a:blip r:embed="rId3">
            <a:alphaModFix/>
          </a:blip>
          <a:srcRect b="0" l="0" r="0" t="0"/>
          <a:stretch/>
        </p:blipFill>
        <p:spPr>
          <a:xfrm>
            <a:off x="1219200" y="3640042"/>
            <a:ext cx="7839364" cy="2751565"/>
          </a:xfrm>
          <a:prstGeom prst="rect">
            <a:avLst/>
          </a:prstGeom>
          <a:noFill/>
          <a:ln>
            <a:noFill/>
          </a:ln>
        </p:spPr>
      </p:pic>
      <p:sp>
        <p:nvSpPr>
          <p:cNvPr id="437" name="Google Shape;437;p41"/>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41" name="Shape 441"/>
        <p:cNvGrpSpPr/>
        <p:nvPr/>
      </p:nvGrpSpPr>
      <p:grpSpPr>
        <a:xfrm>
          <a:off x="0" y="0"/>
          <a:ext cx="0" cy="0"/>
          <a:chOff x="0" y="0"/>
          <a:chExt cx="0" cy="0"/>
        </a:xfrm>
      </p:grpSpPr>
      <p:sp>
        <p:nvSpPr>
          <p:cNvPr id="442" name="Google Shape;442;p42"/>
          <p:cNvSpPr txBox="1"/>
          <p:nvPr>
            <p:ph type="title"/>
          </p:nvPr>
        </p:nvSpPr>
        <p:spPr>
          <a:xfrm>
            <a:off x="1219200" y="993524"/>
            <a:ext cx="7848600" cy="6858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2"/>
              </a:buClr>
              <a:buSzPct val="55555"/>
              <a:buFont typeface="Arial"/>
              <a:buNone/>
            </a:pPr>
            <a:r>
              <a:rPr lang="es-AR" sz="2800">
                <a:latin typeface="Arial"/>
                <a:ea typeface="Arial"/>
                <a:cs typeface="Arial"/>
                <a:sym typeface="Arial"/>
              </a:rPr>
              <a:t>Al graficar sus mediciones es posible que observe las principales columnas de aerosoles (2)</a:t>
            </a:r>
            <a:endParaRPr b="1" i="0" sz="2800" u="none" cap="none" strike="noStrike">
              <a:solidFill>
                <a:schemeClr val="dk2"/>
              </a:solidFill>
              <a:latin typeface="Arial"/>
              <a:ea typeface="Arial"/>
              <a:cs typeface="Arial"/>
              <a:sym typeface="Arial"/>
            </a:endParaRPr>
          </a:p>
        </p:txBody>
      </p:sp>
      <p:sp>
        <p:nvSpPr>
          <p:cNvPr id="443" name="Google Shape;443;p42"/>
          <p:cNvSpPr txBox="1"/>
          <p:nvPr>
            <p:ph idx="2" type="body"/>
          </p:nvPr>
        </p:nvSpPr>
        <p:spPr>
          <a:xfrm>
            <a:off x="1371600" y="1905000"/>
            <a:ext cx="2185901" cy="42672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3200"/>
              <a:buNone/>
            </a:pPr>
            <a:r>
              <a:rPr lang="es-AR" sz="1800">
                <a:latin typeface="Arial"/>
                <a:ea typeface="Arial"/>
                <a:cs typeface="Arial"/>
                <a:sym typeface="Arial"/>
              </a:rPr>
              <a:t>Cuando los científicos compararon sus mediciones de AOT del fotómetro solar con AOT tomadas de los satélites, vieron que la columna de humo era de hecho la causa de las lecturas elevadas.</a:t>
            </a:r>
            <a:endParaRPr b="0" i="0" sz="1800" u="none" cap="none" strike="noStrike">
              <a:solidFill>
                <a:schemeClr val="dk1"/>
              </a:solidFill>
              <a:latin typeface="Arial"/>
              <a:ea typeface="Arial"/>
              <a:cs typeface="Arial"/>
              <a:sym typeface="Arial"/>
            </a:endParaRPr>
          </a:p>
        </p:txBody>
      </p:sp>
      <p:pic>
        <p:nvPicPr>
          <p:cNvPr descr="The image shows four satellite images of the forest fire smoke plume traveling across the U.S. from June 9th, 2015 to June 12, 2015. The smoke traveled from West to East and was drawn South across the central U.S. on June 9th to reach NASA Langley on the 10th. The smoke continued to blow over Langley for two days before blowing out over the ocean on June 12th." id="444" name="Google Shape;444;p42" title="River of Smoke Travels Across the U.S. - Observations from Space"/>
          <p:cNvPicPr preferRelativeResize="0"/>
          <p:nvPr/>
        </p:nvPicPr>
        <p:blipFill rotWithShape="1">
          <a:blip r:embed="rId3">
            <a:alphaModFix/>
          </a:blip>
          <a:srcRect b="0" l="0" r="0" t="0"/>
          <a:stretch/>
        </p:blipFill>
        <p:spPr>
          <a:xfrm>
            <a:off x="3709901" y="1795462"/>
            <a:ext cx="5391150" cy="4943475"/>
          </a:xfrm>
          <a:prstGeom prst="rect">
            <a:avLst/>
          </a:prstGeom>
          <a:noFill/>
          <a:ln>
            <a:noFill/>
          </a:ln>
        </p:spPr>
      </p:pic>
      <p:sp>
        <p:nvSpPr>
          <p:cNvPr id="445" name="Google Shape;445;p42"/>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49" name="Shape 449"/>
        <p:cNvGrpSpPr/>
        <p:nvPr/>
      </p:nvGrpSpPr>
      <p:grpSpPr>
        <a:xfrm>
          <a:off x="0" y="0"/>
          <a:ext cx="0" cy="0"/>
          <a:chOff x="0" y="0"/>
          <a:chExt cx="0" cy="0"/>
        </a:xfrm>
      </p:grpSpPr>
      <p:sp>
        <p:nvSpPr>
          <p:cNvPr id="450" name="Google Shape;450;p43"/>
          <p:cNvSpPr txBox="1"/>
          <p:nvPr>
            <p:ph type="title"/>
          </p:nvPr>
        </p:nvSpPr>
        <p:spPr>
          <a:xfrm>
            <a:off x="1295400" y="838200"/>
            <a:ext cx="7848600" cy="685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400"/>
              <a:buFont typeface="Arial"/>
              <a:buNone/>
            </a:pPr>
            <a:r>
              <a:rPr i="0" lang="es-AR" sz="2800" u="none" cap="none" strike="noStrike">
                <a:solidFill>
                  <a:schemeClr val="dk2"/>
                </a:solidFill>
                <a:latin typeface="Arial"/>
                <a:ea typeface="Arial"/>
                <a:cs typeface="Arial"/>
                <a:sym typeface="Arial"/>
              </a:rPr>
              <a:t>Aerosoles: fenómeno local, impacto global</a:t>
            </a:r>
            <a:endParaRPr i="0" sz="2800" u="none" cap="none" strike="noStrike">
              <a:solidFill>
                <a:schemeClr val="dk2"/>
              </a:solidFill>
              <a:latin typeface="Arial"/>
              <a:ea typeface="Arial"/>
              <a:cs typeface="Arial"/>
              <a:sym typeface="Arial"/>
            </a:endParaRPr>
          </a:p>
        </p:txBody>
      </p:sp>
      <p:sp>
        <p:nvSpPr>
          <p:cNvPr id="451" name="Google Shape;451;p43"/>
          <p:cNvSpPr txBox="1"/>
          <p:nvPr>
            <p:ph idx="2" type="body"/>
          </p:nvPr>
        </p:nvSpPr>
        <p:spPr>
          <a:xfrm>
            <a:off x="1295400" y="1524000"/>
            <a:ext cx="7620000" cy="461818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chemeClr val="dk1"/>
              </a:buClr>
              <a:buSzPts val="3200"/>
              <a:buFont typeface="Arial"/>
              <a:buNone/>
            </a:pPr>
            <a:r>
              <a:rPr i="0" lang="es-AR" sz="1800" u="none" cap="none" strike="noStrike">
                <a:solidFill>
                  <a:schemeClr val="dk1"/>
                </a:solidFill>
                <a:latin typeface="Arial"/>
                <a:ea typeface="Arial"/>
                <a:cs typeface="Arial"/>
                <a:sym typeface="Arial"/>
              </a:rPr>
              <a:t>Los aerosoles provienen de muchas fuentes, tanto naturales como artificiales, y tienen un rol importante en el clim</a:t>
            </a:r>
            <a:r>
              <a:rPr lang="es-AR" sz="1800">
                <a:latin typeface="Arial"/>
                <a:ea typeface="Arial"/>
                <a:cs typeface="Arial"/>
                <a:sym typeface="Arial"/>
              </a:rPr>
              <a:t>a global, la calidad del aire y la salud ambiental. Las mediciones de aerosoles de GLOBE ayudan a los científicos a aprender más sobre los orígenes de partículas en nuestra atmósfera, así como a determinar a dónde van estos viajeros globales antes de caer nuevamente en la superficie terrestre.</a:t>
            </a:r>
            <a:endParaRPr i="0" sz="18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ts val="3200"/>
              <a:buFont typeface="Arial"/>
              <a:buNone/>
            </a:pPr>
            <a:r>
              <a:t/>
            </a:r>
            <a:endParaRPr i="0" sz="1800" u="none" cap="none" strike="noStrike">
              <a:solidFill>
                <a:schemeClr val="dk1"/>
              </a:solidFill>
              <a:latin typeface="Arial"/>
              <a:ea typeface="Arial"/>
              <a:cs typeface="Arial"/>
              <a:sym typeface="Arial"/>
            </a:endParaRPr>
          </a:p>
          <a:p>
            <a:pPr indent="0" lvl="0" marL="0" marR="0" rtl="0" algn="just">
              <a:lnSpc>
                <a:spcPct val="100000"/>
              </a:lnSpc>
              <a:spcBef>
                <a:spcPts val="960"/>
              </a:spcBef>
              <a:spcAft>
                <a:spcPts val="0"/>
              </a:spcAft>
              <a:buClr>
                <a:schemeClr val="dk1"/>
              </a:buClr>
              <a:buSzPts val="3200"/>
              <a:buFont typeface="Arial"/>
              <a:buNone/>
            </a:pPr>
            <a:r>
              <a:rPr i="0" lang="es-AR" sz="1800" u="none" cap="none" strike="noStrike">
                <a:solidFill>
                  <a:schemeClr val="dk1"/>
                </a:solidFill>
                <a:latin typeface="Arial"/>
                <a:ea typeface="Arial"/>
                <a:cs typeface="Arial"/>
                <a:sym typeface="Arial"/>
              </a:rPr>
              <a:t>Al participar en los estudios de medición de aerosoles de GLOBE usted está ayudando a contar las historias de los fenómenos atmosféricos locales que pueden tener impactos globales. Está ayudando a los científicos a encontrar la respuesta a la pregunta: ¿qué hay en la atmósfera?</a:t>
            </a:r>
            <a:endParaRPr>
              <a:latin typeface="Arial"/>
              <a:ea typeface="Arial"/>
              <a:cs typeface="Arial"/>
              <a:sym typeface="Arial"/>
            </a:endParaRPr>
          </a:p>
        </p:txBody>
      </p:sp>
      <p:pic>
        <p:nvPicPr>
          <p:cNvPr descr="GLOBE sponsor image" id="452" name="Google Shape;452;p43"/>
          <p:cNvPicPr preferRelativeResize="0"/>
          <p:nvPr/>
        </p:nvPicPr>
        <p:blipFill rotWithShape="1">
          <a:blip r:embed="rId3">
            <a:alphaModFix/>
          </a:blip>
          <a:srcRect b="0" l="6041" r="7504" t="0"/>
          <a:stretch/>
        </p:blipFill>
        <p:spPr>
          <a:xfrm>
            <a:off x="1219201" y="5945676"/>
            <a:ext cx="7905509" cy="865666"/>
          </a:xfrm>
          <a:prstGeom prst="rect">
            <a:avLst/>
          </a:prstGeom>
          <a:noFill/>
          <a:ln>
            <a:noFill/>
          </a:ln>
        </p:spPr>
      </p:pic>
      <p:sp>
        <p:nvSpPr>
          <p:cNvPr id="453" name="Google Shape;453;p43"/>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57" name="Shape 457"/>
        <p:cNvGrpSpPr/>
        <p:nvPr/>
      </p:nvGrpSpPr>
      <p:grpSpPr>
        <a:xfrm>
          <a:off x="0" y="0"/>
          <a:ext cx="0" cy="0"/>
          <a:chOff x="0" y="0"/>
          <a:chExt cx="0" cy="0"/>
        </a:xfrm>
      </p:grpSpPr>
      <p:sp>
        <p:nvSpPr>
          <p:cNvPr id="458" name="Google Shape;458;p44"/>
          <p:cNvSpPr txBox="1"/>
          <p:nvPr>
            <p:ph type="title"/>
          </p:nvPr>
        </p:nvSpPr>
        <p:spPr>
          <a:xfrm>
            <a:off x="1295400" y="953962"/>
            <a:ext cx="77724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2"/>
              </a:buClr>
              <a:buSzPts val="1400"/>
              <a:buFont typeface="Arial"/>
              <a:buNone/>
            </a:pPr>
            <a:r>
              <a:rPr i="0" lang="es-AR" sz="3200" u="none" cap="none" strike="noStrike">
                <a:solidFill>
                  <a:schemeClr val="dk2"/>
                </a:solidFill>
                <a:latin typeface="Arial"/>
                <a:ea typeface="Arial"/>
                <a:cs typeface="Arial"/>
                <a:sym typeface="Arial"/>
              </a:rPr>
              <a:t>Preguntas de evaluación</a:t>
            </a:r>
            <a:endParaRPr i="0" sz="3200" u="none" cap="none" strike="noStrike">
              <a:solidFill>
                <a:schemeClr val="dk2"/>
              </a:solidFill>
              <a:latin typeface="Arial"/>
              <a:ea typeface="Arial"/>
              <a:cs typeface="Arial"/>
              <a:sym typeface="Arial"/>
            </a:endParaRPr>
          </a:p>
        </p:txBody>
      </p:sp>
      <p:sp>
        <p:nvSpPr>
          <p:cNvPr id="459" name="Google Shape;459;p44"/>
          <p:cNvSpPr txBox="1"/>
          <p:nvPr>
            <p:ph idx="1" type="body"/>
          </p:nvPr>
        </p:nvSpPr>
        <p:spPr>
          <a:xfrm>
            <a:off x="1295400" y="1600200"/>
            <a:ext cx="7696200" cy="48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a:buNone/>
            </a:pPr>
            <a:r>
              <a:rPr i="0" lang="es-AR" sz="1600" u="none" cap="none" strike="noStrike">
                <a:solidFill>
                  <a:schemeClr val="dk1"/>
                </a:solidFill>
                <a:latin typeface="Arial"/>
                <a:ea typeface="Arial"/>
                <a:cs typeface="Arial"/>
                <a:sym typeface="Arial"/>
              </a:rPr>
              <a:t>Póngase a prueba para responder estas preguntas y comprobar si ha logrado los objetivos de aprendizaje de este módulo.</a:t>
            </a:r>
            <a:endParaRPr>
              <a:latin typeface="Arial"/>
              <a:ea typeface="Arial"/>
              <a:cs typeface="Arial"/>
              <a:sym typeface="Arial"/>
            </a:endParaRPr>
          </a:p>
          <a:p>
            <a:pPr indent="0" lvl="0" marL="0" marR="0" rtl="0" algn="l">
              <a:lnSpc>
                <a:spcPct val="100000"/>
              </a:lnSpc>
              <a:spcBef>
                <a:spcPts val="320"/>
              </a:spcBef>
              <a:spcAft>
                <a:spcPts val="0"/>
              </a:spcAft>
              <a:buClr>
                <a:schemeClr val="dk1"/>
              </a:buClr>
              <a:buSzPts val="3200"/>
              <a:buFont typeface="Calibri"/>
              <a:buNone/>
            </a:pPr>
            <a:r>
              <a:t/>
            </a:r>
            <a:endParaRPr i="0" sz="1600" u="none" cap="none" strike="noStrike">
              <a:solidFill>
                <a:schemeClr val="dk1"/>
              </a:solidFill>
              <a:latin typeface="Arial"/>
              <a:ea typeface="Arial"/>
              <a:cs typeface="Arial"/>
              <a:sym typeface="Arial"/>
            </a:endParaRPr>
          </a:p>
          <a:p>
            <a:pPr indent="-342900" lvl="0" marL="342900" rtl="0" algn="l">
              <a:lnSpc>
                <a:spcPct val="100000"/>
              </a:lnSpc>
              <a:spcBef>
                <a:spcPts val="320"/>
              </a:spcBef>
              <a:spcAft>
                <a:spcPts val="0"/>
              </a:spcAft>
              <a:buSzPts val="1600"/>
              <a:buFont typeface="Arial"/>
              <a:buAutoNum type="arabicPeriod"/>
            </a:pPr>
            <a:r>
              <a:rPr lang="es-AR" sz="1600">
                <a:latin typeface="Arial"/>
                <a:ea typeface="Arial"/>
                <a:cs typeface="Arial"/>
                <a:sym typeface="Arial"/>
              </a:rPr>
              <a:t>¿</a:t>
            </a:r>
            <a:r>
              <a:rPr i="0" lang="es-AR" sz="1600" u="sng" cap="none" strike="noStrike">
                <a:solidFill>
                  <a:schemeClr val="hlink"/>
                </a:solidFill>
                <a:latin typeface="Arial"/>
                <a:ea typeface="Arial"/>
                <a:cs typeface="Arial"/>
                <a:sym typeface="Arial"/>
                <a:hlinkClick r:id="rId3"/>
              </a:rPr>
              <a:t>Qué son los aerosoles</a:t>
            </a:r>
            <a:r>
              <a:rPr i="0" lang="es-AR" sz="1600" u="none" cap="none" strike="noStrike">
                <a:solidFill>
                  <a:schemeClr val="dk1"/>
                </a:solidFill>
                <a:latin typeface="Arial"/>
                <a:ea typeface="Arial"/>
                <a:cs typeface="Arial"/>
                <a:sym typeface="Arial"/>
              </a:rPr>
              <a:t>?</a:t>
            </a:r>
            <a:endParaRPr>
              <a:latin typeface="Arial"/>
              <a:ea typeface="Arial"/>
              <a:cs typeface="Arial"/>
              <a:sym typeface="Arial"/>
            </a:endParaRPr>
          </a:p>
          <a:p>
            <a:pPr indent="-342900" lvl="0" marL="342900" marR="0" rtl="0" algn="l">
              <a:lnSpc>
                <a:spcPct val="100000"/>
              </a:lnSpc>
              <a:spcBef>
                <a:spcPts val="320"/>
              </a:spcBef>
              <a:spcAft>
                <a:spcPts val="0"/>
              </a:spcAft>
              <a:buClr>
                <a:schemeClr val="dk1"/>
              </a:buClr>
              <a:buSzPts val="1600"/>
              <a:buFont typeface="Arial"/>
              <a:buAutoNum type="arabicPeriod"/>
            </a:pPr>
            <a:r>
              <a:rPr i="0" lang="es-AR" sz="1600" u="none" cap="none" strike="noStrike">
                <a:solidFill>
                  <a:schemeClr val="dk1"/>
                </a:solidFill>
                <a:latin typeface="Arial"/>
                <a:ea typeface="Arial"/>
                <a:cs typeface="Arial"/>
                <a:sym typeface="Arial"/>
              </a:rPr>
              <a:t>¿Qué </a:t>
            </a:r>
            <a:r>
              <a:rPr i="0" lang="es-AR" sz="1600" u="sng" cap="none" strike="noStrike">
                <a:solidFill>
                  <a:schemeClr val="hlink"/>
                </a:solidFill>
                <a:latin typeface="Arial"/>
                <a:ea typeface="Arial"/>
                <a:cs typeface="Arial"/>
                <a:sym typeface="Arial"/>
                <a:hlinkClick r:id="rId4"/>
              </a:rPr>
              <a:t>procesos</a:t>
            </a:r>
            <a:r>
              <a:rPr i="0" lang="es-AR" sz="1600" u="none" cap="none" strike="noStrike">
                <a:solidFill>
                  <a:schemeClr val="dk1"/>
                </a:solidFill>
                <a:latin typeface="Arial"/>
                <a:ea typeface="Arial"/>
                <a:cs typeface="Arial"/>
                <a:sym typeface="Arial"/>
              </a:rPr>
              <a:t> contribuyen a la formación de aerosoles?</a:t>
            </a:r>
            <a:endParaRPr>
              <a:latin typeface="Arial"/>
              <a:ea typeface="Arial"/>
              <a:cs typeface="Arial"/>
              <a:sym typeface="Arial"/>
            </a:endParaRPr>
          </a:p>
          <a:p>
            <a:pPr indent="-342900" lvl="0" marL="342900" marR="0" rtl="0" algn="l">
              <a:lnSpc>
                <a:spcPct val="100000"/>
              </a:lnSpc>
              <a:spcBef>
                <a:spcPts val="320"/>
              </a:spcBef>
              <a:spcAft>
                <a:spcPts val="0"/>
              </a:spcAft>
              <a:buClr>
                <a:schemeClr val="dk1"/>
              </a:buClr>
              <a:buSzPts val="1600"/>
              <a:buFont typeface="Arial"/>
              <a:buAutoNum type="arabicPeriod"/>
            </a:pPr>
            <a:r>
              <a:rPr i="0" lang="es-AR" sz="1600" u="none" cap="none" strike="noStrike">
                <a:solidFill>
                  <a:schemeClr val="dk1"/>
                </a:solidFill>
                <a:latin typeface="Arial"/>
                <a:ea typeface="Arial"/>
                <a:cs typeface="Arial"/>
                <a:sym typeface="Arial"/>
              </a:rPr>
              <a:t>¿Qué es el espesor óptico de los aerosoles (</a:t>
            </a:r>
            <a:r>
              <a:rPr i="0" lang="es-AR" sz="1600" u="sng" cap="none" strike="noStrike">
                <a:solidFill>
                  <a:schemeClr val="hlink"/>
                </a:solidFill>
                <a:latin typeface="Arial"/>
                <a:ea typeface="Arial"/>
                <a:cs typeface="Arial"/>
                <a:sym typeface="Arial"/>
              </a:rPr>
              <a:t>aerosol optical thickness [AOT])</a:t>
            </a:r>
            <a:r>
              <a:rPr i="0" lang="es-AR" sz="1600" u="none" cap="none" strike="noStrike">
                <a:solidFill>
                  <a:schemeClr val="dk1"/>
                </a:solidFill>
                <a:latin typeface="Arial"/>
                <a:ea typeface="Arial"/>
                <a:cs typeface="Arial"/>
                <a:sym typeface="Arial"/>
              </a:rPr>
              <a:t> y cómo  se relaciona con la cantidad de aerosoles en la atmósfera?</a:t>
            </a:r>
            <a:endParaRPr>
              <a:latin typeface="Arial"/>
              <a:ea typeface="Arial"/>
              <a:cs typeface="Arial"/>
              <a:sym typeface="Arial"/>
            </a:endParaRPr>
          </a:p>
          <a:p>
            <a:pPr indent="-342900" lvl="0" marL="342900" marR="0" rtl="0" algn="l">
              <a:lnSpc>
                <a:spcPct val="100000"/>
              </a:lnSpc>
              <a:spcBef>
                <a:spcPts val="320"/>
              </a:spcBef>
              <a:spcAft>
                <a:spcPts val="0"/>
              </a:spcAft>
              <a:buClr>
                <a:schemeClr val="dk1"/>
              </a:buClr>
              <a:buSzPts val="1600"/>
              <a:buFont typeface="Arial"/>
              <a:buAutoNum type="arabicPeriod"/>
            </a:pPr>
            <a:r>
              <a:rPr i="0" lang="es-AR" sz="1600" u="none" cap="none" strike="noStrike">
                <a:solidFill>
                  <a:schemeClr val="dk1"/>
                </a:solidFill>
                <a:latin typeface="Arial"/>
                <a:ea typeface="Arial"/>
                <a:cs typeface="Arial"/>
                <a:sym typeface="Arial"/>
              </a:rPr>
              <a:t>¿Qué </a:t>
            </a:r>
            <a:r>
              <a:rPr i="0" lang="es-AR" sz="1600" u="sng" cap="none" strike="noStrike">
                <a:solidFill>
                  <a:schemeClr val="hlink"/>
                </a:solidFill>
                <a:latin typeface="Arial"/>
                <a:ea typeface="Arial"/>
                <a:cs typeface="Arial"/>
                <a:sym typeface="Arial"/>
              </a:rPr>
              <a:t>parámetros</a:t>
            </a:r>
            <a:r>
              <a:rPr i="0" lang="es-AR" sz="1600" u="none" cap="none" strike="noStrike">
                <a:solidFill>
                  <a:schemeClr val="dk1"/>
                </a:solidFill>
                <a:latin typeface="Arial"/>
                <a:ea typeface="Arial"/>
                <a:cs typeface="Arial"/>
                <a:sym typeface="Arial"/>
              </a:rPr>
              <a:t> medidos en otros protocolos de GLOBE es importante tener en cuenta al tomar mediciones de aerosoles?</a:t>
            </a:r>
            <a:endParaRPr>
              <a:latin typeface="Arial"/>
              <a:ea typeface="Arial"/>
              <a:cs typeface="Arial"/>
              <a:sym typeface="Arial"/>
            </a:endParaRPr>
          </a:p>
          <a:p>
            <a:pPr indent="-342900" lvl="0" marL="342900" marR="0" rtl="0" algn="l">
              <a:lnSpc>
                <a:spcPct val="100000"/>
              </a:lnSpc>
              <a:spcBef>
                <a:spcPts val="320"/>
              </a:spcBef>
              <a:spcAft>
                <a:spcPts val="0"/>
              </a:spcAft>
              <a:buClr>
                <a:schemeClr val="dk1"/>
              </a:buClr>
              <a:buSzPts val="1600"/>
              <a:buFont typeface="Arial"/>
              <a:buAutoNum type="arabicPeriod"/>
            </a:pPr>
            <a:r>
              <a:rPr i="0" lang="es-AR" sz="1600" u="none" cap="none" strike="noStrike">
                <a:solidFill>
                  <a:schemeClr val="dk1"/>
                </a:solidFill>
                <a:latin typeface="Arial"/>
                <a:ea typeface="Arial"/>
                <a:cs typeface="Arial"/>
                <a:sym typeface="Arial"/>
              </a:rPr>
              <a:t>¿Qué tipos de efectos tienen los aerosoles en el </a:t>
            </a:r>
            <a:r>
              <a:rPr i="0" lang="es-AR" sz="1600" u="sng" cap="none" strike="noStrike">
                <a:solidFill>
                  <a:schemeClr val="hlink"/>
                </a:solidFill>
                <a:latin typeface="Arial"/>
                <a:ea typeface="Arial"/>
                <a:cs typeface="Arial"/>
                <a:sym typeface="Arial"/>
                <a:hlinkClick r:id="rId5"/>
              </a:rPr>
              <a:t>clima global</a:t>
            </a:r>
            <a:r>
              <a:rPr i="0" lang="es-AR" sz="1600" u="none" cap="none" strike="noStrike">
                <a:solidFill>
                  <a:schemeClr val="dk1"/>
                </a:solidFill>
                <a:latin typeface="Arial"/>
                <a:ea typeface="Arial"/>
                <a:cs typeface="Arial"/>
                <a:sym typeface="Arial"/>
              </a:rPr>
              <a:t>?</a:t>
            </a:r>
            <a:endParaRPr>
              <a:latin typeface="Arial"/>
              <a:ea typeface="Arial"/>
              <a:cs typeface="Arial"/>
              <a:sym typeface="Arial"/>
            </a:endParaRPr>
          </a:p>
          <a:p>
            <a:pPr indent="-342900" lvl="0" marL="342900" marR="0" rtl="0" algn="l">
              <a:lnSpc>
                <a:spcPct val="100000"/>
              </a:lnSpc>
              <a:spcBef>
                <a:spcPts val="320"/>
              </a:spcBef>
              <a:spcAft>
                <a:spcPts val="0"/>
              </a:spcAft>
              <a:buClr>
                <a:schemeClr val="dk1"/>
              </a:buClr>
              <a:buSzPts val="1600"/>
              <a:buFont typeface="Arial"/>
              <a:buAutoNum type="arabicPeriod"/>
            </a:pPr>
            <a:r>
              <a:rPr i="0" lang="es-AR" sz="1600" u="none" cap="none" strike="noStrike">
                <a:solidFill>
                  <a:schemeClr val="dk1"/>
                </a:solidFill>
                <a:latin typeface="Arial"/>
                <a:ea typeface="Arial"/>
                <a:cs typeface="Arial"/>
                <a:sym typeface="Arial"/>
              </a:rPr>
              <a:t>¿Qué tipos de efectos tienen los aerosoles sobre los </a:t>
            </a:r>
            <a:r>
              <a:rPr lang="es-AR" sz="1600" u="sng">
                <a:solidFill>
                  <a:schemeClr val="hlink"/>
                </a:solidFill>
                <a:latin typeface="Arial"/>
                <a:ea typeface="Arial"/>
                <a:cs typeface="Arial"/>
                <a:sym typeface="Arial"/>
              </a:rPr>
              <a:t>f</a:t>
            </a:r>
            <a:r>
              <a:rPr i="0" lang="es-AR" sz="1600" u="sng" cap="none" strike="noStrike">
                <a:solidFill>
                  <a:schemeClr val="hlink"/>
                </a:solidFill>
                <a:latin typeface="Arial"/>
                <a:ea typeface="Arial"/>
                <a:cs typeface="Arial"/>
                <a:sym typeface="Arial"/>
                <a:hlinkClick r:id="rId6"/>
              </a:rPr>
              <a:t>enómenos atmosféricos locales</a:t>
            </a:r>
            <a:r>
              <a:rPr i="0" lang="es-AR" sz="1600" u="none" cap="none" strike="noStrike">
                <a:solidFill>
                  <a:schemeClr val="dk1"/>
                </a:solidFill>
                <a:latin typeface="Arial"/>
                <a:ea typeface="Arial"/>
                <a:cs typeface="Arial"/>
                <a:sym typeface="Arial"/>
              </a:rPr>
              <a:t>?</a:t>
            </a:r>
            <a:endParaRPr>
              <a:latin typeface="Arial"/>
              <a:ea typeface="Arial"/>
              <a:cs typeface="Arial"/>
              <a:sym typeface="Arial"/>
            </a:endParaRPr>
          </a:p>
          <a:p>
            <a:pPr indent="-342900" lvl="0" marL="342900" marR="0" rtl="0" algn="l">
              <a:lnSpc>
                <a:spcPct val="100000"/>
              </a:lnSpc>
              <a:spcBef>
                <a:spcPts val="320"/>
              </a:spcBef>
              <a:spcAft>
                <a:spcPts val="0"/>
              </a:spcAft>
              <a:buClr>
                <a:schemeClr val="dk1"/>
              </a:buClr>
              <a:buSzPts val="1600"/>
              <a:buFont typeface="Arial"/>
              <a:buAutoNum type="arabicPeriod"/>
            </a:pPr>
            <a:r>
              <a:rPr lang="es-AR" sz="1600">
                <a:latin typeface="Arial"/>
                <a:ea typeface="Arial"/>
                <a:cs typeface="Arial"/>
                <a:sym typeface="Arial"/>
              </a:rPr>
              <a:t>¿Cómo afectan los diferentes aerosoles a la </a:t>
            </a:r>
            <a:r>
              <a:rPr lang="es-AR" sz="1600" u="sng">
                <a:solidFill>
                  <a:schemeClr val="hlink"/>
                </a:solidFill>
                <a:latin typeface="Arial"/>
                <a:ea typeface="Arial"/>
                <a:cs typeface="Arial"/>
                <a:sym typeface="Arial"/>
              </a:rPr>
              <a:t>formcaión de nubes</a:t>
            </a:r>
            <a:r>
              <a:rPr i="0" lang="es-AR" sz="1600" u="none" cap="none" strike="noStrike">
                <a:solidFill>
                  <a:schemeClr val="dk1"/>
                </a:solidFill>
                <a:latin typeface="Arial"/>
                <a:ea typeface="Arial"/>
                <a:cs typeface="Arial"/>
                <a:sym typeface="Arial"/>
              </a:rPr>
              <a:t>?</a:t>
            </a:r>
            <a:endParaRPr>
              <a:latin typeface="Arial"/>
              <a:ea typeface="Arial"/>
              <a:cs typeface="Arial"/>
              <a:sym typeface="Arial"/>
            </a:endParaRPr>
          </a:p>
          <a:p>
            <a:pPr indent="-342900" lvl="0" marL="342900" marR="0" rtl="0" algn="l">
              <a:lnSpc>
                <a:spcPct val="100000"/>
              </a:lnSpc>
              <a:spcBef>
                <a:spcPts val="640"/>
              </a:spcBef>
              <a:spcAft>
                <a:spcPts val="0"/>
              </a:spcAft>
              <a:buClr>
                <a:schemeClr val="dk1"/>
              </a:buClr>
              <a:buSzPts val="3200"/>
              <a:buFont typeface="Calibri"/>
              <a:buNone/>
            </a:pPr>
            <a:r>
              <a:t/>
            </a:r>
            <a:endParaRPr i="0" sz="3200" u="none" cap="none" strike="noStrike">
              <a:solidFill>
                <a:schemeClr val="dk1"/>
              </a:solidFill>
              <a:latin typeface="Arial"/>
              <a:ea typeface="Arial"/>
              <a:cs typeface="Arial"/>
              <a:sym typeface="Arial"/>
            </a:endParaRPr>
          </a:p>
        </p:txBody>
      </p:sp>
      <p:sp>
        <p:nvSpPr>
          <p:cNvPr id="460" name="Google Shape;460;p44"/>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  </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65" name="Shape 465"/>
        <p:cNvGrpSpPr/>
        <p:nvPr/>
      </p:nvGrpSpPr>
      <p:grpSpPr>
        <a:xfrm>
          <a:off x="0" y="0"/>
          <a:ext cx="0" cy="0"/>
          <a:chOff x="0" y="0"/>
          <a:chExt cx="0" cy="0"/>
        </a:xfrm>
      </p:grpSpPr>
      <p:sp>
        <p:nvSpPr>
          <p:cNvPr id="466" name="Google Shape;466;p45"/>
          <p:cNvSpPr txBox="1"/>
          <p:nvPr>
            <p:ph type="title"/>
          </p:nvPr>
        </p:nvSpPr>
        <p:spPr>
          <a:xfrm>
            <a:off x="1438564" y="1311564"/>
            <a:ext cx="7315200" cy="685800"/>
          </a:xfrm>
          <a:prstGeom prst="rect">
            <a:avLst/>
          </a:prstGeom>
          <a:noFill/>
          <a:ln>
            <a:noFill/>
          </a:ln>
        </p:spPr>
        <p:txBody>
          <a:bodyPr anchorCtr="0" anchor="ctr" bIns="45700" lIns="91425" spcFirstLastPara="1" rIns="91425" wrap="square" tIns="45700">
            <a:normAutofit fontScale="90000"/>
          </a:bodyPr>
          <a:lstStyle/>
          <a:p>
            <a:pPr indent="0" lvl="0" marL="0" marR="0" rtl="0" algn="ctr">
              <a:lnSpc>
                <a:spcPct val="100000"/>
              </a:lnSpc>
              <a:spcBef>
                <a:spcPts val="0"/>
              </a:spcBef>
              <a:spcAft>
                <a:spcPts val="0"/>
              </a:spcAft>
              <a:buClr>
                <a:schemeClr val="dk2"/>
              </a:buClr>
              <a:buSzPct val="55555"/>
              <a:buFont typeface="Arial"/>
              <a:buNone/>
            </a:pPr>
            <a:r>
              <a:rPr b="1" i="0" lang="es-AR" sz="2800" u="none" cap="none" strike="noStrike">
                <a:solidFill>
                  <a:schemeClr val="dk2"/>
                </a:solidFill>
                <a:latin typeface="Arial"/>
                <a:ea typeface="Arial"/>
                <a:cs typeface="Arial"/>
                <a:sym typeface="Arial"/>
              </a:rPr>
              <a:t>Actividades de aprendizaje y recursos de GLOBE</a:t>
            </a:r>
            <a:endParaRPr b="1" i="0" sz="2800" u="none" cap="none" strike="noStrike">
              <a:solidFill>
                <a:schemeClr val="dk2"/>
              </a:solidFill>
              <a:latin typeface="Arial"/>
              <a:ea typeface="Arial"/>
              <a:cs typeface="Arial"/>
              <a:sym typeface="Arial"/>
            </a:endParaRPr>
          </a:p>
        </p:txBody>
      </p:sp>
      <p:sp>
        <p:nvSpPr>
          <p:cNvPr id="467" name="Google Shape;467;p45"/>
          <p:cNvSpPr txBox="1"/>
          <p:nvPr>
            <p:ph idx="1" type="body"/>
          </p:nvPr>
        </p:nvSpPr>
        <p:spPr>
          <a:xfrm>
            <a:off x="1316644" y="2149764"/>
            <a:ext cx="7665720" cy="3802987"/>
          </a:xfrm>
          <a:prstGeom prst="rect">
            <a:avLst/>
          </a:prstGeom>
          <a:noFill/>
          <a:ln>
            <a:noFill/>
          </a:ln>
        </p:spPr>
        <p:txBody>
          <a:bodyPr anchorCtr="0" anchor="t" bIns="45700" lIns="91425" spcFirstLastPara="1" rIns="91425" wrap="square" tIns="45700">
            <a:normAutofit lnSpcReduction="10000"/>
          </a:bodyPr>
          <a:lstStyle/>
          <a:p>
            <a:pPr indent="0" lvl="0" marL="0" marR="0" rtl="0" algn="just">
              <a:lnSpc>
                <a:spcPct val="100000"/>
              </a:lnSpc>
              <a:spcBef>
                <a:spcPts val="0"/>
              </a:spcBef>
              <a:spcAft>
                <a:spcPts val="0"/>
              </a:spcAft>
              <a:buClr>
                <a:schemeClr val="dk1"/>
              </a:buClr>
              <a:buSzPts val="3200"/>
              <a:buFont typeface="Arial"/>
              <a:buNone/>
            </a:pPr>
            <a:r>
              <a:rPr b="0" i="0" lang="es-AR" sz="1600" u="none" cap="none" strike="noStrike">
                <a:solidFill>
                  <a:schemeClr val="dk1"/>
                </a:solidFill>
              </a:rPr>
              <a:t>Las siguientes actividades le ayudarán a familiarizarse con los materiales de Atmósfera de GLOBE y la plataforma de visualización de datos de GLOBE.</a:t>
            </a:r>
            <a:endParaRPr/>
          </a:p>
          <a:p>
            <a:pPr indent="0" lvl="0" marL="0" marR="0" rtl="0" algn="just">
              <a:lnSpc>
                <a:spcPct val="100000"/>
              </a:lnSpc>
              <a:spcBef>
                <a:spcPts val="320"/>
              </a:spcBef>
              <a:spcAft>
                <a:spcPts val="0"/>
              </a:spcAft>
              <a:buClr>
                <a:schemeClr val="dk1"/>
              </a:buClr>
              <a:buSzPts val="3200"/>
              <a:buFont typeface="Arial"/>
              <a:buNone/>
            </a:pPr>
            <a:r>
              <a:t/>
            </a:r>
            <a:endParaRPr b="0" i="0" sz="1600" u="sng" cap="none" strike="noStrike">
              <a:solidFill>
                <a:schemeClr val="hlink"/>
              </a:solidFill>
              <a:hlinkClick r:id="rId3"/>
            </a:endParaRPr>
          </a:p>
          <a:p>
            <a:pPr indent="-342900" lvl="0" marL="342900" marR="0" rtl="0" algn="just">
              <a:lnSpc>
                <a:spcPct val="100000"/>
              </a:lnSpc>
              <a:spcBef>
                <a:spcPts val="320"/>
              </a:spcBef>
              <a:spcAft>
                <a:spcPts val="0"/>
              </a:spcAft>
              <a:buClr>
                <a:schemeClr val="dk1"/>
              </a:buClr>
              <a:buSzPts val="1600"/>
              <a:buFont typeface="Arial"/>
              <a:buChar char="•"/>
            </a:pPr>
            <a:r>
              <a:rPr lang="es-AR" sz="1600" u="sng">
                <a:solidFill>
                  <a:schemeClr val="hlink"/>
                </a:solidFill>
                <a:hlinkClick r:id="rId4"/>
              </a:rPr>
              <a:t>Introducción a las Actividades de Aprendizaje de Atmósfera</a:t>
            </a:r>
            <a:endParaRPr b="0" i="0" sz="1600" u="sng" cap="none" strike="noStrike">
              <a:solidFill>
                <a:schemeClr val="hlink"/>
              </a:solidFill>
              <a:hlinkClick r:id="rId5"/>
            </a:endParaRPr>
          </a:p>
          <a:p>
            <a:pPr indent="-342900" lvl="0" marL="342900" marR="0" rtl="0" algn="just">
              <a:lnSpc>
                <a:spcPct val="100000"/>
              </a:lnSpc>
              <a:spcBef>
                <a:spcPts val="320"/>
              </a:spcBef>
              <a:spcAft>
                <a:spcPts val="0"/>
              </a:spcAft>
              <a:buClr>
                <a:schemeClr val="dk1"/>
              </a:buClr>
              <a:buSzPts val="1600"/>
              <a:buFont typeface="Arial"/>
              <a:buChar char="•"/>
            </a:pPr>
            <a:r>
              <a:rPr b="0" i="0" lang="es-AR" sz="1600" u="sng" cap="none" strike="noStrike">
                <a:solidFill>
                  <a:schemeClr val="hlink"/>
                </a:solidFill>
                <a:hlinkClick r:id="rId6"/>
              </a:rPr>
              <a:t>Observando la visibilidad </a:t>
            </a:r>
            <a:r>
              <a:rPr lang="es-AR" sz="1600" u="sng">
                <a:solidFill>
                  <a:schemeClr val="hlink"/>
                </a:solidFill>
                <a:hlinkClick r:id="rId7"/>
              </a:rPr>
              <a:t>y el color del cielo</a:t>
            </a:r>
            <a:endParaRPr b="0" i="0" sz="1600" u="sng" cap="none" strike="noStrike">
              <a:solidFill>
                <a:schemeClr val="hlink"/>
              </a:solidFill>
              <a:hlinkClick r:id="rId8"/>
            </a:endParaRPr>
          </a:p>
          <a:p>
            <a:pPr indent="-342900" lvl="0" marL="342900" marR="0" rtl="0" algn="just">
              <a:lnSpc>
                <a:spcPct val="100000"/>
              </a:lnSpc>
              <a:spcBef>
                <a:spcPts val="320"/>
              </a:spcBef>
              <a:spcAft>
                <a:spcPts val="0"/>
              </a:spcAft>
              <a:buClr>
                <a:schemeClr val="dk1"/>
              </a:buClr>
              <a:buSzPts val="1600"/>
              <a:buFont typeface="Arial"/>
              <a:buChar char="•"/>
            </a:pPr>
            <a:r>
              <a:rPr b="0" i="0" lang="es-AR" sz="1600" u="sng" cap="none" strike="noStrike">
                <a:solidFill>
                  <a:schemeClr val="hlink"/>
                </a:solidFill>
                <a:hlinkClick r:id="rId9"/>
              </a:rPr>
              <a:t>Calculando la masa de aire relativa</a:t>
            </a:r>
            <a:endParaRPr/>
          </a:p>
          <a:p>
            <a:pPr indent="-342900" lvl="0" marL="342900" marR="0" rtl="0" algn="just">
              <a:lnSpc>
                <a:spcPct val="100000"/>
              </a:lnSpc>
              <a:spcBef>
                <a:spcPts val="320"/>
              </a:spcBef>
              <a:spcAft>
                <a:spcPts val="0"/>
              </a:spcAft>
              <a:buClr>
                <a:schemeClr val="dk1"/>
              </a:buClr>
              <a:buSzPts val="1600"/>
              <a:buFont typeface="Arial"/>
              <a:buChar char="•"/>
            </a:pPr>
            <a:r>
              <a:rPr b="0" i="0" lang="es-AR" sz="1600" u="sng" cap="none" strike="noStrike">
                <a:solidFill>
                  <a:schemeClr val="hlink"/>
                </a:solidFill>
                <a:hlinkClick r:id="rId10"/>
              </a:rPr>
              <a:t>Hacer un reloj de </a:t>
            </a:r>
            <a:r>
              <a:rPr lang="es-AR" sz="1600" u="sng">
                <a:solidFill>
                  <a:schemeClr val="hlink"/>
                </a:solidFill>
                <a:hlinkClick r:id="rId11"/>
              </a:rPr>
              <a:t>sol</a:t>
            </a:r>
            <a:endParaRPr b="0" i="0" sz="1600" u="sng" cap="none" strike="noStrike">
              <a:solidFill>
                <a:schemeClr val="hlink"/>
              </a:solidFill>
              <a:hlinkClick r:id="rId12"/>
            </a:endParaRPr>
          </a:p>
          <a:p>
            <a:pPr indent="-342900" lvl="0" marL="342900" marR="0" rtl="0" algn="just">
              <a:lnSpc>
                <a:spcPct val="100000"/>
              </a:lnSpc>
              <a:spcBef>
                <a:spcPts val="320"/>
              </a:spcBef>
              <a:spcAft>
                <a:spcPts val="0"/>
              </a:spcAft>
              <a:buClr>
                <a:schemeClr val="dk1"/>
              </a:buClr>
              <a:buSzPts val="1600"/>
              <a:buFont typeface="Arial"/>
              <a:buChar char="•"/>
            </a:pPr>
            <a:r>
              <a:rPr b="0" i="0" lang="es-AR" sz="1600" u="sng" cap="none" strike="noStrike">
                <a:solidFill>
                  <a:schemeClr val="hlink"/>
                </a:solidFill>
                <a:hlinkClick r:id="rId13"/>
              </a:rPr>
              <a:t>Dibuje su propia visualización</a:t>
            </a:r>
            <a:endParaRPr/>
          </a:p>
          <a:p>
            <a:pPr indent="-342900" lvl="0" marL="342900" marR="0" rtl="0" algn="just">
              <a:lnSpc>
                <a:spcPct val="100000"/>
              </a:lnSpc>
              <a:spcBef>
                <a:spcPts val="320"/>
              </a:spcBef>
              <a:spcAft>
                <a:spcPts val="0"/>
              </a:spcAft>
              <a:buClr>
                <a:schemeClr val="dk1"/>
              </a:buClr>
              <a:buSzPts val="1600"/>
              <a:buFont typeface="Arial"/>
              <a:buChar char="•"/>
            </a:pPr>
            <a:r>
              <a:rPr b="0" i="0" lang="es-AR" sz="1600" u="sng" cap="none" strike="noStrike">
                <a:solidFill>
                  <a:schemeClr val="hlink"/>
                </a:solidFill>
                <a:hlinkClick r:id="rId14"/>
              </a:rPr>
              <a:t>Aprenda a utilizar visualizaciones – un ejemplo con elevación y temperatura</a:t>
            </a:r>
            <a:endParaRPr/>
          </a:p>
          <a:p>
            <a:pPr indent="-241300" lvl="0" marL="342900" marR="0" rtl="0" algn="just">
              <a:lnSpc>
                <a:spcPct val="100000"/>
              </a:lnSpc>
              <a:spcBef>
                <a:spcPts val="320"/>
              </a:spcBef>
              <a:spcAft>
                <a:spcPts val="0"/>
              </a:spcAft>
              <a:buClr>
                <a:schemeClr val="dk1"/>
              </a:buClr>
              <a:buSzPts val="1600"/>
              <a:buFont typeface="Arial"/>
              <a:buNone/>
            </a:pPr>
            <a:r>
              <a:t/>
            </a:r>
            <a:endParaRPr sz="1600" u="sng">
              <a:solidFill>
                <a:schemeClr val="hlink"/>
              </a:solidFill>
              <a:hlinkClick r:id="rId15"/>
            </a:endParaRPr>
          </a:p>
          <a:p>
            <a:pPr indent="0" lvl="0" marL="0" rtl="0" algn="just">
              <a:lnSpc>
                <a:spcPct val="100000"/>
              </a:lnSpc>
              <a:spcBef>
                <a:spcPts val="320"/>
              </a:spcBef>
              <a:spcAft>
                <a:spcPts val="0"/>
              </a:spcAft>
              <a:buSzPts val="1600"/>
              <a:buNone/>
            </a:pPr>
            <a:r>
              <a:rPr lang="es-AR" sz="1600"/>
              <a:t>¿Tiene preguntas sobre este módulo? Contacte a GLOBE: </a:t>
            </a:r>
            <a:r>
              <a:rPr lang="es-AR" sz="1600" u="sng">
                <a:solidFill>
                  <a:schemeClr val="hlink"/>
                </a:solidFill>
                <a:hlinkClick r:id="rId16"/>
              </a:rPr>
              <a:t>help@globe.gov</a:t>
            </a:r>
            <a:endParaRPr sz="1600"/>
          </a:p>
          <a:p>
            <a:pPr indent="0" lvl="0" marL="0" rtl="0" algn="just">
              <a:lnSpc>
                <a:spcPct val="100000"/>
              </a:lnSpc>
              <a:spcBef>
                <a:spcPts val="320"/>
              </a:spcBef>
              <a:spcAft>
                <a:spcPts val="0"/>
              </a:spcAft>
              <a:buSzPts val="1600"/>
              <a:buNone/>
            </a:pPr>
            <a:br>
              <a:rPr lang="es-AR" sz="1600"/>
            </a:br>
            <a:br>
              <a:rPr lang="es-AR" sz="1600"/>
            </a:br>
            <a:endParaRPr b="0" i="0" sz="1600" u="sng" cap="none" strike="noStrike">
              <a:solidFill>
                <a:schemeClr val="hlink"/>
              </a:solidFill>
              <a:hlinkClick r:id="rId17"/>
            </a:endParaRPr>
          </a:p>
        </p:txBody>
      </p:sp>
      <p:sp>
        <p:nvSpPr>
          <p:cNvPr id="468" name="Google Shape;468;p45"/>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H. Recursos adicionales.  </a:t>
            </a:r>
            <a:endParaRPr b="1" i="0" sz="1200" u="none" cap="none" strike="noStrike">
              <a:solidFill>
                <a:srgbClr val="FF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72" name="Shape 472"/>
        <p:cNvGrpSpPr/>
        <p:nvPr/>
      </p:nvGrpSpPr>
      <p:grpSpPr>
        <a:xfrm>
          <a:off x="0" y="0"/>
          <a:ext cx="0" cy="0"/>
          <a:chOff x="0" y="0"/>
          <a:chExt cx="0" cy="0"/>
        </a:xfrm>
      </p:grpSpPr>
      <p:sp>
        <p:nvSpPr>
          <p:cNvPr id="473" name="Google Shape;473;p46"/>
          <p:cNvSpPr txBox="1"/>
          <p:nvPr>
            <p:ph type="title"/>
          </p:nvPr>
        </p:nvSpPr>
        <p:spPr>
          <a:xfrm>
            <a:off x="1219200" y="859289"/>
            <a:ext cx="73152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2"/>
              </a:buClr>
              <a:buSzPts val="1400"/>
              <a:buFont typeface="Arial"/>
              <a:buNone/>
            </a:pPr>
            <a:r>
              <a:rPr b="1" i="0" lang="es-AR" sz="3200" u="none" cap="none" strike="noStrike">
                <a:solidFill>
                  <a:schemeClr val="dk2"/>
                </a:solidFill>
                <a:latin typeface="Arial"/>
                <a:ea typeface="Arial"/>
                <a:cs typeface="Arial"/>
                <a:sym typeface="Arial"/>
              </a:rPr>
              <a:t>Créditos</a:t>
            </a:r>
            <a:endParaRPr b="1" i="0" sz="3200" u="none" cap="none" strike="noStrike">
              <a:solidFill>
                <a:schemeClr val="dk2"/>
              </a:solidFill>
              <a:latin typeface="Arial"/>
              <a:ea typeface="Arial"/>
              <a:cs typeface="Arial"/>
              <a:sym typeface="Arial"/>
            </a:endParaRPr>
          </a:p>
        </p:txBody>
      </p:sp>
      <p:pic>
        <p:nvPicPr>
          <p:cNvPr descr="GLOBE sponsor image" id="474" name="Google Shape;474;p46"/>
          <p:cNvPicPr preferRelativeResize="0"/>
          <p:nvPr/>
        </p:nvPicPr>
        <p:blipFill rotWithShape="1">
          <a:blip r:embed="rId3">
            <a:alphaModFix/>
          </a:blip>
          <a:srcRect b="0" l="6041" r="7504" t="0"/>
          <a:stretch/>
        </p:blipFill>
        <p:spPr>
          <a:xfrm>
            <a:off x="1219200" y="5992334"/>
            <a:ext cx="7905509" cy="865666"/>
          </a:xfrm>
          <a:prstGeom prst="rect">
            <a:avLst/>
          </a:prstGeom>
          <a:noFill/>
          <a:ln>
            <a:noFill/>
          </a:ln>
        </p:spPr>
      </p:pic>
      <p:sp>
        <p:nvSpPr>
          <p:cNvPr id="475" name="Google Shape;475;p46"/>
          <p:cNvSpPr txBox="1"/>
          <p:nvPr>
            <p:ph idx="1" type="body"/>
          </p:nvPr>
        </p:nvSpPr>
        <p:spPr>
          <a:xfrm>
            <a:off x="1295400" y="1524000"/>
            <a:ext cx="7477005" cy="4724400"/>
          </a:xfrm>
          <a:prstGeom prst="rect">
            <a:avLst/>
          </a:prstGeom>
          <a:noFill/>
          <a:ln>
            <a:noFill/>
          </a:ln>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chemeClr val="dk1"/>
              </a:buClr>
              <a:buSzPts val="3200"/>
              <a:buFont typeface="Arial"/>
              <a:buNone/>
            </a:pPr>
            <a:r>
              <a:rPr b="1" i="0" lang="es-AR" sz="1600" u="none" cap="none" strike="noStrike">
                <a:solidFill>
                  <a:schemeClr val="dk1"/>
                </a:solidFill>
                <a:latin typeface="Arial"/>
                <a:ea typeface="Arial"/>
                <a:cs typeface="Arial"/>
                <a:sym typeface="Arial"/>
              </a:rPr>
              <a:t>Diapositivas:</a:t>
            </a:r>
            <a:endParaRPr/>
          </a:p>
          <a:p>
            <a:pPr indent="0" lvl="0" marL="0" marR="0" rtl="0" algn="l">
              <a:lnSpc>
                <a:spcPct val="100000"/>
              </a:lnSpc>
              <a:spcBef>
                <a:spcPts val="320"/>
              </a:spcBef>
              <a:spcAft>
                <a:spcPts val="0"/>
              </a:spcAft>
              <a:buClr>
                <a:schemeClr val="dk1"/>
              </a:buClr>
              <a:buSzPts val="3200"/>
              <a:buFont typeface="Arial"/>
              <a:buNone/>
            </a:pPr>
            <a:r>
              <a:rPr b="0" i="0" lang="es-AR" sz="1600" u="none" cap="none" strike="noStrike">
                <a:solidFill>
                  <a:schemeClr val="dk1"/>
                </a:solidFill>
                <a:latin typeface="Arial"/>
                <a:ea typeface="Arial"/>
                <a:cs typeface="Arial"/>
                <a:sym typeface="Arial"/>
              </a:rPr>
              <a:t>Virginia (Jill) Teige, NASA Langley Research Center, USA.</a:t>
            </a:r>
            <a:endParaRPr/>
          </a:p>
          <a:p>
            <a:pPr indent="0" lvl="0" marL="0" marR="0" rtl="0" algn="l">
              <a:lnSpc>
                <a:spcPct val="100000"/>
              </a:lnSpc>
              <a:spcBef>
                <a:spcPts val="320"/>
              </a:spcBef>
              <a:spcAft>
                <a:spcPts val="0"/>
              </a:spcAft>
              <a:buClr>
                <a:schemeClr val="dk1"/>
              </a:buClr>
              <a:buSzPts val="3200"/>
              <a:buFont typeface="Arial"/>
              <a:buNone/>
            </a:pPr>
            <a:r>
              <a:rPr b="0" i="0" lang="es-AR" sz="1600" u="none" cap="none" strike="noStrike">
                <a:solidFill>
                  <a:schemeClr val="dk1"/>
                </a:solidFill>
                <a:latin typeface="Arial"/>
                <a:ea typeface="Arial"/>
                <a:cs typeface="Arial"/>
                <a:sym typeface="Arial"/>
              </a:rPr>
              <a:t>Dr. Margaret Pippin, NASA Langley Research Center, USA.</a:t>
            </a:r>
            <a:endParaRPr/>
          </a:p>
          <a:p>
            <a:pPr indent="0" lvl="0" marL="0" marR="0" rtl="0" algn="l">
              <a:lnSpc>
                <a:spcPct val="100000"/>
              </a:lnSpc>
              <a:spcBef>
                <a:spcPts val="320"/>
              </a:spcBef>
              <a:spcAft>
                <a:spcPts val="0"/>
              </a:spcAft>
              <a:buClr>
                <a:schemeClr val="dk1"/>
              </a:buClr>
              <a:buSzPts val="3200"/>
              <a:buFont typeface="Arial"/>
              <a:buNone/>
            </a:pPr>
            <a:r>
              <a:rPr b="0" i="0" lang="es-AR" sz="1600" u="none" cap="none" strike="noStrike">
                <a:solidFill>
                  <a:schemeClr val="dk1"/>
                </a:solidFill>
                <a:latin typeface="Arial"/>
                <a:ea typeface="Arial"/>
                <a:cs typeface="Arial"/>
                <a:sym typeface="Arial"/>
              </a:rPr>
              <a:t>Jessica Taylor, NASA Langley Research Center, USA.</a:t>
            </a:r>
            <a:endParaRPr/>
          </a:p>
          <a:p>
            <a:pPr indent="0" lvl="0" marL="0" marR="0" rtl="0" algn="l">
              <a:lnSpc>
                <a:spcPct val="100000"/>
              </a:lnSpc>
              <a:spcBef>
                <a:spcPts val="320"/>
              </a:spcBef>
              <a:spcAft>
                <a:spcPts val="0"/>
              </a:spcAft>
              <a:buClr>
                <a:schemeClr val="dk1"/>
              </a:buClr>
              <a:buSzPts val="32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320"/>
              </a:spcBef>
              <a:spcAft>
                <a:spcPts val="0"/>
              </a:spcAft>
              <a:buClr>
                <a:schemeClr val="dk1"/>
              </a:buClr>
              <a:buSzPts val="3200"/>
              <a:buFont typeface="Arial"/>
              <a:buNone/>
            </a:pPr>
            <a:r>
              <a:rPr b="1" i="0" lang="es-AR" sz="1600" u="none" cap="none" strike="noStrike">
                <a:solidFill>
                  <a:schemeClr val="dk1"/>
                </a:solidFill>
                <a:latin typeface="Arial"/>
                <a:ea typeface="Arial"/>
                <a:cs typeface="Arial"/>
                <a:sym typeface="Arial"/>
              </a:rPr>
              <a:t>Imágenes:</a:t>
            </a:r>
            <a:endParaRPr/>
          </a:p>
          <a:p>
            <a:pPr indent="0" lvl="0" marL="0" marR="0" rtl="0" algn="l">
              <a:lnSpc>
                <a:spcPct val="100000"/>
              </a:lnSpc>
              <a:spcBef>
                <a:spcPts val="320"/>
              </a:spcBef>
              <a:spcAft>
                <a:spcPts val="0"/>
              </a:spcAft>
              <a:buClr>
                <a:schemeClr val="dk1"/>
              </a:buClr>
              <a:buSzPts val="3200"/>
              <a:buFont typeface="Arial"/>
              <a:buNone/>
            </a:pPr>
            <a:r>
              <a:rPr b="0" i="0" lang="es-AR" sz="1600" u="none" cap="none" strike="noStrike">
                <a:solidFill>
                  <a:schemeClr val="dk1"/>
                </a:solidFill>
                <a:latin typeface="Arial"/>
                <a:ea typeface="Arial"/>
                <a:cs typeface="Arial"/>
                <a:sym typeface="Arial"/>
              </a:rPr>
              <a:t>NASA Langley Research Center, USA, a menos que se indique lo contrario.</a:t>
            </a:r>
            <a:endParaRPr/>
          </a:p>
          <a:p>
            <a:pPr indent="0" lvl="0" marL="0" marR="0" rtl="0" algn="l">
              <a:lnSpc>
                <a:spcPct val="100000"/>
              </a:lnSpc>
              <a:spcBef>
                <a:spcPts val="320"/>
              </a:spcBef>
              <a:spcAft>
                <a:spcPts val="0"/>
              </a:spcAft>
              <a:buClr>
                <a:schemeClr val="dk1"/>
              </a:buClr>
              <a:buSzPts val="32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320"/>
              </a:spcBef>
              <a:spcAft>
                <a:spcPts val="0"/>
              </a:spcAft>
              <a:buClr>
                <a:schemeClr val="dk1"/>
              </a:buClr>
              <a:buSzPts val="3200"/>
              <a:buFont typeface="Arial"/>
              <a:buNone/>
            </a:pPr>
            <a:r>
              <a:rPr b="1" i="0" lang="es-AR" sz="1600" u="none" cap="none" strike="noStrike">
                <a:solidFill>
                  <a:schemeClr val="dk1"/>
                </a:solidFill>
                <a:latin typeface="Arial"/>
                <a:ea typeface="Arial"/>
                <a:cs typeface="Arial"/>
                <a:sym typeface="Arial"/>
              </a:rPr>
              <a:t>Más información:</a:t>
            </a:r>
            <a:endParaRPr/>
          </a:p>
          <a:p>
            <a:pPr indent="0" lvl="0" marL="0" marR="0" rtl="0" algn="l">
              <a:lnSpc>
                <a:spcPct val="100000"/>
              </a:lnSpc>
              <a:spcBef>
                <a:spcPts val="320"/>
              </a:spcBef>
              <a:spcAft>
                <a:spcPts val="0"/>
              </a:spcAft>
              <a:buClr>
                <a:schemeClr val="dk1"/>
              </a:buClr>
              <a:buSzPts val="3200"/>
              <a:buFont typeface="Arial"/>
              <a:buNone/>
            </a:pPr>
            <a:r>
              <a:rPr b="0" i="0" lang="es-AR" sz="1600" u="sng" cap="none" strike="noStrike">
                <a:solidFill>
                  <a:schemeClr val="hlink"/>
                </a:solidFill>
                <a:latin typeface="Arial"/>
                <a:ea typeface="Arial"/>
                <a:cs typeface="Arial"/>
                <a:sym typeface="Arial"/>
                <a:hlinkClick r:id="rId4"/>
              </a:rPr>
              <a:t>El </a:t>
            </a:r>
            <a:r>
              <a:rPr lang="es-AR" sz="1600" u="sng">
                <a:solidFill>
                  <a:schemeClr val="hlink"/>
                </a:solidFill>
                <a:hlinkClick r:id="rId5"/>
              </a:rPr>
              <a:t>Programa </a:t>
            </a:r>
            <a:r>
              <a:rPr b="0" i="0" lang="es-AR" sz="1600" u="sng" cap="none" strike="noStrike">
                <a:solidFill>
                  <a:schemeClr val="hlink"/>
                </a:solidFill>
                <a:latin typeface="Arial"/>
                <a:ea typeface="Arial"/>
                <a:cs typeface="Arial"/>
                <a:sym typeface="Arial"/>
                <a:hlinkClick r:id="rId6"/>
              </a:rPr>
              <a:t>GLOBE</a:t>
            </a:r>
            <a:endParaRPr/>
          </a:p>
          <a:p>
            <a:pPr indent="0" lvl="0" marL="0" marR="0" rtl="0" algn="l">
              <a:lnSpc>
                <a:spcPct val="100000"/>
              </a:lnSpc>
              <a:spcBef>
                <a:spcPts val="320"/>
              </a:spcBef>
              <a:spcAft>
                <a:spcPts val="0"/>
              </a:spcAft>
              <a:buClr>
                <a:schemeClr val="dk1"/>
              </a:buClr>
              <a:buSzPts val="3200"/>
              <a:buFont typeface="Arial"/>
              <a:buNone/>
            </a:pPr>
            <a:r>
              <a:rPr b="0" i="0" lang="es-AR" sz="1600" u="sng" cap="none" strike="noStrike">
                <a:solidFill>
                  <a:schemeClr val="hlink"/>
                </a:solidFill>
                <a:latin typeface="Arial"/>
                <a:ea typeface="Arial"/>
                <a:cs typeface="Arial"/>
                <a:sym typeface="Arial"/>
                <a:hlinkClick r:id="rId7"/>
              </a:rPr>
              <a:t>NASA Wavelength </a:t>
            </a:r>
            <a:r>
              <a:rPr b="0" i="0" lang="es-AR" sz="1600" u="none" cap="none" strike="noStrike">
                <a:solidFill>
                  <a:schemeClr val="dk1"/>
                </a:solidFill>
                <a:latin typeface="Arial"/>
                <a:ea typeface="Arial"/>
                <a:cs typeface="Arial"/>
                <a:sym typeface="Arial"/>
              </a:rPr>
              <a:t>: </a:t>
            </a:r>
            <a:r>
              <a:rPr lang="es-AR" sz="1600"/>
              <a:t>Biblioteca Digital de recursos educativos sobre la Tierra y el espacio de </a:t>
            </a:r>
            <a:r>
              <a:rPr b="0" i="0" lang="es-AR" sz="1600" u="none" cap="none" strike="noStrike">
                <a:solidFill>
                  <a:schemeClr val="dk1"/>
                </a:solidFill>
                <a:latin typeface="Arial"/>
                <a:ea typeface="Arial"/>
                <a:cs typeface="Arial"/>
                <a:sym typeface="Arial"/>
              </a:rPr>
              <a:t>NASA.</a:t>
            </a:r>
            <a:endParaRPr/>
          </a:p>
          <a:p>
            <a:pPr indent="0" lvl="0" marL="0" marR="0" rtl="0" algn="l">
              <a:lnSpc>
                <a:spcPct val="100000"/>
              </a:lnSpc>
              <a:spcBef>
                <a:spcPts val="320"/>
              </a:spcBef>
              <a:spcAft>
                <a:spcPts val="0"/>
              </a:spcAft>
              <a:buClr>
                <a:schemeClr val="dk1"/>
              </a:buClr>
              <a:buSzPts val="32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320"/>
              </a:spcBef>
              <a:spcAft>
                <a:spcPts val="0"/>
              </a:spcAft>
              <a:buClr>
                <a:schemeClr val="dk1"/>
              </a:buClr>
              <a:buSzPts val="3200"/>
              <a:buFont typeface="Arial"/>
              <a:buNone/>
            </a:pPr>
            <a:r>
              <a:rPr b="0" i="1" lang="es-AR" sz="1600" u="none" cap="none" strike="noStrike">
                <a:solidFill>
                  <a:schemeClr val="dk1"/>
                </a:solidFill>
                <a:latin typeface="Arial"/>
                <a:ea typeface="Arial"/>
                <a:cs typeface="Arial"/>
                <a:sym typeface="Arial"/>
              </a:rPr>
              <a:t>Versión 6/5/2017. Si edita y modifica este conjunto de diapositivas para su uso con fines educativos por favor apunte “modificado por (y su nombre y la fecha)” en esta página. Gracias.</a:t>
            </a:r>
            <a:endParaRPr/>
          </a:p>
          <a:p>
            <a:pPr indent="0" lvl="0" marL="0" marR="0" rtl="0" algn="l">
              <a:lnSpc>
                <a:spcPct val="100000"/>
              </a:lnSpc>
              <a:spcBef>
                <a:spcPts val="320"/>
              </a:spcBef>
              <a:spcAft>
                <a:spcPts val="0"/>
              </a:spcAft>
              <a:buClr>
                <a:schemeClr val="dk1"/>
              </a:buClr>
              <a:buSzPts val="3200"/>
              <a:buFont typeface="Arial"/>
              <a:buNone/>
            </a:pPr>
            <a:r>
              <a:t/>
            </a:r>
            <a:endParaRPr b="0" i="0" sz="1600" u="none" cap="none" strike="noStrike">
              <a:solidFill>
                <a:schemeClr val="dk1"/>
              </a:solidFill>
              <a:latin typeface="Arial"/>
              <a:ea typeface="Arial"/>
              <a:cs typeface="Arial"/>
              <a:sym typeface="Arial"/>
            </a:endParaRPr>
          </a:p>
        </p:txBody>
      </p:sp>
      <p:sp>
        <p:nvSpPr>
          <p:cNvPr id="476" name="Google Shape;476;p46"/>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H. Recursos adicionales.  </a:t>
            </a:r>
            <a:endParaRPr b="1" i="0" sz="1200" u="none" cap="none" strike="noStrike">
              <a:solidFill>
                <a:srgbClr val="FF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80" name="Shape 480"/>
        <p:cNvGrpSpPr/>
        <p:nvPr/>
      </p:nvGrpSpPr>
      <p:grpSpPr>
        <a:xfrm>
          <a:off x="0" y="0"/>
          <a:ext cx="0" cy="0"/>
          <a:chOff x="0" y="0"/>
          <a:chExt cx="0" cy="0"/>
        </a:xfrm>
      </p:grpSpPr>
      <p:sp>
        <p:nvSpPr>
          <p:cNvPr id="481" name="Google Shape;481;p47"/>
          <p:cNvSpPr txBox="1"/>
          <p:nvPr>
            <p:ph type="title"/>
          </p:nvPr>
        </p:nvSpPr>
        <p:spPr>
          <a:xfrm>
            <a:off x="1295400" y="1265381"/>
            <a:ext cx="7239000" cy="666899"/>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2"/>
              </a:buClr>
              <a:buSzPts val="1400"/>
              <a:buFont typeface="Arial"/>
              <a:buNone/>
            </a:pPr>
            <a:r>
              <a:rPr b="1" lang="es-AR" sz="2800"/>
              <a:t>Traducción al español</a:t>
            </a:r>
            <a:endParaRPr b="1" i="0" sz="2800" u="none" cap="none" strike="noStrike">
              <a:solidFill>
                <a:schemeClr val="dk2"/>
              </a:solidFill>
            </a:endParaRPr>
          </a:p>
        </p:txBody>
      </p:sp>
      <p:pic>
        <p:nvPicPr>
          <p:cNvPr descr="GLOBE sponsor image" id="482" name="Google Shape;482;p47"/>
          <p:cNvPicPr preferRelativeResize="0"/>
          <p:nvPr/>
        </p:nvPicPr>
        <p:blipFill rotWithShape="1">
          <a:blip r:embed="rId3">
            <a:alphaModFix/>
          </a:blip>
          <a:srcRect b="0" l="6041" r="13816" t="0"/>
          <a:stretch/>
        </p:blipFill>
        <p:spPr>
          <a:xfrm>
            <a:off x="1824901" y="5992334"/>
            <a:ext cx="7328336" cy="865666"/>
          </a:xfrm>
          <a:prstGeom prst="rect">
            <a:avLst/>
          </a:prstGeom>
          <a:noFill/>
          <a:ln>
            <a:noFill/>
          </a:ln>
        </p:spPr>
      </p:pic>
      <p:sp>
        <p:nvSpPr>
          <p:cNvPr id="483" name="Google Shape;483;p47"/>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H. Recursos adicionales.  </a:t>
            </a:r>
            <a:endParaRPr b="1" i="0" sz="1200" u="none" cap="none" strike="noStrike">
              <a:solidFill>
                <a:srgbClr val="FF0000"/>
              </a:solidFill>
              <a:latin typeface="Arial"/>
              <a:ea typeface="Arial"/>
              <a:cs typeface="Arial"/>
              <a:sym typeface="Arial"/>
            </a:endParaRPr>
          </a:p>
        </p:txBody>
      </p:sp>
      <p:sp>
        <p:nvSpPr>
          <p:cNvPr id="484" name="Google Shape;484;p47"/>
          <p:cNvSpPr txBox="1"/>
          <p:nvPr>
            <p:ph idx="1" type="body"/>
          </p:nvPr>
        </p:nvSpPr>
        <p:spPr>
          <a:xfrm>
            <a:off x="1295400" y="2013526"/>
            <a:ext cx="7477125" cy="4234873"/>
          </a:xfrm>
          <a:prstGeom prst="rect">
            <a:avLst/>
          </a:prstGeom>
          <a:noFill/>
          <a:ln>
            <a:noFill/>
          </a:ln>
        </p:spPr>
        <p:txBody>
          <a:bodyPr anchorCtr="0" anchor="t" bIns="91425" lIns="91425" spcFirstLastPara="1" rIns="91425" wrap="square" tIns="91425">
            <a:normAutofit/>
          </a:bodyPr>
          <a:lstStyle/>
          <a:p>
            <a:pPr indent="0" lvl="0" marL="203200" rtl="0" algn="l">
              <a:lnSpc>
                <a:spcPct val="100000"/>
              </a:lnSpc>
              <a:spcBef>
                <a:spcPts val="0"/>
              </a:spcBef>
              <a:spcAft>
                <a:spcPts val="0"/>
              </a:spcAft>
              <a:buSzPts val="3200"/>
              <a:buNone/>
            </a:pPr>
            <a:r>
              <a:rPr b="1" lang="es-AR" sz="1800"/>
              <a:t>Oficina Regional Para América Latina Y El Caribe</a:t>
            </a:r>
            <a:br>
              <a:rPr b="1" lang="es-AR" sz="1800"/>
            </a:br>
            <a:endParaRPr b="1" sz="1800"/>
          </a:p>
          <a:p>
            <a:pPr indent="0" lvl="0" marL="203200" rtl="0" algn="l">
              <a:lnSpc>
                <a:spcPct val="100000"/>
              </a:lnSpc>
              <a:spcBef>
                <a:spcPts val="640"/>
              </a:spcBef>
              <a:spcAft>
                <a:spcPts val="0"/>
              </a:spcAft>
              <a:buSzPts val="3200"/>
              <a:buNone/>
            </a:pPr>
            <a:r>
              <a:rPr b="1" lang="es-AR" sz="1800"/>
              <a:t>Para más información contáctese con:</a:t>
            </a:r>
            <a:endParaRPr/>
          </a:p>
          <a:p>
            <a:pPr indent="0" lvl="1" marL="603250" rtl="0" algn="l">
              <a:lnSpc>
                <a:spcPct val="100000"/>
              </a:lnSpc>
              <a:spcBef>
                <a:spcPts val="560"/>
              </a:spcBef>
              <a:spcAft>
                <a:spcPts val="0"/>
              </a:spcAft>
              <a:buSzPts val="2800"/>
              <a:buNone/>
            </a:pPr>
            <a:r>
              <a:rPr lang="es-AR" sz="1600" u="sng">
                <a:solidFill>
                  <a:schemeClr val="hlink"/>
                </a:solidFill>
                <a:hlinkClick r:id="rId4"/>
              </a:rPr>
              <a:t>lac_rco@educ.austral.edu.ar</a:t>
            </a:r>
            <a:br>
              <a:rPr lang="es-AR" sz="1600"/>
            </a:br>
            <a:r>
              <a:rPr lang="es-AR" sz="1600" u="sng">
                <a:solidFill>
                  <a:schemeClr val="hlink"/>
                </a:solidFill>
                <a:hlinkClick r:id="rId5"/>
              </a:rPr>
              <a:t>globelac.communications@educ.austral.edu.ar</a:t>
            </a:r>
            <a:br>
              <a:rPr lang="es-AR" sz="1600"/>
            </a:br>
            <a:endParaRPr sz="1600"/>
          </a:p>
          <a:p>
            <a:pPr indent="0" lvl="0" marL="203200" rtl="0" algn="l">
              <a:lnSpc>
                <a:spcPct val="100000"/>
              </a:lnSpc>
              <a:spcBef>
                <a:spcPts val="640"/>
              </a:spcBef>
              <a:spcAft>
                <a:spcPts val="0"/>
              </a:spcAft>
              <a:buSzPts val="3200"/>
              <a:buNone/>
            </a:pPr>
            <a:r>
              <a:rPr b="1" lang="es-AR" sz="1800"/>
              <a:t>Redes sociales </a:t>
            </a:r>
            <a:endParaRPr b="1" sz="1800"/>
          </a:p>
          <a:p>
            <a:pPr indent="0" lvl="2" marL="1003300" rtl="0" algn="l">
              <a:lnSpc>
                <a:spcPct val="200000"/>
              </a:lnSpc>
              <a:spcBef>
                <a:spcPts val="480"/>
              </a:spcBef>
              <a:spcAft>
                <a:spcPts val="0"/>
              </a:spcAft>
              <a:buSzPts val="2400"/>
              <a:buNone/>
            </a:pPr>
            <a:r>
              <a:rPr lang="es-AR" sz="1600" u="sng">
                <a:solidFill>
                  <a:schemeClr val="hlink"/>
                </a:solidFill>
                <a:hlinkClick r:id="rId6"/>
              </a:rPr>
              <a:t>@globe_lac</a:t>
            </a:r>
            <a:br>
              <a:rPr lang="es-AR" sz="1600"/>
            </a:br>
            <a:r>
              <a:rPr lang="es-AR" sz="1600" u="sng">
                <a:solidFill>
                  <a:schemeClr val="hlink"/>
                </a:solidFill>
                <a:hlinkClick r:id="rId7"/>
              </a:rPr>
              <a:t>GLOBE Latinoamérica y Caribe</a:t>
            </a:r>
            <a:endParaRPr sz="1600"/>
          </a:p>
        </p:txBody>
      </p:sp>
      <p:pic>
        <p:nvPicPr>
          <p:cNvPr descr="Gray Social Media Icons Set Symbol, Social Icons, Social Media Icons, Social  Media PNG and Vector with Transparent Background for Free Download | Social  media icons, Media icon, Social media icons free" id="485" name="Google Shape;485;p47"/>
          <p:cNvPicPr preferRelativeResize="0"/>
          <p:nvPr/>
        </p:nvPicPr>
        <p:blipFill rotWithShape="1">
          <a:blip r:embed="rId8">
            <a:alphaModFix/>
          </a:blip>
          <a:srcRect b="45538" l="640" r="71323" t="25134"/>
          <a:stretch/>
        </p:blipFill>
        <p:spPr>
          <a:xfrm>
            <a:off x="1839288" y="4221756"/>
            <a:ext cx="582204" cy="608994"/>
          </a:xfrm>
          <a:prstGeom prst="rect">
            <a:avLst/>
          </a:prstGeom>
          <a:noFill/>
          <a:ln>
            <a:noFill/>
          </a:ln>
        </p:spPr>
      </p:pic>
      <p:pic>
        <p:nvPicPr>
          <p:cNvPr descr="Gray Social Media Icons Set Symbol, Social Icons, Social Media Icons, Social  Media PNG and Vector with Transparent Background for Free Download | Social  media icons, Media icon, Social media icons free" id="486" name="Google Shape;486;p47"/>
          <p:cNvPicPr preferRelativeResize="0"/>
          <p:nvPr/>
        </p:nvPicPr>
        <p:blipFill rotWithShape="1">
          <a:blip r:embed="rId8">
            <a:alphaModFix/>
          </a:blip>
          <a:srcRect b="71856" l="0" r="72215" t="0"/>
          <a:stretch/>
        </p:blipFill>
        <p:spPr>
          <a:xfrm>
            <a:off x="1843372" y="4737650"/>
            <a:ext cx="527437" cy="534245"/>
          </a:xfrm>
          <a:prstGeom prst="rect">
            <a:avLst/>
          </a:prstGeom>
          <a:noFill/>
          <a:ln>
            <a:noFill/>
          </a:ln>
        </p:spPr>
      </p:pic>
      <p:pic>
        <p:nvPicPr>
          <p:cNvPr id="487" name="Google Shape;487;p47"/>
          <p:cNvPicPr preferRelativeResize="0"/>
          <p:nvPr/>
        </p:nvPicPr>
        <p:blipFill rotWithShape="1">
          <a:blip r:embed="rId9">
            <a:alphaModFix/>
          </a:blip>
          <a:srcRect b="0" l="0" r="0" t="0"/>
          <a:stretch/>
        </p:blipFill>
        <p:spPr>
          <a:xfrm>
            <a:off x="1553117" y="5896843"/>
            <a:ext cx="1154545" cy="86560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08" name="Shape 108"/>
        <p:cNvGrpSpPr/>
        <p:nvPr/>
      </p:nvGrpSpPr>
      <p:grpSpPr>
        <a:xfrm>
          <a:off x="0" y="0"/>
          <a:ext cx="0" cy="0"/>
          <a:chOff x="0" y="0"/>
          <a:chExt cx="0" cy="0"/>
        </a:xfrm>
      </p:grpSpPr>
      <p:sp>
        <p:nvSpPr>
          <p:cNvPr id="109" name="Google Shape;109;p5"/>
          <p:cNvSpPr txBox="1"/>
          <p:nvPr>
            <p:ph type="title"/>
          </p:nvPr>
        </p:nvSpPr>
        <p:spPr>
          <a:xfrm>
            <a:off x="2030501" y="914400"/>
            <a:ext cx="6253619" cy="685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400"/>
              <a:buFont typeface="Arial"/>
              <a:buNone/>
            </a:pPr>
            <a:r>
              <a:rPr b="1" i="0" lang="es-AR" sz="3200" u="none" cap="none" strike="noStrike">
                <a:solidFill>
                  <a:schemeClr val="dk2"/>
                </a:solidFill>
                <a:latin typeface="Arial"/>
                <a:ea typeface="Arial"/>
                <a:cs typeface="Arial"/>
                <a:sym typeface="Arial"/>
              </a:rPr>
              <a:t>Conoce a Aero-SOL</a:t>
            </a:r>
            <a:endParaRPr b="1" i="0" sz="3200" u="none" cap="none" strike="noStrike">
              <a:solidFill>
                <a:schemeClr val="dk2"/>
              </a:solidFill>
              <a:latin typeface="Arial"/>
              <a:ea typeface="Arial"/>
              <a:cs typeface="Arial"/>
              <a:sym typeface="Arial"/>
            </a:endParaRPr>
          </a:p>
        </p:txBody>
      </p:sp>
      <p:sp>
        <p:nvSpPr>
          <p:cNvPr id="110" name="Google Shape;110;p5"/>
          <p:cNvSpPr txBox="1"/>
          <p:nvPr>
            <p:ph idx="1" type="body"/>
          </p:nvPr>
        </p:nvSpPr>
        <p:spPr>
          <a:xfrm>
            <a:off x="2000295" y="4584457"/>
            <a:ext cx="6215178" cy="2105592"/>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just">
              <a:lnSpc>
                <a:spcPct val="100000"/>
              </a:lnSpc>
              <a:spcBef>
                <a:spcPts val="0"/>
              </a:spcBef>
              <a:spcAft>
                <a:spcPts val="0"/>
              </a:spcAft>
              <a:buClr>
                <a:schemeClr val="dk1"/>
              </a:buClr>
              <a:buSzPct val="168168"/>
              <a:buFont typeface="Arial"/>
              <a:buNone/>
            </a:pPr>
            <a:r>
              <a:rPr b="0" i="0" lang="es-AR" sz="1800" u="none" cap="none" strike="noStrike">
                <a:solidFill>
                  <a:schemeClr val="dk1"/>
                </a:solidFill>
              </a:rPr>
              <a:t>Este video, producido por la Agencia Espacial Francesa CNES explica el rol de los aerosoles en el clima de la Tierra y cómo los científicos realizan mediciones de aerosoles desde satélites en </a:t>
            </a:r>
            <a:r>
              <a:rPr lang="es-AR" sz="1800"/>
              <a:t>órbita.</a:t>
            </a:r>
            <a:r>
              <a:rPr b="0" i="0" lang="es-AR" sz="1800" u="none" cap="none" strike="noStrike">
                <a:solidFill>
                  <a:schemeClr val="dk1"/>
                </a:solidFill>
              </a:rPr>
              <a:t> </a:t>
            </a:r>
            <a:endParaRPr/>
          </a:p>
          <a:p>
            <a:pPr indent="0" lvl="0" marL="0" marR="0" rtl="0" algn="just">
              <a:lnSpc>
                <a:spcPct val="100000"/>
              </a:lnSpc>
              <a:spcBef>
                <a:spcPts val="0"/>
              </a:spcBef>
              <a:spcAft>
                <a:spcPts val="0"/>
              </a:spcAft>
              <a:buClr>
                <a:schemeClr val="dk1"/>
              </a:buClr>
              <a:buSzPct val="168168"/>
              <a:buFont typeface="Arial"/>
              <a:buNone/>
            </a:pPr>
            <a:r>
              <a:rPr b="0" i="0" lang="es-AR" sz="1800" u="sng" cap="none" strike="noStrike">
                <a:solidFill>
                  <a:schemeClr val="hlink"/>
                </a:solidFill>
                <a:hlinkClick r:id="rId3"/>
              </a:rPr>
              <a:t>Misiónn Climática: Secretos de los </a:t>
            </a:r>
            <a:r>
              <a:rPr lang="es-AR" sz="1800" u="sng">
                <a:solidFill>
                  <a:schemeClr val="hlink"/>
                </a:solidFill>
                <a:hlinkClick r:id="rId4"/>
              </a:rPr>
              <a:t>Aerosoles y las Nubes</a:t>
            </a:r>
            <a:endParaRPr b="0" i="0" sz="1800" u="sng" cap="none" strike="noStrike">
              <a:solidFill>
                <a:schemeClr val="hlink"/>
              </a:solidFill>
              <a:hlinkClick r:id="rId5"/>
            </a:endParaRPr>
          </a:p>
          <a:p>
            <a:pPr indent="0" lvl="0" marL="0" marR="0" rtl="0" algn="just">
              <a:lnSpc>
                <a:spcPct val="100000"/>
              </a:lnSpc>
              <a:spcBef>
                <a:spcPts val="0"/>
              </a:spcBef>
              <a:spcAft>
                <a:spcPts val="0"/>
              </a:spcAft>
              <a:buClr>
                <a:schemeClr val="dk1"/>
              </a:buClr>
              <a:buSzPct val="168168"/>
              <a:buFont typeface="Arial"/>
              <a:buNone/>
            </a:pPr>
            <a:r>
              <a:rPr lang="es-AR" sz="1800"/>
              <a:t>Haga </a:t>
            </a:r>
            <a:r>
              <a:rPr b="0" i="0" lang="es-AR" sz="1800" u="sng" cap="none" strike="noStrike">
                <a:solidFill>
                  <a:schemeClr val="hlink"/>
                </a:solidFill>
                <a:hlinkClick r:id="rId6"/>
              </a:rPr>
              <a:t>clic aquí</a:t>
            </a:r>
            <a:r>
              <a:rPr lang="es-AR" sz="1800"/>
              <a:t> para obtener una versión de YouTube  de este video que puede tener subtítulos.</a:t>
            </a:r>
            <a:endParaRPr/>
          </a:p>
          <a:p>
            <a:pPr indent="0" lvl="0" marL="0" marR="0" rtl="0" algn="just">
              <a:lnSpc>
                <a:spcPct val="100000"/>
              </a:lnSpc>
              <a:spcBef>
                <a:spcPts val="0"/>
              </a:spcBef>
              <a:spcAft>
                <a:spcPts val="0"/>
              </a:spcAft>
              <a:buClr>
                <a:schemeClr val="dk1"/>
              </a:buClr>
              <a:buSzPct val="168168"/>
              <a:buFont typeface="Arial"/>
              <a:buNone/>
            </a:pPr>
            <a:r>
              <a:rPr lang="es-AR" sz="1800"/>
              <a:t>Haga </a:t>
            </a:r>
            <a:r>
              <a:rPr lang="es-AR" sz="1800" u="sng">
                <a:solidFill>
                  <a:schemeClr val="hlink"/>
                </a:solidFill>
                <a:hlinkClick r:id="rId7"/>
              </a:rPr>
              <a:t>clic aquí</a:t>
            </a:r>
            <a:r>
              <a:rPr lang="es-AR" sz="1800"/>
              <a:t> para obtener una versión descrita de este video. </a:t>
            </a:r>
            <a:endParaRPr sz="1800" u="sng">
              <a:solidFill>
                <a:schemeClr val="hlink"/>
              </a:solidFill>
              <a:hlinkClick r:id="rId8"/>
            </a:endParaRPr>
          </a:p>
        </p:txBody>
      </p:sp>
      <p:pic>
        <p:nvPicPr>
          <p:cNvPr descr="Movie link to an educational video on aerosols. The image shows an anthropomorphised aerosol particle. " id="111" name="Google Shape;111;p5" title="Aero-SOL"/>
          <p:cNvPicPr preferRelativeResize="0"/>
          <p:nvPr/>
        </p:nvPicPr>
        <p:blipFill rotWithShape="1">
          <a:blip r:embed="rId9">
            <a:alphaModFix/>
          </a:blip>
          <a:srcRect b="0" l="0" r="0" t="0"/>
          <a:stretch/>
        </p:blipFill>
        <p:spPr>
          <a:xfrm>
            <a:off x="2230016" y="1551993"/>
            <a:ext cx="5668216" cy="2889380"/>
          </a:xfrm>
          <a:prstGeom prst="rect">
            <a:avLst/>
          </a:prstGeom>
          <a:noFill/>
          <a:ln>
            <a:noFill/>
          </a:ln>
        </p:spPr>
      </p:pic>
      <p:sp>
        <p:nvSpPr>
          <p:cNvPr id="112" name="Google Shape;112;p5"/>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16" name="Shape 116"/>
        <p:cNvGrpSpPr/>
        <p:nvPr/>
      </p:nvGrpSpPr>
      <p:grpSpPr>
        <a:xfrm>
          <a:off x="0" y="0"/>
          <a:ext cx="0" cy="0"/>
          <a:chOff x="0" y="0"/>
          <a:chExt cx="0" cy="0"/>
        </a:xfrm>
      </p:grpSpPr>
      <p:sp>
        <p:nvSpPr>
          <p:cNvPr id="117" name="Google Shape;117;p6"/>
          <p:cNvSpPr txBox="1"/>
          <p:nvPr>
            <p:ph type="title"/>
          </p:nvPr>
        </p:nvSpPr>
        <p:spPr>
          <a:xfrm>
            <a:off x="1295400" y="1048328"/>
            <a:ext cx="7696200" cy="685800"/>
          </a:xfrm>
          <a:prstGeom prst="rect">
            <a:avLst/>
          </a:prstGeom>
          <a:noFill/>
          <a:ln>
            <a:noFill/>
          </a:ln>
        </p:spPr>
        <p:txBody>
          <a:bodyPr anchorCtr="0" anchor="ctr" bIns="45700" lIns="91425" spcFirstLastPara="1" rIns="91425" wrap="square" tIns="45700">
            <a:normAutofit fontScale="90000"/>
          </a:bodyPr>
          <a:lstStyle/>
          <a:p>
            <a:pPr indent="0" lvl="0" marL="0" marR="0" rtl="0" algn="ctr">
              <a:lnSpc>
                <a:spcPct val="100000"/>
              </a:lnSpc>
              <a:spcBef>
                <a:spcPts val="0"/>
              </a:spcBef>
              <a:spcAft>
                <a:spcPts val="0"/>
              </a:spcAft>
              <a:buClr>
                <a:schemeClr val="dk2"/>
              </a:buClr>
              <a:buSzPct val="55555"/>
              <a:buFont typeface="Arial"/>
              <a:buNone/>
            </a:pPr>
            <a:r>
              <a:rPr i="0" lang="es-AR" sz="2800" u="none" cap="none" strike="noStrike">
                <a:solidFill>
                  <a:schemeClr val="dk2"/>
                </a:solidFill>
                <a:latin typeface="Arial"/>
                <a:ea typeface="Arial"/>
                <a:cs typeface="Arial"/>
                <a:sym typeface="Arial"/>
              </a:rPr>
              <a:t>Hay muchas maneras de medir Aerosoles y muchos nombres para  los </a:t>
            </a:r>
            <a:r>
              <a:rPr lang="es-AR" sz="2800">
                <a:latin typeface="Arial"/>
                <a:ea typeface="Arial"/>
                <a:cs typeface="Arial"/>
                <a:sym typeface="Arial"/>
              </a:rPr>
              <a:t>datos de Aerosoles</a:t>
            </a:r>
            <a:endParaRPr i="0" sz="2800" u="none" cap="none" strike="noStrike">
              <a:solidFill>
                <a:schemeClr val="dk2"/>
              </a:solidFill>
              <a:latin typeface="Arial"/>
              <a:ea typeface="Arial"/>
              <a:cs typeface="Arial"/>
              <a:sym typeface="Arial"/>
            </a:endParaRPr>
          </a:p>
        </p:txBody>
      </p:sp>
      <p:sp>
        <p:nvSpPr>
          <p:cNvPr id="118" name="Google Shape;118;p6"/>
          <p:cNvSpPr txBox="1"/>
          <p:nvPr>
            <p:ph idx="1" type="body"/>
          </p:nvPr>
        </p:nvSpPr>
        <p:spPr>
          <a:xfrm>
            <a:off x="1295400" y="1856508"/>
            <a:ext cx="7543800" cy="1191491"/>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just">
              <a:lnSpc>
                <a:spcPct val="100000"/>
              </a:lnSpc>
              <a:spcBef>
                <a:spcPts val="0"/>
              </a:spcBef>
              <a:spcAft>
                <a:spcPts val="0"/>
              </a:spcAft>
              <a:buClr>
                <a:schemeClr val="dk1"/>
              </a:buClr>
              <a:buSzPct val="209150"/>
              <a:buFont typeface="Arial"/>
              <a:buNone/>
            </a:pPr>
            <a:r>
              <a:rPr i="0" lang="es-AR" sz="1800" u="none" cap="none" strike="noStrike">
                <a:solidFill>
                  <a:schemeClr val="dk1"/>
                </a:solidFill>
                <a:latin typeface="Arial"/>
                <a:ea typeface="Arial"/>
                <a:cs typeface="Arial"/>
                <a:sym typeface="Arial"/>
              </a:rPr>
              <a:t>Hay muchos métodos disponibles para </a:t>
            </a:r>
            <a:r>
              <a:rPr lang="es-AR" sz="1800">
                <a:latin typeface="Arial"/>
                <a:ea typeface="Arial"/>
                <a:cs typeface="Arial"/>
                <a:sym typeface="Arial"/>
              </a:rPr>
              <a:t>determinar la cantidad de aerosol presente durante una observación.</a:t>
            </a:r>
            <a:endParaRPr>
              <a:latin typeface="Arial"/>
              <a:ea typeface="Arial"/>
              <a:cs typeface="Arial"/>
              <a:sym typeface="Arial"/>
            </a:endParaRPr>
          </a:p>
          <a:p>
            <a:pPr indent="0" lvl="0" marL="0" marR="0" rtl="0" algn="just">
              <a:lnSpc>
                <a:spcPct val="100000"/>
              </a:lnSpc>
              <a:spcBef>
                <a:spcPts val="0"/>
              </a:spcBef>
              <a:spcAft>
                <a:spcPts val="0"/>
              </a:spcAft>
              <a:buClr>
                <a:schemeClr val="dk1"/>
              </a:buClr>
              <a:buSzPct val="209150"/>
              <a:buFont typeface="Arial"/>
              <a:buNone/>
            </a:pPr>
            <a:r>
              <a:rPr i="0" lang="es-AR" sz="1800" u="none" cap="none" strike="noStrike">
                <a:solidFill>
                  <a:schemeClr val="dk1"/>
                </a:solidFill>
                <a:latin typeface="Arial"/>
                <a:ea typeface="Arial"/>
                <a:cs typeface="Arial"/>
                <a:sym typeface="Arial"/>
              </a:rPr>
              <a:t>Los diferentes tipos de medición utilizan diferentes terminologías para los aerosoles, algunos de los cuales puede </a:t>
            </a:r>
            <a:r>
              <a:rPr lang="es-AR" sz="1800">
                <a:latin typeface="Arial"/>
                <a:ea typeface="Arial"/>
                <a:cs typeface="Arial"/>
                <a:sym typeface="Arial"/>
              </a:rPr>
              <a:t>ver en otros lugares. </a:t>
            </a:r>
            <a:endParaRPr>
              <a:latin typeface="Arial"/>
              <a:ea typeface="Arial"/>
              <a:cs typeface="Arial"/>
              <a:sym typeface="Arial"/>
            </a:endParaRPr>
          </a:p>
          <a:p>
            <a:pPr indent="0" lvl="0" marL="0" marR="0" rtl="0" algn="just">
              <a:lnSpc>
                <a:spcPct val="100000"/>
              </a:lnSpc>
              <a:spcBef>
                <a:spcPts val="0"/>
              </a:spcBef>
              <a:spcAft>
                <a:spcPts val="0"/>
              </a:spcAft>
              <a:buClr>
                <a:schemeClr val="dk1"/>
              </a:buClr>
              <a:buSzPct val="209150"/>
              <a:buFont typeface="Arial"/>
              <a:buNone/>
            </a:pPr>
            <a:r>
              <a:rPr i="0" lang="es-AR" sz="1800" u="none" cap="none" strike="noStrike">
                <a:solidFill>
                  <a:schemeClr val="dk1"/>
                </a:solidFill>
                <a:latin typeface="Arial"/>
                <a:ea typeface="Arial"/>
                <a:cs typeface="Arial"/>
                <a:sym typeface="Arial"/>
              </a:rPr>
              <a:t>A continuación se </a:t>
            </a:r>
            <a:r>
              <a:rPr lang="es-AR" sz="1800">
                <a:latin typeface="Arial"/>
                <a:ea typeface="Arial"/>
                <a:cs typeface="Arial"/>
                <a:sym typeface="Arial"/>
              </a:rPr>
              <a:t>muestra un breve resumen de algunos términos comunes:</a:t>
            </a:r>
            <a:endParaRPr i="0" sz="1800" u="none" cap="none" strike="noStrike">
              <a:solidFill>
                <a:schemeClr val="dk1"/>
              </a:solidFill>
              <a:latin typeface="Arial"/>
              <a:ea typeface="Arial"/>
              <a:cs typeface="Arial"/>
              <a:sym typeface="Arial"/>
            </a:endParaRPr>
          </a:p>
        </p:txBody>
      </p:sp>
      <p:graphicFrame>
        <p:nvGraphicFramePr>
          <p:cNvPr descr="An aerosol is a mixture of solid and liquid particles suspended in air.  Aerosol optical thickness, or AOT, is the measurement terminology used by GLOBE, explained further in this eTraining.  Particulate matter, or PM, is a term most commonly used for particles collected from air, often in order to study their chemical composition.  Parts per million, or PPM, is an expression of concentration, or amount of substance X in a fixed amount of total sample. " id="119" name="Google Shape;119;p6" title="Terms and Explanations "/>
          <p:cNvGraphicFramePr/>
          <p:nvPr/>
        </p:nvGraphicFramePr>
        <p:xfrm>
          <a:off x="1371600" y="3048000"/>
          <a:ext cx="3000000" cy="3000000"/>
        </p:xfrm>
        <a:graphic>
          <a:graphicData uri="http://schemas.openxmlformats.org/drawingml/2006/table">
            <a:tbl>
              <a:tblPr bandRow="1" firstRow="1">
                <a:noFill/>
                <a:tableStyleId>{13841BF2-8648-4CCC-B62A-26ECF8743A6C}</a:tableStyleId>
              </a:tblPr>
              <a:tblGrid>
                <a:gridCol w="2644225"/>
                <a:gridCol w="4899575"/>
              </a:tblGrid>
              <a:tr h="480300">
                <a:tc>
                  <a:txBody>
                    <a:bodyPr/>
                    <a:lstStyle/>
                    <a:p>
                      <a:pPr indent="0" lvl="0" marL="0" marR="0" rtl="0" algn="l">
                        <a:lnSpc>
                          <a:spcPct val="100000"/>
                        </a:lnSpc>
                        <a:spcBef>
                          <a:spcPts val="0"/>
                        </a:spcBef>
                        <a:spcAft>
                          <a:spcPts val="0"/>
                        </a:spcAft>
                        <a:buClr>
                          <a:schemeClr val="dk1"/>
                        </a:buClr>
                        <a:buSzPts val="1800"/>
                        <a:buFont typeface="Arial"/>
                        <a:buNone/>
                      </a:pPr>
                      <a:r>
                        <a:rPr lang="es-AR" sz="1800" u="none" cap="none" strike="noStrike">
                          <a:solidFill>
                            <a:schemeClr val="dk1"/>
                          </a:solidFill>
                        </a:rPr>
                        <a:t>Término</a:t>
                      </a:r>
                      <a:endParaRPr sz="1800" u="none" cap="none" strike="noStrike">
                        <a:solidFill>
                          <a:schemeClr val="dk1"/>
                        </a:solidFill>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1800"/>
                        <a:buFont typeface="Arial"/>
                        <a:buNone/>
                      </a:pPr>
                      <a:r>
                        <a:rPr lang="es-AR" sz="1800" u="none" cap="none" strike="noStrike">
                          <a:solidFill>
                            <a:schemeClr val="dk1"/>
                          </a:solidFill>
                        </a:rPr>
                        <a:t>Explicación</a:t>
                      </a:r>
                      <a:endParaRPr sz="1800" u="none" cap="none" strike="noStrike">
                        <a:solidFill>
                          <a:schemeClr val="dk1"/>
                        </a:solidFill>
                      </a:endParaRPr>
                    </a:p>
                  </a:txBody>
                  <a:tcPr marT="45725" marB="45725" marR="91450" marL="91450"/>
                </a:tc>
              </a:tr>
              <a:tr h="690425">
                <a:tc>
                  <a:txBody>
                    <a:bodyPr/>
                    <a:lstStyle/>
                    <a:p>
                      <a:pPr indent="0" lvl="0" marL="0" marR="0" rtl="0" algn="l">
                        <a:lnSpc>
                          <a:spcPct val="100000"/>
                        </a:lnSpc>
                        <a:spcBef>
                          <a:spcPts val="0"/>
                        </a:spcBef>
                        <a:spcAft>
                          <a:spcPts val="0"/>
                        </a:spcAft>
                        <a:buClr>
                          <a:srgbClr val="000000"/>
                        </a:buClr>
                        <a:buSzPts val="1600"/>
                        <a:buFont typeface="Arial"/>
                        <a:buNone/>
                      </a:pPr>
                      <a:r>
                        <a:rPr lang="es-AR" sz="1600" u="none" cap="none" strike="noStrike"/>
                        <a:t>Aerosol</a:t>
                      </a:r>
                      <a:endParaRPr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es-AR" sz="1600" u="none" cap="none" strike="noStrike"/>
                        <a:t>Una mezcla de partículas sólidas y líquidas suspendidas en el aire.</a:t>
                      </a:r>
                      <a:endParaRPr sz="1600" u="none" cap="none" strike="noStrike"/>
                    </a:p>
                  </a:txBody>
                  <a:tcPr marT="45725" marB="45725" marR="91450" marL="91450"/>
                </a:tc>
              </a:tr>
              <a:tr h="690425">
                <a:tc>
                  <a:txBody>
                    <a:bodyPr/>
                    <a:lstStyle/>
                    <a:p>
                      <a:pPr indent="0" lvl="0" marL="0" marR="0" rtl="0" algn="l">
                        <a:lnSpc>
                          <a:spcPct val="100000"/>
                        </a:lnSpc>
                        <a:spcBef>
                          <a:spcPts val="0"/>
                        </a:spcBef>
                        <a:spcAft>
                          <a:spcPts val="0"/>
                        </a:spcAft>
                        <a:buClr>
                          <a:srgbClr val="000000"/>
                        </a:buClr>
                        <a:buSzPts val="1600"/>
                        <a:buFont typeface="Arial"/>
                        <a:buNone/>
                      </a:pPr>
                      <a:r>
                        <a:rPr b="1" i="1" lang="es-AR" sz="1600" u="none" cap="none" strike="noStrike"/>
                        <a:t>Profundidad / espesor óptico del aerosol o AOT</a:t>
                      </a:r>
                      <a:endParaRPr b="1" i="1" sz="1600" u="none" cap="none" strike="noStrike"/>
                    </a:p>
                    <a:p>
                      <a:pPr indent="0" lvl="0" marL="0" marR="0" rtl="0" algn="l">
                        <a:lnSpc>
                          <a:spcPct val="100000"/>
                        </a:lnSpc>
                        <a:spcBef>
                          <a:spcPts val="0"/>
                        </a:spcBef>
                        <a:spcAft>
                          <a:spcPts val="0"/>
                        </a:spcAft>
                        <a:buClr>
                          <a:srgbClr val="000000"/>
                        </a:buClr>
                        <a:buSzPts val="1200"/>
                        <a:buFont typeface="Arial"/>
                        <a:buNone/>
                      </a:pPr>
                      <a:r>
                        <a:rPr i="0" lang="es-AR" sz="1200" u="none" cap="none" strike="noStrike"/>
                        <a:t>(Aerosol optical depth/thickness)</a:t>
                      </a:r>
                      <a:endParaRPr i="0" sz="1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b="1" i="1" lang="es-AR" sz="1600" u="none" cap="none" strike="noStrike"/>
                        <a:t>La terminología de medición utilizada por GLOBE, explicada con más detalle en este eTraining</a:t>
                      </a:r>
                      <a:endParaRPr b="1" i="1" sz="1600" u="none" cap="none" strike="noStrike"/>
                    </a:p>
                  </a:txBody>
                  <a:tcPr marT="45725" marB="45725" marR="91450" marL="91450"/>
                </a:tc>
              </a:tr>
              <a:tr h="690425">
                <a:tc>
                  <a:txBody>
                    <a:bodyPr/>
                    <a:lstStyle/>
                    <a:p>
                      <a:pPr indent="0" lvl="0" marL="0" marR="0" rtl="0" algn="l">
                        <a:lnSpc>
                          <a:spcPct val="100000"/>
                        </a:lnSpc>
                        <a:spcBef>
                          <a:spcPts val="0"/>
                        </a:spcBef>
                        <a:spcAft>
                          <a:spcPts val="0"/>
                        </a:spcAft>
                        <a:buClr>
                          <a:srgbClr val="000000"/>
                        </a:buClr>
                        <a:buSzPts val="1600"/>
                        <a:buFont typeface="Arial"/>
                        <a:buNone/>
                      </a:pPr>
                      <a:r>
                        <a:rPr lang="es-AR" sz="1600" u="none" cap="none" strike="noStrike"/>
                        <a:t>Materia Particular o PM </a:t>
                      </a:r>
                      <a:r>
                        <a:rPr lang="es-AR" sz="1200" u="none" cap="none" strike="noStrike"/>
                        <a:t>(particulate matter)</a:t>
                      </a:r>
                      <a:endParaRPr sz="12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es-AR" sz="1600" u="none" cap="none" strike="noStrike"/>
                        <a:t>Término que se utiliza con mayor frecuencia para las partículas recolectadas del aire, a menudo para estudiar su composición química. </a:t>
                      </a:r>
                      <a:endParaRPr sz="1600" u="none" cap="none" strike="noStrike"/>
                    </a:p>
                  </a:txBody>
                  <a:tcPr marT="45725" marB="45725" marR="91450" marL="91450"/>
                </a:tc>
              </a:tr>
              <a:tr h="690425">
                <a:tc>
                  <a:txBody>
                    <a:bodyPr/>
                    <a:lstStyle/>
                    <a:p>
                      <a:pPr indent="0" lvl="0" marL="0" marR="0" rtl="0" algn="l">
                        <a:lnSpc>
                          <a:spcPct val="100000"/>
                        </a:lnSpc>
                        <a:spcBef>
                          <a:spcPts val="0"/>
                        </a:spcBef>
                        <a:spcAft>
                          <a:spcPts val="0"/>
                        </a:spcAft>
                        <a:buClr>
                          <a:srgbClr val="000000"/>
                        </a:buClr>
                        <a:buSzPts val="1600"/>
                        <a:buFont typeface="Arial"/>
                        <a:buNone/>
                      </a:pPr>
                      <a:r>
                        <a:rPr lang="es-AR" sz="1600" u="none" cap="none" strike="noStrike"/>
                        <a:t>Partes por millón (ppm)</a:t>
                      </a:r>
                      <a:endParaRPr sz="16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600"/>
                        <a:buFont typeface="Arial"/>
                        <a:buNone/>
                      </a:pPr>
                      <a:r>
                        <a:rPr lang="es-AR" sz="1600" u="none" cap="none" strike="noStrike"/>
                        <a:t>Expresión de concentración o cantidad de una sustancia X en una cantidad fija de muestra total.</a:t>
                      </a:r>
                      <a:endParaRPr sz="1600" u="none" cap="none" strike="noStrike"/>
                    </a:p>
                  </a:txBody>
                  <a:tcPr marT="45725" marB="45725" marR="91450" marL="91450"/>
                </a:tc>
              </a:tr>
            </a:tbl>
          </a:graphicData>
        </a:graphic>
      </p:graphicFrame>
      <p:sp>
        <p:nvSpPr>
          <p:cNvPr id="120" name="Google Shape;120;p6"/>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H. Recursos adicionales.</a:t>
            </a:r>
            <a:endParaRPr i="0" sz="1200" u="none" cap="none" strike="noStrike">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25" name="Shape 125"/>
        <p:cNvGrpSpPr/>
        <p:nvPr/>
      </p:nvGrpSpPr>
      <p:grpSpPr>
        <a:xfrm>
          <a:off x="0" y="0"/>
          <a:ext cx="0" cy="0"/>
          <a:chOff x="0" y="0"/>
          <a:chExt cx="0" cy="0"/>
        </a:xfrm>
      </p:grpSpPr>
      <p:sp>
        <p:nvSpPr>
          <p:cNvPr id="126" name="Google Shape;126;p7"/>
          <p:cNvSpPr txBox="1"/>
          <p:nvPr>
            <p:ph type="title"/>
          </p:nvPr>
        </p:nvSpPr>
        <p:spPr>
          <a:xfrm>
            <a:off x="1295400" y="914400"/>
            <a:ext cx="7535155" cy="685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400"/>
              <a:buFont typeface="Arial"/>
              <a:buNone/>
            </a:pPr>
            <a:r>
              <a:rPr b="1" i="0" lang="es-AR" sz="3200" u="none" cap="none" strike="noStrike">
                <a:solidFill>
                  <a:schemeClr val="dk2"/>
                </a:solidFill>
                <a:latin typeface="Arial"/>
                <a:ea typeface="Arial"/>
                <a:cs typeface="Arial"/>
                <a:sym typeface="Arial"/>
              </a:rPr>
              <a:t>Aerosoles: partículas en el cielo</a:t>
            </a:r>
            <a:endParaRPr b="1" i="0" sz="3200" u="none" cap="none" strike="noStrike">
              <a:solidFill>
                <a:schemeClr val="dk2"/>
              </a:solidFill>
              <a:latin typeface="Arial"/>
              <a:ea typeface="Arial"/>
              <a:cs typeface="Arial"/>
              <a:sym typeface="Arial"/>
            </a:endParaRPr>
          </a:p>
        </p:txBody>
      </p:sp>
      <p:sp>
        <p:nvSpPr>
          <p:cNvPr id="127" name="Google Shape;127;p7"/>
          <p:cNvSpPr txBox="1"/>
          <p:nvPr/>
        </p:nvSpPr>
        <p:spPr>
          <a:xfrm>
            <a:off x="1306945" y="1524000"/>
            <a:ext cx="7760855" cy="923330"/>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just">
              <a:lnSpc>
                <a:spcPct val="100000"/>
              </a:lnSpc>
              <a:spcBef>
                <a:spcPts val="0"/>
              </a:spcBef>
              <a:spcAft>
                <a:spcPts val="0"/>
              </a:spcAft>
              <a:buClr>
                <a:schemeClr val="dk1"/>
              </a:buClr>
              <a:buSzPct val="100000"/>
              <a:buFont typeface="Arial"/>
              <a:buNone/>
            </a:pPr>
            <a:r>
              <a:rPr b="0" i="0" lang="es-AR" sz="1800" u="none" cap="none" strike="noStrike">
                <a:solidFill>
                  <a:schemeClr val="dk1"/>
                </a:solidFill>
                <a:latin typeface="Arial"/>
                <a:ea typeface="Arial"/>
                <a:cs typeface="Arial"/>
                <a:sym typeface="Arial"/>
              </a:rPr>
              <a:t>Los aerosoles provienen de muchas fuentes diferentes. Algunos son </a:t>
            </a:r>
            <a:r>
              <a:rPr b="1" i="1" lang="es-AR" sz="1800" u="none" cap="none" strike="noStrike">
                <a:solidFill>
                  <a:schemeClr val="dk1"/>
                </a:solidFill>
                <a:latin typeface="Arial"/>
                <a:ea typeface="Arial"/>
                <a:cs typeface="Arial"/>
                <a:sym typeface="Arial"/>
              </a:rPr>
              <a:t>antropogénicos</a:t>
            </a:r>
            <a:r>
              <a:rPr b="0" i="0" lang="es-AR" sz="1800" u="none" cap="none" strike="noStrike">
                <a:solidFill>
                  <a:schemeClr val="dk1"/>
                </a:solidFill>
                <a:latin typeface="Arial"/>
                <a:ea typeface="Arial"/>
                <a:cs typeface="Arial"/>
                <a:sym typeface="Arial"/>
              </a:rPr>
              <a:t> o causados por humanos y algunos son naturales. Varias fuentes emiten partículas de diferentes tamaños, lo que puede alterar los efectos que esos aerosoles tienen en el planeta Tierra. </a:t>
            </a:r>
            <a:endParaRPr b="0" i="0" sz="1800" u="none" cap="none" strike="noStrike">
              <a:solidFill>
                <a:schemeClr val="dk1"/>
              </a:solidFill>
              <a:latin typeface="Arial"/>
              <a:ea typeface="Arial"/>
              <a:cs typeface="Arial"/>
              <a:sym typeface="Arial"/>
            </a:endParaRPr>
          </a:p>
        </p:txBody>
      </p:sp>
      <p:pic>
        <p:nvPicPr>
          <p:cNvPr descr="Image from &quot;What's Up In The Atmosphere?&quot; a resource of Elementary GLOBE. The image shows a female instructor in front of a whiteboard with the title &quot;Aerosols: Particles in the Sky&quot; written over a series of sketches depicting different sources of aerosols. The sources listed are in two categories: natural sources, including pollen, desert dust, sea salt, fire, and volcanoes, and human sources, including cars, factories, and changes to the land. " id="128" name="Google Shape;128;p7" title="Particles in the Sky"/>
          <p:cNvPicPr preferRelativeResize="0"/>
          <p:nvPr/>
        </p:nvPicPr>
        <p:blipFill rotWithShape="1">
          <a:blip r:embed="rId3">
            <a:alphaModFix/>
          </a:blip>
          <a:srcRect b="0" l="0" r="0" t="0"/>
          <a:stretch/>
        </p:blipFill>
        <p:spPr>
          <a:xfrm>
            <a:off x="1981200" y="2418868"/>
            <a:ext cx="6248400" cy="4439132"/>
          </a:xfrm>
          <a:prstGeom prst="rect">
            <a:avLst/>
          </a:prstGeom>
          <a:noFill/>
          <a:ln>
            <a:noFill/>
          </a:ln>
        </p:spPr>
      </p:pic>
      <p:sp>
        <p:nvSpPr>
          <p:cNvPr id="129" name="Google Shape;129;p7"/>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latin typeface="Arial"/>
                <a:ea typeface="Arial"/>
                <a:cs typeface="Arial"/>
                <a:sym typeface="Aria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rPr b="0" i="0" lang="es-AR" sz="1200" u="none" cap="none" strike="noStrike">
                <a:solidFill>
                  <a:schemeClr val="dk1"/>
                </a:solidFill>
                <a:latin typeface="Arial"/>
                <a:ea typeface="Arial"/>
                <a:cs typeface="Arial"/>
                <a:sym typeface="Arial"/>
              </a:rPr>
              <a:t>H. Recursos adicionales.</a:t>
            </a:r>
            <a:endParaRPr b="0" i="0" sz="1200" u="none" cap="none" strike="noStrike">
              <a:solidFill>
                <a:schemeClr val="dk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34" name="Shape 134"/>
        <p:cNvGrpSpPr/>
        <p:nvPr/>
      </p:nvGrpSpPr>
      <p:grpSpPr>
        <a:xfrm>
          <a:off x="0" y="0"/>
          <a:ext cx="0" cy="0"/>
          <a:chOff x="0" y="0"/>
          <a:chExt cx="0" cy="0"/>
        </a:xfrm>
      </p:grpSpPr>
      <p:sp>
        <p:nvSpPr>
          <p:cNvPr id="135" name="Google Shape;135;p8"/>
          <p:cNvSpPr txBox="1"/>
          <p:nvPr>
            <p:ph type="title"/>
          </p:nvPr>
        </p:nvSpPr>
        <p:spPr>
          <a:xfrm>
            <a:off x="1219200" y="914400"/>
            <a:ext cx="7924800" cy="685800"/>
          </a:xfrm>
          <a:prstGeom prst="rect">
            <a:avLst/>
          </a:prstGeom>
          <a:noFill/>
          <a:ln>
            <a:noFill/>
          </a:ln>
        </p:spPr>
        <p:txBody>
          <a:bodyPr anchorCtr="0" anchor="ctr" bIns="45700" lIns="91425" spcFirstLastPara="1" rIns="91425" wrap="square" tIns="45700">
            <a:normAutofit fontScale="90000"/>
          </a:bodyPr>
          <a:lstStyle/>
          <a:p>
            <a:pPr indent="0" lvl="0" marL="0" marR="0" rtl="0" algn="ctr">
              <a:lnSpc>
                <a:spcPct val="100000"/>
              </a:lnSpc>
              <a:spcBef>
                <a:spcPts val="0"/>
              </a:spcBef>
              <a:spcAft>
                <a:spcPts val="0"/>
              </a:spcAft>
              <a:buClr>
                <a:schemeClr val="dk2"/>
              </a:buClr>
              <a:buSzPct val="48611"/>
              <a:buFont typeface="Arial"/>
              <a:buNone/>
            </a:pPr>
            <a:r>
              <a:rPr i="0" lang="es-AR" sz="3200" u="none" cap="none" strike="noStrike">
                <a:solidFill>
                  <a:schemeClr val="dk2"/>
                </a:solidFill>
                <a:latin typeface="Arial"/>
                <a:ea typeface="Arial"/>
                <a:cs typeface="Arial"/>
                <a:sym typeface="Arial"/>
              </a:rPr>
              <a:t>Una mirada más cercana a las partículas</a:t>
            </a:r>
            <a:endParaRPr i="0" sz="3200" u="none" cap="none" strike="noStrike">
              <a:solidFill>
                <a:schemeClr val="dk2"/>
              </a:solidFill>
              <a:latin typeface="Arial"/>
              <a:ea typeface="Arial"/>
              <a:cs typeface="Arial"/>
              <a:sym typeface="Arial"/>
            </a:endParaRPr>
          </a:p>
        </p:txBody>
      </p:sp>
      <p:sp>
        <p:nvSpPr>
          <p:cNvPr id="136" name="Google Shape;136;p8"/>
          <p:cNvSpPr txBox="1"/>
          <p:nvPr>
            <p:ph idx="1" type="body"/>
          </p:nvPr>
        </p:nvSpPr>
        <p:spPr>
          <a:xfrm>
            <a:off x="1300511" y="1634836"/>
            <a:ext cx="3429001" cy="4572000"/>
          </a:xfrm>
          <a:prstGeom prst="rect">
            <a:avLst/>
          </a:prstGeom>
          <a:noFill/>
          <a:ln>
            <a:noFill/>
          </a:ln>
        </p:spPr>
        <p:txBody>
          <a:bodyPr anchorCtr="0" anchor="t" bIns="45700" lIns="91425" spcFirstLastPara="1" rIns="91425" wrap="square" tIns="45700">
            <a:normAutofit fontScale="85000" lnSpcReduction="20000"/>
          </a:bodyPr>
          <a:lstStyle/>
          <a:p>
            <a:pPr indent="0" lvl="0" marL="0" marR="0" rtl="0" algn="just">
              <a:lnSpc>
                <a:spcPct val="100000"/>
              </a:lnSpc>
              <a:spcBef>
                <a:spcPts val="0"/>
              </a:spcBef>
              <a:spcAft>
                <a:spcPts val="0"/>
              </a:spcAft>
              <a:buClr>
                <a:schemeClr val="dk1"/>
              </a:buClr>
              <a:buSzPct val="192192"/>
              <a:buFont typeface="Arial"/>
              <a:buNone/>
            </a:pPr>
            <a:r>
              <a:rPr i="0" lang="es-AR" sz="1800" u="none" cap="none" strike="noStrike">
                <a:solidFill>
                  <a:schemeClr val="dk1"/>
                </a:solidFill>
                <a:latin typeface="Arial"/>
                <a:ea typeface="Arial"/>
                <a:cs typeface="Arial"/>
                <a:sym typeface="Arial"/>
              </a:rPr>
              <a:t>El tamaño de una partícula da a los científicos pistas sobre su origen y composición.</a:t>
            </a:r>
            <a:endParaRPr>
              <a:latin typeface="Arial"/>
              <a:ea typeface="Arial"/>
              <a:cs typeface="Arial"/>
              <a:sym typeface="Arial"/>
            </a:endParaRPr>
          </a:p>
          <a:p>
            <a:pPr indent="0" lvl="0" marL="0" marR="0" rtl="0" algn="just">
              <a:lnSpc>
                <a:spcPct val="100000"/>
              </a:lnSpc>
              <a:spcBef>
                <a:spcPts val="0"/>
              </a:spcBef>
              <a:spcAft>
                <a:spcPts val="0"/>
              </a:spcAft>
              <a:buClr>
                <a:schemeClr val="dk1"/>
              </a:buClr>
              <a:buSzPct val="192192"/>
              <a:buFont typeface="Arial"/>
              <a:buNone/>
            </a:pPr>
            <a:r>
              <a:rPr lang="es-AR" sz="1800">
                <a:latin typeface="Arial"/>
                <a:ea typeface="Arial"/>
                <a:cs typeface="Arial"/>
                <a:sym typeface="Arial"/>
              </a:rPr>
              <a:t>Las partículas más grandes tienden a formarse cuando la sal, la arena o las cenizas son lanzadas aire por vientos fuertes. </a:t>
            </a:r>
            <a:endParaRPr i="0" sz="1800" u="none" cap="none" strike="noStrike">
              <a:solidFill>
                <a:schemeClr val="dk1"/>
              </a:solidFill>
              <a:latin typeface="Arial"/>
              <a:ea typeface="Arial"/>
              <a:cs typeface="Arial"/>
              <a:sym typeface="Arial"/>
            </a:endParaRPr>
          </a:p>
          <a:p>
            <a:pPr indent="0" lvl="0" marL="0" marR="0" rtl="0" algn="just">
              <a:lnSpc>
                <a:spcPct val="100000"/>
              </a:lnSpc>
              <a:spcBef>
                <a:spcPts val="0"/>
              </a:spcBef>
              <a:spcAft>
                <a:spcPts val="0"/>
              </a:spcAft>
              <a:buClr>
                <a:schemeClr val="dk1"/>
              </a:buClr>
              <a:buSzPct val="192192"/>
              <a:buFont typeface="Arial"/>
              <a:buNone/>
            </a:pPr>
            <a:r>
              <a:rPr i="0" lang="es-AR" sz="1800" u="none" cap="none" strike="noStrike">
                <a:solidFill>
                  <a:schemeClr val="dk1"/>
                </a:solidFill>
                <a:latin typeface="Arial"/>
                <a:ea typeface="Arial"/>
                <a:cs typeface="Arial"/>
                <a:sym typeface="Arial"/>
              </a:rPr>
              <a:t>El polvo, el polen y el moho forman aerosoles de tamaño mediano, mientras que las partículas más pequeñas provienen de procesos de combustión o reacciones qu</a:t>
            </a:r>
            <a:r>
              <a:rPr lang="es-AR" sz="1800">
                <a:latin typeface="Arial"/>
                <a:ea typeface="Arial"/>
                <a:cs typeface="Arial"/>
                <a:sym typeface="Arial"/>
              </a:rPr>
              <a:t>ímicas.</a:t>
            </a:r>
            <a:endParaRPr>
              <a:latin typeface="Arial"/>
              <a:ea typeface="Arial"/>
              <a:cs typeface="Arial"/>
              <a:sym typeface="Arial"/>
            </a:endParaRPr>
          </a:p>
          <a:p>
            <a:pPr indent="0" lvl="0" marL="0" marR="0" rtl="0" algn="just">
              <a:lnSpc>
                <a:spcPct val="100000"/>
              </a:lnSpc>
              <a:spcBef>
                <a:spcPts val="0"/>
              </a:spcBef>
              <a:spcAft>
                <a:spcPts val="0"/>
              </a:spcAft>
              <a:buClr>
                <a:schemeClr val="dk1"/>
              </a:buClr>
              <a:buSzPct val="192192"/>
              <a:buFont typeface="Arial"/>
              <a:buNone/>
            </a:pPr>
            <a:r>
              <a:t/>
            </a:r>
            <a:endParaRPr sz="1800">
              <a:latin typeface="Arial"/>
              <a:ea typeface="Arial"/>
              <a:cs typeface="Arial"/>
              <a:sym typeface="Arial"/>
            </a:endParaRPr>
          </a:p>
          <a:p>
            <a:pPr indent="0" lvl="0" marL="0" marR="0" rtl="0" algn="just">
              <a:lnSpc>
                <a:spcPct val="100000"/>
              </a:lnSpc>
              <a:spcBef>
                <a:spcPts val="0"/>
              </a:spcBef>
              <a:spcAft>
                <a:spcPts val="0"/>
              </a:spcAft>
              <a:buClr>
                <a:schemeClr val="dk1"/>
              </a:buClr>
              <a:buSzPct val="192192"/>
              <a:buFont typeface="Arial"/>
              <a:buNone/>
            </a:pPr>
            <a:r>
              <a:rPr lang="es-AR" sz="1800">
                <a:latin typeface="Arial"/>
                <a:ea typeface="Arial"/>
                <a:cs typeface="Arial"/>
                <a:sym typeface="Arial"/>
              </a:rPr>
              <a:t>Las partículas a veces son etiquetadas en términos de diámetro. </a:t>
            </a:r>
            <a:r>
              <a:rPr i="0" lang="es-AR" sz="1800" u="none" cap="none" strike="noStrike">
                <a:solidFill>
                  <a:schemeClr val="dk1"/>
                </a:solidFill>
                <a:latin typeface="Arial"/>
                <a:ea typeface="Arial"/>
                <a:cs typeface="Arial"/>
                <a:sym typeface="Arial"/>
              </a:rPr>
              <a:t>PM</a:t>
            </a:r>
            <a:r>
              <a:rPr baseline="-25000" i="0" lang="es-AR" sz="1800" u="none" cap="none" strike="noStrike">
                <a:solidFill>
                  <a:schemeClr val="dk1"/>
                </a:solidFill>
                <a:latin typeface="Arial"/>
                <a:ea typeface="Arial"/>
                <a:cs typeface="Arial"/>
                <a:sym typeface="Arial"/>
              </a:rPr>
              <a:t>10</a:t>
            </a:r>
            <a:r>
              <a:rPr i="0" lang="es-AR" sz="1800" u="none" cap="none" strike="noStrike">
                <a:solidFill>
                  <a:schemeClr val="dk1"/>
                </a:solidFill>
                <a:latin typeface="Arial"/>
                <a:ea typeface="Arial"/>
                <a:cs typeface="Arial"/>
                <a:sym typeface="Arial"/>
              </a:rPr>
              <a:t> y PM</a:t>
            </a:r>
            <a:r>
              <a:rPr baseline="-25000" i="0" lang="es-AR" sz="1800" u="none" cap="none" strike="noStrike">
                <a:solidFill>
                  <a:schemeClr val="dk1"/>
                </a:solidFill>
                <a:latin typeface="Arial"/>
                <a:ea typeface="Arial"/>
                <a:cs typeface="Arial"/>
                <a:sym typeface="Arial"/>
              </a:rPr>
              <a:t>2.5</a:t>
            </a:r>
            <a:r>
              <a:rPr i="0" lang="es-AR" sz="1800" u="none" cap="none" strike="noStrike">
                <a:solidFill>
                  <a:schemeClr val="dk1"/>
                </a:solidFill>
                <a:latin typeface="Arial"/>
                <a:ea typeface="Arial"/>
                <a:cs typeface="Arial"/>
                <a:sym typeface="Arial"/>
              </a:rPr>
              <a:t> son partículas de menos de 10 y 2.5 µm de diámetro, respectivamente. </a:t>
            </a:r>
            <a:endParaRPr>
              <a:latin typeface="Arial"/>
              <a:ea typeface="Arial"/>
              <a:cs typeface="Arial"/>
              <a:sym typeface="Arial"/>
            </a:endParaRPr>
          </a:p>
          <a:p>
            <a:pPr indent="-342900" lvl="0" marL="342900" marR="0" rtl="0" algn="just">
              <a:lnSpc>
                <a:spcPct val="100000"/>
              </a:lnSpc>
              <a:spcBef>
                <a:spcPts val="360"/>
              </a:spcBef>
              <a:spcAft>
                <a:spcPts val="0"/>
              </a:spcAft>
              <a:buClr>
                <a:schemeClr val="dk1"/>
              </a:buClr>
              <a:buSzPct val="108108"/>
              <a:buFont typeface="Calibri"/>
              <a:buNone/>
            </a:pPr>
            <a:r>
              <a:t/>
            </a:r>
            <a:endParaRPr i="0" sz="1800" u="none" cap="none" strike="noStrike">
              <a:solidFill>
                <a:schemeClr val="dk1"/>
              </a:solidFill>
              <a:latin typeface="Arial"/>
              <a:ea typeface="Arial"/>
              <a:cs typeface="Arial"/>
              <a:sym typeface="Arial"/>
            </a:endParaRPr>
          </a:p>
          <a:p>
            <a:pPr indent="0" lvl="0" marL="0" marR="0" rtl="0" algn="just">
              <a:lnSpc>
                <a:spcPct val="100000"/>
              </a:lnSpc>
              <a:spcBef>
                <a:spcPts val="360"/>
              </a:spcBef>
              <a:spcAft>
                <a:spcPts val="0"/>
              </a:spcAft>
              <a:buClr>
                <a:schemeClr val="dk1"/>
              </a:buClr>
              <a:buSzPct val="192192"/>
              <a:buFont typeface="Calibri"/>
              <a:buNone/>
            </a:pPr>
            <a:r>
              <a:t/>
            </a:r>
            <a:endParaRPr i="0" sz="1800" u="none" cap="none" strike="noStrike">
              <a:solidFill>
                <a:schemeClr val="dk1"/>
              </a:solidFill>
              <a:latin typeface="Arial"/>
              <a:ea typeface="Arial"/>
              <a:cs typeface="Arial"/>
              <a:sym typeface="Arial"/>
            </a:endParaRPr>
          </a:p>
        </p:txBody>
      </p:sp>
      <p:pic>
        <p:nvPicPr>
          <p:cNvPr descr="A human hair is typicall 50 to 70 micrometers in diameter. Very fine sand is 90 micrometers across. This is in contrast to PM 10, which can be fit five times into the diameter of a human hair, or PM 2.5, which can be fit four times into the diameter of a PM 10 particle. " id="137" name="Google Shape;137;p8" title="Size Comparisons of Particles"/>
          <p:cNvPicPr preferRelativeResize="0"/>
          <p:nvPr/>
        </p:nvPicPr>
        <p:blipFill rotWithShape="1">
          <a:blip r:embed="rId3">
            <a:alphaModFix/>
          </a:blip>
          <a:srcRect b="28297" l="1706" r="2339" t="1594"/>
          <a:stretch/>
        </p:blipFill>
        <p:spPr>
          <a:xfrm>
            <a:off x="4802909" y="1939636"/>
            <a:ext cx="4128655" cy="3066474"/>
          </a:xfrm>
          <a:prstGeom prst="rect">
            <a:avLst/>
          </a:prstGeom>
          <a:noFill/>
          <a:ln>
            <a:noFill/>
          </a:ln>
        </p:spPr>
      </p:pic>
      <p:sp>
        <p:nvSpPr>
          <p:cNvPr id="138" name="Google Shape;138;p8"/>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H. Recursos adicionales.  </a:t>
            </a:r>
            <a:endParaRPr i="0" sz="1200" u="none" cap="none" strike="noStrike">
              <a:solidFill>
                <a:schemeClr val="dk1"/>
              </a:solidFill>
            </a:endParaRPr>
          </a:p>
        </p:txBody>
      </p:sp>
      <p:sp>
        <p:nvSpPr>
          <p:cNvPr id="139" name="Google Shape;139;p8"/>
          <p:cNvSpPr txBox="1"/>
          <p:nvPr>
            <p:ph idx="1" type="body"/>
          </p:nvPr>
        </p:nvSpPr>
        <p:spPr>
          <a:xfrm>
            <a:off x="4941456" y="5052290"/>
            <a:ext cx="3823854" cy="1348509"/>
          </a:xfrm>
          <a:prstGeom prst="rect">
            <a:avLst/>
          </a:prstGeom>
          <a:noFill/>
          <a:ln>
            <a:noFill/>
          </a:ln>
        </p:spPr>
        <p:txBody>
          <a:bodyPr anchorCtr="0" anchor="t" bIns="45700" lIns="91425" spcFirstLastPara="1" rIns="91425" wrap="square" tIns="45700">
            <a:normAutofit fontScale="70000" lnSpcReduction="20000"/>
          </a:bodyPr>
          <a:lstStyle/>
          <a:p>
            <a:pPr indent="0" lvl="0" marL="0" rtl="0" algn="just">
              <a:lnSpc>
                <a:spcPct val="100000"/>
              </a:lnSpc>
              <a:spcBef>
                <a:spcPts val="0"/>
              </a:spcBef>
              <a:spcAft>
                <a:spcPts val="0"/>
              </a:spcAft>
              <a:buSzPct val="209150"/>
              <a:buNone/>
            </a:pPr>
            <a:r>
              <a:rPr lang="es-AR" sz="1800">
                <a:latin typeface="Arial"/>
                <a:ea typeface="Arial"/>
                <a:cs typeface="Arial"/>
                <a:sym typeface="Arial"/>
              </a:rPr>
              <a:t>Un cabello humano tiene típicamente entre 50 y 70 µm de diámetro. El arena muy fina tiene 90 µm de diámetro.</a:t>
            </a:r>
            <a:endParaRPr>
              <a:latin typeface="Arial"/>
              <a:ea typeface="Arial"/>
              <a:cs typeface="Arial"/>
              <a:sym typeface="Arial"/>
            </a:endParaRPr>
          </a:p>
          <a:p>
            <a:pPr indent="0" lvl="0" marL="0" rtl="0" algn="just">
              <a:lnSpc>
                <a:spcPct val="100000"/>
              </a:lnSpc>
              <a:spcBef>
                <a:spcPts val="0"/>
              </a:spcBef>
              <a:spcAft>
                <a:spcPts val="0"/>
              </a:spcAft>
              <a:buSzPct val="209150"/>
              <a:buNone/>
            </a:pPr>
            <a:r>
              <a:rPr lang="es-AR" sz="1800">
                <a:latin typeface="Arial"/>
                <a:ea typeface="Arial"/>
                <a:cs typeface="Arial"/>
                <a:sym typeface="Arial"/>
              </a:rPr>
              <a:t>Este contrasta con </a:t>
            </a:r>
            <a:r>
              <a:rPr i="0" lang="es-AR" sz="1800" u="none" cap="none" strike="noStrike">
                <a:solidFill>
                  <a:schemeClr val="dk1"/>
                </a:solidFill>
                <a:latin typeface="Arial"/>
                <a:ea typeface="Arial"/>
                <a:cs typeface="Arial"/>
                <a:sym typeface="Arial"/>
              </a:rPr>
              <a:t>PM</a:t>
            </a:r>
            <a:r>
              <a:rPr baseline="-25000" i="0" lang="es-AR" sz="1800" u="none" cap="none" strike="noStrike">
                <a:solidFill>
                  <a:schemeClr val="dk1"/>
                </a:solidFill>
                <a:latin typeface="Arial"/>
                <a:ea typeface="Arial"/>
                <a:cs typeface="Arial"/>
                <a:sym typeface="Arial"/>
              </a:rPr>
              <a:t>10</a:t>
            </a:r>
            <a:r>
              <a:rPr i="0" lang="es-AR" sz="1800" u="none" cap="none" strike="noStrike">
                <a:solidFill>
                  <a:schemeClr val="dk1"/>
                </a:solidFill>
                <a:latin typeface="Arial"/>
                <a:ea typeface="Arial"/>
                <a:cs typeface="Arial"/>
                <a:sym typeface="Arial"/>
              </a:rPr>
              <a:t> y PM</a:t>
            </a:r>
            <a:r>
              <a:rPr baseline="-25000" i="0" lang="es-AR" sz="1800" u="none" cap="none" strike="noStrike">
                <a:solidFill>
                  <a:schemeClr val="dk1"/>
                </a:solidFill>
                <a:latin typeface="Arial"/>
                <a:ea typeface="Arial"/>
                <a:cs typeface="Arial"/>
                <a:sym typeface="Arial"/>
              </a:rPr>
              <a:t>2.5</a:t>
            </a:r>
            <a:r>
              <a:rPr i="0" lang="es-AR" sz="1800" u="none" cap="none" strike="noStrike">
                <a:solidFill>
                  <a:schemeClr val="dk1"/>
                </a:solidFill>
                <a:latin typeface="Arial"/>
                <a:ea typeface="Arial"/>
                <a:cs typeface="Arial"/>
                <a:sym typeface="Arial"/>
              </a:rPr>
              <a:t> que son mostrados a escala en este gráfico. </a:t>
            </a:r>
            <a:endParaRPr>
              <a:latin typeface="Arial"/>
              <a:ea typeface="Arial"/>
              <a:cs typeface="Arial"/>
              <a:sym typeface="Arial"/>
            </a:endParaRPr>
          </a:p>
          <a:p>
            <a:pPr indent="-342900" lvl="0" marL="342900" marR="0" rtl="0" algn="just">
              <a:lnSpc>
                <a:spcPct val="100000"/>
              </a:lnSpc>
              <a:spcBef>
                <a:spcPts val="360"/>
              </a:spcBef>
              <a:spcAft>
                <a:spcPts val="0"/>
              </a:spcAft>
              <a:buClr>
                <a:schemeClr val="dk1"/>
              </a:buClr>
              <a:buSzPct val="117647"/>
              <a:buFont typeface="Calibri"/>
              <a:buNone/>
            </a:pPr>
            <a:r>
              <a:t/>
            </a:r>
            <a:endParaRPr i="0" sz="1800" u="none" cap="none" strike="noStrike">
              <a:solidFill>
                <a:schemeClr val="dk1"/>
              </a:solidFill>
              <a:latin typeface="Arial"/>
              <a:ea typeface="Arial"/>
              <a:cs typeface="Arial"/>
              <a:sym typeface="Arial"/>
            </a:endParaRPr>
          </a:p>
          <a:p>
            <a:pPr indent="0" lvl="0" marL="0" marR="0" rtl="0" algn="just">
              <a:lnSpc>
                <a:spcPct val="100000"/>
              </a:lnSpc>
              <a:spcBef>
                <a:spcPts val="360"/>
              </a:spcBef>
              <a:spcAft>
                <a:spcPts val="0"/>
              </a:spcAft>
              <a:buClr>
                <a:schemeClr val="dk1"/>
              </a:buClr>
              <a:buSzPct val="209150"/>
              <a:buFont typeface="Calibri"/>
              <a:buNone/>
            </a:pPr>
            <a:r>
              <a:t/>
            </a:r>
            <a:endParaRPr i="0" sz="1800" u="none" cap="none" strike="noStrik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143" name="Shape 143"/>
        <p:cNvGrpSpPr/>
        <p:nvPr/>
      </p:nvGrpSpPr>
      <p:grpSpPr>
        <a:xfrm>
          <a:off x="0" y="0"/>
          <a:ext cx="0" cy="0"/>
          <a:chOff x="0" y="0"/>
          <a:chExt cx="0" cy="0"/>
        </a:xfrm>
      </p:grpSpPr>
      <p:sp>
        <p:nvSpPr>
          <p:cNvPr id="144" name="Google Shape;144;p9"/>
          <p:cNvSpPr txBox="1"/>
          <p:nvPr>
            <p:ph type="title"/>
          </p:nvPr>
        </p:nvSpPr>
        <p:spPr>
          <a:xfrm>
            <a:off x="1204631" y="953962"/>
            <a:ext cx="7856220" cy="493838"/>
          </a:xfrm>
          <a:prstGeom prst="rect">
            <a:avLst/>
          </a:prstGeom>
          <a:noFill/>
          <a:ln>
            <a:noFill/>
          </a:ln>
        </p:spPr>
        <p:txBody>
          <a:bodyPr anchorCtr="0" anchor="t" bIns="45700" lIns="91425" spcFirstLastPara="1" rIns="91425" wrap="square" tIns="45700">
            <a:normAutofit fontScale="90000"/>
          </a:bodyPr>
          <a:lstStyle/>
          <a:p>
            <a:pPr indent="0" lvl="0" marL="0" marR="0" rtl="0" algn="ctr">
              <a:lnSpc>
                <a:spcPct val="100000"/>
              </a:lnSpc>
              <a:spcBef>
                <a:spcPts val="0"/>
              </a:spcBef>
              <a:spcAft>
                <a:spcPts val="0"/>
              </a:spcAft>
              <a:buClr>
                <a:schemeClr val="dk2"/>
              </a:buClr>
              <a:buSzPct val="55555"/>
              <a:buFont typeface="Arial"/>
              <a:buNone/>
            </a:pPr>
            <a:r>
              <a:rPr i="0" lang="es-AR" sz="2800" u="none" cap="none" strike="noStrike">
                <a:solidFill>
                  <a:schemeClr val="dk2"/>
                </a:solidFill>
                <a:latin typeface="Arial"/>
                <a:ea typeface="Arial"/>
                <a:cs typeface="Arial"/>
                <a:sym typeface="Arial"/>
              </a:rPr>
              <a:t>Los Aerosoles vienen en diferentes tamaños</a:t>
            </a:r>
            <a:endParaRPr i="0" sz="2800" u="none" cap="none" strike="noStrike">
              <a:solidFill>
                <a:schemeClr val="dk2"/>
              </a:solidFill>
              <a:latin typeface="Arial"/>
              <a:ea typeface="Arial"/>
              <a:cs typeface="Arial"/>
              <a:sym typeface="Arial"/>
            </a:endParaRPr>
          </a:p>
        </p:txBody>
      </p:sp>
      <p:sp>
        <p:nvSpPr>
          <p:cNvPr id="145" name="Google Shape;145;p9"/>
          <p:cNvSpPr txBox="1"/>
          <p:nvPr>
            <p:ph idx="1" type="body"/>
          </p:nvPr>
        </p:nvSpPr>
        <p:spPr>
          <a:xfrm>
            <a:off x="1295400" y="4184072"/>
            <a:ext cx="2667000" cy="2391443"/>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just">
              <a:lnSpc>
                <a:spcPct val="100000"/>
              </a:lnSpc>
              <a:spcBef>
                <a:spcPts val="0"/>
              </a:spcBef>
              <a:spcAft>
                <a:spcPts val="0"/>
              </a:spcAft>
              <a:buClr>
                <a:schemeClr val="dk1"/>
              </a:buClr>
              <a:buSzPct val="192192"/>
              <a:buFont typeface="Arial"/>
              <a:buNone/>
            </a:pPr>
            <a:r>
              <a:rPr i="0" lang="es-AR" sz="1800" u="none" cap="none" strike="noStrike">
                <a:solidFill>
                  <a:schemeClr val="dk1"/>
                </a:solidFill>
                <a:latin typeface="Arial"/>
                <a:ea typeface="Arial"/>
                <a:cs typeface="Arial"/>
                <a:sym typeface="Arial"/>
              </a:rPr>
              <a:t>Los aerosoles vienen de muchas fuentes. Sal marina, polvo y ceniza volcánica (mostrados a la derecha) tienden a formar partículas más grandes, mientras que el hollín y las partículas formadas por reacciones químicas suelen ser mucho más pequeñas.</a:t>
            </a:r>
            <a:endParaRPr>
              <a:latin typeface="Arial"/>
              <a:ea typeface="Arial"/>
              <a:cs typeface="Arial"/>
              <a:sym typeface="Arial"/>
            </a:endParaRPr>
          </a:p>
        </p:txBody>
      </p:sp>
      <p:sp>
        <p:nvSpPr>
          <p:cNvPr id="146" name="Google Shape;146;p9"/>
          <p:cNvSpPr txBox="1"/>
          <p:nvPr>
            <p:ph idx="2" type="body"/>
          </p:nvPr>
        </p:nvSpPr>
        <p:spPr>
          <a:xfrm>
            <a:off x="1356360" y="1447800"/>
            <a:ext cx="7552762" cy="1136762"/>
          </a:xfrm>
          <a:prstGeom prst="rect">
            <a:avLst/>
          </a:prstGeom>
          <a:noFill/>
          <a:ln>
            <a:noFill/>
          </a:ln>
        </p:spPr>
        <p:txBody>
          <a:bodyPr anchorCtr="0" anchor="t" bIns="45700" lIns="91425" spcFirstLastPara="1" rIns="91425" wrap="square" tIns="45700">
            <a:normAutofit fontScale="92500" lnSpcReduction="20000"/>
          </a:bodyPr>
          <a:lstStyle/>
          <a:p>
            <a:pPr indent="0" lvl="0" marL="0" marR="0" rtl="0" algn="just">
              <a:lnSpc>
                <a:spcPct val="100000"/>
              </a:lnSpc>
              <a:spcBef>
                <a:spcPts val="0"/>
              </a:spcBef>
              <a:spcAft>
                <a:spcPts val="0"/>
              </a:spcAft>
              <a:buClr>
                <a:schemeClr val="dk1"/>
              </a:buClr>
              <a:buSzPct val="192192"/>
              <a:buFont typeface="Arial"/>
              <a:buNone/>
            </a:pPr>
            <a:r>
              <a:rPr i="0" lang="es-AR" sz="1800" u="none" cap="none" strike="noStrike">
                <a:solidFill>
                  <a:schemeClr val="dk1"/>
                </a:solidFill>
                <a:latin typeface="Arial"/>
                <a:ea typeface="Arial"/>
                <a:cs typeface="Arial"/>
                <a:sym typeface="Arial"/>
              </a:rPr>
              <a:t>El tamaño de una partícula defino cómo interactuará con diferentes colores de luz. Cada tipo de partícula tiene una combinación característica de interacciones de luz que los científicos usan como “huellas dactilares” para identificar a los aerosoles de varios tamaños y composiciones.</a:t>
            </a:r>
            <a:endParaRPr>
              <a:latin typeface="Arial"/>
              <a:ea typeface="Arial"/>
              <a:cs typeface="Arial"/>
              <a:sym typeface="Arial"/>
            </a:endParaRPr>
          </a:p>
        </p:txBody>
      </p:sp>
      <p:sp>
        <p:nvSpPr>
          <p:cNvPr id="147" name="Google Shape;147;p9"/>
          <p:cNvSpPr txBox="1"/>
          <p:nvPr/>
        </p:nvSpPr>
        <p:spPr>
          <a:xfrm>
            <a:off x="0" y="953962"/>
            <a:ext cx="1219200" cy="562779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0000"/>
              </a:buClr>
              <a:buSzPts val="1200"/>
              <a:buFont typeface="Arial"/>
              <a:buNone/>
            </a:pPr>
            <a:r>
              <a:rPr b="1" i="0" lang="es-AR" sz="1200" u="none" cap="none" strike="noStrike">
                <a:solidFill>
                  <a:srgbClr val="FF0000"/>
                </a:solidFill>
              </a:rPr>
              <a:t>A. ¿Qué son los aerosoles?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B. ¿Por qué recopilar datos de aerosoles?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C. ¡Cómo pueden ayudar tus mediciones!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D. Cómo recopilar tus datos.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E. Cómo reportar tus datos a GLOBE.</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F. Entendiendo los datos.</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G. Auto evaluación.</a:t>
            </a:r>
            <a:endParaRPr/>
          </a:p>
          <a:p>
            <a:pPr indent="0" lvl="0" marL="0" marR="0" rtl="0" algn="l">
              <a:lnSpc>
                <a:spcPct val="100000"/>
              </a:lnSpc>
              <a:spcBef>
                <a:spcPts val="0"/>
              </a:spcBef>
              <a:spcAft>
                <a:spcPts val="0"/>
              </a:spcAft>
              <a:buClr>
                <a:srgbClr val="000000"/>
              </a:buClr>
              <a:buSzPts val="1200"/>
              <a:buFont typeface="Arial"/>
              <a:buNone/>
            </a:pPr>
            <a:r>
              <a:t/>
            </a:r>
            <a:endParaRPr i="0" sz="1200" u="none" cap="none" strike="noStrike">
              <a:solidFill>
                <a:schemeClr val="dk1"/>
              </a:solidFill>
            </a:endParaRPr>
          </a:p>
          <a:p>
            <a:pPr indent="0" lvl="0" marL="0" marR="0" rtl="0" algn="l">
              <a:lnSpc>
                <a:spcPct val="100000"/>
              </a:lnSpc>
              <a:spcBef>
                <a:spcPts val="0"/>
              </a:spcBef>
              <a:spcAft>
                <a:spcPts val="0"/>
              </a:spcAft>
              <a:buClr>
                <a:schemeClr val="dk1"/>
              </a:buClr>
              <a:buSzPts val="1200"/>
              <a:buFont typeface="Arial"/>
              <a:buNone/>
            </a:pPr>
            <a:r>
              <a:rPr i="0" lang="es-AR" sz="1200" u="none" cap="none" strike="noStrike">
                <a:solidFill>
                  <a:schemeClr val="dk1"/>
                </a:solidFill>
              </a:rPr>
              <a:t>H. Recursos adicionales.  </a:t>
            </a:r>
            <a:endParaRPr i="0" sz="1200" u="none" cap="none" strike="noStrike">
              <a:solidFill>
                <a:schemeClr val="dk1"/>
              </a:solidFill>
            </a:endParaRPr>
          </a:p>
        </p:txBody>
      </p:sp>
      <p:grpSp>
        <p:nvGrpSpPr>
          <p:cNvPr id="148" name="Google Shape;148;p9"/>
          <p:cNvGrpSpPr/>
          <p:nvPr/>
        </p:nvGrpSpPr>
        <p:grpSpPr>
          <a:xfrm>
            <a:off x="1375641" y="2615142"/>
            <a:ext cx="7581900" cy="1474258"/>
            <a:chOff x="1375641" y="2615142"/>
            <a:chExt cx="7581900" cy="1474258"/>
          </a:xfrm>
        </p:grpSpPr>
        <p:pic>
          <p:nvPicPr>
            <p:cNvPr descr="Image shows three hands holding, from left to right: sea salt, dust, and soot." id="149" name="Google Shape;149;p9" title="Hands Holding Aerosols"/>
            <p:cNvPicPr preferRelativeResize="0"/>
            <p:nvPr/>
          </p:nvPicPr>
          <p:blipFill rotWithShape="1">
            <a:blip r:embed="rId3">
              <a:alphaModFix/>
            </a:blip>
            <a:srcRect b="0" l="0" r="0" t="0"/>
            <a:stretch/>
          </p:blipFill>
          <p:spPr>
            <a:xfrm>
              <a:off x="1375641" y="2615142"/>
              <a:ext cx="7581900" cy="1474258"/>
            </a:xfrm>
            <a:prstGeom prst="rect">
              <a:avLst/>
            </a:prstGeom>
            <a:noFill/>
            <a:ln>
              <a:noFill/>
            </a:ln>
          </p:spPr>
        </p:pic>
        <p:sp>
          <p:nvSpPr>
            <p:cNvPr id="150" name="Google Shape;150;p9"/>
            <p:cNvSpPr txBox="1"/>
            <p:nvPr/>
          </p:nvSpPr>
          <p:spPr>
            <a:xfrm>
              <a:off x="2259077" y="3654559"/>
              <a:ext cx="5747328" cy="360219"/>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normAutofit fontScale="62500" lnSpcReduction="20000"/>
            </a:bodyPr>
            <a:lstStyle/>
            <a:p>
              <a:pPr indent="0" lvl="0" marL="0" marR="0" rtl="0" algn="just">
                <a:lnSpc>
                  <a:spcPct val="100000"/>
                </a:lnSpc>
                <a:spcBef>
                  <a:spcPts val="0"/>
                </a:spcBef>
                <a:spcAft>
                  <a:spcPts val="0"/>
                </a:spcAft>
                <a:buClr>
                  <a:schemeClr val="dk1"/>
                </a:buClr>
                <a:buSzPct val="284444"/>
                <a:buFont typeface="Arial"/>
                <a:buNone/>
              </a:pPr>
              <a:r>
                <a:rPr b="0" i="0" lang="es-AR" sz="1800" u="none" cap="none" strike="noStrike">
                  <a:solidFill>
                    <a:schemeClr val="dk1"/>
                  </a:solidFill>
                  <a:latin typeface="Arial"/>
                  <a:ea typeface="Arial"/>
                  <a:cs typeface="Arial"/>
                  <a:sym typeface="Arial"/>
                </a:rPr>
                <a:t>Créditos de la foto de izquierda a derecha: Proyecto Sahara Occidental, Jonathan Jessup, Vox y Ludie Cochrane.</a:t>
              </a:r>
              <a:endParaRPr/>
            </a:p>
          </p:txBody>
        </p:sp>
      </p:grpSp>
      <p:grpSp>
        <p:nvGrpSpPr>
          <p:cNvPr id="151" name="Google Shape;151;p9"/>
          <p:cNvGrpSpPr/>
          <p:nvPr/>
        </p:nvGrpSpPr>
        <p:grpSpPr>
          <a:xfrm>
            <a:off x="4060897" y="4114800"/>
            <a:ext cx="4848225" cy="2486025"/>
            <a:chOff x="4060897" y="4114800"/>
            <a:chExt cx="4848225" cy="2486025"/>
          </a:xfrm>
        </p:grpSpPr>
        <p:pic>
          <p:nvPicPr>
            <p:cNvPr descr="Four sources of aerosols: dust and sand from sand storms, organic aerosols formed from tree emissions, forest fires, and volcanic eruptions. " id="152" name="Google Shape;152;p9" title="Different Aerosols Sources"/>
            <p:cNvPicPr preferRelativeResize="0"/>
            <p:nvPr/>
          </p:nvPicPr>
          <p:blipFill rotWithShape="1">
            <a:blip r:embed="rId4">
              <a:alphaModFix/>
            </a:blip>
            <a:srcRect b="0" l="0" r="0" t="0"/>
            <a:stretch/>
          </p:blipFill>
          <p:spPr>
            <a:xfrm>
              <a:off x="4060897" y="4114800"/>
              <a:ext cx="4848225" cy="2486025"/>
            </a:xfrm>
            <a:prstGeom prst="rect">
              <a:avLst/>
            </a:prstGeom>
            <a:noFill/>
            <a:ln>
              <a:noFill/>
            </a:ln>
          </p:spPr>
        </p:pic>
        <p:sp>
          <p:nvSpPr>
            <p:cNvPr id="153" name="Google Shape;153;p9"/>
            <p:cNvSpPr txBox="1"/>
            <p:nvPr/>
          </p:nvSpPr>
          <p:spPr>
            <a:xfrm>
              <a:off x="4181764" y="5985164"/>
              <a:ext cx="1332346" cy="480291"/>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normAutofit fontScale="62500" lnSpcReduction="20000"/>
            </a:bodyPr>
            <a:lstStyle/>
            <a:p>
              <a:pPr indent="0" lvl="0" marL="0" marR="0" rtl="0" algn="just">
                <a:lnSpc>
                  <a:spcPct val="100000"/>
                </a:lnSpc>
                <a:spcBef>
                  <a:spcPts val="0"/>
                </a:spcBef>
                <a:spcAft>
                  <a:spcPts val="0"/>
                </a:spcAft>
                <a:buClr>
                  <a:schemeClr val="dk1"/>
                </a:buClr>
                <a:buSzPct val="284444"/>
                <a:buFont typeface="Arial"/>
                <a:buNone/>
              </a:pPr>
              <a:r>
                <a:rPr b="0" i="0" lang="es-AR" sz="1800" u="none" cap="none" strike="noStrike">
                  <a:solidFill>
                    <a:schemeClr val="dk1"/>
                  </a:solidFill>
                  <a:latin typeface="Arial"/>
                  <a:ea typeface="Arial"/>
                  <a:cs typeface="Arial"/>
                  <a:sym typeface="Arial"/>
                </a:rPr>
                <a:t>Foto cortesía de Katherine Mann.</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CC"/>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Rosalba</dc:creator>
</cp:coreProperties>
</file>