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4"/>
  </p:sldMasterIdLst>
  <p:notesMasterIdLst>
    <p:notesMasterId r:id="rId35"/>
  </p:notesMasterIdLst>
  <p:sldIdLst>
    <p:sldId id="256" r:id="rId5"/>
    <p:sldId id="257" r:id="rId6"/>
    <p:sldId id="265" r:id="rId7"/>
    <p:sldId id="266" r:id="rId8"/>
    <p:sldId id="267" r:id="rId9"/>
    <p:sldId id="258" r:id="rId10"/>
    <p:sldId id="259" r:id="rId11"/>
    <p:sldId id="260" r:id="rId12"/>
    <p:sldId id="268" r:id="rId13"/>
    <p:sldId id="269" r:id="rId14"/>
    <p:sldId id="270" r:id="rId15"/>
    <p:sldId id="271" r:id="rId16"/>
    <p:sldId id="272" r:id="rId17"/>
    <p:sldId id="273" r:id="rId18"/>
    <p:sldId id="261" r:id="rId19"/>
    <p:sldId id="274" r:id="rId20"/>
    <p:sldId id="275" r:id="rId21"/>
    <p:sldId id="276" r:id="rId22"/>
    <p:sldId id="277" r:id="rId23"/>
    <p:sldId id="278" r:id="rId24"/>
    <p:sldId id="262" r:id="rId25"/>
    <p:sldId id="279" r:id="rId26"/>
    <p:sldId id="280" r:id="rId27"/>
    <p:sldId id="281" r:id="rId28"/>
    <p:sldId id="263" r:id="rId29"/>
    <p:sldId id="264" r:id="rId30"/>
    <p:sldId id="282" r:id="rId31"/>
    <p:sldId id="283" r:id="rId32"/>
    <p:sldId id="284" r:id="rId33"/>
    <p:sldId id="28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2"/>
    <p:restoredTop sz="92897"/>
  </p:normalViewPr>
  <p:slideViewPr>
    <p:cSldViewPr snapToGrid="0" snapToObjects="1">
      <p:cViewPr varScale="1">
        <p:scale>
          <a:sx n="64" d="100"/>
          <a:sy n="64" d="100"/>
        </p:scale>
        <p:origin x="14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93EC-7AB8-3A43-81A9-F0A040917387}" type="datetimeFigureOut">
              <a:rPr lang="en-US" smtClean="0"/>
              <a:t>8/25/2023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80CE3-73AD-7245-9346-43FB2950640C}" type="slidenum">
              <a:rPr lang="en-US" smtClean="0"/>
              <a:t>‹Nº›</a:t>
            </a:fld>
            <a:endParaRPr lang="en-US"/>
          </a:p>
        </p:txBody>
      </p:sp>
    </p:spTree>
    <p:extLst>
      <p:ext uri="{BB962C8B-B14F-4D97-AF65-F5344CB8AC3E}">
        <p14:creationId xmlns:p14="http://schemas.microsoft.com/office/powerpoint/2010/main" val="26802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80CE3-73AD-7245-9346-43FB2950640C}" type="slidenum">
              <a:rPr lang="en-US" smtClean="0"/>
              <a:t>0</a:t>
            </a:fld>
            <a:endParaRPr lang="en-US"/>
          </a:p>
        </p:txBody>
      </p:sp>
    </p:spTree>
    <p:extLst>
      <p:ext uri="{BB962C8B-B14F-4D97-AF65-F5344CB8AC3E}">
        <p14:creationId xmlns:p14="http://schemas.microsoft.com/office/powerpoint/2010/main" val="149826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0CE3-73AD-7245-9346-43FB2950640C}" type="slidenum">
              <a:rPr lang="en-US" smtClean="0"/>
              <a:t>7</a:t>
            </a:fld>
            <a:endParaRPr lang="en-US"/>
          </a:p>
        </p:txBody>
      </p:sp>
    </p:spTree>
    <p:extLst>
      <p:ext uri="{BB962C8B-B14F-4D97-AF65-F5344CB8AC3E}">
        <p14:creationId xmlns:p14="http://schemas.microsoft.com/office/powerpoint/2010/main" val="3154449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0CE3-73AD-7245-9346-43FB2950640C}" type="slidenum">
              <a:rPr lang="en-US" smtClean="0"/>
              <a:t>10</a:t>
            </a:fld>
            <a:endParaRPr lang="en-US"/>
          </a:p>
        </p:txBody>
      </p:sp>
    </p:spTree>
    <p:extLst>
      <p:ext uri="{BB962C8B-B14F-4D97-AF65-F5344CB8AC3E}">
        <p14:creationId xmlns:p14="http://schemas.microsoft.com/office/powerpoint/2010/main" val="317974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0CE3-73AD-7245-9346-43FB2950640C}" type="slidenum">
              <a:rPr lang="en-US" smtClean="0"/>
              <a:t>13</a:t>
            </a:fld>
            <a:endParaRPr lang="en-US"/>
          </a:p>
        </p:txBody>
      </p:sp>
    </p:spTree>
    <p:extLst>
      <p:ext uri="{BB962C8B-B14F-4D97-AF65-F5344CB8AC3E}">
        <p14:creationId xmlns:p14="http://schemas.microsoft.com/office/powerpoint/2010/main" val="210073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0CE3-73AD-7245-9346-43FB2950640C}" type="slidenum">
              <a:rPr lang="en-US" smtClean="0"/>
              <a:t>14</a:t>
            </a:fld>
            <a:endParaRPr lang="en-US"/>
          </a:p>
        </p:txBody>
      </p:sp>
    </p:spTree>
    <p:extLst>
      <p:ext uri="{BB962C8B-B14F-4D97-AF65-F5344CB8AC3E}">
        <p14:creationId xmlns:p14="http://schemas.microsoft.com/office/powerpoint/2010/main" val="706322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0CE3-73AD-7245-9346-43FB2950640C}" type="slidenum">
              <a:rPr lang="en-US" smtClean="0"/>
              <a:t>23</a:t>
            </a:fld>
            <a:endParaRPr lang="en-US"/>
          </a:p>
        </p:txBody>
      </p:sp>
    </p:spTree>
    <p:extLst>
      <p:ext uri="{BB962C8B-B14F-4D97-AF65-F5344CB8AC3E}">
        <p14:creationId xmlns:p14="http://schemas.microsoft.com/office/powerpoint/2010/main" val="3398672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EA4D47-2951-294B-A468-4E39571B29EA}"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13438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2AB49-3171-3848-AF86-8165F59EAD75}"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169805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F8E27-1CA7-1140-B072-90B2C0DEF9B3}"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123446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2D5A9-6BC3-EA4D-88DC-D4C2F92F4B81}"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1625063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47B4D4-1131-244C-BAE1-2A31108BB61B}"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73737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F76385-CD42-6C4D-A4FD-0C03AC13705D}"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204879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8159FE-F8D2-C045-88EF-E374C72F8EBA}" type="datetime1">
              <a:rPr lang="en-US" smtClean="0"/>
              <a:t>8/25/2023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136838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D033FD-E791-064A-ADF1-211173A25E8B}" type="datetime1">
              <a:rPr lang="en-US" smtClean="0"/>
              <a:t>8/25/2023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100796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1C08C-4523-3A40-9944-4F2C3E7B7BE1}" type="datetime1">
              <a:rPr lang="en-US" smtClean="0"/>
              <a:t>8/25/2023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1529117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FC512-F95C-ED45-B222-06EA9EE90B91}"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93960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FAF8EC-2B22-2C46-B670-4A17276C3ED6}"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5FFB25-58D5-9C41-B25A-2A6C2E61A8F3}" type="slidenum">
              <a:rPr lang="en-US" smtClean="0"/>
              <a:t>‹Nº›</a:t>
            </a:fld>
            <a:endParaRPr lang="en-US" dirty="0"/>
          </a:p>
        </p:txBody>
      </p:sp>
    </p:spTree>
    <p:extLst>
      <p:ext uri="{BB962C8B-B14F-4D97-AF65-F5344CB8AC3E}">
        <p14:creationId xmlns:p14="http://schemas.microsoft.com/office/powerpoint/2010/main" val="1528651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3CE09-9C4A-5344-BD1F-FF8B70E81D7C}" type="datetime1">
              <a:rPr lang="en-US" smtClean="0"/>
              <a:t>8/25/2023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FFB25-58D5-9C41-B25A-2A6C2E61A8F3}" type="slidenum">
              <a:rPr lang="en-US" smtClean="0"/>
              <a:t>‹Nº›</a:t>
            </a:fld>
            <a:endParaRPr lang="en-US" dirty="0"/>
          </a:p>
        </p:txBody>
      </p:sp>
    </p:spTree>
    <p:extLst>
      <p:ext uri="{BB962C8B-B14F-4D97-AF65-F5344CB8AC3E}">
        <p14:creationId xmlns:p14="http://schemas.microsoft.com/office/powerpoint/2010/main" val="101587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mailto:https://www.goes.noa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tiff"/><Relationship Id="rId4" Type="http://schemas.openxmlformats.org/officeDocument/2006/relationships/hyperlink" Target="http://www.gfdl.noaa.gov/pix/tools_and_data/gallery/goes-800.p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ontrack-media.net/science8/s8m0l6image8.jpg" TargetMode="Externa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8" Type="http://schemas.openxmlformats.org/officeDocument/2006/relationships/hyperlink" Target="https://www.globe.gov/globe-data/data-entry/email-data-entry" TargetMode="External"/><Relationship Id="rId3" Type="http://schemas.openxmlformats.org/officeDocument/2006/relationships/image" Target="../media/image4.jpg"/><Relationship Id="rId7" Type="http://schemas.openxmlformats.org/officeDocument/2006/relationships/hyperlink" Target="https://data.globe.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itunes.apple.com/us/app/globe-data-entry/id980592274?ls=1&amp;mt=8" TargetMode="External"/><Relationship Id="rId5" Type="http://schemas.openxmlformats.org/officeDocument/2006/relationships/hyperlink" Target="https://www.globe.gov/globe-data/data-entry/data-entry-app" TargetMode="External"/><Relationship Id="rId10" Type="http://schemas.openxmlformats.org/officeDocument/2006/relationships/image" Target="../media/image18.png"/><Relationship Id="rId4" Type="http://schemas.openxmlformats.org/officeDocument/2006/relationships/image" Target="../media/image16.jp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www.globe.gov/"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hyperlink" Target="http://www.globe.gov/get-trained/using-the-globe-website/retrieve-and-visualize-your-dat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mynasadata.larc.nasa.gov/weather-and-climate/" TargetMode="External"/><Relationship Id="rId3" Type="http://schemas.openxmlformats.org/officeDocument/2006/relationships/image" Target="../media/image33.jpg"/><Relationship Id="rId7" Type="http://schemas.openxmlformats.org/officeDocument/2006/relationships/hyperlink" Target="https://mynasadata.larc.nasa.gov/"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www.globe.gov/documents/348614/65d837c0-2487-47dc-a789-06f57de1c45e" TargetMode="External"/><Relationship Id="rId11" Type="http://schemas.openxmlformats.org/officeDocument/2006/relationships/hyperlink" Target="http://www.globe.gov/web/north-america/resources/globe-equipment-suppliers" TargetMode="External"/><Relationship Id="rId5" Type="http://schemas.openxmlformats.org/officeDocument/2006/relationships/hyperlink" Target="http://www.ontrack-media.net/science8/s8m0l6image8.jpg" TargetMode="External"/><Relationship Id="rId10" Type="http://schemas.openxmlformats.org/officeDocument/2006/relationships/hyperlink" Target="https://www.globe.gov/do-globe/globe-teachers-guide/instruments" TargetMode="External"/><Relationship Id="rId4" Type="http://schemas.openxmlformats.org/officeDocument/2006/relationships/hyperlink" Target="https://www.youtube.com/watch?v=JwwniT1EjOc" TargetMode="External"/><Relationship Id="rId9" Type="http://schemas.openxmlformats.org/officeDocument/2006/relationships/hyperlink" Target="http://nasawavelength.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www.globe.gov/do-globe/globe-teachers-guide/atmosphere" TargetMode="External"/><Relationship Id="rId5" Type="http://schemas.openxmlformats.org/officeDocument/2006/relationships/image" Target="../media/image6.tiff"/><Relationship Id="rId4" Type="http://schemas.openxmlformats.org/officeDocument/2006/relationships/hyperlink" Target="https://www.grc.nasa.gov/WWW/K-12/airplane/atmosphere.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mailto:help@globe.gov" TargetMode="External"/><Relationship Id="rId4" Type="http://schemas.openxmlformats.org/officeDocument/2006/relationships/hyperlink" Target="https://docs.google.com/forms/d/1nF4DOebsUPFN2I3Sl73HZkrN_BzFnjAgCBdAQAt_E0I/viewform?c=0&amp;w=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www.globe.gov/documents/348614/89f8c44d-4a99-494b-ba81-1853b80710b4"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5.jpg"/><Relationship Id="rId7" Type="http://schemas.openxmlformats.org/officeDocument/2006/relationships/hyperlink" Target="http://spaceplace.nasa.gov/earth-card-game/aqua-lrg.en.png"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hyperlink" Target="http://mynasadata.larc.nasa.gov/oyw/wp-content/uploads/2013/08/terra-lrg.en_1.png" TargetMode="External"/><Relationship Id="rId4" Type="http://schemas.openxmlformats.org/officeDocument/2006/relationships/hyperlink" Target="mailto:https://modis.gsfc.nasa.gov/gallery/showall.ph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www.globe.gov/" TargetMode="External"/><Relationship Id="rId3" Type="http://schemas.openxmlformats.org/officeDocument/2006/relationships/image" Target="../media/image4.jpg"/><Relationship Id="rId7" Type="http://schemas.openxmlformats.org/officeDocument/2006/relationships/hyperlink" Target="mailto:https://www.globe.gov/documents/348614/b24c8410-2ed7-4fd2-9cf7-2e68168f40f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https://www.globe.gov/search-results?p_p_auth=U5COsYBF&amp;p_p_id=15&amp;p_p_lifecycle=0&amp;p_p_state=maximized&amp;p_p_mode=view&amp;_15_struts_action=/journal/view_article&amp;_15_groupId=10157&amp;_15_articleId=2514809&amp;_15_version=1.4" TargetMode="External"/><Relationship Id="rId5" Type="http://schemas.openxmlformats.org/officeDocument/2006/relationships/hyperlink" Target="mailto:https://www.globe.gov/documents/348614/81a42f5e-8f77-4d23-8fb0-9006b0b27063" TargetMode="External"/><Relationship Id="rId10" Type="http://schemas.openxmlformats.org/officeDocument/2006/relationships/image" Target="../media/image13.png"/><Relationship Id="rId4" Type="http://schemas.openxmlformats.org/officeDocument/2006/relationships/image" Target="../media/image11.jp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globe.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GLOBE Program: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5524" cy="777240"/>
          </a:xfrm>
          <a:prstGeom prst="rect">
            <a:avLst/>
          </a:prstGeom>
        </p:spPr>
      </p:pic>
      <p:sp>
        <p:nvSpPr>
          <p:cNvPr id="2" name="Title 1"/>
          <p:cNvSpPr>
            <a:spLocks noGrp="1"/>
          </p:cNvSpPr>
          <p:nvPr>
            <p:ph type="ctrTitle"/>
          </p:nvPr>
        </p:nvSpPr>
        <p:spPr>
          <a:xfrm>
            <a:off x="975360" y="659062"/>
            <a:ext cx="7772400" cy="1376997"/>
          </a:xfrm>
        </p:spPr>
        <p:txBody>
          <a:bodyPr>
            <a:normAutofit/>
          </a:bodyPr>
          <a:lstStyle/>
          <a:p>
            <a:r>
              <a:rPr lang="es-MX" sz="4000" dirty="0"/>
              <a:t>Diapositivas de formación sobre protocolos: Humedad relativa</a:t>
            </a:r>
            <a:endParaRPr lang="en-US" sz="4000" dirty="0"/>
          </a:p>
        </p:txBody>
      </p:sp>
      <p:pic>
        <p:nvPicPr>
          <p:cNvPr id="6" name="Picture 5" descr="Satellite Image of Earth depiciting the humidity in the atmosphere with gray and white regions shown as clouds. " title="Scientific visualization of the Earth">
            <a:hlinkClick r:id="rId4"/>
          </p:cNvPr>
          <p:cNvPicPr>
            <a:picLocks noChangeAspect="1"/>
          </p:cNvPicPr>
          <p:nvPr/>
        </p:nvPicPr>
        <p:blipFill>
          <a:blip r:embed="rId5"/>
          <a:stretch>
            <a:fillRect/>
          </a:stretch>
        </p:blipFill>
        <p:spPr>
          <a:xfrm>
            <a:off x="2694481" y="1988845"/>
            <a:ext cx="3717561" cy="3717561"/>
          </a:xfrm>
          <a:prstGeom prst="rect">
            <a:avLst/>
          </a:prstGeom>
        </p:spPr>
      </p:pic>
      <p:pic>
        <p:nvPicPr>
          <p:cNvPr id="11" name="Content Placeholder 4" descr="Legend for the image of relative humidity in the image, where red is 100% relative humidity, grading through yellow, 50% humidity, to blue, which is 0% humidit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6601" y="2966578"/>
            <a:ext cx="1003300" cy="1955800"/>
          </a:xfrm>
          <a:prstGeom prst="rect">
            <a:avLst/>
          </a:prstGeom>
        </p:spPr>
      </p:pic>
      <p:sp>
        <p:nvSpPr>
          <p:cNvPr id="5" name="Subtitle 4"/>
          <p:cNvSpPr>
            <a:spLocks noGrp="1"/>
          </p:cNvSpPr>
          <p:nvPr>
            <p:ph type="subTitle" idx="1"/>
          </p:nvPr>
        </p:nvSpPr>
        <p:spPr>
          <a:xfrm>
            <a:off x="975360" y="5706406"/>
            <a:ext cx="7385913" cy="930518"/>
          </a:xfrm>
        </p:spPr>
        <p:txBody>
          <a:bodyPr>
            <a:normAutofit/>
          </a:bodyPr>
          <a:lstStyle/>
          <a:p>
            <a:r>
              <a:rPr lang="es-MX" sz="1600" dirty="0" smtClean="0">
                <a:latin typeface="Arial" charset="0"/>
                <a:ea typeface="Arial" charset="0"/>
                <a:cs typeface="Arial" charset="0"/>
              </a:rPr>
              <a:t>Humedad </a:t>
            </a:r>
            <a:r>
              <a:rPr lang="es-MX" sz="1600" dirty="0">
                <a:latin typeface="Arial" charset="0"/>
                <a:ea typeface="Arial" charset="0"/>
                <a:cs typeface="Arial" charset="0"/>
              </a:rPr>
              <a:t>relativa presente en nuestra atmósfera, tal como es observada por los satélites del </a:t>
            </a:r>
            <a:r>
              <a:rPr lang="es-MX" sz="1600" dirty="0">
                <a:latin typeface="Arial" charset="0"/>
                <a:ea typeface="Arial" charset="0"/>
                <a:cs typeface="Arial" charset="0"/>
                <a:hlinkClick r:id="rId7"/>
              </a:rPr>
              <a:t>proyecto GOES</a:t>
            </a:r>
            <a:r>
              <a:rPr lang="es-MX" sz="1600" dirty="0">
                <a:latin typeface="Arial" charset="0"/>
                <a:ea typeface="Arial" charset="0"/>
                <a:cs typeface="Arial" charset="0"/>
              </a:rPr>
              <a:t>. </a:t>
            </a:r>
            <a:r>
              <a:rPr lang="es-MX" sz="1600" dirty="0">
                <a:latin typeface="Arial" charset="0"/>
                <a:ea typeface="Arial" charset="0"/>
                <a:cs typeface="Arial" charset="0"/>
              </a:rPr>
              <a:t>Las regiones grises y blancas corresponden a nubes</a:t>
            </a:r>
            <a:r>
              <a:rPr lang="es-MX" sz="1600" i="1" dirty="0">
                <a:latin typeface="Arial" charset="0"/>
                <a:ea typeface="Arial" charset="0"/>
                <a:cs typeface="Arial" charset="0"/>
              </a:rPr>
              <a:t>. Imagen: NOAA</a:t>
            </a:r>
            <a:endParaRPr lang="en-US" sz="1600" i="1" dirty="0">
              <a:latin typeface="Arial" charset="0"/>
              <a:ea typeface="Arial" charset="0"/>
              <a:cs typeface="Arial" charset="0"/>
            </a:endParaRPr>
          </a:p>
        </p:txBody>
      </p:sp>
    </p:spTree>
    <p:extLst>
      <p:ext uri="{BB962C8B-B14F-4D97-AF65-F5344CB8AC3E}">
        <p14:creationId xmlns:p14="http://schemas.microsoft.com/office/powerpoint/2010/main" val="1517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9</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484095" y="2048513"/>
            <a:ext cx="7886700" cy="1325563"/>
          </a:xfrm>
        </p:spPr>
        <p:txBody>
          <a:bodyPr>
            <a:normAutofit fontScale="90000"/>
          </a:bodyPr>
          <a:lstStyle/>
          <a:p>
            <a:r>
              <a:rPr lang="en-US" sz="3200" dirty="0" smtClean="0">
                <a:solidFill>
                  <a:srgbClr val="000000"/>
                </a:solidFill>
                <a:cs typeface="Calibri" charset="0"/>
              </a:rPr>
              <a:t>Refugio </a:t>
            </a:r>
            <a:r>
              <a:rPr lang="en-US" sz="3200" dirty="0" smtClean="0">
                <a:solidFill>
                  <a:srgbClr val="000000"/>
                </a:solidFill>
                <a:cs typeface="Calibri" charset="0"/>
              </a:rPr>
              <a:t>de </a:t>
            </a:r>
            <a:r>
              <a:rPr lang="en-US" sz="3200" dirty="0" err="1">
                <a:solidFill>
                  <a:srgbClr val="000000"/>
                </a:solidFill>
                <a:cs typeface="Calibri" charset="0"/>
              </a:rPr>
              <a:t>Instrumentos</a:t>
            </a:r>
            <a:r>
              <a:rPr lang="en-US" sz="3200" dirty="0">
                <a:solidFill>
                  <a:srgbClr val="000000"/>
                </a:solidFill>
                <a:cs typeface="Calibri" charset="0"/>
              </a:rPr>
              <a:t/>
            </a:r>
            <a:br>
              <a:rPr lang="en-US" sz="3200" dirty="0">
                <a:solidFill>
                  <a:srgbClr val="000000"/>
                </a:solidFill>
                <a:cs typeface="Calibri" charset="0"/>
              </a:rPr>
            </a:br>
            <a:r>
              <a:rPr lang="en-US" sz="3200" dirty="0">
                <a:solidFill>
                  <a:srgbClr val="000000"/>
                </a:solidFill>
                <a:cs typeface="Calibri" charset="0"/>
              </a:rPr>
              <a:t/>
            </a:r>
            <a:br>
              <a:rPr lang="en-US" sz="3200" dirty="0">
                <a:solidFill>
                  <a:srgbClr val="000000"/>
                </a:solidFill>
                <a:cs typeface="Calibri" charset="0"/>
              </a:rPr>
            </a:br>
            <a:r>
              <a:rPr lang="en-US" sz="3200" dirty="0">
                <a:solidFill>
                  <a:srgbClr val="000000"/>
                </a:solidFill>
                <a:cs typeface="Calibri" charset="0"/>
              </a:rPr>
              <a:t/>
            </a:r>
            <a:br>
              <a:rPr lang="en-US" sz="3200" dirty="0">
                <a:solidFill>
                  <a:srgbClr val="000000"/>
                </a:solidFill>
                <a:cs typeface="Calibri" charset="0"/>
              </a:rPr>
            </a:br>
            <a:r>
              <a:rPr lang="en-US" sz="3200" dirty="0">
                <a:solidFill>
                  <a:srgbClr val="000000"/>
                </a:solidFill>
                <a:cs typeface="Calibri" charset="0"/>
              </a:rPr>
              <a:t/>
            </a:r>
            <a:br>
              <a:rPr lang="en-US" sz="3200" dirty="0">
                <a:solidFill>
                  <a:srgbClr val="000000"/>
                </a:solidFill>
                <a:cs typeface="Calibri" charset="0"/>
              </a:rPr>
            </a:br>
            <a:r>
              <a:rPr lang="en-US" sz="3200" dirty="0">
                <a:solidFill>
                  <a:srgbClr val="000000"/>
                </a:solidFill>
                <a:cs typeface="Calibri" charset="0"/>
              </a:rPr>
              <a:t/>
            </a:r>
            <a:br>
              <a:rPr lang="en-US" sz="3200" dirty="0">
                <a:solidFill>
                  <a:srgbClr val="000000"/>
                </a:solidFill>
                <a:cs typeface="Calibri" charset="0"/>
              </a:rPr>
            </a:br>
            <a:endParaRPr lang="en-US" sz="3200" dirty="0"/>
          </a:p>
        </p:txBody>
      </p:sp>
      <p:sp>
        <p:nvSpPr>
          <p:cNvPr id="3" name="TextBox 2"/>
          <p:cNvSpPr txBox="1"/>
          <p:nvPr/>
        </p:nvSpPr>
        <p:spPr>
          <a:xfrm>
            <a:off x="1400631" y="1865971"/>
            <a:ext cx="4922520" cy="3016210"/>
          </a:xfrm>
          <a:prstGeom prst="rect">
            <a:avLst/>
          </a:prstGeom>
          <a:noFill/>
        </p:spPr>
        <p:txBody>
          <a:bodyPr wrap="square" rtlCol="0">
            <a:spAutoFit/>
          </a:bodyPr>
          <a:lstStyle/>
          <a:p>
            <a:pPr>
              <a:spcBef>
                <a:spcPts val="0"/>
              </a:spcBef>
              <a:spcAft>
                <a:spcPts val="1200"/>
              </a:spcAft>
            </a:pPr>
            <a:endParaRPr lang="es-MX" sz="2000" dirty="0">
              <a:ea typeface="Arial" charset="0"/>
              <a:cs typeface="Arial" charset="0"/>
            </a:endParaRPr>
          </a:p>
          <a:p>
            <a:pPr>
              <a:spcBef>
                <a:spcPts val="0"/>
              </a:spcBef>
              <a:spcAft>
                <a:spcPts val="1200"/>
              </a:spcAft>
              <a:buFont typeface="Arial" charset="0"/>
              <a:buChar char="•"/>
            </a:pPr>
            <a:r>
              <a:rPr lang="es-MX" sz="2000" dirty="0">
                <a:ea typeface="Arial" charset="0"/>
                <a:cs typeface="Arial" charset="0"/>
              </a:rPr>
              <a:t>Tu higrómetro se coloca en el refugio de instrumentos durante 30 minutos.</a:t>
            </a:r>
          </a:p>
          <a:p>
            <a:pPr>
              <a:spcBef>
                <a:spcPts val="0"/>
              </a:spcBef>
              <a:spcAft>
                <a:spcPts val="1200"/>
              </a:spcAft>
              <a:buFont typeface="Arial" charset="0"/>
              <a:buChar char="•"/>
            </a:pPr>
            <a:r>
              <a:rPr lang="es-MX" sz="2000" dirty="0">
                <a:ea typeface="Arial" charset="0"/>
                <a:cs typeface="Arial" charset="0"/>
              </a:rPr>
              <a:t>Tu refugio debe estar ubicado en un área abierta sin obstrucciones como árboles y otros edificios, y a una distancia a pie.</a:t>
            </a:r>
          </a:p>
          <a:p>
            <a:pPr>
              <a:spcBef>
                <a:spcPts val="0"/>
              </a:spcBef>
              <a:spcAft>
                <a:spcPts val="1200"/>
              </a:spcAft>
              <a:buFont typeface="Arial" charset="0"/>
              <a:buChar char="•"/>
            </a:pPr>
            <a:r>
              <a:rPr lang="es-MX" sz="2000" dirty="0">
                <a:ea typeface="Arial" charset="0"/>
                <a:cs typeface="Arial" charset="0"/>
              </a:rPr>
              <a:t>Tu refugio de instrumentos debe estar limpio tanto por dentro como por fuera.</a:t>
            </a:r>
            <a:endParaRPr lang="en-US" altLang="en-US" sz="2000" dirty="0">
              <a:ea typeface="Arial" charset="0"/>
              <a:cs typeface="Arial" charset="0"/>
            </a:endParaRPr>
          </a:p>
        </p:txBody>
      </p:sp>
      <p:pic>
        <p:nvPicPr>
          <p:cNvPr id="14" name="Picture 13" descr="Photo: Students looking into the instrument shelter and recording the data"/>
          <p:cNvPicPr>
            <a:picLocks noChangeAspect="1"/>
          </p:cNvPicPr>
          <p:nvPr/>
        </p:nvPicPr>
        <p:blipFill rotWithShape="1">
          <a:blip r:embed="rId4"/>
          <a:srcRect l="5" t="1" r="50385" b="48580"/>
          <a:stretch/>
        </p:blipFill>
        <p:spPr>
          <a:xfrm>
            <a:off x="6507480" y="1305669"/>
            <a:ext cx="2226995" cy="3064582"/>
          </a:xfrm>
          <a:prstGeom prst="rect">
            <a:avLst/>
          </a:prstGeom>
        </p:spPr>
      </p:pic>
      <p:sp>
        <p:nvSpPr>
          <p:cNvPr id="15" name="TextBox 14"/>
          <p:cNvSpPr txBox="1"/>
          <p:nvPr/>
        </p:nvSpPr>
        <p:spPr>
          <a:xfrm>
            <a:off x="6472238" y="4430192"/>
            <a:ext cx="2316026" cy="646331"/>
          </a:xfrm>
          <a:prstGeom prst="rect">
            <a:avLst/>
          </a:prstGeom>
          <a:noFill/>
        </p:spPr>
        <p:txBody>
          <a:bodyPr wrap="square" rtlCol="0">
            <a:spAutoFit/>
          </a:bodyPr>
          <a:lstStyle/>
          <a:p>
            <a:pPr algn="ctr"/>
            <a:r>
              <a:rPr lang="en-US" dirty="0">
                <a:latin typeface="Arial" charset="0"/>
                <a:ea typeface="Arial" charset="0"/>
                <a:cs typeface="Arial" charset="0"/>
              </a:rPr>
              <a:t>Installed Instrument Shelter</a:t>
            </a:r>
          </a:p>
        </p:txBody>
      </p:sp>
    </p:spTree>
    <p:extLst>
      <p:ext uri="{BB962C8B-B14F-4D97-AF65-F5344CB8AC3E}">
        <p14:creationId xmlns:p14="http://schemas.microsoft.com/office/powerpoint/2010/main" val="1336824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10</a:t>
            </a:fld>
            <a:endParaRPr lang="en-US" dirty="0"/>
          </a:p>
        </p:txBody>
      </p:sp>
      <p:pic>
        <p:nvPicPr>
          <p:cNvPr id="4" name="Picture 3" descr="Banner: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551245" y="1504452"/>
            <a:ext cx="7886700" cy="1325563"/>
          </a:xfrm>
        </p:spPr>
        <p:txBody>
          <a:bodyPr>
            <a:normAutofit fontScale="90000"/>
          </a:bodyPr>
          <a:lstStyle/>
          <a:p>
            <a:r>
              <a:rPr lang="en-US" sz="3200" dirty="0" err="1">
                <a:solidFill>
                  <a:srgbClr val="000000"/>
                </a:solidFill>
                <a:cs typeface="Calibri" charset="0"/>
              </a:rPr>
              <a:t>Recolección</a:t>
            </a:r>
            <a:r>
              <a:rPr lang="en-US" sz="3200" dirty="0">
                <a:solidFill>
                  <a:srgbClr val="000000"/>
                </a:solidFill>
                <a:cs typeface="Calibri" charset="0"/>
              </a:rPr>
              <a:t> de </a:t>
            </a:r>
            <a:r>
              <a:rPr lang="en-US" sz="3200" dirty="0" err="1">
                <a:solidFill>
                  <a:srgbClr val="000000"/>
                </a:solidFill>
                <a:cs typeface="Calibri" charset="0"/>
              </a:rPr>
              <a:t>Datos</a:t>
            </a:r>
            <a:r>
              <a:rPr lang="en-US" sz="3200" dirty="0">
                <a:solidFill>
                  <a:srgbClr val="000000"/>
                </a:solidFill>
                <a:cs typeface="Calibri" charset="0"/>
              </a:rPr>
              <a:t>: </a:t>
            </a:r>
            <a:r>
              <a:rPr lang="en-US" sz="3200" dirty="0" err="1">
                <a:solidFill>
                  <a:srgbClr val="000000"/>
                </a:solidFill>
                <a:cs typeface="Calibri" charset="0"/>
              </a:rPr>
              <a:t>Higrómetro</a:t>
            </a:r>
            <a:r>
              <a:rPr lang="en-US" sz="3200" dirty="0">
                <a:solidFill>
                  <a:srgbClr val="000000"/>
                </a:solidFill>
                <a:cs typeface="Calibri" charset="0"/>
              </a:rPr>
              <a:t/>
            </a:r>
            <a:br>
              <a:rPr lang="en-US" sz="3200" dirty="0">
                <a:solidFill>
                  <a:srgbClr val="000000"/>
                </a:solidFill>
                <a:cs typeface="Calibri" charset="0"/>
              </a:rPr>
            </a:br>
            <a:r>
              <a:rPr lang="en-US" sz="3200" dirty="0">
                <a:solidFill>
                  <a:srgbClr val="000000"/>
                </a:solidFill>
                <a:cs typeface="Calibri" charset="0"/>
              </a:rPr>
              <a:t/>
            </a:r>
            <a:br>
              <a:rPr lang="en-US" sz="3200" dirty="0">
                <a:solidFill>
                  <a:srgbClr val="000000"/>
                </a:solidFill>
                <a:cs typeface="Calibri" charset="0"/>
              </a:rPr>
            </a:br>
            <a:r>
              <a:rPr lang="en-US" sz="3200" dirty="0">
                <a:solidFill>
                  <a:srgbClr val="000000"/>
                </a:solidFill>
                <a:cs typeface="Calibri" charset="0"/>
              </a:rPr>
              <a:t/>
            </a:r>
            <a:br>
              <a:rPr lang="en-US" sz="3200" dirty="0">
                <a:solidFill>
                  <a:srgbClr val="000000"/>
                </a:solidFill>
                <a:cs typeface="Calibri" charset="0"/>
              </a:rPr>
            </a:br>
            <a:r>
              <a:rPr lang="en-US" sz="3200" dirty="0">
                <a:solidFill>
                  <a:srgbClr val="000000"/>
                </a:solidFill>
                <a:cs typeface="Calibri" charset="0"/>
              </a:rPr>
              <a:t/>
            </a:r>
            <a:br>
              <a:rPr lang="en-US" sz="3200" dirty="0">
                <a:solidFill>
                  <a:srgbClr val="000000"/>
                </a:solidFill>
                <a:cs typeface="Calibri" charset="0"/>
              </a:rPr>
            </a:br>
            <a:endParaRPr lang="en-US" sz="3200" dirty="0">
              <a:solidFill>
                <a:srgbClr val="000000"/>
              </a:solidFill>
              <a:cs typeface="Calibri" charset="0"/>
            </a:endParaRPr>
          </a:p>
        </p:txBody>
      </p:sp>
      <p:sp>
        <p:nvSpPr>
          <p:cNvPr id="8" name="Content Placeholder 4"/>
          <p:cNvSpPr>
            <a:spLocks noGrp="1"/>
          </p:cNvSpPr>
          <p:nvPr>
            <p:ph idx="1"/>
          </p:nvPr>
        </p:nvSpPr>
        <p:spPr>
          <a:xfrm>
            <a:off x="1555844" y="1815152"/>
            <a:ext cx="6902356" cy="4361811"/>
          </a:xfrm>
        </p:spPr>
        <p:txBody>
          <a:bodyPr>
            <a:normAutofit fontScale="92500" lnSpcReduction="10000"/>
          </a:bodyPr>
          <a:lstStyle/>
          <a:p>
            <a:pPr marL="390525" indent="-390525">
              <a:spcBef>
                <a:spcPts val="0"/>
              </a:spcBef>
              <a:spcAft>
                <a:spcPts val="600"/>
              </a:spcAft>
              <a:buFont typeface="+mj-lt"/>
              <a:buAutoNum type="arabicParenR"/>
            </a:pPr>
            <a:r>
              <a:rPr lang="es-MX" sz="2400" dirty="0">
                <a:ea typeface="Arial" charset="0"/>
                <a:cs typeface="Arial" charset="0"/>
              </a:rPr>
              <a:t>Preferiblemente dentro de una hora del mediodía solar local, abre el refugio de instrumentos y coloca el higrómetro en el refugio de instrumentos.</a:t>
            </a:r>
          </a:p>
          <a:p>
            <a:pPr marL="390525" indent="-390525">
              <a:spcBef>
                <a:spcPts val="0"/>
              </a:spcBef>
              <a:spcAft>
                <a:spcPts val="600"/>
              </a:spcAft>
              <a:buFont typeface="+mj-lt"/>
              <a:buAutoNum type="arabicParenR"/>
            </a:pPr>
            <a:r>
              <a:rPr lang="es-MX" sz="2400" dirty="0">
                <a:ea typeface="Arial" charset="0"/>
                <a:cs typeface="Arial" charset="0"/>
              </a:rPr>
              <a:t>Después de 30 minutos, registra la hora y fecha en tu hoja de datos de Atmosfera tanto en tiempo local como en tiempo universal (UT). Nota: El ingreso en el sitio web de GLOBE debe ser en tiempo UT.</a:t>
            </a:r>
          </a:p>
          <a:p>
            <a:pPr marL="390525" indent="-390525">
              <a:spcBef>
                <a:spcPts val="0"/>
              </a:spcBef>
              <a:spcAft>
                <a:spcPts val="600"/>
              </a:spcAft>
              <a:buFont typeface="+mj-lt"/>
              <a:buAutoNum type="arabicParenR"/>
            </a:pPr>
            <a:r>
              <a:rPr lang="es-MX" sz="2400" dirty="0">
                <a:ea typeface="Arial" charset="0"/>
                <a:cs typeface="Arial" charset="0"/>
              </a:rPr>
              <a:t>Lee la humedad relativa al número entero más cercano y anota el instrumento utilizado.</a:t>
            </a:r>
          </a:p>
          <a:p>
            <a:pPr marL="390525" indent="-390525">
              <a:spcBef>
                <a:spcPts val="0"/>
              </a:spcBef>
              <a:spcAft>
                <a:spcPts val="600"/>
              </a:spcAft>
              <a:buFont typeface="+mj-lt"/>
              <a:buAutoNum type="arabicParenR"/>
            </a:pPr>
            <a:r>
              <a:rPr lang="es-MX" sz="2400" dirty="0">
                <a:ea typeface="Arial" charset="0"/>
                <a:cs typeface="Arial" charset="0"/>
              </a:rPr>
              <a:t>Lee la temperatura actual (si tu lectura no se toma al mismo tiempo que la lectura diaria de temperatura máxima, mínima y actual).</a:t>
            </a:r>
          </a:p>
          <a:p>
            <a:pPr marL="390525" indent="-390525">
              <a:spcBef>
                <a:spcPts val="0"/>
              </a:spcBef>
              <a:spcAft>
                <a:spcPts val="600"/>
              </a:spcAft>
              <a:buFont typeface="+mj-lt"/>
              <a:buAutoNum type="arabicParenR"/>
            </a:pPr>
            <a:r>
              <a:rPr lang="es-MX" sz="2400" dirty="0">
                <a:ea typeface="Arial" charset="0"/>
                <a:cs typeface="Arial" charset="0"/>
              </a:rPr>
              <a:t>Devuelve el higrómetro al aula y guárdalo en un lugar seco.</a:t>
            </a:r>
            <a:endParaRPr lang="en-US" dirty="0"/>
          </a:p>
        </p:txBody>
      </p:sp>
    </p:spTree>
    <p:extLst>
      <p:ext uri="{BB962C8B-B14F-4D97-AF65-F5344CB8AC3E}">
        <p14:creationId xmlns:p14="http://schemas.microsoft.com/office/powerpoint/2010/main" val="1316579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11</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title="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555844" y="1504355"/>
            <a:ext cx="7886700" cy="1325563"/>
          </a:xfrm>
        </p:spPr>
        <p:txBody>
          <a:bodyPr>
            <a:normAutofit fontScale="90000"/>
          </a:bodyPr>
          <a:lstStyle/>
          <a:p>
            <a:r>
              <a:rPr lang="es-MX" sz="3200" dirty="0">
                <a:solidFill>
                  <a:srgbClr val="000000"/>
                </a:solidFill>
                <a:cs typeface="Calibri" charset="0"/>
              </a:rPr>
              <a:t>Cuándo No Recolectar Datos: Higrómetro</a:t>
            </a:r>
            <a:br>
              <a:rPr lang="es-MX" sz="3200" dirty="0">
                <a:solidFill>
                  <a:srgbClr val="000000"/>
                </a:solidFill>
                <a:cs typeface="Calibri" charset="0"/>
              </a:rPr>
            </a:br>
            <a:r>
              <a:rPr lang="es-MX" sz="3200" dirty="0">
                <a:solidFill>
                  <a:srgbClr val="000000"/>
                </a:solidFill>
                <a:cs typeface="Calibri" charset="0"/>
              </a:rPr>
              <a:t/>
            </a:r>
            <a:br>
              <a:rPr lang="es-MX" sz="3200" dirty="0">
                <a:solidFill>
                  <a:srgbClr val="000000"/>
                </a:solidFill>
                <a:cs typeface="Calibri" charset="0"/>
              </a:rPr>
            </a:br>
            <a:r>
              <a:rPr lang="es-MX" sz="3200" dirty="0">
                <a:solidFill>
                  <a:srgbClr val="000000"/>
                </a:solidFill>
                <a:cs typeface="Calibri" charset="0"/>
              </a:rPr>
              <a:t/>
            </a:r>
            <a:br>
              <a:rPr lang="es-MX" sz="3200" dirty="0">
                <a:solidFill>
                  <a:srgbClr val="000000"/>
                </a:solidFill>
                <a:cs typeface="Calibri" charset="0"/>
              </a:rPr>
            </a:br>
            <a:r>
              <a:rPr lang="es-MX" sz="3200" dirty="0">
                <a:solidFill>
                  <a:srgbClr val="000000"/>
                </a:solidFill>
                <a:cs typeface="Calibri" charset="0"/>
              </a:rPr>
              <a:t/>
            </a:r>
            <a:br>
              <a:rPr lang="es-MX" sz="3200" dirty="0">
                <a:solidFill>
                  <a:srgbClr val="000000"/>
                </a:solidFill>
                <a:cs typeface="Calibri" charset="0"/>
              </a:rPr>
            </a:br>
            <a:endParaRPr lang="es-MX" sz="3200" dirty="0">
              <a:solidFill>
                <a:srgbClr val="000000"/>
              </a:solidFill>
              <a:cs typeface="Calibri" charset="0"/>
            </a:endParaRPr>
          </a:p>
        </p:txBody>
      </p:sp>
      <p:sp>
        <p:nvSpPr>
          <p:cNvPr id="8" name="Content Placeholder 4"/>
          <p:cNvSpPr>
            <a:spLocks noGrp="1"/>
          </p:cNvSpPr>
          <p:nvPr>
            <p:ph idx="1"/>
          </p:nvPr>
        </p:nvSpPr>
        <p:spPr>
          <a:xfrm>
            <a:off x="1555844" y="1815152"/>
            <a:ext cx="6887116" cy="4361811"/>
          </a:xfrm>
        </p:spPr>
        <p:txBody>
          <a:bodyPr>
            <a:normAutofit/>
          </a:bodyPr>
          <a:lstStyle/>
          <a:p>
            <a:pPr marL="390525" indent="-390525">
              <a:spcBef>
                <a:spcPts val="0"/>
              </a:spcBef>
              <a:spcAft>
                <a:spcPts val="600"/>
              </a:spcAft>
              <a:buNone/>
            </a:pPr>
            <a:r>
              <a:rPr lang="en-US" sz="2400" dirty="0">
                <a:ea typeface="Arial" charset="0"/>
                <a:cs typeface="Arial" charset="0"/>
              </a:rPr>
              <a:t>	</a:t>
            </a:r>
            <a:r>
              <a:rPr lang="es-MX" sz="2400" dirty="0">
                <a:ea typeface="Arial" charset="0"/>
                <a:cs typeface="Arial" charset="0"/>
              </a:rPr>
              <a:t>Si está ocurriendo precipitación o hay niebla presente, no saques el higrómetro digital al exterior. Registra 100% y coloca "ocurriendo condensación" en los comentarios.</a:t>
            </a:r>
          </a:p>
          <a:p>
            <a:pPr marL="390525" indent="-390525">
              <a:spcBef>
                <a:spcPts val="0"/>
              </a:spcBef>
              <a:spcAft>
                <a:spcPts val="600"/>
              </a:spcAft>
              <a:buNone/>
            </a:pPr>
            <a:endParaRPr lang="es-MX" sz="2400" dirty="0">
              <a:ea typeface="Arial" charset="0"/>
              <a:cs typeface="Arial" charset="0"/>
            </a:endParaRPr>
          </a:p>
          <a:p>
            <a:pPr marL="390525" indent="-390525">
              <a:spcBef>
                <a:spcPts val="0"/>
              </a:spcBef>
              <a:spcAft>
                <a:spcPts val="600"/>
              </a:spcAft>
              <a:buNone/>
            </a:pPr>
            <a:endParaRPr lang="es-MX" sz="2400" dirty="0">
              <a:ea typeface="Arial" charset="0"/>
              <a:cs typeface="Arial" charset="0"/>
            </a:endParaRPr>
          </a:p>
          <a:p>
            <a:pPr marL="390525" indent="-390525">
              <a:spcBef>
                <a:spcPts val="0"/>
              </a:spcBef>
              <a:spcAft>
                <a:spcPts val="600"/>
              </a:spcAft>
              <a:buNone/>
            </a:pPr>
            <a:endParaRPr lang="es-MX" sz="2400" dirty="0">
              <a:ea typeface="Arial" charset="0"/>
              <a:cs typeface="Arial" charset="0"/>
            </a:endParaRPr>
          </a:p>
          <a:p>
            <a:pPr marL="390525" indent="-390525">
              <a:spcBef>
                <a:spcPts val="0"/>
              </a:spcBef>
              <a:spcAft>
                <a:spcPts val="600"/>
              </a:spcAft>
              <a:buNone/>
            </a:pPr>
            <a:endParaRPr lang="es-MX" sz="2400" dirty="0">
              <a:ea typeface="Arial" charset="0"/>
              <a:cs typeface="Arial" charset="0"/>
            </a:endParaRPr>
          </a:p>
          <a:p>
            <a:endParaRPr lang="en-US" dirty="0"/>
          </a:p>
        </p:txBody>
      </p:sp>
      <p:pic>
        <p:nvPicPr>
          <p:cNvPr id="7" name="Picture 3" descr="photo of street with cars driving in fog"/>
          <p:cNvPicPr>
            <a:picLocks noChangeAspect="1" noChangeArrowheads="1"/>
          </p:cNvPicPr>
          <p:nvPr/>
        </p:nvPicPr>
        <p:blipFill>
          <a:blip r:embed="rId4"/>
          <a:srcRect l="13785" t="15801" r="28444" b="8560"/>
          <a:stretch>
            <a:fillRect/>
          </a:stretch>
        </p:blipFill>
        <p:spPr bwMode="auto">
          <a:xfrm>
            <a:off x="2831612" y="3339929"/>
            <a:ext cx="3813028" cy="3039107"/>
          </a:xfrm>
          <a:prstGeom prst="rect">
            <a:avLst/>
          </a:prstGeom>
          <a:noFill/>
          <a:ln w="9525">
            <a:noFill/>
            <a:miter lim="800000"/>
            <a:headEnd/>
            <a:tailEnd/>
          </a:ln>
        </p:spPr>
      </p:pic>
    </p:spTree>
    <p:extLst>
      <p:ext uri="{BB962C8B-B14F-4D97-AF65-F5344CB8AC3E}">
        <p14:creationId xmlns:p14="http://schemas.microsoft.com/office/powerpoint/2010/main" val="47286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12</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257300" y="1034172"/>
            <a:ext cx="7886700" cy="1325563"/>
          </a:xfrm>
        </p:spPr>
        <p:txBody>
          <a:bodyPr>
            <a:noAutofit/>
          </a:bodyPr>
          <a:lstStyle/>
          <a:p>
            <a:r>
              <a:rPr lang="es-MX" sz="3200" dirty="0"/>
              <a:t>Recolección de Datos: Psicrómetro de Paleta - Pasos 6-12</a:t>
            </a:r>
            <a:br>
              <a:rPr lang="es-MX" sz="3200" dirty="0"/>
            </a:br>
            <a:r>
              <a:rPr lang="es-MX" sz="3200" dirty="0"/>
              <a:t/>
            </a:r>
            <a:br>
              <a:rPr lang="es-MX" sz="3200" dirty="0"/>
            </a:br>
            <a:endParaRPr lang="en-US" sz="2400" dirty="0"/>
          </a:p>
        </p:txBody>
      </p:sp>
      <p:sp>
        <p:nvSpPr>
          <p:cNvPr id="8" name="Content Placeholder 4"/>
          <p:cNvSpPr>
            <a:spLocks noGrp="1"/>
          </p:cNvSpPr>
          <p:nvPr>
            <p:ph idx="1"/>
          </p:nvPr>
        </p:nvSpPr>
        <p:spPr>
          <a:xfrm>
            <a:off x="1403444" y="1525592"/>
            <a:ext cx="7298596" cy="5332408"/>
          </a:xfrm>
        </p:spPr>
        <p:txBody>
          <a:bodyPr>
            <a:normAutofit fontScale="85000" lnSpcReduction="20000"/>
          </a:bodyPr>
          <a:lstStyle/>
          <a:p>
            <a:pPr marL="365760" indent="-365760">
              <a:lnSpc>
                <a:spcPct val="100000"/>
              </a:lnSpc>
              <a:spcBef>
                <a:spcPts val="0"/>
              </a:spcBef>
              <a:spcAft>
                <a:spcPts val="600"/>
              </a:spcAft>
              <a:buFont typeface="+mj-lt"/>
              <a:buAutoNum type="arabicParenR"/>
            </a:pPr>
            <a:endParaRPr lang="es-MX" sz="2300" dirty="0">
              <a:ea typeface="Arial" charset="0"/>
              <a:cs typeface="Arial" charset="0"/>
            </a:endParaRPr>
          </a:p>
          <a:p>
            <a:pPr marL="365760" indent="-365760">
              <a:lnSpc>
                <a:spcPct val="100000"/>
              </a:lnSpc>
              <a:spcBef>
                <a:spcPts val="0"/>
              </a:spcBef>
              <a:spcAft>
                <a:spcPts val="600"/>
              </a:spcAft>
              <a:buFont typeface="+mj-lt"/>
              <a:buAutoNum type="arabicParenR"/>
            </a:pPr>
            <a:r>
              <a:rPr lang="es-MX" sz="2300" dirty="0">
                <a:ea typeface="Arial" charset="0"/>
                <a:cs typeface="Arial" charset="0"/>
              </a:rPr>
              <a:t>Mantente lo suficientemente alejado de otras personas y del refugio de instrumentos para evitar golpearlos con el psicrómetro de paleta. Si es posible, párate a la sombra con la espalda hacia el sol. Si no hay sombra cerca del refugio, muévete a un lugar sombreado cercano, pero no demasiado cerca de árboles o edificios.</a:t>
            </a:r>
          </a:p>
          <a:p>
            <a:pPr marL="365760" indent="-365760">
              <a:lnSpc>
                <a:spcPct val="100000"/>
              </a:lnSpc>
              <a:spcBef>
                <a:spcPts val="0"/>
              </a:spcBef>
              <a:spcAft>
                <a:spcPts val="600"/>
              </a:spcAft>
              <a:buFont typeface="+mj-lt"/>
              <a:buAutoNum type="arabicParenR"/>
            </a:pPr>
            <a:r>
              <a:rPr lang="es-MX" sz="2300" dirty="0">
                <a:ea typeface="Arial" charset="0"/>
                <a:cs typeface="Arial" charset="0"/>
              </a:rPr>
              <a:t>Mantén el psicrómetro de paleta lo más lejos posible de tu cuerpo para evitar que el calor corporal cambie las lecturas de temperatura. Esto es muy importante en clima frío. No toques ni respires sobre las partes del termómetro que detectan la temperatura, ya que esto también podría afectar la lectura.</a:t>
            </a:r>
          </a:p>
          <a:p>
            <a:pPr marL="365760" indent="-365760">
              <a:lnSpc>
                <a:spcPct val="100000"/>
              </a:lnSpc>
              <a:spcBef>
                <a:spcPts val="0"/>
              </a:spcBef>
              <a:spcAft>
                <a:spcPts val="600"/>
              </a:spcAft>
              <a:buFont typeface="+mj-lt"/>
              <a:buAutoNum type="arabicParenR"/>
            </a:pPr>
            <a:r>
              <a:rPr lang="es-MX" sz="2300" dirty="0">
                <a:ea typeface="Arial" charset="0"/>
                <a:cs typeface="Arial" charset="0"/>
              </a:rPr>
              <a:t>Abre el estuche del psicrómetro de paleta sacando el deslizador, que contiene los dos termómetros.</a:t>
            </a:r>
          </a:p>
          <a:p>
            <a:pPr marL="365760" indent="-365760">
              <a:lnSpc>
                <a:spcPct val="100000"/>
              </a:lnSpc>
              <a:spcBef>
                <a:spcPts val="0"/>
              </a:spcBef>
              <a:spcAft>
                <a:spcPts val="600"/>
              </a:spcAft>
              <a:buFont typeface="+mj-lt"/>
              <a:buAutoNum type="arabicParenR"/>
            </a:pPr>
            <a:r>
              <a:rPr lang="es-MX" sz="2300" dirty="0">
                <a:ea typeface="Arial" charset="0"/>
                <a:cs typeface="Arial" charset="0"/>
              </a:rPr>
              <a:t>Espera tres minutos para permitir que el termómetro registre la temperatura del aire actual y luego lee la temperatura de bulbo seco actual a 0.5 ̊ C utilizando el termómetro sin mecha adjunta. Asegúrate de que tus ojos estén a nivel con el instrumento.</a:t>
            </a:r>
          </a:p>
          <a:p>
            <a:pPr marL="365760" indent="-365760">
              <a:lnSpc>
                <a:spcPct val="100000"/>
              </a:lnSpc>
              <a:spcBef>
                <a:spcPts val="0"/>
              </a:spcBef>
              <a:spcAft>
                <a:spcPts val="600"/>
              </a:spcAft>
              <a:buFont typeface="+mj-lt"/>
              <a:buAutoNum type="arabicParenR"/>
            </a:pPr>
            <a:r>
              <a:rPr lang="es-MX" sz="2300" dirty="0">
                <a:ea typeface="Arial" charset="0"/>
                <a:cs typeface="Arial" charset="0"/>
              </a:rPr>
              <a:t>Registra la temperatura de bulbo seco.</a:t>
            </a:r>
          </a:p>
          <a:p>
            <a:pPr marL="365760" indent="-365760">
              <a:lnSpc>
                <a:spcPct val="100000"/>
              </a:lnSpc>
              <a:spcBef>
                <a:spcPts val="0"/>
              </a:spcBef>
              <a:spcAft>
                <a:spcPts val="600"/>
              </a:spcAft>
              <a:buFont typeface="+mj-lt"/>
              <a:buAutoNum type="arabicParenR"/>
            </a:pPr>
            <a:endParaRPr lang="es-MX" sz="2300" dirty="0">
              <a:ea typeface="Arial" charset="0"/>
              <a:cs typeface="Arial" charset="0"/>
            </a:endParaRPr>
          </a:p>
          <a:p>
            <a:pPr marL="365760" indent="-365760">
              <a:lnSpc>
                <a:spcPct val="100000"/>
              </a:lnSpc>
              <a:spcBef>
                <a:spcPts val="0"/>
              </a:spcBef>
              <a:spcAft>
                <a:spcPts val="600"/>
              </a:spcAft>
              <a:buFont typeface="+mj-lt"/>
              <a:buAutoNum type="arabicParenR"/>
            </a:pPr>
            <a:endParaRPr lang="es-MX" sz="2300" dirty="0">
              <a:ea typeface="Arial" charset="0"/>
              <a:cs typeface="Arial" charset="0"/>
            </a:endParaRPr>
          </a:p>
          <a:p>
            <a:pPr marL="365760" indent="-365760">
              <a:lnSpc>
                <a:spcPct val="100000"/>
              </a:lnSpc>
              <a:spcBef>
                <a:spcPts val="0"/>
              </a:spcBef>
              <a:spcAft>
                <a:spcPts val="600"/>
              </a:spcAft>
              <a:buFont typeface="+mj-lt"/>
              <a:buAutoNum type="arabicParenR"/>
            </a:pPr>
            <a:endParaRPr lang="es-MX" sz="2300" dirty="0">
              <a:ea typeface="Arial" charset="0"/>
              <a:cs typeface="Arial" charset="0"/>
            </a:endParaRPr>
          </a:p>
          <a:p>
            <a:pPr marL="365760" indent="-365760">
              <a:lnSpc>
                <a:spcPct val="100000"/>
              </a:lnSpc>
              <a:spcBef>
                <a:spcPts val="0"/>
              </a:spcBef>
              <a:spcAft>
                <a:spcPts val="600"/>
              </a:spcAft>
              <a:buFont typeface="+mj-lt"/>
              <a:buAutoNum type="arabicParenR"/>
            </a:pPr>
            <a:endParaRPr lang="es-MX" sz="2300" dirty="0">
              <a:ea typeface="Arial" charset="0"/>
              <a:cs typeface="Arial" charset="0"/>
            </a:endParaRPr>
          </a:p>
          <a:p>
            <a:pPr marL="365760" indent="-365760">
              <a:lnSpc>
                <a:spcPct val="100000"/>
              </a:lnSpc>
              <a:spcBef>
                <a:spcPts val="0"/>
              </a:spcBef>
              <a:spcAft>
                <a:spcPts val="600"/>
              </a:spcAft>
              <a:buFont typeface="+mj-lt"/>
              <a:buAutoNum type="arabicParenR"/>
            </a:pPr>
            <a:endParaRPr lang="es-MX" sz="2300" dirty="0">
              <a:ea typeface="Arial" charset="0"/>
              <a:cs typeface="Arial" charset="0"/>
            </a:endParaRPr>
          </a:p>
          <a:p>
            <a:endParaRPr lang="en-US" dirty="0"/>
          </a:p>
        </p:txBody>
      </p:sp>
    </p:spTree>
    <p:extLst>
      <p:ext uri="{BB962C8B-B14F-4D97-AF65-F5344CB8AC3E}">
        <p14:creationId xmlns:p14="http://schemas.microsoft.com/office/powerpoint/2010/main" val="1324187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13</a:t>
            </a:fld>
            <a:endParaRPr lang="en-US" dirty="0"/>
          </a:p>
        </p:txBody>
      </p:sp>
      <p:pic>
        <p:nvPicPr>
          <p:cNvPr id="4" name="Picture 3" descr="Banner: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288190" y="1015210"/>
            <a:ext cx="7955202" cy="1325563"/>
          </a:xfrm>
        </p:spPr>
        <p:txBody>
          <a:bodyPr>
            <a:noAutofit/>
          </a:bodyPr>
          <a:lstStyle/>
          <a:p>
            <a:r>
              <a:rPr lang="es-MX" sz="3200" dirty="0"/>
              <a:t>Recolección de Datos: Psicrómetro de Paleta - Pasos 6-12</a:t>
            </a:r>
            <a:br>
              <a:rPr lang="es-MX" sz="3200" dirty="0"/>
            </a:br>
            <a:r>
              <a:rPr lang="es-MX" sz="3200" dirty="0"/>
              <a:t/>
            </a:r>
            <a:br>
              <a:rPr lang="es-MX" sz="3200" dirty="0"/>
            </a:br>
            <a:endParaRPr lang="en-US" sz="2400" dirty="0">
              <a:solidFill>
                <a:srgbClr val="000000"/>
              </a:solidFill>
              <a:cs typeface="Calibri" charset="0"/>
            </a:endParaRPr>
          </a:p>
        </p:txBody>
      </p:sp>
      <p:sp>
        <p:nvSpPr>
          <p:cNvPr id="8" name="Content Placeholder 4"/>
          <p:cNvSpPr>
            <a:spLocks noGrp="1"/>
          </p:cNvSpPr>
          <p:nvPr>
            <p:ph idx="1"/>
          </p:nvPr>
        </p:nvSpPr>
        <p:spPr>
          <a:xfrm>
            <a:off x="1403444" y="1677992"/>
            <a:ext cx="7298596" cy="5180008"/>
          </a:xfrm>
        </p:spPr>
        <p:txBody>
          <a:bodyPr>
            <a:normAutofit fontScale="85000" lnSpcReduction="10000"/>
          </a:bodyPr>
          <a:lstStyle/>
          <a:p>
            <a:pPr marL="457200" indent="-457200">
              <a:lnSpc>
                <a:spcPct val="100000"/>
              </a:lnSpc>
              <a:spcBef>
                <a:spcPts val="0"/>
              </a:spcBef>
              <a:spcAft>
                <a:spcPts val="600"/>
              </a:spcAft>
              <a:buFont typeface="+mj-lt"/>
              <a:buAutoNum type="arabicParenR" startAt="6"/>
            </a:pPr>
            <a:r>
              <a:rPr lang="es-MX" sz="2400" dirty="0">
                <a:ea typeface="Arial" charset="0"/>
                <a:cs typeface="Arial" charset="0"/>
              </a:rPr>
              <a:t>Asegúrate de que aún haya agua destilada en el depósito y que la mecha esté húmeda. Si está seca, agrega agua destilada al depósito.</a:t>
            </a:r>
          </a:p>
          <a:p>
            <a:pPr marL="457200" indent="-457200">
              <a:lnSpc>
                <a:spcPct val="100000"/>
              </a:lnSpc>
              <a:spcBef>
                <a:spcPts val="0"/>
              </a:spcBef>
              <a:spcAft>
                <a:spcPts val="600"/>
              </a:spcAft>
              <a:buFont typeface="+mj-lt"/>
              <a:buAutoNum type="arabicParenR" startAt="6"/>
            </a:pPr>
            <a:r>
              <a:rPr lang="es-MX" sz="2400" dirty="0">
                <a:ea typeface="Arial" charset="0"/>
                <a:cs typeface="Arial" charset="0"/>
              </a:rPr>
              <a:t>Gira el psicrómetro de paleta durante 3 minutos.</a:t>
            </a:r>
          </a:p>
          <a:p>
            <a:pPr marL="457200" indent="-457200">
              <a:lnSpc>
                <a:spcPct val="100000"/>
              </a:lnSpc>
              <a:spcBef>
                <a:spcPts val="0"/>
              </a:spcBef>
              <a:spcAft>
                <a:spcPts val="600"/>
              </a:spcAft>
              <a:buFont typeface="+mj-lt"/>
              <a:buAutoNum type="arabicParenR" startAt="6"/>
            </a:pPr>
            <a:r>
              <a:rPr lang="es-MX" sz="2400" dirty="0">
                <a:ea typeface="Arial" charset="0"/>
                <a:cs typeface="Arial" charset="0"/>
              </a:rPr>
              <a:t>¡Deja que el psicrómetro se detenga solo! No lo detengas con tu mano ni con ningún otro objeto.</a:t>
            </a:r>
          </a:p>
          <a:p>
            <a:pPr marL="457200" indent="-457200">
              <a:lnSpc>
                <a:spcPct val="100000"/>
              </a:lnSpc>
              <a:spcBef>
                <a:spcPts val="0"/>
              </a:spcBef>
              <a:spcAft>
                <a:spcPts val="600"/>
              </a:spcAft>
              <a:buFont typeface="+mj-lt"/>
              <a:buAutoNum type="arabicParenR" startAt="6"/>
            </a:pPr>
            <a:r>
              <a:rPr lang="es-MX" sz="2400" dirty="0">
                <a:ea typeface="Arial" charset="0"/>
                <a:cs typeface="Arial" charset="0"/>
              </a:rPr>
              <a:t>Lee la temperatura de bulbo húmedo a 0.5 ̊ C (del termómetro con la mecha adjunta).</a:t>
            </a:r>
          </a:p>
          <a:p>
            <a:pPr marL="457200" indent="-457200">
              <a:lnSpc>
                <a:spcPct val="100000"/>
              </a:lnSpc>
              <a:spcBef>
                <a:spcPts val="0"/>
              </a:spcBef>
              <a:spcAft>
                <a:spcPts val="600"/>
              </a:spcAft>
              <a:buFont typeface="+mj-lt"/>
              <a:buAutoNum type="arabicParenR" startAt="6"/>
            </a:pPr>
            <a:r>
              <a:rPr lang="es-MX" sz="2400" dirty="0">
                <a:ea typeface="Arial" charset="0"/>
                <a:cs typeface="Arial" charset="0"/>
              </a:rPr>
              <a:t>Registra la temperatura de bulbo húmedo.</a:t>
            </a:r>
          </a:p>
          <a:p>
            <a:pPr marL="457200" indent="-457200">
              <a:lnSpc>
                <a:spcPct val="100000"/>
              </a:lnSpc>
              <a:spcBef>
                <a:spcPts val="0"/>
              </a:spcBef>
              <a:spcAft>
                <a:spcPts val="600"/>
              </a:spcAft>
              <a:buFont typeface="+mj-lt"/>
              <a:buAutoNum type="arabicParenR" startAt="6"/>
            </a:pPr>
            <a:r>
              <a:rPr lang="es-MX" sz="2400" dirty="0">
                <a:ea typeface="Arial" charset="0"/>
                <a:cs typeface="Arial" charset="0"/>
              </a:rPr>
              <a:t>Determina la humedad relativa utilizando una </a:t>
            </a:r>
            <a:r>
              <a:rPr lang="es-MX" sz="2400" dirty="0">
                <a:ea typeface="Arial" charset="0"/>
                <a:cs typeface="Arial" charset="0"/>
                <a:hlinkClick r:id="rId5"/>
              </a:rPr>
              <a:t>carta </a:t>
            </a:r>
            <a:r>
              <a:rPr lang="es-MX" sz="2400" dirty="0" err="1">
                <a:ea typeface="Arial" charset="0"/>
                <a:cs typeface="Arial" charset="0"/>
                <a:hlinkClick r:id="rId5"/>
              </a:rPr>
              <a:t>psicrométrica</a:t>
            </a:r>
            <a:r>
              <a:rPr lang="es-MX" sz="2400" dirty="0">
                <a:ea typeface="Arial" charset="0"/>
                <a:cs typeface="Arial" charset="0"/>
                <a:hlinkClick r:id="rId5"/>
              </a:rPr>
              <a:t> </a:t>
            </a:r>
            <a:r>
              <a:rPr lang="es-MX" sz="2400" dirty="0">
                <a:ea typeface="Arial" charset="0"/>
                <a:cs typeface="Arial" charset="0"/>
              </a:rPr>
              <a:t>o la escala deslizante que se encuentra en los estuches de algunos psicrómetros. También puedes dejar esto en blanco, ya que GLOBE puede calcular la humedad relativa a partir de las temperaturas de bulbo húmedo y bulbo seco.</a:t>
            </a:r>
          </a:p>
          <a:p>
            <a:pPr marL="457200" indent="-457200">
              <a:lnSpc>
                <a:spcPct val="100000"/>
              </a:lnSpc>
              <a:spcBef>
                <a:spcPts val="0"/>
              </a:spcBef>
              <a:spcAft>
                <a:spcPts val="600"/>
              </a:spcAft>
              <a:buFont typeface="+mj-lt"/>
              <a:buAutoNum type="arabicParenR" startAt="6"/>
            </a:pPr>
            <a:r>
              <a:rPr lang="es-MX" sz="2400" dirty="0">
                <a:ea typeface="Arial" charset="0"/>
                <a:cs typeface="Arial" charset="0"/>
              </a:rPr>
              <a:t>Cuando hayas terminado con el instrumento, ciérralo adecuadamente y devuélvelo al refugio.</a:t>
            </a:r>
          </a:p>
          <a:p>
            <a:pPr marL="457200" indent="-457200">
              <a:lnSpc>
                <a:spcPct val="100000"/>
              </a:lnSpc>
              <a:spcBef>
                <a:spcPts val="0"/>
              </a:spcBef>
              <a:spcAft>
                <a:spcPts val="600"/>
              </a:spcAft>
              <a:buFont typeface="+mj-lt"/>
              <a:buAutoNum type="arabicParenR" startAt="6"/>
            </a:pPr>
            <a:endParaRPr lang="es-MX" sz="2400" dirty="0">
              <a:ea typeface="Arial" charset="0"/>
              <a:cs typeface="Arial" charset="0"/>
            </a:endParaRPr>
          </a:p>
          <a:p>
            <a:pPr marL="457200" indent="-457200">
              <a:lnSpc>
                <a:spcPct val="100000"/>
              </a:lnSpc>
              <a:spcBef>
                <a:spcPts val="0"/>
              </a:spcBef>
              <a:spcAft>
                <a:spcPts val="600"/>
              </a:spcAft>
              <a:buFont typeface="+mj-lt"/>
              <a:buAutoNum type="arabicParenR" startAt="6"/>
            </a:pPr>
            <a:endParaRPr lang="es-MX" sz="2400" dirty="0">
              <a:ea typeface="Arial" charset="0"/>
              <a:cs typeface="Arial" charset="0"/>
            </a:endParaRPr>
          </a:p>
          <a:p>
            <a:pPr marL="457200" indent="-457200">
              <a:lnSpc>
                <a:spcPct val="100000"/>
              </a:lnSpc>
              <a:spcBef>
                <a:spcPts val="0"/>
              </a:spcBef>
              <a:spcAft>
                <a:spcPts val="600"/>
              </a:spcAft>
              <a:buFont typeface="+mj-lt"/>
              <a:buAutoNum type="arabicParenR" startAt="6"/>
            </a:pPr>
            <a:endParaRPr lang="es-MX" sz="2400" dirty="0">
              <a:ea typeface="Arial" charset="0"/>
              <a:cs typeface="Arial" charset="0"/>
            </a:endParaRPr>
          </a:p>
          <a:p>
            <a:pPr marL="457200" indent="-457200">
              <a:lnSpc>
                <a:spcPct val="100000"/>
              </a:lnSpc>
              <a:spcBef>
                <a:spcPts val="0"/>
              </a:spcBef>
              <a:spcAft>
                <a:spcPts val="600"/>
              </a:spcAft>
              <a:buFont typeface="+mj-lt"/>
              <a:buAutoNum type="arabicParenR" startAt="6"/>
            </a:pPr>
            <a:endParaRPr lang="es-MX" sz="2400" dirty="0">
              <a:ea typeface="Arial" charset="0"/>
              <a:cs typeface="Arial" charset="0"/>
            </a:endParaRPr>
          </a:p>
        </p:txBody>
      </p:sp>
    </p:spTree>
    <p:extLst>
      <p:ext uri="{BB962C8B-B14F-4D97-AF65-F5344CB8AC3E}">
        <p14:creationId xmlns:p14="http://schemas.microsoft.com/office/powerpoint/2010/main" val="717567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55FFB25-58D5-9C41-B25A-2A6C2E61A8F3}" type="slidenum">
              <a:rPr lang="en-US" smtClean="0"/>
              <a:t>14</a:t>
            </a:fld>
            <a:endParaRPr lang="en-US" dirty="0"/>
          </a:p>
        </p:txBody>
      </p:sp>
      <p:pic>
        <p:nvPicPr>
          <p:cNvPr id="4" name="Picture 3" descr="Banner: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156244" y="525779"/>
            <a:ext cx="7886700" cy="1325563"/>
          </a:xfrm>
        </p:spPr>
        <p:txBody>
          <a:bodyPr>
            <a:normAutofit/>
          </a:bodyPr>
          <a:lstStyle/>
          <a:p>
            <a:r>
              <a:rPr lang="en-US" sz="3200" dirty="0">
                <a:ea typeface="Arial" charset="0"/>
                <a:cs typeface="Arial" charset="0"/>
              </a:rPr>
              <a:t>GLOBE Program Science Data Entry</a:t>
            </a:r>
            <a:endParaRPr lang="en-US" sz="3200" dirty="0"/>
          </a:p>
        </p:txBody>
      </p:sp>
      <p:sp>
        <p:nvSpPr>
          <p:cNvPr id="3" name="Content Placeholder 2"/>
          <p:cNvSpPr>
            <a:spLocks noGrp="1"/>
          </p:cNvSpPr>
          <p:nvPr>
            <p:ph idx="1"/>
          </p:nvPr>
        </p:nvSpPr>
        <p:spPr>
          <a:xfrm>
            <a:off x="1206772" y="1851342"/>
            <a:ext cx="4950188" cy="4870134"/>
          </a:xfrm>
        </p:spPr>
        <p:txBody>
          <a:bodyPr>
            <a:normAutofit fontScale="77500" lnSpcReduction="20000"/>
          </a:bodyPr>
          <a:lstStyle/>
          <a:p>
            <a:pPr marL="0" indent="0">
              <a:lnSpc>
                <a:spcPct val="100000"/>
              </a:lnSpc>
              <a:spcBef>
                <a:spcPts val="0"/>
              </a:spcBef>
              <a:spcAft>
                <a:spcPts val="1200"/>
              </a:spcAft>
              <a:buSzPct val="25000"/>
              <a:buNone/>
            </a:pPr>
            <a:r>
              <a:rPr lang="en-US" altLang="en-US" b="1" i="1" dirty="0" err="1" smtClean="0">
                <a:solidFill>
                  <a:srgbClr val="000000"/>
                </a:solidFill>
                <a:ea typeface="Arial" charset="0"/>
                <a:cs typeface="Arial" charset="0"/>
                <a:sym typeface="Calibri" charset="0"/>
              </a:rPr>
              <a:t>Tienes</a:t>
            </a:r>
            <a:r>
              <a:rPr lang="en-US" altLang="en-US" b="1" i="1" dirty="0" smtClean="0">
                <a:solidFill>
                  <a:srgbClr val="000000"/>
                </a:solidFill>
                <a:ea typeface="Arial" charset="0"/>
                <a:cs typeface="Arial" charset="0"/>
                <a:sym typeface="Calibri" charset="0"/>
              </a:rPr>
              <a:t> 3 </a:t>
            </a:r>
            <a:r>
              <a:rPr lang="en-US" altLang="en-US" b="1" i="1" dirty="0" err="1" smtClean="0">
                <a:solidFill>
                  <a:srgbClr val="000000"/>
                </a:solidFill>
                <a:ea typeface="Arial" charset="0"/>
                <a:cs typeface="Arial" charset="0"/>
                <a:sym typeface="Calibri" charset="0"/>
              </a:rPr>
              <a:t>opciones</a:t>
            </a:r>
            <a:r>
              <a:rPr lang="en-US" altLang="en-US" b="1" i="1" dirty="0">
                <a:solidFill>
                  <a:srgbClr val="000000"/>
                </a:solidFill>
                <a:ea typeface="Arial" charset="0"/>
                <a:cs typeface="Arial" charset="0"/>
                <a:sym typeface="Calibri" charset="0"/>
              </a:rPr>
              <a:t>:</a:t>
            </a:r>
            <a:endParaRPr lang="en-US" altLang="en-US" b="1" i="1" dirty="0">
              <a:solidFill>
                <a:srgbClr val="000000"/>
              </a:solidFill>
              <a:ea typeface="Arial" charset="0"/>
              <a:cs typeface="Arial" charset="0"/>
              <a:sym typeface="Calibri" charset="0"/>
            </a:endParaRPr>
          </a:p>
          <a:p>
            <a:pPr marL="0" indent="0" algn="just">
              <a:spcBef>
                <a:spcPct val="0"/>
              </a:spcBef>
              <a:buSzPct val="25000"/>
              <a:buNone/>
              <a:defRPr/>
            </a:pPr>
            <a:endParaRPr lang="en-US" altLang="en-US" dirty="0">
              <a:solidFill>
                <a:srgbClr val="000000"/>
              </a:solidFill>
              <a:latin typeface="Calibri" charset="0"/>
              <a:sym typeface="Calibri" charset="0"/>
            </a:endParaRPr>
          </a:p>
          <a:p>
            <a:pPr marL="0" indent="0" algn="just">
              <a:spcBef>
                <a:spcPct val="0"/>
              </a:spcBef>
              <a:buSzPct val="25000"/>
              <a:buNone/>
              <a:defRPr/>
            </a:pPr>
            <a:r>
              <a:rPr lang="en-US" altLang="en-US" dirty="0" err="1" smtClean="0">
                <a:solidFill>
                  <a:srgbClr val="000000"/>
                </a:solidFill>
                <a:latin typeface="Calibri" charset="0"/>
                <a:sym typeface="Calibri" charset="0"/>
              </a:rPr>
              <a:t>Descarga</a:t>
            </a:r>
            <a:r>
              <a:rPr lang="en-US" altLang="en-US" dirty="0" smtClean="0">
                <a:solidFill>
                  <a:srgbClr val="000000"/>
                </a:solidFill>
                <a:latin typeface="Calibri" charset="0"/>
                <a:sym typeface="Calibri" charset="0"/>
              </a:rPr>
              <a:t> </a:t>
            </a:r>
            <a:r>
              <a:rPr lang="en-US" altLang="en-US" dirty="0">
                <a:solidFill>
                  <a:srgbClr val="000000"/>
                </a:solidFill>
                <a:latin typeface="Calibri" charset="0"/>
                <a:sym typeface="Calibri" charset="0"/>
              </a:rPr>
              <a:t>Data Entry app </a:t>
            </a:r>
            <a:r>
              <a:rPr lang="en-US" altLang="en-US" dirty="0" err="1" smtClean="0">
                <a:solidFill>
                  <a:srgbClr val="000000"/>
                </a:solidFill>
                <a:latin typeface="Calibri" charset="0"/>
                <a:sym typeface="Calibri" charset="0"/>
              </a:rPr>
              <a:t>desde</a:t>
            </a:r>
            <a:r>
              <a:rPr lang="en-US" altLang="en-US" dirty="0" smtClean="0">
                <a:solidFill>
                  <a:srgbClr val="000000"/>
                </a:solidFill>
                <a:latin typeface="Calibri" charset="0"/>
                <a:sym typeface="Calibri" charset="0"/>
              </a:rPr>
              <a:t> </a:t>
            </a:r>
            <a:r>
              <a:rPr lang="en-US" altLang="en-US" b="1" u="sng" dirty="0" smtClean="0">
                <a:latin typeface="Calibri" charset="0"/>
                <a:sym typeface="Calibri" charset="0"/>
                <a:hlinkClick r:id="rId5"/>
              </a:rPr>
              <a:t>App </a:t>
            </a:r>
            <a:r>
              <a:rPr lang="en-US" altLang="en-US" b="1" u="sng" dirty="0">
                <a:latin typeface="Calibri" charset="0"/>
                <a:sym typeface="Calibri" charset="0"/>
                <a:hlinkClick r:id="rId5"/>
              </a:rPr>
              <a:t>Store</a:t>
            </a:r>
            <a:r>
              <a:rPr lang="en-US" altLang="en-US" dirty="0">
                <a:solidFill>
                  <a:srgbClr val="000000"/>
                </a:solidFill>
                <a:latin typeface="Calibri" charset="0"/>
                <a:sym typeface="Calibri" charset="0"/>
              </a:rPr>
              <a:t>.</a:t>
            </a:r>
            <a:endParaRPr lang="en-US" altLang="en-US" b="1" dirty="0">
              <a:latin typeface="Calibri" charset="0"/>
              <a:sym typeface="Calibri" charset="0"/>
              <a:hlinkClick r:id="rId6"/>
            </a:endParaRPr>
          </a:p>
          <a:p>
            <a:pPr marL="0" indent="0" algn="just">
              <a:spcBef>
                <a:spcPct val="0"/>
              </a:spcBef>
              <a:buNone/>
              <a:defRPr/>
            </a:pPr>
            <a:endParaRPr lang="en-US" altLang="en-US" dirty="0">
              <a:solidFill>
                <a:srgbClr val="000000"/>
              </a:solidFill>
              <a:latin typeface="Calibri" charset="0"/>
              <a:sym typeface="Calibri" charset="0"/>
            </a:endParaRPr>
          </a:p>
          <a:p>
            <a:pPr marL="0" indent="0" algn="just">
              <a:spcBef>
                <a:spcPct val="0"/>
              </a:spcBef>
              <a:buSzPct val="25000"/>
              <a:buNone/>
              <a:defRPr/>
            </a:pPr>
            <a:r>
              <a:rPr lang="en-US" altLang="en-US" b="1" u="sng" dirty="0">
                <a:solidFill>
                  <a:schemeClr val="hlink"/>
                </a:solidFill>
                <a:latin typeface="Calibri" charset="0"/>
                <a:sym typeface="Calibri" charset="0"/>
                <a:hlinkClick r:id="rId7"/>
              </a:rPr>
              <a:t>Live Data Entry</a:t>
            </a:r>
            <a:r>
              <a:rPr lang="en-US" altLang="en-US" dirty="0">
                <a:solidFill>
                  <a:srgbClr val="000000"/>
                </a:solidFill>
                <a:latin typeface="Calibri" charset="0"/>
                <a:sym typeface="Calibri" charset="0"/>
              </a:rPr>
              <a:t>: </a:t>
            </a:r>
            <a:r>
              <a:rPr lang="es-MX" altLang="en-US" dirty="0">
                <a:solidFill>
                  <a:srgbClr val="000000"/>
                </a:solidFill>
                <a:latin typeface="Calibri" charset="0"/>
                <a:sym typeface="Calibri" charset="0"/>
              </a:rPr>
              <a:t>Estas páginas sirven para introducir datos medioambientales -recogidos en lugares definidos, de acuerdo con el protocolo y utilizando instrumentación aprobada- para su introducción en la base de datos científica oficial de GLOBE</a:t>
            </a:r>
            <a:r>
              <a:rPr lang="es-MX" altLang="en-US" dirty="0" smtClean="0">
                <a:solidFill>
                  <a:srgbClr val="000000"/>
                </a:solidFill>
                <a:latin typeface="Calibri" charset="0"/>
                <a:sym typeface="Calibri" charset="0"/>
              </a:rPr>
              <a:t>.</a:t>
            </a:r>
          </a:p>
          <a:p>
            <a:pPr marL="0" indent="0" algn="just">
              <a:spcBef>
                <a:spcPct val="0"/>
              </a:spcBef>
              <a:buSzPct val="25000"/>
              <a:buNone/>
              <a:defRPr/>
            </a:pPr>
            <a:endParaRPr lang="en-US" altLang="en-US" dirty="0">
              <a:solidFill>
                <a:srgbClr val="000000"/>
              </a:solidFill>
              <a:latin typeface="Calibri" charset="0"/>
              <a:sym typeface="Calibri" charset="0"/>
            </a:endParaRPr>
          </a:p>
          <a:p>
            <a:pPr marL="0" indent="0" algn="just">
              <a:spcBef>
                <a:spcPct val="0"/>
              </a:spcBef>
              <a:buSzPct val="25000"/>
              <a:buNone/>
              <a:defRPr/>
            </a:pPr>
            <a:r>
              <a:rPr lang="en-US" altLang="en-US" b="1" u="sng" dirty="0">
                <a:solidFill>
                  <a:schemeClr val="hlink"/>
                </a:solidFill>
                <a:latin typeface="Calibri" charset="0"/>
                <a:sym typeface="Calibri" charset="0"/>
                <a:hlinkClick r:id="rId8"/>
              </a:rPr>
              <a:t>Email Data Entry</a:t>
            </a:r>
            <a:r>
              <a:rPr lang="en-US" altLang="en-US" b="1" dirty="0">
                <a:solidFill>
                  <a:srgbClr val="000000"/>
                </a:solidFill>
                <a:latin typeface="Calibri" charset="0"/>
                <a:sym typeface="Calibri" charset="0"/>
              </a:rPr>
              <a:t> </a:t>
            </a:r>
            <a:r>
              <a:rPr lang="en-US" altLang="en-US" dirty="0">
                <a:solidFill>
                  <a:srgbClr val="000000"/>
                </a:solidFill>
                <a:latin typeface="Calibri" charset="0"/>
                <a:sym typeface="Calibri" charset="0"/>
              </a:rPr>
              <a:t>– </a:t>
            </a:r>
            <a:r>
              <a:rPr lang="es-MX" altLang="en-US" dirty="0">
                <a:solidFill>
                  <a:srgbClr val="000000"/>
                </a:solidFill>
                <a:latin typeface="Calibri" charset="0"/>
                <a:sym typeface="Calibri" charset="0"/>
              </a:rPr>
              <a:t>Si la conectividad es un problema, los datos también pueden introducirse por correo electrónico.</a:t>
            </a:r>
            <a:endParaRPr lang="en-US" altLang="en-US" dirty="0">
              <a:solidFill>
                <a:srgbClr val="000000"/>
              </a:solidFill>
              <a:latin typeface="Calibri" charset="0"/>
              <a:sym typeface="Calibri" charset="0"/>
            </a:endParaRPr>
          </a:p>
        </p:txBody>
      </p:sp>
      <p:pic>
        <p:nvPicPr>
          <p:cNvPr id="7" name="Shape 220" descr="screenshot of Science Data Entry"/>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748" y="1851342"/>
            <a:ext cx="1670491" cy="24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creen Shot of GLOBE Data Entry"/>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59981" y="4626707"/>
            <a:ext cx="2688508" cy="102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97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15</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257300" y="640200"/>
            <a:ext cx="7886700" cy="1325563"/>
          </a:xfrm>
        </p:spPr>
        <p:txBody>
          <a:bodyPr>
            <a:normAutofit/>
          </a:bodyPr>
          <a:lstStyle/>
          <a:p>
            <a:r>
              <a:rPr lang="es-MX" sz="3200" dirty="0">
                <a:ea typeface="Arial" charset="0"/>
                <a:cs typeface="Arial" charset="0"/>
              </a:rPr>
              <a:t>Introducción de datos de humedad relativa - Paso 1</a:t>
            </a:r>
            <a:endParaRPr lang="en-US" sz="3200" dirty="0"/>
          </a:p>
        </p:txBody>
      </p:sp>
      <p:pic>
        <p:nvPicPr>
          <p:cNvPr id="13" name="Content Placeholder 4" descr="screenshot of GLOBE website. An arrow points to the button on the right, which says, &quot;enter data.&quot;"/>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1498491" y="2226551"/>
            <a:ext cx="6961387" cy="3840236"/>
          </a:xfrm>
          <a:prstGeom prst="rect">
            <a:avLst/>
          </a:prstGeom>
        </p:spPr>
      </p:pic>
      <p:sp>
        <p:nvSpPr>
          <p:cNvPr id="9" name="Content Placeholder 2"/>
          <p:cNvSpPr txBox="1">
            <a:spLocks/>
          </p:cNvSpPr>
          <p:nvPr/>
        </p:nvSpPr>
        <p:spPr>
          <a:xfrm>
            <a:off x="1236044" y="1704976"/>
            <a:ext cx="6918562" cy="4361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ea typeface="Arial" charset="0"/>
                <a:cs typeface="Arial" charset="0"/>
              </a:rPr>
              <a:t>1) </a:t>
            </a:r>
            <a:r>
              <a:rPr lang="en-US" sz="2400" dirty="0" err="1" smtClean="0">
                <a:ea typeface="Arial" charset="0"/>
                <a:cs typeface="Arial" charset="0"/>
              </a:rPr>
              <a:t>Ingresa</a:t>
            </a:r>
            <a:r>
              <a:rPr lang="en-US" sz="2400" dirty="0" smtClean="0">
                <a:ea typeface="Arial" charset="0"/>
                <a:cs typeface="Arial" charset="0"/>
              </a:rPr>
              <a:t> a </a:t>
            </a:r>
            <a:r>
              <a:rPr lang="en-US" sz="2400" dirty="0" smtClean="0">
                <a:ea typeface="Arial" charset="0"/>
                <a:cs typeface="Arial" charset="0"/>
                <a:hlinkClick r:id="rId5"/>
              </a:rPr>
              <a:t>GLOBE.gov</a:t>
            </a:r>
            <a:r>
              <a:rPr lang="en-US" sz="2400" dirty="0" smtClean="0">
                <a:ea typeface="Arial" charset="0"/>
                <a:cs typeface="Arial" charset="0"/>
              </a:rPr>
              <a:t> y </a:t>
            </a:r>
            <a:r>
              <a:rPr lang="en-US" sz="2400" dirty="0" err="1" smtClean="0">
                <a:ea typeface="Arial" charset="0"/>
                <a:cs typeface="Arial" charset="0"/>
              </a:rPr>
              <a:t>pulsa</a:t>
            </a:r>
            <a:r>
              <a:rPr lang="en-US" sz="2400" dirty="0" smtClean="0">
                <a:ea typeface="Arial" charset="0"/>
                <a:cs typeface="Arial" charset="0"/>
              </a:rPr>
              <a:t> </a:t>
            </a:r>
            <a:r>
              <a:rPr lang="en-US" sz="2400" dirty="0" err="1" smtClean="0">
                <a:ea typeface="Arial" charset="0"/>
                <a:cs typeface="Arial" charset="0"/>
              </a:rPr>
              <a:t>introducir</a:t>
            </a:r>
            <a:r>
              <a:rPr lang="en-US" sz="2400" dirty="0" smtClean="0">
                <a:ea typeface="Arial" charset="0"/>
                <a:cs typeface="Arial" charset="0"/>
              </a:rPr>
              <a:t> </a:t>
            </a:r>
            <a:r>
              <a:rPr lang="en-US" sz="2400" dirty="0" err="1" smtClean="0">
                <a:ea typeface="Arial" charset="0"/>
                <a:cs typeface="Arial" charset="0"/>
              </a:rPr>
              <a:t>datos</a:t>
            </a:r>
            <a:r>
              <a:rPr lang="en-US" sz="2400" dirty="0" smtClean="0">
                <a:ea typeface="Arial" charset="0"/>
                <a:cs typeface="Arial" charset="0"/>
              </a:rPr>
              <a:t>.</a:t>
            </a:r>
            <a:endParaRPr lang="en-US" sz="2400" dirty="0">
              <a:ea typeface="Arial" charset="0"/>
              <a:cs typeface="Arial"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59002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55FFB25-58D5-9C41-B25A-2A6C2E61A8F3}" type="slidenum">
              <a:rPr lang="en-US" smtClean="0"/>
              <a:t>16</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394783" y="981297"/>
            <a:ext cx="7886700" cy="1325563"/>
          </a:xfrm>
        </p:spPr>
        <p:txBody>
          <a:bodyPr>
            <a:normAutofit/>
          </a:bodyPr>
          <a:lstStyle/>
          <a:p>
            <a:r>
              <a:rPr lang="es-MX" sz="3200" dirty="0">
                <a:ea typeface="Arial" charset="0"/>
                <a:cs typeface="Arial" charset="0"/>
              </a:rPr>
              <a:t>Introducción de datos de humedad relativa - Paso </a:t>
            </a:r>
            <a:r>
              <a:rPr lang="es-MX" sz="3200" dirty="0" smtClean="0">
                <a:ea typeface="Arial" charset="0"/>
                <a:cs typeface="Arial" charset="0"/>
              </a:rPr>
              <a:t>2 &amp; 3</a:t>
            </a:r>
            <a:endParaRPr lang="en-US" sz="3200" dirty="0"/>
          </a:p>
        </p:txBody>
      </p:sp>
      <p:pic>
        <p:nvPicPr>
          <p:cNvPr id="6" name="Content Placeholder 5" descr="screenshot of GLOBE webpage.  An arrow points to the words in the left menu bar, where you select &quot;Live data entry.&quot; You are prompted to enter your username and password."/>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75545" y="2190267"/>
            <a:ext cx="7549154" cy="3759044"/>
          </a:xfrm>
        </p:spPr>
      </p:pic>
    </p:spTree>
    <p:extLst>
      <p:ext uri="{BB962C8B-B14F-4D97-AF65-F5344CB8AC3E}">
        <p14:creationId xmlns:p14="http://schemas.microsoft.com/office/powerpoint/2010/main" val="1450041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17</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457101" y="683363"/>
            <a:ext cx="7886700" cy="1325563"/>
          </a:xfrm>
        </p:spPr>
        <p:txBody>
          <a:bodyPr>
            <a:normAutofit/>
          </a:bodyPr>
          <a:lstStyle/>
          <a:p>
            <a:r>
              <a:rPr lang="es-MX" sz="3200" dirty="0">
                <a:ea typeface="Arial" charset="0"/>
                <a:cs typeface="Arial" charset="0"/>
              </a:rPr>
              <a:t>Introducción de datos de humedad relativa </a:t>
            </a:r>
            <a:r>
              <a:rPr lang="es-MX" sz="3200" dirty="0" smtClean="0">
                <a:ea typeface="Arial" charset="0"/>
                <a:cs typeface="Arial" charset="0"/>
              </a:rPr>
              <a:t>– Pasos 4 &amp; 5</a:t>
            </a:r>
            <a:endParaRPr lang="en-US" sz="3200" dirty="0"/>
          </a:p>
        </p:txBody>
      </p:sp>
      <p:sp>
        <p:nvSpPr>
          <p:cNvPr id="23" name="Content Placeholder 5"/>
          <p:cNvSpPr>
            <a:spLocks noGrp="1"/>
          </p:cNvSpPr>
          <p:nvPr>
            <p:ph sz="half" idx="1"/>
          </p:nvPr>
        </p:nvSpPr>
        <p:spPr>
          <a:xfrm>
            <a:off x="1555845" y="1815153"/>
            <a:ext cx="2959004" cy="4361810"/>
          </a:xfrm>
        </p:spPr>
        <p:txBody>
          <a:bodyPr/>
          <a:lstStyle/>
          <a:p>
            <a:pPr marL="0" indent="0">
              <a:buNone/>
            </a:pPr>
            <a:r>
              <a:rPr lang="en-US" sz="2000" dirty="0">
                <a:ea typeface="Arial" charset="0"/>
                <a:cs typeface="Arial" charset="0"/>
              </a:rPr>
              <a:t>4) </a:t>
            </a:r>
            <a:r>
              <a:rPr lang="es-MX" sz="2000" b="1" i="1" dirty="0">
                <a:ea typeface="Arial" charset="0"/>
                <a:cs typeface="Arial" charset="0"/>
              </a:rPr>
              <a:t>Confirme que se ha definido un Centro de Estudios de la Atmósfera </a:t>
            </a:r>
            <a:r>
              <a:rPr lang="es-MX" sz="2000" i="1" dirty="0">
                <a:ea typeface="Arial" charset="0"/>
                <a:cs typeface="Arial" charset="0"/>
              </a:rPr>
              <a:t>y selecciónelo en la lista Mis organizaciones y centros.</a:t>
            </a:r>
            <a:endParaRPr lang="en-US" dirty="0"/>
          </a:p>
        </p:txBody>
      </p:sp>
      <p:pic>
        <p:nvPicPr>
          <p:cNvPr id="12" name="Content Placeholder 5" descr="screenshot of data entry: select your study site from the list provid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397" y="3536904"/>
            <a:ext cx="2755900" cy="1816100"/>
          </a:xfrm>
          <a:prstGeom prst="rect">
            <a:avLst/>
          </a:prstGeom>
        </p:spPr>
      </p:pic>
      <p:sp>
        <p:nvSpPr>
          <p:cNvPr id="24" name="Content Placeholder 6"/>
          <p:cNvSpPr txBox="1">
            <a:spLocks/>
          </p:cNvSpPr>
          <p:nvPr/>
        </p:nvSpPr>
        <p:spPr>
          <a:xfrm>
            <a:off x="5222543" y="1815153"/>
            <a:ext cx="3247314" cy="42799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Arial" charset="0"/>
                <a:cs typeface="Arial" charset="0"/>
              </a:rPr>
              <a:t>5) </a:t>
            </a:r>
            <a:r>
              <a:rPr lang="es-MX" sz="2000" dirty="0">
                <a:ea typeface="Arial" charset="0"/>
                <a:cs typeface="Arial" charset="0"/>
              </a:rPr>
              <a:t>Si el lugar de estudio no está definido, defínalo.</a:t>
            </a:r>
            <a:endParaRPr lang="en-US" dirty="0"/>
          </a:p>
        </p:txBody>
      </p:sp>
      <p:pic>
        <p:nvPicPr>
          <p:cNvPr id="27" name="Picture 26" descr="screenshot of GLOBE Data Entry App: image showing where you define a new study site, input GPS coordinates and Screen Sho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208" y="3028949"/>
            <a:ext cx="3063235" cy="2158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2523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18</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410387" y="795130"/>
            <a:ext cx="7886700" cy="1325563"/>
          </a:xfrm>
        </p:spPr>
        <p:txBody>
          <a:bodyPr>
            <a:normAutofit/>
          </a:bodyPr>
          <a:lstStyle/>
          <a:p>
            <a:r>
              <a:rPr lang="es-MX" sz="3200" dirty="0">
                <a:ea typeface="Arial" charset="0"/>
                <a:cs typeface="Arial" charset="0"/>
              </a:rPr>
              <a:t>Introducción de datos de humedad relativa - Pasos 6 y 7</a:t>
            </a:r>
            <a:endParaRPr lang="en-US" sz="3200" dirty="0"/>
          </a:p>
        </p:txBody>
      </p:sp>
      <p:sp>
        <p:nvSpPr>
          <p:cNvPr id="14" name="Content Placeholder 4"/>
          <p:cNvSpPr>
            <a:spLocks noGrp="1"/>
          </p:cNvSpPr>
          <p:nvPr>
            <p:ph sz="half" idx="1"/>
          </p:nvPr>
        </p:nvSpPr>
        <p:spPr>
          <a:xfrm>
            <a:off x="1555844" y="1828799"/>
            <a:ext cx="3398293" cy="4348163"/>
          </a:xfrm>
        </p:spPr>
        <p:txBody>
          <a:bodyPr/>
          <a:lstStyle/>
          <a:p>
            <a:pPr marL="0" indent="0">
              <a:buNone/>
            </a:pPr>
            <a:r>
              <a:rPr lang="en-US" sz="2400" dirty="0">
                <a:ea typeface="Arial" charset="0"/>
                <a:cs typeface="Arial" charset="0"/>
              </a:rPr>
              <a:t>6 ) </a:t>
            </a:r>
            <a:r>
              <a:rPr lang="en-US" sz="2400" dirty="0" err="1" smtClean="0">
                <a:ea typeface="Arial" charset="0"/>
                <a:cs typeface="Arial" charset="0"/>
              </a:rPr>
              <a:t>Selecciona</a:t>
            </a:r>
            <a:r>
              <a:rPr lang="en-US" sz="2400" dirty="0" smtClean="0">
                <a:ea typeface="Arial" charset="0"/>
                <a:cs typeface="Arial" charset="0"/>
              </a:rPr>
              <a:t> </a:t>
            </a:r>
            <a:r>
              <a:rPr lang="en-US" sz="2400" b="1" i="1" dirty="0">
                <a:ea typeface="Arial" charset="0"/>
                <a:cs typeface="Arial" charset="0"/>
              </a:rPr>
              <a:t>Integrated 1-Day</a:t>
            </a:r>
            <a:r>
              <a:rPr lang="en-US" sz="2400" i="1" dirty="0">
                <a:ea typeface="Arial" charset="0"/>
                <a:cs typeface="Arial" charset="0"/>
              </a:rPr>
              <a:t> </a:t>
            </a:r>
            <a:r>
              <a:rPr lang="es-MX" sz="2400" dirty="0">
                <a:ea typeface="Arial" charset="0"/>
                <a:cs typeface="Arial" charset="0"/>
              </a:rPr>
              <a:t>del sitio de entrada de datos de atmósfera y seleccione nuevo </a:t>
            </a:r>
            <a:r>
              <a:rPr lang="en-US" sz="2400" dirty="0" smtClean="0">
                <a:ea typeface="Arial" charset="0"/>
                <a:cs typeface="Arial" charset="0"/>
              </a:rPr>
              <a:t>observation</a:t>
            </a:r>
            <a:r>
              <a:rPr lang="en-US" sz="2400" dirty="0">
                <a:ea typeface="Arial" charset="0"/>
                <a:cs typeface="Arial" charset="0"/>
              </a:rPr>
              <a:t>.</a:t>
            </a:r>
          </a:p>
          <a:p>
            <a:pPr marL="0" indent="0">
              <a:buNone/>
            </a:pPr>
            <a:endParaRPr lang="en-US" dirty="0"/>
          </a:p>
        </p:txBody>
      </p:sp>
      <p:pic>
        <p:nvPicPr>
          <p:cNvPr id="22" name="Content Placeholder 7" descr="Screenshot has an arrow pointing to integrated 1-day and where you choose new observ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330" y="3245580"/>
            <a:ext cx="3373718" cy="2519789"/>
          </a:xfrm>
          <a:prstGeom prst="rect">
            <a:avLst/>
          </a:prstGeom>
        </p:spPr>
      </p:pic>
      <p:sp>
        <p:nvSpPr>
          <p:cNvPr id="15" name="Content Placeholder 5"/>
          <p:cNvSpPr txBox="1">
            <a:spLocks/>
          </p:cNvSpPr>
          <p:nvPr/>
        </p:nvSpPr>
        <p:spPr>
          <a:xfrm>
            <a:off x="5353737" y="1851341"/>
            <a:ext cx="3161612" cy="4243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ea typeface="Arial" charset="0"/>
                <a:cs typeface="Arial" charset="0"/>
              </a:rPr>
              <a:t>7) Enter </a:t>
            </a:r>
            <a:r>
              <a:rPr lang="en-US" sz="2400" b="1" i="1" dirty="0">
                <a:ea typeface="Arial" charset="0"/>
                <a:cs typeface="Arial" charset="0"/>
              </a:rPr>
              <a:t>Date, local or UTC time, and choose relative humidity</a:t>
            </a:r>
            <a:r>
              <a:rPr lang="en-US" sz="2400" dirty="0">
                <a:ea typeface="Arial" charset="0"/>
                <a:cs typeface="Arial" charset="0"/>
              </a:rPr>
              <a:t>. </a:t>
            </a:r>
          </a:p>
          <a:p>
            <a:endParaRPr lang="en-US" dirty="0"/>
          </a:p>
        </p:txBody>
      </p:sp>
      <p:pic>
        <p:nvPicPr>
          <p:cNvPr id="23" name="Content Placeholder 9" descr="Screenshot has an arrow showing where to enter date, local or UTC time, and where to select the icon for relative humidit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3289" y="3480290"/>
            <a:ext cx="3482508" cy="2851931"/>
          </a:xfrm>
          <a:prstGeom prst="rect">
            <a:avLst/>
          </a:prstGeom>
        </p:spPr>
      </p:pic>
    </p:spTree>
    <p:extLst>
      <p:ext uri="{BB962C8B-B14F-4D97-AF65-F5344CB8AC3E}">
        <p14:creationId xmlns:p14="http://schemas.microsoft.com/office/powerpoint/2010/main" val="152490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What is 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8240" cy="6065520"/>
          </a:xfrm>
          <a:prstGeom prst="rect">
            <a:avLst/>
          </a:prstGeom>
        </p:spPr>
      </p:pic>
      <p:sp>
        <p:nvSpPr>
          <p:cNvPr id="2" name="Title 1"/>
          <p:cNvSpPr>
            <a:spLocks noGrp="1"/>
          </p:cNvSpPr>
          <p:nvPr>
            <p:ph type="title"/>
          </p:nvPr>
        </p:nvSpPr>
        <p:spPr>
          <a:xfrm>
            <a:off x="1207770" y="541019"/>
            <a:ext cx="7886700" cy="1325563"/>
          </a:xfrm>
        </p:spPr>
        <p:txBody>
          <a:bodyPr>
            <a:normAutofit/>
          </a:bodyPr>
          <a:lstStyle/>
          <a:p>
            <a:r>
              <a:rPr lang="es-MX" sz="2800" dirty="0" smtClean="0"/>
              <a:t>Información </a:t>
            </a:r>
            <a:r>
              <a:rPr lang="es-MX" sz="2800" dirty="0"/>
              <a:t>General y Objetivos de Aprendizaje</a:t>
            </a:r>
            <a:endParaRPr lang="en-US" sz="1600" dirty="0"/>
          </a:p>
        </p:txBody>
      </p:sp>
      <p:sp>
        <p:nvSpPr>
          <p:cNvPr id="9" name="Content Placeholder 8"/>
          <p:cNvSpPr>
            <a:spLocks noGrp="1"/>
          </p:cNvSpPr>
          <p:nvPr>
            <p:ph idx="1"/>
          </p:nvPr>
        </p:nvSpPr>
        <p:spPr>
          <a:xfrm>
            <a:off x="1333500" y="1652221"/>
            <a:ext cx="7353300" cy="4704130"/>
          </a:xfrm>
        </p:spPr>
        <p:txBody>
          <a:bodyPr>
            <a:normAutofit fontScale="40000" lnSpcReduction="20000"/>
          </a:bodyPr>
          <a:lstStyle/>
          <a:p>
            <a:pPr marL="0" indent="0">
              <a:lnSpc>
                <a:spcPct val="100000"/>
              </a:lnSpc>
              <a:spcBef>
                <a:spcPts val="0"/>
              </a:spcBef>
              <a:spcAft>
                <a:spcPts val="1200"/>
              </a:spcAft>
              <a:buNone/>
            </a:pPr>
            <a:r>
              <a:rPr lang="en-US" sz="3400" b="1" dirty="0" err="1" smtClean="0">
                <a:solidFill>
                  <a:srgbClr val="002060"/>
                </a:solidFill>
                <a:ea typeface="Arial" charset="0"/>
                <a:cs typeface="Arial" charset="0"/>
              </a:rPr>
              <a:t>Información</a:t>
            </a:r>
            <a:r>
              <a:rPr lang="en-US" sz="3400" b="1" dirty="0" smtClean="0">
                <a:solidFill>
                  <a:srgbClr val="002060"/>
                </a:solidFill>
                <a:ea typeface="Arial" charset="0"/>
                <a:cs typeface="Arial" charset="0"/>
              </a:rPr>
              <a:t> General</a:t>
            </a:r>
            <a:endParaRPr lang="en-US" sz="3400" b="1" dirty="0">
              <a:solidFill>
                <a:srgbClr val="002060"/>
              </a:solidFill>
              <a:ea typeface="Arial" charset="0"/>
              <a:cs typeface="Arial" charset="0"/>
            </a:endParaRPr>
          </a:p>
          <a:p>
            <a:pPr marL="0" indent="0">
              <a:lnSpc>
                <a:spcPct val="100000"/>
              </a:lnSpc>
              <a:spcBef>
                <a:spcPts val="0"/>
              </a:spcBef>
              <a:spcAft>
                <a:spcPts val="1200"/>
              </a:spcAft>
              <a:buNone/>
            </a:pPr>
            <a:r>
              <a:rPr lang="en-US" sz="3500" i="1" dirty="0" smtClean="0">
                <a:ea typeface="Arial" charset="0"/>
                <a:cs typeface="Arial" charset="0"/>
              </a:rPr>
              <a:t>Este modulo:</a:t>
            </a:r>
            <a:endParaRPr lang="en-US" sz="3500" i="1" dirty="0">
              <a:ea typeface="Arial" charset="0"/>
              <a:cs typeface="Arial" charset="0"/>
            </a:endParaRPr>
          </a:p>
          <a:p>
            <a:pPr>
              <a:lnSpc>
                <a:spcPct val="100000"/>
              </a:lnSpc>
              <a:spcBef>
                <a:spcPts val="0"/>
              </a:spcBef>
              <a:spcAft>
                <a:spcPts val="1200"/>
              </a:spcAft>
            </a:pPr>
            <a:r>
              <a:rPr lang="en-US" sz="3500" dirty="0" err="1" smtClean="0">
                <a:ea typeface="Arial" charset="0"/>
                <a:cs typeface="Arial" charset="0"/>
              </a:rPr>
              <a:t>Describir</a:t>
            </a:r>
            <a:r>
              <a:rPr lang="en-US" sz="3500" dirty="0" smtClean="0">
                <a:ea typeface="Arial" charset="0"/>
                <a:cs typeface="Arial" charset="0"/>
              </a:rPr>
              <a:t> la </a:t>
            </a:r>
            <a:r>
              <a:rPr lang="en-US" sz="3500" dirty="0" err="1" smtClean="0">
                <a:ea typeface="Arial" charset="0"/>
                <a:cs typeface="Arial" charset="0"/>
              </a:rPr>
              <a:t>humedad</a:t>
            </a:r>
            <a:r>
              <a:rPr lang="en-US" sz="3500" dirty="0" smtClean="0">
                <a:ea typeface="Arial" charset="0"/>
                <a:cs typeface="Arial" charset="0"/>
              </a:rPr>
              <a:t> </a:t>
            </a:r>
            <a:r>
              <a:rPr lang="en-US" sz="3500" dirty="0" err="1" smtClean="0">
                <a:ea typeface="Arial" charset="0"/>
                <a:cs typeface="Arial" charset="0"/>
              </a:rPr>
              <a:t>relativa</a:t>
            </a:r>
            <a:endParaRPr lang="en-US" sz="3500" dirty="0">
              <a:ea typeface="Arial" charset="0"/>
              <a:cs typeface="Arial" charset="0"/>
            </a:endParaRPr>
          </a:p>
          <a:p>
            <a:pPr>
              <a:lnSpc>
                <a:spcPct val="100000"/>
              </a:lnSpc>
              <a:spcBef>
                <a:spcPts val="0"/>
              </a:spcBef>
              <a:spcAft>
                <a:spcPts val="1200"/>
              </a:spcAft>
            </a:pPr>
            <a:r>
              <a:rPr lang="es-MX" sz="3500" dirty="0" smtClean="0">
                <a:ea typeface="Arial" charset="0"/>
                <a:cs typeface="Arial" charset="0"/>
              </a:rPr>
              <a:t>Proporciona </a:t>
            </a:r>
            <a:r>
              <a:rPr lang="es-MX" sz="3500" dirty="0">
                <a:ea typeface="Arial" charset="0"/>
                <a:cs typeface="Arial" charset="0"/>
              </a:rPr>
              <a:t>instrucciones de protocolo paso a paso para recolectar humedad relativa</a:t>
            </a:r>
            <a:endParaRPr lang="en-US" sz="3500" dirty="0">
              <a:ea typeface="Arial" charset="0"/>
              <a:cs typeface="Arial" charset="0"/>
            </a:endParaRPr>
          </a:p>
          <a:p>
            <a:pPr marL="0" indent="0">
              <a:lnSpc>
                <a:spcPct val="100000"/>
              </a:lnSpc>
              <a:spcBef>
                <a:spcPts val="0"/>
              </a:spcBef>
              <a:spcAft>
                <a:spcPts val="600"/>
              </a:spcAft>
              <a:buNone/>
            </a:pPr>
            <a:r>
              <a:rPr lang="en-US" sz="3400" b="1" dirty="0" err="1" smtClean="0">
                <a:solidFill>
                  <a:srgbClr val="002060"/>
                </a:solidFill>
                <a:ea typeface="Arial" charset="0"/>
                <a:cs typeface="Arial" charset="0"/>
              </a:rPr>
              <a:t>Objetivos</a:t>
            </a:r>
            <a:r>
              <a:rPr lang="en-US" sz="3400" b="1" dirty="0" smtClean="0">
                <a:solidFill>
                  <a:srgbClr val="002060"/>
                </a:solidFill>
                <a:ea typeface="Arial" charset="0"/>
                <a:cs typeface="Arial" charset="0"/>
              </a:rPr>
              <a:t> de </a:t>
            </a:r>
            <a:r>
              <a:rPr lang="en-US" sz="3400" b="1" dirty="0" err="1" smtClean="0">
                <a:solidFill>
                  <a:srgbClr val="002060"/>
                </a:solidFill>
                <a:ea typeface="Arial" charset="0"/>
                <a:cs typeface="Arial" charset="0"/>
              </a:rPr>
              <a:t>Aprendizaje</a:t>
            </a:r>
            <a:r>
              <a:rPr lang="en-US" sz="3400" b="1" dirty="0" smtClean="0">
                <a:solidFill>
                  <a:srgbClr val="002060"/>
                </a:solidFill>
                <a:ea typeface="Arial" charset="0"/>
                <a:cs typeface="Arial" charset="0"/>
              </a:rPr>
              <a:t> </a:t>
            </a:r>
            <a:endParaRPr lang="en-US" sz="3400" b="1" dirty="0">
              <a:solidFill>
                <a:srgbClr val="002060"/>
              </a:solidFill>
              <a:ea typeface="Arial" charset="0"/>
              <a:cs typeface="Arial" charset="0"/>
            </a:endParaRPr>
          </a:p>
          <a:p>
            <a:pPr marL="0" indent="0">
              <a:lnSpc>
                <a:spcPct val="220000"/>
              </a:lnSpc>
              <a:spcBef>
                <a:spcPts val="0"/>
              </a:spcBef>
              <a:spcAft>
                <a:spcPts val="600"/>
              </a:spcAft>
              <a:buNone/>
            </a:pPr>
            <a:r>
              <a:rPr lang="en-US" sz="3500" i="1" dirty="0" err="1" smtClean="0">
                <a:ea typeface="Arial" charset="0"/>
                <a:cs typeface="Arial" charset="0"/>
              </a:rPr>
              <a:t>Después</a:t>
            </a:r>
            <a:r>
              <a:rPr lang="en-US" sz="3500" i="1" dirty="0" smtClean="0">
                <a:ea typeface="Arial" charset="0"/>
                <a:cs typeface="Arial" charset="0"/>
              </a:rPr>
              <a:t> de </a:t>
            </a:r>
            <a:r>
              <a:rPr lang="en-US" sz="3500" i="1" dirty="0" err="1" smtClean="0">
                <a:ea typeface="Arial" charset="0"/>
                <a:cs typeface="Arial" charset="0"/>
              </a:rPr>
              <a:t>completar</a:t>
            </a:r>
            <a:r>
              <a:rPr lang="en-US" sz="3500" i="1" dirty="0" smtClean="0">
                <a:ea typeface="Arial" charset="0"/>
                <a:cs typeface="Arial" charset="0"/>
              </a:rPr>
              <a:t> </a:t>
            </a:r>
            <a:r>
              <a:rPr lang="en-US" sz="3500" i="1" dirty="0" err="1" smtClean="0">
                <a:ea typeface="Arial" charset="0"/>
                <a:cs typeface="Arial" charset="0"/>
              </a:rPr>
              <a:t>este</a:t>
            </a:r>
            <a:r>
              <a:rPr lang="en-US" sz="3500" i="1" dirty="0" smtClean="0">
                <a:ea typeface="Arial" charset="0"/>
                <a:cs typeface="Arial" charset="0"/>
              </a:rPr>
              <a:t> </a:t>
            </a:r>
            <a:r>
              <a:rPr lang="en-US" sz="3500" i="1" dirty="0" err="1" smtClean="0">
                <a:ea typeface="Arial" charset="0"/>
                <a:cs typeface="Arial" charset="0"/>
              </a:rPr>
              <a:t>módulo</a:t>
            </a:r>
            <a:r>
              <a:rPr lang="en-US" sz="3500" i="1" dirty="0" smtClean="0">
                <a:ea typeface="Arial" charset="0"/>
                <a:cs typeface="Arial" charset="0"/>
              </a:rPr>
              <a:t>, </a:t>
            </a:r>
            <a:r>
              <a:rPr lang="en-US" sz="3500" i="1" dirty="0" err="1" smtClean="0">
                <a:ea typeface="Arial" charset="0"/>
                <a:cs typeface="Arial" charset="0"/>
              </a:rPr>
              <a:t>podrá</a:t>
            </a:r>
            <a:r>
              <a:rPr lang="en-US" sz="3500" i="1" dirty="0" smtClean="0">
                <a:ea typeface="Arial" charset="0"/>
                <a:cs typeface="Arial" charset="0"/>
              </a:rPr>
              <a:t>:</a:t>
            </a:r>
            <a:endParaRPr lang="en-US" sz="3500" i="1" dirty="0">
              <a:ea typeface="Arial" charset="0"/>
              <a:cs typeface="Arial" charset="0"/>
            </a:endParaRPr>
          </a:p>
          <a:p>
            <a:pPr>
              <a:lnSpc>
                <a:spcPct val="170000"/>
              </a:lnSpc>
              <a:spcBef>
                <a:spcPts val="0"/>
              </a:spcBef>
              <a:spcAft>
                <a:spcPts val="600"/>
              </a:spcAft>
            </a:pPr>
            <a:r>
              <a:rPr lang="es-MX" sz="3500" dirty="0">
                <a:ea typeface="Arial" charset="0"/>
                <a:cs typeface="Arial" charset="0"/>
              </a:rPr>
              <a:t>Enumerar algunas razones para recolectar la humedad relativa</a:t>
            </a:r>
          </a:p>
          <a:p>
            <a:pPr>
              <a:lnSpc>
                <a:spcPct val="170000"/>
              </a:lnSpc>
              <a:spcBef>
                <a:spcPts val="0"/>
              </a:spcBef>
              <a:spcAft>
                <a:spcPts val="600"/>
              </a:spcAft>
            </a:pPr>
            <a:r>
              <a:rPr lang="es-MX" sz="3500" dirty="0">
                <a:ea typeface="Arial" charset="0"/>
                <a:cs typeface="Arial" charset="0"/>
              </a:rPr>
              <a:t>Describir cómo, dónde y cuándo recolectar la humedad relativa</a:t>
            </a:r>
          </a:p>
          <a:p>
            <a:pPr>
              <a:lnSpc>
                <a:spcPct val="170000"/>
              </a:lnSpc>
              <a:spcBef>
                <a:spcPts val="0"/>
              </a:spcBef>
              <a:spcAft>
                <a:spcPts val="600"/>
              </a:spcAft>
            </a:pPr>
            <a:r>
              <a:rPr lang="es-MX" sz="3500" dirty="0">
                <a:ea typeface="Arial" charset="0"/>
                <a:cs typeface="Arial" charset="0"/>
              </a:rPr>
              <a:t>Subir los datos al sitio web de GLOBE</a:t>
            </a:r>
          </a:p>
          <a:p>
            <a:pPr>
              <a:lnSpc>
                <a:spcPct val="170000"/>
              </a:lnSpc>
              <a:spcBef>
                <a:spcPts val="0"/>
              </a:spcBef>
              <a:spcAft>
                <a:spcPts val="600"/>
              </a:spcAft>
            </a:pPr>
            <a:r>
              <a:rPr lang="es-MX" sz="3500" dirty="0">
                <a:ea typeface="Arial" charset="0"/>
                <a:cs typeface="Arial" charset="0"/>
              </a:rPr>
              <a:t>Visualizar los datos utilizando el Sitio de Visualización de GLOBE y formular tus propias preguntas sobre el clima</a:t>
            </a:r>
            <a:endParaRPr lang="en-US" sz="3500" i="1" dirty="0">
              <a:ea typeface="Arial" charset="0"/>
              <a:cs typeface="Arial" charset="0"/>
            </a:endParaRPr>
          </a:p>
          <a:p>
            <a:pPr marL="0" indent="0">
              <a:lnSpc>
                <a:spcPct val="100000"/>
              </a:lnSpc>
              <a:spcBef>
                <a:spcPts val="0"/>
              </a:spcBef>
              <a:spcAft>
                <a:spcPts val="600"/>
              </a:spcAft>
              <a:buNone/>
            </a:pPr>
            <a:endParaRPr lang="en-US" sz="3500" i="1" dirty="0" smtClean="0">
              <a:ea typeface="Arial" charset="0"/>
              <a:cs typeface="Arial" charset="0"/>
            </a:endParaRPr>
          </a:p>
          <a:p>
            <a:pPr marL="0" indent="0">
              <a:lnSpc>
                <a:spcPct val="100000"/>
              </a:lnSpc>
              <a:spcBef>
                <a:spcPts val="0"/>
              </a:spcBef>
              <a:spcAft>
                <a:spcPts val="600"/>
              </a:spcAft>
              <a:buNone/>
            </a:pPr>
            <a:r>
              <a:rPr lang="en-US" sz="3500" i="1" dirty="0" err="1" smtClean="0">
                <a:ea typeface="Arial" charset="0"/>
                <a:cs typeface="Arial" charset="0"/>
              </a:rPr>
              <a:t>Tiempo</a:t>
            </a:r>
            <a:r>
              <a:rPr lang="en-US" sz="3500" i="1" dirty="0" smtClean="0">
                <a:ea typeface="Arial" charset="0"/>
                <a:cs typeface="Arial" charset="0"/>
              </a:rPr>
              <a:t> </a:t>
            </a:r>
            <a:r>
              <a:rPr lang="en-US" sz="3500" i="1" dirty="0" err="1" smtClean="0">
                <a:ea typeface="Arial" charset="0"/>
                <a:cs typeface="Arial" charset="0"/>
              </a:rPr>
              <a:t>estimado</a:t>
            </a:r>
            <a:r>
              <a:rPr lang="en-US" sz="3500" i="1" dirty="0" smtClean="0">
                <a:ea typeface="Arial" charset="0"/>
                <a:cs typeface="Arial" charset="0"/>
              </a:rPr>
              <a:t> para completer </a:t>
            </a:r>
            <a:r>
              <a:rPr lang="en-US" sz="3500" i="1" dirty="0" err="1" smtClean="0">
                <a:ea typeface="Arial" charset="0"/>
                <a:cs typeface="Arial" charset="0"/>
              </a:rPr>
              <a:t>este</a:t>
            </a:r>
            <a:r>
              <a:rPr lang="en-US" sz="3500" i="1" dirty="0" smtClean="0">
                <a:ea typeface="Arial" charset="0"/>
                <a:cs typeface="Arial" charset="0"/>
              </a:rPr>
              <a:t> modulo: 1 hora y 30 </a:t>
            </a:r>
            <a:r>
              <a:rPr lang="en-US" sz="3500" i="1" dirty="0" err="1" smtClean="0">
                <a:ea typeface="Arial" charset="0"/>
                <a:cs typeface="Arial" charset="0"/>
              </a:rPr>
              <a:t>minutos</a:t>
            </a:r>
            <a:r>
              <a:rPr lang="en-US" sz="3500" i="1" dirty="0" smtClean="0">
                <a:ea typeface="Arial" charset="0"/>
                <a:cs typeface="Arial" charset="0"/>
              </a:rPr>
              <a:t>.</a:t>
            </a:r>
            <a:endParaRPr lang="en-US" sz="3500" i="1" dirty="0">
              <a:latin typeface="Arial" charset="0"/>
              <a:ea typeface="Arial" charset="0"/>
              <a:cs typeface="Arial" charset="0"/>
            </a:endParaRPr>
          </a:p>
        </p:txBody>
      </p:sp>
    </p:spTree>
    <p:extLst>
      <p:ext uri="{BB962C8B-B14F-4D97-AF65-F5344CB8AC3E}">
        <p14:creationId xmlns:p14="http://schemas.microsoft.com/office/powerpoint/2010/main" val="1470264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19</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410827" y="764267"/>
            <a:ext cx="7886700" cy="1325563"/>
          </a:xfrm>
        </p:spPr>
        <p:txBody>
          <a:bodyPr>
            <a:normAutofit/>
          </a:bodyPr>
          <a:lstStyle/>
          <a:p>
            <a:r>
              <a:rPr lang="es-MX" sz="3200" dirty="0">
                <a:ea typeface="Arial" charset="0"/>
                <a:cs typeface="Arial" charset="0"/>
              </a:rPr>
              <a:t>Introducción de datos de humedad relativa - Pasos 8 y 9</a:t>
            </a:r>
            <a:endParaRPr lang="en-US" sz="3200" dirty="0"/>
          </a:p>
        </p:txBody>
      </p:sp>
      <p:sp>
        <p:nvSpPr>
          <p:cNvPr id="22" name="Content Placeholder 2"/>
          <p:cNvSpPr>
            <a:spLocks noGrp="1"/>
          </p:cNvSpPr>
          <p:nvPr>
            <p:ph sz="half" idx="1"/>
          </p:nvPr>
        </p:nvSpPr>
        <p:spPr>
          <a:xfrm>
            <a:off x="1670727" y="1861710"/>
            <a:ext cx="3330054" cy="4348163"/>
          </a:xfrm>
        </p:spPr>
        <p:txBody>
          <a:bodyPr/>
          <a:lstStyle/>
          <a:p>
            <a:pPr marL="0" indent="0">
              <a:buNone/>
            </a:pPr>
            <a:r>
              <a:rPr lang="en-US" sz="2000" dirty="0">
                <a:ea typeface="Arial" charset="0"/>
                <a:cs typeface="Arial" charset="0"/>
              </a:rPr>
              <a:t>8) </a:t>
            </a:r>
            <a:r>
              <a:rPr lang="es-MX" sz="2000" dirty="0">
                <a:ea typeface="Arial" charset="0"/>
                <a:cs typeface="Arial" charset="0"/>
              </a:rPr>
              <a:t>Elija el método de observación (psicrómetro de honda o hidrómetro digital) - introduzca el </a:t>
            </a:r>
            <a:r>
              <a:rPr lang="es-MX" sz="2000" i="1" dirty="0">
                <a:ea typeface="Arial" charset="0"/>
                <a:cs typeface="Arial" charset="0"/>
              </a:rPr>
              <a:t>bulbo seco y el bulbo húmedo para el psicrómetro de honda y la temperatura del aire ambiente y el % de HR para el hidrómetro </a:t>
            </a:r>
            <a:r>
              <a:rPr lang="es-MX" sz="2000" i="1" dirty="0" smtClean="0">
                <a:ea typeface="Arial" charset="0"/>
                <a:cs typeface="Arial" charset="0"/>
              </a:rPr>
              <a:t>digital</a:t>
            </a:r>
            <a:r>
              <a:rPr lang="es-MX" sz="2000" i="1" dirty="0">
                <a:ea typeface="Arial" charset="0"/>
                <a:cs typeface="Arial" charset="0"/>
              </a:rPr>
              <a:t>.</a:t>
            </a:r>
            <a:endParaRPr lang="en-US" i="1" dirty="0"/>
          </a:p>
        </p:txBody>
      </p:sp>
      <p:pic>
        <p:nvPicPr>
          <p:cNvPr id="24" name="Picture 23" descr="Screen shot of Data Entry AppThis is where you  will enter your relative humidity data.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474" y="4477074"/>
            <a:ext cx="3331890" cy="1699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Content Placeholder 3"/>
          <p:cNvSpPr txBox="1">
            <a:spLocks/>
          </p:cNvSpPr>
          <p:nvPr/>
        </p:nvSpPr>
        <p:spPr>
          <a:xfrm>
            <a:off x="5308978" y="1828799"/>
            <a:ext cx="3370998" cy="4348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Arial" charset="0"/>
                <a:cs typeface="Arial" charset="0"/>
              </a:rPr>
              <a:t>9) </a:t>
            </a:r>
            <a:r>
              <a:rPr lang="es-MX" sz="2000" dirty="0">
                <a:ea typeface="Arial" charset="0"/>
                <a:cs typeface="Arial" charset="0"/>
              </a:rPr>
              <a:t>Si ha introducido los datos correctamente, obtendrá una cara sonriente.</a:t>
            </a:r>
            <a:endParaRPr lang="en-US" dirty="0"/>
          </a:p>
        </p:txBody>
      </p:sp>
      <p:pic>
        <p:nvPicPr>
          <p:cNvPr id="26" name="Picture 25" descr="Screen shot of data entry app: If you have entered your data correctly, you will see a green bar with a smiley face. " title="screen shot of Data Entry A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4177" y="3130774"/>
            <a:ext cx="3235086" cy="1656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3" descr="icon of smiley f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1595" y="5072050"/>
            <a:ext cx="820249" cy="820249"/>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169662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20</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206772" y="647699"/>
            <a:ext cx="7886700" cy="1325563"/>
          </a:xfrm>
        </p:spPr>
        <p:txBody>
          <a:bodyPr>
            <a:normAutofit/>
          </a:bodyPr>
          <a:lstStyle/>
          <a:p>
            <a:r>
              <a:rPr lang="es-MX" altLang="en-US" sz="3200" dirty="0">
                <a:ea typeface="Arial" charset="0"/>
                <a:cs typeface="Arial" charset="0"/>
              </a:rPr>
              <a:t>Recuperación de datos del sistema de visualización GLOBE</a:t>
            </a:r>
            <a:endParaRPr lang="en-US" sz="3200" dirty="0"/>
          </a:p>
        </p:txBody>
      </p:sp>
      <p:sp>
        <p:nvSpPr>
          <p:cNvPr id="8" name="Content Placeholder 2"/>
          <p:cNvSpPr>
            <a:spLocks noGrp="1"/>
          </p:cNvSpPr>
          <p:nvPr>
            <p:ph idx="1"/>
          </p:nvPr>
        </p:nvSpPr>
        <p:spPr>
          <a:xfrm>
            <a:off x="1629295" y="1751099"/>
            <a:ext cx="6886055" cy="4605252"/>
          </a:xfrm>
        </p:spPr>
        <p:txBody>
          <a:bodyPr>
            <a:normAutofit fontScale="85000" lnSpcReduction="10000"/>
          </a:bodyPr>
          <a:lstStyle/>
          <a:p>
            <a:pPr marL="0" indent="0">
              <a:lnSpc>
                <a:spcPct val="120000"/>
              </a:lnSpc>
              <a:spcBef>
                <a:spcPts val="0"/>
              </a:spcBef>
              <a:buNone/>
            </a:pPr>
            <a:r>
              <a:rPr lang="en-US" altLang="en-US" sz="3200" dirty="0">
                <a:ea typeface="Arial" charset="0"/>
                <a:cs typeface="Arial" charset="0"/>
              </a:rPr>
              <a:t>Click on Visualize Data</a:t>
            </a:r>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marL="0" indent="0">
              <a:lnSpc>
                <a:spcPct val="120000"/>
              </a:lnSpc>
              <a:spcBef>
                <a:spcPts val="0"/>
              </a:spcBef>
              <a:buNone/>
            </a:pPr>
            <a:r>
              <a:rPr lang="en-US" altLang="en-US" sz="2200" dirty="0">
                <a:ea typeface="Arial" charset="0"/>
                <a:cs typeface="Arial" charset="0"/>
                <a:hlinkClick r:id="rId4"/>
              </a:rPr>
              <a:t>E-training </a:t>
            </a:r>
            <a:r>
              <a:rPr lang="es-MX" altLang="en-US" sz="2200" dirty="0" smtClean="0">
                <a:ea typeface="Arial" charset="0"/>
                <a:cs typeface="Arial" charset="0"/>
              </a:rPr>
              <a:t>está disponible p</a:t>
            </a:r>
            <a:r>
              <a:rPr lang="es-MX" altLang="en-US" sz="2200" dirty="0" smtClean="0">
                <a:ea typeface="Arial" charset="0"/>
                <a:cs typeface="Arial" charset="0"/>
              </a:rPr>
              <a:t>ara </a:t>
            </a:r>
            <a:r>
              <a:rPr lang="es-MX" altLang="en-US" sz="2200" dirty="0">
                <a:ea typeface="Arial" charset="0"/>
                <a:cs typeface="Arial" charset="0"/>
              </a:rPr>
              <a:t>explorar toda la potencia del sistema de visualización.</a:t>
            </a:r>
            <a:endParaRPr lang="en-US" altLang="en-US" sz="2200" dirty="0">
              <a:ea typeface="Arial" charset="0"/>
              <a:cs typeface="Arial" charset="0"/>
            </a:endParaRPr>
          </a:p>
        </p:txBody>
      </p:sp>
      <p:pic>
        <p:nvPicPr>
          <p:cNvPr id="12" name="Content Placeholder 11" descr="arrow in screenshot points to the button, &quot;visualize data&quot; on the right side of the GLOBE home p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782" y="2349747"/>
            <a:ext cx="6073364" cy="3175979"/>
          </a:xfrm>
          <a:prstGeom prst="rect">
            <a:avLst/>
          </a:prstGeom>
        </p:spPr>
      </p:pic>
    </p:spTree>
    <p:extLst>
      <p:ext uri="{BB962C8B-B14F-4D97-AF65-F5344CB8AC3E}">
        <p14:creationId xmlns:p14="http://schemas.microsoft.com/office/powerpoint/2010/main" val="697584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21</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291925" y="691933"/>
            <a:ext cx="7886700" cy="1325563"/>
          </a:xfrm>
        </p:spPr>
        <p:txBody>
          <a:bodyPr>
            <a:normAutofit/>
          </a:bodyPr>
          <a:lstStyle/>
          <a:p>
            <a:r>
              <a:rPr lang="es-MX" altLang="en-US" sz="3200" dirty="0">
                <a:ea typeface="Arial" charset="0"/>
                <a:cs typeface="Arial" charset="0"/>
              </a:rPr>
              <a:t>Visualización de datos en el mapa del Sistema de Visualización GLOBE</a:t>
            </a:r>
            <a:endParaRPr lang="en-US" sz="3200" dirty="0"/>
          </a:p>
        </p:txBody>
      </p:sp>
      <p:sp>
        <p:nvSpPr>
          <p:cNvPr id="12" name="Content Placeholder 2"/>
          <p:cNvSpPr>
            <a:spLocks noGrp="1"/>
          </p:cNvSpPr>
          <p:nvPr>
            <p:ph idx="1"/>
          </p:nvPr>
        </p:nvSpPr>
        <p:spPr>
          <a:xfrm>
            <a:off x="1778924" y="1931853"/>
            <a:ext cx="6736426" cy="4322618"/>
          </a:xfrm>
        </p:spPr>
        <p:txBody>
          <a:bodyPr/>
          <a:lstStyle/>
          <a:p>
            <a:pPr marL="0" indent="0">
              <a:buNone/>
            </a:pPr>
            <a:r>
              <a:rPr lang="es-MX" altLang="en-US" dirty="0">
                <a:ea typeface="Arial" charset="0"/>
                <a:cs typeface="Arial" charset="0"/>
              </a:rPr>
              <a:t>Cierre el cuadro de bienvenida y haga clic en </a:t>
            </a:r>
            <a:r>
              <a:rPr lang="es-MX" altLang="en-US" b="1" dirty="0">
                <a:ea typeface="Arial" charset="0"/>
                <a:cs typeface="Arial" charset="0"/>
              </a:rPr>
              <a:t>Añadir + para añadir una capa</a:t>
            </a:r>
            <a:endParaRPr lang="en-US" b="1" dirty="0"/>
          </a:p>
        </p:txBody>
      </p:sp>
      <p:pic>
        <p:nvPicPr>
          <p:cNvPr id="13" name="Picture 12" descr="Image of GLOBE Visualization System: On the screen is a map of the world. Click on Add + to add a layer of data to look at what is happening around the world. "/>
          <p:cNvPicPr>
            <a:picLocks noChangeAspect="1"/>
          </p:cNvPicPr>
          <p:nvPr/>
        </p:nvPicPr>
        <p:blipFill>
          <a:blip r:embed="rId4"/>
          <a:stretch>
            <a:fillRect/>
          </a:stretch>
        </p:blipFill>
        <p:spPr>
          <a:xfrm>
            <a:off x="1779362" y="3058319"/>
            <a:ext cx="5585276" cy="3309230"/>
          </a:xfrm>
          <a:prstGeom prst="rect">
            <a:avLst/>
          </a:prstGeom>
        </p:spPr>
      </p:pic>
      <p:sp>
        <p:nvSpPr>
          <p:cNvPr id="14" name="Oval 13" descr="circle around the word &quot;add&quot;"/>
          <p:cNvSpPr/>
          <p:nvPr/>
        </p:nvSpPr>
        <p:spPr>
          <a:xfrm>
            <a:off x="2486473" y="3753195"/>
            <a:ext cx="398113" cy="218625"/>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15" name="Straight Arrow Connector 14" descr="arrow points to the menu where you click &quot;add&quot;. "/>
          <p:cNvCxnSpPr/>
          <p:nvPr/>
        </p:nvCxnSpPr>
        <p:spPr>
          <a:xfrm flipH="1">
            <a:off x="2926080" y="2959331"/>
            <a:ext cx="714895" cy="814647"/>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4278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22</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61"/>
            <a:ext cx="9144000" cy="795130"/>
          </a:xfrm>
          <a:prstGeom prst="rect">
            <a:avLst/>
          </a:prstGeom>
        </p:spPr>
      </p:pic>
      <p:pic>
        <p:nvPicPr>
          <p:cNvPr id="6" name="Picture 5" descr="Menu Bar: Understand the Data" title="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2469"/>
            <a:ext cx="1156244" cy="6085531"/>
          </a:xfrm>
          <a:prstGeom prst="rect">
            <a:avLst/>
          </a:prstGeom>
        </p:spPr>
      </p:pic>
      <p:sp>
        <p:nvSpPr>
          <p:cNvPr id="2" name="Title 1"/>
          <p:cNvSpPr>
            <a:spLocks noGrp="1"/>
          </p:cNvSpPr>
          <p:nvPr>
            <p:ph type="title"/>
          </p:nvPr>
        </p:nvSpPr>
        <p:spPr>
          <a:xfrm>
            <a:off x="1257300" y="500062"/>
            <a:ext cx="7886700" cy="1325563"/>
          </a:xfrm>
        </p:spPr>
        <p:txBody>
          <a:bodyPr>
            <a:normAutofit/>
          </a:bodyPr>
          <a:lstStyle/>
          <a:p>
            <a:r>
              <a:rPr lang="en-US" altLang="en-US" sz="3200" dirty="0" err="1">
                <a:ea typeface="Arial" charset="0"/>
                <a:cs typeface="Arial" charset="0"/>
              </a:rPr>
              <a:t>Comprender</a:t>
            </a:r>
            <a:r>
              <a:rPr lang="en-US" altLang="en-US" sz="3200" dirty="0">
                <a:ea typeface="Arial" charset="0"/>
                <a:cs typeface="Arial" charset="0"/>
              </a:rPr>
              <a:t> </a:t>
            </a:r>
            <a:r>
              <a:rPr lang="en-US" altLang="en-US" sz="3200" dirty="0" err="1">
                <a:ea typeface="Arial" charset="0"/>
                <a:cs typeface="Arial" charset="0"/>
              </a:rPr>
              <a:t>los</a:t>
            </a:r>
            <a:r>
              <a:rPr lang="en-US" altLang="en-US" sz="3200" dirty="0">
                <a:ea typeface="Arial" charset="0"/>
                <a:cs typeface="Arial" charset="0"/>
              </a:rPr>
              <a:t> </a:t>
            </a:r>
            <a:r>
              <a:rPr lang="en-US" altLang="en-US" sz="3200" dirty="0" err="1">
                <a:ea typeface="Arial" charset="0"/>
                <a:cs typeface="Arial" charset="0"/>
              </a:rPr>
              <a:t>datos</a:t>
            </a:r>
            <a:endParaRPr lang="en-US" sz="3200" dirty="0"/>
          </a:p>
        </p:txBody>
      </p:sp>
      <p:sp>
        <p:nvSpPr>
          <p:cNvPr id="10" name="Content Placeholder 2"/>
          <p:cNvSpPr>
            <a:spLocks noGrp="1"/>
          </p:cNvSpPr>
          <p:nvPr>
            <p:ph idx="1"/>
          </p:nvPr>
        </p:nvSpPr>
        <p:spPr>
          <a:xfrm>
            <a:off x="1600200" y="1520643"/>
            <a:ext cx="6736426" cy="4322618"/>
          </a:xfrm>
        </p:spPr>
        <p:txBody>
          <a:bodyPr>
            <a:normAutofit/>
          </a:bodyPr>
          <a:lstStyle/>
          <a:p>
            <a:pPr marL="0" indent="0">
              <a:buNone/>
            </a:pPr>
            <a:r>
              <a:rPr lang="es-MX" altLang="en-US" sz="1800" dirty="0">
                <a:ea typeface="Arial" charset="0"/>
                <a:cs typeface="Arial" charset="0"/>
              </a:rPr>
              <a:t>Este gráfico de la base de datos GLOBE muestra la relación entre la temperatura del aire y la humedad relativa en Tallahassee, FL. Obsérvese que a medida que la temperatura del aire aumenta a lo largo del día, la humedad relativa disminuye y lo contrario ocurre por la tarde.</a:t>
            </a:r>
            <a:endParaRPr lang="en-US" sz="1800" dirty="0"/>
          </a:p>
        </p:txBody>
      </p:sp>
      <p:pic>
        <p:nvPicPr>
          <p:cNvPr id="11" name="Picture 10" descr="Graph of Data of  Temperature and Humidity,  Tallahassee FL - three days of data, showing anticorrelation between temperature and relative humidity."/>
          <p:cNvPicPr/>
          <p:nvPr/>
        </p:nvPicPr>
        <p:blipFill>
          <a:blip r:embed="rId4">
            <a:extLst>
              <a:ext uri="{28A0092B-C50C-407E-A947-70E740481C1C}">
                <a14:useLocalDpi xmlns:a14="http://schemas.microsoft.com/office/drawing/2010/main" val="0"/>
              </a:ext>
            </a:extLst>
          </a:blip>
          <a:srcRect/>
          <a:stretch>
            <a:fillRect/>
          </a:stretch>
        </p:blipFill>
        <p:spPr bwMode="auto">
          <a:xfrm>
            <a:off x="2119784" y="2832100"/>
            <a:ext cx="5697258" cy="4025900"/>
          </a:xfrm>
          <a:prstGeom prst="rect">
            <a:avLst/>
          </a:prstGeom>
          <a:noFill/>
          <a:ln>
            <a:noFill/>
          </a:ln>
        </p:spPr>
      </p:pic>
    </p:spTree>
    <p:extLst>
      <p:ext uri="{BB962C8B-B14F-4D97-AF65-F5344CB8AC3E}">
        <p14:creationId xmlns:p14="http://schemas.microsoft.com/office/powerpoint/2010/main" val="1399237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23</a:t>
            </a:fld>
            <a:endParaRPr lang="en-US" dirty="0"/>
          </a:p>
        </p:txBody>
      </p:sp>
      <p:pic>
        <p:nvPicPr>
          <p:cNvPr id="4" name="Picture 3" descr="Banner: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Understand th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257300" y="500062"/>
            <a:ext cx="7886700" cy="1325563"/>
          </a:xfrm>
        </p:spPr>
        <p:txBody>
          <a:bodyPr>
            <a:normAutofit/>
          </a:bodyPr>
          <a:lstStyle/>
          <a:p>
            <a:r>
              <a:rPr lang="es-MX" sz="3200" dirty="0">
                <a:ea typeface="Arial" charset="0"/>
                <a:cs typeface="Arial" charset="0"/>
              </a:rPr>
              <a:t>Preguntas para que USTED investigue</a:t>
            </a:r>
            <a:endParaRPr lang="en-US" sz="3200" dirty="0"/>
          </a:p>
        </p:txBody>
      </p:sp>
      <p:sp>
        <p:nvSpPr>
          <p:cNvPr id="10" name="Content Placeholder 2"/>
          <p:cNvSpPr>
            <a:spLocks noGrp="1"/>
          </p:cNvSpPr>
          <p:nvPr>
            <p:ph idx="1"/>
          </p:nvPr>
        </p:nvSpPr>
        <p:spPr>
          <a:xfrm>
            <a:off x="1600200" y="1520643"/>
            <a:ext cx="6736426" cy="4322618"/>
          </a:xfrm>
        </p:spPr>
        <p:txBody>
          <a:bodyPr>
            <a:normAutofit/>
          </a:bodyPr>
          <a:lstStyle/>
          <a:p>
            <a:pPr marL="285750" indent="-285750">
              <a:spcBef>
                <a:spcPts val="0"/>
              </a:spcBef>
              <a:spcAft>
                <a:spcPts val="600"/>
              </a:spcAft>
              <a:buFont typeface="Arial" charset="0"/>
              <a:buChar char="•"/>
            </a:pPr>
            <a:r>
              <a:rPr lang="es-MX" sz="1800" dirty="0">
                <a:ea typeface="Arial" charset="0"/>
                <a:cs typeface="Arial" charset="0"/>
              </a:rPr>
              <a:t>¿Qué relación guardan las observaciones de humedad relativa con la temperatura del aire? </a:t>
            </a:r>
            <a:endParaRPr lang="es-MX" sz="1800" dirty="0" smtClean="0">
              <a:ea typeface="Arial" charset="0"/>
              <a:cs typeface="Arial" charset="0"/>
            </a:endParaRPr>
          </a:p>
          <a:p>
            <a:pPr marL="285750" indent="-285750">
              <a:spcBef>
                <a:spcPts val="0"/>
              </a:spcBef>
              <a:spcAft>
                <a:spcPts val="600"/>
              </a:spcAft>
              <a:buFont typeface="Arial" charset="0"/>
              <a:buChar char="•"/>
            </a:pPr>
            <a:r>
              <a:rPr lang="es-MX" sz="1800" dirty="0" smtClean="0">
                <a:ea typeface="Arial" charset="0"/>
                <a:cs typeface="Arial" charset="0"/>
              </a:rPr>
              <a:t>¿</a:t>
            </a:r>
            <a:r>
              <a:rPr lang="es-MX" sz="1800" dirty="0">
                <a:ea typeface="Arial" charset="0"/>
                <a:cs typeface="Arial" charset="0"/>
              </a:rPr>
              <a:t>Puedes encontrar otros emplazamientos GLOBE en tu latitud que estén más cerca o más lejos de grandes masas de agua? </a:t>
            </a:r>
            <a:endParaRPr lang="es-MX" sz="1800" dirty="0" smtClean="0">
              <a:ea typeface="Arial" charset="0"/>
              <a:cs typeface="Arial" charset="0"/>
            </a:endParaRPr>
          </a:p>
          <a:p>
            <a:pPr marL="285750" indent="-285750">
              <a:spcBef>
                <a:spcPts val="0"/>
              </a:spcBef>
              <a:spcAft>
                <a:spcPts val="600"/>
              </a:spcAft>
              <a:buFont typeface="Arial" charset="0"/>
              <a:buChar char="•"/>
            </a:pPr>
            <a:r>
              <a:rPr lang="es-MX" sz="1800" dirty="0" smtClean="0">
                <a:ea typeface="Arial" charset="0"/>
                <a:cs typeface="Arial" charset="0"/>
              </a:rPr>
              <a:t>¿</a:t>
            </a:r>
            <a:r>
              <a:rPr lang="es-MX" sz="1800" dirty="0">
                <a:ea typeface="Arial" charset="0"/>
                <a:cs typeface="Arial" charset="0"/>
              </a:rPr>
              <a:t>Observa diferencias sistemáticas en la humedad relativa entre su emplazamiento y los demás? </a:t>
            </a:r>
            <a:endParaRPr lang="es-MX" sz="1800" dirty="0" smtClean="0">
              <a:ea typeface="Arial" charset="0"/>
              <a:cs typeface="Arial" charset="0"/>
            </a:endParaRPr>
          </a:p>
          <a:p>
            <a:pPr marL="285750" indent="-285750">
              <a:spcBef>
                <a:spcPts val="0"/>
              </a:spcBef>
              <a:spcAft>
                <a:spcPts val="600"/>
              </a:spcAft>
              <a:buFont typeface="Arial" charset="0"/>
              <a:buChar char="•"/>
            </a:pPr>
            <a:r>
              <a:rPr lang="es-MX" sz="1800" dirty="0" smtClean="0">
                <a:ea typeface="Arial" charset="0"/>
                <a:cs typeface="Arial" charset="0"/>
              </a:rPr>
              <a:t>¿</a:t>
            </a:r>
            <a:r>
              <a:rPr lang="es-MX" sz="1800" dirty="0">
                <a:ea typeface="Arial" charset="0"/>
                <a:cs typeface="Arial" charset="0"/>
              </a:rPr>
              <a:t>Afecta la humedad relativa a otras partes de tu entorno local distintas de la atmósfera? ¿De qué manera? </a:t>
            </a:r>
            <a:endParaRPr lang="es-MX" sz="1800" dirty="0" smtClean="0">
              <a:ea typeface="Arial" charset="0"/>
              <a:cs typeface="Arial" charset="0"/>
            </a:endParaRPr>
          </a:p>
          <a:p>
            <a:pPr marL="285750" indent="-285750">
              <a:spcBef>
                <a:spcPts val="0"/>
              </a:spcBef>
              <a:spcAft>
                <a:spcPts val="600"/>
              </a:spcAft>
              <a:buFont typeface="Arial" charset="0"/>
              <a:buChar char="•"/>
            </a:pPr>
            <a:r>
              <a:rPr lang="es-MX" sz="1800" dirty="0" smtClean="0">
                <a:ea typeface="Arial" charset="0"/>
                <a:cs typeface="Arial" charset="0"/>
              </a:rPr>
              <a:t>¿</a:t>
            </a:r>
            <a:r>
              <a:rPr lang="es-MX" sz="1800" dirty="0">
                <a:ea typeface="Arial" charset="0"/>
                <a:cs typeface="Arial" charset="0"/>
              </a:rPr>
              <a:t>A qué hora del día suele estar la humedad relativa en su máximo o mínimo? </a:t>
            </a:r>
            <a:endParaRPr lang="es-MX" sz="1800" dirty="0" smtClean="0">
              <a:ea typeface="Arial" charset="0"/>
              <a:cs typeface="Arial" charset="0"/>
            </a:endParaRPr>
          </a:p>
          <a:p>
            <a:pPr marL="285750" indent="-285750">
              <a:spcBef>
                <a:spcPts val="0"/>
              </a:spcBef>
              <a:spcAft>
                <a:spcPts val="600"/>
              </a:spcAft>
              <a:buFont typeface="Arial" charset="0"/>
              <a:buChar char="•"/>
            </a:pPr>
            <a:r>
              <a:rPr lang="es-MX" sz="1800" dirty="0" smtClean="0">
                <a:ea typeface="Arial" charset="0"/>
                <a:cs typeface="Arial" charset="0"/>
              </a:rPr>
              <a:t>¿</a:t>
            </a:r>
            <a:r>
              <a:rPr lang="es-MX" sz="1800" dirty="0">
                <a:ea typeface="Arial" charset="0"/>
                <a:cs typeface="Arial" charset="0"/>
              </a:rPr>
              <a:t>Están relacionadas sus mediciones de humedad relativa y fenología?</a:t>
            </a:r>
            <a:endParaRPr lang="en-US" sz="1800" dirty="0"/>
          </a:p>
        </p:txBody>
      </p:sp>
    </p:spTree>
    <p:extLst>
      <p:ext uri="{BB962C8B-B14F-4D97-AF65-F5344CB8AC3E}">
        <p14:creationId xmlns:p14="http://schemas.microsoft.com/office/powerpoint/2010/main" val="1162953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55FFB25-58D5-9C41-B25A-2A6C2E61A8F3}" type="slidenum">
              <a:rPr lang="en-US" smtClean="0"/>
              <a:t>24</a:t>
            </a:fld>
            <a:endParaRPr lang="en-US" dirty="0"/>
          </a:p>
        </p:txBody>
      </p:sp>
      <p:pic>
        <p:nvPicPr>
          <p:cNvPr id="4" name="Picture 3" title="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descr="Banner: Atmosphere-Relative Humidity"/>
          <p:cNvSpPr>
            <a:spLocks noGrp="1"/>
          </p:cNvSpPr>
          <p:nvPr>
            <p:ph type="title"/>
          </p:nvPr>
        </p:nvSpPr>
        <p:spPr>
          <a:xfrm>
            <a:off x="1161926" y="556259"/>
            <a:ext cx="7886700" cy="1325563"/>
          </a:xfrm>
        </p:spPr>
        <p:txBody>
          <a:bodyPr>
            <a:normAutofit/>
          </a:bodyPr>
          <a:lstStyle/>
          <a:p>
            <a:r>
              <a:rPr lang="en-US" sz="3200" dirty="0"/>
              <a:t>¿</a:t>
            </a:r>
            <a:r>
              <a:rPr lang="en-US" sz="3200" dirty="0" err="1"/>
              <a:t>Qué</a:t>
            </a:r>
            <a:r>
              <a:rPr lang="en-US" sz="3200" dirty="0"/>
              <a:t> ha </a:t>
            </a:r>
            <a:r>
              <a:rPr lang="en-US" sz="3200" dirty="0" err="1"/>
              <a:t>aprendido</a:t>
            </a:r>
            <a:r>
              <a:rPr lang="en-US" sz="3200" dirty="0"/>
              <a:t>?</a:t>
            </a:r>
            <a:endParaRPr lang="en-US" sz="3200" dirty="0"/>
          </a:p>
        </p:txBody>
      </p:sp>
      <p:sp>
        <p:nvSpPr>
          <p:cNvPr id="3" name="Content Placeholder 2"/>
          <p:cNvSpPr>
            <a:spLocks noGrp="1"/>
          </p:cNvSpPr>
          <p:nvPr>
            <p:ph idx="1"/>
          </p:nvPr>
        </p:nvSpPr>
        <p:spPr>
          <a:xfrm>
            <a:off x="1257300" y="1851023"/>
            <a:ext cx="7886700" cy="4351338"/>
          </a:xfrm>
        </p:spPr>
        <p:txBody>
          <a:bodyPr>
            <a:normAutofit/>
          </a:bodyPr>
          <a:lstStyle/>
          <a:p>
            <a:pPr marL="457200" indent="-457200">
              <a:buFont typeface="+mj-lt"/>
              <a:buAutoNum type="arabicParenR"/>
            </a:pPr>
            <a:r>
              <a:rPr lang="es-MX" sz="1800" dirty="0"/>
              <a:t>¿Qué es la humedad relativa</a:t>
            </a:r>
            <a:r>
              <a:rPr lang="es-MX" sz="1800" dirty="0" smtClean="0"/>
              <a:t>?</a:t>
            </a:r>
          </a:p>
          <a:p>
            <a:pPr marL="457200" indent="-457200">
              <a:buFont typeface="+mj-lt"/>
              <a:buAutoNum type="arabicParenR"/>
            </a:pPr>
            <a:r>
              <a:rPr lang="es-MX" sz="1800" dirty="0" smtClean="0"/>
              <a:t>¿</a:t>
            </a:r>
            <a:r>
              <a:rPr lang="es-MX" sz="1800" dirty="0"/>
              <a:t>Por qué es importante recoger datos sobre la humedad relativa</a:t>
            </a:r>
            <a:r>
              <a:rPr lang="es-MX" sz="1800" dirty="0" smtClean="0"/>
              <a:t>?</a:t>
            </a:r>
          </a:p>
          <a:p>
            <a:pPr marL="457200" indent="-457200">
              <a:buFont typeface="+mj-lt"/>
              <a:buAutoNum type="arabicParenR"/>
            </a:pPr>
            <a:r>
              <a:rPr lang="es-MX" sz="1800" dirty="0" smtClean="0"/>
              <a:t>¿</a:t>
            </a:r>
            <a:r>
              <a:rPr lang="es-MX" sz="1800" dirty="0"/>
              <a:t>Qué instrumentos se pueden utilizar para registrar la humedad relativa</a:t>
            </a:r>
            <a:r>
              <a:rPr lang="es-MX" sz="1800" dirty="0" smtClean="0"/>
              <a:t>?</a:t>
            </a:r>
          </a:p>
          <a:p>
            <a:pPr marL="457200" indent="-457200">
              <a:buFont typeface="+mj-lt"/>
              <a:buAutoNum type="arabicParenR"/>
            </a:pPr>
            <a:r>
              <a:rPr lang="es-MX" sz="1800" dirty="0" smtClean="0"/>
              <a:t>¿</a:t>
            </a:r>
            <a:r>
              <a:rPr lang="es-MX" sz="1800" dirty="0"/>
              <a:t>Dónde debe colocar el instrumento</a:t>
            </a:r>
            <a:r>
              <a:rPr lang="es-MX" sz="1800" dirty="0" smtClean="0"/>
              <a:t>?</a:t>
            </a:r>
          </a:p>
          <a:p>
            <a:pPr marL="457200" indent="-457200">
              <a:buFont typeface="+mj-lt"/>
              <a:buAutoNum type="arabicParenR"/>
            </a:pPr>
            <a:r>
              <a:rPr lang="es-MX" sz="1800" dirty="0" smtClean="0"/>
              <a:t>¿</a:t>
            </a:r>
            <a:r>
              <a:rPr lang="es-MX" sz="1800" dirty="0"/>
              <a:t>Cuándo debes realizar las mediciones</a:t>
            </a:r>
            <a:r>
              <a:rPr lang="es-MX" sz="1800" dirty="0" smtClean="0"/>
              <a:t>?</a:t>
            </a:r>
          </a:p>
          <a:p>
            <a:pPr marL="457200" indent="-457200">
              <a:buFont typeface="+mj-lt"/>
              <a:buAutoNum type="arabicParenR"/>
            </a:pPr>
            <a:r>
              <a:rPr lang="es-MX" sz="1800" dirty="0" smtClean="0"/>
              <a:t>¿</a:t>
            </a:r>
            <a:r>
              <a:rPr lang="es-MX" sz="1800" dirty="0"/>
              <a:t>Qué hoja de datos utilizarás</a:t>
            </a:r>
            <a:r>
              <a:rPr lang="es-MX" sz="1800" dirty="0" smtClean="0"/>
              <a:t>?</a:t>
            </a:r>
          </a:p>
          <a:p>
            <a:pPr marL="457200" indent="-457200">
              <a:buFont typeface="+mj-lt"/>
              <a:buAutoNum type="arabicParenR"/>
            </a:pPr>
            <a:r>
              <a:rPr lang="es-MX" sz="1800" dirty="0" smtClean="0"/>
              <a:t>Describe </a:t>
            </a:r>
            <a:r>
              <a:rPr lang="es-MX" sz="1800" dirty="0"/>
              <a:t>el procedimiento de recogida de la humedad relativa</a:t>
            </a:r>
            <a:r>
              <a:rPr lang="es-MX" sz="1800" dirty="0" smtClean="0"/>
              <a:t>.</a:t>
            </a:r>
          </a:p>
          <a:p>
            <a:pPr marL="457200" indent="-457200">
              <a:buFont typeface="+mj-lt"/>
              <a:buAutoNum type="arabicParenR"/>
            </a:pPr>
            <a:r>
              <a:rPr lang="es-MX" sz="1800" dirty="0" smtClean="0"/>
              <a:t>¿</a:t>
            </a:r>
            <a:r>
              <a:rPr lang="es-MX" sz="1800" dirty="0"/>
              <a:t>Cómo se introducen los datos en la página web de GLOBE</a:t>
            </a:r>
            <a:r>
              <a:rPr lang="es-MX" sz="1800" dirty="0" smtClean="0"/>
              <a:t>?</a:t>
            </a:r>
          </a:p>
          <a:p>
            <a:pPr marL="457200" indent="-457200">
              <a:buFont typeface="+mj-lt"/>
              <a:buAutoNum type="arabicParenR"/>
            </a:pPr>
            <a:r>
              <a:rPr lang="es-MX" sz="1800" dirty="0" smtClean="0"/>
              <a:t>¿</a:t>
            </a:r>
            <a:r>
              <a:rPr lang="es-MX" sz="1800" dirty="0"/>
              <a:t>Qué preguntas podrías utilizar para investigar la humedad relativa en la parte de visualización de GLOBE? </a:t>
            </a:r>
            <a:endParaRPr lang="es-MX" sz="1800" dirty="0" smtClean="0"/>
          </a:p>
          <a:p>
            <a:pPr marL="457200" indent="-457200">
              <a:buFont typeface="+mj-lt"/>
              <a:buAutoNum type="arabicParenR"/>
            </a:pPr>
            <a:r>
              <a:rPr lang="es-MX" sz="1800" dirty="0" smtClean="0"/>
              <a:t>¿</a:t>
            </a:r>
            <a:r>
              <a:rPr lang="es-MX" sz="1800" dirty="0"/>
              <a:t>Qué capa de datos necesitarías añadir?</a:t>
            </a:r>
            <a:endParaRPr lang="en-US" sz="1800" dirty="0"/>
          </a:p>
        </p:txBody>
      </p:sp>
    </p:spTree>
    <p:extLst>
      <p:ext uri="{BB962C8B-B14F-4D97-AF65-F5344CB8AC3E}">
        <p14:creationId xmlns:p14="http://schemas.microsoft.com/office/powerpoint/2010/main" val="886370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25</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p:cNvSpPr>
            <a:spLocks noGrp="1"/>
          </p:cNvSpPr>
          <p:nvPr>
            <p:ph type="title"/>
          </p:nvPr>
        </p:nvSpPr>
        <p:spPr>
          <a:xfrm>
            <a:off x="1304987" y="544772"/>
            <a:ext cx="7886700" cy="1325563"/>
          </a:xfrm>
        </p:spPr>
        <p:txBody>
          <a:bodyPr>
            <a:normAutofit/>
          </a:bodyPr>
          <a:lstStyle/>
          <a:p>
            <a:r>
              <a:rPr lang="es-MX" sz="3200" dirty="0" smtClean="0"/>
              <a:t>Preguntas Frecuentes</a:t>
            </a:r>
            <a:endParaRPr lang="en-US" sz="3600" dirty="0">
              <a:solidFill>
                <a:schemeClr val="bg1"/>
              </a:solidFill>
            </a:endParaRPr>
          </a:p>
        </p:txBody>
      </p:sp>
      <p:sp>
        <p:nvSpPr>
          <p:cNvPr id="3" name="Content Placeholder 2"/>
          <p:cNvSpPr>
            <a:spLocks noGrp="1"/>
          </p:cNvSpPr>
          <p:nvPr>
            <p:ph idx="1"/>
          </p:nvPr>
        </p:nvSpPr>
        <p:spPr>
          <a:xfrm>
            <a:off x="1161926" y="1495010"/>
            <a:ext cx="7420099" cy="4351338"/>
          </a:xfrm>
        </p:spPr>
        <p:txBody>
          <a:bodyPr>
            <a:noAutofit/>
          </a:bodyPr>
          <a:lstStyle/>
          <a:p>
            <a:pPr marL="342900" indent="-342900" algn="just">
              <a:lnSpc>
                <a:spcPct val="100000"/>
              </a:lnSpc>
              <a:spcBef>
                <a:spcPts val="0"/>
              </a:spcBef>
              <a:spcAft>
                <a:spcPts val="600"/>
              </a:spcAft>
              <a:buAutoNum type="arabicPeriod"/>
            </a:pPr>
            <a:r>
              <a:rPr lang="es-MX" sz="1800" b="1" dirty="0" smtClean="0">
                <a:ea typeface="Arial" charset="0"/>
                <a:cs typeface="Arial" charset="0"/>
              </a:rPr>
              <a:t>¿</a:t>
            </a:r>
            <a:r>
              <a:rPr lang="es-MX" sz="1800" b="1" dirty="0">
                <a:ea typeface="Arial" charset="0"/>
                <a:cs typeface="Arial" charset="0"/>
              </a:rPr>
              <a:t>Por qué hay dos métodos diferentes para medir la humedad relativa? </a:t>
            </a:r>
            <a:r>
              <a:rPr lang="es-MX" sz="1800" dirty="0">
                <a:ea typeface="Arial" charset="0"/>
                <a:cs typeface="Arial" charset="0"/>
              </a:rPr>
              <a:t>Se utilizan dos métodos para tratar de incentivar al profesor y al alumno para que determinen cuánto tiempo desean dedicar a las observaciones. Uno es más complejo (y divertido) que el otro. Las observaciones de cualquiera de los dos métodos son igualmente valiosas para el programa GLOBE y para los científicos, en general. </a:t>
            </a:r>
            <a:endParaRPr lang="es-MX" sz="1800" dirty="0" smtClean="0">
              <a:ea typeface="Arial" charset="0"/>
              <a:cs typeface="Arial" charset="0"/>
            </a:endParaRPr>
          </a:p>
          <a:p>
            <a:pPr marL="342900" indent="-342900" algn="just">
              <a:lnSpc>
                <a:spcPct val="100000"/>
              </a:lnSpc>
              <a:spcBef>
                <a:spcPts val="0"/>
              </a:spcBef>
              <a:spcAft>
                <a:spcPts val="600"/>
              </a:spcAft>
              <a:buAutoNum type="arabicPeriod"/>
            </a:pPr>
            <a:r>
              <a:rPr lang="es-MX" sz="1800" b="1" dirty="0" smtClean="0">
                <a:ea typeface="Arial" charset="0"/>
                <a:cs typeface="Arial" charset="0"/>
              </a:rPr>
              <a:t>2</a:t>
            </a:r>
            <a:r>
              <a:rPr lang="es-MX" sz="1800" b="1" dirty="0">
                <a:ea typeface="Arial" charset="0"/>
                <a:cs typeface="Arial" charset="0"/>
              </a:rPr>
              <a:t>. ¿Por qué tenemos que llevar el higrómetro al interior cada día y sacarlo al refugio meteorológico 30 minutos antes de realizar nuestras observaciones locales del mediodía solar</a:t>
            </a:r>
            <a:r>
              <a:rPr lang="es-MX" sz="1800" b="1" dirty="0" smtClean="0">
                <a:ea typeface="Arial" charset="0"/>
                <a:cs typeface="Arial" charset="0"/>
              </a:rPr>
              <a:t>? </a:t>
            </a:r>
            <a:r>
              <a:rPr lang="es-MX" sz="1800" dirty="0" smtClean="0">
                <a:ea typeface="Arial" charset="0"/>
                <a:cs typeface="Arial" charset="0"/>
              </a:rPr>
              <a:t>Los </a:t>
            </a:r>
            <a:r>
              <a:rPr lang="es-MX" sz="1800" dirty="0">
                <a:ea typeface="Arial" charset="0"/>
                <a:cs typeface="Arial" charset="0"/>
              </a:rPr>
              <a:t>sensibles componentes electrónicos del interior del higrómetro no pueden exponerse a la condensación durante largos periodos de tiempo, por lo que es mejor evitar todas las situaciones en las que pueda esperarse condensación. Si hay niebla o precipitaciones persistentes en el momento de la observación, es mejor no sacar el higrómetro al exterior; en su lugar, el observador debe informar de una humedad relativa del 100%, pero también debe hacer un comentario en los metadatos de que la observación se dedujo basándose en la condensación visible en el aire (lluvia o niebla).</a:t>
            </a:r>
            <a:r>
              <a:rPr lang="en-US" sz="1800" dirty="0" smtClean="0">
                <a:ea typeface="Arial" charset="0"/>
                <a:cs typeface="Arial" charset="0"/>
              </a:rPr>
              <a:t> </a:t>
            </a:r>
            <a:endParaRPr lang="en-US" sz="1800" dirty="0">
              <a:ea typeface="Arial" charset="0"/>
              <a:cs typeface="Arial" charset="0"/>
            </a:endParaRPr>
          </a:p>
        </p:txBody>
      </p:sp>
    </p:spTree>
    <p:extLst>
      <p:ext uri="{BB962C8B-B14F-4D97-AF65-F5344CB8AC3E}">
        <p14:creationId xmlns:p14="http://schemas.microsoft.com/office/powerpoint/2010/main" val="370336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26</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p:cNvSpPr>
            <a:spLocks noGrp="1"/>
          </p:cNvSpPr>
          <p:nvPr>
            <p:ph type="title"/>
          </p:nvPr>
        </p:nvSpPr>
        <p:spPr>
          <a:xfrm>
            <a:off x="1161926" y="510539"/>
            <a:ext cx="7886700" cy="1325563"/>
          </a:xfrm>
        </p:spPr>
        <p:txBody>
          <a:bodyPr>
            <a:normAutofit/>
          </a:bodyPr>
          <a:lstStyle/>
          <a:p>
            <a:r>
              <a:rPr lang="en-US" sz="3200" dirty="0" err="1" smtClean="0"/>
              <a:t>Preguntas</a:t>
            </a:r>
            <a:r>
              <a:rPr lang="en-US" sz="3200" dirty="0" smtClean="0"/>
              <a:t> </a:t>
            </a:r>
            <a:r>
              <a:rPr lang="en-US" sz="3200" dirty="0" err="1" smtClean="0"/>
              <a:t>Frecuentes</a:t>
            </a:r>
            <a:endParaRPr lang="en-US" sz="3200" dirty="0">
              <a:solidFill>
                <a:schemeClr val="bg1"/>
              </a:solidFill>
            </a:endParaRPr>
          </a:p>
        </p:txBody>
      </p:sp>
      <p:sp>
        <p:nvSpPr>
          <p:cNvPr id="3" name="Content Placeholder 2"/>
          <p:cNvSpPr>
            <a:spLocks noGrp="1"/>
          </p:cNvSpPr>
          <p:nvPr>
            <p:ph idx="1"/>
          </p:nvPr>
        </p:nvSpPr>
        <p:spPr>
          <a:xfrm>
            <a:off x="1161926" y="1650895"/>
            <a:ext cx="7540114" cy="4705455"/>
          </a:xfrm>
        </p:spPr>
        <p:txBody>
          <a:bodyPr>
            <a:normAutofit fontScale="62500" lnSpcReduction="20000"/>
          </a:bodyPr>
          <a:lstStyle/>
          <a:p>
            <a:pPr marL="0" indent="0" algn="just">
              <a:lnSpc>
                <a:spcPct val="100000"/>
              </a:lnSpc>
              <a:spcBef>
                <a:spcPts val="0"/>
              </a:spcBef>
              <a:spcAft>
                <a:spcPts val="600"/>
              </a:spcAft>
              <a:buNone/>
            </a:pPr>
            <a:r>
              <a:rPr lang="es-MX" b="1" dirty="0">
                <a:ea typeface="Arial" charset="0"/>
                <a:cs typeface="Arial" charset="0"/>
              </a:rPr>
              <a:t>3. Veo las definiciones de temperatura de bulbo húmedo y de bulbo seco; ¿qué es la temperatura del punto de rocío</a:t>
            </a:r>
            <a:r>
              <a:rPr lang="es-MX" b="1" dirty="0" smtClean="0">
                <a:ea typeface="Arial" charset="0"/>
                <a:cs typeface="Arial" charset="0"/>
              </a:rPr>
              <a:t>? </a:t>
            </a:r>
            <a:r>
              <a:rPr lang="es-MX" dirty="0" smtClean="0">
                <a:ea typeface="Arial" charset="0"/>
                <a:cs typeface="Arial" charset="0"/>
              </a:rPr>
              <a:t>La </a:t>
            </a:r>
            <a:r>
              <a:rPr lang="es-MX" dirty="0">
                <a:ea typeface="Arial" charset="0"/>
                <a:cs typeface="Arial" charset="0"/>
              </a:rPr>
              <a:t>temperatura del punto de rocío es la temperatura a la que debe enfriarse el aire para alcanzar la saturación (humedad relativa = 100%) dado su contenido actual de agua. El punto de rocío es una medida del contenido real de vapor de agua. En los días despejados en calma seguidos de noches despejadas en calma, la temperatura descenderá rápidamente hacia el punto de rocío. A menos que se forme rocío, si la temperatura del aire alcanza la temperatura del punto de rocío, puede formarse niebla. Una vez que se forma rocío o niebla, la temperatura del punto de rocío descenderá, porque hay menos vapor de agua en el aire. </a:t>
            </a:r>
            <a:endParaRPr lang="es-MX" dirty="0" smtClean="0">
              <a:ea typeface="Arial" charset="0"/>
              <a:cs typeface="Arial" charset="0"/>
            </a:endParaRPr>
          </a:p>
          <a:p>
            <a:pPr marL="0" indent="0" algn="just">
              <a:lnSpc>
                <a:spcPct val="100000"/>
              </a:lnSpc>
              <a:spcBef>
                <a:spcPts val="0"/>
              </a:spcBef>
              <a:spcAft>
                <a:spcPts val="600"/>
              </a:spcAft>
              <a:buNone/>
            </a:pPr>
            <a:endParaRPr lang="es-MX" dirty="0" smtClean="0">
              <a:ea typeface="Arial" charset="0"/>
              <a:cs typeface="Arial" charset="0"/>
            </a:endParaRPr>
          </a:p>
          <a:p>
            <a:pPr marL="0" indent="0" algn="just">
              <a:lnSpc>
                <a:spcPct val="100000"/>
              </a:lnSpc>
              <a:spcBef>
                <a:spcPts val="0"/>
              </a:spcBef>
              <a:spcAft>
                <a:spcPts val="600"/>
              </a:spcAft>
              <a:buNone/>
            </a:pPr>
            <a:r>
              <a:rPr lang="es-MX" b="1" dirty="0" smtClean="0">
                <a:ea typeface="Arial" charset="0"/>
                <a:cs typeface="Arial" charset="0"/>
              </a:rPr>
              <a:t>4</a:t>
            </a:r>
            <a:r>
              <a:rPr lang="es-MX" b="1" dirty="0">
                <a:ea typeface="Arial" charset="0"/>
                <a:cs typeface="Arial" charset="0"/>
              </a:rPr>
              <a:t>. ¿Por qué no podemos utilizar el psicrómetro de honda por debajo del punto de congelación</a:t>
            </a:r>
            <a:r>
              <a:rPr lang="es-MX" b="1" dirty="0" smtClean="0">
                <a:ea typeface="Arial" charset="0"/>
                <a:cs typeface="Arial" charset="0"/>
              </a:rPr>
              <a:t>? </a:t>
            </a:r>
            <a:r>
              <a:rPr lang="es-MX" dirty="0" smtClean="0">
                <a:ea typeface="Arial" charset="0"/>
                <a:cs typeface="Arial" charset="0"/>
              </a:rPr>
              <a:t>La </a:t>
            </a:r>
            <a:r>
              <a:rPr lang="es-MX" dirty="0">
                <a:ea typeface="Arial" charset="0"/>
                <a:cs typeface="Arial" charset="0"/>
              </a:rPr>
              <a:t>relación entre la velocidad de evaporación y la temperatura es más complicada por debajo del punto de congelación que por encima, por lo que el psicrómetro de honda no será tan práctico. Existen modelos más caros que tienen rangos mayores, pero están fuera del alcance de los presupuestos escolares previstos para instrumentos. Recomendamos el uso de un higrómetro para lugares que tengan temperaturas frecuentes por debajo del punto de congelación.</a:t>
            </a:r>
            <a:r>
              <a:rPr lang="en-US" dirty="0" smtClean="0">
                <a:ea typeface="Arial" charset="0"/>
                <a:cs typeface="Arial" charset="0"/>
              </a:rPr>
              <a:t> </a:t>
            </a:r>
            <a:endParaRPr lang="en-US" dirty="0">
              <a:ea typeface="Arial" charset="0"/>
              <a:cs typeface="Arial" charset="0"/>
            </a:endParaRPr>
          </a:p>
        </p:txBody>
      </p:sp>
    </p:spTree>
    <p:extLst>
      <p:ext uri="{BB962C8B-B14F-4D97-AF65-F5344CB8AC3E}">
        <p14:creationId xmlns:p14="http://schemas.microsoft.com/office/powerpoint/2010/main" val="125933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27</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p:cNvSpPr>
            <a:spLocks noGrp="1"/>
          </p:cNvSpPr>
          <p:nvPr>
            <p:ph type="title"/>
          </p:nvPr>
        </p:nvSpPr>
        <p:spPr>
          <a:xfrm>
            <a:off x="1161926" y="510539"/>
            <a:ext cx="7886700" cy="1325563"/>
          </a:xfrm>
        </p:spPr>
        <p:txBody>
          <a:bodyPr>
            <a:normAutofit/>
          </a:bodyPr>
          <a:lstStyle/>
          <a:p>
            <a:r>
              <a:rPr lang="en-US" sz="3200" dirty="0" err="1" smtClean="0"/>
              <a:t>Preguntas</a:t>
            </a:r>
            <a:r>
              <a:rPr lang="en-US" sz="3200" dirty="0" smtClean="0"/>
              <a:t> </a:t>
            </a:r>
            <a:r>
              <a:rPr lang="en-US" sz="3200" dirty="0" err="1" smtClean="0"/>
              <a:t>Frecuentes</a:t>
            </a:r>
            <a:endParaRPr lang="en-US" sz="3600" dirty="0">
              <a:solidFill>
                <a:schemeClr val="bg1"/>
              </a:solidFill>
            </a:endParaRPr>
          </a:p>
        </p:txBody>
      </p:sp>
      <p:sp>
        <p:nvSpPr>
          <p:cNvPr id="3" name="Content Placeholder 2"/>
          <p:cNvSpPr>
            <a:spLocks noGrp="1"/>
          </p:cNvSpPr>
          <p:nvPr>
            <p:ph idx="1"/>
          </p:nvPr>
        </p:nvSpPr>
        <p:spPr>
          <a:xfrm>
            <a:off x="1161927" y="1650895"/>
            <a:ext cx="7353424" cy="5070581"/>
          </a:xfrm>
        </p:spPr>
        <p:txBody>
          <a:bodyPr>
            <a:normAutofit fontScale="62500" lnSpcReduction="20000"/>
          </a:bodyPr>
          <a:lstStyle/>
          <a:p>
            <a:pPr marL="0" indent="0" algn="just">
              <a:lnSpc>
                <a:spcPct val="100000"/>
              </a:lnSpc>
              <a:spcBef>
                <a:spcPts val="0"/>
              </a:spcBef>
              <a:spcAft>
                <a:spcPts val="600"/>
              </a:spcAft>
              <a:buNone/>
            </a:pPr>
            <a:r>
              <a:rPr lang="en-US" b="1" dirty="0">
                <a:ea typeface="Arial" charset="0"/>
                <a:cs typeface="Arial" charset="0"/>
              </a:rPr>
              <a:t>5. How accurate are these relative humidity readings, compared to those that might be taken with more expensive instruments?</a:t>
            </a:r>
          </a:p>
          <a:p>
            <a:pPr marL="0" indent="0" algn="just">
              <a:lnSpc>
                <a:spcPct val="100000"/>
              </a:lnSpc>
              <a:spcBef>
                <a:spcPts val="0"/>
              </a:spcBef>
              <a:spcAft>
                <a:spcPts val="600"/>
              </a:spcAft>
              <a:buNone/>
            </a:pPr>
            <a:r>
              <a:rPr lang="en-US" dirty="0">
                <a:ea typeface="Arial" charset="0"/>
                <a:cs typeface="Arial" charset="0"/>
              </a:rPr>
              <a:t>The hygrometer will report relative humidity with an accuracy range of 2-4%, within the desired 5% figure. The sling psychrometer reports temperature to within an accuracy of approximately 0.5 ̊ C; provided the calibration on the thermometers is maintained, this also ensures accuracy better than 5% over the most common range of values of relative humidity, between 20-95%. </a:t>
            </a:r>
          </a:p>
          <a:p>
            <a:pPr marL="0" indent="0" algn="just">
              <a:lnSpc>
                <a:spcPct val="100000"/>
              </a:lnSpc>
              <a:spcBef>
                <a:spcPts val="0"/>
              </a:spcBef>
              <a:spcAft>
                <a:spcPts val="600"/>
              </a:spcAft>
              <a:buNone/>
            </a:pPr>
            <a:endParaRPr lang="en-US" b="1" dirty="0">
              <a:ea typeface="Arial" charset="0"/>
              <a:cs typeface="Arial" charset="0"/>
            </a:endParaRPr>
          </a:p>
          <a:p>
            <a:pPr marL="0" indent="0" algn="just">
              <a:lnSpc>
                <a:spcPct val="100000"/>
              </a:lnSpc>
              <a:spcBef>
                <a:spcPts val="0"/>
              </a:spcBef>
              <a:spcAft>
                <a:spcPts val="600"/>
              </a:spcAft>
              <a:buNone/>
            </a:pPr>
            <a:r>
              <a:rPr lang="en-US" b="1" dirty="0">
                <a:ea typeface="Arial" charset="0"/>
                <a:cs typeface="Arial" charset="0"/>
              </a:rPr>
              <a:t>6. The reservoir on the left side of the instrument (holding the wick) is either broken or cracked (nearly broken); is there a way to still use it? </a:t>
            </a:r>
            <a:endParaRPr lang="en-US" dirty="0">
              <a:ea typeface="Arial" charset="0"/>
              <a:cs typeface="Arial" charset="0"/>
            </a:endParaRPr>
          </a:p>
          <a:p>
            <a:pPr marL="0" indent="0" algn="just">
              <a:lnSpc>
                <a:spcPct val="100000"/>
              </a:lnSpc>
              <a:spcBef>
                <a:spcPts val="0"/>
              </a:spcBef>
              <a:spcAft>
                <a:spcPts val="600"/>
              </a:spcAft>
              <a:buNone/>
            </a:pPr>
            <a:r>
              <a:rPr lang="en-US" dirty="0">
                <a:ea typeface="Arial" charset="0"/>
                <a:cs typeface="Arial" charset="0"/>
              </a:rPr>
              <a:t>Yes. The plastic reservoir end cap that holds the wick inside can become weak. The instrument is still useable; however some simple repairs or precautionary effort must be done. Taping a piece of cardboard on the end will usually hold the wick inside and not affect the readings. </a:t>
            </a:r>
          </a:p>
          <a:p>
            <a:pPr marL="0" indent="0" algn="just">
              <a:lnSpc>
                <a:spcPct val="100000"/>
              </a:lnSpc>
              <a:spcBef>
                <a:spcPts val="0"/>
              </a:spcBef>
              <a:spcAft>
                <a:spcPts val="600"/>
              </a:spcAft>
              <a:buNone/>
            </a:pPr>
            <a:endParaRPr lang="en-US" dirty="0">
              <a:ea typeface="Arial" charset="0"/>
              <a:cs typeface="Arial" charset="0"/>
            </a:endParaRPr>
          </a:p>
          <a:p>
            <a:pPr marL="0" indent="0" algn="just">
              <a:lnSpc>
                <a:spcPct val="100000"/>
              </a:lnSpc>
              <a:spcBef>
                <a:spcPts val="0"/>
              </a:spcBef>
              <a:spcAft>
                <a:spcPts val="600"/>
              </a:spcAft>
              <a:buNone/>
            </a:pPr>
            <a:r>
              <a:rPr lang="en-US" b="1" dirty="0">
                <a:ea typeface="Arial" charset="0"/>
                <a:cs typeface="Arial" charset="0"/>
              </a:rPr>
              <a:t>7. Is there a special way that we should store our sling psychrometer?</a:t>
            </a:r>
          </a:p>
          <a:p>
            <a:pPr marL="0" indent="0" algn="just">
              <a:lnSpc>
                <a:spcPct val="100000"/>
              </a:lnSpc>
              <a:spcBef>
                <a:spcPts val="0"/>
              </a:spcBef>
              <a:spcAft>
                <a:spcPts val="600"/>
              </a:spcAft>
              <a:buNone/>
            </a:pPr>
            <a:r>
              <a:rPr lang="en-US" dirty="0">
                <a:ea typeface="Arial" charset="0"/>
                <a:cs typeface="Arial" charset="0"/>
              </a:rPr>
              <a:t>In order to prevent the liquid separating in the thermometers, it is suggested that you store the sling psychrometer in a jar or other receptacle so that the thermometers are resting with the lower temperatures at the bottom. </a:t>
            </a:r>
          </a:p>
        </p:txBody>
      </p:sp>
    </p:spTree>
    <p:extLst>
      <p:ext uri="{BB962C8B-B14F-4D97-AF65-F5344CB8AC3E}">
        <p14:creationId xmlns:p14="http://schemas.microsoft.com/office/powerpoint/2010/main" val="573149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28</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p:cNvSpPr>
            <a:spLocks noGrp="1"/>
          </p:cNvSpPr>
          <p:nvPr>
            <p:ph type="title"/>
          </p:nvPr>
        </p:nvSpPr>
        <p:spPr>
          <a:xfrm>
            <a:off x="1161926" y="510539"/>
            <a:ext cx="7886700" cy="1325563"/>
          </a:xfrm>
        </p:spPr>
        <p:txBody>
          <a:bodyPr>
            <a:normAutofit/>
          </a:bodyPr>
          <a:lstStyle/>
          <a:p>
            <a:r>
              <a:rPr lang="en-US" sz="3200" dirty="0" err="1"/>
              <a:t>Otros</a:t>
            </a:r>
            <a:r>
              <a:rPr lang="en-US" sz="3200" dirty="0"/>
              <a:t> </a:t>
            </a:r>
            <a:r>
              <a:rPr lang="en-US" sz="3200" dirty="0" err="1"/>
              <a:t>recursos</a:t>
            </a:r>
            <a:endParaRPr lang="en-US" sz="3200" dirty="0"/>
          </a:p>
        </p:txBody>
      </p:sp>
      <p:sp>
        <p:nvSpPr>
          <p:cNvPr id="3" name="Content Placeholder 2"/>
          <p:cNvSpPr>
            <a:spLocks noGrp="1"/>
          </p:cNvSpPr>
          <p:nvPr>
            <p:ph idx="1"/>
          </p:nvPr>
        </p:nvSpPr>
        <p:spPr>
          <a:xfrm>
            <a:off x="1161926" y="1650896"/>
            <a:ext cx="7540114" cy="4351338"/>
          </a:xfrm>
        </p:spPr>
        <p:txBody>
          <a:bodyPr>
            <a:normAutofit/>
          </a:bodyPr>
          <a:lstStyle/>
          <a:p>
            <a:pPr marL="914400" lvl="1" indent="-457200">
              <a:lnSpc>
                <a:spcPct val="80000"/>
              </a:lnSpc>
              <a:spcBef>
                <a:spcPts val="0"/>
              </a:spcBef>
              <a:spcAft>
                <a:spcPts val="600"/>
              </a:spcAft>
              <a:buFont typeface="Arial" charset="0"/>
              <a:buChar char="•"/>
            </a:pPr>
            <a:r>
              <a:rPr lang="en-US" dirty="0">
                <a:hlinkClick r:id="rId4"/>
              </a:rPr>
              <a:t>Video: How to use a sling psychrometer</a:t>
            </a:r>
            <a:endParaRPr lang="en-US" dirty="0"/>
          </a:p>
          <a:p>
            <a:pPr marL="914400" lvl="1" indent="-457200">
              <a:lnSpc>
                <a:spcPct val="80000"/>
              </a:lnSpc>
              <a:spcBef>
                <a:spcPts val="0"/>
              </a:spcBef>
              <a:spcAft>
                <a:spcPts val="600"/>
              </a:spcAft>
              <a:buFont typeface="Arial" charset="0"/>
              <a:buChar char="•"/>
            </a:pPr>
            <a:r>
              <a:rPr lang="en-US" dirty="0">
                <a:hlinkClick r:id="rId5"/>
              </a:rPr>
              <a:t>Sling Psychrometer Chart</a:t>
            </a:r>
            <a:endParaRPr lang="en-US" dirty="0">
              <a:hlinkClick r:id="rId6"/>
            </a:endParaRPr>
          </a:p>
          <a:p>
            <a:pPr marL="914400" lvl="1" indent="-457200">
              <a:lnSpc>
                <a:spcPct val="80000"/>
              </a:lnSpc>
              <a:spcBef>
                <a:spcPts val="0"/>
              </a:spcBef>
              <a:spcAft>
                <a:spcPts val="600"/>
              </a:spcAft>
              <a:buFont typeface="Arial" charset="0"/>
              <a:buChar char="•"/>
            </a:pPr>
            <a:r>
              <a:rPr lang="en-US" dirty="0">
                <a:hlinkClick r:id="rId6"/>
              </a:rPr>
              <a:t>GLOBE Learning Activities</a:t>
            </a:r>
            <a:endParaRPr lang="en-US" dirty="0"/>
          </a:p>
          <a:p>
            <a:pPr marL="914400" lvl="1" indent="-457200">
              <a:lnSpc>
                <a:spcPct val="80000"/>
              </a:lnSpc>
              <a:spcBef>
                <a:spcPts val="0"/>
              </a:spcBef>
              <a:spcAft>
                <a:spcPts val="600"/>
              </a:spcAft>
              <a:buFont typeface="Arial" charset="0"/>
              <a:buChar char="•"/>
            </a:pPr>
            <a:r>
              <a:rPr lang="en-US" dirty="0">
                <a:hlinkClick r:id="rId7"/>
              </a:rPr>
              <a:t>My NASA Data</a:t>
            </a:r>
            <a:endParaRPr lang="en-US" dirty="0">
              <a:hlinkClick r:id="rId8"/>
            </a:endParaRPr>
          </a:p>
          <a:p>
            <a:pPr marL="914400" lvl="1" indent="-457200">
              <a:lnSpc>
                <a:spcPct val="80000"/>
              </a:lnSpc>
              <a:spcBef>
                <a:spcPts val="0"/>
              </a:spcBef>
              <a:spcAft>
                <a:spcPts val="600"/>
              </a:spcAft>
              <a:buFont typeface="Arial" charset="0"/>
              <a:buChar char="•"/>
            </a:pPr>
            <a:r>
              <a:rPr lang="en-US" dirty="0">
                <a:hlinkClick r:id="rId9"/>
              </a:rPr>
              <a:t>NASA Wavelength</a:t>
            </a:r>
            <a:r>
              <a:rPr lang="en-US" dirty="0"/>
              <a:t> NASA’s Digital Library of K-16 Earth and Space Education Resources</a:t>
            </a:r>
            <a:endParaRPr lang="en-US" dirty="0">
              <a:hlinkClick r:id="rId8"/>
            </a:endParaRPr>
          </a:p>
          <a:p>
            <a:pPr lvl="1"/>
            <a:endParaRPr lang="en-US" dirty="0"/>
          </a:p>
          <a:p>
            <a:pPr marL="342900" lvl="1" indent="0">
              <a:buNone/>
            </a:pPr>
            <a:r>
              <a:rPr lang="en-US" dirty="0"/>
              <a:t>For information on purchasing GLOBE supplies go to: </a:t>
            </a:r>
          </a:p>
          <a:p>
            <a:pPr marL="342900" lvl="1" indent="0">
              <a:buNone/>
            </a:pPr>
            <a:r>
              <a:rPr lang="en-US" dirty="0">
                <a:hlinkClick r:id="rId10"/>
              </a:rPr>
              <a:t>Equipment suppliers</a:t>
            </a:r>
            <a:endParaRPr lang="en-US" dirty="0"/>
          </a:p>
          <a:p>
            <a:pPr marL="342900" lvl="1" indent="0">
              <a:buNone/>
            </a:pPr>
            <a:endParaRPr lang="en-US" dirty="0">
              <a:hlinkClick r:id="rId11"/>
            </a:endParaRPr>
          </a:p>
          <a:p>
            <a:pPr marL="342900" lvl="1" indent="0">
              <a:buNone/>
            </a:pPr>
            <a:endParaRPr lang="en-US" dirty="0"/>
          </a:p>
        </p:txBody>
      </p:sp>
    </p:spTree>
    <p:extLst>
      <p:ext uri="{BB962C8B-B14F-4D97-AF65-F5344CB8AC3E}">
        <p14:creationId xmlns:p14="http://schemas.microsoft.com/office/powerpoint/2010/main" val="863628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55FFB25-58D5-9C41-B25A-2A6C2E61A8F3}" type="slidenum">
              <a:rPr lang="en-US" smtClean="0"/>
              <a:t>2</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What is 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8240" cy="6065520"/>
          </a:xfrm>
          <a:prstGeom prst="rect">
            <a:avLst/>
          </a:prstGeom>
        </p:spPr>
      </p:pic>
      <p:sp>
        <p:nvSpPr>
          <p:cNvPr id="2" name="Title 1"/>
          <p:cNvSpPr>
            <a:spLocks noGrp="1"/>
          </p:cNvSpPr>
          <p:nvPr>
            <p:ph type="title"/>
          </p:nvPr>
        </p:nvSpPr>
        <p:spPr>
          <a:xfrm>
            <a:off x="1207770" y="541019"/>
            <a:ext cx="7886700" cy="1325563"/>
          </a:xfrm>
        </p:spPr>
        <p:txBody>
          <a:bodyPr>
            <a:normAutofit/>
          </a:bodyPr>
          <a:lstStyle/>
          <a:p>
            <a:r>
              <a:rPr lang="en-US" sz="3200" dirty="0" smtClean="0"/>
              <a:t>La </a:t>
            </a:r>
            <a:r>
              <a:rPr lang="en-US" sz="3200" dirty="0" err="1" smtClean="0"/>
              <a:t>atmósfera</a:t>
            </a:r>
            <a:endParaRPr lang="en-US" sz="3200" dirty="0"/>
          </a:p>
        </p:txBody>
      </p:sp>
      <p:sp>
        <p:nvSpPr>
          <p:cNvPr id="9" name="Content Placeholder 8"/>
          <p:cNvSpPr>
            <a:spLocks noGrp="1"/>
          </p:cNvSpPr>
          <p:nvPr>
            <p:ph idx="1"/>
          </p:nvPr>
        </p:nvSpPr>
        <p:spPr>
          <a:xfrm>
            <a:off x="1257300" y="1841245"/>
            <a:ext cx="4259580" cy="4351338"/>
          </a:xfrm>
        </p:spPr>
        <p:txBody>
          <a:bodyPr>
            <a:normAutofit/>
          </a:bodyPr>
          <a:lstStyle/>
          <a:p>
            <a:pPr marL="383540" indent="-384810">
              <a:spcBef>
                <a:spcPts val="0"/>
              </a:spcBef>
              <a:spcAft>
                <a:spcPts val="1200"/>
              </a:spcAft>
              <a:buFont typeface="Arial" charset="0"/>
              <a:buChar char="•"/>
            </a:pPr>
            <a:r>
              <a:rPr lang="es-MX" altLang="en-US" sz="2400" dirty="0">
                <a:ea typeface="Arial" charset="0"/>
                <a:cs typeface="Arial" charset="0"/>
              </a:rPr>
              <a:t>Una capa extremadamente delgada de aire que se extiende aproximadamente 300 millas desde la superficie de la Tierra hasta el borde del espacio.</a:t>
            </a:r>
          </a:p>
          <a:p>
            <a:pPr marL="383540" indent="-384810">
              <a:spcBef>
                <a:spcPts val="0"/>
              </a:spcBef>
              <a:spcAft>
                <a:spcPts val="1200"/>
              </a:spcAft>
              <a:buFont typeface="Arial" charset="0"/>
              <a:buChar char="•"/>
            </a:pPr>
            <a:r>
              <a:rPr lang="es-MX" altLang="en-US" sz="2400" dirty="0">
                <a:ea typeface="Arial" charset="0"/>
                <a:cs typeface="Arial" charset="0"/>
              </a:rPr>
              <a:t>Contiene vapor de agua, una parte importante del ciclo hidrológico.</a:t>
            </a:r>
            <a:endParaRPr lang="en-US" altLang="en-US" sz="2400" dirty="0">
              <a:ea typeface="Arial" charset="0"/>
              <a:cs typeface="Arial" charset="0"/>
            </a:endParaRPr>
          </a:p>
        </p:txBody>
      </p:sp>
      <p:pic>
        <p:nvPicPr>
          <p:cNvPr id="7" name="Picture 6" descr="mage of thin cover of atmosphere hugging the Earth" title="I">
            <a:hlinkClick r:id="rId4"/>
          </p:cNvPr>
          <p:cNvPicPr>
            <a:picLocks noChangeAspect="1"/>
          </p:cNvPicPr>
          <p:nvPr/>
        </p:nvPicPr>
        <p:blipFill>
          <a:blip r:embed="rId5"/>
          <a:stretch>
            <a:fillRect/>
          </a:stretch>
        </p:blipFill>
        <p:spPr>
          <a:xfrm>
            <a:off x="5516880" y="1866582"/>
            <a:ext cx="3242824" cy="2432118"/>
          </a:xfrm>
          <a:prstGeom prst="rect">
            <a:avLst/>
          </a:prstGeom>
        </p:spPr>
      </p:pic>
      <p:sp>
        <p:nvSpPr>
          <p:cNvPr id="3" name="TextBox 2"/>
          <p:cNvSpPr txBox="1"/>
          <p:nvPr/>
        </p:nvSpPr>
        <p:spPr>
          <a:xfrm>
            <a:off x="7766227" y="4330040"/>
            <a:ext cx="993477" cy="276999"/>
          </a:xfrm>
          <a:prstGeom prst="rect">
            <a:avLst/>
          </a:prstGeom>
          <a:noFill/>
        </p:spPr>
        <p:txBody>
          <a:bodyPr wrap="none" rtlCol="0">
            <a:spAutoFit/>
          </a:bodyPr>
          <a:lstStyle/>
          <a:p>
            <a:r>
              <a:rPr lang="en-US" sz="1200" dirty="0"/>
              <a:t>Image: NASA</a:t>
            </a:r>
          </a:p>
        </p:txBody>
      </p:sp>
      <p:sp>
        <p:nvSpPr>
          <p:cNvPr id="8" name="TextBox 7">
            <a:hlinkClick r:id="rId6"/>
          </p:cNvPr>
          <p:cNvSpPr txBox="1"/>
          <p:nvPr/>
        </p:nvSpPr>
        <p:spPr>
          <a:xfrm>
            <a:off x="1809810" y="5678491"/>
            <a:ext cx="6682620" cy="400110"/>
          </a:xfrm>
          <a:prstGeom prst="rect">
            <a:avLst/>
          </a:prstGeom>
          <a:noFill/>
        </p:spPr>
        <p:txBody>
          <a:bodyPr wrap="square" rtlCol="0">
            <a:spAutoFit/>
          </a:bodyPr>
          <a:lstStyle/>
          <a:p>
            <a:r>
              <a:rPr lang="en-US" sz="2000" b="1" i="1" dirty="0">
                <a:solidFill>
                  <a:schemeClr val="accent1">
                    <a:lumMod val="50000"/>
                  </a:schemeClr>
                </a:solidFill>
                <a:latin typeface="Arial" charset="0"/>
                <a:ea typeface="Arial" charset="0"/>
                <a:cs typeface="Arial" charset="0"/>
                <a:hlinkClick r:id="rId6"/>
              </a:rPr>
              <a:t>Link to the GLOBE Atmosphere Protocols</a:t>
            </a:r>
            <a:endParaRPr lang="en-US" sz="2000" b="1" i="1" dirty="0">
              <a:solidFill>
                <a:schemeClr val="accent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719096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29</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p:cNvSpPr>
            <a:spLocks noGrp="1"/>
          </p:cNvSpPr>
          <p:nvPr>
            <p:ph type="title"/>
          </p:nvPr>
        </p:nvSpPr>
        <p:spPr>
          <a:xfrm>
            <a:off x="1161926" y="1076327"/>
            <a:ext cx="7162738" cy="365126"/>
          </a:xfrm>
        </p:spPr>
        <p:txBody>
          <a:bodyPr>
            <a:normAutofit fontScale="90000"/>
          </a:bodyPr>
          <a:lstStyle/>
          <a:p>
            <a:r>
              <a:rPr lang="en-US" sz="2400" b="1" dirty="0" smtClean="0">
                <a:solidFill>
                  <a:srgbClr val="002060"/>
                </a:solidFill>
              </a:rPr>
              <a:t>We want your Feedback! </a:t>
            </a:r>
            <a:r>
              <a:rPr lang="en-US" sz="2000" dirty="0" smtClean="0"/>
              <a:t/>
            </a:r>
            <a:br>
              <a:rPr lang="en-US" sz="2000" dirty="0" smtClean="0"/>
            </a:br>
            <a:r>
              <a:rPr lang="en-US" sz="2000" dirty="0" smtClean="0"/>
              <a:t/>
            </a:r>
            <a:br>
              <a:rPr lang="en-US" sz="2000" dirty="0" smtClean="0"/>
            </a:br>
            <a:endParaRPr lang="en-US" sz="2000" dirty="0"/>
          </a:p>
        </p:txBody>
      </p:sp>
      <p:sp>
        <p:nvSpPr>
          <p:cNvPr id="3" name="Content Placeholder 2"/>
          <p:cNvSpPr>
            <a:spLocks noGrp="1"/>
          </p:cNvSpPr>
          <p:nvPr>
            <p:ph idx="1"/>
          </p:nvPr>
        </p:nvSpPr>
        <p:spPr>
          <a:xfrm>
            <a:off x="1161926" y="1241540"/>
            <a:ext cx="7639173" cy="5686205"/>
          </a:xfrm>
        </p:spPr>
        <p:txBody>
          <a:bodyPr numCol="1">
            <a:normAutofit lnSpcReduction="10000"/>
          </a:bodyPr>
          <a:lstStyle/>
          <a:p>
            <a:pPr marL="0" indent="0" algn="just">
              <a:buNone/>
            </a:pPr>
            <a:r>
              <a:rPr lang="en-US" sz="1900" dirty="0"/>
              <a:t>Please provide us with feedback about this module. This is a community project and we welcome your comments, suggestions and edits! </a:t>
            </a:r>
          </a:p>
          <a:p>
            <a:pPr marL="0" indent="0" algn="just">
              <a:buNone/>
            </a:pPr>
            <a:r>
              <a:rPr lang="en-US" sz="1900" dirty="0"/>
              <a:t>Comment here:  </a:t>
            </a:r>
            <a:r>
              <a:rPr lang="en-US" sz="1900" dirty="0" err="1">
                <a:hlinkClick r:id="rId4"/>
              </a:rPr>
              <a:t>eTraining</a:t>
            </a:r>
            <a:r>
              <a:rPr lang="en-US" sz="1900" dirty="0">
                <a:hlinkClick r:id="rId4"/>
              </a:rPr>
              <a:t> Feedback</a:t>
            </a:r>
            <a:endParaRPr lang="en-US" sz="1900" dirty="0"/>
          </a:p>
          <a:p>
            <a:pPr marL="0" indent="0" algn="just">
              <a:buNone/>
            </a:pPr>
            <a:r>
              <a:rPr lang="en-US" sz="1900" dirty="0"/>
              <a:t>Questions about module? Contact GLOBE: </a:t>
            </a:r>
            <a:r>
              <a:rPr lang="en-US" sz="1900" dirty="0">
                <a:hlinkClick r:id="rId5"/>
              </a:rPr>
              <a:t>help@globe.gov</a:t>
            </a:r>
            <a:endParaRPr lang="en-US" sz="1900" dirty="0"/>
          </a:p>
          <a:p>
            <a:pPr marL="0" indent="0">
              <a:buNone/>
            </a:pPr>
            <a:r>
              <a:rPr lang="en-US" sz="1800" b="1" dirty="0"/>
              <a:t>Credits</a:t>
            </a:r>
          </a:p>
          <a:p>
            <a:pPr marL="0" indent="0">
              <a:buNone/>
            </a:pPr>
            <a:r>
              <a:rPr lang="en-US" sz="1500" b="1" dirty="0"/>
              <a:t>Power point Developers:</a:t>
            </a:r>
            <a:r>
              <a:rPr lang="en-US" sz="1500" dirty="0"/>
              <a:t>	</a:t>
            </a:r>
          </a:p>
          <a:p>
            <a:pPr marL="0" indent="0">
              <a:buNone/>
            </a:pPr>
            <a:r>
              <a:rPr lang="en-US" sz="1500" dirty="0"/>
              <a:t>Kevin Czajkowski</a:t>
            </a:r>
          </a:p>
          <a:p>
            <a:pPr marL="0" indent="0">
              <a:buNone/>
            </a:pPr>
            <a:r>
              <a:rPr lang="en-US" sz="1500" dirty="0"/>
              <a:t>Janet Struble</a:t>
            </a:r>
          </a:p>
          <a:p>
            <a:pPr marL="0" indent="0">
              <a:buNone/>
            </a:pPr>
            <a:r>
              <a:rPr lang="en-US" sz="1500" dirty="0"/>
              <a:t>Mikell Lynne Hedley</a:t>
            </a:r>
          </a:p>
          <a:p>
            <a:pPr marL="0" indent="0">
              <a:buNone/>
            </a:pPr>
            <a:r>
              <a:rPr lang="en-US" sz="1500" dirty="0"/>
              <a:t>Sara </a:t>
            </a:r>
            <a:r>
              <a:rPr lang="en-US" sz="1500" dirty="0" err="1"/>
              <a:t>Mierzwiak</a:t>
            </a:r>
            <a:r>
              <a:rPr lang="en-US" sz="1500" dirty="0"/>
              <a:t> </a:t>
            </a:r>
          </a:p>
          <a:p>
            <a:pPr marL="0" indent="0">
              <a:buNone/>
            </a:pPr>
            <a:r>
              <a:rPr lang="en-US" sz="1500" b="1" dirty="0"/>
              <a:t>Photos unless otherwise identified</a:t>
            </a:r>
            <a:r>
              <a:rPr lang="en-US" sz="1500" dirty="0"/>
              <a:t>: </a:t>
            </a:r>
          </a:p>
          <a:p>
            <a:pPr marL="0" indent="0">
              <a:buNone/>
            </a:pPr>
            <a:r>
              <a:rPr lang="en-US" sz="1500" dirty="0"/>
              <a:t>Kevin </a:t>
            </a:r>
            <a:r>
              <a:rPr lang="en-US" sz="1500" dirty="0" err="1"/>
              <a:t>Czajkowski</a:t>
            </a:r>
            <a:endParaRPr lang="en-US" sz="1800" dirty="0"/>
          </a:p>
          <a:p>
            <a:pPr marL="0" indent="0">
              <a:buNone/>
            </a:pPr>
            <a:r>
              <a:rPr lang="en-US" sz="1400" b="1" dirty="0"/>
              <a:t>Funding Provided by NASA</a:t>
            </a:r>
          </a:p>
          <a:p>
            <a:endParaRPr lang="en-US" sz="1400" dirty="0"/>
          </a:p>
          <a:p>
            <a:endParaRPr lang="en-US" sz="1400" dirty="0"/>
          </a:p>
          <a:p>
            <a:endParaRPr lang="en-US" sz="1400" dirty="0"/>
          </a:p>
          <a:p>
            <a:pPr marL="0" indent="0">
              <a:buNone/>
            </a:pPr>
            <a:r>
              <a:rPr lang="en-US" altLang="en-US" sz="1200" i="1">
                <a:solidFill>
                  <a:srgbClr val="000000"/>
                </a:solidFill>
              </a:rPr>
              <a:t>Version 5-13-20. </a:t>
            </a:r>
            <a:r>
              <a:rPr lang="en-US" altLang="en-US" sz="1200" i="1" dirty="0">
                <a:solidFill>
                  <a:srgbClr val="000000"/>
                </a:solidFill>
              </a:rPr>
              <a:t>If you edit and modify this slide set for use for educational purposes, please note “modified by (and your name and date)“ on this page. Thank you.</a:t>
            </a:r>
            <a:endParaRPr lang="en-US" sz="1200" b="1" dirty="0"/>
          </a:p>
          <a:p>
            <a:endParaRPr lang="en-US" sz="1800" dirty="0"/>
          </a:p>
          <a:p>
            <a:pPr lvl="1" indent="-342900"/>
            <a:endParaRPr lang="en-US" dirty="0"/>
          </a:p>
        </p:txBody>
      </p:sp>
      <p:pic>
        <p:nvPicPr>
          <p:cNvPr id="7" name="Picture 6" descr="Crest, University of Toledo"/>
          <p:cNvPicPr>
            <a:picLocks noChangeAspect="1"/>
          </p:cNvPicPr>
          <p:nvPr/>
        </p:nvPicPr>
        <p:blipFill>
          <a:blip r:embed="rId6"/>
          <a:stretch>
            <a:fillRect/>
          </a:stretch>
        </p:blipFill>
        <p:spPr>
          <a:xfrm>
            <a:off x="1585686" y="5336865"/>
            <a:ext cx="646069" cy="694718"/>
          </a:xfrm>
          <a:prstGeom prst="rect">
            <a:avLst/>
          </a:prstGeom>
        </p:spPr>
      </p:pic>
      <p:pic>
        <p:nvPicPr>
          <p:cNvPr id="8" name="Picture 3" descr="NAS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6208" y="5362414"/>
            <a:ext cx="618888" cy="51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43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3</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What is 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8240" cy="6065520"/>
          </a:xfrm>
          <a:prstGeom prst="rect">
            <a:avLst/>
          </a:prstGeom>
        </p:spPr>
      </p:pic>
      <p:sp>
        <p:nvSpPr>
          <p:cNvPr id="2" name="Title 1"/>
          <p:cNvSpPr>
            <a:spLocks noGrp="1"/>
          </p:cNvSpPr>
          <p:nvPr>
            <p:ph type="title"/>
          </p:nvPr>
        </p:nvSpPr>
        <p:spPr>
          <a:xfrm>
            <a:off x="1207770" y="541019"/>
            <a:ext cx="7886700" cy="1325563"/>
          </a:xfrm>
        </p:spPr>
        <p:txBody>
          <a:bodyPr>
            <a:normAutofit/>
          </a:bodyPr>
          <a:lstStyle/>
          <a:p>
            <a:r>
              <a:rPr lang="en-US" sz="3200" dirty="0" err="1" smtClean="0"/>
              <a:t>Humedad</a:t>
            </a:r>
            <a:r>
              <a:rPr lang="en-US" sz="3200" dirty="0" smtClean="0"/>
              <a:t> </a:t>
            </a:r>
            <a:r>
              <a:rPr lang="en-US" sz="3200" dirty="0" err="1" smtClean="0"/>
              <a:t>Relativa</a:t>
            </a:r>
            <a:r>
              <a:rPr lang="en-US" sz="3200" dirty="0" smtClean="0"/>
              <a:t> </a:t>
            </a:r>
            <a:endParaRPr lang="en-US" sz="3200" dirty="0"/>
          </a:p>
        </p:txBody>
      </p:sp>
      <p:sp>
        <p:nvSpPr>
          <p:cNvPr id="9" name="Content Placeholder 8"/>
          <p:cNvSpPr>
            <a:spLocks noGrp="1"/>
          </p:cNvSpPr>
          <p:nvPr>
            <p:ph idx="1"/>
          </p:nvPr>
        </p:nvSpPr>
        <p:spPr>
          <a:xfrm>
            <a:off x="1257300" y="1652869"/>
            <a:ext cx="4259580" cy="4916896"/>
          </a:xfrm>
        </p:spPr>
        <p:txBody>
          <a:bodyPr>
            <a:normAutofit fontScale="92500"/>
          </a:bodyPr>
          <a:lstStyle/>
          <a:p>
            <a:pPr marL="342900" indent="-342900">
              <a:lnSpc>
                <a:spcPct val="120000"/>
              </a:lnSpc>
              <a:spcBef>
                <a:spcPts val="0"/>
              </a:spcBef>
              <a:spcAft>
                <a:spcPts val="600"/>
              </a:spcAft>
              <a:buFont typeface="Arial" charset="0"/>
              <a:buChar char="•"/>
            </a:pPr>
            <a:r>
              <a:rPr lang="es-MX" altLang="en-US" sz="1800" dirty="0"/>
              <a:t>Mide la cantidad de vapor de agua en la atmósfera (humedad) en relación con la cantidad máxima de vapor de agua que la atmósfera podría contener a la misma temperatura.</a:t>
            </a:r>
          </a:p>
          <a:p>
            <a:pPr marL="342900" indent="-342900">
              <a:lnSpc>
                <a:spcPct val="120000"/>
              </a:lnSpc>
              <a:spcBef>
                <a:spcPts val="0"/>
              </a:spcBef>
              <a:spcAft>
                <a:spcPts val="600"/>
              </a:spcAft>
              <a:buFont typeface="Arial" charset="0"/>
              <a:buChar char="•"/>
            </a:pPr>
            <a:r>
              <a:rPr lang="es-MX" altLang="en-US" sz="1800" dirty="0"/>
              <a:t>Afecta el calentamiento y enfriamiento del aire.</a:t>
            </a:r>
          </a:p>
          <a:p>
            <a:pPr marL="342900" indent="-342900">
              <a:lnSpc>
                <a:spcPct val="120000"/>
              </a:lnSpc>
              <a:spcBef>
                <a:spcPts val="0"/>
              </a:spcBef>
              <a:spcAft>
                <a:spcPts val="600"/>
              </a:spcAft>
              <a:buFont typeface="Arial" charset="0"/>
              <a:buChar char="•"/>
            </a:pPr>
            <a:r>
              <a:rPr lang="es-MX" altLang="en-US" sz="1800" dirty="0"/>
              <a:t>El aire cálido puede contener más vapor de agua y el punto de saturación del aire es más alto que en el aire frío.</a:t>
            </a:r>
          </a:p>
          <a:p>
            <a:pPr marL="342900" indent="-342900">
              <a:lnSpc>
                <a:spcPct val="120000"/>
              </a:lnSpc>
              <a:spcBef>
                <a:spcPts val="0"/>
              </a:spcBef>
              <a:spcAft>
                <a:spcPts val="600"/>
              </a:spcAft>
              <a:buFont typeface="Arial" charset="0"/>
              <a:buChar char="•"/>
            </a:pPr>
            <a:r>
              <a:rPr lang="es-MX" altLang="en-US" sz="1800" dirty="0"/>
              <a:t>El vapor de agua tiene el mayor impacto como gas de efecto invernadero.</a:t>
            </a:r>
          </a:p>
          <a:p>
            <a:pPr marL="342900" indent="-342900">
              <a:lnSpc>
                <a:spcPct val="120000"/>
              </a:lnSpc>
              <a:spcBef>
                <a:spcPts val="0"/>
              </a:spcBef>
              <a:spcAft>
                <a:spcPts val="600"/>
              </a:spcAft>
              <a:buFont typeface="Arial" charset="0"/>
              <a:buChar char="•"/>
            </a:pPr>
            <a:r>
              <a:rPr lang="es-MX" altLang="en-US" sz="1800" dirty="0"/>
              <a:t>La humedad específica se refiere a la cantidad real de vapor de agua en el aire.</a:t>
            </a:r>
            <a:endParaRPr lang="en-US" altLang="en-US" sz="1800" dirty="0"/>
          </a:p>
        </p:txBody>
      </p:sp>
      <p:sp>
        <p:nvSpPr>
          <p:cNvPr id="10" name="TextBox 9" descr="Aerosols, Air Temperature, Albedo, Barometric Pressure, Precipitation, Relative Humidity (hyperlinked), Surface Ozone, Surface Temperature, Water Vapor, Wind" title="Atmosphere Protocols: "/>
          <p:cNvSpPr txBox="1"/>
          <p:nvPr/>
        </p:nvSpPr>
        <p:spPr>
          <a:xfrm>
            <a:off x="5885089" y="1727263"/>
            <a:ext cx="2841172" cy="4262705"/>
          </a:xfrm>
          <a:prstGeom prst="rect">
            <a:avLst/>
          </a:prstGeom>
          <a:noFill/>
          <a:ln>
            <a:solidFill>
              <a:schemeClr val="accent1"/>
            </a:solidFill>
          </a:ln>
        </p:spPr>
        <p:txBody>
          <a:bodyPr wrap="square" rtlCol="0">
            <a:spAutoFit/>
          </a:bodyPr>
          <a:lstStyle/>
          <a:p>
            <a:pPr algn="ctr">
              <a:spcAft>
                <a:spcPts val="600"/>
              </a:spcAft>
            </a:pPr>
            <a:r>
              <a:rPr lang="en-US" b="1" dirty="0" smtClean="0">
                <a:solidFill>
                  <a:schemeClr val="accent1">
                    <a:lumMod val="50000"/>
                  </a:schemeClr>
                </a:solidFill>
              </a:rPr>
              <a:t>Aerosol</a:t>
            </a:r>
            <a:endParaRPr lang="en-US" b="1" dirty="0">
              <a:solidFill>
                <a:schemeClr val="accent1">
                  <a:lumMod val="50000"/>
                </a:schemeClr>
              </a:solidFill>
            </a:endParaRPr>
          </a:p>
          <a:p>
            <a:pPr algn="ctr">
              <a:spcAft>
                <a:spcPts val="600"/>
              </a:spcAft>
            </a:pPr>
            <a:r>
              <a:rPr lang="en-US" b="1" dirty="0">
                <a:solidFill>
                  <a:schemeClr val="accent1">
                    <a:lumMod val="50000"/>
                  </a:schemeClr>
                </a:solidFill>
              </a:rPr>
              <a:t>Air Temperature</a:t>
            </a:r>
          </a:p>
          <a:p>
            <a:pPr algn="ctr">
              <a:spcAft>
                <a:spcPts val="600"/>
              </a:spcAft>
            </a:pPr>
            <a:r>
              <a:rPr lang="en-US" b="1" dirty="0">
                <a:solidFill>
                  <a:schemeClr val="accent1">
                    <a:lumMod val="50000"/>
                  </a:schemeClr>
                </a:solidFill>
              </a:rPr>
              <a:t>Albedo</a:t>
            </a:r>
          </a:p>
          <a:p>
            <a:pPr algn="ctr">
              <a:spcAft>
                <a:spcPts val="600"/>
              </a:spcAft>
            </a:pPr>
            <a:r>
              <a:rPr lang="en-US" b="1" dirty="0">
                <a:solidFill>
                  <a:schemeClr val="accent1">
                    <a:lumMod val="50000"/>
                  </a:schemeClr>
                </a:solidFill>
              </a:rPr>
              <a:t>Barometric Pressure</a:t>
            </a:r>
          </a:p>
          <a:p>
            <a:pPr algn="ctr">
              <a:spcAft>
                <a:spcPts val="600"/>
              </a:spcAft>
            </a:pPr>
            <a:r>
              <a:rPr lang="en-US" b="1" dirty="0">
                <a:solidFill>
                  <a:schemeClr val="accent1">
                    <a:lumMod val="50000"/>
                  </a:schemeClr>
                </a:solidFill>
              </a:rPr>
              <a:t>Clouds</a:t>
            </a:r>
          </a:p>
          <a:p>
            <a:pPr algn="ctr">
              <a:spcAft>
                <a:spcPts val="600"/>
              </a:spcAft>
            </a:pPr>
            <a:r>
              <a:rPr lang="en-US" b="1" dirty="0">
                <a:solidFill>
                  <a:schemeClr val="accent1">
                    <a:lumMod val="50000"/>
                  </a:schemeClr>
                </a:solidFill>
              </a:rPr>
              <a:t>Precipitation</a:t>
            </a:r>
          </a:p>
          <a:p>
            <a:pPr algn="ctr">
              <a:spcAft>
                <a:spcPts val="600"/>
              </a:spcAft>
            </a:pPr>
            <a:r>
              <a:rPr lang="en-US" b="1" i="1" dirty="0">
                <a:solidFill>
                  <a:schemeClr val="accent1">
                    <a:lumMod val="50000"/>
                  </a:schemeClr>
                </a:solidFill>
                <a:hlinkClick r:id="rId4"/>
              </a:rPr>
              <a:t>Relative Humidity</a:t>
            </a:r>
            <a:endParaRPr lang="en-US" b="1" i="1" dirty="0">
              <a:solidFill>
                <a:schemeClr val="accent1">
                  <a:lumMod val="50000"/>
                </a:schemeClr>
              </a:solidFill>
            </a:endParaRPr>
          </a:p>
          <a:p>
            <a:pPr algn="ctr">
              <a:spcAft>
                <a:spcPts val="600"/>
              </a:spcAft>
            </a:pPr>
            <a:r>
              <a:rPr lang="en-US" b="1" dirty="0">
                <a:solidFill>
                  <a:schemeClr val="accent1">
                    <a:lumMod val="50000"/>
                  </a:schemeClr>
                </a:solidFill>
              </a:rPr>
              <a:t>Surface Ozone</a:t>
            </a:r>
          </a:p>
          <a:p>
            <a:pPr algn="ctr">
              <a:spcAft>
                <a:spcPts val="600"/>
              </a:spcAft>
            </a:pPr>
            <a:r>
              <a:rPr lang="en-US" b="1" dirty="0">
                <a:solidFill>
                  <a:schemeClr val="accent1">
                    <a:lumMod val="50000"/>
                  </a:schemeClr>
                </a:solidFill>
              </a:rPr>
              <a:t>Surface Temperature</a:t>
            </a:r>
          </a:p>
          <a:p>
            <a:pPr algn="ctr">
              <a:spcAft>
                <a:spcPts val="600"/>
              </a:spcAft>
            </a:pPr>
            <a:r>
              <a:rPr lang="en-US" b="1" dirty="0">
                <a:solidFill>
                  <a:schemeClr val="accent1">
                    <a:lumMod val="50000"/>
                  </a:schemeClr>
                </a:solidFill>
              </a:rPr>
              <a:t>Water Vapor</a:t>
            </a:r>
          </a:p>
          <a:p>
            <a:pPr algn="ctr">
              <a:spcAft>
                <a:spcPts val="600"/>
              </a:spcAft>
            </a:pPr>
            <a:r>
              <a:rPr lang="en-US" b="1" dirty="0">
                <a:solidFill>
                  <a:schemeClr val="accent1">
                    <a:lumMod val="50000"/>
                  </a:schemeClr>
                </a:solidFill>
              </a:rPr>
              <a:t>Wind</a:t>
            </a:r>
          </a:p>
          <a:p>
            <a:endParaRPr lang="en-US" dirty="0"/>
          </a:p>
        </p:txBody>
      </p:sp>
      <p:sp>
        <p:nvSpPr>
          <p:cNvPr id="11" name="Oval 10" title="Relative Humidity is circled"/>
          <p:cNvSpPr/>
          <p:nvPr/>
        </p:nvSpPr>
        <p:spPr>
          <a:xfrm>
            <a:off x="6397474" y="3834024"/>
            <a:ext cx="1838930" cy="411856"/>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0176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4</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What is 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8240" cy="6065520"/>
          </a:xfrm>
          <a:prstGeom prst="rect">
            <a:avLst/>
          </a:prstGeom>
        </p:spPr>
      </p:pic>
      <p:sp>
        <p:nvSpPr>
          <p:cNvPr id="2" name="Title 1"/>
          <p:cNvSpPr>
            <a:spLocks noGrp="1"/>
          </p:cNvSpPr>
          <p:nvPr>
            <p:ph type="title"/>
          </p:nvPr>
        </p:nvSpPr>
        <p:spPr>
          <a:xfrm>
            <a:off x="1207770" y="541019"/>
            <a:ext cx="7886700" cy="1325563"/>
          </a:xfrm>
        </p:spPr>
        <p:txBody>
          <a:bodyPr>
            <a:normAutofit/>
          </a:bodyPr>
          <a:lstStyle/>
          <a:p>
            <a:r>
              <a:rPr lang="en-US" sz="3200" dirty="0" err="1" smtClean="0"/>
              <a:t>Midiendo</a:t>
            </a:r>
            <a:r>
              <a:rPr lang="en-US" sz="3200" dirty="0" smtClean="0"/>
              <a:t> la </a:t>
            </a:r>
            <a:r>
              <a:rPr lang="en-US" sz="3200" dirty="0" err="1" smtClean="0"/>
              <a:t>Humedad</a:t>
            </a:r>
            <a:r>
              <a:rPr lang="en-US" sz="3200" dirty="0" smtClean="0"/>
              <a:t> </a:t>
            </a:r>
            <a:r>
              <a:rPr lang="en-US" sz="3200" dirty="0" err="1" smtClean="0"/>
              <a:t>Relativa</a:t>
            </a:r>
            <a:r>
              <a:rPr lang="en-US" sz="3200" dirty="0" smtClean="0"/>
              <a:t> </a:t>
            </a:r>
            <a:endParaRPr lang="en-US" sz="3200" dirty="0"/>
          </a:p>
        </p:txBody>
      </p:sp>
      <p:sp>
        <p:nvSpPr>
          <p:cNvPr id="9" name="Content Placeholder 8"/>
          <p:cNvSpPr>
            <a:spLocks noGrp="1"/>
          </p:cNvSpPr>
          <p:nvPr>
            <p:ph idx="1"/>
          </p:nvPr>
        </p:nvSpPr>
        <p:spPr>
          <a:xfrm>
            <a:off x="1257300" y="1727263"/>
            <a:ext cx="4259580" cy="4351338"/>
          </a:xfrm>
        </p:spPr>
        <p:txBody>
          <a:bodyPr>
            <a:normAutofit lnSpcReduction="10000"/>
          </a:bodyPr>
          <a:lstStyle/>
          <a:p>
            <a:r>
              <a:rPr lang="es-MX" sz="2400" dirty="0">
                <a:ea typeface="Arial" charset="0"/>
                <a:cs typeface="Arial" charset="0"/>
              </a:rPr>
              <a:t>MODIS (o </a:t>
            </a:r>
            <a:r>
              <a:rPr lang="es-MX" sz="2400" dirty="0" err="1">
                <a:ea typeface="Arial" charset="0"/>
                <a:cs typeface="Arial" charset="0"/>
              </a:rPr>
              <a:t>Espectrorradiómetro</a:t>
            </a:r>
            <a:r>
              <a:rPr lang="es-MX" sz="2400" dirty="0">
                <a:ea typeface="Arial" charset="0"/>
                <a:cs typeface="Arial" charset="0"/>
              </a:rPr>
              <a:t> de Resolución Moderada)</a:t>
            </a:r>
          </a:p>
          <a:p>
            <a:r>
              <a:rPr lang="es-MX" sz="2400" dirty="0">
                <a:ea typeface="Arial" charset="0"/>
                <a:cs typeface="Arial" charset="0"/>
              </a:rPr>
              <a:t>Instrumento clave en los Satélites Terra y </a:t>
            </a:r>
            <a:r>
              <a:rPr lang="es-MX" sz="2400" dirty="0" err="1">
                <a:ea typeface="Arial" charset="0"/>
                <a:cs typeface="Arial" charset="0"/>
              </a:rPr>
              <a:t>Aqua</a:t>
            </a:r>
            <a:endParaRPr lang="es-MX" sz="2400" dirty="0">
              <a:ea typeface="Arial" charset="0"/>
              <a:cs typeface="Arial" charset="0"/>
            </a:endParaRPr>
          </a:p>
          <a:p>
            <a:r>
              <a:rPr lang="es-MX" sz="2400" dirty="0">
                <a:ea typeface="Arial" charset="0"/>
                <a:cs typeface="Arial" charset="0"/>
              </a:rPr>
              <a:t>Observa toda la superficie de la Tierra cada 1 o 2 días</a:t>
            </a:r>
          </a:p>
          <a:p>
            <a:r>
              <a:rPr lang="es-MX" sz="2400" dirty="0">
                <a:ea typeface="Arial" charset="0"/>
                <a:cs typeface="Arial" charset="0"/>
              </a:rPr>
              <a:t>Ayuda a comprender la dinámica global y los procesos de la atmósfera inferior sobre tierra y agua</a:t>
            </a:r>
          </a:p>
          <a:p>
            <a:r>
              <a:rPr lang="es-MX" sz="2400" dirty="0" smtClean="0">
                <a:ea typeface="Arial" charset="0"/>
                <a:cs typeface="Arial" charset="0"/>
              </a:rPr>
              <a:t>Consulta </a:t>
            </a:r>
            <a:r>
              <a:rPr lang="es-MX" sz="2400" dirty="0">
                <a:ea typeface="Arial" charset="0"/>
                <a:cs typeface="Arial" charset="0"/>
              </a:rPr>
              <a:t>la </a:t>
            </a:r>
            <a:r>
              <a:rPr lang="es-MX" sz="2400" dirty="0">
                <a:ea typeface="Arial" charset="0"/>
                <a:cs typeface="Arial" charset="0"/>
                <a:hlinkClick r:id="rId4"/>
              </a:rPr>
              <a:t>Imagen del Día de </a:t>
            </a:r>
            <a:r>
              <a:rPr lang="es-MX" sz="2400" dirty="0" smtClean="0">
                <a:ea typeface="Arial" charset="0"/>
                <a:cs typeface="Arial" charset="0"/>
                <a:hlinkClick r:id="rId4"/>
              </a:rPr>
              <a:t>MODIS</a:t>
            </a:r>
            <a:endParaRPr lang="en-US" sz="2400" dirty="0">
              <a:ea typeface="Arial" charset="0"/>
              <a:cs typeface="Arial" charset="0"/>
            </a:endParaRPr>
          </a:p>
        </p:txBody>
      </p:sp>
      <p:pic>
        <p:nvPicPr>
          <p:cNvPr id="12" name="Picture 11" descr="Artist's image of Terra Satellite in Space">
            <a:hlinkClick r:id="rId5"/>
          </p:cNvPr>
          <p:cNvPicPr>
            <a:picLocks noChangeAspect="1"/>
          </p:cNvPicPr>
          <p:nvPr/>
        </p:nvPicPr>
        <p:blipFill>
          <a:blip r:embed="rId6"/>
          <a:stretch>
            <a:fillRect/>
          </a:stretch>
        </p:blipFill>
        <p:spPr>
          <a:xfrm>
            <a:off x="5852160" y="1527733"/>
            <a:ext cx="2640331" cy="2059457"/>
          </a:xfrm>
          <a:prstGeom prst="rect">
            <a:avLst/>
          </a:prstGeom>
        </p:spPr>
      </p:pic>
      <p:sp>
        <p:nvSpPr>
          <p:cNvPr id="8" name="TextBox 7" descr="&#10;"/>
          <p:cNvSpPr txBox="1"/>
          <p:nvPr/>
        </p:nvSpPr>
        <p:spPr>
          <a:xfrm>
            <a:off x="5583235" y="3651102"/>
            <a:ext cx="2909256" cy="366157"/>
          </a:xfrm>
          <a:prstGeom prst="rect">
            <a:avLst/>
          </a:prstGeom>
          <a:noFill/>
        </p:spPr>
        <p:txBody>
          <a:bodyPr wrap="square" rtlCol="0">
            <a:spAutoFit/>
          </a:bodyPr>
          <a:lstStyle/>
          <a:p>
            <a:pPr algn="ctr"/>
            <a:r>
              <a:rPr lang="en-US" dirty="0" err="1" smtClean="0">
                <a:latin typeface="Arial" charset="0"/>
                <a:ea typeface="Arial" charset="0"/>
                <a:cs typeface="Arial" charset="0"/>
              </a:rPr>
              <a:t>Satélite</a:t>
            </a:r>
            <a:r>
              <a:rPr lang="en-US" dirty="0" smtClean="0">
                <a:latin typeface="Arial" charset="0"/>
                <a:ea typeface="Arial" charset="0"/>
                <a:cs typeface="Arial" charset="0"/>
              </a:rPr>
              <a:t> Terra de la NASA</a:t>
            </a:r>
            <a:endParaRPr lang="en-US" dirty="0">
              <a:latin typeface="Arial" charset="0"/>
              <a:ea typeface="Arial" charset="0"/>
              <a:cs typeface="Arial" charset="0"/>
            </a:endParaRPr>
          </a:p>
        </p:txBody>
      </p:sp>
      <p:pic>
        <p:nvPicPr>
          <p:cNvPr id="14" name="Picture 13" descr="Artist's Image of Aqua Satellite">
            <a:hlinkClick r:id="rId7"/>
          </p:cNvPr>
          <p:cNvPicPr>
            <a:picLocks noChangeAspect="1"/>
          </p:cNvPicPr>
          <p:nvPr/>
        </p:nvPicPr>
        <p:blipFill>
          <a:blip r:embed="rId8"/>
          <a:stretch>
            <a:fillRect/>
          </a:stretch>
        </p:blipFill>
        <p:spPr>
          <a:xfrm>
            <a:off x="5852160" y="4185492"/>
            <a:ext cx="2617470" cy="1616287"/>
          </a:xfrm>
          <a:prstGeom prst="rect">
            <a:avLst/>
          </a:prstGeom>
        </p:spPr>
      </p:pic>
      <p:sp>
        <p:nvSpPr>
          <p:cNvPr id="13" name="TextBox 12" descr="&#10;"/>
          <p:cNvSpPr txBox="1"/>
          <p:nvPr/>
        </p:nvSpPr>
        <p:spPr>
          <a:xfrm>
            <a:off x="5566410" y="5869347"/>
            <a:ext cx="2902280" cy="377488"/>
          </a:xfrm>
          <a:prstGeom prst="rect">
            <a:avLst/>
          </a:prstGeom>
          <a:noFill/>
        </p:spPr>
        <p:txBody>
          <a:bodyPr wrap="square" rtlCol="0">
            <a:spAutoFit/>
          </a:bodyPr>
          <a:lstStyle/>
          <a:p>
            <a:pPr algn="ctr"/>
            <a:r>
              <a:rPr lang="en-US" dirty="0" err="1" smtClean="0">
                <a:latin typeface="Arial" charset="0"/>
                <a:ea typeface="Arial" charset="0"/>
                <a:cs typeface="Arial" charset="0"/>
              </a:rPr>
              <a:t>Satélite</a:t>
            </a:r>
            <a:r>
              <a:rPr lang="en-US" dirty="0" smtClean="0">
                <a:latin typeface="Arial" charset="0"/>
                <a:ea typeface="Arial" charset="0"/>
                <a:cs typeface="Arial" charset="0"/>
              </a:rPr>
              <a:t> Aqua de la NASA</a:t>
            </a:r>
            <a:endParaRPr lang="en-US" dirty="0">
              <a:latin typeface="Arial" charset="0"/>
              <a:ea typeface="Arial" charset="0"/>
              <a:cs typeface="Arial" charset="0"/>
            </a:endParaRPr>
          </a:p>
        </p:txBody>
      </p:sp>
    </p:spTree>
    <p:extLst>
      <p:ext uri="{BB962C8B-B14F-4D97-AF65-F5344CB8AC3E}">
        <p14:creationId xmlns:p14="http://schemas.microsoft.com/office/powerpoint/2010/main" val="1099151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5</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Why Collect Relative Humidity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73938" cy="6062870"/>
          </a:xfrm>
          <a:prstGeom prst="rect">
            <a:avLst/>
          </a:prstGeom>
        </p:spPr>
      </p:pic>
      <p:sp>
        <p:nvSpPr>
          <p:cNvPr id="2" name="Title 1"/>
          <p:cNvSpPr>
            <a:spLocks noGrp="1"/>
          </p:cNvSpPr>
          <p:nvPr>
            <p:ph type="title"/>
          </p:nvPr>
        </p:nvSpPr>
        <p:spPr>
          <a:xfrm>
            <a:off x="1173938" y="581770"/>
            <a:ext cx="7886700" cy="1325563"/>
          </a:xfrm>
        </p:spPr>
        <p:txBody>
          <a:bodyPr>
            <a:normAutofit/>
          </a:bodyPr>
          <a:lstStyle/>
          <a:p>
            <a:r>
              <a:rPr lang="en-US" sz="3200" dirty="0">
                <a:ea typeface="Arial" charset="0"/>
                <a:cs typeface="Arial" charset="0"/>
              </a:rPr>
              <a:t>Recording Relative Humidity (RH) is important for many reasons:</a:t>
            </a:r>
            <a:endParaRPr lang="en-US" sz="3200" dirty="0"/>
          </a:p>
        </p:txBody>
      </p:sp>
      <p:sp>
        <p:nvSpPr>
          <p:cNvPr id="3" name="Content Placeholder 2"/>
          <p:cNvSpPr>
            <a:spLocks noGrp="1"/>
          </p:cNvSpPr>
          <p:nvPr>
            <p:ph idx="1"/>
          </p:nvPr>
        </p:nvSpPr>
        <p:spPr>
          <a:xfrm>
            <a:off x="1390650" y="1881836"/>
            <a:ext cx="7326630" cy="4351338"/>
          </a:xfrm>
        </p:spPr>
        <p:txBody>
          <a:bodyPr>
            <a:normAutofit fontScale="92500" lnSpcReduction="10000"/>
          </a:bodyPr>
          <a:lstStyle/>
          <a:p>
            <a:pPr marL="238125" indent="-238125">
              <a:lnSpc>
                <a:spcPct val="100000"/>
              </a:lnSpc>
              <a:spcBef>
                <a:spcPts val="0"/>
              </a:spcBef>
              <a:spcAft>
                <a:spcPts val="600"/>
              </a:spcAft>
              <a:buFont typeface="Arial" charset="0"/>
              <a:buChar char="•"/>
            </a:pPr>
            <a:r>
              <a:rPr lang="en-US" sz="2400" dirty="0">
                <a:ea typeface="Arial" charset="0"/>
                <a:cs typeface="Arial" charset="0"/>
              </a:rPr>
              <a:t>Taking RH measurements helps us understand how quickly water will move from the surface of the Earth to the atmosphere and then back to Earth.</a:t>
            </a:r>
          </a:p>
          <a:p>
            <a:pPr marL="238125" indent="-238125">
              <a:lnSpc>
                <a:spcPct val="100000"/>
              </a:lnSpc>
              <a:spcBef>
                <a:spcPts val="0"/>
              </a:spcBef>
              <a:spcAft>
                <a:spcPts val="600"/>
              </a:spcAft>
              <a:buFont typeface="Arial" charset="0"/>
              <a:buChar char="•"/>
            </a:pPr>
            <a:r>
              <a:rPr lang="en-US" sz="2400" dirty="0">
                <a:ea typeface="Arial" charset="0"/>
                <a:cs typeface="Arial" charset="0"/>
              </a:rPr>
              <a:t>RH measurements are important in classifying an area as arid (dry), or humid (moist). </a:t>
            </a:r>
          </a:p>
          <a:p>
            <a:pPr marL="238125" indent="-238125">
              <a:lnSpc>
                <a:spcPct val="100000"/>
              </a:lnSpc>
              <a:spcBef>
                <a:spcPts val="0"/>
              </a:spcBef>
              <a:spcAft>
                <a:spcPts val="600"/>
              </a:spcAft>
              <a:buFont typeface="Arial" charset="0"/>
              <a:buChar char="•"/>
            </a:pPr>
            <a:r>
              <a:rPr lang="en-US" sz="2400" dirty="0">
                <a:ea typeface="Arial" charset="0"/>
                <a:cs typeface="Arial" charset="0"/>
              </a:rPr>
              <a:t>RH influences when clouds will form and when precipitation will fall.</a:t>
            </a:r>
          </a:p>
          <a:p>
            <a:pPr marL="238125" indent="-238125">
              <a:lnSpc>
                <a:spcPct val="100000"/>
              </a:lnSpc>
              <a:spcBef>
                <a:spcPts val="0"/>
              </a:spcBef>
              <a:spcAft>
                <a:spcPts val="600"/>
              </a:spcAft>
              <a:buFont typeface="Arial" charset="0"/>
              <a:buChar char="•"/>
            </a:pPr>
            <a:r>
              <a:rPr lang="en-US" sz="2400" dirty="0">
                <a:ea typeface="Arial" charset="0"/>
                <a:cs typeface="Arial" charset="0"/>
              </a:rPr>
              <a:t>The amount of water in the atmosphere is one of the determining factors in the weather and climate in an area.</a:t>
            </a:r>
          </a:p>
          <a:p>
            <a:pPr marL="238125" indent="-238125">
              <a:lnSpc>
                <a:spcPct val="100000"/>
              </a:lnSpc>
              <a:spcBef>
                <a:spcPts val="0"/>
              </a:spcBef>
              <a:spcAft>
                <a:spcPts val="600"/>
              </a:spcAft>
              <a:buFont typeface="Arial" charset="0"/>
              <a:buChar char="•"/>
            </a:pPr>
            <a:r>
              <a:rPr lang="en-US" sz="2400" dirty="0">
                <a:ea typeface="Arial" charset="0"/>
                <a:cs typeface="Arial" charset="0"/>
              </a:rPr>
              <a:t>RH affects the heating and cooling of the air.</a:t>
            </a:r>
          </a:p>
          <a:p>
            <a:pPr marL="238125" indent="-238125">
              <a:lnSpc>
                <a:spcPct val="100000"/>
              </a:lnSpc>
              <a:spcBef>
                <a:spcPts val="0"/>
              </a:spcBef>
              <a:spcAft>
                <a:spcPts val="600"/>
              </a:spcAft>
              <a:buFont typeface="Arial" charset="0"/>
              <a:buChar char="•"/>
            </a:pPr>
            <a:r>
              <a:rPr lang="en-US" sz="2400" dirty="0">
                <a:ea typeface="Arial" charset="0"/>
                <a:cs typeface="Arial" charset="0"/>
              </a:rPr>
              <a:t>Because of its high heat capacity, water vapor can greatly change the rate that air masses change temperature.</a:t>
            </a:r>
          </a:p>
        </p:txBody>
      </p:sp>
    </p:spTree>
    <p:extLst>
      <p:ext uri="{BB962C8B-B14F-4D97-AF65-F5344CB8AC3E}">
        <p14:creationId xmlns:p14="http://schemas.microsoft.com/office/powerpoint/2010/main" val="37239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55FFB25-58D5-9C41-B25A-2A6C2E61A8F3}" type="slidenum">
              <a:rPr lang="en-US" smtClean="0"/>
              <a:t>6</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94654" cy="6062870"/>
          </a:xfrm>
          <a:prstGeom prst="rect">
            <a:avLst/>
          </a:prstGeom>
        </p:spPr>
      </p:pic>
      <p:sp>
        <p:nvSpPr>
          <p:cNvPr id="2" name="Title 1"/>
          <p:cNvSpPr>
            <a:spLocks noGrp="1"/>
          </p:cNvSpPr>
          <p:nvPr>
            <p:ph type="title"/>
          </p:nvPr>
        </p:nvSpPr>
        <p:spPr>
          <a:xfrm>
            <a:off x="1194654" y="584751"/>
            <a:ext cx="7886700" cy="1325563"/>
          </a:xfrm>
        </p:spPr>
        <p:txBody>
          <a:bodyPr>
            <a:normAutofit/>
          </a:bodyPr>
          <a:lstStyle/>
          <a:p>
            <a:r>
              <a:rPr lang="en-US" sz="3200" kern="0" spc="-100" dirty="0">
                <a:ea typeface="Arial" charset="0"/>
                <a:cs typeface="Arial" charset="0"/>
              </a:rPr>
              <a:t>YOUR measurements can help NASA scientists to:</a:t>
            </a:r>
            <a:endParaRPr lang="en-US" sz="3200" dirty="0"/>
          </a:p>
        </p:txBody>
      </p:sp>
      <p:sp>
        <p:nvSpPr>
          <p:cNvPr id="3" name="Content Placeholder 2"/>
          <p:cNvSpPr>
            <a:spLocks noGrp="1"/>
          </p:cNvSpPr>
          <p:nvPr>
            <p:ph idx="1"/>
          </p:nvPr>
        </p:nvSpPr>
        <p:spPr>
          <a:xfrm>
            <a:off x="1194654" y="1650896"/>
            <a:ext cx="7886700" cy="4351338"/>
          </a:xfrm>
        </p:spPr>
        <p:txBody>
          <a:bodyPr/>
          <a:lstStyle/>
          <a:p>
            <a:pPr marL="342900" indent="-342900">
              <a:spcBef>
                <a:spcPts val="0"/>
              </a:spcBef>
              <a:spcAft>
                <a:spcPts val="1200"/>
              </a:spcAft>
            </a:pPr>
            <a:r>
              <a:rPr lang="en-US" altLang="en-US" dirty="0">
                <a:ea typeface="Arial" charset="0"/>
                <a:cs typeface="Arial" charset="0"/>
              </a:rPr>
              <a:t>Forecast Weather </a:t>
            </a:r>
          </a:p>
          <a:p>
            <a:pPr marL="342900" indent="-342900">
              <a:spcBef>
                <a:spcPts val="0"/>
              </a:spcBef>
              <a:spcAft>
                <a:spcPts val="1200"/>
              </a:spcAft>
            </a:pPr>
            <a:r>
              <a:rPr lang="en-US" altLang="en-US" dirty="0">
                <a:ea typeface="Arial" charset="0"/>
                <a:cs typeface="Arial" charset="0"/>
              </a:rPr>
              <a:t>Understand Climate Change</a:t>
            </a:r>
          </a:p>
          <a:p>
            <a:pPr marL="342900" indent="-342900">
              <a:spcBef>
                <a:spcPts val="0"/>
              </a:spcBef>
              <a:spcAft>
                <a:spcPts val="1200"/>
              </a:spcAft>
            </a:pPr>
            <a:r>
              <a:rPr lang="en-US" dirty="0">
                <a:ea typeface="Arial" charset="0"/>
                <a:cs typeface="Arial" charset="0"/>
              </a:rPr>
              <a:t>Look at trends over different time periods</a:t>
            </a:r>
          </a:p>
          <a:p>
            <a:pPr marL="342900" indent="-342900">
              <a:spcBef>
                <a:spcPts val="0"/>
              </a:spcBef>
              <a:spcAft>
                <a:spcPts val="1200"/>
              </a:spcAft>
            </a:pPr>
            <a:r>
              <a:rPr lang="en-US" dirty="0">
                <a:ea typeface="Arial" charset="0"/>
                <a:cs typeface="Arial" charset="0"/>
              </a:rPr>
              <a:t>Observe the progression throughout the year</a:t>
            </a:r>
          </a:p>
          <a:p>
            <a:pPr marL="342900" indent="-342900">
              <a:spcBef>
                <a:spcPts val="0"/>
              </a:spcBef>
              <a:spcAft>
                <a:spcPts val="1200"/>
              </a:spcAft>
            </a:pPr>
            <a:r>
              <a:rPr lang="en-US" dirty="0">
                <a:ea typeface="Arial" charset="0"/>
                <a:cs typeface="Arial" charset="0"/>
              </a:rPr>
              <a:t>Find relationships to other meteorological variables</a:t>
            </a:r>
          </a:p>
        </p:txBody>
      </p:sp>
    </p:spTree>
    <p:extLst>
      <p:ext uri="{BB962C8B-B14F-4D97-AF65-F5344CB8AC3E}">
        <p14:creationId xmlns:p14="http://schemas.microsoft.com/office/powerpoint/2010/main" val="857072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7</a:t>
            </a:fld>
            <a:endParaRPr lang="en-US" dirty="0"/>
          </a:p>
        </p:txBody>
      </p:sp>
      <p:pic>
        <p:nvPicPr>
          <p:cNvPr id="4" name="Picture 3" descr="Banner: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223049" y="1377737"/>
            <a:ext cx="7886700" cy="1325563"/>
          </a:xfrm>
        </p:spPr>
        <p:txBody>
          <a:bodyPr>
            <a:normAutofit fontScale="90000"/>
          </a:bodyPr>
          <a:lstStyle/>
          <a:p>
            <a:r>
              <a:rPr lang="es-MX" sz="3200" dirty="0">
                <a:solidFill>
                  <a:srgbClr val="000000"/>
                </a:solidFill>
                <a:cs typeface="Calibri" charset="0"/>
              </a:rPr>
              <a:t>Lo que necesito para recolectar datos de humedad relativa</a:t>
            </a:r>
            <a:br>
              <a:rPr lang="es-MX" sz="3200" dirty="0">
                <a:solidFill>
                  <a:srgbClr val="000000"/>
                </a:solidFill>
                <a:cs typeface="Calibri" charset="0"/>
              </a:rPr>
            </a:br>
            <a:r>
              <a:rPr lang="es-MX" sz="3200" dirty="0">
                <a:solidFill>
                  <a:srgbClr val="000000"/>
                </a:solidFill>
                <a:cs typeface="Calibri" charset="0"/>
              </a:rPr>
              <a:t/>
            </a:r>
            <a:br>
              <a:rPr lang="es-MX" sz="3200" dirty="0">
                <a:solidFill>
                  <a:srgbClr val="000000"/>
                </a:solidFill>
                <a:cs typeface="Calibri" charset="0"/>
              </a:rPr>
            </a:br>
            <a:r>
              <a:rPr lang="es-MX" sz="3200" dirty="0">
                <a:solidFill>
                  <a:srgbClr val="000000"/>
                </a:solidFill>
                <a:cs typeface="Calibri" charset="0"/>
              </a:rPr>
              <a:t/>
            </a:r>
            <a:br>
              <a:rPr lang="es-MX" sz="3200" dirty="0">
                <a:solidFill>
                  <a:srgbClr val="000000"/>
                </a:solidFill>
                <a:cs typeface="Calibri" charset="0"/>
              </a:rPr>
            </a:br>
            <a:r>
              <a:rPr lang="es-MX" sz="3200" dirty="0">
                <a:solidFill>
                  <a:srgbClr val="000000"/>
                </a:solidFill>
                <a:cs typeface="Calibri" charset="0"/>
              </a:rPr>
              <a:t/>
            </a:r>
            <a:br>
              <a:rPr lang="es-MX" sz="3200" dirty="0">
                <a:solidFill>
                  <a:srgbClr val="000000"/>
                </a:solidFill>
                <a:cs typeface="Calibri" charset="0"/>
              </a:rPr>
            </a:br>
            <a:endParaRPr lang="es-MX" sz="3200" dirty="0">
              <a:solidFill>
                <a:srgbClr val="000000"/>
              </a:solidFill>
              <a:cs typeface="Calibri" charset="0"/>
            </a:endParaRPr>
          </a:p>
        </p:txBody>
      </p:sp>
      <p:graphicFrame>
        <p:nvGraphicFramePr>
          <p:cNvPr id="15" name="Content Placeholder 4" descr="Instruments&#10;Digital Hygrometer or Sling Psychometer (with chart), Calibrated Thermometer, Watch or Timer&#10;Data Sheet&#10;Atmosphere Investigation Data Sheet &#10;When&#10;Good:  Any time&#10;Better: Within one hour of local solar noon&#10;Best: Within +/- 15 minutes of a satellite overpass&#10;Where&#10;A good observation site (See Documenting your atmosphere study site)&#10;Other&#10;Log book for data collection; Computer with internet connection to enter data&#10;"/>
          <p:cNvGraphicFramePr>
            <a:graphicFrameLocks/>
          </p:cNvGraphicFramePr>
          <p:nvPr>
            <p:extLst>
              <p:ext uri="{D42A27DB-BD31-4B8C-83A1-F6EECF244321}">
                <p14:modId xmlns:p14="http://schemas.microsoft.com/office/powerpoint/2010/main" val="3008995941"/>
              </p:ext>
            </p:extLst>
          </p:nvPr>
        </p:nvGraphicFramePr>
        <p:xfrm>
          <a:off x="1411358" y="1659989"/>
          <a:ext cx="5608420" cy="4955382"/>
        </p:xfrm>
        <a:graphic>
          <a:graphicData uri="http://schemas.openxmlformats.org/drawingml/2006/table">
            <a:tbl>
              <a:tblPr firstRow="1" bandRow="1">
                <a:tableStyleId>{5C22544A-7EE6-4342-B048-85BDC9FD1C3A}</a:tableStyleId>
              </a:tblPr>
              <a:tblGrid>
                <a:gridCol w="1560442">
                  <a:extLst>
                    <a:ext uri="{9D8B030D-6E8A-4147-A177-3AD203B41FA5}">
                      <a16:colId xmlns:a16="http://schemas.microsoft.com/office/drawing/2014/main" val="20000"/>
                    </a:ext>
                  </a:extLst>
                </a:gridCol>
                <a:gridCol w="4047978">
                  <a:extLst>
                    <a:ext uri="{9D8B030D-6E8A-4147-A177-3AD203B41FA5}">
                      <a16:colId xmlns:a16="http://schemas.microsoft.com/office/drawing/2014/main" val="20001"/>
                    </a:ext>
                  </a:extLst>
                </a:gridCol>
              </a:tblGrid>
              <a:tr h="1037491">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smtClean="0">
                          <a:ln>
                            <a:noFill/>
                          </a:ln>
                          <a:solidFill>
                            <a:schemeClr val="tx1"/>
                          </a:solidFill>
                          <a:effectLst/>
                          <a:latin typeface="Arial" charset="0"/>
                          <a:ea typeface="ＭＳ Ｐゴシック" charset="-128"/>
                        </a:rPr>
                        <a:t>Instrumentos</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smtClean="0">
                          <a:ln>
                            <a:noFill/>
                          </a:ln>
                          <a:solidFill>
                            <a:schemeClr val="tx1"/>
                          </a:solidFill>
                          <a:effectLst/>
                          <a:latin typeface="Arial" charset="0"/>
                          <a:ea typeface="ＭＳ Ｐゴシック" charset="-128"/>
                        </a:rPr>
                        <a:t>Higrómetro</a:t>
                      </a:r>
                      <a:r>
                        <a:rPr kumimoji="0" lang="en-US" altLang="en-US" sz="1800" b="0" i="0" u="none" strike="noStrike" cap="none" normalizeH="0" baseline="0" dirty="0" smtClean="0">
                          <a:ln>
                            <a:noFill/>
                          </a:ln>
                          <a:solidFill>
                            <a:schemeClr val="tx1"/>
                          </a:solidFill>
                          <a:effectLst/>
                          <a:latin typeface="Arial" charset="0"/>
                          <a:ea typeface="ＭＳ Ｐゴシック" charset="-128"/>
                        </a:rPr>
                        <a:t> digital o </a:t>
                      </a:r>
                      <a:r>
                        <a:rPr kumimoji="0" lang="en-US" altLang="en-US" sz="1800" b="0" i="0" u="none" strike="noStrike" cap="none" normalizeH="0" baseline="0" dirty="0" err="1" smtClean="0">
                          <a:ln>
                            <a:noFill/>
                          </a:ln>
                          <a:solidFill>
                            <a:schemeClr val="tx1"/>
                          </a:solidFill>
                          <a:effectLst/>
                          <a:latin typeface="Arial" charset="0"/>
                          <a:ea typeface="ＭＳ Ｐゴシック" charset="-128"/>
                        </a:rPr>
                        <a:t>psicrómetro</a:t>
                      </a:r>
                      <a:r>
                        <a:rPr kumimoji="0" lang="en-US" altLang="en-US" sz="1800" b="0" i="0" u="none" strike="noStrike" cap="none" normalizeH="0" baseline="0" dirty="0" smtClean="0">
                          <a:ln>
                            <a:noFill/>
                          </a:ln>
                          <a:solidFill>
                            <a:schemeClr val="tx1"/>
                          </a:solidFill>
                          <a:effectLst/>
                          <a:latin typeface="Arial" charset="0"/>
                          <a:ea typeface="ＭＳ Ｐゴシック" charset="-128"/>
                        </a:rPr>
                        <a:t> de </a:t>
                      </a:r>
                      <a:r>
                        <a:rPr kumimoji="0" lang="en-US" altLang="en-US" sz="1800" b="0" i="0" u="none" strike="noStrike" cap="none" normalizeH="0" baseline="0" dirty="0" err="1" smtClean="0">
                          <a:ln>
                            <a:noFill/>
                          </a:ln>
                          <a:solidFill>
                            <a:schemeClr val="tx1"/>
                          </a:solidFill>
                          <a:effectLst/>
                          <a:latin typeface="Arial" charset="0"/>
                          <a:ea typeface="ＭＳ Ｐゴシック" charset="-128"/>
                        </a:rPr>
                        <a:t>paleta</a:t>
                      </a:r>
                      <a:r>
                        <a:rPr kumimoji="0" lang="en-US" altLang="en-US" sz="1800" b="0" i="0" u="none" strike="noStrike" cap="none" normalizeH="0" baseline="0" dirty="0" smtClean="0">
                          <a:ln>
                            <a:noFill/>
                          </a:ln>
                          <a:solidFill>
                            <a:schemeClr val="tx1"/>
                          </a:solidFill>
                          <a:effectLst/>
                          <a:latin typeface="Arial" charset="0"/>
                          <a:ea typeface="ＭＳ Ｐゴシック" charset="-128"/>
                        </a:rPr>
                        <a:t> (con </a:t>
                      </a:r>
                      <a:r>
                        <a:rPr kumimoji="0" lang="en-US" altLang="en-US" sz="1800" b="0" i="0" u="none" strike="noStrike" cap="none" normalizeH="0" baseline="0" dirty="0" err="1" smtClean="0">
                          <a:ln>
                            <a:noFill/>
                          </a:ln>
                          <a:solidFill>
                            <a:schemeClr val="tx1"/>
                          </a:solidFill>
                          <a:effectLst/>
                          <a:latin typeface="Arial" charset="0"/>
                          <a:ea typeface="ＭＳ Ｐゴシック" charset="-128"/>
                        </a:rPr>
                        <a:t>gráfico</a:t>
                      </a:r>
                      <a:r>
                        <a:rPr kumimoji="0" lang="en-US" altLang="en-US" sz="1800" b="0" i="0" u="none" strike="noStrike" cap="none" normalizeH="0" baseline="0" dirty="0" smtClean="0">
                          <a:ln>
                            <a:noFill/>
                          </a:ln>
                          <a:solidFill>
                            <a:schemeClr val="tx1"/>
                          </a:solidFill>
                          <a:effectLst/>
                          <a:latin typeface="Arial" charset="0"/>
                          <a:ea typeface="ＭＳ Ｐゴシック" charset="-128"/>
                        </a:rPr>
                        <a:t>), </a:t>
                      </a:r>
                      <a:r>
                        <a:rPr kumimoji="0" lang="en-US" altLang="en-US" sz="1800" b="0" i="0" u="none" strike="noStrike" cap="none" normalizeH="0" baseline="0" dirty="0" err="1" smtClean="0">
                          <a:ln>
                            <a:noFill/>
                          </a:ln>
                          <a:solidFill>
                            <a:schemeClr val="tx1"/>
                          </a:solidFill>
                          <a:effectLst/>
                          <a:latin typeface="Arial" charset="0"/>
                          <a:ea typeface="ＭＳ Ｐゴシック" charset="-128"/>
                        </a:rPr>
                        <a:t>termómetro</a:t>
                      </a:r>
                      <a:r>
                        <a:rPr kumimoji="0" lang="en-US" altLang="en-US" sz="1800" b="0" i="0" u="none" strike="noStrike" cap="none" normalizeH="0" baseline="0" dirty="0" smtClean="0">
                          <a:ln>
                            <a:noFill/>
                          </a:ln>
                          <a:solidFill>
                            <a:schemeClr val="tx1"/>
                          </a:solidFill>
                          <a:effectLst/>
                          <a:latin typeface="Arial" charset="0"/>
                          <a:ea typeface="ＭＳ Ｐゴシック" charset="-128"/>
                        </a:rPr>
                        <a:t> </a:t>
                      </a:r>
                      <a:r>
                        <a:rPr kumimoji="0" lang="en-US" altLang="en-US" sz="1800" b="0" i="0" u="none" strike="noStrike" cap="none" normalizeH="0" baseline="0" dirty="0" err="1" smtClean="0">
                          <a:ln>
                            <a:noFill/>
                          </a:ln>
                          <a:solidFill>
                            <a:schemeClr val="tx1"/>
                          </a:solidFill>
                          <a:effectLst/>
                          <a:latin typeface="Arial" charset="0"/>
                          <a:ea typeface="ＭＳ Ｐゴシック" charset="-128"/>
                        </a:rPr>
                        <a:t>calibrado</a:t>
                      </a:r>
                      <a:r>
                        <a:rPr kumimoji="0" lang="en-US" altLang="en-US" sz="1800" b="0" i="0" u="none" strike="noStrike" cap="none" normalizeH="0" baseline="0" dirty="0" smtClean="0">
                          <a:ln>
                            <a:noFill/>
                          </a:ln>
                          <a:solidFill>
                            <a:schemeClr val="tx1"/>
                          </a:solidFill>
                          <a:effectLst/>
                          <a:latin typeface="Arial" charset="0"/>
                          <a:ea typeface="ＭＳ Ｐゴシック" charset="-128"/>
                        </a:rPr>
                        <a:t>, </a:t>
                      </a:r>
                      <a:r>
                        <a:rPr kumimoji="0" lang="en-US" altLang="en-US" sz="1800" b="0" i="0" u="none" strike="noStrike" cap="none" normalizeH="0" baseline="0" dirty="0" err="1" smtClean="0">
                          <a:ln>
                            <a:noFill/>
                          </a:ln>
                          <a:solidFill>
                            <a:schemeClr val="tx1"/>
                          </a:solidFill>
                          <a:effectLst/>
                          <a:latin typeface="Arial" charset="0"/>
                          <a:ea typeface="ＭＳ Ｐゴシック" charset="-128"/>
                        </a:rPr>
                        <a:t>reloj</a:t>
                      </a:r>
                      <a:r>
                        <a:rPr kumimoji="0" lang="en-US" altLang="en-US" sz="1800" b="0" i="0" u="none" strike="noStrike" cap="none" normalizeH="0" baseline="0" dirty="0" smtClean="0">
                          <a:ln>
                            <a:noFill/>
                          </a:ln>
                          <a:solidFill>
                            <a:schemeClr val="tx1"/>
                          </a:solidFill>
                          <a:effectLst/>
                          <a:latin typeface="Arial" charset="0"/>
                          <a:ea typeface="ＭＳ Ｐゴシック" charset="-128"/>
                        </a:rPr>
                        <a:t> o </a:t>
                      </a:r>
                      <a:r>
                        <a:rPr kumimoji="0" lang="en-US" altLang="en-US" sz="1800" b="0" i="0" u="none" strike="noStrike" cap="none" normalizeH="0" baseline="0" dirty="0" err="1" smtClean="0">
                          <a:ln>
                            <a:noFill/>
                          </a:ln>
                          <a:solidFill>
                            <a:schemeClr val="tx1"/>
                          </a:solidFill>
                          <a:effectLst/>
                          <a:latin typeface="Arial" charset="0"/>
                          <a:ea typeface="ＭＳ Ｐゴシック" charset="-128"/>
                        </a:rPr>
                        <a:t>temporizador</a:t>
                      </a:r>
                      <a:r>
                        <a:rPr kumimoji="0" lang="en-US" altLang="en-US" sz="1800" b="0" i="0" u="none" strike="noStrike" cap="none" normalizeH="0" baseline="0" dirty="0" smtClean="0">
                          <a:ln>
                            <a:noFill/>
                          </a:ln>
                          <a:solidFill>
                            <a:schemeClr val="tx1"/>
                          </a:solidFill>
                          <a:effectLst/>
                          <a:latin typeface="Arial" charset="0"/>
                          <a:ea typeface="ＭＳ Ｐゴシック" charset="-128"/>
                        </a:rPr>
                        <a:t>.</a:t>
                      </a:r>
                      <a:endParaRPr kumimoji="0" lang="en-US" altLang="en-US" sz="1800" b="0" i="0"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66509">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smtClean="0">
                          <a:ln>
                            <a:noFill/>
                          </a:ln>
                          <a:solidFill>
                            <a:schemeClr val="tx1"/>
                          </a:solidFill>
                          <a:effectLst/>
                          <a:latin typeface="Arial" charset="0"/>
                          <a:ea typeface="ＭＳ Ｐゴシック" charset="-128"/>
                        </a:rPr>
                        <a:t>Hoja</a:t>
                      </a:r>
                      <a:r>
                        <a:rPr kumimoji="0" lang="en-US" altLang="en-US" sz="1800" b="0" i="1" u="none" strike="noStrike" cap="none" normalizeH="0" baseline="0" dirty="0" smtClean="0">
                          <a:ln>
                            <a:noFill/>
                          </a:ln>
                          <a:solidFill>
                            <a:schemeClr val="tx1"/>
                          </a:solidFill>
                          <a:effectLst/>
                          <a:latin typeface="Arial" charset="0"/>
                          <a:ea typeface="ＭＳ Ｐゴシック" charset="-128"/>
                        </a:rPr>
                        <a:t> de </a:t>
                      </a:r>
                      <a:r>
                        <a:rPr kumimoji="0" lang="en-US" altLang="en-US" sz="1800" b="0" i="1" u="none" strike="noStrike" cap="none" normalizeH="0" baseline="0" dirty="0" err="1" smtClean="0">
                          <a:ln>
                            <a:noFill/>
                          </a:ln>
                          <a:solidFill>
                            <a:schemeClr val="tx1"/>
                          </a:solidFill>
                          <a:effectLst/>
                          <a:latin typeface="Arial" charset="0"/>
                          <a:ea typeface="ＭＳ Ｐゴシック" charset="-128"/>
                        </a:rPr>
                        <a:t>Datos</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MX" sz="1800" i="1" dirty="0" smtClean="0">
                          <a:latin typeface="Arial" charset="0"/>
                          <a:hlinkClick r:id="rId5"/>
                        </a:rPr>
                        <a:t>Hoja de Datos de Investigación Atmosférica</a:t>
                      </a:r>
                      <a:endParaRPr lang="es-MX" sz="1800" i="1" dirty="0" smtClean="0">
                        <a:latin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48266">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smtClean="0">
                          <a:ln>
                            <a:noFill/>
                          </a:ln>
                          <a:solidFill>
                            <a:schemeClr val="tx1"/>
                          </a:solidFill>
                          <a:effectLst/>
                          <a:latin typeface="Arial" charset="0"/>
                          <a:ea typeface="ＭＳ Ｐゴシック" charset="-128"/>
                        </a:rPr>
                        <a:t>Cuándo</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n-US" sz="1800" b="0" i="0" u="none" strike="noStrike" cap="none" normalizeH="0" baseline="0" dirty="0" smtClean="0">
                          <a:ln>
                            <a:noFill/>
                          </a:ln>
                          <a:solidFill>
                            <a:schemeClr val="tx1"/>
                          </a:solidFill>
                          <a:effectLst/>
                          <a:latin typeface="Arial" charset="0"/>
                          <a:ea typeface="ＭＳ Ｐゴシック" charset="-128"/>
                        </a:rPr>
                        <a:t>Preferiblemente dentro de una hora del </a:t>
                      </a:r>
                      <a:r>
                        <a:rPr kumimoji="0" lang="es-MX" altLang="en-US" sz="1800" b="0" i="0" u="none" strike="noStrike" cap="none" normalizeH="0" baseline="0" dirty="0" smtClean="0">
                          <a:ln>
                            <a:noFill/>
                          </a:ln>
                          <a:solidFill>
                            <a:schemeClr val="tx1"/>
                          </a:solidFill>
                          <a:effectLst/>
                          <a:latin typeface="Arial" charset="0"/>
                          <a:ea typeface="ＭＳ Ｐゴシック" charset="-128"/>
                          <a:hlinkClick r:id="rId6"/>
                        </a:rPr>
                        <a:t>mediodía solar local</a:t>
                      </a:r>
                      <a:r>
                        <a:rPr kumimoji="0" lang="es-MX" altLang="en-US" sz="1800" b="0" i="0" u="none" strike="noStrike" cap="none" normalizeH="0" baseline="0" dirty="0" smtClean="0">
                          <a:ln>
                            <a:noFill/>
                          </a:ln>
                          <a:solidFill>
                            <a:schemeClr val="tx1"/>
                          </a:solidFill>
                          <a:effectLst/>
                          <a:latin typeface="Arial" charset="0"/>
                          <a:ea typeface="ＭＳ Ｐゴシック" charset="-128"/>
                        </a:rPr>
                        <a:t>; aceptable en otros momentos.</a:t>
                      </a:r>
                      <a:endParaRPr kumimoji="0" lang="en-US" altLang="en-US" sz="1800" b="0" i="0"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012569">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smtClean="0">
                          <a:ln>
                            <a:noFill/>
                          </a:ln>
                          <a:solidFill>
                            <a:schemeClr val="tx1"/>
                          </a:solidFill>
                          <a:effectLst/>
                          <a:latin typeface="Arial" charset="0"/>
                          <a:ea typeface="ＭＳ Ｐゴシック" charset="-128"/>
                        </a:rPr>
                        <a:t>Dónde</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n-US" sz="1800" b="0" i="0" u="none" strike="noStrike" cap="none" normalizeH="0" baseline="0" dirty="0" smtClean="0">
                          <a:ln>
                            <a:noFill/>
                          </a:ln>
                          <a:solidFill>
                            <a:schemeClr val="tx1"/>
                          </a:solidFill>
                          <a:effectLst/>
                          <a:latin typeface="Arial" charset="0"/>
                          <a:ea typeface="ＭＳ Ｐゴシック" charset="-128"/>
                        </a:rPr>
                        <a:t>Un buen sitio de observación (ver "</a:t>
                      </a:r>
                      <a:r>
                        <a:rPr kumimoji="0" lang="es-MX" altLang="en-US" sz="1800" b="0" i="0" u="none" strike="noStrike" cap="none" normalizeH="0" baseline="0" dirty="0" smtClean="0">
                          <a:ln>
                            <a:noFill/>
                          </a:ln>
                          <a:solidFill>
                            <a:schemeClr val="tx1"/>
                          </a:solidFill>
                          <a:effectLst/>
                          <a:latin typeface="Arial" charset="0"/>
                          <a:ea typeface="ＭＳ Ｐゴシック" charset="-128"/>
                          <a:hlinkClick r:id="rId7"/>
                        </a:rPr>
                        <a:t>Documentar el sitio de estudio de la atmósfera</a:t>
                      </a:r>
                      <a:r>
                        <a:rPr kumimoji="0" lang="es-MX" altLang="en-US" sz="1800" b="0" i="0" u="none" strike="noStrike" cap="none" normalizeH="0" baseline="0" dirty="0" smtClean="0">
                          <a:ln>
                            <a:noFill/>
                          </a:ln>
                          <a:solidFill>
                            <a:schemeClr val="tx1"/>
                          </a:solidFill>
                          <a:effectLst/>
                          <a:latin typeface="Arial" charset="0"/>
                          <a:ea typeface="ＭＳ Ｐゴシック" charset="-128"/>
                        </a:rPr>
                        <a:t>") en tu Refugio de Instrumentos.</a:t>
                      </a:r>
                      <a:endParaRPr kumimoji="0" lang="en-US" altLang="en-US" sz="1800" b="0" i="0"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144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0" i="1" u="none" strike="noStrike" cap="none" normalizeH="0" baseline="0" dirty="0" err="1" smtClean="0">
                          <a:ln>
                            <a:noFill/>
                          </a:ln>
                          <a:solidFill>
                            <a:schemeClr val="tx1"/>
                          </a:solidFill>
                          <a:effectLst/>
                          <a:latin typeface="Arial" charset="0"/>
                          <a:ea typeface="Arial" charset="0"/>
                          <a:cs typeface="Arial" charset="0"/>
                        </a:rPr>
                        <a:t>Otros</a:t>
                      </a:r>
                      <a:endParaRPr kumimoji="0" lang="en-US" altLang="en-US" sz="1800" b="0" i="1" u="none" strike="noStrike" cap="none" normalizeH="0" baseline="0" dirty="0">
                        <a:ln>
                          <a:noFill/>
                        </a:ln>
                        <a:solidFill>
                          <a:schemeClr val="tx1"/>
                        </a:solidFill>
                        <a:effectLst/>
                        <a:latin typeface="Arial" charset="0"/>
                        <a:ea typeface="Arial" charset="0"/>
                        <a:cs typeface="Arial" charset="0"/>
                      </a:endParaRPr>
                    </a:p>
                    <a:p>
                      <a:endParaRPr lang="en-US" i="1"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800" i="0" dirty="0" smtClean="0">
                          <a:latin typeface="Arial" charset="0"/>
                          <a:ea typeface="Arial" charset="0"/>
                          <a:cs typeface="Arial" charset="0"/>
                        </a:rPr>
                        <a:t>Libro de registro para la recolección de datos; Computadora con conexión a internet para ingresar los datos.</a:t>
                      </a:r>
                      <a:endParaRPr lang="en-US" sz="1800" i="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10" name="Picture 9" descr="Artist image of digital hydrometer">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4787" y="1649317"/>
            <a:ext cx="1307050" cy="1642524"/>
          </a:xfrm>
          <a:prstGeom prst="rect">
            <a:avLst/>
          </a:prstGeom>
        </p:spPr>
      </p:pic>
      <p:sp>
        <p:nvSpPr>
          <p:cNvPr id="11" name="TextBox 10"/>
          <p:cNvSpPr txBox="1"/>
          <p:nvPr/>
        </p:nvSpPr>
        <p:spPr>
          <a:xfrm>
            <a:off x="7000104" y="3272567"/>
            <a:ext cx="2043381" cy="369332"/>
          </a:xfrm>
          <a:prstGeom prst="rect">
            <a:avLst/>
          </a:prstGeom>
          <a:noFill/>
        </p:spPr>
        <p:txBody>
          <a:bodyPr wrap="square" rtlCol="0">
            <a:spAutoFit/>
          </a:bodyPr>
          <a:lstStyle/>
          <a:p>
            <a:pPr algn="ctr"/>
            <a:r>
              <a:rPr lang="en-US" b="1" dirty="0" err="1" smtClean="0"/>
              <a:t>Higrómetro</a:t>
            </a:r>
            <a:r>
              <a:rPr lang="en-US" b="1" dirty="0" smtClean="0"/>
              <a:t> Digital</a:t>
            </a:r>
            <a:endParaRPr lang="en-US" sz="1400" b="1" dirty="0">
              <a:latin typeface="Arial" charset="0"/>
              <a:ea typeface="Arial" charset="0"/>
              <a:cs typeface="Arial" charset="0"/>
            </a:endParaRPr>
          </a:p>
        </p:txBody>
      </p:sp>
      <p:pic>
        <p:nvPicPr>
          <p:cNvPr id="12" name="Picture 11" descr="Artist's image of sling psychromete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59921" y="4100351"/>
            <a:ext cx="1526033" cy="1519112"/>
          </a:xfrm>
          <a:prstGeom prst="rect">
            <a:avLst/>
          </a:prstGeom>
        </p:spPr>
      </p:pic>
      <p:sp>
        <p:nvSpPr>
          <p:cNvPr id="13" name="TextBox 12"/>
          <p:cNvSpPr txBox="1"/>
          <p:nvPr/>
        </p:nvSpPr>
        <p:spPr>
          <a:xfrm>
            <a:off x="6955862" y="5667539"/>
            <a:ext cx="2131866" cy="1754326"/>
          </a:xfrm>
          <a:prstGeom prst="rect">
            <a:avLst/>
          </a:prstGeom>
          <a:noFill/>
        </p:spPr>
        <p:txBody>
          <a:bodyPr wrap="square" rtlCol="0">
            <a:spAutoFit/>
          </a:bodyPr>
          <a:lstStyle/>
          <a:p>
            <a:pPr algn="ctr"/>
            <a:r>
              <a:rPr lang="en-US" b="1" dirty="0" err="1"/>
              <a:t>Psicrómetro</a:t>
            </a:r>
            <a:r>
              <a:rPr lang="en-US" b="1" dirty="0"/>
              <a:t> de </a:t>
            </a:r>
            <a:r>
              <a:rPr lang="en-US" b="1" dirty="0" err="1"/>
              <a:t>Paleta</a:t>
            </a:r>
            <a:endParaRPr lang="en-US" b="1"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438944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8</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446144" y="1405703"/>
            <a:ext cx="7886700" cy="1325563"/>
          </a:xfrm>
        </p:spPr>
        <p:txBody>
          <a:bodyPr>
            <a:normAutofit fontScale="90000"/>
          </a:bodyPr>
          <a:lstStyle/>
          <a:p>
            <a:r>
              <a:rPr lang="en-US" sz="3200" dirty="0">
                <a:solidFill>
                  <a:srgbClr val="000000"/>
                </a:solidFill>
                <a:cs typeface="Calibri" charset="0"/>
              </a:rPr>
              <a:t>¿</a:t>
            </a:r>
            <a:r>
              <a:rPr lang="en-US" sz="3200" dirty="0" err="1">
                <a:solidFill>
                  <a:srgbClr val="000000"/>
                </a:solidFill>
                <a:cs typeface="Calibri" charset="0"/>
              </a:rPr>
              <a:t>Qué</a:t>
            </a:r>
            <a:r>
              <a:rPr lang="en-US" sz="3200" dirty="0">
                <a:solidFill>
                  <a:srgbClr val="000000"/>
                </a:solidFill>
                <a:cs typeface="Calibri" charset="0"/>
              </a:rPr>
              <a:t> </a:t>
            </a:r>
            <a:r>
              <a:rPr lang="en-US" sz="3200" dirty="0" err="1">
                <a:solidFill>
                  <a:srgbClr val="000000"/>
                </a:solidFill>
                <a:cs typeface="Calibri" charset="0"/>
              </a:rPr>
              <a:t>instrumento</a:t>
            </a:r>
            <a:r>
              <a:rPr lang="en-US" sz="3200" dirty="0">
                <a:solidFill>
                  <a:srgbClr val="000000"/>
                </a:solidFill>
                <a:cs typeface="Calibri" charset="0"/>
              </a:rPr>
              <a:t> </a:t>
            </a:r>
            <a:r>
              <a:rPr lang="en-US" sz="3200" dirty="0" err="1">
                <a:solidFill>
                  <a:srgbClr val="000000"/>
                </a:solidFill>
                <a:cs typeface="Calibri" charset="0"/>
              </a:rPr>
              <a:t>debo</a:t>
            </a:r>
            <a:r>
              <a:rPr lang="en-US" sz="3200" dirty="0">
                <a:solidFill>
                  <a:srgbClr val="000000"/>
                </a:solidFill>
                <a:cs typeface="Calibri" charset="0"/>
              </a:rPr>
              <a:t> </a:t>
            </a:r>
            <a:r>
              <a:rPr lang="en-US" sz="3200" dirty="0" err="1">
                <a:solidFill>
                  <a:srgbClr val="000000"/>
                </a:solidFill>
                <a:cs typeface="Calibri" charset="0"/>
              </a:rPr>
              <a:t>usar</a:t>
            </a:r>
            <a:r>
              <a:rPr lang="en-US" sz="3200" dirty="0">
                <a:solidFill>
                  <a:srgbClr val="000000"/>
                </a:solidFill>
                <a:cs typeface="Calibri" charset="0"/>
              </a:rPr>
              <a:t>?</a:t>
            </a:r>
            <a:br>
              <a:rPr lang="en-US" sz="3200" dirty="0">
                <a:solidFill>
                  <a:srgbClr val="000000"/>
                </a:solidFill>
                <a:cs typeface="Calibri" charset="0"/>
              </a:rPr>
            </a:br>
            <a:r>
              <a:rPr lang="en-US" sz="3200" dirty="0">
                <a:solidFill>
                  <a:srgbClr val="000000"/>
                </a:solidFill>
                <a:cs typeface="Calibri" charset="0"/>
              </a:rPr>
              <a:t/>
            </a:r>
            <a:br>
              <a:rPr lang="en-US" sz="3200" dirty="0">
                <a:solidFill>
                  <a:srgbClr val="000000"/>
                </a:solidFill>
                <a:cs typeface="Calibri" charset="0"/>
              </a:rPr>
            </a:br>
            <a:r>
              <a:rPr lang="en-US" sz="3200" dirty="0">
                <a:solidFill>
                  <a:srgbClr val="000000"/>
                </a:solidFill>
                <a:cs typeface="Calibri" charset="0"/>
              </a:rPr>
              <a:t/>
            </a:r>
            <a:br>
              <a:rPr lang="en-US" sz="3200" dirty="0">
                <a:solidFill>
                  <a:srgbClr val="000000"/>
                </a:solidFill>
                <a:cs typeface="Calibri" charset="0"/>
              </a:rPr>
            </a:br>
            <a:r>
              <a:rPr lang="en-US" sz="3200" dirty="0">
                <a:solidFill>
                  <a:srgbClr val="000000"/>
                </a:solidFill>
                <a:cs typeface="Calibri" charset="0"/>
              </a:rPr>
              <a:t/>
            </a:r>
            <a:br>
              <a:rPr lang="en-US" sz="3200" dirty="0">
                <a:solidFill>
                  <a:srgbClr val="000000"/>
                </a:solidFill>
                <a:cs typeface="Calibri" charset="0"/>
              </a:rPr>
            </a:br>
            <a:endParaRPr lang="en-US" sz="3200" dirty="0">
              <a:solidFill>
                <a:srgbClr val="000000"/>
              </a:solidFill>
              <a:cs typeface="Calibri" charset="0"/>
            </a:endParaRPr>
          </a:p>
        </p:txBody>
      </p:sp>
      <p:sp>
        <p:nvSpPr>
          <p:cNvPr id="3" name="TextBox 2"/>
          <p:cNvSpPr txBox="1"/>
          <p:nvPr/>
        </p:nvSpPr>
        <p:spPr>
          <a:xfrm>
            <a:off x="1584960" y="1649317"/>
            <a:ext cx="4922520" cy="4416594"/>
          </a:xfrm>
          <a:prstGeom prst="rect">
            <a:avLst/>
          </a:prstGeom>
          <a:noFill/>
        </p:spPr>
        <p:txBody>
          <a:bodyPr wrap="square" rtlCol="0">
            <a:spAutoFit/>
          </a:bodyPr>
          <a:lstStyle/>
          <a:p>
            <a:pPr>
              <a:lnSpc>
                <a:spcPct val="80000"/>
              </a:lnSpc>
              <a:spcAft>
                <a:spcPts val="600"/>
              </a:spcAft>
            </a:pPr>
            <a:r>
              <a:rPr lang="es-MX" sz="2000" dirty="0">
                <a:ea typeface="Arial" charset="0"/>
                <a:cs typeface="Arial" charset="0"/>
              </a:rPr>
              <a:t>Puedes utilizar tanto un Higrómetro Digital como un Psicrómetro de Paleta</a:t>
            </a:r>
            <a:r>
              <a:rPr lang="es-MX" sz="2000" dirty="0" smtClean="0">
                <a:ea typeface="Arial" charset="0"/>
                <a:cs typeface="Arial" charset="0"/>
              </a:rPr>
              <a:t>.</a:t>
            </a:r>
          </a:p>
          <a:p>
            <a:pPr>
              <a:lnSpc>
                <a:spcPct val="80000"/>
              </a:lnSpc>
              <a:spcAft>
                <a:spcPts val="600"/>
              </a:spcAft>
            </a:pPr>
            <a:endParaRPr lang="es-MX" sz="2000" dirty="0" smtClean="0">
              <a:ea typeface="Arial" charset="0"/>
              <a:cs typeface="Arial" charset="0"/>
            </a:endParaRPr>
          </a:p>
          <a:p>
            <a:pPr marL="342900" indent="-342900">
              <a:lnSpc>
                <a:spcPct val="80000"/>
              </a:lnSpc>
              <a:spcAft>
                <a:spcPts val="600"/>
              </a:spcAft>
              <a:buFont typeface="Arial" panose="020B0604020202020204" pitchFamily="34" charset="0"/>
              <a:buChar char="•"/>
            </a:pPr>
            <a:r>
              <a:rPr lang="es-MX" sz="2000" dirty="0">
                <a:ea typeface="Arial" charset="0"/>
                <a:cs typeface="Arial" charset="0"/>
              </a:rPr>
              <a:t>Si los estudiantes solo tienen un corto período de tiempo para tomar las medidas, usa el higrómetro digital.</a:t>
            </a:r>
          </a:p>
          <a:p>
            <a:pPr marL="342900" indent="-342900">
              <a:lnSpc>
                <a:spcPct val="80000"/>
              </a:lnSpc>
              <a:spcAft>
                <a:spcPts val="600"/>
              </a:spcAft>
              <a:buFont typeface="Arial" panose="020B0604020202020204" pitchFamily="34" charset="0"/>
              <a:buChar char="•"/>
            </a:pPr>
            <a:r>
              <a:rPr lang="es-MX" sz="2000" dirty="0">
                <a:ea typeface="Arial" charset="0"/>
                <a:cs typeface="Arial" charset="0"/>
              </a:rPr>
              <a:t>Si tienen tiempo, es probable que a los estudiantes les guste usar el psicrómetro de paleta</a:t>
            </a:r>
            <a:r>
              <a:rPr lang="es-MX" sz="2000" dirty="0" smtClean="0">
                <a:ea typeface="Arial" charset="0"/>
                <a:cs typeface="Arial" charset="0"/>
              </a:rPr>
              <a:t>.</a:t>
            </a:r>
          </a:p>
          <a:p>
            <a:pPr marL="342900" indent="-342900">
              <a:lnSpc>
                <a:spcPct val="80000"/>
              </a:lnSpc>
              <a:spcAft>
                <a:spcPts val="600"/>
              </a:spcAft>
              <a:buFont typeface="Arial" panose="020B0604020202020204" pitchFamily="34" charset="0"/>
              <a:buChar char="•"/>
            </a:pPr>
            <a:endParaRPr lang="en-US" sz="2000" dirty="0">
              <a:ea typeface="Arial" charset="0"/>
              <a:cs typeface="Arial" charset="0"/>
            </a:endParaRPr>
          </a:p>
          <a:p>
            <a:pPr>
              <a:lnSpc>
                <a:spcPct val="80000"/>
              </a:lnSpc>
              <a:spcAft>
                <a:spcPts val="600"/>
              </a:spcAft>
            </a:pPr>
            <a:r>
              <a:rPr lang="es-MX" sz="2000" i="1" dirty="0">
                <a:ea typeface="Arial" charset="0"/>
                <a:cs typeface="Arial" charset="0"/>
              </a:rPr>
              <a:t>Es importante tener en cuenta que ambos instrumentos proporcionarán datos igualmente útiles para científicos, maestros e investigadores estudiantes. La elección del instrumento a utilizar es decisión del profesor y los estudiantes.</a:t>
            </a:r>
            <a:endParaRPr lang="en-US" sz="2000" i="1" dirty="0">
              <a:ea typeface="Arial" charset="0"/>
              <a:cs typeface="Arial" charset="0"/>
            </a:endParaRPr>
          </a:p>
        </p:txBody>
      </p:sp>
      <p:pic>
        <p:nvPicPr>
          <p:cNvPr id="10" name="Picture 9" descr="Artist image of digital hydrometer">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4787" y="1649317"/>
            <a:ext cx="1307050" cy="1642524"/>
          </a:xfrm>
          <a:prstGeom prst="rect">
            <a:avLst/>
          </a:prstGeom>
        </p:spPr>
      </p:pic>
      <p:sp>
        <p:nvSpPr>
          <p:cNvPr id="11" name="TextBox 10"/>
          <p:cNvSpPr txBox="1"/>
          <p:nvPr/>
        </p:nvSpPr>
        <p:spPr>
          <a:xfrm>
            <a:off x="6861462" y="3261772"/>
            <a:ext cx="2043381" cy="369332"/>
          </a:xfrm>
          <a:prstGeom prst="rect">
            <a:avLst/>
          </a:prstGeom>
          <a:noFill/>
        </p:spPr>
        <p:txBody>
          <a:bodyPr wrap="square" rtlCol="0">
            <a:spAutoFit/>
          </a:bodyPr>
          <a:lstStyle/>
          <a:p>
            <a:pPr algn="ctr"/>
            <a:r>
              <a:rPr lang="en-US" dirty="0"/>
              <a:t>    </a:t>
            </a:r>
            <a:r>
              <a:rPr lang="en-US" sz="1400" b="1" dirty="0">
                <a:latin typeface="Arial" charset="0"/>
                <a:ea typeface="Arial" charset="0"/>
                <a:cs typeface="Arial" charset="0"/>
              </a:rPr>
              <a:t>Digital Hygrometer</a:t>
            </a:r>
            <a:endParaRPr lang="en-US" sz="1400" dirty="0">
              <a:latin typeface="Arial" charset="0"/>
              <a:ea typeface="Arial" charset="0"/>
              <a:cs typeface="Arial" charset="0"/>
            </a:endParaRPr>
          </a:p>
        </p:txBody>
      </p:sp>
      <p:pic>
        <p:nvPicPr>
          <p:cNvPr id="12" name="Picture 11" descr="Artist's image of sling psychromet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9921" y="4100351"/>
            <a:ext cx="1526033" cy="1519112"/>
          </a:xfrm>
          <a:prstGeom prst="rect">
            <a:avLst/>
          </a:prstGeom>
        </p:spPr>
      </p:pic>
      <p:sp>
        <p:nvSpPr>
          <p:cNvPr id="13" name="TextBox 12"/>
          <p:cNvSpPr txBox="1"/>
          <p:nvPr/>
        </p:nvSpPr>
        <p:spPr>
          <a:xfrm>
            <a:off x="6955862" y="5667539"/>
            <a:ext cx="2131866" cy="369332"/>
          </a:xfrm>
          <a:prstGeom prst="rect">
            <a:avLst/>
          </a:prstGeom>
          <a:noFill/>
        </p:spPr>
        <p:txBody>
          <a:bodyPr wrap="square" rtlCol="0">
            <a:spAutoFit/>
          </a:bodyPr>
          <a:lstStyle/>
          <a:p>
            <a:pPr algn="ctr"/>
            <a:r>
              <a:rPr lang="en-US" dirty="0"/>
              <a:t>    </a:t>
            </a:r>
            <a:r>
              <a:rPr lang="en-US" sz="1400" b="1" dirty="0">
                <a:latin typeface="Arial" charset="0"/>
                <a:ea typeface="Arial" charset="0"/>
                <a:cs typeface="Arial" charset="0"/>
              </a:rPr>
              <a:t>Sling Psychrometer</a:t>
            </a:r>
            <a:endParaRPr lang="en-US" sz="1400" dirty="0">
              <a:latin typeface="Arial" charset="0"/>
              <a:ea typeface="Arial" charset="0"/>
              <a:cs typeface="Arial" charset="0"/>
            </a:endParaRPr>
          </a:p>
        </p:txBody>
      </p:sp>
    </p:spTree>
    <p:extLst>
      <p:ext uri="{BB962C8B-B14F-4D97-AF65-F5344CB8AC3E}">
        <p14:creationId xmlns:p14="http://schemas.microsoft.com/office/powerpoint/2010/main" val="4479703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8DD8B46D6C024EB844297371CDCCD2" ma:contentTypeVersion="14" ma:contentTypeDescription="Create a new document." ma:contentTypeScope="" ma:versionID="f807ac04199ab9894b3e6e9ac7eb26f5">
  <xsd:schema xmlns:xsd="http://www.w3.org/2001/XMLSchema" xmlns:xs="http://www.w3.org/2001/XMLSchema" xmlns:p="http://schemas.microsoft.com/office/2006/metadata/properties" xmlns:ns3="391b2547-00f3-4039-81d9-309610fbaa09" xmlns:ns4="7980a600-1eda-4b6f-af9c-0aa4602f7e19" targetNamespace="http://schemas.microsoft.com/office/2006/metadata/properties" ma:root="true" ma:fieldsID="aee78190e75d8d961ea3b408a794e927" ns3:_="" ns4:_="">
    <xsd:import namespace="391b2547-00f3-4039-81d9-309610fbaa09"/>
    <xsd:import namespace="7980a600-1eda-4b6f-af9c-0aa4602f7e1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SearchPropertie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1b2547-00f3-4039-81d9-309610fbaa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80a600-1eda-4b6f-af9c-0aa4602f7e1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91b2547-00f3-4039-81d9-309610fbaa09" xsi:nil="true"/>
  </documentManagement>
</p:properties>
</file>

<file path=customXml/itemProps1.xml><?xml version="1.0" encoding="utf-8"?>
<ds:datastoreItem xmlns:ds="http://schemas.openxmlformats.org/officeDocument/2006/customXml" ds:itemID="{F1C3F39D-AB75-474B-BF0D-6193E4E3FC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1b2547-00f3-4039-81d9-309610fbaa09"/>
    <ds:schemaRef ds:uri="7980a600-1eda-4b6f-af9c-0aa4602f7e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BD787D-BD0F-410A-B333-2C47889D9EFC}">
  <ds:schemaRefs>
    <ds:schemaRef ds:uri="http://schemas.microsoft.com/sharepoint/v3/contenttype/forms"/>
  </ds:schemaRefs>
</ds:datastoreItem>
</file>

<file path=customXml/itemProps3.xml><?xml version="1.0" encoding="utf-8"?>
<ds:datastoreItem xmlns:ds="http://schemas.openxmlformats.org/officeDocument/2006/customXml" ds:itemID="{FDB4D5B7-0BD2-4C1D-967E-FAE3D2269902}">
  <ds:schemaRefs>
    <ds:schemaRef ds:uri="http://schemas.microsoft.com/office/2006/metadata/properties"/>
    <ds:schemaRef ds:uri="http://schemas.openxmlformats.org/package/2006/metadata/core-properties"/>
    <ds:schemaRef ds:uri="http://purl.org/dc/terms/"/>
    <ds:schemaRef ds:uri="http://purl.org/dc/dcmitype/"/>
    <ds:schemaRef ds:uri="7980a600-1eda-4b6f-af9c-0aa4602f7e19"/>
    <ds:schemaRef ds:uri="http://schemas.microsoft.com/office/2006/documentManagement/types"/>
    <ds:schemaRef ds:uri="http://purl.org/dc/elements/1.1/"/>
    <ds:schemaRef ds:uri="http://schemas.microsoft.com/office/infopath/2007/PartnerControls"/>
    <ds:schemaRef ds:uri="391b2547-00f3-4039-81d9-309610fbaa0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955</TotalTime>
  <Words>2759</Words>
  <Application>Microsoft Office PowerPoint</Application>
  <PresentationFormat>Presentación en pantalla (4:3)</PresentationFormat>
  <Paragraphs>254</Paragraphs>
  <Slides>30</Slides>
  <Notes>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MS PGothic</vt:lpstr>
      <vt:lpstr>Arial</vt:lpstr>
      <vt:lpstr>Calibri</vt:lpstr>
      <vt:lpstr>Calibri Light</vt:lpstr>
      <vt:lpstr>Office Theme</vt:lpstr>
      <vt:lpstr>Diapositivas de formación sobre protocolos: Humedad relativa</vt:lpstr>
      <vt:lpstr>Información General y Objetivos de Aprendizaje</vt:lpstr>
      <vt:lpstr>La atmósfera</vt:lpstr>
      <vt:lpstr>Humedad Relativa </vt:lpstr>
      <vt:lpstr>Midiendo la Humedad Relativa </vt:lpstr>
      <vt:lpstr>Recording Relative Humidity (RH) is important for many reasons:</vt:lpstr>
      <vt:lpstr>YOUR measurements can help NASA scientists to:</vt:lpstr>
      <vt:lpstr>Lo que necesito para recolectar datos de humedad relativa    </vt:lpstr>
      <vt:lpstr>¿Qué instrumento debo usar?    </vt:lpstr>
      <vt:lpstr>Refugio de Instrumentos     </vt:lpstr>
      <vt:lpstr>Recolección de Datos: Higrómetro    </vt:lpstr>
      <vt:lpstr>Cuándo No Recolectar Datos: Higrómetro    </vt:lpstr>
      <vt:lpstr>Recolección de Datos: Psicrómetro de Paleta - Pasos 6-12  </vt:lpstr>
      <vt:lpstr>Recolección de Datos: Psicrómetro de Paleta - Pasos 6-12  </vt:lpstr>
      <vt:lpstr>GLOBE Program Science Data Entry</vt:lpstr>
      <vt:lpstr>Introducción de datos de humedad relativa - Paso 1</vt:lpstr>
      <vt:lpstr>Introducción de datos de humedad relativa - Paso 2 &amp; 3</vt:lpstr>
      <vt:lpstr>Introducción de datos de humedad relativa – Pasos 4 &amp; 5</vt:lpstr>
      <vt:lpstr>Introducción de datos de humedad relativa - Pasos 6 y 7</vt:lpstr>
      <vt:lpstr>Introducción de datos de humedad relativa - Pasos 8 y 9</vt:lpstr>
      <vt:lpstr>Recuperación de datos del sistema de visualización GLOBE</vt:lpstr>
      <vt:lpstr>Visualización de datos en el mapa del Sistema de Visualización GLOBE</vt:lpstr>
      <vt:lpstr>Comprender los datos</vt:lpstr>
      <vt:lpstr>Preguntas para que USTED investigue</vt:lpstr>
      <vt:lpstr>¿Qué ha aprendido?</vt:lpstr>
      <vt:lpstr>Preguntas Frecuentes</vt:lpstr>
      <vt:lpstr>Preguntas Frecuentes</vt:lpstr>
      <vt:lpstr>Preguntas Frecuentes</vt:lpstr>
      <vt:lpstr>Otros recursos</vt:lpstr>
      <vt:lpstr>We want your 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Josefina Gonzalez</cp:lastModifiedBy>
  <cp:revision>68</cp:revision>
  <dcterms:created xsi:type="dcterms:W3CDTF">2016-03-17T03:53:03Z</dcterms:created>
  <dcterms:modified xsi:type="dcterms:W3CDTF">2023-08-25T22:16:19Z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0x0101007D8DD8B46D6C024EB844297371CDCCD2</vt:lpwstr>
  </property>
</Properties>
</file>