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woXDvQsHDYNSAP9e0NVaV+3Ck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03D874-438E-4FAE-9E5A-CEDF689EDB23}">
  <a:tblStyle styleId="{EF03D874-438E-4FAE-9E5A-CEDF689EDB2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 name="Shape 16"/>
        <p:cNvGrpSpPr/>
        <p:nvPr/>
      </p:nvGrpSpPr>
      <p:grpSpPr>
        <a:xfrm>
          <a:off x="0" y="0"/>
          <a:ext cx="0" cy="0"/>
          <a:chOff x="0" y="0"/>
          <a:chExt cx="0" cy="0"/>
        </a:xfrm>
      </p:grpSpPr>
      <p:sp>
        <p:nvSpPr>
          <p:cNvPr id="17" name="Google Shape;17;p3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3" name="Shape 73"/>
        <p:cNvGrpSpPr/>
        <p:nvPr/>
      </p:nvGrpSpPr>
      <p:grpSpPr>
        <a:xfrm>
          <a:off x="0" y="0"/>
          <a:ext cx="0" cy="0"/>
          <a:chOff x="0" y="0"/>
          <a:chExt cx="0" cy="0"/>
        </a:xfrm>
      </p:grpSpPr>
      <p:sp>
        <p:nvSpPr>
          <p:cNvPr id="74" name="Google Shape;74;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9" name="Shape 79"/>
        <p:cNvGrpSpPr/>
        <p:nvPr/>
      </p:nvGrpSpPr>
      <p:grpSpPr>
        <a:xfrm>
          <a:off x="0" y="0"/>
          <a:ext cx="0" cy="0"/>
          <a:chOff x="0" y="0"/>
          <a:chExt cx="0" cy="0"/>
        </a:xfrm>
      </p:grpSpPr>
      <p:sp>
        <p:nvSpPr>
          <p:cNvPr id="80" name="Google Shape;80;p47"/>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7"/>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8" name="Shape 28"/>
        <p:cNvGrpSpPr/>
        <p:nvPr/>
      </p:nvGrpSpPr>
      <p:grpSpPr>
        <a:xfrm>
          <a:off x="0" y="0"/>
          <a:ext cx="0" cy="0"/>
          <a:chOff x="0" y="0"/>
          <a:chExt cx="0" cy="0"/>
        </a:xfrm>
      </p:grpSpPr>
      <p:sp>
        <p:nvSpPr>
          <p:cNvPr id="29" name="Google Shape;29;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2" name="Shape 32"/>
        <p:cNvGrpSpPr/>
        <p:nvPr/>
      </p:nvGrpSpPr>
      <p:grpSpPr>
        <a:xfrm>
          <a:off x="0" y="0"/>
          <a:ext cx="0" cy="0"/>
          <a:chOff x="0" y="0"/>
          <a:chExt cx="0" cy="0"/>
        </a:xfrm>
      </p:grpSpPr>
      <p:sp>
        <p:nvSpPr>
          <p:cNvPr id="33" name="Google Shape;33;p4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4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4" name="Shape 54"/>
        <p:cNvGrpSpPr/>
        <p:nvPr/>
      </p:nvGrpSpPr>
      <p:grpSpPr>
        <a:xfrm>
          <a:off x="0" y="0"/>
          <a:ext cx="0" cy="0"/>
          <a:chOff x="0" y="0"/>
          <a:chExt cx="0" cy="0"/>
        </a:xfrm>
      </p:grpSpPr>
      <p:sp>
        <p:nvSpPr>
          <p:cNvPr id="55" name="Google Shape;55;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9" name="Shape 59"/>
        <p:cNvGrpSpPr/>
        <p:nvPr/>
      </p:nvGrpSpPr>
      <p:grpSpPr>
        <a:xfrm>
          <a:off x="0" y="0"/>
          <a:ext cx="0" cy="0"/>
          <a:chOff x="0" y="0"/>
          <a:chExt cx="0" cy="0"/>
        </a:xfrm>
      </p:grpSpPr>
      <p:sp>
        <p:nvSpPr>
          <p:cNvPr id="60" name="Google Shape;60;p4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4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6" name="Shape 66"/>
        <p:cNvGrpSpPr/>
        <p:nvPr/>
      </p:nvGrpSpPr>
      <p:grpSpPr>
        <a:xfrm>
          <a:off x="0" y="0"/>
          <a:ext cx="0" cy="0"/>
          <a:chOff x="0" y="0"/>
          <a:chExt cx="0" cy="0"/>
        </a:xfrm>
      </p:grpSpPr>
      <p:sp>
        <p:nvSpPr>
          <p:cNvPr id="67" name="Google Shape;67;p4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5"/>
          <p:cNvSpPr/>
          <p:nvPr>
            <p:ph idx="2" type="pic"/>
          </p:nvPr>
        </p:nvSpPr>
        <p:spPr>
          <a:xfrm>
            <a:off x="3887391" y="987426"/>
            <a:ext cx="4629150" cy="4873625"/>
          </a:xfrm>
          <a:prstGeom prst="rect">
            <a:avLst/>
          </a:prstGeom>
          <a:noFill/>
          <a:ln>
            <a:noFill/>
          </a:ln>
        </p:spPr>
      </p:sp>
      <p:sp>
        <p:nvSpPr>
          <p:cNvPr id="69" name="Google Shape;69;p4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pic>
        <p:nvPicPr>
          <p:cNvPr id="15" name="Google Shape;15;p36"/>
          <p:cNvPicPr preferRelativeResize="0"/>
          <p:nvPr/>
        </p:nvPicPr>
        <p:blipFill rotWithShape="1">
          <a:blip r:embed="rId1">
            <a:alphaModFix/>
          </a:blip>
          <a:srcRect b="0" l="0" r="0" t="1613"/>
          <a:stretch/>
        </p:blipFill>
        <p:spPr>
          <a:xfrm>
            <a:off x="0" y="1962"/>
            <a:ext cx="9144791" cy="68560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globe.gov/documents/348614/81a42f5e-8f77-4d23-8fb0-9006b0b27063" TargetMode="External"/><Relationship Id="rId4" Type="http://schemas.openxmlformats.org/officeDocument/2006/relationships/hyperlink" Target="https://www.youtube.com/watch?v=Plcyi5KvCl8" TargetMode="External"/><Relationship Id="rId5" Type="http://schemas.openxmlformats.org/officeDocument/2006/relationships/hyperlink" Target="http://www.globe.gov/documents/348614/b24c8410-2ed7-4fd2-9cf7-2e68168f40f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hyperlink" Target="http://www.globe.gov/documents/348614/81a42f5e-8f77-4d23-8fb0-9006b0b2706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google.com/url?sa=i&amp;rct=j&amp;q=&amp;esrc=s&amp;source=images&amp;cd=&amp;cad=rja&amp;uact=8&amp;ved=0ahUKEwj66-i9mdzJAhXETCYKHaE_C6EQjRwIBw&amp;url=http://blog.acton.org/archives/75418-cant-settled-science-based-unsettled-data.html&amp;psig=AFQjCNH7LNfFyO7-8Nd5HDyifapL90wsRw&amp;ust=1450211635118112"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globe.gov/documents/348614/81a42f5e-8f77-4d23-8fb0-9006b0b27063" TargetMode="External"/><Relationship Id="rId4" Type="http://schemas.openxmlformats.org/officeDocument/2006/relationships/hyperlink" Target="http://www.globe.gov/documents/348614/b24c8410-2ed7-4fd2-9cf7-2e68168f40f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globe.gov/documents/348614/97b9939c-7fb5-4b12-8113-59f988781bf5"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globe.gov/globe-data/data-entry/data-entry-app" TargetMode="External"/><Relationship Id="rId4" Type="http://schemas.openxmlformats.org/officeDocument/2006/relationships/hyperlink" Target="https://data.globe.gov/" TargetMode="External"/><Relationship Id="rId5" Type="http://schemas.openxmlformats.org/officeDocument/2006/relationships/hyperlink" Target="https://www.globe.gov/globe-data/data-entry/email-data-entry" TargetMode="External"/><Relationship Id="rId6" Type="http://schemas.openxmlformats.org/officeDocument/2006/relationships/image" Target="../media/image7.png"/><Relationship Id="rId7"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globe.gov/" TargetMode="Externa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Relationship Id="rId4" Type="http://schemas.openxmlformats.org/officeDocument/2006/relationships/hyperlink" Target="http://www.globe.gov/get-trained/using-the-globe-website/retrieve-and-visualize-your-dat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hyperlink" Target="mailto:help@globe.gov" TargetMode="External"/><Relationship Id="rId10" Type="http://schemas.openxmlformats.org/officeDocument/2006/relationships/hyperlink" Target="http://nasawavelength.org/"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hyperlink" Target="http://www.globe.gov/documents/348614/65d837c0-2487-47dc-a789-06f57de1c45e" TargetMode="External"/><Relationship Id="rId9" Type="http://schemas.openxmlformats.org/officeDocument/2006/relationships/hyperlink" Target="http://www.globe.gov/web/north-america/resources/globe-equipment-suppliers" TargetMode="External"/><Relationship Id="rId5" Type="http://schemas.openxmlformats.org/officeDocument/2006/relationships/hyperlink" Target="https://mynasadata.larc.nasa.gov/weather-and-climate/" TargetMode="External"/><Relationship Id="rId6" Type="http://schemas.openxmlformats.org/officeDocument/2006/relationships/hyperlink" Target="https://mynasadata.larc.nasa.gov/weather-and-climate/" TargetMode="External"/><Relationship Id="rId7" Type="http://schemas.openxmlformats.org/officeDocument/2006/relationships/hyperlink" Target="https://mynasadata.larc.nasa.gov/weather-and-climate/" TargetMode="External"/><Relationship Id="rId8" Type="http://schemas.openxmlformats.org/officeDocument/2006/relationships/hyperlink" Target="https://www.globe.gov/do-globe/globe-teachers-guide/instrument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2.jpg"/><Relationship Id="rId5" Type="http://schemas.openxmlformats.org/officeDocument/2006/relationships/image" Target="../media/image26.jpg"/></Relationships>
</file>

<file path=ppt/slides/_rels/slide35.xml.rels><?xml version="1.0" encoding="UTF-8" standalone="yes"?><Relationships xmlns="http://schemas.openxmlformats.org/package/2006/relationships"><Relationship Id="rId10" Type="http://schemas.openxmlformats.org/officeDocument/2006/relationships/image" Target="../media/image34.jp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mailto:lac_rco@educ.austral.edu.ar" TargetMode="External"/><Relationship Id="rId4" Type="http://schemas.openxmlformats.org/officeDocument/2006/relationships/hyperlink" Target="mailto:GLOBELAC.COMMUNICATIONS@EDUC.AUSTRAL.EDU.AR" TargetMode="External"/><Relationship Id="rId9" Type="http://schemas.openxmlformats.org/officeDocument/2006/relationships/image" Target="../media/image33.jpg"/><Relationship Id="rId5" Type="http://schemas.openxmlformats.org/officeDocument/2006/relationships/hyperlink" Target="https://www.instagram.com/globe_lac/" TargetMode="External"/><Relationship Id="rId6" Type="http://schemas.openxmlformats.org/officeDocument/2006/relationships/hyperlink" Target="https://www.facebook.com/GLOBELAC" TargetMode="External"/><Relationship Id="rId7" Type="http://schemas.openxmlformats.org/officeDocument/2006/relationships/image" Target="../media/image25.png"/><Relationship Id="rId8"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pmm.nasa.gov/" TargetMode="Externa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7UT8B3Ix-HU&amp;feature=youtu.be" TargetMode="External"/><Relationship Id="rId4" Type="http://schemas.openxmlformats.org/officeDocument/2006/relationships/hyperlink" Target="https://www.youtube.com/watch?v=7UT8B3Ix-HU&amp;feature=youtu.be" TargetMode="External"/><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ifyouonlynews.com/wp-content/uploads/2015/04/United-State-Drought-Map-1024x791.png"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nasa.gov/"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0" y="50"/>
            <a:ext cx="9169200" cy="6858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91" name="Google Shape;91;p1"/>
          <p:cNvSpPr txBox="1"/>
          <p:nvPr>
            <p:ph type="ctrTitle"/>
          </p:nvPr>
        </p:nvSpPr>
        <p:spPr>
          <a:xfrm>
            <a:off x="714829" y="909412"/>
            <a:ext cx="7772400" cy="108952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s-AR" sz="3600"/>
              <a:t>Diapositivas para entrenamiento de Protocolo de Precipitación (Lluvia)</a:t>
            </a:r>
            <a:endParaRPr sz="3600"/>
          </a:p>
        </p:txBody>
      </p:sp>
      <p:pic>
        <p:nvPicPr>
          <p:cNvPr descr="Image of rainstorm in distance" id="92" name="Google Shape;92;p1" title="Image of rainstorm in distance"/>
          <p:cNvPicPr preferRelativeResize="0"/>
          <p:nvPr/>
        </p:nvPicPr>
        <p:blipFill rotWithShape="1">
          <a:blip r:embed="rId3">
            <a:alphaModFix/>
          </a:blip>
          <a:srcRect b="0" l="-17968" r="-17968" t="0"/>
          <a:stretch/>
        </p:blipFill>
        <p:spPr>
          <a:xfrm>
            <a:off x="600529" y="2084927"/>
            <a:ext cx="7886700" cy="4351338"/>
          </a:xfrm>
          <a:prstGeom prst="rect">
            <a:avLst/>
          </a:prstGeom>
          <a:noFill/>
          <a:ln>
            <a:noFill/>
          </a:ln>
        </p:spPr>
      </p:pic>
      <p:pic>
        <p:nvPicPr>
          <p:cNvPr id="93" name="Google Shape;93;p1"/>
          <p:cNvPicPr preferRelativeResize="0"/>
          <p:nvPr/>
        </p:nvPicPr>
        <p:blipFill rotWithShape="1">
          <a:blip r:embed="rId4">
            <a:alphaModFix/>
          </a:blip>
          <a:srcRect b="13614" l="0" r="0" t="10145"/>
          <a:stretch/>
        </p:blipFill>
        <p:spPr>
          <a:xfrm>
            <a:off x="-25179" y="-3924"/>
            <a:ext cx="9169179" cy="827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graphicFrame>
        <p:nvGraphicFramePr>
          <p:cNvPr descr="Instruments:&#10;Large Capacity Metric Rain Gauge, Post for the Rain Gauge (0.6 m with angled top in open area; 1.5 m with angled top in developed area)&#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id="180" name="Google Shape;180;p10" title="Table with logistical information, Precipitation Protocol"/>
          <p:cNvGraphicFramePr/>
          <p:nvPr/>
        </p:nvGraphicFramePr>
        <p:xfrm>
          <a:off x="1541977" y="1852183"/>
          <a:ext cx="3000000" cy="3000000"/>
        </p:xfrm>
        <a:graphic>
          <a:graphicData uri="http://schemas.openxmlformats.org/drawingml/2006/table">
            <a:tbl>
              <a:tblPr bandRow="1" firstRow="1">
                <a:noFill/>
                <a:tableStyleId>{EF03D874-438E-4FAE-9E5A-CEDF689EDB23}</a:tableStyleId>
              </a:tblPr>
              <a:tblGrid>
                <a:gridCol w="1530000"/>
                <a:gridCol w="5238575"/>
              </a:tblGrid>
              <a:tr h="1134150">
                <a:tc>
                  <a:txBody>
                    <a:bodyPr/>
                    <a:lstStyle/>
                    <a:p>
                      <a:pPr indent="0" lvl="0" marL="0" marR="0" rtl="0" algn="l">
                        <a:lnSpc>
                          <a:spcPct val="100000"/>
                        </a:lnSpc>
                        <a:spcBef>
                          <a:spcPts val="0"/>
                        </a:spcBef>
                        <a:spcAft>
                          <a:spcPts val="0"/>
                        </a:spcAft>
                        <a:buClr>
                          <a:schemeClr val="dk1"/>
                        </a:buClr>
                        <a:buSzPts val="1800"/>
                        <a:buFont typeface="Arial"/>
                        <a:buNone/>
                      </a:pPr>
                      <a:r>
                        <a:rPr b="0" i="1" lang="es-AR" sz="1800" u="none" cap="none" strike="noStrike">
                          <a:solidFill>
                            <a:schemeClr val="dk1"/>
                          </a:solidFill>
                        </a:rPr>
                        <a:t>Instrumentos</a:t>
                      </a:r>
                      <a:endParaRPr b="0"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b="0" i="0" lang="es-AR" sz="1800" u="none" cap="none" strike="noStrike">
                          <a:solidFill>
                            <a:schemeClr val="dk1"/>
                          </a:solidFill>
                        </a:rPr>
                        <a:t>Pluviómetro métrico de gran capacidad, poste para el pluviómetro (0,6 m con parte superior en ángulo en área abierta; 1,5 m con parte superior en ángulo en área desarrollada)</a:t>
                      </a:r>
                      <a:endParaRPr b="0" i="0"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06525">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Ficha de datos</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1" lang="es-AR" sz="1800" u="sng" cap="none" strike="noStrike">
                          <a:solidFill>
                            <a:schemeClr val="hlink"/>
                          </a:solidFill>
                          <a:hlinkClick r:id="rId3"/>
                        </a:rPr>
                        <a:t>Atmosphere Investigation Integrated 1-Day Data Sheet </a:t>
                      </a:r>
                      <a:endParaRPr i="1"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275">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Cuándo </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0" lang="es-AR" sz="1800" u="none" cap="none" strike="noStrike">
                          <a:solidFill>
                            <a:schemeClr val="dk1"/>
                          </a:solidFill>
                        </a:rPr>
                        <a:t>Preferentemente a una hora con respecto a la </a:t>
                      </a:r>
                      <a:r>
                        <a:rPr i="1" lang="es-AR" sz="1800" u="sng" cap="none" strike="noStrike">
                          <a:solidFill>
                            <a:schemeClr val="dk1"/>
                          </a:solidFill>
                          <a:hlinkClick r:id="rId4">
                            <a:extLst>
                              <a:ext uri="{A12FA001-AC4F-418D-AE19-62706E023703}">
                                <ahyp:hlinkClr val="tx"/>
                              </a:ext>
                            </a:extLst>
                          </a:hlinkClick>
                        </a:rPr>
                        <a:t>hora solar local </a:t>
                      </a:r>
                      <a:r>
                        <a:rPr i="1" lang="es-AR" sz="1800" u="none" cap="none" strike="noStrike">
                          <a:solidFill>
                            <a:schemeClr val="dk1"/>
                          </a:solidFill>
                        </a:rPr>
                        <a:t>; </a:t>
                      </a:r>
                      <a:r>
                        <a:rPr i="0" lang="es-AR" sz="1800" u="none" cap="none" strike="noStrike">
                          <a:solidFill>
                            <a:schemeClr val="dk1"/>
                          </a:solidFill>
                        </a:rPr>
                        <a:t>o  en su defecto otras horas </a:t>
                      </a:r>
                      <a:endParaRPr i="0"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6725">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Dónde</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0" lang="es-AR" sz="1800" u="none" cap="none" strike="noStrike">
                          <a:solidFill>
                            <a:schemeClr val="dk1"/>
                          </a:solidFill>
                        </a:rPr>
                        <a:t>Un buen sitio de observación.(Ver </a:t>
                      </a:r>
                      <a:r>
                        <a:rPr i="1" lang="es-AR" sz="1800" u="sng" cap="none" strike="noStrike">
                          <a:solidFill>
                            <a:schemeClr val="dk1"/>
                          </a:solidFill>
                          <a:hlinkClick r:id="rId5">
                            <a:extLst>
                              <a:ext uri="{A12FA001-AC4F-418D-AE19-62706E023703}">
                                <ahyp:hlinkClr val="tx"/>
                              </a:ext>
                            </a:extLst>
                          </a:hlinkClick>
                        </a:rPr>
                        <a:t>Documentando su sitio de estudio de la atmósfera)</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0075">
                <a:tc>
                  <a:txBody>
                    <a:bodyPr/>
                    <a:lstStyle/>
                    <a:p>
                      <a:pPr indent="0" lvl="0" marL="0" marR="0" rtl="0" algn="l">
                        <a:spcBef>
                          <a:spcPts val="0"/>
                        </a:spcBef>
                        <a:spcAft>
                          <a:spcPts val="0"/>
                        </a:spcAft>
                        <a:buNone/>
                      </a:pPr>
                      <a:r>
                        <a:rPr i="1" lang="es-AR" sz="1800" u="none" cap="none" strike="noStrike"/>
                        <a:t>Otro</a:t>
                      </a:r>
                      <a:endParaRPr i="1"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0" lang="es-AR" sz="1800"/>
                        <a:t>Libro de registro para la recopilación de datos; Ordenador con conexión a internet para introducir datos.</a:t>
                      </a:r>
                      <a:endParaRPr i="0"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81" name="Google Shape;181;p10"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Lo que necesito para recopilar datos de lluvia:</a:t>
            </a:r>
            <a:endParaRPr sz="3200"/>
          </a:p>
        </p:txBody>
      </p:sp>
      <p:sp>
        <p:nvSpPr>
          <p:cNvPr id="182" name="Google Shape;182;p10"/>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88" name="Google Shape;188;p11"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Lo que necesito para recopilar datos de lluvia:</a:t>
            </a:r>
            <a:endParaRPr sz="3200"/>
          </a:p>
        </p:txBody>
      </p:sp>
      <p:sp>
        <p:nvSpPr>
          <p:cNvPr id="189" name="Google Shape;189;p11"/>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90" name="Google Shape;190;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91" name="Google Shape;191;p11"/>
          <p:cNvSpPr/>
          <p:nvPr/>
        </p:nvSpPr>
        <p:spPr>
          <a:xfrm>
            <a:off x="1185871" y="1691033"/>
            <a:ext cx="5444241" cy="42165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En áreas abiertas, coloque el medidor dos veces más lejos de los obstáculos que están altos. En áreas desarrolladas, colóquelo tan lejos de obstáculos como estén altos.</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No coloque el medidor cerca de casas, cercas, sistemas de aspersión, pendientes pronunciadas, hábitats de animales o debajo de cualquier estructura.</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Ponga el calibre equidistante entre los árboles.</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Asegúrese de que la parte superior del medidor esté por encima de la parte superior biselada.</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Entierre el poste 0.2-0.3m basado en la altura del poste.</a:t>
            </a:r>
            <a:endParaRPr sz="2000">
              <a:solidFill>
                <a:schemeClr val="dk1"/>
              </a:solidFill>
              <a:latin typeface="Calibri"/>
              <a:ea typeface="Calibri"/>
              <a:cs typeface="Calibri"/>
              <a:sym typeface="Calibri"/>
            </a:endParaRPr>
          </a:p>
        </p:txBody>
      </p:sp>
      <p:pic>
        <p:nvPicPr>
          <p:cNvPr descr="Raingauge Rainbow Close-up.jpg" id="192" name="Google Shape;192;p11" title="Raingauge photo, with rainbow in background"/>
          <p:cNvPicPr preferRelativeResize="0"/>
          <p:nvPr/>
        </p:nvPicPr>
        <p:blipFill rotWithShape="1">
          <a:blip r:embed="rId3">
            <a:alphaModFix/>
          </a:blip>
          <a:srcRect b="0" l="0" r="0" t="0"/>
          <a:stretch/>
        </p:blipFill>
        <p:spPr>
          <a:xfrm>
            <a:off x="6450415" y="1467582"/>
            <a:ext cx="2233151" cy="1678998"/>
          </a:xfrm>
          <a:prstGeom prst="rect">
            <a:avLst/>
          </a:prstGeom>
          <a:noFill/>
          <a:ln>
            <a:noFill/>
          </a:ln>
        </p:spPr>
      </p:pic>
      <p:pic>
        <p:nvPicPr>
          <p:cNvPr descr="The parts of the rain gauge include a top funnel, a measuring tube, an overflow tube, and a mounting bracket, connecting the gauge to a pole. measurerain_smgauge.jpg" id="193" name="Google Shape;193;p11" title="Rain Gauge"/>
          <p:cNvPicPr preferRelativeResize="0"/>
          <p:nvPr/>
        </p:nvPicPr>
        <p:blipFill rotWithShape="1">
          <a:blip r:embed="rId4">
            <a:alphaModFix/>
          </a:blip>
          <a:srcRect b="0" l="0" r="0" t="0"/>
          <a:stretch/>
        </p:blipFill>
        <p:spPr>
          <a:xfrm>
            <a:off x="6768340" y="3427940"/>
            <a:ext cx="1626297" cy="2398789"/>
          </a:xfrm>
          <a:prstGeom prst="rect">
            <a:avLst/>
          </a:prstGeom>
          <a:noFill/>
          <a:ln>
            <a:noFill/>
          </a:ln>
        </p:spPr>
      </p:pic>
      <p:sp>
        <p:nvSpPr>
          <p:cNvPr id="194" name="Google Shape;194;p11"/>
          <p:cNvSpPr txBox="1"/>
          <p:nvPr/>
        </p:nvSpPr>
        <p:spPr>
          <a:xfrm>
            <a:off x="6594979" y="5826729"/>
            <a:ext cx="20886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1800">
                <a:solidFill>
                  <a:schemeClr val="dk1"/>
                </a:solidFill>
                <a:latin typeface="Calibri"/>
                <a:ea typeface="Calibri"/>
                <a:cs typeface="Calibri"/>
                <a:sym typeface="Calibri"/>
              </a:rPr>
              <a:t>Pluviómetro instalado</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00" name="Google Shape;200;p12"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Ficha de datos:</a:t>
            </a:r>
            <a:endParaRPr sz="3200"/>
          </a:p>
        </p:txBody>
      </p:sp>
      <p:sp>
        <p:nvSpPr>
          <p:cNvPr id="201" name="Google Shape;201;p12"/>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02" name="Google Shape;202;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03" name="Google Shape;203;p12"/>
          <p:cNvSpPr/>
          <p:nvPr/>
        </p:nvSpPr>
        <p:spPr>
          <a:xfrm>
            <a:off x="1323390" y="2430490"/>
            <a:ext cx="343204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Ingrese los datos en la hoja de datos integrada de 1 día</a:t>
            </a:r>
            <a:endParaRPr>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s-AR" sz="2000">
                <a:solidFill>
                  <a:schemeClr val="dk1"/>
                </a:solidFill>
                <a:latin typeface="Calibri"/>
                <a:ea typeface="Calibri"/>
                <a:cs typeface="Calibri"/>
                <a:sym typeface="Calibri"/>
              </a:rPr>
              <a:t>Asegúrese de completar la parte superior: Nombre de la escuela, Sitio del estudio, Nombres del observador, Fecha y hora (local o UTC)</a:t>
            </a:r>
            <a:endParaRPr sz="2000">
              <a:solidFill>
                <a:schemeClr val="dk1"/>
              </a:solidFill>
              <a:latin typeface="Calibri"/>
              <a:ea typeface="Calibri"/>
              <a:cs typeface="Calibri"/>
              <a:sym typeface="Calibri"/>
            </a:endParaRPr>
          </a:p>
        </p:txBody>
      </p:sp>
      <p:pic>
        <p:nvPicPr>
          <p:cNvPr descr="There are arrows pointing to where the school name, study site, observer names and dta and time are entered on the Atmosphere Investigation Integrated 1-Day Data Sheet.pdf" id="204" name="Google Shape;204;p12" title="Screenshot of Atmosphere Investigation Integrated 1-Day Data Sheet."/>
          <p:cNvPicPr preferRelativeResize="0"/>
          <p:nvPr/>
        </p:nvPicPr>
        <p:blipFill rotWithShape="1">
          <a:blip r:embed="rId3">
            <a:alphaModFix/>
          </a:blip>
          <a:srcRect b="0" l="0" r="0" t="0"/>
          <a:stretch/>
        </p:blipFill>
        <p:spPr>
          <a:xfrm>
            <a:off x="5358382" y="1513768"/>
            <a:ext cx="3631046" cy="4699000"/>
          </a:xfrm>
          <a:prstGeom prst="rect">
            <a:avLst/>
          </a:prstGeom>
          <a:solidFill>
            <a:schemeClr val="lt1"/>
          </a:solidFill>
          <a:ln cap="flat" cmpd="sng" w="25400">
            <a:solidFill>
              <a:schemeClr val="dk1"/>
            </a:solidFill>
            <a:prstDash val="solid"/>
            <a:round/>
            <a:headEnd len="sm" w="sm" type="none"/>
            <a:tailEnd len="sm" w="sm" type="none"/>
          </a:ln>
        </p:spPr>
      </p:pic>
      <p:cxnSp>
        <p:nvCxnSpPr>
          <p:cNvPr id="205" name="Google Shape;205;p12"/>
          <p:cNvCxnSpPr/>
          <p:nvPr/>
        </p:nvCxnSpPr>
        <p:spPr>
          <a:xfrm flipH="1" rot="10800000">
            <a:off x="4176126" y="2286836"/>
            <a:ext cx="1525427" cy="603013"/>
          </a:xfrm>
          <a:prstGeom prst="straightConnector1">
            <a:avLst/>
          </a:prstGeom>
          <a:noFill/>
          <a:ln cap="flat" cmpd="sng" w="47625">
            <a:solidFill>
              <a:srgbClr val="FF0000"/>
            </a:solidFill>
            <a:prstDash val="solid"/>
            <a:miter lim="800000"/>
            <a:headEnd len="sm" w="sm" type="none"/>
            <a:tailEnd len="med" w="med" type="triangle"/>
          </a:ln>
        </p:spPr>
      </p:cxnSp>
      <p:cxnSp>
        <p:nvCxnSpPr>
          <p:cNvPr id="206" name="Google Shape;206;p12"/>
          <p:cNvCxnSpPr/>
          <p:nvPr/>
        </p:nvCxnSpPr>
        <p:spPr>
          <a:xfrm>
            <a:off x="4283702" y="4069768"/>
            <a:ext cx="1546412" cy="787411"/>
          </a:xfrm>
          <a:prstGeom prst="straightConnector1">
            <a:avLst/>
          </a:prstGeom>
          <a:noFill/>
          <a:ln cap="flat" cmpd="sng" w="47625">
            <a:solidFill>
              <a:srgbClr val="FF0000"/>
            </a:solidFill>
            <a:prstDash val="solid"/>
            <a:miter lim="800000"/>
            <a:headEnd len="sm" w="sm" type="none"/>
            <a:tailEnd len="med" w="med" type="triangle"/>
          </a:ln>
        </p:spPr>
      </p:cxnSp>
      <p:sp>
        <p:nvSpPr>
          <p:cNvPr id="207" name="Google Shape;207;p12"/>
          <p:cNvSpPr txBox="1"/>
          <p:nvPr/>
        </p:nvSpPr>
        <p:spPr>
          <a:xfrm>
            <a:off x="1576533" y="5156023"/>
            <a:ext cx="35433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AR" sz="2400" u="sng">
                <a:solidFill>
                  <a:schemeClr val="dk1"/>
                </a:solidFill>
                <a:latin typeface="Calibri"/>
                <a:ea typeface="Calibri"/>
                <a:cs typeface="Calibri"/>
                <a:sym typeface="Calibri"/>
                <a:hlinkClick r:id="rId4">
                  <a:extLst>
                    <a:ext uri="{A12FA001-AC4F-418D-AE19-62706E023703}">
                      <ahyp:hlinkClr val="tx"/>
                    </a:ext>
                  </a:extLst>
                </a:hlinkClick>
              </a:rPr>
              <a:t>Ficha técnica integrada de 1 día de investigación de la atmósfera</a:t>
            </a:r>
            <a:endParaRPr i="1"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13" name="Google Shape;213;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14" name="Google Shape;214;p13"/>
          <p:cNvSpPr txBox="1"/>
          <p:nvPr>
            <p:ph type="title"/>
          </p:nvPr>
        </p:nvSpPr>
        <p:spPr>
          <a:xfrm>
            <a:off x="1221585" y="38824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Recopilación de datos – lectura del menisco</a:t>
            </a:r>
            <a:endParaRPr sz="3200"/>
          </a:p>
        </p:txBody>
      </p:sp>
      <p:sp>
        <p:nvSpPr>
          <p:cNvPr id="215" name="Google Shape;215;p13"/>
          <p:cNvSpPr txBox="1"/>
          <p:nvPr>
            <p:ph idx="1" type="body"/>
          </p:nvPr>
        </p:nvSpPr>
        <p:spPr>
          <a:xfrm>
            <a:off x="1477501" y="1467582"/>
            <a:ext cx="4835376" cy="4380820"/>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00000"/>
              </a:lnSpc>
              <a:spcBef>
                <a:spcPts val="0"/>
              </a:spcBef>
              <a:spcAft>
                <a:spcPts val="0"/>
              </a:spcAft>
              <a:buClr>
                <a:schemeClr val="dk1"/>
              </a:buClr>
              <a:buSzPct val="100000"/>
              <a:buFont typeface="Calibri"/>
              <a:buChar char="•"/>
            </a:pPr>
            <a:r>
              <a:rPr lang="es-AR"/>
              <a:t>Tome las coordenadas de latitud y longitud con su GPS de su sitio la primera vez que ingrese datos. Consulte el protocolo GPS.</a:t>
            </a:r>
            <a:endParaRPr/>
          </a:p>
          <a:p>
            <a:pPr indent="-228600" lvl="0" marL="228600" rtl="0" algn="l">
              <a:lnSpc>
                <a:spcPct val="100000"/>
              </a:lnSpc>
              <a:spcBef>
                <a:spcPts val="0"/>
              </a:spcBef>
              <a:spcAft>
                <a:spcPts val="0"/>
              </a:spcAft>
              <a:buClr>
                <a:schemeClr val="dk1"/>
              </a:buClr>
              <a:buSzPct val="100000"/>
              <a:buFont typeface="Calibri"/>
              <a:buChar char="•"/>
            </a:pPr>
            <a:r>
              <a:rPr lang="es-AR"/>
              <a:t>Lea el nivel de agua en el pluviómetro leyendo la parte inferior del menisco.</a:t>
            </a:r>
            <a:endParaRPr/>
          </a:p>
          <a:p>
            <a:pPr indent="-228600" lvl="0" marL="228600" rtl="0" algn="l">
              <a:lnSpc>
                <a:spcPct val="100000"/>
              </a:lnSpc>
              <a:spcBef>
                <a:spcPts val="0"/>
              </a:spcBef>
              <a:spcAft>
                <a:spcPts val="0"/>
              </a:spcAft>
              <a:buClr>
                <a:schemeClr val="dk1"/>
              </a:buClr>
              <a:buSzPct val="100000"/>
              <a:buFont typeface="Calibri"/>
              <a:buChar char="•"/>
            </a:pPr>
            <a:r>
              <a:rPr lang="es-AR"/>
              <a:t>Registre la cantidad de lluvia al 0.1 milímetro más cercano.</a:t>
            </a:r>
            <a:endParaRPr/>
          </a:p>
          <a:p>
            <a:pPr indent="-228600" lvl="0" marL="228600" rtl="0" algn="l">
              <a:lnSpc>
                <a:spcPct val="100000"/>
              </a:lnSpc>
              <a:spcBef>
                <a:spcPts val="0"/>
              </a:spcBef>
              <a:spcAft>
                <a:spcPts val="0"/>
              </a:spcAft>
              <a:buClr>
                <a:schemeClr val="dk1"/>
              </a:buClr>
              <a:buSzPct val="100000"/>
              <a:buFont typeface="Calibri"/>
              <a:buChar char="•"/>
            </a:pPr>
            <a:r>
              <a:rPr lang="es-AR"/>
              <a:t>Si no hay agua en el manómetro, reportar 0.0 mm.</a:t>
            </a:r>
            <a:endParaRPr/>
          </a:p>
          <a:p>
            <a:pPr indent="-228600" lvl="0" marL="228600" rtl="0" algn="l">
              <a:lnSpc>
                <a:spcPct val="100000"/>
              </a:lnSpc>
              <a:spcBef>
                <a:spcPts val="0"/>
              </a:spcBef>
              <a:spcAft>
                <a:spcPts val="0"/>
              </a:spcAft>
              <a:buClr>
                <a:schemeClr val="dk1"/>
              </a:buClr>
              <a:buSzPct val="100000"/>
              <a:buFont typeface="Calibri"/>
              <a:buChar char="•"/>
            </a:pPr>
            <a:r>
              <a:rPr lang="es-AR"/>
              <a:t>Si es menos de 0,5 mm, registre "T" para el trazo.</a:t>
            </a:r>
            <a:endParaRPr/>
          </a:p>
          <a:p>
            <a:pPr indent="-228600" lvl="0" marL="228600" rtl="0" algn="l">
              <a:lnSpc>
                <a:spcPct val="100000"/>
              </a:lnSpc>
              <a:spcBef>
                <a:spcPts val="0"/>
              </a:spcBef>
              <a:spcAft>
                <a:spcPts val="0"/>
              </a:spcAft>
              <a:buClr>
                <a:schemeClr val="dk1"/>
              </a:buClr>
              <a:buSzPct val="100000"/>
              <a:buFont typeface="Calibri"/>
              <a:buChar char="•"/>
            </a:pPr>
            <a:r>
              <a:rPr lang="es-AR"/>
              <a:t>Si derrama agua antes de medir la lluvia, registre "M" por missing en inglés para indicar que falta agua.</a:t>
            </a:r>
            <a:endParaRPr/>
          </a:p>
          <a:p>
            <a:pPr indent="-228600" lvl="0" marL="228600" rtl="0" algn="l">
              <a:lnSpc>
                <a:spcPct val="100000"/>
              </a:lnSpc>
              <a:spcBef>
                <a:spcPts val="0"/>
              </a:spcBef>
              <a:spcAft>
                <a:spcPts val="0"/>
              </a:spcAft>
              <a:buClr>
                <a:schemeClr val="dk1"/>
              </a:buClr>
              <a:buSzPct val="100000"/>
              <a:buFont typeface="Calibri"/>
              <a:buChar char="•"/>
            </a:pPr>
            <a:r>
              <a:rPr lang="es-AR"/>
              <a:t>Una observación de "cero" es tan importante como una observación de la precipitación.</a:t>
            </a:r>
            <a:endParaRPr/>
          </a:p>
          <a:p>
            <a:pPr indent="-228600" lvl="0" marL="228600" rtl="0" algn="l">
              <a:lnSpc>
                <a:spcPct val="100000"/>
              </a:lnSpc>
              <a:spcBef>
                <a:spcPts val="0"/>
              </a:spcBef>
              <a:spcAft>
                <a:spcPts val="0"/>
              </a:spcAft>
              <a:buClr>
                <a:schemeClr val="dk1"/>
              </a:buClr>
              <a:buSzPct val="100000"/>
              <a:buFont typeface="Calibri"/>
              <a:buChar char="•"/>
            </a:pPr>
            <a:r>
              <a:rPr lang="es-AR"/>
              <a:t>Revise el pluviómetro todos los días, incluso si no llovió, en caso de que entren escombros en el medidor.</a:t>
            </a:r>
            <a:endParaRPr/>
          </a:p>
        </p:txBody>
      </p:sp>
      <p:pic>
        <p:nvPicPr>
          <p:cNvPr descr="Reading the meniscus when determining rainfall. You read the number on the cylinder that is at the bottom of the curve of water.  " id="216" name="Google Shape;216;p13">
            <a:hlinkClick r:id="rId3"/>
          </p:cNvPr>
          <p:cNvPicPr preferRelativeResize="0"/>
          <p:nvPr/>
        </p:nvPicPr>
        <p:blipFill rotWithShape="1">
          <a:blip r:embed="rId4">
            <a:alphaModFix/>
          </a:blip>
          <a:srcRect b="0" l="0" r="0" t="0"/>
          <a:stretch/>
        </p:blipFill>
        <p:spPr>
          <a:xfrm>
            <a:off x="6686239" y="1713805"/>
            <a:ext cx="1752600" cy="2241550"/>
          </a:xfrm>
          <a:prstGeom prst="rect">
            <a:avLst/>
          </a:prstGeom>
          <a:noFill/>
          <a:ln>
            <a:noFill/>
          </a:ln>
        </p:spPr>
      </p:pic>
      <p:sp>
        <p:nvSpPr>
          <p:cNvPr id="217" name="Google Shape;217;p13"/>
          <p:cNvSpPr txBox="1"/>
          <p:nvPr/>
        </p:nvSpPr>
        <p:spPr>
          <a:xfrm>
            <a:off x="6686239" y="4220221"/>
            <a:ext cx="1730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1800">
                <a:solidFill>
                  <a:schemeClr val="dk1"/>
                </a:solidFill>
                <a:latin typeface="Calibri"/>
                <a:ea typeface="Calibri"/>
                <a:cs typeface="Calibri"/>
                <a:sym typeface="Calibri"/>
              </a:rPr>
              <a:t>Leyendo el pluviómetro</a:t>
            </a:r>
            <a:endParaRPr b="1"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23" name="Google Shape;223;p14"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Recolección de datos de agua en el tubo de desbordamiento – 1 </a:t>
            </a:r>
            <a:endParaRPr sz="3200"/>
          </a:p>
        </p:txBody>
      </p:sp>
      <p:sp>
        <p:nvSpPr>
          <p:cNvPr id="224" name="Google Shape;224;p14"/>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25" name="Google Shape;225;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26" name="Google Shape;226;p14"/>
          <p:cNvSpPr/>
          <p:nvPr/>
        </p:nvSpPr>
        <p:spPr>
          <a:xfrm>
            <a:off x="1372859" y="1917973"/>
            <a:ext cx="5298000" cy="3785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rabicPeriod"/>
            </a:pPr>
            <a:r>
              <a:rPr lang="es-AR" sz="2000">
                <a:solidFill>
                  <a:schemeClr val="dk1"/>
                </a:solidFill>
                <a:latin typeface="Calibri"/>
                <a:ea typeface="Calibri"/>
                <a:cs typeface="Calibri"/>
                <a:sym typeface="Calibri"/>
              </a:rPr>
              <a:t>Retire el tubo de medición del tubo de desbordamiento.</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AutoNum type="arabicPeriod"/>
            </a:pPr>
            <a:r>
              <a:rPr lang="es-AR" sz="2000">
                <a:solidFill>
                  <a:schemeClr val="dk1"/>
                </a:solidFill>
                <a:latin typeface="Calibri"/>
                <a:ea typeface="Calibri"/>
                <a:cs typeface="Calibri"/>
                <a:sym typeface="Calibri"/>
              </a:rPr>
              <a:t>Lea el nivel de agua en el tubo de medición que lo sostiene para que sus ojos estén al nivel del menisco.</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AutoNum type="arabicPeriod"/>
            </a:pPr>
            <a:r>
              <a:rPr lang="es-AR" sz="2000">
                <a:solidFill>
                  <a:schemeClr val="dk1"/>
                </a:solidFill>
                <a:latin typeface="Calibri"/>
                <a:ea typeface="Calibri"/>
                <a:cs typeface="Calibri"/>
                <a:sym typeface="Calibri"/>
              </a:rPr>
              <a:t>Registre la cantidad al 0.1 milímetro más cercano.</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AutoNum type="arabicPeriod"/>
            </a:pPr>
            <a:r>
              <a:rPr lang="es-AR" sz="2000">
                <a:solidFill>
                  <a:schemeClr val="dk1"/>
                </a:solidFill>
                <a:latin typeface="Calibri"/>
                <a:ea typeface="Calibri"/>
                <a:cs typeface="Calibri"/>
                <a:sym typeface="Calibri"/>
              </a:rPr>
              <a:t>Vierta el agua del tubo de medición.</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AutoNum type="arabicPeriod"/>
            </a:pPr>
            <a:r>
              <a:rPr lang="es-AR" sz="2000">
                <a:solidFill>
                  <a:schemeClr val="dk1"/>
                </a:solidFill>
                <a:latin typeface="Calibri"/>
                <a:ea typeface="Calibri"/>
                <a:cs typeface="Calibri"/>
                <a:sym typeface="Calibri"/>
              </a:rPr>
              <a:t>Vierta el agua del tubo de desbordamiento en el tubo de medición.</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AutoNum type="arabicPeriod"/>
            </a:pPr>
            <a:r>
              <a:rPr lang="es-AR" sz="2000">
                <a:solidFill>
                  <a:schemeClr val="dk1"/>
                </a:solidFill>
                <a:latin typeface="Calibri"/>
                <a:ea typeface="Calibri"/>
                <a:cs typeface="Calibri"/>
                <a:sym typeface="Calibri"/>
              </a:rPr>
              <a:t>Repita los pasos 2) al 5) hasta que el tubo de exceso de flujo esté vacío.</a:t>
            </a:r>
            <a:endParaRPr sz="2000">
              <a:solidFill>
                <a:schemeClr val="dk1"/>
              </a:solidFill>
              <a:latin typeface="Calibri"/>
              <a:ea typeface="Calibri"/>
              <a:cs typeface="Calibri"/>
              <a:sym typeface="Calibri"/>
            </a:endParaRPr>
          </a:p>
        </p:txBody>
      </p:sp>
      <p:sp>
        <p:nvSpPr>
          <p:cNvPr id="227" name="Google Shape;227;p14"/>
          <p:cNvSpPr txBox="1"/>
          <p:nvPr/>
        </p:nvSpPr>
        <p:spPr>
          <a:xfrm>
            <a:off x="6383216" y="3960579"/>
            <a:ext cx="27607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1200">
                <a:solidFill>
                  <a:schemeClr val="dk1"/>
                </a:solidFill>
                <a:latin typeface="Calibri"/>
                <a:ea typeface="Calibri"/>
                <a:cs typeface="Calibri"/>
                <a:sym typeface="Calibri"/>
              </a:rPr>
              <a:t>Foto de Kevin Czajkowski</a:t>
            </a:r>
            <a:endParaRPr>
              <a:latin typeface="Calibri"/>
              <a:ea typeface="Calibri"/>
              <a:cs typeface="Calibri"/>
              <a:sym typeface="Calibri"/>
            </a:endParaRPr>
          </a:p>
        </p:txBody>
      </p:sp>
      <p:pic>
        <p:nvPicPr>
          <p:cNvPr descr="Pouring collected rain from the overflow tube into the measuring tube." id="228" name="Google Shape;228;p14"/>
          <p:cNvPicPr preferRelativeResize="0"/>
          <p:nvPr/>
        </p:nvPicPr>
        <p:blipFill rotWithShape="1">
          <a:blip r:embed="rId3">
            <a:alphaModFix/>
          </a:blip>
          <a:srcRect b="0" l="0" r="13002" t="0"/>
          <a:stretch/>
        </p:blipFill>
        <p:spPr>
          <a:xfrm>
            <a:off x="6383216" y="1944943"/>
            <a:ext cx="2157793" cy="18995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34" name="Google Shape;234;p15"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Recolección de datos de agua en el tubo de desbordamiento – 2 </a:t>
            </a:r>
            <a:endParaRPr sz="3200"/>
          </a:p>
        </p:txBody>
      </p:sp>
      <p:sp>
        <p:nvSpPr>
          <p:cNvPr id="235" name="Google Shape;235;p15"/>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36" name="Google Shape;23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37" name="Google Shape;237;p15"/>
          <p:cNvSpPr/>
          <p:nvPr/>
        </p:nvSpPr>
        <p:spPr>
          <a:xfrm>
            <a:off x="1455225" y="2091366"/>
            <a:ext cx="4624012" cy="34778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Añade tus medidas y registra la suma como la cantidad de lluvia.</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Registre el número de días que ha acumulado lluvia en el medidor. (La cantidad de días desde la última vez que se comprobó y vació el pluviómetro).</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Secar el pluviómetro y volver a montarlo en el poste.</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Ahora está listo para ingresar sus datos en el sitio web de GLOBE.</a:t>
            </a:r>
            <a:endParaRPr sz="2000">
              <a:solidFill>
                <a:schemeClr val="dk1"/>
              </a:solidFill>
              <a:latin typeface="Calibri"/>
              <a:ea typeface="Calibri"/>
              <a:cs typeface="Calibri"/>
              <a:sym typeface="Calibri"/>
            </a:endParaRPr>
          </a:p>
        </p:txBody>
      </p:sp>
      <p:pic>
        <p:nvPicPr>
          <p:cNvPr descr="Image of water collected in rain gauge" id="238" name="Google Shape;238;p15"/>
          <p:cNvPicPr preferRelativeResize="0"/>
          <p:nvPr/>
        </p:nvPicPr>
        <p:blipFill rotWithShape="1">
          <a:blip r:embed="rId3">
            <a:alphaModFix/>
          </a:blip>
          <a:srcRect b="0" l="25755" r="9111" t="0"/>
          <a:stretch/>
        </p:blipFill>
        <p:spPr>
          <a:xfrm>
            <a:off x="6270565" y="2265381"/>
            <a:ext cx="2432169" cy="2489433"/>
          </a:xfrm>
          <a:prstGeom prst="rect">
            <a:avLst/>
          </a:prstGeom>
          <a:noFill/>
          <a:ln>
            <a:noFill/>
          </a:ln>
        </p:spPr>
      </p:pic>
      <p:sp>
        <p:nvSpPr>
          <p:cNvPr id="239" name="Google Shape;239;p15"/>
          <p:cNvSpPr txBox="1"/>
          <p:nvPr/>
        </p:nvSpPr>
        <p:spPr>
          <a:xfrm>
            <a:off x="6270565" y="4987727"/>
            <a:ext cx="27607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1200">
                <a:solidFill>
                  <a:schemeClr val="dk1"/>
                </a:solidFill>
                <a:latin typeface="Calibri"/>
                <a:ea typeface="Calibri"/>
                <a:cs typeface="Calibri"/>
                <a:sym typeface="Calibri"/>
              </a:rPr>
              <a:t>Foto de Kevin Czajkowski</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45" name="Google Shape;245;p16"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Lo que necesito para recolectar datos de pH</a:t>
            </a:r>
            <a:endParaRPr sz="3200"/>
          </a:p>
        </p:txBody>
      </p:sp>
      <p:sp>
        <p:nvSpPr>
          <p:cNvPr id="246" name="Google Shape;246;p16"/>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47" name="Google Shape;247;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graphicFrame>
        <p:nvGraphicFramePr>
          <p:cNvPr descr="Materials&#10;Snow Board*, meter stick, straight sided container, overflow tube from your rain gauge, 2 clean sampling jars with covers, a container for the snowpack rain equivalent sample, something flat and clean to slide under inverted containers, labels for snow sample&#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id="248" name="Google Shape;248;p16" title="Table showing logistical information for the Precipitation Protocol"/>
          <p:cNvGraphicFramePr/>
          <p:nvPr/>
        </p:nvGraphicFramePr>
        <p:xfrm>
          <a:off x="1420585" y="1619447"/>
          <a:ext cx="3000000" cy="3000000"/>
        </p:xfrm>
        <a:graphic>
          <a:graphicData uri="http://schemas.openxmlformats.org/drawingml/2006/table">
            <a:tbl>
              <a:tblPr bandRow="1" firstRow="1">
                <a:noFill/>
                <a:tableStyleId>{EF03D874-438E-4FAE-9E5A-CEDF689EDB23}</a:tableStyleId>
              </a:tblPr>
              <a:tblGrid>
                <a:gridCol w="1514350"/>
                <a:gridCol w="5264175"/>
              </a:tblGrid>
              <a:tr h="1482625">
                <a:tc>
                  <a:txBody>
                    <a:bodyPr/>
                    <a:lstStyle/>
                    <a:p>
                      <a:pPr indent="0" lvl="0" marL="0" marR="0" rtl="0" algn="l">
                        <a:lnSpc>
                          <a:spcPct val="100000"/>
                        </a:lnSpc>
                        <a:spcBef>
                          <a:spcPts val="0"/>
                        </a:spcBef>
                        <a:spcAft>
                          <a:spcPts val="0"/>
                        </a:spcAft>
                        <a:buClr>
                          <a:schemeClr val="dk1"/>
                        </a:buClr>
                        <a:buSzPts val="1800"/>
                        <a:buFont typeface="Arial"/>
                        <a:buNone/>
                      </a:pPr>
                      <a:r>
                        <a:rPr b="0" i="1" lang="es-AR" sz="1800" u="none" cap="none" strike="noStrike">
                          <a:solidFill>
                            <a:schemeClr val="dk1"/>
                          </a:solidFill>
                        </a:rPr>
                        <a:t>Materiales</a:t>
                      </a:r>
                      <a:endParaRPr b="0"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80000"/>
                        </a:lnSpc>
                        <a:spcBef>
                          <a:spcPts val="0"/>
                        </a:spcBef>
                        <a:spcAft>
                          <a:spcPts val="0"/>
                        </a:spcAft>
                        <a:buNone/>
                      </a:pPr>
                      <a:r>
                        <a:rPr b="0" lang="es-AR" sz="1800">
                          <a:solidFill>
                            <a:schemeClr val="dk1"/>
                          </a:solidFill>
                        </a:rPr>
                        <a:t>Sal de "mesa" finamente molida, tarjeta de sal con círculos de 4 mm y 5 mm, varilla o cuchara para remover, papel o medidor de pH, 3 vasos de precipitados o tazas de 100 ml limpios, recipiente de muestra cubierto con al menos 30 ml de lluvia o nieve derretida, guantes de látex, destilados</a:t>
                      </a:r>
                      <a:endParaRPr b="0" sz="18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91575">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Ficha de datos</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1" lang="es-AR" sz="1800" u="sng">
                          <a:solidFill>
                            <a:schemeClr val="hlink"/>
                          </a:solidFill>
                          <a:hlinkClick r:id="rId3"/>
                        </a:rPr>
                        <a:t>Atmosphere Integrated 1-Day Data Sheet. </a:t>
                      </a:r>
                      <a:endParaRPr i="1"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9750">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Cuando</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0" lang="es-AR" sz="1800" u="none" cap="none" strike="noStrike">
                          <a:solidFill>
                            <a:schemeClr val="dk1"/>
                          </a:solidFill>
                        </a:rPr>
                        <a:t>Después de observar nieve o lluvia.</a:t>
                      </a:r>
                      <a:endParaRPr i="0"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1775">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Donde </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Arial"/>
                        <a:buNone/>
                      </a:pPr>
                      <a:r>
                        <a:rPr i="0" lang="es-AR" sz="1800" u="none" cap="none" strike="noStrike">
                          <a:solidFill>
                            <a:schemeClr val="dk1"/>
                          </a:solidFill>
                        </a:rPr>
                        <a:t>Un buen sitio de observación.(Ver </a:t>
                      </a:r>
                      <a:r>
                        <a:rPr i="1" lang="es-AR" sz="1800" u="sng" cap="none" strike="noStrike">
                          <a:solidFill>
                            <a:schemeClr val="dk1"/>
                          </a:solidFill>
                          <a:hlinkClick r:id="rId4">
                            <a:extLst>
                              <a:ext uri="{A12FA001-AC4F-418D-AE19-62706E023703}">
                                <ahyp:hlinkClr val="tx"/>
                              </a:ext>
                            </a:extLst>
                          </a:hlinkClick>
                        </a:rPr>
                        <a:t>Documentando su sitio de estudio de atmósfera</a:t>
                      </a:r>
                      <a:r>
                        <a:rPr i="1" lang="es-AR" sz="1800" u="none" cap="none" strike="noStrike">
                          <a:solidFill>
                            <a:schemeClr val="dk1"/>
                          </a:solidFill>
                        </a:rPr>
                        <a:t>).</a:t>
                      </a:r>
                      <a:endParaRPr i="1" sz="18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0075">
                <a:tc>
                  <a:txBody>
                    <a:bodyPr/>
                    <a:lstStyle/>
                    <a:p>
                      <a:pPr indent="0" lvl="0" marL="0" marR="0" rtl="0" algn="l">
                        <a:lnSpc>
                          <a:spcPct val="100000"/>
                        </a:lnSpc>
                        <a:spcBef>
                          <a:spcPts val="0"/>
                        </a:spcBef>
                        <a:spcAft>
                          <a:spcPts val="0"/>
                        </a:spcAft>
                        <a:buClr>
                          <a:schemeClr val="dk1"/>
                        </a:buClr>
                        <a:buSzPts val="1800"/>
                        <a:buFont typeface="Arial"/>
                        <a:buNone/>
                      </a:pPr>
                      <a:r>
                        <a:rPr i="1" lang="es-AR" sz="1800" u="none" cap="none" strike="noStrike">
                          <a:solidFill>
                            <a:schemeClr val="dk1"/>
                          </a:solidFill>
                        </a:rPr>
                        <a:t>Otro</a:t>
                      </a:r>
                      <a:endParaRPr/>
                    </a:p>
                    <a:p>
                      <a:pPr indent="0" lvl="0" marL="0" marR="0" rtl="0" algn="l">
                        <a:spcBef>
                          <a:spcPts val="0"/>
                        </a:spcBef>
                        <a:spcAft>
                          <a:spcPts val="0"/>
                        </a:spcAft>
                        <a:buNone/>
                      </a:pPr>
                      <a:r>
                        <a:t/>
                      </a:r>
                      <a:endParaRPr i="1"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i="0" lang="es-AR" sz="1800"/>
                        <a:t>Libro de registro para la recopilación de datos; Ordenador con conexión a internet para introducir datos.</a:t>
                      </a:r>
                      <a:endParaRPr i="0"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55" name="Google Shape;255;p17"/>
          <p:cNvSpPr/>
          <p:nvPr/>
        </p:nvSpPr>
        <p:spPr>
          <a:xfrm>
            <a:off x="1207697" y="2001834"/>
            <a:ext cx="5350505" cy="3970318"/>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1800"/>
              <a:buFont typeface="Calibri"/>
              <a:buAutoNum type="arabicPeriod"/>
            </a:pPr>
            <a:r>
              <a:rPr lang="es-AR" sz="1800">
                <a:solidFill>
                  <a:schemeClr val="dk1"/>
                </a:solidFill>
                <a:latin typeface="Calibri"/>
                <a:ea typeface="Calibri"/>
                <a:cs typeface="Calibri"/>
                <a:sym typeface="Calibri"/>
              </a:rPr>
              <a:t>Póngase los guantes de látex.</a:t>
            </a:r>
            <a:endParaRPr>
              <a:latin typeface="Calibri"/>
              <a:ea typeface="Calibri"/>
              <a:cs typeface="Calibri"/>
              <a:sym typeface="Calibri"/>
            </a:endParaRPr>
          </a:p>
          <a:p>
            <a:pPr indent="-457200" lvl="0" marL="457200" marR="0" rtl="0" algn="just">
              <a:spcBef>
                <a:spcPts val="0"/>
              </a:spcBef>
              <a:spcAft>
                <a:spcPts val="0"/>
              </a:spcAft>
              <a:buClr>
                <a:schemeClr val="dk1"/>
              </a:buClr>
              <a:buSzPts val="1800"/>
              <a:buFont typeface="Calibri"/>
              <a:buAutoNum type="arabicPeriod"/>
            </a:pPr>
            <a:r>
              <a:rPr lang="es-AR" sz="1800">
                <a:solidFill>
                  <a:schemeClr val="dk1"/>
                </a:solidFill>
                <a:latin typeface="Calibri"/>
                <a:ea typeface="Calibri"/>
                <a:cs typeface="Calibri"/>
                <a:sym typeface="Calibri"/>
              </a:rPr>
              <a:t>Espolvoree sal en el círculo apropiado de su tarjeta de sal. Si su muestra de lluvia o nieve es de 40-50 ml, use el círculo de 5 mm en el círculo de sal. Si su muestra de lluvia o nieve derretida es de 30-40 ml, use el círculo de 4 mm.</a:t>
            </a:r>
            <a:endParaRPr sz="1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1800"/>
              <a:buFont typeface="Calibri"/>
              <a:buAutoNum type="arabicPeriod"/>
            </a:pPr>
            <a:r>
              <a:rPr lang="es-AR" sz="1800">
                <a:solidFill>
                  <a:schemeClr val="dk1"/>
                </a:solidFill>
                <a:latin typeface="Calibri"/>
                <a:ea typeface="Calibri"/>
                <a:cs typeface="Calibri"/>
                <a:sym typeface="Calibri"/>
              </a:rPr>
              <a:t>Rellene el círculo apropiado con una sola capa de sal. Retire cualquier exceso de sal de la tarjeta de sal.</a:t>
            </a:r>
            <a:endParaRPr>
              <a:latin typeface="Calibri"/>
              <a:ea typeface="Calibri"/>
              <a:cs typeface="Calibri"/>
              <a:sym typeface="Calibri"/>
            </a:endParaRPr>
          </a:p>
          <a:p>
            <a:pPr indent="-457200" lvl="0" marL="457200" marR="0" rtl="0" algn="just">
              <a:spcBef>
                <a:spcPts val="0"/>
              </a:spcBef>
              <a:spcAft>
                <a:spcPts val="0"/>
              </a:spcAft>
              <a:buClr>
                <a:schemeClr val="dk1"/>
              </a:buClr>
              <a:buSzPts val="1800"/>
              <a:buFont typeface="Calibri"/>
              <a:buAutoNum type="arabicPeriod"/>
            </a:pPr>
            <a:r>
              <a:rPr lang="es-AR" sz="1800">
                <a:solidFill>
                  <a:schemeClr val="dk1"/>
                </a:solidFill>
                <a:latin typeface="Calibri"/>
                <a:ea typeface="Calibri"/>
                <a:cs typeface="Calibri"/>
                <a:sym typeface="Calibri"/>
              </a:rPr>
              <a:t>Vierta la sal que cubre el círculo en su tarjeta de sal en el vaso de precipitados.</a:t>
            </a:r>
            <a:endParaRPr>
              <a:latin typeface="Calibri"/>
              <a:ea typeface="Calibri"/>
              <a:cs typeface="Calibri"/>
              <a:sym typeface="Calibri"/>
            </a:endParaRPr>
          </a:p>
          <a:p>
            <a:pPr indent="-457200" lvl="0" marL="457200" marR="0" rtl="0" algn="just">
              <a:spcBef>
                <a:spcPts val="0"/>
              </a:spcBef>
              <a:spcAft>
                <a:spcPts val="0"/>
              </a:spcAft>
              <a:buClr>
                <a:schemeClr val="dk1"/>
              </a:buClr>
              <a:buSzPts val="1800"/>
              <a:buFont typeface="Calibri"/>
              <a:buAutoNum type="arabicPeriod"/>
            </a:pPr>
            <a:r>
              <a:rPr lang="es-AR" sz="1800">
                <a:solidFill>
                  <a:schemeClr val="dk1"/>
                </a:solidFill>
                <a:latin typeface="Calibri"/>
                <a:ea typeface="Calibri"/>
                <a:cs typeface="Calibri"/>
                <a:sym typeface="Calibri"/>
              </a:rPr>
              <a:t>Revuelva bien el contenido del vaso con la varilla o la cuchara de agitación hasta que la sal se disuelva.</a:t>
            </a:r>
            <a:endParaRPr sz="1800">
              <a:solidFill>
                <a:schemeClr val="dk1"/>
              </a:solidFill>
              <a:latin typeface="Calibri"/>
              <a:ea typeface="Calibri"/>
              <a:cs typeface="Calibri"/>
              <a:sym typeface="Calibri"/>
            </a:endParaRPr>
          </a:p>
        </p:txBody>
      </p:sp>
      <p:pic>
        <p:nvPicPr>
          <p:cNvPr descr="Image showing the amount of salt that will be added prior to pH measurement.If you have 30-40 mL rain sample, use the amount of salt that covers a 4 mm circle. For 40-50 mL sample, use the amount of salt that will cover a 5 mm circle" id="256" name="Google Shape;256;p17">
            <a:hlinkClick r:id="rId3"/>
          </p:cNvPr>
          <p:cNvPicPr preferRelativeResize="0"/>
          <p:nvPr/>
        </p:nvPicPr>
        <p:blipFill rotWithShape="1">
          <a:blip r:embed="rId4">
            <a:alphaModFix/>
          </a:blip>
          <a:srcRect b="0" l="0" r="0" t="0"/>
          <a:stretch/>
        </p:blipFill>
        <p:spPr>
          <a:xfrm>
            <a:off x="6664569" y="2429803"/>
            <a:ext cx="2255169" cy="2050154"/>
          </a:xfrm>
          <a:prstGeom prst="rect">
            <a:avLst/>
          </a:prstGeom>
          <a:noFill/>
          <a:ln>
            <a:noFill/>
          </a:ln>
        </p:spPr>
      </p:pic>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57" name="Google Shape;257;p17"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Mida el pH de la precipitación</a:t>
            </a:r>
            <a:endParaRPr sz="3200"/>
          </a:p>
        </p:txBody>
      </p:sp>
      <p:sp>
        <p:nvSpPr>
          <p:cNvPr id="258" name="Google Shape;258;p17"/>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65" name="Google Shape;265;p18"/>
          <p:cNvSpPr/>
          <p:nvPr/>
        </p:nvSpPr>
        <p:spPr>
          <a:xfrm>
            <a:off x="1782624" y="1031816"/>
            <a:ext cx="6481482" cy="532453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Siga las instrucciones que vienen con el papel de pH para medir el pH de la muestra. Registre el valor de pH en su Hoja de datos y en su libro de registro.</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Si le quedan al menos 30 ml de lluvia o nieve en su recipiente de muestra, repita los pasos 1-7. De lo contrario, repita el paso 7. Continúe hasta que haya recopilado un total de 3 mediciones de pH.</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Calcule el promedio de las 3 mediciones de pH y regístrelo en su Hoja de datos.</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Asegúrese de que cada medida esté dentro de 1.0 unidad de pH del promedio. Si no lo están, repita las medidas. Si sus mediciones aún no están dentro de 1.0 unidad de pH del promedio, discuta los posibles problemas.</a:t>
            </a:r>
            <a:endParaRPr>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startAt="7"/>
            </a:pPr>
            <a:r>
              <a:rPr lang="es-AR" sz="2000">
                <a:solidFill>
                  <a:schemeClr val="dk1"/>
                </a:solidFill>
                <a:latin typeface="Calibri"/>
                <a:ea typeface="Calibri"/>
                <a:cs typeface="Calibri"/>
                <a:sym typeface="Calibri"/>
              </a:rPr>
              <a:t>Deseche el papel de pH usado en un contenedor de residuos y enjuague los vasos de precipitados y el recipiente de muestra.</a:t>
            </a:r>
            <a:endParaRPr sz="2000">
              <a:solidFill>
                <a:schemeClr val="dk1"/>
              </a:solidFill>
              <a:latin typeface="Calibri"/>
              <a:ea typeface="Calibri"/>
              <a:cs typeface="Calibri"/>
              <a:sym typeface="Calibri"/>
            </a:endParaRPr>
          </a:p>
        </p:txBody>
      </p:sp>
      <p:sp>
        <p:nvSpPr>
          <p:cNvPr id="266" name="Google Shape;266;p18"/>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72" name="Google Shape;272;p19"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Cómo cargar mis datos</a:t>
            </a:r>
            <a:endParaRPr sz="3200"/>
          </a:p>
        </p:txBody>
      </p:sp>
      <p:sp>
        <p:nvSpPr>
          <p:cNvPr id="273" name="Google Shape;273;p19"/>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74" name="Google Shape;274;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75" name="Google Shape;275;p19"/>
          <p:cNvSpPr/>
          <p:nvPr/>
        </p:nvSpPr>
        <p:spPr>
          <a:xfrm>
            <a:off x="1431984" y="1760373"/>
            <a:ext cx="530194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AR" sz="2000">
                <a:solidFill>
                  <a:schemeClr val="dk1"/>
                </a:solidFill>
                <a:latin typeface="Calibri"/>
                <a:ea typeface="Calibri"/>
                <a:cs typeface="Calibri"/>
                <a:sym typeface="Calibri"/>
              </a:rPr>
              <a:t>Tienes 3 opciones:</a:t>
            </a:r>
            <a:endParaRPr>
              <a:latin typeface="Calibri"/>
              <a:ea typeface="Calibri"/>
              <a:cs typeface="Calibri"/>
              <a:sym typeface="Calibri"/>
            </a:endParaRPr>
          </a:p>
          <a:p>
            <a:pPr indent="0" lvl="0" marL="0" marR="0" rtl="0" algn="l">
              <a:spcBef>
                <a:spcPts val="0"/>
              </a:spcBef>
              <a:spcAft>
                <a:spcPts val="0"/>
              </a:spcAft>
              <a:buNone/>
            </a:pPr>
            <a:r>
              <a:rPr lang="es-AR" sz="2000">
                <a:solidFill>
                  <a:schemeClr val="dk1"/>
                </a:solidFill>
                <a:latin typeface="Calibri"/>
                <a:ea typeface="Calibri"/>
                <a:cs typeface="Calibri"/>
                <a:sym typeface="Calibri"/>
              </a:rPr>
              <a:t>Descarga la aplicación Data Entry desde la </a:t>
            </a:r>
            <a:r>
              <a:rPr b="1" lang="es-AR" sz="2000" u="sng">
                <a:solidFill>
                  <a:schemeClr val="dk1"/>
                </a:solidFill>
                <a:latin typeface="Calibri"/>
                <a:ea typeface="Calibri"/>
                <a:cs typeface="Calibri"/>
                <a:sym typeface="Calibri"/>
                <a:hlinkClick r:id="rId3">
                  <a:extLst>
                    <a:ext uri="{A12FA001-AC4F-418D-AE19-62706E023703}">
                      <ahyp:hlinkClr val="tx"/>
                    </a:ext>
                  </a:extLst>
                </a:hlinkClick>
              </a:rPr>
              <a:t>App Store</a:t>
            </a:r>
            <a:r>
              <a:rPr lang="es-AR"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b="1" lang="es-AR" sz="2000" u="sng">
                <a:solidFill>
                  <a:schemeClr val="dk1"/>
                </a:solidFill>
                <a:latin typeface="Calibri"/>
                <a:ea typeface="Calibri"/>
                <a:cs typeface="Calibri"/>
                <a:sym typeface="Calibri"/>
                <a:hlinkClick r:id="rId4">
                  <a:extLst>
                    <a:ext uri="{A12FA001-AC4F-418D-AE19-62706E023703}">
                      <ahyp:hlinkClr val="tx"/>
                    </a:ext>
                  </a:extLst>
                </a:hlinkClick>
              </a:rPr>
              <a:t>Live Data Entry </a:t>
            </a:r>
            <a:r>
              <a:rPr lang="es-AR" sz="2000">
                <a:solidFill>
                  <a:schemeClr val="dk1"/>
                </a:solidFill>
                <a:latin typeface="Calibri"/>
                <a:ea typeface="Calibri"/>
                <a:cs typeface="Calibri"/>
                <a:sym typeface="Calibri"/>
              </a:rPr>
              <a:t> estas páginas son para ingresar datos ambientales, recopilados en sitios definidos, de acuerdo con el protocolo, y utilizando la instrumentación aprobada, para ingresar a la base de datos científica oficial de GLOBE.</a:t>
            </a:r>
            <a:endParaRPr>
              <a:latin typeface="Calibri"/>
              <a:ea typeface="Calibri"/>
              <a:cs typeface="Calibri"/>
              <a:sym typeface="Calibri"/>
            </a:endParaRPr>
          </a:p>
          <a:p>
            <a:pPr indent="0" lvl="0" marL="0" marR="0" rtl="0" algn="l">
              <a:spcBef>
                <a:spcPts val="0"/>
              </a:spcBef>
              <a:spcAft>
                <a:spcPts val="0"/>
              </a:spcAft>
              <a:buNone/>
            </a:pPr>
            <a:r>
              <a:rPr b="1" lang="es-AR" sz="2000" u="sng">
                <a:solidFill>
                  <a:schemeClr val="dk1"/>
                </a:solidFill>
                <a:latin typeface="Calibri"/>
                <a:ea typeface="Calibri"/>
                <a:cs typeface="Calibri"/>
                <a:sym typeface="Calibri"/>
                <a:hlinkClick r:id="rId5">
                  <a:extLst>
                    <a:ext uri="{A12FA001-AC4F-418D-AE19-62706E023703}">
                      <ahyp:hlinkClr val="tx"/>
                    </a:ext>
                  </a:extLst>
                </a:hlinkClick>
              </a:rPr>
              <a:t>Email Data Entry</a:t>
            </a:r>
            <a:r>
              <a:rPr lang="es-AR" sz="2000">
                <a:solidFill>
                  <a:schemeClr val="dk1"/>
                </a:solidFill>
                <a:latin typeface="Calibri"/>
                <a:ea typeface="Calibri"/>
                <a:cs typeface="Calibri"/>
                <a:sym typeface="Calibri"/>
              </a:rPr>
              <a:t>  si la conectividad es un problema, los datos también se pueden ingresar por correo electrónico.</a:t>
            </a:r>
            <a:endParaRPr sz="2000">
              <a:solidFill>
                <a:schemeClr val="dk1"/>
              </a:solidFill>
              <a:latin typeface="Calibri"/>
              <a:ea typeface="Calibri"/>
              <a:cs typeface="Calibri"/>
              <a:sym typeface="Calibri"/>
            </a:endParaRPr>
          </a:p>
        </p:txBody>
      </p:sp>
      <p:pic>
        <p:nvPicPr>
          <p:cNvPr descr="screenshot of the Science Data Entry App" id="276" name="Google Shape;276;p19"/>
          <p:cNvPicPr preferRelativeResize="0"/>
          <p:nvPr/>
        </p:nvPicPr>
        <p:blipFill rotWithShape="1">
          <a:blip r:embed="rId6">
            <a:alphaModFix/>
          </a:blip>
          <a:srcRect b="0" l="0" r="0" t="0"/>
          <a:stretch/>
        </p:blipFill>
        <p:spPr>
          <a:xfrm>
            <a:off x="6818345" y="2098633"/>
            <a:ext cx="1657440" cy="2421334"/>
          </a:xfrm>
          <a:prstGeom prst="rect">
            <a:avLst/>
          </a:prstGeom>
          <a:noFill/>
          <a:ln>
            <a:noFill/>
          </a:ln>
        </p:spPr>
      </p:pic>
      <p:pic>
        <p:nvPicPr>
          <p:cNvPr descr="Screenshot of GLOBE's web site showing the GLOBE Data tab that includes Data Entry, Visualize and Retrieve Data and Science Honor Roll." id="277" name="Google Shape;277;p19"/>
          <p:cNvPicPr preferRelativeResize="0"/>
          <p:nvPr/>
        </p:nvPicPr>
        <p:blipFill rotWithShape="1">
          <a:blip r:embed="rId7">
            <a:alphaModFix/>
          </a:blip>
          <a:srcRect b="0" l="0" r="0" t="0"/>
          <a:stretch/>
        </p:blipFill>
        <p:spPr>
          <a:xfrm>
            <a:off x="6733931" y="4589896"/>
            <a:ext cx="2250092" cy="8534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99" name="Google Shape;99;p2"/>
          <p:cNvSpPr txBox="1"/>
          <p:nvPr>
            <p:ph type="title"/>
          </p:nvPr>
        </p:nvSpPr>
        <p:spPr>
          <a:xfrm>
            <a:off x="1185863" y="802609"/>
            <a:ext cx="7886700"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Resumen y Objetivos de aprendizaje</a:t>
            </a:r>
            <a:endParaRPr sz="3200"/>
          </a:p>
        </p:txBody>
      </p:sp>
      <p:sp>
        <p:nvSpPr>
          <p:cNvPr id="100" name="Google Shape;100;p2"/>
          <p:cNvSpPr txBox="1"/>
          <p:nvPr>
            <p:ph idx="1" type="body"/>
          </p:nvPr>
        </p:nvSpPr>
        <p:spPr>
          <a:xfrm>
            <a:off x="1221582" y="1605216"/>
            <a:ext cx="7886700" cy="503817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b="1" lang="es-AR" sz="2400"/>
              <a:t>Resumen</a:t>
            </a:r>
            <a:endParaRPr/>
          </a:p>
          <a:p>
            <a:pPr indent="0" lvl="0" marL="0" rtl="0" algn="l">
              <a:lnSpc>
                <a:spcPct val="100000"/>
              </a:lnSpc>
              <a:spcBef>
                <a:spcPts val="0"/>
              </a:spcBef>
              <a:spcAft>
                <a:spcPts val="0"/>
              </a:spcAft>
              <a:buClr>
                <a:schemeClr val="dk1"/>
              </a:buClr>
              <a:buSzPct val="100000"/>
              <a:buNone/>
            </a:pPr>
            <a:r>
              <a:rPr i="1" lang="es-AR" sz="2400"/>
              <a:t>Este módulo:</a:t>
            </a:r>
            <a:endParaRPr/>
          </a:p>
          <a:p>
            <a:pPr indent="-217170" lvl="0" marL="228600" rtl="0" algn="l">
              <a:lnSpc>
                <a:spcPct val="100000"/>
              </a:lnSpc>
              <a:spcBef>
                <a:spcPts val="0"/>
              </a:spcBef>
              <a:spcAft>
                <a:spcPts val="0"/>
              </a:spcAft>
              <a:buClr>
                <a:schemeClr val="dk1"/>
              </a:buClr>
              <a:buSzPct val="100000"/>
              <a:buFont typeface="Calibri"/>
              <a:buChar char="•"/>
            </a:pPr>
            <a:r>
              <a:rPr lang="es-AR" sz="2400"/>
              <a:t>Describe los diferentes tipos de precipitación </a:t>
            </a:r>
            <a:endParaRPr/>
          </a:p>
          <a:p>
            <a:pPr indent="-217170" lvl="0" marL="228600" rtl="0" algn="l">
              <a:lnSpc>
                <a:spcPct val="100000"/>
              </a:lnSpc>
              <a:spcBef>
                <a:spcPts val="0"/>
              </a:spcBef>
              <a:spcAft>
                <a:spcPts val="0"/>
              </a:spcAft>
              <a:buClr>
                <a:schemeClr val="dk1"/>
              </a:buClr>
              <a:buSzPct val="100000"/>
              <a:buFont typeface="Calibri"/>
              <a:buChar char="•"/>
            </a:pPr>
            <a:r>
              <a:rPr lang="es-AR" sz="2400"/>
              <a:t>Proporciona instrucciones de protocolo paso a paso para recolectar lluvia.</a:t>
            </a:r>
            <a:endParaRPr/>
          </a:p>
          <a:p>
            <a:pPr indent="-76200" lvl="0" marL="228600" rtl="0" algn="l">
              <a:lnSpc>
                <a:spcPct val="100000"/>
              </a:lnSpc>
              <a:spcBef>
                <a:spcPts val="0"/>
              </a:spcBef>
              <a:spcAft>
                <a:spcPts val="0"/>
              </a:spcAft>
              <a:buClr>
                <a:schemeClr val="dk1"/>
              </a:buClr>
              <a:buSzPct val="100000"/>
              <a:buNone/>
            </a:pPr>
            <a:r>
              <a:t/>
            </a:r>
            <a:endParaRPr sz="2400"/>
          </a:p>
          <a:p>
            <a:pPr indent="0" lvl="0" marL="0" rtl="0" algn="l">
              <a:lnSpc>
                <a:spcPct val="100000"/>
              </a:lnSpc>
              <a:spcBef>
                <a:spcPts val="0"/>
              </a:spcBef>
              <a:spcAft>
                <a:spcPts val="0"/>
              </a:spcAft>
              <a:buClr>
                <a:schemeClr val="dk1"/>
              </a:buClr>
              <a:buSzPct val="100000"/>
              <a:buNone/>
            </a:pPr>
            <a:r>
              <a:rPr b="1" lang="es-AR" sz="2400"/>
              <a:t>Objetivos de aprendizaje:</a:t>
            </a:r>
            <a:endParaRPr/>
          </a:p>
          <a:p>
            <a:pPr indent="0" lvl="0" marL="0" rtl="0" algn="l">
              <a:lnSpc>
                <a:spcPct val="100000"/>
              </a:lnSpc>
              <a:spcBef>
                <a:spcPts val="0"/>
              </a:spcBef>
              <a:spcAft>
                <a:spcPts val="0"/>
              </a:spcAft>
              <a:buClr>
                <a:schemeClr val="dk1"/>
              </a:buClr>
              <a:buSzPct val="100000"/>
              <a:buNone/>
            </a:pPr>
            <a:r>
              <a:rPr i="1" lang="es-AR" sz="2400"/>
              <a:t>Después de completar este modulo, usted podrá: </a:t>
            </a:r>
            <a:endParaRPr/>
          </a:p>
          <a:p>
            <a:pPr indent="-217170" lvl="0" marL="228600" rtl="0" algn="l">
              <a:lnSpc>
                <a:spcPct val="100000"/>
              </a:lnSpc>
              <a:spcBef>
                <a:spcPts val="0"/>
              </a:spcBef>
              <a:spcAft>
                <a:spcPts val="0"/>
              </a:spcAft>
              <a:buClr>
                <a:schemeClr val="dk1"/>
              </a:buClr>
              <a:buSzPct val="100000"/>
              <a:buFont typeface="Calibri"/>
              <a:buChar char="•"/>
            </a:pPr>
            <a:r>
              <a:rPr lang="es-AR" sz="2400"/>
              <a:t>Enumerar los distintos tipos de precipitación</a:t>
            </a:r>
            <a:endParaRPr/>
          </a:p>
          <a:p>
            <a:pPr indent="-217170" lvl="0" marL="228600" rtl="0" algn="l">
              <a:lnSpc>
                <a:spcPct val="100000"/>
              </a:lnSpc>
              <a:spcBef>
                <a:spcPts val="0"/>
              </a:spcBef>
              <a:spcAft>
                <a:spcPts val="0"/>
              </a:spcAft>
              <a:buClr>
                <a:schemeClr val="dk1"/>
              </a:buClr>
              <a:buSzPct val="100000"/>
              <a:buFont typeface="Calibri"/>
              <a:buChar char="•"/>
            </a:pPr>
            <a:r>
              <a:rPr lang="es-AR" sz="2400"/>
              <a:t>Describir cómo, dónde y cuándo recolectar cada tipo.</a:t>
            </a:r>
            <a:endParaRPr/>
          </a:p>
          <a:p>
            <a:pPr indent="-217170" lvl="0" marL="228600" rtl="0" algn="l">
              <a:lnSpc>
                <a:spcPct val="100000"/>
              </a:lnSpc>
              <a:spcBef>
                <a:spcPts val="0"/>
              </a:spcBef>
              <a:spcAft>
                <a:spcPts val="0"/>
              </a:spcAft>
              <a:buClr>
                <a:schemeClr val="dk1"/>
              </a:buClr>
              <a:buSzPct val="100000"/>
              <a:buFont typeface="Calibri"/>
              <a:buChar char="•"/>
            </a:pPr>
            <a:r>
              <a:rPr lang="es-AR" sz="2400"/>
              <a:t>Cargar datos en el sitio web de GLOBE</a:t>
            </a:r>
            <a:endParaRPr/>
          </a:p>
          <a:p>
            <a:pPr indent="-217170" lvl="0" marL="228600" rtl="0" algn="l">
              <a:lnSpc>
                <a:spcPct val="100000"/>
              </a:lnSpc>
              <a:spcBef>
                <a:spcPts val="0"/>
              </a:spcBef>
              <a:spcAft>
                <a:spcPts val="0"/>
              </a:spcAft>
              <a:buClr>
                <a:schemeClr val="dk1"/>
              </a:buClr>
              <a:buSzPct val="100000"/>
              <a:buFont typeface="Calibri"/>
              <a:buChar char="•"/>
            </a:pPr>
            <a:r>
              <a:rPr lang="es-AR" sz="2400"/>
              <a:t>Visualizar datos utilizando el sistema de visualización GLOBE y formular sus propias preguntas sobre el clima</a:t>
            </a:r>
            <a:endParaRPr sz="2400"/>
          </a:p>
          <a:p>
            <a:pPr indent="-76200" lvl="0" marL="228600" rtl="0" algn="l">
              <a:lnSpc>
                <a:spcPct val="100000"/>
              </a:lnSpc>
              <a:spcBef>
                <a:spcPts val="0"/>
              </a:spcBef>
              <a:spcAft>
                <a:spcPts val="0"/>
              </a:spcAft>
              <a:buClr>
                <a:schemeClr val="dk1"/>
              </a:buClr>
              <a:buSzPct val="100000"/>
              <a:buNone/>
            </a:pPr>
            <a:r>
              <a:t/>
            </a:r>
            <a:endParaRPr sz="2400"/>
          </a:p>
          <a:p>
            <a:pPr indent="0" lvl="0" marL="0" rtl="0" algn="l">
              <a:lnSpc>
                <a:spcPct val="100000"/>
              </a:lnSpc>
              <a:spcBef>
                <a:spcPts val="0"/>
              </a:spcBef>
              <a:spcAft>
                <a:spcPts val="0"/>
              </a:spcAft>
              <a:buClr>
                <a:schemeClr val="dk1"/>
              </a:buClr>
              <a:buSzPct val="100000"/>
              <a:buNone/>
            </a:pPr>
            <a:r>
              <a:rPr i="1" lang="es-AR" sz="2400"/>
              <a:t>Tiempo estimado para completar este modulo, 1 hora</a:t>
            </a:r>
            <a:endParaRPr/>
          </a:p>
          <a:p>
            <a:pPr indent="-76200" lvl="0" marL="228600" rtl="0" algn="l">
              <a:lnSpc>
                <a:spcPct val="100000"/>
              </a:lnSpc>
              <a:spcBef>
                <a:spcPts val="0"/>
              </a:spcBef>
              <a:spcAft>
                <a:spcPts val="0"/>
              </a:spcAft>
              <a:buClr>
                <a:schemeClr val="dk1"/>
              </a:buClr>
              <a:buSzPct val="100000"/>
              <a:buNone/>
            </a:pPr>
            <a:r>
              <a:t/>
            </a:r>
            <a:endParaRPr sz="2400"/>
          </a:p>
          <a:p>
            <a:pPr indent="-50800" lvl="0" marL="228600" rtl="0" algn="l">
              <a:lnSpc>
                <a:spcPct val="100000"/>
              </a:lnSpc>
              <a:spcBef>
                <a:spcPts val="0"/>
              </a:spcBef>
              <a:spcAft>
                <a:spcPts val="0"/>
              </a:spcAft>
              <a:buClr>
                <a:schemeClr val="dk1"/>
              </a:buClr>
              <a:buSzPct val="100000"/>
              <a:buNone/>
            </a:pPr>
            <a:r>
              <a:t/>
            </a:r>
            <a:endParaRPr/>
          </a:p>
        </p:txBody>
      </p:sp>
      <p:sp>
        <p:nvSpPr>
          <p:cNvPr id="101" name="Google Shape;101;p2"/>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i="0" lang="es-AR" sz="1800" u="none" cap="none" strike="noStrike">
                <a:solidFill>
                  <a:srgbClr val="FF0000"/>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83" name="Google Shape;283;p20"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Ingreso de datos de precipitación – paso 1</a:t>
            </a:r>
            <a:endParaRPr sz="3200"/>
          </a:p>
        </p:txBody>
      </p:sp>
      <p:sp>
        <p:nvSpPr>
          <p:cNvPr id="284" name="Google Shape;284;p20"/>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85" name="Google Shape;28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286" name="Google Shape;286;p20"/>
          <p:cNvSpPr/>
          <p:nvPr/>
        </p:nvSpPr>
        <p:spPr>
          <a:xfrm>
            <a:off x="1555034" y="1813287"/>
            <a:ext cx="64007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1) Vaya al sitio web de </a:t>
            </a:r>
            <a:r>
              <a:rPr lang="es-AR" sz="1800" u="sng">
                <a:solidFill>
                  <a:schemeClr val="dk1"/>
                </a:solidFill>
                <a:latin typeface="Calibri"/>
                <a:ea typeface="Calibri"/>
                <a:cs typeface="Calibri"/>
                <a:sym typeface="Calibri"/>
                <a:hlinkClick r:id="rId3">
                  <a:extLst>
                    <a:ext uri="{A12FA001-AC4F-418D-AE19-62706E023703}">
                      <ahyp:hlinkClr val="tx"/>
                    </a:ext>
                  </a:extLst>
                </a:hlinkClick>
              </a:rPr>
              <a:t>GLOBE</a:t>
            </a:r>
            <a:r>
              <a:rPr lang="es-AR" sz="1800">
                <a:solidFill>
                  <a:schemeClr val="dk1"/>
                </a:solidFill>
                <a:latin typeface="Calibri"/>
                <a:ea typeface="Calibri"/>
                <a:cs typeface="Calibri"/>
                <a:sym typeface="Calibri"/>
              </a:rPr>
              <a:t> y presione ingresar datos</a:t>
            </a:r>
            <a:endParaRPr sz="1800">
              <a:solidFill>
                <a:schemeClr val="dk1"/>
              </a:solidFill>
              <a:latin typeface="Calibri"/>
              <a:ea typeface="Calibri"/>
              <a:cs typeface="Calibri"/>
              <a:sym typeface="Calibri"/>
            </a:endParaRPr>
          </a:p>
        </p:txBody>
      </p:sp>
      <p:pic>
        <p:nvPicPr>
          <p:cNvPr descr="Screen shot of website. In upper right hand corner, click on &quot;sign in&quot;. " id="287" name="Google Shape;287;p20"/>
          <p:cNvPicPr preferRelativeResize="0"/>
          <p:nvPr/>
        </p:nvPicPr>
        <p:blipFill rotWithShape="1">
          <a:blip r:embed="rId4">
            <a:alphaModFix/>
          </a:blip>
          <a:srcRect b="0" l="0" r="0" t="0"/>
          <a:stretch/>
        </p:blipFill>
        <p:spPr>
          <a:xfrm>
            <a:off x="1632856" y="2608805"/>
            <a:ext cx="6428793" cy="3787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pic>
        <p:nvPicPr>
          <p:cNvPr descr="Screen shot of Data Entry on GLOBE website. Choose Live Data Entry, and enter your Username and password." id="294" name="Google Shape;294;p21"/>
          <p:cNvPicPr preferRelativeResize="0"/>
          <p:nvPr/>
        </p:nvPicPr>
        <p:blipFill rotWithShape="1">
          <a:blip r:embed="rId3">
            <a:alphaModFix/>
          </a:blip>
          <a:srcRect b="0" l="0" r="0" t="25727"/>
          <a:stretch/>
        </p:blipFill>
        <p:spPr>
          <a:xfrm>
            <a:off x="1676919" y="2979506"/>
            <a:ext cx="6337300" cy="2603398"/>
          </a:xfrm>
          <a:prstGeom prst="rect">
            <a:avLst/>
          </a:prstGeom>
          <a:noFill/>
          <a:ln>
            <a:noFill/>
          </a:ln>
        </p:spPr>
      </p:pic>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295" name="Google Shape;295;p21"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Ingreso de datos de precipitación – pasos 2 y 3</a:t>
            </a:r>
            <a:endParaRPr sz="3200"/>
          </a:p>
        </p:txBody>
      </p:sp>
      <p:sp>
        <p:nvSpPr>
          <p:cNvPr id="296" name="Google Shape;296;p21"/>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297" name="Google Shape;297;p21"/>
          <p:cNvSpPr/>
          <p:nvPr/>
        </p:nvSpPr>
        <p:spPr>
          <a:xfrm>
            <a:off x="1802010" y="2399108"/>
            <a:ext cx="28731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2) Seleccione </a:t>
            </a:r>
            <a:r>
              <a:rPr i="1" lang="es-AR" sz="2000">
                <a:solidFill>
                  <a:schemeClr val="dk1"/>
                </a:solidFill>
                <a:latin typeface="Calibri"/>
                <a:ea typeface="Calibri"/>
                <a:cs typeface="Calibri"/>
                <a:sym typeface="Calibri"/>
              </a:rPr>
              <a:t>Entrada de datos en vivo</a:t>
            </a:r>
            <a:endParaRPr sz="2000">
              <a:solidFill>
                <a:schemeClr val="dk1"/>
              </a:solidFill>
              <a:latin typeface="Calibri"/>
              <a:ea typeface="Calibri"/>
              <a:cs typeface="Calibri"/>
              <a:sym typeface="Calibri"/>
            </a:endParaRPr>
          </a:p>
        </p:txBody>
      </p:sp>
      <p:sp>
        <p:nvSpPr>
          <p:cNvPr id="298" name="Google Shape;298;p21"/>
          <p:cNvSpPr/>
          <p:nvPr/>
        </p:nvSpPr>
        <p:spPr>
          <a:xfrm>
            <a:off x="5038124" y="2399108"/>
            <a:ext cx="28731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3) Ingrese </a:t>
            </a:r>
            <a:r>
              <a:rPr i="1" lang="es-AR" sz="2000">
                <a:solidFill>
                  <a:schemeClr val="dk1"/>
                </a:solidFill>
                <a:latin typeface="Calibri"/>
                <a:ea typeface="Calibri"/>
                <a:cs typeface="Calibri"/>
                <a:sym typeface="Calibri"/>
              </a:rPr>
              <a:t>Usuario </a:t>
            </a:r>
            <a:r>
              <a:rPr lang="es-AR" sz="2000">
                <a:solidFill>
                  <a:schemeClr val="dk1"/>
                </a:solidFill>
                <a:latin typeface="Calibri"/>
                <a:ea typeface="Calibri"/>
                <a:cs typeface="Calibri"/>
                <a:sym typeface="Calibri"/>
              </a:rPr>
              <a:t>y </a:t>
            </a:r>
            <a:r>
              <a:rPr i="1" lang="es-AR" sz="2000">
                <a:solidFill>
                  <a:schemeClr val="dk1"/>
                </a:solidFill>
                <a:latin typeface="Calibri"/>
                <a:ea typeface="Calibri"/>
                <a:cs typeface="Calibri"/>
                <a:sym typeface="Calibri"/>
              </a:rPr>
              <a:t>Contraseña</a:t>
            </a: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04" name="Google Shape;304;p22"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Ingreso de datos de precipitación – pasos 4 y 5</a:t>
            </a:r>
            <a:endParaRPr sz="3200"/>
          </a:p>
        </p:txBody>
      </p:sp>
      <p:sp>
        <p:nvSpPr>
          <p:cNvPr id="305" name="Google Shape;305;p22"/>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06" name="Google Shape;306;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pic>
        <p:nvPicPr>
          <p:cNvPr descr="Screenshot of Data Entry App page. Confirm that an Atmosphere Study Site has been define and choose it under &quot;My Organization and Sites&quot;.  If it is not defined, you will need to go to Site definition and describe your site. " id="307" name="Google Shape;307;p22"/>
          <p:cNvPicPr preferRelativeResize="0"/>
          <p:nvPr/>
        </p:nvPicPr>
        <p:blipFill rotWithShape="1">
          <a:blip r:embed="rId3">
            <a:alphaModFix/>
          </a:blip>
          <a:srcRect b="0" l="0" r="52537" t="46289"/>
          <a:stretch/>
        </p:blipFill>
        <p:spPr>
          <a:xfrm>
            <a:off x="1332064" y="3544584"/>
            <a:ext cx="3075549" cy="2284211"/>
          </a:xfrm>
          <a:prstGeom prst="rect">
            <a:avLst/>
          </a:prstGeom>
          <a:noFill/>
          <a:ln>
            <a:noFill/>
          </a:ln>
        </p:spPr>
      </p:pic>
      <p:pic>
        <p:nvPicPr>
          <p:cNvPr descr="Screenshot of Data Entry App page. Confirm that an Atmosphere Study Site has been define and choose it under &quot;My Organization and Sites&quot;.  If it is not defined, you will need to go to Site definition and describe your site. " id="308" name="Google Shape;308;p22"/>
          <p:cNvPicPr preferRelativeResize="0"/>
          <p:nvPr/>
        </p:nvPicPr>
        <p:blipFill rotWithShape="1">
          <a:blip r:embed="rId4">
            <a:alphaModFix/>
          </a:blip>
          <a:srcRect b="0" l="48441" r="0" t="24828"/>
          <a:stretch/>
        </p:blipFill>
        <p:spPr>
          <a:xfrm>
            <a:off x="4623371" y="2784297"/>
            <a:ext cx="3340964" cy="3196898"/>
          </a:xfrm>
          <a:prstGeom prst="rect">
            <a:avLst/>
          </a:prstGeom>
          <a:noFill/>
          <a:ln>
            <a:noFill/>
          </a:ln>
        </p:spPr>
      </p:pic>
      <p:sp>
        <p:nvSpPr>
          <p:cNvPr id="309" name="Google Shape;309;p22"/>
          <p:cNvSpPr/>
          <p:nvPr/>
        </p:nvSpPr>
        <p:spPr>
          <a:xfrm>
            <a:off x="4857289" y="2076411"/>
            <a:ext cx="28731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5) Si el sitio de estudio no está definido, defínalo.</a:t>
            </a:r>
            <a:endParaRPr sz="2000">
              <a:solidFill>
                <a:schemeClr val="dk1"/>
              </a:solidFill>
              <a:latin typeface="Calibri"/>
              <a:ea typeface="Calibri"/>
              <a:cs typeface="Calibri"/>
              <a:sym typeface="Calibri"/>
            </a:endParaRPr>
          </a:p>
        </p:txBody>
      </p:sp>
      <p:sp>
        <p:nvSpPr>
          <p:cNvPr id="310" name="Google Shape;310;p22"/>
          <p:cNvSpPr/>
          <p:nvPr/>
        </p:nvSpPr>
        <p:spPr>
          <a:xfrm>
            <a:off x="1418989" y="1968689"/>
            <a:ext cx="287312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4) Confirme que se ha definido un sitio de estudio de la atmósfera y selecciónelo en </a:t>
            </a:r>
            <a:r>
              <a:rPr i="1" lang="es-AR" sz="2000">
                <a:solidFill>
                  <a:schemeClr val="dk1"/>
                </a:solidFill>
                <a:latin typeface="Calibri"/>
                <a:ea typeface="Calibri"/>
                <a:cs typeface="Calibri"/>
                <a:sym typeface="Calibri"/>
              </a:rPr>
              <a:t>Mis organizaciones y sitios</a:t>
            </a:r>
            <a:r>
              <a:rPr lang="es-AR"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3"/>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17" name="Google Shape;317;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pic>
        <p:nvPicPr>
          <p:cNvPr descr="Screenshot of data entry app. Select integrated 1-day from the atmosphere data entry site and choose new observation. Then  Enter date, Universal Time and choose the type of precipitation. " id="318" name="Google Shape;318;p23"/>
          <p:cNvPicPr preferRelativeResize="0"/>
          <p:nvPr/>
        </p:nvPicPr>
        <p:blipFill rotWithShape="1">
          <a:blip r:embed="rId3">
            <a:alphaModFix/>
          </a:blip>
          <a:srcRect b="0" l="0" r="50922" t="44488"/>
          <a:stretch/>
        </p:blipFill>
        <p:spPr>
          <a:xfrm>
            <a:off x="1940636" y="3657600"/>
            <a:ext cx="3103975" cy="2256024"/>
          </a:xfrm>
          <a:prstGeom prst="rect">
            <a:avLst/>
          </a:prstGeom>
          <a:noFill/>
          <a:ln>
            <a:noFill/>
          </a:ln>
        </p:spPr>
      </p:pic>
      <p:pic>
        <p:nvPicPr>
          <p:cNvPr descr="Screenshot of data entry app. Select integrated 1-day from the atmosphere data entry site and choose new observation. Then  Enter date, Universal Time and choose the type of precipitation. " id="319" name="Google Shape;319;p23"/>
          <p:cNvPicPr preferRelativeResize="0"/>
          <p:nvPr/>
        </p:nvPicPr>
        <p:blipFill rotWithShape="1">
          <a:blip r:embed="rId4">
            <a:alphaModFix/>
          </a:blip>
          <a:srcRect b="0" l="48780" r="0" t="22283"/>
          <a:stretch/>
        </p:blipFill>
        <p:spPr>
          <a:xfrm>
            <a:off x="5178174" y="2907586"/>
            <a:ext cx="3239461" cy="3158437"/>
          </a:xfrm>
          <a:prstGeom prst="rect">
            <a:avLst/>
          </a:prstGeom>
          <a:noFill/>
          <a:ln>
            <a:noFill/>
          </a:ln>
        </p:spPr>
      </p:pic>
      <p:sp>
        <p:nvSpPr>
          <p:cNvPr id="320" name="Google Shape;320;p23"/>
          <p:cNvSpPr/>
          <p:nvPr/>
        </p:nvSpPr>
        <p:spPr>
          <a:xfrm>
            <a:off x="5361340" y="2212061"/>
            <a:ext cx="287312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7) Ingrese </a:t>
            </a:r>
            <a:r>
              <a:rPr i="1" lang="es-AR" sz="2000">
                <a:solidFill>
                  <a:schemeClr val="dk1"/>
                </a:solidFill>
                <a:latin typeface="Calibri"/>
                <a:ea typeface="Calibri"/>
                <a:cs typeface="Calibri"/>
                <a:sym typeface="Calibri"/>
              </a:rPr>
              <a:t>fecha</a:t>
            </a:r>
            <a:r>
              <a:rPr lang="es-AR" sz="2000">
                <a:solidFill>
                  <a:schemeClr val="dk1"/>
                </a:solidFill>
                <a:latin typeface="Calibri"/>
                <a:ea typeface="Calibri"/>
                <a:cs typeface="Calibri"/>
                <a:sym typeface="Calibri"/>
              </a:rPr>
              <a:t>, </a:t>
            </a:r>
            <a:r>
              <a:rPr i="1" lang="es-AR" sz="2000">
                <a:solidFill>
                  <a:schemeClr val="dk1"/>
                </a:solidFill>
                <a:latin typeface="Calibri"/>
                <a:ea typeface="Calibri"/>
                <a:cs typeface="Calibri"/>
                <a:sym typeface="Calibri"/>
              </a:rPr>
              <a:t>hora</a:t>
            </a:r>
            <a:r>
              <a:rPr lang="es-AR" sz="2000">
                <a:solidFill>
                  <a:schemeClr val="dk1"/>
                </a:solidFill>
                <a:latin typeface="Calibri"/>
                <a:ea typeface="Calibri"/>
                <a:cs typeface="Calibri"/>
                <a:sym typeface="Calibri"/>
              </a:rPr>
              <a:t> y seleccione </a:t>
            </a:r>
            <a:r>
              <a:rPr i="1" lang="es-AR" sz="2000">
                <a:solidFill>
                  <a:schemeClr val="dk1"/>
                </a:solidFill>
                <a:latin typeface="Calibri"/>
                <a:ea typeface="Calibri"/>
                <a:cs typeface="Calibri"/>
                <a:sym typeface="Calibri"/>
              </a:rPr>
              <a:t>precipitación</a:t>
            </a:r>
            <a:endParaRPr i="1" sz="2000">
              <a:solidFill>
                <a:schemeClr val="dk1"/>
              </a:solidFill>
              <a:latin typeface="Calibri"/>
              <a:ea typeface="Calibri"/>
              <a:cs typeface="Calibri"/>
              <a:sym typeface="Calibri"/>
            </a:endParaRPr>
          </a:p>
        </p:txBody>
      </p:sp>
      <p:sp>
        <p:nvSpPr>
          <p:cNvPr id="321" name="Google Shape;321;p23"/>
          <p:cNvSpPr/>
          <p:nvPr/>
        </p:nvSpPr>
        <p:spPr>
          <a:xfrm>
            <a:off x="2031258" y="1951939"/>
            <a:ext cx="287312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6) Seleccione </a:t>
            </a:r>
            <a:r>
              <a:rPr i="1" lang="es-AR" sz="2000">
                <a:solidFill>
                  <a:schemeClr val="dk1"/>
                </a:solidFill>
                <a:latin typeface="Calibri"/>
                <a:ea typeface="Calibri"/>
                <a:cs typeface="Calibri"/>
                <a:sym typeface="Calibri"/>
              </a:rPr>
              <a:t>1-Día Integrado </a:t>
            </a:r>
            <a:r>
              <a:rPr lang="es-AR" sz="2000">
                <a:solidFill>
                  <a:schemeClr val="dk1"/>
                </a:solidFill>
                <a:latin typeface="Calibri"/>
                <a:ea typeface="Calibri"/>
                <a:cs typeface="Calibri"/>
                <a:sym typeface="Calibri"/>
              </a:rPr>
              <a:t>en el sitio de entrada de datos atmosféricos y elija una nueva observación</a:t>
            </a:r>
            <a:endParaRPr i="1" sz="2000">
              <a:solidFill>
                <a:schemeClr val="dk1"/>
              </a:solidFill>
              <a:latin typeface="Calibri"/>
              <a:ea typeface="Calibri"/>
              <a:cs typeface="Calibri"/>
              <a:sym typeface="Calibri"/>
            </a:endParaRPr>
          </a:p>
        </p:txBody>
      </p:sp>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22" name="Google Shape;322;p23" title="GPM visualization video"/>
          <p:cNvSpPr txBox="1"/>
          <p:nvPr>
            <p:ph type="title"/>
          </p:nvPr>
        </p:nvSpPr>
        <p:spPr>
          <a:xfrm>
            <a:off x="1274775" y="89442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Ingreso de datos de precipitación – pasos 6 y 7</a:t>
            </a:r>
            <a:endParaRPr sz="3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28" name="Google Shape;328;p24"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Ingreso de datos de precipitación – pasos 8 y 9</a:t>
            </a:r>
            <a:endParaRPr sz="3200"/>
          </a:p>
        </p:txBody>
      </p:sp>
      <p:sp>
        <p:nvSpPr>
          <p:cNvPr id="329" name="Google Shape;329;p24"/>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30" name="Google Shape;33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pic>
        <p:nvPicPr>
          <p:cNvPr descr="Screenshot of Data Entry App. 8. Enter days of accumulation and choose either new snow or snowpack.  9. Enter data and comments from the data sheet. Then press &quot;send data&quot;." id="331" name="Google Shape;331;p24"/>
          <p:cNvPicPr preferRelativeResize="0"/>
          <p:nvPr/>
        </p:nvPicPr>
        <p:blipFill rotWithShape="1">
          <a:blip r:embed="rId3">
            <a:alphaModFix/>
          </a:blip>
          <a:srcRect b="0" l="0" r="0" t="38437"/>
          <a:stretch/>
        </p:blipFill>
        <p:spPr>
          <a:xfrm>
            <a:off x="1533805" y="3318553"/>
            <a:ext cx="6795839" cy="2597054"/>
          </a:xfrm>
          <a:prstGeom prst="rect">
            <a:avLst/>
          </a:prstGeom>
          <a:noFill/>
          <a:ln>
            <a:noFill/>
          </a:ln>
        </p:spPr>
      </p:pic>
      <p:sp>
        <p:nvSpPr>
          <p:cNvPr id="332" name="Google Shape;332;p24"/>
          <p:cNvSpPr/>
          <p:nvPr/>
        </p:nvSpPr>
        <p:spPr>
          <a:xfrm>
            <a:off x="5216246" y="1864974"/>
            <a:ext cx="287312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9) Ingrese los datos y comentarios de la hoja de datos. Luego presione </a:t>
            </a:r>
            <a:r>
              <a:rPr i="1" lang="es-AR" sz="2000">
                <a:solidFill>
                  <a:schemeClr val="dk1"/>
                </a:solidFill>
                <a:latin typeface="Calibri"/>
                <a:ea typeface="Calibri"/>
                <a:cs typeface="Calibri"/>
                <a:sym typeface="Calibri"/>
              </a:rPr>
              <a:t>enviar datos</a:t>
            </a:r>
            <a:r>
              <a:rPr lang="es-AR" sz="2000">
                <a:solidFill>
                  <a:schemeClr val="dk1"/>
                </a:solidFill>
                <a:latin typeface="Calibri"/>
                <a:ea typeface="Calibri"/>
                <a:cs typeface="Calibri"/>
                <a:sym typeface="Calibri"/>
              </a:rPr>
              <a:t>.</a:t>
            </a:r>
            <a:endParaRPr i="1" sz="2000">
              <a:solidFill>
                <a:schemeClr val="dk1"/>
              </a:solidFill>
              <a:latin typeface="Calibri"/>
              <a:ea typeface="Calibri"/>
              <a:cs typeface="Calibri"/>
              <a:sym typeface="Calibri"/>
            </a:endParaRPr>
          </a:p>
        </p:txBody>
      </p:sp>
      <p:sp>
        <p:nvSpPr>
          <p:cNvPr id="333" name="Google Shape;333;p24"/>
          <p:cNvSpPr/>
          <p:nvPr/>
        </p:nvSpPr>
        <p:spPr>
          <a:xfrm>
            <a:off x="1764094" y="1864974"/>
            <a:ext cx="287312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8) Ingrese los días de acumulación y seleccione nueva nieve o manto de nieve.</a:t>
            </a:r>
            <a:endParaRPr i="1"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39" name="Google Shape;339;p25"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Ingreso de datos de precipitación – paso 10</a:t>
            </a:r>
            <a:endParaRPr sz="3200"/>
          </a:p>
        </p:txBody>
      </p:sp>
      <p:sp>
        <p:nvSpPr>
          <p:cNvPr id="340" name="Google Shape;340;p25"/>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41" name="Google Shape;341;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pic>
        <p:nvPicPr>
          <p:cNvPr descr="Screenshot of data entry page in Data App. You will receive a message, &quot;Observations entered successfully&quot; and get a smiley face icon if correctly entered." id="342" name="Google Shape;342;p25"/>
          <p:cNvPicPr preferRelativeResize="0"/>
          <p:nvPr/>
        </p:nvPicPr>
        <p:blipFill rotWithShape="1">
          <a:blip r:embed="rId3">
            <a:alphaModFix/>
          </a:blip>
          <a:srcRect b="0" l="0" r="0" t="0"/>
          <a:stretch/>
        </p:blipFill>
        <p:spPr>
          <a:xfrm>
            <a:off x="1296648" y="2002988"/>
            <a:ext cx="7147529" cy="3615612"/>
          </a:xfrm>
          <a:prstGeom prst="rect">
            <a:avLst/>
          </a:prstGeom>
          <a:noFill/>
          <a:ln>
            <a:noFill/>
          </a:ln>
        </p:spPr>
      </p:pic>
      <p:sp>
        <p:nvSpPr>
          <p:cNvPr id="343" name="Google Shape;343;p25"/>
          <p:cNvSpPr/>
          <p:nvPr/>
        </p:nvSpPr>
        <p:spPr>
          <a:xfrm>
            <a:off x="1432507" y="5618600"/>
            <a:ext cx="627977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AR" sz="2000">
                <a:solidFill>
                  <a:schemeClr val="dk1"/>
                </a:solidFill>
                <a:latin typeface="Calibri"/>
                <a:ea typeface="Calibri"/>
                <a:cs typeface="Calibri"/>
                <a:sym typeface="Calibri"/>
              </a:rPr>
              <a:t>10) Si ingresaste los datos correctamente, obtendrás una carita feliz.</a:t>
            </a:r>
            <a:endParaRPr b="1" sz="2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49" name="Google Shape;349;p26"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Recuperar datos del sistema de visualización de GLOBE</a:t>
            </a:r>
            <a:endParaRPr sz="3200"/>
          </a:p>
        </p:txBody>
      </p:sp>
      <p:sp>
        <p:nvSpPr>
          <p:cNvPr id="350" name="Google Shape;350;p26"/>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51" name="Google Shape;351;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pic>
        <p:nvPicPr>
          <p:cNvPr descr="screenshot, GLOBE Website. Click on visualize data. " id="352" name="Google Shape;352;p26"/>
          <p:cNvPicPr preferRelativeResize="0"/>
          <p:nvPr/>
        </p:nvPicPr>
        <p:blipFill rotWithShape="1">
          <a:blip r:embed="rId3">
            <a:alphaModFix/>
          </a:blip>
          <a:srcRect b="0" l="0" r="0" t="9484"/>
          <a:stretch/>
        </p:blipFill>
        <p:spPr>
          <a:xfrm>
            <a:off x="1468411" y="2363056"/>
            <a:ext cx="6204078" cy="3372791"/>
          </a:xfrm>
          <a:prstGeom prst="rect">
            <a:avLst/>
          </a:prstGeom>
          <a:noFill/>
          <a:ln>
            <a:noFill/>
          </a:ln>
        </p:spPr>
      </p:pic>
      <p:sp>
        <p:nvSpPr>
          <p:cNvPr id="353" name="Google Shape;353;p26"/>
          <p:cNvSpPr/>
          <p:nvPr/>
        </p:nvSpPr>
        <p:spPr>
          <a:xfrm>
            <a:off x="1745020" y="5831027"/>
            <a:ext cx="661595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 </a:t>
            </a:r>
            <a:r>
              <a:rPr lang="es-AR" sz="2000" u="sng">
                <a:solidFill>
                  <a:schemeClr val="dk1"/>
                </a:solidFill>
                <a:latin typeface="Calibri"/>
                <a:ea typeface="Calibri"/>
                <a:cs typeface="Calibri"/>
                <a:sym typeface="Calibri"/>
                <a:hlinkClick r:id="rId4">
                  <a:extLst>
                    <a:ext uri="{A12FA001-AC4F-418D-AE19-62706E023703}">
                      <ahyp:hlinkClr val="tx"/>
                    </a:ext>
                  </a:extLst>
                </a:hlinkClick>
              </a:rPr>
              <a:t>E-training</a:t>
            </a:r>
            <a:r>
              <a:rPr lang="es-AR" sz="2000">
                <a:solidFill>
                  <a:schemeClr val="dk1"/>
                </a:solidFill>
                <a:latin typeface="Calibri"/>
                <a:ea typeface="Calibri"/>
                <a:cs typeface="Calibri"/>
                <a:sym typeface="Calibri"/>
              </a:rPr>
              <a:t>  está disponible para explorar por completo el sistema de visualización</a:t>
            </a:r>
            <a:r>
              <a:rPr lang="es-A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54" name="Google Shape;354;p26"/>
          <p:cNvSpPr/>
          <p:nvPr/>
        </p:nvSpPr>
        <p:spPr>
          <a:xfrm>
            <a:off x="1669737" y="2092503"/>
            <a:ext cx="33832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000">
                <a:solidFill>
                  <a:schemeClr val="dk1"/>
                </a:solidFill>
                <a:latin typeface="Calibri"/>
                <a:ea typeface="Calibri"/>
                <a:cs typeface="Calibri"/>
                <a:sym typeface="Calibri"/>
              </a:rPr>
              <a:t>Haga clic en </a:t>
            </a:r>
            <a:r>
              <a:rPr b="1" lang="es-AR" sz="2000">
                <a:solidFill>
                  <a:schemeClr val="dk1"/>
                </a:solidFill>
                <a:latin typeface="Calibri"/>
                <a:ea typeface="Calibri"/>
                <a:cs typeface="Calibri"/>
                <a:sym typeface="Calibri"/>
              </a:rPr>
              <a:t>visualizar datos</a:t>
            </a:r>
            <a:r>
              <a:rPr lang="es-AR" sz="2000">
                <a:solidFill>
                  <a:schemeClr val="dk1"/>
                </a:solidFill>
                <a:latin typeface="Calibri"/>
                <a:ea typeface="Calibri"/>
                <a:cs typeface="Calibri"/>
                <a:sym typeface="Calibri"/>
              </a:rPr>
              <a:t>.</a:t>
            </a:r>
            <a:endParaRPr i="1" sz="2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60" name="Google Shape;360;p27"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Ver datos en un mapa en el sistema de visualización de GLOBE</a:t>
            </a:r>
            <a:endParaRPr sz="3200"/>
          </a:p>
        </p:txBody>
      </p:sp>
      <p:sp>
        <p:nvSpPr>
          <p:cNvPr id="361" name="Google Shape;361;p27"/>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62" name="Google Shape;362;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363" name="Google Shape;363;p27"/>
          <p:cNvSpPr/>
          <p:nvPr/>
        </p:nvSpPr>
        <p:spPr>
          <a:xfrm>
            <a:off x="1224950" y="2378869"/>
            <a:ext cx="73689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400">
                <a:solidFill>
                  <a:schemeClr val="dk1"/>
                </a:solidFill>
                <a:latin typeface="Calibri"/>
                <a:ea typeface="Calibri"/>
                <a:cs typeface="Calibri"/>
                <a:sym typeface="Calibri"/>
              </a:rPr>
              <a:t>Cierre el cuadro de bienvenida y haga clic en Agregar + para agregar una capa</a:t>
            </a:r>
            <a:endParaRPr sz="2400">
              <a:solidFill>
                <a:schemeClr val="dk1"/>
              </a:solidFill>
              <a:latin typeface="Calibri"/>
              <a:ea typeface="Calibri"/>
              <a:cs typeface="Calibri"/>
              <a:sym typeface="Calibri"/>
            </a:endParaRPr>
          </a:p>
        </p:txBody>
      </p:sp>
      <p:pic>
        <p:nvPicPr>
          <p:cNvPr descr="On the screen is a map of the world. Click on Add + to add a layer of data to look at what is happening around the world. " id="364" name="Google Shape;364;p27" title="Sceenshot from GLOBE Visualization System"/>
          <p:cNvPicPr preferRelativeResize="0"/>
          <p:nvPr/>
        </p:nvPicPr>
        <p:blipFill rotWithShape="1">
          <a:blip r:embed="rId3">
            <a:alphaModFix/>
          </a:blip>
          <a:srcRect b="0" l="0" r="0" t="0"/>
          <a:stretch/>
        </p:blipFill>
        <p:spPr>
          <a:xfrm>
            <a:off x="1779362" y="3397295"/>
            <a:ext cx="5585276" cy="3309230"/>
          </a:xfrm>
          <a:prstGeom prst="rect">
            <a:avLst/>
          </a:prstGeom>
          <a:noFill/>
          <a:ln>
            <a:noFill/>
          </a:ln>
        </p:spPr>
      </p:pic>
      <p:cxnSp>
        <p:nvCxnSpPr>
          <p:cNvPr descr="Arrow indicating where to click to add a new layer." id="365" name="Google Shape;365;p27" title="Arrow"/>
          <p:cNvCxnSpPr/>
          <p:nvPr/>
        </p:nvCxnSpPr>
        <p:spPr>
          <a:xfrm flipH="1">
            <a:off x="2553208" y="3135500"/>
            <a:ext cx="4404451" cy="1082191"/>
          </a:xfrm>
          <a:prstGeom prst="straightConnector1">
            <a:avLst/>
          </a:prstGeom>
          <a:noFill/>
          <a:ln cap="flat" cmpd="sng" w="38100">
            <a:solidFill>
              <a:srgbClr val="FF0000"/>
            </a:solidFill>
            <a:prstDash val="solid"/>
            <a:round/>
            <a:headEnd len="sm" w="sm" type="none"/>
            <a:tailEnd len="med" w="med" type="stealth"/>
          </a:ln>
        </p:spPr>
      </p:cxnSp>
      <p:sp>
        <p:nvSpPr>
          <p:cNvPr id="366" name="Google Shape;366;p27" title="circle around &quot;data layers&quot;"/>
          <p:cNvSpPr/>
          <p:nvPr/>
        </p:nvSpPr>
        <p:spPr>
          <a:xfrm>
            <a:off x="1734554" y="4108378"/>
            <a:ext cx="398113" cy="218625"/>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72" name="Google Shape;372;p28"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Preguntas para que USTED investigue</a:t>
            </a:r>
            <a:endParaRPr sz="3200"/>
          </a:p>
        </p:txBody>
      </p:sp>
      <p:sp>
        <p:nvSpPr>
          <p:cNvPr id="373" name="Google Shape;373;p28"/>
          <p:cNvSpPr txBox="1"/>
          <p:nvPr/>
        </p:nvSpPr>
        <p:spPr>
          <a:xfrm>
            <a:off x="0" y="974520"/>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74" name="Google Shape;374;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375" name="Google Shape;375;p28"/>
          <p:cNvSpPr/>
          <p:nvPr/>
        </p:nvSpPr>
        <p:spPr>
          <a:xfrm>
            <a:off x="1296648" y="1746305"/>
            <a:ext cx="7368935" cy="470898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¿Cuándo se producen precipitaciones en su área? ¿Por qué?</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¿Qué pasaría si obtuviera solo la mitad de la cantidad promedio de precipitación en un año determinado? ¿Cómo variarían los efectos si la falta de precipitación ocurriera en el verano o el invierno?</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¿Es la cantidad de precipitación que recibe en su escuela igual o diferente a la cantidad medida en las escuelas GLOBE más cercanas? ¿Qué causa estas diferencias o similitudes?</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¿El pH de la precipitación varía de tormenta a tormenta?</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¿Cómo se relacionan la cantidad y el momento de la precipitación con la explosión de yemas y otras mediciones fenológicas?</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¿Cómo se relacionan la cantidad y el tiempo de precipitación en su área con la cobertura del suelo?</a:t>
            </a:r>
            <a:endParaRPr>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¿Cómo se relaciona el pH de la precipitación con el pH de los cuerpos de agua cercanos?</a:t>
            </a:r>
            <a:endParaRPr sz="2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81" name="Google Shape;381;p29" title="GPM visualization video"/>
          <p:cNvSpPr txBox="1"/>
          <p:nvPr>
            <p:ph type="title"/>
          </p:nvPr>
        </p:nvSpPr>
        <p:spPr>
          <a:xfrm>
            <a:off x="1451347" y="1075525"/>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¿Qué ha aprendido?</a:t>
            </a:r>
            <a:endParaRPr sz="3200"/>
          </a:p>
        </p:txBody>
      </p:sp>
      <p:sp>
        <p:nvSpPr>
          <p:cNvPr id="382" name="Google Shape;382;p29"/>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383" name="Google Shape;383;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384" name="Google Shape;384;p29"/>
          <p:cNvSpPr/>
          <p:nvPr/>
        </p:nvSpPr>
        <p:spPr>
          <a:xfrm>
            <a:off x="1285336" y="1822644"/>
            <a:ext cx="7591245"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Nombre los cuatro tipos de precipitación.</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¿Por qué es importante recopilar datos de lluvia y / o nieve?</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¿Dónde debes colocar tu pluviómetro?</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Describa el procedimiento en la recolección de datos de lluvia.</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¿En qué unidad de medida se debe informar la precipitación al sitio web de GLOBE?</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¿Qué pasa si la lluvia llena el tubo interno y el agua se derrama sobre el tubo exterior?</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08" name="Google Shape;108;p3"/>
          <p:cNvSpPr txBox="1"/>
          <p:nvPr>
            <p:ph type="title"/>
          </p:nvPr>
        </p:nvSpPr>
        <p:spPr>
          <a:xfrm>
            <a:off x="1335640" y="832207"/>
            <a:ext cx="6677687" cy="63015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a:t>La Atmósfera</a:t>
            </a:r>
            <a:endParaRPr/>
          </a:p>
        </p:txBody>
      </p:sp>
      <p:sp>
        <p:nvSpPr>
          <p:cNvPr id="109" name="Google Shape;109;p3"/>
          <p:cNvSpPr/>
          <p:nvPr/>
        </p:nvSpPr>
        <p:spPr>
          <a:xfrm>
            <a:off x="1335640" y="1456809"/>
            <a:ext cx="4661748" cy="5186585"/>
          </a:xfrm>
          <a:prstGeom prst="rect">
            <a:avLst/>
          </a:prstGeom>
          <a:noFill/>
          <a:ln>
            <a:noFill/>
          </a:ln>
        </p:spPr>
        <p:txBody>
          <a:bodyPr anchorCtr="0" anchor="t" bIns="45700" lIns="91425" spcFirstLastPara="1" rIns="91425" wrap="square" tIns="45700">
            <a:normAutofit/>
          </a:bodyPr>
          <a:lstStyle/>
          <a:p>
            <a:pPr indent="-285750" lvl="0" marL="285750" marR="0" rtl="0" algn="just">
              <a:lnSpc>
                <a:spcPct val="90000"/>
              </a:lnSpc>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Una capa de aire extremadamente delgada que se extiende aproximadamente 300 millas desde la superficie de la Tierra hasta el borde del espacio.</a:t>
            </a:r>
            <a:endParaRPr>
              <a:latin typeface="Calibri"/>
              <a:ea typeface="Calibri"/>
              <a:cs typeface="Calibri"/>
              <a:sym typeface="Calibri"/>
            </a:endParaRPr>
          </a:p>
          <a:p>
            <a:pPr indent="-285750" lvl="0" marL="285750" marR="0" rtl="0" algn="just">
              <a:lnSpc>
                <a:spcPct val="90000"/>
              </a:lnSpc>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Su composición ha cambiado con el tiempo.</a:t>
            </a:r>
            <a:endParaRPr>
              <a:latin typeface="Calibri"/>
              <a:ea typeface="Calibri"/>
              <a:cs typeface="Calibri"/>
              <a:sym typeface="Calibri"/>
            </a:endParaRPr>
          </a:p>
          <a:p>
            <a:pPr indent="-285750" lvl="0" marL="285750" marR="0" rtl="0" algn="just">
              <a:lnSpc>
                <a:spcPct val="90000"/>
              </a:lnSpc>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El agua en la atmósfera juega un papel esencial en la determinación del clima.</a:t>
            </a:r>
            <a:endParaRPr>
              <a:latin typeface="Calibri"/>
              <a:ea typeface="Calibri"/>
              <a:cs typeface="Calibri"/>
              <a:sym typeface="Calibri"/>
            </a:endParaRPr>
          </a:p>
          <a:p>
            <a:pPr indent="-285750" lvl="0" marL="285750" marR="0" rtl="0" algn="just">
              <a:lnSpc>
                <a:spcPct val="90000"/>
              </a:lnSpc>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La temperatura y la precipitación en una región dada varían con el tiempo al estudiar el cambio climático.</a:t>
            </a:r>
            <a:endParaRPr>
              <a:latin typeface="Calibri"/>
              <a:ea typeface="Calibri"/>
              <a:cs typeface="Calibri"/>
              <a:sym typeface="Calibri"/>
            </a:endParaRPr>
          </a:p>
          <a:p>
            <a:pPr indent="-285750" lvl="0" marL="285750" marR="0" rtl="0" algn="just">
              <a:lnSpc>
                <a:spcPct val="90000"/>
              </a:lnSpc>
              <a:spcBef>
                <a:spcPts val="0"/>
              </a:spcBef>
              <a:spcAft>
                <a:spcPts val="0"/>
              </a:spcAft>
              <a:buClr>
                <a:schemeClr val="dk1"/>
              </a:buClr>
              <a:buSzPts val="2000"/>
              <a:buFont typeface="Calibri"/>
              <a:buChar char="•"/>
            </a:pPr>
            <a:r>
              <a:rPr lang="es-AR" sz="2000">
                <a:solidFill>
                  <a:schemeClr val="dk1"/>
                </a:solidFill>
                <a:latin typeface="Calibri"/>
                <a:ea typeface="Calibri"/>
                <a:cs typeface="Calibri"/>
                <a:sym typeface="Calibri"/>
              </a:rPr>
              <a:t>Cuando estudiamos la historia del clima de la Tierra, notamos que la temperatura y la precipitación en una región determinada varían con el tiempo y que la composición de la atmósfera ha cambiado.</a:t>
            </a:r>
            <a:endParaRPr sz="2000">
              <a:solidFill>
                <a:schemeClr val="dk1"/>
              </a:solidFill>
              <a:latin typeface="Calibri"/>
              <a:ea typeface="Calibri"/>
              <a:cs typeface="Calibri"/>
              <a:sym typeface="Calibri"/>
            </a:endParaRPr>
          </a:p>
        </p:txBody>
      </p:sp>
      <p:pic>
        <p:nvPicPr>
          <p:cNvPr descr="Image of storm cell from above clouds" id="110" name="Google Shape;110;p3"/>
          <p:cNvPicPr preferRelativeResize="0"/>
          <p:nvPr/>
        </p:nvPicPr>
        <p:blipFill rotWithShape="1">
          <a:blip r:embed="rId3">
            <a:alphaModFix/>
          </a:blip>
          <a:srcRect b="0" l="0" r="0" t="0"/>
          <a:stretch/>
        </p:blipFill>
        <p:spPr>
          <a:xfrm>
            <a:off x="6322303" y="1725800"/>
            <a:ext cx="2680909" cy="2010682"/>
          </a:xfrm>
          <a:prstGeom prst="rect">
            <a:avLst/>
          </a:prstGeom>
          <a:noFill/>
          <a:ln cap="flat" cmpd="sng" w="38100">
            <a:solidFill>
              <a:schemeClr val="dk1"/>
            </a:solidFill>
            <a:prstDash val="solid"/>
            <a:round/>
            <a:headEnd len="sm" w="sm" type="none"/>
            <a:tailEnd len="sm" w="sm" type="none"/>
          </a:ln>
        </p:spPr>
      </p:pic>
      <p:sp>
        <p:nvSpPr>
          <p:cNvPr id="111" name="Google Shape;111;p3"/>
          <p:cNvSpPr txBox="1"/>
          <p:nvPr/>
        </p:nvSpPr>
        <p:spPr>
          <a:xfrm>
            <a:off x="6703201" y="3847211"/>
            <a:ext cx="191911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1200">
                <a:solidFill>
                  <a:schemeClr val="dk1"/>
                </a:solidFill>
                <a:latin typeface="Arial"/>
                <a:ea typeface="Arial"/>
                <a:cs typeface="Arial"/>
                <a:sym typeface="Arial"/>
              </a:rPr>
              <a:t>Storm Cell. Image: NASA</a:t>
            </a:r>
            <a:endParaRPr/>
          </a:p>
        </p:txBody>
      </p:sp>
      <p:sp>
        <p:nvSpPr>
          <p:cNvPr id="112" name="Google Shape;112;p3"/>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rgbClr val="FF0000"/>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13" name="Google Shape;113;p3"/>
          <p:cNvSpPr txBox="1"/>
          <p:nvPr/>
        </p:nvSpPr>
        <p:spPr>
          <a:xfrm>
            <a:off x="1335640" y="834808"/>
            <a:ext cx="6677687" cy="630154"/>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s-AR" sz="4400">
                <a:solidFill>
                  <a:schemeClr val="dk1"/>
                </a:solidFill>
                <a:latin typeface="Calibri"/>
                <a:ea typeface="Calibri"/>
                <a:cs typeface="Calibri"/>
                <a:sym typeface="Calibri"/>
              </a:rPr>
              <a:t>La Atmósfera</a:t>
            </a:r>
            <a:endParaRPr sz="4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90" name="Google Shape;390;p30"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Preguntas frecuentes – 1 </a:t>
            </a:r>
            <a:endParaRPr sz="3200"/>
          </a:p>
        </p:txBody>
      </p:sp>
      <p:sp>
        <p:nvSpPr>
          <p:cNvPr id="391" name="Google Shape;391;p30"/>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H. Recursos adicionales.</a:t>
            </a:r>
            <a:endParaRPr>
              <a:latin typeface="Calibri"/>
              <a:ea typeface="Calibri"/>
              <a:cs typeface="Calibri"/>
              <a:sym typeface="Calibri"/>
            </a:endParaRPr>
          </a:p>
        </p:txBody>
      </p:sp>
      <p:sp>
        <p:nvSpPr>
          <p:cNvPr id="392" name="Google Shape;392;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393" name="Google Shape;393;p30"/>
          <p:cNvSpPr/>
          <p:nvPr/>
        </p:nvSpPr>
        <p:spPr>
          <a:xfrm>
            <a:off x="1311215" y="1529225"/>
            <a:ext cx="7712014" cy="455509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b="1" lang="es-AR" sz="1800">
                <a:solidFill>
                  <a:schemeClr val="dk1"/>
                </a:solidFill>
                <a:latin typeface="Calibri"/>
                <a:ea typeface="Calibri"/>
                <a:cs typeface="Calibri"/>
                <a:sym typeface="Calibri"/>
              </a:rPr>
              <a:t>¿</a:t>
            </a:r>
            <a:r>
              <a:rPr b="1" lang="es-AR" sz="1600">
                <a:solidFill>
                  <a:schemeClr val="dk1"/>
                </a:solidFill>
                <a:latin typeface="Calibri"/>
                <a:ea typeface="Calibri"/>
                <a:cs typeface="Calibri"/>
                <a:sym typeface="Calibri"/>
              </a:rPr>
              <a:t>Por qué tenemos que revisar el indicador de lluvia todos los días, incluso si sabemos que no ha llovido?</a:t>
            </a:r>
            <a:endParaRPr>
              <a:latin typeface="Calibri"/>
              <a:ea typeface="Calibri"/>
              <a:cs typeface="Calibri"/>
              <a:sym typeface="Calibri"/>
            </a:endParaRPr>
          </a:p>
          <a:p>
            <a:pPr indent="0" lvl="0" marL="0" marR="0" rtl="0" algn="l">
              <a:spcBef>
                <a:spcPts val="0"/>
              </a:spcBef>
              <a:spcAft>
                <a:spcPts val="0"/>
              </a:spcAft>
              <a:buNone/>
            </a:pPr>
            <a:r>
              <a:rPr lang="es-AR" sz="1600">
                <a:solidFill>
                  <a:schemeClr val="dk1"/>
                </a:solidFill>
                <a:latin typeface="Calibri"/>
                <a:ea typeface="Calibri"/>
                <a:cs typeface="Calibri"/>
                <a:sym typeface="Calibri"/>
              </a:rPr>
              <a:t>El problema con los contenedores como un pluviómetro es que tienden a recolectar más que solo lluvia. Las hojas, la suciedad y otros residuos pueden deteriorar rápidamente el indicador de lluvia como instrumento científico. Estos escombros pueden bloquear el embudo, lo que hace que el agua de lluvia fluya fuera del medidor. Incluso si los desechos no son lo suficientemente grandes como para bloquear el embudo, pueden mezclarse con el agua de lluvia y afectar el nivel de precipitación que se lee o la lectura del pH. Por lo tanto, es importante que revise el medidor diariamente para asegurarse de que esté libre de polvo y residuos.</a:t>
            </a:r>
            <a:endParaRPr>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AR" sz="1600">
                <a:solidFill>
                  <a:schemeClr val="dk1"/>
                </a:solidFill>
                <a:latin typeface="Calibri"/>
                <a:ea typeface="Calibri"/>
                <a:cs typeface="Calibri"/>
                <a:sym typeface="Calibri"/>
              </a:rPr>
              <a:t>2. </a:t>
            </a:r>
            <a:r>
              <a:rPr b="1" lang="es-AR" sz="1600">
                <a:solidFill>
                  <a:schemeClr val="dk1"/>
                </a:solidFill>
                <a:latin typeface="Calibri"/>
                <a:ea typeface="Calibri"/>
                <a:cs typeface="Calibri"/>
                <a:sym typeface="Calibri"/>
              </a:rPr>
              <a:t>¿Qué es el mediodía solar y cómo averiguamos cuándo está en nuestra área?</a:t>
            </a:r>
            <a:endParaRPr>
              <a:latin typeface="Calibri"/>
              <a:ea typeface="Calibri"/>
              <a:cs typeface="Calibri"/>
              <a:sym typeface="Calibri"/>
            </a:endParaRPr>
          </a:p>
          <a:p>
            <a:pPr indent="0" lvl="0" marL="0" marR="0" rtl="0" algn="l">
              <a:spcBef>
                <a:spcPts val="0"/>
              </a:spcBef>
              <a:spcAft>
                <a:spcPts val="0"/>
              </a:spcAft>
              <a:buNone/>
            </a:pPr>
            <a:r>
              <a:rPr lang="es-AR" sz="1600">
                <a:solidFill>
                  <a:schemeClr val="dk1"/>
                </a:solidFill>
                <a:latin typeface="Calibri"/>
                <a:ea typeface="Calibri"/>
                <a:cs typeface="Calibri"/>
                <a:sym typeface="Calibri"/>
              </a:rPr>
              <a:t>Mediodía solar local es un término utilizado por los científicos para indicar la hora del día en que el sol ha alcanzado su punto más alto en el cielo en su ubicación particular. La forma más fácil de determinar el mediodía solar local es encontrar las horas exactas del amanecer y el atardecer en su área, calcular el número total de horas de luz diurna entre esas horas, dividir el número de horas de luz diurna entre dos y agregar ese número a la hora del amanecer. Vea los ejemplos en Solar Noon en la sección sobre logística de medición.</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399" name="Google Shape;399;p31"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Preguntas frecuentes – 2 </a:t>
            </a:r>
            <a:endParaRPr sz="3200"/>
          </a:p>
        </p:txBody>
      </p:sp>
      <p:sp>
        <p:nvSpPr>
          <p:cNvPr id="400" name="Google Shape;400;p31"/>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H. Recursos adicionales.</a:t>
            </a:r>
            <a:endParaRPr>
              <a:latin typeface="Calibri"/>
              <a:ea typeface="Calibri"/>
              <a:cs typeface="Calibri"/>
              <a:sym typeface="Calibri"/>
            </a:endParaRPr>
          </a:p>
        </p:txBody>
      </p:sp>
      <p:sp>
        <p:nvSpPr>
          <p:cNvPr id="401" name="Google Shape;401;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402" name="Google Shape;402;p31"/>
          <p:cNvSpPr/>
          <p:nvPr/>
        </p:nvSpPr>
        <p:spPr>
          <a:xfrm>
            <a:off x="1319841" y="1867080"/>
            <a:ext cx="7461849"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3</a:t>
            </a:r>
            <a:r>
              <a:rPr b="1" lang="es-AR" sz="1800">
                <a:solidFill>
                  <a:schemeClr val="dk1"/>
                </a:solidFill>
                <a:latin typeface="Calibri"/>
                <a:ea typeface="Calibri"/>
                <a:cs typeface="Calibri"/>
                <a:sym typeface="Calibri"/>
              </a:rPr>
              <a:t>. ¿Podemos dejar el tubo de desbordamiento de nuestro pluviómetro como receptor de nieve? </a:t>
            </a:r>
            <a:endParaRPr>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Desafortunadamente, esto no funcionará. La nieve sopla demasiado para obtener una medida precisa de su profundidad con un pluviómetro. Además, necesitamos obtener varias mediciones de la profundidad de la nieve y promediarlas para obtener una medición más precisa de la profundidad de la nieve en una región. Sin embargo, en los días en que la temperatura estará por encima y por debajo de la temperatura de congelación, deje el tubo de desbordamiento para recoger la lluvia y la nieve. La nieve en estos días generalmente es húmeda y pesada y no sopla tanto y se derrite antes del mediodía solar local. Puede medir el agua en el tubo de desbordamiento para obtener la lluvia equivalente a la nieve más cualquier lluvia.</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408" name="Google Shape;408;p32" title="GPM visualization video"/>
          <p:cNvSpPr txBox="1"/>
          <p:nvPr>
            <p:ph type="title"/>
          </p:nvPr>
        </p:nvSpPr>
        <p:spPr>
          <a:xfrm>
            <a:off x="1296648" y="928874"/>
            <a:ext cx="7259222"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Preguntas frecuentes – 3 </a:t>
            </a:r>
            <a:endParaRPr sz="3200"/>
          </a:p>
        </p:txBody>
      </p:sp>
      <p:sp>
        <p:nvSpPr>
          <p:cNvPr id="409" name="Google Shape;409;p32"/>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H. Recursos adicionales.</a:t>
            </a:r>
            <a:endParaRPr>
              <a:latin typeface="Calibri"/>
              <a:ea typeface="Calibri"/>
              <a:cs typeface="Calibri"/>
              <a:sym typeface="Calibri"/>
            </a:endParaRPr>
          </a:p>
        </p:txBody>
      </p:sp>
      <p:sp>
        <p:nvSpPr>
          <p:cNvPr id="410" name="Google Shape;410;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411" name="Google Shape;411;p32"/>
          <p:cNvSpPr txBox="1"/>
          <p:nvPr>
            <p:ph idx="1" type="body"/>
          </p:nvPr>
        </p:nvSpPr>
        <p:spPr>
          <a:xfrm>
            <a:off x="1337777" y="1654635"/>
            <a:ext cx="745254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360"/>
              <a:buNone/>
            </a:pPr>
            <a:r>
              <a:rPr lang="es-AR" sz="1460"/>
              <a:t>4. </a:t>
            </a:r>
            <a:r>
              <a:rPr b="1" lang="es-AR" sz="1460"/>
              <a:t>¿Qué debemos hacer si es probable que llueva y nieve durante ciertas épocas del año? </a:t>
            </a:r>
            <a:endParaRPr b="1" sz="1460"/>
          </a:p>
          <a:p>
            <a:pPr indent="0" lvl="0" marL="0" rtl="0" algn="l">
              <a:lnSpc>
                <a:spcPct val="90000"/>
              </a:lnSpc>
              <a:spcBef>
                <a:spcPts val="600"/>
              </a:spcBef>
              <a:spcAft>
                <a:spcPts val="0"/>
              </a:spcAft>
              <a:buClr>
                <a:schemeClr val="dk1"/>
              </a:buClr>
              <a:buSzPts val="1360"/>
              <a:buNone/>
            </a:pPr>
            <a:r>
              <a:rPr lang="es-AR" sz="1460"/>
              <a:t>Hay muchos lugares donde los tiempos de transición (de otoño a invierno, y luego de invierno a primavera) significan que la temperatura puede fluctuar por encima y por debajo del punto de congelación en tiempos relativamente cortos. Una vez que exista la posibilidad de que las temperaturas nocturnas estén por debajo del punto de congelación, lleve la parte superior del embudo y el tubo de medición del pluviómetro al interior. Deje el tubo de desbordamiento en su lugar en su sitio de estudio de atmósfera. Es mucho más probable que el tubo de medición estrecho se agriete si se forma hielo en él después de una lluvia que el tubo de desbordamiento más grande. El tubo de desbordamiento podrá atrapar cualquier lluvia o nieve que caiga.</a:t>
            </a:r>
            <a:endParaRPr sz="2480"/>
          </a:p>
          <a:p>
            <a:pPr indent="0" lvl="0" marL="0" rtl="0" algn="l">
              <a:lnSpc>
                <a:spcPct val="90000"/>
              </a:lnSpc>
              <a:spcBef>
                <a:spcPts val="600"/>
              </a:spcBef>
              <a:spcAft>
                <a:spcPts val="0"/>
              </a:spcAft>
              <a:buClr>
                <a:schemeClr val="dk1"/>
              </a:buClr>
              <a:buSzPts val="1360"/>
              <a:buNone/>
            </a:pPr>
            <a:r>
              <a:rPr lang="es-AR" sz="1460"/>
              <a:t>En algunos casos, puede recibir una nevada que se derrita antes de la hora habitual de medición. Si esto sucede, no puede informar una nueva profundidad de nieve, pero puede informar como metadatos que había nieve en el suelo, pero se derritió antes de que se </a:t>
            </a:r>
            <a:r>
              <a:rPr lang="es-AR" sz="1460"/>
              <a:t>realizara</a:t>
            </a:r>
            <a:r>
              <a:rPr lang="es-AR" sz="1460"/>
              <a:t> una medición.</a:t>
            </a:r>
            <a:endParaRPr sz="2480"/>
          </a:p>
          <a:p>
            <a:pPr indent="0" lvl="0" marL="0" rtl="0" algn="l">
              <a:lnSpc>
                <a:spcPct val="90000"/>
              </a:lnSpc>
              <a:spcBef>
                <a:spcPts val="600"/>
              </a:spcBef>
              <a:spcAft>
                <a:spcPts val="0"/>
              </a:spcAft>
              <a:buClr>
                <a:schemeClr val="dk1"/>
              </a:buClr>
              <a:buSzPts val="1360"/>
              <a:buNone/>
            </a:pPr>
            <a:r>
              <a:rPr lang="es-AR" sz="1460"/>
              <a:t>Lleve el tubo de medición al exterior y utilícelo para medir la cantidad de lluvia más nieve derretida presente en el tubo de desbordamiento. Si el agua en su tubo de desbordamiento cayó como lluvia, notifíquelo como lluvia. Si el agua en su tubo de desbordamiento es toda de nieve que se ha derretido, notifíquelo como el equivalente en agua de nieve nueva e informe la nueva profundidad de nieve como "M" por falta y la profundidad de la capa de nieve en el suelo como cualquier valor que mida ( incluyendo 0.0 en muchos casos). Si el agua en su tubo de desbordamiento es una mezcla de lluvia y nieve derretida o no sabe cuál es, repórtelo como lluvia e incluya en sus comentarios que la muestra incluida puede haber incluido nieve derretida.</a:t>
            </a:r>
            <a:endParaRPr sz="1460"/>
          </a:p>
          <a:p>
            <a:pPr indent="0" lvl="0" marL="0" rtl="0" algn="l">
              <a:lnSpc>
                <a:spcPct val="90000"/>
              </a:lnSpc>
              <a:spcBef>
                <a:spcPts val="600"/>
              </a:spcBef>
              <a:spcAft>
                <a:spcPts val="0"/>
              </a:spcAft>
              <a:buClr>
                <a:schemeClr val="dk1"/>
              </a:buClr>
              <a:buSzPts val="850"/>
              <a:buNone/>
            </a:pPr>
            <a:r>
              <a:t/>
            </a:r>
            <a:endParaRPr sz="95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33"/>
          <p:cNvPicPr preferRelativeResize="0"/>
          <p:nvPr/>
        </p:nvPicPr>
        <p:blipFill rotWithShape="1">
          <a:blip r:embed="rId3">
            <a:alphaModFix/>
          </a:blip>
          <a:srcRect b="0" l="0" r="0" t="1610"/>
          <a:stretch/>
        </p:blipFill>
        <p:spPr>
          <a:xfrm>
            <a:off x="0" y="1962"/>
            <a:ext cx="9144793" cy="6856038"/>
          </a:xfrm>
          <a:prstGeom prst="rect">
            <a:avLst/>
          </a:prstGeom>
          <a:noFill/>
          <a:ln>
            <a:noFill/>
          </a:ln>
        </p:spPr>
      </p:pic>
      <p:sp>
        <p:nvSpPr>
          <p:cNvPr id="417" name="Google Shape;417;p33"/>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H. Recursos adicionales.</a:t>
            </a:r>
            <a:endParaRPr>
              <a:latin typeface="Calibri"/>
              <a:ea typeface="Calibri"/>
              <a:cs typeface="Calibri"/>
              <a:sym typeface="Calibri"/>
            </a:endParaRPr>
          </a:p>
        </p:txBody>
      </p:sp>
      <p:sp>
        <p:nvSpPr>
          <p:cNvPr id="418" name="Google Shape;418;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419" name="Google Shape;419;p33"/>
          <p:cNvSpPr txBox="1"/>
          <p:nvPr>
            <p:ph type="title"/>
          </p:nvPr>
        </p:nvSpPr>
        <p:spPr>
          <a:xfrm>
            <a:off x="1715784" y="906188"/>
            <a:ext cx="7342068" cy="53553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Recursos adicionales</a:t>
            </a:r>
            <a:endParaRPr sz="3200"/>
          </a:p>
        </p:txBody>
      </p:sp>
      <p:sp>
        <p:nvSpPr>
          <p:cNvPr id="420" name="Google Shape;420;p33"/>
          <p:cNvSpPr txBox="1"/>
          <p:nvPr>
            <p:ph idx="1" type="body"/>
          </p:nvPr>
        </p:nvSpPr>
        <p:spPr>
          <a:xfrm>
            <a:off x="1337777" y="1654635"/>
            <a:ext cx="7265048" cy="4351338"/>
          </a:xfrm>
          <a:prstGeom prst="rect">
            <a:avLst/>
          </a:prstGeom>
          <a:noFill/>
          <a:ln>
            <a:noFill/>
          </a:ln>
        </p:spPr>
        <p:txBody>
          <a:bodyPr anchorCtr="0" anchor="t" bIns="45700" lIns="91425" spcFirstLastPara="1" rIns="91425" wrap="square" tIns="45700">
            <a:normAutofit lnSpcReduction="20000"/>
          </a:bodyPr>
          <a:lstStyle/>
          <a:p>
            <a:pPr indent="-228600" lvl="1" marL="685800" rtl="0" algn="l">
              <a:lnSpc>
                <a:spcPct val="90000"/>
              </a:lnSpc>
              <a:spcBef>
                <a:spcPts val="0"/>
              </a:spcBef>
              <a:spcAft>
                <a:spcPts val="0"/>
              </a:spcAft>
              <a:buClr>
                <a:schemeClr val="dk1"/>
              </a:buClr>
              <a:buSzPts val="2400"/>
              <a:buFont typeface="Calibri"/>
              <a:buChar char="•"/>
            </a:pPr>
            <a:r>
              <a:rPr lang="es-AR" u="sng">
                <a:solidFill>
                  <a:schemeClr val="hlink"/>
                </a:solidFill>
                <a:hlinkClick r:id="rId4"/>
              </a:rPr>
              <a:t>Actividades de aprendizaje de GLOBE </a:t>
            </a:r>
            <a:endParaRPr/>
          </a:p>
          <a:p>
            <a:pPr indent="-76200" lvl="1" marL="685800" rtl="0" algn="l">
              <a:lnSpc>
                <a:spcPct val="90000"/>
              </a:lnSpc>
              <a:spcBef>
                <a:spcPts val="500"/>
              </a:spcBef>
              <a:spcAft>
                <a:spcPts val="0"/>
              </a:spcAft>
              <a:buClr>
                <a:schemeClr val="dk1"/>
              </a:buClr>
              <a:buSzPts val="2400"/>
              <a:buNone/>
            </a:pPr>
            <a:r>
              <a:t/>
            </a:r>
            <a:endParaRPr u="sng">
              <a:solidFill>
                <a:schemeClr val="hlink"/>
              </a:solidFill>
              <a:hlinkClick r:id="rId5"/>
            </a:endParaRPr>
          </a:p>
          <a:p>
            <a:pPr indent="-228600" lvl="1" marL="685800" rtl="0" algn="l">
              <a:lnSpc>
                <a:spcPct val="90000"/>
              </a:lnSpc>
              <a:spcBef>
                <a:spcPts val="500"/>
              </a:spcBef>
              <a:spcAft>
                <a:spcPts val="0"/>
              </a:spcAft>
              <a:buClr>
                <a:schemeClr val="dk1"/>
              </a:buClr>
              <a:buSzPts val="2400"/>
              <a:buFont typeface="Calibri"/>
              <a:buChar char="•"/>
            </a:pPr>
            <a:r>
              <a:rPr lang="es-AR" u="sng">
                <a:solidFill>
                  <a:schemeClr val="hlink"/>
                </a:solidFill>
                <a:hlinkClick r:id="rId6"/>
              </a:rPr>
              <a:t>A</a:t>
            </a:r>
            <a:r>
              <a:rPr lang="es-AR" u="sng">
                <a:solidFill>
                  <a:schemeClr val="hlink"/>
                </a:solidFill>
                <a:hlinkClick r:id="rId7"/>
              </a:rPr>
              <a:t>ctividades de mis datos de la NASA Tiempo y clima</a:t>
            </a:r>
            <a:endParaRPr/>
          </a:p>
          <a:p>
            <a:pPr indent="-228600" lvl="1" marL="6858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Font typeface="Calibri"/>
              <a:buChar char="•"/>
            </a:pPr>
            <a:r>
              <a:rPr lang="es-AR" u="sng">
                <a:solidFill>
                  <a:schemeClr val="hlink"/>
                </a:solidFill>
                <a:hlinkClick r:id="rId8"/>
              </a:rPr>
              <a:t>Información sobre la compra de suministros GLOBE</a:t>
            </a:r>
            <a:r>
              <a:rPr lang="es-AR" u="sng">
                <a:solidFill>
                  <a:schemeClr val="hlink"/>
                </a:solidFill>
                <a:hlinkClick r:id="rId9"/>
              </a:rPr>
              <a:t> </a:t>
            </a:r>
            <a:endParaRPr/>
          </a:p>
          <a:p>
            <a:pPr indent="-76200" lvl="1" marL="6858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Font typeface="Calibri"/>
              <a:buChar char="•"/>
            </a:pPr>
            <a:r>
              <a:rPr lang="es-AR" u="sng">
                <a:solidFill>
                  <a:schemeClr val="hlink"/>
                </a:solidFill>
                <a:hlinkClick r:id="rId10"/>
              </a:rPr>
              <a:t>NASA Wavelength-  </a:t>
            </a:r>
            <a:r>
              <a:rPr lang="es-AR"/>
              <a:t>NASA’s Digital Library of Earth and Space Education Resources</a:t>
            </a:r>
            <a:endParaRPr/>
          </a:p>
          <a:p>
            <a:pPr indent="-76200" lvl="1" marL="6858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Font typeface="Calibri"/>
              <a:buChar char="•"/>
            </a:pPr>
            <a:r>
              <a:rPr lang="es-AR"/>
              <a:t>¿Tiene preguntas sobre este módulo</a:t>
            </a:r>
            <a:r>
              <a:rPr lang="es-AR"/>
              <a:t>? Contacte a  GLOBE:  </a:t>
            </a:r>
            <a:r>
              <a:rPr lang="es-AR" u="sng">
                <a:solidFill>
                  <a:schemeClr val="hlink"/>
                </a:solidFill>
                <a:hlinkClick r:id="rId11"/>
              </a:rPr>
              <a:t>help@globe.gov</a:t>
            </a:r>
            <a:endParaRPr/>
          </a:p>
          <a:p>
            <a:pPr indent="0" lvl="1" marL="4572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4"/>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H. Recursos adicionales.</a:t>
            </a:r>
            <a:endParaRPr>
              <a:latin typeface="Calibri"/>
              <a:ea typeface="Calibri"/>
              <a:cs typeface="Calibri"/>
              <a:sym typeface="Calibri"/>
            </a:endParaRPr>
          </a:p>
        </p:txBody>
      </p:sp>
      <p:sp>
        <p:nvSpPr>
          <p:cNvPr id="426" name="Google Shape;426;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427" name="Google Shape;427;p34"/>
          <p:cNvSpPr txBox="1"/>
          <p:nvPr>
            <p:ph type="title"/>
          </p:nvPr>
        </p:nvSpPr>
        <p:spPr>
          <a:xfrm>
            <a:off x="1339785" y="932283"/>
            <a:ext cx="7650293"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2000"/>
              <a:t>Envíenos sus comentarios sobre este módulo. ¡Este es un proyecto comunitario y agradecemos sus comentarios, sugerencias y ediciones! Comente aquí: </a:t>
            </a:r>
            <a:r>
              <a:rPr lang="es-AR" sz="2000" u="sng">
                <a:solidFill>
                  <a:schemeClr val="hlink"/>
                </a:solidFill>
                <a:hlinkClick r:id="rId3"/>
              </a:rPr>
              <a:t>eTraining Feedback </a:t>
            </a:r>
            <a:br>
              <a:rPr lang="es-AR" sz="2000"/>
            </a:br>
            <a:br>
              <a:rPr lang="es-AR" sz="3200"/>
            </a:br>
            <a:r>
              <a:rPr b="1" lang="es-AR" sz="2000"/>
              <a:t>Créditos</a:t>
            </a:r>
            <a:endParaRPr b="1" sz="2000"/>
          </a:p>
        </p:txBody>
      </p:sp>
      <p:sp>
        <p:nvSpPr>
          <p:cNvPr id="428" name="Google Shape;428;p34"/>
          <p:cNvSpPr txBox="1"/>
          <p:nvPr>
            <p:ph idx="1" type="body"/>
          </p:nvPr>
        </p:nvSpPr>
        <p:spPr>
          <a:xfrm>
            <a:off x="1524719" y="2387441"/>
            <a:ext cx="7205147"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None/>
            </a:pPr>
            <a:r>
              <a:rPr b="1" lang="es-AR" sz="1800"/>
              <a:t>Desarrolladores de las diapositivas:</a:t>
            </a:r>
            <a:endParaRPr sz="1800"/>
          </a:p>
          <a:p>
            <a:pPr indent="-228600" lvl="0" marL="228600" rtl="0" algn="l">
              <a:lnSpc>
                <a:spcPct val="90000"/>
              </a:lnSpc>
              <a:spcBef>
                <a:spcPts val="1000"/>
              </a:spcBef>
              <a:spcAft>
                <a:spcPts val="0"/>
              </a:spcAft>
              <a:buClr>
                <a:schemeClr val="dk1"/>
              </a:buClr>
              <a:buSzPct val="100000"/>
              <a:buNone/>
            </a:pPr>
            <a:r>
              <a:rPr lang="es-AR" sz="1800"/>
              <a:t>Kevin Czajkowski</a:t>
            </a:r>
            <a:endParaRPr sz="1800"/>
          </a:p>
          <a:p>
            <a:pPr indent="-228600" lvl="0" marL="228600" rtl="0" algn="l">
              <a:lnSpc>
                <a:spcPct val="90000"/>
              </a:lnSpc>
              <a:spcBef>
                <a:spcPts val="1000"/>
              </a:spcBef>
              <a:spcAft>
                <a:spcPts val="0"/>
              </a:spcAft>
              <a:buClr>
                <a:schemeClr val="dk1"/>
              </a:buClr>
              <a:buSzPct val="100000"/>
              <a:buNone/>
            </a:pPr>
            <a:r>
              <a:rPr lang="es-AR" sz="1800"/>
              <a:t>Janet Struble</a:t>
            </a:r>
            <a:endParaRPr sz="1800"/>
          </a:p>
          <a:p>
            <a:pPr indent="-228600" lvl="0" marL="228600" rtl="0" algn="l">
              <a:lnSpc>
                <a:spcPct val="90000"/>
              </a:lnSpc>
              <a:spcBef>
                <a:spcPts val="1000"/>
              </a:spcBef>
              <a:spcAft>
                <a:spcPts val="0"/>
              </a:spcAft>
              <a:buClr>
                <a:schemeClr val="dk1"/>
              </a:buClr>
              <a:buSzPct val="100000"/>
              <a:buNone/>
            </a:pPr>
            <a:r>
              <a:rPr lang="es-AR" sz="1800"/>
              <a:t>Mikell Lynne Hedley</a:t>
            </a:r>
            <a:endParaRPr sz="1800"/>
          </a:p>
          <a:p>
            <a:pPr indent="-228600" lvl="0" marL="228600" rtl="0" algn="l">
              <a:lnSpc>
                <a:spcPct val="90000"/>
              </a:lnSpc>
              <a:spcBef>
                <a:spcPts val="1000"/>
              </a:spcBef>
              <a:spcAft>
                <a:spcPts val="0"/>
              </a:spcAft>
              <a:buClr>
                <a:schemeClr val="dk1"/>
              </a:buClr>
              <a:buSzPct val="100000"/>
              <a:buNone/>
            </a:pPr>
            <a:r>
              <a:rPr lang="es-AR" sz="1800"/>
              <a:t>Sara Mierzwiak </a:t>
            </a:r>
            <a:endParaRPr/>
          </a:p>
          <a:p>
            <a:pPr indent="-228600" lvl="0" marL="228600" rtl="0" algn="l">
              <a:lnSpc>
                <a:spcPct val="90000"/>
              </a:lnSpc>
              <a:spcBef>
                <a:spcPts val="1000"/>
              </a:spcBef>
              <a:spcAft>
                <a:spcPts val="0"/>
              </a:spcAft>
              <a:buClr>
                <a:schemeClr val="dk1"/>
              </a:buClr>
              <a:buSzPct val="100000"/>
              <a:buNone/>
            </a:pPr>
            <a:r>
              <a:t/>
            </a:r>
            <a:endParaRPr sz="1800"/>
          </a:p>
          <a:p>
            <a:pPr indent="-228600" lvl="0" marL="228600" rtl="0" algn="l">
              <a:lnSpc>
                <a:spcPct val="90000"/>
              </a:lnSpc>
              <a:spcBef>
                <a:spcPts val="1000"/>
              </a:spcBef>
              <a:spcAft>
                <a:spcPts val="0"/>
              </a:spcAft>
              <a:buClr>
                <a:schemeClr val="dk1"/>
              </a:buClr>
              <a:buSzPct val="100000"/>
              <a:buNone/>
            </a:pPr>
            <a:r>
              <a:rPr b="1" lang="es-AR" sz="1800"/>
              <a:t>Fotogragías a menos que se indique lo contrario:</a:t>
            </a:r>
            <a:endParaRPr sz="1800"/>
          </a:p>
          <a:p>
            <a:pPr indent="-228600" lvl="0" marL="228600" rtl="0" algn="l">
              <a:lnSpc>
                <a:spcPct val="90000"/>
              </a:lnSpc>
              <a:spcBef>
                <a:spcPts val="1000"/>
              </a:spcBef>
              <a:spcAft>
                <a:spcPts val="0"/>
              </a:spcAft>
              <a:buClr>
                <a:schemeClr val="dk1"/>
              </a:buClr>
              <a:buSzPct val="100000"/>
              <a:buNone/>
            </a:pPr>
            <a:r>
              <a:rPr lang="es-AR" sz="1800"/>
              <a:t>Kevin Czajkowski</a:t>
            </a:r>
            <a:endParaRPr sz="1800"/>
          </a:p>
          <a:p>
            <a:pPr indent="-228600" lvl="0" marL="228600" rtl="0" algn="l">
              <a:lnSpc>
                <a:spcPct val="90000"/>
              </a:lnSpc>
              <a:spcBef>
                <a:spcPts val="1000"/>
              </a:spcBef>
              <a:spcAft>
                <a:spcPts val="0"/>
              </a:spcAft>
              <a:buClr>
                <a:schemeClr val="dk1"/>
              </a:buClr>
              <a:buSzPct val="100000"/>
              <a:buNone/>
            </a:pPr>
            <a:r>
              <a:t/>
            </a:r>
            <a:endParaRPr sz="1800"/>
          </a:p>
          <a:p>
            <a:pPr indent="-228600" lvl="0" marL="228600" rtl="0" algn="l">
              <a:lnSpc>
                <a:spcPct val="90000"/>
              </a:lnSpc>
              <a:spcBef>
                <a:spcPts val="1000"/>
              </a:spcBef>
              <a:spcAft>
                <a:spcPts val="0"/>
              </a:spcAft>
              <a:buClr>
                <a:schemeClr val="dk1"/>
              </a:buClr>
              <a:buSzPct val="100000"/>
              <a:buNone/>
            </a:pPr>
            <a:r>
              <a:rPr lang="es-AR" sz="1800"/>
              <a:t>Financiamiento proporcionado por la NASA</a:t>
            </a:r>
            <a:endParaRPr/>
          </a:p>
          <a:p>
            <a:pPr indent="-228600" lvl="0" marL="228600" rtl="0" algn="l">
              <a:lnSpc>
                <a:spcPct val="90000"/>
              </a:lnSpc>
              <a:spcBef>
                <a:spcPts val="1000"/>
              </a:spcBef>
              <a:spcAft>
                <a:spcPts val="0"/>
              </a:spcAft>
              <a:buClr>
                <a:schemeClr val="dk1"/>
              </a:buClr>
              <a:buSzPct val="100000"/>
              <a:buNone/>
            </a:pPr>
            <a:r>
              <a:t/>
            </a:r>
            <a:endParaRPr sz="1800"/>
          </a:p>
          <a:p>
            <a:pPr indent="-228600" lvl="0" marL="228600" rtl="0" algn="l">
              <a:lnSpc>
                <a:spcPct val="90000"/>
              </a:lnSpc>
              <a:spcBef>
                <a:spcPts val="1000"/>
              </a:spcBef>
              <a:spcAft>
                <a:spcPts val="0"/>
              </a:spcAft>
              <a:buClr>
                <a:schemeClr val="dk1"/>
              </a:buClr>
              <a:buSzPct val="100000"/>
              <a:buNone/>
            </a:pPr>
            <a:r>
              <a:t/>
            </a:r>
            <a:endParaRPr sz="1800"/>
          </a:p>
          <a:p>
            <a:pPr indent="-228600" lvl="0" marL="228600" rtl="0" algn="l">
              <a:lnSpc>
                <a:spcPct val="90000"/>
              </a:lnSpc>
              <a:spcBef>
                <a:spcPts val="1000"/>
              </a:spcBef>
              <a:spcAft>
                <a:spcPts val="0"/>
              </a:spcAft>
              <a:buClr>
                <a:schemeClr val="dk1"/>
              </a:buClr>
              <a:buSzPct val="100000"/>
              <a:buNone/>
            </a:pPr>
            <a:r>
              <a:t/>
            </a:r>
            <a:endParaRPr sz="1800"/>
          </a:p>
          <a:p>
            <a:pPr indent="-228600" lvl="0" marL="228600" rtl="0" algn="l">
              <a:lnSpc>
                <a:spcPct val="90000"/>
              </a:lnSpc>
              <a:spcBef>
                <a:spcPts val="1000"/>
              </a:spcBef>
              <a:spcAft>
                <a:spcPts val="0"/>
              </a:spcAft>
              <a:buClr>
                <a:schemeClr val="dk1"/>
              </a:buClr>
              <a:buSzPct val="100000"/>
              <a:buNone/>
            </a:pPr>
            <a:r>
              <a:t/>
            </a:r>
            <a:endParaRPr sz="1800"/>
          </a:p>
          <a:p>
            <a:pPr indent="-228600" lvl="0" marL="228600" rtl="0" algn="l">
              <a:lnSpc>
                <a:spcPct val="90000"/>
              </a:lnSpc>
              <a:spcBef>
                <a:spcPts val="1000"/>
              </a:spcBef>
              <a:spcAft>
                <a:spcPts val="0"/>
              </a:spcAft>
              <a:buClr>
                <a:srgbClr val="000000"/>
              </a:buClr>
              <a:buSzPct val="100000"/>
              <a:buNone/>
            </a:pPr>
            <a:r>
              <a:rPr i="1" lang="es-AR" sz="1800">
                <a:solidFill>
                  <a:srgbClr val="000000"/>
                </a:solidFill>
              </a:rPr>
              <a:t>Versión 1/12/16. Si edita y modifica este conjunto de diapositivas para su uso con fines educativos, anote "modificado por (y su nombre y fecha)" en esta página. Gracias.</a:t>
            </a:r>
            <a:endParaRPr sz="1800"/>
          </a:p>
        </p:txBody>
      </p:sp>
      <p:pic>
        <p:nvPicPr>
          <p:cNvPr descr="Crest, University of Toledo" id="429" name="Google Shape;429;p34"/>
          <p:cNvPicPr preferRelativeResize="0"/>
          <p:nvPr/>
        </p:nvPicPr>
        <p:blipFill rotWithShape="1">
          <a:blip r:embed="rId4">
            <a:alphaModFix/>
          </a:blip>
          <a:srcRect b="0" l="0" r="0" t="0"/>
          <a:stretch/>
        </p:blipFill>
        <p:spPr>
          <a:xfrm>
            <a:off x="1690522" y="5298548"/>
            <a:ext cx="746760" cy="802992"/>
          </a:xfrm>
          <a:prstGeom prst="rect">
            <a:avLst/>
          </a:prstGeom>
          <a:noFill/>
          <a:ln>
            <a:noFill/>
          </a:ln>
        </p:spPr>
      </p:pic>
      <p:pic>
        <p:nvPicPr>
          <p:cNvPr descr="NASA Logo" id="430" name="Google Shape;430;p34"/>
          <p:cNvPicPr preferRelativeResize="0"/>
          <p:nvPr/>
        </p:nvPicPr>
        <p:blipFill rotWithShape="1">
          <a:blip r:embed="rId5">
            <a:alphaModFix/>
          </a:blip>
          <a:srcRect b="0" l="0" r="0" t="0"/>
          <a:stretch/>
        </p:blipFill>
        <p:spPr>
          <a:xfrm>
            <a:off x="2714056" y="5298548"/>
            <a:ext cx="729803" cy="60310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5"/>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H. Recursos adicionales.</a:t>
            </a:r>
            <a:endParaRPr>
              <a:latin typeface="Calibri"/>
              <a:ea typeface="Calibri"/>
              <a:cs typeface="Calibri"/>
              <a:sym typeface="Calibri"/>
            </a:endParaRPr>
          </a:p>
        </p:txBody>
      </p:sp>
      <p:sp>
        <p:nvSpPr>
          <p:cNvPr id="436" name="Google Shape;436;p35"/>
          <p:cNvSpPr txBox="1"/>
          <p:nvPr/>
        </p:nvSpPr>
        <p:spPr>
          <a:xfrm>
            <a:off x="1853721" y="1275810"/>
            <a:ext cx="5429250" cy="500174"/>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Clr>
                <a:schemeClr val="dk1"/>
              </a:buClr>
              <a:buSzPts val="3600"/>
              <a:buFont typeface="Calibri"/>
              <a:buNone/>
            </a:pPr>
            <a:r>
              <a:rPr b="1" lang="es-AR" sz="3600">
                <a:solidFill>
                  <a:schemeClr val="dk1"/>
                </a:solidFill>
                <a:latin typeface="Calibri"/>
                <a:ea typeface="Calibri"/>
                <a:cs typeface="Calibri"/>
                <a:sym typeface="Calibri"/>
              </a:rPr>
              <a:t>Traducción al español</a:t>
            </a:r>
            <a:endParaRPr b="1" sz="3600">
              <a:solidFill>
                <a:schemeClr val="dk2"/>
              </a:solidFill>
              <a:latin typeface="Calibri"/>
              <a:ea typeface="Calibri"/>
              <a:cs typeface="Calibri"/>
              <a:sym typeface="Calibri"/>
            </a:endParaRPr>
          </a:p>
        </p:txBody>
      </p:sp>
      <p:sp>
        <p:nvSpPr>
          <p:cNvPr id="437" name="Google Shape;437;p35"/>
          <p:cNvSpPr txBox="1"/>
          <p:nvPr/>
        </p:nvSpPr>
        <p:spPr>
          <a:xfrm>
            <a:off x="1853721" y="1836918"/>
            <a:ext cx="5607844" cy="3176155"/>
          </a:xfrm>
          <a:prstGeom prst="rect">
            <a:avLst/>
          </a:prstGeom>
          <a:noFill/>
          <a:ln>
            <a:noFill/>
          </a:ln>
        </p:spPr>
        <p:txBody>
          <a:bodyPr anchorCtr="0" anchor="t" bIns="34275" lIns="68575" spcFirstLastPara="1" rIns="68575" wrap="square" tIns="34275">
            <a:normAutofit/>
          </a:bodyPr>
          <a:lstStyle/>
          <a:p>
            <a:pPr indent="0" lvl="0" marL="152400" marR="0" rtl="0" algn="l">
              <a:lnSpc>
                <a:spcPct val="90000"/>
              </a:lnSpc>
              <a:spcBef>
                <a:spcPts val="0"/>
              </a:spcBef>
              <a:spcAft>
                <a:spcPts val="0"/>
              </a:spcAft>
              <a:buClr>
                <a:schemeClr val="dk1"/>
              </a:buClr>
              <a:buSzPts val="1600"/>
              <a:buFont typeface="Arial"/>
              <a:buNone/>
            </a:pPr>
            <a:r>
              <a:rPr b="1" lang="es-AR" sz="1600">
                <a:solidFill>
                  <a:schemeClr val="dk1"/>
                </a:solidFill>
                <a:latin typeface="Calibri"/>
                <a:ea typeface="Calibri"/>
                <a:cs typeface="Calibri"/>
                <a:sym typeface="Calibri"/>
              </a:rPr>
              <a:t>Oficina Regional Para América Latina Y El Caribe</a:t>
            </a:r>
            <a:br>
              <a:rPr b="1" lang="es-AR" sz="1600">
                <a:solidFill>
                  <a:schemeClr val="dk1"/>
                </a:solidFill>
                <a:latin typeface="Calibri"/>
                <a:ea typeface="Calibri"/>
                <a:cs typeface="Calibri"/>
                <a:sym typeface="Calibri"/>
              </a:rPr>
            </a:br>
            <a:endParaRPr b="1" sz="1600">
              <a:solidFill>
                <a:schemeClr val="dk1"/>
              </a:solidFill>
              <a:latin typeface="Calibri"/>
              <a:ea typeface="Calibri"/>
              <a:cs typeface="Calibri"/>
              <a:sym typeface="Calibri"/>
            </a:endParaRPr>
          </a:p>
          <a:p>
            <a:pPr indent="0" lvl="0" marL="152400" marR="0" rtl="0" algn="l">
              <a:lnSpc>
                <a:spcPct val="90000"/>
              </a:lnSpc>
              <a:spcBef>
                <a:spcPts val="1000"/>
              </a:spcBef>
              <a:spcAft>
                <a:spcPts val="0"/>
              </a:spcAft>
              <a:buClr>
                <a:schemeClr val="dk1"/>
              </a:buClr>
              <a:buSzPts val="1600"/>
              <a:buFont typeface="Arial"/>
              <a:buNone/>
            </a:pPr>
            <a:r>
              <a:rPr b="1" lang="es-AR" sz="1600">
                <a:solidFill>
                  <a:schemeClr val="dk1"/>
                </a:solidFill>
                <a:latin typeface="Calibri"/>
                <a:ea typeface="Calibri"/>
                <a:cs typeface="Calibri"/>
                <a:sym typeface="Calibri"/>
              </a:rPr>
              <a:t>Para más información contáctese con:</a:t>
            </a:r>
            <a:endParaRPr>
              <a:latin typeface="Calibri"/>
              <a:ea typeface="Calibri"/>
              <a:cs typeface="Calibri"/>
              <a:sym typeface="Calibri"/>
            </a:endParaRPr>
          </a:p>
          <a:p>
            <a:pPr indent="0" lvl="1" marL="452438" marR="0" rtl="0" algn="l">
              <a:lnSpc>
                <a:spcPct val="90000"/>
              </a:lnSpc>
              <a:spcBef>
                <a:spcPts val="500"/>
              </a:spcBef>
              <a:spcAft>
                <a:spcPts val="0"/>
              </a:spcAft>
              <a:buClr>
                <a:schemeClr val="dk1"/>
              </a:buClr>
              <a:buSzPts val="1600"/>
              <a:buFont typeface="Arial"/>
              <a:buNone/>
            </a:pPr>
            <a:r>
              <a:rPr i="0" lang="es-AR" sz="1600" u="sng" cap="none" strike="noStrike">
                <a:solidFill>
                  <a:schemeClr val="dk1"/>
                </a:solidFill>
                <a:latin typeface="Calibri"/>
                <a:ea typeface="Calibri"/>
                <a:cs typeface="Calibri"/>
                <a:sym typeface="Calibri"/>
                <a:hlinkClick r:id="rId3">
                  <a:extLst>
                    <a:ext uri="{A12FA001-AC4F-418D-AE19-62706E023703}">
                      <ahyp:hlinkClr val="tx"/>
                    </a:ext>
                  </a:extLst>
                </a:hlinkClick>
              </a:rPr>
              <a:t>lac_rco@educ.austral.edu.ar</a:t>
            </a:r>
            <a:br>
              <a:rPr i="0" lang="es-AR" sz="1600" u="none" cap="none" strike="noStrike">
                <a:solidFill>
                  <a:schemeClr val="dk1"/>
                </a:solidFill>
                <a:latin typeface="Calibri"/>
                <a:ea typeface="Calibri"/>
                <a:cs typeface="Calibri"/>
                <a:sym typeface="Calibri"/>
              </a:rPr>
            </a:br>
            <a:r>
              <a:rPr i="0" lang="es-AR" sz="1600" u="sng" cap="none" strike="noStrike">
                <a:solidFill>
                  <a:schemeClr val="dk1"/>
                </a:solidFill>
                <a:latin typeface="Calibri"/>
                <a:ea typeface="Calibri"/>
                <a:cs typeface="Calibri"/>
                <a:sym typeface="Calibri"/>
                <a:hlinkClick r:id="rId4">
                  <a:extLst>
                    <a:ext uri="{A12FA001-AC4F-418D-AE19-62706E023703}">
                      <ahyp:hlinkClr val="tx"/>
                    </a:ext>
                  </a:extLst>
                </a:hlinkClick>
              </a:rPr>
              <a:t>globelac.communications@educ.austral.edu.ar</a:t>
            </a:r>
            <a:br>
              <a:rPr i="0" lang="es-AR" sz="1600" u="none" cap="none" strike="noStrike">
                <a:solidFill>
                  <a:schemeClr val="dk1"/>
                </a:solidFill>
                <a:latin typeface="Calibri"/>
                <a:ea typeface="Calibri"/>
                <a:cs typeface="Calibri"/>
                <a:sym typeface="Calibri"/>
              </a:rPr>
            </a:br>
            <a:endParaRPr i="0" sz="1600" u="none" cap="none" strike="noStrike">
              <a:solidFill>
                <a:schemeClr val="dk1"/>
              </a:solidFill>
              <a:latin typeface="Calibri"/>
              <a:ea typeface="Calibri"/>
              <a:cs typeface="Calibri"/>
              <a:sym typeface="Calibri"/>
            </a:endParaRPr>
          </a:p>
          <a:p>
            <a:pPr indent="0" lvl="0" marL="152400" marR="0" rtl="0" algn="l">
              <a:lnSpc>
                <a:spcPct val="90000"/>
              </a:lnSpc>
              <a:spcBef>
                <a:spcPts val="1000"/>
              </a:spcBef>
              <a:spcAft>
                <a:spcPts val="0"/>
              </a:spcAft>
              <a:buClr>
                <a:schemeClr val="dk1"/>
              </a:buClr>
              <a:buSzPts val="1600"/>
              <a:buFont typeface="Arial"/>
              <a:buNone/>
            </a:pPr>
            <a:r>
              <a:rPr b="1" lang="es-AR" sz="1600">
                <a:solidFill>
                  <a:schemeClr val="dk1"/>
                </a:solidFill>
                <a:latin typeface="Calibri"/>
                <a:ea typeface="Calibri"/>
                <a:cs typeface="Calibri"/>
                <a:sym typeface="Calibri"/>
              </a:rPr>
              <a:t>Redes sociales </a:t>
            </a:r>
            <a:endParaRPr>
              <a:latin typeface="Calibri"/>
              <a:ea typeface="Calibri"/>
              <a:cs typeface="Calibri"/>
              <a:sym typeface="Calibri"/>
            </a:endParaRPr>
          </a:p>
          <a:p>
            <a:pPr indent="0" lvl="2" marL="752475" marR="0" rtl="0" algn="l">
              <a:lnSpc>
                <a:spcPct val="200000"/>
              </a:lnSpc>
              <a:spcBef>
                <a:spcPts val="500"/>
              </a:spcBef>
              <a:spcAft>
                <a:spcPts val="0"/>
              </a:spcAft>
              <a:buClr>
                <a:schemeClr val="dk1"/>
              </a:buClr>
              <a:buSzPts val="1600"/>
              <a:buFont typeface="Arial"/>
              <a:buNone/>
            </a:pPr>
            <a:r>
              <a:rPr i="0" lang="es-AR"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@globe_lac</a:t>
            </a:r>
            <a:br>
              <a:rPr i="0" lang="es-AR" sz="1600" u="none" cap="none" strike="noStrike">
                <a:solidFill>
                  <a:schemeClr val="dk1"/>
                </a:solidFill>
                <a:latin typeface="Calibri"/>
                <a:ea typeface="Calibri"/>
                <a:cs typeface="Calibri"/>
                <a:sym typeface="Calibri"/>
              </a:rPr>
            </a:br>
            <a:r>
              <a:rPr i="0" lang="es-AR" sz="1600" u="sng" cap="none" strike="noStrike">
                <a:solidFill>
                  <a:schemeClr val="dk1"/>
                </a:solidFill>
                <a:latin typeface="Calibri"/>
                <a:ea typeface="Calibri"/>
                <a:cs typeface="Calibri"/>
                <a:sym typeface="Calibri"/>
                <a:hlinkClick r:id="rId6">
                  <a:extLst>
                    <a:ext uri="{A12FA001-AC4F-418D-AE19-62706E023703}">
                      <ahyp:hlinkClr val="tx"/>
                    </a:ext>
                  </a:extLst>
                </a:hlinkClick>
              </a:rPr>
              <a:t>GLOBE Latinoamérica y Caribe</a:t>
            </a:r>
            <a:endParaRPr i="0" sz="1600" u="none" cap="none" strike="noStrike">
              <a:solidFill>
                <a:schemeClr val="dk1"/>
              </a:solidFill>
              <a:latin typeface="Calibri"/>
              <a:ea typeface="Calibri"/>
              <a:cs typeface="Calibri"/>
              <a:sym typeface="Calibri"/>
            </a:endParaRPr>
          </a:p>
        </p:txBody>
      </p:sp>
      <p:pic>
        <p:nvPicPr>
          <p:cNvPr descr="Gray Social Media Icons Set Symbol, Social Icons, Social Media Icons, Social  Media PNG and Vector with Transparent Background for Free Download | Social  media icons, Media icon, Social media icons free" id="438" name="Google Shape;438;p35"/>
          <p:cNvPicPr preferRelativeResize="0"/>
          <p:nvPr/>
        </p:nvPicPr>
        <p:blipFill rotWithShape="1">
          <a:blip r:embed="rId7">
            <a:alphaModFix/>
          </a:blip>
          <a:srcRect b="45538" l="640" r="71323" t="25134"/>
          <a:stretch/>
        </p:blipFill>
        <p:spPr>
          <a:xfrm>
            <a:off x="2261637" y="3712173"/>
            <a:ext cx="436653" cy="456746"/>
          </a:xfrm>
          <a:prstGeom prst="rect">
            <a:avLst/>
          </a:prstGeom>
          <a:noFill/>
          <a:ln>
            <a:noFill/>
          </a:ln>
        </p:spPr>
      </p:pic>
      <p:pic>
        <p:nvPicPr>
          <p:cNvPr descr="Gray Social Media Icons Set Symbol, Social Icons, Social Media Icons, Social  Media PNG and Vector with Transparent Background for Free Download | Social  media icons, Media icon, Social media icons free" id="439" name="Google Shape;439;p35"/>
          <p:cNvPicPr preferRelativeResize="0"/>
          <p:nvPr/>
        </p:nvPicPr>
        <p:blipFill rotWithShape="1">
          <a:blip r:embed="rId8">
            <a:alphaModFix/>
          </a:blip>
          <a:srcRect b="71856" l="0" r="72215" t="0"/>
          <a:stretch/>
        </p:blipFill>
        <p:spPr>
          <a:xfrm>
            <a:off x="2268472" y="4200460"/>
            <a:ext cx="395578" cy="400684"/>
          </a:xfrm>
          <a:prstGeom prst="rect">
            <a:avLst/>
          </a:prstGeom>
          <a:noFill/>
          <a:ln>
            <a:noFill/>
          </a:ln>
        </p:spPr>
      </p:pic>
      <p:pic>
        <p:nvPicPr>
          <p:cNvPr id="440" name="Google Shape;440;p35"/>
          <p:cNvPicPr preferRelativeResize="0"/>
          <p:nvPr/>
        </p:nvPicPr>
        <p:blipFill rotWithShape="1">
          <a:blip r:embed="rId9">
            <a:alphaModFix/>
          </a:blip>
          <a:srcRect b="0" l="0" r="0" t="0"/>
          <a:stretch/>
        </p:blipFill>
        <p:spPr>
          <a:xfrm>
            <a:off x="1552132" y="5516001"/>
            <a:ext cx="1334906" cy="1000825"/>
          </a:xfrm>
          <a:prstGeom prst="rect">
            <a:avLst/>
          </a:prstGeom>
          <a:noFill/>
          <a:ln>
            <a:noFill/>
          </a:ln>
        </p:spPr>
      </p:pic>
      <p:pic>
        <p:nvPicPr>
          <p:cNvPr id="441" name="Google Shape;441;p35"/>
          <p:cNvPicPr preferRelativeResize="0"/>
          <p:nvPr/>
        </p:nvPicPr>
        <p:blipFill>
          <a:blip r:embed="rId10">
            <a:alphaModFix/>
          </a:blip>
          <a:stretch>
            <a:fillRect/>
          </a:stretch>
        </p:blipFill>
        <p:spPr>
          <a:xfrm>
            <a:off x="2887050" y="5698700"/>
            <a:ext cx="6205706" cy="81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rgbClr val="FF0000"/>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20" name="Google Shape;120;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21" name="Google Shape;121;p4"/>
          <p:cNvSpPr/>
          <p:nvPr/>
        </p:nvSpPr>
        <p:spPr>
          <a:xfrm>
            <a:off x="1335640" y="1368753"/>
            <a:ext cx="7561332"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AR" sz="2000">
                <a:solidFill>
                  <a:schemeClr val="dk1"/>
                </a:solidFill>
                <a:latin typeface="Calibri"/>
                <a:ea typeface="Calibri"/>
                <a:cs typeface="Calibri"/>
                <a:sym typeface="Calibri"/>
              </a:rPr>
              <a:t>El agua se evapora de los océanos y aterriza en la atmósfera, vuelve a caer a la superficie en forma de precipitación y regresa al mar en la superficie en ríos y arroyos, y bajo tierra.</a:t>
            </a:r>
            <a:endParaRPr>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s-AR" sz="2000">
                <a:solidFill>
                  <a:schemeClr val="dk1"/>
                </a:solidFill>
                <a:latin typeface="Calibri"/>
                <a:ea typeface="Calibri"/>
                <a:cs typeface="Calibri"/>
                <a:sym typeface="Calibri"/>
              </a:rPr>
              <a:t>A través de este proceso, la energía y los productos químicos se transportan de un lugar a otro dando forma a nuestro clima, generando tormentas y poniendo sal en nuestros océanos y mares.</a:t>
            </a:r>
            <a:endParaRPr sz="2000">
              <a:solidFill>
                <a:schemeClr val="dk1"/>
              </a:solidFill>
              <a:latin typeface="Calibri"/>
              <a:ea typeface="Calibri"/>
              <a:cs typeface="Calibri"/>
              <a:sym typeface="Calibri"/>
            </a:endParaRPr>
          </a:p>
        </p:txBody>
      </p:sp>
      <p:pic>
        <p:nvPicPr>
          <p:cNvPr descr="Image of the water cycle shows rain on mountains, rolling down hill, running of surface and entering groundwater. Surface water evaporates from oceans, lakes and streams, cools and condenses forming clouds.  Trees transpire and putting moisture in the air. " id="122" name="Google Shape;122;p4">
            <a:hlinkClick r:id="rId3"/>
          </p:cNvPr>
          <p:cNvPicPr preferRelativeResize="0"/>
          <p:nvPr/>
        </p:nvPicPr>
        <p:blipFill rotWithShape="1">
          <a:blip r:embed="rId4">
            <a:alphaModFix/>
          </a:blip>
          <a:srcRect b="0" l="0" r="0" t="0"/>
          <a:stretch/>
        </p:blipFill>
        <p:spPr>
          <a:xfrm>
            <a:off x="2480221" y="3752046"/>
            <a:ext cx="5162800" cy="2969430"/>
          </a:xfrm>
          <a:prstGeom prst="rect">
            <a:avLst/>
          </a:prstGeom>
          <a:noFill/>
          <a:ln cap="flat" cmpd="sng" w="38100">
            <a:solidFill>
              <a:schemeClr val="dk1"/>
            </a:solidFill>
            <a:prstDash val="solid"/>
            <a:round/>
            <a:headEnd len="sm" w="sm" type="none"/>
            <a:tailEnd len="sm" w="sm" type="none"/>
          </a:ln>
        </p:spPr>
      </p:pic>
      <p:sp>
        <p:nvSpPr>
          <p:cNvPr id="123" name="Google Shape;123;p4"/>
          <p:cNvSpPr txBox="1"/>
          <p:nvPr/>
        </p:nvSpPr>
        <p:spPr>
          <a:xfrm>
            <a:off x="1335640" y="834808"/>
            <a:ext cx="6677687" cy="630154"/>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s-AR" sz="4400">
                <a:solidFill>
                  <a:schemeClr val="dk1"/>
                </a:solidFill>
                <a:latin typeface="Calibri"/>
                <a:ea typeface="Calibri"/>
                <a:cs typeface="Calibri"/>
                <a:sym typeface="Calibri"/>
              </a:rPr>
              <a:t>El ciclo hidrológico</a:t>
            </a:r>
            <a:endParaRPr sz="4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rgbClr val="FF0000"/>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29" name="Google Shape;12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30" name="Google Shape;130;p5" title="GPM visualization video"/>
          <p:cNvSpPr txBox="1"/>
          <p:nvPr>
            <p:ph type="title"/>
          </p:nvPr>
        </p:nvSpPr>
        <p:spPr>
          <a:xfrm>
            <a:off x="1185863" y="709469"/>
            <a:ext cx="7886700"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Lluvias en América, 2015</a:t>
            </a:r>
            <a:endParaRPr sz="3200"/>
          </a:p>
        </p:txBody>
      </p:sp>
      <p:sp>
        <p:nvSpPr>
          <p:cNvPr id="131" name="Google Shape;131;p5"/>
          <p:cNvSpPr txBox="1"/>
          <p:nvPr/>
        </p:nvSpPr>
        <p:spPr>
          <a:xfrm>
            <a:off x="1528068" y="6136368"/>
            <a:ext cx="7615931" cy="22088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lang="es-AR" sz="1800" u="sng">
                <a:solidFill>
                  <a:schemeClr val="dk1"/>
                </a:solidFill>
                <a:latin typeface="Calibri"/>
                <a:ea typeface="Calibri"/>
                <a:cs typeface="Calibri"/>
                <a:sym typeface="Calibri"/>
                <a:hlinkClick r:id="rId3">
                  <a:extLst>
                    <a:ext uri="{A12FA001-AC4F-418D-AE19-62706E023703}">
                      <ahyp:hlinkClr val="tx"/>
                    </a:ext>
                  </a:extLst>
                </a:hlinkClick>
              </a:rPr>
              <a:t>Video, Rainfall across America, 2015</a:t>
            </a:r>
            <a:r>
              <a:rPr lang="es-AR" sz="1800">
                <a:solidFill>
                  <a:schemeClr val="dk1"/>
                </a:solidFill>
                <a:latin typeface="Calibri"/>
                <a:ea typeface="Calibri"/>
                <a:cs typeface="Calibri"/>
                <a:sym typeface="Calibri"/>
              </a:rPr>
              <a:t> (</a:t>
            </a:r>
            <a:r>
              <a:rPr lang="es-AR" sz="1800" u="sng">
                <a:solidFill>
                  <a:schemeClr val="dk1"/>
                </a:solidFill>
                <a:latin typeface="Calibri"/>
                <a:ea typeface="Calibri"/>
                <a:cs typeface="Calibri"/>
                <a:sym typeface="Calibri"/>
                <a:hlinkClick r:id="rId4">
                  <a:extLst>
                    <a:ext uri="{A12FA001-AC4F-418D-AE19-62706E023703}">
                      <ahyp:hlinkClr val="tx"/>
                    </a:ext>
                  </a:extLst>
                </a:hlinkClick>
              </a:rPr>
              <a:t>https://www.youtube.com/watch?v=7UT8B3Ix-HU&amp;feature=youtu.be</a:t>
            </a:r>
            <a:r>
              <a:rPr lang="es-AR" sz="1800">
                <a:solidFill>
                  <a:schemeClr val="dk1"/>
                </a:solidFill>
                <a:latin typeface="Calibri"/>
                <a:ea typeface="Calibri"/>
                <a:cs typeface="Calibri"/>
                <a:sym typeface="Calibri"/>
              </a:rPr>
              <a:t>)</a:t>
            </a:r>
            <a:endParaRPr>
              <a:latin typeface="Calibri"/>
              <a:ea typeface="Calibri"/>
              <a:cs typeface="Calibri"/>
              <a:sym typeface="Calibri"/>
            </a:endParaRPr>
          </a:p>
        </p:txBody>
      </p:sp>
      <p:pic>
        <p:nvPicPr>
          <p:cNvPr id="132" name="Google Shape;132;p5"/>
          <p:cNvPicPr preferRelativeResize="0"/>
          <p:nvPr/>
        </p:nvPicPr>
        <p:blipFill rotWithShape="1">
          <a:blip r:embed="rId5">
            <a:alphaModFix/>
          </a:blip>
          <a:srcRect b="0" l="0" r="0" t="0"/>
          <a:stretch/>
        </p:blipFill>
        <p:spPr>
          <a:xfrm>
            <a:off x="1355726" y="1512077"/>
            <a:ext cx="7573461" cy="4446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rgbClr val="FF0000"/>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39" name="Google Shape;1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40" name="Google Shape;140;p6"/>
          <p:cNvSpPr/>
          <p:nvPr/>
        </p:nvSpPr>
        <p:spPr>
          <a:xfrm>
            <a:off x="5976938" y="1420175"/>
            <a:ext cx="2967317"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2400">
                <a:solidFill>
                  <a:srgbClr val="1E4E79"/>
                </a:solidFill>
                <a:latin typeface="Calibri"/>
                <a:ea typeface="Calibri"/>
                <a:cs typeface="Calibri"/>
                <a:sym typeface="Calibri"/>
              </a:rPr>
              <a:t>Aerosoles</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Temperatura del aire</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Albedo</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Presión barométrica</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Nubes</a:t>
            </a:r>
            <a:endParaRPr>
              <a:latin typeface="Calibri"/>
              <a:ea typeface="Calibri"/>
              <a:cs typeface="Calibri"/>
              <a:sym typeface="Calibri"/>
            </a:endParaRPr>
          </a:p>
          <a:p>
            <a:pPr indent="0" lvl="0" marL="0" marR="0" rtl="0" algn="l">
              <a:spcBef>
                <a:spcPts val="0"/>
              </a:spcBef>
              <a:spcAft>
                <a:spcPts val="0"/>
              </a:spcAft>
              <a:buNone/>
            </a:pPr>
            <a:r>
              <a:rPr i="1" lang="es-AR" sz="2400">
                <a:solidFill>
                  <a:srgbClr val="1E4E79"/>
                </a:solidFill>
                <a:latin typeface="Calibri"/>
                <a:ea typeface="Calibri"/>
                <a:cs typeface="Calibri"/>
                <a:sym typeface="Calibri"/>
              </a:rPr>
              <a:t>Precipitación</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Humedad relativa</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Ozono de superficie</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Temperatura de la superficie</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Vapor de agua</a:t>
            </a:r>
            <a:endParaRPr>
              <a:latin typeface="Calibri"/>
              <a:ea typeface="Calibri"/>
              <a:cs typeface="Calibri"/>
              <a:sym typeface="Calibri"/>
            </a:endParaRPr>
          </a:p>
          <a:p>
            <a:pPr indent="0" lvl="0" marL="0" marR="0" rtl="0" algn="l">
              <a:spcBef>
                <a:spcPts val="0"/>
              </a:spcBef>
              <a:spcAft>
                <a:spcPts val="0"/>
              </a:spcAft>
              <a:buNone/>
            </a:pPr>
            <a:r>
              <a:rPr lang="es-AR" sz="2400">
                <a:solidFill>
                  <a:srgbClr val="1E4E79"/>
                </a:solidFill>
                <a:latin typeface="Calibri"/>
                <a:ea typeface="Calibri"/>
                <a:cs typeface="Calibri"/>
                <a:sym typeface="Calibri"/>
              </a:rPr>
              <a:t>Viento</a:t>
            </a:r>
            <a:endParaRPr sz="2400">
              <a:solidFill>
                <a:srgbClr val="1E4E79"/>
              </a:solidFill>
              <a:latin typeface="Calibri"/>
              <a:ea typeface="Calibri"/>
              <a:cs typeface="Calibri"/>
              <a:sym typeface="Calibri"/>
            </a:endParaRPr>
          </a:p>
        </p:txBody>
      </p:sp>
      <p:sp>
        <p:nvSpPr>
          <p:cNvPr id="141" name="Google Shape;141;p6"/>
          <p:cNvSpPr/>
          <p:nvPr/>
        </p:nvSpPr>
        <p:spPr>
          <a:xfrm>
            <a:off x="5873379" y="3249043"/>
            <a:ext cx="1879226" cy="433289"/>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2" name="Google Shape;142;p6"/>
          <p:cNvPicPr preferRelativeResize="0"/>
          <p:nvPr/>
        </p:nvPicPr>
        <p:blipFill rotWithShape="1">
          <a:blip r:embed="rId3">
            <a:alphaModFix/>
          </a:blip>
          <a:srcRect b="0" l="0" r="0" t="0"/>
          <a:stretch/>
        </p:blipFill>
        <p:spPr>
          <a:xfrm>
            <a:off x="1426002" y="1884202"/>
            <a:ext cx="4395597" cy="4060288"/>
          </a:xfrm>
          <a:prstGeom prst="rect">
            <a:avLst/>
          </a:prstGeom>
          <a:noFill/>
          <a:ln>
            <a:noFill/>
          </a:ln>
        </p:spPr>
      </p:pic>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43" name="Google Shape;143;p6" title="GPM visualization video"/>
          <p:cNvSpPr txBox="1"/>
          <p:nvPr>
            <p:ph type="title"/>
          </p:nvPr>
        </p:nvSpPr>
        <p:spPr>
          <a:xfrm>
            <a:off x="1257300" y="822895"/>
            <a:ext cx="7886700"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Tipos de precipitación</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50" name="Google Shape;15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51" name="Google Shape;151;p7"/>
          <p:cNvSpPr/>
          <p:nvPr/>
        </p:nvSpPr>
        <p:spPr>
          <a:xfrm>
            <a:off x="1232304" y="1534136"/>
            <a:ext cx="3523130"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El agua es esencial para la vida en la Tierra.</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La precipitación varía mucho de un lugar a otro.</a:t>
            </a:r>
            <a:endParaRPr>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Medir y cartografiar las precipitaciones nos ayuda a comprender el tiempo, el clima y los sistemas ecológicos.</a:t>
            </a:r>
            <a:endParaRPr>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La precipitación afecta nuestra vida diaria.</a:t>
            </a:r>
            <a:endParaRPr sz="2400">
              <a:solidFill>
                <a:schemeClr val="dk1"/>
              </a:solidFill>
              <a:latin typeface="Calibri"/>
              <a:ea typeface="Calibri"/>
              <a:cs typeface="Calibri"/>
              <a:sym typeface="Calibri"/>
            </a:endParaRPr>
          </a:p>
        </p:txBody>
      </p:sp>
      <p:pic>
        <p:nvPicPr>
          <p:cNvPr descr="Map of United States: illustrates how drought has affected certain areas categorized as abnormally dry, moderate drought, sever drought, extreme drought, and exceptional drought.  " id="152" name="Google Shape;152;p7">
            <a:hlinkClick r:id="rId3"/>
          </p:cNvPr>
          <p:cNvPicPr preferRelativeResize="0"/>
          <p:nvPr/>
        </p:nvPicPr>
        <p:blipFill rotWithShape="1">
          <a:blip r:embed="rId4">
            <a:alphaModFix/>
          </a:blip>
          <a:srcRect b="0" l="0" r="0" t="0"/>
          <a:stretch/>
        </p:blipFill>
        <p:spPr>
          <a:xfrm>
            <a:off x="4817019" y="1605216"/>
            <a:ext cx="3863026" cy="2984037"/>
          </a:xfrm>
          <a:prstGeom prst="rect">
            <a:avLst/>
          </a:prstGeom>
          <a:noFill/>
          <a:ln>
            <a:noFill/>
          </a:ln>
        </p:spPr>
      </p:pic>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53" name="Google Shape;153;p7" title="GPM visualization video"/>
          <p:cNvSpPr txBox="1"/>
          <p:nvPr>
            <p:ph type="title"/>
          </p:nvPr>
        </p:nvSpPr>
        <p:spPr>
          <a:xfrm>
            <a:off x="1257300" y="822895"/>
            <a:ext cx="7886700"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La importancia de registrar las precipitaciones</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59" name="Google Shape;159;p8" title="GPM visualization video"/>
          <p:cNvSpPr txBox="1"/>
          <p:nvPr>
            <p:ph type="title"/>
          </p:nvPr>
        </p:nvSpPr>
        <p:spPr>
          <a:xfrm>
            <a:off x="1257300" y="822895"/>
            <a:ext cx="7886700" cy="802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s-AR" sz="3200"/>
              <a:t>La importancia de registrar la lluvia</a:t>
            </a:r>
            <a:endParaRPr sz="3200"/>
          </a:p>
        </p:txBody>
      </p:sp>
      <p:sp>
        <p:nvSpPr>
          <p:cNvPr id="160" name="Google Shape;160;p8"/>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id="161" name="Google Shape;161;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62" name="Google Shape;162;p8"/>
          <p:cNvSpPr/>
          <p:nvPr/>
        </p:nvSpPr>
        <p:spPr>
          <a:xfrm>
            <a:off x="1325366" y="1604380"/>
            <a:ext cx="3821987" cy="5016758"/>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1850"/>
              <a:buFont typeface="Calibri"/>
              <a:buChar char="•"/>
            </a:pPr>
            <a:r>
              <a:rPr lang="es-AR" sz="1850">
                <a:solidFill>
                  <a:schemeClr val="dk1"/>
                </a:solidFill>
                <a:latin typeface="Calibri"/>
                <a:ea typeface="Calibri"/>
                <a:cs typeface="Calibri"/>
                <a:sym typeface="Calibri"/>
              </a:rPr>
              <a:t>Las mediciones de precipitación basadas en la Tierra ayudan al programa de medición de precipitación global al proporcionar datos in situ.</a:t>
            </a:r>
            <a:endParaRPr>
              <a:latin typeface="Calibri"/>
              <a:ea typeface="Calibri"/>
              <a:cs typeface="Calibri"/>
              <a:sym typeface="Calibri"/>
            </a:endParaRPr>
          </a:p>
          <a:p>
            <a:pPr indent="-342900" lvl="0" marL="342900" marR="0" rtl="0" algn="l">
              <a:spcBef>
                <a:spcPts val="0"/>
              </a:spcBef>
              <a:spcAft>
                <a:spcPts val="0"/>
              </a:spcAft>
              <a:buClr>
                <a:schemeClr val="dk1"/>
              </a:buClr>
              <a:buSzPts val="1850"/>
              <a:buFont typeface="Calibri"/>
              <a:buChar char="•"/>
            </a:pPr>
            <a:r>
              <a:rPr lang="es-AR" sz="1850">
                <a:solidFill>
                  <a:schemeClr val="dk1"/>
                </a:solidFill>
                <a:latin typeface="Calibri"/>
                <a:ea typeface="Calibri"/>
                <a:cs typeface="Calibri"/>
                <a:sym typeface="Calibri"/>
              </a:rPr>
              <a:t>GPM ayuda a comprender las enfermedades transmitidas por el agua, el pronóstico del tiempo y la disponibilidad de agua dulce.</a:t>
            </a:r>
            <a:endParaRPr>
              <a:latin typeface="Calibri"/>
              <a:ea typeface="Calibri"/>
              <a:cs typeface="Calibri"/>
              <a:sym typeface="Calibri"/>
            </a:endParaRPr>
          </a:p>
          <a:p>
            <a:pPr indent="-342900" lvl="0" marL="342900" marR="0" rtl="0" algn="l">
              <a:spcBef>
                <a:spcPts val="0"/>
              </a:spcBef>
              <a:spcAft>
                <a:spcPts val="0"/>
              </a:spcAft>
              <a:buClr>
                <a:schemeClr val="dk1"/>
              </a:buClr>
              <a:buSzPts val="1850"/>
              <a:buFont typeface="Calibri"/>
              <a:buChar char="•"/>
            </a:pPr>
            <a:r>
              <a:rPr lang="es-AR" sz="1850">
                <a:solidFill>
                  <a:schemeClr val="dk1"/>
                </a:solidFill>
                <a:latin typeface="Calibri"/>
                <a:ea typeface="Calibri"/>
                <a:cs typeface="Calibri"/>
                <a:sym typeface="Calibri"/>
              </a:rPr>
              <a:t>Saber cuánta precipitación cae y dónde cae ayuda a comprender el tiempo y el clima.</a:t>
            </a:r>
            <a:endParaRPr>
              <a:latin typeface="Calibri"/>
              <a:ea typeface="Calibri"/>
              <a:cs typeface="Calibri"/>
              <a:sym typeface="Calibri"/>
            </a:endParaRPr>
          </a:p>
          <a:p>
            <a:pPr indent="-342900" lvl="0" marL="342900" marR="0" rtl="0" algn="l">
              <a:spcBef>
                <a:spcPts val="0"/>
              </a:spcBef>
              <a:spcAft>
                <a:spcPts val="0"/>
              </a:spcAft>
              <a:buClr>
                <a:schemeClr val="dk1"/>
              </a:buClr>
              <a:buSzPts val="1850"/>
              <a:buFont typeface="Calibri"/>
              <a:buChar char="•"/>
            </a:pPr>
            <a:r>
              <a:rPr lang="es-AR" sz="1850">
                <a:solidFill>
                  <a:schemeClr val="dk1"/>
                </a:solidFill>
                <a:latin typeface="Calibri"/>
                <a:ea typeface="Calibri"/>
                <a:cs typeface="Calibri"/>
                <a:sym typeface="Calibri"/>
              </a:rPr>
              <a:t>Los estudiantes de GLOBE pueden tomar medidas de precipitación para ayudar con la campaña de campo GPM</a:t>
            </a:r>
            <a:endParaRPr sz="1850">
              <a:solidFill>
                <a:schemeClr val="dk1"/>
              </a:solidFill>
              <a:latin typeface="Calibri"/>
              <a:ea typeface="Calibri"/>
              <a:cs typeface="Calibri"/>
              <a:sym typeface="Calibri"/>
            </a:endParaRPr>
          </a:p>
        </p:txBody>
      </p:sp>
      <p:pic>
        <p:nvPicPr>
          <p:cNvPr descr="Image of GPM satellite in space" id="163" name="Google Shape;163;p8">
            <a:hlinkClick r:id="rId3"/>
          </p:cNvPr>
          <p:cNvPicPr preferRelativeResize="0"/>
          <p:nvPr/>
        </p:nvPicPr>
        <p:blipFill rotWithShape="1">
          <a:blip r:embed="rId4">
            <a:alphaModFix/>
          </a:blip>
          <a:srcRect b="0" l="0" r="0" t="0"/>
          <a:stretch/>
        </p:blipFill>
        <p:spPr>
          <a:xfrm>
            <a:off x="5244859" y="1605216"/>
            <a:ext cx="3507371" cy="2452547"/>
          </a:xfrm>
          <a:prstGeom prst="rect">
            <a:avLst/>
          </a:prstGeom>
          <a:noFill/>
          <a:ln cap="flat" cmpd="sng" w="38100">
            <a:solidFill>
              <a:schemeClr val="dk1"/>
            </a:solidFill>
            <a:prstDash val="solid"/>
            <a:round/>
            <a:headEnd len="sm" w="sm" type="none"/>
            <a:tailEnd len="sm" w="sm" type="none"/>
          </a:ln>
        </p:spPr>
      </p:pic>
      <p:sp>
        <p:nvSpPr>
          <p:cNvPr id="164" name="Google Shape;164;p8"/>
          <p:cNvSpPr/>
          <p:nvPr/>
        </p:nvSpPr>
        <p:spPr>
          <a:xfrm>
            <a:off x="5244858" y="4287329"/>
            <a:ext cx="37243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AR" sz="1200">
                <a:solidFill>
                  <a:schemeClr val="dk1"/>
                </a:solidFill>
                <a:latin typeface="Calibri"/>
                <a:ea typeface="Calibri"/>
                <a:cs typeface="Calibri"/>
                <a:sym typeface="Calibri"/>
              </a:rPr>
              <a:t>Global Precipitation Measurement Core Observatory </a:t>
            </a:r>
            <a:endParaRPr>
              <a:latin typeface="Calibri"/>
              <a:ea typeface="Calibri"/>
              <a:cs typeface="Calibri"/>
              <a:sym typeface="Calibri"/>
            </a:endParaRPr>
          </a:p>
          <a:p>
            <a:pPr indent="0" lvl="0" marL="0" marR="0" rtl="0" algn="l">
              <a:spcBef>
                <a:spcPts val="0"/>
              </a:spcBef>
              <a:spcAft>
                <a:spcPts val="0"/>
              </a:spcAft>
              <a:buNone/>
            </a:pPr>
            <a:r>
              <a:rPr lang="es-AR" sz="1200">
                <a:solidFill>
                  <a:schemeClr val="dk1"/>
                </a:solidFill>
                <a:latin typeface="Calibri"/>
                <a:ea typeface="Calibri"/>
                <a:cs typeface="Calibri"/>
                <a:sym typeface="Calibri"/>
              </a:rPr>
              <a:t>Image: NASA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AR"/>
              <a:t>‹#›</a:t>
            </a:fld>
            <a:endParaRPr/>
          </a:p>
        </p:txBody>
      </p:sp>
      <p:sp>
        <p:nvSpPr>
          <p:cNvPr id="171" name="Google Shape;171;p9"/>
          <p:cNvSpPr/>
          <p:nvPr/>
        </p:nvSpPr>
        <p:spPr>
          <a:xfrm>
            <a:off x="2148432" y="2413405"/>
            <a:ext cx="6212541"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La variación estacional en la precipitación.</a:t>
            </a:r>
            <a:endParaRPr>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Años húmedos o secos para nuestra ubicación.</a:t>
            </a:r>
            <a:endParaRPr>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es-AR" sz="2400">
                <a:solidFill>
                  <a:schemeClr val="dk1"/>
                </a:solidFill>
                <a:latin typeface="Calibri"/>
                <a:ea typeface="Calibri"/>
                <a:cs typeface="Calibri"/>
                <a:sym typeface="Calibri"/>
              </a:rPr>
              <a:t>El pH de la lluvia y cómo varía.</a:t>
            </a:r>
            <a:endParaRPr sz="2400">
              <a:solidFill>
                <a:schemeClr val="dk1"/>
              </a:solidFill>
              <a:latin typeface="Calibri"/>
              <a:ea typeface="Calibri"/>
              <a:cs typeface="Calibri"/>
              <a:sym typeface="Calibri"/>
            </a:endParaRPr>
          </a:p>
        </p:txBody>
      </p:sp>
      <p:sp>
        <p:nvSpPr>
          <p:cNvPr id="172" name="Google Shape;172;p9"/>
          <p:cNvSpPr txBox="1"/>
          <p:nvPr/>
        </p:nvSpPr>
        <p:spPr>
          <a:xfrm>
            <a:off x="0" y="978195"/>
            <a:ext cx="1185071" cy="5665199"/>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r>
              <a:rPr lang="es-AR" sz="1800">
                <a:solidFill>
                  <a:schemeClr val="dk1"/>
                </a:solidFill>
                <a:latin typeface="Calibri"/>
                <a:ea typeface="Calibri"/>
                <a:cs typeface="Calibri"/>
                <a:sym typeface="Calibri"/>
              </a:rPr>
              <a:t>A. ¿Qué es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B. ¿Por qué recolectar datos sobre la lluvia</a:t>
            </a:r>
            <a:endParaRPr>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l">
              <a:spcBef>
                <a:spcPts val="0"/>
              </a:spcBef>
              <a:spcAft>
                <a:spcPts val="0"/>
              </a:spcAft>
              <a:buNone/>
            </a:pPr>
            <a:r>
              <a:rPr lang="es-AR" sz="1800">
                <a:solidFill>
                  <a:srgbClr val="FF0000"/>
                </a:solidFill>
                <a:latin typeface="Calibri"/>
                <a:ea typeface="Calibri"/>
                <a:cs typeface="Calibri"/>
                <a:sym typeface="Calibri"/>
              </a:rPr>
              <a:t>C. ¡Cómo pueden ayudar sus mediciones!</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D. Cómo recopilar sus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E. Cómo reportar datos a GLOBE.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F. Entender los datos. </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G. ¡Auto evalúese!</a:t>
            </a:r>
            <a:endParaRPr>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AR" sz="1800">
                <a:solidFill>
                  <a:schemeClr val="dk1"/>
                </a:solidFill>
                <a:latin typeface="Calibri"/>
                <a:ea typeface="Calibri"/>
                <a:cs typeface="Calibri"/>
                <a:sym typeface="Calibri"/>
              </a:rPr>
              <a:t>H. Recursos adicionales</a:t>
            </a:r>
            <a:endParaRPr>
              <a:latin typeface="Calibri"/>
              <a:ea typeface="Calibri"/>
              <a:cs typeface="Calibri"/>
              <a:sym typeface="Calibri"/>
            </a:endParaRPr>
          </a:p>
        </p:txBody>
      </p:sp>
      <p:sp>
        <p:nvSpPr>
          <p:cNvPr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id="173" name="Google Shape;173;p9" title="GPM visualization video"/>
          <p:cNvSpPr txBox="1"/>
          <p:nvPr>
            <p:ph type="title"/>
          </p:nvPr>
        </p:nvSpPr>
        <p:spPr>
          <a:xfrm>
            <a:off x="1412167" y="1109449"/>
            <a:ext cx="7259222" cy="80260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AR" sz="3200"/>
              <a:t>SUS mediciones pueden ayudar a los científicos de la NASA a comprender y predecir:</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2019-02-10T16:55:25Z</dcterms:created>
  <dc:creator>María Eugenia Bertossi</dc:creator>
</cp:coreProperties>
</file>