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firstSlideNum="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1" roundtripDataSignature="AMtx7mgiyAW/iTC6XNeZxedtaDIIs3moL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76BEBD9-BB46-4832-AA6B-46DE69AE6DE7}">
  <a:tblStyle styleId="{676BEBD9-BB46-4832-AA6B-46DE69AE6DE7}" styleName="Table_0">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E6E6E6"/>
          </a:solidFill>
        </a:fill>
      </a:tcStyle>
    </a:wholeTbl>
    <a:band1H>
      <a:tcTxStyle b="off" i="off"/>
      <a:tcStyle>
        <a:fill>
          <a:solidFill>
            <a:srgbClr val="CACACA"/>
          </a:solidFill>
        </a:fill>
      </a:tcStyle>
    </a:band1H>
    <a:band2H>
      <a:tcTxStyle b="off" i="off"/>
    </a:band2H>
    <a:band1V>
      <a:tcTxStyle b="off" i="off"/>
      <a:tcStyle>
        <a:fill>
          <a:solidFill>
            <a:srgbClr val="CACACA"/>
          </a:solidFill>
        </a:fill>
      </a:tcStyle>
    </a:band1V>
    <a:band2V>
      <a:tcTxStyle b="off" i="off"/>
    </a:band2V>
    <a:lastCol>
      <a:tcTxStyle b="on" i="off"/>
    </a:lastCol>
    <a:firstCol>
      <a:tcTxStyle b="on" i="off"/>
    </a:firstCol>
    <a:lastRow>
      <a:tcTxStyle b="on" i="off"/>
      <a:tcStyle>
        <a:tcBdr>
          <a:top>
            <a:ln cap="flat" cmpd="sng" w="25400">
              <a:solidFill>
                <a:schemeClr val="dk1"/>
              </a:solidFill>
              <a:prstDash val="solid"/>
              <a:round/>
              <a:headEnd len="sm" w="sm" type="none"/>
              <a:tailEnd len="sm" w="sm" type="none"/>
            </a:ln>
          </a:top>
        </a:tcBdr>
        <a:fill>
          <a:solidFill>
            <a:srgbClr val="E6E6E6"/>
          </a:solidFill>
        </a:fill>
      </a:tcStyle>
    </a:lastRow>
    <a:seCell>
      <a:tcTxStyle b="off" i="off"/>
    </a:seCell>
    <a:swCell>
      <a:tcTxStyle b="off" i="off"/>
    </a:swCell>
    <a:firstRow>
      <a:tcTxStyle b="on" i="off"/>
      <a:tcStyle>
        <a:fill>
          <a:solidFill>
            <a:srgbClr val="E6E6E6"/>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customschemas.google.com/relationships/presentationmetadata" Target="metadata"/><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A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 name="Google Shape;90;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AR"/>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 name="Google Shape;19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AR"/>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 name="Google Shape;218;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2" name="Google Shape;232;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 name="Google Shape;244;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7" name="Google Shape;257;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4" name="Google Shape;274;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7" name="Google Shape;287;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5" name="Google Shape;305;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7" name="Google Shape;317;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 name="Google Shape;100;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2" name="Google Shape;332;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6" name="Google Shape;34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AR"/>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0" name="Google Shape;360;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3" name="Google Shape;373;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6" name="Google Shape;386;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3" name="Google Shape;403;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4" name="Google Shape;414;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6" name="Google Shape;426;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3" name="Google Shape;443;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6" name="Google Shape;466;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 name="Google Shape;109;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4" name="Google Shape;484;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6" name="Google Shape;506;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5" name="Google Shape;525;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1" name="Google Shape;541;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9" name="Google Shape;559;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8" name="Google Shape;578;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5" name="Google Shape;595;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3" name="Google Shape;613;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5" name="Google Shape;625;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7" name="Google Shape;637;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 name="Google Shape;119;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3" name="Google Shape;653;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5" name="Google Shape;665;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7" name="Google Shape;677;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0" name="Google Shape;690;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4" name="Google Shape;704;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7" name="Google Shape;717;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9" name="Google Shape;729;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5" name="Google Shape;745;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0" name="Google Shape;760;p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4" name="Google Shape;774;p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 name="Google Shape;129;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7" name="Google Shape;787;p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0" name="Google Shape;800;p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1" name="Google Shape;811;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2" name="Google Shape;822;p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 name="Google Shape;833;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4" name="Google Shape;834;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AR"/>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8" name="Google Shape;848;p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1" name="Google Shape;861;p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4" name="Google Shape;874;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5" name="Google Shape;875;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AR"/>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6" name="Google Shape;896;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7" name="Google Shape;897;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AR"/>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2" name="Google Shape;912;p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 name="Google Shape;141;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3" name="Google Shape;923;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4" name="Google Shape;924;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AR"/>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6" name="Google Shape;936;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7" name="Google Shape;937;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AR"/>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2" name="Google Shape;952;p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3" name="Google Shape;963;p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4" name="Google Shape;974;p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6" name="Google Shape;986;p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 name="Google Shape;154;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 name="Google Shape;166;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 name="Google Shape;178;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 name="Shape 17"/>
        <p:cNvGrpSpPr/>
        <p:nvPr/>
      </p:nvGrpSpPr>
      <p:grpSpPr>
        <a:xfrm>
          <a:off x="0" y="0"/>
          <a:ext cx="0" cy="0"/>
          <a:chOff x="0" y="0"/>
          <a:chExt cx="0" cy="0"/>
        </a:xfrm>
      </p:grpSpPr>
      <p:sp>
        <p:nvSpPr>
          <p:cNvPr id="18" name="Google Shape;18;p67"/>
          <p:cNvSpPr txBox="1"/>
          <p:nvPr>
            <p:ph type="title"/>
          </p:nvPr>
        </p:nvSpPr>
        <p:spPr>
          <a:xfrm>
            <a:off x="628650" y="983455"/>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6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5" name="Shape 75"/>
        <p:cNvGrpSpPr/>
        <p:nvPr/>
      </p:nvGrpSpPr>
      <p:grpSpPr>
        <a:xfrm>
          <a:off x="0" y="0"/>
          <a:ext cx="0" cy="0"/>
          <a:chOff x="0" y="0"/>
          <a:chExt cx="0" cy="0"/>
        </a:xfrm>
      </p:grpSpPr>
      <p:sp>
        <p:nvSpPr>
          <p:cNvPr id="76" name="Google Shape;76;p76"/>
          <p:cNvSpPr txBox="1"/>
          <p:nvPr>
            <p:ph type="title"/>
          </p:nvPr>
        </p:nvSpPr>
        <p:spPr>
          <a:xfrm>
            <a:off x="628650" y="983455"/>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6"/>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7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7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1" name="Shape 81"/>
        <p:cNvGrpSpPr/>
        <p:nvPr/>
      </p:nvGrpSpPr>
      <p:grpSpPr>
        <a:xfrm>
          <a:off x="0" y="0"/>
          <a:ext cx="0" cy="0"/>
          <a:chOff x="0" y="0"/>
          <a:chExt cx="0" cy="0"/>
        </a:xfrm>
      </p:grpSpPr>
      <p:sp>
        <p:nvSpPr>
          <p:cNvPr id="82" name="Google Shape;82;p77"/>
          <p:cNvSpPr txBox="1"/>
          <p:nvPr>
            <p:ph type="title"/>
          </p:nvPr>
        </p:nvSpPr>
        <p:spPr>
          <a:xfrm rot="5400000">
            <a:off x="4623594" y="2285207"/>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7"/>
          <p:cNvSpPr txBox="1"/>
          <p:nvPr>
            <p:ph idx="1" type="body"/>
          </p:nvPr>
        </p:nvSpPr>
        <p:spPr>
          <a:xfrm rot="5400000">
            <a:off x="623094"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7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7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7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68"/>
          <p:cNvSpPr txBox="1"/>
          <p:nvPr>
            <p:ph type="title"/>
          </p:nvPr>
        </p:nvSpPr>
        <p:spPr>
          <a:xfrm>
            <a:off x="628650" y="983455"/>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2060"/>
              </a:buClr>
              <a:buSzPts val="3600"/>
              <a:buFont typeface="Calibri"/>
              <a:buNone/>
              <a:defRPr b="1" sz="3600">
                <a:solidFill>
                  <a:srgbClr val="00206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8"/>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6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6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69"/>
          <p:cNvSpPr txBox="1"/>
          <p:nvPr>
            <p:ph type="title"/>
          </p:nvPr>
        </p:nvSpPr>
        <p:spPr>
          <a:xfrm>
            <a:off x="628650" y="983455"/>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9"/>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69"/>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6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6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5" name="Shape 35"/>
        <p:cNvGrpSpPr/>
        <p:nvPr/>
      </p:nvGrpSpPr>
      <p:grpSpPr>
        <a:xfrm>
          <a:off x="0" y="0"/>
          <a:ext cx="0" cy="0"/>
          <a:chOff x="0" y="0"/>
          <a:chExt cx="0" cy="0"/>
        </a:xfrm>
      </p:grpSpPr>
      <p:sp>
        <p:nvSpPr>
          <p:cNvPr id="36" name="Google Shape;36;p70"/>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70"/>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8" name="Google Shape;38;p7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7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7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AR"/>
              <a:t>‹#›</a:t>
            </a:fld>
            <a:endParaRPr/>
          </a:p>
        </p:txBody>
      </p:sp>
      <p:pic>
        <p:nvPicPr>
          <p:cNvPr descr="Atmosphere Protocols: Clouds" id="41" name="Google Shape;41;p70"/>
          <p:cNvPicPr preferRelativeResize="0"/>
          <p:nvPr/>
        </p:nvPicPr>
        <p:blipFill rotWithShape="1">
          <a:blip r:embed="rId2">
            <a:alphaModFix/>
          </a:blip>
          <a:srcRect b="0" l="0" r="0" t="0"/>
          <a:stretch/>
        </p:blipFill>
        <p:spPr>
          <a:xfrm>
            <a:off x="0" y="0"/>
            <a:ext cx="9144000" cy="8223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 name="Shape 42"/>
        <p:cNvGrpSpPr/>
        <p:nvPr/>
      </p:nvGrpSpPr>
      <p:grpSpPr>
        <a:xfrm>
          <a:off x="0" y="0"/>
          <a:ext cx="0" cy="0"/>
          <a:chOff x="0" y="0"/>
          <a:chExt cx="0" cy="0"/>
        </a:xfrm>
      </p:grpSpPr>
      <p:sp>
        <p:nvSpPr>
          <p:cNvPr id="43" name="Google Shape;43;p71"/>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71"/>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5" name="Google Shape;45;p7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7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8" name="Shape 48"/>
        <p:cNvGrpSpPr/>
        <p:nvPr/>
      </p:nvGrpSpPr>
      <p:grpSpPr>
        <a:xfrm>
          <a:off x="0" y="0"/>
          <a:ext cx="0" cy="0"/>
          <a:chOff x="0" y="0"/>
          <a:chExt cx="0" cy="0"/>
        </a:xfrm>
      </p:grpSpPr>
      <p:sp>
        <p:nvSpPr>
          <p:cNvPr id="49" name="Google Shape;49;p72"/>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72"/>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72"/>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72"/>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72"/>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7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7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7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7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1" name="Shape 61"/>
        <p:cNvGrpSpPr/>
        <p:nvPr/>
      </p:nvGrpSpPr>
      <p:grpSpPr>
        <a:xfrm>
          <a:off x="0" y="0"/>
          <a:ext cx="0" cy="0"/>
          <a:chOff x="0" y="0"/>
          <a:chExt cx="0" cy="0"/>
        </a:xfrm>
      </p:grpSpPr>
      <p:sp>
        <p:nvSpPr>
          <p:cNvPr id="62" name="Google Shape;62;p74"/>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4"/>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4" name="Google Shape;64;p74"/>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7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7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8" name="Shape 68"/>
        <p:cNvGrpSpPr/>
        <p:nvPr/>
      </p:nvGrpSpPr>
      <p:grpSpPr>
        <a:xfrm>
          <a:off x="0" y="0"/>
          <a:ext cx="0" cy="0"/>
          <a:chOff x="0" y="0"/>
          <a:chExt cx="0" cy="0"/>
        </a:xfrm>
      </p:grpSpPr>
      <p:sp>
        <p:nvSpPr>
          <p:cNvPr id="69" name="Google Shape;69;p75"/>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5"/>
          <p:cNvSpPr/>
          <p:nvPr>
            <p:ph idx="2" type="pic"/>
          </p:nvPr>
        </p:nvSpPr>
        <p:spPr>
          <a:xfrm>
            <a:off x="3887391" y="987426"/>
            <a:ext cx="4629150" cy="4873625"/>
          </a:xfrm>
          <a:prstGeom prst="rect">
            <a:avLst/>
          </a:prstGeom>
          <a:noFill/>
          <a:ln>
            <a:noFill/>
          </a:ln>
        </p:spPr>
      </p:sp>
      <p:sp>
        <p:nvSpPr>
          <p:cNvPr id="71" name="Google Shape;71;p75"/>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2" name="Google Shape;72;p7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7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6"/>
          <p:cNvSpPr txBox="1"/>
          <p:nvPr>
            <p:ph type="title"/>
          </p:nvPr>
        </p:nvSpPr>
        <p:spPr>
          <a:xfrm>
            <a:off x="628650" y="983455"/>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6"/>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6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AR"/>
              <a:t>‹#›</a:t>
            </a:fld>
            <a:endParaRPr/>
          </a:p>
        </p:txBody>
      </p:sp>
      <p:pic>
        <p:nvPicPr>
          <p:cNvPr id="15" name="Google Shape;15;p66"/>
          <p:cNvPicPr preferRelativeResize="0"/>
          <p:nvPr/>
        </p:nvPicPr>
        <p:blipFill rotWithShape="1">
          <a:blip r:embed="rId1">
            <a:alphaModFix/>
          </a:blip>
          <a:srcRect b="0" l="0" r="0" t="0"/>
          <a:stretch/>
        </p:blipFill>
        <p:spPr>
          <a:xfrm>
            <a:off x="0" y="0"/>
            <a:ext cx="9144000" cy="822960"/>
          </a:xfrm>
          <a:prstGeom prst="rect">
            <a:avLst/>
          </a:prstGeom>
          <a:noFill/>
          <a:ln>
            <a:noFill/>
          </a:ln>
        </p:spPr>
      </p:pic>
      <p:sp>
        <p:nvSpPr>
          <p:cNvPr id="16" name="Google Shape;16;p66"/>
          <p:cNvSpPr/>
          <p:nvPr/>
        </p:nvSpPr>
        <p:spPr>
          <a:xfrm flipH="1" rot="10800000">
            <a:off x="0" y="822900"/>
            <a:ext cx="1166700" cy="603510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jpg"/><Relationship Id="rId4" Type="http://schemas.openxmlformats.org/officeDocument/2006/relationships/image" Target="../media/image33.jpg"/><Relationship Id="rId5"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jp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9.jpg"/><Relationship Id="rId5" Type="http://schemas.openxmlformats.org/officeDocument/2006/relationships/image" Target="../media/image13.png"/><Relationship Id="rId6"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jpg"/><Relationship Id="rId4" Type="http://schemas.openxmlformats.org/officeDocument/2006/relationships/image" Target="../media/image68.jpg"/><Relationship Id="rId5"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21.jpg"/><Relationship Id="rId5" Type="http://schemas.openxmlformats.org/officeDocument/2006/relationships/image" Target="../media/image4.png"/></Relationships>
</file>

<file path=ppt/slides/_rels/slide16.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www.globe.gov/documents/10157/2872378/GLOBE+Cloud+Chart" TargetMode="External"/><Relationship Id="rId4" Type="http://schemas.openxmlformats.org/officeDocument/2006/relationships/hyperlink" Target="http://www.globe.gov/documents/10157/f0ad6cb6-4e88-4cab-9eb5-f871974c09cf" TargetMode="External"/><Relationship Id="rId9" Type="http://schemas.openxmlformats.org/officeDocument/2006/relationships/image" Target="../media/image24.png"/><Relationship Id="rId5" Type="http://schemas.openxmlformats.org/officeDocument/2006/relationships/hyperlink" Target="http://www.globe.gov/documents/10157/6d0e669e-07fc-488c-aa55-95b04732d5bf" TargetMode="External"/><Relationship Id="rId6" Type="http://schemas.openxmlformats.org/officeDocument/2006/relationships/hyperlink" Target="http://www.globe.gov/search-results?p_p_auth=U5COsYBF&amp;p_p_id=15&amp;p_p_lifecycle=0&amp;p_p_state=maximized&amp;p_p_mode=view&amp;_15_struts_action=/journal/view_article&amp;_15_groupId=10157&amp;_15_articleId=2514809&amp;_15_version=1.4" TargetMode="External"/><Relationship Id="rId7" Type="http://schemas.openxmlformats.org/officeDocument/2006/relationships/hyperlink" Target="https://scool.larc.nasa.gov/GLOBE/globe_overpass-en.html" TargetMode="External"/><Relationship Id="rId8" Type="http://schemas.openxmlformats.org/officeDocument/2006/relationships/hyperlink" Target="http://www.globe.gov/documents/348614/b24c8410-2ed7-4fd2-9cf7-2e68168f40f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scool.larc.nasa.gov/GLOBE/globe_overpass-en.html" TargetMode="External"/><Relationship Id="rId4" Type="http://schemas.openxmlformats.org/officeDocument/2006/relationships/hyperlink" Target="https://observer.globe.gov/about/get-the-app" TargetMode="External"/><Relationship Id="rId5" Type="http://schemas.openxmlformats.org/officeDocument/2006/relationships/image" Target="../media/image25.jpg"/><Relationship Id="rId6" Type="http://schemas.openxmlformats.org/officeDocument/2006/relationships/image" Target="../media/image11.png"/><Relationship Id="rId7" Type="http://schemas.openxmlformats.org/officeDocument/2006/relationships/image" Target="../media/image15.png"/><Relationship Id="rId8"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8.jp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36.jpg"/><Relationship Id="rId5"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cloudappreciationsociety.org/manifesto/" TargetMode="External"/><Relationship Id="rId4" Type="http://schemas.openxmlformats.org/officeDocument/2006/relationships/hyperlink" Target="https://cloudappreciationsociety.org/manifesto/" TargetMode="External"/><Relationship Id="rId5"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7.png"/><Relationship Id="rId4" Type="http://schemas.openxmlformats.org/officeDocument/2006/relationships/hyperlink" Target="http://www.globe.gov/documents/348614/624fab53-4159-438e-b974-4a79c402c3cb" TargetMode="External"/><Relationship Id="rId5"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4.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0.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3.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7.jpg"/><Relationship Id="rId4" Type="http://schemas.openxmlformats.org/officeDocument/2006/relationships/image" Target="../media/image42.jpg"/><Relationship Id="rId5" Type="http://schemas.openxmlformats.org/officeDocument/2006/relationships/image" Target="../media/image35.jpg"/><Relationship Id="rId6"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6.jp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0.png"/><Relationship Id="rId4" Type="http://schemas.openxmlformats.org/officeDocument/2006/relationships/image" Target="../media/image48.png"/><Relationship Id="rId5" Type="http://schemas.openxmlformats.org/officeDocument/2006/relationships/image" Target="../media/image52.png"/><Relationship Id="rId6"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9.jpg"/><Relationship Id="rId4" Type="http://schemas.openxmlformats.org/officeDocument/2006/relationships/image" Target="../media/image18.png"/><Relationship Id="rId9" Type="http://schemas.openxmlformats.org/officeDocument/2006/relationships/image" Target="../media/image41.jpg"/><Relationship Id="rId5" Type="http://schemas.openxmlformats.org/officeDocument/2006/relationships/image" Target="../media/image94.jpg"/><Relationship Id="rId6" Type="http://schemas.openxmlformats.org/officeDocument/2006/relationships/image" Target="../media/image67.jpg"/><Relationship Id="rId7" Type="http://schemas.openxmlformats.org/officeDocument/2006/relationships/image" Target="../media/image44.jpg"/><Relationship Id="rId8"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7.jpg"/><Relationship Id="rId4" Type="http://schemas.openxmlformats.org/officeDocument/2006/relationships/image" Target="../media/image61.jpg"/><Relationship Id="rId5" Type="http://schemas.openxmlformats.org/officeDocument/2006/relationships/image" Target="../media/image55.jpg"/><Relationship Id="rId6" Type="http://schemas.openxmlformats.org/officeDocument/2006/relationships/image" Target="../media/image45.jpg"/><Relationship Id="rId7"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6.jpg"/><Relationship Id="rId4" Type="http://schemas.openxmlformats.org/officeDocument/2006/relationships/image" Target="../media/image87.jpg"/><Relationship Id="rId5" Type="http://schemas.openxmlformats.org/officeDocument/2006/relationships/image" Target="../media/image70.jpg"/><Relationship Id="rId6"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6.jpg"/><Relationship Id="rId4" Type="http://schemas.openxmlformats.org/officeDocument/2006/relationships/image" Target="../media/image53.jpg"/><Relationship Id="rId5" Type="http://schemas.openxmlformats.org/officeDocument/2006/relationships/image" Target="../media/image58.jpg"/><Relationship Id="rId6" Type="http://schemas.openxmlformats.org/officeDocument/2006/relationships/image" Target="../media/image54.jpg"/><Relationship Id="rId7"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1.jpg"/><Relationship Id="rId4" Type="http://schemas.openxmlformats.org/officeDocument/2006/relationships/image" Target="../media/image69.jpg"/><Relationship Id="rId5" Type="http://schemas.openxmlformats.org/officeDocument/2006/relationships/image" Target="../media/image59.jpg"/><Relationship Id="rId6" Type="http://schemas.openxmlformats.org/officeDocument/2006/relationships/image" Target="../media/image60.jpg"/><Relationship Id="rId7"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9.jpg"/><Relationship Id="rId4" Type="http://schemas.openxmlformats.org/officeDocument/2006/relationships/image" Target="../media/image78.jpg"/><Relationship Id="rId5" Type="http://schemas.openxmlformats.org/officeDocument/2006/relationships/image" Target="../media/image77.png"/><Relationship Id="rId6"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1.jpg"/><Relationship Id="rId4" Type="http://schemas.openxmlformats.org/officeDocument/2006/relationships/image" Target="../media/image91.jpg"/><Relationship Id="rId5" Type="http://schemas.openxmlformats.org/officeDocument/2006/relationships/image" Target="../media/image65.jpg"/><Relationship Id="rId6" Type="http://schemas.openxmlformats.org/officeDocument/2006/relationships/image" Target="../media/image18.png"/><Relationship Id="rId7"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s://zebrazapps.com/embed/#/e7ac1eeb4717444183a36606035ecfd7" TargetMode="External"/><Relationship Id="rId4" Type="http://schemas.openxmlformats.org/officeDocument/2006/relationships/image" Target="../media/image89.png"/><Relationship Id="rId5"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4.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10"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s://data.globe.gov/" TargetMode="External"/><Relationship Id="rId4" Type="http://schemas.openxmlformats.org/officeDocument/2006/relationships/hyperlink" Target="https://www.globe.gov/globe-data/data-entry/email-data-entry" TargetMode="External"/><Relationship Id="rId9" Type="http://schemas.openxmlformats.org/officeDocument/2006/relationships/image" Target="../media/image83.png"/><Relationship Id="rId5" Type="http://schemas.openxmlformats.org/officeDocument/2006/relationships/hyperlink" Target="https://observer.globe.gov/about/get-the-app" TargetMode="External"/><Relationship Id="rId6" Type="http://schemas.openxmlformats.org/officeDocument/2006/relationships/image" Target="../media/image75.png"/><Relationship Id="rId7" Type="http://schemas.openxmlformats.org/officeDocument/2006/relationships/image" Target="../media/image73.jpg"/><Relationship Id="rId8"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12.png"/><Relationship Id="rId4" Type="http://schemas.openxmlformats.org/officeDocument/2006/relationships/image" Target="../media/image84.png"/><Relationship Id="rId5"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6.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88.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5.jpg"/><Relationship Id="rId4" Type="http://schemas.openxmlformats.org/officeDocument/2006/relationships/image" Target="../media/image111.png"/><Relationship Id="rId5" Type="http://schemas.openxmlformats.org/officeDocument/2006/relationships/image" Target="../media/image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0.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90.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6.png"/><Relationship Id="rId4" Type="http://schemas.openxmlformats.org/officeDocument/2006/relationships/image" Target="../media/image81.png"/><Relationship Id="rId5"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82.png"/><Relationship Id="rId4" Type="http://schemas.openxmlformats.org/officeDocument/2006/relationships/image" Target="../media/image115.png"/><Relationship Id="rId5" Type="http://schemas.openxmlformats.org/officeDocument/2006/relationships/image" Target="../media/image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07.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9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14.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92.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96.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93.jp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10"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97.png"/><Relationship Id="rId4" Type="http://schemas.openxmlformats.org/officeDocument/2006/relationships/image" Target="../media/image100.png"/><Relationship Id="rId9" Type="http://schemas.openxmlformats.org/officeDocument/2006/relationships/hyperlink" Target="https://worldview.earthdata.nasa.gov/?p=geographic&amp;l=MODIS_Terra_CorrectedReflectance_TrueColor,MODIS_Aqua_CorrectedReflectance_TrueColor,Reference_Labels(hidden),Reference_Features(hidden),Coastlines&amp;t=2015-03-06&amp;v=-200.8125,-152.296875,87.46875,158.765625" TargetMode="External"/><Relationship Id="rId5" Type="http://schemas.openxmlformats.org/officeDocument/2006/relationships/image" Target="../media/image108.jpg"/><Relationship Id="rId6" Type="http://schemas.openxmlformats.org/officeDocument/2006/relationships/image" Target="../media/image101.png"/><Relationship Id="rId7" Type="http://schemas.openxmlformats.org/officeDocument/2006/relationships/hyperlink" Target="https://worldview.earthdata.nasa.gov/?p=geographic&amp;l=MODIS_Terra_CorrectedReflectance_TrueColor,MODIS_Aqua_CorrectedReflectance_TrueColor,Reference_Labels(hidden),Reference_Features(hidden),Coastlines&amp;t=2015-03-06&amp;v=-200.8125,-152.296875,87.46875,158.765625" TargetMode="External"/><Relationship Id="rId8" Type="http://schemas.openxmlformats.org/officeDocument/2006/relationships/hyperlink" Target="https://worldview.earthdata.nasa.gov/?p=geographic&amp;l=MODIS_Terra_CorrectedReflectance_TrueColor,MODIS_Aqua_CorrectedReflectance_TrueColor,Reference_Labels(hidden),Reference_Features(hidden),Coastlines&amp;t=2015-03-06&amp;v=-200.8125,-152.296875,87.46875,158.765625"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13.png"/><Relationship Id="rId4" Type="http://schemas.openxmlformats.org/officeDocument/2006/relationships/image" Target="../media/image98.jpg"/><Relationship Id="rId5" Type="http://schemas.openxmlformats.org/officeDocument/2006/relationships/image" Target="../media/image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06.pn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10.jpg"/><Relationship Id="rId4" Type="http://schemas.openxmlformats.org/officeDocument/2006/relationships/image" Target="../media/image99.png"/><Relationship Id="rId5" Type="http://schemas.openxmlformats.org/officeDocument/2006/relationships/image" Target="../media/image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hyperlink" Target="mailto:help@globe.gov" TargetMode="External"/><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hyperlink" Target="https://www.globe.gov/" TargetMode="External"/><Relationship Id="rId4" Type="http://schemas.openxmlformats.org/officeDocument/2006/relationships/hyperlink" Target="https://www.globe.gov/web/s-cool/home" TargetMode="External"/><Relationship Id="rId5" Type="http://schemas.openxmlformats.org/officeDocument/2006/relationships/hyperlink" Target="http://nasawavelength.org/" TargetMode="External"/><Relationship Id="rId6" Type="http://schemas.openxmlformats.org/officeDocument/2006/relationships/hyperlink" Target="https://climate.nasa.gov/" TargetMode="External"/><Relationship Id="rId7" Type="http://schemas.openxmlformats.org/officeDocument/2006/relationships/image" Target="../media/image104.png"/><Relationship Id="rId8" Type="http://schemas.openxmlformats.org/officeDocument/2006/relationships/image" Target="../media/image4.png"/></Relationships>
</file>

<file path=ppt/slides/_rels/slide65.xml.rels><?xml version="1.0" encoding="UTF-8" standalone="yes"?><Relationships xmlns="http://schemas.openxmlformats.org/package/2006/relationships"><Relationship Id="rId10" Type="http://schemas.openxmlformats.org/officeDocument/2006/relationships/image" Target="../media/image109.jpg"/><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4.png"/><Relationship Id="rId4" Type="http://schemas.openxmlformats.org/officeDocument/2006/relationships/image" Target="../media/image104.png"/><Relationship Id="rId9" Type="http://schemas.openxmlformats.org/officeDocument/2006/relationships/image" Target="../media/image102.png"/><Relationship Id="rId5" Type="http://schemas.openxmlformats.org/officeDocument/2006/relationships/hyperlink" Target="mailto:lac_rco@educ.austral.edu.ar" TargetMode="External"/><Relationship Id="rId6" Type="http://schemas.openxmlformats.org/officeDocument/2006/relationships/hyperlink" Target="mailto:GLOBELAC.COMMUNICATIONS@EDUC.AUSTRAL.EDU.AR" TargetMode="External"/><Relationship Id="rId7" Type="http://schemas.openxmlformats.org/officeDocument/2006/relationships/hyperlink" Target="https://www.instagram.com/globe_lac/" TargetMode="External"/><Relationship Id="rId8" Type="http://schemas.openxmlformats.org/officeDocument/2006/relationships/hyperlink" Target="https://www.facebook.com/GLOBELAC"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9.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descr="Image of sun rays peeping from behind clouds" id="92" name="Google Shape;92;p1"/>
          <p:cNvPicPr preferRelativeResize="0"/>
          <p:nvPr/>
        </p:nvPicPr>
        <p:blipFill rotWithShape="1">
          <a:blip r:embed="rId3">
            <a:alphaModFix/>
          </a:blip>
          <a:srcRect b="0" l="0" r="0" t="0"/>
          <a:stretch/>
        </p:blipFill>
        <p:spPr>
          <a:xfrm>
            <a:off x="0" y="658368"/>
            <a:ext cx="9144000" cy="6199632"/>
          </a:xfrm>
          <a:prstGeom prst="rect">
            <a:avLst/>
          </a:prstGeom>
          <a:noFill/>
          <a:ln>
            <a:noFill/>
          </a:ln>
        </p:spPr>
      </p:pic>
      <p:sp>
        <p:nvSpPr>
          <p:cNvPr id="93" name="Google Shape;93;p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pic>
        <p:nvPicPr>
          <p:cNvPr descr="Banner: The GLOBE Program, Atmosphere-Clouds" id="94" name="Google Shape;94;p1"/>
          <p:cNvPicPr preferRelativeResize="0"/>
          <p:nvPr/>
        </p:nvPicPr>
        <p:blipFill rotWithShape="1">
          <a:blip r:embed="rId4">
            <a:alphaModFix/>
          </a:blip>
          <a:srcRect b="6379" l="0" r="0" t="0"/>
          <a:stretch/>
        </p:blipFill>
        <p:spPr>
          <a:xfrm>
            <a:off x="0" y="-23813"/>
            <a:ext cx="9144000" cy="842679"/>
          </a:xfrm>
          <a:prstGeom prst="rect">
            <a:avLst/>
          </a:prstGeom>
          <a:noFill/>
          <a:ln>
            <a:noFill/>
          </a:ln>
        </p:spPr>
      </p:pic>
      <p:sp>
        <p:nvSpPr>
          <p:cNvPr id="95" name="Google Shape;95;p1"/>
          <p:cNvSpPr txBox="1"/>
          <p:nvPr>
            <p:ph type="title"/>
          </p:nvPr>
        </p:nvSpPr>
        <p:spPr>
          <a:xfrm>
            <a:off x="956310" y="1937995"/>
            <a:ext cx="755904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s-AR"/>
              <a:t>Protocolo de nubes – </a:t>
            </a:r>
            <a:br>
              <a:rPr b="1" lang="es-AR"/>
            </a:br>
            <a:r>
              <a:rPr b="1" lang="es-AR"/>
              <a:t>Con comparación de satélites</a:t>
            </a:r>
            <a:endParaRPr/>
          </a:p>
        </p:txBody>
      </p:sp>
      <p:sp>
        <p:nvSpPr>
          <p:cNvPr id="96" name="Google Shape;96;p1"/>
          <p:cNvSpPr txBox="1"/>
          <p:nvPr/>
        </p:nvSpPr>
        <p:spPr>
          <a:xfrm>
            <a:off x="4682116" y="166693"/>
            <a:ext cx="2872774" cy="461665"/>
          </a:xfrm>
          <a:prstGeom prst="rect">
            <a:avLst/>
          </a:prstGeom>
          <a:solidFill>
            <a:srgbClr val="45A3A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s-AR" sz="2400" u="none" cap="none" strike="noStrike">
                <a:solidFill>
                  <a:srgbClr val="113358"/>
                </a:solidFill>
                <a:latin typeface="Calibri"/>
                <a:ea typeface="Calibri"/>
                <a:cs typeface="Calibri"/>
                <a:sym typeface="Calibri"/>
              </a:rPr>
              <a:t>Atmósfera   ∙   Nubes</a:t>
            </a:r>
            <a:endParaRPr b="1" i="0" sz="2400" u="none" cap="none" strike="noStrike">
              <a:solidFill>
                <a:srgbClr val="113358"/>
              </a:solidFill>
              <a:latin typeface="Calibri"/>
              <a:ea typeface="Calibri"/>
              <a:cs typeface="Calibri"/>
              <a:sym typeface="Calibri"/>
            </a:endParaRPr>
          </a:p>
        </p:txBody>
      </p:sp>
      <p:sp>
        <p:nvSpPr>
          <p:cNvPr id="97" name="Google Shape;97;p1"/>
          <p:cNvSpPr/>
          <p:nvPr/>
        </p:nvSpPr>
        <p:spPr>
          <a:xfrm>
            <a:off x="2122098" y="4365586"/>
            <a:ext cx="563304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Lea el contenido del módulo y realice la prueba siguiente para obtener el certificado GLOBE Atmósfera: Nubes.</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194" name="Google Shape;194;p10"/>
          <p:cNvSpPr txBox="1"/>
          <p:nvPr>
            <p:ph type="title"/>
          </p:nvPr>
        </p:nvSpPr>
        <p:spPr>
          <a:xfrm>
            <a:off x="1402080" y="938051"/>
            <a:ext cx="711327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solidFill>
                  <a:srgbClr val="002060"/>
                </a:solidFill>
              </a:rPr>
              <a:t>Nubes y el tiempo meteorológico</a:t>
            </a:r>
            <a:endParaRPr>
              <a:solidFill>
                <a:srgbClr val="002060"/>
              </a:solidFill>
            </a:endParaRPr>
          </a:p>
        </p:txBody>
      </p:sp>
      <p:sp>
        <p:nvSpPr>
          <p:cNvPr id="195" name="Google Shape;195;p10"/>
          <p:cNvSpPr txBox="1"/>
          <p:nvPr>
            <p:ph idx="1" type="body"/>
          </p:nvPr>
        </p:nvSpPr>
        <p:spPr>
          <a:xfrm>
            <a:off x="5086537" y="2043017"/>
            <a:ext cx="3664080" cy="3982403"/>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200"/>
              <a:buNone/>
            </a:pPr>
            <a:r>
              <a:rPr lang="es-AR" sz="2200"/>
              <a:t>Las nubes pueden ayudarnos a predecir el clima, pueden decirnos algo sobre la temperatura del aire, el agua y el viento en el cielo.</a:t>
            </a:r>
            <a:endParaRPr/>
          </a:p>
          <a:p>
            <a:pPr indent="0" lvl="0" marL="0" rtl="0" algn="l">
              <a:lnSpc>
                <a:spcPct val="90000"/>
              </a:lnSpc>
              <a:spcBef>
                <a:spcPts val="1000"/>
              </a:spcBef>
              <a:spcAft>
                <a:spcPts val="0"/>
              </a:spcAft>
              <a:buClr>
                <a:schemeClr val="dk1"/>
              </a:buClr>
              <a:buSzPts val="2200"/>
              <a:buNone/>
            </a:pPr>
            <a:r>
              <a:rPr lang="es-AR" sz="2200"/>
              <a:t>Durante el día un cielo nublado hará que la temperatura sea más cálida. Por la noche un cielo despejado hará que las temperaturas sean más frías. </a:t>
            </a:r>
            <a:endParaRPr sz="2200"/>
          </a:p>
          <a:p>
            <a:pPr indent="0" lvl="0" marL="0" rtl="0" algn="l">
              <a:lnSpc>
                <a:spcPct val="90000"/>
              </a:lnSpc>
              <a:spcBef>
                <a:spcPts val="1000"/>
              </a:spcBef>
              <a:spcAft>
                <a:spcPts val="0"/>
              </a:spcAft>
              <a:buClr>
                <a:schemeClr val="dk1"/>
              </a:buClr>
              <a:buSzPts val="2200"/>
              <a:buNone/>
            </a:pPr>
            <a:r>
              <a:rPr lang="es-AR" sz="2200"/>
              <a:t>Las nubes también nos traen la lluvia.</a:t>
            </a:r>
            <a:endParaRPr sz="2200"/>
          </a:p>
        </p:txBody>
      </p:sp>
      <p:pic>
        <p:nvPicPr>
          <p:cNvPr descr="Short-lived contrails indicate the air in the upper atmosphere is dry" id="196" name="Google Shape;196;p10"/>
          <p:cNvPicPr preferRelativeResize="0"/>
          <p:nvPr/>
        </p:nvPicPr>
        <p:blipFill rotWithShape="1">
          <a:blip r:embed="rId3">
            <a:alphaModFix/>
          </a:blip>
          <a:srcRect b="0" l="0" r="0" t="0"/>
          <a:stretch/>
        </p:blipFill>
        <p:spPr>
          <a:xfrm>
            <a:off x="1309092" y="2043017"/>
            <a:ext cx="1804416" cy="1975104"/>
          </a:xfrm>
          <a:prstGeom prst="rect">
            <a:avLst/>
          </a:prstGeom>
          <a:noFill/>
          <a:ln>
            <a:noFill/>
          </a:ln>
        </p:spPr>
      </p:pic>
      <p:sp>
        <p:nvSpPr>
          <p:cNvPr id="197" name="Google Shape;197;p10"/>
          <p:cNvSpPr txBox="1"/>
          <p:nvPr/>
        </p:nvSpPr>
        <p:spPr>
          <a:xfrm>
            <a:off x="1166813" y="4002522"/>
            <a:ext cx="2145792"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AR" sz="1600" u="none" cap="none" strike="noStrike">
                <a:solidFill>
                  <a:schemeClr val="dk1"/>
                </a:solidFill>
                <a:latin typeface="Calibri"/>
                <a:ea typeface="Calibri"/>
                <a:cs typeface="Calibri"/>
                <a:sym typeface="Calibri"/>
              </a:rPr>
              <a:t>Aire seco en altura</a:t>
            </a:r>
            <a:endParaRPr b="0" i="0" sz="1600" u="none" cap="none" strike="noStrike">
              <a:solidFill>
                <a:schemeClr val="dk1"/>
              </a:solidFill>
              <a:latin typeface="Calibri"/>
              <a:ea typeface="Calibri"/>
              <a:cs typeface="Calibri"/>
              <a:sym typeface="Calibri"/>
            </a:endParaRPr>
          </a:p>
        </p:txBody>
      </p:sp>
      <p:pic>
        <p:nvPicPr>
          <p:cNvPr descr="Persistent or spreading contrails indicate the upper atmosphere is moist." id="198" name="Google Shape;198;p10"/>
          <p:cNvPicPr preferRelativeResize="0"/>
          <p:nvPr/>
        </p:nvPicPr>
        <p:blipFill rotWithShape="1">
          <a:blip r:embed="rId4">
            <a:alphaModFix/>
          </a:blip>
          <a:srcRect b="0" l="0" r="0" t="0"/>
          <a:stretch/>
        </p:blipFill>
        <p:spPr>
          <a:xfrm>
            <a:off x="3157499" y="3553232"/>
            <a:ext cx="1816608" cy="1981200"/>
          </a:xfrm>
          <a:prstGeom prst="rect">
            <a:avLst/>
          </a:prstGeom>
          <a:noFill/>
          <a:ln>
            <a:noFill/>
          </a:ln>
        </p:spPr>
      </p:pic>
      <p:sp>
        <p:nvSpPr>
          <p:cNvPr id="199" name="Google Shape;199;p10"/>
          <p:cNvSpPr txBox="1"/>
          <p:nvPr/>
        </p:nvSpPr>
        <p:spPr>
          <a:xfrm>
            <a:off x="3113508" y="5534432"/>
            <a:ext cx="1851850"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AR" sz="1600" u="none" cap="none" strike="noStrike">
                <a:solidFill>
                  <a:schemeClr val="dk1"/>
                </a:solidFill>
                <a:latin typeface="Calibri"/>
                <a:ea typeface="Calibri"/>
                <a:cs typeface="Calibri"/>
                <a:sym typeface="Calibri"/>
              </a:rPr>
              <a:t>Aire húmedo en altura, viento perpendicular a la estela.</a:t>
            </a:r>
            <a:endParaRPr b="0" i="0" sz="1600" u="none" cap="none" strike="noStrike">
              <a:solidFill>
                <a:schemeClr val="dk1"/>
              </a:solidFill>
              <a:latin typeface="Calibri"/>
              <a:ea typeface="Calibri"/>
              <a:cs typeface="Calibri"/>
              <a:sym typeface="Calibri"/>
            </a:endParaRPr>
          </a:p>
        </p:txBody>
      </p:sp>
      <p:pic>
        <p:nvPicPr>
          <p:cNvPr id="200" name="Google Shape;200;p10"/>
          <p:cNvPicPr preferRelativeResize="0"/>
          <p:nvPr/>
        </p:nvPicPr>
        <p:blipFill rotWithShape="1">
          <a:blip r:embed="rId5">
            <a:alphaModFix/>
          </a:blip>
          <a:srcRect b="0" l="0" r="0" t="0"/>
          <a:stretch/>
        </p:blipFill>
        <p:spPr>
          <a:xfrm>
            <a:off x="0" y="0"/>
            <a:ext cx="9144000" cy="822960"/>
          </a:xfrm>
          <a:prstGeom prst="rect">
            <a:avLst/>
          </a:prstGeom>
          <a:noFill/>
          <a:ln>
            <a:noFill/>
          </a:ln>
        </p:spPr>
      </p:pic>
      <p:grpSp>
        <p:nvGrpSpPr>
          <p:cNvPr id="201" name="Google Shape;201;p10"/>
          <p:cNvGrpSpPr/>
          <p:nvPr/>
        </p:nvGrpSpPr>
        <p:grpSpPr>
          <a:xfrm>
            <a:off x="0" y="822960"/>
            <a:ext cx="1166813" cy="6035040"/>
            <a:chOff x="-1419759" y="878790"/>
            <a:chExt cx="1166813" cy="6035040"/>
          </a:xfrm>
        </p:grpSpPr>
        <p:sp>
          <p:nvSpPr>
            <p:cNvPr id="202" name="Google Shape;202;p10"/>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3" name="Google Shape;203;p10"/>
            <p:cNvSpPr txBox="1"/>
            <p:nvPr/>
          </p:nvSpPr>
          <p:spPr>
            <a:xfrm>
              <a:off x="-1419759" y="987822"/>
              <a:ext cx="1166700" cy="58182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¡Hace la auto evaluación!</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209" name="Google Shape;209;p11"/>
          <p:cNvSpPr txBox="1"/>
          <p:nvPr>
            <p:ph type="title"/>
          </p:nvPr>
        </p:nvSpPr>
        <p:spPr>
          <a:xfrm>
            <a:off x="1595886" y="1161724"/>
            <a:ext cx="6919464" cy="70959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100000"/>
              <a:buFont typeface="Calibri"/>
              <a:buNone/>
            </a:pPr>
            <a:r>
              <a:rPr lang="es-AR"/>
              <a:t>Rol de las nubes en el ciclo del agua</a:t>
            </a:r>
            <a:endParaRPr>
              <a:solidFill>
                <a:srgbClr val="002060"/>
              </a:solidFill>
            </a:endParaRPr>
          </a:p>
        </p:txBody>
      </p:sp>
      <p:sp>
        <p:nvSpPr>
          <p:cNvPr id="210" name="Google Shape;210;p11"/>
          <p:cNvSpPr txBox="1"/>
          <p:nvPr>
            <p:ph idx="1" type="body"/>
          </p:nvPr>
        </p:nvSpPr>
        <p:spPr>
          <a:xfrm>
            <a:off x="1595886" y="2070340"/>
            <a:ext cx="3751969" cy="40940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s-AR" sz="2100"/>
              <a:t>El agua en la Tierra siempre está en movimiento, cambiando de líquido a vapor y de nuevo a líquido, nieve, hielo cerca de los polos y montañas. </a:t>
            </a:r>
            <a:endParaRPr sz="2100"/>
          </a:p>
          <a:p>
            <a:pPr indent="0" lvl="0" marL="0" rtl="0" algn="l">
              <a:lnSpc>
                <a:spcPct val="90000"/>
              </a:lnSpc>
              <a:spcBef>
                <a:spcPts val="1000"/>
              </a:spcBef>
              <a:spcAft>
                <a:spcPts val="0"/>
              </a:spcAft>
              <a:buClr>
                <a:schemeClr val="dk1"/>
              </a:buClr>
              <a:buSzPts val="2100"/>
              <a:buNone/>
            </a:pPr>
            <a:r>
              <a:rPr lang="es-AR" sz="2100"/>
              <a:t>Este proceso se llama ciclo del agua, o ciclo hidrológico.</a:t>
            </a:r>
            <a:endParaRPr/>
          </a:p>
          <a:p>
            <a:pPr indent="0" lvl="0" marL="0" rtl="0" algn="l">
              <a:lnSpc>
                <a:spcPct val="90000"/>
              </a:lnSpc>
              <a:spcBef>
                <a:spcPts val="1000"/>
              </a:spcBef>
              <a:spcAft>
                <a:spcPts val="0"/>
              </a:spcAft>
              <a:buClr>
                <a:schemeClr val="dk1"/>
              </a:buClr>
              <a:buSzPts val="2100"/>
              <a:buNone/>
            </a:pPr>
            <a:r>
              <a:rPr lang="es-AR" sz="2100"/>
              <a:t>Las nubes son un elemento clave del ciclo hidrológico de nuestra Tierra, que lleva el agua del aire al suelo y de una región del globo a otra.</a:t>
            </a:r>
            <a:endParaRPr sz="2100"/>
          </a:p>
        </p:txBody>
      </p:sp>
      <p:pic>
        <p:nvPicPr>
          <p:cNvPr descr="Image result for nasa Earth's water cycle" id="211" name="Google Shape;211;p11"/>
          <p:cNvPicPr preferRelativeResize="0"/>
          <p:nvPr/>
        </p:nvPicPr>
        <p:blipFill rotWithShape="1">
          <a:blip r:embed="rId3">
            <a:alphaModFix/>
          </a:blip>
          <a:srcRect b="0" l="949" r="1347" t="0"/>
          <a:stretch/>
        </p:blipFill>
        <p:spPr>
          <a:xfrm>
            <a:off x="5434642" y="2164777"/>
            <a:ext cx="3343934" cy="3351405"/>
          </a:xfrm>
          <a:prstGeom prst="rect">
            <a:avLst/>
          </a:prstGeom>
          <a:noFill/>
          <a:ln>
            <a:noFill/>
          </a:ln>
        </p:spPr>
      </p:pic>
      <p:pic>
        <p:nvPicPr>
          <p:cNvPr id="212" name="Google Shape;212;p11"/>
          <p:cNvPicPr preferRelativeResize="0"/>
          <p:nvPr/>
        </p:nvPicPr>
        <p:blipFill rotWithShape="1">
          <a:blip r:embed="rId4">
            <a:alphaModFix/>
          </a:blip>
          <a:srcRect b="0" l="0" r="0" t="0"/>
          <a:stretch/>
        </p:blipFill>
        <p:spPr>
          <a:xfrm>
            <a:off x="0" y="0"/>
            <a:ext cx="9144000" cy="822960"/>
          </a:xfrm>
          <a:prstGeom prst="rect">
            <a:avLst/>
          </a:prstGeom>
          <a:noFill/>
          <a:ln>
            <a:noFill/>
          </a:ln>
        </p:spPr>
      </p:pic>
      <p:grpSp>
        <p:nvGrpSpPr>
          <p:cNvPr id="213" name="Google Shape;213;p11"/>
          <p:cNvGrpSpPr/>
          <p:nvPr/>
        </p:nvGrpSpPr>
        <p:grpSpPr>
          <a:xfrm>
            <a:off x="0" y="822960"/>
            <a:ext cx="1166813" cy="6035040"/>
            <a:chOff x="-1419759" y="878790"/>
            <a:chExt cx="1166813" cy="6035040"/>
          </a:xfrm>
        </p:grpSpPr>
        <p:sp>
          <p:nvSpPr>
            <p:cNvPr id="214" name="Google Shape;214;p11"/>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5" name="Google Shape;215;p11"/>
            <p:cNvSpPr txBox="1"/>
            <p:nvPr/>
          </p:nvSpPr>
          <p:spPr>
            <a:xfrm>
              <a:off x="-1419759" y="987822"/>
              <a:ext cx="1166700" cy="58182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¡Hace la auto evaluación!</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221" name="Google Shape;221;p12"/>
          <p:cNvSpPr txBox="1"/>
          <p:nvPr>
            <p:ph type="title"/>
          </p:nvPr>
        </p:nvSpPr>
        <p:spPr>
          <a:xfrm>
            <a:off x="1366982" y="927509"/>
            <a:ext cx="7393142" cy="67150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800"/>
              <a:buFont typeface="Calibri"/>
              <a:buNone/>
            </a:pPr>
            <a:r>
              <a:rPr lang="es-AR" sz="2800"/>
              <a:t>Presupuesto energético de las nubes y la Tierra</a:t>
            </a:r>
            <a:endParaRPr sz="2800">
              <a:solidFill>
                <a:srgbClr val="002060"/>
              </a:solidFill>
            </a:endParaRPr>
          </a:p>
        </p:txBody>
      </p:sp>
      <p:sp>
        <p:nvSpPr>
          <p:cNvPr id="222" name="Google Shape;222;p12"/>
          <p:cNvSpPr txBox="1"/>
          <p:nvPr>
            <p:ph idx="1" type="body"/>
          </p:nvPr>
        </p:nvSpPr>
        <p:spPr>
          <a:xfrm>
            <a:off x="1366982" y="1510389"/>
            <a:ext cx="7148368" cy="329385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900"/>
              <a:buNone/>
            </a:pPr>
            <a:r>
              <a:rPr lang="es-AR" sz="1900"/>
              <a:t>Las nubes también afectan la cantidad de luz solar que llega al suelo y la cantidad de calor que se escapa al espacio. Entender las nubes nos ayuda a entender mejor el clima.</a:t>
            </a:r>
            <a:endParaRPr/>
          </a:p>
          <a:p>
            <a:pPr indent="0" lvl="0" marL="0" rtl="0" algn="l">
              <a:lnSpc>
                <a:spcPct val="90000"/>
              </a:lnSpc>
              <a:spcBef>
                <a:spcPts val="1000"/>
              </a:spcBef>
              <a:spcAft>
                <a:spcPts val="0"/>
              </a:spcAft>
              <a:buClr>
                <a:schemeClr val="dk1"/>
              </a:buClr>
              <a:buSzPts val="1900"/>
              <a:buNone/>
            </a:pPr>
            <a:r>
              <a:rPr lang="es-AR" sz="1900"/>
              <a:t>Las nubes son el regulador clave de la temperatura promedio del planeta.</a:t>
            </a:r>
            <a:endParaRPr/>
          </a:p>
          <a:p>
            <a:pPr indent="0" lvl="0" marL="0" rtl="0" algn="l">
              <a:lnSpc>
                <a:spcPct val="90000"/>
              </a:lnSpc>
              <a:spcBef>
                <a:spcPts val="1000"/>
              </a:spcBef>
              <a:spcAft>
                <a:spcPts val="0"/>
              </a:spcAft>
              <a:buClr>
                <a:schemeClr val="dk1"/>
              </a:buClr>
              <a:buSzPts val="1900"/>
              <a:buNone/>
            </a:pPr>
            <a:r>
              <a:rPr lang="es-AR" sz="1900"/>
              <a:t>Algunas nubes contribuyen al enfriamiento porque reflejan parte de la energía del Sol, llamada energía solar o radiación de onda corta, que regresa al espacio. </a:t>
            </a:r>
            <a:endParaRPr sz="1900"/>
          </a:p>
          <a:p>
            <a:pPr indent="0" lvl="0" marL="0" rtl="0" algn="l">
              <a:lnSpc>
                <a:spcPct val="90000"/>
              </a:lnSpc>
              <a:spcBef>
                <a:spcPts val="1000"/>
              </a:spcBef>
              <a:spcAft>
                <a:spcPts val="0"/>
              </a:spcAft>
              <a:buClr>
                <a:schemeClr val="dk1"/>
              </a:buClr>
              <a:buSzPts val="1900"/>
              <a:buNone/>
            </a:pPr>
            <a:r>
              <a:rPr lang="es-AR" sz="1900"/>
              <a:t>Otras nubes contribuyen al calentamiento porque atrapan parte de la energía emitida por la superficie de la Tierra y la atmósfera inferior, llamada energía térmica o radiación de onda larga.</a:t>
            </a:r>
            <a:endParaRPr sz="1900"/>
          </a:p>
        </p:txBody>
      </p:sp>
      <p:pic>
        <p:nvPicPr>
          <p:cNvPr descr="High thin clouds transmit sunlight" id="223" name="Google Shape;223;p12" title="High thin clouds"/>
          <p:cNvPicPr preferRelativeResize="0"/>
          <p:nvPr/>
        </p:nvPicPr>
        <p:blipFill rotWithShape="1">
          <a:blip r:embed="rId3">
            <a:alphaModFix/>
          </a:blip>
          <a:srcRect b="0" l="0" r="0" t="0"/>
          <a:stretch/>
        </p:blipFill>
        <p:spPr>
          <a:xfrm>
            <a:off x="1746847" y="4930128"/>
            <a:ext cx="1647194" cy="1775425"/>
          </a:xfrm>
          <a:prstGeom prst="rect">
            <a:avLst/>
          </a:prstGeom>
          <a:noFill/>
          <a:ln>
            <a:noFill/>
          </a:ln>
        </p:spPr>
      </p:pic>
      <p:pic>
        <p:nvPicPr>
          <p:cNvPr descr="A diagram showing how high, thin and low, thick clouds interact with sunlight and heat transfer:&#10;High clouds transmit sunlight but their cold temperature means they emit very little heat.&#10;Low clouds reflect sunlight back to space while their warmer temperature means they emit almost as much heat as Earth's surface.&#10;The net result is that high clouds warm the Earth while low clouds cool the Earth." id="224" name="Google Shape;224;p12" title="Cloud Effects on Earth's Radiation "/>
          <p:cNvPicPr preferRelativeResize="0"/>
          <p:nvPr/>
        </p:nvPicPr>
        <p:blipFill rotWithShape="1">
          <a:blip r:embed="rId4">
            <a:alphaModFix/>
          </a:blip>
          <a:srcRect b="0" l="0" r="0" t="0"/>
          <a:stretch/>
        </p:blipFill>
        <p:spPr>
          <a:xfrm>
            <a:off x="3647010" y="4926190"/>
            <a:ext cx="2283780" cy="1779363"/>
          </a:xfrm>
          <a:prstGeom prst="rect">
            <a:avLst/>
          </a:prstGeom>
          <a:noFill/>
          <a:ln>
            <a:noFill/>
          </a:ln>
        </p:spPr>
      </p:pic>
      <p:pic>
        <p:nvPicPr>
          <p:cNvPr descr="image of a thick, low cloud blocking sunlight to the Earth's surface" id="225" name="Google Shape;225;p12"/>
          <p:cNvPicPr preferRelativeResize="0"/>
          <p:nvPr/>
        </p:nvPicPr>
        <p:blipFill rotWithShape="1">
          <a:blip r:embed="rId5">
            <a:alphaModFix/>
          </a:blip>
          <a:srcRect b="0" l="0" r="0" t="0"/>
          <a:stretch/>
        </p:blipFill>
        <p:spPr>
          <a:xfrm>
            <a:off x="6183758" y="4926190"/>
            <a:ext cx="1638273" cy="1775424"/>
          </a:xfrm>
          <a:prstGeom prst="rect">
            <a:avLst/>
          </a:prstGeom>
          <a:noFill/>
          <a:ln>
            <a:noFill/>
          </a:ln>
        </p:spPr>
      </p:pic>
      <p:pic>
        <p:nvPicPr>
          <p:cNvPr id="226" name="Google Shape;226;p12"/>
          <p:cNvPicPr preferRelativeResize="0"/>
          <p:nvPr/>
        </p:nvPicPr>
        <p:blipFill rotWithShape="1">
          <a:blip r:embed="rId6">
            <a:alphaModFix/>
          </a:blip>
          <a:srcRect b="0" l="0" r="0" t="0"/>
          <a:stretch/>
        </p:blipFill>
        <p:spPr>
          <a:xfrm>
            <a:off x="0" y="0"/>
            <a:ext cx="9144000" cy="822960"/>
          </a:xfrm>
          <a:prstGeom prst="rect">
            <a:avLst/>
          </a:prstGeom>
          <a:noFill/>
          <a:ln>
            <a:noFill/>
          </a:ln>
        </p:spPr>
      </p:pic>
      <p:grpSp>
        <p:nvGrpSpPr>
          <p:cNvPr id="227" name="Google Shape;227;p12"/>
          <p:cNvGrpSpPr/>
          <p:nvPr/>
        </p:nvGrpSpPr>
        <p:grpSpPr>
          <a:xfrm>
            <a:off x="0" y="822960"/>
            <a:ext cx="1166813" cy="6035040"/>
            <a:chOff x="-1419759" y="878790"/>
            <a:chExt cx="1166813" cy="6035040"/>
          </a:xfrm>
        </p:grpSpPr>
        <p:sp>
          <p:nvSpPr>
            <p:cNvPr id="228" name="Google Shape;228;p12"/>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9" name="Google Shape;229;p12"/>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235" name="Google Shape;235;p13"/>
          <p:cNvSpPr txBox="1"/>
          <p:nvPr>
            <p:ph type="title"/>
          </p:nvPr>
        </p:nvSpPr>
        <p:spPr>
          <a:xfrm>
            <a:off x="1312817" y="1068224"/>
            <a:ext cx="7486798" cy="72449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000"/>
              <a:buFont typeface="Calibri"/>
              <a:buNone/>
            </a:pPr>
            <a:r>
              <a:rPr lang="es-AR" sz="3000"/>
              <a:t>Importancia de los datos de Estelas (Contrails)</a:t>
            </a:r>
            <a:endParaRPr sz="3000">
              <a:solidFill>
                <a:srgbClr val="002060"/>
              </a:solidFill>
            </a:endParaRPr>
          </a:p>
        </p:txBody>
      </p:sp>
      <p:sp>
        <p:nvSpPr>
          <p:cNvPr id="236" name="Google Shape;236;p13"/>
          <p:cNvSpPr txBox="1"/>
          <p:nvPr>
            <p:ph idx="1" type="body"/>
          </p:nvPr>
        </p:nvSpPr>
        <p:spPr>
          <a:xfrm>
            <a:off x="5366326" y="2037983"/>
            <a:ext cx="3540167" cy="38815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s-AR" sz="2000"/>
              <a:t>Las estelas, o senderos de condensación, son las nubes lineales que se forman cuando un avión a reacción atraviesa una porción de la atmósfera que tiene las condiciones de humedad y temperatura adecuadas. </a:t>
            </a:r>
            <a:endParaRPr sz="2000"/>
          </a:p>
          <a:p>
            <a:pPr indent="0" lvl="0" marL="0" rtl="0" algn="l">
              <a:lnSpc>
                <a:spcPct val="90000"/>
              </a:lnSpc>
              <a:spcBef>
                <a:spcPts val="1000"/>
              </a:spcBef>
              <a:spcAft>
                <a:spcPts val="0"/>
              </a:spcAft>
              <a:buClr>
                <a:schemeClr val="dk1"/>
              </a:buClr>
              <a:buSzPts val="2000"/>
              <a:buNone/>
            </a:pPr>
            <a:r>
              <a:rPr lang="es-AR" sz="2000"/>
              <a:t>La relación entre las estelas y las nubes es un área de investigación actual para los científicos.</a:t>
            </a:r>
            <a:endParaRPr sz="2000"/>
          </a:p>
        </p:txBody>
      </p:sp>
      <p:pic>
        <p:nvPicPr>
          <p:cNvPr descr="photo: Sky criss-crossed by spreading contrails, developed by aircrafts" id="237" name="Google Shape;237;p13" title="Contrails"/>
          <p:cNvPicPr preferRelativeResize="0"/>
          <p:nvPr/>
        </p:nvPicPr>
        <p:blipFill rotWithShape="1">
          <a:blip r:embed="rId3">
            <a:alphaModFix/>
          </a:blip>
          <a:srcRect b="0" l="19801" r="0" t="0"/>
          <a:stretch/>
        </p:blipFill>
        <p:spPr>
          <a:xfrm>
            <a:off x="1312817" y="2012543"/>
            <a:ext cx="3907505" cy="3655873"/>
          </a:xfrm>
          <a:prstGeom prst="rect">
            <a:avLst/>
          </a:prstGeom>
          <a:noFill/>
          <a:ln>
            <a:noFill/>
          </a:ln>
        </p:spPr>
      </p:pic>
      <p:pic>
        <p:nvPicPr>
          <p:cNvPr id="238" name="Google Shape;238;p13"/>
          <p:cNvPicPr preferRelativeResize="0"/>
          <p:nvPr/>
        </p:nvPicPr>
        <p:blipFill rotWithShape="1">
          <a:blip r:embed="rId4">
            <a:alphaModFix/>
          </a:blip>
          <a:srcRect b="0" l="0" r="0" t="0"/>
          <a:stretch/>
        </p:blipFill>
        <p:spPr>
          <a:xfrm>
            <a:off x="0" y="0"/>
            <a:ext cx="9144000" cy="822960"/>
          </a:xfrm>
          <a:prstGeom prst="rect">
            <a:avLst/>
          </a:prstGeom>
          <a:noFill/>
          <a:ln>
            <a:noFill/>
          </a:ln>
        </p:spPr>
      </p:pic>
      <p:grpSp>
        <p:nvGrpSpPr>
          <p:cNvPr id="239" name="Google Shape;239;p13"/>
          <p:cNvGrpSpPr/>
          <p:nvPr/>
        </p:nvGrpSpPr>
        <p:grpSpPr>
          <a:xfrm>
            <a:off x="0" y="822960"/>
            <a:ext cx="1166813" cy="6035040"/>
            <a:chOff x="-1419759" y="878790"/>
            <a:chExt cx="1166813" cy="6035040"/>
          </a:xfrm>
        </p:grpSpPr>
        <p:sp>
          <p:nvSpPr>
            <p:cNvPr id="240" name="Google Shape;240;p13"/>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1" name="Google Shape;241;p13"/>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247" name="Google Shape;247;p14"/>
          <p:cNvSpPr txBox="1"/>
          <p:nvPr>
            <p:ph type="title"/>
          </p:nvPr>
        </p:nvSpPr>
        <p:spPr>
          <a:xfrm>
            <a:off x="1283854" y="1084422"/>
            <a:ext cx="7529399" cy="76012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100000"/>
              <a:buFont typeface="Calibri"/>
              <a:buNone/>
            </a:pPr>
            <a:r>
              <a:rPr lang="es-AR"/>
              <a:t>Tus mediciones pueden ayudar a los científicos</a:t>
            </a:r>
            <a:endParaRPr>
              <a:solidFill>
                <a:srgbClr val="002060"/>
              </a:solidFill>
            </a:endParaRPr>
          </a:p>
        </p:txBody>
      </p:sp>
      <p:sp>
        <p:nvSpPr>
          <p:cNvPr id="248" name="Google Shape;248;p14"/>
          <p:cNvSpPr txBox="1"/>
          <p:nvPr>
            <p:ph idx="1" type="body"/>
          </p:nvPr>
        </p:nvSpPr>
        <p:spPr>
          <a:xfrm>
            <a:off x="1333264" y="2154720"/>
            <a:ext cx="4790446" cy="4188675"/>
          </a:xfrm>
          <a:prstGeom prst="rect">
            <a:avLst/>
          </a:prstGeom>
          <a:noFill/>
          <a:ln>
            <a:noFill/>
          </a:ln>
        </p:spPr>
        <p:txBody>
          <a:bodyPr anchorCtr="0" anchor="t" bIns="45700" lIns="91425" spcFirstLastPara="1" rIns="91425" wrap="square" tIns="45700">
            <a:normAutofit fontScale="92500" lnSpcReduction="10000"/>
          </a:bodyPr>
          <a:lstStyle/>
          <a:p>
            <a:pPr indent="-514350" lvl="0" marL="514350" rtl="0" algn="l">
              <a:lnSpc>
                <a:spcPct val="90000"/>
              </a:lnSpc>
              <a:spcBef>
                <a:spcPts val="0"/>
              </a:spcBef>
              <a:spcAft>
                <a:spcPts val="0"/>
              </a:spcAft>
              <a:buClr>
                <a:schemeClr val="dk1"/>
              </a:buClr>
              <a:buSzPct val="100000"/>
              <a:buFont typeface="Calibri"/>
              <a:buAutoNum type="arabicParenR"/>
            </a:pPr>
            <a:r>
              <a:rPr lang="es-AR" sz="2600"/>
              <a:t>Comprender cómo la climatología de las nubes puede estar cambiando.</a:t>
            </a:r>
            <a:endParaRPr/>
          </a:p>
          <a:p>
            <a:pPr indent="-228600" lvl="1" marL="685800" rtl="0" algn="l">
              <a:lnSpc>
                <a:spcPct val="90000"/>
              </a:lnSpc>
              <a:spcBef>
                <a:spcPts val="500"/>
              </a:spcBef>
              <a:spcAft>
                <a:spcPts val="0"/>
              </a:spcAft>
              <a:buClr>
                <a:schemeClr val="dk1"/>
              </a:buClr>
              <a:buSzPct val="100000"/>
              <a:buFont typeface="Calibri"/>
              <a:buChar char="•"/>
            </a:pPr>
            <a:r>
              <a:rPr lang="es-AR" sz="2200"/>
              <a:t>Los observadores humanos pueden identificar aspectos cualitativos (por ejemplo, tipo de nubes) que los sensores automáticos no pueden.</a:t>
            </a:r>
            <a:endParaRPr sz="2200"/>
          </a:p>
          <a:p>
            <a:pPr indent="-514350" lvl="0" marL="514350" rtl="0" algn="l">
              <a:lnSpc>
                <a:spcPct val="90000"/>
              </a:lnSpc>
              <a:spcBef>
                <a:spcPts val="1000"/>
              </a:spcBef>
              <a:spcAft>
                <a:spcPts val="0"/>
              </a:spcAft>
              <a:buClr>
                <a:schemeClr val="dk1"/>
              </a:buClr>
              <a:buSzPct val="100000"/>
              <a:buFont typeface="Calibri"/>
              <a:buAutoNum type="arabicParenR"/>
            </a:pPr>
            <a:r>
              <a:rPr lang="es-AR" sz="2600"/>
              <a:t>Proporcionar datos de estelas observados desde la tierra</a:t>
            </a:r>
            <a:endParaRPr/>
          </a:p>
          <a:p>
            <a:pPr indent="-228600" lvl="1" marL="685800" rtl="0" algn="l">
              <a:lnSpc>
                <a:spcPct val="90000"/>
              </a:lnSpc>
              <a:spcBef>
                <a:spcPts val="500"/>
              </a:spcBef>
              <a:spcAft>
                <a:spcPts val="0"/>
              </a:spcAft>
              <a:buClr>
                <a:schemeClr val="dk1"/>
              </a:buClr>
              <a:buSzPct val="100000"/>
              <a:buFont typeface="Calibri"/>
              <a:buChar char="•"/>
            </a:pPr>
            <a:r>
              <a:rPr lang="es-AR" sz="2200"/>
              <a:t>Los observadores humanos pueden ver pequeñas características (por ejemplo, estelas de corta duración) que no son visibles desde el satélite.</a:t>
            </a:r>
            <a:endParaRPr sz="2200"/>
          </a:p>
        </p:txBody>
      </p:sp>
      <p:pic>
        <p:nvPicPr>
          <p:cNvPr descr="photo of Cloudbow in a cumulus cloud" id="249" name="Google Shape;249;p14" title="Cloudbow in a cumulus cloud"/>
          <p:cNvPicPr preferRelativeResize="0"/>
          <p:nvPr/>
        </p:nvPicPr>
        <p:blipFill rotWithShape="1">
          <a:blip r:embed="rId3">
            <a:alphaModFix/>
          </a:blip>
          <a:srcRect b="0" l="0" r="0" t="0"/>
          <a:stretch/>
        </p:blipFill>
        <p:spPr>
          <a:xfrm>
            <a:off x="6169307" y="2173068"/>
            <a:ext cx="2643947" cy="1981625"/>
          </a:xfrm>
          <a:prstGeom prst="rect">
            <a:avLst/>
          </a:prstGeom>
          <a:noFill/>
          <a:ln>
            <a:noFill/>
          </a:ln>
        </p:spPr>
      </p:pic>
      <p:pic>
        <p:nvPicPr>
          <p:cNvPr descr="photo of very short-lived contrail in a clear sky" id="250" name="Google Shape;250;p14"/>
          <p:cNvPicPr preferRelativeResize="0"/>
          <p:nvPr/>
        </p:nvPicPr>
        <p:blipFill rotWithShape="1">
          <a:blip r:embed="rId4">
            <a:alphaModFix/>
          </a:blip>
          <a:srcRect b="0" l="0" r="0" t="0"/>
          <a:stretch/>
        </p:blipFill>
        <p:spPr>
          <a:xfrm>
            <a:off x="6164676" y="4343421"/>
            <a:ext cx="2643947" cy="2018322"/>
          </a:xfrm>
          <a:prstGeom prst="rect">
            <a:avLst/>
          </a:prstGeom>
          <a:noFill/>
          <a:ln>
            <a:noFill/>
          </a:ln>
        </p:spPr>
      </p:pic>
      <p:pic>
        <p:nvPicPr>
          <p:cNvPr id="251" name="Google Shape;251;p14"/>
          <p:cNvPicPr preferRelativeResize="0"/>
          <p:nvPr/>
        </p:nvPicPr>
        <p:blipFill rotWithShape="1">
          <a:blip r:embed="rId5">
            <a:alphaModFix/>
          </a:blip>
          <a:srcRect b="0" l="0" r="0" t="0"/>
          <a:stretch/>
        </p:blipFill>
        <p:spPr>
          <a:xfrm>
            <a:off x="0" y="0"/>
            <a:ext cx="9144000" cy="822960"/>
          </a:xfrm>
          <a:prstGeom prst="rect">
            <a:avLst/>
          </a:prstGeom>
          <a:noFill/>
          <a:ln>
            <a:noFill/>
          </a:ln>
        </p:spPr>
      </p:pic>
      <p:grpSp>
        <p:nvGrpSpPr>
          <p:cNvPr id="252" name="Google Shape;252;p14"/>
          <p:cNvGrpSpPr/>
          <p:nvPr/>
        </p:nvGrpSpPr>
        <p:grpSpPr>
          <a:xfrm>
            <a:off x="0" y="822960"/>
            <a:ext cx="1166813" cy="6035040"/>
            <a:chOff x="-1419759" y="878790"/>
            <a:chExt cx="1166813" cy="6035040"/>
          </a:xfrm>
        </p:grpSpPr>
        <p:sp>
          <p:nvSpPr>
            <p:cNvPr id="253" name="Google Shape;253;p14"/>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4" name="Google Shape;254;p14"/>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260" name="Google Shape;260;p15"/>
          <p:cNvSpPr txBox="1"/>
          <p:nvPr>
            <p:ph type="title"/>
          </p:nvPr>
        </p:nvSpPr>
        <p:spPr>
          <a:xfrm>
            <a:off x="1330036" y="880717"/>
            <a:ext cx="7718714" cy="810131"/>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13358"/>
              </a:buClr>
              <a:buSzPct val="100000"/>
              <a:buFont typeface="Calibri"/>
              <a:buNone/>
            </a:pPr>
            <a:r>
              <a:rPr b="1" lang="es-AR" sz="3200">
                <a:solidFill>
                  <a:srgbClr val="113358"/>
                </a:solidFill>
              </a:rPr>
              <a:t>Tus mediciones pueden ayudar a los científicos</a:t>
            </a:r>
            <a:endParaRPr b="1" sz="3200">
              <a:solidFill>
                <a:srgbClr val="113358"/>
              </a:solidFill>
            </a:endParaRPr>
          </a:p>
        </p:txBody>
      </p:sp>
      <p:sp>
        <p:nvSpPr>
          <p:cNvPr id="261" name="Google Shape;261;p15"/>
          <p:cNvSpPr txBox="1"/>
          <p:nvPr>
            <p:ph idx="1" type="body"/>
          </p:nvPr>
        </p:nvSpPr>
        <p:spPr>
          <a:xfrm>
            <a:off x="1599424" y="1993741"/>
            <a:ext cx="2989509" cy="848612"/>
          </a:xfrm>
          <a:prstGeom prst="rect">
            <a:avLst/>
          </a:prstGeom>
          <a:noFill/>
          <a:ln>
            <a:noFill/>
          </a:ln>
        </p:spPr>
        <p:txBody>
          <a:bodyPr anchorCtr="0" anchor="t" bIns="45700" lIns="91425" spcFirstLastPara="1" rIns="91425" wrap="square" tIns="45700">
            <a:normAutofit fontScale="85000" lnSpcReduction="20000"/>
          </a:bodyPr>
          <a:lstStyle/>
          <a:p>
            <a:pPr indent="-354013" lvl="0" marL="354013" rtl="0" algn="l">
              <a:lnSpc>
                <a:spcPct val="100000"/>
              </a:lnSpc>
              <a:spcBef>
                <a:spcPts val="0"/>
              </a:spcBef>
              <a:spcAft>
                <a:spcPts val="0"/>
              </a:spcAft>
              <a:buClr>
                <a:schemeClr val="dk1"/>
              </a:buClr>
              <a:buSzPct val="100000"/>
              <a:buFont typeface="Calibri"/>
              <a:buAutoNum type="arabicParenR" startAt="3"/>
            </a:pPr>
            <a:r>
              <a:rPr lang="es-AR" sz="2200"/>
              <a:t>Verificación y mejora de la teledetección automatizada.</a:t>
            </a:r>
            <a:endParaRPr sz="2200"/>
          </a:p>
        </p:txBody>
      </p:sp>
      <p:pic>
        <p:nvPicPr>
          <p:cNvPr descr="View of clouds from the ground: Both thick cumulus and thin contrails are easily visible in contrast to the blue of the sky." id="262" name="Google Shape;262;p15"/>
          <p:cNvPicPr preferRelativeResize="0"/>
          <p:nvPr/>
        </p:nvPicPr>
        <p:blipFill rotWithShape="1">
          <a:blip r:embed="rId3">
            <a:alphaModFix/>
          </a:blip>
          <a:srcRect b="0" l="0" r="0" t="0"/>
          <a:stretch/>
        </p:blipFill>
        <p:spPr>
          <a:xfrm>
            <a:off x="1599424" y="3129974"/>
            <a:ext cx="2989509" cy="1943882"/>
          </a:xfrm>
          <a:prstGeom prst="rect">
            <a:avLst/>
          </a:prstGeom>
          <a:noFill/>
          <a:ln>
            <a:noFill/>
          </a:ln>
        </p:spPr>
      </p:pic>
      <p:sp>
        <p:nvSpPr>
          <p:cNvPr id="263" name="Google Shape;263;p15"/>
          <p:cNvSpPr txBox="1"/>
          <p:nvPr/>
        </p:nvSpPr>
        <p:spPr>
          <a:xfrm>
            <a:off x="1553125" y="5242956"/>
            <a:ext cx="303580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s-AR" sz="1400" u="none" cap="none" strike="noStrike">
                <a:solidFill>
                  <a:schemeClr val="dk1"/>
                </a:solidFill>
                <a:latin typeface="Calibri"/>
                <a:ea typeface="Calibri"/>
                <a:cs typeface="Calibri"/>
                <a:sym typeface="Calibri"/>
              </a:rPr>
              <a:t>Desde abajo: el cielo azul proporciona un gran contraste.</a:t>
            </a:r>
            <a:endParaRPr b="0" i="0" sz="1400" u="none" cap="none" strike="noStrike">
              <a:solidFill>
                <a:schemeClr val="dk1"/>
              </a:solidFill>
              <a:latin typeface="Calibri"/>
              <a:ea typeface="Calibri"/>
              <a:cs typeface="Calibri"/>
              <a:sym typeface="Calibri"/>
            </a:endParaRPr>
          </a:p>
        </p:txBody>
      </p:sp>
      <p:sp>
        <p:nvSpPr>
          <p:cNvPr id="264" name="Google Shape;264;p15"/>
          <p:cNvSpPr txBox="1"/>
          <p:nvPr>
            <p:ph idx="2" type="body"/>
          </p:nvPr>
        </p:nvSpPr>
        <p:spPr>
          <a:xfrm>
            <a:off x="5485263" y="1896592"/>
            <a:ext cx="3179826" cy="1080833"/>
          </a:xfrm>
          <a:prstGeom prst="rect">
            <a:avLst/>
          </a:prstGeom>
          <a:noFill/>
          <a:ln>
            <a:noFill/>
          </a:ln>
        </p:spPr>
        <p:txBody>
          <a:bodyPr anchorCtr="0" anchor="t" bIns="45700" lIns="91425" spcFirstLastPara="1" rIns="91425" wrap="square" tIns="45700">
            <a:normAutofit fontScale="85000" lnSpcReduction="20000"/>
          </a:bodyPr>
          <a:lstStyle/>
          <a:p>
            <a:pPr indent="-268288" lvl="0" marL="268288" rtl="0" algn="l">
              <a:lnSpc>
                <a:spcPct val="100000"/>
              </a:lnSpc>
              <a:spcBef>
                <a:spcPts val="0"/>
              </a:spcBef>
              <a:spcAft>
                <a:spcPts val="0"/>
              </a:spcAft>
              <a:buClr>
                <a:schemeClr val="dk1"/>
              </a:buClr>
              <a:buSzPct val="100000"/>
              <a:buFont typeface="Calibri"/>
              <a:buAutoNum type="arabicPeriod" startAt="4"/>
            </a:pPr>
            <a:r>
              <a:rPr lang="es-AR" sz="2200"/>
              <a:t>Mejorar la interpretación de las observaciones satelitales del balance energético de la Tierra.</a:t>
            </a:r>
            <a:endParaRPr sz="2200"/>
          </a:p>
        </p:txBody>
      </p:sp>
      <p:pic>
        <p:nvPicPr>
          <p:cNvPr descr="Clouds seen from space: The variable surface of Earth can make cloud detection from space challening.  In this case a cloud field is partly covering a glacier and snow-topped mountains.  Distinguishing clouds from snow is challenging  visually, and even more so for a computer algorithm." id="265" name="Google Shape;265;p15"/>
          <p:cNvPicPr preferRelativeResize="0"/>
          <p:nvPr/>
        </p:nvPicPr>
        <p:blipFill rotWithShape="1">
          <a:blip r:embed="rId4">
            <a:alphaModFix/>
          </a:blip>
          <a:srcRect b="0" l="0" r="0" t="0"/>
          <a:stretch/>
        </p:blipFill>
        <p:spPr>
          <a:xfrm>
            <a:off x="5485263" y="3129974"/>
            <a:ext cx="2970653" cy="1953589"/>
          </a:xfrm>
          <a:prstGeom prst="rect">
            <a:avLst/>
          </a:prstGeom>
          <a:noFill/>
          <a:ln>
            <a:noFill/>
          </a:ln>
        </p:spPr>
      </p:pic>
      <p:sp>
        <p:nvSpPr>
          <p:cNvPr id="266" name="Google Shape;266;p15"/>
          <p:cNvSpPr txBox="1"/>
          <p:nvPr/>
        </p:nvSpPr>
        <p:spPr>
          <a:xfrm>
            <a:off x="5485262" y="5146903"/>
            <a:ext cx="297065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s-AR" sz="1400" u="none" cap="none" strike="noStrike">
                <a:solidFill>
                  <a:schemeClr val="dk1"/>
                </a:solidFill>
                <a:latin typeface="Calibri"/>
                <a:ea typeface="Calibri"/>
                <a:cs typeface="Calibri"/>
                <a:sym typeface="Calibri"/>
              </a:rPr>
              <a:t>Desde arriba: Detección de confusiones de superficies variadas.</a:t>
            </a:r>
            <a:endParaRPr b="0" i="0" sz="1400" u="none" cap="none" strike="noStrike">
              <a:solidFill>
                <a:schemeClr val="dk1"/>
              </a:solidFill>
              <a:latin typeface="Calibri"/>
              <a:ea typeface="Calibri"/>
              <a:cs typeface="Calibri"/>
              <a:sym typeface="Calibri"/>
            </a:endParaRPr>
          </a:p>
        </p:txBody>
      </p:sp>
      <p:sp>
        <p:nvSpPr>
          <p:cNvPr id="267" name="Google Shape;267;p15"/>
          <p:cNvSpPr txBox="1"/>
          <p:nvPr/>
        </p:nvSpPr>
        <p:spPr>
          <a:xfrm>
            <a:off x="1330036" y="5971921"/>
            <a:ext cx="747258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s-AR" sz="1800" u="none" cap="none" strike="noStrike">
                <a:solidFill>
                  <a:schemeClr val="dk1"/>
                </a:solidFill>
                <a:latin typeface="Calibri"/>
                <a:ea typeface="Calibri"/>
                <a:cs typeface="Calibri"/>
                <a:sym typeface="Calibri"/>
              </a:rPr>
              <a:t>Sugerencia</a:t>
            </a:r>
            <a:r>
              <a:rPr b="0" i="0" lang="es-AR" sz="1800" u="none" cap="none" strike="noStrike">
                <a:solidFill>
                  <a:schemeClr val="dk1"/>
                </a:solidFill>
                <a:latin typeface="Calibri"/>
                <a:ea typeface="Calibri"/>
                <a:cs typeface="Calibri"/>
                <a:sym typeface="Calibri"/>
              </a:rPr>
              <a:t>: las observaciones programadas para coincidir con las imágenes satelitales brindan comparaciones útiles para los científicos y para usted.</a:t>
            </a:r>
            <a:endParaRPr b="0" i="0" sz="1800" u="none" cap="none" strike="noStrike">
              <a:solidFill>
                <a:schemeClr val="dk1"/>
              </a:solidFill>
              <a:latin typeface="Calibri"/>
              <a:ea typeface="Calibri"/>
              <a:cs typeface="Calibri"/>
              <a:sym typeface="Calibri"/>
            </a:endParaRPr>
          </a:p>
        </p:txBody>
      </p:sp>
      <p:pic>
        <p:nvPicPr>
          <p:cNvPr id="268" name="Google Shape;268;p15"/>
          <p:cNvPicPr preferRelativeResize="0"/>
          <p:nvPr/>
        </p:nvPicPr>
        <p:blipFill rotWithShape="1">
          <a:blip r:embed="rId5">
            <a:alphaModFix/>
          </a:blip>
          <a:srcRect b="0" l="0" r="0" t="0"/>
          <a:stretch/>
        </p:blipFill>
        <p:spPr>
          <a:xfrm>
            <a:off x="0" y="0"/>
            <a:ext cx="9144000" cy="822960"/>
          </a:xfrm>
          <a:prstGeom prst="rect">
            <a:avLst/>
          </a:prstGeom>
          <a:noFill/>
          <a:ln>
            <a:noFill/>
          </a:ln>
        </p:spPr>
      </p:pic>
      <p:grpSp>
        <p:nvGrpSpPr>
          <p:cNvPr id="269" name="Google Shape;269;p15"/>
          <p:cNvGrpSpPr/>
          <p:nvPr/>
        </p:nvGrpSpPr>
        <p:grpSpPr>
          <a:xfrm>
            <a:off x="0" y="822960"/>
            <a:ext cx="1166813" cy="6035040"/>
            <a:chOff x="-1419759" y="878790"/>
            <a:chExt cx="1166813" cy="6035040"/>
          </a:xfrm>
        </p:grpSpPr>
        <p:sp>
          <p:nvSpPr>
            <p:cNvPr id="270" name="Google Shape;270;p15"/>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1" name="Google Shape;271;p15"/>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277" name="Google Shape;277;p16"/>
          <p:cNvSpPr txBox="1"/>
          <p:nvPr>
            <p:ph type="title"/>
          </p:nvPr>
        </p:nvSpPr>
        <p:spPr>
          <a:xfrm>
            <a:off x="1389888" y="599637"/>
            <a:ext cx="712546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Equipo y documentos necesarios </a:t>
            </a:r>
            <a:r>
              <a:rPr lang="es-AR" sz="3600">
                <a:solidFill>
                  <a:schemeClr val="lt1"/>
                </a:solidFill>
              </a:rPr>
              <a:t>1</a:t>
            </a:r>
            <a:endParaRPr sz="3600">
              <a:solidFill>
                <a:schemeClr val="lt1"/>
              </a:solidFill>
            </a:endParaRPr>
          </a:p>
        </p:txBody>
      </p:sp>
      <p:graphicFrame>
        <p:nvGraphicFramePr>
          <p:cNvPr descr="Table for Equipment and Documents Needed.  Instrument is your eyes.  References are the GLOBE cloud chart and contrail ID chart in English,French, Spanish, Russian, Chinese and Arabic.  When should you take measurements? Any time is good, within one hour of local solar noon is better and the best is corresponding to a satellite observation within 15 minutes of orbiting satellites.  Where should you take a measurement? For this answer you should see the Documenting Your Atmosphere Study Site Field Guide." id="278" name="Google Shape;278;p16"/>
          <p:cNvGraphicFramePr/>
          <p:nvPr/>
        </p:nvGraphicFramePr>
        <p:xfrm>
          <a:off x="1579418" y="1791438"/>
          <a:ext cx="3000000" cy="3000000"/>
        </p:xfrm>
        <a:graphic>
          <a:graphicData uri="http://schemas.openxmlformats.org/drawingml/2006/table">
            <a:tbl>
              <a:tblPr bandRow="1" firstRow="1">
                <a:noFill/>
                <a:tableStyleId>{676BEBD9-BB46-4832-AA6B-46DE69AE6DE7}</a:tableStyleId>
              </a:tblPr>
              <a:tblGrid>
                <a:gridCol w="1517175"/>
                <a:gridCol w="5791375"/>
              </a:tblGrid>
              <a:tr h="370850">
                <a:tc>
                  <a:txBody>
                    <a:bodyPr/>
                    <a:lstStyle/>
                    <a:p>
                      <a:pPr indent="0" lvl="0" marL="0" marR="0" rtl="0" algn="l">
                        <a:lnSpc>
                          <a:spcPct val="100000"/>
                        </a:lnSpc>
                        <a:spcBef>
                          <a:spcPts val="0"/>
                        </a:spcBef>
                        <a:spcAft>
                          <a:spcPts val="0"/>
                        </a:spcAft>
                        <a:buClr>
                          <a:srgbClr val="000000"/>
                        </a:buClr>
                        <a:buSzPts val="1800"/>
                        <a:buFont typeface="Arial"/>
                        <a:buNone/>
                      </a:pPr>
                      <a:r>
                        <a:rPr lang="es-AR" sz="1800" u="none" cap="none" strike="noStrike"/>
                        <a:t>Instrumentos</a:t>
                      </a:r>
                      <a:endParaRPr sz="1800" u="none" cap="none" strike="noStrike"/>
                    </a:p>
                  </a:txBody>
                  <a:tcPr marT="45725" marB="45725" marR="91450" marL="91450">
                    <a:solidFill>
                      <a:srgbClr val="F2F2F2"/>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0" lang="es-AR" sz="1800" u="none" cap="none" strike="noStrike"/>
                        <a:t>Tú eres el instrumento (ojos)</a:t>
                      </a:r>
                      <a:endParaRPr b="0" sz="1800" u="none" cap="none" strike="noStrike"/>
                    </a:p>
                  </a:txBody>
                  <a:tcPr marT="45725" marB="45725" marR="91450" marL="91450">
                    <a:solidFill>
                      <a:srgbClr val="F2F2F2"/>
                    </a:solidFill>
                  </a:tcPr>
                </a:tc>
              </a:tr>
              <a:tr h="370850">
                <a:tc>
                  <a:txBody>
                    <a:bodyPr/>
                    <a:lstStyle/>
                    <a:p>
                      <a:pPr indent="0" lvl="0" marL="0" marR="0" rtl="0" algn="l">
                        <a:lnSpc>
                          <a:spcPct val="100000"/>
                        </a:lnSpc>
                        <a:spcBef>
                          <a:spcPts val="0"/>
                        </a:spcBef>
                        <a:spcAft>
                          <a:spcPts val="0"/>
                        </a:spcAft>
                        <a:buClr>
                          <a:srgbClr val="000000"/>
                        </a:buClr>
                        <a:buSzPts val="1800"/>
                        <a:buFont typeface="Arial"/>
                        <a:buNone/>
                      </a:pPr>
                      <a:r>
                        <a:rPr b="1" lang="es-AR" sz="1800" u="none" cap="none" strike="noStrike"/>
                        <a:t>Referencias</a:t>
                      </a:r>
                      <a:endParaRPr b="1" sz="1800" u="none" cap="none" strike="noStrike"/>
                    </a:p>
                  </a:txBody>
                  <a:tcPr marT="45725" marB="45725" marR="91450" marL="91450">
                    <a:solidFill>
                      <a:srgbClr val="D8D8D8"/>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s-AR" sz="1800" u="sng" cap="none" strike="noStrike">
                          <a:solidFill>
                            <a:schemeClr val="hlink"/>
                          </a:solidFill>
                          <a:hlinkClick r:id="rId3"/>
                        </a:rPr>
                        <a:t>GLOBE cloud chart </a:t>
                      </a:r>
                      <a:r>
                        <a:rPr lang="es-AR" sz="1800" u="none" cap="none" strike="noStrike"/>
                        <a:t>and contrail ID chart</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s-AR" sz="1800" u="none" cap="none" strike="noStrike"/>
                        <a:t>(</a:t>
                      </a:r>
                      <a:r>
                        <a:rPr lang="es-AR" sz="1800" u="sng" cap="none" strike="noStrike">
                          <a:solidFill>
                            <a:schemeClr val="hlink"/>
                          </a:solidFill>
                          <a:hlinkClick r:id="rId4"/>
                        </a:rPr>
                        <a:t>English/French/Spanish</a:t>
                      </a:r>
                      <a:r>
                        <a:rPr lang="es-AR" sz="1800" u="none" cap="none" strike="noStrike"/>
                        <a:t>)</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s-AR" sz="1800" u="none" cap="none" strike="noStrike"/>
                        <a:t>(</a:t>
                      </a:r>
                      <a:r>
                        <a:rPr lang="es-AR" sz="1800" u="sng" cap="none" strike="noStrike">
                          <a:solidFill>
                            <a:schemeClr val="hlink"/>
                          </a:solidFill>
                          <a:hlinkClick r:id="rId5"/>
                        </a:rPr>
                        <a:t>Russian/Chinese/Arabic</a:t>
                      </a:r>
                      <a:r>
                        <a:rPr lang="es-AR" sz="1800" u="none" cap="none" strike="noStrike"/>
                        <a:t>)</a:t>
                      </a:r>
                      <a:endParaRPr sz="1400" u="none" cap="none" strike="noStrike"/>
                    </a:p>
                  </a:txBody>
                  <a:tcPr marT="45725" marB="45725" marR="91450" marL="91450">
                    <a:solidFill>
                      <a:srgbClr val="D8D8D8"/>
                    </a:solidFill>
                  </a:tcPr>
                </a:tc>
              </a:tr>
              <a:tr h="370850">
                <a:tc>
                  <a:txBody>
                    <a:bodyPr/>
                    <a:lstStyle/>
                    <a:p>
                      <a:pPr indent="0" lvl="0" marL="0" marR="0" rtl="0" algn="l">
                        <a:lnSpc>
                          <a:spcPct val="100000"/>
                        </a:lnSpc>
                        <a:spcBef>
                          <a:spcPts val="0"/>
                        </a:spcBef>
                        <a:spcAft>
                          <a:spcPts val="0"/>
                        </a:spcAft>
                        <a:buClr>
                          <a:srgbClr val="000000"/>
                        </a:buClr>
                        <a:buSzPts val="1800"/>
                        <a:buFont typeface="Arial"/>
                        <a:buNone/>
                      </a:pPr>
                      <a:r>
                        <a:rPr b="1" lang="es-AR" sz="1800" u="none" cap="none" strike="noStrike"/>
                        <a:t>Cuándo</a:t>
                      </a:r>
                      <a:endParaRPr b="1" sz="1800" u="none" cap="none" strike="noStrike"/>
                    </a:p>
                  </a:txBody>
                  <a:tcPr marT="45725" marB="45725" marR="91450" marL="91450">
                    <a:solidFill>
                      <a:srgbClr val="F2F2F2"/>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s-AR" sz="1800" u="none" cap="none" strike="noStrike"/>
                        <a:t>Bueno: en cualquier momento</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s-AR" sz="1800" u="none" cap="none" strike="noStrike"/>
                        <a:t>Mejor: dentro de una hora del </a:t>
                      </a:r>
                      <a:r>
                        <a:rPr lang="es-AR" sz="1800" u="sng" cap="none" strike="noStrike">
                          <a:solidFill>
                            <a:schemeClr val="hlink"/>
                          </a:solidFill>
                          <a:hlinkClick r:id="rId6"/>
                        </a:rPr>
                        <a:t>mediodía solar local</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s-AR" sz="1800" u="none" cap="none" strike="noStrike"/>
                        <a:t>Excelente: correspondiente a la observación satelital (dentro de +/- 15 minutos del </a:t>
                      </a:r>
                      <a:r>
                        <a:rPr lang="es-AR" sz="1800" u="sng" cap="none" strike="noStrike">
                          <a:solidFill>
                            <a:schemeClr val="hlink"/>
                          </a:solidFill>
                          <a:hlinkClick r:id="rId7"/>
                        </a:rPr>
                        <a:t>paso de los satélites</a:t>
                      </a:r>
                      <a:r>
                        <a:rPr lang="es-AR" sz="1800" u="none" cap="none" strike="noStrike"/>
                        <a:t>)</a:t>
                      </a:r>
                      <a:endParaRPr sz="1800" u="none" cap="none" strike="noStrike"/>
                    </a:p>
                  </a:txBody>
                  <a:tcPr marT="45725" marB="45725" marR="91450" marL="91450">
                    <a:solidFill>
                      <a:srgbClr val="F2F2F2"/>
                    </a:solidFill>
                  </a:tcPr>
                </a:tc>
              </a:tr>
              <a:tr h="370850">
                <a:tc>
                  <a:txBody>
                    <a:bodyPr/>
                    <a:lstStyle/>
                    <a:p>
                      <a:pPr indent="0" lvl="0" marL="0" marR="0" rtl="0" algn="l">
                        <a:lnSpc>
                          <a:spcPct val="100000"/>
                        </a:lnSpc>
                        <a:spcBef>
                          <a:spcPts val="0"/>
                        </a:spcBef>
                        <a:spcAft>
                          <a:spcPts val="0"/>
                        </a:spcAft>
                        <a:buClr>
                          <a:srgbClr val="000000"/>
                        </a:buClr>
                        <a:buSzPts val="1800"/>
                        <a:buFont typeface="Arial"/>
                        <a:buNone/>
                      </a:pPr>
                      <a:r>
                        <a:rPr b="1" lang="es-AR" sz="1800" u="none" cap="none" strike="noStrike"/>
                        <a:t>Dónde</a:t>
                      </a:r>
                      <a:endParaRPr b="1"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s-AR" sz="1800" u="none" cap="none" strike="noStrike"/>
                        <a:t>Un buen sitio de observación (consulte la Guía de campo del sitio de estudio de la documentación de la atmósfera) </a:t>
                      </a:r>
                      <a:r>
                        <a:rPr lang="es-AR" sz="1800" u="sng" cap="none" strike="noStrike">
                          <a:solidFill>
                            <a:schemeClr val="hlink"/>
                          </a:solidFill>
                          <a:hlinkClick r:id="rId8"/>
                        </a:rPr>
                        <a:t>Documenting Your Atmosphere Study Site</a:t>
                      </a:r>
                      <a:r>
                        <a:rPr lang="es-AR" sz="1800" u="none" cap="none" strike="noStrike"/>
                        <a:t> Field Guide)</a:t>
                      </a:r>
                      <a:endParaRPr sz="1800" u="none" cap="none" strike="noStrike"/>
                    </a:p>
                  </a:txBody>
                  <a:tcPr marT="45725" marB="45725" marR="91450" marL="91450"/>
                </a:tc>
              </a:tr>
            </a:tbl>
          </a:graphicData>
        </a:graphic>
      </p:graphicFrame>
      <p:pic>
        <p:nvPicPr>
          <p:cNvPr descr="GLOBE contrail ID chart describing three types of contrails.&#10;This chart is available in PDF form at the above link.  It is availabl in six languages and has pictures of each contrail type." id="279" name="Google Shape;279;p16"/>
          <p:cNvPicPr preferRelativeResize="0"/>
          <p:nvPr/>
        </p:nvPicPr>
        <p:blipFill rotWithShape="1">
          <a:blip r:embed="rId9">
            <a:alphaModFix/>
          </a:blip>
          <a:srcRect b="0" l="0" r="0" t="0"/>
          <a:stretch/>
        </p:blipFill>
        <p:spPr>
          <a:xfrm rot="216073">
            <a:off x="2166518" y="5112970"/>
            <a:ext cx="1573746" cy="1819496"/>
          </a:xfrm>
          <a:prstGeom prst="rect">
            <a:avLst/>
          </a:prstGeom>
          <a:noFill/>
          <a:ln>
            <a:noFill/>
          </a:ln>
        </p:spPr>
      </p:pic>
      <p:pic>
        <p:nvPicPr>
          <p:cNvPr descr="GLOBE Cloud ID chart describing 12 types of clouds.&#10;This chart is available in PDF form at the above link.  It is availabl in six languages and has pictures of each contrail type." id="280" name="Google Shape;280;p16" title="GLOBE Cloud ID Chart"/>
          <p:cNvPicPr preferRelativeResize="0"/>
          <p:nvPr/>
        </p:nvPicPr>
        <p:blipFill rotWithShape="1">
          <a:blip r:embed="rId10">
            <a:alphaModFix/>
          </a:blip>
          <a:srcRect b="0" l="0" r="0" t="0"/>
          <a:stretch/>
        </p:blipFill>
        <p:spPr>
          <a:xfrm>
            <a:off x="1579418" y="4987374"/>
            <a:ext cx="1680237" cy="1992720"/>
          </a:xfrm>
          <a:prstGeom prst="rect">
            <a:avLst/>
          </a:prstGeom>
          <a:noFill/>
          <a:ln>
            <a:noFill/>
          </a:ln>
        </p:spPr>
      </p:pic>
      <p:pic>
        <p:nvPicPr>
          <p:cNvPr id="281" name="Google Shape;281;p16"/>
          <p:cNvPicPr preferRelativeResize="0"/>
          <p:nvPr/>
        </p:nvPicPr>
        <p:blipFill rotWithShape="1">
          <a:blip r:embed="rId11">
            <a:alphaModFix/>
          </a:blip>
          <a:srcRect b="0" l="0" r="0" t="0"/>
          <a:stretch/>
        </p:blipFill>
        <p:spPr>
          <a:xfrm>
            <a:off x="0" y="0"/>
            <a:ext cx="9144000" cy="822960"/>
          </a:xfrm>
          <a:prstGeom prst="rect">
            <a:avLst/>
          </a:prstGeom>
          <a:noFill/>
          <a:ln>
            <a:noFill/>
          </a:ln>
        </p:spPr>
      </p:pic>
      <p:grpSp>
        <p:nvGrpSpPr>
          <p:cNvPr id="282" name="Google Shape;282;p16"/>
          <p:cNvGrpSpPr/>
          <p:nvPr/>
        </p:nvGrpSpPr>
        <p:grpSpPr>
          <a:xfrm>
            <a:off x="0" y="822960"/>
            <a:ext cx="1166813" cy="6035040"/>
            <a:chOff x="-1419759" y="878790"/>
            <a:chExt cx="1166813" cy="6035040"/>
          </a:xfrm>
        </p:grpSpPr>
        <p:sp>
          <p:nvSpPr>
            <p:cNvPr id="283" name="Google Shape;283;p16"/>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4" name="Google Shape;284;p16"/>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rgbClr val="FF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1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290" name="Google Shape;290;p17"/>
          <p:cNvSpPr txBox="1"/>
          <p:nvPr>
            <p:ph type="title"/>
          </p:nvPr>
        </p:nvSpPr>
        <p:spPr>
          <a:xfrm>
            <a:off x="1246908" y="909907"/>
            <a:ext cx="7784379" cy="59711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b="1" lang="es-AR" sz="3600">
                <a:solidFill>
                  <a:srgbClr val="002060"/>
                </a:solidFill>
              </a:rPr>
              <a:t>Equipo y documentos necesarios</a:t>
            </a:r>
            <a:r>
              <a:rPr b="1" lang="es-AR" sz="3600">
                <a:solidFill>
                  <a:schemeClr val="lt1"/>
                </a:solidFill>
              </a:rPr>
              <a:t>2</a:t>
            </a:r>
            <a:endParaRPr b="1" sz="3600">
              <a:solidFill>
                <a:schemeClr val="lt1"/>
              </a:solidFill>
            </a:endParaRPr>
          </a:p>
        </p:txBody>
      </p:sp>
      <p:sp>
        <p:nvSpPr>
          <p:cNvPr id="291" name="Google Shape;291;p17"/>
          <p:cNvSpPr txBox="1"/>
          <p:nvPr>
            <p:ph idx="1" type="body"/>
          </p:nvPr>
        </p:nvSpPr>
        <p:spPr>
          <a:xfrm>
            <a:off x="1246909" y="1448940"/>
            <a:ext cx="7580098" cy="97820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s-AR" sz="1800"/>
              <a:t>Alinee su informe terrestre con los datos satelitales correspondientes accediendo a los horarios de paso por satélite en la </a:t>
            </a:r>
            <a:r>
              <a:rPr lang="es-AR" sz="1800" u="sng">
                <a:solidFill>
                  <a:schemeClr val="hlink"/>
                </a:solidFill>
                <a:hlinkClick r:id="rId3"/>
              </a:rPr>
              <a:t>NASA Cloud Satellite Portal </a:t>
            </a:r>
            <a:r>
              <a:rPr lang="es-AR" sz="1800"/>
              <a:t>o en </a:t>
            </a:r>
            <a:r>
              <a:rPr lang="es-AR" sz="1800" u="sng">
                <a:solidFill>
                  <a:schemeClr val="hlink"/>
                </a:solidFill>
                <a:hlinkClick r:id="rId4"/>
              </a:rPr>
              <a:t>NASA GLOBE Observer App</a:t>
            </a:r>
            <a:r>
              <a:rPr lang="es-AR" sz="1800"/>
              <a:t>.   </a:t>
            </a:r>
            <a:endParaRPr/>
          </a:p>
        </p:txBody>
      </p:sp>
      <p:sp>
        <p:nvSpPr>
          <p:cNvPr id="292" name="Google Shape;292;p17"/>
          <p:cNvSpPr txBox="1"/>
          <p:nvPr>
            <p:ph idx="2" type="body"/>
          </p:nvPr>
        </p:nvSpPr>
        <p:spPr>
          <a:xfrm>
            <a:off x="4000935" y="2477145"/>
            <a:ext cx="2578812" cy="335662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lang="es-AR" sz="1600"/>
              <a:t>El protocolo GLOBE Nubes incluye soporte de comparación satelital.</a:t>
            </a:r>
            <a:endParaRPr/>
          </a:p>
          <a:p>
            <a:pPr indent="0" lvl="0" marL="0" rtl="0" algn="l">
              <a:lnSpc>
                <a:spcPct val="90000"/>
              </a:lnSpc>
              <a:spcBef>
                <a:spcPts val="1000"/>
              </a:spcBef>
              <a:spcAft>
                <a:spcPts val="0"/>
              </a:spcAft>
              <a:buClr>
                <a:schemeClr val="dk1"/>
              </a:buClr>
              <a:buSzPts val="1600"/>
              <a:buNone/>
            </a:pPr>
            <a:r>
              <a:rPr lang="es-AR" sz="1600"/>
              <a:t>Acceda a los horarios de paso de satélites para su sitio de observación ingresando sus credenciales. </a:t>
            </a:r>
            <a:endParaRPr sz="1600"/>
          </a:p>
          <a:p>
            <a:pPr indent="0" lvl="0" marL="0" rtl="0" algn="l">
              <a:lnSpc>
                <a:spcPct val="90000"/>
              </a:lnSpc>
              <a:spcBef>
                <a:spcPts val="1000"/>
              </a:spcBef>
              <a:spcAft>
                <a:spcPts val="0"/>
              </a:spcAft>
              <a:buClr>
                <a:schemeClr val="dk1"/>
              </a:buClr>
              <a:buSzPts val="1600"/>
              <a:buNone/>
            </a:pPr>
            <a:r>
              <a:rPr lang="es-AR" sz="1600"/>
              <a:t>Un horario de paso elevado estará disponible en el sitio web y se enviará por correo electrónico a su bandeja de entrada.</a:t>
            </a:r>
            <a:endParaRPr sz="1600"/>
          </a:p>
        </p:txBody>
      </p:sp>
      <p:grpSp>
        <p:nvGrpSpPr>
          <p:cNvPr descr="Android phone: GLOBE Observer App, satellite overpass times on the screen" id="293" name="Google Shape;293;p17"/>
          <p:cNvGrpSpPr/>
          <p:nvPr/>
        </p:nvGrpSpPr>
        <p:grpSpPr>
          <a:xfrm>
            <a:off x="6748491" y="2101526"/>
            <a:ext cx="1780525" cy="3536997"/>
            <a:chOff x="5562680" y="2437295"/>
            <a:chExt cx="2055848" cy="3968672"/>
          </a:xfrm>
        </p:grpSpPr>
        <p:pic>
          <p:nvPicPr>
            <p:cNvPr descr="image of a mobile phone showing the home screen of the GLOBE Clouds app, showing where to select, &quot;check satellite flyovers&quot;" id="294" name="Google Shape;294;p17"/>
            <p:cNvPicPr preferRelativeResize="0"/>
            <p:nvPr/>
          </p:nvPicPr>
          <p:blipFill rotWithShape="1">
            <a:blip r:embed="rId5">
              <a:alphaModFix/>
            </a:blip>
            <a:srcRect b="0" l="0" r="51227" t="0"/>
            <a:stretch/>
          </p:blipFill>
          <p:spPr>
            <a:xfrm>
              <a:off x="5562680" y="2437295"/>
              <a:ext cx="2055848" cy="3968672"/>
            </a:xfrm>
            <a:prstGeom prst="rect">
              <a:avLst/>
            </a:prstGeom>
            <a:noFill/>
            <a:ln>
              <a:noFill/>
            </a:ln>
          </p:spPr>
        </p:pic>
        <p:pic>
          <p:nvPicPr>
            <p:cNvPr descr="image of a mobile phone showing the home screen of the GLOBE Clouds app, showing where to select, &quot;check satellite flyovers&quot;" id="295" name="Google Shape;295;p17"/>
            <p:cNvPicPr preferRelativeResize="0"/>
            <p:nvPr/>
          </p:nvPicPr>
          <p:blipFill rotWithShape="1">
            <a:blip r:embed="rId6">
              <a:alphaModFix/>
            </a:blip>
            <a:srcRect b="0" l="0" r="0" t="0"/>
            <a:stretch/>
          </p:blipFill>
          <p:spPr>
            <a:xfrm>
              <a:off x="5873859" y="3162393"/>
              <a:ext cx="1544260" cy="2564969"/>
            </a:xfrm>
            <a:prstGeom prst="rect">
              <a:avLst/>
            </a:prstGeom>
            <a:noFill/>
            <a:ln>
              <a:noFill/>
            </a:ln>
          </p:spPr>
        </p:pic>
      </p:grpSp>
      <p:sp>
        <p:nvSpPr>
          <p:cNvPr id="296" name="Google Shape;296;p17"/>
          <p:cNvSpPr txBox="1"/>
          <p:nvPr/>
        </p:nvSpPr>
        <p:spPr>
          <a:xfrm>
            <a:off x="6900921" y="5556310"/>
            <a:ext cx="1926086"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AR" sz="1200" u="none" cap="none" strike="noStrike">
                <a:solidFill>
                  <a:schemeClr val="dk1"/>
                </a:solidFill>
                <a:latin typeface="Calibri"/>
                <a:ea typeface="Calibri"/>
                <a:cs typeface="Calibri"/>
                <a:sym typeface="Calibri"/>
              </a:rPr>
              <a:t>Desde la pantalla de inicio de la aplicación GLOBE Nubes, seleccione el botón titulado "Verificar sobrevuelos de satélites".</a:t>
            </a:r>
            <a:endParaRPr b="0" i="0" sz="1200" u="none" cap="none" strike="noStrike">
              <a:solidFill>
                <a:schemeClr val="dk1"/>
              </a:solidFill>
              <a:latin typeface="Calibri"/>
              <a:ea typeface="Calibri"/>
              <a:cs typeface="Calibri"/>
              <a:sym typeface="Calibri"/>
            </a:endParaRPr>
          </a:p>
        </p:txBody>
      </p:sp>
      <p:pic>
        <p:nvPicPr>
          <p:cNvPr descr="Satellite Overpass request webpage" id="297" name="Google Shape;297;p17"/>
          <p:cNvPicPr preferRelativeResize="0"/>
          <p:nvPr/>
        </p:nvPicPr>
        <p:blipFill rotWithShape="1">
          <a:blip r:embed="rId7">
            <a:alphaModFix/>
          </a:blip>
          <a:srcRect b="0" l="0" r="0" t="0"/>
          <a:stretch/>
        </p:blipFill>
        <p:spPr>
          <a:xfrm>
            <a:off x="1487987" y="2477145"/>
            <a:ext cx="2512948" cy="3174793"/>
          </a:xfrm>
          <a:prstGeom prst="rect">
            <a:avLst/>
          </a:prstGeom>
          <a:noFill/>
          <a:ln cap="flat" cmpd="sng" w="9525">
            <a:solidFill>
              <a:schemeClr val="dk1"/>
            </a:solidFill>
            <a:prstDash val="solid"/>
            <a:round/>
            <a:headEnd len="sm" w="sm" type="none"/>
            <a:tailEnd len="sm" w="sm" type="none"/>
          </a:ln>
        </p:spPr>
      </p:pic>
      <p:sp>
        <p:nvSpPr>
          <p:cNvPr id="298" name="Google Shape;298;p17"/>
          <p:cNvSpPr txBox="1"/>
          <p:nvPr/>
        </p:nvSpPr>
        <p:spPr>
          <a:xfrm>
            <a:off x="1332270" y="5758621"/>
            <a:ext cx="5256993"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AR" sz="1200" u="none" cap="none" strike="noStrike">
                <a:solidFill>
                  <a:schemeClr val="dk1"/>
                </a:solidFill>
                <a:latin typeface="Calibri"/>
                <a:ea typeface="Calibri"/>
                <a:cs typeface="Calibri"/>
                <a:sym typeface="Calibri"/>
              </a:rPr>
              <a:t>Nota: los satélites geoestacionarios (GEO) se enfocan sobre una sección de la superficie de la Tierra, escanean un área designada y los datos GEO se procesan con mayor frecuencia que el CERES. Es por eso que las observaciones en casi cualquier momento del día tienen una buena probabilidad de ser igualadas. Por esas razones, los satélites GEO no están incluidos en los horarios de paso elevado.</a:t>
            </a:r>
            <a:endParaRPr b="0" i="0" sz="1200" u="none" cap="none" strike="noStrike">
              <a:solidFill>
                <a:schemeClr val="dk1"/>
              </a:solidFill>
              <a:latin typeface="Calibri"/>
              <a:ea typeface="Calibri"/>
              <a:cs typeface="Calibri"/>
              <a:sym typeface="Calibri"/>
            </a:endParaRPr>
          </a:p>
        </p:txBody>
      </p:sp>
      <p:pic>
        <p:nvPicPr>
          <p:cNvPr id="299" name="Google Shape;299;p17"/>
          <p:cNvPicPr preferRelativeResize="0"/>
          <p:nvPr/>
        </p:nvPicPr>
        <p:blipFill rotWithShape="1">
          <a:blip r:embed="rId8">
            <a:alphaModFix/>
          </a:blip>
          <a:srcRect b="0" l="0" r="0" t="0"/>
          <a:stretch/>
        </p:blipFill>
        <p:spPr>
          <a:xfrm>
            <a:off x="0" y="0"/>
            <a:ext cx="9144000" cy="822960"/>
          </a:xfrm>
          <a:prstGeom prst="rect">
            <a:avLst/>
          </a:prstGeom>
          <a:noFill/>
          <a:ln>
            <a:noFill/>
          </a:ln>
        </p:spPr>
      </p:pic>
      <p:grpSp>
        <p:nvGrpSpPr>
          <p:cNvPr id="300" name="Google Shape;300;p17"/>
          <p:cNvGrpSpPr/>
          <p:nvPr/>
        </p:nvGrpSpPr>
        <p:grpSpPr>
          <a:xfrm>
            <a:off x="0" y="822960"/>
            <a:ext cx="1166813" cy="6035040"/>
            <a:chOff x="-1419759" y="878790"/>
            <a:chExt cx="1166813" cy="6035040"/>
          </a:xfrm>
        </p:grpSpPr>
        <p:sp>
          <p:nvSpPr>
            <p:cNvPr id="301" name="Google Shape;301;p17"/>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2" name="Google Shape;302;p17"/>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rgbClr val="FF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1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308" name="Google Shape;308;p18"/>
          <p:cNvSpPr txBox="1"/>
          <p:nvPr>
            <p:ph type="title"/>
          </p:nvPr>
        </p:nvSpPr>
        <p:spPr>
          <a:xfrm>
            <a:off x="1339271" y="957183"/>
            <a:ext cx="7718463" cy="101771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126562"/>
              <a:buFont typeface="Calibri"/>
              <a:buNone/>
            </a:pPr>
            <a:r>
              <a:rPr lang="es-AR"/>
              <a:t>Selección del sitio - ¿Qué hace que un sitio sea bueno?</a:t>
            </a:r>
            <a:endParaRPr sz="3200">
              <a:solidFill>
                <a:srgbClr val="002060"/>
              </a:solidFill>
            </a:endParaRPr>
          </a:p>
        </p:txBody>
      </p:sp>
      <p:sp>
        <p:nvSpPr>
          <p:cNvPr id="309" name="Google Shape;309;p18"/>
          <p:cNvSpPr txBox="1"/>
          <p:nvPr>
            <p:ph idx="1" type="body"/>
          </p:nvPr>
        </p:nvSpPr>
        <p:spPr>
          <a:xfrm>
            <a:off x="1339272" y="2109122"/>
            <a:ext cx="3617583" cy="429435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chemeClr val="dk1"/>
              </a:buClr>
              <a:buSzPct val="100000"/>
              <a:buNone/>
            </a:pPr>
            <a:r>
              <a:rPr lang="es-AR" sz="2600"/>
              <a:t>Observe desde un lugar que proporcione la vista más despejada del cielo.</a:t>
            </a:r>
            <a:endParaRPr/>
          </a:p>
          <a:p>
            <a:pPr indent="0" lvl="0" marL="0" rtl="0" algn="l">
              <a:lnSpc>
                <a:spcPct val="90000"/>
              </a:lnSpc>
              <a:spcBef>
                <a:spcPts val="1800"/>
              </a:spcBef>
              <a:spcAft>
                <a:spcPts val="0"/>
              </a:spcAft>
              <a:buClr>
                <a:schemeClr val="dk1"/>
              </a:buClr>
              <a:buSzPct val="100000"/>
              <a:buNone/>
            </a:pPr>
            <a:r>
              <a:rPr lang="es-AR" sz="2600"/>
              <a:t>Es mejor observar desde un lugar coherente cada vez.</a:t>
            </a:r>
            <a:endParaRPr/>
          </a:p>
          <a:p>
            <a:pPr indent="0" lvl="0" marL="0" rtl="0" algn="l">
              <a:lnSpc>
                <a:spcPct val="90000"/>
              </a:lnSpc>
              <a:spcBef>
                <a:spcPts val="1800"/>
              </a:spcBef>
              <a:spcAft>
                <a:spcPts val="0"/>
              </a:spcAft>
              <a:buClr>
                <a:schemeClr val="dk1"/>
              </a:buClr>
              <a:buSzPct val="100000"/>
              <a:buNone/>
            </a:pPr>
            <a:r>
              <a:rPr lang="es-AR" sz="2600"/>
              <a:t>Recordatorio: defina un nuevo sitio dentro de su perfil GLOBE (en línea o en las aplicaciones móviles) si se encuentra en una ubicación diferente.</a:t>
            </a:r>
            <a:endParaRPr sz="2600"/>
          </a:p>
        </p:txBody>
      </p:sp>
      <p:pic>
        <p:nvPicPr>
          <p:cNvPr descr="Bad site has obstacles dominant, the sky is not very visible.  An &quot;okay&quot; site has obstacles present, here you minimize the obstacles as much as possible and document and proceed. A good site passes the obstacle test, where possible obstacles are below your hands when you exend them in front of your head (14 degree angle). " id="310" name="Google Shape;310;p18" title="A comparison of Good and Bad observations sites"/>
          <p:cNvPicPr preferRelativeResize="0"/>
          <p:nvPr/>
        </p:nvPicPr>
        <p:blipFill rotWithShape="1">
          <a:blip r:embed="rId3">
            <a:alphaModFix/>
          </a:blip>
          <a:srcRect b="0" l="0" r="0" t="0"/>
          <a:stretch/>
        </p:blipFill>
        <p:spPr>
          <a:xfrm>
            <a:off x="4956857" y="2109122"/>
            <a:ext cx="3803793" cy="4430430"/>
          </a:xfrm>
          <a:prstGeom prst="rect">
            <a:avLst/>
          </a:prstGeom>
          <a:noFill/>
          <a:ln>
            <a:noFill/>
          </a:ln>
        </p:spPr>
      </p:pic>
      <p:pic>
        <p:nvPicPr>
          <p:cNvPr id="311" name="Google Shape;311;p18"/>
          <p:cNvPicPr preferRelativeResize="0"/>
          <p:nvPr/>
        </p:nvPicPr>
        <p:blipFill rotWithShape="1">
          <a:blip r:embed="rId4">
            <a:alphaModFix/>
          </a:blip>
          <a:srcRect b="0" l="0" r="0" t="0"/>
          <a:stretch/>
        </p:blipFill>
        <p:spPr>
          <a:xfrm>
            <a:off x="0" y="0"/>
            <a:ext cx="9144000" cy="822960"/>
          </a:xfrm>
          <a:prstGeom prst="rect">
            <a:avLst/>
          </a:prstGeom>
          <a:noFill/>
          <a:ln>
            <a:noFill/>
          </a:ln>
        </p:spPr>
      </p:pic>
      <p:grpSp>
        <p:nvGrpSpPr>
          <p:cNvPr id="312" name="Google Shape;312;p18"/>
          <p:cNvGrpSpPr/>
          <p:nvPr/>
        </p:nvGrpSpPr>
        <p:grpSpPr>
          <a:xfrm>
            <a:off x="0" y="822960"/>
            <a:ext cx="1166813" cy="6035040"/>
            <a:chOff x="-1419759" y="878790"/>
            <a:chExt cx="1166813" cy="6035040"/>
          </a:xfrm>
        </p:grpSpPr>
        <p:sp>
          <p:nvSpPr>
            <p:cNvPr id="313" name="Google Shape;313;p18"/>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4" name="Google Shape;314;p18"/>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rgbClr val="FF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1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320" name="Google Shape;320;p19"/>
          <p:cNvSpPr txBox="1"/>
          <p:nvPr>
            <p:ph type="title"/>
          </p:nvPr>
        </p:nvSpPr>
        <p:spPr>
          <a:xfrm>
            <a:off x="1389888" y="822326"/>
            <a:ext cx="7125462" cy="106388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¿Cómo observar?: Introducción</a:t>
            </a:r>
            <a:endParaRPr>
              <a:solidFill>
                <a:srgbClr val="002060"/>
              </a:solidFill>
            </a:endParaRPr>
          </a:p>
        </p:txBody>
      </p:sp>
      <p:sp>
        <p:nvSpPr>
          <p:cNvPr id="321" name="Google Shape;321;p19"/>
          <p:cNvSpPr txBox="1"/>
          <p:nvPr>
            <p:ph idx="1" type="body"/>
          </p:nvPr>
        </p:nvSpPr>
        <p:spPr>
          <a:xfrm>
            <a:off x="1229678" y="1886211"/>
            <a:ext cx="4129400" cy="459638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000"/>
              <a:buFont typeface="Calibri"/>
              <a:buChar char="•"/>
            </a:pPr>
            <a:r>
              <a:rPr lang="es-AR" sz="2000"/>
              <a:t>Mire el cielo en todas las direcciones por encima de 14°.</a:t>
            </a:r>
            <a:endParaRPr sz="2000"/>
          </a:p>
          <a:p>
            <a:pPr indent="-228600" lvl="0" marL="228600" rtl="0" algn="l">
              <a:lnSpc>
                <a:spcPct val="90000"/>
              </a:lnSpc>
              <a:spcBef>
                <a:spcPts val="1000"/>
              </a:spcBef>
              <a:spcAft>
                <a:spcPts val="0"/>
              </a:spcAft>
              <a:buClr>
                <a:schemeClr val="dk1"/>
              </a:buClr>
              <a:buSzPts val="2000"/>
              <a:buFont typeface="Calibri"/>
              <a:buChar char="•"/>
            </a:pPr>
            <a:r>
              <a:rPr lang="es-AR" sz="2000"/>
              <a:t>Esta es una buena observación para hacer con un grupo pequeño (cada uno puede tomar un cuarto del cielo) pero también puede hacerse en forma individual.</a:t>
            </a:r>
            <a:endParaRPr sz="2000"/>
          </a:p>
          <a:p>
            <a:pPr indent="-228600" lvl="0" marL="228600" rtl="0" algn="l">
              <a:lnSpc>
                <a:spcPct val="90000"/>
              </a:lnSpc>
              <a:spcBef>
                <a:spcPts val="1000"/>
              </a:spcBef>
              <a:spcAft>
                <a:spcPts val="0"/>
              </a:spcAft>
              <a:buClr>
                <a:schemeClr val="dk1"/>
              </a:buClr>
              <a:buSzPts val="2000"/>
              <a:buFont typeface="Calibri"/>
              <a:buChar char="•"/>
            </a:pPr>
            <a:r>
              <a:rPr lang="es-AR" sz="2000"/>
              <a:t>La identificación de la nube es un arte; mejorarás con la práctica.</a:t>
            </a:r>
            <a:endParaRPr/>
          </a:p>
          <a:p>
            <a:pPr indent="-228600" lvl="0" marL="228600" rtl="0" algn="l">
              <a:lnSpc>
                <a:spcPct val="90000"/>
              </a:lnSpc>
              <a:spcBef>
                <a:spcPts val="1000"/>
              </a:spcBef>
              <a:spcAft>
                <a:spcPts val="0"/>
              </a:spcAft>
              <a:buClr>
                <a:schemeClr val="dk1"/>
              </a:buClr>
              <a:buSzPts val="2000"/>
              <a:buFont typeface="Calibri"/>
              <a:buChar char="•"/>
            </a:pPr>
            <a:r>
              <a:rPr lang="es-AR" sz="2000"/>
              <a:t>El paso más importante es el primero y el más fácil: observar “qué hay en tu cielo“.</a:t>
            </a:r>
            <a:endParaRPr/>
          </a:p>
          <a:p>
            <a:pPr indent="-228600" lvl="1" marL="685800" rtl="0" algn="l">
              <a:lnSpc>
                <a:spcPct val="90000"/>
              </a:lnSpc>
              <a:spcBef>
                <a:spcPts val="500"/>
              </a:spcBef>
              <a:spcAft>
                <a:spcPts val="0"/>
              </a:spcAft>
              <a:buClr>
                <a:schemeClr val="dk1"/>
              </a:buClr>
              <a:buSzPts val="1600"/>
              <a:buFont typeface="Calibri"/>
              <a:buChar char="•"/>
            </a:pPr>
            <a:r>
              <a:rPr lang="es-AR" sz="1600"/>
              <a:t>No se observan nubes</a:t>
            </a:r>
            <a:endParaRPr sz="1600"/>
          </a:p>
          <a:p>
            <a:pPr indent="-228600" lvl="1" marL="685800" rtl="0" algn="l">
              <a:lnSpc>
                <a:spcPct val="90000"/>
              </a:lnSpc>
              <a:spcBef>
                <a:spcPts val="500"/>
              </a:spcBef>
              <a:spcAft>
                <a:spcPts val="0"/>
              </a:spcAft>
              <a:buClr>
                <a:schemeClr val="dk1"/>
              </a:buClr>
              <a:buSzPts val="1600"/>
              <a:buFont typeface="Calibri"/>
              <a:buChar char="•"/>
            </a:pPr>
            <a:r>
              <a:rPr lang="es-AR" sz="1600"/>
              <a:t>Nubes observables</a:t>
            </a:r>
            <a:endParaRPr/>
          </a:p>
          <a:p>
            <a:pPr indent="-228600" lvl="1" marL="685800" rtl="0" algn="l">
              <a:lnSpc>
                <a:spcPct val="90000"/>
              </a:lnSpc>
              <a:spcBef>
                <a:spcPts val="500"/>
              </a:spcBef>
              <a:spcAft>
                <a:spcPts val="0"/>
              </a:spcAft>
              <a:buClr>
                <a:schemeClr val="dk1"/>
              </a:buClr>
              <a:buSzPts val="1600"/>
              <a:buFont typeface="Calibri"/>
              <a:buChar char="•"/>
            </a:pPr>
            <a:r>
              <a:rPr lang="es-AR" sz="1600"/>
              <a:t>La vista de tu cielo y nubes se oscurece.</a:t>
            </a:r>
            <a:endParaRPr sz="2000"/>
          </a:p>
        </p:txBody>
      </p:sp>
      <p:pic>
        <p:nvPicPr>
          <p:cNvPr descr="Caution symbol!" id="322" name="Google Shape;322;p19"/>
          <p:cNvPicPr preferRelativeResize="0"/>
          <p:nvPr/>
        </p:nvPicPr>
        <p:blipFill rotWithShape="1">
          <a:blip r:embed="rId3">
            <a:alphaModFix/>
          </a:blip>
          <a:srcRect b="0" l="0" r="0" t="0"/>
          <a:stretch/>
        </p:blipFill>
        <p:spPr>
          <a:xfrm>
            <a:off x="5517725" y="2017796"/>
            <a:ext cx="310923" cy="317019"/>
          </a:xfrm>
          <a:prstGeom prst="rect">
            <a:avLst/>
          </a:prstGeom>
          <a:noFill/>
          <a:ln>
            <a:noFill/>
          </a:ln>
        </p:spPr>
      </p:pic>
      <p:sp>
        <p:nvSpPr>
          <p:cNvPr id="323" name="Google Shape;323;p19"/>
          <p:cNvSpPr txBox="1"/>
          <p:nvPr/>
        </p:nvSpPr>
        <p:spPr>
          <a:xfrm>
            <a:off x="5891513" y="2018031"/>
            <a:ext cx="289367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AR" sz="1400" u="none" cap="none" strike="noStrike">
                <a:solidFill>
                  <a:srgbClr val="FF0000"/>
                </a:solidFill>
                <a:latin typeface="Calibri"/>
                <a:ea typeface="Calibri"/>
                <a:cs typeface="Calibri"/>
                <a:sym typeface="Calibri"/>
              </a:rPr>
              <a:t>¡NUNCA mire directamente al Sol!</a:t>
            </a:r>
            <a:endParaRPr b="0" i="0" sz="1400" u="none" cap="none" strike="noStrike">
              <a:solidFill>
                <a:srgbClr val="000000"/>
              </a:solidFill>
              <a:latin typeface="Calibri"/>
              <a:ea typeface="Calibri"/>
              <a:cs typeface="Calibri"/>
              <a:sym typeface="Calibri"/>
            </a:endParaRPr>
          </a:p>
        </p:txBody>
      </p:sp>
      <p:pic>
        <p:nvPicPr>
          <p:cNvPr descr="A group of 4 people prepares to do a cloud observation.  Standing back to back, they begin checking for obstacles above 14 degrees above the horizon." id="324" name="Google Shape;324;p19"/>
          <p:cNvPicPr preferRelativeResize="0"/>
          <p:nvPr/>
        </p:nvPicPr>
        <p:blipFill rotWithShape="1">
          <a:blip r:embed="rId4">
            <a:alphaModFix/>
          </a:blip>
          <a:srcRect b="0" l="0" r="0" t="0"/>
          <a:stretch/>
        </p:blipFill>
        <p:spPr>
          <a:xfrm>
            <a:off x="5388189" y="2589104"/>
            <a:ext cx="3396995" cy="2261619"/>
          </a:xfrm>
          <a:prstGeom prst="rect">
            <a:avLst/>
          </a:prstGeom>
          <a:noFill/>
          <a:ln>
            <a:noFill/>
          </a:ln>
        </p:spPr>
      </p:pic>
      <p:sp>
        <p:nvSpPr>
          <p:cNvPr id="325" name="Google Shape;325;p19"/>
          <p:cNvSpPr txBox="1"/>
          <p:nvPr/>
        </p:nvSpPr>
        <p:spPr>
          <a:xfrm>
            <a:off x="5388189" y="4898312"/>
            <a:ext cx="3396995"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s-AR" sz="1400" u="none" cap="none" strike="noStrike">
                <a:solidFill>
                  <a:schemeClr val="dk1"/>
                </a:solidFill>
                <a:latin typeface="Calibri"/>
                <a:ea typeface="Calibri"/>
                <a:cs typeface="Calibri"/>
                <a:sym typeface="Calibri"/>
              </a:rPr>
              <a:t>Esta foto muestra a los observadores que estiman 14 grados sobre el horizonte colocando sus manos en una "V" a aproximadamente la altura de la cabeza. El área entre sus manos, sobre ellas, es su área de observación.</a:t>
            </a:r>
            <a:endParaRPr b="0" i="0" sz="1400" u="none" cap="none" strike="noStrike">
              <a:solidFill>
                <a:schemeClr val="dk1"/>
              </a:solidFill>
              <a:latin typeface="Calibri"/>
              <a:ea typeface="Calibri"/>
              <a:cs typeface="Calibri"/>
              <a:sym typeface="Calibri"/>
            </a:endParaRPr>
          </a:p>
        </p:txBody>
      </p:sp>
      <p:pic>
        <p:nvPicPr>
          <p:cNvPr id="326" name="Google Shape;326;p19"/>
          <p:cNvPicPr preferRelativeResize="0"/>
          <p:nvPr/>
        </p:nvPicPr>
        <p:blipFill rotWithShape="1">
          <a:blip r:embed="rId5">
            <a:alphaModFix/>
          </a:blip>
          <a:srcRect b="0" l="0" r="0" t="0"/>
          <a:stretch/>
        </p:blipFill>
        <p:spPr>
          <a:xfrm>
            <a:off x="0" y="0"/>
            <a:ext cx="9144000" cy="822960"/>
          </a:xfrm>
          <a:prstGeom prst="rect">
            <a:avLst/>
          </a:prstGeom>
          <a:noFill/>
          <a:ln>
            <a:noFill/>
          </a:ln>
        </p:spPr>
      </p:pic>
      <p:grpSp>
        <p:nvGrpSpPr>
          <p:cNvPr id="327" name="Google Shape;327;p19"/>
          <p:cNvGrpSpPr/>
          <p:nvPr/>
        </p:nvGrpSpPr>
        <p:grpSpPr>
          <a:xfrm>
            <a:off x="0" y="822960"/>
            <a:ext cx="1166813" cy="6035040"/>
            <a:chOff x="-1419759" y="878790"/>
            <a:chExt cx="1166813" cy="6035040"/>
          </a:xfrm>
        </p:grpSpPr>
        <p:sp>
          <p:nvSpPr>
            <p:cNvPr id="328" name="Google Shape;328;p19"/>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9" name="Google Shape;329;p19"/>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rgbClr val="FF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103" name="Google Shape;103;p2"/>
          <p:cNvSpPr txBox="1"/>
          <p:nvPr>
            <p:ph type="title"/>
          </p:nvPr>
        </p:nvSpPr>
        <p:spPr>
          <a:xfrm>
            <a:off x="1548670" y="973792"/>
            <a:ext cx="7022017" cy="99947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Nubes y comparación con satélites</a:t>
            </a:r>
            <a:endParaRPr b="1">
              <a:solidFill>
                <a:srgbClr val="002060"/>
              </a:solidFill>
            </a:endParaRPr>
          </a:p>
        </p:txBody>
      </p:sp>
      <p:sp>
        <p:nvSpPr>
          <p:cNvPr id="104" name="Google Shape;104;p2"/>
          <p:cNvSpPr txBox="1"/>
          <p:nvPr>
            <p:ph idx="1" type="body"/>
          </p:nvPr>
        </p:nvSpPr>
        <p:spPr>
          <a:xfrm>
            <a:off x="1548670" y="2124103"/>
            <a:ext cx="7461504" cy="223650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0000"/>
              </a:buClr>
              <a:buSzPts val="2800"/>
              <a:buNone/>
            </a:pPr>
            <a:r>
              <a:rPr lang="es-AR">
                <a:solidFill>
                  <a:srgbClr val="000000"/>
                </a:solidFill>
              </a:rPr>
              <a:t>"</a:t>
            </a:r>
            <a:r>
              <a:rPr lang="es-AR" sz="2400">
                <a:solidFill>
                  <a:srgbClr val="000000"/>
                </a:solidFill>
              </a:rPr>
              <a:t>Buscamos recordarle a la gente que las nubes son expresiones de los estados de ánimo de la atmósfera y pueden leerse como las del semblante de una persona".</a:t>
            </a:r>
            <a:endParaRPr/>
          </a:p>
          <a:p>
            <a:pPr indent="0" lvl="0" marL="0" rtl="0" algn="l">
              <a:lnSpc>
                <a:spcPct val="90000"/>
              </a:lnSpc>
              <a:spcBef>
                <a:spcPts val="1000"/>
              </a:spcBef>
              <a:spcAft>
                <a:spcPts val="0"/>
              </a:spcAft>
              <a:buClr>
                <a:srgbClr val="000000"/>
              </a:buClr>
              <a:buSzPts val="2400"/>
              <a:buNone/>
            </a:pPr>
            <a:r>
              <a:rPr lang="es-AR" sz="2400">
                <a:solidFill>
                  <a:srgbClr val="000000"/>
                </a:solidFill>
              </a:rPr>
              <a:t>Manifiesto de la Sociedad de Apreciación de la Nube</a:t>
            </a:r>
            <a:endParaRPr i="1" sz="2400" u="sng">
              <a:solidFill>
                <a:schemeClr val="hlink"/>
              </a:solidFill>
              <a:hlinkClick r:id="rId3"/>
            </a:endParaRPr>
          </a:p>
          <a:p>
            <a:pPr indent="0" lvl="0" marL="0" rtl="0" algn="l">
              <a:lnSpc>
                <a:spcPct val="90000"/>
              </a:lnSpc>
              <a:spcBef>
                <a:spcPts val="1000"/>
              </a:spcBef>
              <a:spcAft>
                <a:spcPts val="0"/>
              </a:spcAft>
              <a:buClr>
                <a:schemeClr val="dk1"/>
              </a:buClr>
              <a:buSzPts val="1600"/>
              <a:buNone/>
            </a:pPr>
            <a:r>
              <a:rPr i="1" lang="es-AR" sz="1600" u="sng">
                <a:solidFill>
                  <a:schemeClr val="hlink"/>
                </a:solidFill>
                <a:hlinkClick r:id="rId4"/>
              </a:rPr>
              <a:t>https://cloudappreciationsociety.org/manifesto/</a:t>
            </a:r>
            <a:endParaRPr i="1" sz="1600"/>
          </a:p>
        </p:txBody>
      </p:sp>
      <p:pic>
        <p:nvPicPr>
          <p:cNvPr descr="three photos of clouds&#10;sunset image&#10;overcast sky&#10;wispy clouds in blue sky" id="105" name="Google Shape;105;p2"/>
          <p:cNvPicPr preferRelativeResize="0"/>
          <p:nvPr/>
        </p:nvPicPr>
        <p:blipFill rotWithShape="1">
          <a:blip r:embed="rId5">
            <a:alphaModFix/>
          </a:blip>
          <a:srcRect b="0" l="0" r="0" t="0"/>
          <a:stretch/>
        </p:blipFill>
        <p:spPr>
          <a:xfrm>
            <a:off x="1836564" y="4841636"/>
            <a:ext cx="6401355" cy="1450974"/>
          </a:xfrm>
          <a:prstGeom prst="rect">
            <a:avLst/>
          </a:prstGeom>
          <a:noFill/>
          <a:ln>
            <a:noFill/>
          </a:ln>
        </p:spPr>
      </p:pic>
      <p:sp>
        <p:nvSpPr>
          <p:cNvPr id="106" name="Google Shape;106;p2"/>
          <p:cNvSpPr txBox="1"/>
          <p:nvPr/>
        </p:nvSpPr>
        <p:spPr>
          <a:xfrm>
            <a:off x="0" y="93199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A. ¿Qué son las nubes?</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2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335" name="Google Shape;335;p20"/>
          <p:cNvSpPr txBox="1"/>
          <p:nvPr>
            <p:ph type="title"/>
          </p:nvPr>
        </p:nvSpPr>
        <p:spPr>
          <a:xfrm>
            <a:off x="1389888" y="657510"/>
            <a:ext cx="712546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¿Cómo observar?: </a:t>
            </a:r>
            <a:r>
              <a:rPr lang="es-AR">
                <a:solidFill>
                  <a:srgbClr val="002060"/>
                </a:solidFill>
              </a:rPr>
              <a:t> Hoja de datos</a:t>
            </a:r>
            <a:endParaRPr>
              <a:solidFill>
                <a:srgbClr val="002060"/>
              </a:solidFill>
            </a:endParaRPr>
          </a:p>
        </p:txBody>
      </p:sp>
      <p:sp>
        <p:nvSpPr>
          <p:cNvPr id="336" name="Google Shape;336;p20"/>
          <p:cNvSpPr txBox="1"/>
          <p:nvPr>
            <p:ph idx="1" type="body"/>
          </p:nvPr>
        </p:nvSpPr>
        <p:spPr>
          <a:xfrm>
            <a:off x="1389888" y="1716214"/>
            <a:ext cx="3277844" cy="47132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900"/>
              <a:buNone/>
            </a:pPr>
            <a:r>
              <a:rPr lang="es-AR" sz="1900"/>
              <a:t>Sigue la hoja de datos de GLOBE Nubes:</a:t>
            </a:r>
            <a:endParaRPr sz="1900"/>
          </a:p>
          <a:p>
            <a:pPr indent="-514350" lvl="0" marL="514350" rtl="0" algn="l">
              <a:lnSpc>
                <a:spcPct val="90000"/>
              </a:lnSpc>
              <a:spcBef>
                <a:spcPts val="1000"/>
              </a:spcBef>
              <a:spcAft>
                <a:spcPts val="0"/>
              </a:spcAft>
              <a:buClr>
                <a:schemeClr val="dk1"/>
              </a:buClr>
              <a:buSzPts val="1900"/>
              <a:buFont typeface="Calibri"/>
              <a:buAutoNum type="arabicPeriod"/>
            </a:pPr>
            <a:r>
              <a:rPr lang="es-AR" sz="1900"/>
              <a:t>Registre fecha, hora y ubicación.</a:t>
            </a:r>
            <a:endParaRPr sz="1900"/>
          </a:p>
          <a:p>
            <a:pPr indent="-514350" lvl="0" marL="514350" rtl="0" algn="l">
              <a:lnSpc>
                <a:spcPct val="90000"/>
              </a:lnSpc>
              <a:spcBef>
                <a:spcPts val="1000"/>
              </a:spcBef>
              <a:spcAft>
                <a:spcPts val="0"/>
              </a:spcAft>
              <a:buClr>
                <a:schemeClr val="dk1"/>
              </a:buClr>
              <a:buSzPts val="1900"/>
              <a:buFont typeface="Calibri"/>
              <a:buAutoNum type="arabicPeriod"/>
            </a:pPr>
            <a:r>
              <a:rPr lang="es-AR" sz="1900"/>
              <a:t>Observe las condiciones totales del cielo, si corresponde.</a:t>
            </a:r>
            <a:endParaRPr sz="1900"/>
          </a:p>
          <a:p>
            <a:pPr indent="-514350" lvl="0" marL="514350" rtl="0" algn="l">
              <a:lnSpc>
                <a:spcPct val="90000"/>
              </a:lnSpc>
              <a:spcBef>
                <a:spcPts val="1000"/>
              </a:spcBef>
              <a:spcAft>
                <a:spcPts val="0"/>
              </a:spcAft>
              <a:buClr>
                <a:schemeClr val="dk1"/>
              </a:buClr>
              <a:buSzPts val="1900"/>
              <a:buFont typeface="Calibri"/>
              <a:buAutoNum type="arabicPeriod"/>
            </a:pPr>
            <a:r>
              <a:rPr lang="es-AR" sz="1900"/>
              <a:t>En los niveles alto, medio y bajo, se define el tipo de nube, la cobertura de la nube y la opacidad visual de la nube.</a:t>
            </a:r>
            <a:endParaRPr/>
          </a:p>
          <a:p>
            <a:pPr indent="-514350" lvl="0" marL="514350" rtl="0" algn="l">
              <a:lnSpc>
                <a:spcPct val="90000"/>
              </a:lnSpc>
              <a:spcBef>
                <a:spcPts val="1000"/>
              </a:spcBef>
              <a:spcAft>
                <a:spcPts val="0"/>
              </a:spcAft>
              <a:buClr>
                <a:schemeClr val="dk1"/>
              </a:buClr>
              <a:buSzPts val="1900"/>
              <a:buFont typeface="Calibri"/>
              <a:buAutoNum type="arabicPeriod"/>
            </a:pPr>
            <a:r>
              <a:rPr lang="es-AR" sz="1900"/>
              <a:t>Concluya su informe con observaciones de las condiciones de la superficie. </a:t>
            </a:r>
            <a:endParaRPr sz="1900"/>
          </a:p>
        </p:txBody>
      </p:sp>
      <p:pic>
        <p:nvPicPr>
          <p:cNvPr descr="Cloud Protocol Data Sheet" id="337" name="Google Shape;337;p20"/>
          <p:cNvPicPr preferRelativeResize="0"/>
          <p:nvPr/>
        </p:nvPicPr>
        <p:blipFill rotWithShape="1">
          <a:blip r:embed="rId3">
            <a:alphaModFix/>
          </a:blip>
          <a:srcRect b="0" l="0" r="0" t="0"/>
          <a:stretch/>
        </p:blipFill>
        <p:spPr>
          <a:xfrm>
            <a:off x="4952619" y="1734529"/>
            <a:ext cx="3748171" cy="4591433"/>
          </a:xfrm>
          <a:prstGeom prst="rect">
            <a:avLst/>
          </a:prstGeom>
          <a:noFill/>
          <a:ln cap="flat" cmpd="sng" w="9525">
            <a:solidFill>
              <a:schemeClr val="dk1"/>
            </a:solidFill>
            <a:prstDash val="solid"/>
            <a:round/>
            <a:headEnd len="sm" w="sm" type="none"/>
            <a:tailEnd len="sm" w="sm" type="none"/>
          </a:ln>
        </p:spPr>
      </p:pic>
      <p:sp>
        <p:nvSpPr>
          <p:cNvPr id="338" name="Google Shape;338;p20"/>
          <p:cNvSpPr txBox="1"/>
          <p:nvPr/>
        </p:nvSpPr>
        <p:spPr>
          <a:xfrm>
            <a:off x="5455104" y="6325962"/>
            <a:ext cx="27432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AR"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Cloud Data Sheet</a:t>
            </a:r>
            <a:endParaRPr b="0" i="0" sz="1800" u="none" cap="none" strike="noStrike">
              <a:solidFill>
                <a:schemeClr val="dk1"/>
              </a:solidFill>
              <a:latin typeface="Calibri"/>
              <a:ea typeface="Calibri"/>
              <a:cs typeface="Calibri"/>
              <a:sym typeface="Calibri"/>
            </a:endParaRPr>
          </a:p>
        </p:txBody>
      </p:sp>
      <p:pic>
        <p:nvPicPr>
          <p:cNvPr id="339" name="Google Shape;339;p20"/>
          <p:cNvPicPr preferRelativeResize="0"/>
          <p:nvPr/>
        </p:nvPicPr>
        <p:blipFill rotWithShape="1">
          <a:blip r:embed="rId5">
            <a:alphaModFix/>
          </a:blip>
          <a:srcRect b="0" l="0" r="0" t="0"/>
          <a:stretch/>
        </p:blipFill>
        <p:spPr>
          <a:xfrm>
            <a:off x="0" y="0"/>
            <a:ext cx="9144000" cy="822960"/>
          </a:xfrm>
          <a:prstGeom prst="rect">
            <a:avLst/>
          </a:prstGeom>
          <a:noFill/>
          <a:ln>
            <a:noFill/>
          </a:ln>
        </p:spPr>
      </p:pic>
      <p:grpSp>
        <p:nvGrpSpPr>
          <p:cNvPr id="340" name="Google Shape;340;p20"/>
          <p:cNvGrpSpPr/>
          <p:nvPr/>
        </p:nvGrpSpPr>
        <p:grpSpPr>
          <a:xfrm>
            <a:off x="0" y="822960"/>
            <a:ext cx="1166813" cy="6035040"/>
            <a:chOff x="-1419759" y="878790"/>
            <a:chExt cx="1166813" cy="6035040"/>
          </a:xfrm>
        </p:grpSpPr>
        <p:sp>
          <p:nvSpPr>
            <p:cNvPr id="341" name="Google Shape;341;p20"/>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2" name="Google Shape;342;p20"/>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rgbClr val="FF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2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349" name="Google Shape;349;p21"/>
          <p:cNvSpPr txBox="1"/>
          <p:nvPr>
            <p:ph type="title"/>
          </p:nvPr>
        </p:nvSpPr>
        <p:spPr>
          <a:xfrm>
            <a:off x="1389888" y="946880"/>
            <a:ext cx="7125462" cy="10450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¿Cómo observar?: oscurecimiento</a:t>
            </a:r>
            <a:endParaRPr>
              <a:solidFill>
                <a:srgbClr val="002060"/>
              </a:solidFill>
            </a:endParaRPr>
          </a:p>
        </p:txBody>
      </p:sp>
      <p:sp>
        <p:nvSpPr>
          <p:cNvPr id="350" name="Google Shape;350;p21"/>
          <p:cNvSpPr txBox="1"/>
          <p:nvPr>
            <p:ph idx="1" type="body"/>
          </p:nvPr>
        </p:nvSpPr>
        <p:spPr>
          <a:xfrm>
            <a:off x="5653341" y="2210114"/>
            <a:ext cx="3140723" cy="3928023"/>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90000"/>
              </a:lnSpc>
              <a:spcBef>
                <a:spcPts val="0"/>
              </a:spcBef>
              <a:spcAft>
                <a:spcPts val="0"/>
              </a:spcAft>
              <a:buClr>
                <a:schemeClr val="dk1"/>
              </a:buClr>
              <a:buSzPct val="100000"/>
              <a:buFont typeface="Calibri"/>
              <a:buChar char="•"/>
            </a:pPr>
            <a:r>
              <a:rPr lang="es-AR"/>
              <a:t>Identifica un oscurecimiento si no puedes ver el cielo.</a:t>
            </a:r>
            <a:endParaRPr/>
          </a:p>
          <a:p>
            <a:pPr indent="-228600" lvl="0" marL="228600" rtl="0" algn="l">
              <a:lnSpc>
                <a:spcPct val="90000"/>
              </a:lnSpc>
              <a:spcBef>
                <a:spcPts val="1000"/>
              </a:spcBef>
              <a:spcAft>
                <a:spcPts val="0"/>
              </a:spcAft>
              <a:buClr>
                <a:schemeClr val="dk1"/>
              </a:buClr>
              <a:buSzPct val="100000"/>
              <a:buFont typeface="Calibri"/>
              <a:buChar char="•"/>
            </a:pPr>
            <a:r>
              <a:rPr lang="es-AR"/>
              <a:t>Si una de estas opciones oculta más de la cuarta parte del cielo, registre e informe el motivo en la hoja de datos</a:t>
            </a:r>
            <a:endParaRPr/>
          </a:p>
          <a:p>
            <a:pPr indent="-228600" lvl="0" marL="228600" rtl="0" algn="l">
              <a:lnSpc>
                <a:spcPct val="90000"/>
              </a:lnSpc>
              <a:spcBef>
                <a:spcPts val="1000"/>
              </a:spcBef>
              <a:spcAft>
                <a:spcPts val="0"/>
              </a:spcAft>
              <a:buClr>
                <a:schemeClr val="dk1"/>
              </a:buClr>
              <a:buSzPct val="100000"/>
              <a:buChar char="•"/>
            </a:pPr>
            <a:r>
              <a:rPr b="1" lang="es-AR" sz="2200"/>
              <a:t>Nota: </a:t>
            </a:r>
            <a:r>
              <a:rPr lang="es-AR" sz="2200"/>
              <a:t>Si su cielo está bloqueado por edificios o árboles, no lo registre como un oscurecimiento, busque un sitio de observación más abierto.</a:t>
            </a:r>
            <a:endParaRPr sz="2200"/>
          </a:p>
        </p:txBody>
      </p:sp>
      <p:pic>
        <p:nvPicPr>
          <p:cNvPr id="351" name="Google Shape;351;p21"/>
          <p:cNvPicPr preferRelativeResize="0"/>
          <p:nvPr/>
        </p:nvPicPr>
        <p:blipFill rotWithShape="1">
          <a:blip r:embed="rId3">
            <a:alphaModFix/>
          </a:blip>
          <a:srcRect b="0" l="0" r="0" t="0"/>
          <a:stretch/>
        </p:blipFill>
        <p:spPr>
          <a:xfrm>
            <a:off x="0" y="0"/>
            <a:ext cx="9144000" cy="822960"/>
          </a:xfrm>
          <a:prstGeom prst="rect">
            <a:avLst/>
          </a:prstGeom>
          <a:noFill/>
          <a:ln>
            <a:noFill/>
          </a:ln>
        </p:spPr>
      </p:pic>
      <p:grpSp>
        <p:nvGrpSpPr>
          <p:cNvPr id="352" name="Google Shape;352;p21"/>
          <p:cNvGrpSpPr/>
          <p:nvPr/>
        </p:nvGrpSpPr>
        <p:grpSpPr>
          <a:xfrm>
            <a:off x="1166813" y="2115820"/>
            <a:ext cx="4486528" cy="3615835"/>
            <a:chOff x="3705" y="2120915"/>
            <a:chExt cx="5279136" cy="4254623"/>
          </a:xfrm>
        </p:grpSpPr>
        <p:pic>
          <p:nvPicPr>
            <p:cNvPr descr="List of  Sky obscuring phenomena: Blowing snow, heavy snow, heavy rain, fog, spray, volcanic ash, smoke, dust, sand, haze" id="353" name="Google Shape;353;p21"/>
            <p:cNvPicPr preferRelativeResize="0"/>
            <p:nvPr/>
          </p:nvPicPr>
          <p:blipFill rotWithShape="1">
            <a:blip r:embed="rId4">
              <a:alphaModFix/>
            </a:blip>
            <a:srcRect b="0" l="0" r="0" t="0"/>
            <a:stretch/>
          </p:blipFill>
          <p:spPr>
            <a:xfrm>
              <a:off x="3705" y="2120915"/>
              <a:ext cx="3213736" cy="4254623"/>
            </a:xfrm>
            <a:prstGeom prst="rect">
              <a:avLst/>
            </a:prstGeom>
            <a:noFill/>
            <a:ln>
              <a:noFill/>
            </a:ln>
          </p:spPr>
        </p:pic>
        <p:sp>
          <p:nvSpPr>
            <p:cNvPr id="354" name="Google Shape;354;p21"/>
            <p:cNvSpPr/>
            <p:nvPr/>
          </p:nvSpPr>
          <p:spPr>
            <a:xfrm>
              <a:off x="2598210" y="2202081"/>
              <a:ext cx="2684631" cy="4092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s-AR" sz="2200" u="none" cap="none" strike="noStrike">
                  <a:solidFill>
                    <a:srgbClr val="113358"/>
                  </a:solidFill>
                  <a:latin typeface="Calibri"/>
                  <a:ea typeface="Calibri"/>
                  <a:cs typeface="Calibri"/>
                  <a:sym typeface="Calibri"/>
                </a:rPr>
                <a:t>La nieve que vuela</a:t>
              </a:r>
              <a:endParaRPr b="0" i="0" sz="2200" u="none" cap="none" strike="noStrike">
                <a:solidFill>
                  <a:srgbClr val="11335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s-AR" sz="2200" u="none" cap="none" strike="noStrike">
                  <a:solidFill>
                    <a:srgbClr val="113358"/>
                  </a:solidFill>
                  <a:latin typeface="Calibri"/>
                  <a:ea typeface="Calibri"/>
                  <a:cs typeface="Calibri"/>
                  <a:sym typeface="Calibri"/>
                </a:rPr>
                <a:t>Fuertes nevadas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s-AR" sz="2200" u="none" cap="none" strike="noStrike">
                  <a:solidFill>
                    <a:srgbClr val="113358"/>
                  </a:solidFill>
                  <a:latin typeface="Calibri"/>
                  <a:ea typeface="Calibri"/>
                  <a:cs typeface="Calibri"/>
                  <a:sym typeface="Calibri"/>
                </a:rPr>
                <a:t>Lluvia Pesada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s-AR" sz="2200" u="none" cap="none" strike="noStrike">
                  <a:solidFill>
                    <a:srgbClr val="113358"/>
                  </a:solidFill>
                  <a:latin typeface="Calibri"/>
                  <a:ea typeface="Calibri"/>
                  <a:cs typeface="Calibri"/>
                  <a:sym typeface="Calibri"/>
                </a:rPr>
                <a:t>Niebla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s-AR" sz="2200" u="none" cap="none" strike="noStrike">
                  <a:solidFill>
                    <a:srgbClr val="113358"/>
                  </a:solidFill>
                  <a:latin typeface="Calibri"/>
                  <a:ea typeface="Calibri"/>
                  <a:cs typeface="Calibri"/>
                  <a:sym typeface="Calibri"/>
                </a:rPr>
                <a:t>Rocío</a:t>
              </a:r>
              <a:endParaRPr b="0" i="0" sz="2200" u="none" cap="none" strike="noStrike">
                <a:solidFill>
                  <a:srgbClr val="11335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s-AR" sz="2200" u="none" cap="none" strike="noStrike">
                  <a:solidFill>
                    <a:srgbClr val="113358"/>
                  </a:solidFill>
                  <a:latin typeface="Calibri"/>
                  <a:ea typeface="Calibri"/>
                  <a:cs typeface="Calibri"/>
                  <a:sym typeface="Calibri"/>
                </a:rPr>
                <a:t>Ceniza volcánica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s-AR" sz="2200" u="none" cap="none" strike="noStrike">
                  <a:solidFill>
                    <a:srgbClr val="113358"/>
                  </a:solidFill>
                  <a:latin typeface="Calibri"/>
                  <a:ea typeface="Calibri"/>
                  <a:cs typeface="Calibri"/>
                  <a:sym typeface="Calibri"/>
                </a:rPr>
                <a:t>Humo</a:t>
              </a:r>
              <a:endParaRPr b="0" i="0" sz="2200" u="none" cap="none" strike="noStrike">
                <a:solidFill>
                  <a:srgbClr val="11335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s-AR" sz="2200" u="none" cap="none" strike="noStrike">
                  <a:solidFill>
                    <a:srgbClr val="113358"/>
                  </a:solidFill>
                  <a:latin typeface="Calibri"/>
                  <a:ea typeface="Calibri"/>
                  <a:cs typeface="Calibri"/>
                  <a:sym typeface="Calibri"/>
                </a:rPr>
                <a:t>Polvo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s-AR" sz="2200" u="none" cap="none" strike="noStrike">
                  <a:solidFill>
                    <a:srgbClr val="113358"/>
                  </a:solidFill>
                  <a:latin typeface="Calibri"/>
                  <a:ea typeface="Calibri"/>
                  <a:cs typeface="Calibri"/>
                  <a:sym typeface="Calibri"/>
                </a:rPr>
                <a:t>Arena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s-AR" sz="2200" u="none" cap="none" strike="noStrike">
                  <a:solidFill>
                    <a:srgbClr val="113358"/>
                  </a:solidFill>
                  <a:latin typeface="Calibri"/>
                  <a:ea typeface="Calibri"/>
                  <a:cs typeface="Calibri"/>
                  <a:sym typeface="Calibri"/>
                </a:rPr>
                <a:t>Calina</a:t>
              </a:r>
              <a:endParaRPr b="0" i="0" sz="1400" u="none" cap="none" strike="noStrike">
                <a:solidFill>
                  <a:srgbClr val="000000"/>
                </a:solidFill>
                <a:latin typeface="Arial"/>
                <a:ea typeface="Arial"/>
                <a:cs typeface="Arial"/>
                <a:sym typeface="Arial"/>
              </a:endParaRPr>
            </a:p>
          </p:txBody>
        </p:sp>
      </p:grpSp>
      <p:grpSp>
        <p:nvGrpSpPr>
          <p:cNvPr id="355" name="Google Shape;355;p21"/>
          <p:cNvGrpSpPr/>
          <p:nvPr/>
        </p:nvGrpSpPr>
        <p:grpSpPr>
          <a:xfrm>
            <a:off x="0" y="822960"/>
            <a:ext cx="1166813" cy="6035040"/>
            <a:chOff x="-1419759" y="878790"/>
            <a:chExt cx="1166813" cy="6035040"/>
          </a:xfrm>
        </p:grpSpPr>
        <p:sp>
          <p:nvSpPr>
            <p:cNvPr id="356" name="Google Shape;356;p21"/>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7" name="Google Shape;357;p21"/>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rgbClr val="FF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2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363" name="Google Shape;363;p22"/>
          <p:cNvSpPr txBox="1"/>
          <p:nvPr>
            <p:ph type="title"/>
          </p:nvPr>
        </p:nvSpPr>
        <p:spPr>
          <a:xfrm>
            <a:off x="1389888" y="612882"/>
            <a:ext cx="712546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¿Cómo observar?: </a:t>
            </a:r>
            <a:r>
              <a:rPr lang="es-AR">
                <a:solidFill>
                  <a:srgbClr val="002060"/>
                </a:solidFill>
              </a:rPr>
              <a:t>Color del cielo</a:t>
            </a:r>
            <a:endParaRPr>
              <a:solidFill>
                <a:srgbClr val="002060"/>
              </a:solidFill>
            </a:endParaRPr>
          </a:p>
        </p:txBody>
      </p:sp>
      <p:sp>
        <p:nvSpPr>
          <p:cNvPr id="364" name="Google Shape;364;p22"/>
          <p:cNvSpPr txBox="1"/>
          <p:nvPr/>
        </p:nvSpPr>
        <p:spPr>
          <a:xfrm>
            <a:off x="1389887" y="1557586"/>
            <a:ext cx="7395297"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s-AR" sz="1600" u="none" cap="none" strike="noStrike">
                <a:solidFill>
                  <a:schemeClr val="dk1"/>
                </a:solidFill>
                <a:latin typeface="Calibri"/>
                <a:ea typeface="Calibri"/>
                <a:cs typeface="Calibri"/>
                <a:sym typeface="Calibri"/>
              </a:rPr>
              <a:t>El color del cielo es una indicación de la cantidad de aerosoles en la atmósfera. Los aerosoles tienden a dispersar todas las longitudes de onda de la luz, haciendo que el cielo se vea más blanco. Azul profundo sugiere muy pocos aerosoles. Un cielo lechoso sugiere que hay muchos aerosoles.</a:t>
            </a:r>
            <a:endParaRPr b="0" i="0" sz="1600" u="none" cap="none" strike="noStrike">
              <a:solidFill>
                <a:schemeClr val="dk1"/>
              </a:solidFill>
              <a:latin typeface="Calibri"/>
              <a:ea typeface="Calibri"/>
              <a:cs typeface="Calibri"/>
              <a:sym typeface="Calibri"/>
            </a:endParaRPr>
          </a:p>
        </p:txBody>
      </p:sp>
      <p:sp>
        <p:nvSpPr>
          <p:cNvPr id="365" name="Google Shape;365;p22"/>
          <p:cNvSpPr txBox="1"/>
          <p:nvPr>
            <p:ph idx="1" type="body"/>
          </p:nvPr>
        </p:nvSpPr>
        <p:spPr>
          <a:xfrm>
            <a:off x="1389888" y="2702693"/>
            <a:ext cx="4426571" cy="367347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es-AR" sz="1800"/>
              <a:t>Objetivo: observar la parte más azul del cielo.</a:t>
            </a:r>
            <a:endParaRPr/>
          </a:p>
          <a:p>
            <a:pPr indent="0" lvl="0" marL="0" rtl="0" algn="l">
              <a:lnSpc>
                <a:spcPct val="90000"/>
              </a:lnSpc>
              <a:spcBef>
                <a:spcPts val="1000"/>
              </a:spcBef>
              <a:spcAft>
                <a:spcPts val="0"/>
              </a:spcAft>
              <a:buClr>
                <a:schemeClr val="dk1"/>
              </a:buClr>
              <a:buSzPct val="100000"/>
              <a:buNone/>
            </a:pPr>
            <a:r>
              <a:rPr lang="es-AR" sz="1800"/>
              <a:t>Nota: El color del cielo solo se puede observar desde una sección clara del cielo, sin nubes a la vista.</a:t>
            </a:r>
            <a:endParaRPr/>
          </a:p>
          <a:p>
            <a:pPr indent="0" lvl="0" marL="0" rtl="0" algn="l">
              <a:lnSpc>
                <a:spcPct val="90000"/>
              </a:lnSpc>
              <a:spcBef>
                <a:spcPts val="1000"/>
              </a:spcBef>
              <a:spcAft>
                <a:spcPts val="0"/>
              </a:spcAft>
              <a:buClr>
                <a:schemeClr val="dk1"/>
              </a:buClr>
              <a:buSzPct val="100000"/>
              <a:buNone/>
            </a:pPr>
            <a:r>
              <a:rPr lang="es-AR" sz="1800"/>
              <a:t>Consejos:</a:t>
            </a:r>
            <a:endParaRPr/>
          </a:p>
          <a:p>
            <a:pPr indent="-228600" lvl="0" marL="228600" rtl="0" algn="l">
              <a:lnSpc>
                <a:spcPct val="90000"/>
              </a:lnSpc>
              <a:spcBef>
                <a:spcPts val="1000"/>
              </a:spcBef>
              <a:spcAft>
                <a:spcPts val="0"/>
              </a:spcAft>
              <a:buClr>
                <a:schemeClr val="dk1"/>
              </a:buClr>
              <a:buSzPct val="100000"/>
              <a:buFont typeface="Calibri"/>
              <a:buChar char="•"/>
            </a:pPr>
            <a:r>
              <a:rPr lang="es-AR" sz="1800"/>
              <a:t>Da la espalda al sol.</a:t>
            </a:r>
            <a:endParaRPr sz="1800"/>
          </a:p>
          <a:p>
            <a:pPr indent="-228600" lvl="0" marL="228600" rtl="0" algn="l">
              <a:lnSpc>
                <a:spcPct val="90000"/>
              </a:lnSpc>
              <a:spcBef>
                <a:spcPts val="1000"/>
              </a:spcBef>
              <a:spcAft>
                <a:spcPts val="0"/>
              </a:spcAft>
              <a:buClr>
                <a:schemeClr val="dk1"/>
              </a:buClr>
              <a:buSzPct val="100000"/>
              <a:buFont typeface="Calibri"/>
              <a:buChar char="•"/>
            </a:pPr>
            <a:r>
              <a:rPr lang="es-AR" sz="1800"/>
              <a:t>Mire el cielo a medio camino entre el horizonte y hacia arriba (45 °).</a:t>
            </a:r>
            <a:endParaRPr sz="1800"/>
          </a:p>
          <a:p>
            <a:pPr indent="-228600" lvl="0" marL="228600" rtl="0" algn="l">
              <a:lnSpc>
                <a:spcPct val="90000"/>
              </a:lnSpc>
              <a:spcBef>
                <a:spcPts val="1000"/>
              </a:spcBef>
              <a:spcAft>
                <a:spcPts val="0"/>
              </a:spcAft>
              <a:buClr>
                <a:schemeClr val="dk1"/>
              </a:buClr>
              <a:buSzPct val="100000"/>
              <a:buFont typeface="Calibri"/>
              <a:buChar char="•"/>
            </a:pPr>
            <a:r>
              <a:rPr lang="es-AR" sz="1800"/>
              <a:t>Elige el color que mejor se adapte a tu cielo.</a:t>
            </a:r>
            <a:endParaRPr/>
          </a:p>
          <a:p>
            <a:pPr indent="-228600" lvl="0" marL="228600" rtl="0" algn="l">
              <a:lnSpc>
                <a:spcPct val="90000"/>
              </a:lnSpc>
              <a:spcBef>
                <a:spcPts val="1000"/>
              </a:spcBef>
              <a:spcAft>
                <a:spcPts val="0"/>
              </a:spcAft>
              <a:buClr>
                <a:schemeClr val="dk1"/>
              </a:buClr>
              <a:buSzPct val="100000"/>
              <a:buFont typeface="Calibri"/>
              <a:buChar char="•"/>
            </a:pPr>
            <a:r>
              <a:rPr lang="es-AR" sz="1800"/>
              <a:t>Debe hacer coincidir el color del cielo, no las nubes, por lo que si está demasiado nublado, es posible que no pueda observar el color del cielo.</a:t>
            </a:r>
            <a:endParaRPr sz="1800"/>
          </a:p>
        </p:txBody>
      </p:sp>
      <p:pic>
        <p:nvPicPr>
          <p:cNvPr descr="Cloud Observation: sky color categories " id="366" name="Google Shape;366;p22"/>
          <p:cNvPicPr preferRelativeResize="0"/>
          <p:nvPr/>
        </p:nvPicPr>
        <p:blipFill rotWithShape="1">
          <a:blip r:embed="rId3">
            <a:alphaModFix/>
          </a:blip>
          <a:srcRect b="0" l="0" r="0" t="5290"/>
          <a:stretch/>
        </p:blipFill>
        <p:spPr>
          <a:xfrm>
            <a:off x="6282683" y="2388583"/>
            <a:ext cx="1870624" cy="3987586"/>
          </a:xfrm>
          <a:prstGeom prst="rect">
            <a:avLst/>
          </a:prstGeom>
          <a:noFill/>
          <a:ln>
            <a:noFill/>
          </a:ln>
        </p:spPr>
      </p:pic>
      <p:pic>
        <p:nvPicPr>
          <p:cNvPr id="367" name="Google Shape;367;p22"/>
          <p:cNvPicPr preferRelativeResize="0"/>
          <p:nvPr/>
        </p:nvPicPr>
        <p:blipFill rotWithShape="1">
          <a:blip r:embed="rId4">
            <a:alphaModFix/>
          </a:blip>
          <a:srcRect b="0" l="0" r="0" t="0"/>
          <a:stretch/>
        </p:blipFill>
        <p:spPr>
          <a:xfrm>
            <a:off x="0" y="0"/>
            <a:ext cx="9144000" cy="822960"/>
          </a:xfrm>
          <a:prstGeom prst="rect">
            <a:avLst/>
          </a:prstGeom>
          <a:noFill/>
          <a:ln>
            <a:noFill/>
          </a:ln>
        </p:spPr>
      </p:pic>
      <p:grpSp>
        <p:nvGrpSpPr>
          <p:cNvPr id="368" name="Google Shape;368;p22"/>
          <p:cNvGrpSpPr/>
          <p:nvPr/>
        </p:nvGrpSpPr>
        <p:grpSpPr>
          <a:xfrm>
            <a:off x="0" y="822960"/>
            <a:ext cx="1166813" cy="6035040"/>
            <a:chOff x="-1419759" y="878790"/>
            <a:chExt cx="1166813" cy="6035040"/>
          </a:xfrm>
        </p:grpSpPr>
        <p:sp>
          <p:nvSpPr>
            <p:cNvPr id="369" name="Google Shape;369;p22"/>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0" name="Google Shape;370;p22"/>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rgbClr val="FF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2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376" name="Google Shape;376;p23"/>
          <p:cNvSpPr txBox="1"/>
          <p:nvPr>
            <p:ph type="title"/>
          </p:nvPr>
        </p:nvSpPr>
        <p:spPr>
          <a:xfrm>
            <a:off x="1311563" y="882382"/>
            <a:ext cx="6995338" cy="66845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b="1" lang="es-AR" sz="3600">
                <a:solidFill>
                  <a:srgbClr val="002060"/>
                </a:solidFill>
              </a:rPr>
              <a:t>¿Cómo observar?: Visibilidad</a:t>
            </a:r>
            <a:endParaRPr b="1" sz="3600">
              <a:solidFill>
                <a:srgbClr val="002060"/>
              </a:solidFill>
            </a:endParaRPr>
          </a:p>
        </p:txBody>
      </p:sp>
      <p:sp>
        <p:nvSpPr>
          <p:cNvPr id="377" name="Google Shape;377;p23"/>
          <p:cNvSpPr txBox="1"/>
          <p:nvPr>
            <p:ph idx="1" type="body"/>
          </p:nvPr>
        </p:nvSpPr>
        <p:spPr>
          <a:xfrm>
            <a:off x="1311564" y="1550832"/>
            <a:ext cx="7049482" cy="86249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000"/>
              <a:buNone/>
            </a:pPr>
            <a:r>
              <a:rPr lang="es-AR" sz="2000"/>
              <a:t>La visibilidad del cielo es una indicación de la cantidad de aerosoles cerca de la superficie del suelo. Cuantos más aerosoles haya, más turbios aparecerán.</a:t>
            </a:r>
            <a:endParaRPr sz="2000"/>
          </a:p>
        </p:txBody>
      </p:sp>
      <p:sp>
        <p:nvSpPr>
          <p:cNvPr id="378" name="Google Shape;378;p23"/>
          <p:cNvSpPr txBox="1"/>
          <p:nvPr>
            <p:ph idx="2" type="body"/>
          </p:nvPr>
        </p:nvSpPr>
        <p:spPr>
          <a:xfrm>
            <a:off x="3777673" y="2537757"/>
            <a:ext cx="4583372" cy="405928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Font typeface="Calibri"/>
              <a:buChar char="•"/>
            </a:pPr>
            <a:r>
              <a:rPr lang="es-AR" sz="2000"/>
              <a:t>Mira un hito en la distancia</a:t>
            </a:r>
            <a:endParaRPr sz="2000"/>
          </a:p>
          <a:p>
            <a:pPr indent="-228600" lvl="0" marL="228600" rtl="0" algn="l">
              <a:lnSpc>
                <a:spcPct val="90000"/>
              </a:lnSpc>
              <a:spcBef>
                <a:spcPts val="1000"/>
              </a:spcBef>
              <a:spcAft>
                <a:spcPts val="0"/>
              </a:spcAft>
              <a:buClr>
                <a:schemeClr val="dk1"/>
              </a:buClr>
              <a:buSzPts val="2000"/>
              <a:buFont typeface="Calibri"/>
              <a:buChar char="•"/>
            </a:pPr>
            <a:r>
              <a:rPr lang="es-AR" sz="2000"/>
              <a:t>Trate de usar el mismo punto de referencia cada vez.</a:t>
            </a:r>
            <a:endParaRPr sz="2000"/>
          </a:p>
          <a:p>
            <a:pPr indent="0" lvl="0" marL="0" rtl="0" algn="l">
              <a:lnSpc>
                <a:spcPct val="90000"/>
              </a:lnSpc>
              <a:spcBef>
                <a:spcPts val="1000"/>
              </a:spcBef>
              <a:spcAft>
                <a:spcPts val="0"/>
              </a:spcAft>
              <a:buClr>
                <a:schemeClr val="dk1"/>
              </a:buClr>
              <a:buSzPts val="2000"/>
              <a:buNone/>
            </a:pPr>
            <a:r>
              <a:rPr lang="es-AR" sz="2000"/>
              <a:t>Sugerencia:</a:t>
            </a:r>
            <a:endParaRPr/>
          </a:p>
          <a:p>
            <a:pPr indent="0" lvl="0" marL="0" rtl="0" algn="l">
              <a:lnSpc>
                <a:spcPct val="90000"/>
              </a:lnSpc>
              <a:spcBef>
                <a:spcPts val="1000"/>
              </a:spcBef>
              <a:spcAft>
                <a:spcPts val="0"/>
              </a:spcAft>
              <a:buClr>
                <a:schemeClr val="dk1"/>
              </a:buClr>
              <a:buSzPts val="2000"/>
              <a:buNone/>
            </a:pPr>
            <a:r>
              <a:rPr lang="es-AR" sz="2000"/>
              <a:t>Puede ser útil tomar una fotografía de su cielo día a día para notar la diferencia entre las observaciones de visibilidad. </a:t>
            </a:r>
            <a:endParaRPr sz="2000"/>
          </a:p>
          <a:p>
            <a:pPr indent="0" lvl="0" marL="0" rtl="0" algn="l">
              <a:lnSpc>
                <a:spcPct val="90000"/>
              </a:lnSpc>
              <a:spcBef>
                <a:spcPts val="1000"/>
              </a:spcBef>
              <a:spcAft>
                <a:spcPts val="0"/>
              </a:spcAft>
              <a:buClr>
                <a:schemeClr val="dk1"/>
              </a:buClr>
              <a:buSzPts val="2000"/>
              <a:buNone/>
            </a:pPr>
            <a:r>
              <a:rPr lang="es-AR" sz="2000"/>
              <a:t>Además, el cielo más claro para su área se verá justo después de que un frente de tormenta o una tormenta se mueva a través de su área.</a:t>
            </a:r>
            <a:endParaRPr sz="1600"/>
          </a:p>
        </p:txBody>
      </p:sp>
      <p:pic>
        <p:nvPicPr>
          <p:cNvPr descr="Cloud Observaiton: sky visibilty categories " id="379" name="Google Shape;379;p23"/>
          <p:cNvPicPr preferRelativeResize="0"/>
          <p:nvPr/>
        </p:nvPicPr>
        <p:blipFill rotWithShape="1">
          <a:blip r:embed="rId3">
            <a:alphaModFix/>
          </a:blip>
          <a:srcRect b="0" l="0" r="0" t="6843"/>
          <a:stretch/>
        </p:blipFill>
        <p:spPr>
          <a:xfrm>
            <a:off x="1311563" y="2325692"/>
            <a:ext cx="2327147" cy="4271349"/>
          </a:xfrm>
          <a:prstGeom prst="rect">
            <a:avLst/>
          </a:prstGeom>
          <a:noFill/>
          <a:ln>
            <a:noFill/>
          </a:ln>
        </p:spPr>
      </p:pic>
      <p:pic>
        <p:nvPicPr>
          <p:cNvPr id="380" name="Google Shape;380;p23"/>
          <p:cNvPicPr preferRelativeResize="0"/>
          <p:nvPr/>
        </p:nvPicPr>
        <p:blipFill rotWithShape="1">
          <a:blip r:embed="rId4">
            <a:alphaModFix/>
          </a:blip>
          <a:srcRect b="0" l="0" r="0" t="0"/>
          <a:stretch/>
        </p:blipFill>
        <p:spPr>
          <a:xfrm>
            <a:off x="0" y="0"/>
            <a:ext cx="9144000" cy="822960"/>
          </a:xfrm>
          <a:prstGeom prst="rect">
            <a:avLst/>
          </a:prstGeom>
          <a:noFill/>
          <a:ln>
            <a:noFill/>
          </a:ln>
        </p:spPr>
      </p:pic>
      <p:grpSp>
        <p:nvGrpSpPr>
          <p:cNvPr id="381" name="Google Shape;381;p23"/>
          <p:cNvGrpSpPr/>
          <p:nvPr/>
        </p:nvGrpSpPr>
        <p:grpSpPr>
          <a:xfrm>
            <a:off x="0" y="822960"/>
            <a:ext cx="1166813" cy="6035040"/>
            <a:chOff x="-1419759" y="878790"/>
            <a:chExt cx="1166813" cy="6035040"/>
          </a:xfrm>
        </p:grpSpPr>
        <p:sp>
          <p:nvSpPr>
            <p:cNvPr id="382" name="Google Shape;382;p23"/>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3" name="Google Shape;383;p23"/>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rgbClr val="FF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2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389" name="Google Shape;389;p24"/>
          <p:cNvSpPr txBox="1"/>
          <p:nvPr>
            <p:ph type="title"/>
          </p:nvPr>
        </p:nvSpPr>
        <p:spPr>
          <a:xfrm>
            <a:off x="1459344" y="692237"/>
            <a:ext cx="734291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¿Cómo observar?: </a:t>
            </a:r>
            <a:r>
              <a:rPr lang="es-AR" sz="3600"/>
              <a:t>Condición del cielo</a:t>
            </a:r>
            <a:endParaRPr sz="3600"/>
          </a:p>
        </p:txBody>
      </p:sp>
      <p:sp>
        <p:nvSpPr>
          <p:cNvPr id="390" name="Google Shape;390;p24"/>
          <p:cNvSpPr txBox="1"/>
          <p:nvPr/>
        </p:nvSpPr>
        <p:spPr>
          <a:xfrm>
            <a:off x="1459344" y="5618136"/>
            <a:ext cx="725070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Sugerencia:</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Este es un buen recordatorio de la diferencia entre observar el color del cielo y la visibilidad del cielo, y dónde mirar a medida que observa cada uno.</a:t>
            </a:r>
            <a:endParaRPr b="0" i="0" sz="1800" u="none" cap="none" strike="noStrike">
              <a:solidFill>
                <a:schemeClr val="dk1"/>
              </a:solidFill>
              <a:latin typeface="Calibri"/>
              <a:ea typeface="Calibri"/>
              <a:cs typeface="Calibri"/>
              <a:sym typeface="Calibri"/>
            </a:endParaRPr>
          </a:p>
        </p:txBody>
      </p:sp>
      <p:pic>
        <p:nvPicPr>
          <p:cNvPr id="391" name="Google Shape;391;p24"/>
          <p:cNvPicPr preferRelativeResize="0"/>
          <p:nvPr/>
        </p:nvPicPr>
        <p:blipFill rotWithShape="1">
          <a:blip r:embed="rId3">
            <a:alphaModFix/>
          </a:blip>
          <a:srcRect b="0" l="0" r="0" t="0"/>
          <a:stretch/>
        </p:blipFill>
        <p:spPr>
          <a:xfrm>
            <a:off x="0" y="0"/>
            <a:ext cx="9144000" cy="822960"/>
          </a:xfrm>
          <a:prstGeom prst="rect">
            <a:avLst/>
          </a:prstGeom>
          <a:noFill/>
          <a:ln>
            <a:noFill/>
          </a:ln>
        </p:spPr>
      </p:pic>
      <p:grpSp>
        <p:nvGrpSpPr>
          <p:cNvPr id="392" name="Google Shape;392;p24"/>
          <p:cNvGrpSpPr/>
          <p:nvPr/>
        </p:nvGrpSpPr>
        <p:grpSpPr>
          <a:xfrm>
            <a:off x="0" y="822960"/>
            <a:ext cx="1166813" cy="6035040"/>
            <a:chOff x="-1419759" y="878790"/>
            <a:chExt cx="1166813" cy="6035040"/>
          </a:xfrm>
        </p:grpSpPr>
        <p:sp>
          <p:nvSpPr>
            <p:cNvPr id="393" name="Google Shape;393;p24"/>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4" name="Google Shape;394;p24"/>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rgbClr val="FF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grpSp>
        <p:nvGrpSpPr>
          <p:cNvPr id="395" name="Google Shape;395;p24"/>
          <p:cNvGrpSpPr/>
          <p:nvPr/>
        </p:nvGrpSpPr>
        <p:grpSpPr>
          <a:xfrm>
            <a:off x="1341014" y="1752600"/>
            <a:ext cx="7566871" cy="3810001"/>
            <a:chOff x="1341014" y="1752600"/>
            <a:chExt cx="7566871" cy="3810001"/>
          </a:xfrm>
        </p:grpSpPr>
        <p:pic>
          <p:nvPicPr>
            <p:cNvPr descr="This image shows a figure demonstrating how to properly observe sky conditions. To observe sky color, turn your back to the Sun and look to the bluest part of the sky above the horizon. To determine visibility, choose a point on the horizon and determine how well you can observe its details and features from a distance." id="396" name="Google Shape;396;p24" title="Observing Sky Conditions"/>
            <p:cNvPicPr preferRelativeResize="0"/>
            <p:nvPr/>
          </p:nvPicPr>
          <p:blipFill rotWithShape="1">
            <a:blip r:embed="rId4">
              <a:alphaModFix/>
            </a:blip>
            <a:srcRect b="0" l="0" r="0" t="0"/>
            <a:stretch/>
          </p:blipFill>
          <p:spPr>
            <a:xfrm>
              <a:off x="1341014" y="1752600"/>
              <a:ext cx="7566871" cy="3810001"/>
            </a:xfrm>
            <a:prstGeom prst="rect">
              <a:avLst/>
            </a:prstGeom>
            <a:noFill/>
            <a:ln>
              <a:noFill/>
            </a:ln>
          </p:spPr>
        </p:pic>
        <p:sp>
          <p:nvSpPr>
            <p:cNvPr id="397" name="Google Shape;397;p24"/>
            <p:cNvSpPr txBox="1"/>
            <p:nvPr/>
          </p:nvSpPr>
          <p:spPr>
            <a:xfrm>
              <a:off x="3709950" y="3784300"/>
              <a:ext cx="983100" cy="431100"/>
            </a:xfrm>
            <a:prstGeom prst="rect">
              <a:avLst/>
            </a:prstGeom>
            <a:solidFill>
              <a:srgbClr val="FFFFFF"/>
            </a:solidFill>
            <a:ln cap="flat" cmpd="sng" w="9525">
              <a:solidFill>
                <a:srgbClr val="CAECDD"/>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s-AR" sz="800" u="none" cap="none" strike="noStrike">
                  <a:solidFill>
                    <a:srgbClr val="000000"/>
                  </a:solidFill>
                  <a:latin typeface="Arial"/>
                  <a:ea typeface="Arial"/>
                  <a:cs typeface="Arial"/>
                  <a:sym typeface="Arial"/>
                </a:rPr>
                <a:t>¡Mire hacia arriba!</a:t>
              </a:r>
              <a:endParaRPr b="0" i="0" sz="800" u="none" cap="none" strike="noStrike">
                <a:solidFill>
                  <a:srgbClr val="000000"/>
                </a:solidFill>
                <a:latin typeface="Arial"/>
                <a:ea typeface="Arial"/>
                <a:cs typeface="Arial"/>
                <a:sym typeface="Arial"/>
              </a:endParaRPr>
            </a:p>
          </p:txBody>
        </p:sp>
        <p:sp>
          <p:nvSpPr>
            <p:cNvPr id="398" name="Google Shape;398;p24"/>
            <p:cNvSpPr txBox="1"/>
            <p:nvPr/>
          </p:nvSpPr>
          <p:spPr>
            <a:xfrm>
              <a:off x="2986500" y="2102400"/>
              <a:ext cx="1549800" cy="554100"/>
            </a:xfrm>
            <a:prstGeom prst="rect">
              <a:avLst/>
            </a:prstGeom>
            <a:solidFill>
              <a:srgbClr val="FFFFFF"/>
            </a:solidFill>
            <a:ln cap="flat" cmpd="sng" w="9525">
              <a:solidFill>
                <a:srgbClr val="CAECDD"/>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s-AR" sz="800" u="none" cap="none" strike="noStrike">
                  <a:solidFill>
                    <a:srgbClr val="000000"/>
                  </a:solidFill>
                  <a:latin typeface="Arial"/>
                  <a:ea typeface="Arial"/>
                  <a:cs typeface="Arial"/>
                  <a:sym typeface="Arial"/>
                </a:rPr>
                <a:t>Color del cielo, observado en la parte más azul del cielo en dirección contraria al sol</a:t>
              </a:r>
              <a:endParaRPr b="0" i="0" sz="800" u="none" cap="none" strike="noStrike">
                <a:solidFill>
                  <a:srgbClr val="000000"/>
                </a:solidFill>
                <a:latin typeface="Arial"/>
                <a:ea typeface="Arial"/>
                <a:cs typeface="Arial"/>
                <a:sym typeface="Arial"/>
              </a:endParaRPr>
            </a:p>
          </p:txBody>
        </p:sp>
        <p:sp>
          <p:nvSpPr>
            <p:cNvPr id="399" name="Google Shape;399;p24"/>
            <p:cNvSpPr txBox="1"/>
            <p:nvPr/>
          </p:nvSpPr>
          <p:spPr>
            <a:xfrm>
              <a:off x="5725075" y="2263050"/>
              <a:ext cx="1860000" cy="431100"/>
            </a:xfrm>
            <a:prstGeom prst="rect">
              <a:avLst/>
            </a:prstGeom>
            <a:solidFill>
              <a:srgbClr val="FFFFFF"/>
            </a:solidFill>
            <a:ln cap="flat" cmpd="sng" w="9525">
              <a:solidFill>
                <a:srgbClr val="CAECDD"/>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s-AR" sz="800" u="none" cap="none" strike="noStrike">
                  <a:solidFill>
                    <a:srgbClr val="000000"/>
                  </a:solidFill>
                  <a:latin typeface="Arial"/>
                  <a:ea typeface="Arial"/>
                  <a:cs typeface="Arial"/>
                  <a:sym typeface="Arial"/>
                </a:rPr>
                <a:t>Visibilidad del cielo, observando un objetivo en la distancia</a:t>
              </a:r>
              <a:endParaRPr b="0" i="0" sz="800" u="none" cap="none" strike="noStrike">
                <a:solidFill>
                  <a:srgbClr val="000000"/>
                </a:solidFill>
                <a:latin typeface="Arial"/>
                <a:ea typeface="Arial"/>
                <a:cs typeface="Arial"/>
                <a:sym typeface="Arial"/>
              </a:endParaRPr>
            </a:p>
          </p:txBody>
        </p:sp>
        <p:sp>
          <p:nvSpPr>
            <p:cNvPr id="400" name="Google Shape;400;p24"/>
            <p:cNvSpPr txBox="1"/>
            <p:nvPr/>
          </p:nvSpPr>
          <p:spPr>
            <a:xfrm>
              <a:off x="7113975" y="3126050"/>
              <a:ext cx="1219200" cy="307800"/>
            </a:xfrm>
            <a:prstGeom prst="rect">
              <a:avLst/>
            </a:prstGeom>
            <a:solidFill>
              <a:srgbClr val="FFFFFF"/>
            </a:solidFill>
            <a:ln cap="flat" cmpd="sng" w="9525">
              <a:solidFill>
                <a:srgbClr val="CAECDD"/>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s-AR" sz="800" u="none" cap="none" strike="noStrike">
                  <a:solidFill>
                    <a:srgbClr val="000000"/>
                  </a:solidFill>
                  <a:latin typeface="Arial"/>
                  <a:ea typeface="Arial"/>
                  <a:cs typeface="Arial"/>
                  <a:sym typeface="Arial"/>
                </a:rPr>
                <a:t>¡Mire al costado!</a:t>
              </a:r>
              <a:endParaRPr b="0" i="0" sz="800" u="none" cap="none" strike="noStrik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2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406" name="Google Shape;406;p25"/>
          <p:cNvSpPr txBox="1"/>
          <p:nvPr>
            <p:ph type="title"/>
          </p:nvPr>
        </p:nvSpPr>
        <p:spPr>
          <a:xfrm>
            <a:off x="1551932" y="946879"/>
            <a:ext cx="696341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Cómo observar: Detalles de las nubes a cada altura</a:t>
            </a:r>
            <a:endParaRPr sz="3600"/>
          </a:p>
        </p:txBody>
      </p:sp>
      <p:sp>
        <p:nvSpPr>
          <p:cNvPr id="407" name="Google Shape;407;p25"/>
          <p:cNvSpPr txBox="1"/>
          <p:nvPr>
            <p:ph idx="1" type="body"/>
          </p:nvPr>
        </p:nvSpPr>
        <p:spPr>
          <a:xfrm>
            <a:off x="1551933" y="2396996"/>
            <a:ext cx="6156805" cy="390452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s-AR"/>
              <a:t>En cada nivel (alto, medio y bajo) los observadores identificarán lo siguiente:</a:t>
            </a:r>
            <a:endParaRPr/>
          </a:p>
          <a:p>
            <a:pPr indent="-228600" lvl="0" marL="228600" rtl="0" algn="l">
              <a:lnSpc>
                <a:spcPct val="90000"/>
              </a:lnSpc>
              <a:spcBef>
                <a:spcPts val="1000"/>
              </a:spcBef>
              <a:spcAft>
                <a:spcPts val="0"/>
              </a:spcAft>
              <a:buClr>
                <a:schemeClr val="dk1"/>
              </a:buClr>
              <a:buSzPts val="2800"/>
              <a:buFont typeface="Calibri"/>
              <a:buChar char="•"/>
            </a:pPr>
            <a:r>
              <a:rPr lang="es-AR"/>
              <a:t>Tipo (s) de nube.</a:t>
            </a:r>
            <a:endParaRPr/>
          </a:p>
          <a:p>
            <a:pPr indent="-228600" lvl="0" marL="228600" rtl="0" algn="l">
              <a:lnSpc>
                <a:spcPct val="90000"/>
              </a:lnSpc>
              <a:spcBef>
                <a:spcPts val="1000"/>
              </a:spcBef>
              <a:spcAft>
                <a:spcPts val="0"/>
              </a:spcAft>
              <a:buClr>
                <a:schemeClr val="dk1"/>
              </a:buClr>
              <a:buSzPts val="2800"/>
              <a:buFont typeface="Calibri"/>
              <a:buChar char="•"/>
            </a:pPr>
            <a:r>
              <a:rPr lang="es-AR"/>
              <a:t>Cubierta de nubes.</a:t>
            </a:r>
            <a:endParaRPr/>
          </a:p>
          <a:p>
            <a:pPr indent="-228600" lvl="0" marL="228600" rtl="0" algn="l">
              <a:lnSpc>
                <a:spcPct val="90000"/>
              </a:lnSpc>
              <a:spcBef>
                <a:spcPts val="1000"/>
              </a:spcBef>
              <a:spcAft>
                <a:spcPts val="0"/>
              </a:spcAft>
              <a:buClr>
                <a:schemeClr val="dk1"/>
              </a:buClr>
              <a:buSzPts val="2800"/>
              <a:buFont typeface="Calibri"/>
              <a:buChar char="•"/>
            </a:pPr>
            <a:r>
              <a:rPr lang="es-AR"/>
              <a:t>Opacidad visual en la nubes.</a:t>
            </a:r>
            <a:endParaRPr/>
          </a:p>
          <a:p>
            <a:pPr indent="0" lvl="0" marL="0" rtl="0" algn="l">
              <a:lnSpc>
                <a:spcPct val="90000"/>
              </a:lnSpc>
              <a:spcBef>
                <a:spcPts val="1000"/>
              </a:spcBef>
              <a:spcAft>
                <a:spcPts val="0"/>
              </a:spcAft>
              <a:buClr>
                <a:schemeClr val="dk1"/>
              </a:buClr>
              <a:buSzPts val="2800"/>
              <a:buNone/>
            </a:pPr>
            <a:r>
              <a:rPr lang="es-AR"/>
              <a:t>Las estelas (contrails) se reportan en la sección de nubes altas.</a:t>
            </a:r>
            <a:endParaRPr/>
          </a:p>
        </p:txBody>
      </p:sp>
      <p:pic>
        <p:nvPicPr>
          <p:cNvPr id="408" name="Google Shape;408;p25"/>
          <p:cNvPicPr preferRelativeResize="0"/>
          <p:nvPr/>
        </p:nvPicPr>
        <p:blipFill rotWithShape="1">
          <a:blip r:embed="rId3">
            <a:alphaModFix/>
          </a:blip>
          <a:srcRect b="0" l="0" r="0" t="0"/>
          <a:stretch/>
        </p:blipFill>
        <p:spPr>
          <a:xfrm>
            <a:off x="0" y="0"/>
            <a:ext cx="9144000" cy="822960"/>
          </a:xfrm>
          <a:prstGeom prst="rect">
            <a:avLst/>
          </a:prstGeom>
          <a:noFill/>
          <a:ln>
            <a:noFill/>
          </a:ln>
        </p:spPr>
      </p:pic>
      <p:grpSp>
        <p:nvGrpSpPr>
          <p:cNvPr id="409" name="Google Shape;409;p25"/>
          <p:cNvGrpSpPr/>
          <p:nvPr/>
        </p:nvGrpSpPr>
        <p:grpSpPr>
          <a:xfrm>
            <a:off x="0" y="822960"/>
            <a:ext cx="1166813" cy="6035040"/>
            <a:chOff x="-1419759" y="878790"/>
            <a:chExt cx="1166813" cy="6035040"/>
          </a:xfrm>
        </p:grpSpPr>
        <p:sp>
          <p:nvSpPr>
            <p:cNvPr id="410" name="Google Shape;410;p25"/>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1" name="Google Shape;411;p25"/>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rgbClr val="FF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2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417" name="Google Shape;417;p26"/>
          <p:cNvSpPr txBox="1"/>
          <p:nvPr>
            <p:ph type="title"/>
          </p:nvPr>
        </p:nvSpPr>
        <p:spPr>
          <a:xfrm>
            <a:off x="1570182" y="1049588"/>
            <a:ext cx="6270913" cy="99622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Cómo observar: Tipo de nube</a:t>
            </a:r>
            <a:endParaRPr/>
          </a:p>
        </p:txBody>
      </p:sp>
      <p:sp>
        <p:nvSpPr>
          <p:cNvPr id="418" name="Google Shape;418;p26"/>
          <p:cNvSpPr txBox="1"/>
          <p:nvPr>
            <p:ph idx="1" type="body"/>
          </p:nvPr>
        </p:nvSpPr>
        <p:spPr>
          <a:xfrm>
            <a:off x="1570182" y="2272437"/>
            <a:ext cx="3084945" cy="3904521"/>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s-AR"/>
              <a:t>Las nubes se pueden definir según:</a:t>
            </a:r>
            <a:endParaRPr/>
          </a:p>
          <a:p>
            <a:pPr indent="-228600" lvl="0" marL="228600" rtl="0" algn="l">
              <a:lnSpc>
                <a:spcPct val="90000"/>
              </a:lnSpc>
              <a:spcBef>
                <a:spcPts val="1000"/>
              </a:spcBef>
              <a:spcAft>
                <a:spcPts val="0"/>
              </a:spcAft>
              <a:buClr>
                <a:schemeClr val="dk1"/>
              </a:buClr>
              <a:buSzPct val="100000"/>
              <a:buFont typeface="Calibri"/>
              <a:buChar char="•"/>
            </a:pPr>
            <a:r>
              <a:rPr lang="es-AR"/>
              <a:t>Su forma.</a:t>
            </a:r>
            <a:endParaRPr/>
          </a:p>
          <a:p>
            <a:pPr indent="-228600" lvl="0" marL="228600" rtl="0" algn="l">
              <a:lnSpc>
                <a:spcPct val="90000"/>
              </a:lnSpc>
              <a:spcBef>
                <a:spcPts val="1000"/>
              </a:spcBef>
              <a:spcAft>
                <a:spcPts val="0"/>
              </a:spcAft>
              <a:buClr>
                <a:schemeClr val="dk1"/>
              </a:buClr>
              <a:buSzPct val="100000"/>
              <a:buFont typeface="Calibri"/>
              <a:buChar char="•"/>
            </a:pPr>
            <a:r>
              <a:rPr lang="es-AR"/>
              <a:t>La altitud de la base de la nube.</a:t>
            </a:r>
            <a:endParaRPr/>
          </a:p>
          <a:p>
            <a:pPr indent="-228600" lvl="0" marL="228600" rtl="0" algn="l">
              <a:lnSpc>
                <a:spcPct val="90000"/>
              </a:lnSpc>
              <a:spcBef>
                <a:spcPts val="1000"/>
              </a:spcBef>
              <a:spcAft>
                <a:spcPts val="0"/>
              </a:spcAft>
              <a:buClr>
                <a:schemeClr val="dk1"/>
              </a:buClr>
              <a:buSzPct val="100000"/>
              <a:buFont typeface="Calibri"/>
              <a:buChar char="•"/>
            </a:pPr>
            <a:r>
              <a:rPr lang="es-AR"/>
              <a:t>Si están produciendo precipitación.</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lang="es-AR"/>
              <a:t>Cloud Triangle es un útil dispositivo de memoria</a:t>
            </a:r>
            <a:endParaRPr/>
          </a:p>
        </p:txBody>
      </p:sp>
      <p:pic>
        <p:nvPicPr>
          <p:cNvPr descr="GLOBE Cloud Triangle, putting cirrus at the top and stratus and cumulus clouds at each bottom corner. altostartus and altocumulus half way up the sides, cirrostartus and cirrocumuus at the top. Nimbostratus and cumulonimbus included at the bottom, with fog." id="419" name="Google Shape;419;p26"/>
          <p:cNvPicPr preferRelativeResize="0"/>
          <p:nvPr/>
        </p:nvPicPr>
        <p:blipFill rotWithShape="1">
          <a:blip r:embed="rId3">
            <a:alphaModFix/>
          </a:blip>
          <a:srcRect b="0" l="0" r="0" t="0"/>
          <a:stretch/>
        </p:blipFill>
        <p:spPr>
          <a:xfrm>
            <a:off x="4908032" y="2189479"/>
            <a:ext cx="3719192" cy="3987479"/>
          </a:xfrm>
          <a:prstGeom prst="rect">
            <a:avLst/>
          </a:prstGeom>
          <a:noFill/>
          <a:ln>
            <a:noFill/>
          </a:ln>
        </p:spPr>
      </p:pic>
      <p:pic>
        <p:nvPicPr>
          <p:cNvPr id="420" name="Google Shape;420;p26"/>
          <p:cNvPicPr preferRelativeResize="0"/>
          <p:nvPr/>
        </p:nvPicPr>
        <p:blipFill rotWithShape="1">
          <a:blip r:embed="rId4">
            <a:alphaModFix/>
          </a:blip>
          <a:srcRect b="0" l="0" r="0" t="0"/>
          <a:stretch/>
        </p:blipFill>
        <p:spPr>
          <a:xfrm>
            <a:off x="0" y="0"/>
            <a:ext cx="9144000" cy="822960"/>
          </a:xfrm>
          <a:prstGeom prst="rect">
            <a:avLst/>
          </a:prstGeom>
          <a:noFill/>
          <a:ln>
            <a:noFill/>
          </a:ln>
        </p:spPr>
      </p:pic>
      <p:grpSp>
        <p:nvGrpSpPr>
          <p:cNvPr id="421" name="Google Shape;421;p26"/>
          <p:cNvGrpSpPr/>
          <p:nvPr/>
        </p:nvGrpSpPr>
        <p:grpSpPr>
          <a:xfrm>
            <a:off x="0" y="822960"/>
            <a:ext cx="1166813" cy="6035040"/>
            <a:chOff x="-1419759" y="878790"/>
            <a:chExt cx="1166813" cy="6035040"/>
          </a:xfrm>
        </p:grpSpPr>
        <p:sp>
          <p:nvSpPr>
            <p:cNvPr id="422" name="Google Shape;422;p26"/>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3" name="Google Shape;423;p26"/>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rgbClr val="FF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27"/>
          <p:cNvSpPr txBox="1"/>
          <p:nvPr>
            <p:ph idx="12" type="sldNum"/>
          </p:nvPr>
        </p:nvSpPr>
        <p:spPr>
          <a:xfrm>
            <a:off x="5929029" y="6241182"/>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429" name="Google Shape;429;p27"/>
          <p:cNvSpPr txBox="1"/>
          <p:nvPr>
            <p:ph type="title"/>
          </p:nvPr>
        </p:nvSpPr>
        <p:spPr>
          <a:xfrm>
            <a:off x="1166813" y="766636"/>
            <a:ext cx="7453242" cy="107839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100000"/>
              <a:buFont typeface="Calibri"/>
              <a:buNone/>
            </a:pPr>
            <a:r>
              <a:rPr lang="es-AR"/>
              <a:t>Cómo observar: Tipo de nube por forma</a:t>
            </a:r>
            <a:endParaRPr/>
          </a:p>
        </p:txBody>
      </p:sp>
      <p:sp>
        <p:nvSpPr>
          <p:cNvPr id="430" name="Google Shape;430;p27"/>
          <p:cNvSpPr txBox="1"/>
          <p:nvPr>
            <p:ph idx="1" type="body"/>
          </p:nvPr>
        </p:nvSpPr>
        <p:spPr>
          <a:xfrm>
            <a:off x="1166812" y="1872685"/>
            <a:ext cx="7977188" cy="53388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es-AR"/>
              <a:t>Las 3 formas principales de nubes son:</a:t>
            </a:r>
            <a:endParaRPr/>
          </a:p>
        </p:txBody>
      </p:sp>
      <p:sp>
        <p:nvSpPr>
          <p:cNvPr id="431" name="Google Shape;431;p27"/>
          <p:cNvSpPr txBox="1"/>
          <p:nvPr/>
        </p:nvSpPr>
        <p:spPr>
          <a:xfrm>
            <a:off x="1297167" y="4057347"/>
            <a:ext cx="2379044"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s-AR" sz="1600" u="none" cap="none" strike="noStrike">
                <a:solidFill>
                  <a:schemeClr val="dk1"/>
                </a:solidFill>
                <a:latin typeface="Calibri"/>
                <a:ea typeface="Calibri"/>
                <a:cs typeface="Calibri"/>
                <a:sym typeface="Calibri"/>
              </a:rPr>
              <a:t>Cúmulo (hinchado): </a:t>
            </a:r>
            <a:r>
              <a:rPr b="0" i="0" lang="es-AR" sz="1600" u="none" cap="none" strike="noStrike">
                <a:solidFill>
                  <a:schemeClr val="dk1"/>
                </a:solidFill>
                <a:latin typeface="Calibri"/>
                <a:ea typeface="Calibri"/>
                <a:cs typeface="Calibri"/>
                <a:sym typeface="Calibri"/>
              </a:rPr>
              <a:t>formadas por agua, las nubes cúmulos se pueden asociar con el buen tiempo. Por lo general, no son muy altos y están separados entre sí con una gran cantidad de cielo azul en el medio.</a:t>
            </a:r>
            <a:endParaRPr b="0" i="0" sz="1600" u="none" cap="none" strike="noStrike">
              <a:solidFill>
                <a:schemeClr val="dk1"/>
              </a:solidFill>
              <a:latin typeface="Calibri"/>
              <a:ea typeface="Calibri"/>
              <a:cs typeface="Calibri"/>
              <a:sym typeface="Calibri"/>
            </a:endParaRPr>
          </a:p>
        </p:txBody>
      </p:sp>
      <p:sp>
        <p:nvSpPr>
          <p:cNvPr id="432" name="Google Shape;432;p27"/>
          <p:cNvSpPr txBox="1"/>
          <p:nvPr/>
        </p:nvSpPr>
        <p:spPr>
          <a:xfrm>
            <a:off x="3676211" y="4105812"/>
            <a:ext cx="2410553" cy="20621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s-AR" sz="1600" u="none" cap="none" strike="noStrike">
                <a:solidFill>
                  <a:schemeClr val="dk1"/>
                </a:solidFill>
                <a:latin typeface="Calibri"/>
                <a:ea typeface="Calibri"/>
                <a:cs typeface="Calibri"/>
                <a:sym typeface="Calibri"/>
              </a:rPr>
              <a:t>Estrato (Capas):</a:t>
            </a:r>
            <a:r>
              <a:rPr b="0" i="0" lang="es-AR" sz="1600" u="none" cap="none" strike="noStrike">
                <a:solidFill>
                  <a:schemeClr val="dk1"/>
                </a:solidFill>
                <a:latin typeface="Calibri"/>
                <a:ea typeface="Calibri"/>
                <a:cs typeface="Calibri"/>
                <a:sym typeface="Calibri"/>
              </a:rPr>
              <a:t> Formadas por agua. Estas nubes se pueden encontrar desde la superficie de la Tierra hasta los 2.000 m de altura. Cuando ves el disco del Sol a través de ellos, los bordes se ven nítidos.</a:t>
            </a:r>
            <a:endParaRPr b="0" i="0" sz="1600" u="none" cap="none" strike="noStrike">
              <a:solidFill>
                <a:schemeClr val="dk1"/>
              </a:solidFill>
              <a:latin typeface="Calibri"/>
              <a:ea typeface="Calibri"/>
              <a:cs typeface="Calibri"/>
              <a:sym typeface="Calibri"/>
            </a:endParaRPr>
          </a:p>
        </p:txBody>
      </p:sp>
      <p:sp>
        <p:nvSpPr>
          <p:cNvPr id="433" name="Google Shape;433;p27"/>
          <p:cNvSpPr txBox="1"/>
          <p:nvPr/>
        </p:nvSpPr>
        <p:spPr>
          <a:xfrm>
            <a:off x="6216072" y="4045604"/>
            <a:ext cx="2632363" cy="28007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s-AR" sz="1600" u="none" cap="none" strike="noStrike">
                <a:solidFill>
                  <a:schemeClr val="dk1"/>
                </a:solidFill>
                <a:latin typeface="Calibri"/>
                <a:ea typeface="Calibri"/>
                <a:cs typeface="Calibri"/>
                <a:sym typeface="Calibri"/>
              </a:rPr>
              <a:t>Cirrus (tenue): </a:t>
            </a:r>
            <a:r>
              <a:rPr b="0" i="0" lang="es-AR" sz="1600" u="none" cap="none" strike="noStrike">
                <a:solidFill>
                  <a:schemeClr val="dk1"/>
                </a:solidFill>
                <a:latin typeface="Calibri"/>
                <a:ea typeface="Calibri"/>
                <a:cs typeface="Calibri"/>
                <a:sym typeface="Calibri"/>
              </a:rPr>
              <a:t>hechos de cristales de hielo y se consideran "nubes altas" que se forman por encima de los 5.000 m. Por lo general, indican un clima de regular a agradable. La razón de la cola larga se debe principalmente a los vientos de alta velocidad en altitudes elevadas.</a:t>
            </a:r>
            <a:endParaRPr b="0" i="0" sz="1600" u="none" cap="none" strike="noStrike">
              <a:solidFill>
                <a:schemeClr val="dk1"/>
              </a:solidFill>
              <a:latin typeface="Calibri"/>
              <a:ea typeface="Calibri"/>
              <a:cs typeface="Calibri"/>
              <a:sym typeface="Calibri"/>
            </a:endParaRPr>
          </a:p>
        </p:txBody>
      </p:sp>
      <p:pic>
        <p:nvPicPr>
          <p:cNvPr descr="Image of puffy cumulus clousds in sky over ocean" id="434" name="Google Shape;434;p27"/>
          <p:cNvPicPr preferRelativeResize="0"/>
          <p:nvPr/>
        </p:nvPicPr>
        <p:blipFill rotWithShape="1">
          <a:blip r:embed="rId3">
            <a:alphaModFix/>
          </a:blip>
          <a:srcRect b="0" l="0" r="0" t="0"/>
          <a:stretch/>
        </p:blipFill>
        <p:spPr>
          <a:xfrm>
            <a:off x="1347238" y="2512801"/>
            <a:ext cx="2168792" cy="1449855"/>
          </a:xfrm>
          <a:prstGeom prst="rect">
            <a:avLst/>
          </a:prstGeom>
          <a:noFill/>
          <a:ln>
            <a:noFill/>
          </a:ln>
        </p:spPr>
      </p:pic>
      <p:pic>
        <p:nvPicPr>
          <p:cNvPr descr="opaque grey sky, stratus clouds" id="435" name="Google Shape;435;p27"/>
          <p:cNvPicPr preferRelativeResize="0"/>
          <p:nvPr/>
        </p:nvPicPr>
        <p:blipFill rotWithShape="1">
          <a:blip r:embed="rId4">
            <a:alphaModFix/>
          </a:blip>
          <a:srcRect b="0" l="0" r="0" t="0"/>
          <a:stretch/>
        </p:blipFill>
        <p:spPr>
          <a:xfrm>
            <a:off x="3811924" y="2501259"/>
            <a:ext cx="2139127" cy="1449530"/>
          </a:xfrm>
          <a:prstGeom prst="rect">
            <a:avLst/>
          </a:prstGeom>
          <a:noFill/>
          <a:ln>
            <a:noFill/>
          </a:ln>
        </p:spPr>
      </p:pic>
      <p:pic>
        <p:nvPicPr>
          <p:cNvPr descr="wispy cirrus clouds" id="436" name="Google Shape;436;p27"/>
          <p:cNvPicPr preferRelativeResize="0"/>
          <p:nvPr/>
        </p:nvPicPr>
        <p:blipFill rotWithShape="1">
          <a:blip r:embed="rId5">
            <a:alphaModFix/>
          </a:blip>
          <a:srcRect b="0" l="0" r="0" t="0"/>
          <a:stretch/>
        </p:blipFill>
        <p:spPr>
          <a:xfrm>
            <a:off x="6313280" y="2512801"/>
            <a:ext cx="2211957" cy="1480140"/>
          </a:xfrm>
          <a:prstGeom prst="rect">
            <a:avLst/>
          </a:prstGeom>
          <a:noFill/>
          <a:ln>
            <a:noFill/>
          </a:ln>
        </p:spPr>
      </p:pic>
      <p:pic>
        <p:nvPicPr>
          <p:cNvPr id="437" name="Google Shape;437;p27"/>
          <p:cNvPicPr preferRelativeResize="0"/>
          <p:nvPr/>
        </p:nvPicPr>
        <p:blipFill rotWithShape="1">
          <a:blip r:embed="rId6">
            <a:alphaModFix/>
          </a:blip>
          <a:srcRect b="0" l="0" r="0" t="0"/>
          <a:stretch/>
        </p:blipFill>
        <p:spPr>
          <a:xfrm>
            <a:off x="0" y="0"/>
            <a:ext cx="9144000" cy="822960"/>
          </a:xfrm>
          <a:prstGeom prst="rect">
            <a:avLst/>
          </a:prstGeom>
          <a:noFill/>
          <a:ln>
            <a:noFill/>
          </a:ln>
        </p:spPr>
      </p:pic>
      <p:grpSp>
        <p:nvGrpSpPr>
          <p:cNvPr id="438" name="Google Shape;438;p27"/>
          <p:cNvGrpSpPr/>
          <p:nvPr/>
        </p:nvGrpSpPr>
        <p:grpSpPr>
          <a:xfrm>
            <a:off x="0" y="822960"/>
            <a:ext cx="1166813" cy="6035040"/>
            <a:chOff x="-1419759" y="878790"/>
            <a:chExt cx="1166813" cy="6035040"/>
          </a:xfrm>
        </p:grpSpPr>
        <p:sp>
          <p:nvSpPr>
            <p:cNvPr id="439" name="Google Shape;439;p27"/>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0" name="Google Shape;440;p27"/>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rgbClr val="FF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2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446" name="Google Shape;446;p28"/>
          <p:cNvSpPr txBox="1"/>
          <p:nvPr>
            <p:ph type="title"/>
          </p:nvPr>
        </p:nvSpPr>
        <p:spPr>
          <a:xfrm>
            <a:off x="1389888" y="822960"/>
            <a:ext cx="7125462" cy="78189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Cómo observar: cubierta de nubes</a:t>
            </a:r>
            <a:endParaRPr/>
          </a:p>
        </p:txBody>
      </p:sp>
      <p:sp>
        <p:nvSpPr>
          <p:cNvPr id="447" name="Google Shape;447;p28"/>
          <p:cNvSpPr txBox="1"/>
          <p:nvPr>
            <p:ph idx="1" type="body"/>
          </p:nvPr>
        </p:nvSpPr>
        <p:spPr>
          <a:xfrm>
            <a:off x="1560945" y="1645920"/>
            <a:ext cx="7167584" cy="367428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700"/>
              <a:buNone/>
            </a:pPr>
            <a:r>
              <a:rPr lang="es-AR" sz="1700"/>
              <a:t>Estimará la cobertura total de nubes de todo el cielo y en cada nivel (niveles alto, medio y bajo).</a:t>
            </a:r>
            <a:endParaRPr/>
          </a:p>
          <a:p>
            <a:pPr indent="0" lvl="0" marL="0" rtl="0" algn="l">
              <a:lnSpc>
                <a:spcPct val="90000"/>
              </a:lnSpc>
              <a:spcBef>
                <a:spcPts val="1000"/>
              </a:spcBef>
              <a:spcAft>
                <a:spcPts val="0"/>
              </a:spcAft>
              <a:buClr>
                <a:schemeClr val="dk1"/>
              </a:buClr>
              <a:buSzPts val="1700"/>
              <a:buNone/>
            </a:pPr>
            <a:r>
              <a:rPr lang="es-AR" sz="1700"/>
              <a:t>Puede ser útil dividir el cielo en 4 cuadrantes (norte, sur, este y oeste) y estimar la cobertura de nubes en cada uno, luego tomar el promedio para obtener el valor total del cielo.</a:t>
            </a:r>
            <a:endParaRPr/>
          </a:p>
          <a:p>
            <a:pPr indent="0" lvl="0" marL="0" rtl="0" algn="l">
              <a:lnSpc>
                <a:spcPct val="90000"/>
              </a:lnSpc>
              <a:spcBef>
                <a:spcPts val="1000"/>
              </a:spcBef>
              <a:spcAft>
                <a:spcPts val="0"/>
              </a:spcAft>
              <a:buClr>
                <a:schemeClr val="dk1"/>
              </a:buClr>
              <a:buSzPts val="1700"/>
              <a:buNone/>
            </a:pPr>
            <a:r>
              <a:rPr lang="es-AR" sz="1700"/>
              <a:t>Consejo: Observe el cielo en lo alto, excluyendo el horizonte. </a:t>
            </a:r>
            <a:br>
              <a:rPr lang="es-AR" sz="1700"/>
            </a:br>
            <a:r>
              <a:rPr lang="es-AR" sz="1700"/>
              <a:t>Esto se puede hacer:</a:t>
            </a:r>
            <a:endParaRPr sz="1700"/>
          </a:p>
          <a:p>
            <a:pPr indent="-228600" lvl="0" marL="228600" rtl="0" algn="l">
              <a:lnSpc>
                <a:spcPct val="90000"/>
              </a:lnSpc>
              <a:spcBef>
                <a:spcPts val="1000"/>
              </a:spcBef>
              <a:spcAft>
                <a:spcPts val="0"/>
              </a:spcAft>
              <a:buClr>
                <a:schemeClr val="dk1"/>
              </a:buClr>
              <a:buSzPts val="1700"/>
              <a:buFont typeface="Calibri"/>
              <a:buChar char="•"/>
            </a:pPr>
            <a:r>
              <a:rPr lang="es-AR" sz="1700"/>
              <a:t>observando por encima de 14 °,</a:t>
            </a:r>
            <a:endParaRPr/>
          </a:p>
          <a:p>
            <a:pPr indent="-228600" lvl="0" marL="228600" rtl="0" algn="l">
              <a:lnSpc>
                <a:spcPct val="90000"/>
              </a:lnSpc>
              <a:spcBef>
                <a:spcPts val="1000"/>
              </a:spcBef>
              <a:spcAft>
                <a:spcPts val="0"/>
              </a:spcAft>
              <a:buClr>
                <a:schemeClr val="dk1"/>
              </a:buClr>
              <a:buSzPts val="1700"/>
              <a:buFont typeface="Calibri"/>
              <a:buChar char="•"/>
            </a:pPr>
            <a:r>
              <a:rPr lang="es-AR" sz="1700"/>
              <a:t>extendiendo los brazos en forma de "V", las manos a la altura de la parte superior de la cabeza y observando entre las manos,</a:t>
            </a:r>
            <a:endParaRPr/>
          </a:p>
          <a:p>
            <a:pPr indent="-228600" lvl="0" marL="228600" rtl="0" algn="l">
              <a:lnSpc>
                <a:spcPct val="90000"/>
              </a:lnSpc>
              <a:spcBef>
                <a:spcPts val="1000"/>
              </a:spcBef>
              <a:spcAft>
                <a:spcPts val="0"/>
              </a:spcAft>
              <a:buClr>
                <a:schemeClr val="dk1"/>
              </a:buClr>
              <a:buSzPts val="1700"/>
              <a:buFont typeface="Calibri"/>
              <a:buChar char="•"/>
            </a:pPr>
            <a:r>
              <a:rPr lang="es-AR" sz="1700"/>
              <a:t>extendiendo el puño con el brazo extendido, incluso con el horizonte; poner su segundo puño encima del otro; observando el cielo desde la parte superior de su segundo puño.</a:t>
            </a:r>
            <a:endParaRPr sz="1700"/>
          </a:p>
        </p:txBody>
      </p:sp>
      <p:pic>
        <p:nvPicPr>
          <p:cNvPr descr="Cloud Observation: Cloud cover categories. No clouds=0%" id="448" name="Google Shape;448;p28"/>
          <p:cNvPicPr preferRelativeResize="0"/>
          <p:nvPr/>
        </p:nvPicPr>
        <p:blipFill rotWithShape="1">
          <a:blip r:embed="rId3">
            <a:alphaModFix/>
          </a:blip>
          <a:srcRect b="31004" l="1519" r="85601" t="22256"/>
          <a:stretch/>
        </p:blipFill>
        <p:spPr>
          <a:xfrm>
            <a:off x="1656688" y="5431320"/>
            <a:ext cx="897037" cy="717631"/>
          </a:xfrm>
          <a:prstGeom prst="rect">
            <a:avLst/>
          </a:prstGeom>
          <a:noFill/>
          <a:ln>
            <a:noFill/>
          </a:ln>
        </p:spPr>
      </p:pic>
      <p:sp>
        <p:nvSpPr>
          <p:cNvPr id="449" name="Google Shape;449;p28"/>
          <p:cNvSpPr txBox="1"/>
          <p:nvPr/>
        </p:nvSpPr>
        <p:spPr>
          <a:xfrm>
            <a:off x="1727122" y="6148952"/>
            <a:ext cx="897037"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s-AR" sz="1200" u="none" cap="none" strike="noStrike">
                <a:solidFill>
                  <a:schemeClr val="dk1"/>
                </a:solidFill>
                <a:latin typeface="Calibri"/>
                <a:ea typeface="Calibri"/>
                <a:cs typeface="Calibri"/>
                <a:sym typeface="Calibri"/>
              </a:rPr>
              <a:t>Sin Nubes (0%)</a:t>
            </a:r>
            <a:endParaRPr b="1" i="0" sz="1200" u="none" cap="none" strike="noStrike">
              <a:solidFill>
                <a:schemeClr val="dk1"/>
              </a:solidFill>
              <a:latin typeface="Calibri"/>
              <a:ea typeface="Calibri"/>
              <a:cs typeface="Calibri"/>
              <a:sym typeface="Calibri"/>
            </a:endParaRPr>
          </a:p>
        </p:txBody>
      </p:sp>
      <p:pic>
        <p:nvPicPr>
          <p:cNvPr descr="One small cloud. Clear skies=0-10%" id="450" name="Google Shape;450;p28"/>
          <p:cNvPicPr preferRelativeResize="0"/>
          <p:nvPr/>
        </p:nvPicPr>
        <p:blipFill rotWithShape="1">
          <a:blip r:embed="rId3">
            <a:alphaModFix/>
          </a:blip>
          <a:srcRect b="31195" l="18283" r="68837" t="22066"/>
          <a:stretch/>
        </p:blipFill>
        <p:spPr>
          <a:xfrm>
            <a:off x="2705311" y="5431320"/>
            <a:ext cx="897040" cy="717631"/>
          </a:xfrm>
          <a:prstGeom prst="rect">
            <a:avLst/>
          </a:prstGeom>
          <a:noFill/>
          <a:ln>
            <a:noFill/>
          </a:ln>
        </p:spPr>
      </p:pic>
      <p:sp>
        <p:nvSpPr>
          <p:cNvPr id="451" name="Google Shape;451;p28"/>
          <p:cNvSpPr txBox="1"/>
          <p:nvPr/>
        </p:nvSpPr>
        <p:spPr>
          <a:xfrm>
            <a:off x="2770619" y="6148952"/>
            <a:ext cx="897037"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s-AR" sz="1200" u="none" cap="none" strike="noStrike">
                <a:solidFill>
                  <a:schemeClr val="dk1"/>
                </a:solidFill>
                <a:latin typeface="Calibri"/>
                <a:ea typeface="Calibri"/>
                <a:cs typeface="Calibri"/>
                <a:sym typeface="Calibri"/>
              </a:rPr>
              <a:t>Pocas nubes</a:t>
            </a:r>
            <a:endParaRPr b="1" i="0" sz="1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b="1" i="0" lang="es-AR" sz="1200" u="none" cap="none" strike="noStrike">
                <a:solidFill>
                  <a:schemeClr val="dk1"/>
                </a:solidFill>
                <a:latin typeface="Calibri"/>
                <a:ea typeface="Calibri"/>
                <a:cs typeface="Calibri"/>
                <a:sym typeface="Calibri"/>
              </a:rPr>
              <a:t>(0-10%)</a:t>
            </a:r>
            <a:endParaRPr b="1" i="0" sz="1200" u="none" cap="none" strike="noStrike">
              <a:solidFill>
                <a:schemeClr val="dk1"/>
              </a:solidFill>
              <a:latin typeface="Calibri"/>
              <a:ea typeface="Calibri"/>
              <a:cs typeface="Calibri"/>
              <a:sym typeface="Calibri"/>
            </a:endParaRPr>
          </a:p>
        </p:txBody>
      </p:sp>
      <p:pic>
        <p:nvPicPr>
          <p:cNvPr descr="a few Isolated clouds= 1--25%" id="452" name="Google Shape;452;p28"/>
          <p:cNvPicPr preferRelativeResize="0"/>
          <p:nvPr/>
        </p:nvPicPr>
        <p:blipFill rotWithShape="1">
          <a:blip r:embed="rId3">
            <a:alphaModFix/>
          </a:blip>
          <a:srcRect b="31734" l="35033" r="51765" t="22988"/>
          <a:stretch/>
        </p:blipFill>
        <p:spPr>
          <a:xfrm>
            <a:off x="3753936" y="5431321"/>
            <a:ext cx="949124" cy="717631"/>
          </a:xfrm>
          <a:prstGeom prst="rect">
            <a:avLst/>
          </a:prstGeom>
          <a:noFill/>
          <a:ln>
            <a:noFill/>
          </a:ln>
        </p:spPr>
      </p:pic>
      <p:sp>
        <p:nvSpPr>
          <p:cNvPr id="453" name="Google Shape;453;p28"/>
          <p:cNvSpPr txBox="1"/>
          <p:nvPr/>
        </p:nvSpPr>
        <p:spPr>
          <a:xfrm>
            <a:off x="3817241" y="6148952"/>
            <a:ext cx="897037"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s-AR" sz="1200" u="none" cap="none" strike="noStrike">
                <a:solidFill>
                  <a:schemeClr val="dk1"/>
                </a:solidFill>
                <a:latin typeface="Calibri"/>
                <a:ea typeface="Calibri"/>
                <a:cs typeface="Calibri"/>
                <a:sym typeface="Calibri"/>
              </a:rPr>
              <a:t>Aisladas</a:t>
            </a:r>
            <a:endParaRPr b="1" i="0" sz="1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b="1" i="0" lang="es-AR" sz="1200" u="none" cap="none" strike="noStrike">
                <a:solidFill>
                  <a:schemeClr val="dk1"/>
                </a:solidFill>
                <a:latin typeface="Calibri"/>
                <a:ea typeface="Calibri"/>
                <a:cs typeface="Calibri"/>
                <a:sym typeface="Calibri"/>
              </a:rPr>
              <a:t>(10-25%)</a:t>
            </a:r>
            <a:endParaRPr b="1" i="0" sz="1200" u="none" cap="none" strike="noStrike">
              <a:solidFill>
                <a:schemeClr val="dk1"/>
              </a:solidFill>
              <a:latin typeface="Calibri"/>
              <a:ea typeface="Calibri"/>
              <a:cs typeface="Calibri"/>
              <a:sym typeface="Calibri"/>
            </a:endParaRPr>
          </a:p>
        </p:txBody>
      </p:sp>
      <p:pic>
        <p:nvPicPr>
          <p:cNvPr descr="a few Scattered Clouds 25-50%" id="454" name="Google Shape;454;p28"/>
          <p:cNvPicPr preferRelativeResize="0"/>
          <p:nvPr/>
        </p:nvPicPr>
        <p:blipFill rotWithShape="1">
          <a:blip r:embed="rId3">
            <a:alphaModFix/>
          </a:blip>
          <a:srcRect b="30977" l="51770" r="35509" t="21555"/>
          <a:stretch/>
        </p:blipFill>
        <p:spPr>
          <a:xfrm>
            <a:off x="4854645" y="5437108"/>
            <a:ext cx="865164" cy="711844"/>
          </a:xfrm>
          <a:prstGeom prst="rect">
            <a:avLst/>
          </a:prstGeom>
          <a:noFill/>
          <a:ln>
            <a:noFill/>
          </a:ln>
        </p:spPr>
      </p:pic>
      <p:sp>
        <p:nvSpPr>
          <p:cNvPr id="455" name="Google Shape;455;p28"/>
          <p:cNvSpPr txBox="1"/>
          <p:nvPr/>
        </p:nvSpPr>
        <p:spPr>
          <a:xfrm>
            <a:off x="4915608" y="6148952"/>
            <a:ext cx="897037"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s-AR" sz="1200" u="none" cap="none" strike="noStrike">
                <a:solidFill>
                  <a:schemeClr val="dk1"/>
                </a:solidFill>
                <a:latin typeface="Calibri"/>
                <a:ea typeface="Calibri"/>
                <a:cs typeface="Calibri"/>
                <a:sym typeface="Calibri"/>
              </a:rPr>
              <a:t>Dispersas</a:t>
            </a:r>
            <a:endParaRPr b="1" i="0" sz="1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b="1" i="0" lang="es-AR" sz="1200" u="none" cap="none" strike="noStrike">
                <a:solidFill>
                  <a:schemeClr val="dk1"/>
                </a:solidFill>
                <a:latin typeface="Calibri"/>
                <a:ea typeface="Calibri"/>
                <a:cs typeface="Calibri"/>
                <a:sym typeface="Calibri"/>
              </a:rPr>
              <a:t>(25-50%)</a:t>
            </a:r>
            <a:endParaRPr b="1" i="0" sz="1200" u="none" cap="none" strike="noStrike">
              <a:solidFill>
                <a:schemeClr val="dk1"/>
              </a:solidFill>
              <a:latin typeface="Calibri"/>
              <a:ea typeface="Calibri"/>
              <a:cs typeface="Calibri"/>
              <a:sym typeface="Calibri"/>
            </a:endParaRPr>
          </a:p>
        </p:txBody>
      </p:sp>
      <p:pic>
        <p:nvPicPr>
          <p:cNvPr descr="Broken Clouds 50-90%" id="456" name="Google Shape;456;p28"/>
          <p:cNvPicPr preferRelativeResize="0"/>
          <p:nvPr/>
        </p:nvPicPr>
        <p:blipFill rotWithShape="1">
          <a:blip r:embed="rId3">
            <a:alphaModFix/>
          </a:blip>
          <a:srcRect b="32369" l="68675" r="18765" t="21624"/>
          <a:stretch/>
        </p:blipFill>
        <p:spPr>
          <a:xfrm>
            <a:off x="5871394" y="5437108"/>
            <a:ext cx="881330" cy="711844"/>
          </a:xfrm>
          <a:prstGeom prst="rect">
            <a:avLst/>
          </a:prstGeom>
          <a:noFill/>
          <a:ln>
            <a:noFill/>
          </a:ln>
        </p:spPr>
      </p:pic>
      <p:sp>
        <p:nvSpPr>
          <p:cNvPr id="457" name="Google Shape;457;p28"/>
          <p:cNvSpPr txBox="1"/>
          <p:nvPr/>
        </p:nvSpPr>
        <p:spPr>
          <a:xfrm>
            <a:off x="5926605" y="6148952"/>
            <a:ext cx="897037"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s-AR" sz="1200" u="none" cap="none" strike="noStrike">
                <a:solidFill>
                  <a:schemeClr val="dk1"/>
                </a:solidFill>
                <a:latin typeface="Calibri"/>
                <a:ea typeface="Calibri"/>
                <a:cs typeface="Calibri"/>
                <a:sym typeface="Calibri"/>
              </a:rPr>
              <a:t>Mayormente nublado</a:t>
            </a:r>
            <a:endParaRPr b="1" i="0" sz="1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b="1" i="0" lang="es-AR" sz="1200" u="none" cap="none" strike="noStrike">
                <a:solidFill>
                  <a:schemeClr val="dk1"/>
                </a:solidFill>
                <a:latin typeface="Calibri"/>
                <a:ea typeface="Calibri"/>
                <a:cs typeface="Calibri"/>
                <a:sym typeface="Calibri"/>
              </a:rPr>
              <a:t>(50-90%)</a:t>
            </a:r>
            <a:endParaRPr b="1" i="0" sz="1200" u="none" cap="none" strike="noStrike">
              <a:solidFill>
                <a:schemeClr val="dk1"/>
              </a:solidFill>
              <a:latin typeface="Calibri"/>
              <a:ea typeface="Calibri"/>
              <a:cs typeface="Calibri"/>
              <a:sym typeface="Calibri"/>
            </a:endParaRPr>
          </a:p>
        </p:txBody>
      </p:sp>
      <p:pic>
        <p:nvPicPr>
          <p:cNvPr descr="Overcast= cloud cover is greater than 90% of sky" id="458" name="Google Shape;458;p28"/>
          <p:cNvPicPr preferRelativeResize="0"/>
          <p:nvPr/>
        </p:nvPicPr>
        <p:blipFill rotWithShape="1">
          <a:blip r:embed="rId3">
            <a:alphaModFix/>
          </a:blip>
          <a:srcRect b="31195" l="85581" r="1861" t="22066"/>
          <a:stretch/>
        </p:blipFill>
        <p:spPr>
          <a:xfrm>
            <a:off x="6904309" y="5437107"/>
            <a:ext cx="867559" cy="711843"/>
          </a:xfrm>
          <a:prstGeom prst="rect">
            <a:avLst/>
          </a:prstGeom>
          <a:noFill/>
          <a:ln>
            <a:noFill/>
          </a:ln>
        </p:spPr>
      </p:pic>
      <p:sp>
        <p:nvSpPr>
          <p:cNvPr id="459" name="Google Shape;459;p28"/>
          <p:cNvSpPr txBox="1"/>
          <p:nvPr/>
        </p:nvSpPr>
        <p:spPr>
          <a:xfrm>
            <a:off x="6960003" y="6148952"/>
            <a:ext cx="897037"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s-AR" sz="1200" u="none" cap="none" strike="noStrike">
                <a:solidFill>
                  <a:schemeClr val="dk1"/>
                </a:solidFill>
                <a:latin typeface="Calibri"/>
                <a:ea typeface="Calibri"/>
                <a:cs typeface="Calibri"/>
                <a:sym typeface="Calibri"/>
              </a:rPr>
              <a:t>Nublado</a:t>
            </a:r>
            <a:endParaRPr b="1" i="0" sz="1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b="1" i="0" lang="es-AR" sz="1200" u="none" cap="none" strike="noStrike">
                <a:solidFill>
                  <a:schemeClr val="dk1"/>
                </a:solidFill>
                <a:latin typeface="Calibri"/>
                <a:ea typeface="Calibri"/>
                <a:cs typeface="Calibri"/>
                <a:sym typeface="Calibri"/>
              </a:rPr>
              <a:t>(&gt;90%)</a:t>
            </a:r>
            <a:endParaRPr b="1" i="0" sz="1200" u="none" cap="none" strike="noStrike">
              <a:solidFill>
                <a:schemeClr val="dk1"/>
              </a:solidFill>
              <a:latin typeface="Calibri"/>
              <a:ea typeface="Calibri"/>
              <a:cs typeface="Calibri"/>
              <a:sym typeface="Calibri"/>
            </a:endParaRPr>
          </a:p>
        </p:txBody>
      </p:sp>
      <p:pic>
        <p:nvPicPr>
          <p:cNvPr id="460" name="Google Shape;460;p28"/>
          <p:cNvPicPr preferRelativeResize="0"/>
          <p:nvPr/>
        </p:nvPicPr>
        <p:blipFill rotWithShape="1">
          <a:blip r:embed="rId4">
            <a:alphaModFix/>
          </a:blip>
          <a:srcRect b="0" l="0" r="0" t="0"/>
          <a:stretch/>
        </p:blipFill>
        <p:spPr>
          <a:xfrm>
            <a:off x="0" y="0"/>
            <a:ext cx="9144000" cy="822960"/>
          </a:xfrm>
          <a:prstGeom prst="rect">
            <a:avLst/>
          </a:prstGeom>
          <a:noFill/>
          <a:ln>
            <a:noFill/>
          </a:ln>
        </p:spPr>
      </p:pic>
      <p:grpSp>
        <p:nvGrpSpPr>
          <p:cNvPr id="461" name="Google Shape;461;p28"/>
          <p:cNvGrpSpPr/>
          <p:nvPr/>
        </p:nvGrpSpPr>
        <p:grpSpPr>
          <a:xfrm>
            <a:off x="0" y="822960"/>
            <a:ext cx="1166813" cy="6035040"/>
            <a:chOff x="-1419759" y="878790"/>
            <a:chExt cx="1166813" cy="6035040"/>
          </a:xfrm>
        </p:grpSpPr>
        <p:sp>
          <p:nvSpPr>
            <p:cNvPr id="462" name="Google Shape;462;p28"/>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3" name="Google Shape;463;p28"/>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rgbClr val="FF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2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469" name="Google Shape;469;p29"/>
          <p:cNvSpPr txBox="1"/>
          <p:nvPr>
            <p:ph type="title"/>
          </p:nvPr>
        </p:nvSpPr>
        <p:spPr>
          <a:xfrm>
            <a:off x="1408663" y="692754"/>
            <a:ext cx="712546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Cómo observar: opacidad visual</a:t>
            </a:r>
            <a:endParaRPr/>
          </a:p>
        </p:txBody>
      </p:sp>
      <p:sp>
        <p:nvSpPr>
          <p:cNvPr id="470" name="Google Shape;470;p29"/>
          <p:cNvSpPr txBox="1"/>
          <p:nvPr/>
        </p:nvSpPr>
        <p:spPr>
          <a:xfrm>
            <a:off x="1357745" y="1643603"/>
            <a:ext cx="7227298"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s-AR" sz="1600" u="none" cap="none" strike="noStrike">
                <a:solidFill>
                  <a:schemeClr val="dk1"/>
                </a:solidFill>
                <a:latin typeface="Calibri"/>
                <a:ea typeface="Calibri"/>
                <a:cs typeface="Calibri"/>
                <a:sym typeface="Calibri"/>
              </a:rPr>
              <a:t>Sugerencia:</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es-AR" sz="1600" u="none" cap="none" strike="noStrike">
                <a:solidFill>
                  <a:schemeClr val="dk1"/>
                </a:solidFill>
                <a:latin typeface="Calibri"/>
                <a:ea typeface="Calibri"/>
                <a:cs typeface="Calibri"/>
                <a:sym typeface="Calibri"/>
              </a:rPr>
              <a:t>Si su sombra está bien definida, una gran cantidad de luz solar está atravesando la nube sobre usted, por lo que la opacidad visual de la nube sería transparente. A medida que su sombra se vuelve más borrosa, la nube se considerará más opaca.</a:t>
            </a:r>
            <a:endParaRPr b="0" i="0" sz="1600" u="none" cap="none" strike="noStrike">
              <a:solidFill>
                <a:schemeClr val="dk1"/>
              </a:solidFill>
              <a:latin typeface="Calibri"/>
              <a:ea typeface="Calibri"/>
              <a:cs typeface="Calibri"/>
              <a:sym typeface="Calibri"/>
            </a:endParaRPr>
          </a:p>
        </p:txBody>
      </p:sp>
      <p:sp>
        <p:nvSpPr>
          <p:cNvPr id="471" name="Google Shape;471;p29"/>
          <p:cNvSpPr txBox="1"/>
          <p:nvPr>
            <p:ph idx="1" type="body"/>
          </p:nvPr>
        </p:nvSpPr>
        <p:spPr>
          <a:xfrm>
            <a:off x="1357745" y="2885901"/>
            <a:ext cx="4117076" cy="367571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b="1" lang="es-AR" sz="1800"/>
              <a:t>Transparente: </a:t>
            </a:r>
            <a:r>
              <a:rPr lang="es-AR" sz="1800"/>
              <a:t>nubes finas a través de las cuales la luz pasa fácilmente, y a través de las cuales incluso se puede ver el cielo azul. Tenga en cuenta el aspecto lechoso azulado-blanquecino.</a:t>
            </a:r>
            <a:endParaRPr/>
          </a:p>
          <a:p>
            <a:pPr indent="0" lvl="0" marL="0" rtl="0" algn="l">
              <a:lnSpc>
                <a:spcPct val="90000"/>
              </a:lnSpc>
              <a:spcBef>
                <a:spcPts val="1000"/>
              </a:spcBef>
              <a:spcAft>
                <a:spcPts val="0"/>
              </a:spcAft>
              <a:buClr>
                <a:schemeClr val="dk1"/>
              </a:buClr>
              <a:buSzPct val="100000"/>
              <a:buNone/>
            </a:pPr>
            <a:r>
              <a:rPr b="1" lang="es-AR" sz="1800"/>
              <a:t>Translúcido</a:t>
            </a:r>
            <a:r>
              <a:rPr lang="es-AR" sz="1800"/>
              <a:t>: nubes de grosor medio que dejan pasar algo de luz solar. Puede haber algo de blanco azulado lechoso cerca de los bordes, y un poco de gris; Pero estas nubes son en su mayoría de un blanco brillante.</a:t>
            </a:r>
            <a:endParaRPr/>
          </a:p>
          <a:p>
            <a:pPr indent="0" lvl="0" marL="0" rtl="0" algn="l">
              <a:lnSpc>
                <a:spcPct val="90000"/>
              </a:lnSpc>
              <a:spcBef>
                <a:spcPts val="1000"/>
              </a:spcBef>
              <a:spcAft>
                <a:spcPts val="0"/>
              </a:spcAft>
              <a:buClr>
                <a:schemeClr val="dk1"/>
              </a:buClr>
              <a:buSzPct val="100000"/>
              <a:buNone/>
            </a:pPr>
            <a:r>
              <a:rPr b="1" lang="es-AR" sz="1800"/>
              <a:t>Opaco</a:t>
            </a:r>
            <a:r>
              <a:rPr lang="es-AR" sz="1800"/>
              <a:t>: Nubes espesas que no permiten que la luz pase directamente, aunque la luz puede difundirse a través de ellas. Las nubes se ven grises. Cuando estas nubes están frente al Sol, es imposible saber dónde está el Sol.</a:t>
            </a:r>
            <a:endParaRPr sz="1800"/>
          </a:p>
        </p:txBody>
      </p:sp>
      <p:pic>
        <p:nvPicPr>
          <p:cNvPr descr="Visual Opacity=transparent. You can see a clear blue sky" id="472" name="Google Shape;472;p29"/>
          <p:cNvPicPr preferRelativeResize="0"/>
          <p:nvPr/>
        </p:nvPicPr>
        <p:blipFill rotWithShape="1">
          <a:blip r:embed="rId3">
            <a:alphaModFix/>
          </a:blip>
          <a:srcRect b="0" l="0" r="0" t="0"/>
          <a:stretch/>
        </p:blipFill>
        <p:spPr>
          <a:xfrm>
            <a:off x="5730767" y="2829232"/>
            <a:ext cx="2854275" cy="937715"/>
          </a:xfrm>
          <a:prstGeom prst="rect">
            <a:avLst/>
          </a:prstGeom>
          <a:noFill/>
          <a:ln>
            <a:noFill/>
          </a:ln>
        </p:spPr>
      </p:pic>
      <p:sp>
        <p:nvSpPr>
          <p:cNvPr id="473" name="Google Shape;473;p29"/>
          <p:cNvSpPr txBox="1"/>
          <p:nvPr/>
        </p:nvSpPr>
        <p:spPr>
          <a:xfrm>
            <a:off x="5592798" y="3769301"/>
            <a:ext cx="189694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Transparente</a:t>
            </a:r>
            <a:endParaRPr b="0" i="0" sz="1800" u="none" cap="none" strike="noStrike">
              <a:solidFill>
                <a:schemeClr val="dk1"/>
              </a:solidFill>
              <a:latin typeface="Calibri"/>
              <a:ea typeface="Calibri"/>
              <a:cs typeface="Calibri"/>
              <a:sym typeface="Calibri"/>
            </a:endParaRPr>
          </a:p>
        </p:txBody>
      </p:sp>
      <p:pic>
        <p:nvPicPr>
          <p:cNvPr descr="Visual opacity= translucent. Some blue sky is showing through mostly bright white clouds" id="474" name="Google Shape;474;p29"/>
          <p:cNvPicPr preferRelativeResize="0"/>
          <p:nvPr/>
        </p:nvPicPr>
        <p:blipFill rotWithShape="1">
          <a:blip r:embed="rId4">
            <a:alphaModFix/>
          </a:blip>
          <a:srcRect b="0" l="0" r="0" t="0"/>
          <a:stretch/>
        </p:blipFill>
        <p:spPr>
          <a:xfrm>
            <a:off x="5730766" y="4138573"/>
            <a:ext cx="2854275" cy="829447"/>
          </a:xfrm>
          <a:prstGeom prst="rect">
            <a:avLst/>
          </a:prstGeom>
          <a:noFill/>
          <a:ln>
            <a:noFill/>
          </a:ln>
        </p:spPr>
      </p:pic>
      <p:sp>
        <p:nvSpPr>
          <p:cNvPr id="475" name="Google Shape;475;p29"/>
          <p:cNvSpPr txBox="1"/>
          <p:nvPr/>
        </p:nvSpPr>
        <p:spPr>
          <a:xfrm>
            <a:off x="5650673" y="4980792"/>
            <a:ext cx="189694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Translúcido</a:t>
            </a:r>
            <a:endParaRPr b="0" i="0" sz="1800" u="none" cap="none" strike="noStrike">
              <a:solidFill>
                <a:schemeClr val="dk1"/>
              </a:solidFill>
              <a:latin typeface="Calibri"/>
              <a:ea typeface="Calibri"/>
              <a:cs typeface="Calibri"/>
              <a:sym typeface="Calibri"/>
            </a:endParaRPr>
          </a:p>
        </p:txBody>
      </p:sp>
      <p:pic>
        <p:nvPicPr>
          <p:cNvPr descr="visual opacity is opaque. a grey sky, no blue sky is observed, position of  sun cannot be detected" id="476" name="Google Shape;476;p29"/>
          <p:cNvPicPr preferRelativeResize="0"/>
          <p:nvPr/>
        </p:nvPicPr>
        <p:blipFill rotWithShape="1">
          <a:blip r:embed="rId5">
            <a:alphaModFix/>
          </a:blip>
          <a:srcRect b="0" l="0" r="0" t="0"/>
          <a:stretch/>
        </p:blipFill>
        <p:spPr>
          <a:xfrm>
            <a:off x="5730766" y="5339646"/>
            <a:ext cx="2854275" cy="853843"/>
          </a:xfrm>
          <a:prstGeom prst="rect">
            <a:avLst/>
          </a:prstGeom>
          <a:noFill/>
          <a:ln>
            <a:noFill/>
          </a:ln>
        </p:spPr>
      </p:pic>
      <p:sp>
        <p:nvSpPr>
          <p:cNvPr id="477" name="Google Shape;477;p29"/>
          <p:cNvSpPr txBox="1"/>
          <p:nvPr/>
        </p:nvSpPr>
        <p:spPr>
          <a:xfrm>
            <a:off x="5642922" y="6192283"/>
            <a:ext cx="189694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Opaco</a:t>
            </a:r>
            <a:endParaRPr b="0" i="0" sz="1800" u="none" cap="none" strike="noStrike">
              <a:solidFill>
                <a:schemeClr val="dk1"/>
              </a:solidFill>
              <a:latin typeface="Calibri"/>
              <a:ea typeface="Calibri"/>
              <a:cs typeface="Calibri"/>
              <a:sym typeface="Calibri"/>
            </a:endParaRPr>
          </a:p>
        </p:txBody>
      </p:sp>
      <p:pic>
        <p:nvPicPr>
          <p:cNvPr id="478" name="Google Shape;478;p29"/>
          <p:cNvPicPr preferRelativeResize="0"/>
          <p:nvPr/>
        </p:nvPicPr>
        <p:blipFill rotWithShape="1">
          <a:blip r:embed="rId6">
            <a:alphaModFix/>
          </a:blip>
          <a:srcRect b="0" l="0" r="0" t="0"/>
          <a:stretch/>
        </p:blipFill>
        <p:spPr>
          <a:xfrm>
            <a:off x="0" y="0"/>
            <a:ext cx="9144000" cy="822960"/>
          </a:xfrm>
          <a:prstGeom prst="rect">
            <a:avLst/>
          </a:prstGeom>
          <a:noFill/>
          <a:ln>
            <a:noFill/>
          </a:ln>
        </p:spPr>
      </p:pic>
      <p:grpSp>
        <p:nvGrpSpPr>
          <p:cNvPr id="479" name="Google Shape;479;p29"/>
          <p:cNvGrpSpPr/>
          <p:nvPr/>
        </p:nvGrpSpPr>
        <p:grpSpPr>
          <a:xfrm>
            <a:off x="0" y="822960"/>
            <a:ext cx="1166813" cy="6035040"/>
            <a:chOff x="-1419759" y="878790"/>
            <a:chExt cx="1166813" cy="6035040"/>
          </a:xfrm>
        </p:grpSpPr>
        <p:sp>
          <p:nvSpPr>
            <p:cNvPr id="480" name="Google Shape;480;p29"/>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1" name="Google Shape;481;p29"/>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rgbClr val="FF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112" name="Google Shape;112;p3"/>
          <p:cNvSpPr txBox="1"/>
          <p:nvPr>
            <p:ph type="title"/>
          </p:nvPr>
        </p:nvSpPr>
        <p:spPr>
          <a:xfrm>
            <a:off x="1625600" y="1256995"/>
            <a:ext cx="6866741" cy="104767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200"/>
              <a:buFont typeface="Calibri"/>
              <a:buNone/>
            </a:pPr>
            <a:r>
              <a:rPr lang="es-AR" sz="3200"/>
              <a:t>Información general:</a:t>
            </a:r>
            <a:endParaRPr sz="3200">
              <a:solidFill>
                <a:srgbClr val="002060"/>
              </a:solidFill>
            </a:endParaRPr>
          </a:p>
        </p:txBody>
      </p:sp>
      <p:sp>
        <p:nvSpPr>
          <p:cNvPr id="113" name="Google Shape;113;p3"/>
          <p:cNvSpPr txBox="1"/>
          <p:nvPr>
            <p:ph idx="1" type="body"/>
          </p:nvPr>
        </p:nvSpPr>
        <p:spPr>
          <a:xfrm>
            <a:off x="1625600" y="2394361"/>
            <a:ext cx="7164832" cy="37826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s-AR" sz="2400"/>
              <a:t>Este módulo ...</a:t>
            </a:r>
            <a:endParaRPr/>
          </a:p>
          <a:p>
            <a:pPr indent="-228600" lvl="0" marL="228600" rtl="0" algn="l">
              <a:lnSpc>
                <a:spcPct val="90000"/>
              </a:lnSpc>
              <a:spcBef>
                <a:spcPts val="1000"/>
              </a:spcBef>
              <a:spcAft>
                <a:spcPts val="0"/>
              </a:spcAft>
              <a:buClr>
                <a:schemeClr val="dk1"/>
              </a:buClr>
              <a:buSzPts val="2400"/>
              <a:buFont typeface="Calibri"/>
              <a:buChar char="•"/>
            </a:pPr>
            <a:r>
              <a:rPr lang="es-AR" sz="2400"/>
              <a:t>Proporciona una introducción paso a paso al método del protocolo.</a:t>
            </a:r>
            <a:endParaRPr/>
          </a:p>
          <a:p>
            <a:pPr indent="-228600" lvl="0" marL="228600" rtl="0" algn="l">
              <a:lnSpc>
                <a:spcPct val="90000"/>
              </a:lnSpc>
              <a:spcBef>
                <a:spcPts val="1000"/>
              </a:spcBef>
              <a:spcAft>
                <a:spcPts val="0"/>
              </a:spcAft>
              <a:buClr>
                <a:schemeClr val="dk1"/>
              </a:buClr>
              <a:buSzPts val="2400"/>
              <a:buFont typeface="Calibri"/>
              <a:buChar char="•"/>
            </a:pPr>
            <a:r>
              <a:rPr lang="es-AR" sz="2400"/>
              <a:t>Revisa la selección de un sitio GLOBE Atmosphere</a:t>
            </a:r>
            <a:endParaRPr sz="2400"/>
          </a:p>
          <a:p>
            <a:pPr indent="-228600" lvl="0" marL="228600" rtl="0" algn="l">
              <a:lnSpc>
                <a:spcPct val="90000"/>
              </a:lnSpc>
              <a:spcBef>
                <a:spcPts val="1000"/>
              </a:spcBef>
              <a:spcAft>
                <a:spcPts val="0"/>
              </a:spcAft>
              <a:buClr>
                <a:schemeClr val="dk1"/>
              </a:buClr>
              <a:buSzPts val="2400"/>
              <a:buFont typeface="Calibri"/>
              <a:buChar char="•"/>
            </a:pPr>
            <a:r>
              <a:rPr lang="es-AR" sz="2400"/>
              <a:t>Explica cómo realizar una observación de nubes e informar a GLOBE</a:t>
            </a:r>
            <a:endParaRPr/>
          </a:p>
          <a:p>
            <a:pPr indent="-228600" lvl="0" marL="228600" rtl="0" algn="l">
              <a:lnSpc>
                <a:spcPct val="90000"/>
              </a:lnSpc>
              <a:spcBef>
                <a:spcPts val="1000"/>
              </a:spcBef>
              <a:spcAft>
                <a:spcPts val="0"/>
              </a:spcAft>
              <a:buClr>
                <a:schemeClr val="dk1"/>
              </a:buClr>
              <a:buSzPts val="2400"/>
              <a:buFont typeface="Calibri"/>
              <a:buChar char="•"/>
            </a:pPr>
            <a:r>
              <a:rPr lang="es-AR" sz="2400"/>
              <a:t>Introduce datos de comparación satelital</a:t>
            </a:r>
            <a:endParaRPr sz="2400"/>
          </a:p>
        </p:txBody>
      </p:sp>
      <p:grpSp>
        <p:nvGrpSpPr>
          <p:cNvPr id="114" name="Google Shape;114;p3"/>
          <p:cNvGrpSpPr/>
          <p:nvPr/>
        </p:nvGrpSpPr>
        <p:grpSpPr>
          <a:xfrm>
            <a:off x="0" y="822900"/>
            <a:ext cx="1166700" cy="6035100"/>
            <a:chOff x="-1419759" y="878730"/>
            <a:chExt cx="1166700" cy="6035100"/>
          </a:xfrm>
        </p:grpSpPr>
        <p:sp>
          <p:nvSpPr>
            <p:cNvPr id="115" name="Google Shape;115;p3"/>
            <p:cNvSpPr/>
            <p:nvPr/>
          </p:nvSpPr>
          <p:spPr>
            <a:xfrm flipH="1" rot="10800000">
              <a:off x="-1419759" y="878730"/>
              <a:ext cx="1166700" cy="603510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6" name="Google Shape;116;p3"/>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3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487" name="Google Shape;487;p30"/>
          <p:cNvSpPr txBox="1"/>
          <p:nvPr>
            <p:ph type="title"/>
          </p:nvPr>
        </p:nvSpPr>
        <p:spPr>
          <a:xfrm>
            <a:off x="1389888" y="946879"/>
            <a:ext cx="712546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Cómo observar: nubes altas</a:t>
            </a:r>
            <a:endParaRPr/>
          </a:p>
        </p:txBody>
      </p:sp>
      <p:pic>
        <p:nvPicPr>
          <p:cNvPr descr="High cloud icon" id="488" name="Google Shape;488;p30"/>
          <p:cNvPicPr preferRelativeResize="0"/>
          <p:nvPr/>
        </p:nvPicPr>
        <p:blipFill rotWithShape="1">
          <a:blip r:embed="rId3">
            <a:alphaModFix/>
          </a:blip>
          <a:srcRect b="0" l="0" r="0" t="0"/>
          <a:stretch/>
        </p:blipFill>
        <p:spPr>
          <a:xfrm>
            <a:off x="7309282" y="963108"/>
            <a:ext cx="1152144" cy="1566672"/>
          </a:xfrm>
          <a:prstGeom prst="rect">
            <a:avLst/>
          </a:prstGeom>
          <a:noFill/>
          <a:ln>
            <a:noFill/>
          </a:ln>
        </p:spPr>
      </p:pic>
      <p:sp>
        <p:nvSpPr>
          <p:cNvPr id="489" name="Google Shape;489;p30"/>
          <p:cNvSpPr txBox="1"/>
          <p:nvPr>
            <p:ph idx="1" type="body"/>
          </p:nvPr>
        </p:nvSpPr>
        <p:spPr>
          <a:xfrm>
            <a:off x="1357562" y="2637470"/>
            <a:ext cx="7408486" cy="208466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s-AR" sz="2000"/>
              <a:t>Las nubes altas son aquellas cuya base es de 5.000 ma 13.000 m. Los tipos incluyen cirros, cirrocúmulos y cirroestratos. Las nubes pueden ser gotas de hielo o de agua, pero más a menudo son cristales de hielo. Las nubes de agua tienden a tener bordes definidos, mientras que las nubes de hielo son más tenues. Las estelas de condensación persistentes (rastros de humedad de los aviones que no desaparecen cuando pasa el avión) también son nubes altas.</a:t>
            </a:r>
            <a:endParaRPr sz="2000"/>
          </a:p>
        </p:txBody>
      </p:sp>
      <p:pic>
        <p:nvPicPr>
          <p:cNvPr descr="Caution sign!" id="490" name="Google Shape;490;p30"/>
          <p:cNvPicPr preferRelativeResize="0"/>
          <p:nvPr/>
        </p:nvPicPr>
        <p:blipFill rotWithShape="1">
          <a:blip r:embed="rId4">
            <a:alphaModFix/>
          </a:blip>
          <a:srcRect b="0" l="0" r="0" t="0"/>
          <a:stretch/>
        </p:blipFill>
        <p:spPr>
          <a:xfrm>
            <a:off x="1448428" y="2113932"/>
            <a:ext cx="310923" cy="317019"/>
          </a:xfrm>
          <a:prstGeom prst="rect">
            <a:avLst/>
          </a:prstGeom>
          <a:noFill/>
          <a:ln>
            <a:noFill/>
          </a:ln>
          <a:effectLst>
            <a:outerShdw blurRad="50800" rotWithShape="0" algn="tl" dir="2700000" dist="38100">
              <a:srgbClr val="000000">
                <a:alpha val="40000"/>
              </a:srgbClr>
            </a:outerShdw>
          </a:effectLst>
        </p:spPr>
      </p:pic>
      <p:sp>
        <p:nvSpPr>
          <p:cNvPr id="491" name="Google Shape;491;p30"/>
          <p:cNvSpPr txBox="1"/>
          <p:nvPr/>
        </p:nvSpPr>
        <p:spPr>
          <a:xfrm>
            <a:off x="1713052" y="2103165"/>
            <a:ext cx="400484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s-AR" sz="1600" u="none" cap="none" strike="noStrike">
                <a:solidFill>
                  <a:srgbClr val="FF0000"/>
                </a:solidFill>
                <a:latin typeface="Calibri"/>
                <a:ea typeface="Calibri"/>
                <a:cs typeface="Calibri"/>
                <a:sym typeface="Calibri"/>
              </a:rPr>
              <a:t>¡NUNCA mire directamente al Sol!</a:t>
            </a:r>
            <a:endParaRPr b="0" i="0" sz="1400" u="none" cap="none" strike="noStrike">
              <a:solidFill>
                <a:srgbClr val="000000"/>
              </a:solidFill>
              <a:latin typeface="Calibri"/>
              <a:ea typeface="Calibri"/>
              <a:cs typeface="Calibri"/>
              <a:sym typeface="Calibri"/>
            </a:endParaRPr>
          </a:p>
        </p:txBody>
      </p:sp>
      <p:sp>
        <p:nvSpPr>
          <p:cNvPr id="492" name="Google Shape;492;p30"/>
          <p:cNvSpPr txBox="1"/>
          <p:nvPr/>
        </p:nvSpPr>
        <p:spPr>
          <a:xfrm>
            <a:off x="1357562" y="6108916"/>
            <a:ext cx="152785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Cirrstrtus con halo</a:t>
            </a:r>
            <a:endParaRPr b="0" i="0" sz="1800" u="none" cap="none" strike="noStrike">
              <a:solidFill>
                <a:schemeClr val="dk1"/>
              </a:solidFill>
              <a:latin typeface="Calibri"/>
              <a:ea typeface="Calibri"/>
              <a:cs typeface="Calibri"/>
              <a:sym typeface="Calibri"/>
            </a:endParaRPr>
          </a:p>
        </p:txBody>
      </p:sp>
      <p:pic>
        <p:nvPicPr>
          <p:cNvPr descr="image of cirrostratus clouds in sky. " id="493" name="Google Shape;493;p30"/>
          <p:cNvPicPr preferRelativeResize="0"/>
          <p:nvPr/>
        </p:nvPicPr>
        <p:blipFill rotWithShape="1">
          <a:blip r:embed="rId5">
            <a:alphaModFix/>
          </a:blip>
          <a:srcRect b="0" l="0" r="0" t="0"/>
          <a:stretch/>
        </p:blipFill>
        <p:spPr>
          <a:xfrm>
            <a:off x="3173153" y="4848725"/>
            <a:ext cx="1616342" cy="1101356"/>
          </a:xfrm>
          <a:prstGeom prst="rect">
            <a:avLst/>
          </a:prstGeom>
          <a:noFill/>
          <a:ln>
            <a:noFill/>
          </a:ln>
        </p:spPr>
      </p:pic>
      <p:sp>
        <p:nvSpPr>
          <p:cNvPr id="494" name="Google Shape;494;p30"/>
          <p:cNvSpPr txBox="1"/>
          <p:nvPr/>
        </p:nvSpPr>
        <p:spPr>
          <a:xfrm>
            <a:off x="3209655" y="6146038"/>
            <a:ext cx="1527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Cirrostratus</a:t>
            </a:r>
            <a:endParaRPr b="0" i="0" sz="1800" u="none" cap="none" strike="noStrike">
              <a:solidFill>
                <a:schemeClr val="dk1"/>
              </a:solidFill>
              <a:latin typeface="Calibri"/>
              <a:ea typeface="Calibri"/>
              <a:cs typeface="Calibri"/>
              <a:sym typeface="Calibri"/>
            </a:endParaRPr>
          </a:p>
        </p:txBody>
      </p:sp>
      <p:pic>
        <p:nvPicPr>
          <p:cNvPr descr="image of wispy cirrus clouds in a blue sky" id="495" name="Google Shape;495;p30"/>
          <p:cNvPicPr preferRelativeResize="0"/>
          <p:nvPr/>
        </p:nvPicPr>
        <p:blipFill rotWithShape="1">
          <a:blip r:embed="rId6">
            <a:alphaModFix/>
          </a:blip>
          <a:srcRect b="0" l="0" r="0" t="0"/>
          <a:stretch/>
        </p:blipFill>
        <p:spPr>
          <a:xfrm>
            <a:off x="4968725" y="4829829"/>
            <a:ext cx="1620884" cy="1106075"/>
          </a:xfrm>
          <a:prstGeom prst="rect">
            <a:avLst/>
          </a:prstGeom>
          <a:noFill/>
          <a:ln>
            <a:noFill/>
          </a:ln>
        </p:spPr>
      </p:pic>
      <p:sp>
        <p:nvSpPr>
          <p:cNvPr id="496" name="Google Shape;496;p30"/>
          <p:cNvSpPr txBox="1"/>
          <p:nvPr/>
        </p:nvSpPr>
        <p:spPr>
          <a:xfrm>
            <a:off x="5258662" y="6146565"/>
            <a:ext cx="116805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Cirrus</a:t>
            </a:r>
            <a:endParaRPr b="0" i="0" sz="1800" u="none" cap="none" strike="noStrike">
              <a:solidFill>
                <a:schemeClr val="dk1"/>
              </a:solidFill>
              <a:latin typeface="Calibri"/>
              <a:ea typeface="Calibri"/>
              <a:cs typeface="Calibri"/>
              <a:sym typeface="Calibri"/>
            </a:endParaRPr>
          </a:p>
        </p:txBody>
      </p:sp>
      <p:pic>
        <p:nvPicPr>
          <p:cNvPr descr="cirrocumulus clouds in sky" id="497" name="Google Shape;497;p30"/>
          <p:cNvPicPr preferRelativeResize="0"/>
          <p:nvPr/>
        </p:nvPicPr>
        <p:blipFill rotWithShape="1">
          <a:blip r:embed="rId7">
            <a:alphaModFix/>
          </a:blip>
          <a:srcRect b="0" l="0" r="0" t="0"/>
          <a:stretch/>
        </p:blipFill>
        <p:spPr>
          <a:xfrm>
            <a:off x="6780359" y="4818798"/>
            <a:ext cx="1580044" cy="1093491"/>
          </a:xfrm>
          <a:prstGeom prst="rect">
            <a:avLst/>
          </a:prstGeom>
          <a:noFill/>
          <a:ln>
            <a:noFill/>
          </a:ln>
        </p:spPr>
      </p:pic>
      <p:sp>
        <p:nvSpPr>
          <p:cNvPr id="498" name="Google Shape;498;p30"/>
          <p:cNvSpPr txBox="1"/>
          <p:nvPr/>
        </p:nvSpPr>
        <p:spPr>
          <a:xfrm>
            <a:off x="6780360" y="6127669"/>
            <a:ext cx="144683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Cirrocumulus</a:t>
            </a:r>
            <a:endParaRPr b="0" i="0" sz="1800" u="none" cap="none" strike="noStrike">
              <a:solidFill>
                <a:schemeClr val="dk1"/>
              </a:solidFill>
              <a:latin typeface="Calibri"/>
              <a:ea typeface="Calibri"/>
              <a:cs typeface="Calibri"/>
              <a:sym typeface="Calibri"/>
            </a:endParaRPr>
          </a:p>
        </p:txBody>
      </p:sp>
      <p:pic>
        <p:nvPicPr>
          <p:cNvPr id="499" name="Google Shape;499;p30"/>
          <p:cNvPicPr preferRelativeResize="0"/>
          <p:nvPr/>
        </p:nvPicPr>
        <p:blipFill rotWithShape="1">
          <a:blip r:embed="rId8">
            <a:alphaModFix/>
          </a:blip>
          <a:srcRect b="0" l="0" r="0" t="0"/>
          <a:stretch/>
        </p:blipFill>
        <p:spPr>
          <a:xfrm>
            <a:off x="0" y="0"/>
            <a:ext cx="9144000" cy="822960"/>
          </a:xfrm>
          <a:prstGeom prst="rect">
            <a:avLst/>
          </a:prstGeom>
          <a:noFill/>
          <a:ln>
            <a:noFill/>
          </a:ln>
        </p:spPr>
      </p:pic>
      <p:pic>
        <p:nvPicPr>
          <p:cNvPr descr="a halo effect is observed in the sky" id="500" name="Google Shape;500;p30"/>
          <p:cNvPicPr preferRelativeResize="0"/>
          <p:nvPr/>
        </p:nvPicPr>
        <p:blipFill rotWithShape="1">
          <a:blip r:embed="rId9">
            <a:alphaModFix/>
          </a:blip>
          <a:srcRect b="0" l="0" r="0" t="0"/>
          <a:stretch/>
        </p:blipFill>
        <p:spPr>
          <a:xfrm>
            <a:off x="1357562" y="4856590"/>
            <a:ext cx="1581969" cy="1163533"/>
          </a:xfrm>
          <a:prstGeom prst="rect">
            <a:avLst/>
          </a:prstGeom>
          <a:noFill/>
          <a:ln>
            <a:noFill/>
          </a:ln>
        </p:spPr>
      </p:pic>
      <p:grpSp>
        <p:nvGrpSpPr>
          <p:cNvPr id="501" name="Google Shape;501;p30"/>
          <p:cNvGrpSpPr/>
          <p:nvPr/>
        </p:nvGrpSpPr>
        <p:grpSpPr>
          <a:xfrm>
            <a:off x="0" y="822960"/>
            <a:ext cx="1166813" cy="6035040"/>
            <a:chOff x="-1419759" y="878790"/>
            <a:chExt cx="1166813" cy="6035040"/>
          </a:xfrm>
        </p:grpSpPr>
        <p:sp>
          <p:nvSpPr>
            <p:cNvPr id="502" name="Google Shape;502;p30"/>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3" name="Google Shape;503;p30"/>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rgbClr val="FF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31"/>
          <p:cNvSpPr txBox="1"/>
          <p:nvPr>
            <p:ph idx="12" type="sldNum"/>
          </p:nvPr>
        </p:nvSpPr>
        <p:spPr>
          <a:xfrm>
            <a:off x="6711786" y="6258595"/>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509" name="Google Shape;509;p31"/>
          <p:cNvSpPr txBox="1"/>
          <p:nvPr>
            <p:ph type="title"/>
          </p:nvPr>
        </p:nvSpPr>
        <p:spPr>
          <a:xfrm>
            <a:off x="1400558" y="1066133"/>
            <a:ext cx="7125462" cy="62246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Cómo observar: Estelas (Contrails)</a:t>
            </a:r>
            <a:endParaRPr/>
          </a:p>
        </p:txBody>
      </p:sp>
      <p:sp>
        <p:nvSpPr>
          <p:cNvPr id="510" name="Google Shape;510;p31"/>
          <p:cNvSpPr txBox="1"/>
          <p:nvPr>
            <p:ph idx="1" type="body"/>
          </p:nvPr>
        </p:nvSpPr>
        <p:spPr>
          <a:xfrm>
            <a:off x="1382056" y="1672761"/>
            <a:ext cx="7347415" cy="420759"/>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chemeClr val="dk1"/>
              </a:buClr>
              <a:buSzPct val="100000"/>
              <a:buNone/>
            </a:pPr>
            <a:r>
              <a:rPr lang="es-AR" sz="2000"/>
              <a:t>Cuenta el número de cada tipo; recuerde informar 0 si no hay nubes presentes.</a:t>
            </a:r>
            <a:endParaRPr sz="2000"/>
          </a:p>
        </p:txBody>
      </p:sp>
      <p:pic>
        <p:nvPicPr>
          <p:cNvPr descr="Cloud observation: contrail categories: Short-lived" id="511" name="Google Shape;511;p31"/>
          <p:cNvPicPr preferRelativeResize="0"/>
          <p:nvPr/>
        </p:nvPicPr>
        <p:blipFill rotWithShape="1">
          <a:blip r:embed="rId3">
            <a:alphaModFix/>
          </a:blip>
          <a:srcRect b="0" l="0" r="0" t="0"/>
          <a:stretch/>
        </p:blipFill>
        <p:spPr>
          <a:xfrm>
            <a:off x="1400558" y="2189432"/>
            <a:ext cx="2088071" cy="1392048"/>
          </a:xfrm>
          <a:prstGeom prst="rect">
            <a:avLst/>
          </a:prstGeom>
          <a:noFill/>
          <a:ln>
            <a:noFill/>
          </a:ln>
        </p:spPr>
      </p:pic>
      <p:sp>
        <p:nvSpPr>
          <p:cNvPr id="512" name="Google Shape;512;p31"/>
          <p:cNvSpPr txBox="1"/>
          <p:nvPr/>
        </p:nvSpPr>
        <p:spPr>
          <a:xfrm>
            <a:off x="1382057" y="4009995"/>
            <a:ext cx="2125072" cy="20621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s-AR" sz="1600" u="none" cap="none" strike="noStrike">
                <a:solidFill>
                  <a:schemeClr val="dk1"/>
                </a:solidFill>
                <a:latin typeface="Calibri"/>
                <a:ea typeface="Calibri"/>
                <a:cs typeface="Calibri"/>
                <a:sym typeface="Calibri"/>
              </a:rPr>
              <a:t>Vida corta:</a:t>
            </a:r>
            <a:endParaRPr b="1"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es-AR" sz="1600" u="none" cap="none" strike="noStrike">
                <a:solidFill>
                  <a:schemeClr val="dk1"/>
                </a:solidFill>
                <a:latin typeface="Calibri"/>
                <a:ea typeface="Calibri"/>
                <a:cs typeface="Calibri"/>
                <a:sym typeface="Calibri"/>
              </a:rPr>
              <a:t>Estelas que forman segmentos de línea cortos que se desvanecen a medida que aumenta la distancia desde el avión que los creó.</a:t>
            </a:r>
            <a:endParaRPr b="0" i="0" sz="1600" u="none" cap="none" strike="noStrike">
              <a:solidFill>
                <a:schemeClr val="dk1"/>
              </a:solidFill>
              <a:latin typeface="Calibri"/>
              <a:ea typeface="Calibri"/>
              <a:cs typeface="Calibri"/>
              <a:sym typeface="Calibri"/>
            </a:endParaRPr>
          </a:p>
        </p:txBody>
      </p:sp>
      <p:pic>
        <p:nvPicPr>
          <p:cNvPr descr="Image of Persistent Non-spreading contrail- a thin white line in the sky" id="513" name="Google Shape;513;p31"/>
          <p:cNvPicPr preferRelativeResize="0"/>
          <p:nvPr/>
        </p:nvPicPr>
        <p:blipFill rotWithShape="1">
          <a:blip r:embed="rId4">
            <a:alphaModFix/>
          </a:blip>
          <a:srcRect b="0" l="0" r="0" t="0"/>
          <a:stretch/>
        </p:blipFill>
        <p:spPr>
          <a:xfrm>
            <a:off x="3773269" y="2189432"/>
            <a:ext cx="2088071" cy="1392048"/>
          </a:xfrm>
          <a:prstGeom prst="rect">
            <a:avLst/>
          </a:prstGeom>
          <a:noFill/>
          <a:ln>
            <a:noFill/>
          </a:ln>
        </p:spPr>
      </p:pic>
      <p:sp>
        <p:nvSpPr>
          <p:cNvPr id="514" name="Google Shape;514;p31"/>
          <p:cNvSpPr txBox="1"/>
          <p:nvPr/>
        </p:nvSpPr>
        <p:spPr>
          <a:xfrm>
            <a:off x="3486215" y="3946068"/>
            <a:ext cx="2662179"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s-AR" sz="1600" u="none" cap="none" strike="noStrike">
                <a:solidFill>
                  <a:schemeClr val="dk1"/>
                </a:solidFill>
                <a:latin typeface="Calibri"/>
                <a:ea typeface="Calibri"/>
                <a:cs typeface="Calibri"/>
                <a:sym typeface="Calibri"/>
              </a:rPr>
              <a:t>Persistente. Sin disipación: </a:t>
            </a:r>
            <a:r>
              <a:rPr b="0" i="0" lang="es-AR" sz="1600" u="none" cap="none" strike="noStrike">
                <a:solidFill>
                  <a:schemeClr val="dk1"/>
                </a:solidFill>
                <a:latin typeface="Calibri"/>
                <a:ea typeface="Calibri"/>
                <a:cs typeface="Calibri"/>
                <a:sym typeface="Calibri"/>
              </a:rPr>
              <a:t>permanecen mucho tiempo después de que el avión haya abandonado el área. Forman líneas largas, generalmente rectas, de ancho constante a través del cielo. Estas estelas no son más anchas que su dedo índice, sostenidas a la longitud del brazo.</a:t>
            </a:r>
            <a:endParaRPr b="0" i="0" sz="1600" u="none" cap="none" strike="noStrike">
              <a:solidFill>
                <a:schemeClr val="dk1"/>
              </a:solidFill>
              <a:latin typeface="Calibri"/>
              <a:ea typeface="Calibri"/>
              <a:cs typeface="Calibri"/>
              <a:sym typeface="Calibri"/>
            </a:endParaRPr>
          </a:p>
        </p:txBody>
      </p:sp>
      <p:sp>
        <p:nvSpPr>
          <p:cNvPr id="515" name="Google Shape;515;p31"/>
          <p:cNvSpPr txBox="1"/>
          <p:nvPr/>
        </p:nvSpPr>
        <p:spPr>
          <a:xfrm>
            <a:off x="6218956" y="3946068"/>
            <a:ext cx="258826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s-AR" sz="1600" u="none" cap="none" strike="noStrike">
                <a:solidFill>
                  <a:schemeClr val="dk1"/>
                </a:solidFill>
                <a:latin typeface="Calibri"/>
                <a:ea typeface="Calibri"/>
                <a:cs typeface="Calibri"/>
                <a:sym typeface="Calibri"/>
              </a:rPr>
              <a:t>Persistente. Con disipación: </a:t>
            </a:r>
            <a:r>
              <a:rPr b="0" i="0" lang="es-AR" sz="1600" u="none" cap="none" strike="noStrike">
                <a:solidFill>
                  <a:schemeClr val="dk1"/>
                </a:solidFill>
                <a:latin typeface="Calibri"/>
                <a:ea typeface="Calibri"/>
                <a:cs typeface="Calibri"/>
                <a:sym typeface="Calibri"/>
              </a:rPr>
              <a:t>Permanecen mucho tiempo después de que el avión haya abandonado el área. Forman rayas largas que se han ampliado con el tiempo desde que el avión pasó. Estas estelas son más anchas que su dedo índice sostenido a la longitud del brazo.</a:t>
            </a:r>
            <a:endParaRPr b="0" i="0" sz="1600" u="none" cap="none" strike="noStrike">
              <a:solidFill>
                <a:schemeClr val="dk1"/>
              </a:solidFill>
              <a:latin typeface="Calibri"/>
              <a:ea typeface="Calibri"/>
              <a:cs typeface="Calibri"/>
              <a:sym typeface="Calibri"/>
            </a:endParaRPr>
          </a:p>
        </p:txBody>
      </p:sp>
      <p:grpSp>
        <p:nvGrpSpPr>
          <p:cNvPr id="516" name="Google Shape;516;p31"/>
          <p:cNvGrpSpPr/>
          <p:nvPr/>
        </p:nvGrpSpPr>
        <p:grpSpPr>
          <a:xfrm>
            <a:off x="6166236" y="2184692"/>
            <a:ext cx="2693704" cy="1670204"/>
            <a:chOff x="5636329" y="2189432"/>
            <a:chExt cx="2693704" cy="1670204"/>
          </a:xfrm>
        </p:grpSpPr>
        <p:pic>
          <p:nvPicPr>
            <p:cNvPr descr="Presistent Spreading contrail: the edges of the while contrail line are blurred and become progressively wider." id="517" name="Google Shape;517;p31"/>
            <p:cNvPicPr preferRelativeResize="0"/>
            <p:nvPr/>
          </p:nvPicPr>
          <p:blipFill rotWithShape="1">
            <a:blip r:embed="rId5">
              <a:alphaModFix/>
            </a:blip>
            <a:srcRect b="0" l="0" r="0" t="0"/>
            <a:stretch/>
          </p:blipFill>
          <p:spPr>
            <a:xfrm>
              <a:off x="5636329" y="2189432"/>
              <a:ext cx="2091724" cy="1396788"/>
            </a:xfrm>
            <a:prstGeom prst="rect">
              <a:avLst/>
            </a:prstGeom>
            <a:noFill/>
            <a:ln>
              <a:noFill/>
            </a:ln>
          </p:spPr>
        </p:pic>
        <p:pic>
          <p:nvPicPr>
            <p:cNvPr descr="example of a hand width and presistent spreading contrail" id="518" name="Google Shape;518;p31"/>
            <p:cNvPicPr preferRelativeResize="0"/>
            <p:nvPr/>
          </p:nvPicPr>
          <p:blipFill rotWithShape="1">
            <a:blip r:embed="rId6">
              <a:alphaModFix/>
            </a:blip>
            <a:srcRect b="11334" l="6696" r="5029" t="8189"/>
            <a:stretch/>
          </p:blipFill>
          <p:spPr>
            <a:xfrm>
              <a:off x="7103116" y="3118856"/>
              <a:ext cx="1226917" cy="740780"/>
            </a:xfrm>
            <a:prstGeom prst="rect">
              <a:avLst/>
            </a:prstGeom>
            <a:noFill/>
            <a:ln>
              <a:noFill/>
            </a:ln>
          </p:spPr>
        </p:pic>
      </p:grpSp>
      <p:pic>
        <p:nvPicPr>
          <p:cNvPr id="519" name="Google Shape;519;p31"/>
          <p:cNvPicPr preferRelativeResize="0"/>
          <p:nvPr/>
        </p:nvPicPr>
        <p:blipFill rotWithShape="1">
          <a:blip r:embed="rId7">
            <a:alphaModFix/>
          </a:blip>
          <a:srcRect b="0" l="0" r="0" t="0"/>
          <a:stretch/>
        </p:blipFill>
        <p:spPr>
          <a:xfrm>
            <a:off x="0" y="0"/>
            <a:ext cx="9144000" cy="822960"/>
          </a:xfrm>
          <a:prstGeom prst="rect">
            <a:avLst/>
          </a:prstGeom>
          <a:noFill/>
          <a:ln>
            <a:noFill/>
          </a:ln>
        </p:spPr>
      </p:pic>
      <p:grpSp>
        <p:nvGrpSpPr>
          <p:cNvPr id="520" name="Google Shape;520;p31"/>
          <p:cNvGrpSpPr/>
          <p:nvPr/>
        </p:nvGrpSpPr>
        <p:grpSpPr>
          <a:xfrm>
            <a:off x="0" y="822960"/>
            <a:ext cx="1166813" cy="6035040"/>
            <a:chOff x="-1419759" y="878790"/>
            <a:chExt cx="1166813" cy="6035040"/>
          </a:xfrm>
        </p:grpSpPr>
        <p:sp>
          <p:nvSpPr>
            <p:cNvPr id="521" name="Google Shape;521;p31"/>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2" name="Google Shape;522;p31"/>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rgbClr val="FF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3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528" name="Google Shape;528;p32"/>
          <p:cNvSpPr txBox="1"/>
          <p:nvPr>
            <p:ph type="title"/>
          </p:nvPr>
        </p:nvSpPr>
        <p:spPr>
          <a:xfrm>
            <a:off x="1389888" y="913772"/>
            <a:ext cx="712546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Cómo observar: Nubes de nivel medio</a:t>
            </a:r>
            <a:endParaRPr sz="3600"/>
          </a:p>
        </p:txBody>
      </p:sp>
      <p:pic>
        <p:nvPicPr>
          <p:cNvPr descr="mid-level cloud icon" id="529" name="Google Shape;529;p32"/>
          <p:cNvPicPr preferRelativeResize="0"/>
          <p:nvPr/>
        </p:nvPicPr>
        <p:blipFill rotWithShape="1">
          <a:blip r:embed="rId3">
            <a:alphaModFix/>
          </a:blip>
          <a:srcRect b="0" l="0" r="0" t="0"/>
          <a:stretch/>
        </p:blipFill>
        <p:spPr>
          <a:xfrm>
            <a:off x="7676224" y="1644650"/>
            <a:ext cx="1292352" cy="1761744"/>
          </a:xfrm>
          <a:prstGeom prst="rect">
            <a:avLst/>
          </a:prstGeom>
          <a:noFill/>
          <a:ln>
            <a:noFill/>
          </a:ln>
        </p:spPr>
      </p:pic>
      <p:sp>
        <p:nvSpPr>
          <p:cNvPr id="530" name="Google Shape;530;p32"/>
          <p:cNvSpPr txBox="1"/>
          <p:nvPr>
            <p:ph idx="1" type="body"/>
          </p:nvPr>
        </p:nvSpPr>
        <p:spPr>
          <a:xfrm>
            <a:off x="1389888" y="5061939"/>
            <a:ext cx="7309731" cy="16861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s-AR" sz="2000"/>
              <a:t>Su base está entre 2.000 y 7.000 m de altitud. Los tipos de nubes son altos estratos o altocúmulos y generalmente son, pero no siempre, nubes de agua, dependiendo de la temperatura de la atmósfera y otras condiciones a la altura de las nubes.</a:t>
            </a:r>
            <a:endParaRPr sz="2000"/>
          </a:p>
        </p:txBody>
      </p:sp>
      <p:pic>
        <p:nvPicPr>
          <p:cNvPr descr="altostratus" id="531" name="Google Shape;531;p32"/>
          <p:cNvPicPr preferRelativeResize="0"/>
          <p:nvPr/>
        </p:nvPicPr>
        <p:blipFill rotWithShape="1">
          <a:blip r:embed="rId4">
            <a:alphaModFix/>
          </a:blip>
          <a:srcRect b="0" l="0" r="0" t="0"/>
          <a:stretch/>
        </p:blipFill>
        <p:spPr>
          <a:xfrm>
            <a:off x="1574157" y="2450405"/>
            <a:ext cx="2945560" cy="1911977"/>
          </a:xfrm>
          <a:prstGeom prst="rect">
            <a:avLst/>
          </a:prstGeom>
          <a:noFill/>
          <a:ln>
            <a:noFill/>
          </a:ln>
        </p:spPr>
      </p:pic>
      <p:sp>
        <p:nvSpPr>
          <p:cNvPr id="532" name="Google Shape;532;p32"/>
          <p:cNvSpPr txBox="1"/>
          <p:nvPr/>
        </p:nvSpPr>
        <p:spPr>
          <a:xfrm>
            <a:off x="2541472" y="4497693"/>
            <a:ext cx="126391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Altostratus</a:t>
            </a:r>
            <a:endParaRPr b="0" i="0" sz="1800" u="none" cap="none" strike="noStrike">
              <a:solidFill>
                <a:schemeClr val="dk1"/>
              </a:solidFill>
              <a:latin typeface="Calibri"/>
              <a:ea typeface="Calibri"/>
              <a:cs typeface="Calibri"/>
              <a:sym typeface="Calibri"/>
            </a:endParaRPr>
          </a:p>
        </p:txBody>
      </p:sp>
      <p:pic>
        <p:nvPicPr>
          <p:cNvPr descr="altocumulus" id="533" name="Google Shape;533;p32"/>
          <p:cNvPicPr preferRelativeResize="0"/>
          <p:nvPr/>
        </p:nvPicPr>
        <p:blipFill rotWithShape="1">
          <a:blip r:embed="rId5">
            <a:alphaModFix/>
          </a:blip>
          <a:srcRect b="0" l="0" r="0" t="0"/>
          <a:stretch/>
        </p:blipFill>
        <p:spPr>
          <a:xfrm>
            <a:off x="4670547" y="2450405"/>
            <a:ext cx="2854846" cy="1911095"/>
          </a:xfrm>
          <a:prstGeom prst="rect">
            <a:avLst/>
          </a:prstGeom>
          <a:noFill/>
          <a:ln>
            <a:noFill/>
          </a:ln>
        </p:spPr>
      </p:pic>
      <p:sp>
        <p:nvSpPr>
          <p:cNvPr id="534" name="Google Shape;534;p32"/>
          <p:cNvSpPr txBox="1"/>
          <p:nvPr/>
        </p:nvSpPr>
        <p:spPr>
          <a:xfrm>
            <a:off x="5440304" y="4497693"/>
            <a:ext cx="288209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Altocumulus</a:t>
            </a:r>
            <a:endParaRPr b="0" i="0" sz="1800" u="none" cap="none" strike="noStrike">
              <a:solidFill>
                <a:schemeClr val="dk1"/>
              </a:solidFill>
              <a:latin typeface="Calibri"/>
              <a:ea typeface="Calibri"/>
              <a:cs typeface="Calibri"/>
              <a:sym typeface="Calibri"/>
            </a:endParaRPr>
          </a:p>
        </p:txBody>
      </p:sp>
      <p:pic>
        <p:nvPicPr>
          <p:cNvPr id="535" name="Google Shape;535;p32"/>
          <p:cNvPicPr preferRelativeResize="0"/>
          <p:nvPr/>
        </p:nvPicPr>
        <p:blipFill rotWithShape="1">
          <a:blip r:embed="rId6">
            <a:alphaModFix/>
          </a:blip>
          <a:srcRect b="0" l="0" r="0" t="0"/>
          <a:stretch/>
        </p:blipFill>
        <p:spPr>
          <a:xfrm>
            <a:off x="0" y="0"/>
            <a:ext cx="9144000" cy="822960"/>
          </a:xfrm>
          <a:prstGeom prst="rect">
            <a:avLst/>
          </a:prstGeom>
          <a:noFill/>
          <a:ln>
            <a:noFill/>
          </a:ln>
        </p:spPr>
      </p:pic>
      <p:grpSp>
        <p:nvGrpSpPr>
          <p:cNvPr id="536" name="Google Shape;536;p32"/>
          <p:cNvGrpSpPr/>
          <p:nvPr/>
        </p:nvGrpSpPr>
        <p:grpSpPr>
          <a:xfrm>
            <a:off x="0" y="822960"/>
            <a:ext cx="1166813" cy="6035040"/>
            <a:chOff x="-1419759" y="878790"/>
            <a:chExt cx="1166813" cy="6035040"/>
          </a:xfrm>
        </p:grpSpPr>
        <p:sp>
          <p:nvSpPr>
            <p:cNvPr id="537" name="Google Shape;537;p32"/>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8" name="Google Shape;538;p32"/>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rgbClr val="FF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3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544" name="Google Shape;544;p33"/>
          <p:cNvSpPr txBox="1"/>
          <p:nvPr>
            <p:ph type="title"/>
          </p:nvPr>
        </p:nvSpPr>
        <p:spPr>
          <a:xfrm>
            <a:off x="1389888" y="946879"/>
            <a:ext cx="712546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Cómo observar: nubes de bajo nivel</a:t>
            </a:r>
            <a:endParaRPr sz="3600"/>
          </a:p>
        </p:txBody>
      </p:sp>
      <p:pic>
        <p:nvPicPr>
          <p:cNvPr descr="low cloud icon" id="545" name="Google Shape;545;p33"/>
          <p:cNvPicPr preferRelativeResize="0"/>
          <p:nvPr/>
        </p:nvPicPr>
        <p:blipFill rotWithShape="1">
          <a:blip r:embed="rId3">
            <a:alphaModFix/>
          </a:blip>
          <a:srcRect b="0" l="0" r="0" t="0"/>
          <a:stretch/>
        </p:blipFill>
        <p:spPr>
          <a:xfrm>
            <a:off x="7710746" y="1771549"/>
            <a:ext cx="1292352" cy="1761744"/>
          </a:xfrm>
          <a:prstGeom prst="rect">
            <a:avLst/>
          </a:prstGeom>
          <a:noFill/>
          <a:ln>
            <a:noFill/>
          </a:ln>
        </p:spPr>
      </p:pic>
      <p:sp>
        <p:nvSpPr>
          <p:cNvPr id="546" name="Google Shape;546;p33"/>
          <p:cNvSpPr txBox="1"/>
          <p:nvPr>
            <p:ph idx="1" type="body"/>
          </p:nvPr>
        </p:nvSpPr>
        <p:spPr>
          <a:xfrm>
            <a:off x="1389888" y="4572102"/>
            <a:ext cx="7424928" cy="1987193"/>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es-AR" sz="2000"/>
              <a:t>Son nubes de gotas de agua cuya base está por debajo de los 2,000 m de altitud. </a:t>
            </a:r>
            <a:endParaRPr sz="2000"/>
          </a:p>
          <a:p>
            <a:pPr indent="0" lvl="0" marL="0" rtl="0" algn="l">
              <a:lnSpc>
                <a:spcPct val="90000"/>
              </a:lnSpc>
              <a:spcBef>
                <a:spcPts val="1000"/>
              </a:spcBef>
              <a:spcAft>
                <a:spcPts val="0"/>
              </a:spcAft>
              <a:buClr>
                <a:schemeClr val="dk1"/>
              </a:buClr>
              <a:buSzPct val="100000"/>
              <a:buNone/>
            </a:pPr>
            <a:r>
              <a:rPr lang="es-AR" sz="2000"/>
              <a:t>Los tipos de nubes bajas incluyen estratocúmulos, cúmulos, estratos, cumulonimbos y nimbostratos. </a:t>
            </a:r>
            <a:endParaRPr sz="2000"/>
          </a:p>
          <a:p>
            <a:pPr indent="0" lvl="0" marL="0" rtl="0" algn="l">
              <a:lnSpc>
                <a:spcPct val="90000"/>
              </a:lnSpc>
              <a:spcBef>
                <a:spcPts val="1000"/>
              </a:spcBef>
              <a:spcAft>
                <a:spcPts val="0"/>
              </a:spcAft>
              <a:buClr>
                <a:schemeClr val="dk1"/>
              </a:buClr>
              <a:buSzPct val="100000"/>
              <a:buNone/>
            </a:pPr>
            <a:r>
              <a:rPr lang="es-AR" sz="2000"/>
              <a:t>La niebla también se puede colocar en esta clase porque es una nube de estrato a nivel del suelo. Las cimas de las nubes cumulonimbos pueden ser lo suficientemente altas para formar cristales de hielo.</a:t>
            </a:r>
            <a:endParaRPr sz="2000"/>
          </a:p>
        </p:txBody>
      </p:sp>
      <p:pic>
        <p:nvPicPr>
          <p:cNvPr descr="Stratus" id="547" name="Google Shape;547;p33"/>
          <p:cNvPicPr preferRelativeResize="0"/>
          <p:nvPr/>
        </p:nvPicPr>
        <p:blipFill rotWithShape="1">
          <a:blip r:embed="rId4">
            <a:alphaModFix/>
          </a:blip>
          <a:srcRect b="0" l="0" r="0" t="0"/>
          <a:stretch/>
        </p:blipFill>
        <p:spPr>
          <a:xfrm>
            <a:off x="1389888" y="2534856"/>
            <a:ext cx="1959900" cy="1469925"/>
          </a:xfrm>
          <a:prstGeom prst="rect">
            <a:avLst/>
          </a:prstGeom>
          <a:noFill/>
          <a:ln>
            <a:noFill/>
          </a:ln>
        </p:spPr>
      </p:pic>
      <p:sp>
        <p:nvSpPr>
          <p:cNvPr id="548" name="Google Shape;548;p33"/>
          <p:cNvSpPr txBox="1"/>
          <p:nvPr/>
        </p:nvSpPr>
        <p:spPr>
          <a:xfrm>
            <a:off x="1828148" y="4051229"/>
            <a:ext cx="22107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Estrato</a:t>
            </a:r>
            <a:endParaRPr b="0" i="0" sz="1800" u="none" cap="none" strike="noStrike">
              <a:solidFill>
                <a:schemeClr val="dk1"/>
              </a:solidFill>
              <a:latin typeface="Calibri"/>
              <a:ea typeface="Calibri"/>
              <a:cs typeface="Calibri"/>
              <a:sym typeface="Calibri"/>
            </a:endParaRPr>
          </a:p>
        </p:txBody>
      </p:sp>
      <p:pic>
        <p:nvPicPr>
          <p:cNvPr descr="Stratocumulus" id="549" name="Google Shape;549;p33"/>
          <p:cNvPicPr preferRelativeResize="0"/>
          <p:nvPr/>
        </p:nvPicPr>
        <p:blipFill rotWithShape="1">
          <a:blip r:embed="rId5">
            <a:alphaModFix/>
          </a:blip>
          <a:srcRect b="0" l="0" r="0" t="0"/>
          <a:stretch/>
        </p:blipFill>
        <p:spPr>
          <a:xfrm>
            <a:off x="3465576" y="2527755"/>
            <a:ext cx="1949674" cy="1477026"/>
          </a:xfrm>
          <a:prstGeom prst="rect">
            <a:avLst/>
          </a:prstGeom>
          <a:noFill/>
          <a:ln>
            <a:noFill/>
          </a:ln>
        </p:spPr>
      </p:pic>
      <p:sp>
        <p:nvSpPr>
          <p:cNvPr id="550" name="Google Shape;550;p33"/>
          <p:cNvSpPr txBox="1"/>
          <p:nvPr/>
        </p:nvSpPr>
        <p:spPr>
          <a:xfrm>
            <a:off x="3737280" y="4015388"/>
            <a:ext cx="263902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Estratocúmulo</a:t>
            </a:r>
            <a:endParaRPr b="0" i="0" sz="1800" u="none" cap="none" strike="noStrike">
              <a:solidFill>
                <a:schemeClr val="dk1"/>
              </a:solidFill>
              <a:latin typeface="Calibri"/>
              <a:ea typeface="Calibri"/>
              <a:cs typeface="Calibri"/>
              <a:sym typeface="Calibri"/>
            </a:endParaRPr>
          </a:p>
        </p:txBody>
      </p:sp>
      <p:pic>
        <p:nvPicPr>
          <p:cNvPr descr="Cumulus" id="551" name="Google Shape;551;p33"/>
          <p:cNvPicPr preferRelativeResize="0"/>
          <p:nvPr/>
        </p:nvPicPr>
        <p:blipFill rotWithShape="1">
          <a:blip r:embed="rId6">
            <a:alphaModFix/>
          </a:blip>
          <a:srcRect b="0" l="0" r="0" t="0"/>
          <a:stretch/>
        </p:blipFill>
        <p:spPr>
          <a:xfrm>
            <a:off x="5531038" y="2527755"/>
            <a:ext cx="2015656" cy="1493079"/>
          </a:xfrm>
          <a:prstGeom prst="rect">
            <a:avLst/>
          </a:prstGeom>
          <a:noFill/>
          <a:ln>
            <a:noFill/>
          </a:ln>
        </p:spPr>
      </p:pic>
      <p:sp>
        <p:nvSpPr>
          <p:cNvPr id="552" name="Google Shape;552;p33"/>
          <p:cNvSpPr txBox="1"/>
          <p:nvPr/>
        </p:nvSpPr>
        <p:spPr>
          <a:xfrm>
            <a:off x="6018164" y="3988631"/>
            <a:ext cx="188667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Cúmulo</a:t>
            </a:r>
            <a:endParaRPr b="0" i="0" sz="1800" u="none" cap="none" strike="noStrike">
              <a:solidFill>
                <a:schemeClr val="dk1"/>
              </a:solidFill>
              <a:latin typeface="Calibri"/>
              <a:ea typeface="Calibri"/>
              <a:cs typeface="Calibri"/>
              <a:sym typeface="Calibri"/>
            </a:endParaRPr>
          </a:p>
        </p:txBody>
      </p:sp>
      <p:pic>
        <p:nvPicPr>
          <p:cNvPr id="553" name="Google Shape;553;p33"/>
          <p:cNvPicPr preferRelativeResize="0"/>
          <p:nvPr/>
        </p:nvPicPr>
        <p:blipFill rotWithShape="1">
          <a:blip r:embed="rId7">
            <a:alphaModFix/>
          </a:blip>
          <a:srcRect b="0" l="0" r="0" t="0"/>
          <a:stretch/>
        </p:blipFill>
        <p:spPr>
          <a:xfrm>
            <a:off x="0" y="0"/>
            <a:ext cx="9144000" cy="822960"/>
          </a:xfrm>
          <a:prstGeom prst="rect">
            <a:avLst/>
          </a:prstGeom>
          <a:noFill/>
          <a:ln>
            <a:noFill/>
          </a:ln>
        </p:spPr>
      </p:pic>
      <p:grpSp>
        <p:nvGrpSpPr>
          <p:cNvPr id="554" name="Google Shape;554;p33"/>
          <p:cNvGrpSpPr/>
          <p:nvPr/>
        </p:nvGrpSpPr>
        <p:grpSpPr>
          <a:xfrm>
            <a:off x="0" y="822960"/>
            <a:ext cx="1166813" cy="6035040"/>
            <a:chOff x="-1419759" y="878790"/>
            <a:chExt cx="1166813" cy="6035040"/>
          </a:xfrm>
        </p:grpSpPr>
        <p:sp>
          <p:nvSpPr>
            <p:cNvPr id="555" name="Google Shape;555;p33"/>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6" name="Google Shape;556;p33"/>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rgbClr val="FF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3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562" name="Google Shape;562;p34"/>
          <p:cNvSpPr txBox="1"/>
          <p:nvPr>
            <p:ph type="title"/>
          </p:nvPr>
        </p:nvSpPr>
        <p:spPr>
          <a:xfrm>
            <a:off x="1311564" y="946879"/>
            <a:ext cx="66778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Cómo observar: nubes de bajo nivel que precipitan</a:t>
            </a:r>
            <a:endParaRPr/>
          </a:p>
        </p:txBody>
      </p:sp>
      <p:pic>
        <p:nvPicPr>
          <p:cNvPr descr="Low cloud icon" id="563" name="Google Shape;563;p34"/>
          <p:cNvPicPr preferRelativeResize="0"/>
          <p:nvPr/>
        </p:nvPicPr>
        <p:blipFill rotWithShape="1">
          <a:blip r:embed="rId3">
            <a:alphaModFix/>
          </a:blip>
          <a:srcRect b="0" l="0" r="0" t="0"/>
          <a:stretch/>
        </p:blipFill>
        <p:spPr>
          <a:xfrm>
            <a:off x="7729761" y="856525"/>
            <a:ext cx="1125648" cy="1541765"/>
          </a:xfrm>
          <a:prstGeom prst="rect">
            <a:avLst/>
          </a:prstGeom>
          <a:noFill/>
          <a:ln>
            <a:noFill/>
          </a:ln>
        </p:spPr>
      </p:pic>
      <p:sp>
        <p:nvSpPr>
          <p:cNvPr id="564" name="Google Shape;564;p34"/>
          <p:cNvSpPr txBox="1"/>
          <p:nvPr>
            <p:ph idx="1" type="body"/>
          </p:nvPr>
        </p:nvSpPr>
        <p:spPr>
          <a:xfrm>
            <a:off x="1311564" y="4559809"/>
            <a:ext cx="7395461" cy="217414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000"/>
              <a:buNone/>
            </a:pPr>
            <a:r>
              <a:rPr lang="es-AR" sz="2000"/>
              <a:t>Las nubes que precipitan tienen nombres con el prefijo/sufijo nimbo. Las precipitaciones pueden ser de cualquier forma, como lluvia, nieve, granizo, etc. </a:t>
            </a:r>
            <a:endParaRPr sz="2000"/>
          </a:p>
          <a:p>
            <a:pPr indent="0" lvl="0" marL="0" rtl="0" algn="l">
              <a:lnSpc>
                <a:spcPct val="90000"/>
              </a:lnSpc>
              <a:spcBef>
                <a:spcPts val="1000"/>
              </a:spcBef>
              <a:spcAft>
                <a:spcPts val="0"/>
              </a:spcAft>
              <a:buClr>
                <a:schemeClr val="dk1"/>
              </a:buClr>
              <a:buSzPts val="2000"/>
              <a:buNone/>
            </a:pPr>
            <a:r>
              <a:rPr lang="es-AR" sz="2000"/>
              <a:t>Las nubes cumulonimbos se conocen como nubes de tormenta y algunas veces se llaman nubes de yunque debido a su forma. </a:t>
            </a:r>
            <a:endParaRPr sz="2000"/>
          </a:p>
          <a:p>
            <a:pPr indent="0" lvl="0" marL="0" rtl="0" algn="l">
              <a:lnSpc>
                <a:spcPct val="90000"/>
              </a:lnSpc>
              <a:spcBef>
                <a:spcPts val="1000"/>
              </a:spcBef>
              <a:spcAft>
                <a:spcPts val="0"/>
              </a:spcAft>
              <a:buClr>
                <a:schemeClr val="dk1"/>
              </a:buClr>
              <a:buSzPts val="2000"/>
              <a:buNone/>
            </a:pPr>
            <a:r>
              <a:rPr lang="es-AR" sz="2000"/>
              <a:t>Las nubes Nimbostratos a menudo traen precipitaciones constantes y continuas.</a:t>
            </a:r>
            <a:endParaRPr sz="2000"/>
          </a:p>
        </p:txBody>
      </p:sp>
      <p:sp>
        <p:nvSpPr>
          <p:cNvPr id="565" name="Google Shape;565;p34"/>
          <p:cNvSpPr txBox="1"/>
          <p:nvPr/>
        </p:nvSpPr>
        <p:spPr>
          <a:xfrm>
            <a:off x="1582876" y="4008123"/>
            <a:ext cx="288117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Nimbostratos</a:t>
            </a:r>
            <a:endParaRPr b="0" i="0" sz="1800" u="none" cap="none" strike="noStrike">
              <a:solidFill>
                <a:schemeClr val="dk1"/>
              </a:solidFill>
              <a:latin typeface="Calibri"/>
              <a:ea typeface="Calibri"/>
              <a:cs typeface="Calibri"/>
              <a:sym typeface="Calibri"/>
            </a:endParaRPr>
          </a:p>
        </p:txBody>
      </p:sp>
      <p:sp>
        <p:nvSpPr>
          <p:cNvPr id="566" name="Google Shape;566;p34"/>
          <p:cNvSpPr txBox="1"/>
          <p:nvPr/>
        </p:nvSpPr>
        <p:spPr>
          <a:xfrm>
            <a:off x="4820871" y="4008124"/>
            <a:ext cx="160332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Cumulonimbos</a:t>
            </a:r>
            <a:endParaRPr b="0" i="0" sz="1800" u="none" cap="none" strike="noStrike">
              <a:solidFill>
                <a:schemeClr val="dk1"/>
              </a:solidFill>
              <a:latin typeface="Calibri"/>
              <a:ea typeface="Calibri"/>
              <a:cs typeface="Calibri"/>
              <a:sym typeface="Calibri"/>
            </a:endParaRPr>
          </a:p>
        </p:txBody>
      </p:sp>
      <p:pic>
        <p:nvPicPr>
          <p:cNvPr descr="nimbostratus" id="567" name="Google Shape;567;p34"/>
          <p:cNvPicPr preferRelativeResize="0"/>
          <p:nvPr/>
        </p:nvPicPr>
        <p:blipFill rotWithShape="1">
          <a:blip r:embed="rId4">
            <a:alphaModFix/>
          </a:blip>
          <a:srcRect b="0" l="0" r="0" t="0"/>
          <a:stretch/>
        </p:blipFill>
        <p:spPr>
          <a:xfrm>
            <a:off x="1311564" y="2492399"/>
            <a:ext cx="2017250" cy="1515724"/>
          </a:xfrm>
          <a:prstGeom prst="rect">
            <a:avLst/>
          </a:prstGeom>
          <a:noFill/>
          <a:ln>
            <a:noFill/>
          </a:ln>
        </p:spPr>
      </p:pic>
      <p:pic>
        <p:nvPicPr>
          <p:cNvPr descr="Cumulonimbus, from afar" id="568" name="Google Shape;568;p34"/>
          <p:cNvPicPr preferRelativeResize="0"/>
          <p:nvPr/>
        </p:nvPicPr>
        <p:blipFill rotWithShape="1">
          <a:blip r:embed="rId5">
            <a:alphaModFix/>
          </a:blip>
          <a:srcRect b="0" l="0" r="0" t="0"/>
          <a:stretch/>
        </p:blipFill>
        <p:spPr>
          <a:xfrm>
            <a:off x="3484944" y="2492400"/>
            <a:ext cx="2073246" cy="1515724"/>
          </a:xfrm>
          <a:prstGeom prst="rect">
            <a:avLst/>
          </a:prstGeom>
          <a:noFill/>
          <a:ln>
            <a:noFill/>
          </a:ln>
        </p:spPr>
      </p:pic>
      <p:pic>
        <p:nvPicPr>
          <p:cNvPr descr="cumulonimbus, from below" id="569" name="Google Shape;569;p34"/>
          <p:cNvPicPr preferRelativeResize="0"/>
          <p:nvPr/>
        </p:nvPicPr>
        <p:blipFill rotWithShape="1">
          <a:blip r:embed="rId6">
            <a:alphaModFix/>
          </a:blip>
          <a:srcRect b="0" l="0" r="0" t="0"/>
          <a:stretch/>
        </p:blipFill>
        <p:spPr>
          <a:xfrm>
            <a:off x="5714320" y="2489467"/>
            <a:ext cx="2071661" cy="1517834"/>
          </a:xfrm>
          <a:prstGeom prst="rect">
            <a:avLst/>
          </a:prstGeom>
          <a:noFill/>
          <a:ln>
            <a:noFill/>
          </a:ln>
        </p:spPr>
      </p:pic>
      <p:sp>
        <p:nvSpPr>
          <p:cNvPr id="570" name="Google Shape;570;p34"/>
          <p:cNvSpPr txBox="1"/>
          <p:nvPr/>
        </p:nvSpPr>
        <p:spPr>
          <a:xfrm>
            <a:off x="3944204" y="2120135"/>
            <a:ext cx="167832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Desde lejos</a:t>
            </a:r>
            <a:endParaRPr b="0" i="0" sz="1800" u="none" cap="none" strike="noStrike">
              <a:solidFill>
                <a:schemeClr val="dk1"/>
              </a:solidFill>
              <a:latin typeface="Calibri"/>
              <a:ea typeface="Calibri"/>
              <a:cs typeface="Calibri"/>
              <a:sym typeface="Calibri"/>
            </a:endParaRPr>
          </a:p>
        </p:txBody>
      </p:sp>
      <p:sp>
        <p:nvSpPr>
          <p:cNvPr id="571" name="Google Shape;571;p34"/>
          <p:cNvSpPr txBox="1"/>
          <p:nvPr/>
        </p:nvSpPr>
        <p:spPr>
          <a:xfrm>
            <a:off x="6017450" y="2119312"/>
            <a:ext cx="167832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Desde abajo</a:t>
            </a:r>
            <a:endParaRPr b="0" i="0" sz="1800" u="none" cap="none" strike="noStrike">
              <a:solidFill>
                <a:schemeClr val="dk1"/>
              </a:solidFill>
              <a:latin typeface="Calibri"/>
              <a:ea typeface="Calibri"/>
              <a:cs typeface="Calibri"/>
              <a:sym typeface="Calibri"/>
            </a:endParaRPr>
          </a:p>
        </p:txBody>
      </p:sp>
      <p:pic>
        <p:nvPicPr>
          <p:cNvPr id="572" name="Google Shape;572;p34"/>
          <p:cNvPicPr preferRelativeResize="0"/>
          <p:nvPr/>
        </p:nvPicPr>
        <p:blipFill rotWithShape="1">
          <a:blip r:embed="rId7">
            <a:alphaModFix/>
          </a:blip>
          <a:srcRect b="0" l="0" r="0" t="0"/>
          <a:stretch/>
        </p:blipFill>
        <p:spPr>
          <a:xfrm>
            <a:off x="0" y="0"/>
            <a:ext cx="9144000" cy="822960"/>
          </a:xfrm>
          <a:prstGeom prst="rect">
            <a:avLst/>
          </a:prstGeom>
          <a:noFill/>
          <a:ln>
            <a:noFill/>
          </a:ln>
        </p:spPr>
      </p:pic>
      <p:grpSp>
        <p:nvGrpSpPr>
          <p:cNvPr id="573" name="Google Shape;573;p34"/>
          <p:cNvGrpSpPr/>
          <p:nvPr/>
        </p:nvGrpSpPr>
        <p:grpSpPr>
          <a:xfrm>
            <a:off x="0" y="822960"/>
            <a:ext cx="1166813" cy="6035040"/>
            <a:chOff x="-1419759" y="878790"/>
            <a:chExt cx="1166813" cy="6035040"/>
          </a:xfrm>
        </p:grpSpPr>
        <p:sp>
          <p:nvSpPr>
            <p:cNvPr id="574" name="Google Shape;574;p34"/>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5" name="Google Shape;575;p34"/>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rgbClr val="FF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3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581" name="Google Shape;581;p35"/>
          <p:cNvSpPr txBox="1"/>
          <p:nvPr>
            <p:ph type="title"/>
          </p:nvPr>
        </p:nvSpPr>
        <p:spPr>
          <a:xfrm>
            <a:off x="1259230" y="1019449"/>
            <a:ext cx="7256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Cómo observar: Determinación del nivel de nubes cúmulos</a:t>
            </a:r>
            <a:endParaRPr sz="3600"/>
          </a:p>
        </p:txBody>
      </p:sp>
      <p:sp>
        <p:nvSpPr>
          <p:cNvPr id="582" name="Google Shape;582;p35"/>
          <p:cNvSpPr txBox="1"/>
          <p:nvPr>
            <p:ph idx="1" type="body"/>
          </p:nvPr>
        </p:nvSpPr>
        <p:spPr>
          <a:xfrm>
            <a:off x="1259230" y="2388189"/>
            <a:ext cx="7565400" cy="667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s-AR" sz="2000"/>
              <a:t>Sugerencia: para nubes cúmulos (hinchadas), use la estrategia del puño/de los dedos pulgar/meñique para estimar la altura de la nube.</a:t>
            </a:r>
            <a:endParaRPr sz="2000"/>
          </a:p>
        </p:txBody>
      </p:sp>
      <p:pic>
        <p:nvPicPr>
          <p:cNvPr descr="cirrocumulus clouds" id="583" name="Google Shape;583;p35"/>
          <p:cNvPicPr preferRelativeResize="0"/>
          <p:nvPr/>
        </p:nvPicPr>
        <p:blipFill rotWithShape="1">
          <a:blip r:embed="rId3">
            <a:alphaModFix/>
          </a:blip>
          <a:srcRect b="-1760" l="0" r="0" t="34624"/>
          <a:stretch/>
        </p:blipFill>
        <p:spPr>
          <a:xfrm>
            <a:off x="1445754" y="3251990"/>
            <a:ext cx="2356348" cy="1782896"/>
          </a:xfrm>
          <a:prstGeom prst="rect">
            <a:avLst/>
          </a:prstGeom>
          <a:noFill/>
          <a:ln>
            <a:noFill/>
          </a:ln>
        </p:spPr>
      </p:pic>
      <p:sp>
        <p:nvSpPr>
          <p:cNvPr id="584" name="Google Shape;584;p35"/>
          <p:cNvSpPr txBox="1"/>
          <p:nvPr/>
        </p:nvSpPr>
        <p:spPr>
          <a:xfrm>
            <a:off x="1445754" y="5139554"/>
            <a:ext cx="2356200" cy="156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s-AR" sz="1600" u="none" cap="none" strike="noStrike">
                <a:solidFill>
                  <a:schemeClr val="dk1"/>
                </a:solidFill>
                <a:latin typeface="Calibri"/>
                <a:ea typeface="Calibri"/>
                <a:cs typeface="Calibri"/>
                <a:sym typeface="Calibri"/>
              </a:rPr>
              <a:t>Las nubes altas (cirrocúmulos) tienen un tamaño comparable al de un dedo meñique sostenido a la longitud del brazo.</a:t>
            </a:r>
            <a:endParaRPr b="0" i="0" sz="1600" u="none" cap="none" strike="noStrike">
              <a:solidFill>
                <a:schemeClr val="dk1"/>
              </a:solidFill>
              <a:latin typeface="Calibri"/>
              <a:ea typeface="Calibri"/>
              <a:cs typeface="Calibri"/>
              <a:sym typeface="Calibri"/>
            </a:endParaRPr>
          </a:p>
        </p:txBody>
      </p:sp>
      <p:pic>
        <p:nvPicPr>
          <p:cNvPr descr="altocumulus, and participant holding hand at arm's length with thumb out" id="585" name="Google Shape;585;p35"/>
          <p:cNvPicPr preferRelativeResize="0"/>
          <p:nvPr/>
        </p:nvPicPr>
        <p:blipFill rotWithShape="1">
          <a:blip r:embed="rId4">
            <a:alphaModFix/>
          </a:blip>
          <a:srcRect b="0" l="0" r="0" t="0"/>
          <a:stretch/>
        </p:blipFill>
        <p:spPr>
          <a:xfrm>
            <a:off x="3961428" y="3233011"/>
            <a:ext cx="2286000" cy="1725168"/>
          </a:xfrm>
          <a:prstGeom prst="rect">
            <a:avLst/>
          </a:prstGeom>
          <a:noFill/>
          <a:ln>
            <a:noFill/>
          </a:ln>
        </p:spPr>
      </p:pic>
      <p:sp>
        <p:nvSpPr>
          <p:cNvPr id="586" name="Google Shape;586;p35"/>
          <p:cNvSpPr txBox="1"/>
          <p:nvPr/>
        </p:nvSpPr>
        <p:spPr>
          <a:xfrm>
            <a:off x="3961428" y="5131654"/>
            <a:ext cx="2286000" cy="1323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s-AR" sz="1600" u="none" cap="none" strike="noStrike">
                <a:solidFill>
                  <a:schemeClr val="dk1"/>
                </a:solidFill>
                <a:latin typeface="Calibri"/>
                <a:ea typeface="Calibri"/>
                <a:cs typeface="Calibri"/>
                <a:sym typeface="Calibri"/>
              </a:rPr>
              <a:t>Las nubes de nivel medio (altocúmulos) tienen un tamaño comparable al del pulgar sostenido con el brazo extendido.</a:t>
            </a:r>
            <a:endParaRPr b="0" i="0" sz="1600" u="none" cap="none" strike="noStrike">
              <a:solidFill>
                <a:schemeClr val="dk1"/>
              </a:solidFill>
              <a:latin typeface="Calibri"/>
              <a:ea typeface="Calibri"/>
              <a:cs typeface="Calibri"/>
              <a:sym typeface="Calibri"/>
            </a:endParaRPr>
          </a:p>
        </p:txBody>
      </p:sp>
      <p:pic>
        <p:nvPicPr>
          <p:cNvPr descr="cumulus, and participant holding fist at arm's length " id="587" name="Google Shape;587;p35"/>
          <p:cNvPicPr preferRelativeResize="0"/>
          <p:nvPr/>
        </p:nvPicPr>
        <p:blipFill rotWithShape="1">
          <a:blip r:embed="rId5">
            <a:alphaModFix/>
          </a:blip>
          <a:srcRect b="0" l="0" r="0" t="0"/>
          <a:stretch/>
        </p:blipFill>
        <p:spPr>
          <a:xfrm>
            <a:off x="6406754" y="3232481"/>
            <a:ext cx="2282306" cy="1733598"/>
          </a:xfrm>
          <a:prstGeom prst="rect">
            <a:avLst/>
          </a:prstGeom>
          <a:noFill/>
          <a:ln>
            <a:noFill/>
          </a:ln>
        </p:spPr>
      </p:pic>
      <p:sp>
        <p:nvSpPr>
          <p:cNvPr id="588" name="Google Shape;588;p35"/>
          <p:cNvSpPr txBox="1"/>
          <p:nvPr/>
        </p:nvSpPr>
        <p:spPr>
          <a:xfrm>
            <a:off x="6406754" y="5139554"/>
            <a:ext cx="2295000" cy="1323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s-AR" sz="1600" u="none" cap="none" strike="noStrike">
                <a:solidFill>
                  <a:schemeClr val="dk1"/>
                </a:solidFill>
                <a:latin typeface="Calibri"/>
                <a:ea typeface="Calibri"/>
                <a:cs typeface="Calibri"/>
                <a:sym typeface="Calibri"/>
              </a:rPr>
              <a:t>Las nubes bajas (cúmulos) parecen comparables en tamaño al puño sostenido a la longitud del brazo.</a:t>
            </a:r>
            <a:endParaRPr b="0" i="0" sz="1600" u="none" cap="none" strike="noStrike">
              <a:solidFill>
                <a:schemeClr val="dk1"/>
              </a:solidFill>
              <a:latin typeface="Calibri"/>
              <a:ea typeface="Calibri"/>
              <a:cs typeface="Calibri"/>
              <a:sym typeface="Calibri"/>
            </a:endParaRPr>
          </a:p>
        </p:txBody>
      </p:sp>
      <p:pic>
        <p:nvPicPr>
          <p:cNvPr id="589" name="Google Shape;589;p35"/>
          <p:cNvPicPr preferRelativeResize="0"/>
          <p:nvPr/>
        </p:nvPicPr>
        <p:blipFill rotWithShape="1">
          <a:blip r:embed="rId6">
            <a:alphaModFix/>
          </a:blip>
          <a:srcRect b="0" l="0" r="0" t="0"/>
          <a:stretch/>
        </p:blipFill>
        <p:spPr>
          <a:xfrm>
            <a:off x="0" y="0"/>
            <a:ext cx="9144000" cy="822960"/>
          </a:xfrm>
          <a:prstGeom prst="rect">
            <a:avLst/>
          </a:prstGeom>
          <a:noFill/>
          <a:ln>
            <a:noFill/>
          </a:ln>
        </p:spPr>
      </p:pic>
      <p:grpSp>
        <p:nvGrpSpPr>
          <p:cNvPr id="590" name="Google Shape;590;p35"/>
          <p:cNvGrpSpPr/>
          <p:nvPr/>
        </p:nvGrpSpPr>
        <p:grpSpPr>
          <a:xfrm>
            <a:off x="0" y="822960"/>
            <a:ext cx="1166813" cy="6035040"/>
            <a:chOff x="-1419759" y="878790"/>
            <a:chExt cx="1166813" cy="6035040"/>
          </a:xfrm>
        </p:grpSpPr>
        <p:sp>
          <p:nvSpPr>
            <p:cNvPr id="591" name="Google Shape;591;p35"/>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2" name="Google Shape;592;p35"/>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rgbClr val="FF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grpSp>
        <p:nvGrpSpPr>
          <p:cNvPr id="597" name="Google Shape;597;p36"/>
          <p:cNvGrpSpPr/>
          <p:nvPr/>
        </p:nvGrpSpPr>
        <p:grpSpPr>
          <a:xfrm>
            <a:off x="0" y="822960"/>
            <a:ext cx="1166813" cy="6035040"/>
            <a:chOff x="-1419759" y="878790"/>
            <a:chExt cx="1166813" cy="6035040"/>
          </a:xfrm>
        </p:grpSpPr>
        <p:sp>
          <p:nvSpPr>
            <p:cNvPr id="598" name="Google Shape;598;p36"/>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9" name="Google Shape;599;p36"/>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rgbClr val="FF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
        <p:nvSpPr>
          <p:cNvPr id="600" name="Google Shape;600;p36"/>
          <p:cNvSpPr txBox="1"/>
          <p:nvPr>
            <p:ph idx="12" type="sldNum"/>
          </p:nvPr>
        </p:nvSpPr>
        <p:spPr>
          <a:xfrm>
            <a:off x="6043422"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601" name="Google Shape;601;p36"/>
          <p:cNvSpPr txBox="1"/>
          <p:nvPr>
            <p:ph type="title"/>
          </p:nvPr>
        </p:nvSpPr>
        <p:spPr>
          <a:xfrm>
            <a:off x="1320800" y="946879"/>
            <a:ext cx="7194550" cy="83315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100000"/>
              <a:buFont typeface="Calibri"/>
              <a:buNone/>
            </a:pPr>
            <a:r>
              <a:rPr lang="es-AR"/>
              <a:t>Cómo observar: determinar el nivel de las nubes de estratos</a:t>
            </a:r>
            <a:endParaRPr/>
          </a:p>
        </p:txBody>
      </p:sp>
      <p:sp>
        <p:nvSpPr>
          <p:cNvPr id="602" name="Google Shape;602;p36"/>
          <p:cNvSpPr txBox="1"/>
          <p:nvPr>
            <p:ph idx="1" type="body"/>
          </p:nvPr>
        </p:nvSpPr>
        <p:spPr>
          <a:xfrm>
            <a:off x="1320800" y="2076273"/>
            <a:ext cx="7194550" cy="81648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chemeClr val="dk1"/>
              </a:buClr>
              <a:buSzPct val="100000"/>
              <a:buNone/>
            </a:pPr>
            <a:r>
              <a:rPr lang="es-AR" sz="2000"/>
              <a:t>Sugerencia: para nubes estratificadas (capas), busque pistas cerca del Sol.</a:t>
            </a:r>
            <a:endParaRPr/>
          </a:p>
          <a:p>
            <a:pPr indent="0" lvl="0" marL="0" rtl="0" algn="l">
              <a:lnSpc>
                <a:spcPct val="90000"/>
              </a:lnSpc>
              <a:spcBef>
                <a:spcPts val="1000"/>
              </a:spcBef>
              <a:spcAft>
                <a:spcPts val="0"/>
              </a:spcAft>
              <a:buClr>
                <a:srgbClr val="FF0000"/>
              </a:buClr>
              <a:buSzPct val="100000"/>
              <a:buNone/>
            </a:pPr>
            <a:r>
              <a:rPr b="1" lang="es-AR" sz="2000">
                <a:solidFill>
                  <a:srgbClr val="FF0000"/>
                </a:solidFill>
              </a:rPr>
              <a:t>         ¡NUNCA mire directamente al Sol!</a:t>
            </a:r>
            <a:endParaRPr b="1" sz="2000">
              <a:solidFill>
                <a:srgbClr val="FF0000"/>
              </a:solidFill>
            </a:endParaRPr>
          </a:p>
        </p:txBody>
      </p:sp>
      <p:pic>
        <p:nvPicPr>
          <p:cNvPr descr="cirrostartus" id="603" name="Google Shape;603;p36"/>
          <p:cNvPicPr preferRelativeResize="0"/>
          <p:nvPr/>
        </p:nvPicPr>
        <p:blipFill rotWithShape="1">
          <a:blip r:embed="rId3">
            <a:alphaModFix/>
          </a:blip>
          <a:srcRect b="0" l="0" r="5778" t="0"/>
          <a:stretch/>
        </p:blipFill>
        <p:spPr>
          <a:xfrm>
            <a:off x="1322258" y="3061424"/>
            <a:ext cx="2406608" cy="1491270"/>
          </a:xfrm>
          <a:prstGeom prst="rect">
            <a:avLst/>
          </a:prstGeom>
          <a:noFill/>
          <a:ln>
            <a:noFill/>
          </a:ln>
        </p:spPr>
      </p:pic>
      <p:sp>
        <p:nvSpPr>
          <p:cNvPr id="604" name="Google Shape;604;p36"/>
          <p:cNvSpPr txBox="1"/>
          <p:nvPr/>
        </p:nvSpPr>
        <p:spPr>
          <a:xfrm>
            <a:off x="1322258" y="4751576"/>
            <a:ext cx="2406608"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s-AR" sz="1600" u="none" cap="none" strike="noStrike">
                <a:solidFill>
                  <a:schemeClr val="dk1"/>
                </a:solidFill>
                <a:latin typeface="Calibri"/>
                <a:ea typeface="Calibri"/>
                <a:cs typeface="Calibri"/>
                <a:sym typeface="Calibri"/>
              </a:rPr>
              <a:t>Cirrostratus es el único tipo de nube que puede producir un halo alrededor del sol o la luna. El halo tendrá todos los colores del arco iris en él.</a:t>
            </a:r>
            <a:endParaRPr b="0" i="0" sz="1600" u="none" cap="none" strike="noStrike">
              <a:solidFill>
                <a:schemeClr val="dk1"/>
              </a:solidFill>
              <a:latin typeface="Calibri"/>
              <a:ea typeface="Calibri"/>
              <a:cs typeface="Calibri"/>
              <a:sym typeface="Calibri"/>
            </a:endParaRPr>
          </a:p>
        </p:txBody>
      </p:sp>
      <p:pic>
        <p:nvPicPr>
          <p:cNvPr descr="altostratus" id="605" name="Google Shape;605;p36"/>
          <p:cNvPicPr preferRelativeResize="0"/>
          <p:nvPr/>
        </p:nvPicPr>
        <p:blipFill rotWithShape="1">
          <a:blip r:embed="rId4">
            <a:alphaModFix/>
          </a:blip>
          <a:srcRect b="0" l="0" r="0" t="0"/>
          <a:stretch/>
        </p:blipFill>
        <p:spPr>
          <a:xfrm>
            <a:off x="3884311" y="3048952"/>
            <a:ext cx="2287812" cy="1491270"/>
          </a:xfrm>
          <a:prstGeom prst="rect">
            <a:avLst/>
          </a:prstGeom>
          <a:noFill/>
          <a:ln>
            <a:noFill/>
          </a:ln>
        </p:spPr>
      </p:pic>
      <p:sp>
        <p:nvSpPr>
          <p:cNvPr id="606" name="Google Shape;606;p36"/>
          <p:cNvSpPr txBox="1"/>
          <p:nvPr/>
        </p:nvSpPr>
        <p:spPr>
          <a:xfrm>
            <a:off x="3734148" y="4737665"/>
            <a:ext cx="2437976" cy="20621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s-AR" sz="1600" u="none" cap="none" strike="noStrike">
                <a:solidFill>
                  <a:schemeClr val="dk1"/>
                </a:solidFill>
                <a:latin typeface="Calibri"/>
                <a:ea typeface="Calibri"/>
                <a:cs typeface="Calibri"/>
                <a:sym typeface="Calibri"/>
              </a:rPr>
              <a:t>Altostrato producirá un sol o luna ligeramente velado, y con frecuencia tendrá un aspecto más oscuro, un color gris medio.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es-AR" sz="1600" u="none" cap="none" strike="noStrike">
                <a:solidFill>
                  <a:schemeClr val="dk1"/>
                </a:solidFill>
                <a:latin typeface="Calibri"/>
                <a:ea typeface="Calibri"/>
                <a:cs typeface="Calibri"/>
                <a:sym typeface="Calibri"/>
              </a:rPr>
              <a:t>El sol se ve débilmente iluminado detrás de estas nubes.</a:t>
            </a:r>
            <a:endParaRPr b="0" i="0" sz="1600" u="none" cap="none" strike="noStrike">
              <a:solidFill>
                <a:schemeClr val="dk1"/>
              </a:solidFill>
              <a:latin typeface="Calibri"/>
              <a:ea typeface="Calibri"/>
              <a:cs typeface="Calibri"/>
              <a:sym typeface="Calibri"/>
            </a:endParaRPr>
          </a:p>
        </p:txBody>
      </p:sp>
      <p:pic>
        <p:nvPicPr>
          <p:cNvPr descr="stratus" id="607" name="Google Shape;607;p36"/>
          <p:cNvPicPr preferRelativeResize="0"/>
          <p:nvPr/>
        </p:nvPicPr>
        <p:blipFill rotWithShape="1">
          <a:blip r:embed="rId5">
            <a:alphaModFix/>
          </a:blip>
          <a:srcRect b="0" l="0" r="0" t="0"/>
          <a:stretch/>
        </p:blipFill>
        <p:spPr>
          <a:xfrm>
            <a:off x="6308710" y="3063338"/>
            <a:ext cx="2337564" cy="1517650"/>
          </a:xfrm>
          <a:prstGeom prst="rect">
            <a:avLst/>
          </a:prstGeom>
          <a:noFill/>
          <a:ln>
            <a:noFill/>
          </a:ln>
        </p:spPr>
      </p:pic>
      <p:sp>
        <p:nvSpPr>
          <p:cNvPr id="608" name="Google Shape;608;p36"/>
          <p:cNvSpPr txBox="1"/>
          <p:nvPr/>
        </p:nvSpPr>
        <p:spPr>
          <a:xfrm>
            <a:off x="6308709" y="4765960"/>
            <a:ext cx="2356805"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s-AR" sz="1600" u="none" cap="none" strike="noStrike">
                <a:solidFill>
                  <a:schemeClr val="dk1"/>
                </a:solidFill>
                <a:latin typeface="Calibri"/>
                <a:ea typeface="Calibri"/>
                <a:cs typeface="Calibri"/>
                <a:sym typeface="Calibri"/>
              </a:rPr>
              <a:t>Los estratos suelen ser muy grises y, a menudo, muy bajos en el suelo. Tienden a cubrir mucho del cielo.</a:t>
            </a:r>
            <a:endParaRPr b="0" i="0" sz="1600" u="none" cap="none" strike="noStrike">
              <a:solidFill>
                <a:schemeClr val="dk1"/>
              </a:solidFill>
              <a:latin typeface="Calibri"/>
              <a:ea typeface="Calibri"/>
              <a:cs typeface="Calibri"/>
              <a:sym typeface="Calibri"/>
            </a:endParaRPr>
          </a:p>
        </p:txBody>
      </p:sp>
      <p:pic>
        <p:nvPicPr>
          <p:cNvPr descr="Exclamation graphic" id="609" name="Google Shape;609;p36"/>
          <p:cNvPicPr preferRelativeResize="0"/>
          <p:nvPr/>
        </p:nvPicPr>
        <p:blipFill rotWithShape="1">
          <a:blip r:embed="rId6">
            <a:alphaModFix/>
          </a:blip>
          <a:srcRect b="0" l="0" r="0" t="0"/>
          <a:stretch/>
        </p:blipFill>
        <p:spPr>
          <a:xfrm>
            <a:off x="1414977" y="2364764"/>
            <a:ext cx="310923" cy="317019"/>
          </a:xfrm>
          <a:prstGeom prst="rect">
            <a:avLst/>
          </a:prstGeom>
          <a:noFill/>
          <a:ln>
            <a:noFill/>
          </a:ln>
          <a:effectLst>
            <a:outerShdw blurRad="50800" rotWithShape="0" algn="tl" dir="2700000" dist="38100">
              <a:srgbClr val="000000">
                <a:alpha val="40000"/>
              </a:srgbClr>
            </a:outerShdw>
          </a:effectLst>
        </p:spPr>
      </p:pic>
      <p:pic>
        <p:nvPicPr>
          <p:cNvPr id="610" name="Google Shape;610;p36"/>
          <p:cNvPicPr preferRelativeResize="0"/>
          <p:nvPr/>
        </p:nvPicPr>
        <p:blipFill rotWithShape="1">
          <a:blip r:embed="rId7">
            <a:alphaModFix/>
          </a:blip>
          <a:srcRect b="0" l="0" r="0" t="0"/>
          <a:stretch/>
        </p:blipFill>
        <p:spPr>
          <a:xfrm>
            <a:off x="0" y="0"/>
            <a:ext cx="9144000" cy="82296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3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616" name="Google Shape;616;p37"/>
          <p:cNvSpPr txBox="1"/>
          <p:nvPr>
            <p:ph type="title"/>
          </p:nvPr>
        </p:nvSpPr>
        <p:spPr>
          <a:xfrm>
            <a:off x="1274618" y="1063157"/>
            <a:ext cx="724073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Cómo observar: Práctica y soporte de tipo de nube</a:t>
            </a:r>
            <a:endParaRPr/>
          </a:p>
        </p:txBody>
      </p:sp>
      <p:sp>
        <p:nvSpPr>
          <p:cNvPr id="617" name="Google Shape;617;p37"/>
          <p:cNvSpPr txBox="1"/>
          <p:nvPr>
            <p:ph idx="1" type="body"/>
          </p:nvPr>
        </p:nvSpPr>
        <p:spPr>
          <a:xfrm>
            <a:off x="1274618" y="2607275"/>
            <a:ext cx="3002880" cy="390452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s-AR" sz="2400"/>
              <a:t>Pruebe la herramienta interactiva que se encuentra en la sección e-Training en "Material de apoyo": </a:t>
            </a:r>
            <a:r>
              <a:rPr lang="es-AR" sz="2400" u="sng">
                <a:solidFill>
                  <a:schemeClr val="hlink"/>
                </a:solidFill>
                <a:hlinkClick r:id="rId3"/>
              </a:rPr>
              <a:t>Cloud Type Practice</a:t>
            </a:r>
            <a:r>
              <a:rPr lang="es-AR" sz="2400"/>
              <a:t>.</a:t>
            </a:r>
            <a:endParaRPr sz="2400"/>
          </a:p>
        </p:txBody>
      </p:sp>
      <p:pic>
        <p:nvPicPr>
          <p:cNvPr descr="An interactive version of a cloud dichotomous key to help you identify what kind of clouds you are seeing." id="618" name="Google Shape;618;p37" title="image of front page, Cloud Identification Key App"/>
          <p:cNvPicPr preferRelativeResize="0"/>
          <p:nvPr/>
        </p:nvPicPr>
        <p:blipFill rotWithShape="1">
          <a:blip r:embed="rId4">
            <a:alphaModFix/>
          </a:blip>
          <a:srcRect b="0" l="0" r="0" t="0"/>
          <a:stretch/>
        </p:blipFill>
        <p:spPr>
          <a:xfrm>
            <a:off x="4277498" y="2461572"/>
            <a:ext cx="4438273" cy="3554276"/>
          </a:xfrm>
          <a:prstGeom prst="rect">
            <a:avLst/>
          </a:prstGeom>
          <a:noFill/>
          <a:ln>
            <a:noFill/>
          </a:ln>
        </p:spPr>
      </p:pic>
      <p:pic>
        <p:nvPicPr>
          <p:cNvPr id="619" name="Google Shape;619;p37"/>
          <p:cNvPicPr preferRelativeResize="0"/>
          <p:nvPr/>
        </p:nvPicPr>
        <p:blipFill rotWithShape="1">
          <a:blip r:embed="rId5">
            <a:alphaModFix/>
          </a:blip>
          <a:srcRect b="0" l="0" r="0" t="0"/>
          <a:stretch/>
        </p:blipFill>
        <p:spPr>
          <a:xfrm>
            <a:off x="0" y="0"/>
            <a:ext cx="9144000" cy="822960"/>
          </a:xfrm>
          <a:prstGeom prst="rect">
            <a:avLst/>
          </a:prstGeom>
          <a:noFill/>
          <a:ln>
            <a:noFill/>
          </a:ln>
        </p:spPr>
      </p:pic>
      <p:grpSp>
        <p:nvGrpSpPr>
          <p:cNvPr id="620" name="Google Shape;620;p37"/>
          <p:cNvGrpSpPr/>
          <p:nvPr/>
        </p:nvGrpSpPr>
        <p:grpSpPr>
          <a:xfrm>
            <a:off x="0" y="822960"/>
            <a:ext cx="1166813" cy="6035040"/>
            <a:chOff x="-1419759" y="878790"/>
            <a:chExt cx="1166813" cy="6035040"/>
          </a:xfrm>
        </p:grpSpPr>
        <p:sp>
          <p:nvSpPr>
            <p:cNvPr id="621" name="Google Shape;621;p37"/>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2" name="Google Shape;622;p37"/>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rgbClr val="FF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3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628" name="Google Shape;628;p38"/>
          <p:cNvSpPr txBox="1"/>
          <p:nvPr>
            <p:ph type="title"/>
          </p:nvPr>
        </p:nvSpPr>
        <p:spPr>
          <a:xfrm>
            <a:off x="1320800" y="1058259"/>
            <a:ext cx="7194549" cy="747809"/>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100000"/>
              <a:buFont typeface="Calibri"/>
              <a:buNone/>
            </a:pPr>
            <a:r>
              <a:rPr lang="es-AR"/>
              <a:t>Cómo observar: condiciones de la superficie y mediciones</a:t>
            </a:r>
            <a:endParaRPr sz="3600"/>
          </a:p>
        </p:txBody>
      </p:sp>
      <p:sp>
        <p:nvSpPr>
          <p:cNvPr id="629" name="Google Shape;629;p38"/>
          <p:cNvSpPr txBox="1"/>
          <p:nvPr>
            <p:ph idx="1" type="body"/>
          </p:nvPr>
        </p:nvSpPr>
        <p:spPr>
          <a:xfrm>
            <a:off x="1360894" y="1950275"/>
            <a:ext cx="4882888" cy="426186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700"/>
              <a:buNone/>
            </a:pPr>
            <a:r>
              <a:rPr b="1" lang="es-AR" sz="1700"/>
              <a:t>Condiciones de superficie </a:t>
            </a:r>
            <a:r>
              <a:rPr lang="es-AR" sz="1700"/>
              <a:t>(requeridas): defina las condiciones de superficie de su sitio de observación.</a:t>
            </a:r>
            <a:endParaRPr/>
          </a:p>
          <a:p>
            <a:pPr indent="0" lvl="0" marL="0" rtl="0" algn="l">
              <a:lnSpc>
                <a:spcPct val="90000"/>
              </a:lnSpc>
              <a:spcBef>
                <a:spcPts val="1000"/>
              </a:spcBef>
              <a:spcAft>
                <a:spcPts val="0"/>
              </a:spcAft>
              <a:buClr>
                <a:schemeClr val="dk1"/>
              </a:buClr>
              <a:buSzPts val="1700"/>
              <a:buNone/>
            </a:pPr>
            <a:r>
              <a:rPr lang="es-AR" sz="1700"/>
              <a:t>Sugerencia:</a:t>
            </a:r>
            <a:endParaRPr sz="1700"/>
          </a:p>
          <a:p>
            <a:pPr indent="-228600" lvl="0" marL="228600" rtl="0" algn="l">
              <a:lnSpc>
                <a:spcPct val="90000"/>
              </a:lnSpc>
              <a:spcBef>
                <a:spcPts val="1000"/>
              </a:spcBef>
              <a:spcAft>
                <a:spcPts val="0"/>
              </a:spcAft>
              <a:buClr>
                <a:schemeClr val="dk1"/>
              </a:buClr>
              <a:buSzPts val="1700"/>
              <a:buFont typeface="Calibri"/>
              <a:buChar char="•"/>
            </a:pPr>
            <a:r>
              <a:rPr lang="es-AR" sz="1700"/>
              <a:t>Un estanque sería un ejemplo de agua estancada.</a:t>
            </a:r>
            <a:endParaRPr/>
          </a:p>
          <a:p>
            <a:pPr indent="-228600" lvl="0" marL="228600" rtl="0" algn="l">
              <a:lnSpc>
                <a:spcPct val="90000"/>
              </a:lnSpc>
              <a:spcBef>
                <a:spcPts val="1000"/>
              </a:spcBef>
              <a:spcAft>
                <a:spcPts val="0"/>
              </a:spcAft>
              <a:buClr>
                <a:schemeClr val="dk1"/>
              </a:buClr>
              <a:buSzPts val="1700"/>
              <a:buFont typeface="Calibri"/>
              <a:buChar char="•"/>
            </a:pPr>
            <a:r>
              <a:rPr lang="es-AR" sz="1700"/>
              <a:t>Las hojas sobre árboles se refieren a la mayoría de los árboles de hoja caduca que se encuentran alrededor de su sitio de observación.</a:t>
            </a:r>
            <a:endParaRPr sz="1700"/>
          </a:p>
          <a:p>
            <a:pPr indent="0" lvl="0" marL="0" rtl="0" algn="l">
              <a:lnSpc>
                <a:spcPct val="90000"/>
              </a:lnSpc>
              <a:spcBef>
                <a:spcPts val="1000"/>
              </a:spcBef>
              <a:spcAft>
                <a:spcPts val="0"/>
              </a:spcAft>
              <a:buClr>
                <a:schemeClr val="dk1"/>
              </a:buClr>
              <a:buSzPts val="1700"/>
              <a:buNone/>
            </a:pPr>
            <a:r>
              <a:rPr lang="es-AR" sz="1700"/>
              <a:t>Mediciones de superficie (opcional):</a:t>
            </a:r>
            <a:endParaRPr/>
          </a:p>
          <a:p>
            <a:pPr indent="-228600" lvl="0" marL="228600" rtl="0" algn="l">
              <a:lnSpc>
                <a:spcPct val="90000"/>
              </a:lnSpc>
              <a:spcBef>
                <a:spcPts val="1000"/>
              </a:spcBef>
              <a:spcAft>
                <a:spcPts val="0"/>
              </a:spcAft>
              <a:buClr>
                <a:schemeClr val="dk1"/>
              </a:buClr>
              <a:buSzPts val="1700"/>
              <a:buFont typeface="Calibri"/>
              <a:buChar char="•"/>
            </a:pPr>
            <a:r>
              <a:rPr lang="es-AR" sz="1700"/>
              <a:t>Temperatura del aire</a:t>
            </a:r>
            <a:endParaRPr/>
          </a:p>
          <a:p>
            <a:pPr indent="-228600" lvl="0" marL="228600" rtl="0" algn="l">
              <a:lnSpc>
                <a:spcPct val="90000"/>
              </a:lnSpc>
              <a:spcBef>
                <a:spcPts val="1000"/>
              </a:spcBef>
              <a:spcAft>
                <a:spcPts val="0"/>
              </a:spcAft>
              <a:buClr>
                <a:schemeClr val="dk1"/>
              </a:buClr>
              <a:buSzPts val="1700"/>
              <a:buFont typeface="Calibri"/>
              <a:buChar char="•"/>
            </a:pPr>
            <a:r>
              <a:rPr lang="es-AR" sz="1700"/>
              <a:t>Presión barométrica</a:t>
            </a:r>
            <a:endParaRPr/>
          </a:p>
          <a:p>
            <a:pPr indent="-228600" lvl="0" marL="228600" rtl="0" algn="l">
              <a:lnSpc>
                <a:spcPct val="90000"/>
              </a:lnSpc>
              <a:spcBef>
                <a:spcPts val="1000"/>
              </a:spcBef>
              <a:spcAft>
                <a:spcPts val="0"/>
              </a:spcAft>
              <a:buClr>
                <a:schemeClr val="dk1"/>
              </a:buClr>
              <a:buSzPts val="1700"/>
              <a:buFont typeface="Calibri"/>
              <a:buChar char="•"/>
            </a:pPr>
            <a:r>
              <a:rPr lang="es-AR" sz="1700"/>
              <a:t>Humedad relativa</a:t>
            </a:r>
            <a:endParaRPr/>
          </a:p>
          <a:p>
            <a:pPr indent="0" lvl="0" marL="0" rtl="0" algn="l">
              <a:lnSpc>
                <a:spcPct val="90000"/>
              </a:lnSpc>
              <a:spcBef>
                <a:spcPts val="1000"/>
              </a:spcBef>
              <a:spcAft>
                <a:spcPts val="0"/>
              </a:spcAft>
              <a:buClr>
                <a:schemeClr val="dk1"/>
              </a:buClr>
              <a:buSzPts val="1700"/>
              <a:buNone/>
            </a:pPr>
            <a:r>
              <a:rPr lang="es-AR" sz="1700"/>
              <a:t>Estos son todos opcionales. A menos que haya recibido capacitación sobre el Protocolo GLOBE asociado, omita las mediciones de superficie.</a:t>
            </a:r>
            <a:endParaRPr sz="1700"/>
          </a:p>
        </p:txBody>
      </p:sp>
      <p:pic>
        <p:nvPicPr>
          <p:cNvPr descr="cloud observation: surface condition categories" id="630" name="Google Shape;630;p38"/>
          <p:cNvPicPr preferRelativeResize="0"/>
          <p:nvPr/>
        </p:nvPicPr>
        <p:blipFill rotWithShape="1">
          <a:blip r:embed="rId3">
            <a:alphaModFix/>
          </a:blip>
          <a:srcRect b="0" l="0" r="0" t="0"/>
          <a:stretch/>
        </p:blipFill>
        <p:spPr>
          <a:xfrm>
            <a:off x="6178192" y="1806068"/>
            <a:ext cx="2487153" cy="4573189"/>
          </a:xfrm>
          <a:prstGeom prst="rect">
            <a:avLst/>
          </a:prstGeom>
          <a:noFill/>
          <a:ln>
            <a:noFill/>
          </a:ln>
        </p:spPr>
      </p:pic>
      <p:pic>
        <p:nvPicPr>
          <p:cNvPr id="631" name="Google Shape;631;p38"/>
          <p:cNvPicPr preferRelativeResize="0"/>
          <p:nvPr/>
        </p:nvPicPr>
        <p:blipFill rotWithShape="1">
          <a:blip r:embed="rId4">
            <a:alphaModFix/>
          </a:blip>
          <a:srcRect b="0" l="0" r="0" t="0"/>
          <a:stretch/>
        </p:blipFill>
        <p:spPr>
          <a:xfrm>
            <a:off x="0" y="0"/>
            <a:ext cx="9144000" cy="822960"/>
          </a:xfrm>
          <a:prstGeom prst="rect">
            <a:avLst/>
          </a:prstGeom>
          <a:noFill/>
          <a:ln>
            <a:noFill/>
          </a:ln>
        </p:spPr>
      </p:pic>
      <p:grpSp>
        <p:nvGrpSpPr>
          <p:cNvPr id="632" name="Google Shape;632;p38"/>
          <p:cNvGrpSpPr/>
          <p:nvPr/>
        </p:nvGrpSpPr>
        <p:grpSpPr>
          <a:xfrm>
            <a:off x="0" y="822960"/>
            <a:ext cx="1166813" cy="6035040"/>
            <a:chOff x="-1419759" y="878790"/>
            <a:chExt cx="1166813" cy="6035040"/>
          </a:xfrm>
        </p:grpSpPr>
        <p:sp>
          <p:nvSpPr>
            <p:cNvPr id="633" name="Google Shape;633;p38"/>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4" name="Google Shape;634;p38"/>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rgbClr val="FF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3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640" name="Google Shape;640;p39"/>
          <p:cNvSpPr txBox="1"/>
          <p:nvPr>
            <p:ph type="title"/>
          </p:nvPr>
        </p:nvSpPr>
        <p:spPr>
          <a:xfrm>
            <a:off x="1302327" y="941474"/>
            <a:ext cx="6483349" cy="9220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Reporte sus Datos a  GLOBE</a:t>
            </a:r>
            <a:endParaRPr/>
          </a:p>
        </p:txBody>
      </p:sp>
      <p:sp>
        <p:nvSpPr>
          <p:cNvPr id="641" name="Google Shape;641;p39"/>
          <p:cNvSpPr txBox="1"/>
          <p:nvPr>
            <p:ph idx="1" type="body"/>
          </p:nvPr>
        </p:nvSpPr>
        <p:spPr>
          <a:xfrm>
            <a:off x="1166812" y="1825625"/>
            <a:ext cx="4687837" cy="4922416"/>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120000"/>
              </a:lnSpc>
              <a:spcBef>
                <a:spcPts val="0"/>
              </a:spcBef>
              <a:spcAft>
                <a:spcPts val="0"/>
              </a:spcAft>
              <a:buClr>
                <a:srgbClr val="000000"/>
              </a:buClr>
              <a:buSzPts val="450"/>
              <a:buFont typeface="Calibri"/>
              <a:buChar char="•"/>
            </a:pPr>
            <a:r>
              <a:rPr b="1" i="1" lang="es-AR" sz="1800">
                <a:solidFill>
                  <a:srgbClr val="000000"/>
                </a:solidFill>
              </a:rPr>
              <a:t>Tienes 4 opciones:</a:t>
            </a:r>
            <a:endParaRPr/>
          </a:p>
          <a:p>
            <a:pPr indent="-457200" lvl="0" marL="457200" rtl="0" algn="just">
              <a:lnSpc>
                <a:spcPct val="120000"/>
              </a:lnSpc>
              <a:spcBef>
                <a:spcPts val="0"/>
              </a:spcBef>
              <a:spcAft>
                <a:spcPts val="0"/>
              </a:spcAft>
              <a:buClr>
                <a:srgbClr val="000000"/>
              </a:buClr>
              <a:buSzPts val="1800"/>
              <a:buFont typeface="Calibri"/>
              <a:buAutoNum type="arabicParenR"/>
            </a:pPr>
            <a:r>
              <a:rPr lang="es-AR" sz="1800" u="sng">
                <a:solidFill>
                  <a:srgbClr val="000000"/>
                </a:solidFill>
                <a:hlinkClick r:id="rId3">
                  <a:extLst>
                    <a:ext uri="{A12FA001-AC4F-418D-AE19-62706E023703}">
                      <ahyp:hlinkClr val="tx"/>
                    </a:ext>
                  </a:extLst>
                </a:hlinkClick>
              </a:rPr>
              <a:t>Live Entry</a:t>
            </a:r>
            <a:r>
              <a:rPr lang="es-AR" sz="1800"/>
              <a:t>: </a:t>
            </a:r>
            <a:r>
              <a:rPr lang="es-AR" sz="1800">
                <a:solidFill>
                  <a:srgbClr val="000000"/>
                </a:solidFill>
              </a:rPr>
              <a:t>estas páginas son para ingresar datos ambientales, recopilados en sitios definidos, de acuerdo con el protocolo, y utilizando la instrumentación aprobada, para ingresar a la base de datos científica oficial de GLOBE.</a:t>
            </a:r>
            <a:endParaRPr sz="1800">
              <a:solidFill>
                <a:srgbClr val="000000"/>
              </a:solidFill>
            </a:endParaRPr>
          </a:p>
          <a:p>
            <a:pPr indent="-457200" lvl="0" marL="457200" rtl="0" algn="just">
              <a:lnSpc>
                <a:spcPct val="120000"/>
              </a:lnSpc>
              <a:spcBef>
                <a:spcPts val="0"/>
              </a:spcBef>
              <a:spcAft>
                <a:spcPts val="0"/>
              </a:spcAft>
              <a:buClr>
                <a:srgbClr val="000000"/>
              </a:buClr>
              <a:buSzPts val="1800"/>
              <a:buFont typeface="Calibri"/>
              <a:buAutoNum type="arabicParenR"/>
            </a:pPr>
            <a:r>
              <a:rPr lang="es-AR" sz="1800" u="sng">
                <a:solidFill>
                  <a:srgbClr val="000000"/>
                </a:solidFill>
                <a:hlinkClick r:id="rId4">
                  <a:extLst>
                    <a:ext uri="{A12FA001-AC4F-418D-AE19-62706E023703}">
                      <ahyp:hlinkClr val="tx"/>
                    </a:ext>
                  </a:extLst>
                </a:hlinkClick>
              </a:rPr>
              <a:t>Email Data Entry</a:t>
            </a:r>
            <a:r>
              <a:rPr lang="es-AR" sz="1800">
                <a:solidFill>
                  <a:srgbClr val="000000"/>
                </a:solidFill>
              </a:rPr>
              <a:t>: si la conectividad es un problema, los datos también se pueden ingresar por correo electrónico.</a:t>
            </a:r>
            <a:endParaRPr/>
          </a:p>
          <a:p>
            <a:pPr indent="-457200" lvl="0" marL="457200" rtl="0" algn="just">
              <a:lnSpc>
                <a:spcPct val="120000"/>
              </a:lnSpc>
              <a:spcBef>
                <a:spcPts val="0"/>
              </a:spcBef>
              <a:spcAft>
                <a:spcPts val="0"/>
              </a:spcAft>
              <a:buClr>
                <a:schemeClr val="dk1"/>
              </a:buClr>
              <a:buSzPts val="1800"/>
              <a:buFont typeface="Calibri"/>
              <a:buAutoNum type="arabicParenR"/>
            </a:pPr>
            <a:r>
              <a:rPr lang="es-AR" sz="1800"/>
              <a:t>Mobile Data App: </a:t>
            </a:r>
            <a:endParaRPr/>
          </a:p>
          <a:p>
            <a:pPr indent="-457200" lvl="1" marL="914400" rtl="0" algn="just">
              <a:lnSpc>
                <a:spcPct val="120000"/>
              </a:lnSpc>
              <a:spcBef>
                <a:spcPts val="0"/>
              </a:spcBef>
              <a:spcAft>
                <a:spcPts val="0"/>
              </a:spcAft>
              <a:buClr>
                <a:srgbClr val="000000"/>
              </a:buClr>
              <a:buSzPts val="1800"/>
              <a:buFont typeface="Calibri"/>
              <a:buAutoNum type="alphaLcParenR"/>
            </a:pPr>
            <a:r>
              <a:rPr lang="es-AR" sz="1800">
                <a:solidFill>
                  <a:srgbClr val="000000"/>
                </a:solidFill>
              </a:rPr>
              <a:t>Descarga la aplicación Data Entry desde el </a:t>
            </a:r>
            <a:r>
              <a:rPr i="1" lang="es-AR" sz="1800" u="sng">
                <a:solidFill>
                  <a:schemeClr val="hlink"/>
                </a:solidFill>
              </a:rPr>
              <a:t>App Store.</a:t>
            </a:r>
            <a:endParaRPr sz="1800">
              <a:solidFill>
                <a:srgbClr val="000000"/>
              </a:solidFill>
            </a:endParaRPr>
          </a:p>
          <a:p>
            <a:pPr indent="-457200" lvl="1" marL="914400" rtl="0" algn="l">
              <a:lnSpc>
                <a:spcPct val="90000"/>
              </a:lnSpc>
              <a:spcBef>
                <a:spcPts val="500"/>
              </a:spcBef>
              <a:spcAft>
                <a:spcPts val="0"/>
              </a:spcAft>
              <a:buClr>
                <a:schemeClr val="dk1"/>
              </a:buClr>
              <a:buSzPts val="1800"/>
              <a:buFont typeface="Calibri"/>
              <a:buAutoNum type="alphaLcParenR"/>
            </a:pPr>
            <a:r>
              <a:rPr lang="es-AR" sz="1800"/>
              <a:t>Descarga NASA GLOBE Observer App desde la </a:t>
            </a:r>
            <a:r>
              <a:rPr i="1" lang="es-AR" sz="1800" u="sng">
                <a:solidFill>
                  <a:schemeClr val="hlink"/>
                </a:solidFill>
                <a:hlinkClick r:id="rId5"/>
              </a:rPr>
              <a:t>App Store</a:t>
            </a:r>
            <a:r>
              <a:rPr lang="es-AR" sz="1800"/>
              <a:t>.</a:t>
            </a:r>
            <a:endParaRPr sz="1800"/>
          </a:p>
          <a:p>
            <a:pPr indent="-342900" lvl="0" marL="457200" rtl="0" algn="l">
              <a:lnSpc>
                <a:spcPct val="90000"/>
              </a:lnSpc>
              <a:spcBef>
                <a:spcPts val="1000"/>
              </a:spcBef>
              <a:spcAft>
                <a:spcPts val="0"/>
              </a:spcAft>
              <a:buClr>
                <a:schemeClr val="dk1"/>
              </a:buClr>
              <a:buSzPts val="1800"/>
              <a:buFont typeface="Calibri"/>
              <a:buNone/>
            </a:pPr>
            <a:r>
              <a:t/>
            </a:r>
            <a:endParaRPr sz="1800"/>
          </a:p>
        </p:txBody>
      </p:sp>
      <p:pic>
        <p:nvPicPr>
          <p:cNvPr descr="GLOBE Data Entry App homaepage screenshot" id="642" name="Google Shape;642;p39"/>
          <p:cNvPicPr preferRelativeResize="0"/>
          <p:nvPr/>
        </p:nvPicPr>
        <p:blipFill rotWithShape="1">
          <a:blip r:embed="rId6">
            <a:alphaModFix/>
          </a:blip>
          <a:srcRect b="0" l="0" r="0" t="0"/>
          <a:stretch/>
        </p:blipFill>
        <p:spPr>
          <a:xfrm>
            <a:off x="5957455" y="3997082"/>
            <a:ext cx="1499746" cy="2203205"/>
          </a:xfrm>
          <a:prstGeom prst="rect">
            <a:avLst/>
          </a:prstGeom>
          <a:noFill/>
          <a:ln>
            <a:noFill/>
          </a:ln>
        </p:spPr>
      </p:pic>
      <p:pic>
        <p:nvPicPr>
          <p:cNvPr descr="NASA GLOBE Observer App, Cloud Home screenshot" id="643" name="Google Shape;643;p39"/>
          <p:cNvPicPr preferRelativeResize="0"/>
          <p:nvPr/>
        </p:nvPicPr>
        <p:blipFill rotWithShape="1">
          <a:blip r:embed="rId7">
            <a:alphaModFix/>
          </a:blip>
          <a:srcRect b="0" l="0" r="0" t="0"/>
          <a:stretch/>
        </p:blipFill>
        <p:spPr>
          <a:xfrm>
            <a:off x="7560006" y="4005727"/>
            <a:ext cx="1347216" cy="2194560"/>
          </a:xfrm>
          <a:prstGeom prst="rect">
            <a:avLst/>
          </a:prstGeom>
          <a:noFill/>
          <a:ln>
            <a:noFill/>
          </a:ln>
        </p:spPr>
      </p:pic>
      <p:pic>
        <p:nvPicPr>
          <p:cNvPr descr="Website screenshot: data entry " id="644" name="Google Shape;644;p39"/>
          <p:cNvPicPr preferRelativeResize="0"/>
          <p:nvPr/>
        </p:nvPicPr>
        <p:blipFill rotWithShape="1">
          <a:blip r:embed="rId8">
            <a:alphaModFix/>
          </a:blip>
          <a:srcRect b="0" l="2187" r="0" t="0"/>
          <a:stretch/>
        </p:blipFill>
        <p:spPr>
          <a:xfrm>
            <a:off x="5957455" y="2559354"/>
            <a:ext cx="2949767" cy="1151833"/>
          </a:xfrm>
          <a:prstGeom prst="rect">
            <a:avLst/>
          </a:prstGeom>
          <a:noFill/>
          <a:ln>
            <a:noFill/>
          </a:ln>
        </p:spPr>
      </p:pic>
      <p:sp>
        <p:nvSpPr>
          <p:cNvPr descr="Orange oval" id="645" name="Google Shape;645;p39"/>
          <p:cNvSpPr/>
          <p:nvPr/>
        </p:nvSpPr>
        <p:spPr>
          <a:xfrm>
            <a:off x="6006538" y="2939970"/>
            <a:ext cx="726771" cy="312517"/>
          </a:xfrm>
          <a:prstGeom prst="ellipse">
            <a:avLst/>
          </a:prstGeom>
          <a:noFill/>
          <a:ln cap="flat" cmpd="sng" w="28575">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port graphic" id="646" name="Google Shape;646;p39"/>
          <p:cNvPicPr preferRelativeResize="0"/>
          <p:nvPr/>
        </p:nvPicPr>
        <p:blipFill rotWithShape="1">
          <a:blip r:embed="rId9">
            <a:alphaModFix/>
          </a:blip>
          <a:srcRect b="0" l="0" r="0" t="0"/>
          <a:stretch/>
        </p:blipFill>
        <p:spPr>
          <a:xfrm rot="1386143">
            <a:off x="6818116" y="1216984"/>
            <a:ext cx="1345758" cy="839753"/>
          </a:xfrm>
          <a:prstGeom prst="rect">
            <a:avLst/>
          </a:prstGeom>
          <a:noFill/>
          <a:ln>
            <a:noFill/>
          </a:ln>
        </p:spPr>
      </p:pic>
      <p:pic>
        <p:nvPicPr>
          <p:cNvPr id="647" name="Google Shape;647;p39"/>
          <p:cNvPicPr preferRelativeResize="0"/>
          <p:nvPr/>
        </p:nvPicPr>
        <p:blipFill rotWithShape="1">
          <a:blip r:embed="rId10">
            <a:alphaModFix/>
          </a:blip>
          <a:srcRect b="0" l="0" r="0" t="0"/>
          <a:stretch/>
        </p:blipFill>
        <p:spPr>
          <a:xfrm>
            <a:off x="0" y="0"/>
            <a:ext cx="9144000" cy="822960"/>
          </a:xfrm>
          <a:prstGeom prst="rect">
            <a:avLst/>
          </a:prstGeom>
          <a:noFill/>
          <a:ln>
            <a:noFill/>
          </a:ln>
        </p:spPr>
      </p:pic>
      <p:grpSp>
        <p:nvGrpSpPr>
          <p:cNvPr id="648" name="Google Shape;648;p39"/>
          <p:cNvGrpSpPr/>
          <p:nvPr/>
        </p:nvGrpSpPr>
        <p:grpSpPr>
          <a:xfrm>
            <a:off x="0" y="822960"/>
            <a:ext cx="1166813" cy="6035040"/>
            <a:chOff x="-1419759" y="878790"/>
            <a:chExt cx="1166813" cy="6035040"/>
          </a:xfrm>
        </p:grpSpPr>
        <p:sp>
          <p:nvSpPr>
            <p:cNvPr id="649" name="Google Shape;649;p39"/>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0" name="Google Shape;650;p39"/>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122" name="Google Shape;122;p4"/>
          <p:cNvSpPr txBox="1"/>
          <p:nvPr>
            <p:ph type="title"/>
          </p:nvPr>
        </p:nvSpPr>
        <p:spPr>
          <a:xfrm>
            <a:off x="1328928" y="959072"/>
            <a:ext cx="7065149" cy="89560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solidFill>
                  <a:srgbClr val="002060"/>
                </a:solidFill>
              </a:rPr>
              <a:t>Objetivos de aprendizaje</a:t>
            </a:r>
            <a:endParaRPr>
              <a:solidFill>
                <a:srgbClr val="002060"/>
              </a:solidFill>
            </a:endParaRPr>
          </a:p>
        </p:txBody>
      </p:sp>
      <p:sp>
        <p:nvSpPr>
          <p:cNvPr id="123" name="Google Shape;123;p4"/>
          <p:cNvSpPr txBox="1"/>
          <p:nvPr>
            <p:ph idx="1" type="body"/>
          </p:nvPr>
        </p:nvSpPr>
        <p:spPr>
          <a:xfrm>
            <a:off x="1328928" y="1991427"/>
            <a:ext cx="7461504" cy="468979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100000"/>
              </a:lnSpc>
              <a:spcBef>
                <a:spcPts val="0"/>
              </a:spcBef>
              <a:spcAft>
                <a:spcPts val="0"/>
              </a:spcAft>
              <a:buClr>
                <a:schemeClr val="dk1"/>
              </a:buClr>
              <a:buSzPct val="100000"/>
              <a:buNone/>
            </a:pPr>
            <a:r>
              <a:rPr lang="es-AR"/>
              <a:t>Después de completar este módulo, podrá:</a:t>
            </a:r>
            <a:endParaRPr/>
          </a:p>
          <a:p>
            <a:pPr indent="-228600" lvl="0" marL="228600" rtl="0" algn="l">
              <a:lnSpc>
                <a:spcPct val="100000"/>
              </a:lnSpc>
              <a:spcBef>
                <a:spcPts val="1000"/>
              </a:spcBef>
              <a:spcAft>
                <a:spcPts val="0"/>
              </a:spcAft>
              <a:buClr>
                <a:schemeClr val="dk1"/>
              </a:buClr>
              <a:buSzPct val="100000"/>
              <a:buFont typeface="Calibri"/>
              <a:buChar char="•"/>
            </a:pPr>
            <a:r>
              <a:rPr lang="es-AR"/>
              <a:t>Explicar qué son las nubes y cómo se forman.</a:t>
            </a:r>
            <a:endParaRPr/>
          </a:p>
          <a:p>
            <a:pPr indent="-228600" lvl="0" marL="228600" rtl="0" algn="l">
              <a:lnSpc>
                <a:spcPct val="100000"/>
              </a:lnSpc>
              <a:spcBef>
                <a:spcPts val="1000"/>
              </a:spcBef>
              <a:spcAft>
                <a:spcPts val="0"/>
              </a:spcAft>
              <a:buClr>
                <a:schemeClr val="dk1"/>
              </a:buClr>
              <a:buSzPct val="100000"/>
              <a:buFont typeface="Calibri"/>
              <a:buChar char="•"/>
            </a:pPr>
            <a:r>
              <a:rPr lang="es-AR"/>
              <a:t>Explicar por qué las nubes son un elemento importante del sistema terrestre.</a:t>
            </a:r>
            <a:endParaRPr/>
          </a:p>
          <a:p>
            <a:pPr indent="-228600" lvl="0" marL="228600" rtl="0" algn="l">
              <a:lnSpc>
                <a:spcPct val="100000"/>
              </a:lnSpc>
              <a:spcBef>
                <a:spcPts val="1000"/>
              </a:spcBef>
              <a:spcAft>
                <a:spcPts val="0"/>
              </a:spcAft>
              <a:buClr>
                <a:schemeClr val="dk1"/>
              </a:buClr>
              <a:buSzPct val="100000"/>
              <a:buFont typeface="Calibri"/>
              <a:buChar char="•"/>
            </a:pPr>
            <a:r>
              <a:rPr lang="es-AR"/>
              <a:t>Explicar por qué las observaciones de las nubes son importantes para comprender nuestro cambiante sistema terrestre.</a:t>
            </a:r>
            <a:endParaRPr/>
          </a:p>
          <a:p>
            <a:pPr indent="-228600" lvl="0" marL="228600" rtl="0" algn="l">
              <a:lnSpc>
                <a:spcPct val="100000"/>
              </a:lnSpc>
              <a:spcBef>
                <a:spcPts val="1000"/>
              </a:spcBef>
              <a:spcAft>
                <a:spcPts val="0"/>
              </a:spcAft>
              <a:buClr>
                <a:schemeClr val="dk1"/>
              </a:buClr>
              <a:buSzPct val="100000"/>
              <a:buFont typeface="Calibri"/>
              <a:buChar char="•"/>
            </a:pPr>
            <a:r>
              <a:rPr lang="es-AR"/>
              <a:t>Identificar un sitio de estudio de nubes y realizar observaciones del cielo.</a:t>
            </a:r>
            <a:endParaRPr/>
          </a:p>
          <a:p>
            <a:pPr indent="-228600" lvl="0" marL="228600" rtl="0" algn="l">
              <a:lnSpc>
                <a:spcPct val="100000"/>
              </a:lnSpc>
              <a:spcBef>
                <a:spcPts val="1000"/>
              </a:spcBef>
              <a:spcAft>
                <a:spcPts val="0"/>
              </a:spcAft>
              <a:buClr>
                <a:schemeClr val="dk1"/>
              </a:buClr>
              <a:buSzPct val="100000"/>
              <a:buFont typeface="Calibri"/>
              <a:buChar char="•"/>
            </a:pPr>
            <a:r>
              <a:rPr lang="es-AR"/>
              <a:t>Subir datos a la base de datos GLOBE</a:t>
            </a:r>
            <a:endParaRPr/>
          </a:p>
          <a:p>
            <a:pPr indent="-228600" lvl="0" marL="228600" rtl="0" algn="l">
              <a:lnSpc>
                <a:spcPct val="100000"/>
              </a:lnSpc>
              <a:spcBef>
                <a:spcPts val="1000"/>
              </a:spcBef>
              <a:spcAft>
                <a:spcPts val="0"/>
              </a:spcAft>
              <a:buClr>
                <a:schemeClr val="dk1"/>
              </a:buClr>
              <a:buSzPct val="100000"/>
              <a:buFont typeface="Calibri"/>
              <a:buChar char="•"/>
            </a:pPr>
            <a:r>
              <a:rPr lang="es-AR"/>
              <a:t>Comparar los datos de satélite correspondientes con los informes de nubes terrestres</a:t>
            </a:r>
            <a:endParaRPr/>
          </a:p>
          <a:p>
            <a:pPr indent="-228600" lvl="0" marL="228600" rtl="0" algn="l">
              <a:lnSpc>
                <a:spcPct val="100000"/>
              </a:lnSpc>
              <a:spcBef>
                <a:spcPts val="1000"/>
              </a:spcBef>
              <a:spcAft>
                <a:spcPts val="0"/>
              </a:spcAft>
              <a:buClr>
                <a:schemeClr val="dk1"/>
              </a:buClr>
              <a:buSzPct val="100000"/>
              <a:buFont typeface="Calibri"/>
              <a:buChar char="•"/>
            </a:pPr>
            <a:r>
              <a:rPr lang="es-AR"/>
              <a:t>Visualizar datos utilizando el sistema de visualización de GLOBE</a:t>
            </a:r>
            <a:endParaRPr/>
          </a:p>
          <a:p>
            <a:pPr indent="-228600" lvl="0" marL="228600" rtl="0" algn="l">
              <a:lnSpc>
                <a:spcPct val="100000"/>
              </a:lnSpc>
              <a:spcBef>
                <a:spcPts val="1000"/>
              </a:spcBef>
              <a:spcAft>
                <a:spcPts val="0"/>
              </a:spcAft>
              <a:buClr>
                <a:schemeClr val="dk1"/>
              </a:buClr>
              <a:buSzPct val="100000"/>
              <a:buFont typeface="Calibri"/>
              <a:buChar char="•"/>
            </a:pPr>
            <a:r>
              <a:rPr lang="es-AR"/>
              <a:t>Desarrollar ideas para preguntas e investigaciones que puedan abordar utilizando observaciones de nubes e incorporar datos satelitales cuando corresponda</a:t>
            </a:r>
            <a:endParaRPr/>
          </a:p>
          <a:p>
            <a:pPr indent="0" lvl="0" marL="0" rtl="0" algn="l">
              <a:lnSpc>
                <a:spcPct val="100000"/>
              </a:lnSpc>
              <a:spcBef>
                <a:spcPts val="1000"/>
              </a:spcBef>
              <a:spcAft>
                <a:spcPts val="0"/>
              </a:spcAft>
              <a:buClr>
                <a:schemeClr val="dk1"/>
              </a:buClr>
              <a:buSzPct val="100000"/>
              <a:buNone/>
            </a:pPr>
            <a:r>
              <a:rPr lang="es-AR"/>
              <a:t>Tiempo estimado para completar el módulo: 2 horas</a:t>
            </a:r>
            <a:endParaRPr/>
          </a:p>
        </p:txBody>
      </p:sp>
      <p:grpSp>
        <p:nvGrpSpPr>
          <p:cNvPr id="124" name="Google Shape;124;p4"/>
          <p:cNvGrpSpPr/>
          <p:nvPr/>
        </p:nvGrpSpPr>
        <p:grpSpPr>
          <a:xfrm>
            <a:off x="0" y="822960"/>
            <a:ext cx="1166813" cy="6035040"/>
            <a:chOff x="-1419759" y="878790"/>
            <a:chExt cx="1166813" cy="6035040"/>
          </a:xfrm>
        </p:grpSpPr>
        <p:sp>
          <p:nvSpPr>
            <p:cNvPr id="125" name="Google Shape;125;p4"/>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4"/>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4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656" name="Google Shape;656;p40"/>
          <p:cNvSpPr txBox="1"/>
          <p:nvPr>
            <p:ph type="title"/>
          </p:nvPr>
        </p:nvSpPr>
        <p:spPr>
          <a:xfrm>
            <a:off x="1545914" y="931992"/>
            <a:ext cx="7218985" cy="9220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Defina un sitio de Atmósfera</a:t>
            </a:r>
            <a:endParaRPr/>
          </a:p>
        </p:txBody>
      </p:sp>
      <p:pic>
        <p:nvPicPr>
          <p:cNvPr descr="Screenshot of Site Definition pages. Enter site name, latitude, longitude, and elevation" id="657" name="Google Shape;657;p40"/>
          <p:cNvPicPr preferRelativeResize="0"/>
          <p:nvPr/>
        </p:nvPicPr>
        <p:blipFill rotWithShape="1">
          <a:blip r:embed="rId3">
            <a:alphaModFix/>
          </a:blip>
          <a:srcRect b="0" l="0" r="0" t="0"/>
          <a:stretch/>
        </p:blipFill>
        <p:spPr>
          <a:xfrm>
            <a:off x="2839656" y="1781752"/>
            <a:ext cx="4852837" cy="4822354"/>
          </a:xfrm>
          <a:prstGeom prst="rect">
            <a:avLst/>
          </a:prstGeom>
          <a:noFill/>
          <a:ln>
            <a:noFill/>
          </a:ln>
        </p:spPr>
      </p:pic>
      <p:pic>
        <p:nvPicPr>
          <p:cNvPr descr="A smiley face image says &quot;Site created successfully&quot; " id="658" name="Google Shape;658;p40"/>
          <p:cNvPicPr preferRelativeResize="0"/>
          <p:nvPr/>
        </p:nvPicPr>
        <p:blipFill rotWithShape="1">
          <a:blip r:embed="rId4">
            <a:alphaModFix/>
          </a:blip>
          <a:srcRect b="0" l="0" r="0" t="0"/>
          <a:stretch/>
        </p:blipFill>
        <p:spPr>
          <a:xfrm>
            <a:off x="1686997" y="5664349"/>
            <a:ext cx="1998589" cy="575864"/>
          </a:xfrm>
          <a:prstGeom prst="rect">
            <a:avLst/>
          </a:prstGeom>
          <a:noFill/>
          <a:ln>
            <a:noFill/>
          </a:ln>
        </p:spPr>
      </p:pic>
      <p:pic>
        <p:nvPicPr>
          <p:cNvPr id="659" name="Google Shape;659;p40"/>
          <p:cNvPicPr preferRelativeResize="0"/>
          <p:nvPr/>
        </p:nvPicPr>
        <p:blipFill rotWithShape="1">
          <a:blip r:embed="rId5">
            <a:alphaModFix/>
          </a:blip>
          <a:srcRect b="0" l="0" r="0" t="0"/>
          <a:stretch/>
        </p:blipFill>
        <p:spPr>
          <a:xfrm>
            <a:off x="0" y="0"/>
            <a:ext cx="9144000" cy="822960"/>
          </a:xfrm>
          <a:prstGeom prst="rect">
            <a:avLst/>
          </a:prstGeom>
          <a:noFill/>
          <a:ln>
            <a:noFill/>
          </a:ln>
        </p:spPr>
      </p:pic>
      <p:grpSp>
        <p:nvGrpSpPr>
          <p:cNvPr id="660" name="Google Shape;660;p40"/>
          <p:cNvGrpSpPr/>
          <p:nvPr/>
        </p:nvGrpSpPr>
        <p:grpSpPr>
          <a:xfrm>
            <a:off x="0" y="822960"/>
            <a:ext cx="1166813" cy="6035040"/>
            <a:chOff x="-1419759" y="878790"/>
            <a:chExt cx="1166813" cy="6035040"/>
          </a:xfrm>
        </p:grpSpPr>
        <p:sp>
          <p:nvSpPr>
            <p:cNvPr id="661" name="Google Shape;661;p40"/>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2" name="Google Shape;662;p40"/>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4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668" name="Google Shape;668;p41"/>
          <p:cNvSpPr txBox="1"/>
          <p:nvPr>
            <p:ph type="title"/>
          </p:nvPr>
        </p:nvSpPr>
        <p:spPr>
          <a:xfrm>
            <a:off x="1375857" y="819495"/>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s-AR"/>
              <a:t>Defina un sitio de Atmósfera</a:t>
            </a:r>
            <a:r>
              <a:rPr lang="es-AR" sz="3600"/>
              <a:t>: Documente con fotos</a:t>
            </a:r>
            <a:endParaRPr sz="3600"/>
          </a:p>
        </p:txBody>
      </p:sp>
      <p:sp>
        <p:nvSpPr>
          <p:cNvPr id="669" name="Google Shape;669;p41"/>
          <p:cNvSpPr txBox="1"/>
          <p:nvPr>
            <p:ph idx="1" type="body"/>
          </p:nvPr>
        </p:nvSpPr>
        <p:spPr>
          <a:xfrm>
            <a:off x="1403926" y="2145058"/>
            <a:ext cx="3112656" cy="4351338"/>
          </a:xfrm>
          <a:prstGeom prst="rect">
            <a:avLst/>
          </a:prstGeom>
          <a:noFill/>
          <a:ln>
            <a:noFill/>
          </a:ln>
        </p:spPr>
        <p:txBody>
          <a:bodyPr anchorCtr="0" anchor="t" bIns="45700" lIns="91425" spcFirstLastPara="1" rIns="91425" wrap="square" tIns="45700">
            <a:normAutofit/>
          </a:bodyPr>
          <a:lstStyle/>
          <a:p>
            <a:pPr indent="-285750" lvl="0" marL="285750" rtl="0" algn="l">
              <a:lnSpc>
                <a:spcPct val="90000"/>
              </a:lnSpc>
              <a:spcBef>
                <a:spcPts val="0"/>
              </a:spcBef>
              <a:spcAft>
                <a:spcPts val="0"/>
              </a:spcAft>
              <a:buClr>
                <a:schemeClr val="dk1"/>
              </a:buClr>
              <a:buSzPts val="1800"/>
              <a:buFont typeface="Calibri"/>
              <a:buChar char="•"/>
            </a:pPr>
            <a:r>
              <a:rPr lang="es-AR" sz="1800"/>
              <a:t>Tomar fotografías puede ayudarle a documentar mejor su sitio de observación.</a:t>
            </a:r>
            <a:endParaRPr/>
          </a:p>
          <a:p>
            <a:pPr indent="-285750" lvl="0" marL="285750" rtl="0" algn="l">
              <a:lnSpc>
                <a:spcPct val="90000"/>
              </a:lnSpc>
              <a:spcBef>
                <a:spcPts val="1000"/>
              </a:spcBef>
              <a:spcAft>
                <a:spcPts val="0"/>
              </a:spcAft>
              <a:buClr>
                <a:schemeClr val="dk1"/>
              </a:buClr>
              <a:buSzPts val="1800"/>
              <a:buFont typeface="Calibri"/>
              <a:buChar char="•"/>
            </a:pPr>
            <a:r>
              <a:rPr lang="es-AR" sz="1800"/>
              <a:t>Puede ver los cambios a lo largo del tiempo si toma fotografías de su sitio de forma rutinaria y las compara.</a:t>
            </a:r>
            <a:endParaRPr/>
          </a:p>
          <a:p>
            <a:pPr indent="-285750" lvl="0" marL="285750" rtl="0" algn="l">
              <a:lnSpc>
                <a:spcPct val="90000"/>
              </a:lnSpc>
              <a:spcBef>
                <a:spcPts val="1000"/>
              </a:spcBef>
              <a:spcAft>
                <a:spcPts val="0"/>
              </a:spcAft>
              <a:buClr>
                <a:schemeClr val="dk1"/>
              </a:buClr>
              <a:buSzPts val="1800"/>
              <a:buFont typeface="Calibri"/>
              <a:buChar char="•"/>
            </a:pPr>
            <a:r>
              <a:rPr lang="es-AR" sz="1800"/>
              <a:t>Las fotos del sitio pueden ayudar con la interpretación de imágenes satelitales en la misma ubicación terrestre.</a:t>
            </a:r>
            <a:endParaRPr sz="1800"/>
          </a:p>
        </p:txBody>
      </p:sp>
      <p:pic>
        <p:nvPicPr>
          <p:cNvPr descr="Screen shot of data entry app for uploading photos" id="670" name="Google Shape;670;p41"/>
          <p:cNvPicPr preferRelativeResize="0"/>
          <p:nvPr/>
        </p:nvPicPr>
        <p:blipFill rotWithShape="1">
          <a:blip r:embed="rId3">
            <a:alphaModFix/>
          </a:blip>
          <a:srcRect b="0" l="0" r="0" t="0"/>
          <a:stretch/>
        </p:blipFill>
        <p:spPr>
          <a:xfrm>
            <a:off x="4856518" y="2032564"/>
            <a:ext cx="3658832" cy="4323787"/>
          </a:xfrm>
          <a:prstGeom prst="rect">
            <a:avLst/>
          </a:prstGeom>
          <a:noFill/>
          <a:ln>
            <a:noFill/>
          </a:ln>
        </p:spPr>
      </p:pic>
      <p:pic>
        <p:nvPicPr>
          <p:cNvPr id="671" name="Google Shape;671;p41"/>
          <p:cNvPicPr preferRelativeResize="0"/>
          <p:nvPr/>
        </p:nvPicPr>
        <p:blipFill rotWithShape="1">
          <a:blip r:embed="rId4">
            <a:alphaModFix/>
          </a:blip>
          <a:srcRect b="0" l="0" r="0" t="0"/>
          <a:stretch/>
        </p:blipFill>
        <p:spPr>
          <a:xfrm>
            <a:off x="0" y="0"/>
            <a:ext cx="9144000" cy="822960"/>
          </a:xfrm>
          <a:prstGeom prst="rect">
            <a:avLst/>
          </a:prstGeom>
          <a:noFill/>
          <a:ln>
            <a:noFill/>
          </a:ln>
        </p:spPr>
      </p:pic>
      <p:grpSp>
        <p:nvGrpSpPr>
          <p:cNvPr id="672" name="Google Shape;672;p41"/>
          <p:cNvGrpSpPr/>
          <p:nvPr/>
        </p:nvGrpSpPr>
        <p:grpSpPr>
          <a:xfrm>
            <a:off x="0" y="822960"/>
            <a:ext cx="1166813" cy="6035040"/>
            <a:chOff x="-1419759" y="878790"/>
            <a:chExt cx="1166813" cy="6035040"/>
          </a:xfrm>
        </p:grpSpPr>
        <p:sp>
          <p:nvSpPr>
            <p:cNvPr id="673" name="Google Shape;673;p41"/>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4" name="Google Shape;674;p41"/>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4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680" name="Google Shape;680;p42"/>
          <p:cNvSpPr txBox="1"/>
          <p:nvPr>
            <p:ph type="title"/>
          </p:nvPr>
        </p:nvSpPr>
        <p:spPr>
          <a:xfrm>
            <a:off x="1535092" y="1052310"/>
            <a:ext cx="7218985" cy="92204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s-AR"/>
              <a:t>Defina un sitio de Atmósfera</a:t>
            </a:r>
            <a:r>
              <a:rPr lang="es-AR" sz="3600"/>
              <a:t>: Seleccione “Sin Termómetro”</a:t>
            </a:r>
            <a:endParaRPr sz="3600"/>
          </a:p>
        </p:txBody>
      </p:sp>
      <p:pic>
        <p:nvPicPr>
          <p:cNvPr descr="Screenshot of additional specifications for GLOBE Atmosphere site (no thermometer) " id="681" name="Google Shape;681;p42"/>
          <p:cNvPicPr preferRelativeResize="0"/>
          <p:nvPr/>
        </p:nvPicPr>
        <p:blipFill rotWithShape="1">
          <a:blip r:embed="rId3">
            <a:alphaModFix/>
          </a:blip>
          <a:srcRect b="0" l="0" r="0" t="0"/>
          <a:stretch/>
        </p:blipFill>
        <p:spPr>
          <a:xfrm>
            <a:off x="4361043" y="2132099"/>
            <a:ext cx="4154308" cy="4305146"/>
          </a:xfrm>
          <a:prstGeom prst="rect">
            <a:avLst/>
          </a:prstGeom>
          <a:noFill/>
          <a:ln>
            <a:noFill/>
          </a:ln>
        </p:spPr>
      </p:pic>
      <p:sp>
        <p:nvSpPr>
          <p:cNvPr id="682" name="Google Shape;682;p42"/>
          <p:cNvSpPr txBox="1"/>
          <p:nvPr/>
        </p:nvSpPr>
        <p:spPr>
          <a:xfrm>
            <a:off x="1535092" y="4905021"/>
            <a:ext cx="2587222"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Para las nubes, la especificación del sitio de la atmósfera es muy simple: sin termómetro</a:t>
            </a:r>
            <a:endParaRPr b="0" i="0" sz="1800" u="none" cap="none" strike="noStrike">
              <a:solidFill>
                <a:schemeClr val="dk1"/>
              </a:solidFill>
              <a:latin typeface="Calibri"/>
              <a:ea typeface="Calibri"/>
              <a:cs typeface="Calibri"/>
              <a:sym typeface="Calibri"/>
            </a:endParaRPr>
          </a:p>
        </p:txBody>
      </p:sp>
      <p:cxnSp>
        <p:nvCxnSpPr>
          <p:cNvPr descr="This is an arrow pointing to box that says, &quot;no thermometer&quot; on the data entry page" id="683" name="Google Shape;683;p42"/>
          <p:cNvCxnSpPr/>
          <p:nvPr/>
        </p:nvCxnSpPr>
        <p:spPr>
          <a:xfrm>
            <a:off x="4194877" y="5274090"/>
            <a:ext cx="1468258" cy="0"/>
          </a:xfrm>
          <a:prstGeom prst="straightConnector1">
            <a:avLst/>
          </a:prstGeom>
          <a:noFill/>
          <a:ln cap="flat" cmpd="sng" w="57150">
            <a:solidFill>
              <a:srgbClr val="FF0000"/>
            </a:solidFill>
            <a:prstDash val="solid"/>
            <a:miter lim="800000"/>
            <a:headEnd len="sm" w="sm" type="none"/>
            <a:tailEnd len="med" w="med" type="triangle"/>
          </a:ln>
        </p:spPr>
      </p:cxnSp>
      <p:pic>
        <p:nvPicPr>
          <p:cNvPr id="684" name="Google Shape;684;p42"/>
          <p:cNvPicPr preferRelativeResize="0"/>
          <p:nvPr/>
        </p:nvPicPr>
        <p:blipFill rotWithShape="1">
          <a:blip r:embed="rId4">
            <a:alphaModFix/>
          </a:blip>
          <a:srcRect b="0" l="0" r="0" t="0"/>
          <a:stretch/>
        </p:blipFill>
        <p:spPr>
          <a:xfrm>
            <a:off x="0" y="0"/>
            <a:ext cx="9144000" cy="822960"/>
          </a:xfrm>
          <a:prstGeom prst="rect">
            <a:avLst/>
          </a:prstGeom>
          <a:noFill/>
          <a:ln>
            <a:noFill/>
          </a:ln>
        </p:spPr>
      </p:pic>
      <p:grpSp>
        <p:nvGrpSpPr>
          <p:cNvPr id="685" name="Google Shape;685;p42"/>
          <p:cNvGrpSpPr/>
          <p:nvPr/>
        </p:nvGrpSpPr>
        <p:grpSpPr>
          <a:xfrm>
            <a:off x="0" y="822960"/>
            <a:ext cx="1166813" cy="6035040"/>
            <a:chOff x="-1419759" y="878790"/>
            <a:chExt cx="1166813" cy="6035040"/>
          </a:xfrm>
        </p:grpSpPr>
        <p:sp>
          <p:nvSpPr>
            <p:cNvPr id="686" name="Google Shape;686;p42"/>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7" name="Google Shape;687;p42"/>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4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693" name="Google Shape;693;p43"/>
          <p:cNvSpPr txBox="1"/>
          <p:nvPr>
            <p:ph type="title"/>
          </p:nvPr>
        </p:nvSpPr>
        <p:spPr>
          <a:xfrm>
            <a:off x="1296364" y="941474"/>
            <a:ext cx="7218985" cy="92204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100000"/>
              <a:buFont typeface="Calibri"/>
              <a:buNone/>
            </a:pPr>
            <a:r>
              <a:rPr lang="es-AR"/>
              <a:t>Comience un Nuevo reporte de Nubes</a:t>
            </a:r>
            <a:endParaRPr/>
          </a:p>
        </p:txBody>
      </p:sp>
      <p:grpSp>
        <p:nvGrpSpPr>
          <p:cNvPr id="694" name="Google Shape;694;p43"/>
          <p:cNvGrpSpPr/>
          <p:nvPr/>
        </p:nvGrpSpPr>
        <p:grpSpPr>
          <a:xfrm>
            <a:off x="2013526" y="2488562"/>
            <a:ext cx="6698673" cy="3075192"/>
            <a:chOff x="1574800" y="2323135"/>
            <a:chExt cx="7137400" cy="3276600"/>
          </a:xfrm>
        </p:grpSpPr>
        <p:pic>
          <p:nvPicPr>
            <p:cNvPr descr="Screenshot of Data entry app-under my organization and sites identify under topic Atmosphere, Clouds 1-day, new observation." id="695" name="Google Shape;695;p43"/>
            <p:cNvPicPr preferRelativeResize="0"/>
            <p:nvPr/>
          </p:nvPicPr>
          <p:blipFill rotWithShape="1">
            <a:blip r:embed="rId3">
              <a:alphaModFix/>
            </a:blip>
            <a:srcRect b="0" l="0" r="0" t="0"/>
            <a:stretch/>
          </p:blipFill>
          <p:spPr>
            <a:xfrm>
              <a:off x="1574800" y="2323135"/>
              <a:ext cx="7137400" cy="3276600"/>
            </a:xfrm>
            <a:prstGeom prst="rect">
              <a:avLst/>
            </a:prstGeom>
            <a:noFill/>
            <a:ln>
              <a:noFill/>
            </a:ln>
          </p:spPr>
        </p:pic>
        <p:pic>
          <p:nvPicPr>
            <p:cNvPr descr="Screenshot of Data entry app-under my organization and sites identify under topic Atmosphere, Clouds 1-day, new observation." id="696" name="Google Shape;696;p43"/>
            <p:cNvPicPr preferRelativeResize="0"/>
            <p:nvPr/>
          </p:nvPicPr>
          <p:blipFill rotWithShape="1">
            <a:blip r:embed="rId4">
              <a:alphaModFix/>
            </a:blip>
            <a:srcRect b="0" l="0" r="0" t="0"/>
            <a:stretch/>
          </p:blipFill>
          <p:spPr>
            <a:xfrm>
              <a:off x="3475247" y="3345320"/>
              <a:ext cx="2349054" cy="1555864"/>
            </a:xfrm>
            <a:prstGeom prst="rect">
              <a:avLst/>
            </a:prstGeom>
            <a:noFill/>
            <a:ln>
              <a:noFill/>
            </a:ln>
          </p:spPr>
        </p:pic>
      </p:grpSp>
      <p:pic>
        <p:nvPicPr>
          <p:cNvPr id="697" name="Google Shape;697;p43"/>
          <p:cNvPicPr preferRelativeResize="0"/>
          <p:nvPr/>
        </p:nvPicPr>
        <p:blipFill rotWithShape="1">
          <a:blip r:embed="rId5">
            <a:alphaModFix/>
          </a:blip>
          <a:srcRect b="0" l="0" r="0" t="0"/>
          <a:stretch/>
        </p:blipFill>
        <p:spPr>
          <a:xfrm>
            <a:off x="0" y="0"/>
            <a:ext cx="9144000" cy="822960"/>
          </a:xfrm>
          <a:prstGeom prst="rect">
            <a:avLst/>
          </a:prstGeom>
          <a:noFill/>
          <a:ln>
            <a:noFill/>
          </a:ln>
        </p:spPr>
      </p:pic>
      <p:sp>
        <p:nvSpPr>
          <p:cNvPr id="698" name="Google Shape;698;p43"/>
          <p:cNvSpPr txBox="1"/>
          <p:nvPr/>
        </p:nvSpPr>
        <p:spPr>
          <a:xfrm>
            <a:off x="1459345" y="3900383"/>
            <a:ext cx="1330037" cy="1077218"/>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s-AR" sz="1600" u="none" cap="none" strike="noStrike">
                <a:solidFill>
                  <a:schemeClr val="dk1"/>
                </a:solidFill>
                <a:latin typeface="Calibri"/>
                <a:ea typeface="Calibri"/>
                <a:cs typeface="Calibri"/>
                <a:sym typeface="Calibri"/>
              </a:rPr>
              <a:t>Haga clic aquí para iniciar un nuevo reporte.</a:t>
            </a:r>
            <a:endParaRPr b="0" i="0" sz="1600" u="none" cap="none" strike="noStrike">
              <a:solidFill>
                <a:schemeClr val="dk1"/>
              </a:solidFill>
              <a:latin typeface="Calibri"/>
              <a:ea typeface="Calibri"/>
              <a:cs typeface="Calibri"/>
              <a:sym typeface="Calibri"/>
            </a:endParaRPr>
          </a:p>
        </p:txBody>
      </p:sp>
      <p:grpSp>
        <p:nvGrpSpPr>
          <p:cNvPr id="699" name="Google Shape;699;p43"/>
          <p:cNvGrpSpPr/>
          <p:nvPr/>
        </p:nvGrpSpPr>
        <p:grpSpPr>
          <a:xfrm>
            <a:off x="0" y="822960"/>
            <a:ext cx="1166813" cy="6035040"/>
            <a:chOff x="-1419759" y="878790"/>
            <a:chExt cx="1166813" cy="6035040"/>
          </a:xfrm>
        </p:grpSpPr>
        <p:sp>
          <p:nvSpPr>
            <p:cNvPr id="700" name="Google Shape;700;p43"/>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1" name="Google Shape;701;p43"/>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4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707" name="Google Shape;707;p44"/>
          <p:cNvSpPr txBox="1"/>
          <p:nvPr>
            <p:ph type="title"/>
          </p:nvPr>
        </p:nvSpPr>
        <p:spPr>
          <a:xfrm>
            <a:off x="1480483" y="1034345"/>
            <a:ext cx="7218985" cy="9220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Introduzca Fecha y Hora</a:t>
            </a:r>
            <a:endParaRPr/>
          </a:p>
        </p:txBody>
      </p:sp>
      <p:sp>
        <p:nvSpPr>
          <p:cNvPr id="708" name="Google Shape;708;p44"/>
          <p:cNvSpPr txBox="1"/>
          <p:nvPr>
            <p:ph idx="1" type="body"/>
          </p:nvPr>
        </p:nvSpPr>
        <p:spPr>
          <a:xfrm>
            <a:off x="1480482" y="2121173"/>
            <a:ext cx="7218985" cy="816153"/>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es-AR" sz="2000"/>
              <a:t>Nota: Desde este punto, la aplicación GLOBE Data Entry para dispositivos móviles sigue básicamente los mismos pasos que el sitio web.</a:t>
            </a:r>
            <a:endParaRPr sz="2000"/>
          </a:p>
        </p:txBody>
      </p:sp>
      <p:pic>
        <p:nvPicPr>
          <p:cNvPr descr="Clouds 1-day data entry screenshot:: date and time, You can enter local time or UTC time." id="709" name="Google Shape;709;p44"/>
          <p:cNvPicPr preferRelativeResize="0"/>
          <p:nvPr/>
        </p:nvPicPr>
        <p:blipFill rotWithShape="1">
          <a:blip r:embed="rId3">
            <a:alphaModFix/>
          </a:blip>
          <a:srcRect b="0" l="0" r="0" t="0"/>
          <a:stretch/>
        </p:blipFill>
        <p:spPr>
          <a:xfrm>
            <a:off x="1584053" y="3098835"/>
            <a:ext cx="7115415" cy="1834351"/>
          </a:xfrm>
          <a:prstGeom prst="rect">
            <a:avLst/>
          </a:prstGeom>
          <a:noFill/>
          <a:ln>
            <a:noFill/>
          </a:ln>
        </p:spPr>
      </p:pic>
      <p:sp>
        <p:nvSpPr>
          <p:cNvPr id="710" name="Google Shape;710;p44"/>
          <p:cNvSpPr txBox="1"/>
          <p:nvPr/>
        </p:nvSpPr>
        <p:spPr>
          <a:xfrm>
            <a:off x="1584053" y="5089882"/>
            <a:ext cx="667976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Tip: informe la fecha y la hora en que realizó la observación, no la fecha y la hora de la entrada de datos.</a:t>
            </a:r>
            <a:endParaRPr b="0" i="0" sz="1800" u="none" cap="none" strike="noStrike">
              <a:solidFill>
                <a:schemeClr val="dk1"/>
              </a:solidFill>
              <a:latin typeface="Calibri"/>
              <a:ea typeface="Calibri"/>
              <a:cs typeface="Calibri"/>
              <a:sym typeface="Calibri"/>
            </a:endParaRPr>
          </a:p>
        </p:txBody>
      </p:sp>
      <p:pic>
        <p:nvPicPr>
          <p:cNvPr id="711" name="Google Shape;711;p44"/>
          <p:cNvPicPr preferRelativeResize="0"/>
          <p:nvPr/>
        </p:nvPicPr>
        <p:blipFill rotWithShape="1">
          <a:blip r:embed="rId4">
            <a:alphaModFix/>
          </a:blip>
          <a:srcRect b="0" l="0" r="0" t="0"/>
          <a:stretch/>
        </p:blipFill>
        <p:spPr>
          <a:xfrm>
            <a:off x="0" y="0"/>
            <a:ext cx="9144000" cy="822960"/>
          </a:xfrm>
          <a:prstGeom prst="rect">
            <a:avLst/>
          </a:prstGeom>
          <a:noFill/>
          <a:ln>
            <a:noFill/>
          </a:ln>
        </p:spPr>
      </p:pic>
      <p:grpSp>
        <p:nvGrpSpPr>
          <p:cNvPr id="712" name="Google Shape;712;p44"/>
          <p:cNvGrpSpPr/>
          <p:nvPr/>
        </p:nvGrpSpPr>
        <p:grpSpPr>
          <a:xfrm>
            <a:off x="0" y="822960"/>
            <a:ext cx="1166813" cy="6035040"/>
            <a:chOff x="-1419759" y="878790"/>
            <a:chExt cx="1166813" cy="6035040"/>
          </a:xfrm>
        </p:grpSpPr>
        <p:sp>
          <p:nvSpPr>
            <p:cNvPr id="713" name="Google Shape;713;p44"/>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4" name="Google Shape;714;p44"/>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4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720" name="Google Shape;720;p45"/>
          <p:cNvSpPr txBox="1"/>
          <p:nvPr>
            <p:ph type="title"/>
          </p:nvPr>
        </p:nvSpPr>
        <p:spPr>
          <a:xfrm>
            <a:off x="1296364" y="941474"/>
            <a:ext cx="7218985" cy="9220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Seleccione la condición de la nube</a:t>
            </a:r>
            <a:endParaRPr/>
          </a:p>
        </p:txBody>
      </p:sp>
      <p:pic>
        <p:nvPicPr>
          <p:cNvPr descr="Screenshot of data entry app. Here is where you enter data-is the sky clear, cloudy or obscured: select the appropriate radio button" id="721" name="Google Shape;721;p45"/>
          <p:cNvPicPr preferRelativeResize="0"/>
          <p:nvPr/>
        </p:nvPicPr>
        <p:blipFill rotWithShape="1">
          <a:blip r:embed="rId3">
            <a:alphaModFix/>
          </a:blip>
          <a:srcRect b="0" l="0" r="0" t="0"/>
          <a:stretch/>
        </p:blipFill>
        <p:spPr>
          <a:xfrm>
            <a:off x="1975449" y="1863521"/>
            <a:ext cx="6438321" cy="4132057"/>
          </a:xfrm>
          <a:prstGeom prst="rect">
            <a:avLst/>
          </a:prstGeom>
          <a:noFill/>
          <a:ln>
            <a:noFill/>
          </a:ln>
        </p:spPr>
      </p:pic>
      <p:sp>
        <p:nvSpPr>
          <p:cNvPr id="722" name="Google Shape;722;p45"/>
          <p:cNvSpPr txBox="1"/>
          <p:nvPr/>
        </p:nvSpPr>
        <p:spPr>
          <a:xfrm flipH="1">
            <a:off x="1975448" y="6136701"/>
            <a:ext cx="6438321"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s-AR" sz="1600" u="none" cap="none" strike="noStrike">
                <a:solidFill>
                  <a:schemeClr val="dk1"/>
                </a:solidFill>
                <a:latin typeface="Calibri"/>
                <a:ea typeface="Calibri"/>
                <a:cs typeface="Calibri"/>
                <a:sym typeface="Calibri"/>
              </a:rPr>
              <a:t>El primer paso es el más importante y el más fácil: observar "¿Está el cielo despejado, nublado u oscuro?".</a:t>
            </a:r>
            <a:endParaRPr b="0" i="0" sz="1600" u="none" cap="none" strike="noStrike">
              <a:solidFill>
                <a:schemeClr val="dk1"/>
              </a:solidFill>
              <a:latin typeface="Calibri"/>
              <a:ea typeface="Calibri"/>
              <a:cs typeface="Calibri"/>
              <a:sym typeface="Calibri"/>
            </a:endParaRPr>
          </a:p>
        </p:txBody>
      </p:sp>
      <p:pic>
        <p:nvPicPr>
          <p:cNvPr id="723" name="Google Shape;723;p45"/>
          <p:cNvPicPr preferRelativeResize="0"/>
          <p:nvPr/>
        </p:nvPicPr>
        <p:blipFill rotWithShape="1">
          <a:blip r:embed="rId4">
            <a:alphaModFix/>
          </a:blip>
          <a:srcRect b="0" l="0" r="0" t="0"/>
          <a:stretch/>
        </p:blipFill>
        <p:spPr>
          <a:xfrm>
            <a:off x="0" y="0"/>
            <a:ext cx="9144000" cy="822960"/>
          </a:xfrm>
          <a:prstGeom prst="rect">
            <a:avLst/>
          </a:prstGeom>
          <a:noFill/>
          <a:ln>
            <a:noFill/>
          </a:ln>
        </p:spPr>
      </p:pic>
      <p:grpSp>
        <p:nvGrpSpPr>
          <p:cNvPr id="724" name="Google Shape;724;p45"/>
          <p:cNvGrpSpPr/>
          <p:nvPr/>
        </p:nvGrpSpPr>
        <p:grpSpPr>
          <a:xfrm>
            <a:off x="0" y="822960"/>
            <a:ext cx="1166813" cy="6035040"/>
            <a:chOff x="-1419759" y="878790"/>
            <a:chExt cx="1166813" cy="6035040"/>
          </a:xfrm>
        </p:grpSpPr>
        <p:sp>
          <p:nvSpPr>
            <p:cNvPr id="725" name="Google Shape;725;p45"/>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26" name="Google Shape;726;p45"/>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4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732" name="Google Shape;732;p46"/>
          <p:cNvSpPr txBox="1"/>
          <p:nvPr>
            <p:ph type="title"/>
          </p:nvPr>
        </p:nvSpPr>
        <p:spPr>
          <a:xfrm>
            <a:off x="1296364" y="941474"/>
            <a:ext cx="7218985" cy="9220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Reporte de Cielo despejado</a:t>
            </a:r>
            <a:endParaRPr/>
          </a:p>
        </p:txBody>
      </p:sp>
      <p:sp>
        <p:nvSpPr>
          <p:cNvPr id="733" name="Google Shape;733;p46"/>
          <p:cNvSpPr txBox="1"/>
          <p:nvPr>
            <p:ph idx="1" type="body"/>
          </p:nvPr>
        </p:nvSpPr>
        <p:spPr>
          <a:xfrm>
            <a:off x="1296363" y="1825625"/>
            <a:ext cx="3842795"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s-AR" sz="2400"/>
              <a:t>¿Por qué necesito ingresar datos si es un día despejado?</a:t>
            </a:r>
            <a:endParaRPr/>
          </a:p>
          <a:p>
            <a:pPr indent="0" lvl="0" marL="0" rtl="0" algn="l">
              <a:lnSpc>
                <a:spcPct val="90000"/>
              </a:lnSpc>
              <a:spcBef>
                <a:spcPts val="1000"/>
              </a:spcBef>
              <a:spcAft>
                <a:spcPts val="0"/>
              </a:spcAft>
              <a:buClr>
                <a:schemeClr val="dk1"/>
              </a:buClr>
              <a:buSzPts val="2400"/>
              <a:buNone/>
            </a:pPr>
            <a:r>
              <a:rPr lang="es-AR" sz="2400"/>
              <a:t>Para los científicos, ¡el hecho de que no haya nubes es una medida en sí misma!</a:t>
            </a:r>
            <a:endParaRPr sz="2400"/>
          </a:p>
        </p:txBody>
      </p:sp>
      <p:sp>
        <p:nvSpPr>
          <p:cNvPr id="734" name="Google Shape;734;p46"/>
          <p:cNvSpPr txBox="1"/>
          <p:nvPr/>
        </p:nvSpPr>
        <p:spPr>
          <a:xfrm>
            <a:off x="1461875" y="4962779"/>
            <a:ext cx="2393027"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Para los días despejados, el reporte es fácil, (e importante).  </a:t>
            </a:r>
            <a:endParaRPr b="0" i="0" sz="1800" u="none" cap="none" strike="noStrike">
              <a:solidFill>
                <a:schemeClr val="dk1"/>
              </a:solidFill>
              <a:latin typeface="Calibri"/>
              <a:ea typeface="Calibri"/>
              <a:cs typeface="Calibri"/>
              <a:sym typeface="Calibri"/>
            </a:endParaRPr>
          </a:p>
        </p:txBody>
      </p:sp>
      <p:pic>
        <p:nvPicPr>
          <p:cNvPr descr="Clouds 1-day data entry screenshot:: clear sky report and photos" id="735" name="Google Shape;735;p46"/>
          <p:cNvPicPr preferRelativeResize="0"/>
          <p:nvPr/>
        </p:nvPicPr>
        <p:blipFill rotWithShape="1">
          <a:blip r:embed="rId3">
            <a:alphaModFix/>
          </a:blip>
          <a:srcRect b="0" l="0" r="0" t="0"/>
          <a:stretch/>
        </p:blipFill>
        <p:spPr>
          <a:xfrm>
            <a:off x="5320058" y="1606632"/>
            <a:ext cx="3195291" cy="3462028"/>
          </a:xfrm>
          <a:prstGeom prst="rect">
            <a:avLst/>
          </a:prstGeom>
          <a:noFill/>
          <a:ln>
            <a:noFill/>
          </a:ln>
        </p:spPr>
      </p:pic>
      <p:cxnSp>
        <p:nvCxnSpPr>
          <p:cNvPr descr="arrow that points to box on data entry form, &quot;clear no clouds&quot;" id="736" name="Google Shape;736;p46"/>
          <p:cNvCxnSpPr/>
          <p:nvPr/>
        </p:nvCxnSpPr>
        <p:spPr>
          <a:xfrm>
            <a:off x="3984452" y="5353290"/>
            <a:ext cx="1320323" cy="0"/>
          </a:xfrm>
          <a:prstGeom prst="straightConnector1">
            <a:avLst/>
          </a:prstGeom>
          <a:noFill/>
          <a:ln cap="flat" cmpd="sng" w="76200">
            <a:solidFill>
              <a:srgbClr val="FF0000"/>
            </a:solidFill>
            <a:prstDash val="solid"/>
            <a:miter lim="800000"/>
            <a:headEnd len="sm" w="sm" type="none"/>
            <a:tailEnd len="med" w="med" type="triangle"/>
          </a:ln>
        </p:spPr>
      </p:cxnSp>
      <p:pic>
        <p:nvPicPr>
          <p:cNvPr descr="screenshot of data entry app, where you select clear sky" id="737" name="Google Shape;737;p46"/>
          <p:cNvPicPr preferRelativeResize="0"/>
          <p:nvPr/>
        </p:nvPicPr>
        <p:blipFill rotWithShape="1">
          <a:blip r:embed="rId4">
            <a:alphaModFix/>
          </a:blip>
          <a:srcRect b="0" l="0" r="0" t="0"/>
          <a:stretch/>
        </p:blipFill>
        <p:spPr>
          <a:xfrm>
            <a:off x="5517133" y="5136358"/>
            <a:ext cx="3060457" cy="1194920"/>
          </a:xfrm>
          <a:prstGeom prst="rect">
            <a:avLst/>
          </a:prstGeom>
          <a:noFill/>
          <a:ln>
            <a:noFill/>
          </a:ln>
        </p:spPr>
      </p:pic>
      <p:sp>
        <p:nvSpPr>
          <p:cNvPr id="738" name="Google Shape;738;p46"/>
          <p:cNvSpPr txBox="1"/>
          <p:nvPr/>
        </p:nvSpPr>
        <p:spPr>
          <a:xfrm>
            <a:off x="6917703" y="4280288"/>
            <a:ext cx="1287519" cy="830997"/>
          </a:xfrm>
          <a:prstGeom prst="rect">
            <a:avLst/>
          </a:prstGeom>
          <a:noFill/>
          <a:ln cap="flat" cmpd="sng" w="9525">
            <a:solidFill>
              <a:srgbClr val="FF0000"/>
            </a:solidFill>
            <a:prstDash val="dash"/>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s-AR" sz="1600" u="none" cap="none" strike="noStrike">
                <a:solidFill>
                  <a:schemeClr val="dk1"/>
                </a:solidFill>
                <a:latin typeface="Calibri"/>
                <a:ea typeface="Calibri"/>
                <a:cs typeface="Calibri"/>
                <a:sym typeface="Calibri"/>
              </a:rPr>
              <a:t>Las fotos son opcionales pero útiles.</a:t>
            </a:r>
            <a:endParaRPr b="0" i="0" sz="1600" u="none" cap="none" strike="noStrike">
              <a:solidFill>
                <a:schemeClr val="dk1"/>
              </a:solidFill>
              <a:latin typeface="Calibri"/>
              <a:ea typeface="Calibri"/>
              <a:cs typeface="Calibri"/>
              <a:sym typeface="Calibri"/>
            </a:endParaRPr>
          </a:p>
        </p:txBody>
      </p:sp>
      <p:pic>
        <p:nvPicPr>
          <p:cNvPr id="739" name="Google Shape;739;p46"/>
          <p:cNvPicPr preferRelativeResize="0"/>
          <p:nvPr/>
        </p:nvPicPr>
        <p:blipFill rotWithShape="1">
          <a:blip r:embed="rId5">
            <a:alphaModFix/>
          </a:blip>
          <a:srcRect b="0" l="0" r="0" t="0"/>
          <a:stretch/>
        </p:blipFill>
        <p:spPr>
          <a:xfrm>
            <a:off x="0" y="0"/>
            <a:ext cx="9144000" cy="822960"/>
          </a:xfrm>
          <a:prstGeom prst="rect">
            <a:avLst/>
          </a:prstGeom>
          <a:noFill/>
          <a:ln>
            <a:noFill/>
          </a:ln>
        </p:spPr>
      </p:pic>
      <p:grpSp>
        <p:nvGrpSpPr>
          <p:cNvPr id="740" name="Google Shape;740;p46"/>
          <p:cNvGrpSpPr/>
          <p:nvPr/>
        </p:nvGrpSpPr>
        <p:grpSpPr>
          <a:xfrm>
            <a:off x="0" y="822960"/>
            <a:ext cx="1166813" cy="6035040"/>
            <a:chOff x="-1419759" y="878790"/>
            <a:chExt cx="1166813" cy="6035040"/>
          </a:xfrm>
        </p:grpSpPr>
        <p:sp>
          <p:nvSpPr>
            <p:cNvPr id="741" name="Google Shape;741;p46"/>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42" name="Google Shape;742;p46"/>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4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748" name="Google Shape;748;p47"/>
          <p:cNvSpPr txBox="1"/>
          <p:nvPr>
            <p:ph type="title"/>
          </p:nvPr>
        </p:nvSpPr>
        <p:spPr>
          <a:xfrm>
            <a:off x="1296364" y="941474"/>
            <a:ext cx="5834109" cy="9220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Reporte de Cielo con nubes</a:t>
            </a:r>
            <a:endParaRPr/>
          </a:p>
        </p:txBody>
      </p:sp>
      <p:sp>
        <p:nvSpPr>
          <p:cNvPr id="749" name="Google Shape;749;p47"/>
          <p:cNvSpPr txBox="1"/>
          <p:nvPr>
            <p:ph idx="1" type="body"/>
          </p:nvPr>
        </p:nvSpPr>
        <p:spPr>
          <a:xfrm>
            <a:off x="1451583" y="5163127"/>
            <a:ext cx="1624786" cy="138217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20000"/>
              </a:lnSpc>
              <a:spcBef>
                <a:spcPts val="0"/>
              </a:spcBef>
              <a:spcAft>
                <a:spcPts val="0"/>
              </a:spcAft>
              <a:buClr>
                <a:schemeClr val="dk1"/>
              </a:buClr>
              <a:buSzPct val="100000"/>
              <a:buNone/>
            </a:pPr>
            <a:r>
              <a:rPr lang="es-AR" sz="1600"/>
              <a:t>Elija tipos de nubes, todas las que se aplican a cada nivel. Registra la nubosidad y la opacidad.</a:t>
            </a:r>
            <a:endParaRPr sz="1600"/>
          </a:p>
        </p:txBody>
      </p:sp>
      <p:pic>
        <p:nvPicPr>
          <p:cNvPr descr="Clouds 1-day data entry screenshot:: sky condition data entry" id="750" name="Google Shape;750;p47"/>
          <p:cNvPicPr preferRelativeResize="0"/>
          <p:nvPr/>
        </p:nvPicPr>
        <p:blipFill rotWithShape="1">
          <a:blip r:embed="rId3">
            <a:alphaModFix/>
          </a:blip>
          <a:srcRect b="0" l="0" r="0" t="0"/>
          <a:stretch/>
        </p:blipFill>
        <p:spPr>
          <a:xfrm>
            <a:off x="1374900" y="1759349"/>
            <a:ext cx="4079263" cy="3142806"/>
          </a:xfrm>
          <a:prstGeom prst="rect">
            <a:avLst/>
          </a:prstGeom>
          <a:noFill/>
          <a:ln>
            <a:noFill/>
          </a:ln>
        </p:spPr>
      </p:pic>
      <p:pic>
        <p:nvPicPr>
          <p:cNvPr descr="Clouds 1-day data entry screenshot:: high cloud entry" id="751" name="Google Shape;751;p47"/>
          <p:cNvPicPr preferRelativeResize="0"/>
          <p:nvPr/>
        </p:nvPicPr>
        <p:blipFill rotWithShape="1">
          <a:blip r:embed="rId4">
            <a:alphaModFix/>
          </a:blip>
          <a:srcRect b="0" l="0" r="0" t="0"/>
          <a:stretch/>
        </p:blipFill>
        <p:spPr>
          <a:xfrm>
            <a:off x="3284455" y="3097582"/>
            <a:ext cx="5700254" cy="3609145"/>
          </a:xfrm>
          <a:prstGeom prst="rect">
            <a:avLst/>
          </a:prstGeom>
          <a:noFill/>
          <a:ln>
            <a:noFill/>
          </a:ln>
        </p:spPr>
      </p:pic>
      <p:cxnSp>
        <p:nvCxnSpPr>
          <p:cNvPr descr="arrow pointing to the different images that can be selected to describe the clouds you see in the sky" id="752" name="Google Shape;752;p47"/>
          <p:cNvCxnSpPr/>
          <p:nvPr/>
        </p:nvCxnSpPr>
        <p:spPr>
          <a:xfrm flipH="1" rot="10800000">
            <a:off x="2777924" y="4641448"/>
            <a:ext cx="1342663" cy="798653"/>
          </a:xfrm>
          <a:prstGeom prst="straightConnector1">
            <a:avLst/>
          </a:prstGeom>
          <a:noFill/>
          <a:ln cap="flat" cmpd="sng" w="76200">
            <a:solidFill>
              <a:srgbClr val="FF0000"/>
            </a:solidFill>
            <a:prstDash val="solid"/>
            <a:miter lim="800000"/>
            <a:headEnd len="sm" w="sm" type="none"/>
            <a:tailEnd len="med" w="med" type="triangle"/>
          </a:ln>
        </p:spPr>
      </p:cxnSp>
      <p:sp>
        <p:nvSpPr>
          <p:cNvPr id="753" name="Google Shape;753;p47"/>
          <p:cNvSpPr txBox="1"/>
          <p:nvPr/>
        </p:nvSpPr>
        <p:spPr>
          <a:xfrm>
            <a:off x="5662251" y="1759348"/>
            <a:ext cx="2853100"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El sistema de entrada de datos le preguntará acerca de las nubes en los niveles alto, medio y bajo, un nivel a la vez.</a:t>
            </a:r>
            <a:endParaRPr b="0" i="0" sz="1800" u="none" cap="none" strike="noStrike">
              <a:solidFill>
                <a:schemeClr val="dk1"/>
              </a:solidFill>
              <a:latin typeface="Calibri"/>
              <a:ea typeface="Calibri"/>
              <a:cs typeface="Calibri"/>
              <a:sym typeface="Calibri"/>
            </a:endParaRPr>
          </a:p>
        </p:txBody>
      </p:sp>
      <p:pic>
        <p:nvPicPr>
          <p:cNvPr id="754" name="Google Shape;754;p47"/>
          <p:cNvPicPr preferRelativeResize="0"/>
          <p:nvPr/>
        </p:nvPicPr>
        <p:blipFill rotWithShape="1">
          <a:blip r:embed="rId5">
            <a:alphaModFix/>
          </a:blip>
          <a:srcRect b="0" l="0" r="0" t="0"/>
          <a:stretch/>
        </p:blipFill>
        <p:spPr>
          <a:xfrm>
            <a:off x="0" y="0"/>
            <a:ext cx="9144000" cy="822960"/>
          </a:xfrm>
          <a:prstGeom prst="rect">
            <a:avLst/>
          </a:prstGeom>
          <a:noFill/>
          <a:ln>
            <a:noFill/>
          </a:ln>
        </p:spPr>
      </p:pic>
      <p:grpSp>
        <p:nvGrpSpPr>
          <p:cNvPr id="755" name="Google Shape;755;p47"/>
          <p:cNvGrpSpPr/>
          <p:nvPr/>
        </p:nvGrpSpPr>
        <p:grpSpPr>
          <a:xfrm>
            <a:off x="0" y="822960"/>
            <a:ext cx="1166813" cy="6035040"/>
            <a:chOff x="-1419759" y="878790"/>
            <a:chExt cx="1166813" cy="6035040"/>
          </a:xfrm>
        </p:grpSpPr>
        <p:sp>
          <p:nvSpPr>
            <p:cNvPr id="756" name="Google Shape;756;p47"/>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7" name="Google Shape;757;p47"/>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4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763" name="Google Shape;763;p48"/>
          <p:cNvSpPr txBox="1"/>
          <p:nvPr>
            <p:ph type="title"/>
          </p:nvPr>
        </p:nvSpPr>
        <p:spPr>
          <a:xfrm>
            <a:off x="1296364" y="941474"/>
            <a:ext cx="7218985" cy="9220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Ingrese Estelas si están presentes</a:t>
            </a:r>
            <a:endParaRPr/>
          </a:p>
        </p:txBody>
      </p:sp>
      <p:pic>
        <p:nvPicPr>
          <p:cNvPr descr="Clouds 1-day data entry screenshot: Enter the number of short lived, persistent non spreading and persistent spreading contrails " id="764" name="Google Shape;764;p48"/>
          <p:cNvPicPr preferRelativeResize="0"/>
          <p:nvPr/>
        </p:nvPicPr>
        <p:blipFill rotWithShape="1">
          <a:blip r:embed="rId3">
            <a:alphaModFix/>
          </a:blip>
          <a:srcRect b="42665" l="29339" r="0" t="0"/>
          <a:stretch/>
        </p:blipFill>
        <p:spPr>
          <a:xfrm>
            <a:off x="3229337" y="2415213"/>
            <a:ext cx="5286012" cy="2891174"/>
          </a:xfrm>
          <a:prstGeom prst="rect">
            <a:avLst/>
          </a:prstGeom>
          <a:noFill/>
          <a:ln>
            <a:noFill/>
          </a:ln>
        </p:spPr>
      </p:pic>
      <p:cxnSp>
        <p:nvCxnSpPr>
          <p:cNvPr descr="A line forming the lower bounding box to the image." id="765" name="Google Shape;765;p48"/>
          <p:cNvCxnSpPr/>
          <p:nvPr/>
        </p:nvCxnSpPr>
        <p:spPr>
          <a:xfrm>
            <a:off x="3229337" y="5306387"/>
            <a:ext cx="5127585" cy="0"/>
          </a:xfrm>
          <a:prstGeom prst="straightConnector1">
            <a:avLst/>
          </a:prstGeom>
          <a:noFill/>
          <a:ln cap="flat" cmpd="sng" w="19050">
            <a:solidFill>
              <a:schemeClr val="dk1"/>
            </a:solidFill>
            <a:prstDash val="solid"/>
            <a:miter lim="800000"/>
            <a:headEnd len="sm" w="sm" type="none"/>
            <a:tailEnd len="sm" w="sm" type="none"/>
          </a:ln>
        </p:spPr>
      </p:cxnSp>
      <p:sp>
        <p:nvSpPr>
          <p:cNvPr id="766" name="Google Shape;766;p48"/>
          <p:cNvSpPr txBox="1"/>
          <p:nvPr/>
        </p:nvSpPr>
        <p:spPr>
          <a:xfrm>
            <a:off x="1423686" y="3878015"/>
            <a:ext cx="1805651"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Ingrese el NÚMERO de estelas según su tipo.</a:t>
            </a:r>
            <a:endParaRPr b="0" i="0" sz="1800" u="none" cap="none" strike="noStrike">
              <a:solidFill>
                <a:schemeClr val="dk1"/>
              </a:solidFill>
              <a:latin typeface="Calibri"/>
              <a:ea typeface="Calibri"/>
              <a:cs typeface="Calibri"/>
              <a:sym typeface="Calibri"/>
            </a:endParaRPr>
          </a:p>
        </p:txBody>
      </p:sp>
      <p:cxnSp>
        <p:nvCxnSpPr>
          <p:cNvPr descr="arrow points to box where the observer indicates how many contrails are observed in the sky" id="767" name="Google Shape;767;p48"/>
          <p:cNvCxnSpPr/>
          <p:nvPr/>
        </p:nvCxnSpPr>
        <p:spPr>
          <a:xfrm flipH="1" rot="10800000">
            <a:off x="2176041" y="4826643"/>
            <a:ext cx="1053296" cy="11575"/>
          </a:xfrm>
          <a:prstGeom prst="straightConnector1">
            <a:avLst/>
          </a:prstGeom>
          <a:noFill/>
          <a:ln cap="flat" cmpd="sng" w="76200">
            <a:solidFill>
              <a:srgbClr val="FF0000"/>
            </a:solidFill>
            <a:prstDash val="solid"/>
            <a:miter lim="800000"/>
            <a:headEnd len="sm" w="sm" type="none"/>
            <a:tailEnd len="med" w="med" type="triangle"/>
          </a:ln>
        </p:spPr>
      </p:cxnSp>
      <p:pic>
        <p:nvPicPr>
          <p:cNvPr id="768" name="Google Shape;768;p48"/>
          <p:cNvPicPr preferRelativeResize="0"/>
          <p:nvPr/>
        </p:nvPicPr>
        <p:blipFill rotWithShape="1">
          <a:blip r:embed="rId4">
            <a:alphaModFix/>
          </a:blip>
          <a:srcRect b="0" l="0" r="0" t="0"/>
          <a:stretch/>
        </p:blipFill>
        <p:spPr>
          <a:xfrm>
            <a:off x="0" y="0"/>
            <a:ext cx="9144000" cy="822960"/>
          </a:xfrm>
          <a:prstGeom prst="rect">
            <a:avLst/>
          </a:prstGeom>
          <a:noFill/>
          <a:ln>
            <a:noFill/>
          </a:ln>
        </p:spPr>
      </p:pic>
      <p:grpSp>
        <p:nvGrpSpPr>
          <p:cNvPr id="769" name="Google Shape;769;p48"/>
          <p:cNvGrpSpPr/>
          <p:nvPr/>
        </p:nvGrpSpPr>
        <p:grpSpPr>
          <a:xfrm>
            <a:off x="0" y="822960"/>
            <a:ext cx="1166813" cy="6035040"/>
            <a:chOff x="-1419759" y="878790"/>
            <a:chExt cx="1166813" cy="6035040"/>
          </a:xfrm>
        </p:grpSpPr>
        <p:sp>
          <p:nvSpPr>
            <p:cNvPr id="770" name="Google Shape;770;p48"/>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1" name="Google Shape;771;p48"/>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4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777" name="Google Shape;777;p49"/>
          <p:cNvSpPr txBox="1"/>
          <p:nvPr>
            <p:ph type="title"/>
          </p:nvPr>
        </p:nvSpPr>
        <p:spPr>
          <a:xfrm>
            <a:off x="1293853" y="931992"/>
            <a:ext cx="7161112" cy="88732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100000"/>
              <a:buFont typeface="Calibri"/>
              <a:buNone/>
            </a:pPr>
            <a:r>
              <a:rPr lang="es-AR"/>
              <a:t>Cómo explorar datos: recuentos de datos</a:t>
            </a:r>
            <a:endParaRPr/>
          </a:p>
        </p:txBody>
      </p:sp>
      <p:sp>
        <p:nvSpPr>
          <p:cNvPr id="778" name="Google Shape;778;p49"/>
          <p:cNvSpPr txBox="1"/>
          <p:nvPr/>
        </p:nvSpPr>
        <p:spPr>
          <a:xfrm>
            <a:off x="6772758" y="2409319"/>
            <a:ext cx="1967316"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Utilice el sistema de visualización GLOBE para explorar sus propios datos y también vea dónde se han ingresado los datos en todo el mundo.</a:t>
            </a:r>
            <a:endParaRPr b="0" i="0" sz="1800" u="none" cap="none" strike="noStrike">
              <a:solidFill>
                <a:schemeClr val="dk1"/>
              </a:solidFill>
              <a:latin typeface="Calibri"/>
              <a:ea typeface="Calibri"/>
              <a:cs typeface="Calibri"/>
              <a:sym typeface="Calibri"/>
            </a:endParaRPr>
          </a:p>
        </p:txBody>
      </p:sp>
      <p:pic>
        <p:nvPicPr>
          <p:cNvPr descr="Image of GLOBE Visualization Map, Map of the world with black dots of various sizes indicating how many cloud coverage reports were submitted in different places." id="779" name="Google Shape;779;p49" title="Image of GLOBE Visualization Map"/>
          <p:cNvPicPr preferRelativeResize="0"/>
          <p:nvPr/>
        </p:nvPicPr>
        <p:blipFill rotWithShape="1">
          <a:blip r:embed="rId3">
            <a:alphaModFix/>
          </a:blip>
          <a:srcRect b="0" l="0" r="0" t="0"/>
          <a:stretch/>
        </p:blipFill>
        <p:spPr>
          <a:xfrm>
            <a:off x="1597497" y="1988431"/>
            <a:ext cx="4744577" cy="3914276"/>
          </a:xfrm>
          <a:prstGeom prst="rect">
            <a:avLst/>
          </a:prstGeom>
          <a:noFill/>
          <a:ln>
            <a:noFill/>
          </a:ln>
        </p:spPr>
      </p:pic>
      <p:sp>
        <p:nvSpPr>
          <p:cNvPr id="780" name="Google Shape;780;p49"/>
          <p:cNvSpPr txBox="1"/>
          <p:nvPr>
            <p:ph idx="1" type="body"/>
          </p:nvPr>
        </p:nvSpPr>
        <p:spPr>
          <a:xfrm>
            <a:off x="1481559" y="6176962"/>
            <a:ext cx="7161112" cy="331747"/>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chemeClr val="dk1"/>
              </a:buClr>
              <a:buSzPct val="100000"/>
              <a:buNone/>
            </a:pPr>
            <a:r>
              <a:rPr lang="es-AR" sz="1600"/>
              <a:t>E-Training está disponible para explorar todo el poder del sistema de visualización GLOBE</a:t>
            </a:r>
            <a:endParaRPr sz="1600"/>
          </a:p>
        </p:txBody>
      </p:sp>
      <p:pic>
        <p:nvPicPr>
          <p:cNvPr id="781" name="Google Shape;781;p49"/>
          <p:cNvPicPr preferRelativeResize="0"/>
          <p:nvPr/>
        </p:nvPicPr>
        <p:blipFill rotWithShape="1">
          <a:blip r:embed="rId4">
            <a:alphaModFix/>
          </a:blip>
          <a:srcRect b="0" l="0" r="0" t="0"/>
          <a:stretch/>
        </p:blipFill>
        <p:spPr>
          <a:xfrm>
            <a:off x="0" y="0"/>
            <a:ext cx="9144000" cy="822960"/>
          </a:xfrm>
          <a:prstGeom prst="rect">
            <a:avLst/>
          </a:prstGeom>
          <a:noFill/>
          <a:ln>
            <a:noFill/>
          </a:ln>
        </p:spPr>
      </p:pic>
      <p:grpSp>
        <p:nvGrpSpPr>
          <p:cNvPr id="782" name="Google Shape;782;p49"/>
          <p:cNvGrpSpPr/>
          <p:nvPr/>
        </p:nvGrpSpPr>
        <p:grpSpPr>
          <a:xfrm>
            <a:off x="0" y="822960"/>
            <a:ext cx="1166813" cy="6035040"/>
            <a:chOff x="-1419759" y="878790"/>
            <a:chExt cx="1166813" cy="6035040"/>
          </a:xfrm>
        </p:grpSpPr>
        <p:sp>
          <p:nvSpPr>
            <p:cNvPr id="783" name="Google Shape;783;p49"/>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4" name="Google Shape;784;p49"/>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132" name="Google Shape;132;p5"/>
          <p:cNvSpPr txBox="1"/>
          <p:nvPr>
            <p:ph type="title"/>
          </p:nvPr>
        </p:nvSpPr>
        <p:spPr>
          <a:xfrm>
            <a:off x="1328928" y="865703"/>
            <a:ext cx="6763224" cy="7852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La</a:t>
            </a:r>
            <a:r>
              <a:rPr lang="es-AR">
                <a:solidFill>
                  <a:srgbClr val="002060"/>
                </a:solidFill>
              </a:rPr>
              <a:t> Atmósfera</a:t>
            </a:r>
            <a:endParaRPr>
              <a:solidFill>
                <a:srgbClr val="002060"/>
              </a:solidFill>
            </a:endParaRPr>
          </a:p>
        </p:txBody>
      </p:sp>
      <p:sp>
        <p:nvSpPr>
          <p:cNvPr id="133" name="Google Shape;133;p5"/>
          <p:cNvSpPr txBox="1"/>
          <p:nvPr>
            <p:ph idx="1" type="body"/>
          </p:nvPr>
        </p:nvSpPr>
        <p:spPr>
          <a:xfrm>
            <a:off x="1328928" y="1677029"/>
            <a:ext cx="4037399" cy="481866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s-AR" sz="1800"/>
              <a:t>La atmósfera de la Tierra es una capa de aire extremadamente delgada que se extiende desde la superficie de la Tierra hasta el borde del espacio. La Tierra es una esfera con un diámetro de aproximadamente 13.000 km; el espesor de la atmósfera es de unos 100 km.</a:t>
            </a:r>
            <a:endParaRPr/>
          </a:p>
          <a:p>
            <a:pPr indent="0" lvl="0" marL="0" rtl="0" algn="l">
              <a:lnSpc>
                <a:spcPct val="90000"/>
              </a:lnSpc>
              <a:spcBef>
                <a:spcPts val="1000"/>
              </a:spcBef>
              <a:spcAft>
                <a:spcPts val="0"/>
              </a:spcAft>
              <a:buClr>
                <a:schemeClr val="dk1"/>
              </a:buClr>
              <a:buSzPts val="1800"/>
              <a:buNone/>
            </a:pPr>
            <a:r>
              <a:rPr lang="es-AR" sz="1800"/>
              <a:t>En esta imagen, tomada desde una nave espacial que orbita a 300 km sobre la superficie, podemos ver la atmósfera como la delgada banda azul entre la superficie y la negrura del espacio.</a:t>
            </a:r>
            <a:r>
              <a:rPr b="1" lang="es-AR" sz="2000"/>
              <a:t> </a:t>
            </a:r>
            <a:endParaRPr b="1" sz="2000"/>
          </a:p>
          <a:p>
            <a:pPr indent="0" lvl="0" marL="0" rtl="0" algn="l">
              <a:lnSpc>
                <a:spcPct val="90000"/>
              </a:lnSpc>
              <a:spcBef>
                <a:spcPts val="1000"/>
              </a:spcBef>
              <a:spcAft>
                <a:spcPts val="0"/>
              </a:spcAft>
              <a:buClr>
                <a:schemeClr val="dk1"/>
              </a:buClr>
              <a:buSzPts val="1800"/>
              <a:buNone/>
            </a:pPr>
            <a:r>
              <a:rPr b="1" lang="es-AR" sz="1800"/>
              <a:t>Si la Tierra fuera del tamaño de una pelota de baloncesto, ¡el grosor de la atmósfera podría modelarse con una delgada hoja de plástico envuelta alrededor de la pelota!</a:t>
            </a:r>
            <a:endParaRPr b="1" sz="1800"/>
          </a:p>
        </p:txBody>
      </p:sp>
      <p:pic>
        <p:nvPicPr>
          <p:cNvPr descr="Satellite image of Earth from space" id="134" name="Google Shape;134;p5"/>
          <p:cNvPicPr preferRelativeResize="0"/>
          <p:nvPr/>
        </p:nvPicPr>
        <p:blipFill rotWithShape="1">
          <a:blip r:embed="rId3">
            <a:alphaModFix/>
          </a:blip>
          <a:srcRect b="0" l="7368" r="8187" t="0"/>
          <a:stretch/>
        </p:blipFill>
        <p:spPr>
          <a:xfrm>
            <a:off x="5607133" y="2765040"/>
            <a:ext cx="3449256" cy="2895851"/>
          </a:xfrm>
          <a:prstGeom prst="rect">
            <a:avLst/>
          </a:prstGeom>
          <a:noFill/>
          <a:ln>
            <a:noFill/>
          </a:ln>
        </p:spPr>
      </p:pic>
      <p:grpSp>
        <p:nvGrpSpPr>
          <p:cNvPr id="135" name="Google Shape;135;p5"/>
          <p:cNvGrpSpPr/>
          <p:nvPr/>
        </p:nvGrpSpPr>
        <p:grpSpPr>
          <a:xfrm>
            <a:off x="0" y="822960"/>
            <a:ext cx="1166813" cy="6035040"/>
            <a:chOff x="-1419759" y="878790"/>
            <a:chExt cx="1166813" cy="6035040"/>
          </a:xfrm>
        </p:grpSpPr>
        <p:sp>
          <p:nvSpPr>
            <p:cNvPr id="136" name="Google Shape;136;p5"/>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7" name="Google Shape;137;p5"/>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pic>
        <p:nvPicPr>
          <p:cNvPr id="138" name="Google Shape;138;p5"/>
          <p:cNvPicPr preferRelativeResize="0"/>
          <p:nvPr/>
        </p:nvPicPr>
        <p:blipFill rotWithShape="1">
          <a:blip r:embed="rId4">
            <a:alphaModFix/>
          </a:blip>
          <a:srcRect b="0" l="0" r="0" t="0"/>
          <a:stretch/>
        </p:blipFill>
        <p:spPr>
          <a:xfrm>
            <a:off x="0" y="0"/>
            <a:ext cx="9144000" cy="82296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5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790" name="Google Shape;790;p50"/>
          <p:cNvSpPr txBox="1"/>
          <p:nvPr>
            <p:ph type="title"/>
          </p:nvPr>
        </p:nvSpPr>
        <p:spPr>
          <a:xfrm>
            <a:off x="1354238" y="1068799"/>
            <a:ext cx="7161112" cy="88732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Cómo explorar datos: mediciones</a:t>
            </a:r>
            <a:endParaRPr sz="3600"/>
          </a:p>
        </p:txBody>
      </p:sp>
      <p:sp>
        <p:nvSpPr>
          <p:cNvPr id="791" name="Google Shape;791;p50"/>
          <p:cNvSpPr txBox="1"/>
          <p:nvPr>
            <p:ph idx="1" type="body"/>
          </p:nvPr>
        </p:nvSpPr>
        <p:spPr>
          <a:xfrm>
            <a:off x="1417310" y="2251365"/>
            <a:ext cx="1804598" cy="337616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1800"/>
              <a:buNone/>
            </a:pPr>
            <a:r>
              <a:rPr lang="es-AR" sz="1800"/>
              <a:t>También puede utilizar el sistema de visualización GLOBE para conocer las mediciones reales que se realizaron, un día a la vez, con la leyenda que muestra lo que los observadores informaron en su ubicación.</a:t>
            </a:r>
            <a:endParaRPr sz="1800"/>
          </a:p>
        </p:txBody>
      </p:sp>
      <p:sp>
        <p:nvSpPr>
          <p:cNvPr id="792" name="Google Shape;792;p50"/>
          <p:cNvSpPr txBox="1"/>
          <p:nvPr/>
        </p:nvSpPr>
        <p:spPr>
          <a:xfrm>
            <a:off x="3414014" y="5722110"/>
            <a:ext cx="5101336"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s-AR" sz="1600" u="none" cap="none" strike="noStrike">
                <a:solidFill>
                  <a:srgbClr val="3A3838"/>
                </a:solidFill>
                <a:latin typeface="Calibri"/>
                <a:ea typeface="Calibri"/>
                <a:cs typeface="Calibri"/>
                <a:sym typeface="Calibri"/>
              </a:rPr>
              <a:t>Informe de cobertura de nubes del 6 de Marzo, 2015</a:t>
            </a:r>
            <a:endParaRPr b="0" i="0" sz="1400" u="none" cap="none" strike="noStrike">
              <a:solidFill>
                <a:srgbClr val="000000"/>
              </a:solidFill>
              <a:latin typeface="Calibri"/>
              <a:ea typeface="Calibri"/>
              <a:cs typeface="Calibri"/>
              <a:sym typeface="Calibri"/>
            </a:endParaRPr>
          </a:p>
        </p:txBody>
      </p:sp>
      <p:pic>
        <p:nvPicPr>
          <p:cNvPr descr="GLOBE Data Visualzation System: Showing cloud cover reports for March 6, 2015. World map showing blue/gray symbols that represent the amount of cloud reported in different places." id="793" name="Google Shape;793;p50"/>
          <p:cNvPicPr preferRelativeResize="0"/>
          <p:nvPr/>
        </p:nvPicPr>
        <p:blipFill rotWithShape="1">
          <a:blip r:embed="rId3">
            <a:alphaModFix/>
          </a:blip>
          <a:srcRect b="0" l="0" r="0" t="0"/>
          <a:stretch/>
        </p:blipFill>
        <p:spPr>
          <a:xfrm>
            <a:off x="3472405" y="2113922"/>
            <a:ext cx="5332713" cy="3651055"/>
          </a:xfrm>
          <a:prstGeom prst="rect">
            <a:avLst/>
          </a:prstGeom>
          <a:noFill/>
          <a:ln>
            <a:noFill/>
          </a:ln>
        </p:spPr>
      </p:pic>
      <p:pic>
        <p:nvPicPr>
          <p:cNvPr id="794" name="Google Shape;794;p50"/>
          <p:cNvPicPr preferRelativeResize="0"/>
          <p:nvPr/>
        </p:nvPicPr>
        <p:blipFill rotWithShape="1">
          <a:blip r:embed="rId4">
            <a:alphaModFix/>
          </a:blip>
          <a:srcRect b="0" l="0" r="0" t="0"/>
          <a:stretch/>
        </p:blipFill>
        <p:spPr>
          <a:xfrm>
            <a:off x="0" y="0"/>
            <a:ext cx="9144000" cy="822960"/>
          </a:xfrm>
          <a:prstGeom prst="rect">
            <a:avLst/>
          </a:prstGeom>
          <a:noFill/>
          <a:ln>
            <a:noFill/>
          </a:ln>
        </p:spPr>
      </p:pic>
      <p:grpSp>
        <p:nvGrpSpPr>
          <p:cNvPr id="795" name="Google Shape;795;p50"/>
          <p:cNvGrpSpPr/>
          <p:nvPr/>
        </p:nvGrpSpPr>
        <p:grpSpPr>
          <a:xfrm>
            <a:off x="0" y="822960"/>
            <a:ext cx="1166813" cy="6035040"/>
            <a:chOff x="-1419759" y="878790"/>
            <a:chExt cx="1166813" cy="6035040"/>
          </a:xfrm>
        </p:grpSpPr>
        <p:sp>
          <p:nvSpPr>
            <p:cNvPr id="796" name="Google Shape;796;p50"/>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97" name="Google Shape;797;p50"/>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5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803" name="Google Shape;803;p51"/>
          <p:cNvSpPr txBox="1"/>
          <p:nvPr>
            <p:ph type="title"/>
          </p:nvPr>
        </p:nvSpPr>
        <p:spPr>
          <a:xfrm>
            <a:off x="1354237" y="1182411"/>
            <a:ext cx="7604567" cy="88732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800"/>
              <a:buFont typeface="Calibri"/>
              <a:buNone/>
            </a:pPr>
            <a:r>
              <a:rPr lang="es-AR" sz="2800"/>
              <a:t>Explorar datos: ejemplos de preguntas de investigación de los estudiantes, visualización GLOBE</a:t>
            </a:r>
            <a:endParaRPr sz="2800"/>
          </a:p>
        </p:txBody>
      </p:sp>
      <p:sp>
        <p:nvSpPr>
          <p:cNvPr id="804" name="Google Shape;804;p51"/>
          <p:cNvSpPr txBox="1"/>
          <p:nvPr>
            <p:ph idx="1" type="body"/>
          </p:nvPr>
        </p:nvSpPr>
        <p:spPr>
          <a:xfrm>
            <a:off x="1354238" y="2404797"/>
            <a:ext cx="7161112" cy="3974367"/>
          </a:xfrm>
          <a:prstGeom prst="rect">
            <a:avLst/>
          </a:prstGeom>
          <a:noFill/>
          <a:ln>
            <a:noFill/>
          </a:ln>
        </p:spPr>
        <p:txBody>
          <a:bodyPr anchorCtr="0" anchor="t" bIns="45700" lIns="91425" spcFirstLastPara="1" rIns="91425" wrap="square" tIns="45700">
            <a:normAutofit fontScale="92500" lnSpcReduction="20000"/>
          </a:bodyPr>
          <a:lstStyle/>
          <a:p>
            <a:pPr indent="-228600" lvl="1" marL="685800" rtl="0" algn="l">
              <a:lnSpc>
                <a:spcPct val="90000"/>
              </a:lnSpc>
              <a:spcBef>
                <a:spcPts val="0"/>
              </a:spcBef>
              <a:spcAft>
                <a:spcPts val="0"/>
              </a:spcAft>
              <a:buClr>
                <a:schemeClr val="dk1"/>
              </a:buClr>
              <a:buSzPct val="100000"/>
              <a:buFont typeface="Calibri"/>
              <a:buChar char="•"/>
            </a:pPr>
            <a:r>
              <a:rPr lang="es-AR"/>
              <a:t>¿Cambian los patrones / parámetros de las nubes durante el año?</a:t>
            </a:r>
            <a:endParaRPr/>
          </a:p>
          <a:p>
            <a:pPr indent="0" lvl="1" marL="457200" rtl="0" algn="l">
              <a:lnSpc>
                <a:spcPct val="90000"/>
              </a:lnSpc>
              <a:spcBef>
                <a:spcPts val="500"/>
              </a:spcBef>
              <a:spcAft>
                <a:spcPts val="0"/>
              </a:spcAft>
              <a:buClr>
                <a:schemeClr val="dk1"/>
              </a:buClr>
              <a:buSzPct val="100000"/>
              <a:buNone/>
            </a:pPr>
            <a:r>
              <a:rPr lang="es-AR"/>
              <a:t>Explore las capas "Todos los tipos de nubes" o "Cobertura de nubes".</a:t>
            </a:r>
            <a:endParaRPr/>
          </a:p>
          <a:p>
            <a:pPr indent="0" lvl="1" marL="457200" rtl="0" algn="l">
              <a:lnSpc>
                <a:spcPct val="90000"/>
              </a:lnSpc>
              <a:spcBef>
                <a:spcPts val="500"/>
              </a:spcBef>
              <a:spcAft>
                <a:spcPts val="0"/>
              </a:spcAft>
              <a:buClr>
                <a:schemeClr val="dk1"/>
              </a:buClr>
              <a:buSzPct val="100000"/>
              <a:buNone/>
            </a:pPr>
            <a:r>
              <a:t/>
            </a:r>
            <a:endParaRPr/>
          </a:p>
          <a:p>
            <a:pPr indent="-228600" lvl="1" marL="685800" rtl="0" algn="l">
              <a:lnSpc>
                <a:spcPct val="90000"/>
              </a:lnSpc>
              <a:spcBef>
                <a:spcPts val="500"/>
              </a:spcBef>
              <a:spcAft>
                <a:spcPts val="0"/>
              </a:spcAft>
              <a:buClr>
                <a:schemeClr val="dk1"/>
              </a:buClr>
              <a:buSzPct val="100000"/>
              <a:buFont typeface="Calibri"/>
              <a:buChar char="•"/>
            </a:pPr>
            <a:r>
              <a:rPr lang="es-AR"/>
              <a:t>¿Se ven con frecuencia estelas de condensación en el área local? ¿Por qué o por qué no?</a:t>
            </a:r>
            <a:endParaRPr/>
          </a:p>
          <a:p>
            <a:pPr indent="0" lvl="1" marL="457200" rtl="0" algn="l">
              <a:lnSpc>
                <a:spcPct val="90000"/>
              </a:lnSpc>
              <a:spcBef>
                <a:spcPts val="500"/>
              </a:spcBef>
              <a:spcAft>
                <a:spcPts val="0"/>
              </a:spcAft>
              <a:buClr>
                <a:schemeClr val="dk1"/>
              </a:buClr>
              <a:buSzPct val="100000"/>
              <a:buNone/>
            </a:pPr>
            <a:r>
              <a:rPr lang="es-AR"/>
              <a:t>Explore varias capas de "cobertura de estelas de condensación".</a:t>
            </a:r>
            <a:endParaRPr/>
          </a:p>
          <a:p>
            <a:pPr indent="0" lvl="1" marL="457200" rtl="0" algn="l">
              <a:lnSpc>
                <a:spcPct val="90000"/>
              </a:lnSpc>
              <a:spcBef>
                <a:spcPts val="500"/>
              </a:spcBef>
              <a:spcAft>
                <a:spcPts val="0"/>
              </a:spcAft>
              <a:buClr>
                <a:schemeClr val="dk1"/>
              </a:buClr>
              <a:buSzPct val="100000"/>
              <a:buNone/>
            </a:pPr>
            <a:r>
              <a:t/>
            </a:r>
            <a:endParaRPr/>
          </a:p>
          <a:p>
            <a:pPr indent="-228600" lvl="1" marL="685800" rtl="0" algn="l">
              <a:lnSpc>
                <a:spcPct val="90000"/>
              </a:lnSpc>
              <a:spcBef>
                <a:spcPts val="500"/>
              </a:spcBef>
              <a:spcAft>
                <a:spcPts val="0"/>
              </a:spcAft>
              <a:buClr>
                <a:schemeClr val="dk1"/>
              </a:buClr>
              <a:buSzPct val="100000"/>
              <a:buFont typeface="Calibri"/>
              <a:buChar char="•"/>
            </a:pPr>
            <a:r>
              <a:rPr lang="es-AR"/>
              <a:t>¿Se relacionan los tipos de nubes y estelas de condensación que observa?</a:t>
            </a:r>
            <a:endParaRPr/>
          </a:p>
          <a:p>
            <a:pPr indent="0" lvl="1" marL="457200" rtl="0" algn="l">
              <a:lnSpc>
                <a:spcPct val="90000"/>
              </a:lnSpc>
              <a:spcBef>
                <a:spcPts val="500"/>
              </a:spcBef>
              <a:spcAft>
                <a:spcPts val="0"/>
              </a:spcAft>
              <a:buClr>
                <a:schemeClr val="dk1"/>
              </a:buClr>
              <a:buSzPct val="100000"/>
              <a:buNone/>
            </a:pPr>
            <a:r>
              <a:rPr lang="es-AR"/>
              <a:t>Explore varios "Tipos de nubes" y "Cobertura de estelas de condensación".</a:t>
            </a:r>
            <a:endParaRPr/>
          </a:p>
        </p:txBody>
      </p:sp>
      <p:pic>
        <p:nvPicPr>
          <p:cNvPr id="805" name="Google Shape;805;p51"/>
          <p:cNvPicPr preferRelativeResize="0"/>
          <p:nvPr/>
        </p:nvPicPr>
        <p:blipFill rotWithShape="1">
          <a:blip r:embed="rId3">
            <a:alphaModFix/>
          </a:blip>
          <a:srcRect b="0" l="0" r="0" t="0"/>
          <a:stretch/>
        </p:blipFill>
        <p:spPr>
          <a:xfrm>
            <a:off x="0" y="0"/>
            <a:ext cx="9144000" cy="822960"/>
          </a:xfrm>
          <a:prstGeom prst="rect">
            <a:avLst/>
          </a:prstGeom>
          <a:noFill/>
          <a:ln>
            <a:noFill/>
          </a:ln>
        </p:spPr>
      </p:pic>
      <p:grpSp>
        <p:nvGrpSpPr>
          <p:cNvPr id="806" name="Google Shape;806;p51"/>
          <p:cNvGrpSpPr/>
          <p:nvPr/>
        </p:nvGrpSpPr>
        <p:grpSpPr>
          <a:xfrm>
            <a:off x="0" y="822960"/>
            <a:ext cx="1166813" cy="6035040"/>
            <a:chOff x="-1419759" y="878790"/>
            <a:chExt cx="1166813" cy="6035040"/>
          </a:xfrm>
        </p:grpSpPr>
        <p:sp>
          <p:nvSpPr>
            <p:cNvPr id="807" name="Google Shape;807;p51"/>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08" name="Google Shape;808;p51"/>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5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814" name="Google Shape;814;p52"/>
          <p:cNvSpPr txBox="1"/>
          <p:nvPr>
            <p:ph type="title"/>
          </p:nvPr>
        </p:nvSpPr>
        <p:spPr>
          <a:xfrm>
            <a:off x="1354237" y="1068799"/>
            <a:ext cx="7665071" cy="88732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800"/>
              <a:buFont typeface="Calibri"/>
              <a:buNone/>
            </a:pPr>
            <a:r>
              <a:rPr lang="es-AR" sz="2800"/>
              <a:t>Explorar datos: ejemplos de preguntas de investigación de los estudiantes, mediciones adicionales</a:t>
            </a:r>
            <a:endParaRPr sz="2800"/>
          </a:p>
        </p:txBody>
      </p:sp>
      <p:sp>
        <p:nvSpPr>
          <p:cNvPr id="815" name="Google Shape;815;p52"/>
          <p:cNvSpPr txBox="1"/>
          <p:nvPr>
            <p:ph idx="1" type="body"/>
          </p:nvPr>
        </p:nvSpPr>
        <p:spPr>
          <a:xfrm>
            <a:off x="1354237" y="2287694"/>
            <a:ext cx="7281763" cy="4251219"/>
          </a:xfrm>
          <a:prstGeom prst="rect">
            <a:avLst/>
          </a:prstGeom>
          <a:noFill/>
          <a:ln>
            <a:noFill/>
          </a:ln>
        </p:spPr>
        <p:txBody>
          <a:bodyPr anchorCtr="0" anchor="t" bIns="45700" lIns="91425" spcFirstLastPara="1" rIns="91425" wrap="square" tIns="45700">
            <a:normAutofit fontScale="92500" lnSpcReduction="10000"/>
          </a:bodyPr>
          <a:lstStyle/>
          <a:p>
            <a:pPr indent="-228600" lvl="1" marL="685800" rtl="0" algn="l">
              <a:lnSpc>
                <a:spcPct val="90000"/>
              </a:lnSpc>
              <a:spcBef>
                <a:spcPts val="0"/>
              </a:spcBef>
              <a:spcAft>
                <a:spcPts val="0"/>
              </a:spcAft>
              <a:buClr>
                <a:schemeClr val="dk1"/>
              </a:buClr>
              <a:buSzPct val="100000"/>
              <a:buFont typeface="Calibri"/>
              <a:buChar char="•"/>
            </a:pPr>
            <a:r>
              <a:rPr lang="es-AR"/>
              <a:t>¿La cantidad de nubosidad afecta la temperatura local?</a:t>
            </a:r>
            <a:endParaRPr/>
          </a:p>
          <a:p>
            <a:pPr indent="-228662" lvl="1" marL="685800" rtl="0" algn="l">
              <a:lnSpc>
                <a:spcPct val="90000"/>
              </a:lnSpc>
              <a:spcBef>
                <a:spcPts val="500"/>
              </a:spcBef>
              <a:spcAft>
                <a:spcPts val="0"/>
              </a:spcAft>
              <a:buClr>
                <a:schemeClr val="dk1"/>
              </a:buClr>
              <a:buSzPct val="100000"/>
              <a:buFont typeface="Calibri"/>
              <a:buChar char="⮚"/>
            </a:pPr>
            <a:r>
              <a:rPr lang="es-AR" sz="1900"/>
              <a:t>Agregue protocolos de temperatura del aire.</a:t>
            </a:r>
            <a:endParaRPr/>
          </a:p>
          <a:p>
            <a:pPr indent="-228600" lvl="1" marL="685800" rtl="0" algn="l">
              <a:lnSpc>
                <a:spcPct val="90000"/>
              </a:lnSpc>
              <a:spcBef>
                <a:spcPts val="500"/>
              </a:spcBef>
              <a:spcAft>
                <a:spcPts val="0"/>
              </a:spcAft>
              <a:buClr>
                <a:schemeClr val="dk1"/>
              </a:buClr>
              <a:buSzPct val="100000"/>
              <a:buFont typeface="Calibri"/>
              <a:buChar char="•"/>
            </a:pPr>
            <a:r>
              <a:rPr lang="es-AR"/>
              <a:t>¿Qué tan confiables son los pronósticos meteorológicos locales basados ​​únicamente en las observaciones del tipo de nubes? ¿Pueden mejorarse utilizando otras medidas GLOBE?</a:t>
            </a:r>
            <a:endParaRPr/>
          </a:p>
          <a:p>
            <a:pPr indent="-228662" lvl="1" marL="685800" rtl="0" algn="l">
              <a:lnSpc>
                <a:spcPct val="90000"/>
              </a:lnSpc>
              <a:spcBef>
                <a:spcPts val="500"/>
              </a:spcBef>
              <a:spcAft>
                <a:spcPts val="0"/>
              </a:spcAft>
              <a:buClr>
                <a:schemeClr val="dk1"/>
              </a:buClr>
              <a:buSzPct val="100000"/>
              <a:buFont typeface="Calibri"/>
              <a:buChar char="⮚"/>
            </a:pPr>
            <a:r>
              <a:rPr lang="es-AR" sz="1900"/>
              <a:t>Agregue la temperatura del aire, la presión barométrica, la precipitación, la humedad relativa, la temperatura de la superficie, el vapor de agua o los protocolos de viento.</a:t>
            </a:r>
            <a:endParaRPr/>
          </a:p>
          <a:p>
            <a:pPr indent="-228600" lvl="1" marL="685800" rtl="0" algn="l">
              <a:lnSpc>
                <a:spcPct val="90000"/>
              </a:lnSpc>
              <a:spcBef>
                <a:spcPts val="500"/>
              </a:spcBef>
              <a:spcAft>
                <a:spcPts val="0"/>
              </a:spcAft>
              <a:buClr>
                <a:schemeClr val="dk1"/>
              </a:buClr>
              <a:buSzPct val="100000"/>
              <a:buFont typeface="Calibri"/>
              <a:buChar char="•"/>
            </a:pPr>
            <a:r>
              <a:rPr lang="es-AR"/>
              <a:t>¿Las condiciones de las nubes y los fenómenos que bloquean nuestra visión del cielo influyen en los tipos de vegetación y suelo en nuestras áreas? ¿Si es así, cómo?</a:t>
            </a:r>
            <a:endParaRPr/>
          </a:p>
          <a:p>
            <a:pPr indent="-228662" lvl="1" marL="685800" rtl="0" algn="l">
              <a:lnSpc>
                <a:spcPct val="90000"/>
              </a:lnSpc>
              <a:spcBef>
                <a:spcPts val="500"/>
              </a:spcBef>
              <a:spcAft>
                <a:spcPts val="0"/>
              </a:spcAft>
              <a:buClr>
                <a:schemeClr val="dk1"/>
              </a:buClr>
              <a:buSzPct val="100000"/>
              <a:buFont typeface="Calibri"/>
              <a:buChar char="⮚"/>
            </a:pPr>
            <a:r>
              <a:rPr lang="es-AR" sz="1900"/>
              <a:t>Agregue biometría, cobertura terrestre o protocolos de suelo.</a:t>
            </a:r>
            <a:endParaRPr sz="1900"/>
          </a:p>
        </p:txBody>
      </p:sp>
      <p:pic>
        <p:nvPicPr>
          <p:cNvPr id="816" name="Google Shape;816;p52"/>
          <p:cNvPicPr preferRelativeResize="0"/>
          <p:nvPr/>
        </p:nvPicPr>
        <p:blipFill rotWithShape="1">
          <a:blip r:embed="rId3">
            <a:alphaModFix/>
          </a:blip>
          <a:srcRect b="0" l="0" r="0" t="0"/>
          <a:stretch/>
        </p:blipFill>
        <p:spPr>
          <a:xfrm>
            <a:off x="0" y="0"/>
            <a:ext cx="9144000" cy="822960"/>
          </a:xfrm>
          <a:prstGeom prst="rect">
            <a:avLst/>
          </a:prstGeom>
          <a:noFill/>
          <a:ln>
            <a:noFill/>
          </a:ln>
        </p:spPr>
      </p:pic>
      <p:grpSp>
        <p:nvGrpSpPr>
          <p:cNvPr id="817" name="Google Shape;817;p52"/>
          <p:cNvGrpSpPr/>
          <p:nvPr/>
        </p:nvGrpSpPr>
        <p:grpSpPr>
          <a:xfrm>
            <a:off x="0" y="822960"/>
            <a:ext cx="1166813" cy="6035040"/>
            <a:chOff x="-1419759" y="878790"/>
            <a:chExt cx="1166813" cy="6035040"/>
          </a:xfrm>
        </p:grpSpPr>
        <p:sp>
          <p:nvSpPr>
            <p:cNvPr id="818" name="Google Shape;818;p52"/>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9" name="Google Shape;819;p52"/>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5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825" name="Google Shape;825;p53"/>
          <p:cNvSpPr txBox="1"/>
          <p:nvPr>
            <p:ph type="title"/>
          </p:nvPr>
        </p:nvSpPr>
        <p:spPr>
          <a:xfrm>
            <a:off x="1434212" y="1306958"/>
            <a:ext cx="7281762" cy="88732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800"/>
              <a:buFont typeface="Calibri"/>
              <a:buNone/>
            </a:pPr>
            <a:r>
              <a:rPr lang="es-AR" sz="2800"/>
              <a:t>Explorar datos: ejemplos de preguntas de investigación de los estudiantes, observaciones en el exterior</a:t>
            </a:r>
            <a:endParaRPr sz="2800"/>
          </a:p>
        </p:txBody>
      </p:sp>
      <p:sp>
        <p:nvSpPr>
          <p:cNvPr id="826" name="Google Shape;826;p53"/>
          <p:cNvSpPr txBox="1"/>
          <p:nvPr>
            <p:ph idx="1" type="body"/>
          </p:nvPr>
        </p:nvSpPr>
        <p:spPr>
          <a:xfrm>
            <a:off x="1634836" y="2516199"/>
            <a:ext cx="6880514" cy="397436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200"/>
              <a:buFont typeface="Calibri"/>
              <a:buChar char="•"/>
            </a:pPr>
            <a:r>
              <a:rPr lang="es-AR" sz="2200"/>
              <a:t>¿Cómo se relacionan las nubes que ves con las montañas, lagos, grandes ríos, bahías o el océano cercanos?</a:t>
            </a:r>
            <a:endParaRPr/>
          </a:p>
          <a:p>
            <a:pPr indent="0" lvl="0" marL="0" rtl="0" algn="l">
              <a:lnSpc>
                <a:spcPct val="90000"/>
              </a:lnSpc>
              <a:spcBef>
                <a:spcPts val="1000"/>
              </a:spcBef>
              <a:spcAft>
                <a:spcPts val="0"/>
              </a:spcAft>
              <a:buClr>
                <a:schemeClr val="dk1"/>
              </a:buClr>
              <a:buSzPts val="1800"/>
              <a:buNone/>
            </a:pPr>
            <a:r>
              <a:rPr lang="es-AR" sz="1800"/>
              <a:t>      Agrega mapas o imágenes de satélite.</a:t>
            </a:r>
            <a:endParaRPr sz="1800"/>
          </a:p>
          <a:p>
            <a:pPr indent="-228600" lvl="0" marL="228600" rtl="0" algn="l">
              <a:lnSpc>
                <a:spcPct val="90000"/>
              </a:lnSpc>
              <a:spcBef>
                <a:spcPts val="1000"/>
              </a:spcBef>
              <a:spcAft>
                <a:spcPts val="0"/>
              </a:spcAft>
              <a:buClr>
                <a:schemeClr val="dk1"/>
              </a:buClr>
              <a:buSzPts val="2200"/>
              <a:buFont typeface="Calibri"/>
              <a:buChar char="•"/>
            </a:pPr>
            <a:r>
              <a:rPr lang="es-AR" sz="2200"/>
              <a:t>¿Cómo se comparan nuestras observaciones de nubes con las imágenes satelitales de nubes?</a:t>
            </a:r>
            <a:endParaRPr/>
          </a:p>
          <a:p>
            <a:pPr indent="0" lvl="0" marL="0" rtl="0" algn="l">
              <a:lnSpc>
                <a:spcPct val="90000"/>
              </a:lnSpc>
              <a:spcBef>
                <a:spcPts val="1000"/>
              </a:spcBef>
              <a:spcAft>
                <a:spcPts val="0"/>
              </a:spcAft>
              <a:buClr>
                <a:schemeClr val="dk1"/>
              </a:buClr>
              <a:buSzPts val="2200"/>
              <a:buNone/>
            </a:pPr>
            <a:r>
              <a:rPr lang="es-AR" sz="2200"/>
              <a:t>     </a:t>
            </a:r>
            <a:r>
              <a:rPr lang="es-AR" sz="1800"/>
              <a:t>Explore los recursos de la NASA o la NOAA.</a:t>
            </a:r>
            <a:endParaRPr/>
          </a:p>
          <a:p>
            <a:pPr indent="-228600" lvl="0" marL="228600" rtl="0" algn="l">
              <a:lnSpc>
                <a:spcPct val="90000"/>
              </a:lnSpc>
              <a:spcBef>
                <a:spcPts val="1000"/>
              </a:spcBef>
              <a:spcAft>
                <a:spcPts val="0"/>
              </a:spcAft>
              <a:buClr>
                <a:schemeClr val="dk1"/>
              </a:buClr>
              <a:buSzPts val="2200"/>
              <a:buFont typeface="Calibri"/>
              <a:buChar char="•"/>
            </a:pPr>
            <a:r>
              <a:rPr lang="es-AR" sz="2200"/>
              <a:t>Si se realiza una medición satelital al mismo tiempo sobre su ubicación, recibirá imágenes satelitales que puede usar para explorar esta pregunta.</a:t>
            </a:r>
            <a:endParaRPr sz="2200"/>
          </a:p>
        </p:txBody>
      </p:sp>
      <p:pic>
        <p:nvPicPr>
          <p:cNvPr id="827" name="Google Shape;827;p53"/>
          <p:cNvPicPr preferRelativeResize="0"/>
          <p:nvPr/>
        </p:nvPicPr>
        <p:blipFill rotWithShape="1">
          <a:blip r:embed="rId3">
            <a:alphaModFix/>
          </a:blip>
          <a:srcRect b="0" l="0" r="0" t="0"/>
          <a:stretch/>
        </p:blipFill>
        <p:spPr>
          <a:xfrm>
            <a:off x="0" y="0"/>
            <a:ext cx="9144000" cy="822960"/>
          </a:xfrm>
          <a:prstGeom prst="rect">
            <a:avLst/>
          </a:prstGeom>
          <a:noFill/>
          <a:ln>
            <a:noFill/>
          </a:ln>
        </p:spPr>
      </p:pic>
      <p:grpSp>
        <p:nvGrpSpPr>
          <p:cNvPr id="828" name="Google Shape;828;p53"/>
          <p:cNvGrpSpPr/>
          <p:nvPr/>
        </p:nvGrpSpPr>
        <p:grpSpPr>
          <a:xfrm>
            <a:off x="0" y="822960"/>
            <a:ext cx="1166813" cy="6035040"/>
            <a:chOff x="-1419759" y="878790"/>
            <a:chExt cx="1166813" cy="6035040"/>
          </a:xfrm>
        </p:grpSpPr>
        <p:sp>
          <p:nvSpPr>
            <p:cNvPr id="829" name="Google Shape;829;p53"/>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0" name="Google Shape;830;p53"/>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5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837" name="Google Shape;837;p54"/>
          <p:cNvSpPr txBox="1"/>
          <p:nvPr>
            <p:ph type="title"/>
          </p:nvPr>
        </p:nvSpPr>
        <p:spPr>
          <a:xfrm>
            <a:off x="1574850" y="1131412"/>
            <a:ext cx="7161112" cy="65831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100000"/>
              <a:buFont typeface="Calibri"/>
              <a:buNone/>
            </a:pPr>
            <a:r>
              <a:rPr lang="es-AR"/>
              <a:t>Comprender datos: correo electrónico coincidente</a:t>
            </a:r>
            <a:endParaRPr sz="3600"/>
          </a:p>
        </p:txBody>
      </p:sp>
      <p:pic>
        <p:nvPicPr>
          <p:cNvPr descr="Match tabel with GLOBE ground data and corresponding NASA satellite data" id="838" name="Google Shape;838;p54"/>
          <p:cNvPicPr preferRelativeResize="0"/>
          <p:nvPr/>
        </p:nvPicPr>
        <p:blipFill rotWithShape="1">
          <a:blip r:embed="rId3">
            <a:alphaModFix/>
          </a:blip>
          <a:srcRect b="0" l="0" r="0" t="0"/>
          <a:stretch/>
        </p:blipFill>
        <p:spPr>
          <a:xfrm>
            <a:off x="2054215" y="2047415"/>
            <a:ext cx="5761158" cy="3473732"/>
          </a:xfrm>
          <a:prstGeom prst="rect">
            <a:avLst/>
          </a:prstGeom>
          <a:noFill/>
          <a:ln>
            <a:noFill/>
          </a:ln>
        </p:spPr>
      </p:pic>
      <p:sp>
        <p:nvSpPr>
          <p:cNvPr descr="A green frame surrounding the image." id="839" name="Google Shape;839;p54"/>
          <p:cNvSpPr/>
          <p:nvPr/>
        </p:nvSpPr>
        <p:spPr>
          <a:xfrm>
            <a:off x="1843481" y="1938759"/>
            <a:ext cx="1930107" cy="2997843"/>
          </a:xfrm>
          <a:prstGeom prst="frame">
            <a:avLst>
              <a:gd fmla="val 4746" name="adj1"/>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A blue box framing the GEO and Aqua Satellite sections of the image." id="840" name="Google Shape;840;p54"/>
          <p:cNvSpPr/>
          <p:nvPr/>
        </p:nvSpPr>
        <p:spPr>
          <a:xfrm>
            <a:off x="3713896" y="1931009"/>
            <a:ext cx="4424766" cy="2997843"/>
          </a:xfrm>
          <a:prstGeom prst="frame">
            <a:avLst>
              <a:gd fmla="val 3202" name="adj1"/>
            </a:avLst>
          </a:prstGeom>
          <a:solidFill>
            <a:schemeClr val="accent5"/>
          </a:solid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41" name="Google Shape;841;p54"/>
          <p:cNvSpPr txBox="1"/>
          <p:nvPr/>
        </p:nvSpPr>
        <p:spPr>
          <a:xfrm>
            <a:off x="1607126" y="5566461"/>
            <a:ext cx="6742547"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s-AR" sz="1600" u="none" cap="none" strike="noStrike">
                <a:solidFill>
                  <a:schemeClr val="dk1"/>
                </a:solidFill>
                <a:latin typeface="Calibri"/>
                <a:ea typeface="Calibri"/>
                <a:cs typeface="Calibri"/>
                <a:sym typeface="Calibri"/>
              </a:rPr>
              <a:t>Los observadores recibirán un correo electrónico de "coincidencia" cuando su observación se alinee con los datos de satélite correspondientes. La observación terrestre estará en el lado izquierdo y la observación satelital y las imágenes estarán en el lado derecho.</a:t>
            </a:r>
            <a:endParaRPr b="0" i="0" sz="1600" u="none" cap="none" strike="noStrike">
              <a:solidFill>
                <a:schemeClr val="dk1"/>
              </a:solidFill>
              <a:latin typeface="Calibri"/>
              <a:ea typeface="Calibri"/>
              <a:cs typeface="Calibri"/>
              <a:sym typeface="Calibri"/>
            </a:endParaRPr>
          </a:p>
        </p:txBody>
      </p:sp>
      <p:pic>
        <p:nvPicPr>
          <p:cNvPr id="842" name="Google Shape;842;p54"/>
          <p:cNvPicPr preferRelativeResize="0"/>
          <p:nvPr/>
        </p:nvPicPr>
        <p:blipFill rotWithShape="1">
          <a:blip r:embed="rId4">
            <a:alphaModFix/>
          </a:blip>
          <a:srcRect b="0" l="0" r="0" t="0"/>
          <a:stretch/>
        </p:blipFill>
        <p:spPr>
          <a:xfrm>
            <a:off x="0" y="0"/>
            <a:ext cx="9144000" cy="822960"/>
          </a:xfrm>
          <a:prstGeom prst="rect">
            <a:avLst/>
          </a:prstGeom>
          <a:noFill/>
          <a:ln>
            <a:noFill/>
          </a:ln>
        </p:spPr>
      </p:pic>
      <p:grpSp>
        <p:nvGrpSpPr>
          <p:cNvPr id="843" name="Google Shape;843;p54"/>
          <p:cNvGrpSpPr/>
          <p:nvPr/>
        </p:nvGrpSpPr>
        <p:grpSpPr>
          <a:xfrm>
            <a:off x="0" y="822960"/>
            <a:ext cx="1166813" cy="6035040"/>
            <a:chOff x="-1419759" y="878790"/>
            <a:chExt cx="1166813" cy="6035040"/>
          </a:xfrm>
        </p:grpSpPr>
        <p:sp>
          <p:nvSpPr>
            <p:cNvPr id="844" name="Google Shape;844;p54"/>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5" name="Google Shape;845;p54"/>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5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851" name="Google Shape;851;p55"/>
          <p:cNvSpPr txBox="1"/>
          <p:nvPr>
            <p:ph type="title"/>
          </p:nvPr>
        </p:nvSpPr>
        <p:spPr>
          <a:xfrm>
            <a:off x="1389712" y="825224"/>
            <a:ext cx="7754288" cy="109123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F5496"/>
              </a:buClr>
              <a:buSzPts val="3200"/>
              <a:buFont typeface="Calibri"/>
              <a:buNone/>
            </a:pPr>
            <a:r>
              <a:rPr b="1" lang="es-AR" sz="3200">
                <a:solidFill>
                  <a:srgbClr val="2F5496"/>
                </a:solidFill>
              </a:rPr>
              <a:t>Comprender los datos: cómo usar su correo electrónico coincidente</a:t>
            </a:r>
            <a:endParaRPr b="1" sz="3200">
              <a:solidFill>
                <a:srgbClr val="2F5496"/>
              </a:solidFill>
            </a:endParaRPr>
          </a:p>
        </p:txBody>
      </p:sp>
      <p:sp>
        <p:nvSpPr>
          <p:cNvPr id="852" name="Google Shape;852;p55"/>
          <p:cNvSpPr txBox="1"/>
          <p:nvPr>
            <p:ph idx="1" type="body"/>
          </p:nvPr>
        </p:nvSpPr>
        <p:spPr>
          <a:xfrm>
            <a:off x="1431636" y="1914191"/>
            <a:ext cx="3994378" cy="3455736"/>
          </a:xfrm>
          <a:prstGeom prst="rect">
            <a:avLst/>
          </a:prstGeom>
          <a:noFill/>
          <a:ln>
            <a:noFill/>
          </a:ln>
        </p:spPr>
        <p:txBody>
          <a:bodyPr anchorCtr="0" anchor="t" bIns="45700" lIns="91425" spcFirstLastPara="1" rIns="91425" wrap="square" tIns="45700">
            <a:noAutofit/>
          </a:bodyPr>
          <a:lstStyle/>
          <a:p>
            <a:pPr indent="-285750" lvl="0" marL="285750" rtl="0" algn="l">
              <a:lnSpc>
                <a:spcPct val="90000"/>
              </a:lnSpc>
              <a:spcBef>
                <a:spcPts val="0"/>
              </a:spcBef>
              <a:spcAft>
                <a:spcPts val="0"/>
              </a:spcAft>
              <a:buClr>
                <a:schemeClr val="dk1"/>
              </a:buClr>
              <a:buSzPts val="1500"/>
              <a:buFont typeface="Calibri"/>
              <a:buChar char="•"/>
            </a:pPr>
            <a:r>
              <a:rPr lang="es-AR" sz="1500"/>
              <a:t>Cuando participe por primera vez en el protocolo de nube GLOBE, revisar el correo electrónico de la coincidencia puede ser una buena oportunidad para reflexionar sobre su observación y considerar cualquier dificultad que haya tenido al observar un complicado paisaje de nubes.</a:t>
            </a:r>
            <a:endParaRPr sz="1500"/>
          </a:p>
          <a:p>
            <a:pPr indent="-285750" lvl="0" marL="285750" rtl="0" algn="l">
              <a:lnSpc>
                <a:spcPct val="90000"/>
              </a:lnSpc>
              <a:spcBef>
                <a:spcPts val="1000"/>
              </a:spcBef>
              <a:spcAft>
                <a:spcPts val="0"/>
              </a:spcAft>
              <a:buClr>
                <a:schemeClr val="dk1"/>
              </a:buClr>
              <a:buSzPts val="1500"/>
              <a:buFont typeface="Calibri"/>
              <a:buChar char="•"/>
            </a:pPr>
            <a:r>
              <a:rPr lang="es-AR" sz="1500"/>
              <a:t>Los correos electrónicos coincidentes pueden ayudar a comprender cuál puede ser la diferencia entre la perspectiva terrestre y las vistas satelitales.</a:t>
            </a:r>
            <a:endParaRPr sz="1500"/>
          </a:p>
          <a:p>
            <a:pPr indent="-285750" lvl="0" marL="285750" rtl="0" algn="l">
              <a:lnSpc>
                <a:spcPct val="90000"/>
              </a:lnSpc>
              <a:spcBef>
                <a:spcPts val="1000"/>
              </a:spcBef>
              <a:spcAft>
                <a:spcPts val="0"/>
              </a:spcAft>
              <a:buClr>
                <a:schemeClr val="dk1"/>
              </a:buClr>
              <a:buSzPts val="1500"/>
              <a:buFont typeface="Calibri"/>
              <a:buChar char="•"/>
            </a:pPr>
            <a:r>
              <a:rPr lang="es-AR" sz="1500"/>
              <a:t>Los datos satelitales recibidos en los correos electrónicos de los partidos pueden guiar las investigaciones de investigación de los estudiantes y generar más preguntas.</a:t>
            </a:r>
            <a:endParaRPr sz="1500"/>
          </a:p>
        </p:txBody>
      </p:sp>
      <p:sp>
        <p:nvSpPr>
          <p:cNvPr id="853" name="Google Shape;853;p55"/>
          <p:cNvSpPr txBox="1"/>
          <p:nvPr>
            <p:ph idx="2" type="body"/>
          </p:nvPr>
        </p:nvSpPr>
        <p:spPr>
          <a:xfrm>
            <a:off x="1525973" y="5478500"/>
            <a:ext cx="6989377" cy="1074420"/>
          </a:xfrm>
          <a:prstGeom prst="rect">
            <a:avLst/>
          </a:prstGeom>
          <a:noFill/>
          <a:ln>
            <a:noFill/>
          </a:ln>
        </p:spPr>
        <p:txBody>
          <a:bodyPr anchorCtr="0" anchor="t" bIns="45700" lIns="91425" spcFirstLastPara="1" rIns="91425" wrap="square" tIns="45700">
            <a:normAutofit fontScale="47500" lnSpcReduction="20000"/>
          </a:bodyPr>
          <a:lstStyle/>
          <a:p>
            <a:pPr indent="0" lvl="0" marL="0" rtl="0" algn="l">
              <a:lnSpc>
                <a:spcPct val="100000"/>
              </a:lnSpc>
              <a:spcBef>
                <a:spcPts val="0"/>
              </a:spcBef>
              <a:spcAft>
                <a:spcPts val="0"/>
              </a:spcAft>
              <a:buClr>
                <a:schemeClr val="dk1"/>
              </a:buClr>
              <a:buSzPct val="100000"/>
              <a:buNone/>
            </a:pPr>
            <a:r>
              <a:rPr lang="es-AR"/>
              <a:t>Consejo:</a:t>
            </a:r>
            <a:endParaRPr/>
          </a:p>
          <a:p>
            <a:pPr indent="-228600" lvl="0" marL="228600" rtl="0" algn="l">
              <a:lnSpc>
                <a:spcPct val="100000"/>
              </a:lnSpc>
              <a:spcBef>
                <a:spcPts val="1000"/>
              </a:spcBef>
              <a:spcAft>
                <a:spcPts val="0"/>
              </a:spcAft>
              <a:buClr>
                <a:schemeClr val="dk1"/>
              </a:buClr>
              <a:buSzPct val="100000"/>
              <a:buFont typeface="Calibri"/>
              <a:buChar char="•"/>
            </a:pPr>
            <a:r>
              <a:rPr lang="es-AR"/>
              <a:t>No solo se puede acceder a los datos satelitales correspondientes en su correo electrónico, sino que también puede acceder a su enlace de coincidencia dentro del Sistema de visualización de datos GLOBE y al enlace Explorar datos en las páginas web de soporte de comparación de satélites de la NASA.</a:t>
            </a:r>
            <a:endParaRPr/>
          </a:p>
        </p:txBody>
      </p:sp>
      <p:pic>
        <p:nvPicPr>
          <p:cNvPr descr="Observing during satellite overpass graphic " id="854" name="Google Shape;854;p55"/>
          <p:cNvPicPr preferRelativeResize="0"/>
          <p:nvPr/>
        </p:nvPicPr>
        <p:blipFill rotWithShape="1">
          <a:blip r:embed="rId3">
            <a:alphaModFix/>
          </a:blip>
          <a:srcRect b="0" l="0" r="0" t="0"/>
          <a:stretch/>
        </p:blipFill>
        <p:spPr>
          <a:xfrm>
            <a:off x="5814203" y="1713235"/>
            <a:ext cx="2444039" cy="3642570"/>
          </a:xfrm>
          <a:prstGeom prst="rect">
            <a:avLst/>
          </a:prstGeom>
          <a:noFill/>
          <a:ln>
            <a:noFill/>
          </a:ln>
        </p:spPr>
      </p:pic>
      <p:pic>
        <p:nvPicPr>
          <p:cNvPr id="855" name="Google Shape;855;p55"/>
          <p:cNvPicPr preferRelativeResize="0"/>
          <p:nvPr/>
        </p:nvPicPr>
        <p:blipFill rotWithShape="1">
          <a:blip r:embed="rId4">
            <a:alphaModFix/>
          </a:blip>
          <a:srcRect b="0" l="0" r="0" t="0"/>
          <a:stretch/>
        </p:blipFill>
        <p:spPr>
          <a:xfrm>
            <a:off x="0" y="0"/>
            <a:ext cx="9144000" cy="822960"/>
          </a:xfrm>
          <a:prstGeom prst="rect">
            <a:avLst/>
          </a:prstGeom>
          <a:noFill/>
          <a:ln>
            <a:noFill/>
          </a:ln>
        </p:spPr>
      </p:pic>
      <p:grpSp>
        <p:nvGrpSpPr>
          <p:cNvPr id="856" name="Google Shape;856;p55"/>
          <p:cNvGrpSpPr/>
          <p:nvPr/>
        </p:nvGrpSpPr>
        <p:grpSpPr>
          <a:xfrm>
            <a:off x="0" y="822960"/>
            <a:ext cx="1166813" cy="6035040"/>
            <a:chOff x="-1419759" y="878790"/>
            <a:chExt cx="1166813" cy="6035040"/>
          </a:xfrm>
        </p:grpSpPr>
        <p:sp>
          <p:nvSpPr>
            <p:cNvPr id="857" name="Google Shape;857;p55"/>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58" name="Google Shape;858;p55"/>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5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864" name="Google Shape;864;p56"/>
          <p:cNvSpPr txBox="1"/>
          <p:nvPr>
            <p:ph type="title"/>
          </p:nvPr>
        </p:nvSpPr>
        <p:spPr>
          <a:xfrm>
            <a:off x="1302516" y="1031452"/>
            <a:ext cx="7361194" cy="60269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200"/>
              <a:buFont typeface="Calibri"/>
              <a:buNone/>
            </a:pPr>
            <a:r>
              <a:rPr lang="es-AR" sz="3200"/>
              <a:t>Entender los datos: contexto del satélite</a:t>
            </a:r>
            <a:endParaRPr sz="3200"/>
          </a:p>
        </p:txBody>
      </p:sp>
      <p:sp>
        <p:nvSpPr>
          <p:cNvPr id="865" name="Google Shape;865;p56"/>
          <p:cNvSpPr txBox="1"/>
          <p:nvPr/>
        </p:nvSpPr>
        <p:spPr>
          <a:xfrm>
            <a:off x="1354238" y="1926630"/>
            <a:ext cx="21948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s-AR" sz="1600" u="none" cap="none" strike="noStrike">
                <a:solidFill>
                  <a:schemeClr val="dk1"/>
                </a:solidFill>
                <a:latin typeface="Calibri"/>
                <a:ea typeface="Calibri"/>
                <a:cs typeface="Calibri"/>
                <a:sym typeface="Calibri"/>
              </a:rPr>
              <a:t>Desde arriba, las imágenes satelitales proporcionan información sobre las nubes y las características en niveles medios y altos que pueden quedar ocultas desde el suelo.</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es-AR" sz="1600" u="none" cap="none" strike="noStrike">
                <a:solidFill>
                  <a:schemeClr val="dk1"/>
                </a:solidFill>
                <a:latin typeface="Calibri"/>
                <a:ea typeface="Calibri"/>
                <a:cs typeface="Calibri"/>
                <a:sym typeface="Calibri"/>
              </a:rPr>
              <a:t>Con imágenes de satélite, puede ver dónde encaja su clima local en los patrones y fenómenos globales.</a:t>
            </a:r>
            <a:endParaRPr b="0" i="0" sz="1600" u="none" cap="none" strike="noStrike">
              <a:solidFill>
                <a:schemeClr val="dk1"/>
              </a:solidFill>
              <a:latin typeface="Calibri"/>
              <a:ea typeface="Calibri"/>
              <a:cs typeface="Calibri"/>
              <a:sym typeface="Calibri"/>
            </a:endParaRPr>
          </a:p>
        </p:txBody>
      </p:sp>
      <p:sp>
        <p:nvSpPr>
          <p:cNvPr id="866" name="Google Shape;866;p56"/>
          <p:cNvSpPr txBox="1"/>
          <p:nvPr>
            <p:ph idx="1" type="body"/>
          </p:nvPr>
        </p:nvSpPr>
        <p:spPr>
          <a:xfrm>
            <a:off x="1354238" y="5758539"/>
            <a:ext cx="7161112" cy="88733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lang="es-AR" sz="1600"/>
              <a:t>El sitio de la NASA Worldview proporciona información contextual sobre la cobertura de nubes del instrumento MODIS en los satélites Terra y Aqua. </a:t>
            </a:r>
            <a:endParaRPr sz="1600"/>
          </a:p>
          <a:p>
            <a:pPr indent="0" lvl="0" marL="0" rtl="0" algn="l">
              <a:lnSpc>
                <a:spcPct val="90000"/>
              </a:lnSpc>
              <a:spcBef>
                <a:spcPts val="1000"/>
              </a:spcBef>
              <a:spcAft>
                <a:spcPts val="0"/>
              </a:spcAft>
              <a:buClr>
                <a:schemeClr val="dk1"/>
              </a:buClr>
              <a:buSzPts val="1600"/>
              <a:buNone/>
            </a:pPr>
            <a:r>
              <a:rPr lang="es-AR" sz="1600"/>
              <a:t>Imágenes de satélite del 6 de marzo de 2015.</a:t>
            </a:r>
            <a:endParaRPr sz="1600"/>
          </a:p>
        </p:txBody>
      </p:sp>
      <p:pic>
        <p:nvPicPr>
          <p:cNvPr descr="Screen Shot  from July 14, 2015, 9:08 AM  of composite image of clouds from MODIS instrument on the Terra and Aqua Satellites." id="867" name="Google Shape;867;p56"/>
          <p:cNvPicPr preferRelativeResize="0"/>
          <p:nvPr/>
        </p:nvPicPr>
        <p:blipFill rotWithShape="1">
          <a:blip r:embed="rId3">
            <a:alphaModFix/>
          </a:blip>
          <a:srcRect b="0" l="0" r="0" t="0"/>
          <a:stretch/>
        </p:blipFill>
        <p:spPr>
          <a:xfrm>
            <a:off x="3537527" y="2040631"/>
            <a:ext cx="4961977" cy="3311428"/>
          </a:xfrm>
          <a:prstGeom prst="rect">
            <a:avLst/>
          </a:prstGeom>
          <a:noFill/>
          <a:ln>
            <a:noFill/>
          </a:ln>
        </p:spPr>
      </p:pic>
      <p:pic>
        <p:nvPicPr>
          <p:cNvPr id="868" name="Google Shape;868;p56"/>
          <p:cNvPicPr preferRelativeResize="0"/>
          <p:nvPr/>
        </p:nvPicPr>
        <p:blipFill rotWithShape="1">
          <a:blip r:embed="rId4">
            <a:alphaModFix/>
          </a:blip>
          <a:srcRect b="0" l="0" r="0" t="0"/>
          <a:stretch/>
        </p:blipFill>
        <p:spPr>
          <a:xfrm>
            <a:off x="0" y="0"/>
            <a:ext cx="9144000" cy="822960"/>
          </a:xfrm>
          <a:prstGeom prst="rect">
            <a:avLst/>
          </a:prstGeom>
          <a:noFill/>
          <a:ln>
            <a:noFill/>
          </a:ln>
        </p:spPr>
      </p:pic>
      <p:grpSp>
        <p:nvGrpSpPr>
          <p:cNvPr id="869" name="Google Shape;869;p56"/>
          <p:cNvGrpSpPr/>
          <p:nvPr/>
        </p:nvGrpSpPr>
        <p:grpSpPr>
          <a:xfrm>
            <a:off x="0" y="822960"/>
            <a:ext cx="1166813" cy="6035040"/>
            <a:chOff x="-1419759" y="878790"/>
            <a:chExt cx="1166813" cy="6035040"/>
          </a:xfrm>
        </p:grpSpPr>
        <p:sp>
          <p:nvSpPr>
            <p:cNvPr id="870" name="Google Shape;870;p56"/>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1" name="Google Shape;871;p56"/>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57"/>
          <p:cNvSpPr txBox="1"/>
          <p:nvPr>
            <p:ph type="title"/>
          </p:nvPr>
        </p:nvSpPr>
        <p:spPr>
          <a:xfrm>
            <a:off x="1267974" y="903217"/>
            <a:ext cx="7161112" cy="88732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s-AR"/>
              <a:t>Comprender los datos: comparar con los datos satelitales</a:t>
            </a:r>
            <a:endParaRPr/>
          </a:p>
        </p:txBody>
      </p:sp>
      <p:pic>
        <p:nvPicPr>
          <p:cNvPr descr="WorldView Logo" id="878" name="Google Shape;878;p57"/>
          <p:cNvPicPr preferRelativeResize="0"/>
          <p:nvPr/>
        </p:nvPicPr>
        <p:blipFill rotWithShape="1">
          <a:blip r:embed="rId3">
            <a:alphaModFix/>
          </a:blip>
          <a:srcRect b="0" l="0" r="0" t="0"/>
          <a:stretch/>
        </p:blipFill>
        <p:spPr>
          <a:xfrm>
            <a:off x="4257751" y="1928437"/>
            <a:ext cx="3213832" cy="660550"/>
          </a:xfrm>
          <a:prstGeom prst="rect">
            <a:avLst/>
          </a:prstGeom>
          <a:noFill/>
          <a:ln>
            <a:noFill/>
          </a:ln>
        </p:spPr>
      </p:pic>
      <p:pic>
        <p:nvPicPr>
          <p:cNvPr descr="Arrows point to the same place on a satellite photo for that day to compare cloud cover reports." id="879" name="Google Shape;879;p57" title="Segment of GLOBE Viz for Europe on March 6"/>
          <p:cNvPicPr preferRelativeResize="0"/>
          <p:nvPr/>
        </p:nvPicPr>
        <p:blipFill rotWithShape="1">
          <a:blip r:embed="rId4">
            <a:alphaModFix/>
          </a:blip>
          <a:srcRect b="0" l="0" r="0" t="0"/>
          <a:stretch/>
        </p:blipFill>
        <p:spPr>
          <a:xfrm>
            <a:off x="1354238" y="2650209"/>
            <a:ext cx="2768311" cy="3234315"/>
          </a:xfrm>
          <a:prstGeom prst="rect">
            <a:avLst/>
          </a:prstGeom>
          <a:noFill/>
          <a:ln>
            <a:noFill/>
          </a:ln>
        </p:spPr>
      </p:pic>
      <p:pic>
        <p:nvPicPr>
          <p:cNvPr descr="Arrows point to the same place on a GLOBE Viz image for that day to compare cloud cover reports." id="880" name="Google Shape;880;p57" title="Satellite image over Europe for March 6, 2015."/>
          <p:cNvPicPr preferRelativeResize="0"/>
          <p:nvPr/>
        </p:nvPicPr>
        <p:blipFill rotWithShape="1">
          <a:blip r:embed="rId5">
            <a:alphaModFix/>
          </a:blip>
          <a:srcRect b="0" l="0" r="0" t="0"/>
          <a:stretch/>
        </p:blipFill>
        <p:spPr>
          <a:xfrm>
            <a:off x="4257752" y="2650208"/>
            <a:ext cx="3213832" cy="3234316"/>
          </a:xfrm>
          <a:prstGeom prst="rect">
            <a:avLst/>
          </a:prstGeom>
          <a:noFill/>
          <a:ln>
            <a:noFill/>
          </a:ln>
        </p:spPr>
      </p:pic>
      <p:pic>
        <p:nvPicPr>
          <p:cNvPr descr="This image shows the appropriate symbols for cloud cover.  No clouds is a open blue circle.  A clear sky may have 0 to 10% cloud coverage is a blue circle with about 10% of the circle shaded gray.  Isolate cloud cover can range from 10 to 25% cloud cover and is represented by a blue circle with 25% of the circle shaded gray.  Scattered cloud cover may range from 25 to 50% cloud cover and is represented by a blue circle half filled in with gray.  Broken cloud cover ranges from 50 to 90% cloud cover and is represented by a blue circle covered by 90% gray.  An overcast or obscured sky ranges from 90 to 100% cloud cover and is represented by a gray circle." id="881" name="Google Shape;881;p57"/>
          <p:cNvPicPr preferRelativeResize="0"/>
          <p:nvPr/>
        </p:nvPicPr>
        <p:blipFill rotWithShape="1">
          <a:blip r:embed="rId6">
            <a:alphaModFix/>
          </a:blip>
          <a:srcRect b="0" l="0" r="0" t="0"/>
          <a:stretch/>
        </p:blipFill>
        <p:spPr>
          <a:xfrm>
            <a:off x="1354238" y="5894615"/>
            <a:ext cx="2774013" cy="433571"/>
          </a:xfrm>
          <a:prstGeom prst="rect">
            <a:avLst/>
          </a:prstGeom>
          <a:noFill/>
          <a:ln>
            <a:noFill/>
          </a:ln>
        </p:spPr>
      </p:pic>
      <p:sp>
        <p:nvSpPr>
          <p:cNvPr id="882" name="Google Shape;882;p57"/>
          <p:cNvSpPr txBox="1"/>
          <p:nvPr/>
        </p:nvSpPr>
        <p:spPr>
          <a:xfrm>
            <a:off x="4244641" y="5958854"/>
            <a:ext cx="304016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sng" cap="none" strike="noStrike">
                <a:solidFill>
                  <a:schemeClr val="dk1"/>
                </a:solidFill>
                <a:latin typeface="Calibri"/>
                <a:ea typeface="Calibri"/>
                <a:cs typeface="Calibri"/>
                <a:sym typeface="Calibri"/>
                <a:hlinkClick r:id="rId7">
                  <a:extLst>
                    <a:ext uri="{A12FA001-AC4F-418D-AE19-62706E023703}">
                      <ahyp:hlinkClr val="tx"/>
                    </a:ext>
                  </a:extLst>
                </a:hlinkClick>
              </a:rPr>
              <a:t>March 6</a:t>
            </a:r>
            <a:r>
              <a:rPr b="0" baseline="30000" i="0" lang="es-AR" sz="1800" u="sng" cap="none" strike="noStrike">
                <a:solidFill>
                  <a:schemeClr val="dk1"/>
                </a:solidFill>
                <a:latin typeface="Calibri"/>
                <a:ea typeface="Calibri"/>
                <a:cs typeface="Calibri"/>
                <a:sym typeface="Calibri"/>
                <a:hlinkClick r:id="rId8">
                  <a:extLst>
                    <a:ext uri="{A12FA001-AC4F-418D-AE19-62706E023703}">
                      <ahyp:hlinkClr val="tx"/>
                    </a:ext>
                  </a:extLst>
                </a:hlinkClick>
              </a:rPr>
              <a:t>th</a:t>
            </a:r>
            <a:r>
              <a:rPr b="0" i="0" lang="es-AR" sz="1800" u="sng" cap="none" strike="noStrike">
                <a:solidFill>
                  <a:schemeClr val="dk1"/>
                </a:solidFill>
                <a:latin typeface="Calibri"/>
                <a:ea typeface="Calibri"/>
                <a:cs typeface="Calibri"/>
                <a:sym typeface="Calibri"/>
                <a:hlinkClick r:id="rId9">
                  <a:extLst>
                    <a:ext uri="{A12FA001-AC4F-418D-AE19-62706E023703}">
                      <ahyp:hlinkClr val="tx"/>
                    </a:ext>
                  </a:extLst>
                </a:hlinkClick>
              </a:rPr>
              <a:t>, 2015</a:t>
            </a:r>
            <a:endParaRPr b="0" i="0" sz="1800" u="none" cap="none" strike="noStrike">
              <a:solidFill>
                <a:schemeClr val="dk1"/>
              </a:solidFill>
              <a:latin typeface="Calibri"/>
              <a:ea typeface="Calibri"/>
              <a:cs typeface="Calibri"/>
              <a:sym typeface="Calibri"/>
            </a:endParaRPr>
          </a:p>
        </p:txBody>
      </p:sp>
      <p:sp>
        <p:nvSpPr>
          <p:cNvPr id="883" name="Google Shape;883;p57"/>
          <p:cNvSpPr txBox="1"/>
          <p:nvPr/>
        </p:nvSpPr>
        <p:spPr>
          <a:xfrm>
            <a:off x="5835112" y="3551210"/>
            <a:ext cx="115765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s-AR" sz="1800" u="none" cap="none" strike="noStrike">
                <a:solidFill>
                  <a:srgbClr val="FF0000"/>
                </a:solidFill>
                <a:latin typeface="Calibri"/>
                <a:ea typeface="Calibri"/>
                <a:cs typeface="Calibri"/>
                <a:sym typeface="Calibri"/>
              </a:rPr>
              <a:t>Nublado</a:t>
            </a:r>
            <a:endParaRPr b="1" i="0" sz="1800" u="none" cap="none" strike="noStrike">
              <a:solidFill>
                <a:srgbClr val="FF0000"/>
              </a:solidFill>
              <a:latin typeface="Calibri"/>
              <a:ea typeface="Calibri"/>
              <a:cs typeface="Calibri"/>
              <a:sym typeface="Calibri"/>
            </a:endParaRPr>
          </a:p>
        </p:txBody>
      </p:sp>
      <p:sp>
        <p:nvSpPr>
          <p:cNvPr id="884" name="Google Shape;884;p57"/>
          <p:cNvSpPr txBox="1"/>
          <p:nvPr/>
        </p:nvSpPr>
        <p:spPr>
          <a:xfrm>
            <a:off x="5266012" y="4752555"/>
            <a:ext cx="92943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s-AR" sz="1800" u="none" cap="none" strike="noStrike">
                <a:solidFill>
                  <a:srgbClr val="FF0000"/>
                </a:solidFill>
                <a:latin typeface="Calibri"/>
                <a:ea typeface="Calibri"/>
                <a:cs typeface="Calibri"/>
                <a:sym typeface="Calibri"/>
              </a:rPr>
              <a:t>Claro</a:t>
            </a:r>
            <a:endParaRPr b="1" i="0" sz="1800" u="none" cap="none" strike="noStrike">
              <a:solidFill>
                <a:srgbClr val="FF0000"/>
              </a:solidFill>
              <a:latin typeface="Calibri"/>
              <a:ea typeface="Calibri"/>
              <a:cs typeface="Calibri"/>
              <a:sym typeface="Calibri"/>
            </a:endParaRPr>
          </a:p>
        </p:txBody>
      </p:sp>
      <p:cxnSp>
        <p:nvCxnSpPr>
          <p:cNvPr descr="A red, double-headed arrow connecting an overcast sky in a satellite image to the symbol for an overcast sky which is a gray circle." id="885" name="Google Shape;885;p57"/>
          <p:cNvCxnSpPr/>
          <p:nvPr/>
        </p:nvCxnSpPr>
        <p:spPr>
          <a:xfrm flipH="1" rot="10800000">
            <a:off x="3637688" y="3819883"/>
            <a:ext cx="2197500" cy="136500"/>
          </a:xfrm>
          <a:prstGeom prst="bentConnector3">
            <a:avLst>
              <a:gd fmla="val 50000" name="adj1"/>
            </a:avLst>
          </a:prstGeom>
          <a:noFill/>
          <a:ln cap="flat" cmpd="sng" w="38100">
            <a:solidFill>
              <a:srgbClr val="FF0000"/>
            </a:solidFill>
            <a:prstDash val="solid"/>
            <a:miter lim="800000"/>
            <a:headEnd len="med" w="med" type="triangle"/>
            <a:tailEnd len="med" w="med" type="triangle"/>
          </a:ln>
        </p:spPr>
      </p:cxnSp>
      <p:cxnSp>
        <p:nvCxnSpPr>
          <p:cNvPr descr="A red double-headed arrow connecting a clear sky in a satellite image to the symbol on a map of western Europe represented by a blue circle with 10% gray shading." id="886" name="Google Shape;886;p57"/>
          <p:cNvCxnSpPr/>
          <p:nvPr/>
        </p:nvCxnSpPr>
        <p:spPr>
          <a:xfrm flipH="1" rot="10800000">
            <a:off x="2422388" y="4719395"/>
            <a:ext cx="3040800" cy="144000"/>
          </a:xfrm>
          <a:prstGeom prst="bentConnector3">
            <a:avLst>
              <a:gd fmla="val 50000" name="adj1"/>
            </a:avLst>
          </a:prstGeom>
          <a:noFill/>
          <a:ln cap="flat" cmpd="sng" w="38100">
            <a:solidFill>
              <a:srgbClr val="FF0000"/>
            </a:solidFill>
            <a:prstDash val="solid"/>
            <a:miter lim="800000"/>
            <a:headEnd len="med" w="med" type="triangle"/>
            <a:tailEnd len="med" w="med" type="triangle"/>
          </a:ln>
        </p:spPr>
      </p:cxnSp>
      <p:cxnSp>
        <p:nvCxnSpPr>
          <p:cNvPr descr="A red double headed arrow connection a sky with no clouds in southwestern France with the symbol for a sky with no clouds represented by a solid blue circle on another map of western Europe." id="887" name="Google Shape;887;p57"/>
          <p:cNvCxnSpPr/>
          <p:nvPr/>
        </p:nvCxnSpPr>
        <p:spPr>
          <a:xfrm flipH="1" rot="10800000">
            <a:off x="2176770" y="5052464"/>
            <a:ext cx="2945400" cy="86100"/>
          </a:xfrm>
          <a:prstGeom prst="bentConnector3">
            <a:avLst>
              <a:gd fmla="val 50000" name="adj1"/>
            </a:avLst>
          </a:prstGeom>
          <a:noFill/>
          <a:ln cap="flat" cmpd="sng" w="38100">
            <a:solidFill>
              <a:srgbClr val="FF0000"/>
            </a:solidFill>
            <a:prstDash val="solid"/>
            <a:miter lim="800000"/>
            <a:headEnd len="med" w="med" type="triangle"/>
            <a:tailEnd len="med" w="med" type="triangle"/>
          </a:ln>
        </p:spPr>
      </p:cxnSp>
      <p:sp>
        <p:nvSpPr>
          <p:cNvPr id="888" name="Google Shape;888;p57"/>
          <p:cNvSpPr txBox="1"/>
          <p:nvPr/>
        </p:nvSpPr>
        <p:spPr>
          <a:xfrm>
            <a:off x="7471584" y="2557612"/>
            <a:ext cx="16596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s-AR" sz="1400" u="none" cap="none" strike="noStrike">
                <a:solidFill>
                  <a:schemeClr val="dk1"/>
                </a:solidFill>
                <a:latin typeface="Calibri"/>
                <a:ea typeface="Calibri"/>
                <a:cs typeface="Calibri"/>
                <a:sym typeface="Calibri"/>
              </a:rPr>
              <a:t>¡Las imágenes de satélite requieren algo de práctica para interpretarlas!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s-AR" sz="1400" u="none" cap="none" strike="noStrike">
                <a:solidFill>
                  <a:schemeClr val="dk1"/>
                </a:solidFill>
                <a:latin typeface="Calibri"/>
                <a:ea typeface="Calibri"/>
                <a:cs typeface="Calibri"/>
                <a:sym typeface="Calibri"/>
              </a:rPr>
              <a:t>Consejos:</a:t>
            </a:r>
            <a:endParaRPr b="0" i="0" sz="1400" u="none" cap="none" strike="noStrike">
              <a:solidFill>
                <a:srgbClr val="000000"/>
              </a:solidFill>
              <a:latin typeface="Calibri"/>
              <a:ea typeface="Calibri"/>
              <a:cs typeface="Calibri"/>
              <a:sym typeface="Calibri"/>
            </a:endParaRPr>
          </a:p>
          <a:p>
            <a:pPr indent="-171450" lvl="0" marL="171450" marR="0" rtl="0" algn="l">
              <a:lnSpc>
                <a:spcPct val="100000"/>
              </a:lnSpc>
              <a:spcBef>
                <a:spcPts val="0"/>
              </a:spcBef>
              <a:spcAft>
                <a:spcPts val="0"/>
              </a:spcAft>
              <a:buClr>
                <a:schemeClr val="dk1"/>
              </a:buClr>
              <a:buSzPts val="1400"/>
              <a:buFont typeface="Calibri"/>
              <a:buChar char="•"/>
            </a:pPr>
            <a:r>
              <a:rPr b="0" i="0" lang="es-AR" sz="1400" u="none" cap="none" strike="noStrike">
                <a:solidFill>
                  <a:schemeClr val="dk1"/>
                </a:solidFill>
                <a:latin typeface="Calibri"/>
                <a:ea typeface="Calibri"/>
                <a:cs typeface="Calibri"/>
                <a:sym typeface="Calibri"/>
              </a:rPr>
              <a:t>Definir colores.</a:t>
            </a:r>
            <a:endParaRPr b="0" i="0" sz="1400" u="none" cap="none" strike="noStrike">
              <a:solidFill>
                <a:srgbClr val="000000"/>
              </a:solidFill>
              <a:latin typeface="Calibri"/>
              <a:ea typeface="Calibri"/>
              <a:cs typeface="Calibri"/>
              <a:sym typeface="Calibri"/>
            </a:endParaRPr>
          </a:p>
          <a:p>
            <a:pPr indent="-171450" lvl="0" marL="171450" marR="0" rtl="0" algn="l">
              <a:lnSpc>
                <a:spcPct val="100000"/>
              </a:lnSpc>
              <a:spcBef>
                <a:spcPts val="0"/>
              </a:spcBef>
              <a:spcAft>
                <a:spcPts val="0"/>
              </a:spcAft>
              <a:buClr>
                <a:schemeClr val="dk1"/>
              </a:buClr>
              <a:buSzPts val="1400"/>
              <a:buFont typeface="Calibri"/>
              <a:buChar char="•"/>
            </a:pPr>
            <a:r>
              <a:rPr b="0" i="0" lang="es-AR" sz="1400" u="none" cap="none" strike="noStrike">
                <a:solidFill>
                  <a:schemeClr val="dk1"/>
                </a:solidFill>
                <a:latin typeface="Calibri"/>
                <a:ea typeface="Calibri"/>
                <a:cs typeface="Calibri"/>
                <a:sym typeface="Calibri"/>
              </a:rPr>
              <a:t>Identifica el norte.</a:t>
            </a:r>
            <a:endParaRPr b="0" i="0" sz="1400" u="none" cap="none" strike="noStrike">
              <a:solidFill>
                <a:srgbClr val="000000"/>
              </a:solidFill>
              <a:latin typeface="Calibri"/>
              <a:ea typeface="Calibri"/>
              <a:cs typeface="Calibri"/>
              <a:sym typeface="Calibri"/>
            </a:endParaRPr>
          </a:p>
          <a:p>
            <a:pPr indent="-171450" lvl="0" marL="171450" marR="0" rtl="0" algn="l">
              <a:lnSpc>
                <a:spcPct val="100000"/>
              </a:lnSpc>
              <a:spcBef>
                <a:spcPts val="0"/>
              </a:spcBef>
              <a:spcAft>
                <a:spcPts val="0"/>
              </a:spcAft>
              <a:buClr>
                <a:schemeClr val="dk1"/>
              </a:buClr>
              <a:buSzPts val="1400"/>
              <a:buFont typeface="Calibri"/>
              <a:buChar char="•"/>
            </a:pPr>
            <a:r>
              <a:rPr b="0" i="0" lang="es-AR" sz="1400" u="none" cap="none" strike="noStrike">
                <a:solidFill>
                  <a:schemeClr val="dk1"/>
                </a:solidFill>
                <a:latin typeface="Calibri"/>
                <a:ea typeface="Calibri"/>
                <a:cs typeface="Calibri"/>
                <a:sym typeface="Calibri"/>
              </a:rPr>
              <a:t>Identificar la cobertura terrestre.</a:t>
            </a:r>
            <a:endParaRPr b="0" i="0" sz="1400" u="none" cap="none" strike="noStrike">
              <a:solidFill>
                <a:srgbClr val="000000"/>
              </a:solidFill>
              <a:latin typeface="Calibri"/>
              <a:ea typeface="Calibri"/>
              <a:cs typeface="Calibri"/>
              <a:sym typeface="Calibri"/>
            </a:endParaRPr>
          </a:p>
          <a:p>
            <a:pPr indent="-171450" lvl="0" marL="171450" marR="0" rtl="0" algn="l">
              <a:lnSpc>
                <a:spcPct val="100000"/>
              </a:lnSpc>
              <a:spcBef>
                <a:spcPts val="0"/>
              </a:spcBef>
              <a:spcAft>
                <a:spcPts val="0"/>
              </a:spcAft>
              <a:buClr>
                <a:schemeClr val="dk1"/>
              </a:buClr>
              <a:buSzPts val="1400"/>
              <a:buFont typeface="Calibri"/>
              <a:buChar char="•"/>
            </a:pPr>
            <a:r>
              <a:rPr b="0" i="0" lang="es-AR" sz="1400" u="none" cap="none" strike="noStrike">
                <a:solidFill>
                  <a:schemeClr val="dk1"/>
                </a:solidFill>
                <a:latin typeface="Calibri"/>
                <a:ea typeface="Calibri"/>
                <a:cs typeface="Calibri"/>
                <a:sym typeface="Calibri"/>
              </a:rPr>
              <a:t>Considere los conocimientos previos y la geografía.</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89" name="Google Shape;889;p5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pic>
        <p:nvPicPr>
          <p:cNvPr id="890" name="Google Shape;890;p57"/>
          <p:cNvPicPr preferRelativeResize="0"/>
          <p:nvPr/>
        </p:nvPicPr>
        <p:blipFill rotWithShape="1">
          <a:blip r:embed="rId10">
            <a:alphaModFix/>
          </a:blip>
          <a:srcRect b="0" l="0" r="0" t="0"/>
          <a:stretch/>
        </p:blipFill>
        <p:spPr>
          <a:xfrm>
            <a:off x="0" y="0"/>
            <a:ext cx="9144000" cy="822960"/>
          </a:xfrm>
          <a:prstGeom prst="rect">
            <a:avLst/>
          </a:prstGeom>
          <a:noFill/>
          <a:ln>
            <a:noFill/>
          </a:ln>
        </p:spPr>
      </p:pic>
      <p:grpSp>
        <p:nvGrpSpPr>
          <p:cNvPr id="891" name="Google Shape;891;p57"/>
          <p:cNvGrpSpPr/>
          <p:nvPr/>
        </p:nvGrpSpPr>
        <p:grpSpPr>
          <a:xfrm>
            <a:off x="0" y="822960"/>
            <a:ext cx="1166813" cy="6035040"/>
            <a:chOff x="-1419759" y="878790"/>
            <a:chExt cx="1166813" cy="6035040"/>
          </a:xfrm>
        </p:grpSpPr>
        <p:sp>
          <p:nvSpPr>
            <p:cNvPr id="892" name="Google Shape;892;p57"/>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3" name="Google Shape;893;p57"/>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5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900" name="Google Shape;900;p58"/>
          <p:cNvSpPr txBox="1"/>
          <p:nvPr>
            <p:ph idx="1" type="body"/>
          </p:nvPr>
        </p:nvSpPr>
        <p:spPr>
          <a:xfrm>
            <a:off x="1420893" y="4859966"/>
            <a:ext cx="7185648" cy="188870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400"/>
              <a:buNone/>
            </a:pPr>
            <a:r>
              <a:rPr lang="es-AR" sz="1400"/>
              <a:t>Las observaciones de nubes GLOBE alineadas con los datos satelitales son importantes porque:</a:t>
            </a:r>
            <a:endParaRPr/>
          </a:p>
          <a:p>
            <a:pPr indent="-228600" lvl="0" marL="228600" rtl="0" algn="l">
              <a:lnSpc>
                <a:spcPct val="90000"/>
              </a:lnSpc>
              <a:spcBef>
                <a:spcPts val="1000"/>
              </a:spcBef>
              <a:spcAft>
                <a:spcPts val="0"/>
              </a:spcAft>
              <a:buClr>
                <a:schemeClr val="dk1"/>
              </a:buClr>
              <a:buSzPts val="1400"/>
              <a:buFont typeface="Calibri"/>
              <a:buChar char="•"/>
            </a:pPr>
            <a:r>
              <a:rPr lang="es-AR" sz="1400"/>
              <a:t>Amplían el alcance de los científicos que están limitados en tiempo, número y dinero.</a:t>
            </a:r>
            <a:endParaRPr/>
          </a:p>
          <a:p>
            <a:pPr indent="-228600" lvl="0" marL="228600" rtl="0" algn="l">
              <a:lnSpc>
                <a:spcPct val="90000"/>
              </a:lnSpc>
              <a:spcBef>
                <a:spcPts val="1000"/>
              </a:spcBef>
              <a:spcAft>
                <a:spcPts val="0"/>
              </a:spcAft>
              <a:buClr>
                <a:schemeClr val="dk1"/>
              </a:buClr>
              <a:buSzPts val="1400"/>
              <a:buFont typeface="Calibri"/>
              <a:buChar char="•"/>
            </a:pPr>
            <a:r>
              <a:rPr lang="es-AR" sz="1400"/>
              <a:t>Está contribuyendo a una base de datos que ha ido creciendo durante más de 2 décadas. Un conjunto de datos a largo plazo es crucial para que los científicos vean patrones y cambien con el tiempo.</a:t>
            </a:r>
            <a:endParaRPr/>
          </a:p>
          <a:p>
            <a:pPr indent="-228600" lvl="0" marL="228600" rtl="0" algn="l">
              <a:lnSpc>
                <a:spcPct val="90000"/>
              </a:lnSpc>
              <a:spcBef>
                <a:spcPts val="1000"/>
              </a:spcBef>
              <a:spcAft>
                <a:spcPts val="0"/>
              </a:spcAft>
              <a:buClr>
                <a:schemeClr val="dk1"/>
              </a:buClr>
              <a:buSzPts val="1400"/>
              <a:buFont typeface="Calibri"/>
              <a:buChar char="•"/>
            </a:pPr>
            <a:r>
              <a:rPr lang="es-AR" sz="1400"/>
              <a:t>Agregan otra capa de perspectiva que ayuda a los científicos a comprender mejor los efectos de las nubes en nuestra Tierra.</a:t>
            </a:r>
            <a:endParaRPr sz="1400"/>
          </a:p>
        </p:txBody>
      </p:sp>
      <p:pic>
        <p:nvPicPr>
          <p:cNvPr descr="globe observations, MODIS image, and CALIPSO data curtain overlayed on the globe" id="901" name="Google Shape;901;p58"/>
          <p:cNvPicPr preferRelativeResize="0"/>
          <p:nvPr/>
        </p:nvPicPr>
        <p:blipFill rotWithShape="1">
          <a:blip r:embed="rId3">
            <a:alphaModFix/>
          </a:blip>
          <a:srcRect b="3024" l="0" r="16075" t="0"/>
          <a:stretch/>
        </p:blipFill>
        <p:spPr>
          <a:xfrm>
            <a:off x="1420893" y="2194209"/>
            <a:ext cx="2581154" cy="2111242"/>
          </a:xfrm>
          <a:prstGeom prst="rect">
            <a:avLst/>
          </a:prstGeom>
          <a:noFill/>
          <a:ln>
            <a:noFill/>
          </a:ln>
        </p:spPr>
      </p:pic>
      <p:sp>
        <p:nvSpPr>
          <p:cNvPr id="902" name="Google Shape;902;p58"/>
          <p:cNvSpPr txBox="1"/>
          <p:nvPr/>
        </p:nvSpPr>
        <p:spPr>
          <a:xfrm>
            <a:off x="1354239" y="4305451"/>
            <a:ext cx="264780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AR" sz="1200" u="none" cap="none" strike="noStrike">
                <a:solidFill>
                  <a:schemeClr val="dk1"/>
                </a:solidFill>
                <a:latin typeface="Calibri"/>
                <a:ea typeface="Calibri"/>
                <a:cs typeface="Calibri"/>
                <a:sym typeface="Calibri"/>
              </a:rPr>
              <a:t>Los satélites en órbita observan la Tierra en lugares y momentos similares.</a:t>
            </a:r>
            <a:endParaRPr b="0" i="0" sz="1200" u="none" cap="none" strike="noStrike">
              <a:solidFill>
                <a:schemeClr val="dk1"/>
              </a:solidFill>
              <a:latin typeface="Calibri"/>
              <a:ea typeface="Calibri"/>
              <a:cs typeface="Calibri"/>
              <a:sym typeface="Calibri"/>
            </a:endParaRPr>
          </a:p>
        </p:txBody>
      </p:sp>
      <p:pic>
        <p:nvPicPr>
          <p:cNvPr descr="Satellites observing same location on the surface of the Earth within minutes of eachother. Adding human observation footprint." id="903" name="Google Shape;903;p58"/>
          <p:cNvPicPr preferRelativeResize="0"/>
          <p:nvPr/>
        </p:nvPicPr>
        <p:blipFill rotWithShape="1">
          <a:blip r:embed="rId4">
            <a:alphaModFix/>
          </a:blip>
          <a:srcRect b="0" l="0" r="0" t="0"/>
          <a:stretch/>
        </p:blipFill>
        <p:spPr>
          <a:xfrm>
            <a:off x="4263298" y="1841752"/>
            <a:ext cx="4389303" cy="2468983"/>
          </a:xfrm>
          <a:prstGeom prst="rect">
            <a:avLst/>
          </a:prstGeom>
          <a:noFill/>
          <a:ln>
            <a:noFill/>
          </a:ln>
        </p:spPr>
      </p:pic>
      <p:sp>
        <p:nvSpPr>
          <p:cNvPr id="904" name="Google Shape;904;p58"/>
          <p:cNvSpPr txBox="1"/>
          <p:nvPr/>
        </p:nvSpPr>
        <p:spPr>
          <a:xfrm>
            <a:off x="4146633" y="4319713"/>
            <a:ext cx="481389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AR" sz="1200" u="none" cap="none" strike="noStrike">
                <a:solidFill>
                  <a:schemeClr val="dk1"/>
                </a:solidFill>
                <a:latin typeface="Calibri"/>
                <a:ea typeface="Calibri"/>
                <a:cs typeface="Calibri"/>
                <a:sym typeface="Calibri"/>
              </a:rPr>
              <a:t>Su observación desde tierra puede ayudar a entender lo que observan los satélites.</a:t>
            </a:r>
            <a:endParaRPr b="0" i="0" sz="1200" u="none" cap="none" strike="noStrike">
              <a:solidFill>
                <a:schemeClr val="dk1"/>
              </a:solidFill>
              <a:latin typeface="Calibri"/>
              <a:ea typeface="Calibri"/>
              <a:cs typeface="Calibri"/>
              <a:sym typeface="Calibri"/>
            </a:endParaRPr>
          </a:p>
        </p:txBody>
      </p:sp>
      <p:pic>
        <p:nvPicPr>
          <p:cNvPr id="905" name="Google Shape;905;p58"/>
          <p:cNvPicPr preferRelativeResize="0"/>
          <p:nvPr/>
        </p:nvPicPr>
        <p:blipFill rotWithShape="1">
          <a:blip r:embed="rId5">
            <a:alphaModFix/>
          </a:blip>
          <a:srcRect b="0" l="0" r="0" t="0"/>
          <a:stretch/>
        </p:blipFill>
        <p:spPr>
          <a:xfrm>
            <a:off x="0" y="0"/>
            <a:ext cx="9144000" cy="822960"/>
          </a:xfrm>
          <a:prstGeom prst="rect">
            <a:avLst/>
          </a:prstGeom>
          <a:noFill/>
          <a:ln>
            <a:noFill/>
          </a:ln>
        </p:spPr>
      </p:pic>
      <p:sp>
        <p:nvSpPr>
          <p:cNvPr id="906" name="Google Shape;906;p58"/>
          <p:cNvSpPr txBox="1"/>
          <p:nvPr>
            <p:ph type="title"/>
          </p:nvPr>
        </p:nvSpPr>
        <p:spPr>
          <a:xfrm>
            <a:off x="1295040" y="1025629"/>
            <a:ext cx="7161112" cy="88732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Calibri"/>
              <a:buNone/>
            </a:pPr>
            <a:r>
              <a:rPr lang="es-AR"/>
              <a:t>Comprenda los datos: ¡Sus observaciones son importantes!</a:t>
            </a:r>
            <a:endParaRPr/>
          </a:p>
        </p:txBody>
      </p:sp>
      <p:grpSp>
        <p:nvGrpSpPr>
          <p:cNvPr id="907" name="Google Shape;907;p58"/>
          <p:cNvGrpSpPr/>
          <p:nvPr/>
        </p:nvGrpSpPr>
        <p:grpSpPr>
          <a:xfrm>
            <a:off x="0" y="822960"/>
            <a:ext cx="1166813" cy="6035040"/>
            <a:chOff x="-1419759" y="878790"/>
            <a:chExt cx="1166813" cy="6035040"/>
          </a:xfrm>
        </p:grpSpPr>
        <p:sp>
          <p:nvSpPr>
            <p:cNvPr id="908" name="Google Shape;908;p58"/>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9" name="Google Shape;909;p58"/>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p5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915" name="Google Shape;915;p59"/>
          <p:cNvSpPr txBox="1"/>
          <p:nvPr>
            <p:ph type="title"/>
          </p:nvPr>
        </p:nvSpPr>
        <p:spPr>
          <a:xfrm>
            <a:off x="1388449" y="931992"/>
            <a:ext cx="7533914" cy="59533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Cuestionario</a:t>
            </a:r>
            <a:endParaRPr/>
          </a:p>
        </p:txBody>
      </p:sp>
      <p:sp>
        <p:nvSpPr>
          <p:cNvPr id="916" name="Google Shape;916;p59"/>
          <p:cNvSpPr txBox="1"/>
          <p:nvPr>
            <p:ph idx="1" type="body"/>
          </p:nvPr>
        </p:nvSpPr>
        <p:spPr>
          <a:xfrm>
            <a:off x="1388448" y="1443483"/>
            <a:ext cx="7533915" cy="53054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600"/>
              <a:buNone/>
            </a:pPr>
            <a:r>
              <a:rPr lang="es-AR" sz="1600"/>
              <a:t>Ponte a prueba para responder estas preguntas y comprobar si has alcanzado los objetivos de aprendizaje de este módulo.</a:t>
            </a:r>
            <a:endParaRPr/>
          </a:p>
          <a:p>
            <a:pPr indent="-514350" lvl="0" marL="514350" rtl="0" algn="l">
              <a:lnSpc>
                <a:spcPct val="90000"/>
              </a:lnSpc>
              <a:spcBef>
                <a:spcPts val="1000"/>
              </a:spcBef>
              <a:spcAft>
                <a:spcPts val="0"/>
              </a:spcAft>
              <a:buClr>
                <a:schemeClr val="dk1"/>
              </a:buClr>
              <a:buSzPts val="1600"/>
              <a:buFont typeface="Calibri"/>
              <a:buAutoNum type="arabicPeriod"/>
            </a:pPr>
            <a:r>
              <a:rPr lang="es-AR" sz="1600"/>
              <a:t>¿Cuáles son los factores clave en cómo se forman las nubes?</a:t>
            </a:r>
            <a:endParaRPr/>
          </a:p>
          <a:p>
            <a:pPr indent="-514350" lvl="0" marL="514350" rtl="0" algn="l">
              <a:lnSpc>
                <a:spcPct val="90000"/>
              </a:lnSpc>
              <a:spcBef>
                <a:spcPts val="1000"/>
              </a:spcBef>
              <a:spcAft>
                <a:spcPts val="0"/>
              </a:spcAft>
              <a:buClr>
                <a:schemeClr val="dk1"/>
              </a:buClr>
              <a:buSzPts val="1600"/>
              <a:buFont typeface="Calibri"/>
              <a:buAutoNum type="arabicPeriod"/>
            </a:pPr>
            <a:r>
              <a:rPr lang="es-AR" sz="1600"/>
              <a:t>¿Cuáles son las 3 características que definen el tipo de nube?</a:t>
            </a:r>
            <a:endParaRPr/>
          </a:p>
          <a:p>
            <a:pPr indent="-514350" lvl="0" marL="514350" rtl="0" algn="l">
              <a:lnSpc>
                <a:spcPct val="90000"/>
              </a:lnSpc>
              <a:spcBef>
                <a:spcPts val="1000"/>
              </a:spcBef>
              <a:spcAft>
                <a:spcPts val="0"/>
              </a:spcAft>
              <a:buClr>
                <a:schemeClr val="dk1"/>
              </a:buClr>
              <a:buSzPts val="1600"/>
              <a:buFont typeface="Calibri"/>
              <a:buAutoNum type="arabicPeriod"/>
            </a:pPr>
            <a:r>
              <a:rPr lang="es-AR" sz="1600"/>
              <a:t>¿Qué factores determinan si se formará y qué tipo de estela?</a:t>
            </a:r>
            <a:endParaRPr/>
          </a:p>
          <a:p>
            <a:pPr indent="-514350" lvl="0" marL="514350" rtl="0" algn="l">
              <a:lnSpc>
                <a:spcPct val="90000"/>
              </a:lnSpc>
              <a:spcBef>
                <a:spcPts val="1000"/>
              </a:spcBef>
              <a:spcAft>
                <a:spcPts val="0"/>
              </a:spcAft>
              <a:buClr>
                <a:schemeClr val="dk1"/>
              </a:buClr>
              <a:buSzPts val="1600"/>
              <a:buFont typeface="Calibri"/>
              <a:buAutoNum type="arabicPeriod"/>
            </a:pPr>
            <a:r>
              <a:rPr lang="es-AR" sz="1600"/>
              <a:t>¿Cuáles son algunas de las razones por las que estudiar las nubes es importante?</a:t>
            </a:r>
            <a:endParaRPr/>
          </a:p>
          <a:p>
            <a:pPr indent="-514350" lvl="0" marL="514350" rtl="0" algn="l">
              <a:lnSpc>
                <a:spcPct val="90000"/>
              </a:lnSpc>
              <a:spcBef>
                <a:spcPts val="1000"/>
              </a:spcBef>
              <a:spcAft>
                <a:spcPts val="0"/>
              </a:spcAft>
              <a:buClr>
                <a:schemeClr val="dk1"/>
              </a:buClr>
              <a:buSzPts val="1600"/>
              <a:buFont typeface="Calibri"/>
              <a:buAutoNum type="arabicPeriod"/>
            </a:pPr>
            <a:r>
              <a:rPr lang="es-AR" sz="1600"/>
              <a:t>Si el cielo está despejado de nubes, ¿debería enviar un informe de observación de nubes?</a:t>
            </a:r>
            <a:endParaRPr/>
          </a:p>
          <a:p>
            <a:pPr indent="-514350" lvl="0" marL="514350" rtl="0" algn="l">
              <a:lnSpc>
                <a:spcPct val="90000"/>
              </a:lnSpc>
              <a:spcBef>
                <a:spcPts val="1000"/>
              </a:spcBef>
              <a:spcAft>
                <a:spcPts val="0"/>
              </a:spcAft>
              <a:buClr>
                <a:schemeClr val="dk1"/>
              </a:buClr>
              <a:buSzPts val="1600"/>
              <a:buFont typeface="Calibri"/>
              <a:buAutoNum type="arabicPeriod"/>
            </a:pPr>
            <a:r>
              <a:rPr lang="es-AR" sz="1600"/>
              <a:t>¿Qué característica de las nubes hace que algunos días sean más oscuros?</a:t>
            </a:r>
            <a:endParaRPr/>
          </a:p>
          <a:p>
            <a:pPr indent="-514350" lvl="0" marL="514350" rtl="0" algn="l">
              <a:lnSpc>
                <a:spcPct val="90000"/>
              </a:lnSpc>
              <a:spcBef>
                <a:spcPts val="1000"/>
              </a:spcBef>
              <a:spcAft>
                <a:spcPts val="0"/>
              </a:spcAft>
              <a:buClr>
                <a:schemeClr val="dk1"/>
              </a:buClr>
              <a:buSzPts val="1600"/>
              <a:buFont typeface="Calibri"/>
              <a:buAutoNum type="arabicPeriod"/>
            </a:pPr>
            <a:r>
              <a:rPr lang="es-AR" sz="1600"/>
              <a:t>Si está lloviendo, ¿qué dos tipos de nubes podrían ser? ¿Cuál es la diferencia?</a:t>
            </a:r>
            <a:endParaRPr/>
          </a:p>
          <a:p>
            <a:pPr indent="-514350" lvl="0" marL="514350" rtl="0" algn="l">
              <a:lnSpc>
                <a:spcPct val="90000"/>
              </a:lnSpc>
              <a:spcBef>
                <a:spcPts val="1000"/>
              </a:spcBef>
              <a:spcAft>
                <a:spcPts val="0"/>
              </a:spcAft>
              <a:buClr>
                <a:schemeClr val="dk1"/>
              </a:buClr>
              <a:buSzPts val="1600"/>
              <a:buFont typeface="Calibri"/>
              <a:buAutoNum type="arabicPeriod"/>
            </a:pPr>
            <a:r>
              <a:rPr lang="es-AR" sz="1600"/>
              <a:t>¿Cuál es el tipo de nube que probablemente esté viendo si puede imaginar muchas formas divertidas?</a:t>
            </a:r>
            <a:endParaRPr/>
          </a:p>
          <a:p>
            <a:pPr indent="-514350" lvl="0" marL="514350" rtl="0" algn="l">
              <a:lnSpc>
                <a:spcPct val="90000"/>
              </a:lnSpc>
              <a:spcBef>
                <a:spcPts val="1000"/>
              </a:spcBef>
              <a:spcAft>
                <a:spcPts val="0"/>
              </a:spcAft>
              <a:buClr>
                <a:schemeClr val="dk1"/>
              </a:buClr>
              <a:buSzPts val="1600"/>
              <a:buFont typeface="Calibri"/>
              <a:buAutoNum type="arabicPeriod"/>
            </a:pPr>
            <a:r>
              <a:rPr lang="es-AR" sz="1600"/>
              <a:t>¿Qué puede usar para ayudar a determinar la altura de las nubes?</a:t>
            </a:r>
            <a:endParaRPr/>
          </a:p>
          <a:p>
            <a:pPr indent="-514350" lvl="0" marL="514350" rtl="0" algn="l">
              <a:lnSpc>
                <a:spcPct val="90000"/>
              </a:lnSpc>
              <a:spcBef>
                <a:spcPts val="1000"/>
              </a:spcBef>
              <a:spcAft>
                <a:spcPts val="0"/>
              </a:spcAft>
              <a:buClr>
                <a:schemeClr val="dk1"/>
              </a:buClr>
              <a:buSzPts val="1600"/>
              <a:buFont typeface="Calibri"/>
              <a:buAutoNum type="arabicPeriod"/>
            </a:pPr>
            <a:r>
              <a:rPr lang="es-AR" sz="1600"/>
              <a:t>¿Debería observar e informar las nubes hasta el horizonte?</a:t>
            </a:r>
            <a:endParaRPr/>
          </a:p>
          <a:p>
            <a:pPr indent="-514350" lvl="0" marL="514350" rtl="0" algn="l">
              <a:lnSpc>
                <a:spcPct val="90000"/>
              </a:lnSpc>
              <a:spcBef>
                <a:spcPts val="1000"/>
              </a:spcBef>
              <a:spcAft>
                <a:spcPts val="0"/>
              </a:spcAft>
              <a:buClr>
                <a:schemeClr val="dk1"/>
              </a:buClr>
              <a:buSzPts val="1600"/>
              <a:buFont typeface="Calibri"/>
              <a:buAutoNum type="arabicPeriod"/>
            </a:pPr>
            <a:r>
              <a:rPr lang="es-AR" sz="1600"/>
              <a:t>¿Cuánto del cielo debe oscurecerse para informar ese estado?</a:t>
            </a:r>
            <a:endParaRPr/>
          </a:p>
          <a:p>
            <a:pPr indent="-514350" lvl="0" marL="514350" rtl="0" algn="l">
              <a:lnSpc>
                <a:spcPct val="90000"/>
              </a:lnSpc>
              <a:spcBef>
                <a:spcPts val="1000"/>
              </a:spcBef>
              <a:spcAft>
                <a:spcPts val="0"/>
              </a:spcAft>
              <a:buClr>
                <a:schemeClr val="dk1"/>
              </a:buClr>
              <a:buSzPts val="1600"/>
              <a:buFont typeface="Calibri"/>
              <a:buAutoNum type="arabicPeriod"/>
            </a:pPr>
            <a:r>
              <a:rPr lang="es-AR" sz="1600"/>
              <a:t>¿Cuál es un ejemplo de una pregunta que podría explorar o investigar según las observaciones de la nube?</a:t>
            </a:r>
            <a:endParaRPr sz="1600"/>
          </a:p>
        </p:txBody>
      </p:sp>
      <p:pic>
        <p:nvPicPr>
          <p:cNvPr id="917" name="Google Shape;917;p59"/>
          <p:cNvPicPr preferRelativeResize="0"/>
          <p:nvPr/>
        </p:nvPicPr>
        <p:blipFill rotWithShape="1">
          <a:blip r:embed="rId3">
            <a:alphaModFix/>
          </a:blip>
          <a:srcRect b="0" l="0" r="0" t="0"/>
          <a:stretch/>
        </p:blipFill>
        <p:spPr>
          <a:xfrm>
            <a:off x="0" y="0"/>
            <a:ext cx="9144000" cy="822960"/>
          </a:xfrm>
          <a:prstGeom prst="rect">
            <a:avLst/>
          </a:prstGeom>
          <a:noFill/>
          <a:ln>
            <a:noFill/>
          </a:ln>
        </p:spPr>
      </p:pic>
      <p:grpSp>
        <p:nvGrpSpPr>
          <p:cNvPr id="918" name="Google Shape;918;p59"/>
          <p:cNvGrpSpPr/>
          <p:nvPr/>
        </p:nvGrpSpPr>
        <p:grpSpPr>
          <a:xfrm>
            <a:off x="0" y="822960"/>
            <a:ext cx="1166813" cy="6035040"/>
            <a:chOff x="-1419759" y="878790"/>
            <a:chExt cx="1166813" cy="6035040"/>
          </a:xfrm>
        </p:grpSpPr>
        <p:sp>
          <p:nvSpPr>
            <p:cNvPr id="919" name="Google Shape;919;p59"/>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0" name="Google Shape;920;p59"/>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144" name="Google Shape;144;p6"/>
          <p:cNvSpPr txBox="1"/>
          <p:nvPr>
            <p:ph type="title"/>
          </p:nvPr>
        </p:nvSpPr>
        <p:spPr>
          <a:xfrm>
            <a:off x="1388478" y="918546"/>
            <a:ext cx="802615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¿De dónde vienen las nubes?</a:t>
            </a:r>
            <a:endParaRPr>
              <a:solidFill>
                <a:srgbClr val="002060"/>
              </a:solidFill>
            </a:endParaRPr>
          </a:p>
        </p:txBody>
      </p:sp>
      <p:sp>
        <p:nvSpPr>
          <p:cNvPr id="145" name="Google Shape;145;p6"/>
          <p:cNvSpPr txBox="1"/>
          <p:nvPr>
            <p:ph idx="1" type="body"/>
          </p:nvPr>
        </p:nvSpPr>
        <p:spPr>
          <a:xfrm>
            <a:off x="1551710" y="2353141"/>
            <a:ext cx="3906982" cy="424837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s-AR" sz="2000"/>
              <a:t>El agua en la atmósfera existe en tres fases principales (sólido, líquido y gas).</a:t>
            </a:r>
            <a:endParaRPr/>
          </a:p>
          <a:p>
            <a:pPr indent="0" lvl="0" marL="0" rtl="0" algn="l">
              <a:lnSpc>
                <a:spcPct val="90000"/>
              </a:lnSpc>
              <a:spcBef>
                <a:spcPts val="1000"/>
              </a:spcBef>
              <a:spcAft>
                <a:spcPts val="0"/>
              </a:spcAft>
              <a:buClr>
                <a:schemeClr val="dk1"/>
              </a:buClr>
              <a:buSzPts val="2000"/>
              <a:buNone/>
            </a:pPr>
            <a:r>
              <a:rPr lang="es-AR" sz="2000"/>
              <a:t>Cambia de fase en función de la temperatura y la presión. Como la mayoría de los gases que forman la atmósfera, el vapor de agua es invisible para el ojo humano.</a:t>
            </a:r>
            <a:endParaRPr/>
          </a:p>
          <a:p>
            <a:pPr indent="0" lvl="0" marL="0" rtl="0" algn="l">
              <a:lnSpc>
                <a:spcPct val="90000"/>
              </a:lnSpc>
              <a:spcBef>
                <a:spcPts val="1000"/>
              </a:spcBef>
              <a:spcAft>
                <a:spcPts val="0"/>
              </a:spcAft>
              <a:buClr>
                <a:schemeClr val="dk1"/>
              </a:buClr>
              <a:buSzPts val="2000"/>
              <a:buNone/>
            </a:pPr>
            <a:r>
              <a:rPr lang="es-AR" sz="2000"/>
              <a:t>A diferencia de la mayoría de los otros gases en la atmósfera, en las condiciones adecuadas, el vapor de agua puede cambiar de gas a partículas sólidas o gotas líquida.</a:t>
            </a:r>
            <a:endParaRPr sz="2000"/>
          </a:p>
        </p:txBody>
      </p:sp>
      <p:pic>
        <p:nvPicPr>
          <p:cNvPr descr="Image of a clear sky" id="146" name="Google Shape;146;p6"/>
          <p:cNvPicPr preferRelativeResize="0"/>
          <p:nvPr/>
        </p:nvPicPr>
        <p:blipFill rotWithShape="1">
          <a:blip r:embed="rId3">
            <a:alphaModFix/>
          </a:blip>
          <a:srcRect b="0" l="0" r="0" t="0"/>
          <a:stretch/>
        </p:blipFill>
        <p:spPr>
          <a:xfrm>
            <a:off x="5611368" y="2512671"/>
            <a:ext cx="3272028" cy="2481656"/>
          </a:xfrm>
          <a:prstGeom prst="rect">
            <a:avLst/>
          </a:prstGeom>
          <a:noFill/>
          <a:ln>
            <a:noFill/>
          </a:ln>
        </p:spPr>
      </p:pic>
      <p:sp>
        <p:nvSpPr>
          <p:cNvPr id="147" name="Google Shape;147;p6"/>
          <p:cNvSpPr txBox="1"/>
          <p:nvPr/>
        </p:nvSpPr>
        <p:spPr>
          <a:xfrm>
            <a:off x="5611368" y="4988231"/>
            <a:ext cx="327660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s-AR" sz="1600" u="none" cap="none" strike="noStrike">
                <a:solidFill>
                  <a:schemeClr val="dk1"/>
                </a:solidFill>
                <a:latin typeface="Calibri"/>
                <a:ea typeface="Calibri"/>
                <a:cs typeface="Calibri"/>
                <a:sym typeface="Calibri"/>
              </a:rPr>
              <a:t>Aunque no podemos verlo, todavía hay agua (vapor) presente en un cielo azul claro.</a:t>
            </a:r>
            <a:endParaRPr b="0" i="0" sz="1600" u="none" cap="none" strike="noStrike">
              <a:solidFill>
                <a:schemeClr val="dk1"/>
              </a:solidFill>
              <a:latin typeface="Calibri"/>
              <a:ea typeface="Calibri"/>
              <a:cs typeface="Calibri"/>
              <a:sym typeface="Calibri"/>
            </a:endParaRPr>
          </a:p>
        </p:txBody>
      </p:sp>
      <p:pic>
        <p:nvPicPr>
          <p:cNvPr id="148" name="Google Shape;148;p6"/>
          <p:cNvPicPr preferRelativeResize="0"/>
          <p:nvPr/>
        </p:nvPicPr>
        <p:blipFill rotWithShape="1">
          <a:blip r:embed="rId4">
            <a:alphaModFix/>
          </a:blip>
          <a:srcRect b="0" l="0" r="0" t="0"/>
          <a:stretch/>
        </p:blipFill>
        <p:spPr>
          <a:xfrm>
            <a:off x="0" y="0"/>
            <a:ext cx="9144000" cy="822960"/>
          </a:xfrm>
          <a:prstGeom prst="rect">
            <a:avLst/>
          </a:prstGeom>
          <a:noFill/>
          <a:ln>
            <a:noFill/>
          </a:ln>
        </p:spPr>
      </p:pic>
      <p:grpSp>
        <p:nvGrpSpPr>
          <p:cNvPr id="149" name="Google Shape;149;p6"/>
          <p:cNvGrpSpPr/>
          <p:nvPr/>
        </p:nvGrpSpPr>
        <p:grpSpPr>
          <a:xfrm>
            <a:off x="0" y="822960"/>
            <a:ext cx="1166813" cy="6035040"/>
            <a:chOff x="-1419759" y="878790"/>
            <a:chExt cx="1166813" cy="6035040"/>
          </a:xfrm>
        </p:grpSpPr>
        <p:sp>
          <p:nvSpPr>
            <p:cNvPr id="150" name="Google Shape;150;p6"/>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1" name="Google Shape;151;p6"/>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6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927" name="Google Shape;927;p60"/>
          <p:cNvSpPr txBox="1"/>
          <p:nvPr>
            <p:ph type="title"/>
          </p:nvPr>
        </p:nvSpPr>
        <p:spPr>
          <a:xfrm>
            <a:off x="1481777" y="1101154"/>
            <a:ext cx="7172687" cy="62972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Actividades de aprendizaje GLOBE</a:t>
            </a:r>
            <a:endParaRPr/>
          </a:p>
        </p:txBody>
      </p:sp>
      <p:sp>
        <p:nvSpPr>
          <p:cNvPr id="928" name="Google Shape;928;p60"/>
          <p:cNvSpPr txBox="1"/>
          <p:nvPr>
            <p:ph idx="1" type="body"/>
          </p:nvPr>
        </p:nvSpPr>
        <p:spPr>
          <a:xfrm>
            <a:off x="1481777" y="2009077"/>
            <a:ext cx="7193063" cy="456781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s-AR" sz="2000"/>
              <a:t>.Cloud Watch (pdf): supervise las nubes y el clima por debajo de las conexiones.</a:t>
            </a:r>
            <a:endParaRPr/>
          </a:p>
          <a:p>
            <a:pPr indent="0" lvl="0" marL="0" rtl="0" algn="l">
              <a:lnSpc>
                <a:spcPct val="90000"/>
              </a:lnSpc>
              <a:spcBef>
                <a:spcPts val="1000"/>
              </a:spcBef>
              <a:spcAft>
                <a:spcPts val="0"/>
              </a:spcAft>
              <a:buClr>
                <a:schemeClr val="dk1"/>
              </a:buClr>
              <a:buSzPts val="2000"/>
              <a:buNone/>
            </a:pPr>
            <a:r>
              <a:rPr lang="es-AR" sz="2000"/>
              <a:t>Estimación de la cobertura de nubes: una simulación (pdf): pruebe esta divertida actividad para entrenar su ojo.</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rPr lang="es-AR" sz="2000"/>
              <a:t>O pruebe una nueva versión en línea: Cloud Cover Practice.</a:t>
            </a:r>
            <a:endParaRPr/>
          </a:p>
          <a:p>
            <a:pPr indent="0" lvl="0" marL="0" rtl="0" algn="l">
              <a:lnSpc>
                <a:spcPct val="90000"/>
              </a:lnSpc>
              <a:spcBef>
                <a:spcPts val="1000"/>
              </a:spcBef>
              <a:spcAft>
                <a:spcPts val="0"/>
              </a:spcAft>
              <a:buClr>
                <a:schemeClr val="dk1"/>
              </a:buClr>
              <a:buSzPts val="2000"/>
              <a:buNone/>
            </a:pPr>
            <a:r>
              <a:rPr lang="es-AR" sz="2000"/>
              <a:t>Observación, descripción e identificación de nubes (pdf): comience a aprender los tipos y nombres de nubes.</a:t>
            </a:r>
            <a:endParaRPr/>
          </a:p>
          <a:p>
            <a:pPr indent="0" lvl="0" marL="0" rtl="0" algn="l">
              <a:lnSpc>
                <a:spcPct val="90000"/>
              </a:lnSpc>
              <a:spcBef>
                <a:spcPts val="1000"/>
              </a:spcBef>
              <a:spcAft>
                <a:spcPts val="0"/>
              </a:spcAft>
              <a:buClr>
                <a:schemeClr val="dk1"/>
              </a:buClr>
              <a:buSzPts val="2000"/>
              <a:buNone/>
            </a:pPr>
            <a:r>
              <a:rPr lang="es-AR" sz="2000"/>
              <a:t>Pruebe la práctica interactiva complementaria: Cloud Type Practice.</a:t>
            </a:r>
            <a:endParaRPr sz="2000"/>
          </a:p>
        </p:txBody>
      </p:sp>
      <p:pic>
        <p:nvPicPr>
          <p:cNvPr descr="Cloud cover practice activity. Use blue and white paper to create examples of various cloud cover percentages" id="929" name="Google Shape;929;p60"/>
          <p:cNvPicPr preferRelativeResize="0"/>
          <p:nvPr/>
        </p:nvPicPr>
        <p:blipFill rotWithShape="1">
          <a:blip r:embed="rId3">
            <a:alphaModFix/>
          </a:blip>
          <a:srcRect b="0" l="0" r="0" t="0"/>
          <a:stretch/>
        </p:blipFill>
        <p:spPr>
          <a:xfrm>
            <a:off x="2420542" y="3452618"/>
            <a:ext cx="4976173" cy="1460193"/>
          </a:xfrm>
          <a:prstGeom prst="rect">
            <a:avLst/>
          </a:prstGeom>
          <a:noFill/>
          <a:ln>
            <a:noFill/>
          </a:ln>
        </p:spPr>
      </p:pic>
      <p:pic>
        <p:nvPicPr>
          <p:cNvPr id="930" name="Google Shape;930;p60"/>
          <p:cNvPicPr preferRelativeResize="0"/>
          <p:nvPr/>
        </p:nvPicPr>
        <p:blipFill rotWithShape="1">
          <a:blip r:embed="rId4">
            <a:alphaModFix/>
          </a:blip>
          <a:srcRect b="0" l="0" r="0" t="0"/>
          <a:stretch/>
        </p:blipFill>
        <p:spPr>
          <a:xfrm>
            <a:off x="0" y="0"/>
            <a:ext cx="9144000" cy="822960"/>
          </a:xfrm>
          <a:prstGeom prst="rect">
            <a:avLst/>
          </a:prstGeom>
          <a:noFill/>
          <a:ln>
            <a:noFill/>
          </a:ln>
        </p:spPr>
      </p:pic>
      <p:grpSp>
        <p:nvGrpSpPr>
          <p:cNvPr id="931" name="Google Shape;931;p60"/>
          <p:cNvGrpSpPr/>
          <p:nvPr/>
        </p:nvGrpSpPr>
        <p:grpSpPr>
          <a:xfrm>
            <a:off x="0" y="822960"/>
            <a:ext cx="1166813" cy="6035040"/>
            <a:chOff x="-1419759" y="878790"/>
            <a:chExt cx="1166813" cy="6035040"/>
          </a:xfrm>
        </p:grpSpPr>
        <p:sp>
          <p:nvSpPr>
            <p:cNvPr id="932" name="Google Shape;932;p60"/>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3" name="Google Shape;933;p60"/>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H. Más recursos</a:t>
              </a:r>
              <a:endParaRPr b="0" i="0" sz="1500" u="none" cap="none" strike="noStrike">
                <a:solidFill>
                  <a:srgbClr val="FF0000"/>
                </a:solidFill>
                <a:latin typeface="Calibri"/>
                <a:ea typeface="Calibri"/>
                <a:cs typeface="Calibri"/>
                <a:sym typeface="Calibri"/>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6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940" name="Google Shape;940;p61"/>
          <p:cNvSpPr txBox="1"/>
          <p:nvPr>
            <p:ph type="title"/>
          </p:nvPr>
        </p:nvSpPr>
        <p:spPr>
          <a:xfrm>
            <a:off x="1322286" y="874811"/>
            <a:ext cx="7489205" cy="7230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s-AR" sz="2800"/>
              <a:t>Recursos de GLOBE de primeros años de primaria</a:t>
            </a:r>
            <a:endParaRPr sz="2800"/>
          </a:p>
        </p:txBody>
      </p:sp>
      <p:sp>
        <p:nvSpPr>
          <p:cNvPr id="941" name="Google Shape;941;p61"/>
          <p:cNvSpPr txBox="1"/>
          <p:nvPr>
            <p:ph idx="1" type="body"/>
          </p:nvPr>
        </p:nvSpPr>
        <p:spPr>
          <a:xfrm>
            <a:off x="1487364" y="2364723"/>
            <a:ext cx="3186235" cy="227593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s-AR" sz="1800"/>
              <a:t>Pruebe el libro de cuentos de nubes GLOBE y las actividades de aprendizaje relacionadas:</a:t>
            </a:r>
            <a:endParaRPr/>
          </a:p>
          <a:p>
            <a:pPr indent="0" lvl="0" marL="0" rtl="0" algn="l">
              <a:lnSpc>
                <a:spcPct val="90000"/>
              </a:lnSpc>
              <a:spcBef>
                <a:spcPts val="1000"/>
              </a:spcBef>
              <a:spcAft>
                <a:spcPts val="0"/>
              </a:spcAft>
              <a:buClr>
                <a:schemeClr val="dk1"/>
              </a:buClr>
              <a:buSzPts val="1800"/>
              <a:buNone/>
            </a:pPr>
            <a:r>
              <a:rPr lang="es-AR" sz="1800"/>
              <a:t>Diversión en la nube</a:t>
            </a:r>
            <a:endParaRPr/>
          </a:p>
          <a:p>
            <a:pPr indent="0" lvl="0" marL="0" rtl="0" algn="l">
              <a:lnSpc>
                <a:spcPct val="90000"/>
              </a:lnSpc>
              <a:spcBef>
                <a:spcPts val="1000"/>
              </a:spcBef>
              <a:spcAft>
                <a:spcPts val="0"/>
              </a:spcAft>
              <a:buClr>
                <a:schemeClr val="dk1"/>
              </a:buClr>
              <a:buSzPts val="1800"/>
              <a:buNone/>
            </a:pPr>
            <a:r>
              <a:rPr lang="es-AR" sz="1800"/>
              <a:t>Cloudscape</a:t>
            </a:r>
            <a:endParaRPr sz="1800"/>
          </a:p>
          <a:p>
            <a:pPr indent="0" lvl="0" marL="0" rtl="0" algn="l">
              <a:lnSpc>
                <a:spcPct val="90000"/>
              </a:lnSpc>
              <a:spcBef>
                <a:spcPts val="1000"/>
              </a:spcBef>
              <a:spcAft>
                <a:spcPts val="0"/>
              </a:spcAft>
              <a:buClr>
                <a:schemeClr val="dk1"/>
              </a:buClr>
              <a:buSzPts val="1800"/>
              <a:buNone/>
            </a:pPr>
            <a:r>
              <a:rPr lang="es-AR" sz="1800"/>
              <a:t>Difundir o no difundir</a:t>
            </a:r>
            <a:endParaRPr sz="1800"/>
          </a:p>
        </p:txBody>
      </p:sp>
      <p:sp>
        <p:nvSpPr>
          <p:cNvPr id="942" name="Google Shape;942;p61"/>
          <p:cNvSpPr txBox="1"/>
          <p:nvPr/>
        </p:nvSpPr>
        <p:spPr>
          <a:xfrm>
            <a:off x="5113070" y="2362636"/>
            <a:ext cx="3402300" cy="20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Pruebe el libro de cuentos de aerosoles GLOBE y las actividades de aprendizaje relacionadas: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Observadores del cielo</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¿Por qué (no) tan azul?</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Vea la luz</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s-AR" sz="1800" u="none" cap="none" strike="noStrike">
                <a:solidFill>
                  <a:schemeClr val="dk1"/>
                </a:solidFill>
                <a:latin typeface="Calibri"/>
                <a:ea typeface="Calibri"/>
                <a:cs typeface="Calibri"/>
                <a:sym typeface="Calibri"/>
              </a:rPr>
              <a:t>En el aire</a:t>
            </a:r>
            <a:endParaRPr b="0" i="0" sz="1800" u="none" cap="none" strike="noStrike">
              <a:solidFill>
                <a:schemeClr val="dk1"/>
              </a:solidFill>
              <a:latin typeface="Calibri"/>
              <a:ea typeface="Calibri"/>
              <a:cs typeface="Calibri"/>
              <a:sym typeface="Calibri"/>
            </a:endParaRPr>
          </a:p>
        </p:txBody>
      </p:sp>
      <p:pic>
        <p:nvPicPr>
          <p:cNvPr descr="GLOBE elementary cloud storybook cover" id="943" name="Google Shape;943;p61"/>
          <p:cNvPicPr preferRelativeResize="0"/>
          <p:nvPr/>
        </p:nvPicPr>
        <p:blipFill rotWithShape="1">
          <a:blip r:embed="rId3">
            <a:alphaModFix/>
          </a:blip>
          <a:srcRect b="0" l="0" r="0" t="0"/>
          <a:stretch/>
        </p:blipFill>
        <p:spPr>
          <a:xfrm>
            <a:off x="1838487" y="4519452"/>
            <a:ext cx="2036565" cy="2202024"/>
          </a:xfrm>
          <a:prstGeom prst="rect">
            <a:avLst/>
          </a:prstGeom>
          <a:noFill/>
          <a:ln>
            <a:noFill/>
          </a:ln>
        </p:spPr>
      </p:pic>
      <p:pic>
        <p:nvPicPr>
          <p:cNvPr descr="GLOBE elementary aerosol storybook cover" id="944" name="Google Shape;944;p61"/>
          <p:cNvPicPr preferRelativeResize="0"/>
          <p:nvPr/>
        </p:nvPicPr>
        <p:blipFill rotWithShape="1">
          <a:blip r:embed="rId4">
            <a:alphaModFix/>
          </a:blip>
          <a:srcRect b="0" l="0" r="0" t="0"/>
          <a:stretch/>
        </p:blipFill>
        <p:spPr>
          <a:xfrm>
            <a:off x="5780848" y="4466815"/>
            <a:ext cx="2066723" cy="2327515"/>
          </a:xfrm>
          <a:prstGeom prst="rect">
            <a:avLst/>
          </a:prstGeom>
          <a:noFill/>
          <a:ln>
            <a:noFill/>
          </a:ln>
        </p:spPr>
      </p:pic>
      <p:sp>
        <p:nvSpPr>
          <p:cNvPr id="945" name="Google Shape;945;p61"/>
          <p:cNvSpPr txBox="1"/>
          <p:nvPr/>
        </p:nvSpPr>
        <p:spPr>
          <a:xfrm>
            <a:off x="1428503" y="1467030"/>
            <a:ext cx="7276769"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s-AR" sz="1600" u="none" cap="none" strike="noStrike">
                <a:solidFill>
                  <a:schemeClr val="dk1"/>
                </a:solidFill>
                <a:latin typeface="Calibri"/>
                <a:ea typeface="Calibri"/>
                <a:cs typeface="Calibri"/>
                <a:sym typeface="Calibri"/>
              </a:rPr>
              <a:t>¡El protocolo  Nubes es fácil para niños y adultos de todas las edades! Si está trabajando con estudiantes más jóvenes, los recursos de primaria GLOBE pueden ser especialmente útiles.</a:t>
            </a:r>
            <a:endParaRPr b="0" i="0" sz="1600" u="none" cap="none" strike="noStrike">
              <a:solidFill>
                <a:schemeClr val="dk1"/>
              </a:solidFill>
              <a:latin typeface="Calibri"/>
              <a:ea typeface="Calibri"/>
              <a:cs typeface="Calibri"/>
              <a:sym typeface="Calibri"/>
            </a:endParaRPr>
          </a:p>
        </p:txBody>
      </p:sp>
      <p:pic>
        <p:nvPicPr>
          <p:cNvPr id="946" name="Google Shape;946;p61"/>
          <p:cNvPicPr preferRelativeResize="0"/>
          <p:nvPr/>
        </p:nvPicPr>
        <p:blipFill rotWithShape="1">
          <a:blip r:embed="rId5">
            <a:alphaModFix/>
          </a:blip>
          <a:srcRect b="0" l="0" r="0" t="0"/>
          <a:stretch/>
        </p:blipFill>
        <p:spPr>
          <a:xfrm>
            <a:off x="0" y="0"/>
            <a:ext cx="9144000" cy="822960"/>
          </a:xfrm>
          <a:prstGeom prst="rect">
            <a:avLst/>
          </a:prstGeom>
          <a:noFill/>
          <a:ln>
            <a:noFill/>
          </a:ln>
        </p:spPr>
      </p:pic>
      <p:grpSp>
        <p:nvGrpSpPr>
          <p:cNvPr id="947" name="Google Shape;947;p61"/>
          <p:cNvGrpSpPr/>
          <p:nvPr/>
        </p:nvGrpSpPr>
        <p:grpSpPr>
          <a:xfrm>
            <a:off x="0" y="822960"/>
            <a:ext cx="1166813" cy="6035040"/>
            <a:chOff x="-1419759" y="878790"/>
            <a:chExt cx="1166813" cy="6035040"/>
          </a:xfrm>
        </p:grpSpPr>
        <p:sp>
          <p:nvSpPr>
            <p:cNvPr id="948" name="Google Shape;948;p61"/>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9" name="Google Shape;949;p61"/>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H. Más recursos</a:t>
              </a:r>
              <a:endParaRPr b="0" i="0" sz="1500" u="none" cap="none" strike="noStrike">
                <a:solidFill>
                  <a:srgbClr val="FF0000"/>
                </a:solidFill>
                <a:latin typeface="Calibri"/>
                <a:ea typeface="Calibri"/>
                <a:cs typeface="Calibri"/>
                <a:sym typeface="Calibri"/>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6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955" name="Google Shape;955;p62"/>
          <p:cNvSpPr txBox="1"/>
          <p:nvPr>
            <p:ph type="title"/>
          </p:nvPr>
        </p:nvSpPr>
        <p:spPr>
          <a:xfrm>
            <a:off x="1569063" y="1064102"/>
            <a:ext cx="7172687" cy="9849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Recursos de NASA </a:t>
            </a:r>
            <a:endParaRPr/>
          </a:p>
        </p:txBody>
      </p:sp>
      <p:sp>
        <p:nvSpPr>
          <p:cNvPr id="956" name="Google Shape;956;p62"/>
          <p:cNvSpPr txBox="1"/>
          <p:nvPr>
            <p:ph idx="1" type="body"/>
          </p:nvPr>
        </p:nvSpPr>
        <p:spPr>
          <a:xfrm>
            <a:off x="1569063" y="2290189"/>
            <a:ext cx="6817555" cy="388677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Font typeface="Calibri"/>
              <a:buChar char="•"/>
            </a:pPr>
            <a:r>
              <a:rPr lang="es-AR"/>
              <a:t>Artículo principal del Observatorio de la Tierra de la NASA sobre las nubes.</a:t>
            </a:r>
            <a:endParaRPr/>
          </a:p>
          <a:p>
            <a:pPr indent="-228600" lvl="0" marL="228600" rtl="0" algn="l">
              <a:lnSpc>
                <a:spcPct val="90000"/>
              </a:lnSpc>
              <a:spcBef>
                <a:spcPts val="1000"/>
              </a:spcBef>
              <a:spcAft>
                <a:spcPts val="0"/>
              </a:spcAft>
              <a:buClr>
                <a:schemeClr val="dk1"/>
              </a:buClr>
              <a:buSzPts val="2800"/>
              <a:buFont typeface="Calibri"/>
              <a:buChar char="•"/>
            </a:pPr>
            <a:r>
              <a:rPr lang="es-AR"/>
              <a:t>Hoja de datos de la NASA: La importancia de comprender las nubes.</a:t>
            </a:r>
            <a:endParaRPr/>
          </a:p>
          <a:p>
            <a:pPr indent="-228600" lvl="0" marL="228600" rtl="0" algn="l">
              <a:lnSpc>
                <a:spcPct val="90000"/>
              </a:lnSpc>
              <a:spcBef>
                <a:spcPts val="1000"/>
              </a:spcBef>
              <a:spcAft>
                <a:spcPts val="0"/>
              </a:spcAft>
              <a:buClr>
                <a:schemeClr val="dk1"/>
              </a:buClr>
              <a:buSzPts val="2800"/>
              <a:buFont typeface="Calibri"/>
              <a:buChar char="•"/>
            </a:pPr>
            <a:r>
              <a:rPr lang="es-AR"/>
              <a:t>Imágenes desde el espacio: Explore la cosmovisión de la NASA o la Tierra visible, excelentes recursos para interpretar imágenes de satélite.</a:t>
            </a:r>
            <a:endParaRPr/>
          </a:p>
        </p:txBody>
      </p:sp>
      <p:pic>
        <p:nvPicPr>
          <p:cNvPr id="957" name="Google Shape;957;p62"/>
          <p:cNvPicPr preferRelativeResize="0"/>
          <p:nvPr/>
        </p:nvPicPr>
        <p:blipFill rotWithShape="1">
          <a:blip r:embed="rId3">
            <a:alphaModFix/>
          </a:blip>
          <a:srcRect b="0" l="0" r="0" t="0"/>
          <a:stretch/>
        </p:blipFill>
        <p:spPr>
          <a:xfrm>
            <a:off x="0" y="0"/>
            <a:ext cx="9144000" cy="822960"/>
          </a:xfrm>
          <a:prstGeom prst="rect">
            <a:avLst/>
          </a:prstGeom>
          <a:noFill/>
          <a:ln>
            <a:noFill/>
          </a:ln>
        </p:spPr>
      </p:pic>
      <p:grpSp>
        <p:nvGrpSpPr>
          <p:cNvPr id="958" name="Google Shape;958;p62"/>
          <p:cNvGrpSpPr/>
          <p:nvPr/>
        </p:nvGrpSpPr>
        <p:grpSpPr>
          <a:xfrm>
            <a:off x="0" y="822960"/>
            <a:ext cx="1166813" cy="6035040"/>
            <a:chOff x="-1419759" y="878790"/>
            <a:chExt cx="1166813" cy="6035040"/>
          </a:xfrm>
        </p:grpSpPr>
        <p:sp>
          <p:nvSpPr>
            <p:cNvPr id="959" name="Google Shape;959;p62"/>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0" name="Google Shape;960;p62"/>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H. Más recursos</a:t>
              </a:r>
              <a:endParaRPr b="0" i="0" sz="1500" u="none" cap="none" strike="noStrike">
                <a:solidFill>
                  <a:srgbClr val="FF0000"/>
                </a:solidFill>
                <a:latin typeface="Calibri"/>
                <a:ea typeface="Calibri"/>
                <a:cs typeface="Calibri"/>
                <a:sym typeface="Calibri"/>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6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966" name="Google Shape;966;p63"/>
          <p:cNvSpPr txBox="1"/>
          <p:nvPr>
            <p:ph type="title"/>
          </p:nvPr>
        </p:nvSpPr>
        <p:spPr>
          <a:xfrm>
            <a:off x="1322286" y="1028334"/>
            <a:ext cx="7387605" cy="123586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800"/>
              <a:buFont typeface="Calibri"/>
              <a:buNone/>
            </a:pPr>
            <a:r>
              <a:rPr lang="es-AR" sz="2800"/>
              <a:t>¡Ha completado el módulo de capacitación de Protocolo de Nubes, que incluye comparaciones de satélites!</a:t>
            </a:r>
            <a:endParaRPr sz="2800"/>
          </a:p>
        </p:txBody>
      </p:sp>
      <p:sp>
        <p:nvSpPr>
          <p:cNvPr id="967" name="Google Shape;967;p63"/>
          <p:cNvSpPr txBox="1"/>
          <p:nvPr>
            <p:ph idx="1" type="body"/>
          </p:nvPr>
        </p:nvSpPr>
        <p:spPr>
          <a:xfrm>
            <a:off x="1570182" y="2469577"/>
            <a:ext cx="6924791" cy="388677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Font typeface="Calibri"/>
              <a:buChar char="•"/>
            </a:pPr>
            <a:r>
              <a:rPr lang="es-AR" sz="2000"/>
              <a:t>Si está listo para realizar el examen de evaluación, regístrese y responda el cuestionario correspondiente al Protocolo de nubes.</a:t>
            </a:r>
            <a:endParaRPr/>
          </a:p>
          <a:p>
            <a:pPr indent="-228600" lvl="0" marL="228600" rtl="0" algn="l">
              <a:lnSpc>
                <a:spcPct val="90000"/>
              </a:lnSpc>
              <a:spcBef>
                <a:spcPts val="1000"/>
              </a:spcBef>
              <a:spcAft>
                <a:spcPts val="0"/>
              </a:spcAft>
              <a:buClr>
                <a:schemeClr val="dk1"/>
              </a:buClr>
              <a:buSzPts val="2000"/>
              <a:buFont typeface="Calibri"/>
              <a:buChar char="•"/>
            </a:pPr>
            <a:r>
              <a:rPr lang="es-AR" sz="2000"/>
              <a:t>¡Está listo para realizar observaciones del protocolo de nubes e interpretar los datos satelitales! ¡Bienvenido a la comunidad GLOBE Atmosfera!</a:t>
            </a:r>
            <a:endParaRPr sz="2000"/>
          </a:p>
          <a:p>
            <a:pPr indent="-228600" lvl="0" marL="228600" rtl="0" algn="l">
              <a:lnSpc>
                <a:spcPct val="90000"/>
              </a:lnSpc>
              <a:spcBef>
                <a:spcPts val="1000"/>
              </a:spcBef>
              <a:spcAft>
                <a:spcPts val="0"/>
              </a:spcAft>
              <a:buClr>
                <a:schemeClr val="dk1"/>
              </a:buClr>
              <a:buSzPts val="2000"/>
              <a:buFont typeface="Calibri"/>
              <a:buChar char="•"/>
            </a:pPr>
            <a:r>
              <a:rPr lang="es-AR" sz="2000"/>
              <a:t>Envíenos sus comentarios sobre este módulo. Este es un proyecto comunitario y agradecemos sus comentarios, sugerencias y modificaciones. Comente aquí: Comentarios sobre e-Training</a:t>
            </a:r>
            <a:endParaRPr/>
          </a:p>
          <a:p>
            <a:pPr indent="-228600" lvl="0" marL="228600" rtl="0" algn="l">
              <a:lnSpc>
                <a:spcPct val="90000"/>
              </a:lnSpc>
              <a:spcBef>
                <a:spcPts val="1000"/>
              </a:spcBef>
              <a:spcAft>
                <a:spcPts val="0"/>
              </a:spcAft>
              <a:buClr>
                <a:schemeClr val="dk1"/>
              </a:buClr>
              <a:buSzPts val="2000"/>
              <a:buFont typeface="Calibri"/>
              <a:buChar char="•"/>
            </a:pPr>
            <a:r>
              <a:rPr lang="es-AR" sz="2000"/>
              <a:t>¿Preguntas sobre este módulo? Póngase en contacto con GLOBE: </a:t>
            </a:r>
            <a:r>
              <a:rPr lang="es-AR" sz="2000" u="sng">
                <a:solidFill>
                  <a:schemeClr val="hlink"/>
                </a:solidFill>
                <a:hlinkClick r:id="rId3"/>
              </a:rPr>
              <a:t>help@globe.gov</a:t>
            </a:r>
            <a:endParaRPr sz="2000"/>
          </a:p>
        </p:txBody>
      </p:sp>
      <p:pic>
        <p:nvPicPr>
          <p:cNvPr id="968" name="Google Shape;968;p63"/>
          <p:cNvPicPr preferRelativeResize="0"/>
          <p:nvPr/>
        </p:nvPicPr>
        <p:blipFill rotWithShape="1">
          <a:blip r:embed="rId4">
            <a:alphaModFix/>
          </a:blip>
          <a:srcRect b="0" l="0" r="0" t="0"/>
          <a:stretch/>
        </p:blipFill>
        <p:spPr>
          <a:xfrm>
            <a:off x="0" y="0"/>
            <a:ext cx="9144000" cy="822960"/>
          </a:xfrm>
          <a:prstGeom prst="rect">
            <a:avLst/>
          </a:prstGeom>
          <a:noFill/>
          <a:ln>
            <a:noFill/>
          </a:ln>
        </p:spPr>
      </p:pic>
      <p:grpSp>
        <p:nvGrpSpPr>
          <p:cNvPr id="969" name="Google Shape;969;p63"/>
          <p:cNvGrpSpPr/>
          <p:nvPr/>
        </p:nvGrpSpPr>
        <p:grpSpPr>
          <a:xfrm>
            <a:off x="0" y="822960"/>
            <a:ext cx="1166813" cy="6035040"/>
            <a:chOff x="-1419759" y="878790"/>
            <a:chExt cx="1166813" cy="6035040"/>
          </a:xfrm>
        </p:grpSpPr>
        <p:sp>
          <p:nvSpPr>
            <p:cNvPr id="970" name="Google Shape;970;p63"/>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1" name="Google Shape;971;p63"/>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H. Más recursos</a:t>
              </a:r>
              <a:endParaRPr b="0" i="0" sz="1500" u="none" cap="none" strike="noStrike">
                <a:solidFill>
                  <a:srgbClr val="FF0000"/>
                </a:solidFill>
                <a:latin typeface="Calibri"/>
                <a:ea typeface="Calibri"/>
                <a:cs typeface="Calibri"/>
                <a:sym typeface="Calibri"/>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6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977" name="Google Shape;977;p64"/>
          <p:cNvSpPr txBox="1"/>
          <p:nvPr>
            <p:ph type="title"/>
          </p:nvPr>
        </p:nvSpPr>
        <p:spPr>
          <a:xfrm>
            <a:off x="1332474" y="866160"/>
            <a:ext cx="7172687" cy="647096"/>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2060"/>
              </a:buClr>
              <a:buSzPts val="2800"/>
              <a:buFont typeface="Calibri"/>
              <a:buNone/>
            </a:pPr>
            <a:r>
              <a:rPr lang="es-AR" sz="2800"/>
              <a:t>Créditos</a:t>
            </a:r>
            <a:endParaRPr sz="2800"/>
          </a:p>
        </p:txBody>
      </p:sp>
      <p:sp>
        <p:nvSpPr>
          <p:cNvPr id="978" name="Google Shape;978;p64"/>
          <p:cNvSpPr txBox="1"/>
          <p:nvPr>
            <p:ph idx="1" type="body"/>
          </p:nvPr>
        </p:nvSpPr>
        <p:spPr>
          <a:xfrm>
            <a:off x="1558875" y="1428703"/>
            <a:ext cx="7193063" cy="4609749"/>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chemeClr val="dk1"/>
              </a:buClr>
              <a:buSzPct val="100000"/>
              <a:buNone/>
            </a:pPr>
            <a:r>
              <a:rPr b="1" lang="es-AR" sz="6400"/>
              <a:t>Diapositivas:</a:t>
            </a:r>
            <a:endParaRPr sz="6400"/>
          </a:p>
          <a:p>
            <a:pPr indent="-228600" lvl="0" marL="228600" rtl="0" algn="l">
              <a:lnSpc>
                <a:spcPct val="90000"/>
              </a:lnSpc>
              <a:spcBef>
                <a:spcPts val="1000"/>
              </a:spcBef>
              <a:spcAft>
                <a:spcPts val="0"/>
              </a:spcAft>
              <a:buClr>
                <a:schemeClr val="dk1"/>
              </a:buClr>
              <a:buSzPct val="100000"/>
              <a:buFont typeface="Calibri"/>
              <a:buChar char="•"/>
            </a:pPr>
            <a:r>
              <a:rPr lang="es-AR" sz="6400"/>
              <a:t>Dr. Lin Chambers, Centro de Investigación Langley de la NASA, EE. UU.</a:t>
            </a:r>
            <a:endParaRPr/>
          </a:p>
          <a:p>
            <a:pPr indent="-228600" lvl="0" marL="228600" rtl="0" algn="l">
              <a:lnSpc>
                <a:spcPct val="90000"/>
              </a:lnSpc>
              <a:spcBef>
                <a:spcPts val="1000"/>
              </a:spcBef>
              <a:spcAft>
                <a:spcPts val="0"/>
              </a:spcAft>
              <a:buClr>
                <a:schemeClr val="dk1"/>
              </a:buClr>
              <a:buSzPct val="100000"/>
              <a:buFont typeface="Calibri"/>
              <a:buChar char="•"/>
            </a:pPr>
            <a:r>
              <a:rPr lang="es-AR" sz="6400"/>
              <a:t>Sarah McCrea, Centro de Investigación Langley de la NASA, EE. UU.</a:t>
            </a:r>
            <a:endParaRPr/>
          </a:p>
          <a:p>
            <a:pPr indent="-228600" lvl="0" marL="228600" rtl="0" algn="l">
              <a:lnSpc>
                <a:spcPct val="90000"/>
              </a:lnSpc>
              <a:spcBef>
                <a:spcPts val="1000"/>
              </a:spcBef>
              <a:spcAft>
                <a:spcPts val="0"/>
              </a:spcAft>
              <a:buClr>
                <a:schemeClr val="dk1"/>
              </a:buClr>
              <a:buSzPct val="100000"/>
              <a:buFont typeface="Calibri"/>
              <a:buChar char="•"/>
            </a:pPr>
            <a:r>
              <a:rPr lang="es-AR" sz="6400"/>
              <a:t>Jessica Taylor, Centro de Investigación Langley de la NASA, EE. UU.</a:t>
            </a:r>
            <a:endParaRPr/>
          </a:p>
          <a:p>
            <a:pPr indent="-228600" lvl="0" marL="228600" rtl="0" algn="l">
              <a:lnSpc>
                <a:spcPct val="90000"/>
              </a:lnSpc>
              <a:spcBef>
                <a:spcPts val="1000"/>
              </a:spcBef>
              <a:spcAft>
                <a:spcPts val="0"/>
              </a:spcAft>
              <a:buClr>
                <a:schemeClr val="dk1"/>
              </a:buClr>
              <a:buSzPct val="100000"/>
              <a:buFont typeface="Calibri"/>
              <a:buChar char="•"/>
            </a:pPr>
            <a:r>
              <a:rPr lang="es-AR" sz="6400"/>
              <a:t>Russanne Low, Ph.D., Universidad de Nebraska-Lincoln, EE. UU.</a:t>
            </a:r>
            <a:endParaRPr sz="6400"/>
          </a:p>
          <a:p>
            <a:pPr indent="0" lvl="0" marL="0" rtl="0" algn="l">
              <a:lnSpc>
                <a:spcPct val="90000"/>
              </a:lnSpc>
              <a:spcBef>
                <a:spcPts val="1000"/>
              </a:spcBef>
              <a:spcAft>
                <a:spcPts val="0"/>
              </a:spcAft>
              <a:buClr>
                <a:schemeClr val="dk1"/>
              </a:buClr>
              <a:buSzPct val="100000"/>
              <a:buNone/>
            </a:pPr>
            <a:r>
              <a:rPr b="1" lang="es-AR" sz="6400"/>
              <a:t>Imágenes:</a:t>
            </a:r>
            <a:endParaRPr/>
          </a:p>
          <a:p>
            <a:pPr indent="0" lvl="0" marL="0" rtl="0" algn="l">
              <a:lnSpc>
                <a:spcPct val="90000"/>
              </a:lnSpc>
              <a:spcBef>
                <a:spcPts val="1000"/>
              </a:spcBef>
              <a:spcAft>
                <a:spcPts val="0"/>
              </a:spcAft>
              <a:buClr>
                <a:schemeClr val="dk1"/>
              </a:buClr>
              <a:buSzPct val="100000"/>
              <a:buNone/>
            </a:pPr>
            <a:r>
              <a:rPr lang="es-AR" sz="6400"/>
              <a:t>Centro de Investigación Langley de la NASA</a:t>
            </a:r>
            <a:endParaRPr/>
          </a:p>
          <a:p>
            <a:pPr indent="0" lvl="0" marL="0" rtl="0" algn="l">
              <a:lnSpc>
                <a:spcPct val="90000"/>
              </a:lnSpc>
              <a:spcBef>
                <a:spcPts val="1000"/>
              </a:spcBef>
              <a:spcAft>
                <a:spcPts val="0"/>
              </a:spcAft>
              <a:buClr>
                <a:schemeClr val="dk1"/>
              </a:buClr>
              <a:buSzPct val="100000"/>
              <a:buNone/>
            </a:pPr>
            <a:r>
              <a:t/>
            </a:r>
            <a:endParaRPr b="1" sz="6400"/>
          </a:p>
          <a:p>
            <a:pPr indent="0" lvl="0" marL="0" rtl="0" algn="l">
              <a:lnSpc>
                <a:spcPct val="90000"/>
              </a:lnSpc>
              <a:spcBef>
                <a:spcPts val="1000"/>
              </a:spcBef>
              <a:spcAft>
                <a:spcPts val="0"/>
              </a:spcAft>
              <a:buClr>
                <a:schemeClr val="dk1"/>
              </a:buClr>
              <a:buSzPct val="100000"/>
              <a:buNone/>
            </a:pPr>
            <a:r>
              <a:rPr b="1" lang="es-AR" sz="6400"/>
              <a:t>Más Información:</a:t>
            </a:r>
            <a:endParaRPr/>
          </a:p>
          <a:p>
            <a:pPr indent="0" lvl="0" marL="0" rtl="0" algn="l">
              <a:lnSpc>
                <a:spcPct val="90000"/>
              </a:lnSpc>
              <a:spcBef>
                <a:spcPts val="1000"/>
              </a:spcBef>
              <a:spcAft>
                <a:spcPts val="0"/>
              </a:spcAft>
              <a:buClr>
                <a:schemeClr val="dk1"/>
              </a:buClr>
              <a:buSzPct val="100000"/>
              <a:buNone/>
            </a:pPr>
            <a:r>
              <a:rPr lang="es-AR" sz="6400" u="sng">
                <a:solidFill>
                  <a:schemeClr val="hlink"/>
                </a:solidFill>
                <a:hlinkClick r:id="rId3"/>
              </a:rPr>
              <a:t>El Programa GLOBE</a:t>
            </a:r>
            <a:endParaRPr sz="6400"/>
          </a:p>
          <a:p>
            <a:pPr indent="0" lvl="0" marL="0" rtl="0" algn="l">
              <a:lnSpc>
                <a:spcPct val="90000"/>
              </a:lnSpc>
              <a:spcBef>
                <a:spcPts val="1000"/>
              </a:spcBef>
              <a:spcAft>
                <a:spcPts val="0"/>
              </a:spcAft>
              <a:buClr>
                <a:schemeClr val="dk1"/>
              </a:buClr>
              <a:buSzPct val="100000"/>
              <a:buNone/>
            </a:pPr>
            <a:r>
              <a:rPr lang="es-AR" sz="6400" u="sng">
                <a:solidFill>
                  <a:schemeClr val="hlink"/>
                </a:solidFill>
                <a:hlinkClick r:id="rId4"/>
              </a:rPr>
              <a:t>Página web de comparación de satélites de la NASA </a:t>
            </a:r>
            <a:r>
              <a:rPr lang="es-AR" sz="6400"/>
              <a:t>on GLOBE.gov</a:t>
            </a:r>
            <a:endParaRPr/>
          </a:p>
          <a:p>
            <a:pPr indent="0" lvl="0" marL="0" rtl="0" algn="l">
              <a:lnSpc>
                <a:spcPct val="90000"/>
              </a:lnSpc>
              <a:spcBef>
                <a:spcPts val="1000"/>
              </a:spcBef>
              <a:spcAft>
                <a:spcPts val="0"/>
              </a:spcAft>
              <a:buClr>
                <a:schemeClr val="dk1"/>
              </a:buClr>
              <a:buSzPct val="100000"/>
              <a:buNone/>
            </a:pPr>
            <a:r>
              <a:rPr lang="es-AR" sz="6400" u="sng">
                <a:solidFill>
                  <a:schemeClr val="hlink"/>
                </a:solidFill>
                <a:hlinkClick r:id="rId5"/>
              </a:rPr>
              <a:t>NASA Wavelength </a:t>
            </a:r>
            <a:r>
              <a:rPr lang="es-AR" sz="6400"/>
              <a:t>: Biblioteca digital de recursos educativos del espacio y la Tierra de la NASA</a:t>
            </a:r>
            <a:endParaRPr sz="6400"/>
          </a:p>
          <a:p>
            <a:pPr indent="0" lvl="0" marL="0" rtl="0" algn="l">
              <a:lnSpc>
                <a:spcPct val="90000"/>
              </a:lnSpc>
              <a:spcBef>
                <a:spcPts val="1000"/>
              </a:spcBef>
              <a:spcAft>
                <a:spcPts val="0"/>
              </a:spcAft>
              <a:buClr>
                <a:schemeClr val="dk1"/>
              </a:buClr>
              <a:buSzPct val="100000"/>
              <a:buNone/>
            </a:pPr>
            <a:r>
              <a:rPr lang="es-AR" sz="6400" u="sng">
                <a:solidFill>
                  <a:schemeClr val="hlink"/>
                </a:solidFill>
                <a:hlinkClick r:id="rId6"/>
              </a:rPr>
              <a:t>NASA Cambio Climático Global </a:t>
            </a:r>
            <a:r>
              <a:rPr lang="es-AR" sz="6400"/>
              <a:t>: signos vitales del planeta</a:t>
            </a:r>
            <a:endParaRPr sz="6400"/>
          </a:p>
          <a:p>
            <a:pPr indent="0" lvl="0" marL="0" rtl="0" algn="l">
              <a:lnSpc>
                <a:spcPct val="90000"/>
              </a:lnSpc>
              <a:spcBef>
                <a:spcPts val="1000"/>
              </a:spcBef>
              <a:spcAft>
                <a:spcPts val="0"/>
              </a:spcAft>
              <a:buClr>
                <a:schemeClr val="dk1"/>
              </a:buClr>
              <a:buSzPct val="100000"/>
              <a:buNone/>
            </a:pPr>
            <a:r>
              <a:t/>
            </a:r>
            <a:endParaRPr sz="5600"/>
          </a:p>
        </p:txBody>
      </p:sp>
      <p:pic>
        <p:nvPicPr>
          <p:cNvPr descr="GLOBE sponsor image" id="979" name="Google Shape;979;p64"/>
          <p:cNvPicPr preferRelativeResize="0"/>
          <p:nvPr/>
        </p:nvPicPr>
        <p:blipFill rotWithShape="1">
          <a:blip r:embed="rId7">
            <a:alphaModFix/>
          </a:blip>
          <a:srcRect b="0" l="6041" r="7504" t="0"/>
          <a:stretch/>
        </p:blipFill>
        <p:spPr>
          <a:xfrm>
            <a:off x="1659657" y="6038452"/>
            <a:ext cx="7484343" cy="819548"/>
          </a:xfrm>
          <a:prstGeom prst="rect">
            <a:avLst/>
          </a:prstGeom>
          <a:noFill/>
          <a:ln>
            <a:noFill/>
          </a:ln>
        </p:spPr>
      </p:pic>
      <p:pic>
        <p:nvPicPr>
          <p:cNvPr id="980" name="Google Shape;980;p64"/>
          <p:cNvPicPr preferRelativeResize="0"/>
          <p:nvPr/>
        </p:nvPicPr>
        <p:blipFill rotWithShape="1">
          <a:blip r:embed="rId8">
            <a:alphaModFix/>
          </a:blip>
          <a:srcRect b="0" l="0" r="0" t="0"/>
          <a:stretch/>
        </p:blipFill>
        <p:spPr>
          <a:xfrm>
            <a:off x="0" y="0"/>
            <a:ext cx="9144000" cy="822960"/>
          </a:xfrm>
          <a:prstGeom prst="rect">
            <a:avLst/>
          </a:prstGeom>
          <a:noFill/>
          <a:ln>
            <a:noFill/>
          </a:ln>
        </p:spPr>
      </p:pic>
      <p:grpSp>
        <p:nvGrpSpPr>
          <p:cNvPr id="981" name="Google Shape;981;p64"/>
          <p:cNvGrpSpPr/>
          <p:nvPr/>
        </p:nvGrpSpPr>
        <p:grpSpPr>
          <a:xfrm>
            <a:off x="0" y="822960"/>
            <a:ext cx="1166813" cy="6035040"/>
            <a:chOff x="-1419759" y="878790"/>
            <a:chExt cx="1166813" cy="6035040"/>
          </a:xfrm>
        </p:grpSpPr>
        <p:sp>
          <p:nvSpPr>
            <p:cNvPr id="982" name="Google Shape;982;p64"/>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3" name="Google Shape;983;p64"/>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H. Más recursos</a:t>
              </a:r>
              <a:endParaRPr b="0" i="0" sz="1500" u="none" cap="none" strike="noStrike">
                <a:solidFill>
                  <a:srgbClr val="FF0000"/>
                </a:solidFill>
                <a:latin typeface="Calibri"/>
                <a:ea typeface="Calibri"/>
                <a:cs typeface="Calibri"/>
                <a:sym typeface="Calibri"/>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pic>
        <p:nvPicPr>
          <p:cNvPr id="988" name="Google Shape;988;p65"/>
          <p:cNvPicPr preferRelativeResize="0"/>
          <p:nvPr/>
        </p:nvPicPr>
        <p:blipFill rotWithShape="1">
          <a:blip r:embed="rId3">
            <a:alphaModFix/>
          </a:blip>
          <a:srcRect b="0" l="0" r="0" t="0"/>
          <a:stretch/>
        </p:blipFill>
        <p:spPr>
          <a:xfrm>
            <a:off x="0" y="0"/>
            <a:ext cx="9144000" cy="822960"/>
          </a:xfrm>
          <a:prstGeom prst="rect">
            <a:avLst/>
          </a:prstGeom>
          <a:noFill/>
          <a:ln>
            <a:noFill/>
          </a:ln>
        </p:spPr>
      </p:pic>
      <p:grpSp>
        <p:nvGrpSpPr>
          <p:cNvPr id="989" name="Google Shape;989;p65"/>
          <p:cNvGrpSpPr/>
          <p:nvPr/>
        </p:nvGrpSpPr>
        <p:grpSpPr>
          <a:xfrm>
            <a:off x="0" y="822960"/>
            <a:ext cx="1166813" cy="6035040"/>
            <a:chOff x="-1419759" y="878790"/>
            <a:chExt cx="1166813" cy="6035040"/>
          </a:xfrm>
        </p:grpSpPr>
        <p:sp>
          <p:nvSpPr>
            <p:cNvPr id="990" name="Google Shape;990;p65"/>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1" name="Google Shape;991;p65"/>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H. Más recursos</a:t>
              </a:r>
              <a:endParaRPr b="0" i="0" sz="1500" u="none" cap="none" strike="noStrike">
                <a:solidFill>
                  <a:srgbClr val="FF0000"/>
                </a:solidFill>
                <a:latin typeface="Calibri"/>
                <a:ea typeface="Calibri"/>
                <a:cs typeface="Calibri"/>
                <a:sym typeface="Calibri"/>
              </a:endParaRPr>
            </a:p>
          </p:txBody>
        </p:sp>
      </p:grpSp>
      <p:sp>
        <p:nvSpPr>
          <p:cNvPr id="992" name="Google Shape;992;p65"/>
          <p:cNvSpPr txBox="1"/>
          <p:nvPr/>
        </p:nvSpPr>
        <p:spPr>
          <a:xfrm>
            <a:off x="1295400" y="1293091"/>
            <a:ext cx="7239000" cy="666899"/>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2060"/>
              </a:buClr>
              <a:buSzPts val="2800"/>
              <a:buFont typeface="Calibri"/>
              <a:buNone/>
            </a:pPr>
            <a:r>
              <a:rPr b="1" i="0" lang="es-AR" sz="2800" u="none" cap="none" strike="noStrike">
                <a:solidFill>
                  <a:srgbClr val="002060"/>
                </a:solidFill>
                <a:latin typeface="Calibri"/>
                <a:ea typeface="Calibri"/>
                <a:cs typeface="Calibri"/>
                <a:sym typeface="Calibri"/>
              </a:rPr>
              <a:t>Traducción al español</a:t>
            </a:r>
            <a:endParaRPr b="1" i="0" sz="2800" u="none" cap="none" strike="noStrike">
              <a:solidFill>
                <a:schemeClr val="dk2"/>
              </a:solidFill>
              <a:latin typeface="Calibri"/>
              <a:ea typeface="Calibri"/>
              <a:cs typeface="Calibri"/>
              <a:sym typeface="Calibri"/>
            </a:endParaRPr>
          </a:p>
        </p:txBody>
      </p:sp>
      <p:pic>
        <p:nvPicPr>
          <p:cNvPr descr="GLOBE sponsor image" id="993" name="Google Shape;993;p65"/>
          <p:cNvPicPr preferRelativeResize="0"/>
          <p:nvPr/>
        </p:nvPicPr>
        <p:blipFill rotWithShape="1">
          <a:blip r:embed="rId4">
            <a:alphaModFix/>
          </a:blip>
          <a:srcRect b="0" l="6041" r="13816" t="0"/>
          <a:stretch/>
        </p:blipFill>
        <p:spPr>
          <a:xfrm>
            <a:off x="1824901" y="6020044"/>
            <a:ext cx="7328336" cy="865666"/>
          </a:xfrm>
          <a:prstGeom prst="rect">
            <a:avLst/>
          </a:prstGeom>
          <a:noFill/>
          <a:ln>
            <a:noFill/>
          </a:ln>
        </p:spPr>
      </p:pic>
      <p:sp>
        <p:nvSpPr>
          <p:cNvPr id="994" name="Google Shape;994;p65"/>
          <p:cNvSpPr txBox="1"/>
          <p:nvPr/>
        </p:nvSpPr>
        <p:spPr>
          <a:xfrm>
            <a:off x="1295400" y="2041236"/>
            <a:ext cx="7477125" cy="4234873"/>
          </a:xfrm>
          <a:prstGeom prst="rect">
            <a:avLst/>
          </a:prstGeom>
          <a:noFill/>
          <a:ln>
            <a:noFill/>
          </a:ln>
        </p:spPr>
        <p:txBody>
          <a:bodyPr anchorCtr="0" anchor="t" bIns="45700" lIns="91425" spcFirstLastPara="1" rIns="91425" wrap="square" tIns="45700">
            <a:normAutofit/>
          </a:bodyPr>
          <a:lstStyle/>
          <a:p>
            <a:pPr indent="0" lvl="0" marL="203200" marR="0" rtl="0" algn="l">
              <a:lnSpc>
                <a:spcPct val="90000"/>
              </a:lnSpc>
              <a:spcBef>
                <a:spcPts val="0"/>
              </a:spcBef>
              <a:spcAft>
                <a:spcPts val="0"/>
              </a:spcAft>
              <a:buClr>
                <a:schemeClr val="dk1"/>
              </a:buClr>
              <a:buSzPts val="1800"/>
              <a:buFont typeface="Arial"/>
              <a:buNone/>
            </a:pPr>
            <a:r>
              <a:rPr b="1" i="0" lang="es-AR" sz="1800" u="none" cap="none" strike="noStrike">
                <a:solidFill>
                  <a:schemeClr val="dk1"/>
                </a:solidFill>
                <a:latin typeface="Calibri"/>
                <a:ea typeface="Calibri"/>
                <a:cs typeface="Calibri"/>
                <a:sym typeface="Calibri"/>
              </a:rPr>
              <a:t>Oficina Regional Para América Latina Y El Caribe</a:t>
            </a:r>
            <a:br>
              <a:rPr b="1" i="0" lang="es-AR" sz="1800" u="none" cap="none" strike="noStrike">
                <a:solidFill>
                  <a:schemeClr val="dk1"/>
                </a:solidFill>
                <a:latin typeface="Calibri"/>
                <a:ea typeface="Calibri"/>
                <a:cs typeface="Calibri"/>
                <a:sym typeface="Calibri"/>
              </a:rPr>
            </a:br>
            <a:endParaRPr b="1" i="0" sz="1800" u="none" cap="none" strike="noStrike">
              <a:solidFill>
                <a:schemeClr val="dk1"/>
              </a:solidFill>
              <a:latin typeface="Calibri"/>
              <a:ea typeface="Calibri"/>
              <a:cs typeface="Calibri"/>
              <a:sym typeface="Calibri"/>
            </a:endParaRPr>
          </a:p>
          <a:p>
            <a:pPr indent="0" lvl="0" marL="203200" marR="0" rtl="0" algn="l">
              <a:lnSpc>
                <a:spcPct val="90000"/>
              </a:lnSpc>
              <a:spcBef>
                <a:spcPts val="1000"/>
              </a:spcBef>
              <a:spcAft>
                <a:spcPts val="0"/>
              </a:spcAft>
              <a:buClr>
                <a:schemeClr val="dk1"/>
              </a:buClr>
              <a:buSzPts val="1800"/>
              <a:buFont typeface="Arial"/>
              <a:buNone/>
            </a:pPr>
            <a:r>
              <a:rPr b="1" i="0" lang="es-AR" sz="1800" u="none" cap="none" strike="noStrike">
                <a:solidFill>
                  <a:schemeClr val="dk1"/>
                </a:solidFill>
                <a:latin typeface="Calibri"/>
                <a:ea typeface="Calibri"/>
                <a:cs typeface="Calibri"/>
                <a:sym typeface="Calibri"/>
              </a:rPr>
              <a:t>Para más información contáctese con:</a:t>
            </a:r>
            <a:endParaRPr b="0" i="0" sz="1400" u="none" cap="none" strike="noStrike">
              <a:solidFill>
                <a:srgbClr val="000000"/>
              </a:solidFill>
              <a:latin typeface="Calibri"/>
              <a:ea typeface="Calibri"/>
              <a:cs typeface="Calibri"/>
              <a:sym typeface="Calibri"/>
            </a:endParaRPr>
          </a:p>
          <a:p>
            <a:pPr indent="0" lvl="1" marL="603250" marR="0" rtl="0" algn="l">
              <a:lnSpc>
                <a:spcPct val="90000"/>
              </a:lnSpc>
              <a:spcBef>
                <a:spcPts val="500"/>
              </a:spcBef>
              <a:spcAft>
                <a:spcPts val="0"/>
              </a:spcAft>
              <a:buClr>
                <a:schemeClr val="dk1"/>
              </a:buClr>
              <a:buSzPts val="1600"/>
              <a:buFont typeface="Arial"/>
              <a:buNone/>
            </a:pPr>
            <a:r>
              <a:rPr b="0" i="0" lang="es-AR" sz="1600" u="sng" cap="none" strike="noStrike">
                <a:solidFill>
                  <a:schemeClr val="dk1"/>
                </a:solidFill>
                <a:latin typeface="Calibri"/>
                <a:ea typeface="Calibri"/>
                <a:cs typeface="Calibri"/>
                <a:sym typeface="Calibri"/>
                <a:hlinkClick r:id="rId5">
                  <a:extLst>
                    <a:ext uri="{A12FA001-AC4F-418D-AE19-62706E023703}">
                      <ahyp:hlinkClr val="tx"/>
                    </a:ext>
                  </a:extLst>
                </a:hlinkClick>
              </a:rPr>
              <a:t>lac_rco@educ.austral.edu.ar</a:t>
            </a:r>
            <a:br>
              <a:rPr b="0" i="0" lang="es-AR" sz="1600" u="none" cap="none" strike="noStrike">
                <a:solidFill>
                  <a:schemeClr val="dk1"/>
                </a:solidFill>
                <a:latin typeface="Calibri"/>
                <a:ea typeface="Calibri"/>
                <a:cs typeface="Calibri"/>
                <a:sym typeface="Calibri"/>
              </a:rPr>
            </a:br>
            <a:r>
              <a:rPr b="0" i="0" lang="es-AR" sz="1600" u="sng" cap="none" strike="noStrike">
                <a:solidFill>
                  <a:schemeClr val="dk1"/>
                </a:solidFill>
                <a:latin typeface="Calibri"/>
                <a:ea typeface="Calibri"/>
                <a:cs typeface="Calibri"/>
                <a:sym typeface="Calibri"/>
                <a:hlinkClick r:id="rId6">
                  <a:extLst>
                    <a:ext uri="{A12FA001-AC4F-418D-AE19-62706E023703}">
                      <ahyp:hlinkClr val="tx"/>
                    </a:ext>
                  </a:extLst>
                </a:hlinkClick>
              </a:rPr>
              <a:t>globelac.communications@educ.austral.edu.ar</a:t>
            </a:r>
            <a:br>
              <a:rPr b="0" i="0" lang="es-AR" sz="1600" u="none" cap="none" strike="noStrike">
                <a:solidFill>
                  <a:schemeClr val="dk1"/>
                </a:solidFill>
                <a:latin typeface="Calibri"/>
                <a:ea typeface="Calibri"/>
                <a:cs typeface="Calibri"/>
                <a:sym typeface="Calibri"/>
              </a:rPr>
            </a:br>
            <a:endParaRPr b="0" i="0" sz="1600" u="none" cap="none" strike="noStrike">
              <a:solidFill>
                <a:schemeClr val="dk1"/>
              </a:solidFill>
              <a:latin typeface="Calibri"/>
              <a:ea typeface="Calibri"/>
              <a:cs typeface="Calibri"/>
              <a:sym typeface="Calibri"/>
            </a:endParaRPr>
          </a:p>
          <a:p>
            <a:pPr indent="0" lvl="0" marL="203200" marR="0" rtl="0" algn="l">
              <a:lnSpc>
                <a:spcPct val="90000"/>
              </a:lnSpc>
              <a:spcBef>
                <a:spcPts val="1000"/>
              </a:spcBef>
              <a:spcAft>
                <a:spcPts val="0"/>
              </a:spcAft>
              <a:buClr>
                <a:schemeClr val="dk1"/>
              </a:buClr>
              <a:buSzPts val="1800"/>
              <a:buFont typeface="Arial"/>
              <a:buNone/>
            </a:pPr>
            <a:r>
              <a:rPr b="1" i="0" lang="es-AR" sz="1800" u="none" cap="none" strike="noStrike">
                <a:solidFill>
                  <a:schemeClr val="dk1"/>
                </a:solidFill>
                <a:latin typeface="Calibri"/>
                <a:ea typeface="Calibri"/>
                <a:cs typeface="Calibri"/>
                <a:sym typeface="Calibri"/>
              </a:rPr>
              <a:t>Redes sociales </a:t>
            </a:r>
            <a:endParaRPr b="0" i="0" sz="1400" u="none" cap="none" strike="noStrike">
              <a:solidFill>
                <a:srgbClr val="000000"/>
              </a:solidFill>
              <a:latin typeface="Calibri"/>
              <a:ea typeface="Calibri"/>
              <a:cs typeface="Calibri"/>
              <a:sym typeface="Calibri"/>
            </a:endParaRPr>
          </a:p>
          <a:p>
            <a:pPr indent="0" lvl="2" marL="1003300" marR="0" rtl="0" algn="l">
              <a:lnSpc>
                <a:spcPct val="200000"/>
              </a:lnSpc>
              <a:spcBef>
                <a:spcPts val="500"/>
              </a:spcBef>
              <a:spcAft>
                <a:spcPts val="0"/>
              </a:spcAft>
              <a:buClr>
                <a:schemeClr val="dk1"/>
              </a:buClr>
              <a:buSzPts val="1600"/>
              <a:buFont typeface="Arial"/>
              <a:buNone/>
            </a:pPr>
            <a:r>
              <a:rPr b="0" i="0" lang="es-AR" sz="1600" u="sng" cap="none" strike="noStrike">
                <a:solidFill>
                  <a:schemeClr val="dk1"/>
                </a:solidFill>
                <a:latin typeface="Calibri"/>
                <a:ea typeface="Calibri"/>
                <a:cs typeface="Calibri"/>
                <a:sym typeface="Calibri"/>
                <a:hlinkClick r:id="rId7">
                  <a:extLst>
                    <a:ext uri="{A12FA001-AC4F-418D-AE19-62706E023703}">
                      <ahyp:hlinkClr val="tx"/>
                    </a:ext>
                  </a:extLst>
                </a:hlinkClick>
              </a:rPr>
              <a:t>@globe_lac</a:t>
            </a:r>
            <a:br>
              <a:rPr b="0" i="0" lang="es-AR" sz="1600" u="none" cap="none" strike="noStrike">
                <a:solidFill>
                  <a:schemeClr val="dk1"/>
                </a:solidFill>
                <a:latin typeface="Calibri"/>
                <a:ea typeface="Calibri"/>
                <a:cs typeface="Calibri"/>
                <a:sym typeface="Calibri"/>
              </a:rPr>
            </a:br>
            <a:r>
              <a:rPr b="0" i="0" lang="es-AR" sz="1600" u="sng" cap="none" strike="noStrike">
                <a:solidFill>
                  <a:schemeClr val="dk1"/>
                </a:solidFill>
                <a:latin typeface="Calibri"/>
                <a:ea typeface="Calibri"/>
                <a:cs typeface="Calibri"/>
                <a:sym typeface="Calibri"/>
                <a:hlinkClick r:id="rId8">
                  <a:extLst>
                    <a:ext uri="{A12FA001-AC4F-418D-AE19-62706E023703}">
                      <ahyp:hlinkClr val="tx"/>
                    </a:ext>
                  </a:extLst>
                </a:hlinkClick>
              </a:rPr>
              <a:t>GLOBE Latinoamérica y Caribe</a:t>
            </a:r>
            <a:endParaRPr b="0" i="0" sz="1600" u="none" cap="none" strike="noStrike">
              <a:solidFill>
                <a:schemeClr val="dk1"/>
              </a:solidFill>
              <a:latin typeface="Calibri"/>
              <a:ea typeface="Calibri"/>
              <a:cs typeface="Calibri"/>
              <a:sym typeface="Calibri"/>
            </a:endParaRPr>
          </a:p>
        </p:txBody>
      </p:sp>
      <p:pic>
        <p:nvPicPr>
          <p:cNvPr descr="Gray Social Media Icons Set Symbol, Social Icons, Social Media Icons, Social  Media PNG and Vector with Transparent Background for Free Download | Social  media icons, Media icon, Social media icons free" id="995" name="Google Shape;995;p65"/>
          <p:cNvPicPr preferRelativeResize="0"/>
          <p:nvPr/>
        </p:nvPicPr>
        <p:blipFill rotWithShape="1">
          <a:blip r:embed="rId9">
            <a:alphaModFix/>
          </a:blip>
          <a:srcRect b="45538" l="640" r="71323" t="25134"/>
          <a:stretch/>
        </p:blipFill>
        <p:spPr>
          <a:xfrm>
            <a:off x="1839288" y="4097283"/>
            <a:ext cx="582204" cy="608994"/>
          </a:xfrm>
          <a:prstGeom prst="rect">
            <a:avLst/>
          </a:prstGeom>
          <a:noFill/>
          <a:ln>
            <a:noFill/>
          </a:ln>
        </p:spPr>
      </p:pic>
      <p:pic>
        <p:nvPicPr>
          <p:cNvPr descr="Gray Social Media Icons Set Symbol, Social Icons, Social Media Icons, Social  Media PNG and Vector with Transparent Background for Free Download | Social  media icons, Media icon, Social media icons free" id="996" name="Google Shape;996;p65"/>
          <p:cNvPicPr preferRelativeResize="0"/>
          <p:nvPr/>
        </p:nvPicPr>
        <p:blipFill rotWithShape="1">
          <a:blip r:embed="rId9">
            <a:alphaModFix/>
          </a:blip>
          <a:srcRect b="71856" l="0" r="72215" t="0"/>
          <a:stretch/>
        </p:blipFill>
        <p:spPr>
          <a:xfrm>
            <a:off x="1843372" y="4624653"/>
            <a:ext cx="527437" cy="534245"/>
          </a:xfrm>
          <a:prstGeom prst="rect">
            <a:avLst/>
          </a:prstGeom>
          <a:noFill/>
          <a:ln>
            <a:noFill/>
          </a:ln>
        </p:spPr>
      </p:pic>
      <p:pic>
        <p:nvPicPr>
          <p:cNvPr id="997" name="Google Shape;997;p65"/>
          <p:cNvPicPr preferRelativeResize="0"/>
          <p:nvPr/>
        </p:nvPicPr>
        <p:blipFill rotWithShape="1">
          <a:blip r:embed="rId10">
            <a:alphaModFix/>
          </a:blip>
          <a:srcRect b="0" l="0" r="0" t="0"/>
          <a:stretch/>
        </p:blipFill>
        <p:spPr>
          <a:xfrm>
            <a:off x="1553117" y="5924553"/>
            <a:ext cx="1154545" cy="86560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157" name="Google Shape;157;p7"/>
          <p:cNvSpPr txBox="1"/>
          <p:nvPr>
            <p:ph type="title"/>
          </p:nvPr>
        </p:nvSpPr>
        <p:spPr>
          <a:xfrm>
            <a:off x="1328928" y="922495"/>
            <a:ext cx="7461504"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¿Cómo se forman las nubes?</a:t>
            </a:r>
            <a:endParaRPr>
              <a:solidFill>
                <a:srgbClr val="002060"/>
              </a:solidFill>
            </a:endParaRPr>
          </a:p>
        </p:txBody>
      </p:sp>
      <p:sp>
        <p:nvSpPr>
          <p:cNvPr id="158" name="Google Shape;158;p7"/>
          <p:cNvSpPr txBox="1"/>
          <p:nvPr>
            <p:ph idx="1" type="body"/>
          </p:nvPr>
        </p:nvSpPr>
        <p:spPr>
          <a:xfrm>
            <a:off x="1328927" y="2173485"/>
            <a:ext cx="4113557" cy="429107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s-AR" sz="2000"/>
              <a:t>Si las temperaturas están por encima del punto de congelación, el vapor de agua se condensará en pequeñas partículas (polvo, humo, sal, etc.) en nuestra atmósfera, como gotas de agua. </a:t>
            </a:r>
            <a:endParaRPr sz="2000"/>
          </a:p>
          <a:p>
            <a:pPr indent="0" lvl="0" marL="0" rtl="0" algn="l">
              <a:lnSpc>
                <a:spcPct val="90000"/>
              </a:lnSpc>
              <a:spcBef>
                <a:spcPts val="1000"/>
              </a:spcBef>
              <a:spcAft>
                <a:spcPts val="0"/>
              </a:spcAft>
              <a:buClr>
                <a:schemeClr val="dk1"/>
              </a:buClr>
              <a:buSzPts val="2000"/>
              <a:buNone/>
            </a:pPr>
            <a:r>
              <a:rPr lang="es-AR" sz="2000"/>
              <a:t>Las pequeñas partículas son conocidos como núcleos de condensación de nubes. Sin ellos las nubes no se formarían por encima de -40 ° C.</a:t>
            </a:r>
            <a:endParaRPr/>
          </a:p>
          <a:p>
            <a:pPr indent="0" lvl="0" marL="0" rtl="0" algn="l">
              <a:lnSpc>
                <a:spcPct val="90000"/>
              </a:lnSpc>
              <a:spcBef>
                <a:spcPts val="1000"/>
              </a:spcBef>
              <a:spcAft>
                <a:spcPts val="0"/>
              </a:spcAft>
              <a:buClr>
                <a:schemeClr val="dk1"/>
              </a:buClr>
              <a:buSzPts val="2000"/>
              <a:buNone/>
            </a:pPr>
            <a:r>
              <a:rPr lang="es-AR" sz="2000"/>
              <a:t>Si las temperaturas están por debajo del punto de congelación, en su lugar se formarán pequeños cristales de hielo.</a:t>
            </a:r>
            <a:endParaRPr sz="2000"/>
          </a:p>
        </p:txBody>
      </p:sp>
      <p:pic>
        <p:nvPicPr>
          <p:cNvPr descr="water drops are around 25 microns. One micron is 0.000001 meter. There are several different shape categories of ice crystals, including bullets,  bullet rosettes, columns, dendrites, plates, stellars, and combinations of these different shapes." id="159" name="Google Shape;159;p7" title="Exploded View of Water Drops and Cloud Particles"/>
          <p:cNvPicPr preferRelativeResize="0"/>
          <p:nvPr/>
        </p:nvPicPr>
        <p:blipFill rotWithShape="1">
          <a:blip r:embed="rId3">
            <a:alphaModFix/>
          </a:blip>
          <a:srcRect b="0" l="0" r="0" t="0"/>
          <a:stretch/>
        </p:blipFill>
        <p:spPr>
          <a:xfrm>
            <a:off x="5321551" y="2109722"/>
            <a:ext cx="3623577" cy="4291077"/>
          </a:xfrm>
          <a:prstGeom prst="rect">
            <a:avLst/>
          </a:prstGeom>
          <a:noFill/>
          <a:ln>
            <a:noFill/>
          </a:ln>
        </p:spPr>
      </p:pic>
      <p:pic>
        <p:nvPicPr>
          <p:cNvPr id="160" name="Google Shape;160;p7"/>
          <p:cNvPicPr preferRelativeResize="0"/>
          <p:nvPr/>
        </p:nvPicPr>
        <p:blipFill rotWithShape="1">
          <a:blip r:embed="rId4">
            <a:alphaModFix/>
          </a:blip>
          <a:srcRect b="0" l="0" r="0" t="0"/>
          <a:stretch/>
        </p:blipFill>
        <p:spPr>
          <a:xfrm>
            <a:off x="0" y="0"/>
            <a:ext cx="9144000" cy="822960"/>
          </a:xfrm>
          <a:prstGeom prst="rect">
            <a:avLst/>
          </a:prstGeom>
          <a:noFill/>
          <a:ln>
            <a:noFill/>
          </a:ln>
        </p:spPr>
      </p:pic>
      <p:grpSp>
        <p:nvGrpSpPr>
          <p:cNvPr id="161" name="Google Shape;161;p7"/>
          <p:cNvGrpSpPr/>
          <p:nvPr/>
        </p:nvGrpSpPr>
        <p:grpSpPr>
          <a:xfrm>
            <a:off x="0" y="822960"/>
            <a:ext cx="1166813" cy="6035040"/>
            <a:chOff x="-1419759" y="878790"/>
            <a:chExt cx="1166813" cy="6035040"/>
          </a:xfrm>
        </p:grpSpPr>
        <p:sp>
          <p:nvSpPr>
            <p:cNvPr id="162" name="Google Shape;162;p7"/>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3" name="Google Shape;163;p7"/>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169" name="Google Shape;169;p8"/>
          <p:cNvSpPr txBox="1"/>
          <p:nvPr>
            <p:ph type="title"/>
          </p:nvPr>
        </p:nvSpPr>
        <p:spPr>
          <a:xfrm>
            <a:off x="1252601" y="921734"/>
            <a:ext cx="7375716"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¿Qué son las nubes?</a:t>
            </a:r>
            <a:endParaRPr>
              <a:solidFill>
                <a:srgbClr val="002060"/>
              </a:solidFill>
            </a:endParaRPr>
          </a:p>
        </p:txBody>
      </p:sp>
      <p:sp>
        <p:nvSpPr>
          <p:cNvPr id="170" name="Google Shape;170;p8"/>
          <p:cNvSpPr txBox="1"/>
          <p:nvPr>
            <p:ph idx="1" type="body"/>
          </p:nvPr>
        </p:nvSpPr>
        <p:spPr>
          <a:xfrm>
            <a:off x="6138887" y="2086098"/>
            <a:ext cx="2695526" cy="40314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s-AR" sz="2000"/>
              <a:t>Cuando una gran cantidad de gotas de agua o cristales de hielo están presentes, y dispersan suficiente luz para que podamos verlos, forman nubes visibles.</a:t>
            </a:r>
            <a:endParaRPr/>
          </a:p>
          <a:p>
            <a:pPr indent="0" lvl="0" marL="0" rtl="0" algn="l">
              <a:lnSpc>
                <a:spcPct val="90000"/>
              </a:lnSpc>
              <a:spcBef>
                <a:spcPts val="1000"/>
              </a:spcBef>
              <a:spcAft>
                <a:spcPts val="0"/>
              </a:spcAft>
              <a:buClr>
                <a:schemeClr val="dk1"/>
              </a:buClr>
              <a:buSzPts val="2000"/>
              <a:buNone/>
            </a:pPr>
            <a:r>
              <a:rPr lang="es-AR" sz="2000"/>
              <a:t>En un momento dado, más de la mitad de la superficie de la Tierra está cubierta por nubes.</a:t>
            </a:r>
            <a:endParaRPr sz="2000"/>
          </a:p>
        </p:txBody>
      </p:sp>
      <p:pic>
        <p:nvPicPr>
          <p:cNvPr descr="4 cloud pictures &#10;top left: cloud with sunlight peeping through&#10;top right: transparent, wispy clouds&#10;bottom left: puffy white clouds&#10;bottom right: clouds at sunset&#10;" id="171" name="Google Shape;171;p8"/>
          <p:cNvPicPr preferRelativeResize="0"/>
          <p:nvPr/>
        </p:nvPicPr>
        <p:blipFill rotWithShape="1">
          <a:blip r:embed="rId3">
            <a:alphaModFix/>
          </a:blip>
          <a:srcRect b="0" l="0" r="0" t="0"/>
          <a:stretch/>
        </p:blipFill>
        <p:spPr>
          <a:xfrm>
            <a:off x="1252601" y="2086098"/>
            <a:ext cx="4800497" cy="3790798"/>
          </a:xfrm>
          <a:prstGeom prst="rect">
            <a:avLst/>
          </a:prstGeom>
          <a:noFill/>
          <a:ln>
            <a:noFill/>
          </a:ln>
        </p:spPr>
      </p:pic>
      <p:pic>
        <p:nvPicPr>
          <p:cNvPr id="172" name="Google Shape;172;p8"/>
          <p:cNvPicPr preferRelativeResize="0"/>
          <p:nvPr/>
        </p:nvPicPr>
        <p:blipFill rotWithShape="1">
          <a:blip r:embed="rId4">
            <a:alphaModFix/>
          </a:blip>
          <a:srcRect b="0" l="0" r="0" t="0"/>
          <a:stretch/>
        </p:blipFill>
        <p:spPr>
          <a:xfrm>
            <a:off x="0" y="0"/>
            <a:ext cx="9144000" cy="822960"/>
          </a:xfrm>
          <a:prstGeom prst="rect">
            <a:avLst/>
          </a:prstGeom>
          <a:noFill/>
          <a:ln>
            <a:noFill/>
          </a:ln>
        </p:spPr>
      </p:pic>
      <p:grpSp>
        <p:nvGrpSpPr>
          <p:cNvPr id="173" name="Google Shape;173;p8"/>
          <p:cNvGrpSpPr/>
          <p:nvPr/>
        </p:nvGrpSpPr>
        <p:grpSpPr>
          <a:xfrm>
            <a:off x="0" y="822960"/>
            <a:ext cx="1166813" cy="6035040"/>
            <a:chOff x="-1419759" y="878790"/>
            <a:chExt cx="1166813" cy="6035040"/>
          </a:xfrm>
        </p:grpSpPr>
        <p:sp>
          <p:nvSpPr>
            <p:cNvPr id="174" name="Google Shape;174;p8"/>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5" name="Google Shape;175;p8"/>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AR"/>
              <a:t>‹#›</a:t>
            </a:fld>
            <a:endParaRPr/>
          </a:p>
        </p:txBody>
      </p:sp>
      <p:sp>
        <p:nvSpPr>
          <p:cNvPr id="181" name="Google Shape;181;p9"/>
          <p:cNvSpPr txBox="1"/>
          <p:nvPr>
            <p:ph type="title"/>
          </p:nvPr>
        </p:nvSpPr>
        <p:spPr>
          <a:xfrm>
            <a:off x="1380070" y="683407"/>
            <a:ext cx="713528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alibri"/>
              <a:buNone/>
            </a:pPr>
            <a:r>
              <a:rPr lang="es-AR"/>
              <a:t>¿Por qué recopilar datos de nubes?</a:t>
            </a:r>
            <a:endParaRPr>
              <a:solidFill>
                <a:srgbClr val="002060"/>
              </a:solidFill>
            </a:endParaRPr>
          </a:p>
        </p:txBody>
      </p:sp>
      <p:sp>
        <p:nvSpPr>
          <p:cNvPr id="182" name="Google Shape;182;p9"/>
          <p:cNvSpPr txBox="1"/>
          <p:nvPr>
            <p:ph idx="1" type="body"/>
          </p:nvPr>
        </p:nvSpPr>
        <p:spPr>
          <a:xfrm>
            <a:off x="1380070" y="4403188"/>
            <a:ext cx="6958266" cy="245481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900"/>
              <a:buNone/>
            </a:pPr>
            <a:r>
              <a:rPr lang="es-AR" sz="1900"/>
              <a:t>Desde el espacio se ve la distribución siempre cambiante de las nubes. </a:t>
            </a:r>
            <a:endParaRPr sz="1900"/>
          </a:p>
          <a:p>
            <a:pPr indent="0" lvl="0" marL="0" rtl="0" algn="l">
              <a:lnSpc>
                <a:spcPct val="90000"/>
              </a:lnSpc>
              <a:spcBef>
                <a:spcPts val="1000"/>
              </a:spcBef>
              <a:spcAft>
                <a:spcPts val="0"/>
              </a:spcAft>
              <a:buClr>
                <a:schemeClr val="dk1"/>
              </a:buClr>
              <a:buSzPts val="1900"/>
              <a:buNone/>
            </a:pPr>
            <a:r>
              <a:rPr lang="es-AR" sz="1900"/>
              <a:t>Las nubes tienen una enorme influencia en el balance energético, el tiempo y el clima de la Tierra.</a:t>
            </a:r>
            <a:endParaRPr/>
          </a:p>
          <a:p>
            <a:pPr indent="0" lvl="0" marL="0" rtl="0" algn="l">
              <a:lnSpc>
                <a:spcPct val="90000"/>
              </a:lnSpc>
              <a:spcBef>
                <a:spcPts val="1000"/>
              </a:spcBef>
              <a:spcAft>
                <a:spcPts val="0"/>
              </a:spcAft>
              <a:buClr>
                <a:schemeClr val="dk1"/>
              </a:buClr>
              <a:buSzPts val="1900"/>
              <a:buNone/>
            </a:pPr>
            <a:r>
              <a:rPr lang="es-AR" sz="1900"/>
              <a:t>Incluso pequeños cambios en la abundancia de nubes, la ubicación o el tipo de nube pueden afectar el tiempo y el clima de la Tierra. Por eso es importante recopilar datos de las nubes.</a:t>
            </a:r>
            <a:endParaRPr sz="1900"/>
          </a:p>
        </p:txBody>
      </p:sp>
      <p:pic>
        <p:nvPicPr>
          <p:cNvPr descr="image result for NASA clouds" id="183" name="Google Shape;183;p9"/>
          <p:cNvPicPr preferRelativeResize="0"/>
          <p:nvPr/>
        </p:nvPicPr>
        <p:blipFill rotWithShape="1">
          <a:blip r:embed="rId3">
            <a:alphaModFix/>
          </a:blip>
          <a:srcRect b="0" l="0" r="0" t="0"/>
          <a:stretch/>
        </p:blipFill>
        <p:spPr>
          <a:xfrm>
            <a:off x="1380070" y="1706562"/>
            <a:ext cx="6958266" cy="2477511"/>
          </a:xfrm>
          <a:prstGeom prst="rect">
            <a:avLst/>
          </a:prstGeom>
          <a:noFill/>
          <a:ln>
            <a:noFill/>
          </a:ln>
        </p:spPr>
      </p:pic>
      <p:pic>
        <p:nvPicPr>
          <p:cNvPr id="184" name="Google Shape;184;p9"/>
          <p:cNvPicPr preferRelativeResize="0"/>
          <p:nvPr/>
        </p:nvPicPr>
        <p:blipFill rotWithShape="1">
          <a:blip r:embed="rId4">
            <a:alphaModFix/>
          </a:blip>
          <a:srcRect b="0" l="0" r="0" t="0"/>
          <a:stretch/>
        </p:blipFill>
        <p:spPr>
          <a:xfrm>
            <a:off x="0" y="0"/>
            <a:ext cx="9144000" cy="822960"/>
          </a:xfrm>
          <a:prstGeom prst="rect">
            <a:avLst/>
          </a:prstGeom>
          <a:noFill/>
          <a:ln>
            <a:noFill/>
          </a:ln>
        </p:spPr>
      </p:pic>
      <p:grpSp>
        <p:nvGrpSpPr>
          <p:cNvPr id="185" name="Google Shape;185;p9"/>
          <p:cNvGrpSpPr/>
          <p:nvPr/>
        </p:nvGrpSpPr>
        <p:grpSpPr>
          <a:xfrm>
            <a:off x="0" y="822960"/>
            <a:ext cx="1166813" cy="6035040"/>
            <a:chOff x="-1419759" y="878790"/>
            <a:chExt cx="1166813" cy="6035040"/>
          </a:xfrm>
        </p:grpSpPr>
        <p:sp>
          <p:nvSpPr>
            <p:cNvPr id="186" name="Google Shape;186;p9"/>
            <p:cNvSpPr/>
            <p:nvPr/>
          </p:nvSpPr>
          <p:spPr>
            <a:xfrm flipH="1" rot="10800000">
              <a:off x="-1419759" y="878790"/>
              <a:ext cx="1166813"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7" name="Google Shape;187;p9"/>
            <p:cNvSpPr txBox="1"/>
            <p:nvPr/>
          </p:nvSpPr>
          <p:spPr>
            <a:xfrm>
              <a:off x="-1419759" y="987822"/>
              <a:ext cx="1166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A. ¿Qué son las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rgbClr val="FF0000"/>
                  </a:solidFill>
                  <a:latin typeface="Calibri"/>
                  <a:ea typeface="Calibri"/>
                  <a:cs typeface="Calibri"/>
                  <a:sym typeface="Calibri"/>
                </a:rPr>
                <a:t>B. ¿Por qué recopilar datos de nubes?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C. ¡Cómo pueden ayudar tus mediciones!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D. Cómo colectar tus datos.</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E. Cómo reportar los datos a GLOBE.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F. Entender los datos. </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G. ¡Auto evalúate!</a:t>
              </a:r>
              <a:endParaRPr b="0" i="0" sz="1400"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rPr b="0" i="0" lang="es-AR" sz="1500" u="none" cap="none" strike="noStrike">
                  <a:solidFill>
                    <a:schemeClr val="dk1"/>
                  </a:solidFill>
                  <a:latin typeface="Calibri"/>
                  <a:ea typeface="Calibri"/>
                  <a:cs typeface="Calibri"/>
                  <a:sym typeface="Calibri"/>
                </a:rPr>
                <a:t>H. Más recursos</a:t>
              </a:r>
              <a:endParaRPr b="0" i="0" sz="1500" u="none" cap="none" strike="noStrike">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2017-01-10T01:16:56Z</dcterms:created>
  <dc:creator>Lin Chambers, Sarah McCrea, Jessica Taylor, Russanne Low</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pyright Status">
    <vt:lpwstr>Creative Commons</vt:lpwstr>
  </property>
</Properties>
</file>