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33"/>
  </p:notesMasterIdLst>
  <p:sldIdLst>
    <p:sldId id="277" r:id="rId2"/>
    <p:sldId id="278" r:id="rId3"/>
    <p:sldId id="279" r:id="rId4"/>
    <p:sldId id="265" r:id="rId5"/>
    <p:sldId id="259" r:id="rId6"/>
    <p:sldId id="266" r:id="rId7"/>
    <p:sldId id="260" r:id="rId8"/>
    <p:sldId id="267" r:id="rId9"/>
    <p:sldId id="268" r:id="rId10"/>
    <p:sldId id="269" r:id="rId11"/>
    <p:sldId id="270" r:id="rId12"/>
    <p:sldId id="271" r:id="rId13"/>
    <p:sldId id="273" r:id="rId14"/>
    <p:sldId id="274" r:id="rId15"/>
    <p:sldId id="275" r:id="rId16"/>
    <p:sldId id="276" r:id="rId17"/>
    <p:sldId id="261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A1A3"/>
    <a:srgbClr val="1133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5"/>
    <p:restoredTop sz="93979" autoAdjust="0"/>
  </p:normalViewPr>
  <p:slideViewPr>
    <p:cSldViewPr snapToGrid="0" snapToObjects="1">
      <p:cViewPr varScale="1">
        <p:scale>
          <a:sx n="69" d="100"/>
          <a:sy n="69" d="100"/>
        </p:scale>
        <p:origin x="1200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3E07C-23BE-4148-9D3A-338C36715FEB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6BE57-23F7-E549-BDBE-C1DA44246F2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437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6BE57-23F7-E549-BDBE-C1DA44246F2E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041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6BE57-23F7-E549-BDBE-C1DA44246F2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66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6BE57-23F7-E549-BDBE-C1DA44246F2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388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6BE57-23F7-E549-BDBE-C1DA44246F2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75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F667B-C83C-A24B-805E-222015E1CC0B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ACD2-541C-E64C-8614-998682B238B8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9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BC790-5F8D-F542-8512-469B6C467A06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8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7BA22-4190-C244-8E92-7642706D66F8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536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64BE-3619-A246-AD31-92884284B31A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5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C897-1BBF-1644-A757-58629DDC077F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86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D1317-FD7C-374D-809E-87A65450BFCB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208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7DD8-AFEC-6C46-91A3-9994C4712404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9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6E22-2DD9-8142-B079-12B662345F13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690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34911-09EB-4747-B73E-72156335EE2B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78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63ED3-F82B-DB44-BEA0-A8319D628811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728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64BBE-602F-A84C-A656-6A086D486D00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05FB8-E15B-714D-9CB4-96BF71461C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71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erkeleyearth.org/wp-content/uploads/2015/02/baseline-seasonaltemperature-range.p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1.bp.blogspot.com/-dTjf0uzbhhU/VCzaSD54wvI/AAAAAAAAAFA/Ag20n_O8n4c/s1600/IMG_1035.jpg" TargetMode="External"/><Relationship Id="rId2" Type="http://schemas.openxmlformats.org/officeDocument/2006/relationships/hyperlink" Target="http://www.globe.gov/documents/348614/ff1147e1-6ae3-4eb1-b38c-20021910c0a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://www.fishersci.com.sg/upload/content_photo_1061_1208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hyperlink" Target="http://www.globe.gov/documents/348614/81a42f5e-8f77-4d23-8fb0-9006b0b2706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e.gov/documents/348614/81a42f5e-8f77-4d23-8fb0-9006b0b27063" TargetMode="External"/><Relationship Id="rId2" Type="http://schemas.openxmlformats.org/officeDocument/2006/relationships/hyperlink" Target="http://www.esrl.noaa.gov/gmd/grad/solcalc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1.bp.blogspot.com/-dTjf0uzbhhU/VCzaSD54wvI/AAAAAAAAAFA/Ag20n_O8n4c/s1600/IMG_1035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globe-data/data-entry/email-data-entry" TargetMode="External"/><Relationship Id="rId2" Type="http://schemas.openxmlformats.org/officeDocument/2006/relationships/hyperlink" Target="https://data.globe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://www.globe.gov/get-trained/using-the-globe-website/retrieve-and-visualize-your-dat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mynasadata.larc.nasa.gov/weather-and-climate/" TargetMode="External"/><Relationship Id="rId2" Type="http://schemas.openxmlformats.org/officeDocument/2006/relationships/hyperlink" Target="http://www.globe.gov/documents/348614/65d837c0-2487-47dc-a789-06f57de1c45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globe.gov/" TargetMode="External"/><Relationship Id="rId4" Type="http://schemas.openxmlformats.org/officeDocument/2006/relationships/hyperlink" Target="https://www.globe.gov/do-globe/globe-teachers-guide/instrument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www.grc.nasa.gov/WWW/K-12/airplane/atmospher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mailto:globe_lac@educ.austral.edu.a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hyperlink" Target="https://www.facebook.com/GLOBELAC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globe_lac/" TargetMode="External"/><Relationship Id="rId5" Type="http://schemas.openxmlformats.org/officeDocument/2006/relationships/hyperlink" Target="mailto:GLOBELAC.COMMUNICATIONS@EDUC.AUSTRAL.EDU.AR" TargetMode="External"/><Relationship Id="rId4" Type="http://schemas.openxmlformats.org/officeDocument/2006/relationships/hyperlink" Target="mailto:lac_rco@educ.austral.edu.ar" TargetMode="External"/><Relationship Id="rId9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useum.org.uk/ClimateChanging/ClimateScienceInfoZone/Exploringwhatmighthappen/2point1/~/media/ClimateChanging/FindOutMore/Images/twoonetwotwo.ashx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hyperlink" Target="http://www.sciencemuseum.org.uk/ClimateChanging/ClimateScienceInfoZone/Exploringwhatmighthappen/2point1/~/media/ClimateChanging/FindOutMore/Images/twoonetwoone_NOAAWeatherSatellite.ashx" TargetMode="External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bsource.com/ProdImg/26/26301.jpg" TargetMode="External"/><Relationship Id="rId2" Type="http://schemas.openxmlformats.org/officeDocument/2006/relationships/hyperlink" Target="http://www.globe.gov/do-globe/globe-teachers-guide/atmospher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213" y="983974"/>
            <a:ext cx="7819571" cy="1282337"/>
          </a:xfrm>
        </p:spPr>
        <p:txBody>
          <a:bodyPr>
            <a:normAutofit fontScale="90000"/>
          </a:bodyPr>
          <a:lstStyle/>
          <a:p>
            <a:r>
              <a:rPr lang="es-AR" sz="4400" b="1" dirty="0" smtClean="0"/>
              <a:t>Diapositivas de entrenamiento en el Protocolo de Temperatura del Aire</a:t>
            </a:r>
            <a:endParaRPr lang="es-AR" sz="4400" b="1" dirty="0"/>
          </a:p>
        </p:txBody>
      </p:sp>
      <p:pic>
        <p:nvPicPr>
          <p:cNvPr id="6" name="Picture 5" descr="Shows seasonal differences in degrees C. Map shows how there is less seasonal temperature difference at the equator and more at the poles" title="Map of Earth Seasonal Temperature Range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13" y="2440483"/>
            <a:ext cx="7819571" cy="396200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04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176" y="914400"/>
            <a:ext cx="7626252" cy="655093"/>
          </a:xfrm>
        </p:spPr>
        <p:txBody>
          <a:bodyPr>
            <a:normAutofit/>
          </a:bodyPr>
          <a:lstStyle/>
          <a:p>
            <a:r>
              <a:rPr lang="es-AR" sz="28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Calibrando su instrumento</a:t>
            </a:r>
            <a:endParaRPr lang="es-A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168" y="1609369"/>
            <a:ext cx="5720718" cy="5248631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-AR" b="1" i="1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2"/>
              </a:rPr>
              <a:t>Termómetro de calibración</a:t>
            </a:r>
            <a:endParaRPr lang="es-AR" b="1" dirty="0" smtClean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274320" indent="-27432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s-AR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Prepare </a:t>
            </a:r>
            <a:r>
              <a:rPr lang="es-AR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una mezcla de agua fresca y hielo picado con más hielo que agua en un recipiente.</a:t>
            </a:r>
          </a:p>
          <a:p>
            <a:pPr marL="274320" indent="-27432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s-AR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Coloque el termómetro de calibración en el baño de agua con hielo. La bombilla del termómetro debe estar en el agua.</a:t>
            </a:r>
          </a:p>
          <a:p>
            <a:pPr marL="274320" indent="-27432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s-AR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Deje el termómetro en el agua durante 10 </a:t>
            </a:r>
            <a:r>
              <a:rPr lang="es-AR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 15 minutos.</a:t>
            </a:r>
          </a:p>
          <a:p>
            <a:pPr marL="274320" indent="-27432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s-AR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Mueva suavemente el termómetro alrededor del baño de agua con hielo para que se enfríe completamente.</a:t>
            </a:r>
          </a:p>
          <a:p>
            <a:pPr marL="274320" indent="-27432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s-AR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Lea el termómetro. Si se lee entre -0.5 ̊ C y +0.5 ̊ C, el termómetro está bien.</a:t>
            </a:r>
          </a:p>
          <a:p>
            <a:pPr marL="274320" indent="-27432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s-AR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Si el termómetro lee más de +0.5 ° C, verifique que haya más hielo que agua en su baño de agua helada.</a:t>
            </a:r>
          </a:p>
          <a:p>
            <a:pPr marL="274320" indent="-27432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s-AR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Si el termómetro muestra menos de -0.5 ° C, verifique que no haya sal en su baño de agua con hielo.</a:t>
            </a:r>
          </a:p>
          <a:p>
            <a:pPr marL="274320" indent="-27432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s-AR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Si el termómetro aún no lee entre -0.5 ̊ C y +0.5 ̊ C, reemplace el termómetro.</a:t>
            </a:r>
            <a:endParaRPr lang="en-US" dirty="0"/>
          </a:p>
        </p:txBody>
      </p:sp>
      <p:pic>
        <p:nvPicPr>
          <p:cNvPr id="11" name="Picture 10" descr="image of thermometer in beaker , beaker contains ice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23876" t="2971" r="31052" b="13366"/>
          <a:stretch/>
        </p:blipFill>
        <p:spPr>
          <a:xfrm>
            <a:off x="7064886" y="1843429"/>
            <a:ext cx="1721672" cy="42788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9" name="Rectángulo 8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230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3312" y="914400"/>
            <a:ext cx="7681116" cy="900551"/>
          </a:xfrm>
        </p:spPr>
        <p:txBody>
          <a:bodyPr>
            <a:normAutofit/>
          </a:bodyPr>
          <a:lstStyle/>
          <a:p>
            <a:r>
              <a:rPr lang="es-AR" sz="28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Calibración de su termómetro digital </a:t>
            </a:r>
            <a:r>
              <a:rPr lang="es-AR" sz="28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Max/Min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3584" y="1810247"/>
            <a:ext cx="5716774" cy="4636274"/>
          </a:xfrm>
        </p:spPr>
        <p:txBody>
          <a:bodyPr>
            <a:normAutofit lnSpcReduction="10000"/>
          </a:bodyPr>
          <a:lstStyle/>
          <a:p>
            <a:pPr marL="390525" indent="-390525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s-AR" sz="13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Abra la puerta del refugio del instrumento y cuelgue el termómetro de calibración, el termómetro digital y el sensor de suelo en el refugio del instrumento (si lo está usando) para que tengan flujo de aire a su alrededor y no entren en contacto con los lados del refugio.</a:t>
            </a:r>
          </a:p>
          <a:p>
            <a:pPr marL="390525" indent="-390525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s-AR" sz="13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Cierre la puerta del refugio de instrumentos.</a:t>
            </a:r>
          </a:p>
          <a:p>
            <a:pPr marL="390525" indent="-390525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s-AR" sz="13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Espera al menos una hora. Abra la puerta del refugio de instrumentos. Asegúrese de que su termómetro digital muestre </a:t>
            </a:r>
            <a:r>
              <a:rPr lang="es-AR" sz="13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la(s</a:t>
            </a:r>
            <a:r>
              <a:rPr lang="es-AR" sz="13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) </a:t>
            </a:r>
            <a:r>
              <a:rPr lang="es-AR" sz="13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temperatura(s</a:t>
            </a:r>
            <a:r>
              <a:rPr lang="es-AR" sz="13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) actual (no deben aparecer en la pantalla los símbolos ‘MAX’ o ‘MIN’. Si lo están, presione el botón </a:t>
            </a:r>
            <a:r>
              <a:rPr lang="es-AR" sz="13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MAX/MIN </a:t>
            </a:r>
            <a:r>
              <a:rPr lang="es-AR" sz="13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hasta que desaparezcan).</a:t>
            </a:r>
          </a:p>
          <a:p>
            <a:pPr marL="390525" indent="-390525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s-AR" sz="13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Lea las temperaturas informadas por el sensor de aire y el sensor de suelo (si lo está usando) del termómetro digital y anótelos en la hoja de datos de calibración y restablecimiento del termómetro máximo / mínimo</a:t>
            </a:r>
          </a:p>
          <a:p>
            <a:pPr marL="390525" indent="-390525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s-AR" sz="13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Cierre la puerta del refugio de instrumentos.</a:t>
            </a:r>
          </a:p>
          <a:p>
            <a:pPr marL="390525" indent="-390525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s-AR" sz="13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Repita los pasos 2 a 5 cuatro veces más, esperando al menos una hora entre cada serie de lecturas. Trate de espaciar los cinco conjuntos de lecturas durante la mayor cantidad de días posible.</a:t>
            </a:r>
            <a:endParaRPr lang="en-US" sz="1300" dirty="0"/>
          </a:p>
        </p:txBody>
      </p:sp>
      <p:pic>
        <p:nvPicPr>
          <p:cNvPr id="8" name="Picture 7" descr="Image of max/min digital thermometer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0768" r="11514"/>
          <a:stretch/>
        </p:blipFill>
        <p:spPr>
          <a:xfrm>
            <a:off x="6882474" y="2101554"/>
            <a:ext cx="2100312" cy="27024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0" name="Rectángulo 9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66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864" y="867190"/>
            <a:ext cx="4249437" cy="102204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Data Sheet </a:t>
            </a:r>
            <a:r>
              <a:rPr lang="en-US" sz="28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– </a:t>
            </a:r>
            <a:br>
              <a:rPr lang="en-US" sz="28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</a:br>
            <a:r>
              <a:rPr lang="en-US" sz="2800" dirty="0" err="1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Hoja</a:t>
            </a:r>
            <a:r>
              <a:rPr lang="en-US" sz="28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de </a:t>
            </a:r>
            <a:r>
              <a:rPr lang="en-US" sz="2800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datos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9179" y="2074461"/>
            <a:ext cx="3543299" cy="25828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AR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Ingrese los datos en la hoja de datos integrada de 1 día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AR" sz="20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AR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Asegúrese de completar la parte superior: Nombre de la escuela, Sitio del estudio, Nombres del observador, Fecha y hora (local o UTC)</a:t>
            </a:r>
            <a:endParaRPr lang="en-US" sz="20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9180" y="5030595"/>
            <a:ext cx="3543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latin typeface="Calibri" panose="020F0502020204030204" pitchFamily="34" charset="0"/>
                <a:hlinkClick r:id="rId2"/>
              </a:rPr>
              <a:t>Hoja</a:t>
            </a:r>
            <a:r>
              <a:rPr lang="en-US" sz="2400" i="1" dirty="0" smtClean="0">
                <a:latin typeface="Calibri" panose="020F0502020204030204" pitchFamily="34" charset="0"/>
                <a:hlinkClick r:id="rId2"/>
              </a:rPr>
              <a:t> de </a:t>
            </a:r>
            <a:r>
              <a:rPr lang="en-US" sz="2400" i="1" dirty="0" err="1" smtClean="0">
                <a:latin typeface="Calibri" panose="020F0502020204030204" pitchFamily="34" charset="0"/>
                <a:hlinkClick r:id="rId2"/>
              </a:rPr>
              <a:t>datos</a:t>
            </a:r>
            <a:r>
              <a:rPr lang="en-US" sz="2400" i="1" dirty="0" smtClean="0">
                <a:latin typeface="Calibri" panose="020F0502020204030204" pitchFamily="34" charset="0"/>
                <a:hlinkClick r:id="rId2"/>
              </a:rPr>
              <a:t> de </a:t>
            </a:r>
            <a:r>
              <a:rPr lang="en-US" sz="2400" i="1" dirty="0" err="1" smtClean="0">
                <a:latin typeface="Calibri" panose="020F0502020204030204" pitchFamily="34" charset="0"/>
                <a:hlinkClick r:id="rId2"/>
              </a:rPr>
              <a:t>Atmósfera</a:t>
            </a:r>
            <a:endParaRPr lang="en-US" sz="2400" i="1" dirty="0">
              <a:latin typeface="Calibri" panose="020F0502020204030204" pitchFamily="34" charset="0"/>
            </a:endParaRPr>
          </a:p>
        </p:txBody>
      </p:sp>
      <p:pic>
        <p:nvPicPr>
          <p:cNvPr id="11" name="Picture 10" descr="creen shot of atmosphere investigation data sheet" title="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301" y="1311380"/>
            <a:ext cx="3315877" cy="429113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2" name="Straight Arrow Connector 11" descr="arrow points to area on form where information is inputted"/>
          <p:cNvCxnSpPr/>
          <p:nvPr/>
        </p:nvCxnSpPr>
        <p:spPr>
          <a:xfrm flipV="1">
            <a:off x="4586514" y="2212011"/>
            <a:ext cx="1146629" cy="618276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4" name="Rectángulo 13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290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988" y="914400"/>
            <a:ext cx="7843012" cy="709485"/>
          </a:xfrm>
        </p:spPr>
        <p:txBody>
          <a:bodyPr>
            <a:normAutofit/>
          </a:bodyPr>
          <a:lstStyle/>
          <a:p>
            <a:pPr algn="ctr"/>
            <a:r>
              <a:rPr lang="es-AR" sz="28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Recopilación de datos con termómetro </a:t>
            </a:r>
            <a:r>
              <a:rPr lang="es-AR" sz="28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Max/Min - 1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0988" y="1623885"/>
            <a:ext cx="5550187" cy="5103487"/>
          </a:xfrm>
        </p:spPr>
        <p:txBody>
          <a:bodyPr>
            <a:normAutofit fontScale="85000" lnSpcReduction="10000"/>
          </a:bodyPr>
          <a:lstStyle/>
          <a:p>
            <a:pPr marL="390525" indent="-390525">
              <a:lnSpc>
                <a:spcPct val="120000"/>
              </a:lnSpc>
              <a:buFont typeface="+mj-lt"/>
              <a:buAutoNum type="arabicParenR"/>
            </a:pPr>
            <a:r>
              <a:rPr lang="es-AR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Una hora después del </a:t>
            </a:r>
            <a:r>
              <a:rPr lang="en-US" sz="2000" i="1" dirty="0" err="1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2"/>
              </a:rPr>
              <a:t>mediodía</a:t>
            </a:r>
            <a:r>
              <a:rPr lang="en-US" sz="2000" i="1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2"/>
              </a:rPr>
              <a:t> solar local</a:t>
            </a:r>
            <a:r>
              <a:rPr lang="es-AR" sz="20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s-AR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abra el refugio del instrumento teniendo cuidado de no respirar en el termómetro.</a:t>
            </a:r>
          </a:p>
          <a:p>
            <a:pPr marL="390525" indent="-390525">
              <a:lnSpc>
                <a:spcPct val="120000"/>
              </a:lnSpc>
              <a:buFont typeface="+mj-lt"/>
              <a:buAutoNum type="arabicParenR"/>
            </a:pPr>
            <a:r>
              <a:rPr lang="es-AR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Registre la hora y la fecha en </a:t>
            </a:r>
            <a:r>
              <a:rPr lang="en-US" sz="2000" i="1" dirty="0" err="1" smtClean="0">
                <a:solidFill>
                  <a:srgbClr val="00B0F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3"/>
              </a:rPr>
              <a:t>Hoja</a:t>
            </a:r>
            <a:r>
              <a:rPr lang="en-US" sz="2000" i="1" dirty="0" smtClean="0">
                <a:solidFill>
                  <a:srgbClr val="00B0F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3"/>
              </a:rPr>
              <a:t> de </a:t>
            </a:r>
            <a:r>
              <a:rPr lang="en-US" sz="2000" i="1" dirty="0" err="1" smtClean="0">
                <a:solidFill>
                  <a:srgbClr val="00B0F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3"/>
              </a:rPr>
              <a:t>datos</a:t>
            </a:r>
            <a:r>
              <a:rPr lang="en-US" sz="2000" i="1" dirty="0" smtClean="0">
                <a:solidFill>
                  <a:srgbClr val="00B0F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3"/>
              </a:rPr>
              <a:t> de </a:t>
            </a:r>
            <a:r>
              <a:rPr lang="en-US" sz="2000" i="1" dirty="0" err="1" smtClean="0">
                <a:solidFill>
                  <a:srgbClr val="00B0F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3"/>
              </a:rPr>
              <a:t>Atmósfera</a:t>
            </a:r>
            <a:r>
              <a:rPr lang="en-US" sz="2000" i="1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en</a:t>
            </a:r>
            <a:r>
              <a:rPr lang="en-US" sz="20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la hora local y </a:t>
            </a:r>
            <a:r>
              <a:rPr lang="en-US" sz="2000" dirty="0" err="1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en</a:t>
            </a:r>
            <a:r>
              <a:rPr lang="en-US" sz="20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la hora UTC ( o UT).  </a:t>
            </a:r>
            <a:endParaRPr lang="en-US" sz="20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390525" indent="-390525">
              <a:lnSpc>
                <a:spcPct val="12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es-AR" sz="20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Asegúrese </a:t>
            </a:r>
            <a:r>
              <a:rPr lang="es-AR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 que su termómetro muestre la (s) temperatura (s) actual (no se deben mostrar los símbolos "MAX" o "MIN" en la pantalla. Si lo están, presione el botón MAX / MIN hasta que desaparezcan).</a:t>
            </a:r>
          </a:p>
          <a:p>
            <a:pPr marL="390525" indent="-390525">
              <a:lnSpc>
                <a:spcPct val="12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es-AR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Registre la temperatura actual del aire en su Hoja de datos. Si está tomando lecturas del suelo, también registre la temperatura del suelo.</a:t>
            </a:r>
          </a:p>
          <a:p>
            <a:pPr marL="390525" indent="-390525">
              <a:lnSpc>
                <a:spcPct val="12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es-AR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Presione el botón </a:t>
            </a:r>
            <a:r>
              <a:rPr lang="es-AR" sz="20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MAX/MIN </a:t>
            </a:r>
            <a:r>
              <a:rPr lang="es-AR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una vez.</a:t>
            </a:r>
          </a:p>
          <a:p>
            <a:pPr marL="390525" indent="-390525">
              <a:lnSpc>
                <a:spcPct val="12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es-AR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Ahora se mostrarán las lecturas de temperatura máxima junto con el símbolo "MAX" en la pantalla.</a:t>
            </a:r>
            <a:endParaRPr lang="en-US" sz="20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7" name="Picture 6" descr="diagram of max/min thermometer showing where the buttons are for use. &#10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023021"/>
            <a:ext cx="2438400" cy="29718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0" name="Rectángulo 9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06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022" y="914400"/>
            <a:ext cx="7808977" cy="709485"/>
          </a:xfrm>
        </p:spPr>
        <p:txBody>
          <a:bodyPr>
            <a:normAutofit/>
          </a:bodyPr>
          <a:lstStyle/>
          <a:p>
            <a:r>
              <a:rPr lang="es-AR" sz="28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Recopilación de datos con termómetro </a:t>
            </a:r>
            <a:r>
              <a:rPr lang="es-AR" sz="28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Max/Min - 2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5023" y="1828800"/>
            <a:ext cx="5720869" cy="4653887"/>
          </a:xfrm>
        </p:spPr>
        <p:txBody>
          <a:bodyPr>
            <a:normAutofit fontScale="92500"/>
          </a:bodyPr>
          <a:lstStyle/>
          <a:p>
            <a:pPr marL="390525" lvl="0" indent="-390525">
              <a:lnSpc>
                <a:spcPct val="120000"/>
              </a:lnSpc>
              <a:spcBef>
                <a:spcPts val="600"/>
              </a:spcBef>
              <a:buFont typeface="+mj-lt"/>
              <a:buAutoNum type="arabicParenR" startAt="7"/>
            </a:pPr>
            <a:r>
              <a:rPr lang="es-AR" sz="2000" dirty="0">
                <a:solidFill>
                  <a:prstClr val="black"/>
                </a:solidFill>
              </a:rPr>
              <a:t>Registre la temperatura máxima del aire en su Hoja de datos. Si está tomando lecturas del suelo, también registre la temperatura máxima del suelo.</a:t>
            </a:r>
          </a:p>
          <a:p>
            <a:pPr marL="390525" lvl="0" indent="-390525">
              <a:lnSpc>
                <a:spcPct val="120000"/>
              </a:lnSpc>
              <a:spcBef>
                <a:spcPts val="600"/>
              </a:spcBef>
              <a:buFont typeface="+mj-lt"/>
              <a:buAutoNum type="arabicParenR" startAt="7"/>
            </a:pPr>
            <a:r>
              <a:rPr lang="es-AR" sz="2000" dirty="0">
                <a:solidFill>
                  <a:prstClr val="black"/>
                </a:solidFill>
              </a:rPr>
              <a:t>Presione el botón </a:t>
            </a:r>
            <a:r>
              <a:rPr lang="es-AR" sz="2000" dirty="0" smtClean="0">
                <a:solidFill>
                  <a:prstClr val="black"/>
                </a:solidFill>
              </a:rPr>
              <a:t>MAX/MIN </a:t>
            </a:r>
            <a:r>
              <a:rPr lang="es-AR" sz="2000" dirty="0">
                <a:solidFill>
                  <a:prstClr val="black"/>
                </a:solidFill>
              </a:rPr>
              <a:t>por segunda vez.</a:t>
            </a:r>
          </a:p>
          <a:p>
            <a:pPr marL="390525" lvl="0" indent="-390525">
              <a:lnSpc>
                <a:spcPct val="120000"/>
              </a:lnSpc>
              <a:spcBef>
                <a:spcPts val="600"/>
              </a:spcBef>
              <a:buFont typeface="+mj-lt"/>
              <a:buAutoNum type="arabicParenR" startAt="7"/>
            </a:pPr>
            <a:r>
              <a:rPr lang="es-AR" sz="2000" dirty="0">
                <a:solidFill>
                  <a:prstClr val="black"/>
                </a:solidFill>
              </a:rPr>
              <a:t>Ahora se mostrarán las lecturas de temperatura mínima junto con el símbolo "MIN" en la pantalla.</a:t>
            </a:r>
          </a:p>
          <a:p>
            <a:pPr marL="390525" lvl="0" indent="-390525">
              <a:lnSpc>
                <a:spcPct val="120000"/>
              </a:lnSpc>
              <a:spcBef>
                <a:spcPts val="600"/>
              </a:spcBef>
              <a:buFont typeface="+mj-lt"/>
              <a:buAutoNum type="arabicParenR" startAt="7"/>
            </a:pPr>
            <a:r>
              <a:rPr lang="es-AR" sz="2000" dirty="0">
                <a:solidFill>
                  <a:prstClr val="black"/>
                </a:solidFill>
              </a:rPr>
              <a:t>Registre la temperatura mínima del aire en su hoja de datos. Si está tomando lecturas del suelo, también registre la temperatura mínima del suelo.</a:t>
            </a:r>
          </a:p>
          <a:p>
            <a:pPr marL="390525" lvl="0" indent="-390525">
              <a:lnSpc>
                <a:spcPct val="120000"/>
              </a:lnSpc>
              <a:spcBef>
                <a:spcPts val="600"/>
              </a:spcBef>
              <a:buFont typeface="+mj-lt"/>
              <a:buAutoNum type="arabicParenR" startAt="7"/>
            </a:pPr>
            <a:r>
              <a:rPr lang="es-AR" sz="2000" dirty="0">
                <a:solidFill>
                  <a:prstClr val="black"/>
                </a:solidFill>
              </a:rPr>
              <a:t>Mantenga presionado el botón MAX / MIN durante un segundo. Esto restablecerá su termómetro.</a:t>
            </a:r>
          </a:p>
          <a:p>
            <a:pPr marL="390525" lvl="0" indent="-390525">
              <a:lnSpc>
                <a:spcPct val="120000"/>
              </a:lnSpc>
              <a:spcBef>
                <a:spcPts val="600"/>
              </a:spcBef>
              <a:buFont typeface="+mj-lt"/>
              <a:buAutoNum type="arabicParenR" startAt="7"/>
            </a:pPr>
            <a:r>
              <a:rPr lang="es-AR" sz="2000" dirty="0">
                <a:solidFill>
                  <a:prstClr val="black"/>
                </a:solidFill>
              </a:rPr>
              <a:t>Cerrar el refugio de instrumentos.</a:t>
            </a:r>
            <a:endParaRPr lang="en-US" sz="2000" dirty="0">
              <a:cs typeface="Calibri"/>
            </a:endParaRPr>
          </a:p>
        </p:txBody>
      </p:sp>
      <p:pic>
        <p:nvPicPr>
          <p:cNvPr id="6" name="Picture 5" descr="diagram of max/min thermometer showing where the buttons are for use. 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r="12873"/>
          <a:stretch/>
        </p:blipFill>
        <p:spPr>
          <a:xfrm>
            <a:off x="7178723" y="2037911"/>
            <a:ext cx="1965277" cy="29718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9" name="Rectángulo 8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793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584" y="1010886"/>
            <a:ext cx="5959181" cy="974839"/>
          </a:xfrm>
        </p:spPr>
        <p:txBody>
          <a:bodyPr>
            <a:normAutofit/>
          </a:bodyPr>
          <a:lstStyle/>
          <a:p>
            <a:r>
              <a:rPr lang="es-AR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¿Cuándo </a:t>
            </a:r>
            <a:r>
              <a:rPr lang="es-AR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recoger datos con un </a:t>
            </a:r>
            <a:r>
              <a:rPr lang="es-AR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termómetro de alcohol?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168" y="2082211"/>
            <a:ext cx="5858597" cy="46392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AR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Úselo solo cuando no haya </a:t>
            </a:r>
            <a:r>
              <a:rPr lang="es-AR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una caseta para </a:t>
            </a:r>
            <a:r>
              <a:rPr lang="es-AR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instrumentos y se requiera una medición de temperatura actual para apoyar otra medición </a:t>
            </a:r>
            <a:r>
              <a:rPr lang="es-AR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GLOBE.</a:t>
            </a:r>
            <a:endParaRPr lang="es-AR" sz="24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s-AR" sz="24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AR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 termómetro debe calibrarse al menos cada tres meses y antes de su primer uso. </a:t>
            </a:r>
            <a:endParaRPr lang="en-US" sz="24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7" name="Picture 20" descr="Image of alcohol-filled thermometer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23876" t="2971" r="31052" b="13366"/>
          <a:stretch/>
        </p:blipFill>
        <p:spPr>
          <a:xfrm>
            <a:off x="7362115" y="1744096"/>
            <a:ext cx="1586013" cy="3941710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0" name="Rectángulo 9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7634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15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583" y="989839"/>
            <a:ext cx="5730424" cy="706205"/>
          </a:xfrm>
        </p:spPr>
        <p:txBody>
          <a:bodyPr>
            <a:normAutofit fontScale="90000"/>
          </a:bodyPr>
          <a:lstStyle/>
          <a:p>
            <a:r>
              <a:rPr lang="es-AR" sz="28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Toma </a:t>
            </a:r>
            <a:r>
              <a:rPr lang="es-AR" sz="28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 datos con termómetro </a:t>
            </a:r>
            <a:r>
              <a:rPr lang="es-AR" sz="28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 </a:t>
            </a:r>
            <a:r>
              <a:rPr lang="es-AR" sz="28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alcohol</a:t>
            </a:r>
            <a:endParaRPr lang="en-US" sz="2800" dirty="0"/>
          </a:p>
        </p:txBody>
      </p:sp>
      <p:pic>
        <p:nvPicPr>
          <p:cNvPr id="8" name="Picture 7" descr="Image of student taking air termperature, the alcohol filled thermometer is held at chest heigh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8190" y="969434"/>
            <a:ext cx="1781627" cy="177729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43583" y="1828801"/>
            <a:ext cx="5924607" cy="4726004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dirty="0"/>
              <a:t>Ate un extremo de un trozo de cuerda de forma segura al extremo del termómetro de calibración y el otro extremo a una banda elástica.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Deslice la banda elástica alrededor de su muñeca para que el termómetro no se rompa si se cae accidentalmente al suelo.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Sostenga el termómetro a la altura del pecho, en su sombra y lejos de su cuerpo durante tres minutos.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Al cabo de tres minutos, registre la lectura de temperatura en su registro de ciencias.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Sostenga el termómetro de la misma manera durante un minuto más.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Al final del minuto, registre la temperatura una vez más. Si la temperatura está dentro de 0.5 ̊ C de la lectura anterior, registre la lectura en su hoja de datos.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Si las dos lecturas de temperatura difieren en más de 0,5 ̊ C, repita los pasos 5 y 6 nuevamente.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Si dos lecturas de temperatura consecutivas no están dentro de 0.5 ̊ C entre sí después de 7 minutos, registre la última medición en la Hoja de datos e informe sus otras cuatro mediciones en la sección de comentarios junto con una nota de que su lectura no fue estable después de 7 minutos .</a:t>
            </a:r>
            <a:endParaRPr lang="es-AR" dirty="0"/>
          </a:p>
        </p:txBody>
      </p:sp>
      <p:grpSp>
        <p:nvGrpSpPr>
          <p:cNvPr id="7" name="Grupo 6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0" name="Rectángulo 9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810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16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7" y="1048452"/>
            <a:ext cx="7795116" cy="682171"/>
          </a:xfrm>
        </p:spPr>
        <p:txBody>
          <a:bodyPr>
            <a:normAutofit/>
          </a:bodyPr>
          <a:lstStyle/>
          <a:p>
            <a:r>
              <a:rPr lang="es-AR" sz="28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Ingreso de datos de temperatura del aire</a:t>
            </a:r>
            <a:endParaRPr lang="en-US" sz="2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52727" y="1762205"/>
            <a:ext cx="4590275" cy="4428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SzPct val="25000"/>
            </a:pPr>
            <a:r>
              <a:rPr lang="es-AR" altLang="en-US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</a:rPr>
              <a:t>Tienes 3 opciones:</a:t>
            </a: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s-AR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</a:rPr>
              <a:t>Descarga </a:t>
            </a:r>
            <a:r>
              <a:rPr lang="es-AR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</a:rPr>
              <a:t>la aplicación Data </a:t>
            </a:r>
            <a:r>
              <a:rPr lang="es-AR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</a:rPr>
              <a:t>Entry</a:t>
            </a:r>
            <a:r>
              <a:rPr lang="es-AR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</a:rPr>
              <a:t> desde el </a:t>
            </a:r>
            <a:r>
              <a:rPr lang="en-US" altLang="en-US" sz="2400" i="1" u="sng" dirty="0" smtClean="0">
                <a:solidFill>
                  <a:schemeClr val="hlink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</a:rPr>
              <a:t>App </a:t>
            </a:r>
            <a:r>
              <a:rPr lang="en-US" altLang="en-US" sz="2400" i="1" u="sng" dirty="0">
                <a:solidFill>
                  <a:schemeClr val="hlink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</a:rPr>
              <a:t>Store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  <a:sym typeface="Calibri" charset="0"/>
            </a:endParaRP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  <a:hlinkClick r:id="rId2"/>
              </a:rPr>
              <a:t>Entrada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  <a:hlinkClick r:id="rId2"/>
              </a:rPr>
              <a:t>en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  <a:hlinkClick r:id="rId2"/>
              </a:rPr>
              <a:t> vivo</a:t>
            </a:r>
            <a:r>
              <a:rPr lang="en-US" altLang="en-US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</a:rPr>
              <a:t>: </a:t>
            </a:r>
            <a:r>
              <a:rPr lang="es-AR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</a:rPr>
              <a:t>estas páginas son para ingresar datos ambientales, recopilados en sitios definidos, de acuerdo con el protocolo, y utilizando la instrumentación aprobada, para ingresar a la base de datos científica oficial de GLOBE.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  <a:sym typeface="Calibri" charset="0"/>
            </a:endParaRP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  <a:hlinkClick r:id="rId3"/>
              </a:rPr>
              <a:t>Entrada de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  <a:hlinkClick r:id="rId3"/>
              </a:rPr>
              <a:t>datos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  <a:hlinkClick r:id="rId3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  <a:hlinkClick r:id="rId3"/>
              </a:rPr>
              <a:t>por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  <a:hlinkClick r:id="rId3"/>
              </a:rPr>
              <a:t> email</a:t>
            </a:r>
            <a:r>
              <a:rPr lang="en-US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</a:rPr>
              <a:t>: </a:t>
            </a:r>
            <a:r>
              <a:rPr lang="es-AR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</a:rPr>
              <a:t>: si la conectividad es un problema, los datos también se pueden ingresar por correo electrónico</a:t>
            </a:r>
            <a:r>
              <a:rPr lang="es-AR" alt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sym typeface="Calibri" charset="0"/>
              </a:rPr>
              <a:t>.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  <a:sym typeface="Calibri" charset="0"/>
            </a:endParaRP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8" name="Shape 220" descr="Screen shot of the Science Data Entry Page, Mobile App 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082" y="1808549"/>
            <a:ext cx="2000163" cy="292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Screen shot of menu on GLOBE.gov website, showing how to navigate from the Menu to GLOBE Data and the Menu image for Data Entr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002" y="4964104"/>
            <a:ext cx="3066865" cy="117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2" name="Rectángulo 11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166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17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1080823"/>
            <a:ext cx="7251809" cy="682171"/>
          </a:xfrm>
        </p:spPr>
        <p:txBody>
          <a:bodyPr>
            <a:normAutofit fontScale="90000"/>
          </a:bodyPr>
          <a:lstStyle/>
          <a:p>
            <a:r>
              <a:rPr lang="es-AR" sz="28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Ingreso de datos de Temperatura del Aire-Pasos 2 &amp; 3</a:t>
            </a:r>
            <a:endParaRPr lang="es-AR" sz="28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608878" y="2276856"/>
            <a:ext cx="3206190" cy="3869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AR" sz="20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2) Seleccione </a:t>
            </a:r>
            <a:r>
              <a:rPr lang="es-AR" sz="2000" b="1" i="1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“Ingreso de datos en vivo”</a:t>
            </a:r>
            <a:endParaRPr lang="es-AR" sz="2000" b="1" i="1" dirty="0" smtClean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s-AR" dirty="0"/>
          </a:p>
        </p:txBody>
      </p:sp>
      <p:pic>
        <p:nvPicPr>
          <p:cNvPr id="15" name="Picture 14" descr="screenshot: Step in Data entry, arrow shows Live Entry menu butt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24" y="3528751"/>
            <a:ext cx="3199087" cy="2011883"/>
          </a:xfrm>
          <a:prstGeom prst="rect">
            <a:avLst/>
          </a:prstGeom>
        </p:spPr>
      </p:pic>
      <p:sp>
        <p:nvSpPr>
          <p:cNvPr id="16" name="Oval 15" descr="circle around button, Live Data Entry"/>
          <p:cNvSpPr/>
          <p:nvPr/>
        </p:nvSpPr>
        <p:spPr>
          <a:xfrm>
            <a:off x="1781807" y="4398547"/>
            <a:ext cx="568713" cy="16726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17" name="Straight Arrow Connector 16" descr="arrow pointing to Live Data Entry on GLOBE website screenshot"/>
          <p:cNvCxnSpPr/>
          <p:nvPr/>
        </p:nvCxnSpPr>
        <p:spPr>
          <a:xfrm flipH="1">
            <a:off x="2305915" y="3383785"/>
            <a:ext cx="1059368" cy="101476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3"/>
          <p:cNvSpPr txBox="1">
            <a:spLocks/>
          </p:cNvSpPr>
          <p:nvPr/>
        </p:nvSpPr>
        <p:spPr>
          <a:xfrm>
            <a:off x="5301202" y="2276856"/>
            <a:ext cx="3206187" cy="38461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AR" sz="20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3) Ingrese nombre de usuario y contraseña</a:t>
            </a:r>
            <a:endParaRPr lang="es-AR" sz="2000" b="1" i="1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18" name="Picture 17" descr="Screen Shot wof GLOBE Webpage showing where to enter Username and Password.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47" y="3523258"/>
            <a:ext cx="3257761" cy="2107207"/>
          </a:xfrm>
          <a:prstGeom prst="rect">
            <a:avLst/>
          </a:prstGeom>
        </p:spPr>
      </p:pic>
      <p:sp>
        <p:nvSpPr>
          <p:cNvPr id="19" name="Oval 18" descr="circle around where you enter name and password"/>
          <p:cNvSpPr/>
          <p:nvPr/>
        </p:nvSpPr>
        <p:spPr>
          <a:xfrm>
            <a:off x="5283616" y="4880364"/>
            <a:ext cx="813713" cy="76510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0" name="Straight Arrow Connector 19" descr="arrow pointing to place on GLOBE website where you input name and password."/>
          <p:cNvCxnSpPr/>
          <p:nvPr/>
        </p:nvCxnSpPr>
        <p:spPr>
          <a:xfrm flipH="1">
            <a:off x="5786409" y="3328121"/>
            <a:ext cx="1163031" cy="1507244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26" name="Rectángulo 25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299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3" y="1047876"/>
            <a:ext cx="7886700" cy="682171"/>
          </a:xfrm>
        </p:spPr>
        <p:txBody>
          <a:bodyPr>
            <a:normAutofit fontScale="90000"/>
          </a:bodyPr>
          <a:lstStyle/>
          <a:p>
            <a:r>
              <a:rPr lang="es-AR" sz="28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Ingreso de datos de Temperatura de Aire-Pasos  4 &amp; 5</a:t>
            </a:r>
            <a:endParaRPr lang="es-AR" sz="2800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608877" y="1863524"/>
            <a:ext cx="3513455" cy="4282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4</a:t>
            </a:r>
            <a:r>
              <a:rPr lang="en-US" sz="20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)</a:t>
            </a:r>
            <a:endParaRPr lang="en-US" dirty="0"/>
          </a:p>
        </p:txBody>
      </p:sp>
      <p:pic>
        <p:nvPicPr>
          <p:cNvPr id="23" name="Picture 22" descr="Image showing a list of sites: From here you select the appropriate GLOBE study site, Ste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27" y="3568608"/>
            <a:ext cx="3143747" cy="1928172"/>
          </a:xfrm>
          <a:prstGeom prst="rect">
            <a:avLst/>
          </a:prstGeom>
        </p:spPr>
      </p:pic>
      <p:sp>
        <p:nvSpPr>
          <p:cNvPr id="25" name="Oval 24" descr="circle around one of several Atmosphere Study Sites that appear in the list in the Data Entry App"/>
          <p:cNvSpPr/>
          <p:nvPr/>
        </p:nvSpPr>
        <p:spPr>
          <a:xfrm>
            <a:off x="1626961" y="4305432"/>
            <a:ext cx="702527" cy="23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Arrow Connector 23" descr="arrow pointing to one of several Atmosphere Study Sites that appear in the list in the Data Entry App"/>
          <p:cNvCxnSpPr/>
          <p:nvPr/>
        </p:nvCxnSpPr>
        <p:spPr>
          <a:xfrm flipH="1">
            <a:off x="2253343" y="3505200"/>
            <a:ext cx="979714" cy="81642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3"/>
          <p:cNvSpPr txBox="1">
            <a:spLocks/>
          </p:cNvSpPr>
          <p:nvPr/>
        </p:nvSpPr>
        <p:spPr>
          <a:xfrm>
            <a:off x="5301202" y="1863524"/>
            <a:ext cx="3206187" cy="42594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AR" sz="20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5) Si el sitio de estudio no está definido, defínalo.</a:t>
            </a:r>
            <a:endParaRPr lang="es-AR" dirty="0"/>
          </a:p>
        </p:txBody>
      </p:sp>
      <p:pic>
        <p:nvPicPr>
          <p:cNvPr id="26" name="Picture 25" descr="Screen shot: Page showing input boxes for study site definition, including GPS coordinates and map.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202" y="3505200"/>
            <a:ext cx="3075346" cy="216685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922321" y="1863524"/>
            <a:ext cx="26636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Confirme que se ha definido un sitio de estudio de la atmósfera y elíjalo en la lista Mis organizaciones y sitios.</a:t>
            </a:r>
            <a:endParaRPr lang="es-AR" dirty="0"/>
          </a:p>
        </p:txBody>
      </p:sp>
      <p:grpSp>
        <p:nvGrpSpPr>
          <p:cNvPr id="14" name="Grupo 13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5" name="Rectángulo 14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33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109" y="1013791"/>
            <a:ext cx="7886700" cy="705679"/>
          </a:xfrm>
        </p:spPr>
        <p:txBody>
          <a:bodyPr>
            <a:normAutofit/>
          </a:bodyPr>
          <a:lstStyle/>
          <a:p>
            <a:r>
              <a:rPr lang="es-A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Resumen y Objetivos de aprendizaje</a:t>
            </a:r>
            <a:endParaRPr lang="es-A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825624"/>
            <a:ext cx="78867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s-AR" sz="2900" b="1" u="sng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Resumen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s-AR" sz="26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Este módulo: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AR" sz="26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Describe como tomar mediciones de temperatura del aire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AR" sz="26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Provee instrucciones sobre cómo ingresar datos en el sitio web de GLOBE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s-AR" sz="2600" dirty="0" smtClean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AR" sz="2900" b="1" u="sng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Objetivos de Aprendizaje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AR" sz="26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Después de completar este modulo, ustedes será capaz de: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AR" sz="26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Describir qué es la Temperatura del Aire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ES" sz="26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Enumerar </a:t>
            </a:r>
            <a:r>
              <a:rPr lang="es-ES" sz="26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las razones por las que es importante recopilar datos de temperatura del aire.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ES" sz="26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Determinar </a:t>
            </a:r>
            <a:r>
              <a:rPr lang="es-ES" sz="26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las ubicaciones correctas para tomar lecturas de temperatura del aire.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ES" sz="26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Cargar datos en el sitio web de GLOBE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ES" sz="26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Visualizar </a:t>
            </a:r>
            <a:r>
              <a:rPr lang="es-ES" sz="26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datos utilizando el sitio de visualización GLOBE y </a:t>
            </a:r>
            <a:r>
              <a:rPr lang="es-ES" sz="26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formular </a:t>
            </a:r>
            <a:r>
              <a:rPr lang="es-ES" sz="26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sus propias preguntas sobre el clima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s-E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s-E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Tiempo estimado para completar el módulo: 1 hora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9" name="Rectángulo 8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1830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19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3" y="1044247"/>
            <a:ext cx="7886700" cy="682171"/>
          </a:xfrm>
        </p:spPr>
        <p:txBody>
          <a:bodyPr>
            <a:normAutofit/>
          </a:bodyPr>
          <a:lstStyle/>
          <a:p>
            <a:r>
              <a:rPr lang="es-AR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Ingreso de datos de Temperatura del Aire –Pasos  6 &amp; 7</a:t>
            </a:r>
            <a:endParaRPr lang="es-AR" sz="2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608878" y="1863524"/>
            <a:ext cx="3206190" cy="4282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6 </a:t>
            </a:r>
            <a:r>
              <a:rPr lang="en-US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)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Seleccione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1- Day en el sitio de entrada de datos atmosféricos y elija una nueva observación.</a:t>
            </a:r>
            <a:endParaRPr lang="es-A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6" name="Picture 5" descr="Screen shot with circled choice, Integrated 1-d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68" y="3869903"/>
            <a:ext cx="3314700" cy="2197100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5301202" y="1863524"/>
            <a:ext cx="3206187" cy="42594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AR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7) </a:t>
            </a:r>
            <a:r>
              <a:rPr lang="es-AR" sz="20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Ingrese Fecha, Hora y seleccione Temperatura del Ai</a:t>
            </a:r>
            <a:r>
              <a:rPr lang="es-AR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AR" dirty="0"/>
          </a:p>
        </p:txBody>
      </p:sp>
      <p:pic>
        <p:nvPicPr>
          <p:cNvPr id="7" name="Picture 6" descr="Screen shot with circled choice, Integrated 1-d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572" y="3872513"/>
            <a:ext cx="3124200" cy="23876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5" name="Rectángulo 14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9253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20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175" y="1124107"/>
            <a:ext cx="7639667" cy="682171"/>
          </a:xfrm>
        </p:spPr>
        <p:txBody>
          <a:bodyPr>
            <a:normAutofit/>
          </a:bodyPr>
          <a:lstStyle/>
          <a:p>
            <a:r>
              <a:rPr lang="es-AR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Ingreso de datos de Temperatura del Aire, Pasos 8 &amp; 9</a:t>
            </a:r>
            <a:endParaRPr lang="es-AR" sz="24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608877" y="1863524"/>
            <a:ext cx="3027131" cy="4282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8</a:t>
            </a:r>
            <a:r>
              <a:rPr lang="en-US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)</a:t>
            </a:r>
            <a:endParaRPr lang="en-US" dirty="0"/>
          </a:p>
        </p:txBody>
      </p:sp>
      <p:pic>
        <p:nvPicPr>
          <p:cNvPr id="6" name="Picture 5" descr="Screen Shot indicating where to enter the Maximum, minimum and current temperatures. Add comments if needed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84" y="3626924"/>
            <a:ext cx="3263900" cy="2120900"/>
          </a:xfrm>
          <a:prstGeom prst="rect">
            <a:avLst/>
          </a:prstGeom>
        </p:spPr>
      </p:pic>
      <p:sp>
        <p:nvSpPr>
          <p:cNvPr id="21" name="Content Placeholder 3"/>
          <p:cNvSpPr txBox="1">
            <a:spLocks/>
          </p:cNvSpPr>
          <p:nvPr/>
        </p:nvSpPr>
        <p:spPr>
          <a:xfrm>
            <a:off x="5301202" y="1863524"/>
            <a:ext cx="3206187" cy="42594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AR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9) </a:t>
            </a:r>
            <a:r>
              <a:rPr lang="es-AR" sz="20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Si ingresó los datos correctamente, ¡recibirá una carita feliz!</a:t>
            </a:r>
            <a:endParaRPr lang="es-AR" sz="2000" dirty="0"/>
          </a:p>
        </p:txBody>
      </p:sp>
      <p:pic>
        <p:nvPicPr>
          <p:cNvPr id="24" name="Picture 23" descr="If you did everything correctly, you get a smiley face icon." title="press submit.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713" y="3609517"/>
            <a:ext cx="3002716" cy="1728182"/>
          </a:xfrm>
          <a:prstGeom prst="rect">
            <a:avLst/>
          </a:prstGeom>
        </p:spPr>
      </p:pic>
      <p:pic>
        <p:nvPicPr>
          <p:cNvPr id="22" name="Picture 21" descr="picture of a smiley face&#10;&#10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108" y="4927575"/>
            <a:ext cx="820249" cy="820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007705" y="1910806"/>
            <a:ext cx="28359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Ingrese las temperaturas actuales, máximas y mínimas. Agregue comentarios si es necesario</a:t>
            </a:r>
            <a:endParaRPr lang="es-A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4" name="Rectángulo 13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7554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091" y="931526"/>
            <a:ext cx="7886700" cy="682171"/>
          </a:xfrm>
        </p:spPr>
        <p:txBody>
          <a:bodyPr>
            <a:normAutofit/>
          </a:bodyPr>
          <a:lstStyle/>
          <a:p>
            <a:r>
              <a:rPr lang="es-AR" sz="2800" b="1" dirty="0" smtClean="0"/>
              <a:t>Precaución</a:t>
            </a:r>
            <a:r>
              <a:rPr lang="en-US" sz="2800" b="1" dirty="0" smtClean="0"/>
              <a:t>: </a:t>
            </a:r>
            <a:endParaRPr lang="en-US" sz="28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608877" y="1558293"/>
            <a:ext cx="7056152" cy="4282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6" name="Picture 5" descr="Screen shot : You will get this dialogue box if you try to submit min max data if you don't have data from the day before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39" y="2872838"/>
            <a:ext cx="6743700" cy="32258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08876" y="1646236"/>
            <a:ext cx="65710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El sistema no le permitirá ingresar una temperatura máxima y mínima del aire si no ingresó datos el día anterior.</a:t>
            </a:r>
            <a:endParaRPr lang="es-A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1" name="Rectángulo 10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22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513" y="954391"/>
            <a:ext cx="7607457" cy="829457"/>
          </a:xfrm>
        </p:spPr>
        <p:txBody>
          <a:bodyPr>
            <a:normAutofit/>
          </a:bodyPr>
          <a:lstStyle/>
          <a:p>
            <a:pPr algn="ctr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Recuperación de datos del sistema de visualización GLOBE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425817" y="1832570"/>
            <a:ext cx="6851442" cy="46874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AR" altLang="en-US" sz="26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Haga clic en visualizar Datos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alt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eTraining</a:t>
            </a:r>
            <a:r>
              <a:rPr lang="es-E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está disponible para explorar todo el poder del sistema de visualización</a:t>
            </a:r>
            <a:r>
              <a:rPr lang="es-E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800" dirty="0"/>
          </a:p>
          <a:p>
            <a: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altLang="en-US" sz="31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  <a:hlinkClick r:id="rId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5" name="Picture 4" descr="Screenshot: On GLOBE home page, select Visualize Data butt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513" y="2287290"/>
            <a:ext cx="4972050" cy="324614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2" name="Rectángulo 11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4654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23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323" y="1180419"/>
            <a:ext cx="8011886" cy="914400"/>
          </a:xfrm>
        </p:spPr>
        <p:txBody>
          <a:bodyPr>
            <a:normAutofit/>
          </a:bodyPr>
          <a:lstStyle/>
          <a:p>
            <a:r>
              <a:rPr 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Usando el cuadro de diálogo, seleccione los parámetros que desea ver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creenshot of GLOBE Visualization System, map interface. Close the &quot;welcome&quot; box and click on &quot;Add +&quot; to add a lay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0"/>
          <a:stretch/>
        </p:blipFill>
        <p:spPr>
          <a:xfrm>
            <a:off x="2025650" y="3072383"/>
            <a:ext cx="5461000" cy="31407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1" name="Rectángulo 10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422631" y="2239093"/>
            <a:ext cx="466703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Cierre el cuadro de bienvenida y haga clic en </a:t>
            </a:r>
            <a:r>
              <a:rPr lang="es-ES" sz="2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Agregar +</a:t>
            </a:r>
            <a:r>
              <a:rPr lang="es-E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para agregar una capa.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707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24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555" y="914400"/>
            <a:ext cx="8011886" cy="914400"/>
          </a:xfrm>
        </p:spPr>
        <p:txBody>
          <a:bodyPr>
            <a:normAutofit/>
          </a:bodyPr>
          <a:lstStyle/>
          <a:p>
            <a:r>
              <a:rPr lang="es-A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Preguntas para que usted investigue</a:t>
            </a:r>
            <a:endParaRPr lang="es-AR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523999" y="1828800"/>
            <a:ext cx="7184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¿Cuándo cambia más la temperatura de un día a otro?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¿Cuáles son las latitudes y elevaciones de otras escuelas GLOBE con datos de temperatura del aire similares a los suyos?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¿Cómo responde la vegetación en su área a los cambios de temperatura?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¿Su entorno local se ve más afectado por la temperatura media o las temperaturas extremas?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¿Existe alguna diferencia entre las lecturas de temperatura del aire que toman los estudiantes y las de los satélites?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¿Cómo afecta una gran masa de agua a la temperatura del aire?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1" name="Rectángulo 10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4962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25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341" y="914400"/>
            <a:ext cx="7886700" cy="795130"/>
          </a:xfrm>
        </p:spPr>
        <p:txBody>
          <a:bodyPr>
            <a:normAutofit/>
          </a:bodyPr>
          <a:lstStyle/>
          <a:p>
            <a:r>
              <a:rPr lang="es-AR" sz="32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¿Qué ha aprendido?</a:t>
            </a:r>
            <a:endParaRPr lang="es-AR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7300" y="1782763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¿Qué es la temperatura del aire?</a:t>
            </a:r>
          </a:p>
          <a:p>
            <a:r>
              <a:rPr lang="es-ES" dirty="0"/>
              <a:t>¿Por qué es importante recopilar datos de temperatura del aire?</a:t>
            </a:r>
          </a:p>
          <a:p>
            <a:r>
              <a:rPr lang="es-ES" dirty="0"/>
              <a:t>¿Qué instrumentos se necesitan para recopilar datos de temperatura del aire?</a:t>
            </a:r>
          </a:p>
          <a:p>
            <a:r>
              <a:rPr lang="es-ES" dirty="0"/>
              <a:t>¿Dónde puedo comprar el (los) instrumento (s)?</a:t>
            </a:r>
          </a:p>
          <a:p>
            <a:r>
              <a:rPr lang="es-ES" dirty="0"/>
              <a:t>¿Dónde debo tomar mis medidas de temperatura del aire?</a:t>
            </a:r>
          </a:p>
          <a:p>
            <a:r>
              <a:rPr lang="es-ES" dirty="0"/>
              <a:t>¿Qué datos necesito recopilar?</a:t>
            </a:r>
          </a:p>
          <a:p>
            <a:r>
              <a:rPr lang="es-ES" dirty="0"/>
              <a:t>¿Cómo envío mis datos a GLOBE?</a:t>
            </a:r>
          </a:p>
          <a:p>
            <a:r>
              <a:rPr lang="es-ES" dirty="0"/>
              <a:t>¿Qué puedo hacer con los datos enviados a GLOBE?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1" name="Rectángulo 10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835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26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1087188"/>
            <a:ext cx="7886700" cy="675861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Preguntas</a:t>
            </a:r>
            <a:r>
              <a:rPr lang="en-US" sz="32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Frecuentes</a:t>
            </a:r>
            <a:r>
              <a:rPr lang="en-US" sz="32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(FAQs)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7300" y="2005013"/>
            <a:ext cx="7596414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1. Si perdimos la lectura del termómetro máximo / mínimo durante un día o más (durante el fin de semana, feriado, vacaciones, etc.), ¿podemos todavía informar la temperatura de hoy?</a:t>
            </a:r>
          </a:p>
          <a:p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Puede y debe informar la temperatura actual. No puede informar las temperaturas máximas y mínimas ya que son las temperaturas máximas y mínimas durante más de un día. Reinicia los indicadores y mañana podrás reportar las temperaturas máxima, mínima y actual.</a:t>
            </a:r>
          </a:p>
          <a:p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2. ¿Qué debemos hacer si nuestro termómetro de máximo / mínimo no concuerda con el termómetro de calibración y no podemos ajustar las escalas para que concuerden</a:t>
            </a:r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indent="0">
              <a:buNone/>
            </a:pP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Esto es raro, pero hay algunos termómetros de máximo / mínimo que no se pueden calibrar correctamente. En este caso, comuníquese con el proveedor o fabricante, explique que la calibración del termómetro está apagada y solicite un termómetro nuevo.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0" name="Rectángulo 9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047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27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347" y="631259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Preguntas</a:t>
            </a:r>
            <a:r>
              <a:rPr lang="en-US" sz="32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Frecuentes</a:t>
            </a:r>
            <a:r>
              <a:rPr lang="en-US" sz="32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(FAQs</a:t>
            </a:r>
            <a:r>
              <a:rPr lang="en-US" sz="32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)-2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472184" y="1545659"/>
            <a:ext cx="7269384" cy="507523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sz="2900" b="1" dirty="0">
                <a:latin typeface="Calibri" panose="020F0502020204030204" pitchFamily="34" charset="0"/>
                <a:cs typeface="Calibri" panose="020F0502020204030204" pitchFamily="34" charset="0"/>
              </a:rPr>
              <a:t>3. La lectura de temperatura máxima en nuestro termómetro hoy es menor que la lectura de temperatura actual ayer. ¿Esto esta mal</a:t>
            </a:r>
            <a:r>
              <a:rPr lang="es-ES" sz="2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s-ES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900" dirty="0">
                <a:latin typeface="Calibri" panose="020F0502020204030204" pitchFamily="34" charset="0"/>
                <a:cs typeface="Calibri" panose="020F0502020204030204" pitchFamily="34" charset="0"/>
              </a:rPr>
              <a:t>Sí, esto es un problema si la diferencia es más de 0.5 ̊ C. A veces, el indicador máximo se desliza. Informe sus lecturas de todos modos para que GLOBE pueda rastrear estos errores. Si este problema ocurre con frecuencia (más de un día en el 20 o el 5% del tiempo), verifique que su refugio para instrumentos esté montado de manera firme y segura y que no haya fuentes rutinarias de vibración que sacudan el refugio. Si su refugio está montado de manera segura y no hay fuentes de vibración, comuníquese con el proveedor y reemplace su termómetro de máximo / mínimo y también informe a GLOBE de su problema.</a:t>
            </a:r>
          </a:p>
          <a:p>
            <a:endParaRPr lang="es-ES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sz="2900" b="1" dirty="0">
                <a:latin typeface="Calibri" panose="020F0502020204030204" pitchFamily="34" charset="0"/>
                <a:cs typeface="Calibri" panose="020F0502020204030204" pitchFamily="34" charset="0"/>
              </a:rPr>
              <a:t>4. La lectura de temperatura mínima de nuestro termómetro de hoy es mayor que la lectura de temperatura actual de ayer. ¿Esto esta mal? Vea la respuesta n. ° 3.</a:t>
            </a:r>
            <a:endParaRPr lang="en-US" sz="2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0" name="Rectángulo 9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6947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28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4082" y="1136650"/>
            <a:ext cx="7886700" cy="646113"/>
          </a:xfrm>
        </p:spPr>
        <p:txBody>
          <a:bodyPr>
            <a:normAutofit/>
          </a:bodyPr>
          <a:lstStyle/>
          <a:p>
            <a:r>
              <a:rPr lang="es-A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Recursos adicionales</a:t>
            </a:r>
            <a:endParaRPr lang="es-AR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7300" y="1782763"/>
            <a:ext cx="7596414" cy="4351338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s-AR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2"/>
              </a:rPr>
              <a:t>GLOBE </a:t>
            </a:r>
            <a:r>
              <a:rPr lang="es-AR" dirty="0" err="1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2"/>
              </a:rPr>
              <a:t>Learning</a:t>
            </a:r>
            <a:r>
              <a:rPr lang="es-AR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2"/>
              </a:rPr>
              <a:t> </a:t>
            </a:r>
            <a:r>
              <a:rPr lang="es-AR" dirty="0" err="1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2"/>
              </a:rPr>
              <a:t>Activities</a:t>
            </a:r>
            <a:endParaRPr lang="es-AR" dirty="0" smtClean="0">
              <a:latin typeface="Calibri" panose="020F0502020204030204" pitchFamily="34" charset="0"/>
              <a:ea typeface="Arial" charset="0"/>
              <a:cs typeface="Calibri" panose="020F0502020204030204" pitchFamily="34" charset="0"/>
              <a:hlinkClick r:id="rId3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s-AR" dirty="0" smtClean="0">
              <a:latin typeface="Calibri" panose="020F0502020204030204" pitchFamily="34" charset="0"/>
              <a:ea typeface="Arial" charset="0"/>
              <a:cs typeface="Calibri" panose="020F0502020204030204" pitchFamily="34" charset="0"/>
              <a:hlinkClick r:id="rId3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s-AR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3"/>
              </a:rPr>
              <a:t>NASA </a:t>
            </a:r>
            <a:r>
              <a:rPr lang="es-AR" dirty="0" err="1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3"/>
              </a:rPr>
              <a:t>Weather</a:t>
            </a:r>
            <a:r>
              <a:rPr lang="es-AR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3"/>
              </a:rPr>
              <a:t> and </a:t>
            </a:r>
            <a:r>
              <a:rPr lang="es-AR" dirty="0" err="1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3"/>
              </a:rPr>
              <a:t>Climate</a:t>
            </a:r>
            <a:endParaRPr lang="es-AR" dirty="0" smtClean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s-AR" dirty="0" smtClean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s-AR" spc="-15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Para información sobre compras de equipamiento GLOBE: </a:t>
            </a:r>
            <a:r>
              <a:rPr lang="es-AR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4"/>
              </a:rPr>
              <a:t>link para encontrar proveedores de instrumentos de GLOBE</a:t>
            </a:r>
            <a:endParaRPr lang="es-AR" dirty="0" smtClean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s-AR" dirty="0" smtClean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s-AR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¿</a:t>
            </a:r>
            <a:r>
              <a:rPr lang="es-AR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Preguntas? </a:t>
            </a:r>
            <a:r>
              <a:rPr lang="es-AR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5"/>
              </a:rPr>
              <a:t> GLOBE </a:t>
            </a:r>
            <a:r>
              <a:rPr lang="es-AR" dirty="0" err="1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5"/>
              </a:rPr>
              <a:t>Website</a:t>
            </a:r>
            <a:endParaRPr lang="es-AR" dirty="0" smtClean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endParaRPr lang="es-AR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0" name="Rectángulo 9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75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109" y="1016000"/>
            <a:ext cx="7886700" cy="708024"/>
          </a:xfrm>
        </p:spPr>
        <p:txBody>
          <a:bodyPr>
            <a:normAutofit/>
          </a:bodyPr>
          <a:lstStyle/>
          <a:p>
            <a:r>
              <a:rPr lang="es-A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La Atmósfera</a:t>
            </a:r>
            <a:endParaRPr lang="es-A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794" y="1827257"/>
            <a:ext cx="3775637" cy="3498574"/>
          </a:xfrm>
        </p:spPr>
        <p:txBody>
          <a:bodyPr>
            <a:normAutofit lnSpcReduction="10000"/>
          </a:bodyPr>
          <a:lstStyle/>
          <a:p>
            <a:pPr marL="383540" indent="-384810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ES" altLang="en-US" sz="21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Manto </a:t>
            </a:r>
            <a:r>
              <a:rPr lang="es-ES" altLang="en-US" sz="21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 aire extremadamente delgado que se extiende alrededor de 300 millas desde la superficie de la Tierra hasta el borde del espacio</a:t>
            </a:r>
          </a:p>
          <a:p>
            <a:pPr marL="383540" indent="-384810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ES" altLang="en-US" sz="21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Protección de las ráfagas de radiación que emana del sol</a:t>
            </a:r>
          </a:p>
          <a:p>
            <a:pPr marL="383540" indent="-384810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ES" altLang="en-US" sz="21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Compuesto por gases como nitrógeno, oxígeno, argón, etc.</a:t>
            </a:r>
            <a:r>
              <a:rPr lang="en-US" altLang="en-US" sz="21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endParaRPr lang="en-US" altLang="en-US" sz="21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6" name="Picture 5" descr="Photo taken from an spacecraft above 200 miles above the Earth. https://www.grc.nasa.gov/WWW/K-12/airplane/atmosphere.html" title="Image shows thin layer of atmosphere hugging Earth surfac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017" y="1872977"/>
            <a:ext cx="3549019" cy="2661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5181" y="4636341"/>
            <a:ext cx="2670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Image: NASA Goddard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1" name="Rectángulo 10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1627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29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154" y="841287"/>
            <a:ext cx="7886700" cy="1325563"/>
          </a:xfrm>
        </p:spPr>
        <p:txBody>
          <a:bodyPr>
            <a:normAutofit/>
          </a:bodyPr>
          <a:lstStyle/>
          <a:p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Envíenos sus comentarios sobre este módulo. ¡Este es un proyecto de la comunidad y agradecemos sus comentarios, sugerencias y ediciones! Comente aquí: ¿Preguntas sobre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eTraining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? Póngase en contacto con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globehelp@ucar.edu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01227" y="2093736"/>
            <a:ext cx="7596414" cy="435133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AR" sz="2400" b="1" dirty="0" smtClean="0"/>
              <a:t>Créditos</a:t>
            </a:r>
            <a:r>
              <a:rPr lang="en-US" sz="2400" b="1" dirty="0" smtClean="0"/>
              <a:t>: </a:t>
            </a:r>
            <a:endParaRPr lang="en-US" sz="2400" b="1" dirty="0"/>
          </a:p>
          <a:p>
            <a:pPr>
              <a:buNone/>
            </a:pPr>
            <a:r>
              <a:rPr lang="es-A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Desarrolladores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del Power Point: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Kevin Czajkowski</a:t>
            </a:r>
          </a:p>
          <a:p>
            <a:pPr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Janet Struble</a:t>
            </a:r>
          </a:p>
          <a:p>
            <a:pPr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Mikell Lynne Hedley</a:t>
            </a:r>
          </a:p>
          <a:p>
            <a:pPr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Sara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Mierzwiak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Fotos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menos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que se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identifique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contrario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Kevin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Czajkowski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s-A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Traducción al español:</a:t>
            </a:r>
          </a:p>
          <a:p>
            <a:pPr>
              <a:buNone/>
            </a:pPr>
            <a:r>
              <a:rPr lang="es-A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Oficina Regional para América Latina y El Caribe</a:t>
            </a:r>
          </a:p>
          <a:p>
            <a:pPr>
              <a:buNone/>
            </a:pPr>
            <a:r>
              <a:rPr lang="es-AR" sz="1200" b="1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globe_lac@educ.austral.edu.ar</a:t>
            </a:r>
            <a:endParaRPr lang="es-AR" sz="1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endParaRPr lang="es-AR" sz="1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s-E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Versión </a:t>
            </a:r>
            <a:r>
              <a:rPr lang="es-ES" sz="1200" b="1" dirty="0">
                <a:latin typeface="Calibri" panose="020F0502020204030204" pitchFamily="34" charset="0"/>
                <a:cs typeface="Calibri" panose="020F0502020204030204" pitchFamily="34" charset="0"/>
              </a:rPr>
              <a:t>1/12/16. Si edita y modifica este conjunto de diapositivas para su uso con fines educativos, tenga en cuenta "modificado por (y su nombre y fecha)" en esta página. Gracias.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sz="1800" dirty="0" smtClean="0"/>
              <a:t>Funding </a:t>
            </a:r>
            <a:r>
              <a:rPr lang="en-US" sz="1800" dirty="0"/>
              <a:t>Provided by NASA</a:t>
            </a:r>
          </a:p>
        </p:txBody>
      </p:sp>
      <p:pic>
        <p:nvPicPr>
          <p:cNvPr id="7" name="Picture 6" descr="Crest, University of Toled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977" y="5954855"/>
            <a:ext cx="746760" cy="802992"/>
          </a:xfrm>
          <a:prstGeom prst="rect">
            <a:avLst/>
          </a:prstGeom>
        </p:spPr>
      </p:pic>
      <p:pic>
        <p:nvPicPr>
          <p:cNvPr id="8" name="Picture 3" descr="NASA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823" y="6108688"/>
            <a:ext cx="574177" cy="47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2" name="Rectángulo 11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98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30</a:t>
            </a:fld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2" name="Rectángulo 11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Shape 438"/>
          <p:cNvSpPr txBox="1">
            <a:spLocks noGrp="1"/>
          </p:cNvSpPr>
          <p:nvPr>
            <p:ph type="title"/>
          </p:nvPr>
        </p:nvSpPr>
        <p:spPr>
          <a:xfrm>
            <a:off x="1295400" y="1293091"/>
            <a:ext cx="7239000" cy="666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1" dirty="0" smtClean="0"/>
              <a:t>Traducción al español</a:t>
            </a:r>
            <a:endParaRPr lang="es-AR" sz="2800" b="1" i="0" u="none" strike="noStrike" cap="none" dirty="0">
              <a:solidFill>
                <a:schemeClr val="dk2"/>
              </a:solidFill>
              <a:sym typeface="Arial"/>
            </a:endParaRPr>
          </a:p>
        </p:txBody>
      </p:sp>
      <p:pic>
        <p:nvPicPr>
          <p:cNvPr id="15" name="Shape 440" descr="GLOBE sponsor image"/>
          <p:cNvPicPr preferRelativeResize="0"/>
          <p:nvPr/>
        </p:nvPicPr>
        <p:blipFill rotWithShape="1">
          <a:blip r:embed="rId3">
            <a:alphaModFix/>
          </a:blip>
          <a:srcRect l="6041" r="13816"/>
          <a:stretch/>
        </p:blipFill>
        <p:spPr>
          <a:xfrm>
            <a:off x="1824901" y="6020044"/>
            <a:ext cx="7328336" cy="86566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295400" y="2041236"/>
            <a:ext cx="7477125" cy="4234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200" indent="0">
              <a:buFont typeface="Arial" panose="020B0604020202020204" pitchFamily="34" charset="0"/>
              <a:buNone/>
            </a:pPr>
            <a:r>
              <a:rPr lang="es-AR" sz="1800" b="1" smtClean="0"/>
              <a:t>Oficina Regional Para América Latina Y El Caribe</a:t>
            </a:r>
            <a:br>
              <a:rPr lang="es-AR" sz="1800" b="1" smtClean="0"/>
            </a:br>
            <a:endParaRPr lang="es-AR" sz="1800" b="1" smtClean="0"/>
          </a:p>
          <a:p>
            <a:pPr marL="203200" indent="0">
              <a:buFont typeface="Arial" panose="020B0604020202020204" pitchFamily="34" charset="0"/>
              <a:buNone/>
            </a:pPr>
            <a:r>
              <a:rPr lang="es-AR" sz="1800" b="1" smtClean="0"/>
              <a:t>Para más información contáctese con:</a:t>
            </a:r>
          </a:p>
          <a:p>
            <a:pPr marL="603250" lvl="1" indent="0">
              <a:buFont typeface="Arial" panose="020B0604020202020204" pitchFamily="34" charset="0"/>
              <a:buNone/>
            </a:pPr>
            <a:r>
              <a:rPr lang="es-AR" sz="1600" smtClean="0">
                <a:hlinkClick r:id="rId4"/>
              </a:rPr>
              <a:t>lac_rco@educ.austral.edu.ar</a:t>
            </a:r>
            <a:r>
              <a:rPr lang="es-AR" sz="1600" smtClean="0"/>
              <a:t/>
            </a:r>
            <a:br>
              <a:rPr lang="es-AR" sz="1600" smtClean="0"/>
            </a:br>
            <a:r>
              <a:rPr lang="es-AR" sz="1600" smtClean="0">
                <a:hlinkClick r:id="rId5"/>
              </a:rPr>
              <a:t>globelac.communications@educ.austral.edu.ar</a:t>
            </a:r>
            <a:r>
              <a:rPr lang="es-AR" sz="1600" smtClean="0"/>
              <a:t/>
            </a:r>
            <a:br>
              <a:rPr lang="es-AR" sz="1600" smtClean="0"/>
            </a:br>
            <a:endParaRPr lang="es-AR" sz="1600" smtClean="0"/>
          </a:p>
          <a:p>
            <a:pPr marL="203200" indent="0">
              <a:buFont typeface="Arial" panose="020B0604020202020204" pitchFamily="34" charset="0"/>
              <a:buNone/>
            </a:pPr>
            <a:r>
              <a:rPr lang="es-AR" sz="1800" b="1" smtClean="0"/>
              <a:t>Redes sociales </a:t>
            </a:r>
          </a:p>
          <a:p>
            <a:pPr marL="1003300" lvl="2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s-AR" sz="1600" smtClean="0">
                <a:hlinkClick r:id="rId6"/>
              </a:rPr>
              <a:t>@globe_lac</a:t>
            </a:r>
            <a:r>
              <a:rPr lang="es-AR" sz="1600" smtClean="0"/>
              <a:t/>
            </a:r>
            <a:br>
              <a:rPr lang="es-AR" sz="1600" smtClean="0"/>
            </a:br>
            <a:r>
              <a:rPr lang="es-AR" sz="1600" smtClean="0">
                <a:hlinkClick r:id="rId7"/>
              </a:rPr>
              <a:t>GLOBE Latinoamérica y Caribe</a:t>
            </a:r>
            <a:endParaRPr lang="es-AR" sz="1600" dirty="0"/>
          </a:p>
        </p:txBody>
      </p:sp>
      <p:pic>
        <p:nvPicPr>
          <p:cNvPr id="17" name="Picture 2" descr="Gray Social Media Icons Set Symbol, Social Icons, Social Media Icons, Social  Media PNG and Vector with Transparent Background for Free Download | Social  media icons, Media icon, Social media icons fre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t="25134" r="71323" b="45539"/>
          <a:stretch/>
        </p:blipFill>
        <p:spPr bwMode="auto">
          <a:xfrm>
            <a:off x="1843372" y="4128658"/>
            <a:ext cx="582204" cy="60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ray Social Media Icons Set Symbol, Social Icons, Social Media Icons, Social  Media PNG and Vector with Transparent Background for Free Download | Social  media icons, Media icon, Social media icons fre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15" b="71856"/>
          <a:stretch/>
        </p:blipFill>
        <p:spPr bwMode="auto">
          <a:xfrm>
            <a:off x="1843372" y="4608340"/>
            <a:ext cx="527437" cy="53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17" y="5924553"/>
            <a:ext cx="1154545" cy="86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47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109" y="707231"/>
            <a:ext cx="4647520" cy="1325563"/>
          </a:xfrm>
        </p:spPr>
        <p:txBody>
          <a:bodyPr>
            <a:normAutofit/>
          </a:bodyPr>
          <a:lstStyle/>
          <a:p>
            <a:r>
              <a:rPr lang="es-AR" sz="32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Temperatura del aire</a:t>
            </a:r>
            <a:endParaRPr lang="es-A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0493" y="2032794"/>
            <a:ext cx="5621171" cy="4144168"/>
          </a:xfrm>
        </p:spPr>
        <p:txBody>
          <a:bodyPr>
            <a:normAutofit/>
          </a:bodyPr>
          <a:lstStyle/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AR" altLang="en-US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Mide el calor en el aire.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AR" altLang="en-US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Tiene variaciones: </a:t>
            </a:r>
            <a:r>
              <a:rPr lang="es-AR" altLang="en-US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más cálido en la superficie y disminuye con la altura.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AR" altLang="en-US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La temperatura condiciona las especies de plantas </a:t>
            </a:r>
            <a:r>
              <a:rPr lang="es-AR" altLang="en-US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y animales que viven en un lugar determinado.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AR" altLang="en-US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La temperatura impacta en la formación </a:t>
            </a:r>
            <a:r>
              <a:rPr lang="es-AR" altLang="en-US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del suelo.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8" name="Rectángulo 7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281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3001" y="952448"/>
            <a:ext cx="8190377" cy="1325563"/>
          </a:xfrm>
        </p:spPr>
        <p:txBody>
          <a:bodyPr>
            <a:normAutofit/>
          </a:bodyPr>
          <a:lstStyle/>
          <a:p>
            <a:r>
              <a:rPr lang="es-AR" sz="32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Registrar la temperatura del aire es importante </a:t>
            </a:r>
            <a:r>
              <a:rPr lang="es-AR" sz="32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para:</a:t>
            </a:r>
            <a:endParaRPr lang="en-US" sz="3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53001" y="2278011"/>
            <a:ext cx="6926393" cy="407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s-AR" altLang="en-US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Observar patrones de cambio de temperatura.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s-AR" altLang="en-US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Entender los cambios estacionales en las temperaturas del aire </a:t>
            </a:r>
            <a:r>
              <a:rPr lang="es-AR" altLang="en-US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en </a:t>
            </a:r>
            <a:r>
              <a:rPr lang="es-AR" altLang="en-US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la Tierra.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s-AR" altLang="en-US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Para comparar los cambios de temperatura de un año a otro.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s-AR" altLang="en-US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Proporcionar datos de modelos de cambio climático </a:t>
            </a:r>
            <a:r>
              <a:rPr lang="es-AR" altLang="en-US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y predecir </a:t>
            </a:r>
            <a:r>
              <a:rPr lang="es-AR" altLang="en-US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condiciones futuras.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s-AR" altLang="en-US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Para entender mejor el clima de la Tierra y el </a:t>
            </a:r>
            <a:r>
              <a:rPr lang="es-AR" altLang="en-US" sz="24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cambio climático.</a:t>
            </a:r>
            <a:endParaRPr lang="en-US" sz="24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9" name="Rectángulo 8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9049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380" y="701324"/>
            <a:ext cx="8557146" cy="1325563"/>
          </a:xfrm>
        </p:spPr>
        <p:txBody>
          <a:bodyPr>
            <a:normAutofit/>
          </a:bodyPr>
          <a:lstStyle/>
          <a:p>
            <a:r>
              <a:rPr lang="es-AR" sz="32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Midiendo la temperatura </a:t>
            </a:r>
            <a:r>
              <a:rPr lang="en-US" sz="32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 </a:t>
            </a:r>
            <a:r>
              <a:rPr lang="en-US" sz="32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la Tierra</a:t>
            </a:r>
            <a:endParaRPr lang="en-US" sz="3200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443275" y="1971538"/>
            <a:ext cx="4132678" cy="45543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AR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Los satélites y las radiosondas registran las temperaturas de la Tierra en la troposfera y la estratosfera.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AR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Las radiosondas miden la temperatura del aire utilizando termómetros transportados por globos.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AR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Los satélites miden la energía emitida por la atmósfera de la Tierra, a partir de la cual los científicos calculan la temperatura.</a:t>
            </a:r>
            <a:endParaRPr lang="en-US" dirty="0"/>
          </a:p>
        </p:txBody>
      </p:sp>
      <p:pic>
        <p:nvPicPr>
          <p:cNvPr id="12" name="Picture 11" descr="Image of radiosonde launched by balloon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476" y="1976883"/>
            <a:ext cx="2763572" cy="15565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8915" y="3569254"/>
            <a:ext cx="275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Radiosondas</a:t>
            </a:r>
            <a:r>
              <a:rPr lang="en-US" dirty="0" smtClean="0"/>
              <a:t> de la NASA</a:t>
            </a:r>
            <a:endParaRPr lang="en-US" dirty="0"/>
          </a:p>
        </p:txBody>
      </p:sp>
      <p:pic>
        <p:nvPicPr>
          <p:cNvPr id="11" name="Picture 10" descr="Image of NOAA weather satellite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48" y="4248712"/>
            <a:ext cx="2670034" cy="15039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68365" y="5782576"/>
            <a:ext cx="2673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Satélite</a:t>
            </a:r>
            <a:r>
              <a:rPr lang="en-US" dirty="0"/>
              <a:t> </a:t>
            </a:r>
            <a:r>
              <a:rPr lang="en-US" dirty="0" err="1"/>
              <a:t>meteorológico</a:t>
            </a:r>
            <a:r>
              <a:rPr lang="en-US" dirty="0"/>
              <a:t> NOAA</a:t>
            </a:r>
            <a:endParaRPr lang="en-US" b="1" dirty="0">
              <a:cs typeface="Calibri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5" name="Rectángulo 14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074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744" y="1034224"/>
            <a:ext cx="7653684" cy="1325563"/>
          </a:xfrm>
        </p:spPr>
        <p:txBody>
          <a:bodyPr>
            <a:normAutofit fontScale="90000"/>
          </a:bodyPr>
          <a:lstStyle/>
          <a:p>
            <a:r>
              <a:rPr lang="es-AR" sz="32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Tus </a:t>
            </a:r>
            <a:r>
              <a:rPr lang="es-AR" sz="32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mediciones pueden ayudar a los científicos de la NASA a comprender y </a:t>
            </a:r>
            <a:r>
              <a:rPr lang="es-AR" sz="32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predecir:</a:t>
            </a:r>
            <a:endParaRPr lang="en-US" sz="3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72768" y="2516821"/>
            <a:ext cx="6373368" cy="38212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s-AR" alt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Tiempo (la temperatura del aire, la lluvia, la humedad relativa, las condiciones de las nubes, la presión atmosférica</a:t>
            </a:r>
            <a:r>
              <a:rPr lang="es-AR" altLang="en-US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).</a:t>
            </a:r>
            <a:endParaRPr lang="es-AR" alt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s-AR" alt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Clima (las condiciones medias y extremas de la atmósfera).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s-AR" alt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Presupuesto energético (interacciones tierra-atmósfera</a:t>
            </a:r>
            <a:r>
              <a:rPr lang="es-AR" altLang="en-US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).</a:t>
            </a:r>
            <a:endParaRPr lang="es-AR" alt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s-AR" alt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Composición atmosférica (trazas de gases y partículas en el aire</a:t>
            </a:r>
            <a:r>
              <a:rPr lang="es-AR" altLang="en-US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).</a:t>
            </a:r>
            <a:endParaRPr lang="en-US" alt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9" name="Rectángulo 8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8573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22484" y="6279011"/>
            <a:ext cx="2057400" cy="365125"/>
          </a:xfrm>
        </p:spPr>
        <p:txBody>
          <a:bodyPr/>
          <a:lstStyle/>
          <a:p>
            <a:fld id="{A3405FB8-E15B-714D-9CB4-96BF71461C02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888" y="976184"/>
            <a:ext cx="7644540" cy="919953"/>
          </a:xfrm>
        </p:spPr>
        <p:txBody>
          <a:bodyPr>
            <a:normAutofit/>
          </a:bodyPr>
          <a:lstStyle/>
          <a:p>
            <a:r>
              <a:rPr lang="es-AR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charset="0"/>
              </a:rPr>
              <a:t>¿Qué necesito para tomar </a:t>
            </a:r>
            <a:r>
              <a:rPr lang="es-AR" sz="2800" dirty="0">
                <a:solidFill>
                  <a:srgbClr val="000000"/>
                </a:solidFill>
                <a:latin typeface="Calibri" panose="020F0502020204030204" pitchFamily="34" charset="0"/>
                <a:cs typeface="Calibri" charset="0"/>
              </a:rPr>
              <a:t>datos de temperatura del </a:t>
            </a:r>
            <a:r>
              <a:rPr lang="es-AR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charset="0"/>
              </a:rPr>
              <a:t>aire?</a:t>
            </a:r>
            <a:endParaRPr lang="en-US" sz="2800" dirty="0"/>
          </a:p>
        </p:txBody>
      </p:sp>
      <p:graphicFrame>
        <p:nvGraphicFramePr>
          <p:cNvPr id="8" name="Table 7" descr="nstruments&#10;Max/Min digital thermometer&#10;Data Sheet&#10;Atmosphere Investigation Data Sheet &#10;When&#10;Good:  Any time&#10;Better: Within one hour of local solar noon&#10;Best: Within +/- 15 minutes of a satellite overpass&#10;Where&#10;Instrument Shelter(See Documenting your atmosphere study site)&#10;Other&#10;Log book for data collection; Computer with internet connection to enter data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203858"/>
              </p:ext>
            </p:extLst>
          </p:nvPr>
        </p:nvGraphicFramePr>
        <p:xfrm>
          <a:off x="1389888" y="1927568"/>
          <a:ext cx="5495544" cy="4103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n-US" sz="18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Instrumento</a:t>
                      </a:r>
                      <a:endParaRPr kumimoji="0" lang="es-AR" altLang="en-US" sz="1800" b="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n-U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Termómetro de Max/Min, Termómetro digital o Termómetro de alcohol*</a:t>
                      </a:r>
                      <a:endParaRPr kumimoji="0" lang="es-AR" altLang="en-US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8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n-US" sz="18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Hoja de datos</a:t>
                      </a:r>
                      <a:endParaRPr kumimoji="0" lang="es-AR" altLang="en-US" sz="1800" b="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800" i="1" spc="-150" noProof="0" dirty="0" smtClean="0">
                          <a:latin typeface="Calibri" panose="020F0502020204030204" pitchFamily="34" charset="0"/>
                          <a:hlinkClick r:id="rId2"/>
                        </a:rPr>
                        <a:t>Hoja</a:t>
                      </a:r>
                      <a:r>
                        <a:rPr lang="es-AR" sz="1800" i="1" spc="-150" baseline="0" noProof="0" dirty="0" smtClean="0">
                          <a:latin typeface="Calibri" panose="020F0502020204030204" pitchFamily="34" charset="0"/>
                          <a:hlinkClick r:id="rId2"/>
                        </a:rPr>
                        <a:t> de investigación </a:t>
                      </a:r>
                      <a:r>
                        <a:rPr lang="es-AR" sz="1800" i="1" spc="-150" noProof="0" dirty="0" smtClean="0">
                          <a:latin typeface="Calibri" panose="020F0502020204030204" pitchFamily="34" charset="0"/>
                          <a:hlinkClick r:id="rId2"/>
                        </a:rPr>
                        <a:t> </a:t>
                      </a:r>
                      <a:endParaRPr lang="es-AR" sz="1800" i="1" spc="-150" noProof="0" dirty="0">
                        <a:latin typeface="Calibri" panose="020F0502020204030204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n-US" sz="18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Cuando</a:t>
                      </a:r>
                      <a:endParaRPr kumimoji="0" lang="es-AR" altLang="en-US" sz="1800" b="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n-US" sz="1800" b="0" i="0" u="none" strike="noStrike" cap="none" spc="-15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Cerca del mediodía solar local </a:t>
                      </a:r>
                      <a:endParaRPr kumimoji="0" lang="es-AR" altLang="en-US" sz="1800" b="0" i="1" u="none" strike="noStrike" cap="none" spc="-15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n-US" sz="18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Dónde</a:t>
                      </a:r>
                      <a:endParaRPr kumimoji="0" lang="es-AR" altLang="en-US" sz="1800" b="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Refugio de instrumentos (Consulte Documentación del sitio de estudio de la atmósfera)</a:t>
                      </a:r>
                      <a:endParaRPr kumimoji="0" lang="en-US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altLang="en-US" sz="18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Otros</a:t>
                      </a:r>
                    </a:p>
                    <a:p>
                      <a:endParaRPr lang="es-AR" i="1" noProof="0" dirty="0"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AR" sz="1800" i="0" dirty="0" smtClean="0"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Libro de registro para la recopilación de datos; Ordenador con conexión a internet para introducir datos.</a:t>
                      </a:r>
                      <a:endParaRPr lang="en-US" sz="1800" i="0" dirty="0"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 descr="*Use only when air temperature is needed to support other protocols. &#10;"/>
          <p:cNvSpPr txBox="1"/>
          <p:nvPr/>
        </p:nvSpPr>
        <p:spPr>
          <a:xfrm>
            <a:off x="1389888" y="6377258"/>
            <a:ext cx="7045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*</a:t>
            </a:r>
            <a:r>
              <a:rPr lang="es-AR" sz="16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Use solo para la temperatura actual del aire</a:t>
            </a:r>
            <a:endParaRPr lang="en-US" sz="1600" b="1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Image of digital thermometer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917" y="2068641"/>
            <a:ext cx="1918743" cy="19187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50308" y="4152275"/>
            <a:ext cx="16295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Termómetro</a:t>
            </a:r>
            <a:r>
              <a:rPr lang="en-US" sz="1600" b="1" dirty="0" smtClean="0"/>
              <a:t> digital</a:t>
            </a:r>
            <a:endParaRPr lang="en-US" sz="1600" b="1" dirty="0"/>
          </a:p>
          <a:p>
            <a:r>
              <a:rPr lang="en-US" dirty="0"/>
              <a:t>            </a:t>
            </a:r>
            <a:endParaRPr lang="en-US" sz="10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4" name="Rectángulo 13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141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FB8-E15B-714D-9CB4-96BF71461C02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592" y="1134087"/>
            <a:ext cx="7726836" cy="806486"/>
          </a:xfrm>
        </p:spPr>
        <p:txBody>
          <a:bodyPr>
            <a:normAutofit/>
          </a:bodyPr>
          <a:lstStyle/>
          <a:p>
            <a:r>
              <a:rPr lang="es-AR" sz="2800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Caseta meteorológica o refugio de instrumentos</a:t>
            </a:r>
            <a:endParaRPr lang="es-AR" sz="28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36192" y="2097830"/>
            <a:ext cx="4040149" cy="4422097"/>
          </a:xfrm>
        </p:spPr>
        <p:txBody>
          <a:bodyPr>
            <a:normAutofit/>
          </a:bodyPr>
          <a:lstStyle/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AR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 termómetro digital está montado en la pared trasera del refugio del instrumento.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AR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 refugio debe ubicarse en un área abierta sin obstrucciones, como árboles o edificios, ya poca distancia a pie.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AR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 refugio de instrumentos debe estar limpio por dentro y por fuera.</a:t>
            </a:r>
            <a:endParaRPr lang="en-US" dirty="0"/>
          </a:p>
        </p:txBody>
      </p:sp>
      <p:pic>
        <p:nvPicPr>
          <p:cNvPr id="13" name="Picture 12" descr="Photo of 3 students looking inside their instrument shelter and reading the max/min digital thermometer"/>
          <p:cNvPicPr>
            <a:picLocks noChangeAspect="1"/>
          </p:cNvPicPr>
          <p:nvPr/>
        </p:nvPicPr>
        <p:blipFill rotWithShape="1">
          <a:blip r:embed="rId2"/>
          <a:srcRect l="5" t="1" r="50385" b="48580"/>
          <a:stretch/>
        </p:blipFill>
        <p:spPr>
          <a:xfrm>
            <a:off x="6000481" y="2160260"/>
            <a:ext cx="2469248" cy="33979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4554" y="5666122"/>
            <a:ext cx="2645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cs typeface="Calibri"/>
              </a:rPr>
              <a:t>Refugio de </a:t>
            </a:r>
            <a:r>
              <a:rPr lang="en-US" sz="1600" b="1" dirty="0" err="1">
                <a:cs typeface="Calibri"/>
              </a:rPr>
              <a:t>instrumentos</a:t>
            </a:r>
            <a:r>
              <a:rPr lang="en-US" sz="1600" b="1" dirty="0">
                <a:cs typeface="Calibri"/>
              </a:rPr>
              <a:t> </a:t>
            </a:r>
            <a:r>
              <a:rPr lang="en-US" sz="1600" b="1" dirty="0" err="1">
                <a:cs typeface="Calibri"/>
              </a:rPr>
              <a:t>instalado</a:t>
            </a:r>
            <a:endParaRPr lang="en-US" sz="1600" b="1" dirty="0">
              <a:latin typeface="Calibri"/>
              <a:cs typeface="Calibri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0" y="914400"/>
            <a:ext cx="1150864" cy="5962670"/>
            <a:chOff x="0" y="914400"/>
            <a:chExt cx="1150864" cy="5962670"/>
          </a:xfrm>
        </p:grpSpPr>
        <p:sp>
          <p:nvSpPr>
            <p:cNvPr id="11" name="Rectángulo 10"/>
            <p:cNvSpPr/>
            <p:nvPr/>
          </p:nvSpPr>
          <p:spPr>
            <a:xfrm flipV="1">
              <a:off x="0" y="914400"/>
              <a:ext cx="1150864" cy="5962670"/>
            </a:xfrm>
            <a:prstGeom prst="rect">
              <a:avLst/>
            </a:prstGeom>
            <a:solidFill>
              <a:srgbClr val="A7C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0" y="1126409"/>
              <a:ext cx="1150864" cy="5611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A. ¿Qué es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B. ¿Por qué recopilar datos de la temperatura del aire?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C. ¡Cómo pueden ayudar tus mediciones!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 Cómo colectar tus datos.</a:t>
              </a:r>
            </a:p>
            <a:p>
              <a:pPr>
                <a:lnSpc>
                  <a:spcPct val="80000"/>
                </a:lnSpc>
              </a:pPr>
              <a:endParaRPr lang="es-AR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E. Cómo reportar los datos a GLOBE.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F. Entender los datos. 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¡Auto evalúate!</a:t>
              </a:r>
            </a:p>
            <a:p>
              <a:pPr>
                <a:lnSpc>
                  <a:spcPct val="80000"/>
                </a:lnSpc>
              </a:pP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s-A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H. Más recursos</a:t>
              </a:r>
              <a:endParaRPr lang="es-A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016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1221</TotalTime>
  <Words>4420</Words>
  <Application>Microsoft Office PowerPoint</Application>
  <PresentationFormat>Presentación en pantalla (4:3)</PresentationFormat>
  <Paragraphs>694</Paragraphs>
  <Slides>31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ＭＳ Ｐゴシック</vt:lpstr>
      <vt:lpstr>Arial</vt:lpstr>
      <vt:lpstr>Calibri</vt:lpstr>
      <vt:lpstr>Calibri Light</vt:lpstr>
      <vt:lpstr>Office Theme</vt:lpstr>
      <vt:lpstr>Diapositivas de entrenamiento en el Protocolo de Temperatura del Aire</vt:lpstr>
      <vt:lpstr>Resumen y Objetivos de aprendizaje</vt:lpstr>
      <vt:lpstr>La Atmósfera</vt:lpstr>
      <vt:lpstr>Temperatura del aire</vt:lpstr>
      <vt:lpstr>Registrar la temperatura del aire es importante para:</vt:lpstr>
      <vt:lpstr>Midiendo la temperatura de la Tierra</vt:lpstr>
      <vt:lpstr>Tus mediciones pueden ayudar a los científicos de la NASA a comprender y predecir:</vt:lpstr>
      <vt:lpstr>¿Qué necesito para tomar datos de temperatura del aire?</vt:lpstr>
      <vt:lpstr>Caseta meteorológica o refugio de instrumentos</vt:lpstr>
      <vt:lpstr>Calibrando su instrumento</vt:lpstr>
      <vt:lpstr>Calibración de su termómetro digital Max/Min</vt:lpstr>
      <vt:lpstr>Data Sheet –  Hoja de datos</vt:lpstr>
      <vt:lpstr>Recopilación de datos con termómetro Max/Min - 1</vt:lpstr>
      <vt:lpstr>Recopilación de datos con termómetro Max/Min - 2</vt:lpstr>
      <vt:lpstr>¿Cuándo recoger datos con un termómetro de alcohol?</vt:lpstr>
      <vt:lpstr>Toma de datos con termómetro de alcohol</vt:lpstr>
      <vt:lpstr>Ingreso de datos de temperatura del aire</vt:lpstr>
      <vt:lpstr>Ingreso de datos de Temperatura del Aire-Pasos 2 &amp; 3</vt:lpstr>
      <vt:lpstr>Ingreso de datos de Temperatura de Aire-Pasos  4 &amp; 5</vt:lpstr>
      <vt:lpstr>Ingreso de datos de Temperatura del Aire –Pasos  6 &amp; 7</vt:lpstr>
      <vt:lpstr>Ingreso de datos de Temperatura del Aire, Pasos 8 &amp; 9</vt:lpstr>
      <vt:lpstr>Precaución: </vt:lpstr>
      <vt:lpstr>Recuperación de datos del sistema de visualización GLOBE</vt:lpstr>
      <vt:lpstr>Usando el cuadro de diálogo, seleccione los parámetros que desea ver</vt:lpstr>
      <vt:lpstr>Preguntas para que usted investigue</vt:lpstr>
      <vt:lpstr>¿Qué ha aprendido?</vt:lpstr>
      <vt:lpstr>Preguntas Frecuentes (FAQs)</vt:lpstr>
      <vt:lpstr>Preguntas Frecuentes (FAQs)-2</vt:lpstr>
      <vt:lpstr>Recursos adicionales</vt:lpstr>
      <vt:lpstr>Envíenos sus comentarios sobre este módulo. ¡Este es un proyecto de la comunidad y agradecemos sus comentarios, sugerencias y ediciones! Comente aquí: ¿Preguntas sobre eTraining? Póngase en contacto con globehelp@ucar.edu</vt:lpstr>
      <vt:lpstr>Traducción al español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rusty low</dc:creator>
  <cp:lastModifiedBy>María Paz Fernández</cp:lastModifiedBy>
  <cp:revision>70</cp:revision>
  <dcterms:created xsi:type="dcterms:W3CDTF">2016-03-16T21:12:11Z</dcterms:created>
  <dcterms:modified xsi:type="dcterms:W3CDTF">2022-03-17T14:52:19Z</dcterms:modified>
</cp:coreProperties>
</file>