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5" roundtripDataSignature="AMtx7mjiNNDvyzk5LdexfbTUka0YMIxX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BE0D74A-261E-45A3-802D-FD69AF7FFC4E}">
  <a:tblStyle styleId="{8BE0D74A-261E-45A3-802D-FD69AF7FFC4E}" styleName="Table_0">
    <a:wholeTbl>
      <a:tcTxStyle b="off" i="off">
        <a:font>
          <a:latin typeface="Calibri"/>
          <a:ea typeface="Calibri"/>
          <a:cs typeface="Calibri"/>
        </a:font>
        <a:schemeClr val="dk1"/>
      </a:tcTxStyle>
      <a:tcStyle>
        <a:tcBdr>
          <a:left>
            <a:ln cap="flat" cmpd="sng" w="12700">
              <a:solidFill>
                <a:schemeClr val="accent6"/>
              </a:solidFill>
              <a:prstDash val="solid"/>
              <a:round/>
              <a:headEnd len="sm" w="sm" type="none"/>
              <a:tailEnd len="sm" w="sm" type="none"/>
            </a:ln>
          </a:left>
          <a:right>
            <a:ln cap="flat" cmpd="sng" w="12700">
              <a:solidFill>
                <a:schemeClr val="accent6"/>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12700">
              <a:solidFill>
                <a:schemeClr val="accent6"/>
              </a:solidFill>
              <a:prstDash val="solid"/>
              <a:round/>
              <a:headEnd len="sm" w="sm" type="none"/>
              <a:tailEnd len="sm" w="sm" type="none"/>
            </a:ln>
          </a:insideH>
          <a:insideV>
            <a:ln cap="flat" cmpd="sng" w="12700">
              <a:solidFill>
                <a:schemeClr val="accent6"/>
              </a:solidFill>
              <a:prstDash val="solid"/>
              <a:round/>
              <a:headEnd len="sm" w="sm" type="none"/>
              <a:tailEnd len="sm" w="sm" type="none"/>
            </a:ln>
          </a:insideV>
        </a:tcBdr>
        <a:fill>
          <a:solidFill>
            <a:srgbClr val="EBF1E8"/>
          </a:solidFill>
        </a:fill>
      </a:tcStyle>
    </a:wholeTbl>
    <a:band1H>
      <a:tcTxStyle/>
      <a:tcStyle>
        <a:fill>
          <a:solidFill>
            <a:srgbClr val="D4E2CE"/>
          </a:solidFill>
        </a:fill>
      </a:tcStyle>
    </a:band1H>
    <a:band2H>
      <a:tcTxStyle/>
    </a:band2H>
    <a:band1V>
      <a:tcTxStyle/>
      <a:tcStyle>
        <a:fill>
          <a:solidFill>
            <a:srgbClr val="D4E2CE"/>
          </a:solidFill>
        </a:fill>
      </a:tcStyle>
    </a:band1V>
    <a:band2V>
      <a:tcTxStyle/>
    </a:band2V>
    <a:lastCol>
      <a:tcTxStyle b="on" i="off"/>
    </a:lastCol>
    <a:firstCol>
      <a:tcTxStyle b="on" i="off"/>
    </a:firstCol>
    <a:lastRow>
      <a:tcTxStyle b="on" i="off"/>
      <a:tcStyle>
        <a:tcBdr>
          <a:top>
            <a:ln cap="flat" cmpd="sng" w="25400">
              <a:solidFill>
                <a:schemeClr val="accent6"/>
              </a:solidFill>
              <a:prstDash val="solid"/>
              <a:round/>
              <a:headEnd len="sm" w="sm" type="none"/>
              <a:tailEnd len="sm" w="sm" type="none"/>
            </a:ln>
          </a:top>
        </a:tcBdr>
        <a:fill>
          <a:solidFill>
            <a:srgbClr val="EBF1E8"/>
          </a:solidFill>
        </a:fill>
      </a:tcStyle>
    </a:lastRow>
    <a:seCell>
      <a:tcTxStyle/>
    </a:seCell>
    <a:swCell>
      <a:tcTxStyle/>
    </a:swCell>
    <a:firstRow>
      <a:tcTxStyle b="on" i="off"/>
      <a:tcStyle>
        <a:fill>
          <a:solidFill>
            <a:srgbClr val="EBF1E8"/>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41" Type="http://schemas.openxmlformats.org/officeDocument/2006/relationships/slide" Target="slides/slide36.xml"/><Relationship Id="rId85" Type="http://customschemas.google.com/relationships/presentationmetadata" Target="meta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 sus pies están al nivel de la base de árbol, utilice uno de estos dos protocolos:  </a:t>
            </a:r>
            <a:endParaRPr/>
          </a:p>
          <a:p>
            <a:pPr indent="-285750" lvl="0" marL="285750" rtl="0" algn="l">
              <a:spcBef>
                <a:spcPts val="0"/>
              </a:spcBef>
              <a:spcAft>
                <a:spcPts val="0"/>
              </a:spcAft>
              <a:buClr>
                <a:schemeClr val="dk1"/>
              </a:buClr>
              <a:buSzPts val="1200"/>
              <a:buFont typeface="Calibri"/>
              <a:buAutoNum type="romanUcPeriod"/>
            </a:pPr>
            <a:r>
              <a:rPr lang="en-US"/>
              <a:t>Técnica Estándar de Clinómetro </a:t>
            </a:r>
            <a:endParaRPr/>
          </a:p>
          <a:p>
            <a:pPr indent="-285750" lvl="0" marL="285750" rtl="0" algn="l">
              <a:spcBef>
                <a:spcPts val="0"/>
              </a:spcBef>
              <a:spcAft>
                <a:spcPts val="0"/>
              </a:spcAft>
              <a:buClr>
                <a:schemeClr val="dk1"/>
              </a:buClr>
              <a:buSzPts val="1200"/>
              <a:buFont typeface="Calibri"/>
              <a:buAutoNum type="romanUcPeriod"/>
            </a:pPr>
            <a:r>
              <a:rPr lang="en-US"/>
              <a:t>Técnica Simplificada de Clinómetro</a:t>
            </a:r>
            <a:endParaRPr/>
          </a:p>
          <a:p>
            <a:pPr indent="-285750" lvl="0" marL="285750" rtl="0" algn="l">
              <a:spcBef>
                <a:spcPts val="0"/>
              </a:spcBef>
              <a:spcAft>
                <a:spcPts val="0"/>
              </a:spcAft>
              <a:buClr>
                <a:schemeClr val="dk1"/>
              </a:buClr>
              <a:buSzPts val="1200"/>
              <a:buFont typeface="Calibri"/>
              <a:buAutoNum type="romanUcPeriod"/>
            </a:pPr>
            <a:r>
              <a:rPr lang="en-US"/>
              <a:t>Asegúrese de estar a la altura del suelo para que sus pies estén en la msma elevación que la base del árbol</a:t>
            </a:r>
            <a:endParaRPr/>
          </a:p>
          <a:p>
            <a:pPr indent="-285750" lvl="0" marL="285750" rtl="0" algn="l">
              <a:spcBef>
                <a:spcPts val="0"/>
              </a:spcBef>
              <a:spcAft>
                <a:spcPts val="0"/>
              </a:spcAft>
              <a:buClr>
                <a:schemeClr val="dk1"/>
              </a:buClr>
              <a:buSzPts val="1200"/>
              <a:buFont typeface="Calibri"/>
              <a:buAutoNum type="romanUcPeriod"/>
            </a:pPr>
            <a:r>
              <a:rPr lang="en-US"/>
              <a:t>2. Si está midiendo la altura del árbol en una pendiente, seleccione una de estas opciones:</a:t>
            </a:r>
            <a:endParaRPr/>
          </a:p>
          <a:p>
            <a:pPr indent="-285750" lvl="0" marL="285750" rtl="0" algn="l">
              <a:spcBef>
                <a:spcPts val="0"/>
              </a:spcBef>
              <a:spcAft>
                <a:spcPts val="0"/>
              </a:spcAft>
              <a:buClr>
                <a:schemeClr val="dk1"/>
              </a:buClr>
              <a:buSzPts val="1200"/>
              <a:buFont typeface="Calibri"/>
              <a:buAutoNum type="romanUcPeriod"/>
            </a:pPr>
            <a:r>
              <a:rPr lang="en-US"/>
              <a:t>III Dos triángulos con los ojos más altos que la base del árbol</a:t>
            </a:r>
            <a:endParaRPr/>
          </a:p>
          <a:p>
            <a:pPr indent="-285750" lvl="0" marL="285750" rtl="0" algn="l">
              <a:spcBef>
                <a:spcPts val="0"/>
              </a:spcBef>
              <a:spcAft>
                <a:spcPts val="0"/>
              </a:spcAft>
              <a:buClr>
                <a:schemeClr val="dk1"/>
              </a:buClr>
              <a:buSzPts val="1200"/>
              <a:buFont typeface="Calibri"/>
              <a:buAutoNum type="romanUcPeriod"/>
            </a:pPr>
            <a:r>
              <a:rPr lang="en-US"/>
              <a:t>Dos triángulos con los ojos más bajos que la base del árbol</a:t>
            </a:r>
            <a:endParaRPr/>
          </a:p>
          <a:p>
            <a:pPr indent="-285750" lvl="0" marL="285750" rtl="0" algn="l">
              <a:spcBef>
                <a:spcPts val="0"/>
              </a:spcBef>
              <a:spcAft>
                <a:spcPts val="0"/>
              </a:spcAft>
              <a:buClr>
                <a:schemeClr val="dk1"/>
              </a:buClr>
              <a:buSzPts val="1200"/>
              <a:buFont typeface="Calibri"/>
              <a:buAutoNum type="romanUcPeriod"/>
            </a:pPr>
            <a:r>
              <a:rPr lang="en-US"/>
              <a:t>Técnica de Parado Junto al árbol</a:t>
            </a:r>
            <a:endParaRPr/>
          </a:p>
        </p:txBody>
      </p:sp>
      <p:sp>
        <p:nvSpPr>
          <p:cNvPr id="385" name="Google Shape;385;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Este protocolo les permite a los alumnos medir la altura del árbol y del arbusto sin el uso de la trigonometría. Requiere de un nivel de superficie entre el alumno y el árbol. Si el suelo no está nivelado, deberá usar una técnica diferente que requiera trigonometría. </a:t>
            </a:r>
            <a:endParaRPr/>
          </a:p>
        </p:txBody>
      </p:sp>
      <p:sp>
        <p:nvSpPr>
          <p:cNvPr id="529" name="Google Shape;529;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385623"/>
                </a:solidFill>
              </a:rPr>
              <a:t>Mediciones de Biometría GLOBE</a:t>
            </a:r>
            <a:endParaRPr/>
          </a:p>
          <a:p>
            <a:pPr indent="0" lvl="0" marL="0" rtl="0" algn="l">
              <a:spcBef>
                <a:spcPts val="0"/>
              </a:spcBef>
              <a:spcAft>
                <a:spcPts val="0"/>
              </a:spcAft>
              <a:buNone/>
            </a:pPr>
            <a:r>
              <a:rPr b="1" lang="en-US">
                <a:solidFill>
                  <a:srgbClr val="385623"/>
                </a:solidFill>
              </a:rPr>
              <a:t>Sitio de Muestreo de la Cobertura Terrestre GLOBE</a:t>
            </a:r>
            <a:endParaRPr/>
          </a:p>
          <a:p>
            <a:pPr indent="0" lvl="0" marL="0" rtl="0" algn="l">
              <a:spcBef>
                <a:spcPts val="0"/>
              </a:spcBef>
              <a:spcAft>
                <a:spcPts val="0"/>
              </a:spcAft>
              <a:buNone/>
            </a:pPr>
            <a:r>
              <a:rPr b="1" lang="en-US">
                <a:solidFill>
                  <a:srgbClr val="385623"/>
                </a:solidFill>
              </a:rPr>
              <a:t>Cobertura de árbol y Cobertura Terrestre</a:t>
            </a:r>
            <a:endParaRPr/>
          </a:p>
          <a:p>
            <a:pPr indent="0" lvl="0" marL="0" rtl="0" algn="l">
              <a:spcBef>
                <a:spcPts val="0"/>
              </a:spcBef>
              <a:spcAft>
                <a:spcPts val="0"/>
              </a:spcAft>
              <a:buNone/>
            </a:pPr>
            <a:r>
              <a:rPr b="1" lang="en-US">
                <a:solidFill>
                  <a:srgbClr val="385623"/>
                </a:solidFill>
              </a:rPr>
              <a:t>Altura de Gramíneas, árboles y Arbustos</a:t>
            </a:r>
            <a:endParaRPr/>
          </a:p>
          <a:p>
            <a:pPr indent="0" lvl="0" marL="0" rtl="0" algn="l">
              <a:spcBef>
                <a:spcPts val="0"/>
              </a:spcBef>
              <a:spcAft>
                <a:spcPts val="0"/>
              </a:spcAft>
              <a:buNone/>
            </a:pPr>
            <a:r>
              <a:rPr b="1" lang="en-US">
                <a:solidFill>
                  <a:srgbClr val="385623"/>
                </a:solidFill>
              </a:rPr>
              <a:t>Altura de los árboles a la altura del suelo: Técnica Simplificada de Clinómetro</a:t>
            </a:r>
            <a:endParaRPr/>
          </a:p>
          <a:p>
            <a:pPr indent="0" lvl="0" marL="0" rtl="0" algn="l">
              <a:spcBef>
                <a:spcPts val="0"/>
              </a:spcBef>
              <a:spcAft>
                <a:spcPts val="0"/>
              </a:spcAft>
              <a:buNone/>
            </a:pPr>
            <a:r>
              <a:rPr b="1" lang="en-US">
                <a:solidFill>
                  <a:srgbClr val="385623"/>
                </a:solidFill>
              </a:rPr>
              <a:t>Altura de los árboles en la pendiente: De pie junto a los árboles</a:t>
            </a:r>
            <a:endParaRPr/>
          </a:p>
          <a:p>
            <a:pPr indent="0" lvl="0" marL="0" rtl="0" algn="l">
              <a:spcBef>
                <a:spcPts val="0"/>
              </a:spcBef>
              <a:spcAft>
                <a:spcPts val="0"/>
              </a:spcAft>
              <a:buNone/>
            </a:pPr>
            <a:r>
              <a:rPr b="1" lang="en-US">
                <a:solidFill>
                  <a:srgbClr val="385623"/>
                </a:solidFill>
              </a:rPr>
              <a:t>Altura de los árboles en la pendiente. Técnicas de dos triángulos</a:t>
            </a:r>
            <a:endParaRPr/>
          </a:p>
          <a:p>
            <a:pPr indent="0" lvl="0" marL="0" rtl="0" algn="l">
              <a:spcBef>
                <a:spcPts val="0"/>
              </a:spcBef>
              <a:spcAft>
                <a:spcPts val="0"/>
              </a:spcAft>
              <a:buNone/>
            </a:pPr>
            <a:r>
              <a:rPr b="1" lang="en-US">
                <a:solidFill>
                  <a:srgbClr val="385623"/>
                </a:solidFill>
              </a:rPr>
              <a:t>Cicrunferencia de los árboles</a:t>
            </a:r>
            <a:endParaRPr/>
          </a:p>
          <a:p>
            <a:pPr indent="0" lvl="0" marL="0" rtl="0" algn="l">
              <a:spcBef>
                <a:spcPts val="0"/>
              </a:spcBef>
              <a:spcAft>
                <a:spcPts val="0"/>
              </a:spcAft>
              <a:buNone/>
            </a:pPr>
            <a:r>
              <a:rPr b="1" lang="en-US">
                <a:solidFill>
                  <a:srgbClr val="385623"/>
                </a:solidFill>
              </a:rPr>
              <a:t>Biomasa gramínea</a:t>
            </a:r>
            <a:endParaRPr/>
          </a:p>
          <a:p>
            <a:pPr indent="0" lvl="0" marL="0" rtl="0" algn="l">
              <a:spcBef>
                <a:spcPts val="0"/>
              </a:spcBef>
              <a:spcAft>
                <a:spcPts val="0"/>
              </a:spcAft>
              <a:buNone/>
            </a:pPr>
            <a:r>
              <a:rPr b="1" lang="en-US">
                <a:solidFill>
                  <a:srgbClr val="548135"/>
                </a:solidFill>
              </a:rPr>
              <a:t> </a:t>
            </a:r>
            <a:endParaRPr/>
          </a:p>
        </p:txBody>
      </p:sp>
      <p:sp>
        <p:nvSpPr>
          <p:cNvPr id="122" name="Google Shape;12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2" name="Google Shape;752;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3" name="Google Shape;773;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4" name="Google Shape;784;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4" name="Google Shape;794;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4" name="Google Shape;814;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4" name="Google Shape;834;p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4" name="Google Shape;854;p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El Ingreso de Datos Científicos del Programa GLOBE</a:t>
            </a:r>
            <a:endParaRPr/>
          </a:p>
          <a:p>
            <a:pPr indent="0" lvl="0" marL="0" rtl="0" algn="l">
              <a:spcBef>
                <a:spcPts val="0"/>
              </a:spcBef>
              <a:spcAft>
                <a:spcPts val="0"/>
              </a:spcAft>
              <a:buNone/>
            </a:pPr>
            <a:r>
              <a:rPr lang="en-US"/>
              <a:t>La aplicación móvil de GLOBE permite a los usuarios ingresar datos en una enorme cantidad de protocolos científicos GLOBE.  Para usar la aplicación, necesitará una cuenta GLOBE.</a:t>
            </a:r>
            <a:endParaRPr/>
          </a:p>
          <a:p>
            <a:pPr indent="0" lvl="0" marL="0" rtl="0" algn="l">
              <a:spcBef>
                <a:spcPts val="0"/>
              </a:spcBef>
              <a:spcAft>
                <a:spcPts val="0"/>
              </a:spcAft>
              <a:buNone/>
            </a:pPr>
            <a:r>
              <a:rPr lang="en-US"/>
              <a:t>Tengo una cuenta GLOBE.</a:t>
            </a:r>
            <a:endParaRPr/>
          </a:p>
          <a:p>
            <a:pPr indent="0" lvl="0" marL="0" rtl="0" algn="l">
              <a:spcBef>
                <a:spcPts val="0"/>
              </a:spcBef>
              <a:spcAft>
                <a:spcPts val="0"/>
              </a:spcAft>
              <a:buNone/>
            </a:pPr>
            <a:r>
              <a:t/>
            </a:r>
            <a:endParaRPr/>
          </a:p>
        </p:txBody>
      </p:sp>
      <p:sp>
        <p:nvSpPr>
          <p:cNvPr id="865" name="Google Shape;865;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Identifique su sitio de muestreo</a:t>
            </a:r>
            <a:endParaRPr/>
          </a:p>
          <a:p>
            <a:pPr indent="0" lvl="0" marL="0" rtl="0" algn="l">
              <a:spcBef>
                <a:spcPts val="0"/>
              </a:spcBef>
              <a:spcAft>
                <a:spcPts val="0"/>
              </a:spcAft>
              <a:buNone/>
            </a:pPr>
            <a:r>
              <a:rPr lang="en-US"/>
              <a:t>Bajo Cobertura Terrestre, seleccione “Observación Nueva”</a:t>
            </a:r>
            <a:endParaRPr/>
          </a:p>
        </p:txBody>
      </p:sp>
      <p:sp>
        <p:nvSpPr>
          <p:cNvPr id="877" name="Google Shape;877;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Cuando ingrese la fecha, verá el resto del formulario</a:t>
            </a:r>
            <a:endParaRPr/>
          </a:p>
          <a:p>
            <a:pPr indent="0" lvl="0" marL="0" rtl="0" algn="l">
              <a:spcBef>
                <a:spcPts val="0"/>
              </a:spcBef>
              <a:spcAft>
                <a:spcPts val="0"/>
              </a:spcAft>
              <a:buNone/>
            </a:pPr>
            <a:r>
              <a:rPr lang="en-US"/>
              <a:t>Cuando ingrese valores, asegúrese que cada categoría de reporte que identificó sume 100%</a:t>
            </a:r>
            <a:endParaRPr/>
          </a:p>
        </p:txBody>
      </p:sp>
      <p:sp>
        <p:nvSpPr>
          <p:cNvPr id="890" name="Google Shape;890;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Ubicaciones donde están disponibles los datos de Clasificación de la Cobertura Terrestre para la semana que seleccionó</a:t>
            </a:r>
            <a:endParaRPr/>
          </a:p>
        </p:txBody>
      </p:sp>
      <p:sp>
        <p:nvSpPr>
          <p:cNvPr id="914" name="Google Shape;914;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7" name="Google Shape;927;p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9" name="Google Shape;939;p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p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0" name="Google Shape;960;p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2" name="Google Shape;972;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4" name="Google Shape;984;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5" name="Google Shape;985;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Alta exactitud y baja precisión</a:t>
            </a:r>
            <a:endParaRPr/>
          </a:p>
          <a:p>
            <a:pPr indent="0" lvl="0" marL="0" rtl="0" algn="l">
              <a:spcBef>
                <a:spcPts val="0"/>
              </a:spcBef>
              <a:spcAft>
                <a:spcPts val="0"/>
              </a:spcAft>
              <a:buNone/>
            </a:pPr>
            <a:r>
              <a:rPr lang="en-US"/>
              <a:t>Alta exactitud y alta precisión</a:t>
            </a:r>
            <a:endParaRPr/>
          </a:p>
          <a:p>
            <a:pPr indent="0" lvl="0" marL="0" rtl="0" algn="l">
              <a:spcBef>
                <a:spcPts val="0"/>
              </a:spcBef>
              <a:spcAft>
                <a:spcPts val="0"/>
              </a:spcAft>
              <a:buNone/>
            </a:pPr>
            <a:r>
              <a:rPr lang="en-US"/>
              <a:t>Baja exactitud y alra precisión</a:t>
            </a:r>
            <a:endParaRPr/>
          </a:p>
        </p:txBody>
      </p:sp>
      <p:sp>
        <p:nvSpPr>
          <p:cNvPr id="179" name="Google Shape;17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81"/>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81"/>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8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8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9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90"/>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9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9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9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91"/>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91"/>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9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8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82"/>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82"/>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8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8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8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8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8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8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8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84"/>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84"/>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8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8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8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85"/>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85"/>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85"/>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85"/>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85"/>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8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8"/>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8"/>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89"/>
          <p:cNvSpPr/>
          <p:nvPr>
            <p:ph idx="2" type="pic"/>
          </p:nvPr>
        </p:nvSpPr>
        <p:spPr>
          <a:xfrm>
            <a:off x="3887391" y="987426"/>
            <a:ext cx="4629150" cy="4873625"/>
          </a:xfrm>
          <a:prstGeom prst="rect">
            <a:avLst/>
          </a:prstGeom>
          <a:noFill/>
          <a:ln>
            <a:noFill/>
          </a:ln>
        </p:spPr>
      </p:sp>
      <p:sp>
        <p:nvSpPr>
          <p:cNvPr id="68" name="Google Shape;68;p89"/>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8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8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8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8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8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8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3.jpg"/><Relationship Id="rId5"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hyperlink" Target="http://www.globe.gov/documents/10157/380993/Tool+Kit" TargetMode="External"/><Relationship Id="rId5" Type="http://schemas.openxmlformats.org/officeDocument/2006/relationships/hyperlink" Target="http://www.globe.gov/do-globe/globe-teachers-guide/instruments#http:/www.globe.gov/documents/10157/21dc2a21-f1d2-417e-a2d1-b9f6ec527f04" TargetMode="External"/><Relationship Id="rId6"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jp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jp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24.png"/><Relationship Id="rId5"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7.jpg"/><Relationship Id="rId5" Type="http://schemas.openxmlformats.org/officeDocument/2006/relationships/image" Target="../media/image12.jpg"/><Relationship Id="rId6"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jpg"/><Relationship Id="rId4" Type="http://schemas.openxmlformats.org/officeDocument/2006/relationships/image" Target="../media/image30.png"/><Relationship Id="rId5"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jpg"/><Relationship Id="rId4" Type="http://schemas.openxmlformats.org/officeDocument/2006/relationships/image" Target="../media/image31.jpg"/><Relationship Id="rId5"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g"/><Relationship Id="rId4" Type="http://schemas.openxmlformats.org/officeDocument/2006/relationships/image" Target="../media/image33.png"/><Relationship Id="rId5"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jpg"/><Relationship Id="rId4" Type="http://schemas.openxmlformats.org/officeDocument/2006/relationships/image" Target="../media/image16.png"/><Relationship Id="rId5"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jp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6.png"/><Relationship Id="rId4" Type="http://schemas.openxmlformats.org/officeDocument/2006/relationships/image" Target="../media/image25.png"/><Relationship Id="rId5"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6.png"/><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www.globe.gov/documents/355050/355097/Measure+Tree+Height+on+Level+Ground-+Simplified+Clinometer+Technique+Field+Guide/6b5f1481-0fa9-45f9-8241-70924466e92a" TargetMode="External"/><Relationship Id="rId4" Type="http://schemas.openxmlformats.org/officeDocument/2006/relationships/image" Target="../media/image39.jpg"/><Relationship Id="rId5" Type="http://schemas.openxmlformats.org/officeDocument/2006/relationships/image" Target="../media/image43.png"/><Relationship Id="rId6"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5.png"/><Relationship Id="rId4" Type="http://schemas.openxmlformats.org/officeDocument/2006/relationships/image" Target="../media/image45.png"/><Relationship Id="rId5"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jp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s://www.globe.gov/documents/355050/a0e071db-ca7a-40b0-aeb6-3e3f32fd90ca" TargetMode="External"/><Relationship Id="rId4" Type="http://schemas.openxmlformats.org/officeDocument/2006/relationships/hyperlink" Target="https://www.globe.gov/documents/355050/a0e071db-ca7a-40b0-aeb6-3e3f32fd90ca" TargetMode="External"/><Relationship Id="rId5" Type="http://schemas.openxmlformats.org/officeDocument/2006/relationships/hyperlink" Target="https://www.globe.gov/documents/355050/a0e071db-ca7a-40b0-aeb6-3e3f32fd90ca" TargetMode="External"/><Relationship Id="rId6" Type="http://schemas.openxmlformats.org/officeDocument/2006/relationships/image" Target="../media/image25.png"/><Relationship Id="rId7" Type="http://schemas.openxmlformats.org/officeDocument/2006/relationships/image" Target="../media/image65.png"/><Relationship Id="rId8"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www.globe.gov/documents/355050/355096/bio_ds_tangent.pdf/4caccc03-e0e5-4a72-8da6-2caedc4159dd" TargetMode="External"/><Relationship Id="rId4" Type="http://schemas.openxmlformats.org/officeDocument/2006/relationships/image" Target="../media/image37.png"/><Relationship Id="rId5" Type="http://schemas.openxmlformats.org/officeDocument/2006/relationships/image" Target="../media/image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s://www.globe.gov/documents/355050/aa89a944-edc1-463c-b044-bdb574ee4f8a#Biosphere%20Appendix%209-13-18.indd%3A.18755%3A11" TargetMode="External"/><Relationship Id="rId4" Type="http://schemas.openxmlformats.org/officeDocument/2006/relationships/hyperlink" Target="https://www.globe.gov/documents/355050/aa89a944-edc1-463c-b044-bdb574ee4f8a#Biosphere%20Appendix%209-13-18.indd%3A.18765%3A12" TargetMode="External"/><Relationship Id="rId5" Type="http://schemas.openxmlformats.org/officeDocument/2006/relationships/image" Target="../media/image51.png"/><Relationship Id="rId6"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www.globe.gov/documents/355050/4d5534b2-e504-422c-b9ff-fe053b15b045" TargetMode="External"/><Relationship Id="rId4" Type="http://schemas.openxmlformats.org/officeDocument/2006/relationships/image" Target="../media/image47.png"/><Relationship Id="rId5"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2.jp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9.jpg"/><Relationship Id="rId4" Type="http://schemas.openxmlformats.org/officeDocument/2006/relationships/image" Target="../media/image25.png"/><Relationship Id="rId5"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png"/><Relationship Id="rId4" Type="http://schemas.openxmlformats.org/officeDocument/2006/relationships/image" Target="../media/image54.png"/><Relationship Id="rId5" Type="http://schemas.openxmlformats.org/officeDocument/2006/relationships/image" Target="../media/image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s://www.globe.gov/documents/355050/aa89a944-edc1-463c-b044-bdb574ee4f8a#Biosphere%20Appendix%209-13-18.indd%3A.18755%3A11" TargetMode="External"/><Relationship Id="rId4" Type="http://schemas.openxmlformats.org/officeDocument/2006/relationships/image" Target="../media/image37.png"/><Relationship Id="rId5"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4.pn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hyperlink" Target="https://www.globe.gov/documents/355050/aa89a944-edc1-463c-b044-bdb574ee4f8a#Biosphere%20Appendix%209-13-18.indd%3A.18755%3A11" TargetMode="External"/><Relationship Id="rId4" Type="http://schemas.openxmlformats.org/officeDocument/2006/relationships/hyperlink" Target="https://www.globe.gov/documents/355050/aa89a944-edc1-463c-b044-bdb574ee4f8a#Biosphere%20Appendix%209-13-18.indd%3A.18765%3A12" TargetMode="External"/><Relationship Id="rId5" Type="http://schemas.openxmlformats.org/officeDocument/2006/relationships/image" Target="../media/image51.png"/><Relationship Id="rId6" Type="http://schemas.openxmlformats.org/officeDocument/2006/relationships/image" Target="../media/image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pn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4.jpg"/><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s://www.globe.gov/documents/355050/f5b70c4c-63bd-497e-a8c0-a30e5d3dca94" TargetMode="External"/><Relationship Id="rId4" Type="http://schemas.openxmlformats.org/officeDocument/2006/relationships/image" Target="../media/image65.png"/><Relationship Id="rId5" Type="http://schemas.openxmlformats.org/officeDocument/2006/relationships/image" Target="../media/image25.png"/><Relationship Id="rId6" Type="http://schemas.openxmlformats.org/officeDocument/2006/relationships/image" Target="../media/image60.png"/><Relationship Id="rId7" Type="http://schemas.openxmlformats.org/officeDocument/2006/relationships/image" Target="../media/image1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s://www.globe.gov/documents/355050/aa89a944-edc1-463c-b044-bdb574ee4f8a#Biosphere%20Appendix%209-13-18.indd%3A.18755%3A11" TargetMode="External"/><Relationship Id="rId4" Type="http://schemas.openxmlformats.org/officeDocument/2006/relationships/hyperlink" Target="https://www.globe.gov/documents/355050/aa89a944-edc1-463c-b044-bdb574ee4f8a#Biosphere%20Appendix%209-13-18.indd%3A.18755%3A11" TargetMode="External"/><Relationship Id="rId5" Type="http://schemas.openxmlformats.org/officeDocument/2006/relationships/hyperlink" Target="http://www.globe.gov/documents/355050/1bf202c4-851f-4118-ac56-2f529df6fdaa" TargetMode="External"/><Relationship Id="rId6" Type="http://schemas.openxmlformats.org/officeDocument/2006/relationships/image" Target="../media/image37.png"/><Relationship Id="rId7" Type="http://schemas.openxmlformats.org/officeDocument/2006/relationships/image" Target="../media/image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7.png"/><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hyperlink" Target="mailto:DATA@GLOBE.GOV" TargetMode="External"/><Relationship Id="rId4" Type="http://schemas.openxmlformats.org/officeDocument/2006/relationships/image" Target="../media/image56.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6.png"/><Relationship Id="rId4" Type="http://schemas.openxmlformats.org/officeDocument/2006/relationships/image" Target="../media/image6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6.pn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6.png"/><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6.png"/><Relationship Id="rId4" Type="http://schemas.openxmlformats.org/officeDocument/2006/relationships/image" Target="../media/image5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7.jpg"/><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6.pn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6.png"/><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9.jpg"/><Relationship Id="rId4" Type="http://schemas.openxmlformats.org/officeDocument/2006/relationships/image" Target="../media/image16.png"/><Relationship Id="rId10" Type="http://schemas.openxmlformats.org/officeDocument/2006/relationships/image" Target="../media/image72.png"/><Relationship Id="rId9" Type="http://schemas.openxmlformats.org/officeDocument/2006/relationships/hyperlink" Target="http://climate.nasa.gov/" TargetMode="External"/><Relationship Id="rId5" Type="http://schemas.openxmlformats.org/officeDocument/2006/relationships/hyperlink" Target="https://docs.google.com/forms/d/1nF4DOebsUPFN2I3Sl73HZkrN_BzFnjAgCBdAQAt_E0I/viewform?c=0&amp;w=1" TargetMode="External"/><Relationship Id="rId6" Type="http://schemas.openxmlformats.org/officeDocument/2006/relationships/hyperlink" Target="mailto:help@globe.gov" TargetMode="External"/><Relationship Id="rId7" Type="http://schemas.openxmlformats.org/officeDocument/2006/relationships/hyperlink" Target="http://www.globe.gov/" TargetMode="External"/><Relationship Id="rId8" Type="http://schemas.openxmlformats.org/officeDocument/2006/relationships/hyperlink" Target="http://nasawavelength.org/"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6.png"/><Relationship Id="rId4" Type="http://schemas.openxmlformats.org/officeDocument/2006/relationships/image" Target="../media/image73.png"/><Relationship Id="rId10" Type="http://schemas.openxmlformats.org/officeDocument/2006/relationships/image" Target="../media/image70.jpg"/><Relationship Id="rId9" Type="http://schemas.openxmlformats.org/officeDocument/2006/relationships/image" Target="../media/image68.png"/><Relationship Id="rId5" Type="http://schemas.openxmlformats.org/officeDocument/2006/relationships/hyperlink" Target="mailto:lac_rco@educ.austral.edu.ar" TargetMode="External"/><Relationship Id="rId6" Type="http://schemas.openxmlformats.org/officeDocument/2006/relationships/hyperlink" Target="mailto:GLOBELAC.COMMUNICATIONS@EDUC.AUSTRAL.EDU.AR" TargetMode="External"/><Relationship Id="rId7" Type="http://schemas.openxmlformats.org/officeDocument/2006/relationships/hyperlink" Target="https://www.instagram.com/globe_lac/" TargetMode="External"/><Relationship Id="rId8" Type="http://schemas.openxmlformats.org/officeDocument/2006/relationships/hyperlink" Target="https://www.facebook.com/GLOBELAC"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The GLOBE Program. Biosphere-Biometry Protocol-Graminoid, Tree and Shrub Height. llustration is of 5 methods to measure tree height, showing a student sighting a tree top in 5 slightly different scenarios." id="89" name="Google Shape;89;p1"/>
          <p:cNvPicPr preferRelativeResize="0"/>
          <p:nvPr/>
        </p:nvPicPr>
        <p:blipFill rotWithShape="1">
          <a:blip r:embed="rId3">
            <a:alphaModFix/>
          </a:blip>
          <a:srcRect b="0" l="0" r="0" t="25878"/>
          <a:stretch/>
        </p:blipFill>
        <p:spPr>
          <a:xfrm>
            <a:off x="-1" y="1670050"/>
            <a:ext cx="9150189" cy="4783504"/>
          </a:xfrm>
          <a:prstGeom prst="rect">
            <a:avLst/>
          </a:prstGeom>
          <a:noFill/>
          <a:ln>
            <a:noFill/>
          </a:ln>
        </p:spPr>
      </p:pic>
      <p:sp>
        <p:nvSpPr>
          <p:cNvPr id="90" name="Google Shape;90;p1"/>
          <p:cNvSpPr txBox="1"/>
          <p:nvPr/>
        </p:nvSpPr>
        <p:spPr>
          <a:xfrm>
            <a:off x="313151" y="901664"/>
            <a:ext cx="8335549"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rgbClr val="006600"/>
                </a:solidFill>
                <a:latin typeface="Calibri"/>
                <a:ea typeface="Calibri"/>
                <a:cs typeface="Calibri"/>
                <a:sym typeface="Calibri"/>
              </a:rPr>
              <a:t>Altura de gramíneas, árboles y arbustos  (Cinco Métodos)</a:t>
            </a:r>
            <a:endParaRPr/>
          </a:p>
        </p:txBody>
      </p:sp>
      <p:pic>
        <p:nvPicPr>
          <p:cNvPr id="91" name="Google Shape;91;p1"/>
          <p:cNvPicPr preferRelativeResize="0"/>
          <p:nvPr/>
        </p:nvPicPr>
        <p:blipFill rotWithShape="1">
          <a:blip r:embed="rId4">
            <a:alphaModFix/>
          </a:blip>
          <a:srcRect b="0" l="0" r="0" t="0"/>
          <a:stretch/>
        </p:blipFill>
        <p:spPr>
          <a:xfrm>
            <a:off x="-793" y="-181155"/>
            <a:ext cx="9144793" cy="12132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10"/>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193" name="Google Shape;193;p10"/>
          <p:cNvSpPr/>
          <p:nvPr/>
        </p:nvSpPr>
        <p:spPr>
          <a:xfrm>
            <a:off x="7410616" y="34549"/>
            <a:ext cx="1453301"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chemeClr val="lt1"/>
                </a:solidFill>
                <a:latin typeface="Calibri"/>
                <a:ea typeface="Calibri"/>
                <a:cs typeface="Calibri"/>
                <a:sym typeface="Calibri"/>
              </a:rPr>
              <a:t>¿Por qué recopilar datos de la altura de gramíneas, árboles y arbustos?</a:t>
            </a:r>
            <a:endParaRPr sz="800">
              <a:solidFill>
                <a:schemeClr val="lt1"/>
              </a:solidFill>
              <a:latin typeface="Calibri"/>
              <a:ea typeface="Calibri"/>
              <a:cs typeface="Calibri"/>
              <a:sym typeface="Calibri"/>
            </a:endParaRPr>
          </a:p>
        </p:txBody>
      </p:sp>
      <p:sp>
        <p:nvSpPr>
          <p:cNvPr id="194" name="Google Shape;194;p10"/>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195" name="Google Shape;195;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6" name="Google Shape;196;p10"/>
          <p:cNvSpPr txBox="1"/>
          <p:nvPr>
            <p:ph type="title"/>
          </p:nvPr>
        </p:nvSpPr>
        <p:spPr>
          <a:xfrm>
            <a:off x="1334125" y="1151792"/>
            <a:ext cx="2204205" cy="5869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3200"/>
              <a:buFont typeface="Calibri"/>
              <a:buNone/>
            </a:pPr>
            <a:r>
              <a:rPr b="1" lang="en-US" sz="3200">
                <a:solidFill>
                  <a:srgbClr val="055000"/>
                </a:solidFill>
              </a:rPr>
              <a:t>Cartografía</a:t>
            </a:r>
            <a:endParaRPr b="1" sz="3200">
              <a:solidFill>
                <a:srgbClr val="055000"/>
              </a:solidFill>
            </a:endParaRPr>
          </a:p>
        </p:txBody>
      </p:sp>
      <p:sp>
        <p:nvSpPr>
          <p:cNvPr id="197" name="Google Shape;197;p10"/>
          <p:cNvSpPr txBox="1"/>
          <p:nvPr>
            <p:ph idx="1" type="body"/>
          </p:nvPr>
        </p:nvSpPr>
        <p:spPr>
          <a:xfrm>
            <a:off x="1334125" y="1864557"/>
            <a:ext cx="4781862" cy="4856919"/>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600"/>
              <a:buNone/>
            </a:pPr>
            <a:r>
              <a:rPr lang="en-US" sz="1600"/>
              <a:t>Un objetivo importante de la investigación de la cobertura terrestre es evaluar la exactitud de los mapas creados por imágenes de satélite y fotografías aéreas.</a:t>
            </a:r>
            <a:endParaRPr/>
          </a:p>
          <a:p>
            <a:pPr indent="0" lvl="0" marL="0" rtl="0" algn="just">
              <a:lnSpc>
                <a:spcPct val="90000"/>
              </a:lnSpc>
              <a:spcBef>
                <a:spcPts val="1000"/>
              </a:spcBef>
              <a:spcAft>
                <a:spcPts val="0"/>
              </a:spcAft>
              <a:buClr>
                <a:schemeClr val="dk1"/>
              </a:buClr>
              <a:buSzPts val="1600"/>
              <a:buNone/>
            </a:pPr>
            <a:r>
              <a:rPr lang="en-US" sz="1600"/>
              <a:t> La teledetección simplemente significa aprender sobre algo sin tener contacto directo con él. Usamos la teledetección todos los días al oír, oler y ver. </a:t>
            </a:r>
            <a:endParaRPr/>
          </a:p>
          <a:p>
            <a:pPr indent="0" lvl="0" marL="0" rtl="0" algn="just">
              <a:lnSpc>
                <a:spcPct val="90000"/>
              </a:lnSpc>
              <a:spcBef>
                <a:spcPts val="1000"/>
              </a:spcBef>
              <a:spcAft>
                <a:spcPts val="0"/>
              </a:spcAft>
              <a:buClr>
                <a:schemeClr val="dk1"/>
              </a:buClr>
              <a:buSzPts val="1600"/>
              <a:buNone/>
            </a:pPr>
            <a:r>
              <a:rPr lang="en-US" sz="1600"/>
              <a:t>Con satélites y aviones, utilizamos máquinas para que sean nuestros "ojos" en el cielo o en órbita. La teledetección en el espacio tiene la gran ventaja de poder cubrir áreas muy grandes rápidamente y volver a visitar la misma área con frecuencia. Sin embargo, algunos de los detalles que se pueden ver a nivel del suelo pueden no ser detectados por un sistema de detección remota. Por lo tanto, es beneficioso recopilar datos en sitios de muestreo en el suelo para acompañar los datos de detección remota sobre una zona. Los datos de cobertura terrestre de GLOBE pueden contribuir a hacer mapas mejores y más precisos.</a:t>
            </a:r>
            <a:endParaRPr sz="1600">
              <a:solidFill>
                <a:srgbClr val="000000"/>
              </a:solidFill>
            </a:endParaRPr>
          </a:p>
        </p:txBody>
      </p:sp>
      <p:pic>
        <p:nvPicPr>
          <p:cNvPr descr="Artist's image of Terra sensing data from the Earth's surface from space. " id="198" name="Google Shape;198;p10"/>
          <p:cNvPicPr preferRelativeResize="0"/>
          <p:nvPr>
            <p:ph idx="2" type="body"/>
          </p:nvPr>
        </p:nvPicPr>
        <p:blipFill rotWithShape="1">
          <a:blip r:embed="rId4">
            <a:alphaModFix/>
          </a:blip>
          <a:srcRect b="0" l="0" r="0" t="0"/>
          <a:stretch/>
        </p:blipFill>
        <p:spPr>
          <a:xfrm>
            <a:off x="6295869" y="1745447"/>
            <a:ext cx="2681901" cy="2194283"/>
          </a:xfrm>
          <a:prstGeom prst="rect">
            <a:avLst/>
          </a:prstGeom>
          <a:noFill/>
          <a:ln>
            <a:noFill/>
          </a:ln>
        </p:spPr>
      </p:pic>
      <p:sp>
        <p:nvSpPr>
          <p:cNvPr id="199" name="Google Shape;199;p10"/>
          <p:cNvSpPr/>
          <p:nvPr/>
        </p:nvSpPr>
        <p:spPr>
          <a:xfrm>
            <a:off x="6295869" y="3939730"/>
            <a:ext cx="2681902" cy="12926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just">
              <a:spcBef>
                <a:spcPts val="0"/>
              </a:spcBef>
              <a:spcAft>
                <a:spcPts val="0"/>
              </a:spcAft>
              <a:buNone/>
            </a:pPr>
            <a:r>
              <a:rPr i="1" lang="en-US" sz="1200">
                <a:solidFill>
                  <a:schemeClr val="dk1"/>
                </a:solidFill>
                <a:latin typeface="Calibri"/>
                <a:ea typeface="Calibri"/>
                <a:cs typeface="Calibri"/>
                <a:sym typeface="Calibri"/>
              </a:rPr>
              <a:t>Los cinco instrumentos de Terra proporcionan mediciones de la composición, estructura, extensión y cambio de la planta (vegetación). Imagen: NASA.</a:t>
            </a:r>
            <a:endParaRPr i="1" sz="1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11"/>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205" name="Google Shape;205;p11"/>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pueden ayudar sus mediciones?</a:t>
            </a:r>
            <a:endParaRPr sz="900">
              <a:solidFill>
                <a:schemeClr val="lt1"/>
              </a:solidFill>
              <a:latin typeface="Calibri"/>
              <a:ea typeface="Calibri"/>
              <a:cs typeface="Calibri"/>
              <a:sym typeface="Calibri"/>
            </a:endParaRPr>
          </a:p>
        </p:txBody>
      </p:sp>
      <p:sp>
        <p:nvSpPr>
          <p:cNvPr id="206" name="Google Shape;206;p11"/>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207" name="Google Shape;207;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8" name="Google Shape;208;p11"/>
          <p:cNvSpPr txBox="1"/>
          <p:nvPr>
            <p:ph type="title"/>
          </p:nvPr>
        </p:nvSpPr>
        <p:spPr>
          <a:xfrm>
            <a:off x="1325818" y="1061113"/>
            <a:ext cx="7189531" cy="118669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85623"/>
              </a:buClr>
              <a:buSzPts val="2400"/>
              <a:buFont typeface="Calibri"/>
              <a:buNone/>
            </a:pPr>
            <a:r>
              <a:rPr b="1" lang="en-US" sz="2400">
                <a:solidFill>
                  <a:srgbClr val="385623"/>
                </a:solidFill>
              </a:rPr>
              <a:t>Cómo pueden ayudar sus mediciones: importancia científica de los datos de cobertura de los árboles y la cobertura del suelo</a:t>
            </a:r>
            <a:endParaRPr b="1" sz="2400">
              <a:solidFill>
                <a:srgbClr val="385623"/>
              </a:solidFill>
            </a:endParaRPr>
          </a:p>
        </p:txBody>
      </p:sp>
      <p:sp>
        <p:nvSpPr>
          <p:cNvPr id="209" name="Google Shape;209;p11"/>
          <p:cNvSpPr txBox="1"/>
          <p:nvPr>
            <p:ph idx="1" type="body"/>
          </p:nvPr>
        </p:nvSpPr>
        <p:spPr>
          <a:xfrm>
            <a:off x="1325819" y="2532888"/>
            <a:ext cx="4041311" cy="4188587"/>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600"/>
              <a:buNone/>
            </a:pPr>
            <a:r>
              <a:rPr lang="en-US" sz="1600"/>
              <a:t>Los datos de cobertura terrestre de GLOBE pueden contribuir a hacer mapas mejores y más precisos. </a:t>
            </a:r>
            <a:endParaRPr/>
          </a:p>
          <a:p>
            <a:pPr indent="0" lvl="0" marL="0" rtl="0" algn="just">
              <a:lnSpc>
                <a:spcPct val="90000"/>
              </a:lnSpc>
              <a:spcBef>
                <a:spcPts val="1000"/>
              </a:spcBef>
              <a:spcAft>
                <a:spcPts val="0"/>
              </a:spcAft>
              <a:buClr>
                <a:schemeClr val="dk1"/>
              </a:buClr>
              <a:buSzPts val="1600"/>
              <a:buNone/>
            </a:pPr>
            <a:r>
              <a:rPr lang="en-US" sz="1600"/>
              <a:t>Sus medidas de cobertura terrestre se utilizan para verificar el análisis satelital de la cobertura terrestre. </a:t>
            </a:r>
            <a:endParaRPr/>
          </a:p>
          <a:p>
            <a:pPr indent="0" lvl="0" marL="0" rtl="0" algn="just">
              <a:lnSpc>
                <a:spcPct val="90000"/>
              </a:lnSpc>
              <a:spcBef>
                <a:spcPts val="1000"/>
              </a:spcBef>
              <a:spcAft>
                <a:spcPts val="0"/>
              </a:spcAft>
              <a:buClr>
                <a:schemeClr val="dk1"/>
              </a:buClr>
              <a:buSzPts val="1600"/>
              <a:buNone/>
            </a:pPr>
            <a:r>
              <a:rPr lang="en-US" sz="1600"/>
              <a:t>A medida que amplía una imagen de satélite de 15 km x 15 km, los píxeles (que tienen un tamaño de 30 x 30 m) se vuelven visibles. Tomará medidas de campo en sitios de 90 m x 90 m (igual a 3 píxeles x 3 píxeles).</a:t>
            </a:r>
            <a:endParaRPr sz="1600"/>
          </a:p>
        </p:txBody>
      </p:sp>
      <p:pic>
        <p:nvPicPr>
          <p:cNvPr descr="False color Image of Earth from LandSat  satellite.  3 x 3 pixels in the image is equal to 90 m x 90 m on the ground. " id="210" name="Google Shape;210;p11"/>
          <p:cNvPicPr preferRelativeResize="0"/>
          <p:nvPr>
            <p:ph idx="2" type="body"/>
          </p:nvPr>
        </p:nvPicPr>
        <p:blipFill rotWithShape="1">
          <a:blip r:embed="rId4">
            <a:alphaModFix/>
          </a:blip>
          <a:srcRect b="0" l="0" r="0" t="0"/>
          <a:stretch/>
        </p:blipFill>
        <p:spPr>
          <a:xfrm>
            <a:off x="5367130" y="1887272"/>
            <a:ext cx="3810025" cy="48623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12"/>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216" name="Google Shape;216;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7" name="Google Shape;217;p12"/>
          <p:cNvSpPr txBox="1"/>
          <p:nvPr>
            <p:ph type="title"/>
          </p:nvPr>
        </p:nvSpPr>
        <p:spPr>
          <a:xfrm>
            <a:off x="1257300" y="912001"/>
            <a:ext cx="7886700" cy="7571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85623"/>
              </a:buClr>
              <a:buSzPts val="2400"/>
              <a:buFont typeface="Calibri"/>
              <a:buNone/>
            </a:pPr>
            <a:r>
              <a:rPr b="1" lang="en-US" sz="2400">
                <a:solidFill>
                  <a:srgbClr val="385623"/>
                </a:solidFill>
              </a:rPr>
              <a:t>Ejemplo: mapa de altura de cobertura de árboles creado con datos satelitales</a:t>
            </a:r>
            <a:endParaRPr b="1" sz="2400">
              <a:solidFill>
                <a:srgbClr val="385623"/>
              </a:solidFill>
            </a:endParaRPr>
          </a:p>
        </p:txBody>
      </p:sp>
      <p:sp>
        <p:nvSpPr>
          <p:cNvPr id="218" name="Google Shape;218;p12"/>
          <p:cNvSpPr txBox="1"/>
          <p:nvPr>
            <p:ph idx="1" type="body"/>
          </p:nvPr>
        </p:nvSpPr>
        <p:spPr>
          <a:xfrm>
            <a:off x="1257300" y="1717603"/>
            <a:ext cx="3257550" cy="4895851"/>
          </a:xfrm>
          <a:prstGeom prst="rect">
            <a:avLst/>
          </a:prstGeom>
          <a:noFill/>
          <a:ln>
            <a:noFill/>
          </a:ln>
        </p:spPr>
        <p:txBody>
          <a:bodyPr anchorCtr="0" anchor="t" bIns="45700" lIns="91425" spcFirstLastPara="1" rIns="91425" wrap="square" tIns="45700">
            <a:normAutofit fontScale="85000" lnSpcReduction="20000"/>
          </a:bodyPr>
          <a:lstStyle/>
          <a:p>
            <a:pPr indent="0" lvl="0" marL="0" rtl="0" algn="just">
              <a:lnSpc>
                <a:spcPct val="90000"/>
              </a:lnSpc>
              <a:spcBef>
                <a:spcPts val="0"/>
              </a:spcBef>
              <a:spcAft>
                <a:spcPts val="0"/>
              </a:spcAft>
              <a:buClr>
                <a:schemeClr val="dk1"/>
              </a:buClr>
              <a:buSzPct val="100000"/>
              <a:buNone/>
            </a:pPr>
            <a:r>
              <a:rPr lang="en-US" sz="1600"/>
              <a:t>Aquí hay mapas de la altura de la cobertura vegetal derivados de datos satelitales. En general, los mapas muestran que las alturas de las copas de los árboles de los bosques son más altas cerca del Ecuador y disminuyen cuanto más cerca están los bosques de los polos. Los bosques más altos, que se muestran en verde oscuro en el mapa de arriba, se elevan a más de 40 metros y se encuentran en una banda en los trópicos que incluye las selvas tropicales del Amazonas, África central e Indonesia.</a:t>
            </a:r>
            <a:endParaRPr sz="1600"/>
          </a:p>
          <a:p>
            <a:pPr indent="0" lvl="0" marL="0" rtl="0" algn="just">
              <a:lnSpc>
                <a:spcPct val="90000"/>
              </a:lnSpc>
              <a:spcBef>
                <a:spcPts val="1000"/>
              </a:spcBef>
              <a:spcAft>
                <a:spcPts val="0"/>
              </a:spcAft>
              <a:buClr>
                <a:schemeClr val="dk1"/>
              </a:buClr>
              <a:buSzPct val="100000"/>
              <a:buNone/>
            </a:pPr>
            <a:r>
              <a:rPr lang="en-US" sz="1600"/>
              <a:t>Ambos mapas se basan en datos del </a:t>
            </a:r>
            <a:r>
              <a:rPr lang="en-US" sz="1600" u="sng">
                <a:solidFill>
                  <a:srgbClr val="0070C0"/>
                </a:solidFill>
              </a:rPr>
              <a:t>Sistema de Altímetro lLser de Geociencia </a:t>
            </a:r>
            <a:r>
              <a:rPr lang="en-US" sz="1600"/>
              <a:t>(GLAS) del satélite ICESAT y el </a:t>
            </a:r>
            <a:r>
              <a:rPr lang="en-US" sz="1600" u="sng">
                <a:solidFill>
                  <a:srgbClr val="0070C0"/>
                </a:solidFill>
              </a:rPr>
              <a:t>Espectrorradiómetro de Imágenes de Resolución Moderada </a:t>
            </a:r>
            <a:r>
              <a:rPr lang="en-US" sz="1600"/>
              <a:t>(MODIS) en los satélites Terra y Aqua de la NASA, pero el primer plano incorpora datos de elevación adicionales de la </a:t>
            </a:r>
            <a:r>
              <a:rPr lang="en-US" sz="1600" u="sng">
                <a:solidFill>
                  <a:srgbClr val="0070C0"/>
                </a:solidFill>
              </a:rPr>
              <a:t>Misión de Topografía Shuttle Radar.</a:t>
            </a:r>
            <a:r>
              <a:rPr lang="en-US" sz="1600">
                <a:solidFill>
                  <a:srgbClr val="0070C0"/>
                </a:solidFill>
              </a:rPr>
              <a:t> </a:t>
            </a:r>
            <a:r>
              <a:rPr lang="en-US" sz="1600"/>
              <a:t>(STRM) e información climatológica tanto de la </a:t>
            </a:r>
            <a:r>
              <a:rPr lang="en-US" sz="1600" u="sng">
                <a:solidFill>
                  <a:srgbClr val="0070C0"/>
                </a:solidFill>
              </a:rPr>
              <a:t>Misión de Medición de las precipitaciones tropicales </a:t>
            </a:r>
            <a:r>
              <a:rPr lang="en-US" sz="1600"/>
              <a:t>(TRMM) como de la </a:t>
            </a:r>
            <a:r>
              <a:rPr lang="en-US" sz="1600" u="sng">
                <a:solidFill>
                  <a:srgbClr val="0070C0"/>
                </a:solidFill>
              </a:rPr>
              <a:t>base de datos Worldclim. </a:t>
            </a:r>
            <a:br>
              <a:rPr lang="en-US" sz="1600"/>
            </a:br>
            <a:r>
              <a:rPr lang="en-US" sz="1600"/>
              <a:t>La validación terrestre de la altura de los árboles por parte de los participantes de GLOBE puede respaldar una variedad de análisis, incluidos los desarrollados con datos de satélite.</a:t>
            </a:r>
            <a:endParaRPr sz="1600" u="sng">
              <a:solidFill>
                <a:srgbClr val="0070C0"/>
              </a:solidFill>
            </a:endParaRPr>
          </a:p>
        </p:txBody>
      </p:sp>
      <p:pic>
        <p:nvPicPr>
          <p:cNvPr descr="Scientific visualization of tree height data in two maps. The world map shows that the tallest trees are on the average found in the tropics. In a close-up map of a South American rainforest, the map shows that there is still variability in the height of the trees within this zone.  " id="219" name="Google Shape;219;p12"/>
          <p:cNvPicPr preferRelativeResize="0"/>
          <p:nvPr>
            <p:ph idx="2" type="body"/>
          </p:nvPr>
        </p:nvPicPr>
        <p:blipFill rotWithShape="1">
          <a:blip r:embed="rId4">
            <a:alphaModFix/>
          </a:blip>
          <a:srcRect b="0" l="0" r="0" t="0"/>
          <a:stretch/>
        </p:blipFill>
        <p:spPr>
          <a:xfrm>
            <a:off x="4840304" y="1825624"/>
            <a:ext cx="3463894" cy="4351338"/>
          </a:xfrm>
          <a:prstGeom prst="rect">
            <a:avLst/>
          </a:prstGeom>
          <a:noFill/>
          <a:ln>
            <a:noFill/>
          </a:ln>
        </p:spPr>
      </p:pic>
      <p:sp>
        <p:nvSpPr>
          <p:cNvPr descr="Scientific visualization of tree height data in two maps. The world map shows that the tallest trees are on the average found in the tropics. In a close-up map of a South American rainforest, the map shows that there is still variability in the height of the trees within this zone.  " id="220" name="Google Shape;220;p12"/>
          <p:cNvSpPr/>
          <p:nvPr/>
        </p:nvSpPr>
        <p:spPr>
          <a:xfrm>
            <a:off x="4840304" y="6198283"/>
            <a:ext cx="3489224"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1200">
                <a:solidFill>
                  <a:schemeClr val="dk1"/>
                </a:solidFill>
                <a:latin typeface="Calibri"/>
                <a:ea typeface="Calibri"/>
                <a:cs typeface="Calibri"/>
                <a:sym typeface="Calibri"/>
              </a:rPr>
              <a:t>Fuente: </a:t>
            </a:r>
            <a:r>
              <a:rPr i="1" lang="en-US" sz="1200">
                <a:solidFill>
                  <a:srgbClr val="0070C0"/>
                </a:solidFill>
                <a:latin typeface="Calibri"/>
                <a:ea typeface="Calibri"/>
                <a:cs typeface="Calibri"/>
                <a:sym typeface="Calibri"/>
              </a:rPr>
              <a:t>Observatorio de la Tierra de la NASA. </a:t>
            </a:r>
            <a:r>
              <a:rPr i="1" lang="en-US" sz="1200">
                <a:solidFill>
                  <a:schemeClr val="dk1"/>
                </a:solidFill>
                <a:latin typeface="Calibri"/>
                <a:ea typeface="Calibri"/>
                <a:cs typeface="Calibri"/>
                <a:sym typeface="Calibri"/>
              </a:rPr>
              <a:t>Equipo de investigación dirigido por Marc Semard, JPL.</a:t>
            </a:r>
            <a:endParaRPr i="1" sz="1200">
              <a:solidFill>
                <a:schemeClr val="dk1"/>
              </a:solidFill>
              <a:latin typeface="Calibri"/>
              <a:ea typeface="Calibri"/>
              <a:cs typeface="Calibri"/>
              <a:sym typeface="Calibri"/>
            </a:endParaRPr>
          </a:p>
        </p:txBody>
      </p:sp>
      <p:sp>
        <p:nvSpPr>
          <p:cNvPr id="221" name="Google Shape;221;p12"/>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pueden ayudar sus mediciones?</a:t>
            </a:r>
            <a:endParaRPr sz="900">
              <a:solidFill>
                <a:schemeClr val="lt1"/>
              </a:solidFill>
              <a:latin typeface="Calibri"/>
              <a:ea typeface="Calibri"/>
              <a:cs typeface="Calibri"/>
              <a:sym typeface="Calibri"/>
            </a:endParaRPr>
          </a:p>
        </p:txBody>
      </p:sp>
      <p:sp>
        <p:nvSpPr>
          <p:cNvPr id="222" name="Google Shape;222;p12"/>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13"/>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228" name="Google Shape;228;p13"/>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229" name="Google Shape;229;p13"/>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230" name="Google Shape;230;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1" name="Google Shape;231;p13"/>
          <p:cNvSpPr txBox="1"/>
          <p:nvPr>
            <p:ph type="title"/>
          </p:nvPr>
        </p:nvSpPr>
        <p:spPr>
          <a:xfrm>
            <a:off x="1216026" y="74705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85623"/>
              </a:buClr>
              <a:buSzPts val="2400"/>
              <a:buFont typeface="Calibri"/>
              <a:buNone/>
            </a:pPr>
            <a:r>
              <a:rPr b="1" lang="en-US" sz="2400">
                <a:solidFill>
                  <a:srgbClr val="385623"/>
                </a:solidFill>
              </a:rPr>
              <a:t>¡Hagamos una revisión rápida antes de pasar a la recopilación de datos! Pregunta 1</a:t>
            </a:r>
            <a:endParaRPr b="1" sz="2400">
              <a:solidFill>
                <a:srgbClr val="385623"/>
              </a:solidFill>
            </a:endParaRPr>
          </a:p>
        </p:txBody>
      </p:sp>
      <p:sp>
        <p:nvSpPr>
          <p:cNvPr id="232" name="Google Shape;232;p13"/>
          <p:cNvSpPr txBox="1"/>
          <p:nvPr>
            <p:ph idx="1" type="body"/>
          </p:nvPr>
        </p:nvSpPr>
        <p:spPr>
          <a:xfrm>
            <a:off x="1224958" y="2187575"/>
            <a:ext cx="6717273" cy="4351338"/>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AutoNum type="arabicPeriod"/>
            </a:pPr>
            <a:r>
              <a:rPr lang="en-US" sz="1800"/>
              <a:t>Los científicos usan la biometría para: </a:t>
            </a:r>
            <a:endParaRPr/>
          </a:p>
          <a:p>
            <a:pPr indent="-342900" lvl="0" marL="342900" rtl="0" algn="l">
              <a:lnSpc>
                <a:spcPct val="90000"/>
              </a:lnSpc>
              <a:spcBef>
                <a:spcPts val="1000"/>
              </a:spcBef>
              <a:spcAft>
                <a:spcPts val="0"/>
              </a:spcAft>
              <a:buClr>
                <a:schemeClr val="dk1"/>
              </a:buClr>
              <a:buSzPts val="1800"/>
              <a:buAutoNum type="alphaUcPeriod"/>
            </a:pPr>
            <a:r>
              <a:rPr lang="en-US" sz="1800"/>
              <a:t>Documentar las características de la vegetación de un sitio de estudio. </a:t>
            </a:r>
            <a:endParaRPr/>
          </a:p>
          <a:p>
            <a:pPr indent="-342900" lvl="0" marL="342900" rtl="0" algn="l">
              <a:lnSpc>
                <a:spcPct val="90000"/>
              </a:lnSpc>
              <a:spcBef>
                <a:spcPts val="1000"/>
              </a:spcBef>
              <a:spcAft>
                <a:spcPts val="0"/>
              </a:spcAft>
              <a:buClr>
                <a:schemeClr val="dk1"/>
              </a:buClr>
              <a:buSzPts val="1800"/>
              <a:buAutoNum type="alphaUcPeriod"/>
            </a:pPr>
            <a:r>
              <a:rPr lang="en-US" sz="1800"/>
              <a:t>Describir los patrones de distribución en la vegetación. </a:t>
            </a:r>
            <a:endParaRPr/>
          </a:p>
          <a:p>
            <a:pPr indent="-342900" lvl="0" marL="342900" rtl="0" algn="l">
              <a:lnSpc>
                <a:spcPct val="90000"/>
              </a:lnSpc>
              <a:spcBef>
                <a:spcPts val="1000"/>
              </a:spcBef>
              <a:spcAft>
                <a:spcPts val="0"/>
              </a:spcAft>
              <a:buClr>
                <a:schemeClr val="dk1"/>
              </a:buClr>
              <a:buSzPts val="1800"/>
              <a:buAutoNum type="alphaUcPeriod"/>
            </a:pPr>
            <a:r>
              <a:rPr lang="en-US" sz="1800"/>
              <a:t>Las respuestas  A y B </a:t>
            </a:r>
            <a:endParaRPr/>
          </a:p>
          <a:p>
            <a:pPr indent="-342900" lvl="0" marL="342900" rtl="0" algn="l">
              <a:lnSpc>
                <a:spcPct val="90000"/>
              </a:lnSpc>
              <a:spcBef>
                <a:spcPts val="1000"/>
              </a:spcBef>
              <a:spcAft>
                <a:spcPts val="0"/>
              </a:spcAft>
              <a:buClr>
                <a:schemeClr val="dk1"/>
              </a:buClr>
              <a:buSzPts val="1800"/>
              <a:buAutoNum type="alphaUcPeriod"/>
            </a:pPr>
            <a:r>
              <a:rPr lang="en-US" sz="1800"/>
              <a:t> Ninguna de las anteriores</a:t>
            </a:r>
            <a:endParaRPr/>
          </a:p>
          <a:p>
            <a:pPr indent="0" lvl="0" marL="0" rtl="0" algn="l">
              <a:lnSpc>
                <a:spcPct val="90000"/>
              </a:lnSpc>
              <a:spcBef>
                <a:spcPts val="1000"/>
              </a:spcBef>
              <a:spcAft>
                <a:spcPts val="0"/>
              </a:spcAft>
              <a:buClr>
                <a:schemeClr val="dk1"/>
              </a:buClr>
              <a:buSzPts val="2800"/>
              <a:buNone/>
            </a:pPr>
            <a:r>
              <a:rPr b="1" lang="en-US"/>
              <a:t>	</a:t>
            </a:r>
            <a:endParaRPr/>
          </a:p>
          <a:p>
            <a:pPr indent="0" lvl="0" marL="0" rtl="0" algn="l">
              <a:lnSpc>
                <a:spcPct val="90000"/>
              </a:lnSpc>
              <a:spcBef>
                <a:spcPts val="1000"/>
              </a:spcBef>
              <a:spcAft>
                <a:spcPts val="0"/>
              </a:spcAft>
              <a:buClr>
                <a:srgbClr val="FF0000"/>
              </a:buClr>
              <a:buSzPts val="2800"/>
              <a:buNone/>
            </a:pPr>
            <a:r>
              <a:rPr b="1" lang="en-US">
                <a:solidFill>
                  <a:srgbClr val="FF0000"/>
                </a:solidFill>
              </a:rPr>
              <a:t>¿Cuál es la respuesta?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14"/>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238" name="Google Shape;238;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9" name="Google Shape;239;p14"/>
          <p:cNvSpPr txBox="1"/>
          <p:nvPr>
            <p:ph type="title"/>
          </p:nvPr>
        </p:nvSpPr>
        <p:spPr>
          <a:xfrm>
            <a:off x="1216026" y="74705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85623"/>
              </a:buClr>
              <a:buSzPts val="2400"/>
              <a:buFont typeface="Calibri"/>
              <a:buNone/>
            </a:pPr>
            <a:r>
              <a:rPr b="1" lang="en-US" sz="2400">
                <a:solidFill>
                  <a:srgbClr val="385623"/>
                </a:solidFill>
              </a:rPr>
              <a:t>¡Hagamos una revisión rápida antes de pasar a la recopilación de datos! Respuesta a la pregunta 1</a:t>
            </a:r>
            <a:endParaRPr b="1" sz="2400">
              <a:solidFill>
                <a:srgbClr val="385623"/>
              </a:solidFill>
            </a:endParaRPr>
          </a:p>
        </p:txBody>
      </p:sp>
      <p:sp>
        <p:nvSpPr>
          <p:cNvPr id="240" name="Google Shape;240;p14"/>
          <p:cNvSpPr txBox="1"/>
          <p:nvPr>
            <p:ph idx="1" type="body"/>
          </p:nvPr>
        </p:nvSpPr>
        <p:spPr>
          <a:xfrm>
            <a:off x="1224958" y="2187575"/>
            <a:ext cx="6717273" cy="4351338"/>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AutoNum type="arabicPeriod"/>
            </a:pPr>
            <a:r>
              <a:rPr lang="en-US" sz="2000"/>
              <a:t>Los científicos usan la biometría para: </a:t>
            </a:r>
            <a:endParaRPr/>
          </a:p>
          <a:p>
            <a:pPr indent="-342900" lvl="0" marL="342900" rtl="0" algn="l">
              <a:lnSpc>
                <a:spcPct val="90000"/>
              </a:lnSpc>
              <a:spcBef>
                <a:spcPts val="1000"/>
              </a:spcBef>
              <a:spcAft>
                <a:spcPts val="0"/>
              </a:spcAft>
              <a:buClr>
                <a:schemeClr val="dk1"/>
              </a:buClr>
              <a:buSzPts val="2000"/>
              <a:buAutoNum type="alphaUcPeriod"/>
            </a:pPr>
            <a:r>
              <a:rPr lang="en-US" sz="2000"/>
              <a:t>Documentar las características de la vegetación de un sitio de estudio. </a:t>
            </a:r>
            <a:endParaRPr/>
          </a:p>
          <a:p>
            <a:pPr indent="-342900" lvl="0" marL="342900" rtl="0" algn="l">
              <a:lnSpc>
                <a:spcPct val="90000"/>
              </a:lnSpc>
              <a:spcBef>
                <a:spcPts val="1000"/>
              </a:spcBef>
              <a:spcAft>
                <a:spcPts val="0"/>
              </a:spcAft>
              <a:buClr>
                <a:schemeClr val="dk1"/>
              </a:buClr>
              <a:buSzPts val="2000"/>
              <a:buAutoNum type="alphaUcPeriod"/>
            </a:pPr>
            <a:r>
              <a:rPr lang="en-US" sz="2000"/>
              <a:t>Describir los patrones de distribución en la vegetación. </a:t>
            </a:r>
            <a:endParaRPr/>
          </a:p>
          <a:p>
            <a:pPr indent="-342900" lvl="0" marL="342900" rtl="0" algn="l">
              <a:lnSpc>
                <a:spcPct val="90000"/>
              </a:lnSpc>
              <a:spcBef>
                <a:spcPts val="1000"/>
              </a:spcBef>
              <a:spcAft>
                <a:spcPts val="0"/>
              </a:spcAft>
              <a:buClr>
                <a:schemeClr val="dk1"/>
              </a:buClr>
              <a:buSzPts val="2000"/>
              <a:buFont typeface="Arial"/>
              <a:buAutoNum type="alphaUcPeriod"/>
            </a:pPr>
            <a:r>
              <a:rPr lang="en-US" sz="2000"/>
              <a:t>Las respuestas  A y B </a:t>
            </a:r>
            <a:r>
              <a:rPr b="1" lang="en-US" sz="2000">
                <a:solidFill>
                  <a:srgbClr val="FF0000"/>
                </a:solidFill>
              </a:rPr>
              <a:t>☺  ¡Correcto!</a:t>
            </a:r>
            <a:endParaRPr b="1" sz="2000">
              <a:solidFill>
                <a:srgbClr val="FF0000"/>
              </a:solidFill>
            </a:endParaRPr>
          </a:p>
          <a:p>
            <a:pPr indent="-342900" lvl="0" marL="342900" rtl="0" algn="l">
              <a:lnSpc>
                <a:spcPct val="90000"/>
              </a:lnSpc>
              <a:spcBef>
                <a:spcPts val="1000"/>
              </a:spcBef>
              <a:spcAft>
                <a:spcPts val="0"/>
              </a:spcAft>
              <a:buClr>
                <a:schemeClr val="dk1"/>
              </a:buClr>
              <a:buSzPts val="2000"/>
              <a:buAutoNum type="alphaUcPeriod"/>
            </a:pPr>
            <a:r>
              <a:rPr lang="en-US" sz="2000"/>
              <a:t> Ninguna de las anteriores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rgbClr val="FF0000"/>
              </a:buClr>
              <a:buSzPts val="2800"/>
              <a:buNone/>
            </a:pPr>
            <a:r>
              <a:rPr b="1" lang="en-US">
                <a:solidFill>
                  <a:srgbClr val="FF0000"/>
                </a:solidFill>
              </a:rPr>
              <a:t>¿Estuvo acertado? </a:t>
            </a:r>
            <a:endParaRPr/>
          </a:p>
        </p:txBody>
      </p:sp>
      <p:sp>
        <p:nvSpPr>
          <p:cNvPr id="241" name="Google Shape;241;p14"/>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242" name="Google Shape;242;p14"/>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15"/>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248" name="Google Shape;248;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9" name="Google Shape;249;p15"/>
          <p:cNvSpPr txBox="1"/>
          <p:nvPr>
            <p:ph type="title"/>
          </p:nvPr>
        </p:nvSpPr>
        <p:spPr>
          <a:xfrm>
            <a:off x="1216026" y="1031266"/>
            <a:ext cx="7886700" cy="75713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85623"/>
              </a:buClr>
              <a:buSzPts val="2400"/>
              <a:buFont typeface="Calibri"/>
              <a:buNone/>
            </a:pPr>
            <a:r>
              <a:rPr b="1" lang="en-US" sz="2400">
                <a:solidFill>
                  <a:srgbClr val="385623"/>
                </a:solidFill>
              </a:rPr>
              <a:t>¡Hagamos una revisión rápida antes de pasar a la recopilación de datos! Pregunta 2</a:t>
            </a:r>
            <a:endParaRPr b="1" sz="2400">
              <a:solidFill>
                <a:srgbClr val="385623"/>
              </a:solidFill>
            </a:endParaRPr>
          </a:p>
        </p:txBody>
      </p:sp>
      <p:sp>
        <p:nvSpPr>
          <p:cNvPr id="250" name="Google Shape;250;p15"/>
          <p:cNvSpPr txBox="1"/>
          <p:nvPr>
            <p:ph idx="1" type="body"/>
          </p:nvPr>
        </p:nvSpPr>
        <p:spPr>
          <a:xfrm>
            <a:off x="1213363" y="2072613"/>
            <a:ext cx="6717273"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2. ¿Cuál de los siguientes puede verse afectado por la cobertura terrestre? </a:t>
            </a:r>
            <a:endParaRPr/>
          </a:p>
          <a:p>
            <a:pPr indent="0" lvl="0" marL="0" rtl="0" algn="l">
              <a:lnSpc>
                <a:spcPct val="90000"/>
              </a:lnSpc>
              <a:spcBef>
                <a:spcPts val="1000"/>
              </a:spcBef>
              <a:spcAft>
                <a:spcPts val="0"/>
              </a:spcAft>
              <a:buClr>
                <a:schemeClr val="dk1"/>
              </a:buClr>
              <a:buSzPts val="2000"/>
              <a:buNone/>
            </a:pPr>
            <a:r>
              <a:rPr lang="en-US" sz="2000"/>
              <a:t>A: El clima </a:t>
            </a:r>
            <a:endParaRPr/>
          </a:p>
          <a:p>
            <a:pPr indent="0" lvl="0" marL="0" rtl="0" algn="l">
              <a:lnSpc>
                <a:spcPct val="90000"/>
              </a:lnSpc>
              <a:spcBef>
                <a:spcPts val="1000"/>
              </a:spcBef>
              <a:spcAft>
                <a:spcPts val="0"/>
              </a:spcAft>
              <a:buClr>
                <a:schemeClr val="dk1"/>
              </a:buClr>
              <a:buSzPts val="2000"/>
              <a:buNone/>
            </a:pPr>
            <a:r>
              <a:rPr lang="en-US" sz="2000"/>
              <a:t>B.  La química del agua </a:t>
            </a:r>
            <a:endParaRPr/>
          </a:p>
          <a:p>
            <a:pPr indent="0" lvl="0" marL="0" rtl="0" algn="l">
              <a:lnSpc>
                <a:spcPct val="90000"/>
              </a:lnSpc>
              <a:spcBef>
                <a:spcPts val="1000"/>
              </a:spcBef>
              <a:spcAft>
                <a:spcPts val="0"/>
              </a:spcAft>
              <a:buClr>
                <a:schemeClr val="dk1"/>
              </a:buClr>
              <a:buSzPts val="2000"/>
              <a:buNone/>
            </a:pPr>
            <a:r>
              <a:rPr lang="en-US" sz="2000"/>
              <a:t>C.  Las propiedades del suelo </a:t>
            </a:r>
            <a:endParaRPr/>
          </a:p>
          <a:p>
            <a:pPr indent="0" lvl="0" marL="0" rtl="0" algn="l">
              <a:lnSpc>
                <a:spcPct val="90000"/>
              </a:lnSpc>
              <a:spcBef>
                <a:spcPts val="1000"/>
              </a:spcBef>
              <a:spcAft>
                <a:spcPts val="0"/>
              </a:spcAft>
              <a:buClr>
                <a:schemeClr val="dk1"/>
              </a:buClr>
              <a:buSzPts val="2000"/>
              <a:buNone/>
            </a:pPr>
            <a:r>
              <a:rPr lang="en-US" sz="2000"/>
              <a:t>D. Solo A y B </a:t>
            </a:r>
            <a:endParaRPr/>
          </a:p>
          <a:p>
            <a:pPr indent="0" lvl="0" marL="0" rtl="0" algn="l">
              <a:lnSpc>
                <a:spcPct val="90000"/>
              </a:lnSpc>
              <a:spcBef>
                <a:spcPts val="1000"/>
              </a:spcBef>
              <a:spcAft>
                <a:spcPts val="0"/>
              </a:spcAft>
              <a:buClr>
                <a:schemeClr val="dk1"/>
              </a:buClr>
              <a:buSzPts val="2000"/>
              <a:buNone/>
            </a:pPr>
            <a:r>
              <a:rPr lang="en-US" sz="2000"/>
              <a:t>E.  Todo lo anterior</a:t>
            </a:r>
            <a:endParaRPr/>
          </a:p>
          <a:p>
            <a:pPr indent="0" lvl="0" marL="0" rtl="0" algn="l">
              <a:lnSpc>
                <a:spcPct val="90000"/>
              </a:lnSpc>
              <a:spcBef>
                <a:spcPts val="1000"/>
              </a:spcBef>
              <a:spcAft>
                <a:spcPts val="0"/>
              </a:spcAft>
              <a:buClr>
                <a:schemeClr val="dk1"/>
              </a:buClr>
              <a:buSzPts val="1800"/>
              <a:buNone/>
            </a:pPr>
            <a:r>
              <a:t/>
            </a:r>
            <a:endParaRPr sz="1800"/>
          </a:p>
          <a:p>
            <a:pPr indent="0" lvl="0" marL="0" rtl="0" algn="l">
              <a:lnSpc>
                <a:spcPct val="90000"/>
              </a:lnSpc>
              <a:spcBef>
                <a:spcPts val="1000"/>
              </a:spcBef>
              <a:spcAft>
                <a:spcPts val="0"/>
              </a:spcAft>
              <a:buClr>
                <a:srgbClr val="FF0000"/>
              </a:buClr>
              <a:buSzPts val="1800"/>
              <a:buNone/>
            </a:pPr>
            <a:r>
              <a:rPr b="1" lang="en-US" sz="1800">
                <a:solidFill>
                  <a:srgbClr val="FF0000"/>
                </a:solidFill>
              </a:rPr>
              <a:t>¿Cuál es la respuesta?</a:t>
            </a:r>
            <a:endParaRPr/>
          </a:p>
        </p:txBody>
      </p:sp>
      <p:sp>
        <p:nvSpPr>
          <p:cNvPr id="251" name="Google Shape;251;p15"/>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252" name="Google Shape;252;p15"/>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16"/>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258" name="Google Shape;258;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9" name="Google Shape;259;p16"/>
          <p:cNvSpPr txBox="1"/>
          <p:nvPr>
            <p:ph type="title"/>
          </p:nvPr>
        </p:nvSpPr>
        <p:spPr>
          <a:xfrm>
            <a:off x="1216026" y="1031266"/>
            <a:ext cx="7886700" cy="757130"/>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rgbClr val="385623"/>
              </a:buClr>
              <a:buSzPts val="2400"/>
              <a:buFont typeface="Calibri"/>
              <a:buNone/>
            </a:pPr>
            <a:r>
              <a:rPr b="1" lang="en-US" sz="2400">
                <a:solidFill>
                  <a:srgbClr val="385623"/>
                </a:solidFill>
              </a:rPr>
              <a:t>¡Hagamos una revisión rápida antes de pasar a la recopilación de datos! Respuesta de la pregunta 2</a:t>
            </a:r>
            <a:endParaRPr b="1" sz="2400">
              <a:solidFill>
                <a:srgbClr val="385623"/>
              </a:solidFill>
            </a:endParaRPr>
          </a:p>
        </p:txBody>
      </p:sp>
      <p:sp>
        <p:nvSpPr>
          <p:cNvPr id="260" name="Google Shape;260;p16"/>
          <p:cNvSpPr txBox="1"/>
          <p:nvPr>
            <p:ph idx="1" type="body"/>
          </p:nvPr>
        </p:nvSpPr>
        <p:spPr>
          <a:xfrm>
            <a:off x="1224958" y="2072613"/>
            <a:ext cx="6717273"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2. ¿Cuál de los siguientes puede verse afectado por la cobertura terrestre? </a:t>
            </a:r>
            <a:endParaRPr/>
          </a:p>
          <a:p>
            <a:pPr indent="0" lvl="0" marL="0" rtl="0" algn="l">
              <a:lnSpc>
                <a:spcPct val="90000"/>
              </a:lnSpc>
              <a:spcBef>
                <a:spcPts val="1000"/>
              </a:spcBef>
              <a:spcAft>
                <a:spcPts val="0"/>
              </a:spcAft>
              <a:buClr>
                <a:schemeClr val="dk1"/>
              </a:buClr>
              <a:buSzPts val="2000"/>
              <a:buNone/>
            </a:pPr>
            <a:r>
              <a:rPr lang="en-US" sz="2000"/>
              <a:t>A: El clima </a:t>
            </a:r>
            <a:endParaRPr/>
          </a:p>
          <a:p>
            <a:pPr indent="0" lvl="0" marL="0" rtl="0" algn="l">
              <a:lnSpc>
                <a:spcPct val="90000"/>
              </a:lnSpc>
              <a:spcBef>
                <a:spcPts val="1000"/>
              </a:spcBef>
              <a:spcAft>
                <a:spcPts val="0"/>
              </a:spcAft>
              <a:buClr>
                <a:schemeClr val="dk1"/>
              </a:buClr>
              <a:buSzPts val="2000"/>
              <a:buNone/>
            </a:pPr>
            <a:r>
              <a:rPr lang="en-US" sz="2000"/>
              <a:t>B.  La química del agua </a:t>
            </a:r>
            <a:endParaRPr/>
          </a:p>
          <a:p>
            <a:pPr indent="0" lvl="0" marL="0" rtl="0" algn="l">
              <a:lnSpc>
                <a:spcPct val="90000"/>
              </a:lnSpc>
              <a:spcBef>
                <a:spcPts val="1000"/>
              </a:spcBef>
              <a:spcAft>
                <a:spcPts val="0"/>
              </a:spcAft>
              <a:buClr>
                <a:schemeClr val="dk1"/>
              </a:buClr>
              <a:buSzPts val="2000"/>
              <a:buNone/>
            </a:pPr>
            <a:r>
              <a:rPr lang="en-US" sz="2000"/>
              <a:t>C.  Las propiedades del suelo </a:t>
            </a:r>
            <a:endParaRPr/>
          </a:p>
          <a:p>
            <a:pPr indent="0" lvl="0" marL="0" rtl="0" algn="l">
              <a:lnSpc>
                <a:spcPct val="90000"/>
              </a:lnSpc>
              <a:spcBef>
                <a:spcPts val="1000"/>
              </a:spcBef>
              <a:spcAft>
                <a:spcPts val="0"/>
              </a:spcAft>
              <a:buClr>
                <a:schemeClr val="dk1"/>
              </a:buClr>
              <a:buSzPts val="2000"/>
              <a:buNone/>
            </a:pPr>
            <a:r>
              <a:rPr lang="en-US" sz="2000"/>
              <a:t>D. Solo A y B</a:t>
            </a:r>
            <a:endParaRPr/>
          </a:p>
          <a:p>
            <a:pPr indent="0" lvl="0" marL="0" rtl="0" algn="l">
              <a:lnSpc>
                <a:spcPct val="90000"/>
              </a:lnSpc>
              <a:spcBef>
                <a:spcPts val="1000"/>
              </a:spcBef>
              <a:spcAft>
                <a:spcPts val="0"/>
              </a:spcAft>
              <a:buClr>
                <a:schemeClr val="dk1"/>
              </a:buClr>
              <a:buSzPts val="2000"/>
              <a:buNone/>
            </a:pPr>
            <a:r>
              <a:rPr lang="en-US" sz="2000"/>
              <a:t>E. Todo lo anterior </a:t>
            </a:r>
            <a:r>
              <a:rPr b="1" lang="en-US" sz="2000">
                <a:solidFill>
                  <a:srgbClr val="FF0000"/>
                </a:solidFill>
              </a:rPr>
              <a:t>☺ ¡Correcto!</a:t>
            </a:r>
            <a:endParaRPr/>
          </a:p>
          <a:p>
            <a:pPr indent="-330200" lvl="0" marL="457200" rtl="0" algn="l">
              <a:lnSpc>
                <a:spcPct val="90000"/>
              </a:lnSpc>
              <a:spcBef>
                <a:spcPts val="1000"/>
              </a:spcBef>
              <a:spcAft>
                <a:spcPts val="0"/>
              </a:spcAft>
              <a:buClr>
                <a:schemeClr val="dk1"/>
              </a:buClr>
              <a:buSzPts val="2000"/>
              <a:buNone/>
            </a:pPr>
            <a:r>
              <a:t/>
            </a:r>
            <a:endParaRPr b="1" sz="2000">
              <a:solidFill>
                <a:srgbClr val="FF0000"/>
              </a:solidFill>
            </a:endParaRPr>
          </a:p>
          <a:p>
            <a:pPr indent="0" lvl="0" marL="0" rtl="0" algn="l">
              <a:lnSpc>
                <a:spcPct val="90000"/>
              </a:lnSpc>
              <a:spcBef>
                <a:spcPts val="1000"/>
              </a:spcBef>
              <a:spcAft>
                <a:spcPts val="0"/>
              </a:spcAft>
              <a:buClr>
                <a:srgbClr val="FF0000"/>
              </a:buClr>
              <a:buSzPts val="2000"/>
              <a:buNone/>
            </a:pPr>
            <a:r>
              <a:rPr b="1" lang="en-US" sz="2000">
                <a:solidFill>
                  <a:srgbClr val="FF0000"/>
                </a:solidFill>
              </a:rPr>
              <a:t>¿Estuvo acertado? </a:t>
            </a:r>
            <a:endParaRPr/>
          </a:p>
          <a:p>
            <a:pPr indent="0" lvl="0" marL="0" rtl="0" algn="l">
              <a:lnSpc>
                <a:spcPct val="90000"/>
              </a:lnSpc>
              <a:spcBef>
                <a:spcPts val="1000"/>
              </a:spcBef>
              <a:spcAft>
                <a:spcPts val="0"/>
              </a:spcAft>
              <a:buClr>
                <a:schemeClr val="dk1"/>
              </a:buClr>
              <a:buSzPts val="2000"/>
              <a:buNone/>
            </a:pPr>
            <a:r>
              <a:t/>
            </a:r>
            <a:endParaRPr b="1"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sp>
        <p:nvSpPr>
          <p:cNvPr id="261" name="Google Shape;261;p16"/>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262" name="Google Shape;262;p16"/>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17"/>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268" name="Google Shape;268;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9" name="Google Shape;269;p17"/>
          <p:cNvSpPr txBox="1"/>
          <p:nvPr>
            <p:ph type="title"/>
          </p:nvPr>
        </p:nvSpPr>
        <p:spPr>
          <a:xfrm>
            <a:off x="1216026" y="892767"/>
            <a:ext cx="7886700" cy="103412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85623"/>
              </a:buClr>
              <a:buSzPts val="2400"/>
              <a:buFont typeface="Calibri"/>
              <a:buNone/>
            </a:pPr>
            <a:r>
              <a:rPr b="1" lang="en-US" sz="2400">
                <a:solidFill>
                  <a:srgbClr val="385623"/>
                </a:solidFill>
              </a:rPr>
              <a:t>¡Hagamos una revisión rápida antes de pasar a la recopilación de datos! Pregunta 3</a:t>
            </a:r>
            <a:endParaRPr/>
          </a:p>
        </p:txBody>
      </p:sp>
      <p:sp>
        <p:nvSpPr>
          <p:cNvPr id="270" name="Google Shape;270;p17"/>
          <p:cNvSpPr txBox="1"/>
          <p:nvPr>
            <p:ph idx="1" type="body"/>
          </p:nvPr>
        </p:nvSpPr>
        <p:spPr>
          <a:xfrm>
            <a:off x="1418948" y="2187575"/>
            <a:ext cx="6717273"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3. Por qué GLOBE utiliza el Sistema Clasificado de Clasificación de la UNESCO? </a:t>
            </a:r>
            <a:endParaRPr/>
          </a:p>
          <a:p>
            <a:pPr indent="-457200" lvl="0" marL="457200" rtl="0" algn="l">
              <a:lnSpc>
                <a:spcPct val="90000"/>
              </a:lnSpc>
              <a:spcBef>
                <a:spcPts val="1000"/>
              </a:spcBef>
              <a:spcAft>
                <a:spcPts val="0"/>
              </a:spcAft>
              <a:buClr>
                <a:schemeClr val="dk1"/>
              </a:buClr>
              <a:buSzPts val="2000"/>
              <a:buAutoNum type="alphaUcPeriod"/>
            </a:pPr>
            <a:r>
              <a:rPr lang="en-US" sz="2000"/>
              <a:t>Porque es un estándar internacional </a:t>
            </a:r>
            <a:endParaRPr/>
          </a:p>
          <a:p>
            <a:pPr indent="-457200" lvl="0" marL="457200" rtl="0" algn="l">
              <a:lnSpc>
                <a:spcPct val="90000"/>
              </a:lnSpc>
              <a:spcBef>
                <a:spcPts val="1000"/>
              </a:spcBef>
              <a:spcAft>
                <a:spcPts val="0"/>
              </a:spcAft>
              <a:buClr>
                <a:schemeClr val="dk1"/>
              </a:buClr>
              <a:buSzPts val="2000"/>
              <a:buAutoNum type="alphaUcPeriod"/>
            </a:pPr>
            <a:r>
              <a:rPr lang="en-US" sz="2000"/>
              <a:t>Porque su sitio de estudio puede compararse con otros sitios de estudio en todo el mundo. </a:t>
            </a:r>
            <a:endParaRPr/>
          </a:p>
          <a:p>
            <a:pPr indent="-457200" lvl="0" marL="457200" rtl="0" algn="l">
              <a:lnSpc>
                <a:spcPct val="90000"/>
              </a:lnSpc>
              <a:spcBef>
                <a:spcPts val="1000"/>
              </a:spcBef>
              <a:spcAft>
                <a:spcPts val="0"/>
              </a:spcAft>
              <a:buClr>
                <a:schemeClr val="dk1"/>
              </a:buClr>
              <a:buSzPts val="2000"/>
              <a:buAutoNum type="alphaUcPeriod"/>
            </a:pPr>
            <a:r>
              <a:rPr lang="en-US" sz="2000"/>
              <a:t>Las respuestas A y B </a:t>
            </a:r>
            <a:endParaRPr/>
          </a:p>
          <a:p>
            <a:pPr indent="-457200" lvl="0" marL="457200" rtl="0" algn="l">
              <a:lnSpc>
                <a:spcPct val="90000"/>
              </a:lnSpc>
              <a:spcBef>
                <a:spcPts val="1000"/>
              </a:spcBef>
              <a:spcAft>
                <a:spcPts val="0"/>
              </a:spcAft>
              <a:buClr>
                <a:schemeClr val="dk1"/>
              </a:buClr>
              <a:buSzPts val="2000"/>
              <a:buAutoNum type="alphaUcPeriod"/>
            </a:pPr>
            <a:r>
              <a:rPr lang="en-US" sz="2000"/>
              <a:t>Ninguna de las anteriores</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400"/>
              <a:buNone/>
            </a:pPr>
            <a:r>
              <a:rPr b="1" lang="en-US" sz="2400">
                <a:solidFill>
                  <a:srgbClr val="FF0000"/>
                </a:solidFill>
              </a:rPr>
              <a:t>¿Cuál es su respuesta?</a:t>
            </a:r>
            <a:endParaRPr/>
          </a:p>
        </p:txBody>
      </p:sp>
      <p:sp>
        <p:nvSpPr>
          <p:cNvPr id="271" name="Google Shape;271;p17"/>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272" name="Google Shape;272;p17"/>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18"/>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278" name="Google Shape;278;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9" name="Google Shape;279;p18"/>
          <p:cNvSpPr txBox="1"/>
          <p:nvPr>
            <p:ph type="title"/>
          </p:nvPr>
        </p:nvSpPr>
        <p:spPr>
          <a:xfrm>
            <a:off x="1216026" y="892767"/>
            <a:ext cx="7886700" cy="103412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85623"/>
              </a:buClr>
              <a:buSzPts val="2000"/>
              <a:buFont typeface="Calibri"/>
              <a:buNone/>
            </a:pPr>
            <a:br>
              <a:rPr b="1" lang="en-US" sz="2000">
                <a:solidFill>
                  <a:srgbClr val="385623"/>
                </a:solidFill>
              </a:rPr>
            </a:br>
            <a:r>
              <a:rPr b="1" lang="en-US" sz="2400">
                <a:solidFill>
                  <a:srgbClr val="385623"/>
                </a:solidFill>
              </a:rPr>
              <a:t>¡Hagamos una revisión rápida antes de pasar a la recopilación de datos! Respuesta de la pregunta 3</a:t>
            </a:r>
            <a:endParaRPr/>
          </a:p>
        </p:txBody>
      </p:sp>
      <p:sp>
        <p:nvSpPr>
          <p:cNvPr id="280" name="Google Shape;280;p18"/>
          <p:cNvSpPr txBox="1"/>
          <p:nvPr>
            <p:ph idx="1" type="body"/>
          </p:nvPr>
        </p:nvSpPr>
        <p:spPr>
          <a:xfrm>
            <a:off x="1224958" y="2038813"/>
            <a:ext cx="6717273"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3. Por qué GLOBE utiliza el Sistema Modificado de Clasificación de la UNESCO? </a:t>
            </a:r>
            <a:endParaRPr/>
          </a:p>
          <a:p>
            <a:pPr indent="-457200" lvl="0" marL="457200" rtl="0" algn="l">
              <a:lnSpc>
                <a:spcPct val="90000"/>
              </a:lnSpc>
              <a:spcBef>
                <a:spcPts val="1000"/>
              </a:spcBef>
              <a:spcAft>
                <a:spcPts val="0"/>
              </a:spcAft>
              <a:buClr>
                <a:schemeClr val="dk1"/>
              </a:buClr>
              <a:buSzPts val="2000"/>
              <a:buAutoNum type="alphaUcPeriod"/>
            </a:pPr>
            <a:r>
              <a:rPr lang="en-US" sz="2000"/>
              <a:t>Porque es un estándar internacional </a:t>
            </a:r>
            <a:endParaRPr/>
          </a:p>
          <a:p>
            <a:pPr indent="-457200" lvl="0" marL="457200" rtl="0" algn="l">
              <a:lnSpc>
                <a:spcPct val="90000"/>
              </a:lnSpc>
              <a:spcBef>
                <a:spcPts val="1000"/>
              </a:spcBef>
              <a:spcAft>
                <a:spcPts val="0"/>
              </a:spcAft>
              <a:buClr>
                <a:schemeClr val="dk1"/>
              </a:buClr>
              <a:buSzPts val="2000"/>
              <a:buAutoNum type="alphaUcPeriod"/>
            </a:pPr>
            <a:r>
              <a:rPr lang="en-US" sz="2000"/>
              <a:t>Porque su sitio de estudio puede compararse con otros sitios de estudio en todo el mundo. </a:t>
            </a:r>
            <a:endParaRPr/>
          </a:p>
          <a:p>
            <a:pPr indent="-457200" lvl="0" marL="457200" rtl="0" algn="l">
              <a:lnSpc>
                <a:spcPct val="90000"/>
              </a:lnSpc>
              <a:spcBef>
                <a:spcPts val="1000"/>
              </a:spcBef>
              <a:spcAft>
                <a:spcPts val="0"/>
              </a:spcAft>
              <a:buClr>
                <a:schemeClr val="dk1"/>
              </a:buClr>
              <a:buSzPts val="2000"/>
              <a:buFont typeface="Arial"/>
              <a:buAutoNum type="alphaUcPeriod"/>
            </a:pPr>
            <a:r>
              <a:rPr lang="en-US" sz="2000"/>
              <a:t>Las respuestas A y B </a:t>
            </a:r>
            <a:r>
              <a:rPr b="1" lang="en-US" sz="2000">
                <a:solidFill>
                  <a:srgbClr val="FF0000"/>
                </a:solidFill>
              </a:rPr>
              <a:t>☺ ¡Correcta!</a:t>
            </a:r>
            <a:endParaRPr sz="2000"/>
          </a:p>
          <a:p>
            <a:pPr indent="-457200" lvl="0" marL="457200" rtl="0" algn="l">
              <a:lnSpc>
                <a:spcPct val="90000"/>
              </a:lnSpc>
              <a:spcBef>
                <a:spcPts val="1000"/>
              </a:spcBef>
              <a:spcAft>
                <a:spcPts val="0"/>
              </a:spcAft>
              <a:buClr>
                <a:schemeClr val="dk1"/>
              </a:buClr>
              <a:buSzPts val="2000"/>
              <a:buAutoNum type="alphaUcPeriod"/>
            </a:pPr>
            <a:r>
              <a:rPr lang="en-US" sz="2000"/>
              <a:t>Ninguna de las anteriores</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rgbClr val="FF0000"/>
              </a:buClr>
              <a:buSzPts val="2400"/>
              <a:buNone/>
            </a:pPr>
            <a:r>
              <a:rPr b="1" lang="en-US" sz="2400">
                <a:solidFill>
                  <a:srgbClr val="FF0000"/>
                </a:solidFill>
              </a:rPr>
              <a:t>¿Estuvo acertado? </a:t>
            </a:r>
            <a:endParaRPr/>
          </a:p>
        </p:txBody>
      </p:sp>
      <p:sp>
        <p:nvSpPr>
          <p:cNvPr id="281" name="Google Shape;281;p18"/>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282" name="Google Shape;282;p18"/>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19"/>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288" name="Google Shape;288;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9" name="Google Shape;289;p19"/>
          <p:cNvSpPr txBox="1"/>
          <p:nvPr>
            <p:ph type="title"/>
          </p:nvPr>
        </p:nvSpPr>
        <p:spPr>
          <a:xfrm>
            <a:off x="1216026" y="74705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85623"/>
              </a:buClr>
              <a:buSzPts val="2400"/>
              <a:buFont typeface="Calibri"/>
              <a:buNone/>
            </a:pPr>
            <a:r>
              <a:rPr b="1" lang="en-US" sz="2400">
                <a:solidFill>
                  <a:srgbClr val="385623"/>
                </a:solidFill>
              </a:rPr>
              <a:t>¡Hagamos una revisión rápida antes de pasar a la recopilación de datos! Pregunta 4</a:t>
            </a:r>
            <a:endParaRPr b="1" sz="2400">
              <a:solidFill>
                <a:srgbClr val="385623"/>
              </a:solidFill>
            </a:endParaRPr>
          </a:p>
        </p:txBody>
      </p:sp>
      <p:sp>
        <p:nvSpPr>
          <p:cNvPr id="290" name="Google Shape;290;p19"/>
          <p:cNvSpPr txBox="1"/>
          <p:nvPr>
            <p:ph idx="1" type="body"/>
          </p:nvPr>
        </p:nvSpPr>
        <p:spPr>
          <a:xfrm>
            <a:off x="1330324" y="2187575"/>
            <a:ext cx="6717273"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4. La siguiente imagen usa un tablero de dardos para demostrar el concepto: </a:t>
            </a:r>
            <a:endParaRPr/>
          </a:p>
          <a:p>
            <a:pPr indent="-457200" lvl="0" marL="457200" rtl="0" algn="l">
              <a:lnSpc>
                <a:spcPct val="90000"/>
              </a:lnSpc>
              <a:spcBef>
                <a:spcPts val="1000"/>
              </a:spcBef>
              <a:spcAft>
                <a:spcPts val="0"/>
              </a:spcAft>
              <a:buClr>
                <a:schemeClr val="dk1"/>
              </a:buClr>
              <a:buSzPts val="2000"/>
              <a:buAutoNum type="alphaUcPeriod"/>
            </a:pPr>
            <a:r>
              <a:rPr lang="en-US" sz="2000"/>
              <a:t>Alta exactitud y baja precisión </a:t>
            </a:r>
            <a:endParaRPr/>
          </a:p>
          <a:p>
            <a:pPr indent="-457200" lvl="0" marL="457200" rtl="0" algn="l">
              <a:lnSpc>
                <a:spcPct val="90000"/>
              </a:lnSpc>
              <a:spcBef>
                <a:spcPts val="1000"/>
              </a:spcBef>
              <a:spcAft>
                <a:spcPts val="0"/>
              </a:spcAft>
              <a:buClr>
                <a:schemeClr val="dk1"/>
              </a:buClr>
              <a:buSzPts val="2000"/>
              <a:buAutoNum type="alphaUcPeriod"/>
            </a:pPr>
            <a:r>
              <a:rPr lang="en-US" sz="2000"/>
              <a:t>Alta exactitud y alta precisión. </a:t>
            </a:r>
            <a:endParaRPr/>
          </a:p>
          <a:p>
            <a:pPr indent="-457200" lvl="0" marL="457200" rtl="0" algn="l">
              <a:lnSpc>
                <a:spcPct val="90000"/>
              </a:lnSpc>
              <a:spcBef>
                <a:spcPts val="1000"/>
              </a:spcBef>
              <a:spcAft>
                <a:spcPts val="0"/>
              </a:spcAft>
              <a:buClr>
                <a:schemeClr val="dk1"/>
              </a:buClr>
              <a:buSzPts val="2000"/>
              <a:buAutoNum type="alphaUcPeriod"/>
            </a:pPr>
            <a:r>
              <a:rPr lang="en-US" sz="2000"/>
              <a:t>Baja exactitud y alta precisión</a:t>
            </a:r>
            <a:r>
              <a:rPr lang="en-US"/>
              <a:t>.</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rgbClr val="FF0000"/>
              </a:buClr>
              <a:buSzPts val="2400"/>
              <a:buNone/>
            </a:pPr>
            <a:r>
              <a:rPr b="1" lang="en-US" sz="2400">
                <a:solidFill>
                  <a:srgbClr val="FF0000"/>
                </a:solidFill>
              </a:rPr>
              <a:t>¿Cuál es su respuesta?</a:t>
            </a:r>
            <a:endParaRPr/>
          </a:p>
          <a:p>
            <a:pPr indent="0" lvl="0" marL="0" rtl="0" algn="l">
              <a:lnSpc>
                <a:spcPct val="90000"/>
              </a:lnSpc>
              <a:spcBef>
                <a:spcPts val="1000"/>
              </a:spcBef>
              <a:spcAft>
                <a:spcPts val="0"/>
              </a:spcAft>
              <a:buClr>
                <a:schemeClr val="dk1"/>
              </a:buClr>
              <a:buSzPts val="2400"/>
              <a:buNone/>
            </a:pPr>
            <a:r>
              <a:t/>
            </a:r>
            <a:endParaRPr b="1" sz="2400">
              <a:solidFill>
                <a:srgbClr val="FF0000"/>
              </a:solidFill>
            </a:endParaRPr>
          </a:p>
        </p:txBody>
      </p:sp>
      <p:pic>
        <p:nvPicPr>
          <p:cNvPr descr="Image of a dart board with all the darts in the middle, but not closely grouped." id="291" name="Google Shape;291;p19"/>
          <p:cNvPicPr preferRelativeResize="0"/>
          <p:nvPr/>
        </p:nvPicPr>
        <p:blipFill rotWithShape="1">
          <a:blip r:embed="rId4">
            <a:alphaModFix/>
          </a:blip>
          <a:srcRect b="0" l="0" r="0" t="0"/>
          <a:stretch/>
        </p:blipFill>
        <p:spPr>
          <a:xfrm>
            <a:off x="5642390" y="3098105"/>
            <a:ext cx="3111500" cy="3060700"/>
          </a:xfrm>
          <a:prstGeom prst="rect">
            <a:avLst/>
          </a:prstGeom>
          <a:noFill/>
          <a:ln>
            <a:noFill/>
          </a:ln>
        </p:spPr>
      </p:pic>
      <p:sp>
        <p:nvSpPr>
          <p:cNvPr id="292" name="Google Shape;292;p19"/>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293" name="Google Shape;293;p19"/>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2"/>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pic>
        <p:nvPicPr>
          <p:cNvPr descr="watermark image of student measuring tree height using a clinometer" id="98" name="Google Shape;98;p2"/>
          <p:cNvPicPr preferRelativeResize="0"/>
          <p:nvPr/>
        </p:nvPicPr>
        <p:blipFill rotWithShape="1">
          <a:blip r:embed="rId4">
            <a:alphaModFix amt="10000"/>
          </a:blip>
          <a:srcRect b="0" l="0" r="0" t="0"/>
          <a:stretch/>
        </p:blipFill>
        <p:spPr>
          <a:xfrm>
            <a:off x="1125872" y="2116308"/>
            <a:ext cx="7933764" cy="4730403"/>
          </a:xfrm>
          <a:prstGeom prst="rect">
            <a:avLst/>
          </a:prstGeom>
          <a:noFill/>
          <a:ln>
            <a:noFill/>
          </a:ln>
        </p:spPr>
      </p:pic>
      <p:sp>
        <p:nvSpPr>
          <p:cNvPr id="99" name="Google Shape;99;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Graminoid Tree and Shrub Height" id="100" name="Google Shape;100;p2"/>
          <p:cNvPicPr preferRelativeResize="0"/>
          <p:nvPr>
            <p:ph idx="1" type="body"/>
          </p:nvPr>
        </p:nvPicPr>
        <p:blipFill rotWithShape="1">
          <a:blip r:embed="rId5">
            <a:alphaModFix/>
          </a:blip>
          <a:srcRect b="0" l="0" r="0" t="0"/>
          <a:stretch/>
        </p:blipFill>
        <p:spPr>
          <a:xfrm>
            <a:off x="-3514725" y="-1477426"/>
            <a:ext cx="9144000" cy="1073849"/>
          </a:xfrm>
          <a:prstGeom prst="rect">
            <a:avLst/>
          </a:prstGeom>
          <a:noFill/>
          <a:ln>
            <a:noFill/>
          </a:ln>
        </p:spPr>
      </p:pic>
      <p:sp>
        <p:nvSpPr>
          <p:cNvPr id="101" name="Google Shape;101;p2"/>
          <p:cNvSpPr txBox="1"/>
          <p:nvPr>
            <p:ph type="title"/>
          </p:nvPr>
        </p:nvSpPr>
        <p:spPr>
          <a:xfrm>
            <a:off x="1174044" y="922247"/>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3200"/>
              <a:buFont typeface="Calibri"/>
              <a:buNone/>
            </a:pPr>
            <a:r>
              <a:rPr b="1" lang="en-US" sz="3200">
                <a:solidFill>
                  <a:srgbClr val="055000"/>
                </a:solidFill>
              </a:rPr>
              <a:t>Descripción general</a:t>
            </a:r>
            <a:br>
              <a:rPr b="1" lang="en-US" sz="3200">
                <a:solidFill>
                  <a:srgbClr val="055000"/>
                </a:solidFill>
              </a:rPr>
            </a:br>
            <a:endParaRPr sz="3200"/>
          </a:p>
        </p:txBody>
      </p:sp>
      <p:sp>
        <p:nvSpPr>
          <p:cNvPr id="102" name="Google Shape;102;p2"/>
          <p:cNvSpPr txBox="1"/>
          <p:nvPr>
            <p:ph idx="2" type="body"/>
          </p:nvPr>
        </p:nvSpPr>
        <p:spPr>
          <a:xfrm>
            <a:off x="1370870" y="1585028"/>
            <a:ext cx="7493047" cy="51703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55000"/>
              </a:buClr>
              <a:buSzPts val="2000"/>
              <a:buNone/>
            </a:pPr>
            <a:r>
              <a:rPr b="1" lang="en-US" sz="2000">
                <a:solidFill>
                  <a:srgbClr val="055000"/>
                </a:solidFill>
              </a:rPr>
              <a:t>Este módulo: </a:t>
            </a:r>
            <a:endParaRPr sz="2000">
              <a:solidFill>
                <a:srgbClr val="055000"/>
              </a:solidFill>
            </a:endParaRPr>
          </a:p>
          <a:p>
            <a:pPr indent="-342900" lvl="0" marL="342900" rtl="0" algn="l">
              <a:lnSpc>
                <a:spcPct val="90000"/>
              </a:lnSpc>
              <a:spcBef>
                <a:spcPts val="0"/>
              </a:spcBef>
              <a:spcAft>
                <a:spcPts val="0"/>
              </a:spcAft>
              <a:buClr>
                <a:srgbClr val="385623"/>
              </a:buClr>
              <a:buSzPts val="1800"/>
              <a:buFont typeface="Arial"/>
              <a:buChar char="•"/>
            </a:pPr>
            <a:r>
              <a:rPr b="1" lang="en-US" sz="1800">
                <a:solidFill>
                  <a:srgbClr val="385623"/>
                </a:solidFill>
              </a:rPr>
              <a:t>Describe cómo construir un clinómetro, el instrumento científico utilizado para obtener la altura de los árboles y arbustos.</a:t>
            </a:r>
            <a:endParaRPr/>
          </a:p>
          <a:p>
            <a:pPr indent="-342900" lvl="0" marL="342900" rtl="0" algn="l">
              <a:lnSpc>
                <a:spcPct val="90000"/>
              </a:lnSpc>
              <a:spcBef>
                <a:spcPts val="0"/>
              </a:spcBef>
              <a:spcAft>
                <a:spcPts val="0"/>
              </a:spcAft>
              <a:buClr>
                <a:srgbClr val="385623"/>
              </a:buClr>
              <a:buSzPts val="1800"/>
              <a:buFont typeface="Arial"/>
              <a:buChar char="•"/>
            </a:pPr>
            <a:r>
              <a:rPr b="1" lang="en-US" sz="1800">
                <a:solidFill>
                  <a:srgbClr val="385623"/>
                </a:solidFill>
              </a:rPr>
              <a:t> Proporciona una introducción paso a paso sobre cómo medir la altura de plantas similares a la hierba. </a:t>
            </a:r>
            <a:endParaRPr/>
          </a:p>
          <a:p>
            <a:pPr indent="-342900" lvl="0" marL="342900" rtl="0" algn="l">
              <a:lnSpc>
                <a:spcPct val="90000"/>
              </a:lnSpc>
              <a:spcBef>
                <a:spcPts val="0"/>
              </a:spcBef>
              <a:spcAft>
                <a:spcPts val="0"/>
              </a:spcAft>
              <a:buClr>
                <a:srgbClr val="385623"/>
              </a:buClr>
              <a:buSzPts val="1800"/>
              <a:buFont typeface="Arial"/>
              <a:buChar char="•"/>
            </a:pPr>
            <a:r>
              <a:rPr b="1" lang="en-US" sz="1800">
                <a:solidFill>
                  <a:srgbClr val="385623"/>
                </a:solidFill>
              </a:rPr>
              <a:t>Proporciona una introducción paso a paso de los cinco métodos de protocolo que se pueden utilizar al medir la altura de árboles o arbustos.</a:t>
            </a:r>
            <a:endParaRPr b="1" sz="1800">
              <a:solidFill>
                <a:srgbClr val="385623"/>
              </a:solidFill>
            </a:endParaRPr>
          </a:p>
          <a:p>
            <a:pPr indent="0" lvl="0" marL="0" rtl="0" algn="l">
              <a:lnSpc>
                <a:spcPct val="90000"/>
              </a:lnSpc>
              <a:spcBef>
                <a:spcPts val="0"/>
              </a:spcBef>
              <a:spcAft>
                <a:spcPts val="0"/>
              </a:spcAft>
              <a:buClr>
                <a:srgbClr val="055000"/>
              </a:buClr>
              <a:buSzPts val="2000"/>
              <a:buNone/>
            </a:pPr>
            <a:r>
              <a:rPr b="1" lang="en-US" sz="2000">
                <a:solidFill>
                  <a:srgbClr val="055000"/>
                </a:solidFill>
              </a:rPr>
              <a:t>Objetivos de aprendizaje</a:t>
            </a:r>
            <a:endParaRPr b="1" sz="2000">
              <a:solidFill>
                <a:srgbClr val="055000"/>
              </a:solidFill>
            </a:endParaRPr>
          </a:p>
          <a:p>
            <a:pPr indent="0" lvl="0" marL="0" rtl="0" algn="l">
              <a:lnSpc>
                <a:spcPct val="90000"/>
              </a:lnSpc>
              <a:spcBef>
                <a:spcPts val="0"/>
              </a:spcBef>
              <a:spcAft>
                <a:spcPts val="0"/>
              </a:spcAft>
              <a:buClr>
                <a:srgbClr val="385623"/>
              </a:buClr>
              <a:buSzPts val="1800"/>
              <a:buNone/>
            </a:pPr>
            <a:r>
              <a:rPr b="1" lang="en-US" sz="1800">
                <a:solidFill>
                  <a:srgbClr val="385623"/>
                </a:solidFill>
              </a:rPr>
              <a:t>Después de completar este módulo, usted estará en condiciones de: </a:t>
            </a:r>
            <a:endParaRPr/>
          </a:p>
          <a:p>
            <a:pPr indent="-228600" lvl="0" marL="228600" rtl="0" algn="l">
              <a:lnSpc>
                <a:spcPct val="90000"/>
              </a:lnSpc>
              <a:spcBef>
                <a:spcPts val="0"/>
              </a:spcBef>
              <a:spcAft>
                <a:spcPts val="0"/>
              </a:spcAft>
              <a:buClr>
                <a:srgbClr val="385623"/>
              </a:buClr>
              <a:buSzPts val="1800"/>
              <a:buChar char="•"/>
            </a:pPr>
            <a:r>
              <a:rPr b="1" lang="en-US" sz="1800">
                <a:solidFill>
                  <a:srgbClr val="385623"/>
                </a:solidFill>
              </a:rPr>
              <a:t>  Definir la altura de los árboles y arbustos graminoides. </a:t>
            </a:r>
            <a:endParaRPr/>
          </a:p>
          <a:p>
            <a:pPr indent="-228600" lvl="0" marL="228600" rtl="0" algn="l">
              <a:lnSpc>
                <a:spcPct val="90000"/>
              </a:lnSpc>
              <a:spcBef>
                <a:spcPts val="0"/>
              </a:spcBef>
              <a:spcAft>
                <a:spcPts val="0"/>
              </a:spcAft>
              <a:buClr>
                <a:srgbClr val="385623"/>
              </a:buClr>
              <a:buSzPts val="1800"/>
              <a:buChar char="•"/>
            </a:pPr>
            <a:r>
              <a:rPr b="1" lang="en-US" sz="1800">
                <a:solidFill>
                  <a:srgbClr val="385623"/>
                </a:solidFill>
              </a:rPr>
              <a:t>  Describir la importancia de los pasos de control de calidad en la recopilación de datos exactos. </a:t>
            </a:r>
            <a:endParaRPr/>
          </a:p>
          <a:p>
            <a:pPr indent="-228600" lvl="0" marL="228600" rtl="0" algn="l">
              <a:lnSpc>
                <a:spcPct val="90000"/>
              </a:lnSpc>
              <a:spcBef>
                <a:spcPts val="0"/>
              </a:spcBef>
              <a:spcAft>
                <a:spcPts val="0"/>
              </a:spcAft>
              <a:buClr>
                <a:srgbClr val="385623"/>
              </a:buClr>
              <a:buSzPts val="1800"/>
              <a:buChar char="•"/>
            </a:pPr>
            <a:r>
              <a:rPr b="1" lang="en-US" sz="1800">
                <a:solidFill>
                  <a:srgbClr val="385623"/>
                </a:solidFill>
              </a:rPr>
              <a:t>  Explicar la diferencia entre exactitud y precisión. </a:t>
            </a:r>
            <a:endParaRPr/>
          </a:p>
          <a:p>
            <a:pPr indent="-228600" lvl="0" marL="228600" rtl="0" algn="l">
              <a:lnSpc>
                <a:spcPct val="90000"/>
              </a:lnSpc>
              <a:spcBef>
                <a:spcPts val="0"/>
              </a:spcBef>
              <a:spcAft>
                <a:spcPts val="0"/>
              </a:spcAft>
              <a:buClr>
                <a:srgbClr val="385623"/>
              </a:buClr>
              <a:buSzPts val="1800"/>
              <a:buChar char="•"/>
            </a:pPr>
            <a:r>
              <a:rPr b="1" lang="en-US" sz="1800">
                <a:solidFill>
                  <a:srgbClr val="385623"/>
                </a:solidFill>
              </a:rPr>
              <a:t>  Realizar mediciones de altura de árboles y arbustos graminoides en el campo. </a:t>
            </a:r>
            <a:endParaRPr/>
          </a:p>
          <a:p>
            <a:pPr indent="-228600" lvl="0" marL="228600" rtl="0" algn="l">
              <a:lnSpc>
                <a:spcPct val="90000"/>
              </a:lnSpc>
              <a:spcBef>
                <a:spcPts val="0"/>
              </a:spcBef>
              <a:spcAft>
                <a:spcPts val="0"/>
              </a:spcAft>
              <a:buClr>
                <a:srgbClr val="385623"/>
              </a:buClr>
              <a:buSzPts val="1800"/>
              <a:buChar char="•"/>
            </a:pPr>
            <a:r>
              <a:rPr b="1" lang="en-US" sz="1800">
                <a:solidFill>
                  <a:srgbClr val="385623"/>
                </a:solidFill>
              </a:rPr>
              <a:t>  Subir  datos al portal GLOBE. </a:t>
            </a:r>
            <a:endParaRPr/>
          </a:p>
          <a:p>
            <a:pPr indent="-228600" lvl="0" marL="228600" rtl="0" algn="l">
              <a:lnSpc>
                <a:spcPct val="90000"/>
              </a:lnSpc>
              <a:spcBef>
                <a:spcPts val="0"/>
              </a:spcBef>
              <a:spcAft>
                <a:spcPts val="0"/>
              </a:spcAft>
              <a:buClr>
                <a:srgbClr val="385623"/>
              </a:buClr>
              <a:buSzPts val="1800"/>
              <a:buChar char="•"/>
            </a:pPr>
            <a:r>
              <a:rPr b="1" lang="en-US" sz="1800">
                <a:solidFill>
                  <a:srgbClr val="385623"/>
                </a:solidFill>
              </a:rPr>
              <a:t>  Visualizarlos  datos utilizando el Sitio de Visualización de GLOBE.</a:t>
            </a:r>
            <a:endParaRPr b="1" sz="1800">
              <a:solidFill>
                <a:srgbClr val="385623"/>
              </a:solidFill>
            </a:endParaRPr>
          </a:p>
          <a:p>
            <a:pPr indent="-228600" lvl="0" marL="342900" rtl="0" algn="l">
              <a:lnSpc>
                <a:spcPct val="90000"/>
              </a:lnSpc>
              <a:spcBef>
                <a:spcPts val="0"/>
              </a:spcBef>
              <a:spcAft>
                <a:spcPts val="0"/>
              </a:spcAft>
              <a:buClr>
                <a:schemeClr val="dk1"/>
              </a:buClr>
              <a:buSzPts val="1800"/>
              <a:buFont typeface="Arial"/>
              <a:buNone/>
            </a:pPr>
            <a:r>
              <a:t/>
            </a:r>
            <a:endParaRPr b="1" i="1" sz="1800">
              <a:solidFill>
                <a:srgbClr val="055000"/>
              </a:solidFill>
            </a:endParaRPr>
          </a:p>
          <a:p>
            <a:pPr indent="0" lvl="0" marL="0" rtl="0" algn="l">
              <a:lnSpc>
                <a:spcPct val="90000"/>
              </a:lnSpc>
              <a:spcBef>
                <a:spcPts val="0"/>
              </a:spcBef>
              <a:spcAft>
                <a:spcPts val="0"/>
              </a:spcAft>
              <a:buClr>
                <a:srgbClr val="055000"/>
              </a:buClr>
              <a:buSzPts val="1800"/>
              <a:buNone/>
            </a:pPr>
            <a:r>
              <a:rPr b="1" i="1" lang="en-US" sz="1800">
                <a:solidFill>
                  <a:srgbClr val="055000"/>
                </a:solidFill>
              </a:rPr>
              <a:t>Tiempo estimado para completar el módulo: 1.5 horas</a:t>
            </a:r>
            <a:endParaRPr i="1" sz="1800">
              <a:solidFill>
                <a:srgbClr val="055000"/>
              </a:solidFill>
            </a:endParaRPr>
          </a:p>
        </p:txBody>
      </p:sp>
      <p:sp>
        <p:nvSpPr>
          <p:cNvPr id="103" name="Google Shape;103;p2"/>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Calibri"/>
                <a:ea typeface="Calibri"/>
                <a:cs typeface="Calibri"/>
                <a:sym typeface="Calibri"/>
              </a:rPr>
              <a:t> ¿Qué es la altura de gramíneas, árboles y arbustos?</a:t>
            </a:r>
            <a:endParaRPr/>
          </a:p>
        </p:txBody>
      </p:sp>
      <p:sp>
        <p:nvSpPr>
          <p:cNvPr id="104" name="Google Shape;104;p2"/>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215B1C"/>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20"/>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pic>
        <p:nvPicPr>
          <p:cNvPr descr="Image of a dart board with all the darts in the middle, but not closely grouped." id="299" name="Google Shape;299;p20"/>
          <p:cNvPicPr preferRelativeResize="0"/>
          <p:nvPr/>
        </p:nvPicPr>
        <p:blipFill rotWithShape="1">
          <a:blip r:embed="rId4">
            <a:alphaModFix/>
          </a:blip>
          <a:srcRect b="0" l="0" r="0" t="0"/>
          <a:stretch/>
        </p:blipFill>
        <p:spPr>
          <a:xfrm>
            <a:off x="5403850" y="2832894"/>
            <a:ext cx="3111500" cy="3060700"/>
          </a:xfrm>
          <a:prstGeom prst="rect">
            <a:avLst/>
          </a:prstGeom>
          <a:noFill/>
          <a:ln>
            <a:noFill/>
          </a:ln>
        </p:spPr>
      </p:pic>
      <p:sp>
        <p:nvSpPr>
          <p:cNvPr id="300" name="Google Shape;300;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1" name="Google Shape;301;p20"/>
          <p:cNvSpPr txBox="1"/>
          <p:nvPr>
            <p:ph type="title"/>
          </p:nvPr>
        </p:nvSpPr>
        <p:spPr>
          <a:xfrm>
            <a:off x="1216026" y="74705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alibri"/>
              <a:buNone/>
            </a:pPr>
            <a:r>
              <a:rPr b="1" lang="en-US" sz="2400"/>
              <a:t>¡</a:t>
            </a:r>
            <a:r>
              <a:rPr b="1" lang="en-US" sz="2400">
                <a:solidFill>
                  <a:srgbClr val="385623"/>
                </a:solidFill>
              </a:rPr>
              <a:t>Hagamos una revisión rápida antes de pasar a la recopilación de datos! Respuesta de la pregunta 4</a:t>
            </a:r>
            <a:endParaRPr b="1" sz="2400">
              <a:solidFill>
                <a:srgbClr val="385623"/>
              </a:solidFill>
            </a:endParaRPr>
          </a:p>
        </p:txBody>
      </p:sp>
      <p:sp>
        <p:nvSpPr>
          <p:cNvPr id="302" name="Google Shape;302;p20"/>
          <p:cNvSpPr txBox="1"/>
          <p:nvPr>
            <p:ph idx="1" type="body"/>
          </p:nvPr>
        </p:nvSpPr>
        <p:spPr>
          <a:xfrm>
            <a:off x="1213363" y="2074808"/>
            <a:ext cx="6717273"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4.  La siguiente imagen usa un tablero de dardos para demostrar el concepto: </a:t>
            </a:r>
            <a:endParaRPr/>
          </a:p>
          <a:p>
            <a:pPr indent="-457200" lvl="0" marL="457200" rtl="0" algn="l">
              <a:lnSpc>
                <a:spcPct val="90000"/>
              </a:lnSpc>
              <a:spcBef>
                <a:spcPts val="1000"/>
              </a:spcBef>
              <a:spcAft>
                <a:spcPts val="0"/>
              </a:spcAft>
              <a:buClr>
                <a:schemeClr val="dk1"/>
              </a:buClr>
              <a:buSzPts val="2000"/>
              <a:buFont typeface="Arial"/>
              <a:buAutoNum type="alphaUcPeriod"/>
            </a:pPr>
            <a:r>
              <a:rPr lang="en-US" sz="2000"/>
              <a:t>Alta exactitud y baja precision </a:t>
            </a:r>
            <a:r>
              <a:rPr b="1" lang="en-US" sz="2000">
                <a:solidFill>
                  <a:srgbClr val="FF0000"/>
                </a:solidFill>
              </a:rPr>
              <a:t>☺ ¡ Correcta!</a:t>
            </a:r>
            <a:endParaRPr sz="2000"/>
          </a:p>
          <a:p>
            <a:pPr indent="-457200" lvl="0" marL="457200" rtl="0" algn="l">
              <a:lnSpc>
                <a:spcPct val="90000"/>
              </a:lnSpc>
              <a:spcBef>
                <a:spcPts val="1000"/>
              </a:spcBef>
              <a:spcAft>
                <a:spcPts val="0"/>
              </a:spcAft>
              <a:buClr>
                <a:schemeClr val="dk1"/>
              </a:buClr>
              <a:buSzPts val="2000"/>
              <a:buAutoNum type="alphaUcPeriod"/>
            </a:pPr>
            <a:r>
              <a:rPr lang="en-US" sz="2000"/>
              <a:t>Alta exactitud y alta precisión. </a:t>
            </a:r>
            <a:endParaRPr/>
          </a:p>
          <a:p>
            <a:pPr indent="-457200" lvl="0" marL="457200" rtl="0" algn="l">
              <a:lnSpc>
                <a:spcPct val="90000"/>
              </a:lnSpc>
              <a:spcBef>
                <a:spcPts val="1000"/>
              </a:spcBef>
              <a:spcAft>
                <a:spcPts val="0"/>
              </a:spcAft>
              <a:buClr>
                <a:schemeClr val="dk1"/>
              </a:buClr>
              <a:buSzPts val="2000"/>
              <a:buAutoNum type="alphaUcPeriod"/>
            </a:pPr>
            <a:r>
              <a:rPr lang="en-US" sz="2000"/>
              <a:t>Baja exactitud y alta precisión</a:t>
            </a:r>
            <a:r>
              <a:rPr lang="en-US"/>
              <a:t>.</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rgbClr val="FF0000"/>
              </a:buClr>
              <a:buSzPts val="2400"/>
              <a:buNone/>
            </a:pPr>
            <a:r>
              <a:rPr b="1" lang="en-US" sz="2400">
                <a:solidFill>
                  <a:srgbClr val="FF0000"/>
                </a:solidFill>
              </a:rPr>
              <a:t>¿Estuvo acertado? </a:t>
            </a:r>
            <a:endParaRPr/>
          </a:p>
          <a:p>
            <a:pPr indent="0" lvl="0" marL="0" rtl="0" algn="l">
              <a:lnSpc>
                <a:spcPct val="90000"/>
              </a:lnSpc>
              <a:spcBef>
                <a:spcPts val="1000"/>
              </a:spcBef>
              <a:spcAft>
                <a:spcPts val="0"/>
              </a:spcAft>
              <a:buClr>
                <a:srgbClr val="FF0000"/>
              </a:buClr>
              <a:buSzPts val="2400"/>
              <a:buNone/>
            </a:pPr>
            <a:r>
              <a:rPr b="1" lang="en-US" sz="2400">
                <a:solidFill>
                  <a:srgbClr val="FF0000"/>
                </a:solidFill>
              </a:rPr>
              <a:t>Ahora, exploremos la recopilación </a:t>
            </a:r>
            <a:endParaRPr/>
          </a:p>
          <a:p>
            <a:pPr indent="0" lvl="0" marL="0" rtl="0" algn="l">
              <a:lnSpc>
                <a:spcPct val="90000"/>
              </a:lnSpc>
              <a:spcBef>
                <a:spcPts val="1000"/>
              </a:spcBef>
              <a:spcAft>
                <a:spcPts val="0"/>
              </a:spcAft>
              <a:buClr>
                <a:srgbClr val="FF0000"/>
              </a:buClr>
              <a:buSzPts val="2400"/>
              <a:buNone/>
            </a:pPr>
            <a:r>
              <a:rPr b="1" lang="en-US" sz="2400">
                <a:solidFill>
                  <a:srgbClr val="FF0000"/>
                </a:solidFill>
              </a:rPr>
              <a:t>de datos</a:t>
            </a:r>
            <a:endParaRPr b="1" sz="2400">
              <a:solidFill>
                <a:srgbClr val="FF0000"/>
              </a:solidFill>
            </a:endParaRPr>
          </a:p>
        </p:txBody>
      </p:sp>
      <p:sp>
        <p:nvSpPr>
          <p:cNvPr id="303" name="Google Shape;303;p20"/>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304" name="Google Shape;304;p20"/>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0" name="Google Shape;310;p21"/>
          <p:cNvSpPr txBox="1"/>
          <p:nvPr>
            <p:ph type="title"/>
          </p:nvPr>
        </p:nvSpPr>
        <p:spPr>
          <a:xfrm>
            <a:off x="1257300" y="855935"/>
            <a:ext cx="7886700" cy="580180"/>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0"/>
              </a:spcBef>
              <a:spcAft>
                <a:spcPts val="0"/>
              </a:spcAft>
              <a:buClr>
                <a:srgbClr val="055000"/>
              </a:buClr>
              <a:buSzPts val="3200"/>
              <a:buFont typeface="Calibri"/>
              <a:buNone/>
            </a:pPr>
            <a:r>
              <a:rPr b="1" lang="en-US" sz="3200">
                <a:solidFill>
                  <a:srgbClr val="055000"/>
                </a:solidFill>
              </a:rPr>
              <a:t>¿Qué necesita para comenzar?</a:t>
            </a:r>
            <a:endParaRPr/>
          </a:p>
        </p:txBody>
      </p:sp>
      <p:graphicFrame>
        <p:nvGraphicFramePr>
          <p:cNvPr descr="Table:  When: During Peak growth, can be repeated as desired. Where: A homogeneous GLOBE Land Cover Sample Site. Time needed: 2-3 hours to take measurements. Prequisites: Biometry Protocol: Land Cover and Ground Cover Land Cover Sample Site . Key Instrument: Clinometer. References: &#10;&#10;&#10;" id="311" name="Google Shape;311;p21"/>
          <p:cNvGraphicFramePr/>
          <p:nvPr/>
        </p:nvGraphicFramePr>
        <p:xfrm>
          <a:off x="1483846" y="1436115"/>
          <a:ext cx="3000000" cy="3000000"/>
        </p:xfrm>
        <a:graphic>
          <a:graphicData uri="http://schemas.openxmlformats.org/drawingml/2006/table">
            <a:tbl>
              <a:tblPr bandRow="1" firstRow="1">
                <a:noFill/>
                <a:tableStyleId>{8BE0D74A-261E-45A3-802D-FD69AF7FFC4E}</a:tableStyleId>
              </a:tblPr>
              <a:tblGrid>
                <a:gridCol w="1823450"/>
                <a:gridCol w="5208050"/>
              </a:tblGrid>
              <a:tr h="826750">
                <a:tc>
                  <a:txBody>
                    <a:bodyPr/>
                    <a:lstStyle/>
                    <a:p>
                      <a:pPr indent="0" lvl="0" marL="0" marR="0" rtl="0" algn="l">
                        <a:spcBef>
                          <a:spcPts val="0"/>
                        </a:spcBef>
                        <a:spcAft>
                          <a:spcPts val="0"/>
                        </a:spcAft>
                        <a:buNone/>
                      </a:pPr>
                      <a:r>
                        <a:rPr b="1" lang="en-US" sz="1600" u="none" cap="none" strike="noStrike">
                          <a:solidFill>
                            <a:srgbClr val="055000"/>
                          </a:solidFill>
                        </a:rPr>
                        <a:t>Cuándo	</a:t>
                      </a:r>
                      <a:endParaRPr sz="1600"/>
                    </a:p>
                  </a:txBody>
                  <a:tcPr marT="45725" marB="45725" marR="91450" marL="91450"/>
                </a:tc>
                <a:tc>
                  <a:txBody>
                    <a:bodyPr/>
                    <a:lstStyle/>
                    <a:p>
                      <a:pPr indent="0" lvl="0" marL="0" marR="0" rtl="0" algn="just">
                        <a:spcBef>
                          <a:spcPts val="0"/>
                        </a:spcBef>
                        <a:spcAft>
                          <a:spcPts val="0"/>
                        </a:spcAft>
                        <a:buNone/>
                      </a:pPr>
                      <a:r>
                        <a:rPr b="1" lang="en-US" sz="1600">
                          <a:solidFill>
                            <a:srgbClr val="055000"/>
                          </a:solidFill>
                        </a:rPr>
                        <a:t>Durante el período pico de crecimiento, puede repetirse anualmente cuánto guste</a:t>
                      </a:r>
                      <a:endParaRPr b="1" sz="1600">
                        <a:solidFill>
                          <a:srgbClr val="055000"/>
                        </a:solidFill>
                      </a:endParaRPr>
                    </a:p>
                  </a:txBody>
                  <a:tcPr marT="45725" marB="45725" marR="91450" marL="91450"/>
                </a:tc>
              </a:tr>
              <a:tr h="675600">
                <a:tc>
                  <a:txBody>
                    <a:bodyPr/>
                    <a:lstStyle/>
                    <a:p>
                      <a:pPr indent="0" lvl="0" marL="0" marR="0" rtl="0" algn="l">
                        <a:spcBef>
                          <a:spcPts val="0"/>
                        </a:spcBef>
                        <a:spcAft>
                          <a:spcPts val="0"/>
                        </a:spcAft>
                        <a:buNone/>
                      </a:pPr>
                      <a:r>
                        <a:rPr b="1" lang="en-US" sz="1600">
                          <a:solidFill>
                            <a:srgbClr val="055000"/>
                          </a:solidFill>
                        </a:rPr>
                        <a:t>Dónde	</a:t>
                      </a:r>
                      <a:endParaRPr sz="1600"/>
                    </a:p>
                  </a:txBody>
                  <a:tcPr marT="45725" marB="45725" marR="91450" marL="91450"/>
                </a:tc>
                <a:tc>
                  <a:txBody>
                    <a:bodyPr/>
                    <a:lstStyle/>
                    <a:p>
                      <a:pPr indent="0" lvl="0" marL="0" marR="0" rtl="0" algn="l">
                        <a:spcBef>
                          <a:spcPts val="0"/>
                        </a:spcBef>
                        <a:spcAft>
                          <a:spcPts val="0"/>
                        </a:spcAft>
                        <a:buNone/>
                      </a:pPr>
                      <a:r>
                        <a:rPr b="1" i="0" lang="en-US" sz="1600" u="none" strike="noStrike">
                          <a:solidFill>
                            <a:srgbClr val="385623"/>
                          </a:solidFill>
                          <a:latin typeface="Calibri"/>
                          <a:ea typeface="Calibri"/>
                          <a:cs typeface="Calibri"/>
                          <a:sym typeface="Calibri"/>
                        </a:rPr>
                        <a:t>Un sitio de muestreo homogéneo de cobertura terrestre GLOBE</a:t>
                      </a:r>
                      <a:endParaRPr b="1" sz="1600">
                        <a:solidFill>
                          <a:srgbClr val="385623"/>
                        </a:solidFill>
                      </a:endParaRPr>
                    </a:p>
                  </a:txBody>
                  <a:tcPr marT="45725" marB="45725" marR="91450" marL="91450"/>
                </a:tc>
              </a:tr>
              <a:tr h="675600">
                <a:tc>
                  <a:txBody>
                    <a:bodyPr/>
                    <a:lstStyle/>
                    <a:p>
                      <a:pPr indent="0" lvl="0" marL="0" marR="0" rtl="0" algn="l">
                        <a:spcBef>
                          <a:spcPts val="0"/>
                        </a:spcBef>
                        <a:spcAft>
                          <a:spcPts val="0"/>
                        </a:spcAft>
                        <a:buNone/>
                      </a:pPr>
                      <a:r>
                        <a:rPr b="1" lang="en-US" sz="1600">
                          <a:solidFill>
                            <a:srgbClr val="055000"/>
                          </a:solidFill>
                        </a:rPr>
                        <a:t>Tiempo necesario	</a:t>
                      </a:r>
                      <a:endParaRPr sz="1600"/>
                    </a:p>
                  </a:txBody>
                  <a:tcPr marT="45725" marB="45725" marR="91450" marL="91450"/>
                </a:tc>
                <a:tc>
                  <a:txBody>
                    <a:bodyPr/>
                    <a:lstStyle/>
                    <a:p>
                      <a:pPr indent="0" lvl="0" marL="0" marR="0" rtl="0" algn="just">
                        <a:spcBef>
                          <a:spcPts val="0"/>
                        </a:spcBef>
                        <a:spcAft>
                          <a:spcPts val="0"/>
                        </a:spcAft>
                        <a:buNone/>
                      </a:pPr>
                      <a:r>
                        <a:rPr b="1" lang="en-US" sz="1600">
                          <a:solidFill>
                            <a:srgbClr val="055000"/>
                          </a:solidFill>
                        </a:rPr>
                        <a:t>2-3 horas para tomar mediciones</a:t>
                      </a:r>
                      <a:endParaRPr sz="1600"/>
                    </a:p>
                  </a:txBody>
                  <a:tcPr marT="45725" marB="45725" marR="91450" marL="91450"/>
                </a:tc>
              </a:tr>
              <a:tr h="914400">
                <a:tc>
                  <a:txBody>
                    <a:bodyPr/>
                    <a:lstStyle/>
                    <a:p>
                      <a:pPr indent="0" lvl="0" marL="0" marR="0" rtl="0" algn="l">
                        <a:spcBef>
                          <a:spcPts val="0"/>
                        </a:spcBef>
                        <a:spcAft>
                          <a:spcPts val="0"/>
                        </a:spcAft>
                        <a:buNone/>
                      </a:pPr>
                      <a:r>
                        <a:rPr b="1" lang="en-US" sz="1600">
                          <a:solidFill>
                            <a:srgbClr val="055000"/>
                          </a:solidFill>
                        </a:rPr>
                        <a:t>Prerrequisitos</a:t>
                      </a:r>
                      <a:endParaRPr sz="1600"/>
                    </a:p>
                  </a:txBody>
                  <a:tcPr marT="45725" marB="45725" marR="91450" marL="91450"/>
                </a:tc>
                <a:tc>
                  <a:txBody>
                    <a:bodyPr/>
                    <a:lstStyle/>
                    <a:p>
                      <a:pPr indent="0" lvl="0" marL="0" marR="0" rtl="0" algn="l">
                        <a:lnSpc>
                          <a:spcPct val="100000"/>
                        </a:lnSpc>
                        <a:spcBef>
                          <a:spcPts val="0"/>
                        </a:spcBef>
                        <a:spcAft>
                          <a:spcPts val="0"/>
                        </a:spcAft>
                        <a:buClr>
                          <a:srgbClr val="055000"/>
                        </a:buClr>
                        <a:buSzPts val="1600"/>
                        <a:buFont typeface="Calibri"/>
                        <a:buNone/>
                      </a:pPr>
                      <a:r>
                        <a:rPr b="1" lang="en-US" sz="1600">
                          <a:solidFill>
                            <a:srgbClr val="055000"/>
                          </a:solidFill>
                        </a:rPr>
                        <a:t>Protocolos de Biometría: </a:t>
                      </a:r>
                      <a:endParaRPr/>
                    </a:p>
                    <a:p>
                      <a:pPr indent="0" lvl="0" marL="0" marR="0" rtl="0" algn="l">
                        <a:lnSpc>
                          <a:spcPct val="100000"/>
                        </a:lnSpc>
                        <a:spcBef>
                          <a:spcPts val="0"/>
                        </a:spcBef>
                        <a:spcAft>
                          <a:spcPts val="0"/>
                        </a:spcAft>
                        <a:buClr>
                          <a:srgbClr val="055000"/>
                        </a:buClr>
                        <a:buSzPts val="1600"/>
                        <a:buFont typeface="Calibri"/>
                        <a:buNone/>
                      </a:pPr>
                      <a:r>
                        <a:rPr b="1" i="1" lang="en-US" sz="1600">
                          <a:solidFill>
                            <a:srgbClr val="055000"/>
                          </a:solidFill>
                        </a:rPr>
                        <a:t>Cobertura de los árboles y Cobertura Terrestre</a:t>
                      </a:r>
                      <a:endParaRPr/>
                    </a:p>
                    <a:p>
                      <a:pPr indent="0" lvl="0" marL="0" marR="0" rtl="0" algn="l">
                        <a:lnSpc>
                          <a:spcPct val="100000"/>
                        </a:lnSpc>
                        <a:spcBef>
                          <a:spcPts val="0"/>
                        </a:spcBef>
                        <a:spcAft>
                          <a:spcPts val="0"/>
                        </a:spcAft>
                        <a:buClr>
                          <a:srgbClr val="055000"/>
                        </a:buClr>
                        <a:buSzPts val="1600"/>
                        <a:buFont typeface="Calibri"/>
                        <a:buNone/>
                      </a:pPr>
                      <a:r>
                        <a:rPr b="1" i="1" lang="en-US" sz="1600">
                          <a:solidFill>
                            <a:srgbClr val="055000"/>
                          </a:solidFill>
                        </a:rPr>
                        <a:t>Sitio de Muestreo de la Cobertura Terrestre</a:t>
                      </a:r>
                      <a:endParaRPr/>
                    </a:p>
                  </a:txBody>
                  <a:tcPr marT="45725" marB="45725" marR="91450" marL="91450"/>
                </a:tc>
              </a:tr>
              <a:tr h="574575">
                <a:tc>
                  <a:txBody>
                    <a:bodyPr/>
                    <a:lstStyle/>
                    <a:p>
                      <a:pPr indent="0" lvl="0" marL="0" marR="0" rtl="0" algn="l">
                        <a:spcBef>
                          <a:spcPts val="0"/>
                        </a:spcBef>
                        <a:spcAft>
                          <a:spcPts val="0"/>
                        </a:spcAft>
                        <a:buNone/>
                      </a:pPr>
                      <a:r>
                        <a:rPr b="1" lang="en-US" sz="1600">
                          <a:solidFill>
                            <a:srgbClr val="055000"/>
                          </a:solidFill>
                        </a:rPr>
                        <a:t>Instrumento clave</a:t>
                      </a:r>
                      <a:endParaRPr sz="1600"/>
                    </a:p>
                  </a:txBody>
                  <a:tcPr marT="45725" marB="45725" marR="91450" marL="91450"/>
                </a:tc>
                <a:tc>
                  <a:txBody>
                    <a:bodyPr/>
                    <a:lstStyle/>
                    <a:p>
                      <a:pPr indent="0" lvl="0" marL="0" marR="0" rtl="0" algn="l">
                        <a:lnSpc>
                          <a:spcPct val="100000"/>
                        </a:lnSpc>
                        <a:spcBef>
                          <a:spcPts val="0"/>
                        </a:spcBef>
                        <a:spcAft>
                          <a:spcPts val="0"/>
                        </a:spcAft>
                        <a:buClr>
                          <a:srgbClr val="055000"/>
                        </a:buClr>
                        <a:buSzPts val="1600"/>
                        <a:buFont typeface="Calibri"/>
                        <a:buNone/>
                      </a:pPr>
                      <a:r>
                        <a:rPr b="1" lang="en-US" sz="1600">
                          <a:solidFill>
                            <a:srgbClr val="055000"/>
                          </a:solidFill>
                        </a:rPr>
                        <a:t>Clinómetro</a:t>
                      </a:r>
                      <a:endParaRPr b="1" sz="1600">
                        <a:solidFill>
                          <a:srgbClr val="055000"/>
                        </a:solidFill>
                      </a:endParaRPr>
                    </a:p>
                    <a:p>
                      <a:pPr indent="0" lvl="0" marL="0" marR="0" rtl="0" algn="l">
                        <a:spcBef>
                          <a:spcPts val="0"/>
                        </a:spcBef>
                        <a:spcAft>
                          <a:spcPts val="0"/>
                        </a:spcAft>
                        <a:buNone/>
                      </a:pPr>
                      <a:r>
                        <a:t/>
                      </a:r>
                      <a:endParaRPr sz="1600"/>
                    </a:p>
                  </a:txBody>
                  <a:tcPr marT="45725" marB="45725" marR="91450" marL="91450"/>
                </a:tc>
              </a:tr>
              <a:tr h="331000">
                <a:tc>
                  <a:txBody>
                    <a:bodyPr/>
                    <a:lstStyle/>
                    <a:p>
                      <a:pPr indent="0" lvl="0" marL="0" marR="0" rtl="0" algn="l">
                        <a:spcBef>
                          <a:spcPts val="0"/>
                        </a:spcBef>
                        <a:spcAft>
                          <a:spcPts val="0"/>
                        </a:spcAft>
                        <a:buNone/>
                      </a:pPr>
                      <a:r>
                        <a:rPr b="1" lang="en-US" sz="1600">
                          <a:solidFill>
                            <a:srgbClr val="055000"/>
                          </a:solidFill>
                        </a:rPr>
                        <a:t>Referencias	</a:t>
                      </a:r>
                      <a:endParaRPr sz="1600"/>
                    </a:p>
                  </a:txBody>
                  <a:tcPr marT="45725" marB="45725" marR="91450" marL="91450"/>
                </a:tc>
                <a:tc>
                  <a:txBody>
                    <a:bodyPr/>
                    <a:lstStyle/>
                    <a:p>
                      <a:pPr indent="0" lvl="0" marL="0" marR="0" rtl="0" algn="l">
                        <a:spcBef>
                          <a:spcPts val="0"/>
                        </a:spcBef>
                        <a:spcAft>
                          <a:spcPts val="0"/>
                        </a:spcAft>
                        <a:buNone/>
                      </a:pPr>
                      <a:r>
                        <a:rPr b="1" i="1" lang="en-US" sz="1400">
                          <a:solidFill>
                            <a:srgbClr val="055000"/>
                          </a:solidFill>
                        </a:rPr>
                        <a:t>Guía de </a:t>
                      </a:r>
                      <a:r>
                        <a:rPr b="1" i="1" lang="en-US" sz="1400">
                          <a:solidFill>
                            <a:srgbClr val="385623"/>
                          </a:solidFill>
                        </a:rPr>
                        <a:t>Campo de Altura de Gramíneas, árboles y Arbustos</a:t>
                      </a:r>
                      <a:endParaRPr/>
                    </a:p>
                    <a:p>
                      <a:pPr indent="0" lvl="0" marL="0" marR="0" rtl="0" algn="l">
                        <a:spcBef>
                          <a:spcPts val="0"/>
                        </a:spcBef>
                        <a:spcAft>
                          <a:spcPts val="0"/>
                        </a:spcAft>
                        <a:buNone/>
                      </a:pPr>
                      <a:r>
                        <a:rPr b="1" i="1" lang="en-US" sz="1400">
                          <a:solidFill>
                            <a:srgbClr val="385623"/>
                          </a:solidFill>
                        </a:rPr>
                        <a:t>Guía de Campo de la Técnica de Pie Junto al árbol</a:t>
                      </a:r>
                      <a:endParaRPr b="1" i="1" sz="1400">
                        <a:solidFill>
                          <a:srgbClr val="385623"/>
                        </a:solidFill>
                      </a:endParaRPr>
                    </a:p>
                    <a:p>
                      <a:pPr indent="0" lvl="0" marL="0" marR="0" rtl="0" algn="l">
                        <a:spcBef>
                          <a:spcPts val="0"/>
                        </a:spcBef>
                        <a:spcAft>
                          <a:spcPts val="0"/>
                        </a:spcAft>
                        <a:buNone/>
                      </a:pPr>
                      <a:r>
                        <a:rPr b="1" i="1" lang="en-US" sz="1400">
                          <a:solidFill>
                            <a:srgbClr val="385623"/>
                          </a:solidFill>
                        </a:rPr>
                        <a:t>Guía de Campo Simplificada del Clinómetro</a:t>
                      </a:r>
                      <a:endParaRPr/>
                    </a:p>
                    <a:p>
                      <a:pPr indent="0" lvl="0" marL="0" marR="0" rtl="0" algn="l">
                        <a:spcBef>
                          <a:spcPts val="0"/>
                        </a:spcBef>
                        <a:spcAft>
                          <a:spcPts val="0"/>
                        </a:spcAft>
                        <a:buNone/>
                      </a:pPr>
                      <a:r>
                        <a:rPr b="1" i="1" lang="en-US" sz="1400">
                          <a:solidFill>
                            <a:srgbClr val="385623"/>
                          </a:solidFill>
                        </a:rPr>
                        <a:t>Guía de Campo de Dos Triángulos con ojos más altos que la base del árbol</a:t>
                      </a:r>
                      <a:endParaRPr/>
                    </a:p>
                    <a:p>
                      <a:pPr indent="0" lvl="0" marL="0" marR="0" rtl="0" algn="l">
                        <a:spcBef>
                          <a:spcPts val="0"/>
                        </a:spcBef>
                        <a:spcAft>
                          <a:spcPts val="0"/>
                        </a:spcAft>
                        <a:buNone/>
                      </a:pPr>
                      <a:r>
                        <a:rPr b="1" i="1" lang="en-US" sz="1400">
                          <a:solidFill>
                            <a:srgbClr val="385623"/>
                          </a:solidFill>
                        </a:rPr>
                        <a:t>Guía de Campo de Dos Triángulos con los ojos más bajos que la base del árbol</a:t>
                      </a:r>
                      <a:endParaRPr b="1" i="1" sz="1400">
                        <a:solidFill>
                          <a:srgbClr val="385623"/>
                        </a:solidFill>
                      </a:endParaRPr>
                    </a:p>
                  </a:txBody>
                  <a:tcPr marT="45725" marB="45725" marR="91450" marL="91450"/>
                </a:tc>
              </a:tr>
            </a:tbl>
          </a:graphicData>
        </a:graphic>
      </p:graphicFrame>
      <p:pic>
        <p:nvPicPr>
          <p:cNvPr id="312" name="Google Shape;312;p21"/>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313" name="Google Shape;313;p21"/>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314" name="Google Shape;314;p21"/>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22"/>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320" name="Google Shape;320;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1" name="Google Shape;321;p22"/>
          <p:cNvSpPr txBox="1"/>
          <p:nvPr>
            <p:ph type="title"/>
          </p:nvPr>
        </p:nvSpPr>
        <p:spPr>
          <a:xfrm>
            <a:off x="1257300" y="1121645"/>
            <a:ext cx="7886700" cy="58018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b="1" lang="en-US" sz="3200"/>
            </a:br>
            <a:r>
              <a:rPr b="1" lang="en-US" sz="3100">
                <a:solidFill>
                  <a:srgbClr val="006600"/>
                </a:solidFill>
              </a:rPr>
              <a:t>Cómo recopilar sus datos: tiempo y frecuencia de la recopilación de datos</a:t>
            </a:r>
            <a:endParaRPr b="1" sz="3100">
              <a:solidFill>
                <a:srgbClr val="006600"/>
              </a:solidFill>
            </a:endParaRPr>
          </a:p>
        </p:txBody>
      </p:sp>
      <p:sp>
        <p:nvSpPr>
          <p:cNvPr id="322" name="Google Shape;322;p22"/>
          <p:cNvSpPr txBox="1"/>
          <p:nvPr>
            <p:ph idx="2" type="body"/>
          </p:nvPr>
        </p:nvSpPr>
        <p:spPr>
          <a:xfrm>
            <a:off x="1409075" y="1701825"/>
            <a:ext cx="7106275" cy="43513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just">
              <a:lnSpc>
                <a:spcPct val="90000"/>
              </a:lnSpc>
              <a:spcBef>
                <a:spcPts val="0"/>
              </a:spcBef>
              <a:spcAft>
                <a:spcPts val="0"/>
              </a:spcAft>
              <a:buClr>
                <a:schemeClr val="dk1"/>
              </a:buClr>
              <a:buSzPct val="100000"/>
              <a:buNone/>
            </a:pPr>
            <a:r>
              <a:t/>
            </a:r>
            <a:endParaRPr b="1" sz="2300">
              <a:solidFill>
                <a:srgbClr val="055000"/>
              </a:solidFill>
            </a:endParaRPr>
          </a:p>
          <a:p>
            <a:pPr indent="0" lvl="0" marL="0" rtl="0" algn="just">
              <a:lnSpc>
                <a:spcPct val="90000"/>
              </a:lnSpc>
              <a:spcBef>
                <a:spcPts val="1000"/>
              </a:spcBef>
              <a:spcAft>
                <a:spcPts val="0"/>
              </a:spcAft>
              <a:buClr>
                <a:schemeClr val="dk1"/>
              </a:buClr>
              <a:buSzPct val="100000"/>
              <a:buNone/>
            </a:pPr>
            <a:br>
              <a:rPr lang="en-US" sz="1800"/>
            </a:br>
            <a:r>
              <a:rPr lang="en-US" sz="1900"/>
              <a:t>La frecuencia de las mediciones que decida tomar dependerá de sus objetivos de investigación</a:t>
            </a:r>
            <a:r>
              <a:rPr lang="en-US" sz="1800">
                <a:solidFill>
                  <a:srgbClr val="000000"/>
                </a:solidFill>
              </a:rPr>
              <a:t>: </a:t>
            </a:r>
            <a:endParaRPr/>
          </a:p>
          <a:p>
            <a:pPr indent="0" lvl="0" marL="0" rtl="0" algn="just">
              <a:lnSpc>
                <a:spcPct val="90000"/>
              </a:lnSpc>
              <a:spcBef>
                <a:spcPts val="1000"/>
              </a:spcBef>
              <a:spcAft>
                <a:spcPts val="0"/>
              </a:spcAft>
              <a:buClr>
                <a:schemeClr val="dk1"/>
              </a:buClr>
              <a:buSzPct val="100000"/>
              <a:buNone/>
            </a:pPr>
            <a:r>
              <a:t/>
            </a:r>
            <a:endParaRPr sz="1800">
              <a:solidFill>
                <a:srgbClr val="000000"/>
              </a:solidFill>
            </a:endParaRPr>
          </a:p>
          <a:p>
            <a:pPr indent="-228600" lvl="0" marL="228600" rtl="0" algn="just">
              <a:lnSpc>
                <a:spcPct val="90000"/>
              </a:lnSpc>
              <a:spcBef>
                <a:spcPts val="1000"/>
              </a:spcBef>
              <a:spcAft>
                <a:spcPts val="0"/>
              </a:spcAft>
              <a:buClr>
                <a:schemeClr val="dk1"/>
              </a:buClr>
              <a:buSzPct val="100000"/>
              <a:buChar char="•"/>
            </a:pPr>
            <a:r>
              <a:rPr lang="en-US" sz="1800"/>
              <a:t>Puede tomar mediciones biométricas solo una vez en un sitio durante el pico de crecimiento. Esto ayudará con la clasificación MUC. Estos datos de referencia también son útiles para los científicos.</a:t>
            </a:r>
            <a:endParaRPr/>
          </a:p>
          <a:p>
            <a:pPr indent="-122872" lvl="0" marL="228600" rtl="0" algn="just">
              <a:lnSpc>
                <a:spcPct val="90000"/>
              </a:lnSpc>
              <a:spcBef>
                <a:spcPts val="1000"/>
              </a:spcBef>
              <a:spcAft>
                <a:spcPts val="0"/>
              </a:spcAft>
              <a:buClr>
                <a:schemeClr val="dk1"/>
              </a:buClr>
              <a:buSzPct val="100000"/>
              <a:buNone/>
            </a:pPr>
            <a:r>
              <a:t/>
            </a:r>
            <a:endParaRPr sz="1800">
              <a:solidFill>
                <a:srgbClr val="000000"/>
              </a:solidFill>
            </a:endParaRPr>
          </a:p>
          <a:p>
            <a:pPr indent="-228600" lvl="0" marL="228600" rtl="0" algn="just">
              <a:lnSpc>
                <a:spcPct val="90000"/>
              </a:lnSpc>
              <a:spcBef>
                <a:spcPts val="1000"/>
              </a:spcBef>
              <a:spcAft>
                <a:spcPts val="0"/>
              </a:spcAft>
              <a:buClr>
                <a:schemeClr val="dk1"/>
              </a:buClr>
              <a:buSzPct val="100000"/>
              <a:buChar char="•"/>
            </a:pPr>
            <a:r>
              <a:rPr lang="en-US" sz="1800"/>
              <a:t>Puede realizar mediciones dos veces al año, durante los períodos pico de crecimiento y de inactividad (invierno o sequía), para medir el cambio estacional.</a:t>
            </a:r>
            <a:endParaRPr/>
          </a:p>
          <a:p>
            <a:pPr indent="-122872" lvl="0" marL="228600" rtl="0" algn="just">
              <a:lnSpc>
                <a:spcPct val="90000"/>
              </a:lnSpc>
              <a:spcBef>
                <a:spcPts val="1000"/>
              </a:spcBef>
              <a:spcAft>
                <a:spcPts val="0"/>
              </a:spcAft>
              <a:buClr>
                <a:schemeClr val="dk1"/>
              </a:buClr>
              <a:buSzPct val="100000"/>
              <a:buNone/>
            </a:pPr>
            <a:r>
              <a:t/>
            </a:r>
            <a:endParaRPr sz="1800"/>
          </a:p>
          <a:p>
            <a:pPr indent="-228600" lvl="0" marL="228600" rtl="0" algn="just">
              <a:lnSpc>
                <a:spcPct val="90000"/>
              </a:lnSpc>
              <a:spcBef>
                <a:spcPts val="1000"/>
              </a:spcBef>
              <a:spcAft>
                <a:spcPts val="0"/>
              </a:spcAft>
              <a:buClr>
                <a:schemeClr val="dk1"/>
              </a:buClr>
              <a:buSzPct val="100000"/>
              <a:buChar char="•"/>
            </a:pPr>
            <a:r>
              <a:rPr lang="en-US" sz="1800"/>
              <a:t>Puede regresar al mismo sitio de estudio año tras año y repetir las mediciones de biometría para rastrear los cambios en la biomasa del sitio a lo largo del tiempo.</a:t>
            </a:r>
            <a:endParaRPr sz="1800">
              <a:solidFill>
                <a:srgbClr val="000000"/>
              </a:solidFill>
            </a:endParaRPr>
          </a:p>
          <a:p>
            <a:pPr indent="0" lvl="0" marL="0" rtl="0" algn="l">
              <a:lnSpc>
                <a:spcPct val="90000"/>
              </a:lnSpc>
              <a:spcBef>
                <a:spcPts val="1000"/>
              </a:spcBef>
              <a:spcAft>
                <a:spcPts val="0"/>
              </a:spcAft>
              <a:buClr>
                <a:schemeClr val="dk1"/>
              </a:buClr>
              <a:buSzPct val="100000"/>
              <a:buNone/>
            </a:pPr>
            <a:r>
              <a:t/>
            </a:r>
            <a:endParaRPr/>
          </a:p>
        </p:txBody>
      </p:sp>
      <p:sp>
        <p:nvSpPr>
          <p:cNvPr id="323" name="Google Shape;323;p22"/>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324" name="Google Shape;324;p22"/>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23"/>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330" name="Google Shape;330;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1" name="Google Shape;331;p23"/>
          <p:cNvSpPr txBox="1"/>
          <p:nvPr>
            <p:ph type="title"/>
          </p:nvPr>
        </p:nvSpPr>
        <p:spPr>
          <a:xfrm>
            <a:off x="1490472" y="1121645"/>
            <a:ext cx="7653528" cy="5801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600"/>
              </a:buClr>
              <a:buSzPts val="2800"/>
              <a:buFont typeface="Calibri"/>
              <a:buNone/>
            </a:pPr>
            <a:r>
              <a:rPr b="1" lang="en-US" sz="2800">
                <a:solidFill>
                  <a:srgbClr val="006600"/>
                </a:solidFill>
              </a:rPr>
              <a:t>Fuentes para el equipo que necesita</a:t>
            </a:r>
            <a:endParaRPr b="1" sz="2800">
              <a:solidFill>
                <a:srgbClr val="006600"/>
              </a:solidFill>
            </a:endParaRPr>
          </a:p>
        </p:txBody>
      </p:sp>
      <p:sp>
        <p:nvSpPr>
          <p:cNvPr id="332" name="Google Shape;332;p23"/>
          <p:cNvSpPr txBox="1"/>
          <p:nvPr>
            <p:ph idx="2" type="body"/>
          </p:nvPr>
        </p:nvSpPr>
        <p:spPr>
          <a:xfrm>
            <a:off x="1598269" y="1825625"/>
            <a:ext cx="4053024" cy="3286021"/>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600"/>
              <a:buNone/>
            </a:pPr>
            <a:r>
              <a:rPr lang="en-US" sz="1600"/>
              <a:t>Las instrucciones para hacer un clinómetro casero siguen en este tutorial.</a:t>
            </a:r>
            <a:endParaRPr sz="1600">
              <a:solidFill>
                <a:srgbClr val="000000"/>
              </a:solidFill>
            </a:endParaRPr>
          </a:p>
          <a:p>
            <a:pPr indent="0" lvl="0" marL="0" rtl="0" algn="just">
              <a:lnSpc>
                <a:spcPct val="90000"/>
              </a:lnSpc>
              <a:spcBef>
                <a:spcPts val="1000"/>
              </a:spcBef>
              <a:spcAft>
                <a:spcPts val="0"/>
              </a:spcAft>
              <a:buClr>
                <a:srgbClr val="000000"/>
              </a:buClr>
              <a:buSzPts val="1600"/>
              <a:buNone/>
            </a:pPr>
            <a:r>
              <a:rPr b="1" lang="en-US" sz="1600">
                <a:solidFill>
                  <a:srgbClr val="000000"/>
                </a:solidFill>
              </a:rPr>
              <a:t>Para otros equipos: </a:t>
            </a:r>
            <a:endParaRPr/>
          </a:p>
          <a:p>
            <a:pPr indent="0" lvl="0" marL="0" rtl="0" algn="just">
              <a:lnSpc>
                <a:spcPct val="90000"/>
              </a:lnSpc>
              <a:spcBef>
                <a:spcPts val="1000"/>
              </a:spcBef>
              <a:spcAft>
                <a:spcPts val="0"/>
              </a:spcAft>
              <a:buClr>
                <a:schemeClr val="dk1"/>
              </a:buClr>
              <a:buSzPts val="2800"/>
              <a:buNone/>
            </a:pPr>
            <a:br>
              <a:rPr lang="en-US"/>
            </a:br>
            <a:r>
              <a:rPr lang="en-US" sz="1600"/>
              <a:t>Los siguientes recursos resumen las mediciones asociadas con cada protocolo, el nivel de habilidad asociado, las especificaciones científicas de los instrumentos y cómo acceder al equipo que necesita (comprar, construir o descargar).</a:t>
            </a:r>
            <a:endParaRPr/>
          </a:p>
        </p:txBody>
      </p:sp>
      <p:sp>
        <p:nvSpPr>
          <p:cNvPr id="333" name="Google Shape;333;p23"/>
          <p:cNvSpPr txBox="1"/>
          <p:nvPr/>
        </p:nvSpPr>
        <p:spPr>
          <a:xfrm>
            <a:off x="1598269" y="5235446"/>
            <a:ext cx="668561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u="sng">
                <a:solidFill>
                  <a:schemeClr val="dk1"/>
                </a:solidFill>
                <a:latin typeface="Calibri"/>
                <a:ea typeface="Calibri"/>
                <a:cs typeface="Calibri"/>
                <a:sym typeface="Calibri"/>
                <a:hlinkClick r:id="rId4">
                  <a:extLst>
                    <a:ext uri="{A12FA001-AC4F-418D-AE19-62706E023703}">
                      <ahyp:hlinkClr val="tx"/>
                    </a:ext>
                  </a:extLst>
                </a:hlinkClick>
              </a:rPr>
              <a:t>Dónde encontrar las especificaciones para los instrumentos utilizados en las investigaciones GLOBE </a:t>
            </a:r>
            <a:endParaRPr b="1"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4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400" u="sng">
                <a:solidFill>
                  <a:schemeClr val="dk1"/>
                </a:solidFill>
                <a:latin typeface="Calibri"/>
                <a:ea typeface="Calibri"/>
                <a:cs typeface="Calibri"/>
                <a:sym typeface="Calibri"/>
                <a:hlinkClick r:id="rId5">
                  <a:extLst>
                    <a:ext uri="{A12FA001-AC4F-418D-AE19-62706E023703}">
                      <ahyp:hlinkClr val="tx"/>
                    </a:ext>
                  </a:extLst>
                </a:hlinkClick>
              </a:rPr>
              <a:t>Dónde encontrar los  instrumentos científicos utilizados  en las investigaciones GLOBE  </a:t>
            </a:r>
            <a:endParaRPr b="1" sz="1400">
              <a:solidFill>
                <a:schemeClr val="dk1"/>
              </a:solidFill>
              <a:latin typeface="Calibri"/>
              <a:ea typeface="Calibri"/>
              <a:cs typeface="Calibri"/>
              <a:sym typeface="Calibri"/>
            </a:endParaRPr>
          </a:p>
        </p:txBody>
      </p:sp>
      <p:pic>
        <p:nvPicPr>
          <p:cNvPr descr="Screen Shot of the GLOBE Teacher's Guide Toolkit" id="334" name="Google Shape;334;p23"/>
          <p:cNvPicPr preferRelativeResize="0"/>
          <p:nvPr/>
        </p:nvPicPr>
        <p:blipFill rotWithShape="1">
          <a:blip r:embed="rId6">
            <a:alphaModFix/>
          </a:blip>
          <a:srcRect b="0" l="0" r="0" t="0"/>
          <a:stretch/>
        </p:blipFill>
        <p:spPr>
          <a:xfrm rot="791986">
            <a:off x="6343799" y="2076114"/>
            <a:ext cx="2000759" cy="2562770"/>
          </a:xfrm>
          <a:prstGeom prst="rect">
            <a:avLst/>
          </a:prstGeom>
          <a:noFill/>
          <a:ln>
            <a:noFill/>
          </a:ln>
          <a:effectLst>
            <a:outerShdw blurRad="292100" rotWithShape="0" algn="tl" dir="2700000" dist="139700">
              <a:srgbClr val="333333">
                <a:alpha val="64705"/>
              </a:srgbClr>
            </a:outerShdw>
          </a:effectLst>
        </p:spPr>
      </p:pic>
      <p:sp>
        <p:nvSpPr>
          <p:cNvPr id="335" name="Google Shape;335;p23"/>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336" name="Google Shape;336;p23"/>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24"/>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342" name="Google Shape;342;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3" name="Google Shape;343;p24"/>
          <p:cNvSpPr txBox="1"/>
          <p:nvPr>
            <p:ph type="title"/>
          </p:nvPr>
        </p:nvSpPr>
        <p:spPr>
          <a:xfrm>
            <a:off x="1257300" y="1121645"/>
            <a:ext cx="7886700" cy="58018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6600"/>
              </a:buClr>
              <a:buSzPct val="100000"/>
              <a:buFont typeface="Calibri"/>
              <a:buNone/>
            </a:pPr>
            <a:r>
              <a:rPr b="1" lang="en-US" sz="3200">
                <a:solidFill>
                  <a:srgbClr val="006600"/>
                </a:solidFill>
              </a:rPr>
              <a:t>Para medir la altura de los gramíneas, árboles y arbustos, necesitará el siguiente equipo:</a:t>
            </a:r>
            <a:endParaRPr b="1" sz="3200">
              <a:solidFill>
                <a:srgbClr val="055000"/>
              </a:solidFill>
            </a:endParaRPr>
          </a:p>
        </p:txBody>
      </p:sp>
      <p:sp>
        <p:nvSpPr>
          <p:cNvPr id="344" name="Google Shape;344;p24"/>
          <p:cNvSpPr txBox="1"/>
          <p:nvPr>
            <p:ph idx="2" type="body"/>
          </p:nvPr>
        </p:nvSpPr>
        <p:spPr>
          <a:xfrm>
            <a:off x="1379097" y="1920544"/>
            <a:ext cx="7330188" cy="32860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400"/>
              <a:buFont typeface="Arial"/>
              <a:buChar char="•"/>
            </a:pPr>
            <a:r>
              <a:rPr lang="en-US" sz="1400"/>
              <a:t>Cinta métrica flexible </a:t>
            </a:r>
            <a:endParaRPr/>
          </a:p>
          <a:p>
            <a:pPr indent="-228600" lvl="0" marL="228600" rtl="0" algn="l">
              <a:lnSpc>
                <a:spcPct val="90000"/>
              </a:lnSpc>
              <a:spcBef>
                <a:spcPts val="1000"/>
              </a:spcBef>
              <a:spcAft>
                <a:spcPts val="0"/>
              </a:spcAft>
              <a:buClr>
                <a:schemeClr val="dk1"/>
              </a:buClr>
              <a:buSzPts val="1400"/>
              <a:buFont typeface="Arial"/>
              <a:buChar char="•"/>
            </a:pPr>
            <a:r>
              <a:rPr lang="en-US" sz="1400"/>
              <a:t>50 m de cinta métrica</a:t>
            </a:r>
            <a:endParaRPr sz="1400"/>
          </a:p>
          <a:p>
            <a:pPr indent="-228600" lvl="0" marL="228600" rtl="0" algn="l">
              <a:lnSpc>
                <a:spcPct val="90000"/>
              </a:lnSpc>
              <a:spcBef>
                <a:spcPts val="1000"/>
              </a:spcBef>
              <a:spcAft>
                <a:spcPts val="0"/>
              </a:spcAft>
              <a:buClr>
                <a:schemeClr val="dk1"/>
              </a:buClr>
              <a:buSzPts val="1400"/>
              <a:buFont typeface="Arial"/>
              <a:buChar char="•"/>
            </a:pPr>
            <a:r>
              <a:rPr lang="en-US" sz="1400"/>
              <a:t>Bolígrafo o lápiz</a:t>
            </a:r>
            <a:endParaRPr sz="1400"/>
          </a:p>
          <a:p>
            <a:pPr indent="-228600" lvl="0" marL="228600" rtl="0" algn="l">
              <a:lnSpc>
                <a:spcPct val="90000"/>
              </a:lnSpc>
              <a:spcBef>
                <a:spcPts val="1000"/>
              </a:spcBef>
              <a:spcAft>
                <a:spcPts val="0"/>
              </a:spcAft>
              <a:buClr>
                <a:schemeClr val="dk1"/>
              </a:buClr>
              <a:buSzPts val="1400"/>
              <a:buFont typeface="Arial"/>
              <a:buChar char="•"/>
            </a:pPr>
            <a:r>
              <a:rPr lang="en-US" sz="1400"/>
              <a:t>Clinómetro</a:t>
            </a:r>
            <a:endParaRPr sz="1400"/>
          </a:p>
          <a:p>
            <a:pPr indent="-228600" lvl="0" marL="228600" rtl="0" algn="l">
              <a:lnSpc>
                <a:spcPct val="90000"/>
              </a:lnSpc>
              <a:spcBef>
                <a:spcPts val="1000"/>
              </a:spcBef>
              <a:spcAft>
                <a:spcPts val="0"/>
              </a:spcAft>
              <a:buClr>
                <a:schemeClr val="dk1"/>
              </a:buClr>
              <a:buSzPts val="1400"/>
              <a:buFont typeface="Arial"/>
              <a:buChar char="•"/>
            </a:pPr>
            <a:r>
              <a:rPr lang="en-US" sz="1400"/>
              <a:t>Marcadores de árboles permanentes o señalización (opcional, si planea regresar al sitio) </a:t>
            </a:r>
            <a:endParaRPr/>
          </a:p>
          <a:p>
            <a:pPr indent="-228600" lvl="0" marL="228600" rtl="0" algn="l">
              <a:lnSpc>
                <a:spcPct val="90000"/>
              </a:lnSpc>
              <a:spcBef>
                <a:spcPts val="1000"/>
              </a:spcBef>
              <a:spcAft>
                <a:spcPts val="0"/>
              </a:spcAft>
              <a:buClr>
                <a:schemeClr val="dk1"/>
              </a:buClr>
              <a:buSzPts val="1400"/>
              <a:buFont typeface="Arial"/>
              <a:buChar char="•"/>
            </a:pPr>
            <a:r>
              <a:rPr lang="en-US" sz="1400"/>
              <a:t>Venda </a:t>
            </a:r>
            <a:endParaRPr/>
          </a:p>
          <a:p>
            <a:pPr indent="-228600" lvl="0" marL="228600" rtl="0" algn="l">
              <a:lnSpc>
                <a:spcPct val="90000"/>
              </a:lnSpc>
              <a:spcBef>
                <a:spcPts val="1000"/>
              </a:spcBef>
              <a:spcAft>
                <a:spcPts val="0"/>
              </a:spcAft>
              <a:buClr>
                <a:schemeClr val="dk1"/>
              </a:buClr>
              <a:buSzPts val="1400"/>
              <a:buFont typeface="Arial"/>
              <a:buChar char="•"/>
            </a:pPr>
            <a:r>
              <a:rPr lang="en-US" sz="1400"/>
              <a:t>Almohadón de porotos pequeño</a:t>
            </a:r>
            <a:endParaRPr sz="1400"/>
          </a:p>
        </p:txBody>
      </p:sp>
      <p:pic>
        <p:nvPicPr>
          <p:cNvPr descr="image of all the equipment you need" id="345" name="Google Shape;345;p24"/>
          <p:cNvPicPr preferRelativeResize="0"/>
          <p:nvPr/>
        </p:nvPicPr>
        <p:blipFill rotWithShape="1">
          <a:blip r:embed="rId4">
            <a:alphaModFix/>
          </a:blip>
          <a:srcRect b="0" l="0" r="0" t="0"/>
          <a:stretch/>
        </p:blipFill>
        <p:spPr>
          <a:xfrm>
            <a:off x="2656502" y="4077996"/>
            <a:ext cx="5858848" cy="2694576"/>
          </a:xfrm>
          <a:prstGeom prst="rect">
            <a:avLst/>
          </a:prstGeom>
          <a:noFill/>
          <a:ln>
            <a:noFill/>
          </a:ln>
        </p:spPr>
      </p:pic>
      <p:sp>
        <p:nvSpPr>
          <p:cNvPr id="346" name="Google Shape;346;p24"/>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347" name="Google Shape;347;p24"/>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3" name="Google Shape;353;p25"/>
          <p:cNvSpPr txBox="1"/>
          <p:nvPr>
            <p:ph type="title"/>
          </p:nvPr>
        </p:nvSpPr>
        <p:spPr>
          <a:xfrm>
            <a:off x="1257300" y="1121645"/>
            <a:ext cx="7886700" cy="5801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3200"/>
              <a:buFont typeface="Calibri"/>
              <a:buNone/>
            </a:pPr>
            <a:r>
              <a:rPr b="1" lang="en-US" sz="3200">
                <a:solidFill>
                  <a:srgbClr val="055000"/>
                </a:solidFill>
              </a:rPr>
              <a:t>Instrucciones para construir un clinómetro</a:t>
            </a:r>
            <a:endParaRPr b="1" sz="3200">
              <a:solidFill>
                <a:srgbClr val="055000"/>
              </a:solidFill>
            </a:endParaRPr>
          </a:p>
        </p:txBody>
      </p:sp>
      <p:sp>
        <p:nvSpPr>
          <p:cNvPr id="354" name="Google Shape;354;p25"/>
          <p:cNvSpPr txBox="1"/>
          <p:nvPr>
            <p:ph idx="2" type="body"/>
          </p:nvPr>
        </p:nvSpPr>
        <p:spPr>
          <a:xfrm>
            <a:off x="1484026" y="1701825"/>
            <a:ext cx="718030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i="1" lang="en-US" sz="1600"/>
              <a:t>Un clinómetro mide ángulos para determinar la altura de los objetos sin medirlos directamente. Es una versión simplificada del cuadrante (un instrumento de medición medieval) y del sextante (un instrumento utilizado para localizar las posiciones de los barcos). Al igual que estos instrumentos, el clinómetro tiene un arco con marcas de grado graduado que van de 0 a 90 grados.</a:t>
            </a:r>
            <a:endParaRPr i="1" sz="1600"/>
          </a:p>
        </p:txBody>
      </p:sp>
      <p:sp>
        <p:nvSpPr>
          <p:cNvPr id="355" name="Google Shape;355;p25"/>
          <p:cNvSpPr txBox="1"/>
          <p:nvPr/>
        </p:nvSpPr>
        <p:spPr>
          <a:xfrm>
            <a:off x="1358899" y="3084513"/>
            <a:ext cx="4262431" cy="38164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Calibri"/>
                <a:ea typeface="Calibri"/>
                <a:cs typeface="Calibri"/>
                <a:sym typeface="Calibri"/>
              </a:rPr>
              <a:t>Material requerido:</a:t>
            </a:r>
            <a:endParaRPr/>
          </a:p>
          <a:p>
            <a:pPr indent="0" lvl="0" marL="0" marR="0" rtl="0" algn="l">
              <a:spcBef>
                <a:spcPts val="0"/>
              </a:spcBef>
              <a:spcAft>
                <a:spcPts val="0"/>
              </a:spcAft>
              <a:buNone/>
            </a:pPr>
            <a:r>
              <a:t/>
            </a:r>
            <a:endParaRPr sz="1600">
              <a:solidFill>
                <a:srgbClr val="000000"/>
              </a:solidFill>
              <a:latin typeface="Calibri"/>
              <a:ea typeface="Calibri"/>
              <a:cs typeface="Calibri"/>
              <a:sym typeface="Calibri"/>
            </a:endParaRPr>
          </a:p>
          <a:p>
            <a:pPr indent="-101600" lvl="0" marL="0" marR="0" rtl="0" algn="l">
              <a:spcBef>
                <a:spcPts val="0"/>
              </a:spcBef>
              <a:spcAft>
                <a:spcPts val="0"/>
              </a:spcAft>
              <a:buClr>
                <a:schemeClr val="dk1"/>
              </a:buClr>
              <a:buSzPts val="1600"/>
              <a:buFont typeface="Arial"/>
              <a:buChar char="•"/>
            </a:pPr>
            <a:r>
              <a:rPr i="1" lang="en-US" sz="1600">
                <a:solidFill>
                  <a:schemeClr val="dk1"/>
                </a:solidFill>
                <a:latin typeface="Calibri"/>
                <a:ea typeface="Calibri"/>
                <a:cs typeface="Calibri"/>
                <a:sym typeface="Calibri"/>
              </a:rPr>
              <a:t>Hoja de Clinómetro y Tabla de Tangentes </a:t>
            </a:r>
            <a:r>
              <a:rPr lang="en-US" sz="1600">
                <a:solidFill>
                  <a:schemeClr val="dk1"/>
                </a:solidFill>
                <a:latin typeface="Calibri"/>
                <a:ea typeface="Calibri"/>
                <a:cs typeface="Calibri"/>
                <a:sym typeface="Calibri"/>
              </a:rPr>
              <a:t>(ubicada en el </a:t>
            </a:r>
            <a:r>
              <a:rPr i="1" lang="en-US" sz="1600">
                <a:solidFill>
                  <a:schemeClr val="dk1"/>
                </a:solidFill>
                <a:latin typeface="Calibri"/>
                <a:ea typeface="Calibri"/>
                <a:cs typeface="Calibri"/>
                <a:sym typeface="Calibri"/>
              </a:rPr>
              <a:t>Apéndice de la Biósfera</a:t>
            </a:r>
            <a:r>
              <a:rPr lang="en-US" sz="1600">
                <a:solidFill>
                  <a:schemeClr val="dk1"/>
                </a:solidFill>
                <a:latin typeface="Calibri"/>
                <a:ea typeface="Calibri"/>
                <a:cs typeface="Calibri"/>
                <a:sym typeface="Calibri"/>
              </a:rPr>
              <a:t>) </a:t>
            </a:r>
            <a:endParaRPr/>
          </a:p>
          <a:p>
            <a:pPr indent="-101600" lvl="0" marL="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Pedazos de cartón rígido al menos del tamaño de las hojas mencionadas anteriormente </a:t>
            </a:r>
            <a:endParaRPr/>
          </a:p>
          <a:p>
            <a:pPr indent="-101600" lvl="0" marL="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Pajita </a:t>
            </a:r>
            <a:endParaRPr/>
          </a:p>
          <a:p>
            <a:pPr indent="-101600" lvl="0" marL="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Tuerca o arandela de metal</a:t>
            </a:r>
            <a:endParaRPr/>
          </a:p>
          <a:p>
            <a:pPr indent="-101600" lvl="0" marL="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 Hilo de 15 cm o seda dental </a:t>
            </a:r>
            <a:endParaRPr/>
          </a:p>
          <a:p>
            <a:pPr indent="-101600" lvl="0" marL="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Pegamento </a:t>
            </a:r>
            <a:endParaRPr/>
          </a:p>
          <a:p>
            <a:pPr indent="-101600" lvl="0" marL="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Tijeras </a:t>
            </a:r>
            <a:endParaRPr/>
          </a:p>
          <a:p>
            <a:pPr indent="-101600" lvl="0" marL="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Algo para perforar un pequeño agujero </a:t>
            </a:r>
            <a:endParaRPr/>
          </a:p>
          <a:p>
            <a:pPr indent="-101600" lvl="0" marL="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Cinta</a:t>
            </a:r>
            <a:endParaRPr sz="1600">
              <a:solidFill>
                <a:srgbClr val="000000"/>
              </a:solidFill>
              <a:latin typeface="Calibri"/>
              <a:ea typeface="Calibri"/>
              <a:cs typeface="Calibri"/>
              <a:sym typeface="Calibri"/>
            </a:endParaRPr>
          </a:p>
          <a:p>
            <a:pPr indent="0" lvl="0" marL="0" marR="0" rtl="0" algn="l">
              <a:spcBef>
                <a:spcPts val="0"/>
              </a:spcBef>
              <a:spcAft>
                <a:spcPts val="0"/>
              </a:spcAft>
              <a:buNone/>
            </a:pPr>
            <a:r>
              <a:rPr lang="en-US" sz="1600">
                <a:solidFill>
                  <a:srgbClr val="000000"/>
                </a:solidFill>
                <a:latin typeface="Calibri"/>
                <a:ea typeface="Calibri"/>
                <a:cs typeface="Calibri"/>
                <a:sym typeface="Calibri"/>
              </a:rPr>
              <a:t>   </a:t>
            </a:r>
            <a:endParaRPr sz="16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descr="Image of a homemade clinometer." id="356" name="Google Shape;356;p25"/>
          <p:cNvPicPr preferRelativeResize="0"/>
          <p:nvPr/>
        </p:nvPicPr>
        <p:blipFill rotWithShape="1">
          <a:blip r:embed="rId3">
            <a:alphaModFix/>
          </a:blip>
          <a:srcRect b="0" l="0" r="0" t="0"/>
          <a:stretch/>
        </p:blipFill>
        <p:spPr>
          <a:xfrm>
            <a:off x="5621330" y="4083444"/>
            <a:ext cx="2913983" cy="2272907"/>
          </a:xfrm>
          <a:prstGeom prst="rect">
            <a:avLst/>
          </a:prstGeom>
          <a:noFill/>
          <a:ln>
            <a:noFill/>
          </a:ln>
          <a:effectLst>
            <a:outerShdw blurRad="292100" rotWithShape="0" algn="tl" dir="2700000" dist="139700">
              <a:srgbClr val="333333">
                <a:alpha val="64705"/>
              </a:srgbClr>
            </a:outerShdw>
          </a:effectLst>
        </p:spPr>
      </p:pic>
      <p:pic>
        <p:nvPicPr>
          <p:cNvPr id="357" name="Google Shape;357;p25"/>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358" name="Google Shape;358;p25"/>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359" name="Google Shape;359;p25"/>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5" name="Google Shape;365;p26"/>
          <p:cNvSpPr txBox="1"/>
          <p:nvPr>
            <p:ph type="title"/>
          </p:nvPr>
        </p:nvSpPr>
        <p:spPr>
          <a:xfrm>
            <a:off x="1213555" y="620579"/>
            <a:ext cx="7886700" cy="58018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6600"/>
              </a:buClr>
              <a:buSzPct val="100000"/>
              <a:buFont typeface="Calibri"/>
              <a:buNone/>
            </a:pPr>
            <a:br>
              <a:rPr lang="en-US" sz="3200">
                <a:solidFill>
                  <a:srgbClr val="006600"/>
                </a:solidFill>
              </a:rPr>
            </a:br>
            <a:r>
              <a:rPr lang="en-US" sz="2700">
                <a:solidFill>
                  <a:srgbClr val="006600"/>
                </a:solidFill>
              </a:rPr>
              <a:t>Instrucciones para construir un clinómetro</a:t>
            </a:r>
            <a:r>
              <a:rPr b="1" lang="en-US" sz="2700">
                <a:solidFill>
                  <a:srgbClr val="006600"/>
                </a:solidFill>
              </a:rPr>
              <a:t>: Pasos</a:t>
            </a:r>
            <a:endParaRPr b="1" sz="2700">
              <a:solidFill>
                <a:srgbClr val="006600"/>
              </a:solidFill>
            </a:endParaRPr>
          </a:p>
        </p:txBody>
      </p:sp>
      <p:sp>
        <p:nvSpPr>
          <p:cNvPr id="366" name="Google Shape;366;p26"/>
          <p:cNvSpPr txBox="1"/>
          <p:nvPr>
            <p:ph idx="2" type="body"/>
          </p:nvPr>
        </p:nvSpPr>
        <p:spPr>
          <a:xfrm>
            <a:off x="1307393" y="1397000"/>
            <a:ext cx="5371164" cy="4351338"/>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1600"/>
              <a:buFont typeface="Calibri"/>
              <a:buAutoNum type="arabicPeriod"/>
            </a:pPr>
            <a:r>
              <a:rPr lang="en-US" sz="1600"/>
              <a:t>Reúna el material </a:t>
            </a:r>
            <a:endParaRPr/>
          </a:p>
          <a:p>
            <a:pPr indent="-228600" lvl="0" marL="228600" rtl="0" algn="just">
              <a:lnSpc>
                <a:spcPct val="90000"/>
              </a:lnSpc>
              <a:spcBef>
                <a:spcPts val="1000"/>
              </a:spcBef>
              <a:spcAft>
                <a:spcPts val="0"/>
              </a:spcAft>
              <a:buClr>
                <a:schemeClr val="dk1"/>
              </a:buClr>
              <a:buSzPts val="1600"/>
              <a:buFont typeface="Calibri"/>
              <a:buAutoNum type="arabicPeriod"/>
            </a:pPr>
            <a:r>
              <a:rPr lang="en-US" sz="1600"/>
              <a:t>Pegue una copia de la hoja del clinómetro en un lado de un trozo de cartón del mismo tamaño. </a:t>
            </a:r>
            <a:endParaRPr/>
          </a:p>
          <a:p>
            <a:pPr indent="-228600" lvl="0" marL="228600" rtl="0" algn="just">
              <a:lnSpc>
                <a:spcPct val="90000"/>
              </a:lnSpc>
              <a:spcBef>
                <a:spcPts val="1000"/>
              </a:spcBef>
              <a:spcAft>
                <a:spcPts val="0"/>
              </a:spcAft>
              <a:buClr>
                <a:schemeClr val="dk1"/>
              </a:buClr>
              <a:buSzPts val="1600"/>
              <a:buFont typeface="Calibri"/>
              <a:buAutoNum type="arabicPeriod"/>
            </a:pPr>
            <a:r>
              <a:rPr lang="en-US" sz="1600"/>
              <a:t>Pegue una copia de la Tabla de tangentes al otro lado del cartón. </a:t>
            </a:r>
            <a:endParaRPr/>
          </a:p>
          <a:p>
            <a:pPr indent="-228600" lvl="0" marL="228600" rtl="0" algn="just">
              <a:lnSpc>
                <a:spcPct val="90000"/>
              </a:lnSpc>
              <a:spcBef>
                <a:spcPts val="1000"/>
              </a:spcBef>
              <a:spcAft>
                <a:spcPts val="0"/>
              </a:spcAft>
              <a:buClr>
                <a:schemeClr val="dk1"/>
              </a:buClr>
              <a:buSzPts val="1600"/>
              <a:buFont typeface="Calibri"/>
              <a:buAutoNum type="arabicPeriod"/>
            </a:pPr>
            <a:r>
              <a:rPr lang="en-US" sz="1600"/>
              <a:t>Haga un agujero en el círculo marcado en la hoja del clinómetro. </a:t>
            </a:r>
            <a:endParaRPr/>
          </a:p>
          <a:p>
            <a:pPr indent="-228600" lvl="0" marL="228600" rtl="0" algn="just">
              <a:lnSpc>
                <a:spcPct val="90000"/>
              </a:lnSpc>
              <a:spcBef>
                <a:spcPts val="1000"/>
              </a:spcBef>
              <a:spcAft>
                <a:spcPts val="0"/>
              </a:spcAft>
              <a:buClr>
                <a:schemeClr val="dk1"/>
              </a:buClr>
              <a:buSzPts val="1600"/>
              <a:buFont typeface="Calibri"/>
              <a:buAutoNum type="arabicPeriod"/>
            </a:pPr>
            <a:r>
              <a:rPr lang="en-US" sz="1600"/>
              <a:t>Empuje un extremo del hilo o hilo dental a través del orificio y átelo o péguelo con cinta adhesiva en el lado de la tabla de tangentes del cartón. El hilo o el hilo dental de colores permitirán que se vea más fácilmente. </a:t>
            </a:r>
            <a:endParaRPr/>
          </a:p>
          <a:p>
            <a:pPr indent="-228600" lvl="0" marL="228600" rtl="0" algn="just">
              <a:lnSpc>
                <a:spcPct val="90000"/>
              </a:lnSpc>
              <a:spcBef>
                <a:spcPts val="1000"/>
              </a:spcBef>
              <a:spcAft>
                <a:spcPts val="0"/>
              </a:spcAft>
              <a:buClr>
                <a:schemeClr val="dk1"/>
              </a:buClr>
              <a:buSzPts val="1600"/>
              <a:buFont typeface="Calibri"/>
              <a:buAutoNum type="arabicPeriod"/>
            </a:pPr>
            <a:r>
              <a:rPr lang="en-US" sz="1600"/>
              <a:t>Ate una tuerca o arandela de metal al otro extremo de la rosca para que cuelgue frente a la hoja del clinómetro.</a:t>
            </a:r>
            <a:endParaRPr/>
          </a:p>
          <a:p>
            <a:pPr indent="-228600" lvl="0" marL="228600" rtl="0" algn="just">
              <a:lnSpc>
                <a:spcPct val="90000"/>
              </a:lnSpc>
              <a:spcBef>
                <a:spcPts val="1000"/>
              </a:spcBef>
              <a:spcAft>
                <a:spcPts val="0"/>
              </a:spcAft>
              <a:buClr>
                <a:schemeClr val="dk1"/>
              </a:buClr>
              <a:buSzPts val="1600"/>
              <a:buFont typeface="Calibri"/>
              <a:buAutoNum type="arabicPeriod"/>
            </a:pPr>
            <a:r>
              <a:rPr lang="en-US" sz="1600"/>
              <a:t> Pegue una pajita para beber a lo largo de la línea designada en la hoja del clinómetro, para usarla como dispositivo de observación.</a:t>
            </a:r>
            <a:endParaRPr sz="1600">
              <a:solidFill>
                <a:srgbClr val="000000"/>
              </a:solidFill>
            </a:endParaRPr>
          </a:p>
        </p:txBody>
      </p:sp>
      <p:sp>
        <p:nvSpPr>
          <p:cNvPr id="367" name="Google Shape;367;p26"/>
          <p:cNvSpPr txBox="1"/>
          <p:nvPr/>
        </p:nvSpPr>
        <p:spPr>
          <a:xfrm>
            <a:off x="1473200" y="5748338"/>
            <a:ext cx="743108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El cartón y tanto el clinómetro como la tabla de hojas de tangentes se pueden colocar en una hoja protector o laminado para asegurar una vida más larga. Luego, la pajita se colocaría en el exterior del plástico y el orificio para el hilo con la arandela se perforarían a través del instrumento entero (tapa de plástico, cartón y láminas).</a:t>
            </a:r>
            <a:endParaRPr b="1" sz="1400">
              <a:solidFill>
                <a:srgbClr val="000000"/>
              </a:solidFill>
              <a:latin typeface="Calibri"/>
              <a:ea typeface="Calibri"/>
              <a:cs typeface="Calibri"/>
              <a:sym typeface="Calibri"/>
            </a:endParaRPr>
          </a:p>
        </p:txBody>
      </p:sp>
      <p:pic>
        <p:nvPicPr>
          <p:cNvPr descr="Image of a homemade clinometer." id="368" name="Google Shape;368;p26"/>
          <p:cNvPicPr preferRelativeResize="0"/>
          <p:nvPr/>
        </p:nvPicPr>
        <p:blipFill rotWithShape="1">
          <a:blip r:embed="rId3">
            <a:alphaModFix/>
          </a:blip>
          <a:srcRect b="0" l="0" r="0" t="0"/>
          <a:stretch/>
        </p:blipFill>
        <p:spPr>
          <a:xfrm>
            <a:off x="6830251" y="1841494"/>
            <a:ext cx="1897044" cy="1479694"/>
          </a:xfrm>
          <a:prstGeom prst="rect">
            <a:avLst/>
          </a:prstGeom>
          <a:noFill/>
          <a:ln>
            <a:noFill/>
          </a:ln>
          <a:effectLst>
            <a:outerShdw blurRad="292100" rotWithShape="0" algn="tl" dir="2700000" dist="139700">
              <a:srgbClr val="333333">
                <a:alpha val="64705"/>
              </a:srgbClr>
            </a:outerShdw>
          </a:effectLst>
        </p:spPr>
      </p:pic>
      <p:pic>
        <p:nvPicPr>
          <p:cNvPr id="369" name="Google Shape;369;p26"/>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370" name="Google Shape;370;p26"/>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371" name="Google Shape;371;p26"/>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7" name="Google Shape;377;p27"/>
          <p:cNvSpPr txBox="1"/>
          <p:nvPr>
            <p:ph type="title"/>
          </p:nvPr>
        </p:nvSpPr>
        <p:spPr>
          <a:xfrm>
            <a:off x="1207911" y="1288572"/>
            <a:ext cx="7886700" cy="58018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85623"/>
              </a:buClr>
              <a:buSzPts val="2400"/>
              <a:buFont typeface="Calibri"/>
              <a:buNone/>
            </a:pPr>
            <a:r>
              <a:rPr b="1" lang="en-US" sz="2400">
                <a:solidFill>
                  <a:srgbClr val="385623"/>
                </a:solidFill>
              </a:rPr>
              <a:t>Para medir la altura de gramíneas, árboles y arbustos, necesitará los siguientes documentos</a:t>
            </a:r>
            <a:r>
              <a:rPr b="1" lang="en-US" sz="2800">
                <a:solidFill>
                  <a:srgbClr val="385623"/>
                </a:solidFill>
              </a:rPr>
              <a:t>: </a:t>
            </a:r>
            <a:br>
              <a:rPr b="1" lang="en-US" sz="2400"/>
            </a:br>
            <a:endParaRPr b="1" sz="2400">
              <a:solidFill>
                <a:srgbClr val="055000"/>
              </a:solidFill>
            </a:endParaRPr>
          </a:p>
        </p:txBody>
      </p:sp>
      <p:sp>
        <p:nvSpPr>
          <p:cNvPr id="378" name="Google Shape;378;p27"/>
          <p:cNvSpPr txBox="1"/>
          <p:nvPr>
            <p:ph idx="2" type="body"/>
          </p:nvPr>
        </p:nvSpPr>
        <p:spPr>
          <a:xfrm>
            <a:off x="1169811" y="1868752"/>
            <a:ext cx="7886700" cy="505014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00"/>
              <a:buNone/>
            </a:pPr>
            <a:r>
              <a:rPr b="1" lang="en-US" sz="1600"/>
              <a:t>Para medir la altura de gramíneas, árboles y arbustos, necesitará los siguientes documentos</a:t>
            </a:r>
            <a:r>
              <a:rPr b="1" lang="en-US" sz="1800"/>
              <a:t>: </a:t>
            </a:r>
            <a:endParaRPr b="1" sz="1600"/>
          </a:p>
          <a:p>
            <a:pPr indent="-228600" lvl="0" marL="228600" rtl="0" algn="l">
              <a:lnSpc>
                <a:spcPct val="90000"/>
              </a:lnSpc>
              <a:spcBef>
                <a:spcPts val="1000"/>
              </a:spcBef>
              <a:spcAft>
                <a:spcPts val="0"/>
              </a:spcAft>
              <a:buClr>
                <a:srgbClr val="0070C0"/>
              </a:buClr>
              <a:buSzPts val="1400"/>
              <a:buChar char="•"/>
            </a:pPr>
            <a:r>
              <a:rPr b="1" i="1" lang="en-US" sz="1400" u="sng">
                <a:solidFill>
                  <a:srgbClr val="0070C0"/>
                </a:solidFill>
              </a:rPr>
              <a:t>Guía de Campo de la Altura de Gramíneas, árboles y Arbustos </a:t>
            </a:r>
            <a:endParaRPr/>
          </a:p>
          <a:p>
            <a:pPr indent="-228600" lvl="0" marL="228600" rtl="0" algn="l">
              <a:lnSpc>
                <a:spcPct val="90000"/>
              </a:lnSpc>
              <a:spcBef>
                <a:spcPts val="1000"/>
              </a:spcBef>
              <a:spcAft>
                <a:spcPts val="0"/>
              </a:spcAft>
              <a:buClr>
                <a:srgbClr val="0070C0"/>
              </a:buClr>
              <a:buSzPts val="1400"/>
              <a:buChar char="•"/>
            </a:pPr>
            <a:r>
              <a:rPr b="1" i="1" lang="en-US" sz="1400" u="sng">
                <a:solidFill>
                  <a:srgbClr val="0070C0"/>
                </a:solidFill>
              </a:rPr>
              <a:t>Hoja de Datos de Mediciones de la Altura de un árbol al Nivel del Suelo</a:t>
            </a:r>
            <a:endParaRPr/>
          </a:p>
          <a:p>
            <a:pPr indent="-228600" lvl="0" marL="228600" rtl="0" algn="l">
              <a:lnSpc>
                <a:spcPct val="90000"/>
              </a:lnSpc>
              <a:spcBef>
                <a:spcPts val="1000"/>
              </a:spcBef>
              <a:spcAft>
                <a:spcPts val="0"/>
              </a:spcAft>
              <a:buClr>
                <a:srgbClr val="0070C0"/>
              </a:buClr>
              <a:buSzPts val="1400"/>
              <a:buChar char="•"/>
            </a:pPr>
            <a:r>
              <a:rPr b="1" i="1" lang="en-US" sz="1400" u="sng">
                <a:solidFill>
                  <a:srgbClr val="0070C0"/>
                </a:solidFill>
              </a:rPr>
              <a:t>Mediciones de la Altura de un árbol al Nivel del Suelo: Guía de Campo de la Técnica Simplificada del Clinómetro</a:t>
            </a:r>
            <a:endParaRPr/>
          </a:p>
          <a:p>
            <a:pPr indent="-228600" lvl="0" marL="228600" rtl="0" algn="l">
              <a:lnSpc>
                <a:spcPct val="90000"/>
              </a:lnSpc>
              <a:spcBef>
                <a:spcPts val="1000"/>
              </a:spcBef>
              <a:spcAft>
                <a:spcPts val="0"/>
              </a:spcAft>
              <a:buClr>
                <a:schemeClr val="dk1"/>
              </a:buClr>
              <a:buSzPts val="1400"/>
              <a:buChar char="•"/>
            </a:pPr>
            <a:r>
              <a:rPr lang="en-US" sz="1400"/>
              <a:t> </a:t>
            </a:r>
            <a:r>
              <a:rPr b="1" lang="en-US" sz="1400" u="sng">
                <a:solidFill>
                  <a:srgbClr val="0070C0"/>
                </a:solidFill>
              </a:rPr>
              <a:t>Mediciones de la Altura de un árbol en Suelo Llano: Hoja de Datos de la Técnica Simplificada del Clinómetro</a:t>
            </a:r>
            <a:endParaRPr/>
          </a:p>
          <a:p>
            <a:pPr indent="-228600" lvl="0" marL="228600" rtl="0" algn="l">
              <a:lnSpc>
                <a:spcPct val="90000"/>
              </a:lnSpc>
              <a:spcBef>
                <a:spcPts val="1000"/>
              </a:spcBef>
              <a:spcAft>
                <a:spcPts val="0"/>
              </a:spcAft>
              <a:buClr>
                <a:schemeClr val="dk1"/>
              </a:buClr>
              <a:buSzPts val="1400"/>
              <a:buChar char="•"/>
            </a:pPr>
            <a:r>
              <a:rPr lang="en-US" sz="1400"/>
              <a:t> </a:t>
            </a:r>
            <a:r>
              <a:rPr b="1" lang="en-US" sz="1400" u="sng">
                <a:solidFill>
                  <a:srgbClr val="0070C0"/>
                </a:solidFill>
              </a:rPr>
              <a:t>Mediciones de la Altura de un árbol en una Pendiente: Guía de Campo de la Técnica de Dos Triángulos con los ojos más altos que la base del árbol </a:t>
            </a:r>
            <a:endParaRPr/>
          </a:p>
          <a:p>
            <a:pPr indent="-228600" lvl="0" marL="228600" rtl="0" algn="l">
              <a:lnSpc>
                <a:spcPct val="90000"/>
              </a:lnSpc>
              <a:spcBef>
                <a:spcPts val="1000"/>
              </a:spcBef>
              <a:spcAft>
                <a:spcPts val="0"/>
              </a:spcAft>
              <a:buClr>
                <a:srgbClr val="0070C0"/>
              </a:buClr>
              <a:buSzPts val="1400"/>
              <a:buChar char="•"/>
            </a:pPr>
            <a:r>
              <a:rPr b="1" lang="en-US" sz="1400" u="sng">
                <a:solidFill>
                  <a:srgbClr val="0070C0"/>
                </a:solidFill>
              </a:rPr>
              <a:t>Mediciones de la Altura de un árbol en una Pendiente: Guía de Campo de la Técnica de Dos Triángulos con los ojos más bajos que la base del árbol </a:t>
            </a:r>
            <a:endParaRPr/>
          </a:p>
          <a:p>
            <a:pPr indent="-228600" lvl="0" marL="228600" rtl="0" algn="l">
              <a:lnSpc>
                <a:spcPct val="90000"/>
              </a:lnSpc>
              <a:spcBef>
                <a:spcPts val="1000"/>
              </a:spcBef>
              <a:spcAft>
                <a:spcPts val="0"/>
              </a:spcAft>
              <a:buClr>
                <a:srgbClr val="0070C0"/>
              </a:buClr>
              <a:buSzPts val="1400"/>
              <a:buChar char="•"/>
            </a:pPr>
            <a:r>
              <a:rPr b="1" lang="en-US" sz="1400" u="sng">
                <a:solidFill>
                  <a:srgbClr val="0070C0"/>
                </a:solidFill>
              </a:rPr>
              <a:t>Mediciones de la Altura de un árbol en una Pendiente: Hoja de Datos de la Técnica de Dos Triángulos con los ojos más altos o más bajos la base del árbol </a:t>
            </a:r>
            <a:endParaRPr/>
          </a:p>
          <a:p>
            <a:pPr indent="-228600" lvl="0" marL="228600" rtl="0" algn="l">
              <a:lnSpc>
                <a:spcPct val="90000"/>
              </a:lnSpc>
              <a:spcBef>
                <a:spcPts val="1000"/>
              </a:spcBef>
              <a:spcAft>
                <a:spcPts val="0"/>
              </a:spcAft>
              <a:buClr>
                <a:srgbClr val="0070C0"/>
              </a:buClr>
              <a:buSzPts val="1400"/>
              <a:buChar char="•"/>
            </a:pPr>
            <a:r>
              <a:rPr b="1" lang="en-US" sz="1400" u="sng">
                <a:solidFill>
                  <a:srgbClr val="0070C0"/>
                </a:solidFill>
              </a:rPr>
              <a:t>Mediciones de  la Altura de un árbol en una Pendiente: Guía de Campo de la Técnica Parado Junto al árbol </a:t>
            </a:r>
            <a:endParaRPr b="1" sz="1400" u="sng">
              <a:solidFill>
                <a:srgbClr val="0070C0"/>
              </a:solidFill>
            </a:endParaRPr>
          </a:p>
          <a:p>
            <a:pPr indent="-228600" lvl="0" marL="228600" rtl="0" algn="l">
              <a:lnSpc>
                <a:spcPct val="90000"/>
              </a:lnSpc>
              <a:spcBef>
                <a:spcPts val="1000"/>
              </a:spcBef>
              <a:spcAft>
                <a:spcPts val="0"/>
              </a:spcAft>
              <a:buClr>
                <a:srgbClr val="0070C0"/>
              </a:buClr>
              <a:buSzPts val="1400"/>
              <a:buChar char="•"/>
            </a:pPr>
            <a:r>
              <a:rPr b="1" lang="en-US" sz="1400" u="sng">
                <a:solidFill>
                  <a:srgbClr val="0070C0"/>
                </a:solidFill>
              </a:rPr>
              <a:t>Mediciones de la Altura del árbol en una Pendiente: Hoja de Datos de la Técnica  Parado Junto al árbol</a:t>
            </a:r>
            <a:endParaRPr sz="1400">
              <a:solidFill>
                <a:schemeClr val="dk2"/>
              </a:solidFill>
            </a:endParaRPr>
          </a:p>
        </p:txBody>
      </p:sp>
      <p:pic>
        <p:nvPicPr>
          <p:cNvPr id="379" name="Google Shape;379;p27"/>
          <p:cNvPicPr preferRelativeResize="0"/>
          <p:nvPr/>
        </p:nvPicPr>
        <p:blipFill rotWithShape="1">
          <a:blip r:embed="rId3">
            <a:alphaModFix/>
          </a:blip>
          <a:srcRect b="0" l="0" r="0" t="0"/>
          <a:stretch/>
        </p:blipFill>
        <p:spPr>
          <a:xfrm>
            <a:off x="-397" y="-119483"/>
            <a:ext cx="9144791" cy="7053682"/>
          </a:xfrm>
          <a:prstGeom prst="rect">
            <a:avLst/>
          </a:prstGeom>
          <a:noFill/>
          <a:ln>
            <a:noFill/>
          </a:ln>
        </p:spPr>
      </p:pic>
      <p:sp>
        <p:nvSpPr>
          <p:cNvPr id="380" name="Google Shape;380;p27"/>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381" name="Google Shape;381;p27"/>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28"/>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388" name="Google Shape;388;p28"/>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389" name="Google Shape;389;p28"/>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390" name="Google Shape;390;p2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1" name="Google Shape;391;p28"/>
          <p:cNvSpPr txBox="1"/>
          <p:nvPr>
            <p:ph type="title"/>
          </p:nvPr>
        </p:nvSpPr>
        <p:spPr>
          <a:xfrm>
            <a:off x="1257300" y="963788"/>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55000"/>
              </a:buClr>
              <a:buSzPct val="100000"/>
              <a:buFont typeface="Calibri"/>
              <a:buNone/>
            </a:pPr>
            <a:br>
              <a:rPr b="1" lang="en-US" sz="2800">
                <a:solidFill>
                  <a:srgbClr val="055000"/>
                </a:solidFill>
              </a:rPr>
            </a:br>
            <a:r>
              <a:rPr b="1" lang="en-US" sz="2800">
                <a:solidFill>
                  <a:srgbClr val="055000"/>
                </a:solidFill>
              </a:rPr>
              <a:t>Selección del método apropiado</a:t>
            </a:r>
            <a:br>
              <a:rPr b="1" lang="en-US" sz="3200">
                <a:solidFill>
                  <a:srgbClr val="055000"/>
                </a:solidFill>
              </a:rPr>
            </a:br>
            <a:br>
              <a:rPr b="1" lang="en-US">
                <a:solidFill>
                  <a:srgbClr val="055000"/>
                </a:solidFill>
              </a:rPr>
            </a:br>
            <a:endParaRPr/>
          </a:p>
        </p:txBody>
      </p:sp>
      <p:sp>
        <p:nvSpPr>
          <p:cNvPr id="392" name="Google Shape;392;p28"/>
          <p:cNvSpPr txBox="1"/>
          <p:nvPr>
            <p:ph idx="1" type="body"/>
          </p:nvPr>
        </p:nvSpPr>
        <p:spPr>
          <a:xfrm>
            <a:off x="1302326" y="1435607"/>
            <a:ext cx="7449512" cy="853743"/>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20000"/>
              </a:lnSpc>
              <a:spcBef>
                <a:spcPts val="0"/>
              </a:spcBef>
              <a:spcAft>
                <a:spcPts val="0"/>
              </a:spcAft>
              <a:buClr>
                <a:schemeClr val="dk1"/>
              </a:buClr>
              <a:buSzPct val="100000"/>
              <a:buNone/>
            </a:pPr>
            <a:r>
              <a:rPr lang="en-US"/>
              <a:t>Existen diferentes técnicas para medir la altura de los árboles y arbustos. Debe seleccionar el que mejor se adapte a su situación y seguir la guía de campo y la hoja de datos correspondientes</a:t>
            </a:r>
            <a:endParaRPr/>
          </a:p>
        </p:txBody>
      </p:sp>
      <p:pic>
        <p:nvPicPr>
          <p:cNvPr descr="Diagram showing the 5 Clinometer techniques. If your feet are level with the tree base, you will need to use either the standard clinometer technique or the simplified technique.  If you are measuring tree height on a slope, choose one of these options- two triangles with eyes higher than the tree base, two triangles with eyes lower than the tree base, or the stand by tree technique." id="393" name="Google Shape;393;p28"/>
          <p:cNvPicPr preferRelativeResize="0"/>
          <p:nvPr>
            <p:ph idx="2" type="body"/>
          </p:nvPr>
        </p:nvPicPr>
        <p:blipFill rotWithShape="1">
          <a:blip r:embed="rId4">
            <a:alphaModFix/>
          </a:blip>
          <a:srcRect b="70303" l="0" r="0" t="5328"/>
          <a:stretch/>
        </p:blipFill>
        <p:spPr>
          <a:xfrm>
            <a:off x="2477449" y="2423160"/>
            <a:ext cx="5358912" cy="1106424"/>
          </a:xfrm>
          <a:prstGeom prst="rect">
            <a:avLst/>
          </a:prstGeom>
          <a:noFill/>
          <a:ln>
            <a:noFill/>
          </a:ln>
        </p:spPr>
      </p:pic>
      <p:sp>
        <p:nvSpPr>
          <p:cNvPr id="394" name="Google Shape;394;p28"/>
          <p:cNvSpPr txBox="1"/>
          <p:nvPr/>
        </p:nvSpPr>
        <p:spPr>
          <a:xfrm>
            <a:off x="2006929" y="2169295"/>
            <a:ext cx="6040306" cy="341044"/>
          </a:xfrm>
          <a:prstGeom prst="rect">
            <a:avLst/>
          </a:prstGeom>
          <a:noFill/>
          <a:ln>
            <a:noFill/>
          </a:ln>
        </p:spPr>
        <p:txBody>
          <a:bodyPr anchorCtr="0" anchor="t" bIns="45700" lIns="91425" spcFirstLastPara="1" rIns="91425" wrap="square" tIns="45700">
            <a:normAutofit/>
          </a:bodyPr>
          <a:lstStyle/>
          <a:p>
            <a:pPr indent="0" lvl="0" marL="0" marR="0" rtl="0" algn="ctr">
              <a:lnSpc>
                <a:spcPct val="120000"/>
              </a:lnSpc>
              <a:spcBef>
                <a:spcPts val="0"/>
              </a:spcBef>
              <a:spcAft>
                <a:spcPts val="0"/>
              </a:spcAft>
              <a:buClr>
                <a:srgbClr val="006600"/>
              </a:buClr>
              <a:buSzPts val="1200"/>
              <a:buFont typeface="Arial"/>
              <a:buNone/>
            </a:pPr>
            <a:r>
              <a:rPr b="1" lang="en-US" sz="1200">
                <a:solidFill>
                  <a:srgbClr val="006600"/>
                </a:solidFill>
                <a:latin typeface="Calibri"/>
                <a:ea typeface="Calibri"/>
                <a:cs typeface="Calibri"/>
                <a:sym typeface="Calibri"/>
              </a:rPr>
              <a:t>1. Si sus pies están al nivel de la base del árbol, use uno de estos dos protocolos</a:t>
            </a:r>
            <a:endParaRPr b="1" sz="1200">
              <a:solidFill>
                <a:srgbClr val="006600"/>
              </a:solidFill>
              <a:latin typeface="Calibri"/>
              <a:ea typeface="Calibri"/>
              <a:cs typeface="Calibri"/>
              <a:sym typeface="Calibri"/>
            </a:endParaRPr>
          </a:p>
        </p:txBody>
      </p:sp>
      <p:pic>
        <p:nvPicPr>
          <p:cNvPr descr="Diagram showing the 5 Clinometer techniques. If your feet are level with the tree base, you will need to use either the standard clinometer technique or the simplified technique.  If you are measuring tree height on a slope, choose one of these options- two triangles with eyes higher than the tree base, two triangles with eyes lower than the tree base, or the stand by tree technique." id="395" name="Google Shape;395;p28"/>
          <p:cNvPicPr preferRelativeResize="0"/>
          <p:nvPr/>
        </p:nvPicPr>
        <p:blipFill rotWithShape="1">
          <a:blip r:embed="rId4">
            <a:alphaModFix/>
          </a:blip>
          <a:srcRect b="11138" l="0" r="0" t="65721"/>
          <a:stretch/>
        </p:blipFill>
        <p:spPr>
          <a:xfrm>
            <a:off x="2541514" y="4865545"/>
            <a:ext cx="5358912" cy="1050624"/>
          </a:xfrm>
          <a:prstGeom prst="rect">
            <a:avLst/>
          </a:prstGeom>
          <a:noFill/>
          <a:ln>
            <a:noFill/>
          </a:ln>
        </p:spPr>
      </p:pic>
      <p:pic>
        <p:nvPicPr>
          <p:cNvPr descr="Caution Icon" id="396" name="Google Shape;396;p28"/>
          <p:cNvPicPr preferRelativeResize="0"/>
          <p:nvPr/>
        </p:nvPicPr>
        <p:blipFill rotWithShape="1">
          <a:blip r:embed="rId5">
            <a:alphaModFix/>
          </a:blip>
          <a:srcRect b="0" l="0" r="0" t="0"/>
          <a:stretch/>
        </p:blipFill>
        <p:spPr>
          <a:xfrm>
            <a:off x="2077399" y="3968809"/>
            <a:ext cx="329107" cy="328871"/>
          </a:xfrm>
          <a:prstGeom prst="rect">
            <a:avLst/>
          </a:prstGeom>
          <a:noFill/>
          <a:ln>
            <a:noFill/>
          </a:ln>
          <a:effectLst>
            <a:outerShdw blurRad="292100" rotWithShape="0" algn="tl" dir="2700000" dist="139700">
              <a:srgbClr val="333333">
                <a:alpha val="64705"/>
              </a:srgbClr>
            </a:outerShdw>
          </a:effectLst>
        </p:spPr>
      </p:pic>
      <p:sp>
        <p:nvSpPr>
          <p:cNvPr id="397" name="Google Shape;397;p28"/>
          <p:cNvSpPr txBox="1"/>
          <p:nvPr/>
        </p:nvSpPr>
        <p:spPr>
          <a:xfrm>
            <a:off x="2541514" y="3924288"/>
            <a:ext cx="64516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200">
                <a:solidFill>
                  <a:srgbClr val="055000"/>
                </a:solidFill>
                <a:latin typeface="Calibri"/>
                <a:ea typeface="Calibri"/>
                <a:cs typeface="Calibri"/>
                <a:sym typeface="Calibri"/>
              </a:rPr>
              <a:t>Asegúrese de estar en un terreno nivelado para que sus pies estén a la misma altura que la base del árbol.</a:t>
            </a:r>
            <a:endParaRPr b="1" i="1" sz="1200">
              <a:solidFill>
                <a:srgbClr val="055000"/>
              </a:solidFill>
              <a:latin typeface="Calibri"/>
              <a:ea typeface="Calibri"/>
              <a:cs typeface="Calibri"/>
              <a:sym typeface="Calibri"/>
            </a:endParaRPr>
          </a:p>
        </p:txBody>
      </p:sp>
      <p:sp>
        <p:nvSpPr>
          <p:cNvPr id="398" name="Google Shape;398;p28"/>
          <p:cNvSpPr txBox="1"/>
          <p:nvPr/>
        </p:nvSpPr>
        <p:spPr>
          <a:xfrm>
            <a:off x="2077399" y="4497194"/>
            <a:ext cx="6040306" cy="341044"/>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ctr">
              <a:lnSpc>
                <a:spcPct val="120000"/>
              </a:lnSpc>
              <a:spcBef>
                <a:spcPts val="0"/>
              </a:spcBef>
              <a:spcAft>
                <a:spcPts val="0"/>
              </a:spcAft>
              <a:buClr>
                <a:srgbClr val="006600"/>
              </a:buClr>
              <a:buSzPct val="100000"/>
              <a:buFont typeface="Arial"/>
              <a:buNone/>
            </a:pPr>
            <a:r>
              <a:rPr b="1" lang="en-US" sz="1400">
                <a:solidFill>
                  <a:srgbClr val="006600"/>
                </a:solidFill>
                <a:latin typeface="Calibri"/>
                <a:ea typeface="Calibri"/>
                <a:cs typeface="Calibri"/>
                <a:sym typeface="Calibri"/>
              </a:rPr>
              <a:t>1. Si está midiendo la altura de un árbol en una pendiente, elija una de estas opciones</a:t>
            </a:r>
            <a:endParaRPr b="1" sz="1400">
              <a:solidFill>
                <a:srgbClr val="006600"/>
              </a:solidFill>
              <a:latin typeface="Calibri"/>
              <a:ea typeface="Calibri"/>
              <a:cs typeface="Calibri"/>
              <a:sym typeface="Calibri"/>
            </a:endParaRPr>
          </a:p>
        </p:txBody>
      </p:sp>
      <p:sp>
        <p:nvSpPr>
          <p:cNvPr id="399" name="Google Shape;399;p28"/>
          <p:cNvSpPr txBox="1"/>
          <p:nvPr/>
        </p:nvSpPr>
        <p:spPr>
          <a:xfrm>
            <a:off x="2779776" y="3458997"/>
            <a:ext cx="183794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3A3838"/>
                </a:solidFill>
                <a:latin typeface="Calibri"/>
                <a:ea typeface="Calibri"/>
                <a:cs typeface="Calibri"/>
                <a:sym typeface="Calibri"/>
              </a:rPr>
              <a:t>I. Técnica de clinómetro estándar</a:t>
            </a:r>
            <a:endParaRPr b="1" sz="1200">
              <a:solidFill>
                <a:srgbClr val="3A3838"/>
              </a:solidFill>
              <a:latin typeface="Calibri"/>
              <a:ea typeface="Calibri"/>
              <a:cs typeface="Calibri"/>
              <a:sym typeface="Calibri"/>
            </a:endParaRPr>
          </a:p>
        </p:txBody>
      </p:sp>
      <p:sp>
        <p:nvSpPr>
          <p:cNvPr id="400" name="Google Shape;400;p28"/>
          <p:cNvSpPr txBox="1"/>
          <p:nvPr/>
        </p:nvSpPr>
        <p:spPr>
          <a:xfrm>
            <a:off x="5200650" y="3454592"/>
            <a:ext cx="183794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3A3838"/>
                </a:solidFill>
                <a:latin typeface="Calibri"/>
                <a:ea typeface="Calibri"/>
                <a:cs typeface="Calibri"/>
                <a:sym typeface="Calibri"/>
              </a:rPr>
              <a:t>II. Técnica de clinómetro simplificada</a:t>
            </a:r>
            <a:endParaRPr b="1" sz="1200">
              <a:solidFill>
                <a:srgbClr val="3A3838"/>
              </a:solidFill>
              <a:latin typeface="Calibri"/>
              <a:ea typeface="Calibri"/>
              <a:cs typeface="Calibri"/>
              <a:sym typeface="Calibri"/>
            </a:endParaRPr>
          </a:p>
        </p:txBody>
      </p:sp>
      <p:sp>
        <p:nvSpPr>
          <p:cNvPr id="401" name="Google Shape;401;p28"/>
          <p:cNvSpPr txBox="1"/>
          <p:nvPr/>
        </p:nvSpPr>
        <p:spPr>
          <a:xfrm>
            <a:off x="2365474" y="5881921"/>
            <a:ext cx="174932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3A3838"/>
                </a:solidFill>
                <a:latin typeface="Calibri"/>
                <a:ea typeface="Calibri"/>
                <a:cs typeface="Calibri"/>
                <a:sym typeface="Calibri"/>
              </a:rPr>
              <a:t>III. Dos triángulos con ojos más altos que la base del árbol.</a:t>
            </a:r>
            <a:endParaRPr b="1" sz="1200">
              <a:solidFill>
                <a:srgbClr val="3A3838"/>
              </a:solidFill>
              <a:latin typeface="Calibri"/>
              <a:ea typeface="Calibri"/>
              <a:cs typeface="Calibri"/>
              <a:sym typeface="Calibri"/>
            </a:endParaRPr>
          </a:p>
        </p:txBody>
      </p:sp>
      <p:sp>
        <p:nvSpPr>
          <p:cNvPr id="402" name="Google Shape;402;p28"/>
          <p:cNvSpPr txBox="1"/>
          <p:nvPr/>
        </p:nvSpPr>
        <p:spPr>
          <a:xfrm>
            <a:off x="4163874" y="5881921"/>
            <a:ext cx="174932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3A3838"/>
                </a:solidFill>
                <a:latin typeface="Calibri"/>
                <a:ea typeface="Calibri"/>
                <a:cs typeface="Calibri"/>
                <a:sym typeface="Calibri"/>
              </a:rPr>
              <a:t>IV. Dos triángulos con ojos más bajos que la base del árbol.</a:t>
            </a:r>
            <a:endParaRPr b="1" sz="1200">
              <a:solidFill>
                <a:srgbClr val="3A3838"/>
              </a:solidFill>
              <a:latin typeface="Calibri"/>
              <a:ea typeface="Calibri"/>
              <a:cs typeface="Calibri"/>
              <a:sym typeface="Calibri"/>
            </a:endParaRPr>
          </a:p>
        </p:txBody>
      </p:sp>
      <p:sp>
        <p:nvSpPr>
          <p:cNvPr id="403" name="Google Shape;403;p28"/>
          <p:cNvSpPr txBox="1"/>
          <p:nvPr/>
        </p:nvSpPr>
        <p:spPr>
          <a:xfrm>
            <a:off x="5937009" y="5881921"/>
            <a:ext cx="174932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3A3838"/>
                </a:solidFill>
                <a:latin typeface="Calibri"/>
                <a:ea typeface="Calibri"/>
                <a:cs typeface="Calibri"/>
                <a:sym typeface="Calibri"/>
              </a:rPr>
              <a:t>V. Técnica de pararse junto al árbol.</a:t>
            </a:r>
            <a:endParaRPr b="1" sz="1200">
              <a:solidFill>
                <a:srgbClr val="3A3838"/>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09" name="Google Shape;409;p29"/>
          <p:cNvSpPr txBox="1"/>
          <p:nvPr>
            <p:ph type="title"/>
          </p:nvPr>
        </p:nvSpPr>
        <p:spPr>
          <a:xfrm>
            <a:off x="1257300" y="1214675"/>
            <a:ext cx="7886700" cy="58018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55000"/>
              </a:buClr>
              <a:buSzPct val="100000"/>
              <a:buFont typeface="Calibri"/>
              <a:buNone/>
            </a:pPr>
            <a:r>
              <a:rPr b="1" lang="en-US" sz="2800">
                <a:solidFill>
                  <a:srgbClr val="055000"/>
                </a:solidFill>
              </a:rPr>
              <a:t>Identificación del centro del Sitio de Muestreo de la Cobertura Terrestre</a:t>
            </a:r>
            <a:endParaRPr/>
          </a:p>
        </p:txBody>
      </p:sp>
      <p:sp>
        <p:nvSpPr>
          <p:cNvPr id="410" name="Google Shape;410;p29"/>
          <p:cNvSpPr txBox="1"/>
          <p:nvPr>
            <p:ph idx="2" type="body"/>
          </p:nvPr>
        </p:nvSpPr>
        <p:spPr>
          <a:xfrm>
            <a:off x="1349935" y="2216533"/>
            <a:ext cx="4301114" cy="2424933"/>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800"/>
              <a:buNone/>
            </a:pPr>
            <a:r>
              <a:rPr lang="en-US" sz="1800"/>
              <a:t>Ubique el centro de su Sitio de Muestreo de Cobertura Terrestre Homogéneo. Este es su punto de partida.</a:t>
            </a:r>
            <a:endParaRPr sz="1800"/>
          </a:p>
        </p:txBody>
      </p:sp>
      <p:pic>
        <p:nvPicPr>
          <p:cNvPr descr="Image of the sampling grid.The grid is a 30 m x 30 m square, with 21.2 m half diagonals ." id="411" name="Google Shape;411;p29"/>
          <p:cNvPicPr preferRelativeResize="0"/>
          <p:nvPr/>
        </p:nvPicPr>
        <p:blipFill rotWithShape="1">
          <a:blip r:embed="rId3">
            <a:alphaModFix/>
          </a:blip>
          <a:srcRect b="0" l="0" r="0" t="0"/>
          <a:stretch/>
        </p:blipFill>
        <p:spPr>
          <a:xfrm>
            <a:off x="5717017" y="1973263"/>
            <a:ext cx="3155664" cy="2657531"/>
          </a:xfrm>
          <a:prstGeom prst="rect">
            <a:avLst/>
          </a:prstGeom>
          <a:noFill/>
          <a:ln>
            <a:noFill/>
          </a:ln>
        </p:spPr>
      </p:pic>
      <p:sp>
        <p:nvSpPr>
          <p:cNvPr id="412" name="Google Shape;412;p29"/>
          <p:cNvSpPr txBox="1"/>
          <p:nvPr/>
        </p:nvSpPr>
        <p:spPr>
          <a:xfrm>
            <a:off x="5831174" y="4809202"/>
            <a:ext cx="2927350"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Sitio de Muestreo de Cobertura Terrestre con las cuatro medias diagonales de 21,2 m en las direcciones NE, SE, SW y NW para el muestreo.</a:t>
            </a:r>
            <a:endParaRPr/>
          </a:p>
        </p:txBody>
      </p:sp>
      <p:pic>
        <p:nvPicPr>
          <p:cNvPr id="413" name="Google Shape;413;p29"/>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414" name="Google Shape;414;p29"/>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415" name="Google Shape;415;p29"/>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3"/>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110" name="Google Shape;110;p3"/>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Calibri"/>
                <a:ea typeface="Calibri"/>
                <a:cs typeface="Calibri"/>
                <a:sym typeface="Calibri"/>
              </a:rPr>
              <a:t> ¿Qué es la altura de gramíneas, árboles y arbustos?</a:t>
            </a:r>
            <a:endParaRPr/>
          </a:p>
        </p:txBody>
      </p:sp>
      <p:sp>
        <p:nvSpPr>
          <p:cNvPr id="111" name="Google Shape;111;p3"/>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215B1C"/>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112" name="Google Shape;112;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3" name="Google Shape;113;p3"/>
          <p:cNvSpPr txBox="1"/>
          <p:nvPr>
            <p:ph type="title"/>
          </p:nvPr>
        </p:nvSpPr>
        <p:spPr>
          <a:xfrm>
            <a:off x="1257300" y="78493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4400"/>
              <a:buFont typeface="Calibri"/>
              <a:buNone/>
            </a:pPr>
            <a:r>
              <a:rPr lang="en-US">
                <a:solidFill>
                  <a:srgbClr val="055000"/>
                </a:solidFill>
              </a:rPr>
              <a:t> </a:t>
            </a:r>
            <a:r>
              <a:rPr b="1" lang="en-US">
                <a:solidFill>
                  <a:srgbClr val="055000"/>
                </a:solidFill>
              </a:rPr>
              <a:t>La Biósfera</a:t>
            </a:r>
            <a:endParaRPr b="1">
              <a:solidFill>
                <a:srgbClr val="055000"/>
              </a:solidFill>
            </a:endParaRPr>
          </a:p>
        </p:txBody>
      </p:sp>
      <p:sp>
        <p:nvSpPr>
          <p:cNvPr id="114" name="Google Shape;114;p3"/>
          <p:cNvSpPr txBox="1"/>
          <p:nvPr>
            <p:ph idx="2" type="body"/>
          </p:nvPr>
        </p:nvSpPr>
        <p:spPr>
          <a:xfrm>
            <a:off x="1257301" y="1896346"/>
            <a:ext cx="5647658"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1800"/>
              <a:t>La Biosfera es la zona de vida de la Tierra. Todos los organismos de la Tierra pertenecen a la biósfera. GLOBE tiene varias formas de explorar y medir los componentes de la </a:t>
            </a:r>
            <a:r>
              <a:rPr b="1" lang="en-US" sz="1800">
                <a:solidFill>
                  <a:srgbClr val="385623"/>
                </a:solidFill>
              </a:rPr>
              <a:t>Biósfera</a:t>
            </a:r>
            <a:r>
              <a:rPr lang="en-US" sz="1800"/>
              <a:t> a través de investigaciones en </a:t>
            </a:r>
            <a:r>
              <a:rPr b="1" lang="en-US" sz="1800">
                <a:solidFill>
                  <a:srgbClr val="385623"/>
                </a:solidFill>
              </a:rPr>
              <a:t>cobertura terrestre y fenología.  </a:t>
            </a:r>
            <a:r>
              <a:rPr lang="en-US" sz="1800"/>
              <a:t>Además, las investigaciones de la Hidrosfera incluyen los protocolos de macroinvertebrados y larvas de mosquitos. </a:t>
            </a:r>
            <a:endParaRPr/>
          </a:p>
          <a:p>
            <a:pPr indent="0" lvl="0" marL="0" rtl="0" algn="l">
              <a:lnSpc>
                <a:spcPct val="90000"/>
              </a:lnSpc>
              <a:spcBef>
                <a:spcPts val="1000"/>
              </a:spcBef>
              <a:spcAft>
                <a:spcPts val="0"/>
              </a:spcAft>
              <a:buClr>
                <a:schemeClr val="dk1"/>
              </a:buClr>
              <a:buSzPts val="1800"/>
              <a:buNone/>
            </a:pPr>
            <a:r>
              <a:rPr lang="en-US" sz="1800"/>
              <a:t>Como todas las partes del sistema terrestre, la </a:t>
            </a:r>
            <a:r>
              <a:rPr b="1" lang="en-US" sz="1800">
                <a:solidFill>
                  <a:srgbClr val="385623"/>
                </a:solidFill>
              </a:rPr>
              <a:t>biósfera</a:t>
            </a:r>
            <a:r>
              <a:rPr lang="en-US" sz="1800"/>
              <a:t> está sujeta a cambios. Podemos cuantificar estos cambios tomando medidas a lo largo del tiempo y comparando lo que vimos en el pasado con lo que vemos en el presente.</a:t>
            </a:r>
            <a:endParaRPr/>
          </a:p>
          <a:p>
            <a:pPr indent="0" lvl="0" marL="0" rtl="0" algn="l">
              <a:lnSpc>
                <a:spcPct val="90000"/>
              </a:lnSpc>
              <a:spcBef>
                <a:spcPts val="1000"/>
              </a:spcBef>
              <a:spcAft>
                <a:spcPts val="0"/>
              </a:spcAft>
              <a:buClr>
                <a:schemeClr val="dk1"/>
              </a:buClr>
              <a:buSzPts val="1800"/>
              <a:buNone/>
            </a:pPr>
            <a:r>
              <a:rPr lang="en-US" sz="1800"/>
              <a:t> </a:t>
            </a:r>
            <a:r>
              <a:rPr b="1" lang="en-US" sz="1800">
                <a:solidFill>
                  <a:srgbClr val="385623"/>
                </a:solidFill>
              </a:rPr>
              <a:t>Las mediciones de altura de gramíneas, árboles y arbustos </a:t>
            </a:r>
            <a:r>
              <a:rPr lang="en-US" sz="1800"/>
              <a:t>son parte de los </a:t>
            </a:r>
            <a:r>
              <a:rPr i="1" lang="en-US" sz="1800"/>
              <a:t>Protocolos de Biosfera de GLOB</a:t>
            </a:r>
            <a:r>
              <a:rPr lang="en-US" sz="1800"/>
              <a:t>E. Graminoide es otra palabra para plantas similares a la hierba.</a:t>
            </a:r>
            <a:endParaRPr sz="1800"/>
          </a:p>
        </p:txBody>
      </p:sp>
      <p:pic>
        <p:nvPicPr>
          <p:cNvPr descr="photo cactus in desert" id="115" name="Google Shape;115;p3"/>
          <p:cNvPicPr preferRelativeResize="0"/>
          <p:nvPr/>
        </p:nvPicPr>
        <p:blipFill rotWithShape="1">
          <a:blip r:embed="rId4">
            <a:alphaModFix/>
          </a:blip>
          <a:srcRect b="0" l="0" r="0" t="0"/>
          <a:stretch/>
        </p:blipFill>
        <p:spPr>
          <a:xfrm>
            <a:off x="7252011" y="1131755"/>
            <a:ext cx="1710765" cy="1664199"/>
          </a:xfrm>
          <a:prstGeom prst="rect">
            <a:avLst/>
          </a:prstGeom>
          <a:noFill/>
          <a:ln>
            <a:noFill/>
          </a:ln>
        </p:spPr>
      </p:pic>
      <p:pic>
        <p:nvPicPr>
          <p:cNvPr descr="photo of trees and meadow" id="116" name="Google Shape;116;p3"/>
          <p:cNvPicPr preferRelativeResize="0"/>
          <p:nvPr/>
        </p:nvPicPr>
        <p:blipFill rotWithShape="1">
          <a:blip r:embed="rId5">
            <a:alphaModFix/>
          </a:blip>
          <a:srcRect b="0" l="0" r="0" t="0"/>
          <a:stretch/>
        </p:blipFill>
        <p:spPr>
          <a:xfrm>
            <a:off x="7267495" y="2995818"/>
            <a:ext cx="1695281" cy="1558597"/>
          </a:xfrm>
          <a:prstGeom prst="rect">
            <a:avLst/>
          </a:prstGeom>
          <a:noFill/>
          <a:ln>
            <a:noFill/>
          </a:ln>
        </p:spPr>
      </p:pic>
      <p:pic>
        <p:nvPicPr>
          <p:cNvPr descr="photo of sand dunes" id="117" name="Google Shape;117;p3"/>
          <p:cNvPicPr preferRelativeResize="0"/>
          <p:nvPr/>
        </p:nvPicPr>
        <p:blipFill rotWithShape="1">
          <a:blip r:embed="rId6">
            <a:alphaModFix/>
          </a:blip>
          <a:srcRect b="0" l="0" r="0" t="0"/>
          <a:stretch/>
        </p:blipFill>
        <p:spPr>
          <a:xfrm>
            <a:off x="7301657" y="4762268"/>
            <a:ext cx="1661119" cy="1581035"/>
          </a:xfrm>
          <a:prstGeom prst="rect">
            <a:avLst/>
          </a:prstGeom>
          <a:noFill/>
          <a:ln>
            <a:noFill/>
          </a:ln>
        </p:spPr>
      </p:pic>
      <p:sp>
        <p:nvSpPr>
          <p:cNvPr id="118" name="Google Shape;118;p3"/>
          <p:cNvSpPr txBox="1"/>
          <p:nvPr/>
        </p:nvSpPr>
        <p:spPr>
          <a:xfrm>
            <a:off x="7301657" y="6611779"/>
            <a:ext cx="166111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Photo Credit: Shelley E. Olds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1" name="Google Shape;421;p30"/>
          <p:cNvSpPr txBox="1"/>
          <p:nvPr>
            <p:ph type="title"/>
          </p:nvPr>
        </p:nvSpPr>
        <p:spPr>
          <a:xfrm>
            <a:off x="1257300" y="1133300"/>
            <a:ext cx="7886700" cy="89772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55000"/>
              </a:buClr>
              <a:buSzPct val="100000"/>
              <a:buFont typeface="Calibri"/>
              <a:buNone/>
            </a:pPr>
            <a:r>
              <a:rPr b="1" lang="en-US" sz="2700">
                <a:solidFill>
                  <a:srgbClr val="055000"/>
                </a:solidFill>
              </a:rPr>
              <a:t>A. Medición de la altura de la vegetación graminoide</a:t>
            </a:r>
            <a:br>
              <a:rPr b="1" lang="en-US">
                <a:solidFill>
                  <a:srgbClr val="055000"/>
                </a:solidFill>
              </a:rPr>
            </a:br>
            <a:endParaRPr/>
          </a:p>
        </p:txBody>
      </p:sp>
      <p:sp>
        <p:nvSpPr>
          <p:cNvPr id="422" name="Google Shape;422;p30"/>
          <p:cNvSpPr txBox="1"/>
          <p:nvPr>
            <p:ph idx="1" type="body"/>
          </p:nvPr>
        </p:nvSpPr>
        <p:spPr>
          <a:xfrm>
            <a:off x="1257300" y="1746494"/>
            <a:ext cx="3886200" cy="4895852"/>
          </a:xfrm>
          <a:prstGeom prst="rect">
            <a:avLst/>
          </a:prstGeom>
          <a:noFill/>
          <a:ln>
            <a:noFill/>
          </a:ln>
        </p:spPr>
        <p:txBody>
          <a:bodyPr anchorCtr="0" anchor="t" bIns="45700" lIns="91425" spcFirstLastPara="1" rIns="91425" wrap="square" tIns="45700">
            <a:normAutofit fontScale="32500" lnSpcReduction="20000"/>
          </a:bodyPr>
          <a:lstStyle/>
          <a:p>
            <a:pPr indent="-228631" lvl="0" marL="228600" rtl="0" algn="just">
              <a:lnSpc>
                <a:spcPct val="120000"/>
              </a:lnSpc>
              <a:spcBef>
                <a:spcPts val="0"/>
              </a:spcBef>
              <a:spcAft>
                <a:spcPts val="0"/>
              </a:spcAft>
              <a:buClr>
                <a:schemeClr val="dk1"/>
              </a:buClr>
              <a:buSzPct val="100000"/>
              <a:buChar char="•"/>
            </a:pPr>
            <a:r>
              <a:rPr lang="en-US" sz="4300"/>
              <a:t>Párese en el centro de su sitio de muestreo de cobertura terrestre y venda los ojos de su compañero. Haga que arrojen el almohadoncito de porotos en algún lugar del sitio.</a:t>
            </a:r>
            <a:endParaRPr/>
          </a:p>
          <a:p>
            <a:pPr indent="-139890" lvl="0" marL="228600" rtl="0" algn="just">
              <a:lnSpc>
                <a:spcPct val="120000"/>
              </a:lnSpc>
              <a:spcBef>
                <a:spcPts val="0"/>
              </a:spcBef>
              <a:spcAft>
                <a:spcPts val="0"/>
              </a:spcAft>
              <a:buClr>
                <a:schemeClr val="dk1"/>
              </a:buClr>
              <a:buSzPct val="100000"/>
              <a:buNone/>
            </a:pPr>
            <a:r>
              <a:t/>
            </a:r>
            <a:endParaRPr sz="4300"/>
          </a:p>
          <a:p>
            <a:pPr indent="-228631" lvl="0" marL="228600" rtl="0" algn="just">
              <a:lnSpc>
                <a:spcPct val="120000"/>
              </a:lnSpc>
              <a:spcBef>
                <a:spcPts val="0"/>
              </a:spcBef>
              <a:spcAft>
                <a:spcPts val="0"/>
              </a:spcAft>
              <a:buClr>
                <a:schemeClr val="dk1"/>
              </a:buClr>
              <a:buSzPct val="100000"/>
              <a:buChar char="•"/>
            </a:pPr>
            <a:r>
              <a:rPr lang="en-US" sz="4300"/>
              <a:t>Con una cinta métrica flexible, mida la altura de la vegetación herbácea donde aterrizó el almohadón de porotos. Mide desde el suelo hasta la parte superior de los graminoides.</a:t>
            </a:r>
            <a:endParaRPr/>
          </a:p>
          <a:p>
            <a:pPr indent="-139890" lvl="0" marL="228600" rtl="0" algn="just">
              <a:lnSpc>
                <a:spcPct val="120000"/>
              </a:lnSpc>
              <a:spcBef>
                <a:spcPts val="0"/>
              </a:spcBef>
              <a:spcAft>
                <a:spcPts val="0"/>
              </a:spcAft>
              <a:buClr>
                <a:schemeClr val="dk1"/>
              </a:buClr>
              <a:buSzPct val="100000"/>
              <a:buNone/>
            </a:pPr>
            <a:r>
              <a:t/>
            </a:r>
            <a:endParaRPr sz="4300"/>
          </a:p>
          <a:p>
            <a:pPr indent="-228631" lvl="0" marL="228600" rtl="0" algn="just">
              <a:lnSpc>
                <a:spcPct val="120000"/>
              </a:lnSpc>
              <a:spcBef>
                <a:spcPts val="0"/>
              </a:spcBef>
              <a:spcAft>
                <a:spcPts val="0"/>
              </a:spcAft>
              <a:buClr>
                <a:schemeClr val="dk1"/>
              </a:buClr>
              <a:buSzPct val="100000"/>
              <a:buChar char="•"/>
            </a:pPr>
            <a:r>
              <a:rPr lang="en-US" sz="4300"/>
              <a:t>Registre la altura en la hoja de datos de acuerdo con el método que haya determinado que mejor se adapte a su situación (p. Ej., Técnica Estándar de Clinómetro, Técnica de Parado Junto al árbol, etc.)</a:t>
            </a:r>
            <a:endParaRPr/>
          </a:p>
          <a:p>
            <a:pPr indent="-139890" lvl="0" marL="228600" rtl="0" algn="just">
              <a:lnSpc>
                <a:spcPct val="120000"/>
              </a:lnSpc>
              <a:spcBef>
                <a:spcPts val="0"/>
              </a:spcBef>
              <a:spcAft>
                <a:spcPts val="0"/>
              </a:spcAft>
              <a:buClr>
                <a:schemeClr val="dk1"/>
              </a:buClr>
              <a:buSzPct val="100000"/>
              <a:buNone/>
            </a:pPr>
            <a:r>
              <a:t/>
            </a:r>
            <a:endParaRPr sz="4300">
              <a:solidFill>
                <a:srgbClr val="000000"/>
              </a:solidFill>
            </a:endParaRPr>
          </a:p>
          <a:p>
            <a:pPr indent="-228631" lvl="0" marL="228600" rtl="0" algn="just">
              <a:lnSpc>
                <a:spcPct val="120000"/>
              </a:lnSpc>
              <a:spcBef>
                <a:spcPts val="0"/>
              </a:spcBef>
              <a:spcAft>
                <a:spcPts val="0"/>
              </a:spcAft>
              <a:buClr>
                <a:schemeClr val="dk1"/>
              </a:buClr>
              <a:buSzPct val="100000"/>
              <a:buChar char="•"/>
            </a:pPr>
            <a:r>
              <a:rPr lang="en-US" sz="4300"/>
              <a:t>Repita este proceso dos veces más y promedie los resultados.</a:t>
            </a:r>
            <a:endParaRPr sz="4300"/>
          </a:p>
          <a:p>
            <a:pPr indent="-104775" lvl="0" marL="228600" rtl="0" algn="just">
              <a:lnSpc>
                <a:spcPct val="120000"/>
              </a:lnSpc>
              <a:spcBef>
                <a:spcPts val="0"/>
              </a:spcBef>
              <a:spcAft>
                <a:spcPts val="0"/>
              </a:spcAft>
              <a:buClr>
                <a:schemeClr val="dk1"/>
              </a:buClr>
              <a:buSzPct val="100000"/>
              <a:buNone/>
            </a:pPr>
            <a:r>
              <a:t/>
            </a:r>
            <a:endParaRPr sz="6000">
              <a:solidFill>
                <a:srgbClr val="000000"/>
              </a:solidFill>
            </a:endParaRPr>
          </a:p>
          <a:p>
            <a:pPr indent="0" lvl="0" marL="0" rtl="0" algn="just">
              <a:lnSpc>
                <a:spcPct val="120000"/>
              </a:lnSpc>
              <a:spcBef>
                <a:spcPts val="0"/>
              </a:spcBef>
              <a:spcAft>
                <a:spcPts val="0"/>
              </a:spcAft>
              <a:buClr>
                <a:srgbClr val="FF0000"/>
              </a:buClr>
              <a:buSzPct val="100000"/>
              <a:buNone/>
            </a:pPr>
            <a:r>
              <a:rPr b="1" lang="en-US" sz="5000">
                <a:solidFill>
                  <a:srgbClr val="FF0000"/>
                </a:solidFill>
              </a:rPr>
              <a:t>Ahora ha completado la medición de la altura de las gramíneas</a:t>
            </a:r>
            <a:endParaRPr/>
          </a:p>
        </p:txBody>
      </p:sp>
      <p:pic>
        <p:nvPicPr>
          <p:cNvPr descr="Partner is blindfolded and throws a beanbag." id="423" name="Google Shape;423;p30"/>
          <p:cNvPicPr preferRelativeResize="0"/>
          <p:nvPr>
            <p:ph idx="2" type="body"/>
          </p:nvPr>
        </p:nvPicPr>
        <p:blipFill rotWithShape="1">
          <a:blip r:embed="rId3">
            <a:alphaModFix/>
          </a:blip>
          <a:srcRect b="0" l="0" r="0" t="0"/>
          <a:stretch/>
        </p:blipFill>
        <p:spPr>
          <a:xfrm>
            <a:off x="5355860" y="1825624"/>
            <a:ext cx="3391360" cy="2581483"/>
          </a:xfrm>
          <a:prstGeom prst="rect">
            <a:avLst/>
          </a:prstGeom>
          <a:noFill/>
          <a:ln>
            <a:noFill/>
          </a:ln>
        </p:spPr>
      </p:pic>
      <p:pic>
        <p:nvPicPr>
          <p:cNvPr descr="Image of a beanbag" id="424" name="Google Shape;424;p30"/>
          <p:cNvPicPr preferRelativeResize="0"/>
          <p:nvPr/>
        </p:nvPicPr>
        <p:blipFill rotWithShape="1">
          <a:blip r:embed="rId4">
            <a:alphaModFix/>
          </a:blip>
          <a:srcRect b="0" l="0" r="0" t="0"/>
          <a:stretch/>
        </p:blipFill>
        <p:spPr>
          <a:xfrm rot="506811">
            <a:off x="6079086" y="4986084"/>
            <a:ext cx="1297443" cy="994167"/>
          </a:xfrm>
          <a:prstGeom prst="rect">
            <a:avLst/>
          </a:prstGeom>
          <a:noFill/>
          <a:ln>
            <a:noFill/>
          </a:ln>
          <a:effectLst>
            <a:outerShdw blurRad="292100" rotWithShape="0" algn="tl" dir="2700000" dist="139700">
              <a:srgbClr val="333333">
                <a:alpha val="64705"/>
              </a:srgbClr>
            </a:outerShdw>
          </a:effectLst>
        </p:spPr>
      </p:pic>
      <p:pic>
        <p:nvPicPr>
          <p:cNvPr id="425" name="Google Shape;425;p30"/>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426" name="Google Shape;426;p30"/>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427" name="Google Shape;427;p30"/>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3" name="Google Shape;433;p31"/>
          <p:cNvSpPr txBox="1"/>
          <p:nvPr>
            <p:ph type="title"/>
          </p:nvPr>
        </p:nvSpPr>
        <p:spPr>
          <a:xfrm>
            <a:off x="1319734" y="1717963"/>
            <a:ext cx="7749304" cy="80160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55000"/>
              </a:buClr>
              <a:buSzPct val="100000"/>
              <a:buFont typeface="Calibri"/>
              <a:buNone/>
            </a:pPr>
            <a:r>
              <a:rPr b="1" lang="en-US" sz="2700">
                <a:solidFill>
                  <a:srgbClr val="055000"/>
                </a:solidFill>
              </a:rPr>
              <a:t>B. Medición de la altura de la vegetación del arbusto  (0.5 m-5 m alto)</a:t>
            </a:r>
            <a:br>
              <a:rPr b="1" lang="en-US" sz="3200">
                <a:solidFill>
                  <a:srgbClr val="055000"/>
                </a:solidFill>
              </a:rPr>
            </a:br>
            <a:br>
              <a:rPr b="1" lang="en-US">
                <a:solidFill>
                  <a:srgbClr val="055000"/>
                </a:solidFill>
              </a:rPr>
            </a:br>
            <a:endParaRPr/>
          </a:p>
        </p:txBody>
      </p:sp>
      <p:sp>
        <p:nvSpPr>
          <p:cNvPr id="434" name="Google Shape;434;p31"/>
          <p:cNvSpPr txBox="1"/>
          <p:nvPr>
            <p:ph idx="1" type="body"/>
          </p:nvPr>
        </p:nvSpPr>
        <p:spPr>
          <a:xfrm>
            <a:off x="1319734" y="2015692"/>
            <a:ext cx="4676331" cy="4351338"/>
          </a:xfrm>
          <a:prstGeom prst="rect">
            <a:avLst/>
          </a:prstGeom>
          <a:noFill/>
          <a:ln>
            <a:noFill/>
          </a:ln>
        </p:spPr>
        <p:txBody>
          <a:bodyPr anchorCtr="0" anchor="t" bIns="45700" lIns="91425" spcFirstLastPara="1" rIns="91425" wrap="square" tIns="45700">
            <a:normAutofit fontScale="25000" lnSpcReduction="20000"/>
          </a:bodyPr>
          <a:lstStyle/>
          <a:p>
            <a:pPr indent="-228600" lvl="0" marL="228600" rtl="0" algn="just">
              <a:lnSpc>
                <a:spcPct val="90000"/>
              </a:lnSpc>
              <a:spcBef>
                <a:spcPts val="0"/>
              </a:spcBef>
              <a:spcAft>
                <a:spcPts val="0"/>
              </a:spcAft>
              <a:buClr>
                <a:schemeClr val="dk1"/>
              </a:buClr>
              <a:buSzPct val="100000"/>
              <a:buChar char="•"/>
            </a:pPr>
            <a:r>
              <a:rPr lang="en-US" sz="6000"/>
              <a:t> Párese en el centro de su sitio de muestreo de cobertura terrestre y vende los ojos de su compañero. Pídale que arroje un almohadón de frijoles en algún lugar del Sitio.</a:t>
            </a:r>
            <a:endParaRPr sz="6000"/>
          </a:p>
          <a:p>
            <a:pPr indent="-228600" lvl="0" marL="228600" rtl="0" algn="just">
              <a:lnSpc>
                <a:spcPct val="90000"/>
              </a:lnSpc>
              <a:spcBef>
                <a:spcPts val="1000"/>
              </a:spcBef>
              <a:spcAft>
                <a:spcPts val="0"/>
              </a:spcAft>
              <a:buClr>
                <a:schemeClr val="dk1"/>
              </a:buClr>
              <a:buSzPct val="100000"/>
              <a:buChar char="•"/>
            </a:pPr>
            <a:r>
              <a:rPr lang="en-US" sz="6000"/>
              <a:t>Busque el arbusto más cercano a la bolsa de porotos. Mide la altura del arbusto desde el suelo hasta la rama más alta. Haga esto con una cinta métrica si es posible. (Si el arbusto es demasiado alto, mídalo con su clinómetro, siguiendo las instrucciones para medir la altura del árbol).</a:t>
            </a:r>
            <a:endParaRPr sz="6000"/>
          </a:p>
          <a:p>
            <a:pPr indent="-228600" lvl="0" marL="228600" rtl="0" algn="just">
              <a:lnSpc>
                <a:spcPct val="90000"/>
              </a:lnSpc>
              <a:spcBef>
                <a:spcPts val="1000"/>
              </a:spcBef>
              <a:spcAft>
                <a:spcPts val="0"/>
              </a:spcAft>
              <a:buClr>
                <a:schemeClr val="dk1"/>
              </a:buClr>
              <a:buSzPct val="100000"/>
              <a:buChar char="•"/>
            </a:pPr>
            <a:r>
              <a:rPr lang="en-US" sz="6000"/>
              <a:t>Registre la altura en la hoja de datos de acuerdo con el método que haya determinado que mejor se adapte a su situación (p. Ej., Técnica Estándar de Clinómetro, Técnica Parado Junto al árbol, etc.)</a:t>
            </a:r>
            <a:endParaRPr sz="6000"/>
          </a:p>
          <a:p>
            <a:pPr indent="-228600" lvl="0" marL="228600" rtl="0" algn="just">
              <a:lnSpc>
                <a:spcPct val="90000"/>
              </a:lnSpc>
              <a:spcBef>
                <a:spcPts val="1000"/>
              </a:spcBef>
              <a:spcAft>
                <a:spcPts val="0"/>
              </a:spcAft>
              <a:buClr>
                <a:schemeClr val="dk1"/>
              </a:buClr>
              <a:buSzPct val="100000"/>
              <a:buChar char="•"/>
            </a:pPr>
            <a:r>
              <a:rPr lang="en-US" sz="6000"/>
              <a:t>Repita este proceso dos veces más y promedie los resultados.</a:t>
            </a:r>
            <a:endParaRPr sz="6000"/>
          </a:p>
          <a:p>
            <a:pPr indent="-228600" lvl="0" marL="228600" rtl="0" algn="just">
              <a:lnSpc>
                <a:spcPct val="90000"/>
              </a:lnSpc>
              <a:spcBef>
                <a:spcPts val="1000"/>
              </a:spcBef>
              <a:spcAft>
                <a:spcPts val="0"/>
              </a:spcAft>
              <a:buClr>
                <a:schemeClr val="dk1"/>
              </a:buClr>
              <a:buSzPct val="100000"/>
              <a:buChar char="•"/>
            </a:pPr>
            <a:r>
              <a:rPr lang="en-US" sz="6000"/>
              <a:t>Utilice este promedio para determinar su clase MUC.</a:t>
            </a:r>
            <a:endParaRPr sz="6000"/>
          </a:p>
          <a:p>
            <a:pPr indent="0" lvl="0" marL="0" rtl="0" algn="just">
              <a:lnSpc>
                <a:spcPct val="90000"/>
              </a:lnSpc>
              <a:spcBef>
                <a:spcPts val="1000"/>
              </a:spcBef>
              <a:spcAft>
                <a:spcPts val="0"/>
              </a:spcAft>
              <a:buClr>
                <a:srgbClr val="FF0000"/>
              </a:buClr>
              <a:buSzPct val="100000"/>
              <a:buNone/>
            </a:pPr>
            <a:r>
              <a:rPr b="1" i="1" lang="en-US" sz="6000">
                <a:solidFill>
                  <a:srgbClr val="FF0000"/>
                </a:solidFill>
              </a:rPr>
              <a:t>Ha completado ahora los pasos para la Altura del Arbusto</a:t>
            </a:r>
            <a:endParaRPr i="1"/>
          </a:p>
        </p:txBody>
      </p:sp>
      <p:pic>
        <p:nvPicPr>
          <p:cNvPr descr="Partner is blindfolded and throws a beanbag." id="435" name="Google Shape;435;p31"/>
          <p:cNvPicPr preferRelativeResize="0"/>
          <p:nvPr>
            <p:ph idx="2" type="body"/>
          </p:nvPr>
        </p:nvPicPr>
        <p:blipFill rotWithShape="1">
          <a:blip r:embed="rId3">
            <a:alphaModFix/>
          </a:blip>
          <a:srcRect b="0" l="0" r="0" t="0"/>
          <a:stretch/>
        </p:blipFill>
        <p:spPr>
          <a:xfrm>
            <a:off x="6202656" y="1825624"/>
            <a:ext cx="2544564" cy="1936907"/>
          </a:xfrm>
          <a:prstGeom prst="rect">
            <a:avLst/>
          </a:prstGeom>
          <a:noFill/>
          <a:ln>
            <a:noFill/>
          </a:ln>
        </p:spPr>
      </p:pic>
      <p:pic>
        <p:nvPicPr>
          <p:cNvPr descr="photo measuring shrub vegetation height with a tape measure" id="436" name="Google Shape;436;p31"/>
          <p:cNvPicPr preferRelativeResize="0"/>
          <p:nvPr/>
        </p:nvPicPr>
        <p:blipFill rotWithShape="1">
          <a:blip r:embed="rId4">
            <a:alphaModFix/>
          </a:blip>
          <a:srcRect b="0" l="0" r="0" t="0"/>
          <a:stretch/>
        </p:blipFill>
        <p:spPr>
          <a:xfrm>
            <a:off x="6218437" y="4075346"/>
            <a:ext cx="2528783" cy="1895608"/>
          </a:xfrm>
          <a:prstGeom prst="rect">
            <a:avLst/>
          </a:prstGeom>
          <a:noFill/>
          <a:ln>
            <a:noFill/>
          </a:ln>
        </p:spPr>
      </p:pic>
      <p:pic>
        <p:nvPicPr>
          <p:cNvPr id="437" name="Google Shape;437;p31"/>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438" name="Google Shape;438;p31"/>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439" name="Google Shape;439;p31"/>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45" name="Google Shape;445;p32"/>
          <p:cNvSpPr txBox="1"/>
          <p:nvPr>
            <p:ph type="title"/>
          </p:nvPr>
        </p:nvSpPr>
        <p:spPr>
          <a:xfrm>
            <a:off x="1257300" y="1369998"/>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55000"/>
              </a:buClr>
              <a:buSzPct val="100000"/>
              <a:buFont typeface="Calibri"/>
              <a:buNone/>
            </a:pPr>
            <a:r>
              <a:rPr b="1" lang="en-US" sz="2800">
                <a:solidFill>
                  <a:srgbClr val="055000"/>
                </a:solidFill>
              </a:rPr>
              <a:t>C</a:t>
            </a:r>
            <a:r>
              <a:rPr b="1" lang="en-US" sz="2800">
                <a:solidFill>
                  <a:srgbClr val="385623"/>
                </a:solidFill>
              </a:rPr>
              <a:t>. </a:t>
            </a:r>
            <a:r>
              <a:rPr lang="en-US" sz="2700">
                <a:solidFill>
                  <a:srgbClr val="385623"/>
                </a:solidFill>
                <a:latin typeface="Calibri"/>
                <a:ea typeface="Calibri"/>
                <a:cs typeface="Calibri"/>
                <a:sym typeface="Calibri"/>
              </a:rPr>
              <a:t>Medición de </a:t>
            </a:r>
            <a:r>
              <a:rPr b="1" lang="en-US" sz="2700">
                <a:solidFill>
                  <a:srgbClr val="385623"/>
                </a:solidFill>
                <a:latin typeface="Calibri"/>
                <a:ea typeface="Calibri"/>
                <a:cs typeface="Calibri"/>
                <a:sym typeface="Calibri"/>
              </a:rPr>
              <a:t>l</a:t>
            </a:r>
            <a:r>
              <a:rPr lang="en-US" sz="2700">
                <a:solidFill>
                  <a:srgbClr val="385623"/>
                </a:solidFill>
                <a:latin typeface="Calibri"/>
                <a:ea typeface="Calibri"/>
                <a:cs typeface="Calibri"/>
                <a:sym typeface="Calibri"/>
              </a:rPr>
              <a:t>a altura del árbol: Determinar las especies dominantes</a:t>
            </a:r>
            <a:br>
              <a:rPr b="1" lang="en-US" sz="2400">
                <a:solidFill>
                  <a:srgbClr val="055000"/>
                </a:solidFill>
              </a:rPr>
            </a:br>
            <a:br>
              <a:rPr b="1" lang="en-US" sz="3200">
                <a:solidFill>
                  <a:srgbClr val="055000"/>
                </a:solidFill>
              </a:rPr>
            </a:br>
            <a:br>
              <a:rPr b="1" lang="en-US">
                <a:solidFill>
                  <a:srgbClr val="055000"/>
                </a:solidFill>
              </a:rPr>
            </a:br>
            <a:endParaRPr/>
          </a:p>
        </p:txBody>
      </p:sp>
      <p:sp>
        <p:nvSpPr>
          <p:cNvPr id="446" name="Google Shape;446;p32"/>
          <p:cNvSpPr txBox="1"/>
          <p:nvPr>
            <p:ph idx="1" type="body"/>
          </p:nvPr>
        </p:nvSpPr>
        <p:spPr>
          <a:xfrm>
            <a:off x="1257300" y="1740867"/>
            <a:ext cx="7449512" cy="1093431"/>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1600"/>
              <a:buChar char="•"/>
            </a:pPr>
            <a:r>
              <a:rPr lang="en-US" sz="1600"/>
              <a:t>Determine su especie de árbol dominante (más común) y co-dominante (la segunda más común) contando el número de veces que se registró cada especie de árbol en la </a:t>
            </a:r>
            <a:r>
              <a:rPr b="1" lang="en-US" sz="1600" u="sng">
                <a:solidFill>
                  <a:srgbClr val="0070C0"/>
                </a:solidFill>
              </a:rPr>
              <a:t>Hoja de Datos de Cobertura de los árboles y la Cobertura Terrestre</a:t>
            </a:r>
            <a:r>
              <a:rPr lang="en-US" sz="1600"/>
              <a:t>. Registre los nombres de las especies en la </a:t>
            </a:r>
            <a:r>
              <a:rPr i="1" lang="en-US" sz="1600"/>
              <a:t>Hoja de Datos de Altura de GramÍneas, árboles y Arbustos.</a:t>
            </a:r>
            <a:endParaRPr i="1" sz="1600"/>
          </a:p>
        </p:txBody>
      </p:sp>
      <p:pic>
        <p:nvPicPr>
          <p:cNvPr descr="photo of pine trees in an alpine forest" id="447" name="Google Shape;447;p32"/>
          <p:cNvPicPr preferRelativeResize="0"/>
          <p:nvPr/>
        </p:nvPicPr>
        <p:blipFill rotWithShape="1">
          <a:blip r:embed="rId3">
            <a:alphaModFix/>
          </a:blip>
          <a:srcRect b="0" l="0" r="0" t="0"/>
          <a:stretch/>
        </p:blipFill>
        <p:spPr>
          <a:xfrm>
            <a:off x="1700246" y="2834298"/>
            <a:ext cx="3723253" cy="2792440"/>
          </a:xfrm>
          <a:prstGeom prst="rect">
            <a:avLst/>
          </a:prstGeom>
          <a:noFill/>
          <a:ln>
            <a:noFill/>
          </a:ln>
        </p:spPr>
      </p:pic>
      <p:sp>
        <p:nvSpPr>
          <p:cNvPr id="448" name="Google Shape;448;p32"/>
          <p:cNvSpPr txBox="1"/>
          <p:nvPr/>
        </p:nvSpPr>
        <p:spPr>
          <a:xfrm>
            <a:off x="1700246" y="5626738"/>
            <a:ext cx="37232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Calibri"/>
                <a:ea typeface="Calibri"/>
                <a:cs typeface="Calibri"/>
                <a:sym typeface="Calibri"/>
              </a:rPr>
              <a:t>La especie de árboles dominante en este foto es el Pino  Ponderosa (Colorado, USA).</a:t>
            </a:r>
            <a:endParaRPr/>
          </a:p>
        </p:txBody>
      </p:sp>
      <p:pic>
        <p:nvPicPr>
          <p:cNvPr descr="Screen Shot of the Land Cover data sheet." id="449" name="Google Shape;449;p32"/>
          <p:cNvPicPr preferRelativeResize="0"/>
          <p:nvPr/>
        </p:nvPicPr>
        <p:blipFill rotWithShape="1">
          <a:blip r:embed="rId4">
            <a:alphaModFix/>
          </a:blip>
          <a:srcRect b="0" l="0" r="0" t="0"/>
          <a:stretch/>
        </p:blipFill>
        <p:spPr>
          <a:xfrm>
            <a:off x="5838857" y="2834298"/>
            <a:ext cx="2327684" cy="30111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50" name="Google Shape;450;p32"/>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451" name="Google Shape;451;p32"/>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452" name="Google Shape;452;p32"/>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Images of flagging tape and tree markers" id="457" name="Google Shape;457;p33"/>
          <p:cNvPicPr preferRelativeResize="0"/>
          <p:nvPr/>
        </p:nvPicPr>
        <p:blipFill rotWithShape="1">
          <a:blip r:embed="rId3">
            <a:alphaModFix/>
          </a:blip>
          <a:srcRect b="0" l="0" r="0" t="0"/>
          <a:stretch/>
        </p:blipFill>
        <p:spPr>
          <a:xfrm>
            <a:off x="6982419" y="1726372"/>
            <a:ext cx="1993900" cy="2311802"/>
          </a:xfrm>
          <a:prstGeom prst="rect">
            <a:avLst/>
          </a:prstGeom>
          <a:noFill/>
          <a:ln>
            <a:noFill/>
          </a:ln>
        </p:spPr>
      </p:pic>
      <p:pic>
        <p:nvPicPr>
          <p:cNvPr id="458" name="Google Shape;458;p33"/>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459" name="Google Shape;459;p3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60" name="Google Shape;460;p33"/>
          <p:cNvSpPr txBox="1"/>
          <p:nvPr>
            <p:ph type="title"/>
          </p:nvPr>
        </p:nvSpPr>
        <p:spPr>
          <a:xfrm>
            <a:off x="1167181" y="1347475"/>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55000"/>
              </a:buClr>
              <a:buSzPct val="100000"/>
              <a:buFont typeface="Calibri"/>
              <a:buNone/>
            </a:pPr>
            <a:r>
              <a:rPr b="1" lang="en-US" sz="2800">
                <a:solidFill>
                  <a:srgbClr val="055000"/>
                </a:solidFill>
              </a:rPr>
              <a:t>C. Medición de la altura del árbol- Seleccione sus árboles</a:t>
            </a:r>
            <a:br>
              <a:rPr b="1" lang="en-US" sz="2000">
                <a:solidFill>
                  <a:srgbClr val="055000"/>
                </a:solidFill>
              </a:rPr>
            </a:br>
            <a:br>
              <a:rPr b="1" lang="en-US" sz="3200">
                <a:solidFill>
                  <a:srgbClr val="055000"/>
                </a:solidFill>
              </a:rPr>
            </a:br>
            <a:br>
              <a:rPr b="1" lang="en-US">
                <a:solidFill>
                  <a:srgbClr val="055000"/>
                </a:solidFill>
              </a:rPr>
            </a:br>
            <a:endParaRPr/>
          </a:p>
        </p:txBody>
      </p:sp>
      <p:sp>
        <p:nvSpPr>
          <p:cNvPr id="461" name="Google Shape;461;p33"/>
          <p:cNvSpPr txBox="1"/>
          <p:nvPr>
            <p:ph idx="1" type="body"/>
          </p:nvPr>
        </p:nvSpPr>
        <p:spPr>
          <a:xfrm>
            <a:off x="1363838" y="1648442"/>
            <a:ext cx="6122812" cy="2911386"/>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1800"/>
              <a:buChar char="•"/>
            </a:pPr>
            <a:r>
              <a:rPr lang="en-US" sz="1800"/>
              <a:t>Seleccione 5 árboles para muestrear, incluidos: </a:t>
            </a:r>
            <a:endParaRPr/>
          </a:p>
          <a:p>
            <a:pPr indent="-228600" lvl="0" marL="228600" rtl="0" algn="just">
              <a:lnSpc>
                <a:spcPct val="90000"/>
              </a:lnSpc>
              <a:spcBef>
                <a:spcPts val="1000"/>
              </a:spcBef>
              <a:spcAft>
                <a:spcPts val="0"/>
              </a:spcAft>
              <a:buClr>
                <a:schemeClr val="dk1"/>
              </a:buClr>
              <a:buSzPts val="1800"/>
              <a:buChar char="•"/>
            </a:pPr>
            <a:r>
              <a:rPr lang="en-US" sz="1800"/>
              <a:t>El árbol más alto de la especie dominante. </a:t>
            </a:r>
            <a:endParaRPr/>
          </a:p>
          <a:p>
            <a:pPr indent="-228600" lvl="0" marL="228600" rtl="0" algn="just">
              <a:lnSpc>
                <a:spcPct val="90000"/>
              </a:lnSpc>
              <a:spcBef>
                <a:spcPts val="1000"/>
              </a:spcBef>
              <a:spcAft>
                <a:spcPts val="0"/>
              </a:spcAft>
              <a:buClr>
                <a:schemeClr val="dk1"/>
              </a:buClr>
              <a:buSzPts val="1800"/>
              <a:buChar char="•"/>
            </a:pPr>
            <a:r>
              <a:rPr lang="en-US" sz="1800"/>
              <a:t>El árbol más pequeño de la especie dominante que aún  llega  a la copa. </a:t>
            </a:r>
            <a:endParaRPr/>
          </a:p>
          <a:p>
            <a:pPr indent="-228600" lvl="0" marL="228600" rtl="0" algn="just">
              <a:lnSpc>
                <a:spcPct val="90000"/>
              </a:lnSpc>
              <a:spcBef>
                <a:spcPts val="1000"/>
              </a:spcBef>
              <a:spcAft>
                <a:spcPts val="0"/>
              </a:spcAft>
              <a:buClr>
                <a:schemeClr val="dk1"/>
              </a:buClr>
              <a:buSzPts val="1800"/>
              <a:buChar char="•"/>
            </a:pPr>
            <a:r>
              <a:rPr lang="en-US" sz="1800"/>
              <a:t>Tres árboles que tengan alturas entre la más alta y la más baja de las especies dominantes. </a:t>
            </a:r>
            <a:endParaRPr/>
          </a:p>
          <a:p>
            <a:pPr indent="-228600" lvl="0" marL="228600" rtl="0" algn="just">
              <a:lnSpc>
                <a:spcPct val="90000"/>
              </a:lnSpc>
              <a:spcBef>
                <a:spcPts val="1000"/>
              </a:spcBef>
              <a:spcAft>
                <a:spcPts val="0"/>
              </a:spcAft>
              <a:buClr>
                <a:schemeClr val="dk1"/>
              </a:buClr>
              <a:buSzPts val="1800"/>
              <a:buChar char="•"/>
            </a:pPr>
            <a:r>
              <a:rPr lang="en-US" sz="1800"/>
              <a:t>Marque permanentemente el número y etiquete los árboles si planea regresar a este sitio para tomar medidas a lo largo del tiempo.</a:t>
            </a:r>
            <a:endParaRPr sz="1700"/>
          </a:p>
        </p:txBody>
      </p:sp>
      <p:pic>
        <p:nvPicPr>
          <p:cNvPr descr="Caution Icon" id="462" name="Google Shape;462;p33"/>
          <p:cNvPicPr preferRelativeResize="0"/>
          <p:nvPr/>
        </p:nvPicPr>
        <p:blipFill rotWithShape="1">
          <a:blip r:embed="rId5">
            <a:alphaModFix/>
          </a:blip>
          <a:srcRect b="0" l="0" r="0" t="0"/>
          <a:stretch/>
        </p:blipFill>
        <p:spPr>
          <a:xfrm>
            <a:off x="1416755" y="4774223"/>
            <a:ext cx="400050" cy="399763"/>
          </a:xfrm>
          <a:prstGeom prst="rect">
            <a:avLst/>
          </a:prstGeom>
          <a:noFill/>
          <a:ln>
            <a:noFill/>
          </a:ln>
          <a:effectLst>
            <a:outerShdw blurRad="292100" rotWithShape="0" algn="tl" dir="2700000" dist="139700">
              <a:srgbClr val="333333">
                <a:alpha val="64705"/>
              </a:srgbClr>
            </a:outerShdw>
          </a:effectLst>
        </p:spPr>
      </p:pic>
      <p:sp>
        <p:nvSpPr>
          <p:cNvPr id="463" name="Google Shape;463;p33"/>
          <p:cNvSpPr txBox="1"/>
          <p:nvPr/>
        </p:nvSpPr>
        <p:spPr>
          <a:xfrm>
            <a:off x="2063750" y="4733071"/>
            <a:ext cx="6451600"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 Ajuste su distancia del árbol para que esté al menos tan lejos del árbol como la altura del árbol. Para obtener la medición más exacta, ajuste su distancia para que el  ángulo del clinómetro sea lo más cercano posible a 30 grados.</a:t>
            </a:r>
            <a:endParaRPr b="1" sz="1400">
              <a:solidFill>
                <a:srgbClr val="055000"/>
              </a:solidFill>
              <a:latin typeface="Calibri"/>
              <a:ea typeface="Calibri"/>
              <a:cs typeface="Calibri"/>
              <a:sym typeface="Calibri"/>
            </a:endParaRPr>
          </a:p>
        </p:txBody>
      </p:sp>
      <p:sp>
        <p:nvSpPr>
          <p:cNvPr id="464" name="Google Shape;464;p33"/>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465" name="Google Shape;465;p33"/>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71" name="Google Shape;471;p34"/>
          <p:cNvSpPr txBox="1"/>
          <p:nvPr>
            <p:ph type="title"/>
          </p:nvPr>
        </p:nvSpPr>
        <p:spPr>
          <a:xfrm>
            <a:off x="1358900" y="1276601"/>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55000"/>
              </a:buClr>
              <a:buSzPct val="100000"/>
              <a:buFont typeface="Calibri"/>
              <a:buNone/>
            </a:pPr>
            <a:r>
              <a:rPr b="1" lang="en-US" sz="2300">
                <a:solidFill>
                  <a:srgbClr val="055000"/>
                </a:solidFill>
              </a:rPr>
              <a:t>C. Medición de la altura del árbol– Método I: Clinómetro Estándar</a:t>
            </a:r>
            <a:br>
              <a:rPr b="1" lang="en-US" sz="2400">
                <a:solidFill>
                  <a:srgbClr val="055000"/>
                </a:solidFill>
              </a:rPr>
            </a:br>
            <a:br>
              <a:rPr b="1" lang="en-US" sz="3200">
                <a:solidFill>
                  <a:srgbClr val="055000"/>
                </a:solidFill>
              </a:rPr>
            </a:br>
            <a:br>
              <a:rPr b="1" lang="en-US">
                <a:solidFill>
                  <a:srgbClr val="055000"/>
                </a:solidFill>
              </a:rPr>
            </a:br>
            <a:endParaRPr/>
          </a:p>
        </p:txBody>
      </p:sp>
      <p:sp>
        <p:nvSpPr>
          <p:cNvPr id="472" name="Google Shape;472;p34"/>
          <p:cNvSpPr txBox="1"/>
          <p:nvPr>
            <p:ph idx="1" type="body"/>
          </p:nvPr>
        </p:nvSpPr>
        <p:spPr>
          <a:xfrm>
            <a:off x="1358900" y="1508735"/>
            <a:ext cx="7449512" cy="8612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en-US" sz="1600"/>
              <a:t>El método que utilice dependerá de la topografía de su sitio. Ésta es la técnica estándar del clinómetro con los pies al mismo nivel que la base de árbol.</a:t>
            </a:r>
            <a:endParaRPr sz="1600"/>
          </a:p>
          <a:p>
            <a:pPr indent="-50800" lvl="0" marL="228600" rtl="0" algn="l">
              <a:lnSpc>
                <a:spcPct val="90000"/>
              </a:lnSpc>
              <a:spcBef>
                <a:spcPts val="1000"/>
              </a:spcBef>
              <a:spcAft>
                <a:spcPts val="0"/>
              </a:spcAft>
              <a:buClr>
                <a:schemeClr val="dk1"/>
              </a:buClr>
              <a:buSzPts val="2800"/>
              <a:buNone/>
            </a:pPr>
            <a:r>
              <a:t/>
            </a:r>
            <a:endParaRPr/>
          </a:p>
        </p:txBody>
      </p:sp>
      <p:pic>
        <p:nvPicPr>
          <p:cNvPr descr="The graphic shows a student sighting the top of the tree, and measuring a 34 degree angle. You will also measure your eye height  and distance from the tree. " id="473" name="Google Shape;473;p34"/>
          <p:cNvPicPr preferRelativeResize="0"/>
          <p:nvPr>
            <p:ph idx="2" type="body"/>
          </p:nvPr>
        </p:nvPicPr>
        <p:blipFill rotWithShape="1">
          <a:blip r:embed="rId3">
            <a:alphaModFix/>
          </a:blip>
          <a:srcRect b="0" l="0" r="0" t="0"/>
          <a:stretch/>
        </p:blipFill>
        <p:spPr>
          <a:xfrm>
            <a:off x="1169810" y="2189477"/>
            <a:ext cx="7974189" cy="4668524"/>
          </a:xfrm>
          <a:prstGeom prst="rect">
            <a:avLst/>
          </a:prstGeom>
          <a:noFill/>
          <a:ln>
            <a:noFill/>
          </a:ln>
        </p:spPr>
      </p:pic>
      <p:pic>
        <p:nvPicPr>
          <p:cNvPr id="474" name="Google Shape;474;p34"/>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475" name="Google Shape;475;p34"/>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476" name="Google Shape;476;p34"/>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35"/>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482" name="Google Shape;482;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3" name="Google Shape;483;p35"/>
          <p:cNvSpPr txBox="1"/>
          <p:nvPr>
            <p:ph type="title"/>
          </p:nvPr>
        </p:nvSpPr>
        <p:spPr>
          <a:xfrm>
            <a:off x="1257300" y="1046285"/>
            <a:ext cx="7886700" cy="35169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85623"/>
              </a:buClr>
              <a:buSzPts val="2400"/>
              <a:buFont typeface="Calibri"/>
              <a:buNone/>
            </a:pPr>
            <a:r>
              <a:rPr b="1" lang="en-US" sz="2400">
                <a:solidFill>
                  <a:srgbClr val="385623"/>
                </a:solidFill>
              </a:rPr>
              <a:t> </a:t>
            </a:r>
            <a:br>
              <a:rPr b="1" lang="en-US" sz="2400">
                <a:solidFill>
                  <a:srgbClr val="385623"/>
                </a:solidFill>
              </a:rPr>
            </a:br>
            <a:r>
              <a:rPr b="1" lang="en-US" sz="2400">
                <a:solidFill>
                  <a:srgbClr val="385623"/>
                </a:solidFill>
              </a:rPr>
              <a:t>C. </a:t>
            </a:r>
            <a:r>
              <a:rPr lang="en-US" sz="2400">
                <a:solidFill>
                  <a:srgbClr val="385623"/>
                </a:solidFill>
              </a:rPr>
              <a:t>Medición de la altura del árbol cuando está a nivel del suelo: Técnica estándar del clinómetro - </a:t>
            </a:r>
            <a:r>
              <a:rPr lang="en-US" sz="2000">
                <a:solidFill>
                  <a:srgbClr val="385623"/>
                </a:solidFill>
              </a:rPr>
              <a:t>1</a:t>
            </a:r>
            <a:endParaRPr b="1" sz="2000">
              <a:solidFill>
                <a:srgbClr val="385623"/>
              </a:solidFill>
            </a:endParaRPr>
          </a:p>
        </p:txBody>
      </p:sp>
      <p:sp>
        <p:nvSpPr>
          <p:cNvPr id="484" name="Google Shape;484;p35"/>
          <p:cNvSpPr txBox="1"/>
          <p:nvPr>
            <p:ph idx="1" type="body"/>
          </p:nvPr>
        </p:nvSpPr>
        <p:spPr>
          <a:xfrm>
            <a:off x="1409075" y="1692101"/>
            <a:ext cx="7240250" cy="3831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700"/>
              <a:buNone/>
            </a:pPr>
            <a:r>
              <a:rPr lang="en-US" sz="1700"/>
              <a:t>Para esta situación, utilice la </a:t>
            </a:r>
            <a:r>
              <a:rPr b="1" lang="en-US" sz="1700" u="sng">
                <a:solidFill>
                  <a:srgbClr val="2F5496"/>
                </a:solidFill>
              </a:rPr>
              <a:t>Altura de Gramíneas, árboles y Arbustos. </a:t>
            </a:r>
            <a:endParaRPr/>
          </a:p>
          <a:p>
            <a:pPr indent="0" lvl="0" marL="0" rtl="0" algn="l">
              <a:lnSpc>
                <a:spcPct val="90000"/>
              </a:lnSpc>
              <a:spcBef>
                <a:spcPts val="1000"/>
              </a:spcBef>
              <a:spcAft>
                <a:spcPts val="0"/>
              </a:spcAft>
              <a:buClr>
                <a:schemeClr val="dk1"/>
              </a:buClr>
              <a:buSzPts val="1600"/>
              <a:buNone/>
            </a:pPr>
            <a:r>
              <a:t/>
            </a:r>
            <a:endParaRPr sz="1600">
              <a:solidFill>
                <a:srgbClr val="055000"/>
              </a:solidFill>
            </a:endParaRPr>
          </a:p>
        </p:txBody>
      </p:sp>
      <p:pic>
        <p:nvPicPr>
          <p:cNvPr descr="caution icon" id="485" name="Google Shape;485;p35"/>
          <p:cNvPicPr preferRelativeResize="0"/>
          <p:nvPr/>
        </p:nvPicPr>
        <p:blipFill rotWithShape="1">
          <a:blip r:embed="rId4">
            <a:alphaModFix/>
          </a:blip>
          <a:srcRect b="0" l="0" r="0" t="0"/>
          <a:stretch/>
        </p:blipFill>
        <p:spPr>
          <a:xfrm>
            <a:off x="1285983" y="3330902"/>
            <a:ext cx="398463" cy="409575"/>
          </a:xfrm>
          <a:prstGeom prst="rect">
            <a:avLst/>
          </a:prstGeom>
          <a:noFill/>
          <a:ln>
            <a:noFill/>
          </a:ln>
          <a:effectLst>
            <a:outerShdw blurRad="292100" rotWithShape="0" algn="tl" dir="2700000" dist="139700">
              <a:srgbClr val="333333">
                <a:alpha val="64705"/>
              </a:srgbClr>
            </a:outerShdw>
          </a:effectLst>
        </p:spPr>
      </p:pic>
      <p:sp>
        <p:nvSpPr>
          <p:cNvPr id="486" name="Google Shape;486;p35"/>
          <p:cNvSpPr txBox="1"/>
          <p:nvPr>
            <p:ph idx="2" type="body"/>
          </p:nvPr>
        </p:nvSpPr>
        <p:spPr>
          <a:xfrm>
            <a:off x="1870043" y="2086142"/>
            <a:ext cx="3958861" cy="45524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t/>
            </a:r>
            <a:endParaRPr sz="1600"/>
          </a:p>
          <a:p>
            <a:pPr indent="-228600" lvl="0" marL="228600" rtl="0" algn="l">
              <a:lnSpc>
                <a:spcPct val="90000"/>
              </a:lnSpc>
              <a:spcBef>
                <a:spcPts val="1000"/>
              </a:spcBef>
              <a:spcAft>
                <a:spcPts val="0"/>
              </a:spcAft>
              <a:buClr>
                <a:schemeClr val="dk1"/>
              </a:buClr>
              <a:buSzPts val="1600"/>
              <a:buChar char="•"/>
            </a:pPr>
            <a:r>
              <a:rPr lang="en-US" sz="1600"/>
              <a:t>Aléjese de la base del árbol hasta que pueda ver la copa del árbol a través de la pajita del clinómetro.</a:t>
            </a:r>
            <a:endParaRPr sz="1600"/>
          </a:p>
          <a:p>
            <a:pPr indent="0" lvl="0" marL="0" rtl="0" algn="l">
              <a:lnSpc>
                <a:spcPct val="90000"/>
              </a:lnSpc>
              <a:spcBef>
                <a:spcPts val="1000"/>
              </a:spcBef>
              <a:spcAft>
                <a:spcPts val="0"/>
              </a:spcAft>
              <a:buClr>
                <a:schemeClr val="dk1"/>
              </a:buClr>
              <a:buSzPts val="1600"/>
              <a:buNone/>
            </a:pPr>
            <a:r>
              <a:rPr b="1" lang="en-US" sz="1600"/>
              <a:t>Para obtener los mejores resultados, ajuste la distancia desde la base del árbol para que el clinómetro lea lo más cerca posible de 30 ̊ y usted esté al menos tan lejos del árbol como su altura</a:t>
            </a:r>
            <a:endParaRPr b="1" i="1" sz="1600"/>
          </a:p>
          <a:p>
            <a:pPr indent="0" lvl="0" marL="0" rtl="0" algn="l">
              <a:lnSpc>
                <a:spcPct val="90000"/>
              </a:lnSpc>
              <a:spcBef>
                <a:spcPts val="1000"/>
              </a:spcBef>
              <a:spcAft>
                <a:spcPts val="0"/>
              </a:spcAft>
              <a:buClr>
                <a:schemeClr val="dk1"/>
              </a:buClr>
              <a:buSzPts val="1600"/>
              <a:buNone/>
            </a:pPr>
            <a:r>
              <a:rPr lang="en-US" sz="1600"/>
              <a:t>Asegúrese de estar en un terreno nivelado para que sus pies estén a la misma altura que la base del árbol. Recuerde, si no está al mismo nivel que el árbol, debe utilizar uno de los métodos alternativos para medir la altura del árbol.</a:t>
            </a:r>
            <a:endParaRPr b="1" i="1" sz="1600"/>
          </a:p>
          <a:p>
            <a:pPr indent="-228600" lvl="0" marL="228600" rtl="0" algn="l">
              <a:lnSpc>
                <a:spcPct val="90000"/>
              </a:lnSpc>
              <a:spcBef>
                <a:spcPts val="1000"/>
              </a:spcBef>
              <a:spcAft>
                <a:spcPts val="0"/>
              </a:spcAft>
              <a:buClr>
                <a:schemeClr val="dk1"/>
              </a:buClr>
              <a:buSzPts val="1600"/>
              <a:buChar char="•"/>
            </a:pPr>
            <a:r>
              <a:rPr lang="en-US" sz="1600"/>
              <a:t>Haga que su compañero lea y registre el número de grados del ángulo</a:t>
            </a:r>
            <a:endParaRPr sz="1600"/>
          </a:p>
          <a:p>
            <a:pPr indent="0" lvl="0" marL="0" rtl="0" algn="l">
              <a:lnSpc>
                <a:spcPct val="90000"/>
              </a:lnSpc>
              <a:spcBef>
                <a:spcPts val="1000"/>
              </a:spcBef>
              <a:spcAft>
                <a:spcPts val="0"/>
              </a:spcAft>
              <a:buClr>
                <a:schemeClr val="dk1"/>
              </a:buClr>
              <a:buSzPts val="1600"/>
              <a:buNone/>
            </a:pPr>
            <a:r>
              <a:t/>
            </a:r>
            <a:endParaRPr i="1" sz="1600">
              <a:solidFill>
                <a:srgbClr val="385623"/>
              </a:solidFill>
            </a:endParaRPr>
          </a:p>
        </p:txBody>
      </p:sp>
      <p:pic>
        <p:nvPicPr>
          <p:cNvPr descr="GLOBE teacher sighting the top of the tree using the clinometer" id="487" name="Google Shape;487;p35"/>
          <p:cNvPicPr preferRelativeResize="0"/>
          <p:nvPr/>
        </p:nvPicPr>
        <p:blipFill rotWithShape="1">
          <a:blip r:embed="rId5">
            <a:alphaModFix/>
          </a:blip>
          <a:srcRect b="0" l="0" r="0" t="0"/>
          <a:stretch/>
        </p:blipFill>
        <p:spPr>
          <a:xfrm>
            <a:off x="5879112" y="2390670"/>
            <a:ext cx="2480310" cy="1860233"/>
          </a:xfrm>
          <a:prstGeom prst="rect">
            <a:avLst/>
          </a:prstGeom>
          <a:noFill/>
          <a:ln>
            <a:noFill/>
          </a:ln>
        </p:spPr>
      </p:pic>
      <p:sp>
        <p:nvSpPr>
          <p:cNvPr id="488" name="Google Shape;488;p35"/>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489" name="Google Shape;489;p35"/>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5" name="Google Shape;495;p36"/>
          <p:cNvSpPr txBox="1"/>
          <p:nvPr>
            <p:ph type="title"/>
          </p:nvPr>
        </p:nvSpPr>
        <p:spPr>
          <a:xfrm>
            <a:off x="1169811" y="1047846"/>
            <a:ext cx="8088489" cy="45371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55000"/>
              </a:buClr>
              <a:buSzPts val="2000"/>
              <a:buFont typeface="Calibri"/>
              <a:buNone/>
            </a:pPr>
            <a:r>
              <a:rPr b="1" lang="en-US" sz="2000">
                <a:solidFill>
                  <a:srgbClr val="055000"/>
                </a:solidFill>
              </a:rPr>
              <a:t>C.</a:t>
            </a:r>
            <a:r>
              <a:rPr lang="en-US" sz="2000">
                <a:solidFill>
                  <a:srgbClr val="385623"/>
                </a:solidFill>
              </a:rPr>
              <a:t>Medición de la altura del árbol cuando está al nivel del suelo: Técnica estándar del clinómetro - 2</a:t>
            </a:r>
            <a:endParaRPr b="1" sz="2000">
              <a:solidFill>
                <a:srgbClr val="385623"/>
              </a:solidFill>
            </a:endParaRPr>
          </a:p>
        </p:txBody>
      </p:sp>
      <p:sp>
        <p:nvSpPr>
          <p:cNvPr id="496" name="Google Shape;496;p36"/>
          <p:cNvSpPr txBox="1"/>
          <p:nvPr>
            <p:ph idx="1" type="body"/>
          </p:nvPr>
        </p:nvSpPr>
        <p:spPr>
          <a:xfrm>
            <a:off x="1389643" y="1842588"/>
            <a:ext cx="7240250" cy="103697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Utilizando la  </a:t>
            </a:r>
            <a:r>
              <a:rPr b="1" lang="en-US" sz="1800">
                <a:solidFill>
                  <a:srgbClr val="FF0000"/>
                </a:solidFill>
              </a:rPr>
              <a:t>Tabla de Tangentes</a:t>
            </a:r>
            <a:r>
              <a:rPr lang="en-US" sz="1800"/>
              <a:t>, registre la TAN del ángulo en la Hoja de Datos. </a:t>
            </a:r>
            <a:endParaRPr sz="1800">
              <a:solidFill>
                <a:srgbClr val="055000"/>
              </a:solidFill>
            </a:endParaRPr>
          </a:p>
        </p:txBody>
      </p:sp>
      <p:pic>
        <p:nvPicPr>
          <p:cNvPr descr="Screen Shot of Tangent Table" id="497" name="Google Shape;497;p36"/>
          <p:cNvPicPr preferRelativeResize="0"/>
          <p:nvPr>
            <p:ph idx="2" type="body"/>
          </p:nvPr>
        </p:nvPicPr>
        <p:blipFill rotWithShape="1">
          <a:blip r:embed="rId3">
            <a:alphaModFix/>
          </a:blip>
          <a:srcRect b="0" l="0" r="0" t="0"/>
          <a:stretch/>
        </p:blipFill>
        <p:spPr>
          <a:xfrm rot="5400000">
            <a:off x="2093019" y="2843194"/>
            <a:ext cx="2601033" cy="4142186"/>
          </a:xfrm>
          <a:prstGeom prst="rect">
            <a:avLst/>
          </a:prstGeom>
          <a:noFill/>
          <a:ln>
            <a:noFill/>
          </a:ln>
          <a:effectLst>
            <a:outerShdw blurRad="292100" rotWithShape="0" algn="tl" dir="2700000" dist="139700">
              <a:srgbClr val="333333">
                <a:alpha val="64705"/>
              </a:srgbClr>
            </a:outerShdw>
          </a:effectLst>
        </p:spPr>
      </p:pic>
      <p:pic>
        <p:nvPicPr>
          <p:cNvPr descr="Diagram of a right angle. If angle is 34 degrees and the length of side AC is 60.0 m, then Tan A=BC/AC, Tan34=BC/60.0 m, BC=60.0 m x Tan 34." id="498" name="Google Shape;498;p36"/>
          <p:cNvPicPr preferRelativeResize="0"/>
          <p:nvPr/>
        </p:nvPicPr>
        <p:blipFill rotWithShape="1">
          <a:blip r:embed="rId4">
            <a:alphaModFix/>
          </a:blip>
          <a:srcRect b="0" l="0" r="0" t="0"/>
          <a:stretch/>
        </p:blipFill>
        <p:spPr>
          <a:xfrm>
            <a:off x="5699503" y="3741911"/>
            <a:ext cx="3273315" cy="2538206"/>
          </a:xfrm>
          <a:prstGeom prst="rect">
            <a:avLst/>
          </a:prstGeom>
          <a:noFill/>
          <a:ln>
            <a:noFill/>
          </a:ln>
        </p:spPr>
      </p:pic>
      <p:pic>
        <p:nvPicPr>
          <p:cNvPr id="499" name="Google Shape;499;p36"/>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500" name="Google Shape;500;p36"/>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501" name="Google Shape;501;p36"/>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07" name="Google Shape;507;p37"/>
          <p:cNvSpPr txBox="1"/>
          <p:nvPr>
            <p:ph type="title"/>
          </p:nvPr>
        </p:nvSpPr>
        <p:spPr>
          <a:xfrm>
            <a:off x="1342442" y="974935"/>
            <a:ext cx="8079698" cy="5515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600"/>
              </a:buClr>
              <a:buSzPts val="1700"/>
              <a:buFont typeface="Calibri"/>
              <a:buNone/>
            </a:pPr>
            <a:r>
              <a:rPr b="1" lang="en-US" sz="1700">
                <a:solidFill>
                  <a:srgbClr val="006600"/>
                </a:solidFill>
              </a:rPr>
              <a:t>C. </a:t>
            </a:r>
            <a:r>
              <a:rPr lang="en-US" sz="1400">
                <a:solidFill>
                  <a:srgbClr val="006600"/>
                </a:solidFill>
              </a:rPr>
              <a:t>.</a:t>
            </a:r>
            <a:r>
              <a:rPr lang="en-US" sz="1800">
                <a:solidFill>
                  <a:srgbClr val="006600"/>
                </a:solidFill>
              </a:rPr>
              <a:t>Medición de la altura del árbol cuando está al nivel del suelo: Técnica estándar del clinómetro -</a:t>
            </a:r>
            <a:r>
              <a:rPr b="1" lang="en-US" sz="1700">
                <a:solidFill>
                  <a:srgbClr val="006600"/>
                </a:solidFill>
              </a:rPr>
              <a:t> 3</a:t>
            </a:r>
            <a:endParaRPr/>
          </a:p>
        </p:txBody>
      </p:sp>
      <p:sp>
        <p:nvSpPr>
          <p:cNvPr id="508" name="Google Shape;508;p37"/>
          <p:cNvSpPr txBox="1"/>
          <p:nvPr>
            <p:ph idx="1" type="body"/>
          </p:nvPr>
        </p:nvSpPr>
        <p:spPr>
          <a:xfrm>
            <a:off x="1409075" y="1692100"/>
            <a:ext cx="7376163" cy="1965500"/>
          </a:xfrm>
          <a:prstGeom prst="rect">
            <a:avLst/>
          </a:prstGeom>
          <a:noFill/>
          <a:ln>
            <a:noFill/>
          </a:ln>
        </p:spPr>
        <p:txBody>
          <a:bodyPr anchorCtr="0" anchor="t" bIns="45700" lIns="91425" spcFirstLastPara="1" rIns="91425" wrap="square" tIns="45700">
            <a:normAutofit fontScale="92500" lnSpcReduction="20000"/>
          </a:bodyPr>
          <a:lstStyle/>
          <a:p>
            <a:pPr indent="-134620" lvl="0" marL="228600" rtl="0" algn="just">
              <a:lnSpc>
                <a:spcPct val="90000"/>
              </a:lnSpc>
              <a:spcBef>
                <a:spcPts val="0"/>
              </a:spcBef>
              <a:spcAft>
                <a:spcPts val="0"/>
              </a:spcAft>
              <a:buClr>
                <a:schemeClr val="dk1"/>
              </a:buClr>
              <a:buSzPct val="100000"/>
              <a:buNone/>
            </a:pPr>
            <a:r>
              <a:t/>
            </a:r>
            <a:endParaRPr sz="1600"/>
          </a:p>
          <a:p>
            <a:pPr indent="-228600" lvl="0" marL="228600" rtl="0" algn="just">
              <a:lnSpc>
                <a:spcPct val="90000"/>
              </a:lnSpc>
              <a:spcBef>
                <a:spcPts val="1000"/>
              </a:spcBef>
              <a:spcAft>
                <a:spcPts val="0"/>
              </a:spcAft>
              <a:buClr>
                <a:schemeClr val="dk1"/>
              </a:buClr>
              <a:buSzPct val="100000"/>
              <a:buChar char="•"/>
            </a:pPr>
            <a:r>
              <a:rPr lang="en-US" sz="2000"/>
              <a:t>Mida la distancia entre usted y el árbol. Pídale a su compañero que le ayude a utilizar la cinta de 50 m. Registre esto en la Tabla de su Hoja de Datos</a:t>
            </a:r>
            <a:r>
              <a:rPr lang="en-US" sz="1900"/>
              <a:t>.</a:t>
            </a:r>
            <a:endParaRPr/>
          </a:p>
          <a:p>
            <a:pPr indent="-117030" lvl="0" marL="228600" rtl="0" algn="just">
              <a:lnSpc>
                <a:spcPct val="90000"/>
              </a:lnSpc>
              <a:spcBef>
                <a:spcPts val="1000"/>
              </a:spcBef>
              <a:spcAft>
                <a:spcPts val="0"/>
              </a:spcAft>
              <a:buClr>
                <a:schemeClr val="dk1"/>
              </a:buClr>
              <a:buSzPct val="100000"/>
              <a:buNone/>
            </a:pPr>
            <a:r>
              <a:t/>
            </a:r>
            <a:endParaRPr sz="1900"/>
          </a:p>
          <a:p>
            <a:pPr indent="-228600" lvl="0" marL="228600" rtl="0" algn="just">
              <a:lnSpc>
                <a:spcPct val="90000"/>
              </a:lnSpc>
              <a:spcBef>
                <a:spcPts val="1000"/>
              </a:spcBef>
              <a:spcAft>
                <a:spcPts val="0"/>
              </a:spcAft>
              <a:buClr>
                <a:schemeClr val="dk1"/>
              </a:buClr>
              <a:buSzPct val="100000"/>
              <a:buChar char="•"/>
            </a:pPr>
            <a:r>
              <a:rPr lang="en-US" sz="2000"/>
              <a:t>Mida la altura desde el suelo hasta el nivel de sus ojos. (¡Solo necesita hacer este paso una vez!) Registre esto en la Tabla.</a:t>
            </a:r>
            <a:endParaRPr sz="1900"/>
          </a:p>
        </p:txBody>
      </p:sp>
      <p:pic>
        <p:nvPicPr>
          <p:cNvPr descr="Diagram of a right angle. If angle is 34 degrees and the length of side AC is 60.0 m, then Tan A=BC/AC, Tan34=BC/60.0 m, BC=60.0 m x Tan 34." id="509" name="Google Shape;509;p37"/>
          <p:cNvPicPr preferRelativeResize="0"/>
          <p:nvPr/>
        </p:nvPicPr>
        <p:blipFill rotWithShape="1">
          <a:blip r:embed="rId3">
            <a:alphaModFix/>
          </a:blip>
          <a:srcRect b="0" l="0" r="0" t="0"/>
          <a:stretch/>
        </p:blipFill>
        <p:spPr>
          <a:xfrm>
            <a:off x="1342442" y="3815895"/>
            <a:ext cx="3806841" cy="2778833"/>
          </a:xfrm>
          <a:prstGeom prst="rect">
            <a:avLst/>
          </a:prstGeom>
          <a:noFill/>
          <a:ln>
            <a:noFill/>
          </a:ln>
        </p:spPr>
      </p:pic>
      <p:pic>
        <p:nvPicPr>
          <p:cNvPr descr="Diagram of a right angle. If angle is 34 degrees and the length of side AC is 60.0 m, then Tan A=BC/AC, Tan34=BC/60.0 m, BC=60.0 m x Tan 34." id="510" name="Google Shape;510;p37"/>
          <p:cNvPicPr preferRelativeResize="0"/>
          <p:nvPr>
            <p:ph idx="2" type="body"/>
          </p:nvPr>
        </p:nvPicPr>
        <p:blipFill rotWithShape="1">
          <a:blip r:embed="rId4">
            <a:alphaModFix/>
          </a:blip>
          <a:srcRect b="0" l="0" r="0" t="0"/>
          <a:stretch/>
        </p:blipFill>
        <p:spPr>
          <a:xfrm>
            <a:off x="5247317" y="3815895"/>
            <a:ext cx="3637282" cy="2820435"/>
          </a:xfrm>
          <a:prstGeom prst="rect">
            <a:avLst/>
          </a:prstGeom>
          <a:noFill/>
          <a:ln>
            <a:noFill/>
          </a:ln>
        </p:spPr>
      </p:pic>
      <p:pic>
        <p:nvPicPr>
          <p:cNvPr id="511" name="Google Shape;511;p37"/>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512" name="Google Shape;512;p37"/>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513" name="Google Shape;513;p37"/>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38"/>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519" name="Google Shape;519;p38"/>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520" name="Google Shape;520;p38"/>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521" name="Google Shape;521;p3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22" name="Google Shape;522;p38"/>
          <p:cNvSpPr txBox="1"/>
          <p:nvPr>
            <p:ph type="title"/>
          </p:nvPr>
        </p:nvSpPr>
        <p:spPr>
          <a:xfrm>
            <a:off x="1169811" y="1032675"/>
            <a:ext cx="8053320" cy="65942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1700"/>
              <a:buFont typeface="Calibri"/>
              <a:buNone/>
            </a:pPr>
            <a:r>
              <a:rPr b="1" lang="en-US" sz="1700">
                <a:solidFill>
                  <a:srgbClr val="055000"/>
                </a:solidFill>
              </a:rPr>
              <a:t>C</a:t>
            </a:r>
            <a:r>
              <a:rPr b="1" lang="en-US" sz="2000">
                <a:solidFill>
                  <a:srgbClr val="055000"/>
                </a:solidFill>
              </a:rPr>
              <a:t>. </a:t>
            </a:r>
            <a:r>
              <a:rPr lang="en-US" sz="2000">
                <a:solidFill>
                  <a:srgbClr val="006600"/>
                </a:solidFill>
              </a:rPr>
              <a:t>.Medición de la altura del árbol cuando está al nivel del suelo: Técnica estándar del clinómetro -</a:t>
            </a:r>
            <a:r>
              <a:rPr b="1" lang="en-US" sz="2000">
                <a:solidFill>
                  <a:srgbClr val="006600"/>
                </a:solidFill>
              </a:rPr>
              <a:t> </a:t>
            </a:r>
            <a:r>
              <a:rPr b="1" lang="en-US" sz="2000">
                <a:solidFill>
                  <a:srgbClr val="055000"/>
                </a:solidFill>
              </a:rPr>
              <a:t>4</a:t>
            </a:r>
            <a:endParaRPr/>
          </a:p>
        </p:txBody>
      </p:sp>
      <p:sp>
        <p:nvSpPr>
          <p:cNvPr id="523" name="Google Shape;523;p38"/>
          <p:cNvSpPr txBox="1"/>
          <p:nvPr>
            <p:ph idx="1" type="body"/>
          </p:nvPr>
        </p:nvSpPr>
        <p:spPr>
          <a:xfrm>
            <a:off x="1409075" y="1692099"/>
            <a:ext cx="7376163" cy="4484863"/>
          </a:xfrm>
          <a:prstGeom prst="rect">
            <a:avLst/>
          </a:prstGeom>
          <a:noFill/>
          <a:ln>
            <a:noFill/>
          </a:ln>
        </p:spPr>
        <p:txBody>
          <a:bodyPr anchorCtr="0" anchor="t" bIns="45700" lIns="91425" spcFirstLastPara="1" rIns="91425" wrap="square" tIns="45700">
            <a:normAutofit/>
          </a:bodyPr>
          <a:lstStyle/>
          <a:p>
            <a:pPr indent="-127000" lvl="0" marL="228600" rtl="0" algn="just">
              <a:lnSpc>
                <a:spcPct val="90000"/>
              </a:lnSpc>
              <a:spcBef>
                <a:spcPts val="0"/>
              </a:spcBef>
              <a:spcAft>
                <a:spcPts val="0"/>
              </a:spcAft>
              <a:buClr>
                <a:schemeClr val="dk1"/>
              </a:buClr>
              <a:buSzPts val="1600"/>
              <a:buNone/>
            </a:pPr>
            <a:r>
              <a:t/>
            </a:r>
            <a:endParaRPr sz="1600"/>
          </a:p>
          <a:p>
            <a:pPr indent="-228600" lvl="0" marL="228600" rtl="0" algn="just">
              <a:lnSpc>
                <a:spcPct val="90000"/>
              </a:lnSpc>
              <a:spcBef>
                <a:spcPts val="1000"/>
              </a:spcBef>
              <a:spcAft>
                <a:spcPts val="0"/>
              </a:spcAft>
              <a:buClr>
                <a:schemeClr val="dk1"/>
              </a:buClr>
              <a:buSzPts val="2000"/>
              <a:buChar char="•"/>
            </a:pPr>
            <a:r>
              <a:rPr lang="en-US" sz="2000"/>
              <a:t>Calcule la altura del árbol utilizando la siguiente fórmula:</a:t>
            </a:r>
            <a:endParaRPr/>
          </a:p>
          <a:p>
            <a:pPr indent="0" lvl="0" marL="0" rtl="0" algn="just">
              <a:lnSpc>
                <a:spcPct val="90000"/>
              </a:lnSpc>
              <a:spcBef>
                <a:spcPts val="1000"/>
              </a:spcBef>
              <a:spcAft>
                <a:spcPts val="0"/>
              </a:spcAft>
              <a:buClr>
                <a:srgbClr val="055000"/>
              </a:buClr>
              <a:buSzPts val="2000"/>
              <a:buNone/>
            </a:pPr>
            <a:r>
              <a:rPr b="1" lang="en-US" sz="2000">
                <a:solidFill>
                  <a:srgbClr val="055000"/>
                </a:solidFill>
              </a:rPr>
              <a:t>Altura del árbol=[TAN (Angulo del Clinómetro) x (Distancia al árbol)] + (Altura a 0 grado en el árbol)</a:t>
            </a:r>
            <a:endParaRPr/>
          </a:p>
          <a:p>
            <a:pPr indent="-285750" lvl="0" marL="285750" rtl="0" algn="just">
              <a:lnSpc>
                <a:spcPct val="90000"/>
              </a:lnSpc>
              <a:spcBef>
                <a:spcPts val="1000"/>
              </a:spcBef>
              <a:spcAft>
                <a:spcPts val="0"/>
              </a:spcAft>
              <a:buClr>
                <a:schemeClr val="dk1"/>
              </a:buClr>
              <a:buSzPts val="2000"/>
              <a:buFont typeface="Arial"/>
              <a:buChar char="•"/>
            </a:pPr>
            <a:r>
              <a:rPr lang="en-US" sz="2000"/>
              <a:t>Registre en su  Hoja de Datos.</a:t>
            </a:r>
            <a:endParaRPr/>
          </a:p>
          <a:p>
            <a:pPr indent="-285750" lvl="0" marL="285750" rtl="0" algn="just">
              <a:lnSpc>
                <a:spcPct val="90000"/>
              </a:lnSpc>
              <a:spcBef>
                <a:spcPts val="1000"/>
              </a:spcBef>
              <a:spcAft>
                <a:spcPts val="0"/>
              </a:spcAft>
              <a:buClr>
                <a:schemeClr val="dk1"/>
              </a:buClr>
              <a:buSzPts val="2000"/>
              <a:buFont typeface="Arial"/>
              <a:buChar char="•"/>
            </a:pPr>
            <a:r>
              <a:rPr lang="en-US" sz="2000"/>
              <a:t>Mida la altura de cada árbol tres veces y calcule el promedio de las tres alturas. Si están dentro de un metro, registre el promedio en su hoja de Datos. Si no es así, repita las mediciones hasta que estén dentro de un metro.</a:t>
            </a:r>
            <a:endParaRPr sz="2000"/>
          </a:p>
          <a:p>
            <a:pPr indent="-285750" lvl="0" marL="285750" rtl="0" algn="just">
              <a:lnSpc>
                <a:spcPct val="90000"/>
              </a:lnSpc>
              <a:spcBef>
                <a:spcPts val="1000"/>
              </a:spcBef>
              <a:spcAft>
                <a:spcPts val="0"/>
              </a:spcAft>
              <a:buClr>
                <a:schemeClr val="dk1"/>
              </a:buClr>
              <a:buSzPts val="2000"/>
              <a:buFont typeface="Arial"/>
              <a:buChar char="•"/>
            </a:pPr>
            <a:r>
              <a:rPr lang="en-US" sz="2000"/>
              <a:t>Repita el paso anterior para los otros cuatro árboles y ¡listo!!</a:t>
            </a:r>
            <a:endParaRPr/>
          </a:p>
          <a:p>
            <a:pPr indent="0" lvl="0" marL="0" rtl="0" algn="just">
              <a:lnSpc>
                <a:spcPct val="90000"/>
              </a:lnSpc>
              <a:spcBef>
                <a:spcPts val="1000"/>
              </a:spcBef>
              <a:spcAft>
                <a:spcPts val="0"/>
              </a:spcAft>
              <a:buClr>
                <a:schemeClr val="dk1"/>
              </a:buClr>
              <a:buSzPts val="2000"/>
              <a:buNone/>
            </a:pPr>
            <a:r>
              <a:t/>
            </a:r>
            <a:endParaRPr sz="2000"/>
          </a:p>
        </p:txBody>
      </p:sp>
      <p:pic>
        <p:nvPicPr>
          <p:cNvPr descr="Attention Icon" id="524" name="Google Shape;524;p38"/>
          <p:cNvPicPr preferRelativeResize="0"/>
          <p:nvPr/>
        </p:nvPicPr>
        <p:blipFill rotWithShape="1">
          <a:blip r:embed="rId4">
            <a:alphaModFix/>
          </a:blip>
          <a:srcRect b="0" l="0" r="0" t="0"/>
          <a:stretch/>
        </p:blipFill>
        <p:spPr>
          <a:xfrm>
            <a:off x="1737757" y="5654676"/>
            <a:ext cx="400050" cy="407987"/>
          </a:xfrm>
          <a:prstGeom prst="rect">
            <a:avLst/>
          </a:prstGeom>
          <a:noFill/>
          <a:ln>
            <a:noFill/>
          </a:ln>
          <a:effectLst>
            <a:outerShdw blurRad="292100" rotWithShape="0" algn="tl" dir="2700000" dist="139700">
              <a:srgbClr val="333333">
                <a:alpha val="64705"/>
              </a:srgbClr>
            </a:outerShdw>
          </a:effectLst>
        </p:spPr>
      </p:pic>
      <p:sp>
        <p:nvSpPr>
          <p:cNvPr id="525" name="Google Shape;525;p38"/>
          <p:cNvSpPr txBox="1"/>
          <p:nvPr/>
        </p:nvSpPr>
        <p:spPr>
          <a:xfrm>
            <a:off x="2137807" y="5416332"/>
            <a:ext cx="6647431"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1200">
                <a:solidFill>
                  <a:schemeClr val="dk1"/>
                </a:solidFill>
                <a:latin typeface="Calibri"/>
                <a:ea typeface="Calibri"/>
                <a:cs typeface="Calibri"/>
                <a:sym typeface="Calibri"/>
              </a:rPr>
              <a:t>Si su especie co-dominante es un árbol, repita los pasos b-e para la especie del árbol co-dominante. Si no tiene cinco árboles de especies co-dominantes en su sitio, incluya otras especies de árboles para hacer un total de cinco. Tenga en cuenta que está utilizando otras especies en el Metadatos</a:t>
            </a:r>
            <a:endParaRPr sz="12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39"/>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532" name="Google Shape;532;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33" name="Google Shape;533;p39"/>
          <p:cNvSpPr txBox="1"/>
          <p:nvPr>
            <p:ph type="title"/>
          </p:nvPr>
        </p:nvSpPr>
        <p:spPr>
          <a:xfrm>
            <a:off x="1257300" y="1276602"/>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55000"/>
              </a:buClr>
              <a:buSzPct val="100000"/>
              <a:buFont typeface="Calibri"/>
              <a:buNone/>
            </a:pPr>
            <a:r>
              <a:rPr b="1" lang="en-US" sz="2300">
                <a:solidFill>
                  <a:srgbClr val="055000"/>
                </a:solidFill>
              </a:rPr>
              <a:t>C. Medición de la Altura del árbol – Método II:  Técnica simplificada del clinómetro</a:t>
            </a:r>
            <a:br>
              <a:rPr b="1" lang="en-US" sz="2300">
                <a:solidFill>
                  <a:srgbClr val="055000"/>
                </a:solidFill>
              </a:rPr>
            </a:br>
            <a:br>
              <a:rPr b="1" lang="en-US" sz="2300">
                <a:solidFill>
                  <a:srgbClr val="055000"/>
                </a:solidFill>
              </a:rPr>
            </a:br>
            <a:br>
              <a:rPr b="1" lang="en-US">
                <a:solidFill>
                  <a:srgbClr val="055000"/>
                </a:solidFill>
              </a:rPr>
            </a:br>
            <a:endParaRPr/>
          </a:p>
        </p:txBody>
      </p:sp>
      <p:sp>
        <p:nvSpPr>
          <p:cNvPr id="534" name="Google Shape;534;p39"/>
          <p:cNvSpPr txBox="1"/>
          <p:nvPr>
            <p:ph idx="1" type="body"/>
          </p:nvPr>
        </p:nvSpPr>
        <p:spPr>
          <a:xfrm>
            <a:off x="1358900" y="1626569"/>
            <a:ext cx="7449512" cy="8612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1800"/>
              <a:t>El método que utilice  dependerá de la topografía de su sitio. Esta es la </a:t>
            </a:r>
            <a:r>
              <a:rPr b="1" lang="en-US" sz="1800">
                <a:solidFill>
                  <a:srgbClr val="385623"/>
                </a:solidFill>
              </a:rPr>
              <a:t> </a:t>
            </a:r>
            <a:r>
              <a:rPr b="1" lang="en-US" sz="1700">
                <a:solidFill>
                  <a:srgbClr val="385623"/>
                </a:solidFill>
              </a:rPr>
              <a:t>Medición de la Altura del Árbol en Terreno Llano: Técnica Simplificada del Clinómetro</a:t>
            </a:r>
            <a:endParaRPr b="1" sz="1700">
              <a:solidFill>
                <a:srgbClr val="385623"/>
              </a:solidFill>
            </a:endParaRPr>
          </a:p>
        </p:txBody>
      </p:sp>
      <p:pic>
        <p:nvPicPr>
          <p:cNvPr descr="Diagram of student sighting in the top of the tree, setting the clinometer at 45 degrees. This protocol allows students to measure tree and shrub height without the use of trigonometry. It requires a level surface between the student and the tree. If the ground is not level, you will need to use a different technique that requires some trigonometry." id="535" name="Google Shape;535;p39"/>
          <p:cNvPicPr preferRelativeResize="0"/>
          <p:nvPr>
            <p:ph idx="2" type="body"/>
          </p:nvPr>
        </p:nvPicPr>
        <p:blipFill rotWithShape="1">
          <a:blip r:embed="rId4">
            <a:alphaModFix/>
          </a:blip>
          <a:srcRect b="0" l="0" r="0" t="0"/>
          <a:stretch/>
        </p:blipFill>
        <p:spPr>
          <a:xfrm>
            <a:off x="1526694" y="2415450"/>
            <a:ext cx="7449512" cy="4394558"/>
          </a:xfrm>
          <a:prstGeom prst="rect">
            <a:avLst/>
          </a:prstGeom>
          <a:noFill/>
          <a:ln>
            <a:noFill/>
          </a:ln>
        </p:spPr>
      </p:pic>
      <p:sp>
        <p:nvSpPr>
          <p:cNvPr id="536" name="Google Shape;536;p39"/>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537" name="Google Shape;537;p39"/>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538" name="Google Shape;538;p39"/>
          <p:cNvSpPr/>
          <p:nvPr/>
        </p:nvSpPr>
        <p:spPr>
          <a:xfrm>
            <a:off x="1526298" y="2490382"/>
            <a:ext cx="3228582" cy="1670137"/>
          </a:xfrm>
          <a:prstGeom prst="roundRect">
            <a:avLst>
              <a:gd fmla="val 16667" name="adj"/>
            </a:avLst>
          </a:prstGeom>
          <a:solidFill>
            <a:schemeClr val="lt1"/>
          </a:solid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i="1" lang="en-US" sz="1295">
                <a:solidFill>
                  <a:srgbClr val="3A3838"/>
                </a:solidFill>
                <a:latin typeface="Calibri"/>
                <a:ea typeface="Calibri"/>
                <a:cs typeface="Calibri"/>
                <a:sym typeface="Calibri"/>
              </a:rPr>
              <a:t>*Este protocolo permite a los estudiantes medir la altura de árboles y arbustos sin el uso de trigonometría. Requiere una superficie nivelada entre el alumno y el árbol. Si el suelo no está nivelado, deberá utilizar una técnica diferente que requiera algo de trigonometría.</a:t>
            </a:r>
            <a:endParaRPr b="1" i="1" sz="1295">
              <a:solidFill>
                <a:srgbClr val="3A3838"/>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4"/>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125" name="Google Shape;125;p4"/>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Calibri"/>
                <a:ea typeface="Calibri"/>
                <a:cs typeface="Calibri"/>
                <a:sym typeface="Calibri"/>
              </a:rPr>
              <a:t> ¿Qué es la altura de gramíneas, árboles y arbustos?</a:t>
            </a:r>
            <a:endParaRPr/>
          </a:p>
        </p:txBody>
      </p:sp>
      <p:sp>
        <p:nvSpPr>
          <p:cNvPr id="126" name="Google Shape;126;p4"/>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215B1C"/>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127" name="Google Shape;127;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8" name="Google Shape;128;p4"/>
          <p:cNvSpPr txBox="1"/>
          <p:nvPr>
            <p:ph type="title"/>
          </p:nvPr>
        </p:nvSpPr>
        <p:spPr>
          <a:xfrm>
            <a:off x="1257300" y="917676"/>
            <a:ext cx="7886700" cy="9152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3200"/>
              <a:buFont typeface="Calibri"/>
              <a:buNone/>
            </a:pPr>
            <a:r>
              <a:rPr lang="en-US" sz="3200">
                <a:solidFill>
                  <a:srgbClr val="055000"/>
                </a:solidFill>
              </a:rPr>
              <a:t> </a:t>
            </a:r>
            <a:r>
              <a:rPr b="1" lang="en-US" sz="3200">
                <a:solidFill>
                  <a:srgbClr val="055000"/>
                </a:solidFill>
              </a:rPr>
              <a:t>¿Qué es la biometría?</a:t>
            </a:r>
            <a:endParaRPr/>
          </a:p>
        </p:txBody>
      </p:sp>
      <p:sp>
        <p:nvSpPr>
          <p:cNvPr id="129" name="Google Shape;129;p4"/>
          <p:cNvSpPr txBox="1"/>
          <p:nvPr>
            <p:ph idx="2" type="body"/>
          </p:nvPr>
        </p:nvSpPr>
        <p:spPr>
          <a:xfrm>
            <a:off x="1174044" y="1682794"/>
            <a:ext cx="4440944" cy="4351338"/>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600"/>
              <a:buNone/>
            </a:pPr>
            <a:r>
              <a:rPr lang="en-US" sz="1600"/>
              <a:t>La </a:t>
            </a:r>
            <a:r>
              <a:rPr b="1" lang="en-US" sz="1600">
                <a:solidFill>
                  <a:srgbClr val="385623"/>
                </a:solidFill>
              </a:rPr>
              <a:t>biometría</a:t>
            </a:r>
            <a:r>
              <a:rPr lang="en-US" sz="1600"/>
              <a:t> es la medición de los seres vivos. Un científico está interesado no solo en las características de la vegetación en un sitio de estudio, sino también en cómo se distribuye. ¿Qué tan denso es el bosque? ¿La luz del sol penetra hasta el suelo del bosque? ¿El paisaje está dominado por pastos? ¿Ha habido alguna perturbación reciente, como un incendio forestal o una inundación? Estas son preguntas que se responden tomando medidas biométricas. </a:t>
            </a:r>
            <a:endParaRPr/>
          </a:p>
          <a:p>
            <a:pPr indent="0" lvl="0" marL="0" rtl="0" algn="just">
              <a:lnSpc>
                <a:spcPct val="90000"/>
              </a:lnSpc>
              <a:spcBef>
                <a:spcPts val="1000"/>
              </a:spcBef>
              <a:spcAft>
                <a:spcPts val="0"/>
              </a:spcAft>
              <a:buClr>
                <a:schemeClr val="dk1"/>
              </a:buClr>
              <a:buSzPts val="1600"/>
              <a:buNone/>
            </a:pPr>
            <a:r>
              <a:rPr lang="en-US" sz="1600"/>
              <a:t>En este protocolo, medirá la altura de árboles, arbustos y plantas similares a la hierba utilizando la técnica de medición de la </a:t>
            </a:r>
            <a:r>
              <a:rPr b="1" lang="en-US" sz="1600">
                <a:solidFill>
                  <a:srgbClr val="385623"/>
                </a:solidFill>
              </a:rPr>
              <a:t>altura del árbol en una pendiente: de pie junto al árbol.</a:t>
            </a:r>
            <a:r>
              <a:rPr lang="en-US" sz="1600"/>
              <a:t> Estas mediciones le ayudarán a determinar la clasificación MUC de su sitio de estudio.</a:t>
            </a:r>
            <a:endParaRPr sz="1600">
              <a:solidFill>
                <a:srgbClr val="000000"/>
              </a:solidFill>
            </a:endParaRPr>
          </a:p>
        </p:txBody>
      </p:sp>
      <p:sp>
        <p:nvSpPr>
          <p:cNvPr id="130" name="Google Shape;130;p4"/>
          <p:cNvSpPr txBox="1"/>
          <p:nvPr/>
        </p:nvSpPr>
        <p:spPr>
          <a:xfrm>
            <a:off x="5688647" y="1382751"/>
            <a:ext cx="3196216" cy="4431983"/>
          </a:xfrm>
          <a:prstGeom prst="rect">
            <a:avLst/>
          </a:prstGeom>
          <a:noFill/>
          <a:ln cap="flat" cmpd="sng" w="9525">
            <a:solidFill>
              <a:srgbClr val="38562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u="sng">
                <a:solidFill>
                  <a:srgbClr val="385623"/>
                </a:solidFill>
                <a:latin typeface="Calibri"/>
                <a:ea typeface="Calibri"/>
                <a:cs typeface="Calibri"/>
                <a:sym typeface="Calibri"/>
              </a:rPr>
              <a:t>Mediciones de Biometría de GLOBE</a:t>
            </a:r>
            <a:endParaRPr sz="1600">
              <a:solidFill>
                <a:srgbClr val="385623"/>
              </a:solidFill>
              <a:latin typeface="Calibri"/>
              <a:ea typeface="Calibri"/>
              <a:cs typeface="Calibri"/>
              <a:sym typeface="Calibri"/>
            </a:endParaRPr>
          </a:p>
          <a:p>
            <a:pPr indent="0" lvl="0" marL="0" marR="0" rtl="0" algn="ctr">
              <a:spcBef>
                <a:spcPts val="0"/>
              </a:spcBef>
              <a:spcAft>
                <a:spcPts val="0"/>
              </a:spcAft>
              <a:buNone/>
            </a:pPr>
            <a:r>
              <a:rPr b="1" lang="en-US" sz="1400">
                <a:solidFill>
                  <a:srgbClr val="385623"/>
                </a:solidFill>
                <a:latin typeface="Calibri"/>
                <a:ea typeface="Calibri"/>
                <a:cs typeface="Calibri"/>
                <a:sym typeface="Calibri"/>
              </a:rPr>
              <a:t>Sitio de muestreo de cobertura terrestre</a:t>
            </a:r>
            <a:endParaRPr/>
          </a:p>
          <a:p>
            <a:pPr indent="0" lvl="0" marL="0" marR="0" rtl="0" algn="ctr">
              <a:spcBef>
                <a:spcPts val="0"/>
              </a:spcBef>
              <a:spcAft>
                <a:spcPts val="0"/>
              </a:spcAft>
              <a:buNone/>
            </a:pPr>
            <a:r>
              <a:t/>
            </a:r>
            <a:endParaRPr b="1" sz="1400">
              <a:solidFill>
                <a:srgbClr val="385623"/>
              </a:solidFill>
              <a:latin typeface="Calibri"/>
              <a:ea typeface="Calibri"/>
              <a:cs typeface="Calibri"/>
              <a:sym typeface="Calibri"/>
            </a:endParaRPr>
          </a:p>
          <a:p>
            <a:pPr indent="0" lvl="0" marL="0" marR="0" rtl="0" algn="ctr">
              <a:spcBef>
                <a:spcPts val="0"/>
              </a:spcBef>
              <a:spcAft>
                <a:spcPts val="0"/>
              </a:spcAft>
              <a:buNone/>
            </a:pPr>
            <a:r>
              <a:rPr b="1" lang="en-US" sz="1400">
                <a:solidFill>
                  <a:srgbClr val="385623"/>
                </a:solidFill>
                <a:latin typeface="Calibri"/>
                <a:ea typeface="Calibri"/>
                <a:cs typeface="Calibri"/>
                <a:sym typeface="Calibri"/>
              </a:rPr>
              <a:t>Cubierta del dosel y cubierta del suelo</a:t>
            </a:r>
            <a:endParaRPr/>
          </a:p>
          <a:p>
            <a:pPr indent="0" lvl="0" marL="0" marR="0" rtl="0" algn="ctr">
              <a:spcBef>
                <a:spcPts val="0"/>
              </a:spcBef>
              <a:spcAft>
                <a:spcPts val="0"/>
              </a:spcAft>
              <a:buNone/>
            </a:pPr>
            <a:r>
              <a:t/>
            </a:r>
            <a:endParaRPr b="1" sz="1400">
              <a:solidFill>
                <a:srgbClr val="385623"/>
              </a:solidFill>
              <a:latin typeface="Calibri"/>
              <a:ea typeface="Calibri"/>
              <a:cs typeface="Calibri"/>
              <a:sym typeface="Calibri"/>
            </a:endParaRPr>
          </a:p>
          <a:p>
            <a:pPr indent="0" lvl="0" marL="0" marR="0" rtl="0" algn="ctr">
              <a:spcBef>
                <a:spcPts val="0"/>
              </a:spcBef>
              <a:spcAft>
                <a:spcPts val="0"/>
              </a:spcAft>
              <a:buNone/>
            </a:pPr>
            <a:r>
              <a:rPr b="1" lang="en-US" sz="1400">
                <a:solidFill>
                  <a:srgbClr val="385623"/>
                </a:solidFill>
                <a:latin typeface="Calibri"/>
                <a:ea typeface="Calibri"/>
                <a:cs typeface="Calibri"/>
                <a:sym typeface="Calibri"/>
              </a:rPr>
              <a:t>Altura de los graminoides, árboles y arbustos</a:t>
            </a:r>
            <a:endParaRPr/>
          </a:p>
          <a:p>
            <a:pPr indent="0" lvl="0" marL="0" marR="0" rtl="0" algn="ctr">
              <a:spcBef>
                <a:spcPts val="0"/>
              </a:spcBef>
              <a:spcAft>
                <a:spcPts val="0"/>
              </a:spcAft>
              <a:buNone/>
            </a:pPr>
            <a:r>
              <a:t/>
            </a:r>
            <a:endParaRPr b="1" sz="1400">
              <a:solidFill>
                <a:srgbClr val="385623"/>
              </a:solidFill>
              <a:latin typeface="Calibri"/>
              <a:ea typeface="Calibri"/>
              <a:cs typeface="Calibri"/>
              <a:sym typeface="Calibri"/>
            </a:endParaRPr>
          </a:p>
          <a:p>
            <a:pPr indent="0" lvl="0" marL="0" marR="0" rtl="0" algn="ctr">
              <a:spcBef>
                <a:spcPts val="0"/>
              </a:spcBef>
              <a:spcAft>
                <a:spcPts val="0"/>
              </a:spcAft>
              <a:buNone/>
            </a:pPr>
            <a:r>
              <a:rPr b="1" lang="en-US" sz="1400">
                <a:solidFill>
                  <a:srgbClr val="385623"/>
                </a:solidFill>
                <a:latin typeface="Calibri"/>
                <a:ea typeface="Calibri"/>
                <a:cs typeface="Calibri"/>
                <a:sym typeface="Calibri"/>
              </a:rPr>
              <a:t>Altura del árbol en terreno llano: técnica de clinómetro simplificada</a:t>
            </a:r>
            <a:endParaRPr/>
          </a:p>
          <a:p>
            <a:pPr indent="0" lvl="0" marL="0" marR="0" rtl="0" algn="ctr">
              <a:spcBef>
                <a:spcPts val="0"/>
              </a:spcBef>
              <a:spcAft>
                <a:spcPts val="0"/>
              </a:spcAft>
              <a:buNone/>
            </a:pPr>
            <a:r>
              <a:t/>
            </a:r>
            <a:endParaRPr b="1" sz="1400">
              <a:solidFill>
                <a:srgbClr val="385623"/>
              </a:solidFill>
              <a:latin typeface="Calibri"/>
              <a:ea typeface="Calibri"/>
              <a:cs typeface="Calibri"/>
              <a:sym typeface="Calibri"/>
            </a:endParaRPr>
          </a:p>
          <a:p>
            <a:pPr indent="0" lvl="0" marL="0" marR="0" rtl="0" algn="ctr">
              <a:spcBef>
                <a:spcPts val="0"/>
              </a:spcBef>
              <a:spcAft>
                <a:spcPts val="0"/>
              </a:spcAft>
              <a:buNone/>
            </a:pPr>
            <a:r>
              <a:rPr b="1" lang="en-US" sz="1400">
                <a:solidFill>
                  <a:srgbClr val="385623"/>
                </a:solidFill>
                <a:latin typeface="Calibri"/>
                <a:ea typeface="Calibri"/>
                <a:cs typeface="Calibri"/>
                <a:sym typeface="Calibri"/>
              </a:rPr>
              <a:t>Altura del árbol en una pendiente: de pie junto al árbol</a:t>
            </a:r>
            <a:endParaRPr/>
          </a:p>
          <a:p>
            <a:pPr indent="0" lvl="0" marL="0" marR="0" rtl="0" algn="ctr">
              <a:spcBef>
                <a:spcPts val="0"/>
              </a:spcBef>
              <a:spcAft>
                <a:spcPts val="0"/>
              </a:spcAft>
              <a:buNone/>
            </a:pPr>
            <a:r>
              <a:t/>
            </a:r>
            <a:endParaRPr b="1" sz="1400">
              <a:solidFill>
                <a:srgbClr val="385623"/>
              </a:solidFill>
              <a:latin typeface="Calibri"/>
              <a:ea typeface="Calibri"/>
              <a:cs typeface="Calibri"/>
              <a:sym typeface="Calibri"/>
            </a:endParaRPr>
          </a:p>
          <a:p>
            <a:pPr indent="0" lvl="0" marL="0" marR="0" rtl="0" algn="ctr">
              <a:spcBef>
                <a:spcPts val="0"/>
              </a:spcBef>
              <a:spcAft>
                <a:spcPts val="0"/>
              </a:spcAft>
              <a:buNone/>
            </a:pPr>
            <a:r>
              <a:rPr b="1" lang="en-US" sz="1400">
                <a:solidFill>
                  <a:srgbClr val="385623"/>
                </a:solidFill>
                <a:latin typeface="Calibri"/>
                <a:ea typeface="Calibri"/>
                <a:cs typeface="Calibri"/>
                <a:sym typeface="Calibri"/>
              </a:rPr>
              <a:t>Altura del árbol en una pendiente: dos técnicas triangulares</a:t>
            </a:r>
            <a:endParaRPr/>
          </a:p>
          <a:p>
            <a:pPr indent="0" lvl="0" marL="0" marR="0" rtl="0" algn="ctr">
              <a:spcBef>
                <a:spcPts val="0"/>
              </a:spcBef>
              <a:spcAft>
                <a:spcPts val="0"/>
              </a:spcAft>
              <a:buNone/>
            </a:pPr>
            <a:r>
              <a:t/>
            </a:r>
            <a:endParaRPr b="1" sz="1400">
              <a:solidFill>
                <a:srgbClr val="385623"/>
              </a:solidFill>
              <a:latin typeface="Calibri"/>
              <a:ea typeface="Calibri"/>
              <a:cs typeface="Calibri"/>
              <a:sym typeface="Calibri"/>
            </a:endParaRPr>
          </a:p>
          <a:p>
            <a:pPr indent="0" lvl="0" marL="0" marR="0" rtl="0" algn="ctr">
              <a:spcBef>
                <a:spcPts val="0"/>
              </a:spcBef>
              <a:spcAft>
                <a:spcPts val="0"/>
              </a:spcAft>
              <a:buNone/>
            </a:pPr>
            <a:r>
              <a:rPr b="1" lang="en-US" sz="1400">
                <a:solidFill>
                  <a:srgbClr val="385623"/>
                </a:solidFill>
                <a:latin typeface="Calibri"/>
                <a:ea typeface="Calibri"/>
                <a:cs typeface="Calibri"/>
                <a:sym typeface="Calibri"/>
              </a:rPr>
              <a:t>Circunferencia del árbol</a:t>
            </a:r>
            <a:endParaRPr/>
          </a:p>
          <a:p>
            <a:pPr indent="0" lvl="0" marL="0" marR="0" rtl="0" algn="ctr">
              <a:spcBef>
                <a:spcPts val="0"/>
              </a:spcBef>
              <a:spcAft>
                <a:spcPts val="0"/>
              </a:spcAft>
              <a:buNone/>
            </a:pPr>
            <a:r>
              <a:t/>
            </a:r>
            <a:endParaRPr b="1" sz="1400">
              <a:solidFill>
                <a:srgbClr val="385623"/>
              </a:solidFill>
              <a:latin typeface="Calibri"/>
              <a:ea typeface="Calibri"/>
              <a:cs typeface="Calibri"/>
              <a:sym typeface="Calibri"/>
            </a:endParaRPr>
          </a:p>
          <a:p>
            <a:pPr indent="0" lvl="0" marL="0" marR="0" rtl="0" algn="ctr">
              <a:spcBef>
                <a:spcPts val="0"/>
              </a:spcBef>
              <a:spcAft>
                <a:spcPts val="0"/>
              </a:spcAft>
              <a:buNone/>
            </a:pPr>
            <a:r>
              <a:rPr b="1" lang="en-US" sz="1400">
                <a:solidFill>
                  <a:srgbClr val="385623"/>
                </a:solidFill>
                <a:latin typeface="Calibri"/>
                <a:ea typeface="Calibri"/>
                <a:cs typeface="Calibri"/>
                <a:sym typeface="Calibri"/>
              </a:rPr>
              <a:t>Biomasa de gramíneas</a:t>
            </a:r>
            <a:endParaRPr b="1" sz="1400">
              <a:solidFill>
                <a:srgbClr val="385623"/>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44" name="Google Shape;544;p40"/>
          <p:cNvSpPr txBox="1"/>
          <p:nvPr>
            <p:ph type="title"/>
          </p:nvPr>
        </p:nvSpPr>
        <p:spPr>
          <a:xfrm>
            <a:off x="1169811" y="1025334"/>
            <a:ext cx="7886700" cy="6715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1700"/>
              <a:buFont typeface="Calibri"/>
              <a:buNone/>
            </a:pPr>
            <a:r>
              <a:rPr b="1" lang="en-US" sz="1700">
                <a:solidFill>
                  <a:srgbClr val="055000"/>
                </a:solidFill>
              </a:rPr>
              <a:t>C. Medición de la altura del árbol cuando está a nivel del suelo: Técnica simplificada del clinómetro - 1</a:t>
            </a:r>
            <a:endParaRPr/>
          </a:p>
        </p:txBody>
      </p:sp>
      <p:sp>
        <p:nvSpPr>
          <p:cNvPr id="545" name="Google Shape;545;p40"/>
          <p:cNvSpPr txBox="1"/>
          <p:nvPr>
            <p:ph idx="2" type="body"/>
          </p:nvPr>
        </p:nvSpPr>
        <p:spPr>
          <a:xfrm>
            <a:off x="1257300" y="1822983"/>
            <a:ext cx="4448306" cy="472810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600"/>
              <a:buNone/>
            </a:pPr>
            <a:r>
              <a:rPr lang="en-US" sz="1600"/>
              <a:t>Para esta situación, utilice la </a:t>
            </a:r>
            <a:r>
              <a:rPr b="1" lang="en-US" sz="1600" u="sng">
                <a:solidFill>
                  <a:schemeClr val="hlink"/>
                </a:solidFill>
                <a:hlinkClick r:id="rId3"/>
              </a:rPr>
              <a:t>Medición de la Altura del árbol al nivel del Suelo: Guía de Campo de la Técnica  Simplificada del</a:t>
            </a:r>
            <a:r>
              <a:rPr b="1" lang="en-US" sz="1600"/>
              <a:t> </a:t>
            </a:r>
            <a:r>
              <a:rPr b="1" lang="en-US" sz="1600" u="sng">
                <a:solidFill>
                  <a:srgbClr val="2F5496"/>
                </a:solidFill>
              </a:rPr>
              <a:t>Clinómetro.</a:t>
            </a:r>
            <a:endParaRPr b="1" sz="1600"/>
          </a:p>
          <a:p>
            <a:pPr indent="0" lvl="0" marL="0" rtl="0" algn="just">
              <a:lnSpc>
                <a:spcPct val="90000"/>
              </a:lnSpc>
              <a:spcBef>
                <a:spcPts val="1000"/>
              </a:spcBef>
              <a:spcAft>
                <a:spcPts val="0"/>
              </a:spcAft>
              <a:buClr>
                <a:schemeClr val="dk1"/>
              </a:buClr>
              <a:buSzPts val="1600"/>
              <a:buNone/>
            </a:pPr>
            <a:r>
              <a:rPr b="1" lang="en-US" sz="1600"/>
              <a:t>En el campo:</a:t>
            </a:r>
            <a:endParaRPr/>
          </a:p>
          <a:p>
            <a:pPr indent="0" lvl="0" marL="0" rtl="0" algn="just">
              <a:lnSpc>
                <a:spcPct val="90000"/>
              </a:lnSpc>
              <a:spcBef>
                <a:spcPts val="1000"/>
              </a:spcBef>
              <a:spcAft>
                <a:spcPts val="0"/>
              </a:spcAft>
              <a:buClr>
                <a:schemeClr val="dk1"/>
              </a:buClr>
              <a:buSzPts val="1600"/>
              <a:buNone/>
            </a:pPr>
            <a:r>
              <a:rPr lang="en-US" sz="1600"/>
              <a:t>Trabaja en equipo de dos o tres. Aléjese de la base del árbol hasta que el clinómetro marque 45 grados cuando vea la parte superior del árbol a través de la pajita.</a:t>
            </a:r>
            <a:endParaRPr sz="1600"/>
          </a:p>
          <a:p>
            <a:pPr indent="-228600" lvl="0" marL="228600" rtl="0" algn="just">
              <a:lnSpc>
                <a:spcPct val="90000"/>
              </a:lnSpc>
              <a:spcBef>
                <a:spcPts val="1000"/>
              </a:spcBef>
              <a:spcAft>
                <a:spcPts val="0"/>
              </a:spcAft>
              <a:buClr>
                <a:schemeClr val="dk1"/>
              </a:buClr>
              <a:buSzPts val="1600"/>
              <a:buChar char="•"/>
            </a:pPr>
            <a:r>
              <a:rPr lang="en-US" sz="1600"/>
              <a:t>Pídale a su compañero que estire la cinta métrica de 50 m desde la base del árbol hasta los dedos de los pies. Luego, su compañero debe pisar la cinta en el suelo y luego subirla hasta el nivel de sus ojos.</a:t>
            </a:r>
            <a:endParaRPr sz="1600"/>
          </a:p>
          <a:p>
            <a:pPr indent="-228600" lvl="0" marL="228600" rtl="0" algn="just">
              <a:lnSpc>
                <a:spcPct val="90000"/>
              </a:lnSpc>
              <a:spcBef>
                <a:spcPts val="1000"/>
              </a:spcBef>
              <a:spcAft>
                <a:spcPts val="0"/>
              </a:spcAft>
              <a:buClr>
                <a:schemeClr val="dk1"/>
              </a:buClr>
              <a:buSzPts val="1600"/>
              <a:buChar char="•"/>
            </a:pPr>
            <a:r>
              <a:rPr lang="en-US" sz="1600"/>
              <a:t>Sume la longitud de la cinta desde el observador hasta el árbol y la altura de la altura del observador desde el suelo. Esta es la altura del árbol (o arbusto).</a:t>
            </a:r>
            <a:endParaRPr sz="1600"/>
          </a:p>
          <a:p>
            <a:pPr indent="0" lvl="0" marL="0" rtl="0" algn="l">
              <a:lnSpc>
                <a:spcPct val="90000"/>
              </a:lnSpc>
              <a:spcBef>
                <a:spcPts val="1000"/>
              </a:spcBef>
              <a:spcAft>
                <a:spcPts val="0"/>
              </a:spcAft>
              <a:buClr>
                <a:schemeClr val="dk1"/>
              </a:buClr>
              <a:buSzPts val="1600"/>
              <a:buNone/>
            </a:pPr>
            <a:r>
              <a:t/>
            </a:r>
            <a:endParaRPr i="1" sz="1600">
              <a:solidFill>
                <a:srgbClr val="385623"/>
              </a:solidFill>
            </a:endParaRPr>
          </a:p>
        </p:txBody>
      </p:sp>
      <p:pic>
        <p:nvPicPr>
          <p:cNvPr descr="GLOBE teacher sighting the top of the tree using the clinometer" id="546" name="Google Shape;546;p40"/>
          <p:cNvPicPr preferRelativeResize="0"/>
          <p:nvPr/>
        </p:nvPicPr>
        <p:blipFill rotWithShape="1">
          <a:blip r:embed="rId4">
            <a:alphaModFix/>
          </a:blip>
          <a:srcRect b="0" l="0" r="0" t="0"/>
          <a:stretch/>
        </p:blipFill>
        <p:spPr>
          <a:xfrm>
            <a:off x="6035039" y="1918629"/>
            <a:ext cx="2725027" cy="2043771"/>
          </a:xfrm>
          <a:prstGeom prst="rect">
            <a:avLst/>
          </a:prstGeom>
          <a:noFill/>
          <a:ln>
            <a:noFill/>
          </a:ln>
        </p:spPr>
      </p:pic>
      <p:pic>
        <p:nvPicPr>
          <p:cNvPr descr="Screen shot showing how one uses the simplified clinometer technique by moving to a position where the clinometer reads 45 degrees while being aimed at the top of the tree and then measuring the distance to the base of the tree." id="547" name="Google Shape;547;p40"/>
          <p:cNvPicPr preferRelativeResize="0"/>
          <p:nvPr>
            <p:ph idx="1" type="body"/>
          </p:nvPr>
        </p:nvPicPr>
        <p:blipFill rotWithShape="1">
          <a:blip r:embed="rId5">
            <a:alphaModFix/>
          </a:blip>
          <a:srcRect b="0" l="0" r="0" t="0"/>
          <a:stretch/>
        </p:blipFill>
        <p:spPr>
          <a:xfrm>
            <a:off x="6035038" y="4387324"/>
            <a:ext cx="2480311" cy="1779766"/>
          </a:xfrm>
          <a:prstGeom prst="rect">
            <a:avLst/>
          </a:prstGeom>
          <a:noFill/>
          <a:ln>
            <a:noFill/>
          </a:ln>
        </p:spPr>
      </p:pic>
      <p:pic>
        <p:nvPicPr>
          <p:cNvPr id="548" name="Google Shape;548;p40"/>
          <p:cNvPicPr preferRelativeResize="0"/>
          <p:nvPr/>
        </p:nvPicPr>
        <p:blipFill rotWithShape="1">
          <a:blip r:embed="rId6">
            <a:alphaModFix/>
          </a:blip>
          <a:srcRect b="0" l="0" r="0" t="0"/>
          <a:stretch/>
        </p:blipFill>
        <p:spPr>
          <a:xfrm>
            <a:off x="-397" y="-195683"/>
            <a:ext cx="9144793" cy="7053683"/>
          </a:xfrm>
          <a:prstGeom prst="rect">
            <a:avLst/>
          </a:prstGeom>
          <a:noFill/>
          <a:ln>
            <a:noFill/>
          </a:ln>
        </p:spPr>
      </p:pic>
      <p:sp>
        <p:nvSpPr>
          <p:cNvPr id="549" name="Google Shape;549;p40"/>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550" name="Google Shape;550;p40"/>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56" name="Google Shape;556;p41"/>
          <p:cNvSpPr txBox="1"/>
          <p:nvPr>
            <p:ph type="title"/>
          </p:nvPr>
        </p:nvSpPr>
        <p:spPr>
          <a:xfrm>
            <a:off x="1257300" y="1063869"/>
            <a:ext cx="7886700" cy="43961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55000"/>
              </a:buClr>
              <a:buSzPts val="1800"/>
              <a:buFont typeface="Calibri"/>
              <a:buNone/>
            </a:pPr>
            <a:r>
              <a:rPr b="1" lang="en-US" sz="1800">
                <a:solidFill>
                  <a:srgbClr val="055000"/>
                </a:solidFill>
              </a:rPr>
              <a:t>C. Medición de la altura del árbol cuando está al nivel del suelo: Técnica simplificada del clinómetro- 2</a:t>
            </a:r>
            <a:endParaRPr/>
          </a:p>
        </p:txBody>
      </p:sp>
      <p:sp>
        <p:nvSpPr>
          <p:cNvPr id="557" name="Google Shape;557;p41"/>
          <p:cNvSpPr txBox="1"/>
          <p:nvPr>
            <p:ph idx="2" type="body"/>
          </p:nvPr>
        </p:nvSpPr>
        <p:spPr>
          <a:xfrm>
            <a:off x="1257300" y="1822983"/>
            <a:ext cx="4448306" cy="472810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Registre los datos en Medición de la Altura del árbol a Nivel del Suelo: Hoja de Datos de la Técnica Simplificada de Clinómetro.</a:t>
            </a:r>
            <a:endParaRPr sz="1600"/>
          </a:p>
          <a:p>
            <a:pPr indent="-228600" lvl="0" marL="228600" rtl="0" algn="l">
              <a:lnSpc>
                <a:spcPct val="90000"/>
              </a:lnSpc>
              <a:spcBef>
                <a:spcPts val="1000"/>
              </a:spcBef>
              <a:spcAft>
                <a:spcPts val="0"/>
              </a:spcAft>
              <a:buClr>
                <a:schemeClr val="dk1"/>
              </a:buClr>
              <a:buSzPts val="1600"/>
              <a:buFont typeface="Calibri"/>
              <a:buAutoNum type="arabicPeriod" startAt="4"/>
            </a:pPr>
            <a:r>
              <a:rPr lang="en-US" sz="1600"/>
              <a:t>Repita los pasos 1-3 dos veces más para cada árbol (un total de 5 árboles) e informe el valor promedio </a:t>
            </a:r>
            <a:r>
              <a:rPr b="1" lang="en-US" sz="1600">
                <a:solidFill>
                  <a:srgbClr val="FF0000"/>
                </a:solidFill>
              </a:rPr>
              <a:t>y ¡listo!</a:t>
            </a:r>
            <a:endParaRPr b="1" sz="1600">
              <a:solidFill>
                <a:srgbClr val="FF0000"/>
              </a:solidFill>
            </a:endParaRPr>
          </a:p>
        </p:txBody>
      </p:sp>
      <p:pic>
        <p:nvPicPr>
          <p:cNvPr descr="caution icon" id="558" name="Google Shape;558;p41"/>
          <p:cNvPicPr preferRelativeResize="0"/>
          <p:nvPr/>
        </p:nvPicPr>
        <p:blipFill rotWithShape="1">
          <a:blip r:embed="rId3">
            <a:alphaModFix/>
          </a:blip>
          <a:srcRect b="0" l="0" r="0" t="0"/>
          <a:stretch/>
        </p:blipFill>
        <p:spPr>
          <a:xfrm>
            <a:off x="1212631" y="4084186"/>
            <a:ext cx="298450" cy="301625"/>
          </a:xfrm>
          <a:prstGeom prst="rect">
            <a:avLst/>
          </a:prstGeom>
          <a:noFill/>
          <a:ln>
            <a:noFill/>
          </a:ln>
          <a:effectLst>
            <a:outerShdw blurRad="292100" rotWithShape="0" algn="tl" dir="2700000" dist="139700">
              <a:srgbClr val="333333">
                <a:alpha val="64705"/>
              </a:srgbClr>
            </a:outerShdw>
          </a:effectLst>
        </p:spPr>
      </p:pic>
      <p:sp>
        <p:nvSpPr>
          <p:cNvPr id="559" name="Google Shape;559;p41"/>
          <p:cNvSpPr txBox="1"/>
          <p:nvPr/>
        </p:nvSpPr>
        <p:spPr>
          <a:xfrm>
            <a:off x="1693623" y="3786321"/>
            <a:ext cx="4143633" cy="181588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1600">
                <a:solidFill>
                  <a:schemeClr val="dk1"/>
                </a:solidFill>
                <a:latin typeface="Calibri"/>
                <a:ea typeface="Calibri"/>
                <a:cs typeface="Calibri"/>
                <a:sym typeface="Calibri"/>
              </a:rPr>
              <a:t>Si su especie co-dominante es un árbol, repita los pasos 1-5 para la especie arbórea co-dominante. Si no tiene cinco árboles de especies co-dominantes en su sitio, incluya otras especies de árboles para hacer un total de cinco. Tenga en cuenta que está utilizando otras especies en su formulario.</a:t>
            </a:r>
            <a:endParaRPr i="1" sz="1600">
              <a:solidFill>
                <a:schemeClr val="dk1"/>
              </a:solidFill>
              <a:latin typeface="Calibri"/>
              <a:ea typeface="Calibri"/>
              <a:cs typeface="Calibri"/>
              <a:sym typeface="Calibri"/>
            </a:endParaRPr>
          </a:p>
        </p:txBody>
      </p:sp>
      <p:pic>
        <p:nvPicPr>
          <p:cNvPr descr="Screen Shot of data sheet." id="560" name="Google Shape;560;p41"/>
          <p:cNvPicPr preferRelativeResize="0"/>
          <p:nvPr>
            <p:ph idx="1" type="body"/>
          </p:nvPr>
        </p:nvPicPr>
        <p:blipFill rotWithShape="1">
          <a:blip r:embed="rId4">
            <a:alphaModFix/>
          </a:blip>
          <a:srcRect b="0" l="0" r="0" t="0"/>
          <a:stretch/>
        </p:blipFill>
        <p:spPr>
          <a:xfrm>
            <a:off x="5968907" y="1993373"/>
            <a:ext cx="2748960" cy="3585897"/>
          </a:xfrm>
          <a:prstGeom prst="rect">
            <a:avLst/>
          </a:prstGeom>
          <a:noFill/>
          <a:ln>
            <a:noFill/>
          </a:ln>
          <a:effectLst>
            <a:outerShdw blurRad="292100" rotWithShape="0" algn="tl" dir="2700000" dist="139700">
              <a:srgbClr val="333333">
                <a:alpha val="64705"/>
              </a:srgbClr>
            </a:outerShdw>
          </a:effectLst>
        </p:spPr>
      </p:pic>
      <p:pic>
        <p:nvPicPr>
          <p:cNvPr id="561" name="Google Shape;561;p41"/>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562" name="Google Shape;562;p41"/>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563" name="Google Shape;563;p41"/>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69" name="Google Shape;569;p42"/>
          <p:cNvSpPr txBox="1"/>
          <p:nvPr>
            <p:ph type="title"/>
          </p:nvPr>
        </p:nvSpPr>
        <p:spPr>
          <a:xfrm>
            <a:off x="1169811" y="963788"/>
            <a:ext cx="7886700" cy="8014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400"/>
              <a:buFont typeface="Calibri"/>
              <a:buNone/>
            </a:pPr>
            <a:r>
              <a:rPr b="1" lang="en-US" sz="2400">
                <a:solidFill>
                  <a:srgbClr val="055000"/>
                </a:solidFill>
              </a:rPr>
              <a:t>C. Medición de la Altura del árbol- Método III: Dos Triángulos  con ojos más altos que la base del árbol</a:t>
            </a:r>
            <a:endParaRPr sz="2100"/>
          </a:p>
        </p:txBody>
      </p:sp>
      <p:sp>
        <p:nvSpPr>
          <p:cNvPr id="570" name="Google Shape;570;p42"/>
          <p:cNvSpPr txBox="1"/>
          <p:nvPr>
            <p:ph idx="1" type="body"/>
          </p:nvPr>
        </p:nvSpPr>
        <p:spPr>
          <a:xfrm>
            <a:off x="1169811" y="1766492"/>
            <a:ext cx="7449512" cy="5764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700"/>
              <a:buNone/>
            </a:pPr>
            <a:r>
              <a:rPr lang="en-US" sz="1700"/>
              <a:t>El método que utilice dependerá de la topografía de su sitio. Estos son los dos triángulos con ojos más altos que la base del árbol.</a:t>
            </a:r>
            <a:endParaRPr sz="1700"/>
          </a:p>
          <a:p>
            <a:pPr indent="0" lvl="0" marL="0" rtl="0" algn="l">
              <a:lnSpc>
                <a:spcPct val="90000"/>
              </a:lnSpc>
              <a:spcBef>
                <a:spcPts val="1000"/>
              </a:spcBef>
              <a:spcAft>
                <a:spcPts val="0"/>
              </a:spcAft>
              <a:buClr>
                <a:schemeClr val="dk1"/>
              </a:buClr>
              <a:buSzPts val="2800"/>
              <a:buNone/>
            </a:pPr>
            <a:r>
              <a:t/>
            </a:r>
            <a:endParaRPr/>
          </a:p>
        </p:txBody>
      </p:sp>
      <p:pic>
        <p:nvPicPr>
          <p:cNvPr descr="Illustration shows a student measuring two angles with the clinometer, one from the top of the tree to his sight line, and one from the sight line to the base of the tree." id="571" name="Google Shape;571;p42"/>
          <p:cNvPicPr preferRelativeResize="0"/>
          <p:nvPr/>
        </p:nvPicPr>
        <p:blipFill rotWithShape="1">
          <a:blip r:embed="rId3">
            <a:alphaModFix/>
          </a:blip>
          <a:srcRect b="0" l="0" r="0" t="0"/>
          <a:stretch/>
        </p:blipFill>
        <p:spPr>
          <a:xfrm>
            <a:off x="1358900" y="2497404"/>
            <a:ext cx="7502589" cy="4360596"/>
          </a:xfrm>
          <a:prstGeom prst="rect">
            <a:avLst/>
          </a:prstGeom>
          <a:noFill/>
          <a:ln>
            <a:noFill/>
          </a:ln>
        </p:spPr>
      </p:pic>
      <p:pic>
        <p:nvPicPr>
          <p:cNvPr id="572" name="Google Shape;572;p42"/>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573" name="Google Shape;573;p42"/>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574" name="Google Shape;574;p42"/>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0" name="Google Shape;580;p43"/>
          <p:cNvSpPr txBox="1"/>
          <p:nvPr>
            <p:ph type="title"/>
          </p:nvPr>
        </p:nvSpPr>
        <p:spPr>
          <a:xfrm>
            <a:off x="1085850" y="959137"/>
            <a:ext cx="7886700" cy="5275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55000"/>
              </a:buClr>
              <a:buSzPts val="1800"/>
              <a:buFont typeface="Calibri"/>
              <a:buNone/>
            </a:pPr>
            <a:r>
              <a:rPr b="1" lang="en-US" sz="1800">
                <a:solidFill>
                  <a:srgbClr val="055000"/>
                </a:solidFill>
              </a:rPr>
              <a:t>C. Medición de la Altura del árbol: Dos triángulos  con ojos más altos que la base del árbol  - 1</a:t>
            </a:r>
            <a:endParaRPr/>
          </a:p>
        </p:txBody>
      </p:sp>
      <p:sp>
        <p:nvSpPr>
          <p:cNvPr id="581" name="Google Shape;581;p43"/>
          <p:cNvSpPr txBox="1"/>
          <p:nvPr>
            <p:ph idx="1" type="body"/>
          </p:nvPr>
        </p:nvSpPr>
        <p:spPr>
          <a:xfrm>
            <a:off x="1409075" y="1692101"/>
            <a:ext cx="7240250" cy="6642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en-US" sz="1600"/>
              <a:t>Para esta situación, use la  </a:t>
            </a:r>
            <a:r>
              <a:rPr b="1" lang="en-US" sz="1600" u="sng">
                <a:solidFill>
                  <a:srgbClr val="0070C0"/>
                </a:solidFill>
              </a:rPr>
              <a:t>Guía de Campo de la Técnica de Medición de la Altura del árbol en una Pendiente:</a:t>
            </a:r>
            <a:r>
              <a:rPr b="1" lang="en-US" sz="1600" u="sng">
                <a:solidFill>
                  <a:srgbClr val="0070C0"/>
                </a:solidFill>
                <a:hlinkClick r:id="rId3">
                  <a:extLst>
                    <a:ext uri="{A12FA001-AC4F-418D-AE19-62706E023703}">
                      <ahyp:hlinkClr val="tx"/>
                    </a:ext>
                  </a:extLst>
                </a:hlinkClick>
              </a:rPr>
              <a:t>  </a:t>
            </a:r>
            <a:r>
              <a:rPr b="1" lang="en-US" sz="1600" u="sng">
                <a:solidFill>
                  <a:srgbClr val="0563C1"/>
                </a:solidFill>
                <a:hlinkClick r:id="rId4">
                  <a:extLst>
                    <a:ext uri="{A12FA001-AC4F-418D-AE19-62706E023703}">
                      <ahyp:hlinkClr val="tx"/>
                    </a:ext>
                  </a:extLst>
                </a:hlinkClick>
              </a:rPr>
              <a:t>Dos triángulos con Ojos más Altos que la </a:t>
            </a:r>
            <a:r>
              <a:rPr b="1" lang="en-US" sz="1600" u="sng">
                <a:solidFill>
                  <a:srgbClr val="0070C0"/>
                </a:solidFill>
                <a:hlinkClick r:id="rId5">
                  <a:extLst>
                    <a:ext uri="{A12FA001-AC4F-418D-AE19-62706E023703}">
                      <ahyp:hlinkClr val="tx"/>
                    </a:ext>
                  </a:extLst>
                </a:hlinkClick>
              </a:rPr>
              <a:t>Base</a:t>
            </a:r>
            <a:r>
              <a:rPr b="1" lang="en-US" sz="1600" u="sng">
                <a:solidFill>
                  <a:srgbClr val="0070C0"/>
                </a:solidFill>
              </a:rPr>
              <a:t> del árbol. </a:t>
            </a:r>
            <a:endParaRPr b="1" sz="1600" u="sng">
              <a:solidFill>
                <a:srgbClr val="0070C0"/>
              </a:solidFill>
            </a:endParaRPr>
          </a:p>
        </p:txBody>
      </p:sp>
      <p:pic>
        <p:nvPicPr>
          <p:cNvPr descr="caution icon" id="582" name="Google Shape;582;p43"/>
          <p:cNvPicPr preferRelativeResize="0"/>
          <p:nvPr/>
        </p:nvPicPr>
        <p:blipFill rotWithShape="1">
          <a:blip r:embed="rId6">
            <a:alphaModFix/>
          </a:blip>
          <a:srcRect b="0" l="0" r="0" t="0"/>
          <a:stretch/>
        </p:blipFill>
        <p:spPr>
          <a:xfrm>
            <a:off x="1318418" y="4555598"/>
            <a:ext cx="398463" cy="409575"/>
          </a:xfrm>
          <a:prstGeom prst="rect">
            <a:avLst/>
          </a:prstGeom>
          <a:noFill/>
          <a:ln>
            <a:noFill/>
          </a:ln>
          <a:effectLst>
            <a:outerShdw blurRad="292100" rotWithShape="0" algn="tl" dir="2700000" dist="139700">
              <a:srgbClr val="333333">
                <a:alpha val="64705"/>
              </a:srgbClr>
            </a:outerShdw>
          </a:effectLst>
        </p:spPr>
      </p:pic>
      <p:sp>
        <p:nvSpPr>
          <p:cNvPr id="583" name="Google Shape;583;p43"/>
          <p:cNvSpPr txBox="1"/>
          <p:nvPr>
            <p:ph idx="2" type="body"/>
          </p:nvPr>
        </p:nvSpPr>
        <p:spPr>
          <a:xfrm>
            <a:off x="1828800" y="2789504"/>
            <a:ext cx="3087974"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b="1" lang="en-US" sz="1600"/>
              <a:t>En el Campo</a:t>
            </a:r>
            <a:endParaRPr b="1" sz="1600"/>
          </a:p>
          <a:p>
            <a:pPr indent="-228600" lvl="0" marL="228600" rtl="0" algn="l">
              <a:lnSpc>
                <a:spcPct val="90000"/>
              </a:lnSpc>
              <a:spcBef>
                <a:spcPts val="1000"/>
              </a:spcBef>
              <a:spcAft>
                <a:spcPts val="0"/>
              </a:spcAft>
              <a:buClr>
                <a:schemeClr val="dk1"/>
              </a:buClr>
              <a:buSzPts val="1600"/>
              <a:buChar char="•"/>
            </a:pPr>
            <a:r>
              <a:rPr lang="en-US" sz="1600"/>
              <a:t>Trabaja en equipo de dos. Usted y su pareja se alejan de la base del árbol hasta que puedan ver la copa del árbol a través de la pajita del clinómetro.</a:t>
            </a:r>
            <a:endParaRPr sz="1600"/>
          </a:p>
          <a:p>
            <a:pPr indent="0" lvl="0" marL="0" rtl="0" algn="l">
              <a:lnSpc>
                <a:spcPct val="90000"/>
              </a:lnSpc>
              <a:spcBef>
                <a:spcPts val="1000"/>
              </a:spcBef>
              <a:spcAft>
                <a:spcPts val="0"/>
              </a:spcAft>
              <a:buClr>
                <a:schemeClr val="dk1"/>
              </a:buClr>
              <a:buSzPts val="1600"/>
              <a:buNone/>
            </a:pPr>
            <a:r>
              <a:rPr i="1" lang="en-US" sz="1600"/>
              <a:t>Para obtener los mejores resultados, ajuste su distancia de modo que el clinómetro esté lo más cerca posible de 30 grados y usted esté más alejado del árbol que alto.</a:t>
            </a:r>
            <a:endParaRPr i="1" sz="1600"/>
          </a:p>
        </p:txBody>
      </p:sp>
      <p:pic>
        <p:nvPicPr>
          <p:cNvPr descr="Student holding a clinometer and sighting in the top of a tree." id="584" name="Google Shape;584;p43"/>
          <p:cNvPicPr preferRelativeResize="0"/>
          <p:nvPr/>
        </p:nvPicPr>
        <p:blipFill rotWithShape="1">
          <a:blip r:embed="rId7">
            <a:alphaModFix/>
          </a:blip>
          <a:srcRect b="0" l="0" r="0" t="0"/>
          <a:stretch/>
        </p:blipFill>
        <p:spPr>
          <a:xfrm>
            <a:off x="5231566" y="3119288"/>
            <a:ext cx="3192707" cy="2451687"/>
          </a:xfrm>
          <a:prstGeom prst="rect">
            <a:avLst/>
          </a:prstGeom>
          <a:noFill/>
          <a:ln>
            <a:noFill/>
          </a:ln>
        </p:spPr>
      </p:pic>
      <p:pic>
        <p:nvPicPr>
          <p:cNvPr id="585" name="Google Shape;585;p43"/>
          <p:cNvPicPr preferRelativeResize="0"/>
          <p:nvPr/>
        </p:nvPicPr>
        <p:blipFill rotWithShape="1">
          <a:blip r:embed="rId8">
            <a:alphaModFix/>
          </a:blip>
          <a:srcRect b="0" l="0" r="0" t="0"/>
          <a:stretch/>
        </p:blipFill>
        <p:spPr>
          <a:xfrm>
            <a:off x="-397" y="-195683"/>
            <a:ext cx="9144793" cy="7053683"/>
          </a:xfrm>
          <a:prstGeom prst="rect">
            <a:avLst/>
          </a:prstGeom>
          <a:noFill/>
          <a:ln>
            <a:noFill/>
          </a:ln>
        </p:spPr>
      </p:pic>
      <p:sp>
        <p:nvSpPr>
          <p:cNvPr id="586" name="Google Shape;586;p43"/>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587" name="Google Shape;587;p43"/>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44"/>
          <p:cNvSpPr txBox="1"/>
          <p:nvPr>
            <p:ph type="title"/>
          </p:nvPr>
        </p:nvSpPr>
        <p:spPr>
          <a:xfrm>
            <a:off x="1169811" y="676197"/>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1800"/>
              <a:buFont typeface="Calibri"/>
              <a:buNone/>
            </a:pPr>
            <a:r>
              <a:rPr b="1" lang="en-US" sz="1800">
                <a:solidFill>
                  <a:srgbClr val="055000"/>
                </a:solidFill>
              </a:rPr>
              <a:t>C. Medición de la Altura del árbol: Dos triángulos  con ojos más altos que la base del árbol  - 2</a:t>
            </a:r>
            <a:endParaRPr/>
          </a:p>
        </p:txBody>
      </p:sp>
      <p:pic>
        <p:nvPicPr>
          <p:cNvPr descr="Illustration shows a student measuring two angles with the clinometer, one from the top of the tree to his sight line, and one from the sight line to the base of the tree." id="593" name="Google Shape;593;p44"/>
          <p:cNvPicPr preferRelativeResize="0"/>
          <p:nvPr/>
        </p:nvPicPr>
        <p:blipFill rotWithShape="1">
          <a:blip r:embed="rId3">
            <a:alphaModFix/>
          </a:blip>
          <a:srcRect b="0" l="0" r="0" t="0"/>
          <a:stretch/>
        </p:blipFill>
        <p:spPr>
          <a:xfrm>
            <a:off x="4417323" y="1763186"/>
            <a:ext cx="4716462" cy="3201987"/>
          </a:xfrm>
          <a:prstGeom prst="rect">
            <a:avLst/>
          </a:prstGeom>
          <a:noFill/>
          <a:ln>
            <a:noFill/>
          </a:ln>
        </p:spPr>
      </p:pic>
      <p:pic>
        <p:nvPicPr>
          <p:cNvPr descr="Screen Shot of Data Collection Sheet" id="594" name="Google Shape;594;p44"/>
          <p:cNvPicPr preferRelativeResize="0"/>
          <p:nvPr/>
        </p:nvPicPr>
        <p:blipFill rotWithShape="1">
          <a:blip r:embed="rId4">
            <a:alphaModFix/>
          </a:blip>
          <a:srcRect b="0" l="0" r="0" t="0"/>
          <a:stretch/>
        </p:blipFill>
        <p:spPr>
          <a:xfrm rot="5400000">
            <a:off x="1854734" y="3379013"/>
            <a:ext cx="2711917" cy="3172319"/>
          </a:xfrm>
          <a:prstGeom prst="rect">
            <a:avLst/>
          </a:prstGeom>
          <a:noFill/>
          <a:ln>
            <a:noFill/>
          </a:ln>
          <a:effectLst>
            <a:outerShdw blurRad="292100" rotWithShape="0" algn="tl" dir="2700000" dist="139700">
              <a:srgbClr val="333333">
                <a:alpha val="64705"/>
              </a:srgbClr>
            </a:outerShdw>
          </a:effectLst>
        </p:spPr>
      </p:pic>
      <p:sp>
        <p:nvSpPr>
          <p:cNvPr id="595" name="Google Shape;595;p44"/>
          <p:cNvSpPr txBox="1"/>
          <p:nvPr>
            <p:ph idx="1" type="body"/>
          </p:nvPr>
        </p:nvSpPr>
        <p:spPr>
          <a:xfrm>
            <a:off x="1414670" y="1993373"/>
            <a:ext cx="3642239" cy="143562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800"/>
              <a:buChar char="•"/>
            </a:pPr>
            <a:r>
              <a:rPr lang="en-US" sz="1800"/>
              <a:t>Ubique la parte superior del árbol usando el clinómetro. Haga que su compañero lea y registre el ángulo del clinómetro. Esta es la Primera Lectura del Clinómetro.</a:t>
            </a:r>
            <a:endParaRPr sz="1800"/>
          </a:p>
        </p:txBody>
      </p:sp>
      <p:sp>
        <p:nvSpPr>
          <p:cNvPr id="596" name="Google Shape;596;p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597" name="Google Shape;597;p44"/>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598" name="Google Shape;598;p44"/>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599" name="Google Shape;599;p44"/>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05" name="Google Shape;605;p45"/>
          <p:cNvSpPr txBox="1"/>
          <p:nvPr>
            <p:ph type="title"/>
          </p:nvPr>
        </p:nvSpPr>
        <p:spPr>
          <a:xfrm>
            <a:off x="1257300" y="66781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1800"/>
              <a:buFont typeface="Calibri"/>
              <a:buNone/>
            </a:pPr>
            <a:r>
              <a:rPr b="1" lang="en-US" sz="1800">
                <a:solidFill>
                  <a:srgbClr val="055000"/>
                </a:solidFill>
              </a:rPr>
              <a:t>C. Medición de la Altura del árbol: Dos triángulos  con ojos más altos que la base del árbol  - 3</a:t>
            </a:r>
            <a:endParaRPr/>
          </a:p>
        </p:txBody>
      </p:sp>
      <p:sp>
        <p:nvSpPr>
          <p:cNvPr id="606" name="Google Shape;606;p45"/>
          <p:cNvSpPr txBox="1"/>
          <p:nvPr>
            <p:ph idx="1" type="body"/>
          </p:nvPr>
        </p:nvSpPr>
        <p:spPr>
          <a:xfrm>
            <a:off x="1414670" y="1993373"/>
            <a:ext cx="6919861" cy="1036975"/>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1800"/>
              <a:buChar char="•"/>
            </a:pPr>
            <a:r>
              <a:rPr lang="en-US" sz="1800"/>
              <a:t>Utilizando la </a:t>
            </a:r>
            <a:r>
              <a:rPr b="1" lang="en-US" sz="1800" u="sng">
                <a:solidFill>
                  <a:schemeClr val="hlink"/>
                </a:solidFill>
                <a:hlinkClick r:id="rId3"/>
              </a:rPr>
              <a:t>Tabla de Tangentes </a:t>
            </a:r>
            <a:r>
              <a:rPr lang="en-US" sz="1800"/>
              <a:t>registre la TAN del ángulo en la </a:t>
            </a:r>
            <a:r>
              <a:rPr b="1" lang="en-US" sz="1800" u="sng">
                <a:solidFill>
                  <a:srgbClr val="0070C0"/>
                </a:solidFill>
              </a:rPr>
              <a:t>Hoja de Datos.</a:t>
            </a:r>
            <a:endParaRPr/>
          </a:p>
        </p:txBody>
      </p:sp>
      <p:pic>
        <p:nvPicPr>
          <p:cNvPr descr="Screen Shot of a tangent table, for illustration only" id="607" name="Google Shape;607;p45"/>
          <p:cNvPicPr preferRelativeResize="0"/>
          <p:nvPr/>
        </p:nvPicPr>
        <p:blipFill rotWithShape="1">
          <a:blip r:embed="rId4">
            <a:alphaModFix/>
          </a:blip>
          <a:srcRect b="0" l="0" r="0" t="0"/>
          <a:stretch/>
        </p:blipFill>
        <p:spPr>
          <a:xfrm rot="5400000">
            <a:off x="3186461" y="1747928"/>
            <a:ext cx="3710087" cy="5506759"/>
          </a:xfrm>
          <a:prstGeom prst="rect">
            <a:avLst/>
          </a:prstGeom>
          <a:noFill/>
          <a:ln>
            <a:noFill/>
          </a:ln>
          <a:effectLst>
            <a:outerShdw blurRad="292100" rotWithShape="0" algn="tl" dir="2700000" dist="139700">
              <a:srgbClr val="333333">
                <a:alpha val="64705"/>
              </a:srgbClr>
            </a:outerShdw>
          </a:effectLst>
        </p:spPr>
      </p:pic>
      <p:pic>
        <p:nvPicPr>
          <p:cNvPr id="608" name="Google Shape;608;p45"/>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609" name="Google Shape;609;p45"/>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610" name="Google Shape;610;p45"/>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16" name="Google Shape;616;p46"/>
          <p:cNvSpPr txBox="1"/>
          <p:nvPr>
            <p:ph type="title"/>
          </p:nvPr>
        </p:nvSpPr>
        <p:spPr>
          <a:xfrm>
            <a:off x="1257300" y="66781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1700"/>
              <a:buFont typeface="Calibri"/>
              <a:buNone/>
            </a:pPr>
            <a:r>
              <a:rPr b="1" lang="en-US" sz="1700">
                <a:solidFill>
                  <a:srgbClr val="055000"/>
                </a:solidFill>
              </a:rPr>
              <a:t>C. </a:t>
            </a:r>
            <a:r>
              <a:rPr b="1" lang="en-US" sz="1800">
                <a:solidFill>
                  <a:srgbClr val="055000"/>
                </a:solidFill>
              </a:rPr>
              <a:t>Medición de la Altura del árbol: Dos Triángulos  con ojos más altos que la base del árbol </a:t>
            </a:r>
            <a:r>
              <a:rPr b="1" lang="en-US" sz="1700">
                <a:solidFill>
                  <a:srgbClr val="055000"/>
                </a:solidFill>
              </a:rPr>
              <a:t>- 4</a:t>
            </a:r>
            <a:endParaRPr/>
          </a:p>
        </p:txBody>
      </p:sp>
      <p:sp>
        <p:nvSpPr>
          <p:cNvPr id="617" name="Google Shape;617;p46"/>
          <p:cNvSpPr txBox="1"/>
          <p:nvPr>
            <p:ph idx="1" type="body"/>
          </p:nvPr>
        </p:nvSpPr>
        <p:spPr>
          <a:xfrm>
            <a:off x="1414670" y="1782159"/>
            <a:ext cx="7100680" cy="2439813"/>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1800"/>
              <a:buChar char="•"/>
            </a:pPr>
            <a:r>
              <a:rPr lang="en-US" sz="1800"/>
              <a:t>Gire el clinómetro y mire a través de la pajita a través del extremo opuesto. Sitúe la base del árbol. Pídale a su compañero que lea y registre este ángulo del clinómetro. Esta es la 2nda lectura del clinómetro. </a:t>
            </a:r>
            <a:endParaRPr/>
          </a:p>
          <a:p>
            <a:pPr indent="-228600" lvl="0" marL="228600" rtl="0" algn="just">
              <a:lnSpc>
                <a:spcPct val="90000"/>
              </a:lnSpc>
              <a:spcBef>
                <a:spcPts val="1000"/>
              </a:spcBef>
              <a:spcAft>
                <a:spcPts val="0"/>
              </a:spcAft>
              <a:buClr>
                <a:schemeClr val="dk1"/>
              </a:buClr>
              <a:buSzPts val="1800"/>
              <a:buChar char="•"/>
            </a:pPr>
            <a:r>
              <a:rPr lang="en-US" sz="1800"/>
              <a:t>Para la 2nda lectura del clinómetro, use la </a:t>
            </a:r>
            <a:r>
              <a:rPr b="1" lang="en-US" sz="1800" u="sng">
                <a:solidFill>
                  <a:schemeClr val="hlink"/>
                </a:solidFill>
                <a:hlinkClick r:id="rId3"/>
              </a:rPr>
              <a:t>Tabla de Tangentes</a:t>
            </a:r>
            <a:r>
              <a:rPr b="1" lang="en-US" sz="1800"/>
              <a:t>, y </a:t>
            </a:r>
            <a:r>
              <a:rPr lang="en-US" sz="1800"/>
              <a:t>registre la TAN del ángulo en la </a:t>
            </a:r>
            <a:r>
              <a:rPr b="1" lang="en-US" sz="1800" u="sng">
                <a:solidFill>
                  <a:srgbClr val="0070C0"/>
                </a:solidFill>
              </a:rPr>
              <a:t>Hoja de Datos.</a:t>
            </a:r>
            <a:endParaRPr/>
          </a:p>
          <a:p>
            <a:pPr indent="-228600" lvl="0" marL="228600" rtl="0" algn="just">
              <a:lnSpc>
                <a:spcPct val="90000"/>
              </a:lnSpc>
              <a:spcBef>
                <a:spcPts val="1000"/>
              </a:spcBef>
              <a:spcAft>
                <a:spcPts val="0"/>
              </a:spcAft>
              <a:buClr>
                <a:schemeClr val="dk1"/>
              </a:buClr>
              <a:buSzPts val="1800"/>
              <a:buChar char="•"/>
            </a:pPr>
            <a:r>
              <a:rPr lang="en-US" sz="1800"/>
              <a:t>Utilizando la  </a:t>
            </a:r>
            <a:r>
              <a:rPr b="1" lang="en-US" sz="1800" u="sng">
                <a:solidFill>
                  <a:schemeClr val="hlink"/>
                </a:solidFill>
                <a:hlinkClick r:id="rId4"/>
              </a:rPr>
              <a:t>Tabla de Cosenos</a:t>
            </a:r>
            <a:r>
              <a:rPr lang="en-US" sz="1800"/>
              <a:t>, registre el  COS de la 2nda lectura del  clinómetro en la </a:t>
            </a:r>
            <a:r>
              <a:rPr b="1" lang="en-US" sz="1800" u="sng">
                <a:solidFill>
                  <a:srgbClr val="0070C0"/>
                </a:solidFill>
              </a:rPr>
              <a:t>Hoja de Datos</a:t>
            </a:r>
            <a:endParaRPr b="1" sz="1800" u="sng">
              <a:solidFill>
                <a:srgbClr val="0070C0"/>
              </a:solidFill>
            </a:endParaRPr>
          </a:p>
        </p:txBody>
      </p:sp>
      <p:pic>
        <p:nvPicPr>
          <p:cNvPr descr="Screen Shot of Table of Cosines, for illustration only" id="618" name="Google Shape;618;p46"/>
          <p:cNvPicPr preferRelativeResize="0"/>
          <p:nvPr/>
        </p:nvPicPr>
        <p:blipFill rotWithShape="1">
          <a:blip r:embed="rId5">
            <a:alphaModFix/>
          </a:blip>
          <a:srcRect b="0" l="0" r="0" t="0"/>
          <a:stretch/>
        </p:blipFill>
        <p:spPr>
          <a:xfrm rot="5400000">
            <a:off x="5242950" y="3364494"/>
            <a:ext cx="2328322" cy="3854839"/>
          </a:xfrm>
          <a:prstGeom prst="rect">
            <a:avLst/>
          </a:prstGeom>
          <a:noFill/>
          <a:ln>
            <a:noFill/>
          </a:ln>
          <a:effectLst>
            <a:outerShdw blurRad="292100" rotWithShape="0" algn="tl" dir="2700000" dist="139700">
              <a:srgbClr val="333333">
                <a:alpha val="64705"/>
              </a:srgbClr>
            </a:outerShdw>
          </a:effectLst>
        </p:spPr>
      </p:pic>
      <p:pic>
        <p:nvPicPr>
          <p:cNvPr id="619" name="Google Shape;619;p46"/>
          <p:cNvPicPr preferRelativeResize="0"/>
          <p:nvPr/>
        </p:nvPicPr>
        <p:blipFill rotWithShape="1">
          <a:blip r:embed="rId6">
            <a:alphaModFix/>
          </a:blip>
          <a:srcRect b="0" l="0" r="0" t="0"/>
          <a:stretch/>
        </p:blipFill>
        <p:spPr>
          <a:xfrm>
            <a:off x="-397" y="-195683"/>
            <a:ext cx="9144793" cy="7053683"/>
          </a:xfrm>
          <a:prstGeom prst="rect">
            <a:avLst/>
          </a:prstGeom>
          <a:noFill/>
          <a:ln>
            <a:noFill/>
          </a:ln>
        </p:spPr>
      </p:pic>
      <p:sp>
        <p:nvSpPr>
          <p:cNvPr id="620" name="Google Shape;620;p46"/>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621" name="Google Shape;621;p46"/>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28" name="Google Shape;628;p47"/>
          <p:cNvSpPr txBox="1"/>
          <p:nvPr>
            <p:ph type="title"/>
          </p:nvPr>
        </p:nvSpPr>
        <p:spPr>
          <a:xfrm>
            <a:off x="1257300" y="66781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000"/>
              <a:buFont typeface="Calibri"/>
              <a:buNone/>
            </a:pPr>
            <a:r>
              <a:rPr b="1" lang="en-US" sz="2000">
                <a:solidFill>
                  <a:srgbClr val="055000"/>
                </a:solidFill>
              </a:rPr>
              <a:t>C. Medición de la Altura del árbol: Dos triángulos  con ojos más altos que la base del árbol - 5</a:t>
            </a:r>
            <a:endParaRPr/>
          </a:p>
        </p:txBody>
      </p:sp>
      <p:sp>
        <p:nvSpPr>
          <p:cNvPr id="629" name="Google Shape;629;p47"/>
          <p:cNvSpPr txBox="1"/>
          <p:nvPr>
            <p:ph idx="1" type="body"/>
          </p:nvPr>
        </p:nvSpPr>
        <p:spPr>
          <a:xfrm>
            <a:off x="1369700" y="1631671"/>
            <a:ext cx="6919861" cy="1036975"/>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800"/>
              <a:buNone/>
            </a:pPr>
            <a:r>
              <a:t/>
            </a:r>
            <a:endParaRPr sz="1800"/>
          </a:p>
          <a:p>
            <a:pPr indent="-228600" lvl="0" marL="228600" rtl="0" algn="just">
              <a:lnSpc>
                <a:spcPct val="90000"/>
              </a:lnSpc>
              <a:spcBef>
                <a:spcPts val="1000"/>
              </a:spcBef>
              <a:spcAft>
                <a:spcPts val="0"/>
              </a:spcAft>
              <a:buClr>
                <a:schemeClr val="dk1"/>
              </a:buClr>
              <a:buSzPts val="1800"/>
              <a:buChar char="•"/>
            </a:pPr>
            <a:r>
              <a:rPr lang="en-US" sz="1800"/>
              <a:t>Mida la distancia the horizontal de sus ojos hasta la base del árbol.. Pídale a su compañero que le ayude a utilizar la cinta de 50 m. Registre esto en la  </a:t>
            </a:r>
            <a:r>
              <a:rPr b="1" lang="en-US" sz="1800" u="sng">
                <a:solidFill>
                  <a:srgbClr val="0070C0"/>
                </a:solidFill>
              </a:rPr>
              <a:t>Hoja de Datos de Medición de la Altura del árbol en una Pendiente: dos triángulos con ojos más altos que la base del árbol</a:t>
            </a:r>
            <a:r>
              <a:rPr lang="en-US" sz="1800" u="sng"/>
              <a:t>.  </a:t>
            </a:r>
            <a:endParaRPr b="1" sz="1800" u="sng"/>
          </a:p>
          <a:p>
            <a:pPr indent="-228600" lvl="0" marL="228600" rtl="0" algn="just">
              <a:lnSpc>
                <a:spcPct val="90000"/>
              </a:lnSpc>
              <a:spcBef>
                <a:spcPts val="1000"/>
              </a:spcBef>
              <a:spcAft>
                <a:spcPts val="0"/>
              </a:spcAft>
              <a:buClr>
                <a:schemeClr val="dk1"/>
              </a:buClr>
              <a:buSzPts val="1800"/>
              <a:buChar char="•"/>
            </a:pPr>
            <a:r>
              <a:rPr lang="en-US" sz="1800"/>
              <a:t>Calcule la línea de base utilizando la próxima fórmula: l</a:t>
            </a:r>
            <a:r>
              <a:rPr b="1" lang="en-US" sz="1800"/>
              <a:t>(Distancia al árbol) x COS (2</a:t>
            </a:r>
            <a:r>
              <a:rPr b="1" baseline="30000" lang="en-US" sz="1800"/>
              <a:t>nda </a:t>
            </a:r>
            <a:r>
              <a:rPr b="1" lang="en-US" sz="1800"/>
              <a:t> Lectura del Clinómetro)</a:t>
            </a:r>
            <a:endParaRPr sz="1800"/>
          </a:p>
          <a:p>
            <a:pPr indent="-228600" lvl="0" marL="228600" rtl="0" algn="just">
              <a:lnSpc>
                <a:spcPct val="90000"/>
              </a:lnSpc>
              <a:spcBef>
                <a:spcPts val="1000"/>
              </a:spcBef>
              <a:spcAft>
                <a:spcPts val="0"/>
              </a:spcAft>
              <a:buClr>
                <a:schemeClr val="dk1"/>
              </a:buClr>
              <a:buSzPts val="1800"/>
              <a:buChar char="•"/>
            </a:pPr>
            <a:r>
              <a:rPr lang="en-US" sz="1800"/>
              <a:t>Calcular la altura del árbol  usando la siguiente formula:</a:t>
            </a:r>
            <a:endParaRPr/>
          </a:p>
          <a:p>
            <a:pPr indent="0" lvl="0" marL="0" rtl="0" algn="just">
              <a:lnSpc>
                <a:spcPct val="90000"/>
              </a:lnSpc>
              <a:spcBef>
                <a:spcPts val="1000"/>
              </a:spcBef>
              <a:spcAft>
                <a:spcPts val="0"/>
              </a:spcAft>
              <a:buClr>
                <a:schemeClr val="dk1"/>
              </a:buClr>
              <a:buSzPts val="1600"/>
              <a:buNone/>
            </a:pPr>
            <a:r>
              <a:rPr b="1" lang="en-US" sz="1600"/>
              <a:t>TAN (1er Angulo del Clinómetro) x (Línea de Base) + TAN (2ndo Angulo del  Clinómetro) x (Línea de Base) </a:t>
            </a:r>
            <a:endParaRPr sz="1600"/>
          </a:p>
          <a:p>
            <a:pPr indent="-228600" lvl="0" marL="228600" rtl="0" algn="just">
              <a:lnSpc>
                <a:spcPct val="90000"/>
              </a:lnSpc>
              <a:spcBef>
                <a:spcPts val="1000"/>
              </a:spcBef>
              <a:spcAft>
                <a:spcPts val="0"/>
              </a:spcAft>
              <a:buClr>
                <a:schemeClr val="dk1"/>
              </a:buClr>
              <a:buSzPts val="1800"/>
              <a:buChar char="•"/>
            </a:pPr>
            <a:r>
              <a:rPr lang="en-US" sz="1800"/>
              <a:t>Registre la altura del árbol en la </a:t>
            </a:r>
            <a:r>
              <a:rPr lang="en-US" sz="1800" u="sng">
                <a:solidFill>
                  <a:schemeClr val="hlink"/>
                </a:solidFill>
                <a:hlinkClick r:id="rId3"/>
              </a:rPr>
              <a:t>Hoja de Datos</a:t>
            </a:r>
            <a:r>
              <a:rPr lang="en-US" sz="1800"/>
              <a:t>.</a:t>
            </a:r>
            <a:endParaRPr/>
          </a:p>
          <a:p>
            <a:pPr indent="-228600" lvl="0" marL="228600" rtl="0" algn="just">
              <a:lnSpc>
                <a:spcPct val="90000"/>
              </a:lnSpc>
              <a:spcBef>
                <a:spcPts val="1000"/>
              </a:spcBef>
              <a:spcAft>
                <a:spcPts val="0"/>
              </a:spcAft>
              <a:buClr>
                <a:schemeClr val="dk1"/>
              </a:buClr>
              <a:buSzPts val="1800"/>
              <a:buChar char="•"/>
            </a:pPr>
            <a:r>
              <a:rPr lang="en-US" sz="1800"/>
              <a:t>Repeita los pasos  del 1-11 dos veces más para cada árbol (por un total de 5 árboles) e informe el valor promedio</a:t>
            </a:r>
            <a:r>
              <a:rPr lang="en-US" sz="1800">
                <a:solidFill>
                  <a:srgbClr val="FF0000"/>
                </a:solidFill>
              </a:rPr>
              <a:t>. ¡</a:t>
            </a:r>
            <a:r>
              <a:rPr b="1" lang="en-US" sz="1800">
                <a:solidFill>
                  <a:srgbClr val="FF0000"/>
                </a:solidFill>
              </a:rPr>
              <a:t>Ha terminado!</a:t>
            </a:r>
            <a:endParaRPr/>
          </a:p>
        </p:txBody>
      </p:sp>
      <p:pic>
        <p:nvPicPr>
          <p:cNvPr descr="Cartoon of student using a clinometer" id="630" name="Google Shape;630;p47"/>
          <p:cNvPicPr preferRelativeResize="0"/>
          <p:nvPr/>
        </p:nvPicPr>
        <p:blipFill rotWithShape="1">
          <a:blip r:embed="rId4">
            <a:alphaModFix/>
          </a:blip>
          <a:srcRect b="0" l="0" r="0" t="0"/>
          <a:stretch/>
        </p:blipFill>
        <p:spPr>
          <a:xfrm>
            <a:off x="6825732" y="3110835"/>
            <a:ext cx="1689618" cy="1289890"/>
          </a:xfrm>
          <a:prstGeom prst="rect">
            <a:avLst/>
          </a:prstGeom>
          <a:noFill/>
          <a:ln>
            <a:noFill/>
          </a:ln>
        </p:spPr>
      </p:pic>
      <p:pic>
        <p:nvPicPr>
          <p:cNvPr id="631" name="Google Shape;631;p47"/>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632" name="Google Shape;632;p47"/>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633" name="Google Shape;633;p47"/>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39" name="Google Shape;639;p48"/>
          <p:cNvSpPr txBox="1"/>
          <p:nvPr>
            <p:ph type="title"/>
          </p:nvPr>
        </p:nvSpPr>
        <p:spPr>
          <a:xfrm>
            <a:off x="1257300" y="1714501"/>
            <a:ext cx="7886700" cy="78251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55000"/>
              </a:buClr>
              <a:buSzPct val="100000"/>
              <a:buFont typeface="Calibri"/>
              <a:buNone/>
            </a:pPr>
            <a:r>
              <a:rPr b="1" lang="en-US" sz="2300">
                <a:solidFill>
                  <a:srgbClr val="055000"/>
                </a:solidFill>
              </a:rPr>
              <a:t>C. Medición de la Altura del árbol– Método IV: Dos triángulos  con ojos más bajos que la base del árbol</a:t>
            </a:r>
            <a:br>
              <a:rPr b="1" lang="en-US" sz="2400">
                <a:solidFill>
                  <a:srgbClr val="055000"/>
                </a:solidFill>
              </a:rPr>
            </a:br>
            <a:br>
              <a:rPr b="1" lang="en-US" sz="3200">
                <a:solidFill>
                  <a:srgbClr val="055000"/>
                </a:solidFill>
              </a:rPr>
            </a:br>
            <a:br>
              <a:rPr b="1" lang="en-US">
                <a:solidFill>
                  <a:srgbClr val="055000"/>
                </a:solidFill>
              </a:rPr>
            </a:br>
            <a:endParaRPr/>
          </a:p>
        </p:txBody>
      </p:sp>
      <p:pic>
        <p:nvPicPr>
          <p:cNvPr descr="Illustration of student sighting top of tree, and measuring the difference in angles by also identifying the 45 degree right angle at a position lower than the base of the tree" id="640" name="Google Shape;640;p48"/>
          <p:cNvPicPr preferRelativeResize="0"/>
          <p:nvPr>
            <p:ph idx="2" type="body"/>
          </p:nvPr>
        </p:nvPicPr>
        <p:blipFill rotWithShape="1">
          <a:blip r:embed="rId3">
            <a:alphaModFix/>
          </a:blip>
          <a:srcRect b="0" l="0" r="0" t="0"/>
          <a:stretch/>
        </p:blipFill>
        <p:spPr>
          <a:xfrm>
            <a:off x="1358900" y="2180635"/>
            <a:ext cx="7610956" cy="4433265"/>
          </a:xfrm>
          <a:prstGeom prst="rect">
            <a:avLst/>
          </a:prstGeom>
          <a:noFill/>
          <a:ln>
            <a:noFill/>
          </a:ln>
        </p:spPr>
      </p:pic>
      <p:sp>
        <p:nvSpPr>
          <p:cNvPr id="641" name="Google Shape;641;p48"/>
          <p:cNvSpPr txBox="1"/>
          <p:nvPr>
            <p:ph idx="1" type="body"/>
          </p:nvPr>
        </p:nvSpPr>
        <p:spPr>
          <a:xfrm>
            <a:off x="1358900" y="1798881"/>
            <a:ext cx="4638488" cy="20873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en-US" sz="1600"/>
              <a:t>El método que utilice dependerá de la topografía de su sitio. Estos son los dos triángulos con ojos más bajos que la base del árbol.</a:t>
            </a:r>
            <a:endParaRPr/>
          </a:p>
          <a:p>
            <a:pPr indent="0" lvl="0" marL="0" rtl="0" algn="l">
              <a:lnSpc>
                <a:spcPct val="90000"/>
              </a:lnSpc>
              <a:spcBef>
                <a:spcPts val="1000"/>
              </a:spcBef>
              <a:spcAft>
                <a:spcPts val="0"/>
              </a:spcAft>
              <a:buClr>
                <a:schemeClr val="dk1"/>
              </a:buClr>
              <a:buSzPts val="1600"/>
              <a:buNone/>
            </a:pPr>
            <a:r>
              <a:rPr lang="en-US" sz="1600"/>
              <a:t>Para realizar los cálculos de este método, tenga en cuenta que las hojas de datos le guiarán en la búsqueda de valores de coseno y tangente en las tablas correspondientes y guiarán sus cálculos. ¡Simplemente siga las instrucciones!</a:t>
            </a:r>
            <a:endParaRPr sz="1600"/>
          </a:p>
        </p:txBody>
      </p:sp>
      <p:pic>
        <p:nvPicPr>
          <p:cNvPr id="642" name="Google Shape;642;p48"/>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643" name="Google Shape;643;p48"/>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644" name="Google Shape;644;p48"/>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50" name="Google Shape;650;p49"/>
          <p:cNvSpPr txBox="1"/>
          <p:nvPr>
            <p:ph type="title"/>
          </p:nvPr>
        </p:nvSpPr>
        <p:spPr>
          <a:xfrm>
            <a:off x="1257300" y="66781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1800"/>
              <a:buFont typeface="Calibri"/>
              <a:buNone/>
            </a:pPr>
            <a:r>
              <a:rPr b="1" lang="en-US" sz="1800">
                <a:solidFill>
                  <a:srgbClr val="055000"/>
                </a:solidFill>
              </a:rPr>
              <a:t>C. Medición de la Altura del árbol cuando el árbol está en una Pendiente: Dos triángulos y ojos más bajos que la base del árbol- 1</a:t>
            </a:r>
            <a:endParaRPr/>
          </a:p>
        </p:txBody>
      </p:sp>
      <p:sp>
        <p:nvSpPr>
          <p:cNvPr id="651" name="Google Shape;651;p49"/>
          <p:cNvSpPr txBox="1"/>
          <p:nvPr>
            <p:ph idx="2" type="body"/>
          </p:nvPr>
        </p:nvSpPr>
        <p:spPr>
          <a:xfrm>
            <a:off x="1257300" y="1822983"/>
            <a:ext cx="4448306" cy="236353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Para esta situación, utilice la  </a:t>
            </a:r>
            <a:r>
              <a:rPr b="1" lang="en-US" sz="1600">
                <a:solidFill>
                  <a:srgbClr val="0070C0"/>
                </a:solidFill>
              </a:rPr>
              <a:t>Guía de Campo de las Mediciones de la Altura del árbol en una Pendiente: Dos triángulos con ojos más abajo que la base del árbol. </a:t>
            </a:r>
            <a:endParaRPr b="1" sz="1600">
              <a:solidFill>
                <a:srgbClr val="0070C0"/>
              </a:solidFill>
            </a:endParaRPr>
          </a:p>
          <a:p>
            <a:pPr indent="0" lvl="0" marL="0" rtl="0" algn="l">
              <a:lnSpc>
                <a:spcPct val="90000"/>
              </a:lnSpc>
              <a:spcBef>
                <a:spcPts val="1000"/>
              </a:spcBef>
              <a:spcAft>
                <a:spcPts val="0"/>
              </a:spcAft>
              <a:buClr>
                <a:schemeClr val="dk1"/>
              </a:buClr>
              <a:buSzPts val="1600"/>
              <a:buNone/>
            </a:pPr>
            <a:r>
              <a:rPr b="1" lang="en-US" sz="1600"/>
              <a:t>En el campo</a:t>
            </a:r>
            <a:endParaRPr b="1" sz="1600"/>
          </a:p>
          <a:p>
            <a:pPr indent="-228600" lvl="0" marL="228600" rtl="0" algn="l">
              <a:lnSpc>
                <a:spcPct val="90000"/>
              </a:lnSpc>
              <a:spcBef>
                <a:spcPts val="1000"/>
              </a:spcBef>
              <a:spcAft>
                <a:spcPts val="0"/>
              </a:spcAft>
              <a:buClr>
                <a:schemeClr val="dk1"/>
              </a:buClr>
              <a:buSzPts val="1600"/>
              <a:buChar char="•"/>
            </a:pPr>
            <a:r>
              <a:rPr lang="en-US" sz="1600"/>
              <a:t>Trabaje en un equipo de dos. Usted y su pareja se alejan de la base del árbol hasta que puedan ver la copa del árbol a través de la pajita del clinómetro.</a:t>
            </a:r>
            <a:endParaRPr sz="1600"/>
          </a:p>
        </p:txBody>
      </p:sp>
      <p:pic>
        <p:nvPicPr>
          <p:cNvPr descr="GLOBE teacher sighting the top of the tree using the clinometer" id="652" name="Google Shape;652;p49"/>
          <p:cNvPicPr preferRelativeResize="0"/>
          <p:nvPr/>
        </p:nvPicPr>
        <p:blipFill rotWithShape="1">
          <a:blip r:embed="rId3">
            <a:alphaModFix/>
          </a:blip>
          <a:srcRect b="0" l="0" r="0" t="0"/>
          <a:stretch/>
        </p:blipFill>
        <p:spPr>
          <a:xfrm>
            <a:off x="6035039" y="1918629"/>
            <a:ext cx="2725027" cy="2043771"/>
          </a:xfrm>
          <a:prstGeom prst="rect">
            <a:avLst/>
          </a:prstGeom>
          <a:noFill/>
          <a:ln>
            <a:noFill/>
          </a:ln>
        </p:spPr>
      </p:pic>
      <p:pic>
        <p:nvPicPr>
          <p:cNvPr descr="Caution icon." id="653" name="Google Shape;653;p49"/>
          <p:cNvPicPr preferRelativeResize="0"/>
          <p:nvPr/>
        </p:nvPicPr>
        <p:blipFill rotWithShape="1">
          <a:blip r:embed="rId4">
            <a:alphaModFix/>
          </a:blip>
          <a:srcRect b="0" l="0" r="0" t="0"/>
          <a:stretch/>
        </p:blipFill>
        <p:spPr>
          <a:xfrm>
            <a:off x="1257300" y="4368120"/>
            <a:ext cx="398463" cy="409575"/>
          </a:xfrm>
          <a:prstGeom prst="rect">
            <a:avLst/>
          </a:prstGeom>
          <a:noFill/>
          <a:ln>
            <a:noFill/>
          </a:ln>
          <a:effectLst>
            <a:outerShdw blurRad="292100" rotWithShape="0" algn="tl" dir="2700000" dist="139700">
              <a:srgbClr val="333333">
                <a:alpha val="64705"/>
              </a:srgbClr>
            </a:outerShdw>
          </a:effectLst>
        </p:spPr>
      </p:pic>
      <p:sp>
        <p:nvSpPr>
          <p:cNvPr id="654" name="Google Shape;654;p49"/>
          <p:cNvSpPr txBox="1"/>
          <p:nvPr/>
        </p:nvSpPr>
        <p:spPr>
          <a:xfrm>
            <a:off x="1936376" y="4368120"/>
            <a:ext cx="642769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Calibri"/>
                <a:ea typeface="Calibri"/>
                <a:cs typeface="Calibri"/>
                <a:sym typeface="Calibri"/>
              </a:rPr>
              <a:t>Para obtener los mejores resultados, ajuste su distancia para que el clinómetro esté lo más cerca posible de 30 grados y usted esté más lejos del árbol que su altura.</a:t>
            </a:r>
            <a:endParaRPr i="1" sz="1400">
              <a:solidFill>
                <a:schemeClr val="dk1"/>
              </a:solidFill>
              <a:latin typeface="Calibri"/>
              <a:ea typeface="Calibri"/>
              <a:cs typeface="Calibri"/>
              <a:sym typeface="Calibri"/>
            </a:endParaRPr>
          </a:p>
        </p:txBody>
      </p:sp>
      <p:pic>
        <p:nvPicPr>
          <p:cNvPr id="655" name="Google Shape;655;p49"/>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656" name="Google Shape;656;p49"/>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657" name="Google Shape;657;p49"/>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5"/>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136" name="Google Shape;136;p5"/>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Calibri"/>
                <a:ea typeface="Calibri"/>
                <a:cs typeface="Calibri"/>
                <a:sym typeface="Calibri"/>
              </a:rPr>
              <a:t> ¿Qué es la altura de gramíneas, árboles y arbustos?</a:t>
            </a:r>
            <a:endParaRPr/>
          </a:p>
        </p:txBody>
      </p:sp>
      <p:sp>
        <p:nvSpPr>
          <p:cNvPr id="137" name="Google Shape;137;p5"/>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215B1C"/>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138" name="Google Shape;138;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9" name="Google Shape;139;p5"/>
          <p:cNvSpPr txBox="1"/>
          <p:nvPr>
            <p:ph type="title"/>
          </p:nvPr>
        </p:nvSpPr>
        <p:spPr>
          <a:xfrm>
            <a:off x="1104218" y="1042458"/>
            <a:ext cx="7411132" cy="7873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3200"/>
              <a:buFont typeface="Calibri"/>
              <a:buNone/>
            </a:pPr>
            <a:r>
              <a:rPr lang="en-US" sz="3200">
                <a:solidFill>
                  <a:srgbClr val="055000"/>
                </a:solidFill>
              </a:rPr>
              <a:t> </a:t>
            </a:r>
            <a:r>
              <a:rPr b="1" lang="en-US" sz="3200">
                <a:solidFill>
                  <a:srgbClr val="055000"/>
                </a:solidFill>
              </a:rPr>
              <a:t> ¿Porqué estudiar la cobertura terrestre?</a:t>
            </a:r>
            <a:endParaRPr/>
          </a:p>
        </p:txBody>
      </p:sp>
      <p:sp>
        <p:nvSpPr>
          <p:cNvPr id="140" name="Google Shape;140;p5"/>
          <p:cNvSpPr txBox="1"/>
          <p:nvPr>
            <p:ph idx="2" type="body"/>
          </p:nvPr>
        </p:nvSpPr>
        <p:spPr>
          <a:xfrm>
            <a:off x="1332818" y="1697081"/>
            <a:ext cx="3867832" cy="4351338"/>
          </a:xfrm>
          <a:prstGeom prst="rect">
            <a:avLst/>
          </a:prstGeom>
          <a:noFill/>
          <a:ln>
            <a:noFill/>
          </a:ln>
        </p:spPr>
        <p:txBody>
          <a:bodyPr anchorCtr="0" anchor="t" bIns="45700" lIns="91425" spcFirstLastPara="1" rIns="91425" wrap="square" tIns="45700">
            <a:normAutofit fontScale="92500"/>
          </a:bodyPr>
          <a:lstStyle/>
          <a:p>
            <a:pPr indent="0" lvl="0" marL="0" rtl="0" algn="just">
              <a:lnSpc>
                <a:spcPct val="90000"/>
              </a:lnSpc>
              <a:spcBef>
                <a:spcPts val="0"/>
              </a:spcBef>
              <a:spcAft>
                <a:spcPts val="0"/>
              </a:spcAft>
              <a:buClr>
                <a:schemeClr val="dk1"/>
              </a:buClr>
              <a:buSzPct val="100000"/>
              <a:buNone/>
            </a:pPr>
            <a:r>
              <a:rPr lang="en-US" sz="1600"/>
              <a:t>La cobertura terrestre incluye áreas tanto desarrolladas como naturales. Todos los seres vivos dependen de su hábitat o cobertura terrestre para sobrevivir. Allí encuentran refugio, comida y protección. La cobertura terrestre tiene un efecto directo sobre los tipos de animales que probablemente habitarán un área. Por lo tanto, la cobertura terrestre es de gran interés para los ecólogos, que estudian cómo las plantas y los animales se relacionan con su entorno.</a:t>
            </a:r>
            <a:endParaRPr/>
          </a:p>
          <a:p>
            <a:pPr indent="0" lvl="0" marL="0" rtl="0" algn="just">
              <a:lnSpc>
                <a:spcPct val="90000"/>
              </a:lnSpc>
              <a:spcBef>
                <a:spcPts val="1000"/>
              </a:spcBef>
              <a:spcAft>
                <a:spcPts val="0"/>
              </a:spcAft>
              <a:buClr>
                <a:schemeClr val="dk1"/>
              </a:buClr>
              <a:buSzPct val="100000"/>
              <a:buNone/>
            </a:pPr>
            <a:r>
              <a:rPr lang="en-US" sz="1600"/>
              <a:t>La cobertura terrestre puede influir en el clima, las propiedades del suelo y la química del agua. Los diferentes tipos de cobertura terrestre son todos distintos en sus efectos sobre el flujo de energía, agua y diversos productos químicos entre el aire y el suelo superficial. Entonces, saber qué tipos de cobertura terrestre ocurren es importante para una variedad de investigaciones científicas del sistema terrestre.</a:t>
            </a:r>
            <a:endParaRPr sz="1600">
              <a:solidFill>
                <a:srgbClr val="000000"/>
              </a:solidFill>
            </a:endParaRPr>
          </a:p>
          <a:p>
            <a:pPr indent="0" lvl="0" marL="0" rtl="0" algn="just">
              <a:lnSpc>
                <a:spcPct val="90000"/>
              </a:lnSpc>
              <a:spcBef>
                <a:spcPts val="1000"/>
              </a:spcBef>
              <a:spcAft>
                <a:spcPts val="0"/>
              </a:spcAft>
              <a:buClr>
                <a:schemeClr val="dk1"/>
              </a:buClr>
              <a:buSzPct val="100000"/>
              <a:buNone/>
            </a:pPr>
            <a:r>
              <a:t/>
            </a:r>
            <a:endParaRPr sz="1600">
              <a:solidFill>
                <a:srgbClr val="000000"/>
              </a:solidFill>
            </a:endParaRPr>
          </a:p>
        </p:txBody>
      </p:sp>
      <p:pic>
        <p:nvPicPr>
          <p:cNvPr descr="Earth system diagram: Energy flows and matter cycles through the Earth's biosphere, hydrosphere, atmosphere and pedosphere (soil). The cycles are powered by the Sun's energy. " id="141" name="Google Shape;141;p5"/>
          <p:cNvPicPr preferRelativeResize="0"/>
          <p:nvPr/>
        </p:nvPicPr>
        <p:blipFill rotWithShape="1">
          <a:blip r:embed="rId4">
            <a:alphaModFix/>
          </a:blip>
          <a:srcRect b="0" l="0" r="0" t="0"/>
          <a:stretch/>
        </p:blipFill>
        <p:spPr>
          <a:xfrm>
            <a:off x="5394046" y="1655087"/>
            <a:ext cx="3556558" cy="3617414"/>
          </a:xfrm>
          <a:prstGeom prst="rect">
            <a:avLst/>
          </a:prstGeom>
          <a:noFill/>
          <a:ln>
            <a:noFill/>
          </a:ln>
        </p:spPr>
      </p:pic>
      <p:sp>
        <p:nvSpPr>
          <p:cNvPr id="142" name="Google Shape;142;p5"/>
          <p:cNvSpPr/>
          <p:nvPr/>
        </p:nvSpPr>
        <p:spPr>
          <a:xfrm>
            <a:off x="5200650" y="5272501"/>
            <a:ext cx="4572000"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400">
                <a:solidFill>
                  <a:srgbClr val="000000"/>
                </a:solidFill>
                <a:latin typeface="Calibri"/>
                <a:ea typeface="Calibri"/>
                <a:cs typeface="Calibri"/>
                <a:sym typeface="Calibri"/>
              </a:rPr>
              <a:t>El sistema terrestre. Flujo de energía y ciclos </a:t>
            </a:r>
            <a:endParaRPr/>
          </a:p>
          <a:p>
            <a:pPr indent="0" lvl="0" marL="0" marR="0" rtl="0" algn="l">
              <a:spcBef>
                <a:spcPts val="0"/>
              </a:spcBef>
              <a:spcAft>
                <a:spcPts val="0"/>
              </a:spcAft>
              <a:buNone/>
            </a:pPr>
            <a:r>
              <a:rPr b="1" i="1" lang="en-US" sz="1400">
                <a:solidFill>
                  <a:srgbClr val="000000"/>
                </a:solidFill>
                <a:latin typeface="Calibri"/>
                <a:ea typeface="Calibri"/>
                <a:cs typeface="Calibri"/>
                <a:sym typeface="Calibri"/>
              </a:rPr>
              <a:t>de la materia.</a:t>
            </a:r>
            <a:endParaRPr sz="1600">
              <a:solidFill>
                <a:srgbClr val="000000"/>
              </a:solidFill>
              <a:latin typeface="Calibri"/>
              <a:ea typeface="Calibri"/>
              <a:cs typeface="Calibri"/>
              <a:sym typeface="Calibri"/>
            </a:endParaRPr>
          </a:p>
          <a:p>
            <a:pPr indent="0" lvl="0" marL="0" marR="0" rtl="0" algn="l">
              <a:spcBef>
                <a:spcPts val="0"/>
              </a:spcBef>
              <a:spcAft>
                <a:spcPts val="0"/>
              </a:spcAft>
              <a:buNone/>
            </a:pPr>
            <a:r>
              <a:rPr i="1" lang="en-US" sz="1400">
                <a:solidFill>
                  <a:schemeClr val="dk1"/>
                </a:solidFill>
                <a:latin typeface="Calibri"/>
                <a:ea typeface="Calibri"/>
                <a:cs typeface="Calibri"/>
                <a:sym typeface="Calibri"/>
              </a:rPr>
              <a:t>.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63" name="Google Shape;663;p50"/>
          <p:cNvSpPr txBox="1"/>
          <p:nvPr>
            <p:ph type="title"/>
          </p:nvPr>
        </p:nvSpPr>
        <p:spPr>
          <a:xfrm>
            <a:off x="1257300" y="66781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1700"/>
              <a:buFont typeface="Calibri"/>
              <a:buNone/>
            </a:pPr>
            <a:r>
              <a:rPr b="1" lang="en-US" sz="1700">
                <a:solidFill>
                  <a:srgbClr val="055000"/>
                </a:solidFill>
              </a:rPr>
              <a:t>C. . </a:t>
            </a:r>
            <a:r>
              <a:rPr b="1" lang="en-US" sz="1800">
                <a:solidFill>
                  <a:srgbClr val="055000"/>
                </a:solidFill>
              </a:rPr>
              <a:t>Medición de la Altura del árbol cuando el árbol está en una Pendiente: Dos triángulos y ojos más bajos que la base del árbol- 2</a:t>
            </a:r>
            <a:endParaRPr/>
          </a:p>
        </p:txBody>
      </p:sp>
      <p:sp>
        <p:nvSpPr>
          <p:cNvPr id="664" name="Google Shape;664;p50"/>
          <p:cNvSpPr txBox="1"/>
          <p:nvPr>
            <p:ph idx="2" type="body"/>
          </p:nvPr>
        </p:nvSpPr>
        <p:spPr>
          <a:xfrm>
            <a:off x="1257299" y="1822983"/>
            <a:ext cx="7617759" cy="2412841"/>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1800"/>
              <a:buChar char="•"/>
            </a:pPr>
            <a:r>
              <a:rPr lang="en-US" sz="1800"/>
              <a:t>Ubique la parte superior del árbol usando el clinómetro. Haga que su compañero lea y registre el ángulo del clinómetro. Esta es la primera lectura del clinómetro. Su hoja de datos le indicará qué medidas necesita para identificar las tangentes y los cosenos, y mantener todos sus datos en orden.</a:t>
            </a:r>
            <a:endParaRPr sz="1800"/>
          </a:p>
        </p:txBody>
      </p:sp>
      <p:pic>
        <p:nvPicPr>
          <p:cNvPr descr="Screen Shot of data sheet" id="665" name="Google Shape;665;p50"/>
          <p:cNvPicPr preferRelativeResize="0"/>
          <p:nvPr>
            <p:ph idx="1" type="body"/>
          </p:nvPr>
        </p:nvPicPr>
        <p:blipFill rotWithShape="1">
          <a:blip r:embed="rId3">
            <a:alphaModFix/>
          </a:blip>
          <a:srcRect b="0" l="0" r="0" t="0"/>
          <a:stretch/>
        </p:blipFill>
        <p:spPr>
          <a:xfrm rot="5400000">
            <a:off x="1810119" y="2422490"/>
            <a:ext cx="2875881" cy="3981519"/>
          </a:xfrm>
          <a:prstGeom prst="rect">
            <a:avLst/>
          </a:prstGeom>
          <a:noFill/>
          <a:ln>
            <a:noFill/>
          </a:ln>
          <a:effectLst>
            <a:outerShdw blurRad="292100" rotWithShape="0" algn="tl" dir="2700000" dist="139700">
              <a:srgbClr val="333333">
                <a:alpha val="64705"/>
              </a:srgbClr>
            </a:outerShdw>
          </a:effectLst>
        </p:spPr>
      </p:pic>
      <p:pic>
        <p:nvPicPr>
          <p:cNvPr descr="Illustration of student sighting top of tree, and measuring the difference in angles by also identifying the 45 degree right angle at a position lower than the base of the tree" id="666" name="Google Shape;666;p50"/>
          <p:cNvPicPr preferRelativeResize="0"/>
          <p:nvPr>
            <p:ph idx="2" type="body"/>
          </p:nvPr>
        </p:nvPicPr>
        <p:blipFill rotWithShape="1">
          <a:blip r:embed="rId4">
            <a:alphaModFix/>
          </a:blip>
          <a:srcRect b="0" l="0" r="0" t="0"/>
          <a:stretch/>
        </p:blipFill>
        <p:spPr>
          <a:xfrm>
            <a:off x="5309226" y="2975309"/>
            <a:ext cx="3777624" cy="2960983"/>
          </a:xfrm>
          <a:prstGeom prst="rect">
            <a:avLst/>
          </a:prstGeom>
          <a:noFill/>
          <a:ln>
            <a:noFill/>
          </a:ln>
        </p:spPr>
      </p:pic>
      <p:pic>
        <p:nvPicPr>
          <p:cNvPr id="667" name="Google Shape;667;p50"/>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668" name="Google Shape;668;p50"/>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669" name="Google Shape;669;p50"/>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5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75" name="Google Shape;675;p51"/>
          <p:cNvSpPr txBox="1"/>
          <p:nvPr>
            <p:ph type="title"/>
          </p:nvPr>
        </p:nvSpPr>
        <p:spPr>
          <a:xfrm>
            <a:off x="1257300" y="66781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1700"/>
              <a:buFont typeface="Calibri"/>
              <a:buNone/>
            </a:pPr>
            <a:r>
              <a:rPr b="1" lang="en-US" sz="1700">
                <a:solidFill>
                  <a:srgbClr val="055000"/>
                </a:solidFill>
              </a:rPr>
              <a:t>C</a:t>
            </a:r>
            <a:r>
              <a:rPr b="1" lang="en-US" sz="1800">
                <a:solidFill>
                  <a:srgbClr val="055000"/>
                </a:solidFill>
              </a:rPr>
              <a:t>. Medición de la Altura del árbol cuando el árbol está en una Pendiente: Dos triángulos y ojos más bajos que la base del árbol- 3</a:t>
            </a:r>
            <a:endParaRPr/>
          </a:p>
        </p:txBody>
      </p:sp>
      <p:sp>
        <p:nvSpPr>
          <p:cNvPr id="676" name="Google Shape;676;p51"/>
          <p:cNvSpPr txBox="1"/>
          <p:nvPr>
            <p:ph idx="2" type="body"/>
          </p:nvPr>
        </p:nvSpPr>
        <p:spPr>
          <a:xfrm>
            <a:off x="1257300" y="1822983"/>
            <a:ext cx="7258050" cy="472810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1800"/>
              <a:buChar char="•"/>
            </a:pPr>
            <a:r>
              <a:rPr lang="en-US" sz="1800"/>
              <a:t>Utilizando la </a:t>
            </a:r>
            <a:r>
              <a:rPr b="1" lang="en-US" sz="1800" u="sng">
                <a:solidFill>
                  <a:schemeClr val="hlink"/>
                </a:solidFill>
                <a:hlinkClick r:id="rId3"/>
              </a:rPr>
              <a:t>Tabla of Tangentes</a:t>
            </a:r>
            <a:r>
              <a:rPr lang="en-US" sz="1800"/>
              <a:t>, registre la TAN del ángulo en la </a:t>
            </a:r>
            <a:r>
              <a:rPr b="1" lang="en-US" sz="1600" u="sng">
                <a:solidFill>
                  <a:srgbClr val="0070C0"/>
                </a:solidFill>
              </a:rPr>
              <a:t>Hoja de Datos de Medición de la Altura del árbol en una Pendiente: Dos Triángulos con Ojos más Bajos que la Base del árbol</a:t>
            </a:r>
            <a:r>
              <a:rPr lang="en-US" sz="1600" u="sng"/>
              <a:t>. </a:t>
            </a:r>
            <a:r>
              <a:rPr b="1" lang="en-US" sz="1600"/>
              <a:t>.</a:t>
            </a:r>
            <a:endParaRPr sz="1600"/>
          </a:p>
        </p:txBody>
      </p:sp>
      <p:pic>
        <p:nvPicPr>
          <p:cNvPr descr="Screen Shot of a Tangent Table, for illustration only." id="677" name="Google Shape;677;p51"/>
          <p:cNvPicPr preferRelativeResize="0"/>
          <p:nvPr>
            <p:ph idx="1" type="body"/>
          </p:nvPr>
        </p:nvPicPr>
        <p:blipFill rotWithShape="1">
          <a:blip r:embed="rId4">
            <a:alphaModFix/>
          </a:blip>
          <a:srcRect b="0" l="0" r="0" t="0"/>
          <a:stretch/>
        </p:blipFill>
        <p:spPr>
          <a:xfrm rot="5400000">
            <a:off x="2943224" y="1412352"/>
            <a:ext cx="3886200" cy="6561659"/>
          </a:xfrm>
          <a:prstGeom prst="rect">
            <a:avLst/>
          </a:prstGeom>
          <a:noFill/>
          <a:ln>
            <a:noFill/>
          </a:ln>
        </p:spPr>
      </p:pic>
      <p:pic>
        <p:nvPicPr>
          <p:cNvPr id="678" name="Google Shape;678;p51"/>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679" name="Google Shape;679;p51"/>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680" name="Google Shape;680;p51"/>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5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86" name="Google Shape;686;p52"/>
          <p:cNvSpPr txBox="1"/>
          <p:nvPr>
            <p:ph type="title"/>
          </p:nvPr>
        </p:nvSpPr>
        <p:spPr>
          <a:xfrm>
            <a:off x="1257300" y="66781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1700"/>
              <a:buFont typeface="Calibri"/>
              <a:buNone/>
            </a:pPr>
            <a:r>
              <a:rPr b="1" lang="en-US" sz="1700">
                <a:solidFill>
                  <a:srgbClr val="055000"/>
                </a:solidFill>
              </a:rPr>
              <a:t>C. Medición de la Altura del árbol cuando el árbol está en una Pendiente: Dos triángulos y ojos más bajos que la base del árbol- 4</a:t>
            </a:r>
            <a:endParaRPr/>
          </a:p>
        </p:txBody>
      </p:sp>
      <p:sp>
        <p:nvSpPr>
          <p:cNvPr id="687" name="Google Shape;687;p52"/>
          <p:cNvSpPr txBox="1"/>
          <p:nvPr>
            <p:ph idx="2" type="body"/>
          </p:nvPr>
        </p:nvSpPr>
        <p:spPr>
          <a:xfrm>
            <a:off x="1257300" y="1822983"/>
            <a:ext cx="7258050" cy="472810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1800"/>
              <a:buChar char="•"/>
            </a:pPr>
            <a:r>
              <a:rPr lang="en-US" sz="1800"/>
              <a:t>Observe la base del árbol con el clinómetro. Pídale a su compañero que lea y registre este ángulo del clinómetro. Esta es la Segunda Lectura del Clinómetro.	</a:t>
            </a:r>
            <a:endParaRPr sz="1600"/>
          </a:p>
        </p:txBody>
      </p:sp>
      <p:pic>
        <p:nvPicPr>
          <p:cNvPr descr="Illustration of student sighting top of tree, and measuring the difference in angles by also identifying the 45 degree right angle at a position lower than the base of the tree" id="688" name="Google Shape;688;p52"/>
          <p:cNvPicPr preferRelativeResize="0"/>
          <p:nvPr>
            <p:ph idx="1" type="body"/>
          </p:nvPr>
        </p:nvPicPr>
        <p:blipFill rotWithShape="1">
          <a:blip r:embed="rId3">
            <a:alphaModFix/>
          </a:blip>
          <a:srcRect b="0" l="0" r="0" t="0"/>
          <a:stretch/>
        </p:blipFill>
        <p:spPr>
          <a:xfrm>
            <a:off x="1870779" y="2749186"/>
            <a:ext cx="5117850" cy="3823766"/>
          </a:xfrm>
          <a:prstGeom prst="rect">
            <a:avLst/>
          </a:prstGeom>
          <a:noFill/>
          <a:ln>
            <a:noFill/>
          </a:ln>
        </p:spPr>
      </p:pic>
      <p:pic>
        <p:nvPicPr>
          <p:cNvPr id="689" name="Google Shape;689;p52"/>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690" name="Google Shape;690;p52"/>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691" name="Google Shape;691;p52"/>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5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97" name="Google Shape;697;p53"/>
          <p:cNvSpPr txBox="1"/>
          <p:nvPr>
            <p:ph type="title"/>
          </p:nvPr>
        </p:nvSpPr>
        <p:spPr>
          <a:xfrm>
            <a:off x="1257300" y="66781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1700"/>
              <a:buFont typeface="Calibri"/>
              <a:buNone/>
            </a:pPr>
            <a:r>
              <a:rPr b="1" lang="en-US" sz="1700">
                <a:solidFill>
                  <a:srgbClr val="055000"/>
                </a:solidFill>
              </a:rPr>
              <a:t>C. Medición de la Altura del árbol cuando el árbol está en una Pendiente: Dos triángulos y ojos más bajos que la base del árbol- 5</a:t>
            </a:r>
            <a:endParaRPr/>
          </a:p>
        </p:txBody>
      </p:sp>
      <p:sp>
        <p:nvSpPr>
          <p:cNvPr id="698" name="Google Shape;698;p53"/>
          <p:cNvSpPr txBox="1"/>
          <p:nvPr>
            <p:ph idx="2" type="body"/>
          </p:nvPr>
        </p:nvSpPr>
        <p:spPr>
          <a:xfrm>
            <a:off x="1257300" y="1822983"/>
            <a:ext cx="7258050" cy="472810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1800"/>
              <a:buChar char="•"/>
            </a:pPr>
            <a:r>
              <a:rPr lang="en-US" sz="1800"/>
              <a:t>Utilizando la </a:t>
            </a:r>
            <a:r>
              <a:rPr b="1" lang="en-US" sz="1800" u="sng">
                <a:solidFill>
                  <a:schemeClr val="hlink"/>
                </a:solidFill>
                <a:hlinkClick r:id="rId3"/>
              </a:rPr>
              <a:t>Tabla of Tangentes </a:t>
            </a:r>
            <a:r>
              <a:rPr lang="en-US" sz="1800"/>
              <a:t>registre la  TAN del ángulo de la segunda lectura en la </a:t>
            </a:r>
            <a:r>
              <a:rPr b="1" lang="en-US" sz="1800" u="sng">
                <a:solidFill>
                  <a:srgbClr val="0070C0"/>
                </a:solidFill>
              </a:rPr>
              <a:t>Hoja de Datos de Medición de la Altura del árbol en una Pendiente: dos triángulos con ojos más bajos que la base del árbol</a:t>
            </a:r>
            <a:r>
              <a:rPr lang="en-US" sz="1800" u="sng"/>
              <a:t>. </a:t>
            </a:r>
            <a:r>
              <a:rPr b="1" lang="en-US" sz="1800"/>
              <a:t>.</a:t>
            </a:r>
            <a:endParaRPr/>
          </a:p>
          <a:p>
            <a:pPr indent="0" lvl="0" marL="0" rtl="0" algn="just">
              <a:lnSpc>
                <a:spcPct val="90000"/>
              </a:lnSpc>
              <a:spcBef>
                <a:spcPts val="1000"/>
              </a:spcBef>
              <a:spcAft>
                <a:spcPts val="0"/>
              </a:spcAft>
              <a:buClr>
                <a:schemeClr val="dk1"/>
              </a:buClr>
              <a:buSzPts val="1800"/>
              <a:buNone/>
            </a:pPr>
            <a:r>
              <a:t/>
            </a:r>
            <a:endParaRPr b="1" sz="1800"/>
          </a:p>
          <a:p>
            <a:pPr indent="-228600" lvl="0" marL="228600" rtl="0" algn="just">
              <a:lnSpc>
                <a:spcPct val="90000"/>
              </a:lnSpc>
              <a:spcBef>
                <a:spcPts val="1000"/>
              </a:spcBef>
              <a:spcAft>
                <a:spcPts val="0"/>
              </a:spcAft>
              <a:buClr>
                <a:schemeClr val="dk1"/>
              </a:buClr>
              <a:buSzPts val="1800"/>
              <a:buChar char="•"/>
            </a:pPr>
            <a:r>
              <a:rPr lang="en-US" sz="1800"/>
              <a:t>Utilizando la </a:t>
            </a:r>
            <a:r>
              <a:rPr b="1" lang="en-US" sz="1800" u="sng">
                <a:solidFill>
                  <a:schemeClr val="hlink"/>
                </a:solidFill>
                <a:hlinkClick r:id="rId4"/>
              </a:rPr>
              <a:t>Tabla of Cosenos</a:t>
            </a:r>
            <a:r>
              <a:rPr lang="en-US" sz="1800"/>
              <a:t>, register el COS de la 2nda lectura del Clinómetro on  the </a:t>
            </a:r>
            <a:r>
              <a:rPr b="1" lang="en-US" sz="1800" u="sng">
                <a:solidFill>
                  <a:srgbClr val="0070C0"/>
                </a:solidFill>
              </a:rPr>
              <a:t>Hoja de Datos de Medición de la Altura del árbol en una Pendiente: dos triángulos con ojos más bajos que la base del árbol</a:t>
            </a:r>
            <a:r>
              <a:rPr lang="en-US" sz="1800" u="sng"/>
              <a:t>. </a:t>
            </a:r>
            <a:endParaRPr b="1" sz="1800"/>
          </a:p>
        </p:txBody>
      </p:sp>
      <p:pic>
        <p:nvPicPr>
          <p:cNvPr descr="Image of the Table of Cosines." id="699" name="Google Shape;699;p53"/>
          <p:cNvPicPr preferRelativeResize="0"/>
          <p:nvPr>
            <p:ph idx="1" type="body"/>
          </p:nvPr>
        </p:nvPicPr>
        <p:blipFill rotWithShape="1">
          <a:blip r:embed="rId5">
            <a:alphaModFix/>
          </a:blip>
          <a:srcRect b="0" l="0" r="0" t="0"/>
          <a:stretch/>
        </p:blipFill>
        <p:spPr>
          <a:xfrm rot="5400000">
            <a:off x="3331047" y="2789377"/>
            <a:ext cx="2481903" cy="4710828"/>
          </a:xfrm>
          <a:prstGeom prst="rect">
            <a:avLst/>
          </a:prstGeom>
          <a:noFill/>
          <a:ln>
            <a:noFill/>
          </a:ln>
        </p:spPr>
      </p:pic>
      <p:pic>
        <p:nvPicPr>
          <p:cNvPr id="700" name="Google Shape;700;p53"/>
          <p:cNvPicPr preferRelativeResize="0"/>
          <p:nvPr/>
        </p:nvPicPr>
        <p:blipFill rotWithShape="1">
          <a:blip r:embed="rId6">
            <a:alphaModFix/>
          </a:blip>
          <a:srcRect b="0" l="0" r="0" t="0"/>
          <a:stretch/>
        </p:blipFill>
        <p:spPr>
          <a:xfrm>
            <a:off x="-397" y="-195683"/>
            <a:ext cx="9144793" cy="7053683"/>
          </a:xfrm>
          <a:prstGeom prst="rect">
            <a:avLst/>
          </a:prstGeom>
          <a:noFill/>
          <a:ln>
            <a:noFill/>
          </a:ln>
        </p:spPr>
      </p:pic>
      <p:sp>
        <p:nvSpPr>
          <p:cNvPr id="701" name="Google Shape;701;p53"/>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702" name="Google Shape;702;p53"/>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08" name="Google Shape;708;p54"/>
          <p:cNvSpPr txBox="1"/>
          <p:nvPr>
            <p:ph type="title"/>
          </p:nvPr>
        </p:nvSpPr>
        <p:spPr>
          <a:xfrm>
            <a:off x="1257300" y="66781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1700"/>
              <a:buFont typeface="Calibri"/>
              <a:buNone/>
            </a:pPr>
            <a:r>
              <a:rPr b="1" lang="en-US" sz="1700">
                <a:solidFill>
                  <a:srgbClr val="055000"/>
                </a:solidFill>
              </a:rPr>
              <a:t>C. Medición de la Altura del árbol cuando el árbol está en una Pendiente: Dos triángulos y ojos más bajos que la base del árbol- 6</a:t>
            </a:r>
            <a:endParaRPr/>
          </a:p>
        </p:txBody>
      </p:sp>
      <p:sp>
        <p:nvSpPr>
          <p:cNvPr id="709" name="Google Shape;709;p54"/>
          <p:cNvSpPr txBox="1"/>
          <p:nvPr>
            <p:ph idx="2" type="body"/>
          </p:nvPr>
        </p:nvSpPr>
        <p:spPr>
          <a:xfrm>
            <a:off x="1257300" y="1822983"/>
            <a:ext cx="7258050" cy="472810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None/>
            </a:pPr>
            <a:r>
              <a:t/>
            </a:r>
            <a:endParaRPr sz="1800"/>
          </a:p>
          <a:p>
            <a:pPr indent="-228600" lvl="0" marL="228600" rtl="0" algn="just">
              <a:lnSpc>
                <a:spcPct val="90000"/>
              </a:lnSpc>
              <a:spcBef>
                <a:spcPts val="1000"/>
              </a:spcBef>
              <a:spcAft>
                <a:spcPts val="0"/>
              </a:spcAft>
              <a:buClr>
                <a:schemeClr val="dk1"/>
              </a:buClr>
              <a:buSzPts val="1800"/>
              <a:buChar char="•"/>
            </a:pPr>
            <a:r>
              <a:rPr lang="en-US" sz="1800"/>
              <a:t>Mide la distancia horizontal desde tus ojos hasta la base del árbol. Pídale a su compañero que le ayude a utilizar la cinta de 50 m. Registre esto en la  </a:t>
            </a:r>
            <a:r>
              <a:rPr b="1" lang="en-US" sz="1800" u="sng">
                <a:solidFill>
                  <a:srgbClr val="0070C0"/>
                </a:solidFill>
              </a:rPr>
              <a:t>Hoja de Datos de Medición de la Altura del árbol en una Pendiente: dos triángulos con ojos más bajos que la base del árbol</a:t>
            </a:r>
            <a:r>
              <a:rPr lang="en-US" sz="1800" u="sng"/>
              <a:t>.  </a:t>
            </a:r>
            <a:endParaRPr b="1" sz="1800" u="sng"/>
          </a:p>
        </p:txBody>
      </p:sp>
      <p:pic>
        <p:nvPicPr>
          <p:cNvPr descr="Illustration of student sighting top of tree, and measuring the difference in angles by also identifying the 45 degree right angle at a position lower than the base of the tree" id="710" name="Google Shape;710;p54"/>
          <p:cNvPicPr preferRelativeResize="0"/>
          <p:nvPr>
            <p:ph idx="1" type="body"/>
          </p:nvPr>
        </p:nvPicPr>
        <p:blipFill rotWithShape="1">
          <a:blip r:embed="rId3">
            <a:alphaModFix/>
          </a:blip>
          <a:srcRect b="0" l="0" r="0" t="0"/>
          <a:stretch/>
        </p:blipFill>
        <p:spPr>
          <a:xfrm>
            <a:off x="3257550" y="3492826"/>
            <a:ext cx="3886200" cy="3046087"/>
          </a:xfrm>
          <a:prstGeom prst="rect">
            <a:avLst/>
          </a:prstGeom>
          <a:noFill/>
          <a:ln>
            <a:noFill/>
          </a:ln>
        </p:spPr>
      </p:pic>
      <p:pic>
        <p:nvPicPr>
          <p:cNvPr id="711" name="Google Shape;711;p54"/>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712" name="Google Shape;712;p54"/>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713" name="Google Shape;713;p54"/>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19" name="Google Shape;719;p55"/>
          <p:cNvSpPr txBox="1"/>
          <p:nvPr>
            <p:ph type="title"/>
          </p:nvPr>
        </p:nvSpPr>
        <p:spPr>
          <a:xfrm>
            <a:off x="1257300" y="66781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1700"/>
              <a:buFont typeface="Calibri"/>
              <a:buNone/>
            </a:pPr>
            <a:r>
              <a:rPr b="1" lang="en-US" sz="1700">
                <a:solidFill>
                  <a:srgbClr val="055000"/>
                </a:solidFill>
              </a:rPr>
              <a:t>C. Medición de la Altura del árbol cuando el árbol está en una Pendiente: Dos triángulos y ojos más bajos que la base del árbol- 7</a:t>
            </a:r>
            <a:endParaRPr/>
          </a:p>
        </p:txBody>
      </p:sp>
      <p:sp>
        <p:nvSpPr>
          <p:cNvPr id="720" name="Google Shape;720;p55"/>
          <p:cNvSpPr txBox="1"/>
          <p:nvPr>
            <p:ph idx="2" type="body"/>
          </p:nvPr>
        </p:nvSpPr>
        <p:spPr>
          <a:xfrm>
            <a:off x="1257300" y="1822983"/>
            <a:ext cx="7258050" cy="472810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1800"/>
              <a:buChar char="•"/>
            </a:pPr>
            <a:r>
              <a:rPr lang="en-US" sz="1800"/>
              <a:t>Calcular la línea de la base con la siguiente fórmula</a:t>
            </a:r>
            <a:r>
              <a:rPr b="1" lang="en-US" sz="1800"/>
              <a:t>:</a:t>
            </a:r>
            <a:endParaRPr/>
          </a:p>
          <a:p>
            <a:pPr indent="0" lvl="0" marL="0" rtl="0" algn="just">
              <a:lnSpc>
                <a:spcPct val="90000"/>
              </a:lnSpc>
              <a:spcBef>
                <a:spcPts val="1000"/>
              </a:spcBef>
              <a:spcAft>
                <a:spcPts val="0"/>
              </a:spcAft>
              <a:buClr>
                <a:schemeClr val="dk1"/>
              </a:buClr>
              <a:buSzPts val="1800"/>
              <a:buNone/>
            </a:pPr>
            <a:r>
              <a:rPr b="1" lang="en-US" sz="1800"/>
              <a:t>(Distancia al árbol) x COS (2</a:t>
            </a:r>
            <a:r>
              <a:rPr b="1" baseline="30000" lang="en-US" sz="1800"/>
              <a:t>nd</a:t>
            </a:r>
            <a:r>
              <a:rPr b="1" lang="en-US" sz="1800"/>
              <a:t> Lectura del Clinómetro)</a:t>
            </a:r>
            <a:endParaRPr/>
          </a:p>
          <a:p>
            <a:pPr indent="0" lvl="0" marL="0" rtl="0" algn="just">
              <a:lnSpc>
                <a:spcPct val="90000"/>
              </a:lnSpc>
              <a:spcBef>
                <a:spcPts val="1000"/>
              </a:spcBef>
              <a:spcAft>
                <a:spcPts val="0"/>
              </a:spcAft>
              <a:buClr>
                <a:schemeClr val="dk1"/>
              </a:buClr>
              <a:buSzPts val="1800"/>
              <a:buNone/>
            </a:pPr>
            <a:r>
              <a:t/>
            </a:r>
            <a:endParaRPr b="1" sz="1800"/>
          </a:p>
          <a:p>
            <a:pPr indent="-228600" lvl="0" marL="228600" rtl="0" algn="just">
              <a:lnSpc>
                <a:spcPct val="90000"/>
              </a:lnSpc>
              <a:spcBef>
                <a:spcPts val="1000"/>
              </a:spcBef>
              <a:spcAft>
                <a:spcPts val="0"/>
              </a:spcAft>
              <a:buClr>
                <a:schemeClr val="dk1"/>
              </a:buClr>
              <a:buSzPts val="1800"/>
              <a:buChar char="•"/>
            </a:pPr>
            <a:r>
              <a:rPr lang="en-US" sz="1800"/>
              <a:t>Calcular la altura del árbol  con la siguiente fórmula:</a:t>
            </a:r>
            <a:endParaRPr/>
          </a:p>
          <a:p>
            <a:pPr indent="0" lvl="0" marL="0" rtl="0" algn="just">
              <a:lnSpc>
                <a:spcPct val="90000"/>
              </a:lnSpc>
              <a:spcBef>
                <a:spcPts val="1000"/>
              </a:spcBef>
              <a:spcAft>
                <a:spcPts val="0"/>
              </a:spcAft>
              <a:buClr>
                <a:schemeClr val="dk1"/>
              </a:buClr>
              <a:buSzPts val="1800"/>
              <a:buNone/>
            </a:pPr>
            <a:r>
              <a:rPr b="1" lang="en-US" sz="1800"/>
              <a:t>TAN (1er Angulo del Clinómetro) x (Línea de Base) – TAN (2</a:t>
            </a:r>
            <a:r>
              <a:rPr b="1" baseline="30000" lang="en-US" sz="1800"/>
              <a:t>ndo</a:t>
            </a:r>
            <a:r>
              <a:rPr b="1" lang="en-US" sz="1800"/>
              <a:t> Angulo del Clinómetro) x (Línea de Base) </a:t>
            </a:r>
            <a:endParaRPr/>
          </a:p>
          <a:p>
            <a:pPr indent="-228600" lvl="0" marL="342900" rtl="0" algn="just">
              <a:lnSpc>
                <a:spcPct val="90000"/>
              </a:lnSpc>
              <a:spcBef>
                <a:spcPts val="1000"/>
              </a:spcBef>
              <a:spcAft>
                <a:spcPts val="0"/>
              </a:spcAft>
              <a:buClr>
                <a:schemeClr val="dk1"/>
              </a:buClr>
              <a:buSzPts val="1800"/>
              <a:buNone/>
            </a:pPr>
            <a:r>
              <a:t/>
            </a:r>
            <a:endParaRPr b="1" sz="1800"/>
          </a:p>
          <a:p>
            <a:pPr indent="-228600" lvl="0" marL="228600" rtl="0" algn="just">
              <a:lnSpc>
                <a:spcPct val="90000"/>
              </a:lnSpc>
              <a:spcBef>
                <a:spcPts val="1000"/>
              </a:spcBef>
              <a:spcAft>
                <a:spcPts val="0"/>
              </a:spcAft>
              <a:buClr>
                <a:schemeClr val="dk1"/>
              </a:buClr>
              <a:buSzPts val="1800"/>
              <a:buChar char="•"/>
            </a:pPr>
            <a:r>
              <a:rPr lang="en-US" sz="1800"/>
              <a:t>Registre la altura del árbol en la Medición de la Altura del árbol en la Pendiente:</a:t>
            </a:r>
            <a:r>
              <a:rPr lang="en-US" sz="1800" u="sng"/>
              <a:t> </a:t>
            </a:r>
            <a:r>
              <a:rPr b="1" lang="en-US" sz="1800" u="sng">
                <a:solidFill>
                  <a:srgbClr val="0070C0"/>
                </a:solidFill>
              </a:rPr>
              <a:t>Hoja de Datos de Dos triángulos con ojos más bajos que la base del árbol.</a:t>
            </a:r>
            <a:endParaRPr/>
          </a:p>
          <a:p>
            <a:pPr indent="-228600" lvl="0" marL="342900" rtl="0" algn="just">
              <a:lnSpc>
                <a:spcPct val="90000"/>
              </a:lnSpc>
              <a:spcBef>
                <a:spcPts val="1000"/>
              </a:spcBef>
              <a:spcAft>
                <a:spcPts val="0"/>
              </a:spcAft>
              <a:buClr>
                <a:schemeClr val="dk1"/>
              </a:buClr>
              <a:buSzPts val="1800"/>
              <a:buNone/>
            </a:pPr>
            <a:r>
              <a:t/>
            </a:r>
            <a:endParaRPr sz="1800"/>
          </a:p>
          <a:p>
            <a:pPr indent="-228600" lvl="0" marL="228600" rtl="0" algn="just">
              <a:lnSpc>
                <a:spcPct val="90000"/>
              </a:lnSpc>
              <a:spcBef>
                <a:spcPts val="1000"/>
              </a:spcBef>
              <a:spcAft>
                <a:spcPts val="0"/>
              </a:spcAft>
              <a:buClr>
                <a:schemeClr val="dk1"/>
              </a:buClr>
              <a:buSzPts val="1800"/>
              <a:buChar char="•"/>
            </a:pPr>
            <a:r>
              <a:rPr lang="en-US" sz="1800"/>
              <a:t>Repita los pasos 1-11 dos veces más para cada árbol e informe el valor promedio. </a:t>
            </a:r>
            <a:r>
              <a:rPr b="1" lang="en-US" sz="1800">
                <a:solidFill>
                  <a:srgbClr val="FF0000"/>
                </a:solidFill>
              </a:rPr>
              <a:t>¡Ha terminado!</a:t>
            </a:r>
            <a:endParaRPr/>
          </a:p>
          <a:p>
            <a:pPr indent="-114300" lvl="0" marL="228600" rtl="0" algn="just">
              <a:lnSpc>
                <a:spcPct val="90000"/>
              </a:lnSpc>
              <a:spcBef>
                <a:spcPts val="1000"/>
              </a:spcBef>
              <a:spcAft>
                <a:spcPts val="0"/>
              </a:spcAft>
              <a:buClr>
                <a:schemeClr val="dk1"/>
              </a:buClr>
              <a:buSzPts val="1800"/>
              <a:buNone/>
            </a:pPr>
            <a:r>
              <a:t/>
            </a:r>
            <a:endParaRPr b="1" sz="1800"/>
          </a:p>
        </p:txBody>
      </p:sp>
      <p:pic>
        <p:nvPicPr>
          <p:cNvPr id="721" name="Google Shape;721;p55"/>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722" name="Google Shape;722;p55"/>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723" name="Google Shape;723;p55"/>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5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29" name="Google Shape;729;p56"/>
          <p:cNvSpPr txBox="1"/>
          <p:nvPr>
            <p:ph type="title"/>
          </p:nvPr>
        </p:nvSpPr>
        <p:spPr>
          <a:xfrm>
            <a:off x="1257300" y="1751388"/>
            <a:ext cx="7886700" cy="64012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55000"/>
              </a:buClr>
              <a:buSzPct val="100000"/>
              <a:buFont typeface="Calibri"/>
              <a:buNone/>
            </a:pPr>
            <a:r>
              <a:rPr b="1" lang="en-US" sz="2300">
                <a:solidFill>
                  <a:srgbClr val="055000"/>
                </a:solidFill>
              </a:rPr>
              <a:t>C. Medición de la Altura del árbol en la Pendiente - Método V :  Técnica de parado Junto al árbol</a:t>
            </a:r>
            <a:br>
              <a:rPr b="1" lang="en-US" sz="2400">
                <a:solidFill>
                  <a:srgbClr val="055000"/>
                </a:solidFill>
              </a:rPr>
            </a:br>
            <a:br>
              <a:rPr b="1" lang="en-US" sz="3200">
                <a:solidFill>
                  <a:srgbClr val="055000"/>
                </a:solidFill>
              </a:rPr>
            </a:br>
            <a:br>
              <a:rPr b="1" lang="en-US">
                <a:solidFill>
                  <a:srgbClr val="055000"/>
                </a:solidFill>
              </a:rPr>
            </a:br>
            <a:endParaRPr/>
          </a:p>
        </p:txBody>
      </p:sp>
      <p:sp>
        <p:nvSpPr>
          <p:cNvPr id="730" name="Google Shape;730;p56"/>
          <p:cNvSpPr txBox="1"/>
          <p:nvPr>
            <p:ph idx="1" type="body"/>
          </p:nvPr>
        </p:nvSpPr>
        <p:spPr>
          <a:xfrm>
            <a:off x="1358900" y="1686064"/>
            <a:ext cx="7449512" cy="53108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en-US" sz="1600"/>
              <a:t>El método que utilice dependerá de la topografía de su sitio. Esta es la técnica de Medición de la Altura del árbol en una Pendiente: Parado Junto al árbol.</a:t>
            </a:r>
            <a:endParaRPr sz="1600"/>
          </a:p>
          <a:p>
            <a:pPr indent="-50800" lvl="0" marL="228600" rtl="0" algn="l">
              <a:lnSpc>
                <a:spcPct val="90000"/>
              </a:lnSpc>
              <a:spcBef>
                <a:spcPts val="1000"/>
              </a:spcBef>
              <a:spcAft>
                <a:spcPts val="0"/>
              </a:spcAft>
              <a:buClr>
                <a:schemeClr val="dk1"/>
              </a:buClr>
              <a:buSzPts val="2800"/>
              <a:buNone/>
            </a:pPr>
            <a:r>
              <a:t/>
            </a:r>
            <a:endParaRPr/>
          </a:p>
        </p:txBody>
      </p:sp>
      <p:pic>
        <p:nvPicPr>
          <p:cNvPr descr=" Illustration is of a student sighting a tree top from downslope, and identifying the angle between the top of the tree and eye height." id="731" name="Google Shape;731;p56"/>
          <p:cNvPicPr preferRelativeResize="0"/>
          <p:nvPr>
            <p:ph idx="2" type="body"/>
          </p:nvPr>
        </p:nvPicPr>
        <p:blipFill rotWithShape="1">
          <a:blip r:embed="rId3">
            <a:alphaModFix/>
          </a:blip>
          <a:srcRect b="0" l="0" r="0" t="0"/>
          <a:stretch/>
        </p:blipFill>
        <p:spPr>
          <a:xfrm>
            <a:off x="1197456" y="2220685"/>
            <a:ext cx="7931951" cy="4648603"/>
          </a:xfrm>
          <a:prstGeom prst="rect">
            <a:avLst/>
          </a:prstGeom>
          <a:noFill/>
          <a:ln>
            <a:noFill/>
          </a:ln>
        </p:spPr>
      </p:pic>
      <p:pic>
        <p:nvPicPr>
          <p:cNvPr id="732" name="Google Shape;732;p56"/>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733" name="Google Shape;733;p56"/>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734" name="Google Shape;734;p56"/>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40" name="Google Shape;740;p57"/>
          <p:cNvSpPr txBox="1"/>
          <p:nvPr>
            <p:ph type="title"/>
          </p:nvPr>
        </p:nvSpPr>
        <p:spPr>
          <a:xfrm>
            <a:off x="1409075" y="952737"/>
            <a:ext cx="7886700" cy="7653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000"/>
              <a:buFont typeface="Calibri"/>
              <a:buNone/>
            </a:pPr>
            <a:r>
              <a:rPr b="1" lang="en-US" sz="2000">
                <a:solidFill>
                  <a:srgbClr val="055000"/>
                </a:solidFill>
              </a:rPr>
              <a:t>C. Medición de la Altura del árbol en Pendiente: Técnica de parado Junto al árbol- 1</a:t>
            </a:r>
            <a:endParaRPr/>
          </a:p>
        </p:txBody>
      </p:sp>
      <p:sp>
        <p:nvSpPr>
          <p:cNvPr id="741" name="Google Shape;741;p57"/>
          <p:cNvSpPr txBox="1"/>
          <p:nvPr>
            <p:ph idx="1" type="body"/>
          </p:nvPr>
        </p:nvSpPr>
        <p:spPr>
          <a:xfrm>
            <a:off x="1409075" y="1692100"/>
            <a:ext cx="7240250" cy="103697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1600"/>
              <a:buNone/>
            </a:pPr>
            <a:r>
              <a:rPr lang="en-US" sz="1600"/>
              <a:t>Para esta situación, utilice la  </a:t>
            </a:r>
            <a:r>
              <a:rPr b="1" lang="en-US" sz="1600" u="sng">
                <a:solidFill>
                  <a:srgbClr val="055000"/>
                </a:solidFill>
                <a:hlinkClick r:id="rId3">
                  <a:extLst>
                    <a:ext uri="{A12FA001-AC4F-418D-AE19-62706E023703}">
                      <ahyp:hlinkClr val="tx"/>
                    </a:ext>
                  </a:extLst>
                </a:hlinkClick>
              </a:rPr>
              <a:t>Medición de la Altura del árbol en una Pendiente : Guía de Campo de la Técnica de Parado Junto al árbol</a:t>
            </a:r>
            <a:endParaRPr b="1" sz="1600">
              <a:solidFill>
                <a:srgbClr val="055000"/>
              </a:solidFill>
            </a:endParaRPr>
          </a:p>
        </p:txBody>
      </p:sp>
      <p:sp>
        <p:nvSpPr>
          <p:cNvPr id="742" name="Google Shape;742;p57"/>
          <p:cNvSpPr txBox="1"/>
          <p:nvPr>
            <p:ph idx="2" type="body"/>
          </p:nvPr>
        </p:nvSpPr>
        <p:spPr>
          <a:xfrm>
            <a:off x="1820193" y="2367044"/>
            <a:ext cx="3907144" cy="2447552"/>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90000"/>
              </a:lnSpc>
              <a:spcBef>
                <a:spcPts val="0"/>
              </a:spcBef>
              <a:spcAft>
                <a:spcPts val="0"/>
              </a:spcAft>
              <a:buClr>
                <a:schemeClr val="dk1"/>
              </a:buClr>
              <a:buSzPts val="1600"/>
              <a:buNone/>
            </a:pPr>
            <a:r>
              <a:rPr b="1" lang="en-US" sz="1600"/>
              <a:t>En el campo:</a:t>
            </a:r>
            <a:endParaRPr/>
          </a:p>
          <a:p>
            <a:pPr indent="-228600" lvl="0" marL="228600" rtl="0" algn="just">
              <a:lnSpc>
                <a:spcPct val="90000"/>
              </a:lnSpc>
              <a:spcBef>
                <a:spcPts val="1000"/>
              </a:spcBef>
              <a:spcAft>
                <a:spcPts val="0"/>
              </a:spcAft>
              <a:buClr>
                <a:schemeClr val="dk1"/>
              </a:buClr>
              <a:buSzPts val="1600"/>
              <a:buChar char="•"/>
            </a:pPr>
            <a:r>
              <a:rPr lang="en-US" sz="1600"/>
              <a:t>1. Trabaja en un equipo de tres. Una persona permanece junto al árbol. Usted y otro compañero se alejan de la base del árbol hasta que puedan ver la copa del árbol a través de la pajita del clinómetro.</a:t>
            </a:r>
            <a:endParaRPr sz="1600"/>
          </a:p>
          <a:p>
            <a:pPr indent="-228600" lvl="0" marL="228600" rtl="0" algn="just">
              <a:lnSpc>
                <a:spcPct val="90000"/>
              </a:lnSpc>
              <a:spcBef>
                <a:spcPts val="1000"/>
              </a:spcBef>
              <a:spcAft>
                <a:spcPts val="0"/>
              </a:spcAft>
              <a:buClr>
                <a:schemeClr val="dk1"/>
              </a:buClr>
              <a:buSzPts val="1600"/>
              <a:buChar char="•"/>
            </a:pPr>
            <a:r>
              <a:rPr lang="en-US" sz="1600"/>
              <a:t>2. Ubique la parte superior del árbol usando el clinómetro. Haga que su compañero lea y registre el ángulo del clinómetro.</a:t>
            </a:r>
            <a:endParaRPr sz="1600"/>
          </a:p>
        </p:txBody>
      </p:sp>
      <p:pic>
        <p:nvPicPr>
          <p:cNvPr descr="Student holding a clinometer and sighting in the top of a tree." id="743" name="Google Shape;743;p57"/>
          <p:cNvPicPr preferRelativeResize="0"/>
          <p:nvPr/>
        </p:nvPicPr>
        <p:blipFill rotWithShape="1">
          <a:blip r:embed="rId4">
            <a:alphaModFix/>
          </a:blip>
          <a:srcRect b="0" l="0" r="0" t="0"/>
          <a:stretch/>
        </p:blipFill>
        <p:spPr>
          <a:xfrm>
            <a:off x="5987248" y="2331348"/>
            <a:ext cx="2047775" cy="1572491"/>
          </a:xfrm>
          <a:prstGeom prst="rect">
            <a:avLst/>
          </a:prstGeom>
          <a:noFill/>
          <a:ln>
            <a:noFill/>
          </a:ln>
        </p:spPr>
      </p:pic>
      <p:pic>
        <p:nvPicPr>
          <p:cNvPr descr="Caution icon." id="744" name="Google Shape;744;p57"/>
          <p:cNvPicPr preferRelativeResize="0"/>
          <p:nvPr/>
        </p:nvPicPr>
        <p:blipFill rotWithShape="1">
          <a:blip r:embed="rId5">
            <a:alphaModFix/>
          </a:blip>
          <a:srcRect b="0" l="0" r="0" t="0"/>
          <a:stretch/>
        </p:blipFill>
        <p:spPr>
          <a:xfrm>
            <a:off x="1335886" y="5072435"/>
            <a:ext cx="398463" cy="409575"/>
          </a:xfrm>
          <a:prstGeom prst="rect">
            <a:avLst/>
          </a:prstGeom>
          <a:noFill/>
          <a:ln>
            <a:noFill/>
          </a:ln>
          <a:effectLst>
            <a:outerShdw blurRad="292100" rotWithShape="0" algn="tl" dir="2700000" dist="139700">
              <a:srgbClr val="333333">
                <a:alpha val="64705"/>
              </a:srgbClr>
            </a:outerShdw>
          </a:effectLst>
        </p:spPr>
      </p:pic>
      <p:sp>
        <p:nvSpPr>
          <p:cNvPr id="745" name="Google Shape;745;p57"/>
          <p:cNvSpPr txBox="1"/>
          <p:nvPr/>
        </p:nvSpPr>
        <p:spPr>
          <a:xfrm>
            <a:off x="2016136" y="5011464"/>
            <a:ext cx="4048762" cy="13542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Calibri"/>
                <a:ea typeface="Calibri"/>
                <a:cs typeface="Calibri"/>
                <a:sym typeface="Calibri"/>
              </a:rPr>
              <a:t>Para obtener los mejores resultados, ajuste su distancia de modo que el clinómetro esté lo más cerca posible de 30 grados y usted esté más alejado del árbol que lo alto que es.</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 Illustration is of a student sighting a tree top from downslope, and identifying the angle between the top of the tree and eye height." id="746" name="Google Shape;746;p57"/>
          <p:cNvPicPr preferRelativeResize="0"/>
          <p:nvPr/>
        </p:nvPicPr>
        <p:blipFill rotWithShape="1">
          <a:blip r:embed="rId6">
            <a:alphaModFix/>
          </a:blip>
          <a:srcRect b="0" l="0" r="0" t="0"/>
          <a:stretch/>
        </p:blipFill>
        <p:spPr>
          <a:xfrm>
            <a:off x="6138455" y="4250903"/>
            <a:ext cx="2082800" cy="2052637"/>
          </a:xfrm>
          <a:prstGeom prst="rect">
            <a:avLst/>
          </a:prstGeom>
          <a:noFill/>
          <a:ln>
            <a:noFill/>
          </a:ln>
        </p:spPr>
      </p:pic>
      <p:pic>
        <p:nvPicPr>
          <p:cNvPr id="747" name="Google Shape;747;p57"/>
          <p:cNvPicPr preferRelativeResize="0"/>
          <p:nvPr/>
        </p:nvPicPr>
        <p:blipFill rotWithShape="1">
          <a:blip r:embed="rId7">
            <a:alphaModFix/>
          </a:blip>
          <a:srcRect b="0" l="0" r="0" t="0"/>
          <a:stretch/>
        </p:blipFill>
        <p:spPr>
          <a:xfrm>
            <a:off x="-397" y="-195683"/>
            <a:ext cx="9144793" cy="7053683"/>
          </a:xfrm>
          <a:prstGeom prst="rect">
            <a:avLst/>
          </a:prstGeom>
          <a:noFill/>
          <a:ln>
            <a:noFill/>
          </a:ln>
        </p:spPr>
      </p:pic>
      <p:sp>
        <p:nvSpPr>
          <p:cNvPr id="748" name="Google Shape;748;p57"/>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749" name="Google Shape;749;p57"/>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5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55" name="Google Shape;755;p58"/>
          <p:cNvSpPr txBox="1"/>
          <p:nvPr>
            <p:ph type="title"/>
          </p:nvPr>
        </p:nvSpPr>
        <p:spPr>
          <a:xfrm>
            <a:off x="1414670" y="1045880"/>
            <a:ext cx="7886700" cy="51915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55000"/>
              </a:buClr>
              <a:buSzPct val="100000"/>
              <a:buFont typeface="Calibri"/>
              <a:buNone/>
            </a:pPr>
            <a:r>
              <a:rPr b="1" lang="en-US" sz="2000">
                <a:solidFill>
                  <a:srgbClr val="055000"/>
                </a:solidFill>
              </a:rPr>
              <a:t>C. Medición de la Altura del árbol en Pendiente: Técnica de parado Junto al árbol- 2 </a:t>
            </a:r>
            <a:endParaRPr/>
          </a:p>
        </p:txBody>
      </p:sp>
      <p:sp>
        <p:nvSpPr>
          <p:cNvPr id="756" name="Google Shape;756;p58"/>
          <p:cNvSpPr txBox="1"/>
          <p:nvPr>
            <p:ph idx="1" type="body"/>
          </p:nvPr>
        </p:nvSpPr>
        <p:spPr>
          <a:xfrm>
            <a:off x="1414670" y="1960832"/>
            <a:ext cx="7100680" cy="1036975"/>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800"/>
              <a:buNone/>
            </a:pPr>
            <a:r>
              <a:rPr lang="en-US" sz="1800"/>
              <a:t>3.  Utilizando la </a:t>
            </a:r>
            <a:r>
              <a:rPr lang="en-US" sz="1800" u="sng">
                <a:solidFill>
                  <a:srgbClr val="0563C1"/>
                </a:solidFill>
                <a:hlinkClick r:id="rId3">
                  <a:extLst>
                    <a:ext uri="{A12FA001-AC4F-418D-AE19-62706E023703}">
                      <ahyp:hlinkClr val="tx"/>
                    </a:ext>
                  </a:extLst>
                </a:hlinkClick>
              </a:rPr>
              <a:t>Tabla de Tang</a:t>
            </a:r>
            <a:r>
              <a:rPr lang="en-US" sz="1800" u="sng">
                <a:solidFill>
                  <a:srgbClr val="0070C0"/>
                </a:solidFill>
                <a:hlinkClick r:id="rId4">
                  <a:extLst>
                    <a:ext uri="{A12FA001-AC4F-418D-AE19-62706E023703}">
                      <ahyp:hlinkClr val="tx"/>
                    </a:ext>
                  </a:extLst>
                </a:hlinkClick>
              </a:rPr>
              <a:t>ent</a:t>
            </a:r>
            <a:r>
              <a:rPr lang="en-US" sz="1800">
                <a:solidFill>
                  <a:srgbClr val="0070C0"/>
                </a:solidFill>
              </a:rPr>
              <a:t>es</a:t>
            </a:r>
            <a:r>
              <a:rPr lang="en-US" sz="1800"/>
              <a:t>, register el TAN en el ángulo de la </a:t>
            </a:r>
            <a:r>
              <a:rPr lang="en-US" sz="1800" u="sng">
                <a:solidFill>
                  <a:schemeClr val="hlink"/>
                </a:solidFill>
                <a:hlinkClick r:id="rId5"/>
              </a:rPr>
              <a:t>Medida del Altura del árbol: Hoja de Datos de la Técnica de Parado Junto al árbol</a:t>
            </a:r>
            <a:r>
              <a:rPr lang="en-US" sz="1800"/>
              <a:t>.</a:t>
            </a:r>
            <a:endParaRPr sz="1800"/>
          </a:p>
          <a:p>
            <a:pPr indent="0" lvl="0" marL="0" rtl="0" algn="just">
              <a:lnSpc>
                <a:spcPct val="90000"/>
              </a:lnSpc>
              <a:spcBef>
                <a:spcPts val="1000"/>
              </a:spcBef>
              <a:spcAft>
                <a:spcPts val="0"/>
              </a:spcAft>
              <a:buClr>
                <a:schemeClr val="dk1"/>
              </a:buClr>
              <a:buSzPts val="1800"/>
              <a:buNone/>
            </a:pPr>
            <a:r>
              <a:t/>
            </a:r>
            <a:endParaRPr sz="1800"/>
          </a:p>
          <a:p>
            <a:pPr indent="0" lvl="0" marL="0" rtl="0" algn="just">
              <a:lnSpc>
                <a:spcPct val="90000"/>
              </a:lnSpc>
              <a:spcBef>
                <a:spcPts val="1000"/>
              </a:spcBef>
              <a:spcAft>
                <a:spcPts val="0"/>
              </a:spcAft>
              <a:buClr>
                <a:schemeClr val="dk1"/>
              </a:buClr>
              <a:buSzPts val="1800"/>
              <a:buNone/>
            </a:pPr>
            <a:r>
              <a:rPr lang="en-US" sz="1800"/>
              <a:t>4.  Manteniendo el clinómetro a 0 grados, mire a través de la pajita y y haga que su compañero del árbol localice la posición en el árbol que ve.</a:t>
            </a:r>
            <a:endParaRPr sz="1800"/>
          </a:p>
        </p:txBody>
      </p:sp>
      <p:pic>
        <p:nvPicPr>
          <p:cNvPr descr="Screen Shot of Table of Tangents for illustrative purposes only." id="757" name="Google Shape;757;p58"/>
          <p:cNvPicPr preferRelativeResize="0"/>
          <p:nvPr>
            <p:ph idx="1" type="body"/>
          </p:nvPr>
        </p:nvPicPr>
        <p:blipFill rotWithShape="1">
          <a:blip r:embed="rId6">
            <a:alphaModFix/>
          </a:blip>
          <a:srcRect b="0" l="0" r="0" t="0"/>
          <a:stretch/>
        </p:blipFill>
        <p:spPr>
          <a:xfrm rot="5400000">
            <a:off x="3480817" y="3320454"/>
            <a:ext cx="2768286" cy="3670705"/>
          </a:xfrm>
          <a:prstGeom prst="rect">
            <a:avLst/>
          </a:prstGeom>
          <a:noFill/>
          <a:ln>
            <a:noFill/>
          </a:ln>
          <a:effectLst>
            <a:outerShdw blurRad="292100" rotWithShape="0" algn="tl" dir="2700000" dist="139700">
              <a:srgbClr val="333333">
                <a:alpha val="64705"/>
              </a:srgbClr>
            </a:outerShdw>
          </a:effectLst>
        </p:spPr>
      </p:pic>
      <p:pic>
        <p:nvPicPr>
          <p:cNvPr id="758" name="Google Shape;758;p58"/>
          <p:cNvPicPr preferRelativeResize="0"/>
          <p:nvPr/>
        </p:nvPicPr>
        <p:blipFill rotWithShape="1">
          <a:blip r:embed="rId7">
            <a:alphaModFix/>
          </a:blip>
          <a:srcRect b="0" l="0" r="0" t="0"/>
          <a:stretch/>
        </p:blipFill>
        <p:spPr>
          <a:xfrm>
            <a:off x="-397" y="-195683"/>
            <a:ext cx="9144793" cy="7053683"/>
          </a:xfrm>
          <a:prstGeom prst="rect">
            <a:avLst/>
          </a:prstGeom>
          <a:noFill/>
          <a:ln>
            <a:noFill/>
          </a:ln>
        </p:spPr>
      </p:pic>
      <p:sp>
        <p:nvSpPr>
          <p:cNvPr id="759" name="Google Shape;759;p58"/>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760" name="Google Shape;760;p58"/>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pic>
        <p:nvPicPr>
          <p:cNvPr id="765" name="Google Shape;765;p59"/>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766" name="Google Shape;766;p5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67" name="Google Shape;767;p59"/>
          <p:cNvSpPr txBox="1"/>
          <p:nvPr>
            <p:ph type="title"/>
          </p:nvPr>
        </p:nvSpPr>
        <p:spPr>
          <a:xfrm>
            <a:off x="1414670" y="1072256"/>
            <a:ext cx="7100680" cy="67741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000"/>
              <a:buFont typeface="Calibri"/>
              <a:buNone/>
            </a:pPr>
            <a:r>
              <a:rPr b="1" lang="en-US" sz="2000">
                <a:solidFill>
                  <a:srgbClr val="055000"/>
                </a:solidFill>
              </a:rPr>
              <a:t>C. Medición de la Altura del árbol en Pendiente: Técnica de parado Junto al árbol- 3</a:t>
            </a:r>
            <a:endParaRPr/>
          </a:p>
        </p:txBody>
      </p:sp>
      <p:sp>
        <p:nvSpPr>
          <p:cNvPr id="768" name="Google Shape;768;p59"/>
          <p:cNvSpPr txBox="1"/>
          <p:nvPr>
            <p:ph idx="1" type="body"/>
          </p:nvPr>
        </p:nvSpPr>
        <p:spPr>
          <a:xfrm>
            <a:off x="1414670" y="1993373"/>
            <a:ext cx="7272130" cy="185819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sz="1800"/>
              <a:t>5. Mida la altura desde la base del árbol hasta la posición en el árbol que ve cuando el clinómetro marca 0 grados.</a:t>
            </a:r>
            <a:endParaRPr sz="1800"/>
          </a:p>
          <a:p>
            <a:pPr indent="0" lvl="0" marL="0" rtl="0" algn="l">
              <a:lnSpc>
                <a:spcPct val="90000"/>
              </a:lnSpc>
              <a:spcBef>
                <a:spcPts val="1000"/>
              </a:spcBef>
              <a:spcAft>
                <a:spcPts val="0"/>
              </a:spcAft>
              <a:buClr>
                <a:schemeClr val="dk1"/>
              </a:buClr>
              <a:buSzPts val="1800"/>
              <a:buNone/>
            </a:pPr>
            <a:r>
              <a:rPr lang="en-US" sz="1800"/>
              <a:t>6. Mide la distancia entre usted y el árbol. Pídale a su compañero que le ayude a utilizar la cinta de 50 m. Registre esto en la </a:t>
            </a:r>
            <a:r>
              <a:rPr b="1" lang="en-US" sz="1800">
                <a:solidFill>
                  <a:srgbClr val="1F3864"/>
                </a:solidFill>
              </a:rPr>
              <a:t>Hoja de Datos de la Medición de la Altura del Árbol:  Técnica de Parado Junto al Árbol.</a:t>
            </a:r>
            <a:endParaRPr b="1" sz="1800">
              <a:solidFill>
                <a:srgbClr val="1F3864"/>
              </a:solidFill>
            </a:endParaRPr>
          </a:p>
        </p:txBody>
      </p:sp>
      <p:sp>
        <p:nvSpPr>
          <p:cNvPr id="769" name="Google Shape;769;p59"/>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770" name="Google Shape;770;p59"/>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6"/>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148" name="Google Shape;148;p6"/>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Calibri"/>
                <a:ea typeface="Calibri"/>
                <a:cs typeface="Calibri"/>
                <a:sym typeface="Calibri"/>
              </a:rPr>
              <a:t> ¿Qué es la altura de gramíneas, árboles y arbustos?</a:t>
            </a:r>
            <a:endParaRPr/>
          </a:p>
        </p:txBody>
      </p:sp>
      <p:sp>
        <p:nvSpPr>
          <p:cNvPr id="149" name="Google Shape;149;p6"/>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215B1C"/>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150" name="Google Shape;150;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1" name="Google Shape;151;p6"/>
          <p:cNvSpPr txBox="1"/>
          <p:nvPr>
            <p:ph type="title"/>
          </p:nvPr>
        </p:nvSpPr>
        <p:spPr>
          <a:xfrm>
            <a:off x="1257300" y="917676"/>
            <a:ext cx="7886700" cy="91528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55000"/>
              </a:buClr>
              <a:buSzPct val="100000"/>
              <a:buFont typeface="Calibri"/>
              <a:buNone/>
            </a:pPr>
            <a:r>
              <a:rPr b="1" lang="en-US" sz="3200">
                <a:solidFill>
                  <a:srgbClr val="055000"/>
                </a:solidFill>
              </a:rPr>
              <a:t>Investigaciones de la Cobertura Terrestre de GLOBE</a:t>
            </a:r>
            <a:endParaRPr/>
          </a:p>
        </p:txBody>
      </p:sp>
      <p:sp>
        <p:nvSpPr>
          <p:cNvPr id="152" name="Google Shape;152;p6"/>
          <p:cNvSpPr txBox="1"/>
          <p:nvPr>
            <p:ph idx="2" type="body"/>
          </p:nvPr>
        </p:nvSpPr>
        <p:spPr>
          <a:xfrm>
            <a:off x="1257300" y="1588986"/>
            <a:ext cx="5910665" cy="435133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800"/>
              <a:buNone/>
            </a:pPr>
            <a:r>
              <a:rPr lang="en-US" sz="1800"/>
              <a:t>La cobertura del suelo es un término general que se utiliza para describir lo que hay en el suelo que cubre la tierra. Se utilizan diferentes términos de cobertura terrestre para describir las diferencias que vemos cuando miramos la tierra. Los científicos clasifican la cobertura del suelo según criterios establecidos. Esto se hace para que haya un uso consistente de términos entre las personas. Por ejemplo, lo que una persona puede llamar un bosque que vive en el Amazonas tropical puede ser bastante diferente de una persona que vive en el norte de Canadá. En estos lugares viven diferentes especies de árboles, los árboles pueden tener diferentes alturas y la cantidad de suelo y cobertura de copas puede ser bastante diferente. Por esta razón, necesitamos una forma estandarizada de describir la cobertura del suelo.</a:t>
            </a:r>
            <a:endParaRPr sz="1800">
              <a:solidFill>
                <a:srgbClr val="000000"/>
              </a:solidFill>
            </a:endParaRPr>
          </a:p>
          <a:p>
            <a:pPr indent="0" lvl="0" marL="0" rtl="0" algn="just">
              <a:lnSpc>
                <a:spcPct val="90000"/>
              </a:lnSpc>
              <a:spcBef>
                <a:spcPts val="1000"/>
              </a:spcBef>
              <a:spcAft>
                <a:spcPts val="0"/>
              </a:spcAft>
              <a:buClr>
                <a:schemeClr val="dk1"/>
              </a:buClr>
              <a:buSzPts val="1800"/>
              <a:buNone/>
            </a:pPr>
            <a:r>
              <a:rPr lang="en-US" sz="1800"/>
              <a:t>GLOBE utiliza un esquema de clasificación de cobertura terrestre llamado </a:t>
            </a:r>
            <a:r>
              <a:rPr b="1" lang="en-US" sz="1800" u="sng">
                <a:solidFill>
                  <a:srgbClr val="2F5496"/>
                </a:solidFill>
              </a:rPr>
              <a:t>Clasificación UNESCO modificada (MUC</a:t>
            </a:r>
            <a:r>
              <a:rPr b="1" lang="en-US" sz="1800">
                <a:solidFill>
                  <a:srgbClr val="2F5496"/>
                </a:solidFill>
              </a:rPr>
              <a:t>). </a:t>
            </a:r>
            <a:r>
              <a:rPr lang="en-US" sz="1800"/>
              <a:t>Se utilizan muchos tipos diferentes de esquemas de clasificación. Suelen estar diseñados para regiones o lugares específicos. MUC se puede utilizar en todo el mundo y permite a las personas contribuir a una base de datos global.</a:t>
            </a:r>
            <a:endParaRPr sz="1800">
              <a:solidFill>
                <a:srgbClr val="000000"/>
              </a:solidFill>
            </a:endParaRPr>
          </a:p>
          <a:p>
            <a:pPr indent="0" lvl="0" marL="0" rtl="0" algn="just">
              <a:lnSpc>
                <a:spcPct val="90000"/>
              </a:lnSpc>
              <a:spcBef>
                <a:spcPts val="1000"/>
              </a:spcBef>
              <a:spcAft>
                <a:spcPts val="0"/>
              </a:spcAft>
              <a:buClr>
                <a:schemeClr val="dk1"/>
              </a:buClr>
              <a:buSzPts val="1800"/>
              <a:buNone/>
            </a:pPr>
            <a:r>
              <a:t/>
            </a:r>
            <a:endParaRPr sz="1800">
              <a:solidFill>
                <a:srgbClr val="000000"/>
              </a:solidFill>
            </a:endParaRPr>
          </a:p>
        </p:txBody>
      </p:sp>
      <p:pic>
        <p:nvPicPr>
          <p:cNvPr descr="screenshot of MUC Field Guide" id="153" name="Google Shape;153;p6"/>
          <p:cNvPicPr preferRelativeResize="0"/>
          <p:nvPr/>
        </p:nvPicPr>
        <p:blipFill rotWithShape="1">
          <a:blip r:embed="rId4">
            <a:alphaModFix/>
          </a:blip>
          <a:srcRect b="0" l="0" r="0" t="0"/>
          <a:stretch/>
        </p:blipFill>
        <p:spPr>
          <a:xfrm>
            <a:off x="7402255" y="1832956"/>
            <a:ext cx="1422105" cy="2182066"/>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6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76" name="Google Shape;776;p60"/>
          <p:cNvSpPr txBox="1"/>
          <p:nvPr>
            <p:ph type="title"/>
          </p:nvPr>
        </p:nvSpPr>
        <p:spPr>
          <a:xfrm>
            <a:off x="1277612" y="1063464"/>
            <a:ext cx="7237737" cy="69272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000"/>
              <a:buFont typeface="Calibri"/>
              <a:buNone/>
            </a:pPr>
            <a:r>
              <a:rPr b="1" lang="en-US" sz="2000">
                <a:solidFill>
                  <a:srgbClr val="055000"/>
                </a:solidFill>
              </a:rPr>
              <a:t>C. Medición de la Altura del árbol en Pendiente:  Técnica de parado Junto al árbol - 4</a:t>
            </a:r>
            <a:endParaRPr/>
          </a:p>
        </p:txBody>
      </p:sp>
      <p:sp>
        <p:nvSpPr>
          <p:cNvPr id="777" name="Google Shape;777;p60"/>
          <p:cNvSpPr txBox="1"/>
          <p:nvPr>
            <p:ph idx="1" type="body"/>
          </p:nvPr>
        </p:nvSpPr>
        <p:spPr>
          <a:xfrm>
            <a:off x="1277613" y="1756192"/>
            <a:ext cx="7100680" cy="1036975"/>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800"/>
              <a:buNone/>
            </a:pPr>
            <a:r>
              <a:rPr lang="en-US" sz="1800"/>
              <a:t>7.   Calcular la altura del árbol utilizando la siguiente fórmula:</a:t>
            </a:r>
            <a:endParaRPr/>
          </a:p>
          <a:p>
            <a:pPr indent="0" lvl="0" marL="0" rtl="0" algn="just">
              <a:lnSpc>
                <a:spcPct val="90000"/>
              </a:lnSpc>
              <a:spcBef>
                <a:spcPts val="1000"/>
              </a:spcBef>
              <a:spcAft>
                <a:spcPts val="0"/>
              </a:spcAft>
              <a:buClr>
                <a:schemeClr val="dk1"/>
              </a:buClr>
              <a:buSzPts val="1800"/>
              <a:buNone/>
            </a:pPr>
            <a:r>
              <a:rPr b="1" lang="en-US" sz="1800"/>
              <a:t>[TAN (Angulo del clinómetro) x (Distancia al árbol )+ (Altura de 0 Grados en un árbol)</a:t>
            </a:r>
            <a:endParaRPr sz="1800"/>
          </a:p>
          <a:p>
            <a:pPr indent="0" lvl="0" marL="0" rtl="0" algn="just">
              <a:lnSpc>
                <a:spcPct val="90000"/>
              </a:lnSpc>
              <a:spcBef>
                <a:spcPts val="1000"/>
              </a:spcBef>
              <a:spcAft>
                <a:spcPts val="0"/>
              </a:spcAft>
              <a:buClr>
                <a:schemeClr val="dk1"/>
              </a:buClr>
              <a:buSzPts val="1800"/>
              <a:buNone/>
            </a:pPr>
            <a:r>
              <a:rPr lang="en-US" sz="1800"/>
              <a:t>8. Registre la altura del árbol en </a:t>
            </a:r>
            <a:r>
              <a:rPr lang="en-US" sz="1800" u="sng">
                <a:solidFill>
                  <a:srgbClr val="0070C0"/>
                </a:solidFill>
              </a:rPr>
              <a:t>la Hoja de Datos</a:t>
            </a:r>
            <a:r>
              <a:rPr lang="en-US" sz="1800"/>
              <a:t>.</a:t>
            </a:r>
            <a:endParaRPr/>
          </a:p>
          <a:p>
            <a:pPr indent="0" lvl="0" marL="0" rtl="0" algn="just">
              <a:lnSpc>
                <a:spcPct val="90000"/>
              </a:lnSpc>
              <a:spcBef>
                <a:spcPts val="1000"/>
              </a:spcBef>
              <a:spcAft>
                <a:spcPts val="0"/>
              </a:spcAft>
              <a:buClr>
                <a:schemeClr val="dk1"/>
              </a:buClr>
              <a:buSzPts val="1800"/>
              <a:buNone/>
            </a:pPr>
            <a:r>
              <a:rPr lang="en-US" sz="1800"/>
              <a:t>9. Repita los pasos de 1-8 dos veces más para cada árbol y registre los valores promedios. </a:t>
            </a:r>
            <a:r>
              <a:rPr b="1" lang="en-US" sz="1800">
                <a:solidFill>
                  <a:srgbClr val="FF0000"/>
                </a:solidFill>
              </a:rPr>
              <a:t>¡Ha concluido!</a:t>
            </a:r>
            <a:endParaRPr/>
          </a:p>
          <a:p>
            <a:pPr indent="0" lvl="0" marL="0" rtl="0" algn="just">
              <a:lnSpc>
                <a:spcPct val="90000"/>
              </a:lnSpc>
              <a:spcBef>
                <a:spcPts val="1000"/>
              </a:spcBef>
              <a:spcAft>
                <a:spcPts val="0"/>
              </a:spcAft>
              <a:buClr>
                <a:schemeClr val="dk1"/>
              </a:buClr>
              <a:buSzPts val="1800"/>
              <a:buNone/>
            </a:pPr>
            <a:r>
              <a:t/>
            </a:r>
            <a:endParaRPr sz="1800"/>
          </a:p>
        </p:txBody>
      </p:sp>
      <p:pic>
        <p:nvPicPr>
          <p:cNvPr descr="Screen Shot of Tangent Table for Illustrative purposes only." id="778" name="Google Shape;778;p60"/>
          <p:cNvPicPr preferRelativeResize="0"/>
          <p:nvPr>
            <p:ph idx="1" type="body"/>
          </p:nvPr>
        </p:nvPicPr>
        <p:blipFill rotWithShape="1">
          <a:blip r:embed="rId3">
            <a:alphaModFix/>
          </a:blip>
          <a:srcRect b="0" l="0" r="0" t="0"/>
          <a:stretch/>
        </p:blipFill>
        <p:spPr>
          <a:xfrm rot="5400000">
            <a:off x="3473220" y="2771397"/>
            <a:ext cx="2968980" cy="5003736"/>
          </a:xfrm>
          <a:prstGeom prst="rect">
            <a:avLst/>
          </a:prstGeom>
          <a:noFill/>
          <a:ln>
            <a:noFill/>
          </a:ln>
        </p:spPr>
      </p:pic>
      <p:pic>
        <p:nvPicPr>
          <p:cNvPr id="779" name="Google Shape;779;p60"/>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780" name="Google Shape;780;p60"/>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Cómo recopilar datos</a:t>
            </a:r>
            <a:endParaRPr sz="900">
              <a:solidFill>
                <a:schemeClr val="lt1"/>
              </a:solidFill>
              <a:latin typeface="Calibri"/>
              <a:ea typeface="Calibri"/>
              <a:cs typeface="Calibri"/>
              <a:sym typeface="Calibri"/>
            </a:endParaRPr>
          </a:p>
        </p:txBody>
      </p:sp>
      <p:sp>
        <p:nvSpPr>
          <p:cNvPr id="781" name="Google Shape;781;p60"/>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6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87" name="Google Shape;787;p61"/>
          <p:cNvSpPr txBox="1"/>
          <p:nvPr>
            <p:ph type="title"/>
          </p:nvPr>
        </p:nvSpPr>
        <p:spPr>
          <a:xfrm>
            <a:off x="1212432" y="835558"/>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400"/>
              <a:buFont typeface="Calibri"/>
              <a:buNone/>
            </a:pPr>
            <a:r>
              <a:rPr b="1" lang="en-US" sz="2400">
                <a:solidFill>
                  <a:srgbClr val="055000"/>
                </a:solidFill>
              </a:rPr>
              <a:t>Hagamos un rápido repaso antes de pasar a la recopilación de datos! Pregunta 5</a:t>
            </a:r>
            <a:endParaRPr sz="2400"/>
          </a:p>
        </p:txBody>
      </p:sp>
      <p:sp>
        <p:nvSpPr>
          <p:cNvPr id="788" name="Google Shape;788;p61"/>
          <p:cNvSpPr txBox="1"/>
          <p:nvPr>
            <p:ph idx="1" type="body"/>
          </p:nvPr>
        </p:nvSpPr>
        <p:spPr>
          <a:xfrm>
            <a:off x="1293959" y="2002641"/>
            <a:ext cx="6564604"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5. ¿Qué protocolos GLOBE deberían realizarse antes de medir la altura de un árbol y un arbusto?</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en-US" sz="2000"/>
              <a:t>A. Cobertura del árbol y Cobertura Terrestre</a:t>
            </a:r>
            <a:endParaRPr/>
          </a:p>
          <a:p>
            <a:pPr indent="0" lvl="0" marL="0" rtl="0" algn="l">
              <a:lnSpc>
                <a:spcPct val="90000"/>
              </a:lnSpc>
              <a:spcBef>
                <a:spcPts val="1000"/>
              </a:spcBef>
              <a:spcAft>
                <a:spcPts val="0"/>
              </a:spcAft>
              <a:buClr>
                <a:schemeClr val="dk1"/>
              </a:buClr>
              <a:buSzPts val="2000"/>
              <a:buNone/>
            </a:pPr>
            <a:r>
              <a:rPr lang="en-US" sz="2000"/>
              <a:t>B. Sitio de Muestreo de Cobertura Terrestre</a:t>
            </a:r>
            <a:endParaRPr/>
          </a:p>
          <a:p>
            <a:pPr indent="0" lvl="0" marL="0" rtl="0" algn="l">
              <a:lnSpc>
                <a:spcPct val="90000"/>
              </a:lnSpc>
              <a:spcBef>
                <a:spcPts val="1000"/>
              </a:spcBef>
              <a:spcAft>
                <a:spcPts val="0"/>
              </a:spcAft>
              <a:buClr>
                <a:schemeClr val="dk1"/>
              </a:buClr>
              <a:buSzPts val="2000"/>
              <a:buNone/>
            </a:pPr>
            <a:r>
              <a:rPr lang="en-US" sz="2000"/>
              <a:t>C. Ambas respuestas A y B</a:t>
            </a:r>
            <a:endParaRPr/>
          </a:p>
          <a:p>
            <a:pPr indent="0" lvl="0" marL="0" rtl="0" algn="l">
              <a:lnSpc>
                <a:spcPct val="90000"/>
              </a:lnSpc>
              <a:spcBef>
                <a:spcPts val="1000"/>
              </a:spcBef>
              <a:spcAft>
                <a:spcPts val="0"/>
              </a:spcAft>
              <a:buClr>
                <a:schemeClr val="dk1"/>
              </a:buClr>
              <a:buSzPts val="2000"/>
              <a:buNone/>
            </a:pPr>
            <a:r>
              <a:rPr lang="en-US" sz="2000"/>
              <a:t>D. Ninguna de las respuestas anteriores</a:t>
            </a:r>
            <a:endParaRPr sz="2000"/>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rgbClr val="FF0000"/>
              </a:buClr>
              <a:buSzPts val="2000"/>
              <a:buNone/>
            </a:pPr>
            <a:r>
              <a:rPr b="1" lang="en-US" sz="2000">
                <a:solidFill>
                  <a:srgbClr val="FF0000"/>
                </a:solidFill>
              </a:rPr>
              <a:t>¿Cuál es su respuesta?</a:t>
            </a:r>
            <a:endParaRPr/>
          </a:p>
        </p:txBody>
      </p:sp>
      <p:pic>
        <p:nvPicPr>
          <p:cNvPr id="789" name="Google Shape;789;p61"/>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790" name="Google Shape;790;p61"/>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791" name="Google Shape;791;p61"/>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6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97" name="Google Shape;797;p62"/>
          <p:cNvSpPr txBox="1"/>
          <p:nvPr>
            <p:ph type="title"/>
          </p:nvPr>
        </p:nvSpPr>
        <p:spPr>
          <a:xfrm>
            <a:off x="1216026" y="74705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400"/>
              <a:buFont typeface="Calibri"/>
              <a:buNone/>
            </a:pPr>
            <a:r>
              <a:rPr b="1" lang="en-US" sz="2400">
                <a:solidFill>
                  <a:srgbClr val="055000"/>
                </a:solidFill>
              </a:rPr>
              <a:t>Hagamos un rápido repaso antes de pasar a la recopilación de datos! Respuesta de la pregunta 5</a:t>
            </a:r>
            <a:endParaRPr sz="2400"/>
          </a:p>
        </p:txBody>
      </p:sp>
      <p:sp>
        <p:nvSpPr>
          <p:cNvPr id="798" name="Google Shape;798;p62"/>
          <p:cNvSpPr txBox="1"/>
          <p:nvPr>
            <p:ph idx="1" type="body"/>
          </p:nvPr>
        </p:nvSpPr>
        <p:spPr>
          <a:xfrm>
            <a:off x="1289164" y="1921730"/>
            <a:ext cx="6471614"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5. ¿Qué protocolos GLOBE deberían realizarse antes de medir la altura de un árbol y un arbusto?</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en-US" sz="2000"/>
              <a:t>A. Cobertura del árbol y Cobertura Terrestre</a:t>
            </a:r>
            <a:endParaRPr/>
          </a:p>
          <a:p>
            <a:pPr indent="0" lvl="0" marL="0" rtl="0" algn="l">
              <a:lnSpc>
                <a:spcPct val="90000"/>
              </a:lnSpc>
              <a:spcBef>
                <a:spcPts val="1000"/>
              </a:spcBef>
              <a:spcAft>
                <a:spcPts val="0"/>
              </a:spcAft>
              <a:buClr>
                <a:schemeClr val="dk1"/>
              </a:buClr>
              <a:buSzPts val="2000"/>
              <a:buNone/>
            </a:pPr>
            <a:r>
              <a:rPr lang="en-US" sz="2000"/>
              <a:t>B. Sitio de Muestreo de Cobertura Terrestre</a:t>
            </a:r>
            <a:endParaRPr/>
          </a:p>
          <a:p>
            <a:pPr indent="0" lvl="0" marL="0" rtl="0" algn="l">
              <a:lnSpc>
                <a:spcPct val="90000"/>
              </a:lnSpc>
              <a:spcBef>
                <a:spcPts val="1000"/>
              </a:spcBef>
              <a:spcAft>
                <a:spcPts val="0"/>
              </a:spcAft>
              <a:buClr>
                <a:schemeClr val="dk1"/>
              </a:buClr>
              <a:buSzPts val="2000"/>
              <a:buNone/>
            </a:pPr>
            <a:r>
              <a:rPr lang="en-US" sz="2000"/>
              <a:t>C. Ambas respuestas A y B </a:t>
            </a:r>
            <a:r>
              <a:rPr lang="en-US" sz="2000">
                <a:solidFill>
                  <a:srgbClr val="FF0000"/>
                </a:solidFill>
              </a:rPr>
              <a:t>¡</a:t>
            </a:r>
            <a:r>
              <a:rPr b="1" lang="en-US" sz="2000">
                <a:solidFill>
                  <a:srgbClr val="FF0000"/>
                </a:solidFill>
              </a:rPr>
              <a:t>☺ correcto!</a:t>
            </a:r>
            <a:endParaRPr sz="2000"/>
          </a:p>
          <a:p>
            <a:pPr indent="0" lvl="0" marL="0" rtl="0" algn="l">
              <a:lnSpc>
                <a:spcPct val="90000"/>
              </a:lnSpc>
              <a:spcBef>
                <a:spcPts val="1000"/>
              </a:spcBef>
              <a:spcAft>
                <a:spcPts val="0"/>
              </a:spcAft>
              <a:buClr>
                <a:schemeClr val="dk1"/>
              </a:buClr>
              <a:buSzPts val="2000"/>
              <a:buNone/>
            </a:pPr>
            <a:r>
              <a:rPr lang="en-US" sz="2000"/>
              <a:t>D. Ninguna de las respuestas anteriores</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¿Estuvo acertado? </a:t>
            </a:r>
            <a:endParaRPr/>
          </a:p>
        </p:txBody>
      </p:sp>
      <p:pic>
        <p:nvPicPr>
          <p:cNvPr id="799" name="Google Shape;799;p62"/>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800" name="Google Shape;800;p62"/>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801" name="Google Shape;801;p62"/>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6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07" name="Google Shape;807;p63"/>
          <p:cNvSpPr txBox="1"/>
          <p:nvPr>
            <p:ph type="title"/>
          </p:nvPr>
        </p:nvSpPr>
        <p:spPr>
          <a:xfrm>
            <a:off x="1216026" y="74705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400"/>
              <a:buFont typeface="Calibri"/>
              <a:buNone/>
            </a:pPr>
            <a:r>
              <a:rPr b="1" lang="en-US" sz="2400">
                <a:solidFill>
                  <a:srgbClr val="055000"/>
                </a:solidFill>
              </a:rPr>
              <a:t>Hagamos un rápido repaso antes de pasar al ingreso de datos! Pregunta 6</a:t>
            </a:r>
            <a:endParaRPr sz="2400"/>
          </a:p>
        </p:txBody>
      </p:sp>
      <p:sp>
        <p:nvSpPr>
          <p:cNvPr id="808" name="Google Shape;808;p63"/>
          <p:cNvSpPr txBox="1"/>
          <p:nvPr>
            <p:ph idx="1" type="body"/>
          </p:nvPr>
        </p:nvSpPr>
        <p:spPr>
          <a:xfrm>
            <a:off x="1296712" y="2072613"/>
            <a:ext cx="6996516" cy="47766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6. ¿ Cuándo usa la venda de ojos en este protocolo?</a:t>
            </a:r>
            <a:endParaRPr/>
          </a:p>
          <a:p>
            <a:pPr indent="0" lvl="0" marL="0" rtl="0" algn="l">
              <a:lnSpc>
                <a:spcPct val="90000"/>
              </a:lnSpc>
              <a:spcBef>
                <a:spcPts val="1000"/>
              </a:spcBef>
              <a:spcAft>
                <a:spcPts val="0"/>
              </a:spcAft>
              <a:buClr>
                <a:schemeClr val="dk1"/>
              </a:buClr>
              <a:buSzPts val="2000"/>
              <a:buNone/>
            </a:pPr>
            <a:r>
              <a:t/>
            </a:r>
            <a:endParaRPr sz="2000"/>
          </a:p>
          <a:p>
            <a:pPr indent="-457200" lvl="0" marL="457200" rtl="0" algn="l">
              <a:lnSpc>
                <a:spcPct val="90000"/>
              </a:lnSpc>
              <a:spcBef>
                <a:spcPts val="1000"/>
              </a:spcBef>
              <a:spcAft>
                <a:spcPts val="0"/>
              </a:spcAft>
              <a:buClr>
                <a:schemeClr val="dk1"/>
              </a:buClr>
              <a:buSzPts val="2000"/>
              <a:buAutoNum type="alphaUcPeriod"/>
            </a:pPr>
            <a:r>
              <a:rPr lang="en-US" sz="2000"/>
              <a:t>Cuándo usa el clinómetro</a:t>
            </a:r>
            <a:endParaRPr sz="2000"/>
          </a:p>
          <a:p>
            <a:pPr indent="-457200" lvl="0" marL="457200" rtl="0" algn="l">
              <a:lnSpc>
                <a:spcPct val="90000"/>
              </a:lnSpc>
              <a:spcBef>
                <a:spcPts val="1000"/>
              </a:spcBef>
              <a:spcAft>
                <a:spcPts val="0"/>
              </a:spcAft>
              <a:buClr>
                <a:schemeClr val="dk1"/>
              </a:buClr>
              <a:buSzPts val="2000"/>
              <a:buAutoNum type="alphaUcPeriod"/>
            </a:pPr>
            <a:r>
              <a:rPr lang="en-US" sz="2000"/>
              <a:t>Cuándo está llevando a cabo los protocolos de cobertura de árboles y del suelo. </a:t>
            </a:r>
            <a:endParaRPr/>
          </a:p>
          <a:p>
            <a:pPr indent="-457200" lvl="0" marL="457200" rtl="0" algn="l">
              <a:lnSpc>
                <a:spcPct val="90000"/>
              </a:lnSpc>
              <a:spcBef>
                <a:spcPts val="1000"/>
              </a:spcBef>
              <a:spcAft>
                <a:spcPts val="0"/>
              </a:spcAft>
              <a:buClr>
                <a:schemeClr val="dk1"/>
              </a:buClr>
              <a:buSzPts val="2000"/>
              <a:buAutoNum type="alphaUcPeriod"/>
            </a:pPr>
            <a:r>
              <a:rPr lang="en-US" sz="2000"/>
              <a:t>Cuándo está realizando muestreo aleatorio de mediciones de la altura de vegetación similar al pasto. </a:t>
            </a:r>
            <a:endParaRPr/>
          </a:p>
          <a:p>
            <a:pPr indent="-457200" lvl="0" marL="457200" rtl="0" algn="l">
              <a:lnSpc>
                <a:spcPct val="90000"/>
              </a:lnSpc>
              <a:spcBef>
                <a:spcPts val="1000"/>
              </a:spcBef>
              <a:spcAft>
                <a:spcPts val="0"/>
              </a:spcAft>
              <a:buClr>
                <a:schemeClr val="dk1"/>
              </a:buClr>
              <a:buSzPts val="2000"/>
              <a:buAutoNum type="alphaUcPeriod"/>
            </a:pPr>
            <a:r>
              <a:rPr lang="en-US" sz="2000"/>
              <a:t>Respuestas A y B solamente</a:t>
            </a:r>
            <a:endParaRPr sz="2000"/>
          </a:p>
          <a:p>
            <a:pPr indent="0" lvl="0" marL="0" rtl="0" algn="l">
              <a:lnSpc>
                <a:spcPct val="90000"/>
              </a:lnSpc>
              <a:spcBef>
                <a:spcPts val="1000"/>
              </a:spcBef>
              <a:spcAft>
                <a:spcPts val="0"/>
              </a:spcAft>
              <a:buClr>
                <a:schemeClr val="dk1"/>
              </a:buClr>
              <a:buSzPts val="2000"/>
              <a:buNone/>
            </a:pPr>
            <a:r>
              <a:rPr lang="en-US" sz="2000"/>
              <a:t>E.     Ninguna de las respuestas anteriores</a:t>
            </a:r>
            <a:endParaRPr sz="2000"/>
          </a:p>
          <a:p>
            <a:pPr indent="0" lvl="0" marL="0" rtl="0" algn="l">
              <a:lnSpc>
                <a:spcPct val="90000"/>
              </a:lnSpc>
              <a:spcBef>
                <a:spcPts val="1000"/>
              </a:spcBef>
              <a:spcAft>
                <a:spcPts val="0"/>
              </a:spcAft>
              <a:buClr>
                <a:schemeClr val="dk1"/>
              </a:buClr>
              <a:buSzPts val="2000"/>
              <a:buNone/>
            </a:pPr>
            <a:r>
              <a:t/>
            </a:r>
            <a:endParaRPr b="1" sz="2000">
              <a:solidFill>
                <a:srgbClr val="FF0000"/>
              </a:solidFill>
            </a:endParaRPr>
          </a:p>
          <a:p>
            <a:pPr indent="0" lvl="0" marL="0" rtl="0" algn="l">
              <a:lnSpc>
                <a:spcPct val="90000"/>
              </a:lnSpc>
              <a:spcBef>
                <a:spcPts val="1000"/>
              </a:spcBef>
              <a:spcAft>
                <a:spcPts val="0"/>
              </a:spcAft>
              <a:buClr>
                <a:srgbClr val="FF0000"/>
              </a:buClr>
              <a:buSzPts val="2000"/>
              <a:buNone/>
            </a:pPr>
            <a:r>
              <a:rPr b="1" lang="en-US" sz="2000">
                <a:solidFill>
                  <a:srgbClr val="FF0000"/>
                </a:solidFill>
              </a:rPr>
              <a:t>¿Cuál es la respuesta?</a:t>
            </a:r>
            <a:endParaRPr/>
          </a:p>
        </p:txBody>
      </p:sp>
      <p:pic>
        <p:nvPicPr>
          <p:cNvPr id="809" name="Google Shape;809;p63"/>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810" name="Google Shape;810;p63"/>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811" name="Google Shape;811;p63"/>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6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17" name="Google Shape;817;p64"/>
          <p:cNvSpPr txBox="1"/>
          <p:nvPr>
            <p:ph type="title"/>
          </p:nvPr>
        </p:nvSpPr>
        <p:spPr>
          <a:xfrm>
            <a:off x="1216026" y="74705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400"/>
              <a:buFont typeface="Calibri"/>
              <a:buNone/>
            </a:pPr>
            <a:r>
              <a:rPr b="1" lang="en-US" sz="2400">
                <a:solidFill>
                  <a:srgbClr val="055000"/>
                </a:solidFill>
              </a:rPr>
              <a:t>Hagamos un rápido repaso antes de pasar al ingreso de datos! Respuesta de la pregunta 6</a:t>
            </a:r>
            <a:endParaRPr sz="2400"/>
          </a:p>
        </p:txBody>
      </p:sp>
      <p:sp>
        <p:nvSpPr>
          <p:cNvPr id="818" name="Google Shape;818;p64"/>
          <p:cNvSpPr txBox="1"/>
          <p:nvPr>
            <p:ph idx="1" type="body"/>
          </p:nvPr>
        </p:nvSpPr>
        <p:spPr>
          <a:xfrm>
            <a:off x="1334195" y="2081347"/>
            <a:ext cx="6996516" cy="47766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 Cuándo usa la venda de ojos en este protocolo?</a:t>
            </a:r>
            <a:endParaRPr/>
          </a:p>
          <a:p>
            <a:pPr indent="0" lvl="0" marL="0" rtl="0" algn="l">
              <a:lnSpc>
                <a:spcPct val="90000"/>
              </a:lnSpc>
              <a:spcBef>
                <a:spcPts val="1000"/>
              </a:spcBef>
              <a:spcAft>
                <a:spcPts val="0"/>
              </a:spcAft>
              <a:buClr>
                <a:schemeClr val="dk1"/>
              </a:buClr>
              <a:buSzPts val="2000"/>
              <a:buNone/>
            </a:pPr>
            <a:r>
              <a:t/>
            </a:r>
            <a:endParaRPr sz="2000"/>
          </a:p>
          <a:p>
            <a:pPr indent="-457200" lvl="0" marL="457200" rtl="0" algn="l">
              <a:lnSpc>
                <a:spcPct val="90000"/>
              </a:lnSpc>
              <a:spcBef>
                <a:spcPts val="1000"/>
              </a:spcBef>
              <a:spcAft>
                <a:spcPts val="0"/>
              </a:spcAft>
              <a:buClr>
                <a:schemeClr val="dk1"/>
              </a:buClr>
              <a:buSzPts val="2000"/>
              <a:buAutoNum type="alphaUcPeriod"/>
            </a:pPr>
            <a:r>
              <a:rPr lang="en-US" sz="2000"/>
              <a:t>Cuándo usa el clinómetro</a:t>
            </a:r>
            <a:endParaRPr sz="2000"/>
          </a:p>
          <a:p>
            <a:pPr indent="-457200" lvl="0" marL="457200" rtl="0" algn="l">
              <a:lnSpc>
                <a:spcPct val="90000"/>
              </a:lnSpc>
              <a:spcBef>
                <a:spcPts val="1000"/>
              </a:spcBef>
              <a:spcAft>
                <a:spcPts val="0"/>
              </a:spcAft>
              <a:buClr>
                <a:schemeClr val="dk1"/>
              </a:buClr>
              <a:buSzPts val="2000"/>
              <a:buAutoNum type="alphaUcPeriod"/>
            </a:pPr>
            <a:r>
              <a:rPr lang="en-US" sz="2000"/>
              <a:t>Cuándo está llevando a cabo los protocolos de cobertura de árboles y del suelo. </a:t>
            </a:r>
            <a:endParaRPr/>
          </a:p>
          <a:p>
            <a:pPr indent="-457200" lvl="0" marL="457200" rtl="0" algn="l">
              <a:lnSpc>
                <a:spcPct val="90000"/>
              </a:lnSpc>
              <a:spcBef>
                <a:spcPts val="1000"/>
              </a:spcBef>
              <a:spcAft>
                <a:spcPts val="0"/>
              </a:spcAft>
              <a:buClr>
                <a:schemeClr val="dk1"/>
              </a:buClr>
              <a:buSzPts val="2000"/>
              <a:buFont typeface="Arial"/>
              <a:buAutoNum type="alphaUcPeriod"/>
            </a:pPr>
            <a:r>
              <a:rPr b="1" lang="en-US" sz="2000"/>
              <a:t>Cuándo está realizando muestreo aleatorio de mediciones de la altura de vegetación similar al pasto. </a:t>
            </a:r>
            <a:r>
              <a:rPr b="1" lang="en-US" sz="2000">
                <a:solidFill>
                  <a:srgbClr val="FF0000"/>
                </a:solidFill>
              </a:rPr>
              <a:t>☺ ¡Correcto!</a:t>
            </a:r>
            <a:endParaRPr b="1" sz="2000"/>
          </a:p>
          <a:p>
            <a:pPr indent="-457200" lvl="0" marL="457200" rtl="0" algn="l">
              <a:lnSpc>
                <a:spcPct val="90000"/>
              </a:lnSpc>
              <a:spcBef>
                <a:spcPts val="1000"/>
              </a:spcBef>
              <a:spcAft>
                <a:spcPts val="0"/>
              </a:spcAft>
              <a:buClr>
                <a:schemeClr val="dk1"/>
              </a:buClr>
              <a:buSzPts val="2000"/>
              <a:buAutoNum type="alphaUcPeriod"/>
            </a:pPr>
            <a:r>
              <a:rPr lang="en-US" sz="2000"/>
              <a:t>Respuestas A y B solamente</a:t>
            </a:r>
            <a:endParaRPr sz="2000"/>
          </a:p>
          <a:p>
            <a:pPr indent="0" lvl="0" marL="0" rtl="0" algn="l">
              <a:lnSpc>
                <a:spcPct val="90000"/>
              </a:lnSpc>
              <a:spcBef>
                <a:spcPts val="1000"/>
              </a:spcBef>
              <a:spcAft>
                <a:spcPts val="0"/>
              </a:spcAft>
              <a:buClr>
                <a:schemeClr val="dk1"/>
              </a:buClr>
              <a:buSzPts val="2000"/>
              <a:buNone/>
            </a:pPr>
            <a:r>
              <a:rPr lang="en-US" sz="2000"/>
              <a:t>E.     Ninguna de las respuestas anteriores</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000"/>
              <a:buNone/>
            </a:pPr>
            <a:r>
              <a:rPr b="1" lang="en-US" sz="2000">
                <a:solidFill>
                  <a:srgbClr val="FF0000"/>
                </a:solidFill>
              </a:rPr>
              <a:t>¿Fue acertada su respuesta? </a:t>
            </a:r>
            <a:endParaRPr/>
          </a:p>
        </p:txBody>
      </p:sp>
      <p:pic>
        <p:nvPicPr>
          <p:cNvPr id="819" name="Google Shape;819;p64"/>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820" name="Google Shape;820;p64"/>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821" name="Google Shape;821;p64"/>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6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27" name="Google Shape;827;p65"/>
          <p:cNvSpPr txBox="1"/>
          <p:nvPr>
            <p:ph type="title"/>
          </p:nvPr>
        </p:nvSpPr>
        <p:spPr>
          <a:xfrm>
            <a:off x="1216026" y="74705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400"/>
              <a:buFont typeface="Calibri"/>
              <a:buNone/>
            </a:pPr>
            <a:r>
              <a:rPr b="1" lang="en-US" sz="2400">
                <a:solidFill>
                  <a:srgbClr val="055000"/>
                </a:solidFill>
              </a:rPr>
              <a:t>Hagamos un rápido repaso antes de pasar al ingreso de datos! Pregunta 7</a:t>
            </a:r>
            <a:r>
              <a:rPr b="1" lang="en-US" sz="2400">
                <a:solidFill>
                  <a:schemeClr val="lt1"/>
                </a:solidFill>
              </a:rPr>
              <a:t>1</a:t>
            </a:r>
            <a:endParaRPr sz="2400">
              <a:solidFill>
                <a:schemeClr val="lt1"/>
              </a:solidFill>
            </a:endParaRPr>
          </a:p>
        </p:txBody>
      </p:sp>
      <p:sp>
        <p:nvSpPr>
          <p:cNvPr id="828" name="Google Shape;828;p65"/>
          <p:cNvSpPr txBox="1"/>
          <p:nvPr>
            <p:ph idx="1" type="body"/>
          </p:nvPr>
        </p:nvSpPr>
        <p:spPr>
          <a:xfrm>
            <a:off x="1325403" y="1962814"/>
            <a:ext cx="6996516" cy="47766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7. ¿Qué árboles muestrea?</a:t>
            </a:r>
            <a:endParaRPr/>
          </a:p>
          <a:p>
            <a:pPr indent="0" lvl="0" marL="0" rtl="0" algn="l">
              <a:lnSpc>
                <a:spcPct val="90000"/>
              </a:lnSpc>
              <a:spcBef>
                <a:spcPts val="1000"/>
              </a:spcBef>
              <a:spcAft>
                <a:spcPts val="0"/>
              </a:spcAft>
              <a:buClr>
                <a:schemeClr val="dk1"/>
              </a:buClr>
              <a:buSzPts val="2000"/>
              <a:buNone/>
            </a:pPr>
            <a:r>
              <a:t/>
            </a:r>
            <a:endParaRPr sz="2000"/>
          </a:p>
          <a:p>
            <a:pPr indent="-457200" lvl="0" marL="457200" rtl="0" algn="l">
              <a:lnSpc>
                <a:spcPct val="90000"/>
              </a:lnSpc>
              <a:spcBef>
                <a:spcPts val="1000"/>
              </a:spcBef>
              <a:spcAft>
                <a:spcPts val="0"/>
              </a:spcAft>
              <a:buClr>
                <a:schemeClr val="dk1"/>
              </a:buClr>
              <a:buSzPts val="2000"/>
              <a:buAutoNum type="alphaUcPeriod"/>
            </a:pPr>
            <a:r>
              <a:rPr lang="en-US" sz="2000"/>
              <a:t>El árbol más alto de la especie dominante</a:t>
            </a:r>
            <a:endParaRPr sz="2000"/>
          </a:p>
          <a:p>
            <a:pPr indent="-457200" lvl="0" marL="457200" rtl="0" algn="l">
              <a:lnSpc>
                <a:spcPct val="90000"/>
              </a:lnSpc>
              <a:spcBef>
                <a:spcPts val="1000"/>
              </a:spcBef>
              <a:spcAft>
                <a:spcPts val="0"/>
              </a:spcAft>
              <a:buClr>
                <a:schemeClr val="dk1"/>
              </a:buClr>
              <a:buSzPts val="2000"/>
              <a:buAutoNum type="alphaUcPeriod"/>
            </a:pPr>
            <a:r>
              <a:rPr lang="en-US" sz="2000"/>
              <a:t>El árbol más bajo de la especie dominante que áun llega a la copa</a:t>
            </a:r>
            <a:endParaRPr sz="2000"/>
          </a:p>
          <a:p>
            <a:pPr indent="0" lvl="0" marL="0" rtl="0" algn="l">
              <a:lnSpc>
                <a:spcPct val="90000"/>
              </a:lnSpc>
              <a:spcBef>
                <a:spcPts val="1000"/>
              </a:spcBef>
              <a:spcAft>
                <a:spcPts val="0"/>
              </a:spcAft>
              <a:buClr>
                <a:schemeClr val="dk1"/>
              </a:buClr>
              <a:buSzPts val="2000"/>
              <a:buNone/>
            </a:pPr>
            <a:r>
              <a:rPr lang="en-US" sz="2000"/>
              <a:t>C.     Tres árboles de la especie dominante que tengan alturas entre el más alto y el más  bajo </a:t>
            </a:r>
            <a:endParaRPr/>
          </a:p>
          <a:p>
            <a:pPr indent="-457200" lvl="0" marL="457200" rtl="0" algn="l">
              <a:lnSpc>
                <a:spcPct val="90000"/>
              </a:lnSpc>
              <a:spcBef>
                <a:spcPts val="1000"/>
              </a:spcBef>
              <a:spcAft>
                <a:spcPts val="0"/>
              </a:spcAft>
              <a:buClr>
                <a:schemeClr val="dk1"/>
              </a:buClr>
              <a:buSzPts val="2000"/>
              <a:buAutoNum type="alphaUcPeriod" startAt="4"/>
            </a:pPr>
            <a:r>
              <a:rPr lang="en-US" sz="2000"/>
              <a:t>Las respuestas A y B </a:t>
            </a:r>
            <a:endParaRPr/>
          </a:p>
          <a:p>
            <a:pPr indent="0" lvl="0" marL="0" rtl="0" algn="l">
              <a:lnSpc>
                <a:spcPct val="90000"/>
              </a:lnSpc>
              <a:spcBef>
                <a:spcPts val="1000"/>
              </a:spcBef>
              <a:spcAft>
                <a:spcPts val="0"/>
              </a:spcAft>
              <a:buClr>
                <a:schemeClr val="dk1"/>
              </a:buClr>
              <a:buSzPts val="2000"/>
              <a:buNone/>
            </a:pPr>
            <a:r>
              <a:rPr lang="en-US" sz="2000"/>
              <a:t>E.      Todas las respuesas anteriores</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400"/>
              <a:buNone/>
            </a:pPr>
            <a:r>
              <a:rPr b="1" lang="en-US" sz="2400">
                <a:solidFill>
                  <a:srgbClr val="FF0000"/>
                </a:solidFill>
              </a:rPr>
              <a:t>¿Cuál es la respuesta?</a:t>
            </a:r>
            <a:endParaRPr/>
          </a:p>
        </p:txBody>
      </p:sp>
      <p:pic>
        <p:nvPicPr>
          <p:cNvPr id="829" name="Google Shape;829;p65"/>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830" name="Google Shape;830;p65"/>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831" name="Google Shape;831;p65"/>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6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37" name="Google Shape;837;p66"/>
          <p:cNvSpPr txBox="1"/>
          <p:nvPr>
            <p:ph type="title"/>
          </p:nvPr>
        </p:nvSpPr>
        <p:spPr>
          <a:xfrm>
            <a:off x="1216026" y="74705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400"/>
              <a:buFont typeface="Calibri"/>
              <a:buNone/>
            </a:pPr>
            <a:r>
              <a:rPr b="1" lang="en-US" sz="2400">
                <a:solidFill>
                  <a:srgbClr val="055000"/>
                </a:solidFill>
              </a:rPr>
              <a:t>Hagamos un rápido repaso antes de pasar al ingreso de datos! Respuesta de la pregunta 7</a:t>
            </a:r>
            <a:r>
              <a:rPr b="1" lang="en-US" sz="2400">
                <a:solidFill>
                  <a:schemeClr val="lt1"/>
                </a:solidFill>
              </a:rPr>
              <a:t>2</a:t>
            </a:r>
            <a:endParaRPr sz="2400">
              <a:solidFill>
                <a:schemeClr val="lt1"/>
              </a:solidFill>
            </a:endParaRPr>
          </a:p>
        </p:txBody>
      </p:sp>
      <p:sp>
        <p:nvSpPr>
          <p:cNvPr id="838" name="Google Shape;838;p66"/>
          <p:cNvSpPr txBox="1"/>
          <p:nvPr>
            <p:ph idx="1" type="body"/>
          </p:nvPr>
        </p:nvSpPr>
        <p:spPr>
          <a:xfrm>
            <a:off x="1296712" y="2072613"/>
            <a:ext cx="6996516" cy="47766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 7. ¿Qué árboles muestrea?</a:t>
            </a:r>
            <a:endParaRPr/>
          </a:p>
          <a:p>
            <a:pPr indent="0" lvl="0" marL="0" rtl="0" algn="l">
              <a:lnSpc>
                <a:spcPct val="90000"/>
              </a:lnSpc>
              <a:spcBef>
                <a:spcPts val="1000"/>
              </a:spcBef>
              <a:spcAft>
                <a:spcPts val="0"/>
              </a:spcAft>
              <a:buClr>
                <a:schemeClr val="dk1"/>
              </a:buClr>
              <a:buSzPts val="2000"/>
              <a:buNone/>
            </a:pPr>
            <a:r>
              <a:t/>
            </a:r>
            <a:endParaRPr sz="2000"/>
          </a:p>
          <a:p>
            <a:pPr indent="-457200" lvl="0" marL="457200" rtl="0" algn="l">
              <a:lnSpc>
                <a:spcPct val="90000"/>
              </a:lnSpc>
              <a:spcBef>
                <a:spcPts val="1000"/>
              </a:spcBef>
              <a:spcAft>
                <a:spcPts val="0"/>
              </a:spcAft>
              <a:buClr>
                <a:schemeClr val="dk1"/>
              </a:buClr>
              <a:buSzPts val="2000"/>
              <a:buAutoNum type="alphaUcPeriod"/>
            </a:pPr>
            <a:r>
              <a:rPr lang="en-US" sz="2000"/>
              <a:t>El árbol más alto de la especie dominante</a:t>
            </a:r>
            <a:endParaRPr sz="2000"/>
          </a:p>
          <a:p>
            <a:pPr indent="-457200" lvl="0" marL="457200" rtl="0" algn="l">
              <a:lnSpc>
                <a:spcPct val="90000"/>
              </a:lnSpc>
              <a:spcBef>
                <a:spcPts val="1000"/>
              </a:spcBef>
              <a:spcAft>
                <a:spcPts val="0"/>
              </a:spcAft>
              <a:buClr>
                <a:schemeClr val="dk1"/>
              </a:buClr>
              <a:buSzPts val="2000"/>
              <a:buAutoNum type="alphaUcPeriod"/>
            </a:pPr>
            <a:r>
              <a:rPr lang="en-US" sz="2000"/>
              <a:t>El árbol más bajo de la especie dominante que áun llega a la copa</a:t>
            </a:r>
            <a:endParaRPr sz="2000"/>
          </a:p>
          <a:p>
            <a:pPr indent="0" lvl="0" marL="0" rtl="0" algn="l">
              <a:lnSpc>
                <a:spcPct val="90000"/>
              </a:lnSpc>
              <a:spcBef>
                <a:spcPts val="1000"/>
              </a:spcBef>
              <a:spcAft>
                <a:spcPts val="0"/>
              </a:spcAft>
              <a:buClr>
                <a:schemeClr val="dk1"/>
              </a:buClr>
              <a:buSzPts val="2000"/>
              <a:buNone/>
            </a:pPr>
            <a:r>
              <a:rPr lang="en-US" sz="2000"/>
              <a:t>C.     Tres árboles de la especie dominante que tengan alturas entre el más alto y el más  bajo  </a:t>
            </a:r>
            <a:endParaRPr/>
          </a:p>
          <a:p>
            <a:pPr indent="-457200" lvl="0" marL="457200" rtl="0" algn="l">
              <a:lnSpc>
                <a:spcPct val="90000"/>
              </a:lnSpc>
              <a:spcBef>
                <a:spcPts val="1000"/>
              </a:spcBef>
              <a:spcAft>
                <a:spcPts val="0"/>
              </a:spcAft>
              <a:buClr>
                <a:schemeClr val="dk1"/>
              </a:buClr>
              <a:buSzPts val="2000"/>
              <a:buAutoNum type="alphaUcPeriod" startAt="4"/>
            </a:pPr>
            <a:r>
              <a:rPr lang="en-US" sz="2000"/>
              <a:t>Las respuestas A y B </a:t>
            </a:r>
            <a:endParaRPr/>
          </a:p>
          <a:p>
            <a:pPr indent="0" lvl="0" marL="0" rtl="0" algn="l">
              <a:lnSpc>
                <a:spcPct val="90000"/>
              </a:lnSpc>
              <a:spcBef>
                <a:spcPts val="1000"/>
              </a:spcBef>
              <a:spcAft>
                <a:spcPts val="0"/>
              </a:spcAft>
              <a:buClr>
                <a:schemeClr val="dk1"/>
              </a:buClr>
              <a:buSzPts val="2000"/>
              <a:buNone/>
            </a:pPr>
            <a:r>
              <a:rPr lang="en-US" sz="2000"/>
              <a:t>E.      Todas las respuesas anteriores </a:t>
            </a:r>
            <a:r>
              <a:rPr b="1" lang="en-US" sz="2000">
                <a:solidFill>
                  <a:srgbClr val="FF0000"/>
                </a:solidFill>
              </a:rPr>
              <a:t>☺ ¡Correcto!</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400"/>
              <a:buNone/>
            </a:pPr>
            <a:r>
              <a:rPr b="1" lang="en-US" sz="2400">
                <a:solidFill>
                  <a:srgbClr val="FF0000"/>
                </a:solidFill>
              </a:rPr>
              <a:t>¿Estuvo acertado? </a:t>
            </a:r>
            <a:endParaRPr/>
          </a:p>
        </p:txBody>
      </p:sp>
      <p:pic>
        <p:nvPicPr>
          <p:cNvPr id="839" name="Google Shape;839;p66"/>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840" name="Google Shape;840;p66"/>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841" name="Google Shape;841;p66"/>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6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47" name="Google Shape;847;p67"/>
          <p:cNvSpPr txBox="1"/>
          <p:nvPr>
            <p:ph type="title"/>
          </p:nvPr>
        </p:nvSpPr>
        <p:spPr>
          <a:xfrm>
            <a:off x="1216026" y="74705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400"/>
              <a:buFont typeface="Calibri"/>
              <a:buNone/>
            </a:pPr>
            <a:r>
              <a:rPr b="1" lang="en-US" sz="2400">
                <a:solidFill>
                  <a:srgbClr val="055000"/>
                </a:solidFill>
              </a:rPr>
              <a:t>Hagamos un rápido repaso antes de pasar al ingreso de datos! Pregunta 8</a:t>
            </a:r>
            <a:r>
              <a:rPr b="1" lang="en-US" sz="2400">
                <a:solidFill>
                  <a:schemeClr val="lt1"/>
                </a:solidFill>
              </a:rPr>
              <a:t>21</a:t>
            </a:r>
            <a:endParaRPr sz="2400">
              <a:solidFill>
                <a:schemeClr val="lt1"/>
              </a:solidFill>
            </a:endParaRPr>
          </a:p>
        </p:txBody>
      </p:sp>
      <p:sp>
        <p:nvSpPr>
          <p:cNvPr id="848" name="Google Shape;848;p67"/>
          <p:cNvSpPr txBox="1"/>
          <p:nvPr>
            <p:ph idx="1" type="body"/>
          </p:nvPr>
        </p:nvSpPr>
        <p:spPr>
          <a:xfrm>
            <a:off x="1518834" y="2215091"/>
            <a:ext cx="6996516" cy="47766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8. ¿Qué puede hacer para asegurarse de que sus lecturas del clinómetro sean lo más exactas posibles?</a:t>
            </a:r>
            <a:endParaRPr/>
          </a:p>
          <a:p>
            <a:pPr indent="-457200" lvl="0" marL="457200" rtl="0" algn="l">
              <a:lnSpc>
                <a:spcPct val="90000"/>
              </a:lnSpc>
              <a:spcBef>
                <a:spcPts val="1000"/>
              </a:spcBef>
              <a:spcAft>
                <a:spcPts val="0"/>
              </a:spcAft>
              <a:buClr>
                <a:schemeClr val="dk1"/>
              </a:buClr>
              <a:buSzPts val="2000"/>
              <a:buAutoNum type="alphaUcPeriod"/>
            </a:pPr>
            <a:r>
              <a:rPr lang="en-US" sz="2000"/>
              <a:t>Ajustar  su distancia para que el clinómetro lea su distancia lo más cerca de los 30 grados como sea posible </a:t>
            </a:r>
            <a:endParaRPr/>
          </a:p>
          <a:p>
            <a:pPr indent="-457200" lvl="0" marL="457200" rtl="0" algn="l">
              <a:lnSpc>
                <a:spcPct val="90000"/>
              </a:lnSpc>
              <a:spcBef>
                <a:spcPts val="1000"/>
              </a:spcBef>
              <a:spcAft>
                <a:spcPts val="0"/>
              </a:spcAft>
              <a:buClr>
                <a:schemeClr val="dk1"/>
              </a:buClr>
              <a:buSzPts val="2000"/>
              <a:buAutoNum type="alphaUcPeriod"/>
            </a:pPr>
            <a:r>
              <a:rPr lang="en-US" sz="2000"/>
              <a:t>Párese a una distancia más lejos del árbol que la altura del árbol</a:t>
            </a:r>
            <a:endParaRPr/>
          </a:p>
          <a:p>
            <a:pPr indent="0" lvl="0" marL="0" rtl="0" algn="l">
              <a:lnSpc>
                <a:spcPct val="90000"/>
              </a:lnSpc>
              <a:spcBef>
                <a:spcPts val="1000"/>
              </a:spcBef>
              <a:spcAft>
                <a:spcPts val="0"/>
              </a:spcAft>
              <a:buClr>
                <a:schemeClr val="dk1"/>
              </a:buClr>
              <a:buSzPts val="2000"/>
              <a:buNone/>
            </a:pPr>
            <a:r>
              <a:rPr lang="en-US" sz="2000"/>
              <a:t>C.     Ambas respuestas A y B</a:t>
            </a:r>
            <a:endParaRPr/>
          </a:p>
          <a:p>
            <a:pPr indent="0" lvl="0" marL="0" rtl="0" algn="l">
              <a:lnSpc>
                <a:spcPct val="90000"/>
              </a:lnSpc>
              <a:spcBef>
                <a:spcPts val="1000"/>
              </a:spcBef>
              <a:spcAft>
                <a:spcPts val="0"/>
              </a:spcAft>
              <a:buClr>
                <a:schemeClr val="dk1"/>
              </a:buClr>
              <a:buSzPts val="2000"/>
              <a:buNone/>
            </a:pPr>
            <a:r>
              <a:rPr lang="en-US" sz="2000"/>
              <a:t>D.     Ninguna de las respuestas de arriba</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400"/>
              <a:buNone/>
            </a:pPr>
            <a:r>
              <a:rPr b="1" lang="en-US" sz="2400">
                <a:solidFill>
                  <a:srgbClr val="FF0000"/>
                </a:solidFill>
              </a:rPr>
              <a:t>¿Cuál es su respuesta?</a:t>
            </a:r>
            <a:endParaRPr/>
          </a:p>
        </p:txBody>
      </p:sp>
      <p:pic>
        <p:nvPicPr>
          <p:cNvPr id="849" name="Google Shape;849;p67"/>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850" name="Google Shape;850;p67"/>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851" name="Google Shape;851;p67"/>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6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57" name="Google Shape;857;p68"/>
          <p:cNvSpPr txBox="1"/>
          <p:nvPr>
            <p:ph type="title"/>
          </p:nvPr>
        </p:nvSpPr>
        <p:spPr>
          <a:xfrm>
            <a:off x="1216026" y="747050"/>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400"/>
              <a:buFont typeface="Calibri"/>
              <a:buNone/>
            </a:pPr>
            <a:r>
              <a:rPr b="1" lang="en-US" sz="2400">
                <a:solidFill>
                  <a:srgbClr val="055000"/>
                </a:solidFill>
              </a:rPr>
              <a:t>Hagamos un rápido repaso antes de pasar al ingreso de datos! Respuesta de la pregunta 8</a:t>
            </a:r>
            <a:r>
              <a:rPr b="1" lang="en-US" sz="2400">
                <a:solidFill>
                  <a:schemeClr val="lt1"/>
                </a:solidFill>
              </a:rPr>
              <a:t>22</a:t>
            </a:r>
            <a:endParaRPr sz="2400">
              <a:solidFill>
                <a:schemeClr val="lt1"/>
              </a:solidFill>
            </a:endParaRPr>
          </a:p>
        </p:txBody>
      </p:sp>
      <p:sp>
        <p:nvSpPr>
          <p:cNvPr id="858" name="Google Shape;858;p68"/>
          <p:cNvSpPr txBox="1"/>
          <p:nvPr>
            <p:ph idx="1" type="body"/>
          </p:nvPr>
        </p:nvSpPr>
        <p:spPr>
          <a:xfrm>
            <a:off x="1296712" y="2072613"/>
            <a:ext cx="6996516" cy="47766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8. ¿Qué puede hacer para asegurarse de que sus lecturas del clinómetro sean lo más exactas posibles?</a:t>
            </a:r>
            <a:endParaRPr/>
          </a:p>
          <a:p>
            <a:pPr indent="-457200" lvl="0" marL="457200" rtl="0" algn="l">
              <a:lnSpc>
                <a:spcPct val="90000"/>
              </a:lnSpc>
              <a:spcBef>
                <a:spcPts val="1000"/>
              </a:spcBef>
              <a:spcAft>
                <a:spcPts val="0"/>
              </a:spcAft>
              <a:buClr>
                <a:schemeClr val="dk1"/>
              </a:buClr>
              <a:buSzPts val="2000"/>
              <a:buAutoNum type="alphaUcPeriod"/>
            </a:pPr>
            <a:r>
              <a:rPr lang="en-US" sz="2000"/>
              <a:t>Ajustar  su distancia para que el clinómetro lea su distancia lo más cerca de los 30 grados como sea posible </a:t>
            </a:r>
            <a:endParaRPr/>
          </a:p>
          <a:p>
            <a:pPr indent="-457200" lvl="0" marL="457200" rtl="0" algn="l">
              <a:lnSpc>
                <a:spcPct val="90000"/>
              </a:lnSpc>
              <a:spcBef>
                <a:spcPts val="1000"/>
              </a:spcBef>
              <a:spcAft>
                <a:spcPts val="0"/>
              </a:spcAft>
              <a:buClr>
                <a:schemeClr val="dk1"/>
              </a:buClr>
              <a:buSzPts val="2000"/>
              <a:buAutoNum type="alphaUcPeriod"/>
            </a:pPr>
            <a:r>
              <a:rPr lang="en-US" sz="2000"/>
              <a:t>Párese a una distancia más lejos del árbol que la altura del árbol</a:t>
            </a:r>
            <a:endParaRPr/>
          </a:p>
          <a:p>
            <a:pPr indent="0" lvl="0" marL="0" rtl="0" algn="l">
              <a:lnSpc>
                <a:spcPct val="90000"/>
              </a:lnSpc>
              <a:spcBef>
                <a:spcPts val="1000"/>
              </a:spcBef>
              <a:spcAft>
                <a:spcPts val="0"/>
              </a:spcAft>
              <a:buClr>
                <a:schemeClr val="dk1"/>
              </a:buClr>
              <a:buSzPts val="2000"/>
              <a:buNone/>
            </a:pPr>
            <a:r>
              <a:rPr lang="en-US" sz="2000"/>
              <a:t>C.     </a:t>
            </a:r>
            <a:r>
              <a:rPr b="1" lang="en-US" sz="2000"/>
              <a:t>Ambas respuestas A y B </a:t>
            </a:r>
            <a:r>
              <a:rPr b="1" lang="en-US" sz="2000">
                <a:solidFill>
                  <a:srgbClr val="FF0000"/>
                </a:solidFill>
              </a:rPr>
              <a:t>☺ ¡Correcto!</a:t>
            </a:r>
            <a:endParaRPr b="1" sz="2000"/>
          </a:p>
          <a:p>
            <a:pPr indent="0" lvl="0" marL="0" rtl="0" algn="l">
              <a:lnSpc>
                <a:spcPct val="90000"/>
              </a:lnSpc>
              <a:spcBef>
                <a:spcPts val="1000"/>
              </a:spcBef>
              <a:spcAft>
                <a:spcPts val="0"/>
              </a:spcAft>
              <a:buClr>
                <a:schemeClr val="dk1"/>
              </a:buClr>
              <a:buSzPts val="2000"/>
              <a:buNone/>
            </a:pPr>
            <a:r>
              <a:rPr lang="en-US" sz="2000"/>
              <a:t>D.     Ninguna de las respuestas de arriba</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rgbClr val="FF0000"/>
              </a:buClr>
              <a:buSzPts val="2400"/>
              <a:buNone/>
            </a:pPr>
            <a:r>
              <a:rPr b="1" lang="en-US" sz="2400">
                <a:solidFill>
                  <a:srgbClr val="FF0000"/>
                </a:solidFill>
              </a:rPr>
              <a:t>¿</a:t>
            </a:r>
            <a:r>
              <a:rPr b="1" lang="en-US" sz="2000">
                <a:solidFill>
                  <a:srgbClr val="FF0000"/>
                </a:solidFill>
              </a:rPr>
              <a:t>Estuvo acertado? </a:t>
            </a:r>
            <a:endParaRPr/>
          </a:p>
          <a:p>
            <a:pPr indent="0" lvl="0" marL="0" rtl="0" algn="l">
              <a:lnSpc>
                <a:spcPct val="90000"/>
              </a:lnSpc>
              <a:spcBef>
                <a:spcPts val="1000"/>
              </a:spcBef>
              <a:spcAft>
                <a:spcPts val="0"/>
              </a:spcAft>
              <a:buClr>
                <a:srgbClr val="FF0000"/>
              </a:buClr>
              <a:buSzPts val="2000"/>
              <a:buNone/>
            </a:pPr>
            <a:r>
              <a:rPr b="1" lang="en-US" sz="2000">
                <a:solidFill>
                  <a:srgbClr val="FF0000"/>
                </a:solidFill>
              </a:rPr>
              <a:t>¡Ahora miremos el ingreso de datos!</a:t>
            </a:r>
            <a:endParaRPr/>
          </a:p>
        </p:txBody>
      </p:sp>
      <p:pic>
        <p:nvPicPr>
          <p:cNvPr id="859" name="Google Shape;859;p68"/>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860" name="Google Shape;860;p68"/>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Evalúe sus conocimientos</a:t>
            </a:r>
            <a:endParaRPr sz="900">
              <a:solidFill>
                <a:schemeClr val="lt1"/>
              </a:solidFill>
              <a:latin typeface="Calibri"/>
              <a:ea typeface="Calibri"/>
              <a:cs typeface="Calibri"/>
              <a:sym typeface="Calibri"/>
            </a:endParaRPr>
          </a:p>
        </p:txBody>
      </p:sp>
      <p:sp>
        <p:nvSpPr>
          <p:cNvPr id="861" name="Google Shape;861;p68"/>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6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68" name="Google Shape;868;p69"/>
          <p:cNvSpPr txBox="1"/>
          <p:nvPr>
            <p:ph type="title"/>
          </p:nvPr>
        </p:nvSpPr>
        <p:spPr>
          <a:xfrm>
            <a:off x="1282700" y="489204"/>
            <a:ext cx="7886700" cy="145951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400"/>
              <a:buFont typeface="Calibri"/>
              <a:buNone/>
            </a:pPr>
            <a:r>
              <a:rPr b="1" lang="en-US" sz="2400">
                <a:solidFill>
                  <a:srgbClr val="055000"/>
                </a:solidFill>
              </a:rPr>
              <a:t>Informe sus datos a GLOBE</a:t>
            </a:r>
            <a:endParaRPr/>
          </a:p>
        </p:txBody>
      </p:sp>
      <p:sp>
        <p:nvSpPr>
          <p:cNvPr id="869" name="Google Shape;869;p69"/>
          <p:cNvSpPr txBox="1"/>
          <p:nvPr>
            <p:ph idx="1" type="body"/>
          </p:nvPr>
        </p:nvSpPr>
        <p:spPr>
          <a:xfrm>
            <a:off x="1282700" y="1741208"/>
            <a:ext cx="4686326" cy="4124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70C0"/>
              </a:buClr>
              <a:buSzPts val="1800"/>
              <a:buChar char="•"/>
            </a:pPr>
            <a:r>
              <a:rPr lang="en-US" sz="1800" u="sng">
                <a:solidFill>
                  <a:srgbClr val="0070C0"/>
                </a:solidFill>
              </a:rPr>
              <a:t>Entrada de datos en vivo</a:t>
            </a:r>
            <a:r>
              <a:rPr lang="en-US" sz="1800"/>
              <a:t> cargue sus datos en la Base de Datos Científica oficial de GLOBE</a:t>
            </a:r>
            <a:endParaRPr/>
          </a:p>
          <a:p>
            <a:pPr indent="-228600" lvl="0" marL="228600" rtl="0" algn="l">
              <a:lnSpc>
                <a:spcPct val="90000"/>
              </a:lnSpc>
              <a:spcBef>
                <a:spcPts val="1000"/>
              </a:spcBef>
              <a:spcAft>
                <a:spcPts val="0"/>
              </a:spcAft>
              <a:buClr>
                <a:schemeClr val="dk1"/>
              </a:buClr>
              <a:buSzPts val="1800"/>
              <a:buChar char="•"/>
            </a:pPr>
            <a:r>
              <a:rPr lang="en-US" sz="1800"/>
              <a:t> Entrada de datos por correo electrónico: envíe los datos en el cuerpo de su correo electrónico (no como un archivo adjunto) a </a:t>
            </a:r>
            <a:r>
              <a:rPr lang="en-US" sz="1800" u="sng">
                <a:solidFill>
                  <a:schemeClr val="hlink"/>
                </a:solidFill>
                <a:hlinkClick r:id="rId3"/>
              </a:rPr>
              <a:t>DATA@GLOBE.GOV</a:t>
            </a:r>
            <a:endParaRPr sz="1800"/>
          </a:p>
          <a:p>
            <a:pPr indent="-228600" lvl="0" marL="228600" rtl="0" algn="l">
              <a:lnSpc>
                <a:spcPct val="90000"/>
              </a:lnSpc>
              <a:spcBef>
                <a:spcPts val="1000"/>
              </a:spcBef>
              <a:spcAft>
                <a:spcPts val="0"/>
              </a:spcAft>
              <a:buClr>
                <a:schemeClr val="dk1"/>
              </a:buClr>
              <a:buSzPts val="1800"/>
              <a:buChar char="•"/>
            </a:pPr>
            <a:r>
              <a:rPr lang="en-US" sz="1800"/>
              <a:t>Aplicación de datos móviles: descargue la aplicación de Ingresos de Datos Científicos  GLOBE en su dispositivo móvil y seleccione la opción correcta. </a:t>
            </a:r>
            <a:endParaRPr/>
          </a:p>
          <a:p>
            <a:pPr indent="-228600" lvl="0" marL="228600" rtl="0" algn="l">
              <a:lnSpc>
                <a:spcPct val="90000"/>
              </a:lnSpc>
              <a:spcBef>
                <a:spcPts val="1000"/>
              </a:spcBef>
              <a:spcAft>
                <a:spcPts val="0"/>
              </a:spcAft>
              <a:buClr>
                <a:schemeClr val="dk1"/>
              </a:buClr>
              <a:buSzPts val="1800"/>
              <a:buChar char="•"/>
            </a:pPr>
            <a:r>
              <a:rPr lang="en-US" sz="1800"/>
              <a:t>Para Android a través de </a:t>
            </a:r>
            <a:r>
              <a:rPr lang="en-US" sz="1800" u="sng">
                <a:solidFill>
                  <a:srgbClr val="0070C0"/>
                </a:solidFill>
              </a:rPr>
              <a:t>Google Play</a:t>
            </a:r>
            <a:endParaRPr/>
          </a:p>
          <a:p>
            <a:pPr indent="-228600" lvl="0" marL="228600" rtl="0" algn="l">
              <a:lnSpc>
                <a:spcPct val="90000"/>
              </a:lnSpc>
              <a:spcBef>
                <a:spcPts val="1000"/>
              </a:spcBef>
              <a:spcAft>
                <a:spcPts val="0"/>
              </a:spcAft>
              <a:buClr>
                <a:schemeClr val="dk1"/>
              </a:buClr>
              <a:buSzPts val="1800"/>
              <a:buChar char="•"/>
            </a:pPr>
            <a:r>
              <a:rPr lang="en-US" sz="1800"/>
              <a:t> Play Para IOS a través de la </a:t>
            </a:r>
            <a:r>
              <a:rPr lang="en-US" sz="1800" u="sng">
                <a:solidFill>
                  <a:srgbClr val="0070C0"/>
                </a:solidFill>
              </a:rPr>
              <a:t>App Store</a:t>
            </a:r>
            <a:endParaRPr/>
          </a:p>
          <a:p>
            <a:pPr indent="0" lvl="0" marL="0" rtl="0" algn="l">
              <a:lnSpc>
                <a:spcPct val="90000"/>
              </a:lnSpc>
              <a:spcBef>
                <a:spcPts val="1000"/>
              </a:spcBef>
              <a:spcAft>
                <a:spcPts val="0"/>
              </a:spcAft>
              <a:buClr>
                <a:schemeClr val="dk1"/>
              </a:buClr>
              <a:buSzPts val="1800"/>
              <a:buNone/>
            </a:pPr>
            <a:r>
              <a:t/>
            </a:r>
            <a:endParaRPr sz="1800"/>
          </a:p>
        </p:txBody>
      </p:sp>
      <p:pic>
        <p:nvPicPr>
          <p:cNvPr descr="Screen Shot of the GLOBE Science Data Entry App" id="870" name="Google Shape;870;p69"/>
          <p:cNvPicPr preferRelativeResize="0"/>
          <p:nvPr/>
        </p:nvPicPr>
        <p:blipFill rotWithShape="1">
          <a:blip r:embed="rId4">
            <a:alphaModFix/>
          </a:blip>
          <a:srcRect b="0" l="0" r="0" t="0"/>
          <a:stretch/>
        </p:blipFill>
        <p:spPr>
          <a:xfrm>
            <a:off x="6190938" y="1741208"/>
            <a:ext cx="2531391" cy="3722908"/>
          </a:xfrm>
          <a:prstGeom prst="rect">
            <a:avLst/>
          </a:prstGeom>
          <a:noFill/>
          <a:ln>
            <a:noFill/>
          </a:ln>
        </p:spPr>
      </p:pic>
      <p:pic>
        <p:nvPicPr>
          <p:cNvPr id="871" name="Google Shape;871;p69"/>
          <p:cNvPicPr preferRelativeResize="0"/>
          <p:nvPr/>
        </p:nvPicPr>
        <p:blipFill rotWithShape="1">
          <a:blip r:embed="rId5">
            <a:alphaModFix/>
          </a:blip>
          <a:srcRect b="0" l="0" r="0" t="0"/>
          <a:stretch/>
        </p:blipFill>
        <p:spPr>
          <a:xfrm>
            <a:off x="-397" y="-195683"/>
            <a:ext cx="9144793" cy="7053683"/>
          </a:xfrm>
          <a:prstGeom prst="rect">
            <a:avLst/>
          </a:prstGeom>
          <a:noFill/>
          <a:ln>
            <a:noFill/>
          </a:ln>
        </p:spPr>
      </p:pic>
      <p:sp>
        <p:nvSpPr>
          <p:cNvPr id="872" name="Google Shape;872;p69"/>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Ingresar datos al sitio web de GLOBE</a:t>
            </a:r>
            <a:endParaRPr sz="900">
              <a:solidFill>
                <a:schemeClr val="lt1"/>
              </a:solidFill>
              <a:latin typeface="Calibri"/>
              <a:ea typeface="Calibri"/>
              <a:cs typeface="Calibri"/>
              <a:sym typeface="Calibri"/>
            </a:endParaRPr>
          </a:p>
        </p:txBody>
      </p:sp>
      <p:sp>
        <p:nvSpPr>
          <p:cNvPr id="873" name="Google Shape;873;p69"/>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7"/>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159" name="Google Shape;159;p7"/>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Calibri"/>
                <a:ea typeface="Calibri"/>
                <a:cs typeface="Calibri"/>
                <a:sym typeface="Calibri"/>
              </a:rPr>
              <a:t> ¿Qué es la altura de gramíneas, árboles y arbustos?</a:t>
            </a:r>
            <a:endParaRPr/>
          </a:p>
        </p:txBody>
      </p:sp>
      <p:sp>
        <p:nvSpPr>
          <p:cNvPr id="160" name="Google Shape;160;p7"/>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215B1C"/>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161" name="Google Shape;161;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2" name="Google Shape;162;p7"/>
          <p:cNvSpPr txBox="1"/>
          <p:nvPr>
            <p:ph type="title"/>
          </p:nvPr>
        </p:nvSpPr>
        <p:spPr>
          <a:xfrm>
            <a:off x="1257300" y="917676"/>
            <a:ext cx="7886700" cy="9152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85623"/>
              </a:buClr>
              <a:buSzPts val="2800"/>
              <a:buFont typeface="Calibri"/>
              <a:buNone/>
            </a:pPr>
            <a:r>
              <a:rPr b="1" lang="en-US" sz="2800">
                <a:solidFill>
                  <a:srgbClr val="385623"/>
                </a:solidFill>
              </a:rPr>
              <a:t>¿Qué es la altura de  gramíneas, árboles y arbustos?</a:t>
            </a:r>
            <a:endParaRPr/>
          </a:p>
        </p:txBody>
      </p:sp>
      <p:sp>
        <p:nvSpPr>
          <p:cNvPr id="163" name="Google Shape;163;p7"/>
          <p:cNvSpPr txBox="1"/>
          <p:nvPr>
            <p:ph idx="2" type="body"/>
          </p:nvPr>
        </p:nvSpPr>
        <p:spPr>
          <a:xfrm>
            <a:off x="1332817" y="2005013"/>
            <a:ext cx="3807502" cy="4351338"/>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600"/>
              <a:buNone/>
            </a:pPr>
            <a:r>
              <a:rPr lang="en-US" sz="1600"/>
              <a:t>Para describir su sitio de muestreo de cobertura terrestre e identificar el código MUC, es posible que deba medir la altura promedio de la vegetación. En el caso de vegetación baja, como pastos, y vegetación de altura media, como arbustos, tomará una muestra aleatoria de plantas, las medirá y calculará la altura promedio de las plantas. </a:t>
            </a:r>
            <a:endParaRPr/>
          </a:p>
          <a:p>
            <a:pPr indent="0" lvl="0" marL="0" rtl="0" algn="just">
              <a:lnSpc>
                <a:spcPct val="90000"/>
              </a:lnSpc>
              <a:spcBef>
                <a:spcPts val="1000"/>
              </a:spcBef>
              <a:spcAft>
                <a:spcPts val="0"/>
              </a:spcAft>
              <a:buClr>
                <a:schemeClr val="dk1"/>
              </a:buClr>
              <a:buSzPts val="1600"/>
              <a:buNone/>
            </a:pPr>
            <a:r>
              <a:t/>
            </a:r>
            <a:endParaRPr sz="1600"/>
          </a:p>
          <a:p>
            <a:pPr indent="0" lvl="0" marL="0" rtl="0" algn="just">
              <a:lnSpc>
                <a:spcPct val="90000"/>
              </a:lnSpc>
              <a:spcBef>
                <a:spcPts val="1000"/>
              </a:spcBef>
              <a:spcAft>
                <a:spcPts val="0"/>
              </a:spcAft>
              <a:buClr>
                <a:schemeClr val="dk1"/>
              </a:buClr>
              <a:buSzPts val="1600"/>
              <a:buNone/>
            </a:pPr>
            <a:r>
              <a:rPr lang="en-US" sz="1600"/>
              <a:t>Para medir la altura del árbol, necesitará usar un </a:t>
            </a:r>
            <a:r>
              <a:rPr b="1" lang="en-US" sz="1600">
                <a:solidFill>
                  <a:srgbClr val="385623"/>
                </a:solidFill>
              </a:rPr>
              <a:t>clinómetro</a:t>
            </a:r>
            <a:r>
              <a:rPr lang="en-US" sz="1600"/>
              <a:t> para realizar las mediciones. Encontrará instrucciones para construir un clinómetro en este tutorial.</a:t>
            </a:r>
            <a:endParaRPr sz="1600">
              <a:solidFill>
                <a:srgbClr val="000000"/>
              </a:solidFill>
            </a:endParaRPr>
          </a:p>
        </p:txBody>
      </p:sp>
      <p:pic>
        <p:nvPicPr>
          <p:cNvPr descr="Teachier siting through  a homemade clinometer to determine tree height" id="164" name="Google Shape;164;p7"/>
          <p:cNvPicPr preferRelativeResize="0"/>
          <p:nvPr/>
        </p:nvPicPr>
        <p:blipFill rotWithShape="1">
          <a:blip r:embed="rId4">
            <a:alphaModFix/>
          </a:blip>
          <a:srcRect b="0" l="0" r="0" t="0"/>
          <a:stretch/>
        </p:blipFill>
        <p:spPr>
          <a:xfrm>
            <a:off x="5508591" y="2005013"/>
            <a:ext cx="3267137" cy="245035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id="879" name="Google Shape;879;p70"/>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880" name="Google Shape;880;p7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81" name="Google Shape;881;p70"/>
          <p:cNvSpPr txBox="1"/>
          <p:nvPr>
            <p:ph type="title"/>
          </p:nvPr>
        </p:nvSpPr>
        <p:spPr>
          <a:xfrm>
            <a:off x="1282700" y="489204"/>
            <a:ext cx="7886700" cy="145951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400"/>
              <a:buFont typeface="Calibri"/>
              <a:buNone/>
            </a:pPr>
            <a:r>
              <a:rPr b="1" lang="en-US" sz="2400">
                <a:solidFill>
                  <a:srgbClr val="055000"/>
                </a:solidFill>
              </a:rPr>
              <a:t>Ingreso de los datos a través del Ingreso de Datos en Vivo o la Aplicación Móvil para el Ingreso de Datos</a:t>
            </a:r>
            <a:endParaRPr b="1" sz="2400">
              <a:solidFill>
                <a:srgbClr val="055000"/>
              </a:solidFill>
            </a:endParaRPr>
          </a:p>
        </p:txBody>
      </p:sp>
      <p:pic>
        <p:nvPicPr>
          <p:cNvPr descr="First screen of the data entry portal. Arrows point to where you select the sampling site. Under land cover, select &quot;New observation&quot;" id="882" name="Google Shape;882;p70"/>
          <p:cNvPicPr preferRelativeResize="0"/>
          <p:nvPr>
            <p:ph idx="2" type="body"/>
          </p:nvPr>
        </p:nvPicPr>
        <p:blipFill rotWithShape="1">
          <a:blip r:embed="rId4">
            <a:alphaModFix/>
          </a:blip>
          <a:srcRect b="0" l="36714" r="0" t="0"/>
          <a:stretch/>
        </p:blipFill>
        <p:spPr>
          <a:xfrm>
            <a:off x="4206240" y="1704980"/>
            <a:ext cx="3946566" cy="4713336"/>
          </a:xfrm>
          <a:prstGeom prst="rect">
            <a:avLst/>
          </a:prstGeom>
          <a:noFill/>
          <a:ln>
            <a:noFill/>
          </a:ln>
        </p:spPr>
      </p:pic>
      <p:sp>
        <p:nvSpPr>
          <p:cNvPr id="883" name="Google Shape;883;p70"/>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Ingresar datos al sitio web de GLOBE</a:t>
            </a:r>
            <a:endParaRPr sz="900">
              <a:solidFill>
                <a:schemeClr val="lt1"/>
              </a:solidFill>
              <a:latin typeface="Calibri"/>
              <a:ea typeface="Calibri"/>
              <a:cs typeface="Calibri"/>
              <a:sym typeface="Calibri"/>
            </a:endParaRPr>
          </a:p>
        </p:txBody>
      </p:sp>
      <p:sp>
        <p:nvSpPr>
          <p:cNvPr id="884" name="Google Shape;884;p70"/>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885" name="Google Shape;885;p70"/>
          <p:cNvSpPr txBox="1"/>
          <p:nvPr/>
        </p:nvSpPr>
        <p:spPr>
          <a:xfrm>
            <a:off x="2039112" y="4389120"/>
            <a:ext cx="216712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385623"/>
                </a:solidFill>
                <a:latin typeface="Calibri"/>
                <a:ea typeface="Calibri"/>
                <a:cs typeface="Calibri"/>
                <a:sym typeface="Calibri"/>
              </a:rPr>
              <a:t>Identifique su sitio de muestreo</a:t>
            </a:r>
            <a:endParaRPr b="1" sz="1600">
              <a:solidFill>
                <a:srgbClr val="385623"/>
              </a:solidFill>
              <a:latin typeface="Calibri"/>
              <a:ea typeface="Calibri"/>
              <a:cs typeface="Calibri"/>
              <a:sym typeface="Calibri"/>
            </a:endParaRPr>
          </a:p>
        </p:txBody>
      </p:sp>
      <p:sp>
        <p:nvSpPr>
          <p:cNvPr id="886" name="Google Shape;886;p70"/>
          <p:cNvSpPr txBox="1"/>
          <p:nvPr/>
        </p:nvSpPr>
        <p:spPr>
          <a:xfrm>
            <a:off x="2039112" y="5314719"/>
            <a:ext cx="226771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385623"/>
                </a:solidFill>
                <a:latin typeface="Calibri"/>
                <a:ea typeface="Calibri"/>
                <a:cs typeface="Calibri"/>
                <a:sym typeface="Calibri"/>
              </a:rPr>
              <a:t>En Cobertura Terrestre seleccione “</a:t>
            </a:r>
            <a:r>
              <a:rPr b="1" i="1" lang="en-US" sz="1600">
                <a:solidFill>
                  <a:srgbClr val="385623"/>
                </a:solidFill>
                <a:latin typeface="Calibri"/>
                <a:ea typeface="Calibri"/>
                <a:cs typeface="Calibri"/>
                <a:sym typeface="Calibri"/>
              </a:rPr>
              <a:t>nueva observación</a:t>
            </a:r>
            <a:r>
              <a:rPr b="1" lang="en-US" sz="1600">
                <a:solidFill>
                  <a:srgbClr val="385623"/>
                </a:solidFill>
                <a:latin typeface="Calibri"/>
                <a:ea typeface="Calibri"/>
                <a:cs typeface="Calibri"/>
                <a:sym typeface="Calibri"/>
              </a:rPr>
              <a:t>”</a:t>
            </a:r>
            <a:endParaRPr b="1" sz="1600">
              <a:solidFill>
                <a:srgbClr val="385623"/>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id="892" name="Google Shape;892;p71"/>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893" name="Google Shape;893;p7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94" name="Google Shape;894;p71"/>
          <p:cNvSpPr txBox="1"/>
          <p:nvPr>
            <p:ph type="title"/>
          </p:nvPr>
        </p:nvSpPr>
        <p:spPr>
          <a:xfrm>
            <a:off x="1257300" y="630578"/>
            <a:ext cx="7886700" cy="145951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400"/>
              <a:buFont typeface="Calibri"/>
              <a:buNone/>
            </a:pPr>
            <a:r>
              <a:rPr b="1" lang="en-US" sz="2400">
                <a:solidFill>
                  <a:srgbClr val="055000"/>
                </a:solidFill>
              </a:rPr>
              <a:t>En la página de Biometría, ingrese la fecha para acceder al formulario</a:t>
            </a:r>
            <a:endParaRPr b="1" sz="2400">
              <a:solidFill>
                <a:srgbClr val="055000"/>
              </a:solidFill>
            </a:endParaRPr>
          </a:p>
        </p:txBody>
      </p:sp>
      <p:sp>
        <p:nvSpPr>
          <p:cNvPr id="895" name="Google Shape;895;p71"/>
          <p:cNvSpPr txBox="1"/>
          <p:nvPr>
            <p:ph idx="2" type="body"/>
          </p:nvPr>
        </p:nvSpPr>
        <p:spPr>
          <a:xfrm>
            <a:off x="1348520" y="5977246"/>
            <a:ext cx="7147086" cy="65602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1600"/>
              <a:buNone/>
            </a:pPr>
            <a:r>
              <a:rPr b="1" lang="en-US" sz="1600">
                <a:solidFill>
                  <a:srgbClr val="FF0000"/>
                </a:solidFill>
              </a:rPr>
              <a:t>Ha concluído la entrega de datos. Puede ver los datos de la cobertura Terrestre  enviados por otros utilizando la Herramienta de Visualización GLOBE.</a:t>
            </a:r>
            <a:endParaRPr/>
          </a:p>
          <a:p>
            <a:pPr indent="-50800" lvl="0" marL="228600" rtl="0" algn="l">
              <a:lnSpc>
                <a:spcPct val="90000"/>
              </a:lnSpc>
              <a:spcBef>
                <a:spcPts val="1000"/>
              </a:spcBef>
              <a:spcAft>
                <a:spcPts val="0"/>
              </a:spcAft>
              <a:buClr>
                <a:schemeClr val="dk1"/>
              </a:buClr>
              <a:buSzPts val="2800"/>
              <a:buNone/>
            </a:pPr>
            <a:r>
              <a:t/>
            </a:r>
            <a:endParaRPr/>
          </a:p>
        </p:txBody>
      </p:sp>
      <p:sp>
        <p:nvSpPr>
          <p:cNvPr id="896" name="Google Shape;896;p71"/>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Ingresar datos al sitio web de GLOBE</a:t>
            </a:r>
            <a:endParaRPr sz="900">
              <a:solidFill>
                <a:schemeClr val="lt1"/>
              </a:solidFill>
              <a:latin typeface="Calibri"/>
              <a:ea typeface="Calibri"/>
              <a:cs typeface="Calibri"/>
              <a:sym typeface="Calibri"/>
            </a:endParaRPr>
          </a:p>
        </p:txBody>
      </p:sp>
      <p:sp>
        <p:nvSpPr>
          <p:cNvPr id="897" name="Google Shape;897;p71"/>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pic>
        <p:nvPicPr>
          <p:cNvPr id="898" name="Google Shape;898;p71"/>
          <p:cNvPicPr preferRelativeResize="0"/>
          <p:nvPr/>
        </p:nvPicPr>
        <p:blipFill rotWithShape="1">
          <a:blip r:embed="rId4">
            <a:alphaModFix/>
          </a:blip>
          <a:srcRect b="0" l="0" r="0" t="0"/>
          <a:stretch/>
        </p:blipFill>
        <p:spPr>
          <a:xfrm>
            <a:off x="1529345" y="1734062"/>
            <a:ext cx="6785436" cy="424318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id="903" name="Google Shape;903;p72"/>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904" name="Google Shape;904;p7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05" name="Google Shape;905;p72"/>
          <p:cNvSpPr txBox="1"/>
          <p:nvPr>
            <p:ph type="title"/>
          </p:nvPr>
        </p:nvSpPr>
        <p:spPr>
          <a:xfrm>
            <a:off x="1363806" y="689481"/>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800"/>
              <a:buFont typeface="Calibri"/>
              <a:buNone/>
            </a:pPr>
            <a:r>
              <a:rPr b="1" lang="en-US" sz="2800">
                <a:solidFill>
                  <a:srgbClr val="055000"/>
                </a:solidFill>
              </a:rPr>
              <a:t>Visualice y recupere datos: Seleccione la Cobertura Terrestre </a:t>
            </a:r>
            <a:endParaRPr/>
          </a:p>
        </p:txBody>
      </p:sp>
      <p:sp>
        <p:nvSpPr>
          <p:cNvPr id="906" name="Google Shape;906;p72"/>
          <p:cNvSpPr txBox="1"/>
          <p:nvPr>
            <p:ph idx="1" type="body"/>
          </p:nvPr>
        </p:nvSpPr>
        <p:spPr>
          <a:xfrm>
            <a:off x="1363806" y="1726754"/>
            <a:ext cx="7630565" cy="149858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700"/>
              <a:buNone/>
            </a:pPr>
            <a:r>
              <a:rPr lang="en-US" sz="1700"/>
              <a:t>Las medidas de la Cobertura del árbol y la Cobertura Terrestre le permitirán determinar la clasificación de la cobertura del suelo de su sitio de estudio. GLOBE brinda la capacidad de ver e interactuar con datos medidos en todo el mundo. Seleccione nuestra </a:t>
            </a:r>
            <a:r>
              <a:rPr b="1" lang="en-US" sz="1700" u="sng">
                <a:solidFill>
                  <a:srgbClr val="2E75B5"/>
                </a:solidFill>
              </a:rPr>
              <a:t>herramienta de visualización </a:t>
            </a:r>
            <a:r>
              <a:rPr lang="en-US" sz="1700"/>
              <a:t>para mapear, graficar, filtrar y exportar datos de Clasificación de Cobertura Terrestre que se han medido en los protocolos GLOBE desde 1995. Estas capturas de pantalla muestran los pasos..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907" name="Google Shape;907;p72"/>
          <p:cNvSpPr txBox="1"/>
          <p:nvPr/>
        </p:nvSpPr>
        <p:spPr>
          <a:xfrm>
            <a:off x="1125872" y="6198256"/>
            <a:ext cx="826285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El enlace a tutoriales paso a paso sobre el uso del sistema de visualización lo ayudará a encontrar y analizar Datos GLOBE: </a:t>
            </a:r>
            <a:r>
              <a:rPr lang="en-US" sz="1400" u="sng">
                <a:solidFill>
                  <a:srgbClr val="0070C0"/>
                </a:solidFill>
                <a:latin typeface="Calibri"/>
                <a:ea typeface="Calibri"/>
                <a:cs typeface="Calibri"/>
                <a:sym typeface="Calibri"/>
              </a:rPr>
              <a:t>versión PDF versión PowerPoint</a:t>
            </a:r>
            <a:endParaRPr sz="1400">
              <a:solidFill>
                <a:schemeClr val="dk1"/>
              </a:solidFill>
              <a:latin typeface="Calibri"/>
              <a:ea typeface="Calibri"/>
              <a:cs typeface="Calibri"/>
              <a:sym typeface="Calibri"/>
            </a:endParaRPr>
          </a:p>
        </p:txBody>
      </p:sp>
      <p:sp>
        <p:nvSpPr>
          <p:cNvPr id="908" name="Google Shape;908;p72"/>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Entender los datos</a:t>
            </a:r>
            <a:endParaRPr sz="900">
              <a:solidFill>
                <a:schemeClr val="lt1"/>
              </a:solidFill>
              <a:latin typeface="Calibri"/>
              <a:ea typeface="Calibri"/>
              <a:cs typeface="Calibri"/>
              <a:sym typeface="Calibri"/>
            </a:endParaRPr>
          </a:p>
        </p:txBody>
      </p:sp>
      <p:sp>
        <p:nvSpPr>
          <p:cNvPr id="909" name="Google Shape;909;p72"/>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pic>
        <p:nvPicPr>
          <p:cNvPr id="910" name="Google Shape;910;p72"/>
          <p:cNvPicPr preferRelativeResize="0"/>
          <p:nvPr/>
        </p:nvPicPr>
        <p:blipFill rotWithShape="1">
          <a:blip r:embed="rId4">
            <a:alphaModFix/>
          </a:blip>
          <a:srcRect b="0" l="0" r="0" t="0"/>
          <a:stretch/>
        </p:blipFill>
        <p:spPr>
          <a:xfrm>
            <a:off x="1919448" y="3163279"/>
            <a:ext cx="5992887" cy="309703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pic>
        <p:nvPicPr>
          <p:cNvPr id="916" name="Google Shape;916;p73"/>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917" name="Google Shape;917;p7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18" name="Google Shape;918;p73"/>
          <p:cNvSpPr txBox="1"/>
          <p:nvPr>
            <p:ph type="title"/>
          </p:nvPr>
        </p:nvSpPr>
        <p:spPr>
          <a:xfrm>
            <a:off x="1363806" y="689481"/>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800"/>
              <a:buFont typeface="Calibri"/>
              <a:buNone/>
            </a:pPr>
            <a:r>
              <a:rPr b="1" lang="en-US" sz="2800">
                <a:solidFill>
                  <a:srgbClr val="055000"/>
                </a:solidFill>
              </a:rPr>
              <a:t>Visualice  y recupere datos : Seleccione rango de datos</a:t>
            </a:r>
            <a:endParaRPr b="1" sz="2800">
              <a:solidFill>
                <a:srgbClr val="055000"/>
              </a:solidFill>
            </a:endParaRPr>
          </a:p>
        </p:txBody>
      </p:sp>
      <p:sp>
        <p:nvSpPr>
          <p:cNvPr id="919" name="Google Shape;919;p73"/>
          <p:cNvSpPr txBox="1"/>
          <p:nvPr>
            <p:ph idx="1" type="body"/>
          </p:nvPr>
        </p:nvSpPr>
        <p:spPr>
          <a:xfrm>
            <a:off x="1363806" y="1726754"/>
            <a:ext cx="7630565" cy="149858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1800"/>
              <a:t>Seleccione la fecha para la que necesita datos de Clasificación de Cobertura Terrestre, agregue una capa y podrá ver dónde están disponibles los datos. </a:t>
            </a:r>
            <a:endParaRPr sz="1800"/>
          </a:p>
          <a:p>
            <a:pPr indent="-50800" lvl="0" marL="228600" rtl="0" algn="l">
              <a:lnSpc>
                <a:spcPct val="90000"/>
              </a:lnSpc>
              <a:spcBef>
                <a:spcPts val="1600"/>
              </a:spcBef>
              <a:spcAft>
                <a:spcPts val="0"/>
              </a:spcAft>
              <a:buClr>
                <a:schemeClr val="dk1"/>
              </a:buClr>
              <a:buSzPts val="2800"/>
              <a:buNone/>
            </a:pPr>
            <a:r>
              <a:t/>
            </a:r>
            <a:endParaRPr/>
          </a:p>
        </p:txBody>
      </p:sp>
      <p:pic>
        <p:nvPicPr>
          <p:cNvPr descr="Screenshot of map interface of GLOBE Visualization System. When you select the date or range of dates, icons where the data are available appear on the map" id="920" name="Google Shape;920;p73"/>
          <p:cNvPicPr preferRelativeResize="0"/>
          <p:nvPr>
            <p:ph idx="2" type="body"/>
          </p:nvPr>
        </p:nvPicPr>
        <p:blipFill rotWithShape="1">
          <a:blip r:embed="rId4">
            <a:alphaModFix/>
          </a:blip>
          <a:srcRect b="0" l="0" r="15374" t="0"/>
          <a:stretch/>
        </p:blipFill>
        <p:spPr>
          <a:xfrm>
            <a:off x="1609031" y="2411876"/>
            <a:ext cx="6081073" cy="3324566"/>
          </a:xfrm>
          <a:prstGeom prst="rect">
            <a:avLst/>
          </a:prstGeom>
          <a:noFill/>
          <a:ln>
            <a:noFill/>
          </a:ln>
        </p:spPr>
      </p:pic>
      <p:sp>
        <p:nvSpPr>
          <p:cNvPr id="921" name="Google Shape;921;p73"/>
          <p:cNvSpPr txBox="1"/>
          <p:nvPr/>
        </p:nvSpPr>
        <p:spPr>
          <a:xfrm>
            <a:off x="1363806" y="6057781"/>
            <a:ext cx="8262851" cy="8002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El enlace a tutoriales paso a paso sobre el uso del sistema de visualización lo ayudará a encontrar y analizar Datos GLOBE: </a:t>
            </a:r>
            <a:r>
              <a:rPr lang="en-US" sz="1400" u="sng">
                <a:solidFill>
                  <a:srgbClr val="0070C0"/>
                </a:solidFill>
                <a:latin typeface="Calibri"/>
                <a:ea typeface="Calibri"/>
                <a:cs typeface="Calibri"/>
                <a:sym typeface="Calibri"/>
              </a:rPr>
              <a:t>versión PDF versión PowerPoint</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2" name="Google Shape;922;p73"/>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Entender los datos</a:t>
            </a:r>
            <a:endParaRPr sz="900">
              <a:solidFill>
                <a:schemeClr val="lt1"/>
              </a:solidFill>
              <a:latin typeface="Calibri"/>
              <a:ea typeface="Calibri"/>
              <a:cs typeface="Calibri"/>
              <a:sym typeface="Calibri"/>
            </a:endParaRPr>
          </a:p>
        </p:txBody>
      </p:sp>
      <p:sp>
        <p:nvSpPr>
          <p:cNvPr id="923" name="Google Shape;923;p73"/>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924" name="Google Shape;924;p73"/>
          <p:cNvSpPr txBox="1"/>
          <p:nvPr/>
        </p:nvSpPr>
        <p:spPr>
          <a:xfrm>
            <a:off x="7690104" y="3225337"/>
            <a:ext cx="1304267"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385623"/>
                </a:solidFill>
                <a:latin typeface="Calibri"/>
                <a:ea typeface="Calibri"/>
                <a:cs typeface="Calibri"/>
                <a:sym typeface="Calibri"/>
              </a:rPr>
              <a:t>Ubicaciones donde los datos de clasificación de cobertura terrestre están disponibles para la semana que seleccionó</a:t>
            </a:r>
            <a:endParaRPr b="1" sz="1400">
              <a:solidFill>
                <a:srgbClr val="385623"/>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7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30" name="Google Shape;930;p74"/>
          <p:cNvSpPr txBox="1"/>
          <p:nvPr>
            <p:ph type="title"/>
          </p:nvPr>
        </p:nvSpPr>
        <p:spPr>
          <a:xfrm>
            <a:off x="1363806" y="689481"/>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2800"/>
              <a:buFont typeface="Calibri"/>
              <a:buNone/>
            </a:pPr>
            <a:r>
              <a:rPr b="1" lang="en-US" sz="2800">
                <a:solidFill>
                  <a:srgbClr val="055000"/>
                </a:solidFill>
              </a:rPr>
              <a:t>Visualice  y recupere datos: Acceso a los datos</a:t>
            </a:r>
            <a:endParaRPr b="1" sz="2800">
              <a:solidFill>
                <a:srgbClr val="055000"/>
              </a:solidFill>
            </a:endParaRPr>
          </a:p>
        </p:txBody>
      </p:sp>
      <p:sp>
        <p:nvSpPr>
          <p:cNvPr id="931" name="Google Shape;931;p74"/>
          <p:cNvSpPr txBox="1"/>
          <p:nvPr>
            <p:ph idx="1" type="body"/>
          </p:nvPr>
        </p:nvSpPr>
        <p:spPr>
          <a:xfrm>
            <a:off x="1363806" y="1657481"/>
            <a:ext cx="7630565" cy="149858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1800"/>
              <a:t>Seleccione la fecha para la que necesita datos de Clasificación de Cobertura Terrestre, agregue una capa y podrá ver dónde están disponibles los datos.. </a:t>
            </a:r>
            <a:endParaRPr/>
          </a:p>
          <a:p>
            <a:pPr indent="-50800" lvl="0" marL="228600" rtl="0" algn="l">
              <a:lnSpc>
                <a:spcPct val="90000"/>
              </a:lnSpc>
              <a:spcBef>
                <a:spcPts val="1600"/>
              </a:spcBef>
              <a:spcAft>
                <a:spcPts val="0"/>
              </a:spcAft>
              <a:buClr>
                <a:schemeClr val="dk1"/>
              </a:buClr>
              <a:buSzPts val="2800"/>
              <a:buNone/>
            </a:pPr>
            <a:r>
              <a:t/>
            </a:r>
            <a:endParaRPr/>
          </a:p>
        </p:txBody>
      </p:sp>
      <p:pic>
        <p:nvPicPr>
          <p:cNvPr descr="Screenshot of map interface of GLOBE Visualization System. Click on an icon and a map note will appear displaying data for that location. Data can be downloaded as a .csv file for analysis in a spreadsheet application. " id="932" name="Google Shape;932;p74"/>
          <p:cNvPicPr preferRelativeResize="0"/>
          <p:nvPr>
            <p:ph idx="2" type="body"/>
          </p:nvPr>
        </p:nvPicPr>
        <p:blipFill rotWithShape="1">
          <a:blip r:embed="rId3">
            <a:alphaModFix/>
          </a:blip>
          <a:srcRect b="0" l="0" r="0" t="0"/>
          <a:stretch/>
        </p:blipFill>
        <p:spPr>
          <a:xfrm>
            <a:off x="1890884" y="2278428"/>
            <a:ext cx="6576407" cy="3779353"/>
          </a:xfrm>
          <a:prstGeom prst="rect">
            <a:avLst/>
          </a:prstGeom>
          <a:noFill/>
          <a:ln>
            <a:noFill/>
          </a:ln>
        </p:spPr>
      </p:pic>
      <p:sp>
        <p:nvSpPr>
          <p:cNvPr id="933" name="Google Shape;933;p74"/>
          <p:cNvSpPr txBox="1"/>
          <p:nvPr/>
        </p:nvSpPr>
        <p:spPr>
          <a:xfrm>
            <a:off x="1162756" y="6059555"/>
            <a:ext cx="826285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El enlace a tutoriales paso a paso sobre el uso del sistema de visualización lo ayudará a encontrar y analizar Datos GLOBE: </a:t>
            </a:r>
            <a:r>
              <a:rPr lang="en-US" sz="1400" u="sng">
                <a:solidFill>
                  <a:srgbClr val="0070C0"/>
                </a:solidFill>
                <a:latin typeface="Calibri"/>
                <a:ea typeface="Calibri"/>
                <a:cs typeface="Calibri"/>
                <a:sym typeface="Calibri"/>
              </a:rPr>
              <a:t>versión PDF versión PowerPoint</a:t>
            </a:r>
            <a:endParaRPr sz="1800">
              <a:solidFill>
                <a:schemeClr val="dk1"/>
              </a:solidFill>
              <a:latin typeface="Calibri"/>
              <a:ea typeface="Calibri"/>
              <a:cs typeface="Calibri"/>
              <a:sym typeface="Calibri"/>
            </a:endParaRPr>
          </a:p>
        </p:txBody>
      </p:sp>
      <p:pic>
        <p:nvPicPr>
          <p:cNvPr id="934" name="Google Shape;934;p74"/>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935" name="Google Shape;935;p74"/>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Entender los datos</a:t>
            </a:r>
            <a:endParaRPr sz="900">
              <a:solidFill>
                <a:schemeClr val="lt1"/>
              </a:solidFill>
              <a:latin typeface="Calibri"/>
              <a:ea typeface="Calibri"/>
              <a:cs typeface="Calibri"/>
              <a:sym typeface="Calibri"/>
            </a:endParaRPr>
          </a:p>
        </p:txBody>
      </p:sp>
      <p:sp>
        <p:nvSpPr>
          <p:cNvPr id="936" name="Google Shape;936;p74"/>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pic>
        <p:nvPicPr>
          <p:cNvPr id="941" name="Google Shape;941;p75"/>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942" name="Google Shape;942;p7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43" name="Google Shape;943;p75"/>
          <p:cNvSpPr txBox="1"/>
          <p:nvPr>
            <p:ph type="title"/>
          </p:nvPr>
        </p:nvSpPr>
        <p:spPr>
          <a:xfrm>
            <a:off x="1195917" y="5981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600"/>
              </a:buClr>
              <a:buSzPts val="2400"/>
              <a:buFont typeface="Calibri"/>
              <a:buNone/>
            </a:pPr>
            <a:r>
              <a:rPr lang="en-US" sz="2400">
                <a:solidFill>
                  <a:srgbClr val="006600"/>
                </a:solidFill>
              </a:rPr>
              <a:t>Repase las preguntas que le ayudarán a prepararse para el cuestionario de altura de gramíneas, árboles y arbustos </a:t>
            </a:r>
            <a:r>
              <a:rPr b="1" lang="en-US" sz="2400">
                <a:solidFill>
                  <a:srgbClr val="055000"/>
                </a:solidFill>
              </a:rPr>
              <a:t>:</a:t>
            </a:r>
            <a:endParaRPr sz="2400"/>
          </a:p>
        </p:txBody>
      </p:sp>
      <p:sp>
        <p:nvSpPr>
          <p:cNvPr id="944" name="Google Shape;944;p75"/>
          <p:cNvSpPr txBox="1"/>
          <p:nvPr>
            <p:ph idx="2" type="body"/>
          </p:nvPr>
        </p:nvSpPr>
        <p:spPr>
          <a:xfrm>
            <a:off x="1363008" y="1764390"/>
            <a:ext cx="7552518" cy="4756104"/>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90000"/>
              </a:lnSpc>
              <a:spcBef>
                <a:spcPts val="0"/>
              </a:spcBef>
              <a:spcAft>
                <a:spcPts val="0"/>
              </a:spcAft>
              <a:buClr>
                <a:schemeClr val="dk1"/>
              </a:buClr>
              <a:buSzPct val="100000"/>
              <a:buFont typeface="Calibri"/>
              <a:buAutoNum type="arabicPeriod"/>
            </a:pPr>
            <a:r>
              <a:rPr lang="en-US" sz="1600"/>
              <a:t>¿</a:t>
            </a:r>
            <a:r>
              <a:rPr b="1" lang="en-US" sz="1600"/>
              <a:t>La altura de las gramíneas, árboles y arbustos es parte de qué conjunto de protocolos de Biósfera GLOBE?</a:t>
            </a:r>
            <a:r>
              <a:rPr b="1" lang="en-US" sz="1600">
                <a:solidFill>
                  <a:srgbClr val="FF0000"/>
                </a:solidFill>
              </a:rPr>
              <a:t>(diapositiva 2)</a:t>
            </a:r>
            <a:endParaRPr/>
          </a:p>
          <a:p>
            <a:pPr indent="-342900" lvl="0" marL="342900" rtl="0" algn="l">
              <a:lnSpc>
                <a:spcPct val="90000"/>
              </a:lnSpc>
              <a:spcBef>
                <a:spcPts val="1000"/>
              </a:spcBef>
              <a:spcAft>
                <a:spcPts val="0"/>
              </a:spcAft>
              <a:buClr>
                <a:schemeClr val="dk1"/>
              </a:buClr>
              <a:buSzPct val="100000"/>
              <a:buFont typeface="Calibri"/>
              <a:buAutoNum type="arabicPeriod"/>
            </a:pPr>
            <a:r>
              <a:rPr b="1" lang="en-US" sz="1600"/>
              <a:t>¿Qué es una planta graminoide?</a:t>
            </a:r>
            <a:r>
              <a:rPr b="1" lang="en-US" sz="1600">
                <a:solidFill>
                  <a:srgbClr val="FF0000"/>
                </a:solidFill>
              </a:rPr>
              <a:t>(diapositiva 2)</a:t>
            </a:r>
            <a:endParaRPr/>
          </a:p>
          <a:p>
            <a:pPr indent="-342900" lvl="0" marL="342900" rtl="0" algn="l">
              <a:lnSpc>
                <a:spcPct val="90000"/>
              </a:lnSpc>
              <a:spcBef>
                <a:spcPts val="1000"/>
              </a:spcBef>
              <a:spcAft>
                <a:spcPts val="0"/>
              </a:spcAft>
              <a:buClr>
                <a:schemeClr val="dk1"/>
              </a:buClr>
              <a:buSzPct val="100000"/>
              <a:buFont typeface="Calibri"/>
              <a:buAutoNum type="arabicPeriod"/>
            </a:pPr>
            <a:r>
              <a:rPr b="1" lang="en-US" sz="1600"/>
              <a:t>¿Qué esquema de clasificación de la cobertura terrestre utiliza GLOBE para garantizar las comparaciones entre los sitios de muestreo de todo el mundo? </a:t>
            </a:r>
            <a:r>
              <a:rPr b="1" lang="en-US" sz="1600">
                <a:solidFill>
                  <a:srgbClr val="FF0000"/>
                </a:solidFill>
              </a:rPr>
              <a:t>(diapositiva 5)</a:t>
            </a:r>
            <a:endParaRPr/>
          </a:p>
          <a:p>
            <a:pPr indent="-342900" lvl="0" marL="342900" rtl="0" algn="l">
              <a:lnSpc>
                <a:spcPct val="90000"/>
              </a:lnSpc>
              <a:spcBef>
                <a:spcPts val="1000"/>
              </a:spcBef>
              <a:spcAft>
                <a:spcPts val="0"/>
              </a:spcAft>
              <a:buClr>
                <a:schemeClr val="dk1"/>
              </a:buClr>
              <a:buSzPct val="100000"/>
              <a:buFont typeface="Calibri"/>
              <a:buAutoNum type="arabicPeriod"/>
            </a:pPr>
            <a:r>
              <a:rPr b="1" lang="en-US" sz="1600"/>
              <a:t>¿Qué instrumento especializado utilizará para determinar la altura de los árboles y arbustos altos?</a:t>
            </a:r>
            <a:r>
              <a:rPr b="1" lang="en-US" sz="1600">
                <a:solidFill>
                  <a:srgbClr val="FF0000"/>
                </a:solidFill>
              </a:rPr>
              <a:t>(diapositiva 6)</a:t>
            </a:r>
            <a:endParaRPr/>
          </a:p>
          <a:p>
            <a:pPr indent="-342900" lvl="0" marL="342900" rtl="0" algn="l">
              <a:lnSpc>
                <a:spcPct val="90000"/>
              </a:lnSpc>
              <a:spcBef>
                <a:spcPts val="1000"/>
              </a:spcBef>
              <a:spcAft>
                <a:spcPts val="0"/>
              </a:spcAft>
              <a:buClr>
                <a:schemeClr val="dk1"/>
              </a:buClr>
              <a:buSzPct val="100000"/>
              <a:buFont typeface="Calibri"/>
              <a:buAutoNum type="arabicPeriod"/>
            </a:pPr>
            <a:r>
              <a:rPr b="1" lang="en-US" sz="1600"/>
              <a:t>¿Cuál es la diferencia entre los términos exactitud y precisión?</a:t>
            </a:r>
            <a:r>
              <a:rPr b="1" lang="en-US" sz="1600">
                <a:solidFill>
                  <a:srgbClr val="FF0000"/>
                </a:solidFill>
              </a:rPr>
              <a:t>(diapositiva 8)</a:t>
            </a:r>
            <a:endParaRPr/>
          </a:p>
          <a:p>
            <a:pPr indent="0" lvl="0" marL="0" rtl="0" algn="l">
              <a:lnSpc>
                <a:spcPct val="90000"/>
              </a:lnSpc>
              <a:spcBef>
                <a:spcPts val="1000"/>
              </a:spcBef>
              <a:spcAft>
                <a:spcPts val="0"/>
              </a:spcAft>
              <a:buClr>
                <a:schemeClr val="dk1"/>
              </a:buClr>
              <a:buSzPct val="100000"/>
              <a:buNone/>
            </a:pPr>
            <a:r>
              <a:rPr b="1" lang="en-US" sz="1600"/>
              <a:t>6.     ¿Qué forma geométrica identificarás para ayudarte a calcular la altura del árbol usando un clinómetro?</a:t>
            </a:r>
            <a:r>
              <a:rPr b="1" lang="en-US" sz="1600">
                <a:solidFill>
                  <a:srgbClr val="FF0000"/>
                </a:solidFill>
              </a:rPr>
              <a:t>(diapositiva 27)</a:t>
            </a:r>
            <a:endParaRPr/>
          </a:p>
          <a:p>
            <a:pPr indent="0" lvl="0" marL="0" rtl="0" algn="l">
              <a:lnSpc>
                <a:spcPct val="90000"/>
              </a:lnSpc>
              <a:spcBef>
                <a:spcPts val="1000"/>
              </a:spcBef>
              <a:spcAft>
                <a:spcPts val="0"/>
              </a:spcAft>
              <a:buClr>
                <a:schemeClr val="dk1"/>
              </a:buClr>
              <a:buSzPct val="100000"/>
              <a:buNone/>
            </a:pPr>
            <a:r>
              <a:rPr b="1" lang="en-US" sz="1600"/>
              <a:t>7.    </a:t>
            </a:r>
            <a:r>
              <a:rPr lang="en-US" sz="1600"/>
              <a:t>¿</a:t>
            </a:r>
            <a:r>
              <a:rPr b="1" lang="en-US" sz="1600"/>
              <a:t>Cuántos árboles necesita medir para su muestra en la parte Altura de árboles y Arbustos   del   Protocolo de Biometría</a:t>
            </a:r>
            <a:r>
              <a:rPr lang="en-US" sz="1600"/>
              <a:t>?</a:t>
            </a:r>
            <a:r>
              <a:rPr b="1" lang="en-US" sz="1600">
                <a:solidFill>
                  <a:srgbClr val="FF0000"/>
                </a:solidFill>
              </a:rPr>
              <a:t>(diapositiva 32)</a:t>
            </a:r>
            <a:endParaRPr/>
          </a:p>
          <a:p>
            <a:pPr indent="-342931" lvl="0" marL="342900" rtl="0" algn="l">
              <a:lnSpc>
                <a:spcPct val="90000"/>
              </a:lnSpc>
              <a:spcBef>
                <a:spcPts val="1000"/>
              </a:spcBef>
              <a:spcAft>
                <a:spcPts val="0"/>
              </a:spcAft>
              <a:buClr>
                <a:schemeClr val="dk1"/>
              </a:buClr>
              <a:buSzPct val="100000"/>
              <a:buAutoNum type="arabicPeriod" startAt="8"/>
            </a:pPr>
            <a:r>
              <a:rPr b="1" lang="en-US" sz="1500"/>
              <a:t>Para determinar cuál de las 5 técnicas diferentes de medición de la altura de los árboles utilizar, ¿cuál es la característica ambiental más importante a considerar</a:t>
            </a:r>
            <a:r>
              <a:rPr lang="en-US" sz="1500"/>
              <a:t>?</a:t>
            </a:r>
            <a:r>
              <a:rPr b="1" lang="en-US" sz="1500">
                <a:solidFill>
                  <a:srgbClr val="FF0000"/>
                </a:solidFill>
              </a:rPr>
              <a:t>(diapositiva 27)</a:t>
            </a:r>
            <a:endParaRPr/>
          </a:p>
          <a:p>
            <a:pPr indent="-342900" lvl="0" marL="342900" rtl="0" algn="l">
              <a:lnSpc>
                <a:spcPct val="90000"/>
              </a:lnSpc>
              <a:spcBef>
                <a:spcPts val="1000"/>
              </a:spcBef>
              <a:spcAft>
                <a:spcPts val="0"/>
              </a:spcAft>
              <a:buClr>
                <a:schemeClr val="dk1"/>
              </a:buClr>
              <a:buSzPct val="100000"/>
              <a:buAutoNum type="arabicPeriod" startAt="8"/>
            </a:pPr>
            <a:r>
              <a:rPr b="1" lang="en-US" sz="1600"/>
              <a:t>¿Cuál es el sistema utilizado por GLOBE para ver la distribución geográfica de los datos? </a:t>
            </a:r>
            <a:r>
              <a:rPr b="1" lang="en-US" sz="1600">
                <a:solidFill>
                  <a:srgbClr val="FF0000"/>
                </a:solidFill>
              </a:rPr>
              <a:t>(diapositiva 71-73)</a:t>
            </a:r>
            <a:endParaRPr/>
          </a:p>
          <a:p>
            <a:pPr indent="0" lvl="0" marL="0" rtl="0" algn="l">
              <a:lnSpc>
                <a:spcPct val="90000"/>
              </a:lnSpc>
              <a:spcBef>
                <a:spcPts val="1000"/>
              </a:spcBef>
              <a:spcAft>
                <a:spcPts val="0"/>
              </a:spcAft>
              <a:buClr>
                <a:schemeClr val="dk1"/>
              </a:buClr>
              <a:buSzPct val="100000"/>
              <a:buNone/>
            </a:pPr>
            <a:r>
              <a:rPr b="1" lang="en-US" sz="1600"/>
              <a:t>10.  ¿Utiliza el método de Parado Junto al árbol cuando el área entre el observador y el árbol es plana o en una pendiente? </a:t>
            </a:r>
            <a:r>
              <a:rPr b="1" lang="en-US" sz="1600">
                <a:solidFill>
                  <a:srgbClr val="FF0000"/>
                </a:solidFill>
              </a:rPr>
              <a:t>(diapositiva 27)</a:t>
            </a:r>
            <a:endParaRPr/>
          </a:p>
        </p:txBody>
      </p:sp>
      <p:sp>
        <p:nvSpPr>
          <p:cNvPr id="945" name="Google Shape;945;p75"/>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Auto evaluación</a:t>
            </a:r>
            <a:endParaRPr sz="900">
              <a:solidFill>
                <a:schemeClr val="lt1"/>
              </a:solidFill>
              <a:latin typeface="Calibri"/>
              <a:ea typeface="Calibri"/>
              <a:cs typeface="Calibri"/>
              <a:sym typeface="Calibri"/>
            </a:endParaRPr>
          </a:p>
        </p:txBody>
      </p:sp>
      <p:sp>
        <p:nvSpPr>
          <p:cNvPr id="946" name="Google Shape;946;p75"/>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id="951" name="Google Shape;951;p76"/>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952" name="Google Shape;952;p76"/>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Información adicional</a:t>
            </a:r>
            <a:endParaRPr sz="900">
              <a:solidFill>
                <a:schemeClr val="lt1"/>
              </a:solidFill>
              <a:latin typeface="Calibri"/>
              <a:ea typeface="Calibri"/>
              <a:cs typeface="Calibri"/>
              <a:sym typeface="Calibri"/>
            </a:endParaRPr>
          </a:p>
        </p:txBody>
      </p:sp>
      <p:sp>
        <p:nvSpPr>
          <p:cNvPr id="953" name="Google Shape;953;p76"/>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H. Información Adicional</a:t>
            </a:r>
            <a:endParaRPr/>
          </a:p>
        </p:txBody>
      </p:sp>
      <p:pic>
        <p:nvPicPr>
          <p:cNvPr descr="watermark of densiometer looking at canopy from below" id="954" name="Google Shape;954;p76"/>
          <p:cNvPicPr preferRelativeResize="0"/>
          <p:nvPr/>
        </p:nvPicPr>
        <p:blipFill rotWithShape="1">
          <a:blip r:embed="rId4">
            <a:alphaModFix amt="5000"/>
          </a:blip>
          <a:srcRect b="0" l="0" r="0" t="0"/>
          <a:stretch/>
        </p:blipFill>
        <p:spPr>
          <a:xfrm>
            <a:off x="1175195" y="891673"/>
            <a:ext cx="7969201" cy="6004934"/>
          </a:xfrm>
          <a:prstGeom prst="rect">
            <a:avLst/>
          </a:prstGeom>
          <a:noFill/>
          <a:ln>
            <a:noFill/>
          </a:ln>
        </p:spPr>
      </p:pic>
      <p:sp>
        <p:nvSpPr>
          <p:cNvPr id="955" name="Google Shape;955;p7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56" name="Google Shape;956;p76"/>
          <p:cNvSpPr txBox="1"/>
          <p:nvPr>
            <p:ph type="title"/>
          </p:nvPr>
        </p:nvSpPr>
        <p:spPr>
          <a:xfrm>
            <a:off x="1257300" y="575501"/>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3200"/>
              <a:buFont typeface="Calibri"/>
              <a:buNone/>
            </a:pPr>
            <a:r>
              <a:rPr b="1" lang="en-US" sz="3200">
                <a:solidFill>
                  <a:srgbClr val="055000"/>
                </a:solidFill>
              </a:rPr>
              <a:t>Preguntas Frecuentes-1</a:t>
            </a:r>
            <a:endParaRPr/>
          </a:p>
        </p:txBody>
      </p:sp>
      <p:sp>
        <p:nvSpPr>
          <p:cNvPr id="957" name="Google Shape;957;p76"/>
          <p:cNvSpPr txBox="1"/>
          <p:nvPr>
            <p:ph idx="1" type="body"/>
          </p:nvPr>
        </p:nvSpPr>
        <p:spPr>
          <a:xfrm>
            <a:off x="1257300" y="1645460"/>
            <a:ext cx="7692737" cy="4966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85623"/>
              </a:buClr>
              <a:buSzPts val="1600"/>
              <a:buNone/>
            </a:pPr>
            <a:r>
              <a:rPr b="1" lang="en-US" sz="1600">
                <a:solidFill>
                  <a:srgbClr val="385623"/>
                </a:solidFill>
              </a:rPr>
              <a:t>¿Qué pasa si mis alumnos son demasiado pequeños para comprender la matemática que se utiliza para determinar la altura de los árboles?</a:t>
            </a:r>
            <a:endParaRPr b="1" sz="1600">
              <a:solidFill>
                <a:srgbClr val="385623"/>
              </a:solidFill>
            </a:endParaRPr>
          </a:p>
          <a:p>
            <a:pPr indent="0" lvl="0" marL="0" rtl="0" algn="l">
              <a:lnSpc>
                <a:spcPct val="90000"/>
              </a:lnSpc>
              <a:spcBef>
                <a:spcPts val="1000"/>
              </a:spcBef>
              <a:spcAft>
                <a:spcPts val="0"/>
              </a:spcAft>
              <a:buClr>
                <a:schemeClr val="dk1"/>
              </a:buClr>
              <a:buSzPts val="1600"/>
              <a:buNone/>
            </a:pPr>
            <a:br>
              <a:rPr lang="en-US" sz="1600"/>
            </a:br>
            <a:r>
              <a:rPr lang="en-US" sz="1600"/>
              <a:t>Utilice la técnica simplificada para medir la altura de un árbol en un terreno nivelado</a:t>
            </a:r>
            <a:endParaRPr sz="1600"/>
          </a:p>
          <a:p>
            <a:pPr indent="0" lvl="0" marL="0" rtl="0" algn="l">
              <a:lnSpc>
                <a:spcPct val="90000"/>
              </a:lnSpc>
              <a:spcBef>
                <a:spcPts val="1000"/>
              </a:spcBef>
              <a:spcAft>
                <a:spcPts val="0"/>
              </a:spcAft>
              <a:buClr>
                <a:schemeClr val="dk1"/>
              </a:buClr>
              <a:buSzPts val="1600"/>
              <a:buNone/>
            </a:pPr>
            <a:r>
              <a:t/>
            </a:r>
            <a:endParaRPr b="1" sz="1600">
              <a:solidFill>
                <a:srgbClr val="385623"/>
              </a:solidFill>
            </a:endParaRPr>
          </a:p>
          <a:p>
            <a:pPr indent="0" lvl="0" marL="0" rtl="0" algn="l">
              <a:lnSpc>
                <a:spcPct val="90000"/>
              </a:lnSpc>
              <a:spcBef>
                <a:spcPts val="1000"/>
              </a:spcBef>
              <a:spcAft>
                <a:spcPts val="0"/>
              </a:spcAft>
              <a:buClr>
                <a:srgbClr val="385623"/>
              </a:buClr>
              <a:buSzPts val="1600"/>
              <a:buNone/>
            </a:pPr>
            <a:r>
              <a:rPr b="1" lang="en-US" sz="1600">
                <a:solidFill>
                  <a:srgbClr val="385623"/>
                </a:solidFill>
              </a:rPr>
              <a:t>¿Qué pasa si quiero medir la altura de los árboles en una pendiente?</a:t>
            </a:r>
            <a:endParaRPr b="1" sz="1600">
              <a:solidFill>
                <a:srgbClr val="385623"/>
              </a:solidFill>
            </a:endParaRPr>
          </a:p>
          <a:p>
            <a:pPr indent="0" lvl="0" marL="0" rtl="0" algn="l">
              <a:lnSpc>
                <a:spcPct val="90000"/>
              </a:lnSpc>
              <a:spcBef>
                <a:spcPts val="1000"/>
              </a:spcBef>
              <a:spcAft>
                <a:spcPts val="0"/>
              </a:spcAft>
              <a:buClr>
                <a:schemeClr val="dk1"/>
              </a:buClr>
              <a:buSzPts val="1600"/>
              <a:buNone/>
            </a:pPr>
            <a:r>
              <a:rPr lang="en-US" sz="1600"/>
              <a:t>Utilice uno de los tres métodos para medir la altura de los árboles en una pendiente.</a:t>
            </a:r>
            <a:endParaRPr sz="1600"/>
          </a:p>
          <a:p>
            <a:pPr indent="0" lvl="0" marL="0" rtl="0" algn="l">
              <a:lnSpc>
                <a:spcPct val="90000"/>
              </a:lnSpc>
              <a:spcBef>
                <a:spcPts val="1000"/>
              </a:spcBef>
              <a:spcAft>
                <a:spcPts val="0"/>
              </a:spcAft>
              <a:buClr>
                <a:schemeClr val="dk1"/>
              </a:buClr>
              <a:buSzPts val="1600"/>
              <a:buNone/>
            </a:pPr>
            <a:br>
              <a:rPr lang="en-US" sz="1600"/>
            </a:br>
            <a:r>
              <a:rPr b="1" lang="en-US" sz="1600">
                <a:solidFill>
                  <a:srgbClr val="385623"/>
                </a:solidFill>
              </a:rPr>
              <a:t>¿Y si el árbol se inclina?</a:t>
            </a:r>
            <a:endParaRPr/>
          </a:p>
          <a:p>
            <a:pPr indent="0" lvl="0" marL="0" rtl="0" algn="l">
              <a:lnSpc>
                <a:spcPct val="90000"/>
              </a:lnSpc>
              <a:spcBef>
                <a:spcPts val="1000"/>
              </a:spcBef>
              <a:spcAft>
                <a:spcPts val="0"/>
              </a:spcAft>
              <a:buClr>
                <a:srgbClr val="385623"/>
              </a:buClr>
              <a:buSzPts val="1600"/>
              <a:buNone/>
            </a:pPr>
            <a:r>
              <a:rPr b="1" lang="en-US" sz="1600">
                <a:solidFill>
                  <a:srgbClr val="385623"/>
                </a:solidFill>
              </a:rPr>
              <a:t>Si </a:t>
            </a:r>
            <a:r>
              <a:rPr lang="en-US" sz="1600"/>
              <a:t>el árbol está inclinado, simplemente mida hasta la parte superior del árbol como de costumbre. Mida la distancia de la línea de base a un punto directamente debajo del punto más alto de la copa, que puede no estar donde el tronco del árbol se encuentra con el suelo.</a:t>
            </a:r>
            <a:endParaRPr b="1" sz="1600">
              <a:solidFill>
                <a:srgbClr val="385623"/>
              </a:solidFill>
            </a:endParaRPr>
          </a:p>
          <a:p>
            <a:pPr indent="0" lvl="0" marL="0" rtl="0" algn="l">
              <a:lnSpc>
                <a:spcPct val="90000"/>
              </a:lnSpc>
              <a:spcBef>
                <a:spcPts val="1000"/>
              </a:spcBef>
              <a:spcAft>
                <a:spcPts val="0"/>
              </a:spcAft>
              <a:buClr>
                <a:srgbClr val="385623"/>
              </a:buClr>
              <a:buSzPts val="1600"/>
              <a:buNone/>
            </a:pPr>
            <a:r>
              <a:rPr b="1" lang="en-US" sz="1600">
                <a:solidFill>
                  <a:srgbClr val="385623"/>
                </a:solidFill>
              </a:rPr>
              <a:t>¿Qué pasa si la cubierta del árbol es gruesa y no puedo ver claramente la copa de los árboles individuales? </a:t>
            </a:r>
            <a:endParaRPr/>
          </a:p>
          <a:p>
            <a:pPr indent="0" lvl="0" marL="0" rtl="0" algn="l">
              <a:lnSpc>
                <a:spcPct val="90000"/>
              </a:lnSpc>
              <a:spcBef>
                <a:spcPts val="1000"/>
              </a:spcBef>
              <a:spcAft>
                <a:spcPts val="0"/>
              </a:spcAft>
              <a:buClr>
                <a:schemeClr val="dk1"/>
              </a:buClr>
              <a:buSzPts val="1600"/>
              <a:buNone/>
            </a:pPr>
            <a:r>
              <a:rPr lang="en-US" sz="1600"/>
              <a:t>Un dosel muy espeso a menudo ocurre en áreas donde muchos de los árboles tienen una altura muy cercana. Es posible que deba moverse por su área para encontrar una buena línea de visión hacia las copas de sus árboles..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pic>
        <p:nvPicPr>
          <p:cNvPr id="962" name="Google Shape;962;p77"/>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963" name="Google Shape;963;p77"/>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Información adicional</a:t>
            </a:r>
            <a:endParaRPr sz="900">
              <a:solidFill>
                <a:schemeClr val="lt1"/>
              </a:solidFill>
              <a:latin typeface="Calibri"/>
              <a:ea typeface="Calibri"/>
              <a:cs typeface="Calibri"/>
              <a:sym typeface="Calibri"/>
            </a:endParaRPr>
          </a:p>
        </p:txBody>
      </p:sp>
      <p:sp>
        <p:nvSpPr>
          <p:cNvPr id="964" name="Google Shape;964;p77"/>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H. Información Adicional</a:t>
            </a:r>
            <a:endParaRPr/>
          </a:p>
        </p:txBody>
      </p:sp>
      <p:pic>
        <p:nvPicPr>
          <p:cNvPr descr="watermark of densiometer looking at canopy from below" id="965" name="Google Shape;965;p77"/>
          <p:cNvPicPr preferRelativeResize="0"/>
          <p:nvPr/>
        </p:nvPicPr>
        <p:blipFill rotWithShape="1">
          <a:blip r:embed="rId4">
            <a:alphaModFix amt="5000"/>
          </a:blip>
          <a:srcRect b="0" l="0" r="0" t="0"/>
          <a:stretch/>
        </p:blipFill>
        <p:spPr>
          <a:xfrm>
            <a:off x="1135016" y="853066"/>
            <a:ext cx="7969201" cy="6004934"/>
          </a:xfrm>
          <a:prstGeom prst="rect">
            <a:avLst/>
          </a:prstGeom>
          <a:noFill/>
          <a:ln>
            <a:noFill/>
          </a:ln>
        </p:spPr>
      </p:pic>
      <p:sp>
        <p:nvSpPr>
          <p:cNvPr id="966" name="Google Shape;966;p7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67" name="Google Shape;967;p77"/>
          <p:cNvSpPr txBox="1"/>
          <p:nvPr>
            <p:ph type="title"/>
          </p:nvPr>
        </p:nvSpPr>
        <p:spPr>
          <a:xfrm>
            <a:off x="1257300" y="712785"/>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55000"/>
              </a:buClr>
              <a:buSzPts val="3200"/>
              <a:buFont typeface="Calibri"/>
              <a:buNone/>
            </a:pPr>
            <a:r>
              <a:rPr b="1" lang="en-US" sz="3200">
                <a:solidFill>
                  <a:srgbClr val="055000"/>
                </a:solidFill>
              </a:rPr>
              <a:t>Preguntas frecuentes -2</a:t>
            </a:r>
            <a:endParaRPr/>
          </a:p>
        </p:txBody>
      </p:sp>
      <p:sp>
        <p:nvSpPr>
          <p:cNvPr id="968" name="Google Shape;968;p77"/>
          <p:cNvSpPr txBox="1"/>
          <p:nvPr>
            <p:ph idx="1" type="body"/>
          </p:nvPr>
        </p:nvSpPr>
        <p:spPr>
          <a:xfrm>
            <a:off x="1257299" y="1754981"/>
            <a:ext cx="7654225" cy="458382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55000"/>
              </a:buClr>
              <a:buSzPts val="1600"/>
              <a:buNone/>
            </a:pPr>
            <a:r>
              <a:rPr b="1" lang="en-US" sz="1600">
                <a:solidFill>
                  <a:srgbClr val="055000"/>
                </a:solidFill>
              </a:rPr>
              <a:t>¿Cuán exacta es la medición de árboles? </a:t>
            </a:r>
            <a:endParaRPr/>
          </a:p>
          <a:p>
            <a:pPr indent="0" lvl="0" marL="0" rtl="0" algn="l">
              <a:lnSpc>
                <a:spcPct val="90000"/>
              </a:lnSpc>
              <a:spcBef>
                <a:spcPts val="1000"/>
              </a:spcBef>
              <a:spcAft>
                <a:spcPts val="0"/>
              </a:spcAft>
              <a:buClr>
                <a:schemeClr val="dk1"/>
              </a:buClr>
              <a:buSzPts val="1600"/>
              <a:buNone/>
            </a:pPr>
            <a:r>
              <a:rPr lang="en-US" sz="1600"/>
              <a:t>Como cualquier otra medición, la exactitud y la precisión aumentan con la práctica y el cuidado en la medición. Tres grupos que miden el mismo árbol deberían obtener resultados con una distancia de +/- 1 metro entre sí.</a:t>
            </a:r>
            <a:endParaRPr sz="1600"/>
          </a:p>
          <a:p>
            <a:pPr indent="0" lvl="0" marL="0" rtl="0" algn="l">
              <a:lnSpc>
                <a:spcPct val="90000"/>
              </a:lnSpc>
              <a:spcBef>
                <a:spcPts val="1000"/>
              </a:spcBef>
              <a:spcAft>
                <a:spcPts val="0"/>
              </a:spcAft>
              <a:buClr>
                <a:schemeClr val="dk1"/>
              </a:buClr>
              <a:buSzPts val="1600"/>
              <a:buNone/>
            </a:pPr>
            <a:br>
              <a:rPr lang="en-US" sz="1600"/>
            </a:br>
            <a:r>
              <a:rPr b="1" lang="en-US" sz="1600">
                <a:solidFill>
                  <a:srgbClr val="385623"/>
                </a:solidFill>
              </a:rPr>
              <a:t>¿Qué hago si no tengo una sola especie de árbol o arbusto co-dominante?</a:t>
            </a:r>
            <a:endParaRPr/>
          </a:p>
          <a:p>
            <a:pPr indent="0" lvl="0" marL="0" rtl="0" algn="l">
              <a:lnSpc>
                <a:spcPct val="90000"/>
              </a:lnSpc>
              <a:spcBef>
                <a:spcPts val="1000"/>
              </a:spcBef>
              <a:spcAft>
                <a:spcPts val="0"/>
              </a:spcAft>
              <a:buClr>
                <a:schemeClr val="dk1"/>
              </a:buClr>
              <a:buSzPts val="1600"/>
              <a:buNone/>
            </a:pPr>
            <a:r>
              <a:rPr lang="en-US" sz="1600"/>
              <a:t>Si la especie co-dominante está mezclada en su sitio, mida las alturas y circunferencias de 5 árboles o arbustos de diferentes especies. Anote las especies que está utilizando en los Metadatos.</a:t>
            </a:r>
            <a:endParaRPr sz="1600"/>
          </a:p>
          <a:p>
            <a:pPr indent="0" lvl="0" marL="0" rtl="0" algn="l">
              <a:lnSpc>
                <a:spcPct val="90000"/>
              </a:lnSpc>
              <a:spcBef>
                <a:spcPts val="1000"/>
              </a:spcBef>
              <a:spcAft>
                <a:spcPts val="0"/>
              </a:spcAft>
              <a:buClr>
                <a:srgbClr val="385623"/>
              </a:buClr>
              <a:buSzPts val="1600"/>
              <a:buNone/>
            </a:pPr>
            <a:r>
              <a:rPr b="1" lang="en-US" sz="1600">
                <a:solidFill>
                  <a:srgbClr val="385623"/>
                </a:solidFill>
              </a:rPr>
              <a:t>¿Qué hago si no hay 5 árboles o arbustos de la especie dominante en mi sitio? ¿Debo medir alturas y circunferencias?</a:t>
            </a:r>
            <a:endParaRPr/>
          </a:p>
          <a:p>
            <a:pPr indent="0" lvl="0" marL="0" rtl="0" algn="l">
              <a:lnSpc>
                <a:spcPct val="90000"/>
              </a:lnSpc>
              <a:spcBef>
                <a:spcPts val="1000"/>
              </a:spcBef>
              <a:spcAft>
                <a:spcPts val="0"/>
              </a:spcAft>
              <a:buClr>
                <a:schemeClr val="dk1"/>
              </a:buClr>
              <a:buSzPts val="1600"/>
              <a:buNone/>
            </a:pPr>
            <a:r>
              <a:rPr lang="en-US" sz="1600"/>
              <a:t>Si hay menos de cinco, mida todos los árboles o arbustos en su sitio y anote en los Metadatos.</a:t>
            </a:r>
            <a:endParaRPr b="1" sz="1600">
              <a:solidFill>
                <a:srgbClr val="385623"/>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pic>
        <p:nvPicPr>
          <p:cNvPr descr="Watermark image of girl measuring tree circumference" id="974" name="Google Shape;974;p78"/>
          <p:cNvPicPr preferRelativeResize="0"/>
          <p:nvPr>
            <p:ph idx="2" type="body"/>
          </p:nvPr>
        </p:nvPicPr>
        <p:blipFill rotWithShape="1">
          <a:blip r:embed="rId3">
            <a:alphaModFix amt="10000"/>
          </a:blip>
          <a:srcRect b="0" l="0" r="0" t="0"/>
          <a:stretch/>
        </p:blipFill>
        <p:spPr>
          <a:xfrm>
            <a:off x="1125872" y="854538"/>
            <a:ext cx="8842712" cy="5921999"/>
          </a:xfrm>
          <a:prstGeom prst="rect">
            <a:avLst/>
          </a:prstGeom>
          <a:noFill/>
          <a:ln>
            <a:noFill/>
          </a:ln>
        </p:spPr>
      </p:pic>
      <p:pic>
        <p:nvPicPr>
          <p:cNvPr id="975" name="Google Shape;975;p78"/>
          <p:cNvPicPr preferRelativeResize="0"/>
          <p:nvPr/>
        </p:nvPicPr>
        <p:blipFill rotWithShape="1">
          <a:blip r:embed="rId4">
            <a:alphaModFix/>
          </a:blip>
          <a:srcRect b="0" l="0" r="0" t="0"/>
          <a:stretch/>
        </p:blipFill>
        <p:spPr>
          <a:xfrm>
            <a:off x="-397" y="-195683"/>
            <a:ext cx="9144793" cy="7053683"/>
          </a:xfrm>
          <a:prstGeom prst="rect">
            <a:avLst/>
          </a:prstGeom>
          <a:noFill/>
          <a:ln>
            <a:noFill/>
          </a:ln>
        </p:spPr>
      </p:pic>
      <p:sp>
        <p:nvSpPr>
          <p:cNvPr id="976" name="Google Shape;976;p78"/>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Información adicional</a:t>
            </a:r>
            <a:endParaRPr sz="900">
              <a:solidFill>
                <a:schemeClr val="lt1"/>
              </a:solidFill>
              <a:latin typeface="Calibri"/>
              <a:ea typeface="Calibri"/>
              <a:cs typeface="Calibri"/>
              <a:sym typeface="Calibri"/>
            </a:endParaRPr>
          </a:p>
        </p:txBody>
      </p:sp>
      <p:sp>
        <p:nvSpPr>
          <p:cNvPr id="977" name="Google Shape;977;p78"/>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H. Información Adicional</a:t>
            </a:r>
            <a:endParaRPr/>
          </a:p>
        </p:txBody>
      </p:sp>
      <p:sp>
        <p:nvSpPr>
          <p:cNvPr id="978" name="Google Shape;978;p7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79" name="Google Shape;979;p78"/>
          <p:cNvSpPr txBox="1"/>
          <p:nvPr>
            <p:ph type="title"/>
          </p:nvPr>
        </p:nvSpPr>
        <p:spPr>
          <a:xfrm>
            <a:off x="1257300" y="648112"/>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Font typeface="Calibri"/>
              <a:buNone/>
            </a:pPr>
            <a:r>
              <a:rPr b="1" lang="en-US" sz="1400">
                <a:latin typeface="Calibri"/>
                <a:ea typeface="Calibri"/>
                <a:cs typeface="Calibri"/>
                <a:sym typeface="Calibri"/>
              </a:rPr>
              <a:t>Por favor envíenos </a:t>
            </a:r>
            <a:r>
              <a:rPr b="1" lang="en-US" sz="1400"/>
              <a:t>sus comentarios sobre este módulo. ¡Este es un proyecto de la comunidad y agradecemos sus comentarios, sugerencias y ediciones!! Comente aquí: </a:t>
            </a:r>
            <a:r>
              <a:rPr b="1" lang="en-US" sz="1400" u="sng">
                <a:solidFill>
                  <a:srgbClr val="0563C1"/>
                </a:solidFill>
                <a:hlinkClick r:id="rId5">
                  <a:extLst>
                    <a:ext uri="{A12FA001-AC4F-418D-AE19-62706E023703}">
                      <ahyp:hlinkClr val="tx"/>
                    </a:ext>
                  </a:extLst>
                </a:hlinkClick>
              </a:rPr>
              <a:t>eTraining Feedback</a:t>
            </a:r>
            <a:br>
              <a:rPr b="1" lang="en-US" sz="1400"/>
            </a:br>
            <a:r>
              <a:rPr b="1" lang="en-US" sz="1400"/>
              <a:t>¿Preguntas acerca del contenido de este módulo? Contacte a GLOBE: </a:t>
            </a:r>
            <a:r>
              <a:rPr b="1" lang="en-US" sz="1400" u="sng">
                <a:solidFill>
                  <a:srgbClr val="0563C1"/>
                </a:solidFill>
                <a:hlinkClick r:id="rId6">
                  <a:extLst>
                    <a:ext uri="{A12FA001-AC4F-418D-AE19-62706E023703}">
                      <ahyp:hlinkClr val="tx"/>
                    </a:ext>
                  </a:extLst>
                </a:hlinkClick>
              </a:rPr>
              <a:t>help@globe.gov</a:t>
            </a:r>
            <a:br>
              <a:rPr b="1" lang="en-US" sz="1400">
                <a:latin typeface="Calibri"/>
                <a:ea typeface="Calibri"/>
                <a:cs typeface="Calibri"/>
                <a:sym typeface="Calibri"/>
              </a:rPr>
            </a:br>
            <a:endParaRPr b="1" sz="1400">
              <a:solidFill>
                <a:srgbClr val="055000"/>
              </a:solidFill>
              <a:latin typeface="Calibri"/>
              <a:ea typeface="Calibri"/>
              <a:cs typeface="Calibri"/>
              <a:sym typeface="Calibri"/>
            </a:endParaRPr>
          </a:p>
        </p:txBody>
      </p:sp>
      <p:sp>
        <p:nvSpPr>
          <p:cNvPr id="980" name="Google Shape;980;p78"/>
          <p:cNvSpPr txBox="1"/>
          <p:nvPr>
            <p:ph idx="1" type="body"/>
          </p:nvPr>
        </p:nvSpPr>
        <p:spPr>
          <a:xfrm>
            <a:off x="1225703" y="1809430"/>
            <a:ext cx="7367758" cy="5094247"/>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055000"/>
              </a:buClr>
              <a:buSzPct val="100000"/>
              <a:buNone/>
            </a:pPr>
            <a:r>
              <a:rPr b="1" lang="en-US" sz="2400">
                <a:solidFill>
                  <a:srgbClr val="055000"/>
                </a:solidFill>
              </a:rPr>
              <a:t>Créditos</a:t>
            </a:r>
            <a:endParaRPr b="1" sz="2400"/>
          </a:p>
          <a:p>
            <a:pPr indent="0" lvl="0" marL="0" rtl="0" algn="l">
              <a:lnSpc>
                <a:spcPct val="90000"/>
              </a:lnSpc>
              <a:spcBef>
                <a:spcPts val="1000"/>
              </a:spcBef>
              <a:spcAft>
                <a:spcPts val="0"/>
              </a:spcAft>
              <a:buClr>
                <a:schemeClr val="dk1"/>
              </a:buClr>
              <a:buSzPct val="100000"/>
              <a:buNone/>
            </a:pPr>
            <a:r>
              <a:rPr b="1" lang="en-US" sz="1700"/>
              <a:t>Diapositivas:  </a:t>
            </a:r>
            <a:endParaRPr/>
          </a:p>
          <a:p>
            <a:pPr indent="0" lvl="0" marL="0" rtl="0" algn="l">
              <a:lnSpc>
                <a:spcPct val="90000"/>
              </a:lnSpc>
              <a:spcBef>
                <a:spcPts val="1000"/>
              </a:spcBef>
              <a:spcAft>
                <a:spcPts val="0"/>
              </a:spcAft>
              <a:buClr>
                <a:schemeClr val="dk1"/>
              </a:buClr>
              <a:buSzPct val="100000"/>
              <a:buNone/>
            </a:pPr>
            <a:r>
              <a:rPr lang="en-US" sz="1700"/>
              <a:t>Russanne Low, Ph.D., University of Nebraska-Lincoln </a:t>
            </a:r>
            <a:endParaRPr/>
          </a:p>
          <a:p>
            <a:pPr indent="0" lvl="0" marL="0" rtl="0" algn="l">
              <a:lnSpc>
                <a:spcPct val="90000"/>
              </a:lnSpc>
              <a:spcBef>
                <a:spcPts val="1000"/>
              </a:spcBef>
              <a:spcAft>
                <a:spcPts val="0"/>
              </a:spcAft>
              <a:buClr>
                <a:schemeClr val="dk1"/>
              </a:buClr>
              <a:buSzPct val="100000"/>
              <a:buNone/>
            </a:pPr>
            <a:r>
              <a:rPr lang="en-US" sz="1700"/>
              <a:t>Rebecca Boger, Ph.D., Brooklyn College</a:t>
            </a:r>
            <a:endParaRPr/>
          </a:p>
          <a:p>
            <a:pPr indent="0" lvl="0" marL="0" rtl="0" algn="l">
              <a:lnSpc>
                <a:spcPct val="90000"/>
              </a:lnSpc>
              <a:spcBef>
                <a:spcPts val="1000"/>
              </a:spcBef>
              <a:spcAft>
                <a:spcPts val="0"/>
              </a:spcAft>
              <a:buClr>
                <a:schemeClr val="dk1"/>
              </a:buClr>
              <a:buSzPct val="100000"/>
              <a:buNone/>
            </a:pPr>
            <a:r>
              <a:rPr b="1" lang="en-US" sz="1700"/>
              <a:t>Arte gráfico: </a:t>
            </a:r>
            <a:endParaRPr/>
          </a:p>
          <a:p>
            <a:pPr indent="0" lvl="0" marL="0" rtl="0" algn="l">
              <a:lnSpc>
                <a:spcPct val="90000"/>
              </a:lnSpc>
              <a:spcBef>
                <a:spcPts val="1000"/>
              </a:spcBef>
              <a:spcAft>
                <a:spcPts val="0"/>
              </a:spcAft>
              <a:buClr>
                <a:schemeClr val="dk1"/>
              </a:buClr>
              <a:buSzPct val="100000"/>
              <a:buNone/>
            </a:pPr>
            <a:r>
              <a:rPr lang="en-US" sz="1700"/>
              <a:t>Jenn Glaser, ScribeArts</a:t>
            </a:r>
            <a:endParaRPr/>
          </a:p>
          <a:p>
            <a:pPr indent="0" lvl="0" marL="0" rtl="0" algn="l">
              <a:lnSpc>
                <a:spcPct val="90000"/>
              </a:lnSpc>
              <a:spcBef>
                <a:spcPts val="1000"/>
              </a:spcBef>
              <a:spcAft>
                <a:spcPts val="0"/>
              </a:spcAft>
              <a:buClr>
                <a:schemeClr val="dk1"/>
              </a:buClr>
              <a:buSzPct val="100000"/>
              <a:buNone/>
            </a:pPr>
            <a:r>
              <a:rPr b="1" lang="en-US" sz="1700"/>
              <a:t>Más Información:</a:t>
            </a:r>
            <a:endParaRPr/>
          </a:p>
          <a:p>
            <a:pPr indent="0" lvl="0" marL="0" rtl="0" algn="l">
              <a:lnSpc>
                <a:spcPct val="90000"/>
              </a:lnSpc>
              <a:spcBef>
                <a:spcPts val="1000"/>
              </a:spcBef>
              <a:spcAft>
                <a:spcPts val="0"/>
              </a:spcAft>
              <a:buClr>
                <a:schemeClr val="dk1"/>
              </a:buClr>
              <a:buSzPct val="100000"/>
              <a:buNone/>
            </a:pPr>
            <a:r>
              <a:rPr lang="en-US" sz="1600" u="sng">
                <a:solidFill>
                  <a:schemeClr val="hlink"/>
                </a:solidFill>
                <a:hlinkClick r:id="rId7"/>
              </a:rPr>
              <a:t>The GLOBE Program</a:t>
            </a:r>
            <a:endParaRPr sz="1600"/>
          </a:p>
          <a:p>
            <a:pPr indent="0" lvl="0" marL="0" rtl="0" algn="l">
              <a:lnSpc>
                <a:spcPct val="90000"/>
              </a:lnSpc>
              <a:spcBef>
                <a:spcPts val="1000"/>
              </a:spcBef>
              <a:spcAft>
                <a:spcPts val="0"/>
              </a:spcAft>
              <a:buClr>
                <a:schemeClr val="dk1"/>
              </a:buClr>
              <a:buSzPct val="100000"/>
              <a:buNone/>
            </a:pPr>
            <a:r>
              <a:rPr lang="en-US" sz="1600" u="sng">
                <a:solidFill>
                  <a:schemeClr val="hlink"/>
                </a:solidFill>
                <a:hlinkClick r:id="rId8"/>
              </a:rPr>
              <a:t>NASA Wavelength  </a:t>
            </a:r>
            <a:r>
              <a:rPr lang="en-US" sz="1600"/>
              <a:t>Biblioteca digital de la NASA  para recursos académicos de la Tierra y el espacio </a:t>
            </a:r>
            <a:endParaRPr/>
          </a:p>
          <a:p>
            <a:pPr indent="0" lvl="0" marL="0" rtl="0" algn="l">
              <a:lnSpc>
                <a:spcPct val="90000"/>
              </a:lnSpc>
              <a:spcBef>
                <a:spcPts val="1000"/>
              </a:spcBef>
              <a:spcAft>
                <a:spcPts val="0"/>
              </a:spcAft>
              <a:buClr>
                <a:schemeClr val="dk1"/>
              </a:buClr>
              <a:buSzPct val="100000"/>
              <a:buNone/>
            </a:pPr>
            <a:r>
              <a:rPr i="1" lang="en-US" sz="1600"/>
              <a:t>Recursos</a:t>
            </a:r>
            <a:endParaRPr i="1" sz="1600"/>
          </a:p>
          <a:p>
            <a:pPr indent="0" lvl="0" marL="0" rtl="0" algn="l">
              <a:lnSpc>
                <a:spcPct val="90000"/>
              </a:lnSpc>
              <a:spcBef>
                <a:spcPts val="1000"/>
              </a:spcBef>
              <a:spcAft>
                <a:spcPts val="0"/>
              </a:spcAft>
              <a:buClr>
                <a:schemeClr val="dk1"/>
              </a:buClr>
              <a:buSzPct val="100000"/>
              <a:buNone/>
            </a:pPr>
            <a:r>
              <a:rPr lang="en-US" sz="1600" u="sng">
                <a:solidFill>
                  <a:schemeClr val="hlink"/>
                </a:solidFill>
                <a:hlinkClick r:id="rId9"/>
              </a:rPr>
              <a:t>NASA Global Climate Change: Vital Signs of the Planet</a:t>
            </a:r>
            <a:endParaRPr sz="1600"/>
          </a:p>
          <a:p>
            <a:pPr indent="0" lvl="0" marL="0" rtl="0" algn="l">
              <a:lnSpc>
                <a:spcPct val="90000"/>
              </a:lnSpc>
              <a:spcBef>
                <a:spcPts val="1000"/>
              </a:spcBef>
              <a:spcAft>
                <a:spcPts val="0"/>
              </a:spcAft>
              <a:buClr>
                <a:schemeClr val="dk1"/>
              </a:buClr>
              <a:buSzPct val="100000"/>
              <a:buNone/>
            </a:pPr>
            <a:r>
              <a:rPr b="1" lang="en-US" sz="1600"/>
              <a:t>El Programa  GLOBE está patrocinado por estas organizaciones: </a:t>
            </a:r>
            <a:endParaRPr b="1" sz="2200"/>
          </a:p>
          <a:p>
            <a:pPr indent="0" lvl="0" marL="0" rtl="0" algn="l">
              <a:lnSpc>
                <a:spcPct val="90000"/>
              </a:lnSpc>
              <a:spcBef>
                <a:spcPts val="1000"/>
              </a:spcBef>
              <a:spcAft>
                <a:spcPts val="0"/>
              </a:spcAft>
              <a:buClr>
                <a:schemeClr val="dk1"/>
              </a:buClr>
              <a:buSzPct val="100000"/>
              <a:buNone/>
            </a:pPr>
            <a:r>
              <a:t/>
            </a:r>
            <a:endParaRPr b="1" sz="1600"/>
          </a:p>
          <a:p>
            <a:pPr indent="0" lvl="0" marL="0" rtl="0" algn="l">
              <a:lnSpc>
                <a:spcPct val="90000"/>
              </a:lnSpc>
              <a:spcBef>
                <a:spcPts val="1000"/>
              </a:spcBef>
              <a:spcAft>
                <a:spcPts val="0"/>
              </a:spcAft>
              <a:buClr>
                <a:schemeClr val="dk1"/>
              </a:buClr>
              <a:buSzPct val="100000"/>
              <a:buNone/>
            </a:pPr>
            <a:br>
              <a:rPr b="1" lang="en-US" sz="2400"/>
            </a:br>
            <a:r>
              <a:rPr i="1" lang="en-US" sz="1600"/>
              <a:t>Versión 2/12/20. Si usted edita y modifica este conjunto de diapositivas para fines educativos,, sírvase agregar “Modificado por (y su nombre y la fecha)” en esta página. Gracias</a:t>
            </a:r>
            <a:endParaRPr sz="1600"/>
          </a:p>
          <a:p>
            <a:pPr indent="0" lvl="0" marL="0" rtl="0" algn="l">
              <a:lnSpc>
                <a:spcPct val="90000"/>
              </a:lnSpc>
              <a:spcBef>
                <a:spcPts val="1000"/>
              </a:spcBef>
              <a:spcAft>
                <a:spcPts val="0"/>
              </a:spcAft>
              <a:buClr>
                <a:schemeClr val="dk1"/>
              </a:buClr>
              <a:buSzPct val="100000"/>
              <a:buNone/>
            </a:pPr>
            <a:r>
              <a:t/>
            </a:r>
            <a:endParaRPr b="1" sz="1600"/>
          </a:p>
          <a:p>
            <a:pPr indent="0" lvl="0" marL="0" rtl="0" algn="l">
              <a:lnSpc>
                <a:spcPct val="90000"/>
              </a:lnSpc>
              <a:spcBef>
                <a:spcPts val="1000"/>
              </a:spcBef>
              <a:spcAft>
                <a:spcPts val="0"/>
              </a:spcAft>
              <a:buClr>
                <a:schemeClr val="dk1"/>
              </a:buClr>
              <a:buSzPct val="100000"/>
              <a:buNone/>
            </a:pPr>
            <a:r>
              <a:t/>
            </a:r>
            <a:endParaRPr b="1" sz="1700"/>
          </a:p>
        </p:txBody>
      </p:sp>
      <p:pic>
        <p:nvPicPr>
          <p:cNvPr descr="Logos for NASA, NOAA, NSF and the U.S. Department of State." id="981" name="Google Shape;981;p78"/>
          <p:cNvPicPr preferRelativeResize="0"/>
          <p:nvPr/>
        </p:nvPicPr>
        <p:blipFill rotWithShape="1">
          <a:blip r:embed="rId10">
            <a:alphaModFix/>
          </a:blip>
          <a:srcRect b="0" l="0" r="0" t="0"/>
          <a:stretch/>
        </p:blipFill>
        <p:spPr>
          <a:xfrm>
            <a:off x="3821464" y="5664170"/>
            <a:ext cx="1805613" cy="3778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9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id="987" name="Google Shape;987;p79"/>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988" name="Google Shape;988;p79"/>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Información adicional</a:t>
            </a:r>
            <a:endParaRPr sz="900">
              <a:solidFill>
                <a:schemeClr val="lt1"/>
              </a:solidFill>
              <a:latin typeface="Calibri"/>
              <a:ea typeface="Calibri"/>
              <a:cs typeface="Calibri"/>
              <a:sym typeface="Calibri"/>
            </a:endParaRPr>
          </a:p>
        </p:txBody>
      </p:sp>
      <p:sp>
        <p:nvSpPr>
          <p:cNvPr id="989" name="Google Shape;989;p79"/>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H. Información Adicional</a:t>
            </a:r>
            <a:endParaRPr/>
          </a:p>
        </p:txBody>
      </p:sp>
      <p:sp>
        <p:nvSpPr>
          <p:cNvPr id="990" name="Google Shape;990;p7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91" name="Google Shape;991;p79"/>
          <p:cNvSpPr txBox="1"/>
          <p:nvPr/>
        </p:nvSpPr>
        <p:spPr>
          <a:xfrm>
            <a:off x="1530685" y="1397753"/>
            <a:ext cx="5429250" cy="500174"/>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chemeClr val="dk1"/>
              </a:buClr>
              <a:buSzPts val="2100"/>
              <a:buFont typeface="Calibri"/>
              <a:buNone/>
            </a:pPr>
            <a:r>
              <a:rPr b="1" lang="en-US" sz="2100">
                <a:solidFill>
                  <a:schemeClr val="dk1"/>
                </a:solidFill>
                <a:latin typeface="Calibri"/>
                <a:ea typeface="Calibri"/>
                <a:cs typeface="Calibri"/>
                <a:sym typeface="Calibri"/>
              </a:rPr>
              <a:t>Traducción al español</a:t>
            </a:r>
            <a:endParaRPr b="1" sz="2100">
              <a:solidFill>
                <a:schemeClr val="dk2"/>
              </a:solidFill>
              <a:latin typeface="Calibri"/>
              <a:ea typeface="Calibri"/>
              <a:cs typeface="Calibri"/>
              <a:sym typeface="Calibri"/>
            </a:endParaRPr>
          </a:p>
        </p:txBody>
      </p:sp>
      <p:pic>
        <p:nvPicPr>
          <p:cNvPr descr="GLOBE sponsor image" id="992" name="Google Shape;992;p79"/>
          <p:cNvPicPr preferRelativeResize="0"/>
          <p:nvPr/>
        </p:nvPicPr>
        <p:blipFill rotWithShape="1">
          <a:blip r:embed="rId4">
            <a:alphaModFix/>
          </a:blip>
          <a:srcRect b="0" l="6041" r="13816" t="0"/>
          <a:stretch/>
        </p:blipFill>
        <p:spPr>
          <a:xfrm>
            <a:off x="2272346" y="5780054"/>
            <a:ext cx="5496252" cy="649250"/>
          </a:xfrm>
          <a:prstGeom prst="rect">
            <a:avLst/>
          </a:prstGeom>
          <a:noFill/>
          <a:ln>
            <a:noFill/>
          </a:ln>
        </p:spPr>
      </p:pic>
      <p:sp>
        <p:nvSpPr>
          <p:cNvPr id="993" name="Google Shape;993;p79"/>
          <p:cNvSpPr txBox="1"/>
          <p:nvPr/>
        </p:nvSpPr>
        <p:spPr>
          <a:xfrm>
            <a:off x="1530685" y="1958861"/>
            <a:ext cx="5607844" cy="3176155"/>
          </a:xfrm>
          <a:prstGeom prst="rect">
            <a:avLst/>
          </a:prstGeom>
          <a:noFill/>
          <a:ln>
            <a:noFill/>
          </a:ln>
        </p:spPr>
        <p:txBody>
          <a:bodyPr anchorCtr="0" anchor="t" bIns="34275" lIns="68575" spcFirstLastPara="1" rIns="68575" wrap="square" tIns="34275">
            <a:normAutofit/>
          </a:bodyPr>
          <a:lstStyle/>
          <a:p>
            <a:pPr indent="0" lvl="0" marL="152400" marR="0" rtl="0" algn="l">
              <a:lnSpc>
                <a:spcPct val="90000"/>
              </a:lnSpc>
              <a:spcBef>
                <a:spcPts val="0"/>
              </a:spcBef>
              <a:spcAft>
                <a:spcPts val="0"/>
              </a:spcAft>
              <a:buClr>
                <a:schemeClr val="dk1"/>
              </a:buClr>
              <a:buSzPts val="1350"/>
              <a:buFont typeface="Arial"/>
              <a:buNone/>
            </a:pPr>
            <a:r>
              <a:rPr b="1" lang="en-US" sz="1350">
                <a:solidFill>
                  <a:schemeClr val="dk1"/>
                </a:solidFill>
                <a:latin typeface="Calibri"/>
                <a:ea typeface="Calibri"/>
                <a:cs typeface="Calibri"/>
                <a:sym typeface="Calibri"/>
              </a:rPr>
              <a:t>Oficina Regional Para América Latina Y El Caribe</a:t>
            </a:r>
            <a:br>
              <a:rPr b="1" lang="en-US" sz="1350">
                <a:solidFill>
                  <a:schemeClr val="dk1"/>
                </a:solidFill>
                <a:latin typeface="Calibri"/>
                <a:ea typeface="Calibri"/>
                <a:cs typeface="Calibri"/>
                <a:sym typeface="Calibri"/>
              </a:rPr>
            </a:br>
            <a:endParaRPr b="1" sz="1350">
              <a:solidFill>
                <a:schemeClr val="dk1"/>
              </a:solidFill>
              <a:latin typeface="Calibri"/>
              <a:ea typeface="Calibri"/>
              <a:cs typeface="Calibri"/>
              <a:sym typeface="Calibri"/>
            </a:endParaRPr>
          </a:p>
          <a:p>
            <a:pPr indent="0" lvl="0" marL="152400" marR="0" rtl="0" algn="l">
              <a:lnSpc>
                <a:spcPct val="90000"/>
              </a:lnSpc>
              <a:spcBef>
                <a:spcPts val="1000"/>
              </a:spcBef>
              <a:spcAft>
                <a:spcPts val="0"/>
              </a:spcAft>
              <a:buClr>
                <a:schemeClr val="dk1"/>
              </a:buClr>
              <a:buSzPts val="1350"/>
              <a:buFont typeface="Arial"/>
              <a:buNone/>
            </a:pPr>
            <a:r>
              <a:rPr b="1" lang="en-US" sz="1350">
                <a:solidFill>
                  <a:schemeClr val="dk1"/>
                </a:solidFill>
                <a:latin typeface="Calibri"/>
                <a:ea typeface="Calibri"/>
                <a:cs typeface="Calibri"/>
                <a:sym typeface="Calibri"/>
              </a:rPr>
              <a:t>Para más información contáctese con:</a:t>
            </a:r>
            <a:endParaRPr/>
          </a:p>
          <a:p>
            <a:pPr indent="0" lvl="1" marL="452438" marR="0" rtl="0" algn="l">
              <a:lnSpc>
                <a:spcPct val="90000"/>
              </a:lnSpc>
              <a:spcBef>
                <a:spcPts val="500"/>
              </a:spcBef>
              <a:spcAft>
                <a:spcPts val="0"/>
              </a:spcAft>
              <a:buClr>
                <a:schemeClr val="dk1"/>
              </a:buClr>
              <a:buSzPts val="1200"/>
              <a:buFont typeface="Arial"/>
              <a:buNone/>
            </a:pPr>
            <a:r>
              <a:rPr b="0" i="0" lang="en-US" sz="1200" u="sng" cap="none" strike="noStrike">
                <a:solidFill>
                  <a:schemeClr val="dk1"/>
                </a:solidFill>
                <a:latin typeface="Calibri"/>
                <a:ea typeface="Calibri"/>
                <a:cs typeface="Calibri"/>
                <a:sym typeface="Calibri"/>
                <a:hlinkClick r:id="rId5">
                  <a:extLst>
                    <a:ext uri="{A12FA001-AC4F-418D-AE19-62706E023703}">
                      <ahyp:hlinkClr val="tx"/>
                    </a:ext>
                  </a:extLst>
                </a:hlinkClick>
              </a:rPr>
              <a:t>lac_rco@educ.austral.edu.ar</a:t>
            </a:r>
            <a:br>
              <a:rPr b="0" i="0" lang="en-US" sz="1200" u="none" cap="none" strike="noStrike">
                <a:solidFill>
                  <a:schemeClr val="dk1"/>
                </a:solidFill>
                <a:latin typeface="Calibri"/>
                <a:ea typeface="Calibri"/>
                <a:cs typeface="Calibri"/>
                <a:sym typeface="Calibri"/>
              </a:rPr>
            </a:br>
            <a:r>
              <a:rPr b="0" i="0" lang="en-US" sz="1200" u="sng" cap="none" strike="noStrike">
                <a:solidFill>
                  <a:schemeClr val="dk1"/>
                </a:solidFill>
                <a:latin typeface="Calibri"/>
                <a:ea typeface="Calibri"/>
                <a:cs typeface="Calibri"/>
                <a:sym typeface="Calibri"/>
                <a:hlinkClick r:id="rId6">
                  <a:extLst>
                    <a:ext uri="{A12FA001-AC4F-418D-AE19-62706E023703}">
                      <ahyp:hlinkClr val="tx"/>
                    </a:ext>
                  </a:extLst>
                </a:hlinkClick>
              </a:rPr>
              <a:t>globelac.communications@educ.austral.edu.ar</a:t>
            </a:r>
            <a:br>
              <a:rPr b="0" i="0" lang="en-US"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0" lvl="0" marL="152400" marR="0" rtl="0" algn="l">
              <a:lnSpc>
                <a:spcPct val="90000"/>
              </a:lnSpc>
              <a:spcBef>
                <a:spcPts val="1000"/>
              </a:spcBef>
              <a:spcAft>
                <a:spcPts val="0"/>
              </a:spcAft>
              <a:buClr>
                <a:schemeClr val="dk1"/>
              </a:buClr>
              <a:buSzPts val="1350"/>
              <a:buFont typeface="Arial"/>
              <a:buNone/>
            </a:pPr>
            <a:r>
              <a:rPr b="1" lang="en-US" sz="1350">
                <a:solidFill>
                  <a:schemeClr val="dk1"/>
                </a:solidFill>
                <a:latin typeface="Calibri"/>
                <a:ea typeface="Calibri"/>
                <a:cs typeface="Calibri"/>
                <a:sym typeface="Calibri"/>
              </a:rPr>
              <a:t>Redes sociales </a:t>
            </a:r>
            <a:endParaRPr/>
          </a:p>
          <a:p>
            <a:pPr indent="0" lvl="2" marL="752475" marR="0" rtl="0" algn="l">
              <a:lnSpc>
                <a:spcPct val="200000"/>
              </a:lnSpc>
              <a:spcBef>
                <a:spcPts val="500"/>
              </a:spcBef>
              <a:spcAft>
                <a:spcPts val="0"/>
              </a:spcAft>
              <a:buClr>
                <a:schemeClr val="dk1"/>
              </a:buClr>
              <a:buSzPts val="1200"/>
              <a:buFont typeface="Arial"/>
              <a:buNone/>
            </a:pPr>
            <a:r>
              <a:rPr b="0" i="0" lang="en-US" sz="1200" u="sng" cap="none" strike="noStrike">
                <a:solidFill>
                  <a:schemeClr val="dk1"/>
                </a:solidFill>
                <a:latin typeface="Calibri"/>
                <a:ea typeface="Calibri"/>
                <a:cs typeface="Calibri"/>
                <a:sym typeface="Calibri"/>
                <a:hlinkClick r:id="rId7">
                  <a:extLst>
                    <a:ext uri="{A12FA001-AC4F-418D-AE19-62706E023703}">
                      <ahyp:hlinkClr val="tx"/>
                    </a:ext>
                  </a:extLst>
                </a:hlinkClick>
              </a:rPr>
              <a:t>@globe_lac</a:t>
            </a:r>
            <a:br>
              <a:rPr b="0" i="0" lang="en-US" sz="1200" u="none" cap="none" strike="noStrike">
                <a:solidFill>
                  <a:schemeClr val="dk1"/>
                </a:solidFill>
                <a:latin typeface="Calibri"/>
                <a:ea typeface="Calibri"/>
                <a:cs typeface="Calibri"/>
                <a:sym typeface="Calibri"/>
              </a:rPr>
            </a:br>
            <a:r>
              <a:rPr b="0" i="0" lang="en-US" sz="1200" u="sng" cap="none" strike="noStrike">
                <a:solidFill>
                  <a:schemeClr val="dk1"/>
                </a:solidFill>
                <a:latin typeface="Calibri"/>
                <a:ea typeface="Calibri"/>
                <a:cs typeface="Calibri"/>
                <a:sym typeface="Calibri"/>
                <a:hlinkClick r:id="rId8">
                  <a:extLst>
                    <a:ext uri="{A12FA001-AC4F-418D-AE19-62706E023703}">
                      <ahyp:hlinkClr val="tx"/>
                    </a:ext>
                  </a:extLst>
                </a:hlinkClick>
              </a:rPr>
              <a:t>GLOBE Latinoamérica y Caribe</a:t>
            </a:r>
            <a:endParaRPr b="0" i="0" sz="1200" u="none" cap="none" strike="noStrike">
              <a:solidFill>
                <a:schemeClr val="dk1"/>
              </a:solidFill>
              <a:latin typeface="Calibri"/>
              <a:ea typeface="Calibri"/>
              <a:cs typeface="Calibri"/>
              <a:sym typeface="Calibri"/>
            </a:endParaRPr>
          </a:p>
        </p:txBody>
      </p:sp>
      <p:pic>
        <p:nvPicPr>
          <p:cNvPr descr="Gray Social Media Icons Set Symbol, Social Icons, Social Media Icons, Social  Media PNG and Vector with Transparent Background for Free Download | Social  media icons, Media icon, Social media icons free" id="994" name="Google Shape;994;p79"/>
          <p:cNvPicPr preferRelativeResize="0"/>
          <p:nvPr/>
        </p:nvPicPr>
        <p:blipFill rotWithShape="1">
          <a:blip r:embed="rId9">
            <a:alphaModFix/>
          </a:blip>
          <a:srcRect b="45538" l="640" r="71323" t="25134"/>
          <a:stretch/>
        </p:blipFill>
        <p:spPr>
          <a:xfrm>
            <a:off x="1938601" y="3588699"/>
            <a:ext cx="436653" cy="456746"/>
          </a:xfrm>
          <a:prstGeom prst="rect">
            <a:avLst/>
          </a:prstGeom>
          <a:noFill/>
          <a:ln>
            <a:noFill/>
          </a:ln>
        </p:spPr>
      </p:pic>
      <p:pic>
        <p:nvPicPr>
          <p:cNvPr descr="Gray Social Media Icons Set Symbol, Social Icons, Social Media Icons, Social  Media PNG and Vector with Transparent Background for Free Download | Social  media icons, Media icon, Social media icons free" id="995" name="Google Shape;995;p79"/>
          <p:cNvPicPr preferRelativeResize="0"/>
          <p:nvPr/>
        </p:nvPicPr>
        <p:blipFill rotWithShape="1">
          <a:blip r:embed="rId9">
            <a:alphaModFix/>
          </a:blip>
          <a:srcRect b="71856" l="0" r="72215" t="0"/>
          <a:stretch/>
        </p:blipFill>
        <p:spPr>
          <a:xfrm>
            <a:off x="1945436" y="3974246"/>
            <a:ext cx="395578" cy="400684"/>
          </a:xfrm>
          <a:prstGeom prst="rect">
            <a:avLst/>
          </a:prstGeom>
          <a:noFill/>
          <a:ln>
            <a:noFill/>
          </a:ln>
        </p:spPr>
      </p:pic>
      <p:pic>
        <p:nvPicPr>
          <p:cNvPr id="996" name="Google Shape;996;p79"/>
          <p:cNvPicPr preferRelativeResize="0"/>
          <p:nvPr/>
        </p:nvPicPr>
        <p:blipFill rotWithShape="1">
          <a:blip r:embed="rId10">
            <a:alphaModFix/>
          </a:blip>
          <a:srcRect b="0" l="0" r="0" t="0"/>
          <a:stretch/>
        </p:blipFill>
        <p:spPr>
          <a:xfrm>
            <a:off x="2068509" y="5708436"/>
            <a:ext cx="865909" cy="6492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8"/>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170" name="Google Shape;170;p8"/>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Calibri"/>
                <a:ea typeface="Calibri"/>
                <a:cs typeface="Calibri"/>
                <a:sym typeface="Calibri"/>
              </a:rPr>
              <a:t>¿Por qué recopilar datos de la altura de gramíneas, árboles y arbustos?</a:t>
            </a:r>
            <a:endParaRPr sz="700">
              <a:solidFill>
                <a:schemeClr val="lt1"/>
              </a:solidFill>
              <a:latin typeface="Calibri"/>
              <a:ea typeface="Calibri"/>
              <a:cs typeface="Calibri"/>
              <a:sym typeface="Calibri"/>
            </a:endParaRPr>
          </a:p>
        </p:txBody>
      </p:sp>
      <p:sp>
        <p:nvSpPr>
          <p:cNvPr id="171" name="Google Shape;171;p8"/>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172" name="Google Shape;172;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3" name="Google Shape;173;p8"/>
          <p:cNvSpPr txBox="1"/>
          <p:nvPr>
            <p:ph type="title"/>
          </p:nvPr>
        </p:nvSpPr>
        <p:spPr>
          <a:xfrm>
            <a:off x="1415813" y="1015771"/>
            <a:ext cx="7296151" cy="714925"/>
          </a:xfrm>
          <a:prstGeom prst="rect">
            <a:avLst/>
          </a:prstGeom>
          <a:noFill/>
          <a:ln>
            <a:noFill/>
          </a:ln>
        </p:spPr>
        <p:txBody>
          <a:bodyPr anchorCtr="0" anchor="ctr" bIns="45700" lIns="91425" spcFirstLastPara="1" rIns="91425" wrap="square" tIns="45700">
            <a:normAutofit fontScale="90000"/>
          </a:bodyPr>
          <a:lstStyle/>
          <a:p>
            <a:pPr indent="0" lvl="0" marL="0" rtl="0" algn="just">
              <a:lnSpc>
                <a:spcPct val="90000"/>
              </a:lnSpc>
              <a:spcBef>
                <a:spcPts val="0"/>
              </a:spcBef>
              <a:spcAft>
                <a:spcPts val="0"/>
              </a:spcAft>
              <a:buClr>
                <a:srgbClr val="055000"/>
              </a:buClr>
              <a:buSzPct val="100000"/>
              <a:buFont typeface="Calibri"/>
              <a:buNone/>
            </a:pPr>
            <a:r>
              <a:rPr b="1" lang="en-US" sz="2400">
                <a:solidFill>
                  <a:srgbClr val="055000"/>
                </a:solidFill>
              </a:rPr>
              <a:t>¿ Porqué recopilamos datos de la altura de gramíneas, árboles y arbustos? </a:t>
            </a:r>
            <a:endParaRPr/>
          </a:p>
        </p:txBody>
      </p:sp>
      <p:sp>
        <p:nvSpPr>
          <p:cNvPr id="174" name="Google Shape;174;p8"/>
          <p:cNvSpPr txBox="1"/>
          <p:nvPr>
            <p:ph idx="2" type="body"/>
          </p:nvPr>
        </p:nvSpPr>
        <p:spPr>
          <a:xfrm>
            <a:off x="1415814" y="1915587"/>
            <a:ext cx="7296151" cy="1573967"/>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600"/>
              <a:buNone/>
            </a:pPr>
            <a:r>
              <a:rPr lang="en-US" sz="1600"/>
              <a:t>Deberá medir la altura de la vegetación, arbustos y / o árboles graminoides (similares a pastos) para ayudar a determinar la clase MUC de su sitio de muestreo de cobertura terrestre. MUC es la sigla del sistema de clasificación modificado de la UNESCO, un estándar internacional para describir la vegetación. Debido a que el sistema MUC se usa ampliamente, le permitirá comparar su sitio de estudio con otros en todo el mundo.</a:t>
            </a:r>
            <a:endParaRPr sz="1600">
              <a:solidFill>
                <a:srgbClr val="000000"/>
              </a:solidFill>
            </a:endParaRPr>
          </a:p>
        </p:txBody>
      </p:sp>
      <p:pic>
        <p:nvPicPr>
          <p:cNvPr descr="Image of the MUC Guide and  a teacher paging through the MUC Guide." id="175" name="Google Shape;175;p8"/>
          <p:cNvPicPr preferRelativeResize="0"/>
          <p:nvPr/>
        </p:nvPicPr>
        <p:blipFill rotWithShape="1">
          <a:blip r:embed="rId4">
            <a:alphaModFix/>
          </a:blip>
          <a:srcRect b="0" l="0" r="0" t="0"/>
          <a:stretch/>
        </p:blipFill>
        <p:spPr>
          <a:xfrm>
            <a:off x="1415814" y="3252007"/>
            <a:ext cx="7361400" cy="31727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9"/>
          <p:cNvPicPr preferRelativeResize="0"/>
          <p:nvPr/>
        </p:nvPicPr>
        <p:blipFill rotWithShape="1">
          <a:blip r:embed="rId3">
            <a:alphaModFix/>
          </a:blip>
          <a:srcRect b="0" l="0" r="0" t="0"/>
          <a:stretch/>
        </p:blipFill>
        <p:spPr>
          <a:xfrm>
            <a:off x="-397" y="-195683"/>
            <a:ext cx="9144793" cy="7053683"/>
          </a:xfrm>
          <a:prstGeom prst="rect">
            <a:avLst/>
          </a:prstGeom>
          <a:noFill/>
          <a:ln>
            <a:noFill/>
          </a:ln>
        </p:spPr>
      </p:pic>
      <p:sp>
        <p:nvSpPr>
          <p:cNvPr id="182" name="Google Shape;182;p9"/>
          <p:cNvSpPr/>
          <p:nvPr/>
        </p:nvSpPr>
        <p:spPr>
          <a:xfrm>
            <a:off x="7585544" y="34549"/>
            <a:ext cx="1278373" cy="796332"/>
          </a:xfrm>
          <a:prstGeom prst="ellipse">
            <a:avLst/>
          </a:prstGeom>
          <a:solidFill>
            <a:schemeClr val="accent6"/>
          </a:solidFill>
          <a:ln cap="flat" cmpd="sng" w="12700">
            <a:solidFill>
              <a:srgbClr val="517E3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700">
                <a:solidFill>
                  <a:schemeClr val="lt1"/>
                </a:solidFill>
                <a:latin typeface="Calibri"/>
                <a:ea typeface="Calibri"/>
                <a:cs typeface="Calibri"/>
                <a:sym typeface="Calibri"/>
              </a:rPr>
              <a:t>¿Por qué recopilar datos de la altura de gramíneas, árboles y arbustos?</a:t>
            </a:r>
            <a:endParaRPr sz="700">
              <a:solidFill>
                <a:schemeClr val="lt1"/>
              </a:solidFill>
              <a:latin typeface="Calibri"/>
              <a:ea typeface="Calibri"/>
              <a:cs typeface="Calibri"/>
              <a:sym typeface="Calibri"/>
            </a:endParaRPr>
          </a:p>
        </p:txBody>
      </p:sp>
      <p:sp>
        <p:nvSpPr>
          <p:cNvPr id="183" name="Google Shape;183;p9"/>
          <p:cNvSpPr txBox="1"/>
          <p:nvPr/>
        </p:nvSpPr>
        <p:spPr>
          <a:xfrm>
            <a:off x="25090" y="1098059"/>
            <a:ext cx="1075295" cy="567847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759885"/>
                </a:solidFill>
                <a:latin typeface="Calibri"/>
                <a:ea typeface="Calibri"/>
                <a:cs typeface="Calibri"/>
                <a:sym typeface="Calibri"/>
              </a:rPr>
              <a:t>A. ¿Qué es la altura de gramíneas, árboles y arbustos?</a:t>
            </a:r>
            <a:endParaRPr/>
          </a:p>
          <a:p>
            <a:pPr indent="0" lvl="0" marL="0" marR="0" rtl="0" algn="l">
              <a:spcBef>
                <a:spcPts val="0"/>
              </a:spcBef>
              <a:spcAft>
                <a:spcPts val="0"/>
              </a:spcAft>
              <a:buNone/>
            </a:pPr>
            <a:r>
              <a:t/>
            </a:r>
            <a:endParaRPr b="1" sz="1100">
              <a:solidFill>
                <a:srgbClr val="215B1C"/>
              </a:solidFill>
              <a:latin typeface="Calibri"/>
              <a:ea typeface="Calibri"/>
              <a:cs typeface="Calibri"/>
              <a:sym typeface="Calibri"/>
            </a:endParaRPr>
          </a:p>
          <a:p>
            <a:pPr indent="0" lvl="0" marL="0" marR="0" rtl="0" algn="l">
              <a:spcBef>
                <a:spcPts val="0"/>
              </a:spcBef>
              <a:spcAft>
                <a:spcPts val="0"/>
              </a:spcAft>
              <a:buNone/>
            </a:pPr>
            <a:r>
              <a:rPr b="1" lang="en-US" sz="1100">
                <a:solidFill>
                  <a:srgbClr val="215B1C"/>
                </a:solidFill>
                <a:latin typeface="Calibri"/>
                <a:ea typeface="Calibri"/>
                <a:cs typeface="Calibri"/>
                <a:sym typeface="Calibri"/>
              </a:rPr>
              <a:t>B. ¿Por qué recolectar datos de la altura de gramíneas, árboles y arbustos?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C. Cómo pueden ayudar sus mediciones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D. Cómo recopilar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E. Ingresar datos al sitio web de GLOBE</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F. Entender los datos</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G. Auto evaluación</a:t>
            </a:r>
            <a:endParaRPr/>
          </a:p>
          <a:p>
            <a:pPr indent="0" lvl="0" marL="0" marR="0" rtl="0" algn="l">
              <a:spcBef>
                <a:spcPts val="0"/>
              </a:spcBef>
              <a:spcAft>
                <a:spcPts val="0"/>
              </a:spcAft>
              <a:buNone/>
            </a:pPr>
            <a:r>
              <a:t/>
            </a:r>
            <a:endParaRPr b="1" sz="1100">
              <a:solidFill>
                <a:srgbClr val="759885"/>
              </a:solidFill>
              <a:latin typeface="Calibri"/>
              <a:ea typeface="Calibri"/>
              <a:cs typeface="Calibri"/>
              <a:sym typeface="Calibri"/>
            </a:endParaRPr>
          </a:p>
          <a:p>
            <a:pPr indent="0" lvl="0" marL="0" marR="0" rtl="0" algn="l">
              <a:spcBef>
                <a:spcPts val="0"/>
              </a:spcBef>
              <a:spcAft>
                <a:spcPts val="0"/>
              </a:spcAft>
              <a:buNone/>
            </a:pPr>
            <a:r>
              <a:rPr b="1" lang="en-US" sz="1100">
                <a:solidFill>
                  <a:srgbClr val="759885"/>
                </a:solidFill>
                <a:latin typeface="Calibri"/>
                <a:ea typeface="Calibri"/>
                <a:cs typeface="Calibri"/>
                <a:sym typeface="Calibri"/>
              </a:rPr>
              <a:t>H. Información Adicional</a:t>
            </a:r>
            <a:endParaRPr b="1" sz="1100">
              <a:solidFill>
                <a:srgbClr val="759885"/>
              </a:solidFill>
              <a:latin typeface="Calibri"/>
              <a:ea typeface="Calibri"/>
              <a:cs typeface="Calibri"/>
              <a:sym typeface="Calibri"/>
            </a:endParaRPr>
          </a:p>
        </p:txBody>
      </p:sp>
      <p:sp>
        <p:nvSpPr>
          <p:cNvPr id="184" name="Google Shape;184;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5" name="Google Shape;185;p9"/>
          <p:cNvSpPr txBox="1"/>
          <p:nvPr>
            <p:ph type="title"/>
          </p:nvPr>
        </p:nvSpPr>
        <p:spPr>
          <a:xfrm>
            <a:off x="1496891" y="1171833"/>
            <a:ext cx="7253917" cy="480131"/>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rgbClr val="385623"/>
              </a:buClr>
              <a:buSzPts val="2800"/>
              <a:buFont typeface="Calibri"/>
              <a:buNone/>
            </a:pPr>
            <a:r>
              <a:rPr b="1" lang="en-US" sz="2800">
                <a:solidFill>
                  <a:srgbClr val="385623"/>
                </a:solidFill>
              </a:rPr>
              <a:t>¿Por qué recopilar datos biométricos?</a:t>
            </a:r>
            <a:endParaRPr/>
          </a:p>
        </p:txBody>
      </p:sp>
      <p:sp>
        <p:nvSpPr>
          <p:cNvPr id="186" name="Google Shape;186;p9"/>
          <p:cNvSpPr txBox="1"/>
          <p:nvPr>
            <p:ph idx="1" type="body"/>
          </p:nvPr>
        </p:nvSpPr>
        <p:spPr>
          <a:xfrm>
            <a:off x="1496891" y="1738753"/>
            <a:ext cx="7178186" cy="224901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20000"/>
              </a:lnSpc>
              <a:spcBef>
                <a:spcPts val="0"/>
              </a:spcBef>
              <a:spcAft>
                <a:spcPts val="0"/>
              </a:spcAft>
              <a:buClr>
                <a:schemeClr val="dk1"/>
              </a:buClr>
              <a:buSzPct val="100000"/>
              <a:buNone/>
            </a:pPr>
            <a:r>
              <a:rPr lang="en-US"/>
              <a:t>Las mediciones biométricas son útiles para los científicos que desean utilizar los datos de su sitio de muestreo de cobertura terrestre. Ayuda a asegurarse de que la clase MUC que seleccione sea correcta. Las mediciones biométricas pueden ayudarlos a evaluar qué tan exacto y preciso es un conjunto de datos de cobertura terrestre. </a:t>
            </a:r>
            <a:endParaRPr/>
          </a:p>
          <a:p>
            <a:pPr indent="0" lvl="0" marL="0" rtl="0" algn="l">
              <a:lnSpc>
                <a:spcPct val="120000"/>
              </a:lnSpc>
              <a:spcBef>
                <a:spcPts val="1000"/>
              </a:spcBef>
              <a:spcAft>
                <a:spcPts val="0"/>
              </a:spcAft>
              <a:buClr>
                <a:schemeClr val="dk1"/>
              </a:buClr>
              <a:buSzPct val="100000"/>
              <a:buNone/>
            </a:pPr>
            <a:r>
              <a:rPr lang="en-US"/>
              <a:t>La </a:t>
            </a:r>
            <a:r>
              <a:rPr b="1" lang="en-US">
                <a:solidFill>
                  <a:srgbClr val="385623"/>
                </a:solidFill>
              </a:rPr>
              <a:t>exactitud </a:t>
            </a:r>
            <a:r>
              <a:rPr lang="en-US"/>
              <a:t>es una medida de qué tan correctamente los datos describen un fenómeno. La </a:t>
            </a:r>
            <a:r>
              <a:rPr b="1" lang="en-US">
                <a:solidFill>
                  <a:srgbClr val="385623"/>
                </a:solidFill>
              </a:rPr>
              <a:t>precisión</a:t>
            </a:r>
            <a:r>
              <a:rPr lang="en-US"/>
              <a:t> se demuestra cuando las mediciones repetidas producen el mismo resultado. En la mayoría de los protocolos GLOBE, se le pide que realice una medición 3 veces, lo que le permite a usted, así como a otros científicos, determinar la precisión de sus datos.</a:t>
            </a:r>
            <a:endParaRPr/>
          </a:p>
        </p:txBody>
      </p:sp>
      <p:pic>
        <p:nvPicPr>
          <p:cNvPr descr="Diagram  shows a dartboard, where high accuracy and low precision is shown as a cluster of darts around but not on the bullseye. High accuracy and high precision has all the darts in the bulls eye. Low accuracy and high precisions has all the darts clustered closely but not in the bullseye. These show the differences between accuracy and precision" id="187" name="Google Shape;187;p9"/>
          <p:cNvPicPr preferRelativeResize="0"/>
          <p:nvPr>
            <p:ph idx="2" type="body"/>
          </p:nvPr>
        </p:nvPicPr>
        <p:blipFill rotWithShape="1">
          <a:blip r:embed="rId4">
            <a:alphaModFix/>
          </a:blip>
          <a:srcRect b="0" l="0" r="0" t="0"/>
          <a:stretch/>
        </p:blipFill>
        <p:spPr>
          <a:xfrm>
            <a:off x="2233800" y="4306850"/>
            <a:ext cx="5456154" cy="223206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2016-03-27T01:52:16Z</dcterms:created>
  <dc:creator>rusty low</dc:creator>
</cp:coreProperties>
</file>