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4"/>
  </p:notesMasterIdLst>
  <p:sldIdLst>
    <p:sldId id="256" r:id="rId2"/>
    <p:sldId id="269" r:id="rId3"/>
    <p:sldId id="270" r:id="rId4"/>
    <p:sldId id="271" r:id="rId5"/>
    <p:sldId id="274" r:id="rId6"/>
    <p:sldId id="261" r:id="rId7"/>
    <p:sldId id="262" r:id="rId8"/>
    <p:sldId id="296" r:id="rId9"/>
    <p:sldId id="278" r:id="rId10"/>
    <p:sldId id="263" r:id="rId11"/>
    <p:sldId id="289" r:id="rId12"/>
    <p:sldId id="279" r:id="rId13"/>
    <p:sldId id="280" r:id="rId14"/>
    <p:sldId id="281" r:id="rId15"/>
    <p:sldId id="282" r:id="rId16"/>
    <p:sldId id="283" r:id="rId17"/>
    <p:sldId id="284" r:id="rId18"/>
    <p:sldId id="285" r:id="rId19"/>
    <p:sldId id="286" r:id="rId20"/>
    <p:sldId id="287" r:id="rId21"/>
    <p:sldId id="288" r:id="rId22"/>
    <p:sldId id="264" r:id="rId23"/>
    <p:sldId id="290" r:id="rId24"/>
    <p:sldId id="291" r:id="rId25"/>
    <p:sldId id="265" r:id="rId26"/>
    <p:sldId id="292" r:id="rId27"/>
    <p:sldId id="293" r:id="rId28"/>
    <p:sldId id="266" r:id="rId29"/>
    <p:sldId id="294" r:id="rId30"/>
    <p:sldId id="267" r:id="rId31"/>
    <p:sldId id="268" r:id="rId32"/>
    <p:sldId id="29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9003"/>
    <a:srgbClr val="C28F05"/>
    <a:srgbClr val="065E29"/>
    <a:srgbClr val="123B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4" autoAdjust="0"/>
    <p:restoredTop sz="93979" autoAdjust="0"/>
  </p:normalViewPr>
  <p:slideViewPr>
    <p:cSldViewPr snapToGrid="0" snapToObjects="1">
      <p:cViewPr>
        <p:scale>
          <a:sx n="41" d="100"/>
          <a:sy n="41" d="100"/>
        </p:scale>
        <p:origin x="1352" y="6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EC6D6B-E0F2-2246-A6ED-904D4BBEFAED}" type="datetimeFigureOut">
              <a:rPr lang="en-US" smtClean="0"/>
              <a:t>8/24/2021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9FB240-6942-4949-BEFA-44EAB2AE2D0E}" type="slidenum">
              <a:rPr lang="en-US" smtClean="0"/>
              <a:t>‹Nº›</a:t>
            </a:fld>
            <a:endParaRPr lang="en-US"/>
          </a:p>
        </p:txBody>
      </p:sp>
    </p:spTree>
    <p:extLst>
      <p:ext uri="{BB962C8B-B14F-4D97-AF65-F5344CB8AC3E}">
        <p14:creationId xmlns:p14="http://schemas.microsoft.com/office/powerpoint/2010/main" val="376964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9FB240-6942-4949-BEFA-44EAB2AE2D0E}" type="slidenum">
              <a:rPr lang="en-US" smtClean="0"/>
              <a:t>1</a:t>
            </a:fld>
            <a:endParaRPr lang="en-US"/>
          </a:p>
        </p:txBody>
      </p:sp>
    </p:spTree>
    <p:extLst>
      <p:ext uri="{BB962C8B-B14F-4D97-AF65-F5344CB8AC3E}">
        <p14:creationId xmlns:p14="http://schemas.microsoft.com/office/powerpoint/2010/main" val="135305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solidFill>
                  <a:schemeClr val="accent6">
                    <a:lumMod val="50000"/>
                  </a:schemeClr>
                </a:solidFill>
              </a:rPr>
              <a:t>Agregue la ubicación de los datos</a:t>
            </a:r>
          </a:p>
          <a:p>
            <a:r>
              <a:rPr lang="en-UY" dirty="0">
                <a:solidFill>
                  <a:schemeClr val="accent6">
                    <a:lumMod val="50000"/>
                  </a:schemeClr>
                </a:solidFill>
              </a:rPr>
              <a:t>Determinará el código MUC de sus mediciones de la cobertura terrestre</a:t>
            </a:r>
          </a:p>
          <a:p>
            <a:r>
              <a:rPr lang="en-UY" dirty="0">
                <a:solidFill>
                  <a:schemeClr val="accent6">
                    <a:lumMod val="50000"/>
                  </a:schemeClr>
                </a:solidFill>
              </a:rPr>
              <a:t>Cargue fotografías</a:t>
            </a:r>
          </a:p>
          <a:p>
            <a:r>
              <a:rPr lang="en-UY" dirty="0">
                <a:solidFill>
                  <a:schemeClr val="accent6">
                    <a:lumMod val="50000"/>
                  </a:schemeClr>
                </a:solidFill>
              </a:rPr>
              <a:t>Informe los datos</a:t>
            </a:r>
          </a:p>
          <a:p>
            <a:r>
              <a:rPr lang="en-UY" dirty="0">
                <a:solidFill>
                  <a:schemeClr val="accent6">
                    <a:lumMod val="50000"/>
                  </a:schemeClr>
                </a:solidFill>
              </a:rPr>
              <a:t>¡Ha terminado! ¿Quisiera ver quién más ha informado datos de la cobertura terrestre utilizando el Sistema de Visualización de GLOBE?</a:t>
            </a:r>
          </a:p>
        </p:txBody>
      </p:sp>
      <p:sp>
        <p:nvSpPr>
          <p:cNvPr id="4" name="Slide Number Placeholder 3"/>
          <p:cNvSpPr>
            <a:spLocks noGrp="1"/>
          </p:cNvSpPr>
          <p:nvPr>
            <p:ph type="sldNum" sz="quarter" idx="5"/>
          </p:nvPr>
        </p:nvSpPr>
        <p:spPr/>
        <p:txBody>
          <a:bodyPr/>
          <a:lstStyle/>
          <a:p>
            <a:fld id="{669FB240-6942-4949-BEFA-44EAB2AE2D0E}" type="slidenum">
              <a:rPr lang="en-US" smtClean="0"/>
              <a:t>24</a:t>
            </a:fld>
            <a:endParaRPr lang="en-US"/>
          </a:p>
        </p:txBody>
      </p:sp>
    </p:spTree>
    <p:extLst>
      <p:ext uri="{BB962C8B-B14F-4D97-AF65-F5344CB8AC3E}">
        <p14:creationId xmlns:p14="http://schemas.microsoft.com/office/powerpoint/2010/main" val="448355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Ubicaciones donde están disponibles los datos de la Clasificación de la Cobertura Terrestre para la semana seleccionada</a:t>
            </a:r>
          </a:p>
        </p:txBody>
      </p:sp>
      <p:sp>
        <p:nvSpPr>
          <p:cNvPr id="4" name="Slide Number Placeholder 3"/>
          <p:cNvSpPr>
            <a:spLocks noGrp="1"/>
          </p:cNvSpPr>
          <p:nvPr>
            <p:ph type="sldNum" sz="quarter" idx="5"/>
          </p:nvPr>
        </p:nvSpPr>
        <p:spPr/>
        <p:txBody>
          <a:bodyPr/>
          <a:lstStyle/>
          <a:p>
            <a:fld id="{669FB240-6942-4949-BEFA-44EAB2AE2D0E}" type="slidenum">
              <a:rPr lang="en-US" smtClean="0"/>
              <a:t>26</a:t>
            </a:fld>
            <a:endParaRPr lang="en-US"/>
          </a:p>
        </p:txBody>
      </p:sp>
    </p:spTree>
    <p:extLst>
      <p:ext uri="{BB962C8B-B14F-4D97-AF65-F5344CB8AC3E}">
        <p14:creationId xmlns:p14="http://schemas.microsoft.com/office/powerpoint/2010/main" val="1503029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Al hacer clic en una ubicación se abrirá una nota de mapa que proporciona datos de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Clasificación de Cobertura Terrestre para esa ubicación y hora. Siga las instrucciones en el tutorial para descargar los datos en un archivo .</a:t>
            </a:r>
            <a:r>
              <a:rPr lang="es-ES" dirty="0" err="1"/>
              <a:t>csv</a:t>
            </a:r>
            <a:r>
              <a:rPr lang="es-ES" dirty="0"/>
              <a:t> para su análisis</a:t>
            </a:r>
            <a:endParaRPr lang="en-UY" dirty="0"/>
          </a:p>
          <a:p>
            <a:endParaRPr lang="en-UY" dirty="0"/>
          </a:p>
        </p:txBody>
      </p:sp>
      <p:sp>
        <p:nvSpPr>
          <p:cNvPr id="4" name="Slide Number Placeholder 3"/>
          <p:cNvSpPr>
            <a:spLocks noGrp="1"/>
          </p:cNvSpPr>
          <p:nvPr>
            <p:ph type="sldNum" sz="quarter" idx="5"/>
          </p:nvPr>
        </p:nvSpPr>
        <p:spPr/>
        <p:txBody>
          <a:bodyPr/>
          <a:lstStyle/>
          <a:p>
            <a:fld id="{669FB240-6942-4949-BEFA-44EAB2AE2D0E}" type="slidenum">
              <a:rPr lang="en-US" smtClean="0"/>
              <a:t>27</a:t>
            </a:fld>
            <a:endParaRPr lang="en-US"/>
          </a:p>
        </p:txBody>
      </p:sp>
    </p:spTree>
    <p:extLst>
      <p:ext uri="{BB962C8B-B14F-4D97-AF65-F5344CB8AC3E}">
        <p14:creationId xmlns:p14="http://schemas.microsoft.com/office/powerpoint/2010/main" val="1948959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9FB240-6942-4949-BEFA-44EAB2AE2D0E}" type="slidenum">
              <a:rPr lang="en-US" smtClean="0"/>
              <a:t>2</a:t>
            </a:fld>
            <a:endParaRPr lang="en-US"/>
          </a:p>
        </p:txBody>
      </p:sp>
    </p:spTree>
    <p:extLst>
      <p:ext uri="{BB962C8B-B14F-4D97-AF65-F5344CB8AC3E}">
        <p14:creationId xmlns:p14="http://schemas.microsoft.com/office/powerpoint/2010/main" val="571710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9FB240-6942-4949-BEFA-44EAB2AE2D0E}" type="slidenum">
              <a:rPr lang="en-US" smtClean="0"/>
              <a:t>3</a:t>
            </a:fld>
            <a:endParaRPr lang="en-US"/>
          </a:p>
        </p:txBody>
      </p:sp>
    </p:spTree>
    <p:extLst>
      <p:ext uri="{BB962C8B-B14F-4D97-AF65-F5344CB8AC3E}">
        <p14:creationId xmlns:p14="http://schemas.microsoft.com/office/powerpoint/2010/main" val="1617944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Alta exactitud y baja precisión</a:t>
            </a:r>
          </a:p>
          <a:p>
            <a:r>
              <a:rPr lang="en-UY" dirty="0"/>
              <a:t>Alta exactitud y alta precisión</a:t>
            </a:r>
          </a:p>
          <a:p>
            <a:r>
              <a:rPr lang="en-UY" dirty="0"/>
              <a:t>Baja exactitud y alra precisión</a:t>
            </a:r>
          </a:p>
          <a:p>
            <a:endParaRPr lang="en-UY" dirty="0"/>
          </a:p>
        </p:txBody>
      </p:sp>
      <p:sp>
        <p:nvSpPr>
          <p:cNvPr id="4" name="Slide Number Placeholder 3"/>
          <p:cNvSpPr>
            <a:spLocks noGrp="1"/>
          </p:cNvSpPr>
          <p:nvPr>
            <p:ph type="sldNum" sz="quarter" idx="5"/>
          </p:nvPr>
        </p:nvSpPr>
        <p:spPr/>
        <p:txBody>
          <a:bodyPr/>
          <a:lstStyle/>
          <a:p>
            <a:fld id="{669FB240-6942-4949-BEFA-44EAB2AE2D0E}" type="slidenum">
              <a:rPr lang="en-US" smtClean="0"/>
              <a:t>9</a:t>
            </a:fld>
            <a:endParaRPr lang="en-US"/>
          </a:p>
        </p:txBody>
      </p:sp>
    </p:spTree>
    <p:extLst>
      <p:ext uri="{BB962C8B-B14F-4D97-AF65-F5344CB8AC3E}">
        <p14:creationId xmlns:p14="http://schemas.microsoft.com/office/powerpoint/2010/main" val="362793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Y" dirty="0"/>
              <a:t>Vegetación heterogénea: sitio de muestreo deficiente.</a:t>
            </a:r>
          </a:p>
          <a:p>
            <a:pPr lvl="0"/>
            <a:r>
              <a:rPr lang="en-UY" dirty="0"/>
              <a:t>Pastizales homogéneos con árboles y pastizales ocasionales: buen sitio de muestreo.</a:t>
            </a:r>
          </a:p>
          <a:p>
            <a:pPr lvl="0"/>
            <a:r>
              <a:rPr lang="en-UY" dirty="0"/>
              <a:t>Vegetación dominada por especies no nativas, irrigadas y fertilizadas: sitio de muestreo deficiente.</a:t>
            </a:r>
          </a:p>
          <a:p>
            <a:pPr lvl="0"/>
            <a:r>
              <a:rPr lang="en-UY" dirty="0"/>
              <a:t> Vegetación heterogénea;  tres tipos de vegetación muy diferentes dominan el área de muestreo: sitio de muestreo deficiente.</a:t>
            </a:r>
          </a:p>
          <a:p>
            <a:pPr lvl="0"/>
            <a:r>
              <a:rPr lang="en-UY" dirty="0"/>
              <a:t>Sitio forestal homogéneo con mezcla de pastos y árboles: buen sitio de muestreo </a:t>
            </a:r>
          </a:p>
          <a:p>
            <a:endParaRPr lang="en-UY" dirty="0"/>
          </a:p>
        </p:txBody>
      </p:sp>
      <p:sp>
        <p:nvSpPr>
          <p:cNvPr id="4" name="Slide Number Placeholder 3"/>
          <p:cNvSpPr>
            <a:spLocks noGrp="1"/>
          </p:cNvSpPr>
          <p:nvPr>
            <p:ph type="sldNum" sz="quarter" idx="5"/>
          </p:nvPr>
        </p:nvSpPr>
        <p:spPr/>
        <p:txBody>
          <a:bodyPr/>
          <a:lstStyle/>
          <a:p>
            <a:fld id="{669FB240-6942-4949-BEFA-44EAB2AE2D0E}" type="slidenum">
              <a:rPr lang="en-US" smtClean="0"/>
              <a:t>13</a:t>
            </a:fld>
            <a:endParaRPr lang="en-US"/>
          </a:p>
        </p:txBody>
      </p:sp>
    </p:spTree>
    <p:extLst>
      <p:ext uri="{BB962C8B-B14F-4D97-AF65-F5344CB8AC3E}">
        <p14:creationId xmlns:p14="http://schemas.microsoft.com/office/powerpoint/2010/main" val="3571341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Bosque homogéneo de siempreverdes: un buen sitio de muestreo</a:t>
            </a:r>
          </a:p>
          <a:p>
            <a:r>
              <a:rPr lang="en-UY" dirty="0"/>
              <a:t>Sitio de muestreo heterogéneo, incluyendo un bosque de coníferas, pradera y un grupo de abedules: sitio de muestreo deficiente</a:t>
            </a:r>
          </a:p>
          <a:p>
            <a:r>
              <a:rPr lang="en-UY" dirty="0"/>
              <a:t>Sitio homogéneo de pradera de pastizales: un buen sitio de muestreo</a:t>
            </a:r>
          </a:p>
          <a:p>
            <a:r>
              <a:rPr lang="en-UY" dirty="0"/>
              <a:t>Zona homogénea de abedules: ¿esto es representativo del área o una zona húmeda localizada? Usted deberá realizar observaciones para decidirlo.</a:t>
            </a:r>
          </a:p>
        </p:txBody>
      </p:sp>
      <p:sp>
        <p:nvSpPr>
          <p:cNvPr id="4" name="Slide Number Placeholder 3"/>
          <p:cNvSpPr>
            <a:spLocks noGrp="1"/>
          </p:cNvSpPr>
          <p:nvPr>
            <p:ph type="sldNum" sz="quarter" idx="5"/>
          </p:nvPr>
        </p:nvSpPr>
        <p:spPr/>
        <p:txBody>
          <a:bodyPr/>
          <a:lstStyle/>
          <a:p>
            <a:fld id="{669FB240-6942-4949-BEFA-44EAB2AE2D0E}" type="slidenum">
              <a:rPr lang="en-US" smtClean="0"/>
              <a:t>14</a:t>
            </a:fld>
            <a:endParaRPr lang="en-US"/>
          </a:p>
        </p:txBody>
      </p:sp>
    </p:spTree>
    <p:extLst>
      <p:ext uri="{BB962C8B-B14F-4D97-AF65-F5344CB8AC3E}">
        <p14:creationId xmlns:p14="http://schemas.microsoft.com/office/powerpoint/2010/main" val="3419648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Seleccione y localice un Sitio de Muestreo de Cobertura Terrestre. Area de cobertura terrestre homogénea de 90 x 90 ms</a:t>
            </a:r>
          </a:p>
          <a:p>
            <a:r>
              <a:rPr lang="en-UY" dirty="0"/>
              <a:t>En el centro del sitio: Ubicación con el GPS. Siguiendo el Protocolo del GPS, tome las coordinadas del GPS (latitud, longitud y elevación)</a:t>
            </a:r>
          </a:p>
          <a:p>
            <a:r>
              <a:rPr lang="en-UY" dirty="0"/>
              <a:t>Fotos</a:t>
            </a:r>
          </a:p>
          <a:p>
            <a:r>
              <a:rPr lang="en-UY" dirty="0"/>
              <a:t>Tome fotos en las cuatro direcciones cardinales (Norte, Sur, Este y Oeste)</a:t>
            </a:r>
          </a:p>
          <a:p>
            <a:r>
              <a:rPr lang="en-UY" dirty="0"/>
              <a:t>Determine la Clase MUC</a:t>
            </a:r>
          </a:p>
          <a:p>
            <a:r>
              <a:rPr lang="en-UY" dirty="0"/>
              <a:t>Utilizando el Sistema MUC, determine la Clase MUC para el nivel más detallado</a:t>
            </a:r>
          </a:p>
          <a:p>
            <a:r>
              <a:rPr lang="en-UY" dirty="0"/>
              <a:t>Biometría</a:t>
            </a:r>
          </a:p>
          <a:p>
            <a:r>
              <a:rPr lang="en-UY" dirty="0"/>
              <a:t>Siguiendo el Protocolo de Biometría,  realice las mediciones de biometría adecuadas (cobertura de árboles, cobertura del suelo, identificación de la vegetación dominante y codominante, la altura y la circumferencia de los árboles, y/O biomasa de las gramíneas) para seleccionar la clase de MUC correcta. Camine desde el centro a lo largo de la media diagonal de 21.2 metros del centro pixelado (NE, SE, NO, SO). Luego de cada caminada, registre las observaciones sobre las copas de los árboles y el suelo en la Hoja de Datos apropiada. </a:t>
            </a:r>
          </a:p>
        </p:txBody>
      </p:sp>
      <p:sp>
        <p:nvSpPr>
          <p:cNvPr id="4" name="Slide Number Placeholder 3"/>
          <p:cNvSpPr>
            <a:spLocks noGrp="1"/>
          </p:cNvSpPr>
          <p:nvPr>
            <p:ph type="sldNum" sz="quarter" idx="5"/>
          </p:nvPr>
        </p:nvSpPr>
        <p:spPr/>
        <p:txBody>
          <a:bodyPr/>
          <a:lstStyle/>
          <a:p>
            <a:fld id="{669FB240-6942-4949-BEFA-44EAB2AE2D0E}" type="slidenum">
              <a:rPr lang="en-US" smtClean="0"/>
              <a:t>15</a:t>
            </a:fld>
            <a:endParaRPr lang="en-US"/>
          </a:p>
        </p:txBody>
      </p:sp>
    </p:spTree>
    <p:extLst>
      <p:ext uri="{BB962C8B-B14F-4D97-AF65-F5344CB8AC3E}">
        <p14:creationId xmlns:p14="http://schemas.microsoft.com/office/powerpoint/2010/main" val="2069460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Y"/>
          </a:p>
        </p:txBody>
      </p:sp>
      <p:sp>
        <p:nvSpPr>
          <p:cNvPr id="4" name="Slide Number Placeholder 3"/>
          <p:cNvSpPr>
            <a:spLocks noGrp="1"/>
          </p:cNvSpPr>
          <p:nvPr>
            <p:ph type="sldNum" sz="quarter" idx="5"/>
          </p:nvPr>
        </p:nvSpPr>
        <p:spPr/>
        <p:txBody>
          <a:bodyPr/>
          <a:lstStyle/>
          <a:p>
            <a:fld id="{669FB240-6942-4949-BEFA-44EAB2AE2D0E}" type="slidenum">
              <a:rPr lang="en-US" smtClean="0"/>
              <a:t>20</a:t>
            </a:fld>
            <a:endParaRPr lang="en-US"/>
          </a:p>
        </p:txBody>
      </p:sp>
    </p:spTree>
    <p:extLst>
      <p:ext uri="{BB962C8B-B14F-4D97-AF65-F5344CB8AC3E}">
        <p14:creationId xmlns:p14="http://schemas.microsoft.com/office/powerpoint/2010/main" val="771836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Mis marcadores de páginas web</a:t>
            </a:r>
          </a:p>
          <a:p>
            <a:r>
              <a:rPr lang="en-UY" dirty="0"/>
              <a:t>Mis organizaciones y mis sitios</a:t>
            </a:r>
          </a:p>
          <a:p>
            <a:r>
              <a:rPr lang="en-UY" dirty="0"/>
              <a:t>Apriete “agregar sitio”</a:t>
            </a:r>
          </a:p>
        </p:txBody>
      </p:sp>
      <p:sp>
        <p:nvSpPr>
          <p:cNvPr id="4" name="Slide Number Placeholder 3"/>
          <p:cNvSpPr>
            <a:spLocks noGrp="1"/>
          </p:cNvSpPr>
          <p:nvPr>
            <p:ph type="sldNum" sz="quarter" idx="5"/>
          </p:nvPr>
        </p:nvSpPr>
        <p:spPr/>
        <p:txBody>
          <a:bodyPr/>
          <a:lstStyle/>
          <a:p>
            <a:fld id="{669FB240-6942-4949-BEFA-44EAB2AE2D0E}" type="slidenum">
              <a:rPr lang="en-US" smtClean="0"/>
              <a:t>23</a:t>
            </a:fld>
            <a:endParaRPr lang="en-US"/>
          </a:p>
        </p:txBody>
      </p:sp>
    </p:spTree>
    <p:extLst>
      <p:ext uri="{BB962C8B-B14F-4D97-AF65-F5344CB8AC3E}">
        <p14:creationId xmlns:p14="http://schemas.microsoft.com/office/powerpoint/2010/main" val="411489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6A4166-5F60-6845-83D3-2E833C1DE41C}" type="datetime1">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A2733-D33A-BC47-A5EA-AEECC1A5023B}" type="slidenum">
              <a:rPr lang="en-US" smtClean="0"/>
              <a:t>‹Nº›</a:t>
            </a:fld>
            <a:endParaRPr lang="en-US"/>
          </a:p>
        </p:txBody>
      </p:sp>
    </p:spTree>
    <p:extLst>
      <p:ext uri="{BB962C8B-B14F-4D97-AF65-F5344CB8AC3E}">
        <p14:creationId xmlns:p14="http://schemas.microsoft.com/office/powerpoint/2010/main" val="121973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D9C0B3-C861-7449-BF79-6538B4C398DC}" type="datetime1">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A2733-D33A-BC47-A5EA-AEECC1A5023B}" type="slidenum">
              <a:rPr lang="en-US" smtClean="0"/>
              <a:t>‹Nº›</a:t>
            </a:fld>
            <a:endParaRPr lang="en-US"/>
          </a:p>
        </p:txBody>
      </p:sp>
    </p:spTree>
    <p:extLst>
      <p:ext uri="{BB962C8B-B14F-4D97-AF65-F5344CB8AC3E}">
        <p14:creationId xmlns:p14="http://schemas.microsoft.com/office/powerpoint/2010/main" val="855116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F3E4C-5CF6-484A-8341-E8C099276109}" type="datetime1">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A2733-D33A-BC47-A5EA-AEECC1A5023B}" type="slidenum">
              <a:rPr lang="en-US" smtClean="0"/>
              <a:t>‹Nº›</a:t>
            </a:fld>
            <a:endParaRPr lang="en-US"/>
          </a:p>
        </p:txBody>
      </p:sp>
    </p:spTree>
    <p:extLst>
      <p:ext uri="{BB962C8B-B14F-4D97-AF65-F5344CB8AC3E}">
        <p14:creationId xmlns:p14="http://schemas.microsoft.com/office/powerpoint/2010/main" val="990265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CA0B65-816F-A04E-8AD6-AABF6759E918}" type="datetime1">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A2733-D33A-BC47-A5EA-AEECC1A5023B}" type="slidenum">
              <a:rPr lang="en-US" smtClean="0"/>
              <a:t>‹Nº›</a:t>
            </a:fld>
            <a:endParaRPr lang="en-US"/>
          </a:p>
        </p:txBody>
      </p:sp>
    </p:spTree>
    <p:extLst>
      <p:ext uri="{BB962C8B-B14F-4D97-AF65-F5344CB8AC3E}">
        <p14:creationId xmlns:p14="http://schemas.microsoft.com/office/powerpoint/2010/main" val="1313971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503F10-2897-CD4E-9D4F-1A68DFEC2E1B}" type="datetime1">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A2733-D33A-BC47-A5EA-AEECC1A5023B}" type="slidenum">
              <a:rPr lang="en-US" smtClean="0"/>
              <a:t>‹Nº›</a:t>
            </a:fld>
            <a:endParaRPr lang="en-US"/>
          </a:p>
        </p:txBody>
      </p:sp>
    </p:spTree>
    <p:extLst>
      <p:ext uri="{BB962C8B-B14F-4D97-AF65-F5344CB8AC3E}">
        <p14:creationId xmlns:p14="http://schemas.microsoft.com/office/powerpoint/2010/main" val="1347061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1019" y="624679"/>
            <a:ext cx="7886700" cy="1325563"/>
          </a:xfrm>
        </p:spPr>
        <p:txBody>
          <a:bodyPr>
            <a:normAutofit/>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931985" y="1646237"/>
            <a:ext cx="3886200" cy="4351338"/>
          </a:xfrm>
        </p:spPr>
        <p:txBody>
          <a:bodyPr/>
          <a:lstStyle>
            <a:lvl1pPr>
              <a:defRPr sz="1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DBE449-D851-9F42-9B37-D9513099EAA8}" type="datetime1">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A2733-D33A-BC47-A5EA-AEECC1A5023B}" type="slidenum">
              <a:rPr lang="en-US" smtClean="0"/>
              <a:t>‹Nº›</a:t>
            </a:fld>
            <a:endParaRPr lang="en-US"/>
          </a:p>
        </p:txBody>
      </p:sp>
    </p:spTree>
    <p:extLst>
      <p:ext uri="{BB962C8B-B14F-4D97-AF65-F5344CB8AC3E}">
        <p14:creationId xmlns:p14="http://schemas.microsoft.com/office/powerpoint/2010/main" val="1295065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296510-9E0C-5147-938B-26811A60FDED}" type="datetime1">
              <a:rPr lang="en-US" smtClean="0"/>
              <a:t>8/24/2021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6A2733-D33A-BC47-A5EA-AEECC1A5023B}" type="slidenum">
              <a:rPr lang="en-US" smtClean="0"/>
              <a:t>‹Nº›</a:t>
            </a:fld>
            <a:endParaRPr lang="en-US"/>
          </a:p>
        </p:txBody>
      </p:sp>
    </p:spTree>
    <p:extLst>
      <p:ext uri="{BB962C8B-B14F-4D97-AF65-F5344CB8AC3E}">
        <p14:creationId xmlns:p14="http://schemas.microsoft.com/office/powerpoint/2010/main" val="1426255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3AEC03-E7E6-A34F-86C4-0E82D37477D2}" type="datetime1">
              <a:rPr lang="en-US" smtClean="0"/>
              <a:t>8/24/2021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6A2733-D33A-BC47-A5EA-AEECC1A5023B}" type="slidenum">
              <a:rPr lang="en-US" smtClean="0"/>
              <a:t>‹Nº›</a:t>
            </a:fld>
            <a:endParaRPr lang="en-US"/>
          </a:p>
        </p:txBody>
      </p:sp>
    </p:spTree>
    <p:extLst>
      <p:ext uri="{BB962C8B-B14F-4D97-AF65-F5344CB8AC3E}">
        <p14:creationId xmlns:p14="http://schemas.microsoft.com/office/powerpoint/2010/main" val="87106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C9CBE-835A-A041-9E17-BAAECC60DE2B}" type="datetime1">
              <a:rPr lang="en-US" smtClean="0"/>
              <a:t>8/24/2021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6A2733-D33A-BC47-A5EA-AEECC1A5023B}" type="slidenum">
              <a:rPr lang="en-US" smtClean="0"/>
              <a:t>‹Nº›</a:t>
            </a:fld>
            <a:endParaRPr lang="en-US"/>
          </a:p>
        </p:txBody>
      </p:sp>
    </p:spTree>
    <p:extLst>
      <p:ext uri="{BB962C8B-B14F-4D97-AF65-F5344CB8AC3E}">
        <p14:creationId xmlns:p14="http://schemas.microsoft.com/office/powerpoint/2010/main" val="599231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F62252-9C16-304C-AFA3-2582BDCC2D54}" type="datetime1">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A2733-D33A-BC47-A5EA-AEECC1A5023B}" type="slidenum">
              <a:rPr lang="en-US" smtClean="0"/>
              <a:t>‹Nº›</a:t>
            </a:fld>
            <a:endParaRPr lang="en-US"/>
          </a:p>
        </p:txBody>
      </p:sp>
    </p:spTree>
    <p:extLst>
      <p:ext uri="{BB962C8B-B14F-4D97-AF65-F5344CB8AC3E}">
        <p14:creationId xmlns:p14="http://schemas.microsoft.com/office/powerpoint/2010/main" val="1738310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FC866D-C903-1C4E-99D2-0E2E6A7DE5F8}" type="datetime1">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A2733-D33A-BC47-A5EA-AEECC1A5023B}" type="slidenum">
              <a:rPr lang="en-US" smtClean="0"/>
              <a:t>‹Nº›</a:t>
            </a:fld>
            <a:endParaRPr lang="en-US"/>
          </a:p>
        </p:txBody>
      </p:sp>
    </p:spTree>
    <p:extLst>
      <p:ext uri="{BB962C8B-B14F-4D97-AF65-F5344CB8AC3E}">
        <p14:creationId xmlns:p14="http://schemas.microsoft.com/office/powerpoint/2010/main" val="1420888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A879F0-0992-324B-B6A1-DE43F18DB11F}" type="datetime1">
              <a:rPr lang="en-US" smtClean="0"/>
              <a:t>8/24/2021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A2733-D33A-BC47-A5EA-AEECC1A5023B}" type="slidenum">
              <a:rPr lang="en-US" smtClean="0"/>
              <a:t>‹Nº›</a:t>
            </a:fld>
            <a:endParaRPr lang="en-US"/>
          </a:p>
        </p:txBody>
      </p:sp>
    </p:spTree>
    <p:extLst>
      <p:ext uri="{BB962C8B-B14F-4D97-AF65-F5344CB8AC3E}">
        <p14:creationId xmlns:p14="http://schemas.microsoft.com/office/powerpoint/2010/main" val="463184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globe.gov/documents/355050/2d5cab67-b42b-4d15-8822-e252a92072bd" TargetMode="External"/><Relationship Id="rId7" Type="http://schemas.openxmlformats.org/officeDocument/2006/relationships/hyperlink" Target="http://www.globe.gov/documents/355050/cd48320b-da27-4269-8b8a-5e27e6a45be3" TargetMode="Externa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hyperlink" Target="http://www.globe.gov/documents/356823/06e2fa6d-f397-483f-b08c-a07332aa94a3" TargetMode="External"/><Relationship Id="rId5" Type="http://schemas.openxmlformats.org/officeDocument/2006/relationships/hyperlink" Target="http://www.globe.gov/documents/356823/909bbf43-784e-4736-9399-e78909514753" TargetMode="External"/><Relationship Id="rId4" Type="http://schemas.openxmlformats.org/officeDocument/2006/relationships/hyperlink" Target="http://www.globe.gov/documents/355050/8980d482-606e-49c7-a1f6-68b15821f65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mailto:DATA@GLOBE.GOV" TargetMode="External"/><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hyperlink" Target="https://www.globe.gov/documents/10157/7349361/Viz+tutorial.pdf" TargetMode="External"/><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hyperlink" Target="https://www.globe.gov/documents/10157/7349361/Viz+tutorial.pptx"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hyperlink" Target="https://www.globe.gov/documents/355050/efb91c50-32cb-4733-a2f6-1e2acaebc575"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hyperlink" Target="http://climate.nasa.gov/" TargetMode="External"/><Relationship Id="rId3" Type="http://schemas.openxmlformats.org/officeDocument/2006/relationships/image" Target="../media/image1.jpg"/><Relationship Id="rId7" Type="http://schemas.openxmlformats.org/officeDocument/2006/relationships/hyperlink" Target="http://nasawavelength.org/" TargetMode="Externa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hyperlink" Target="http://www.globe.gov/" TargetMode="External"/><Relationship Id="rId5" Type="http://schemas.openxmlformats.org/officeDocument/2006/relationships/hyperlink" Target="mailto:help@globe.gov" TargetMode="External"/><Relationship Id="rId4" Type="http://schemas.openxmlformats.org/officeDocument/2006/relationships/hyperlink" Target="https://docs.google.com/forms/d/1nF4DOebsUPFN2I3Sl73HZkrN_BzFnjAgCBdAQAt_E0I/viewform?c=0&amp;w=1" TargetMode="External"/><Relationship Id="rId9"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hyperlink" Target="https://www.facebook.com/GLOBELAC"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www.instagram.com/globe_lac/" TargetMode="External"/><Relationship Id="rId5" Type="http://schemas.openxmlformats.org/officeDocument/2006/relationships/hyperlink" Target="mailto:GLOBELAC.COMMUNICATIONS@EDUC.AUSTRAL.EDU.AR" TargetMode="External"/><Relationship Id="rId10" Type="http://schemas.openxmlformats.org/officeDocument/2006/relationships/image" Target="../media/image30.jpeg"/><Relationship Id="rId4" Type="http://schemas.openxmlformats.org/officeDocument/2006/relationships/hyperlink" Target="mailto:lac_rco@educ.austral.edu.ar" TargetMode="Externa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lstStyle/>
          <a:p>
            <a:r>
              <a:rPr lang="en-US" dirty="0"/>
              <a:t>Land Cover Sample Site Field Guide</a:t>
            </a:r>
          </a:p>
        </p:txBody>
      </p:sp>
      <p:pic>
        <p:nvPicPr>
          <p:cNvPr id="4" name="Picture 3" descr="Art image of a mountainous, treed mead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0540"/>
            <a:ext cx="9144000" cy="6031760"/>
          </a:xfrm>
          <a:prstGeom prst="rect">
            <a:avLst/>
          </a:prstGeom>
        </p:spPr>
      </p:pic>
      <p:pic>
        <p:nvPicPr>
          <p:cNvPr id="3" name="Imagen 2"/>
          <p:cNvPicPr>
            <a:picLocks noChangeAspect="1"/>
          </p:cNvPicPr>
          <p:nvPr/>
        </p:nvPicPr>
        <p:blipFill>
          <a:blip r:embed="rId4"/>
          <a:stretch>
            <a:fillRect/>
          </a:stretch>
        </p:blipFill>
        <p:spPr>
          <a:xfrm>
            <a:off x="-12590" y="0"/>
            <a:ext cx="9169179" cy="835224"/>
          </a:xfrm>
          <a:prstGeom prst="rect">
            <a:avLst/>
          </a:prstGeom>
        </p:spPr>
      </p:pic>
    </p:spTree>
    <p:extLst>
      <p:ext uri="{BB962C8B-B14F-4D97-AF65-F5344CB8AC3E}">
        <p14:creationId xmlns:p14="http://schemas.microsoft.com/office/powerpoint/2010/main" val="584095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6054"/>
            <a:ext cx="9144793" cy="7054054"/>
          </a:xfrm>
          <a:prstGeom prst="rect">
            <a:avLst/>
          </a:prstGeom>
        </p:spPr>
      </p:pic>
      <p:sp>
        <p:nvSpPr>
          <p:cNvPr id="10" name="CuadroTexto 9"/>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215B1C"/>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11" name="Elipse 10"/>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4" name="Slide Number Placeholder 3"/>
          <p:cNvSpPr>
            <a:spLocks noGrp="1"/>
          </p:cNvSpPr>
          <p:nvPr>
            <p:ph type="sldNum" sz="quarter" idx="12"/>
          </p:nvPr>
        </p:nvSpPr>
        <p:spPr/>
        <p:txBody>
          <a:bodyPr/>
          <a:lstStyle/>
          <a:p>
            <a:fld id="{1F6A2733-D33A-BC47-A5EA-AEECC1A5023B}" type="slidenum">
              <a:rPr lang="en-US" smtClean="0"/>
              <a:t>10</a:t>
            </a:fld>
            <a:endParaRPr lang="en-US"/>
          </a:p>
        </p:txBody>
      </p:sp>
      <p:sp>
        <p:nvSpPr>
          <p:cNvPr id="2" name="Title 1"/>
          <p:cNvSpPr>
            <a:spLocks noGrp="1"/>
          </p:cNvSpPr>
          <p:nvPr>
            <p:ph type="title"/>
          </p:nvPr>
        </p:nvSpPr>
        <p:spPr>
          <a:xfrm>
            <a:off x="1257300" y="608951"/>
            <a:ext cx="7886700" cy="1325563"/>
          </a:xfrm>
        </p:spPr>
        <p:txBody>
          <a:bodyPr/>
          <a:lstStyle/>
          <a:p>
            <a:pPr algn="just"/>
            <a:r>
              <a:rPr lang="en-US" altLang="en-US" b="1" dirty="0">
                <a:solidFill>
                  <a:srgbClr val="055000"/>
                </a:solidFill>
              </a:rPr>
              <a:t>Un </a:t>
            </a:r>
            <a:r>
              <a:rPr lang="en-US" altLang="en-US" b="1" dirty="0" err="1">
                <a:solidFill>
                  <a:srgbClr val="055000"/>
                </a:solidFill>
              </a:rPr>
              <a:t>vistazo</a:t>
            </a:r>
            <a:r>
              <a:rPr lang="en-US" altLang="en-US" b="1" dirty="0">
                <a:solidFill>
                  <a:srgbClr val="055000"/>
                </a:solidFill>
              </a:rPr>
              <a:t> al </a:t>
            </a:r>
            <a:r>
              <a:rPr lang="en-US" altLang="en-US" b="1" dirty="0" err="1">
                <a:solidFill>
                  <a:srgbClr val="055000"/>
                </a:solidFill>
              </a:rPr>
              <a:t>protocolo</a:t>
            </a:r>
            <a:endParaRPr lang="en-US" altLang="en-US" b="1" dirty="0">
              <a:solidFill>
                <a:srgbClr val="055000"/>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1799903172"/>
              </p:ext>
            </p:extLst>
          </p:nvPr>
        </p:nvGraphicFramePr>
        <p:xfrm>
          <a:off x="1409545" y="1465832"/>
          <a:ext cx="7425691" cy="4966868"/>
        </p:xfrm>
        <a:graphic>
          <a:graphicData uri="http://schemas.openxmlformats.org/drawingml/2006/table">
            <a:tbl>
              <a:tblPr bandRow="1">
                <a:tableStyleId>{93296810-A885-4BE3-A3E7-6D5BEEA58F35}</a:tableStyleId>
              </a:tblPr>
              <a:tblGrid>
                <a:gridCol w="1825990">
                  <a:extLst>
                    <a:ext uri="{9D8B030D-6E8A-4147-A177-3AD203B41FA5}">
                      <a16:colId xmlns:a16="http://schemas.microsoft.com/office/drawing/2014/main" val="1461456976"/>
                    </a:ext>
                  </a:extLst>
                </a:gridCol>
                <a:gridCol w="5599701">
                  <a:extLst>
                    <a:ext uri="{9D8B030D-6E8A-4147-A177-3AD203B41FA5}">
                      <a16:colId xmlns:a16="http://schemas.microsoft.com/office/drawing/2014/main" val="4095737039"/>
                    </a:ext>
                  </a:extLst>
                </a:gridCol>
              </a:tblGrid>
              <a:tr h="647357">
                <a:tc>
                  <a:txBody>
                    <a:bodyPr/>
                    <a:lstStyle/>
                    <a:p>
                      <a:r>
                        <a:rPr kumimoji="0" lang="es-AR" sz="1600" b="1" i="0" u="none" strike="noStrike" kern="1200" cap="none" spc="0" normalizeH="0" baseline="0" noProof="0" dirty="0" smtClean="0">
                          <a:ln>
                            <a:noFill/>
                          </a:ln>
                          <a:solidFill>
                            <a:srgbClr val="055000"/>
                          </a:solidFill>
                          <a:effectLst/>
                          <a:uLnTx/>
                          <a:uFillTx/>
                          <a:latin typeface="+mn-lt"/>
                          <a:ea typeface="+mn-ea"/>
                          <a:cs typeface="+mn-cs"/>
                        </a:rPr>
                        <a:t>Cuándo</a:t>
                      </a:r>
                      <a:endParaRPr lang="es-AR" sz="1200" noProof="0" dirty="0">
                        <a:latin typeface="+mn-lt"/>
                      </a:endParaRPr>
                    </a:p>
                  </a:txBody>
                  <a:tcPr/>
                </a:tc>
                <a:tc>
                  <a:txBody>
                    <a:bodyPr/>
                    <a:lstStyle/>
                    <a:p>
                      <a:r>
                        <a:rPr lang="es-ES" sz="1600" dirty="0" smtClean="0">
                          <a:latin typeface="+mn-lt"/>
                        </a:rPr>
                        <a:t>En cualquier momento. La determinación de algunas de las mediciones biométricas se realiza mejor durante la  temporada de crecimiento.</a:t>
                      </a:r>
                    </a:p>
                  </a:txBody>
                  <a:tcPr/>
                </a:tc>
                <a:extLst>
                  <a:ext uri="{0D108BD9-81ED-4DB2-BD59-A6C34878D82A}">
                    <a16:rowId xmlns:a16="http://schemas.microsoft.com/office/drawing/2014/main" val="2830285293"/>
                  </a:ext>
                </a:extLst>
              </a:tr>
              <a:tr h="647357">
                <a:tc>
                  <a:txBody>
                    <a:bodyPr/>
                    <a:lstStyle/>
                    <a:p>
                      <a:r>
                        <a:rPr kumimoji="0" lang="es-AR" sz="1600" b="1" i="0" u="none" strike="noStrike" kern="1200" cap="none" spc="0" normalizeH="0" baseline="0" noProof="0" dirty="0" smtClean="0">
                          <a:ln>
                            <a:noFill/>
                          </a:ln>
                          <a:solidFill>
                            <a:srgbClr val="055000"/>
                          </a:solidFill>
                          <a:effectLst/>
                          <a:uLnTx/>
                          <a:uFillTx/>
                          <a:latin typeface="+mn-lt"/>
                          <a:ea typeface="+mn-ea"/>
                          <a:cs typeface="+mn-cs"/>
                        </a:rPr>
                        <a:t>Dónde</a:t>
                      </a:r>
                      <a:endParaRPr lang="es-AR" sz="1200" noProof="0" dirty="0">
                        <a:latin typeface="+mn-lt"/>
                      </a:endParaRPr>
                    </a:p>
                  </a:txBody>
                  <a:tcPr/>
                </a:tc>
                <a:tc>
                  <a:txBody>
                    <a:bodyPr/>
                    <a:lstStyle/>
                    <a:p>
                      <a:r>
                        <a:rPr lang="es-ES" sz="1600" dirty="0" smtClean="0">
                          <a:latin typeface="+mn-lt"/>
                        </a:rPr>
                        <a:t>Zona de vegetación homogénea de  90 m x 90 m.</a:t>
                      </a:r>
                      <a:endParaRPr lang="es-AR" sz="1600" dirty="0">
                        <a:latin typeface="+mn-lt"/>
                      </a:endParaRPr>
                    </a:p>
                  </a:txBody>
                  <a:tcPr/>
                </a:tc>
                <a:extLst>
                  <a:ext uri="{0D108BD9-81ED-4DB2-BD59-A6C34878D82A}">
                    <a16:rowId xmlns:a16="http://schemas.microsoft.com/office/drawing/2014/main" val="3434255215"/>
                  </a:ext>
                </a:extLst>
              </a:tr>
              <a:tr h="647357">
                <a:tc>
                  <a:txBody>
                    <a:bodyPr/>
                    <a:lstStyle/>
                    <a:p>
                      <a:pPr marL="0" algn="l" defTabSz="914400" rtl="0" eaLnBrk="1" latinLnBrk="0" hangingPunct="1"/>
                      <a:r>
                        <a:rPr kumimoji="0" lang="es-AR" sz="1600" b="1" i="0" u="none" strike="noStrike" kern="1200" cap="none" spc="0" normalizeH="0" baseline="0" dirty="0" smtClean="0">
                          <a:ln>
                            <a:noFill/>
                          </a:ln>
                          <a:solidFill>
                            <a:srgbClr val="055000"/>
                          </a:solidFill>
                          <a:effectLst/>
                          <a:uLnTx/>
                          <a:uFillTx/>
                          <a:latin typeface="+mn-lt"/>
                          <a:ea typeface="+mn-ea"/>
                          <a:cs typeface="+mn-cs"/>
                        </a:rPr>
                        <a:t>Tiempo necesario</a:t>
                      </a:r>
                    </a:p>
                  </a:txBody>
                  <a:tcPr/>
                </a:tc>
                <a:tc>
                  <a:txBody>
                    <a:bodyPr/>
                    <a:lstStyle/>
                    <a:p>
                      <a:r>
                        <a:rPr lang="es-ES" sz="1600" dirty="0" smtClean="0">
                          <a:latin typeface="+mn-lt"/>
                        </a:rPr>
                        <a:t>1-2 horas para la descripción inicial más las visitas subsecuentes para conducir</a:t>
                      </a:r>
                      <a:r>
                        <a:rPr lang="es-ES" sz="1600" baseline="0" dirty="0" smtClean="0">
                          <a:latin typeface="+mn-lt"/>
                        </a:rPr>
                        <a:t> las mediciones biométricas</a:t>
                      </a:r>
                      <a:endParaRPr lang="es-AR" sz="1600" dirty="0">
                        <a:latin typeface="+mn-lt"/>
                      </a:endParaRPr>
                    </a:p>
                  </a:txBody>
                  <a:tcPr/>
                </a:tc>
                <a:extLst>
                  <a:ext uri="{0D108BD9-81ED-4DB2-BD59-A6C34878D82A}">
                    <a16:rowId xmlns:a16="http://schemas.microsoft.com/office/drawing/2014/main" val="3674845943"/>
                  </a:ext>
                </a:extLst>
              </a:tr>
              <a:tr h="647357">
                <a:tc>
                  <a:txBody>
                    <a:bodyPr/>
                    <a:lstStyle/>
                    <a:p>
                      <a:pPr marL="0" algn="l" defTabSz="914400" rtl="0" eaLnBrk="1" latinLnBrk="0" hangingPunct="1"/>
                      <a:r>
                        <a:rPr kumimoji="0" lang="es-AR" sz="1600" b="1" i="0" u="none" strike="noStrike" kern="1200" cap="none" spc="0" normalizeH="0" baseline="0" dirty="0" smtClean="0">
                          <a:ln>
                            <a:noFill/>
                          </a:ln>
                          <a:solidFill>
                            <a:srgbClr val="055000"/>
                          </a:solidFill>
                          <a:effectLst/>
                          <a:uLnTx/>
                          <a:uFillTx/>
                          <a:latin typeface="+mn-lt"/>
                          <a:ea typeface="+mn-ea"/>
                          <a:cs typeface="+mn-cs"/>
                        </a:rPr>
                        <a:t>Pre requisitos</a:t>
                      </a:r>
                      <a:endParaRPr kumimoji="0" lang="es-AR" sz="1600" b="1" i="0" u="none" strike="noStrike" kern="1200" cap="none" spc="0" normalizeH="0" baseline="0" dirty="0">
                        <a:ln>
                          <a:noFill/>
                        </a:ln>
                        <a:solidFill>
                          <a:srgbClr val="055000"/>
                        </a:solidFill>
                        <a:effectLst/>
                        <a:uLnTx/>
                        <a:uFillTx/>
                        <a:latin typeface="+mn-lt"/>
                        <a:ea typeface="+mn-ea"/>
                        <a:cs typeface="+mn-cs"/>
                      </a:endParaRPr>
                    </a:p>
                  </a:txBody>
                  <a:tcPr/>
                </a:tc>
                <a:tc>
                  <a:txBody>
                    <a:bodyPr/>
                    <a:lstStyle/>
                    <a:p>
                      <a:r>
                        <a:rPr lang="es-AR" sz="1600" dirty="0" smtClean="0">
                          <a:latin typeface="+mn-lt"/>
                        </a:rPr>
                        <a:t>Ninguno</a:t>
                      </a:r>
                      <a:endParaRPr lang="es-AR" sz="1600" dirty="0">
                        <a:latin typeface="+mn-lt"/>
                      </a:endParaRPr>
                    </a:p>
                  </a:txBody>
                  <a:tcPr/>
                </a:tc>
                <a:extLst>
                  <a:ext uri="{0D108BD9-81ED-4DB2-BD59-A6C34878D82A}">
                    <a16:rowId xmlns:a16="http://schemas.microsoft.com/office/drawing/2014/main" val="2809796802"/>
                  </a:ext>
                </a:extLst>
              </a:tr>
              <a:tr h="647357">
                <a:tc>
                  <a:txBody>
                    <a:bodyPr/>
                    <a:lstStyle/>
                    <a:p>
                      <a:pPr marL="0" algn="l" defTabSz="914400" rtl="0" eaLnBrk="1" latinLnBrk="0" hangingPunct="1"/>
                      <a:r>
                        <a:rPr kumimoji="0" lang="es-AR" sz="1600" b="1" i="0" u="none" strike="noStrike" kern="1200" cap="none" spc="0" normalizeH="0" baseline="0" dirty="0" smtClean="0">
                          <a:ln>
                            <a:noFill/>
                          </a:ln>
                          <a:solidFill>
                            <a:srgbClr val="055000"/>
                          </a:solidFill>
                          <a:effectLst/>
                          <a:uLnTx/>
                          <a:uFillTx/>
                          <a:latin typeface="+mn-lt"/>
                          <a:ea typeface="+mn-ea"/>
                          <a:cs typeface="+mn-cs"/>
                        </a:rPr>
                        <a:t>Instrumentos clave</a:t>
                      </a:r>
                      <a:endParaRPr kumimoji="0" lang="es-AR" sz="1600" b="1" i="0" u="none" strike="noStrike" kern="1200" cap="none" spc="0" normalizeH="0" baseline="0" dirty="0">
                        <a:ln>
                          <a:noFill/>
                        </a:ln>
                        <a:solidFill>
                          <a:srgbClr val="055000"/>
                        </a:solidFill>
                        <a:effectLst/>
                        <a:uLnTx/>
                        <a:uFillTx/>
                        <a:latin typeface="+mn-lt"/>
                        <a:ea typeface="+mn-ea"/>
                        <a:cs typeface="+mn-cs"/>
                      </a:endParaRPr>
                    </a:p>
                  </a:txBody>
                  <a:tcPr/>
                </a:tc>
                <a:tc>
                  <a:txBody>
                    <a:bodyPr/>
                    <a:lstStyle/>
                    <a:p>
                      <a:r>
                        <a:rPr lang="es-AR" sz="1600" dirty="0" smtClean="0">
                          <a:latin typeface="+mn-lt"/>
                        </a:rPr>
                        <a:t>Cinta</a:t>
                      </a:r>
                      <a:r>
                        <a:rPr lang="es-AR" sz="1600" baseline="0" dirty="0" smtClean="0">
                          <a:latin typeface="+mn-lt"/>
                        </a:rPr>
                        <a:t> métrica de 50m, receptor GPS, brújula</a:t>
                      </a:r>
                      <a:endParaRPr lang="es-AR" sz="1600" dirty="0">
                        <a:latin typeface="+mn-lt"/>
                      </a:endParaRPr>
                    </a:p>
                  </a:txBody>
                  <a:tcPr/>
                </a:tc>
                <a:extLst>
                  <a:ext uri="{0D108BD9-81ED-4DB2-BD59-A6C34878D82A}">
                    <a16:rowId xmlns:a16="http://schemas.microsoft.com/office/drawing/2014/main" val="1632338002"/>
                  </a:ext>
                </a:extLst>
              </a:tr>
              <a:tr h="647357">
                <a:tc>
                  <a:txBody>
                    <a:bodyPr/>
                    <a:lstStyle/>
                    <a:p>
                      <a:pPr marL="0" algn="l" defTabSz="914400" rtl="0" eaLnBrk="1" latinLnBrk="0" hangingPunct="1"/>
                      <a:r>
                        <a:rPr kumimoji="0" lang="es-AR" sz="1600" b="1" i="0" u="none" strike="noStrike" kern="1200" cap="none" spc="0" normalizeH="0" baseline="0" dirty="0" smtClean="0">
                          <a:ln>
                            <a:noFill/>
                          </a:ln>
                          <a:solidFill>
                            <a:srgbClr val="055000"/>
                          </a:solidFill>
                          <a:effectLst/>
                          <a:uLnTx/>
                          <a:uFillTx/>
                          <a:latin typeface="+mn-lt"/>
                          <a:ea typeface="+mn-ea"/>
                          <a:cs typeface="+mn-cs"/>
                        </a:rPr>
                        <a:t>Documentos necesarios</a:t>
                      </a:r>
                      <a:endParaRPr kumimoji="0" lang="es-AR" sz="1600" b="1" i="0" u="none" strike="noStrike" kern="1200" cap="none" spc="0" normalizeH="0" baseline="0" dirty="0">
                        <a:ln>
                          <a:noFill/>
                        </a:ln>
                        <a:solidFill>
                          <a:srgbClr val="055000"/>
                        </a:solidFill>
                        <a:effectLst/>
                        <a:uLnTx/>
                        <a:uFillTx/>
                        <a:latin typeface="+mn-lt"/>
                        <a:ea typeface="+mn-ea"/>
                        <a:cs typeface="+mn-cs"/>
                      </a:endParaRPr>
                    </a:p>
                  </a:txBody>
                  <a:tcPr/>
                </a:tc>
                <a:tc>
                  <a:txBody>
                    <a:bodyPr/>
                    <a:lstStyle/>
                    <a:p>
                      <a:r>
                        <a:rPr lang="en-US" sz="1600" b="1" dirty="0" err="1" smtClean="0">
                          <a:latin typeface="+mn-lt"/>
                          <a:hlinkClick r:id="rId3"/>
                        </a:rPr>
                        <a:t>Guía</a:t>
                      </a:r>
                      <a:r>
                        <a:rPr lang="en-US" sz="1600" b="1" dirty="0" smtClean="0">
                          <a:latin typeface="+mn-lt"/>
                          <a:hlinkClick r:id="rId3"/>
                        </a:rPr>
                        <a:t> de Campo del </a:t>
                      </a:r>
                      <a:r>
                        <a:rPr lang="en-US" sz="1600" b="1" dirty="0" err="1" smtClean="0">
                          <a:latin typeface="+mn-lt"/>
                          <a:hlinkClick r:id="rId3"/>
                        </a:rPr>
                        <a:t>Protocolo</a:t>
                      </a:r>
                      <a:r>
                        <a:rPr lang="en-US" sz="1600" b="1" dirty="0" smtClean="0">
                          <a:latin typeface="+mn-lt"/>
                          <a:hlinkClick r:id="rId3"/>
                        </a:rPr>
                        <a:t>  del </a:t>
                      </a:r>
                      <a:r>
                        <a:rPr lang="en-US" sz="1600" b="1" dirty="0" err="1" smtClean="0">
                          <a:latin typeface="+mn-lt"/>
                          <a:hlinkClick r:id="rId3"/>
                        </a:rPr>
                        <a:t>Sitio</a:t>
                      </a:r>
                      <a:r>
                        <a:rPr lang="en-US" sz="1600" b="1" dirty="0" smtClean="0">
                          <a:latin typeface="+mn-lt"/>
                          <a:hlinkClick r:id="rId3"/>
                        </a:rPr>
                        <a:t> de </a:t>
                      </a:r>
                      <a:r>
                        <a:rPr lang="en-US" sz="1600" b="1" dirty="0" err="1" smtClean="0">
                          <a:latin typeface="+mn-lt"/>
                          <a:hlinkClick r:id="rId3"/>
                        </a:rPr>
                        <a:t>Muestreo</a:t>
                      </a:r>
                      <a:r>
                        <a:rPr lang="en-US" sz="1600" b="1" dirty="0" smtClean="0">
                          <a:latin typeface="+mn-lt"/>
                          <a:hlinkClick r:id="rId3"/>
                        </a:rPr>
                        <a:t> de la </a:t>
                      </a:r>
                      <a:r>
                        <a:rPr lang="en-US" sz="1600" b="1" dirty="0" err="1" smtClean="0">
                          <a:latin typeface="+mn-lt"/>
                          <a:hlinkClick r:id="rId3"/>
                        </a:rPr>
                        <a:t>Cobertura</a:t>
                      </a:r>
                      <a:r>
                        <a:rPr lang="en-US" sz="1600" b="1" dirty="0" smtClean="0">
                          <a:latin typeface="+mn-lt"/>
                          <a:hlinkClick r:id="rId3"/>
                        </a:rPr>
                        <a:t> </a:t>
                      </a:r>
                      <a:r>
                        <a:rPr lang="en-US" sz="1600" b="1" dirty="0" err="1" smtClean="0">
                          <a:latin typeface="+mn-lt"/>
                          <a:hlinkClick r:id="rId3"/>
                        </a:rPr>
                        <a:t>Terrestre</a:t>
                      </a:r>
                      <a:r>
                        <a:rPr lang="en-US" sz="1600" b="1" dirty="0" smtClean="0">
                          <a:latin typeface="+mn-lt"/>
                          <a:hlinkClick r:id="rId3"/>
                        </a:rPr>
                        <a:t> (pdf)</a:t>
                      </a:r>
                      <a:endParaRPr lang="en-US" sz="1600" b="1" dirty="0" smtClean="0">
                        <a:latin typeface="+mn-lt"/>
                        <a:hlinkClick r:id="rId4"/>
                      </a:endParaRPr>
                    </a:p>
                    <a:p>
                      <a:r>
                        <a:rPr lang="en-US" sz="1600" b="1" dirty="0" err="1" smtClean="0">
                          <a:latin typeface="+mn-lt"/>
                          <a:hlinkClick r:id="rId4"/>
                        </a:rPr>
                        <a:t>Hoja</a:t>
                      </a:r>
                      <a:r>
                        <a:rPr lang="en-US" sz="1600" b="1" dirty="0" smtClean="0">
                          <a:latin typeface="+mn-lt"/>
                          <a:hlinkClick r:id="rId4"/>
                        </a:rPr>
                        <a:t> de </a:t>
                      </a:r>
                      <a:r>
                        <a:rPr lang="en-US" sz="1600" b="1" dirty="0" err="1" smtClean="0">
                          <a:latin typeface="+mn-lt"/>
                          <a:hlinkClick r:id="rId4"/>
                        </a:rPr>
                        <a:t>Datos</a:t>
                      </a:r>
                      <a:r>
                        <a:rPr lang="en-US" sz="1600" b="1" dirty="0" smtClean="0">
                          <a:latin typeface="+mn-lt"/>
                          <a:hlinkClick r:id="rId4"/>
                        </a:rPr>
                        <a:t> del </a:t>
                      </a:r>
                      <a:r>
                        <a:rPr lang="en-US" sz="1600" b="1" dirty="0" err="1" smtClean="0">
                          <a:latin typeface="+mn-lt"/>
                          <a:hlinkClick r:id="rId3"/>
                        </a:rPr>
                        <a:t>Sitio</a:t>
                      </a:r>
                      <a:r>
                        <a:rPr lang="en-US" sz="1600" b="1" dirty="0" smtClean="0">
                          <a:latin typeface="+mn-lt"/>
                          <a:hlinkClick r:id="rId3"/>
                        </a:rPr>
                        <a:t> de </a:t>
                      </a:r>
                      <a:r>
                        <a:rPr lang="en-US" sz="1600" b="1" dirty="0" err="1" smtClean="0">
                          <a:latin typeface="+mn-lt"/>
                          <a:hlinkClick r:id="rId3"/>
                        </a:rPr>
                        <a:t>Muestreo</a:t>
                      </a:r>
                      <a:r>
                        <a:rPr lang="en-US" sz="1600" b="1" dirty="0" smtClean="0">
                          <a:latin typeface="+mn-lt"/>
                          <a:hlinkClick r:id="rId3"/>
                        </a:rPr>
                        <a:t> de la </a:t>
                      </a:r>
                      <a:r>
                        <a:rPr lang="en-US" sz="1600" b="1" dirty="0" err="1" smtClean="0">
                          <a:latin typeface="+mn-lt"/>
                          <a:hlinkClick r:id="rId3"/>
                        </a:rPr>
                        <a:t>Cobertura</a:t>
                      </a:r>
                      <a:r>
                        <a:rPr lang="en-US" sz="1600" b="1" dirty="0" smtClean="0">
                          <a:latin typeface="+mn-lt"/>
                          <a:hlinkClick r:id="rId3"/>
                        </a:rPr>
                        <a:t> </a:t>
                      </a:r>
                      <a:r>
                        <a:rPr lang="en-US" sz="1600" b="1" dirty="0" err="1" smtClean="0">
                          <a:latin typeface="+mn-lt"/>
                          <a:hlinkClick r:id="rId3"/>
                        </a:rPr>
                        <a:t>Terrestre</a:t>
                      </a:r>
                      <a:endParaRPr lang="en-US" sz="1600" b="1" dirty="0" smtClean="0">
                        <a:latin typeface="+mn-lt"/>
                      </a:endParaRPr>
                    </a:p>
                    <a:p>
                      <a:r>
                        <a:rPr lang="en-US" sz="1600" b="1" dirty="0" err="1" smtClean="0">
                          <a:latin typeface="+mn-lt"/>
                          <a:hlinkClick r:id="rId5"/>
                        </a:rPr>
                        <a:t>Guía</a:t>
                      </a:r>
                      <a:r>
                        <a:rPr lang="en-US" sz="1600" b="1" dirty="0" smtClean="0">
                          <a:latin typeface="+mn-lt"/>
                          <a:hlinkClick r:id="rId5"/>
                        </a:rPr>
                        <a:t> de Campo de GPS </a:t>
                      </a:r>
                      <a:r>
                        <a:rPr lang="en-US" sz="1600" b="1" dirty="0" smtClean="0">
                          <a:latin typeface="+mn-lt"/>
                        </a:rPr>
                        <a:t>y </a:t>
                      </a:r>
                      <a:r>
                        <a:rPr lang="en-US" sz="1600" b="1" dirty="0" err="1" smtClean="0">
                          <a:latin typeface="+mn-lt"/>
                          <a:hlinkClick r:id="rId6"/>
                        </a:rPr>
                        <a:t>Hoja</a:t>
                      </a:r>
                      <a:r>
                        <a:rPr lang="en-US" sz="1600" b="1" dirty="0" smtClean="0">
                          <a:latin typeface="+mn-lt"/>
                          <a:hlinkClick r:id="rId6"/>
                        </a:rPr>
                        <a:t> de </a:t>
                      </a:r>
                      <a:r>
                        <a:rPr lang="en-US" sz="1600" b="1" dirty="0" err="1" smtClean="0">
                          <a:latin typeface="+mn-lt"/>
                          <a:hlinkClick r:id="rId6"/>
                        </a:rPr>
                        <a:t>Datos</a:t>
                      </a:r>
                      <a:r>
                        <a:rPr lang="en-US" sz="1600" b="1" dirty="0" smtClean="0">
                          <a:latin typeface="+mn-lt"/>
                          <a:hlinkClick r:id="rId6"/>
                        </a:rPr>
                        <a:t> de GPS </a:t>
                      </a:r>
                      <a:endParaRPr lang="en-US" sz="1600" b="1" dirty="0" smtClean="0">
                        <a:latin typeface="+mn-lt"/>
                      </a:endParaRPr>
                    </a:p>
                    <a:p>
                      <a:r>
                        <a:rPr lang="en-US" sz="1600" b="1" dirty="0" err="1" smtClean="0">
                          <a:latin typeface="+mn-lt"/>
                          <a:hlinkClick r:id="rId7"/>
                        </a:rPr>
                        <a:t>Guía</a:t>
                      </a:r>
                      <a:r>
                        <a:rPr lang="en-US" sz="1600" b="1" dirty="0" smtClean="0">
                          <a:latin typeface="+mn-lt"/>
                          <a:hlinkClick r:id="rId7"/>
                        </a:rPr>
                        <a:t> de Campo de MUC o </a:t>
                      </a:r>
                      <a:r>
                        <a:rPr lang="en-US" sz="1600" b="1" dirty="0" err="1" smtClean="0">
                          <a:latin typeface="+mn-lt"/>
                          <a:hlinkClick r:id="rId7"/>
                        </a:rPr>
                        <a:t>Tablas</a:t>
                      </a:r>
                      <a:r>
                        <a:rPr lang="en-US" sz="1600" b="1" dirty="0" smtClean="0">
                          <a:latin typeface="+mn-lt"/>
                          <a:hlinkClick r:id="rId7"/>
                        </a:rPr>
                        <a:t> del Sistema MUC  y el </a:t>
                      </a:r>
                      <a:r>
                        <a:rPr lang="en-US" sz="1600" b="1" dirty="0" err="1" smtClean="0">
                          <a:latin typeface="+mn-lt"/>
                          <a:hlinkClick r:id="rId7"/>
                        </a:rPr>
                        <a:t>Glosario</a:t>
                      </a:r>
                      <a:r>
                        <a:rPr lang="en-US" sz="1600" b="1" dirty="0" smtClean="0">
                          <a:latin typeface="+mn-lt"/>
                          <a:hlinkClick r:id="rId7"/>
                        </a:rPr>
                        <a:t> de </a:t>
                      </a:r>
                      <a:r>
                        <a:rPr lang="en-US" sz="1600" b="1" dirty="0" err="1" smtClean="0">
                          <a:latin typeface="+mn-lt"/>
                          <a:hlinkClick r:id="rId7"/>
                        </a:rPr>
                        <a:t>Términos</a:t>
                      </a:r>
                      <a:r>
                        <a:rPr lang="en-US" sz="1600" b="1" dirty="0" smtClean="0">
                          <a:latin typeface="+mn-lt"/>
                          <a:hlinkClick r:id="rId7"/>
                        </a:rPr>
                        <a:t> MUC </a:t>
                      </a:r>
                      <a:r>
                        <a:rPr lang="en-US" sz="1600" b="1" dirty="0" smtClean="0">
                          <a:solidFill>
                            <a:srgbClr val="055000"/>
                          </a:solidFill>
                          <a:latin typeface="+mn-lt"/>
                        </a:rPr>
                        <a:t>	</a:t>
                      </a:r>
                    </a:p>
                  </a:txBody>
                  <a:tcPr/>
                </a:tc>
                <a:extLst>
                  <a:ext uri="{0D108BD9-81ED-4DB2-BD59-A6C34878D82A}">
                    <a16:rowId xmlns:a16="http://schemas.microsoft.com/office/drawing/2014/main" val="797375031"/>
                  </a:ext>
                </a:extLst>
              </a:tr>
            </a:tbl>
          </a:graphicData>
        </a:graphic>
      </p:graphicFrame>
    </p:spTree>
    <p:extLst>
      <p:ext uri="{BB962C8B-B14F-4D97-AF65-F5344CB8AC3E}">
        <p14:creationId xmlns:p14="http://schemas.microsoft.com/office/powerpoint/2010/main" val="1811853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397" y="-196054"/>
            <a:ext cx="9144793" cy="7054054"/>
          </a:xfrm>
          <a:prstGeom prst="rect">
            <a:avLst/>
          </a:prstGeom>
        </p:spPr>
      </p:pic>
      <p:sp>
        <p:nvSpPr>
          <p:cNvPr id="12" name="Elipse 11"/>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4" name="Slide Number Placeholder 3"/>
          <p:cNvSpPr>
            <a:spLocks noGrp="1"/>
          </p:cNvSpPr>
          <p:nvPr>
            <p:ph type="sldNum" sz="quarter" idx="12"/>
          </p:nvPr>
        </p:nvSpPr>
        <p:spPr/>
        <p:txBody>
          <a:bodyPr/>
          <a:lstStyle/>
          <a:p>
            <a:fld id="{1F6A2733-D33A-BC47-A5EA-AEECC1A5023B}" type="slidenum">
              <a:rPr lang="en-US" smtClean="0"/>
              <a:t>11</a:t>
            </a:fld>
            <a:endParaRPr lang="en-US"/>
          </a:p>
        </p:txBody>
      </p:sp>
      <p:sp>
        <p:nvSpPr>
          <p:cNvPr id="2" name="Title 1"/>
          <p:cNvSpPr>
            <a:spLocks noGrp="1"/>
          </p:cNvSpPr>
          <p:nvPr>
            <p:ph type="title"/>
          </p:nvPr>
        </p:nvSpPr>
        <p:spPr>
          <a:xfrm>
            <a:off x="1198527" y="809635"/>
            <a:ext cx="7886700" cy="1325563"/>
          </a:xfrm>
        </p:spPr>
        <p:txBody>
          <a:bodyPr/>
          <a:lstStyle/>
          <a:p>
            <a:pPr algn="just"/>
            <a:r>
              <a:rPr lang="es-AR" altLang="en-US" b="1" dirty="0" smtClean="0">
                <a:solidFill>
                  <a:srgbClr val="055000"/>
                </a:solidFill>
              </a:rPr>
              <a:t>Temporalización y frecuencia de la recopilación de datos</a:t>
            </a:r>
            <a:endParaRPr lang="es-AR" altLang="en-US" b="1" dirty="0">
              <a:solidFill>
                <a:srgbClr val="055000"/>
              </a:solidFill>
            </a:endParaRPr>
          </a:p>
        </p:txBody>
      </p:sp>
      <p:sp>
        <p:nvSpPr>
          <p:cNvPr id="3" name="Content Placeholder 2"/>
          <p:cNvSpPr>
            <a:spLocks noGrp="1"/>
          </p:cNvSpPr>
          <p:nvPr>
            <p:ph sz="half" idx="1"/>
          </p:nvPr>
        </p:nvSpPr>
        <p:spPr>
          <a:xfrm>
            <a:off x="1289968" y="2161813"/>
            <a:ext cx="2567940" cy="4351338"/>
          </a:xfrm>
        </p:spPr>
        <p:txBody>
          <a:bodyPr/>
          <a:lstStyle/>
          <a:p>
            <a:pPr marL="285750" indent="-285750" algn="just">
              <a:buFont typeface="Arial"/>
              <a:buChar char="•"/>
            </a:pPr>
            <a:r>
              <a:rPr lang="es-ES" dirty="0"/>
              <a:t>Para diseñar su MUC, solo necesita visitar el sitio una vez.</a:t>
            </a:r>
            <a:endParaRPr lang="en-US" dirty="0">
              <a:solidFill>
                <a:srgbClr val="000000"/>
              </a:solidFill>
            </a:endParaRPr>
          </a:p>
          <a:p>
            <a:pPr marL="285750" indent="-285750" algn="just">
              <a:buFont typeface="Arial"/>
              <a:buChar char="•"/>
            </a:pPr>
            <a:r>
              <a:rPr lang="es-ES" dirty="0"/>
              <a:t>Tiempo requerido para la configuración inicial y descripción: 1 a 2 horas estimativamente. </a:t>
            </a:r>
            <a:endParaRPr lang="en-US" dirty="0"/>
          </a:p>
        </p:txBody>
      </p:sp>
      <p:pic>
        <p:nvPicPr>
          <p:cNvPr id="9" name="Content Placeholder 8" descr="Photo with two people recording data as they describe their land cover sample site.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91001" y="1886412"/>
            <a:ext cx="3871084" cy="2903313"/>
          </a:xfrm>
        </p:spPr>
      </p:pic>
      <p:sp>
        <p:nvSpPr>
          <p:cNvPr id="13" name="CuadroTexto 12"/>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215B1C"/>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290041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6054"/>
            <a:ext cx="9144793" cy="7054054"/>
          </a:xfrm>
          <a:prstGeom prst="rect">
            <a:avLst/>
          </a:prstGeom>
        </p:spPr>
      </p:pic>
      <p:pic>
        <p:nvPicPr>
          <p:cNvPr id="5" name="Content Placeholder 4" descr="Illustrations of the equipment listed as needed for this protocol."/>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64833" y="1523528"/>
            <a:ext cx="3534393" cy="5251098"/>
          </a:xfrm>
        </p:spPr>
      </p:pic>
      <p:sp>
        <p:nvSpPr>
          <p:cNvPr id="4" name="Slide Number Placeholder 3"/>
          <p:cNvSpPr>
            <a:spLocks noGrp="1"/>
          </p:cNvSpPr>
          <p:nvPr>
            <p:ph type="sldNum" sz="quarter" idx="12"/>
          </p:nvPr>
        </p:nvSpPr>
        <p:spPr/>
        <p:txBody>
          <a:bodyPr/>
          <a:lstStyle/>
          <a:p>
            <a:fld id="{1F6A2733-D33A-BC47-A5EA-AEECC1A5023B}" type="slidenum">
              <a:rPr lang="en-US" smtClean="0"/>
              <a:t>12</a:t>
            </a:fld>
            <a:endParaRPr lang="en-US"/>
          </a:p>
        </p:txBody>
      </p:sp>
      <p:sp>
        <p:nvSpPr>
          <p:cNvPr id="2" name="Title 1"/>
          <p:cNvSpPr>
            <a:spLocks noGrp="1"/>
          </p:cNvSpPr>
          <p:nvPr>
            <p:ph type="title"/>
          </p:nvPr>
        </p:nvSpPr>
        <p:spPr>
          <a:xfrm>
            <a:off x="1257300" y="914760"/>
            <a:ext cx="7886700" cy="1325563"/>
          </a:xfrm>
        </p:spPr>
        <p:txBody>
          <a:bodyPr/>
          <a:lstStyle/>
          <a:p>
            <a:r>
              <a:rPr lang="es-AR" b="1" dirty="0" smtClean="0">
                <a:solidFill>
                  <a:srgbClr val="055000"/>
                </a:solidFill>
              </a:rPr>
              <a:t>Describa su  sitio de muestreo de cobertura terrestre</a:t>
            </a:r>
            <a:endParaRPr lang="es-AR" b="1" dirty="0">
              <a:solidFill>
                <a:srgbClr val="055000"/>
              </a:solidFill>
            </a:endParaRPr>
          </a:p>
        </p:txBody>
      </p:sp>
      <p:sp>
        <p:nvSpPr>
          <p:cNvPr id="3" name="Content Placeholder 2"/>
          <p:cNvSpPr>
            <a:spLocks noGrp="1"/>
          </p:cNvSpPr>
          <p:nvPr>
            <p:ph sz="half" idx="1"/>
          </p:nvPr>
        </p:nvSpPr>
        <p:spPr>
          <a:xfrm>
            <a:off x="1135966" y="2252663"/>
            <a:ext cx="4835260" cy="3999281"/>
          </a:xfrm>
        </p:spPr>
        <p:txBody>
          <a:bodyPr>
            <a:normAutofit/>
          </a:bodyPr>
          <a:lstStyle/>
          <a:p>
            <a:pPr marL="0" indent="0" algn="just">
              <a:buNone/>
            </a:pPr>
            <a:r>
              <a:rPr lang="es-AR" b="1" dirty="0" smtClean="0"/>
              <a:t> Equipamiento necesario: </a:t>
            </a:r>
          </a:p>
          <a:p>
            <a:pPr marL="285750" indent="-285750">
              <a:buFont typeface="Arial"/>
              <a:buChar char="•"/>
            </a:pPr>
            <a:r>
              <a:rPr lang="es-AR" dirty="0" smtClean="0"/>
              <a:t>Receptor de GPS </a:t>
            </a:r>
          </a:p>
          <a:p>
            <a:pPr marL="285750" indent="-285750">
              <a:buFont typeface="Arial"/>
              <a:buChar char="•"/>
            </a:pPr>
            <a:r>
              <a:rPr lang="es-AR" dirty="0" smtClean="0"/>
              <a:t>Brújula</a:t>
            </a:r>
          </a:p>
          <a:p>
            <a:pPr marL="285750" indent="-285750">
              <a:buFont typeface="Arial"/>
              <a:buChar char="•"/>
            </a:pPr>
            <a:r>
              <a:rPr lang="es-AR" dirty="0" smtClean="0"/>
              <a:t>Portapapeles</a:t>
            </a:r>
          </a:p>
          <a:p>
            <a:pPr marL="285750" indent="-285750">
              <a:buFont typeface="Arial"/>
              <a:buChar char="•"/>
            </a:pPr>
            <a:r>
              <a:rPr lang="es-AR" dirty="0" smtClean="0"/>
              <a:t>Lápiz o bolígrafo</a:t>
            </a:r>
          </a:p>
          <a:p>
            <a:pPr marL="285750" indent="-285750">
              <a:buFont typeface="Arial"/>
              <a:buChar char="•"/>
            </a:pPr>
            <a:r>
              <a:rPr lang="es-AR" dirty="0" smtClean="0"/>
              <a:t>Cámara</a:t>
            </a:r>
          </a:p>
          <a:p>
            <a:pPr marL="285750" indent="-285750">
              <a:buFont typeface="Arial"/>
              <a:buChar char="•"/>
            </a:pPr>
            <a:r>
              <a:rPr lang="es-AR" dirty="0" smtClean="0"/>
              <a:t>Marcadores de árbol permanente (opcional, si planea regresar a su sitio)</a:t>
            </a:r>
          </a:p>
          <a:p>
            <a:pPr marL="285750" indent="-285750">
              <a:buFont typeface="Arial"/>
              <a:buChar char="•"/>
            </a:pPr>
            <a:r>
              <a:rPr lang="es-AR" dirty="0" smtClean="0"/>
              <a:t>50 m de cinta métrica</a:t>
            </a:r>
          </a:p>
          <a:p>
            <a:pPr marL="285750" indent="-285750">
              <a:buFont typeface="Arial"/>
              <a:buChar char="•"/>
            </a:pPr>
            <a:r>
              <a:rPr lang="es-AR" dirty="0" smtClean="0"/>
              <a:t>Guías de Campo de vegetación local</a:t>
            </a:r>
            <a:endParaRPr lang="es-AR" dirty="0"/>
          </a:p>
        </p:txBody>
      </p:sp>
      <p:sp>
        <p:nvSpPr>
          <p:cNvPr id="10" name="Elipse 9"/>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1" name="CuadroTexto 10"/>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215B1C"/>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Tree>
    <p:extLst>
      <p:ext uri="{BB962C8B-B14F-4D97-AF65-F5344CB8AC3E}">
        <p14:creationId xmlns:p14="http://schemas.microsoft.com/office/powerpoint/2010/main" val="309967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196054"/>
            <a:ext cx="9144793" cy="7054054"/>
          </a:xfrm>
          <a:prstGeom prst="rect">
            <a:avLst/>
          </a:prstGeom>
        </p:spPr>
      </p:pic>
      <p:sp>
        <p:nvSpPr>
          <p:cNvPr id="10" name="Elipse 9"/>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1" name="CuadroTexto 10"/>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215B1C"/>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1F6A2733-D33A-BC47-A5EA-AEECC1A5023B}" type="slidenum">
              <a:rPr lang="en-US" smtClean="0"/>
              <a:t>13</a:t>
            </a:fld>
            <a:endParaRPr lang="en-US"/>
          </a:p>
        </p:txBody>
      </p:sp>
      <p:sp>
        <p:nvSpPr>
          <p:cNvPr id="2" name="Title 1"/>
          <p:cNvSpPr>
            <a:spLocks noGrp="1"/>
          </p:cNvSpPr>
          <p:nvPr>
            <p:ph type="title"/>
          </p:nvPr>
        </p:nvSpPr>
        <p:spPr>
          <a:xfrm>
            <a:off x="1235755" y="815295"/>
            <a:ext cx="7886700" cy="1325563"/>
          </a:xfrm>
        </p:spPr>
        <p:txBody>
          <a:bodyPr>
            <a:normAutofit/>
          </a:bodyPr>
          <a:lstStyle/>
          <a:p>
            <a:r>
              <a:rPr lang="es-AR" sz="2800" b="1" dirty="0" smtClean="0">
                <a:solidFill>
                  <a:srgbClr val="055000"/>
                </a:solidFill>
              </a:rPr>
              <a:t>Diagrama del sitio de muestreo homogéneo versus heterogéneo</a:t>
            </a:r>
            <a:endParaRPr lang="es-AR" sz="2800" b="1" dirty="0">
              <a:solidFill>
                <a:srgbClr val="055000"/>
              </a:solidFill>
            </a:endParaRPr>
          </a:p>
        </p:txBody>
      </p:sp>
      <p:sp>
        <p:nvSpPr>
          <p:cNvPr id="3" name="Content Placeholder 2"/>
          <p:cNvSpPr>
            <a:spLocks noGrp="1"/>
          </p:cNvSpPr>
          <p:nvPr>
            <p:ph sz="half" idx="1"/>
          </p:nvPr>
        </p:nvSpPr>
        <p:spPr>
          <a:xfrm>
            <a:off x="1235755" y="1903662"/>
            <a:ext cx="7488519" cy="1138692"/>
          </a:xfrm>
        </p:spPr>
        <p:txBody>
          <a:bodyPr>
            <a:normAutofit/>
          </a:bodyPr>
          <a:lstStyle/>
          <a:p>
            <a:pPr marL="0" indent="0">
              <a:buNone/>
            </a:pPr>
            <a:r>
              <a:rPr lang="es-ES" sz="1600" dirty="0"/>
              <a:t>Un sitio homogéneo puede contener muchas especies y formas de crecimiento diferentes (árboles, pastos y arbustos), pero el sitio de muestreo debe exhibir las mismas especies y densidad de plantas en toda el área de muestreo. </a:t>
            </a:r>
            <a:r>
              <a:rPr lang="en-US" sz="1600" dirty="0"/>
              <a:t>:</a:t>
            </a:r>
          </a:p>
        </p:txBody>
      </p:sp>
      <p:pic>
        <p:nvPicPr>
          <p:cNvPr id="20" name="Imagen 19"/>
          <p:cNvPicPr>
            <a:picLocks noChangeAspect="1"/>
          </p:cNvPicPr>
          <p:nvPr/>
        </p:nvPicPr>
        <p:blipFill>
          <a:blip r:embed="rId4"/>
          <a:stretch>
            <a:fillRect/>
          </a:stretch>
        </p:blipFill>
        <p:spPr>
          <a:xfrm>
            <a:off x="1602967" y="3042354"/>
            <a:ext cx="6468417" cy="3773751"/>
          </a:xfrm>
          <a:prstGeom prst="rect">
            <a:avLst/>
          </a:prstGeom>
        </p:spPr>
      </p:pic>
    </p:spTree>
    <p:extLst>
      <p:ext uri="{BB962C8B-B14F-4D97-AF65-F5344CB8AC3E}">
        <p14:creationId xmlns:p14="http://schemas.microsoft.com/office/powerpoint/2010/main" val="180564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196054"/>
            <a:ext cx="9144793" cy="7054054"/>
          </a:xfrm>
          <a:prstGeom prst="rect">
            <a:avLst/>
          </a:prstGeom>
        </p:spPr>
      </p:pic>
      <p:sp>
        <p:nvSpPr>
          <p:cNvPr id="11" name="Elipse 10"/>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2" name="CuadroTexto 11"/>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215B1C"/>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1F6A2733-D33A-BC47-A5EA-AEECC1A5023B}" type="slidenum">
              <a:rPr lang="en-US" smtClean="0"/>
              <a:t>14</a:t>
            </a:fld>
            <a:endParaRPr lang="en-US"/>
          </a:p>
        </p:txBody>
      </p:sp>
      <p:sp>
        <p:nvSpPr>
          <p:cNvPr id="2" name="Title 1"/>
          <p:cNvSpPr>
            <a:spLocks noGrp="1"/>
          </p:cNvSpPr>
          <p:nvPr>
            <p:ph type="title"/>
          </p:nvPr>
        </p:nvSpPr>
        <p:spPr>
          <a:xfrm>
            <a:off x="1257300" y="608951"/>
            <a:ext cx="7886700" cy="1325563"/>
          </a:xfrm>
        </p:spPr>
        <p:txBody>
          <a:bodyPr/>
          <a:lstStyle/>
          <a:p>
            <a:r>
              <a:rPr lang="en-US" b="1" dirty="0" err="1">
                <a:solidFill>
                  <a:srgbClr val="055000"/>
                </a:solidFill>
              </a:rPr>
              <a:t>Selección</a:t>
            </a:r>
            <a:r>
              <a:rPr lang="en-US" b="1" dirty="0">
                <a:solidFill>
                  <a:srgbClr val="055000"/>
                </a:solidFill>
              </a:rPr>
              <a:t> del sitio </a:t>
            </a:r>
            <a:r>
              <a:rPr lang="en-US" b="1" dirty="0" err="1">
                <a:solidFill>
                  <a:srgbClr val="055000"/>
                </a:solidFill>
              </a:rPr>
              <a:t>en</a:t>
            </a:r>
            <a:r>
              <a:rPr lang="en-US" b="1" dirty="0">
                <a:solidFill>
                  <a:srgbClr val="055000"/>
                </a:solidFill>
              </a:rPr>
              <a:t> el campo</a:t>
            </a:r>
            <a:r>
              <a:rPr lang="en-US" dirty="0"/>
              <a:t>:</a:t>
            </a:r>
          </a:p>
        </p:txBody>
      </p:sp>
      <p:sp>
        <p:nvSpPr>
          <p:cNvPr id="3" name="Content Placeholder 2"/>
          <p:cNvSpPr>
            <a:spLocks noGrp="1"/>
          </p:cNvSpPr>
          <p:nvPr>
            <p:ph sz="half" idx="1"/>
          </p:nvPr>
        </p:nvSpPr>
        <p:spPr>
          <a:xfrm>
            <a:off x="1235756" y="1737751"/>
            <a:ext cx="7488519" cy="1138692"/>
          </a:xfrm>
        </p:spPr>
        <p:txBody>
          <a:bodyPr>
            <a:normAutofit/>
          </a:bodyPr>
          <a:lstStyle/>
          <a:p>
            <a:r>
              <a:rPr lang="en-US" dirty="0"/>
              <a:t>Ubique el </a:t>
            </a:r>
            <a:r>
              <a:rPr lang="en-US" dirty="0" err="1"/>
              <a:t>centro</a:t>
            </a:r>
            <a:r>
              <a:rPr lang="en-US" dirty="0"/>
              <a:t> </a:t>
            </a:r>
            <a:r>
              <a:rPr lang="en-US" dirty="0" err="1"/>
              <a:t>aproximado</a:t>
            </a:r>
            <a:r>
              <a:rPr lang="en-US" dirty="0"/>
              <a:t> del sitio </a:t>
            </a:r>
            <a:r>
              <a:rPr lang="en-US" dirty="0" err="1"/>
              <a:t>homogéneo</a:t>
            </a:r>
            <a:r>
              <a:rPr lang="en-US" dirty="0"/>
              <a:t> de 90 m x 90 m</a:t>
            </a:r>
          </a:p>
          <a:p>
            <a:r>
              <a:rPr lang="en-US" dirty="0"/>
              <a:t>Nota: </a:t>
            </a:r>
            <a:r>
              <a:rPr lang="es-ES" dirty="0"/>
              <a:t>El sitio puede tener un tamaño mucho mayor de 90 m x 90 m siempre que sea homogéneo.</a:t>
            </a:r>
            <a:endParaRPr lang="en-US" dirty="0"/>
          </a:p>
        </p:txBody>
      </p:sp>
      <p:pic>
        <p:nvPicPr>
          <p:cNvPr id="10" name="Content Placeholder 9" descr="Photo of landscape, showing where there is a homogenous, even vegetation  that would make a good study site.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576779" y="2876443"/>
            <a:ext cx="6806471" cy="3677689"/>
          </a:xfrm>
        </p:spPr>
      </p:pic>
    </p:spTree>
    <p:extLst>
      <p:ext uri="{BB962C8B-B14F-4D97-AF65-F5344CB8AC3E}">
        <p14:creationId xmlns:p14="http://schemas.microsoft.com/office/powerpoint/2010/main" val="598858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196054"/>
            <a:ext cx="9144793" cy="7054054"/>
          </a:xfrm>
          <a:prstGeom prst="rect">
            <a:avLst/>
          </a:prstGeom>
        </p:spPr>
      </p:pic>
      <p:sp>
        <p:nvSpPr>
          <p:cNvPr id="10" name="Elipse 9"/>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1" name="CuadroTexto 10"/>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215B1C"/>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1F6A2733-D33A-BC47-A5EA-AEECC1A5023B}" type="slidenum">
              <a:rPr lang="en-US" smtClean="0"/>
              <a:t>15</a:t>
            </a:fld>
            <a:endParaRPr lang="en-US"/>
          </a:p>
        </p:txBody>
      </p:sp>
      <p:sp>
        <p:nvSpPr>
          <p:cNvPr id="2" name="Title 1"/>
          <p:cNvSpPr>
            <a:spLocks noGrp="1"/>
          </p:cNvSpPr>
          <p:nvPr>
            <p:ph type="title"/>
          </p:nvPr>
        </p:nvSpPr>
        <p:spPr>
          <a:xfrm>
            <a:off x="1207405" y="786873"/>
            <a:ext cx="7886700" cy="1325563"/>
          </a:xfrm>
        </p:spPr>
        <p:txBody>
          <a:bodyPr/>
          <a:lstStyle/>
          <a:p>
            <a:r>
              <a:rPr lang="en-US" b="1" dirty="0" err="1">
                <a:solidFill>
                  <a:srgbClr val="055000"/>
                </a:solidFill>
              </a:rPr>
              <a:t>Diagrama</a:t>
            </a:r>
            <a:r>
              <a:rPr lang="en-US" b="1" dirty="0">
                <a:solidFill>
                  <a:srgbClr val="055000"/>
                </a:solidFill>
              </a:rPr>
              <a:t> de </a:t>
            </a:r>
            <a:r>
              <a:rPr lang="en-US" b="1" dirty="0" err="1">
                <a:solidFill>
                  <a:srgbClr val="055000"/>
                </a:solidFill>
              </a:rPr>
              <a:t>consideraciones</a:t>
            </a:r>
            <a:r>
              <a:rPr lang="en-US" b="1" dirty="0">
                <a:solidFill>
                  <a:srgbClr val="055000"/>
                </a:solidFill>
              </a:rPr>
              <a:t> del sitio de </a:t>
            </a:r>
            <a:r>
              <a:rPr lang="en-US" b="1" dirty="0" err="1">
                <a:solidFill>
                  <a:srgbClr val="055000"/>
                </a:solidFill>
              </a:rPr>
              <a:t>muestreo</a:t>
            </a:r>
            <a:endParaRPr lang="en-US" b="1" dirty="0">
              <a:solidFill>
                <a:srgbClr val="055000"/>
              </a:solidFill>
            </a:endParaRPr>
          </a:p>
        </p:txBody>
      </p:sp>
      <p:pic>
        <p:nvPicPr>
          <p:cNvPr id="15" name="Imagen 14"/>
          <p:cNvPicPr>
            <a:picLocks noChangeAspect="1"/>
          </p:cNvPicPr>
          <p:nvPr/>
        </p:nvPicPr>
        <p:blipFill>
          <a:blip r:embed="rId4"/>
          <a:stretch>
            <a:fillRect/>
          </a:stretch>
        </p:blipFill>
        <p:spPr>
          <a:xfrm>
            <a:off x="1316038" y="2259985"/>
            <a:ext cx="7669433" cy="4450466"/>
          </a:xfrm>
          <a:prstGeom prst="rect">
            <a:avLst/>
          </a:prstGeom>
        </p:spPr>
      </p:pic>
    </p:spTree>
    <p:extLst>
      <p:ext uri="{BB962C8B-B14F-4D97-AF65-F5344CB8AC3E}">
        <p14:creationId xmlns:p14="http://schemas.microsoft.com/office/powerpoint/2010/main" val="102195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397" y="-196054"/>
            <a:ext cx="9144793" cy="7054054"/>
          </a:xfrm>
          <a:prstGeom prst="rect">
            <a:avLst/>
          </a:prstGeom>
        </p:spPr>
      </p:pic>
      <p:sp>
        <p:nvSpPr>
          <p:cNvPr id="12" name="Elipse 11"/>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3" name="CuadroTexto 12"/>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215B1C"/>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1F6A2733-D33A-BC47-A5EA-AEECC1A5023B}" type="slidenum">
              <a:rPr lang="en-US" smtClean="0"/>
              <a:t>16</a:t>
            </a:fld>
            <a:endParaRPr lang="en-US" dirty="0"/>
          </a:p>
        </p:txBody>
      </p:sp>
      <p:sp>
        <p:nvSpPr>
          <p:cNvPr id="2" name="Title 1"/>
          <p:cNvSpPr>
            <a:spLocks noGrp="1"/>
          </p:cNvSpPr>
          <p:nvPr>
            <p:ph type="title"/>
          </p:nvPr>
        </p:nvSpPr>
        <p:spPr>
          <a:xfrm>
            <a:off x="1257300" y="608951"/>
            <a:ext cx="7886700" cy="1325563"/>
          </a:xfrm>
        </p:spPr>
        <p:txBody>
          <a:bodyPr/>
          <a:lstStyle/>
          <a:p>
            <a:r>
              <a:rPr lang="en-US" b="1" dirty="0" err="1">
                <a:solidFill>
                  <a:srgbClr val="055000"/>
                </a:solidFill>
              </a:rPr>
              <a:t>En</a:t>
            </a:r>
            <a:r>
              <a:rPr lang="en-US" b="1" dirty="0">
                <a:solidFill>
                  <a:srgbClr val="055000"/>
                </a:solidFill>
              </a:rPr>
              <a:t> el campo</a:t>
            </a:r>
          </a:p>
        </p:txBody>
      </p:sp>
      <p:sp>
        <p:nvSpPr>
          <p:cNvPr id="3" name="Content Placeholder 2"/>
          <p:cNvSpPr>
            <a:spLocks noGrp="1"/>
          </p:cNvSpPr>
          <p:nvPr>
            <p:ph sz="half" idx="1"/>
          </p:nvPr>
        </p:nvSpPr>
        <p:spPr>
          <a:xfrm>
            <a:off x="1235757" y="1737751"/>
            <a:ext cx="4175692" cy="4983725"/>
          </a:xfrm>
        </p:spPr>
        <p:txBody>
          <a:bodyPr>
            <a:noAutofit/>
          </a:bodyPr>
          <a:lstStyle/>
          <a:p>
            <a:pPr algn="just"/>
            <a:r>
              <a:rPr lang="en-US" sz="1600" dirty="0"/>
              <a:t>Complete la </a:t>
            </a:r>
            <a:r>
              <a:rPr lang="en-US" sz="1600" dirty="0" err="1"/>
              <a:t>parte</a:t>
            </a:r>
            <a:r>
              <a:rPr lang="en-US" sz="1600" dirty="0"/>
              <a:t> superior de </a:t>
            </a:r>
            <a:r>
              <a:rPr lang="en-US" sz="1600" dirty="0" err="1"/>
              <a:t>su</a:t>
            </a:r>
            <a:r>
              <a:rPr lang="en-US" sz="1600" dirty="0"/>
              <a:t> Hoja de </a:t>
            </a:r>
            <a:r>
              <a:rPr lang="en-US" sz="1600" dirty="0" err="1"/>
              <a:t>Datos</a:t>
            </a:r>
            <a:endParaRPr lang="en-US" sz="1600" dirty="0"/>
          </a:p>
          <a:p>
            <a:pPr marL="0" indent="0" algn="just">
              <a:buNone/>
            </a:pPr>
            <a:r>
              <a:rPr lang="en-US" sz="1600" b="1" dirty="0" err="1">
                <a:solidFill>
                  <a:srgbClr val="055000"/>
                </a:solidFill>
              </a:rPr>
              <a:t>Siga</a:t>
            </a:r>
            <a:r>
              <a:rPr lang="en-US" sz="1600" b="1" dirty="0">
                <a:solidFill>
                  <a:srgbClr val="055000"/>
                </a:solidFill>
              </a:rPr>
              <a:t> el </a:t>
            </a:r>
            <a:r>
              <a:rPr lang="en-US" sz="1600" b="1" dirty="0" err="1">
                <a:solidFill>
                  <a:srgbClr val="055000"/>
                </a:solidFill>
              </a:rPr>
              <a:t>Protocolo</a:t>
            </a:r>
            <a:r>
              <a:rPr lang="en-US" sz="1600" b="1" dirty="0">
                <a:solidFill>
                  <a:srgbClr val="055000"/>
                </a:solidFill>
              </a:rPr>
              <a:t> de  GPS, </a:t>
            </a:r>
            <a:r>
              <a:rPr lang="en-US" sz="1600" b="1" dirty="0" err="1">
                <a:solidFill>
                  <a:srgbClr val="055000"/>
                </a:solidFill>
              </a:rPr>
              <a:t>reproducido</a:t>
            </a:r>
            <a:r>
              <a:rPr lang="en-US" sz="1600" b="1" dirty="0">
                <a:solidFill>
                  <a:srgbClr val="055000"/>
                </a:solidFill>
              </a:rPr>
              <a:t> </a:t>
            </a:r>
            <a:r>
              <a:rPr lang="en-US" sz="1600" b="1" dirty="0" err="1">
                <a:solidFill>
                  <a:srgbClr val="055000"/>
                </a:solidFill>
              </a:rPr>
              <a:t>aquí</a:t>
            </a:r>
            <a:r>
              <a:rPr lang="en-US" sz="1600" b="1" dirty="0">
                <a:solidFill>
                  <a:srgbClr val="055000"/>
                </a:solidFill>
              </a:rPr>
              <a:t>:</a:t>
            </a:r>
          </a:p>
          <a:p>
            <a:pPr algn="just"/>
            <a:r>
              <a:rPr lang="en-US" sz="1600" dirty="0" err="1"/>
              <a:t>Recopile</a:t>
            </a:r>
            <a:r>
              <a:rPr lang="en-US" sz="1600" dirty="0"/>
              <a:t> </a:t>
            </a:r>
            <a:r>
              <a:rPr lang="en-US" sz="1600" dirty="0" err="1"/>
              <a:t>datos</a:t>
            </a:r>
            <a:r>
              <a:rPr lang="en-US" sz="1600" dirty="0"/>
              <a:t> </a:t>
            </a:r>
            <a:r>
              <a:rPr lang="en-US" sz="1600" dirty="0" err="1"/>
              <a:t>posicionales</a:t>
            </a:r>
            <a:r>
              <a:rPr lang="en-US" sz="1600" dirty="0"/>
              <a:t> con </a:t>
            </a:r>
            <a:r>
              <a:rPr lang="en-US" sz="1600" dirty="0" err="1"/>
              <a:t>datos</a:t>
            </a:r>
            <a:r>
              <a:rPr lang="en-US" sz="1600" dirty="0"/>
              <a:t> </a:t>
            </a:r>
            <a:r>
              <a:rPr lang="en-US" sz="1600" dirty="0" err="1"/>
              <a:t>utilizando</a:t>
            </a:r>
            <a:r>
              <a:rPr lang="en-US" sz="1600" dirty="0"/>
              <a:t> un receptor de  GPS.</a:t>
            </a:r>
          </a:p>
          <a:p>
            <a:pPr algn="just"/>
            <a:r>
              <a:rPr lang="es-ES" sz="1600" dirty="0"/>
              <a:t>Identifique la latitud, longitud y elevación del centro siguiendo las instrucciones de la guía de campo del GPS, a continuación </a:t>
            </a:r>
            <a:r>
              <a:rPr lang="en-US" sz="1600" dirty="0"/>
              <a:t>:</a:t>
            </a:r>
          </a:p>
          <a:p>
            <a:pPr marL="0" indent="0" algn="just">
              <a:buNone/>
            </a:pPr>
            <a:r>
              <a:rPr lang="es-ES" sz="1600" dirty="0"/>
              <a:t>Encienda el receptor, asegurándose de sostenerlo verticalmente y de no bloquear la vista del cielo de la antena. En la mayoría de los receptores, la antena es interna y está ubicada en la parte superior del receptor.</a:t>
            </a:r>
            <a:endParaRPr lang="en-US" sz="1600" dirty="0"/>
          </a:p>
          <a:p>
            <a:pPr marL="0" indent="0" algn="just">
              <a:buNone/>
            </a:pPr>
            <a:r>
              <a:rPr lang="es-ES" sz="1600" dirty="0"/>
              <a:t>Después de un mensaje de introducción, el receptor comenzará a buscar satélites. Algunos receptores pueden mostrar los valores anteriores de latitud, longitud y elevación mientras se fijan a las señales satelitales. </a:t>
            </a:r>
            <a:endParaRPr lang="en-US" dirty="0"/>
          </a:p>
        </p:txBody>
      </p:sp>
      <p:pic>
        <p:nvPicPr>
          <p:cNvPr id="9" name="Content Placeholder 8" descr="Screen Shot of Land Cover Sample Site Data Sheet.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21974" y="1737751"/>
            <a:ext cx="3111500" cy="4064000"/>
          </a:xfrm>
          <a:prstGeom prst="rect">
            <a:avLst/>
          </a:prstGeom>
          <a:ln>
            <a:solidFill>
              <a:schemeClr val="tx1"/>
            </a:solidFill>
          </a:ln>
          <a:effectLst>
            <a:outerShdw blurRad="50800" dist="38100" dir="2700000" algn="tl" rotWithShape="0">
              <a:prstClr val="black">
                <a:alpha val="40000"/>
              </a:prstClr>
            </a:outerShdw>
          </a:effectLst>
        </p:spPr>
      </p:pic>
      <p:cxnSp>
        <p:nvCxnSpPr>
          <p:cNvPr id="11" name="Straight Arrow Connector 10" descr="arrow pointing to the top portion of the data sheet: identify your school name, site, city/state/country, date and time, and name of recorder."/>
          <p:cNvCxnSpPr/>
          <p:nvPr/>
        </p:nvCxnSpPr>
        <p:spPr>
          <a:xfrm>
            <a:off x="5070764" y="2128603"/>
            <a:ext cx="775400" cy="0"/>
          </a:xfrm>
          <a:prstGeom prst="straightConnector1">
            <a:avLst/>
          </a:prstGeom>
          <a:ln w="57150">
            <a:solidFill>
              <a:srgbClr val="055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6502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6054"/>
            <a:ext cx="9144793" cy="7054054"/>
          </a:xfrm>
          <a:prstGeom prst="rect">
            <a:avLst/>
          </a:prstGeom>
        </p:spPr>
      </p:pic>
      <p:sp>
        <p:nvSpPr>
          <p:cNvPr id="11" name="Elipse 10"/>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2" name="CuadroTexto 11"/>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215B1C"/>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1F6A2733-D33A-BC47-A5EA-AEECC1A5023B}" type="slidenum">
              <a:rPr lang="en-US" smtClean="0"/>
              <a:t>17</a:t>
            </a:fld>
            <a:endParaRPr lang="en-US"/>
          </a:p>
        </p:txBody>
      </p:sp>
      <p:sp>
        <p:nvSpPr>
          <p:cNvPr id="2" name="Title 1"/>
          <p:cNvSpPr>
            <a:spLocks noGrp="1"/>
          </p:cNvSpPr>
          <p:nvPr>
            <p:ph type="title"/>
          </p:nvPr>
        </p:nvSpPr>
        <p:spPr>
          <a:xfrm>
            <a:off x="1257300" y="608951"/>
            <a:ext cx="7886700" cy="1325563"/>
          </a:xfrm>
        </p:spPr>
        <p:txBody>
          <a:bodyPr/>
          <a:lstStyle/>
          <a:p>
            <a:r>
              <a:rPr lang="en-US" b="1" dirty="0" err="1">
                <a:solidFill>
                  <a:srgbClr val="055000"/>
                </a:solidFill>
              </a:rPr>
              <a:t>Utilizando</a:t>
            </a:r>
            <a:r>
              <a:rPr lang="en-US" b="1" dirty="0">
                <a:solidFill>
                  <a:srgbClr val="055000"/>
                </a:solidFill>
              </a:rPr>
              <a:t> un receptor de GPS</a:t>
            </a:r>
          </a:p>
        </p:txBody>
      </p:sp>
      <p:sp>
        <p:nvSpPr>
          <p:cNvPr id="3" name="Content Placeholder 2"/>
          <p:cNvSpPr>
            <a:spLocks noGrp="1"/>
          </p:cNvSpPr>
          <p:nvPr>
            <p:ph sz="half" idx="1"/>
          </p:nvPr>
        </p:nvSpPr>
        <p:spPr>
          <a:xfrm>
            <a:off x="1235757" y="1737751"/>
            <a:ext cx="4168152" cy="5120248"/>
          </a:xfrm>
        </p:spPr>
        <p:txBody>
          <a:bodyPr>
            <a:noAutofit/>
          </a:bodyPr>
          <a:lstStyle/>
          <a:p>
            <a:pPr marL="285750" indent="-285750" algn="just">
              <a:buFont typeface="Arial"/>
              <a:buChar char="•"/>
            </a:pPr>
            <a:r>
              <a:rPr lang="es-ES" sz="1600" dirty="0"/>
              <a:t>Espere a que el receptor indique que se han adquirido al menos cuatro satélites y que se dispone de una buena medición. En la mayoría de los receptores, esto se indica mediante la aparición de un mensaje "3-D".</a:t>
            </a:r>
            <a:endParaRPr lang="en-US" sz="1600" dirty="0"/>
          </a:p>
          <a:p>
            <a:pPr marL="285750" indent="-285750" algn="just">
              <a:buFont typeface="Arial"/>
              <a:buChar char="•"/>
            </a:pPr>
            <a:r>
              <a:rPr lang="es-ES" sz="1600" dirty="0"/>
              <a:t>A intervalos de un minuto y sin mover el receptor más de un metro, realice cinco grabaciones en una copia de la Hoja de Datos de Investigación del GPS de todos los dígitos y símbolos de los siguientes valores mostrados</a:t>
            </a:r>
            <a:r>
              <a:rPr lang="en-US" sz="1600" dirty="0"/>
              <a:t> :</a:t>
            </a:r>
          </a:p>
          <a:p>
            <a:pPr marL="0" indent="0" algn="just">
              <a:buNone/>
            </a:pPr>
            <a:r>
              <a:rPr lang="en-US" sz="1600" b="1" dirty="0"/>
              <a:t>	a. </a:t>
            </a:r>
            <a:r>
              <a:rPr lang="en-US" sz="1600" b="1" dirty="0" err="1"/>
              <a:t>Latitud</a:t>
            </a:r>
            <a:r>
              <a:rPr lang="en-US" sz="1600" b="1" dirty="0"/>
              <a:t> </a:t>
            </a:r>
          </a:p>
          <a:p>
            <a:pPr marL="0" indent="0" algn="just">
              <a:buNone/>
            </a:pPr>
            <a:r>
              <a:rPr lang="en-US" sz="1600" b="1" dirty="0"/>
              <a:t>	b. </a:t>
            </a:r>
            <a:r>
              <a:rPr lang="en-US" sz="1600" b="1" dirty="0" err="1"/>
              <a:t>Longitud</a:t>
            </a:r>
            <a:endParaRPr lang="en-US" sz="1600" b="1" dirty="0"/>
          </a:p>
          <a:p>
            <a:pPr marL="0" indent="0" algn="just">
              <a:buNone/>
            </a:pPr>
            <a:r>
              <a:rPr lang="en-US" sz="1600" b="1" dirty="0"/>
              <a:t>	c. </a:t>
            </a:r>
            <a:r>
              <a:rPr lang="en-US" sz="1600" b="1" dirty="0" err="1"/>
              <a:t>Elevación</a:t>
            </a:r>
            <a:endParaRPr lang="en-US" sz="1600" b="1" dirty="0"/>
          </a:p>
          <a:p>
            <a:pPr marL="0" indent="0" algn="just">
              <a:buNone/>
            </a:pPr>
            <a:r>
              <a:rPr lang="en-US" sz="1600" b="1" dirty="0"/>
              <a:t>	d. </a:t>
            </a:r>
            <a:r>
              <a:rPr lang="en-US" sz="1600" b="1" dirty="0" err="1"/>
              <a:t>Tiempo</a:t>
            </a:r>
            <a:endParaRPr lang="en-US" sz="1600" b="1" dirty="0"/>
          </a:p>
          <a:p>
            <a:pPr marL="0" indent="0" algn="just">
              <a:buNone/>
            </a:pPr>
            <a:r>
              <a:rPr lang="en-US" sz="1600" b="1" dirty="0"/>
              <a:t>	e.  </a:t>
            </a:r>
            <a:r>
              <a:rPr lang="en-US" sz="1600" b="1" dirty="0" err="1"/>
              <a:t>Número</a:t>
            </a:r>
            <a:r>
              <a:rPr lang="en-US" sz="1600" b="1" dirty="0"/>
              <a:t> de </a:t>
            </a:r>
            <a:r>
              <a:rPr lang="en-US" sz="1600" b="1" dirty="0" err="1"/>
              <a:t>satélites</a:t>
            </a:r>
            <a:endParaRPr lang="en-US" sz="1600" b="1" dirty="0"/>
          </a:p>
          <a:p>
            <a:pPr marL="0" indent="0" algn="just">
              <a:buNone/>
            </a:pPr>
            <a:r>
              <a:rPr lang="en-US" sz="1600" b="1" dirty="0"/>
              <a:t>	 f.  </a:t>
            </a:r>
            <a:r>
              <a:rPr lang="en-US" sz="1600" b="1" dirty="0" err="1"/>
              <a:t>Iconos</a:t>
            </a:r>
            <a:r>
              <a:rPr lang="en-US" sz="1600" b="1" dirty="0"/>
              <a:t> de status “2-D’ o “3-D”</a:t>
            </a:r>
            <a:endParaRPr lang="en-US" dirty="0"/>
          </a:p>
          <a:p>
            <a:pPr marL="0" indent="0" algn="just">
              <a:buNone/>
            </a:pPr>
            <a:endParaRPr lang="en-US" dirty="0"/>
          </a:p>
        </p:txBody>
      </p:sp>
      <p:pic>
        <p:nvPicPr>
          <p:cNvPr id="10" name="Content Placeholder 9" descr="Two participants making a GPS reading while identifying their Land Cover Sample Sit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25242" y="1831056"/>
            <a:ext cx="3405176" cy="2553882"/>
          </a:xfrm>
          <a:prstGeom prst="rect">
            <a:avLst/>
          </a:prstGeom>
        </p:spPr>
      </p:pic>
    </p:spTree>
    <p:extLst>
      <p:ext uri="{BB962C8B-B14F-4D97-AF65-F5344CB8AC3E}">
        <p14:creationId xmlns:p14="http://schemas.microsoft.com/office/powerpoint/2010/main" val="257695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397" y="-196054"/>
            <a:ext cx="9144793" cy="7054054"/>
          </a:xfrm>
          <a:prstGeom prst="rect">
            <a:avLst/>
          </a:prstGeom>
        </p:spPr>
      </p:pic>
      <p:sp>
        <p:nvSpPr>
          <p:cNvPr id="11" name="Elipse 10"/>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2" name="CuadroTexto 11"/>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215B1C"/>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1F6A2733-D33A-BC47-A5EA-AEECC1A5023B}" type="slidenum">
              <a:rPr lang="en-US" smtClean="0"/>
              <a:t>18</a:t>
            </a:fld>
            <a:endParaRPr lang="en-US"/>
          </a:p>
        </p:txBody>
      </p:sp>
      <p:sp>
        <p:nvSpPr>
          <p:cNvPr id="2" name="Title 1"/>
          <p:cNvSpPr>
            <a:spLocks noGrp="1"/>
          </p:cNvSpPr>
          <p:nvPr>
            <p:ph type="title"/>
          </p:nvPr>
        </p:nvSpPr>
        <p:spPr>
          <a:xfrm>
            <a:off x="1257300" y="608951"/>
            <a:ext cx="7886700" cy="1325563"/>
          </a:xfrm>
        </p:spPr>
        <p:txBody>
          <a:bodyPr/>
          <a:lstStyle/>
          <a:p>
            <a:r>
              <a:rPr lang="en-US" b="1" dirty="0" err="1">
                <a:solidFill>
                  <a:srgbClr val="055000"/>
                </a:solidFill>
              </a:rPr>
              <a:t>Calcule</a:t>
            </a:r>
            <a:r>
              <a:rPr lang="en-US" b="1" dirty="0">
                <a:solidFill>
                  <a:srgbClr val="055000"/>
                </a:solidFill>
              </a:rPr>
              <a:t> </a:t>
            </a:r>
            <a:r>
              <a:rPr lang="en-US" b="1" dirty="0" err="1">
                <a:solidFill>
                  <a:srgbClr val="055000"/>
                </a:solidFill>
              </a:rPr>
              <a:t>su</a:t>
            </a:r>
            <a:r>
              <a:rPr lang="en-US" b="1" dirty="0">
                <a:solidFill>
                  <a:srgbClr val="055000"/>
                </a:solidFill>
              </a:rPr>
              <a:t> </a:t>
            </a:r>
            <a:r>
              <a:rPr lang="en-US" b="1" dirty="0" err="1">
                <a:solidFill>
                  <a:srgbClr val="055000"/>
                </a:solidFill>
              </a:rPr>
              <a:t>lectura</a:t>
            </a:r>
            <a:r>
              <a:rPr lang="en-US" b="1" dirty="0">
                <a:solidFill>
                  <a:srgbClr val="055000"/>
                </a:solidFill>
              </a:rPr>
              <a:t> </a:t>
            </a:r>
            <a:r>
              <a:rPr lang="en-US" b="1" dirty="0" err="1">
                <a:solidFill>
                  <a:srgbClr val="055000"/>
                </a:solidFill>
              </a:rPr>
              <a:t>promedio</a:t>
            </a:r>
            <a:r>
              <a:rPr lang="en-US" b="1" dirty="0">
                <a:solidFill>
                  <a:srgbClr val="055000"/>
                </a:solidFill>
              </a:rPr>
              <a:t> y </a:t>
            </a:r>
            <a:r>
              <a:rPr lang="en-US" b="1" dirty="0" err="1">
                <a:solidFill>
                  <a:srgbClr val="055000"/>
                </a:solidFill>
              </a:rPr>
              <a:t>verifique</a:t>
            </a:r>
            <a:endParaRPr lang="en-US" b="1" dirty="0">
              <a:solidFill>
                <a:srgbClr val="055000"/>
              </a:solidFill>
            </a:endParaRPr>
          </a:p>
        </p:txBody>
      </p:sp>
      <p:sp>
        <p:nvSpPr>
          <p:cNvPr id="3" name="Content Placeholder 2"/>
          <p:cNvSpPr>
            <a:spLocks noGrp="1"/>
          </p:cNvSpPr>
          <p:nvPr>
            <p:ph sz="half" idx="1"/>
          </p:nvPr>
        </p:nvSpPr>
        <p:spPr>
          <a:xfrm>
            <a:off x="1235757" y="1737751"/>
            <a:ext cx="3396204" cy="4483167"/>
          </a:xfrm>
        </p:spPr>
        <p:txBody>
          <a:bodyPr>
            <a:noAutofit/>
          </a:bodyPr>
          <a:lstStyle/>
          <a:p>
            <a:pPr marL="285750" indent="-285750" algn="just">
              <a:buFont typeface="Arial"/>
              <a:buChar char="•"/>
            </a:pPr>
            <a:r>
              <a:rPr lang="es-ES" sz="1600" dirty="0"/>
              <a:t>Apague el receptor.</a:t>
            </a:r>
            <a:endParaRPr lang="en-US" sz="1600" dirty="0"/>
          </a:p>
          <a:p>
            <a:pPr marL="285750" indent="-285750" algn="just">
              <a:buFont typeface="Arial"/>
              <a:buChar char="•"/>
            </a:pPr>
            <a:r>
              <a:rPr lang="es-ES" sz="1600" dirty="0"/>
              <a:t>Promedie todas las cinco latitudes, longitudes y elevaciones</a:t>
            </a:r>
            <a:r>
              <a:rPr lang="en-US" sz="1600" dirty="0"/>
              <a:t>.</a:t>
            </a:r>
          </a:p>
          <a:p>
            <a:pPr marL="285750" indent="-285750" algn="just">
              <a:buFont typeface="Arial"/>
              <a:buChar char="•"/>
            </a:pPr>
            <a:r>
              <a:rPr lang="es-ES" sz="1600" dirty="0"/>
              <a:t>Confirme usted mismo que sus resultados tienen sentido</a:t>
            </a:r>
            <a:r>
              <a:rPr lang="en-US" sz="1600" dirty="0"/>
              <a:t>. </a:t>
            </a:r>
          </a:p>
          <a:p>
            <a:pPr marL="285750" indent="-285750" algn="just">
              <a:buFont typeface="Arial"/>
              <a:buChar char="•"/>
            </a:pPr>
            <a:r>
              <a:rPr lang="es-ES" sz="1600" dirty="0"/>
              <a:t>Debería poder obtener una estimación aproximada de su latitud y longitud mirando un globo terráqueo o un mapa local.</a:t>
            </a:r>
            <a:endParaRPr lang="en-US" sz="1600" dirty="0"/>
          </a:p>
          <a:p>
            <a:pPr marL="285750" indent="-285750" algn="just">
              <a:buFont typeface="Arial"/>
              <a:buChar char="•"/>
            </a:pPr>
            <a:r>
              <a:rPr lang="es-ES" sz="1600" dirty="0"/>
              <a:t>Copie y envíe todas las lecturas de GPS , como la ubicación de su sitio, al portal de datos GLOBE.</a:t>
            </a:r>
            <a:endParaRPr lang="en-US" sz="1600" dirty="0"/>
          </a:p>
          <a:p>
            <a:pPr marL="0" indent="0" algn="just">
              <a:buNone/>
            </a:pPr>
            <a:endParaRPr lang="en-US" dirty="0"/>
          </a:p>
        </p:txBody>
      </p:sp>
      <p:pic>
        <p:nvPicPr>
          <p:cNvPr id="9" name="Content Placeholder 8" descr="Photo of teacher holding a GPS receiver in the field.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44880" y="1911474"/>
            <a:ext cx="3886200" cy="2914650"/>
          </a:xfrm>
          <a:prstGeom prst="rect">
            <a:avLst/>
          </a:prstGeom>
        </p:spPr>
      </p:pic>
    </p:spTree>
    <p:extLst>
      <p:ext uri="{BB962C8B-B14F-4D97-AF65-F5344CB8AC3E}">
        <p14:creationId xmlns:p14="http://schemas.microsoft.com/office/powerpoint/2010/main" val="1599475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6054"/>
            <a:ext cx="9144793" cy="7054054"/>
          </a:xfrm>
          <a:prstGeom prst="rect">
            <a:avLst/>
          </a:prstGeom>
        </p:spPr>
      </p:pic>
      <p:sp>
        <p:nvSpPr>
          <p:cNvPr id="10" name="Elipse 9"/>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1" name="CuadroTexto 10"/>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215B1C"/>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1F6A2733-D33A-BC47-A5EA-AEECC1A5023B}" type="slidenum">
              <a:rPr lang="en-US" smtClean="0"/>
              <a:t>19</a:t>
            </a:fld>
            <a:endParaRPr lang="en-US"/>
          </a:p>
        </p:txBody>
      </p:sp>
      <p:sp>
        <p:nvSpPr>
          <p:cNvPr id="2" name="Title 1"/>
          <p:cNvSpPr>
            <a:spLocks noGrp="1"/>
          </p:cNvSpPr>
          <p:nvPr>
            <p:ph type="title"/>
          </p:nvPr>
        </p:nvSpPr>
        <p:spPr>
          <a:xfrm>
            <a:off x="1207406" y="865643"/>
            <a:ext cx="7886700" cy="1325563"/>
          </a:xfrm>
        </p:spPr>
        <p:txBody>
          <a:bodyPr>
            <a:normAutofit fontScale="90000"/>
          </a:bodyPr>
          <a:lstStyle/>
          <a:p>
            <a:r>
              <a:rPr lang="en-US" b="1" dirty="0" err="1">
                <a:solidFill>
                  <a:srgbClr val="055000"/>
                </a:solidFill>
              </a:rPr>
              <a:t>Determinar</a:t>
            </a:r>
            <a:r>
              <a:rPr lang="en-US" b="1" dirty="0">
                <a:solidFill>
                  <a:srgbClr val="055000"/>
                </a:solidFill>
              </a:rPr>
              <a:t> el  sitio de </a:t>
            </a:r>
            <a:r>
              <a:rPr lang="en-US" b="1" dirty="0" err="1">
                <a:solidFill>
                  <a:srgbClr val="055000"/>
                </a:solidFill>
              </a:rPr>
              <a:t>muestreo</a:t>
            </a:r>
            <a:r>
              <a:rPr lang="en-US" b="1" dirty="0">
                <a:solidFill>
                  <a:srgbClr val="055000"/>
                </a:solidFill>
              </a:rPr>
              <a:t> de la </a:t>
            </a:r>
            <a:r>
              <a:rPr lang="en-US" b="1" dirty="0" err="1">
                <a:solidFill>
                  <a:srgbClr val="055000"/>
                </a:solidFill>
              </a:rPr>
              <a:t>Clase</a:t>
            </a:r>
            <a:r>
              <a:rPr lang="en-US" b="1" dirty="0">
                <a:solidFill>
                  <a:srgbClr val="055000"/>
                </a:solidFill>
              </a:rPr>
              <a:t> MUC</a:t>
            </a:r>
            <a:br>
              <a:rPr lang="en-US" b="1" dirty="0">
                <a:solidFill>
                  <a:srgbClr val="055000"/>
                </a:solidFill>
              </a:rPr>
            </a:br>
            <a:endParaRPr lang="en-US" b="1" dirty="0">
              <a:solidFill>
                <a:srgbClr val="055000"/>
              </a:solidFill>
            </a:endParaRPr>
          </a:p>
        </p:txBody>
      </p:sp>
      <p:sp>
        <p:nvSpPr>
          <p:cNvPr id="3" name="Content Placeholder 2"/>
          <p:cNvSpPr>
            <a:spLocks noGrp="1"/>
          </p:cNvSpPr>
          <p:nvPr>
            <p:ph sz="half" idx="1"/>
          </p:nvPr>
        </p:nvSpPr>
        <p:spPr>
          <a:xfrm>
            <a:off x="1207406" y="1829330"/>
            <a:ext cx="4235653" cy="4483167"/>
          </a:xfrm>
        </p:spPr>
        <p:txBody>
          <a:bodyPr>
            <a:noAutofit/>
          </a:bodyPr>
          <a:lstStyle/>
          <a:p>
            <a:pPr algn="just"/>
            <a:r>
              <a:rPr lang="es-ES" sz="1600" dirty="0"/>
              <a:t>Determine la clase MUC al nivel más detallado utilizando </a:t>
            </a:r>
            <a:r>
              <a:rPr lang="es-ES" sz="1600" b="1" dirty="0">
                <a:solidFill>
                  <a:schemeClr val="accent6">
                    <a:lumMod val="50000"/>
                  </a:schemeClr>
                </a:solidFill>
              </a:rPr>
              <a:t>la Guía de Campo MUC</a:t>
            </a:r>
            <a:r>
              <a:rPr lang="es-ES" sz="1600" dirty="0"/>
              <a:t>. Es probable que deba realizar mediciones siguiendo las </a:t>
            </a:r>
            <a:r>
              <a:rPr lang="es-ES" sz="1600" b="1" dirty="0">
                <a:solidFill>
                  <a:schemeClr val="accent6">
                    <a:lumMod val="50000"/>
                  </a:schemeClr>
                </a:solidFill>
              </a:rPr>
              <a:t>Guías de Campo del Protocolo de Biometría </a:t>
            </a:r>
            <a:r>
              <a:rPr lang="es-ES" sz="1600" dirty="0"/>
              <a:t>para ayudar a determinar la clase.</a:t>
            </a:r>
            <a:endParaRPr lang="en-US" sz="1600" dirty="0"/>
          </a:p>
          <a:p>
            <a:pPr algn="just"/>
            <a:r>
              <a:rPr lang="es-ES" sz="1600" dirty="0"/>
              <a:t>Nota: Este paso puede requerir varias visitas mientras recopila los datos biométricos necesarios.</a:t>
            </a:r>
            <a:endParaRPr lang="en-US" sz="1600" dirty="0"/>
          </a:p>
          <a:p>
            <a:pPr algn="just"/>
            <a:r>
              <a:rPr lang="es-ES" sz="1600" dirty="0"/>
              <a:t>Para la mayoría de los sitios, será necesario medir la </a:t>
            </a:r>
            <a:r>
              <a:rPr lang="es-ES" sz="1600" b="1" dirty="0">
                <a:solidFill>
                  <a:schemeClr val="accent6">
                    <a:lumMod val="50000"/>
                  </a:schemeClr>
                </a:solidFill>
              </a:rPr>
              <a:t>Cobertura del </a:t>
            </a:r>
            <a:r>
              <a:rPr lang="es-ES" sz="1600" b="1" dirty="0" err="1">
                <a:solidFill>
                  <a:schemeClr val="accent6">
                    <a:lumMod val="50000"/>
                  </a:schemeClr>
                </a:solidFill>
              </a:rPr>
              <a:t>Arbol</a:t>
            </a:r>
            <a:r>
              <a:rPr lang="es-ES" sz="1600" b="1" dirty="0">
                <a:solidFill>
                  <a:schemeClr val="accent6">
                    <a:lumMod val="50000"/>
                  </a:schemeClr>
                </a:solidFill>
              </a:rPr>
              <a:t> y la Cobertura del Suelo y la Altura de las Gramíneas, Arboles y Arbustos </a:t>
            </a:r>
            <a:r>
              <a:rPr lang="es-ES" sz="1600" dirty="0"/>
              <a:t>antes de poder completar la Descripción del Sitio de Muestreo de Cobertura Terrestre.</a:t>
            </a:r>
            <a:endParaRPr lang="en-US" dirty="0"/>
          </a:p>
        </p:txBody>
      </p:sp>
      <p:pic>
        <p:nvPicPr>
          <p:cNvPr id="5" name="Content Placeholder 4" descr="Photo of the cover of the GLOBE MUC Field Guide and a GLOBE participant looking through the MUC Vegetation Classification Key"/>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08374" y="1737751"/>
            <a:ext cx="2910970" cy="4901123"/>
          </a:xfrm>
        </p:spPr>
      </p:pic>
    </p:spTree>
    <p:extLst>
      <p:ext uri="{BB962C8B-B14F-4D97-AF65-F5344CB8AC3E}">
        <p14:creationId xmlns:p14="http://schemas.microsoft.com/office/powerpoint/2010/main" val="1078604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3"/>
          <a:stretch>
            <a:fillRect/>
          </a:stretch>
        </p:blipFill>
        <p:spPr>
          <a:xfrm>
            <a:off x="-397" y="-196054"/>
            <a:ext cx="9144793" cy="7054054"/>
          </a:xfrm>
          <a:prstGeom prst="rect">
            <a:avLst/>
          </a:prstGeom>
        </p:spPr>
      </p:pic>
      <p:pic>
        <p:nvPicPr>
          <p:cNvPr id="5" name="Picture 4" descr="watermark of mountain landscape with meadow and trees"/>
          <p:cNvPicPr>
            <a:picLocks noChangeAspect="1"/>
          </p:cNvPicPr>
          <p:nvPr/>
        </p:nvPicPr>
        <p:blipFill>
          <a:blip r:embed="rId4">
            <a:alphaModFix amt="15000"/>
            <a:extLst>
              <a:ext uri="{28A0092B-C50C-407E-A947-70E740481C1C}">
                <a14:useLocalDpi xmlns:a14="http://schemas.microsoft.com/office/drawing/2010/main" val="0"/>
              </a:ext>
            </a:extLst>
          </a:blip>
          <a:stretch>
            <a:fillRect/>
          </a:stretch>
        </p:blipFill>
        <p:spPr>
          <a:xfrm>
            <a:off x="1121019" y="1562101"/>
            <a:ext cx="8028452" cy="5295899"/>
          </a:xfrm>
          <a:prstGeom prst="rect">
            <a:avLst/>
          </a:prstGeom>
        </p:spPr>
      </p:pic>
      <p:sp>
        <p:nvSpPr>
          <p:cNvPr id="4" name="Slide Number Placeholder 3"/>
          <p:cNvSpPr>
            <a:spLocks noGrp="1"/>
          </p:cNvSpPr>
          <p:nvPr>
            <p:ph type="sldNum" sz="quarter" idx="12"/>
          </p:nvPr>
        </p:nvSpPr>
        <p:spPr>
          <a:xfrm>
            <a:off x="6457950" y="6331299"/>
            <a:ext cx="2057400" cy="365125"/>
          </a:xfrm>
        </p:spPr>
        <p:txBody>
          <a:bodyPr/>
          <a:lstStyle/>
          <a:p>
            <a:fld id="{1F6A2733-D33A-BC47-A5EA-AEECC1A5023B}" type="slidenum">
              <a:rPr lang="en-US" smtClean="0"/>
              <a:t>2</a:t>
            </a:fld>
            <a:endParaRPr lang="en-US" dirty="0"/>
          </a:p>
        </p:txBody>
      </p:sp>
      <p:sp>
        <p:nvSpPr>
          <p:cNvPr id="2" name="Title 1"/>
          <p:cNvSpPr>
            <a:spLocks noGrp="1"/>
          </p:cNvSpPr>
          <p:nvPr>
            <p:ph type="title"/>
          </p:nvPr>
        </p:nvSpPr>
        <p:spPr>
          <a:xfrm>
            <a:off x="1121019" y="991995"/>
            <a:ext cx="7886700" cy="590931"/>
          </a:xfrm>
        </p:spPr>
        <p:txBody>
          <a:bodyPr>
            <a:normAutofit/>
          </a:bodyPr>
          <a:lstStyle/>
          <a:p>
            <a:r>
              <a:rPr lang="es-AR" sz="3600" b="1" dirty="0" smtClean="0">
                <a:solidFill>
                  <a:srgbClr val="123B1C"/>
                </a:solidFill>
              </a:rPr>
              <a:t>Descripción General</a:t>
            </a:r>
            <a:endParaRPr lang="es-AR" sz="3600" b="1" dirty="0">
              <a:solidFill>
                <a:srgbClr val="123B1C"/>
              </a:solidFill>
            </a:endParaRPr>
          </a:p>
        </p:txBody>
      </p:sp>
      <p:sp>
        <p:nvSpPr>
          <p:cNvPr id="3" name="Content Placeholder 2"/>
          <p:cNvSpPr>
            <a:spLocks noGrp="1"/>
          </p:cNvSpPr>
          <p:nvPr>
            <p:ph sz="half" idx="1"/>
          </p:nvPr>
        </p:nvSpPr>
        <p:spPr>
          <a:xfrm>
            <a:off x="1114422" y="1950242"/>
            <a:ext cx="8029577" cy="4351338"/>
          </a:xfrm>
        </p:spPr>
        <p:txBody>
          <a:bodyPr>
            <a:normAutofit fontScale="92500" lnSpcReduction="20000"/>
          </a:bodyPr>
          <a:lstStyle/>
          <a:p>
            <a:pPr marL="0" marR="0" indent="0">
              <a:spcBef>
                <a:spcPts val="0"/>
              </a:spcBef>
              <a:spcAft>
                <a:spcPts val="0"/>
              </a:spcAft>
              <a:buNone/>
            </a:pPr>
            <a:r>
              <a:rPr lang="es-AR" sz="2400" b="1" dirty="0" smtClean="0">
                <a:solidFill>
                  <a:srgbClr val="055000"/>
                </a:solidFill>
                <a:ea typeface="ＭＳ 明朝"/>
                <a:cs typeface="Times New Roman"/>
              </a:rPr>
              <a:t>Este módulo</a:t>
            </a:r>
            <a:r>
              <a:rPr lang="en-US" sz="2400" b="1" dirty="0" smtClean="0">
                <a:solidFill>
                  <a:srgbClr val="055000"/>
                </a:solidFill>
                <a:ea typeface="ＭＳ 明朝"/>
                <a:cs typeface="Times New Roman"/>
              </a:rPr>
              <a:t>:</a:t>
            </a:r>
            <a:r>
              <a:rPr lang="en-US" sz="2400" b="1" dirty="0">
                <a:solidFill>
                  <a:srgbClr val="055000"/>
                </a:solidFill>
                <a:ea typeface="ＭＳ 明朝"/>
                <a:cs typeface="Times New Roman"/>
              </a:rPr>
              <a:t> </a:t>
            </a:r>
          </a:p>
          <a:p>
            <a:pPr marL="0" marR="0">
              <a:spcBef>
                <a:spcPts val="0"/>
              </a:spcBef>
              <a:spcAft>
                <a:spcPts val="0"/>
              </a:spcAft>
            </a:pPr>
            <a:endParaRPr lang="en-US" sz="1000" dirty="0">
              <a:solidFill>
                <a:srgbClr val="055000"/>
              </a:solidFill>
              <a:ea typeface="ＭＳ 明朝"/>
              <a:cs typeface="Times New Roman"/>
            </a:endParaRPr>
          </a:p>
          <a:p>
            <a:pPr marL="342900" lvl="0" indent="-342900">
              <a:spcBef>
                <a:spcPts val="0"/>
              </a:spcBef>
              <a:buFont typeface="Arial"/>
              <a:buChar char="•"/>
              <a:tabLst>
                <a:tab pos="457200" algn="l"/>
              </a:tabLst>
            </a:pPr>
            <a:r>
              <a:rPr lang="es-ES" sz="1900" b="1" dirty="0">
                <a:solidFill>
                  <a:schemeClr val="accent6">
                    <a:lumMod val="50000"/>
                  </a:schemeClr>
                </a:solidFill>
              </a:rPr>
              <a:t>Revisa la selección de un sitio de biometría GLOBE</a:t>
            </a:r>
          </a:p>
          <a:p>
            <a:pPr marL="342900" lvl="0" indent="-342900">
              <a:spcBef>
                <a:spcPts val="0"/>
              </a:spcBef>
              <a:buFont typeface="Arial"/>
              <a:buChar char="•"/>
              <a:tabLst>
                <a:tab pos="457200" algn="l"/>
              </a:tabLst>
            </a:pPr>
            <a:r>
              <a:rPr lang="es-ES" sz="1900" b="1" dirty="0">
                <a:solidFill>
                  <a:schemeClr val="accent6">
                    <a:lumMod val="50000"/>
                  </a:schemeClr>
                </a:solidFill>
              </a:rPr>
              <a:t>Revisa el procedimiento para ubicar su sitio usando un receptor GPS</a:t>
            </a:r>
          </a:p>
          <a:p>
            <a:pPr marL="342900" lvl="0" indent="-342900">
              <a:spcBef>
                <a:spcPts val="0"/>
              </a:spcBef>
              <a:buFont typeface="Arial"/>
              <a:buChar char="•"/>
              <a:tabLst>
                <a:tab pos="457200" algn="l"/>
              </a:tabLst>
            </a:pPr>
            <a:r>
              <a:rPr lang="es-ES" sz="1900" b="1" dirty="0">
                <a:solidFill>
                  <a:schemeClr val="accent6">
                    <a:lumMod val="50000"/>
                  </a:schemeClr>
                </a:solidFill>
              </a:rPr>
              <a:t>Proporciona una introducción paso a paso del método del protocolo</a:t>
            </a:r>
          </a:p>
          <a:p>
            <a:pPr marL="0" indent="0">
              <a:spcBef>
                <a:spcPts val="0"/>
              </a:spcBef>
              <a:buNone/>
              <a:tabLst>
                <a:tab pos="457200" algn="l"/>
              </a:tabLst>
            </a:pPr>
            <a:endParaRPr lang="en-US" sz="2000" b="1" dirty="0">
              <a:solidFill>
                <a:srgbClr val="055000"/>
              </a:solidFill>
              <a:ea typeface="ＭＳ 明朝"/>
              <a:cs typeface="Times New Roman"/>
            </a:endParaRPr>
          </a:p>
          <a:p>
            <a:pPr marL="0" indent="0">
              <a:spcBef>
                <a:spcPts val="0"/>
              </a:spcBef>
              <a:buNone/>
              <a:tabLst>
                <a:tab pos="457200" algn="l"/>
              </a:tabLst>
            </a:pPr>
            <a:r>
              <a:rPr lang="es-AR" sz="2600" b="1" dirty="0" smtClean="0">
                <a:solidFill>
                  <a:srgbClr val="055000"/>
                </a:solidFill>
                <a:ea typeface="ＭＳ 明朝"/>
                <a:cs typeface="Times New Roman"/>
              </a:rPr>
              <a:t>Objetivos académicos: </a:t>
            </a:r>
          </a:p>
          <a:p>
            <a:pPr marL="0" lvl="0" indent="0">
              <a:spcBef>
                <a:spcPts val="0"/>
              </a:spcBef>
              <a:buNone/>
              <a:tabLst>
                <a:tab pos="457200" algn="l"/>
              </a:tabLst>
            </a:pPr>
            <a:endParaRPr lang="es-AR" sz="1900" b="1" dirty="0" smtClean="0">
              <a:solidFill>
                <a:schemeClr val="accent6">
                  <a:lumMod val="50000"/>
                </a:schemeClr>
              </a:solidFill>
              <a:ea typeface="ＭＳ 明朝"/>
              <a:cs typeface="Times New Roman"/>
            </a:endParaRPr>
          </a:p>
          <a:p>
            <a:pPr marL="0" marR="0" indent="0">
              <a:spcBef>
                <a:spcPts val="0"/>
              </a:spcBef>
              <a:spcAft>
                <a:spcPts val="0"/>
              </a:spcAft>
              <a:buNone/>
            </a:pPr>
            <a:endParaRPr lang="es-AR" sz="1000" dirty="0" smtClean="0">
              <a:solidFill>
                <a:srgbClr val="055000"/>
              </a:solidFill>
              <a:ea typeface="ＭＳ 明朝"/>
              <a:cs typeface="Times New Roman"/>
            </a:endParaRPr>
          </a:p>
          <a:p>
            <a:pPr marL="0" marR="0" indent="0">
              <a:spcBef>
                <a:spcPts val="0"/>
              </a:spcBef>
              <a:spcAft>
                <a:spcPts val="0"/>
              </a:spcAft>
              <a:buNone/>
            </a:pPr>
            <a:r>
              <a:rPr lang="es-AR" b="1" dirty="0" smtClean="0">
                <a:solidFill>
                  <a:srgbClr val="055000"/>
                </a:solidFill>
                <a:ea typeface="ＭＳ 明朝"/>
                <a:cs typeface="Times New Roman"/>
              </a:rPr>
              <a:t>Luego de completar este modulo, estará en condiciones de:</a:t>
            </a:r>
          </a:p>
          <a:p>
            <a:pPr marL="0" marR="0">
              <a:spcBef>
                <a:spcPts val="0"/>
              </a:spcBef>
              <a:spcAft>
                <a:spcPts val="0"/>
              </a:spcAft>
            </a:pPr>
            <a:endParaRPr lang="es-AR" sz="1000" dirty="0" smtClean="0">
              <a:solidFill>
                <a:srgbClr val="055000"/>
              </a:solidFill>
              <a:ea typeface="ＭＳ 明朝"/>
              <a:cs typeface="Times New Roman"/>
            </a:endParaRPr>
          </a:p>
          <a:p>
            <a:pPr marL="342900" lvl="0" indent="-342900">
              <a:spcBef>
                <a:spcPts val="0"/>
              </a:spcBef>
              <a:buFont typeface="Arial"/>
              <a:buChar char="•"/>
              <a:tabLst>
                <a:tab pos="457200" algn="l"/>
              </a:tabLst>
            </a:pPr>
            <a:r>
              <a:rPr lang="es-AR" b="1" dirty="0" smtClean="0">
                <a:solidFill>
                  <a:srgbClr val="055000"/>
                </a:solidFill>
                <a:ea typeface="ＭＳ 明朝"/>
                <a:cs typeface="Times New Roman"/>
              </a:rPr>
              <a:t>Definir la cobertura terrestre y explicar como estas mediciones  pueden respaldar su comprensión de las imágenes satelitales</a:t>
            </a:r>
            <a:endParaRPr lang="es-AR" sz="1000" dirty="0" smtClean="0">
              <a:solidFill>
                <a:srgbClr val="055000"/>
              </a:solidFill>
              <a:ea typeface="ＭＳ 明朝"/>
              <a:cs typeface="Times New Roman"/>
            </a:endParaRPr>
          </a:p>
          <a:p>
            <a:pPr marL="342900" lvl="0" indent="-342900">
              <a:spcBef>
                <a:spcPts val="0"/>
              </a:spcBef>
              <a:buFont typeface="Arial"/>
              <a:buChar char="•"/>
              <a:tabLst>
                <a:tab pos="457200" algn="l"/>
              </a:tabLst>
            </a:pPr>
            <a:r>
              <a:rPr lang="es-AR" b="1" dirty="0" smtClean="0">
                <a:solidFill>
                  <a:srgbClr val="055000"/>
                </a:solidFill>
                <a:ea typeface="ＭＳ 明朝"/>
                <a:cs typeface="Times New Roman"/>
              </a:rPr>
              <a:t>Describir la importancia  del control de calidad en la recopilación de datos exactos Explicar porqué el sistema de clasificación  de MUC se utiliza para clasificar su sitio de estudio </a:t>
            </a:r>
          </a:p>
          <a:p>
            <a:pPr marL="342900" lvl="0" indent="-342900">
              <a:spcBef>
                <a:spcPts val="0"/>
              </a:spcBef>
              <a:buFont typeface="Arial"/>
              <a:buChar char="•"/>
              <a:tabLst>
                <a:tab pos="457200" algn="l"/>
              </a:tabLst>
            </a:pPr>
            <a:r>
              <a:rPr lang="es-AR" b="1" dirty="0" smtClean="0">
                <a:solidFill>
                  <a:srgbClr val="055000"/>
                </a:solidFill>
                <a:ea typeface="ＭＳ 明朝"/>
                <a:cs typeface="Times New Roman"/>
              </a:rPr>
              <a:t>Identificar y documentar  un Sitio de Muestreo de Cobertura Terrestre para usar en las investigaciones GLOBE </a:t>
            </a:r>
          </a:p>
          <a:p>
            <a:pPr marL="342900" lvl="0" indent="-342900">
              <a:spcBef>
                <a:spcPts val="0"/>
              </a:spcBef>
              <a:buFont typeface="Arial"/>
              <a:buChar char="•"/>
              <a:tabLst>
                <a:tab pos="457200" algn="l"/>
              </a:tabLst>
            </a:pPr>
            <a:r>
              <a:rPr lang="es-AR" b="1" dirty="0" smtClean="0">
                <a:solidFill>
                  <a:srgbClr val="055000"/>
                </a:solidFill>
                <a:ea typeface="ＭＳ 明朝"/>
                <a:cs typeface="Times New Roman"/>
              </a:rPr>
              <a:t>Cargar datos al portal de  GLOBE </a:t>
            </a:r>
            <a:endParaRPr lang="es-AR" sz="1000" dirty="0" smtClean="0">
              <a:solidFill>
                <a:srgbClr val="055000"/>
              </a:solidFill>
              <a:ea typeface="ＭＳ 明朝"/>
              <a:cs typeface="Times New Roman"/>
            </a:endParaRPr>
          </a:p>
          <a:p>
            <a:pPr marL="342900" lvl="0" indent="-342900">
              <a:spcBef>
                <a:spcPts val="0"/>
              </a:spcBef>
              <a:buFont typeface="Arial"/>
              <a:buChar char="•"/>
              <a:tabLst>
                <a:tab pos="457200" algn="l"/>
              </a:tabLst>
            </a:pPr>
            <a:r>
              <a:rPr lang="es-AR" b="1" dirty="0" smtClean="0">
                <a:solidFill>
                  <a:srgbClr val="055000"/>
                </a:solidFill>
                <a:ea typeface="ＭＳ 明朝"/>
                <a:cs typeface="Times New Roman"/>
              </a:rPr>
              <a:t>Visualizar datos utilizando el Sitio de Visualización de GLOBE</a:t>
            </a:r>
          </a:p>
          <a:p>
            <a:pPr marL="0" lvl="0" indent="0">
              <a:spcBef>
                <a:spcPts val="0"/>
              </a:spcBef>
              <a:buNone/>
              <a:tabLst>
                <a:tab pos="457200" algn="l"/>
              </a:tabLst>
            </a:pPr>
            <a:endParaRPr lang="es-AR" b="1" dirty="0" smtClean="0">
              <a:solidFill>
                <a:srgbClr val="055000"/>
              </a:solidFill>
              <a:ea typeface="ＭＳ 明朝"/>
              <a:cs typeface="Times New Roman"/>
            </a:endParaRPr>
          </a:p>
          <a:p>
            <a:pPr marL="0" lvl="0" indent="0">
              <a:spcBef>
                <a:spcPts val="0"/>
              </a:spcBef>
              <a:buNone/>
              <a:tabLst>
                <a:tab pos="457200" algn="l"/>
              </a:tabLst>
            </a:pPr>
            <a:r>
              <a:rPr lang="es-AR" b="1" dirty="0" smtClean="0">
                <a:solidFill>
                  <a:srgbClr val="055000"/>
                </a:solidFill>
                <a:ea typeface="ＭＳ 明朝"/>
                <a:cs typeface="Times New Roman"/>
              </a:rPr>
              <a:t> Tiempo estimado para completar este módulo: 1.5 horas</a:t>
            </a:r>
            <a:endParaRPr lang="es-AR" sz="1000" dirty="0">
              <a:solidFill>
                <a:srgbClr val="055000"/>
              </a:solidFill>
              <a:ea typeface="ＭＳ 明朝"/>
              <a:cs typeface="Times New Roman"/>
            </a:endParaRPr>
          </a:p>
        </p:txBody>
      </p:sp>
      <p:sp>
        <p:nvSpPr>
          <p:cNvPr id="13" name="CuadroTexto 12"/>
          <p:cNvSpPr txBox="1"/>
          <p:nvPr/>
        </p:nvSpPr>
        <p:spPr>
          <a:xfrm>
            <a:off x="25090" y="1098059"/>
            <a:ext cx="1075295" cy="5509200"/>
          </a:xfrm>
          <a:prstGeom prst="rect">
            <a:avLst/>
          </a:prstGeom>
          <a:noFill/>
        </p:spPr>
        <p:txBody>
          <a:bodyPr wrap="square" rtlCol="0">
            <a:spAutoFit/>
          </a:bodyPr>
          <a:lstStyle/>
          <a:p>
            <a:r>
              <a:rPr lang="es-AR" sz="1100" b="1" dirty="0" smtClean="0">
                <a:solidFill>
                  <a:srgbClr val="215B1C"/>
                </a:solidFill>
              </a:rPr>
              <a:t>A. ¿Qué es </a:t>
            </a:r>
            <a:r>
              <a:rPr lang="es-AR" sz="1100" b="1" dirty="0" smtClean="0">
                <a:solidFill>
                  <a:srgbClr val="215B1C"/>
                </a:solidFill>
              </a:rPr>
              <a:t>un sitio de muestreo de cobertura terrestre?</a:t>
            </a:r>
            <a:endParaRPr lang="es-AR" sz="1100" b="1" dirty="0" smtClean="0">
              <a:solidFill>
                <a:srgbClr val="215B1C"/>
              </a:solidFill>
            </a:endParaRP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a:t>
            </a:r>
            <a:r>
              <a:rPr lang="es-AR" sz="1100" b="1" dirty="0" smtClean="0">
                <a:solidFill>
                  <a:srgbClr val="759885"/>
                </a:solidFill>
              </a:rPr>
              <a:t>del sitio de muestreo de cobertura terrestre?</a:t>
            </a:r>
            <a:endParaRPr lang="es-AR" sz="1100" b="1" dirty="0" smtClean="0">
              <a:solidFill>
                <a:srgbClr val="759885"/>
              </a:solidFill>
            </a:endParaRP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14" name="Elipse 13"/>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a:t>¿Qué es la </a:t>
            </a:r>
            <a:r>
              <a:rPr lang="es-AR" sz="900" dirty="0" smtClean="0"/>
              <a:t>cobertura terrestre?</a:t>
            </a:r>
            <a:endParaRPr lang="es-AR" sz="900" dirty="0"/>
          </a:p>
        </p:txBody>
      </p:sp>
    </p:spTree>
    <p:extLst>
      <p:ext uri="{BB962C8B-B14F-4D97-AF65-F5344CB8AC3E}">
        <p14:creationId xmlns:p14="http://schemas.microsoft.com/office/powerpoint/2010/main" val="1658939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196054"/>
            <a:ext cx="9144793" cy="7054054"/>
          </a:xfrm>
          <a:prstGeom prst="rect">
            <a:avLst/>
          </a:prstGeom>
        </p:spPr>
      </p:pic>
      <p:sp>
        <p:nvSpPr>
          <p:cNvPr id="12" name="Elipse 11"/>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3" name="CuadroTexto 12"/>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215B1C"/>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1F6A2733-D33A-BC47-A5EA-AEECC1A5023B}" type="slidenum">
              <a:rPr lang="en-US" smtClean="0"/>
              <a:t>20</a:t>
            </a:fld>
            <a:endParaRPr lang="en-US" dirty="0"/>
          </a:p>
        </p:txBody>
      </p:sp>
      <p:sp>
        <p:nvSpPr>
          <p:cNvPr id="2" name="Title 1"/>
          <p:cNvSpPr>
            <a:spLocks noGrp="1"/>
          </p:cNvSpPr>
          <p:nvPr>
            <p:ph type="title"/>
          </p:nvPr>
        </p:nvSpPr>
        <p:spPr>
          <a:xfrm>
            <a:off x="1135967" y="731393"/>
            <a:ext cx="7886700" cy="1325563"/>
          </a:xfrm>
        </p:spPr>
        <p:txBody>
          <a:bodyPr>
            <a:normAutofit fontScale="90000"/>
          </a:bodyPr>
          <a:lstStyle/>
          <a:p>
            <a:r>
              <a:rPr lang="es-ES" dirty="0">
                <a:solidFill>
                  <a:schemeClr val="accent6">
                    <a:lumMod val="50000"/>
                  </a:schemeClr>
                </a:solidFill>
              </a:rPr>
              <a:t>La Guía MUC tiene una estructura clave dicotómica</a:t>
            </a:r>
            <a:r>
              <a:rPr lang="en-US" b="1" dirty="0">
                <a:solidFill>
                  <a:srgbClr val="055000"/>
                </a:solidFill>
              </a:rPr>
              <a:t/>
            </a:r>
            <a:br>
              <a:rPr lang="en-US" b="1" dirty="0">
                <a:solidFill>
                  <a:srgbClr val="055000"/>
                </a:solidFill>
              </a:rPr>
            </a:br>
            <a:endParaRPr lang="en-US" b="1" dirty="0">
              <a:solidFill>
                <a:srgbClr val="055000"/>
              </a:solidFill>
            </a:endParaRPr>
          </a:p>
        </p:txBody>
      </p:sp>
      <p:sp>
        <p:nvSpPr>
          <p:cNvPr id="3" name="Content Placeholder 2"/>
          <p:cNvSpPr>
            <a:spLocks noGrp="1"/>
          </p:cNvSpPr>
          <p:nvPr>
            <p:ph sz="half" idx="1"/>
          </p:nvPr>
        </p:nvSpPr>
        <p:spPr>
          <a:xfrm>
            <a:off x="1207774" y="1394174"/>
            <a:ext cx="7741722" cy="4483167"/>
          </a:xfrm>
        </p:spPr>
        <p:txBody>
          <a:bodyPr>
            <a:noAutofit/>
          </a:bodyPr>
          <a:lstStyle/>
          <a:p>
            <a:pPr marL="0" indent="0" algn="just">
              <a:buNone/>
            </a:pPr>
            <a:r>
              <a:rPr lang="es-ES" sz="1400" dirty="0"/>
              <a:t>Al clasificar la cobertura terrestre utilizando el sistema MUC, siempre comience con las clases más generales (Nivel 1) y proceda secuencialmente a las clases más detalladas (nivel superior). Por ejemplo, las clases de Nivel 2 dentro de Bosque Cerrado son principalmente de hoja perenne, principalmente de hoja caduca y extremadamente </a:t>
            </a:r>
            <a:r>
              <a:rPr lang="es-ES" sz="1400" dirty="0" err="1"/>
              <a:t>xeromórfica</a:t>
            </a:r>
            <a:r>
              <a:rPr lang="es-ES" sz="1400" dirty="0"/>
              <a:t> (seca). Estas clases de Nivel 2 contienen más detalles que la clase de Nivel 1, Bosque Cerrado, y todas pueden colapsarse en la clase Bosque Cerrado. En otras palabras, cualquier miembro de una de estas tres clases de Nivel 2 es siempre miembro de la clase de Bosque Cerrado Nivel 1. Vea la tabla de abajo. Esta es una versión condensada de MUC, que muestra solo las clases de Nivel 1 y Nivel 2, y cómo se necesitan sus mediciones biométricas para determinar la clase de MUC adecuada. Lleve a cabo los protocolos de biometría adecuados para determinar la clase MUC de su sitio de muestreo. Es probable que pueda determinar las clases de Nivel 3 o Nivel 4 una vez que haya recopilado suficientes datos.</a:t>
            </a:r>
            <a:endParaRPr lang="en-US" sz="1400" dirty="0"/>
          </a:p>
          <a:p>
            <a:pPr marL="0" indent="0" algn="just">
              <a:buNone/>
            </a:pPr>
            <a:endParaRPr lang="en-US" dirty="0"/>
          </a:p>
        </p:txBody>
      </p:sp>
      <p:graphicFrame>
        <p:nvGraphicFramePr>
          <p:cNvPr id="10" name="Content Placeholder 9">
            <a:extLst>
              <a:ext uri="{FF2B5EF4-FFF2-40B4-BE49-F238E27FC236}">
                <a16:creationId xmlns:a16="http://schemas.microsoft.com/office/drawing/2014/main" id="{1EA7230E-77E8-DF4A-932E-8BD4D1864816}"/>
              </a:ext>
            </a:extLst>
          </p:cNvPr>
          <p:cNvGraphicFramePr>
            <a:graphicFrameLocks noGrp="1"/>
          </p:cNvGraphicFramePr>
          <p:nvPr>
            <p:ph sz="half" idx="2"/>
            <p:extLst>
              <p:ext uri="{D42A27DB-BD31-4B8C-83A1-F6EECF244321}">
                <p14:modId xmlns:p14="http://schemas.microsoft.com/office/powerpoint/2010/main" val="1855547340"/>
              </p:ext>
            </p:extLst>
          </p:nvPr>
        </p:nvGraphicFramePr>
        <p:xfrm>
          <a:off x="2195152" y="3967566"/>
          <a:ext cx="4262797" cy="2619212"/>
        </p:xfrm>
        <a:graphic>
          <a:graphicData uri="http://schemas.openxmlformats.org/drawingml/2006/table">
            <a:tbl>
              <a:tblPr firstRow="1" firstCol="1" bandRow="1">
                <a:tableStyleId>{5C22544A-7EE6-4342-B048-85BDC9FD1C3A}</a:tableStyleId>
              </a:tblPr>
              <a:tblGrid>
                <a:gridCol w="151601">
                  <a:extLst>
                    <a:ext uri="{9D8B030D-6E8A-4147-A177-3AD203B41FA5}">
                      <a16:colId xmlns:a16="http://schemas.microsoft.com/office/drawing/2014/main" val="4099950103"/>
                    </a:ext>
                  </a:extLst>
                </a:gridCol>
                <a:gridCol w="1625592">
                  <a:extLst>
                    <a:ext uri="{9D8B030D-6E8A-4147-A177-3AD203B41FA5}">
                      <a16:colId xmlns:a16="http://schemas.microsoft.com/office/drawing/2014/main" val="3872831198"/>
                    </a:ext>
                  </a:extLst>
                </a:gridCol>
                <a:gridCol w="2485604">
                  <a:extLst>
                    <a:ext uri="{9D8B030D-6E8A-4147-A177-3AD203B41FA5}">
                      <a16:colId xmlns:a16="http://schemas.microsoft.com/office/drawing/2014/main" val="1611499057"/>
                    </a:ext>
                  </a:extLst>
                </a:gridCol>
              </a:tblGrid>
              <a:tr h="634350">
                <a:tc>
                  <a:txBody>
                    <a:bodyPr/>
                    <a:lstStyle/>
                    <a:p>
                      <a:endParaRPr lang="en-U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extLst>
                  <a:ext uri="{0D108BD9-81ED-4DB2-BD59-A6C34878D82A}">
                    <a16:rowId xmlns:a16="http://schemas.microsoft.com/office/drawing/2014/main" val="3688875733"/>
                  </a:ext>
                </a:extLst>
              </a:tr>
              <a:tr h="230628">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extLst>
                  <a:ext uri="{0D108BD9-81ED-4DB2-BD59-A6C34878D82A}">
                    <a16:rowId xmlns:a16="http://schemas.microsoft.com/office/drawing/2014/main" val="4044677521"/>
                  </a:ext>
                </a:extLst>
              </a:tr>
              <a:tr h="230628">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extLst>
                  <a:ext uri="{0D108BD9-81ED-4DB2-BD59-A6C34878D82A}">
                    <a16:rowId xmlns:a16="http://schemas.microsoft.com/office/drawing/2014/main" val="2412948281"/>
                  </a:ext>
                </a:extLst>
              </a:tr>
              <a:tr h="139344">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extLst>
                  <a:ext uri="{0D108BD9-81ED-4DB2-BD59-A6C34878D82A}">
                    <a16:rowId xmlns:a16="http://schemas.microsoft.com/office/drawing/2014/main" val="1855570275"/>
                  </a:ext>
                </a:extLst>
              </a:tr>
              <a:tr h="230628">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extLst>
                  <a:ext uri="{0D108BD9-81ED-4DB2-BD59-A6C34878D82A}">
                    <a16:rowId xmlns:a16="http://schemas.microsoft.com/office/drawing/2014/main" val="230173803"/>
                  </a:ext>
                </a:extLst>
              </a:tr>
              <a:tr h="230628">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extLst>
                  <a:ext uri="{0D108BD9-81ED-4DB2-BD59-A6C34878D82A}">
                    <a16:rowId xmlns:a16="http://schemas.microsoft.com/office/drawing/2014/main" val="3809288785"/>
                  </a:ext>
                </a:extLst>
              </a:tr>
              <a:tr h="139344">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extLst>
                  <a:ext uri="{0D108BD9-81ED-4DB2-BD59-A6C34878D82A}">
                    <a16:rowId xmlns:a16="http://schemas.microsoft.com/office/drawing/2014/main" val="2433866056"/>
                  </a:ext>
                </a:extLst>
              </a:tr>
              <a:tr h="230628">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extLst>
                  <a:ext uri="{0D108BD9-81ED-4DB2-BD59-A6C34878D82A}">
                    <a16:rowId xmlns:a16="http://schemas.microsoft.com/office/drawing/2014/main" val="3596904220"/>
                  </a:ext>
                </a:extLst>
              </a:tr>
              <a:tr h="139344">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extLst>
                  <a:ext uri="{0D108BD9-81ED-4DB2-BD59-A6C34878D82A}">
                    <a16:rowId xmlns:a16="http://schemas.microsoft.com/office/drawing/2014/main" val="1516974606"/>
                  </a:ext>
                </a:extLst>
              </a:tr>
              <a:tr h="183062">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extLst>
                  <a:ext uri="{0D108BD9-81ED-4DB2-BD59-A6C34878D82A}">
                    <a16:rowId xmlns:a16="http://schemas.microsoft.com/office/drawing/2014/main" val="4122027652"/>
                  </a:ext>
                </a:extLst>
              </a:tr>
              <a:tr h="230628">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tc>
                  <a:txBody>
                    <a:bodyPr/>
                    <a:lstStyle/>
                    <a:p>
                      <a:endParaRPr lang="en-UY"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078" marR="51078" marT="0" marB="0"/>
                </a:tc>
                <a:extLst>
                  <a:ext uri="{0D108BD9-81ED-4DB2-BD59-A6C34878D82A}">
                    <a16:rowId xmlns:a16="http://schemas.microsoft.com/office/drawing/2014/main" val="1208044278"/>
                  </a:ext>
                </a:extLst>
              </a:tr>
            </a:tbl>
          </a:graphicData>
        </a:graphic>
      </p:graphicFrame>
      <p:graphicFrame>
        <p:nvGraphicFramePr>
          <p:cNvPr id="11" name="Table 10">
            <a:extLst>
              <a:ext uri="{FF2B5EF4-FFF2-40B4-BE49-F238E27FC236}">
                <a16:creationId xmlns:a16="http://schemas.microsoft.com/office/drawing/2014/main" id="{173C8D65-DB90-D84B-B951-EC7F71DE3056}"/>
              </a:ext>
            </a:extLst>
          </p:cNvPr>
          <p:cNvGraphicFramePr>
            <a:graphicFrameLocks noGrp="1"/>
          </p:cNvGraphicFramePr>
          <p:nvPr>
            <p:extLst>
              <p:ext uri="{D42A27DB-BD31-4B8C-83A1-F6EECF244321}">
                <p14:modId xmlns:p14="http://schemas.microsoft.com/office/powerpoint/2010/main" val="1509791775"/>
              </p:ext>
            </p:extLst>
          </p:nvPr>
        </p:nvGraphicFramePr>
        <p:xfrm>
          <a:off x="1600200" y="3635759"/>
          <a:ext cx="6154615" cy="3246911"/>
        </p:xfrm>
        <a:graphic>
          <a:graphicData uri="http://schemas.openxmlformats.org/drawingml/2006/table">
            <a:tbl>
              <a:tblPr firstRow="1" firstCol="1" bandRow="1">
                <a:tableStyleId>{5C22544A-7EE6-4342-B048-85BDC9FD1C3A}</a:tableStyleId>
              </a:tblPr>
              <a:tblGrid>
                <a:gridCol w="721643">
                  <a:extLst>
                    <a:ext uri="{9D8B030D-6E8A-4147-A177-3AD203B41FA5}">
                      <a16:colId xmlns:a16="http://schemas.microsoft.com/office/drawing/2014/main" val="3204549834"/>
                    </a:ext>
                  </a:extLst>
                </a:gridCol>
                <a:gridCol w="2311173">
                  <a:extLst>
                    <a:ext uri="{9D8B030D-6E8A-4147-A177-3AD203B41FA5}">
                      <a16:colId xmlns:a16="http://schemas.microsoft.com/office/drawing/2014/main" val="6948898"/>
                    </a:ext>
                  </a:extLst>
                </a:gridCol>
                <a:gridCol w="3121799">
                  <a:extLst>
                    <a:ext uri="{9D8B030D-6E8A-4147-A177-3AD203B41FA5}">
                      <a16:colId xmlns:a16="http://schemas.microsoft.com/office/drawing/2014/main" val="20303272"/>
                    </a:ext>
                  </a:extLst>
                </a:gridCol>
              </a:tblGrid>
              <a:tr h="482064">
                <a:tc>
                  <a:txBody>
                    <a:bodyPr/>
                    <a:lstStyle/>
                    <a:p>
                      <a:r>
                        <a:rPr lang="en-UY" sz="1200">
                          <a:effectLst/>
                        </a:rPr>
                        <a:t> </a:t>
                      </a:r>
                    </a:p>
                    <a:p>
                      <a:r>
                        <a:rPr lang="en-UY" sz="1200">
                          <a:effectLst/>
                        </a:rPr>
                        <a:t> </a:t>
                      </a:r>
                      <a:r>
                        <a:rPr lang="es-ES" sz="1200">
                          <a:effectLst/>
                        </a:rPr>
                        <a:t>Código MUC</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900">
                          <a:effectLst/>
                        </a:rPr>
                        <a:t>  </a:t>
                      </a:r>
                      <a:endParaRPr lang="en-UY" sz="1200">
                        <a:effectLst/>
                      </a:endParaRPr>
                    </a:p>
                    <a:p>
                      <a:r>
                        <a:rPr lang="es-ES" sz="900">
                          <a:effectLst/>
                        </a:rPr>
                        <a:t> </a:t>
                      </a:r>
                      <a:endParaRPr lang="en-UY" sz="1200">
                        <a:effectLst/>
                      </a:endParaRPr>
                    </a:p>
                    <a:p>
                      <a:r>
                        <a:rPr lang="es-ES" sz="900">
                          <a:effectLst/>
                        </a:rPr>
                        <a:t> </a:t>
                      </a:r>
                      <a:endParaRPr lang="en-UY" sz="1200">
                        <a:effectLst/>
                      </a:endParaRPr>
                    </a:p>
                    <a:p>
                      <a:r>
                        <a:rPr lang="es-ES" sz="900">
                          <a:effectLst/>
                        </a:rPr>
                        <a:t>Clases de Nivel 1 de MUC</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900">
                          <a:effectLst/>
                        </a:rPr>
                        <a:t> </a:t>
                      </a:r>
                      <a:endParaRPr lang="en-UY" sz="1200">
                        <a:effectLst/>
                      </a:endParaRPr>
                    </a:p>
                    <a:p>
                      <a:r>
                        <a:rPr lang="es-ES" sz="900">
                          <a:effectLst/>
                        </a:rPr>
                        <a:t> </a:t>
                      </a:r>
                      <a:endParaRPr lang="en-UY" sz="1200">
                        <a:effectLst/>
                      </a:endParaRPr>
                    </a:p>
                    <a:p>
                      <a:r>
                        <a:rPr lang="es-ES" sz="900">
                          <a:effectLst/>
                        </a:rPr>
                        <a:t> </a:t>
                      </a:r>
                      <a:endParaRPr lang="en-UY" sz="1200">
                        <a:effectLst/>
                      </a:endParaRPr>
                    </a:p>
                    <a:p>
                      <a:r>
                        <a:rPr lang="es-ES" sz="900">
                          <a:effectLst/>
                        </a:rPr>
                        <a:t>Cobertura requerida</a:t>
                      </a:r>
                      <a:endParaRPr lang="en-UY"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14195887"/>
                  </a:ext>
                </a:extLst>
              </a:tr>
              <a:tr h="294595">
                <a:tc>
                  <a:txBody>
                    <a:bodyPr/>
                    <a:lstStyle/>
                    <a:p>
                      <a:r>
                        <a:rPr lang="es-ES" sz="1000">
                          <a:effectLst/>
                        </a:rPr>
                        <a:t>0</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Bosque cerrado</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Y" sz="1200">
                          <a:effectLst/>
                        </a:rPr>
                        <a:t> &gt;</a:t>
                      </a:r>
                      <a:r>
                        <a:rPr lang="es-ES" sz="1000">
                          <a:effectLst/>
                        </a:rPr>
                        <a:t>40% árboles, de por lo menos 5 ms de altura, con las copas entrelazándose </a:t>
                      </a:r>
                      <a:endParaRPr lang="en-UY"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55957881"/>
                  </a:ext>
                </a:extLst>
              </a:tr>
              <a:tr h="294595">
                <a:tc>
                  <a:txBody>
                    <a:bodyPr/>
                    <a:lstStyle/>
                    <a:p>
                      <a:r>
                        <a:rPr lang="es-ES" sz="1000">
                          <a:effectLst/>
                        </a:rPr>
                        <a:t>1</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Bosque Cerrado</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a:t>
                      </a:r>
                      <a:r>
                        <a:rPr lang="en-UY" sz="1200">
                          <a:effectLst/>
                        </a:rPr>
                        <a:t> &gt;</a:t>
                      </a:r>
                      <a:r>
                        <a:rPr lang="es-ES" sz="1000">
                          <a:effectLst/>
                        </a:rPr>
                        <a:t>40% árboles, de por lo menos 5 ms de altura, con las copas sin entrelazarse</a:t>
                      </a:r>
                      <a:endParaRPr lang="en-UY"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25392586"/>
                  </a:ext>
                </a:extLst>
              </a:tr>
              <a:tr h="219321">
                <a:tc>
                  <a:txBody>
                    <a:bodyPr/>
                    <a:lstStyle/>
                    <a:p>
                      <a:r>
                        <a:rPr lang="es-ES" sz="1000">
                          <a:effectLst/>
                        </a:rPr>
                        <a:t>2</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Bosque</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a:t>
                      </a:r>
                      <a:r>
                        <a:rPr lang="en-UY" sz="1200">
                          <a:effectLst/>
                        </a:rPr>
                        <a:t> &gt;</a:t>
                      </a:r>
                      <a:r>
                        <a:rPr lang="es-ES" sz="1000">
                          <a:effectLst/>
                        </a:rPr>
                        <a:t>40% arbustos o matorrales, de 0,5 a 5 ms de altura</a:t>
                      </a:r>
                      <a:endParaRPr lang="en-UY"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18317650"/>
                  </a:ext>
                </a:extLst>
              </a:tr>
              <a:tr h="294595">
                <a:tc>
                  <a:txBody>
                    <a:bodyPr/>
                    <a:lstStyle/>
                    <a:p>
                      <a:r>
                        <a:rPr lang="es-ES" sz="1000">
                          <a:effectLst/>
                        </a:rPr>
                        <a:t>3</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Matorrales Enanos</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a:t>
                      </a:r>
                      <a:r>
                        <a:rPr lang="en-UY" sz="1200">
                          <a:effectLst/>
                        </a:rPr>
                        <a:t> &gt;</a:t>
                      </a:r>
                      <a:r>
                        <a:rPr lang="es-ES" sz="1000">
                          <a:effectLst/>
                        </a:rPr>
                        <a:t>40% arbustos o matorrales, menos de 0,5 ms de altura</a:t>
                      </a:r>
                      <a:endParaRPr lang="en-UY"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878123266"/>
                  </a:ext>
                </a:extLst>
              </a:tr>
              <a:tr h="294595">
                <a:tc>
                  <a:txBody>
                    <a:bodyPr/>
                    <a:lstStyle/>
                    <a:p>
                      <a:r>
                        <a:rPr lang="es-ES" sz="1000">
                          <a:effectLst/>
                        </a:rPr>
                        <a:t>4</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Vegetación Herbácea</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n-UY" sz="1200">
                          <a:effectLst/>
                        </a:rPr>
                        <a:t> &gt;</a:t>
                      </a:r>
                      <a:r>
                        <a:rPr lang="es-ES" sz="1000">
                          <a:effectLst/>
                        </a:rPr>
                        <a:t>60% plantas herbáceas, pastos y Forbes (de hoja ancha)</a:t>
                      </a:r>
                      <a:endParaRPr lang="en-UY"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67958623"/>
                  </a:ext>
                </a:extLst>
              </a:tr>
              <a:tr h="160688">
                <a:tc>
                  <a:txBody>
                    <a:bodyPr/>
                    <a:lstStyle/>
                    <a:p>
                      <a:r>
                        <a:rPr lang="es-ES" sz="1000">
                          <a:effectLst/>
                        </a:rPr>
                        <a:t>5</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Estéril</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a:t>
                      </a:r>
                      <a:r>
                        <a:rPr lang="en-UY" sz="1200">
                          <a:effectLst/>
                        </a:rPr>
                        <a:t>&lt;</a:t>
                      </a:r>
                      <a:r>
                        <a:rPr lang="es-ES" sz="1000">
                          <a:effectLst/>
                        </a:rPr>
                        <a:t>40% de cobertura vegetativa  </a:t>
                      </a:r>
                      <a:endParaRPr lang="en-UY"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79772309"/>
                  </a:ext>
                </a:extLst>
              </a:tr>
              <a:tr h="294595">
                <a:tc>
                  <a:txBody>
                    <a:bodyPr/>
                    <a:lstStyle/>
                    <a:p>
                      <a:r>
                        <a:rPr lang="es-ES" sz="1000">
                          <a:effectLst/>
                        </a:rPr>
                        <a:t>6</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Humedal</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a:t>
                      </a:r>
                      <a:r>
                        <a:rPr lang="en-UY" sz="1200">
                          <a:effectLst/>
                        </a:rPr>
                        <a:t> &gt;</a:t>
                      </a:r>
                      <a:r>
                        <a:rPr lang="es-ES" sz="1000">
                          <a:effectLst/>
                        </a:rPr>
                        <a:t>40% de cobertura vegetativa, incluye pantanos, bañados y marismas  </a:t>
                      </a:r>
                      <a:endParaRPr lang="en-UY"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89789511"/>
                  </a:ext>
                </a:extLst>
              </a:tr>
              <a:tr h="160688">
                <a:tc>
                  <a:txBody>
                    <a:bodyPr/>
                    <a:lstStyle/>
                    <a:p>
                      <a:r>
                        <a:rPr lang="es-ES" sz="1000">
                          <a:effectLst/>
                        </a:rPr>
                        <a:t>7</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Agua abierta</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a:t>
                      </a:r>
                      <a:r>
                        <a:rPr lang="en-UY" sz="1200">
                          <a:effectLst/>
                        </a:rPr>
                        <a:t> &gt;</a:t>
                      </a:r>
                      <a:r>
                        <a:rPr lang="es-ES" sz="1000">
                          <a:effectLst/>
                        </a:rPr>
                        <a:t>60% agua abierta  </a:t>
                      </a:r>
                      <a:endParaRPr lang="en-UY"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51123909"/>
                  </a:ext>
                </a:extLst>
              </a:tr>
              <a:tr h="160688">
                <a:tc>
                  <a:txBody>
                    <a:bodyPr/>
                    <a:lstStyle/>
                    <a:p>
                      <a:r>
                        <a:rPr lang="es-ES" sz="1000">
                          <a:effectLst/>
                        </a:rPr>
                        <a:t>8</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Tierra cultivada</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a:t>
                      </a:r>
                      <a:r>
                        <a:rPr lang="en-UY" sz="1200">
                          <a:effectLst/>
                        </a:rPr>
                        <a:t> &gt;</a:t>
                      </a:r>
                      <a:r>
                        <a:rPr lang="es-ES" sz="1000">
                          <a:effectLst/>
                        </a:rPr>
                        <a:t>60% especies cultivadas</a:t>
                      </a:r>
                      <a:endParaRPr lang="en-UY"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10433475"/>
                  </a:ext>
                </a:extLst>
              </a:tr>
              <a:tr h="294595">
                <a:tc>
                  <a:txBody>
                    <a:bodyPr/>
                    <a:lstStyle/>
                    <a:p>
                      <a:r>
                        <a:rPr lang="es-ES" sz="1000">
                          <a:effectLst/>
                        </a:rPr>
                        <a:t>9</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a:effectLst/>
                        </a:rPr>
                        <a:t>     Urbana</a:t>
                      </a:r>
                      <a:endParaRPr lang="en-UY" sz="1200">
                        <a:effectLst/>
                        <a:latin typeface="Times New Roman" panose="02020603050405020304" pitchFamily="18" charset="0"/>
                        <a:ea typeface="Times New Roman" panose="02020603050405020304" pitchFamily="18" charset="0"/>
                      </a:endParaRPr>
                    </a:p>
                  </a:txBody>
                  <a:tcPr marL="68580" marR="68580" marT="0" marB="0"/>
                </a:tc>
                <a:tc>
                  <a:txBody>
                    <a:bodyPr/>
                    <a:lstStyle/>
                    <a:p>
                      <a:r>
                        <a:rPr lang="es-ES" sz="1000" dirty="0">
                          <a:effectLst/>
                        </a:rPr>
                        <a:t> </a:t>
                      </a:r>
                      <a:r>
                        <a:rPr lang="en-UY" sz="1200" dirty="0">
                          <a:effectLst/>
                        </a:rPr>
                        <a:t> &gt;</a:t>
                      </a:r>
                      <a:r>
                        <a:rPr lang="es-ES" sz="1000" dirty="0">
                          <a:effectLst/>
                        </a:rPr>
                        <a:t>40% cobertura terrestre urbana (edificios, zona pavimentada)</a:t>
                      </a:r>
                      <a:endParaRPr lang="en-UY"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5618580"/>
                  </a:ext>
                </a:extLst>
              </a:tr>
            </a:tbl>
          </a:graphicData>
        </a:graphic>
      </p:graphicFrame>
    </p:spTree>
    <p:extLst>
      <p:ext uri="{BB962C8B-B14F-4D97-AF65-F5344CB8AC3E}">
        <p14:creationId xmlns:p14="http://schemas.microsoft.com/office/powerpoint/2010/main" val="1006454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6054"/>
            <a:ext cx="9144793" cy="7054054"/>
          </a:xfrm>
          <a:prstGeom prst="rect">
            <a:avLst/>
          </a:prstGeom>
        </p:spPr>
      </p:pic>
      <p:sp>
        <p:nvSpPr>
          <p:cNvPr id="11" name="Elipse 10"/>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recopilar datos?</a:t>
            </a:r>
            <a:endParaRPr lang="es-AR" sz="900" dirty="0"/>
          </a:p>
        </p:txBody>
      </p:sp>
      <p:sp>
        <p:nvSpPr>
          <p:cNvPr id="12" name="CuadroTexto 11"/>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215B1C"/>
              </a:solidFill>
            </a:endParaRPr>
          </a:p>
          <a:p>
            <a:r>
              <a:rPr lang="es-AR" sz="1100" b="1" dirty="0">
                <a:solidFill>
                  <a:srgbClr val="215B1C"/>
                </a:solidFill>
              </a:rPr>
              <a:t>D. Cómo recopilar datos</a:t>
            </a:r>
          </a:p>
          <a:p>
            <a:endParaRPr lang="es-AR" sz="1100" b="1" dirty="0">
              <a:solidFill>
                <a:srgbClr val="215B1C"/>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1F6A2733-D33A-BC47-A5EA-AEECC1A5023B}" type="slidenum">
              <a:rPr lang="en-US" smtClean="0"/>
              <a:t>21</a:t>
            </a:fld>
            <a:endParaRPr lang="en-US"/>
          </a:p>
        </p:txBody>
      </p:sp>
      <p:sp>
        <p:nvSpPr>
          <p:cNvPr id="2" name="Title 1"/>
          <p:cNvSpPr>
            <a:spLocks noGrp="1"/>
          </p:cNvSpPr>
          <p:nvPr>
            <p:ph type="title"/>
          </p:nvPr>
        </p:nvSpPr>
        <p:spPr>
          <a:xfrm>
            <a:off x="1224508" y="1045525"/>
            <a:ext cx="7886700" cy="1286195"/>
          </a:xfrm>
        </p:spPr>
        <p:txBody>
          <a:bodyPr>
            <a:normAutofit fontScale="90000"/>
          </a:bodyPr>
          <a:lstStyle/>
          <a:p>
            <a:r>
              <a:rPr lang="en-US" b="1" dirty="0">
                <a:solidFill>
                  <a:srgbClr val="055000"/>
                </a:solidFill>
              </a:rPr>
              <a:t>Tome </a:t>
            </a:r>
            <a:r>
              <a:rPr lang="en-US" b="1" dirty="0" err="1">
                <a:solidFill>
                  <a:srgbClr val="055000"/>
                </a:solidFill>
              </a:rPr>
              <a:t>apuntes</a:t>
            </a:r>
            <a:r>
              <a:rPr lang="en-US" b="1" dirty="0">
                <a:solidFill>
                  <a:srgbClr val="055000"/>
                </a:solidFill>
              </a:rPr>
              <a:t> y </a:t>
            </a:r>
            <a:r>
              <a:rPr lang="en-US" b="1" dirty="0" err="1">
                <a:solidFill>
                  <a:srgbClr val="055000"/>
                </a:solidFill>
              </a:rPr>
              <a:t>fotografías</a:t>
            </a:r>
            <a:r>
              <a:rPr lang="en-US" b="1" dirty="0">
                <a:solidFill>
                  <a:srgbClr val="055000"/>
                </a:solidFill>
              </a:rPr>
              <a:t> del sitio</a:t>
            </a:r>
            <a:br>
              <a:rPr lang="en-US" b="1" dirty="0">
                <a:solidFill>
                  <a:srgbClr val="055000"/>
                </a:solidFill>
              </a:rPr>
            </a:br>
            <a:r>
              <a:rPr lang="en-US" b="1" dirty="0">
                <a:solidFill>
                  <a:srgbClr val="055000"/>
                </a:solidFill>
              </a:rPr>
              <a:t/>
            </a:r>
            <a:br>
              <a:rPr lang="en-US" b="1" dirty="0">
                <a:solidFill>
                  <a:srgbClr val="055000"/>
                </a:solidFill>
              </a:rPr>
            </a:br>
            <a:endParaRPr lang="en-US" b="1" dirty="0">
              <a:solidFill>
                <a:srgbClr val="055000"/>
              </a:solidFill>
            </a:endParaRPr>
          </a:p>
        </p:txBody>
      </p:sp>
      <p:sp>
        <p:nvSpPr>
          <p:cNvPr id="3" name="Content Placeholder 2"/>
          <p:cNvSpPr>
            <a:spLocks noGrp="1"/>
          </p:cNvSpPr>
          <p:nvPr>
            <p:ph sz="half" idx="1"/>
          </p:nvPr>
        </p:nvSpPr>
        <p:spPr>
          <a:xfrm>
            <a:off x="1296997" y="1799746"/>
            <a:ext cx="7389803" cy="4483167"/>
          </a:xfrm>
        </p:spPr>
        <p:txBody>
          <a:bodyPr>
            <a:noAutofit/>
          </a:bodyPr>
          <a:lstStyle/>
          <a:p>
            <a:pPr algn="just"/>
            <a:r>
              <a:rPr lang="es-ES" sz="1400" dirty="0"/>
              <a:t>Anote cualquier metadato inusual o útil. Registre esto en el lugar apropiado en su Hoja de Datos del Sitio de Muestreo de Cobertura Terrestre.</a:t>
            </a:r>
            <a:endParaRPr lang="en-US" sz="1400" dirty="0"/>
          </a:p>
          <a:p>
            <a:pPr algn="just"/>
            <a:r>
              <a:rPr lang="es-ES" sz="1400" dirty="0"/>
              <a:t>Con la cámara, tome una foto en cada dirección cardinal: norte, sur, este y oeste. Use su brújula para determinar las direcciones. Registre cada número de foto en la flecha correcta en su Hoja de Datos.</a:t>
            </a:r>
            <a:endParaRPr lang="en-US" sz="1400" dirty="0"/>
          </a:p>
          <a:p>
            <a:pPr algn="just"/>
            <a:r>
              <a:rPr lang="en-US" sz="1400" b="1" dirty="0">
                <a:solidFill>
                  <a:srgbClr val="FF0000"/>
                </a:solidFill>
              </a:rPr>
              <a:t>¡Ha </a:t>
            </a:r>
            <a:r>
              <a:rPr lang="en-US" sz="1400" b="1" dirty="0" err="1">
                <a:solidFill>
                  <a:srgbClr val="FF0000"/>
                </a:solidFill>
              </a:rPr>
              <a:t>terminado</a:t>
            </a:r>
            <a:r>
              <a:rPr lang="en-US" sz="1400" b="1" dirty="0">
                <a:solidFill>
                  <a:srgbClr val="FF0000"/>
                </a:solidFill>
              </a:rPr>
              <a:t>! </a:t>
            </a:r>
          </a:p>
          <a:p>
            <a:pPr algn="just"/>
            <a:endParaRPr lang="en-US" dirty="0"/>
          </a:p>
          <a:p>
            <a:pPr marL="0" indent="0" algn="just">
              <a:buNone/>
            </a:pPr>
            <a:endParaRPr lang="en-US" dirty="0"/>
          </a:p>
        </p:txBody>
      </p:sp>
      <p:pic>
        <p:nvPicPr>
          <p:cNvPr id="10" name="Content Placeholder 9" descr="Girl holding  card indicating that the photo is documenting the west part of the sample site.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891790" y="3368263"/>
            <a:ext cx="3886200" cy="2914650"/>
          </a:xfrm>
          <a:prstGeom prst="rect">
            <a:avLst/>
          </a:prstGeom>
        </p:spPr>
      </p:pic>
    </p:spTree>
    <p:extLst>
      <p:ext uri="{BB962C8B-B14F-4D97-AF65-F5344CB8AC3E}">
        <p14:creationId xmlns:p14="http://schemas.microsoft.com/office/powerpoint/2010/main" val="1349043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96054"/>
            <a:ext cx="9144793" cy="7054054"/>
          </a:xfrm>
          <a:prstGeom prst="rect">
            <a:avLst/>
          </a:prstGeom>
        </p:spPr>
      </p:pic>
      <p:sp>
        <p:nvSpPr>
          <p:cNvPr id="10" name="Elipse 9"/>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Ingresar datos al sitio web de GLOBE</a:t>
            </a:r>
            <a:endParaRPr lang="es-AR" sz="900" dirty="0"/>
          </a:p>
        </p:txBody>
      </p:sp>
      <p:sp>
        <p:nvSpPr>
          <p:cNvPr id="11" name="CuadroTexto 10"/>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215B1C"/>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1F6A2733-D33A-BC47-A5EA-AEECC1A5023B}" type="slidenum">
              <a:rPr lang="en-US" smtClean="0"/>
              <a:t>22</a:t>
            </a:fld>
            <a:endParaRPr lang="en-US"/>
          </a:p>
        </p:txBody>
      </p:sp>
      <p:sp>
        <p:nvSpPr>
          <p:cNvPr id="2" name="Title 1"/>
          <p:cNvSpPr>
            <a:spLocks noGrp="1"/>
          </p:cNvSpPr>
          <p:nvPr>
            <p:ph type="title"/>
          </p:nvPr>
        </p:nvSpPr>
        <p:spPr>
          <a:xfrm>
            <a:off x="1200564" y="750094"/>
            <a:ext cx="7886700" cy="1325563"/>
          </a:xfrm>
        </p:spPr>
        <p:txBody>
          <a:bodyPr/>
          <a:lstStyle/>
          <a:p>
            <a:r>
              <a:rPr lang="es-AR" b="1" dirty="0" smtClean="0">
                <a:solidFill>
                  <a:schemeClr val="accent6">
                    <a:lumMod val="50000"/>
                  </a:schemeClr>
                </a:solidFill>
              </a:rPr>
              <a:t>Informe sus datos a la base de datos de GLOBE </a:t>
            </a:r>
            <a:endParaRPr lang="es-AR" b="1" dirty="0">
              <a:solidFill>
                <a:schemeClr val="accent6">
                  <a:lumMod val="50000"/>
                </a:schemeClr>
              </a:solidFill>
            </a:endParaRPr>
          </a:p>
        </p:txBody>
      </p:sp>
      <p:sp>
        <p:nvSpPr>
          <p:cNvPr id="3" name="Content Placeholder 2"/>
          <p:cNvSpPr>
            <a:spLocks noGrp="1"/>
          </p:cNvSpPr>
          <p:nvPr>
            <p:ph sz="half" idx="1"/>
          </p:nvPr>
        </p:nvSpPr>
        <p:spPr>
          <a:xfrm>
            <a:off x="1314864" y="1932226"/>
            <a:ext cx="3886200" cy="4351338"/>
          </a:xfrm>
        </p:spPr>
        <p:txBody>
          <a:bodyPr>
            <a:normAutofit lnSpcReduction="10000"/>
          </a:bodyPr>
          <a:lstStyle/>
          <a:p>
            <a:r>
              <a:rPr lang="es-ES" u="sng" dirty="0">
                <a:solidFill>
                  <a:srgbClr val="0070C0"/>
                </a:solidFill>
              </a:rPr>
              <a:t>Entrada de datos en vivo</a:t>
            </a:r>
            <a:r>
              <a:rPr lang="es-ES" dirty="0"/>
              <a:t> cargue sus datos en la Base de Datos Científica oficial de GLOBE</a:t>
            </a:r>
          </a:p>
          <a:p>
            <a:r>
              <a:rPr lang="es-ES" dirty="0"/>
              <a:t> Entrada de datos por correo electrónico: envíe los datos en el cuerpo de su correo electrónico (no como un archivo adjunto) a </a:t>
            </a:r>
            <a:r>
              <a:rPr lang="es-ES" dirty="0">
                <a:hlinkClick r:id="rId3"/>
              </a:rPr>
              <a:t>DATA@GLOBE.GOV</a:t>
            </a:r>
            <a:endParaRPr lang="es-ES" dirty="0"/>
          </a:p>
          <a:p>
            <a:r>
              <a:rPr lang="es-ES" dirty="0"/>
              <a:t>Aplicación de datos móviles: descargue la aplicación de Ingresos de Datos Científicos  GLOBE en su dispositivo móvil y seleccione la opción correcta. </a:t>
            </a:r>
          </a:p>
          <a:p>
            <a:r>
              <a:rPr lang="es-ES" dirty="0"/>
              <a:t>Para Android a través de </a:t>
            </a:r>
            <a:r>
              <a:rPr lang="es-ES" u="sng" dirty="0">
                <a:solidFill>
                  <a:srgbClr val="0070C0"/>
                </a:solidFill>
              </a:rPr>
              <a:t>Google Play</a:t>
            </a:r>
          </a:p>
          <a:p>
            <a:r>
              <a:rPr lang="es-ES" dirty="0"/>
              <a:t> Play Para IOS a través de la </a:t>
            </a:r>
            <a:r>
              <a:rPr lang="es-ES" u="sng" dirty="0">
                <a:solidFill>
                  <a:srgbClr val="0070C0"/>
                </a:solidFill>
              </a:rPr>
              <a:t>App Store</a:t>
            </a:r>
          </a:p>
          <a:p>
            <a:endParaRPr lang="en-US" b="1" dirty="0"/>
          </a:p>
        </p:txBody>
      </p:sp>
      <p:pic>
        <p:nvPicPr>
          <p:cNvPr id="9" name="Content Placeholder 7" descr="screenshot of the GLOBE Program Science Data Entry App"/>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20690" y="2075657"/>
            <a:ext cx="2739390" cy="4161766"/>
          </a:xfrm>
        </p:spPr>
      </p:pic>
    </p:spTree>
    <p:extLst>
      <p:ext uri="{BB962C8B-B14F-4D97-AF65-F5344CB8AC3E}">
        <p14:creationId xmlns:p14="http://schemas.microsoft.com/office/powerpoint/2010/main" val="1093295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97" y="-196054"/>
            <a:ext cx="9144793" cy="7054054"/>
          </a:xfrm>
          <a:prstGeom prst="rect">
            <a:avLst/>
          </a:prstGeom>
        </p:spPr>
      </p:pic>
      <p:sp>
        <p:nvSpPr>
          <p:cNvPr id="9" name="Elipse 8"/>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Ingresar datos al sitio web de GLOBE</a:t>
            </a:r>
            <a:endParaRPr lang="es-AR" sz="900" dirty="0"/>
          </a:p>
        </p:txBody>
      </p:sp>
      <p:sp>
        <p:nvSpPr>
          <p:cNvPr id="10" name="CuadroTexto 9"/>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215B1C"/>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1F6A2733-D33A-BC47-A5EA-AEECC1A5023B}" type="slidenum">
              <a:rPr lang="en-US" smtClean="0"/>
              <a:t>23</a:t>
            </a:fld>
            <a:endParaRPr lang="en-US"/>
          </a:p>
        </p:txBody>
      </p:sp>
      <p:sp>
        <p:nvSpPr>
          <p:cNvPr id="2" name="Title 1"/>
          <p:cNvSpPr>
            <a:spLocks noGrp="1"/>
          </p:cNvSpPr>
          <p:nvPr>
            <p:ph type="title"/>
          </p:nvPr>
        </p:nvSpPr>
        <p:spPr>
          <a:xfrm>
            <a:off x="1200564" y="750094"/>
            <a:ext cx="7886700" cy="1325563"/>
          </a:xfrm>
        </p:spPr>
        <p:txBody>
          <a:bodyPr>
            <a:normAutofit/>
          </a:bodyPr>
          <a:lstStyle/>
          <a:p>
            <a:r>
              <a:rPr lang="es-ES" sz="2800" dirty="0">
                <a:solidFill>
                  <a:schemeClr val="accent6">
                    <a:lumMod val="50000"/>
                  </a:schemeClr>
                </a:solidFill>
              </a:rPr>
              <a:t>Ingresar sus datos a través de la entrada de datos en vivo o la aplicación móvil de entrada de datos - Paso 1</a:t>
            </a:r>
            <a:endParaRPr lang="en-US" sz="2800" b="1" dirty="0">
              <a:solidFill>
                <a:schemeClr val="accent6">
                  <a:lumMod val="50000"/>
                </a:schemeClr>
              </a:solidFill>
            </a:endParaRPr>
          </a:p>
        </p:txBody>
      </p:sp>
      <p:pic>
        <p:nvPicPr>
          <p:cNvPr id="8" name="Content Placeholder 7" descr="Screenshot of the welcome page, GLOBE data entry site. "/>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21400"/>
          <a:stretch/>
        </p:blipFill>
        <p:spPr>
          <a:xfrm>
            <a:off x="1200564" y="2036047"/>
            <a:ext cx="6144373" cy="3069353"/>
          </a:xfrm>
        </p:spPr>
      </p:pic>
      <p:sp>
        <p:nvSpPr>
          <p:cNvPr id="4" name="CuadroTexto 3"/>
          <p:cNvSpPr txBox="1"/>
          <p:nvPr/>
        </p:nvSpPr>
        <p:spPr>
          <a:xfrm>
            <a:off x="7389045" y="4204166"/>
            <a:ext cx="1628782" cy="646331"/>
          </a:xfrm>
          <a:prstGeom prst="rect">
            <a:avLst/>
          </a:prstGeom>
          <a:solidFill>
            <a:schemeClr val="bg1"/>
          </a:solidFill>
        </p:spPr>
        <p:txBody>
          <a:bodyPr wrap="square" rtlCol="0">
            <a:spAutoFit/>
          </a:bodyPr>
          <a:lstStyle/>
          <a:p>
            <a:r>
              <a:rPr lang="es-AR" b="1" dirty="0" smtClean="0">
                <a:solidFill>
                  <a:schemeClr val="accent6">
                    <a:lumMod val="50000"/>
                  </a:schemeClr>
                </a:solidFill>
              </a:rPr>
              <a:t>Haga clic en “agregar sitio”</a:t>
            </a:r>
            <a:endParaRPr lang="es-AR" b="1" dirty="0">
              <a:solidFill>
                <a:schemeClr val="accent6">
                  <a:lumMod val="50000"/>
                </a:schemeClr>
              </a:solidFill>
            </a:endParaRPr>
          </a:p>
        </p:txBody>
      </p:sp>
    </p:spTree>
    <p:extLst>
      <p:ext uri="{BB962C8B-B14F-4D97-AF65-F5344CB8AC3E}">
        <p14:creationId xmlns:p14="http://schemas.microsoft.com/office/powerpoint/2010/main" val="1768711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397" y="-196054"/>
            <a:ext cx="9144793" cy="7054054"/>
          </a:xfrm>
          <a:prstGeom prst="rect">
            <a:avLst/>
          </a:prstGeom>
        </p:spPr>
      </p:pic>
      <p:sp>
        <p:nvSpPr>
          <p:cNvPr id="9" name="Elipse 8"/>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Ingresar datos al sitio web de GLOBE</a:t>
            </a:r>
            <a:endParaRPr lang="es-AR" sz="900" dirty="0"/>
          </a:p>
        </p:txBody>
      </p:sp>
      <p:sp>
        <p:nvSpPr>
          <p:cNvPr id="10" name="CuadroTexto 9"/>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215B1C"/>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3" name="Slide Number Placeholder 2"/>
          <p:cNvSpPr>
            <a:spLocks noGrp="1"/>
          </p:cNvSpPr>
          <p:nvPr>
            <p:ph type="sldNum" sz="quarter" idx="12"/>
          </p:nvPr>
        </p:nvSpPr>
        <p:spPr/>
        <p:txBody>
          <a:bodyPr/>
          <a:lstStyle/>
          <a:p>
            <a:fld id="{1F6A2733-D33A-BC47-A5EA-AEECC1A5023B}" type="slidenum">
              <a:rPr lang="en-US" smtClean="0"/>
              <a:t>24</a:t>
            </a:fld>
            <a:endParaRPr lang="en-US"/>
          </a:p>
        </p:txBody>
      </p:sp>
      <p:sp>
        <p:nvSpPr>
          <p:cNvPr id="2" name="Title 1"/>
          <p:cNvSpPr>
            <a:spLocks noGrp="1"/>
          </p:cNvSpPr>
          <p:nvPr>
            <p:ph type="title"/>
          </p:nvPr>
        </p:nvSpPr>
        <p:spPr>
          <a:xfrm>
            <a:off x="1200564" y="750094"/>
            <a:ext cx="7886700" cy="1325563"/>
          </a:xfrm>
        </p:spPr>
        <p:txBody>
          <a:bodyPr>
            <a:normAutofit/>
          </a:bodyPr>
          <a:lstStyle/>
          <a:p>
            <a:r>
              <a:rPr lang="es-ES" sz="2800" dirty="0">
                <a:solidFill>
                  <a:schemeClr val="accent6">
                    <a:lumMod val="50000"/>
                  </a:schemeClr>
                </a:solidFill>
              </a:rPr>
              <a:t>Ingresar sus datos a través de la entrada de datos en vivo o la aplicación móvil de entrada de datos - Paso </a:t>
            </a:r>
            <a:r>
              <a:rPr lang="en-US" sz="2800" b="1" dirty="0">
                <a:solidFill>
                  <a:srgbClr val="055000"/>
                </a:solidFill>
              </a:rPr>
              <a:t>2 </a:t>
            </a:r>
          </a:p>
        </p:txBody>
      </p:sp>
      <p:pic>
        <p:nvPicPr>
          <p:cNvPr id="8" name="Content Placeholder 7" descr="Add locational data at the top. You will determine the MUC code from your biometry measurements, and you can leave this blank and fill it in when you have the data available. Upload photos, and submit data.  You are done! Want to check out who else has submitted land cover data using the GLOBE Visualization System? "/>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23609" r="19142"/>
          <a:stretch/>
        </p:blipFill>
        <p:spPr>
          <a:xfrm>
            <a:off x="3189249" y="1905266"/>
            <a:ext cx="3902927" cy="4590054"/>
          </a:xfrm>
        </p:spPr>
      </p:pic>
      <p:sp>
        <p:nvSpPr>
          <p:cNvPr id="11" name="CuadroTexto 10"/>
          <p:cNvSpPr txBox="1"/>
          <p:nvPr/>
        </p:nvSpPr>
        <p:spPr>
          <a:xfrm>
            <a:off x="1479479" y="2584498"/>
            <a:ext cx="1628782" cy="523220"/>
          </a:xfrm>
          <a:prstGeom prst="rect">
            <a:avLst/>
          </a:prstGeom>
          <a:solidFill>
            <a:schemeClr val="bg1"/>
          </a:solidFill>
        </p:spPr>
        <p:txBody>
          <a:bodyPr wrap="square" rtlCol="0">
            <a:spAutoFit/>
          </a:bodyPr>
          <a:lstStyle/>
          <a:p>
            <a:r>
              <a:rPr lang="es-AR" sz="1400" b="1" dirty="0" smtClean="0">
                <a:solidFill>
                  <a:schemeClr val="accent6">
                    <a:lumMod val="50000"/>
                  </a:schemeClr>
                </a:solidFill>
              </a:rPr>
              <a:t>Agregue datos adicionales.</a:t>
            </a:r>
            <a:endParaRPr lang="es-AR" sz="1400" b="1" dirty="0">
              <a:solidFill>
                <a:schemeClr val="accent6">
                  <a:lumMod val="50000"/>
                </a:schemeClr>
              </a:solidFill>
            </a:endParaRPr>
          </a:p>
        </p:txBody>
      </p:sp>
      <p:sp>
        <p:nvSpPr>
          <p:cNvPr id="12" name="CuadroTexto 11"/>
          <p:cNvSpPr txBox="1"/>
          <p:nvPr/>
        </p:nvSpPr>
        <p:spPr>
          <a:xfrm>
            <a:off x="1579658" y="2584498"/>
            <a:ext cx="1226550" cy="738664"/>
          </a:xfrm>
          <a:prstGeom prst="rect">
            <a:avLst/>
          </a:prstGeom>
          <a:solidFill>
            <a:schemeClr val="bg1"/>
          </a:solidFill>
        </p:spPr>
        <p:txBody>
          <a:bodyPr wrap="square" rtlCol="0">
            <a:spAutoFit/>
          </a:bodyPr>
          <a:lstStyle/>
          <a:p>
            <a:r>
              <a:rPr lang="es-AR" sz="1400" b="1" dirty="0" smtClean="0">
                <a:solidFill>
                  <a:schemeClr val="accent6">
                    <a:lumMod val="50000"/>
                  </a:schemeClr>
                </a:solidFill>
              </a:rPr>
              <a:t>Agregue datos adicionales.</a:t>
            </a:r>
            <a:endParaRPr lang="es-AR" sz="1400" b="1" dirty="0">
              <a:solidFill>
                <a:schemeClr val="accent6">
                  <a:lumMod val="50000"/>
                </a:schemeClr>
              </a:solidFill>
            </a:endParaRPr>
          </a:p>
        </p:txBody>
      </p:sp>
      <p:sp>
        <p:nvSpPr>
          <p:cNvPr id="14" name="CuadroTexto 13"/>
          <p:cNvSpPr txBox="1"/>
          <p:nvPr/>
        </p:nvSpPr>
        <p:spPr>
          <a:xfrm>
            <a:off x="1922417" y="5604250"/>
            <a:ext cx="1185844" cy="307777"/>
          </a:xfrm>
          <a:prstGeom prst="rect">
            <a:avLst/>
          </a:prstGeom>
          <a:solidFill>
            <a:schemeClr val="bg1"/>
          </a:solidFill>
        </p:spPr>
        <p:txBody>
          <a:bodyPr wrap="square" rtlCol="0">
            <a:spAutoFit/>
          </a:bodyPr>
          <a:lstStyle/>
          <a:p>
            <a:r>
              <a:rPr lang="es-AR" sz="1400" b="1" dirty="0" smtClean="0">
                <a:solidFill>
                  <a:schemeClr val="accent6">
                    <a:lumMod val="50000"/>
                  </a:schemeClr>
                </a:solidFill>
              </a:rPr>
              <a:t>Suba fotos.</a:t>
            </a:r>
            <a:endParaRPr lang="es-AR" sz="1400" b="1" dirty="0">
              <a:solidFill>
                <a:schemeClr val="accent6">
                  <a:lumMod val="50000"/>
                </a:schemeClr>
              </a:solidFill>
            </a:endParaRPr>
          </a:p>
        </p:txBody>
      </p:sp>
      <p:sp>
        <p:nvSpPr>
          <p:cNvPr id="15" name="CuadroTexto 14"/>
          <p:cNvSpPr txBox="1"/>
          <p:nvPr/>
        </p:nvSpPr>
        <p:spPr>
          <a:xfrm>
            <a:off x="1922417" y="6034221"/>
            <a:ext cx="1185844" cy="523220"/>
          </a:xfrm>
          <a:prstGeom prst="rect">
            <a:avLst/>
          </a:prstGeom>
          <a:solidFill>
            <a:schemeClr val="bg1"/>
          </a:solidFill>
        </p:spPr>
        <p:txBody>
          <a:bodyPr wrap="square" rtlCol="0">
            <a:spAutoFit/>
          </a:bodyPr>
          <a:lstStyle/>
          <a:p>
            <a:r>
              <a:rPr lang="es-AR" sz="1400" b="1" dirty="0" smtClean="0">
                <a:solidFill>
                  <a:schemeClr val="accent6">
                    <a:lumMod val="50000"/>
                  </a:schemeClr>
                </a:solidFill>
              </a:rPr>
              <a:t>Envíe los datos</a:t>
            </a:r>
            <a:endParaRPr lang="es-AR" sz="1400" b="1" dirty="0">
              <a:solidFill>
                <a:schemeClr val="accent6">
                  <a:lumMod val="50000"/>
                </a:schemeClr>
              </a:solidFill>
            </a:endParaRPr>
          </a:p>
        </p:txBody>
      </p:sp>
      <p:sp>
        <p:nvSpPr>
          <p:cNvPr id="16" name="CuadroTexto 15"/>
          <p:cNvSpPr txBox="1"/>
          <p:nvPr/>
        </p:nvSpPr>
        <p:spPr>
          <a:xfrm>
            <a:off x="1479479" y="4307980"/>
            <a:ext cx="1664610" cy="1169551"/>
          </a:xfrm>
          <a:prstGeom prst="rect">
            <a:avLst/>
          </a:prstGeom>
          <a:solidFill>
            <a:schemeClr val="bg1"/>
          </a:solidFill>
        </p:spPr>
        <p:txBody>
          <a:bodyPr wrap="square" rtlCol="0">
            <a:spAutoFit/>
          </a:bodyPr>
          <a:lstStyle/>
          <a:p>
            <a:r>
              <a:rPr lang="es-AR" sz="1400" b="1" dirty="0" smtClean="0">
                <a:solidFill>
                  <a:schemeClr val="accent6">
                    <a:lumMod val="50000"/>
                  </a:schemeClr>
                </a:solidFill>
              </a:rPr>
              <a:t>Determinará el código MUC a partir de sus mediciones de cobertura terrestre.</a:t>
            </a:r>
            <a:endParaRPr lang="es-AR" sz="1400" b="1" dirty="0">
              <a:solidFill>
                <a:schemeClr val="accent6">
                  <a:lumMod val="50000"/>
                </a:schemeClr>
              </a:solidFill>
            </a:endParaRPr>
          </a:p>
        </p:txBody>
      </p:sp>
      <p:sp>
        <p:nvSpPr>
          <p:cNvPr id="17" name="CuadroTexto 16"/>
          <p:cNvSpPr txBox="1"/>
          <p:nvPr/>
        </p:nvSpPr>
        <p:spPr>
          <a:xfrm>
            <a:off x="7077642" y="2637819"/>
            <a:ext cx="1664610" cy="2800767"/>
          </a:xfrm>
          <a:prstGeom prst="rect">
            <a:avLst/>
          </a:prstGeom>
          <a:solidFill>
            <a:schemeClr val="bg1"/>
          </a:solidFill>
        </p:spPr>
        <p:txBody>
          <a:bodyPr wrap="square" rtlCol="0">
            <a:spAutoFit/>
          </a:bodyPr>
          <a:lstStyle/>
          <a:p>
            <a:r>
              <a:rPr lang="es-AR" sz="1600" b="1" dirty="0" smtClean="0">
                <a:solidFill>
                  <a:srgbClr val="FF0000"/>
                </a:solidFill>
              </a:rPr>
              <a:t>¡Ha terminado! </a:t>
            </a:r>
          </a:p>
          <a:p>
            <a:r>
              <a:rPr lang="es-ES" sz="1600" b="1" dirty="0">
                <a:solidFill>
                  <a:srgbClr val="FF0000"/>
                </a:solidFill>
              </a:rPr>
              <a:t>¿Quiere comprobar quién más ha enviado datos de cobertura terrestre utilizando el sistema de visualización GLOBE?</a:t>
            </a:r>
            <a:endParaRPr lang="es-AR" sz="1600" b="1" dirty="0">
              <a:solidFill>
                <a:srgbClr val="FF0000"/>
              </a:solidFill>
            </a:endParaRPr>
          </a:p>
        </p:txBody>
      </p:sp>
    </p:spTree>
    <p:extLst>
      <p:ext uri="{BB962C8B-B14F-4D97-AF65-F5344CB8AC3E}">
        <p14:creationId xmlns:p14="http://schemas.microsoft.com/office/powerpoint/2010/main" val="1152615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6054"/>
            <a:ext cx="9144793" cy="7054054"/>
          </a:xfrm>
          <a:prstGeom prst="rect">
            <a:avLst/>
          </a:prstGeom>
        </p:spPr>
      </p:pic>
      <p:sp>
        <p:nvSpPr>
          <p:cNvPr id="12" name="Elipse 11"/>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Entender los datos</a:t>
            </a:r>
            <a:endParaRPr lang="es-AR" sz="900" dirty="0"/>
          </a:p>
        </p:txBody>
      </p:sp>
      <p:sp>
        <p:nvSpPr>
          <p:cNvPr id="13" name="CuadroTexto 12"/>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215B1C"/>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1F6A2733-D33A-BC47-A5EA-AEECC1A5023B}" type="slidenum">
              <a:rPr lang="en-US" smtClean="0"/>
              <a:t>25</a:t>
            </a:fld>
            <a:endParaRPr lang="en-US"/>
          </a:p>
        </p:txBody>
      </p:sp>
      <p:sp>
        <p:nvSpPr>
          <p:cNvPr id="2" name="Title 1"/>
          <p:cNvSpPr>
            <a:spLocks noGrp="1"/>
          </p:cNvSpPr>
          <p:nvPr>
            <p:ph type="title"/>
          </p:nvPr>
        </p:nvSpPr>
        <p:spPr>
          <a:xfrm>
            <a:off x="1115254" y="949525"/>
            <a:ext cx="7886700" cy="706436"/>
          </a:xfrm>
        </p:spPr>
        <p:txBody>
          <a:bodyPr/>
          <a:lstStyle/>
          <a:p>
            <a:pPr>
              <a:spcAft>
                <a:spcPts val="600"/>
              </a:spcAft>
            </a:pPr>
            <a:r>
              <a:rPr lang="en-US" b="1" dirty="0">
                <a:solidFill>
                  <a:srgbClr val="055000"/>
                </a:solidFill>
              </a:rPr>
              <a:t> </a:t>
            </a:r>
            <a:r>
              <a:rPr lang="en-US" b="1" dirty="0" err="1">
                <a:solidFill>
                  <a:srgbClr val="055000"/>
                </a:solidFill>
              </a:rPr>
              <a:t>Visualice</a:t>
            </a:r>
            <a:r>
              <a:rPr lang="en-US" b="1" dirty="0">
                <a:solidFill>
                  <a:srgbClr val="055000"/>
                </a:solidFill>
              </a:rPr>
              <a:t> y  </a:t>
            </a:r>
            <a:r>
              <a:rPr lang="en-US" b="1" dirty="0" err="1">
                <a:solidFill>
                  <a:srgbClr val="055000"/>
                </a:solidFill>
              </a:rPr>
              <a:t>recupere</a:t>
            </a:r>
            <a:r>
              <a:rPr lang="en-US" b="1" dirty="0">
                <a:solidFill>
                  <a:srgbClr val="055000"/>
                </a:solidFill>
              </a:rPr>
              <a:t>  </a:t>
            </a:r>
            <a:r>
              <a:rPr lang="en-US" b="1" dirty="0" err="1">
                <a:solidFill>
                  <a:srgbClr val="055000"/>
                </a:solidFill>
              </a:rPr>
              <a:t>datos</a:t>
            </a:r>
            <a:r>
              <a:rPr lang="en-US" b="1" dirty="0">
                <a:solidFill>
                  <a:srgbClr val="055000"/>
                </a:solidFill>
              </a:rPr>
              <a:t>- Paso 1</a:t>
            </a:r>
          </a:p>
        </p:txBody>
      </p:sp>
      <p:sp>
        <p:nvSpPr>
          <p:cNvPr id="3" name="Content Placeholder 2"/>
          <p:cNvSpPr>
            <a:spLocks noGrp="1"/>
          </p:cNvSpPr>
          <p:nvPr>
            <p:ph sz="half" idx="1"/>
          </p:nvPr>
        </p:nvSpPr>
        <p:spPr>
          <a:xfrm>
            <a:off x="1367790" y="1600200"/>
            <a:ext cx="7523674" cy="4351338"/>
          </a:xfrm>
        </p:spPr>
        <p:txBody>
          <a:bodyPr/>
          <a:lstStyle/>
          <a:p>
            <a:pPr marL="0" indent="0">
              <a:buNone/>
            </a:pPr>
            <a:r>
              <a:rPr lang="es-ES" dirty="0"/>
              <a:t>Sus datos de la circunferencia del árbol se utilizarán para determinar la Clasificación dela  Cobertura Terrestre de su sitio. GLOBE brinda la capacidad de ver e interactuar con datos medidos en todo el mundo. Seleccione nuestra </a:t>
            </a:r>
            <a:r>
              <a:rPr lang="es-ES" u="sng" dirty="0">
                <a:solidFill>
                  <a:srgbClr val="0070C0"/>
                </a:solidFill>
              </a:rPr>
              <a:t>herramienta de visualización </a:t>
            </a:r>
            <a:r>
              <a:rPr lang="es-ES" dirty="0"/>
              <a:t>para mapear, graficar, filtrar y exportar datos de Clasificación de Cobertura Terrestre que se han medido a través de protocolos GLOBE desde 1995</a:t>
            </a:r>
            <a:r>
              <a:rPr lang="en-US" sz="2000" dirty="0"/>
              <a:t>.</a:t>
            </a:r>
          </a:p>
          <a:p>
            <a:pPr marL="0" indent="0">
              <a:buNone/>
            </a:pPr>
            <a:endParaRPr lang="en-US" dirty="0">
              <a:solidFill>
                <a:srgbClr val="FF0000"/>
              </a:solidFill>
            </a:endParaRPr>
          </a:p>
        </p:txBody>
      </p:sp>
      <p:sp>
        <p:nvSpPr>
          <p:cNvPr id="11" name="TextBox 10"/>
          <p:cNvSpPr txBox="1"/>
          <p:nvPr/>
        </p:nvSpPr>
        <p:spPr>
          <a:xfrm>
            <a:off x="1634416" y="6117340"/>
            <a:ext cx="6557986" cy="1107996"/>
          </a:xfrm>
          <a:prstGeom prst="rect">
            <a:avLst/>
          </a:prstGeom>
          <a:noFill/>
        </p:spPr>
        <p:txBody>
          <a:bodyPr wrap="square" rtlCol="0">
            <a:spAutoFit/>
          </a:bodyPr>
          <a:lstStyle/>
          <a:p>
            <a:r>
              <a:rPr lang="es-ES" sz="1200" dirty="0"/>
              <a:t>El enlace a tutoriales paso a paso sobre el uso del sistema de visualización lo ayudará a encontrar y analizar datos GLOBE </a:t>
            </a:r>
            <a:r>
              <a:rPr lang="en-US" sz="1200" dirty="0"/>
              <a:t>:</a:t>
            </a:r>
          </a:p>
          <a:p>
            <a:r>
              <a:rPr lang="en-US" sz="1200" dirty="0">
                <a:hlinkClick r:id="rId3"/>
              </a:rPr>
              <a:t>Versión PDF </a:t>
            </a:r>
            <a:r>
              <a:rPr lang="en-US" sz="1200" dirty="0"/>
              <a:t/>
            </a:r>
            <a:br>
              <a:rPr lang="en-US" sz="1200" dirty="0"/>
            </a:br>
            <a:r>
              <a:rPr lang="en-US" sz="1200" u="sng" dirty="0" err="1">
                <a:solidFill>
                  <a:srgbClr val="0070C0"/>
                </a:solidFill>
              </a:rPr>
              <a:t>V</a:t>
            </a:r>
            <a:r>
              <a:rPr lang="en-US" sz="1200" u="sng" dirty="0" err="1">
                <a:solidFill>
                  <a:srgbClr val="0070C0"/>
                </a:solidFill>
                <a:hlinkClick r:id="rId4">
                  <a:extLst>
                    <a:ext uri="{A12FA001-AC4F-418D-AE19-62706E023703}">
                      <ahyp:hlinkClr xmlns:ahyp="http://schemas.microsoft.com/office/drawing/2018/hyperlinkcolor" xmlns="" val="tx"/>
                    </a:ext>
                  </a:extLst>
                </a:hlinkClick>
              </a:rPr>
              <a:t>ers</a:t>
            </a:r>
            <a:r>
              <a:rPr lang="en-US" sz="1200" u="sng" dirty="0" err="1">
                <a:solidFill>
                  <a:srgbClr val="0070C0"/>
                </a:solidFill>
              </a:rPr>
              <a:t>ión</a:t>
            </a:r>
            <a:r>
              <a:rPr lang="en-US" sz="1200" u="sng" dirty="0">
                <a:solidFill>
                  <a:srgbClr val="0070C0"/>
                </a:solidFill>
              </a:rPr>
              <a:t> PowerPoint</a:t>
            </a:r>
          </a:p>
          <a:p>
            <a:endParaRPr lang="en-US" dirty="0"/>
          </a:p>
        </p:txBody>
      </p:sp>
      <p:pic>
        <p:nvPicPr>
          <p:cNvPr id="6" name="Imagen 5"/>
          <p:cNvPicPr>
            <a:picLocks noChangeAspect="1"/>
          </p:cNvPicPr>
          <p:nvPr/>
        </p:nvPicPr>
        <p:blipFill>
          <a:blip r:embed="rId5"/>
          <a:stretch>
            <a:fillRect/>
          </a:stretch>
        </p:blipFill>
        <p:spPr>
          <a:xfrm>
            <a:off x="1825269" y="3129618"/>
            <a:ext cx="5998984" cy="3005588"/>
          </a:xfrm>
          <a:prstGeom prst="rect">
            <a:avLst/>
          </a:prstGeom>
        </p:spPr>
      </p:pic>
    </p:spTree>
    <p:extLst>
      <p:ext uri="{BB962C8B-B14F-4D97-AF65-F5344CB8AC3E}">
        <p14:creationId xmlns:p14="http://schemas.microsoft.com/office/powerpoint/2010/main" val="1149494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397" y="-196054"/>
            <a:ext cx="9144793" cy="7054054"/>
          </a:xfrm>
          <a:prstGeom prst="rect">
            <a:avLst/>
          </a:prstGeom>
        </p:spPr>
      </p:pic>
      <p:sp>
        <p:nvSpPr>
          <p:cNvPr id="11" name="Elipse 10"/>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Entender los datos</a:t>
            </a:r>
            <a:endParaRPr lang="es-AR" sz="900" dirty="0"/>
          </a:p>
        </p:txBody>
      </p:sp>
      <p:sp>
        <p:nvSpPr>
          <p:cNvPr id="12" name="CuadroTexto 11"/>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215B1C"/>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1F6A2733-D33A-BC47-A5EA-AEECC1A5023B}" type="slidenum">
              <a:rPr lang="en-US" smtClean="0"/>
              <a:t>26</a:t>
            </a:fld>
            <a:endParaRPr lang="en-US"/>
          </a:p>
        </p:txBody>
      </p:sp>
      <p:sp>
        <p:nvSpPr>
          <p:cNvPr id="2" name="Title 1"/>
          <p:cNvSpPr>
            <a:spLocks noGrp="1"/>
          </p:cNvSpPr>
          <p:nvPr>
            <p:ph type="title"/>
          </p:nvPr>
        </p:nvSpPr>
        <p:spPr>
          <a:xfrm>
            <a:off x="1115254" y="949525"/>
            <a:ext cx="7886700" cy="706436"/>
          </a:xfrm>
        </p:spPr>
        <p:txBody>
          <a:bodyPr/>
          <a:lstStyle/>
          <a:p>
            <a:pPr>
              <a:spcAft>
                <a:spcPts val="600"/>
              </a:spcAft>
            </a:pPr>
            <a:r>
              <a:rPr lang="en-US" b="1" dirty="0">
                <a:solidFill>
                  <a:srgbClr val="055000"/>
                </a:solidFill>
              </a:rPr>
              <a:t> </a:t>
            </a:r>
            <a:r>
              <a:rPr lang="en-US" b="1" dirty="0" err="1">
                <a:solidFill>
                  <a:srgbClr val="055000"/>
                </a:solidFill>
              </a:rPr>
              <a:t>Visualice</a:t>
            </a:r>
            <a:r>
              <a:rPr lang="en-US" b="1" dirty="0">
                <a:solidFill>
                  <a:srgbClr val="055000"/>
                </a:solidFill>
              </a:rPr>
              <a:t> y  </a:t>
            </a:r>
            <a:r>
              <a:rPr lang="en-US" b="1" dirty="0" err="1">
                <a:solidFill>
                  <a:srgbClr val="055000"/>
                </a:solidFill>
              </a:rPr>
              <a:t>recupere</a:t>
            </a:r>
            <a:r>
              <a:rPr lang="en-US" b="1" dirty="0">
                <a:solidFill>
                  <a:srgbClr val="055000"/>
                </a:solidFill>
              </a:rPr>
              <a:t>  </a:t>
            </a:r>
            <a:r>
              <a:rPr lang="en-US" b="1" dirty="0" err="1">
                <a:solidFill>
                  <a:srgbClr val="055000"/>
                </a:solidFill>
              </a:rPr>
              <a:t>datos</a:t>
            </a:r>
            <a:r>
              <a:rPr lang="en-US" b="1" dirty="0">
                <a:solidFill>
                  <a:srgbClr val="055000"/>
                </a:solidFill>
              </a:rPr>
              <a:t>- Paso 2</a:t>
            </a:r>
          </a:p>
        </p:txBody>
      </p:sp>
      <p:sp>
        <p:nvSpPr>
          <p:cNvPr id="3" name="Content Placeholder 2"/>
          <p:cNvSpPr>
            <a:spLocks noGrp="1"/>
          </p:cNvSpPr>
          <p:nvPr>
            <p:ph sz="half" idx="1"/>
          </p:nvPr>
        </p:nvSpPr>
        <p:spPr>
          <a:xfrm>
            <a:off x="1367790" y="1600200"/>
            <a:ext cx="7523674" cy="4351338"/>
          </a:xfrm>
        </p:spPr>
        <p:txBody>
          <a:bodyPr/>
          <a:lstStyle/>
          <a:p>
            <a:pPr marL="0" indent="0">
              <a:spcAft>
                <a:spcPts val="600"/>
              </a:spcAft>
              <a:buNone/>
            </a:pPr>
            <a:r>
              <a:rPr lang="en-US" dirty="0" err="1"/>
              <a:t>Seleccione</a:t>
            </a:r>
            <a:r>
              <a:rPr lang="en-US" dirty="0"/>
              <a:t> la </a:t>
            </a:r>
            <a:r>
              <a:rPr lang="en-US" dirty="0" err="1"/>
              <a:t>fecha</a:t>
            </a:r>
            <a:r>
              <a:rPr lang="en-US" dirty="0"/>
              <a:t> para la </a:t>
            </a:r>
            <a:r>
              <a:rPr lang="en-US" dirty="0" err="1"/>
              <a:t>cual</a:t>
            </a:r>
            <a:r>
              <a:rPr lang="en-US" dirty="0"/>
              <a:t> </a:t>
            </a:r>
            <a:r>
              <a:rPr lang="en-US" dirty="0" err="1"/>
              <a:t>necesita</a:t>
            </a:r>
            <a:r>
              <a:rPr lang="en-US" dirty="0"/>
              <a:t> </a:t>
            </a:r>
            <a:r>
              <a:rPr lang="en-US" dirty="0" err="1"/>
              <a:t>datos</a:t>
            </a:r>
            <a:r>
              <a:rPr lang="en-US" dirty="0"/>
              <a:t> </a:t>
            </a:r>
            <a:r>
              <a:rPr lang="en-US" dirty="0" err="1"/>
              <a:t>sobre</a:t>
            </a:r>
            <a:r>
              <a:rPr lang="en-US" dirty="0"/>
              <a:t> la </a:t>
            </a:r>
            <a:r>
              <a:rPr lang="en-US" dirty="0" err="1"/>
              <a:t>Clasificación</a:t>
            </a:r>
            <a:r>
              <a:rPr lang="en-US" dirty="0"/>
              <a:t> de </a:t>
            </a:r>
            <a:r>
              <a:rPr lang="en-US" dirty="0" err="1"/>
              <a:t>Cobertura</a:t>
            </a:r>
            <a:r>
              <a:rPr lang="en-US" dirty="0"/>
              <a:t> Terrestre de </a:t>
            </a:r>
            <a:r>
              <a:rPr lang="en-US" dirty="0" err="1"/>
              <a:t>su</a:t>
            </a:r>
            <a:r>
              <a:rPr lang="en-US" dirty="0"/>
              <a:t> Sitio. </a:t>
            </a:r>
            <a:r>
              <a:rPr lang="en-US" dirty="0" err="1"/>
              <a:t>Agregue</a:t>
            </a:r>
            <a:r>
              <a:rPr lang="en-US" dirty="0"/>
              <a:t> </a:t>
            </a:r>
            <a:r>
              <a:rPr lang="es-ES" dirty="0"/>
              <a:t>una capa y podrá ver las ubicaciones donde los datos están disponibles. </a:t>
            </a:r>
            <a:endParaRPr lang="en-US" dirty="0"/>
          </a:p>
          <a:p>
            <a:pPr marL="0" indent="0">
              <a:spcAft>
                <a:spcPts val="600"/>
              </a:spcAft>
              <a:buNone/>
            </a:pPr>
            <a:endParaRPr lang="en-US" dirty="0"/>
          </a:p>
        </p:txBody>
      </p:sp>
      <p:pic>
        <p:nvPicPr>
          <p:cNvPr id="9" name="Content Placeholder 3" descr="At the top of the screen, select the date or range of dates you wish to view. You will see icons on the map at locations where data has been submitted. "/>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14447"/>
          <a:stretch/>
        </p:blipFill>
        <p:spPr>
          <a:xfrm>
            <a:off x="1539240" y="2544306"/>
            <a:ext cx="5775960" cy="3416469"/>
          </a:xfrm>
        </p:spPr>
      </p:pic>
      <p:sp>
        <p:nvSpPr>
          <p:cNvPr id="13" name="CuadroTexto 12"/>
          <p:cNvSpPr txBox="1"/>
          <p:nvPr/>
        </p:nvSpPr>
        <p:spPr>
          <a:xfrm>
            <a:off x="7288800" y="3021433"/>
            <a:ext cx="1226550" cy="2462213"/>
          </a:xfrm>
          <a:prstGeom prst="rect">
            <a:avLst/>
          </a:prstGeom>
          <a:solidFill>
            <a:schemeClr val="bg1"/>
          </a:solidFill>
        </p:spPr>
        <p:txBody>
          <a:bodyPr wrap="square" rtlCol="0">
            <a:spAutoFit/>
          </a:bodyPr>
          <a:lstStyle/>
          <a:p>
            <a:r>
              <a:rPr lang="es-ES" sz="1400" b="1" dirty="0"/>
              <a:t>Ubicaciones donde los datos de clasificación de cobertura terrestre están disponibles para la semana que seleccionó</a:t>
            </a:r>
            <a:endParaRPr lang="es-AR" sz="1400" b="1" dirty="0"/>
          </a:p>
        </p:txBody>
      </p:sp>
    </p:spTree>
    <p:extLst>
      <p:ext uri="{BB962C8B-B14F-4D97-AF65-F5344CB8AC3E}">
        <p14:creationId xmlns:p14="http://schemas.microsoft.com/office/powerpoint/2010/main" val="985669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196054"/>
            <a:ext cx="9144793" cy="7054054"/>
          </a:xfrm>
          <a:prstGeom prst="rect">
            <a:avLst/>
          </a:prstGeom>
        </p:spPr>
      </p:pic>
      <p:sp>
        <p:nvSpPr>
          <p:cNvPr id="11" name="Elipse 10"/>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Entender los datos</a:t>
            </a:r>
            <a:endParaRPr lang="es-AR" sz="900" dirty="0"/>
          </a:p>
        </p:txBody>
      </p:sp>
      <p:sp>
        <p:nvSpPr>
          <p:cNvPr id="12" name="CuadroTexto 11"/>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215B1C"/>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1F6A2733-D33A-BC47-A5EA-AEECC1A5023B}" type="slidenum">
              <a:rPr lang="en-US" smtClean="0"/>
              <a:t>27</a:t>
            </a:fld>
            <a:endParaRPr lang="en-US"/>
          </a:p>
        </p:txBody>
      </p:sp>
      <p:sp>
        <p:nvSpPr>
          <p:cNvPr id="2" name="Title 1"/>
          <p:cNvSpPr>
            <a:spLocks noGrp="1"/>
          </p:cNvSpPr>
          <p:nvPr>
            <p:ph type="title"/>
          </p:nvPr>
        </p:nvSpPr>
        <p:spPr>
          <a:xfrm>
            <a:off x="1115254" y="949525"/>
            <a:ext cx="7886700" cy="706436"/>
          </a:xfrm>
        </p:spPr>
        <p:txBody>
          <a:bodyPr/>
          <a:lstStyle/>
          <a:p>
            <a:pPr>
              <a:spcAft>
                <a:spcPts val="600"/>
              </a:spcAft>
            </a:pPr>
            <a:r>
              <a:rPr lang="en-US" b="1" dirty="0" err="1">
                <a:solidFill>
                  <a:srgbClr val="055000"/>
                </a:solidFill>
              </a:rPr>
              <a:t>Visualice</a:t>
            </a:r>
            <a:r>
              <a:rPr lang="en-US" b="1" dirty="0">
                <a:solidFill>
                  <a:srgbClr val="055000"/>
                </a:solidFill>
              </a:rPr>
              <a:t> y  </a:t>
            </a:r>
            <a:r>
              <a:rPr lang="en-US" b="1" dirty="0" err="1">
                <a:solidFill>
                  <a:srgbClr val="055000"/>
                </a:solidFill>
              </a:rPr>
              <a:t>recupere</a:t>
            </a:r>
            <a:r>
              <a:rPr lang="en-US" b="1" dirty="0">
                <a:solidFill>
                  <a:srgbClr val="055000"/>
                </a:solidFill>
              </a:rPr>
              <a:t>  </a:t>
            </a:r>
            <a:r>
              <a:rPr lang="en-US" b="1" dirty="0" err="1">
                <a:solidFill>
                  <a:srgbClr val="055000"/>
                </a:solidFill>
              </a:rPr>
              <a:t>datos</a:t>
            </a:r>
            <a:r>
              <a:rPr lang="en-US" b="1" dirty="0">
                <a:solidFill>
                  <a:srgbClr val="055000"/>
                </a:solidFill>
              </a:rPr>
              <a:t>- Paso 3</a:t>
            </a:r>
          </a:p>
        </p:txBody>
      </p:sp>
      <p:sp>
        <p:nvSpPr>
          <p:cNvPr id="3" name="Content Placeholder 2"/>
          <p:cNvSpPr>
            <a:spLocks noGrp="1"/>
          </p:cNvSpPr>
          <p:nvPr>
            <p:ph sz="half" idx="1"/>
          </p:nvPr>
        </p:nvSpPr>
        <p:spPr>
          <a:xfrm>
            <a:off x="1367790" y="1600200"/>
            <a:ext cx="7523674" cy="4351338"/>
          </a:xfrm>
        </p:spPr>
        <p:txBody>
          <a:bodyPr/>
          <a:lstStyle/>
          <a:p>
            <a:pPr marL="0" indent="0">
              <a:buNone/>
            </a:pPr>
            <a:r>
              <a:rPr lang="es-ES" dirty="0"/>
              <a:t>Seleccione el sitio de muestreo para el que necesita datos de Clasificación de Cobertura Terrestre y se abrirá un cuadro con un resumen de datos para ese sitio. Puede visualizar datos como gráficos o tablas y exportar datos como archivos .</a:t>
            </a:r>
            <a:r>
              <a:rPr lang="es-ES" dirty="0" err="1"/>
              <a:t>csv</a:t>
            </a:r>
            <a:r>
              <a:rPr lang="es-ES" dirty="0"/>
              <a:t> para su análisis mediante aplicaciones de hoja de cálculo.</a:t>
            </a:r>
            <a:endParaRPr lang="en-US" dirty="0"/>
          </a:p>
        </p:txBody>
      </p:sp>
      <p:pic>
        <p:nvPicPr>
          <p:cNvPr id="10" name="Content Placeholder 4" descr="Clicking on a location will open to a map note providing Land Cover Classification data for that location and time. Follow instructions in the tutorial to download data as a .csv file for analysis."/>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r="17624"/>
          <a:stretch/>
        </p:blipFill>
        <p:spPr>
          <a:xfrm>
            <a:off x="1367791" y="2801701"/>
            <a:ext cx="6036620" cy="3500357"/>
          </a:xfrm>
        </p:spPr>
      </p:pic>
      <p:sp>
        <p:nvSpPr>
          <p:cNvPr id="13" name="CuadroTexto 12"/>
          <p:cNvSpPr txBox="1"/>
          <p:nvPr/>
        </p:nvSpPr>
        <p:spPr>
          <a:xfrm>
            <a:off x="7325047" y="2802811"/>
            <a:ext cx="1566417" cy="3539430"/>
          </a:xfrm>
          <a:prstGeom prst="rect">
            <a:avLst/>
          </a:prstGeom>
          <a:solidFill>
            <a:schemeClr val="bg1"/>
          </a:solidFill>
        </p:spPr>
        <p:txBody>
          <a:bodyPr wrap="square" rtlCol="0">
            <a:spAutoFit/>
          </a:bodyPr>
          <a:lstStyle/>
          <a:p>
            <a:r>
              <a:rPr lang="es-ES" sz="1400" b="1" dirty="0"/>
              <a:t>Al hacer clic en una ubicación, se abrirá una nota de mapa que proporciona datos de c</a:t>
            </a:r>
            <a:r>
              <a:rPr lang="es-ES" sz="1400" b="1" dirty="0" smtClean="0"/>
              <a:t>lasificación </a:t>
            </a:r>
            <a:r>
              <a:rPr lang="es-ES" sz="1400" b="1" dirty="0"/>
              <a:t>de cobertura terrestre para esa ubicación y hora. Siga las instrucciones del tutorial para descargar datos como un archivo .</a:t>
            </a:r>
            <a:r>
              <a:rPr lang="es-ES" sz="1400" b="1" dirty="0" err="1"/>
              <a:t>csv</a:t>
            </a:r>
            <a:r>
              <a:rPr lang="es-ES" sz="1400" b="1" dirty="0"/>
              <a:t> para su análisis.</a:t>
            </a:r>
            <a:endParaRPr lang="es-AR" sz="1400" b="1" dirty="0"/>
          </a:p>
        </p:txBody>
      </p:sp>
    </p:spTree>
    <p:extLst>
      <p:ext uri="{BB962C8B-B14F-4D97-AF65-F5344CB8AC3E}">
        <p14:creationId xmlns:p14="http://schemas.microsoft.com/office/powerpoint/2010/main" val="892899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96054"/>
            <a:ext cx="9144793" cy="7054054"/>
          </a:xfrm>
          <a:prstGeom prst="rect">
            <a:avLst/>
          </a:prstGeom>
        </p:spPr>
      </p:pic>
      <p:sp>
        <p:nvSpPr>
          <p:cNvPr id="10" name="Elipse 9"/>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Auto evaluación</a:t>
            </a:r>
            <a:endParaRPr lang="es-AR" sz="900" dirty="0"/>
          </a:p>
        </p:txBody>
      </p:sp>
      <p:sp>
        <p:nvSpPr>
          <p:cNvPr id="11" name="CuadroTexto 10"/>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215B1C"/>
              </a:solidFill>
            </a:endParaRPr>
          </a:p>
          <a:p>
            <a:r>
              <a:rPr lang="es-AR" sz="1100" b="1" dirty="0">
                <a:solidFill>
                  <a:srgbClr val="215B1C"/>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pic>
        <p:nvPicPr>
          <p:cNvPr id="9" name="Picture 8" descr="watermark of mountain landscape with meadow and trees"/>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1115547" y="1562101"/>
            <a:ext cx="8028452" cy="5295899"/>
          </a:xfrm>
          <a:prstGeom prst="rect">
            <a:avLst/>
          </a:prstGeom>
        </p:spPr>
      </p:pic>
      <p:sp>
        <p:nvSpPr>
          <p:cNvPr id="4" name="Slide Number Placeholder 3"/>
          <p:cNvSpPr>
            <a:spLocks noGrp="1"/>
          </p:cNvSpPr>
          <p:nvPr>
            <p:ph type="sldNum" sz="quarter" idx="12"/>
          </p:nvPr>
        </p:nvSpPr>
        <p:spPr/>
        <p:txBody>
          <a:bodyPr/>
          <a:lstStyle/>
          <a:p>
            <a:fld id="{1F6A2733-D33A-BC47-A5EA-AEECC1A5023B}" type="slidenum">
              <a:rPr lang="en-US" smtClean="0"/>
              <a:t>28</a:t>
            </a:fld>
            <a:endParaRPr lang="en-US"/>
          </a:p>
        </p:txBody>
      </p:sp>
      <p:sp>
        <p:nvSpPr>
          <p:cNvPr id="2" name="Title 1"/>
          <p:cNvSpPr>
            <a:spLocks noGrp="1"/>
          </p:cNvSpPr>
          <p:nvPr>
            <p:ph type="title"/>
          </p:nvPr>
        </p:nvSpPr>
        <p:spPr>
          <a:xfrm>
            <a:off x="1184004" y="899319"/>
            <a:ext cx="7886700" cy="1325563"/>
          </a:xfrm>
        </p:spPr>
        <p:txBody>
          <a:bodyPr>
            <a:normAutofit/>
          </a:bodyPr>
          <a:lstStyle/>
          <a:p>
            <a:r>
              <a:rPr lang="en-US" sz="2400" b="1" dirty="0" err="1">
                <a:solidFill>
                  <a:schemeClr val="accent6">
                    <a:lumMod val="75000"/>
                  </a:schemeClr>
                </a:solidFill>
              </a:rPr>
              <a:t>Repase</a:t>
            </a:r>
            <a:r>
              <a:rPr lang="en-US" sz="2400" b="1" dirty="0">
                <a:solidFill>
                  <a:schemeClr val="accent6">
                    <a:lumMod val="75000"/>
                  </a:schemeClr>
                </a:solidFill>
              </a:rPr>
              <a:t> </a:t>
            </a:r>
            <a:r>
              <a:rPr lang="es-ES" sz="2400" b="1" dirty="0">
                <a:solidFill>
                  <a:schemeClr val="accent6">
                    <a:lumMod val="75000"/>
                  </a:schemeClr>
                </a:solidFill>
              </a:rPr>
              <a:t>preguntas para ayudarlo a prepararse para realizar la descripción del sitio de muestreo de cobertura terrestre asociada con el </a:t>
            </a:r>
            <a:r>
              <a:rPr lang="es-ES" sz="2400" dirty="0">
                <a:solidFill>
                  <a:schemeClr val="accent6">
                    <a:lumMod val="75000"/>
                  </a:schemeClr>
                </a:solidFill>
              </a:rPr>
              <a:t>Protocolo de Biometría GLOBE</a:t>
            </a:r>
            <a:endParaRPr lang="en-US" sz="2400" dirty="0">
              <a:solidFill>
                <a:schemeClr val="accent6">
                  <a:lumMod val="75000"/>
                </a:schemeClr>
              </a:solidFill>
            </a:endParaRPr>
          </a:p>
        </p:txBody>
      </p:sp>
      <p:sp>
        <p:nvSpPr>
          <p:cNvPr id="3" name="Content Placeholder 2"/>
          <p:cNvSpPr>
            <a:spLocks noGrp="1"/>
          </p:cNvSpPr>
          <p:nvPr>
            <p:ph sz="half" idx="1"/>
          </p:nvPr>
        </p:nvSpPr>
        <p:spPr>
          <a:xfrm>
            <a:off x="1226868" y="2177654"/>
            <a:ext cx="7360920" cy="4727575"/>
          </a:xfrm>
        </p:spPr>
        <p:txBody>
          <a:bodyPr>
            <a:normAutofit fontScale="92500" lnSpcReduction="20000"/>
          </a:bodyPr>
          <a:lstStyle/>
          <a:p>
            <a:pPr marL="342900" indent="-342900">
              <a:buFont typeface="+mj-lt"/>
              <a:buAutoNum type="arabicPeriod"/>
            </a:pPr>
            <a:r>
              <a:rPr lang="en-US" b="1" dirty="0"/>
              <a:t>¿Las </a:t>
            </a:r>
            <a:r>
              <a:rPr lang="en-US" b="1" dirty="0" err="1"/>
              <a:t>medidas</a:t>
            </a:r>
            <a:r>
              <a:rPr lang="en-US" b="1" dirty="0"/>
              <a:t> de la </a:t>
            </a:r>
            <a:r>
              <a:rPr lang="en-US" b="1" dirty="0" err="1"/>
              <a:t>Cobertura</a:t>
            </a:r>
            <a:r>
              <a:rPr lang="en-US" b="1" dirty="0"/>
              <a:t> Terrestre son </a:t>
            </a:r>
            <a:r>
              <a:rPr lang="en-US" b="1" dirty="0" err="1"/>
              <a:t>parte</a:t>
            </a:r>
            <a:r>
              <a:rPr lang="en-US" b="1" dirty="0"/>
              <a:t> de </a:t>
            </a:r>
            <a:r>
              <a:rPr lang="en-US" b="1" dirty="0" err="1"/>
              <a:t>qué</a:t>
            </a:r>
            <a:r>
              <a:rPr lang="en-US" b="1" dirty="0"/>
              <a:t>  </a:t>
            </a:r>
            <a:r>
              <a:rPr lang="en-US" b="1" dirty="0" err="1"/>
              <a:t>área</a:t>
            </a:r>
            <a:r>
              <a:rPr lang="en-US" b="1" dirty="0"/>
              <a:t> del </a:t>
            </a:r>
            <a:r>
              <a:rPr lang="en-US" b="1" dirty="0" err="1"/>
              <a:t>Protocolo</a:t>
            </a:r>
            <a:r>
              <a:rPr lang="en-US" b="1" dirty="0"/>
              <a:t> GLOBE or </a:t>
            </a:r>
            <a:r>
              <a:rPr lang="en-US" b="1" dirty="0" err="1"/>
              <a:t>esfera</a:t>
            </a:r>
            <a:r>
              <a:rPr lang="en-US" b="1" dirty="0"/>
              <a:t> del </a:t>
            </a:r>
            <a:r>
              <a:rPr lang="en-US" b="1" dirty="0" err="1"/>
              <a:t>sistema</a:t>
            </a:r>
            <a:r>
              <a:rPr lang="en-US" b="1" dirty="0"/>
              <a:t> </a:t>
            </a:r>
            <a:r>
              <a:rPr lang="en-US" b="1" dirty="0" err="1"/>
              <a:t>terrestre</a:t>
            </a:r>
            <a:r>
              <a:rPr lang="en-US" b="1" dirty="0"/>
              <a:t>? </a:t>
            </a:r>
          </a:p>
          <a:p>
            <a:pPr marL="342900" indent="-342900">
              <a:buFont typeface="+mj-lt"/>
              <a:buAutoNum type="arabicPeriod"/>
            </a:pPr>
            <a:r>
              <a:rPr lang="en-US" b="1" dirty="0"/>
              <a:t>¿</a:t>
            </a:r>
            <a:r>
              <a:rPr lang="en-US" b="1" dirty="0" err="1"/>
              <a:t>Qué</a:t>
            </a:r>
            <a:r>
              <a:rPr lang="en-US" b="1" dirty="0"/>
              <a:t> </a:t>
            </a:r>
            <a:r>
              <a:rPr lang="en-US" b="1" dirty="0" err="1"/>
              <a:t>protocolos</a:t>
            </a:r>
            <a:r>
              <a:rPr lang="en-US" b="1" dirty="0"/>
              <a:t> de GLOBE </a:t>
            </a:r>
            <a:r>
              <a:rPr lang="en-US" b="1" dirty="0" err="1"/>
              <a:t>requieren</a:t>
            </a:r>
            <a:r>
              <a:rPr lang="en-US" b="1" dirty="0"/>
              <a:t> que </a:t>
            </a:r>
            <a:r>
              <a:rPr lang="en-US" b="1" dirty="0" err="1"/>
              <a:t>establezca</a:t>
            </a:r>
            <a:r>
              <a:rPr lang="en-US" b="1" dirty="0"/>
              <a:t> </a:t>
            </a:r>
            <a:r>
              <a:rPr lang="en-US" b="1" dirty="0" err="1"/>
              <a:t>su</a:t>
            </a:r>
            <a:r>
              <a:rPr lang="en-US" b="1" dirty="0"/>
              <a:t> </a:t>
            </a:r>
            <a:r>
              <a:rPr lang="en-US" b="1" dirty="0" err="1"/>
              <a:t>propio</a:t>
            </a:r>
            <a:r>
              <a:rPr lang="en-US" b="1" dirty="0"/>
              <a:t> Sitio de </a:t>
            </a:r>
            <a:r>
              <a:rPr lang="en-US" b="1" dirty="0" err="1"/>
              <a:t>Muestreo</a:t>
            </a:r>
            <a:r>
              <a:rPr lang="en-US" b="1" dirty="0"/>
              <a:t> de </a:t>
            </a:r>
            <a:r>
              <a:rPr lang="en-US" b="1" dirty="0" err="1"/>
              <a:t>Cobertura</a:t>
            </a:r>
            <a:r>
              <a:rPr lang="en-US" b="1" dirty="0"/>
              <a:t> Terrestre?  </a:t>
            </a:r>
          </a:p>
          <a:p>
            <a:pPr marL="342900" indent="-342900">
              <a:buFont typeface="+mj-lt"/>
              <a:buAutoNum type="arabicPeriod"/>
            </a:pPr>
            <a:r>
              <a:rPr lang="en-US" b="1" dirty="0"/>
              <a:t>¿</a:t>
            </a:r>
            <a:r>
              <a:rPr lang="en-US" b="1" dirty="0" err="1"/>
              <a:t>Cuál</a:t>
            </a:r>
            <a:r>
              <a:rPr lang="en-US" b="1" dirty="0"/>
              <a:t> es la </a:t>
            </a:r>
            <a:r>
              <a:rPr lang="en-US" b="1" dirty="0" err="1"/>
              <a:t>diferencia</a:t>
            </a:r>
            <a:r>
              <a:rPr lang="en-US" b="1" dirty="0"/>
              <a:t> entre sitios de </a:t>
            </a:r>
            <a:r>
              <a:rPr lang="en-US" b="1" dirty="0" err="1"/>
              <a:t>muestreo</a:t>
            </a:r>
            <a:r>
              <a:rPr lang="en-US" b="1" dirty="0"/>
              <a:t> </a:t>
            </a:r>
            <a:r>
              <a:rPr lang="en-US" b="1" dirty="0" err="1"/>
              <a:t>homogéneos</a:t>
            </a:r>
            <a:r>
              <a:rPr lang="en-US" b="1" dirty="0"/>
              <a:t> y </a:t>
            </a:r>
            <a:r>
              <a:rPr lang="en-US" b="1" dirty="0" err="1"/>
              <a:t>heterogéneos</a:t>
            </a:r>
            <a:r>
              <a:rPr lang="en-US" b="1" dirty="0"/>
              <a:t>?</a:t>
            </a:r>
          </a:p>
          <a:p>
            <a:pPr marL="342900" indent="-342900">
              <a:buFont typeface="+mj-lt"/>
              <a:buAutoNum type="arabicPeriod"/>
            </a:pPr>
            <a:r>
              <a:rPr lang="en-US" b="1" dirty="0"/>
              <a:t>¿</a:t>
            </a:r>
            <a:r>
              <a:rPr lang="es-ES" b="1" dirty="0"/>
              <a:t>Se puede clasificar un sitio de muestreo como homogéneo si tiene árboles, pastos y arbustos uniformemente dispersos en la misma vegetación</a:t>
            </a:r>
            <a:r>
              <a:rPr lang="en-US" b="1" dirty="0"/>
              <a:t>? </a:t>
            </a:r>
          </a:p>
          <a:p>
            <a:pPr marL="342900" indent="-342900">
              <a:buFont typeface="+mj-lt"/>
              <a:buAutoNum type="arabicPeriod"/>
            </a:pPr>
            <a:r>
              <a:rPr lang="en-US" b="1" dirty="0"/>
              <a:t>¿</a:t>
            </a:r>
            <a:r>
              <a:rPr lang="es-ES" b="1" dirty="0"/>
              <a:t>Qué tamaño debe tener su sitio de muestreo, como mínimo, en metros</a:t>
            </a:r>
            <a:r>
              <a:rPr lang="en-US" b="1" dirty="0"/>
              <a:t>?</a:t>
            </a:r>
          </a:p>
          <a:p>
            <a:pPr marL="342900" indent="-342900">
              <a:buFont typeface="+mj-lt"/>
              <a:buAutoNum type="arabicPeriod"/>
            </a:pPr>
            <a:r>
              <a:rPr lang="en-US" b="1" dirty="0"/>
              <a:t>¿</a:t>
            </a:r>
            <a:r>
              <a:rPr lang="es-ES" b="1" dirty="0"/>
              <a:t>Qué instrumento utiliza para determinar la latitud y longitud de su sitio de muestreo</a:t>
            </a:r>
            <a:r>
              <a:rPr lang="en-US" b="1" dirty="0"/>
              <a:t>?</a:t>
            </a:r>
          </a:p>
          <a:p>
            <a:pPr marL="342900" indent="-342900">
              <a:buFont typeface="+mj-lt"/>
              <a:buAutoNum type="arabicPeriod"/>
            </a:pPr>
            <a:r>
              <a:rPr lang="en-US" b="1" dirty="0"/>
              <a:t>¿</a:t>
            </a:r>
            <a:r>
              <a:rPr lang="en-US" b="1" dirty="0" err="1"/>
              <a:t>Qué</a:t>
            </a:r>
            <a:r>
              <a:rPr lang="en-US" b="1" dirty="0"/>
              <a:t> </a:t>
            </a:r>
            <a:r>
              <a:rPr lang="en-US" b="1" dirty="0" err="1"/>
              <a:t>esquema</a:t>
            </a:r>
            <a:r>
              <a:rPr lang="en-US" b="1" dirty="0"/>
              <a:t> de </a:t>
            </a:r>
            <a:r>
              <a:rPr lang="en-US" b="1" dirty="0" err="1"/>
              <a:t>clasificación</a:t>
            </a:r>
            <a:r>
              <a:rPr lang="en-US" b="1" dirty="0"/>
              <a:t> de </a:t>
            </a:r>
            <a:r>
              <a:rPr lang="en-US" b="1" dirty="0" err="1"/>
              <a:t>vegetación</a:t>
            </a:r>
            <a:r>
              <a:rPr lang="en-US" b="1" dirty="0"/>
              <a:t> </a:t>
            </a:r>
            <a:r>
              <a:rPr lang="en-US" b="1" dirty="0" err="1"/>
              <a:t>utiliza</a:t>
            </a:r>
            <a:r>
              <a:rPr lang="en-US" b="1" dirty="0"/>
              <a:t> GLOBE para </a:t>
            </a:r>
            <a:r>
              <a:rPr lang="en-US" b="1" dirty="0" err="1"/>
              <a:t>asegurar</a:t>
            </a:r>
            <a:r>
              <a:rPr lang="en-US" b="1" dirty="0"/>
              <a:t> que los </a:t>
            </a:r>
            <a:r>
              <a:rPr lang="en-US" b="1" dirty="0" err="1"/>
              <a:t>datos</a:t>
            </a:r>
            <a:r>
              <a:rPr lang="en-US" b="1" dirty="0"/>
              <a:t> de la </a:t>
            </a:r>
            <a:r>
              <a:rPr lang="en-US" b="1" dirty="0" err="1"/>
              <a:t>cobertura</a:t>
            </a:r>
            <a:r>
              <a:rPr lang="en-US" b="1" dirty="0"/>
              <a:t> </a:t>
            </a:r>
            <a:r>
              <a:rPr lang="en-US" b="1" dirty="0" err="1"/>
              <a:t>terrestre</a:t>
            </a:r>
            <a:r>
              <a:rPr lang="en-US" b="1" dirty="0"/>
              <a:t>  son </a:t>
            </a:r>
            <a:r>
              <a:rPr lang="en-US" b="1" dirty="0" err="1"/>
              <a:t>comparables</a:t>
            </a:r>
            <a:r>
              <a:rPr lang="en-US" b="1" dirty="0"/>
              <a:t> de un sitio a </a:t>
            </a:r>
            <a:r>
              <a:rPr lang="en-US" b="1" dirty="0" err="1"/>
              <a:t>otro</a:t>
            </a:r>
            <a:r>
              <a:rPr lang="en-US" b="1" dirty="0"/>
              <a:t>?</a:t>
            </a:r>
          </a:p>
          <a:p>
            <a:pPr marL="342900" indent="-342900">
              <a:buFont typeface="+mj-lt"/>
              <a:buAutoNum type="arabicPeriod"/>
            </a:pPr>
            <a:r>
              <a:rPr lang="es-ES" b="1" dirty="0"/>
              <a:t>¿Qué protocolos necesitará realizar para determinar la clase MUC de su sitio de muestreo de cobertura terrestre</a:t>
            </a:r>
            <a:r>
              <a:rPr lang="en-US" b="1" dirty="0"/>
              <a:t>? </a:t>
            </a:r>
          </a:p>
          <a:p>
            <a:pPr marL="342900" indent="-342900">
              <a:buFont typeface="+mj-lt"/>
              <a:buAutoNum type="arabicPeriod"/>
            </a:pPr>
            <a:r>
              <a:rPr lang="es-ES" b="1" dirty="0"/>
              <a:t>¿Cómo pueden los datos de cobertura terrestre que recopila ser útiles para los científicos y administradores de tierras?</a:t>
            </a:r>
            <a:endParaRPr lang="en-US" b="1" dirty="0"/>
          </a:p>
          <a:p>
            <a:pPr marL="342900" indent="-342900">
              <a:buFont typeface="+mj-lt"/>
              <a:buAutoNum type="arabicPeriod"/>
            </a:pPr>
            <a:r>
              <a:rPr lang="en-US" b="1" dirty="0" err="1"/>
              <a:t>Defina</a:t>
            </a:r>
            <a:r>
              <a:rPr lang="en-US" b="1" dirty="0"/>
              <a:t> </a:t>
            </a:r>
            <a:r>
              <a:rPr lang="en-US" b="1" dirty="0" err="1"/>
              <a:t>estos</a:t>
            </a:r>
            <a:r>
              <a:rPr lang="en-US" b="1" dirty="0"/>
              <a:t> </a:t>
            </a:r>
            <a:r>
              <a:rPr lang="en-US" b="1" dirty="0" err="1"/>
              <a:t>términos</a:t>
            </a:r>
            <a:r>
              <a:rPr lang="en-US" b="1" dirty="0"/>
              <a:t>: </a:t>
            </a:r>
            <a:r>
              <a:rPr lang="en-US" b="1" i="1" dirty="0" err="1"/>
              <a:t>exactitud</a:t>
            </a:r>
            <a:r>
              <a:rPr lang="en-US" b="1" dirty="0"/>
              <a:t>  y  </a:t>
            </a:r>
            <a:r>
              <a:rPr lang="en-US" b="1" i="1" dirty="0" err="1"/>
              <a:t>precisión</a:t>
            </a:r>
            <a:r>
              <a:rPr lang="en-US" b="1" dirty="0"/>
              <a:t>. </a:t>
            </a:r>
            <a:r>
              <a:rPr lang="es-ES" b="1" dirty="0"/>
              <a:t>¿Por qué los protocolos GLOBE suelen especificar que las mediciones se tomen al menos 3 veces</a:t>
            </a:r>
            <a:r>
              <a:rPr lang="en-US" b="1" dirty="0"/>
              <a:t>?</a:t>
            </a:r>
          </a:p>
        </p:txBody>
      </p:sp>
    </p:spTree>
    <p:extLst>
      <p:ext uri="{BB962C8B-B14F-4D97-AF65-F5344CB8AC3E}">
        <p14:creationId xmlns:p14="http://schemas.microsoft.com/office/powerpoint/2010/main" val="504363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atermark of mountain landscape with meadow and trees"/>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25091" y="848949"/>
            <a:ext cx="9119306" cy="6015471"/>
          </a:xfrm>
          <a:prstGeom prst="rect">
            <a:avLst/>
          </a:prstGeom>
        </p:spPr>
      </p:pic>
      <p:pic>
        <p:nvPicPr>
          <p:cNvPr id="8" name="Imagen 7"/>
          <p:cNvPicPr>
            <a:picLocks noChangeAspect="1"/>
          </p:cNvPicPr>
          <p:nvPr/>
        </p:nvPicPr>
        <p:blipFill>
          <a:blip r:embed="rId3"/>
          <a:stretch>
            <a:fillRect/>
          </a:stretch>
        </p:blipFill>
        <p:spPr>
          <a:xfrm>
            <a:off x="-397" y="-196054"/>
            <a:ext cx="9144793" cy="7054054"/>
          </a:xfrm>
          <a:prstGeom prst="rect">
            <a:avLst/>
          </a:prstGeom>
        </p:spPr>
      </p:pic>
      <p:sp>
        <p:nvSpPr>
          <p:cNvPr id="10" name="Elipse 9"/>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Auto evaluación</a:t>
            </a:r>
            <a:endParaRPr lang="es-AR" sz="900" dirty="0"/>
          </a:p>
        </p:txBody>
      </p:sp>
      <p:sp>
        <p:nvSpPr>
          <p:cNvPr id="11" name="CuadroTexto 10"/>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215B1C"/>
              </a:solidFill>
            </a:endParaRPr>
          </a:p>
          <a:p>
            <a:r>
              <a:rPr lang="es-AR" sz="1100" b="1" dirty="0">
                <a:solidFill>
                  <a:srgbClr val="215B1C"/>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4" name="Slide Number Placeholder 3"/>
          <p:cNvSpPr>
            <a:spLocks noGrp="1"/>
          </p:cNvSpPr>
          <p:nvPr>
            <p:ph type="sldNum" sz="quarter" idx="12"/>
          </p:nvPr>
        </p:nvSpPr>
        <p:spPr/>
        <p:txBody>
          <a:bodyPr/>
          <a:lstStyle/>
          <a:p>
            <a:fld id="{1F6A2733-D33A-BC47-A5EA-AEECC1A5023B}" type="slidenum">
              <a:rPr lang="en-US" smtClean="0"/>
              <a:t>29</a:t>
            </a:fld>
            <a:endParaRPr lang="en-US"/>
          </a:p>
        </p:txBody>
      </p:sp>
      <p:sp>
        <p:nvSpPr>
          <p:cNvPr id="2" name="Title 1"/>
          <p:cNvSpPr>
            <a:spLocks noGrp="1"/>
          </p:cNvSpPr>
          <p:nvPr>
            <p:ph type="title"/>
          </p:nvPr>
        </p:nvSpPr>
        <p:spPr>
          <a:xfrm>
            <a:off x="1257299" y="864117"/>
            <a:ext cx="7886700" cy="1325563"/>
          </a:xfrm>
        </p:spPr>
        <p:txBody>
          <a:bodyPr>
            <a:normAutofit/>
          </a:bodyPr>
          <a:lstStyle/>
          <a:p>
            <a:r>
              <a:rPr lang="en-US" b="1" dirty="0">
                <a:solidFill>
                  <a:srgbClr val="055000"/>
                </a:solidFill>
              </a:rPr>
              <a:t>¿</a:t>
            </a:r>
            <a:r>
              <a:rPr lang="en-US" b="1" dirty="0" err="1">
                <a:solidFill>
                  <a:srgbClr val="055000"/>
                </a:solidFill>
              </a:rPr>
              <a:t>Está</a:t>
            </a:r>
            <a:r>
              <a:rPr lang="en-US" b="1" dirty="0">
                <a:solidFill>
                  <a:srgbClr val="055000"/>
                </a:solidFill>
              </a:rPr>
              <a:t> </a:t>
            </a:r>
            <a:r>
              <a:rPr lang="en-US" b="1" dirty="0" err="1">
                <a:solidFill>
                  <a:srgbClr val="055000"/>
                </a:solidFill>
              </a:rPr>
              <a:t>listo</a:t>
            </a:r>
            <a:r>
              <a:rPr lang="en-US" b="1" dirty="0">
                <a:solidFill>
                  <a:srgbClr val="055000"/>
                </a:solidFill>
              </a:rPr>
              <a:t> para </a:t>
            </a:r>
            <a:r>
              <a:rPr lang="en-US" b="1" dirty="0" err="1">
                <a:solidFill>
                  <a:srgbClr val="055000"/>
                </a:solidFill>
              </a:rPr>
              <a:t>tomar</a:t>
            </a:r>
            <a:r>
              <a:rPr lang="en-US" b="1" dirty="0">
                <a:solidFill>
                  <a:srgbClr val="055000"/>
                </a:solidFill>
              </a:rPr>
              <a:t> la </a:t>
            </a:r>
            <a:r>
              <a:rPr lang="en-US" b="1" dirty="0" err="1">
                <a:solidFill>
                  <a:srgbClr val="055000"/>
                </a:solidFill>
              </a:rPr>
              <a:t>prueba</a:t>
            </a:r>
            <a:r>
              <a:rPr lang="en-US" b="1" dirty="0">
                <a:solidFill>
                  <a:srgbClr val="055000"/>
                </a:solidFill>
              </a:rPr>
              <a:t>?</a:t>
            </a:r>
            <a:r>
              <a:rPr lang="en-US" dirty="0">
                <a:solidFill>
                  <a:srgbClr val="055000"/>
                </a:solidFill>
              </a:rPr>
              <a:t/>
            </a:r>
            <a:br>
              <a:rPr lang="en-US" dirty="0">
                <a:solidFill>
                  <a:srgbClr val="055000"/>
                </a:solidFill>
              </a:rPr>
            </a:br>
            <a:endParaRPr lang="en-US" dirty="0"/>
          </a:p>
        </p:txBody>
      </p:sp>
      <p:sp>
        <p:nvSpPr>
          <p:cNvPr id="3" name="Content Placeholder 2"/>
          <p:cNvSpPr>
            <a:spLocks noGrp="1"/>
          </p:cNvSpPr>
          <p:nvPr>
            <p:ph sz="half" idx="1"/>
          </p:nvPr>
        </p:nvSpPr>
        <p:spPr>
          <a:xfrm>
            <a:off x="1371600" y="1835115"/>
            <a:ext cx="6294120" cy="4351338"/>
          </a:xfrm>
        </p:spPr>
        <p:txBody>
          <a:bodyPr>
            <a:normAutofit/>
          </a:bodyPr>
          <a:lstStyle/>
          <a:p>
            <a:r>
              <a:rPr lang="es-ES" sz="2400" dirty="0"/>
              <a:t>Ahora ha completado el conjunto de diapositivas. Si está listo para tomar la prueba, regístrese y tome el </a:t>
            </a:r>
            <a:r>
              <a:rPr lang="es-ES" sz="2400" dirty="0" err="1"/>
              <a:t>quiz</a:t>
            </a:r>
            <a:r>
              <a:rPr lang="es-ES" sz="2400" dirty="0"/>
              <a:t> correspondiente al </a:t>
            </a:r>
            <a:r>
              <a:rPr lang="en-US" sz="2400" b="1" dirty="0">
                <a:solidFill>
                  <a:srgbClr val="000000"/>
                </a:solidFill>
              </a:rPr>
              <a:t>   </a:t>
            </a:r>
            <a:r>
              <a:rPr lang="en-US" sz="2400" b="1" dirty="0" err="1">
                <a:solidFill>
                  <a:srgbClr val="055000"/>
                </a:solidFill>
              </a:rPr>
              <a:t>Protocolo</a:t>
            </a:r>
            <a:r>
              <a:rPr lang="en-US" sz="2400" b="1" dirty="0">
                <a:solidFill>
                  <a:srgbClr val="055000"/>
                </a:solidFill>
              </a:rPr>
              <a:t> de la </a:t>
            </a:r>
            <a:r>
              <a:rPr lang="en-US" sz="2400" b="1" dirty="0" err="1">
                <a:solidFill>
                  <a:srgbClr val="055000"/>
                </a:solidFill>
              </a:rPr>
              <a:t>Guía</a:t>
            </a:r>
            <a:r>
              <a:rPr lang="en-US" sz="2400" b="1" dirty="0">
                <a:solidFill>
                  <a:srgbClr val="055000"/>
                </a:solidFill>
              </a:rPr>
              <a:t> de Campo de la </a:t>
            </a:r>
            <a:r>
              <a:rPr lang="en-US" sz="2400" b="1" dirty="0" err="1">
                <a:solidFill>
                  <a:srgbClr val="055000"/>
                </a:solidFill>
              </a:rPr>
              <a:t>Descripción</a:t>
            </a:r>
            <a:r>
              <a:rPr lang="en-US" sz="2400" b="1" dirty="0">
                <a:solidFill>
                  <a:srgbClr val="055000"/>
                </a:solidFill>
              </a:rPr>
              <a:t> del Sitio de </a:t>
            </a:r>
            <a:r>
              <a:rPr lang="en-US" sz="2400" b="1" dirty="0" err="1">
                <a:solidFill>
                  <a:srgbClr val="055000"/>
                </a:solidFill>
              </a:rPr>
              <a:t>Muestreo</a:t>
            </a:r>
            <a:r>
              <a:rPr lang="en-US" sz="2400" b="1" dirty="0">
                <a:solidFill>
                  <a:srgbClr val="055000"/>
                </a:solidFill>
              </a:rPr>
              <a:t> de la </a:t>
            </a:r>
            <a:r>
              <a:rPr lang="en-US" sz="2400" b="1" dirty="0" err="1">
                <a:solidFill>
                  <a:srgbClr val="055000"/>
                </a:solidFill>
              </a:rPr>
              <a:t>Cobertura</a:t>
            </a:r>
            <a:r>
              <a:rPr lang="en-US" sz="2400" b="1" dirty="0">
                <a:solidFill>
                  <a:srgbClr val="055000"/>
                </a:solidFill>
              </a:rPr>
              <a:t> Terrestre de GLOBE.</a:t>
            </a:r>
          </a:p>
          <a:p>
            <a:endParaRPr lang="en-US" sz="2400" dirty="0">
              <a:solidFill>
                <a:srgbClr val="000000"/>
              </a:solidFill>
            </a:endParaRPr>
          </a:p>
          <a:p>
            <a:r>
              <a:rPr lang="en-US" sz="2400" dirty="0" err="1">
                <a:solidFill>
                  <a:srgbClr val="000000"/>
                </a:solidFill>
              </a:rPr>
              <a:t>Cuando</a:t>
            </a:r>
            <a:r>
              <a:rPr lang="en-US" sz="2400" dirty="0">
                <a:solidFill>
                  <a:srgbClr val="000000"/>
                </a:solidFill>
              </a:rPr>
              <a:t> </a:t>
            </a:r>
            <a:r>
              <a:rPr lang="en-US" sz="2400" dirty="0" err="1">
                <a:solidFill>
                  <a:srgbClr val="000000"/>
                </a:solidFill>
              </a:rPr>
              <a:t>apruebe</a:t>
            </a:r>
            <a:r>
              <a:rPr lang="en-US" sz="2400" dirty="0">
                <a:solidFill>
                  <a:srgbClr val="000000"/>
                </a:solidFill>
              </a:rPr>
              <a:t> el quiz, </a:t>
            </a:r>
            <a:r>
              <a:rPr lang="en-US" sz="2400" dirty="0" err="1">
                <a:solidFill>
                  <a:srgbClr val="000000"/>
                </a:solidFill>
              </a:rPr>
              <a:t>estará</a:t>
            </a:r>
            <a:r>
              <a:rPr lang="en-US" sz="2400" dirty="0">
                <a:solidFill>
                  <a:srgbClr val="000000"/>
                </a:solidFill>
              </a:rPr>
              <a:t> </a:t>
            </a:r>
            <a:r>
              <a:rPr lang="en-US" sz="2400" dirty="0" err="1">
                <a:solidFill>
                  <a:srgbClr val="000000"/>
                </a:solidFill>
              </a:rPr>
              <a:t>listo</a:t>
            </a:r>
            <a:r>
              <a:rPr lang="en-US" sz="2400" dirty="0">
                <a:solidFill>
                  <a:srgbClr val="000000"/>
                </a:solidFill>
              </a:rPr>
              <a:t> para </a:t>
            </a:r>
            <a:r>
              <a:rPr lang="en-US" sz="2400" dirty="0" err="1">
                <a:solidFill>
                  <a:srgbClr val="000000"/>
                </a:solidFill>
              </a:rPr>
              <a:t>establecer</a:t>
            </a:r>
            <a:r>
              <a:rPr lang="en-US" sz="2400" dirty="0">
                <a:solidFill>
                  <a:srgbClr val="000000"/>
                </a:solidFill>
              </a:rPr>
              <a:t> </a:t>
            </a:r>
            <a:r>
              <a:rPr lang="en-US" sz="2400" dirty="0" err="1">
                <a:solidFill>
                  <a:srgbClr val="000000"/>
                </a:solidFill>
              </a:rPr>
              <a:t>su</a:t>
            </a:r>
            <a:r>
              <a:rPr lang="en-US" sz="2400" dirty="0">
                <a:solidFill>
                  <a:srgbClr val="000000"/>
                </a:solidFill>
              </a:rPr>
              <a:t> </a:t>
            </a:r>
            <a:r>
              <a:rPr lang="en-US" sz="2400" b="1" dirty="0">
                <a:solidFill>
                  <a:srgbClr val="055000"/>
                </a:solidFill>
              </a:rPr>
              <a:t>Sitio de </a:t>
            </a:r>
            <a:r>
              <a:rPr lang="en-US" sz="2400" b="1" dirty="0" err="1">
                <a:solidFill>
                  <a:srgbClr val="055000"/>
                </a:solidFill>
              </a:rPr>
              <a:t>Muestreo</a:t>
            </a:r>
            <a:r>
              <a:rPr lang="en-US" sz="2400" b="1" dirty="0">
                <a:solidFill>
                  <a:srgbClr val="055000"/>
                </a:solidFill>
              </a:rPr>
              <a:t> de la </a:t>
            </a:r>
            <a:r>
              <a:rPr lang="en-US" sz="2400" b="1" dirty="0" err="1">
                <a:solidFill>
                  <a:srgbClr val="055000"/>
                </a:solidFill>
              </a:rPr>
              <a:t>Cobertura</a:t>
            </a:r>
            <a:r>
              <a:rPr lang="en-US" sz="2400" b="1" dirty="0">
                <a:solidFill>
                  <a:srgbClr val="055000"/>
                </a:solidFill>
              </a:rPr>
              <a:t> Terrestre</a:t>
            </a:r>
            <a:r>
              <a:rPr lang="en-US" sz="2400" dirty="0">
                <a:solidFill>
                  <a:srgbClr val="000000"/>
                </a:solidFill>
              </a:rPr>
              <a:t>!</a:t>
            </a:r>
          </a:p>
        </p:txBody>
      </p:sp>
    </p:spTree>
    <p:extLst>
      <p:ext uri="{BB962C8B-B14F-4D97-AF65-F5344CB8AC3E}">
        <p14:creationId xmlns:p14="http://schemas.microsoft.com/office/powerpoint/2010/main" val="849967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97" y="-196054"/>
            <a:ext cx="9144793" cy="7054054"/>
          </a:xfrm>
          <a:prstGeom prst="rect">
            <a:avLst/>
          </a:prstGeom>
        </p:spPr>
      </p:pic>
      <p:sp>
        <p:nvSpPr>
          <p:cNvPr id="10" name="CuadroTexto 9"/>
          <p:cNvSpPr txBox="1"/>
          <p:nvPr/>
        </p:nvSpPr>
        <p:spPr>
          <a:xfrm>
            <a:off x="25090" y="1098059"/>
            <a:ext cx="1075295" cy="5509200"/>
          </a:xfrm>
          <a:prstGeom prst="rect">
            <a:avLst/>
          </a:prstGeom>
          <a:noFill/>
        </p:spPr>
        <p:txBody>
          <a:bodyPr wrap="square" rtlCol="0">
            <a:spAutoFit/>
          </a:bodyPr>
          <a:lstStyle/>
          <a:p>
            <a:r>
              <a:rPr lang="es-AR" sz="1100" b="1" dirty="0" smtClean="0">
                <a:solidFill>
                  <a:srgbClr val="215B1C"/>
                </a:solidFill>
              </a:rPr>
              <a:t>A. ¿Qué es </a:t>
            </a:r>
            <a:r>
              <a:rPr lang="es-AR" sz="1100" b="1" dirty="0" smtClean="0">
                <a:solidFill>
                  <a:srgbClr val="215B1C"/>
                </a:solidFill>
              </a:rPr>
              <a:t>un sitio de muestreo de cobertura terrestre?</a:t>
            </a:r>
            <a:endParaRPr lang="es-AR" sz="1100" b="1" dirty="0" smtClean="0">
              <a:solidFill>
                <a:srgbClr val="215B1C"/>
              </a:solidFill>
            </a:endParaRP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a:t>
            </a:r>
            <a:r>
              <a:rPr lang="es-AR" sz="1100" b="1" dirty="0" smtClean="0">
                <a:solidFill>
                  <a:srgbClr val="759885"/>
                </a:solidFill>
              </a:rPr>
              <a:t>del sitio de muestreo de cobertura terrestre?</a:t>
            </a:r>
            <a:endParaRPr lang="es-AR" sz="1100" b="1" dirty="0" smtClean="0">
              <a:solidFill>
                <a:srgbClr val="759885"/>
              </a:solidFill>
            </a:endParaRP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11" name="Elipse 10"/>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a:t>¿Qué es la </a:t>
            </a:r>
            <a:r>
              <a:rPr lang="es-AR" sz="900" dirty="0" smtClean="0"/>
              <a:t>cobertura terrestre?</a:t>
            </a:r>
            <a:endParaRPr lang="es-AR" sz="900" dirty="0"/>
          </a:p>
        </p:txBody>
      </p:sp>
      <p:sp>
        <p:nvSpPr>
          <p:cNvPr id="4" name="Slide Number Placeholder 3"/>
          <p:cNvSpPr>
            <a:spLocks noGrp="1"/>
          </p:cNvSpPr>
          <p:nvPr>
            <p:ph type="sldNum" sz="quarter" idx="12"/>
          </p:nvPr>
        </p:nvSpPr>
        <p:spPr/>
        <p:txBody>
          <a:bodyPr/>
          <a:lstStyle/>
          <a:p>
            <a:fld id="{1F6A2733-D33A-BC47-A5EA-AEECC1A5023B}" type="slidenum">
              <a:rPr lang="en-US" smtClean="0"/>
              <a:t>3</a:t>
            </a:fld>
            <a:endParaRPr lang="en-US"/>
          </a:p>
        </p:txBody>
      </p:sp>
      <p:sp>
        <p:nvSpPr>
          <p:cNvPr id="2" name="Title 1"/>
          <p:cNvSpPr>
            <a:spLocks noGrp="1"/>
          </p:cNvSpPr>
          <p:nvPr>
            <p:ph type="title"/>
          </p:nvPr>
        </p:nvSpPr>
        <p:spPr>
          <a:xfrm>
            <a:off x="1121019" y="991995"/>
            <a:ext cx="7886700" cy="590931"/>
          </a:xfrm>
        </p:spPr>
        <p:txBody>
          <a:bodyPr>
            <a:normAutofit/>
          </a:bodyPr>
          <a:lstStyle/>
          <a:p>
            <a:r>
              <a:rPr lang="es-AR" sz="3600" b="1" dirty="0" smtClean="0">
                <a:solidFill>
                  <a:schemeClr val="accent6">
                    <a:lumMod val="50000"/>
                  </a:schemeClr>
                </a:solidFill>
              </a:rPr>
              <a:t>La Biósfera</a:t>
            </a:r>
            <a:endParaRPr lang="es-AR" sz="3600" dirty="0">
              <a:solidFill>
                <a:srgbClr val="123B1C"/>
              </a:solidFill>
            </a:endParaRPr>
          </a:p>
        </p:txBody>
      </p:sp>
      <p:sp>
        <p:nvSpPr>
          <p:cNvPr id="3" name="Content Placeholder 2"/>
          <p:cNvSpPr>
            <a:spLocks noGrp="1"/>
          </p:cNvSpPr>
          <p:nvPr>
            <p:ph sz="half" idx="1"/>
          </p:nvPr>
        </p:nvSpPr>
        <p:spPr>
          <a:xfrm>
            <a:off x="1239130" y="1724861"/>
            <a:ext cx="4828742" cy="4351338"/>
          </a:xfrm>
        </p:spPr>
        <p:txBody>
          <a:bodyPr>
            <a:normAutofit/>
          </a:bodyPr>
          <a:lstStyle/>
          <a:p>
            <a:pPr marL="0" indent="0">
              <a:buNone/>
            </a:pPr>
            <a:r>
              <a:rPr lang="es-ES" dirty="0"/>
              <a:t>La </a:t>
            </a:r>
            <a:r>
              <a:rPr lang="es-ES" dirty="0" smtClean="0"/>
              <a:t>Biósfera </a:t>
            </a:r>
            <a:r>
              <a:rPr lang="es-ES" dirty="0"/>
              <a:t>es la zona de vida de la Tierra. Todos los organismos de la Tierra pertenecen a la biósfera. GLOBE tiene varias formas de explorar y medir los componentes de la Biósfera a través de investigaciones en cobertura terrestre y fenología</a:t>
            </a:r>
            <a:r>
              <a:rPr lang="es-ES" b="1" dirty="0">
                <a:solidFill>
                  <a:schemeClr val="accent6">
                    <a:lumMod val="50000"/>
                  </a:schemeClr>
                </a:solidFill>
              </a:rPr>
              <a:t>.  </a:t>
            </a:r>
            <a:r>
              <a:rPr lang="es-ES" dirty="0"/>
              <a:t>Además, las investigaciones de la </a:t>
            </a:r>
            <a:r>
              <a:rPr lang="es-ES" b="1" dirty="0">
                <a:solidFill>
                  <a:srgbClr val="0070C0"/>
                </a:solidFill>
              </a:rPr>
              <a:t>Hidrosfera</a:t>
            </a:r>
            <a:r>
              <a:rPr lang="es-ES" dirty="0"/>
              <a:t> incluyen los protocolos de </a:t>
            </a:r>
            <a:r>
              <a:rPr lang="es-ES" b="1" dirty="0" smtClean="0">
                <a:solidFill>
                  <a:srgbClr val="0070C0"/>
                </a:solidFill>
              </a:rPr>
              <a:t>macro invertebrados </a:t>
            </a:r>
            <a:r>
              <a:rPr lang="es-ES" b="1" dirty="0">
                <a:solidFill>
                  <a:srgbClr val="0070C0"/>
                </a:solidFill>
              </a:rPr>
              <a:t>y larvas de mosquitos. </a:t>
            </a:r>
          </a:p>
          <a:p>
            <a:pPr marL="0" indent="0">
              <a:buNone/>
            </a:pPr>
            <a:r>
              <a:rPr lang="es-ES" dirty="0"/>
              <a:t>Como todas las partes del sistema terrestre, la biósfera está sujeta a cambios. Podemos cuantificar estos cambios tomando medidas a lo largo del tiempo y comparando lo que vimos en el pasado con lo que vemos en el presente </a:t>
            </a:r>
          </a:p>
          <a:p>
            <a:pPr marL="0" indent="0">
              <a:buNone/>
            </a:pPr>
            <a:r>
              <a:rPr lang="es-ES" dirty="0"/>
              <a:t>Puede encontrar más información en</a:t>
            </a:r>
            <a:r>
              <a:rPr lang="en-US" dirty="0"/>
              <a:t>: </a:t>
            </a:r>
          </a:p>
          <a:p>
            <a:pPr marL="0" indent="0">
              <a:buNone/>
            </a:pPr>
            <a:r>
              <a:rPr lang="es-AR" b="1" u="sng" dirty="0" smtClean="0">
                <a:solidFill>
                  <a:srgbClr val="0070C0"/>
                </a:solidFill>
                <a:hlinkClick r:id="rId4">
                  <a:extLst>
                    <a:ext uri="{A12FA001-AC4F-418D-AE19-62706E023703}">
                      <ahyp:hlinkClr xmlns:ahyp="http://schemas.microsoft.com/office/drawing/2018/hyperlinkcolor" xmlns="" val="tx"/>
                    </a:ext>
                  </a:extLst>
                </a:hlinkClick>
              </a:rPr>
              <a:t>Introducción</a:t>
            </a:r>
            <a:r>
              <a:rPr lang="es-AR" b="1" u="sng" dirty="0" smtClean="0">
                <a:solidFill>
                  <a:srgbClr val="0070C0"/>
                </a:solidFill>
              </a:rPr>
              <a:t> a la Biósfera</a:t>
            </a:r>
            <a:endParaRPr lang="es-AR" b="1" u="sng" dirty="0">
              <a:solidFill>
                <a:srgbClr val="0070C0"/>
              </a:solidFill>
            </a:endParaRPr>
          </a:p>
        </p:txBody>
      </p:sp>
      <p:pic>
        <p:nvPicPr>
          <p:cNvPr id="8" name="Content Placeholder 9" descr="3 images of different land cover vegetation types. 1. desert with cactus. 2. grassy meadow with trees in the distance. 3. Sand dunes with grass."/>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426267" y="1287460"/>
            <a:ext cx="2156170" cy="5068891"/>
          </a:xfrm>
        </p:spPr>
      </p:pic>
    </p:spTree>
    <p:extLst>
      <p:ext uri="{BB962C8B-B14F-4D97-AF65-F5344CB8AC3E}">
        <p14:creationId xmlns:p14="http://schemas.microsoft.com/office/powerpoint/2010/main" val="980568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6054"/>
            <a:ext cx="9144793" cy="7054054"/>
          </a:xfrm>
          <a:prstGeom prst="rect">
            <a:avLst/>
          </a:prstGeom>
        </p:spPr>
      </p:pic>
      <p:sp>
        <p:nvSpPr>
          <p:cNvPr id="10" name="Elipse 9"/>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Información adicional</a:t>
            </a:r>
            <a:endParaRPr lang="es-AR" sz="900" dirty="0"/>
          </a:p>
        </p:txBody>
      </p:sp>
      <p:sp>
        <p:nvSpPr>
          <p:cNvPr id="11" name="CuadroTexto 10"/>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759885"/>
              </a:solidFill>
            </a:endParaRPr>
          </a:p>
          <a:p>
            <a:r>
              <a:rPr lang="es-AR" sz="1100" b="1" dirty="0">
                <a:solidFill>
                  <a:srgbClr val="215B1C"/>
                </a:solidFill>
              </a:rPr>
              <a:t>H. Información Adicional</a:t>
            </a:r>
            <a:endParaRPr lang="es-AR" sz="1100" b="1" dirty="0">
              <a:solidFill>
                <a:srgbClr val="215B1C"/>
              </a:solidFill>
            </a:endParaRPr>
          </a:p>
        </p:txBody>
      </p:sp>
      <p:sp>
        <p:nvSpPr>
          <p:cNvPr id="4" name="Slide Number Placeholder 3"/>
          <p:cNvSpPr>
            <a:spLocks noGrp="1"/>
          </p:cNvSpPr>
          <p:nvPr>
            <p:ph type="sldNum" sz="quarter" idx="12"/>
          </p:nvPr>
        </p:nvSpPr>
        <p:spPr/>
        <p:txBody>
          <a:bodyPr/>
          <a:lstStyle/>
          <a:p>
            <a:fld id="{1F6A2733-D33A-BC47-A5EA-AEECC1A5023B}" type="slidenum">
              <a:rPr lang="en-US" smtClean="0"/>
              <a:t>30</a:t>
            </a:fld>
            <a:endParaRPr lang="en-US"/>
          </a:p>
        </p:txBody>
      </p:sp>
      <p:sp>
        <p:nvSpPr>
          <p:cNvPr id="2" name="Title 1"/>
          <p:cNvSpPr>
            <a:spLocks noGrp="1"/>
          </p:cNvSpPr>
          <p:nvPr>
            <p:ph type="title"/>
          </p:nvPr>
        </p:nvSpPr>
        <p:spPr>
          <a:xfrm>
            <a:off x="1199220" y="972944"/>
            <a:ext cx="7886700" cy="941876"/>
          </a:xfrm>
        </p:spPr>
        <p:txBody>
          <a:bodyPr>
            <a:normAutofit/>
          </a:bodyPr>
          <a:lstStyle/>
          <a:p>
            <a:r>
              <a:rPr lang="en-US" sz="2800" b="1" dirty="0" err="1">
                <a:solidFill>
                  <a:srgbClr val="055000"/>
                </a:solidFill>
              </a:rPr>
              <a:t>Algunas</a:t>
            </a:r>
            <a:r>
              <a:rPr lang="en-US" sz="2800" b="1" dirty="0">
                <a:solidFill>
                  <a:srgbClr val="055000"/>
                </a:solidFill>
              </a:rPr>
              <a:t> </a:t>
            </a:r>
            <a:r>
              <a:rPr lang="en-US" sz="2800" b="1" dirty="0" err="1">
                <a:solidFill>
                  <a:srgbClr val="055000"/>
                </a:solidFill>
              </a:rPr>
              <a:t>preguntas</a:t>
            </a:r>
            <a:r>
              <a:rPr lang="en-US" sz="2800" b="1" dirty="0">
                <a:solidFill>
                  <a:srgbClr val="055000"/>
                </a:solidFill>
              </a:rPr>
              <a:t> para </a:t>
            </a:r>
            <a:r>
              <a:rPr lang="en-US" sz="2800" b="1" dirty="0" err="1">
                <a:solidFill>
                  <a:srgbClr val="055000"/>
                </a:solidFill>
              </a:rPr>
              <a:t>investigaciones</a:t>
            </a:r>
            <a:r>
              <a:rPr lang="en-US" sz="2800" b="1" dirty="0">
                <a:solidFill>
                  <a:srgbClr val="055000"/>
                </a:solidFill>
              </a:rPr>
              <a:t> </a:t>
            </a:r>
            <a:r>
              <a:rPr lang="en-US" sz="2800" b="1" dirty="0" err="1">
                <a:solidFill>
                  <a:srgbClr val="055000"/>
                </a:solidFill>
              </a:rPr>
              <a:t>futuras</a:t>
            </a:r>
            <a:r>
              <a:rPr lang="en-US" sz="2800" b="1" dirty="0">
                <a:solidFill>
                  <a:srgbClr val="055000"/>
                </a:solidFill>
              </a:rPr>
              <a:t>  </a:t>
            </a:r>
            <a:r>
              <a:rPr lang="en-US" sz="2800" b="1" dirty="0" err="1">
                <a:solidFill>
                  <a:srgbClr val="055000"/>
                </a:solidFill>
              </a:rPr>
              <a:t>utilizando</a:t>
            </a:r>
            <a:r>
              <a:rPr lang="en-US" sz="2800" b="1" dirty="0">
                <a:solidFill>
                  <a:srgbClr val="055000"/>
                </a:solidFill>
              </a:rPr>
              <a:t> sus </a:t>
            </a:r>
            <a:r>
              <a:rPr lang="en-US" sz="2800" b="1" dirty="0" err="1">
                <a:solidFill>
                  <a:srgbClr val="055000"/>
                </a:solidFill>
              </a:rPr>
              <a:t>datos</a:t>
            </a:r>
            <a:r>
              <a:rPr lang="en-US" sz="2800" b="1" dirty="0">
                <a:solidFill>
                  <a:srgbClr val="055000"/>
                </a:solidFill>
              </a:rPr>
              <a:t> de </a:t>
            </a:r>
            <a:r>
              <a:rPr lang="en-US" sz="2800" b="1" dirty="0" err="1">
                <a:solidFill>
                  <a:srgbClr val="055000"/>
                </a:solidFill>
              </a:rPr>
              <a:t>cobertura</a:t>
            </a:r>
            <a:r>
              <a:rPr lang="en-US" sz="2800" b="1" dirty="0">
                <a:solidFill>
                  <a:srgbClr val="055000"/>
                </a:solidFill>
              </a:rPr>
              <a:t> </a:t>
            </a:r>
            <a:r>
              <a:rPr lang="en-US" sz="2800" b="1" dirty="0" err="1">
                <a:solidFill>
                  <a:srgbClr val="055000"/>
                </a:solidFill>
              </a:rPr>
              <a:t>terrestre</a:t>
            </a:r>
            <a:r>
              <a:rPr lang="en-US" sz="2800" b="1" dirty="0">
                <a:solidFill>
                  <a:srgbClr val="055000"/>
                </a:solidFill>
              </a:rPr>
              <a:t>:</a:t>
            </a:r>
          </a:p>
        </p:txBody>
      </p:sp>
      <p:sp>
        <p:nvSpPr>
          <p:cNvPr id="3" name="Content Placeholder 2"/>
          <p:cNvSpPr>
            <a:spLocks noGrp="1"/>
          </p:cNvSpPr>
          <p:nvPr>
            <p:ph sz="half" idx="1"/>
          </p:nvPr>
        </p:nvSpPr>
        <p:spPr>
          <a:xfrm>
            <a:off x="1199220" y="1537252"/>
            <a:ext cx="7406640" cy="4507189"/>
          </a:xfrm>
        </p:spPr>
        <p:txBody>
          <a:bodyPr>
            <a:noAutofit/>
          </a:bodyPr>
          <a:lstStyle/>
          <a:p>
            <a:endParaRPr lang="en-US" b="1" dirty="0">
              <a:solidFill>
                <a:srgbClr val="055000"/>
              </a:solidFill>
            </a:endParaRPr>
          </a:p>
          <a:p>
            <a:pPr marL="285750" indent="-285750">
              <a:buFont typeface="Arial"/>
              <a:buChar char="•"/>
            </a:pPr>
            <a:r>
              <a:rPr lang="es-ES" dirty="0"/>
              <a:t>¿Qué cambios naturales podrían alterar la clase MUC de estos sitios? </a:t>
            </a:r>
          </a:p>
          <a:p>
            <a:pPr marL="285750" indent="-285750">
              <a:buFont typeface="Arial"/>
              <a:buChar char="•"/>
            </a:pPr>
            <a:r>
              <a:rPr lang="es-ES" dirty="0"/>
              <a:t>¿Es esta clase MUC típica para su latitud, longitud y elevación?</a:t>
            </a:r>
            <a:endParaRPr lang="en-US" dirty="0"/>
          </a:p>
          <a:p>
            <a:pPr marL="285750" indent="-285750">
              <a:buFont typeface="Arial"/>
              <a:buChar char="•"/>
            </a:pPr>
            <a:r>
              <a:rPr lang="es-ES" dirty="0"/>
              <a:t>Si alguien solo tuviera fotos de su sitio, ¿qué clase de MUC pensaría que es este sitio? </a:t>
            </a:r>
          </a:p>
          <a:p>
            <a:pPr marL="285750" indent="-285750">
              <a:buFont typeface="Arial"/>
              <a:buChar char="•"/>
            </a:pPr>
            <a:r>
              <a:rPr lang="es-ES" dirty="0"/>
              <a:t>¿Qué otras clases de MUC son más similares a su sitio? </a:t>
            </a:r>
          </a:p>
          <a:p>
            <a:pPr marL="285750" indent="-285750">
              <a:buFont typeface="Arial"/>
              <a:buChar char="•"/>
            </a:pPr>
            <a:r>
              <a:rPr lang="es-ES" dirty="0"/>
              <a:t>¿Cómo afectará la cobertura terrestre de su sitio al clima local?</a:t>
            </a:r>
            <a:r>
              <a:rPr lang="en-US" dirty="0"/>
              <a:t> </a:t>
            </a:r>
          </a:p>
          <a:p>
            <a:pPr marL="285750" indent="-285750">
              <a:buFont typeface="Arial"/>
              <a:buChar char="•"/>
            </a:pPr>
            <a:r>
              <a:rPr lang="es-ES" dirty="0"/>
              <a:t>¿Cómo afectará la cobertura terrestre de su sitio a la cuenca hidrográfica local? </a:t>
            </a:r>
          </a:p>
          <a:p>
            <a:pPr marL="285750" indent="-285750">
              <a:buFont typeface="Arial"/>
              <a:buChar char="•"/>
            </a:pPr>
            <a:r>
              <a:rPr lang="es-ES" dirty="0"/>
              <a:t>Si comparas una imagen </a:t>
            </a:r>
            <a:r>
              <a:rPr lang="es-ES" dirty="0" err="1"/>
              <a:t>Landsat</a:t>
            </a:r>
            <a:r>
              <a:rPr lang="es-ES" dirty="0"/>
              <a:t> de hace diez años con una de hoy, ¿cómo crees que diferirían?</a:t>
            </a:r>
          </a:p>
          <a:p>
            <a:pPr marL="285750" indent="-285750">
              <a:buFont typeface="Arial"/>
              <a:buChar char="•"/>
            </a:pPr>
            <a:r>
              <a:rPr lang="es-ES" dirty="0"/>
              <a:t>¿El cuerpo de agua más cercano afecta la vegetación de este sitio? </a:t>
            </a:r>
          </a:p>
          <a:p>
            <a:pPr marL="285750" indent="-285750">
              <a:buFont typeface="Arial"/>
              <a:buChar char="•"/>
            </a:pPr>
            <a:r>
              <a:rPr lang="es-ES" dirty="0"/>
              <a:t>¿Qué tipo de animales crees que viven aquí?</a:t>
            </a:r>
          </a:p>
          <a:p>
            <a:pPr marL="285750" indent="-285750">
              <a:buFont typeface="Arial"/>
              <a:buChar char="•"/>
            </a:pPr>
            <a:r>
              <a:rPr lang="es-ES" dirty="0"/>
              <a:t> ¿Cómo se relacionan la cobertura terrestre y las características del suelo de este sitio?</a:t>
            </a:r>
          </a:p>
        </p:txBody>
      </p:sp>
    </p:spTree>
    <p:extLst>
      <p:ext uri="{BB962C8B-B14F-4D97-AF65-F5344CB8AC3E}">
        <p14:creationId xmlns:p14="http://schemas.microsoft.com/office/powerpoint/2010/main" val="2143538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397" y="-196054"/>
            <a:ext cx="9144793" cy="7054054"/>
          </a:xfrm>
          <a:prstGeom prst="rect">
            <a:avLst/>
          </a:prstGeom>
        </p:spPr>
      </p:pic>
      <p:sp>
        <p:nvSpPr>
          <p:cNvPr id="12" name="Elipse 11"/>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Información adicional</a:t>
            </a:r>
            <a:endParaRPr lang="es-AR" sz="900" dirty="0"/>
          </a:p>
        </p:txBody>
      </p:sp>
      <p:sp>
        <p:nvSpPr>
          <p:cNvPr id="15" name="CuadroTexto 14"/>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759885"/>
              </a:solidFill>
            </a:endParaRPr>
          </a:p>
          <a:p>
            <a:r>
              <a:rPr lang="es-AR" sz="1100" b="1" dirty="0">
                <a:solidFill>
                  <a:srgbClr val="215B1C"/>
                </a:solidFill>
              </a:rPr>
              <a:t>H. Información Adicional</a:t>
            </a:r>
            <a:endParaRPr lang="es-AR" sz="1100" b="1" dirty="0">
              <a:solidFill>
                <a:srgbClr val="215B1C"/>
              </a:solidFill>
            </a:endParaRPr>
          </a:p>
        </p:txBody>
      </p:sp>
      <p:pic>
        <p:nvPicPr>
          <p:cNvPr id="9" name="Picture 8" descr="watermark of mountain landscape with meadow and trees"/>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1107273" y="1423448"/>
            <a:ext cx="8036728" cy="5426086"/>
          </a:xfrm>
          <a:prstGeom prst="rect">
            <a:avLst/>
          </a:prstGeom>
        </p:spPr>
      </p:pic>
      <p:sp>
        <p:nvSpPr>
          <p:cNvPr id="2" name="Slide Number Placeholder 1"/>
          <p:cNvSpPr>
            <a:spLocks noGrp="1"/>
          </p:cNvSpPr>
          <p:nvPr>
            <p:ph type="sldNum" sz="quarter" idx="12"/>
          </p:nvPr>
        </p:nvSpPr>
        <p:spPr/>
        <p:txBody>
          <a:bodyPr/>
          <a:lstStyle/>
          <a:p>
            <a:fld id="{1F6A2733-D33A-BC47-A5EA-AEECC1A5023B}" type="slidenum">
              <a:rPr lang="en-US" smtClean="0"/>
              <a:pPr/>
              <a:t>31</a:t>
            </a:fld>
            <a:endParaRPr lang="en-US"/>
          </a:p>
        </p:txBody>
      </p:sp>
      <p:sp>
        <p:nvSpPr>
          <p:cNvPr id="13" name="Content Placeholder 8"/>
          <p:cNvSpPr>
            <a:spLocks noGrp="1"/>
          </p:cNvSpPr>
          <p:nvPr>
            <p:ph sz="half" idx="2"/>
          </p:nvPr>
        </p:nvSpPr>
        <p:spPr>
          <a:xfrm>
            <a:off x="1141140" y="1825625"/>
            <a:ext cx="7701202" cy="4754284"/>
          </a:xfrm>
        </p:spPr>
        <p:txBody>
          <a:bodyPr>
            <a:normAutofit fontScale="40000" lnSpcReduction="20000"/>
          </a:bodyPr>
          <a:lstStyle/>
          <a:p>
            <a:endParaRPr lang="en-US" dirty="0"/>
          </a:p>
          <a:p>
            <a:pPr marL="0" indent="0">
              <a:buNone/>
            </a:pPr>
            <a:r>
              <a:rPr lang="en-US" b="1" dirty="0"/>
              <a:t>Por favor </a:t>
            </a:r>
            <a:r>
              <a:rPr lang="en-US" b="1" dirty="0" err="1"/>
              <a:t>envíenos</a:t>
            </a:r>
            <a:r>
              <a:rPr lang="en-US" b="1" dirty="0"/>
              <a:t> </a:t>
            </a:r>
            <a:r>
              <a:rPr lang="es-ES" b="1" dirty="0"/>
              <a:t>sus comentarios sobre este módulo. ¡Este es un proyecto comunitario y agradecemos sus comentarios, sugerencias y ediciones!</a:t>
            </a:r>
            <a:r>
              <a:rPr lang="en-US" b="1" dirty="0"/>
              <a:t>! </a:t>
            </a:r>
            <a:r>
              <a:rPr lang="en-US" b="1" dirty="0" err="1"/>
              <a:t>Comente</a:t>
            </a:r>
            <a:r>
              <a:rPr lang="en-US" b="1" dirty="0"/>
              <a:t> </a:t>
            </a:r>
            <a:r>
              <a:rPr lang="en-US" b="1" dirty="0" err="1"/>
              <a:t>aquí</a:t>
            </a:r>
            <a:r>
              <a:rPr lang="en-US" b="1" dirty="0"/>
              <a:t>: </a:t>
            </a:r>
            <a:r>
              <a:rPr lang="en-US" b="1" u="sng" dirty="0">
                <a:solidFill>
                  <a:srgbClr val="0563C1"/>
                </a:solidFill>
                <a:hlinkClick r:id="rId4"/>
              </a:rPr>
              <a:t>eTraining Feedback</a:t>
            </a:r>
            <a:endParaRPr lang="en-US" b="1" u="sng" dirty="0">
              <a:solidFill>
                <a:srgbClr val="0563C1"/>
              </a:solidFill>
            </a:endParaRPr>
          </a:p>
          <a:p>
            <a:pPr marL="0" indent="0">
              <a:buNone/>
            </a:pPr>
            <a:r>
              <a:rPr lang="en-US" b="1" dirty="0"/>
              <a:t/>
            </a:r>
            <a:br>
              <a:rPr lang="en-US" b="1" dirty="0"/>
            </a:br>
            <a:r>
              <a:rPr lang="en-US" b="1" dirty="0"/>
              <a:t>¿</a:t>
            </a:r>
            <a:r>
              <a:rPr lang="en-US" b="1" dirty="0" err="1"/>
              <a:t>Preguntas</a:t>
            </a:r>
            <a:r>
              <a:rPr lang="en-US" b="1" dirty="0"/>
              <a:t> </a:t>
            </a:r>
            <a:r>
              <a:rPr lang="en-US" b="1" dirty="0" err="1"/>
              <a:t>acerca</a:t>
            </a:r>
            <a:r>
              <a:rPr lang="en-US" b="1" dirty="0"/>
              <a:t> del </a:t>
            </a:r>
            <a:r>
              <a:rPr lang="en-US" b="1" dirty="0" err="1"/>
              <a:t>contenido</a:t>
            </a:r>
            <a:r>
              <a:rPr lang="en-US" b="1" dirty="0"/>
              <a:t> de </a:t>
            </a:r>
            <a:r>
              <a:rPr lang="en-US" b="1" dirty="0" err="1"/>
              <a:t>este</a:t>
            </a:r>
            <a:r>
              <a:rPr lang="en-US" b="1" dirty="0"/>
              <a:t> </a:t>
            </a:r>
            <a:r>
              <a:rPr lang="en-US" b="1" dirty="0" err="1"/>
              <a:t>módulo</a:t>
            </a:r>
            <a:r>
              <a:rPr lang="en-US" b="1" dirty="0"/>
              <a:t>? </a:t>
            </a:r>
            <a:r>
              <a:rPr lang="en-US" b="1" dirty="0" err="1"/>
              <a:t>Contacte</a:t>
            </a:r>
            <a:r>
              <a:rPr lang="en-US" b="1" dirty="0"/>
              <a:t> a GLOBE: </a:t>
            </a:r>
            <a:r>
              <a:rPr lang="en-US" b="1" u="sng" dirty="0">
                <a:solidFill>
                  <a:srgbClr val="0563C1"/>
                </a:solidFill>
                <a:hlinkClick r:id="rId5"/>
              </a:rPr>
              <a:t>help@globe.gov</a:t>
            </a:r>
            <a:endParaRPr lang="en-US" dirty="0"/>
          </a:p>
          <a:p>
            <a:pPr marL="0" indent="0">
              <a:buNone/>
            </a:pPr>
            <a:endParaRPr lang="en-US" b="1" dirty="0"/>
          </a:p>
          <a:p>
            <a:pPr marL="0" indent="0">
              <a:buNone/>
            </a:pPr>
            <a:r>
              <a:rPr lang="en-US" b="1" dirty="0" err="1"/>
              <a:t>Diapositivas</a:t>
            </a:r>
            <a:r>
              <a:rPr lang="en-US" b="1" dirty="0"/>
              <a:t>:  </a:t>
            </a:r>
          </a:p>
          <a:p>
            <a:pPr marL="0" indent="0">
              <a:buNone/>
            </a:pPr>
            <a:r>
              <a:rPr lang="en-US" dirty="0" err="1"/>
              <a:t>Russanne</a:t>
            </a:r>
            <a:r>
              <a:rPr lang="en-US" dirty="0"/>
              <a:t> Low, Ph.D., University of Nebraska-Lincoln </a:t>
            </a:r>
          </a:p>
          <a:p>
            <a:pPr marL="0" indent="0">
              <a:buNone/>
            </a:pPr>
            <a:r>
              <a:rPr lang="en-US" dirty="0"/>
              <a:t>Rebecca Boger, Ph.D., Brooklyn College</a:t>
            </a:r>
          </a:p>
          <a:p>
            <a:pPr marL="0" indent="0">
              <a:buNone/>
            </a:pPr>
            <a:r>
              <a:rPr lang="en-US" b="1" dirty="0" err="1"/>
              <a:t>Arte</a:t>
            </a:r>
            <a:r>
              <a:rPr lang="en-US" b="1" dirty="0"/>
              <a:t> </a:t>
            </a:r>
            <a:r>
              <a:rPr lang="en-US" b="1" dirty="0" err="1"/>
              <a:t>gráfico</a:t>
            </a:r>
            <a:r>
              <a:rPr lang="en-US" b="1" dirty="0"/>
              <a:t>: </a:t>
            </a:r>
          </a:p>
          <a:p>
            <a:pPr marL="0" indent="0">
              <a:buNone/>
            </a:pPr>
            <a:r>
              <a:rPr lang="en-US" dirty="0"/>
              <a:t>Jenn Glaser, </a:t>
            </a:r>
            <a:r>
              <a:rPr lang="en-US" dirty="0" err="1"/>
              <a:t>ScribeArts</a:t>
            </a:r>
            <a:endParaRPr lang="en-US" dirty="0"/>
          </a:p>
          <a:p>
            <a:pPr marL="0" indent="0">
              <a:buNone/>
            </a:pPr>
            <a:r>
              <a:rPr lang="en-US" b="1" dirty="0"/>
              <a:t>Más </a:t>
            </a:r>
            <a:r>
              <a:rPr lang="en-US" b="1" dirty="0" err="1"/>
              <a:t>Información</a:t>
            </a:r>
            <a:r>
              <a:rPr lang="en-US" b="1" dirty="0"/>
              <a:t>:</a:t>
            </a:r>
          </a:p>
          <a:p>
            <a:pPr marL="0" indent="0">
              <a:buNone/>
            </a:pPr>
            <a:r>
              <a:rPr lang="en-US" sz="2400" dirty="0">
                <a:hlinkClick r:id="rId6"/>
              </a:rPr>
              <a:t>The GLOBE Program</a:t>
            </a:r>
            <a:endParaRPr lang="en-US" sz="2400" dirty="0"/>
          </a:p>
          <a:p>
            <a:pPr marL="0" indent="0">
              <a:buNone/>
            </a:pPr>
            <a:r>
              <a:rPr lang="en-US" sz="2400" dirty="0">
                <a:hlinkClick r:id="rId7"/>
              </a:rPr>
              <a:t>NASA Wavelength  </a:t>
            </a:r>
            <a:r>
              <a:rPr lang="en-US" sz="2400" dirty="0" err="1"/>
              <a:t>Biblioteca</a:t>
            </a:r>
            <a:r>
              <a:rPr lang="en-US" sz="2400" dirty="0"/>
              <a:t> digital de la NASA  para </a:t>
            </a:r>
            <a:r>
              <a:rPr lang="en-US" sz="2400" dirty="0" err="1"/>
              <a:t>recursos</a:t>
            </a:r>
            <a:r>
              <a:rPr lang="en-US" sz="2400" dirty="0"/>
              <a:t> </a:t>
            </a:r>
            <a:r>
              <a:rPr lang="en-US" sz="2400" dirty="0" err="1"/>
              <a:t>académicos</a:t>
            </a:r>
            <a:r>
              <a:rPr lang="en-US" sz="2400" dirty="0"/>
              <a:t> de la Tierra y el </a:t>
            </a:r>
            <a:r>
              <a:rPr lang="en-US" sz="2400" dirty="0" err="1"/>
              <a:t>espacio</a:t>
            </a:r>
            <a:r>
              <a:rPr lang="en-US" sz="2400" dirty="0"/>
              <a:t> </a:t>
            </a:r>
          </a:p>
          <a:p>
            <a:pPr marL="0" indent="0">
              <a:buNone/>
            </a:pPr>
            <a:r>
              <a:rPr lang="en-US" sz="2400" i="1" dirty="0" err="1"/>
              <a:t>Recursos</a:t>
            </a:r>
            <a:endParaRPr lang="en-US" sz="2400" i="1" dirty="0"/>
          </a:p>
          <a:p>
            <a:pPr marL="0" indent="0">
              <a:buNone/>
            </a:pPr>
            <a:r>
              <a:rPr lang="en-US" sz="2400" dirty="0">
                <a:hlinkClick r:id="rId8"/>
              </a:rPr>
              <a:t>NASA Global Climate Change: Vital Signs of the Planet</a:t>
            </a:r>
            <a:endParaRPr lang="en-US" sz="2400" dirty="0"/>
          </a:p>
          <a:p>
            <a:pPr marL="0" indent="0">
              <a:buNone/>
            </a:pPr>
            <a:r>
              <a:rPr lang="en-US" sz="2400" b="1" dirty="0"/>
              <a:t>El </a:t>
            </a:r>
            <a:r>
              <a:rPr lang="en-US" sz="2400" b="1" dirty="0" err="1"/>
              <a:t>Programa</a:t>
            </a:r>
            <a:r>
              <a:rPr lang="en-US" sz="2400" b="1" dirty="0"/>
              <a:t>  GLOBE </a:t>
            </a:r>
            <a:r>
              <a:rPr lang="en-US" sz="2400" b="1" dirty="0" err="1"/>
              <a:t>está</a:t>
            </a:r>
            <a:r>
              <a:rPr lang="en-US" sz="2400" b="1" dirty="0"/>
              <a:t> </a:t>
            </a:r>
            <a:r>
              <a:rPr lang="en-US" sz="2400" b="1" dirty="0" err="1"/>
              <a:t>patrocinado</a:t>
            </a:r>
            <a:r>
              <a:rPr lang="en-US" sz="2400" b="1" dirty="0"/>
              <a:t> por </a:t>
            </a:r>
            <a:r>
              <a:rPr lang="en-US" sz="2400" b="1" dirty="0" err="1"/>
              <a:t>estas</a:t>
            </a:r>
            <a:r>
              <a:rPr lang="en-US" sz="2400" b="1" dirty="0"/>
              <a:t> </a:t>
            </a:r>
            <a:r>
              <a:rPr lang="en-US" sz="2400" b="1" dirty="0" err="1"/>
              <a:t>organizaciones</a:t>
            </a:r>
            <a:r>
              <a:rPr lang="en-US" sz="2400" b="1" dirty="0"/>
              <a:t>: </a:t>
            </a:r>
            <a:endParaRPr lang="en-US" sz="3600" b="1" dirty="0"/>
          </a:p>
          <a:p>
            <a:pPr marL="0" indent="0">
              <a:buNone/>
            </a:pPr>
            <a:endParaRPr lang="en-US" sz="2400" b="1" dirty="0"/>
          </a:p>
          <a:p>
            <a:pPr marL="0" indent="0">
              <a:buNone/>
            </a:pPr>
            <a:r>
              <a:rPr lang="en-US" sz="3600" b="1" dirty="0"/>
              <a:t/>
            </a:r>
            <a:br>
              <a:rPr lang="en-US" sz="3600" b="1" dirty="0"/>
            </a:br>
            <a:r>
              <a:rPr lang="en-US" sz="2400" i="1" dirty="0" err="1"/>
              <a:t>Versión</a:t>
            </a:r>
            <a:r>
              <a:rPr lang="en-US" sz="2400" i="1" dirty="0"/>
              <a:t> 2/04/20. Si </a:t>
            </a:r>
            <a:r>
              <a:rPr lang="en-US" sz="2400" i="1" dirty="0" err="1"/>
              <a:t>usted</a:t>
            </a:r>
            <a:r>
              <a:rPr lang="en-US" sz="2400" i="1" dirty="0"/>
              <a:t> </a:t>
            </a:r>
            <a:r>
              <a:rPr lang="en-US" sz="2400" i="1" dirty="0" err="1"/>
              <a:t>edita</a:t>
            </a:r>
            <a:r>
              <a:rPr lang="en-US" sz="2400" i="1" dirty="0"/>
              <a:t> y </a:t>
            </a:r>
            <a:r>
              <a:rPr lang="en-US" sz="2400" i="1" dirty="0" err="1"/>
              <a:t>modifica</a:t>
            </a:r>
            <a:r>
              <a:rPr lang="en-US" sz="2400" i="1" dirty="0"/>
              <a:t> </a:t>
            </a:r>
            <a:r>
              <a:rPr lang="en-US" sz="2400" i="1" dirty="0" err="1"/>
              <a:t>este</a:t>
            </a:r>
            <a:r>
              <a:rPr lang="en-US" sz="2400" i="1" dirty="0"/>
              <a:t> conjunto de </a:t>
            </a:r>
            <a:r>
              <a:rPr lang="en-US" sz="2400" i="1" dirty="0" err="1"/>
              <a:t>diapositivas</a:t>
            </a:r>
            <a:r>
              <a:rPr lang="en-US" sz="2400" i="1" dirty="0"/>
              <a:t> para fines </a:t>
            </a:r>
            <a:r>
              <a:rPr lang="en-US" sz="2400" i="1" dirty="0" err="1"/>
              <a:t>educativos</a:t>
            </a:r>
            <a:r>
              <a:rPr lang="en-US" sz="2400" i="1" dirty="0"/>
              <a:t>,, </a:t>
            </a:r>
            <a:r>
              <a:rPr lang="en-US" sz="2400" i="1" dirty="0" err="1"/>
              <a:t>sírvase</a:t>
            </a:r>
            <a:r>
              <a:rPr lang="en-US" sz="2400" i="1" dirty="0"/>
              <a:t> </a:t>
            </a:r>
            <a:r>
              <a:rPr lang="en-US" sz="2400" i="1" dirty="0" err="1"/>
              <a:t>agregar</a:t>
            </a:r>
            <a:r>
              <a:rPr lang="en-US" sz="2400" i="1" dirty="0"/>
              <a:t> “</a:t>
            </a:r>
            <a:r>
              <a:rPr lang="en-US" sz="2400" i="1" dirty="0" err="1"/>
              <a:t>Modificado</a:t>
            </a:r>
            <a:r>
              <a:rPr lang="en-US" sz="2400" i="1" dirty="0"/>
              <a:t> por (y </a:t>
            </a:r>
            <a:r>
              <a:rPr lang="en-US" sz="2400" i="1" dirty="0" err="1"/>
              <a:t>su</a:t>
            </a:r>
            <a:r>
              <a:rPr lang="en-US" sz="2400" i="1" dirty="0"/>
              <a:t> </a:t>
            </a:r>
            <a:r>
              <a:rPr lang="en-US" sz="2400" i="1" dirty="0" err="1"/>
              <a:t>nombre</a:t>
            </a:r>
            <a:r>
              <a:rPr lang="en-US" sz="2400" i="1" dirty="0"/>
              <a:t> y la </a:t>
            </a:r>
            <a:r>
              <a:rPr lang="en-US" sz="2400" i="1" dirty="0" err="1"/>
              <a:t>fecha</a:t>
            </a:r>
            <a:r>
              <a:rPr lang="en-US" sz="2400" i="1" dirty="0"/>
              <a:t>)” </a:t>
            </a:r>
            <a:r>
              <a:rPr lang="en-US" sz="2400" i="1" dirty="0" err="1"/>
              <a:t>en</a:t>
            </a:r>
            <a:r>
              <a:rPr lang="en-US" sz="2400" i="1" dirty="0"/>
              <a:t> </a:t>
            </a:r>
            <a:r>
              <a:rPr lang="en-US" sz="2400" i="1" dirty="0" err="1"/>
              <a:t>esta</a:t>
            </a:r>
            <a:r>
              <a:rPr lang="en-US" sz="2400" i="1" dirty="0"/>
              <a:t> </a:t>
            </a:r>
            <a:r>
              <a:rPr lang="en-US" sz="2400" i="1" dirty="0" err="1"/>
              <a:t>página</a:t>
            </a:r>
            <a:r>
              <a:rPr lang="en-US" sz="2400" i="1" dirty="0"/>
              <a:t>. Gracias</a:t>
            </a:r>
            <a:endParaRPr lang="en-US" sz="2400" dirty="0"/>
          </a:p>
          <a:p>
            <a:endParaRPr lang="en-US" dirty="0"/>
          </a:p>
          <a:p>
            <a:endParaRPr lang="en-US" dirty="0"/>
          </a:p>
        </p:txBody>
      </p:sp>
      <p:pic>
        <p:nvPicPr>
          <p:cNvPr id="14" name="Picture 13" descr="Logos for NASA, NOAA, NSF and the U.S. Department of Stat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5892" y="5597314"/>
            <a:ext cx="2039108" cy="426735"/>
          </a:xfrm>
          <a:prstGeom prst="rect">
            <a:avLst/>
          </a:prstGeom>
        </p:spPr>
      </p:pic>
      <p:sp>
        <p:nvSpPr>
          <p:cNvPr id="10" name="Title 1" descr="Feedback">
            <a:extLst>
              <a:ext uri="{FF2B5EF4-FFF2-40B4-BE49-F238E27FC236}">
                <a16:creationId xmlns:a16="http://schemas.microsoft.com/office/drawing/2014/main" id="{82971495-5DC3-46F5-B89D-CEA3D086723B}"/>
              </a:ext>
            </a:extLst>
          </p:cNvPr>
          <p:cNvSpPr>
            <a:spLocks noGrp="1"/>
          </p:cNvSpPr>
          <p:nvPr>
            <p:ph type="title"/>
          </p:nvPr>
        </p:nvSpPr>
        <p:spPr>
          <a:xfrm>
            <a:off x="1199220" y="972944"/>
            <a:ext cx="7886700" cy="941876"/>
          </a:xfrm>
        </p:spPr>
        <p:txBody>
          <a:bodyPr>
            <a:normAutofit/>
          </a:bodyPr>
          <a:lstStyle/>
          <a:p>
            <a:r>
              <a:rPr lang="en-US" sz="2800" b="1" dirty="0" err="1">
                <a:solidFill>
                  <a:srgbClr val="055000"/>
                </a:solidFill>
              </a:rPr>
              <a:t>Su</a:t>
            </a:r>
            <a:r>
              <a:rPr lang="en-US" sz="2800" b="1" dirty="0">
                <a:solidFill>
                  <a:srgbClr val="055000"/>
                </a:solidFill>
              </a:rPr>
              <a:t> </a:t>
            </a:r>
            <a:r>
              <a:rPr lang="en-US" sz="2800" b="1" dirty="0" err="1">
                <a:solidFill>
                  <a:srgbClr val="055000"/>
                </a:solidFill>
              </a:rPr>
              <a:t>devolución</a:t>
            </a:r>
            <a:endParaRPr lang="en-US" sz="2800" b="1" dirty="0">
              <a:solidFill>
                <a:srgbClr val="055000"/>
              </a:solidFill>
            </a:endParaRPr>
          </a:p>
        </p:txBody>
      </p:sp>
    </p:spTree>
    <p:extLst>
      <p:ext uri="{BB962C8B-B14F-4D97-AF65-F5344CB8AC3E}">
        <p14:creationId xmlns:p14="http://schemas.microsoft.com/office/powerpoint/2010/main" val="105097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F6A2733-D33A-BC47-A5EA-AEECC1A5023B}" type="slidenum">
              <a:rPr lang="en-US" smtClean="0"/>
              <a:t>32</a:t>
            </a:fld>
            <a:endParaRPr lang="en-US"/>
          </a:p>
        </p:txBody>
      </p:sp>
      <p:pic>
        <p:nvPicPr>
          <p:cNvPr id="3" name="Imagen 2"/>
          <p:cNvPicPr>
            <a:picLocks noChangeAspect="1"/>
          </p:cNvPicPr>
          <p:nvPr/>
        </p:nvPicPr>
        <p:blipFill>
          <a:blip r:embed="rId2"/>
          <a:stretch>
            <a:fillRect/>
          </a:stretch>
        </p:blipFill>
        <p:spPr>
          <a:xfrm>
            <a:off x="-397" y="-196054"/>
            <a:ext cx="9144793" cy="7054054"/>
          </a:xfrm>
          <a:prstGeom prst="rect">
            <a:avLst/>
          </a:prstGeom>
        </p:spPr>
      </p:pic>
      <p:sp>
        <p:nvSpPr>
          <p:cNvPr id="4" name="Elipse 3"/>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Información adicional</a:t>
            </a:r>
            <a:endParaRPr lang="es-AR" sz="900" dirty="0"/>
          </a:p>
        </p:txBody>
      </p:sp>
      <p:sp>
        <p:nvSpPr>
          <p:cNvPr id="5" name="CuadroTexto 4"/>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759885"/>
                </a:solidFill>
              </a:rPr>
              <a:t>C. Cómo pueden ayudar sus mediciones</a:t>
            </a:r>
          </a:p>
          <a:p>
            <a:endParaRPr lang="es-AR" sz="1100" b="1" dirty="0">
              <a:solidFill>
                <a:srgbClr val="759885"/>
              </a:solidFill>
            </a:endParaRPr>
          </a:p>
          <a:p>
            <a:r>
              <a:rPr lang="es-AR" sz="1100" b="1" dirty="0">
                <a:solidFill>
                  <a:srgbClr val="759885"/>
                </a:solidFill>
              </a:rPr>
              <a:t>D. Cómo recopilar datos</a:t>
            </a:r>
          </a:p>
          <a:p>
            <a:endParaRPr lang="es-AR" sz="1100" b="1" dirty="0">
              <a:solidFill>
                <a:srgbClr val="759885"/>
              </a:solidFill>
            </a:endParaRPr>
          </a:p>
          <a:p>
            <a:r>
              <a:rPr lang="es-AR" sz="1100" b="1" dirty="0">
                <a:solidFill>
                  <a:srgbClr val="759885"/>
                </a:solidFill>
              </a:rPr>
              <a:t>E. Ingresar datos al sitio web de GLOBE</a:t>
            </a:r>
          </a:p>
          <a:p>
            <a:endParaRPr lang="es-AR" sz="1100" b="1" dirty="0">
              <a:solidFill>
                <a:srgbClr val="759885"/>
              </a:solidFill>
            </a:endParaRPr>
          </a:p>
          <a:p>
            <a:r>
              <a:rPr lang="es-AR" sz="1100" b="1" dirty="0">
                <a:solidFill>
                  <a:srgbClr val="759885"/>
                </a:solidFill>
              </a:rPr>
              <a:t>F. Entender los datos</a:t>
            </a:r>
          </a:p>
          <a:p>
            <a:endParaRPr lang="es-AR" sz="1100" b="1" dirty="0">
              <a:solidFill>
                <a:srgbClr val="759885"/>
              </a:solidFill>
            </a:endParaRPr>
          </a:p>
          <a:p>
            <a:r>
              <a:rPr lang="es-AR" sz="1100" b="1" dirty="0">
                <a:solidFill>
                  <a:srgbClr val="759885"/>
                </a:solidFill>
              </a:rPr>
              <a:t>G. Auto evaluación</a:t>
            </a:r>
          </a:p>
          <a:p>
            <a:endParaRPr lang="es-AR" sz="1100" b="1" dirty="0">
              <a:solidFill>
                <a:srgbClr val="759885"/>
              </a:solidFill>
            </a:endParaRPr>
          </a:p>
          <a:p>
            <a:r>
              <a:rPr lang="es-AR" sz="1100" b="1" dirty="0">
                <a:solidFill>
                  <a:srgbClr val="215B1C"/>
                </a:solidFill>
              </a:rPr>
              <a:t>H. Información Adicional</a:t>
            </a:r>
            <a:endParaRPr lang="es-AR" sz="1100" b="1" dirty="0">
              <a:solidFill>
                <a:srgbClr val="215B1C"/>
              </a:solidFill>
            </a:endParaRPr>
          </a:p>
        </p:txBody>
      </p:sp>
      <p:sp>
        <p:nvSpPr>
          <p:cNvPr id="6" name="Shape 438"/>
          <p:cNvSpPr txBox="1">
            <a:spLocks/>
          </p:cNvSpPr>
          <p:nvPr/>
        </p:nvSpPr>
        <p:spPr>
          <a:xfrm>
            <a:off x="1625121" y="1296244"/>
            <a:ext cx="5429250" cy="500174"/>
          </a:xfrm>
          <a:prstGeom prst="rect">
            <a:avLst/>
          </a:prstGeom>
        </p:spPr>
        <p:txBody>
          <a:bodyPr vert="horz" lIns="91440" tIns="45720" rIns="91440" bIns="45720" rtlCol="0" anchor="ctr">
            <a:normAutofit/>
          </a:bodyPr>
          <a:lstStyle>
            <a:lvl1pPr>
              <a:lnSpc>
                <a:spcPct val="90000"/>
              </a:lnSpc>
              <a:spcBef>
                <a:spcPct val="0"/>
              </a:spcBef>
              <a:buNone/>
              <a:defRPr sz="2800" b="1">
                <a:solidFill>
                  <a:srgbClr val="055000"/>
                </a:solidFill>
                <a:latin typeface="+mj-lt"/>
                <a:ea typeface="+mj-ea"/>
                <a:cs typeface="+mj-cs"/>
              </a:defRPr>
            </a:lvl1pPr>
          </a:lstStyle>
          <a:p>
            <a:r>
              <a:rPr lang="es-AR" dirty="0"/>
              <a:t>Traducción al español</a:t>
            </a:r>
            <a:endParaRPr lang="es-AR" dirty="0">
              <a:sym typeface="Arial"/>
            </a:endParaRPr>
          </a:p>
        </p:txBody>
      </p:sp>
      <p:pic>
        <p:nvPicPr>
          <p:cNvPr id="7" name="Shape 440" descr="GLOBE sponsor image"/>
          <p:cNvPicPr preferRelativeResize="0"/>
          <p:nvPr/>
        </p:nvPicPr>
        <p:blipFill rotWithShape="1">
          <a:blip r:embed="rId3">
            <a:alphaModFix/>
          </a:blip>
          <a:srcRect l="6041" r="13816"/>
          <a:stretch/>
        </p:blipFill>
        <p:spPr>
          <a:xfrm>
            <a:off x="2250846" y="6031726"/>
            <a:ext cx="5496252" cy="649250"/>
          </a:xfrm>
          <a:prstGeom prst="rect">
            <a:avLst/>
          </a:prstGeom>
          <a:noFill/>
          <a:ln>
            <a:noFill/>
          </a:ln>
        </p:spPr>
      </p:pic>
      <p:sp>
        <p:nvSpPr>
          <p:cNvPr id="8" name="Title 1"/>
          <p:cNvSpPr txBox="1">
            <a:spLocks/>
          </p:cNvSpPr>
          <p:nvPr/>
        </p:nvSpPr>
        <p:spPr>
          <a:xfrm>
            <a:off x="1853721" y="2045474"/>
            <a:ext cx="5607844" cy="31761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 indent="0">
              <a:buNone/>
            </a:pPr>
            <a:r>
              <a:rPr lang="es-AR" sz="1600" b="1" dirty="0"/>
              <a:t>Oficina Regional Para América Latina Y El Caribe</a:t>
            </a:r>
            <a:br>
              <a:rPr lang="es-AR" sz="1600" b="1" dirty="0"/>
            </a:br>
            <a:endParaRPr lang="es-AR" sz="1600" b="1" dirty="0"/>
          </a:p>
          <a:p>
            <a:pPr marL="152400" indent="0">
              <a:buNone/>
            </a:pPr>
            <a:r>
              <a:rPr lang="es-AR" sz="1600" b="1" dirty="0"/>
              <a:t>Para más información contáctese con:</a:t>
            </a:r>
          </a:p>
          <a:p>
            <a:pPr marL="452438" lvl="1" indent="0">
              <a:buNone/>
            </a:pPr>
            <a:r>
              <a:rPr lang="es-AR" sz="1600" dirty="0">
                <a:hlinkClick r:id="rId4"/>
              </a:rPr>
              <a:t>lac_rco@educ.austral.edu.ar</a:t>
            </a:r>
            <a:r>
              <a:rPr lang="es-AR" sz="1600" dirty="0"/>
              <a:t/>
            </a:r>
            <a:br>
              <a:rPr lang="es-AR" sz="1600" dirty="0"/>
            </a:br>
            <a:r>
              <a:rPr lang="es-AR" sz="1600" dirty="0">
                <a:hlinkClick r:id="rId5"/>
              </a:rPr>
              <a:t>globelac.communications@educ.austral.edu.ar</a:t>
            </a:r>
            <a:r>
              <a:rPr lang="es-AR" sz="1600" dirty="0"/>
              <a:t/>
            </a:r>
            <a:br>
              <a:rPr lang="es-AR" sz="1600" dirty="0"/>
            </a:br>
            <a:endParaRPr lang="es-AR" sz="1600" dirty="0"/>
          </a:p>
          <a:p>
            <a:pPr marL="152400" indent="0">
              <a:buNone/>
            </a:pPr>
            <a:r>
              <a:rPr lang="es-AR" sz="1600" b="1" dirty="0"/>
              <a:t>Redes sociales </a:t>
            </a:r>
          </a:p>
          <a:p>
            <a:pPr marL="752475" lvl="2" indent="0">
              <a:lnSpc>
                <a:spcPct val="200000"/>
              </a:lnSpc>
              <a:buNone/>
            </a:pPr>
            <a:r>
              <a:rPr lang="es-AR" sz="1600" dirty="0">
                <a:hlinkClick r:id="rId6"/>
              </a:rPr>
              <a:t>@</a:t>
            </a:r>
            <a:r>
              <a:rPr lang="es-AR" sz="1600" dirty="0" err="1">
                <a:hlinkClick r:id="rId6"/>
              </a:rPr>
              <a:t>globe_lac</a:t>
            </a:r>
            <a:r>
              <a:rPr lang="es-AR" sz="1600" dirty="0"/>
              <a:t/>
            </a:r>
            <a:br>
              <a:rPr lang="es-AR" sz="1600" dirty="0"/>
            </a:br>
            <a:r>
              <a:rPr lang="es-AR" sz="1600" dirty="0">
                <a:hlinkClick r:id="rId7"/>
              </a:rPr>
              <a:t>GLOBE Latinoamérica y Caribe</a:t>
            </a:r>
            <a:endParaRPr lang="es-AR" sz="1600" dirty="0"/>
          </a:p>
        </p:txBody>
      </p:sp>
      <p:pic>
        <p:nvPicPr>
          <p:cNvPr id="9"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40" t="25134" r="71323" b="45539"/>
          <a:stretch/>
        </p:blipFill>
        <p:spPr bwMode="auto">
          <a:xfrm>
            <a:off x="2244408" y="4074402"/>
            <a:ext cx="436653" cy="456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ray Social Media Icons Set Symbol, Social Icons, Social Media Icons, Social  Media PNG and Vector with Transparent Background for Free Download | Social  media icons, Media icon, Social media icons fre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2215" b="71856"/>
          <a:stretch/>
        </p:blipFill>
        <p:spPr bwMode="auto">
          <a:xfrm>
            <a:off x="2268472" y="4590782"/>
            <a:ext cx="395578" cy="400684"/>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47009" y="5960108"/>
            <a:ext cx="865909" cy="649202"/>
          </a:xfrm>
          <a:prstGeom prst="rect">
            <a:avLst/>
          </a:prstGeom>
        </p:spPr>
      </p:pic>
    </p:spTree>
    <p:extLst>
      <p:ext uri="{BB962C8B-B14F-4D97-AF65-F5344CB8AC3E}">
        <p14:creationId xmlns:p14="http://schemas.microsoft.com/office/powerpoint/2010/main" val="3005962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96054"/>
            <a:ext cx="9144793" cy="7054054"/>
          </a:xfrm>
          <a:prstGeom prst="rect">
            <a:avLst/>
          </a:prstGeom>
        </p:spPr>
      </p:pic>
      <p:sp>
        <p:nvSpPr>
          <p:cNvPr id="2" name="Title 1"/>
          <p:cNvSpPr>
            <a:spLocks noGrp="1"/>
          </p:cNvSpPr>
          <p:nvPr>
            <p:ph type="title"/>
          </p:nvPr>
        </p:nvSpPr>
        <p:spPr>
          <a:xfrm>
            <a:off x="1121019" y="991995"/>
            <a:ext cx="7886700" cy="590931"/>
          </a:xfrm>
        </p:spPr>
        <p:txBody>
          <a:bodyPr>
            <a:normAutofit/>
          </a:bodyPr>
          <a:lstStyle/>
          <a:p>
            <a:r>
              <a:rPr lang="es-AR" sz="3600" b="1" dirty="0" smtClean="0">
                <a:solidFill>
                  <a:schemeClr val="accent6">
                    <a:lumMod val="50000"/>
                  </a:schemeClr>
                </a:solidFill>
              </a:rPr>
              <a:t>¿Qué es la Biometría?</a:t>
            </a:r>
            <a:endParaRPr lang="es-AR" sz="3600" dirty="0">
              <a:solidFill>
                <a:srgbClr val="123B1C"/>
              </a:solidFill>
            </a:endParaRPr>
          </a:p>
        </p:txBody>
      </p:sp>
      <p:sp>
        <p:nvSpPr>
          <p:cNvPr id="3" name="Content Placeholder 2"/>
          <p:cNvSpPr>
            <a:spLocks noGrp="1"/>
          </p:cNvSpPr>
          <p:nvPr>
            <p:ph sz="half" idx="1"/>
          </p:nvPr>
        </p:nvSpPr>
        <p:spPr>
          <a:xfrm>
            <a:off x="1239130" y="1724861"/>
            <a:ext cx="3752595" cy="4351338"/>
          </a:xfrm>
        </p:spPr>
        <p:txBody>
          <a:bodyPr>
            <a:normAutofit fontScale="92500" lnSpcReduction="20000"/>
          </a:bodyPr>
          <a:lstStyle/>
          <a:p>
            <a:pPr marL="0" indent="0" algn="just">
              <a:buNone/>
            </a:pPr>
            <a:r>
              <a:rPr lang="es-ES" dirty="0"/>
              <a:t>La </a:t>
            </a:r>
            <a:r>
              <a:rPr lang="es-ES" b="1" dirty="0">
                <a:solidFill>
                  <a:schemeClr val="accent6">
                    <a:lumMod val="50000"/>
                  </a:schemeClr>
                </a:solidFill>
              </a:rPr>
              <a:t>biometría</a:t>
            </a:r>
            <a:r>
              <a:rPr lang="es-ES" dirty="0"/>
              <a:t> es la medición de los seres vivos. Un científico está interesado no solo en las características de la vegetación en un sitio de estudio, sino también en cómo se distribuye. ¿Qué tan denso es el bosque? ¿La luz del sol penetra hasta el suelo del bosque? ¿El paisaje está dominado por pastos? ¿Ha habido alguna perturbación reciente, como un incendio forestal o una inundación? Estas son preguntas que se responden tomando medidas biométricas. </a:t>
            </a:r>
          </a:p>
          <a:p>
            <a:pPr marL="0" indent="0" algn="just">
              <a:buNone/>
            </a:pPr>
            <a:r>
              <a:rPr lang="es-ES" dirty="0"/>
              <a:t>En este protocolo, medirá la altura de árboles, arbustos y plantas similares a la hierba utilizando la técnica de medición de la altura del árbol en una pendiente: de pie junto al árbol. Estas mediciones le ayudarán a determinar la </a:t>
            </a:r>
            <a:r>
              <a:rPr lang="es-ES" b="1" dirty="0">
                <a:solidFill>
                  <a:schemeClr val="accent6">
                    <a:lumMod val="50000"/>
                  </a:schemeClr>
                </a:solidFill>
              </a:rPr>
              <a:t>Clasificación MUC </a:t>
            </a:r>
            <a:r>
              <a:rPr lang="es-ES" dirty="0"/>
              <a:t>de su sitio de estudio.</a:t>
            </a:r>
            <a:endParaRPr lang="en-US" dirty="0">
              <a:solidFill>
                <a:srgbClr val="000000"/>
              </a:solidFill>
            </a:endParaRPr>
          </a:p>
          <a:p>
            <a:pPr marL="0" indent="0" algn="just">
              <a:buNone/>
            </a:pPr>
            <a:endParaRPr lang="en-US" dirty="0"/>
          </a:p>
        </p:txBody>
      </p:sp>
      <p:sp>
        <p:nvSpPr>
          <p:cNvPr id="9" name="CuadroTexto 8"/>
          <p:cNvSpPr txBox="1"/>
          <p:nvPr/>
        </p:nvSpPr>
        <p:spPr>
          <a:xfrm>
            <a:off x="25090" y="1098059"/>
            <a:ext cx="1075295" cy="5509200"/>
          </a:xfrm>
          <a:prstGeom prst="rect">
            <a:avLst/>
          </a:prstGeom>
          <a:noFill/>
        </p:spPr>
        <p:txBody>
          <a:bodyPr wrap="square" rtlCol="0">
            <a:spAutoFit/>
          </a:bodyPr>
          <a:lstStyle/>
          <a:p>
            <a:r>
              <a:rPr lang="es-AR" sz="1100" b="1" dirty="0" smtClean="0">
                <a:solidFill>
                  <a:srgbClr val="215B1C"/>
                </a:solidFill>
              </a:rPr>
              <a:t>A. ¿Qué es </a:t>
            </a:r>
            <a:r>
              <a:rPr lang="es-AR" sz="1100" b="1" dirty="0" smtClean="0">
                <a:solidFill>
                  <a:srgbClr val="215B1C"/>
                </a:solidFill>
              </a:rPr>
              <a:t>un sitio de muestreo de cobertura terrestre?</a:t>
            </a:r>
            <a:endParaRPr lang="es-AR" sz="1100" b="1" dirty="0" smtClean="0">
              <a:solidFill>
                <a:srgbClr val="215B1C"/>
              </a:solidFill>
            </a:endParaRP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a:t>
            </a:r>
            <a:r>
              <a:rPr lang="es-AR" sz="1100" b="1" dirty="0" smtClean="0">
                <a:solidFill>
                  <a:srgbClr val="759885"/>
                </a:solidFill>
              </a:rPr>
              <a:t>del sitio de muestreo de cobertura terrestre?</a:t>
            </a:r>
            <a:endParaRPr lang="es-AR" sz="1100" b="1" dirty="0" smtClean="0">
              <a:solidFill>
                <a:srgbClr val="759885"/>
              </a:solidFill>
            </a:endParaRP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10" name="Elipse 9"/>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a:t>¿Qué es la </a:t>
            </a:r>
            <a:r>
              <a:rPr lang="es-AR" sz="900" dirty="0" smtClean="0"/>
              <a:t>cobertura terrestre?</a:t>
            </a:r>
            <a:endParaRPr lang="es-AR" sz="900" dirty="0"/>
          </a:p>
        </p:txBody>
      </p:sp>
      <p:sp>
        <p:nvSpPr>
          <p:cNvPr id="13" name="CuadroTexto 12"/>
          <p:cNvSpPr txBox="1"/>
          <p:nvPr/>
        </p:nvSpPr>
        <p:spPr>
          <a:xfrm>
            <a:off x="5688647" y="1382751"/>
            <a:ext cx="3196216" cy="4647426"/>
          </a:xfrm>
          <a:prstGeom prst="rect">
            <a:avLst/>
          </a:prstGeom>
          <a:noFill/>
          <a:ln>
            <a:solidFill>
              <a:schemeClr val="accent6">
                <a:lumMod val="50000"/>
              </a:schemeClr>
            </a:solidFill>
          </a:ln>
        </p:spPr>
        <p:txBody>
          <a:bodyPr wrap="square" rtlCol="0">
            <a:spAutoFit/>
          </a:bodyPr>
          <a:lstStyle/>
          <a:p>
            <a:pPr algn="ctr"/>
            <a:r>
              <a:rPr lang="es-AR" sz="1600" b="1" u="sng" dirty="0" smtClean="0">
                <a:solidFill>
                  <a:schemeClr val="accent6">
                    <a:lumMod val="50000"/>
                  </a:schemeClr>
                </a:solidFill>
              </a:rPr>
              <a:t>Mediciones de Biometría de GLOBE</a:t>
            </a:r>
            <a:endParaRPr lang="es-AR" sz="1600" dirty="0" smtClean="0">
              <a:solidFill>
                <a:schemeClr val="accent6">
                  <a:lumMod val="50000"/>
                </a:schemeClr>
              </a:solidFill>
            </a:endParaRPr>
          </a:p>
          <a:p>
            <a:pPr algn="ctr"/>
            <a:endParaRPr lang="es-AR" sz="1400" b="1" dirty="0" smtClean="0">
              <a:solidFill>
                <a:schemeClr val="accent6">
                  <a:lumMod val="50000"/>
                </a:schemeClr>
              </a:solidFill>
            </a:endParaRPr>
          </a:p>
          <a:p>
            <a:pPr algn="ctr"/>
            <a:r>
              <a:rPr lang="es-AR" sz="1400" b="1" dirty="0" smtClean="0">
                <a:solidFill>
                  <a:schemeClr val="accent6">
                    <a:lumMod val="50000"/>
                  </a:schemeClr>
                </a:solidFill>
              </a:rPr>
              <a:t>Sitio </a:t>
            </a:r>
            <a:r>
              <a:rPr lang="es-AR" sz="1400" b="1" dirty="0" smtClean="0">
                <a:solidFill>
                  <a:schemeClr val="accent6">
                    <a:lumMod val="50000"/>
                  </a:schemeClr>
                </a:solidFill>
              </a:rPr>
              <a:t>de muestreo de cobertura terrestre</a:t>
            </a:r>
          </a:p>
          <a:p>
            <a:pPr algn="ctr"/>
            <a:endParaRPr lang="es-AR" sz="1400" b="1" dirty="0" smtClean="0">
              <a:solidFill>
                <a:schemeClr val="accent6">
                  <a:lumMod val="50000"/>
                </a:schemeClr>
              </a:solidFill>
            </a:endParaRPr>
          </a:p>
          <a:p>
            <a:pPr algn="ctr"/>
            <a:r>
              <a:rPr lang="es-AR" sz="1400" b="1" dirty="0" smtClean="0">
                <a:solidFill>
                  <a:schemeClr val="accent6">
                    <a:lumMod val="50000"/>
                  </a:schemeClr>
                </a:solidFill>
              </a:rPr>
              <a:t>Cubierta del dosel y cubierta del suelo</a:t>
            </a:r>
          </a:p>
          <a:p>
            <a:pPr algn="ctr"/>
            <a:endParaRPr lang="es-AR" sz="1400" b="1" dirty="0" smtClean="0">
              <a:solidFill>
                <a:schemeClr val="accent6">
                  <a:lumMod val="50000"/>
                </a:schemeClr>
              </a:solidFill>
            </a:endParaRPr>
          </a:p>
          <a:p>
            <a:pPr algn="ctr"/>
            <a:r>
              <a:rPr lang="es-AR" sz="1400" b="1" dirty="0" smtClean="0">
                <a:solidFill>
                  <a:schemeClr val="accent6">
                    <a:lumMod val="50000"/>
                  </a:schemeClr>
                </a:solidFill>
              </a:rPr>
              <a:t>Altura de los </a:t>
            </a:r>
            <a:r>
              <a:rPr lang="es-AR" sz="1400" b="1" dirty="0" err="1" smtClean="0">
                <a:solidFill>
                  <a:schemeClr val="accent6">
                    <a:lumMod val="50000"/>
                  </a:schemeClr>
                </a:solidFill>
              </a:rPr>
              <a:t>graminoides</a:t>
            </a:r>
            <a:r>
              <a:rPr lang="es-AR" sz="1400" b="1" dirty="0" smtClean="0">
                <a:solidFill>
                  <a:schemeClr val="accent6">
                    <a:lumMod val="50000"/>
                  </a:schemeClr>
                </a:solidFill>
              </a:rPr>
              <a:t>, árboles y arbustos</a:t>
            </a:r>
          </a:p>
          <a:p>
            <a:pPr algn="ctr"/>
            <a:endParaRPr lang="es-AR" sz="1400" b="1" dirty="0" smtClean="0">
              <a:solidFill>
                <a:schemeClr val="accent6">
                  <a:lumMod val="50000"/>
                </a:schemeClr>
              </a:solidFill>
            </a:endParaRPr>
          </a:p>
          <a:p>
            <a:pPr algn="ctr"/>
            <a:r>
              <a:rPr lang="es-ES" sz="1400" b="1" dirty="0" smtClean="0">
                <a:solidFill>
                  <a:schemeClr val="accent6">
                    <a:lumMod val="50000"/>
                  </a:schemeClr>
                </a:solidFill>
              </a:rPr>
              <a:t>Altura </a:t>
            </a:r>
            <a:r>
              <a:rPr lang="es-ES" sz="1400" b="1" dirty="0">
                <a:solidFill>
                  <a:schemeClr val="accent6">
                    <a:lumMod val="50000"/>
                  </a:schemeClr>
                </a:solidFill>
              </a:rPr>
              <a:t>del árbol en terreno llano: técnica de clinómetro </a:t>
            </a:r>
            <a:r>
              <a:rPr lang="es-ES" sz="1400" b="1" dirty="0" smtClean="0">
                <a:solidFill>
                  <a:schemeClr val="accent6">
                    <a:lumMod val="50000"/>
                  </a:schemeClr>
                </a:solidFill>
              </a:rPr>
              <a:t>simplificada</a:t>
            </a:r>
          </a:p>
          <a:p>
            <a:pPr algn="ctr"/>
            <a:endParaRPr lang="es-ES" sz="1400" b="1" dirty="0" smtClean="0">
              <a:solidFill>
                <a:schemeClr val="accent6">
                  <a:lumMod val="50000"/>
                </a:schemeClr>
              </a:solidFill>
            </a:endParaRPr>
          </a:p>
          <a:p>
            <a:pPr algn="ctr"/>
            <a:r>
              <a:rPr lang="es-ES" sz="1400" b="1" dirty="0" smtClean="0">
                <a:solidFill>
                  <a:schemeClr val="accent6">
                    <a:lumMod val="50000"/>
                  </a:schemeClr>
                </a:solidFill>
              </a:rPr>
              <a:t>Altura </a:t>
            </a:r>
            <a:r>
              <a:rPr lang="es-ES" sz="1400" b="1" dirty="0">
                <a:solidFill>
                  <a:schemeClr val="accent6">
                    <a:lumMod val="50000"/>
                  </a:schemeClr>
                </a:solidFill>
              </a:rPr>
              <a:t>del árbol en una pendiente: de pie junto al </a:t>
            </a:r>
            <a:r>
              <a:rPr lang="es-ES" sz="1400" b="1" dirty="0" smtClean="0">
                <a:solidFill>
                  <a:schemeClr val="accent6">
                    <a:lumMod val="50000"/>
                  </a:schemeClr>
                </a:solidFill>
              </a:rPr>
              <a:t>árbol</a:t>
            </a:r>
          </a:p>
          <a:p>
            <a:pPr algn="ctr"/>
            <a:endParaRPr lang="es-ES" sz="1400" b="1" dirty="0" smtClean="0">
              <a:solidFill>
                <a:schemeClr val="accent6">
                  <a:lumMod val="50000"/>
                </a:schemeClr>
              </a:solidFill>
            </a:endParaRPr>
          </a:p>
          <a:p>
            <a:pPr algn="ctr"/>
            <a:r>
              <a:rPr lang="es-ES" sz="1400" b="1" dirty="0" smtClean="0">
                <a:solidFill>
                  <a:schemeClr val="accent6">
                    <a:lumMod val="50000"/>
                  </a:schemeClr>
                </a:solidFill>
              </a:rPr>
              <a:t>Altura </a:t>
            </a:r>
            <a:r>
              <a:rPr lang="es-ES" sz="1400" b="1" dirty="0">
                <a:solidFill>
                  <a:schemeClr val="accent6">
                    <a:lumMod val="50000"/>
                  </a:schemeClr>
                </a:solidFill>
              </a:rPr>
              <a:t>del árbol en una pendiente: dos técnicas </a:t>
            </a:r>
            <a:r>
              <a:rPr lang="es-ES" sz="1400" b="1" dirty="0" smtClean="0">
                <a:solidFill>
                  <a:schemeClr val="accent6">
                    <a:lumMod val="50000"/>
                  </a:schemeClr>
                </a:solidFill>
              </a:rPr>
              <a:t>triangulares</a:t>
            </a:r>
          </a:p>
          <a:p>
            <a:pPr algn="ctr"/>
            <a:endParaRPr lang="es-ES" sz="1400" b="1" dirty="0" smtClean="0">
              <a:solidFill>
                <a:schemeClr val="accent6">
                  <a:lumMod val="50000"/>
                </a:schemeClr>
              </a:solidFill>
            </a:endParaRPr>
          </a:p>
          <a:p>
            <a:pPr algn="ctr"/>
            <a:r>
              <a:rPr lang="es-ES" sz="1400" b="1" dirty="0" smtClean="0">
                <a:solidFill>
                  <a:schemeClr val="accent6">
                    <a:lumMod val="50000"/>
                  </a:schemeClr>
                </a:solidFill>
              </a:rPr>
              <a:t>Circunferencia </a:t>
            </a:r>
            <a:r>
              <a:rPr lang="es-ES" sz="1400" b="1" dirty="0">
                <a:solidFill>
                  <a:schemeClr val="accent6">
                    <a:lumMod val="50000"/>
                  </a:schemeClr>
                </a:solidFill>
              </a:rPr>
              <a:t>del </a:t>
            </a:r>
            <a:r>
              <a:rPr lang="es-ES" sz="1400" b="1" dirty="0" smtClean="0">
                <a:solidFill>
                  <a:schemeClr val="accent6">
                    <a:lumMod val="50000"/>
                  </a:schemeClr>
                </a:solidFill>
              </a:rPr>
              <a:t>árbol</a:t>
            </a:r>
          </a:p>
          <a:p>
            <a:pPr algn="ctr"/>
            <a:endParaRPr lang="es-ES" sz="1400" b="1" dirty="0" smtClean="0">
              <a:solidFill>
                <a:schemeClr val="accent6">
                  <a:lumMod val="50000"/>
                </a:schemeClr>
              </a:solidFill>
            </a:endParaRPr>
          </a:p>
          <a:p>
            <a:pPr algn="ctr"/>
            <a:r>
              <a:rPr lang="es-ES" sz="1400" b="1" dirty="0" smtClean="0">
                <a:solidFill>
                  <a:schemeClr val="accent6">
                    <a:lumMod val="50000"/>
                  </a:schemeClr>
                </a:solidFill>
              </a:rPr>
              <a:t>Biomasa </a:t>
            </a:r>
            <a:r>
              <a:rPr lang="es-ES" sz="1400" b="1" dirty="0">
                <a:solidFill>
                  <a:schemeClr val="accent6">
                    <a:lumMod val="50000"/>
                  </a:schemeClr>
                </a:solidFill>
              </a:rPr>
              <a:t>de gramíneas</a:t>
            </a:r>
            <a:endParaRPr lang="es-AR" sz="1400" b="1" dirty="0">
              <a:solidFill>
                <a:schemeClr val="accent6">
                  <a:lumMod val="50000"/>
                </a:schemeClr>
              </a:solidFill>
            </a:endParaRPr>
          </a:p>
        </p:txBody>
      </p:sp>
      <p:sp>
        <p:nvSpPr>
          <p:cNvPr id="4" name="Rectángulo redondeado 3"/>
          <p:cNvSpPr/>
          <p:nvPr/>
        </p:nvSpPr>
        <p:spPr>
          <a:xfrm>
            <a:off x="5656233" y="1782685"/>
            <a:ext cx="3261043" cy="370798"/>
          </a:xfrm>
          <a:prstGeom prst="roundRect">
            <a:avLst>
              <a:gd name="adj" fmla="val 50000"/>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099389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97" y="-196054"/>
            <a:ext cx="9144793" cy="7054054"/>
          </a:xfrm>
          <a:prstGeom prst="rect">
            <a:avLst/>
          </a:prstGeom>
        </p:spPr>
      </p:pic>
      <p:sp>
        <p:nvSpPr>
          <p:cNvPr id="10" name="CuadroTexto 9"/>
          <p:cNvSpPr txBox="1"/>
          <p:nvPr/>
        </p:nvSpPr>
        <p:spPr>
          <a:xfrm>
            <a:off x="25090" y="1098059"/>
            <a:ext cx="1075295" cy="5509200"/>
          </a:xfrm>
          <a:prstGeom prst="rect">
            <a:avLst/>
          </a:prstGeom>
          <a:noFill/>
        </p:spPr>
        <p:txBody>
          <a:bodyPr wrap="square" rtlCol="0">
            <a:spAutoFit/>
          </a:bodyPr>
          <a:lstStyle/>
          <a:p>
            <a:r>
              <a:rPr lang="es-AR" sz="1100" b="1" dirty="0" smtClean="0">
                <a:solidFill>
                  <a:srgbClr val="215B1C"/>
                </a:solidFill>
              </a:rPr>
              <a:t>A. ¿Qué es </a:t>
            </a:r>
            <a:r>
              <a:rPr lang="es-AR" sz="1100" b="1" dirty="0" smtClean="0">
                <a:solidFill>
                  <a:srgbClr val="215B1C"/>
                </a:solidFill>
              </a:rPr>
              <a:t>un sitio de muestreo de cobertura terrestre?</a:t>
            </a:r>
            <a:endParaRPr lang="es-AR" sz="1100" b="1" dirty="0" smtClean="0">
              <a:solidFill>
                <a:srgbClr val="215B1C"/>
              </a:solidFill>
            </a:endParaRPr>
          </a:p>
          <a:p>
            <a:endParaRPr lang="es-AR" sz="1100" b="1" dirty="0" smtClean="0">
              <a:solidFill>
                <a:srgbClr val="215B1C"/>
              </a:solidFill>
            </a:endParaRPr>
          </a:p>
          <a:p>
            <a:r>
              <a:rPr lang="es-AR" sz="1100" b="1" dirty="0">
                <a:solidFill>
                  <a:srgbClr val="759885"/>
                </a:solidFill>
              </a:rPr>
              <a:t>B</a:t>
            </a:r>
            <a:r>
              <a:rPr lang="es-AR" sz="1100" b="1" dirty="0" smtClean="0">
                <a:solidFill>
                  <a:srgbClr val="759885"/>
                </a:solidFill>
              </a:rPr>
              <a:t>. ¿Por qué recolectar datos </a:t>
            </a:r>
            <a:r>
              <a:rPr lang="es-AR" sz="1100" b="1" dirty="0" smtClean="0">
                <a:solidFill>
                  <a:srgbClr val="759885"/>
                </a:solidFill>
              </a:rPr>
              <a:t>del sitio de muestreo de cobertura terrestre?</a:t>
            </a:r>
            <a:endParaRPr lang="es-AR" sz="1100" b="1" dirty="0" smtClean="0">
              <a:solidFill>
                <a:srgbClr val="759885"/>
              </a:solidFill>
            </a:endParaRP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11" name="Elipse 10"/>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a:t>¿Qué es la </a:t>
            </a:r>
            <a:r>
              <a:rPr lang="es-AR" sz="900" dirty="0" smtClean="0"/>
              <a:t>cobertura terrestre?</a:t>
            </a:r>
            <a:endParaRPr lang="es-AR" sz="900" dirty="0"/>
          </a:p>
        </p:txBody>
      </p:sp>
      <p:sp>
        <p:nvSpPr>
          <p:cNvPr id="4" name="Slide Number Placeholder 3"/>
          <p:cNvSpPr>
            <a:spLocks noGrp="1"/>
          </p:cNvSpPr>
          <p:nvPr>
            <p:ph type="sldNum" sz="quarter" idx="12"/>
          </p:nvPr>
        </p:nvSpPr>
        <p:spPr/>
        <p:txBody>
          <a:bodyPr/>
          <a:lstStyle/>
          <a:p>
            <a:fld id="{1F6A2733-D33A-BC47-A5EA-AEECC1A5023B}" type="slidenum">
              <a:rPr lang="en-US" smtClean="0"/>
              <a:t>5</a:t>
            </a:fld>
            <a:endParaRPr lang="en-US" dirty="0"/>
          </a:p>
        </p:txBody>
      </p:sp>
      <p:sp>
        <p:nvSpPr>
          <p:cNvPr id="2" name="Title 1"/>
          <p:cNvSpPr>
            <a:spLocks noGrp="1"/>
          </p:cNvSpPr>
          <p:nvPr>
            <p:ph type="title"/>
          </p:nvPr>
        </p:nvSpPr>
        <p:spPr>
          <a:xfrm>
            <a:off x="1121019" y="1047395"/>
            <a:ext cx="7886700" cy="480131"/>
          </a:xfrm>
        </p:spPr>
        <p:txBody>
          <a:bodyPr>
            <a:normAutofit/>
          </a:bodyPr>
          <a:lstStyle/>
          <a:p>
            <a:r>
              <a:rPr lang="es-AR" sz="2800" b="1" dirty="0" smtClean="0">
                <a:solidFill>
                  <a:srgbClr val="055000"/>
                </a:solidFill>
              </a:rPr>
              <a:t>Investigaciones de la Cobertura Terrestre de GLOBE</a:t>
            </a:r>
            <a:endParaRPr lang="es-AR" sz="2800" dirty="0">
              <a:solidFill>
                <a:srgbClr val="123B1C"/>
              </a:solidFill>
            </a:endParaRPr>
          </a:p>
        </p:txBody>
      </p:sp>
      <p:sp>
        <p:nvSpPr>
          <p:cNvPr id="3" name="Content Placeholder 2"/>
          <p:cNvSpPr>
            <a:spLocks noGrp="1"/>
          </p:cNvSpPr>
          <p:nvPr>
            <p:ph sz="half" idx="1"/>
          </p:nvPr>
        </p:nvSpPr>
        <p:spPr>
          <a:xfrm>
            <a:off x="1239130" y="1724861"/>
            <a:ext cx="5117294" cy="4631490"/>
          </a:xfrm>
        </p:spPr>
        <p:txBody>
          <a:bodyPr>
            <a:normAutofit fontScale="32500" lnSpcReduction="20000"/>
          </a:bodyPr>
          <a:lstStyle/>
          <a:p>
            <a:pPr marL="0" indent="0" algn="just">
              <a:buNone/>
            </a:pPr>
            <a:r>
              <a:rPr lang="es-ES" sz="4900" dirty="0"/>
              <a:t>La cobertura del suelo es un término general que se utiliza para describir lo que hay en el suelo que cubre la tierra. Se utilizan diferentes términos de cobertura terrestre para describir las diferencias que vemos cuando miramos la tierra. Los científicos clasifican la cobertura del suelo según criterios establecidos. Esto se hace para que haya un uso consistente de términos entre las personas. Por ejemplo, lo que una persona puede llamar un bosque que vive en el Amazonas tropical puede ser bastante diferente de una persona que vive en el norte de Canadá. En estos lugares viven diferentes especies de árboles, los árboles pueden tener diferentes alturas y la cantidad de suelo y cobertura de sus copas puede ser bastante diferente. Por esta razón, necesitamos una forma estandarizada de describir la cobertura terrestre.</a:t>
            </a:r>
            <a:endParaRPr lang="en-US" sz="4900" dirty="0">
              <a:solidFill>
                <a:srgbClr val="000000"/>
              </a:solidFill>
            </a:endParaRPr>
          </a:p>
          <a:p>
            <a:pPr marL="0" indent="0" algn="just">
              <a:buNone/>
            </a:pPr>
            <a:r>
              <a:rPr lang="es-ES" sz="4900" dirty="0"/>
              <a:t>GLOBE utiliza un esquema de clasificación de cobertura terrestre llamado </a:t>
            </a:r>
            <a:r>
              <a:rPr lang="es-ES" sz="4900" b="1" u="sng" dirty="0">
                <a:solidFill>
                  <a:schemeClr val="accent5">
                    <a:lumMod val="75000"/>
                  </a:schemeClr>
                </a:solidFill>
              </a:rPr>
              <a:t>Clasificación UNESCO modificada (MUC</a:t>
            </a:r>
            <a:r>
              <a:rPr lang="es-ES" sz="4900" b="1" dirty="0">
                <a:solidFill>
                  <a:schemeClr val="accent5">
                    <a:lumMod val="75000"/>
                  </a:schemeClr>
                </a:solidFill>
              </a:rPr>
              <a:t>). </a:t>
            </a:r>
            <a:r>
              <a:rPr lang="es-ES" sz="4900" dirty="0"/>
              <a:t>Se utilizan muchos tipos diferentes de esquemas de clasificación. Suelen estar diseñados para regiones o lugares específicos. MUC se puede utilizar en todo el mundo y permite a las personas contribuir a una base de datos global. Cuando complete sus mediciones biométricas, tendrá los datos que necesita para identificar la clasificación de la cobertura terrestre de su sitio de estudio</a:t>
            </a:r>
            <a:r>
              <a:rPr lang="es-ES" sz="4900" dirty="0" smtClean="0"/>
              <a:t>.</a:t>
            </a:r>
            <a:r>
              <a:rPr lang="en-US" sz="1400" dirty="0" smtClean="0"/>
              <a:t> </a:t>
            </a:r>
            <a:endParaRPr lang="en-US" sz="1400" dirty="0"/>
          </a:p>
        </p:txBody>
      </p:sp>
      <p:pic>
        <p:nvPicPr>
          <p:cNvPr id="9" name="Content Placeholder 9" descr="Screen Shot of the MUC Guid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963856">
            <a:off x="6895276" y="1895438"/>
            <a:ext cx="1573591" cy="2414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4277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397" y="-196054"/>
            <a:ext cx="9144793" cy="7054054"/>
          </a:xfrm>
          <a:prstGeom prst="rect">
            <a:avLst/>
          </a:prstGeom>
        </p:spPr>
      </p:pic>
      <p:sp>
        <p:nvSpPr>
          <p:cNvPr id="11" name="CuadroTexto 10"/>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terrestre?</a:t>
            </a:r>
          </a:p>
          <a:p>
            <a:endParaRPr lang="es-AR" sz="1100" b="1" dirty="0">
              <a:solidFill>
                <a:srgbClr val="215B1C"/>
              </a:solidFill>
            </a:endParaRPr>
          </a:p>
          <a:p>
            <a:r>
              <a:rPr lang="es-AR" sz="1100" b="1" dirty="0">
                <a:solidFill>
                  <a:srgbClr val="215B1C"/>
                </a:solidFill>
              </a:rPr>
              <a:t>B</a:t>
            </a:r>
            <a:r>
              <a:rPr lang="es-AR" sz="1100" b="1" dirty="0">
                <a:solidFill>
                  <a:srgbClr val="215B1C"/>
                </a:solidFill>
              </a:rPr>
              <a:t>. ¿Por qué recolectar datos del sitio de muestreo de cobertura terrestre?</a:t>
            </a:r>
          </a:p>
          <a:p>
            <a:endParaRPr lang="es-AR" sz="1100" b="1" dirty="0">
              <a:solidFill>
                <a:srgbClr val="759885"/>
              </a:solidFill>
            </a:endParaRPr>
          </a:p>
          <a:p>
            <a:r>
              <a:rPr lang="es-AR" sz="1100" b="1" dirty="0" smtClean="0">
                <a:solidFill>
                  <a:srgbClr val="759885"/>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12" name="Elipse 11"/>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¿Por qué recolectar  datos de cobertura terrestre?</a:t>
            </a:r>
            <a:endParaRPr lang="es-AR" sz="900" dirty="0"/>
          </a:p>
        </p:txBody>
      </p:sp>
      <p:sp>
        <p:nvSpPr>
          <p:cNvPr id="5" name="Slide Number Placeholder 4"/>
          <p:cNvSpPr>
            <a:spLocks noGrp="1"/>
          </p:cNvSpPr>
          <p:nvPr>
            <p:ph type="sldNum" sz="quarter" idx="12"/>
          </p:nvPr>
        </p:nvSpPr>
        <p:spPr/>
        <p:txBody>
          <a:bodyPr/>
          <a:lstStyle/>
          <a:p>
            <a:fld id="{1F6A2733-D33A-BC47-A5EA-AEECC1A5023B}" type="slidenum">
              <a:rPr lang="en-US" smtClean="0"/>
              <a:t>6</a:t>
            </a:fld>
            <a:endParaRPr lang="en-US"/>
          </a:p>
        </p:txBody>
      </p:sp>
      <p:sp>
        <p:nvSpPr>
          <p:cNvPr id="2" name="Title 1"/>
          <p:cNvSpPr>
            <a:spLocks noGrp="1"/>
          </p:cNvSpPr>
          <p:nvPr>
            <p:ph type="title"/>
          </p:nvPr>
        </p:nvSpPr>
        <p:spPr>
          <a:xfrm>
            <a:off x="1185862" y="1008589"/>
            <a:ext cx="7886700" cy="535531"/>
          </a:xfrm>
        </p:spPr>
        <p:txBody>
          <a:bodyPr>
            <a:normAutofit/>
          </a:bodyPr>
          <a:lstStyle/>
          <a:p>
            <a:r>
              <a:rPr lang="es-AR" b="1" dirty="0" smtClean="0">
                <a:solidFill>
                  <a:schemeClr val="accent6">
                    <a:lumMod val="50000"/>
                  </a:schemeClr>
                </a:solidFill>
              </a:rPr>
              <a:t>Cartografía</a:t>
            </a:r>
            <a:endParaRPr lang="es-AR" b="1" dirty="0">
              <a:solidFill>
                <a:schemeClr val="accent6">
                  <a:lumMod val="50000"/>
                </a:schemeClr>
              </a:solidFill>
            </a:endParaRPr>
          </a:p>
        </p:txBody>
      </p:sp>
      <p:sp>
        <p:nvSpPr>
          <p:cNvPr id="3" name="Content Placeholder 2"/>
          <p:cNvSpPr>
            <a:spLocks noGrp="1"/>
          </p:cNvSpPr>
          <p:nvPr>
            <p:ph sz="half" idx="1"/>
          </p:nvPr>
        </p:nvSpPr>
        <p:spPr>
          <a:xfrm>
            <a:off x="1243012" y="1765270"/>
            <a:ext cx="4468240" cy="4351338"/>
          </a:xfrm>
        </p:spPr>
        <p:txBody>
          <a:bodyPr>
            <a:normAutofit fontScale="92500" lnSpcReduction="20000"/>
          </a:bodyPr>
          <a:lstStyle/>
          <a:p>
            <a:pPr marL="0" indent="0" algn="just">
              <a:buNone/>
            </a:pPr>
            <a:r>
              <a:rPr lang="es-ES" dirty="0"/>
              <a:t>Un objetivo importante de la investigación de la cobertura terrestre es evaluar la exactitud de los mapas creados por imágenes de satélite y fotografías aéreas.</a:t>
            </a:r>
          </a:p>
          <a:p>
            <a:pPr marL="0" indent="0" algn="just">
              <a:buNone/>
            </a:pPr>
            <a:r>
              <a:rPr lang="es-ES" dirty="0"/>
              <a:t> La teledetección simplemente significa aprender sobre algo sin tener contacto directo con él. Usamos la teledetección todos los días al oír, oler y ver. </a:t>
            </a:r>
          </a:p>
          <a:p>
            <a:pPr marL="0" indent="0" algn="just">
              <a:buNone/>
            </a:pPr>
            <a:r>
              <a:rPr lang="es-ES" dirty="0"/>
              <a:t>Con satélites y aviones, utilizamos máquinas para que sean nuestros "ojos" en el cielo o en órbita. La teledetección en el espacio tiene la gran ventaja de poder cubrir áreas muy grandes rápidamente y volver a visitar la misma área con frecuencia. Sin embargo, algunos de los detalles que se pueden ver a nivel del suelo pueden no ser detectados por un sistema de detección remota. Por lo tanto, es beneficioso recopilar datos en sitios de muestreo en el suelo para acompañar los datos de detección remota sobre una zona. Los datos de cobertura terrestre de GLOBE pueden contribuir a hacer mapas mejores y más precisos.</a:t>
            </a:r>
            <a:endParaRPr lang="en-US" dirty="0">
              <a:solidFill>
                <a:srgbClr val="000000"/>
              </a:solidFill>
            </a:endParaRPr>
          </a:p>
          <a:p>
            <a:pPr marL="0" indent="0" algn="just">
              <a:buNone/>
            </a:pPr>
            <a:endParaRPr lang="en-US" dirty="0">
              <a:solidFill>
                <a:srgbClr val="000000"/>
              </a:solidFill>
            </a:endParaRPr>
          </a:p>
        </p:txBody>
      </p:sp>
      <p:pic>
        <p:nvPicPr>
          <p:cNvPr id="9" name="Content Placeholder 9" descr="Artist's view of the Terra satellite in space, collecting data from the Earth's surfa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710" y="1765270"/>
            <a:ext cx="2546435" cy="2054412"/>
          </a:xfrm>
          <a:prstGeom prst="rect">
            <a:avLst/>
          </a:prstGeom>
        </p:spPr>
      </p:pic>
      <p:sp>
        <p:nvSpPr>
          <p:cNvPr id="4" name="Content Placeholder 3"/>
          <p:cNvSpPr>
            <a:spLocks noGrp="1"/>
          </p:cNvSpPr>
          <p:nvPr>
            <p:ph sz="half" idx="2"/>
          </p:nvPr>
        </p:nvSpPr>
        <p:spPr>
          <a:xfrm>
            <a:off x="5938710" y="4059160"/>
            <a:ext cx="2816482" cy="4351338"/>
          </a:xfrm>
        </p:spPr>
        <p:txBody>
          <a:bodyPr>
            <a:normAutofit fontScale="92500" lnSpcReduction="20000"/>
          </a:bodyPr>
          <a:lstStyle/>
          <a:p>
            <a:pPr marL="0" indent="0">
              <a:buNone/>
            </a:pPr>
            <a:r>
              <a:rPr lang="es-ES" sz="1500" i="1" dirty="0"/>
              <a:t>Los cinco instrumentos de Terra proporcionan mediciones de la composición, estructura, extensión y cambio de la planta (vegetación). Imagen: NASA.</a:t>
            </a:r>
            <a:endParaRPr lang="en-US" sz="1500" i="1" dirty="0"/>
          </a:p>
          <a:p>
            <a:pPr marL="0" indent="0">
              <a:buNone/>
            </a:pPr>
            <a:endParaRPr lang="en-US" dirty="0"/>
          </a:p>
        </p:txBody>
      </p:sp>
    </p:spTree>
    <p:extLst>
      <p:ext uri="{BB962C8B-B14F-4D97-AF65-F5344CB8AC3E}">
        <p14:creationId xmlns:p14="http://schemas.microsoft.com/office/powerpoint/2010/main" val="224713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397" y="-196054"/>
            <a:ext cx="9144793" cy="7054054"/>
          </a:xfrm>
          <a:prstGeom prst="rect">
            <a:avLst/>
          </a:prstGeom>
        </p:spPr>
      </p:pic>
      <p:sp>
        <p:nvSpPr>
          <p:cNvPr id="10" name="CuadroTexto 9"/>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11" name="Elipse 10"/>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pueden ayudar sus mediciones?</a:t>
            </a:r>
            <a:endParaRPr lang="es-AR" sz="900" dirty="0"/>
          </a:p>
        </p:txBody>
      </p:sp>
      <p:sp>
        <p:nvSpPr>
          <p:cNvPr id="2" name="Slide Number Placeholder 1"/>
          <p:cNvSpPr>
            <a:spLocks noGrp="1"/>
          </p:cNvSpPr>
          <p:nvPr>
            <p:ph type="sldNum" sz="quarter" idx="12"/>
          </p:nvPr>
        </p:nvSpPr>
        <p:spPr/>
        <p:txBody>
          <a:bodyPr/>
          <a:lstStyle/>
          <a:p>
            <a:fld id="{1F6A2733-D33A-BC47-A5EA-AEECC1A5023B}" type="slidenum">
              <a:rPr lang="en-US" smtClean="0"/>
              <a:t>7</a:t>
            </a:fld>
            <a:endParaRPr lang="en-US"/>
          </a:p>
        </p:txBody>
      </p:sp>
      <p:sp>
        <p:nvSpPr>
          <p:cNvPr id="13" name="Title 1"/>
          <p:cNvSpPr>
            <a:spLocks noGrp="1"/>
          </p:cNvSpPr>
          <p:nvPr>
            <p:ph type="title"/>
          </p:nvPr>
        </p:nvSpPr>
        <p:spPr>
          <a:xfrm>
            <a:off x="1185862" y="1036289"/>
            <a:ext cx="7886700" cy="480131"/>
          </a:xfrm>
        </p:spPr>
        <p:txBody>
          <a:bodyPr>
            <a:normAutofit/>
          </a:bodyPr>
          <a:lstStyle/>
          <a:p>
            <a:r>
              <a:rPr lang="en-US" sz="2800" b="1" dirty="0" smtClean="0">
                <a:solidFill>
                  <a:srgbClr val="055000"/>
                </a:solidFill>
              </a:rPr>
              <a:t>La </a:t>
            </a:r>
            <a:r>
              <a:rPr lang="en-US" sz="2800" b="1" dirty="0" err="1">
                <a:solidFill>
                  <a:srgbClr val="055000"/>
                </a:solidFill>
              </a:rPr>
              <a:t>Importancia</a:t>
            </a:r>
            <a:r>
              <a:rPr lang="en-US" sz="2800" b="1" dirty="0">
                <a:solidFill>
                  <a:srgbClr val="055000"/>
                </a:solidFill>
              </a:rPr>
              <a:t> </a:t>
            </a:r>
            <a:r>
              <a:rPr lang="en-US" sz="2800" b="1" dirty="0" err="1">
                <a:solidFill>
                  <a:srgbClr val="055000"/>
                </a:solidFill>
              </a:rPr>
              <a:t>científica</a:t>
            </a:r>
            <a:r>
              <a:rPr lang="en-US" sz="2800" b="1" dirty="0">
                <a:solidFill>
                  <a:srgbClr val="055000"/>
                </a:solidFill>
              </a:rPr>
              <a:t> de la </a:t>
            </a:r>
            <a:r>
              <a:rPr lang="en-US" sz="2800" b="1" dirty="0" err="1">
                <a:solidFill>
                  <a:srgbClr val="055000"/>
                </a:solidFill>
              </a:rPr>
              <a:t>cobertura</a:t>
            </a:r>
            <a:r>
              <a:rPr lang="en-US" sz="2800" b="1" dirty="0">
                <a:solidFill>
                  <a:srgbClr val="055000"/>
                </a:solidFill>
              </a:rPr>
              <a:t> </a:t>
            </a:r>
            <a:r>
              <a:rPr lang="en-US" sz="2800" b="1" dirty="0" err="1">
                <a:solidFill>
                  <a:srgbClr val="055000"/>
                </a:solidFill>
              </a:rPr>
              <a:t>terrestre</a:t>
            </a:r>
            <a:endParaRPr lang="en-US" sz="2800" b="1" dirty="0">
              <a:solidFill>
                <a:srgbClr val="055000"/>
              </a:solidFill>
            </a:endParaRPr>
          </a:p>
        </p:txBody>
      </p:sp>
      <p:sp>
        <p:nvSpPr>
          <p:cNvPr id="14" name="Content Placeholder 2"/>
          <p:cNvSpPr>
            <a:spLocks noGrp="1"/>
          </p:cNvSpPr>
          <p:nvPr>
            <p:ph sz="half" idx="1"/>
          </p:nvPr>
        </p:nvSpPr>
        <p:spPr>
          <a:xfrm>
            <a:off x="1263997" y="2005013"/>
            <a:ext cx="4003545" cy="4351338"/>
          </a:xfrm>
        </p:spPr>
        <p:txBody>
          <a:bodyPr>
            <a:normAutofit/>
          </a:bodyPr>
          <a:lstStyle/>
          <a:p>
            <a:pPr marL="0" indent="0" algn="just">
              <a:buNone/>
            </a:pPr>
            <a:r>
              <a:rPr lang="es-ES" dirty="0"/>
              <a:t>Los datos de cobertura terrestre de GLOBE pueden contribuir a hacer mapas mejores y más precisos. </a:t>
            </a:r>
          </a:p>
          <a:p>
            <a:pPr marL="0" indent="0" algn="just">
              <a:buNone/>
            </a:pPr>
            <a:r>
              <a:rPr lang="es-ES" dirty="0"/>
              <a:t>Sus medidas de cobertura terrestre se utilizan para verificar el análisis satelital de la cobertura terrestre. </a:t>
            </a:r>
          </a:p>
          <a:p>
            <a:pPr marL="0" indent="0" algn="just">
              <a:buNone/>
            </a:pPr>
            <a:r>
              <a:rPr lang="es-ES" dirty="0"/>
              <a:t>A medida que amplía una imagen de satélite de 15 km x 15 km, los píxeles (que tienen un tamaño de 30 x 30 m) se vuelven visibles. Tomará medidas de campo en sitios de 90 m x 90 m (igual a 3 píxeles x 3 píxeles).</a:t>
            </a:r>
            <a:endParaRPr lang="en-US" dirty="0"/>
          </a:p>
          <a:p>
            <a:pPr marL="0" indent="0" algn="just">
              <a:buNone/>
            </a:pPr>
            <a:endParaRPr lang="en-US" dirty="0"/>
          </a:p>
        </p:txBody>
      </p:sp>
      <p:pic>
        <p:nvPicPr>
          <p:cNvPr id="12" name="Content Placeholder 12" descr="False color image from Landsat satellite, showing how a small part of the image is made of pixels. 3 pixels x 3 pixels,which is equal to 90 m x 90 m on the Earth's surface.  "/>
          <p:cNvPicPr>
            <a:picLocks noChangeAspect="1"/>
          </p:cNvPicPr>
          <p:nvPr/>
        </p:nvPicPr>
        <p:blipFill>
          <a:blip r:embed="rId3"/>
          <a:srcRect/>
          <a:stretch>
            <a:fillRect/>
          </a:stretch>
        </p:blipFill>
        <p:spPr bwMode="auto">
          <a:xfrm>
            <a:off x="5395573" y="1765270"/>
            <a:ext cx="3599041" cy="4130353"/>
          </a:xfrm>
          <a:prstGeom prst="rect">
            <a:avLst/>
          </a:prstGeom>
          <a:noFill/>
          <a:ln w="9525">
            <a:noFill/>
            <a:miter lim="800000"/>
            <a:headEnd/>
            <a:tailEnd/>
          </a:ln>
        </p:spPr>
      </p:pic>
      <p:sp>
        <p:nvSpPr>
          <p:cNvPr id="15" name="Content Placeholder 3"/>
          <p:cNvSpPr>
            <a:spLocks noGrp="1"/>
          </p:cNvSpPr>
          <p:nvPr>
            <p:ph sz="half" idx="2"/>
          </p:nvPr>
        </p:nvSpPr>
        <p:spPr>
          <a:xfrm>
            <a:off x="5073230" y="5906889"/>
            <a:ext cx="4070400" cy="1026329"/>
          </a:xfrm>
        </p:spPr>
        <p:txBody>
          <a:bodyPr>
            <a:normAutofit/>
          </a:bodyPr>
          <a:lstStyle/>
          <a:p>
            <a:pPr marL="0" indent="0">
              <a:buNone/>
            </a:pPr>
            <a:r>
              <a:rPr lang="es-ES" sz="1200" i="1" dirty="0">
                <a:solidFill>
                  <a:srgbClr val="000000"/>
                </a:solidFill>
              </a:rPr>
              <a:t>A medida que amplía una imagen de satélite de 15 km x 15 km, los píxeles (que tienen un tamaño de 30 x 30 m) se vuelven visibles. Tomará medidas de campo en sitios de 90 m x 90 m (igual a 3 píxeles x 3 píxeles).</a:t>
            </a:r>
            <a:endParaRPr lang="en-US" dirty="0"/>
          </a:p>
        </p:txBody>
      </p:sp>
    </p:spTree>
    <p:extLst>
      <p:ext uri="{BB962C8B-B14F-4D97-AF65-F5344CB8AC3E}">
        <p14:creationId xmlns:p14="http://schemas.microsoft.com/office/powerpoint/2010/main" val="1381517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397" y="-196054"/>
            <a:ext cx="9144793" cy="7054054"/>
          </a:xfrm>
          <a:prstGeom prst="rect">
            <a:avLst/>
          </a:prstGeom>
        </p:spPr>
      </p:pic>
      <p:sp>
        <p:nvSpPr>
          <p:cNvPr id="10" name="Slide Number Placeholder 9"/>
          <p:cNvSpPr>
            <a:spLocks noGrp="1"/>
          </p:cNvSpPr>
          <p:nvPr>
            <p:ph type="sldNum" sz="quarter" idx="12"/>
          </p:nvPr>
        </p:nvSpPr>
        <p:spPr/>
        <p:txBody>
          <a:bodyPr/>
          <a:lstStyle/>
          <a:p>
            <a:fld id="{1F6A2733-D33A-BC47-A5EA-AEECC1A5023B}" type="slidenum">
              <a:rPr lang="en-US" smtClean="0"/>
              <a:t>8</a:t>
            </a:fld>
            <a:endParaRPr lang="en-US"/>
          </a:p>
        </p:txBody>
      </p:sp>
      <p:sp>
        <p:nvSpPr>
          <p:cNvPr id="2" name="Title 1"/>
          <p:cNvSpPr>
            <a:spLocks noGrp="1"/>
          </p:cNvSpPr>
          <p:nvPr>
            <p:ph type="title"/>
          </p:nvPr>
        </p:nvSpPr>
        <p:spPr/>
        <p:txBody>
          <a:bodyPr>
            <a:normAutofit fontScale="90000"/>
          </a:bodyPr>
          <a:lstStyle/>
          <a:p>
            <a:r>
              <a:rPr lang="en-US" b="1" dirty="0">
                <a:solidFill>
                  <a:srgbClr val="055000"/>
                </a:solidFill>
              </a:rPr>
              <a:t/>
            </a:r>
            <a:br>
              <a:rPr lang="en-US" b="1" dirty="0">
                <a:solidFill>
                  <a:srgbClr val="055000"/>
                </a:solidFill>
              </a:rPr>
            </a:br>
            <a:r>
              <a:rPr lang="en-US" b="1" dirty="0" err="1">
                <a:solidFill>
                  <a:srgbClr val="055000"/>
                </a:solidFill>
              </a:rPr>
              <a:t>Clasificación</a:t>
            </a:r>
            <a:r>
              <a:rPr lang="en-US" b="1" dirty="0">
                <a:solidFill>
                  <a:srgbClr val="055000"/>
                </a:solidFill>
              </a:rPr>
              <a:t> de la </a:t>
            </a:r>
            <a:r>
              <a:rPr lang="en-US" b="1" dirty="0" err="1">
                <a:solidFill>
                  <a:srgbClr val="055000"/>
                </a:solidFill>
              </a:rPr>
              <a:t>cobertura</a:t>
            </a:r>
            <a:r>
              <a:rPr lang="en-US" b="1" dirty="0">
                <a:solidFill>
                  <a:srgbClr val="055000"/>
                </a:solidFill>
              </a:rPr>
              <a:t> </a:t>
            </a:r>
            <a:r>
              <a:rPr lang="en-US" b="1" dirty="0" err="1">
                <a:solidFill>
                  <a:srgbClr val="055000"/>
                </a:solidFill>
              </a:rPr>
              <a:t>terrestre</a:t>
            </a:r>
            <a:r>
              <a:rPr lang="en-US" b="1" dirty="0">
                <a:solidFill>
                  <a:srgbClr val="055000"/>
                </a:solidFill>
              </a:rPr>
              <a:t> </a:t>
            </a:r>
            <a:r>
              <a:rPr lang="en-US" b="1" dirty="0" err="1">
                <a:solidFill>
                  <a:srgbClr val="055000"/>
                </a:solidFill>
              </a:rPr>
              <a:t>utilizando</a:t>
            </a:r>
            <a:r>
              <a:rPr lang="en-US" b="1" dirty="0">
                <a:solidFill>
                  <a:srgbClr val="055000"/>
                </a:solidFill>
              </a:rPr>
              <a:t> </a:t>
            </a:r>
            <a:r>
              <a:rPr lang="en-US" b="1" dirty="0" err="1">
                <a:solidFill>
                  <a:srgbClr val="055000"/>
                </a:solidFill>
              </a:rPr>
              <a:t>datos</a:t>
            </a:r>
            <a:r>
              <a:rPr lang="en-US" b="1" dirty="0">
                <a:solidFill>
                  <a:srgbClr val="055000"/>
                </a:solidFill>
              </a:rPr>
              <a:t> </a:t>
            </a:r>
            <a:r>
              <a:rPr lang="en-US" b="1" dirty="0" err="1">
                <a:solidFill>
                  <a:srgbClr val="055000"/>
                </a:solidFill>
              </a:rPr>
              <a:t>satelitales</a:t>
            </a:r>
            <a:endParaRPr lang="en-US" dirty="0"/>
          </a:p>
        </p:txBody>
      </p:sp>
      <p:sp>
        <p:nvSpPr>
          <p:cNvPr id="3" name="Content Placeholder 2"/>
          <p:cNvSpPr>
            <a:spLocks noGrp="1"/>
          </p:cNvSpPr>
          <p:nvPr>
            <p:ph sz="half" idx="1"/>
          </p:nvPr>
        </p:nvSpPr>
        <p:spPr>
          <a:xfrm>
            <a:off x="1255243" y="2065970"/>
            <a:ext cx="4920590" cy="4351338"/>
          </a:xfrm>
        </p:spPr>
        <p:txBody>
          <a:bodyPr>
            <a:normAutofit lnSpcReduction="10000"/>
          </a:bodyPr>
          <a:lstStyle/>
          <a:p>
            <a:pPr marL="0" indent="0" algn="just">
              <a:buNone/>
            </a:pPr>
            <a:r>
              <a:rPr lang="es-ES" sz="1400" dirty="0"/>
              <a:t>Durante años, los científicos de todo el mundo han estado mapeando estos cambios en el paisaje para prevenir futuros desastres, monitorear los recursos naturales y recopilar información sobre el medio ambiente. La forma más eficaz de cartografiar la cobertura terrestre es desde el espacio. Mediante el uso de satélites de imágenes como </a:t>
            </a:r>
            <a:r>
              <a:rPr lang="es-ES" sz="1400" dirty="0" err="1"/>
              <a:t>Landsat</a:t>
            </a:r>
            <a:r>
              <a:rPr lang="es-ES" sz="1400" dirty="0"/>
              <a:t> y Terra, los científicos tienen la capacidad de observar grandes extensiones de la superficie de la Tierra en una fracción del tiempo necesario para completar estudios aéreos o terrestres. A continuación, se muestran los tipos de cobertura terrestre vistos desde arriba: la perspectiva de un avión o satélite. Las clasificaciones de cobertura de coníferas (arriba), caducifolios (medio) y pastos (abajo) se basan en las diferencias de </a:t>
            </a:r>
            <a:r>
              <a:rPr lang="es-ES" sz="1400" dirty="0" err="1"/>
              <a:t>reflectancia</a:t>
            </a:r>
            <a:r>
              <a:rPr lang="es-ES" sz="1400" dirty="0"/>
              <a:t> de los diferentes tipos de plantas en las longitudes de onda del infrarrojo cercano y visible. </a:t>
            </a:r>
          </a:p>
          <a:p>
            <a:pPr marL="0" indent="0" algn="just">
              <a:buNone/>
            </a:pPr>
            <a:r>
              <a:rPr lang="es-ES" sz="1400" dirty="0"/>
              <a:t>Para verificar sus resultados, los científicos a menudo viajarán a las regiones de interés y compararán los resultados del mapa con los sitios de prueba en el suelo. Los datos GLOBE respaldan su trabajo al proporcionar datos de validación en tierra. </a:t>
            </a:r>
          </a:p>
          <a:p>
            <a:pPr marL="0" indent="0" algn="just">
              <a:buNone/>
            </a:pPr>
            <a:r>
              <a:rPr lang="es-ES" sz="1400" dirty="0"/>
              <a:t>Lea más sobre la clasificación de la cobertura terrestre aquí: </a:t>
            </a:r>
            <a:r>
              <a:rPr lang="es-ES" sz="1400" u="sng" dirty="0">
                <a:solidFill>
                  <a:srgbClr val="0070C0"/>
                </a:solidFill>
              </a:rPr>
              <a:t>Observatorio de la Tierra de la NASA</a:t>
            </a:r>
            <a:endParaRPr lang="en-US" sz="1400" u="sng" dirty="0">
              <a:solidFill>
                <a:srgbClr val="0070C0"/>
              </a:solidFill>
            </a:endParaRPr>
          </a:p>
        </p:txBody>
      </p:sp>
      <p:pic>
        <p:nvPicPr>
          <p:cNvPr id="5" name="Content Placeholder 4" descr="Land cover types as seen from above—the perspective of an aircraft or satellite. Conifer (top), deciduous (middle), and grass (bottom.)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75511" y="1575755"/>
            <a:ext cx="2119849" cy="4703054"/>
          </a:xfrm>
        </p:spPr>
      </p:pic>
      <p:sp>
        <p:nvSpPr>
          <p:cNvPr id="9" name="TextBox 8"/>
          <p:cNvSpPr txBox="1"/>
          <p:nvPr/>
        </p:nvSpPr>
        <p:spPr>
          <a:xfrm>
            <a:off x="5876154" y="6278809"/>
            <a:ext cx="2716706" cy="276999"/>
          </a:xfrm>
          <a:prstGeom prst="rect">
            <a:avLst/>
          </a:prstGeom>
          <a:noFill/>
        </p:spPr>
        <p:txBody>
          <a:bodyPr wrap="none" rtlCol="0">
            <a:spAutoFit/>
          </a:bodyPr>
          <a:lstStyle/>
          <a:p>
            <a:r>
              <a:rPr lang="en-US" sz="1200" i="1" dirty="0" err="1" smtClean="0"/>
              <a:t>Texto</a:t>
            </a:r>
            <a:r>
              <a:rPr lang="en-US" sz="1200" i="1" dirty="0" smtClean="0"/>
              <a:t> e </a:t>
            </a:r>
            <a:r>
              <a:rPr lang="en-US" sz="1200" i="1" dirty="0" err="1" smtClean="0"/>
              <a:t>imagen</a:t>
            </a:r>
            <a:r>
              <a:rPr lang="en-US" sz="1200" i="1" dirty="0" smtClean="0"/>
              <a:t>: </a:t>
            </a:r>
            <a:r>
              <a:rPr lang="en-US" sz="1200" i="1" dirty="0"/>
              <a:t>NASA Earth Observatory</a:t>
            </a:r>
          </a:p>
        </p:txBody>
      </p:sp>
      <p:sp>
        <p:nvSpPr>
          <p:cNvPr id="12" name="CuadroTexto 11"/>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13" name="Elipse 12"/>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pueden ayudar sus mediciones?</a:t>
            </a:r>
            <a:endParaRPr lang="es-AR" sz="900" dirty="0"/>
          </a:p>
        </p:txBody>
      </p:sp>
    </p:spTree>
    <p:extLst>
      <p:ext uri="{BB962C8B-B14F-4D97-AF65-F5344CB8AC3E}">
        <p14:creationId xmlns:p14="http://schemas.microsoft.com/office/powerpoint/2010/main" val="489407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397" y="-196054"/>
            <a:ext cx="9144793" cy="7054054"/>
          </a:xfrm>
          <a:prstGeom prst="rect">
            <a:avLst/>
          </a:prstGeom>
        </p:spPr>
      </p:pic>
      <p:sp>
        <p:nvSpPr>
          <p:cNvPr id="2" name="Slide Number Placeholder 1"/>
          <p:cNvSpPr>
            <a:spLocks noGrp="1"/>
          </p:cNvSpPr>
          <p:nvPr>
            <p:ph type="sldNum" sz="quarter" idx="12"/>
          </p:nvPr>
        </p:nvSpPr>
        <p:spPr/>
        <p:txBody>
          <a:bodyPr/>
          <a:lstStyle/>
          <a:p>
            <a:fld id="{1F6A2733-D33A-BC47-A5EA-AEECC1A5023B}" type="slidenum">
              <a:rPr lang="en-US" smtClean="0"/>
              <a:t>9</a:t>
            </a:fld>
            <a:endParaRPr lang="en-US"/>
          </a:p>
        </p:txBody>
      </p:sp>
      <p:sp>
        <p:nvSpPr>
          <p:cNvPr id="11" name="Title 1"/>
          <p:cNvSpPr>
            <a:spLocks noGrp="1"/>
          </p:cNvSpPr>
          <p:nvPr>
            <p:ph type="title"/>
          </p:nvPr>
        </p:nvSpPr>
        <p:spPr>
          <a:xfrm>
            <a:off x="1257300" y="875667"/>
            <a:ext cx="7886700" cy="905671"/>
          </a:xfrm>
        </p:spPr>
        <p:txBody>
          <a:bodyPr>
            <a:normAutofit fontScale="90000"/>
          </a:bodyPr>
          <a:lstStyle/>
          <a:p>
            <a:r>
              <a:rPr lang="en-US" b="1" dirty="0">
                <a:solidFill>
                  <a:srgbClr val="055000"/>
                </a:solidFill>
              </a:rPr>
              <a:t>¿</a:t>
            </a:r>
            <a:r>
              <a:rPr lang="en-US" b="1" dirty="0" err="1">
                <a:solidFill>
                  <a:srgbClr val="055000"/>
                </a:solidFill>
              </a:rPr>
              <a:t>Porqué</a:t>
            </a:r>
            <a:r>
              <a:rPr lang="en-US" b="1" dirty="0">
                <a:solidFill>
                  <a:srgbClr val="055000"/>
                </a:solidFill>
              </a:rPr>
              <a:t> </a:t>
            </a:r>
            <a:r>
              <a:rPr lang="en-US" b="1" dirty="0" err="1">
                <a:solidFill>
                  <a:srgbClr val="055000"/>
                </a:solidFill>
              </a:rPr>
              <a:t>recopilar</a:t>
            </a:r>
            <a:r>
              <a:rPr lang="en-US" b="1" dirty="0">
                <a:solidFill>
                  <a:srgbClr val="055000"/>
                </a:solidFill>
              </a:rPr>
              <a:t> </a:t>
            </a:r>
            <a:r>
              <a:rPr lang="en-US" b="1" dirty="0" err="1">
                <a:solidFill>
                  <a:srgbClr val="055000"/>
                </a:solidFill>
              </a:rPr>
              <a:t>datos</a:t>
            </a:r>
            <a:r>
              <a:rPr lang="en-US" b="1" dirty="0">
                <a:solidFill>
                  <a:srgbClr val="055000"/>
                </a:solidFill>
              </a:rPr>
              <a:t> de la </a:t>
            </a:r>
            <a:r>
              <a:rPr lang="en-US" b="1" dirty="0" err="1">
                <a:solidFill>
                  <a:srgbClr val="055000"/>
                </a:solidFill>
              </a:rPr>
              <a:t>cobertura</a:t>
            </a:r>
            <a:r>
              <a:rPr lang="en-US" b="1" dirty="0">
                <a:solidFill>
                  <a:srgbClr val="055000"/>
                </a:solidFill>
              </a:rPr>
              <a:t> </a:t>
            </a:r>
            <a:r>
              <a:rPr lang="en-US" b="1" dirty="0" err="1">
                <a:solidFill>
                  <a:srgbClr val="055000"/>
                </a:solidFill>
              </a:rPr>
              <a:t>terrestre</a:t>
            </a:r>
            <a:r>
              <a:rPr lang="en-US" b="1" dirty="0">
                <a:solidFill>
                  <a:srgbClr val="055000"/>
                </a:solidFill>
              </a:rPr>
              <a:t>?</a:t>
            </a:r>
          </a:p>
        </p:txBody>
      </p:sp>
      <p:sp>
        <p:nvSpPr>
          <p:cNvPr id="16" name="Content Placeholder 2"/>
          <p:cNvSpPr>
            <a:spLocks noGrp="1"/>
          </p:cNvSpPr>
          <p:nvPr>
            <p:ph sz="half" idx="1"/>
          </p:nvPr>
        </p:nvSpPr>
        <p:spPr>
          <a:xfrm>
            <a:off x="1243010" y="1781338"/>
            <a:ext cx="7481263" cy="4351338"/>
          </a:xfrm>
        </p:spPr>
        <p:txBody>
          <a:bodyPr>
            <a:normAutofit/>
          </a:bodyPr>
          <a:lstStyle/>
          <a:p>
            <a:pPr marL="0" indent="0" algn="just">
              <a:buNone/>
            </a:pPr>
            <a:r>
              <a:rPr lang="es-ES" dirty="0"/>
              <a:t>Las mediciones biométricas son útiles para los científicos que desean utilizar los datos de su sitio de muestreo de cobertura terrestre. Ayuda a asegurarse de que la clase MUC que seleccione sea correcta. Las mediciones biométricas pueden ayudarlos a evaluar qué tan exacto y preciso es un conjunto de datos de cobertura terrestre. La </a:t>
            </a:r>
            <a:r>
              <a:rPr lang="es-ES" b="1" dirty="0">
                <a:solidFill>
                  <a:schemeClr val="accent6">
                    <a:lumMod val="50000"/>
                  </a:schemeClr>
                </a:solidFill>
              </a:rPr>
              <a:t>exactitud </a:t>
            </a:r>
            <a:r>
              <a:rPr lang="es-ES" dirty="0"/>
              <a:t>es una medida de qué tan correctamente los datos describen un fenómeno. La </a:t>
            </a:r>
            <a:r>
              <a:rPr lang="es-ES" b="1" dirty="0">
                <a:solidFill>
                  <a:schemeClr val="accent6">
                    <a:lumMod val="50000"/>
                  </a:schemeClr>
                </a:solidFill>
              </a:rPr>
              <a:t>precisión</a:t>
            </a:r>
            <a:r>
              <a:rPr lang="es-ES" dirty="0"/>
              <a:t> se demuestra cuando las mediciones repetidas producen el mismo resultado. En la mayoría de los protocolos GLOBE, se le pide que realice una medición 3 veces, lo que le permite a usted, así como a otros científicos, determinar la precisión de sus datos.</a:t>
            </a:r>
            <a:endParaRPr lang="en-US" dirty="0"/>
          </a:p>
          <a:p>
            <a:pPr marL="0" indent="0" algn="just">
              <a:buNone/>
            </a:pPr>
            <a:endParaRPr lang="en-US" dirty="0">
              <a:solidFill>
                <a:prstClr val="black"/>
              </a:solidFill>
            </a:endParaRPr>
          </a:p>
        </p:txBody>
      </p:sp>
      <p:pic>
        <p:nvPicPr>
          <p:cNvPr id="17" name="Content Placeholder 4" descr="Image of three bullseye dartboards. The first has a series of points near the middle but not closely clustered. This is an example of high accurary and low resolution. The second image has a cluster of points tightly grouped in the bullseye, this is an example of high accuracy and high precision. The last dartboard has a tight cluster of points far away from the bullseye, and this is an example of low accuracy and high precision.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91811" y="4213340"/>
            <a:ext cx="6383663" cy="2644660"/>
          </a:xfrm>
        </p:spPr>
      </p:pic>
      <p:sp>
        <p:nvSpPr>
          <p:cNvPr id="9" name="CuadroTexto 8"/>
          <p:cNvSpPr txBox="1"/>
          <p:nvPr/>
        </p:nvSpPr>
        <p:spPr>
          <a:xfrm>
            <a:off x="25090" y="1098059"/>
            <a:ext cx="1075295" cy="5509200"/>
          </a:xfrm>
          <a:prstGeom prst="rect">
            <a:avLst/>
          </a:prstGeom>
          <a:noFill/>
        </p:spPr>
        <p:txBody>
          <a:bodyPr wrap="square" rtlCol="0">
            <a:spAutoFit/>
          </a:bodyPr>
          <a:lstStyle/>
          <a:p>
            <a:r>
              <a:rPr lang="es-AR" sz="1100" b="1" dirty="0">
                <a:solidFill>
                  <a:srgbClr val="759885"/>
                </a:solidFill>
              </a:rPr>
              <a:t>A. ¿Qué es un sitio de muestreo de cobertura </a:t>
            </a:r>
            <a:r>
              <a:rPr lang="es-AR" sz="1100" b="1" dirty="0">
                <a:solidFill>
                  <a:srgbClr val="759885"/>
                </a:solidFill>
              </a:rPr>
              <a:t>terrestre?</a:t>
            </a:r>
          </a:p>
          <a:p>
            <a:endParaRPr lang="es-AR" sz="1100" b="1" dirty="0">
              <a:solidFill>
                <a:srgbClr val="759885"/>
              </a:solidFill>
            </a:endParaRPr>
          </a:p>
          <a:p>
            <a:r>
              <a:rPr lang="es-AR" sz="1100" b="1" dirty="0">
                <a:solidFill>
                  <a:srgbClr val="759885"/>
                </a:solidFill>
              </a:rPr>
              <a:t>B. ¿Por qué recolectar datos del sitio de muestreo de cobertura terrestre?</a:t>
            </a:r>
          </a:p>
          <a:p>
            <a:endParaRPr lang="es-AR" sz="1100" b="1" dirty="0">
              <a:solidFill>
                <a:srgbClr val="759885"/>
              </a:solidFill>
            </a:endParaRPr>
          </a:p>
          <a:p>
            <a:r>
              <a:rPr lang="es-AR" sz="1100" b="1" dirty="0">
                <a:solidFill>
                  <a:srgbClr val="215B1C"/>
                </a:solidFill>
              </a:rPr>
              <a:t>C. Cómo pueden ayudar sus mediciones</a:t>
            </a:r>
          </a:p>
          <a:p>
            <a:endParaRPr lang="es-AR" sz="1100" b="1" dirty="0">
              <a:solidFill>
                <a:srgbClr val="759885"/>
              </a:solidFill>
            </a:endParaRPr>
          </a:p>
          <a:p>
            <a:r>
              <a:rPr lang="es-AR" sz="1100" b="1" dirty="0" smtClean="0">
                <a:solidFill>
                  <a:srgbClr val="759885"/>
                </a:solidFill>
              </a:rPr>
              <a:t>D. Cómo recopilar datos</a:t>
            </a:r>
          </a:p>
          <a:p>
            <a:endParaRPr lang="es-AR" sz="1100" b="1" dirty="0">
              <a:solidFill>
                <a:srgbClr val="759885"/>
              </a:solidFill>
            </a:endParaRPr>
          </a:p>
          <a:p>
            <a:r>
              <a:rPr lang="es-AR" sz="1100" b="1" dirty="0" smtClean="0">
                <a:solidFill>
                  <a:srgbClr val="759885"/>
                </a:solidFill>
              </a:rPr>
              <a:t>E. Ingresar datos al sitio web de GLOBE</a:t>
            </a:r>
          </a:p>
          <a:p>
            <a:endParaRPr lang="es-AR" sz="1100" b="1" dirty="0">
              <a:solidFill>
                <a:srgbClr val="759885"/>
              </a:solidFill>
            </a:endParaRPr>
          </a:p>
          <a:p>
            <a:r>
              <a:rPr lang="es-AR" sz="1100" b="1" dirty="0" smtClean="0">
                <a:solidFill>
                  <a:srgbClr val="759885"/>
                </a:solidFill>
              </a:rPr>
              <a:t>F. Entender los datos</a:t>
            </a:r>
          </a:p>
          <a:p>
            <a:endParaRPr lang="es-AR" sz="1100" b="1" dirty="0">
              <a:solidFill>
                <a:srgbClr val="759885"/>
              </a:solidFill>
            </a:endParaRPr>
          </a:p>
          <a:p>
            <a:r>
              <a:rPr lang="es-AR" sz="1100" b="1" dirty="0" smtClean="0">
                <a:solidFill>
                  <a:srgbClr val="759885"/>
                </a:solidFill>
              </a:rPr>
              <a:t>G. Auto evaluación</a:t>
            </a:r>
          </a:p>
          <a:p>
            <a:endParaRPr lang="es-AR" sz="1100" b="1" dirty="0">
              <a:solidFill>
                <a:srgbClr val="759885"/>
              </a:solidFill>
            </a:endParaRPr>
          </a:p>
          <a:p>
            <a:r>
              <a:rPr lang="es-AR" sz="1100" b="1" dirty="0" smtClean="0">
                <a:solidFill>
                  <a:srgbClr val="759885"/>
                </a:solidFill>
              </a:rPr>
              <a:t>H. Información Adicional</a:t>
            </a:r>
            <a:endParaRPr lang="es-AR" sz="1100" b="1" dirty="0">
              <a:solidFill>
                <a:srgbClr val="759885"/>
              </a:solidFill>
            </a:endParaRPr>
          </a:p>
        </p:txBody>
      </p:sp>
      <p:sp>
        <p:nvSpPr>
          <p:cNvPr id="10" name="Elipse 9"/>
          <p:cNvSpPr/>
          <p:nvPr/>
        </p:nvSpPr>
        <p:spPr>
          <a:xfrm>
            <a:off x="7770164" y="47510"/>
            <a:ext cx="1179526" cy="732525"/>
          </a:xfrm>
          <a:prstGeom prst="ellipse">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s-AR" sz="900" dirty="0" smtClean="0"/>
              <a:t>¿Cómo pueden ayudar sus mediciones?</a:t>
            </a:r>
            <a:endParaRPr lang="es-AR" sz="900" dirty="0"/>
          </a:p>
        </p:txBody>
      </p:sp>
    </p:spTree>
    <p:extLst>
      <p:ext uri="{BB962C8B-B14F-4D97-AF65-F5344CB8AC3E}">
        <p14:creationId xmlns:p14="http://schemas.microsoft.com/office/powerpoint/2010/main" val="13941059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2990</TotalTime>
  <Words>5836</Words>
  <Application>Microsoft Office PowerPoint</Application>
  <PresentationFormat>Presentación en pantalla (4:3)</PresentationFormat>
  <Paragraphs>818</Paragraphs>
  <Slides>32</Slides>
  <Notes>12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32</vt:i4>
      </vt:variant>
    </vt:vector>
  </HeadingPairs>
  <TitlesOfParts>
    <vt:vector size="38" baseType="lpstr">
      <vt:lpstr>Arial</vt:lpstr>
      <vt:lpstr>Calibri</vt:lpstr>
      <vt:lpstr>Calibri Light</vt:lpstr>
      <vt:lpstr>ＭＳ 明朝</vt:lpstr>
      <vt:lpstr>Times New Roman</vt:lpstr>
      <vt:lpstr>Office Theme</vt:lpstr>
      <vt:lpstr>Land Cover Sample Site Field Guide</vt:lpstr>
      <vt:lpstr>Descripción General</vt:lpstr>
      <vt:lpstr>La Biósfera</vt:lpstr>
      <vt:lpstr>¿Qué es la Biometría?</vt:lpstr>
      <vt:lpstr>Investigaciones de la Cobertura Terrestre de GLOBE</vt:lpstr>
      <vt:lpstr>Cartografía</vt:lpstr>
      <vt:lpstr>La Importancia científica de la cobertura terrestre</vt:lpstr>
      <vt:lpstr> Clasificación de la cobertura terrestre utilizando datos satelitales</vt:lpstr>
      <vt:lpstr>¿Porqué recopilar datos de la cobertura terrestre?</vt:lpstr>
      <vt:lpstr>Un vistazo al protocolo</vt:lpstr>
      <vt:lpstr>Temporalización y frecuencia de la recopilación de datos</vt:lpstr>
      <vt:lpstr>Describa su  sitio de muestreo de cobertura terrestre</vt:lpstr>
      <vt:lpstr>Diagrama del sitio de muestreo homogéneo versus heterogéneo</vt:lpstr>
      <vt:lpstr>Selección del sitio en el campo:</vt:lpstr>
      <vt:lpstr>Diagrama de consideraciones del sitio de muestreo</vt:lpstr>
      <vt:lpstr>En el campo</vt:lpstr>
      <vt:lpstr>Utilizando un receptor de GPS</vt:lpstr>
      <vt:lpstr>Calcule su lectura promedio y verifique</vt:lpstr>
      <vt:lpstr>Determinar el  sitio de muestreo de la Clase MUC </vt:lpstr>
      <vt:lpstr>La Guía MUC tiene una estructura clave dicotómica </vt:lpstr>
      <vt:lpstr>Tome apuntes y fotografías del sitio  </vt:lpstr>
      <vt:lpstr>Informe sus datos a la base de datos de GLOBE </vt:lpstr>
      <vt:lpstr>Ingresar sus datos a través de la entrada de datos en vivo o la aplicación móvil de entrada de datos - Paso 1</vt:lpstr>
      <vt:lpstr>Ingresar sus datos a través de la entrada de datos en vivo o la aplicación móvil de entrada de datos - Paso 2 </vt:lpstr>
      <vt:lpstr> Visualice y  recupere  datos- Paso 1</vt:lpstr>
      <vt:lpstr> Visualice y  recupere  datos- Paso 2</vt:lpstr>
      <vt:lpstr>Visualice y  recupere  datos- Paso 3</vt:lpstr>
      <vt:lpstr>Repase preguntas para ayudarlo a prepararse para realizar la descripción del sitio de muestreo de cobertura terrestre asociada con el Protocolo de Biometría GLOBE</vt:lpstr>
      <vt:lpstr>¿Está listo para tomar la prueba? </vt:lpstr>
      <vt:lpstr>Algunas preguntas para investigaciones futuras  utilizando sus datos de cobertura terrestre:</vt:lpstr>
      <vt:lpstr>Su devolución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Donna Candia</cp:lastModifiedBy>
  <cp:revision>169</cp:revision>
  <dcterms:created xsi:type="dcterms:W3CDTF">2016-04-03T18:56:28Z</dcterms:created>
  <dcterms:modified xsi:type="dcterms:W3CDTF">2021-08-25T14:22:53Z</dcterms:modified>
</cp:coreProperties>
</file>