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6"/>
  </p:notesMasterIdLst>
  <p:sldIdLst>
    <p:sldId id="257" r:id="rId2"/>
    <p:sldId id="260" r:id="rId3"/>
    <p:sldId id="271" r:id="rId4"/>
    <p:sldId id="272" r:id="rId5"/>
    <p:sldId id="273" r:id="rId6"/>
    <p:sldId id="261" r:id="rId7"/>
    <p:sldId id="263" r:id="rId8"/>
    <p:sldId id="274" r:id="rId9"/>
    <p:sldId id="275" r:id="rId10"/>
    <p:sldId id="297" r:id="rId11"/>
    <p:sldId id="300" r:id="rId12"/>
    <p:sldId id="299" r:id="rId13"/>
    <p:sldId id="301" r:id="rId14"/>
    <p:sldId id="298" r:id="rId15"/>
    <p:sldId id="302" r:id="rId16"/>
    <p:sldId id="265" r:id="rId17"/>
    <p:sldId id="276" r:id="rId18"/>
    <p:sldId id="277" r:id="rId19"/>
    <p:sldId id="278" r:id="rId20"/>
    <p:sldId id="279" r:id="rId21"/>
    <p:sldId id="280" r:id="rId22"/>
    <p:sldId id="281" r:id="rId23"/>
    <p:sldId id="282" r:id="rId24"/>
    <p:sldId id="283" r:id="rId25"/>
    <p:sldId id="285" r:id="rId26"/>
    <p:sldId id="286" r:id="rId27"/>
    <p:sldId id="303" r:id="rId28"/>
    <p:sldId id="306" r:id="rId29"/>
    <p:sldId id="305" r:id="rId30"/>
    <p:sldId id="307" r:id="rId31"/>
    <p:sldId id="266" r:id="rId32"/>
    <p:sldId id="288" r:id="rId33"/>
    <p:sldId id="289" r:id="rId34"/>
    <p:sldId id="267" r:id="rId35"/>
    <p:sldId id="290" r:id="rId36"/>
    <p:sldId id="291" r:id="rId37"/>
    <p:sldId id="268" r:id="rId38"/>
    <p:sldId id="292" r:id="rId39"/>
    <p:sldId id="270" r:id="rId40"/>
    <p:sldId id="293" r:id="rId41"/>
    <p:sldId id="294" r:id="rId42"/>
    <p:sldId id="295" r:id="rId43"/>
    <p:sldId id="296" r:id="rId44"/>
    <p:sldId id="308"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51"/>
    <p:restoredTop sz="94661"/>
  </p:normalViewPr>
  <p:slideViewPr>
    <p:cSldViewPr snapToGrid="0" snapToObjects="1">
      <p:cViewPr varScale="1">
        <p:scale>
          <a:sx n="65" d="100"/>
          <a:sy n="65" d="100"/>
        </p:scale>
        <p:origin x="126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0B488B-9145-4303-A49F-03DEF35BDCE4}" type="datetimeFigureOut">
              <a:rPr lang="en-US" smtClean="0"/>
              <a:t>3/17/2022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1609F5-B2FF-49B9-AA41-7BB2133DFC37}" type="slidenum">
              <a:rPr lang="en-US" smtClean="0"/>
              <a:t>‹Nº›</a:t>
            </a:fld>
            <a:endParaRPr lang="en-US"/>
          </a:p>
        </p:txBody>
      </p:sp>
    </p:spTree>
    <p:extLst>
      <p:ext uri="{BB962C8B-B14F-4D97-AF65-F5344CB8AC3E}">
        <p14:creationId xmlns:p14="http://schemas.microsoft.com/office/powerpoint/2010/main" val="3447538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Y" dirty="0"/>
              <a:t>Hinchazón</a:t>
            </a:r>
          </a:p>
          <a:p>
            <a:r>
              <a:rPr lang="en-UY" dirty="0"/>
              <a:t>Brotación</a:t>
            </a:r>
          </a:p>
          <a:p>
            <a:r>
              <a:rPr lang="en-UY" dirty="0"/>
              <a:t>Medida del largo de la hoja</a:t>
            </a:r>
          </a:p>
        </p:txBody>
      </p:sp>
      <p:sp>
        <p:nvSpPr>
          <p:cNvPr id="4" name="Slide Number Placeholder 3"/>
          <p:cNvSpPr>
            <a:spLocks noGrp="1"/>
          </p:cNvSpPr>
          <p:nvPr>
            <p:ph type="sldNum" sz="quarter" idx="5"/>
          </p:nvPr>
        </p:nvSpPr>
        <p:spPr/>
        <p:txBody>
          <a:bodyPr/>
          <a:lstStyle/>
          <a:p>
            <a:fld id="{451609F5-B2FF-49B9-AA41-7BB2133DFC37}" type="slidenum">
              <a:rPr lang="en-US" smtClean="0"/>
              <a:t>25</a:t>
            </a:fld>
            <a:endParaRPr lang="en-US"/>
          </a:p>
        </p:txBody>
      </p:sp>
    </p:spTree>
    <p:extLst>
      <p:ext uri="{BB962C8B-B14F-4D97-AF65-F5344CB8AC3E}">
        <p14:creationId xmlns:p14="http://schemas.microsoft.com/office/powerpoint/2010/main" val="3630161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Y" dirty="0"/>
              <a:t>Si desea agregar o actualizar el nombre de una especie más tarde, puede efectuar cambios. Indíquelos en este espacio.</a:t>
            </a:r>
          </a:p>
          <a:p>
            <a:r>
              <a:rPr lang="en-UY" dirty="0"/>
              <a:t>Agregue el </a:t>
            </a:r>
            <a:r>
              <a:rPr lang="es-AR" dirty="0" smtClean="0"/>
              <a:t>árbol</a:t>
            </a:r>
            <a:r>
              <a:rPr lang="en-UY" dirty="0" smtClean="0"/>
              <a:t>/arbusto </a:t>
            </a:r>
            <a:r>
              <a:rPr lang="en-UY" dirty="0"/>
              <a:t>que esté monitoreando para la Floración</a:t>
            </a:r>
          </a:p>
          <a:p>
            <a:r>
              <a:rPr lang="en-UY" dirty="0"/>
              <a:t>Agregue otras especies que esté monitoreando</a:t>
            </a:r>
          </a:p>
          <a:p>
            <a:r>
              <a:rPr lang="en-UY" dirty="0"/>
              <a:t>Cargue una foto</a:t>
            </a:r>
          </a:p>
          <a:p>
            <a:r>
              <a:rPr lang="en-UY" dirty="0"/>
              <a:t>Entregue</a:t>
            </a:r>
          </a:p>
          <a:p>
            <a:r>
              <a:rPr lang="en-UY" dirty="0"/>
              <a:t>¡Ha terminado! Quisiera ver lo que otros han entregado sobre los datos de Floración utilizando el Sistema de Visualización GLOBE?</a:t>
            </a:r>
          </a:p>
        </p:txBody>
      </p:sp>
      <p:sp>
        <p:nvSpPr>
          <p:cNvPr id="4" name="Slide Number Placeholder 3"/>
          <p:cNvSpPr>
            <a:spLocks noGrp="1"/>
          </p:cNvSpPr>
          <p:nvPr>
            <p:ph type="sldNum" sz="quarter" idx="5"/>
          </p:nvPr>
        </p:nvSpPr>
        <p:spPr/>
        <p:txBody>
          <a:bodyPr/>
          <a:lstStyle/>
          <a:p>
            <a:fld id="{451609F5-B2FF-49B9-AA41-7BB2133DFC37}" type="slidenum">
              <a:rPr lang="en-US" smtClean="0"/>
              <a:t>33</a:t>
            </a:fld>
            <a:endParaRPr lang="en-US"/>
          </a:p>
        </p:txBody>
      </p:sp>
    </p:spTree>
    <p:extLst>
      <p:ext uri="{BB962C8B-B14F-4D97-AF65-F5344CB8AC3E}">
        <p14:creationId xmlns:p14="http://schemas.microsoft.com/office/powerpoint/2010/main" val="588521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D23463B-15DC-4357-82B0-251D5B58B57C}" type="datetime1">
              <a:rPr lang="en-US" smtClean="0"/>
              <a:t>3/17/2022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A7FD43-AE91-2142-BE89-486ECDF19888}" type="slidenum">
              <a:rPr lang="en-US" smtClean="0"/>
              <a:t>‹Nº›</a:t>
            </a:fld>
            <a:endParaRPr lang="en-US" dirty="0"/>
          </a:p>
        </p:txBody>
      </p:sp>
    </p:spTree>
    <p:extLst>
      <p:ext uri="{BB962C8B-B14F-4D97-AF65-F5344CB8AC3E}">
        <p14:creationId xmlns:p14="http://schemas.microsoft.com/office/powerpoint/2010/main" val="1455624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BDDC36-24F8-40C7-904B-44A9F32A6A82}" type="datetime1">
              <a:rPr lang="en-US" smtClean="0"/>
              <a:t>3/17/2022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A7FD43-AE91-2142-BE89-486ECDF19888}" type="slidenum">
              <a:rPr lang="en-US" smtClean="0"/>
              <a:t>‹Nº›</a:t>
            </a:fld>
            <a:endParaRPr lang="en-US" dirty="0"/>
          </a:p>
        </p:txBody>
      </p:sp>
    </p:spTree>
    <p:extLst>
      <p:ext uri="{BB962C8B-B14F-4D97-AF65-F5344CB8AC3E}">
        <p14:creationId xmlns:p14="http://schemas.microsoft.com/office/powerpoint/2010/main" val="1680258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E1D141-B94A-4F05-9283-BB30F73A8D0C}" type="datetime1">
              <a:rPr lang="en-US" smtClean="0"/>
              <a:t>3/17/2022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A7FD43-AE91-2142-BE89-486ECDF19888}" type="slidenum">
              <a:rPr lang="en-US" smtClean="0"/>
              <a:t>‹Nº›</a:t>
            </a:fld>
            <a:endParaRPr lang="en-US" dirty="0"/>
          </a:p>
        </p:txBody>
      </p:sp>
    </p:spTree>
    <p:extLst>
      <p:ext uri="{BB962C8B-B14F-4D97-AF65-F5344CB8AC3E}">
        <p14:creationId xmlns:p14="http://schemas.microsoft.com/office/powerpoint/2010/main" val="686247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4B27E8-F504-4F66-B909-B9704EC48EC6}" type="datetime1">
              <a:rPr lang="en-US" smtClean="0"/>
              <a:t>3/17/2022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A7FD43-AE91-2142-BE89-486ECDF19888}" type="slidenum">
              <a:rPr lang="en-US" smtClean="0"/>
              <a:t>‹Nº›</a:t>
            </a:fld>
            <a:endParaRPr lang="en-US" dirty="0"/>
          </a:p>
        </p:txBody>
      </p:sp>
    </p:spTree>
    <p:extLst>
      <p:ext uri="{BB962C8B-B14F-4D97-AF65-F5344CB8AC3E}">
        <p14:creationId xmlns:p14="http://schemas.microsoft.com/office/powerpoint/2010/main" val="549063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3DDD3E-3D0B-4C8E-A2A5-CBB705D55F11}" type="datetime1">
              <a:rPr lang="en-US" smtClean="0"/>
              <a:t>3/17/2022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A7FD43-AE91-2142-BE89-486ECDF19888}" type="slidenum">
              <a:rPr lang="en-US" smtClean="0"/>
              <a:t>‹Nº›</a:t>
            </a:fld>
            <a:endParaRPr lang="en-US" dirty="0"/>
          </a:p>
        </p:txBody>
      </p:sp>
    </p:spTree>
    <p:extLst>
      <p:ext uri="{BB962C8B-B14F-4D97-AF65-F5344CB8AC3E}">
        <p14:creationId xmlns:p14="http://schemas.microsoft.com/office/powerpoint/2010/main" val="368391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22162" y="500062"/>
            <a:ext cx="7886700" cy="1325563"/>
          </a:xfrm>
        </p:spPr>
        <p:txBody>
          <a:bodyPr>
            <a:normAutofit/>
          </a:bodyPr>
          <a:lstStyle>
            <a:lvl1pPr>
              <a:defRPr sz="2800">
                <a:solidFill>
                  <a:schemeClr val="accent6">
                    <a:lumMod val="50000"/>
                  </a:schemeClr>
                </a:solidFill>
              </a:defRPr>
            </a:lvl1pPr>
          </a:lstStyle>
          <a:p>
            <a:r>
              <a:rPr lang="en-US" dirty="0"/>
              <a:t>Click to edit Master title style</a:t>
            </a:r>
          </a:p>
        </p:txBody>
      </p:sp>
      <p:sp>
        <p:nvSpPr>
          <p:cNvPr id="3" name="Content Placeholder 2"/>
          <p:cNvSpPr>
            <a:spLocks noGrp="1"/>
          </p:cNvSpPr>
          <p:nvPr>
            <p:ph sz="half" idx="1"/>
          </p:nvPr>
        </p:nvSpPr>
        <p:spPr>
          <a:xfrm>
            <a:off x="918634" y="1486959"/>
            <a:ext cx="3886200" cy="4351338"/>
          </a:xfrm>
        </p:spPr>
        <p:txBody>
          <a:bodyPr/>
          <a:lstStyle>
            <a:lvl1pPr>
              <a:defRPr sz="1800">
                <a:solidFill>
                  <a:schemeClr val="tx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304E16E-8011-44F5-B50E-4D8AB794465E}" type="datetime1">
              <a:rPr lang="en-US" smtClean="0"/>
              <a:t>3/17/2022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A7FD43-AE91-2142-BE89-486ECDF19888}" type="slidenum">
              <a:rPr lang="en-US" smtClean="0"/>
              <a:t>‹Nº›</a:t>
            </a:fld>
            <a:endParaRPr lang="en-US" dirty="0"/>
          </a:p>
        </p:txBody>
      </p:sp>
      <p:pic>
        <p:nvPicPr>
          <p:cNvPr id="8" name="Imagen 7"/>
          <p:cNvPicPr>
            <a:picLocks noChangeAspect="1"/>
          </p:cNvPicPr>
          <p:nvPr userDrawn="1"/>
        </p:nvPicPr>
        <p:blipFill>
          <a:blip r:embed="rId2"/>
          <a:stretch>
            <a:fillRect/>
          </a:stretch>
        </p:blipFill>
        <p:spPr>
          <a:xfrm>
            <a:off x="-397" y="-189872"/>
            <a:ext cx="9144793" cy="7053683"/>
          </a:xfrm>
          <a:prstGeom prst="rect">
            <a:avLst/>
          </a:prstGeom>
        </p:spPr>
      </p:pic>
    </p:spTree>
    <p:extLst>
      <p:ext uri="{BB962C8B-B14F-4D97-AF65-F5344CB8AC3E}">
        <p14:creationId xmlns:p14="http://schemas.microsoft.com/office/powerpoint/2010/main" val="359174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E3AC112-DF6C-4CF6-8CD3-435D11A305F7}" type="datetime1">
              <a:rPr lang="en-US" smtClean="0"/>
              <a:t>3/17/2022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0A7FD43-AE91-2142-BE89-486ECDF19888}" type="slidenum">
              <a:rPr lang="en-US" smtClean="0"/>
              <a:t>‹Nº›</a:t>
            </a:fld>
            <a:endParaRPr lang="en-US" dirty="0"/>
          </a:p>
        </p:txBody>
      </p:sp>
    </p:spTree>
    <p:extLst>
      <p:ext uri="{BB962C8B-B14F-4D97-AF65-F5344CB8AC3E}">
        <p14:creationId xmlns:p14="http://schemas.microsoft.com/office/powerpoint/2010/main" val="67793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07EFB10-C0E1-4EA9-8764-DCBB1FEC7E70}" type="datetime1">
              <a:rPr lang="en-US" smtClean="0"/>
              <a:t>3/17/2022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0A7FD43-AE91-2142-BE89-486ECDF19888}" type="slidenum">
              <a:rPr lang="en-US" smtClean="0"/>
              <a:t>‹Nº›</a:t>
            </a:fld>
            <a:endParaRPr lang="en-US" dirty="0"/>
          </a:p>
        </p:txBody>
      </p:sp>
    </p:spTree>
    <p:extLst>
      <p:ext uri="{BB962C8B-B14F-4D97-AF65-F5344CB8AC3E}">
        <p14:creationId xmlns:p14="http://schemas.microsoft.com/office/powerpoint/2010/main" val="1246752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0EBA65-E7ED-486F-89FD-98D72FA76F9C}" type="datetime1">
              <a:rPr lang="en-US" smtClean="0"/>
              <a:t>3/17/2022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0A7FD43-AE91-2142-BE89-486ECDF19888}" type="slidenum">
              <a:rPr lang="en-US" smtClean="0"/>
              <a:t>‹Nº›</a:t>
            </a:fld>
            <a:endParaRPr lang="en-US" dirty="0"/>
          </a:p>
        </p:txBody>
      </p:sp>
    </p:spTree>
    <p:extLst>
      <p:ext uri="{BB962C8B-B14F-4D97-AF65-F5344CB8AC3E}">
        <p14:creationId xmlns:p14="http://schemas.microsoft.com/office/powerpoint/2010/main" val="1176533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57D1BB6-CBC2-45C4-A024-D2753C8D2A38}" type="datetime1">
              <a:rPr lang="en-US" smtClean="0"/>
              <a:t>3/17/2022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A7FD43-AE91-2142-BE89-486ECDF19888}" type="slidenum">
              <a:rPr lang="en-US" smtClean="0"/>
              <a:t>‹Nº›</a:t>
            </a:fld>
            <a:endParaRPr lang="en-US" dirty="0"/>
          </a:p>
        </p:txBody>
      </p:sp>
    </p:spTree>
    <p:extLst>
      <p:ext uri="{BB962C8B-B14F-4D97-AF65-F5344CB8AC3E}">
        <p14:creationId xmlns:p14="http://schemas.microsoft.com/office/powerpoint/2010/main" val="2123168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DCD42FC-185C-4E17-B138-5DF6187CAE9B}" type="datetime1">
              <a:rPr lang="en-US" smtClean="0"/>
              <a:t>3/17/2022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A7FD43-AE91-2142-BE89-486ECDF19888}" type="slidenum">
              <a:rPr lang="en-US" smtClean="0"/>
              <a:t>‹Nº›</a:t>
            </a:fld>
            <a:endParaRPr lang="en-US" dirty="0"/>
          </a:p>
        </p:txBody>
      </p:sp>
    </p:spTree>
    <p:extLst>
      <p:ext uri="{BB962C8B-B14F-4D97-AF65-F5344CB8AC3E}">
        <p14:creationId xmlns:p14="http://schemas.microsoft.com/office/powerpoint/2010/main" val="1498112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FE14F7-FA48-42BE-A410-4A422DA032FA}" type="datetime1">
              <a:rPr lang="en-US" smtClean="0"/>
              <a:t>3/17/2022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A7FD43-AE91-2142-BE89-486ECDF19888}" type="slidenum">
              <a:rPr lang="en-US" smtClean="0"/>
              <a:t>‹Nº›</a:t>
            </a:fld>
            <a:endParaRPr lang="en-US" dirty="0"/>
          </a:p>
        </p:txBody>
      </p:sp>
    </p:spTree>
    <p:extLst>
      <p:ext uri="{BB962C8B-B14F-4D97-AF65-F5344CB8AC3E}">
        <p14:creationId xmlns:p14="http://schemas.microsoft.com/office/powerpoint/2010/main" val="18967515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hyperlink" Target="http://www.globe.gov/documents/355050/f96eb608-770a-40e2-b5ae-6e78b051316c" TargetMode="External"/><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hyperlink" Target="http://www.globe.gov/documents/355050/4b9c614b-354a-409c-947c-92a92188a688" TargetMode="External"/><Relationship Id="rId5" Type="http://schemas.openxmlformats.org/officeDocument/2006/relationships/hyperlink" Target="http://www.globe.gov/documents/355050/0ae2e930-1ea9-4850-a782-704486e8b392" TargetMode="External"/><Relationship Id="rId4" Type="http://schemas.openxmlformats.org/officeDocument/2006/relationships/hyperlink" Target="http://www.globe.gov/documents/348614/8c79fb1e-7c89-49c9-ba29-4a1ca05c5191"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4.jpg"/></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www.globe.gov/documents/355050/efb91c50-32cb-4733-a2f6-1e2acaebc575" TargetMode="External"/><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s://www.globe.gov/home?p_p_id=58&amp;p_p_lifecycle=0&amp;p_p_state=maximized&amp;p_p_mode=view&amp;p_p_col_id=column-2&amp;p_p_col_count=2&amp;_58_enter_data=1&amp;saveLastPath=0&amp;_58_struts_action=/login/login&amp;_58_redirect=https://data.globe.gov" TargetMode="External"/><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hyperlink" Target="mailto:DATA@GLOBE.GOV"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hyperlink" Target="https://www.globe.gov/documents/10157/7349361/Viz+tutorial.pdf"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s://docs.google.com/forms/d/1nF4DOebsUPFN2I3Sl73HZkrN_BzFnjAgCBdAQAt_E0I/viewform?c=0&amp;w=1" TargetMode="External"/><Relationship Id="rId7" Type="http://schemas.openxmlformats.org/officeDocument/2006/relationships/hyperlink" Target="http://climate.nasa.gov/" TargetMode="External"/><Relationship Id="rId2" Type="http://schemas.openxmlformats.org/officeDocument/2006/relationships/image" Target="../media/image32.png"/><Relationship Id="rId1" Type="http://schemas.openxmlformats.org/officeDocument/2006/relationships/slideLayout" Target="../slideLayouts/slideLayout4.xml"/><Relationship Id="rId6" Type="http://schemas.openxmlformats.org/officeDocument/2006/relationships/hyperlink" Target="http://nasawavelength.org/" TargetMode="External"/><Relationship Id="rId5" Type="http://schemas.openxmlformats.org/officeDocument/2006/relationships/hyperlink" Target="http://www.globe.gov/" TargetMode="External"/><Relationship Id="rId4" Type="http://schemas.openxmlformats.org/officeDocument/2006/relationships/hyperlink" Target="mailto:help@globe.gov" TargetMode="External"/><Relationship Id="rId9" Type="http://schemas.openxmlformats.org/officeDocument/2006/relationships/image" Target="../media/image1.png"/></Relationships>
</file>

<file path=ppt/slides/_rels/slide4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png"/><Relationship Id="rId7" Type="http://schemas.openxmlformats.org/officeDocument/2006/relationships/hyperlink" Target="https://www.facebook.com/GLOBELAC" TargetMode="External"/><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hyperlink" Target="https://www.instagram.com/globe_lac/" TargetMode="External"/><Relationship Id="rId5" Type="http://schemas.openxmlformats.org/officeDocument/2006/relationships/hyperlink" Target="mailto:GLOBELAC.COMMUNICATIONS@EDUC.AUSTRAL.EDU.AR" TargetMode="External"/><Relationship Id="rId10" Type="http://schemas.openxmlformats.org/officeDocument/2006/relationships/image" Target="../media/image37.jpeg"/><Relationship Id="rId4" Type="http://schemas.openxmlformats.org/officeDocument/2006/relationships/hyperlink" Target="mailto:lac_rco@educ.austral.edu.ar" TargetMode="External"/><Relationship Id="rId9"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hyperlink" Target="http://neo.sci.gsfc.nasa.gov/view.php?datasetId=MOD13A2_M_NDVI" TargetMode="External"/><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0A7FD43-AE91-2142-BE89-486ECDF19888}" type="slidenum">
              <a:rPr lang="en-US" smtClean="0"/>
              <a:t>1</a:t>
            </a:fld>
            <a:endParaRPr lang="en-US" dirty="0"/>
          </a:p>
        </p:txBody>
      </p:sp>
      <p:sp>
        <p:nvSpPr>
          <p:cNvPr id="3" name="Title 2" hidden="1"/>
          <p:cNvSpPr>
            <a:spLocks noGrp="1"/>
          </p:cNvSpPr>
          <p:nvPr>
            <p:ph type="title"/>
          </p:nvPr>
        </p:nvSpPr>
        <p:spPr/>
        <p:txBody>
          <a:bodyPr/>
          <a:lstStyle/>
          <a:p>
            <a:r>
              <a:rPr lang="en-US" dirty="0"/>
              <a:t>Intro Slide</a:t>
            </a:r>
          </a:p>
        </p:txBody>
      </p:sp>
      <p:pic>
        <p:nvPicPr>
          <p:cNvPr id="5" name="Content Placeholder 4" descr="The GLOBE Program, Biosphere: Tree and Shrub Green-Up Protocol. Artist's image of a hand holding a tree bud. "/>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8033"/>
          <a:stretch/>
        </p:blipFill>
        <p:spPr>
          <a:xfrm>
            <a:off x="0" y="1317523"/>
            <a:ext cx="9144000" cy="5633013"/>
          </a:xfrm>
        </p:spPr>
      </p:pic>
      <p:pic>
        <p:nvPicPr>
          <p:cNvPr id="2" name="Imagen 1"/>
          <p:cNvPicPr>
            <a:picLocks noChangeAspect="1"/>
          </p:cNvPicPr>
          <p:nvPr/>
        </p:nvPicPr>
        <p:blipFill>
          <a:blip r:embed="rId3"/>
          <a:stretch>
            <a:fillRect/>
          </a:stretch>
        </p:blipFill>
        <p:spPr>
          <a:xfrm>
            <a:off x="0" y="0"/>
            <a:ext cx="9169179" cy="835224"/>
          </a:xfrm>
          <a:prstGeom prst="rect">
            <a:avLst/>
          </a:prstGeom>
        </p:spPr>
      </p:pic>
    </p:spTree>
    <p:extLst>
      <p:ext uri="{BB962C8B-B14F-4D97-AF65-F5344CB8AC3E}">
        <p14:creationId xmlns:p14="http://schemas.microsoft.com/office/powerpoint/2010/main" val="765401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397" y="-189872"/>
            <a:ext cx="9144793" cy="7053683"/>
          </a:xfrm>
          <a:prstGeom prst="rect">
            <a:avLst/>
          </a:prstGeom>
        </p:spPr>
      </p:pic>
      <p:sp>
        <p:nvSpPr>
          <p:cNvPr id="9" name="Rectángulo redondeado 8"/>
          <p:cNvSpPr/>
          <p:nvPr/>
        </p:nvSpPr>
        <p:spPr>
          <a:xfrm>
            <a:off x="7770164" y="47510"/>
            <a:ext cx="1179526" cy="732525"/>
          </a:xfrm>
          <a:prstGeom prst="roundRect">
            <a:avLst>
              <a:gd name="adj" fmla="val 4163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Evalúe sus conocimientos</a:t>
            </a:r>
            <a:endParaRPr lang="es-AR" sz="900" dirty="0"/>
          </a:p>
        </p:txBody>
      </p:sp>
      <p:sp>
        <p:nvSpPr>
          <p:cNvPr id="13" name="CuadroTexto 12"/>
          <p:cNvSpPr txBox="1"/>
          <p:nvPr/>
        </p:nvSpPr>
        <p:spPr>
          <a:xfrm>
            <a:off x="25090" y="1098059"/>
            <a:ext cx="1075295" cy="5339923"/>
          </a:xfrm>
          <a:prstGeom prst="rect">
            <a:avLst/>
          </a:prstGeom>
          <a:noFill/>
        </p:spPr>
        <p:txBody>
          <a:bodyPr wrap="square" rtlCol="0">
            <a:spAutoFit/>
          </a:bodyPr>
          <a:lstStyle/>
          <a:p>
            <a:r>
              <a:rPr lang="es-AR" sz="1100" b="1" dirty="0">
                <a:solidFill>
                  <a:srgbClr val="759885"/>
                </a:solidFill>
              </a:rPr>
              <a:t>A. ¿Qué es la floración de árboles y arbustos?</a:t>
            </a:r>
          </a:p>
          <a:p>
            <a:endParaRPr lang="es-AR" sz="1100" b="1" dirty="0">
              <a:solidFill>
                <a:srgbClr val="759885"/>
              </a:solidFill>
            </a:endParaRPr>
          </a:p>
          <a:p>
            <a:r>
              <a:rPr lang="es-AR" sz="1100" b="1" dirty="0">
                <a:solidFill>
                  <a:srgbClr val="759885"/>
                </a:solidFill>
              </a:rPr>
              <a:t>B. ¿Por qué recolectar datos de la floración de árboles y arbustos?</a:t>
            </a:r>
          </a:p>
          <a:p>
            <a:endParaRPr lang="es-AR" sz="1100" b="1" dirty="0">
              <a:solidFill>
                <a:srgbClr val="215B1C"/>
              </a:solidFill>
            </a:endParaRPr>
          </a:p>
          <a:p>
            <a:r>
              <a:rPr lang="es-AR" sz="1100" b="1" dirty="0">
                <a:solidFill>
                  <a:srgbClr val="215B1C"/>
                </a:solidFill>
              </a:rPr>
              <a:t>C. Cómo pueden ayudar sus mediciones</a:t>
            </a:r>
          </a:p>
          <a:p>
            <a:endParaRPr lang="es-AR" sz="1100" b="1" dirty="0">
              <a:solidFill>
                <a:srgbClr val="759885"/>
              </a:solidFill>
            </a:endParaRPr>
          </a:p>
          <a:p>
            <a:r>
              <a:rPr lang="es-AR" sz="1100" b="1" dirty="0" smtClean="0">
                <a:solidFill>
                  <a:srgbClr val="759885"/>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3" name="Slide Number Placeholder 2"/>
          <p:cNvSpPr>
            <a:spLocks noGrp="1"/>
          </p:cNvSpPr>
          <p:nvPr>
            <p:ph type="sldNum" sz="quarter" idx="12"/>
          </p:nvPr>
        </p:nvSpPr>
        <p:spPr/>
        <p:txBody>
          <a:bodyPr/>
          <a:lstStyle/>
          <a:p>
            <a:fld id="{60A7FD43-AE91-2142-BE89-486ECDF19888}" type="slidenum">
              <a:rPr lang="en-US" smtClean="0"/>
              <a:t>10</a:t>
            </a:fld>
            <a:endParaRPr lang="en-US" dirty="0"/>
          </a:p>
        </p:txBody>
      </p:sp>
      <p:sp>
        <p:nvSpPr>
          <p:cNvPr id="2" name="Title 1"/>
          <p:cNvSpPr>
            <a:spLocks noGrp="1"/>
          </p:cNvSpPr>
          <p:nvPr>
            <p:ph type="title"/>
          </p:nvPr>
        </p:nvSpPr>
        <p:spPr>
          <a:xfrm>
            <a:off x="1224783" y="820406"/>
            <a:ext cx="7886700" cy="1325563"/>
          </a:xfrm>
        </p:spPr>
        <p:txBody>
          <a:bodyPr/>
          <a:lstStyle/>
          <a:p>
            <a:r>
              <a:rPr lang="en-US" b="1" dirty="0" err="1">
                <a:solidFill>
                  <a:srgbClr val="055000"/>
                </a:solidFill>
              </a:rPr>
              <a:t>Hagamos</a:t>
            </a:r>
            <a:r>
              <a:rPr lang="en-US" b="1" dirty="0">
                <a:solidFill>
                  <a:srgbClr val="055000"/>
                </a:solidFill>
              </a:rPr>
              <a:t> un </a:t>
            </a:r>
            <a:r>
              <a:rPr lang="en-US" b="1" dirty="0" err="1">
                <a:solidFill>
                  <a:srgbClr val="055000"/>
                </a:solidFill>
              </a:rPr>
              <a:t>rápido</a:t>
            </a:r>
            <a:r>
              <a:rPr lang="en-US" b="1" dirty="0">
                <a:solidFill>
                  <a:srgbClr val="055000"/>
                </a:solidFill>
              </a:rPr>
              <a:t> </a:t>
            </a:r>
            <a:r>
              <a:rPr lang="en-US" b="1" dirty="0" err="1">
                <a:solidFill>
                  <a:srgbClr val="055000"/>
                </a:solidFill>
              </a:rPr>
              <a:t>repaso</a:t>
            </a:r>
            <a:r>
              <a:rPr lang="en-US" b="1" dirty="0">
                <a:solidFill>
                  <a:srgbClr val="055000"/>
                </a:solidFill>
              </a:rPr>
              <a:t> antes de pasar a la </a:t>
            </a:r>
            <a:r>
              <a:rPr lang="en-US" b="1" dirty="0" err="1">
                <a:solidFill>
                  <a:srgbClr val="055000"/>
                </a:solidFill>
              </a:rPr>
              <a:t>recolección</a:t>
            </a:r>
            <a:r>
              <a:rPr lang="en-US" b="1" dirty="0">
                <a:solidFill>
                  <a:srgbClr val="055000"/>
                </a:solidFill>
              </a:rPr>
              <a:t> de </a:t>
            </a:r>
            <a:r>
              <a:rPr lang="en-US" b="1" dirty="0" err="1">
                <a:solidFill>
                  <a:srgbClr val="055000"/>
                </a:solidFill>
              </a:rPr>
              <a:t>datos</a:t>
            </a:r>
            <a:r>
              <a:rPr lang="en-US" b="1" dirty="0">
                <a:solidFill>
                  <a:srgbClr val="055000"/>
                </a:solidFill>
              </a:rPr>
              <a:t>! </a:t>
            </a:r>
            <a:r>
              <a:rPr lang="en-US" b="1" dirty="0" err="1">
                <a:solidFill>
                  <a:srgbClr val="055000"/>
                </a:solidFill>
              </a:rPr>
              <a:t>Pregunta</a:t>
            </a:r>
            <a:r>
              <a:rPr lang="en-US" b="1" dirty="0">
                <a:solidFill>
                  <a:srgbClr val="055000"/>
                </a:solidFill>
              </a:rPr>
              <a:t>  1</a:t>
            </a:r>
          </a:p>
        </p:txBody>
      </p:sp>
      <p:sp>
        <p:nvSpPr>
          <p:cNvPr id="12" name="Content Placeholder 2"/>
          <p:cNvSpPr>
            <a:spLocks noGrp="1"/>
          </p:cNvSpPr>
          <p:nvPr>
            <p:ph sz="half" idx="1"/>
          </p:nvPr>
        </p:nvSpPr>
        <p:spPr>
          <a:xfrm>
            <a:off x="1487714" y="1963248"/>
            <a:ext cx="6921500" cy="4351337"/>
          </a:xfrm>
        </p:spPr>
        <p:txBody>
          <a:bodyPr/>
          <a:lstStyle/>
          <a:p>
            <a:pPr marL="0" indent="0">
              <a:buNone/>
            </a:pPr>
            <a:r>
              <a:rPr lang="en-US" b="1" dirty="0"/>
              <a:t>1. ¿</a:t>
            </a:r>
            <a:r>
              <a:rPr lang="en-US" b="1" dirty="0" err="1"/>
              <a:t>Qué</a:t>
            </a:r>
            <a:r>
              <a:rPr lang="en-US" b="1" dirty="0"/>
              <a:t> </a:t>
            </a:r>
            <a:r>
              <a:rPr lang="en-US" b="1" dirty="0" err="1"/>
              <a:t>parte</a:t>
            </a:r>
            <a:r>
              <a:rPr lang="en-US" b="1" dirty="0"/>
              <a:t> del </a:t>
            </a:r>
            <a:r>
              <a:rPr lang="en-US" b="1" dirty="0" err="1"/>
              <a:t>sistema</a:t>
            </a:r>
            <a:r>
              <a:rPr lang="en-US" b="1" dirty="0"/>
              <a:t> </a:t>
            </a:r>
            <a:r>
              <a:rPr lang="en-US" b="1" dirty="0" err="1"/>
              <a:t>terrestre</a:t>
            </a:r>
            <a:r>
              <a:rPr lang="en-US" b="1" dirty="0"/>
              <a:t> se </a:t>
            </a:r>
            <a:r>
              <a:rPr lang="en-US" b="1" dirty="0" err="1"/>
              <a:t>conoce</a:t>
            </a:r>
            <a:r>
              <a:rPr lang="en-US" b="1" dirty="0"/>
              <a:t> </a:t>
            </a:r>
            <a:r>
              <a:rPr lang="en-US" b="1" dirty="0" err="1"/>
              <a:t>como</a:t>
            </a:r>
            <a:r>
              <a:rPr lang="en-US" b="1" dirty="0"/>
              <a:t> la zona de la </a:t>
            </a:r>
            <a:r>
              <a:rPr lang="en-US" b="1" dirty="0" err="1"/>
              <a:t>vida</a:t>
            </a:r>
            <a:r>
              <a:rPr lang="en-US" b="1" dirty="0"/>
              <a:t>?</a:t>
            </a:r>
            <a:endParaRPr lang="en-US" dirty="0"/>
          </a:p>
          <a:p>
            <a:pPr marL="0" indent="0">
              <a:buNone/>
            </a:pPr>
            <a:r>
              <a:rPr lang="en-US" b="1" dirty="0"/>
              <a:t>	</a:t>
            </a:r>
            <a:r>
              <a:rPr lang="en-US" dirty="0"/>
              <a:t>A. </a:t>
            </a:r>
            <a:r>
              <a:rPr lang="en-US" dirty="0" err="1"/>
              <a:t>Atmósfera</a:t>
            </a:r>
            <a:endParaRPr lang="en-US" dirty="0"/>
          </a:p>
          <a:p>
            <a:pPr marL="0" indent="0">
              <a:buNone/>
            </a:pPr>
            <a:r>
              <a:rPr lang="en-US" b="1" dirty="0"/>
              <a:t>	</a:t>
            </a:r>
            <a:r>
              <a:rPr lang="en-US" dirty="0"/>
              <a:t>B. </a:t>
            </a:r>
            <a:r>
              <a:rPr lang="en-US" dirty="0" err="1"/>
              <a:t>Biósfera</a:t>
            </a:r>
            <a:endParaRPr lang="en-US" dirty="0"/>
          </a:p>
          <a:p>
            <a:pPr marL="0" indent="0">
              <a:buNone/>
            </a:pPr>
            <a:r>
              <a:rPr lang="en-US" b="1" dirty="0"/>
              <a:t>	</a:t>
            </a:r>
            <a:r>
              <a:rPr lang="en-US" dirty="0"/>
              <a:t>C. </a:t>
            </a:r>
            <a:r>
              <a:rPr lang="en-US" dirty="0" err="1"/>
              <a:t>Litósfera</a:t>
            </a:r>
            <a:endParaRPr lang="en-US" dirty="0"/>
          </a:p>
          <a:p>
            <a:pPr marL="0" indent="0">
              <a:buNone/>
            </a:pPr>
            <a:r>
              <a:rPr lang="en-US" dirty="0"/>
              <a:t>	D. </a:t>
            </a:r>
            <a:r>
              <a:rPr lang="en-US" dirty="0" err="1"/>
              <a:t>Hidrósfera</a:t>
            </a:r>
            <a:endParaRPr lang="en-US" dirty="0"/>
          </a:p>
          <a:p>
            <a:pPr marL="0" indent="0">
              <a:buNone/>
            </a:pPr>
            <a:endParaRPr lang="en-US" dirty="0"/>
          </a:p>
          <a:p>
            <a:pPr marL="0" indent="0">
              <a:buNone/>
            </a:pPr>
            <a:r>
              <a:rPr lang="en-US" b="1" dirty="0">
                <a:solidFill>
                  <a:srgbClr val="FF0000"/>
                </a:solidFill>
              </a:rPr>
              <a:t> ¿Sabe la </a:t>
            </a:r>
            <a:r>
              <a:rPr lang="en-US" b="1" dirty="0" err="1">
                <a:solidFill>
                  <a:srgbClr val="FF0000"/>
                </a:solidFill>
              </a:rPr>
              <a:t>respuesta</a:t>
            </a:r>
            <a:r>
              <a:rPr lang="en-US" b="1" dirty="0">
                <a:solidFill>
                  <a:srgbClr val="FF0000"/>
                </a:solidFill>
              </a:rPr>
              <a:t>?</a:t>
            </a:r>
          </a:p>
          <a:p>
            <a:pPr marL="0" indent="0">
              <a:buNone/>
            </a:pPr>
            <a:endParaRPr lang="en-US" dirty="0"/>
          </a:p>
          <a:p>
            <a:endParaRPr lang="en-US" dirty="0"/>
          </a:p>
        </p:txBody>
      </p:sp>
    </p:spTree>
    <p:extLst>
      <p:ext uri="{BB962C8B-B14F-4D97-AF65-F5344CB8AC3E}">
        <p14:creationId xmlns:p14="http://schemas.microsoft.com/office/powerpoint/2010/main" val="458668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397" y="-189872"/>
            <a:ext cx="9144793" cy="7053683"/>
          </a:xfrm>
          <a:prstGeom prst="rect">
            <a:avLst/>
          </a:prstGeom>
        </p:spPr>
      </p:pic>
      <p:sp>
        <p:nvSpPr>
          <p:cNvPr id="9" name="Rectángulo redondeado 8"/>
          <p:cNvSpPr/>
          <p:nvPr/>
        </p:nvSpPr>
        <p:spPr>
          <a:xfrm>
            <a:off x="7770164" y="47510"/>
            <a:ext cx="1179526" cy="732525"/>
          </a:xfrm>
          <a:prstGeom prst="roundRect">
            <a:avLst>
              <a:gd name="adj" fmla="val 4163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Evalúe sus conocimientos</a:t>
            </a:r>
            <a:endParaRPr lang="es-AR" sz="900" dirty="0"/>
          </a:p>
        </p:txBody>
      </p:sp>
      <p:sp>
        <p:nvSpPr>
          <p:cNvPr id="13" name="CuadroTexto 12"/>
          <p:cNvSpPr txBox="1"/>
          <p:nvPr/>
        </p:nvSpPr>
        <p:spPr>
          <a:xfrm>
            <a:off x="25090" y="1098059"/>
            <a:ext cx="1075295" cy="5339923"/>
          </a:xfrm>
          <a:prstGeom prst="rect">
            <a:avLst/>
          </a:prstGeom>
          <a:noFill/>
        </p:spPr>
        <p:txBody>
          <a:bodyPr wrap="square" rtlCol="0">
            <a:spAutoFit/>
          </a:bodyPr>
          <a:lstStyle/>
          <a:p>
            <a:r>
              <a:rPr lang="es-AR" sz="1100" b="1" dirty="0">
                <a:solidFill>
                  <a:srgbClr val="759885"/>
                </a:solidFill>
              </a:rPr>
              <a:t>A. ¿Qué es la floración de árboles y arbustos?</a:t>
            </a:r>
          </a:p>
          <a:p>
            <a:endParaRPr lang="es-AR" sz="1100" b="1" dirty="0">
              <a:solidFill>
                <a:srgbClr val="759885"/>
              </a:solidFill>
            </a:endParaRPr>
          </a:p>
          <a:p>
            <a:r>
              <a:rPr lang="es-AR" sz="1100" b="1" dirty="0">
                <a:solidFill>
                  <a:srgbClr val="759885"/>
                </a:solidFill>
              </a:rPr>
              <a:t>B. ¿Por qué recolectar datos de la floración de árboles y arbustos?</a:t>
            </a:r>
          </a:p>
          <a:p>
            <a:endParaRPr lang="es-AR" sz="1100" b="1" dirty="0">
              <a:solidFill>
                <a:srgbClr val="215B1C"/>
              </a:solidFill>
            </a:endParaRPr>
          </a:p>
          <a:p>
            <a:r>
              <a:rPr lang="es-AR" sz="1100" b="1" dirty="0">
                <a:solidFill>
                  <a:srgbClr val="215B1C"/>
                </a:solidFill>
              </a:rPr>
              <a:t>C. Cómo pueden ayudar sus mediciones</a:t>
            </a:r>
          </a:p>
          <a:p>
            <a:endParaRPr lang="es-AR" sz="1100" b="1" dirty="0">
              <a:solidFill>
                <a:srgbClr val="759885"/>
              </a:solidFill>
            </a:endParaRPr>
          </a:p>
          <a:p>
            <a:r>
              <a:rPr lang="es-AR" sz="1100" b="1" dirty="0" smtClean="0">
                <a:solidFill>
                  <a:srgbClr val="759885"/>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3" name="Slide Number Placeholder 2"/>
          <p:cNvSpPr>
            <a:spLocks noGrp="1"/>
          </p:cNvSpPr>
          <p:nvPr>
            <p:ph type="sldNum" sz="quarter" idx="12"/>
          </p:nvPr>
        </p:nvSpPr>
        <p:spPr/>
        <p:txBody>
          <a:bodyPr/>
          <a:lstStyle/>
          <a:p>
            <a:fld id="{60A7FD43-AE91-2142-BE89-486ECDF19888}" type="slidenum">
              <a:rPr lang="en-US" smtClean="0"/>
              <a:t>11</a:t>
            </a:fld>
            <a:endParaRPr lang="en-US" dirty="0"/>
          </a:p>
        </p:txBody>
      </p:sp>
      <p:sp>
        <p:nvSpPr>
          <p:cNvPr id="2" name="Title 1"/>
          <p:cNvSpPr>
            <a:spLocks noGrp="1"/>
          </p:cNvSpPr>
          <p:nvPr>
            <p:ph type="title"/>
          </p:nvPr>
        </p:nvSpPr>
        <p:spPr>
          <a:xfrm>
            <a:off x="1224783" y="771420"/>
            <a:ext cx="7886700" cy="1325563"/>
          </a:xfrm>
        </p:spPr>
        <p:txBody>
          <a:bodyPr/>
          <a:lstStyle/>
          <a:p>
            <a:r>
              <a:rPr lang="en-US" b="1" dirty="0" err="1">
                <a:solidFill>
                  <a:srgbClr val="055000"/>
                </a:solidFill>
              </a:rPr>
              <a:t>Hagamos</a:t>
            </a:r>
            <a:r>
              <a:rPr lang="en-US" b="1" dirty="0">
                <a:solidFill>
                  <a:srgbClr val="055000"/>
                </a:solidFill>
              </a:rPr>
              <a:t> un </a:t>
            </a:r>
            <a:r>
              <a:rPr lang="en-US" b="1" dirty="0" err="1">
                <a:solidFill>
                  <a:srgbClr val="055000"/>
                </a:solidFill>
              </a:rPr>
              <a:t>rápido</a:t>
            </a:r>
            <a:r>
              <a:rPr lang="en-US" b="1" dirty="0">
                <a:solidFill>
                  <a:srgbClr val="055000"/>
                </a:solidFill>
              </a:rPr>
              <a:t> </a:t>
            </a:r>
            <a:r>
              <a:rPr lang="en-US" b="1" dirty="0" err="1">
                <a:solidFill>
                  <a:srgbClr val="055000"/>
                </a:solidFill>
              </a:rPr>
              <a:t>repaso</a:t>
            </a:r>
            <a:r>
              <a:rPr lang="en-US" b="1" dirty="0">
                <a:solidFill>
                  <a:srgbClr val="055000"/>
                </a:solidFill>
              </a:rPr>
              <a:t> antes de pasar a la </a:t>
            </a:r>
            <a:r>
              <a:rPr lang="en-US" b="1" dirty="0" err="1">
                <a:solidFill>
                  <a:srgbClr val="055000"/>
                </a:solidFill>
              </a:rPr>
              <a:t>recolección</a:t>
            </a:r>
            <a:r>
              <a:rPr lang="en-US" b="1" dirty="0">
                <a:solidFill>
                  <a:srgbClr val="055000"/>
                </a:solidFill>
              </a:rPr>
              <a:t> de </a:t>
            </a:r>
            <a:r>
              <a:rPr lang="en-US" b="1" dirty="0" err="1">
                <a:solidFill>
                  <a:srgbClr val="055000"/>
                </a:solidFill>
              </a:rPr>
              <a:t>datos</a:t>
            </a:r>
            <a:r>
              <a:rPr lang="en-US" b="1" dirty="0">
                <a:solidFill>
                  <a:srgbClr val="055000"/>
                </a:solidFill>
              </a:rPr>
              <a:t>! Respuesta de la </a:t>
            </a:r>
            <a:r>
              <a:rPr lang="en-US" b="1" dirty="0" err="1">
                <a:solidFill>
                  <a:srgbClr val="055000"/>
                </a:solidFill>
              </a:rPr>
              <a:t>pregunta</a:t>
            </a:r>
            <a:r>
              <a:rPr lang="en-US" b="1" dirty="0">
                <a:solidFill>
                  <a:srgbClr val="055000"/>
                </a:solidFill>
              </a:rPr>
              <a:t>  1</a:t>
            </a:r>
          </a:p>
        </p:txBody>
      </p:sp>
      <p:sp>
        <p:nvSpPr>
          <p:cNvPr id="12" name="Content Placeholder 2"/>
          <p:cNvSpPr>
            <a:spLocks noGrp="1"/>
          </p:cNvSpPr>
          <p:nvPr>
            <p:ph sz="half" idx="1"/>
          </p:nvPr>
        </p:nvSpPr>
        <p:spPr>
          <a:xfrm>
            <a:off x="1487714" y="1963248"/>
            <a:ext cx="6921500" cy="4351337"/>
          </a:xfrm>
        </p:spPr>
        <p:txBody>
          <a:bodyPr/>
          <a:lstStyle/>
          <a:p>
            <a:pPr marL="0" indent="0">
              <a:buNone/>
            </a:pPr>
            <a:r>
              <a:rPr lang="en-US" b="1" dirty="0"/>
              <a:t>1. ¿</a:t>
            </a:r>
            <a:r>
              <a:rPr lang="en-US" b="1" dirty="0" err="1"/>
              <a:t>Qué</a:t>
            </a:r>
            <a:r>
              <a:rPr lang="en-US" b="1" dirty="0"/>
              <a:t> </a:t>
            </a:r>
            <a:r>
              <a:rPr lang="en-US" b="1" dirty="0" err="1"/>
              <a:t>parte</a:t>
            </a:r>
            <a:r>
              <a:rPr lang="en-US" b="1" dirty="0"/>
              <a:t> del </a:t>
            </a:r>
            <a:r>
              <a:rPr lang="en-US" b="1" dirty="0" err="1"/>
              <a:t>sistema</a:t>
            </a:r>
            <a:r>
              <a:rPr lang="en-US" b="1" dirty="0"/>
              <a:t> </a:t>
            </a:r>
            <a:r>
              <a:rPr lang="en-US" b="1" dirty="0" err="1"/>
              <a:t>terrestre</a:t>
            </a:r>
            <a:r>
              <a:rPr lang="en-US" b="1" dirty="0"/>
              <a:t> se </a:t>
            </a:r>
            <a:r>
              <a:rPr lang="en-US" b="1" dirty="0" err="1"/>
              <a:t>conoce</a:t>
            </a:r>
            <a:r>
              <a:rPr lang="en-US" b="1" dirty="0"/>
              <a:t> </a:t>
            </a:r>
            <a:r>
              <a:rPr lang="en-US" b="1" dirty="0" err="1"/>
              <a:t>como</a:t>
            </a:r>
            <a:r>
              <a:rPr lang="en-US" b="1" dirty="0"/>
              <a:t> la zona de la </a:t>
            </a:r>
            <a:r>
              <a:rPr lang="en-US" b="1" dirty="0" err="1"/>
              <a:t>vida</a:t>
            </a:r>
            <a:r>
              <a:rPr lang="en-US" b="1" dirty="0"/>
              <a:t>?</a:t>
            </a:r>
            <a:endParaRPr lang="en-US" dirty="0"/>
          </a:p>
          <a:p>
            <a:pPr marL="0" indent="0">
              <a:buNone/>
            </a:pPr>
            <a:r>
              <a:rPr lang="en-US" b="1" dirty="0"/>
              <a:t>	</a:t>
            </a:r>
            <a:r>
              <a:rPr lang="en-US" dirty="0"/>
              <a:t>A. </a:t>
            </a:r>
            <a:r>
              <a:rPr lang="en-US" dirty="0" err="1"/>
              <a:t>Atmósfera</a:t>
            </a:r>
            <a:endParaRPr lang="en-US" dirty="0"/>
          </a:p>
          <a:p>
            <a:pPr marL="0" indent="0">
              <a:buNone/>
            </a:pPr>
            <a:r>
              <a:rPr lang="en-US" b="1" dirty="0"/>
              <a:t>	</a:t>
            </a:r>
            <a:r>
              <a:rPr lang="en-US" dirty="0"/>
              <a:t>B. </a:t>
            </a:r>
            <a:r>
              <a:rPr lang="en-US" dirty="0" err="1"/>
              <a:t>Biósfera</a:t>
            </a:r>
            <a:r>
              <a:rPr lang="en-US" dirty="0"/>
              <a:t> </a:t>
            </a:r>
            <a:r>
              <a:rPr lang="en-US" dirty="0">
                <a:solidFill>
                  <a:srgbClr val="FF0000"/>
                </a:solidFill>
              </a:rPr>
              <a:t>¡</a:t>
            </a:r>
            <a:r>
              <a:rPr lang="en-US" b="1" dirty="0" err="1">
                <a:solidFill>
                  <a:srgbClr val="FF0000"/>
                </a:solidFill>
              </a:rPr>
              <a:t>correcto</a:t>
            </a:r>
            <a:r>
              <a:rPr lang="en-US" b="1" dirty="0">
                <a:solidFill>
                  <a:srgbClr val="FF0000"/>
                </a:solidFill>
              </a:rPr>
              <a:t>! </a:t>
            </a:r>
            <a:r>
              <a:rPr lang="en-US" b="1" dirty="0">
                <a:solidFill>
                  <a:srgbClr val="FF0000"/>
                </a:solidFill>
                <a:sym typeface="Wingdings"/>
              </a:rPr>
              <a:t> </a:t>
            </a:r>
            <a:endParaRPr lang="en-US" dirty="0">
              <a:solidFill>
                <a:srgbClr val="FF0000"/>
              </a:solidFill>
            </a:endParaRPr>
          </a:p>
          <a:p>
            <a:pPr marL="0" indent="0">
              <a:buNone/>
            </a:pPr>
            <a:r>
              <a:rPr lang="en-US" b="1" dirty="0"/>
              <a:t>	</a:t>
            </a:r>
            <a:r>
              <a:rPr lang="en-US" dirty="0"/>
              <a:t>C. </a:t>
            </a:r>
            <a:r>
              <a:rPr lang="en-US" dirty="0" err="1"/>
              <a:t>Litósfera</a:t>
            </a:r>
            <a:endParaRPr lang="en-US" dirty="0"/>
          </a:p>
          <a:p>
            <a:pPr marL="0" indent="0">
              <a:buNone/>
            </a:pPr>
            <a:r>
              <a:rPr lang="en-US" dirty="0"/>
              <a:t>	D. </a:t>
            </a:r>
            <a:r>
              <a:rPr lang="en-US" dirty="0" err="1"/>
              <a:t>Hidrósfera</a:t>
            </a:r>
            <a:endParaRPr lang="en-US" dirty="0"/>
          </a:p>
          <a:p>
            <a:pPr marL="0" indent="0">
              <a:buNone/>
            </a:pPr>
            <a:endParaRPr lang="en-US" dirty="0"/>
          </a:p>
          <a:p>
            <a:pPr marL="0" indent="0">
              <a:buNone/>
            </a:pPr>
            <a:r>
              <a:rPr lang="en-US" b="1" baseline="-25000" dirty="0">
                <a:solidFill>
                  <a:srgbClr val="FF0000"/>
                </a:solidFill>
              </a:rPr>
              <a:t> </a:t>
            </a:r>
            <a:r>
              <a:rPr lang="en-US" b="1" dirty="0">
                <a:solidFill>
                  <a:srgbClr val="FF0000"/>
                </a:solidFill>
              </a:rPr>
              <a:t>¿</a:t>
            </a:r>
            <a:r>
              <a:rPr lang="en-US" b="1" dirty="0" err="1">
                <a:solidFill>
                  <a:srgbClr val="FF0000"/>
                </a:solidFill>
              </a:rPr>
              <a:t>Estuvo</a:t>
            </a:r>
            <a:r>
              <a:rPr lang="en-US" b="1" dirty="0">
                <a:solidFill>
                  <a:srgbClr val="FF0000"/>
                </a:solidFill>
              </a:rPr>
              <a:t> </a:t>
            </a:r>
            <a:r>
              <a:rPr lang="en-US" b="1" dirty="0" err="1">
                <a:solidFill>
                  <a:srgbClr val="FF0000"/>
                </a:solidFill>
              </a:rPr>
              <a:t>acertado</a:t>
            </a:r>
            <a:r>
              <a:rPr lang="en-US" b="1" dirty="0">
                <a:solidFill>
                  <a:srgbClr val="FF0000"/>
                </a:solidFill>
              </a:rPr>
              <a:t>?</a:t>
            </a:r>
          </a:p>
          <a:p>
            <a:pPr marL="0" indent="0">
              <a:buNone/>
            </a:pPr>
            <a:endParaRPr lang="en-US" dirty="0"/>
          </a:p>
          <a:p>
            <a:endParaRPr lang="en-US" dirty="0"/>
          </a:p>
        </p:txBody>
      </p:sp>
    </p:spTree>
    <p:extLst>
      <p:ext uri="{BB962C8B-B14F-4D97-AF65-F5344CB8AC3E}">
        <p14:creationId xmlns:p14="http://schemas.microsoft.com/office/powerpoint/2010/main" val="992609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397" y="-189872"/>
            <a:ext cx="9144793" cy="7053683"/>
          </a:xfrm>
          <a:prstGeom prst="rect">
            <a:avLst/>
          </a:prstGeom>
        </p:spPr>
      </p:pic>
      <p:sp>
        <p:nvSpPr>
          <p:cNvPr id="9" name="Rectángulo redondeado 8"/>
          <p:cNvSpPr/>
          <p:nvPr/>
        </p:nvSpPr>
        <p:spPr>
          <a:xfrm>
            <a:off x="7770164" y="47510"/>
            <a:ext cx="1179526" cy="732525"/>
          </a:xfrm>
          <a:prstGeom prst="roundRect">
            <a:avLst>
              <a:gd name="adj" fmla="val 4163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Evalúe sus conocimientos</a:t>
            </a:r>
            <a:endParaRPr lang="es-AR" sz="900" dirty="0"/>
          </a:p>
        </p:txBody>
      </p:sp>
      <p:sp>
        <p:nvSpPr>
          <p:cNvPr id="13" name="CuadroTexto 12"/>
          <p:cNvSpPr txBox="1"/>
          <p:nvPr/>
        </p:nvSpPr>
        <p:spPr>
          <a:xfrm>
            <a:off x="25090" y="1098059"/>
            <a:ext cx="1075295" cy="5339923"/>
          </a:xfrm>
          <a:prstGeom prst="rect">
            <a:avLst/>
          </a:prstGeom>
          <a:noFill/>
        </p:spPr>
        <p:txBody>
          <a:bodyPr wrap="square" rtlCol="0">
            <a:spAutoFit/>
          </a:bodyPr>
          <a:lstStyle/>
          <a:p>
            <a:r>
              <a:rPr lang="es-AR" sz="1100" b="1" dirty="0">
                <a:solidFill>
                  <a:srgbClr val="759885"/>
                </a:solidFill>
              </a:rPr>
              <a:t>A. ¿Qué es la floración de árboles y arbustos?</a:t>
            </a:r>
          </a:p>
          <a:p>
            <a:endParaRPr lang="es-AR" sz="1100" b="1" dirty="0">
              <a:solidFill>
                <a:srgbClr val="759885"/>
              </a:solidFill>
            </a:endParaRPr>
          </a:p>
          <a:p>
            <a:r>
              <a:rPr lang="es-AR" sz="1100" b="1" dirty="0">
                <a:solidFill>
                  <a:srgbClr val="759885"/>
                </a:solidFill>
              </a:rPr>
              <a:t>B. ¿Por qué recolectar datos de la floración de árboles y arbustos?</a:t>
            </a:r>
          </a:p>
          <a:p>
            <a:endParaRPr lang="es-AR" sz="1100" b="1" dirty="0">
              <a:solidFill>
                <a:srgbClr val="215B1C"/>
              </a:solidFill>
            </a:endParaRPr>
          </a:p>
          <a:p>
            <a:r>
              <a:rPr lang="es-AR" sz="1100" b="1" dirty="0">
                <a:solidFill>
                  <a:srgbClr val="215B1C"/>
                </a:solidFill>
              </a:rPr>
              <a:t>C. Cómo pueden ayudar sus mediciones</a:t>
            </a:r>
          </a:p>
          <a:p>
            <a:endParaRPr lang="es-AR" sz="1100" b="1" dirty="0">
              <a:solidFill>
                <a:srgbClr val="759885"/>
              </a:solidFill>
            </a:endParaRPr>
          </a:p>
          <a:p>
            <a:r>
              <a:rPr lang="es-AR" sz="1100" b="1" dirty="0" smtClean="0">
                <a:solidFill>
                  <a:srgbClr val="759885"/>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3" name="Slide Number Placeholder 2"/>
          <p:cNvSpPr>
            <a:spLocks noGrp="1"/>
          </p:cNvSpPr>
          <p:nvPr>
            <p:ph type="sldNum" sz="quarter" idx="12"/>
          </p:nvPr>
        </p:nvSpPr>
        <p:spPr/>
        <p:txBody>
          <a:bodyPr/>
          <a:lstStyle/>
          <a:p>
            <a:fld id="{60A7FD43-AE91-2142-BE89-486ECDF19888}" type="slidenum">
              <a:rPr lang="en-US" smtClean="0"/>
              <a:t>12</a:t>
            </a:fld>
            <a:endParaRPr lang="en-US" dirty="0"/>
          </a:p>
        </p:txBody>
      </p:sp>
      <p:sp>
        <p:nvSpPr>
          <p:cNvPr id="2" name="Title 1"/>
          <p:cNvSpPr>
            <a:spLocks noGrp="1"/>
          </p:cNvSpPr>
          <p:nvPr>
            <p:ph type="title"/>
          </p:nvPr>
        </p:nvSpPr>
        <p:spPr>
          <a:xfrm>
            <a:off x="1194851" y="877555"/>
            <a:ext cx="7886700" cy="1325563"/>
          </a:xfrm>
        </p:spPr>
        <p:txBody>
          <a:bodyPr/>
          <a:lstStyle/>
          <a:p>
            <a:r>
              <a:rPr lang="en-US" b="1" dirty="0" err="1">
                <a:solidFill>
                  <a:srgbClr val="055000"/>
                </a:solidFill>
              </a:rPr>
              <a:t>Hagamos</a:t>
            </a:r>
            <a:r>
              <a:rPr lang="en-US" b="1" dirty="0">
                <a:solidFill>
                  <a:srgbClr val="055000"/>
                </a:solidFill>
              </a:rPr>
              <a:t> un </a:t>
            </a:r>
            <a:r>
              <a:rPr lang="en-US" b="1" dirty="0" err="1">
                <a:solidFill>
                  <a:srgbClr val="055000"/>
                </a:solidFill>
              </a:rPr>
              <a:t>rápido</a:t>
            </a:r>
            <a:r>
              <a:rPr lang="en-US" b="1" dirty="0">
                <a:solidFill>
                  <a:srgbClr val="055000"/>
                </a:solidFill>
              </a:rPr>
              <a:t> </a:t>
            </a:r>
            <a:r>
              <a:rPr lang="en-US" b="1" dirty="0" err="1">
                <a:solidFill>
                  <a:srgbClr val="055000"/>
                </a:solidFill>
              </a:rPr>
              <a:t>repaso</a:t>
            </a:r>
            <a:r>
              <a:rPr lang="en-US" b="1" dirty="0">
                <a:solidFill>
                  <a:srgbClr val="055000"/>
                </a:solidFill>
              </a:rPr>
              <a:t> antes de pasar a la </a:t>
            </a:r>
            <a:r>
              <a:rPr lang="en-US" b="1" dirty="0" err="1">
                <a:solidFill>
                  <a:srgbClr val="055000"/>
                </a:solidFill>
              </a:rPr>
              <a:t>recolección</a:t>
            </a:r>
            <a:r>
              <a:rPr lang="en-US" b="1" dirty="0">
                <a:solidFill>
                  <a:srgbClr val="055000"/>
                </a:solidFill>
              </a:rPr>
              <a:t> de </a:t>
            </a:r>
            <a:r>
              <a:rPr lang="en-US" b="1" dirty="0" err="1">
                <a:solidFill>
                  <a:srgbClr val="055000"/>
                </a:solidFill>
              </a:rPr>
              <a:t>datos</a:t>
            </a:r>
            <a:r>
              <a:rPr lang="en-US" b="1" dirty="0">
                <a:solidFill>
                  <a:srgbClr val="055000"/>
                </a:solidFill>
              </a:rPr>
              <a:t>! </a:t>
            </a:r>
            <a:r>
              <a:rPr lang="en-US" b="1" dirty="0" err="1">
                <a:solidFill>
                  <a:srgbClr val="055000"/>
                </a:solidFill>
              </a:rPr>
              <a:t>Pregunta</a:t>
            </a:r>
            <a:r>
              <a:rPr lang="en-US" b="1" dirty="0">
                <a:solidFill>
                  <a:srgbClr val="055000"/>
                </a:solidFill>
              </a:rPr>
              <a:t> 2</a:t>
            </a:r>
          </a:p>
        </p:txBody>
      </p:sp>
      <p:sp>
        <p:nvSpPr>
          <p:cNvPr id="12" name="Content Placeholder 2"/>
          <p:cNvSpPr>
            <a:spLocks noGrp="1"/>
          </p:cNvSpPr>
          <p:nvPr>
            <p:ph sz="half" idx="1"/>
          </p:nvPr>
        </p:nvSpPr>
        <p:spPr>
          <a:xfrm>
            <a:off x="1470266" y="2187576"/>
            <a:ext cx="6660243" cy="4351337"/>
          </a:xfrm>
        </p:spPr>
        <p:txBody>
          <a:bodyPr/>
          <a:lstStyle/>
          <a:p>
            <a:pPr marL="0" indent="0">
              <a:buNone/>
            </a:pPr>
            <a:r>
              <a:rPr lang="en-US" dirty="0" err="1"/>
              <a:t>Verdadero</a:t>
            </a:r>
            <a:r>
              <a:rPr lang="en-US" dirty="0"/>
              <a:t> o </a:t>
            </a:r>
            <a:r>
              <a:rPr lang="en-US" dirty="0" err="1"/>
              <a:t>Falso</a:t>
            </a:r>
            <a:r>
              <a:rPr lang="en-US" dirty="0"/>
              <a:t>: </a:t>
            </a:r>
            <a:r>
              <a:rPr lang="en-US" dirty="0" err="1"/>
              <a:t>En</a:t>
            </a:r>
            <a:r>
              <a:rPr lang="en-US" dirty="0"/>
              <a:t> </a:t>
            </a:r>
            <a:r>
              <a:rPr lang="en-US" dirty="0" err="1"/>
              <a:t>cada</a:t>
            </a:r>
            <a:r>
              <a:rPr lang="en-US" dirty="0"/>
              <a:t> </a:t>
            </a:r>
            <a:r>
              <a:rPr lang="en-US" dirty="0" err="1"/>
              <a:t>parte</a:t>
            </a:r>
            <a:r>
              <a:rPr lang="en-US" dirty="0"/>
              <a:t> del </a:t>
            </a:r>
            <a:r>
              <a:rPr lang="en-US" dirty="0" err="1"/>
              <a:t>mundo</a:t>
            </a:r>
            <a:r>
              <a:rPr lang="en-US" dirty="0"/>
              <a:t>, hay un </a:t>
            </a:r>
            <a:r>
              <a:rPr lang="en-US" dirty="0" err="1"/>
              <a:t>ciclo</a:t>
            </a:r>
            <a:r>
              <a:rPr lang="en-US" dirty="0"/>
              <a:t> de </a:t>
            </a:r>
            <a:r>
              <a:rPr lang="en-US" dirty="0" err="1"/>
              <a:t>floración</a:t>
            </a:r>
            <a:r>
              <a:rPr lang="en-US" dirty="0"/>
              <a:t> y de </a:t>
            </a:r>
            <a:r>
              <a:rPr lang="en-US" dirty="0" err="1"/>
              <a:t>senescencia</a:t>
            </a:r>
            <a:r>
              <a:rPr lang="en-US" dirty="0"/>
              <a:t> foliar. </a:t>
            </a:r>
            <a:endParaRPr lang="en-US" b="1" dirty="0">
              <a:solidFill>
                <a:srgbClr val="FF0000"/>
              </a:solidFill>
            </a:endParaRPr>
          </a:p>
          <a:p>
            <a:pPr marL="0" indent="0">
              <a:buNone/>
            </a:pPr>
            <a:r>
              <a:rPr lang="en-US" b="1" dirty="0"/>
              <a:t>	</a:t>
            </a:r>
          </a:p>
          <a:p>
            <a:pPr marL="0" indent="0">
              <a:buNone/>
            </a:pPr>
            <a:r>
              <a:rPr lang="en-US" b="1" dirty="0">
                <a:solidFill>
                  <a:srgbClr val="FF0000"/>
                </a:solidFill>
              </a:rPr>
              <a:t>¿Sabe la </a:t>
            </a:r>
            <a:r>
              <a:rPr lang="en-US" b="1" dirty="0" err="1">
                <a:solidFill>
                  <a:srgbClr val="FF0000"/>
                </a:solidFill>
              </a:rPr>
              <a:t>respuesta</a:t>
            </a:r>
            <a:r>
              <a:rPr lang="en-US" b="1" dirty="0">
                <a:solidFill>
                  <a:srgbClr val="FF0000"/>
                </a:solidFill>
              </a:rPr>
              <a:t>?</a:t>
            </a:r>
            <a:endParaRPr lang="en-US" dirty="0">
              <a:solidFill>
                <a:srgbClr val="FF0000"/>
              </a:solidFill>
            </a:endParaRPr>
          </a:p>
          <a:p>
            <a:endParaRPr lang="en-US" dirty="0"/>
          </a:p>
        </p:txBody>
      </p:sp>
    </p:spTree>
    <p:extLst>
      <p:ext uri="{BB962C8B-B14F-4D97-AF65-F5344CB8AC3E}">
        <p14:creationId xmlns:p14="http://schemas.microsoft.com/office/powerpoint/2010/main" val="1991067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397" y="-189872"/>
            <a:ext cx="9144793" cy="7053683"/>
          </a:xfrm>
          <a:prstGeom prst="rect">
            <a:avLst/>
          </a:prstGeom>
        </p:spPr>
      </p:pic>
      <p:sp>
        <p:nvSpPr>
          <p:cNvPr id="9" name="Rectángulo redondeado 8"/>
          <p:cNvSpPr/>
          <p:nvPr/>
        </p:nvSpPr>
        <p:spPr>
          <a:xfrm>
            <a:off x="7770164" y="47510"/>
            <a:ext cx="1179526" cy="732525"/>
          </a:xfrm>
          <a:prstGeom prst="roundRect">
            <a:avLst>
              <a:gd name="adj" fmla="val 4163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Evalúe sus conocimientos</a:t>
            </a:r>
            <a:endParaRPr lang="es-AR" sz="900" dirty="0"/>
          </a:p>
        </p:txBody>
      </p:sp>
      <p:sp>
        <p:nvSpPr>
          <p:cNvPr id="13" name="CuadroTexto 12"/>
          <p:cNvSpPr txBox="1"/>
          <p:nvPr/>
        </p:nvSpPr>
        <p:spPr>
          <a:xfrm>
            <a:off x="25090" y="1098059"/>
            <a:ext cx="1075295" cy="5339923"/>
          </a:xfrm>
          <a:prstGeom prst="rect">
            <a:avLst/>
          </a:prstGeom>
          <a:noFill/>
        </p:spPr>
        <p:txBody>
          <a:bodyPr wrap="square" rtlCol="0">
            <a:spAutoFit/>
          </a:bodyPr>
          <a:lstStyle/>
          <a:p>
            <a:r>
              <a:rPr lang="es-AR" sz="1100" b="1" dirty="0">
                <a:solidFill>
                  <a:srgbClr val="759885"/>
                </a:solidFill>
              </a:rPr>
              <a:t>A. ¿Qué es la floración de árboles y arbustos?</a:t>
            </a:r>
          </a:p>
          <a:p>
            <a:endParaRPr lang="es-AR" sz="1100" b="1" dirty="0">
              <a:solidFill>
                <a:srgbClr val="759885"/>
              </a:solidFill>
            </a:endParaRPr>
          </a:p>
          <a:p>
            <a:r>
              <a:rPr lang="es-AR" sz="1100" b="1" dirty="0">
                <a:solidFill>
                  <a:srgbClr val="759885"/>
                </a:solidFill>
              </a:rPr>
              <a:t>B. ¿Por qué recolectar datos de la floración de árboles y arbustos?</a:t>
            </a:r>
          </a:p>
          <a:p>
            <a:endParaRPr lang="es-AR" sz="1100" b="1" dirty="0">
              <a:solidFill>
                <a:srgbClr val="215B1C"/>
              </a:solidFill>
            </a:endParaRPr>
          </a:p>
          <a:p>
            <a:r>
              <a:rPr lang="es-AR" sz="1100" b="1" dirty="0">
                <a:solidFill>
                  <a:srgbClr val="215B1C"/>
                </a:solidFill>
              </a:rPr>
              <a:t>C. Cómo pueden ayudar sus mediciones</a:t>
            </a:r>
          </a:p>
          <a:p>
            <a:endParaRPr lang="es-AR" sz="1100" b="1" dirty="0">
              <a:solidFill>
                <a:srgbClr val="759885"/>
              </a:solidFill>
            </a:endParaRPr>
          </a:p>
          <a:p>
            <a:r>
              <a:rPr lang="es-AR" sz="1100" b="1" dirty="0" smtClean="0">
                <a:solidFill>
                  <a:srgbClr val="759885"/>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3" name="Slide Number Placeholder 2"/>
          <p:cNvSpPr>
            <a:spLocks noGrp="1"/>
          </p:cNvSpPr>
          <p:nvPr>
            <p:ph type="sldNum" sz="quarter" idx="12"/>
          </p:nvPr>
        </p:nvSpPr>
        <p:spPr/>
        <p:txBody>
          <a:bodyPr/>
          <a:lstStyle/>
          <a:p>
            <a:fld id="{60A7FD43-AE91-2142-BE89-486ECDF19888}" type="slidenum">
              <a:rPr lang="en-US" smtClean="0"/>
              <a:t>13</a:t>
            </a:fld>
            <a:endParaRPr lang="en-US" dirty="0"/>
          </a:p>
        </p:txBody>
      </p:sp>
      <p:sp>
        <p:nvSpPr>
          <p:cNvPr id="2" name="Title 1"/>
          <p:cNvSpPr>
            <a:spLocks noGrp="1"/>
          </p:cNvSpPr>
          <p:nvPr>
            <p:ph type="title"/>
          </p:nvPr>
        </p:nvSpPr>
        <p:spPr>
          <a:xfrm>
            <a:off x="1224783" y="828570"/>
            <a:ext cx="7886700" cy="1325563"/>
          </a:xfrm>
        </p:spPr>
        <p:txBody>
          <a:bodyPr/>
          <a:lstStyle/>
          <a:p>
            <a:r>
              <a:rPr lang="en-US" b="1" dirty="0" err="1">
                <a:solidFill>
                  <a:srgbClr val="055000"/>
                </a:solidFill>
              </a:rPr>
              <a:t>Hagamos</a:t>
            </a:r>
            <a:r>
              <a:rPr lang="en-US" b="1" dirty="0">
                <a:solidFill>
                  <a:srgbClr val="055000"/>
                </a:solidFill>
              </a:rPr>
              <a:t> un </a:t>
            </a:r>
            <a:r>
              <a:rPr lang="en-US" b="1" dirty="0" err="1">
                <a:solidFill>
                  <a:srgbClr val="055000"/>
                </a:solidFill>
              </a:rPr>
              <a:t>rápido</a:t>
            </a:r>
            <a:r>
              <a:rPr lang="en-US" b="1" dirty="0">
                <a:solidFill>
                  <a:srgbClr val="055000"/>
                </a:solidFill>
              </a:rPr>
              <a:t> </a:t>
            </a:r>
            <a:r>
              <a:rPr lang="en-US" b="1" dirty="0" err="1">
                <a:solidFill>
                  <a:srgbClr val="055000"/>
                </a:solidFill>
              </a:rPr>
              <a:t>repaso</a:t>
            </a:r>
            <a:r>
              <a:rPr lang="en-US" b="1" dirty="0">
                <a:solidFill>
                  <a:srgbClr val="055000"/>
                </a:solidFill>
              </a:rPr>
              <a:t> antes de pasar a la </a:t>
            </a:r>
            <a:r>
              <a:rPr lang="en-US" b="1" dirty="0" err="1">
                <a:solidFill>
                  <a:srgbClr val="055000"/>
                </a:solidFill>
              </a:rPr>
              <a:t>recolección</a:t>
            </a:r>
            <a:r>
              <a:rPr lang="en-US" b="1" dirty="0">
                <a:solidFill>
                  <a:srgbClr val="055000"/>
                </a:solidFill>
              </a:rPr>
              <a:t> de </a:t>
            </a:r>
            <a:r>
              <a:rPr lang="en-US" b="1" dirty="0" err="1">
                <a:solidFill>
                  <a:srgbClr val="055000"/>
                </a:solidFill>
              </a:rPr>
              <a:t>datos</a:t>
            </a:r>
            <a:r>
              <a:rPr lang="en-US" b="1" dirty="0">
                <a:solidFill>
                  <a:srgbClr val="055000"/>
                </a:solidFill>
              </a:rPr>
              <a:t>! Respuesta de la </a:t>
            </a:r>
            <a:r>
              <a:rPr lang="en-US" b="1" dirty="0" err="1">
                <a:solidFill>
                  <a:srgbClr val="055000"/>
                </a:solidFill>
              </a:rPr>
              <a:t>pregunta</a:t>
            </a:r>
            <a:r>
              <a:rPr lang="en-US" b="1" dirty="0">
                <a:solidFill>
                  <a:srgbClr val="055000"/>
                </a:solidFill>
              </a:rPr>
              <a:t> 2</a:t>
            </a:r>
          </a:p>
        </p:txBody>
      </p:sp>
      <p:sp>
        <p:nvSpPr>
          <p:cNvPr id="12" name="Content Placeholder 2"/>
          <p:cNvSpPr>
            <a:spLocks noGrp="1"/>
          </p:cNvSpPr>
          <p:nvPr>
            <p:ph sz="half" idx="1"/>
          </p:nvPr>
        </p:nvSpPr>
        <p:spPr>
          <a:xfrm>
            <a:off x="1495318" y="2154133"/>
            <a:ext cx="6660243" cy="4351337"/>
          </a:xfrm>
        </p:spPr>
        <p:txBody>
          <a:bodyPr/>
          <a:lstStyle/>
          <a:p>
            <a:pPr marL="0" indent="0">
              <a:buNone/>
            </a:pPr>
            <a:r>
              <a:rPr lang="en-US" dirty="0" err="1"/>
              <a:t>Verdadero</a:t>
            </a:r>
            <a:r>
              <a:rPr lang="en-US" dirty="0"/>
              <a:t> o </a:t>
            </a:r>
            <a:r>
              <a:rPr lang="en-US" dirty="0" err="1"/>
              <a:t>Falso</a:t>
            </a:r>
            <a:r>
              <a:rPr lang="en-US" dirty="0"/>
              <a:t>: </a:t>
            </a:r>
            <a:r>
              <a:rPr lang="en-US" dirty="0" err="1"/>
              <a:t>En</a:t>
            </a:r>
            <a:r>
              <a:rPr lang="en-US" dirty="0"/>
              <a:t> </a:t>
            </a:r>
            <a:r>
              <a:rPr lang="en-US" dirty="0" err="1"/>
              <a:t>cada</a:t>
            </a:r>
            <a:r>
              <a:rPr lang="en-US" dirty="0"/>
              <a:t> </a:t>
            </a:r>
            <a:r>
              <a:rPr lang="en-US" dirty="0" err="1"/>
              <a:t>parte</a:t>
            </a:r>
            <a:r>
              <a:rPr lang="en-US" dirty="0"/>
              <a:t> del </a:t>
            </a:r>
            <a:r>
              <a:rPr lang="en-US" dirty="0" err="1"/>
              <a:t>mundo</a:t>
            </a:r>
            <a:r>
              <a:rPr lang="en-US" dirty="0"/>
              <a:t>, hay un </a:t>
            </a:r>
            <a:r>
              <a:rPr lang="en-US" dirty="0" err="1"/>
              <a:t>ciclo</a:t>
            </a:r>
            <a:r>
              <a:rPr lang="en-US" dirty="0"/>
              <a:t> de </a:t>
            </a:r>
            <a:r>
              <a:rPr lang="en-US" dirty="0" err="1"/>
              <a:t>floración</a:t>
            </a:r>
            <a:r>
              <a:rPr lang="en-US" dirty="0"/>
              <a:t> y de </a:t>
            </a:r>
            <a:r>
              <a:rPr lang="en-US" dirty="0" err="1"/>
              <a:t>senescencia</a:t>
            </a:r>
            <a:r>
              <a:rPr lang="en-US" dirty="0"/>
              <a:t> foliar. </a:t>
            </a:r>
            <a:r>
              <a:rPr lang="en-US" b="1" dirty="0" err="1">
                <a:solidFill>
                  <a:srgbClr val="FF0000"/>
                </a:solidFill>
              </a:rPr>
              <a:t>Falso</a:t>
            </a:r>
            <a:r>
              <a:rPr lang="en-US" b="1" dirty="0">
                <a:solidFill>
                  <a:srgbClr val="FF0000"/>
                </a:solidFill>
              </a:rPr>
              <a:t> is </a:t>
            </a:r>
            <a:r>
              <a:rPr lang="en-US" b="1" dirty="0" err="1">
                <a:solidFill>
                  <a:srgbClr val="FF0000"/>
                </a:solidFill>
              </a:rPr>
              <a:t>correcto</a:t>
            </a:r>
            <a:r>
              <a:rPr lang="en-US" b="1" dirty="0">
                <a:solidFill>
                  <a:srgbClr val="FF0000"/>
                </a:solidFill>
              </a:rPr>
              <a:t> </a:t>
            </a:r>
            <a:r>
              <a:rPr lang="en-US" b="1" dirty="0">
                <a:solidFill>
                  <a:srgbClr val="FF0000"/>
                </a:solidFill>
                <a:sym typeface="Wingdings"/>
              </a:rPr>
              <a:t> </a:t>
            </a:r>
            <a:r>
              <a:rPr lang="en-US" b="1" dirty="0">
                <a:solidFill>
                  <a:srgbClr val="FF0000"/>
                </a:solidFill>
              </a:rPr>
              <a:t> </a:t>
            </a:r>
          </a:p>
          <a:p>
            <a:pPr marL="0" indent="0">
              <a:buNone/>
            </a:pPr>
            <a:r>
              <a:rPr lang="en-US" b="1" dirty="0"/>
              <a:t>	</a:t>
            </a:r>
            <a:endParaRPr lang="en-US" dirty="0"/>
          </a:p>
          <a:p>
            <a:pPr marL="0" indent="0">
              <a:buNone/>
            </a:pPr>
            <a:r>
              <a:rPr lang="en-US" b="1" dirty="0">
                <a:solidFill>
                  <a:srgbClr val="FF0000"/>
                </a:solidFill>
              </a:rPr>
              <a:t>¿</a:t>
            </a:r>
            <a:r>
              <a:rPr lang="en-US" b="1" dirty="0" err="1">
                <a:solidFill>
                  <a:srgbClr val="FF0000"/>
                </a:solidFill>
              </a:rPr>
              <a:t>Estuvo</a:t>
            </a:r>
            <a:r>
              <a:rPr lang="en-US" b="1" dirty="0">
                <a:solidFill>
                  <a:srgbClr val="FF0000"/>
                </a:solidFill>
              </a:rPr>
              <a:t> </a:t>
            </a:r>
            <a:r>
              <a:rPr lang="en-US" b="1" dirty="0" err="1">
                <a:solidFill>
                  <a:srgbClr val="FF0000"/>
                </a:solidFill>
              </a:rPr>
              <a:t>acertado</a:t>
            </a:r>
            <a:r>
              <a:rPr lang="en-US" b="1" dirty="0">
                <a:solidFill>
                  <a:srgbClr val="FF0000"/>
                </a:solidFill>
              </a:rPr>
              <a:t>?</a:t>
            </a:r>
            <a:endParaRPr lang="en-US" dirty="0"/>
          </a:p>
          <a:p>
            <a:pPr marL="0" indent="0">
              <a:buNone/>
            </a:pPr>
            <a:endParaRPr lang="en-US" dirty="0"/>
          </a:p>
          <a:p>
            <a:endParaRPr lang="en-US" dirty="0"/>
          </a:p>
        </p:txBody>
      </p:sp>
    </p:spTree>
    <p:extLst>
      <p:ext uri="{BB962C8B-B14F-4D97-AF65-F5344CB8AC3E}">
        <p14:creationId xmlns:p14="http://schemas.microsoft.com/office/powerpoint/2010/main" val="690502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0A7FD43-AE91-2142-BE89-486ECDF19888}" type="slidenum">
              <a:rPr lang="en-US" smtClean="0"/>
              <a:t>14</a:t>
            </a:fld>
            <a:endParaRPr lang="en-US" dirty="0"/>
          </a:p>
        </p:txBody>
      </p:sp>
      <p:sp>
        <p:nvSpPr>
          <p:cNvPr id="2" name="Title 1"/>
          <p:cNvSpPr>
            <a:spLocks noGrp="1"/>
          </p:cNvSpPr>
          <p:nvPr>
            <p:ph type="title"/>
          </p:nvPr>
        </p:nvSpPr>
        <p:spPr>
          <a:xfrm>
            <a:off x="1218904" y="660268"/>
            <a:ext cx="7886700" cy="1325563"/>
          </a:xfrm>
        </p:spPr>
        <p:txBody>
          <a:bodyPr/>
          <a:lstStyle/>
          <a:p>
            <a:r>
              <a:rPr lang="en-US" b="1" dirty="0" err="1">
                <a:solidFill>
                  <a:srgbClr val="055000"/>
                </a:solidFill>
              </a:rPr>
              <a:t>Hagamos</a:t>
            </a:r>
            <a:r>
              <a:rPr lang="en-US" b="1" dirty="0">
                <a:solidFill>
                  <a:srgbClr val="055000"/>
                </a:solidFill>
              </a:rPr>
              <a:t> un </a:t>
            </a:r>
            <a:r>
              <a:rPr lang="en-US" b="1" dirty="0" err="1">
                <a:solidFill>
                  <a:srgbClr val="055000"/>
                </a:solidFill>
              </a:rPr>
              <a:t>rápido</a:t>
            </a:r>
            <a:r>
              <a:rPr lang="en-US" b="1" dirty="0">
                <a:solidFill>
                  <a:srgbClr val="055000"/>
                </a:solidFill>
              </a:rPr>
              <a:t> </a:t>
            </a:r>
            <a:r>
              <a:rPr lang="en-US" b="1" dirty="0" err="1">
                <a:solidFill>
                  <a:srgbClr val="055000"/>
                </a:solidFill>
              </a:rPr>
              <a:t>repaso</a:t>
            </a:r>
            <a:r>
              <a:rPr lang="en-US" b="1" dirty="0">
                <a:solidFill>
                  <a:srgbClr val="055000"/>
                </a:solidFill>
              </a:rPr>
              <a:t> antes de pasar a la </a:t>
            </a:r>
            <a:r>
              <a:rPr lang="en-US" b="1" dirty="0" err="1">
                <a:solidFill>
                  <a:srgbClr val="055000"/>
                </a:solidFill>
              </a:rPr>
              <a:t>recopilación</a:t>
            </a:r>
            <a:r>
              <a:rPr lang="en-US" b="1" dirty="0">
                <a:solidFill>
                  <a:srgbClr val="055000"/>
                </a:solidFill>
              </a:rPr>
              <a:t> de </a:t>
            </a:r>
            <a:r>
              <a:rPr lang="en-US" b="1" dirty="0" err="1">
                <a:solidFill>
                  <a:srgbClr val="055000"/>
                </a:solidFill>
              </a:rPr>
              <a:t>datos</a:t>
            </a:r>
            <a:r>
              <a:rPr lang="en-US" b="1" dirty="0">
                <a:solidFill>
                  <a:srgbClr val="055000"/>
                </a:solidFill>
              </a:rPr>
              <a:t>! </a:t>
            </a:r>
            <a:r>
              <a:rPr lang="en-US" b="1" dirty="0" err="1">
                <a:solidFill>
                  <a:srgbClr val="055000"/>
                </a:solidFill>
              </a:rPr>
              <a:t>Pregunta</a:t>
            </a:r>
            <a:r>
              <a:rPr lang="en-US" b="1" dirty="0">
                <a:solidFill>
                  <a:srgbClr val="055000"/>
                </a:solidFill>
              </a:rPr>
              <a:t> 3</a:t>
            </a:r>
          </a:p>
        </p:txBody>
      </p:sp>
      <p:sp>
        <p:nvSpPr>
          <p:cNvPr id="12" name="Content Placeholder 2"/>
          <p:cNvSpPr>
            <a:spLocks noGrp="1"/>
          </p:cNvSpPr>
          <p:nvPr>
            <p:ph sz="half" idx="1"/>
          </p:nvPr>
        </p:nvSpPr>
        <p:spPr>
          <a:xfrm>
            <a:off x="1514165" y="1985831"/>
            <a:ext cx="7248071" cy="4351337"/>
          </a:xfrm>
        </p:spPr>
        <p:txBody>
          <a:bodyPr>
            <a:normAutofit/>
          </a:bodyPr>
          <a:lstStyle/>
          <a:p>
            <a:pPr marL="0" indent="0">
              <a:buNone/>
            </a:pPr>
            <a:r>
              <a:rPr lang="en-US" b="1" dirty="0"/>
              <a:t>¿</a:t>
            </a:r>
            <a:r>
              <a:rPr lang="en-US" b="1" dirty="0" err="1" smtClean="0"/>
              <a:t>Por</a:t>
            </a:r>
            <a:r>
              <a:rPr lang="en-US" b="1" dirty="0" smtClean="0"/>
              <a:t> </a:t>
            </a:r>
            <a:r>
              <a:rPr lang="en-US" b="1" dirty="0" err="1" smtClean="0"/>
              <a:t>qué</a:t>
            </a:r>
            <a:r>
              <a:rPr lang="en-US" b="1" dirty="0" smtClean="0"/>
              <a:t> </a:t>
            </a:r>
            <a:r>
              <a:rPr lang="en-US" b="1" dirty="0"/>
              <a:t>los </a:t>
            </a:r>
            <a:r>
              <a:rPr lang="en-US" b="1" dirty="0" err="1"/>
              <a:t>científicos</a:t>
            </a:r>
            <a:r>
              <a:rPr lang="en-US" b="1" dirty="0"/>
              <a:t> </a:t>
            </a:r>
            <a:r>
              <a:rPr lang="en-US" b="1" dirty="0" err="1"/>
              <a:t>están</a:t>
            </a:r>
            <a:r>
              <a:rPr lang="en-US" b="1" dirty="0"/>
              <a:t> </a:t>
            </a:r>
            <a:r>
              <a:rPr lang="en-US" b="1" dirty="0" err="1"/>
              <a:t>interesados</a:t>
            </a:r>
            <a:r>
              <a:rPr lang="en-US" b="1" dirty="0"/>
              <a:t> </a:t>
            </a:r>
            <a:r>
              <a:rPr lang="en-US" b="1" dirty="0" err="1"/>
              <a:t>en</a:t>
            </a:r>
            <a:r>
              <a:rPr lang="en-US" b="1" dirty="0"/>
              <a:t> </a:t>
            </a:r>
            <a:r>
              <a:rPr lang="en-US" b="1" dirty="0" err="1"/>
              <a:t>datos</a:t>
            </a:r>
            <a:r>
              <a:rPr lang="en-US" b="1" dirty="0"/>
              <a:t> </a:t>
            </a:r>
            <a:r>
              <a:rPr lang="en-US" b="1" dirty="0" err="1"/>
              <a:t>sobre</a:t>
            </a:r>
            <a:r>
              <a:rPr lang="en-US" b="1" dirty="0"/>
              <a:t> la </a:t>
            </a:r>
            <a:r>
              <a:rPr lang="en-US" b="1" dirty="0" err="1"/>
              <a:t>senescencia</a:t>
            </a:r>
            <a:r>
              <a:rPr lang="en-US" b="1" dirty="0"/>
              <a:t> foliar? Se </a:t>
            </a:r>
            <a:r>
              <a:rPr lang="en-US" b="1" dirty="0" err="1"/>
              <a:t>pueden</a:t>
            </a:r>
            <a:r>
              <a:rPr lang="en-US" b="1" dirty="0"/>
              <a:t> usar los </a:t>
            </a:r>
            <a:r>
              <a:rPr lang="en-US" b="1" dirty="0" err="1"/>
              <a:t>datos</a:t>
            </a:r>
            <a:r>
              <a:rPr lang="en-US" b="1" dirty="0"/>
              <a:t> para :</a:t>
            </a:r>
          </a:p>
          <a:p>
            <a:pPr marL="457200" indent="-457200">
              <a:buFont typeface="+mj-lt"/>
              <a:buAutoNum type="alphaLcParenR"/>
            </a:pPr>
            <a:r>
              <a:rPr lang="es-ES" dirty="0"/>
              <a:t>ayudar a interpretar las observaciones satelitales del verdor, como las imágenes del Índice de vegetación de diferencia normalizada (NDVI) </a:t>
            </a:r>
          </a:p>
          <a:p>
            <a:pPr marL="457200" indent="-457200">
              <a:buFont typeface="+mj-lt"/>
              <a:buAutoNum type="alphaLcParenR"/>
            </a:pPr>
            <a:r>
              <a:rPr lang="es-ES" dirty="0"/>
              <a:t>determinar cómo las condiciones ambientales afectan el crecimiento de las plantas </a:t>
            </a:r>
          </a:p>
          <a:p>
            <a:pPr marL="457200" indent="-457200">
              <a:buFont typeface="+mj-lt"/>
              <a:buAutoNum type="alphaLcParenR"/>
            </a:pPr>
            <a:r>
              <a:rPr lang="es-ES" dirty="0"/>
              <a:t>calcular los cambios en la duración y el inicio de la temporada de crecimiento a lo largo de los años</a:t>
            </a:r>
          </a:p>
          <a:p>
            <a:pPr marL="457200" indent="-457200">
              <a:buFont typeface="+mj-lt"/>
              <a:buAutoNum type="alphaLcParenR"/>
            </a:pPr>
            <a:r>
              <a:rPr lang="es-ES" dirty="0"/>
              <a:t> monitorear la naturaleza y extensión del cambio climático y sus efectos en plantas y animales </a:t>
            </a:r>
          </a:p>
          <a:p>
            <a:pPr marL="457200" indent="-457200">
              <a:buFont typeface="+mj-lt"/>
              <a:buAutoNum type="alphaLcParenR"/>
            </a:pPr>
            <a:r>
              <a:rPr lang="es-ES" dirty="0"/>
              <a:t>Todas las respuestas anteriores </a:t>
            </a:r>
          </a:p>
          <a:p>
            <a:pPr marL="457200" indent="-457200">
              <a:buFont typeface="+mj-lt"/>
              <a:buAutoNum type="alphaLcParenR"/>
            </a:pPr>
            <a:r>
              <a:rPr lang="es-ES" dirty="0"/>
              <a:t>Solo las respuestas A y B</a:t>
            </a:r>
            <a:endParaRPr lang="en-US" dirty="0"/>
          </a:p>
          <a:p>
            <a:pPr marL="0" indent="0">
              <a:buNone/>
            </a:pPr>
            <a:r>
              <a:rPr lang="en-US" b="1" dirty="0">
                <a:solidFill>
                  <a:srgbClr val="FF0000"/>
                </a:solidFill>
              </a:rPr>
              <a:t>¿Sabe la </a:t>
            </a:r>
            <a:r>
              <a:rPr lang="en-US" b="1" dirty="0" err="1">
                <a:solidFill>
                  <a:srgbClr val="FF0000"/>
                </a:solidFill>
              </a:rPr>
              <a:t>respuesta</a:t>
            </a:r>
            <a:r>
              <a:rPr lang="en-US" b="1" dirty="0">
                <a:solidFill>
                  <a:srgbClr val="FF0000"/>
                </a:solidFill>
              </a:rPr>
              <a:t>?</a:t>
            </a:r>
          </a:p>
          <a:p>
            <a:pPr marL="0" indent="0">
              <a:buNone/>
            </a:pPr>
            <a:endParaRPr lang="en-US" dirty="0"/>
          </a:p>
          <a:p>
            <a:endParaRPr lang="en-US" dirty="0"/>
          </a:p>
        </p:txBody>
      </p:sp>
      <p:sp>
        <p:nvSpPr>
          <p:cNvPr id="9" name="Rectángulo redondeado 8"/>
          <p:cNvSpPr/>
          <p:nvPr/>
        </p:nvSpPr>
        <p:spPr>
          <a:xfrm>
            <a:off x="7770164" y="47510"/>
            <a:ext cx="1179526" cy="732525"/>
          </a:xfrm>
          <a:prstGeom prst="roundRect">
            <a:avLst>
              <a:gd name="adj" fmla="val 4163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Evalúe sus conocimientos</a:t>
            </a:r>
            <a:endParaRPr lang="es-AR" sz="900" dirty="0"/>
          </a:p>
        </p:txBody>
      </p:sp>
      <p:sp>
        <p:nvSpPr>
          <p:cNvPr id="13" name="CuadroTexto 12"/>
          <p:cNvSpPr txBox="1"/>
          <p:nvPr/>
        </p:nvSpPr>
        <p:spPr>
          <a:xfrm>
            <a:off x="25090" y="1098059"/>
            <a:ext cx="1075295" cy="5339923"/>
          </a:xfrm>
          <a:prstGeom prst="rect">
            <a:avLst/>
          </a:prstGeom>
          <a:noFill/>
        </p:spPr>
        <p:txBody>
          <a:bodyPr wrap="square" rtlCol="0">
            <a:spAutoFit/>
          </a:bodyPr>
          <a:lstStyle/>
          <a:p>
            <a:r>
              <a:rPr lang="es-AR" sz="1100" b="1" dirty="0">
                <a:solidFill>
                  <a:srgbClr val="759885"/>
                </a:solidFill>
              </a:rPr>
              <a:t>A. ¿Qué es la floración de árboles y arbustos?</a:t>
            </a:r>
          </a:p>
          <a:p>
            <a:endParaRPr lang="es-AR" sz="1100" b="1" dirty="0">
              <a:solidFill>
                <a:srgbClr val="759885"/>
              </a:solidFill>
            </a:endParaRPr>
          </a:p>
          <a:p>
            <a:r>
              <a:rPr lang="es-AR" sz="1100" b="1" dirty="0">
                <a:solidFill>
                  <a:srgbClr val="759885"/>
                </a:solidFill>
              </a:rPr>
              <a:t>B. ¿Por qué recolectar datos de la floración de árboles y arbustos?</a:t>
            </a:r>
          </a:p>
          <a:p>
            <a:endParaRPr lang="es-AR" sz="1100" b="1" dirty="0">
              <a:solidFill>
                <a:srgbClr val="215B1C"/>
              </a:solidFill>
            </a:endParaRPr>
          </a:p>
          <a:p>
            <a:r>
              <a:rPr lang="es-AR" sz="1100" b="1" dirty="0">
                <a:solidFill>
                  <a:srgbClr val="215B1C"/>
                </a:solidFill>
              </a:rPr>
              <a:t>C. Cómo pueden ayudar sus mediciones</a:t>
            </a:r>
          </a:p>
          <a:p>
            <a:endParaRPr lang="es-AR" sz="1100" b="1" dirty="0">
              <a:solidFill>
                <a:srgbClr val="759885"/>
              </a:solidFill>
            </a:endParaRPr>
          </a:p>
          <a:p>
            <a:r>
              <a:rPr lang="es-AR" sz="1100" b="1" dirty="0" smtClean="0">
                <a:solidFill>
                  <a:srgbClr val="759885"/>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Tree>
    <p:extLst>
      <p:ext uri="{BB962C8B-B14F-4D97-AF65-F5344CB8AC3E}">
        <p14:creationId xmlns:p14="http://schemas.microsoft.com/office/powerpoint/2010/main" val="235292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397" y="-189872"/>
            <a:ext cx="9144793" cy="7053683"/>
          </a:xfrm>
          <a:prstGeom prst="rect">
            <a:avLst/>
          </a:prstGeom>
        </p:spPr>
      </p:pic>
      <p:sp>
        <p:nvSpPr>
          <p:cNvPr id="9" name="Rectángulo redondeado 8"/>
          <p:cNvSpPr/>
          <p:nvPr/>
        </p:nvSpPr>
        <p:spPr>
          <a:xfrm>
            <a:off x="7770164" y="47510"/>
            <a:ext cx="1179526" cy="732525"/>
          </a:xfrm>
          <a:prstGeom prst="roundRect">
            <a:avLst>
              <a:gd name="adj" fmla="val 4163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Evalúe sus conocimientos</a:t>
            </a:r>
            <a:endParaRPr lang="es-AR" sz="900" dirty="0"/>
          </a:p>
        </p:txBody>
      </p:sp>
      <p:sp>
        <p:nvSpPr>
          <p:cNvPr id="13" name="CuadroTexto 12"/>
          <p:cNvSpPr txBox="1"/>
          <p:nvPr/>
        </p:nvSpPr>
        <p:spPr>
          <a:xfrm>
            <a:off x="25090" y="1098059"/>
            <a:ext cx="1075295" cy="5339923"/>
          </a:xfrm>
          <a:prstGeom prst="rect">
            <a:avLst/>
          </a:prstGeom>
          <a:noFill/>
        </p:spPr>
        <p:txBody>
          <a:bodyPr wrap="square" rtlCol="0">
            <a:spAutoFit/>
          </a:bodyPr>
          <a:lstStyle/>
          <a:p>
            <a:r>
              <a:rPr lang="es-AR" sz="1100" b="1" dirty="0">
                <a:solidFill>
                  <a:srgbClr val="759885"/>
                </a:solidFill>
              </a:rPr>
              <a:t>A. ¿Qué es la floración de árboles y arbustos?</a:t>
            </a:r>
          </a:p>
          <a:p>
            <a:endParaRPr lang="es-AR" sz="1100" b="1" dirty="0">
              <a:solidFill>
                <a:srgbClr val="759885"/>
              </a:solidFill>
            </a:endParaRPr>
          </a:p>
          <a:p>
            <a:r>
              <a:rPr lang="es-AR" sz="1100" b="1" dirty="0">
                <a:solidFill>
                  <a:srgbClr val="759885"/>
                </a:solidFill>
              </a:rPr>
              <a:t>B. ¿Por qué recolectar datos de la floración de árboles y arbustos?</a:t>
            </a:r>
          </a:p>
          <a:p>
            <a:endParaRPr lang="es-AR" sz="1100" b="1" dirty="0">
              <a:solidFill>
                <a:srgbClr val="215B1C"/>
              </a:solidFill>
            </a:endParaRPr>
          </a:p>
          <a:p>
            <a:r>
              <a:rPr lang="es-AR" sz="1100" b="1" dirty="0">
                <a:solidFill>
                  <a:srgbClr val="215B1C"/>
                </a:solidFill>
              </a:rPr>
              <a:t>C. Cómo pueden ayudar sus mediciones</a:t>
            </a:r>
          </a:p>
          <a:p>
            <a:endParaRPr lang="es-AR" sz="1100" b="1" dirty="0">
              <a:solidFill>
                <a:srgbClr val="759885"/>
              </a:solidFill>
            </a:endParaRPr>
          </a:p>
          <a:p>
            <a:r>
              <a:rPr lang="es-AR" sz="1100" b="1" dirty="0" smtClean="0">
                <a:solidFill>
                  <a:srgbClr val="759885"/>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3" name="Slide Number Placeholder 2"/>
          <p:cNvSpPr>
            <a:spLocks noGrp="1"/>
          </p:cNvSpPr>
          <p:nvPr>
            <p:ph type="sldNum" sz="quarter" idx="12"/>
          </p:nvPr>
        </p:nvSpPr>
        <p:spPr/>
        <p:txBody>
          <a:bodyPr/>
          <a:lstStyle/>
          <a:p>
            <a:fld id="{60A7FD43-AE91-2142-BE89-486ECDF19888}" type="slidenum">
              <a:rPr lang="en-US" smtClean="0"/>
              <a:t>15</a:t>
            </a:fld>
            <a:endParaRPr lang="en-US" dirty="0"/>
          </a:p>
        </p:txBody>
      </p:sp>
      <p:sp>
        <p:nvSpPr>
          <p:cNvPr id="2" name="Title 1"/>
          <p:cNvSpPr>
            <a:spLocks noGrp="1"/>
          </p:cNvSpPr>
          <p:nvPr>
            <p:ph type="title"/>
          </p:nvPr>
        </p:nvSpPr>
        <p:spPr>
          <a:xfrm>
            <a:off x="1218904" y="660268"/>
            <a:ext cx="7886700" cy="1325563"/>
          </a:xfrm>
        </p:spPr>
        <p:txBody>
          <a:bodyPr/>
          <a:lstStyle/>
          <a:p>
            <a:r>
              <a:rPr lang="en-US" b="1" dirty="0" err="1">
                <a:solidFill>
                  <a:srgbClr val="055000"/>
                </a:solidFill>
              </a:rPr>
              <a:t>Hagamos</a:t>
            </a:r>
            <a:r>
              <a:rPr lang="en-US" b="1" dirty="0">
                <a:solidFill>
                  <a:srgbClr val="055000"/>
                </a:solidFill>
              </a:rPr>
              <a:t> un </a:t>
            </a:r>
            <a:r>
              <a:rPr lang="en-US" b="1" dirty="0" err="1">
                <a:solidFill>
                  <a:srgbClr val="055000"/>
                </a:solidFill>
              </a:rPr>
              <a:t>rápido</a:t>
            </a:r>
            <a:r>
              <a:rPr lang="en-US" b="1" dirty="0">
                <a:solidFill>
                  <a:srgbClr val="055000"/>
                </a:solidFill>
              </a:rPr>
              <a:t> </a:t>
            </a:r>
            <a:r>
              <a:rPr lang="en-US" b="1" dirty="0" err="1">
                <a:solidFill>
                  <a:srgbClr val="055000"/>
                </a:solidFill>
              </a:rPr>
              <a:t>repaso</a:t>
            </a:r>
            <a:r>
              <a:rPr lang="en-US" b="1" dirty="0">
                <a:solidFill>
                  <a:srgbClr val="055000"/>
                </a:solidFill>
              </a:rPr>
              <a:t> antes de pasar a la </a:t>
            </a:r>
            <a:r>
              <a:rPr lang="en-US" b="1" dirty="0" err="1">
                <a:solidFill>
                  <a:srgbClr val="055000"/>
                </a:solidFill>
              </a:rPr>
              <a:t>recopilación</a:t>
            </a:r>
            <a:r>
              <a:rPr lang="en-US" b="1" dirty="0">
                <a:solidFill>
                  <a:srgbClr val="055000"/>
                </a:solidFill>
              </a:rPr>
              <a:t> de </a:t>
            </a:r>
            <a:r>
              <a:rPr lang="en-US" b="1" dirty="0" err="1">
                <a:solidFill>
                  <a:srgbClr val="055000"/>
                </a:solidFill>
              </a:rPr>
              <a:t>datos</a:t>
            </a:r>
            <a:r>
              <a:rPr lang="en-US" b="1" dirty="0">
                <a:solidFill>
                  <a:srgbClr val="055000"/>
                </a:solidFill>
              </a:rPr>
              <a:t>! Respuesta de la </a:t>
            </a:r>
            <a:r>
              <a:rPr lang="en-US" b="1" dirty="0" err="1">
                <a:solidFill>
                  <a:srgbClr val="055000"/>
                </a:solidFill>
              </a:rPr>
              <a:t>pregunta</a:t>
            </a:r>
            <a:r>
              <a:rPr lang="en-US" b="1" dirty="0">
                <a:solidFill>
                  <a:srgbClr val="055000"/>
                </a:solidFill>
              </a:rPr>
              <a:t> 3</a:t>
            </a:r>
          </a:p>
        </p:txBody>
      </p:sp>
      <p:sp>
        <p:nvSpPr>
          <p:cNvPr id="12" name="Content Placeholder 2"/>
          <p:cNvSpPr>
            <a:spLocks noGrp="1"/>
          </p:cNvSpPr>
          <p:nvPr>
            <p:ph sz="half" idx="1"/>
          </p:nvPr>
        </p:nvSpPr>
        <p:spPr>
          <a:xfrm>
            <a:off x="1514165" y="1985831"/>
            <a:ext cx="7248071" cy="4351337"/>
          </a:xfrm>
        </p:spPr>
        <p:txBody>
          <a:bodyPr>
            <a:normAutofit/>
          </a:bodyPr>
          <a:lstStyle/>
          <a:p>
            <a:pPr marL="0" indent="0">
              <a:buNone/>
            </a:pPr>
            <a:r>
              <a:rPr lang="en-US" b="1" dirty="0"/>
              <a:t>¿</a:t>
            </a:r>
            <a:r>
              <a:rPr lang="en-US" b="1" dirty="0" err="1" smtClean="0"/>
              <a:t>Por</a:t>
            </a:r>
            <a:r>
              <a:rPr lang="en-US" b="1" dirty="0" smtClean="0"/>
              <a:t> </a:t>
            </a:r>
            <a:r>
              <a:rPr lang="en-US" b="1" dirty="0" err="1" smtClean="0"/>
              <a:t>qué</a:t>
            </a:r>
            <a:r>
              <a:rPr lang="en-US" b="1" dirty="0" smtClean="0"/>
              <a:t> </a:t>
            </a:r>
            <a:r>
              <a:rPr lang="en-US" b="1" dirty="0"/>
              <a:t>los </a:t>
            </a:r>
            <a:r>
              <a:rPr lang="en-US" b="1" dirty="0" err="1"/>
              <a:t>científicos</a:t>
            </a:r>
            <a:r>
              <a:rPr lang="en-US" b="1" dirty="0"/>
              <a:t> </a:t>
            </a:r>
            <a:r>
              <a:rPr lang="en-US" b="1" dirty="0" err="1"/>
              <a:t>están</a:t>
            </a:r>
            <a:r>
              <a:rPr lang="en-US" b="1" dirty="0"/>
              <a:t> </a:t>
            </a:r>
            <a:r>
              <a:rPr lang="en-US" b="1" dirty="0" err="1"/>
              <a:t>interesados</a:t>
            </a:r>
            <a:r>
              <a:rPr lang="en-US" b="1" dirty="0"/>
              <a:t> </a:t>
            </a:r>
            <a:r>
              <a:rPr lang="en-US" b="1" dirty="0" err="1"/>
              <a:t>en</a:t>
            </a:r>
            <a:r>
              <a:rPr lang="en-US" b="1" dirty="0"/>
              <a:t> </a:t>
            </a:r>
            <a:r>
              <a:rPr lang="en-US" b="1" dirty="0" err="1"/>
              <a:t>datos</a:t>
            </a:r>
            <a:r>
              <a:rPr lang="en-US" b="1" dirty="0"/>
              <a:t> </a:t>
            </a:r>
            <a:r>
              <a:rPr lang="en-US" b="1" dirty="0" err="1"/>
              <a:t>sobre</a:t>
            </a:r>
            <a:r>
              <a:rPr lang="en-US" b="1" dirty="0"/>
              <a:t> la </a:t>
            </a:r>
            <a:r>
              <a:rPr lang="en-US" b="1" dirty="0" err="1"/>
              <a:t>senescencia</a:t>
            </a:r>
            <a:r>
              <a:rPr lang="en-US" b="1" dirty="0"/>
              <a:t> foliar? Se </a:t>
            </a:r>
            <a:r>
              <a:rPr lang="en-US" b="1" dirty="0" err="1"/>
              <a:t>pueden</a:t>
            </a:r>
            <a:r>
              <a:rPr lang="en-US" b="1" dirty="0"/>
              <a:t> usar los </a:t>
            </a:r>
            <a:r>
              <a:rPr lang="en-US" b="1" dirty="0" err="1"/>
              <a:t>datos</a:t>
            </a:r>
            <a:r>
              <a:rPr lang="en-US" b="1" dirty="0"/>
              <a:t> para :</a:t>
            </a:r>
          </a:p>
          <a:p>
            <a:pPr marL="457200" indent="-457200">
              <a:buFont typeface="+mj-lt"/>
              <a:buAutoNum type="alphaLcParenR"/>
            </a:pPr>
            <a:r>
              <a:rPr lang="es-ES" dirty="0"/>
              <a:t>ayudar a interpretar las observaciones satelitales del verdor, como las imágenes del Índice de vegetación de diferencia normalizada (NDVI) </a:t>
            </a:r>
          </a:p>
          <a:p>
            <a:pPr marL="457200" indent="-457200">
              <a:buFont typeface="+mj-lt"/>
              <a:buAutoNum type="alphaLcParenR"/>
            </a:pPr>
            <a:r>
              <a:rPr lang="es-ES" dirty="0"/>
              <a:t>determinar cómo las condiciones ambientales afectan el crecimiento de las plantas </a:t>
            </a:r>
          </a:p>
          <a:p>
            <a:pPr marL="457200" indent="-457200">
              <a:buFont typeface="+mj-lt"/>
              <a:buAutoNum type="alphaLcParenR"/>
            </a:pPr>
            <a:r>
              <a:rPr lang="es-ES" dirty="0"/>
              <a:t>calcular los cambios en la duración y el inicio de la temporada de crecimiento a lo largo de los años</a:t>
            </a:r>
          </a:p>
          <a:p>
            <a:pPr marL="457200" indent="-457200">
              <a:buFont typeface="+mj-lt"/>
              <a:buAutoNum type="alphaLcParenR"/>
            </a:pPr>
            <a:r>
              <a:rPr lang="es-ES" dirty="0"/>
              <a:t> monitorear la naturaleza y extensión del cambio climático y sus efectos en plantas y animales </a:t>
            </a:r>
          </a:p>
          <a:p>
            <a:pPr marL="457200" indent="-457200">
              <a:buFont typeface="+mj-lt"/>
              <a:buAutoNum type="alphaLcParenR"/>
            </a:pPr>
            <a:r>
              <a:rPr lang="es-ES" b="1" dirty="0">
                <a:solidFill>
                  <a:srgbClr val="FF0000"/>
                </a:solidFill>
              </a:rPr>
              <a:t>Todas las respuestas anteriores ¡Correcto </a:t>
            </a:r>
            <a:r>
              <a:rPr lang="es-ES" b="1" dirty="0">
                <a:solidFill>
                  <a:srgbClr val="FF0000"/>
                </a:solidFill>
                <a:sym typeface="Wingdings" pitchFamily="2" charset="2"/>
              </a:rPr>
              <a:t>!</a:t>
            </a:r>
            <a:endParaRPr lang="es-ES" b="1" dirty="0">
              <a:solidFill>
                <a:srgbClr val="FF0000"/>
              </a:solidFill>
            </a:endParaRPr>
          </a:p>
          <a:p>
            <a:pPr marL="457200" indent="-457200">
              <a:buFont typeface="+mj-lt"/>
              <a:buAutoNum type="alphaLcParenR"/>
            </a:pPr>
            <a:r>
              <a:rPr lang="es-ES" dirty="0"/>
              <a:t>Solo las respuestas A y B</a:t>
            </a:r>
            <a:endParaRPr lang="en-US" dirty="0"/>
          </a:p>
          <a:p>
            <a:pPr marL="0" indent="0">
              <a:buNone/>
            </a:pPr>
            <a:r>
              <a:rPr lang="en-US" b="1" dirty="0">
                <a:solidFill>
                  <a:srgbClr val="FF0000"/>
                </a:solidFill>
              </a:rPr>
              <a:t>¿</a:t>
            </a:r>
            <a:r>
              <a:rPr lang="en-US" b="1" dirty="0" err="1">
                <a:solidFill>
                  <a:srgbClr val="FF0000"/>
                </a:solidFill>
              </a:rPr>
              <a:t>Estuvo</a:t>
            </a:r>
            <a:r>
              <a:rPr lang="en-US" b="1" dirty="0">
                <a:solidFill>
                  <a:srgbClr val="FF0000"/>
                </a:solidFill>
              </a:rPr>
              <a:t> </a:t>
            </a:r>
            <a:r>
              <a:rPr lang="en-US" b="1" dirty="0" err="1">
                <a:solidFill>
                  <a:srgbClr val="FF0000"/>
                </a:solidFill>
              </a:rPr>
              <a:t>acertado</a:t>
            </a:r>
            <a:r>
              <a:rPr lang="en-US" b="1" dirty="0">
                <a:solidFill>
                  <a:srgbClr val="FF0000"/>
                </a:solidFill>
              </a:rPr>
              <a:t>? </a:t>
            </a:r>
            <a:r>
              <a:rPr lang="en-US" b="1" dirty="0" err="1">
                <a:solidFill>
                  <a:srgbClr val="FF0000"/>
                </a:solidFill>
              </a:rPr>
              <a:t>Pasemos</a:t>
            </a:r>
            <a:r>
              <a:rPr lang="en-US" b="1" dirty="0">
                <a:solidFill>
                  <a:srgbClr val="FF0000"/>
                </a:solidFill>
              </a:rPr>
              <a:t> </a:t>
            </a:r>
            <a:r>
              <a:rPr lang="en-US" b="1" dirty="0" err="1">
                <a:solidFill>
                  <a:srgbClr val="FF0000"/>
                </a:solidFill>
              </a:rPr>
              <a:t>ahora</a:t>
            </a:r>
            <a:r>
              <a:rPr lang="en-US" b="1" dirty="0">
                <a:solidFill>
                  <a:srgbClr val="FF0000"/>
                </a:solidFill>
              </a:rPr>
              <a:t> a la </a:t>
            </a:r>
            <a:r>
              <a:rPr lang="en-US" b="1" dirty="0" err="1">
                <a:solidFill>
                  <a:srgbClr val="FF0000"/>
                </a:solidFill>
              </a:rPr>
              <a:t>recopilación</a:t>
            </a:r>
            <a:r>
              <a:rPr lang="en-US" b="1" dirty="0">
                <a:solidFill>
                  <a:srgbClr val="FF0000"/>
                </a:solidFill>
              </a:rPr>
              <a:t> de </a:t>
            </a:r>
            <a:r>
              <a:rPr lang="en-US" b="1" dirty="0" err="1">
                <a:solidFill>
                  <a:srgbClr val="FF0000"/>
                </a:solidFill>
              </a:rPr>
              <a:t>datos</a:t>
            </a:r>
            <a:r>
              <a:rPr lang="en-US" b="1" dirty="0">
                <a:solidFill>
                  <a:srgbClr val="FF0000"/>
                </a:solidFill>
              </a:rPr>
              <a:t>!</a:t>
            </a:r>
          </a:p>
          <a:p>
            <a:pPr marL="0" indent="0">
              <a:buNone/>
            </a:pPr>
            <a:endParaRPr lang="en-US" dirty="0"/>
          </a:p>
          <a:p>
            <a:endParaRPr lang="en-US" dirty="0"/>
          </a:p>
        </p:txBody>
      </p:sp>
    </p:spTree>
    <p:extLst>
      <p:ext uri="{BB962C8B-B14F-4D97-AF65-F5344CB8AC3E}">
        <p14:creationId xmlns:p14="http://schemas.microsoft.com/office/powerpoint/2010/main" val="42468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p:cNvPicPr>
            <a:picLocks noChangeAspect="1"/>
          </p:cNvPicPr>
          <p:nvPr/>
        </p:nvPicPr>
        <p:blipFill>
          <a:blip r:embed="rId2"/>
          <a:stretch>
            <a:fillRect/>
          </a:stretch>
        </p:blipFill>
        <p:spPr>
          <a:xfrm>
            <a:off x="-397" y="-189872"/>
            <a:ext cx="9144793" cy="7053683"/>
          </a:xfrm>
          <a:prstGeom prst="rect">
            <a:avLst/>
          </a:prstGeom>
        </p:spPr>
      </p:pic>
      <p:sp>
        <p:nvSpPr>
          <p:cNvPr id="16" name="Rectángulo redondeado 15"/>
          <p:cNvSpPr/>
          <p:nvPr/>
        </p:nvSpPr>
        <p:spPr>
          <a:xfrm>
            <a:off x="7770164" y="47510"/>
            <a:ext cx="1179526" cy="732525"/>
          </a:xfrm>
          <a:prstGeom prst="roundRect">
            <a:avLst>
              <a:gd name="adj" fmla="val 4163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Cómo recopilar datos</a:t>
            </a:r>
            <a:endParaRPr lang="es-AR" sz="900" dirty="0"/>
          </a:p>
        </p:txBody>
      </p:sp>
      <p:sp>
        <p:nvSpPr>
          <p:cNvPr id="17" name="CuadroTexto 16"/>
          <p:cNvSpPr txBox="1"/>
          <p:nvPr/>
        </p:nvSpPr>
        <p:spPr>
          <a:xfrm>
            <a:off x="25090" y="1098059"/>
            <a:ext cx="1075295" cy="5339923"/>
          </a:xfrm>
          <a:prstGeom prst="rect">
            <a:avLst/>
          </a:prstGeom>
          <a:noFill/>
        </p:spPr>
        <p:txBody>
          <a:bodyPr wrap="square" rtlCol="0">
            <a:spAutoFit/>
          </a:bodyPr>
          <a:lstStyle/>
          <a:p>
            <a:r>
              <a:rPr lang="es-AR" sz="1100" b="1" dirty="0">
                <a:solidFill>
                  <a:srgbClr val="759885"/>
                </a:solidFill>
              </a:rPr>
              <a:t>A. ¿Qué es la floración de árboles y arbustos?</a:t>
            </a:r>
          </a:p>
          <a:p>
            <a:endParaRPr lang="es-AR" sz="1100" b="1" dirty="0">
              <a:solidFill>
                <a:srgbClr val="759885"/>
              </a:solidFill>
            </a:endParaRPr>
          </a:p>
          <a:p>
            <a:r>
              <a:rPr lang="es-AR" sz="1100" b="1" dirty="0">
                <a:solidFill>
                  <a:srgbClr val="759885"/>
                </a:solidFill>
              </a:rPr>
              <a:t>B. ¿Por qué recolectar datos de la floración de árboles y arbustos?</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215B1C"/>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3" name="Slide Number Placeholder 2"/>
          <p:cNvSpPr>
            <a:spLocks noGrp="1"/>
          </p:cNvSpPr>
          <p:nvPr>
            <p:ph type="sldNum" sz="quarter" idx="12"/>
          </p:nvPr>
        </p:nvSpPr>
        <p:spPr/>
        <p:txBody>
          <a:bodyPr/>
          <a:lstStyle/>
          <a:p>
            <a:fld id="{60A7FD43-AE91-2142-BE89-486ECDF19888}" type="slidenum">
              <a:rPr lang="en-US" smtClean="0"/>
              <a:t>16</a:t>
            </a:fld>
            <a:endParaRPr lang="en-US" dirty="0"/>
          </a:p>
        </p:txBody>
      </p:sp>
      <p:sp>
        <p:nvSpPr>
          <p:cNvPr id="2" name="Title 1"/>
          <p:cNvSpPr>
            <a:spLocks noGrp="1"/>
          </p:cNvSpPr>
          <p:nvPr>
            <p:ph type="title"/>
          </p:nvPr>
        </p:nvSpPr>
        <p:spPr>
          <a:xfrm>
            <a:off x="1257300" y="693497"/>
            <a:ext cx="7886700" cy="1325563"/>
          </a:xfrm>
        </p:spPr>
        <p:txBody>
          <a:bodyPr/>
          <a:lstStyle/>
          <a:p>
            <a:r>
              <a:rPr lang="en-US" b="1" dirty="0" err="1"/>
              <a:t>Descripción</a:t>
            </a:r>
            <a:r>
              <a:rPr lang="en-US" b="1" dirty="0"/>
              <a:t> del </a:t>
            </a:r>
            <a:r>
              <a:rPr lang="en-US" b="1" dirty="0" err="1"/>
              <a:t>Protocolo</a:t>
            </a:r>
            <a:r>
              <a:rPr lang="en-US" b="1" dirty="0"/>
              <a:t> de la </a:t>
            </a:r>
            <a:r>
              <a:rPr lang="en-US" b="1" dirty="0" err="1"/>
              <a:t>Floración</a:t>
            </a:r>
            <a:r>
              <a:rPr lang="en-US" b="1" dirty="0"/>
              <a:t> de </a:t>
            </a:r>
            <a:r>
              <a:rPr lang="en-US" b="1" dirty="0" err="1"/>
              <a:t>los</a:t>
            </a:r>
            <a:r>
              <a:rPr lang="en-US" b="1" dirty="0"/>
              <a:t> </a:t>
            </a:r>
            <a:r>
              <a:rPr lang="en-US" b="1" dirty="0" err="1" smtClean="0"/>
              <a:t>árboles</a:t>
            </a:r>
            <a:r>
              <a:rPr lang="en-US" b="1" dirty="0" smtClean="0"/>
              <a:t> </a:t>
            </a:r>
            <a:r>
              <a:rPr lang="en-US" b="1" dirty="0"/>
              <a:t>y los </a:t>
            </a:r>
            <a:r>
              <a:rPr lang="en-US" b="1" dirty="0" err="1"/>
              <a:t>Arbustos</a:t>
            </a:r>
            <a:endParaRPr lang="en-US" b="1" dirty="0"/>
          </a:p>
        </p:txBody>
      </p:sp>
      <p:graphicFrame>
        <p:nvGraphicFramePr>
          <p:cNvPr id="11" name="Table 10" descr="When - At least twice a week beginning two weeks prior to the anticipated start of green up, until leaf growth plateaus*&#10;Where - Tree amd Sjrib Greem-up and Green-down site&#10;Time Needed - 10-15 minutes per measurement.&#10;Prerequisites - None&#10;Primary Instrument - Metric ruler&#10;Skill level - All&#10;References - Tree and Shrub Green-Up Protocol Field Guide&#10;Tree and Shrub Green-Up Data Sheet&#10;Tree and Shrub Green-Up and Green-Down Site Selection Field Guide and Data Sheet"/>
          <p:cNvGraphicFramePr>
            <a:graphicFrameLocks noGrp="1"/>
          </p:cNvGraphicFramePr>
          <p:nvPr>
            <p:extLst>
              <p:ext uri="{D42A27DB-BD31-4B8C-83A1-F6EECF244321}">
                <p14:modId xmlns:p14="http://schemas.microsoft.com/office/powerpoint/2010/main" val="3866313969"/>
              </p:ext>
            </p:extLst>
          </p:nvPr>
        </p:nvGraphicFramePr>
        <p:xfrm>
          <a:off x="1437830" y="1703540"/>
          <a:ext cx="7242707" cy="4460963"/>
        </p:xfrm>
        <a:graphic>
          <a:graphicData uri="http://schemas.openxmlformats.org/drawingml/2006/table">
            <a:tbl>
              <a:tblPr firstRow="1" bandRow="1">
                <a:tableStyleId>{16D9F66E-5EB9-4882-86FB-DCBF35E3C3E4}</a:tableStyleId>
              </a:tblPr>
              <a:tblGrid>
                <a:gridCol w="2525248">
                  <a:extLst>
                    <a:ext uri="{9D8B030D-6E8A-4147-A177-3AD203B41FA5}">
                      <a16:colId xmlns:a16="http://schemas.microsoft.com/office/drawing/2014/main" val="20000"/>
                    </a:ext>
                  </a:extLst>
                </a:gridCol>
                <a:gridCol w="4717459">
                  <a:extLst>
                    <a:ext uri="{9D8B030D-6E8A-4147-A177-3AD203B41FA5}">
                      <a16:colId xmlns:a16="http://schemas.microsoft.com/office/drawing/2014/main" val="20001"/>
                    </a:ext>
                  </a:extLst>
                </a:gridCol>
              </a:tblGrid>
              <a:tr h="1169123">
                <a:tc>
                  <a:txBody>
                    <a:bodyPr/>
                    <a:lstStyle/>
                    <a:p>
                      <a:r>
                        <a:rPr lang="en-US" b="0" dirty="0" err="1">
                          <a:solidFill>
                            <a:schemeClr val="accent6">
                              <a:lumMod val="50000"/>
                            </a:schemeClr>
                          </a:solidFill>
                        </a:rPr>
                        <a:t>Cuándo</a:t>
                      </a:r>
                      <a:endParaRPr lang="en-US" b="0" dirty="0">
                        <a:solidFill>
                          <a:schemeClr val="accent6">
                            <a:lumMod val="50000"/>
                          </a:schemeClr>
                        </a:solidFill>
                      </a:endParaRPr>
                    </a:p>
                  </a:txBody>
                  <a:tcPr/>
                </a:tc>
                <a:tc>
                  <a:txBody>
                    <a:bodyPr/>
                    <a:lstStyle/>
                    <a:p>
                      <a:pPr lvl="0" algn="l">
                        <a:spcBef>
                          <a:spcPct val="20000"/>
                        </a:spcBef>
                        <a:defRPr/>
                      </a:pPr>
                      <a:r>
                        <a:rPr lang="en-US" sz="1800" b="0" dirty="0">
                          <a:solidFill>
                            <a:srgbClr val="055000"/>
                          </a:solidFill>
                        </a:rPr>
                        <a:t>Al </a:t>
                      </a:r>
                      <a:r>
                        <a:rPr lang="en-US" sz="1800" b="0" dirty="0" err="1">
                          <a:solidFill>
                            <a:srgbClr val="055000"/>
                          </a:solidFill>
                        </a:rPr>
                        <a:t>menos</a:t>
                      </a:r>
                      <a:r>
                        <a:rPr lang="en-US" sz="1800" b="0" dirty="0">
                          <a:solidFill>
                            <a:srgbClr val="055000"/>
                          </a:solidFill>
                        </a:rPr>
                        <a:t> dos </a:t>
                      </a:r>
                      <a:r>
                        <a:rPr lang="en-US" sz="1800" b="0" dirty="0" err="1">
                          <a:solidFill>
                            <a:srgbClr val="055000"/>
                          </a:solidFill>
                        </a:rPr>
                        <a:t>veces</a:t>
                      </a:r>
                      <a:r>
                        <a:rPr lang="en-US" sz="1800" b="0" dirty="0">
                          <a:solidFill>
                            <a:srgbClr val="055000"/>
                          </a:solidFill>
                        </a:rPr>
                        <a:t> por </a:t>
                      </a:r>
                      <a:r>
                        <a:rPr lang="en-US" sz="1800" b="0" dirty="0" err="1">
                          <a:solidFill>
                            <a:srgbClr val="055000"/>
                          </a:solidFill>
                        </a:rPr>
                        <a:t>semana</a:t>
                      </a:r>
                      <a:r>
                        <a:rPr lang="en-US" sz="1800" b="0" dirty="0">
                          <a:solidFill>
                            <a:srgbClr val="055000"/>
                          </a:solidFill>
                        </a:rPr>
                        <a:t>, </a:t>
                      </a:r>
                      <a:r>
                        <a:rPr lang="en-US" sz="1800" b="0" dirty="0" err="1">
                          <a:solidFill>
                            <a:srgbClr val="055000"/>
                          </a:solidFill>
                        </a:rPr>
                        <a:t>comenzando</a:t>
                      </a:r>
                      <a:r>
                        <a:rPr lang="en-US" sz="1800" b="0" dirty="0">
                          <a:solidFill>
                            <a:srgbClr val="055000"/>
                          </a:solidFill>
                        </a:rPr>
                        <a:t> dos </a:t>
                      </a:r>
                      <a:r>
                        <a:rPr lang="en-US" sz="1800" b="0" dirty="0" err="1">
                          <a:solidFill>
                            <a:srgbClr val="055000"/>
                          </a:solidFill>
                        </a:rPr>
                        <a:t>semanas</a:t>
                      </a:r>
                      <a:r>
                        <a:rPr lang="en-US" sz="1800" b="0" dirty="0">
                          <a:solidFill>
                            <a:srgbClr val="055000"/>
                          </a:solidFill>
                        </a:rPr>
                        <a:t> antes del </a:t>
                      </a:r>
                      <a:r>
                        <a:rPr lang="en-US" sz="1800" b="0" dirty="0" err="1">
                          <a:solidFill>
                            <a:srgbClr val="055000"/>
                          </a:solidFill>
                        </a:rPr>
                        <a:t>anticipado</a:t>
                      </a:r>
                      <a:r>
                        <a:rPr lang="en-US" sz="1800" b="0" dirty="0">
                          <a:solidFill>
                            <a:srgbClr val="055000"/>
                          </a:solidFill>
                        </a:rPr>
                        <a:t> </a:t>
                      </a:r>
                      <a:r>
                        <a:rPr lang="en-US" sz="1800" b="0" dirty="0" err="1">
                          <a:solidFill>
                            <a:srgbClr val="055000"/>
                          </a:solidFill>
                        </a:rPr>
                        <a:t>período</a:t>
                      </a:r>
                      <a:r>
                        <a:rPr lang="en-US" sz="1800" b="0" dirty="0">
                          <a:solidFill>
                            <a:srgbClr val="055000"/>
                          </a:solidFill>
                        </a:rPr>
                        <a:t> de </a:t>
                      </a:r>
                      <a:r>
                        <a:rPr lang="en-US" sz="1800" b="0" dirty="0" err="1">
                          <a:solidFill>
                            <a:srgbClr val="055000"/>
                          </a:solidFill>
                        </a:rPr>
                        <a:t>floración</a:t>
                      </a:r>
                      <a:r>
                        <a:rPr lang="en-US" sz="1800" b="0" dirty="0">
                          <a:solidFill>
                            <a:srgbClr val="055000"/>
                          </a:solidFill>
                        </a:rPr>
                        <a:t>, hasta que el </a:t>
                      </a:r>
                      <a:r>
                        <a:rPr lang="en-US" sz="1800" b="0" dirty="0" err="1">
                          <a:solidFill>
                            <a:srgbClr val="055000"/>
                          </a:solidFill>
                        </a:rPr>
                        <a:t>crecimiento</a:t>
                      </a:r>
                      <a:r>
                        <a:rPr lang="en-US" sz="1800" b="0" dirty="0">
                          <a:solidFill>
                            <a:srgbClr val="055000"/>
                          </a:solidFill>
                        </a:rPr>
                        <a:t> de las hojas </a:t>
                      </a:r>
                      <a:r>
                        <a:rPr lang="en-US" sz="1800" b="0" dirty="0" err="1">
                          <a:solidFill>
                            <a:srgbClr val="055000"/>
                          </a:solidFill>
                        </a:rPr>
                        <a:t>verdes</a:t>
                      </a:r>
                      <a:r>
                        <a:rPr lang="en-US" sz="1800" b="0" dirty="0">
                          <a:solidFill>
                            <a:srgbClr val="055000"/>
                          </a:solidFill>
                        </a:rPr>
                        <a:t> se </a:t>
                      </a:r>
                      <a:r>
                        <a:rPr lang="en-US" sz="1800" b="0" dirty="0" err="1">
                          <a:solidFill>
                            <a:srgbClr val="055000"/>
                          </a:solidFill>
                        </a:rPr>
                        <a:t>estabilice</a:t>
                      </a:r>
                      <a:r>
                        <a:rPr lang="en-US" sz="1800" b="0" dirty="0">
                          <a:solidFill>
                            <a:srgbClr val="055000"/>
                          </a:solidFill>
                        </a:rPr>
                        <a:t> *</a:t>
                      </a:r>
                    </a:p>
                  </a:txBody>
                  <a:tcPr/>
                </a:tc>
                <a:extLst>
                  <a:ext uri="{0D108BD9-81ED-4DB2-BD59-A6C34878D82A}">
                    <a16:rowId xmlns:a16="http://schemas.microsoft.com/office/drawing/2014/main" val="10000"/>
                  </a:ext>
                </a:extLst>
              </a:tr>
              <a:tr h="629528">
                <a:tc>
                  <a:txBody>
                    <a:bodyPr/>
                    <a:lstStyle/>
                    <a:p>
                      <a:r>
                        <a:rPr lang="en-US" b="0" dirty="0" err="1">
                          <a:solidFill>
                            <a:schemeClr val="accent6">
                              <a:lumMod val="50000"/>
                            </a:schemeClr>
                          </a:solidFill>
                        </a:rPr>
                        <a:t>Dónde</a:t>
                      </a:r>
                      <a:endParaRPr lang="en-US" b="0" dirty="0">
                        <a:solidFill>
                          <a:schemeClr val="accent6">
                            <a:lumMod val="50000"/>
                          </a:schemeClr>
                        </a:solidFill>
                      </a:endParaRPr>
                    </a:p>
                  </a:txBody>
                  <a:tcPr/>
                </a:tc>
                <a:tc>
                  <a:txBody>
                    <a:bodyPr/>
                    <a:lstStyle/>
                    <a:p>
                      <a:pPr lvl="0" algn="just">
                        <a:spcBef>
                          <a:spcPct val="20000"/>
                        </a:spcBef>
                        <a:defRPr/>
                      </a:pPr>
                      <a:r>
                        <a:rPr lang="en-US" sz="1800" b="0" dirty="0">
                          <a:solidFill>
                            <a:srgbClr val="055000"/>
                          </a:solidFill>
                        </a:rPr>
                        <a:t>Sitio de </a:t>
                      </a:r>
                      <a:r>
                        <a:rPr lang="en-US" sz="1800" b="0" dirty="0" err="1">
                          <a:solidFill>
                            <a:srgbClr val="055000"/>
                          </a:solidFill>
                        </a:rPr>
                        <a:t>Floración</a:t>
                      </a:r>
                      <a:r>
                        <a:rPr lang="en-US" sz="1800" b="0" dirty="0">
                          <a:solidFill>
                            <a:srgbClr val="055000"/>
                          </a:solidFill>
                        </a:rPr>
                        <a:t> y </a:t>
                      </a:r>
                      <a:r>
                        <a:rPr lang="en-US" sz="1800" b="0" dirty="0" err="1">
                          <a:solidFill>
                            <a:srgbClr val="055000"/>
                          </a:solidFill>
                        </a:rPr>
                        <a:t>Senescencia</a:t>
                      </a:r>
                      <a:r>
                        <a:rPr lang="en-US" sz="1800" b="0" dirty="0">
                          <a:solidFill>
                            <a:srgbClr val="055000"/>
                          </a:solidFill>
                        </a:rPr>
                        <a:t> Foliar de </a:t>
                      </a:r>
                      <a:r>
                        <a:rPr lang="en-US" sz="1800" b="0" dirty="0" err="1">
                          <a:solidFill>
                            <a:srgbClr val="055000"/>
                          </a:solidFill>
                        </a:rPr>
                        <a:t>Árboles</a:t>
                      </a:r>
                      <a:r>
                        <a:rPr lang="en-US" sz="1800" b="0" dirty="0">
                          <a:solidFill>
                            <a:srgbClr val="055000"/>
                          </a:solidFill>
                        </a:rPr>
                        <a:t> y </a:t>
                      </a:r>
                      <a:r>
                        <a:rPr lang="en-US" sz="1800" b="0" dirty="0" err="1">
                          <a:solidFill>
                            <a:srgbClr val="055000"/>
                          </a:solidFill>
                        </a:rPr>
                        <a:t>Arbustos</a:t>
                      </a:r>
                      <a:endParaRPr lang="en-US" sz="1800" b="0" dirty="0">
                        <a:solidFill>
                          <a:srgbClr val="055000"/>
                        </a:solidFill>
                      </a:endParaRPr>
                    </a:p>
                  </a:txBody>
                  <a:tcPr/>
                </a:tc>
                <a:extLst>
                  <a:ext uri="{0D108BD9-81ED-4DB2-BD59-A6C34878D82A}">
                    <a16:rowId xmlns:a16="http://schemas.microsoft.com/office/drawing/2014/main" val="10001"/>
                  </a:ext>
                </a:extLst>
              </a:tr>
              <a:tr h="364727">
                <a:tc>
                  <a:txBody>
                    <a:bodyPr/>
                    <a:lstStyle/>
                    <a:p>
                      <a:r>
                        <a:rPr lang="en-US" b="0" dirty="0" err="1">
                          <a:solidFill>
                            <a:schemeClr val="accent6">
                              <a:lumMod val="50000"/>
                            </a:schemeClr>
                          </a:solidFill>
                        </a:rPr>
                        <a:t>Tiempo</a:t>
                      </a:r>
                      <a:r>
                        <a:rPr lang="en-US" b="0" dirty="0">
                          <a:solidFill>
                            <a:schemeClr val="accent6">
                              <a:lumMod val="50000"/>
                            </a:schemeClr>
                          </a:solidFill>
                        </a:rPr>
                        <a:t> </a:t>
                      </a:r>
                      <a:r>
                        <a:rPr lang="en-US" b="0" dirty="0" err="1">
                          <a:solidFill>
                            <a:schemeClr val="accent6">
                              <a:lumMod val="50000"/>
                            </a:schemeClr>
                          </a:solidFill>
                        </a:rPr>
                        <a:t>necesario</a:t>
                      </a:r>
                      <a:endParaRPr lang="en-US" b="0" dirty="0">
                        <a:solidFill>
                          <a:schemeClr val="accent6">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55000"/>
                          </a:solidFill>
                        </a:rPr>
                        <a:t>10-15 </a:t>
                      </a:r>
                      <a:r>
                        <a:rPr lang="en-US" sz="1800" b="0" dirty="0" err="1">
                          <a:solidFill>
                            <a:srgbClr val="055000"/>
                          </a:solidFill>
                        </a:rPr>
                        <a:t>minutos</a:t>
                      </a:r>
                      <a:r>
                        <a:rPr lang="en-US" sz="1800" b="0" dirty="0">
                          <a:solidFill>
                            <a:srgbClr val="055000"/>
                          </a:solidFill>
                        </a:rPr>
                        <a:t> por </a:t>
                      </a:r>
                      <a:r>
                        <a:rPr lang="en-US" sz="1800" b="0" dirty="0" err="1">
                          <a:solidFill>
                            <a:srgbClr val="055000"/>
                          </a:solidFill>
                        </a:rPr>
                        <a:t>medición</a:t>
                      </a:r>
                      <a:endParaRPr lang="en-US" sz="1800" b="0" dirty="0">
                        <a:solidFill>
                          <a:srgbClr val="055000"/>
                        </a:solidFill>
                      </a:endParaRPr>
                    </a:p>
                  </a:txBody>
                  <a:tcPr/>
                </a:tc>
                <a:extLst>
                  <a:ext uri="{0D108BD9-81ED-4DB2-BD59-A6C34878D82A}">
                    <a16:rowId xmlns:a16="http://schemas.microsoft.com/office/drawing/2014/main" val="10002"/>
                  </a:ext>
                </a:extLst>
              </a:tr>
              <a:tr h="364727">
                <a:tc>
                  <a:txBody>
                    <a:bodyPr/>
                    <a:lstStyle/>
                    <a:p>
                      <a:r>
                        <a:rPr lang="en-US" b="0" dirty="0" err="1">
                          <a:solidFill>
                            <a:schemeClr val="accent6">
                              <a:lumMod val="50000"/>
                            </a:schemeClr>
                          </a:solidFill>
                        </a:rPr>
                        <a:t>Prerrequisitos</a:t>
                      </a:r>
                      <a:r>
                        <a:rPr lang="en-US" b="0" baseline="0" dirty="0">
                          <a:solidFill>
                            <a:schemeClr val="accent6">
                              <a:lumMod val="50000"/>
                            </a:schemeClr>
                          </a:solidFill>
                        </a:rPr>
                        <a:t> </a:t>
                      </a:r>
                      <a:endParaRPr lang="en-US" b="0" dirty="0">
                        <a:solidFill>
                          <a:schemeClr val="accent6">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err="1">
                          <a:solidFill>
                            <a:srgbClr val="055000"/>
                          </a:solidFill>
                        </a:rPr>
                        <a:t>Ninguno</a:t>
                      </a:r>
                      <a:r>
                        <a:rPr lang="en-US" sz="1800" b="0" dirty="0">
                          <a:solidFill>
                            <a:srgbClr val="055000"/>
                          </a:solidFill>
                        </a:rPr>
                        <a:t> </a:t>
                      </a:r>
                    </a:p>
                  </a:txBody>
                  <a:tcPr/>
                </a:tc>
                <a:extLst>
                  <a:ext uri="{0D108BD9-81ED-4DB2-BD59-A6C34878D82A}">
                    <a16:rowId xmlns:a16="http://schemas.microsoft.com/office/drawing/2014/main" val="10003"/>
                  </a:ext>
                </a:extLst>
              </a:tr>
              <a:tr h="359730">
                <a:tc>
                  <a:txBody>
                    <a:bodyPr/>
                    <a:lstStyle/>
                    <a:p>
                      <a:r>
                        <a:rPr lang="en-US" b="0" dirty="0">
                          <a:solidFill>
                            <a:schemeClr val="accent6">
                              <a:lumMod val="50000"/>
                            </a:schemeClr>
                          </a:solidFill>
                        </a:rPr>
                        <a:t> </a:t>
                      </a:r>
                      <a:r>
                        <a:rPr lang="en-US" b="0" dirty="0" err="1">
                          <a:solidFill>
                            <a:schemeClr val="accent6">
                              <a:lumMod val="50000"/>
                            </a:schemeClr>
                          </a:solidFill>
                        </a:rPr>
                        <a:t>Instrumento</a:t>
                      </a:r>
                      <a:r>
                        <a:rPr lang="en-US" b="0" dirty="0">
                          <a:solidFill>
                            <a:schemeClr val="accent6">
                              <a:lumMod val="50000"/>
                            </a:schemeClr>
                          </a:solidFill>
                        </a:rPr>
                        <a:t> </a:t>
                      </a:r>
                      <a:r>
                        <a:rPr lang="en-US" b="0" dirty="0" err="1">
                          <a:solidFill>
                            <a:schemeClr val="accent6">
                              <a:lumMod val="50000"/>
                            </a:schemeClr>
                          </a:solidFill>
                        </a:rPr>
                        <a:t>Primario</a:t>
                      </a:r>
                      <a:endParaRPr lang="en-US" b="0" dirty="0">
                        <a:solidFill>
                          <a:schemeClr val="accent6">
                            <a:lumMod val="50000"/>
                          </a:schemeClr>
                        </a:solidFill>
                      </a:endParaRPr>
                    </a:p>
                  </a:txBody>
                  <a:tcPr/>
                </a:tc>
                <a:tc>
                  <a:txBody>
                    <a:bodyPr/>
                    <a:lstStyle/>
                    <a:p>
                      <a:pPr lvl="0" algn="just">
                        <a:spcBef>
                          <a:spcPct val="20000"/>
                        </a:spcBef>
                        <a:defRPr/>
                      </a:pPr>
                      <a:r>
                        <a:rPr lang="en-US" sz="1800" b="0" dirty="0" err="1">
                          <a:solidFill>
                            <a:srgbClr val="055000"/>
                          </a:solidFill>
                        </a:rPr>
                        <a:t>Regla</a:t>
                      </a:r>
                      <a:r>
                        <a:rPr lang="en-US" sz="1800" b="0" dirty="0">
                          <a:solidFill>
                            <a:srgbClr val="055000"/>
                          </a:solidFill>
                        </a:rPr>
                        <a:t> </a:t>
                      </a:r>
                      <a:r>
                        <a:rPr lang="en-US" sz="1800" b="0" dirty="0" err="1">
                          <a:solidFill>
                            <a:srgbClr val="055000"/>
                          </a:solidFill>
                        </a:rPr>
                        <a:t>métrica</a:t>
                      </a:r>
                      <a:endParaRPr lang="en-US" sz="1800" b="0" dirty="0">
                        <a:solidFill>
                          <a:srgbClr val="055000"/>
                        </a:solidFill>
                      </a:endParaRPr>
                    </a:p>
                  </a:txBody>
                  <a:tcPr/>
                </a:tc>
                <a:extLst>
                  <a:ext uri="{0D108BD9-81ED-4DB2-BD59-A6C34878D82A}">
                    <a16:rowId xmlns:a16="http://schemas.microsoft.com/office/drawing/2014/main" val="10004"/>
                  </a:ext>
                </a:extLst>
              </a:tr>
              <a:tr h="364727">
                <a:tc>
                  <a:txBody>
                    <a:bodyPr/>
                    <a:lstStyle/>
                    <a:p>
                      <a:r>
                        <a:rPr lang="en-US" b="0" dirty="0">
                          <a:solidFill>
                            <a:schemeClr val="accent6">
                              <a:lumMod val="50000"/>
                            </a:schemeClr>
                          </a:solidFill>
                        </a:rPr>
                        <a:t>Nivel de </a:t>
                      </a:r>
                      <a:r>
                        <a:rPr lang="en-US" b="0" dirty="0" err="1">
                          <a:solidFill>
                            <a:schemeClr val="accent6">
                              <a:lumMod val="50000"/>
                            </a:schemeClr>
                          </a:solidFill>
                        </a:rPr>
                        <a:t>destreza</a:t>
                      </a:r>
                      <a:endParaRPr lang="en-US" b="0" dirty="0">
                        <a:solidFill>
                          <a:schemeClr val="accent6">
                            <a:lumMod val="50000"/>
                          </a:schemeClr>
                        </a:solidFill>
                      </a:endParaRPr>
                    </a:p>
                  </a:txBody>
                  <a:tcPr/>
                </a:tc>
                <a:tc>
                  <a:txBody>
                    <a:bodyPr/>
                    <a:lstStyle/>
                    <a:p>
                      <a:r>
                        <a:rPr lang="en-US" b="0" dirty="0" err="1">
                          <a:solidFill>
                            <a:schemeClr val="accent6">
                              <a:lumMod val="50000"/>
                            </a:schemeClr>
                          </a:solidFill>
                        </a:rPr>
                        <a:t>Todos</a:t>
                      </a:r>
                      <a:endParaRPr lang="en-US" b="0" dirty="0">
                        <a:solidFill>
                          <a:schemeClr val="accent6">
                            <a:lumMod val="50000"/>
                          </a:schemeClr>
                        </a:solidFill>
                      </a:endParaRPr>
                    </a:p>
                  </a:txBody>
                  <a:tcPr/>
                </a:tc>
                <a:extLst>
                  <a:ext uri="{0D108BD9-81ED-4DB2-BD59-A6C34878D82A}">
                    <a16:rowId xmlns:a16="http://schemas.microsoft.com/office/drawing/2014/main" val="10005"/>
                  </a:ext>
                </a:extLst>
              </a:tr>
              <a:tr h="1169123">
                <a:tc>
                  <a:txBody>
                    <a:bodyPr/>
                    <a:lstStyle/>
                    <a:p>
                      <a:r>
                        <a:rPr lang="en-US" b="0" dirty="0" err="1">
                          <a:solidFill>
                            <a:schemeClr val="accent6">
                              <a:lumMod val="50000"/>
                            </a:schemeClr>
                          </a:solidFill>
                        </a:rPr>
                        <a:t>Referencias</a:t>
                      </a:r>
                      <a:endParaRPr lang="en-US" b="0" dirty="0">
                        <a:solidFill>
                          <a:schemeClr val="accent6">
                            <a:lumMod val="50000"/>
                          </a:schemeClr>
                        </a:solidFill>
                      </a:endParaRPr>
                    </a:p>
                  </a:txBody>
                  <a:tcPr/>
                </a:tc>
                <a:tc>
                  <a:txBody>
                    <a:bodyPr/>
                    <a:lstStyle/>
                    <a:p>
                      <a:r>
                        <a:rPr lang="en-US" sz="1400" b="0" dirty="0" err="1">
                          <a:solidFill>
                            <a:schemeClr val="accent6">
                              <a:lumMod val="50000"/>
                            </a:schemeClr>
                          </a:solidFill>
                        </a:rPr>
                        <a:t>Guía</a:t>
                      </a:r>
                      <a:r>
                        <a:rPr lang="en-US" sz="1400" b="0" dirty="0">
                          <a:solidFill>
                            <a:schemeClr val="accent6">
                              <a:lumMod val="50000"/>
                            </a:schemeClr>
                          </a:solidFill>
                        </a:rPr>
                        <a:t> de Campo de </a:t>
                      </a:r>
                      <a:r>
                        <a:rPr lang="en-US" sz="1400" b="0" dirty="0" err="1">
                          <a:solidFill>
                            <a:schemeClr val="accent6">
                              <a:lumMod val="50000"/>
                            </a:schemeClr>
                          </a:solidFill>
                        </a:rPr>
                        <a:t>Protocolo</a:t>
                      </a:r>
                      <a:r>
                        <a:rPr lang="en-US" sz="1400" b="0" dirty="0">
                          <a:solidFill>
                            <a:schemeClr val="accent6">
                              <a:lumMod val="50000"/>
                            </a:schemeClr>
                          </a:solidFill>
                        </a:rPr>
                        <a:t> de </a:t>
                      </a:r>
                      <a:r>
                        <a:rPr lang="en-US" sz="1400" b="0" dirty="0" err="1">
                          <a:solidFill>
                            <a:schemeClr val="accent6">
                              <a:lumMod val="50000"/>
                            </a:schemeClr>
                          </a:solidFill>
                        </a:rPr>
                        <a:t>Floración</a:t>
                      </a:r>
                      <a:r>
                        <a:rPr lang="en-US" sz="1400" b="0" dirty="0">
                          <a:solidFill>
                            <a:schemeClr val="accent6">
                              <a:lumMod val="50000"/>
                            </a:schemeClr>
                          </a:solidFill>
                        </a:rPr>
                        <a:t> de </a:t>
                      </a:r>
                      <a:r>
                        <a:rPr lang="en-US" sz="1400" b="0" dirty="0" err="1" smtClean="0">
                          <a:solidFill>
                            <a:schemeClr val="accent6">
                              <a:lumMod val="50000"/>
                            </a:schemeClr>
                          </a:solidFill>
                        </a:rPr>
                        <a:t>árboles</a:t>
                      </a:r>
                      <a:r>
                        <a:rPr lang="en-US" sz="1400" b="0" dirty="0" smtClean="0">
                          <a:solidFill>
                            <a:schemeClr val="accent6">
                              <a:lumMod val="50000"/>
                            </a:schemeClr>
                          </a:solidFill>
                        </a:rPr>
                        <a:t> </a:t>
                      </a:r>
                      <a:r>
                        <a:rPr lang="en-US" sz="1400" b="0" dirty="0">
                          <a:solidFill>
                            <a:schemeClr val="accent6">
                              <a:lumMod val="50000"/>
                            </a:schemeClr>
                          </a:solidFill>
                        </a:rPr>
                        <a:t>y </a:t>
                      </a:r>
                      <a:r>
                        <a:rPr lang="en-US" sz="1400" b="0" dirty="0" err="1">
                          <a:solidFill>
                            <a:schemeClr val="accent6">
                              <a:lumMod val="50000"/>
                            </a:schemeClr>
                          </a:solidFill>
                        </a:rPr>
                        <a:t>Arbustos</a:t>
                      </a:r>
                      <a:r>
                        <a:rPr lang="en-US" sz="1400" b="0" dirty="0">
                          <a:solidFill>
                            <a:schemeClr val="accent6">
                              <a:lumMod val="50000"/>
                            </a:schemeClr>
                          </a:solidFill>
                        </a:rPr>
                        <a:t> </a:t>
                      </a:r>
                    </a:p>
                    <a:p>
                      <a:r>
                        <a:rPr lang="en-US" sz="1400" b="0" baseline="0" dirty="0">
                          <a:solidFill>
                            <a:schemeClr val="accent6">
                              <a:lumMod val="50000"/>
                            </a:schemeClr>
                          </a:solidFill>
                        </a:rPr>
                        <a:t>Hoja de </a:t>
                      </a:r>
                      <a:r>
                        <a:rPr lang="en-US" sz="1400" b="0" baseline="0" dirty="0" err="1">
                          <a:solidFill>
                            <a:schemeClr val="accent6">
                              <a:lumMod val="50000"/>
                            </a:schemeClr>
                          </a:solidFill>
                        </a:rPr>
                        <a:t>Datos</a:t>
                      </a:r>
                      <a:r>
                        <a:rPr lang="en-US" sz="1400" b="0" baseline="0" dirty="0">
                          <a:solidFill>
                            <a:schemeClr val="accent6">
                              <a:lumMod val="50000"/>
                            </a:schemeClr>
                          </a:solidFill>
                        </a:rPr>
                        <a:t> de </a:t>
                      </a:r>
                      <a:r>
                        <a:rPr lang="en-US" sz="1400" b="0" baseline="0" dirty="0" err="1">
                          <a:solidFill>
                            <a:schemeClr val="accent6">
                              <a:lumMod val="50000"/>
                            </a:schemeClr>
                          </a:solidFill>
                        </a:rPr>
                        <a:t>Floración</a:t>
                      </a:r>
                      <a:r>
                        <a:rPr lang="en-US" sz="1400" b="0" baseline="0" dirty="0">
                          <a:solidFill>
                            <a:schemeClr val="accent6">
                              <a:lumMod val="50000"/>
                            </a:schemeClr>
                          </a:solidFill>
                        </a:rPr>
                        <a:t> de </a:t>
                      </a:r>
                      <a:r>
                        <a:rPr lang="en-US" sz="1400" b="0" baseline="0" dirty="0" err="1" smtClean="0">
                          <a:solidFill>
                            <a:schemeClr val="accent6">
                              <a:lumMod val="50000"/>
                            </a:schemeClr>
                          </a:solidFill>
                        </a:rPr>
                        <a:t>árboles</a:t>
                      </a:r>
                      <a:r>
                        <a:rPr lang="en-US" sz="1400" b="0" baseline="0" dirty="0" smtClean="0">
                          <a:solidFill>
                            <a:schemeClr val="accent6">
                              <a:lumMod val="50000"/>
                            </a:schemeClr>
                          </a:solidFill>
                        </a:rPr>
                        <a:t> </a:t>
                      </a:r>
                      <a:r>
                        <a:rPr lang="en-US" sz="1400" b="0" baseline="0" dirty="0">
                          <a:solidFill>
                            <a:schemeClr val="accent6">
                              <a:lumMod val="50000"/>
                            </a:schemeClr>
                          </a:solidFill>
                        </a:rPr>
                        <a:t>y </a:t>
                      </a:r>
                      <a:r>
                        <a:rPr lang="en-US" sz="1400" b="0" baseline="0" dirty="0" err="1">
                          <a:solidFill>
                            <a:schemeClr val="accent6">
                              <a:lumMod val="50000"/>
                            </a:schemeClr>
                          </a:solidFill>
                        </a:rPr>
                        <a:t>Arbustos</a:t>
                      </a:r>
                      <a:endParaRPr lang="en-US" sz="1400" b="0" baseline="0" dirty="0">
                        <a:solidFill>
                          <a:schemeClr val="accent6">
                            <a:lumMod val="50000"/>
                          </a:schemeClr>
                        </a:solidFill>
                      </a:endParaRPr>
                    </a:p>
                    <a:p>
                      <a:r>
                        <a:rPr lang="en-US" sz="1400" b="0" baseline="0" dirty="0" err="1">
                          <a:solidFill>
                            <a:schemeClr val="accent6">
                              <a:lumMod val="50000"/>
                            </a:schemeClr>
                          </a:solidFill>
                        </a:rPr>
                        <a:t>Guía</a:t>
                      </a:r>
                      <a:r>
                        <a:rPr lang="en-US" sz="1400" b="0" baseline="0" dirty="0">
                          <a:solidFill>
                            <a:schemeClr val="accent6">
                              <a:lumMod val="50000"/>
                            </a:schemeClr>
                          </a:solidFill>
                        </a:rPr>
                        <a:t> de Campo y Hoja de </a:t>
                      </a:r>
                      <a:r>
                        <a:rPr lang="en-US" sz="1400" b="0" baseline="0" dirty="0" err="1">
                          <a:solidFill>
                            <a:schemeClr val="accent6">
                              <a:lumMod val="50000"/>
                            </a:schemeClr>
                          </a:solidFill>
                        </a:rPr>
                        <a:t>Datos</a:t>
                      </a:r>
                      <a:r>
                        <a:rPr lang="en-US" sz="1400" b="0" baseline="0" dirty="0">
                          <a:solidFill>
                            <a:schemeClr val="accent6">
                              <a:lumMod val="50000"/>
                            </a:schemeClr>
                          </a:solidFill>
                        </a:rPr>
                        <a:t> de la </a:t>
                      </a:r>
                      <a:r>
                        <a:rPr lang="en-US" sz="1400" b="0" baseline="0" dirty="0" err="1">
                          <a:solidFill>
                            <a:schemeClr val="accent6">
                              <a:lumMod val="50000"/>
                            </a:schemeClr>
                          </a:solidFill>
                        </a:rPr>
                        <a:t>Selección</a:t>
                      </a:r>
                      <a:r>
                        <a:rPr lang="en-US" sz="1400" b="0" baseline="0" dirty="0">
                          <a:solidFill>
                            <a:schemeClr val="accent6">
                              <a:lumMod val="50000"/>
                            </a:schemeClr>
                          </a:solidFill>
                        </a:rPr>
                        <a:t> del Sitio de </a:t>
                      </a:r>
                      <a:r>
                        <a:rPr lang="en-US" sz="1400" b="0" baseline="0" dirty="0" err="1">
                          <a:solidFill>
                            <a:schemeClr val="accent6">
                              <a:lumMod val="50000"/>
                            </a:schemeClr>
                          </a:solidFill>
                        </a:rPr>
                        <a:t>Floración</a:t>
                      </a:r>
                      <a:r>
                        <a:rPr lang="en-US" sz="1400" b="0" baseline="0" dirty="0">
                          <a:solidFill>
                            <a:schemeClr val="accent6">
                              <a:lumMod val="50000"/>
                            </a:schemeClr>
                          </a:solidFill>
                        </a:rPr>
                        <a:t> y </a:t>
                      </a:r>
                      <a:r>
                        <a:rPr lang="en-US" sz="1400" b="0" baseline="0" dirty="0" err="1">
                          <a:solidFill>
                            <a:schemeClr val="accent6">
                              <a:lumMod val="50000"/>
                            </a:schemeClr>
                          </a:solidFill>
                        </a:rPr>
                        <a:t>Senescencia</a:t>
                      </a:r>
                      <a:r>
                        <a:rPr lang="en-US" sz="1400" b="0" baseline="0" dirty="0">
                          <a:solidFill>
                            <a:schemeClr val="accent6">
                              <a:lumMod val="50000"/>
                            </a:schemeClr>
                          </a:solidFill>
                        </a:rPr>
                        <a:t> Foliar de </a:t>
                      </a:r>
                      <a:r>
                        <a:rPr lang="en-US" sz="1400" b="0" baseline="0" dirty="0" err="1" smtClean="0">
                          <a:solidFill>
                            <a:schemeClr val="accent6">
                              <a:lumMod val="50000"/>
                            </a:schemeClr>
                          </a:solidFill>
                        </a:rPr>
                        <a:t>árboles</a:t>
                      </a:r>
                      <a:r>
                        <a:rPr lang="en-US" sz="1400" b="0" baseline="0" dirty="0" smtClean="0">
                          <a:solidFill>
                            <a:schemeClr val="accent6">
                              <a:lumMod val="50000"/>
                            </a:schemeClr>
                          </a:solidFill>
                        </a:rPr>
                        <a:t> </a:t>
                      </a:r>
                      <a:r>
                        <a:rPr lang="en-US" sz="1400" b="0" baseline="0" dirty="0">
                          <a:solidFill>
                            <a:schemeClr val="accent6">
                              <a:lumMod val="50000"/>
                            </a:schemeClr>
                          </a:solidFill>
                        </a:rPr>
                        <a:t>y </a:t>
                      </a:r>
                      <a:r>
                        <a:rPr lang="en-US" sz="1400" b="0" baseline="0" dirty="0" err="1">
                          <a:solidFill>
                            <a:schemeClr val="accent6">
                              <a:lumMod val="50000"/>
                            </a:schemeClr>
                          </a:solidFill>
                        </a:rPr>
                        <a:t>Arbustos</a:t>
                      </a:r>
                      <a:endParaRPr lang="en-US" b="0" baseline="0" dirty="0">
                        <a:solidFill>
                          <a:schemeClr val="accent6">
                            <a:lumMod val="50000"/>
                          </a:schemeClr>
                        </a:solidFill>
                      </a:endParaRPr>
                    </a:p>
                  </a:txBody>
                  <a:tcPr/>
                </a:tc>
                <a:extLst>
                  <a:ext uri="{0D108BD9-81ED-4DB2-BD59-A6C34878D82A}">
                    <a16:rowId xmlns:a16="http://schemas.microsoft.com/office/drawing/2014/main" val="10006"/>
                  </a:ext>
                </a:extLst>
              </a:tr>
            </a:tbl>
          </a:graphicData>
        </a:graphic>
      </p:graphicFrame>
      <p:sp>
        <p:nvSpPr>
          <p:cNvPr id="12" name="TextBox 11"/>
          <p:cNvSpPr txBox="1"/>
          <p:nvPr/>
        </p:nvSpPr>
        <p:spPr>
          <a:xfrm>
            <a:off x="1119424" y="6223442"/>
            <a:ext cx="7395926" cy="630942"/>
          </a:xfrm>
          <a:prstGeom prst="rect">
            <a:avLst/>
          </a:prstGeom>
          <a:noFill/>
        </p:spPr>
        <p:txBody>
          <a:bodyPr wrap="square" rtlCol="0">
            <a:spAutoFit/>
          </a:bodyPr>
          <a:lstStyle/>
          <a:p>
            <a:pPr lvl="0">
              <a:spcBef>
                <a:spcPct val="20000"/>
              </a:spcBef>
              <a:defRPr/>
            </a:pPr>
            <a:r>
              <a:rPr lang="en-US" sz="1400" dirty="0"/>
              <a:t>*</a:t>
            </a:r>
            <a:r>
              <a:rPr lang="es-ES" sz="1050" dirty="0"/>
              <a:t>Debido a la posibilidad de múltiples temporadas de cultivo en un año, le pedimos que informe qué ciclo está observando. Si solo hay un ciclo, usted informa el ciclo de senescencia foliar 1. El inicio del primer ciclo de senescencia foliar después del 1 de enero se considera ciclo de senescencia foliar 1.</a:t>
            </a:r>
            <a:endParaRPr lang="en-US" sz="1050" dirty="0"/>
          </a:p>
        </p:txBody>
      </p:sp>
    </p:spTree>
    <p:extLst>
      <p:ext uri="{BB962C8B-B14F-4D97-AF65-F5344CB8AC3E}">
        <p14:creationId xmlns:p14="http://schemas.microsoft.com/office/powerpoint/2010/main" val="1898397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p:cNvPicPr>
            <a:picLocks noChangeAspect="1"/>
          </p:cNvPicPr>
          <p:nvPr/>
        </p:nvPicPr>
        <p:blipFill>
          <a:blip r:embed="rId2"/>
          <a:stretch>
            <a:fillRect/>
          </a:stretch>
        </p:blipFill>
        <p:spPr>
          <a:xfrm>
            <a:off x="-397" y="-189872"/>
            <a:ext cx="9144793" cy="7053683"/>
          </a:xfrm>
          <a:prstGeom prst="rect">
            <a:avLst/>
          </a:prstGeom>
        </p:spPr>
      </p:pic>
      <p:sp>
        <p:nvSpPr>
          <p:cNvPr id="16" name="Rectángulo redondeado 15"/>
          <p:cNvSpPr/>
          <p:nvPr/>
        </p:nvSpPr>
        <p:spPr>
          <a:xfrm>
            <a:off x="7770164" y="47510"/>
            <a:ext cx="1179526" cy="732525"/>
          </a:xfrm>
          <a:prstGeom prst="roundRect">
            <a:avLst>
              <a:gd name="adj" fmla="val 4163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Cómo recopilar datos</a:t>
            </a:r>
            <a:endParaRPr lang="es-AR" sz="900" dirty="0"/>
          </a:p>
        </p:txBody>
      </p:sp>
      <p:sp>
        <p:nvSpPr>
          <p:cNvPr id="17" name="CuadroTexto 16"/>
          <p:cNvSpPr txBox="1"/>
          <p:nvPr/>
        </p:nvSpPr>
        <p:spPr>
          <a:xfrm>
            <a:off x="25090" y="1098059"/>
            <a:ext cx="1075295" cy="5339923"/>
          </a:xfrm>
          <a:prstGeom prst="rect">
            <a:avLst/>
          </a:prstGeom>
          <a:noFill/>
        </p:spPr>
        <p:txBody>
          <a:bodyPr wrap="square" rtlCol="0">
            <a:spAutoFit/>
          </a:bodyPr>
          <a:lstStyle/>
          <a:p>
            <a:r>
              <a:rPr lang="es-AR" sz="1100" b="1" dirty="0">
                <a:solidFill>
                  <a:srgbClr val="759885"/>
                </a:solidFill>
              </a:rPr>
              <a:t>A. ¿Qué es la floración de árboles y arbustos?</a:t>
            </a:r>
          </a:p>
          <a:p>
            <a:endParaRPr lang="es-AR" sz="1100" b="1" dirty="0">
              <a:solidFill>
                <a:srgbClr val="759885"/>
              </a:solidFill>
            </a:endParaRPr>
          </a:p>
          <a:p>
            <a:r>
              <a:rPr lang="es-AR" sz="1100" b="1" dirty="0">
                <a:solidFill>
                  <a:srgbClr val="759885"/>
                </a:solidFill>
              </a:rPr>
              <a:t>B. ¿Por qué recolectar datos de la floración de árboles y arbustos?</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215B1C"/>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4" name="Slide Number Placeholder 3"/>
          <p:cNvSpPr>
            <a:spLocks noGrp="1"/>
          </p:cNvSpPr>
          <p:nvPr>
            <p:ph type="sldNum" sz="quarter" idx="12"/>
          </p:nvPr>
        </p:nvSpPr>
        <p:spPr/>
        <p:txBody>
          <a:bodyPr/>
          <a:lstStyle/>
          <a:p>
            <a:fld id="{60A7FD43-AE91-2142-BE89-486ECDF19888}" type="slidenum">
              <a:rPr lang="en-US" smtClean="0"/>
              <a:t>17</a:t>
            </a:fld>
            <a:endParaRPr lang="en-US" dirty="0"/>
          </a:p>
        </p:txBody>
      </p:sp>
      <p:sp>
        <p:nvSpPr>
          <p:cNvPr id="2" name="Title 1"/>
          <p:cNvSpPr>
            <a:spLocks noGrp="1"/>
          </p:cNvSpPr>
          <p:nvPr>
            <p:ph type="title"/>
          </p:nvPr>
        </p:nvSpPr>
        <p:spPr>
          <a:xfrm>
            <a:off x="1221183" y="660268"/>
            <a:ext cx="7886700" cy="1325563"/>
          </a:xfrm>
        </p:spPr>
        <p:txBody>
          <a:bodyPr/>
          <a:lstStyle/>
          <a:p>
            <a:r>
              <a:rPr lang="en-US" b="1" dirty="0">
                <a:solidFill>
                  <a:srgbClr val="055000"/>
                </a:solidFill>
              </a:rPr>
              <a:t> </a:t>
            </a:r>
            <a:r>
              <a:rPr lang="en-US" b="1" dirty="0" err="1">
                <a:solidFill>
                  <a:srgbClr val="055000"/>
                </a:solidFill>
              </a:rPr>
              <a:t>Definiciones</a:t>
            </a:r>
            <a:r>
              <a:rPr lang="en-US" b="1" dirty="0">
                <a:solidFill>
                  <a:srgbClr val="055000"/>
                </a:solidFill>
              </a:rPr>
              <a:t> </a:t>
            </a:r>
            <a:r>
              <a:rPr lang="en-US" b="1" dirty="0" err="1">
                <a:solidFill>
                  <a:srgbClr val="055000"/>
                </a:solidFill>
              </a:rPr>
              <a:t>importantes</a:t>
            </a:r>
            <a:r>
              <a:rPr lang="en-US" b="1" dirty="0">
                <a:solidFill>
                  <a:srgbClr val="055000"/>
                </a:solidFill>
              </a:rPr>
              <a:t> </a:t>
            </a:r>
            <a:r>
              <a:rPr lang="en-US" b="1" dirty="0" err="1">
                <a:solidFill>
                  <a:srgbClr val="055000"/>
                </a:solidFill>
              </a:rPr>
              <a:t>en</a:t>
            </a:r>
            <a:r>
              <a:rPr lang="en-US" b="1" dirty="0">
                <a:solidFill>
                  <a:srgbClr val="055000"/>
                </a:solidFill>
              </a:rPr>
              <a:t> la </a:t>
            </a:r>
            <a:r>
              <a:rPr lang="en-US" b="1" dirty="0" err="1">
                <a:solidFill>
                  <a:srgbClr val="055000"/>
                </a:solidFill>
              </a:rPr>
              <a:t>floración</a:t>
            </a:r>
            <a:endParaRPr lang="en-US" b="1" dirty="0">
              <a:solidFill>
                <a:srgbClr val="055000"/>
              </a:solidFill>
            </a:endParaRPr>
          </a:p>
        </p:txBody>
      </p:sp>
      <p:sp>
        <p:nvSpPr>
          <p:cNvPr id="7" name="Content Placeholder 2"/>
          <p:cNvSpPr txBox="1">
            <a:spLocks/>
          </p:cNvSpPr>
          <p:nvPr/>
        </p:nvSpPr>
        <p:spPr>
          <a:xfrm>
            <a:off x="1276054" y="1939580"/>
            <a:ext cx="577689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s-ES" dirty="0"/>
              <a:t>La </a:t>
            </a:r>
            <a:r>
              <a:rPr lang="es-ES" b="1" dirty="0">
                <a:solidFill>
                  <a:schemeClr val="accent6">
                    <a:lumMod val="50000"/>
                  </a:schemeClr>
                </a:solidFill>
              </a:rPr>
              <a:t>latencia</a:t>
            </a:r>
            <a:r>
              <a:rPr lang="es-ES" dirty="0"/>
              <a:t> es un estado de crecimiento y metabolismo suspendidos.</a:t>
            </a:r>
          </a:p>
          <a:p>
            <a:pPr>
              <a:defRPr/>
            </a:pPr>
            <a:endParaRPr lang="es-ES" dirty="0"/>
          </a:p>
          <a:p>
            <a:pPr>
              <a:defRPr/>
            </a:pPr>
            <a:r>
              <a:rPr lang="es-ES" dirty="0"/>
              <a:t>La </a:t>
            </a:r>
            <a:r>
              <a:rPr lang="es-ES" b="1" dirty="0">
                <a:solidFill>
                  <a:schemeClr val="accent6">
                    <a:lumMod val="50000"/>
                  </a:schemeClr>
                </a:solidFill>
              </a:rPr>
              <a:t>hinchazón</a:t>
            </a:r>
            <a:r>
              <a:rPr lang="es-ES" dirty="0"/>
              <a:t> se ve cuando el brote crece.</a:t>
            </a:r>
            <a:endParaRPr lang="en-US" dirty="0">
              <a:latin typeface="Calibri" panose="020F0502020204030204" pitchFamily="34" charset="0"/>
            </a:endParaRPr>
          </a:p>
          <a:p>
            <a:pPr marL="0" indent="0">
              <a:buNone/>
              <a:defRPr/>
            </a:pPr>
            <a:endParaRPr lang="en-US" b="1" dirty="0">
              <a:latin typeface="Calibri" panose="020F0502020204030204" pitchFamily="34" charset="0"/>
            </a:endParaRPr>
          </a:p>
          <a:p>
            <a:pPr>
              <a:defRPr/>
            </a:pPr>
            <a:r>
              <a:rPr lang="en-US" dirty="0">
                <a:latin typeface="Calibri" panose="020F0502020204030204" pitchFamily="34" charset="0"/>
              </a:rPr>
              <a:t>La</a:t>
            </a:r>
            <a:r>
              <a:rPr lang="en-US" b="1" dirty="0">
                <a:solidFill>
                  <a:srgbClr val="055000"/>
                </a:solidFill>
                <a:latin typeface="Calibri" panose="020F0502020204030204" pitchFamily="34" charset="0"/>
              </a:rPr>
              <a:t> </a:t>
            </a:r>
            <a:r>
              <a:rPr lang="en-US" b="1" dirty="0" err="1">
                <a:solidFill>
                  <a:srgbClr val="055000"/>
                </a:solidFill>
                <a:latin typeface="Calibri" panose="020F0502020204030204" pitchFamily="34" charset="0"/>
              </a:rPr>
              <a:t>brotación</a:t>
            </a:r>
            <a:r>
              <a:rPr lang="en-US" b="1" dirty="0">
                <a:solidFill>
                  <a:srgbClr val="055000"/>
                </a:solidFill>
                <a:latin typeface="Calibri" panose="020F0502020204030204" pitchFamily="34" charset="0"/>
              </a:rPr>
              <a:t> </a:t>
            </a:r>
            <a:r>
              <a:rPr lang="es-ES" dirty="0"/>
              <a:t>es la aparición de nuevas hojas (follaje fotosintéticamente activo) en las plantas, lo que señala el comienzo de un nuevo ciclo de temporada de crecimiento.</a:t>
            </a:r>
            <a:endParaRPr lang="en-US" dirty="0">
              <a:latin typeface="Calibri" panose="020F0502020204030204" pitchFamily="34" charset="0"/>
            </a:endParaRPr>
          </a:p>
        </p:txBody>
      </p:sp>
      <p:pic>
        <p:nvPicPr>
          <p:cNvPr id="3" name="Picture 2" descr="Photo shows the three stages that you will be describing in green-up investigations. Dormant buds are smooth and closed. Swelling buds are slightly open and have a fringe of leaf tissue emerging at the top. Budburst shows the the buds completely open and fallen away, a tightly furled leaf is completely observable and ready to open.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5521" y="1323049"/>
            <a:ext cx="1748149" cy="5484113"/>
          </a:xfrm>
          <a:prstGeom prst="rect">
            <a:avLst/>
          </a:prstGeom>
        </p:spPr>
      </p:pic>
    </p:spTree>
    <p:extLst>
      <p:ext uri="{BB962C8B-B14F-4D97-AF65-F5344CB8AC3E}">
        <p14:creationId xmlns:p14="http://schemas.microsoft.com/office/powerpoint/2010/main" val="10239880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p:cNvPicPr>
            <a:picLocks noChangeAspect="1"/>
          </p:cNvPicPr>
          <p:nvPr/>
        </p:nvPicPr>
        <p:blipFill>
          <a:blip r:embed="rId2"/>
          <a:stretch>
            <a:fillRect/>
          </a:stretch>
        </p:blipFill>
        <p:spPr>
          <a:xfrm>
            <a:off x="-397" y="-189872"/>
            <a:ext cx="9144793" cy="7053683"/>
          </a:xfrm>
          <a:prstGeom prst="rect">
            <a:avLst/>
          </a:prstGeom>
        </p:spPr>
      </p:pic>
      <p:sp>
        <p:nvSpPr>
          <p:cNvPr id="16" name="Rectángulo redondeado 15"/>
          <p:cNvSpPr/>
          <p:nvPr/>
        </p:nvSpPr>
        <p:spPr>
          <a:xfrm>
            <a:off x="7770164" y="47510"/>
            <a:ext cx="1179526" cy="732525"/>
          </a:xfrm>
          <a:prstGeom prst="roundRect">
            <a:avLst>
              <a:gd name="adj" fmla="val 4163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Cómo recopilar datos</a:t>
            </a:r>
            <a:endParaRPr lang="es-AR" sz="900" dirty="0"/>
          </a:p>
        </p:txBody>
      </p:sp>
      <p:sp>
        <p:nvSpPr>
          <p:cNvPr id="17" name="CuadroTexto 16"/>
          <p:cNvSpPr txBox="1"/>
          <p:nvPr/>
        </p:nvSpPr>
        <p:spPr>
          <a:xfrm>
            <a:off x="25090" y="1098059"/>
            <a:ext cx="1075295" cy="5339923"/>
          </a:xfrm>
          <a:prstGeom prst="rect">
            <a:avLst/>
          </a:prstGeom>
          <a:noFill/>
        </p:spPr>
        <p:txBody>
          <a:bodyPr wrap="square" rtlCol="0">
            <a:spAutoFit/>
          </a:bodyPr>
          <a:lstStyle/>
          <a:p>
            <a:r>
              <a:rPr lang="es-AR" sz="1100" b="1" dirty="0">
                <a:solidFill>
                  <a:srgbClr val="759885"/>
                </a:solidFill>
              </a:rPr>
              <a:t>A. ¿Qué es la floración de árboles y arbustos?</a:t>
            </a:r>
          </a:p>
          <a:p>
            <a:endParaRPr lang="es-AR" sz="1100" b="1" dirty="0">
              <a:solidFill>
                <a:srgbClr val="759885"/>
              </a:solidFill>
            </a:endParaRPr>
          </a:p>
          <a:p>
            <a:r>
              <a:rPr lang="es-AR" sz="1100" b="1" dirty="0">
                <a:solidFill>
                  <a:srgbClr val="759885"/>
                </a:solidFill>
              </a:rPr>
              <a:t>B. ¿Por qué recolectar datos de la floración de árboles y arbustos?</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215B1C"/>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pic>
        <p:nvPicPr>
          <p:cNvPr id="3" name="Picture 2" descr="Illustration of the equipment listed.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0727" y="1467813"/>
            <a:ext cx="4178300" cy="4876800"/>
          </a:xfrm>
          <a:prstGeom prst="rect">
            <a:avLst/>
          </a:prstGeom>
        </p:spPr>
      </p:pic>
      <p:sp>
        <p:nvSpPr>
          <p:cNvPr id="4" name="Slide Number Placeholder 3"/>
          <p:cNvSpPr>
            <a:spLocks noGrp="1"/>
          </p:cNvSpPr>
          <p:nvPr>
            <p:ph type="sldNum" sz="quarter" idx="12"/>
          </p:nvPr>
        </p:nvSpPr>
        <p:spPr/>
        <p:txBody>
          <a:bodyPr/>
          <a:lstStyle/>
          <a:p>
            <a:fld id="{60A7FD43-AE91-2142-BE89-486ECDF19888}" type="slidenum">
              <a:rPr lang="en-US" smtClean="0"/>
              <a:t>18</a:t>
            </a:fld>
            <a:endParaRPr lang="en-US" dirty="0"/>
          </a:p>
        </p:txBody>
      </p:sp>
      <p:sp>
        <p:nvSpPr>
          <p:cNvPr id="2" name="Title 1"/>
          <p:cNvSpPr>
            <a:spLocks noGrp="1"/>
          </p:cNvSpPr>
          <p:nvPr>
            <p:ph type="title"/>
          </p:nvPr>
        </p:nvSpPr>
        <p:spPr>
          <a:xfrm>
            <a:off x="1276054" y="983938"/>
            <a:ext cx="7886700" cy="1325563"/>
          </a:xfrm>
        </p:spPr>
        <p:txBody>
          <a:bodyPr/>
          <a:lstStyle/>
          <a:p>
            <a:r>
              <a:rPr lang="en-US" b="1" dirty="0" err="1">
                <a:solidFill>
                  <a:srgbClr val="055000"/>
                </a:solidFill>
              </a:rPr>
              <a:t>Protocolo</a:t>
            </a:r>
            <a:r>
              <a:rPr lang="en-US" b="1" dirty="0">
                <a:solidFill>
                  <a:srgbClr val="055000"/>
                </a:solidFill>
              </a:rPr>
              <a:t> de </a:t>
            </a:r>
            <a:r>
              <a:rPr lang="en-US" b="1" dirty="0" err="1">
                <a:solidFill>
                  <a:srgbClr val="055000"/>
                </a:solidFill>
              </a:rPr>
              <a:t>Floración</a:t>
            </a:r>
            <a:r>
              <a:rPr lang="en-US" b="1" dirty="0">
                <a:solidFill>
                  <a:srgbClr val="055000"/>
                </a:solidFill>
              </a:rPr>
              <a:t> de  </a:t>
            </a:r>
            <a:r>
              <a:rPr lang="en-US" b="1" dirty="0" err="1" smtClean="0">
                <a:solidFill>
                  <a:srgbClr val="055000"/>
                </a:solidFill>
              </a:rPr>
              <a:t>árboles</a:t>
            </a:r>
            <a:r>
              <a:rPr lang="en-US" b="1" dirty="0" smtClean="0">
                <a:solidFill>
                  <a:srgbClr val="055000"/>
                </a:solidFill>
              </a:rPr>
              <a:t> </a:t>
            </a:r>
            <a:r>
              <a:rPr lang="en-US" b="1" dirty="0">
                <a:solidFill>
                  <a:srgbClr val="055000"/>
                </a:solidFill>
              </a:rPr>
              <a:t>y </a:t>
            </a:r>
            <a:r>
              <a:rPr lang="en-US" b="1" dirty="0" err="1">
                <a:solidFill>
                  <a:srgbClr val="055000"/>
                </a:solidFill>
              </a:rPr>
              <a:t>Arbustos</a:t>
            </a:r>
            <a:r>
              <a:rPr lang="en-US" b="1" dirty="0">
                <a:solidFill>
                  <a:srgbClr val="055000"/>
                </a:solidFill>
              </a:rPr>
              <a:t/>
            </a:r>
            <a:br>
              <a:rPr lang="en-US" b="1" dirty="0">
                <a:solidFill>
                  <a:srgbClr val="055000"/>
                </a:solidFill>
              </a:rPr>
            </a:br>
            <a:r>
              <a:rPr lang="en-US" b="1" dirty="0" err="1">
                <a:solidFill>
                  <a:srgbClr val="055000"/>
                </a:solidFill>
              </a:rPr>
              <a:t>Equipamiento</a:t>
            </a:r>
            <a:r>
              <a:rPr lang="en-US" b="1" dirty="0">
                <a:solidFill>
                  <a:srgbClr val="055000"/>
                </a:solidFill>
              </a:rPr>
              <a:t> de campo</a:t>
            </a:r>
            <a:br>
              <a:rPr lang="en-US" b="1" dirty="0">
                <a:solidFill>
                  <a:srgbClr val="055000"/>
                </a:solidFill>
              </a:rPr>
            </a:br>
            <a:endParaRPr lang="en-US" dirty="0"/>
          </a:p>
        </p:txBody>
      </p:sp>
      <p:sp>
        <p:nvSpPr>
          <p:cNvPr id="7" name="Content Placeholder 2"/>
          <p:cNvSpPr txBox="1">
            <a:spLocks/>
          </p:cNvSpPr>
          <p:nvPr/>
        </p:nvSpPr>
        <p:spPr>
          <a:xfrm>
            <a:off x="1425443" y="2030922"/>
            <a:ext cx="625958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t>Lo que </a:t>
            </a:r>
            <a:r>
              <a:rPr lang="en-US" sz="1600" b="1" dirty="0" err="1"/>
              <a:t>necesita</a:t>
            </a:r>
            <a:endParaRPr lang="en-US" sz="1600" b="1" dirty="0"/>
          </a:p>
          <a:p>
            <a:pPr marL="285750" indent="-285750">
              <a:buFont typeface="Arial" charset="0"/>
              <a:buChar char="•"/>
            </a:pPr>
            <a:r>
              <a:rPr lang="en-US" sz="1600" dirty="0" err="1"/>
              <a:t>Lápiz</a:t>
            </a:r>
            <a:r>
              <a:rPr lang="en-US" sz="1600" dirty="0"/>
              <a:t> o </a:t>
            </a:r>
            <a:r>
              <a:rPr lang="en-US" sz="1600" dirty="0" err="1"/>
              <a:t>bolígrafo</a:t>
            </a:r>
            <a:endParaRPr lang="en-US" sz="1600" dirty="0"/>
          </a:p>
          <a:p>
            <a:pPr marL="285750" indent="-285750">
              <a:buFont typeface="Arial" charset="0"/>
              <a:buChar char="•"/>
            </a:pPr>
            <a:r>
              <a:rPr lang="en-US" sz="1600" dirty="0" err="1"/>
              <a:t>Cámara</a:t>
            </a:r>
            <a:endParaRPr lang="en-US" sz="1600" dirty="0"/>
          </a:p>
          <a:p>
            <a:pPr marL="285750" indent="-285750">
              <a:buFont typeface="Arial" charset="0"/>
              <a:buChar char="•"/>
            </a:pPr>
            <a:r>
              <a:rPr lang="en-US" sz="1600" dirty="0" err="1"/>
              <a:t>Brújula</a:t>
            </a:r>
            <a:endParaRPr lang="en-US" sz="1600" dirty="0"/>
          </a:p>
          <a:p>
            <a:pPr marL="285750" indent="-285750">
              <a:buFont typeface="Arial" charset="0"/>
              <a:buChar char="•"/>
            </a:pPr>
            <a:r>
              <a:rPr lang="en-US" sz="1600" dirty="0" err="1"/>
              <a:t>Marcador</a:t>
            </a:r>
            <a:r>
              <a:rPr lang="en-US" sz="1600" dirty="0"/>
              <a:t> </a:t>
            </a:r>
            <a:r>
              <a:rPr lang="en-US" sz="1600" dirty="0" err="1"/>
              <a:t>permanente</a:t>
            </a:r>
            <a:r>
              <a:rPr lang="en-US" sz="1600" dirty="0"/>
              <a:t> de </a:t>
            </a:r>
            <a:r>
              <a:rPr lang="en-US" sz="1600" dirty="0" err="1"/>
              <a:t>punta</a:t>
            </a:r>
            <a:r>
              <a:rPr lang="en-US" sz="1600" dirty="0"/>
              <a:t> </a:t>
            </a:r>
            <a:r>
              <a:rPr lang="en-US" sz="1600" dirty="0" err="1"/>
              <a:t>fina</a:t>
            </a:r>
            <a:endParaRPr lang="en-US" sz="1600" dirty="0"/>
          </a:p>
          <a:p>
            <a:pPr marL="285750" indent="-285750">
              <a:buFont typeface="Arial" charset="0"/>
              <a:buChar char="•"/>
            </a:pPr>
            <a:r>
              <a:rPr lang="en-US" sz="1600" dirty="0" err="1"/>
              <a:t>Regla</a:t>
            </a:r>
            <a:r>
              <a:rPr lang="en-US" sz="1600" dirty="0"/>
              <a:t> con </a:t>
            </a:r>
            <a:r>
              <a:rPr lang="en-US" sz="1600" dirty="0" err="1"/>
              <a:t>unidades</a:t>
            </a:r>
            <a:r>
              <a:rPr lang="en-US" sz="1600" dirty="0"/>
              <a:t> </a:t>
            </a:r>
            <a:r>
              <a:rPr lang="en-US" sz="1600" dirty="0" err="1"/>
              <a:t>en</a:t>
            </a:r>
            <a:r>
              <a:rPr lang="en-US" sz="1600" dirty="0"/>
              <a:t> mms</a:t>
            </a:r>
          </a:p>
          <a:p>
            <a:pPr marL="285750" indent="-285750">
              <a:buFont typeface="Arial" charset="0"/>
              <a:buChar char="•"/>
            </a:pPr>
            <a:r>
              <a:rPr lang="en-US" sz="1600" dirty="0" err="1"/>
              <a:t>Guía</a:t>
            </a:r>
            <a:r>
              <a:rPr lang="en-US" sz="1600" dirty="0"/>
              <a:t> de </a:t>
            </a:r>
            <a:r>
              <a:rPr lang="en-US" sz="1600" dirty="0" err="1"/>
              <a:t>Identificación</a:t>
            </a:r>
            <a:r>
              <a:rPr lang="en-US" sz="1600" dirty="0"/>
              <a:t> del </a:t>
            </a:r>
            <a:r>
              <a:rPr lang="en-US" sz="1600" dirty="0" err="1" smtClean="0"/>
              <a:t>árbol</a:t>
            </a:r>
            <a:endParaRPr lang="en-US" sz="1600" dirty="0"/>
          </a:p>
          <a:p>
            <a:pPr marL="0" indent="0">
              <a:buNone/>
            </a:pPr>
            <a:r>
              <a:rPr lang="en-US" sz="1600" b="1" dirty="0" err="1"/>
              <a:t>Documentos</a:t>
            </a:r>
            <a:r>
              <a:rPr lang="en-US" sz="1600" b="1" dirty="0"/>
              <a:t> </a:t>
            </a:r>
            <a:r>
              <a:rPr lang="en-US" sz="1600" b="1" dirty="0" err="1"/>
              <a:t>Necesarios</a:t>
            </a:r>
            <a:r>
              <a:rPr lang="en-US" sz="1600" b="1" dirty="0"/>
              <a:t> </a:t>
            </a:r>
            <a:r>
              <a:rPr lang="en-US" sz="1600" b="1" dirty="0" err="1"/>
              <a:t>en</a:t>
            </a:r>
            <a:r>
              <a:rPr lang="en-US" sz="1600" b="1" dirty="0"/>
              <a:t> el Campo </a:t>
            </a:r>
          </a:p>
          <a:p>
            <a:r>
              <a:rPr lang="en-US" sz="1600" b="1" dirty="0">
                <a:hlinkClick r:id="rId4"/>
              </a:rPr>
              <a:t>Hoja de Definición del Sitio</a:t>
            </a:r>
            <a:endParaRPr lang="en-US" sz="1600" b="1" dirty="0"/>
          </a:p>
          <a:p>
            <a:pPr marL="285750" indent="-285750">
              <a:buFont typeface="Arial"/>
              <a:buChar char="•"/>
            </a:pPr>
            <a:r>
              <a:rPr lang="en-US" sz="1600" b="1" dirty="0">
                <a:solidFill>
                  <a:srgbClr val="055000"/>
                </a:solidFill>
                <a:hlinkClick r:id="rId5"/>
              </a:rPr>
              <a:t>Selección del Sitio de Floración y Senescencia Foliar de </a:t>
            </a:r>
            <a:r>
              <a:rPr lang="en-US" sz="1600" b="1" dirty="0" err="1" smtClean="0">
                <a:solidFill>
                  <a:srgbClr val="055000"/>
                </a:solidFill>
                <a:hlinkClick r:id="rId5"/>
              </a:rPr>
              <a:t>árboles</a:t>
            </a:r>
            <a:r>
              <a:rPr lang="en-US" sz="1600" b="1" dirty="0" smtClean="0">
                <a:solidFill>
                  <a:srgbClr val="055000"/>
                </a:solidFill>
                <a:hlinkClick r:id="rId5"/>
              </a:rPr>
              <a:t> </a:t>
            </a:r>
            <a:r>
              <a:rPr lang="en-US" sz="1600" b="1" dirty="0">
                <a:solidFill>
                  <a:srgbClr val="055000"/>
                </a:solidFill>
                <a:hlinkClick r:id="rId5"/>
              </a:rPr>
              <a:t>y Arbustos</a:t>
            </a:r>
            <a:endParaRPr lang="en-US" sz="1600" b="1" dirty="0"/>
          </a:p>
          <a:p>
            <a:pPr marL="285750" indent="-285750">
              <a:buFont typeface="Arial"/>
              <a:buChar char="•"/>
            </a:pPr>
            <a:r>
              <a:rPr lang="en-US" sz="1600" b="1" dirty="0">
                <a:hlinkClick r:id="rId6"/>
              </a:rPr>
              <a:t>Hoja de Datos de Floración de </a:t>
            </a:r>
            <a:r>
              <a:rPr lang="en-US" sz="1600" b="1" dirty="0" err="1" smtClean="0">
                <a:hlinkClick r:id="rId6"/>
              </a:rPr>
              <a:t>árboles</a:t>
            </a:r>
            <a:r>
              <a:rPr lang="en-US" sz="1600" b="1" dirty="0" smtClean="0">
                <a:hlinkClick r:id="rId6"/>
              </a:rPr>
              <a:t> </a:t>
            </a:r>
            <a:r>
              <a:rPr lang="en-US" sz="1600" b="1" dirty="0">
                <a:hlinkClick r:id="rId6"/>
              </a:rPr>
              <a:t>y Arbustos</a:t>
            </a:r>
            <a:endParaRPr lang="en-US" sz="1600" b="1" dirty="0"/>
          </a:p>
          <a:p>
            <a:pPr marL="285750" indent="-285750">
              <a:buFont typeface="Arial"/>
              <a:buChar char="•"/>
            </a:pPr>
            <a:r>
              <a:rPr lang="en-US" sz="1600" b="1" dirty="0">
                <a:hlinkClick r:id="rId7"/>
              </a:rPr>
              <a:t>Guía de Campo del Protocolo de Floración de </a:t>
            </a:r>
            <a:r>
              <a:rPr lang="en-US" sz="1600" b="1" dirty="0" err="1" smtClean="0">
                <a:hlinkClick r:id="rId7"/>
              </a:rPr>
              <a:t>árboles</a:t>
            </a:r>
            <a:r>
              <a:rPr lang="en-US" sz="1600" b="1" dirty="0" smtClean="0">
                <a:hlinkClick r:id="rId7"/>
              </a:rPr>
              <a:t> </a:t>
            </a:r>
            <a:r>
              <a:rPr lang="en-US" sz="1600" b="1" dirty="0">
                <a:hlinkClick r:id="rId7"/>
              </a:rPr>
              <a:t>y Arbustos</a:t>
            </a:r>
            <a:endParaRPr lang="en-US" sz="1600" b="1" dirty="0"/>
          </a:p>
        </p:txBody>
      </p:sp>
    </p:spTree>
    <p:extLst>
      <p:ext uri="{BB962C8B-B14F-4D97-AF65-F5344CB8AC3E}">
        <p14:creationId xmlns:p14="http://schemas.microsoft.com/office/powerpoint/2010/main" val="7110086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p:cNvPicPr>
            <a:picLocks noChangeAspect="1"/>
          </p:cNvPicPr>
          <p:nvPr/>
        </p:nvPicPr>
        <p:blipFill>
          <a:blip r:embed="rId2"/>
          <a:stretch>
            <a:fillRect/>
          </a:stretch>
        </p:blipFill>
        <p:spPr>
          <a:xfrm>
            <a:off x="-397" y="-189872"/>
            <a:ext cx="9144793" cy="7053683"/>
          </a:xfrm>
          <a:prstGeom prst="rect">
            <a:avLst/>
          </a:prstGeom>
        </p:spPr>
      </p:pic>
      <p:sp>
        <p:nvSpPr>
          <p:cNvPr id="16" name="Rectángulo redondeado 15"/>
          <p:cNvSpPr/>
          <p:nvPr/>
        </p:nvSpPr>
        <p:spPr>
          <a:xfrm>
            <a:off x="7770164" y="47510"/>
            <a:ext cx="1179526" cy="732525"/>
          </a:xfrm>
          <a:prstGeom prst="roundRect">
            <a:avLst>
              <a:gd name="adj" fmla="val 4163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Cómo recopilar datos</a:t>
            </a:r>
            <a:endParaRPr lang="es-AR" sz="900" dirty="0"/>
          </a:p>
        </p:txBody>
      </p:sp>
      <p:sp>
        <p:nvSpPr>
          <p:cNvPr id="17" name="CuadroTexto 16"/>
          <p:cNvSpPr txBox="1"/>
          <p:nvPr/>
        </p:nvSpPr>
        <p:spPr>
          <a:xfrm>
            <a:off x="25090" y="1098059"/>
            <a:ext cx="1075295" cy="5339923"/>
          </a:xfrm>
          <a:prstGeom prst="rect">
            <a:avLst/>
          </a:prstGeom>
          <a:noFill/>
        </p:spPr>
        <p:txBody>
          <a:bodyPr wrap="square" rtlCol="0">
            <a:spAutoFit/>
          </a:bodyPr>
          <a:lstStyle/>
          <a:p>
            <a:r>
              <a:rPr lang="es-AR" sz="1100" b="1" dirty="0">
                <a:solidFill>
                  <a:srgbClr val="759885"/>
                </a:solidFill>
              </a:rPr>
              <a:t>A. ¿Qué es la floración de árboles y arbustos?</a:t>
            </a:r>
          </a:p>
          <a:p>
            <a:endParaRPr lang="es-AR" sz="1100" b="1" dirty="0">
              <a:solidFill>
                <a:srgbClr val="759885"/>
              </a:solidFill>
            </a:endParaRPr>
          </a:p>
          <a:p>
            <a:r>
              <a:rPr lang="es-AR" sz="1100" b="1" dirty="0">
                <a:solidFill>
                  <a:srgbClr val="759885"/>
                </a:solidFill>
              </a:rPr>
              <a:t>B. ¿Por qué recolectar datos de la floración de árboles y arbustos?</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215B1C"/>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3" name="Slide Number Placeholder 2"/>
          <p:cNvSpPr>
            <a:spLocks noGrp="1"/>
          </p:cNvSpPr>
          <p:nvPr>
            <p:ph type="sldNum" sz="quarter" idx="12"/>
          </p:nvPr>
        </p:nvSpPr>
        <p:spPr/>
        <p:txBody>
          <a:bodyPr/>
          <a:lstStyle/>
          <a:p>
            <a:fld id="{60A7FD43-AE91-2142-BE89-486ECDF19888}" type="slidenum">
              <a:rPr lang="en-US" smtClean="0"/>
              <a:t>19</a:t>
            </a:fld>
            <a:endParaRPr lang="en-US" dirty="0"/>
          </a:p>
        </p:txBody>
      </p:sp>
      <p:sp>
        <p:nvSpPr>
          <p:cNvPr id="2" name="Title 1"/>
          <p:cNvSpPr>
            <a:spLocks noGrp="1"/>
          </p:cNvSpPr>
          <p:nvPr>
            <p:ph type="title"/>
          </p:nvPr>
        </p:nvSpPr>
        <p:spPr>
          <a:xfrm>
            <a:off x="1185066" y="1002428"/>
            <a:ext cx="7886700" cy="1325563"/>
          </a:xfrm>
        </p:spPr>
        <p:txBody>
          <a:bodyPr>
            <a:normAutofit fontScale="90000"/>
          </a:bodyPr>
          <a:lstStyle/>
          <a:p>
            <a:pPr marL="406400" indent="-406400">
              <a:defRPr/>
            </a:pPr>
            <a:r>
              <a:rPr lang="en-US" b="1" dirty="0">
                <a:solidFill>
                  <a:srgbClr val="055000"/>
                </a:solidFill>
              </a:rPr>
              <a:t/>
            </a:r>
            <a:br>
              <a:rPr lang="en-US" b="1" dirty="0">
                <a:solidFill>
                  <a:srgbClr val="055000"/>
                </a:solidFill>
              </a:rPr>
            </a:br>
            <a:r>
              <a:rPr lang="en-US" b="1" dirty="0" err="1">
                <a:solidFill>
                  <a:srgbClr val="055000"/>
                </a:solidFill>
              </a:rPr>
              <a:t>Protocolo</a:t>
            </a:r>
            <a:r>
              <a:rPr lang="en-US" b="1" dirty="0">
                <a:solidFill>
                  <a:srgbClr val="055000"/>
                </a:solidFill>
              </a:rPr>
              <a:t> de </a:t>
            </a:r>
            <a:r>
              <a:rPr lang="en-US" b="1" dirty="0" err="1">
                <a:solidFill>
                  <a:srgbClr val="055000"/>
                </a:solidFill>
              </a:rPr>
              <a:t>Floración</a:t>
            </a:r>
            <a:r>
              <a:rPr lang="en-US" b="1" dirty="0">
                <a:solidFill>
                  <a:srgbClr val="055000"/>
                </a:solidFill>
              </a:rPr>
              <a:t> de </a:t>
            </a:r>
            <a:r>
              <a:rPr lang="en-US" b="1" dirty="0" err="1">
                <a:solidFill>
                  <a:srgbClr val="055000"/>
                </a:solidFill>
              </a:rPr>
              <a:t>Arbustos</a:t>
            </a:r>
            <a:r>
              <a:rPr lang="en-US" b="1" dirty="0">
                <a:solidFill>
                  <a:srgbClr val="055000"/>
                </a:solidFill>
              </a:rPr>
              <a:t> y </a:t>
            </a:r>
            <a:r>
              <a:rPr lang="en-US" b="1" dirty="0" err="1" smtClean="0">
                <a:solidFill>
                  <a:srgbClr val="055000"/>
                </a:solidFill>
              </a:rPr>
              <a:t>árboles</a:t>
            </a:r>
            <a:r>
              <a:rPr lang="en-US" b="1" dirty="0" smtClean="0">
                <a:solidFill>
                  <a:srgbClr val="055000"/>
                </a:solidFill>
              </a:rPr>
              <a:t>  </a:t>
            </a:r>
            <a:r>
              <a:rPr lang="en-US" b="1" dirty="0">
                <a:solidFill>
                  <a:srgbClr val="055000"/>
                </a:solidFill>
              </a:rPr>
              <a:t>(1/8 </a:t>
            </a:r>
            <a:r>
              <a:rPr lang="en-US" b="1" dirty="0" err="1">
                <a:solidFill>
                  <a:srgbClr val="055000"/>
                </a:solidFill>
              </a:rPr>
              <a:t>diapositivas</a:t>
            </a:r>
            <a:r>
              <a:rPr lang="en-US" b="1" dirty="0">
                <a:solidFill>
                  <a:srgbClr val="055000"/>
                </a:solidFill>
              </a:rPr>
              <a:t>)</a:t>
            </a:r>
            <a:br>
              <a:rPr lang="en-US" b="1" dirty="0">
                <a:solidFill>
                  <a:srgbClr val="055000"/>
                </a:solidFill>
              </a:rPr>
            </a:br>
            <a:r>
              <a:rPr lang="en-US" b="1" dirty="0" err="1">
                <a:solidFill>
                  <a:srgbClr val="055000"/>
                </a:solidFill>
              </a:rPr>
              <a:t>Descripción</a:t>
            </a:r>
            <a:r>
              <a:rPr lang="en-US" b="1" dirty="0">
                <a:solidFill>
                  <a:srgbClr val="055000"/>
                </a:solidFill>
              </a:rPr>
              <a:t> de Pasos</a:t>
            </a:r>
            <a:br>
              <a:rPr lang="en-US" b="1" dirty="0">
                <a:solidFill>
                  <a:srgbClr val="055000"/>
                </a:solidFill>
              </a:rPr>
            </a:br>
            <a:r>
              <a:rPr lang="en-US" b="1" dirty="0">
                <a:solidFill>
                  <a:srgbClr val="055000"/>
                </a:solidFill>
              </a:rPr>
              <a:t/>
            </a:r>
            <a:br>
              <a:rPr lang="en-US" b="1" dirty="0">
                <a:solidFill>
                  <a:srgbClr val="055000"/>
                </a:solidFill>
              </a:rPr>
            </a:br>
            <a:endParaRPr lang="en-US" dirty="0"/>
          </a:p>
        </p:txBody>
      </p:sp>
      <p:sp>
        <p:nvSpPr>
          <p:cNvPr id="7" name="Content Placeholder 2"/>
          <p:cNvSpPr txBox="1">
            <a:spLocks/>
          </p:cNvSpPr>
          <p:nvPr/>
        </p:nvSpPr>
        <p:spPr>
          <a:xfrm>
            <a:off x="1305253" y="2187750"/>
            <a:ext cx="4604063" cy="46702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a:buChar char="•"/>
              <a:defRPr/>
            </a:pPr>
            <a:r>
              <a:rPr lang="en-US" dirty="0" err="1">
                <a:solidFill>
                  <a:srgbClr val="000000"/>
                </a:solidFill>
              </a:rPr>
              <a:t>Definir</a:t>
            </a:r>
            <a:r>
              <a:rPr lang="en-US" dirty="0">
                <a:solidFill>
                  <a:srgbClr val="000000"/>
                </a:solidFill>
              </a:rPr>
              <a:t> el sitio</a:t>
            </a:r>
          </a:p>
          <a:p>
            <a:pPr marL="0" indent="0">
              <a:buNone/>
              <a:defRPr/>
            </a:pPr>
            <a:endParaRPr lang="en-US" dirty="0">
              <a:solidFill>
                <a:srgbClr val="000000"/>
              </a:solidFill>
            </a:endParaRPr>
          </a:p>
          <a:p>
            <a:pPr marL="285750" indent="-285750">
              <a:buFont typeface="Arial"/>
              <a:buChar char="•"/>
              <a:defRPr/>
            </a:pPr>
            <a:r>
              <a:rPr lang="en-US" dirty="0" err="1">
                <a:solidFill>
                  <a:srgbClr val="000000"/>
                </a:solidFill>
              </a:rPr>
              <a:t>Tomar</a:t>
            </a:r>
            <a:r>
              <a:rPr lang="en-US" dirty="0">
                <a:solidFill>
                  <a:srgbClr val="000000"/>
                </a:solidFill>
              </a:rPr>
              <a:t> la </a:t>
            </a:r>
            <a:r>
              <a:rPr lang="en-US" dirty="0" err="1">
                <a:solidFill>
                  <a:srgbClr val="000000"/>
                </a:solidFill>
              </a:rPr>
              <a:t>medición</a:t>
            </a:r>
            <a:r>
              <a:rPr lang="en-US" dirty="0">
                <a:solidFill>
                  <a:srgbClr val="000000"/>
                </a:solidFill>
              </a:rPr>
              <a:t> del GPS</a:t>
            </a:r>
          </a:p>
          <a:p>
            <a:pPr marL="0" indent="0">
              <a:buNone/>
              <a:defRPr/>
            </a:pPr>
            <a:endParaRPr lang="en-US" dirty="0">
              <a:solidFill>
                <a:srgbClr val="000000"/>
              </a:solidFill>
            </a:endParaRPr>
          </a:p>
          <a:p>
            <a:pPr marL="285750" indent="-285750">
              <a:buFont typeface="Arial"/>
              <a:buChar char="•"/>
              <a:defRPr/>
            </a:pPr>
            <a:r>
              <a:rPr lang="en-US" dirty="0" err="1">
                <a:solidFill>
                  <a:srgbClr val="000000"/>
                </a:solidFill>
              </a:rPr>
              <a:t>Especies</a:t>
            </a:r>
            <a:r>
              <a:rPr lang="en-US" dirty="0">
                <a:solidFill>
                  <a:srgbClr val="000000"/>
                </a:solidFill>
              </a:rPr>
              <a:t> de </a:t>
            </a:r>
            <a:r>
              <a:rPr lang="en-US" dirty="0" err="1">
                <a:solidFill>
                  <a:srgbClr val="000000"/>
                </a:solidFill>
              </a:rPr>
              <a:t>árboles</a:t>
            </a:r>
            <a:r>
              <a:rPr lang="en-US" dirty="0">
                <a:solidFill>
                  <a:srgbClr val="000000"/>
                </a:solidFill>
              </a:rPr>
              <a:t> y </a:t>
            </a:r>
            <a:r>
              <a:rPr lang="en-US" dirty="0" err="1">
                <a:solidFill>
                  <a:srgbClr val="000000"/>
                </a:solidFill>
              </a:rPr>
              <a:t>arbustos</a:t>
            </a:r>
            <a:endParaRPr lang="en-US" dirty="0">
              <a:solidFill>
                <a:srgbClr val="000000"/>
              </a:solidFill>
            </a:endParaRPr>
          </a:p>
          <a:p>
            <a:pPr>
              <a:defRPr/>
            </a:pPr>
            <a:endParaRPr lang="en-US" dirty="0">
              <a:solidFill>
                <a:srgbClr val="000000"/>
              </a:solidFill>
            </a:endParaRPr>
          </a:p>
          <a:p>
            <a:pPr marL="285750" indent="-285750">
              <a:buFont typeface="Arial"/>
              <a:buChar char="•"/>
              <a:defRPr/>
            </a:pPr>
            <a:r>
              <a:rPr lang="en-US" dirty="0" err="1">
                <a:solidFill>
                  <a:srgbClr val="000000"/>
                </a:solidFill>
              </a:rPr>
              <a:t>Tomar</a:t>
            </a:r>
            <a:r>
              <a:rPr lang="en-US" dirty="0">
                <a:solidFill>
                  <a:srgbClr val="000000"/>
                </a:solidFill>
              </a:rPr>
              <a:t> </a:t>
            </a:r>
            <a:r>
              <a:rPr lang="en-US" dirty="0" err="1">
                <a:solidFill>
                  <a:srgbClr val="000000"/>
                </a:solidFill>
              </a:rPr>
              <a:t>fotografías</a:t>
            </a:r>
            <a:r>
              <a:rPr lang="en-US" dirty="0">
                <a:solidFill>
                  <a:srgbClr val="000000"/>
                </a:solidFill>
              </a:rPr>
              <a:t> del sitio de </a:t>
            </a:r>
            <a:r>
              <a:rPr lang="en-US" dirty="0" err="1">
                <a:solidFill>
                  <a:srgbClr val="000000"/>
                </a:solidFill>
              </a:rPr>
              <a:t>estudio</a:t>
            </a:r>
            <a:endParaRPr lang="en-US" dirty="0">
              <a:solidFill>
                <a:srgbClr val="000000"/>
              </a:solidFill>
            </a:endParaRPr>
          </a:p>
          <a:p>
            <a:pPr>
              <a:defRPr/>
            </a:pPr>
            <a:endParaRPr lang="en-US" dirty="0">
              <a:solidFill>
                <a:srgbClr val="000000"/>
              </a:solidFill>
            </a:endParaRPr>
          </a:p>
          <a:p>
            <a:pPr marL="285750" indent="-285750">
              <a:buFont typeface="Arial"/>
              <a:buChar char="•"/>
              <a:defRPr/>
            </a:pPr>
            <a:r>
              <a:rPr lang="en-US" dirty="0" err="1">
                <a:solidFill>
                  <a:srgbClr val="000000"/>
                </a:solidFill>
              </a:rPr>
              <a:t>Datos</a:t>
            </a:r>
            <a:r>
              <a:rPr lang="en-US" dirty="0">
                <a:solidFill>
                  <a:srgbClr val="000000"/>
                </a:solidFill>
              </a:rPr>
              <a:t> del árbol o el </a:t>
            </a:r>
            <a:r>
              <a:rPr lang="en-US" dirty="0" err="1">
                <a:solidFill>
                  <a:srgbClr val="000000"/>
                </a:solidFill>
              </a:rPr>
              <a:t>arbusto</a:t>
            </a:r>
            <a:r>
              <a:rPr lang="en-US" dirty="0">
                <a:solidFill>
                  <a:srgbClr val="000000"/>
                </a:solidFill>
              </a:rPr>
              <a:t>: </a:t>
            </a:r>
            <a:r>
              <a:rPr lang="en-US" dirty="0" err="1">
                <a:solidFill>
                  <a:srgbClr val="000000"/>
                </a:solidFill>
              </a:rPr>
              <a:t>cuatro</a:t>
            </a:r>
            <a:r>
              <a:rPr lang="en-US" dirty="0">
                <a:solidFill>
                  <a:srgbClr val="000000"/>
                </a:solidFill>
              </a:rPr>
              <a:t> </a:t>
            </a:r>
            <a:r>
              <a:rPr lang="en-US" dirty="0" err="1">
                <a:solidFill>
                  <a:srgbClr val="000000"/>
                </a:solidFill>
              </a:rPr>
              <a:t>brotes</a:t>
            </a:r>
            <a:r>
              <a:rPr lang="en-US" dirty="0">
                <a:solidFill>
                  <a:srgbClr val="000000"/>
                </a:solidFill>
              </a:rPr>
              <a:t> de la </a:t>
            </a:r>
            <a:r>
              <a:rPr lang="en-US" dirty="0" err="1">
                <a:solidFill>
                  <a:srgbClr val="000000"/>
                </a:solidFill>
              </a:rPr>
              <a:t>misma</a:t>
            </a:r>
            <a:r>
              <a:rPr lang="en-US" dirty="0">
                <a:solidFill>
                  <a:srgbClr val="000000"/>
                </a:solidFill>
              </a:rPr>
              <a:t> </a:t>
            </a:r>
            <a:r>
              <a:rPr lang="en-US" dirty="0" err="1">
                <a:solidFill>
                  <a:srgbClr val="000000"/>
                </a:solidFill>
              </a:rPr>
              <a:t>rama</a:t>
            </a:r>
            <a:endParaRPr lang="en-US" dirty="0">
              <a:solidFill>
                <a:srgbClr val="000000"/>
              </a:solidFill>
            </a:endParaRPr>
          </a:p>
          <a:p>
            <a:pPr marL="742950" lvl="1" indent="-285750">
              <a:buFont typeface="Arial"/>
              <a:buChar char="•"/>
              <a:defRPr/>
            </a:pPr>
            <a:r>
              <a:rPr lang="en-US" sz="1800" dirty="0" err="1">
                <a:solidFill>
                  <a:srgbClr val="000000"/>
                </a:solidFill>
              </a:rPr>
              <a:t>Fecha</a:t>
            </a:r>
            <a:endParaRPr lang="en-US" sz="1800" dirty="0">
              <a:solidFill>
                <a:srgbClr val="000000"/>
              </a:solidFill>
            </a:endParaRPr>
          </a:p>
          <a:p>
            <a:pPr marL="742950" lvl="1" indent="-285750">
              <a:buFont typeface="Arial"/>
              <a:buChar char="•"/>
              <a:defRPr/>
            </a:pPr>
            <a:r>
              <a:rPr lang="en-US" sz="1800" dirty="0" err="1">
                <a:solidFill>
                  <a:srgbClr val="000000"/>
                </a:solidFill>
              </a:rPr>
              <a:t>Condición</a:t>
            </a:r>
            <a:r>
              <a:rPr lang="en-US" sz="1800" dirty="0">
                <a:solidFill>
                  <a:srgbClr val="000000"/>
                </a:solidFill>
              </a:rPr>
              <a:t> del </a:t>
            </a:r>
            <a:r>
              <a:rPr lang="en-US" sz="1800" dirty="0" err="1">
                <a:solidFill>
                  <a:srgbClr val="000000"/>
                </a:solidFill>
              </a:rPr>
              <a:t>capullo</a:t>
            </a:r>
            <a:endParaRPr lang="en-US" sz="1800" dirty="0">
              <a:solidFill>
                <a:srgbClr val="000000"/>
              </a:solidFill>
            </a:endParaRPr>
          </a:p>
          <a:p>
            <a:pPr marL="742950" lvl="1" indent="-285750">
              <a:buFont typeface="Arial"/>
              <a:buChar char="•"/>
              <a:defRPr/>
            </a:pPr>
            <a:r>
              <a:rPr lang="en-US" sz="1800" dirty="0">
                <a:solidFill>
                  <a:srgbClr val="000000"/>
                </a:solidFill>
              </a:rPr>
              <a:t>Largo de la hoja</a:t>
            </a:r>
          </a:p>
        </p:txBody>
      </p:sp>
      <p:pic>
        <p:nvPicPr>
          <p:cNvPr id="6" name="Picture 5" descr="Two photos showing trees in dormant state without leaves, and trees in full foil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0305" y="1646718"/>
            <a:ext cx="2895427" cy="4002967"/>
          </a:xfrm>
          <a:prstGeom prst="rect">
            <a:avLst/>
          </a:prstGeom>
        </p:spPr>
      </p:pic>
    </p:spTree>
    <p:extLst>
      <p:ext uri="{BB962C8B-B14F-4D97-AF65-F5344CB8AC3E}">
        <p14:creationId xmlns:p14="http://schemas.microsoft.com/office/powerpoint/2010/main" val="5215828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397" y="-189872"/>
            <a:ext cx="9144793" cy="7053683"/>
          </a:xfrm>
          <a:prstGeom prst="rect">
            <a:avLst/>
          </a:prstGeom>
        </p:spPr>
      </p:pic>
      <p:pic>
        <p:nvPicPr>
          <p:cNvPr id="18" name="Picture 17" descr="Watermark  of Artist's image of a hand holding a tree bud. "/>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2407" y="2089887"/>
            <a:ext cx="8011593" cy="4790973"/>
          </a:xfrm>
          <a:prstGeom prst="rect">
            <a:avLst/>
          </a:prstGeom>
        </p:spPr>
      </p:pic>
      <p:sp>
        <p:nvSpPr>
          <p:cNvPr id="2" name="Slide Number Placeholder 1"/>
          <p:cNvSpPr>
            <a:spLocks noGrp="1"/>
          </p:cNvSpPr>
          <p:nvPr>
            <p:ph type="sldNum" sz="quarter" idx="12"/>
          </p:nvPr>
        </p:nvSpPr>
        <p:spPr/>
        <p:txBody>
          <a:bodyPr/>
          <a:lstStyle/>
          <a:p>
            <a:fld id="{60A7FD43-AE91-2142-BE89-486ECDF19888}" type="slidenum">
              <a:rPr lang="en-US" smtClean="0"/>
              <a:t>2</a:t>
            </a:fld>
            <a:endParaRPr lang="en-US" dirty="0"/>
          </a:p>
        </p:txBody>
      </p:sp>
      <p:sp>
        <p:nvSpPr>
          <p:cNvPr id="10" name="Title 9"/>
          <p:cNvSpPr>
            <a:spLocks noGrp="1"/>
          </p:cNvSpPr>
          <p:nvPr>
            <p:ph type="title"/>
          </p:nvPr>
        </p:nvSpPr>
        <p:spPr>
          <a:xfrm>
            <a:off x="1164298" y="973901"/>
            <a:ext cx="7886700" cy="604096"/>
          </a:xfrm>
        </p:spPr>
        <p:txBody>
          <a:bodyPr>
            <a:normAutofit/>
          </a:bodyPr>
          <a:lstStyle/>
          <a:p>
            <a:r>
              <a:rPr lang="es-AR" sz="3200" dirty="0" smtClean="0"/>
              <a:t>Descripción General</a:t>
            </a:r>
            <a:endParaRPr lang="es-AR" sz="3200" dirty="0"/>
          </a:p>
        </p:txBody>
      </p:sp>
      <p:sp>
        <p:nvSpPr>
          <p:cNvPr id="19" name="TextBox 18"/>
          <p:cNvSpPr txBox="1"/>
          <p:nvPr/>
        </p:nvSpPr>
        <p:spPr>
          <a:xfrm>
            <a:off x="1091908" y="1291925"/>
            <a:ext cx="7959090" cy="5816977"/>
          </a:xfrm>
          <a:prstGeom prst="rect">
            <a:avLst/>
          </a:prstGeom>
          <a:noFill/>
        </p:spPr>
        <p:txBody>
          <a:bodyPr wrap="square" rtlCol="0">
            <a:spAutoFit/>
          </a:bodyPr>
          <a:lstStyle/>
          <a:p>
            <a:pPr marL="0" marR="0">
              <a:spcBef>
                <a:spcPts val="0"/>
              </a:spcBef>
              <a:spcAft>
                <a:spcPts val="0"/>
              </a:spcAft>
            </a:pPr>
            <a:endParaRPr lang="es-AR" sz="1000" dirty="0" smtClean="0">
              <a:solidFill>
                <a:srgbClr val="055000"/>
              </a:solidFill>
              <a:effectLst/>
              <a:ea typeface="ＭＳ 明朝"/>
              <a:cs typeface="Times New Roman"/>
            </a:endParaRPr>
          </a:p>
          <a:p>
            <a:pPr marL="0" marR="0">
              <a:spcBef>
                <a:spcPts val="0"/>
              </a:spcBef>
              <a:spcAft>
                <a:spcPts val="0"/>
              </a:spcAft>
            </a:pPr>
            <a:r>
              <a:rPr lang="es-AR" sz="2800" b="1" dirty="0" smtClean="0">
                <a:solidFill>
                  <a:srgbClr val="055000"/>
                </a:solidFill>
                <a:ea typeface="ＭＳ 明朝"/>
                <a:cs typeface="Times New Roman"/>
              </a:rPr>
              <a:t>  Este </a:t>
            </a:r>
            <a:r>
              <a:rPr lang="es-AR" sz="2800" b="1" kern="1200" dirty="0" smtClean="0">
                <a:solidFill>
                  <a:srgbClr val="055000"/>
                </a:solidFill>
                <a:effectLst/>
                <a:ea typeface="ＭＳ 明朝"/>
                <a:cs typeface="Times New Roman"/>
              </a:rPr>
              <a:t>módulo: </a:t>
            </a:r>
          </a:p>
          <a:p>
            <a:pPr marL="0" marR="0">
              <a:spcBef>
                <a:spcPts val="0"/>
              </a:spcBef>
              <a:spcAft>
                <a:spcPts val="0"/>
              </a:spcAft>
            </a:pPr>
            <a:endParaRPr lang="es-AR" sz="1000" dirty="0" smtClean="0">
              <a:solidFill>
                <a:srgbClr val="055000"/>
              </a:solidFill>
              <a:effectLst/>
              <a:ea typeface="ＭＳ 明朝"/>
              <a:cs typeface="Times New Roman"/>
            </a:endParaRPr>
          </a:p>
          <a:p>
            <a:pPr marL="342900" marR="0" lvl="0" indent="-342900">
              <a:spcBef>
                <a:spcPts val="0"/>
              </a:spcBef>
              <a:spcAft>
                <a:spcPts val="0"/>
              </a:spcAft>
              <a:buFont typeface="Arial"/>
              <a:buChar char="•"/>
              <a:tabLst>
                <a:tab pos="457200" algn="l"/>
              </a:tabLst>
            </a:pPr>
            <a:r>
              <a:rPr lang="es-AR" sz="1800" b="1" kern="1200" dirty="0" smtClean="0">
                <a:solidFill>
                  <a:srgbClr val="055000"/>
                </a:solidFill>
                <a:effectLst/>
                <a:ea typeface="ＭＳ 明朝"/>
                <a:cs typeface="Times New Roman"/>
              </a:rPr>
              <a:t>Describe como seleccionar y definir un Sitio de Estudio de Protocolo de Fenología de GLOBE </a:t>
            </a:r>
          </a:p>
          <a:p>
            <a:pPr marL="342900" marR="0" lvl="0" indent="-342900">
              <a:spcBef>
                <a:spcPts val="0"/>
              </a:spcBef>
              <a:spcAft>
                <a:spcPts val="0"/>
              </a:spcAft>
              <a:buFont typeface="Arial"/>
              <a:buChar char="•"/>
              <a:tabLst>
                <a:tab pos="457200" algn="l"/>
              </a:tabLst>
            </a:pPr>
            <a:r>
              <a:rPr lang="es-AR" b="1" dirty="0" smtClean="0">
                <a:solidFill>
                  <a:srgbClr val="055000"/>
                </a:solidFill>
                <a:ea typeface="ＭＳ 明朝"/>
                <a:cs typeface="Times New Roman"/>
              </a:rPr>
              <a:t>P</a:t>
            </a:r>
            <a:r>
              <a:rPr lang="es-AR" sz="1800" b="1" kern="1200" dirty="0" smtClean="0">
                <a:solidFill>
                  <a:srgbClr val="055000"/>
                </a:solidFill>
                <a:effectLst/>
                <a:ea typeface="ＭＳ 明朝"/>
                <a:cs typeface="Times New Roman"/>
              </a:rPr>
              <a:t>roporciona una introducción paso a paso del método del protocolo</a:t>
            </a:r>
          </a:p>
          <a:p>
            <a:pPr marL="342900" marR="0" lvl="0" indent="-342900">
              <a:spcBef>
                <a:spcPts val="0"/>
              </a:spcBef>
              <a:spcAft>
                <a:spcPts val="0"/>
              </a:spcAft>
              <a:buFont typeface="Arial"/>
              <a:buChar char="•"/>
              <a:tabLst>
                <a:tab pos="457200" algn="l"/>
              </a:tabLst>
            </a:pPr>
            <a:endParaRPr lang="es-AR" sz="1000" dirty="0" smtClean="0">
              <a:solidFill>
                <a:srgbClr val="055000"/>
              </a:solidFill>
              <a:effectLst/>
              <a:ea typeface="ＭＳ 明朝"/>
              <a:cs typeface="Times New Roman"/>
            </a:endParaRPr>
          </a:p>
          <a:p>
            <a:pPr marL="0" marR="0">
              <a:spcBef>
                <a:spcPts val="0"/>
              </a:spcBef>
              <a:spcAft>
                <a:spcPts val="0"/>
              </a:spcAft>
            </a:pPr>
            <a:r>
              <a:rPr lang="es-AR" sz="2400" b="1" kern="1200" dirty="0" smtClean="0">
                <a:solidFill>
                  <a:srgbClr val="055000"/>
                </a:solidFill>
                <a:effectLst/>
                <a:ea typeface="ＭＳ 明朝"/>
                <a:cs typeface="Times New Roman"/>
              </a:rPr>
              <a:t>Objetivos Académicos</a:t>
            </a:r>
          </a:p>
          <a:p>
            <a:pPr marL="0" marR="0">
              <a:spcBef>
                <a:spcPts val="0"/>
              </a:spcBef>
              <a:spcAft>
                <a:spcPts val="0"/>
              </a:spcAft>
            </a:pPr>
            <a:endParaRPr lang="es-AR" sz="1000" dirty="0" smtClean="0">
              <a:solidFill>
                <a:srgbClr val="055000"/>
              </a:solidFill>
              <a:effectLst/>
              <a:ea typeface="ＭＳ 明朝"/>
              <a:cs typeface="Times New Roman"/>
            </a:endParaRPr>
          </a:p>
          <a:p>
            <a:pPr marL="0" marR="0">
              <a:spcBef>
                <a:spcPts val="0"/>
              </a:spcBef>
              <a:spcAft>
                <a:spcPts val="0"/>
              </a:spcAft>
            </a:pPr>
            <a:r>
              <a:rPr lang="es-AR" b="1" dirty="0" smtClean="0">
                <a:solidFill>
                  <a:srgbClr val="055000"/>
                </a:solidFill>
                <a:ea typeface="ＭＳ 明朝"/>
                <a:cs typeface="Times New Roman"/>
              </a:rPr>
              <a:t>Luego de completar este modulo</a:t>
            </a:r>
            <a:r>
              <a:rPr lang="es-AR" sz="1800" b="1" kern="1200" dirty="0" smtClean="0">
                <a:solidFill>
                  <a:srgbClr val="055000"/>
                </a:solidFill>
                <a:effectLst/>
                <a:ea typeface="ＭＳ 明朝"/>
                <a:cs typeface="Times New Roman"/>
              </a:rPr>
              <a:t>, estará en condiciones de:</a:t>
            </a:r>
            <a:endParaRPr lang="es-AR" sz="1000" dirty="0" smtClean="0">
              <a:solidFill>
                <a:srgbClr val="055000"/>
              </a:solidFill>
              <a:effectLst/>
              <a:ea typeface="ＭＳ 明朝"/>
              <a:cs typeface="Times New Roman"/>
            </a:endParaRPr>
          </a:p>
          <a:p>
            <a:pPr marL="342900" marR="0" lvl="0" indent="-342900">
              <a:spcBef>
                <a:spcPts val="0"/>
              </a:spcBef>
              <a:spcAft>
                <a:spcPts val="0"/>
              </a:spcAft>
              <a:buFont typeface="Arial"/>
              <a:buChar char="•"/>
              <a:tabLst>
                <a:tab pos="457200" algn="l"/>
              </a:tabLst>
            </a:pPr>
            <a:r>
              <a:rPr lang="es-AR" sz="1800" b="1" kern="1200" dirty="0" smtClean="0">
                <a:solidFill>
                  <a:srgbClr val="055000"/>
                </a:solidFill>
                <a:effectLst/>
                <a:ea typeface="ＭＳ 明朝"/>
                <a:cs typeface="Times New Roman"/>
              </a:rPr>
              <a:t>Definir la f</a:t>
            </a:r>
            <a:r>
              <a:rPr lang="es-AR" b="1" dirty="0" smtClean="0">
                <a:solidFill>
                  <a:srgbClr val="055000"/>
                </a:solidFill>
                <a:ea typeface="ＭＳ 明朝"/>
                <a:cs typeface="Times New Roman"/>
              </a:rPr>
              <a:t>enología y el significado de la floración de árboles y arbustos</a:t>
            </a:r>
            <a:endParaRPr lang="es-AR" sz="1800" b="1" kern="1200" dirty="0" smtClean="0">
              <a:solidFill>
                <a:srgbClr val="055000"/>
              </a:solidFill>
              <a:effectLst/>
              <a:ea typeface="ＭＳ 明朝"/>
              <a:cs typeface="Times New Roman"/>
            </a:endParaRPr>
          </a:p>
          <a:p>
            <a:pPr marL="342900" marR="0" lvl="0" indent="-342900">
              <a:spcBef>
                <a:spcPts val="0"/>
              </a:spcBef>
              <a:spcAft>
                <a:spcPts val="0"/>
              </a:spcAft>
              <a:buFont typeface="Arial"/>
              <a:buChar char="•"/>
              <a:tabLst>
                <a:tab pos="457200" algn="l"/>
              </a:tabLst>
            </a:pPr>
            <a:r>
              <a:rPr lang="es-AR" sz="1800" b="1" kern="1200" dirty="0" smtClean="0">
                <a:solidFill>
                  <a:srgbClr val="055000"/>
                </a:solidFill>
                <a:effectLst/>
                <a:ea typeface="ＭＳ 明朝"/>
                <a:cs typeface="Times New Roman"/>
              </a:rPr>
              <a:t>Describir la importancia de los pasos del contro</a:t>
            </a:r>
            <a:r>
              <a:rPr lang="es-AR" b="1" dirty="0" smtClean="0">
                <a:solidFill>
                  <a:srgbClr val="055000"/>
                </a:solidFill>
                <a:ea typeface="ＭＳ 明朝"/>
                <a:cs typeface="Times New Roman"/>
              </a:rPr>
              <a:t>l de calidad en la recopilación de datos exactos</a:t>
            </a:r>
          </a:p>
          <a:p>
            <a:pPr marL="342900" marR="0" lvl="0" indent="-342900">
              <a:spcBef>
                <a:spcPts val="0"/>
              </a:spcBef>
              <a:spcAft>
                <a:spcPts val="0"/>
              </a:spcAft>
              <a:buFont typeface="Arial"/>
              <a:buChar char="•"/>
              <a:tabLst>
                <a:tab pos="457200" algn="l"/>
              </a:tabLst>
            </a:pPr>
            <a:r>
              <a:rPr lang="es-AR" b="1" dirty="0" smtClean="0">
                <a:solidFill>
                  <a:srgbClr val="055000"/>
                </a:solidFill>
                <a:ea typeface="ＭＳ 明朝"/>
                <a:cs typeface="Times New Roman"/>
              </a:rPr>
              <a:t>Describir porque los datos de la floración son importantes para comprender nuestro cambiante sistema terrestre</a:t>
            </a:r>
          </a:p>
          <a:p>
            <a:pPr marL="342900" marR="0" lvl="0" indent="-342900">
              <a:spcBef>
                <a:spcPts val="0"/>
              </a:spcBef>
              <a:spcAft>
                <a:spcPts val="0"/>
              </a:spcAft>
              <a:buFont typeface="Arial"/>
              <a:buChar char="•"/>
              <a:tabLst>
                <a:tab pos="457200" algn="l"/>
              </a:tabLst>
            </a:pPr>
            <a:r>
              <a:rPr lang="es-AR" b="1" dirty="0" smtClean="0">
                <a:solidFill>
                  <a:srgbClr val="055000"/>
                </a:solidFill>
                <a:ea typeface="ＭＳ 明朝"/>
                <a:cs typeface="Times New Roman"/>
              </a:rPr>
              <a:t>Identificar un sitio de estudio de floración de árboles y arbustos y conducir mediciones en el campo</a:t>
            </a:r>
            <a:endParaRPr lang="es-AR" sz="1000" dirty="0" smtClean="0">
              <a:solidFill>
                <a:srgbClr val="055000"/>
              </a:solidFill>
              <a:effectLst/>
              <a:ea typeface="ＭＳ 明朝"/>
              <a:cs typeface="Times New Roman"/>
            </a:endParaRPr>
          </a:p>
          <a:p>
            <a:pPr marL="342900" marR="0" lvl="0" indent="-342900">
              <a:spcBef>
                <a:spcPts val="0"/>
              </a:spcBef>
              <a:spcAft>
                <a:spcPts val="0"/>
              </a:spcAft>
              <a:buFont typeface="Arial"/>
              <a:buChar char="•"/>
              <a:tabLst>
                <a:tab pos="457200" algn="l"/>
              </a:tabLst>
            </a:pPr>
            <a:r>
              <a:rPr lang="es-AR" b="1" dirty="0" smtClean="0">
                <a:solidFill>
                  <a:srgbClr val="055000"/>
                </a:solidFill>
                <a:ea typeface="ＭＳ 明朝"/>
                <a:cs typeface="Times New Roman"/>
              </a:rPr>
              <a:t>Cargar</a:t>
            </a:r>
            <a:r>
              <a:rPr lang="es-AR" sz="1800" b="1" kern="1200" dirty="0" smtClean="0">
                <a:solidFill>
                  <a:srgbClr val="055000"/>
                </a:solidFill>
                <a:effectLst/>
                <a:ea typeface="ＭＳ 明朝"/>
                <a:cs typeface="Times New Roman"/>
              </a:rPr>
              <a:t> datos en el portal de GLOBE </a:t>
            </a:r>
          </a:p>
          <a:p>
            <a:pPr marL="342900" marR="0" lvl="0" indent="-342900">
              <a:spcBef>
                <a:spcPts val="0"/>
              </a:spcBef>
              <a:spcAft>
                <a:spcPts val="0"/>
              </a:spcAft>
              <a:buFont typeface="Arial"/>
              <a:buChar char="•"/>
              <a:tabLst>
                <a:tab pos="457200" algn="l"/>
              </a:tabLst>
            </a:pPr>
            <a:r>
              <a:rPr lang="es-AR" sz="1800" b="1" kern="1200" dirty="0" smtClean="0">
                <a:solidFill>
                  <a:srgbClr val="055000"/>
                </a:solidFill>
                <a:effectLst/>
                <a:ea typeface="ＭＳ 明朝"/>
                <a:cs typeface="Times New Roman"/>
              </a:rPr>
              <a:t>Visualizar datos utilizando el Sitio de Visualización de  GLOBE</a:t>
            </a:r>
          </a:p>
          <a:p>
            <a:pPr marL="342900" marR="0" lvl="0" indent="-342900">
              <a:spcBef>
                <a:spcPts val="0"/>
              </a:spcBef>
              <a:spcAft>
                <a:spcPts val="0"/>
              </a:spcAft>
              <a:buFont typeface="Arial"/>
              <a:buChar char="•"/>
              <a:tabLst>
                <a:tab pos="457200" algn="l"/>
              </a:tabLst>
            </a:pPr>
            <a:endParaRPr lang="es-AR" sz="1800" b="1" kern="1200" dirty="0" smtClean="0">
              <a:solidFill>
                <a:srgbClr val="055000"/>
              </a:solidFill>
              <a:effectLst/>
              <a:ea typeface="ＭＳ 明朝"/>
              <a:cs typeface="Times New Roman"/>
            </a:endParaRPr>
          </a:p>
          <a:p>
            <a:pPr marR="0" lvl="0">
              <a:spcBef>
                <a:spcPts val="0"/>
              </a:spcBef>
              <a:spcAft>
                <a:spcPts val="0"/>
              </a:spcAft>
              <a:tabLst>
                <a:tab pos="457200" algn="l"/>
              </a:tabLst>
            </a:pPr>
            <a:r>
              <a:rPr lang="es-AR" b="1" i="1" dirty="0" smtClean="0">
                <a:solidFill>
                  <a:srgbClr val="055000"/>
                </a:solidFill>
                <a:ea typeface="ＭＳ 明朝"/>
                <a:cs typeface="Times New Roman"/>
              </a:rPr>
              <a:t>Tiempo estimado para completar el modulo</a:t>
            </a:r>
            <a:r>
              <a:rPr lang="es-AR" sz="1800" b="1" i="1" kern="1200" dirty="0" smtClean="0">
                <a:solidFill>
                  <a:srgbClr val="055000"/>
                </a:solidFill>
                <a:effectLst/>
                <a:ea typeface="ＭＳ 明朝"/>
                <a:cs typeface="Times New Roman"/>
              </a:rPr>
              <a:t>: 1.5 horas</a:t>
            </a:r>
            <a:endParaRPr lang="es-AR" sz="1000" dirty="0">
              <a:solidFill>
                <a:srgbClr val="055000"/>
              </a:solidFill>
              <a:effectLst/>
              <a:ea typeface="ＭＳ 明朝"/>
              <a:cs typeface="Times New Roman"/>
            </a:endParaRPr>
          </a:p>
        </p:txBody>
      </p:sp>
      <p:sp>
        <p:nvSpPr>
          <p:cNvPr id="16" name="Rectángulo redondeado 15"/>
          <p:cNvSpPr/>
          <p:nvPr/>
        </p:nvSpPr>
        <p:spPr>
          <a:xfrm>
            <a:off x="7770164" y="47510"/>
            <a:ext cx="1179526" cy="732525"/>
          </a:xfrm>
          <a:prstGeom prst="roundRect">
            <a:avLst>
              <a:gd name="adj" fmla="val 4163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a:t>¿Qué es </a:t>
            </a:r>
            <a:r>
              <a:rPr lang="es-AR" sz="900" dirty="0" smtClean="0"/>
              <a:t>la floración de árboles y arbustos?</a:t>
            </a:r>
            <a:endParaRPr lang="es-AR" sz="900" dirty="0"/>
          </a:p>
        </p:txBody>
      </p:sp>
      <p:sp>
        <p:nvSpPr>
          <p:cNvPr id="17" name="CuadroTexto 16"/>
          <p:cNvSpPr txBox="1"/>
          <p:nvPr/>
        </p:nvSpPr>
        <p:spPr>
          <a:xfrm>
            <a:off x="25090" y="1098059"/>
            <a:ext cx="1075295" cy="5339923"/>
          </a:xfrm>
          <a:prstGeom prst="rect">
            <a:avLst/>
          </a:prstGeom>
          <a:noFill/>
        </p:spPr>
        <p:txBody>
          <a:bodyPr wrap="square" rtlCol="0">
            <a:spAutoFit/>
          </a:bodyPr>
          <a:lstStyle/>
          <a:p>
            <a:r>
              <a:rPr lang="es-AR" sz="1100" b="1" dirty="0" smtClean="0">
                <a:solidFill>
                  <a:srgbClr val="215B1C"/>
                </a:solidFill>
              </a:rPr>
              <a:t>A. ¿Qué es la floración de árboles y arbustos?</a:t>
            </a:r>
          </a:p>
          <a:p>
            <a:endParaRPr lang="es-AR" sz="1100" b="1" dirty="0" smtClean="0">
              <a:solidFill>
                <a:srgbClr val="215B1C"/>
              </a:solidFill>
            </a:endParaRPr>
          </a:p>
          <a:p>
            <a:r>
              <a:rPr lang="es-AR" sz="1100" b="1" dirty="0">
                <a:solidFill>
                  <a:srgbClr val="759885"/>
                </a:solidFill>
              </a:rPr>
              <a:t>B</a:t>
            </a:r>
            <a:r>
              <a:rPr lang="es-AR" sz="1100" b="1" dirty="0" smtClean="0">
                <a:solidFill>
                  <a:srgbClr val="759885"/>
                </a:solidFill>
              </a:rPr>
              <a:t>. ¿Por qué recolectar datos de la floración de árboles y arbustos?</a:t>
            </a:r>
          </a:p>
          <a:p>
            <a:endParaRPr lang="es-AR" sz="1100" b="1" dirty="0">
              <a:solidFill>
                <a:srgbClr val="759885"/>
              </a:solidFill>
            </a:endParaRPr>
          </a:p>
          <a:p>
            <a:r>
              <a:rPr lang="es-AR" sz="1100" b="1" dirty="0" smtClean="0">
                <a:solidFill>
                  <a:srgbClr val="759885"/>
                </a:solidFill>
              </a:rPr>
              <a:t>C. Cómo pueden ayudar sus mediciones</a:t>
            </a:r>
          </a:p>
          <a:p>
            <a:endParaRPr lang="es-AR" sz="1100" b="1" dirty="0">
              <a:solidFill>
                <a:srgbClr val="759885"/>
              </a:solidFill>
            </a:endParaRPr>
          </a:p>
          <a:p>
            <a:r>
              <a:rPr lang="es-AR" sz="1100" b="1" dirty="0" smtClean="0">
                <a:solidFill>
                  <a:srgbClr val="759885"/>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Tree>
    <p:extLst>
      <p:ext uri="{BB962C8B-B14F-4D97-AF65-F5344CB8AC3E}">
        <p14:creationId xmlns:p14="http://schemas.microsoft.com/office/powerpoint/2010/main" val="3322976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p:cNvPicPr>
            <a:picLocks noChangeAspect="1"/>
          </p:cNvPicPr>
          <p:nvPr/>
        </p:nvPicPr>
        <p:blipFill>
          <a:blip r:embed="rId2"/>
          <a:stretch>
            <a:fillRect/>
          </a:stretch>
        </p:blipFill>
        <p:spPr>
          <a:xfrm>
            <a:off x="-397" y="-189872"/>
            <a:ext cx="9144793" cy="7053683"/>
          </a:xfrm>
          <a:prstGeom prst="rect">
            <a:avLst/>
          </a:prstGeom>
        </p:spPr>
      </p:pic>
      <p:sp>
        <p:nvSpPr>
          <p:cNvPr id="16" name="Rectángulo redondeado 15"/>
          <p:cNvSpPr/>
          <p:nvPr/>
        </p:nvSpPr>
        <p:spPr>
          <a:xfrm>
            <a:off x="7770164" y="47510"/>
            <a:ext cx="1179526" cy="732525"/>
          </a:xfrm>
          <a:prstGeom prst="roundRect">
            <a:avLst>
              <a:gd name="adj" fmla="val 4163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Cómo recopilar datos</a:t>
            </a:r>
            <a:endParaRPr lang="es-AR" sz="900" dirty="0"/>
          </a:p>
        </p:txBody>
      </p:sp>
      <p:sp>
        <p:nvSpPr>
          <p:cNvPr id="17" name="CuadroTexto 16"/>
          <p:cNvSpPr txBox="1"/>
          <p:nvPr/>
        </p:nvSpPr>
        <p:spPr>
          <a:xfrm>
            <a:off x="25090" y="1098059"/>
            <a:ext cx="1075295" cy="5339923"/>
          </a:xfrm>
          <a:prstGeom prst="rect">
            <a:avLst/>
          </a:prstGeom>
          <a:noFill/>
        </p:spPr>
        <p:txBody>
          <a:bodyPr wrap="square" rtlCol="0">
            <a:spAutoFit/>
          </a:bodyPr>
          <a:lstStyle/>
          <a:p>
            <a:r>
              <a:rPr lang="es-AR" sz="1100" b="1" dirty="0">
                <a:solidFill>
                  <a:srgbClr val="759885"/>
                </a:solidFill>
              </a:rPr>
              <a:t>A. ¿Qué es la floración de árboles y arbustos?</a:t>
            </a:r>
          </a:p>
          <a:p>
            <a:endParaRPr lang="es-AR" sz="1100" b="1" dirty="0">
              <a:solidFill>
                <a:srgbClr val="759885"/>
              </a:solidFill>
            </a:endParaRPr>
          </a:p>
          <a:p>
            <a:r>
              <a:rPr lang="es-AR" sz="1100" b="1" dirty="0">
                <a:solidFill>
                  <a:srgbClr val="759885"/>
                </a:solidFill>
              </a:rPr>
              <a:t>B. ¿Por qué recolectar datos de la floración de árboles y arbustos?</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215B1C"/>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3" name="Slide Number Placeholder 2"/>
          <p:cNvSpPr>
            <a:spLocks noGrp="1"/>
          </p:cNvSpPr>
          <p:nvPr>
            <p:ph type="sldNum" sz="quarter" idx="12"/>
          </p:nvPr>
        </p:nvSpPr>
        <p:spPr/>
        <p:txBody>
          <a:bodyPr/>
          <a:lstStyle/>
          <a:p>
            <a:fld id="{60A7FD43-AE91-2142-BE89-486ECDF19888}" type="slidenum">
              <a:rPr lang="en-US" smtClean="0"/>
              <a:t>20</a:t>
            </a:fld>
            <a:endParaRPr lang="en-US" dirty="0"/>
          </a:p>
        </p:txBody>
      </p:sp>
      <p:sp>
        <p:nvSpPr>
          <p:cNvPr id="2" name="Title 1"/>
          <p:cNvSpPr>
            <a:spLocks noGrp="1"/>
          </p:cNvSpPr>
          <p:nvPr>
            <p:ph type="title"/>
          </p:nvPr>
        </p:nvSpPr>
        <p:spPr>
          <a:xfrm>
            <a:off x="1425443" y="1145128"/>
            <a:ext cx="7886700" cy="1325563"/>
          </a:xfrm>
        </p:spPr>
        <p:txBody>
          <a:bodyPr>
            <a:normAutofit fontScale="90000"/>
          </a:bodyPr>
          <a:lstStyle/>
          <a:p>
            <a:pPr marL="406400" indent="-406400">
              <a:defRPr/>
            </a:pPr>
            <a:r>
              <a:rPr lang="en-US" b="1" dirty="0" err="1">
                <a:solidFill>
                  <a:srgbClr val="055000"/>
                </a:solidFill>
              </a:rPr>
              <a:t>Selección</a:t>
            </a:r>
            <a:r>
              <a:rPr lang="en-US" b="1" dirty="0">
                <a:solidFill>
                  <a:srgbClr val="055000"/>
                </a:solidFill>
              </a:rPr>
              <a:t> del Sitio (2/8)</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endParaRPr lang="en-US" dirty="0"/>
          </a:p>
        </p:txBody>
      </p:sp>
      <p:sp>
        <p:nvSpPr>
          <p:cNvPr id="7" name="Content Placeholder 2"/>
          <p:cNvSpPr txBox="1">
            <a:spLocks/>
          </p:cNvSpPr>
          <p:nvPr/>
        </p:nvSpPr>
        <p:spPr>
          <a:xfrm>
            <a:off x="1425443" y="2030922"/>
            <a:ext cx="4266275"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defTabSz="457200">
              <a:lnSpc>
                <a:spcPct val="100000"/>
              </a:lnSpc>
              <a:spcBef>
                <a:spcPct val="20000"/>
              </a:spcBef>
              <a:buFont typeface="Arial"/>
              <a:buChar char="•"/>
              <a:defRPr/>
            </a:pPr>
            <a:r>
              <a:rPr lang="en-US" dirty="0"/>
              <a:t>¡La </a:t>
            </a:r>
            <a:r>
              <a:rPr lang="en-US" dirty="0" err="1"/>
              <a:t>selección</a:t>
            </a:r>
            <a:r>
              <a:rPr lang="en-US" dirty="0"/>
              <a:t> del sitio es </a:t>
            </a:r>
            <a:r>
              <a:rPr lang="en-US" dirty="0" err="1"/>
              <a:t>importante</a:t>
            </a:r>
            <a:r>
              <a:rPr lang="en-US" dirty="0"/>
              <a:t>! </a:t>
            </a:r>
          </a:p>
          <a:p>
            <a:pPr marL="342900" lvl="0" indent="-342900" defTabSz="457200">
              <a:lnSpc>
                <a:spcPct val="100000"/>
              </a:lnSpc>
              <a:spcBef>
                <a:spcPct val="20000"/>
              </a:spcBef>
              <a:buFont typeface="Arial"/>
              <a:buChar char="•"/>
              <a:defRPr/>
            </a:pPr>
            <a:r>
              <a:rPr lang="en-US" dirty="0" err="1"/>
              <a:t>Objetivo</a:t>
            </a:r>
            <a:r>
              <a:rPr lang="en-US" dirty="0"/>
              <a:t> – </a:t>
            </a:r>
            <a:r>
              <a:rPr lang="en-US" dirty="0" err="1"/>
              <a:t>elegir</a:t>
            </a:r>
            <a:r>
              <a:rPr lang="en-US" dirty="0"/>
              <a:t> </a:t>
            </a:r>
            <a:r>
              <a:rPr lang="en-US" dirty="0" err="1"/>
              <a:t>plantas</a:t>
            </a:r>
            <a:r>
              <a:rPr lang="en-US" dirty="0"/>
              <a:t> que son </a:t>
            </a:r>
            <a:r>
              <a:rPr lang="en-US" dirty="0" err="1"/>
              <a:t>indicativas</a:t>
            </a:r>
            <a:r>
              <a:rPr lang="en-US" dirty="0"/>
              <a:t> del </a:t>
            </a:r>
            <a:r>
              <a:rPr lang="en-US" dirty="0" err="1"/>
              <a:t>clima</a:t>
            </a:r>
            <a:r>
              <a:rPr lang="en-US" dirty="0"/>
              <a:t> </a:t>
            </a:r>
            <a:r>
              <a:rPr lang="en-US" dirty="0" err="1"/>
              <a:t>circundante</a:t>
            </a:r>
            <a:endParaRPr lang="en-US" dirty="0"/>
          </a:p>
          <a:p>
            <a:pPr marL="742950" lvl="1" indent="-285750" defTabSz="457200">
              <a:lnSpc>
                <a:spcPct val="100000"/>
              </a:lnSpc>
              <a:spcBef>
                <a:spcPct val="20000"/>
              </a:spcBef>
              <a:buFont typeface="Arial"/>
              <a:buChar char="–"/>
              <a:defRPr/>
            </a:pPr>
            <a:r>
              <a:rPr lang="en-US" sz="1800" dirty="0" err="1"/>
              <a:t>Especies</a:t>
            </a:r>
            <a:r>
              <a:rPr lang="en-US" sz="1800" dirty="0"/>
              <a:t> </a:t>
            </a:r>
            <a:r>
              <a:rPr lang="en-US" sz="1800" dirty="0" err="1"/>
              <a:t>nativas</a:t>
            </a:r>
            <a:endParaRPr lang="en-US" sz="1800" dirty="0"/>
          </a:p>
          <a:p>
            <a:pPr marL="742950" lvl="1" indent="-285750" defTabSz="457200">
              <a:lnSpc>
                <a:spcPct val="100000"/>
              </a:lnSpc>
              <a:spcBef>
                <a:spcPct val="20000"/>
              </a:spcBef>
              <a:buFont typeface="Arial"/>
              <a:buChar char="–"/>
              <a:defRPr/>
            </a:pPr>
            <a:r>
              <a:rPr lang="en-US" sz="1800" dirty="0"/>
              <a:t>Sin ser </a:t>
            </a:r>
            <a:r>
              <a:rPr lang="en-US" sz="1800" dirty="0" err="1"/>
              <a:t>regadas</a:t>
            </a:r>
            <a:r>
              <a:rPr lang="en-US" sz="1800" dirty="0"/>
              <a:t> o </a:t>
            </a:r>
            <a:r>
              <a:rPr lang="en-US" sz="1800" dirty="0" err="1"/>
              <a:t>fertilizadas</a:t>
            </a:r>
            <a:endParaRPr lang="en-US" sz="1800" dirty="0"/>
          </a:p>
          <a:p>
            <a:pPr marL="742950" lvl="1" indent="-285750" defTabSz="457200">
              <a:lnSpc>
                <a:spcPct val="100000"/>
              </a:lnSpc>
              <a:spcBef>
                <a:spcPct val="20000"/>
              </a:spcBef>
              <a:buFont typeface="Arial"/>
              <a:buChar char="–"/>
              <a:defRPr/>
            </a:pPr>
            <a:r>
              <a:rPr lang="en-US" sz="1800" dirty="0" err="1"/>
              <a:t>Alejadas</a:t>
            </a:r>
            <a:r>
              <a:rPr lang="en-US" sz="1800" dirty="0"/>
              <a:t> de los </a:t>
            </a:r>
            <a:r>
              <a:rPr lang="en-US" sz="1800" dirty="0" err="1"/>
              <a:t>edificios</a:t>
            </a:r>
            <a:endParaRPr lang="en-US" sz="1800" dirty="0"/>
          </a:p>
        </p:txBody>
      </p:sp>
      <p:pic>
        <p:nvPicPr>
          <p:cNvPr id="12" name="Picture 11" descr="photograph of a clearing in a forest that meets the preferred requiremens for site selection.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164" y="2142914"/>
            <a:ext cx="2537882" cy="2537882"/>
          </a:xfrm>
          <a:prstGeom prst="rect">
            <a:avLst/>
          </a:prstGeom>
        </p:spPr>
      </p:pic>
      <p:pic>
        <p:nvPicPr>
          <p:cNvPr id="13" name="Picture 12" descr="Caution Ic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6443" y="5268416"/>
            <a:ext cx="399410" cy="409377"/>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863640" y="5356282"/>
            <a:ext cx="7895091" cy="1532727"/>
          </a:xfrm>
          <a:prstGeom prst="rect">
            <a:avLst/>
          </a:prstGeom>
          <a:noFill/>
        </p:spPr>
        <p:txBody>
          <a:bodyPr wrap="square" rtlCol="0">
            <a:spAutoFit/>
          </a:bodyPr>
          <a:lstStyle/>
          <a:p>
            <a:pPr lvl="2" algn="just">
              <a:spcBef>
                <a:spcPct val="20000"/>
              </a:spcBef>
              <a:defRPr/>
            </a:pPr>
            <a:r>
              <a:rPr lang="es-ES" b="1" i="1" dirty="0">
                <a:solidFill>
                  <a:schemeClr val="accent6">
                    <a:lumMod val="50000"/>
                  </a:schemeClr>
                </a:solidFill>
              </a:rPr>
              <a:t>Para determinar si la planta está demasiado cerca de un edificio, párese en la planta y observe la parte superior del edificio a través de su clinómetro. Si el ángulo es mayor de 45 °, el edificio está demasiado cerca. </a:t>
            </a:r>
            <a:endParaRPr lang="en-US" b="1" i="1" dirty="0">
              <a:solidFill>
                <a:schemeClr val="accent6">
                  <a:lumMod val="50000"/>
                </a:schemeClr>
              </a:solidFill>
            </a:endParaRPr>
          </a:p>
          <a:p>
            <a:pPr lvl="2" algn="just">
              <a:spcBef>
                <a:spcPct val="20000"/>
              </a:spcBef>
              <a:defRPr/>
            </a:pPr>
            <a:endParaRPr lang="en-US" b="1" i="1" dirty="0">
              <a:solidFill>
                <a:srgbClr val="123B1C"/>
              </a:solidFill>
            </a:endParaRPr>
          </a:p>
        </p:txBody>
      </p:sp>
    </p:spTree>
    <p:extLst>
      <p:ext uri="{BB962C8B-B14F-4D97-AF65-F5344CB8AC3E}">
        <p14:creationId xmlns:p14="http://schemas.microsoft.com/office/powerpoint/2010/main" val="2085009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2"/>
          <a:stretch>
            <a:fillRect/>
          </a:stretch>
        </p:blipFill>
        <p:spPr>
          <a:xfrm>
            <a:off x="-397" y="-189872"/>
            <a:ext cx="9144793" cy="7053683"/>
          </a:xfrm>
          <a:prstGeom prst="rect">
            <a:avLst/>
          </a:prstGeom>
        </p:spPr>
      </p:pic>
      <p:sp>
        <p:nvSpPr>
          <p:cNvPr id="12" name="Rectángulo redondeado 11"/>
          <p:cNvSpPr/>
          <p:nvPr/>
        </p:nvSpPr>
        <p:spPr>
          <a:xfrm>
            <a:off x="7770164" y="47510"/>
            <a:ext cx="1179526" cy="732525"/>
          </a:xfrm>
          <a:prstGeom prst="roundRect">
            <a:avLst>
              <a:gd name="adj" fmla="val 4163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Cómo recopilar datos</a:t>
            </a:r>
            <a:endParaRPr lang="es-AR" sz="900" dirty="0"/>
          </a:p>
        </p:txBody>
      </p:sp>
      <p:sp>
        <p:nvSpPr>
          <p:cNvPr id="13" name="CuadroTexto 12"/>
          <p:cNvSpPr txBox="1"/>
          <p:nvPr/>
        </p:nvSpPr>
        <p:spPr>
          <a:xfrm>
            <a:off x="25090" y="1098059"/>
            <a:ext cx="1075295" cy="5339923"/>
          </a:xfrm>
          <a:prstGeom prst="rect">
            <a:avLst/>
          </a:prstGeom>
          <a:noFill/>
        </p:spPr>
        <p:txBody>
          <a:bodyPr wrap="square" rtlCol="0">
            <a:spAutoFit/>
          </a:bodyPr>
          <a:lstStyle/>
          <a:p>
            <a:r>
              <a:rPr lang="es-AR" sz="1100" b="1" dirty="0">
                <a:solidFill>
                  <a:srgbClr val="759885"/>
                </a:solidFill>
              </a:rPr>
              <a:t>A. ¿Qué es la floración de árboles y arbustos?</a:t>
            </a:r>
          </a:p>
          <a:p>
            <a:endParaRPr lang="es-AR" sz="1100" b="1" dirty="0">
              <a:solidFill>
                <a:srgbClr val="759885"/>
              </a:solidFill>
            </a:endParaRPr>
          </a:p>
          <a:p>
            <a:r>
              <a:rPr lang="es-AR" sz="1100" b="1" dirty="0">
                <a:solidFill>
                  <a:srgbClr val="759885"/>
                </a:solidFill>
              </a:rPr>
              <a:t>B. ¿Por qué recolectar datos de la floración de árboles y arbustos?</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215B1C"/>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4" name="Slide Number Placeholder 3"/>
          <p:cNvSpPr>
            <a:spLocks noGrp="1"/>
          </p:cNvSpPr>
          <p:nvPr>
            <p:ph type="sldNum" sz="quarter" idx="12"/>
          </p:nvPr>
        </p:nvSpPr>
        <p:spPr/>
        <p:txBody>
          <a:bodyPr/>
          <a:lstStyle/>
          <a:p>
            <a:fld id="{60A7FD43-AE91-2142-BE89-486ECDF19888}" type="slidenum">
              <a:rPr lang="en-US" smtClean="0"/>
              <a:t>21</a:t>
            </a:fld>
            <a:endParaRPr lang="en-US" dirty="0"/>
          </a:p>
        </p:txBody>
      </p:sp>
      <p:sp>
        <p:nvSpPr>
          <p:cNvPr id="2" name="Title 1"/>
          <p:cNvSpPr>
            <a:spLocks noGrp="1"/>
          </p:cNvSpPr>
          <p:nvPr>
            <p:ph type="title"/>
          </p:nvPr>
        </p:nvSpPr>
        <p:spPr>
          <a:xfrm>
            <a:off x="1185066" y="1288511"/>
            <a:ext cx="8679847" cy="1325563"/>
          </a:xfrm>
        </p:spPr>
        <p:txBody>
          <a:bodyPr>
            <a:normAutofit fontScale="90000"/>
          </a:bodyPr>
          <a:lstStyle/>
          <a:p>
            <a:pPr marL="406400" lvl="0" indent="-406400">
              <a:defRPr/>
            </a:pPr>
            <a:r>
              <a:rPr lang="en-US" b="1" dirty="0" err="1">
                <a:solidFill>
                  <a:srgbClr val="055000"/>
                </a:solidFill>
              </a:rPr>
              <a:t>Otras</a:t>
            </a:r>
            <a:r>
              <a:rPr lang="en-US" b="1" dirty="0">
                <a:solidFill>
                  <a:srgbClr val="055000"/>
                </a:solidFill>
              </a:rPr>
              <a:t> </a:t>
            </a:r>
            <a:r>
              <a:rPr lang="en-US" b="1" dirty="0" err="1">
                <a:solidFill>
                  <a:srgbClr val="055000"/>
                </a:solidFill>
              </a:rPr>
              <a:t>consideraciones</a:t>
            </a:r>
            <a:r>
              <a:rPr lang="en-US" b="1" dirty="0">
                <a:solidFill>
                  <a:srgbClr val="055000"/>
                </a:solidFill>
              </a:rPr>
              <a:t> para la </a:t>
            </a:r>
            <a:r>
              <a:rPr lang="en-US" b="1" dirty="0" err="1">
                <a:solidFill>
                  <a:srgbClr val="055000"/>
                </a:solidFill>
              </a:rPr>
              <a:t>selección</a:t>
            </a:r>
            <a:r>
              <a:rPr lang="en-US" b="1" dirty="0">
                <a:solidFill>
                  <a:srgbClr val="055000"/>
                </a:solidFill>
              </a:rPr>
              <a:t> de sitios (3/8)</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endParaRPr lang="en-US" dirty="0"/>
          </a:p>
        </p:txBody>
      </p:sp>
      <p:sp>
        <p:nvSpPr>
          <p:cNvPr id="7" name="Content Placeholder 2"/>
          <p:cNvSpPr txBox="1">
            <a:spLocks/>
          </p:cNvSpPr>
          <p:nvPr/>
        </p:nvSpPr>
        <p:spPr>
          <a:xfrm>
            <a:off x="1338000" y="1503048"/>
            <a:ext cx="724227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defTabSz="457200">
              <a:lnSpc>
                <a:spcPct val="100000"/>
              </a:lnSpc>
              <a:spcBef>
                <a:spcPct val="20000"/>
              </a:spcBef>
              <a:buFont typeface="Arial"/>
              <a:buChar char="•"/>
              <a:defRPr/>
            </a:pPr>
            <a:r>
              <a:rPr lang="en-US" sz="1600" dirty="0" err="1" smtClean="0"/>
              <a:t>árboles</a:t>
            </a:r>
            <a:r>
              <a:rPr lang="en-US" sz="1600" dirty="0" smtClean="0"/>
              <a:t> </a:t>
            </a:r>
            <a:r>
              <a:rPr lang="en-US" sz="1600" dirty="0"/>
              <a:t>o </a:t>
            </a:r>
            <a:r>
              <a:rPr lang="en-US" sz="1600" dirty="0" err="1"/>
              <a:t>arbustos</a:t>
            </a:r>
            <a:r>
              <a:rPr lang="en-US" sz="1600" dirty="0"/>
              <a:t>, o </a:t>
            </a:r>
            <a:r>
              <a:rPr lang="en-US" sz="1600" dirty="0" err="1"/>
              <a:t>pastos</a:t>
            </a:r>
            <a:r>
              <a:rPr lang="en-US" sz="1600" dirty="0"/>
              <a:t> </a:t>
            </a:r>
            <a:r>
              <a:rPr lang="en-US" sz="1600" dirty="0" err="1"/>
              <a:t>caducos</a:t>
            </a:r>
            <a:r>
              <a:rPr lang="en-US" sz="1600" dirty="0"/>
              <a:t>. </a:t>
            </a:r>
            <a:r>
              <a:rPr lang="en-US" sz="1600" dirty="0" err="1"/>
              <a:t>Seleccione</a:t>
            </a:r>
            <a:r>
              <a:rPr lang="en-US" sz="1600" dirty="0"/>
              <a:t> una o </a:t>
            </a:r>
            <a:r>
              <a:rPr lang="en-US" sz="1600" dirty="0" err="1"/>
              <a:t>más</a:t>
            </a:r>
            <a:r>
              <a:rPr lang="en-US" sz="1600" dirty="0"/>
              <a:t> </a:t>
            </a:r>
            <a:r>
              <a:rPr lang="en-US" sz="1600" dirty="0" err="1"/>
              <a:t>especies</a:t>
            </a:r>
            <a:r>
              <a:rPr lang="en-US" sz="1600" dirty="0"/>
              <a:t> que </a:t>
            </a:r>
            <a:r>
              <a:rPr lang="en-US" sz="1600" dirty="0" err="1"/>
              <a:t>sean</a:t>
            </a:r>
            <a:r>
              <a:rPr lang="en-US" sz="1600" dirty="0"/>
              <a:t> </a:t>
            </a:r>
            <a:r>
              <a:rPr lang="en-US" sz="1600" dirty="0" err="1"/>
              <a:t>comunes</a:t>
            </a:r>
            <a:r>
              <a:rPr lang="en-US" sz="1600" dirty="0"/>
              <a:t> </a:t>
            </a:r>
            <a:r>
              <a:rPr lang="en-US" sz="1600" dirty="0" err="1"/>
              <a:t>en</a:t>
            </a:r>
            <a:r>
              <a:rPr lang="en-US" sz="1600" dirty="0"/>
              <a:t> </a:t>
            </a:r>
            <a:r>
              <a:rPr lang="en-US" sz="1600" dirty="0" err="1"/>
              <a:t>su</a:t>
            </a:r>
            <a:r>
              <a:rPr lang="en-US" sz="1600" dirty="0"/>
              <a:t> </a:t>
            </a:r>
            <a:r>
              <a:rPr lang="en-US" sz="1600" dirty="0" err="1"/>
              <a:t>área</a:t>
            </a:r>
            <a:r>
              <a:rPr lang="en-US" sz="1600" dirty="0"/>
              <a:t>. </a:t>
            </a:r>
            <a:r>
              <a:rPr lang="en-US" sz="1600" dirty="0" err="1"/>
              <a:t>Piénselo</a:t>
            </a:r>
            <a:r>
              <a:rPr lang="en-US" sz="1600" dirty="0"/>
              <a:t> </a:t>
            </a:r>
            <a:r>
              <a:rPr lang="en-US" sz="1600" dirty="0" err="1"/>
              <a:t>desde</a:t>
            </a:r>
            <a:r>
              <a:rPr lang="en-US" sz="1600" dirty="0"/>
              <a:t> una </a:t>
            </a:r>
            <a:r>
              <a:rPr lang="en-US" sz="1600" dirty="0" err="1"/>
              <a:t>perspectiva</a:t>
            </a:r>
            <a:r>
              <a:rPr lang="en-US" sz="1600" dirty="0"/>
              <a:t> de un </a:t>
            </a:r>
            <a:r>
              <a:rPr lang="en-US" sz="1600" dirty="0" err="1"/>
              <a:t>satélite</a:t>
            </a:r>
            <a:r>
              <a:rPr lang="en-US" sz="1600" dirty="0"/>
              <a:t>.–¿</a:t>
            </a:r>
            <a:r>
              <a:rPr lang="en-US" sz="1600" dirty="0" err="1"/>
              <a:t>Qué</a:t>
            </a:r>
            <a:r>
              <a:rPr lang="en-US" sz="1600" dirty="0"/>
              <a:t> </a:t>
            </a:r>
            <a:r>
              <a:rPr lang="en-US" sz="1600" dirty="0" err="1"/>
              <a:t>está</a:t>
            </a:r>
            <a:r>
              <a:rPr lang="en-US" sz="1600" dirty="0"/>
              <a:t> el </a:t>
            </a:r>
            <a:r>
              <a:rPr lang="en-US" sz="1600" dirty="0" err="1"/>
              <a:t>satélite</a:t>
            </a:r>
            <a:r>
              <a:rPr lang="en-US" sz="1600" dirty="0"/>
              <a:t> “</a:t>
            </a:r>
            <a:r>
              <a:rPr lang="en-US" sz="1600" dirty="0" err="1"/>
              <a:t>mirando</a:t>
            </a:r>
            <a:r>
              <a:rPr lang="en-US" sz="1600" dirty="0"/>
              <a:t>”?</a:t>
            </a:r>
          </a:p>
          <a:p>
            <a:pPr marL="342900" lvl="0" indent="-342900" defTabSz="457200">
              <a:lnSpc>
                <a:spcPct val="100000"/>
              </a:lnSpc>
              <a:spcBef>
                <a:spcPct val="20000"/>
              </a:spcBef>
              <a:buFont typeface="Arial"/>
              <a:buChar char="•"/>
              <a:defRPr/>
            </a:pPr>
            <a:endParaRPr lang="en-US" sz="1800" dirty="0"/>
          </a:p>
        </p:txBody>
      </p:sp>
      <p:pic>
        <p:nvPicPr>
          <p:cNvPr id="3" name="Picture 2" descr="Diagram showing a side view of a forest landscape, showing trees, shrubs and grass. A second diagram shows the &quot;circles&quot; of the tree canopy from above, the way a satellite  sees it. "/>
          <p:cNvPicPr>
            <a:picLocks noChangeAspect="1"/>
          </p:cNvPicPr>
          <p:nvPr/>
        </p:nvPicPr>
        <p:blipFill rotWithShape="1">
          <a:blip r:embed="rId3">
            <a:extLst>
              <a:ext uri="{28A0092B-C50C-407E-A947-70E740481C1C}">
                <a14:useLocalDpi xmlns:a14="http://schemas.microsoft.com/office/drawing/2010/main" val="0"/>
              </a:ext>
            </a:extLst>
          </a:blip>
          <a:srcRect r="16757"/>
          <a:stretch/>
        </p:blipFill>
        <p:spPr>
          <a:xfrm>
            <a:off x="1325069" y="2378504"/>
            <a:ext cx="5842648" cy="2155160"/>
          </a:xfrm>
          <a:prstGeom prst="rect">
            <a:avLst/>
          </a:prstGeom>
        </p:spPr>
      </p:pic>
      <p:sp>
        <p:nvSpPr>
          <p:cNvPr id="14" name="TextBox 13"/>
          <p:cNvSpPr txBox="1"/>
          <p:nvPr/>
        </p:nvSpPr>
        <p:spPr>
          <a:xfrm>
            <a:off x="1281907" y="4533664"/>
            <a:ext cx="7298363" cy="2542234"/>
          </a:xfrm>
          <a:prstGeom prst="rect">
            <a:avLst/>
          </a:prstGeom>
          <a:noFill/>
        </p:spPr>
        <p:txBody>
          <a:bodyPr wrap="square" rtlCol="0">
            <a:spAutoFit/>
          </a:bodyPr>
          <a:lstStyle/>
          <a:p>
            <a:pPr lvl="0" algn="just">
              <a:spcBef>
                <a:spcPct val="20000"/>
              </a:spcBef>
              <a:defRPr/>
            </a:pPr>
            <a:r>
              <a:rPr lang="en-US" sz="1600" dirty="0" err="1"/>
              <a:t>Seleccione</a:t>
            </a:r>
            <a:r>
              <a:rPr lang="en-US" sz="1600" dirty="0"/>
              <a:t> un sitio </a:t>
            </a:r>
            <a:r>
              <a:rPr lang="en-US" sz="1600" dirty="0" err="1"/>
              <a:t>cercano</a:t>
            </a:r>
            <a:r>
              <a:rPr lang="en-US" sz="1600" dirty="0"/>
              <a:t> a </a:t>
            </a:r>
            <a:r>
              <a:rPr lang="en-US" sz="1600" dirty="0" err="1"/>
              <a:t>su</a:t>
            </a:r>
            <a:r>
              <a:rPr lang="en-US" sz="1600" dirty="0"/>
              <a:t> sitio de la </a:t>
            </a:r>
            <a:r>
              <a:rPr lang="en-US" sz="1600" dirty="0" err="1"/>
              <a:t>atmósfera</a:t>
            </a:r>
            <a:r>
              <a:rPr lang="en-US" sz="1600" dirty="0"/>
              <a:t> o </a:t>
            </a:r>
            <a:r>
              <a:rPr lang="en-US" sz="1600" dirty="0" err="1"/>
              <a:t>humedad</a:t>
            </a:r>
            <a:r>
              <a:rPr lang="en-US" sz="1600" dirty="0"/>
              <a:t> del </a:t>
            </a:r>
            <a:r>
              <a:rPr lang="en-US" sz="1600" dirty="0" err="1"/>
              <a:t>suelo</a:t>
            </a:r>
            <a:r>
              <a:rPr lang="en-US" sz="1600" dirty="0"/>
              <a:t>, </a:t>
            </a:r>
            <a:r>
              <a:rPr lang="en-US" sz="1600" dirty="0" err="1"/>
              <a:t>en</a:t>
            </a:r>
            <a:r>
              <a:rPr lang="en-US" sz="1600" dirty="0"/>
              <a:t> lo </a:t>
            </a:r>
            <a:r>
              <a:rPr lang="en-US" sz="1600" dirty="0" err="1"/>
              <a:t>posible</a:t>
            </a:r>
            <a:r>
              <a:rPr lang="en-US" sz="1600" dirty="0"/>
              <a:t>. </a:t>
            </a:r>
            <a:r>
              <a:rPr lang="en-US" sz="1600" dirty="0" err="1"/>
              <a:t>Idealmente</a:t>
            </a:r>
            <a:r>
              <a:rPr lang="en-US" sz="1600" dirty="0"/>
              <a:t>, </a:t>
            </a:r>
            <a:r>
              <a:rPr lang="en-US" sz="1600" dirty="0" err="1"/>
              <a:t>debería</a:t>
            </a:r>
            <a:r>
              <a:rPr lang="en-US" sz="1600" dirty="0"/>
              <a:t> </a:t>
            </a:r>
            <a:r>
              <a:rPr lang="en-US" sz="1600" dirty="0" err="1"/>
              <a:t>estar</a:t>
            </a:r>
            <a:r>
              <a:rPr lang="en-US" sz="1600" dirty="0"/>
              <a:t> </a:t>
            </a:r>
            <a:r>
              <a:rPr lang="en-US" sz="1600" b="1" dirty="0">
                <a:solidFill>
                  <a:schemeClr val="accent6">
                    <a:lumMod val="50000"/>
                  </a:schemeClr>
                </a:solidFill>
              </a:rPr>
              <a:t>a </a:t>
            </a:r>
            <a:r>
              <a:rPr lang="en-US" sz="1600" b="1" dirty="0" err="1">
                <a:solidFill>
                  <a:schemeClr val="accent6">
                    <a:lumMod val="50000"/>
                  </a:schemeClr>
                </a:solidFill>
              </a:rPr>
              <a:t>menos</a:t>
            </a:r>
            <a:r>
              <a:rPr lang="en-US" sz="1600" b="1" dirty="0">
                <a:solidFill>
                  <a:schemeClr val="accent6">
                    <a:lumMod val="50000"/>
                  </a:schemeClr>
                </a:solidFill>
              </a:rPr>
              <a:t> de 2 kms </a:t>
            </a:r>
            <a:r>
              <a:rPr lang="en-US" sz="1600" dirty="0"/>
              <a:t>de </a:t>
            </a:r>
            <a:r>
              <a:rPr lang="en-US" sz="1600" dirty="0" err="1"/>
              <a:t>su</a:t>
            </a:r>
            <a:r>
              <a:rPr lang="en-US" sz="1600" dirty="0"/>
              <a:t> sitio de la </a:t>
            </a:r>
            <a:r>
              <a:rPr lang="en-US" sz="1600" dirty="0" err="1"/>
              <a:t>atmósfera</a:t>
            </a:r>
            <a:r>
              <a:rPr lang="en-US" sz="1600" dirty="0"/>
              <a:t> o </a:t>
            </a:r>
            <a:r>
              <a:rPr lang="en-US" sz="1600" dirty="0" err="1"/>
              <a:t>humedad</a:t>
            </a:r>
            <a:r>
              <a:rPr lang="en-US" sz="1600" dirty="0"/>
              <a:t> del </a:t>
            </a:r>
            <a:r>
              <a:rPr lang="en-US" sz="1600" dirty="0" err="1"/>
              <a:t>suelo</a:t>
            </a:r>
            <a:r>
              <a:rPr lang="en-US" sz="1600" dirty="0"/>
              <a:t>, y </a:t>
            </a:r>
            <a:r>
              <a:rPr lang="en-US" sz="1600" dirty="0" err="1"/>
              <a:t>tener</a:t>
            </a:r>
            <a:r>
              <a:rPr lang="en-US" sz="1600" dirty="0"/>
              <a:t> una </a:t>
            </a:r>
            <a:r>
              <a:rPr lang="en-US" sz="1600" b="1" dirty="0" err="1">
                <a:solidFill>
                  <a:schemeClr val="accent6">
                    <a:lumMod val="50000"/>
                  </a:schemeClr>
                </a:solidFill>
              </a:rPr>
              <a:t>diferencia</a:t>
            </a:r>
            <a:r>
              <a:rPr lang="en-US" sz="1600" b="1" dirty="0">
                <a:solidFill>
                  <a:schemeClr val="accent6">
                    <a:lumMod val="50000"/>
                  </a:schemeClr>
                </a:solidFill>
              </a:rPr>
              <a:t> de </a:t>
            </a:r>
            <a:r>
              <a:rPr lang="en-US" sz="1600" b="1" dirty="0" err="1">
                <a:solidFill>
                  <a:schemeClr val="accent6">
                    <a:lumMod val="50000"/>
                  </a:schemeClr>
                </a:solidFill>
              </a:rPr>
              <a:t>elevación</a:t>
            </a:r>
            <a:r>
              <a:rPr lang="en-US" sz="1600" b="1" dirty="0">
                <a:solidFill>
                  <a:schemeClr val="accent6">
                    <a:lumMod val="50000"/>
                  </a:schemeClr>
                </a:solidFill>
              </a:rPr>
              <a:t> de </a:t>
            </a:r>
            <a:r>
              <a:rPr lang="en-US" sz="1600" b="1" dirty="0" err="1">
                <a:solidFill>
                  <a:schemeClr val="accent6">
                    <a:lumMod val="50000"/>
                  </a:schemeClr>
                </a:solidFill>
              </a:rPr>
              <a:t>menos</a:t>
            </a:r>
            <a:r>
              <a:rPr lang="en-US" sz="1600" b="1" dirty="0">
                <a:solidFill>
                  <a:schemeClr val="accent6">
                    <a:lumMod val="50000"/>
                  </a:schemeClr>
                </a:solidFill>
              </a:rPr>
              <a:t> de 100 metros</a:t>
            </a:r>
            <a:r>
              <a:rPr lang="en-US" sz="1600" dirty="0"/>
              <a:t>. ¿</a:t>
            </a:r>
            <a:r>
              <a:rPr lang="en-US" sz="1600" dirty="0" err="1"/>
              <a:t>Porqué</a:t>
            </a:r>
            <a:r>
              <a:rPr lang="en-US" sz="1600" dirty="0"/>
              <a:t> </a:t>
            </a:r>
            <a:r>
              <a:rPr lang="en-US" sz="1600" dirty="0" err="1"/>
              <a:t>esto</a:t>
            </a:r>
            <a:r>
              <a:rPr lang="en-US" sz="1600" dirty="0"/>
              <a:t> es </a:t>
            </a:r>
            <a:r>
              <a:rPr lang="en-US" sz="1600" dirty="0" err="1"/>
              <a:t>importante</a:t>
            </a:r>
            <a:r>
              <a:rPr lang="en-US" sz="1600" dirty="0"/>
              <a:t>?</a:t>
            </a:r>
          </a:p>
          <a:p>
            <a:pPr marL="1200150" lvl="2" indent="-285750" algn="just">
              <a:spcBef>
                <a:spcPct val="20000"/>
              </a:spcBef>
              <a:buFont typeface="Arial"/>
              <a:buChar char="•"/>
              <a:defRPr/>
            </a:pPr>
            <a:r>
              <a:rPr lang="en-US" sz="1600" dirty="0"/>
              <a:t>La </a:t>
            </a:r>
            <a:r>
              <a:rPr lang="en-US" sz="1600" dirty="0" err="1"/>
              <a:t>topografía</a:t>
            </a:r>
            <a:r>
              <a:rPr lang="en-US" sz="1600" dirty="0"/>
              <a:t> local </a:t>
            </a:r>
            <a:r>
              <a:rPr lang="en-US" sz="1600" dirty="0" err="1"/>
              <a:t>afecta</a:t>
            </a:r>
            <a:r>
              <a:rPr lang="en-US" sz="1600" dirty="0"/>
              <a:t> el </a:t>
            </a:r>
            <a:r>
              <a:rPr lang="en-US" sz="1600" dirty="0" err="1"/>
              <a:t>tiempo</a:t>
            </a:r>
            <a:r>
              <a:rPr lang="en-US" sz="1600" dirty="0"/>
              <a:t> </a:t>
            </a:r>
            <a:r>
              <a:rPr lang="en-US" sz="1600" dirty="0" err="1"/>
              <a:t>significativamente</a:t>
            </a:r>
            <a:endParaRPr lang="en-US" sz="1600" dirty="0"/>
          </a:p>
          <a:p>
            <a:pPr marL="1200150" lvl="2" indent="-285750" algn="just">
              <a:spcBef>
                <a:spcPct val="20000"/>
              </a:spcBef>
              <a:buFont typeface="Arial"/>
              <a:buChar char="•"/>
              <a:defRPr/>
            </a:pPr>
            <a:r>
              <a:rPr lang="en-US" sz="1600" dirty="0" err="1"/>
              <a:t>Accesibilidad</a:t>
            </a:r>
            <a:r>
              <a:rPr lang="en-US" sz="1600" dirty="0"/>
              <a:t>: </a:t>
            </a:r>
            <a:r>
              <a:rPr lang="en-US" sz="1600" dirty="0" err="1"/>
              <a:t>Seleccione</a:t>
            </a:r>
            <a:r>
              <a:rPr lang="en-US" sz="1600" dirty="0"/>
              <a:t> un sitio que </a:t>
            </a:r>
            <a:r>
              <a:rPr lang="en-US" sz="1600" dirty="0" err="1"/>
              <a:t>pueda</a:t>
            </a:r>
            <a:r>
              <a:rPr lang="en-US" sz="1600" dirty="0"/>
              <a:t> ser </a:t>
            </a:r>
            <a:r>
              <a:rPr lang="en-US" sz="1600" dirty="0" err="1"/>
              <a:t>fácilmente</a:t>
            </a:r>
            <a:r>
              <a:rPr lang="en-US" sz="1600" dirty="0"/>
              <a:t> </a:t>
            </a:r>
            <a:r>
              <a:rPr lang="en-US" sz="1600" dirty="0" err="1"/>
              <a:t>visitado</a:t>
            </a:r>
            <a:r>
              <a:rPr lang="en-US" sz="1600" dirty="0"/>
              <a:t> </a:t>
            </a:r>
            <a:r>
              <a:rPr lang="en-US" sz="1600" dirty="0" err="1"/>
              <a:t>en</a:t>
            </a:r>
            <a:r>
              <a:rPr lang="en-US" sz="1600" dirty="0"/>
              <a:t> forma </a:t>
            </a:r>
            <a:r>
              <a:rPr lang="en-US" sz="1600" dirty="0" err="1"/>
              <a:t>reiterada</a:t>
            </a:r>
            <a:endParaRPr lang="en-US" sz="1600" dirty="0"/>
          </a:p>
          <a:p>
            <a:pPr marL="1200150" lvl="2" indent="-285750" algn="just">
              <a:spcBef>
                <a:spcPct val="20000"/>
              </a:spcBef>
              <a:buFont typeface="Arial"/>
              <a:buChar char="•"/>
              <a:defRPr/>
            </a:pPr>
            <a:r>
              <a:rPr lang="en-US" sz="1600" dirty="0" err="1"/>
              <a:t>Consistencia</a:t>
            </a:r>
            <a:r>
              <a:rPr lang="en-US" sz="1600" dirty="0"/>
              <a:t>: Si </a:t>
            </a:r>
            <a:r>
              <a:rPr lang="en-US" sz="1600" dirty="0" err="1"/>
              <a:t>fuera</a:t>
            </a:r>
            <a:r>
              <a:rPr lang="en-US" sz="1600" dirty="0"/>
              <a:t> </a:t>
            </a:r>
            <a:r>
              <a:rPr lang="en-US" sz="1600" dirty="0" err="1"/>
              <a:t>posible</a:t>
            </a:r>
            <a:r>
              <a:rPr lang="en-US" sz="1600" dirty="0"/>
              <a:t>, </a:t>
            </a:r>
            <a:r>
              <a:rPr lang="en-US" sz="1600" dirty="0" err="1"/>
              <a:t>elija</a:t>
            </a:r>
            <a:r>
              <a:rPr lang="en-US" sz="1600" dirty="0"/>
              <a:t> la/s </a:t>
            </a:r>
            <a:r>
              <a:rPr lang="en-US" sz="1600" dirty="0" err="1"/>
              <a:t>misma</a:t>
            </a:r>
            <a:r>
              <a:rPr lang="en-US" sz="1600" dirty="0"/>
              <a:t>/s planta/s </a:t>
            </a:r>
            <a:r>
              <a:rPr lang="en-US" sz="1600" dirty="0" err="1"/>
              <a:t>cada</a:t>
            </a:r>
            <a:r>
              <a:rPr lang="en-US" sz="1600" dirty="0"/>
              <a:t> </a:t>
            </a:r>
            <a:r>
              <a:rPr lang="en-US" sz="1600" dirty="0" err="1"/>
              <a:t>año</a:t>
            </a:r>
            <a:r>
              <a:rPr lang="en-US" sz="1600" dirty="0"/>
              <a:t>.  </a:t>
            </a:r>
            <a:endParaRPr lang="en-US" sz="1600" b="1" i="1" dirty="0">
              <a:solidFill>
                <a:srgbClr val="123B1C"/>
              </a:solidFill>
            </a:endParaRPr>
          </a:p>
          <a:p>
            <a:pPr lvl="0" algn="just">
              <a:spcBef>
                <a:spcPct val="20000"/>
              </a:spcBef>
              <a:defRPr/>
            </a:pPr>
            <a:endParaRPr lang="en-US" b="1" i="1" dirty="0">
              <a:solidFill>
                <a:srgbClr val="123B1C"/>
              </a:solidFill>
            </a:endParaRPr>
          </a:p>
        </p:txBody>
      </p:sp>
      <p:sp>
        <p:nvSpPr>
          <p:cNvPr id="5" name="CuadroTexto 4"/>
          <p:cNvSpPr txBox="1"/>
          <p:nvPr/>
        </p:nvSpPr>
        <p:spPr>
          <a:xfrm>
            <a:off x="7124283" y="3515122"/>
            <a:ext cx="1337802" cy="646331"/>
          </a:xfrm>
          <a:prstGeom prst="rect">
            <a:avLst/>
          </a:prstGeom>
          <a:noFill/>
        </p:spPr>
        <p:txBody>
          <a:bodyPr wrap="square" rtlCol="0">
            <a:spAutoFit/>
          </a:bodyPr>
          <a:lstStyle/>
          <a:p>
            <a:r>
              <a:rPr lang="es-AR" dirty="0" smtClean="0"/>
              <a:t>Perspectiva del satélite</a:t>
            </a:r>
            <a:endParaRPr lang="es-AR" dirty="0"/>
          </a:p>
        </p:txBody>
      </p:sp>
    </p:spTree>
    <p:extLst>
      <p:ext uri="{BB962C8B-B14F-4D97-AF65-F5344CB8AC3E}">
        <p14:creationId xmlns:p14="http://schemas.microsoft.com/office/powerpoint/2010/main" val="19579377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2"/>
          <a:stretch>
            <a:fillRect/>
          </a:stretch>
        </p:blipFill>
        <p:spPr>
          <a:xfrm>
            <a:off x="-397" y="-189872"/>
            <a:ext cx="9144793" cy="7053683"/>
          </a:xfrm>
          <a:prstGeom prst="rect">
            <a:avLst/>
          </a:prstGeom>
        </p:spPr>
      </p:pic>
      <p:sp>
        <p:nvSpPr>
          <p:cNvPr id="12" name="Rectángulo redondeado 11"/>
          <p:cNvSpPr/>
          <p:nvPr/>
        </p:nvSpPr>
        <p:spPr>
          <a:xfrm>
            <a:off x="7770164" y="47510"/>
            <a:ext cx="1179526" cy="732525"/>
          </a:xfrm>
          <a:prstGeom prst="roundRect">
            <a:avLst>
              <a:gd name="adj" fmla="val 4163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Cómo recopilar datos</a:t>
            </a:r>
            <a:endParaRPr lang="es-AR" sz="900" dirty="0"/>
          </a:p>
        </p:txBody>
      </p:sp>
      <p:sp>
        <p:nvSpPr>
          <p:cNvPr id="13" name="CuadroTexto 12"/>
          <p:cNvSpPr txBox="1"/>
          <p:nvPr/>
        </p:nvSpPr>
        <p:spPr>
          <a:xfrm>
            <a:off x="25090" y="1098059"/>
            <a:ext cx="1075295" cy="5339923"/>
          </a:xfrm>
          <a:prstGeom prst="rect">
            <a:avLst/>
          </a:prstGeom>
          <a:noFill/>
        </p:spPr>
        <p:txBody>
          <a:bodyPr wrap="square" rtlCol="0">
            <a:spAutoFit/>
          </a:bodyPr>
          <a:lstStyle/>
          <a:p>
            <a:r>
              <a:rPr lang="es-AR" sz="1100" b="1" dirty="0">
                <a:solidFill>
                  <a:srgbClr val="759885"/>
                </a:solidFill>
              </a:rPr>
              <a:t>A. ¿Qué es la floración de árboles y arbustos?</a:t>
            </a:r>
          </a:p>
          <a:p>
            <a:endParaRPr lang="es-AR" sz="1100" b="1" dirty="0">
              <a:solidFill>
                <a:srgbClr val="759885"/>
              </a:solidFill>
            </a:endParaRPr>
          </a:p>
          <a:p>
            <a:r>
              <a:rPr lang="es-AR" sz="1100" b="1" dirty="0">
                <a:solidFill>
                  <a:srgbClr val="759885"/>
                </a:solidFill>
              </a:rPr>
              <a:t>B. ¿Por qué recolectar datos de la floración de árboles y arbustos?</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215B1C"/>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3" name="Slide Number Placeholder 2"/>
          <p:cNvSpPr>
            <a:spLocks noGrp="1"/>
          </p:cNvSpPr>
          <p:nvPr>
            <p:ph type="sldNum" sz="quarter" idx="12"/>
          </p:nvPr>
        </p:nvSpPr>
        <p:spPr/>
        <p:txBody>
          <a:bodyPr/>
          <a:lstStyle/>
          <a:p>
            <a:fld id="{60A7FD43-AE91-2142-BE89-486ECDF19888}" type="slidenum">
              <a:rPr lang="en-US" smtClean="0"/>
              <a:t>22</a:t>
            </a:fld>
            <a:endParaRPr lang="en-US" dirty="0"/>
          </a:p>
        </p:txBody>
      </p:sp>
      <p:sp>
        <p:nvSpPr>
          <p:cNvPr id="2" name="Title 1"/>
          <p:cNvSpPr>
            <a:spLocks noGrp="1"/>
          </p:cNvSpPr>
          <p:nvPr>
            <p:ph type="title"/>
          </p:nvPr>
        </p:nvSpPr>
        <p:spPr>
          <a:xfrm>
            <a:off x="988540" y="1523760"/>
            <a:ext cx="8679847" cy="1325563"/>
          </a:xfrm>
        </p:spPr>
        <p:txBody>
          <a:bodyPr>
            <a:normAutofit fontScale="90000"/>
          </a:bodyPr>
          <a:lstStyle/>
          <a:p>
            <a:pPr marL="406400" lvl="0" indent="-406400">
              <a:defRPr/>
            </a:pPr>
            <a:r>
              <a:rPr lang="en-US" b="1" dirty="0">
                <a:solidFill>
                  <a:srgbClr val="055000"/>
                </a:solidFill>
              </a:rPr>
              <a:t/>
            </a:r>
            <a:br>
              <a:rPr lang="en-US" b="1" dirty="0">
                <a:solidFill>
                  <a:srgbClr val="055000"/>
                </a:solidFill>
              </a:rPr>
            </a:br>
            <a:r>
              <a:rPr lang="en-US" b="1" dirty="0">
                <a:solidFill>
                  <a:srgbClr val="055000"/>
                </a:solidFill>
              </a:rPr>
              <a:t>Primera </a:t>
            </a:r>
            <a:r>
              <a:rPr lang="en-US" b="1" dirty="0" err="1">
                <a:solidFill>
                  <a:srgbClr val="055000"/>
                </a:solidFill>
              </a:rPr>
              <a:t>Visita</a:t>
            </a:r>
            <a:r>
              <a:rPr lang="en-US" b="1" dirty="0">
                <a:solidFill>
                  <a:srgbClr val="055000"/>
                </a:solidFill>
              </a:rPr>
              <a:t>: </a:t>
            </a:r>
            <a:r>
              <a:rPr lang="en-US" b="1" dirty="0" err="1">
                <a:solidFill>
                  <a:srgbClr val="055000"/>
                </a:solidFill>
              </a:rPr>
              <a:t>Protocolo</a:t>
            </a:r>
            <a:r>
              <a:rPr lang="en-US" b="1" dirty="0">
                <a:solidFill>
                  <a:srgbClr val="055000"/>
                </a:solidFill>
              </a:rPr>
              <a:t> de </a:t>
            </a:r>
            <a:r>
              <a:rPr lang="en-US" b="1" dirty="0" err="1">
                <a:solidFill>
                  <a:srgbClr val="055000"/>
                </a:solidFill>
              </a:rPr>
              <a:t>Floración</a:t>
            </a:r>
            <a:r>
              <a:rPr lang="en-US" b="1" dirty="0">
                <a:solidFill>
                  <a:srgbClr val="055000"/>
                </a:solidFill>
              </a:rPr>
              <a:t> de </a:t>
            </a:r>
            <a:r>
              <a:rPr lang="en-US" b="1" dirty="0" err="1" smtClean="0">
                <a:solidFill>
                  <a:srgbClr val="055000"/>
                </a:solidFill>
              </a:rPr>
              <a:t>árboles</a:t>
            </a:r>
            <a:r>
              <a:rPr lang="en-US" b="1" dirty="0" smtClean="0">
                <a:solidFill>
                  <a:srgbClr val="055000"/>
                </a:solidFill>
              </a:rPr>
              <a:t> </a:t>
            </a:r>
            <a:r>
              <a:rPr lang="en-US" b="1" dirty="0">
                <a:solidFill>
                  <a:srgbClr val="055000"/>
                </a:solidFill>
              </a:rPr>
              <a:t>y </a:t>
            </a:r>
            <a:r>
              <a:rPr lang="en-US" b="1" dirty="0" err="1">
                <a:solidFill>
                  <a:srgbClr val="055000"/>
                </a:solidFill>
              </a:rPr>
              <a:t>Arbustos</a:t>
            </a:r>
            <a:r>
              <a:rPr lang="en-US" b="1" dirty="0">
                <a:solidFill>
                  <a:srgbClr val="055000"/>
                </a:solidFill>
              </a:rPr>
              <a:t/>
            </a:r>
            <a:br>
              <a:rPr lang="en-US" b="1" dirty="0">
                <a:solidFill>
                  <a:srgbClr val="055000"/>
                </a:solidFill>
              </a:rPr>
            </a:br>
            <a:r>
              <a:rPr lang="en-US" b="1" dirty="0">
                <a:solidFill>
                  <a:srgbClr val="055000"/>
                </a:solidFill>
              </a:rPr>
              <a:t> (4/8)</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endParaRPr lang="en-US" dirty="0"/>
          </a:p>
        </p:txBody>
      </p:sp>
      <p:sp>
        <p:nvSpPr>
          <p:cNvPr id="7" name="Content Placeholder 2"/>
          <p:cNvSpPr txBox="1">
            <a:spLocks/>
          </p:cNvSpPr>
          <p:nvPr/>
        </p:nvSpPr>
        <p:spPr>
          <a:xfrm>
            <a:off x="1382943" y="1701112"/>
            <a:ext cx="7242270" cy="41980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600" b="1" dirty="0">
                <a:latin typeface="Calibri" panose="020F0502020204030204" pitchFamily="34" charset="0"/>
              </a:rPr>
              <a:t>Primera </a:t>
            </a:r>
            <a:r>
              <a:rPr lang="en-US" sz="1600" b="1" dirty="0" err="1">
                <a:latin typeface="Calibri" panose="020F0502020204030204" pitchFamily="34" charset="0"/>
              </a:rPr>
              <a:t>vez</a:t>
            </a:r>
            <a:r>
              <a:rPr lang="en-US" sz="1600" b="1" dirty="0">
                <a:latin typeface="Calibri" panose="020F0502020204030204" pitchFamily="34" charset="0"/>
              </a:rPr>
              <a:t> </a:t>
            </a:r>
            <a:r>
              <a:rPr lang="en-US" sz="1600" b="1" dirty="0" err="1">
                <a:latin typeface="Calibri" panose="020F0502020204030204" pitchFamily="34" charset="0"/>
              </a:rPr>
              <a:t>únicamente</a:t>
            </a:r>
            <a:r>
              <a:rPr lang="en-US" sz="1600" b="1" dirty="0">
                <a:latin typeface="Calibri" panose="020F0502020204030204" pitchFamily="34" charset="0"/>
              </a:rPr>
              <a:t>/</a:t>
            </a:r>
            <a:r>
              <a:rPr lang="en-US" sz="1600" b="1" dirty="0" err="1">
                <a:latin typeface="Calibri" panose="020F0502020204030204" pitchFamily="34" charset="0"/>
              </a:rPr>
              <a:t>comenzando</a:t>
            </a:r>
            <a:endParaRPr lang="en-US" sz="1600" b="1" dirty="0">
              <a:latin typeface="Calibri" panose="020F0502020204030204" pitchFamily="34" charset="0"/>
            </a:endParaRPr>
          </a:p>
          <a:p>
            <a:pPr algn="just"/>
            <a:r>
              <a:rPr lang="en-US" sz="1600" dirty="0">
                <a:latin typeface="Calibri" panose="020F0502020204030204" pitchFamily="34" charset="0"/>
              </a:rPr>
              <a:t>Complete  la </a:t>
            </a:r>
            <a:r>
              <a:rPr lang="en-US" sz="1600" dirty="0" err="1">
                <a:latin typeface="Calibri" panose="020F0502020204030204" pitchFamily="34" charset="0"/>
              </a:rPr>
              <a:t>porción</a:t>
            </a:r>
            <a:r>
              <a:rPr lang="en-US" sz="1600" dirty="0">
                <a:latin typeface="Calibri" panose="020F0502020204030204" pitchFamily="34" charset="0"/>
              </a:rPr>
              <a:t> superior de la </a:t>
            </a:r>
            <a:r>
              <a:rPr lang="en-US" sz="1600" b="1" dirty="0">
                <a:solidFill>
                  <a:schemeClr val="accent6">
                    <a:lumMod val="50000"/>
                  </a:schemeClr>
                </a:solidFill>
                <a:latin typeface="Calibri" panose="020F0502020204030204" pitchFamily="34" charset="0"/>
              </a:rPr>
              <a:t>Hoja de </a:t>
            </a:r>
            <a:r>
              <a:rPr lang="en-US" sz="1600" b="1" dirty="0" err="1">
                <a:solidFill>
                  <a:schemeClr val="accent6">
                    <a:lumMod val="50000"/>
                  </a:schemeClr>
                </a:solidFill>
                <a:latin typeface="Calibri" panose="020F0502020204030204" pitchFamily="34" charset="0"/>
              </a:rPr>
              <a:t>Datos</a:t>
            </a:r>
            <a:r>
              <a:rPr lang="en-US" sz="1600" b="1" dirty="0">
                <a:solidFill>
                  <a:schemeClr val="accent6">
                    <a:lumMod val="50000"/>
                  </a:schemeClr>
                </a:solidFill>
                <a:latin typeface="Calibri" panose="020F0502020204030204" pitchFamily="34" charset="0"/>
              </a:rPr>
              <a:t> de </a:t>
            </a:r>
            <a:r>
              <a:rPr lang="en-US" sz="1600" b="1" dirty="0" err="1">
                <a:solidFill>
                  <a:schemeClr val="accent6">
                    <a:lumMod val="50000"/>
                  </a:schemeClr>
                </a:solidFill>
                <a:latin typeface="Calibri" panose="020F0502020204030204" pitchFamily="34" charset="0"/>
              </a:rPr>
              <a:t>Floración</a:t>
            </a:r>
            <a:r>
              <a:rPr lang="en-US" sz="1600" b="1" dirty="0">
                <a:solidFill>
                  <a:schemeClr val="accent6">
                    <a:lumMod val="50000"/>
                  </a:schemeClr>
                </a:solidFill>
                <a:latin typeface="Calibri" panose="020F0502020204030204" pitchFamily="34" charset="0"/>
              </a:rPr>
              <a:t> </a:t>
            </a:r>
            <a:r>
              <a:rPr lang="en-US" sz="1600" b="1" dirty="0" err="1" smtClean="0">
                <a:solidFill>
                  <a:schemeClr val="accent6">
                    <a:lumMod val="50000"/>
                  </a:schemeClr>
                </a:solidFill>
                <a:latin typeface="Calibri" panose="020F0502020204030204" pitchFamily="34" charset="0"/>
              </a:rPr>
              <a:t>árboles</a:t>
            </a:r>
            <a:r>
              <a:rPr lang="en-US" sz="1600" b="1" dirty="0" smtClean="0">
                <a:solidFill>
                  <a:schemeClr val="accent6">
                    <a:lumMod val="50000"/>
                  </a:schemeClr>
                </a:solidFill>
                <a:latin typeface="Calibri" panose="020F0502020204030204" pitchFamily="34" charset="0"/>
              </a:rPr>
              <a:t> </a:t>
            </a:r>
            <a:r>
              <a:rPr lang="en-US" sz="1600" b="1" dirty="0">
                <a:solidFill>
                  <a:schemeClr val="accent6">
                    <a:lumMod val="50000"/>
                  </a:schemeClr>
                </a:solidFill>
                <a:latin typeface="Calibri" panose="020F0502020204030204" pitchFamily="34" charset="0"/>
              </a:rPr>
              <a:t>y </a:t>
            </a:r>
            <a:r>
              <a:rPr lang="en-US" sz="1600" b="1" dirty="0" err="1">
                <a:solidFill>
                  <a:schemeClr val="accent6">
                    <a:lumMod val="50000"/>
                  </a:schemeClr>
                </a:solidFill>
                <a:latin typeface="Calibri" panose="020F0502020204030204" pitchFamily="34" charset="0"/>
              </a:rPr>
              <a:t>Arbustos</a:t>
            </a:r>
            <a:r>
              <a:rPr lang="en-US" sz="1600" b="1" dirty="0">
                <a:solidFill>
                  <a:schemeClr val="accent6">
                    <a:lumMod val="50000"/>
                  </a:schemeClr>
                </a:solidFill>
                <a:latin typeface="Calibri" panose="020F0502020204030204" pitchFamily="34" charset="0"/>
              </a:rPr>
              <a:t>.</a:t>
            </a:r>
          </a:p>
          <a:p>
            <a:pPr algn="just"/>
            <a:r>
              <a:rPr lang="en-US" sz="1600" dirty="0">
                <a:latin typeface="Calibri" panose="020F0502020204030204" pitchFamily="34" charset="0"/>
              </a:rPr>
              <a:t>Para el árbol o </a:t>
            </a:r>
            <a:r>
              <a:rPr lang="en-US" sz="1600" dirty="0" err="1">
                <a:latin typeface="Calibri" panose="020F0502020204030204" pitchFamily="34" charset="0"/>
              </a:rPr>
              <a:t>arbusto</a:t>
            </a:r>
            <a:r>
              <a:rPr lang="en-US" sz="1600" dirty="0">
                <a:latin typeface="Calibri" panose="020F0502020204030204" pitchFamily="34" charset="0"/>
              </a:rPr>
              <a:t> </a:t>
            </a:r>
            <a:r>
              <a:rPr lang="en-US" sz="1600" dirty="0" err="1">
                <a:latin typeface="Calibri" panose="020F0502020204030204" pitchFamily="34" charset="0"/>
              </a:rPr>
              <a:t>seleccionado</a:t>
            </a:r>
            <a:r>
              <a:rPr lang="en-US" sz="1600" dirty="0">
                <a:latin typeface="Calibri" panose="020F0502020204030204" pitchFamily="34" charset="0"/>
              </a:rPr>
              <a:t>, ubique el </a:t>
            </a:r>
            <a:r>
              <a:rPr lang="en-US" sz="1600" dirty="0" err="1">
                <a:latin typeface="Calibri" panose="020F0502020204030204" pitchFamily="34" charset="0"/>
              </a:rPr>
              <a:t>capullo</a:t>
            </a:r>
            <a:r>
              <a:rPr lang="en-US" sz="1600" dirty="0">
                <a:latin typeface="Calibri" panose="020F0502020204030204" pitchFamily="34" charset="0"/>
              </a:rPr>
              <a:t> </a:t>
            </a:r>
            <a:r>
              <a:rPr lang="en-US" sz="1600" dirty="0" err="1">
                <a:latin typeface="Calibri" panose="020F0502020204030204" pitchFamily="34" charset="0"/>
              </a:rPr>
              <a:t>en</a:t>
            </a:r>
            <a:r>
              <a:rPr lang="en-US" sz="1600" dirty="0">
                <a:latin typeface="Calibri" panose="020F0502020204030204" pitchFamily="34" charset="0"/>
              </a:rPr>
              <a:t> el </a:t>
            </a:r>
            <a:r>
              <a:rPr lang="en-US" sz="1600" dirty="0" err="1">
                <a:latin typeface="Calibri" panose="020F0502020204030204" pitchFamily="34" charset="0"/>
              </a:rPr>
              <a:t>extremo</a:t>
            </a:r>
            <a:r>
              <a:rPr lang="en-US" sz="1600" dirty="0">
                <a:latin typeface="Calibri" panose="020F0502020204030204" pitchFamily="34" charset="0"/>
              </a:rPr>
              <a:t> de la </a:t>
            </a:r>
            <a:r>
              <a:rPr lang="en-US" sz="1600" dirty="0" err="1">
                <a:latin typeface="Calibri" panose="020F0502020204030204" pitchFamily="34" charset="0"/>
              </a:rPr>
              <a:t>rama</a:t>
            </a:r>
            <a:r>
              <a:rPr lang="en-US" sz="1600" dirty="0">
                <a:latin typeface="Calibri" panose="020F0502020204030204" pitchFamily="34" charset="0"/>
              </a:rPr>
              <a:t>.  </a:t>
            </a:r>
            <a:r>
              <a:rPr lang="en-US" sz="1600" dirty="0" err="1">
                <a:latin typeface="Calibri" panose="020F0502020204030204" pitchFamily="34" charset="0"/>
              </a:rPr>
              <a:t>Etiquételo</a:t>
            </a:r>
            <a:r>
              <a:rPr lang="en-US" sz="1600" dirty="0">
                <a:latin typeface="Calibri" panose="020F0502020204030204" pitchFamily="34" charset="0"/>
              </a:rPr>
              <a:t> </a:t>
            </a:r>
            <a:r>
              <a:rPr lang="en-US" sz="1600" dirty="0" err="1">
                <a:latin typeface="Calibri" panose="020F0502020204030204" pitchFamily="34" charset="0"/>
              </a:rPr>
              <a:t>marcando</a:t>
            </a:r>
            <a:r>
              <a:rPr lang="en-US" sz="1600" dirty="0">
                <a:latin typeface="Calibri" panose="020F0502020204030204" pitchFamily="34" charset="0"/>
              </a:rPr>
              <a:t> un punto </a:t>
            </a:r>
            <a:r>
              <a:rPr lang="en-US" sz="1600" dirty="0" err="1">
                <a:latin typeface="Calibri" panose="020F0502020204030204" pitchFamily="34" charset="0"/>
              </a:rPr>
              <a:t>en</a:t>
            </a:r>
            <a:r>
              <a:rPr lang="en-US" sz="1600" dirty="0">
                <a:latin typeface="Calibri" panose="020F0502020204030204" pitchFamily="34" charset="0"/>
              </a:rPr>
              <a:t> la </a:t>
            </a:r>
            <a:r>
              <a:rPr lang="en-US" sz="1600" dirty="0" err="1">
                <a:latin typeface="Calibri" panose="020F0502020204030204" pitchFamily="34" charset="0"/>
              </a:rPr>
              <a:t>rama</a:t>
            </a:r>
            <a:r>
              <a:rPr lang="en-US" sz="1600" dirty="0">
                <a:latin typeface="Calibri" panose="020F0502020204030204" pitchFamily="34" charset="0"/>
              </a:rPr>
              <a:t> al </a:t>
            </a:r>
            <a:r>
              <a:rPr lang="en-US" sz="1600" dirty="0" err="1">
                <a:latin typeface="Calibri" panose="020F0502020204030204" pitchFamily="34" charset="0"/>
              </a:rPr>
              <a:t>lado</a:t>
            </a:r>
            <a:r>
              <a:rPr lang="en-US" sz="1600" dirty="0">
                <a:latin typeface="Calibri" panose="020F0502020204030204" pitchFamily="34" charset="0"/>
              </a:rPr>
              <a:t> del </a:t>
            </a:r>
            <a:r>
              <a:rPr lang="en-US" sz="1600" dirty="0" err="1">
                <a:latin typeface="Calibri" panose="020F0502020204030204" pitchFamily="34" charset="0"/>
              </a:rPr>
              <a:t>capullo</a:t>
            </a:r>
            <a:r>
              <a:rPr lang="en-US" sz="1600" dirty="0">
                <a:latin typeface="Calibri" panose="020F0502020204030204" pitchFamily="34" charset="0"/>
              </a:rPr>
              <a:t>. </a:t>
            </a:r>
          </a:p>
          <a:p>
            <a:pPr algn="just"/>
            <a:r>
              <a:rPr lang="en-US" sz="1600" dirty="0">
                <a:latin typeface="Calibri" panose="020F0502020204030204" pitchFamily="34" charset="0"/>
              </a:rPr>
              <a:t>Ubique los </a:t>
            </a:r>
            <a:r>
              <a:rPr lang="en-US" sz="1600" dirty="0" err="1">
                <a:latin typeface="Calibri" panose="020F0502020204030204" pitchFamily="34" charset="0"/>
              </a:rPr>
              <a:t>otros</a:t>
            </a:r>
            <a:r>
              <a:rPr lang="en-US" sz="1600" dirty="0">
                <a:latin typeface="Calibri" panose="020F0502020204030204" pitchFamily="34" charset="0"/>
              </a:rPr>
              <a:t> </a:t>
            </a:r>
            <a:r>
              <a:rPr lang="en-US" sz="1600" dirty="0" err="1">
                <a:latin typeface="Calibri" panose="020F0502020204030204" pitchFamily="34" charset="0"/>
              </a:rPr>
              <a:t>tres</a:t>
            </a:r>
            <a:r>
              <a:rPr lang="en-US" sz="1600" dirty="0">
                <a:latin typeface="Calibri" panose="020F0502020204030204" pitchFamily="34" charset="0"/>
              </a:rPr>
              <a:t> </a:t>
            </a:r>
            <a:r>
              <a:rPr lang="en-US" sz="1600" dirty="0" err="1">
                <a:latin typeface="Calibri" panose="020F0502020204030204" pitchFamily="34" charset="0"/>
              </a:rPr>
              <a:t>capullos</a:t>
            </a:r>
            <a:r>
              <a:rPr lang="en-US" sz="1600" dirty="0">
                <a:latin typeface="Calibri" panose="020F0502020204030204" pitchFamily="34" charset="0"/>
              </a:rPr>
              <a:t> </a:t>
            </a:r>
            <a:r>
              <a:rPr lang="en-US" sz="1600" dirty="0" err="1">
                <a:latin typeface="Calibri" panose="020F0502020204030204" pitchFamily="34" charset="0"/>
              </a:rPr>
              <a:t>más</a:t>
            </a:r>
            <a:r>
              <a:rPr lang="en-US" sz="1600" dirty="0">
                <a:latin typeface="Calibri" panose="020F0502020204030204" pitchFamily="34" charset="0"/>
              </a:rPr>
              <a:t> </a:t>
            </a:r>
            <a:r>
              <a:rPr lang="en-US" sz="1600" dirty="0" err="1">
                <a:latin typeface="Calibri" panose="020F0502020204030204" pitchFamily="34" charset="0"/>
              </a:rPr>
              <a:t>cercanos</a:t>
            </a:r>
            <a:r>
              <a:rPr lang="en-US" sz="1600" dirty="0">
                <a:latin typeface="Calibri" panose="020F0502020204030204" pitchFamily="34" charset="0"/>
              </a:rPr>
              <a:t> a </a:t>
            </a:r>
            <a:r>
              <a:rPr lang="en-US" sz="1600" dirty="0" err="1">
                <a:latin typeface="Calibri" panose="020F0502020204030204" pitchFamily="34" charset="0"/>
              </a:rPr>
              <a:t>este</a:t>
            </a:r>
            <a:r>
              <a:rPr lang="en-US" sz="1600" dirty="0">
                <a:latin typeface="Calibri" panose="020F0502020204030204" pitchFamily="34" charset="0"/>
              </a:rPr>
              <a:t> </a:t>
            </a:r>
            <a:r>
              <a:rPr lang="en-US" sz="1600" dirty="0" err="1">
                <a:latin typeface="Calibri" panose="020F0502020204030204" pitchFamily="34" charset="0"/>
              </a:rPr>
              <a:t>capullo</a:t>
            </a:r>
            <a:r>
              <a:rPr lang="en-US" sz="1600" dirty="0">
                <a:latin typeface="Calibri" panose="020F0502020204030204" pitchFamily="34" charset="0"/>
              </a:rPr>
              <a:t>. </a:t>
            </a:r>
            <a:r>
              <a:rPr lang="en-US" sz="1600" dirty="0" err="1">
                <a:latin typeface="Calibri" panose="020F0502020204030204" pitchFamily="34" charset="0"/>
              </a:rPr>
              <a:t>Etiquete</a:t>
            </a:r>
            <a:r>
              <a:rPr lang="en-US" sz="1600" dirty="0">
                <a:latin typeface="Calibri" panose="020F0502020204030204" pitchFamily="34" charset="0"/>
              </a:rPr>
              <a:t> </a:t>
            </a:r>
            <a:r>
              <a:rPr lang="en-US" sz="1600" dirty="0" err="1">
                <a:latin typeface="Calibri" panose="020F0502020204030204" pitchFamily="34" charset="0"/>
              </a:rPr>
              <a:t>estos</a:t>
            </a:r>
            <a:r>
              <a:rPr lang="en-US" sz="1600" dirty="0">
                <a:latin typeface="Calibri" panose="020F0502020204030204" pitchFamily="34" charset="0"/>
              </a:rPr>
              <a:t> </a:t>
            </a:r>
            <a:r>
              <a:rPr lang="en-US" sz="1600" dirty="0" err="1">
                <a:latin typeface="Calibri" panose="020F0502020204030204" pitchFamily="34" charset="0"/>
              </a:rPr>
              <a:t>capullos</a:t>
            </a:r>
            <a:r>
              <a:rPr lang="en-US" sz="1600" dirty="0">
                <a:latin typeface="Calibri" panose="020F0502020204030204" pitchFamily="34" charset="0"/>
              </a:rPr>
              <a:t> </a:t>
            </a:r>
            <a:r>
              <a:rPr lang="en-US" sz="1600" dirty="0" err="1">
                <a:latin typeface="Calibri" panose="020F0502020204030204" pitchFamily="34" charset="0"/>
              </a:rPr>
              <a:t>marcando</a:t>
            </a:r>
            <a:r>
              <a:rPr lang="en-US" sz="1600" dirty="0">
                <a:latin typeface="Calibri" panose="020F0502020204030204" pitchFamily="34" charset="0"/>
              </a:rPr>
              <a:t> dos, </a:t>
            </a:r>
            <a:r>
              <a:rPr lang="en-US" sz="1600" dirty="0" err="1">
                <a:latin typeface="Calibri" panose="020F0502020204030204" pitchFamily="34" charset="0"/>
              </a:rPr>
              <a:t>tres</a:t>
            </a:r>
            <a:r>
              <a:rPr lang="en-US" sz="1600" dirty="0">
                <a:latin typeface="Calibri" panose="020F0502020204030204" pitchFamily="34" charset="0"/>
              </a:rPr>
              <a:t> o </a:t>
            </a:r>
            <a:r>
              <a:rPr lang="en-US" sz="1600" dirty="0" err="1">
                <a:latin typeface="Calibri" panose="020F0502020204030204" pitchFamily="34" charset="0"/>
              </a:rPr>
              <a:t>cuatro</a:t>
            </a:r>
            <a:r>
              <a:rPr lang="en-US" sz="1600" dirty="0">
                <a:latin typeface="Calibri" panose="020F0502020204030204" pitchFamily="34" charset="0"/>
              </a:rPr>
              <a:t> puntos al </a:t>
            </a:r>
            <a:r>
              <a:rPr lang="en-US" sz="1600" dirty="0" err="1">
                <a:latin typeface="Calibri" panose="020F0502020204030204" pitchFamily="34" charset="0"/>
              </a:rPr>
              <a:t>lado</a:t>
            </a:r>
            <a:r>
              <a:rPr lang="en-US" sz="1600" dirty="0">
                <a:latin typeface="Calibri" panose="020F0502020204030204" pitchFamily="34" charset="0"/>
              </a:rPr>
              <a:t> de </a:t>
            </a:r>
            <a:r>
              <a:rPr lang="en-US" sz="1600" dirty="0" err="1">
                <a:latin typeface="Calibri" panose="020F0502020204030204" pitchFamily="34" charset="0"/>
              </a:rPr>
              <a:t>ellos</a:t>
            </a:r>
            <a:r>
              <a:rPr lang="en-US" sz="1600" dirty="0">
                <a:latin typeface="Calibri" panose="020F0502020204030204" pitchFamily="34" charset="0"/>
              </a:rPr>
              <a:t>.  </a:t>
            </a:r>
            <a:endParaRPr lang="en-US" sz="1800" dirty="0"/>
          </a:p>
        </p:txBody>
      </p:sp>
      <p:pic>
        <p:nvPicPr>
          <p:cNvPr id="23" name="Picture 22" descr="Image of a twig with buds - the bud furtherst out has one dot, the middle one has two dots and the most proximal bud has three dots."/>
          <p:cNvPicPr>
            <a:picLocks noChangeAspect="1"/>
          </p:cNvPicPr>
          <p:nvPr/>
        </p:nvPicPr>
        <p:blipFill>
          <a:blip r:embed="rId3"/>
          <a:srcRect b="84865"/>
          <a:stretch>
            <a:fillRect/>
          </a:stretch>
        </p:blipFill>
        <p:spPr>
          <a:xfrm>
            <a:off x="3207651" y="4020434"/>
            <a:ext cx="3592853" cy="2627612"/>
          </a:xfrm>
          <a:prstGeom prst="rect">
            <a:avLst/>
          </a:prstGeom>
        </p:spPr>
      </p:pic>
      <p:sp>
        <p:nvSpPr>
          <p:cNvPr id="24" name="TextBox 23"/>
          <p:cNvSpPr txBox="1"/>
          <p:nvPr/>
        </p:nvSpPr>
        <p:spPr>
          <a:xfrm>
            <a:off x="5033535" y="6270631"/>
            <a:ext cx="2018501" cy="276999"/>
          </a:xfrm>
          <a:prstGeom prst="rect">
            <a:avLst/>
          </a:prstGeom>
          <a:noFill/>
        </p:spPr>
        <p:txBody>
          <a:bodyPr wrap="none" rtlCol="0">
            <a:spAutoFit/>
          </a:bodyPr>
          <a:lstStyle/>
          <a:p>
            <a:r>
              <a:rPr lang="en-US" sz="1200" dirty="0"/>
              <a:t>Photo Credit: Markus Eugster</a:t>
            </a:r>
          </a:p>
        </p:txBody>
      </p:sp>
    </p:spTree>
    <p:extLst>
      <p:ext uri="{BB962C8B-B14F-4D97-AF65-F5344CB8AC3E}">
        <p14:creationId xmlns:p14="http://schemas.microsoft.com/office/powerpoint/2010/main" val="8734520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2"/>
          <a:stretch>
            <a:fillRect/>
          </a:stretch>
        </p:blipFill>
        <p:spPr>
          <a:xfrm>
            <a:off x="-397" y="-189872"/>
            <a:ext cx="9144793" cy="7053683"/>
          </a:xfrm>
          <a:prstGeom prst="rect">
            <a:avLst/>
          </a:prstGeom>
        </p:spPr>
      </p:pic>
      <p:sp>
        <p:nvSpPr>
          <p:cNvPr id="11" name="Rectángulo redondeado 10"/>
          <p:cNvSpPr/>
          <p:nvPr/>
        </p:nvSpPr>
        <p:spPr>
          <a:xfrm>
            <a:off x="7770164" y="47510"/>
            <a:ext cx="1179526" cy="732525"/>
          </a:xfrm>
          <a:prstGeom prst="roundRect">
            <a:avLst>
              <a:gd name="adj" fmla="val 4163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Cómo recopilar datos</a:t>
            </a:r>
            <a:endParaRPr lang="es-AR" sz="900" dirty="0"/>
          </a:p>
        </p:txBody>
      </p:sp>
      <p:sp>
        <p:nvSpPr>
          <p:cNvPr id="12" name="CuadroTexto 11"/>
          <p:cNvSpPr txBox="1"/>
          <p:nvPr/>
        </p:nvSpPr>
        <p:spPr>
          <a:xfrm>
            <a:off x="25090" y="1098059"/>
            <a:ext cx="1075295" cy="5339923"/>
          </a:xfrm>
          <a:prstGeom prst="rect">
            <a:avLst/>
          </a:prstGeom>
          <a:noFill/>
        </p:spPr>
        <p:txBody>
          <a:bodyPr wrap="square" rtlCol="0">
            <a:spAutoFit/>
          </a:bodyPr>
          <a:lstStyle/>
          <a:p>
            <a:r>
              <a:rPr lang="es-AR" sz="1100" b="1" dirty="0">
                <a:solidFill>
                  <a:srgbClr val="759885"/>
                </a:solidFill>
              </a:rPr>
              <a:t>A. ¿Qué es la floración de árboles y arbustos?</a:t>
            </a:r>
          </a:p>
          <a:p>
            <a:endParaRPr lang="es-AR" sz="1100" b="1" dirty="0">
              <a:solidFill>
                <a:srgbClr val="759885"/>
              </a:solidFill>
            </a:endParaRPr>
          </a:p>
          <a:p>
            <a:r>
              <a:rPr lang="es-AR" sz="1100" b="1" dirty="0">
                <a:solidFill>
                  <a:srgbClr val="759885"/>
                </a:solidFill>
              </a:rPr>
              <a:t>B. ¿Por qué recolectar datos de la floración de árboles y arbustos?</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215B1C"/>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3" name="Slide Number Placeholder 2"/>
          <p:cNvSpPr>
            <a:spLocks noGrp="1"/>
          </p:cNvSpPr>
          <p:nvPr>
            <p:ph type="sldNum" sz="quarter" idx="12"/>
          </p:nvPr>
        </p:nvSpPr>
        <p:spPr/>
        <p:txBody>
          <a:bodyPr/>
          <a:lstStyle/>
          <a:p>
            <a:fld id="{60A7FD43-AE91-2142-BE89-486ECDF19888}" type="slidenum">
              <a:rPr lang="en-US" smtClean="0"/>
              <a:t>23</a:t>
            </a:fld>
            <a:endParaRPr lang="en-US" dirty="0"/>
          </a:p>
        </p:txBody>
      </p:sp>
      <p:sp>
        <p:nvSpPr>
          <p:cNvPr id="2" name="Title 1"/>
          <p:cNvSpPr>
            <a:spLocks noGrp="1"/>
          </p:cNvSpPr>
          <p:nvPr>
            <p:ph type="title"/>
          </p:nvPr>
        </p:nvSpPr>
        <p:spPr>
          <a:xfrm>
            <a:off x="1330490" y="1617409"/>
            <a:ext cx="8679847" cy="1325563"/>
          </a:xfrm>
        </p:spPr>
        <p:txBody>
          <a:bodyPr>
            <a:normAutofit fontScale="90000"/>
          </a:bodyPr>
          <a:lstStyle/>
          <a:p>
            <a:pPr marL="406400" indent="-406400">
              <a:defRPr/>
            </a:pP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Primera </a:t>
            </a:r>
            <a:r>
              <a:rPr lang="en-US" b="1" dirty="0" err="1">
                <a:solidFill>
                  <a:srgbClr val="055000"/>
                </a:solidFill>
              </a:rPr>
              <a:t>Visita</a:t>
            </a:r>
            <a:r>
              <a:rPr lang="en-US" b="1" dirty="0">
                <a:solidFill>
                  <a:srgbClr val="055000"/>
                </a:solidFill>
              </a:rPr>
              <a:t>: </a:t>
            </a:r>
            <a:r>
              <a:rPr lang="en-US" b="1" dirty="0" err="1">
                <a:solidFill>
                  <a:srgbClr val="055000"/>
                </a:solidFill>
              </a:rPr>
              <a:t>Protocolo</a:t>
            </a:r>
            <a:r>
              <a:rPr lang="en-US" b="1" dirty="0">
                <a:solidFill>
                  <a:srgbClr val="055000"/>
                </a:solidFill>
              </a:rPr>
              <a:t> de </a:t>
            </a:r>
            <a:r>
              <a:rPr lang="en-US" b="1" dirty="0" err="1">
                <a:solidFill>
                  <a:srgbClr val="055000"/>
                </a:solidFill>
              </a:rPr>
              <a:t>Floración</a:t>
            </a:r>
            <a:r>
              <a:rPr lang="en-US" b="1" dirty="0">
                <a:solidFill>
                  <a:srgbClr val="055000"/>
                </a:solidFill>
              </a:rPr>
              <a:t> de </a:t>
            </a:r>
            <a:r>
              <a:rPr lang="en-US" b="1" dirty="0" err="1" smtClean="0">
                <a:solidFill>
                  <a:srgbClr val="055000"/>
                </a:solidFill>
              </a:rPr>
              <a:t>árboles</a:t>
            </a:r>
            <a:r>
              <a:rPr lang="en-US" b="1" dirty="0" smtClean="0">
                <a:solidFill>
                  <a:srgbClr val="055000"/>
                </a:solidFill>
              </a:rPr>
              <a:t> </a:t>
            </a:r>
            <a:r>
              <a:rPr lang="en-US" b="1" dirty="0">
                <a:solidFill>
                  <a:srgbClr val="055000"/>
                </a:solidFill>
              </a:rPr>
              <a:t>y </a:t>
            </a:r>
            <a:br>
              <a:rPr lang="en-US" b="1" dirty="0">
                <a:solidFill>
                  <a:srgbClr val="055000"/>
                </a:solidFill>
              </a:rPr>
            </a:br>
            <a:r>
              <a:rPr lang="en-US" b="1" dirty="0" err="1">
                <a:solidFill>
                  <a:srgbClr val="055000"/>
                </a:solidFill>
              </a:rPr>
              <a:t>Arbustos</a:t>
            </a:r>
            <a:r>
              <a:rPr lang="en-US" b="1" dirty="0">
                <a:solidFill>
                  <a:srgbClr val="055000"/>
                </a:solidFill>
              </a:rPr>
              <a:t> (5/8)</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endParaRPr lang="en-US" dirty="0"/>
          </a:p>
        </p:txBody>
      </p:sp>
      <p:sp>
        <p:nvSpPr>
          <p:cNvPr id="7" name="Content Placeholder 2"/>
          <p:cNvSpPr txBox="1">
            <a:spLocks/>
          </p:cNvSpPr>
          <p:nvPr/>
        </p:nvSpPr>
        <p:spPr>
          <a:xfrm>
            <a:off x="1330490" y="1739360"/>
            <a:ext cx="724227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US" sz="1600" dirty="0">
              <a:latin typeface="Calibri" panose="020F0502020204030204" pitchFamily="34" charset="0"/>
            </a:endParaRPr>
          </a:p>
          <a:p>
            <a:pPr algn="just"/>
            <a:r>
              <a:rPr lang="en-US" sz="1600" dirty="0"/>
              <a:t>Tome una  </a:t>
            </a:r>
            <a:r>
              <a:rPr lang="en-US" sz="1600" dirty="0" err="1"/>
              <a:t>fotografía</a:t>
            </a:r>
            <a:r>
              <a:rPr lang="en-US" sz="1600" dirty="0"/>
              <a:t> del </a:t>
            </a:r>
            <a:r>
              <a:rPr lang="en-US" sz="1600" dirty="0" err="1"/>
              <a:t>centro</a:t>
            </a:r>
            <a:r>
              <a:rPr lang="en-US" sz="1600" dirty="0"/>
              <a:t> de </a:t>
            </a:r>
            <a:r>
              <a:rPr lang="en-US" sz="1600" dirty="0" err="1"/>
              <a:t>su</a:t>
            </a:r>
            <a:r>
              <a:rPr lang="en-US" sz="1600" dirty="0"/>
              <a:t> sitio </a:t>
            </a:r>
            <a:r>
              <a:rPr lang="en-US" sz="1600" dirty="0" err="1"/>
              <a:t>mirando</a:t>
            </a:r>
            <a:r>
              <a:rPr lang="en-US" sz="1600" dirty="0"/>
              <a:t> </a:t>
            </a:r>
            <a:r>
              <a:rPr lang="en-US" sz="1600" dirty="0" err="1"/>
              <a:t>en</a:t>
            </a:r>
            <a:r>
              <a:rPr lang="en-US" sz="1600" dirty="0"/>
              <a:t> las </a:t>
            </a:r>
            <a:r>
              <a:rPr lang="en-US" sz="1600" dirty="0" err="1"/>
              <a:t>direcciones</a:t>
            </a:r>
            <a:r>
              <a:rPr lang="en-US" sz="1600" dirty="0"/>
              <a:t> </a:t>
            </a:r>
            <a:r>
              <a:rPr lang="en-US" sz="1600" dirty="0" err="1"/>
              <a:t>norte</a:t>
            </a:r>
            <a:r>
              <a:rPr lang="en-US" sz="1600" dirty="0"/>
              <a:t>, sur, </a:t>
            </a:r>
            <a:r>
              <a:rPr lang="en-US" sz="1600" dirty="0" err="1"/>
              <a:t>este</a:t>
            </a:r>
            <a:r>
              <a:rPr lang="en-US" sz="1600" dirty="0"/>
              <a:t> y </a:t>
            </a:r>
            <a:r>
              <a:rPr lang="en-US" sz="1600" dirty="0" err="1"/>
              <a:t>oeste</a:t>
            </a:r>
            <a:r>
              <a:rPr lang="en-US" sz="1600" dirty="0"/>
              <a:t>.</a:t>
            </a:r>
            <a:r>
              <a:rPr lang="en-US" sz="1600" dirty="0">
                <a:latin typeface="Calibri" charset="0"/>
              </a:rPr>
              <a:t> </a:t>
            </a:r>
            <a:r>
              <a:rPr lang="en-US" sz="1600" b="1" dirty="0">
                <a:latin typeface="Calibri" panose="020F0502020204030204" pitchFamily="34" charset="0"/>
              </a:rPr>
              <a:t>(La </a:t>
            </a:r>
            <a:r>
              <a:rPr lang="en-US" sz="1600" b="1" dirty="0" err="1">
                <a:latin typeface="Calibri" panose="020F0502020204030204" pitchFamily="34" charset="0"/>
              </a:rPr>
              <a:t>primera</a:t>
            </a:r>
            <a:r>
              <a:rPr lang="en-US" sz="1600" b="1" dirty="0">
                <a:latin typeface="Calibri" panose="020F0502020204030204" pitchFamily="34" charset="0"/>
              </a:rPr>
              <a:t> </a:t>
            </a:r>
            <a:r>
              <a:rPr lang="en-US" sz="1600" b="1" dirty="0" err="1">
                <a:latin typeface="Calibri" panose="020F0502020204030204" pitchFamily="34" charset="0"/>
              </a:rPr>
              <a:t>vez</a:t>
            </a:r>
            <a:r>
              <a:rPr lang="en-US" sz="1600" b="1" dirty="0">
                <a:latin typeface="Calibri" panose="020F0502020204030204" pitchFamily="34" charset="0"/>
              </a:rPr>
              <a:t> </a:t>
            </a:r>
            <a:r>
              <a:rPr lang="en-US" sz="1600" b="1" dirty="0" err="1">
                <a:latin typeface="Calibri" panose="020F0502020204030204" pitchFamily="34" charset="0"/>
              </a:rPr>
              <a:t>únicamente</a:t>
            </a:r>
            <a:r>
              <a:rPr lang="en-US" sz="1600" b="1" dirty="0">
                <a:latin typeface="Calibri" panose="020F0502020204030204" pitchFamily="34" charset="0"/>
              </a:rPr>
              <a:t>)</a:t>
            </a:r>
          </a:p>
        </p:txBody>
      </p:sp>
      <p:pic>
        <p:nvPicPr>
          <p:cNvPr id="16" name="Picture 15" descr="Girl holding West indicator for phot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5472" y="2836636"/>
            <a:ext cx="3937211" cy="2952908"/>
          </a:xfrm>
          <a:prstGeom prst="rect">
            <a:avLst/>
          </a:prstGeom>
        </p:spPr>
      </p:pic>
    </p:spTree>
    <p:extLst>
      <p:ext uri="{BB962C8B-B14F-4D97-AF65-F5344CB8AC3E}">
        <p14:creationId xmlns:p14="http://schemas.microsoft.com/office/powerpoint/2010/main" val="16472841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2"/>
          <a:stretch>
            <a:fillRect/>
          </a:stretch>
        </p:blipFill>
        <p:spPr>
          <a:xfrm>
            <a:off x="-397" y="-189872"/>
            <a:ext cx="9144793" cy="7053683"/>
          </a:xfrm>
          <a:prstGeom prst="rect">
            <a:avLst/>
          </a:prstGeom>
        </p:spPr>
      </p:pic>
      <p:sp>
        <p:nvSpPr>
          <p:cNvPr id="11" name="Rectángulo redondeado 10"/>
          <p:cNvSpPr/>
          <p:nvPr/>
        </p:nvSpPr>
        <p:spPr>
          <a:xfrm>
            <a:off x="7770164" y="47510"/>
            <a:ext cx="1179526" cy="732525"/>
          </a:xfrm>
          <a:prstGeom prst="roundRect">
            <a:avLst>
              <a:gd name="adj" fmla="val 4163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Cómo recopilar datos</a:t>
            </a:r>
            <a:endParaRPr lang="es-AR" sz="900" dirty="0"/>
          </a:p>
        </p:txBody>
      </p:sp>
      <p:sp>
        <p:nvSpPr>
          <p:cNvPr id="12" name="CuadroTexto 11"/>
          <p:cNvSpPr txBox="1"/>
          <p:nvPr/>
        </p:nvSpPr>
        <p:spPr>
          <a:xfrm>
            <a:off x="25090" y="1098059"/>
            <a:ext cx="1075295" cy="5339923"/>
          </a:xfrm>
          <a:prstGeom prst="rect">
            <a:avLst/>
          </a:prstGeom>
          <a:noFill/>
        </p:spPr>
        <p:txBody>
          <a:bodyPr wrap="square" rtlCol="0">
            <a:spAutoFit/>
          </a:bodyPr>
          <a:lstStyle/>
          <a:p>
            <a:r>
              <a:rPr lang="es-AR" sz="1100" b="1" dirty="0">
                <a:solidFill>
                  <a:srgbClr val="759885"/>
                </a:solidFill>
              </a:rPr>
              <a:t>A. ¿Qué es la floración de árboles y arbustos?</a:t>
            </a:r>
          </a:p>
          <a:p>
            <a:endParaRPr lang="es-AR" sz="1100" b="1" dirty="0">
              <a:solidFill>
                <a:srgbClr val="759885"/>
              </a:solidFill>
            </a:endParaRPr>
          </a:p>
          <a:p>
            <a:r>
              <a:rPr lang="es-AR" sz="1100" b="1" dirty="0">
                <a:solidFill>
                  <a:srgbClr val="759885"/>
                </a:solidFill>
              </a:rPr>
              <a:t>B. ¿Por qué recolectar datos de la floración de árboles y arbustos?</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215B1C"/>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3" name="Slide Number Placeholder 2"/>
          <p:cNvSpPr>
            <a:spLocks noGrp="1"/>
          </p:cNvSpPr>
          <p:nvPr>
            <p:ph type="sldNum" sz="quarter" idx="12"/>
          </p:nvPr>
        </p:nvSpPr>
        <p:spPr/>
        <p:txBody>
          <a:bodyPr/>
          <a:lstStyle/>
          <a:p>
            <a:fld id="{60A7FD43-AE91-2142-BE89-486ECDF19888}" type="slidenum">
              <a:rPr lang="en-US" smtClean="0"/>
              <a:t>24</a:t>
            </a:fld>
            <a:endParaRPr lang="en-US" dirty="0"/>
          </a:p>
        </p:txBody>
      </p:sp>
      <p:sp>
        <p:nvSpPr>
          <p:cNvPr id="2" name="Title 1"/>
          <p:cNvSpPr>
            <a:spLocks noGrp="1"/>
          </p:cNvSpPr>
          <p:nvPr>
            <p:ph type="title"/>
          </p:nvPr>
        </p:nvSpPr>
        <p:spPr>
          <a:xfrm>
            <a:off x="1252856" y="1977275"/>
            <a:ext cx="8679847" cy="1325563"/>
          </a:xfrm>
        </p:spPr>
        <p:txBody>
          <a:bodyPr>
            <a:normAutofit fontScale="90000"/>
          </a:bodyPr>
          <a:lstStyle/>
          <a:p>
            <a:pPr marL="406400" lvl="0" indent="-406400">
              <a:defRPr/>
            </a:pPr>
            <a:r>
              <a:rPr lang="en-US" b="1" dirty="0" err="1">
                <a:solidFill>
                  <a:srgbClr val="055000"/>
                </a:solidFill>
              </a:rPr>
              <a:t>Cada</a:t>
            </a:r>
            <a:r>
              <a:rPr lang="en-US" b="1" dirty="0">
                <a:solidFill>
                  <a:srgbClr val="055000"/>
                </a:solidFill>
              </a:rPr>
              <a:t> </a:t>
            </a:r>
            <a:r>
              <a:rPr lang="en-US" b="1" dirty="0" err="1">
                <a:solidFill>
                  <a:srgbClr val="055000"/>
                </a:solidFill>
              </a:rPr>
              <a:t>Visita</a:t>
            </a:r>
            <a:r>
              <a:rPr lang="en-US" b="1" dirty="0">
                <a:solidFill>
                  <a:srgbClr val="055000"/>
                </a:solidFill>
              </a:rPr>
              <a:t>: </a:t>
            </a:r>
            <a:r>
              <a:rPr lang="en-US" b="1" dirty="0" err="1">
                <a:solidFill>
                  <a:srgbClr val="055000"/>
                </a:solidFill>
              </a:rPr>
              <a:t>Protocolo</a:t>
            </a:r>
            <a:r>
              <a:rPr lang="en-US" b="1" dirty="0">
                <a:solidFill>
                  <a:srgbClr val="055000"/>
                </a:solidFill>
              </a:rPr>
              <a:t> de </a:t>
            </a:r>
            <a:r>
              <a:rPr lang="en-US" b="1" dirty="0" err="1">
                <a:solidFill>
                  <a:srgbClr val="055000"/>
                </a:solidFill>
              </a:rPr>
              <a:t>Floración</a:t>
            </a:r>
            <a:r>
              <a:rPr lang="en-US" b="1" dirty="0">
                <a:solidFill>
                  <a:srgbClr val="055000"/>
                </a:solidFill>
              </a:rPr>
              <a:t> de </a:t>
            </a:r>
            <a:r>
              <a:rPr lang="en-US" b="1" dirty="0" err="1" smtClean="0">
                <a:solidFill>
                  <a:srgbClr val="055000"/>
                </a:solidFill>
              </a:rPr>
              <a:t>árboles</a:t>
            </a:r>
            <a:r>
              <a:rPr lang="en-US" b="1" dirty="0" smtClean="0">
                <a:solidFill>
                  <a:srgbClr val="055000"/>
                </a:solidFill>
              </a:rPr>
              <a:t> </a:t>
            </a:r>
            <a:r>
              <a:rPr lang="en-US" b="1" dirty="0">
                <a:solidFill>
                  <a:srgbClr val="055000"/>
                </a:solidFill>
              </a:rPr>
              <a:t>y </a:t>
            </a:r>
            <a:r>
              <a:rPr lang="en-US" b="1" dirty="0" err="1">
                <a:solidFill>
                  <a:srgbClr val="055000"/>
                </a:solidFill>
              </a:rPr>
              <a:t>Arbustos</a:t>
            </a:r>
            <a:r>
              <a:rPr lang="en-US" b="1" dirty="0">
                <a:solidFill>
                  <a:srgbClr val="055000"/>
                </a:solidFill>
              </a:rPr>
              <a:t> </a:t>
            </a:r>
            <a:br>
              <a:rPr lang="en-US" b="1" dirty="0">
                <a:solidFill>
                  <a:srgbClr val="055000"/>
                </a:solidFill>
              </a:rPr>
            </a:br>
            <a:r>
              <a:rPr lang="en-US" b="1" dirty="0">
                <a:solidFill>
                  <a:srgbClr val="055000"/>
                </a:solidFill>
              </a:rPr>
              <a:t>(6/8)</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endParaRPr lang="en-US" dirty="0"/>
          </a:p>
        </p:txBody>
      </p:sp>
      <p:sp>
        <p:nvSpPr>
          <p:cNvPr id="7" name="Content Placeholder 2"/>
          <p:cNvSpPr txBox="1">
            <a:spLocks/>
          </p:cNvSpPr>
          <p:nvPr/>
        </p:nvSpPr>
        <p:spPr>
          <a:xfrm>
            <a:off x="1273080" y="1736298"/>
            <a:ext cx="724227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600" dirty="0">
                <a:latin typeface="Calibri" panose="020F0502020204030204" pitchFamily="34" charset="0"/>
              </a:rPr>
              <a:t>1. Examine </a:t>
            </a:r>
            <a:r>
              <a:rPr lang="en-US" sz="1600" dirty="0" err="1">
                <a:latin typeface="Calibri" panose="020F0502020204030204" pitchFamily="34" charset="0"/>
              </a:rPr>
              <a:t>cada</a:t>
            </a:r>
            <a:r>
              <a:rPr lang="en-US" sz="1600" dirty="0">
                <a:latin typeface="Calibri" panose="020F0502020204030204" pitchFamily="34" charset="0"/>
              </a:rPr>
              <a:t> </a:t>
            </a:r>
            <a:r>
              <a:rPr lang="en-US" sz="1600" dirty="0" err="1">
                <a:latin typeface="Calibri" panose="020F0502020204030204" pitchFamily="34" charset="0"/>
              </a:rPr>
              <a:t>brote</a:t>
            </a:r>
            <a:r>
              <a:rPr lang="en-US" sz="1600" dirty="0">
                <a:latin typeface="Calibri" panose="020F0502020204030204" pitchFamily="34" charset="0"/>
              </a:rPr>
              <a:t>. </a:t>
            </a:r>
          </a:p>
          <a:p>
            <a:pPr marL="0" indent="0" algn="just">
              <a:buNone/>
            </a:pPr>
            <a:r>
              <a:rPr lang="en-US" sz="1600" dirty="0">
                <a:latin typeface="Calibri" panose="020F0502020204030204" pitchFamily="34" charset="0"/>
              </a:rPr>
              <a:t>• </a:t>
            </a:r>
            <a:r>
              <a:rPr lang="en-US" sz="1600" dirty="0" err="1">
                <a:latin typeface="Calibri" panose="020F0502020204030204" pitchFamily="34" charset="0"/>
              </a:rPr>
              <a:t>Registre</a:t>
            </a:r>
            <a:r>
              <a:rPr lang="en-US" sz="1600" dirty="0">
                <a:latin typeface="Calibri" panose="020F0502020204030204" pitchFamily="34" charset="0"/>
              </a:rPr>
              <a:t> “</a:t>
            </a:r>
            <a:r>
              <a:rPr lang="en-US" sz="1600" dirty="0" err="1">
                <a:latin typeface="Calibri" panose="020F0502020204030204" pitchFamily="34" charset="0"/>
              </a:rPr>
              <a:t>latente</a:t>
            </a:r>
            <a:r>
              <a:rPr lang="en-US" sz="1600" dirty="0">
                <a:latin typeface="Calibri" panose="020F0502020204030204" pitchFamily="34" charset="0"/>
              </a:rPr>
              <a:t>” </a:t>
            </a:r>
            <a:r>
              <a:rPr lang="en-US" sz="1600" dirty="0" err="1">
                <a:latin typeface="Calibri" panose="020F0502020204030204" pitchFamily="34" charset="0"/>
              </a:rPr>
              <a:t>si</a:t>
            </a:r>
            <a:r>
              <a:rPr lang="en-US" sz="1600" dirty="0">
                <a:latin typeface="Calibri" panose="020F0502020204030204" pitchFamily="34" charset="0"/>
              </a:rPr>
              <a:t> el </a:t>
            </a:r>
            <a:r>
              <a:rPr lang="en-US" sz="1600" dirty="0" err="1">
                <a:latin typeface="Calibri" panose="020F0502020204030204" pitchFamily="34" charset="0"/>
              </a:rPr>
              <a:t>capullo</a:t>
            </a:r>
            <a:r>
              <a:rPr lang="en-US" sz="1600" dirty="0">
                <a:latin typeface="Calibri" panose="020F0502020204030204" pitchFamily="34" charset="0"/>
              </a:rPr>
              <a:t> </a:t>
            </a:r>
            <a:r>
              <a:rPr lang="en-US" sz="1600" dirty="0" err="1">
                <a:latin typeface="Calibri" panose="020F0502020204030204" pitchFamily="34" charset="0"/>
              </a:rPr>
              <a:t>sigue</a:t>
            </a:r>
            <a:r>
              <a:rPr lang="en-US" sz="1600" dirty="0">
                <a:latin typeface="Calibri" panose="020F0502020204030204" pitchFamily="34" charset="0"/>
              </a:rPr>
              <a:t> </a:t>
            </a:r>
            <a:r>
              <a:rPr lang="en-US" sz="1600" dirty="0" err="1">
                <a:latin typeface="Calibri" panose="020F0502020204030204" pitchFamily="34" charset="0"/>
              </a:rPr>
              <a:t>igual</a:t>
            </a:r>
            <a:r>
              <a:rPr lang="en-US" sz="1600" dirty="0">
                <a:latin typeface="Calibri" panose="020F0502020204030204" pitchFamily="34" charset="0"/>
              </a:rPr>
              <a:t>.</a:t>
            </a:r>
          </a:p>
          <a:p>
            <a:pPr marL="0" indent="0" algn="just">
              <a:buNone/>
            </a:pPr>
            <a:r>
              <a:rPr lang="en-US" sz="1600" dirty="0">
                <a:latin typeface="Calibri" panose="020F0502020204030204" pitchFamily="34" charset="0"/>
              </a:rPr>
              <a:t>• </a:t>
            </a:r>
            <a:r>
              <a:rPr lang="en-US" sz="1600" dirty="0" err="1">
                <a:latin typeface="Calibri" panose="020F0502020204030204" pitchFamily="34" charset="0"/>
              </a:rPr>
              <a:t>Registre</a:t>
            </a:r>
            <a:r>
              <a:rPr lang="en-US" sz="1600" dirty="0">
                <a:latin typeface="Calibri" panose="020F0502020204030204" pitchFamily="34" charset="0"/>
              </a:rPr>
              <a:t> “</a:t>
            </a:r>
            <a:r>
              <a:rPr lang="en-US" sz="1600" dirty="0" err="1">
                <a:latin typeface="Calibri" panose="020F0502020204030204" pitchFamily="34" charset="0"/>
              </a:rPr>
              <a:t>hinchazón</a:t>
            </a:r>
            <a:r>
              <a:rPr lang="en-US" sz="1600" dirty="0">
                <a:latin typeface="Calibri" panose="020F0502020204030204" pitchFamily="34" charset="0"/>
              </a:rPr>
              <a:t>” </a:t>
            </a:r>
            <a:r>
              <a:rPr lang="en-US" sz="1600" dirty="0" err="1">
                <a:latin typeface="Calibri" panose="020F0502020204030204" pitchFamily="34" charset="0"/>
              </a:rPr>
              <a:t>si</a:t>
            </a:r>
            <a:r>
              <a:rPr lang="en-US" sz="1600" dirty="0">
                <a:latin typeface="Calibri" panose="020F0502020204030204" pitchFamily="34" charset="0"/>
              </a:rPr>
              <a:t> el </a:t>
            </a:r>
            <a:r>
              <a:rPr lang="en-US" sz="1600" dirty="0" err="1">
                <a:latin typeface="Calibri" panose="020F0502020204030204" pitchFamily="34" charset="0"/>
              </a:rPr>
              <a:t>capullo</a:t>
            </a:r>
            <a:r>
              <a:rPr lang="en-US" sz="1600" dirty="0">
                <a:latin typeface="Calibri" panose="020F0502020204030204" pitchFamily="34" charset="0"/>
              </a:rPr>
              <a:t> </a:t>
            </a:r>
            <a:r>
              <a:rPr lang="en-US" sz="1600" dirty="0" err="1">
                <a:latin typeface="Calibri" panose="020F0502020204030204" pitchFamily="34" charset="0"/>
              </a:rPr>
              <a:t>está</a:t>
            </a:r>
            <a:r>
              <a:rPr lang="en-US" sz="1600" dirty="0">
                <a:latin typeface="Calibri" panose="020F0502020204030204" pitchFamily="34" charset="0"/>
              </a:rPr>
              <a:t> </a:t>
            </a:r>
            <a:r>
              <a:rPr lang="en-US" sz="1600" dirty="0" err="1">
                <a:latin typeface="Calibri" panose="020F0502020204030204" pitchFamily="34" charset="0"/>
              </a:rPr>
              <a:t>cada</a:t>
            </a:r>
            <a:r>
              <a:rPr lang="en-US" sz="1600" dirty="0">
                <a:latin typeface="Calibri" panose="020F0502020204030204" pitchFamily="34" charset="0"/>
              </a:rPr>
              <a:t> </a:t>
            </a:r>
            <a:r>
              <a:rPr lang="en-US" sz="1600" dirty="0" err="1">
                <a:latin typeface="Calibri" panose="020F0502020204030204" pitchFamily="34" charset="0"/>
              </a:rPr>
              <a:t>vez</a:t>
            </a:r>
            <a:r>
              <a:rPr lang="en-US" sz="1600" dirty="0">
                <a:latin typeface="Calibri" panose="020F0502020204030204" pitchFamily="34" charset="0"/>
              </a:rPr>
              <a:t> </a:t>
            </a:r>
            <a:r>
              <a:rPr lang="en-US" sz="1600" dirty="0" err="1">
                <a:latin typeface="Calibri" panose="020F0502020204030204" pitchFamily="34" charset="0"/>
              </a:rPr>
              <a:t>más</a:t>
            </a:r>
            <a:r>
              <a:rPr lang="en-US" sz="1600" dirty="0">
                <a:latin typeface="Calibri" panose="020F0502020204030204" pitchFamily="34" charset="0"/>
              </a:rPr>
              <a:t> </a:t>
            </a:r>
            <a:r>
              <a:rPr lang="en-US" sz="1600" dirty="0" err="1">
                <a:latin typeface="Calibri" panose="020F0502020204030204" pitchFamily="34" charset="0"/>
              </a:rPr>
              <a:t>grande</a:t>
            </a:r>
            <a:r>
              <a:rPr lang="en-US" sz="1600" dirty="0">
                <a:latin typeface="Calibri" panose="020F0502020204030204" pitchFamily="34" charset="0"/>
              </a:rPr>
              <a:t>.  </a:t>
            </a:r>
          </a:p>
          <a:p>
            <a:pPr marL="0" indent="0" algn="just">
              <a:buNone/>
            </a:pPr>
            <a:r>
              <a:rPr lang="en-US" sz="1600" dirty="0">
                <a:latin typeface="Calibri" panose="020F0502020204030204" pitchFamily="34" charset="0"/>
              </a:rPr>
              <a:t>• </a:t>
            </a:r>
            <a:r>
              <a:rPr lang="en-US" sz="1600" dirty="0" err="1">
                <a:latin typeface="Calibri" panose="020F0502020204030204" pitchFamily="34" charset="0"/>
              </a:rPr>
              <a:t>Registre</a:t>
            </a:r>
            <a:r>
              <a:rPr lang="en-US" sz="1600" dirty="0">
                <a:latin typeface="Calibri" panose="020F0502020204030204" pitchFamily="34" charset="0"/>
              </a:rPr>
              <a:t> “</a:t>
            </a:r>
            <a:r>
              <a:rPr lang="en-US" sz="1600" dirty="0" err="1">
                <a:latin typeface="Calibri" panose="020F0502020204030204" pitchFamily="34" charset="0"/>
              </a:rPr>
              <a:t>brotación”el</a:t>
            </a:r>
            <a:r>
              <a:rPr lang="en-US" sz="1600" dirty="0">
                <a:latin typeface="Calibri" panose="020F0502020204030204" pitchFamily="34" charset="0"/>
              </a:rPr>
              <a:t> primer día que </a:t>
            </a:r>
            <a:r>
              <a:rPr lang="en-US" sz="1600" dirty="0" err="1">
                <a:latin typeface="Calibri" panose="020F0502020204030204" pitchFamily="34" charset="0"/>
              </a:rPr>
              <a:t>vea</a:t>
            </a:r>
            <a:r>
              <a:rPr lang="en-US" sz="1600" dirty="0">
                <a:latin typeface="Calibri" panose="020F0502020204030204" pitchFamily="34" charset="0"/>
              </a:rPr>
              <a:t> las </a:t>
            </a:r>
            <a:r>
              <a:rPr lang="en-US" sz="1600" dirty="0" err="1">
                <a:latin typeface="Calibri" panose="020F0502020204030204" pitchFamily="34" charset="0"/>
              </a:rPr>
              <a:t>puntas</a:t>
            </a:r>
            <a:r>
              <a:rPr lang="en-US" sz="1600" dirty="0">
                <a:latin typeface="Calibri" panose="020F0502020204030204" pitchFamily="34" charset="0"/>
              </a:rPr>
              <a:t> </a:t>
            </a:r>
            <a:r>
              <a:rPr lang="en-US" sz="1600" dirty="0" err="1">
                <a:latin typeface="Calibri" panose="020F0502020204030204" pitchFamily="34" charset="0"/>
              </a:rPr>
              <a:t>verdes</a:t>
            </a:r>
            <a:r>
              <a:rPr lang="en-US" sz="1600" dirty="0">
                <a:latin typeface="Calibri" panose="020F0502020204030204" pitchFamily="34" charset="0"/>
              </a:rPr>
              <a:t> de las hojas</a:t>
            </a:r>
          </a:p>
          <a:p>
            <a:pPr marL="0" indent="0" algn="just">
              <a:buNone/>
            </a:pPr>
            <a:r>
              <a:rPr lang="en-US" sz="1600" dirty="0">
                <a:latin typeface="Calibri" panose="020F0502020204030204" pitchFamily="34" charset="0"/>
              </a:rPr>
              <a:t>• </a:t>
            </a:r>
            <a:r>
              <a:rPr lang="en-US" sz="1600" dirty="0" err="1">
                <a:latin typeface="Calibri" panose="020F0502020204030204" pitchFamily="34" charset="0"/>
              </a:rPr>
              <a:t>Registre</a:t>
            </a:r>
            <a:r>
              <a:rPr lang="en-US" sz="1600" dirty="0">
                <a:latin typeface="Calibri" panose="020F0502020204030204" pitchFamily="34" charset="0"/>
              </a:rPr>
              <a:t> “</a:t>
            </a:r>
            <a:r>
              <a:rPr lang="en-US" sz="1600" dirty="0" err="1">
                <a:latin typeface="Calibri" panose="020F0502020204030204" pitchFamily="34" charset="0"/>
              </a:rPr>
              <a:t>perdido</a:t>
            </a:r>
            <a:r>
              <a:rPr lang="en-US" sz="1600" dirty="0">
                <a:latin typeface="Calibri" panose="020F0502020204030204" pitchFamily="34" charset="0"/>
              </a:rPr>
              <a:t>” </a:t>
            </a:r>
            <a:r>
              <a:rPr lang="en-US" sz="1600" dirty="0" err="1">
                <a:latin typeface="Calibri" panose="020F0502020204030204" pitchFamily="34" charset="0"/>
              </a:rPr>
              <a:t>si</a:t>
            </a:r>
            <a:r>
              <a:rPr lang="en-US" sz="1600" dirty="0">
                <a:latin typeface="Calibri" panose="020F0502020204030204" pitchFamily="34" charset="0"/>
              </a:rPr>
              <a:t> algo le </a:t>
            </a:r>
            <a:r>
              <a:rPr lang="en-US" sz="1600" dirty="0" err="1">
                <a:latin typeface="Calibri" panose="020F0502020204030204" pitchFamily="34" charset="0"/>
              </a:rPr>
              <a:t>sucede</a:t>
            </a:r>
            <a:r>
              <a:rPr lang="en-US" sz="1600" dirty="0">
                <a:latin typeface="Calibri" panose="020F0502020204030204" pitchFamily="34" charset="0"/>
              </a:rPr>
              <a:t> al </a:t>
            </a:r>
            <a:r>
              <a:rPr lang="en-US" sz="1600" dirty="0" err="1">
                <a:latin typeface="Calibri" panose="020F0502020204030204" pitchFamily="34" charset="0"/>
              </a:rPr>
              <a:t>capullo</a:t>
            </a:r>
            <a:r>
              <a:rPr lang="en-US" sz="1600" dirty="0">
                <a:latin typeface="Calibri" panose="020F0502020204030204" pitchFamily="34" charset="0"/>
              </a:rPr>
              <a:t> y no </a:t>
            </a:r>
            <a:r>
              <a:rPr lang="en-US" sz="1600" dirty="0" err="1">
                <a:latin typeface="Calibri" panose="020F0502020204030204" pitchFamily="34" charset="0"/>
              </a:rPr>
              <a:t>puede</a:t>
            </a:r>
            <a:r>
              <a:rPr lang="en-US" sz="1600" dirty="0">
                <a:latin typeface="Calibri" panose="020F0502020204030204" pitchFamily="34" charset="0"/>
              </a:rPr>
              <a:t> </a:t>
            </a:r>
            <a:r>
              <a:rPr lang="en-US" sz="1600" dirty="0" err="1">
                <a:latin typeface="Calibri" panose="020F0502020204030204" pitchFamily="34" charset="0"/>
              </a:rPr>
              <a:t>continuar</a:t>
            </a:r>
            <a:r>
              <a:rPr lang="en-US" sz="1600" dirty="0">
                <a:latin typeface="Calibri" panose="020F0502020204030204" pitchFamily="34" charset="0"/>
              </a:rPr>
              <a:t> con las </a:t>
            </a:r>
            <a:r>
              <a:rPr lang="en-US" sz="1600" dirty="0" err="1">
                <a:latin typeface="Calibri" panose="020F0502020204030204" pitchFamily="34" charset="0"/>
              </a:rPr>
              <a:t>observaciones</a:t>
            </a:r>
            <a:r>
              <a:rPr lang="en-US" sz="1600" dirty="0">
                <a:latin typeface="Calibri" panose="020F0502020204030204" pitchFamily="34" charset="0"/>
              </a:rPr>
              <a:t>. </a:t>
            </a:r>
          </a:p>
          <a:p>
            <a:pPr marL="0" indent="0" algn="just">
              <a:buNone/>
            </a:pPr>
            <a:r>
              <a:rPr lang="en-US" sz="1600" dirty="0">
                <a:latin typeface="Calibri" panose="020F0502020204030204" pitchFamily="34" charset="0"/>
              </a:rPr>
              <a:t>2. </a:t>
            </a:r>
            <a:r>
              <a:rPr lang="en-US" sz="1600" dirty="0" err="1">
                <a:latin typeface="Calibri" panose="020F0502020204030204" pitchFamily="34" charset="0"/>
              </a:rPr>
              <a:t>Luego</a:t>
            </a:r>
            <a:r>
              <a:rPr lang="en-US" sz="1600" dirty="0">
                <a:latin typeface="Calibri" panose="020F0502020204030204" pitchFamily="34" charset="0"/>
              </a:rPr>
              <a:t> de </a:t>
            </a:r>
            <a:r>
              <a:rPr lang="en-US" sz="1600" dirty="0" err="1">
                <a:latin typeface="Calibri" panose="020F0502020204030204" pitchFamily="34" charset="0"/>
              </a:rPr>
              <a:t>cada</a:t>
            </a:r>
            <a:r>
              <a:rPr lang="en-US" sz="1600" dirty="0">
                <a:latin typeface="Calibri" panose="020F0502020204030204" pitchFamily="34" charset="0"/>
              </a:rPr>
              <a:t> </a:t>
            </a:r>
            <a:r>
              <a:rPr lang="en-US" sz="1600" dirty="0" err="1">
                <a:latin typeface="Calibri" panose="020F0502020204030204" pitchFamily="34" charset="0"/>
              </a:rPr>
              <a:t>brotación</a:t>
            </a:r>
            <a:r>
              <a:rPr lang="en-US" sz="1600" dirty="0">
                <a:latin typeface="Calibri" panose="020F0502020204030204" pitchFamily="34" charset="0"/>
              </a:rPr>
              <a:t>, use una </a:t>
            </a:r>
            <a:r>
              <a:rPr lang="en-US" sz="1600" dirty="0" err="1">
                <a:latin typeface="Calibri" panose="020F0502020204030204" pitchFamily="34" charset="0"/>
              </a:rPr>
              <a:t>regla</a:t>
            </a:r>
            <a:r>
              <a:rPr lang="en-US" sz="1600" dirty="0">
                <a:latin typeface="Calibri" panose="020F0502020204030204" pitchFamily="34" charset="0"/>
              </a:rPr>
              <a:t> para </a:t>
            </a:r>
            <a:r>
              <a:rPr lang="en-US" sz="1600" dirty="0" err="1">
                <a:latin typeface="Calibri" panose="020F0502020204030204" pitchFamily="34" charset="0"/>
              </a:rPr>
              <a:t>medir</a:t>
            </a:r>
            <a:r>
              <a:rPr lang="en-US" sz="1600" dirty="0">
                <a:latin typeface="Calibri" panose="020F0502020204030204" pitchFamily="34" charset="0"/>
              </a:rPr>
              <a:t> el largo de la hoja o las hojas. No </a:t>
            </a:r>
            <a:r>
              <a:rPr lang="en-US" sz="1600" dirty="0" err="1">
                <a:latin typeface="Calibri" panose="020F0502020204030204" pitchFamily="34" charset="0"/>
              </a:rPr>
              <a:t>incluya</a:t>
            </a:r>
            <a:r>
              <a:rPr lang="en-US" sz="1600" dirty="0">
                <a:latin typeface="Calibri" panose="020F0502020204030204" pitchFamily="34" charset="0"/>
              </a:rPr>
              <a:t> el </a:t>
            </a:r>
            <a:r>
              <a:rPr lang="en-US" sz="1600" dirty="0" err="1">
                <a:latin typeface="Calibri" panose="020F0502020204030204" pitchFamily="34" charset="0"/>
              </a:rPr>
              <a:t>tallo</a:t>
            </a:r>
            <a:r>
              <a:rPr lang="en-US" sz="1600" dirty="0">
                <a:latin typeface="Calibri" panose="020F0502020204030204" pitchFamily="34" charset="0"/>
              </a:rPr>
              <a:t> de la hoja o el </a:t>
            </a:r>
            <a:r>
              <a:rPr lang="en-US" sz="1600" dirty="0" err="1">
                <a:latin typeface="Calibri" panose="020F0502020204030204" pitchFamily="34" charset="0"/>
              </a:rPr>
              <a:t>pecíolo</a:t>
            </a:r>
            <a:r>
              <a:rPr lang="en-US" sz="1600" dirty="0">
                <a:latin typeface="Calibri" panose="020F0502020204030204" pitchFamily="34" charset="0"/>
              </a:rPr>
              <a:t> </a:t>
            </a:r>
            <a:r>
              <a:rPr lang="en-US" sz="1600" dirty="0" err="1">
                <a:latin typeface="Calibri" panose="020F0502020204030204" pitchFamily="34" charset="0"/>
              </a:rPr>
              <a:t>en</a:t>
            </a:r>
            <a:r>
              <a:rPr lang="en-US" sz="1600" dirty="0">
                <a:latin typeface="Calibri" panose="020F0502020204030204" pitchFamily="34" charset="0"/>
              </a:rPr>
              <a:t> sus </a:t>
            </a:r>
            <a:r>
              <a:rPr lang="en-US" sz="1600" dirty="0" err="1">
                <a:latin typeface="Calibri" panose="020F0502020204030204" pitchFamily="34" charset="0"/>
              </a:rPr>
              <a:t>mediciones</a:t>
            </a:r>
            <a:r>
              <a:rPr lang="en-US" sz="1600" dirty="0">
                <a:latin typeface="Calibri" panose="020F0502020204030204" pitchFamily="34" charset="0"/>
              </a:rPr>
              <a:t> de hojas. </a:t>
            </a:r>
          </a:p>
          <a:p>
            <a:pPr marL="0" indent="0" algn="just">
              <a:buNone/>
            </a:pPr>
            <a:endParaRPr lang="en-US" sz="1600" dirty="0">
              <a:latin typeface="Calibri" panose="020F0502020204030204" pitchFamily="34" charset="0"/>
            </a:endParaRPr>
          </a:p>
          <a:p>
            <a:pPr marL="0" indent="0" algn="just">
              <a:buNone/>
            </a:pPr>
            <a:endParaRPr lang="en-US" sz="1600" dirty="0">
              <a:latin typeface="Calibri" panose="020F0502020204030204" pitchFamily="34" charset="0"/>
            </a:endParaRPr>
          </a:p>
          <a:p>
            <a:pPr marL="0" indent="0" algn="just">
              <a:buNone/>
            </a:pPr>
            <a:endParaRPr lang="en-US" sz="1600" dirty="0">
              <a:latin typeface="Calibri" panose="020F0502020204030204" pitchFamily="34" charset="0"/>
            </a:endParaRPr>
          </a:p>
          <a:p>
            <a:pPr marL="0" indent="0" algn="just">
              <a:buNone/>
            </a:pPr>
            <a:endParaRPr lang="en-US" sz="1600" dirty="0">
              <a:latin typeface="Calibri" panose="020F0502020204030204" pitchFamily="34" charset="0"/>
            </a:endParaRPr>
          </a:p>
          <a:p>
            <a:pPr marL="0" indent="0" algn="just">
              <a:buNone/>
            </a:pPr>
            <a:endParaRPr lang="en-US" sz="1600" dirty="0">
              <a:latin typeface="Calibri" panose="020F0502020204030204" pitchFamily="34" charset="0"/>
            </a:endParaRPr>
          </a:p>
          <a:p>
            <a:pPr marL="0" indent="0" algn="just">
              <a:buNone/>
            </a:pPr>
            <a:r>
              <a:rPr lang="en-US" sz="1600" dirty="0">
                <a:latin typeface="Calibri" panose="020F0502020204030204" pitchFamily="34" charset="0"/>
              </a:rPr>
              <a:t>3. </a:t>
            </a:r>
            <a:r>
              <a:rPr lang="en-US" sz="1600" dirty="0" err="1">
                <a:latin typeface="Calibri" panose="020F0502020204030204" pitchFamily="34" charset="0"/>
              </a:rPr>
              <a:t>Mida</a:t>
            </a:r>
            <a:r>
              <a:rPr lang="en-US" sz="1600" dirty="0">
                <a:latin typeface="Calibri" panose="020F0502020204030204" pitchFamily="34" charset="0"/>
              </a:rPr>
              <a:t> las hojas hasta que el largo de la hoja </a:t>
            </a:r>
            <a:r>
              <a:rPr lang="en-US" sz="1600" dirty="0" err="1">
                <a:latin typeface="Calibri" panose="020F0502020204030204" pitchFamily="34" charset="0"/>
              </a:rPr>
              <a:t>deje</a:t>
            </a:r>
            <a:r>
              <a:rPr lang="en-US" sz="1600" dirty="0">
                <a:latin typeface="Calibri" panose="020F0502020204030204" pitchFamily="34" charset="0"/>
              </a:rPr>
              <a:t> de </a:t>
            </a:r>
            <a:r>
              <a:rPr lang="en-US" sz="1600" dirty="0" err="1">
                <a:latin typeface="Calibri" panose="020F0502020204030204" pitchFamily="34" charset="0"/>
              </a:rPr>
              <a:t>crecer</a:t>
            </a:r>
            <a:r>
              <a:rPr lang="en-US" sz="1600" dirty="0">
                <a:latin typeface="Calibri" panose="020F0502020204030204" pitchFamily="34" charset="0"/>
              </a:rPr>
              <a:t>. </a:t>
            </a:r>
            <a:r>
              <a:rPr lang="en-US" sz="1600" dirty="0" err="1">
                <a:latin typeface="Calibri" panose="020F0502020204030204" pitchFamily="34" charset="0"/>
              </a:rPr>
              <a:t>Diferentes</a:t>
            </a:r>
            <a:r>
              <a:rPr lang="en-US" sz="1600" dirty="0">
                <a:latin typeface="Calibri" panose="020F0502020204030204" pitchFamily="34" charset="0"/>
              </a:rPr>
              <a:t> hojas </a:t>
            </a:r>
            <a:r>
              <a:rPr lang="en-US" sz="1600" dirty="0" err="1">
                <a:latin typeface="Calibri" panose="020F0502020204030204" pitchFamily="34" charset="0"/>
              </a:rPr>
              <a:t>pueden</a:t>
            </a:r>
            <a:r>
              <a:rPr lang="en-US" sz="1600" dirty="0">
                <a:latin typeface="Calibri" panose="020F0502020204030204" pitchFamily="34" charset="0"/>
              </a:rPr>
              <a:t> </a:t>
            </a:r>
            <a:r>
              <a:rPr lang="en-US" sz="1600" dirty="0" err="1">
                <a:latin typeface="Calibri" panose="020F0502020204030204" pitchFamily="34" charset="0"/>
              </a:rPr>
              <a:t>dejar</a:t>
            </a:r>
            <a:r>
              <a:rPr lang="en-US" sz="1600" dirty="0">
                <a:latin typeface="Calibri" panose="020F0502020204030204" pitchFamily="34" charset="0"/>
              </a:rPr>
              <a:t> de </a:t>
            </a:r>
            <a:r>
              <a:rPr lang="en-US" sz="1600" dirty="0" err="1">
                <a:latin typeface="Calibri" panose="020F0502020204030204" pitchFamily="34" charset="0"/>
              </a:rPr>
              <a:t>crecer</a:t>
            </a:r>
            <a:r>
              <a:rPr lang="en-US" sz="1600" dirty="0">
                <a:latin typeface="Calibri" panose="020F0502020204030204" pitchFamily="34" charset="0"/>
              </a:rPr>
              <a:t> </a:t>
            </a:r>
            <a:r>
              <a:rPr lang="en-US" sz="1600" dirty="0" err="1">
                <a:latin typeface="Calibri" panose="020F0502020204030204" pitchFamily="34" charset="0"/>
              </a:rPr>
              <a:t>en</a:t>
            </a:r>
            <a:r>
              <a:rPr lang="en-US" sz="1600" dirty="0">
                <a:latin typeface="Calibri" panose="020F0502020204030204" pitchFamily="34" charset="0"/>
              </a:rPr>
              <a:t> </a:t>
            </a:r>
            <a:r>
              <a:rPr lang="en-US" sz="1600" dirty="0" err="1">
                <a:latin typeface="Calibri" panose="020F0502020204030204" pitchFamily="34" charset="0"/>
              </a:rPr>
              <a:t>diferentes</a:t>
            </a:r>
            <a:r>
              <a:rPr lang="en-US" sz="1600" dirty="0">
                <a:latin typeface="Calibri" panose="020F0502020204030204" pitchFamily="34" charset="0"/>
              </a:rPr>
              <a:t> </a:t>
            </a:r>
            <a:r>
              <a:rPr lang="en-US" sz="1600" dirty="0" err="1">
                <a:latin typeface="Calibri" panose="020F0502020204030204" pitchFamily="34" charset="0"/>
              </a:rPr>
              <a:t>fechas</a:t>
            </a:r>
            <a:r>
              <a:rPr lang="en-US" sz="1600" dirty="0">
                <a:latin typeface="Calibri" panose="020F0502020204030204" pitchFamily="34" charset="0"/>
              </a:rPr>
              <a:t>.  </a:t>
            </a:r>
          </a:p>
        </p:txBody>
      </p:sp>
      <p:pic>
        <p:nvPicPr>
          <p:cNvPr id="13" name="Content Placeholder 4" descr="Image of leaf, showing that you measure from the bottom to the tip of the leaf. Do not measure the leaf stem. Use a mm ruler.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0170" y="4314179"/>
            <a:ext cx="5904975" cy="1708357"/>
          </a:xfrm>
          <a:prstGeom prst="rect">
            <a:avLst/>
          </a:prstGeom>
        </p:spPr>
      </p:pic>
    </p:spTree>
    <p:extLst>
      <p:ext uri="{BB962C8B-B14F-4D97-AF65-F5344CB8AC3E}">
        <p14:creationId xmlns:p14="http://schemas.microsoft.com/office/powerpoint/2010/main" val="13990988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3"/>
          <a:stretch>
            <a:fillRect/>
          </a:stretch>
        </p:blipFill>
        <p:spPr>
          <a:xfrm>
            <a:off x="-397" y="-189872"/>
            <a:ext cx="9144793" cy="7053683"/>
          </a:xfrm>
          <a:prstGeom prst="rect">
            <a:avLst/>
          </a:prstGeom>
        </p:spPr>
      </p:pic>
      <p:sp>
        <p:nvSpPr>
          <p:cNvPr id="12" name="Rectángulo redondeado 11"/>
          <p:cNvSpPr/>
          <p:nvPr/>
        </p:nvSpPr>
        <p:spPr>
          <a:xfrm>
            <a:off x="7770164" y="47510"/>
            <a:ext cx="1179526" cy="732525"/>
          </a:xfrm>
          <a:prstGeom prst="roundRect">
            <a:avLst>
              <a:gd name="adj" fmla="val 4163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Cómo recopilar datos</a:t>
            </a:r>
            <a:endParaRPr lang="es-AR" sz="900" dirty="0"/>
          </a:p>
        </p:txBody>
      </p:sp>
      <p:sp>
        <p:nvSpPr>
          <p:cNvPr id="13" name="CuadroTexto 12"/>
          <p:cNvSpPr txBox="1"/>
          <p:nvPr/>
        </p:nvSpPr>
        <p:spPr>
          <a:xfrm>
            <a:off x="25090" y="1098059"/>
            <a:ext cx="1075295" cy="5339923"/>
          </a:xfrm>
          <a:prstGeom prst="rect">
            <a:avLst/>
          </a:prstGeom>
          <a:noFill/>
        </p:spPr>
        <p:txBody>
          <a:bodyPr wrap="square" rtlCol="0">
            <a:spAutoFit/>
          </a:bodyPr>
          <a:lstStyle/>
          <a:p>
            <a:r>
              <a:rPr lang="es-AR" sz="1100" b="1" dirty="0">
                <a:solidFill>
                  <a:srgbClr val="759885"/>
                </a:solidFill>
              </a:rPr>
              <a:t>A. ¿Qué es la floración de árboles y arbustos?</a:t>
            </a:r>
          </a:p>
          <a:p>
            <a:endParaRPr lang="es-AR" sz="1100" b="1" dirty="0">
              <a:solidFill>
                <a:srgbClr val="759885"/>
              </a:solidFill>
            </a:endParaRPr>
          </a:p>
          <a:p>
            <a:r>
              <a:rPr lang="es-AR" sz="1100" b="1" dirty="0">
                <a:solidFill>
                  <a:srgbClr val="759885"/>
                </a:solidFill>
              </a:rPr>
              <a:t>B. ¿Por qué recolectar datos de la floración de árboles y arbustos?</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215B1C"/>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3" name="Slide Number Placeholder 2"/>
          <p:cNvSpPr>
            <a:spLocks noGrp="1"/>
          </p:cNvSpPr>
          <p:nvPr>
            <p:ph type="sldNum" sz="quarter" idx="12"/>
          </p:nvPr>
        </p:nvSpPr>
        <p:spPr/>
        <p:txBody>
          <a:bodyPr/>
          <a:lstStyle/>
          <a:p>
            <a:fld id="{60A7FD43-AE91-2142-BE89-486ECDF19888}" type="slidenum">
              <a:rPr lang="en-US" smtClean="0"/>
              <a:t>25</a:t>
            </a:fld>
            <a:endParaRPr lang="en-US" dirty="0"/>
          </a:p>
        </p:txBody>
      </p:sp>
      <p:sp>
        <p:nvSpPr>
          <p:cNvPr id="2" name="Title 1"/>
          <p:cNvSpPr>
            <a:spLocks noGrp="1"/>
          </p:cNvSpPr>
          <p:nvPr>
            <p:ph type="title"/>
          </p:nvPr>
        </p:nvSpPr>
        <p:spPr>
          <a:xfrm>
            <a:off x="1252856" y="1977275"/>
            <a:ext cx="8679847" cy="1325563"/>
          </a:xfrm>
        </p:spPr>
        <p:txBody>
          <a:bodyPr>
            <a:normAutofit fontScale="90000"/>
          </a:bodyPr>
          <a:lstStyle/>
          <a:p>
            <a:pPr marL="406400" lvl="0" indent="-406400">
              <a:defRPr/>
            </a:pPr>
            <a:r>
              <a:rPr lang="en-US" b="1" dirty="0" err="1">
                <a:solidFill>
                  <a:srgbClr val="055000"/>
                </a:solidFill>
              </a:rPr>
              <a:t>Cada</a:t>
            </a:r>
            <a:r>
              <a:rPr lang="en-US" b="1" dirty="0">
                <a:solidFill>
                  <a:srgbClr val="055000"/>
                </a:solidFill>
              </a:rPr>
              <a:t> </a:t>
            </a:r>
            <a:r>
              <a:rPr lang="en-US" b="1" dirty="0" err="1">
                <a:solidFill>
                  <a:srgbClr val="055000"/>
                </a:solidFill>
              </a:rPr>
              <a:t>Visita</a:t>
            </a:r>
            <a:r>
              <a:rPr lang="en-US" b="1" dirty="0">
                <a:solidFill>
                  <a:srgbClr val="055000"/>
                </a:solidFill>
              </a:rPr>
              <a:t>: </a:t>
            </a:r>
            <a:r>
              <a:rPr lang="en-US" b="1" dirty="0" err="1">
                <a:solidFill>
                  <a:srgbClr val="055000"/>
                </a:solidFill>
              </a:rPr>
              <a:t>Protocolo</a:t>
            </a:r>
            <a:r>
              <a:rPr lang="en-US" b="1" dirty="0">
                <a:solidFill>
                  <a:srgbClr val="055000"/>
                </a:solidFill>
              </a:rPr>
              <a:t> de </a:t>
            </a:r>
            <a:r>
              <a:rPr lang="en-US" b="1" dirty="0" err="1">
                <a:solidFill>
                  <a:srgbClr val="055000"/>
                </a:solidFill>
              </a:rPr>
              <a:t>Floración</a:t>
            </a:r>
            <a:r>
              <a:rPr lang="en-US" b="1" dirty="0">
                <a:solidFill>
                  <a:srgbClr val="055000"/>
                </a:solidFill>
              </a:rPr>
              <a:t> de </a:t>
            </a:r>
            <a:r>
              <a:rPr lang="en-US" b="1" dirty="0" err="1">
                <a:solidFill>
                  <a:srgbClr val="055000"/>
                </a:solidFill>
              </a:rPr>
              <a:t>los</a:t>
            </a:r>
            <a:r>
              <a:rPr lang="en-US" b="1" dirty="0">
                <a:solidFill>
                  <a:srgbClr val="055000"/>
                </a:solidFill>
              </a:rPr>
              <a:t> </a:t>
            </a:r>
            <a:r>
              <a:rPr lang="en-US" b="1" dirty="0" err="1" smtClean="0">
                <a:solidFill>
                  <a:srgbClr val="055000"/>
                </a:solidFill>
              </a:rPr>
              <a:t>árboles</a:t>
            </a:r>
            <a:r>
              <a:rPr lang="en-US" b="1" dirty="0" smtClean="0">
                <a:solidFill>
                  <a:srgbClr val="055000"/>
                </a:solidFill>
              </a:rPr>
              <a:t> </a:t>
            </a:r>
            <a:r>
              <a:rPr lang="en-US" b="1" dirty="0">
                <a:solidFill>
                  <a:srgbClr val="055000"/>
                </a:solidFill>
              </a:rPr>
              <a:t>y los </a:t>
            </a:r>
            <a:br>
              <a:rPr lang="en-US" b="1" dirty="0">
                <a:solidFill>
                  <a:srgbClr val="055000"/>
                </a:solidFill>
              </a:rPr>
            </a:br>
            <a:r>
              <a:rPr lang="en-US" b="1" dirty="0" err="1">
                <a:solidFill>
                  <a:srgbClr val="055000"/>
                </a:solidFill>
              </a:rPr>
              <a:t>Arbustos</a:t>
            </a:r>
            <a:r>
              <a:rPr lang="en-US" b="1" dirty="0">
                <a:solidFill>
                  <a:srgbClr val="055000"/>
                </a:solidFill>
              </a:rPr>
              <a:t> (7/8)</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endParaRPr lang="en-US" dirty="0"/>
          </a:p>
        </p:txBody>
      </p:sp>
      <p:graphicFrame>
        <p:nvGraphicFramePr>
          <p:cNvPr id="4" name="Table 3">
            <a:extLst>
              <a:ext uri="{FF2B5EF4-FFF2-40B4-BE49-F238E27FC236}">
                <a16:creationId xmlns:a16="http://schemas.microsoft.com/office/drawing/2014/main" id="{3F9770C6-6655-9947-8478-589BA27E330A}"/>
              </a:ext>
            </a:extLst>
          </p:cNvPr>
          <p:cNvGraphicFramePr>
            <a:graphicFrameLocks noGrp="1"/>
          </p:cNvGraphicFramePr>
          <p:nvPr>
            <p:extLst>
              <p:ext uri="{D42A27DB-BD31-4B8C-83A1-F6EECF244321}">
                <p14:modId xmlns:p14="http://schemas.microsoft.com/office/powerpoint/2010/main" val="685655130"/>
              </p:ext>
            </p:extLst>
          </p:nvPr>
        </p:nvGraphicFramePr>
        <p:xfrm>
          <a:off x="1270336" y="1743551"/>
          <a:ext cx="4807736" cy="1737360"/>
        </p:xfrm>
        <a:graphic>
          <a:graphicData uri="http://schemas.openxmlformats.org/drawingml/2006/table">
            <a:tbl>
              <a:tblPr firstRow="1" firstCol="1" bandRow="1">
                <a:tableStyleId>{5C22544A-7EE6-4342-B048-85BDC9FD1C3A}</a:tableStyleId>
              </a:tblPr>
              <a:tblGrid>
                <a:gridCol w="800088">
                  <a:extLst>
                    <a:ext uri="{9D8B030D-6E8A-4147-A177-3AD203B41FA5}">
                      <a16:colId xmlns:a16="http://schemas.microsoft.com/office/drawing/2014/main" val="2792361369"/>
                    </a:ext>
                  </a:extLst>
                </a:gridCol>
                <a:gridCol w="876287">
                  <a:extLst>
                    <a:ext uri="{9D8B030D-6E8A-4147-A177-3AD203B41FA5}">
                      <a16:colId xmlns:a16="http://schemas.microsoft.com/office/drawing/2014/main" val="4065390364"/>
                    </a:ext>
                  </a:extLst>
                </a:gridCol>
                <a:gridCol w="872683">
                  <a:extLst>
                    <a:ext uri="{9D8B030D-6E8A-4147-A177-3AD203B41FA5}">
                      <a16:colId xmlns:a16="http://schemas.microsoft.com/office/drawing/2014/main" val="612893811"/>
                    </a:ext>
                  </a:extLst>
                </a:gridCol>
                <a:gridCol w="872683">
                  <a:extLst>
                    <a:ext uri="{9D8B030D-6E8A-4147-A177-3AD203B41FA5}">
                      <a16:colId xmlns:a16="http://schemas.microsoft.com/office/drawing/2014/main" val="1135953485"/>
                    </a:ext>
                  </a:extLst>
                </a:gridCol>
                <a:gridCol w="875257">
                  <a:extLst>
                    <a:ext uri="{9D8B030D-6E8A-4147-A177-3AD203B41FA5}">
                      <a16:colId xmlns:a16="http://schemas.microsoft.com/office/drawing/2014/main" val="2431042927"/>
                    </a:ext>
                  </a:extLst>
                </a:gridCol>
                <a:gridCol w="510738">
                  <a:extLst>
                    <a:ext uri="{9D8B030D-6E8A-4147-A177-3AD203B41FA5}">
                      <a16:colId xmlns:a16="http://schemas.microsoft.com/office/drawing/2014/main" val="3651667727"/>
                    </a:ext>
                  </a:extLst>
                </a:gridCol>
              </a:tblGrid>
              <a:tr h="730569">
                <a:tc>
                  <a:txBody>
                    <a:bodyPr/>
                    <a:lstStyle/>
                    <a:p>
                      <a:r>
                        <a:rPr lang="en-UY" sz="1200">
                          <a:effectLst/>
                        </a:rPr>
                        <a:t> </a:t>
                      </a:r>
                    </a:p>
                    <a:p>
                      <a:r>
                        <a:rPr lang="es-ES" sz="1200">
                          <a:effectLst/>
                        </a:rPr>
                        <a:t>    Fecha </a:t>
                      </a:r>
                      <a:endParaRPr lang="en-UY" sz="1200">
                        <a:effectLst/>
                      </a:endParaRPr>
                    </a:p>
                    <a:p>
                      <a:r>
                        <a:rPr lang="es-ES" sz="1200">
                          <a:effectLst/>
                        </a:rPr>
                        <a:t>(Día y mes)</a:t>
                      </a:r>
                      <a:endParaRPr lang="en-UY"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s-ES" sz="900">
                          <a:effectLst/>
                        </a:rPr>
                        <a:t>  Hoja 1</a:t>
                      </a:r>
                      <a:endParaRPr lang="en-UY" sz="1200">
                        <a:effectLst/>
                      </a:endParaRPr>
                    </a:p>
                    <a:p>
                      <a:r>
                        <a:rPr lang="es-ES" sz="900">
                          <a:effectLst/>
                        </a:rPr>
                        <a:t>(Latencia, hinchazón,</a:t>
                      </a:r>
                      <a:endParaRPr lang="en-UY" sz="1200">
                        <a:effectLst/>
                      </a:endParaRPr>
                    </a:p>
                    <a:p>
                      <a:r>
                        <a:rPr lang="es-ES" sz="900">
                          <a:effectLst/>
                        </a:rPr>
                        <a:t>Brotación, largo mm, Perdido)</a:t>
                      </a:r>
                      <a:endParaRPr lang="en-UY"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s-ES" sz="900">
                          <a:effectLst/>
                        </a:rPr>
                        <a:t>  Hoja 2</a:t>
                      </a:r>
                      <a:endParaRPr lang="en-UY" sz="1200">
                        <a:effectLst/>
                      </a:endParaRPr>
                    </a:p>
                    <a:p>
                      <a:r>
                        <a:rPr lang="es-ES" sz="900">
                          <a:effectLst/>
                        </a:rPr>
                        <a:t>(Latencia, hinchazón,</a:t>
                      </a:r>
                      <a:endParaRPr lang="en-UY" sz="1200">
                        <a:effectLst/>
                      </a:endParaRPr>
                    </a:p>
                    <a:p>
                      <a:r>
                        <a:rPr lang="es-ES" sz="900">
                          <a:effectLst/>
                        </a:rPr>
                        <a:t>Brotación, largo mm, Perdido)</a:t>
                      </a:r>
                      <a:endParaRPr lang="en-UY"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s-ES" sz="900">
                          <a:effectLst/>
                        </a:rPr>
                        <a:t>    Hoja 3</a:t>
                      </a:r>
                      <a:endParaRPr lang="en-UY" sz="1200">
                        <a:effectLst/>
                      </a:endParaRPr>
                    </a:p>
                    <a:p>
                      <a:r>
                        <a:rPr lang="es-ES" sz="900">
                          <a:effectLst/>
                        </a:rPr>
                        <a:t>(Latencia, hinchazón,</a:t>
                      </a:r>
                      <a:endParaRPr lang="en-UY" sz="1200">
                        <a:effectLst/>
                      </a:endParaRPr>
                    </a:p>
                    <a:p>
                      <a:r>
                        <a:rPr lang="es-ES" sz="900">
                          <a:effectLst/>
                        </a:rPr>
                        <a:t>Brotación, largo mm, Perdido)</a:t>
                      </a:r>
                      <a:endParaRPr lang="en-UY"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UY" sz="900">
                          <a:effectLst/>
                        </a:rPr>
                        <a:t> </a:t>
                      </a:r>
                      <a:r>
                        <a:rPr lang="es-ES" sz="900">
                          <a:effectLst/>
                        </a:rPr>
                        <a:t>  Hoja 4</a:t>
                      </a:r>
                      <a:endParaRPr lang="en-UY" sz="1200">
                        <a:effectLst/>
                      </a:endParaRPr>
                    </a:p>
                    <a:p>
                      <a:r>
                        <a:rPr lang="es-ES" sz="900">
                          <a:effectLst/>
                        </a:rPr>
                        <a:t>(Latencia, hinchazón,</a:t>
                      </a:r>
                      <a:endParaRPr lang="en-UY" sz="1200">
                        <a:effectLst/>
                      </a:endParaRPr>
                    </a:p>
                    <a:p>
                      <a:r>
                        <a:rPr lang="es-ES" sz="900">
                          <a:effectLst/>
                        </a:rPr>
                        <a:t>Brotación, largo mm, Perdido)</a:t>
                      </a:r>
                      <a:endParaRPr lang="en-UY"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s-ES" sz="900">
                          <a:effectLst/>
                        </a:rPr>
                        <a:t>  Ingreso</a:t>
                      </a:r>
                      <a:endParaRPr lang="en-UY" sz="1200">
                        <a:effectLst/>
                      </a:endParaRPr>
                    </a:p>
                    <a:p>
                      <a:r>
                        <a:rPr lang="es-ES" sz="900">
                          <a:effectLst/>
                        </a:rPr>
                        <a:t>de Datos </a:t>
                      </a:r>
                      <a:endParaRPr lang="en-UY" sz="1200">
                        <a:effectLst/>
                      </a:endParaRPr>
                    </a:p>
                    <a:p>
                      <a:pPr marL="342900" lvl="0" indent="-342900">
                        <a:buFont typeface="Wingdings" pitchFamily="2" charset="2"/>
                        <a:buChar char=""/>
                      </a:pPr>
                      <a:r>
                        <a:rPr lang="en-UY" sz="900">
                          <a:effectLst/>
                        </a:rPr>
                        <a:t> </a:t>
                      </a:r>
                      <a:endParaRPr lang="en-UY" sz="1200">
                        <a:effectLst/>
                      </a:endParaRPr>
                    </a:p>
                    <a:p>
                      <a:r>
                        <a:rPr lang="en-UY" sz="900">
                          <a:effectLst/>
                        </a:rPr>
                        <a:t> </a:t>
                      </a:r>
                      <a:endParaRPr lang="en-UY"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13966235"/>
                  </a:ext>
                </a:extLst>
              </a:tr>
              <a:tr h="162349">
                <a:tc>
                  <a:txBody>
                    <a:bodyPr/>
                    <a:lstStyle/>
                    <a:p>
                      <a:r>
                        <a:rPr lang="es-ES" sz="1200">
                          <a:effectLst/>
                        </a:rPr>
                        <a:t> </a:t>
                      </a:r>
                      <a:endParaRPr lang="en-UY"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s-ES" sz="1200">
                          <a:effectLst/>
                        </a:rPr>
                        <a:t>     </a:t>
                      </a:r>
                      <a:endParaRPr lang="en-UY"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s-ES" sz="1200">
                          <a:effectLst/>
                        </a:rPr>
                        <a:t>      </a:t>
                      </a:r>
                      <a:endParaRPr lang="en-UY"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s-ES" sz="1200">
                          <a:effectLst/>
                        </a:rPr>
                        <a:t>      </a:t>
                      </a:r>
                      <a:endParaRPr lang="en-UY"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s-ES" sz="1200">
                          <a:effectLst/>
                        </a:rPr>
                        <a:t>       </a:t>
                      </a:r>
                      <a:endParaRPr lang="en-UY"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28600"/>
                      <a:r>
                        <a:rPr lang="en-UY" sz="1200">
                          <a:effectLst/>
                        </a:rPr>
                        <a:t> </a:t>
                      </a:r>
                      <a:endParaRPr lang="en-UY"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73264651"/>
                  </a:ext>
                </a:extLst>
              </a:tr>
              <a:tr h="162349">
                <a:tc>
                  <a:txBody>
                    <a:bodyPr/>
                    <a:lstStyle/>
                    <a:p>
                      <a:r>
                        <a:rPr lang="es-ES" sz="1200">
                          <a:effectLst/>
                        </a:rPr>
                        <a:t> </a:t>
                      </a:r>
                      <a:endParaRPr lang="en-UY"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s-ES" sz="1200">
                          <a:effectLst/>
                        </a:rPr>
                        <a:t>     </a:t>
                      </a:r>
                      <a:endParaRPr lang="en-UY"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s-ES" sz="1200">
                          <a:effectLst/>
                        </a:rPr>
                        <a:t>      </a:t>
                      </a:r>
                      <a:endParaRPr lang="en-UY"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s-ES" sz="1200">
                          <a:effectLst/>
                        </a:rPr>
                        <a:t>     </a:t>
                      </a:r>
                      <a:endParaRPr lang="en-UY"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s-ES" sz="1200">
                          <a:effectLst/>
                        </a:rPr>
                        <a:t>      </a:t>
                      </a:r>
                      <a:endParaRPr lang="en-UY"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UY" sz="1200">
                          <a:effectLst/>
                        </a:rPr>
                        <a:t> </a:t>
                      </a:r>
                      <a:endParaRPr lang="en-UY"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96560182"/>
                  </a:ext>
                </a:extLst>
              </a:tr>
              <a:tr h="162349">
                <a:tc>
                  <a:txBody>
                    <a:bodyPr/>
                    <a:lstStyle/>
                    <a:p>
                      <a:r>
                        <a:rPr lang="es-ES" sz="1200">
                          <a:effectLst/>
                        </a:rPr>
                        <a:t> </a:t>
                      </a:r>
                      <a:endParaRPr lang="en-UY"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s-ES" sz="1200">
                          <a:effectLst/>
                        </a:rPr>
                        <a:t>     </a:t>
                      </a:r>
                      <a:endParaRPr lang="en-UY"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s-ES" sz="1200">
                          <a:effectLst/>
                        </a:rPr>
                        <a:t>      </a:t>
                      </a:r>
                      <a:endParaRPr lang="en-UY"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s-ES" sz="1200">
                          <a:effectLst/>
                        </a:rPr>
                        <a:t>     </a:t>
                      </a:r>
                      <a:endParaRPr lang="en-UY"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s-ES" sz="1200">
                          <a:effectLst/>
                        </a:rPr>
                        <a:t>      </a:t>
                      </a:r>
                      <a:endParaRPr lang="en-UY"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UY" sz="1200">
                          <a:effectLst/>
                        </a:rPr>
                        <a:t> </a:t>
                      </a:r>
                      <a:endParaRPr lang="en-UY"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34843285"/>
                  </a:ext>
                </a:extLst>
              </a:tr>
              <a:tr h="179324">
                <a:tc>
                  <a:txBody>
                    <a:bodyPr/>
                    <a:lstStyle/>
                    <a:p>
                      <a:r>
                        <a:rPr lang="es-ES" sz="1200">
                          <a:effectLst/>
                        </a:rPr>
                        <a:t> </a:t>
                      </a:r>
                      <a:endParaRPr lang="en-UY"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s-ES" sz="1200">
                          <a:effectLst/>
                        </a:rPr>
                        <a:t>     </a:t>
                      </a:r>
                      <a:endParaRPr lang="en-UY"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s-ES" sz="1200">
                          <a:effectLst/>
                        </a:rPr>
                        <a:t>     </a:t>
                      </a:r>
                      <a:endParaRPr lang="en-UY"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s-ES" sz="1200">
                          <a:effectLst/>
                        </a:rPr>
                        <a:t>      </a:t>
                      </a:r>
                      <a:endParaRPr lang="en-UY"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s-ES" sz="1200">
                          <a:effectLst/>
                        </a:rPr>
                        <a:t>       </a:t>
                      </a:r>
                      <a:endParaRPr lang="en-UY"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UY" sz="1200">
                          <a:effectLst/>
                        </a:rPr>
                        <a:t> </a:t>
                      </a:r>
                      <a:endParaRPr lang="en-UY"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31291117"/>
                  </a:ext>
                </a:extLst>
              </a:tr>
              <a:tr h="162349">
                <a:tc>
                  <a:txBody>
                    <a:bodyPr/>
                    <a:lstStyle/>
                    <a:p>
                      <a:r>
                        <a:rPr lang="es-ES" sz="1200">
                          <a:effectLst/>
                        </a:rPr>
                        <a:t> </a:t>
                      </a:r>
                      <a:endParaRPr lang="en-UY"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s-ES" sz="1200">
                          <a:effectLst/>
                        </a:rPr>
                        <a:t>     </a:t>
                      </a:r>
                      <a:endParaRPr lang="en-UY"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s-ES" sz="1200">
                          <a:effectLst/>
                        </a:rPr>
                        <a:t>  </a:t>
                      </a:r>
                      <a:endParaRPr lang="en-UY"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s-ES" sz="1200">
                          <a:effectLst/>
                        </a:rPr>
                        <a:t>      </a:t>
                      </a:r>
                      <a:endParaRPr lang="en-UY"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s-ES" sz="1200">
                          <a:effectLst/>
                        </a:rPr>
                        <a:t>       </a:t>
                      </a:r>
                      <a:endParaRPr lang="en-UY"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UY" sz="1200" dirty="0">
                          <a:effectLst/>
                        </a:rPr>
                        <a:t> </a:t>
                      </a:r>
                      <a:endParaRPr lang="en-U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68979647"/>
                  </a:ext>
                </a:extLst>
              </a:tr>
            </a:tbl>
          </a:graphicData>
        </a:graphic>
      </p:graphicFrame>
      <p:sp>
        <p:nvSpPr>
          <p:cNvPr id="6" name="Rectangle 1">
            <a:extLst>
              <a:ext uri="{FF2B5EF4-FFF2-40B4-BE49-F238E27FC236}">
                <a16:creationId xmlns:a16="http://schemas.microsoft.com/office/drawing/2014/main" id="{E40EC102-4B5E-E54F-8CEB-D432B291F14A}"/>
              </a:ext>
            </a:extLst>
          </p:cNvPr>
          <p:cNvSpPr>
            <a:spLocks noChangeArrowheads="1"/>
          </p:cNvSpPr>
          <p:nvPr/>
        </p:nvSpPr>
        <p:spPr bwMode="auto">
          <a:xfrm>
            <a:off x="1252856" y="2043717"/>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Y"/>
          </a:p>
        </p:txBody>
      </p:sp>
      <p:grpSp>
        <p:nvGrpSpPr>
          <p:cNvPr id="8" name="Grupo 7"/>
          <p:cNvGrpSpPr/>
          <p:nvPr/>
        </p:nvGrpSpPr>
        <p:grpSpPr>
          <a:xfrm>
            <a:off x="5368413" y="1743551"/>
            <a:ext cx="3764157" cy="4351337"/>
            <a:chOff x="5368413" y="1743551"/>
            <a:chExt cx="3764157" cy="4351337"/>
          </a:xfrm>
        </p:grpSpPr>
        <p:pic>
          <p:nvPicPr>
            <p:cNvPr id="17" name="Content Placeholder 5" descr=" Illustration showing swollen buds, a bursting bud, and a leaf being measured using a mm rule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3765" y="1743551"/>
              <a:ext cx="3398805" cy="4351337"/>
            </a:xfrm>
            <a:prstGeom prst="rect">
              <a:avLst/>
            </a:prstGeom>
          </p:spPr>
        </p:pic>
        <p:sp>
          <p:nvSpPr>
            <p:cNvPr id="5" name="CuadroTexto 4"/>
            <p:cNvSpPr txBox="1"/>
            <p:nvPr/>
          </p:nvSpPr>
          <p:spPr>
            <a:xfrm>
              <a:off x="8078615" y="1998079"/>
              <a:ext cx="871075" cy="307777"/>
            </a:xfrm>
            <a:prstGeom prst="rect">
              <a:avLst/>
            </a:prstGeom>
            <a:solidFill>
              <a:schemeClr val="bg1"/>
            </a:solidFill>
          </p:spPr>
          <p:txBody>
            <a:bodyPr wrap="square" rtlCol="0">
              <a:spAutoFit/>
            </a:bodyPr>
            <a:lstStyle/>
            <a:p>
              <a:r>
                <a:rPr lang="es-AR" sz="1400" dirty="0" smtClean="0"/>
                <a:t>hinchado</a:t>
              </a:r>
              <a:endParaRPr lang="es-AR" sz="1400" dirty="0"/>
            </a:p>
          </p:txBody>
        </p:sp>
        <p:sp>
          <p:nvSpPr>
            <p:cNvPr id="14" name="CuadroTexto 13"/>
            <p:cNvSpPr txBox="1"/>
            <p:nvPr/>
          </p:nvSpPr>
          <p:spPr>
            <a:xfrm>
              <a:off x="8078614" y="3464433"/>
              <a:ext cx="871075" cy="307777"/>
            </a:xfrm>
            <a:prstGeom prst="rect">
              <a:avLst/>
            </a:prstGeom>
            <a:solidFill>
              <a:schemeClr val="bg1"/>
            </a:solidFill>
          </p:spPr>
          <p:txBody>
            <a:bodyPr wrap="square" rtlCol="0">
              <a:spAutoFit/>
            </a:bodyPr>
            <a:lstStyle/>
            <a:p>
              <a:r>
                <a:rPr lang="es-AR" sz="1400" dirty="0" smtClean="0"/>
                <a:t>brote</a:t>
              </a:r>
              <a:endParaRPr lang="es-AR" sz="1400" dirty="0"/>
            </a:p>
          </p:txBody>
        </p:sp>
        <p:sp>
          <p:nvSpPr>
            <p:cNvPr id="7" name="CuadroTexto 6"/>
            <p:cNvSpPr txBox="1"/>
            <p:nvPr/>
          </p:nvSpPr>
          <p:spPr>
            <a:xfrm>
              <a:off x="5368413" y="5279921"/>
              <a:ext cx="1415845" cy="523220"/>
            </a:xfrm>
            <a:prstGeom prst="rect">
              <a:avLst/>
            </a:prstGeom>
            <a:solidFill>
              <a:schemeClr val="bg1"/>
            </a:solidFill>
          </p:spPr>
          <p:txBody>
            <a:bodyPr wrap="square" rtlCol="0">
              <a:spAutoFit/>
            </a:bodyPr>
            <a:lstStyle/>
            <a:p>
              <a:r>
                <a:rPr lang="es-AR" sz="1400" dirty="0" smtClean="0"/>
                <a:t>Mida la longitud de la hoja</a:t>
              </a:r>
              <a:endParaRPr lang="es-AR" sz="1400" dirty="0"/>
            </a:p>
          </p:txBody>
        </p:sp>
      </p:grpSp>
    </p:spTree>
    <p:extLst>
      <p:ext uri="{BB962C8B-B14F-4D97-AF65-F5344CB8AC3E}">
        <p14:creationId xmlns:p14="http://schemas.microsoft.com/office/powerpoint/2010/main" val="526127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2"/>
          <a:stretch>
            <a:fillRect/>
          </a:stretch>
        </p:blipFill>
        <p:spPr>
          <a:xfrm>
            <a:off x="-397" y="-189872"/>
            <a:ext cx="9144793" cy="7053683"/>
          </a:xfrm>
          <a:prstGeom prst="rect">
            <a:avLst/>
          </a:prstGeom>
        </p:spPr>
      </p:pic>
      <p:sp>
        <p:nvSpPr>
          <p:cNvPr id="11" name="Rectángulo redondeado 10"/>
          <p:cNvSpPr/>
          <p:nvPr/>
        </p:nvSpPr>
        <p:spPr>
          <a:xfrm>
            <a:off x="7770164" y="47510"/>
            <a:ext cx="1179526" cy="732525"/>
          </a:xfrm>
          <a:prstGeom prst="roundRect">
            <a:avLst>
              <a:gd name="adj" fmla="val 4163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Cómo recopilar datos</a:t>
            </a:r>
            <a:endParaRPr lang="es-AR" sz="900" dirty="0"/>
          </a:p>
        </p:txBody>
      </p:sp>
      <p:sp>
        <p:nvSpPr>
          <p:cNvPr id="12" name="CuadroTexto 11"/>
          <p:cNvSpPr txBox="1"/>
          <p:nvPr/>
        </p:nvSpPr>
        <p:spPr>
          <a:xfrm>
            <a:off x="25090" y="1098059"/>
            <a:ext cx="1075295" cy="5339923"/>
          </a:xfrm>
          <a:prstGeom prst="rect">
            <a:avLst/>
          </a:prstGeom>
          <a:noFill/>
        </p:spPr>
        <p:txBody>
          <a:bodyPr wrap="square" rtlCol="0">
            <a:spAutoFit/>
          </a:bodyPr>
          <a:lstStyle/>
          <a:p>
            <a:r>
              <a:rPr lang="es-AR" sz="1100" b="1" dirty="0">
                <a:solidFill>
                  <a:srgbClr val="759885"/>
                </a:solidFill>
              </a:rPr>
              <a:t>A. ¿Qué es la floración de árboles y arbustos?</a:t>
            </a:r>
          </a:p>
          <a:p>
            <a:endParaRPr lang="es-AR" sz="1100" b="1" dirty="0">
              <a:solidFill>
                <a:srgbClr val="759885"/>
              </a:solidFill>
            </a:endParaRPr>
          </a:p>
          <a:p>
            <a:r>
              <a:rPr lang="es-AR" sz="1100" b="1" dirty="0">
                <a:solidFill>
                  <a:srgbClr val="759885"/>
                </a:solidFill>
              </a:rPr>
              <a:t>B. ¿Por qué recolectar datos de la floración de árboles y arbustos?</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215B1C"/>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3" name="Slide Number Placeholder 2"/>
          <p:cNvSpPr>
            <a:spLocks noGrp="1"/>
          </p:cNvSpPr>
          <p:nvPr>
            <p:ph type="sldNum" sz="quarter" idx="12"/>
          </p:nvPr>
        </p:nvSpPr>
        <p:spPr/>
        <p:txBody>
          <a:bodyPr/>
          <a:lstStyle/>
          <a:p>
            <a:fld id="{60A7FD43-AE91-2142-BE89-486ECDF19888}" type="slidenum">
              <a:rPr lang="en-US" smtClean="0"/>
              <a:t>26</a:t>
            </a:fld>
            <a:endParaRPr lang="en-US" dirty="0"/>
          </a:p>
        </p:txBody>
      </p:sp>
      <p:sp>
        <p:nvSpPr>
          <p:cNvPr id="2" name="Title 1"/>
          <p:cNvSpPr>
            <a:spLocks noGrp="1"/>
          </p:cNvSpPr>
          <p:nvPr>
            <p:ph type="title"/>
          </p:nvPr>
        </p:nvSpPr>
        <p:spPr>
          <a:xfrm>
            <a:off x="1185066" y="1923622"/>
            <a:ext cx="8679847" cy="1325563"/>
          </a:xfrm>
        </p:spPr>
        <p:txBody>
          <a:bodyPr>
            <a:normAutofit fontScale="90000"/>
          </a:bodyPr>
          <a:lstStyle/>
          <a:p>
            <a:pPr marL="406400" lvl="0" indent="-406400">
              <a:defRPr/>
            </a:pPr>
            <a:r>
              <a:rPr lang="en-US" b="1" dirty="0">
                <a:solidFill>
                  <a:srgbClr val="055000"/>
                </a:solidFill>
              </a:rPr>
              <a:t/>
            </a:r>
            <a:br>
              <a:rPr lang="en-US" b="1" dirty="0">
                <a:solidFill>
                  <a:srgbClr val="055000"/>
                </a:solidFill>
              </a:rPr>
            </a:br>
            <a:r>
              <a:rPr lang="en-US" b="1" dirty="0" err="1">
                <a:solidFill>
                  <a:srgbClr val="055000"/>
                </a:solidFill>
              </a:rPr>
              <a:t>Cada</a:t>
            </a:r>
            <a:r>
              <a:rPr lang="en-US" b="1" dirty="0">
                <a:solidFill>
                  <a:srgbClr val="055000"/>
                </a:solidFill>
              </a:rPr>
              <a:t> </a:t>
            </a:r>
            <a:r>
              <a:rPr lang="en-US" b="1" dirty="0" err="1">
                <a:solidFill>
                  <a:srgbClr val="055000"/>
                </a:solidFill>
              </a:rPr>
              <a:t>Visita</a:t>
            </a:r>
            <a:r>
              <a:rPr lang="en-US" b="1" dirty="0">
                <a:solidFill>
                  <a:srgbClr val="055000"/>
                </a:solidFill>
              </a:rPr>
              <a:t>: </a:t>
            </a:r>
            <a:r>
              <a:rPr lang="en-US" b="1" dirty="0" err="1">
                <a:solidFill>
                  <a:srgbClr val="055000"/>
                </a:solidFill>
              </a:rPr>
              <a:t>Protocolo</a:t>
            </a:r>
            <a:r>
              <a:rPr lang="en-US" b="1" dirty="0">
                <a:solidFill>
                  <a:srgbClr val="055000"/>
                </a:solidFill>
              </a:rPr>
              <a:t> de </a:t>
            </a:r>
            <a:r>
              <a:rPr lang="en-US" b="1" dirty="0" err="1">
                <a:solidFill>
                  <a:srgbClr val="055000"/>
                </a:solidFill>
              </a:rPr>
              <a:t>Floración</a:t>
            </a:r>
            <a:r>
              <a:rPr lang="en-US" b="1" dirty="0">
                <a:solidFill>
                  <a:srgbClr val="055000"/>
                </a:solidFill>
              </a:rPr>
              <a:t> de </a:t>
            </a:r>
            <a:r>
              <a:rPr lang="en-US" b="1" dirty="0" err="1">
                <a:solidFill>
                  <a:srgbClr val="055000"/>
                </a:solidFill>
              </a:rPr>
              <a:t>los</a:t>
            </a:r>
            <a:r>
              <a:rPr lang="en-US" b="1" dirty="0">
                <a:solidFill>
                  <a:srgbClr val="055000"/>
                </a:solidFill>
              </a:rPr>
              <a:t> </a:t>
            </a:r>
            <a:r>
              <a:rPr lang="en-US" b="1" dirty="0" err="1" smtClean="0">
                <a:solidFill>
                  <a:srgbClr val="055000"/>
                </a:solidFill>
              </a:rPr>
              <a:t>árboles</a:t>
            </a:r>
            <a:r>
              <a:rPr lang="en-US" b="1" dirty="0" smtClean="0">
                <a:solidFill>
                  <a:srgbClr val="055000"/>
                </a:solidFill>
              </a:rPr>
              <a:t> </a:t>
            </a:r>
            <a:r>
              <a:rPr lang="en-US" b="1" dirty="0">
                <a:solidFill>
                  <a:srgbClr val="055000"/>
                </a:solidFill>
              </a:rPr>
              <a:t>y los </a:t>
            </a:r>
            <a:br>
              <a:rPr lang="en-US" b="1" dirty="0">
                <a:solidFill>
                  <a:srgbClr val="055000"/>
                </a:solidFill>
              </a:rPr>
            </a:br>
            <a:r>
              <a:rPr lang="en-US" b="1" dirty="0" err="1">
                <a:solidFill>
                  <a:srgbClr val="055000"/>
                </a:solidFill>
              </a:rPr>
              <a:t>Arbustos</a:t>
            </a:r>
            <a:r>
              <a:rPr lang="en-US" b="1" dirty="0">
                <a:solidFill>
                  <a:srgbClr val="055000"/>
                </a:solidFill>
              </a:rPr>
              <a:t> (8/8)</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endParaRPr lang="en-US" dirty="0"/>
          </a:p>
        </p:txBody>
      </p:sp>
      <p:graphicFrame>
        <p:nvGraphicFramePr>
          <p:cNvPr id="4" name="Table 3">
            <a:extLst>
              <a:ext uri="{FF2B5EF4-FFF2-40B4-BE49-F238E27FC236}">
                <a16:creationId xmlns:a16="http://schemas.microsoft.com/office/drawing/2014/main" id="{65D02C10-4848-E449-B007-506A3E0ECF1A}"/>
              </a:ext>
            </a:extLst>
          </p:cNvPr>
          <p:cNvGraphicFramePr>
            <a:graphicFrameLocks noGrp="1"/>
          </p:cNvGraphicFramePr>
          <p:nvPr>
            <p:extLst>
              <p:ext uri="{D42A27DB-BD31-4B8C-83A1-F6EECF244321}">
                <p14:modId xmlns:p14="http://schemas.microsoft.com/office/powerpoint/2010/main" val="3563855709"/>
              </p:ext>
            </p:extLst>
          </p:nvPr>
        </p:nvGraphicFramePr>
        <p:xfrm>
          <a:off x="2481191" y="2187575"/>
          <a:ext cx="4181618" cy="4351338"/>
        </p:xfrm>
        <a:graphic>
          <a:graphicData uri="http://schemas.openxmlformats.org/drawingml/2006/table">
            <a:tbl>
              <a:tblPr firstRow="1" firstCol="1" bandRow="1">
                <a:tableStyleId>{5C22544A-7EE6-4342-B048-85BDC9FD1C3A}</a:tableStyleId>
              </a:tblPr>
              <a:tblGrid>
                <a:gridCol w="695892">
                  <a:extLst>
                    <a:ext uri="{9D8B030D-6E8A-4147-A177-3AD203B41FA5}">
                      <a16:colId xmlns:a16="http://schemas.microsoft.com/office/drawing/2014/main" val="261864679"/>
                    </a:ext>
                  </a:extLst>
                </a:gridCol>
                <a:gridCol w="762167">
                  <a:extLst>
                    <a:ext uri="{9D8B030D-6E8A-4147-A177-3AD203B41FA5}">
                      <a16:colId xmlns:a16="http://schemas.microsoft.com/office/drawing/2014/main" val="2413034749"/>
                    </a:ext>
                  </a:extLst>
                </a:gridCol>
                <a:gridCol w="759032">
                  <a:extLst>
                    <a:ext uri="{9D8B030D-6E8A-4147-A177-3AD203B41FA5}">
                      <a16:colId xmlns:a16="http://schemas.microsoft.com/office/drawing/2014/main" val="2608002111"/>
                    </a:ext>
                  </a:extLst>
                </a:gridCol>
                <a:gridCol w="759032">
                  <a:extLst>
                    <a:ext uri="{9D8B030D-6E8A-4147-A177-3AD203B41FA5}">
                      <a16:colId xmlns:a16="http://schemas.microsoft.com/office/drawing/2014/main" val="3074388125"/>
                    </a:ext>
                  </a:extLst>
                </a:gridCol>
                <a:gridCol w="761271">
                  <a:extLst>
                    <a:ext uri="{9D8B030D-6E8A-4147-A177-3AD203B41FA5}">
                      <a16:colId xmlns:a16="http://schemas.microsoft.com/office/drawing/2014/main" val="2137914555"/>
                    </a:ext>
                  </a:extLst>
                </a:gridCol>
                <a:gridCol w="444224">
                  <a:extLst>
                    <a:ext uri="{9D8B030D-6E8A-4147-A177-3AD203B41FA5}">
                      <a16:colId xmlns:a16="http://schemas.microsoft.com/office/drawing/2014/main" val="714544641"/>
                    </a:ext>
                  </a:extLst>
                </a:gridCol>
              </a:tblGrid>
              <a:tr h="677084">
                <a:tc>
                  <a:txBody>
                    <a:bodyPr/>
                    <a:lstStyle/>
                    <a:p>
                      <a:r>
                        <a:rPr lang="en-UY" sz="800">
                          <a:effectLst/>
                        </a:rPr>
                        <a:t> </a:t>
                      </a:r>
                    </a:p>
                    <a:p>
                      <a:r>
                        <a:rPr lang="es-ES" sz="800">
                          <a:effectLst/>
                        </a:rPr>
                        <a:t>    Fecha </a:t>
                      </a:r>
                      <a:endParaRPr lang="en-UY" sz="800">
                        <a:effectLst/>
                      </a:endParaRPr>
                    </a:p>
                    <a:p>
                      <a:r>
                        <a:rPr lang="es-ES" sz="800">
                          <a:effectLst/>
                        </a:rPr>
                        <a:t>(Día y mes)</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r>
                        <a:rPr lang="es-ES" sz="600">
                          <a:effectLst/>
                        </a:rPr>
                        <a:t>  Hoja 1</a:t>
                      </a:r>
                      <a:endParaRPr lang="en-UY" sz="800">
                        <a:effectLst/>
                      </a:endParaRPr>
                    </a:p>
                    <a:p>
                      <a:r>
                        <a:rPr lang="es-ES" sz="600">
                          <a:effectLst/>
                        </a:rPr>
                        <a:t>(Latencia, hinchazón,</a:t>
                      </a:r>
                      <a:endParaRPr lang="en-UY" sz="800">
                        <a:effectLst/>
                      </a:endParaRPr>
                    </a:p>
                    <a:p>
                      <a:r>
                        <a:rPr lang="es-ES" sz="600">
                          <a:effectLst/>
                        </a:rPr>
                        <a:t>Brotación, largo mm, Perdido)</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r>
                        <a:rPr lang="es-ES" sz="600">
                          <a:effectLst/>
                        </a:rPr>
                        <a:t>  Hoja 2</a:t>
                      </a:r>
                      <a:endParaRPr lang="en-UY" sz="800">
                        <a:effectLst/>
                      </a:endParaRPr>
                    </a:p>
                    <a:p>
                      <a:r>
                        <a:rPr lang="es-ES" sz="600">
                          <a:effectLst/>
                        </a:rPr>
                        <a:t>(Latencia, hinchazón,</a:t>
                      </a:r>
                      <a:endParaRPr lang="en-UY" sz="800">
                        <a:effectLst/>
                      </a:endParaRPr>
                    </a:p>
                    <a:p>
                      <a:r>
                        <a:rPr lang="es-ES" sz="600">
                          <a:effectLst/>
                        </a:rPr>
                        <a:t>Brotación, largo mm, Perdido)</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r>
                        <a:rPr lang="es-ES" sz="600">
                          <a:effectLst/>
                        </a:rPr>
                        <a:t>    Hoja 3</a:t>
                      </a:r>
                      <a:endParaRPr lang="en-UY" sz="800">
                        <a:effectLst/>
                      </a:endParaRPr>
                    </a:p>
                    <a:p>
                      <a:r>
                        <a:rPr lang="es-ES" sz="600">
                          <a:effectLst/>
                        </a:rPr>
                        <a:t>(Latencia, hinchazón,</a:t>
                      </a:r>
                      <a:endParaRPr lang="en-UY" sz="800">
                        <a:effectLst/>
                      </a:endParaRPr>
                    </a:p>
                    <a:p>
                      <a:r>
                        <a:rPr lang="es-ES" sz="600">
                          <a:effectLst/>
                        </a:rPr>
                        <a:t>Brotación, largo mm, Perdido)</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r>
                        <a:rPr lang="en-UY" sz="600">
                          <a:effectLst/>
                        </a:rPr>
                        <a:t> </a:t>
                      </a:r>
                      <a:r>
                        <a:rPr lang="es-ES" sz="600">
                          <a:effectLst/>
                        </a:rPr>
                        <a:t>  Hoja 4</a:t>
                      </a:r>
                      <a:endParaRPr lang="en-UY" sz="800">
                        <a:effectLst/>
                      </a:endParaRPr>
                    </a:p>
                    <a:p>
                      <a:r>
                        <a:rPr lang="es-ES" sz="600">
                          <a:effectLst/>
                        </a:rPr>
                        <a:t>(Latencia, hinchazón,</a:t>
                      </a:r>
                      <a:endParaRPr lang="en-UY" sz="800">
                        <a:effectLst/>
                      </a:endParaRPr>
                    </a:p>
                    <a:p>
                      <a:r>
                        <a:rPr lang="es-ES" sz="600">
                          <a:effectLst/>
                        </a:rPr>
                        <a:t>Brotación, largo mm, Perdido)</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r>
                        <a:rPr lang="es-ES" sz="600">
                          <a:effectLst/>
                        </a:rPr>
                        <a:t>   Reportado a la Base de Datos de GLOBE</a:t>
                      </a:r>
                      <a:endParaRPr lang="en-UY" sz="800">
                        <a:effectLst/>
                      </a:endParaRPr>
                    </a:p>
                    <a:p>
                      <a:pPr marL="342900" lvl="0" indent="-342900">
                        <a:buFont typeface="Wingdings" pitchFamily="2" charset="2"/>
                        <a:buChar char=""/>
                      </a:pPr>
                      <a:r>
                        <a:rPr lang="en-UY" sz="600">
                          <a:effectLst/>
                        </a:rPr>
                        <a:t> </a:t>
                      </a:r>
                      <a:endParaRPr lang="en-UY" sz="800">
                        <a:effectLst/>
                      </a:endParaRPr>
                    </a:p>
                    <a:p>
                      <a:r>
                        <a:rPr lang="en-UY" sz="600">
                          <a:effectLst/>
                        </a:rPr>
                        <a:t> </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extLst>
                  <a:ext uri="{0D108BD9-81ED-4DB2-BD59-A6C34878D82A}">
                    <a16:rowId xmlns:a16="http://schemas.microsoft.com/office/drawing/2014/main" val="3395759566"/>
                  </a:ext>
                </a:extLst>
              </a:tr>
              <a:tr h="356006">
                <a:tc>
                  <a:txBody>
                    <a:bodyPr/>
                    <a:lstStyle/>
                    <a:p>
                      <a:r>
                        <a:rPr lang="es-ES" sz="800">
                          <a:effectLst/>
                        </a:rPr>
                        <a:t>3 de marzo</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r>
                        <a:rPr lang="es-ES" sz="800">
                          <a:effectLst/>
                        </a:rPr>
                        <a:t>Latencia</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r>
                        <a:rPr lang="es-ES" sz="800">
                          <a:effectLst/>
                        </a:rPr>
                        <a:t>Latencia</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r>
                        <a:rPr lang="es-ES" sz="800">
                          <a:effectLst/>
                        </a:rPr>
                        <a:t>Latencia</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r>
                        <a:rPr lang="es-ES" sz="800">
                          <a:effectLst/>
                        </a:rPr>
                        <a:t>Latencia</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pPr marL="342900" lvl="0" indent="-342900">
                        <a:buFont typeface="Wingdings" pitchFamily="2" charset="2"/>
                        <a:buChar char=""/>
                      </a:pPr>
                      <a:r>
                        <a:rPr lang="en-UY" sz="800">
                          <a:effectLst/>
                        </a:rPr>
                        <a:t> </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extLst>
                  <a:ext uri="{0D108BD9-81ED-4DB2-BD59-A6C34878D82A}">
                    <a16:rowId xmlns:a16="http://schemas.microsoft.com/office/drawing/2014/main" val="2046996423"/>
                  </a:ext>
                </a:extLst>
              </a:tr>
              <a:tr h="260176">
                <a:tc>
                  <a:txBody>
                    <a:bodyPr/>
                    <a:lstStyle/>
                    <a:p>
                      <a:r>
                        <a:rPr lang="es-ES" sz="800">
                          <a:effectLst/>
                        </a:rPr>
                        <a:t>6 de marzo</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r>
                        <a:rPr lang="es-ES" sz="800">
                          <a:effectLst/>
                        </a:rPr>
                        <a:t>Latencia</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r>
                        <a:rPr lang="es-ES" sz="800">
                          <a:effectLst/>
                        </a:rPr>
                        <a:t>Latencia</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r>
                        <a:rPr lang="es-ES" sz="800">
                          <a:effectLst/>
                        </a:rPr>
                        <a:t>Latencia</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r>
                        <a:rPr lang="es-ES" sz="800">
                          <a:effectLst/>
                        </a:rPr>
                        <a:t>Latencia</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pPr marL="342900" lvl="0" indent="-342900">
                        <a:buFont typeface="Wingdings" pitchFamily="2" charset="2"/>
                        <a:buChar char=""/>
                      </a:pPr>
                      <a:r>
                        <a:rPr lang="en-UY" sz="800">
                          <a:effectLst/>
                        </a:rPr>
                        <a:t> </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extLst>
                  <a:ext uri="{0D108BD9-81ED-4DB2-BD59-A6C34878D82A}">
                    <a16:rowId xmlns:a16="http://schemas.microsoft.com/office/drawing/2014/main" val="2901887396"/>
                  </a:ext>
                </a:extLst>
              </a:tr>
              <a:tr h="209126">
                <a:tc>
                  <a:txBody>
                    <a:bodyPr/>
                    <a:lstStyle/>
                    <a:p>
                      <a:r>
                        <a:rPr lang="es-ES" sz="800">
                          <a:effectLst/>
                        </a:rPr>
                        <a:t>11 de marzo</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r>
                        <a:rPr lang="es-ES" sz="800">
                          <a:effectLst/>
                        </a:rPr>
                        <a:t>Hinchazón</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r>
                        <a:rPr lang="es-ES" sz="800">
                          <a:effectLst/>
                        </a:rPr>
                        <a:t>Hinchazón</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r>
                        <a:rPr lang="es-ES" sz="800">
                          <a:effectLst/>
                        </a:rPr>
                        <a:t>Hinchazón</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r>
                        <a:rPr lang="es-ES" sz="800">
                          <a:effectLst/>
                        </a:rPr>
                        <a:t>Latencia</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pPr marL="342900" lvl="0" indent="-342900">
                        <a:buFont typeface="Wingdings" pitchFamily="2" charset="2"/>
                        <a:buChar char=""/>
                      </a:pPr>
                      <a:r>
                        <a:rPr lang="en-UY" sz="800">
                          <a:effectLst/>
                        </a:rPr>
                        <a:t> </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extLst>
                  <a:ext uri="{0D108BD9-81ED-4DB2-BD59-A6C34878D82A}">
                    <a16:rowId xmlns:a16="http://schemas.microsoft.com/office/drawing/2014/main" val="2293773010"/>
                  </a:ext>
                </a:extLst>
              </a:tr>
              <a:tr h="271371">
                <a:tc>
                  <a:txBody>
                    <a:bodyPr/>
                    <a:lstStyle/>
                    <a:p>
                      <a:r>
                        <a:rPr lang="es-ES" sz="800">
                          <a:effectLst/>
                        </a:rPr>
                        <a:t>14 de marzo</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r>
                        <a:rPr lang="es-ES" sz="800">
                          <a:effectLst/>
                        </a:rPr>
                        <a:t>Brotación</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r>
                        <a:rPr lang="es-ES" sz="800">
                          <a:effectLst/>
                        </a:rPr>
                        <a:t>Brotación</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r>
                        <a:rPr lang="es-ES" sz="800">
                          <a:effectLst/>
                        </a:rPr>
                        <a:t>Hinchazón</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r>
                        <a:rPr lang="es-ES" sz="800">
                          <a:effectLst/>
                        </a:rPr>
                        <a:t>Hinchazón</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pPr marL="342900" lvl="0" indent="-342900">
                        <a:buFont typeface="Wingdings" pitchFamily="2" charset="2"/>
                        <a:buChar char=""/>
                      </a:pPr>
                      <a:r>
                        <a:rPr lang="en-UY" sz="800">
                          <a:effectLst/>
                        </a:rPr>
                        <a:t> </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extLst>
                  <a:ext uri="{0D108BD9-81ED-4DB2-BD59-A6C34878D82A}">
                    <a16:rowId xmlns:a16="http://schemas.microsoft.com/office/drawing/2014/main" val="1460371091"/>
                  </a:ext>
                </a:extLst>
              </a:tr>
              <a:tr h="259728">
                <a:tc>
                  <a:txBody>
                    <a:bodyPr/>
                    <a:lstStyle/>
                    <a:p>
                      <a:r>
                        <a:rPr lang="es-ES" sz="800">
                          <a:effectLst/>
                        </a:rPr>
                        <a:t>18 de marzo</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r>
                        <a:rPr lang="es-ES" sz="800">
                          <a:effectLst/>
                        </a:rPr>
                        <a:t>      2</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r>
                        <a:rPr lang="es-ES" sz="800">
                          <a:effectLst/>
                        </a:rPr>
                        <a:t>       4</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r>
                        <a:rPr lang="es-ES" sz="800">
                          <a:effectLst/>
                        </a:rPr>
                        <a:t>Brotación</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r>
                        <a:rPr lang="es-ES" sz="800">
                          <a:effectLst/>
                        </a:rPr>
                        <a:t>Brotación</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pPr marL="342900" lvl="0" indent="-342900">
                        <a:buFont typeface="Wingdings" pitchFamily="2" charset="2"/>
                        <a:buChar char=""/>
                      </a:pPr>
                      <a:r>
                        <a:rPr lang="en-UY" sz="800">
                          <a:effectLst/>
                        </a:rPr>
                        <a:t> </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extLst>
                  <a:ext uri="{0D108BD9-81ED-4DB2-BD59-A6C34878D82A}">
                    <a16:rowId xmlns:a16="http://schemas.microsoft.com/office/drawing/2014/main" val="732563841"/>
                  </a:ext>
                </a:extLst>
              </a:tr>
              <a:tr h="328242">
                <a:tc>
                  <a:txBody>
                    <a:bodyPr/>
                    <a:lstStyle/>
                    <a:p>
                      <a:r>
                        <a:rPr lang="es-ES" sz="800">
                          <a:effectLst/>
                        </a:rPr>
                        <a:t>22 de marzo</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r>
                        <a:rPr lang="es-ES" sz="800">
                          <a:effectLst/>
                        </a:rPr>
                        <a:t>     6</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r>
                        <a:rPr lang="es-ES" sz="800">
                          <a:effectLst/>
                        </a:rPr>
                        <a:t>      10</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r>
                        <a:rPr lang="es-ES" sz="800">
                          <a:effectLst/>
                        </a:rPr>
                        <a:t>      5</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r>
                        <a:rPr lang="es-ES" sz="800">
                          <a:effectLst/>
                        </a:rPr>
                        <a:t>       6</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pPr marL="342900" lvl="0" indent="-342900">
                        <a:buFont typeface="Wingdings" pitchFamily="2" charset="2"/>
                        <a:buChar char=""/>
                      </a:pPr>
                      <a:r>
                        <a:rPr lang="en-UY" sz="800">
                          <a:effectLst/>
                        </a:rPr>
                        <a:t> </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extLst>
                  <a:ext uri="{0D108BD9-81ED-4DB2-BD59-A6C34878D82A}">
                    <a16:rowId xmlns:a16="http://schemas.microsoft.com/office/drawing/2014/main" val="3132998052"/>
                  </a:ext>
                </a:extLst>
              </a:tr>
              <a:tr h="310778">
                <a:tc>
                  <a:txBody>
                    <a:bodyPr/>
                    <a:lstStyle/>
                    <a:p>
                      <a:r>
                        <a:rPr lang="es-ES" sz="800">
                          <a:effectLst/>
                        </a:rPr>
                        <a:t>25 de marzo</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r>
                        <a:rPr lang="es-ES" sz="800">
                          <a:effectLst/>
                        </a:rPr>
                        <a:t>     12</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r>
                        <a:rPr lang="es-ES" sz="800">
                          <a:effectLst/>
                        </a:rPr>
                        <a:t>      15</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r>
                        <a:rPr lang="es-ES" sz="800">
                          <a:effectLst/>
                        </a:rPr>
                        <a:t>     10</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r>
                        <a:rPr lang="es-ES" sz="800">
                          <a:effectLst/>
                        </a:rPr>
                        <a:t>      12</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r>
                        <a:rPr lang="en-UY" sz="800">
                          <a:effectLst/>
                        </a:rPr>
                        <a:t> </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extLst>
                  <a:ext uri="{0D108BD9-81ED-4DB2-BD59-A6C34878D82A}">
                    <a16:rowId xmlns:a16="http://schemas.microsoft.com/office/drawing/2014/main" val="2822667171"/>
                  </a:ext>
                </a:extLst>
              </a:tr>
              <a:tr h="378844">
                <a:tc>
                  <a:txBody>
                    <a:bodyPr/>
                    <a:lstStyle/>
                    <a:p>
                      <a:r>
                        <a:rPr lang="es-ES" sz="800">
                          <a:effectLst/>
                        </a:rPr>
                        <a:t>29 de marzo</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r>
                        <a:rPr lang="es-ES" sz="800">
                          <a:effectLst/>
                        </a:rPr>
                        <a:t>     20</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r>
                        <a:rPr lang="es-ES" sz="800">
                          <a:effectLst/>
                        </a:rPr>
                        <a:t>      22</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r>
                        <a:rPr lang="es-ES" sz="800">
                          <a:effectLst/>
                        </a:rPr>
                        <a:t>     18</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r>
                        <a:rPr lang="es-ES" sz="800">
                          <a:effectLst/>
                        </a:rPr>
                        <a:t>      19</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r>
                        <a:rPr lang="en-UY" sz="800">
                          <a:effectLst/>
                        </a:rPr>
                        <a:t> </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extLst>
                  <a:ext uri="{0D108BD9-81ED-4DB2-BD59-A6C34878D82A}">
                    <a16:rowId xmlns:a16="http://schemas.microsoft.com/office/drawing/2014/main" val="3967610202"/>
                  </a:ext>
                </a:extLst>
              </a:tr>
              <a:tr h="276745">
                <a:tc>
                  <a:txBody>
                    <a:bodyPr/>
                    <a:lstStyle/>
                    <a:p>
                      <a:r>
                        <a:rPr lang="es-ES" sz="800">
                          <a:effectLst/>
                        </a:rPr>
                        <a:t>2 de abril</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r>
                        <a:rPr lang="es-ES" sz="800">
                          <a:effectLst/>
                        </a:rPr>
                        <a:t>     30</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r>
                        <a:rPr lang="es-ES" sz="800">
                          <a:effectLst/>
                        </a:rPr>
                        <a:t>     32</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r>
                        <a:rPr lang="es-ES" sz="800">
                          <a:effectLst/>
                        </a:rPr>
                        <a:t>      25</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r>
                        <a:rPr lang="es-ES" sz="800">
                          <a:effectLst/>
                        </a:rPr>
                        <a:t>       28</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r>
                        <a:rPr lang="en-UY" sz="800">
                          <a:effectLst/>
                        </a:rPr>
                        <a:t> </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extLst>
                  <a:ext uri="{0D108BD9-81ED-4DB2-BD59-A6C34878D82A}">
                    <a16:rowId xmlns:a16="http://schemas.microsoft.com/office/drawing/2014/main" val="3939179045"/>
                  </a:ext>
                </a:extLst>
              </a:tr>
              <a:tr h="294209">
                <a:tc>
                  <a:txBody>
                    <a:bodyPr/>
                    <a:lstStyle/>
                    <a:p>
                      <a:r>
                        <a:rPr lang="es-ES" sz="800">
                          <a:effectLst/>
                        </a:rPr>
                        <a:t>5 de abril</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r>
                        <a:rPr lang="es-ES" sz="800">
                          <a:effectLst/>
                        </a:rPr>
                        <a:t>     38</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r>
                        <a:rPr lang="es-ES" sz="800">
                          <a:effectLst/>
                        </a:rPr>
                        <a:t>  Perdido</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r>
                        <a:rPr lang="es-ES" sz="800">
                          <a:effectLst/>
                        </a:rPr>
                        <a:t>      36</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r>
                        <a:rPr lang="es-ES" sz="800">
                          <a:effectLst/>
                        </a:rPr>
                        <a:t>       38</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r>
                        <a:rPr lang="en-UY" sz="800">
                          <a:effectLst/>
                        </a:rPr>
                        <a:t> </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extLst>
                  <a:ext uri="{0D108BD9-81ED-4DB2-BD59-A6C34878D82A}">
                    <a16:rowId xmlns:a16="http://schemas.microsoft.com/office/drawing/2014/main" val="827951800"/>
                  </a:ext>
                </a:extLst>
              </a:tr>
              <a:tr h="305404">
                <a:tc>
                  <a:txBody>
                    <a:bodyPr/>
                    <a:lstStyle/>
                    <a:p>
                      <a:r>
                        <a:rPr lang="es-ES" sz="800">
                          <a:effectLst/>
                        </a:rPr>
                        <a:t>8 de abril</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r>
                        <a:rPr lang="es-ES" sz="800">
                          <a:effectLst/>
                        </a:rPr>
                        <a:t>     45</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r>
                        <a:rPr lang="en-UY" sz="800">
                          <a:effectLst/>
                        </a:rPr>
                        <a:t> </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r>
                        <a:rPr lang="es-ES" sz="800">
                          <a:effectLst/>
                        </a:rPr>
                        <a:t>       42</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r>
                        <a:rPr lang="es-ES" sz="800">
                          <a:effectLst/>
                        </a:rPr>
                        <a:t>       44</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r>
                        <a:rPr lang="en-UY" sz="800">
                          <a:effectLst/>
                        </a:rPr>
                        <a:t> </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extLst>
                  <a:ext uri="{0D108BD9-81ED-4DB2-BD59-A6C34878D82A}">
                    <a16:rowId xmlns:a16="http://schemas.microsoft.com/office/drawing/2014/main" val="3447211169"/>
                  </a:ext>
                </a:extLst>
              </a:tr>
              <a:tr h="203304">
                <a:tc>
                  <a:txBody>
                    <a:bodyPr/>
                    <a:lstStyle/>
                    <a:p>
                      <a:r>
                        <a:rPr lang="es-ES" sz="800">
                          <a:effectLst/>
                        </a:rPr>
                        <a:t>11 de abril</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r>
                        <a:rPr lang="es-ES" sz="800">
                          <a:effectLst/>
                        </a:rPr>
                        <a:t>     45</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r>
                        <a:rPr lang="en-UY" sz="800">
                          <a:effectLst/>
                        </a:rPr>
                        <a:t> </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r>
                        <a:rPr lang="es-ES" sz="800">
                          <a:effectLst/>
                        </a:rPr>
                        <a:t>       44</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r>
                        <a:rPr lang="es-ES" sz="800">
                          <a:effectLst/>
                        </a:rPr>
                        <a:t>       44</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r>
                        <a:rPr lang="en-UY" sz="800">
                          <a:effectLst/>
                        </a:rPr>
                        <a:t> </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extLst>
                  <a:ext uri="{0D108BD9-81ED-4DB2-BD59-A6C34878D82A}">
                    <a16:rowId xmlns:a16="http://schemas.microsoft.com/office/drawing/2014/main" val="3318676610"/>
                  </a:ext>
                </a:extLst>
              </a:tr>
              <a:tr h="220321">
                <a:tc>
                  <a:txBody>
                    <a:bodyPr/>
                    <a:lstStyle/>
                    <a:p>
                      <a:r>
                        <a:rPr lang="es-ES" sz="800">
                          <a:effectLst/>
                        </a:rPr>
                        <a:t>14 de abril</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r>
                        <a:rPr lang="es-ES" sz="800">
                          <a:effectLst/>
                        </a:rPr>
                        <a:t>     45</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r>
                        <a:rPr lang="en-UY" sz="800">
                          <a:effectLst/>
                        </a:rPr>
                        <a:t> </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r>
                        <a:rPr lang="es-ES" sz="800">
                          <a:effectLst/>
                        </a:rPr>
                        <a:t>       44</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r>
                        <a:rPr lang="es-ES" sz="800">
                          <a:effectLst/>
                        </a:rPr>
                        <a:t>       44</a:t>
                      </a:r>
                      <a:endParaRPr lang="en-UY" sz="80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tc>
                  <a:txBody>
                    <a:bodyPr/>
                    <a:lstStyle/>
                    <a:p>
                      <a:r>
                        <a:rPr lang="en-UY" sz="800" dirty="0">
                          <a:effectLst/>
                        </a:rPr>
                        <a:t> </a:t>
                      </a:r>
                      <a:endParaRPr lang="en-UY"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8363" marR="48363" marT="0" marB="0"/>
                </a:tc>
                <a:extLst>
                  <a:ext uri="{0D108BD9-81ED-4DB2-BD59-A6C34878D82A}">
                    <a16:rowId xmlns:a16="http://schemas.microsoft.com/office/drawing/2014/main" val="2703533283"/>
                  </a:ext>
                </a:extLst>
              </a:tr>
            </a:tbl>
          </a:graphicData>
        </a:graphic>
      </p:graphicFrame>
      <p:sp>
        <p:nvSpPr>
          <p:cNvPr id="6" name="Rectangle 1">
            <a:extLst>
              <a:ext uri="{FF2B5EF4-FFF2-40B4-BE49-F238E27FC236}">
                <a16:creationId xmlns:a16="http://schemas.microsoft.com/office/drawing/2014/main" id="{BD617117-0A94-1841-854D-8B06268AD272}"/>
              </a:ext>
            </a:extLst>
          </p:cNvPr>
          <p:cNvSpPr>
            <a:spLocks noChangeArrowheads="1"/>
          </p:cNvSpPr>
          <p:nvPr/>
        </p:nvSpPr>
        <p:spPr bwMode="auto">
          <a:xfrm>
            <a:off x="2481263" y="18256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Y"/>
          </a:p>
        </p:txBody>
      </p:sp>
    </p:spTree>
    <p:extLst>
      <p:ext uri="{BB962C8B-B14F-4D97-AF65-F5344CB8AC3E}">
        <p14:creationId xmlns:p14="http://schemas.microsoft.com/office/powerpoint/2010/main" val="5055009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397" y="-189872"/>
            <a:ext cx="9144793" cy="7053683"/>
          </a:xfrm>
          <a:prstGeom prst="rect">
            <a:avLst/>
          </a:prstGeom>
        </p:spPr>
      </p:pic>
      <p:sp>
        <p:nvSpPr>
          <p:cNvPr id="9" name="Rectángulo redondeado 8"/>
          <p:cNvSpPr/>
          <p:nvPr/>
        </p:nvSpPr>
        <p:spPr>
          <a:xfrm>
            <a:off x="7770164" y="47510"/>
            <a:ext cx="1179526" cy="732525"/>
          </a:xfrm>
          <a:prstGeom prst="roundRect">
            <a:avLst>
              <a:gd name="adj" fmla="val 4163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Evalúe sus conocimientos</a:t>
            </a:r>
            <a:endParaRPr lang="es-AR" sz="900" dirty="0"/>
          </a:p>
        </p:txBody>
      </p:sp>
      <p:sp>
        <p:nvSpPr>
          <p:cNvPr id="10" name="CuadroTexto 9"/>
          <p:cNvSpPr txBox="1"/>
          <p:nvPr/>
        </p:nvSpPr>
        <p:spPr>
          <a:xfrm>
            <a:off x="25090" y="1098059"/>
            <a:ext cx="1075295" cy="5339923"/>
          </a:xfrm>
          <a:prstGeom prst="rect">
            <a:avLst/>
          </a:prstGeom>
          <a:noFill/>
        </p:spPr>
        <p:txBody>
          <a:bodyPr wrap="square" rtlCol="0">
            <a:spAutoFit/>
          </a:bodyPr>
          <a:lstStyle/>
          <a:p>
            <a:r>
              <a:rPr lang="es-AR" sz="1100" b="1" dirty="0">
                <a:solidFill>
                  <a:srgbClr val="759885"/>
                </a:solidFill>
              </a:rPr>
              <a:t>A. ¿Qué es la floración de árboles y arbustos?</a:t>
            </a:r>
          </a:p>
          <a:p>
            <a:endParaRPr lang="es-AR" sz="1100" b="1" dirty="0">
              <a:solidFill>
                <a:srgbClr val="759885"/>
              </a:solidFill>
            </a:endParaRPr>
          </a:p>
          <a:p>
            <a:r>
              <a:rPr lang="es-AR" sz="1100" b="1" dirty="0">
                <a:solidFill>
                  <a:srgbClr val="759885"/>
                </a:solidFill>
              </a:rPr>
              <a:t>B. ¿Por qué recolectar datos de la floración de árboles y arbustos?</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215B1C"/>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3" name="Slide Number Placeholder 2"/>
          <p:cNvSpPr>
            <a:spLocks noGrp="1"/>
          </p:cNvSpPr>
          <p:nvPr>
            <p:ph type="sldNum" sz="quarter" idx="12"/>
          </p:nvPr>
        </p:nvSpPr>
        <p:spPr/>
        <p:txBody>
          <a:bodyPr/>
          <a:lstStyle/>
          <a:p>
            <a:fld id="{60A7FD43-AE91-2142-BE89-486ECDF19888}" type="slidenum">
              <a:rPr lang="en-US" smtClean="0"/>
              <a:t>27</a:t>
            </a:fld>
            <a:endParaRPr lang="en-US" dirty="0"/>
          </a:p>
        </p:txBody>
      </p:sp>
      <p:sp>
        <p:nvSpPr>
          <p:cNvPr id="2" name="Title 1"/>
          <p:cNvSpPr>
            <a:spLocks noGrp="1"/>
          </p:cNvSpPr>
          <p:nvPr>
            <p:ph type="title"/>
          </p:nvPr>
        </p:nvSpPr>
        <p:spPr>
          <a:xfrm>
            <a:off x="1252856" y="1977275"/>
            <a:ext cx="8679847" cy="1325563"/>
          </a:xfrm>
        </p:spPr>
        <p:txBody>
          <a:bodyPr>
            <a:normAutofit fontScale="90000"/>
          </a:bodyPr>
          <a:lstStyle/>
          <a:p>
            <a:pPr marL="406400" lvl="0" indent="-406400">
              <a:defRPr/>
            </a:pPr>
            <a:r>
              <a:rPr lang="en-US" b="1" dirty="0">
                <a:solidFill>
                  <a:srgbClr val="055000"/>
                </a:solidFill>
              </a:rPr>
              <a:t>¡</a:t>
            </a:r>
            <a:r>
              <a:rPr lang="en-US" b="1" dirty="0" err="1">
                <a:solidFill>
                  <a:srgbClr val="055000"/>
                </a:solidFill>
              </a:rPr>
              <a:t>Repasemos</a:t>
            </a:r>
            <a:r>
              <a:rPr lang="en-US" b="1" dirty="0">
                <a:solidFill>
                  <a:srgbClr val="055000"/>
                </a:solidFill>
              </a:rPr>
              <a:t> hasta </a:t>
            </a:r>
            <a:r>
              <a:rPr lang="en-US" b="1" dirty="0" err="1">
                <a:solidFill>
                  <a:srgbClr val="055000"/>
                </a:solidFill>
              </a:rPr>
              <a:t>ahora</a:t>
            </a:r>
            <a:r>
              <a:rPr lang="en-US" b="1" dirty="0">
                <a:solidFill>
                  <a:srgbClr val="055000"/>
                </a:solidFill>
              </a:rPr>
              <a:t>! </a:t>
            </a:r>
            <a:r>
              <a:rPr lang="en-US" b="1" dirty="0" err="1">
                <a:solidFill>
                  <a:srgbClr val="055000"/>
                </a:solidFill>
              </a:rPr>
              <a:t>Pregunta</a:t>
            </a:r>
            <a:r>
              <a:rPr lang="en-US" b="1" dirty="0">
                <a:solidFill>
                  <a:srgbClr val="055000"/>
                </a:solidFill>
              </a:rPr>
              <a:t> 4</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endParaRPr lang="en-US" dirty="0"/>
          </a:p>
        </p:txBody>
      </p:sp>
      <p:sp>
        <p:nvSpPr>
          <p:cNvPr id="17" name="Content Placeholder 2"/>
          <p:cNvSpPr>
            <a:spLocks noGrp="1"/>
          </p:cNvSpPr>
          <p:nvPr>
            <p:ph sz="half" idx="1"/>
          </p:nvPr>
        </p:nvSpPr>
        <p:spPr>
          <a:xfrm>
            <a:off x="1460935" y="1797719"/>
            <a:ext cx="7164278" cy="4351338"/>
          </a:xfrm>
        </p:spPr>
        <p:txBody>
          <a:bodyPr/>
          <a:lstStyle/>
          <a:p>
            <a:pPr marL="0" indent="0">
              <a:buNone/>
            </a:pPr>
            <a:r>
              <a:rPr lang="es-ES" dirty="0"/>
              <a:t>Al seleccionar un sitio de fenología, debe asegurarse de que sea accesible y fácil de visitar, y que recopile datos que puedan examinarse en el contexto de otros datos GLOBE que pueda recopilar. GLOBE recomienda que coloque su sitio lo más cerca posible de sus otros sitios de estudio y no más allá de</a:t>
            </a:r>
            <a:r>
              <a:rPr lang="en-US" dirty="0"/>
              <a:t>:  </a:t>
            </a:r>
          </a:p>
          <a:p>
            <a:pPr marL="342900" indent="-342900">
              <a:buFont typeface="+mj-lt"/>
              <a:buAutoNum type="alphaLcParenR"/>
            </a:pPr>
            <a:r>
              <a:rPr lang="en-US" dirty="0"/>
              <a:t>2 kms de sus sitios de </a:t>
            </a:r>
            <a:r>
              <a:rPr lang="en-US" dirty="0" err="1"/>
              <a:t>investigación</a:t>
            </a:r>
            <a:r>
              <a:rPr lang="en-US" dirty="0"/>
              <a:t> de </a:t>
            </a:r>
            <a:r>
              <a:rPr lang="en-US" dirty="0" err="1"/>
              <a:t>atmósfera</a:t>
            </a:r>
            <a:r>
              <a:rPr lang="en-US" dirty="0"/>
              <a:t> o </a:t>
            </a:r>
            <a:r>
              <a:rPr lang="en-US" dirty="0" err="1"/>
              <a:t>suelo</a:t>
            </a:r>
            <a:r>
              <a:rPr lang="en-US" dirty="0"/>
              <a:t> (</a:t>
            </a:r>
            <a:r>
              <a:rPr lang="en-US" dirty="0" err="1"/>
              <a:t>pedósfera</a:t>
            </a:r>
            <a:r>
              <a:rPr lang="en-US" dirty="0"/>
              <a:t>) </a:t>
            </a:r>
          </a:p>
          <a:p>
            <a:pPr marL="342900" indent="-342900">
              <a:buFont typeface="+mj-lt"/>
              <a:buAutoNum type="alphaLcParenR"/>
            </a:pPr>
            <a:r>
              <a:rPr lang="en-US" dirty="0"/>
              <a:t>100 m  de </a:t>
            </a:r>
            <a:r>
              <a:rPr lang="en-US" dirty="0" err="1"/>
              <a:t>diferencia</a:t>
            </a:r>
            <a:r>
              <a:rPr lang="en-US" dirty="0"/>
              <a:t> </a:t>
            </a:r>
            <a:r>
              <a:rPr lang="en-US" dirty="0" err="1"/>
              <a:t>en</a:t>
            </a:r>
            <a:r>
              <a:rPr lang="en-US" dirty="0"/>
              <a:t> la </a:t>
            </a:r>
            <a:r>
              <a:rPr lang="en-US" dirty="0" err="1"/>
              <a:t>elevación</a:t>
            </a:r>
            <a:r>
              <a:rPr lang="en-US" dirty="0"/>
              <a:t> de sus sitios de </a:t>
            </a:r>
            <a:r>
              <a:rPr lang="en-US" dirty="0" err="1"/>
              <a:t>atmósfera</a:t>
            </a:r>
            <a:r>
              <a:rPr lang="en-US" dirty="0"/>
              <a:t> o </a:t>
            </a:r>
            <a:r>
              <a:rPr lang="en-US" dirty="0" err="1"/>
              <a:t>suelo</a:t>
            </a:r>
            <a:endParaRPr lang="en-US" dirty="0"/>
          </a:p>
          <a:p>
            <a:pPr marL="342900" indent="-342900">
              <a:buFont typeface="+mj-lt"/>
              <a:buAutoNum type="alphaLcParenR"/>
            </a:pPr>
            <a:r>
              <a:rPr lang="en-US" dirty="0"/>
              <a:t>Ambas </a:t>
            </a:r>
            <a:r>
              <a:rPr lang="en-US" dirty="0" err="1"/>
              <a:t>respuestas</a:t>
            </a:r>
            <a:r>
              <a:rPr lang="en-US" dirty="0"/>
              <a:t>  A y B</a:t>
            </a:r>
          </a:p>
          <a:p>
            <a:pPr marL="342900" indent="-342900">
              <a:buFont typeface="+mj-lt"/>
              <a:buAutoNum type="alphaLcParenR"/>
            </a:pPr>
            <a:r>
              <a:rPr lang="en-US" dirty="0"/>
              <a:t>Ni la </a:t>
            </a:r>
            <a:r>
              <a:rPr lang="en-US" dirty="0" err="1"/>
              <a:t>respuesta</a:t>
            </a:r>
            <a:r>
              <a:rPr lang="en-US" dirty="0"/>
              <a:t> A </a:t>
            </a:r>
            <a:r>
              <a:rPr lang="en-US" dirty="0" err="1"/>
              <a:t>ni</a:t>
            </a:r>
            <a:r>
              <a:rPr lang="en-US" dirty="0"/>
              <a:t> la B:  debe </a:t>
            </a:r>
            <a:r>
              <a:rPr lang="en-US" dirty="0" err="1"/>
              <a:t>recopilar</a:t>
            </a:r>
            <a:r>
              <a:rPr lang="en-US" dirty="0"/>
              <a:t> sus </a:t>
            </a:r>
            <a:r>
              <a:rPr lang="en-US" dirty="0" err="1"/>
              <a:t>datos</a:t>
            </a:r>
            <a:r>
              <a:rPr lang="en-US" dirty="0"/>
              <a:t> </a:t>
            </a:r>
            <a:r>
              <a:rPr lang="en-US" dirty="0" err="1"/>
              <a:t>en</a:t>
            </a:r>
            <a:r>
              <a:rPr lang="en-US" dirty="0"/>
              <a:t> </a:t>
            </a:r>
            <a:r>
              <a:rPr lang="en-US" dirty="0" err="1"/>
              <a:t>su</a:t>
            </a:r>
            <a:r>
              <a:rPr lang="en-US" dirty="0"/>
              <a:t> sitio de </a:t>
            </a:r>
            <a:r>
              <a:rPr lang="en-US" dirty="0" err="1"/>
              <a:t>estudio</a:t>
            </a:r>
            <a:r>
              <a:rPr lang="en-US" dirty="0"/>
              <a:t> </a:t>
            </a:r>
            <a:r>
              <a:rPr lang="en-US" dirty="0" err="1"/>
              <a:t>en</a:t>
            </a:r>
            <a:r>
              <a:rPr lang="en-US" dirty="0"/>
              <a:t> la </a:t>
            </a:r>
            <a:r>
              <a:rPr lang="en-US" dirty="0" err="1"/>
              <a:t>Cobertura</a:t>
            </a:r>
            <a:r>
              <a:rPr lang="en-US" dirty="0"/>
              <a:t> Terrestre de la </a:t>
            </a:r>
            <a:r>
              <a:rPr lang="en-US" dirty="0" err="1"/>
              <a:t>Biósfera</a:t>
            </a:r>
            <a:endParaRPr lang="en-US" dirty="0"/>
          </a:p>
          <a:p>
            <a:pPr marL="0" indent="0">
              <a:buNone/>
            </a:pPr>
            <a:endParaRPr lang="en-US" dirty="0"/>
          </a:p>
          <a:p>
            <a:pPr marL="0" indent="0">
              <a:buNone/>
            </a:pPr>
            <a:r>
              <a:rPr lang="en-US" b="1" dirty="0">
                <a:solidFill>
                  <a:srgbClr val="FF0000"/>
                </a:solidFill>
              </a:rPr>
              <a:t>¿</a:t>
            </a:r>
            <a:r>
              <a:rPr lang="en-US" b="1" dirty="0" err="1">
                <a:solidFill>
                  <a:srgbClr val="FF0000"/>
                </a:solidFill>
              </a:rPr>
              <a:t>Cuál</a:t>
            </a:r>
            <a:r>
              <a:rPr lang="en-US" b="1" dirty="0">
                <a:solidFill>
                  <a:srgbClr val="FF0000"/>
                </a:solidFill>
              </a:rPr>
              <a:t> es </a:t>
            </a:r>
            <a:r>
              <a:rPr lang="en-US" b="1" dirty="0" err="1">
                <a:solidFill>
                  <a:srgbClr val="FF0000"/>
                </a:solidFill>
              </a:rPr>
              <a:t>su</a:t>
            </a:r>
            <a:r>
              <a:rPr lang="en-US" b="1" dirty="0">
                <a:solidFill>
                  <a:srgbClr val="FF0000"/>
                </a:solidFill>
              </a:rPr>
              <a:t> </a:t>
            </a:r>
            <a:r>
              <a:rPr lang="en-US" b="1" dirty="0" err="1">
                <a:solidFill>
                  <a:srgbClr val="FF0000"/>
                </a:solidFill>
              </a:rPr>
              <a:t>respuesta</a:t>
            </a:r>
            <a:r>
              <a:rPr lang="en-US" b="1" dirty="0">
                <a:solidFill>
                  <a:srgbClr val="FF0000"/>
                </a:solidFill>
              </a:rPr>
              <a:t>? </a:t>
            </a:r>
          </a:p>
          <a:p>
            <a:endParaRPr lang="en-US" dirty="0"/>
          </a:p>
          <a:p>
            <a:endParaRPr lang="en-US" dirty="0"/>
          </a:p>
        </p:txBody>
      </p:sp>
    </p:spTree>
    <p:extLst>
      <p:ext uri="{BB962C8B-B14F-4D97-AF65-F5344CB8AC3E}">
        <p14:creationId xmlns:p14="http://schemas.microsoft.com/office/powerpoint/2010/main" val="15564927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2"/>
          <a:stretch>
            <a:fillRect/>
          </a:stretch>
        </p:blipFill>
        <p:spPr>
          <a:xfrm>
            <a:off x="-397" y="-189872"/>
            <a:ext cx="9144793" cy="7053683"/>
          </a:xfrm>
          <a:prstGeom prst="rect">
            <a:avLst/>
          </a:prstGeom>
        </p:spPr>
      </p:pic>
      <p:sp>
        <p:nvSpPr>
          <p:cNvPr id="12" name="Rectángulo redondeado 11"/>
          <p:cNvSpPr/>
          <p:nvPr/>
        </p:nvSpPr>
        <p:spPr>
          <a:xfrm>
            <a:off x="7770164" y="47510"/>
            <a:ext cx="1179526" cy="732525"/>
          </a:xfrm>
          <a:prstGeom prst="roundRect">
            <a:avLst>
              <a:gd name="adj" fmla="val 4163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Evalúe sus conocimientos</a:t>
            </a:r>
            <a:endParaRPr lang="es-AR" sz="900" dirty="0"/>
          </a:p>
        </p:txBody>
      </p:sp>
      <p:sp>
        <p:nvSpPr>
          <p:cNvPr id="13" name="CuadroTexto 12"/>
          <p:cNvSpPr txBox="1"/>
          <p:nvPr/>
        </p:nvSpPr>
        <p:spPr>
          <a:xfrm>
            <a:off x="25090" y="1098059"/>
            <a:ext cx="1075295" cy="5339923"/>
          </a:xfrm>
          <a:prstGeom prst="rect">
            <a:avLst/>
          </a:prstGeom>
          <a:noFill/>
        </p:spPr>
        <p:txBody>
          <a:bodyPr wrap="square" rtlCol="0">
            <a:spAutoFit/>
          </a:bodyPr>
          <a:lstStyle/>
          <a:p>
            <a:r>
              <a:rPr lang="es-AR" sz="1100" b="1" dirty="0">
                <a:solidFill>
                  <a:srgbClr val="759885"/>
                </a:solidFill>
              </a:rPr>
              <a:t>A. ¿Qué es la floración de árboles y arbustos?</a:t>
            </a:r>
          </a:p>
          <a:p>
            <a:endParaRPr lang="es-AR" sz="1100" b="1" dirty="0">
              <a:solidFill>
                <a:srgbClr val="759885"/>
              </a:solidFill>
            </a:endParaRPr>
          </a:p>
          <a:p>
            <a:r>
              <a:rPr lang="es-AR" sz="1100" b="1" dirty="0">
                <a:solidFill>
                  <a:srgbClr val="759885"/>
                </a:solidFill>
              </a:rPr>
              <a:t>B. ¿Por qué recolectar datos de la floración de árboles y arbustos?</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215B1C"/>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3" name="Slide Number Placeholder 2"/>
          <p:cNvSpPr>
            <a:spLocks noGrp="1"/>
          </p:cNvSpPr>
          <p:nvPr>
            <p:ph type="sldNum" sz="quarter" idx="12"/>
          </p:nvPr>
        </p:nvSpPr>
        <p:spPr/>
        <p:txBody>
          <a:bodyPr/>
          <a:lstStyle/>
          <a:p>
            <a:fld id="{60A7FD43-AE91-2142-BE89-486ECDF19888}" type="slidenum">
              <a:rPr lang="en-US" smtClean="0"/>
              <a:t>28</a:t>
            </a:fld>
            <a:endParaRPr lang="en-US" dirty="0"/>
          </a:p>
        </p:txBody>
      </p:sp>
      <p:sp>
        <p:nvSpPr>
          <p:cNvPr id="2" name="Title 1"/>
          <p:cNvSpPr>
            <a:spLocks noGrp="1"/>
          </p:cNvSpPr>
          <p:nvPr>
            <p:ph type="title"/>
          </p:nvPr>
        </p:nvSpPr>
        <p:spPr>
          <a:xfrm>
            <a:off x="1252856" y="2230857"/>
            <a:ext cx="8679847" cy="1325563"/>
          </a:xfrm>
        </p:spPr>
        <p:txBody>
          <a:bodyPr>
            <a:normAutofit fontScale="90000"/>
          </a:bodyPr>
          <a:lstStyle/>
          <a:p>
            <a:pPr marL="406400" lvl="0" indent="-406400">
              <a:defRPr/>
            </a:pP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r>
              <a:rPr lang="en-US" b="1" dirty="0" err="1">
                <a:solidFill>
                  <a:srgbClr val="055000"/>
                </a:solidFill>
              </a:rPr>
              <a:t>Repasemos</a:t>
            </a:r>
            <a:r>
              <a:rPr lang="en-US" b="1" dirty="0">
                <a:solidFill>
                  <a:srgbClr val="055000"/>
                </a:solidFill>
              </a:rPr>
              <a:t> hasta </a:t>
            </a:r>
            <a:r>
              <a:rPr lang="en-US" b="1" dirty="0" err="1">
                <a:solidFill>
                  <a:srgbClr val="055000"/>
                </a:solidFill>
              </a:rPr>
              <a:t>ahora</a:t>
            </a:r>
            <a:r>
              <a:rPr lang="en-US" b="1" dirty="0">
                <a:solidFill>
                  <a:srgbClr val="055000"/>
                </a:solidFill>
              </a:rPr>
              <a:t>! Respuesta de la </a:t>
            </a:r>
            <a:r>
              <a:rPr lang="en-US" b="1" dirty="0" err="1">
                <a:solidFill>
                  <a:srgbClr val="055000"/>
                </a:solidFill>
              </a:rPr>
              <a:t>pregunta</a:t>
            </a:r>
            <a:r>
              <a:rPr lang="en-US" b="1" dirty="0">
                <a:solidFill>
                  <a:srgbClr val="055000"/>
                </a:solidFill>
              </a:rPr>
              <a:t> 4</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endParaRPr lang="en-US" dirty="0"/>
          </a:p>
        </p:txBody>
      </p:sp>
      <p:sp>
        <p:nvSpPr>
          <p:cNvPr id="17" name="Content Placeholder 2"/>
          <p:cNvSpPr>
            <a:spLocks noGrp="1"/>
          </p:cNvSpPr>
          <p:nvPr>
            <p:ph sz="half" idx="1"/>
          </p:nvPr>
        </p:nvSpPr>
        <p:spPr>
          <a:xfrm>
            <a:off x="1460935" y="1797719"/>
            <a:ext cx="7164278" cy="4351338"/>
          </a:xfrm>
        </p:spPr>
        <p:txBody>
          <a:bodyPr/>
          <a:lstStyle/>
          <a:p>
            <a:pPr marL="0" indent="0">
              <a:buNone/>
            </a:pPr>
            <a:r>
              <a:rPr lang="es-ES" dirty="0"/>
              <a:t>Al seleccionar un sitio de fenología, debe asegurarse de que sea accesible y fácil de visitar, y que recopile datos que puedan examinarse en el contexto de otros datos GLOBE que pueda recopilar. GLOBE recomienda que coloque su sitio lo más cerca posible de sus otros sitios de estudio y no más allá de</a:t>
            </a:r>
            <a:r>
              <a:rPr lang="en-US" dirty="0"/>
              <a:t>:  </a:t>
            </a:r>
          </a:p>
          <a:p>
            <a:pPr marL="342900" indent="-342900">
              <a:buFont typeface="+mj-lt"/>
              <a:buAutoNum type="alphaLcParenR"/>
            </a:pPr>
            <a:r>
              <a:rPr lang="en-US" dirty="0"/>
              <a:t>2 kms de sus sitios de </a:t>
            </a:r>
            <a:r>
              <a:rPr lang="en-US" dirty="0" err="1"/>
              <a:t>investigación</a:t>
            </a:r>
            <a:r>
              <a:rPr lang="en-US" dirty="0"/>
              <a:t> de </a:t>
            </a:r>
            <a:r>
              <a:rPr lang="en-US" dirty="0" err="1"/>
              <a:t>atmósfera</a:t>
            </a:r>
            <a:r>
              <a:rPr lang="en-US" dirty="0"/>
              <a:t> o </a:t>
            </a:r>
            <a:r>
              <a:rPr lang="en-US" dirty="0" err="1"/>
              <a:t>suelo</a:t>
            </a:r>
            <a:r>
              <a:rPr lang="en-US" dirty="0"/>
              <a:t> (</a:t>
            </a:r>
            <a:r>
              <a:rPr lang="en-US" dirty="0" err="1"/>
              <a:t>pedósfera</a:t>
            </a:r>
            <a:r>
              <a:rPr lang="en-US" dirty="0"/>
              <a:t>) </a:t>
            </a:r>
          </a:p>
          <a:p>
            <a:pPr marL="342900" indent="-342900">
              <a:buFont typeface="+mj-lt"/>
              <a:buAutoNum type="alphaLcParenR"/>
            </a:pPr>
            <a:r>
              <a:rPr lang="en-US" dirty="0"/>
              <a:t>100 m  de </a:t>
            </a:r>
            <a:r>
              <a:rPr lang="en-US" dirty="0" err="1"/>
              <a:t>diferencia</a:t>
            </a:r>
            <a:r>
              <a:rPr lang="en-US" dirty="0"/>
              <a:t> </a:t>
            </a:r>
            <a:r>
              <a:rPr lang="en-US" dirty="0" err="1"/>
              <a:t>en</a:t>
            </a:r>
            <a:r>
              <a:rPr lang="en-US" dirty="0"/>
              <a:t> la </a:t>
            </a:r>
            <a:r>
              <a:rPr lang="en-US" dirty="0" err="1"/>
              <a:t>elevación</a:t>
            </a:r>
            <a:r>
              <a:rPr lang="en-US" dirty="0"/>
              <a:t> de sus sitios de </a:t>
            </a:r>
            <a:r>
              <a:rPr lang="en-US" dirty="0" err="1"/>
              <a:t>atmósfera</a:t>
            </a:r>
            <a:r>
              <a:rPr lang="en-US" dirty="0"/>
              <a:t> o </a:t>
            </a:r>
            <a:r>
              <a:rPr lang="en-US" dirty="0" err="1"/>
              <a:t>suelo</a:t>
            </a:r>
            <a:endParaRPr lang="en-US" dirty="0"/>
          </a:p>
          <a:p>
            <a:pPr marL="342900" indent="-342900">
              <a:buFont typeface="+mj-lt"/>
              <a:buAutoNum type="alphaLcParenR"/>
            </a:pPr>
            <a:r>
              <a:rPr lang="en-US" b="1" dirty="0">
                <a:solidFill>
                  <a:srgbClr val="FF0000"/>
                </a:solidFill>
              </a:rPr>
              <a:t>Ambas </a:t>
            </a:r>
            <a:r>
              <a:rPr lang="en-US" b="1" dirty="0" err="1">
                <a:solidFill>
                  <a:srgbClr val="FF0000"/>
                </a:solidFill>
              </a:rPr>
              <a:t>respuestas</a:t>
            </a:r>
            <a:r>
              <a:rPr lang="en-US" b="1" dirty="0">
                <a:solidFill>
                  <a:srgbClr val="FF0000"/>
                </a:solidFill>
              </a:rPr>
              <a:t>  A y B </a:t>
            </a:r>
            <a:r>
              <a:rPr lang="en-US" b="1" dirty="0">
                <a:solidFill>
                  <a:srgbClr val="FF0000"/>
                </a:solidFill>
                <a:sym typeface="Wingdings"/>
              </a:rPr>
              <a:t> ¡</a:t>
            </a:r>
            <a:r>
              <a:rPr lang="en-US" b="1" dirty="0" err="1">
                <a:solidFill>
                  <a:srgbClr val="FF0000"/>
                </a:solidFill>
                <a:sym typeface="Wingdings"/>
              </a:rPr>
              <a:t>Correcto</a:t>
            </a:r>
            <a:r>
              <a:rPr lang="en-US" b="1" dirty="0">
                <a:solidFill>
                  <a:srgbClr val="FF0000"/>
                </a:solidFill>
                <a:sym typeface="Wingdings"/>
              </a:rPr>
              <a:t>!</a:t>
            </a:r>
            <a:endParaRPr lang="en-US" dirty="0"/>
          </a:p>
          <a:p>
            <a:pPr marL="342900" indent="-342900">
              <a:buFont typeface="+mj-lt"/>
              <a:buAutoNum type="alphaLcParenR"/>
            </a:pPr>
            <a:r>
              <a:rPr lang="en-US" dirty="0"/>
              <a:t>Ni la </a:t>
            </a:r>
            <a:r>
              <a:rPr lang="en-US" dirty="0" err="1"/>
              <a:t>respuesta</a:t>
            </a:r>
            <a:r>
              <a:rPr lang="en-US" dirty="0"/>
              <a:t> A </a:t>
            </a:r>
            <a:r>
              <a:rPr lang="en-US" dirty="0" err="1"/>
              <a:t>ni</a:t>
            </a:r>
            <a:r>
              <a:rPr lang="en-US" dirty="0"/>
              <a:t> la B:  debe </a:t>
            </a:r>
            <a:r>
              <a:rPr lang="en-US" dirty="0" err="1"/>
              <a:t>recopilar</a:t>
            </a:r>
            <a:r>
              <a:rPr lang="en-US" dirty="0"/>
              <a:t> sus </a:t>
            </a:r>
            <a:r>
              <a:rPr lang="en-US" dirty="0" err="1"/>
              <a:t>datos</a:t>
            </a:r>
            <a:r>
              <a:rPr lang="en-US" dirty="0"/>
              <a:t> </a:t>
            </a:r>
            <a:r>
              <a:rPr lang="en-US" dirty="0" err="1"/>
              <a:t>en</a:t>
            </a:r>
            <a:r>
              <a:rPr lang="en-US" dirty="0"/>
              <a:t> </a:t>
            </a:r>
            <a:r>
              <a:rPr lang="en-US" dirty="0" err="1"/>
              <a:t>su</a:t>
            </a:r>
            <a:r>
              <a:rPr lang="en-US" dirty="0"/>
              <a:t> sitio de </a:t>
            </a:r>
            <a:r>
              <a:rPr lang="en-US" dirty="0" err="1"/>
              <a:t>estudio</a:t>
            </a:r>
            <a:r>
              <a:rPr lang="en-US" dirty="0"/>
              <a:t> </a:t>
            </a:r>
            <a:r>
              <a:rPr lang="en-US" dirty="0" err="1"/>
              <a:t>en</a:t>
            </a:r>
            <a:r>
              <a:rPr lang="en-US" dirty="0"/>
              <a:t> la </a:t>
            </a:r>
            <a:r>
              <a:rPr lang="en-US" dirty="0" err="1"/>
              <a:t>Cobertura</a:t>
            </a:r>
            <a:r>
              <a:rPr lang="en-US" dirty="0"/>
              <a:t> Terrestre de la </a:t>
            </a:r>
            <a:r>
              <a:rPr lang="en-US" dirty="0" err="1"/>
              <a:t>Biósfera</a:t>
            </a:r>
            <a:endParaRPr lang="en-US" dirty="0"/>
          </a:p>
          <a:p>
            <a:pPr marL="0" indent="0">
              <a:buNone/>
            </a:pPr>
            <a:endParaRPr lang="en-US" dirty="0"/>
          </a:p>
          <a:p>
            <a:pPr marL="0" indent="0">
              <a:buNone/>
            </a:pPr>
            <a:r>
              <a:rPr lang="en-US" b="1" dirty="0">
                <a:solidFill>
                  <a:srgbClr val="FF0000"/>
                </a:solidFill>
              </a:rPr>
              <a:t>¿</a:t>
            </a:r>
            <a:r>
              <a:rPr lang="en-US" b="1" dirty="0" err="1">
                <a:solidFill>
                  <a:srgbClr val="FF0000"/>
                </a:solidFill>
              </a:rPr>
              <a:t>Estuvo</a:t>
            </a:r>
            <a:r>
              <a:rPr lang="en-US" b="1" dirty="0">
                <a:solidFill>
                  <a:srgbClr val="FF0000"/>
                </a:solidFill>
              </a:rPr>
              <a:t> </a:t>
            </a:r>
            <a:r>
              <a:rPr lang="en-US" b="1" dirty="0" err="1">
                <a:solidFill>
                  <a:srgbClr val="FF0000"/>
                </a:solidFill>
              </a:rPr>
              <a:t>acertado</a:t>
            </a:r>
            <a:r>
              <a:rPr lang="en-US" b="1" dirty="0">
                <a:solidFill>
                  <a:srgbClr val="FF0000"/>
                </a:solidFill>
              </a:rPr>
              <a:t>?</a:t>
            </a:r>
          </a:p>
          <a:p>
            <a:endParaRPr lang="en-US" dirty="0"/>
          </a:p>
          <a:p>
            <a:endParaRPr lang="en-US" dirty="0"/>
          </a:p>
        </p:txBody>
      </p:sp>
    </p:spTree>
    <p:extLst>
      <p:ext uri="{BB962C8B-B14F-4D97-AF65-F5344CB8AC3E}">
        <p14:creationId xmlns:p14="http://schemas.microsoft.com/office/powerpoint/2010/main" val="976398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397" y="-189872"/>
            <a:ext cx="9144793" cy="7053683"/>
          </a:xfrm>
          <a:prstGeom prst="rect">
            <a:avLst/>
          </a:prstGeom>
        </p:spPr>
      </p:pic>
      <p:sp>
        <p:nvSpPr>
          <p:cNvPr id="9" name="Rectángulo redondeado 8"/>
          <p:cNvSpPr/>
          <p:nvPr/>
        </p:nvSpPr>
        <p:spPr>
          <a:xfrm>
            <a:off x="7770164" y="47510"/>
            <a:ext cx="1179526" cy="732525"/>
          </a:xfrm>
          <a:prstGeom prst="roundRect">
            <a:avLst>
              <a:gd name="adj" fmla="val 4163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Evalúe sus conocimientos</a:t>
            </a:r>
            <a:endParaRPr lang="es-AR" sz="900" dirty="0"/>
          </a:p>
        </p:txBody>
      </p:sp>
      <p:sp>
        <p:nvSpPr>
          <p:cNvPr id="10" name="CuadroTexto 9"/>
          <p:cNvSpPr txBox="1"/>
          <p:nvPr/>
        </p:nvSpPr>
        <p:spPr>
          <a:xfrm>
            <a:off x="25090" y="1098059"/>
            <a:ext cx="1075295" cy="5339923"/>
          </a:xfrm>
          <a:prstGeom prst="rect">
            <a:avLst/>
          </a:prstGeom>
          <a:noFill/>
        </p:spPr>
        <p:txBody>
          <a:bodyPr wrap="square" rtlCol="0">
            <a:spAutoFit/>
          </a:bodyPr>
          <a:lstStyle/>
          <a:p>
            <a:r>
              <a:rPr lang="es-AR" sz="1100" b="1" dirty="0">
                <a:solidFill>
                  <a:srgbClr val="759885"/>
                </a:solidFill>
              </a:rPr>
              <a:t>A. ¿Qué es la floración de árboles y arbustos?</a:t>
            </a:r>
          </a:p>
          <a:p>
            <a:endParaRPr lang="es-AR" sz="1100" b="1" dirty="0">
              <a:solidFill>
                <a:srgbClr val="759885"/>
              </a:solidFill>
            </a:endParaRPr>
          </a:p>
          <a:p>
            <a:r>
              <a:rPr lang="es-AR" sz="1100" b="1" dirty="0">
                <a:solidFill>
                  <a:srgbClr val="759885"/>
                </a:solidFill>
              </a:rPr>
              <a:t>B. ¿Por qué recolectar datos de la floración de árboles y arbustos?</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215B1C"/>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3" name="Slide Number Placeholder 2"/>
          <p:cNvSpPr>
            <a:spLocks noGrp="1"/>
          </p:cNvSpPr>
          <p:nvPr>
            <p:ph type="sldNum" sz="quarter" idx="12"/>
          </p:nvPr>
        </p:nvSpPr>
        <p:spPr/>
        <p:txBody>
          <a:bodyPr/>
          <a:lstStyle/>
          <a:p>
            <a:fld id="{60A7FD43-AE91-2142-BE89-486ECDF19888}" type="slidenum">
              <a:rPr lang="en-US" smtClean="0"/>
              <a:t>29</a:t>
            </a:fld>
            <a:endParaRPr lang="en-US" dirty="0"/>
          </a:p>
        </p:txBody>
      </p:sp>
      <p:sp>
        <p:nvSpPr>
          <p:cNvPr id="2" name="Title 1"/>
          <p:cNvSpPr>
            <a:spLocks noGrp="1"/>
          </p:cNvSpPr>
          <p:nvPr>
            <p:ph type="title"/>
          </p:nvPr>
        </p:nvSpPr>
        <p:spPr>
          <a:xfrm>
            <a:off x="1252856" y="2167994"/>
            <a:ext cx="8679847" cy="1325563"/>
          </a:xfrm>
        </p:spPr>
        <p:txBody>
          <a:bodyPr>
            <a:normAutofit fontScale="90000"/>
          </a:bodyPr>
          <a:lstStyle/>
          <a:p>
            <a:pPr marL="406400" lvl="0" indent="-406400">
              <a:defRPr/>
            </a:pPr>
            <a:r>
              <a:rPr lang="en-US" b="1" dirty="0">
                <a:solidFill>
                  <a:srgbClr val="055000"/>
                </a:solidFill>
              </a:rPr>
              <a:t/>
            </a:r>
            <a:br>
              <a:rPr lang="en-US" b="1" dirty="0">
                <a:solidFill>
                  <a:srgbClr val="055000"/>
                </a:solidFill>
              </a:rPr>
            </a:br>
            <a:r>
              <a:rPr lang="en-US" b="1" dirty="0">
                <a:solidFill>
                  <a:srgbClr val="055000"/>
                </a:solidFill>
              </a:rPr>
              <a:t>¡</a:t>
            </a:r>
            <a:r>
              <a:rPr lang="en-US" b="1" dirty="0" err="1">
                <a:solidFill>
                  <a:srgbClr val="055000"/>
                </a:solidFill>
              </a:rPr>
              <a:t>Repasemos</a:t>
            </a:r>
            <a:r>
              <a:rPr lang="en-US" b="1" dirty="0">
                <a:solidFill>
                  <a:srgbClr val="055000"/>
                </a:solidFill>
              </a:rPr>
              <a:t> hasta </a:t>
            </a:r>
            <a:r>
              <a:rPr lang="en-US" b="1" dirty="0" err="1">
                <a:solidFill>
                  <a:srgbClr val="055000"/>
                </a:solidFill>
              </a:rPr>
              <a:t>ahora</a:t>
            </a:r>
            <a:r>
              <a:rPr lang="en-US" b="1" dirty="0">
                <a:solidFill>
                  <a:srgbClr val="055000"/>
                </a:solidFill>
              </a:rPr>
              <a:t>! </a:t>
            </a:r>
            <a:r>
              <a:rPr lang="en-US" b="1" dirty="0" err="1">
                <a:solidFill>
                  <a:srgbClr val="055000"/>
                </a:solidFill>
              </a:rPr>
              <a:t>Pregunta</a:t>
            </a:r>
            <a:r>
              <a:rPr lang="en-US" b="1" dirty="0">
                <a:solidFill>
                  <a:srgbClr val="055000"/>
                </a:solidFill>
              </a:rPr>
              <a:t> 5</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endParaRPr lang="en-US" dirty="0"/>
          </a:p>
        </p:txBody>
      </p:sp>
      <p:sp>
        <p:nvSpPr>
          <p:cNvPr id="17" name="Content Placeholder 2"/>
          <p:cNvSpPr>
            <a:spLocks noGrp="1"/>
          </p:cNvSpPr>
          <p:nvPr>
            <p:ph sz="half" idx="1"/>
          </p:nvPr>
        </p:nvSpPr>
        <p:spPr>
          <a:xfrm>
            <a:off x="1460935" y="1797719"/>
            <a:ext cx="7164278" cy="4351338"/>
          </a:xfrm>
        </p:spPr>
        <p:txBody>
          <a:bodyPr/>
          <a:lstStyle/>
          <a:p>
            <a:pPr marL="0" indent="0">
              <a:buNone/>
            </a:pPr>
            <a:r>
              <a:rPr lang="en-US" dirty="0"/>
              <a:t>¿</a:t>
            </a:r>
            <a:r>
              <a:rPr lang="en-US" dirty="0" err="1"/>
              <a:t>Cuántos</a:t>
            </a:r>
            <a:r>
              <a:rPr lang="en-US" dirty="0"/>
              <a:t> </a:t>
            </a:r>
            <a:r>
              <a:rPr lang="en-US" dirty="0" err="1"/>
              <a:t>capullos</a:t>
            </a:r>
            <a:r>
              <a:rPr lang="en-US" dirty="0"/>
              <a:t> </a:t>
            </a:r>
            <a:r>
              <a:rPr lang="en-US" dirty="0" err="1"/>
              <a:t>necesita</a:t>
            </a:r>
            <a:r>
              <a:rPr lang="en-US" dirty="0"/>
              <a:t> para </a:t>
            </a:r>
            <a:r>
              <a:rPr lang="en-US" dirty="0" err="1"/>
              <a:t>monitorear</a:t>
            </a:r>
            <a:r>
              <a:rPr lang="en-US" dirty="0"/>
              <a:t> </a:t>
            </a:r>
            <a:r>
              <a:rPr lang="en-US" dirty="0" err="1"/>
              <a:t>en</a:t>
            </a:r>
            <a:r>
              <a:rPr lang="en-US" dirty="0"/>
              <a:t> </a:t>
            </a:r>
            <a:r>
              <a:rPr lang="en-US" dirty="0" err="1"/>
              <a:t>cada</a:t>
            </a:r>
            <a:r>
              <a:rPr lang="en-US" dirty="0"/>
              <a:t> </a:t>
            </a:r>
            <a:r>
              <a:rPr lang="en-US" dirty="0" err="1"/>
              <a:t>rama</a:t>
            </a:r>
            <a:r>
              <a:rPr lang="en-US" dirty="0"/>
              <a:t> para </a:t>
            </a:r>
            <a:r>
              <a:rPr lang="en-US" dirty="0" err="1"/>
              <a:t>aplicar</a:t>
            </a:r>
            <a:r>
              <a:rPr lang="en-US" dirty="0"/>
              <a:t> el </a:t>
            </a:r>
            <a:r>
              <a:rPr lang="en-US" dirty="0" err="1"/>
              <a:t>Protocolo</a:t>
            </a:r>
            <a:r>
              <a:rPr lang="en-US" dirty="0"/>
              <a:t> de </a:t>
            </a:r>
            <a:r>
              <a:rPr lang="en-US" dirty="0" err="1"/>
              <a:t>Floración</a:t>
            </a:r>
            <a:r>
              <a:rPr lang="en-US" dirty="0"/>
              <a:t>?</a:t>
            </a:r>
          </a:p>
          <a:p>
            <a:pPr marL="0" indent="0">
              <a:buNone/>
            </a:pPr>
            <a:endParaRPr lang="en-US" dirty="0"/>
          </a:p>
          <a:p>
            <a:pPr marL="342900" indent="-342900">
              <a:buFont typeface="+mj-lt"/>
              <a:buAutoNum type="alphaLcParenR"/>
            </a:pPr>
            <a:r>
              <a:rPr lang="en-US" dirty="0" err="1"/>
              <a:t>Todos</a:t>
            </a:r>
            <a:r>
              <a:rPr lang="en-US" dirty="0"/>
              <a:t> los </a:t>
            </a:r>
            <a:r>
              <a:rPr lang="en-US" dirty="0" err="1"/>
              <a:t>capullos</a:t>
            </a:r>
            <a:r>
              <a:rPr lang="en-US" dirty="0"/>
              <a:t> </a:t>
            </a:r>
          </a:p>
          <a:p>
            <a:pPr marL="342900" indent="-342900">
              <a:buFont typeface="+mj-lt"/>
              <a:buAutoNum type="alphaLcParenR"/>
            </a:pPr>
            <a:r>
              <a:rPr lang="en-US" dirty="0"/>
              <a:t>10 </a:t>
            </a:r>
            <a:r>
              <a:rPr lang="en-US" dirty="0" err="1"/>
              <a:t>capullos</a:t>
            </a:r>
            <a:r>
              <a:rPr lang="en-US" dirty="0"/>
              <a:t> </a:t>
            </a:r>
          </a:p>
          <a:p>
            <a:pPr marL="342900" indent="-342900">
              <a:buFont typeface="+mj-lt"/>
              <a:buAutoNum type="alphaLcParenR"/>
            </a:pPr>
            <a:r>
              <a:rPr lang="en-US" dirty="0"/>
              <a:t>4 </a:t>
            </a:r>
            <a:r>
              <a:rPr lang="en-US" dirty="0" err="1"/>
              <a:t>capullos</a:t>
            </a:r>
            <a:endParaRPr lang="en-US" dirty="0"/>
          </a:p>
          <a:p>
            <a:pPr marL="342900" indent="-342900">
              <a:buFont typeface="+mj-lt"/>
              <a:buAutoNum type="alphaLcParenR"/>
            </a:pPr>
            <a:r>
              <a:rPr lang="en-US" dirty="0"/>
              <a:t>1 </a:t>
            </a:r>
            <a:r>
              <a:rPr lang="en-US" dirty="0" err="1"/>
              <a:t>capullos</a:t>
            </a:r>
            <a:r>
              <a:rPr lang="en-US" dirty="0"/>
              <a:t>  </a:t>
            </a:r>
          </a:p>
          <a:p>
            <a:pPr marL="342900" indent="-342900">
              <a:buFont typeface="+mj-lt"/>
              <a:buAutoNum type="alphaLcParenR"/>
            </a:pPr>
            <a:endParaRPr lang="en-US" dirty="0"/>
          </a:p>
          <a:p>
            <a:pPr marL="0" indent="0">
              <a:buNone/>
            </a:pPr>
            <a:r>
              <a:rPr lang="en-US" b="1" dirty="0">
                <a:solidFill>
                  <a:srgbClr val="FF0000"/>
                </a:solidFill>
              </a:rPr>
              <a:t>¿</a:t>
            </a:r>
            <a:r>
              <a:rPr lang="en-US" b="1" dirty="0" err="1">
                <a:solidFill>
                  <a:srgbClr val="FF0000"/>
                </a:solidFill>
              </a:rPr>
              <a:t>Cuál</a:t>
            </a:r>
            <a:r>
              <a:rPr lang="en-US" b="1" dirty="0">
                <a:solidFill>
                  <a:srgbClr val="FF0000"/>
                </a:solidFill>
              </a:rPr>
              <a:t> es la </a:t>
            </a:r>
            <a:r>
              <a:rPr lang="en-US" b="1" dirty="0" err="1">
                <a:solidFill>
                  <a:srgbClr val="FF0000"/>
                </a:solidFill>
              </a:rPr>
              <a:t>respuesta</a:t>
            </a:r>
            <a:r>
              <a:rPr lang="en-US" b="1" dirty="0">
                <a:solidFill>
                  <a:srgbClr val="FF0000"/>
                </a:solidFill>
              </a:rPr>
              <a:t>? </a:t>
            </a:r>
          </a:p>
          <a:p>
            <a:endParaRPr lang="en-US" dirty="0"/>
          </a:p>
          <a:p>
            <a:endParaRPr lang="en-US" dirty="0"/>
          </a:p>
        </p:txBody>
      </p:sp>
    </p:spTree>
    <p:extLst>
      <p:ext uri="{BB962C8B-B14F-4D97-AF65-F5344CB8AC3E}">
        <p14:creationId xmlns:p14="http://schemas.microsoft.com/office/powerpoint/2010/main" val="1295981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p:cNvPicPr>
            <a:picLocks noChangeAspect="1"/>
          </p:cNvPicPr>
          <p:nvPr/>
        </p:nvPicPr>
        <p:blipFill>
          <a:blip r:embed="rId2"/>
          <a:stretch>
            <a:fillRect/>
          </a:stretch>
        </p:blipFill>
        <p:spPr>
          <a:xfrm>
            <a:off x="-397" y="-189872"/>
            <a:ext cx="9144793" cy="7053683"/>
          </a:xfrm>
          <a:prstGeom prst="rect">
            <a:avLst/>
          </a:prstGeom>
        </p:spPr>
      </p:pic>
      <p:sp>
        <p:nvSpPr>
          <p:cNvPr id="18" name="Rectángulo redondeado 17"/>
          <p:cNvSpPr/>
          <p:nvPr/>
        </p:nvSpPr>
        <p:spPr>
          <a:xfrm>
            <a:off x="7770164" y="47510"/>
            <a:ext cx="1179526" cy="732525"/>
          </a:xfrm>
          <a:prstGeom prst="roundRect">
            <a:avLst>
              <a:gd name="adj" fmla="val 4163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a:t>¿Qué es </a:t>
            </a:r>
            <a:r>
              <a:rPr lang="es-AR" sz="900" dirty="0" smtClean="0"/>
              <a:t>la floración de árboles y arbustos?</a:t>
            </a:r>
            <a:endParaRPr lang="es-AR" sz="900" dirty="0"/>
          </a:p>
        </p:txBody>
      </p:sp>
      <p:sp>
        <p:nvSpPr>
          <p:cNvPr id="19" name="CuadroTexto 18"/>
          <p:cNvSpPr txBox="1"/>
          <p:nvPr/>
        </p:nvSpPr>
        <p:spPr>
          <a:xfrm>
            <a:off x="25090" y="1098059"/>
            <a:ext cx="1075295" cy="5339923"/>
          </a:xfrm>
          <a:prstGeom prst="rect">
            <a:avLst/>
          </a:prstGeom>
          <a:noFill/>
        </p:spPr>
        <p:txBody>
          <a:bodyPr wrap="square" rtlCol="0">
            <a:spAutoFit/>
          </a:bodyPr>
          <a:lstStyle/>
          <a:p>
            <a:r>
              <a:rPr lang="es-AR" sz="1100" b="1" dirty="0" smtClean="0">
                <a:solidFill>
                  <a:srgbClr val="215B1C"/>
                </a:solidFill>
              </a:rPr>
              <a:t>A. ¿Qué es la floración de árboles y arbustos?</a:t>
            </a:r>
          </a:p>
          <a:p>
            <a:endParaRPr lang="es-AR" sz="1100" b="1" dirty="0" smtClean="0">
              <a:solidFill>
                <a:srgbClr val="215B1C"/>
              </a:solidFill>
            </a:endParaRPr>
          </a:p>
          <a:p>
            <a:r>
              <a:rPr lang="es-AR" sz="1100" b="1" dirty="0">
                <a:solidFill>
                  <a:srgbClr val="759885"/>
                </a:solidFill>
              </a:rPr>
              <a:t>B</a:t>
            </a:r>
            <a:r>
              <a:rPr lang="es-AR" sz="1100" b="1" dirty="0" smtClean="0">
                <a:solidFill>
                  <a:srgbClr val="759885"/>
                </a:solidFill>
              </a:rPr>
              <a:t>. ¿Por qué recolectar datos de la floración de árboles y arbustos?</a:t>
            </a:r>
          </a:p>
          <a:p>
            <a:endParaRPr lang="es-AR" sz="1100" b="1" dirty="0">
              <a:solidFill>
                <a:srgbClr val="759885"/>
              </a:solidFill>
            </a:endParaRPr>
          </a:p>
          <a:p>
            <a:r>
              <a:rPr lang="es-AR" sz="1100" b="1" dirty="0" smtClean="0">
                <a:solidFill>
                  <a:srgbClr val="759885"/>
                </a:solidFill>
              </a:rPr>
              <a:t>C. Cómo pueden ayudar sus mediciones</a:t>
            </a:r>
          </a:p>
          <a:p>
            <a:endParaRPr lang="es-AR" sz="1100" b="1" dirty="0">
              <a:solidFill>
                <a:srgbClr val="759885"/>
              </a:solidFill>
            </a:endParaRPr>
          </a:p>
          <a:p>
            <a:r>
              <a:rPr lang="es-AR" sz="1100" b="1" dirty="0" smtClean="0">
                <a:solidFill>
                  <a:srgbClr val="759885"/>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3" name="Slide Number Placeholder 2"/>
          <p:cNvSpPr>
            <a:spLocks noGrp="1"/>
          </p:cNvSpPr>
          <p:nvPr>
            <p:ph type="sldNum" sz="quarter" idx="12"/>
          </p:nvPr>
        </p:nvSpPr>
        <p:spPr/>
        <p:txBody>
          <a:bodyPr/>
          <a:lstStyle/>
          <a:p>
            <a:fld id="{60A7FD43-AE91-2142-BE89-486ECDF19888}" type="slidenum">
              <a:rPr lang="en-US" smtClean="0"/>
              <a:t>3</a:t>
            </a:fld>
            <a:endParaRPr lang="en-US" dirty="0"/>
          </a:p>
        </p:txBody>
      </p:sp>
      <p:sp>
        <p:nvSpPr>
          <p:cNvPr id="2" name="Title 1"/>
          <p:cNvSpPr>
            <a:spLocks noGrp="1"/>
          </p:cNvSpPr>
          <p:nvPr>
            <p:ph type="title"/>
          </p:nvPr>
        </p:nvSpPr>
        <p:spPr>
          <a:xfrm>
            <a:off x="1262840" y="1017417"/>
            <a:ext cx="7886700" cy="643105"/>
          </a:xfrm>
        </p:spPr>
        <p:txBody>
          <a:bodyPr/>
          <a:lstStyle/>
          <a:p>
            <a:r>
              <a:rPr lang="es-AR" b="1" dirty="0" smtClean="0"/>
              <a:t>La Biósfera</a:t>
            </a:r>
            <a:endParaRPr lang="es-AR" b="1" dirty="0"/>
          </a:p>
        </p:txBody>
      </p:sp>
      <p:sp>
        <p:nvSpPr>
          <p:cNvPr id="8" name="Content Placeholder 2"/>
          <p:cNvSpPr txBox="1">
            <a:spLocks/>
          </p:cNvSpPr>
          <p:nvPr/>
        </p:nvSpPr>
        <p:spPr>
          <a:xfrm>
            <a:off x="1413811" y="1770060"/>
            <a:ext cx="490438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dirty="0"/>
              <a:t>La Biosfera es la zona de vida de la Tierra. Todos los organismos de la Tierra pertenecen a la biósfera. GLOBE tiene varias formas de explorar y medir los componentes de la </a:t>
            </a:r>
            <a:r>
              <a:rPr lang="es-ES" b="1" dirty="0">
                <a:solidFill>
                  <a:schemeClr val="accent6">
                    <a:lumMod val="50000"/>
                  </a:schemeClr>
                </a:solidFill>
              </a:rPr>
              <a:t>Biósfera</a:t>
            </a:r>
            <a:r>
              <a:rPr lang="es-ES" dirty="0"/>
              <a:t> a través de investigaciones en </a:t>
            </a:r>
            <a:r>
              <a:rPr lang="es-ES" b="1" dirty="0">
                <a:solidFill>
                  <a:schemeClr val="accent6">
                    <a:lumMod val="50000"/>
                  </a:schemeClr>
                </a:solidFill>
              </a:rPr>
              <a:t>cobertura terrestre y fenología.  </a:t>
            </a:r>
            <a:r>
              <a:rPr lang="es-ES" dirty="0"/>
              <a:t>Además, las investigaciones de la Hidrosfera incluyen los protocolos de </a:t>
            </a:r>
            <a:r>
              <a:rPr lang="es-ES" dirty="0" smtClean="0"/>
              <a:t>macro invertebrados </a:t>
            </a:r>
            <a:r>
              <a:rPr lang="es-ES" dirty="0"/>
              <a:t>y larvas de mosquitos. </a:t>
            </a:r>
            <a:endParaRPr lang="en-US" dirty="0">
              <a:solidFill>
                <a:srgbClr val="000000"/>
              </a:solidFill>
            </a:endParaRPr>
          </a:p>
          <a:p>
            <a:pPr marL="0" indent="0" algn="just">
              <a:buNone/>
            </a:pPr>
            <a:r>
              <a:rPr lang="es-AR" dirty="0" smtClean="0">
                <a:solidFill>
                  <a:srgbClr val="000000"/>
                </a:solidFill>
              </a:rPr>
              <a:t>La floración y la senescencia foliar  del pasto es uno de los Protocolos de </a:t>
            </a:r>
            <a:r>
              <a:rPr lang="es-AR" b="1" dirty="0" smtClean="0">
                <a:solidFill>
                  <a:srgbClr val="485925"/>
                </a:solidFill>
              </a:rPr>
              <a:t>Fenología</a:t>
            </a:r>
            <a:r>
              <a:rPr lang="es-AR" b="1" dirty="0" smtClean="0">
                <a:solidFill>
                  <a:srgbClr val="000000"/>
                </a:solidFill>
              </a:rPr>
              <a:t> </a:t>
            </a:r>
            <a:r>
              <a:rPr lang="es-AR" dirty="0" smtClean="0">
                <a:solidFill>
                  <a:srgbClr val="000000"/>
                </a:solidFill>
              </a:rPr>
              <a:t>de GLOBE.</a:t>
            </a:r>
          </a:p>
          <a:p>
            <a:pPr marL="0" indent="0">
              <a:buNone/>
            </a:pPr>
            <a:r>
              <a:rPr lang="es-AR" dirty="0" smtClean="0">
                <a:solidFill>
                  <a:srgbClr val="000000"/>
                </a:solidFill>
              </a:rPr>
              <a:t>Puede obtener más información en:</a:t>
            </a:r>
          </a:p>
          <a:p>
            <a:pPr marL="0" indent="0">
              <a:buNone/>
            </a:pPr>
            <a:r>
              <a:rPr lang="es-AR" b="1" u="sng" dirty="0" smtClean="0">
                <a:solidFill>
                  <a:schemeClr val="accent5"/>
                </a:solidFill>
                <a:hlinkClick r:id="rId3">
                  <a:extLst>
                    <a:ext uri="{A12FA001-AC4F-418D-AE19-62706E023703}">
                      <ahyp:hlinkClr xmlns:ahyp="http://schemas.microsoft.com/office/drawing/2018/hyperlinkcolor" xmlns="" val="tx"/>
                    </a:ext>
                  </a:extLst>
                </a:hlinkClick>
              </a:rPr>
              <a:t>Introducción</a:t>
            </a:r>
            <a:r>
              <a:rPr lang="es-AR" b="1" u="sng" dirty="0" smtClean="0">
                <a:solidFill>
                  <a:schemeClr val="accent5"/>
                </a:solidFill>
              </a:rPr>
              <a:t> a la Biósfera</a:t>
            </a:r>
          </a:p>
          <a:p>
            <a:pPr marL="0" indent="0" algn="just">
              <a:buNone/>
            </a:pPr>
            <a:endParaRPr lang="en-US" dirty="0">
              <a:solidFill>
                <a:srgbClr val="000000"/>
              </a:solidFill>
            </a:endParaRPr>
          </a:p>
        </p:txBody>
      </p:sp>
      <p:grpSp>
        <p:nvGrpSpPr>
          <p:cNvPr id="9" name="Group 8" descr="Three images of different landcover types - arid cactus, mixed hardwoods and grassy dune landscape."/>
          <p:cNvGrpSpPr/>
          <p:nvPr/>
        </p:nvGrpSpPr>
        <p:grpSpPr>
          <a:xfrm>
            <a:off x="6567714" y="1391443"/>
            <a:ext cx="2122488" cy="5191125"/>
            <a:chOff x="6388100" y="1101725"/>
            <a:chExt cx="2122488" cy="5191125"/>
          </a:xfrm>
        </p:grpSpPr>
        <p:pic>
          <p:nvPicPr>
            <p:cNvPr id="10" name="Picture 9" descr="three photos of very different vegetated landscapes- a cactus filled desert, a temperate meadow surrounded by a forest, and a sand dune with grasses. "/>
            <p:cNvPicPr>
              <a:picLocks noChangeAspect="1"/>
            </p:cNvPicPr>
            <p:nvPr/>
          </p:nvPicPr>
          <p:blipFill>
            <a:blip r:embed="rId4"/>
            <a:srcRect/>
            <a:stretch>
              <a:fillRect/>
            </a:stretch>
          </p:blipFill>
          <p:spPr bwMode="auto">
            <a:xfrm>
              <a:off x="6388100" y="2774950"/>
              <a:ext cx="2082800" cy="1492250"/>
            </a:xfrm>
            <a:prstGeom prst="rect">
              <a:avLst/>
            </a:prstGeom>
            <a:noFill/>
            <a:ln w="9525">
              <a:noFill/>
              <a:miter lim="800000"/>
              <a:headEnd/>
              <a:tailEnd/>
            </a:ln>
          </p:spPr>
        </p:pic>
        <p:pic>
          <p:nvPicPr>
            <p:cNvPr id="11" name="Picture 10" descr="Three photographs of different vegetation zones: Sonoran desert, USA, meadow with birches, and sand dunes. "/>
            <p:cNvPicPr>
              <a:picLocks noChangeAspect="1"/>
            </p:cNvPicPr>
            <p:nvPr/>
          </p:nvPicPr>
          <p:blipFill>
            <a:blip r:embed="rId5"/>
            <a:srcRect/>
            <a:stretch>
              <a:fillRect/>
            </a:stretch>
          </p:blipFill>
          <p:spPr bwMode="auto">
            <a:xfrm>
              <a:off x="6388100" y="1101725"/>
              <a:ext cx="2082800" cy="1577975"/>
            </a:xfrm>
            <a:prstGeom prst="rect">
              <a:avLst/>
            </a:prstGeom>
            <a:noFill/>
            <a:ln w="9525">
              <a:noFill/>
              <a:miter lim="800000"/>
              <a:headEnd/>
              <a:tailEnd/>
            </a:ln>
          </p:spPr>
        </p:pic>
        <p:pic>
          <p:nvPicPr>
            <p:cNvPr id="12" name="Picture 11" descr="Three images of different landcover types - arid cactus, mixed hardwoods and grassy dune landscape."/>
            <p:cNvPicPr>
              <a:picLocks noChangeAspect="1"/>
            </p:cNvPicPr>
            <p:nvPr/>
          </p:nvPicPr>
          <p:blipFill>
            <a:blip r:embed="rId6"/>
            <a:srcRect/>
            <a:stretch>
              <a:fillRect/>
            </a:stretch>
          </p:blipFill>
          <p:spPr bwMode="auto">
            <a:xfrm>
              <a:off x="6388100" y="4394200"/>
              <a:ext cx="2082800" cy="1543050"/>
            </a:xfrm>
            <a:prstGeom prst="rect">
              <a:avLst/>
            </a:prstGeom>
            <a:noFill/>
            <a:ln w="9525">
              <a:noFill/>
              <a:miter lim="800000"/>
              <a:headEnd/>
              <a:tailEnd/>
            </a:ln>
          </p:spPr>
        </p:pic>
        <p:sp>
          <p:nvSpPr>
            <p:cNvPr id="13" name="TextBox 12"/>
            <p:cNvSpPr txBox="1">
              <a:spLocks noChangeArrowheads="1"/>
            </p:cNvSpPr>
            <p:nvPr/>
          </p:nvSpPr>
          <p:spPr bwMode="auto">
            <a:xfrm>
              <a:off x="6850063" y="6046788"/>
              <a:ext cx="1660525" cy="246062"/>
            </a:xfrm>
            <a:prstGeom prst="rect">
              <a:avLst/>
            </a:prstGeom>
            <a:noFill/>
            <a:ln w="9525">
              <a:noFill/>
              <a:miter lim="800000"/>
              <a:headEnd/>
              <a:tailEnd/>
            </a:ln>
          </p:spPr>
          <p:txBody>
            <a:bodyPr wrap="none">
              <a:prstTxWarp prst="textNoShape">
                <a:avLst/>
              </a:prstTxWarp>
              <a:spAutoFit/>
            </a:bodyPr>
            <a:lstStyle/>
            <a:p>
              <a:pPr eaLnBrk="1" hangingPunct="1"/>
              <a:r>
                <a:rPr lang="en-US" sz="1000" dirty="0">
                  <a:solidFill>
                    <a:srgbClr val="000000"/>
                  </a:solidFill>
                </a:rPr>
                <a:t>Photo Credit: Shelley E. Olds</a:t>
              </a:r>
            </a:p>
          </p:txBody>
        </p:sp>
      </p:grpSp>
    </p:spTree>
    <p:extLst>
      <p:ext uri="{BB962C8B-B14F-4D97-AF65-F5344CB8AC3E}">
        <p14:creationId xmlns:p14="http://schemas.microsoft.com/office/powerpoint/2010/main" val="15556764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397" y="-189872"/>
            <a:ext cx="9144793" cy="7053683"/>
          </a:xfrm>
          <a:prstGeom prst="rect">
            <a:avLst/>
          </a:prstGeom>
        </p:spPr>
      </p:pic>
      <p:sp>
        <p:nvSpPr>
          <p:cNvPr id="9" name="Rectángulo redondeado 8"/>
          <p:cNvSpPr/>
          <p:nvPr/>
        </p:nvSpPr>
        <p:spPr>
          <a:xfrm>
            <a:off x="7770164" y="47510"/>
            <a:ext cx="1179526" cy="732525"/>
          </a:xfrm>
          <a:prstGeom prst="roundRect">
            <a:avLst>
              <a:gd name="adj" fmla="val 4163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Evalúe sus conocimientos</a:t>
            </a:r>
            <a:endParaRPr lang="es-AR" sz="900" dirty="0"/>
          </a:p>
        </p:txBody>
      </p:sp>
      <p:sp>
        <p:nvSpPr>
          <p:cNvPr id="10" name="CuadroTexto 9"/>
          <p:cNvSpPr txBox="1"/>
          <p:nvPr/>
        </p:nvSpPr>
        <p:spPr>
          <a:xfrm>
            <a:off x="25090" y="1098059"/>
            <a:ext cx="1075295" cy="5339923"/>
          </a:xfrm>
          <a:prstGeom prst="rect">
            <a:avLst/>
          </a:prstGeom>
          <a:noFill/>
        </p:spPr>
        <p:txBody>
          <a:bodyPr wrap="square" rtlCol="0">
            <a:spAutoFit/>
          </a:bodyPr>
          <a:lstStyle/>
          <a:p>
            <a:r>
              <a:rPr lang="es-AR" sz="1100" b="1" dirty="0">
                <a:solidFill>
                  <a:srgbClr val="759885"/>
                </a:solidFill>
              </a:rPr>
              <a:t>A. ¿Qué es la floración de árboles y arbustos?</a:t>
            </a:r>
          </a:p>
          <a:p>
            <a:endParaRPr lang="es-AR" sz="1100" b="1" dirty="0">
              <a:solidFill>
                <a:srgbClr val="759885"/>
              </a:solidFill>
            </a:endParaRPr>
          </a:p>
          <a:p>
            <a:r>
              <a:rPr lang="es-AR" sz="1100" b="1" dirty="0">
                <a:solidFill>
                  <a:srgbClr val="759885"/>
                </a:solidFill>
              </a:rPr>
              <a:t>B. ¿Por qué recolectar datos de la floración de árboles y arbustos?</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215B1C"/>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3" name="Slide Number Placeholder 2"/>
          <p:cNvSpPr>
            <a:spLocks noGrp="1"/>
          </p:cNvSpPr>
          <p:nvPr>
            <p:ph type="sldNum" sz="quarter" idx="12"/>
          </p:nvPr>
        </p:nvSpPr>
        <p:spPr/>
        <p:txBody>
          <a:bodyPr/>
          <a:lstStyle/>
          <a:p>
            <a:fld id="{60A7FD43-AE91-2142-BE89-486ECDF19888}" type="slidenum">
              <a:rPr lang="en-US" smtClean="0"/>
              <a:t>30</a:t>
            </a:fld>
            <a:endParaRPr lang="en-US" dirty="0"/>
          </a:p>
        </p:txBody>
      </p:sp>
      <p:sp>
        <p:nvSpPr>
          <p:cNvPr id="2" name="Title 1"/>
          <p:cNvSpPr>
            <a:spLocks noGrp="1"/>
          </p:cNvSpPr>
          <p:nvPr>
            <p:ph type="title"/>
          </p:nvPr>
        </p:nvSpPr>
        <p:spPr>
          <a:xfrm>
            <a:off x="1252856" y="1977275"/>
            <a:ext cx="8679847" cy="1325563"/>
          </a:xfrm>
        </p:spPr>
        <p:txBody>
          <a:bodyPr>
            <a:normAutofit fontScale="90000"/>
          </a:bodyPr>
          <a:lstStyle/>
          <a:p>
            <a:pPr marL="406400" lvl="0" indent="-406400">
              <a:defRPr/>
            </a:pPr>
            <a:r>
              <a:rPr lang="en-US" b="1" dirty="0">
                <a:solidFill>
                  <a:srgbClr val="055000"/>
                </a:solidFill>
              </a:rPr>
              <a:t>¡</a:t>
            </a:r>
            <a:r>
              <a:rPr lang="en-US" b="1" dirty="0" err="1">
                <a:solidFill>
                  <a:srgbClr val="055000"/>
                </a:solidFill>
              </a:rPr>
              <a:t>Repasemos</a:t>
            </a:r>
            <a:r>
              <a:rPr lang="en-US" b="1" dirty="0">
                <a:solidFill>
                  <a:srgbClr val="055000"/>
                </a:solidFill>
              </a:rPr>
              <a:t> hasta </a:t>
            </a:r>
            <a:r>
              <a:rPr lang="en-US" b="1" dirty="0" err="1">
                <a:solidFill>
                  <a:srgbClr val="055000"/>
                </a:solidFill>
              </a:rPr>
              <a:t>ahora</a:t>
            </a:r>
            <a:r>
              <a:rPr lang="en-US" b="1" dirty="0">
                <a:solidFill>
                  <a:srgbClr val="055000"/>
                </a:solidFill>
              </a:rPr>
              <a:t>! Respuesta de la </a:t>
            </a:r>
            <a:r>
              <a:rPr lang="en-US" b="1" dirty="0" err="1">
                <a:solidFill>
                  <a:srgbClr val="055000"/>
                </a:solidFill>
              </a:rPr>
              <a:t>pregunta</a:t>
            </a:r>
            <a:r>
              <a:rPr lang="en-US" b="1" dirty="0">
                <a:solidFill>
                  <a:srgbClr val="055000"/>
                </a:solidFill>
              </a:rPr>
              <a:t> 5</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endParaRPr lang="en-US" dirty="0"/>
          </a:p>
        </p:txBody>
      </p:sp>
      <p:sp>
        <p:nvSpPr>
          <p:cNvPr id="17" name="Content Placeholder 2"/>
          <p:cNvSpPr>
            <a:spLocks noGrp="1"/>
          </p:cNvSpPr>
          <p:nvPr>
            <p:ph sz="half" idx="1"/>
          </p:nvPr>
        </p:nvSpPr>
        <p:spPr>
          <a:xfrm>
            <a:off x="1460935" y="1797719"/>
            <a:ext cx="7164278" cy="4351338"/>
          </a:xfrm>
        </p:spPr>
        <p:txBody>
          <a:bodyPr/>
          <a:lstStyle/>
          <a:p>
            <a:pPr marL="0" indent="0">
              <a:buNone/>
            </a:pPr>
            <a:r>
              <a:rPr lang="en-US" dirty="0"/>
              <a:t>¿</a:t>
            </a:r>
            <a:r>
              <a:rPr lang="en-US" dirty="0" err="1"/>
              <a:t>Cuántos</a:t>
            </a:r>
            <a:r>
              <a:rPr lang="en-US" dirty="0"/>
              <a:t> </a:t>
            </a:r>
            <a:r>
              <a:rPr lang="en-US" dirty="0" err="1"/>
              <a:t>capullos</a:t>
            </a:r>
            <a:r>
              <a:rPr lang="en-US" dirty="0"/>
              <a:t> </a:t>
            </a:r>
            <a:r>
              <a:rPr lang="en-US" dirty="0" err="1"/>
              <a:t>necesita</a:t>
            </a:r>
            <a:r>
              <a:rPr lang="en-US" dirty="0"/>
              <a:t> para </a:t>
            </a:r>
            <a:r>
              <a:rPr lang="en-US" dirty="0" err="1"/>
              <a:t>monitorear</a:t>
            </a:r>
            <a:r>
              <a:rPr lang="en-US" dirty="0"/>
              <a:t> </a:t>
            </a:r>
            <a:r>
              <a:rPr lang="en-US" dirty="0" err="1"/>
              <a:t>en</a:t>
            </a:r>
            <a:r>
              <a:rPr lang="en-US" dirty="0"/>
              <a:t> </a:t>
            </a:r>
            <a:r>
              <a:rPr lang="en-US" dirty="0" err="1"/>
              <a:t>cada</a:t>
            </a:r>
            <a:r>
              <a:rPr lang="en-US" dirty="0"/>
              <a:t> </a:t>
            </a:r>
            <a:r>
              <a:rPr lang="en-US" dirty="0" err="1"/>
              <a:t>rama</a:t>
            </a:r>
            <a:r>
              <a:rPr lang="en-US" dirty="0"/>
              <a:t> para </a:t>
            </a:r>
            <a:r>
              <a:rPr lang="en-US" dirty="0" err="1"/>
              <a:t>aplicar</a:t>
            </a:r>
            <a:r>
              <a:rPr lang="en-US" dirty="0"/>
              <a:t> el </a:t>
            </a:r>
            <a:r>
              <a:rPr lang="en-US" dirty="0" err="1"/>
              <a:t>Protocolo</a:t>
            </a:r>
            <a:r>
              <a:rPr lang="en-US" dirty="0"/>
              <a:t> de </a:t>
            </a:r>
            <a:r>
              <a:rPr lang="en-US" dirty="0" err="1"/>
              <a:t>Floración</a:t>
            </a:r>
            <a:r>
              <a:rPr lang="en-US" dirty="0"/>
              <a:t>?</a:t>
            </a:r>
          </a:p>
          <a:p>
            <a:pPr marL="0" indent="0">
              <a:buNone/>
            </a:pPr>
            <a:endParaRPr lang="en-US" dirty="0"/>
          </a:p>
          <a:p>
            <a:pPr marL="342900" indent="-342900">
              <a:buFont typeface="+mj-lt"/>
              <a:buAutoNum type="alphaLcParenR"/>
            </a:pPr>
            <a:r>
              <a:rPr lang="en-US" dirty="0" err="1"/>
              <a:t>Todos</a:t>
            </a:r>
            <a:r>
              <a:rPr lang="en-US" dirty="0"/>
              <a:t> los </a:t>
            </a:r>
            <a:r>
              <a:rPr lang="en-US" dirty="0" err="1"/>
              <a:t>capullos</a:t>
            </a:r>
            <a:r>
              <a:rPr lang="en-US" dirty="0"/>
              <a:t> </a:t>
            </a:r>
          </a:p>
          <a:p>
            <a:pPr marL="342900" indent="-342900">
              <a:buFont typeface="+mj-lt"/>
              <a:buAutoNum type="alphaLcParenR"/>
            </a:pPr>
            <a:r>
              <a:rPr lang="en-US" dirty="0"/>
              <a:t>10 </a:t>
            </a:r>
            <a:r>
              <a:rPr lang="en-US" dirty="0" err="1"/>
              <a:t>capullos</a:t>
            </a:r>
            <a:r>
              <a:rPr lang="en-US" dirty="0"/>
              <a:t> </a:t>
            </a:r>
          </a:p>
          <a:p>
            <a:pPr marL="342900" indent="-342900">
              <a:buFont typeface="+mj-lt"/>
              <a:buAutoNum type="alphaLcParenR"/>
            </a:pPr>
            <a:r>
              <a:rPr lang="en-US" b="1" dirty="0"/>
              <a:t>4 </a:t>
            </a:r>
            <a:r>
              <a:rPr lang="en-US" b="1" dirty="0" err="1"/>
              <a:t>capullos</a:t>
            </a:r>
            <a:r>
              <a:rPr lang="en-US" b="1" dirty="0"/>
              <a:t> </a:t>
            </a:r>
            <a:r>
              <a:rPr lang="en-US" b="1" dirty="0">
                <a:solidFill>
                  <a:srgbClr val="FF0000"/>
                </a:solidFill>
              </a:rPr>
              <a:t>¡</a:t>
            </a:r>
            <a:r>
              <a:rPr lang="en-US" b="1" dirty="0" err="1">
                <a:solidFill>
                  <a:srgbClr val="FF0000"/>
                </a:solidFill>
              </a:rPr>
              <a:t>Correcto</a:t>
            </a:r>
            <a:r>
              <a:rPr lang="en-US" b="1" dirty="0">
                <a:solidFill>
                  <a:srgbClr val="FF0000"/>
                </a:solidFill>
              </a:rPr>
              <a:t> </a:t>
            </a:r>
            <a:r>
              <a:rPr lang="en-US" b="1" dirty="0">
                <a:solidFill>
                  <a:srgbClr val="FF0000"/>
                </a:solidFill>
                <a:sym typeface="Wingdings" pitchFamily="2" charset="2"/>
              </a:rPr>
              <a:t> !</a:t>
            </a:r>
            <a:endParaRPr lang="en-US" b="1" dirty="0">
              <a:solidFill>
                <a:srgbClr val="FF0000"/>
              </a:solidFill>
            </a:endParaRPr>
          </a:p>
          <a:p>
            <a:pPr marL="342900" indent="-342900">
              <a:buFont typeface="+mj-lt"/>
              <a:buAutoNum type="alphaLcParenR"/>
            </a:pPr>
            <a:r>
              <a:rPr lang="en-US" dirty="0"/>
              <a:t>1 </a:t>
            </a:r>
            <a:r>
              <a:rPr lang="en-US" dirty="0" err="1"/>
              <a:t>capullos</a:t>
            </a:r>
            <a:r>
              <a:rPr lang="en-US" dirty="0"/>
              <a:t>  </a:t>
            </a:r>
          </a:p>
          <a:p>
            <a:pPr marL="342900" indent="-342900">
              <a:buFont typeface="+mj-lt"/>
              <a:buAutoNum type="alphaLcParenR"/>
            </a:pPr>
            <a:endParaRPr lang="en-US" dirty="0"/>
          </a:p>
          <a:p>
            <a:pPr marL="0" indent="0">
              <a:buNone/>
            </a:pPr>
            <a:r>
              <a:rPr lang="en-US" b="1" dirty="0">
                <a:solidFill>
                  <a:srgbClr val="FF0000"/>
                </a:solidFill>
              </a:rPr>
              <a:t>¿</a:t>
            </a:r>
            <a:r>
              <a:rPr lang="en-US" b="1" dirty="0" err="1">
                <a:solidFill>
                  <a:srgbClr val="FF0000"/>
                </a:solidFill>
              </a:rPr>
              <a:t>Estuvo</a:t>
            </a:r>
            <a:r>
              <a:rPr lang="en-US" b="1" dirty="0">
                <a:solidFill>
                  <a:srgbClr val="FF0000"/>
                </a:solidFill>
              </a:rPr>
              <a:t> </a:t>
            </a:r>
            <a:r>
              <a:rPr lang="en-US" b="1" dirty="0" err="1">
                <a:solidFill>
                  <a:srgbClr val="FF0000"/>
                </a:solidFill>
              </a:rPr>
              <a:t>acertado</a:t>
            </a:r>
            <a:r>
              <a:rPr lang="en-US" b="1" dirty="0">
                <a:solidFill>
                  <a:srgbClr val="FF0000"/>
                </a:solidFill>
              </a:rPr>
              <a:t>? </a:t>
            </a:r>
          </a:p>
          <a:p>
            <a:endParaRPr lang="en-US" dirty="0"/>
          </a:p>
          <a:p>
            <a:endParaRPr lang="en-US" dirty="0"/>
          </a:p>
        </p:txBody>
      </p:sp>
    </p:spTree>
    <p:extLst>
      <p:ext uri="{BB962C8B-B14F-4D97-AF65-F5344CB8AC3E}">
        <p14:creationId xmlns:p14="http://schemas.microsoft.com/office/powerpoint/2010/main" val="2492524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a:blip r:embed="rId2"/>
          <a:stretch>
            <a:fillRect/>
          </a:stretch>
        </p:blipFill>
        <p:spPr>
          <a:xfrm>
            <a:off x="-397" y="-189872"/>
            <a:ext cx="9144793" cy="7053683"/>
          </a:xfrm>
          <a:prstGeom prst="rect">
            <a:avLst/>
          </a:prstGeom>
        </p:spPr>
      </p:pic>
      <p:sp>
        <p:nvSpPr>
          <p:cNvPr id="13" name="Rectángulo redondeado 12"/>
          <p:cNvSpPr/>
          <p:nvPr/>
        </p:nvSpPr>
        <p:spPr>
          <a:xfrm>
            <a:off x="7770164" y="47510"/>
            <a:ext cx="1179526" cy="732525"/>
          </a:xfrm>
          <a:prstGeom prst="roundRect">
            <a:avLst>
              <a:gd name="adj" fmla="val 4163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Ingresar datos al sitio web de GLOBE</a:t>
            </a:r>
            <a:endParaRPr lang="es-AR" sz="900" dirty="0"/>
          </a:p>
        </p:txBody>
      </p:sp>
      <p:sp>
        <p:nvSpPr>
          <p:cNvPr id="14" name="CuadroTexto 13"/>
          <p:cNvSpPr txBox="1"/>
          <p:nvPr/>
        </p:nvSpPr>
        <p:spPr>
          <a:xfrm>
            <a:off x="25090" y="1098059"/>
            <a:ext cx="1075295" cy="5339923"/>
          </a:xfrm>
          <a:prstGeom prst="rect">
            <a:avLst/>
          </a:prstGeom>
          <a:noFill/>
        </p:spPr>
        <p:txBody>
          <a:bodyPr wrap="square" rtlCol="0">
            <a:spAutoFit/>
          </a:bodyPr>
          <a:lstStyle/>
          <a:p>
            <a:r>
              <a:rPr lang="es-AR" sz="1100" b="1" dirty="0">
                <a:solidFill>
                  <a:srgbClr val="759885"/>
                </a:solidFill>
              </a:rPr>
              <a:t>A. ¿Qué es la floración de árboles y arbustos?</a:t>
            </a:r>
          </a:p>
          <a:p>
            <a:endParaRPr lang="es-AR" sz="1100" b="1" dirty="0">
              <a:solidFill>
                <a:srgbClr val="759885"/>
              </a:solidFill>
            </a:endParaRPr>
          </a:p>
          <a:p>
            <a:r>
              <a:rPr lang="es-AR" sz="1100" b="1" dirty="0">
                <a:solidFill>
                  <a:srgbClr val="759885"/>
                </a:solidFill>
              </a:rPr>
              <a:t>B. ¿Por qué recolectar datos de la floración de árboles y arbustos?</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759885"/>
                </a:solidFill>
              </a:rPr>
              <a:t>D. Cómo recopilar datos</a:t>
            </a:r>
          </a:p>
          <a:p>
            <a:endParaRPr lang="es-AR" sz="1100" b="1" dirty="0">
              <a:solidFill>
                <a:srgbClr val="215B1C"/>
              </a:solidFill>
            </a:endParaRPr>
          </a:p>
          <a:p>
            <a:r>
              <a:rPr lang="es-AR" sz="1100" b="1" dirty="0">
                <a:solidFill>
                  <a:srgbClr val="215B1C"/>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3" name="Slide Number Placeholder 2"/>
          <p:cNvSpPr>
            <a:spLocks noGrp="1"/>
          </p:cNvSpPr>
          <p:nvPr>
            <p:ph type="sldNum" sz="quarter" idx="12"/>
          </p:nvPr>
        </p:nvSpPr>
        <p:spPr/>
        <p:txBody>
          <a:bodyPr/>
          <a:lstStyle/>
          <a:p>
            <a:fld id="{60A7FD43-AE91-2142-BE89-486ECDF19888}" type="slidenum">
              <a:rPr lang="en-US" smtClean="0"/>
              <a:t>31</a:t>
            </a:fld>
            <a:endParaRPr lang="en-US" dirty="0"/>
          </a:p>
        </p:txBody>
      </p:sp>
      <p:sp>
        <p:nvSpPr>
          <p:cNvPr id="2" name="Title 1"/>
          <p:cNvSpPr>
            <a:spLocks noGrp="1"/>
          </p:cNvSpPr>
          <p:nvPr>
            <p:ph type="title"/>
          </p:nvPr>
        </p:nvSpPr>
        <p:spPr>
          <a:xfrm>
            <a:off x="1218904" y="747346"/>
            <a:ext cx="7886700" cy="1325563"/>
          </a:xfrm>
        </p:spPr>
        <p:txBody>
          <a:bodyPr/>
          <a:lstStyle/>
          <a:p>
            <a:r>
              <a:rPr lang="en-US" b="1" dirty="0">
                <a:solidFill>
                  <a:srgbClr val="055000"/>
                </a:solidFill>
              </a:rPr>
              <a:t>Informe sus </a:t>
            </a:r>
            <a:r>
              <a:rPr lang="en-US" b="1" dirty="0" err="1">
                <a:solidFill>
                  <a:srgbClr val="055000"/>
                </a:solidFill>
              </a:rPr>
              <a:t>datos</a:t>
            </a:r>
            <a:r>
              <a:rPr lang="en-US" b="1" dirty="0">
                <a:solidFill>
                  <a:srgbClr val="055000"/>
                </a:solidFill>
              </a:rPr>
              <a:t> a GLOBE</a:t>
            </a:r>
          </a:p>
        </p:txBody>
      </p:sp>
      <p:sp>
        <p:nvSpPr>
          <p:cNvPr id="7" name="Content Placeholder 2"/>
          <p:cNvSpPr txBox="1">
            <a:spLocks/>
          </p:cNvSpPr>
          <p:nvPr/>
        </p:nvSpPr>
        <p:spPr>
          <a:xfrm>
            <a:off x="1309617" y="1593414"/>
            <a:ext cx="4469783" cy="43513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u="sng" dirty="0">
              <a:hlinkClick r:id="rId3"/>
            </a:endParaRPr>
          </a:p>
          <a:p>
            <a:r>
              <a:rPr lang="es-ES" u="sng" dirty="0">
                <a:solidFill>
                  <a:srgbClr val="0070C0"/>
                </a:solidFill>
              </a:rPr>
              <a:t>Entrada de datos en vivo</a:t>
            </a:r>
            <a:r>
              <a:rPr lang="es-ES" dirty="0"/>
              <a:t> cargue sus datos en la Base de Datos Científica oficial de GLOBE</a:t>
            </a:r>
          </a:p>
          <a:p>
            <a:endParaRPr lang="es-ES" dirty="0"/>
          </a:p>
          <a:p>
            <a:r>
              <a:rPr lang="es-ES" dirty="0"/>
              <a:t> </a:t>
            </a:r>
            <a:r>
              <a:rPr lang="es-ES" b="1" dirty="0">
                <a:solidFill>
                  <a:schemeClr val="accent6">
                    <a:lumMod val="50000"/>
                  </a:schemeClr>
                </a:solidFill>
              </a:rPr>
              <a:t>Entrada de datos por correo electrónico</a:t>
            </a:r>
            <a:r>
              <a:rPr lang="es-ES" dirty="0"/>
              <a:t>: envíe los datos en el cuerpo de su correo electrónico (no como un archivo adjunto) a </a:t>
            </a:r>
            <a:r>
              <a:rPr lang="es-ES" dirty="0">
                <a:hlinkClick r:id="rId4"/>
              </a:rPr>
              <a:t>DATA@GLOBE.GOV</a:t>
            </a:r>
            <a:endParaRPr lang="es-ES" dirty="0"/>
          </a:p>
          <a:p>
            <a:endParaRPr lang="es-ES" dirty="0"/>
          </a:p>
          <a:p>
            <a:r>
              <a:rPr lang="es-ES" b="1" dirty="0">
                <a:solidFill>
                  <a:schemeClr val="accent6">
                    <a:lumMod val="50000"/>
                  </a:schemeClr>
                </a:solidFill>
              </a:rPr>
              <a:t>Aplicación de datos móviles: </a:t>
            </a:r>
            <a:r>
              <a:rPr lang="es-ES" dirty="0"/>
              <a:t>descargue la aplicación de Ingresos de Datos Científicos  GLOBE en su dispositivo móvil y seleccione la opción correcta</a:t>
            </a:r>
          </a:p>
          <a:p>
            <a:endParaRPr lang="es-ES" dirty="0"/>
          </a:p>
          <a:p>
            <a:r>
              <a:rPr lang="es-ES" dirty="0"/>
              <a:t>Para Android a través de </a:t>
            </a:r>
            <a:r>
              <a:rPr lang="es-ES" u="sng" dirty="0">
                <a:solidFill>
                  <a:srgbClr val="0070C0"/>
                </a:solidFill>
              </a:rPr>
              <a:t>Google Play</a:t>
            </a:r>
          </a:p>
          <a:p>
            <a:r>
              <a:rPr lang="es-ES" dirty="0"/>
              <a:t> Play Para IOS a través de la </a:t>
            </a:r>
            <a:r>
              <a:rPr lang="es-ES" u="sng" dirty="0">
                <a:solidFill>
                  <a:srgbClr val="0070C0"/>
                </a:solidFill>
              </a:rPr>
              <a:t>App Store</a:t>
            </a:r>
          </a:p>
          <a:p>
            <a:endParaRPr lang="en-US" sz="1800" dirty="0"/>
          </a:p>
        </p:txBody>
      </p:sp>
      <p:pic>
        <p:nvPicPr>
          <p:cNvPr id="11" name="Content Placeholder 10" descr="Screenshot of GLOBE Science Data Entry app"/>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3515" y="1750646"/>
            <a:ext cx="2958185" cy="4351337"/>
          </a:xfrm>
          <a:prstGeom prst="rect">
            <a:avLst/>
          </a:prstGeom>
        </p:spPr>
      </p:pic>
    </p:spTree>
    <p:extLst>
      <p:ext uri="{BB962C8B-B14F-4D97-AF65-F5344CB8AC3E}">
        <p14:creationId xmlns:p14="http://schemas.microsoft.com/office/powerpoint/2010/main" val="12580135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redondeado 11"/>
          <p:cNvSpPr/>
          <p:nvPr/>
        </p:nvSpPr>
        <p:spPr>
          <a:xfrm>
            <a:off x="7770164" y="47510"/>
            <a:ext cx="1179526" cy="732525"/>
          </a:xfrm>
          <a:prstGeom prst="roundRect">
            <a:avLst>
              <a:gd name="adj" fmla="val 4163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Ingresar datos al sitio web de GLOBE</a:t>
            </a:r>
            <a:endParaRPr lang="es-AR" sz="900" dirty="0"/>
          </a:p>
        </p:txBody>
      </p:sp>
      <p:sp>
        <p:nvSpPr>
          <p:cNvPr id="13" name="CuadroTexto 12"/>
          <p:cNvSpPr txBox="1"/>
          <p:nvPr/>
        </p:nvSpPr>
        <p:spPr>
          <a:xfrm>
            <a:off x="25090" y="1098059"/>
            <a:ext cx="1075295" cy="5339923"/>
          </a:xfrm>
          <a:prstGeom prst="rect">
            <a:avLst/>
          </a:prstGeom>
          <a:noFill/>
        </p:spPr>
        <p:txBody>
          <a:bodyPr wrap="square" rtlCol="0">
            <a:spAutoFit/>
          </a:bodyPr>
          <a:lstStyle/>
          <a:p>
            <a:r>
              <a:rPr lang="es-AR" sz="1100" b="1" dirty="0">
                <a:solidFill>
                  <a:srgbClr val="759885"/>
                </a:solidFill>
              </a:rPr>
              <a:t>A. ¿Qué es la floración de árboles y arbustos?</a:t>
            </a:r>
          </a:p>
          <a:p>
            <a:endParaRPr lang="es-AR" sz="1100" b="1" dirty="0">
              <a:solidFill>
                <a:srgbClr val="759885"/>
              </a:solidFill>
            </a:endParaRPr>
          </a:p>
          <a:p>
            <a:r>
              <a:rPr lang="es-AR" sz="1100" b="1" dirty="0">
                <a:solidFill>
                  <a:srgbClr val="759885"/>
                </a:solidFill>
              </a:rPr>
              <a:t>B. ¿Por qué recolectar datos de la floración de árboles y arbustos?</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759885"/>
                </a:solidFill>
              </a:rPr>
              <a:t>D. Cómo recopilar datos</a:t>
            </a:r>
          </a:p>
          <a:p>
            <a:endParaRPr lang="es-AR" sz="1100" b="1" dirty="0">
              <a:solidFill>
                <a:srgbClr val="215B1C"/>
              </a:solidFill>
            </a:endParaRPr>
          </a:p>
          <a:p>
            <a:r>
              <a:rPr lang="es-AR" sz="1100" b="1" dirty="0">
                <a:solidFill>
                  <a:srgbClr val="215B1C"/>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3" name="Slide Number Placeholder 2"/>
          <p:cNvSpPr>
            <a:spLocks noGrp="1"/>
          </p:cNvSpPr>
          <p:nvPr>
            <p:ph type="sldNum" sz="quarter" idx="12"/>
          </p:nvPr>
        </p:nvSpPr>
        <p:spPr/>
        <p:txBody>
          <a:bodyPr/>
          <a:lstStyle/>
          <a:p>
            <a:fld id="{60A7FD43-AE91-2142-BE89-486ECDF19888}" type="slidenum">
              <a:rPr lang="en-US" smtClean="0"/>
              <a:t>32</a:t>
            </a:fld>
            <a:endParaRPr lang="en-US" dirty="0"/>
          </a:p>
        </p:txBody>
      </p:sp>
      <p:sp>
        <p:nvSpPr>
          <p:cNvPr id="2" name="Title 1"/>
          <p:cNvSpPr>
            <a:spLocks noGrp="1"/>
          </p:cNvSpPr>
          <p:nvPr>
            <p:ph type="title"/>
          </p:nvPr>
        </p:nvSpPr>
        <p:spPr>
          <a:xfrm>
            <a:off x="1218904" y="747346"/>
            <a:ext cx="7886700" cy="1325563"/>
          </a:xfrm>
        </p:spPr>
        <p:txBody>
          <a:bodyPr/>
          <a:lstStyle/>
          <a:p>
            <a:r>
              <a:rPr lang="en-US" b="1" dirty="0" err="1">
                <a:solidFill>
                  <a:srgbClr val="055000"/>
                </a:solidFill>
              </a:rPr>
              <a:t>Pantalla</a:t>
            </a:r>
            <a:r>
              <a:rPr lang="en-US" b="1" dirty="0">
                <a:solidFill>
                  <a:srgbClr val="055000"/>
                </a:solidFill>
              </a:rPr>
              <a:t> de </a:t>
            </a:r>
            <a:r>
              <a:rPr lang="en-US" b="1" dirty="0" err="1">
                <a:solidFill>
                  <a:srgbClr val="055000"/>
                </a:solidFill>
              </a:rPr>
              <a:t>Ingreso</a:t>
            </a:r>
            <a:r>
              <a:rPr lang="en-US" b="1" dirty="0">
                <a:solidFill>
                  <a:srgbClr val="055000"/>
                </a:solidFill>
              </a:rPr>
              <a:t> de </a:t>
            </a:r>
            <a:r>
              <a:rPr lang="en-US" b="1" dirty="0" err="1">
                <a:solidFill>
                  <a:srgbClr val="055000"/>
                </a:solidFill>
              </a:rPr>
              <a:t>Datos</a:t>
            </a:r>
            <a:r>
              <a:rPr lang="en-US" b="1" dirty="0">
                <a:solidFill>
                  <a:srgbClr val="055000"/>
                </a:solidFill>
              </a:rPr>
              <a:t>- Paso 1</a:t>
            </a:r>
          </a:p>
        </p:txBody>
      </p:sp>
      <p:pic>
        <p:nvPicPr>
          <p:cNvPr id="8" name="Content Placeholder 14" descr="Screenshot of the data entry screen. Identify your site and check the radio button. Then choose &quot;greening&quot; and select &quot;new observation.&quot;"/>
          <p:cNvPicPr>
            <a:picLocks noChangeAspect="1"/>
          </p:cNvPicPr>
          <p:nvPr/>
        </p:nvPicPr>
        <p:blipFill rotWithShape="1">
          <a:blip r:embed="rId2">
            <a:extLst>
              <a:ext uri="{28A0092B-C50C-407E-A947-70E740481C1C}">
                <a14:useLocalDpi xmlns:a14="http://schemas.microsoft.com/office/drawing/2010/main" val="0"/>
              </a:ext>
            </a:extLst>
          </a:blip>
          <a:srcRect l="25116"/>
          <a:stretch/>
        </p:blipFill>
        <p:spPr>
          <a:xfrm>
            <a:off x="3342968" y="1825625"/>
            <a:ext cx="4581769" cy="4773872"/>
          </a:xfrm>
          <a:prstGeom prst="rect">
            <a:avLst/>
          </a:prstGeom>
        </p:spPr>
      </p:pic>
      <p:sp>
        <p:nvSpPr>
          <p:cNvPr id="4" name="CuadroTexto 3"/>
          <p:cNvSpPr txBox="1"/>
          <p:nvPr/>
        </p:nvSpPr>
        <p:spPr>
          <a:xfrm>
            <a:off x="1687767" y="3465108"/>
            <a:ext cx="1576011" cy="307777"/>
          </a:xfrm>
          <a:prstGeom prst="rect">
            <a:avLst/>
          </a:prstGeom>
          <a:noFill/>
        </p:spPr>
        <p:txBody>
          <a:bodyPr wrap="square" rtlCol="0">
            <a:spAutoFit/>
          </a:bodyPr>
          <a:lstStyle/>
          <a:p>
            <a:r>
              <a:rPr lang="es-AR" sz="1400" b="1" dirty="0" smtClean="0"/>
              <a:t>Identifique su sitio</a:t>
            </a:r>
            <a:endParaRPr lang="es-AR" sz="1400" b="1" dirty="0"/>
          </a:p>
        </p:txBody>
      </p:sp>
      <p:sp>
        <p:nvSpPr>
          <p:cNvPr id="9" name="CuadroTexto 8"/>
          <p:cNvSpPr txBox="1"/>
          <p:nvPr/>
        </p:nvSpPr>
        <p:spPr>
          <a:xfrm>
            <a:off x="1964349" y="5641120"/>
            <a:ext cx="1576011" cy="738664"/>
          </a:xfrm>
          <a:prstGeom prst="rect">
            <a:avLst/>
          </a:prstGeom>
          <a:noFill/>
        </p:spPr>
        <p:txBody>
          <a:bodyPr wrap="square" rtlCol="0">
            <a:spAutoFit/>
          </a:bodyPr>
          <a:lstStyle/>
          <a:p>
            <a:r>
              <a:rPr lang="es-AR" sz="1400" b="1" dirty="0" smtClean="0"/>
              <a:t>Elija floración, seleccione “nueva observación”</a:t>
            </a:r>
            <a:endParaRPr lang="es-AR" sz="1400" b="1" dirty="0"/>
          </a:p>
        </p:txBody>
      </p:sp>
    </p:spTree>
    <p:extLst>
      <p:ext uri="{BB962C8B-B14F-4D97-AF65-F5344CB8AC3E}">
        <p14:creationId xmlns:p14="http://schemas.microsoft.com/office/powerpoint/2010/main" val="12975384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redondeado 13"/>
          <p:cNvSpPr/>
          <p:nvPr/>
        </p:nvSpPr>
        <p:spPr>
          <a:xfrm>
            <a:off x="7770164" y="47510"/>
            <a:ext cx="1179526" cy="732525"/>
          </a:xfrm>
          <a:prstGeom prst="roundRect">
            <a:avLst>
              <a:gd name="adj" fmla="val 4163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Ingresar datos al sitio web de GLOBE</a:t>
            </a:r>
            <a:endParaRPr lang="es-AR" sz="900" dirty="0"/>
          </a:p>
        </p:txBody>
      </p:sp>
      <p:sp>
        <p:nvSpPr>
          <p:cNvPr id="15" name="CuadroTexto 14"/>
          <p:cNvSpPr txBox="1"/>
          <p:nvPr/>
        </p:nvSpPr>
        <p:spPr>
          <a:xfrm>
            <a:off x="25090" y="1098059"/>
            <a:ext cx="1075295" cy="5339923"/>
          </a:xfrm>
          <a:prstGeom prst="rect">
            <a:avLst/>
          </a:prstGeom>
          <a:noFill/>
        </p:spPr>
        <p:txBody>
          <a:bodyPr wrap="square" rtlCol="0">
            <a:spAutoFit/>
          </a:bodyPr>
          <a:lstStyle/>
          <a:p>
            <a:r>
              <a:rPr lang="es-AR" sz="1100" b="1" dirty="0">
                <a:solidFill>
                  <a:srgbClr val="759885"/>
                </a:solidFill>
              </a:rPr>
              <a:t>A. ¿Qué es la floración de árboles y arbustos?</a:t>
            </a:r>
          </a:p>
          <a:p>
            <a:endParaRPr lang="es-AR" sz="1100" b="1" dirty="0">
              <a:solidFill>
                <a:srgbClr val="759885"/>
              </a:solidFill>
            </a:endParaRPr>
          </a:p>
          <a:p>
            <a:r>
              <a:rPr lang="es-AR" sz="1100" b="1" dirty="0">
                <a:solidFill>
                  <a:srgbClr val="759885"/>
                </a:solidFill>
              </a:rPr>
              <a:t>B. ¿Por qué recolectar datos de la floración de árboles y arbustos?</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759885"/>
                </a:solidFill>
              </a:rPr>
              <a:t>D. Cómo recopilar datos</a:t>
            </a:r>
          </a:p>
          <a:p>
            <a:endParaRPr lang="es-AR" sz="1100" b="1" dirty="0">
              <a:solidFill>
                <a:srgbClr val="215B1C"/>
              </a:solidFill>
            </a:endParaRPr>
          </a:p>
          <a:p>
            <a:r>
              <a:rPr lang="es-AR" sz="1100" b="1" dirty="0">
                <a:solidFill>
                  <a:srgbClr val="215B1C"/>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3" name="Slide Number Placeholder 2"/>
          <p:cNvSpPr>
            <a:spLocks noGrp="1"/>
          </p:cNvSpPr>
          <p:nvPr>
            <p:ph type="sldNum" sz="quarter" idx="12"/>
          </p:nvPr>
        </p:nvSpPr>
        <p:spPr/>
        <p:txBody>
          <a:bodyPr/>
          <a:lstStyle/>
          <a:p>
            <a:fld id="{60A7FD43-AE91-2142-BE89-486ECDF19888}" type="slidenum">
              <a:rPr lang="en-US" smtClean="0"/>
              <a:t>33</a:t>
            </a:fld>
            <a:endParaRPr lang="en-US" dirty="0"/>
          </a:p>
        </p:txBody>
      </p:sp>
      <p:sp>
        <p:nvSpPr>
          <p:cNvPr id="2" name="Title 1"/>
          <p:cNvSpPr>
            <a:spLocks noGrp="1"/>
          </p:cNvSpPr>
          <p:nvPr>
            <p:ph type="title"/>
          </p:nvPr>
        </p:nvSpPr>
        <p:spPr>
          <a:xfrm>
            <a:off x="1257300" y="714688"/>
            <a:ext cx="7886700" cy="1325563"/>
          </a:xfrm>
        </p:spPr>
        <p:txBody>
          <a:bodyPr/>
          <a:lstStyle/>
          <a:p>
            <a:r>
              <a:rPr lang="en-US" b="1" dirty="0" err="1">
                <a:solidFill>
                  <a:srgbClr val="055000"/>
                </a:solidFill>
              </a:rPr>
              <a:t>Pantalla</a:t>
            </a:r>
            <a:r>
              <a:rPr lang="en-US" b="1" dirty="0">
                <a:solidFill>
                  <a:srgbClr val="055000"/>
                </a:solidFill>
              </a:rPr>
              <a:t> de </a:t>
            </a:r>
            <a:r>
              <a:rPr lang="en-US" b="1" dirty="0" err="1">
                <a:solidFill>
                  <a:srgbClr val="055000"/>
                </a:solidFill>
              </a:rPr>
              <a:t>Ingreso</a:t>
            </a:r>
            <a:r>
              <a:rPr lang="en-US" b="1" dirty="0">
                <a:solidFill>
                  <a:srgbClr val="055000"/>
                </a:solidFill>
              </a:rPr>
              <a:t> de </a:t>
            </a:r>
            <a:r>
              <a:rPr lang="en-US" b="1" dirty="0" err="1">
                <a:solidFill>
                  <a:srgbClr val="055000"/>
                </a:solidFill>
              </a:rPr>
              <a:t>Datos</a:t>
            </a:r>
            <a:r>
              <a:rPr lang="en-US" b="1" dirty="0">
                <a:solidFill>
                  <a:srgbClr val="055000"/>
                </a:solidFill>
              </a:rPr>
              <a:t>- Paso 2</a:t>
            </a:r>
          </a:p>
        </p:txBody>
      </p:sp>
      <p:pic>
        <p:nvPicPr>
          <p:cNvPr id="6" name="Content Placeholder 17" descr="Screenshot of data entry screen. If you want to add or update a species name later, you can make changes- indicate in this box.  Add tree/shrub you are monitoring for Green-Up. Identify other species you are monitoring and upload photo. Click the submit button. You are done! Want to check who else has submitted Green-Up data using the GLOBE Visualization System."/>
          <p:cNvPicPr>
            <a:picLocks noChangeAspect="1"/>
          </p:cNvPicPr>
          <p:nvPr/>
        </p:nvPicPr>
        <p:blipFill rotWithShape="1">
          <a:blip r:embed="rId3">
            <a:extLst>
              <a:ext uri="{28A0092B-C50C-407E-A947-70E740481C1C}">
                <a14:useLocalDpi xmlns:a14="http://schemas.microsoft.com/office/drawing/2010/main" val="0"/>
              </a:ext>
            </a:extLst>
          </a:blip>
          <a:srcRect l="23681" r="23185" b="10656"/>
          <a:stretch/>
        </p:blipFill>
        <p:spPr>
          <a:xfrm>
            <a:off x="3706761" y="1732180"/>
            <a:ext cx="3667433" cy="4412982"/>
          </a:xfrm>
          <a:prstGeom prst="rect">
            <a:avLst/>
          </a:prstGeom>
        </p:spPr>
      </p:pic>
      <p:sp>
        <p:nvSpPr>
          <p:cNvPr id="8" name="CuadroTexto 7"/>
          <p:cNvSpPr txBox="1"/>
          <p:nvPr/>
        </p:nvSpPr>
        <p:spPr>
          <a:xfrm>
            <a:off x="1321364" y="2058957"/>
            <a:ext cx="2519712" cy="954107"/>
          </a:xfrm>
          <a:prstGeom prst="rect">
            <a:avLst/>
          </a:prstGeom>
          <a:noFill/>
        </p:spPr>
        <p:txBody>
          <a:bodyPr wrap="square" rtlCol="0">
            <a:spAutoFit/>
          </a:bodyPr>
          <a:lstStyle/>
          <a:p>
            <a:r>
              <a:rPr lang="es-ES" sz="1400" b="1" dirty="0"/>
              <a:t>(si desea agregar o actualizar el nombre de una especie más tarde, puede realizar cambios; indíquelo en este cuadro)</a:t>
            </a:r>
            <a:endParaRPr lang="es-AR" sz="1400" b="1" dirty="0"/>
          </a:p>
        </p:txBody>
      </p:sp>
      <p:sp>
        <p:nvSpPr>
          <p:cNvPr id="9" name="CuadroTexto 8"/>
          <p:cNvSpPr txBox="1"/>
          <p:nvPr/>
        </p:nvSpPr>
        <p:spPr>
          <a:xfrm>
            <a:off x="1150212" y="3850641"/>
            <a:ext cx="2862015" cy="523220"/>
          </a:xfrm>
          <a:prstGeom prst="rect">
            <a:avLst/>
          </a:prstGeom>
          <a:noFill/>
        </p:spPr>
        <p:txBody>
          <a:bodyPr wrap="square" rtlCol="0">
            <a:spAutoFit/>
          </a:bodyPr>
          <a:lstStyle/>
          <a:p>
            <a:r>
              <a:rPr lang="es-ES" sz="1400" b="1" dirty="0" smtClean="0"/>
              <a:t>Agregue el árbol o arbusto que está monitoreando para floración</a:t>
            </a:r>
            <a:endParaRPr lang="es-AR" sz="1400" b="1" dirty="0"/>
          </a:p>
        </p:txBody>
      </p:sp>
      <p:sp>
        <p:nvSpPr>
          <p:cNvPr id="10" name="CuadroTexto 9"/>
          <p:cNvSpPr txBox="1"/>
          <p:nvPr/>
        </p:nvSpPr>
        <p:spPr>
          <a:xfrm>
            <a:off x="1769048" y="4585050"/>
            <a:ext cx="2195791" cy="523220"/>
          </a:xfrm>
          <a:prstGeom prst="rect">
            <a:avLst/>
          </a:prstGeom>
          <a:noFill/>
        </p:spPr>
        <p:txBody>
          <a:bodyPr wrap="square" rtlCol="0">
            <a:spAutoFit/>
          </a:bodyPr>
          <a:lstStyle/>
          <a:p>
            <a:r>
              <a:rPr lang="es-ES" sz="1400" b="1" dirty="0" smtClean="0"/>
              <a:t>Agregue otras especies que esté monitoreando</a:t>
            </a:r>
            <a:endParaRPr lang="es-AR" sz="1400" b="1" dirty="0"/>
          </a:p>
        </p:txBody>
      </p:sp>
      <p:sp>
        <p:nvSpPr>
          <p:cNvPr id="11" name="CuadroTexto 10"/>
          <p:cNvSpPr txBox="1"/>
          <p:nvPr/>
        </p:nvSpPr>
        <p:spPr>
          <a:xfrm>
            <a:off x="2397078" y="5175319"/>
            <a:ext cx="2519712" cy="307777"/>
          </a:xfrm>
          <a:prstGeom prst="rect">
            <a:avLst/>
          </a:prstGeom>
          <a:noFill/>
        </p:spPr>
        <p:txBody>
          <a:bodyPr wrap="square" rtlCol="0">
            <a:spAutoFit/>
          </a:bodyPr>
          <a:lstStyle/>
          <a:p>
            <a:r>
              <a:rPr lang="es-ES" sz="1400" b="1" dirty="0" smtClean="0"/>
              <a:t>Cargue su foto</a:t>
            </a:r>
            <a:endParaRPr lang="es-AR" sz="1400" b="1" dirty="0"/>
          </a:p>
        </p:txBody>
      </p:sp>
      <p:sp>
        <p:nvSpPr>
          <p:cNvPr id="12" name="CuadroTexto 11"/>
          <p:cNvSpPr txBox="1"/>
          <p:nvPr/>
        </p:nvSpPr>
        <p:spPr>
          <a:xfrm>
            <a:off x="2581220" y="5733517"/>
            <a:ext cx="2519712" cy="307777"/>
          </a:xfrm>
          <a:prstGeom prst="rect">
            <a:avLst/>
          </a:prstGeom>
          <a:noFill/>
        </p:spPr>
        <p:txBody>
          <a:bodyPr wrap="square" rtlCol="0">
            <a:spAutoFit/>
          </a:bodyPr>
          <a:lstStyle/>
          <a:p>
            <a:r>
              <a:rPr lang="es-AR" sz="1400" b="1" dirty="0" smtClean="0"/>
              <a:t>Entregue</a:t>
            </a:r>
            <a:endParaRPr lang="es-AR" sz="1400" b="1" dirty="0"/>
          </a:p>
        </p:txBody>
      </p:sp>
      <p:sp>
        <p:nvSpPr>
          <p:cNvPr id="16" name="CuadroTexto 15"/>
          <p:cNvSpPr txBox="1"/>
          <p:nvPr/>
        </p:nvSpPr>
        <p:spPr>
          <a:xfrm>
            <a:off x="2201937" y="6118585"/>
            <a:ext cx="5997425" cy="584775"/>
          </a:xfrm>
          <a:prstGeom prst="rect">
            <a:avLst/>
          </a:prstGeom>
          <a:noFill/>
        </p:spPr>
        <p:txBody>
          <a:bodyPr wrap="square" rtlCol="0">
            <a:spAutoFit/>
          </a:bodyPr>
          <a:lstStyle/>
          <a:p>
            <a:r>
              <a:rPr lang="en-UY" sz="1600" b="1" dirty="0">
                <a:solidFill>
                  <a:srgbClr val="FF0000"/>
                </a:solidFill>
              </a:rPr>
              <a:t>¡Ha terminado! Quisiera ver lo que otros han entregado sobre los datos de Floración utilizando el Sistema de Visualización GLOBE?</a:t>
            </a:r>
            <a:endParaRPr lang="en-UY" sz="1600" b="1" dirty="0">
              <a:solidFill>
                <a:srgbClr val="FF0000"/>
              </a:solidFill>
            </a:endParaRPr>
          </a:p>
        </p:txBody>
      </p:sp>
    </p:spTree>
    <p:extLst>
      <p:ext uri="{BB962C8B-B14F-4D97-AF65-F5344CB8AC3E}">
        <p14:creationId xmlns:p14="http://schemas.microsoft.com/office/powerpoint/2010/main" val="3740383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2"/>
          <a:stretch>
            <a:fillRect/>
          </a:stretch>
        </p:blipFill>
        <p:spPr>
          <a:xfrm>
            <a:off x="-397" y="-189872"/>
            <a:ext cx="9144793" cy="7053683"/>
          </a:xfrm>
          <a:prstGeom prst="rect">
            <a:avLst/>
          </a:prstGeom>
        </p:spPr>
      </p:pic>
      <p:sp>
        <p:nvSpPr>
          <p:cNvPr id="15" name="Rectángulo redondeado 14"/>
          <p:cNvSpPr/>
          <p:nvPr/>
        </p:nvSpPr>
        <p:spPr>
          <a:xfrm>
            <a:off x="7770164" y="47510"/>
            <a:ext cx="1179526" cy="732525"/>
          </a:xfrm>
          <a:prstGeom prst="roundRect">
            <a:avLst>
              <a:gd name="adj" fmla="val 4163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Entender los datos</a:t>
            </a:r>
            <a:endParaRPr lang="es-AR" sz="900" dirty="0"/>
          </a:p>
        </p:txBody>
      </p:sp>
      <p:sp>
        <p:nvSpPr>
          <p:cNvPr id="16" name="CuadroTexto 15"/>
          <p:cNvSpPr txBox="1"/>
          <p:nvPr/>
        </p:nvSpPr>
        <p:spPr>
          <a:xfrm>
            <a:off x="25090" y="1098059"/>
            <a:ext cx="1075295" cy="5339923"/>
          </a:xfrm>
          <a:prstGeom prst="rect">
            <a:avLst/>
          </a:prstGeom>
          <a:noFill/>
        </p:spPr>
        <p:txBody>
          <a:bodyPr wrap="square" rtlCol="0">
            <a:spAutoFit/>
          </a:bodyPr>
          <a:lstStyle/>
          <a:p>
            <a:r>
              <a:rPr lang="es-AR" sz="1100" b="1" dirty="0">
                <a:solidFill>
                  <a:srgbClr val="759885"/>
                </a:solidFill>
              </a:rPr>
              <a:t>A. ¿Qué es la floración de árboles y arbustos?</a:t>
            </a:r>
          </a:p>
          <a:p>
            <a:endParaRPr lang="es-AR" sz="1100" b="1" dirty="0">
              <a:solidFill>
                <a:srgbClr val="759885"/>
              </a:solidFill>
            </a:endParaRPr>
          </a:p>
          <a:p>
            <a:r>
              <a:rPr lang="es-AR" sz="1100" b="1" dirty="0">
                <a:solidFill>
                  <a:srgbClr val="759885"/>
                </a:solidFill>
              </a:rPr>
              <a:t>B. ¿Por qué recolectar datos de la floración de árboles y arbustos?</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759885"/>
                </a:solidFill>
              </a:rPr>
              <a:t>D. Cómo recopilar datos</a:t>
            </a:r>
          </a:p>
          <a:p>
            <a:endParaRPr lang="es-AR" sz="1100" b="1" dirty="0">
              <a:solidFill>
                <a:srgbClr val="759885"/>
              </a:solidFill>
            </a:endParaRPr>
          </a:p>
          <a:p>
            <a:r>
              <a:rPr lang="es-AR" sz="1100" b="1" dirty="0">
                <a:solidFill>
                  <a:srgbClr val="759885"/>
                </a:solidFill>
              </a:rPr>
              <a:t>E. Ingresar datos al sitio web de GLOBE</a:t>
            </a:r>
          </a:p>
          <a:p>
            <a:endParaRPr lang="es-AR" sz="1100" b="1" dirty="0">
              <a:solidFill>
                <a:srgbClr val="215B1C"/>
              </a:solidFill>
            </a:endParaRPr>
          </a:p>
          <a:p>
            <a:r>
              <a:rPr lang="es-AR" sz="1100" b="1" dirty="0">
                <a:solidFill>
                  <a:srgbClr val="215B1C"/>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3" name="Slide Number Placeholder 2"/>
          <p:cNvSpPr>
            <a:spLocks noGrp="1"/>
          </p:cNvSpPr>
          <p:nvPr>
            <p:ph type="sldNum" sz="quarter" idx="12"/>
          </p:nvPr>
        </p:nvSpPr>
        <p:spPr/>
        <p:txBody>
          <a:bodyPr/>
          <a:lstStyle/>
          <a:p>
            <a:fld id="{60A7FD43-AE91-2142-BE89-486ECDF19888}" type="slidenum">
              <a:rPr lang="en-US" smtClean="0"/>
              <a:t>34</a:t>
            </a:fld>
            <a:endParaRPr lang="en-US" dirty="0"/>
          </a:p>
        </p:txBody>
      </p:sp>
      <p:sp>
        <p:nvSpPr>
          <p:cNvPr id="2" name="Title 1"/>
          <p:cNvSpPr>
            <a:spLocks noGrp="1"/>
          </p:cNvSpPr>
          <p:nvPr>
            <p:ph type="title"/>
          </p:nvPr>
        </p:nvSpPr>
        <p:spPr>
          <a:xfrm>
            <a:off x="1165860" y="660268"/>
            <a:ext cx="7886700" cy="1325563"/>
          </a:xfrm>
        </p:spPr>
        <p:txBody>
          <a:bodyPr/>
          <a:lstStyle/>
          <a:p>
            <a:pPr>
              <a:spcAft>
                <a:spcPts val="600"/>
              </a:spcAft>
            </a:pPr>
            <a:r>
              <a:rPr lang="en-US" b="1" dirty="0">
                <a:solidFill>
                  <a:srgbClr val="055000"/>
                </a:solidFill>
              </a:rPr>
              <a:t> </a:t>
            </a:r>
            <a:r>
              <a:rPr lang="en-US" b="1" dirty="0" err="1">
                <a:solidFill>
                  <a:srgbClr val="055000"/>
                </a:solidFill>
              </a:rPr>
              <a:t>Visualice</a:t>
            </a:r>
            <a:r>
              <a:rPr lang="en-US" b="1" dirty="0">
                <a:solidFill>
                  <a:srgbClr val="055000"/>
                </a:solidFill>
              </a:rPr>
              <a:t> y </a:t>
            </a:r>
            <a:r>
              <a:rPr lang="en-US" b="1" dirty="0" err="1">
                <a:solidFill>
                  <a:srgbClr val="055000"/>
                </a:solidFill>
              </a:rPr>
              <a:t>recupere</a:t>
            </a:r>
            <a:r>
              <a:rPr lang="en-US" b="1" dirty="0">
                <a:solidFill>
                  <a:srgbClr val="055000"/>
                </a:solidFill>
              </a:rPr>
              <a:t> </a:t>
            </a:r>
            <a:r>
              <a:rPr lang="en-US" b="1" dirty="0" err="1">
                <a:solidFill>
                  <a:srgbClr val="055000"/>
                </a:solidFill>
              </a:rPr>
              <a:t>datos</a:t>
            </a:r>
            <a:r>
              <a:rPr lang="en-US" b="1" dirty="0">
                <a:solidFill>
                  <a:srgbClr val="055000"/>
                </a:solidFill>
              </a:rPr>
              <a:t>- Paso 1</a:t>
            </a:r>
          </a:p>
        </p:txBody>
      </p:sp>
      <p:sp>
        <p:nvSpPr>
          <p:cNvPr id="7" name="Content Placeholder 2"/>
          <p:cNvSpPr txBox="1">
            <a:spLocks/>
          </p:cNvSpPr>
          <p:nvPr/>
        </p:nvSpPr>
        <p:spPr>
          <a:xfrm>
            <a:off x="1165860" y="1657870"/>
            <a:ext cx="756176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s-ES" dirty="0"/>
              <a:t>GLOBE brinda la capacidad de ver e interactuar con datos medidos en todo el mundo. Seleccione nuestra </a:t>
            </a:r>
            <a:r>
              <a:rPr lang="es-ES" b="1" dirty="0">
                <a:solidFill>
                  <a:schemeClr val="accent5">
                    <a:lumMod val="75000"/>
                  </a:schemeClr>
                </a:solidFill>
              </a:rPr>
              <a:t>Herramienta de Visualización </a:t>
            </a:r>
            <a:r>
              <a:rPr lang="es-ES" dirty="0"/>
              <a:t>para mapear, graficar, filtrar y exportar datos de </a:t>
            </a:r>
            <a:r>
              <a:rPr lang="es-ES" b="1" dirty="0">
                <a:solidFill>
                  <a:schemeClr val="accent6">
                    <a:lumMod val="50000"/>
                  </a:schemeClr>
                </a:solidFill>
              </a:rPr>
              <a:t>Floración</a:t>
            </a:r>
            <a:r>
              <a:rPr lang="es-ES" dirty="0"/>
              <a:t>  que se han medido a través de protocolos GLOBE desde 1995.</a:t>
            </a:r>
            <a:endParaRPr lang="en-US" dirty="0"/>
          </a:p>
          <a:p>
            <a:pPr marL="0" indent="0">
              <a:spcAft>
                <a:spcPts val="600"/>
              </a:spcAft>
              <a:buNone/>
            </a:pPr>
            <a:endParaRPr lang="en-US" dirty="0"/>
          </a:p>
        </p:txBody>
      </p:sp>
      <p:pic>
        <p:nvPicPr>
          <p:cNvPr id="9" name="Content Placeholder 4" descr="Screenshot of map interface, GLOBE visualization syste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2279" y="2788916"/>
            <a:ext cx="4857750" cy="3088805"/>
          </a:xfrm>
          <a:prstGeom prst="rect">
            <a:avLst/>
          </a:prstGeom>
        </p:spPr>
      </p:pic>
      <p:cxnSp>
        <p:nvCxnSpPr>
          <p:cNvPr id="4" name="Straight Arrow Connector 3" descr="arrow points to &quot;Add&quot; - clicking on this will cause the dropdown menu to appear."/>
          <p:cNvCxnSpPr/>
          <p:nvPr/>
        </p:nvCxnSpPr>
        <p:spPr>
          <a:xfrm flipH="1" flipV="1">
            <a:off x="3608614" y="3935186"/>
            <a:ext cx="3722915" cy="120594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094237" y="3007312"/>
            <a:ext cx="1600199" cy="1815882"/>
          </a:xfrm>
          <a:prstGeom prst="rect">
            <a:avLst/>
          </a:prstGeom>
          <a:noFill/>
        </p:spPr>
        <p:txBody>
          <a:bodyPr wrap="square" rtlCol="0">
            <a:spAutoFit/>
          </a:bodyPr>
          <a:lstStyle/>
          <a:p>
            <a:r>
              <a:rPr lang="es-ES" sz="1600" b="1" dirty="0"/>
              <a:t>Haga clic en "Agregar" y. seleccione </a:t>
            </a:r>
            <a:r>
              <a:rPr lang="es-ES" sz="1600" b="1" dirty="0">
                <a:solidFill>
                  <a:schemeClr val="accent6">
                    <a:lumMod val="50000"/>
                  </a:schemeClr>
                </a:solidFill>
              </a:rPr>
              <a:t>Floración y </a:t>
            </a:r>
            <a:r>
              <a:rPr lang="es-ES" sz="1600" b="1" dirty="0" err="1">
                <a:solidFill>
                  <a:schemeClr val="accent6">
                    <a:lumMod val="50000"/>
                  </a:schemeClr>
                </a:solidFill>
              </a:rPr>
              <a:t>Brotación</a:t>
            </a:r>
            <a:endParaRPr lang="en-US" sz="1600" b="1" dirty="0">
              <a:solidFill>
                <a:schemeClr val="accent6">
                  <a:lumMod val="50000"/>
                </a:schemeClr>
              </a:solidFill>
            </a:endParaRPr>
          </a:p>
          <a:p>
            <a:r>
              <a:rPr lang="en-US" sz="1600" b="1" dirty="0"/>
              <a:t>del menu </a:t>
            </a:r>
            <a:r>
              <a:rPr lang="en-US" sz="1600" b="1" dirty="0" err="1"/>
              <a:t>desplegable</a:t>
            </a:r>
            <a:r>
              <a:rPr lang="en-US" sz="1600" b="1" dirty="0"/>
              <a:t> </a:t>
            </a:r>
          </a:p>
        </p:txBody>
      </p:sp>
      <p:sp>
        <p:nvSpPr>
          <p:cNvPr id="8" name="Content Placeholder 3"/>
          <p:cNvSpPr txBox="1">
            <a:spLocks/>
          </p:cNvSpPr>
          <p:nvPr/>
        </p:nvSpPr>
        <p:spPr>
          <a:xfrm>
            <a:off x="1419770" y="6140695"/>
            <a:ext cx="7470319" cy="6889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400" dirty="0"/>
              <a:t>El enlace a tutoriales paso a paso sobre el uso del sistema de visualización lo ayudará a encontrar y analizar datos GLOBE </a:t>
            </a:r>
            <a:r>
              <a:rPr lang="en-US" sz="1400" dirty="0"/>
              <a:t>: </a:t>
            </a:r>
            <a:r>
              <a:rPr lang="en-US" sz="1400" dirty="0">
                <a:hlinkClick r:id="rId4"/>
              </a:rPr>
              <a:t>Versión PDF</a:t>
            </a:r>
            <a:endParaRPr lang="en-US" sz="1400" dirty="0"/>
          </a:p>
        </p:txBody>
      </p:sp>
    </p:spTree>
    <p:extLst>
      <p:ext uri="{BB962C8B-B14F-4D97-AF65-F5344CB8AC3E}">
        <p14:creationId xmlns:p14="http://schemas.microsoft.com/office/powerpoint/2010/main" val="2376160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2"/>
          <a:stretch>
            <a:fillRect/>
          </a:stretch>
        </p:blipFill>
        <p:spPr>
          <a:xfrm>
            <a:off x="-397" y="-189872"/>
            <a:ext cx="9144793" cy="7053683"/>
          </a:xfrm>
          <a:prstGeom prst="rect">
            <a:avLst/>
          </a:prstGeom>
        </p:spPr>
      </p:pic>
      <p:sp>
        <p:nvSpPr>
          <p:cNvPr id="12" name="Rectángulo redondeado 11"/>
          <p:cNvSpPr/>
          <p:nvPr/>
        </p:nvSpPr>
        <p:spPr>
          <a:xfrm>
            <a:off x="7770164" y="47510"/>
            <a:ext cx="1179526" cy="732525"/>
          </a:xfrm>
          <a:prstGeom prst="roundRect">
            <a:avLst>
              <a:gd name="adj" fmla="val 4163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Entender los datos</a:t>
            </a:r>
            <a:endParaRPr lang="es-AR" sz="900" dirty="0"/>
          </a:p>
        </p:txBody>
      </p:sp>
      <p:sp>
        <p:nvSpPr>
          <p:cNvPr id="13" name="CuadroTexto 12"/>
          <p:cNvSpPr txBox="1"/>
          <p:nvPr/>
        </p:nvSpPr>
        <p:spPr>
          <a:xfrm>
            <a:off x="25090" y="1098059"/>
            <a:ext cx="1075295" cy="5339923"/>
          </a:xfrm>
          <a:prstGeom prst="rect">
            <a:avLst/>
          </a:prstGeom>
          <a:noFill/>
        </p:spPr>
        <p:txBody>
          <a:bodyPr wrap="square" rtlCol="0">
            <a:spAutoFit/>
          </a:bodyPr>
          <a:lstStyle/>
          <a:p>
            <a:r>
              <a:rPr lang="es-AR" sz="1100" b="1" dirty="0">
                <a:solidFill>
                  <a:srgbClr val="759885"/>
                </a:solidFill>
              </a:rPr>
              <a:t>A. ¿Qué es la floración de árboles y arbustos?</a:t>
            </a:r>
          </a:p>
          <a:p>
            <a:endParaRPr lang="es-AR" sz="1100" b="1" dirty="0">
              <a:solidFill>
                <a:srgbClr val="759885"/>
              </a:solidFill>
            </a:endParaRPr>
          </a:p>
          <a:p>
            <a:r>
              <a:rPr lang="es-AR" sz="1100" b="1" dirty="0">
                <a:solidFill>
                  <a:srgbClr val="759885"/>
                </a:solidFill>
              </a:rPr>
              <a:t>B. ¿Por qué recolectar datos de la floración de árboles y arbustos?</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759885"/>
                </a:solidFill>
              </a:rPr>
              <a:t>D. Cómo recopilar datos</a:t>
            </a:r>
          </a:p>
          <a:p>
            <a:endParaRPr lang="es-AR" sz="1100" b="1" dirty="0">
              <a:solidFill>
                <a:srgbClr val="759885"/>
              </a:solidFill>
            </a:endParaRPr>
          </a:p>
          <a:p>
            <a:r>
              <a:rPr lang="es-AR" sz="1100" b="1" dirty="0">
                <a:solidFill>
                  <a:srgbClr val="759885"/>
                </a:solidFill>
              </a:rPr>
              <a:t>E. Ingresar datos al sitio web de GLOBE</a:t>
            </a:r>
          </a:p>
          <a:p>
            <a:endParaRPr lang="es-AR" sz="1100" b="1" dirty="0">
              <a:solidFill>
                <a:srgbClr val="215B1C"/>
              </a:solidFill>
            </a:endParaRPr>
          </a:p>
          <a:p>
            <a:r>
              <a:rPr lang="es-AR" sz="1100" b="1" dirty="0">
                <a:solidFill>
                  <a:srgbClr val="215B1C"/>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3" name="Slide Number Placeholder 2"/>
          <p:cNvSpPr>
            <a:spLocks noGrp="1"/>
          </p:cNvSpPr>
          <p:nvPr>
            <p:ph type="sldNum" sz="quarter" idx="12"/>
          </p:nvPr>
        </p:nvSpPr>
        <p:spPr/>
        <p:txBody>
          <a:bodyPr/>
          <a:lstStyle/>
          <a:p>
            <a:fld id="{60A7FD43-AE91-2142-BE89-486ECDF19888}" type="slidenum">
              <a:rPr lang="en-US" smtClean="0"/>
              <a:t>35</a:t>
            </a:fld>
            <a:endParaRPr lang="en-US" dirty="0"/>
          </a:p>
        </p:txBody>
      </p:sp>
      <p:sp>
        <p:nvSpPr>
          <p:cNvPr id="2" name="Title 1"/>
          <p:cNvSpPr>
            <a:spLocks noGrp="1"/>
          </p:cNvSpPr>
          <p:nvPr>
            <p:ph type="title"/>
          </p:nvPr>
        </p:nvSpPr>
        <p:spPr>
          <a:xfrm>
            <a:off x="1165860" y="660268"/>
            <a:ext cx="7886700" cy="1325563"/>
          </a:xfrm>
        </p:spPr>
        <p:txBody>
          <a:bodyPr/>
          <a:lstStyle/>
          <a:p>
            <a:pPr>
              <a:spcAft>
                <a:spcPts val="600"/>
              </a:spcAft>
            </a:pPr>
            <a:r>
              <a:rPr lang="en-US" b="1" dirty="0" err="1">
                <a:solidFill>
                  <a:srgbClr val="055000"/>
                </a:solidFill>
              </a:rPr>
              <a:t>Visualice</a:t>
            </a:r>
            <a:r>
              <a:rPr lang="en-US" b="1" dirty="0">
                <a:solidFill>
                  <a:srgbClr val="055000"/>
                </a:solidFill>
              </a:rPr>
              <a:t> y </a:t>
            </a:r>
            <a:r>
              <a:rPr lang="en-US" b="1" dirty="0" err="1">
                <a:solidFill>
                  <a:srgbClr val="055000"/>
                </a:solidFill>
              </a:rPr>
              <a:t>recupere</a:t>
            </a:r>
            <a:r>
              <a:rPr lang="en-US" b="1" dirty="0">
                <a:solidFill>
                  <a:srgbClr val="055000"/>
                </a:solidFill>
              </a:rPr>
              <a:t> </a:t>
            </a:r>
            <a:r>
              <a:rPr lang="en-US" b="1" dirty="0" err="1">
                <a:solidFill>
                  <a:srgbClr val="055000"/>
                </a:solidFill>
              </a:rPr>
              <a:t>datos</a:t>
            </a:r>
            <a:r>
              <a:rPr lang="en-US" b="1" dirty="0">
                <a:solidFill>
                  <a:srgbClr val="055000"/>
                </a:solidFill>
              </a:rPr>
              <a:t>- Paso 2</a:t>
            </a:r>
          </a:p>
        </p:txBody>
      </p:sp>
      <p:sp>
        <p:nvSpPr>
          <p:cNvPr id="7" name="Content Placeholder 2"/>
          <p:cNvSpPr txBox="1">
            <a:spLocks/>
          </p:cNvSpPr>
          <p:nvPr/>
        </p:nvSpPr>
        <p:spPr>
          <a:xfrm>
            <a:off x="1223009" y="1642931"/>
            <a:ext cx="756176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dirty="0" err="1"/>
              <a:t>Seleccione</a:t>
            </a:r>
            <a:r>
              <a:rPr lang="en-US" dirty="0"/>
              <a:t> la </a:t>
            </a:r>
            <a:r>
              <a:rPr lang="en-US" dirty="0" err="1"/>
              <a:t>fecha</a:t>
            </a:r>
            <a:r>
              <a:rPr lang="en-US" dirty="0"/>
              <a:t> para la </a:t>
            </a:r>
            <a:r>
              <a:rPr lang="en-US" dirty="0" err="1"/>
              <a:t>cual</a:t>
            </a:r>
            <a:r>
              <a:rPr lang="en-US" dirty="0"/>
              <a:t> </a:t>
            </a:r>
            <a:r>
              <a:rPr lang="en-US" dirty="0" err="1"/>
              <a:t>necesite</a:t>
            </a:r>
            <a:r>
              <a:rPr lang="en-US" dirty="0"/>
              <a:t> </a:t>
            </a:r>
            <a:r>
              <a:rPr lang="en-US" dirty="0" err="1"/>
              <a:t>datos</a:t>
            </a:r>
            <a:r>
              <a:rPr lang="en-US" dirty="0"/>
              <a:t> </a:t>
            </a:r>
            <a:r>
              <a:rPr lang="en-US" dirty="0" err="1"/>
              <a:t>sobre</a:t>
            </a:r>
            <a:r>
              <a:rPr lang="en-US" dirty="0"/>
              <a:t> la </a:t>
            </a:r>
            <a:r>
              <a:rPr lang="en-US" b="1" dirty="0" err="1">
                <a:solidFill>
                  <a:schemeClr val="accent6">
                    <a:lumMod val="50000"/>
                  </a:schemeClr>
                </a:solidFill>
              </a:rPr>
              <a:t>senescencia</a:t>
            </a:r>
            <a:r>
              <a:rPr lang="en-US" b="1" dirty="0">
                <a:solidFill>
                  <a:schemeClr val="accent6">
                    <a:lumMod val="50000"/>
                  </a:schemeClr>
                </a:solidFill>
              </a:rPr>
              <a:t> foliar. </a:t>
            </a:r>
            <a:r>
              <a:rPr lang="en-US" b="1" dirty="0" err="1">
                <a:solidFill>
                  <a:schemeClr val="accent6">
                    <a:lumMod val="50000"/>
                  </a:schemeClr>
                </a:solidFill>
              </a:rPr>
              <a:t>A</a:t>
            </a:r>
            <a:r>
              <a:rPr lang="en-US" dirty="0" err="1"/>
              <a:t>gregue</a:t>
            </a:r>
            <a:r>
              <a:rPr lang="en-US" dirty="0"/>
              <a:t> </a:t>
            </a:r>
            <a:r>
              <a:rPr lang="es-ES" dirty="0"/>
              <a:t>una capa y podrá ver las ubicaciones donde los datos están disponibles. </a:t>
            </a:r>
            <a:endParaRPr lang="en-US" dirty="0"/>
          </a:p>
          <a:p>
            <a:pPr marL="0" indent="0">
              <a:spcAft>
                <a:spcPts val="600"/>
              </a:spcAft>
              <a:buNone/>
            </a:pPr>
            <a:endParaRPr lang="en-US" dirty="0"/>
          </a:p>
        </p:txBody>
      </p:sp>
      <p:pic>
        <p:nvPicPr>
          <p:cNvPr id="8" name="Content Placeholder 7" descr="Screen shot of map interface, GLOBE Visualization System. Icons appear where data for that date are availabl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5948" y="2453579"/>
            <a:ext cx="6457951" cy="3687116"/>
          </a:xfrm>
          <a:prstGeom prst="rect">
            <a:avLst/>
          </a:prstGeom>
        </p:spPr>
      </p:pic>
    </p:spTree>
    <p:extLst>
      <p:ext uri="{BB962C8B-B14F-4D97-AF65-F5344CB8AC3E}">
        <p14:creationId xmlns:p14="http://schemas.microsoft.com/office/powerpoint/2010/main" val="20479279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a:blip r:embed="rId2"/>
          <a:stretch>
            <a:fillRect/>
          </a:stretch>
        </p:blipFill>
        <p:spPr>
          <a:xfrm>
            <a:off x="-397" y="-189872"/>
            <a:ext cx="9144793" cy="7053683"/>
          </a:xfrm>
          <a:prstGeom prst="rect">
            <a:avLst/>
          </a:prstGeom>
        </p:spPr>
      </p:pic>
      <p:sp>
        <p:nvSpPr>
          <p:cNvPr id="13" name="Rectángulo redondeado 12"/>
          <p:cNvSpPr/>
          <p:nvPr/>
        </p:nvSpPr>
        <p:spPr>
          <a:xfrm>
            <a:off x="7770164" y="47510"/>
            <a:ext cx="1179526" cy="732525"/>
          </a:xfrm>
          <a:prstGeom prst="roundRect">
            <a:avLst>
              <a:gd name="adj" fmla="val 4163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Entender los datos</a:t>
            </a:r>
            <a:endParaRPr lang="es-AR" sz="900" dirty="0"/>
          </a:p>
        </p:txBody>
      </p:sp>
      <p:sp>
        <p:nvSpPr>
          <p:cNvPr id="15" name="CuadroTexto 14"/>
          <p:cNvSpPr txBox="1"/>
          <p:nvPr/>
        </p:nvSpPr>
        <p:spPr>
          <a:xfrm>
            <a:off x="25090" y="1098059"/>
            <a:ext cx="1075295" cy="5339923"/>
          </a:xfrm>
          <a:prstGeom prst="rect">
            <a:avLst/>
          </a:prstGeom>
          <a:noFill/>
        </p:spPr>
        <p:txBody>
          <a:bodyPr wrap="square" rtlCol="0">
            <a:spAutoFit/>
          </a:bodyPr>
          <a:lstStyle/>
          <a:p>
            <a:r>
              <a:rPr lang="es-AR" sz="1100" b="1" dirty="0">
                <a:solidFill>
                  <a:srgbClr val="759885"/>
                </a:solidFill>
              </a:rPr>
              <a:t>A. ¿Qué es la floración de árboles y arbustos?</a:t>
            </a:r>
          </a:p>
          <a:p>
            <a:endParaRPr lang="es-AR" sz="1100" b="1" dirty="0">
              <a:solidFill>
                <a:srgbClr val="759885"/>
              </a:solidFill>
            </a:endParaRPr>
          </a:p>
          <a:p>
            <a:r>
              <a:rPr lang="es-AR" sz="1100" b="1" dirty="0">
                <a:solidFill>
                  <a:srgbClr val="759885"/>
                </a:solidFill>
              </a:rPr>
              <a:t>B. ¿Por qué recolectar datos de la floración de árboles y arbustos?</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759885"/>
                </a:solidFill>
              </a:rPr>
              <a:t>D. Cómo recopilar datos</a:t>
            </a:r>
          </a:p>
          <a:p>
            <a:endParaRPr lang="es-AR" sz="1100" b="1" dirty="0">
              <a:solidFill>
                <a:srgbClr val="759885"/>
              </a:solidFill>
            </a:endParaRPr>
          </a:p>
          <a:p>
            <a:r>
              <a:rPr lang="es-AR" sz="1100" b="1" dirty="0">
                <a:solidFill>
                  <a:srgbClr val="759885"/>
                </a:solidFill>
              </a:rPr>
              <a:t>E. Ingresar datos al sitio web de GLOBE</a:t>
            </a:r>
          </a:p>
          <a:p>
            <a:endParaRPr lang="es-AR" sz="1100" b="1" dirty="0">
              <a:solidFill>
                <a:srgbClr val="215B1C"/>
              </a:solidFill>
            </a:endParaRPr>
          </a:p>
          <a:p>
            <a:r>
              <a:rPr lang="es-AR" sz="1100" b="1" dirty="0">
                <a:solidFill>
                  <a:srgbClr val="215B1C"/>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3" name="Slide Number Placeholder 2"/>
          <p:cNvSpPr>
            <a:spLocks noGrp="1"/>
          </p:cNvSpPr>
          <p:nvPr>
            <p:ph type="sldNum" sz="quarter" idx="12"/>
          </p:nvPr>
        </p:nvSpPr>
        <p:spPr/>
        <p:txBody>
          <a:bodyPr/>
          <a:lstStyle/>
          <a:p>
            <a:fld id="{60A7FD43-AE91-2142-BE89-486ECDF19888}" type="slidenum">
              <a:rPr lang="en-US" smtClean="0"/>
              <a:t>36</a:t>
            </a:fld>
            <a:endParaRPr lang="en-US" dirty="0"/>
          </a:p>
        </p:txBody>
      </p:sp>
      <p:sp>
        <p:nvSpPr>
          <p:cNvPr id="2" name="Title 1"/>
          <p:cNvSpPr>
            <a:spLocks noGrp="1"/>
          </p:cNvSpPr>
          <p:nvPr>
            <p:ph type="title"/>
          </p:nvPr>
        </p:nvSpPr>
        <p:spPr>
          <a:xfrm>
            <a:off x="1165860" y="660268"/>
            <a:ext cx="7886700" cy="1325563"/>
          </a:xfrm>
        </p:spPr>
        <p:txBody>
          <a:bodyPr/>
          <a:lstStyle/>
          <a:p>
            <a:pPr>
              <a:spcAft>
                <a:spcPts val="600"/>
              </a:spcAft>
            </a:pPr>
            <a:r>
              <a:rPr lang="en-US" b="1" dirty="0" err="1">
                <a:solidFill>
                  <a:srgbClr val="055000"/>
                </a:solidFill>
              </a:rPr>
              <a:t>Visualice</a:t>
            </a:r>
            <a:r>
              <a:rPr lang="en-US" b="1" dirty="0">
                <a:solidFill>
                  <a:srgbClr val="055000"/>
                </a:solidFill>
              </a:rPr>
              <a:t> y </a:t>
            </a:r>
            <a:r>
              <a:rPr lang="en-US" b="1" dirty="0" err="1">
                <a:solidFill>
                  <a:srgbClr val="055000"/>
                </a:solidFill>
              </a:rPr>
              <a:t>recupere</a:t>
            </a:r>
            <a:r>
              <a:rPr lang="en-US" b="1" dirty="0">
                <a:solidFill>
                  <a:srgbClr val="055000"/>
                </a:solidFill>
              </a:rPr>
              <a:t> </a:t>
            </a:r>
            <a:r>
              <a:rPr lang="en-US" b="1" dirty="0" err="1">
                <a:solidFill>
                  <a:srgbClr val="055000"/>
                </a:solidFill>
              </a:rPr>
              <a:t>datos</a:t>
            </a:r>
            <a:r>
              <a:rPr lang="en-US" b="1" dirty="0">
                <a:solidFill>
                  <a:srgbClr val="055000"/>
                </a:solidFill>
              </a:rPr>
              <a:t>- Paso 3</a:t>
            </a:r>
          </a:p>
        </p:txBody>
      </p:sp>
      <p:pic>
        <p:nvPicPr>
          <p:cNvPr id="6" name="Content Placeholder 9" descr="Screenshot of Map Interface, GLOBE Visualization System, showing a map note indicating the dates for which this  data is available at this sit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7735" y="1741822"/>
            <a:ext cx="5968093" cy="4735624"/>
          </a:xfrm>
          <a:prstGeom prst="rect">
            <a:avLst/>
          </a:prstGeom>
        </p:spPr>
      </p:pic>
      <p:sp>
        <p:nvSpPr>
          <p:cNvPr id="7" name="TextBox 6"/>
          <p:cNvSpPr txBox="1"/>
          <p:nvPr/>
        </p:nvSpPr>
        <p:spPr>
          <a:xfrm>
            <a:off x="7736710" y="2049104"/>
            <a:ext cx="1202268" cy="4616648"/>
          </a:xfrm>
          <a:prstGeom prst="rect">
            <a:avLst/>
          </a:prstGeom>
          <a:noFill/>
        </p:spPr>
        <p:txBody>
          <a:bodyPr wrap="square" rtlCol="0">
            <a:spAutoFit/>
          </a:bodyPr>
          <a:lstStyle/>
          <a:p>
            <a:r>
              <a:rPr lang="es-ES" sz="1400" b="1" dirty="0"/>
              <a:t>Al hacer clic en una ubicación se abrirá una nota de mapa que proporciona datos de senescencia foliar para esa ubicación y hora. Siga las instrucciones en el tutorial para descargar los datos en un archivo .</a:t>
            </a:r>
            <a:r>
              <a:rPr lang="es-ES" sz="1400" b="1" dirty="0" err="1"/>
              <a:t>csv</a:t>
            </a:r>
            <a:r>
              <a:rPr lang="es-ES" sz="1400" b="1" dirty="0"/>
              <a:t> para su análisis</a:t>
            </a:r>
            <a:r>
              <a:rPr lang="en-US" sz="1400" b="1" dirty="0"/>
              <a:t>.</a:t>
            </a:r>
            <a:endParaRPr lang="en-UY" sz="1400" b="1" dirty="0"/>
          </a:p>
        </p:txBody>
      </p:sp>
      <p:cxnSp>
        <p:nvCxnSpPr>
          <p:cNvPr id="9" name="Straight Arrow Connector 8" descr="arrow pointing to school in S. Korea."/>
          <p:cNvCxnSpPr/>
          <p:nvPr/>
        </p:nvCxnSpPr>
        <p:spPr>
          <a:xfrm flipH="1" flipV="1">
            <a:off x="2628900" y="3167743"/>
            <a:ext cx="5008032" cy="1268961"/>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34157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p:cNvPicPr>
            <a:picLocks noChangeAspect="1"/>
          </p:cNvPicPr>
          <p:nvPr/>
        </p:nvPicPr>
        <p:blipFill>
          <a:blip r:embed="rId2"/>
          <a:stretch>
            <a:fillRect/>
          </a:stretch>
        </p:blipFill>
        <p:spPr>
          <a:xfrm>
            <a:off x="-397" y="-189872"/>
            <a:ext cx="9144793" cy="7053683"/>
          </a:xfrm>
          <a:prstGeom prst="rect">
            <a:avLst/>
          </a:prstGeom>
        </p:spPr>
      </p:pic>
      <p:sp>
        <p:nvSpPr>
          <p:cNvPr id="15" name="Rectángulo redondeado 14"/>
          <p:cNvSpPr/>
          <p:nvPr/>
        </p:nvSpPr>
        <p:spPr>
          <a:xfrm>
            <a:off x="7770164" y="47510"/>
            <a:ext cx="1179526" cy="732525"/>
          </a:xfrm>
          <a:prstGeom prst="roundRect">
            <a:avLst>
              <a:gd name="adj" fmla="val 4163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Auto evaluación</a:t>
            </a:r>
            <a:endParaRPr lang="es-AR" sz="900" dirty="0"/>
          </a:p>
        </p:txBody>
      </p:sp>
      <p:sp>
        <p:nvSpPr>
          <p:cNvPr id="16" name="CuadroTexto 15"/>
          <p:cNvSpPr txBox="1"/>
          <p:nvPr/>
        </p:nvSpPr>
        <p:spPr>
          <a:xfrm>
            <a:off x="25090" y="1098059"/>
            <a:ext cx="1075295" cy="5339923"/>
          </a:xfrm>
          <a:prstGeom prst="rect">
            <a:avLst/>
          </a:prstGeom>
          <a:noFill/>
        </p:spPr>
        <p:txBody>
          <a:bodyPr wrap="square" rtlCol="0">
            <a:spAutoFit/>
          </a:bodyPr>
          <a:lstStyle/>
          <a:p>
            <a:r>
              <a:rPr lang="es-AR" sz="1100" b="1" dirty="0">
                <a:solidFill>
                  <a:srgbClr val="759885"/>
                </a:solidFill>
              </a:rPr>
              <a:t>A. ¿Qué es la floración de árboles y arbustos?</a:t>
            </a:r>
          </a:p>
          <a:p>
            <a:endParaRPr lang="es-AR" sz="1100" b="1" dirty="0">
              <a:solidFill>
                <a:srgbClr val="759885"/>
              </a:solidFill>
            </a:endParaRPr>
          </a:p>
          <a:p>
            <a:r>
              <a:rPr lang="es-AR" sz="1100" b="1" dirty="0">
                <a:solidFill>
                  <a:srgbClr val="759885"/>
                </a:solidFill>
              </a:rPr>
              <a:t>B. ¿Por qué recolectar datos de la floración de árboles y arbustos?</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759885"/>
                </a:solidFill>
              </a:rPr>
              <a:t>D. Cómo recopilar datos</a:t>
            </a:r>
          </a:p>
          <a:p>
            <a:endParaRPr lang="es-AR" sz="1100" b="1" dirty="0">
              <a:solidFill>
                <a:srgbClr val="759885"/>
              </a:solidFill>
            </a:endParaRPr>
          </a:p>
          <a:p>
            <a:r>
              <a:rPr lang="es-AR" sz="1100" b="1" dirty="0">
                <a:solidFill>
                  <a:srgbClr val="759885"/>
                </a:solidFill>
              </a:rPr>
              <a:t>E. Ingresar datos al sitio web de GLOBE</a:t>
            </a:r>
          </a:p>
          <a:p>
            <a:endParaRPr lang="es-AR" sz="1100" b="1" dirty="0">
              <a:solidFill>
                <a:srgbClr val="759885"/>
              </a:solidFill>
            </a:endParaRPr>
          </a:p>
          <a:p>
            <a:r>
              <a:rPr lang="es-AR" sz="1100" b="1" dirty="0">
                <a:solidFill>
                  <a:srgbClr val="759885"/>
                </a:solidFill>
              </a:rPr>
              <a:t>F. Entender los datos</a:t>
            </a:r>
          </a:p>
          <a:p>
            <a:endParaRPr lang="es-AR" sz="1100" b="1" dirty="0">
              <a:solidFill>
                <a:srgbClr val="215B1C"/>
              </a:solidFill>
            </a:endParaRPr>
          </a:p>
          <a:p>
            <a:r>
              <a:rPr lang="es-AR" sz="1100" b="1" dirty="0">
                <a:solidFill>
                  <a:srgbClr val="215B1C"/>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3" name="Slide Number Placeholder 2"/>
          <p:cNvSpPr>
            <a:spLocks noGrp="1"/>
          </p:cNvSpPr>
          <p:nvPr>
            <p:ph type="sldNum" sz="quarter" idx="12"/>
          </p:nvPr>
        </p:nvSpPr>
        <p:spPr/>
        <p:txBody>
          <a:bodyPr/>
          <a:lstStyle/>
          <a:p>
            <a:fld id="{60A7FD43-AE91-2142-BE89-486ECDF19888}" type="slidenum">
              <a:rPr lang="en-US" smtClean="0"/>
              <a:t>37</a:t>
            </a:fld>
            <a:endParaRPr lang="en-US" dirty="0"/>
          </a:p>
        </p:txBody>
      </p:sp>
      <p:sp>
        <p:nvSpPr>
          <p:cNvPr id="2" name="Title 1"/>
          <p:cNvSpPr>
            <a:spLocks noGrp="1"/>
          </p:cNvSpPr>
          <p:nvPr>
            <p:ph type="title"/>
          </p:nvPr>
        </p:nvSpPr>
        <p:spPr>
          <a:xfrm>
            <a:off x="1301403" y="902596"/>
            <a:ext cx="7886700" cy="1325563"/>
          </a:xfrm>
        </p:spPr>
        <p:txBody>
          <a:bodyPr>
            <a:normAutofit fontScale="90000"/>
          </a:bodyPr>
          <a:lstStyle/>
          <a:p>
            <a:r>
              <a:rPr lang="en-US" b="1" dirty="0" err="1">
                <a:solidFill>
                  <a:srgbClr val="055000"/>
                </a:solidFill>
              </a:rPr>
              <a:t>Repase</a:t>
            </a:r>
            <a:r>
              <a:rPr lang="en-US" b="1" dirty="0">
                <a:solidFill>
                  <a:srgbClr val="055000"/>
                </a:solidFill>
              </a:rPr>
              <a:t> </a:t>
            </a:r>
            <a:r>
              <a:rPr lang="en-US" b="1" dirty="0" err="1">
                <a:solidFill>
                  <a:srgbClr val="055000"/>
                </a:solidFill>
              </a:rPr>
              <a:t>preguntas</a:t>
            </a:r>
            <a:r>
              <a:rPr lang="en-US" b="1" dirty="0">
                <a:solidFill>
                  <a:srgbClr val="055000"/>
                </a:solidFill>
              </a:rPr>
              <a:t> que lo </a:t>
            </a:r>
            <a:r>
              <a:rPr lang="en-US" b="1" dirty="0" err="1">
                <a:solidFill>
                  <a:srgbClr val="055000"/>
                </a:solidFill>
              </a:rPr>
              <a:t>ayudarán</a:t>
            </a:r>
            <a:r>
              <a:rPr lang="en-US" b="1" dirty="0">
                <a:solidFill>
                  <a:srgbClr val="055000"/>
                </a:solidFill>
              </a:rPr>
              <a:t> a </a:t>
            </a:r>
            <a:r>
              <a:rPr lang="en-US" b="1" dirty="0" err="1">
                <a:solidFill>
                  <a:srgbClr val="055000"/>
                </a:solidFill>
              </a:rPr>
              <a:t>prepararse</a:t>
            </a:r>
            <a:r>
              <a:rPr lang="en-US" b="1" dirty="0">
                <a:solidFill>
                  <a:srgbClr val="055000"/>
                </a:solidFill>
              </a:rPr>
              <a:t> para </a:t>
            </a:r>
            <a:r>
              <a:rPr lang="en-US" b="1" dirty="0" err="1">
                <a:solidFill>
                  <a:srgbClr val="055000"/>
                </a:solidFill>
              </a:rPr>
              <a:t>realizar</a:t>
            </a:r>
            <a:r>
              <a:rPr lang="en-US" b="1" dirty="0">
                <a:solidFill>
                  <a:srgbClr val="055000"/>
                </a:solidFill>
              </a:rPr>
              <a:t> las </a:t>
            </a:r>
            <a:r>
              <a:rPr lang="en-US" b="1" dirty="0" err="1">
                <a:solidFill>
                  <a:srgbClr val="055000"/>
                </a:solidFill>
              </a:rPr>
              <a:t>mediciones</a:t>
            </a:r>
            <a:r>
              <a:rPr lang="en-US" b="1" dirty="0">
                <a:solidFill>
                  <a:srgbClr val="055000"/>
                </a:solidFill>
              </a:rPr>
              <a:t>  de la </a:t>
            </a:r>
            <a:r>
              <a:rPr lang="en-US" b="1" dirty="0" err="1">
                <a:solidFill>
                  <a:srgbClr val="055000"/>
                </a:solidFill>
              </a:rPr>
              <a:t>Floración</a:t>
            </a:r>
            <a:r>
              <a:rPr lang="en-US" b="1" dirty="0">
                <a:solidFill>
                  <a:srgbClr val="055000"/>
                </a:solidFill>
              </a:rPr>
              <a:t> de </a:t>
            </a:r>
            <a:r>
              <a:rPr lang="en-US" b="1" dirty="0" err="1">
                <a:solidFill>
                  <a:srgbClr val="055000"/>
                </a:solidFill>
              </a:rPr>
              <a:t>los</a:t>
            </a:r>
            <a:r>
              <a:rPr lang="en-US" b="1" dirty="0">
                <a:solidFill>
                  <a:srgbClr val="055000"/>
                </a:solidFill>
              </a:rPr>
              <a:t> </a:t>
            </a:r>
            <a:r>
              <a:rPr lang="en-US" b="1" dirty="0" err="1" smtClean="0">
                <a:solidFill>
                  <a:srgbClr val="055000"/>
                </a:solidFill>
              </a:rPr>
              <a:t>árboles</a:t>
            </a:r>
            <a:r>
              <a:rPr lang="en-US" b="1" dirty="0" smtClean="0">
                <a:solidFill>
                  <a:srgbClr val="055000"/>
                </a:solidFill>
              </a:rPr>
              <a:t> </a:t>
            </a:r>
            <a:r>
              <a:rPr lang="en-US" b="1" dirty="0">
                <a:solidFill>
                  <a:srgbClr val="055000"/>
                </a:solidFill>
              </a:rPr>
              <a:t>y los </a:t>
            </a:r>
            <a:r>
              <a:rPr lang="en-US" b="1" dirty="0" err="1">
                <a:solidFill>
                  <a:srgbClr val="055000"/>
                </a:solidFill>
              </a:rPr>
              <a:t>Arbustos</a:t>
            </a:r>
            <a:r>
              <a:rPr lang="en-US" b="1" dirty="0">
                <a:solidFill>
                  <a:srgbClr val="055000"/>
                </a:solidFill>
              </a:rPr>
              <a:t> </a:t>
            </a:r>
            <a:r>
              <a:rPr lang="en-US" b="1" dirty="0" err="1">
                <a:solidFill>
                  <a:srgbClr val="055000"/>
                </a:solidFill>
              </a:rPr>
              <a:t>como</a:t>
            </a:r>
            <a:r>
              <a:rPr lang="en-US" b="1" dirty="0">
                <a:solidFill>
                  <a:srgbClr val="055000"/>
                </a:solidFill>
              </a:rPr>
              <a:t> parte de los </a:t>
            </a:r>
            <a:r>
              <a:rPr lang="en-US" b="1" dirty="0" err="1">
                <a:solidFill>
                  <a:srgbClr val="055000"/>
                </a:solidFill>
              </a:rPr>
              <a:t>Protocolos</a:t>
            </a:r>
            <a:r>
              <a:rPr lang="en-US" b="1" dirty="0">
                <a:solidFill>
                  <a:srgbClr val="055000"/>
                </a:solidFill>
              </a:rPr>
              <a:t> de </a:t>
            </a:r>
            <a:r>
              <a:rPr lang="en-US" b="1" dirty="0" err="1">
                <a:solidFill>
                  <a:srgbClr val="055000"/>
                </a:solidFill>
              </a:rPr>
              <a:t>Fenología</a:t>
            </a:r>
            <a:r>
              <a:rPr lang="en-US" b="1" dirty="0">
                <a:solidFill>
                  <a:srgbClr val="055000"/>
                </a:solidFill>
              </a:rPr>
              <a:t> de GLOBE</a:t>
            </a:r>
            <a:endParaRPr lang="en-US" dirty="0">
              <a:solidFill>
                <a:srgbClr val="055000"/>
              </a:solidFill>
            </a:endParaRPr>
          </a:p>
        </p:txBody>
      </p:sp>
      <p:sp>
        <p:nvSpPr>
          <p:cNvPr id="7" name="Content Placeholder 2"/>
          <p:cNvSpPr txBox="1">
            <a:spLocks/>
          </p:cNvSpPr>
          <p:nvPr/>
        </p:nvSpPr>
        <p:spPr>
          <a:xfrm>
            <a:off x="1301403" y="1847274"/>
            <a:ext cx="7606689" cy="48742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b="1" dirty="0"/>
          </a:p>
          <a:p>
            <a:pPr marL="342900" indent="-342900">
              <a:buFont typeface="+mj-lt"/>
              <a:buAutoNum type="arabicPeriod"/>
            </a:pPr>
            <a:r>
              <a:rPr lang="es-ES" sz="1600" dirty="0"/>
              <a:t>¿Las mediciones  son parte de qué área del Protocolo GLOBE o esfera del sistema terrestre?</a:t>
            </a:r>
          </a:p>
          <a:p>
            <a:pPr marL="342900" indent="-342900">
              <a:buFont typeface="+mj-lt"/>
              <a:buAutoNum type="arabicPeriod"/>
            </a:pPr>
            <a:r>
              <a:rPr lang="es-ES" sz="1600" dirty="0"/>
              <a:t> ¿Qué es la fenología? </a:t>
            </a:r>
          </a:p>
          <a:p>
            <a:pPr marL="342900" indent="-342900">
              <a:buFont typeface="+mj-lt"/>
              <a:buAutoNum type="arabicPeriod"/>
            </a:pPr>
            <a:r>
              <a:rPr lang="es-ES" sz="1600" dirty="0"/>
              <a:t>¿Por qué es importante que los científicos sepan cuándo  ocurre una floración en un lugar, año tras año? </a:t>
            </a:r>
          </a:p>
          <a:p>
            <a:pPr marL="342900" indent="-342900">
              <a:buFont typeface="+mj-lt"/>
              <a:buAutoNum type="arabicPeriod"/>
            </a:pPr>
            <a:r>
              <a:rPr lang="es-ES" sz="1600" dirty="0"/>
              <a:t>¿Han cambiado las fechas de Floración en Norteamérica durante los últimos 70 años?</a:t>
            </a:r>
          </a:p>
          <a:p>
            <a:pPr marL="342900" indent="-342900">
              <a:buFont typeface="+mj-lt"/>
              <a:buAutoNum type="arabicPeriod"/>
            </a:pPr>
            <a:r>
              <a:rPr lang="es-ES" sz="1600" dirty="0"/>
              <a:t> Defina estos términos: Latencia, Hinchazón y </a:t>
            </a:r>
            <a:r>
              <a:rPr lang="es-ES" sz="1600" dirty="0" err="1"/>
              <a:t>Brotación</a:t>
            </a:r>
            <a:r>
              <a:rPr lang="es-ES" sz="1600" dirty="0"/>
              <a:t>.</a:t>
            </a:r>
          </a:p>
          <a:p>
            <a:pPr marL="342900" indent="-342900">
              <a:buFont typeface="+mj-lt"/>
              <a:buAutoNum type="arabicPeriod"/>
            </a:pPr>
            <a:r>
              <a:rPr lang="en-US" sz="1600" b="1" dirty="0"/>
              <a:t> </a:t>
            </a:r>
            <a:r>
              <a:rPr lang="es-ES" sz="1600" dirty="0"/>
              <a:t>¿Por qué es importante que su sitio de muestreo no esté ubicado cerca de un edificio? </a:t>
            </a:r>
          </a:p>
          <a:p>
            <a:pPr marL="342900" indent="-342900">
              <a:buFont typeface="+mj-lt"/>
              <a:buAutoNum type="arabicPeriod"/>
            </a:pPr>
            <a:r>
              <a:rPr lang="es-ES" sz="1600" dirty="0"/>
              <a:t>¿Por qué cree que es importante monitorear la floración de una especie nativa dominante?</a:t>
            </a:r>
            <a:endParaRPr lang="en-US" sz="1600" b="1" dirty="0"/>
          </a:p>
          <a:p>
            <a:pPr marL="342900" indent="-342900">
              <a:buFont typeface="+mj-lt"/>
              <a:buAutoNum type="arabicPeriod"/>
            </a:pPr>
            <a:r>
              <a:rPr lang="es-ES" sz="1600" dirty="0"/>
              <a:t>¿Por qué es importante identificar su árbol por género y especie?</a:t>
            </a:r>
          </a:p>
          <a:p>
            <a:pPr marL="342900" indent="-342900">
              <a:buFont typeface="+mj-lt"/>
              <a:buAutoNum type="arabicPeriod"/>
            </a:pPr>
            <a:r>
              <a:rPr lang="es-ES" sz="1600" dirty="0"/>
              <a:t>¿Cómo marca los capullos para saber medir los mismos durante la temporada de floración?</a:t>
            </a:r>
          </a:p>
          <a:p>
            <a:pPr marL="342900" indent="-342900">
              <a:buFont typeface="+mj-lt"/>
              <a:buAutoNum type="arabicPeriod"/>
            </a:pPr>
            <a:r>
              <a:rPr lang="es-ES" sz="1600" dirty="0"/>
              <a:t>Cuando mide la hoja, ¿mide desde la base del tallo de la hoja?</a:t>
            </a:r>
          </a:p>
          <a:p>
            <a:pPr marL="342900" indent="-342900">
              <a:buFont typeface="+mj-lt"/>
              <a:buAutoNum type="arabicPeriod"/>
            </a:pPr>
            <a:endParaRPr lang="en-US" sz="1600" b="1" dirty="0"/>
          </a:p>
        </p:txBody>
      </p:sp>
      <p:pic>
        <p:nvPicPr>
          <p:cNvPr id="12" name="Picture 11" descr="Watermark  of Artist's image of a hand holding a tree bud. "/>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2407" y="2079331"/>
            <a:ext cx="8011593" cy="4790973"/>
          </a:xfrm>
          <a:prstGeom prst="rect">
            <a:avLst/>
          </a:prstGeom>
        </p:spPr>
      </p:pic>
    </p:spTree>
    <p:extLst>
      <p:ext uri="{BB962C8B-B14F-4D97-AF65-F5344CB8AC3E}">
        <p14:creationId xmlns:p14="http://schemas.microsoft.com/office/powerpoint/2010/main" val="14866460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2"/>
          <a:stretch>
            <a:fillRect/>
          </a:stretch>
        </p:blipFill>
        <p:spPr>
          <a:xfrm>
            <a:off x="-397" y="-189872"/>
            <a:ext cx="9144793" cy="7053683"/>
          </a:xfrm>
          <a:prstGeom prst="rect">
            <a:avLst/>
          </a:prstGeom>
        </p:spPr>
      </p:pic>
      <p:sp>
        <p:nvSpPr>
          <p:cNvPr id="11" name="Rectángulo redondeado 10"/>
          <p:cNvSpPr/>
          <p:nvPr/>
        </p:nvSpPr>
        <p:spPr>
          <a:xfrm>
            <a:off x="7770164" y="47510"/>
            <a:ext cx="1179526" cy="732525"/>
          </a:xfrm>
          <a:prstGeom prst="roundRect">
            <a:avLst>
              <a:gd name="adj" fmla="val 4163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Auto evaluación</a:t>
            </a:r>
            <a:endParaRPr lang="es-AR" sz="900" dirty="0"/>
          </a:p>
        </p:txBody>
      </p:sp>
      <p:sp>
        <p:nvSpPr>
          <p:cNvPr id="13" name="CuadroTexto 12"/>
          <p:cNvSpPr txBox="1"/>
          <p:nvPr/>
        </p:nvSpPr>
        <p:spPr>
          <a:xfrm>
            <a:off x="25090" y="1098059"/>
            <a:ext cx="1075295" cy="5339923"/>
          </a:xfrm>
          <a:prstGeom prst="rect">
            <a:avLst/>
          </a:prstGeom>
          <a:noFill/>
        </p:spPr>
        <p:txBody>
          <a:bodyPr wrap="square" rtlCol="0">
            <a:spAutoFit/>
          </a:bodyPr>
          <a:lstStyle/>
          <a:p>
            <a:r>
              <a:rPr lang="es-AR" sz="1100" b="1" dirty="0">
                <a:solidFill>
                  <a:srgbClr val="759885"/>
                </a:solidFill>
              </a:rPr>
              <a:t>A. ¿Qué es la floración de árboles y arbustos?</a:t>
            </a:r>
          </a:p>
          <a:p>
            <a:endParaRPr lang="es-AR" sz="1100" b="1" dirty="0">
              <a:solidFill>
                <a:srgbClr val="759885"/>
              </a:solidFill>
            </a:endParaRPr>
          </a:p>
          <a:p>
            <a:r>
              <a:rPr lang="es-AR" sz="1100" b="1" dirty="0">
                <a:solidFill>
                  <a:srgbClr val="759885"/>
                </a:solidFill>
              </a:rPr>
              <a:t>B. ¿Por qué recolectar datos de la floración de árboles y arbustos?</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759885"/>
                </a:solidFill>
              </a:rPr>
              <a:t>D. Cómo recopilar datos</a:t>
            </a:r>
          </a:p>
          <a:p>
            <a:endParaRPr lang="es-AR" sz="1100" b="1" dirty="0">
              <a:solidFill>
                <a:srgbClr val="759885"/>
              </a:solidFill>
            </a:endParaRPr>
          </a:p>
          <a:p>
            <a:r>
              <a:rPr lang="es-AR" sz="1100" b="1" dirty="0">
                <a:solidFill>
                  <a:srgbClr val="759885"/>
                </a:solidFill>
              </a:rPr>
              <a:t>E. Ingresar datos al sitio web de GLOBE</a:t>
            </a:r>
          </a:p>
          <a:p>
            <a:endParaRPr lang="es-AR" sz="1100" b="1" dirty="0">
              <a:solidFill>
                <a:srgbClr val="759885"/>
              </a:solidFill>
            </a:endParaRPr>
          </a:p>
          <a:p>
            <a:r>
              <a:rPr lang="es-AR" sz="1100" b="1" dirty="0">
                <a:solidFill>
                  <a:srgbClr val="759885"/>
                </a:solidFill>
              </a:rPr>
              <a:t>F. Entender los datos</a:t>
            </a:r>
          </a:p>
          <a:p>
            <a:endParaRPr lang="es-AR" sz="1100" b="1" dirty="0">
              <a:solidFill>
                <a:srgbClr val="215B1C"/>
              </a:solidFill>
            </a:endParaRPr>
          </a:p>
          <a:p>
            <a:r>
              <a:rPr lang="es-AR" sz="1100" b="1" dirty="0">
                <a:solidFill>
                  <a:srgbClr val="215B1C"/>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2" name="Slide Number Placeholder 1"/>
          <p:cNvSpPr>
            <a:spLocks noGrp="1"/>
          </p:cNvSpPr>
          <p:nvPr>
            <p:ph type="sldNum" sz="quarter" idx="12"/>
          </p:nvPr>
        </p:nvSpPr>
        <p:spPr/>
        <p:txBody>
          <a:bodyPr/>
          <a:lstStyle/>
          <a:p>
            <a:fld id="{60A7FD43-AE91-2142-BE89-486ECDF19888}" type="slidenum">
              <a:rPr lang="en-US" smtClean="0"/>
              <a:t>38</a:t>
            </a:fld>
            <a:endParaRPr lang="en-US" dirty="0"/>
          </a:p>
        </p:txBody>
      </p:sp>
      <p:sp>
        <p:nvSpPr>
          <p:cNvPr id="9" name="Title 1"/>
          <p:cNvSpPr>
            <a:spLocks noGrp="1"/>
          </p:cNvSpPr>
          <p:nvPr>
            <p:ph type="title"/>
          </p:nvPr>
        </p:nvSpPr>
        <p:spPr>
          <a:xfrm>
            <a:off x="1198740" y="691924"/>
            <a:ext cx="7886700" cy="1325563"/>
          </a:xfrm>
        </p:spPr>
        <p:txBody>
          <a:bodyPr/>
          <a:lstStyle/>
          <a:p>
            <a:r>
              <a:rPr lang="en-US" b="1" dirty="0">
                <a:solidFill>
                  <a:srgbClr val="055000"/>
                </a:solidFill>
              </a:rPr>
              <a:t>¡Ha </a:t>
            </a:r>
            <a:r>
              <a:rPr lang="en-US" b="1" dirty="0" err="1">
                <a:solidFill>
                  <a:srgbClr val="055000"/>
                </a:solidFill>
              </a:rPr>
              <a:t>terminado</a:t>
            </a:r>
            <a:r>
              <a:rPr lang="en-US" b="1" dirty="0">
                <a:solidFill>
                  <a:srgbClr val="055000"/>
                </a:solidFill>
              </a:rPr>
              <a:t>! </a:t>
            </a:r>
            <a:endParaRPr lang="en-US" dirty="0">
              <a:solidFill>
                <a:srgbClr val="055000"/>
              </a:solidFill>
            </a:endParaRPr>
          </a:p>
        </p:txBody>
      </p:sp>
      <p:sp>
        <p:nvSpPr>
          <p:cNvPr id="7" name="Content Placeholder 2"/>
          <p:cNvSpPr txBox="1">
            <a:spLocks/>
          </p:cNvSpPr>
          <p:nvPr/>
        </p:nvSpPr>
        <p:spPr>
          <a:xfrm>
            <a:off x="1236398" y="1687414"/>
            <a:ext cx="7886700" cy="45417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000" dirty="0"/>
              <a:t>Ahora ha completado el conjunto de diapositivas. Si está listo para tomar la prueba, regístrese y tome el </a:t>
            </a:r>
            <a:r>
              <a:rPr lang="es-ES" sz="2000" dirty="0" err="1"/>
              <a:t>quiz</a:t>
            </a:r>
            <a:r>
              <a:rPr lang="es-ES" sz="2000" dirty="0"/>
              <a:t> correspondiente al </a:t>
            </a:r>
            <a:r>
              <a:rPr lang="es-ES" sz="2000" b="1" dirty="0">
                <a:solidFill>
                  <a:schemeClr val="accent6">
                    <a:lumMod val="50000"/>
                  </a:schemeClr>
                </a:solidFill>
              </a:rPr>
              <a:t>Protocolo de Floración de </a:t>
            </a:r>
            <a:r>
              <a:rPr lang="es-ES" sz="2000" b="1" dirty="0" smtClean="0">
                <a:solidFill>
                  <a:schemeClr val="accent6">
                    <a:lumMod val="50000"/>
                  </a:schemeClr>
                </a:solidFill>
              </a:rPr>
              <a:t>árboles </a:t>
            </a:r>
            <a:r>
              <a:rPr lang="es-ES" sz="2000" b="1" dirty="0">
                <a:solidFill>
                  <a:schemeClr val="accent6">
                    <a:lumMod val="50000"/>
                  </a:schemeClr>
                </a:solidFill>
              </a:rPr>
              <a:t>y Arbustos. </a:t>
            </a:r>
            <a:endParaRPr lang="en-US" sz="2000" b="1" dirty="0">
              <a:solidFill>
                <a:schemeClr val="accent6">
                  <a:lumMod val="50000"/>
                </a:schemeClr>
              </a:solidFill>
            </a:endParaRPr>
          </a:p>
          <a:p>
            <a:pPr marL="0" indent="0">
              <a:buNone/>
            </a:pPr>
            <a:endParaRPr lang="en-US" sz="2000" dirty="0">
              <a:solidFill>
                <a:srgbClr val="000000"/>
              </a:solidFill>
            </a:endParaRPr>
          </a:p>
          <a:p>
            <a:r>
              <a:rPr lang="es-ES" sz="2000" dirty="0"/>
              <a:t>También puede revisar el conjunto de diapositivas, publicar preguntas en el panel de discusión o consultar las preguntas frecuentes en la página siguiente. </a:t>
            </a:r>
            <a:br>
              <a:rPr lang="es-ES" sz="2000" dirty="0"/>
            </a:br>
            <a:endParaRPr lang="en-US" sz="2000" dirty="0">
              <a:solidFill>
                <a:srgbClr val="000000"/>
              </a:solidFill>
            </a:endParaRPr>
          </a:p>
          <a:p>
            <a:r>
              <a:rPr lang="es-ES" sz="2000" dirty="0"/>
              <a:t>Cuando apruebe el </a:t>
            </a:r>
            <a:r>
              <a:rPr lang="es-ES" sz="2000" dirty="0" err="1"/>
              <a:t>quiz</a:t>
            </a:r>
            <a:r>
              <a:rPr lang="es-ES" sz="2000" dirty="0"/>
              <a:t>, estará listo para tomar las mediciones </a:t>
            </a:r>
            <a:r>
              <a:rPr lang="es-ES" sz="2000" b="1" dirty="0">
                <a:solidFill>
                  <a:schemeClr val="accent6">
                    <a:lumMod val="50000"/>
                  </a:schemeClr>
                </a:solidFill>
              </a:rPr>
              <a:t>de floración de árboles y arbustos</a:t>
            </a:r>
            <a:endParaRPr lang="en-US" sz="2000" b="1" dirty="0">
              <a:solidFill>
                <a:schemeClr val="accent6">
                  <a:lumMod val="50000"/>
                </a:schemeClr>
              </a:solidFill>
            </a:endParaRPr>
          </a:p>
          <a:p>
            <a:endParaRPr lang="en-US" sz="2000" dirty="0"/>
          </a:p>
          <a:p>
            <a:r>
              <a:rPr lang="en-US" sz="2000" dirty="0"/>
              <a:t>¡</a:t>
            </a:r>
            <a:r>
              <a:rPr lang="en-US" sz="2000" dirty="0" err="1"/>
              <a:t>Bienvenido</a:t>
            </a:r>
            <a:r>
              <a:rPr lang="en-US" sz="2000" dirty="0"/>
              <a:t> a </a:t>
            </a:r>
            <a:r>
              <a:rPr lang="en-US" sz="2000" b="1" dirty="0">
                <a:solidFill>
                  <a:schemeClr val="accent6">
                    <a:lumMod val="50000"/>
                  </a:schemeClr>
                </a:solidFill>
              </a:rPr>
              <a:t>la </a:t>
            </a:r>
            <a:r>
              <a:rPr lang="en-US" sz="2000" b="1" dirty="0" err="1">
                <a:solidFill>
                  <a:schemeClr val="accent6">
                    <a:lumMod val="50000"/>
                  </a:schemeClr>
                </a:solidFill>
              </a:rPr>
              <a:t>comunidad</a:t>
            </a:r>
            <a:r>
              <a:rPr lang="en-US" sz="2000" b="1" dirty="0">
                <a:solidFill>
                  <a:schemeClr val="accent6">
                    <a:lumMod val="50000"/>
                  </a:schemeClr>
                </a:solidFill>
              </a:rPr>
              <a:t> de </a:t>
            </a:r>
            <a:r>
              <a:rPr lang="en-US" sz="2000" b="1" dirty="0" err="1">
                <a:solidFill>
                  <a:schemeClr val="accent6">
                    <a:lumMod val="50000"/>
                  </a:schemeClr>
                </a:solidFill>
              </a:rPr>
              <a:t>Floración</a:t>
            </a:r>
            <a:r>
              <a:rPr lang="en-US" sz="2000" b="1" dirty="0">
                <a:solidFill>
                  <a:schemeClr val="accent6">
                    <a:lumMod val="50000"/>
                  </a:schemeClr>
                </a:solidFill>
              </a:rPr>
              <a:t> GLOBE!</a:t>
            </a:r>
          </a:p>
        </p:txBody>
      </p:sp>
      <p:pic>
        <p:nvPicPr>
          <p:cNvPr id="12" name="Picture 11" descr="Watermark  of Artist's image of a hand holding a tree bud. "/>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2407" y="2045162"/>
            <a:ext cx="8011593" cy="4790973"/>
          </a:xfrm>
          <a:prstGeom prst="rect">
            <a:avLst/>
          </a:prstGeom>
        </p:spPr>
      </p:pic>
    </p:spTree>
    <p:extLst>
      <p:ext uri="{BB962C8B-B14F-4D97-AF65-F5344CB8AC3E}">
        <p14:creationId xmlns:p14="http://schemas.microsoft.com/office/powerpoint/2010/main" val="16391152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a:blip r:embed="rId2"/>
          <a:stretch>
            <a:fillRect/>
          </a:stretch>
        </p:blipFill>
        <p:spPr>
          <a:xfrm>
            <a:off x="-397" y="-189872"/>
            <a:ext cx="9144793" cy="7053683"/>
          </a:xfrm>
          <a:prstGeom prst="rect">
            <a:avLst/>
          </a:prstGeom>
        </p:spPr>
      </p:pic>
      <p:sp>
        <p:nvSpPr>
          <p:cNvPr id="13" name="Rectángulo redondeado 12"/>
          <p:cNvSpPr/>
          <p:nvPr/>
        </p:nvSpPr>
        <p:spPr>
          <a:xfrm>
            <a:off x="7770164" y="47510"/>
            <a:ext cx="1179526" cy="732525"/>
          </a:xfrm>
          <a:prstGeom prst="roundRect">
            <a:avLst>
              <a:gd name="adj" fmla="val 4163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Información adicional</a:t>
            </a:r>
            <a:endParaRPr lang="es-AR" sz="900" dirty="0"/>
          </a:p>
        </p:txBody>
      </p:sp>
      <p:sp>
        <p:nvSpPr>
          <p:cNvPr id="14" name="CuadroTexto 13"/>
          <p:cNvSpPr txBox="1"/>
          <p:nvPr/>
        </p:nvSpPr>
        <p:spPr>
          <a:xfrm>
            <a:off x="25090" y="1098059"/>
            <a:ext cx="1075295" cy="5339923"/>
          </a:xfrm>
          <a:prstGeom prst="rect">
            <a:avLst/>
          </a:prstGeom>
          <a:noFill/>
        </p:spPr>
        <p:txBody>
          <a:bodyPr wrap="square" rtlCol="0">
            <a:spAutoFit/>
          </a:bodyPr>
          <a:lstStyle/>
          <a:p>
            <a:r>
              <a:rPr lang="es-AR" sz="1100" b="1" dirty="0">
                <a:solidFill>
                  <a:srgbClr val="759885"/>
                </a:solidFill>
              </a:rPr>
              <a:t>A. ¿Qué es la floración de árboles y arbustos?</a:t>
            </a:r>
          </a:p>
          <a:p>
            <a:endParaRPr lang="es-AR" sz="1100" b="1" dirty="0">
              <a:solidFill>
                <a:srgbClr val="759885"/>
              </a:solidFill>
            </a:endParaRPr>
          </a:p>
          <a:p>
            <a:r>
              <a:rPr lang="es-AR" sz="1100" b="1" dirty="0">
                <a:solidFill>
                  <a:srgbClr val="759885"/>
                </a:solidFill>
              </a:rPr>
              <a:t>B. ¿Por qué recolectar datos de la floración de árboles y arbustos?</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759885"/>
                </a:solidFill>
              </a:rPr>
              <a:t>D. Cómo recopilar datos</a:t>
            </a:r>
          </a:p>
          <a:p>
            <a:endParaRPr lang="es-AR" sz="1100" b="1" dirty="0">
              <a:solidFill>
                <a:srgbClr val="759885"/>
              </a:solidFill>
            </a:endParaRPr>
          </a:p>
          <a:p>
            <a:r>
              <a:rPr lang="es-AR" sz="1100" b="1" dirty="0">
                <a:solidFill>
                  <a:srgbClr val="759885"/>
                </a:solidFill>
              </a:rPr>
              <a:t>E. Ingresar datos al sitio web de GLOBE</a:t>
            </a:r>
          </a:p>
          <a:p>
            <a:endParaRPr lang="es-AR" sz="1100" b="1" dirty="0">
              <a:solidFill>
                <a:srgbClr val="759885"/>
              </a:solidFill>
            </a:endParaRPr>
          </a:p>
          <a:p>
            <a:r>
              <a:rPr lang="es-AR" sz="1100" b="1" dirty="0">
                <a:solidFill>
                  <a:srgbClr val="759885"/>
                </a:solidFill>
              </a:rPr>
              <a:t>F. Entender los datos</a:t>
            </a:r>
          </a:p>
          <a:p>
            <a:endParaRPr lang="es-AR" sz="1100" b="1" dirty="0">
              <a:solidFill>
                <a:srgbClr val="759885"/>
              </a:solidFill>
            </a:endParaRPr>
          </a:p>
          <a:p>
            <a:r>
              <a:rPr lang="es-AR" sz="1100" b="1" dirty="0">
                <a:solidFill>
                  <a:srgbClr val="759885"/>
                </a:solidFill>
              </a:rPr>
              <a:t>G. Auto evaluación</a:t>
            </a:r>
          </a:p>
          <a:p>
            <a:endParaRPr lang="es-AR" sz="1100" b="1" dirty="0">
              <a:solidFill>
                <a:srgbClr val="215B1C"/>
              </a:solidFill>
            </a:endParaRPr>
          </a:p>
          <a:p>
            <a:r>
              <a:rPr lang="es-AR" sz="1100" b="1" dirty="0">
                <a:solidFill>
                  <a:srgbClr val="215B1C"/>
                </a:solidFill>
              </a:rPr>
              <a:t>H. Información Adicional</a:t>
            </a:r>
          </a:p>
        </p:txBody>
      </p:sp>
      <p:pic>
        <p:nvPicPr>
          <p:cNvPr id="11" name="Picture 10" descr="Background image of bud burst"/>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2404" y="2067027"/>
            <a:ext cx="8011593" cy="4790973"/>
          </a:xfrm>
          <a:prstGeom prst="rect">
            <a:avLst/>
          </a:prstGeom>
        </p:spPr>
      </p:pic>
      <p:sp>
        <p:nvSpPr>
          <p:cNvPr id="3" name="Slide Number Placeholder 2"/>
          <p:cNvSpPr>
            <a:spLocks noGrp="1"/>
          </p:cNvSpPr>
          <p:nvPr>
            <p:ph type="sldNum" sz="quarter" idx="12"/>
          </p:nvPr>
        </p:nvSpPr>
        <p:spPr/>
        <p:txBody>
          <a:bodyPr/>
          <a:lstStyle/>
          <a:p>
            <a:fld id="{60A7FD43-AE91-2142-BE89-486ECDF19888}" type="slidenum">
              <a:rPr lang="en-US" smtClean="0"/>
              <a:t>39</a:t>
            </a:fld>
            <a:endParaRPr lang="en-US" dirty="0"/>
          </a:p>
        </p:txBody>
      </p:sp>
      <p:sp>
        <p:nvSpPr>
          <p:cNvPr id="2" name="Title 1"/>
          <p:cNvSpPr>
            <a:spLocks noGrp="1"/>
          </p:cNvSpPr>
          <p:nvPr>
            <p:ph type="title"/>
          </p:nvPr>
        </p:nvSpPr>
        <p:spPr>
          <a:xfrm>
            <a:off x="1194851" y="610876"/>
            <a:ext cx="7886700" cy="1325563"/>
          </a:xfrm>
        </p:spPr>
        <p:txBody>
          <a:bodyPr/>
          <a:lstStyle/>
          <a:p>
            <a:r>
              <a:rPr lang="en-US" b="1" dirty="0" err="1">
                <a:solidFill>
                  <a:srgbClr val="055000"/>
                </a:solidFill>
              </a:rPr>
              <a:t>Preguntas</a:t>
            </a:r>
            <a:r>
              <a:rPr lang="en-US" b="1" dirty="0">
                <a:solidFill>
                  <a:srgbClr val="055000"/>
                </a:solidFill>
              </a:rPr>
              <a:t> </a:t>
            </a:r>
            <a:r>
              <a:rPr lang="en-US" b="1" dirty="0" err="1">
                <a:solidFill>
                  <a:srgbClr val="055000"/>
                </a:solidFill>
              </a:rPr>
              <a:t>Frecuentes</a:t>
            </a:r>
            <a:r>
              <a:rPr lang="en-US" b="1" dirty="0">
                <a:solidFill>
                  <a:srgbClr val="055000"/>
                </a:solidFill>
              </a:rPr>
              <a:t>- PF</a:t>
            </a:r>
          </a:p>
        </p:txBody>
      </p:sp>
      <p:sp>
        <p:nvSpPr>
          <p:cNvPr id="7" name="Content Placeholder 2"/>
          <p:cNvSpPr txBox="1">
            <a:spLocks/>
          </p:cNvSpPr>
          <p:nvPr/>
        </p:nvSpPr>
        <p:spPr>
          <a:xfrm>
            <a:off x="1252001" y="1607922"/>
            <a:ext cx="7467456" cy="52500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1600" b="1" dirty="0">
                <a:solidFill>
                  <a:schemeClr val="accent6">
                    <a:lumMod val="50000"/>
                  </a:schemeClr>
                </a:solidFill>
              </a:rPr>
              <a:t>¿El marcador lastimará el capullo?</a:t>
            </a:r>
            <a:endParaRPr lang="en-US" sz="1600" b="1" dirty="0">
              <a:solidFill>
                <a:schemeClr val="accent6">
                  <a:lumMod val="50000"/>
                </a:schemeClr>
              </a:solidFill>
            </a:endParaRPr>
          </a:p>
          <a:p>
            <a:pPr marL="0" indent="0">
              <a:buNone/>
            </a:pPr>
            <a:r>
              <a:rPr lang="es-ES" sz="1600" dirty="0"/>
              <a:t>No marque el mismo brote. Marque la rama leñosa de al lado. De esa forma, no dañará la planta.</a:t>
            </a:r>
            <a:endParaRPr lang="en-US" sz="1600" b="1" dirty="0">
              <a:solidFill>
                <a:srgbClr val="055000"/>
              </a:solidFill>
            </a:endParaRPr>
          </a:p>
          <a:p>
            <a:pPr marL="0" indent="0">
              <a:buNone/>
            </a:pPr>
            <a:r>
              <a:rPr lang="es-ES" sz="1600" b="1" dirty="0">
                <a:solidFill>
                  <a:schemeClr val="accent6">
                    <a:lumMod val="50000"/>
                  </a:schemeClr>
                </a:solidFill>
              </a:rPr>
              <a:t>¿Qué quiere decir con una rama relativamente grande?</a:t>
            </a:r>
            <a:endParaRPr lang="en-US" sz="1600" b="1" dirty="0">
              <a:solidFill>
                <a:schemeClr val="accent6">
                  <a:lumMod val="50000"/>
                </a:schemeClr>
              </a:solidFill>
            </a:endParaRPr>
          </a:p>
          <a:p>
            <a:pPr marL="0" indent="0">
              <a:buNone/>
            </a:pPr>
            <a:r>
              <a:rPr lang="es-ES" sz="1600" dirty="0"/>
              <a:t>Use su juicio. Cada rama debe ser sana y grande en relación con las otras ramas del árbol o arbusto, y usted pretende que la rama siga estando allí el año que viene. Tenga cuidado de no dañar la rama durante el etiquetado y las mediciones.</a:t>
            </a:r>
            <a:endParaRPr lang="en-US" sz="1600" dirty="0"/>
          </a:p>
          <a:p>
            <a:pPr marL="0" indent="0">
              <a:buNone/>
            </a:pPr>
            <a:r>
              <a:rPr lang="es-ES" sz="1600" b="1" dirty="0">
                <a:solidFill>
                  <a:schemeClr val="accent6">
                    <a:lumMod val="50000"/>
                  </a:schemeClr>
                </a:solidFill>
              </a:rPr>
              <a:t>¿Qué pasa si una rama se rompe durante el estudio?</a:t>
            </a:r>
            <a:endParaRPr lang="en-US" sz="1600" b="1" dirty="0">
              <a:solidFill>
                <a:schemeClr val="accent6">
                  <a:lumMod val="50000"/>
                </a:schemeClr>
              </a:solidFill>
            </a:endParaRPr>
          </a:p>
          <a:p>
            <a:pPr marL="0" indent="0">
              <a:buNone/>
            </a:pPr>
            <a:r>
              <a:rPr lang="es-ES" sz="1600" dirty="0"/>
              <a:t>Continúe con sus observaciones formando equipo con otros alumnos y observando su rama.</a:t>
            </a:r>
            <a:endParaRPr lang="en-US" sz="1600" dirty="0"/>
          </a:p>
          <a:p>
            <a:pPr marL="0" indent="0">
              <a:buNone/>
            </a:pPr>
            <a:r>
              <a:rPr lang="es-ES" sz="1600" b="1" dirty="0">
                <a:solidFill>
                  <a:schemeClr val="accent6">
                    <a:lumMod val="50000"/>
                  </a:schemeClr>
                </a:solidFill>
              </a:rPr>
              <a:t>¿Comenzarán a hincharse todos los brotes al mismo tiempo?</a:t>
            </a:r>
            <a:endParaRPr lang="en-US" sz="1600" b="1" dirty="0">
              <a:solidFill>
                <a:schemeClr val="accent6">
                  <a:lumMod val="50000"/>
                </a:schemeClr>
              </a:solidFill>
            </a:endParaRPr>
          </a:p>
          <a:p>
            <a:pPr marL="0" indent="0">
              <a:buNone/>
            </a:pPr>
            <a:r>
              <a:rPr lang="es-ES" sz="1600" dirty="0"/>
              <a:t>No. Es posible que algunos de los brotes de su rama no reverdezcan exactamente el mismo día que el brote terminal.</a:t>
            </a:r>
            <a:endParaRPr lang="en-US" sz="1600" b="1" dirty="0">
              <a:solidFill>
                <a:srgbClr val="055000"/>
              </a:solidFill>
            </a:endParaRPr>
          </a:p>
          <a:p>
            <a:endParaRPr lang="en-US" dirty="0"/>
          </a:p>
        </p:txBody>
      </p:sp>
    </p:spTree>
    <p:extLst>
      <p:ext uri="{BB962C8B-B14F-4D97-AF65-F5344CB8AC3E}">
        <p14:creationId xmlns:p14="http://schemas.microsoft.com/office/powerpoint/2010/main" val="10082747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397" y="-189872"/>
            <a:ext cx="9144793" cy="7053683"/>
          </a:xfrm>
          <a:prstGeom prst="rect">
            <a:avLst/>
          </a:prstGeom>
        </p:spPr>
      </p:pic>
      <p:sp>
        <p:nvSpPr>
          <p:cNvPr id="10" name="Rectángulo redondeado 9"/>
          <p:cNvSpPr/>
          <p:nvPr/>
        </p:nvSpPr>
        <p:spPr>
          <a:xfrm>
            <a:off x="7770164" y="47510"/>
            <a:ext cx="1179526" cy="732525"/>
          </a:xfrm>
          <a:prstGeom prst="roundRect">
            <a:avLst>
              <a:gd name="adj" fmla="val 4163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a:t>¿Qué es </a:t>
            </a:r>
            <a:r>
              <a:rPr lang="es-AR" sz="900" dirty="0" smtClean="0"/>
              <a:t>la floración de árboles y arbustos?</a:t>
            </a:r>
            <a:endParaRPr lang="es-AR" sz="900" dirty="0"/>
          </a:p>
        </p:txBody>
      </p:sp>
      <p:sp>
        <p:nvSpPr>
          <p:cNvPr id="11" name="CuadroTexto 10"/>
          <p:cNvSpPr txBox="1"/>
          <p:nvPr/>
        </p:nvSpPr>
        <p:spPr>
          <a:xfrm>
            <a:off x="25090" y="1098059"/>
            <a:ext cx="1075295" cy="5339923"/>
          </a:xfrm>
          <a:prstGeom prst="rect">
            <a:avLst/>
          </a:prstGeom>
          <a:noFill/>
        </p:spPr>
        <p:txBody>
          <a:bodyPr wrap="square" rtlCol="0">
            <a:spAutoFit/>
          </a:bodyPr>
          <a:lstStyle/>
          <a:p>
            <a:r>
              <a:rPr lang="es-AR" sz="1100" b="1" dirty="0" smtClean="0">
                <a:solidFill>
                  <a:srgbClr val="215B1C"/>
                </a:solidFill>
              </a:rPr>
              <a:t>A. ¿Qué es la floración de árboles y arbustos?</a:t>
            </a:r>
          </a:p>
          <a:p>
            <a:endParaRPr lang="es-AR" sz="1100" b="1" dirty="0" smtClean="0">
              <a:solidFill>
                <a:srgbClr val="215B1C"/>
              </a:solidFill>
            </a:endParaRPr>
          </a:p>
          <a:p>
            <a:r>
              <a:rPr lang="es-AR" sz="1100" b="1" dirty="0">
                <a:solidFill>
                  <a:srgbClr val="759885"/>
                </a:solidFill>
              </a:rPr>
              <a:t>B</a:t>
            </a:r>
            <a:r>
              <a:rPr lang="es-AR" sz="1100" b="1" dirty="0" smtClean="0">
                <a:solidFill>
                  <a:srgbClr val="759885"/>
                </a:solidFill>
              </a:rPr>
              <a:t>. ¿Por qué recolectar datos de la floración de árboles y arbustos?</a:t>
            </a:r>
          </a:p>
          <a:p>
            <a:endParaRPr lang="es-AR" sz="1100" b="1" dirty="0">
              <a:solidFill>
                <a:srgbClr val="759885"/>
              </a:solidFill>
            </a:endParaRPr>
          </a:p>
          <a:p>
            <a:r>
              <a:rPr lang="es-AR" sz="1100" b="1" dirty="0" smtClean="0">
                <a:solidFill>
                  <a:srgbClr val="759885"/>
                </a:solidFill>
              </a:rPr>
              <a:t>C. Cómo pueden ayudar sus mediciones</a:t>
            </a:r>
          </a:p>
          <a:p>
            <a:endParaRPr lang="es-AR" sz="1100" b="1" dirty="0">
              <a:solidFill>
                <a:srgbClr val="759885"/>
              </a:solidFill>
            </a:endParaRPr>
          </a:p>
          <a:p>
            <a:r>
              <a:rPr lang="es-AR" sz="1100" b="1" dirty="0" smtClean="0">
                <a:solidFill>
                  <a:srgbClr val="759885"/>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4" name="Slide Number Placeholder 3"/>
          <p:cNvSpPr>
            <a:spLocks noGrp="1"/>
          </p:cNvSpPr>
          <p:nvPr>
            <p:ph type="sldNum" sz="quarter" idx="12"/>
          </p:nvPr>
        </p:nvSpPr>
        <p:spPr/>
        <p:txBody>
          <a:bodyPr/>
          <a:lstStyle/>
          <a:p>
            <a:fld id="{60A7FD43-AE91-2142-BE89-486ECDF19888}" type="slidenum">
              <a:rPr lang="en-US" smtClean="0"/>
              <a:t>4</a:t>
            </a:fld>
            <a:endParaRPr lang="en-US" dirty="0"/>
          </a:p>
        </p:txBody>
      </p:sp>
      <p:sp>
        <p:nvSpPr>
          <p:cNvPr id="2" name="Title 1"/>
          <p:cNvSpPr>
            <a:spLocks noGrp="1"/>
          </p:cNvSpPr>
          <p:nvPr>
            <p:ph type="title"/>
          </p:nvPr>
        </p:nvSpPr>
        <p:spPr>
          <a:xfrm>
            <a:off x="1262840" y="1017417"/>
            <a:ext cx="7886700" cy="879963"/>
          </a:xfrm>
        </p:spPr>
        <p:txBody>
          <a:bodyPr/>
          <a:lstStyle/>
          <a:p>
            <a:pPr lvl="0" defTabSz="457200">
              <a:lnSpc>
                <a:spcPct val="100000"/>
              </a:lnSpc>
              <a:defRPr/>
            </a:pPr>
            <a:r>
              <a:rPr lang="es-AR" b="1" dirty="0" smtClean="0">
                <a:solidFill>
                  <a:srgbClr val="055000"/>
                </a:solidFill>
              </a:rPr>
              <a:t>¿Qué es la floración?</a:t>
            </a:r>
            <a:endParaRPr lang="es-AR" b="1" dirty="0">
              <a:solidFill>
                <a:srgbClr val="055000"/>
              </a:solidFill>
            </a:endParaRPr>
          </a:p>
        </p:txBody>
      </p:sp>
      <p:sp>
        <p:nvSpPr>
          <p:cNvPr id="8" name="Content Placeholder 2"/>
          <p:cNvSpPr txBox="1">
            <a:spLocks/>
          </p:cNvSpPr>
          <p:nvPr/>
        </p:nvSpPr>
        <p:spPr>
          <a:xfrm>
            <a:off x="1205120" y="1790698"/>
            <a:ext cx="4771137" cy="49002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ct val="20000"/>
              </a:spcBef>
              <a:buNone/>
              <a:defRPr/>
            </a:pPr>
            <a:endParaRPr lang="en-US" dirty="0"/>
          </a:p>
          <a:p>
            <a:pPr marL="0" indent="0" algn="just">
              <a:spcBef>
                <a:spcPct val="20000"/>
              </a:spcBef>
              <a:buNone/>
              <a:defRPr/>
            </a:pPr>
            <a:r>
              <a:rPr lang="es-ES" dirty="0"/>
              <a:t>La </a:t>
            </a:r>
            <a:r>
              <a:rPr lang="es-ES" b="1" dirty="0">
                <a:solidFill>
                  <a:schemeClr val="accent6">
                    <a:lumMod val="50000"/>
                  </a:schemeClr>
                </a:solidFill>
              </a:rPr>
              <a:t>fenología</a:t>
            </a:r>
            <a:r>
              <a:rPr lang="es-ES" dirty="0"/>
              <a:t> es el estudio de la respuesta de los organismos vivos a los cambios climáticos y estacionales en el entorno en el que viven. Puedes estudiar la fenología tanto de plantas como de animales. </a:t>
            </a:r>
            <a:br>
              <a:rPr lang="es-ES" dirty="0"/>
            </a:br>
            <a:endParaRPr lang="en-US" dirty="0"/>
          </a:p>
          <a:p>
            <a:pPr marL="0" indent="0" algn="just">
              <a:spcBef>
                <a:spcPct val="20000"/>
              </a:spcBef>
              <a:buNone/>
              <a:defRPr/>
            </a:pPr>
            <a:r>
              <a:rPr lang="es-ES" dirty="0"/>
              <a:t>La temporada de crecimiento de la planta es el período entre la floración y la senescencia foliar. </a:t>
            </a:r>
            <a:endParaRPr lang="en-US" dirty="0"/>
          </a:p>
          <a:p>
            <a:pPr marL="0" indent="0" algn="just">
              <a:spcBef>
                <a:spcPct val="20000"/>
              </a:spcBef>
              <a:buNone/>
              <a:defRPr/>
            </a:pPr>
            <a:endParaRPr lang="en-US" dirty="0"/>
          </a:p>
          <a:p>
            <a:pPr marL="0" indent="0" algn="just">
              <a:spcBef>
                <a:spcPct val="20000"/>
              </a:spcBef>
              <a:buNone/>
              <a:defRPr/>
            </a:pPr>
            <a:r>
              <a:rPr lang="es-ES" dirty="0"/>
              <a:t>La floración de la planta se inicia cuando la latencia (un estado de crecimiento y metabolismo suspendidos) se interrumpe por condiciones ambientales como horas más largas de luz solar y temperaturas más altas en regiones templadas, o lluvias y temperaturas más frías en áreas desérticas.</a:t>
            </a:r>
            <a:endParaRPr lang="en-US" dirty="0"/>
          </a:p>
          <a:p>
            <a:pPr algn="just"/>
            <a:endParaRPr lang="en-US" dirty="0">
              <a:solidFill>
                <a:srgbClr val="000000"/>
              </a:solidFill>
            </a:endParaRPr>
          </a:p>
        </p:txBody>
      </p:sp>
      <p:pic>
        <p:nvPicPr>
          <p:cNvPr id="3" name="Picture 2" descr="Global maps showing vegetation green-up data comparing March 1987 and May 1987, showing increasing greening in the N. Hemisphere over that month. Image: NASA: NDVI.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4715" y="1367857"/>
            <a:ext cx="2756716" cy="5400336"/>
          </a:xfrm>
          <a:prstGeom prst="rect">
            <a:avLst/>
          </a:prstGeom>
        </p:spPr>
      </p:pic>
    </p:spTree>
    <p:extLst>
      <p:ext uri="{BB962C8B-B14F-4D97-AF65-F5344CB8AC3E}">
        <p14:creationId xmlns:p14="http://schemas.microsoft.com/office/powerpoint/2010/main" val="8442779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p:cNvPicPr>
            <a:picLocks noChangeAspect="1"/>
          </p:cNvPicPr>
          <p:nvPr/>
        </p:nvPicPr>
        <p:blipFill>
          <a:blip r:embed="rId2"/>
          <a:stretch>
            <a:fillRect/>
          </a:stretch>
        </p:blipFill>
        <p:spPr>
          <a:xfrm>
            <a:off x="-397" y="-189872"/>
            <a:ext cx="9144793" cy="7053683"/>
          </a:xfrm>
          <a:prstGeom prst="rect">
            <a:avLst/>
          </a:prstGeom>
        </p:spPr>
      </p:pic>
      <p:sp>
        <p:nvSpPr>
          <p:cNvPr id="16" name="Rectángulo redondeado 15"/>
          <p:cNvSpPr/>
          <p:nvPr/>
        </p:nvSpPr>
        <p:spPr>
          <a:xfrm>
            <a:off x="7770164" y="47510"/>
            <a:ext cx="1179526" cy="732525"/>
          </a:xfrm>
          <a:prstGeom prst="roundRect">
            <a:avLst>
              <a:gd name="adj" fmla="val 4163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Información adicional</a:t>
            </a:r>
            <a:endParaRPr lang="es-AR" sz="900" dirty="0"/>
          </a:p>
        </p:txBody>
      </p:sp>
      <p:sp>
        <p:nvSpPr>
          <p:cNvPr id="17" name="CuadroTexto 16"/>
          <p:cNvSpPr txBox="1"/>
          <p:nvPr/>
        </p:nvSpPr>
        <p:spPr>
          <a:xfrm>
            <a:off x="25090" y="1098059"/>
            <a:ext cx="1075295" cy="5339923"/>
          </a:xfrm>
          <a:prstGeom prst="rect">
            <a:avLst/>
          </a:prstGeom>
          <a:noFill/>
        </p:spPr>
        <p:txBody>
          <a:bodyPr wrap="square" rtlCol="0">
            <a:spAutoFit/>
          </a:bodyPr>
          <a:lstStyle/>
          <a:p>
            <a:r>
              <a:rPr lang="es-AR" sz="1100" b="1" dirty="0">
                <a:solidFill>
                  <a:srgbClr val="759885"/>
                </a:solidFill>
              </a:rPr>
              <a:t>A. ¿Qué es la floración de árboles y arbustos?</a:t>
            </a:r>
          </a:p>
          <a:p>
            <a:endParaRPr lang="es-AR" sz="1100" b="1" dirty="0">
              <a:solidFill>
                <a:srgbClr val="759885"/>
              </a:solidFill>
            </a:endParaRPr>
          </a:p>
          <a:p>
            <a:r>
              <a:rPr lang="es-AR" sz="1100" b="1" dirty="0">
                <a:solidFill>
                  <a:srgbClr val="759885"/>
                </a:solidFill>
              </a:rPr>
              <a:t>B. ¿Por qué recolectar datos de la floración de árboles y arbustos?</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759885"/>
                </a:solidFill>
              </a:rPr>
              <a:t>D. Cómo recopilar datos</a:t>
            </a:r>
          </a:p>
          <a:p>
            <a:endParaRPr lang="es-AR" sz="1100" b="1" dirty="0">
              <a:solidFill>
                <a:srgbClr val="759885"/>
              </a:solidFill>
            </a:endParaRPr>
          </a:p>
          <a:p>
            <a:r>
              <a:rPr lang="es-AR" sz="1100" b="1" dirty="0">
                <a:solidFill>
                  <a:srgbClr val="759885"/>
                </a:solidFill>
              </a:rPr>
              <a:t>E. Ingresar datos al sitio web de GLOBE</a:t>
            </a:r>
          </a:p>
          <a:p>
            <a:endParaRPr lang="es-AR" sz="1100" b="1" dirty="0">
              <a:solidFill>
                <a:srgbClr val="759885"/>
              </a:solidFill>
            </a:endParaRPr>
          </a:p>
          <a:p>
            <a:r>
              <a:rPr lang="es-AR" sz="1100" b="1" dirty="0">
                <a:solidFill>
                  <a:srgbClr val="759885"/>
                </a:solidFill>
              </a:rPr>
              <a:t>F. Entender los datos</a:t>
            </a:r>
          </a:p>
          <a:p>
            <a:endParaRPr lang="es-AR" sz="1100" b="1" dirty="0">
              <a:solidFill>
                <a:srgbClr val="759885"/>
              </a:solidFill>
            </a:endParaRPr>
          </a:p>
          <a:p>
            <a:r>
              <a:rPr lang="es-AR" sz="1100" b="1" dirty="0">
                <a:solidFill>
                  <a:srgbClr val="759885"/>
                </a:solidFill>
              </a:rPr>
              <a:t>G. Auto evaluación</a:t>
            </a:r>
          </a:p>
          <a:p>
            <a:endParaRPr lang="es-AR" sz="1100" b="1" dirty="0">
              <a:solidFill>
                <a:srgbClr val="215B1C"/>
              </a:solidFill>
            </a:endParaRPr>
          </a:p>
          <a:p>
            <a:r>
              <a:rPr lang="es-AR" sz="1100" b="1" dirty="0">
                <a:solidFill>
                  <a:srgbClr val="215B1C"/>
                </a:solidFill>
              </a:rPr>
              <a:t>H. Información Adicional</a:t>
            </a:r>
          </a:p>
        </p:txBody>
      </p:sp>
      <p:sp>
        <p:nvSpPr>
          <p:cNvPr id="3" name="Slide Number Placeholder 2"/>
          <p:cNvSpPr>
            <a:spLocks noGrp="1"/>
          </p:cNvSpPr>
          <p:nvPr>
            <p:ph type="sldNum" sz="quarter" idx="12"/>
          </p:nvPr>
        </p:nvSpPr>
        <p:spPr/>
        <p:txBody>
          <a:bodyPr/>
          <a:lstStyle/>
          <a:p>
            <a:fld id="{60A7FD43-AE91-2142-BE89-486ECDF19888}" type="slidenum">
              <a:rPr lang="en-US" smtClean="0"/>
              <a:t>40</a:t>
            </a:fld>
            <a:endParaRPr lang="en-US" dirty="0"/>
          </a:p>
        </p:txBody>
      </p:sp>
      <p:sp>
        <p:nvSpPr>
          <p:cNvPr id="2" name="Title 1"/>
          <p:cNvSpPr>
            <a:spLocks noGrp="1"/>
          </p:cNvSpPr>
          <p:nvPr>
            <p:ph type="title"/>
          </p:nvPr>
        </p:nvSpPr>
        <p:spPr>
          <a:xfrm>
            <a:off x="1194851" y="610876"/>
            <a:ext cx="7886700" cy="1325563"/>
          </a:xfrm>
        </p:spPr>
        <p:txBody>
          <a:bodyPr/>
          <a:lstStyle/>
          <a:p>
            <a:r>
              <a:rPr lang="en-US" b="1" dirty="0" err="1">
                <a:solidFill>
                  <a:srgbClr val="055000"/>
                </a:solidFill>
              </a:rPr>
              <a:t>Preguntas</a:t>
            </a:r>
            <a:r>
              <a:rPr lang="en-US" b="1" dirty="0">
                <a:solidFill>
                  <a:srgbClr val="055000"/>
                </a:solidFill>
              </a:rPr>
              <a:t> </a:t>
            </a:r>
            <a:r>
              <a:rPr lang="en-US" b="1" dirty="0" err="1">
                <a:solidFill>
                  <a:srgbClr val="055000"/>
                </a:solidFill>
              </a:rPr>
              <a:t>frecuentes</a:t>
            </a:r>
            <a:r>
              <a:rPr lang="en-US" b="1" dirty="0">
                <a:solidFill>
                  <a:srgbClr val="055000"/>
                </a:solidFill>
              </a:rPr>
              <a:t> PF- 2</a:t>
            </a:r>
          </a:p>
        </p:txBody>
      </p:sp>
      <p:sp>
        <p:nvSpPr>
          <p:cNvPr id="7" name="Content Placeholder 2"/>
          <p:cNvSpPr txBox="1">
            <a:spLocks/>
          </p:cNvSpPr>
          <p:nvPr/>
        </p:nvSpPr>
        <p:spPr>
          <a:xfrm>
            <a:off x="1252001" y="1607922"/>
            <a:ext cx="7467456" cy="52500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b="1" dirty="0">
                <a:solidFill>
                  <a:schemeClr val="accent6">
                    <a:lumMod val="50000"/>
                  </a:schemeClr>
                </a:solidFill>
              </a:rPr>
              <a:t>¿Qué pasa si los árboles con hojas de aguja son la vegetación abundante?</a:t>
            </a:r>
            <a:endParaRPr lang="en-US" b="1" dirty="0">
              <a:solidFill>
                <a:schemeClr val="accent6">
                  <a:lumMod val="50000"/>
                </a:schemeClr>
              </a:solidFill>
            </a:endParaRPr>
          </a:p>
          <a:p>
            <a:pPr marL="0" indent="0">
              <a:buNone/>
            </a:pPr>
            <a:r>
              <a:rPr lang="en-US" dirty="0"/>
              <a:t>Por lo general, hay </a:t>
            </a:r>
            <a:r>
              <a:rPr lang="en-US" dirty="0" err="1"/>
              <a:t>arbustos</a:t>
            </a:r>
            <a:r>
              <a:rPr lang="en-US" dirty="0"/>
              <a:t> de hojas </a:t>
            </a:r>
            <a:r>
              <a:rPr lang="en-US" dirty="0" err="1"/>
              <a:t>caducas</a:t>
            </a:r>
            <a:r>
              <a:rPr lang="en-US" dirty="0"/>
              <a:t> que </a:t>
            </a:r>
            <a:r>
              <a:rPr lang="en-US" dirty="0" err="1"/>
              <a:t>pueden</a:t>
            </a:r>
            <a:r>
              <a:rPr lang="en-US" dirty="0"/>
              <a:t> </a:t>
            </a:r>
            <a:r>
              <a:rPr lang="en-US" dirty="0" err="1"/>
              <a:t>usarse</a:t>
            </a:r>
            <a:r>
              <a:rPr lang="en-US" dirty="0"/>
              <a:t> </a:t>
            </a:r>
            <a:r>
              <a:rPr lang="en-US" dirty="0" err="1"/>
              <a:t>en</a:t>
            </a:r>
            <a:r>
              <a:rPr lang="en-US" dirty="0"/>
              <a:t> </a:t>
            </a:r>
            <a:r>
              <a:rPr lang="en-US" dirty="0" err="1"/>
              <a:t>su</a:t>
            </a:r>
            <a:r>
              <a:rPr lang="en-US" dirty="0"/>
              <a:t> </a:t>
            </a:r>
            <a:r>
              <a:rPr lang="en-US" dirty="0" err="1"/>
              <a:t>lugar</a:t>
            </a:r>
            <a:r>
              <a:rPr lang="en-US" dirty="0"/>
              <a:t>. Por </a:t>
            </a:r>
            <a:r>
              <a:rPr lang="en-US" dirty="0" err="1"/>
              <a:t>ejemplo</a:t>
            </a:r>
            <a:r>
              <a:rPr lang="en-US" dirty="0"/>
              <a:t>,  el Symphoricarpos albus por el </a:t>
            </a:r>
            <a:r>
              <a:rPr lang="en-US" dirty="0" err="1"/>
              <a:t>pino</a:t>
            </a:r>
            <a:r>
              <a:rPr lang="en-US" dirty="0"/>
              <a:t> Douglas, o el roble </a:t>
            </a:r>
            <a:r>
              <a:rPr lang="en-US" dirty="0" err="1"/>
              <a:t>Gamel</a:t>
            </a:r>
            <a:r>
              <a:rPr lang="en-US" dirty="0"/>
              <a:t> por el </a:t>
            </a:r>
            <a:r>
              <a:rPr lang="en-US" dirty="0" err="1"/>
              <a:t>pino</a:t>
            </a:r>
            <a:r>
              <a:rPr lang="en-US" dirty="0"/>
              <a:t> Ponderosa. </a:t>
            </a:r>
            <a:r>
              <a:rPr lang="es-ES" dirty="0"/>
              <a:t>Por lo general, estas plantas de hoja caduca son lo que los satélites detectan como Floración. </a:t>
            </a:r>
            <a:r>
              <a:rPr lang="en-US" dirty="0"/>
              <a:t>La </a:t>
            </a:r>
            <a:r>
              <a:rPr lang="es-ES" dirty="0"/>
              <a:t>floración de las coníferas es un proceso sutil y no se observa fácilmente. </a:t>
            </a:r>
            <a:endParaRPr lang="en-US" dirty="0"/>
          </a:p>
          <a:p>
            <a:pPr marL="0" indent="0">
              <a:buNone/>
            </a:pPr>
            <a:r>
              <a:rPr lang="es-ES" b="1" dirty="0">
                <a:solidFill>
                  <a:schemeClr val="accent6">
                    <a:lumMod val="50000"/>
                  </a:schemeClr>
                </a:solidFill>
              </a:rPr>
              <a:t>¿Qué pasa si varias hojas emergen de un solo brote después de que el brote se abre?</a:t>
            </a:r>
            <a:endParaRPr lang="en-US" b="1" dirty="0">
              <a:solidFill>
                <a:schemeClr val="accent6">
                  <a:lumMod val="50000"/>
                </a:schemeClr>
              </a:solidFill>
            </a:endParaRPr>
          </a:p>
          <a:p>
            <a:pPr marL="0" indent="0">
              <a:buNone/>
            </a:pPr>
            <a:r>
              <a:rPr lang="es-ES" dirty="0"/>
              <a:t>Elija una de las hojas y márquela con el marcador permanente. Tome medidas de la hoja marcada.</a:t>
            </a:r>
            <a:endParaRPr lang="en-US" dirty="0"/>
          </a:p>
          <a:p>
            <a:pPr marL="0" indent="0">
              <a:buNone/>
            </a:pPr>
            <a:r>
              <a:rPr lang="es-ES" b="1" dirty="0">
                <a:solidFill>
                  <a:schemeClr val="accent6">
                    <a:lumMod val="50000"/>
                  </a:schemeClr>
                </a:solidFill>
              </a:rPr>
              <a:t>¿Debería mirar los mismos brotes de un año a otro?</a:t>
            </a:r>
            <a:endParaRPr lang="en-US" b="1" dirty="0">
              <a:solidFill>
                <a:schemeClr val="accent6">
                  <a:lumMod val="50000"/>
                </a:schemeClr>
              </a:solidFill>
            </a:endParaRPr>
          </a:p>
          <a:p>
            <a:pPr marL="0" indent="0">
              <a:buNone/>
            </a:pPr>
            <a:r>
              <a:rPr lang="es-ES" dirty="0"/>
              <a:t>Debe observar la misma rama, que normalmente tendrá nuevos brotes terminales cada año.</a:t>
            </a:r>
            <a:endParaRPr lang="en-US" dirty="0"/>
          </a:p>
          <a:p>
            <a:endParaRPr lang="en-US" dirty="0"/>
          </a:p>
          <a:p>
            <a:endParaRPr lang="en-US" dirty="0"/>
          </a:p>
        </p:txBody>
      </p:sp>
      <p:pic>
        <p:nvPicPr>
          <p:cNvPr id="11" name="Picture 10" descr="Background image of bud burst"/>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25872" y="4121063"/>
            <a:ext cx="8011593" cy="2736937"/>
          </a:xfrm>
          <a:prstGeom prst="rect">
            <a:avLst/>
          </a:prstGeom>
        </p:spPr>
      </p:pic>
    </p:spTree>
    <p:extLst>
      <p:ext uri="{BB962C8B-B14F-4D97-AF65-F5344CB8AC3E}">
        <p14:creationId xmlns:p14="http://schemas.microsoft.com/office/powerpoint/2010/main" val="8517864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2"/>
          <a:stretch>
            <a:fillRect/>
          </a:stretch>
        </p:blipFill>
        <p:spPr>
          <a:xfrm>
            <a:off x="-397" y="-189872"/>
            <a:ext cx="9144793" cy="7053683"/>
          </a:xfrm>
          <a:prstGeom prst="rect">
            <a:avLst/>
          </a:prstGeom>
        </p:spPr>
      </p:pic>
      <p:sp>
        <p:nvSpPr>
          <p:cNvPr id="13" name="Rectángulo redondeado 12"/>
          <p:cNvSpPr/>
          <p:nvPr/>
        </p:nvSpPr>
        <p:spPr>
          <a:xfrm>
            <a:off x="7770164" y="47510"/>
            <a:ext cx="1179526" cy="732525"/>
          </a:xfrm>
          <a:prstGeom prst="roundRect">
            <a:avLst>
              <a:gd name="adj" fmla="val 4163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Información adicional</a:t>
            </a:r>
            <a:endParaRPr lang="es-AR" sz="900" dirty="0"/>
          </a:p>
        </p:txBody>
      </p:sp>
      <p:sp>
        <p:nvSpPr>
          <p:cNvPr id="14" name="CuadroTexto 13"/>
          <p:cNvSpPr txBox="1"/>
          <p:nvPr/>
        </p:nvSpPr>
        <p:spPr>
          <a:xfrm>
            <a:off x="25090" y="1098059"/>
            <a:ext cx="1075295" cy="5339923"/>
          </a:xfrm>
          <a:prstGeom prst="rect">
            <a:avLst/>
          </a:prstGeom>
          <a:noFill/>
        </p:spPr>
        <p:txBody>
          <a:bodyPr wrap="square" rtlCol="0">
            <a:spAutoFit/>
          </a:bodyPr>
          <a:lstStyle/>
          <a:p>
            <a:r>
              <a:rPr lang="es-AR" sz="1100" b="1" dirty="0">
                <a:solidFill>
                  <a:srgbClr val="759885"/>
                </a:solidFill>
              </a:rPr>
              <a:t>A. ¿Qué es la floración de árboles y arbustos?</a:t>
            </a:r>
          </a:p>
          <a:p>
            <a:endParaRPr lang="es-AR" sz="1100" b="1" dirty="0">
              <a:solidFill>
                <a:srgbClr val="759885"/>
              </a:solidFill>
            </a:endParaRPr>
          </a:p>
          <a:p>
            <a:r>
              <a:rPr lang="es-AR" sz="1100" b="1" dirty="0">
                <a:solidFill>
                  <a:srgbClr val="759885"/>
                </a:solidFill>
              </a:rPr>
              <a:t>B. ¿Por qué recolectar datos de la floración de árboles y arbustos?</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759885"/>
                </a:solidFill>
              </a:rPr>
              <a:t>D. Cómo recopilar datos</a:t>
            </a:r>
          </a:p>
          <a:p>
            <a:endParaRPr lang="es-AR" sz="1100" b="1" dirty="0">
              <a:solidFill>
                <a:srgbClr val="759885"/>
              </a:solidFill>
            </a:endParaRPr>
          </a:p>
          <a:p>
            <a:r>
              <a:rPr lang="es-AR" sz="1100" b="1" dirty="0">
                <a:solidFill>
                  <a:srgbClr val="759885"/>
                </a:solidFill>
              </a:rPr>
              <a:t>E. Ingresar datos al sitio web de GLOBE</a:t>
            </a:r>
          </a:p>
          <a:p>
            <a:endParaRPr lang="es-AR" sz="1100" b="1" dirty="0">
              <a:solidFill>
                <a:srgbClr val="759885"/>
              </a:solidFill>
            </a:endParaRPr>
          </a:p>
          <a:p>
            <a:r>
              <a:rPr lang="es-AR" sz="1100" b="1" dirty="0">
                <a:solidFill>
                  <a:srgbClr val="759885"/>
                </a:solidFill>
              </a:rPr>
              <a:t>F. Entender los datos</a:t>
            </a:r>
          </a:p>
          <a:p>
            <a:endParaRPr lang="es-AR" sz="1100" b="1" dirty="0">
              <a:solidFill>
                <a:srgbClr val="759885"/>
              </a:solidFill>
            </a:endParaRPr>
          </a:p>
          <a:p>
            <a:r>
              <a:rPr lang="es-AR" sz="1100" b="1" dirty="0">
                <a:solidFill>
                  <a:srgbClr val="759885"/>
                </a:solidFill>
              </a:rPr>
              <a:t>G. Auto evaluación</a:t>
            </a:r>
          </a:p>
          <a:p>
            <a:endParaRPr lang="es-AR" sz="1100" b="1" dirty="0">
              <a:solidFill>
                <a:srgbClr val="215B1C"/>
              </a:solidFill>
            </a:endParaRPr>
          </a:p>
          <a:p>
            <a:r>
              <a:rPr lang="es-AR" sz="1100" b="1" dirty="0">
                <a:solidFill>
                  <a:srgbClr val="215B1C"/>
                </a:solidFill>
              </a:rPr>
              <a:t>H. Información Adicional</a:t>
            </a:r>
          </a:p>
        </p:txBody>
      </p:sp>
      <p:sp>
        <p:nvSpPr>
          <p:cNvPr id="3" name="Slide Number Placeholder 2"/>
          <p:cNvSpPr>
            <a:spLocks noGrp="1"/>
          </p:cNvSpPr>
          <p:nvPr>
            <p:ph type="sldNum" sz="quarter" idx="12"/>
          </p:nvPr>
        </p:nvSpPr>
        <p:spPr/>
        <p:txBody>
          <a:bodyPr/>
          <a:lstStyle/>
          <a:p>
            <a:fld id="{60A7FD43-AE91-2142-BE89-486ECDF19888}" type="slidenum">
              <a:rPr lang="en-US" smtClean="0"/>
              <a:t>41</a:t>
            </a:fld>
            <a:endParaRPr lang="en-US" dirty="0"/>
          </a:p>
        </p:txBody>
      </p:sp>
      <p:sp>
        <p:nvSpPr>
          <p:cNvPr id="2" name="Title 1"/>
          <p:cNvSpPr>
            <a:spLocks noGrp="1"/>
          </p:cNvSpPr>
          <p:nvPr>
            <p:ph type="title"/>
          </p:nvPr>
        </p:nvSpPr>
        <p:spPr>
          <a:xfrm>
            <a:off x="1194851" y="610876"/>
            <a:ext cx="7886700" cy="1325563"/>
          </a:xfrm>
        </p:spPr>
        <p:txBody>
          <a:bodyPr/>
          <a:lstStyle/>
          <a:p>
            <a:r>
              <a:rPr lang="en-US" b="1" dirty="0" err="1">
                <a:solidFill>
                  <a:srgbClr val="055000"/>
                </a:solidFill>
              </a:rPr>
              <a:t>Ejemplos</a:t>
            </a:r>
            <a:r>
              <a:rPr lang="en-US" b="1" dirty="0">
                <a:solidFill>
                  <a:srgbClr val="055000"/>
                </a:solidFill>
              </a:rPr>
              <a:t> de </a:t>
            </a:r>
            <a:r>
              <a:rPr lang="en-US" b="1" dirty="0" err="1">
                <a:solidFill>
                  <a:srgbClr val="055000"/>
                </a:solidFill>
              </a:rPr>
              <a:t>Análisis</a:t>
            </a:r>
            <a:r>
              <a:rPr lang="en-US" b="1" dirty="0">
                <a:solidFill>
                  <a:srgbClr val="055000"/>
                </a:solidFill>
              </a:rPr>
              <a:t> de </a:t>
            </a:r>
            <a:r>
              <a:rPr lang="en-US" b="1" dirty="0" err="1">
                <a:solidFill>
                  <a:srgbClr val="055000"/>
                </a:solidFill>
              </a:rPr>
              <a:t>Datos</a:t>
            </a:r>
            <a:endParaRPr lang="en-US" b="1" dirty="0">
              <a:solidFill>
                <a:srgbClr val="055000"/>
              </a:solidFill>
            </a:endParaRPr>
          </a:p>
        </p:txBody>
      </p:sp>
      <p:sp>
        <p:nvSpPr>
          <p:cNvPr id="7" name="Content Placeholder 2"/>
          <p:cNvSpPr txBox="1">
            <a:spLocks/>
          </p:cNvSpPr>
          <p:nvPr/>
        </p:nvSpPr>
        <p:spPr>
          <a:xfrm>
            <a:off x="1247049" y="1518641"/>
            <a:ext cx="7467456" cy="52500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s-ES" dirty="0"/>
              <a:t>¿Las hojas crecen al mismo ritmo para diferentes especies? </a:t>
            </a:r>
          </a:p>
          <a:p>
            <a:pPr>
              <a:defRPr/>
            </a:pPr>
            <a:r>
              <a:rPr lang="es-ES" dirty="0"/>
              <a:t>¿Las hojas de la misma especie crecerán al mismo ritmo en diferentes lugares?</a:t>
            </a:r>
            <a:endParaRPr lang="en-US" dirty="0"/>
          </a:p>
        </p:txBody>
      </p:sp>
      <p:pic>
        <p:nvPicPr>
          <p:cNvPr id="9" name="Content Placeholder 25" descr="Screen Shot  of graph described belo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7862" y="2351373"/>
            <a:ext cx="5742895" cy="3017629"/>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1280974" y="5446905"/>
            <a:ext cx="7668716" cy="1384995"/>
          </a:xfrm>
          <a:prstGeom prst="rect">
            <a:avLst/>
          </a:prstGeom>
          <a:noFill/>
        </p:spPr>
        <p:txBody>
          <a:bodyPr wrap="square" rtlCol="0">
            <a:spAutoFit/>
          </a:bodyPr>
          <a:lstStyle/>
          <a:p>
            <a:pPr>
              <a:defRPr/>
            </a:pPr>
            <a:r>
              <a:rPr lang="es-ES" sz="1400" dirty="0"/>
              <a:t>Este gráfico muestra los datos de floración de </a:t>
            </a:r>
            <a:r>
              <a:rPr lang="es-ES" sz="1400" dirty="0" err="1"/>
              <a:t>Betula</a:t>
            </a:r>
            <a:r>
              <a:rPr lang="es-ES" sz="1400" dirty="0"/>
              <a:t> </a:t>
            </a:r>
            <a:r>
              <a:rPr lang="es-ES" sz="1400" dirty="0" err="1"/>
              <a:t>papyrifera</a:t>
            </a:r>
            <a:r>
              <a:rPr lang="es-ES" sz="1400" dirty="0"/>
              <a:t> (abedul de papel) recopilados por la Escuela del Río </a:t>
            </a:r>
            <a:r>
              <a:rPr lang="es-ES" sz="1400" dirty="0" err="1"/>
              <a:t>Innoko</a:t>
            </a:r>
            <a:r>
              <a:rPr lang="es-ES" sz="1400" dirty="0"/>
              <a:t> en </a:t>
            </a:r>
            <a:r>
              <a:rPr lang="es-ES" sz="1400" dirty="0" err="1"/>
              <a:t>Shagleuk</a:t>
            </a:r>
            <a:r>
              <a:rPr lang="es-ES" sz="1400" dirty="0"/>
              <a:t>, Alaska en mayo de 2005. Se midieron cuatro hojas diferentes, pero dos de las hojas tienen la misma tendencia al reverdecimiento, por lo que las líneas se encuentran una encima de la otra. Puede ver que el reverdecimiento de estas hojas de abedul de papel se produjo en un lapso de cinco días. Parece que las hojas han dejado de crecer porque las curvas se han estancado, pero necesitamos observaciones adicionales para estar seguros. Fuente: GLOBE.</a:t>
            </a:r>
            <a:endParaRPr lang="en-US" sz="1400" dirty="0"/>
          </a:p>
        </p:txBody>
      </p:sp>
    </p:spTree>
    <p:extLst>
      <p:ext uri="{BB962C8B-B14F-4D97-AF65-F5344CB8AC3E}">
        <p14:creationId xmlns:p14="http://schemas.microsoft.com/office/powerpoint/2010/main" val="3055848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397" y="-189872"/>
            <a:ext cx="9144793" cy="7053683"/>
          </a:xfrm>
          <a:prstGeom prst="rect">
            <a:avLst/>
          </a:prstGeom>
        </p:spPr>
      </p:pic>
      <p:sp>
        <p:nvSpPr>
          <p:cNvPr id="11" name="Rectángulo redondeado 10"/>
          <p:cNvSpPr/>
          <p:nvPr/>
        </p:nvSpPr>
        <p:spPr>
          <a:xfrm>
            <a:off x="7770164" y="47510"/>
            <a:ext cx="1179526" cy="732525"/>
          </a:xfrm>
          <a:prstGeom prst="roundRect">
            <a:avLst>
              <a:gd name="adj" fmla="val 4163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Información adicional</a:t>
            </a:r>
            <a:endParaRPr lang="es-AR" sz="900" dirty="0"/>
          </a:p>
        </p:txBody>
      </p:sp>
      <p:sp>
        <p:nvSpPr>
          <p:cNvPr id="12" name="CuadroTexto 11"/>
          <p:cNvSpPr txBox="1"/>
          <p:nvPr/>
        </p:nvSpPr>
        <p:spPr>
          <a:xfrm>
            <a:off x="25090" y="1098059"/>
            <a:ext cx="1075295" cy="5339923"/>
          </a:xfrm>
          <a:prstGeom prst="rect">
            <a:avLst/>
          </a:prstGeom>
          <a:noFill/>
        </p:spPr>
        <p:txBody>
          <a:bodyPr wrap="square" rtlCol="0">
            <a:spAutoFit/>
          </a:bodyPr>
          <a:lstStyle/>
          <a:p>
            <a:r>
              <a:rPr lang="es-AR" sz="1100" b="1" dirty="0">
                <a:solidFill>
                  <a:srgbClr val="759885"/>
                </a:solidFill>
              </a:rPr>
              <a:t>A. ¿Qué es la floración de árboles y arbustos?</a:t>
            </a:r>
          </a:p>
          <a:p>
            <a:endParaRPr lang="es-AR" sz="1100" b="1" dirty="0">
              <a:solidFill>
                <a:srgbClr val="759885"/>
              </a:solidFill>
            </a:endParaRPr>
          </a:p>
          <a:p>
            <a:r>
              <a:rPr lang="es-AR" sz="1100" b="1" dirty="0">
                <a:solidFill>
                  <a:srgbClr val="759885"/>
                </a:solidFill>
              </a:rPr>
              <a:t>B. ¿Por qué recolectar datos de la floración de árboles y arbustos?</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759885"/>
                </a:solidFill>
              </a:rPr>
              <a:t>D. Cómo recopilar datos</a:t>
            </a:r>
          </a:p>
          <a:p>
            <a:endParaRPr lang="es-AR" sz="1100" b="1" dirty="0">
              <a:solidFill>
                <a:srgbClr val="759885"/>
              </a:solidFill>
            </a:endParaRPr>
          </a:p>
          <a:p>
            <a:r>
              <a:rPr lang="es-AR" sz="1100" b="1" dirty="0">
                <a:solidFill>
                  <a:srgbClr val="759885"/>
                </a:solidFill>
              </a:rPr>
              <a:t>E. Ingresar datos al sitio web de GLOBE</a:t>
            </a:r>
          </a:p>
          <a:p>
            <a:endParaRPr lang="es-AR" sz="1100" b="1" dirty="0">
              <a:solidFill>
                <a:srgbClr val="759885"/>
              </a:solidFill>
            </a:endParaRPr>
          </a:p>
          <a:p>
            <a:r>
              <a:rPr lang="es-AR" sz="1100" b="1" dirty="0">
                <a:solidFill>
                  <a:srgbClr val="759885"/>
                </a:solidFill>
              </a:rPr>
              <a:t>F. Entender los datos</a:t>
            </a:r>
          </a:p>
          <a:p>
            <a:endParaRPr lang="es-AR" sz="1100" b="1" dirty="0">
              <a:solidFill>
                <a:srgbClr val="759885"/>
              </a:solidFill>
            </a:endParaRPr>
          </a:p>
          <a:p>
            <a:r>
              <a:rPr lang="es-AR" sz="1100" b="1" dirty="0">
                <a:solidFill>
                  <a:srgbClr val="759885"/>
                </a:solidFill>
              </a:rPr>
              <a:t>G. Auto evaluación</a:t>
            </a:r>
          </a:p>
          <a:p>
            <a:endParaRPr lang="es-AR" sz="1100" b="1" dirty="0">
              <a:solidFill>
                <a:srgbClr val="215B1C"/>
              </a:solidFill>
            </a:endParaRPr>
          </a:p>
          <a:p>
            <a:r>
              <a:rPr lang="es-AR" sz="1100" b="1" dirty="0">
                <a:solidFill>
                  <a:srgbClr val="215B1C"/>
                </a:solidFill>
              </a:rPr>
              <a:t>H. Información Adicional</a:t>
            </a:r>
          </a:p>
        </p:txBody>
      </p:sp>
      <p:sp>
        <p:nvSpPr>
          <p:cNvPr id="3" name="Slide Number Placeholder 2"/>
          <p:cNvSpPr>
            <a:spLocks noGrp="1"/>
          </p:cNvSpPr>
          <p:nvPr>
            <p:ph type="sldNum" sz="quarter" idx="12"/>
          </p:nvPr>
        </p:nvSpPr>
        <p:spPr/>
        <p:txBody>
          <a:bodyPr/>
          <a:lstStyle/>
          <a:p>
            <a:fld id="{60A7FD43-AE91-2142-BE89-486ECDF19888}" type="slidenum">
              <a:rPr lang="en-US" smtClean="0"/>
              <a:t>42</a:t>
            </a:fld>
            <a:endParaRPr lang="en-US" dirty="0"/>
          </a:p>
        </p:txBody>
      </p:sp>
      <p:sp>
        <p:nvSpPr>
          <p:cNvPr id="2" name="Title 1"/>
          <p:cNvSpPr>
            <a:spLocks noGrp="1"/>
          </p:cNvSpPr>
          <p:nvPr>
            <p:ph type="title"/>
          </p:nvPr>
        </p:nvSpPr>
        <p:spPr>
          <a:xfrm>
            <a:off x="1194851" y="610876"/>
            <a:ext cx="7886700" cy="1325563"/>
          </a:xfrm>
        </p:spPr>
        <p:txBody>
          <a:bodyPr/>
          <a:lstStyle/>
          <a:p>
            <a:r>
              <a:rPr lang="en-US" b="1" dirty="0" err="1">
                <a:solidFill>
                  <a:srgbClr val="055000"/>
                </a:solidFill>
              </a:rPr>
              <a:t>Preguntas</a:t>
            </a:r>
            <a:r>
              <a:rPr lang="en-US" b="1" dirty="0">
                <a:solidFill>
                  <a:srgbClr val="055000"/>
                </a:solidFill>
              </a:rPr>
              <a:t> para </a:t>
            </a:r>
            <a:r>
              <a:rPr lang="en-US" b="1" dirty="0" err="1">
                <a:solidFill>
                  <a:srgbClr val="055000"/>
                </a:solidFill>
              </a:rPr>
              <a:t>otras</a:t>
            </a:r>
            <a:r>
              <a:rPr lang="en-US" b="1" dirty="0">
                <a:solidFill>
                  <a:srgbClr val="055000"/>
                </a:solidFill>
              </a:rPr>
              <a:t> </a:t>
            </a:r>
            <a:r>
              <a:rPr lang="en-US" b="1" dirty="0" err="1">
                <a:solidFill>
                  <a:srgbClr val="055000"/>
                </a:solidFill>
              </a:rPr>
              <a:t>Investigaciones</a:t>
            </a:r>
            <a:r>
              <a:rPr lang="en-US" b="1" dirty="0">
                <a:solidFill>
                  <a:srgbClr val="055000"/>
                </a:solidFill>
              </a:rPr>
              <a:t>:</a:t>
            </a:r>
          </a:p>
        </p:txBody>
      </p:sp>
      <p:sp>
        <p:nvSpPr>
          <p:cNvPr id="7" name="Content Placeholder 2"/>
          <p:cNvSpPr txBox="1">
            <a:spLocks/>
          </p:cNvSpPr>
          <p:nvPr/>
        </p:nvSpPr>
        <p:spPr>
          <a:xfrm>
            <a:off x="1252001" y="1607922"/>
            <a:ext cx="7467456" cy="52500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a:buChar char="•"/>
              <a:defRPr/>
            </a:pPr>
            <a:r>
              <a:rPr lang="es-ES" sz="2000" dirty="0"/>
              <a:t>¿Cuánto tiempo lleva la floración de una especie determinada?</a:t>
            </a:r>
            <a:endParaRPr lang="en-US" sz="2000" dirty="0"/>
          </a:p>
          <a:p>
            <a:pPr>
              <a:defRPr/>
            </a:pPr>
            <a:endParaRPr lang="en-US" sz="2000" dirty="0"/>
          </a:p>
          <a:p>
            <a:pPr marL="285750" indent="-285750">
              <a:buFont typeface="Arial"/>
              <a:buChar char="•"/>
              <a:defRPr/>
            </a:pPr>
            <a:r>
              <a:rPr lang="es-ES" sz="2000" dirty="0"/>
              <a:t>¿En qué se diferencia la floración entre las diferentes especies dentro de un área de estudio forestal?</a:t>
            </a:r>
          </a:p>
          <a:p>
            <a:pPr marL="0" indent="0">
              <a:buNone/>
              <a:defRPr/>
            </a:pPr>
            <a:endParaRPr lang="en-US" sz="2000" dirty="0"/>
          </a:p>
          <a:p>
            <a:pPr marL="285750" indent="-285750">
              <a:buFont typeface="Arial"/>
              <a:buChar char="•"/>
              <a:defRPr/>
            </a:pPr>
            <a:r>
              <a:rPr lang="es-ES" sz="2000" dirty="0"/>
              <a:t>¿Cómo se relaciona la floración con la precipitación? ¿y con la humedad del suelo? </a:t>
            </a:r>
            <a:br>
              <a:rPr lang="es-ES" sz="2000" dirty="0"/>
            </a:br>
            <a:endParaRPr lang="en-US" sz="2000" dirty="0"/>
          </a:p>
          <a:p>
            <a:pPr marL="285750" indent="-285750">
              <a:buFont typeface="Arial"/>
              <a:buChar char="•"/>
              <a:defRPr/>
            </a:pPr>
            <a:r>
              <a:rPr lang="en-US" sz="2000" dirty="0"/>
              <a:t>¿La temperature </a:t>
            </a:r>
            <a:r>
              <a:rPr lang="en-US" sz="2000" dirty="0" err="1"/>
              <a:t>influye</a:t>
            </a:r>
            <a:r>
              <a:rPr lang="en-US" sz="2000" dirty="0"/>
              <a:t> el </a:t>
            </a:r>
            <a:r>
              <a:rPr lang="en-US" sz="2000" dirty="0" err="1"/>
              <a:t>ritmo</a:t>
            </a:r>
            <a:r>
              <a:rPr lang="en-US" sz="2000" dirty="0"/>
              <a:t> de la </a:t>
            </a:r>
            <a:r>
              <a:rPr lang="en-US" sz="2000" dirty="0" err="1"/>
              <a:t>floración</a:t>
            </a:r>
            <a:r>
              <a:rPr lang="en-US" sz="2000" dirty="0"/>
              <a:t>?</a:t>
            </a:r>
          </a:p>
          <a:p>
            <a:pPr marL="285750" indent="-285750">
              <a:buFont typeface="Arial"/>
              <a:buChar char="•"/>
              <a:defRPr/>
            </a:pPr>
            <a:endParaRPr lang="en-US" sz="2000" dirty="0"/>
          </a:p>
          <a:p>
            <a:pPr marL="285750" indent="-285750">
              <a:buFont typeface="Arial"/>
              <a:buChar char="•"/>
              <a:defRPr/>
            </a:pPr>
            <a:r>
              <a:rPr lang="es-ES" sz="2000" dirty="0"/>
              <a:t>¿Qué otras preguntas de investigación se le ocurren que puedan utilizar datos de floración?</a:t>
            </a:r>
            <a:endParaRPr lang="en-US" sz="2000" dirty="0"/>
          </a:p>
        </p:txBody>
      </p:sp>
    </p:spTree>
    <p:extLst>
      <p:ext uri="{BB962C8B-B14F-4D97-AF65-F5344CB8AC3E}">
        <p14:creationId xmlns:p14="http://schemas.microsoft.com/office/powerpoint/2010/main" val="18364673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watermark of densiometer looking at canopy from below"/>
          <p:cNvPicPr>
            <a:picLocks noChangeAspect="1"/>
          </p:cNvPicPr>
          <p:nvPr/>
        </p:nvPicPr>
        <p:blipFill>
          <a:blip r:embed="rId2">
            <a:alphaModFix amt="5000"/>
            <a:extLst>
              <a:ext uri="{28A0092B-C50C-407E-A947-70E740481C1C}">
                <a14:useLocalDpi xmlns:a14="http://schemas.microsoft.com/office/drawing/2010/main" val="0"/>
              </a:ext>
            </a:extLst>
          </a:blip>
          <a:stretch>
            <a:fillRect/>
          </a:stretch>
        </p:blipFill>
        <p:spPr>
          <a:xfrm>
            <a:off x="1183816" y="998827"/>
            <a:ext cx="7935017" cy="5859173"/>
          </a:xfrm>
          <a:prstGeom prst="rect">
            <a:avLst/>
          </a:prstGeom>
        </p:spPr>
      </p:pic>
      <p:sp>
        <p:nvSpPr>
          <p:cNvPr id="3" name="Slide Number Placeholder 2"/>
          <p:cNvSpPr>
            <a:spLocks noGrp="1"/>
          </p:cNvSpPr>
          <p:nvPr>
            <p:ph type="sldNum" sz="quarter" idx="12"/>
          </p:nvPr>
        </p:nvSpPr>
        <p:spPr/>
        <p:txBody>
          <a:bodyPr/>
          <a:lstStyle/>
          <a:p>
            <a:fld id="{60A7FD43-AE91-2142-BE89-486ECDF19888}" type="slidenum">
              <a:rPr lang="en-US" smtClean="0"/>
              <a:t>43</a:t>
            </a:fld>
            <a:endParaRPr lang="en-US" dirty="0"/>
          </a:p>
        </p:txBody>
      </p:sp>
      <p:sp>
        <p:nvSpPr>
          <p:cNvPr id="2" name="Title 1"/>
          <p:cNvSpPr>
            <a:spLocks noGrp="1"/>
          </p:cNvSpPr>
          <p:nvPr>
            <p:ph type="title"/>
          </p:nvPr>
        </p:nvSpPr>
        <p:spPr>
          <a:xfrm>
            <a:off x="1232881" y="1611301"/>
            <a:ext cx="7886700" cy="1325563"/>
          </a:xfrm>
        </p:spPr>
        <p:txBody>
          <a:bodyPr>
            <a:normAutofit fontScale="90000"/>
          </a:bodyPr>
          <a:lstStyle/>
          <a:p>
            <a:r>
              <a:rPr lang="en-US" sz="1600" b="1" dirty="0">
                <a:solidFill>
                  <a:srgbClr val="055000"/>
                </a:solidFill>
              </a:rPr>
              <a:t/>
            </a:r>
            <a:br>
              <a:rPr lang="en-US" sz="1600" b="1" dirty="0">
                <a:solidFill>
                  <a:srgbClr val="055000"/>
                </a:solidFill>
              </a:rPr>
            </a:br>
            <a:r>
              <a:rPr lang="en-US" sz="1600" b="1" dirty="0">
                <a:solidFill>
                  <a:schemeClr val="tx1"/>
                </a:solidFill>
              </a:rPr>
              <a:t>Por favor </a:t>
            </a:r>
            <a:r>
              <a:rPr lang="en-US" sz="1600" b="1" dirty="0" err="1">
                <a:solidFill>
                  <a:schemeClr val="tx1"/>
                </a:solidFill>
              </a:rPr>
              <a:t>envíenos</a:t>
            </a:r>
            <a:r>
              <a:rPr lang="en-US" sz="1600" b="1" dirty="0">
                <a:solidFill>
                  <a:schemeClr val="tx1"/>
                </a:solidFill>
              </a:rPr>
              <a:t> </a:t>
            </a:r>
            <a:r>
              <a:rPr lang="es-ES" sz="1600" b="1" dirty="0">
                <a:solidFill>
                  <a:schemeClr val="tx1"/>
                </a:solidFill>
              </a:rPr>
              <a:t>sus comentarios sobre este módulo. ¡Este es un proyecto de la comunidad y agradecemos sus comentarios, sugerencias y ediciones!</a:t>
            </a:r>
            <a:r>
              <a:rPr lang="en-US" sz="1600" b="1" dirty="0">
                <a:solidFill>
                  <a:schemeClr val="tx1"/>
                </a:solidFill>
              </a:rPr>
              <a:t>! </a:t>
            </a:r>
            <a:r>
              <a:rPr lang="en-US" sz="1600" b="1" dirty="0" err="1">
                <a:solidFill>
                  <a:schemeClr val="tx1"/>
                </a:solidFill>
              </a:rPr>
              <a:t>Comente</a:t>
            </a:r>
            <a:r>
              <a:rPr lang="en-US" sz="1600" b="1" dirty="0">
                <a:solidFill>
                  <a:schemeClr val="tx1"/>
                </a:solidFill>
              </a:rPr>
              <a:t> </a:t>
            </a:r>
            <a:r>
              <a:rPr lang="en-US" sz="1600" b="1" dirty="0" err="1">
                <a:solidFill>
                  <a:schemeClr val="tx1"/>
                </a:solidFill>
              </a:rPr>
              <a:t>aquí</a:t>
            </a:r>
            <a:r>
              <a:rPr lang="en-US" sz="1600" b="1" dirty="0"/>
              <a:t>: </a:t>
            </a:r>
            <a:r>
              <a:rPr lang="en-US" sz="1600" b="1" u="sng" dirty="0">
                <a:solidFill>
                  <a:srgbClr val="0563C1"/>
                </a:solidFill>
                <a:hlinkClick r:id="rId3"/>
              </a:rPr>
              <a:t>eTraining Feedback</a:t>
            </a:r>
            <a:r>
              <a:rPr lang="en-US" sz="1600" b="1" dirty="0"/>
              <a:t/>
            </a:r>
            <a:br>
              <a:rPr lang="en-US" sz="1600" b="1" dirty="0"/>
            </a:br>
            <a:r>
              <a:rPr lang="en-US" sz="1600" b="1" dirty="0">
                <a:solidFill>
                  <a:schemeClr val="tx1"/>
                </a:solidFill>
              </a:rPr>
              <a:t>¿</a:t>
            </a:r>
            <a:r>
              <a:rPr lang="en-US" sz="1600" b="1" dirty="0" err="1">
                <a:solidFill>
                  <a:schemeClr val="tx1"/>
                </a:solidFill>
              </a:rPr>
              <a:t>Preguntas</a:t>
            </a:r>
            <a:r>
              <a:rPr lang="en-US" sz="1600" b="1" dirty="0">
                <a:solidFill>
                  <a:schemeClr val="tx1"/>
                </a:solidFill>
              </a:rPr>
              <a:t> </a:t>
            </a:r>
            <a:r>
              <a:rPr lang="en-US" sz="1600" b="1" dirty="0" err="1">
                <a:solidFill>
                  <a:schemeClr val="tx1"/>
                </a:solidFill>
              </a:rPr>
              <a:t>acerca</a:t>
            </a:r>
            <a:r>
              <a:rPr lang="en-US" sz="1600" b="1" dirty="0">
                <a:solidFill>
                  <a:schemeClr val="tx1"/>
                </a:solidFill>
              </a:rPr>
              <a:t> del </a:t>
            </a:r>
            <a:r>
              <a:rPr lang="en-US" sz="1600" b="1" dirty="0" err="1">
                <a:solidFill>
                  <a:schemeClr val="tx1"/>
                </a:solidFill>
              </a:rPr>
              <a:t>contenido</a:t>
            </a:r>
            <a:r>
              <a:rPr lang="en-US" sz="1600" b="1" dirty="0">
                <a:solidFill>
                  <a:schemeClr val="tx1"/>
                </a:solidFill>
              </a:rPr>
              <a:t> de </a:t>
            </a:r>
            <a:r>
              <a:rPr lang="en-US" sz="1600" b="1" dirty="0" err="1">
                <a:solidFill>
                  <a:schemeClr val="tx1"/>
                </a:solidFill>
              </a:rPr>
              <a:t>este</a:t>
            </a:r>
            <a:r>
              <a:rPr lang="en-US" sz="1600" b="1" dirty="0">
                <a:solidFill>
                  <a:schemeClr val="tx1"/>
                </a:solidFill>
              </a:rPr>
              <a:t> </a:t>
            </a:r>
            <a:r>
              <a:rPr lang="en-US" sz="1600" b="1" dirty="0" err="1">
                <a:solidFill>
                  <a:schemeClr val="tx1"/>
                </a:solidFill>
              </a:rPr>
              <a:t>módulo</a:t>
            </a:r>
            <a:r>
              <a:rPr lang="en-US" sz="1600" b="1" dirty="0">
                <a:solidFill>
                  <a:schemeClr val="tx1"/>
                </a:solidFill>
              </a:rPr>
              <a:t>? </a:t>
            </a:r>
            <a:r>
              <a:rPr lang="en-US" sz="1600" b="1" dirty="0" err="1">
                <a:solidFill>
                  <a:schemeClr val="tx1"/>
                </a:solidFill>
              </a:rPr>
              <a:t>Contacte</a:t>
            </a:r>
            <a:r>
              <a:rPr lang="en-US" sz="1600" b="1" dirty="0">
                <a:solidFill>
                  <a:schemeClr val="tx1"/>
                </a:solidFill>
              </a:rPr>
              <a:t> a GLOBE</a:t>
            </a:r>
            <a:r>
              <a:rPr lang="en-US" sz="1600" b="1" dirty="0"/>
              <a:t>: </a:t>
            </a:r>
            <a:r>
              <a:rPr lang="en-US" sz="1600" b="1" u="sng" dirty="0">
                <a:solidFill>
                  <a:srgbClr val="0563C1"/>
                </a:solidFill>
                <a:hlinkClick r:id="rId4"/>
              </a:rPr>
              <a:t>help@globe.gov</a:t>
            </a:r>
            <a:r>
              <a:rPr lang="en-US" sz="1600" b="1" dirty="0"/>
              <a:t/>
            </a:r>
            <a:br>
              <a:rPr lang="en-US" sz="1600" b="1" dirty="0"/>
            </a:br>
            <a:r>
              <a:rPr lang="en-US" sz="1600" b="1" dirty="0">
                <a:latin typeface="Calibri" panose="020F0502020204030204" pitchFamily="34" charset="0"/>
                <a:ea typeface="Arial"/>
                <a:cs typeface="Calibri" panose="020F0502020204030204" pitchFamily="34" charset="0"/>
                <a:sym typeface="Arial"/>
              </a:rPr>
              <a:t/>
            </a:r>
            <a:br>
              <a:rPr lang="en-US" sz="1600" b="1" dirty="0">
                <a:latin typeface="Calibri" panose="020F0502020204030204" pitchFamily="34" charset="0"/>
                <a:ea typeface="Arial"/>
                <a:cs typeface="Calibri" panose="020F0502020204030204" pitchFamily="34" charset="0"/>
                <a:sym typeface="Arial"/>
              </a:rPr>
            </a:br>
            <a:r>
              <a:rPr lang="en-US" sz="1600" b="1" dirty="0"/>
              <a:t/>
            </a:r>
            <a:br>
              <a:rPr lang="en-US" sz="1600" b="1" dirty="0"/>
            </a:br>
            <a:r>
              <a:rPr lang="en-US" sz="1600" b="1" dirty="0"/>
              <a:t/>
            </a:r>
            <a:br>
              <a:rPr lang="en-US" sz="1600" b="1" dirty="0"/>
            </a:br>
            <a:r>
              <a:rPr lang="en-US" sz="1600" dirty="0"/>
              <a:t/>
            </a:r>
            <a:br>
              <a:rPr lang="en-US" sz="1600" dirty="0"/>
            </a:br>
            <a:r>
              <a:rPr lang="en-US" sz="1600" b="1" dirty="0">
                <a:solidFill>
                  <a:schemeClr val="accent6">
                    <a:lumMod val="75000"/>
                  </a:schemeClr>
                </a:solidFill>
              </a:rPr>
              <a:t/>
            </a:r>
            <a:br>
              <a:rPr lang="en-US" sz="1600" b="1" dirty="0">
                <a:solidFill>
                  <a:schemeClr val="accent6">
                    <a:lumMod val="75000"/>
                  </a:schemeClr>
                </a:solidFill>
              </a:rPr>
            </a:br>
            <a:r>
              <a:rPr lang="en-US" b="1" dirty="0"/>
              <a:t/>
            </a:r>
            <a:br>
              <a:rPr lang="en-US" b="1" dirty="0"/>
            </a:br>
            <a:r>
              <a:rPr lang="en-US" b="1" dirty="0">
                <a:solidFill>
                  <a:srgbClr val="055000"/>
                </a:solidFill>
              </a:rPr>
              <a:t/>
            </a:r>
            <a:br>
              <a:rPr lang="en-US" b="1" dirty="0">
                <a:solidFill>
                  <a:srgbClr val="055000"/>
                </a:solidFill>
              </a:rPr>
            </a:br>
            <a:endParaRPr lang="en-US" b="1" dirty="0">
              <a:solidFill>
                <a:srgbClr val="055000"/>
              </a:solidFill>
            </a:endParaRPr>
          </a:p>
        </p:txBody>
      </p:sp>
      <p:sp>
        <p:nvSpPr>
          <p:cNvPr id="12" name="Content Placeholder 7"/>
          <p:cNvSpPr txBox="1">
            <a:spLocks/>
          </p:cNvSpPr>
          <p:nvPr/>
        </p:nvSpPr>
        <p:spPr>
          <a:xfrm>
            <a:off x="1291484" y="1860750"/>
            <a:ext cx="7367758" cy="4747801"/>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err="1">
                <a:solidFill>
                  <a:srgbClr val="055000"/>
                </a:solidFill>
              </a:rPr>
              <a:t>Créditos</a:t>
            </a:r>
            <a:endParaRPr lang="en-US" sz="1600" b="1" dirty="0"/>
          </a:p>
          <a:p>
            <a:pPr marL="0" indent="0">
              <a:buNone/>
            </a:pPr>
            <a:r>
              <a:rPr lang="en-US" b="1" dirty="0" err="1"/>
              <a:t>Diapositivas</a:t>
            </a:r>
            <a:r>
              <a:rPr lang="en-US" b="1" dirty="0"/>
              <a:t>:  </a:t>
            </a:r>
          </a:p>
          <a:p>
            <a:pPr marL="0" indent="0">
              <a:buNone/>
            </a:pPr>
            <a:r>
              <a:rPr lang="en-US" dirty="0" err="1"/>
              <a:t>Russanne</a:t>
            </a:r>
            <a:r>
              <a:rPr lang="en-US" dirty="0"/>
              <a:t> Low, Ph.D., University of Nebraska-Lincoln </a:t>
            </a:r>
          </a:p>
          <a:p>
            <a:pPr marL="0" indent="0">
              <a:buNone/>
            </a:pPr>
            <a:r>
              <a:rPr lang="en-US" dirty="0"/>
              <a:t>Rebecca Boger, Ph.D., Brooklyn College</a:t>
            </a:r>
          </a:p>
          <a:p>
            <a:pPr marL="0" indent="0">
              <a:buNone/>
            </a:pPr>
            <a:r>
              <a:rPr lang="en-US" b="1" dirty="0" err="1"/>
              <a:t>Arte</a:t>
            </a:r>
            <a:r>
              <a:rPr lang="en-US" b="1" dirty="0"/>
              <a:t> </a:t>
            </a:r>
            <a:r>
              <a:rPr lang="en-US" b="1" dirty="0" err="1"/>
              <a:t>gráfico</a:t>
            </a:r>
            <a:r>
              <a:rPr lang="en-US" b="1" dirty="0"/>
              <a:t>: </a:t>
            </a:r>
          </a:p>
          <a:p>
            <a:pPr marL="0" indent="0">
              <a:buNone/>
            </a:pPr>
            <a:r>
              <a:rPr lang="en-US" dirty="0"/>
              <a:t>Jenn Glaser, </a:t>
            </a:r>
            <a:r>
              <a:rPr lang="en-US" dirty="0" err="1"/>
              <a:t>ScribeArts</a:t>
            </a:r>
            <a:endParaRPr lang="en-US" dirty="0"/>
          </a:p>
          <a:p>
            <a:pPr marL="0" indent="0">
              <a:buNone/>
            </a:pPr>
            <a:r>
              <a:rPr lang="en-US" b="1" dirty="0"/>
              <a:t>Más </a:t>
            </a:r>
            <a:r>
              <a:rPr lang="en-US" b="1" dirty="0" err="1"/>
              <a:t>Información</a:t>
            </a:r>
            <a:r>
              <a:rPr lang="en-US" b="1" dirty="0"/>
              <a:t>:</a:t>
            </a:r>
          </a:p>
          <a:p>
            <a:pPr marL="0" indent="0">
              <a:buNone/>
            </a:pPr>
            <a:r>
              <a:rPr lang="en-US" sz="1600" dirty="0">
                <a:hlinkClick r:id="rId5"/>
              </a:rPr>
              <a:t>The GLOBE Program</a:t>
            </a:r>
            <a:endParaRPr lang="en-US" sz="1600" dirty="0"/>
          </a:p>
          <a:p>
            <a:pPr marL="0" indent="0">
              <a:buNone/>
            </a:pPr>
            <a:r>
              <a:rPr lang="en-US" sz="1600" dirty="0">
                <a:hlinkClick r:id="rId6"/>
              </a:rPr>
              <a:t>NASA Wavelength  </a:t>
            </a:r>
            <a:r>
              <a:rPr lang="en-US" sz="1600" dirty="0" err="1"/>
              <a:t>Biblioteca</a:t>
            </a:r>
            <a:r>
              <a:rPr lang="en-US" sz="1600" dirty="0"/>
              <a:t> digital de la NASA  para </a:t>
            </a:r>
            <a:r>
              <a:rPr lang="en-US" sz="1600" dirty="0" err="1"/>
              <a:t>recursos</a:t>
            </a:r>
            <a:r>
              <a:rPr lang="en-US" sz="1600" dirty="0"/>
              <a:t> </a:t>
            </a:r>
            <a:r>
              <a:rPr lang="en-US" sz="1600" dirty="0" err="1"/>
              <a:t>académicos</a:t>
            </a:r>
            <a:r>
              <a:rPr lang="en-US" sz="1600" dirty="0"/>
              <a:t> de la Tierra y el </a:t>
            </a:r>
            <a:r>
              <a:rPr lang="en-US" sz="1600" dirty="0" err="1"/>
              <a:t>espacio</a:t>
            </a:r>
            <a:r>
              <a:rPr lang="en-US" sz="1600" dirty="0"/>
              <a:t> </a:t>
            </a:r>
          </a:p>
          <a:p>
            <a:pPr marL="0" indent="0">
              <a:buNone/>
            </a:pPr>
            <a:r>
              <a:rPr lang="en-US" sz="1600" i="1" dirty="0" err="1"/>
              <a:t>Recursos</a:t>
            </a:r>
            <a:endParaRPr lang="en-US" sz="1600" i="1" dirty="0"/>
          </a:p>
          <a:p>
            <a:pPr marL="0" indent="0">
              <a:buNone/>
            </a:pPr>
            <a:r>
              <a:rPr lang="en-US" sz="1600" dirty="0">
                <a:hlinkClick r:id="rId7"/>
              </a:rPr>
              <a:t>NASA Global Climate Change: Vital Signs of the Planet</a:t>
            </a:r>
            <a:endParaRPr lang="en-US" sz="1600" dirty="0"/>
          </a:p>
          <a:p>
            <a:pPr marL="0" indent="0">
              <a:buNone/>
            </a:pPr>
            <a:r>
              <a:rPr lang="en-US" sz="1600" b="1" dirty="0"/>
              <a:t>El </a:t>
            </a:r>
            <a:r>
              <a:rPr lang="en-US" sz="1600" b="1" dirty="0" err="1"/>
              <a:t>Programa</a:t>
            </a:r>
            <a:r>
              <a:rPr lang="en-US" sz="1600" b="1" dirty="0"/>
              <a:t>  GLOBE </a:t>
            </a:r>
            <a:r>
              <a:rPr lang="en-US" sz="1600" b="1" dirty="0" err="1"/>
              <a:t>está</a:t>
            </a:r>
            <a:r>
              <a:rPr lang="en-US" sz="1600" b="1" dirty="0"/>
              <a:t> </a:t>
            </a:r>
            <a:r>
              <a:rPr lang="en-US" sz="1600" b="1" dirty="0" err="1"/>
              <a:t>patrocinado</a:t>
            </a:r>
            <a:r>
              <a:rPr lang="en-US" sz="1600" b="1" dirty="0"/>
              <a:t> por </a:t>
            </a:r>
            <a:r>
              <a:rPr lang="en-US" sz="1600" b="1" dirty="0" err="1"/>
              <a:t>estas</a:t>
            </a:r>
            <a:r>
              <a:rPr lang="en-US" sz="1600" b="1" dirty="0"/>
              <a:t> </a:t>
            </a:r>
            <a:r>
              <a:rPr lang="en-US" sz="1600" b="1" dirty="0" err="1"/>
              <a:t>organizaciones</a:t>
            </a:r>
            <a:r>
              <a:rPr lang="en-US" sz="1600" b="1" dirty="0"/>
              <a:t>: </a:t>
            </a:r>
            <a:endParaRPr lang="en-US" sz="2400" b="1" dirty="0"/>
          </a:p>
          <a:p>
            <a:pPr marL="0" indent="0">
              <a:buNone/>
            </a:pPr>
            <a:endParaRPr lang="en-US" dirty="0"/>
          </a:p>
          <a:p>
            <a:pPr marL="0" indent="0">
              <a:buNone/>
            </a:pPr>
            <a:r>
              <a:rPr lang="en-US" sz="2800" b="1" dirty="0"/>
              <a:t/>
            </a:r>
            <a:br>
              <a:rPr lang="en-US" sz="2800" b="1" dirty="0"/>
            </a:br>
            <a:r>
              <a:rPr lang="en-US" i="1" dirty="0" err="1"/>
              <a:t>Versión</a:t>
            </a:r>
            <a:r>
              <a:rPr lang="en-US" i="1" dirty="0"/>
              <a:t> 02/02/20. Si </a:t>
            </a:r>
            <a:r>
              <a:rPr lang="en-US" i="1" dirty="0" err="1"/>
              <a:t>usted</a:t>
            </a:r>
            <a:r>
              <a:rPr lang="en-US" i="1" dirty="0"/>
              <a:t> </a:t>
            </a:r>
            <a:r>
              <a:rPr lang="en-US" i="1" dirty="0" err="1"/>
              <a:t>edita</a:t>
            </a:r>
            <a:r>
              <a:rPr lang="en-US" i="1" dirty="0"/>
              <a:t> y </a:t>
            </a:r>
            <a:r>
              <a:rPr lang="en-US" i="1" dirty="0" err="1"/>
              <a:t>modifica</a:t>
            </a:r>
            <a:r>
              <a:rPr lang="en-US" i="1" dirty="0"/>
              <a:t> </a:t>
            </a:r>
            <a:r>
              <a:rPr lang="en-US" i="1" dirty="0" err="1"/>
              <a:t>este</a:t>
            </a:r>
            <a:r>
              <a:rPr lang="en-US" i="1" dirty="0"/>
              <a:t> conjunto de </a:t>
            </a:r>
            <a:r>
              <a:rPr lang="en-US" i="1" dirty="0" err="1"/>
              <a:t>diapositivas</a:t>
            </a:r>
            <a:r>
              <a:rPr lang="en-US" i="1" dirty="0"/>
              <a:t> para fines </a:t>
            </a:r>
            <a:r>
              <a:rPr lang="en-US" i="1" dirty="0" err="1"/>
              <a:t>educativos</a:t>
            </a:r>
            <a:r>
              <a:rPr lang="en-US" i="1" dirty="0"/>
              <a:t>,, </a:t>
            </a:r>
            <a:r>
              <a:rPr lang="en-US" i="1" dirty="0" err="1"/>
              <a:t>sírvase</a:t>
            </a:r>
            <a:r>
              <a:rPr lang="en-US" i="1" dirty="0"/>
              <a:t> </a:t>
            </a:r>
            <a:r>
              <a:rPr lang="en-US" i="1" dirty="0" err="1"/>
              <a:t>agregar</a:t>
            </a:r>
            <a:r>
              <a:rPr lang="en-US" i="1" dirty="0"/>
              <a:t> “</a:t>
            </a:r>
            <a:r>
              <a:rPr lang="en-US" i="1" dirty="0" err="1"/>
              <a:t>Modificado</a:t>
            </a:r>
            <a:r>
              <a:rPr lang="en-US" i="1" dirty="0"/>
              <a:t> por (y </a:t>
            </a:r>
            <a:r>
              <a:rPr lang="en-US" i="1" dirty="0" err="1"/>
              <a:t>su</a:t>
            </a:r>
            <a:r>
              <a:rPr lang="en-US" i="1" dirty="0"/>
              <a:t> </a:t>
            </a:r>
            <a:r>
              <a:rPr lang="en-US" i="1" dirty="0" err="1"/>
              <a:t>nombre</a:t>
            </a:r>
            <a:r>
              <a:rPr lang="en-US" i="1" dirty="0"/>
              <a:t> y la </a:t>
            </a:r>
            <a:r>
              <a:rPr lang="en-US" i="1" dirty="0" err="1"/>
              <a:t>fecha</a:t>
            </a:r>
            <a:r>
              <a:rPr lang="en-US" i="1" dirty="0"/>
              <a:t>)” </a:t>
            </a:r>
            <a:r>
              <a:rPr lang="en-US" i="1" dirty="0" err="1"/>
              <a:t>en</a:t>
            </a:r>
            <a:r>
              <a:rPr lang="en-US" i="1" dirty="0"/>
              <a:t> </a:t>
            </a:r>
            <a:r>
              <a:rPr lang="en-US" i="1" dirty="0" err="1"/>
              <a:t>esta</a:t>
            </a:r>
            <a:r>
              <a:rPr lang="en-US" i="1" dirty="0"/>
              <a:t> </a:t>
            </a:r>
            <a:r>
              <a:rPr lang="en-US" i="1" dirty="0" err="1"/>
              <a:t>página</a:t>
            </a:r>
            <a:r>
              <a:rPr lang="en-US" i="1" dirty="0"/>
              <a:t>. Gracias</a:t>
            </a:r>
            <a:endParaRPr lang="en-US" dirty="0"/>
          </a:p>
          <a:p>
            <a:pPr marL="0" indent="0">
              <a:buFont typeface="Arial" panose="020B0604020202020204" pitchFamily="34" charset="0"/>
              <a:buNone/>
            </a:pPr>
            <a:endParaRPr lang="en-US" sz="1700" b="1" dirty="0"/>
          </a:p>
        </p:txBody>
      </p:sp>
      <p:pic>
        <p:nvPicPr>
          <p:cNvPr id="13" name="Picture 12" descr="Logos for NASA, NOAA, NSF and the U.S. Department of Stat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00166" y="5527592"/>
            <a:ext cx="1542465" cy="322800"/>
          </a:xfrm>
          <a:prstGeom prst="rect">
            <a:avLst/>
          </a:prstGeom>
        </p:spPr>
      </p:pic>
      <p:pic>
        <p:nvPicPr>
          <p:cNvPr id="11" name="Imagen 10"/>
          <p:cNvPicPr>
            <a:picLocks noChangeAspect="1"/>
          </p:cNvPicPr>
          <p:nvPr/>
        </p:nvPicPr>
        <p:blipFill>
          <a:blip r:embed="rId9"/>
          <a:stretch>
            <a:fillRect/>
          </a:stretch>
        </p:blipFill>
        <p:spPr>
          <a:xfrm>
            <a:off x="-397" y="-189872"/>
            <a:ext cx="9144793" cy="7053683"/>
          </a:xfrm>
          <a:prstGeom prst="rect">
            <a:avLst/>
          </a:prstGeom>
        </p:spPr>
      </p:pic>
      <p:sp>
        <p:nvSpPr>
          <p:cNvPr id="14" name="Rectángulo redondeado 13"/>
          <p:cNvSpPr/>
          <p:nvPr/>
        </p:nvSpPr>
        <p:spPr>
          <a:xfrm>
            <a:off x="7770164" y="47510"/>
            <a:ext cx="1179526" cy="732525"/>
          </a:xfrm>
          <a:prstGeom prst="roundRect">
            <a:avLst>
              <a:gd name="adj" fmla="val 4163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Información adicional</a:t>
            </a:r>
            <a:endParaRPr lang="es-AR" sz="900" dirty="0"/>
          </a:p>
        </p:txBody>
      </p:sp>
      <p:sp>
        <p:nvSpPr>
          <p:cNvPr id="15" name="CuadroTexto 14"/>
          <p:cNvSpPr txBox="1"/>
          <p:nvPr/>
        </p:nvSpPr>
        <p:spPr>
          <a:xfrm>
            <a:off x="25090" y="1098059"/>
            <a:ext cx="1075295" cy="5339923"/>
          </a:xfrm>
          <a:prstGeom prst="rect">
            <a:avLst/>
          </a:prstGeom>
          <a:noFill/>
        </p:spPr>
        <p:txBody>
          <a:bodyPr wrap="square" rtlCol="0">
            <a:spAutoFit/>
          </a:bodyPr>
          <a:lstStyle/>
          <a:p>
            <a:r>
              <a:rPr lang="es-AR" sz="1100" b="1" dirty="0">
                <a:solidFill>
                  <a:srgbClr val="759885"/>
                </a:solidFill>
              </a:rPr>
              <a:t>A. ¿Qué es la floración de árboles y arbustos?</a:t>
            </a:r>
          </a:p>
          <a:p>
            <a:endParaRPr lang="es-AR" sz="1100" b="1" dirty="0">
              <a:solidFill>
                <a:srgbClr val="759885"/>
              </a:solidFill>
            </a:endParaRPr>
          </a:p>
          <a:p>
            <a:r>
              <a:rPr lang="es-AR" sz="1100" b="1" dirty="0">
                <a:solidFill>
                  <a:srgbClr val="759885"/>
                </a:solidFill>
              </a:rPr>
              <a:t>B. ¿Por qué recolectar datos de la floración de árboles y arbustos?</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759885"/>
                </a:solidFill>
              </a:rPr>
              <a:t>D. Cómo recopilar datos</a:t>
            </a:r>
          </a:p>
          <a:p>
            <a:endParaRPr lang="es-AR" sz="1100" b="1" dirty="0">
              <a:solidFill>
                <a:srgbClr val="759885"/>
              </a:solidFill>
            </a:endParaRPr>
          </a:p>
          <a:p>
            <a:r>
              <a:rPr lang="es-AR" sz="1100" b="1" dirty="0">
                <a:solidFill>
                  <a:srgbClr val="759885"/>
                </a:solidFill>
              </a:rPr>
              <a:t>E. Ingresar datos al sitio web de GLOBE</a:t>
            </a:r>
          </a:p>
          <a:p>
            <a:endParaRPr lang="es-AR" sz="1100" b="1" dirty="0">
              <a:solidFill>
                <a:srgbClr val="759885"/>
              </a:solidFill>
            </a:endParaRPr>
          </a:p>
          <a:p>
            <a:r>
              <a:rPr lang="es-AR" sz="1100" b="1" dirty="0">
                <a:solidFill>
                  <a:srgbClr val="759885"/>
                </a:solidFill>
              </a:rPr>
              <a:t>F. Entender los datos</a:t>
            </a:r>
          </a:p>
          <a:p>
            <a:endParaRPr lang="es-AR" sz="1100" b="1" dirty="0">
              <a:solidFill>
                <a:srgbClr val="759885"/>
              </a:solidFill>
            </a:endParaRPr>
          </a:p>
          <a:p>
            <a:r>
              <a:rPr lang="es-AR" sz="1100" b="1" dirty="0">
                <a:solidFill>
                  <a:srgbClr val="759885"/>
                </a:solidFill>
              </a:rPr>
              <a:t>G. Auto evaluación</a:t>
            </a:r>
          </a:p>
          <a:p>
            <a:endParaRPr lang="es-AR" sz="1100" b="1" dirty="0">
              <a:solidFill>
                <a:srgbClr val="215B1C"/>
              </a:solidFill>
            </a:endParaRPr>
          </a:p>
          <a:p>
            <a:r>
              <a:rPr lang="es-AR" sz="1100" b="1" dirty="0">
                <a:solidFill>
                  <a:srgbClr val="215B1C"/>
                </a:solidFill>
              </a:rPr>
              <a:t>H. Información Adicional</a:t>
            </a:r>
          </a:p>
        </p:txBody>
      </p:sp>
    </p:spTree>
    <p:extLst>
      <p:ext uri="{BB962C8B-B14F-4D97-AF65-F5344CB8AC3E}">
        <p14:creationId xmlns:p14="http://schemas.microsoft.com/office/powerpoint/2010/main" val="195935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hape 440" descr="GLOBE sponsor image"/>
          <p:cNvPicPr preferRelativeResize="0"/>
          <p:nvPr/>
        </p:nvPicPr>
        <p:blipFill rotWithShape="1">
          <a:blip r:embed="rId2">
            <a:alphaModFix/>
          </a:blip>
          <a:srcRect l="-1292" t="-1" r="-2272" b="-19077"/>
          <a:stretch/>
        </p:blipFill>
        <p:spPr>
          <a:xfrm>
            <a:off x="1871331" y="6031725"/>
            <a:ext cx="7102548" cy="773112"/>
          </a:xfrm>
          <a:prstGeom prst="rect">
            <a:avLst/>
          </a:prstGeom>
          <a:noFill/>
          <a:ln>
            <a:noFill/>
          </a:ln>
        </p:spPr>
      </p:pic>
      <p:sp>
        <p:nvSpPr>
          <p:cNvPr id="2" name="Marcador de número de diapositiva 1"/>
          <p:cNvSpPr>
            <a:spLocks noGrp="1"/>
          </p:cNvSpPr>
          <p:nvPr>
            <p:ph type="sldNum" sz="quarter" idx="12"/>
          </p:nvPr>
        </p:nvSpPr>
        <p:spPr/>
        <p:txBody>
          <a:bodyPr/>
          <a:lstStyle/>
          <a:p>
            <a:fld id="{60A7FD43-AE91-2142-BE89-486ECDF19888}" type="slidenum">
              <a:rPr lang="en-US" smtClean="0"/>
              <a:t>44</a:t>
            </a:fld>
            <a:endParaRPr lang="en-US" dirty="0"/>
          </a:p>
        </p:txBody>
      </p:sp>
      <p:pic>
        <p:nvPicPr>
          <p:cNvPr id="3" name="Imagen 2"/>
          <p:cNvPicPr>
            <a:picLocks noChangeAspect="1"/>
          </p:cNvPicPr>
          <p:nvPr/>
        </p:nvPicPr>
        <p:blipFill>
          <a:blip r:embed="rId3"/>
          <a:stretch>
            <a:fillRect/>
          </a:stretch>
        </p:blipFill>
        <p:spPr>
          <a:xfrm>
            <a:off x="-397" y="-189872"/>
            <a:ext cx="9144793" cy="7053683"/>
          </a:xfrm>
          <a:prstGeom prst="rect">
            <a:avLst/>
          </a:prstGeom>
        </p:spPr>
      </p:pic>
      <p:sp>
        <p:nvSpPr>
          <p:cNvPr id="4" name="Rectángulo redondeado 3"/>
          <p:cNvSpPr/>
          <p:nvPr/>
        </p:nvSpPr>
        <p:spPr>
          <a:xfrm>
            <a:off x="7770164" y="47510"/>
            <a:ext cx="1179526" cy="732525"/>
          </a:xfrm>
          <a:prstGeom prst="roundRect">
            <a:avLst>
              <a:gd name="adj" fmla="val 4163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Información adicional</a:t>
            </a:r>
            <a:endParaRPr lang="es-AR" sz="900" dirty="0"/>
          </a:p>
        </p:txBody>
      </p:sp>
      <p:sp>
        <p:nvSpPr>
          <p:cNvPr id="5" name="CuadroTexto 4"/>
          <p:cNvSpPr txBox="1"/>
          <p:nvPr/>
        </p:nvSpPr>
        <p:spPr>
          <a:xfrm>
            <a:off x="25090" y="1098059"/>
            <a:ext cx="1075295" cy="5339923"/>
          </a:xfrm>
          <a:prstGeom prst="rect">
            <a:avLst/>
          </a:prstGeom>
          <a:noFill/>
        </p:spPr>
        <p:txBody>
          <a:bodyPr wrap="square" rtlCol="0">
            <a:spAutoFit/>
          </a:bodyPr>
          <a:lstStyle/>
          <a:p>
            <a:r>
              <a:rPr lang="es-AR" sz="1100" b="1" dirty="0">
                <a:solidFill>
                  <a:srgbClr val="759885"/>
                </a:solidFill>
              </a:rPr>
              <a:t>A. ¿Qué es la floración de árboles y arbustos?</a:t>
            </a:r>
          </a:p>
          <a:p>
            <a:endParaRPr lang="es-AR" sz="1100" b="1" dirty="0">
              <a:solidFill>
                <a:srgbClr val="759885"/>
              </a:solidFill>
            </a:endParaRPr>
          </a:p>
          <a:p>
            <a:r>
              <a:rPr lang="es-AR" sz="1100" b="1" dirty="0">
                <a:solidFill>
                  <a:srgbClr val="759885"/>
                </a:solidFill>
              </a:rPr>
              <a:t>B. ¿Por qué recolectar datos de la floración de árboles y arbustos?</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759885"/>
                </a:solidFill>
              </a:rPr>
              <a:t>D. Cómo recopilar datos</a:t>
            </a:r>
          </a:p>
          <a:p>
            <a:endParaRPr lang="es-AR" sz="1100" b="1" dirty="0">
              <a:solidFill>
                <a:srgbClr val="759885"/>
              </a:solidFill>
            </a:endParaRPr>
          </a:p>
          <a:p>
            <a:r>
              <a:rPr lang="es-AR" sz="1100" b="1" dirty="0">
                <a:solidFill>
                  <a:srgbClr val="759885"/>
                </a:solidFill>
              </a:rPr>
              <a:t>E. Ingresar datos al sitio web de GLOBE</a:t>
            </a:r>
          </a:p>
          <a:p>
            <a:endParaRPr lang="es-AR" sz="1100" b="1" dirty="0">
              <a:solidFill>
                <a:srgbClr val="759885"/>
              </a:solidFill>
            </a:endParaRPr>
          </a:p>
          <a:p>
            <a:r>
              <a:rPr lang="es-AR" sz="1100" b="1" dirty="0">
                <a:solidFill>
                  <a:srgbClr val="759885"/>
                </a:solidFill>
              </a:rPr>
              <a:t>F. Entender los datos</a:t>
            </a:r>
          </a:p>
          <a:p>
            <a:endParaRPr lang="es-AR" sz="1100" b="1" dirty="0">
              <a:solidFill>
                <a:srgbClr val="759885"/>
              </a:solidFill>
            </a:endParaRPr>
          </a:p>
          <a:p>
            <a:r>
              <a:rPr lang="es-AR" sz="1100" b="1" dirty="0">
                <a:solidFill>
                  <a:srgbClr val="759885"/>
                </a:solidFill>
              </a:rPr>
              <a:t>G. Auto evaluación</a:t>
            </a:r>
          </a:p>
          <a:p>
            <a:endParaRPr lang="es-AR" sz="1100" b="1" dirty="0">
              <a:solidFill>
                <a:srgbClr val="215B1C"/>
              </a:solidFill>
            </a:endParaRPr>
          </a:p>
          <a:p>
            <a:r>
              <a:rPr lang="es-AR" sz="1100" b="1" dirty="0">
                <a:solidFill>
                  <a:srgbClr val="215B1C"/>
                </a:solidFill>
              </a:rPr>
              <a:t>H. Información Adicional</a:t>
            </a:r>
          </a:p>
        </p:txBody>
      </p:sp>
      <p:sp>
        <p:nvSpPr>
          <p:cNvPr id="6" name="Shape 438"/>
          <p:cNvSpPr txBox="1">
            <a:spLocks/>
          </p:cNvSpPr>
          <p:nvPr/>
        </p:nvSpPr>
        <p:spPr>
          <a:xfrm>
            <a:off x="1524111" y="1275810"/>
            <a:ext cx="5429250" cy="500174"/>
          </a:xfrm>
          <a:prstGeom prst="rect">
            <a:avLst/>
          </a:prstGeom>
          <a:noFill/>
          <a:ln>
            <a:noFill/>
          </a:ln>
        </p:spPr>
        <p:txBody>
          <a:bodyPr vert="horz" wrap="square" lIns="68569" tIns="34275" rIns="68569" bIns="34275" rtlCol="0" anchor="ctr"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spcBef>
                <a:spcPts val="0"/>
              </a:spcBef>
            </a:pPr>
            <a:r>
              <a:rPr lang="es-AR" sz="2800" b="1" dirty="0">
                <a:solidFill>
                  <a:srgbClr val="055000"/>
                </a:solidFill>
              </a:rPr>
              <a:t>Traducción al español</a:t>
            </a:r>
            <a:endParaRPr lang="es-AR" sz="2800" b="1" dirty="0">
              <a:solidFill>
                <a:srgbClr val="055000"/>
              </a:solidFill>
              <a:sym typeface="Arial"/>
            </a:endParaRPr>
          </a:p>
        </p:txBody>
      </p:sp>
      <p:sp>
        <p:nvSpPr>
          <p:cNvPr id="8" name="Title 1"/>
          <p:cNvSpPr txBox="1">
            <a:spLocks/>
          </p:cNvSpPr>
          <p:nvPr/>
        </p:nvSpPr>
        <p:spPr>
          <a:xfrm>
            <a:off x="1853721" y="1978650"/>
            <a:ext cx="5607844" cy="317615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2400" indent="0">
              <a:buNone/>
            </a:pPr>
            <a:r>
              <a:rPr lang="es-AR" sz="1600" b="1" dirty="0"/>
              <a:t>Oficina Regional Para América Latina Y El Caribe</a:t>
            </a:r>
            <a:br>
              <a:rPr lang="es-AR" sz="1600" b="1" dirty="0"/>
            </a:br>
            <a:endParaRPr lang="es-AR" sz="1600" b="1" dirty="0"/>
          </a:p>
          <a:p>
            <a:pPr marL="152400" indent="0">
              <a:buNone/>
            </a:pPr>
            <a:r>
              <a:rPr lang="es-AR" sz="1600" b="1" dirty="0"/>
              <a:t>Para más información contáctese con:</a:t>
            </a:r>
          </a:p>
          <a:p>
            <a:pPr marL="452438" lvl="1" indent="0">
              <a:buNone/>
            </a:pPr>
            <a:r>
              <a:rPr lang="es-AR" sz="1600" dirty="0">
                <a:hlinkClick r:id="rId4"/>
              </a:rPr>
              <a:t>lac_rco@educ.austral.edu.ar</a:t>
            </a:r>
            <a:r>
              <a:rPr lang="es-AR" sz="1600" dirty="0"/>
              <a:t/>
            </a:r>
            <a:br>
              <a:rPr lang="es-AR" sz="1600" dirty="0"/>
            </a:br>
            <a:r>
              <a:rPr lang="es-AR" sz="1600" dirty="0">
                <a:hlinkClick r:id="rId5"/>
              </a:rPr>
              <a:t>globelac.communications@educ.austral.edu.ar</a:t>
            </a:r>
            <a:r>
              <a:rPr lang="es-AR" sz="1600" dirty="0"/>
              <a:t/>
            </a:r>
            <a:br>
              <a:rPr lang="es-AR" sz="1600" dirty="0"/>
            </a:br>
            <a:endParaRPr lang="es-AR" sz="1600" dirty="0"/>
          </a:p>
          <a:p>
            <a:pPr marL="152400" indent="0">
              <a:buNone/>
            </a:pPr>
            <a:r>
              <a:rPr lang="es-AR" sz="1600" b="1" dirty="0"/>
              <a:t>Redes sociales </a:t>
            </a:r>
          </a:p>
          <a:p>
            <a:pPr marL="752475" lvl="2" indent="0">
              <a:lnSpc>
                <a:spcPct val="200000"/>
              </a:lnSpc>
              <a:buNone/>
            </a:pPr>
            <a:r>
              <a:rPr lang="es-AR" sz="1600" dirty="0">
                <a:hlinkClick r:id="rId6"/>
              </a:rPr>
              <a:t>@</a:t>
            </a:r>
            <a:r>
              <a:rPr lang="es-AR" sz="1600" dirty="0" err="1">
                <a:hlinkClick r:id="rId6"/>
              </a:rPr>
              <a:t>globe_lac</a:t>
            </a:r>
            <a:r>
              <a:rPr lang="es-AR" sz="1600" dirty="0"/>
              <a:t/>
            </a:r>
            <a:br>
              <a:rPr lang="es-AR" sz="1600" dirty="0"/>
            </a:br>
            <a:r>
              <a:rPr lang="es-AR" sz="1600" dirty="0">
                <a:hlinkClick r:id="rId7"/>
              </a:rPr>
              <a:t>GLOBE Latinoamérica y Caribe</a:t>
            </a:r>
            <a:endParaRPr lang="es-AR" sz="1600" dirty="0"/>
          </a:p>
        </p:txBody>
      </p:sp>
      <p:pic>
        <p:nvPicPr>
          <p:cNvPr id="9" name="Picture 2" descr="Gray Social Media Icons Set Symbol, Social Icons, Social Media Icons, Social  Media PNG and Vector with Transparent Background for Free Download | Social  media icons, Media icon, Social media icons free"/>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40" t="25134" r="71323" b="45539"/>
          <a:stretch/>
        </p:blipFill>
        <p:spPr bwMode="auto">
          <a:xfrm>
            <a:off x="2063847" y="4012701"/>
            <a:ext cx="436653" cy="4567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Gray Social Media Icons Set Symbol, Social Icons, Social Media Icons, Social  Media PNG and Vector with Transparent Background for Free Download | Social  media icons, Media icon, Social media icons free"/>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72215" b="71856"/>
          <a:stretch/>
        </p:blipFill>
        <p:spPr bwMode="auto">
          <a:xfrm>
            <a:off x="2084385" y="4513662"/>
            <a:ext cx="395578" cy="400684"/>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95728" y="6031726"/>
            <a:ext cx="865909" cy="649202"/>
          </a:xfrm>
          <a:prstGeom prst="rect">
            <a:avLst/>
          </a:prstGeom>
        </p:spPr>
      </p:pic>
    </p:spTree>
    <p:extLst>
      <p:ext uri="{BB962C8B-B14F-4D97-AF65-F5344CB8AC3E}">
        <p14:creationId xmlns:p14="http://schemas.microsoft.com/office/powerpoint/2010/main" val="4150377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397" y="-189872"/>
            <a:ext cx="9144793" cy="7053683"/>
          </a:xfrm>
          <a:prstGeom prst="rect">
            <a:avLst/>
          </a:prstGeom>
        </p:spPr>
      </p:pic>
      <p:sp>
        <p:nvSpPr>
          <p:cNvPr id="10" name="Rectángulo redondeado 9"/>
          <p:cNvSpPr/>
          <p:nvPr/>
        </p:nvSpPr>
        <p:spPr>
          <a:xfrm>
            <a:off x="7770164" y="47510"/>
            <a:ext cx="1179526" cy="732525"/>
          </a:xfrm>
          <a:prstGeom prst="roundRect">
            <a:avLst>
              <a:gd name="adj" fmla="val 4163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a:t>¿Qué es </a:t>
            </a:r>
            <a:r>
              <a:rPr lang="es-AR" sz="900" dirty="0" smtClean="0"/>
              <a:t>la floración de árboles y arbustos?</a:t>
            </a:r>
            <a:endParaRPr lang="es-AR" sz="900" dirty="0"/>
          </a:p>
        </p:txBody>
      </p:sp>
      <p:sp>
        <p:nvSpPr>
          <p:cNvPr id="11" name="CuadroTexto 10"/>
          <p:cNvSpPr txBox="1"/>
          <p:nvPr/>
        </p:nvSpPr>
        <p:spPr>
          <a:xfrm>
            <a:off x="25090" y="1098059"/>
            <a:ext cx="1075295" cy="5339923"/>
          </a:xfrm>
          <a:prstGeom prst="rect">
            <a:avLst/>
          </a:prstGeom>
          <a:noFill/>
        </p:spPr>
        <p:txBody>
          <a:bodyPr wrap="square" rtlCol="0">
            <a:spAutoFit/>
          </a:bodyPr>
          <a:lstStyle/>
          <a:p>
            <a:r>
              <a:rPr lang="es-AR" sz="1100" b="1" dirty="0" smtClean="0">
                <a:solidFill>
                  <a:srgbClr val="215B1C"/>
                </a:solidFill>
              </a:rPr>
              <a:t>A. ¿Qué es la floración de árboles y arbustos?</a:t>
            </a:r>
          </a:p>
          <a:p>
            <a:endParaRPr lang="es-AR" sz="1100" b="1" dirty="0" smtClean="0">
              <a:solidFill>
                <a:srgbClr val="215B1C"/>
              </a:solidFill>
            </a:endParaRPr>
          </a:p>
          <a:p>
            <a:r>
              <a:rPr lang="es-AR" sz="1100" b="1" dirty="0">
                <a:solidFill>
                  <a:srgbClr val="759885"/>
                </a:solidFill>
              </a:rPr>
              <a:t>B</a:t>
            </a:r>
            <a:r>
              <a:rPr lang="es-AR" sz="1100" b="1" dirty="0" smtClean="0">
                <a:solidFill>
                  <a:srgbClr val="759885"/>
                </a:solidFill>
              </a:rPr>
              <a:t>. ¿Por qué recolectar datos de la floración de árboles y arbustos?</a:t>
            </a:r>
          </a:p>
          <a:p>
            <a:endParaRPr lang="es-AR" sz="1100" b="1" dirty="0">
              <a:solidFill>
                <a:srgbClr val="759885"/>
              </a:solidFill>
            </a:endParaRPr>
          </a:p>
          <a:p>
            <a:r>
              <a:rPr lang="es-AR" sz="1100" b="1" dirty="0" smtClean="0">
                <a:solidFill>
                  <a:srgbClr val="759885"/>
                </a:solidFill>
              </a:rPr>
              <a:t>C. Cómo pueden ayudar sus mediciones</a:t>
            </a:r>
          </a:p>
          <a:p>
            <a:endParaRPr lang="es-AR" sz="1100" b="1" dirty="0">
              <a:solidFill>
                <a:srgbClr val="759885"/>
              </a:solidFill>
            </a:endParaRPr>
          </a:p>
          <a:p>
            <a:r>
              <a:rPr lang="es-AR" sz="1100" b="1" dirty="0" smtClean="0">
                <a:solidFill>
                  <a:srgbClr val="759885"/>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3" name="Slide Number Placeholder 2"/>
          <p:cNvSpPr>
            <a:spLocks noGrp="1"/>
          </p:cNvSpPr>
          <p:nvPr>
            <p:ph type="sldNum" sz="quarter" idx="12"/>
          </p:nvPr>
        </p:nvSpPr>
        <p:spPr/>
        <p:txBody>
          <a:bodyPr/>
          <a:lstStyle/>
          <a:p>
            <a:fld id="{60A7FD43-AE91-2142-BE89-486ECDF19888}" type="slidenum">
              <a:rPr lang="en-US" smtClean="0"/>
              <a:t>5</a:t>
            </a:fld>
            <a:endParaRPr lang="en-US" dirty="0"/>
          </a:p>
        </p:txBody>
      </p:sp>
      <p:sp>
        <p:nvSpPr>
          <p:cNvPr id="2" name="Title 1"/>
          <p:cNvSpPr>
            <a:spLocks noGrp="1"/>
          </p:cNvSpPr>
          <p:nvPr>
            <p:ph type="title"/>
          </p:nvPr>
        </p:nvSpPr>
        <p:spPr>
          <a:xfrm>
            <a:off x="1262840" y="1017417"/>
            <a:ext cx="7886700" cy="742777"/>
          </a:xfrm>
        </p:spPr>
        <p:txBody>
          <a:bodyPr/>
          <a:lstStyle/>
          <a:p>
            <a:pPr lvl="0" defTabSz="457200">
              <a:lnSpc>
                <a:spcPct val="100000"/>
              </a:lnSpc>
              <a:defRPr/>
            </a:pPr>
            <a:r>
              <a:rPr lang="es-AR" b="1" dirty="0" smtClean="0">
                <a:solidFill>
                  <a:srgbClr val="055000"/>
                </a:solidFill>
              </a:rPr>
              <a:t>¿Cuándo tiene lugar la floración?</a:t>
            </a:r>
            <a:endParaRPr lang="es-AR" b="1" dirty="0">
              <a:solidFill>
                <a:srgbClr val="055000"/>
              </a:solidFill>
            </a:endParaRPr>
          </a:p>
        </p:txBody>
      </p:sp>
      <p:sp>
        <p:nvSpPr>
          <p:cNvPr id="8" name="Content Placeholder 2"/>
          <p:cNvSpPr txBox="1">
            <a:spLocks/>
          </p:cNvSpPr>
          <p:nvPr/>
        </p:nvSpPr>
        <p:spPr>
          <a:xfrm>
            <a:off x="1205120" y="1790698"/>
            <a:ext cx="7408202" cy="17817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gn="just">
              <a:spcBef>
                <a:spcPct val="20000"/>
              </a:spcBef>
              <a:defRPr/>
            </a:pPr>
            <a:r>
              <a:rPr lang="es-AR" dirty="0" smtClean="0"/>
              <a:t>Para muchos lugares alrededor del mundo, hay un ciclo de floración y de senescencia foliar, por ejemplo, una estación cálida y fría. </a:t>
            </a:r>
          </a:p>
          <a:p>
            <a:pPr marL="0" lvl="0" indent="0" algn="just">
              <a:spcBef>
                <a:spcPct val="20000"/>
              </a:spcBef>
              <a:buNone/>
              <a:defRPr/>
            </a:pPr>
            <a:endParaRPr lang="es-AR" dirty="0" smtClean="0"/>
          </a:p>
          <a:p>
            <a:pPr marL="342900" lvl="0" indent="-342900" algn="just">
              <a:spcBef>
                <a:spcPct val="20000"/>
              </a:spcBef>
              <a:defRPr/>
            </a:pPr>
            <a:r>
              <a:rPr lang="es-AR" dirty="0" smtClean="0"/>
              <a:t>Hay lugares donde las múltiples estaciones húmedas y secas pueden tener lugar en un mismo año, resultando en múltiplos ciclos de floración y de senescencia foliar.  </a:t>
            </a:r>
            <a:endParaRPr lang="es-AR" dirty="0">
              <a:solidFill>
                <a:srgbClr val="000000"/>
              </a:solidFill>
            </a:endParaRPr>
          </a:p>
        </p:txBody>
      </p:sp>
      <p:pic>
        <p:nvPicPr>
          <p:cNvPr id="4" name="Picture 3" descr="Two photos displaying students investigating budding shrubs, one photo shows a group of students and the second is a close up of a girl examining a bud up clos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9716" y="3884610"/>
            <a:ext cx="6654800" cy="2667000"/>
          </a:xfrm>
          <a:prstGeom prst="rect">
            <a:avLst/>
          </a:prstGeom>
        </p:spPr>
      </p:pic>
    </p:spTree>
    <p:extLst>
      <p:ext uri="{BB962C8B-B14F-4D97-AF65-F5344CB8AC3E}">
        <p14:creationId xmlns:p14="http://schemas.microsoft.com/office/powerpoint/2010/main" val="8290237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2"/>
          <a:stretch>
            <a:fillRect/>
          </a:stretch>
        </p:blipFill>
        <p:spPr>
          <a:xfrm>
            <a:off x="-397" y="-189872"/>
            <a:ext cx="9144793" cy="7053683"/>
          </a:xfrm>
          <a:prstGeom prst="rect">
            <a:avLst/>
          </a:prstGeom>
        </p:spPr>
      </p:pic>
      <p:sp>
        <p:nvSpPr>
          <p:cNvPr id="12" name="Rectángulo redondeado 11"/>
          <p:cNvSpPr/>
          <p:nvPr/>
        </p:nvSpPr>
        <p:spPr>
          <a:xfrm>
            <a:off x="7770164" y="47510"/>
            <a:ext cx="1179526" cy="732525"/>
          </a:xfrm>
          <a:prstGeom prst="roundRect">
            <a:avLst>
              <a:gd name="adj" fmla="val 4163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¿Por qué recopilar datos de la floración?</a:t>
            </a:r>
            <a:endParaRPr lang="es-AR" sz="900" dirty="0"/>
          </a:p>
        </p:txBody>
      </p:sp>
      <p:sp>
        <p:nvSpPr>
          <p:cNvPr id="13" name="CuadroTexto 12"/>
          <p:cNvSpPr txBox="1"/>
          <p:nvPr/>
        </p:nvSpPr>
        <p:spPr>
          <a:xfrm>
            <a:off x="25090" y="1098059"/>
            <a:ext cx="1075295" cy="5339923"/>
          </a:xfrm>
          <a:prstGeom prst="rect">
            <a:avLst/>
          </a:prstGeom>
          <a:noFill/>
        </p:spPr>
        <p:txBody>
          <a:bodyPr wrap="square" rtlCol="0">
            <a:spAutoFit/>
          </a:bodyPr>
          <a:lstStyle/>
          <a:p>
            <a:r>
              <a:rPr lang="es-AR" sz="1100" b="1" dirty="0">
                <a:solidFill>
                  <a:srgbClr val="759885"/>
                </a:solidFill>
              </a:rPr>
              <a:t>A. ¿Qué es la floración de árboles y arbustos?</a:t>
            </a:r>
          </a:p>
          <a:p>
            <a:endParaRPr lang="es-AR" sz="1100" b="1" dirty="0" smtClean="0">
              <a:solidFill>
                <a:srgbClr val="215B1C"/>
              </a:solidFill>
            </a:endParaRPr>
          </a:p>
          <a:p>
            <a:r>
              <a:rPr lang="es-AR" sz="1100" b="1" dirty="0">
                <a:solidFill>
                  <a:srgbClr val="215B1C"/>
                </a:solidFill>
              </a:rPr>
              <a:t>B. ¿Por qué recolectar datos de la floración de árboles y arbustos?</a:t>
            </a:r>
          </a:p>
          <a:p>
            <a:endParaRPr lang="es-AR" sz="1100" b="1" dirty="0">
              <a:solidFill>
                <a:srgbClr val="759885"/>
              </a:solidFill>
            </a:endParaRPr>
          </a:p>
          <a:p>
            <a:r>
              <a:rPr lang="es-AR" sz="1100" b="1" dirty="0" smtClean="0">
                <a:solidFill>
                  <a:srgbClr val="759885"/>
                </a:solidFill>
              </a:rPr>
              <a:t>C. Cómo pueden ayudar sus mediciones</a:t>
            </a:r>
          </a:p>
          <a:p>
            <a:endParaRPr lang="es-AR" sz="1100" b="1" dirty="0">
              <a:solidFill>
                <a:srgbClr val="759885"/>
              </a:solidFill>
            </a:endParaRPr>
          </a:p>
          <a:p>
            <a:r>
              <a:rPr lang="es-AR" sz="1100" b="1" dirty="0" smtClean="0">
                <a:solidFill>
                  <a:srgbClr val="759885"/>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3" name="Slide Number Placeholder 2"/>
          <p:cNvSpPr>
            <a:spLocks noGrp="1"/>
          </p:cNvSpPr>
          <p:nvPr>
            <p:ph type="sldNum" sz="quarter" idx="12"/>
          </p:nvPr>
        </p:nvSpPr>
        <p:spPr/>
        <p:txBody>
          <a:bodyPr/>
          <a:lstStyle/>
          <a:p>
            <a:fld id="{60A7FD43-AE91-2142-BE89-486ECDF19888}" type="slidenum">
              <a:rPr lang="en-US" smtClean="0"/>
              <a:t>6</a:t>
            </a:fld>
            <a:endParaRPr lang="en-US" dirty="0"/>
          </a:p>
        </p:txBody>
      </p:sp>
      <p:sp>
        <p:nvSpPr>
          <p:cNvPr id="2" name="Title 1"/>
          <p:cNvSpPr>
            <a:spLocks noGrp="1"/>
          </p:cNvSpPr>
          <p:nvPr>
            <p:ph type="title"/>
          </p:nvPr>
        </p:nvSpPr>
        <p:spPr>
          <a:xfrm>
            <a:off x="1208246" y="910154"/>
            <a:ext cx="7886700" cy="577467"/>
          </a:xfrm>
        </p:spPr>
        <p:txBody>
          <a:bodyPr/>
          <a:lstStyle/>
          <a:p>
            <a:pPr lvl="0">
              <a:defRPr/>
            </a:pPr>
            <a:r>
              <a:rPr lang="es-AR" b="1" dirty="0" smtClean="0">
                <a:solidFill>
                  <a:srgbClr val="055000"/>
                </a:solidFill>
              </a:rPr>
              <a:t>¿Porqué recopilar datos de floración?</a:t>
            </a:r>
            <a:endParaRPr lang="es-AR" b="1" dirty="0">
              <a:solidFill>
                <a:srgbClr val="055000"/>
              </a:solidFill>
            </a:endParaRPr>
          </a:p>
        </p:txBody>
      </p:sp>
      <p:sp>
        <p:nvSpPr>
          <p:cNvPr id="7" name="Content Placeholder 2"/>
          <p:cNvSpPr txBox="1">
            <a:spLocks/>
          </p:cNvSpPr>
          <p:nvPr/>
        </p:nvSpPr>
        <p:spPr>
          <a:xfrm>
            <a:off x="1208246" y="1401693"/>
            <a:ext cx="776630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None/>
              <a:defRPr/>
            </a:pPr>
            <a:r>
              <a:rPr lang="es-ES" sz="1600" dirty="0"/>
              <a:t>Los científicos están muy interesados ​​en saber cuándo aparecen las hojas en primavera y con qué rapidez se expanden. El momento y la velocidad de los cambios de hojas caídas, como los cambios de color y la caída de las hojas, también son importantes. Estos eventos fenológicos de las plantas están directamente relacionados con la fijación global de carbono y la cantidad de dióxido de carbono en la atmósfera. Además, afectan y se ven afectados por la temperatura y la humedad del aire, así como la humedad del suelo.</a:t>
            </a:r>
            <a:endParaRPr lang="en-US" sz="1600" b="1" dirty="0">
              <a:solidFill>
                <a:srgbClr val="055000"/>
              </a:solidFill>
            </a:endParaRPr>
          </a:p>
          <a:p>
            <a:pPr marL="0" indent="0">
              <a:lnSpc>
                <a:spcPct val="100000"/>
              </a:lnSpc>
              <a:spcBef>
                <a:spcPct val="0"/>
              </a:spcBef>
              <a:buNone/>
              <a:defRPr/>
            </a:pPr>
            <a:r>
              <a:rPr lang="en-US" sz="1600" dirty="0"/>
              <a:t>Los </a:t>
            </a:r>
            <a:r>
              <a:rPr lang="en-US" sz="1600" dirty="0" err="1"/>
              <a:t>científicos</a:t>
            </a:r>
            <a:r>
              <a:rPr lang="en-US" sz="1600" dirty="0"/>
              <a:t> </a:t>
            </a:r>
            <a:r>
              <a:rPr lang="en-US" sz="1600" dirty="0" err="1"/>
              <a:t>utilizan</a:t>
            </a:r>
            <a:r>
              <a:rPr lang="en-US" sz="1600" dirty="0"/>
              <a:t> los </a:t>
            </a:r>
            <a:r>
              <a:rPr lang="en-US" sz="1600" dirty="0" err="1"/>
              <a:t>datos</a:t>
            </a:r>
            <a:r>
              <a:rPr lang="en-US" sz="1600" dirty="0"/>
              <a:t> de la </a:t>
            </a:r>
            <a:r>
              <a:rPr lang="en-US" sz="1600" dirty="0" err="1"/>
              <a:t>floración</a:t>
            </a:r>
            <a:r>
              <a:rPr lang="en-US" sz="1600" dirty="0"/>
              <a:t> para:</a:t>
            </a:r>
          </a:p>
          <a:p>
            <a:pPr marL="0" marR="0" lvl="0" indent="0" defTabSz="914400" eaLnBrk="1" fontAlgn="auto" latinLnBrk="0" hangingPunct="1">
              <a:lnSpc>
                <a:spcPct val="100000"/>
              </a:lnSpc>
              <a:spcBef>
                <a:spcPct val="0"/>
              </a:spcBef>
              <a:spcAft>
                <a:spcPts val="0"/>
              </a:spcAft>
              <a:buClrTx/>
              <a:buSzTx/>
              <a:buFontTx/>
              <a:buNone/>
              <a:tabLst/>
              <a:defRPr/>
            </a:pPr>
            <a:endParaRPr lang="en-US" b="1" dirty="0">
              <a:solidFill>
                <a:srgbClr val="055000"/>
              </a:solidFill>
            </a:endParaRPr>
          </a:p>
        </p:txBody>
      </p:sp>
      <p:sp>
        <p:nvSpPr>
          <p:cNvPr id="10" name="Content Placeholder 2"/>
          <p:cNvSpPr txBox="1">
            <a:spLocks/>
          </p:cNvSpPr>
          <p:nvPr/>
        </p:nvSpPr>
        <p:spPr>
          <a:xfrm>
            <a:off x="1105861" y="3429000"/>
            <a:ext cx="509537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0050" lvl="1" indent="-285750" algn="just">
              <a:buClr>
                <a:schemeClr val="tx1"/>
              </a:buClr>
              <a:defRPr/>
            </a:pPr>
            <a:r>
              <a:rPr lang="es-ES" sz="1400" dirty="0"/>
              <a:t>Calcular la duración de la temporada de crecimiento y monitorear los cambios interanuales en la duración de la temporada de crecimiento. </a:t>
            </a:r>
          </a:p>
          <a:p>
            <a:pPr marL="400050" lvl="1" indent="-285750" algn="just">
              <a:buClr>
                <a:schemeClr val="tx1"/>
              </a:buClr>
              <a:defRPr/>
            </a:pPr>
            <a:r>
              <a:rPr lang="es-ES" sz="1400" dirty="0"/>
              <a:t>Determinar cómo las condiciones ambientales como la temperatura del aire y del suelo, la precipitación, la humedad del suelo y la duración del día afectan el crecimiento de las plantas.</a:t>
            </a:r>
            <a:endParaRPr lang="en-US" sz="1400" dirty="0"/>
          </a:p>
          <a:p>
            <a:pPr marL="400050" lvl="1" indent="-285750" algn="just">
              <a:buClr>
                <a:schemeClr val="tx1"/>
              </a:buClr>
              <a:defRPr/>
            </a:pPr>
            <a:r>
              <a:rPr lang="es-ES" sz="1400" dirty="0"/>
              <a:t>Monitorear la naturaleza y extensión del cambio climático y sus efectos en plantas y animales. </a:t>
            </a:r>
          </a:p>
          <a:p>
            <a:pPr marL="400050" lvl="1" indent="-285750" algn="just">
              <a:buClr>
                <a:schemeClr val="tx1"/>
              </a:buClr>
              <a:defRPr/>
            </a:pPr>
            <a:r>
              <a:rPr lang="es-ES" sz="1400" dirty="0"/>
              <a:t>Para ayudar a interpretar las observaciones satelitales de verdor. </a:t>
            </a:r>
          </a:p>
          <a:p>
            <a:pPr marL="400050" lvl="1" indent="-285750" algn="just">
              <a:buClr>
                <a:schemeClr val="tx1"/>
              </a:buClr>
              <a:defRPr/>
            </a:pPr>
            <a:r>
              <a:rPr lang="es-ES" sz="1400" dirty="0"/>
              <a:t>En modelos climáticos y ecológicos, y para predecir la susceptibilidad al fuego de áreas boscosas o de pastizales</a:t>
            </a:r>
            <a:endParaRPr lang="en-US" sz="1400" dirty="0"/>
          </a:p>
        </p:txBody>
      </p:sp>
      <p:pic>
        <p:nvPicPr>
          <p:cNvPr id="9" name="Picture 24" descr="Photo of new emerging aspen tree lea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011" y="3297057"/>
            <a:ext cx="2472237" cy="307108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268787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2"/>
          <a:stretch>
            <a:fillRect/>
          </a:stretch>
        </p:blipFill>
        <p:spPr>
          <a:xfrm>
            <a:off x="-397" y="-189872"/>
            <a:ext cx="9144793" cy="7053683"/>
          </a:xfrm>
          <a:prstGeom prst="rect">
            <a:avLst/>
          </a:prstGeom>
        </p:spPr>
      </p:pic>
      <p:sp>
        <p:nvSpPr>
          <p:cNvPr id="15" name="Rectángulo redondeado 14"/>
          <p:cNvSpPr/>
          <p:nvPr/>
        </p:nvSpPr>
        <p:spPr>
          <a:xfrm>
            <a:off x="7770164" y="47510"/>
            <a:ext cx="1179526" cy="732525"/>
          </a:xfrm>
          <a:prstGeom prst="roundRect">
            <a:avLst>
              <a:gd name="adj" fmla="val 4163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¿Por qué recolectar datos de la floración de árboles y arbustos?</a:t>
            </a:r>
            <a:endParaRPr lang="es-AR" sz="900" dirty="0"/>
          </a:p>
        </p:txBody>
      </p:sp>
      <p:sp>
        <p:nvSpPr>
          <p:cNvPr id="16" name="CuadroTexto 15"/>
          <p:cNvSpPr txBox="1"/>
          <p:nvPr/>
        </p:nvSpPr>
        <p:spPr>
          <a:xfrm>
            <a:off x="25090" y="1098059"/>
            <a:ext cx="1075295" cy="5339923"/>
          </a:xfrm>
          <a:prstGeom prst="rect">
            <a:avLst/>
          </a:prstGeom>
          <a:noFill/>
        </p:spPr>
        <p:txBody>
          <a:bodyPr wrap="square" rtlCol="0">
            <a:spAutoFit/>
          </a:bodyPr>
          <a:lstStyle/>
          <a:p>
            <a:r>
              <a:rPr lang="es-AR" sz="1100" b="1" dirty="0">
                <a:solidFill>
                  <a:srgbClr val="759885"/>
                </a:solidFill>
              </a:rPr>
              <a:t>A. ¿Qué es la floración de árboles y arbustos?</a:t>
            </a:r>
          </a:p>
          <a:p>
            <a:endParaRPr lang="es-AR" sz="1100" b="1" dirty="0">
              <a:solidFill>
                <a:srgbClr val="759885"/>
              </a:solidFill>
            </a:endParaRPr>
          </a:p>
          <a:p>
            <a:r>
              <a:rPr lang="es-AR" sz="1100" b="1" dirty="0">
                <a:solidFill>
                  <a:srgbClr val="759885"/>
                </a:solidFill>
              </a:rPr>
              <a:t>B. ¿Por qué recolectar datos de la floración de árboles y arbustos?</a:t>
            </a:r>
          </a:p>
          <a:p>
            <a:endParaRPr lang="es-AR" sz="1100" b="1" dirty="0">
              <a:solidFill>
                <a:srgbClr val="215B1C"/>
              </a:solidFill>
            </a:endParaRPr>
          </a:p>
          <a:p>
            <a:r>
              <a:rPr lang="es-AR" sz="1100" b="1" dirty="0">
                <a:solidFill>
                  <a:srgbClr val="215B1C"/>
                </a:solidFill>
              </a:rPr>
              <a:t>C. Cómo pueden ayudar sus mediciones</a:t>
            </a:r>
          </a:p>
          <a:p>
            <a:endParaRPr lang="es-AR" sz="1100" b="1" dirty="0">
              <a:solidFill>
                <a:srgbClr val="759885"/>
              </a:solidFill>
            </a:endParaRPr>
          </a:p>
          <a:p>
            <a:r>
              <a:rPr lang="es-AR" sz="1100" b="1" dirty="0" smtClean="0">
                <a:solidFill>
                  <a:srgbClr val="759885"/>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3" name="Slide Number Placeholder 2"/>
          <p:cNvSpPr>
            <a:spLocks noGrp="1"/>
          </p:cNvSpPr>
          <p:nvPr>
            <p:ph type="sldNum" sz="quarter" idx="12"/>
          </p:nvPr>
        </p:nvSpPr>
        <p:spPr/>
        <p:txBody>
          <a:bodyPr/>
          <a:lstStyle/>
          <a:p>
            <a:fld id="{60A7FD43-AE91-2142-BE89-486ECDF19888}" type="slidenum">
              <a:rPr lang="en-US" smtClean="0"/>
              <a:t>7</a:t>
            </a:fld>
            <a:endParaRPr lang="en-US" dirty="0"/>
          </a:p>
        </p:txBody>
      </p:sp>
      <p:sp>
        <p:nvSpPr>
          <p:cNvPr id="2" name="Title 1"/>
          <p:cNvSpPr>
            <a:spLocks noGrp="1"/>
          </p:cNvSpPr>
          <p:nvPr>
            <p:ph type="title"/>
          </p:nvPr>
        </p:nvSpPr>
        <p:spPr>
          <a:xfrm>
            <a:off x="1192267" y="660268"/>
            <a:ext cx="7886700" cy="1325563"/>
          </a:xfrm>
        </p:spPr>
        <p:txBody>
          <a:bodyPr/>
          <a:lstStyle/>
          <a:p>
            <a:pPr lvl="0" defTabSz="457200">
              <a:lnSpc>
                <a:spcPct val="100000"/>
              </a:lnSpc>
              <a:defRPr/>
            </a:pPr>
            <a:r>
              <a:rPr lang="en-US" b="1" dirty="0" err="1">
                <a:solidFill>
                  <a:srgbClr val="055000"/>
                </a:solidFill>
              </a:rPr>
              <a:t>Cómo</a:t>
            </a:r>
            <a:r>
              <a:rPr lang="en-US" b="1" dirty="0">
                <a:solidFill>
                  <a:srgbClr val="055000"/>
                </a:solidFill>
              </a:rPr>
              <a:t> sus </a:t>
            </a:r>
            <a:r>
              <a:rPr lang="en-US" b="1" dirty="0" err="1">
                <a:solidFill>
                  <a:srgbClr val="055000"/>
                </a:solidFill>
              </a:rPr>
              <a:t>mediciones</a:t>
            </a:r>
            <a:r>
              <a:rPr lang="en-US" b="1" dirty="0">
                <a:solidFill>
                  <a:srgbClr val="055000"/>
                </a:solidFill>
              </a:rPr>
              <a:t> </a:t>
            </a:r>
            <a:r>
              <a:rPr lang="en-US" b="1" dirty="0" err="1">
                <a:solidFill>
                  <a:srgbClr val="055000"/>
                </a:solidFill>
              </a:rPr>
              <a:t>pueden</a:t>
            </a:r>
            <a:r>
              <a:rPr lang="en-US" b="1" dirty="0">
                <a:solidFill>
                  <a:srgbClr val="055000"/>
                </a:solidFill>
              </a:rPr>
              <a:t> </a:t>
            </a:r>
            <a:r>
              <a:rPr lang="en-US" b="1" dirty="0" err="1">
                <a:solidFill>
                  <a:srgbClr val="055000"/>
                </a:solidFill>
              </a:rPr>
              <a:t>ayudar</a:t>
            </a:r>
            <a:endParaRPr lang="en-US" b="1" dirty="0">
              <a:solidFill>
                <a:srgbClr val="055000"/>
              </a:solidFill>
            </a:endParaRPr>
          </a:p>
        </p:txBody>
      </p:sp>
      <p:sp>
        <p:nvSpPr>
          <p:cNvPr id="7" name="Content Placeholder 2"/>
          <p:cNvSpPr txBox="1">
            <a:spLocks/>
          </p:cNvSpPr>
          <p:nvPr/>
        </p:nvSpPr>
        <p:spPr>
          <a:xfrm>
            <a:off x="1276054" y="1713755"/>
            <a:ext cx="38862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defTabSz="457200">
              <a:lnSpc>
                <a:spcPct val="100000"/>
              </a:lnSpc>
              <a:spcBef>
                <a:spcPct val="20000"/>
              </a:spcBef>
              <a:defRPr/>
            </a:pPr>
            <a:r>
              <a:rPr lang="en-US" dirty="0"/>
              <a:t>.</a:t>
            </a:r>
          </a:p>
        </p:txBody>
      </p:sp>
      <p:pic>
        <p:nvPicPr>
          <p:cNvPr id="11" name="Picture 10" descr="Photo of girls examining green-up buds on a shrub.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5405" y="1794973"/>
            <a:ext cx="2941965" cy="2195229"/>
          </a:xfrm>
          <a:prstGeom prst="rect">
            <a:avLst/>
          </a:prstGeom>
        </p:spPr>
      </p:pic>
      <p:sp>
        <p:nvSpPr>
          <p:cNvPr id="12" name="Content Placeholder 2"/>
          <p:cNvSpPr txBox="1">
            <a:spLocks/>
          </p:cNvSpPr>
          <p:nvPr/>
        </p:nvSpPr>
        <p:spPr>
          <a:xfrm>
            <a:off x="1225381" y="4161017"/>
            <a:ext cx="7578320" cy="92115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spcBef>
                <a:spcPct val="20000"/>
              </a:spcBef>
              <a:defRPr/>
            </a:pPr>
            <a:r>
              <a:rPr lang="es-ES" dirty="0"/>
              <a:t>Aquí hay un </a:t>
            </a:r>
            <a:r>
              <a:rPr lang="es-ES" b="1" u="sng" dirty="0">
                <a:solidFill>
                  <a:srgbClr val="0070C0"/>
                </a:solidFill>
              </a:rPr>
              <a:t>enlace</a:t>
            </a:r>
            <a:r>
              <a:rPr lang="es-ES" dirty="0"/>
              <a:t> a una visualización científica que muestra cambios en las regiones libres de heladas de principios de la primavera, comparando los valores promedio a principios de la década de 1950 con finales de la década de 2000:</a:t>
            </a:r>
            <a:endParaRPr lang="en-US" dirty="0"/>
          </a:p>
        </p:txBody>
      </p:sp>
      <p:pic>
        <p:nvPicPr>
          <p:cNvPr id="14" name="Picture 13" descr="Scientific visualization of average dates of frost-free zones displayed on a U.S. map. The data show how the frost free area has extended north as seen in the  1950-1952 and 2009-2011 average data. Image credit: NASA Scientific Visualization Studio.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5888" y="4858788"/>
            <a:ext cx="5512731" cy="1866515"/>
          </a:xfrm>
          <a:prstGeom prst="rect">
            <a:avLst/>
          </a:prstGeom>
        </p:spPr>
      </p:pic>
      <p:sp>
        <p:nvSpPr>
          <p:cNvPr id="5" name="TextBox 4">
            <a:extLst>
              <a:ext uri="{FF2B5EF4-FFF2-40B4-BE49-F238E27FC236}">
                <a16:creationId xmlns:a16="http://schemas.microsoft.com/office/drawing/2014/main" id="{BDCE6B4B-258E-9643-B770-1BBC58F05A84}"/>
              </a:ext>
            </a:extLst>
          </p:cNvPr>
          <p:cNvSpPr txBox="1"/>
          <p:nvPr/>
        </p:nvSpPr>
        <p:spPr>
          <a:xfrm>
            <a:off x="1460385" y="1592561"/>
            <a:ext cx="3969987" cy="2585323"/>
          </a:xfrm>
          <a:prstGeom prst="rect">
            <a:avLst/>
          </a:prstGeom>
          <a:noFill/>
        </p:spPr>
        <p:txBody>
          <a:bodyPr wrap="square" rtlCol="0">
            <a:spAutoFit/>
          </a:bodyPr>
          <a:lstStyle/>
          <a:p>
            <a:r>
              <a:rPr lang="es-ES" dirty="0"/>
              <a:t>Monitorear la duración de la temporada de crecimiento es importante para la sociedad para que pueda adaptarse mejor a las variaciones en la duración de la temporada de crecimiento y a otros impactos del cambio climático, que pueden afectar la producción de alimentos, el crecimiento económico y la salud humana.</a:t>
            </a:r>
            <a:endParaRPr lang="en-UY" dirty="0"/>
          </a:p>
        </p:txBody>
      </p:sp>
    </p:spTree>
    <p:extLst>
      <p:ext uri="{BB962C8B-B14F-4D97-AF65-F5344CB8AC3E}">
        <p14:creationId xmlns:p14="http://schemas.microsoft.com/office/powerpoint/2010/main" val="7723918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2"/>
          <a:stretch>
            <a:fillRect/>
          </a:stretch>
        </p:blipFill>
        <p:spPr>
          <a:xfrm>
            <a:off x="-397" y="-189872"/>
            <a:ext cx="9144793" cy="7053683"/>
          </a:xfrm>
          <a:prstGeom prst="rect">
            <a:avLst/>
          </a:prstGeom>
        </p:spPr>
      </p:pic>
      <p:sp>
        <p:nvSpPr>
          <p:cNvPr id="13" name="Rectángulo redondeado 12"/>
          <p:cNvSpPr/>
          <p:nvPr/>
        </p:nvSpPr>
        <p:spPr>
          <a:xfrm>
            <a:off x="7770164" y="47510"/>
            <a:ext cx="1179526" cy="732525"/>
          </a:xfrm>
          <a:prstGeom prst="roundRect">
            <a:avLst>
              <a:gd name="adj" fmla="val 4163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¿Por qué recolectar datos de la floración de árboles y arbustos?</a:t>
            </a:r>
            <a:endParaRPr lang="es-AR" sz="900" dirty="0"/>
          </a:p>
        </p:txBody>
      </p:sp>
      <p:sp>
        <p:nvSpPr>
          <p:cNvPr id="14" name="CuadroTexto 13"/>
          <p:cNvSpPr txBox="1"/>
          <p:nvPr/>
        </p:nvSpPr>
        <p:spPr>
          <a:xfrm>
            <a:off x="25090" y="1098059"/>
            <a:ext cx="1075295" cy="5339923"/>
          </a:xfrm>
          <a:prstGeom prst="rect">
            <a:avLst/>
          </a:prstGeom>
          <a:noFill/>
        </p:spPr>
        <p:txBody>
          <a:bodyPr wrap="square" rtlCol="0">
            <a:spAutoFit/>
          </a:bodyPr>
          <a:lstStyle/>
          <a:p>
            <a:r>
              <a:rPr lang="es-AR" sz="1100" b="1" dirty="0">
                <a:solidFill>
                  <a:srgbClr val="759885"/>
                </a:solidFill>
              </a:rPr>
              <a:t>A. ¿Qué es la floración de árboles y arbustos?</a:t>
            </a:r>
          </a:p>
          <a:p>
            <a:endParaRPr lang="es-AR" sz="1100" b="1" dirty="0">
              <a:solidFill>
                <a:srgbClr val="759885"/>
              </a:solidFill>
            </a:endParaRPr>
          </a:p>
          <a:p>
            <a:r>
              <a:rPr lang="es-AR" sz="1100" b="1" dirty="0">
                <a:solidFill>
                  <a:srgbClr val="759885"/>
                </a:solidFill>
              </a:rPr>
              <a:t>B. ¿Por qué recolectar datos de la floración de árboles y arbustos?</a:t>
            </a:r>
          </a:p>
          <a:p>
            <a:endParaRPr lang="es-AR" sz="1100" b="1" dirty="0">
              <a:solidFill>
                <a:srgbClr val="215B1C"/>
              </a:solidFill>
            </a:endParaRPr>
          </a:p>
          <a:p>
            <a:r>
              <a:rPr lang="es-AR" sz="1100" b="1" dirty="0">
                <a:solidFill>
                  <a:srgbClr val="215B1C"/>
                </a:solidFill>
              </a:rPr>
              <a:t>C. Cómo pueden ayudar sus mediciones</a:t>
            </a:r>
          </a:p>
          <a:p>
            <a:endParaRPr lang="es-AR" sz="1100" b="1" dirty="0">
              <a:solidFill>
                <a:srgbClr val="759885"/>
              </a:solidFill>
            </a:endParaRPr>
          </a:p>
          <a:p>
            <a:r>
              <a:rPr lang="es-AR" sz="1100" b="1" dirty="0" smtClean="0">
                <a:solidFill>
                  <a:srgbClr val="759885"/>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3" name="Slide Number Placeholder 2"/>
          <p:cNvSpPr>
            <a:spLocks noGrp="1"/>
          </p:cNvSpPr>
          <p:nvPr>
            <p:ph type="sldNum" sz="quarter" idx="12"/>
          </p:nvPr>
        </p:nvSpPr>
        <p:spPr/>
        <p:txBody>
          <a:bodyPr/>
          <a:lstStyle/>
          <a:p>
            <a:fld id="{60A7FD43-AE91-2142-BE89-486ECDF19888}" type="slidenum">
              <a:rPr lang="en-US" smtClean="0"/>
              <a:t>8</a:t>
            </a:fld>
            <a:endParaRPr lang="en-US" dirty="0"/>
          </a:p>
        </p:txBody>
      </p:sp>
      <p:sp>
        <p:nvSpPr>
          <p:cNvPr id="2" name="Title 1"/>
          <p:cNvSpPr>
            <a:spLocks noGrp="1"/>
          </p:cNvSpPr>
          <p:nvPr>
            <p:ph type="title"/>
          </p:nvPr>
        </p:nvSpPr>
        <p:spPr>
          <a:xfrm>
            <a:off x="1359841" y="746721"/>
            <a:ext cx="7886700" cy="1325563"/>
          </a:xfrm>
        </p:spPr>
        <p:txBody>
          <a:bodyPr/>
          <a:lstStyle/>
          <a:p>
            <a:r>
              <a:rPr lang="es-ES" dirty="0"/>
              <a:t>Los datos de floración ayudan a los científicos a interpretar imágenes satelitales</a:t>
            </a:r>
            <a:endParaRPr lang="en-US" b="1" dirty="0"/>
          </a:p>
        </p:txBody>
      </p:sp>
      <p:sp>
        <p:nvSpPr>
          <p:cNvPr id="7" name="Content Placeholder 2"/>
          <p:cNvSpPr txBox="1">
            <a:spLocks/>
          </p:cNvSpPr>
          <p:nvPr/>
        </p:nvSpPr>
        <p:spPr>
          <a:xfrm>
            <a:off x="1359841" y="2001859"/>
            <a:ext cx="277128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400" dirty="0"/>
              <a:t>Los científicos utilizan datos de un sensor de la </a:t>
            </a:r>
            <a:r>
              <a:rPr lang="es-ES" sz="1400" b="1" dirty="0">
                <a:solidFill>
                  <a:schemeClr val="accent6">
                    <a:lumMod val="50000"/>
                  </a:schemeClr>
                </a:solidFill>
              </a:rPr>
              <a:t>NASA</a:t>
            </a:r>
            <a:r>
              <a:rPr lang="es-ES" sz="1400" dirty="0"/>
              <a:t>, el </a:t>
            </a:r>
            <a:r>
              <a:rPr lang="es-ES" sz="1400" b="1" dirty="0">
                <a:solidFill>
                  <a:schemeClr val="accent6">
                    <a:lumMod val="50000"/>
                  </a:schemeClr>
                </a:solidFill>
              </a:rPr>
              <a:t>espectrómetro de imágenes de resolución moderada (MODIS)</a:t>
            </a:r>
            <a:r>
              <a:rPr lang="es-ES" sz="1400" dirty="0"/>
              <a:t>, para monitorear la dinámica estacional de la vegetación. Los datos de floración y de senescencia floral de pasto recopilados por los alumnos de GLOBE, utilizando métodos consistentes en todo el mundo, son una de las mejores herramientas para verificar la precisión de estos productos satelitales. </a:t>
            </a:r>
          </a:p>
          <a:p>
            <a:pPr marL="0" indent="0" algn="just">
              <a:buNone/>
            </a:pPr>
            <a:endParaRPr lang="en-US" dirty="0"/>
          </a:p>
        </p:txBody>
      </p:sp>
      <p:sp>
        <p:nvSpPr>
          <p:cNvPr id="9" name="Content Placeholder 2"/>
          <p:cNvSpPr txBox="1">
            <a:spLocks/>
          </p:cNvSpPr>
          <p:nvPr/>
        </p:nvSpPr>
        <p:spPr>
          <a:xfrm>
            <a:off x="1391624" y="4804536"/>
            <a:ext cx="7278847" cy="205346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0000"/>
              </a:lnSpc>
              <a:buNone/>
            </a:pPr>
            <a:r>
              <a:rPr lang="es-ES" sz="1600" dirty="0"/>
              <a:t>El Índice de Vegetación de Diferencia Normalizada es el análisis del verdor de la Tierra visto desde el espacio mediante el examen de dos longitudes de onda espectrales de luz diferentes (infrarrojo cercano y rojo). Los científicos pueden usar estos datos para rastrear cambios importantes en la densidad de la vegetación de la Tierra; también pueden utilizar estos datos para estudiar los cambios en el crecimiento de las plantas como resultado de los cambios climáticos y ambientales, así como la actividad humana.</a:t>
            </a:r>
          </a:p>
          <a:p>
            <a:pPr marL="0" indent="0" algn="just">
              <a:lnSpc>
                <a:spcPct val="110000"/>
              </a:lnSpc>
              <a:buNone/>
            </a:pPr>
            <a:r>
              <a:rPr lang="es-ES" sz="1600" dirty="0"/>
              <a:t>Vea dónde comienza la senescencia floral en su área </a:t>
            </a:r>
            <a:r>
              <a:rPr lang="es-ES" sz="1600" b="1" u="sng" dirty="0">
                <a:solidFill>
                  <a:srgbClr val="0070C0"/>
                </a:solidFill>
              </a:rPr>
              <a:t>aquí. </a:t>
            </a:r>
            <a:r>
              <a:rPr lang="es-ES" sz="1600" dirty="0"/>
              <a:t>Hojee los cambios mensuales en la producción primaria neta para ver dónde el verde da paso al marrón e identifique el período de tiempo en el que deseará comenzar sus observaciones.</a:t>
            </a:r>
          </a:p>
          <a:p>
            <a:pPr marL="0" indent="0" algn="just">
              <a:buNone/>
            </a:pPr>
            <a:endParaRPr lang="en-US" sz="1600" dirty="0"/>
          </a:p>
        </p:txBody>
      </p:sp>
      <p:pic>
        <p:nvPicPr>
          <p:cNvPr id="12" name="Picture 11" descr="Scientific visualization of NDVI data from Terra-Modis, showing world map with areas of photosynthetically productive vegetation in green. ">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8703" y="1738261"/>
            <a:ext cx="4371768" cy="3031253"/>
          </a:xfrm>
          <a:prstGeom prst="rect">
            <a:avLst/>
          </a:prstGeom>
        </p:spPr>
      </p:pic>
    </p:spTree>
    <p:extLst>
      <p:ext uri="{BB962C8B-B14F-4D97-AF65-F5344CB8AC3E}">
        <p14:creationId xmlns:p14="http://schemas.microsoft.com/office/powerpoint/2010/main" val="257937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2"/>
          <a:stretch>
            <a:fillRect/>
          </a:stretch>
        </p:blipFill>
        <p:spPr>
          <a:xfrm>
            <a:off x="-397" y="-189872"/>
            <a:ext cx="9144793" cy="7053683"/>
          </a:xfrm>
          <a:prstGeom prst="rect">
            <a:avLst/>
          </a:prstGeom>
        </p:spPr>
      </p:pic>
      <p:sp>
        <p:nvSpPr>
          <p:cNvPr id="12" name="Rectángulo redondeado 11"/>
          <p:cNvSpPr/>
          <p:nvPr/>
        </p:nvSpPr>
        <p:spPr>
          <a:xfrm>
            <a:off x="7770164" y="47510"/>
            <a:ext cx="1179526" cy="732525"/>
          </a:xfrm>
          <a:prstGeom prst="roundRect">
            <a:avLst>
              <a:gd name="adj" fmla="val 4163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¿Por qué recolectar datos de la floración de árboles y arbustos?</a:t>
            </a:r>
            <a:endParaRPr lang="es-AR" sz="900" dirty="0"/>
          </a:p>
        </p:txBody>
      </p:sp>
      <p:sp>
        <p:nvSpPr>
          <p:cNvPr id="13" name="CuadroTexto 12"/>
          <p:cNvSpPr txBox="1"/>
          <p:nvPr/>
        </p:nvSpPr>
        <p:spPr>
          <a:xfrm>
            <a:off x="25090" y="1098059"/>
            <a:ext cx="1075295" cy="5339923"/>
          </a:xfrm>
          <a:prstGeom prst="rect">
            <a:avLst/>
          </a:prstGeom>
          <a:noFill/>
        </p:spPr>
        <p:txBody>
          <a:bodyPr wrap="square" rtlCol="0">
            <a:spAutoFit/>
          </a:bodyPr>
          <a:lstStyle/>
          <a:p>
            <a:r>
              <a:rPr lang="es-AR" sz="1100" b="1" dirty="0">
                <a:solidFill>
                  <a:srgbClr val="759885"/>
                </a:solidFill>
              </a:rPr>
              <a:t>A. ¿Qué es la floración de árboles y arbustos?</a:t>
            </a:r>
          </a:p>
          <a:p>
            <a:endParaRPr lang="es-AR" sz="1100" b="1" dirty="0">
              <a:solidFill>
                <a:srgbClr val="759885"/>
              </a:solidFill>
            </a:endParaRPr>
          </a:p>
          <a:p>
            <a:r>
              <a:rPr lang="es-AR" sz="1100" b="1" dirty="0">
                <a:solidFill>
                  <a:srgbClr val="759885"/>
                </a:solidFill>
              </a:rPr>
              <a:t>B. ¿Por qué recolectar datos de la floración de árboles y arbustos?</a:t>
            </a:r>
          </a:p>
          <a:p>
            <a:endParaRPr lang="es-AR" sz="1100" b="1" dirty="0">
              <a:solidFill>
                <a:srgbClr val="215B1C"/>
              </a:solidFill>
            </a:endParaRPr>
          </a:p>
          <a:p>
            <a:r>
              <a:rPr lang="es-AR" sz="1100" b="1" dirty="0">
                <a:solidFill>
                  <a:srgbClr val="215B1C"/>
                </a:solidFill>
              </a:rPr>
              <a:t>C. Cómo pueden ayudar sus mediciones</a:t>
            </a:r>
          </a:p>
          <a:p>
            <a:endParaRPr lang="es-AR" sz="1100" b="1" dirty="0">
              <a:solidFill>
                <a:srgbClr val="759885"/>
              </a:solidFill>
            </a:endParaRPr>
          </a:p>
          <a:p>
            <a:r>
              <a:rPr lang="es-AR" sz="1100" b="1" dirty="0" smtClean="0">
                <a:solidFill>
                  <a:srgbClr val="759885"/>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5" name="Slide Number Placeholder 4"/>
          <p:cNvSpPr>
            <a:spLocks noGrp="1"/>
          </p:cNvSpPr>
          <p:nvPr>
            <p:ph type="sldNum" sz="quarter" idx="12"/>
          </p:nvPr>
        </p:nvSpPr>
        <p:spPr/>
        <p:txBody>
          <a:bodyPr/>
          <a:lstStyle/>
          <a:p>
            <a:fld id="{60A7FD43-AE91-2142-BE89-486ECDF19888}" type="slidenum">
              <a:rPr lang="en-US" smtClean="0"/>
              <a:t>9</a:t>
            </a:fld>
            <a:endParaRPr lang="en-US" dirty="0"/>
          </a:p>
        </p:txBody>
      </p:sp>
      <p:sp>
        <p:nvSpPr>
          <p:cNvPr id="2" name="Title 1"/>
          <p:cNvSpPr>
            <a:spLocks noGrp="1"/>
          </p:cNvSpPr>
          <p:nvPr>
            <p:ph type="title"/>
          </p:nvPr>
        </p:nvSpPr>
        <p:spPr>
          <a:xfrm>
            <a:off x="1218904" y="660268"/>
            <a:ext cx="7886700" cy="1325563"/>
          </a:xfrm>
        </p:spPr>
        <p:txBody>
          <a:bodyPr/>
          <a:lstStyle/>
          <a:p>
            <a:r>
              <a:rPr lang="en-US" b="1" dirty="0" err="1">
                <a:solidFill>
                  <a:srgbClr val="055000"/>
                </a:solidFill>
              </a:rPr>
              <a:t>Importancia</a:t>
            </a:r>
            <a:r>
              <a:rPr lang="en-US" b="1" dirty="0">
                <a:solidFill>
                  <a:srgbClr val="055000"/>
                </a:solidFill>
              </a:rPr>
              <a:t> </a:t>
            </a:r>
            <a:r>
              <a:rPr lang="en-US" b="1" dirty="0" err="1">
                <a:solidFill>
                  <a:srgbClr val="055000"/>
                </a:solidFill>
              </a:rPr>
              <a:t>científica</a:t>
            </a:r>
            <a:r>
              <a:rPr lang="en-US" b="1" dirty="0">
                <a:solidFill>
                  <a:srgbClr val="055000"/>
                </a:solidFill>
              </a:rPr>
              <a:t> de la </a:t>
            </a:r>
            <a:r>
              <a:rPr lang="en-US" b="1" dirty="0" err="1">
                <a:solidFill>
                  <a:srgbClr val="055000"/>
                </a:solidFill>
              </a:rPr>
              <a:t>floración</a:t>
            </a:r>
            <a:r>
              <a:rPr lang="en-US" b="1" dirty="0">
                <a:solidFill>
                  <a:srgbClr val="055000"/>
                </a:solidFill>
              </a:rPr>
              <a:t> y la </a:t>
            </a:r>
            <a:r>
              <a:rPr lang="en-US" b="1" dirty="0" err="1">
                <a:solidFill>
                  <a:srgbClr val="055000"/>
                </a:solidFill>
              </a:rPr>
              <a:t>senescencia</a:t>
            </a:r>
            <a:r>
              <a:rPr lang="en-US" b="1" dirty="0">
                <a:solidFill>
                  <a:srgbClr val="055000"/>
                </a:solidFill>
              </a:rPr>
              <a:t> foliar</a:t>
            </a:r>
          </a:p>
        </p:txBody>
      </p:sp>
      <p:sp>
        <p:nvSpPr>
          <p:cNvPr id="7" name="Content Placeholder 2"/>
          <p:cNvSpPr txBox="1">
            <a:spLocks/>
          </p:cNvSpPr>
          <p:nvPr/>
        </p:nvSpPr>
        <p:spPr>
          <a:xfrm>
            <a:off x="1333204" y="1765255"/>
            <a:ext cx="3886200" cy="43513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38100" lvl="0" indent="-146050">
              <a:lnSpc>
                <a:spcPct val="100000"/>
              </a:lnSpc>
              <a:spcBef>
                <a:spcPts val="0"/>
              </a:spcBef>
              <a:buClr>
                <a:srgbClr val="055000"/>
              </a:buClr>
              <a:buSzPts val="700"/>
            </a:pPr>
            <a:r>
              <a:rPr lang="en-US" b="1" dirty="0">
                <a:solidFill>
                  <a:srgbClr val="274E13"/>
                </a:solidFill>
                <a:highlight>
                  <a:srgbClr val="F8F9FA"/>
                </a:highlight>
              </a:rPr>
              <a:t>La </a:t>
            </a:r>
            <a:r>
              <a:rPr lang="en-US" b="1" dirty="0" err="1">
                <a:solidFill>
                  <a:srgbClr val="274E13"/>
                </a:solidFill>
                <a:highlight>
                  <a:srgbClr val="F8F9FA"/>
                </a:highlight>
              </a:rPr>
              <a:t>teledetección</a:t>
            </a:r>
            <a:r>
              <a:rPr lang="en-US" b="1" dirty="0">
                <a:solidFill>
                  <a:srgbClr val="274E13"/>
                </a:solidFill>
                <a:highlight>
                  <a:srgbClr val="F8F9FA"/>
                </a:highlight>
              </a:rPr>
              <a:t> </a:t>
            </a:r>
            <a:r>
              <a:rPr lang="en-US" b="1" dirty="0" err="1">
                <a:solidFill>
                  <a:srgbClr val="274E13"/>
                </a:solidFill>
                <a:highlight>
                  <a:srgbClr val="F8F9FA"/>
                </a:highlight>
              </a:rPr>
              <a:t>desde</a:t>
            </a:r>
            <a:r>
              <a:rPr lang="en-US" b="1" dirty="0">
                <a:solidFill>
                  <a:srgbClr val="274E13"/>
                </a:solidFill>
                <a:highlight>
                  <a:srgbClr val="F8F9FA"/>
                </a:highlight>
              </a:rPr>
              <a:t> el </a:t>
            </a:r>
            <a:r>
              <a:rPr lang="en-US" b="1" dirty="0" err="1">
                <a:solidFill>
                  <a:srgbClr val="274E13"/>
                </a:solidFill>
                <a:highlight>
                  <a:srgbClr val="F8F9FA"/>
                </a:highlight>
              </a:rPr>
              <a:t>espacio</a:t>
            </a:r>
            <a:r>
              <a:rPr lang="en-US" b="1" dirty="0">
                <a:solidFill>
                  <a:srgbClr val="274E13"/>
                </a:solidFill>
                <a:highlight>
                  <a:srgbClr val="F8F9FA"/>
                </a:highlight>
              </a:rPr>
              <a:t> </a:t>
            </a:r>
            <a:r>
              <a:rPr lang="en-US" dirty="0" err="1">
                <a:solidFill>
                  <a:srgbClr val="202124"/>
                </a:solidFill>
                <a:highlight>
                  <a:srgbClr val="F8F9FA"/>
                </a:highlight>
              </a:rPr>
              <a:t>tiene</a:t>
            </a:r>
            <a:r>
              <a:rPr lang="en-US" dirty="0">
                <a:solidFill>
                  <a:srgbClr val="202124"/>
                </a:solidFill>
                <a:highlight>
                  <a:srgbClr val="F8F9FA"/>
                </a:highlight>
              </a:rPr>
              <a:t> la gran </a:t>
            </a:r>
            <a:r>
              <a:rPr lang="en-US" dirty="0" err="1">
                <a:solidFill>
                  <a:srgbClr val="202124"/>
                </a:solidFill>
                <a:highlight>
                  <a:srgbClr val="F8F9FA"/>
                </a:highlight>
              </a:rPr>
              <a:t>ventaja</a:t>
            </a:r>
            <a:r>
              <a:rPr lang="en-US" dirty="0">
                <a:solidFill>
                  <a:srgbClr val="202124"/>
                </a:solidFill>
                <a:highlight>
                  <a:srgbClr val="F8F9FA"/>
                </a:highlight>
              </a:rPr>
              <a:t> de </a:t>
            </a:r>
            <a:r>
              <a:rPr lang="en-US" dirty="0" err="1">
                <a:solidFill>
                  <a:srgbClr val="202124"/>
                </a:solidFill>
                <a:highlight>
                  <a:srgbClr val="F8F9FA"/>
                </a:highlight>
              </a:rPr>
              <a:t>poder</a:t>
            </a:r>
            <a:r>
              <a:rPr lang="en-US" dirty="0">
                <a:solidFill>
                  <a:srgbClr val="202124"/>
                </a:solidFill>
                <a:highlight>
                  <a:srgbClr val="F8F9FA"/>
                </a:highlight>
              </a:rPr>
              <a:t> </a:t>
            </a:r>
            <a:r>
              <a:rPr lang="en-US" dirty="0" err="1">
                <a:solidFill>
                  <a:srgbClr val="202124"/>
                </a:solidFill>
                <a:highlight>
                  <a:srgbClr val="F8F9FA"/>
                </a:highlight>
              </a:rPr>
              <a:t>cubrir</a:t>
            </a:r>
            <a:r>
              <a:rPr lang="en-US" dirty="0">
                <a:solidFill>
                  <a:srgbClr val="202124"/>
                </a:solidFill>
                <a:highlight>
                  <a:srgbClr val="F8F9FA"/>
                </a:highlight>
              </a:rPr>
              <a:t> </a:t>
            </a:r>
            <a:r>
              <a:rPr lang="en-US" dirty="0" err="1">
                <a:solidFill>
                  <a:srgbClr val="202124"/>
                </a:solidFill>
                <a:highlight>
                  <a:srgbClr val="F8F9FA"/>
                </a:highlight>
              </a:rPr>
              <a:t>áreas</a:t>
            </a:r>
            <a:r>
              <a:rPr lang="en-US" dirty="0">
                <a:solidFill>
                  <a:srgbClr val="202124"/>
                </a:solidFill>
                <a:highlight>
                  <a:srgbClr val="F8F9FA"/>
                </a:highlight>
              </a:rPr>
              <a:t> </a:t>
            </a:r>
            <a:r>
              <a:rPr lang="en-US" dirty="0" err="1">
                <a:solidFill>
                  <a:srgbClr val="202124"/>
                </a:solidFill>
                <a:highlight>
                  <a:srgbClr val="F8F9FA"/>
                </a:highlight>
              </a:rPr>
              <a:t>muy</a:t>
            </a:r>
            <a:r>
              <a:rPr lang="en-US" dirty="0">
                <a:solidFill>
                  <a:srgbClr val="202124"/>
                </a:solidFill>
                <a:highlight>
                  <a:srgbClr val="F8F9FA"/>
                </a:highlight>
              </a:rPr>
              <a:t> </a:t>
            </a:r>
            <a:r>
              <a:rPr lang="en-US" dirty="0" err="1">
                <a:solidFill>
                  <a:srgbClr val="202124"/>
                </a:solidFill>
                <a:highlight>
                  <a:srgbClr val="F8F9FA"/>
                </a:highlight>
              </a:rPr>
              <a:t>grandes</a:t>
            </a:r>
            <a:r>
              <a:rPr lang="en-US" dirty="0">
                <a:solidFill>
                  <a:srgbClr val="202124"/>
                </a:solidFill>
                <a:highlight>
                  <a:srgbClr val="F8F9FA"/>
                </a:highlight>
              </a:rPr>
              <a:t> </a:t>
            </a:r>
            <a:r>
              <a:rPr lang="en-US" dirty="0" err="1">
                <a:solidFill>
                  <a:srgbClr val="202124"/>
                </a:solidFill>
                <a:highlight>
                  <a:srgbClr val="F8F9FA"/>
                </a:highlight>
              </a:rPr>
              <a:t>rápidamente</a:t>
            </a:r>
            <a:r>
              <a:rPr lang="en-US" dirty="0">
                <a:solidFill>
                  <a:srgbClr val="202124"/>
                </a:solidFill>
                <a:highlight>
                  <a:srgbClr val="F8F9FA"/>
                </a:highlight>
              </a:rPr>
              <a:t> y </a:t>
            </a:r>
            <a:r>
              <a:rPr lang="en-US" dirty="0" err="1">
                <a:solidFill>
                  <a:srgbClr val="202124"/>
                </a:solidFill>
                <a:highlight>
                  <a:srgbClr val="F8F9FA"/>
                </a:highlight>
              </a:rPr>
              <a:t>volver</a:t>
            </a:r>
            <a:r>
              <a:rPr lang="en-US" dirty="0">
                <a:solidFill>
                  <a:srgbClr val="202124"/>
                </a:solidFill>
                <a:highlight>
                  <a:srgbClr val="F8F9FA"/>
                </a:highlight>
              </a:rPr>
              <a:t> a </a:t>
            </a:r>
            <a:r>
              <a:rPr lang="en-US" dirty="0" err="1">
                <a:solidFill>
                  <a:srgbClr val="202124"/>
                </a:solidFill>
                <a:highlight>
                  <a:srgbClr val="F8F9FA"/>
                </a:highlight>
              </a:rPr>
              <a:t>visitar</a:t>
            </a:r>
            <a:r>
              <a:rPr lang="en-US" dirty="0">
                <a:solidFill>
                  <a:srgbClr val="202124"/>
                </a:solidFill>
                <a:highlight>
                  <a:srgbClr val="F8F9FA"/>
                </a:highlight>
              </a:rPr>
              <a:t> la </a:t>
            </a:r>
            <a:r>
              <a:rPr lang="en-US" dirty="0" err="1">
                <a:solidFill>
                  <a:srgbClr val="202124"/>
                </a:solidFill>
                <a:highlight>
                  <a:srgbClr val="F8F9FA"/>
                </a:highlight>
              </a:rPr>
              <a:t>misma</a:t>
            </a:r>
            <a:r>
              <a:rPr lang="en-US" dirty="0">
                <a:solidFill>
                  <a:srgbClr val="202124"/>
                </a:solidFill>
                <a:highlight>
                  <a:srgbClr val="F8F9FA"/>
                </a:highlight>
              </a:rPr>
              <a:t> </a:t>
            </a:r>
            <a:r>
              <a:rPr lang="en-US" dirty="0" err="1">
                <a:solidFill>
                  <a:srgbClr val="202124"/>
                </a:solidFill>
                <a:highlight>
                  <a:srgbClr val="F8F9FA"/>
                </a:highlight>
              </a:rPr>
              <a:t>área</a:t>
            </a:r>
            <a:r>
              <a:rPr lang="en-US" dirty="0">
                <a:solidFill>
                  <a:srgbClr val="202124"/>
                </a:solidFill>
                <a:highlight>
                  <a:srgbClr val="F8F9FA"/>
                </a:highlight>
              </a:rPr>
              <a:t> con </a:t>
            </a:r>
            <a:r>
              <a:rPr lang="en-US" dirty="0" err="1">
                <a:solidFill>
                  <a:srgbClr val="202124"/>
                </a:solidFill>
                <a:highlight>
                  <a:srgbClr val="F8F9FA"/>
                </a:highlight>
              </a:rPr>
              <a:t>frecuencia</a:t>
            </a:r>
            <a:r>
              <a:rPr lang="en-US" dirty="0">
                <a:solidFill>
                  <a:srgbClr val="202124"/>
                </a:solidFill>
                <a:highlight>
                  <a:srgbClr val="F8F9FA"/>
                </a:highlight>
              </a:rPr>
              <a:t>. Sin embargo, </a:t>
            </a:r>
            <a:r>
              <a:rPr lang="en-US" dirty="0" err="1">
                <a:solidFill>
                  <a:srgbClr val="202124"/>
                </a:solidFill>
                <a:highlight>
                  <a:srgbClr val="F8F9FA"/>
                </a:highlight>
              </a:rPr>
              <a:t>algunos</a:t>
            </a:r>
            <a:r>
              <a:rPr lang="en-US" dirty="0">
                <a:solidFill>
                  <a:srgbClr val="202124"/>
                </a:solidFill>
                <a:highlight>
                  <a:srgbClr val="F8F9FA"/>
                </a:highlight>
              </a:rPr>
              <a:t> de los </a:t>
            </a:r>
            <a:r>
              <a:rPr lang="en-US" dirty="0" err="1">
                <a:solidFill>
                  <a:srgbClr val="202124"/>
                </a:solidFill>
                <a:highlight>
                  <a:srgbClr val="F8F9FA"/>
                </a:highlight>
              </a:rPr>
              <a:t>detalles</a:t>
            </a:r>
            <a:r>
              <a:rPr lang="en-US" dirty="0">
                <a:solidFill>
                  <a:srgbClr val="202124"/>
                </a:solidFill>
                <a:highlight>
                  <a:srgbClr val="F8F9FA"/>
                </a:highlight>
              </a:rPr>
              <a:t> que se </a:t>
            </a:r>
            <a:r>
              <a:rPr lang="en-US" dirty="0" err="1">
                <a:solidFill>
                  <a:srgbClr val="202124"/>
                </a:solidFill>
                <a:highlight>
                  <a:srgbClr val="F8F9FA"/>
                </a:highlight>
              </a:rPr>
              <a:t>pueden</a:t>
            </a:r>
            <a:r>
              <a:rPr lang="en-US" dirty="0">
                <a:solidFill>
                  <a:srgbClr val="202124"/>
                </a:solidFill>
                <a:highlight>
                  <a:srgbClr val="F8F9FA"/>
                </a:highlight>
              </a:rPr>
              <a:t> </a:t>
            </a:r>
            <a:r>
              <a:rPr lang="en-US" dirty="0" err="1">
                <a:solidFill>
                  <a:srgbClr val="202124"/>
                </a:solidFill>
                <a:highlight>
                  <a:srgbClr val="F8F9FA"/>
                </a:highlight>
              </a:rPr>
              <a:t>ver</a:t>
            </a:r>
            <a:r>
              <a:rPr lang="en-US" dirty="0">
                <a:solidFill>
                  <a:srgbClr val="202124"/>
                </a:solidFill>
                <a:highlight>
                  <a:srgbClr val="F8F9FA"/>
                </a:highlight>
              </a:rPr>
              <a:t> a </a:t>
            </a:r>
            <a:r>
              <a:rPr lang="en-US" dirty="0" err="1">
                <a:solidFill>
                  <a:srgbClr val="202124"/>
                </a:solidFill>
                <a:highlight>
                  <a:srgbClr val="F8F9FA"/>
                </a:highlight>
              </a:rPr>
              <a:t>nivel</a:t>
            </a:r>
            <a:r>
              <a:rPr lang="en-US" dirty="0">
                <a:solidFill>
                  <a:srgbClr val="202124"/>
                </a:solidFill>
                <a:highlight>
                  <a:srgbClr val="F8F9FA"/>
                </a:highlight>
              </a:rPr>
              <a:t> del </a:t>
            </a:r>
            <a:r>
              <a:rPr lang="en-US" dirty="0" err="1">
                <a:solidFill>
                  <a:srgbClr val="202124"/>
                </a:solidFill>
                <a:highlight>
                  <a:srgbClr val="F8F9FA"/>
                </a:highlight>
              </a:rPr>
              <a:t>suelo</a:t>
            </a:r>
            <a:r>
              <a:rPr lang="en-US" dirty="0">
                <a:solidFill>
                  <a:srgbClr val="202124"/>
                </a:solidFill>
                <a:highlight>
                  <a:srgbClr val="F8F9FA"/>
                </a:highlight>
              </a:rPr>
              <a:t> </a:t>
            </a:r>
            <a:r>
              <a:rPr lang="en-US" dirty="0" err="1">
                <a:solidFill>
                  <a:srgbClr val="202124"/>
                </a:solidFill>
                <a:highlight>
                  <a:srgbClr val="F8F9FA"/>
                </a:highlight>
              </a:rPr>
              <a:t>pueden</a:t>
            </a:r>
            <a:r>
              <a:rPr lang="en-US" dirty="0">
                <a:solidFill>
                  <a:srgbClr val="202124"/>
                </a:solidFill>
                <a:highlight>
                  <a:srgbClr val="F8F9FA"/>
                </a:highlight>
              </a:rPr>
              <a:t> no ser </a:t>
            </a:r>
            <a:r>
              <a:rPr lang="en-US" dirty="0" err="1">
                <a:solidFill>
                  <a:srgbClr val="202124"/>
                </a:solidFill>
                <a:highlight>
                  <a:srgbClr val="F8F9FA"/>
                </a:highlight>
              </a:rPr>
              <a:t>detectados</a:t>
            </a:r>
            <a:r>
              <a:rPr lang="en-US" dirty="0">
                <a:solidFill>
                  <a:srgbClr val="202124"/>
                </a:solidFill>
                <a:highlight>
                  <a:srgbClr val="F8F9FA"/>
                </a:highlight>
              </a:rPr>
              <a:t> por un </a:t>
            </a:r>
            <a:r>
              <a:rPr lang="en-US" dirty="0" err="1">
                <a:solidFill>
                  <a:srgbClr val="202124"/>
                </a:solidFill>
                <a:highlight>
                  <a:srgbClr val="F8F9FA"/>
                </a:highlight>
              </a:rPr>
              <a:t>sistema</a:t>
            </a:r>
            <a:r>
              <a:rPr lang="en-US" dirty="0">
                <a:solidFill>
                  <a:srgbClr val="202124"/>
                </a:solidFill>
                <a:highlight>
                  <a:srgbClr val="F8F9FA"/>
                </a:highlight>
              </a:rPr>
              <a:t> de </a:t>
            </a:r>
            <a:r>
              <a:rPr lang="en-US" dirty="0" err="1">
                <a:solidFill>
                  <a:srgbClr val="202124"/>
                </a:solidFill>
                <a:highlight>
                  <a:srgbClr val="F8F9FA"/>
                </a:highlight>
              </a:rPr>
              <a:t>detección</a:t>
            </a:r>
            <a:r>
              <a:rPr lang="en-US" dirty="0">
                <a:solidFill>
                  <a:srgbClr val="202124"/>
                </a:solidFill>
                <a:highlight>
                  <a:srgbClr val="F8F9FA"/>
                </a:highlight>
              </a:rPr>
              <a:t> </a:t>
            </a:r>
            <a:r>
              <a:rPr lang="en-US" dirty="0" err="1">
                <a:solidFill>
                  <a:srgbClr val="202124"/>
                </a:solidFill>
                <a:highlight>
                  <a:srgbClr val="F8F9FA"/>
                </a:highlight>
              </a:rPr>
              <a:t>remota</a:t>
            </a:r>
            <a:r>
              <a:rPr lang="en-US" dirty="0">
                <a:solidFill>
                  <a:srgbClr val="202124"/>
                </a:solidFill>
                <a:highlight>
                  <a:srgbClr val="F8F9FA"/>
                </a:highlight>
              </a:rPr>
              <a:t>.</a:t>
            </a:r>
          </a:p>
          <a:p>
            <a:pPr marR="38100" lvl="0" indent="-146050">
              <a:lnSpc>
                <a:spcPct val="100000"/>
              </a:lnSpc>
              <a:spcBef>
                <a:spcPts val="0"/>
              </a:spcBef>
              <a:buClr>
                <a:srgbClr val="055000"/>
              </a:buClr>
              <a:buSzPts val="700"/>
            </a:pPr>
            <a:endParaRPr lang="en-US" dirty="0">
              <a:solidFill>
                <a:srgbClr val="202124"/>
              </a:solidFill>
              <a:highlight>
                <a:srgbClr val="F8F9FA"/>
              </a:highlight>
            </a:endParaRPr>
          </a:p>
          <a:p>
            <a:pPr marR="38100" lvl="0" indent="-146050">
              <a:lnSpc>
                <a:spcPct val="100000"/>
              </a:lnSpc>
              <a:spcBef>
                <a:spcPts val="0"/>
              </a:spcBef>
              <a:buSzPts val="700"/>
            </a:pPr>
            <a:r>
              <a:rPr lang="en-US" dirty="0">
                <a:solidFill>
                  <a:srgbClr val="202124"/>
                </a:solidFill>
                <a:highlight>
                  <a:srgbClr val="F8F9FA"/>
                </a:highlight>
              </a:rPr>
              <a:t>Por lo tanto, es </a:t>
            </a:r>
            <a:r>
              <a:rPr lang="en-US" dirty="0" err="1">
                <a:solidFill>
                  <a:srgbClr val="202124"/>
                </a:solidFill>
                <a:highlight>
                  <a:srgbClr val="F8F9FA"/>
                </a:highlight>
              </a:rPr>
              <a:t>beneficioso</a:t>
            </a:r>
            <a:r>
              <a:rPr lang="en-US" dirty="0">
                <a:solidFill>
                  <a:srgbClr val="202124"/>
                </a:solidFill>
                <a:highlight>
                  <a:srgbClr val="F8F9FA"/>
                </a:highlight>
              </a:rPr>
              <a:t> </a:t>
            </a:r>
            <a:r>
              <a:rPr lang="en-US" dirty="0" err="1">
                <a:solidFill>
                  <a:srgbClr val="202124"/>
                </a:solidFill>
                <a:highlight>
                  <a:srgbClr val="F8F9FA"/>
                </a:highlight>
              </a:rPr>
              <a:t>recopilar</a:t>
            </a:r>
            <a:r>
              <a:rPr lang="en-US" dirty="0">
                <a:solidFill>
                  <a:srgbClr val="202124"/>
                </a:solidFill>
                <a:highlight>
                  <a:srgbClr val="F8F9FA"/>
                </a:highlight>
              </a:rPr>
              <a:t> </a:t>
            </a:r>
            <a:r>
              <a:rPr lang="en-US" dirty="0" err="1">
                <a:solidFill>
                  <a:srgbClr val="202124"/>
                </a:solidFill>
                <a:highlight>
                  <a:srgbClr val="F8F9FA"/>
                </a:highlight>
              </a:rPr>
              <a:t>datos</a:t>
            </a:r>
            <a:r>
              <a:rPr lang="en-US" dirty="0">
                <a:solidFill>
                  <a:srgbClr val="202124"/>
                </a:solidFill>
                <a:highlight>
                  <a:srgbClr val="F8F9FA"/>
                </a:highlight>
              </a:rPr>
              <a:t> </a:t>
            </a:r>
            <a:r>
              <a:rPr lang="en-US" dirty="0" err="1">
                <a:solidFill>
                  <a:srgbClr val="202124"/>
                </a:solidFill>
                <a:highlight>
                  <a:srgbClr val="F8F9FA"/>
                </a:highlight>
              </a:rPr>
              <a:t>en</a:t>
            </a:r>
            <a:r>
              <a:rPr lang="en-US" dirty="0">
                <a:solidFill>
                  <a:srgbClr val="202124"/>
                </a:solidFill>
                <a:highlight>
                  <a:srgbClr val="F8F9FA"/>
                </a:highlight>
              </a:rPr>
              <a:t> sitios de </a:t>
            </a:r>
            <a:r>
              <a:rPr lang="en-US" dirty="0" err="1">
                <a:solidFill>
                  <a:srgbClr val="202124"/>
                </a:solidFill>
                <a:highlight>
                  <a:srgbClr val="F8F9FA"/>
                </a:highlight>
              </a:rPr>
              <a:t>muestreo</a:t>
            </a:r>
            <a:r>
              <a:rPr lang="en-US" dirty="0">
                <a:solidFill>
                  <a:srgbClr val="202124"/>
                </a:solidFill>
                <a:highlight>
                  <a:srgbClr val="F8F9FA"/>
                </a:highlight>
              </a:rPr>
              <a:t> </a:t>
            </a:r>
            <a:r>
              <a:rPr lang="en-US" dirty="0" err="1">
                <a:solidFill>
                  <a:srgbClr val="202124"/>
                </a:solidFill>
                <a:highlight>
                  <a:srgbClr val="F8F9FA"/>
                </a:highlight>
              </a:rPr>
              <a:t>en</a:t>
            </a:r>
            <a:r>
              <a:rPr lang="en-US" dirty="0">
                <a:solidFill>
                  <a:srgbClr val="202124"/>
                </a:solidFill>
                <a:highlight>
                  <a:srgbClr val="F8F9FA"/>
                </a:highlight>
              </a:rPr>
              <a:t> el </a:t>
            </a:r>
            <a:r>
              <a:rPr lang="en-US" dirty="0" err="1">
                <a:solidFill>
                  <a:srgbClr val="202124"/>
                </a:solidFill>
                <a:highlight>
                  <a:srgbClr val="F8F9FA"/>
                </a:highlight>
              </a:rPr>
              <a:t>suelo</a:t>
            </a:r>
            <a:r>
              <a:rPr lang="en-US" dirty="0">
                <a:solidFill>
                  <a:srgbClr val="202124"/>
                </a:solidFill>
                <a:highlight>
                  <a:srgbClr val="F8F9FA"/>
                </a:highlight>
              </a:rPr>
              <a:t> para </a:t>
            </a:r>
            <a:r>
              <a:rPr lang="en-US" dirty="0" err="1">
                <a:solidFill>
                  <a:srgbClr val="202124"/>
                </a:solidFill>
                <a:highlight>
                  <a:srgbClr val="F8F9FA"/>
                </a:highlight>
              </a:rPr>
              <a:t>acompañar</a:t>
            </a:r>
            <a:r>
              <a:rPr lang="en-US" dirty="0">
                <a:solidFill>
                  <a:srgbClr val="202124"/>
                </a:solidFill>
                <a:highlight>
                  <a:srgbClr val="F8F9FA"/>
                </a:highlight>
              </a:rPr>
              <a:t> los </a:t>
            </a:r>
            <a:r>
              <a:rPr lang="en-US" dirty="0" err="1">
                <a:solidFill>
                  <a:srgbClr val="202124"/>
                </a:solidFill>
                <a:highlight>
                  <a:srgbClr val="F8F9FA"/>
                </a:highlight>
              </a:rPr>
              <a:t>datos</a:t>
            </a:r>
            <a:r>
              <a:rPr lang="en-US" dirty="0">
                <a:solidFill>
                  <a:srgbClr val="202124"/>
                </a:solidFill>
                <a:highlight>
                  <a:srgbClr val="F8F9FA"/>
                </a:highlight>
              </a:rPr>
              <a:t> de </a:t>
            </a:r>
            <a:r>
              <a:rPr lang="en-US" dirty="0" err="1">
                <a:solidFill>
                  <a:srgbClr val="202124"/>
                </a:solidFill>
                <a:highlight>
                  <a:srgbClr val="F8F9FA"/>
                </a:highlight>
              </a:rPr>
              <a:t>detección</a:t>
            </a:r>
            <a:r>
              <a:rPr lang="en-US" dirty="0">
                <a:solidFill>
                  <a:srgbClr val="202124"/>
                </a:solidFill>
                <a:highlight>
                  <a:srgbClr val="F8F9FA"/>
                </a:highlight>
              </a:rPr>
              <a:t> </a:t>
            </a:r>
            <a:r>
              <a:rPr lang="en-US" dirty="0" err="1">
                <a:solidFill>
                  <a:srgbClr val="202124"/>
                </a:solidFill>
                <a:highlight>
                  <a:srgbClr val="F8F9FA"/>
                </a:highlight>
              </a:rPr>
              <a:t>remota</a:t>
            </a:r>
            <a:r>
              <a:rPr lang="en-US" dirty="0">
                <a:solidFill>
                  <a:srgbClr val="202124"/>
                </a:solidFill>
                <a:highlight>
                  <a:srgbClr val="F8F9FA"/>
                </a:highlight>
              </a:rPr>
              <a:t> </a:t>
            </a:r>
            <a:r>
              <a:rPr lang="en-US" dirty="0" err="1">
                <a:solidFill>
                  <a:srgbClr val="202124"/>
                </a:solidFill>
                <a:highlight>
                  <a:srgbClr val="F8F9FA"/>
                </a:highlight>
              </a:rPr>
              <a:t>sobre</a:t>
            </a:r>
            <a:r>
              <a:rPr lang="en-US" dirty="0">
                <a:solidFill>
                  <a:srgbClr val="202124"/>
                </a:solidFill>
                <a:highlight>
                  <a:srgbClr val="F8F9FA"/>
                </a:highlight>
              </a:rPr>
              <a:t> un </a:t>
            </a:r>
            <a:r>
              <a:rPr lang="en-US" dirty="0" err="1">
                <a:solidFill>
                  <a:srgbClr val="202124"/>
                </a:solidFill>
                <a:highlight>
                  <a:srgbClr val="F8F9FA"/>
                </a:highlight>
              </a:rPr>
              <a:t>área</a:t>
            </a:r>
            <a:r>
              <a:rPr lang="en-US" dirty="0">
                <a:solidFill>
                  <a:srgbClr val="202124"/>
                </a:solidFill>
                <a:highlight>
                  <a:srgbClr val="F8F9FA"/>
                </a:highlight>
              </a:rPr>
              <a:t>. No es </a:t>
            </a:r>
            <a:r>
              <a:rPr lang="en-US" dirty="0" err="1">
                <a:solidFill>
                  <a:srgbClr val="202124"/>
                </a:solidFill>
                <a:highlight>
                  <a:srgbClr val="F8F9FA"/>
                </a:highlight>
              </a:rPr>
              <a:t>posible</a:t>
            </a:r>
            <a:r>
              <a:rPr lang="en-US" dirty="0">
                <a:solidFill>
                  <a:srgbClr val="202124"/>
                </a:solidFill>
                <a:highlight>
                  <a:srgbClr val="F8F9FA"/>
                </a:highlight>
              </a:rPr>
              <a:t> </a:t>
            </a:r>
            <a:r>
              <a:rPr lang="en-US" dirty="0" err="1">
                <a:solidFill>
                  <a:srgbClr val="202124"/>
                </a:solidFill>
                <a:highlight>
                  <a:srgbClr val="F8F9FA"/>
                </a:highlight>
              </a:rPr>
              <a:t>visitar</a:t>
            </a:r>
            <a:r>
              <a:rPr lang="en-US" dirty="0">
                <a:solidFill>
                  <a:srgbClr val="202124"/>
                </a:solidFill>
                <a:highlight>
                  <a:srgbClr val="F8F9FA"/>
                </a:highlight>
              </a:rPr>
              <a:t> </a:t>
            </a:r>
            <a:r>
              <a:rPr lang="en-US" dirty="0" err="1">
                <a:solidFill>
                  <a:srgbClr val="202124"/>
                </a:solidFill>
                <a:highlight>
                  <a:srgbClr val="F8F9FA"/>
                </a:highlight>
              </a:rPr>
              <a:t>eficazmente</a:t>
            </a:r>
            <a:r>
              <a:rPr lang="en-US" dirty="0">
                <a:solidFill>
                  <a:srgbClr val="202124"/>
                </a:solidFill>
                <a:highlight>
                  <a:srgbClr val="F8F9FA"/>
                </a:highlight>
              </a:rPr>
              <a:t> </a:t>
            </a:r>
            <a:r>
              <a:rPr lang="en-US" dirty="0" err="1">
                <a:solidFill>
                  <a:srgbClr val="202124"/>
                </a:solidFill>
                <a:highlight>
                  <a:srgbClr val="F8F9FA"/>
                </a:highlight>
              </a:rPr>
              <a:t>todos</a:t>
            </a:r>
            <a:r>
              <a:rPr lang="en-US" dirty="0">
                <a:solidFill>
                  <a:srgbClr val="202124"/>
                </a:solidFill>
                <a:highlight>
                  <a:srgbClr val="F8F9FA"/>
                </a:highlight>
              </a:rPr>
              <a:t> los </a:t>
            </a:r>
            <a:r>
              <a:rPr lang="en-US" dirty="0" err="1">
                <a:solidFill>
                  <a:srgbClr val="202124"/>
                </a:solidFill>
                <a:highlight>
                  <a:srgbClr val="F8F9FA"/>
                </a:highlight>
              </a:rPr>
              <a:t>lugares</a:t>
            </a:r>
            <a:r>
              <a:rPr lang="en-US" dirty="0">
                <a:solidFill>
                  <a:srgbClr val="202124"/>
                </a:solidFill>
                <a:highlight>
                  <a:srgbClr val="F8F9FA"/>
                </a:highlight>
              </a:rPr>
              <a:t> de la Tierra para </a:t>
            </a:r>
            <a:r>
              <a:rPr lang="en-US" dirty="0" err="1">
                <a:solidFill>
                  <a:srgbClr val="202124"/>
                </a:solidFill>
                <a:highlight>
                  <a:srgbClr val="F8F9FA"/>
                </a:highlight>
              </a:rPr>
              <a:t>trazar</a:t>
            </a:r>
            <a:r>
              <a:rPr lang="en-US" dirty="0">
                <a:solidFill>
                  <a:srgbClr val="202124"/>
                </a:solidFill>
                <a:highlight>
                  <a:srgbClr val="F8F9FA"/>
                </a:highlight>
              </a:rPr>
              <a:t> un </a:t>
            </a:r>
            <a:r>
              <a:rPr lang="en-US" dirty="0" err="1">
                <a:solidFill>
                  <a:srgbClr val="202124"/>
                </a:solidFill>
                <a:highlight>
                  <a:srgbClr val="F8F9FA"/>
                </a:highlight>
              </a:rPr>
              <a:t>mapa</a:t>
            </a:r>
            <a:r>
              <a:rPr lang="en-US" dirty="0">
                <a:solidFill>
                  <a:srgbClr val="202124"/>
                </a:solidFill>
                <a:highlight>
                  <a:srgbClr val="F8F9FA"/>
                </a:highlight>
              </a:rPr>
              <a:t> de la </a:t>
            </a:r>
            <a:r>
              <a:rPr lang="en-US" dirty="0" err="1">
                <a:solidFill>
                  <a:srgbClr val="202124"/>
                </a:solidFill>
                <a:highlight>
                  <a:srgbClr val="F8F9FA"/>
                </a:highlight>
              </a:rPr>
              <a:t>cobertura</a:t>
            </a:r>
            <a:r>
              <a:rPr lang="en-US" dirty="0">
                <a:solidFill>
                  <a:srgbClr val="202124"/>
                </a:solidFill>
                <a:highlight>
                  <a:srgbClr val="F8F9FA"/>
                </a:highlight>
              </a:rPr>
              <a:t> </a:t>
            </a:r>
            <a:r>
              <a:rPr lang="en-US" dirty="0" err="1">
                <a:solidFill>
                  <a:srgbClr val="202124"/>
                </a:solidFill>
                <a:highlight>
                  <a:srgbClr val="F8F9FA"/>
                </a:highlight>
              </a:rPr>
              <a:t>terrestre</a:t>
            </a:r>
            <a:r>
              <a:rPr lang="en-US" dirty="0">
                <a:solidFill>
                  <a:srgbClr val="202124"/>
                </a:solidFill>
                <a:highlight>
                  <a:srgbClr val="F8F9FA"/>
                </a:highlight>
              </a:rPr>
              <a:t>. </a:t>
            </a:r>
            <a:r>
              <a:rPr lang="en-US" dirty="0" err="1">
                <a:solidFill>
                  <a:srgbClr val="202124"/>
                </a:solidFill>
                <a:highlight>
                  <a:srgbClr val="F8F9FA"/>
                </a:highlight>
              </a:rPr>
              <a:t>En</a:t>
            </a:r>
            <a:r>
              <a:rPr lang="en-US" dirty="0">
                <a:solidFill>
                  <a:srgbClr val="202124"/>
                </a:solidFill>
                <a:highlight>
                  <a:srgbClr val="F8F9FA"/>
                </a:highlight>
              </a:rPr>
              <a:t> </a:t>
            </a:r>
            <a:r>
              <a:rPr lang="en-US" dirty="0" err="1">
                <a:solidFill>
                  <a:srgbClr val="202124"/>
                </a:solidFill>
                <a:highlight>
                  <a:srgbClr val="F8F9FA"/>
                </a:highlight>
              </a:rPr>
              <a:t>cambio</a:t>
            </a:r>
            <a:r>
              <a:rPr lang="en-US" dirty="0">
                <a:solidFill>
                  <a:srgbClr val="202124"/>
                </a:solidFill>
                <a:highlight>
                  <a:srgbClr val="F8F9FA"/>
                </a:highlight>
              </a:rPr>
              <a:t>, </a:t>
            </a:r>
            <a:r>
              <a:rPr lang="en-US" dirty="0" err="1">
                <a:solidFill>
                  <a:srgbClr val="202124"/>
                </a:solidFill>
                <a:highlight>
                  <a:srgbClr val="F8F9FA"/>
                </a:highlight>
              </a:rPr>
              <a:t>nos</a:t>
            </a:r>
            <a:r>
              <a:rPr lang="en-US" dirty="0">
                <a:solidFill>
                  <a:srgbClr val="202124"/>
                </a:solidFill>
                <a:highlight>
                  <a:srgbClr val="F8F9FA"/>
                </a:highlight>
              </a:rPr>
              <a:t> </a:t>
            </a:r>
            <a:r>
              <a:rPr lang="en-US" dirty="0" err="1">
                <a:solidFill>
                  <a:srgbClr val="202124"/>
                </a:solidFill>
                <a:highlight>
                  <a:srgbClr val="F8F9FA"/>
                </a:highlight>
              </a:rPr>
              <a:t>basamos</a:t>
            </a:r>
            <a:r>
              <a:rPr lang="en-US" dirty="0">
                <a:solidFill>
                  <a:srgbClr val="202124"/>
                </a:solidFill>
                <a:highlight>
                  <a:srgbClr val="F8F9FA"/>
                </a:highlight>
              </a:rPr>
              <a:t> </a:t>
            </a:r>
            <a:r>
              <a:rPr lang="en-US" dirty="0" err="1">
                <a:solidFill>
                  <a:srgbClr val="202124"/>
                </a:solidFill>
                <a:highlight>
                  <a:srgbClr val="F8F9FA"/>
                </a:highlight>
              </a:rPr>
              <a:t>en</a:t>
            </a:r>
            <a:r>
              <a:rPr lang="en-US" dirty="0">
                <a:solidFill>
                  <a:srgbClr val="202124"/>
                </a:solidFill>
                <a:highlight>
                  <a:srgbClr val="F8F9FA"/>
                </a:highlight>
              </a:rPr>
              <a:t> </a:t>
            </a:r>
            <a:r>
              <a:rPr lang="en-US" dirty="0" err="1">
                <a:solidFill>
                  <a:srgbClr val="202124"/>
                </a:solidFill>
                <a:highlight>
                  <a:srgbClr val="F8F9FA"/>
                </a:highlight>
              </a:rPr>
              <a:t>muestras</a:t>
            </a:r>
            <a:r>
              <a:rPr lang="en-US" dirty="0">
                <a:solidFill>
                  <a:srgbClr val="202124"/>
                </a:solidFill>
                <a:highlight>
                  <a:srgbClr val="F8F9FA"/>
                </a:highlight>
              </a:rPr>
              <a:t> (</a:t>
            </a:r>
            <a:r>
              <a:rPr lang="en-US" dirty="0" err="1">
                <a:solidFill>
                  <a:srgbClr val="202124"/>
                </a:solidFill>
                <a:highlight>
                  <a:srgbClr val="F8F9FA"/>
                </a:highlight>
              </a:rPr>
              <a:t>visitas</a:t>
            </a:r>
            <a:r>
              <a:rPr lang="en-US" dirty="0">
                <a:solidFill>
                  <a:srgbClr val="202124"/>
                </a:solidFill>
                <a:highlight>
                  <a:srgbClr val="F8F9FA"/>
                </a:highlight>
              </a:rPr>
              <a:t> </a:t>
            </a:r>
            <a:r>
              <a:rPr lang="en-US" dirty="0" err="1">
                <a:solidFill>
                  <a:srgbClr val="202124"/>
                </a:solidFill>
                <a:highlight>
                  <a:srgbClr val="F8F9FA"/>
                </a:highlight>
              </a:rPr>
              <a:t>reales</a:t>
            </a:r>
            <a:r>
              <a:rPr lang="en-US" dirty="0">
                <a:solidFill>
                  <a:srgbClr val="202124"/>
                </a:solidFill>
                <a:highlight>
                  <a:srgbClr val="F8F9FA"/>
                </a:highlight>
              </a:rPr>
              <a:t> al </a:t>
            </a:r>
            <a:r>
              <a:rPr lang="en-US" dirty="0" err="1">
                <a:solidFill>
                  <a:srgbClr val="202124"/>
                </a:solidFill>
                <a:highlight>
                  <a:srgbClr val="F8F9FA"/>
                </a:highlight>
              </a:rPr>
              <a:t>terreno</a:t>
            </a:r>
            <a:r>
              <a:rPr lang="en-US" dirty="0">
                <a:solidFill>
                  <a:srgbClr val="202124"/>
                </a:solidFill>
                <a:highlight>
                  <a:srgbClr val="F8F9FA"/>
                </a:highlight>
              </a:rPr>
              <a:t>) y las </a:t>
            </a:r>
            <a:r>
              <a:rPr lang="en-US" dirty="0" err="1">
                <a:solidFill>
                  <a:srgbClr val="202124"/>
                </a:solidFill>
                <a:highlight>
                  <a:srgbClr val="F8F9FA"/>
                </a:highlight>
              </a:rPr>
              <a:t>relacionamos</a:t>
            </a:r>
            <a:r>
              <a:rPr lang="en-US" dirty="0">
                <a:solidFill>
                  <a:srgbClr val="202124"/>
                </a:solidFill>
                <a:highlight>
                  <a:srgbClr val="F8F9FA"/>
                </a:highlight>
              </a:rPr>
              <a:t> con lo que </a:t>
            </a:r>
            <a:r>
              <a:rPr lang="en-US" dirty="0" err="1">
                <a:solidFill>
                  <a:srgbClr val="202124"/>
                </a:solidFill>
                <a:highlight>
                  <a:srgbClr val="F8F9FA"/>
                </a:highlight>
              </a:rPr>
              <a:t>podemos</a:t>
            </a:r>
            <a:r>
              <a:rPr lang="en-US" dirty="0">
                <a:solidFill>
                  <a:srgbClr val="202124"/>
                </a:solidFill>
                <a:highlight>
                  <a:srgbClr val="F8F9FA"/>
                </a:highlight>
              </a:rPr>
              <a:t> </a:t>
            </a:r>
            <a:r>
              <a:rPr lang="en-US" dirty="0" err="1">
                <a:solidFill>
                  <a:srgbClr val="202124"/>
                </a:solidFill>
                <a:highlight>
                  <a:srgbClr val="F8F9FA"/>
                </a:highlight>
              </a:rPr>
              <a:t>ver</a:t>
            </a:r>
            <a:r>
              <a:rPr lang="en-US" dirty="0">
                <a:solidFill>
                  <a:srgbClr val="202124"/>
                </a:solidFill>
                <a:highlight>
                  <a:srgbClr val="F8F9FA"/>
                </a:highlight>
              </a:rPr>
              <a:t> </a:t>
            </a:r>
            <a:r>
              <a:rPr lang="en-US" dirty="0" err="1">
                <a:solidFill>
                  <a:srgbClr val="202124"/>
                </a:solidFill>
                <a:highlight>
                  <a:srgbClr val="F8F9FA"/>
                </a:highlight>
              </a:rPr>
              <a:t>utilizando</a:t>
            </a:r>
            <a:r>
              <a:rPr lang="en-US" dirty="0">
                <a:solidFill>
                  <a:srgbClr val="202124"/>
                </a:solidFill>
                <a:highlight>
                  <a:srgbClr val="F8F9FA"/>
                </a:highlight>
              </a:rPr>
              <a:t> </a:t>
            </a:r>
            <a:r>
              <a:rPr lang="en-US" dirty="0" err="1">
                <a:solidFill>
                  <a:srgbClr val="202124"/>
                </a:solidFill>
                <a:highlight>
                  <a:srgbClr val="F8F9FA"/>
                </a:highlight>
              </a:rPr>
              <a:t>varios</a:t>
            </a:r>
            <a:r>
              <a:rPr lang="en-US" dirty="0">
                <a:solidFill>
                  <a:srgbClr val="202124"/>
                </a:solidFill>
                <a:highlight>
                  <a:srgbClr val="F8F9FA"/>
                </a:highlight>
              </a:rPr>
              <a:t> </a:t>
            </a:r>
            <a:r>
              <a:rPr lang="en-US" dirty="0" err="1">
                <a:solidFill>
                  <a:srgbClr val="202124"/>
                </a:solidFill>
                <a:highlight>
                  <a:srgbClr val="F8F9FA"/>
                </a:highlight>
              </a:rPr>
              <a:t>sistemas</a:t>
            </a:r>
            <a:r>
              <a:rPr lang="en-US" dirty="0">
                <a:solidFill>
                  <a:srgbClr val="202124"/>
                </a:solidFill>
                <a:highlight>
                  <a:srgbClr val="F8F9FA"/>
                </a:highlight>
              </a:rPr>
              <a:t> de </a:t>
            </a:r>
            <a:r>
              <a:rPr lang="en-US" dirty="0" err="1">
                <a:solidFill>
                  <a:srgbClr val="202124"/>
                </a:solidFill>
                <a:highlight>
                  <a:srgbClr val="F8F9FA"/>
                </a:highlight>
              </a:rPr>
              <a:t>detección</a:t>
            </a:r>
            <a:r>
              <a:rPr lang="en-US" dirty="0">
                <a:solidFill>
                  <a:srgbClr val="202124"/>
                </a:solidFill>
                <a:highlight>
                  <a:srgbClr val="F8F9FA"/>
                </a:highlight>
              </a:rPr>
              <a:t> </a:t>
            </a:r>
            <a:r>
              <a:rPr lang="en-US" dirty="0" err="1">
                <a:solidFill>
                  <a:srgbClr val="202124"/>
                </a:solidFill>
                <a:highlight>
                  <a:srgbClr val="F8F9FA"/>
                </a:highlight>
              </a:rPr>
              <a:t>remota</a:t>
            </a:r>
            <a:r>
              <a:rPr lang="en-US" dirty="0">
                <a:solidFill>
                  <a:srgbClr val="202124"/>
                </a:solidFill>
                <a:highlight>
                  <a:srgbClr val="F8F9FA"/>
                </a:highlight>
              </a:rPr>
              <a:t>.</a:t>
            </a:r>
            <a:endParaRPr lang="en-US" dirty="0"/>
          </a:p>
          <a:p>
            <a:endParaRPr lang="en-US" dirty="0"/>
          </a:p>
        </p:txBody>
      </p:sp>
      <p:pic>
        <p:nvPicPr>
          <p:cNvPr id="9" name="Picture 8" descr="Scientific visualization- false color image of the coastline, northeast USA, with an accompanying diagram showing how a spot on the map is composed of pixels. 3 pixels by 3 pixels on a Landsat image is equal to 90 m x 90 m: the size of a GLOBE biosphere study site. "/>
          <p:cNvPicPr>
            <a:picLocks noChangeAspect="1"/>
          </p:cNvPicPr>
          <p:nvPr/>
        </p:nvPicPr>
        <p:blipFill>
          <a:blip r:embed="rId3"/>
          <a:srcRect/>
          <a:stretch>
            <a:fillRect/>
          </a:stretch>
        </p:blipFill>
        <p:spPr bwMode="auto">
          <a:xfrm>
            <a:off x="5379820" y="1643237"/>
            <a:ext cx="3424430" cy="3994038"/>
          </a:xfrm>
          <a:prstGeom prst="rect">
            <a:avLst/>
          </a:prstGeom>
          <a:noFill/>
          <a:ln w="9525">
            <a:noFill/>
            <a:miter lim="800000"/>
            <a:headEnd/>
            <a:tailEnd/>
          </a:ln>
        </p:spPr>
      </p:pic>
      <p:sp>
        <p:nvSpPr>
          <p:cNvPr id="3" name="TextBox 2"/>
          <p:cNvSpPr txBox="1"/>
          <p:nvPr/>
        </p:nvSpPr>
        <p:spPr>
          <a:xfrm>
            <a:off x="5219404" y="5815641"/>
            <a:ext cx="3745263" cy="1015663"/>
          </a:xfrm>
          <a:prstGeom prst="rect">
            <a:avLst/>
          </a:prstGeom>
          <a:noFill/>
        </p:spPr>
        <p:txBody>
          <a:bodyPr wrap="square" rtlCol="0">
            <a:spAutoFit/>
          </a:bodyPr>
          <a:lstStyle/>
          <a:p>
            <a:r>
              <a:rPr lang="es-ES" sz="1200" dirty="0"/>
              <a:t>A medida que amplía una imagen de satélite de 15 km x 15 km, los píxeles (que tienen un tamaño de 30 x 30 m) se vuelven visibles. Tomará medidas de campo en sitios de 90 m x 90 m (igual a 3 píxeles x 3 píxeles).</a:t>
            </a:r>
            <a:endParaRPr lang="en-US" sz="1200" dirty="0"/>
          </a:p>
          <a:p>
            <a:endParaRPr lang="en-US" sz="1200" i="1" dirty="0">
              <a:solidFill>
                <a:srgbClr val="000000"/>
              </a:solidFill>
            </a:endParaRPr>
          </a:p>
        </p:txBody>
      </p:sp>
    </p:spTree>
    <p:extLst>
      <p:ext uri="{BB962C8B-B14F-4D97-AF65-F5344CB8AC3E}">
        <p14:creationId xmlns:p14="http://schemas.microsoft.com/office/powerpoint/2010/main" val="102277923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8102</TotalTime>
  <Words>6848</Words>
  <Application>Microsoft Office PowerPoint</Application>
  <PresentationFormat>Presentación en pantalla (4:3)</PresentationFormat>
  <Paragraphs>1209</Paragraphs>
  <Slides>44</Slides>
  <Notes>2</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44</vt:i4>
      </vt:variant>
    </vt:vector>
  </HeadingPairs>
  <TitlesOfParts>
    <vt:vector size="51" baseType="lpstr">
      <vt:lpstr>Arial</vt:lpstr>
      <vt:lpstr>Calibri</vt:lpstr>
      <vt:lpstr>Calibri Light</vt:lpstr>
      <vt:lpstr>ＭＳ 明朝</vt:lpstr>
      <vt:lpstr>Times New Roman</vt:lpstr>
      <vt:lpstr>Wingdings</vt:lpstr>
      <vt:lpstr>Office Theme</vt:lpstr>
      <vt:lpstr>Intro Slide</vt:lpstr>
      <vt:lpstr>Descripción General</vt:lpstr>
      <vt:lpstr>La Biósfera</vt:lpstr>
      <vt:lpstr>¿Qué es la floración?</vt:lpstr>
      <vt:lpstr>¿Cuándo tiene lugar la floración?</vt:lpstr>
      <vt:lpstr>¿Porqué recopilar datos de floración?</vt:lpstr>
      <vt:lpstr>Cómo sus mediciones pueden ayudar</vt:lpstr>
      <vt:lpstr>Los datos de floración ayudan a los científicos a interpretar imágenes satelitales</vt:lpstr>
      <vt:lpstr>Importancia científica de la floración y la senescencia foliar</vt:lpstr>
      <vt:lpstr>Hagamos un rápido repaso antes de pasar a la recolección de datos! Pregunta  1</vt:lpstr>
      <vt:lpstr>Hagamos un rápido repaso antes de pasar a la recolección de datos! Respuesta de la pregunta  1</vt:lpstr>
      <vt:lpstr>Hagamos un rápido repaso antes de pasar a la recolección de datos! Pregunta 2</vt:lpstr>
      <vt:lpstr>Hagamos un rápido repaso antes de pasar a la recolección de datos! Respuesta de la pregunta 2</vt:lpstr>
      <vt:lpstr>Hagamos un rápido repaso antes de pasar a la recopilación de datos! Pregunta 3</vt:lpstr>
      <vt:lpstr>Hagamos un rápido repaso antes de pasar a la recopilación de datos! Respuesta de la pregunta 3</vt:lpstr>
      <vt:lpstr>Descripción del Protocolo de la Floración de los árboles y los Arbustos</vt:lpstr>
      <vt:lpstr> Definiciones importantes en la floración</vt:lpstr>
      <vt:lpstr>Protocolo de Floración de  árboles y Arbustos Equipamiento de campo </vt:lpstr>
      <vt:lpstr> Protocolo de Floración de Arbustos y árboles  (1/8 diapositivas) Descripción de Pasos  </vt:lpstr>
      <vt:lpstr>Selección del Sitio (2/8)   </vt:lpstr>
      <vt:lpstr>Otras consideraciones para la selección de sitios (3/8)    </vt:lpstr>
      <vt:lpstr> Primera Visita: Protocolo de Floración de árboles y Arbustos  (4/8)      </vt:lpstr>
      <vt:lpstr>  Primera Visita: Protocolo de Floración de árboles y  Arbustos (5/8)       </vt:lpstr>
      <vt:lpstr>Cada Visita: Protocolo de Floración de árboles y Arbustos  (6/8)        </vt:lpstr>
      <vt:lpstr>Cada Visita: Protocolo de Floración de los árboles y los  Arbustos (7/8)        </vt:lpstr>
      <vt:lpstr> Cada Visita: Protocolo de Floración de los árboles y los  Arbustos (8/8)        </vt:lpstr>
      <vt:lpstr>¡Repasemos hasta ahora! Pregunta 4        </vt:lpstr>
      <vt:lpstr>  Repasemos hasta ahora! Respuesta de la pregunta 4           </vt:lpstr>
      <vt:lpstr> ¡Repasemos hasta ahora! Pregunta 5          </vt:lpstr>
      <vt:lpstr>¡Repasemos hasta ahora! Respuesta de la pregunta 5        </vt:lpstr>
      <vt:lpstr>Informe sus datos a GLOBE</vt:lpstr>
      <vt:lpstr>Pantalla de Ingreso de Datos- Paso 1</vt:lpstr>
      <vt:lpstr>Pantalla de Ingreso de Datos- Paso 2</vt:lpstr>
      <vt:lpstr> Visualice y recupere datos- Paso 1</vt:lpstr>
      <vt:lpstr>Visualice y recupere datos- Paso 2</vt:lpstr>
      <vt:lpstr>Visualice y recupere datos- Paso 3</vt:lpstr>
      <vt:lpstr>Repase preguntas que lo ayudarán a prepararse para realizar las mediciones  de la Floración de los árboles y los Arbustos como parte de los Protocolos de Fenología de GLOBE</vt:lpstr>
      <vt:lpstr>¡Ha terminado! </vt:lpstr>
      <vt:lpstr>Preguntas Frecuentes- PF</vt:lpstr>
      <vt:lpstr>Preguntas frecuentes PF- 2</vt:lpstr>
      <vt:lpstr>Ejemplos de Análisis de Datos</vt:lpstr>
      <vt:lpstr>Preguntas para otras Investigaciones:</vt:lpstr>
      <vt:lpstr> Por favor envíenos sus comentarios sobre este módulo. ¡Este es un proyecto de la comunidad y agradecemos sus comentarios, sugerencias y ediciones!! Comente aquí: eTraining Feedback ¿Preguntas acerca del contenido de este módulo? Contacte a GLOBE: help@globe.gov        </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rusty low</dc:creator>
  <cp:lastModifiedBy>María Paz Fernández</cp:lastModifiedBy>
  <cp:revision>212</cp:revision>
  <dcterms:created xsi:type="dcterms:W3CDTF">2016-04-14T20:43:53Z</dcterms:created>
  <dcterms:modified xsi:type="dcterms:W3CDTF">2022-03-17T16:16:44Z</dcterms:modified>
</cp:coreProperties>
</file>