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4"/>
  </p:notesMasterIdLst>
  <p:sldIdLst>
    <p:sldId id="257" r:id="rId2"/>
    <p:sldId id="260" r:id="rId3"/>
    <p:sldId id="271" r:id="rId4"/>
    <p:sldId id="328" r:id="rId5"/>
    <p:sldId id="272" r:id="rId6"/>
    <p:sldId id="261" r:id="rId7"/>
    <p:sldId id="330" r:id="rId8"/>
    <p:sldId id="263" r:id="rId9"/>
    <p:sldId id="275" r:id="rId10"/>
    <p:sldId id="297" r:id="rId11"/>
    <p:sldId id="300" r:id="rId12"/>
    <p:sldId id="299" r:id="rId13"/>
    <p:sldId id="301" r:id="rId14"/>
    <p:sldId id="298" r:id="rId15"/>
    <p:sldId id="340" r:id="rId16"/>
    <p:sldId id="265" r:id="rId17"/>
    <p:sldId id="315" r:id="rId18"/>
    <p:sldId id="317" r:id="rId19"/>
    <p:sldId id="280" r:id="rId20"/>
    <p:sldId id="336" r:id="rId21"/>
    <p:sldId id="337" r:id="rId22"/>
    <p:sldId id="331" r:id="rId23"/>
    <p:sldId id="332" r:id="rId24"/>
    <p:sldId id="333" r:id="rId25"/>
    <p:sldId id="327" r:id="rId26"/>
    <p:sldId id="334" r:id="rId27"/>
    <p:sldId id="303" r:id="rId28"/>
    <p:sldId id="306" r:id="rId29"/>
    <p:sldId id="305" r:id="rId30"/>
    <p:sldId id="335" r:id="rId31"/>
    <p:sldId id="322" r:id="rId32"/>
    <p:sldId id="323" r:id="rId33"/>
    <p:sldId id="324" r:id="rId34"/>
    <p:sldId id="267" r:id="rId35"/>
    <p:sldId id="290" r:id="rId36"/>
    <p:sldId id="291" r:id="rId37"/>
    <p:sldId id="313" r:id="rId38"/>
    <p:sldId id="314" r:id="rId39"/>
    <p:sldId id="325" r:id="rId40"/>
    <p:sldId id="326" r:id="rId41"/>
    <p:sldId id="296" r:id="rId42"/>
    <p:sldId id="34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Watson" initials="AW" lastIdx="14" clrIdx="0">
    <p:extLst>
      <p:ext uri="{19B8F6BF-5375-455C-9EA6-DF929625EA0E}">
        <p15:presenceInfo xmlns:p15="http://schemas.microsoft.com/office/powerpoint/2012/main" userId="e390cef258b656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54"/>
  </p:normalViewPr>
  <p:slideViewPr>
    <p:cSldViewPr snapToGrid="0" snapToObjects="1">
      <p:cViewPr varScale="1">
        <p:scale>
          <a:sx n="69" d="100"/>
          <a:sy n="69" d="100"/>
        </p:scale>
        <p:origin x="1112" y="52"/>
      </p:cViewPr>
      <p:guideLst/>
    </p:cSldViewPr>
  </p:slideViewPr>
  <p:notesTextViewPr>
    <p:cViewPr>
      <p:scale>
        <a:sx n="1" d="1"/>
        <a:sy n="1" d="1"/>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44F0F-F68B-5A43-B56C-CFB57729FBFF}" type="datetimeFigureOut">
              <a:rPr lang="en-US" smtClean="0"/>
              <a:t>3/17/2022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34C85-C863-544E-B626-1C691D85309A}" type="slidenum">
              <a:rPr lang="en-US" smtClean="0"/>
              <a:t>‹Nº›</a:t>
            </a:fld>
            <a:endParaRPr lang="en-US"/>
          </a:p>
        </p:txBody>
      </p:sp>
    </p:spTree>
    <p:extLst>
      <p:ext uri="{BB962C8B-B14F-4D97-AF65-F5344CB8AC3E}">
        <p14:creationId xmlns:p14="http://schemas.microsoft.com/office/powerpoint/2010/main" val="62182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934C85-C863-544E-B626-1C691D85309A}" type="slidenum">
              <a:rPr lang="en-US" smtClean="0"/>
              <a:t>18</a:t>
            </a:fld>
            <a:endParaRPr lang="en-US"/>
          </a:p>
        </p:txBody>
      </p:sp>
    </p:spTree>
    <p:extLst>
      <p:ext uri="{BB962C8B-B14F-4D97-AF65-F5344CB8AC3E}">
        <p14:creationId xmlns:p14="http://schemas.microsoft.com/office/powerpoint/2010/main" val="134232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854BC8-13EC-3845-8D99-8254BD575599}"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455624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3AA74-384F-8542-9D99-A960D260C70E}"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68025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EA26FB-B926-0445-929F-98C530FF1C5C}"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6862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3365FC-1CDC-F840-A068-17331B34A1F2}"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54906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379B8E-2A44-9440-9F5D-10748E526F66}"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36839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2162" y="500062"/>
            <a:ext cx="7886700" cy="1325563"/>
          </a:xfrm>
        </p:spPr>
        <p:txBody>
          <a:bodyPr>
            <a:normAutofit/>
          </a:bodyPr>
          <a:lstStyle>
            <a:lvl1pPr>
              <a:defRPr sz="2800">
                <a:solidFill>
                  <a:schemeClr val="accent6">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918634" y="1486959"/>
            <a:ext cx="3886200" cy="4351338"/>
          </a:xfrm>
        </p:spPr>
        <p:txBody>
          <a:bodyPr/>
          <a:lstStyle>
            <a:lvl1pPr>
              <a:defRPr sz="180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F87304-8D25-E44D-A2F3-0EB15DB7DCA6}"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35917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012DC9-D502-F647-ABB1-C6CBBC29D009}" type="datetime1">
              <a:rPr lang="en-US" smtClean="0"/>
              <a:t>3/17/2022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6779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32ED3-3CD3-F14E-864B-AB0BAFD09F6F}" type="datetime1">
              <a:rPr lang="en-US" smtClean="0"/>
              <a:t>3/17/2022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24675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61B19-2897-0247-94CF-BCB2472D7F64}" type="datetime1">
              <a:rPr lang="en-US" smtClean="0"/>
              <a:t>3/17/2022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17653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74956-E48F-4345-86F5-E659895A81DD}"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212316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39D40C-0450-2A45-B722-393C63392F7B}"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49811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E42F7-B44C-774B-B4EF-A841F576F17C}" type="datetime1">
              <a:rPr lang="en-US" smtClean="0"/>
              <a:t>3/17/2022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7FD43-AE91-2142-BE89-486ECDF19888}" type="slidenum">
              <a:rPr lang="en-US" smtClean="0"/>
              <a:t>‹Nº›</a:t>
            </a:fld>
            <a:endParaRPr lang="en-US" dirty="0"/>
          </a:p>
        </p:txBody>
      </p:sp>
    </p:spTree>
    <p:extLst>
      <p:ext uri="{BB962C8B-B14F-4D97-AF65-F5344CB8AC3E}">
        <p14:creationId xmlns:p14="http://schemas.microsoft.com/office/powerpoint/2010/main" val="1896751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www.globe.gov/documents/355050/cab9c991-4969-493a-8e00-9bf80fdbc50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globe.gov/documents/348614/8c79fb1e-7c89-49c9-ba29-4a1ca05c5191" TargetMode="External"/><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hyperlink" Target="http://www.globe.gov/documents/10157/2209c9c4-96d7-46fe-acdd-eba84b73e5df"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globe.gov/documents/355050/efb91c50-32cb-4733-a2f6-1e2acaebc575"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mailto:DATA@GLOBE.GOV"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globe.gov/documents/10157/7349361/Viz+tutorial.pdf"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climate.nasa.gov/" TargetMode="External"/><Relationship Id="rId3" Type="http://schemas.openxmlformats.org/officeDocument/2006/relationships/image" Target="../media/image4.png"/><Relationship Id="rId7" Type="http://schemas.openxmlformats.org/officeDocument/2006/relationships/hyperlink" Target="http://nasawavelength.org/"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www.globe.gov/" TargetMode="External"/><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 Id="rId9"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facebook.com/GLOBELAC"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instagram.com/globe_lac/" TargetMode="External"/><Relationship Id="rId5" Type="http://schemas.openxmlformats.org/officeDocument/2006/relationships/hyperlink" Target="mailto:GLOBELAC.COMMUNICATIONS@EDUC.AUSTRAL.EDU.AR" TargetMode="External"/><Relationship Id="rId10" Type="http://schemas.openxmlformats.org/officeDocument/2006/relationships/image" Target="../media/image36.jpeg"/><Relationship Id="rId4" Type="http://schemas.openxmlformats.org/officeDocument/2006/relationships/hyperlink" Target="mailto:lac_rco@educ.austral.edu.ar" TargetMode="External"/><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neo.sci.gsfc.nasa.gov/view.php?datasetId=MOD13A2_M_NDVI"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Background image of grasses"/>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47" t="14150" r="2203"/>
          <a:stretch/>
        </p:blipFill>
        <p:spPr>
          <a:xfrm>
            <a:off x="-21265" y="733647"/>
            <a:ext cx="9186530" cy="6140208"/>
          </a:xfrm>
        </p:spPr>
      </p:pic>
      <p:sp>
        <p:nvSpPr>
          <p:cNvPr id="2" name="Slide Number Placeholder 1"/>
          <p:cNvSpPr>
            <a:spLocks noGrp="1"/>
          </p:cNvSpPr>
          <p:nvPr>
            <p:ph type="sldNum" sz="quarter" idx="12"/>
          </p:nvPr>
        </p:nvSpPr>
        <p:spPr/>
        <p:txBody>
          <a:bodyPr/>
          <a:lstStyle/>
          <a:p>
            <a:fld id="{60A7FD43-AE91-2142-BE89-486ECDF19888}" type="slidenum">
              <a:rPr lang="en-US" smtClean="0"/>
              <a:pPr/>
              <a:t>1</a:t>
            </a:fld>
            <a:endParaRPr lang="en-US" dirty="0"/>
          </a:p>
        </p:txBody>
      </p:sp>
      <p:sp>
        <p:nvSpPr>
          <p:cNvPr id="6" name="Title 5" hidden="1"/>
          <p:cNvSpPr>
            <a:spLocks noGrp="1"/>
          </p:cNvSpPr>
          <p:nvPr>
            <p:ph type="title"/>
          </p:nvPr>
        </p:nvSpPr>
        <p:spPr/>
        <p:txBody>
          <a:bodyPr/>
          <a:lstStyle/>
          <a:p>
            <a:r>
              <a:rPr lang="en-US" dirty="0"/>
              <a:t>Intro Slide</a:t>
            </a:r>
          </a:p>
        </p:txBody>
      </p:sp>
      <p:pic>
        <p:nvPicPr>
          <p:cNvPr id="7" name="Imagen 6"/>
          <p:cNvPicPr>
            <a:picLocks noChangeAspect="1"/>
          </p:cNvPicPr>
          <p:nvPr/>
        </p:nvPicPr>
        <p:blipFill>
          <a:blip r:embed="rId3"/>
          <a:stretch>
            <a:fillRect/>
          </a:stretch>
        </p:blipFill>
        <p:spPr>
          <a:xfrm>
            <a:off x="-12590" y="0"/>
            <a:ext cx="9169179" cy="835224"/>
          </a:xfrm>
          <a:prstGeom prst="rect">
            <a:avLst/>
          </a:prstGeom>
        </p:spPr>
      </p:pic>
    </p:spTree>
    <p:extLst>
      <p:ext uri="{BB962C8B-B14F-4D97-AF65-F5344CB8AC3E}">
        <p14:creationId xmlns:p14="http://schemas.microsoft.com/office/powerpoint/2010/main" val="76540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98460"/>
            <a:ext cx="9144793" cy="7053683"/>
          </a:xfrm>
          <a:prstGeom prst="rect">
            <a:avLst/>
          </a:prstGeom>
        </p:spPr>
      </p:pic>
      <p:sp>
        <p:nvSpPr>
          <p:cNvPr id="13" name="Rectángulo redondeado 12"/>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4" name="CuadroTexto 13"/>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10</a:t>
            </a:fld>
            <a:endParaRPr lang="en-US" dirty="0"/>
          </a:p>
        </p:txBody>
      </p:sp>
      <p:sp>
        <p:nvSpPr>
          <p:cNvPr id="2" name="Title 1"/>
          <p:cNvSpPr>
            <a:spLocks noGrp="1"/>
          </p:cNvSpPr>
          <p:nvPr>
            <p:ph type="title"/>
          </p:nvPr>
        </p:nvSpPr>
        <p:spPr>
          <a:xfrm>
            <a:off x="1233883" y="755369"/>
            <a:ext cx="7886700" cy="1325563"/>
          </a:xfrm>
        </p:spPr>
        <p:txBody>
          <a:bodyPr>
            <a:normAutofit/>
          </a:bodyPr>
          <a:lstStyle/>
          <a:p>
            <a:r>
              <a:rPr lang="es-AR" b="1" dirty="0" smtClean="0">
                <a:solidFill>
                  <a:srgbClr val="055000"/>
                </a:solidFill>
              </a:rPr>
              <a:t>Hagamos un rápido repaso antes de pasar a la recolección de datos! Pregunta  1</a:t>
            </a:r>
            <a:endParaRPr lang="es-AR" b="1" dirty="0">
              <a:solidFill>
                <a:srgbClr val="055000"/>
              </a:solidFill>
            </a:endParaRPr>
          </a:p>
        </p:txBody>
      </p:sp>
      <p:sp>
        <p:nvSpPr>
          <p:cNvPr id="12" name="Content Placeholder 2"/>
          <p:cNvSpPr>
            <a:spLocks noGrp="1"/>
          </p:cNvSpPr>
          <p:nvPr>
            <p:ph sz="half" idx="1"/>
          </p:nvPr>
        </p:nvSpPr>
        <p:spPr>
          <a:xfrm>
            <a:off x="1487714" y="1963248"/>
            <a:ext cx="6921500" cy="4351337"/>
          </a:xfrm>
        </p:spPr>
        <p:txBody>
          <a:bodyPr/>
          <a:lstStyle/>
          <a:p>
            <a:pPr marL="0" indent="0">
              <a:buNone/>
            </a:pPr>
            <a:r>
              <a:rPr lang="es-AR" sz="2000" b="1" dirty="0" smtClean="0"/>
              <a:t>1. ¿Qué parte del sistema terrestre se conoce como la zona de la vida?</a:t>
            </a:r>
            <a:endParaRPr lang="es-AR" sz="2000" dirty="0" smtClean="0"/>
          </a:p>
          <a:p>
            <a:pPr marL="0" indent="0">
              <a:buNone/>
            </a:pPr>
            <a:r>
              <a:rPr lang="es-AR" sz="2000" b="1" dirty="0" smtClean="0"/>
              <a:t>	</a:t>
            </a:r>
            <a:r>
              <a:rPr lang="es-AR" sz="2000" dirty="0" smtClean="0"/>
              <a:t>A. Atmósfera</a:t>
            </a:r>
          </a:p>
          <a:p>
            <a:pPr marL="0" indent="0">
              <a:buNone/>
            </a:pPr>
            <a:r>
              <a:rPr lang="es-AR" sz="2000" b="1" dirty="0" smtClean="0"/>
              <a:t>	</a:t>
            </a:r>
            <a:r>
              <a:rPr lang="es-AR" sz="2000" dirty="0" smtClean="0"/>
              <a:t>B. Biósfera</a:t>
            </a:r>
          </a:p>
          <a:p>
            <a:pPr marL="0" indent="0">
              <a:buNone/>
            </a:pPr>
            <a:r>
              <a:rPr lang="es-AR" sz="2000" b="1" dirty="0" smtClean="0"/>
              <a:t>	</a:t>
            </a:r>
            <a:r>
              <a:rPr lang="es-AR" sz="2000" dirty="0" smtClean="0"/>
              <a:t>C. Litósfera</a:t>
            </a:r>
          </a:p>
          <a:p>
            <a:pPr marL="0" indent="0">
              <a:buNone/>
            </a:pPr>
            <a:r>
              <a:rPr lang="es-AR" sz="2000" dirty="0" smtClean="0"/>
              <a:t>	D. Hidrósfera</a:t>
            </a:r>
          </a:p>
          <a:p>
            <a:pPr marL="0" indent="0">
              <a:buNone/>
            </a:pPr>
            <a:endParaRPr lang="es-AR" sz="2000" dirty="0" smtClean="0"/>
          </a:p>
          <a:p>
            <a:pPr marL="0" indent="0">
              <a:buNone/>
            </a:pPr>
            <a:r>
              <a:rPr lang="es-AR" sz="2000" b="1" baseline="-25000" dirty="0" smtClean="0">
                <a:solidFill>
                  <a:srgbClr val="FF0000"/>
                </a:solidFill>
              </a:rPr>
              <a:t>¿</a:t>
            </a:r>
            <a:r>
              <a:rPr lang="es-AR" sz="2000" b="1" dirty="0" smtClean="0">
                <a:solidFill>
                  <a:srgbClr val="FF0000"/>
                </a:solidFill>
              </a:rPr>
              <a:t> Sabe la respuesta?</a:t>
            </a:r>
          </a:p>
          <a:p>
            <a:pPr marL="0" indent="0">
              <a:buNone/>
            </a:pPr>
            <a:endParaRPr lang="es-AR" dirty="0" smtClean="0"/>
          </a:p>
          <a:p>
            <a:endParaRPr lang="es-AR" dirty="0"/>
          </a:p>
        </p:txBody>
      </p:sp>
    </p:spTree>
    <p:extLst>
      <p:ext uri="{BB962C8B-B14F-4D97-AF65-F5344CB8AC3E}">
        <p14:creationId xmlns:p14="http://schemas.microsoft.com/office/powerpoint/2010/main" val="45866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397" y="-198460"/>
            <a:ext cx="9144793" cy="7053683"/>
          </a:xfrm>
          <a:prstGeom prst="rect">
            <a:avLst/>
          </a:prstGeom>
        </p:spPr>
      </p:pic>
      <p:sp>
        <p:nvSpPr>
          <p:cNvPr id="15" name="Rectángulo redondeado 14"/>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6" name="CuadroTexto 15"/>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11</a:t>
            </a:fld>
            <a:endParaRPr lang="en-US" dirty="0"/>
          </a:p>
        </p:txBody>
      </p:sp>
      <p:sp>
        <p:nvSpPr>
          <p:cNvPr id="2" name="Title 1"/>
          <p:cNvSpPr>
            <a:spLocks noGrp="1"/>
          </p:cNvSpPr>
          <p:nvPr>
            <p:ph type="title"/>
          </p:nvPr>
        </p:nvSpPr>
        <p:spPr>
          <a:xfrm>
            <a:off x="1233883" y="800535"/>
            <a:ext cx="7886700" cy="1325563"/>
          </a:xfrm>
        </p:spPr>
        <p:txBody>
          <a:bodyPr/>
          <a:lstStyle/>
          <a:p>
            <a:r>
              <a:rPr lang="es-AR" b="1" dirty="0" smtClean="0">
                <a:solidFill>
                  <a:srgbClr val="055000"/>
                </a:solidFill>
              </a:rPr>
              <a:t>Hagamos un rápido repaso antes de pasar a la recolección de datos! Respuesta de la pregunta  1</a:t>
            </a:r>
            <a:endParaRPr lang="es-AR" b="1" dirty="0">
              <a:solidFill>
                <a:srgbClr val="055000"/>
              </a:solidFill>
            </a:endParaRPr>
          </a:p>
        </p:txBody>
      </p:sp>
      <p:sp>
        <p:nvSpPr>
          <p:cNvPr id="12" name="Content Placeholder 2"/>
          <p:cNvSpPr>
            <a:spLocks noGrp="1"/>
          </p:cNvSpPr>
          <p:nvPr>
            <p:ph sz="half" idx="1"/>
          </p:nvPr>
        </p:nvSpPr>
        <p:spPr>
          <a:xfrm>
            <a:off x="1487714" y="1963248"/>
            <a:ext cx="6921500" cy="4351337"/>
          </a:xfrm>
        </p:spPr>
        <p:txBody>
          <a:bodyPr>
            <a:normAutofit/>
          </a:bodyPr>
          <a:lstStyle/>
          <a:p>
            <a:pPr marL="0" indent="0">
              <a:buNone/>
            </a:pPr>
            <a:r>
              <a:rPr lang="es-AR" sz="2000" b="1" dirty="0" smtClean="0"/>
              <a:t>1. ¿Qué parte del sistema terrestre se conoce como la zona de la vida?</a:t>
            </a:r>
            <a:endParaRPr lang="es-AR" sz="2000" dirty="0" smtClean="0"/>
          </a:p>
          <a:p>
            <a:pPr marL="0" indent="0">
              <a:buNone/>
            </a:pPr>
            <a:r>
              <a:rPr lang="es-AR" sz="2000" b="1" dirty="0" smtClean="0"/>
              <a:t>	</a:t>
            </a:r>
            <a:r>
              <a:rPr lang="es-AR" sz="2000" dirty="0" smtClean="0"/>
              <a:t>A. Atmósfera</a:t>
            </a:r>
          </a:p>
          <a:p>
            <a:pPr marL="0" indent="0">
              <a:buNone/>
            </a:pPr>
            <a:r>
              <a:rPr lang="es-AR" sz="2000" b="1" dirty="0" smtClean="0"/>
              <a:t>	</a:t>
            </a:r>
            <a:r>
              <a:rPr lang="es-AR" sz="2000" dirty="0" smtClean="0"/>
              <a:t>B. Biósfera </a:t>
            </a:r>
            <a:r>
              <a:rPr lang="es-AR" sz="2000" dirty="0" smtClean="0">
                <a:solidFill>
                  <a:srgbClr val="FF0000"/>
                </a:solidFill>
              </a:rPr>
              <a:t>¡</a:t>
            </a:r>
            <a:r>
              <a:rPr lang="es-AR" sz="2000" b="1" dirty="0" smtClean="0">
                <a:solidFill>
                  <a:srgbClr val="FF0000"/>
                </a:solidFill>
              </a:rPr>
              <a:t>correcto! </a:t>
            </a:r>
            <a:r>
              <a:rPr lang="es-AR" sz="2000" b="1" dirty="0" smtClean="0">
                <a:solidFill>
                  <a:srgbClr val="FF0000"/>
                </a:solidFill>
                <a:sym typeface="Wingdings"/>
              </a:rPr>
              <a:t> </a:t>
            </a:r>
            <a:endParaRPr lang="es-AR" sz="2000" dirty="0" smtClean="0">
              <a:solidFill>
                <a:srgbClr val="FF0000"/>
              </a:solidFill>
            </a:endParaRPr>
          </a:p>
          <a:p>
            <a:pPr marL="0" indent="0">
              <a:buNone/>
            </a:pPr>
            <a:r>
              <a:rPr lang="es-AR" sz="2000" b="1" dirty="0" smtClean="0"/>
              <a:t>	</a:t>
            </a:r>
            <a:r>
              <a:rPr lang="es-AR" sz="2000" dirty="0" smtClean="0"/>
              <a:t>C. Litósfera</a:t>
            </a:r>
          </a:p>
          <a:p>
            <a:pPr marL="0" indent="0">
              <a:buNone/>
            </a:pPr>
            <a:r>
              <a:rPr lang="es-AR" sz="2000" dirty="0" smtClean="0"/>
              <a:t>	D. Hidrósfera</a:t>
            </a:r>
          </a:p>
          <a:p>
            <a:pPr marL="0" indent="0">
              <a:buNone/>
            </a:pPr>
            <a:endParaRPr lang="es-AR" sz="2000" dirty="0" smtClean="0"/>
          </a:p>
          <a:p>
            <a:pPr marL="0" indent="0">
              <a:buNone/>
            </a:pPr>
            <a:r>
              <a:rPr lang="es-AR" sz="2000" b="1" baseline="-25000" dirty="0" smtClean="0">
                <a:solidFill>
                  <a:srgbClr val="FF0000"/>
                </a:solidFill>
              </a:rPr>
              <a:t>¿</a:t>
            </a:r>
            <a:r>
              <a:rPr lang="es-AR" sz="2000" b="1" dirty="0" smtClean="0">
                <a:solidFill>
                  <a:srgbClr val="FF0000"/>
                </a:solidFill>
              </a:rPr>
              <a:t> Estuvo acertado?</a:t>
            </a:r>
          </a:p>
          <a:p>
            <a:pPr marL="0" indent="0">
              <a:buNone/>
            </a:pPr>
            <a:endParaRPr lang="es-AR" sz="2000" dirty="0" smtClean="0"/>
          </a:p>
          <a:p>
            <a:pPr marL="0" indent="0">
              <a:buNone/>
            </a:pPr>
            <a:endParaRPr lang="es-AR" sz="2000" b="1" dirty="0" smtClean="0"/>
          </a:p>
          <a:p>
            <a:pPr marL="0" indent="0">
              <a:buNone/>
            </a:pPr>
            <a:endParaRPr lang="es-AR" sz="2000" b="1" dirty="0" smtClean="0"/>
          </a:p>
          <a:p>
            <a:pPr marL="0" indent="0">
              <a:buNone/>
            </a:pPr>
            <a:endParaRPr lang="es-AR" dirty="0" smtClean="0"/>
          </a:p>
          <a:p>
            <a:endParaRPr lang="es-AR" dirty="0"/>
          </a:p>
        </p:txBody>
      </p:sp>
    </p:spTree>
    <p:extLst>
      <p:ext uri="{BB962C8B-B14F-4D97-AF65-F5344CB8AC3E}">
        <p14:creationId xmlns:p14="http://schemas.microsoft.com/office/powerpoint/2010/main" val="99260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12</a:t>
            </a:fld>
            <a:endParaRPr lang="en-US" dirty="0"/>
          </a:p>
        </p:txBody>
      </p:sp>
      <p:sp>
        <p:nvSpPr>
          <p:cNvPr id="2" name="Title 1"/>
          <p:cNvSpPr>
            <a:spLocks noGrp="1"/>
          </p:cNvSpPr>
          <p:nvPr>
            <p:ph type="title"/>
          </p:nvPr>
        </p:nvSpPr>
        <p:spPr>
          <a:xfrm>
            <a:off x="1194851" y="877555"/>
            <a:ext cx="7886700" cy="1325563"/>
          </a:xfrm>
        </p:spPr>
        <p:txBody>
          <a:bodyPr/>
          <a:lstStyle/>
          <a:p>
            <a:r>
              <a:rPr lang="es-AR" b="1" dirty="0" smtClean="0">
                <a:solidFill>
                  <a:srgbClr val="055000"/>
                </a:solidFill>
              </a:rPr>
              <a:t>Hagamos un rápido repaso antes de pasar a la recolección de datos! Pregunta  2</a:t>
            </a:r>
            <a:endParaRPr lang="es-AR" b="1" dirty="0">
              <a:solidFill>
                <a:srgbClr val="055000"/>
              </a:solidFill>
            </a:endParaRPr>
          </a:p>
        </p:txBody>
      </p:sp>
      <p:sp>
        <p:nvSpPr>
          <p:cNvPr id="12" name="Content Placeholder 2"/>
          <p:cNvSpPr>
            <a:spLocks noGrp="1"/>
          </p:cNvSpPr>
          <p:nvPr>
            <p:ph sz="half" idx="1"/>
          </p:nvPr>
        </p:nvSpPr>
        <p:spPr>
          <a:xfrm>
            <a:off x="1520370" y="2012233"/>
            <a:ext cx="6660243" cy="4351337"/>
          </a:xfrm>
        </p:spPr>
        <p:txBody>
          <a:bodyPr/>
          <a:lstStyle/>
          <a:p>
            <a:pPr marL="0" indent="0">
              <a:buNone/>
            </a:pPr>
            <a:r>
              <a:rPr lang="es-AR" sz="2000" dirty="0" smtClean="0"/>
              <a:t>Verdadero o Falso: En cada parte del mundo, hay un ciclo de floración y de senescencia foliar. </a:t>
            </a:r>
          </a:p>
          <a:p>
            <a:pPr marL="0" indent="0">
              <a:buNone/>
            </a:pPr>
            <a:r>
              <a:rPr lang="es-AR" sz="2000" b="1" dirty="0" smtClean="0"/>
              <a:t>	</a:t>
            </a:r>
            <a:endParaRPr lang="es-AR" sz="2000" dirty="0" smtClean="0"/>
          </a:p>
          <a:p>
            <a:pPr marL="0" indent="0">
              <a:buNone/>
            </a:pPr>
            <a:r>
              <a:rPr lang="es-AR" b="1" baseline="-25000" dirty="0" smtClean="0">
                <a:solidFill>
                  <a:srgbClr val="FF0000"/>
                </a:solidFill>
              </a:rPr>
              <a:t>¿</a:t>
            </a:r>
            <a:r>
              <a:rPr lang="es-AR" b="1" dirty="0" smtClean="0">
                <a:solidFill>
                  <a:srgbClr val="FF0000"/>
                </a:solidFill>
              </a:rPr>
              <a:t> Sabe la respuesta?</a:t>
            </a:r>
          </a:p>
          <a:p>
            <a:pPr marL="0" indent="0">
              <a:buNone/>
            </a:pPr>
            <a:endParaRPr lang="es-AR" dirty="0" smtClean="0"/>
          </a:p>
          <a:p>
            <a:endParaRPr lang="es-AR" dirty="0"/>
          </a:p>
        </p:txBody>
      </p:sp>
    </p:spTree>
    <p:extLst>
      <p:ext uri="{BB962C8B-B14F-4D97-AF65-F5344CB8AC3E}">
        <p14:creationId xmlns:p14="http://schemas.microsoft.com/office/powerpoint/2010/main" val="199106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397" y="-198460"/>
            <a:ext cx="9144793" cy="7053683"/>
          </a:xfrm>
          <a:prstGeom prst="rect">
            <a:avLst/>
          </a:prstGeom>
        </p:spPr>
      </p:pic>
      <p:sp>
        <p:nvSpPr>
          <p:cNvPr id="15" name="Rectángulo redondeado 14"/>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6" name="CuadroTexto 15"/>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13</a:t>
            </a:fld>
            <a:endParaRPr lang="en-US" dirty="0"/>
          </a:p>
        </p:txBody>
      </p:sp>
      <p:sp>
        <p:nvSpPr>
          <p:cNvPr id="2" name="Title 1"/>
          <p:cNvSpPr>
            <a:spLocks noGrp="1"/>
          </p:cNvSpPr>
          <p:nvPr>
            <p:ph type="title"/>
          </p:nvPr>
        </p:nvSpPr>
        <p:spPr>
          <a:xfrm>
            <a:off x="1224783" y="828570"/>
            <a:ext cx="7886700" cy="1325563"/>
          </a:xfrm>
        </p:spPr>
        <p:txBody>
          <a:bodyPr/>
          <a:lstStyle/>
          <a:p>
            <a:r>
              <a:rPr lang="es-AR" b="1" dirty="0" smtClean="0">
                <a:solidFill>
                  <a:srgbClr val="055000"/>
                </a:solidFill>
              </a:rPr>
              <a:t>Hagamos un rápido repaso antes de pasar a la recolección de datos! Respuesta de la pregunta  2</a:t>
            </a:r>
            <a:endParaRPr lang="es-AR" b="1" dirty="0">
              <a:solidFill>
                <a:srgbClr val="055000"/>
              </a:solidFill>
            </a:endParaRPr>
          </a:p>
        </p:txBody>
      </p:sp>
      <p:sp>
        <p:nvSpPr>
          <p:cNvPr id="12" name="Content Placeholder 2"/>
          <p:cNvSpPr>
            <a:spLocks noGrp="1"/>
          </p:cNvSpPr>
          <p:nvPr>
            <p:ph sz="half" idx="1"/>
          </p:nvPr>
        </p:nvSpPr>
        <p:spPr>
          <a:xfrm>
            <a:off x="1520370" y="2012233"/>
            <a:ext cx="6660243" cy="4351337"/>
          </a:xfrm>
        </p:spPr>
        <p:txBody>
          <a:bodyPr/>
          <a:lstStyle/>
          <a:p>
            <a:pPr marL="0" indent="0">
              <a:buNone/>
            </a:pPr>
            <a:r>
              <a:rPr lang="es-AR" sz="2000" dirty="0" smtClean="0"/>
              <a:t>Verdadero o Falso: En cada parte del mundo, hay un ciclo de floración y de senescencia foliar. </a:t>
            </a:r>
            <a:r>
              <a:rPr lang="es-AR" sz="2000" b="1" dirty="0" smtClean="0">
                <a:solidFill>
                  <a:srgbClr val="FF0000"/>
                </a:solidFill>
              </a:rPr>
              <a:t>Falso es lo correcto </a:t>
            </a:r>
            <a:r>
              <a:rPr lang="es-AR" sz="2000" b="1" dirty="0" smtClean="0">
                <a:solidFill>
                  <a:srgbClr val="FF0000"/>
                </a:solidFill>
                <a:sym typeface="Wingdings"/>
              </a:rPr>
              <a:t> </a:t>
            </a:r>
            <a:r>
              <a:rPr lang="es-AR" sz="2000" b="1" dirty="0" smtClean="0">
                <a:solidFill>
                  <a:srgbClr val="FF0000"/>
                </a:solidFill>
              </a:rPr>
              <a:t> </a:t>
            </a:r>
          </a:p>
          <a:p>
            <a:pPr marL="0" indent="0">
              <a:buNone/>
            </a:pPr>
            <a:r>
              <a:rPr lang="es-AR" sz="2000" b="1" dirty="0" smtClean="0"/>
              <a:t>	</a:t>
            </a:r>
            <a:endParaRPr lang="es-AR" sz="2000" dirty="0" smtClean="0"/>
          </a:p>
          <a:p>
            <a:pPr marL="0" indent="0">
              <a:buNone/>
            </a:pPr>
            <a:r>
              <a:rPr lang="es-AR" sz="2000" b="1" baseline="-25000" dirty="0" smtClean="0">
                <a:solidFill>
                  <a:srgbClr val="FF0000"/>
                </a:solidFill>
              </a:rPr>
              <a:t>¿</a:t>
            </a:r>
            <a:r>
              <a:rPr lang="es-AR" sz="2000" b="1" dirty="0" smtClean="0">
                <a:solidFill>
                  <a:srgbClr val="FF0000"/>
                </a:solidFill>
              </a:rPr>
              <a:t> Estuvo acertado?</a:t>
            </a:r>
            <a:endParaRPr lang="es-AR" dirty="0" smtClean="0"/>
          </a:p>
          <a:p>
            <a:endParaRPr lang="es-AR" dirty="0"/>
          </a:p>
        </p:txBody>
      </p:sp>
    </p:spTree>
    <p:extLst>
      <p:ext uri="{BB962C8B-B14F-4D97-AF65-F5344CB8AC3E}">
        <p14:creationId xmlns:p14="http://schemas.microsoft.com/office/powerpoint/2010/main" val="690502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14</a:t>
            </a:fld>
            <a:endParaRPr lang="en-US" dirty="0"/>
          </a:p>
        </p:txBody>
      </p:sp>
      <p:sp>
        <p:nvSpPr>
          <p:cNvPr id="2" name="Title 1"/>
          <p:cNvSpPr>
            <a:spLocks noGrp="1"/>
          </p:cNvSpPr>
          <p:nvPr>
            <p:ph type="title"/>
          </p:nvPr>
        </p:nvSpPr>
        <p:spPr>
          <a:xfrm>
            <a:off x="1233883" y="800077"/>
            <a:ext cx="7886700" cy="1325563"/>
          </a:xfrm>
        </p:spPr>
        <p:txBody>
          <a:bodyPr/>
          <a:lstStyle/>
          <a:p>
            <a:r>
              <a:rPr lang="es-AR" b="1" dirty="0" smtClean="0">
                <a:solidFill>
                  <a:srgbClr val="055000"/>
                </a:solidFill>
              </a:rPr>
              <a:t>Hagamos un rápido repaso antes de pasar a la recopilación de datos! Pregunta 3</a:t>
            </a:r>
            <a:endParaRPr lang="es-AR" b="1" dirty="0">
              <a:solidFill>
                <a:srgbClr val="055000"/>
              </a:solidFill>
            </a:endParaRPr>
          </a:p>
        </p:txBody>
      </p:sp>
      <p:sp>
        <p:nvSpPr>
          <p:cNvPr id="12" name="Content Placeholder 2"/>
          <p:cNvSpPr>
            <a:spLocks noGrp="1"/>
          </p:cNvSpPr>
          <p:nvPr>
            <p:ph sz="half" idx="1"/>
          </p:nvPr>
        </p:nvSpPr>
        <p:spPr>
          <a:xfrm>
            <a:off x="1509029" y="1949840"/>
            <a:ext cx="7248071" cy="4604155"/>
          </a:xfrm>
        </p:spPr>
        <p:txBody>
          <a:bodyPr>
            <a:normAutofit fontScale="92500" lnSpcReduction="10000"/>
          </a:bodyPr>
          <a:lstStyle/>
          <a:p>
            <a:pPr marL="0" indent="0">
              <a:buNone/>
            </a:pPr>
            <a:r>
              <a:rPr lang="es-AR" sz="2000" b="1" dirty="0" smtClean="0"/>
              <a:t>¿Porqué los científicos están interesados en datos sobre la senescencia foliar? Se pueden usar los datos para :</a:t>
            </a:r>
          </a:p>
          <a:p>
            <a:pPr marL="457200" indent="-457200">
              <a:buFont typeface="+mj-lt"/>
              <a:buAutoNum type="alphaLcParenR"/>
            </a:pPr>
            <a:r>
              <a:rPr lang="es-ES" sz="2000" dirty="0" smtClean="0"/>
              <a:t>ayudar </a:t>
            </a:r>
            <a:r>
              <a:rPr lang="es-ES" sz="2000" dirty="0"/>
              <a:t>a interpretar las observaciones satelitales del verdor, como las imágenes del Índice de vegetación de diferencia normalizada (NDVI) </a:t>
            </a:r>
          </a:p>
          <a:p>
            <a:pPr marL="457200" indent="-457200">
              <a:buFont typeface="+mj-lt"/>
              <a:buAutoNum type="alphaLcParenR"/>
            </a:pPr>
            <a:r>
              <a:rPr lang="es-ES" sz="2000" dirty="0"/>
              <a:t>determinar cómo las condiciones ambientales afectan el crecimiento de las plantas </a:t>
            </a:r>
          </a:p>
          <a:p>
            <a:pPr marL="457200" indent="-457200">
              <a:buFont typeface="+mj-lt"/>
              <a:buAutoNum type="alphaLcParenR"/>
            </a:pPr>
            <a:r>
              <a:rPr lang="es-ES" sz="2000" dirty="0"/>
              <a:t>calcular los cambios en la duración y el inicio de la temporada de crecimiento a lo largo de los años</a:t>
            </a:r>
          </a:p>
          <a:p>
            <a:pPr marL="457200" indent="-457200">
              <a:buFont typeface="+mj-lt"/>
              <a:buAutoNum type="alphaLcParenR"/>
            </a:pPr>
            <a:r>
              <a:rPr lang="es-ES" sz="2000" dirty="0"/>
              <a:t> monitorear la naturaleza y extensión del cambio climático y sus efectos en plantas y animales </a:t>
            </a:r>
          </a:p>
          <a:p>
            <a:pPr marL="457200" indent="-457200">
              <a:buFont typeface="+mj-lt"/>
              <a:buAutoNum type="alphaLcParenR"/>
            </a:pPr>
            <a:r>
              <a:rPr lang="es-ES" sz="2000" dirty="0"/>
              <a:t>Todas las respuestas anteriores </a:t>
            </a:r>
          </a:p>
          <a:p>
            <a:pPr marL="457200" indent="-457200">
              <a:buFont typeface="+mj-lt"/>
              <a:buAutoNum type="alphaLcParenR"/>
            </a:pPr>
            <a:r>
              <a:rPr lang="es-ES" sz="2000" dirty="0"/>
              <a:t>Solo las respuestas A y B</a:t>
            </a:r>
            <a:endParaRPr lang="en-US" sz="2000" dirty="0"/>
          </a:p>
          <a:p>
            <a:pPr marL="0" indent="0">
              <a:buNone/>
            </a:pPr>
            <a:r>
              <a:rPr lang="en-US" sz="2000" b="1" dirty="0" smtClean="0">
                <a:solidFill>
                  <a:srgbClr val="FF0000"/>
                </a:solidFill>
              </a:rPr>
              <a:t>¿</a:t>
            </a:r>
            <a:r>
              <a:rPr lang="es-AR" sz="2000" b="1" dirty="0" smtClean="0">
                <a:solidFill>
                  <a:srgbClr val="FF0000"/>
                </a:solidFill>
              </a:rPr>
              <a:t>Sabe la respuesta?</a:t>
            </a:r>
          </a:p>
          <a:p>
            <a:pPr marL="0" indent="0">
              <a:buNone/>
            </a:pPr>
            <a:endParaRPr lang="en-US" dirty="0"/>
          </a:p>
          <a:p>
            <a:endParaRPr lang="en-US" dirty="0"/>
          </a:p>
        </p:txBody>
      </p:sp>
    </p:spTree>
    <p:extLst>
      <p:ext uri="{BB962C8B-B14F-4D97-AF65-F5344CB8AC3E}">
        <p14:creationId xmlns:p14="http://schemas.microsoft.com/office/powerpoint/2010/main" val="23529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13" name="CuadroTexto 12"/>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15</a:t>
            </a:fld>
            <a:endParaRPr lang="en-US" dirty="0"/>
          </a:p>
        </p:txBody>
      </p:sp>
      <p:sp>
        <p:nvSpPr>
          <p:cNvPr id="2" name="Title 1"/>
          <p:cNvSpPr>
            <a:spLocks noGrp="1"/>
          </p:cNvSpPr>
          <p:nvPr>
            <p:ph type="title"/>
          </p:nvPr>
        </p:nvSpPr>
        <p:spPr>
          <a:xfrm>
            <a:off x="1233883" y="800077"/>
            <a:ext cx="7886700" cy="1325563"/>
          </a:xfrm>
        </p:spPr>
        <p:txBody>
          <a:bodyPr/>
          <a:lstStyle/>
          <a:p>
            <a:r>
              <a:rPr lang="es-AR" b="1" dirty="0" smtClean="0">
                <a:solidFill>
                  <a:srgbClr val="055000"/>
                </a:solidFill>
              </a:rPr>
              <a:t>Hagamos un rápido repaso antes de pasar a la recopilación de datos! Respuesta a la pregunta 3</a:t>
            </a:r>
            <a:endParaRPr lang="es-AR" b="1" dirty="0">
              <a:solidFill>
                <a:srgbClr val="055000"/>
              </a:solidFill>
            </a:endParaRPr>
          </a:p>
        </p:txBody>
      </p:sp>
      <p:sp>
        <p:nvSpPr>
          <p:cNvPr id="12" name="Content Placeholder 2"/>
          <p:cNvSpPr>
            <a:spLocks noGrp="1"/>
          </p:cNvSpPr>
          <p:nvPr>
            <p:ph sz="half" idx="1"/>
          </p:nvPr>
        </p:nvSpPr>
        <p:spPr>
          <a:xfrm>
            <a:off x="1509029" y="1949840"/>
            <a:ext cx="7248071" cy="4604155"/>
          </a:xfrm>
        </p:spPr>
        <p:txBody>
          <a:bodyPr>
            <a:normAutofit fontScale="92500" lnSpcReduction="10000"/>
          </a:bodyPr>
          <a:lstStyle/>
          <a:p>
            <a:pPr marL="0" indent="0">
              <a:buNone/>
            </a:pPr>
            <a:r>
              <a:rPr lang="es-AR" sz="2000" b="1" dirty="0" smtClean="0"/>
              <a:t>¿Porqué los científicos están interesados en datos sobre la senescencia foliar? Se pueden usar los datos para :</a:t>
            </a:r>
          </a:p>
          <a:p>
            <a:pPr marL="457200" indent="-457200">
              <a:buFont typeface="+mj-lt"/>
              <a:buAutoNum type="alphaLcParenR"/>
            </a:pPr>
            <a:r>
              <a:rPr lang="es-ES" sz="2000" dirty="0" smtClean="0"/>
              <a:t>ayudar </a:t>
            </a:r>
            <a:r>
              <a:rPr lang="es-ES" sz="2000" dirty="0"/>
              <a:t>a interpretar las observaciones satelitales del verdor, como las imágenes del Índice de vegetación de diferencia normalizada (NDVI) </a:t>
            </a:r>
          </a:p>
          <a:p>
            <a:pPr marL="457200" indent="-457200">
              <a:buFont typeface="+mj-lt"/>
              <a:buAutoNum type="alphaLcParenR"/>
            </a:pPr>
            <a:r>
              <a:rPr lang="es-ES" sz="2000" dirty="0"/>
              <a:t>determinar cómo las condiciones ambientales afectan el crecimiento de las plantas </a:t>
            </a:r>
          </a:p>
          <a:p>
            <a:pPr marL="457200" indent="-457200">
              <a:buFont typeface="+mj-lt"/>
              <a:buAutoNum type="alphaLcParenR"/>
            </a:pPr>
            <a:r>
              <a:rPr lang="es-ES" sz="2000" dirty="0"/>
              <a:t>calcular los cambios en la duración y el inicio de la temporada de crecimiento a lo largo de los años</a:t>
            </a:r>
          </a:p>
          <a:p>
            <a:pPr marL="457200" indent="-457200">
              <a:buFont typeface="+mj-lt"/>
              <a:buAutoNum type="alphaLcParenR"/>
            </a:pPr>
            <a:r>
              <a:rPr lang="es-ES" sz="2000" dirty="0"/>
              <a:t> monitorear la naturaleza y extensión del cambio climático y sus efectos en plantas y animales </a:t>
            </a:r>
          </a:p>
          <a:p>
            <a:pPr marL="457200" indent="-457200">
              <a:buFont typeface="+mj-lt"/>
              <a:buAutoNum type="alphaLcParenR"/>
            </a:pPr>
            <a:r>
              <a:rPr lang="es-ES" sz="2000" b="1" dirty="0">
                <a:solidFill>
                  <a:srgbClr val="FF0000"/>
                </a:solidFill>
              </a:rPr>
              <a:t>Todas las respuestas anteriores ¡Correcto </a:t>
            </a:r>
            <a:r>
              <a:rPr lang="es-ES" sz="2000" b="1" dirty="0">
                <a:solidFill>
                  <a:srgbClr val="FF0000"/>
                </a:solidFill>
                <a:sym typeface="Wingdings" pitchFamily="2" charset="2"/>
              </a:rPr>
              <a:t>!</a:t>
            </a:r>
            <a:endParaRPr lang="es-ES" sz="2000" b="1" dirty="0">
              <a:solidFill>
                <a:srgbClr val="FF0000"/>
              </a:solidFill>
            </a:endParaRPr>
          </a:p>
          <a:p>
            <a:pPr marL="457200" indent="-457200">
              <a:buFont typeface="+mj-lt"/>
              <a:buAutoNum type="alphaLcParenR"/>
            </a:pPr>
            <a:r>
              <a:rPr lang="es-ES" sz="2000" dirty="0"/>
              <a:t>Solo las respuestas A y B</a:t>
            </a:r>
            <a:endParaRPr lang="en-US" sz="2000" dirty="0"/>
          </a:p>
          <a:p>
            <a:pPr marL="0" indent="0">
              <a:buNone/>
            </a:pPr>
            <a:r>
              <a:rPr lang="es-AR" sz="2000" b="1" dirty="0" smtClean="0">
                <a:solidFill>
                  <a:srgbClr val="FF0000"/>
                </a:solidFill>
              </a:rPr>
              <a:t>¿Estuvo acertado? Pasemos ahora a la recopilación de datos!</a:t>
            </a:r>
          </a:p>
          <a:p>
            <a:pPr marL="0" indent="0">
              <a:buNone/>
            </a:pPr>
            <a:endParaRPr lang="en-US" dirty="0"/>
          </a:p>
          <a:p>
            <a:endParaRPr lang="en-US" dirty="0"/>
          </a:p>
        </p:txBody>
      </p:sp>
    </p:spTree>
    <p:extLst>
      <p:ext uri="{BB962C8B-B14F-4D97-AF65-F5344CB8AC3E}">
        <p14:creationId xmlns:p14="http://schemas.microsoft.com/office/powerpoint/2010/main" val="426232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2" name="CuadroTexto 11"/>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16</a:t>
            </a:fld>
            <a:endParaRPr lang="en-US" dirty="0"/>
          </a:p>
        </p:txBody>
      </p:sp>
      <p:sp>
        <p:nvSpPr>
          <p:cNvPr id="2" name="Title 1"/>
          <p:cNvSpPr>
            <a:spLocks noGrp="1"/>
          </p:cNvSpPr>
          <p:nvPr>
            <p:ph type="title"/>
          </p:nvPr>
        </p:nvSpPr>
        <p:spPr>
          <a:xfrm>
            <a:off x="1194026" y="642340"/>
            <a:ext cx="7886700" cy="1325563"/>
          </a:xfrm>
        </p:spPr>
        <p:txBody>
          <a:bodyPr>
            <a:normAutofit/>
          </a:bodyPr>
          <a:lstStyle/>
          <a:p>
            <a:r>
              <a:rPr lang="es-AR" sz="2400" b="1" dirty="0" smtClean="0"/>
              <a:t>Descripción General del Protocolo de la Senescencia Foliar del Pasto</a:t>
            </a:r>
            <a:endParaRPr lang="es-AR" sz="2400" b="1" dirty="0"/>
          </a:p>
        </p:txBody>
      </p:sp>
      <p:graphicFrame>
        <p:nvGraphicFramePr>
          <p:cNvPr id="11" name="Table 10" descr="Table:&#10;When: At least twice a week beginning two weeks prior to the anticipated start of green down, continuing until plant color change has ended or leaves have dropped off.&#10;Where: Grass Green-Up, Green-Down site:  ideally, your observations in a one-meter square that is dominated by grass plants. &#10;Time Needed: 10-15 minutes per measurement. Frequency of observations: Ideally, visit plant at least two times a week to check for the start of green-up and continue observing until leaf growth plateaus.&#10;Prerequisites: None&#10;Primary Instrument: Metric ruler, GLOBE Plant COlor Guide&#10;Skill Level: ALl&#10;References: Tree, Shrub, and Grass Green-Down Data Sheet&#10;Grass Green-Up and Green-Down Site Selection Field Guide&#10;Site Definition Sheet"/>
          <p:cNvGraphicFramePr>
            <a:graphicFrameLocks noGrp="1"/>
          </p:cNvGraphicFramePr>
          <p:nvPr>
            <p:extLst>
              <p:ext uri="{D42A27DB-BD31-4B8C-83A1-F6EECF244321}">
                <p14:modId xmlns:p14="http://schemas.microsoft.com/office/powerpoint/2010/main" val="4063923501"/>
              </p:ext>
            </p:extLst>
          </p:nvPr>
        </p:nvGraphicFramePr>
        <p:xfrm>
          <a:off x="1241248" y="1638622"/>
          <a:ext cx="7274102" cy="5150009"/>
        </p:xfrm>
        <a:graphic>
          <a:graphicData uri="http://schemas.openxmlformats.org/drawingml/2006/table">
            <a:tbl>
              <a:tblPr firstRow="1" bandRow="1">
                <a:tableStyleId>{16D9F66E-5EB9-4882-86FB-DCBF35E3C3E4}</a:tableStyleId>
              </a:tblPr>
              <a:tblGrid>
                <a:gridCol w="2536194">
                  <a:extLst>
                    <a:ext uri="{9D8B030D-6E8A-4147-A177-3AD203B41FA5}">
                      <a16:colId xmlns:a16="http://schemas.microsoft.com/office/drawing/2014/main" val="20000"/>
                    </a:ext>
                  </a:extLst>
                </a:gridCol>
                <a:gridCol w="4737908">
                  <a:extLst>
                    <a:ext uri="{9D8B030D-6E8A-4147-A177-3AD203B41FA5}">
                      <a16:colId xmlns:a16="http://schemas.microsoft.com/office/drawing/2014/main" val="20001"/>
                    </a:ext>
                  </a:extLst>
                </a:gridCol>
              </a:tblGrid>
              <a:tr h="404169">
                <a:tc>
                  <a:txBody>
                    <a:bodyPr/>
                    <a:lstStyle/>
                    <a:p>
                      <a:r>
                        <a:rPr lang="es-AR" sz="1400" b="1" noProof="0" dirty="0" smtClean="0">
                          <a:solidFill>
                            <a:schemeClr val="accent6">
                              <a:lumMod val="50000"/>
                            </a:schemeClr>
                          </a:solidFill>
                        </a:rPr>
                        <a:t>Cuándo</a:t>
                      </a:r>
                      <a:endParaRPr lang="es-AR" sz="1400" b="1" noProof="0" dirty="0">
                        <a:solidFill>
                          <a:schemeClr val="accent6">
                            <a:lumMod val="50000"/>
                          </a:schemeClr>
                        </a:solidFill>
                      </a:endParaRPr>
                    </a:p>
                  </a:txBody>
                  <a:tcPr/>
                </a:tc>
                <a:tc>
                  <a:txBody>
                    <a:bodyPr/>
                    <a:lstStyle/>
                    <a:p>
                      <a:pPr marL="0" indent="0" algn="just">
                        <a:buFont typeface="Arial"/>
                        <a:buNone/>
                      </a:pPr>
                      <a:r>
                        <a:rPr lang="es-ES" sz="1400" dirty="0">
                          <a:solidFill>
                            <a:schemeClr val="accent6">
                              <a:lumMod val="50000"/>
                            </a:schemeClr>
                          </a:solidFill>
                        </a:rPr>
                        <a:t>Al menos dos veces por semana, comenzando dos semanas antes del inicio anticipado de la senescencia foliar, continuando hasta que el cambio de color de la planta haya terminado o las hojas se hayan caído.</a:t>
                      </a:r>
                      <a:endParaRPr lang="en-US" sz="1400" b="1" dirty="0">
                        <a:solidFill>
                          <a:schemeClr val="accent6">
                            <a:lumMod val="50000"/>
                          </a:schemeClr>
                        </a:solidFill>
                      </a:endParaRPr>
                    </a:p>
                  </a:txBody>
                  <a:tcPr/>
                </a:tc>
                <a:extLst>
                  <a:ext uri="{0D108BD9-81ED-4DB2-BD59-A6C34878D82A}">
                    <a16:rowId xmlns:a16="http://schemas.microsoft.com/office/drawing/2014/main" val="10000"/>
                  </a:ext>
                </a:extLst>
              </a:tr>
              <a:tr h="693232">
                <a:tc>
                  <a:txBody>
                    <a:bodyPr/>
                    <a:lstStyle/>
                    <a:p>
                      <a:r>
                        <a:rPr lang="es-AR" sz="1400" b="1" noProof="0" dirty="0" smtClean="0">
                          <a:solidFill>
                            <a:schemeClr val="accent6">
                              <a:lumMod val="50000"/>
                            </a:schemeClr>
                          </a:solidFill>
                        </a:rPr>
                        <a:t>Dónde</a:t>
                      </a:r>
                      <a:endParaRPr lang="es-AR" sz="1400" b="1" noProof="0" dirty="0">
                        <a:solidFill>
                          <a:schemeClr val="accent6">
                            <a:lumMod val="50000"/>
                          </a:schemeClr>
                        </a:solidFill>
                      </a:endParaRPr>
                    </a:p>
                  </a:txBody>
                  <a:tcPr/>
                </a:tc>
                <a:tc>
                  <a:txBody>
                    <a:bodyPr/>
                    <a:lstStyle/>
                    <a:p>
                      <a:pPr marL="0" indent="0" algn="just">
                        <a:buFont typeface="Arial"/>
                        <a:buNone/>
                      </a:pPr>
                      <a:r>
                        <a:rPr lang="es-AR" sz="1400" b="1" i="0" u="none" strike="noStrike" kern="1200" noProof="0" dirty="0" smtClean="0">
                          <a:solidFill>
                            <a:schemeClr val="accent6">
                              <a:lumMod val="50000"/>
                            </a:schemeClr>
                          </a:solidFill>
                          <a:effectLst/>
                          <a:latin typeface="+mn-lt"/>
                          <a:ea typeface="+mn-ea"/>
                          <a:cs typeface="+mn-cs"/>
                        </a:rPr>
                        <a:t>Sitio de Floración y de Senescencia Foliar de Pasto; idealmente, sus observaciones en un cuadrado de un metro que está dominado por plantas de pasto.</a:t>
                      </a:r>
                      <a:endParaRPr lang="es-AR" sz="1400" b="1" noProof="0" dirty="0">
                        <a:solidFill>
                          <a:schemeClr val="accent6">
                            <a:lumMod val="50000"/>
                          </a:schemeClr>
                        </a:solidFill>
                      </a:endParaRPr>
                    </a:p>
                  </a:txBody>
                  <a:tcPr>
                    <a:solidFill>
                      <a:schemeClr val="accent6">
                        <a:tint val="40000"/>
                        <a:alpha val="40000"/>
                      </a:schemeClr>
                    </a:solidFill>
                  </a:tcPr>
                </a:tc>
                <a:extLst>
                  <a:ext uri="{0D108BD9-81ED-4DB2-BD59-A6C34878D82A}">
                    <a16:rowId xmlns:a16="http://schemas.microsoft.com/office/drawing/2014/main" val="10001"/>
                  </a:ext>
                </a:extLst>
              </a:tr>
              <a:tr h="1097617">
                <a:tc>
                  <a:txBody>
                    <a:bodyPr/>
                    <a:lstStyle/>
                    <a:p>
                      <a:r>
                        <a:rPr lang="es-AR" sz="1400" b="1" noProof="0" dirty="0" smtClean="0">
                          <a:solidFill>
                            <a:schemeClr val="accent6">
                              <a:lumMod val="50000"/>
                            </a:schemeClr>
                          </a:solidFill>
                        </a:rPr>
                        <a:t>Tiempo necesario</a:t>
                      </a:r>
                      <a:endParaRPr lang="es-AR" sz="1400" b="1" noProof="0"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50000"/>
                            </a:schemeClr>
                          </a:solidFill>
                        </a:rPr>
                        <a:t> </a:t>
                      </a:r>
                      <a:r>
                        <a:rPr lang="es-ES" sz="1400" b="1" dirty="0">
                          <a:solidFill>
                            <a:schemeClr val="accent6">
                              <a:lumMod val="50000"/>
                            </a:schemeClr>
                          </a:solidFill>
                        </a:rPr>
                        <a:t>10-15 minutos por medición. Frecuencia de las observaciones: Idealmente, visite la planta al menos dos veces por semana para verificar el inicio de la floración y continúe observando hasta que el crecimiento de las hojas se estabilice.</a:t>
                      </a:r>
                      <a:endParaRPr lang="en-US" sz="1400" b="1" dirty="0">
                        <a:solidFill>
                          <a:schemeClr val="accent6">
                            <a:lumMod val="50000"/>
                          </a:schemeClr>
                        </a:solidFill>
                      </a:endParaRPr>
                    </a:p>
                  </a:txBody>
                  <a:tcPr/>
                </a:tc>
                <a:extLst>
                  <a:ext uri="{0D108BD9-81ED-4DB2-BD59-A6C34878D82A}">
                    <a16:rowId xmlns:a16="http://schemas.microsoft.com/office/drawing/2014/main" val="10002"/>
                  </a:ext>
                </a:extLst>
              </a:tr>
              <a:tr h="415555">
                <a:tc>
                  <a:txBody>
                    <a:bodyPr/>
                    <a:lstStyle/>
                    <a:p>
                      <a:r>
                        <a:rPr lang="es-AR" sz="1400" b="1" noProof="0" dirty="0" smtClean="0">
                          <a:solidFill>
                            <a:schemeClr val="accent6">
                              <a:lumMod val="50000"/>
                            </a:schemeClr>
                          </a:solidFill>
                        </a:rPr>
                        <a:t>Prerrequisitos</a:t>
                      </a:r>
                      <a:endParaRPr lang="es-AR" sz="1400" b="1" noProof="0"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b="1" noProof="0" dirty="0" smtClean="0">
                          <a:solidFill>
                            <a:schemeClr val="accent6">
                              <a:lumMod val="50000"/>
                            </a:schemeClr>
                          </a:solidFill>
                        </a:rPr>
                        <a:t>Ninguno</a:t>
                      </a:r>
                      <a:endParaRPr lang="es-AR" sz="1400" b="1" noProof="0" dirty="0">
                        <a:solidFill>
                          <a:schemeClr val="accent6">
                            <a:lumMod val="50000"/>
                          </a:schemeClr>
                        </a:solidFill>
                      </a:endParaRPr>
                    </a:p>
                  </a:txBody>
                  <a:tcPr/>
                </a:tc>
                <a:extLst>
                  <a:ext uri="{0D108BD9-81ED-4DB2-BD59-A6C34878D82A}">
                    <a16:rowId xmlns:a16="http://schemas.microsoft.com/office/drawing/2014/main" val="10003"/>
                  </a:ext>
                </a:extLst>
              </a:tr>
              <a:tr h="288847">
                <a:tc>
                  <a:txBody>
                    <a:bodyPr/>
                    <a:lstStyle/>
                    <a:p>
                      <a:r>
                        <a:rPr lang="es-AR" sz="1400" b="1" noProof="0" dirty="0" smtClean="0">
                          <a:solidFill>
                            <a:schemeClr val="accent6">
                              <a:lumMod val="50000"/>
                            </a:schemeClr>
                          </a:solidFill>
                        </a:rPr>
                        <a:t>Instrumentos Primarios</a:t>
                      </a:r>
                      <a:endParaRPr lang="es-AR" sz="1400" b="1" noProof="0" dirty="0">
                        <a:solidFill>
                          <a:schemeClr val="accent6">
                            <a:lumMod val="50000"/>
                          </a:schemeClr>
                        </a:solidFill>
                      </a:endParaRPr>
                    </a:p>
                  </a:txBody>
                  <a:tcPr/>
                </a:tc>
                <a:tc>
                  <a:txBody>
                    <a:bodyPr/>
                    <a:lstStyle/>
                    <a:p>
                      <a:pPr lvl="0" algn="just">
                        <a:spcBef>
                          <a:spcPct val="20000"/>
                        </a:spcBef>
                        <a:defRPr/>
                      </a:pPr>
                      <a:r>
                        <a:rPr lang="es-AR" sz="1400" b="1" noProof="0" dirty="0" smtClean="0">
                          <a:solidFill>
                            <a:schemeClr val="accent6">
                              <a:lumMod val="50000"/>
                            </a:schemeClr>
                          </a:solidFill>
                        </a:rPr>
                        <a:t>Regla métrica, </a:t>
                      </a:r>
                      <a:r>
                        <a:rPr lang="es-AR" sz="1400" b="0" u="sng" noProof="0" dirty="0" smtClean="0">
                          <a:solidFill>
                            <a:srgbClr val="0070C0"/>
                          </a:solidFill>
                        </a:rPr>
                        <a:t>Guía de Color de Plantas GLOBE</a:t>
                      </a:r>
                      <a:endParaRPr lang="es-AR" sz="1400" b="0" u="sng" noProof="0" dirty="0">
                        <a:solidFill>
                          <a:srgbClr val="0070C0"/>
                        </a:solidFill>
                      </a:endParaRPr>
                    </a:p>
                  </a:txBody>
                  <a:tcPr/>
                </a:tc>
                <a:extLst>
                  <a:ext uri="{0D108BD9-81ED-4DB2-BD59-A6C34878D82A}">
                    <a16:rowId xmlns:a16="http://schemas.microsoft.com/office/drawing/2014/main" val="10004"/>
                  </a:ext>
                </a:extLst>
              </a:tr>
              <a:tr h="351430">
                <a:tc>
                  <a:txBody>
                    <a:bodyPr/>
                    <a:lstStyle/>
                    <a:p>
                      <a:r>
                        <a:rPr lang="es-AR" sz="1400" b="1" noProof="0" dirty="0" smtClean="0">
                          <a:solidFill>
                            <a:schemeClr val="accent6">
                              <a:lumMod val="50000"/>
                            </a:schemeClr>
                          </a:solidFill>
                        </a:rPr>
                        <a:t>Nivel de destrezas</a:t>
                      </a:r>
                      <a:endParaRPr lang="es-AR" sz="1400" b="1" noProof="0" dirty="0">
                        <a:solidFill>
                          <a:schemeClr val="accent6">
                            <a:lumMod val="50000"/>
                          </a:schemeClr>
                        </a:solidFill>
                      </a:endParaRPr>
                    </a:p>
                  </a:txBody>
                  <a:tcPr/>
                </a:tc>
                <a:tc>
                  <a:txBody>
                    <a:bodyPr/>
                    <a:lstStyle/>
                    <a:p>
                      <a:r>
                        <a:rPr lang="es-AR" sz="1400" b="1" noProof="0" dirty="0" smtClean="0">
                          <a:solidFill>
                            <a:schemeClr val="accent6">
                              <a:lumMod val="50000"/>
                            </a:schemeClr>
                          </a:solidFill>
                        </a:rPr>
                        <a:t>Todos</a:t>
                      </a:r>
                      <a:endParaRPr lang="es-AR" sz="1400" b="1" noProof="0" dirty="0">
                        <a:solidFill>
                          <a:schemeClr val="accent6">
                            <a:lumMod val="50000"/>
                          </a:schemeClr>
                        </a:solidFill>
                      </a:endParaRPr>
                    </a:p>
                  </a:txBody>
                  <a:tcPr/>
                </a:tc>
                <a:extLst>
                  <a:ext uri="{0D108BD9-81ED-4DB2-BD59-A6C34878D82A}">
                    <a16:rowId xmlns:a16="http://schemas.microsoft.com/office/drawing/2014/main" val="10005"/>
                  </a:ext>
                </a:extLst>
              </a:tr>
              <a:tr h="1178494">
                <a:tc>
                  <a:txBody>
                    <a:bodyPr/>
                    <a:lstStyle/>
                    <a:p>
                      <a:r>
                        <a:rPr lang="es-AR" sz="1400" b="1" noProof="0" dirty="0" smtClean="0">
                          <a:solidFill>
                            <a:schemeClr val="accent6">
                              <a:lumMod val="50000"/>
                            </a:schemeClr>
                          </a:solidFill>
                        </a:rPr>
                        <a:t>Referencias</a:t>
                      </a:r>
                      <a:endParaRPr lang="es-AR" sz="1400" b="1" noProof="0" dirty="0">
                        <a:solidFill>
                          <a:schemeClr val="accent6">
                            <a:lumMod val="50000"/>
                          </a:schemeClr>
                        </a:solidFill>
                      </a:endParaRPr>
                    </a:p>
                  </a:txBody>
                  <a:tcPr/>
                </a:tc>
                <a:tc>
                  <a:txBody>
                    <a:bodyPr/>
                    <a:lstStyle/>
                    <a:p>
                      <a:pPr marR="0" lvl="0" algn="just" defTabSz="457200" rtl="0" eaLnBrk="1" fontAlgn="auto" latinLnBrk="0" hangingPunct="1">
                        <a:lnSpc>
                          <a:spcPct val="100000"/>
                        </a:lnSpc>
                        <a:spcBef>
                          <a:spcPct val="20000"/>
                        </a:spcBef>
                        <a:spcAft>
                          <a:spcPts val="0"/>
                        </a:spcAft>
                        <a:buClrTx/>
                        <a:buSzTx/>
                        <a:tabLst/>
                        <a:defRPr/>
                      </a:pPr>
                      <a:r>
                        <a:rPr lang="es-ES" sz="1400" b="1" u="sng" dirty="0">
                          <a:solidFill>
                            <a:srgbClr val="0070C0"/>
                          </a:solidFill>
                        </a:rPr>
                        <a:t>Hoja de Datos de Senescencia Foliar de Arboles, Arbustos y Pastos</a:t>
                      </a:r>
                    </a:p>
                    <a:p>
                      <a:pPr marR="0" lvl="0" algn="just" defTabSz="457200" rtl="0" eaLnBrk="1" fontAlgn="auto" latinLnBrk="0" hangingPunct="1">
                        <a:lnSpc>
                          <a:spcPct val="100000"/>
                        </a:lnSpc>
                        <a:spcBef>
                          <a:spcPct val="20000"/>
                        </a:spcBef>
                        <a:spcAft>
                          <a:spcPts val="0"/>
                        </a:spcAft>
                        <a:buClrTx/>
                        <a:buSzTx/>
                        <a:tabLst/>
                        <a:defRPr/>
                      </a:pPr>
                      <a:r>
                        <a:rPr lang="es-ES" sz="1400" b="1" u="sng" dirty="0">
                          <a:solidFill>
                            <a:srgbClr val="0070C0"/>
                          </a:solidFill>
                        </a:rPr>
                        <a:t>Guía de Campo para la Selección del Sitio para la Floración y Senescencia Foliar del Pasto </a:t>
                      </a:r>
                    </a:p>
                    <a:p>
                      <a:pPr marR="0" lvl="0" algn="just" defTabSz="457200" rtl="0" eaLnBrk="1" fontAlgn="auto" latinLnBrk="0" hangingPunct="1">
                        <a:lnSpc>
                          <a:spcPct val="100000"/>
                        </a:lnSpc>
                        <a:spcBef>
                          <a:spcPct val="20000"/>
                        </a:spcBef>
                        <a:spcAft>
                          <a:spcPts val="0"/>
                        </a:spcAft>
                        <a:buClrTx/>
                        <a:buSzTx/>
                        <a:tabLst/>
                        <a:defRPr/>
                      </a:pPr>
                      <a:r>
                        <a:rPr lang="es-ES" sz="1400" b="1" u="sng" dirty="0">
                          <a:solidFill>
                            <a:srgbClr val="0070C0"/>
                          </a:solidFill>
                        </a:rPr>
                        <a:t>Hoja de Definición del Sitio</a:t>
                      </a:r>
                      <a:endParaRPr lang="en-US" sz="1400" b="1" u="sng" dirty="0">
                        <a:solidFill>
                          <a:srgbClr val="0070C0"/>
                        </a:solidFil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9839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97" y="-198460"/>
            <a:ext cx="9144793" cy="7053683"/>
          </a:xfrm>
          <a:prstGeom prst="rect">
            <a:avLst/>
          </a:prstGeom>
        </p:spPr>
      </p:pic>
      <p:sp>
        <p:nvSpPr>
          <p:cNvPr id="13" name="Rectángulo redondeado 12"/>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4" name="CuadroTexto 13"/>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pic>
        <p:nvPicPr>
          <p:cNvPr id="6" name="Content Placeholder 5" descr="Illustration of equipment needed for conducting this protocol- described in the tex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01169" y="1618884"/>
            <a:ext cx="3846887" cy="4770894"/>
          </a:xfrm>
        </p:spPr>
      </p:pic>
      <p:sp>
        <p:nvSpPr>
          <p:cNvPr id="5" name="Slide Number Placeholder 4"/>
          <p:cNvSpPr>
            <a:spLocks noGrp="1"/>
          </p:cNvSpPr>
          <p:nvPr>
            <p:ph type="sldNum" sz="quarter" idx="12"/>
          </p:nvPr>
        </p:nvSpPr>
        <p:spPr/>
        <p:txBody>
          <a:bodyPr/>
          <a:lstStyle/>
          <a:p>
            <a:fld id="{60A7FD43-AE91-2142-BE89-486ECDF19888}" type="slidenum">
              <a:rPr lang="en-US" smtClean="0"/>
              <a:t>17</a:t>
            </a:fld>
            <a:endParaRPr lang="en-US" dirty="0"/>
          </a:p>
        </p:txBody>
      </p:sp>
      <p:sp>
        <p:nvSpPr>
          <p:cNvPr id="2" name="Title 1"/>
          <p:cNvSpPr>
            <a:spLocks noGrp="1"/>
          </p:cNvSpPr>
          <p:nvPr>
            <p:ph type="title"/>
          </p:nvPr>
        </p:nvSpPr>
        <p:spPr>
          <a:xfrm>
            <a:off x="1276054" y="1026006"/>
            <a:ext cx="7886700" cy="691584"/>
          </a:xfrm>
        </p:spPr>
        <p:txBody>
          <a:bodyPr/>
          <a:lstStyle/>
          <a:p>
            <a:r>
              <a:rPr lang="es-AR" b="1" dirty="0" smtClean="0"/>
              <a:t>Equipamiento y  documentos necesarios</a:t>
            </a:r>
            <a:endParaRPr lang="es-AR" b="1" dirty="0"/>
          </a:p>
        </p:txBody>
      </p:sp>
      <p:sp>
        <p:nvSpPr>
          <p:cNvPr id="9" name="Content Placeholder 3"/>
          <p:cNvSpPr>
            <a:spLocks noGrp="1"/>
          </p:cNvSpPr>
          <p:nvPr>
            <p:ph sz="half" idx="2"/>
          </p:nvPr>
        </p:nvSpPr>
        <p:spPr>
          <a:xfrm>
            <a:off x="1297478" y="1630194"/>
            <a:ext cx="4923708" cy="5049344"/>
          </a:xfrm>
        </p:spPr>
        <p:txBody>
          <a:bodyPr>
            <a:normAutofit fontScale="55000" lnSpcReduction="20000"/>
          </a:bodyPr>
          <a:lstStyle/>
          <a:p>
            <a:pPr marL="0" indent="0">
              <a:buNone/>
            </a:pPr>
            <a:r>
              <a:rPr lang="es-AR" b="1" dirty="0" smtClean="0"/>
              <a:t>Primera Visita</a:t>
            </a:r>
            <a:endParaRPr lang="es-AR" dirty="0" smtClean="0"/>
          </a:p>
          <a:p>
            <a:pPr marL="285750" indent="-285750">
              <a:buFont typeface="Arial" charset="0"/>
              <a:buChar char="•"/>
            </a:pPr>
            <a:r>
              <a:rPr lang="es-ES" dirty="0" smtClean="0"/>
              <a:t>Lápiz </a:t>
            </a:r>
            <a:r>
              <a:rPr lang="es-ES" dirty="0"/>
              <a:t>o bolígrafo </a:t>
            </a:r>
          </a:p>
          <a:p>
            <a:pPr marL="285750" indent="-285750">
              <a:buFont typeface="Arial" charset="0"/>
              <a:buChar char="•"/>
            </a:pPr>
            <a:r>
              <a:rPr lang="es-ES" dirty="0"/>
              <a:t>Cámara </a:t>
            </a:r>
          </a:p>
          <a:p>
            <a:pPr marL="285750" indent="-285750">
              <a:buFont typeface="Arial" charset="0"/>
              <a:buChar char="•"/>
            </a:pPr>
            <a:r>
              <a:rPr lang="es-ES" dirty="0"/>
              <a:t>Brújula </a:t>
            </a:r>
          </a:p>
          <a:p>
            <a:pPr marL="285750" indent="-285750">
              <a:buFont typeface="Arial" charset="0"/>
              <a:buChar char="•"/>
            </a:pPr>
            <a:r>
              <a:rPr lang="es-ES" dirty="0"/>
              <a:t>Marcador permanente de punta fina </a:t>
            </a:r>
          </a:p>
          <a:p>
            <a:pPr marL="285750" indent="-285750">
              <a:buFont typeface="Arial" charset="0"/>
              <a:buChar char="•"/>
            </a:pPr>
            <a:r>
              <a:rPr lang="es-ES" dirty="0"/>
              <a:t>Guía de Colores de Plantas GLOBE</a:t>
            </a:r>
          </a:p>
          <a:p>
            <a:pPr marL="0" indent="0">
              <a:buNone/>
            </a:pPr>
            <a:endParaRPr lang="en-US" dirty="0"/>
          </a:p>
          <a:p>
            <a:pPr marL="0" indent="0">
              <a:buNone/>
            </a:pPr>
            <a:r>
              <a:rPr lang="es-AR" b="1" dirty="0" smtClean="0"/>
              <a:t>Cada Visita</a:t>
            </a:r>
          </a:p>
          <a:p>
            <a:pPr marL="285750" indent="-285750">
              <a:buFont typeface="Arial" charset="0"/>
              <a:buChar char="•"/>
            </a:pPr>
            <a:r>
              <a:rPr lang="es-ES" dirty="0" smtClean="0"/>
              <a:t>Guía </a:t>
            </a:r>
            <a:r>
              <a:rPr lang="es-ES" dirty="0"/>
              <a:t>de Colores de Plantas GLOBE</a:t>
            </a:r>
            <a:endParaRPr lang="en-US" dirty="0"/>
          </a:p>
          <a:p>
            <a:pPr marL="285750" indent="-285750">
              <a:buFont typeface="Arial" charset="0"/>
              <a:buChar char="•"/>
            </a:pPr>
            <a:r>
              <a:rPr lang="es-AR" dirty="0" smtClean="0"/>
              <a:t>Lápiz o bolígrafo</a:t>
            </a:r>
          </a:p>
          <a:p>
            <a:endParaRPr lang="es-AR" dirty="0" smtClean="0"/>
          </a:p>
          <a:p>
            <a:pPr marL="0" indent="0">
              <a:buNone/>
            </a:pPr>
            <a:r>
              <a:rPr lang="es-AR" b="1" dirty="0" smtClean="0"/>
              <a:t>Documentos necesarios para cada visita</a:t>
            </a:r>
          </a:p>
          <a:p>
            <a:r>
              <a:rPr lang="en-US" b="1" dirty="0" err="1" smtClean="0">
                <a:hlinkClick r:id="rId4"/>
              </a:rPr>
              <a:t>Guía</a:t>
            </a:r>
            <a:r>
              <a:rPr lang="en-US" b="1" dirty="0" smtClean="0">
                <a:hlinkClick r:id="rId4"/>
              </a:rPr>
              <a:t> </a:t>
            </a:r>
            <a:r>
              <a:rPr lang="en-US" b="1" dirty="0">
                <a:hlinkClick r:id="rId4"/>
              </a:rPr>
              <a:t>de Campo del Protocolo de Senescencia Foliar</a:t>
            </a:r>
            <a:endParaRPr lang="en-US" b="1" dirty="0"/>
          </a:p>
          <a:p>
            <a:pPr marL="285750" indent="-285750">
              <a:buFont typeface="Arial"/>
              <a:buChar char="•"/>
            </a:pPr>
            <a:r>
              <a:rPr lang="es-ES" b="1" u="sng" dirty="0">
                <a:solidFill>
                  <a:srgbClr val="0070C0"/>
                </a:solidFill>
              </a:rPr>
              <a:t>Hoja de datos de Senescencia Foliar  para Arboles, Arbustos y  Pastos</a:t>
            </a:r>
          </a:p>
          <a:p>
            <a:pPr marL="285750" indent="-285750">
              <a:buFont typeface="Arial"/>
              <a:buChar char="•"/>
            </a:pPr>
            <a:r>
              <a:rPr lang="es-ES" b="1" u="sng" dirty="0">
                <a:solidFill>
                  <a:srgbClr val="0070C0"/>
                </a:solidFill>
              </a:rPr>
              <a:t>Hoja de Definición del Sitio </a:t>
            </a:r>
          </a:p>
          <a:p>
            <a:pPr marL="285750" indent="-285750">
              <a:buFont typeface="Arial"/>
              <a:buChar char="•"/>
            </a:pPr>
            <a:r>
              <a:rPr lang="es-ES" b="1" u="sng" dirty="0">
                <a:solidFill>
                  <a:srgbClr val="0070C0"/>
                </a:solidFill>
              </a:rPr>
              <a:t>Guía de Campo para la Selección del Sitio de Floración y Senescencia Foliar del Pasto</a:t>
            </a:r>
            <a:endParaRPr lang="en-US" b="1" u="sng" dirty="0">
              <a:solidFill>
                <a:srgbClr val="0070C0"/>
              </a:solidFill>
            </a:endParaRPr>
          </a:p>
        </p:txBody>
      </p:sp>
    </p:spTree>
    <p:extLst>
      <p:ext uri="{BB962C8B-B14F-4D97-AF65-F5344CB8AC3E}">
        <p14:creationId xmlns:p14="http://schemas.microsoft.com/office/powerpoint/2010/main" val="1735475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a:stretch>
            <a:fillRect/>
          </a:stretch>
        </p:blipFill>
        <p:spPr>
          <a:xfrm>
            <a:off x="-397" y="-198460"/>
            <a:ext cx="9144793" cy="7053683"/>
          </a:xfrm>
          <a:prstGeom prst="rect">
            <a:avLst/>
          </a:prstGeom>
        </p:spPr>
      </p:pic>
      <p:sp>
        <p:nvSpPr>
          <p:cNvPr id="16" name="Rectángulo redondeado 15"/>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7" name="CuadroTexto 16"/>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18</a:t>
            </a:fld>
            <a:endParaRPr lang="en-US" dirty="0"/>
          </a:p>
        </p:txBody>
      </p:sp>
      <p:sp>
        <p:nvSpPr>
          <p:cNvPr id="2" name="Title 1"/>
          <p:cNvSpPr>
            <a:spLocks noGrp="1"/>
          </p:cNvSpPr>
          <p:nvPr>
            <p:ph type="title"/>
          </p:nvPr>
        </p:nvSpPr>
        <p:spPr>
          <a:xfrm>
            <a:off x="1276054" y="617823"/>
            <a:ext cx="7886700" cy="1325563"/>
          </a:xfrm>
        </p:spPr>
        <p:txBody>
          <a:bodyPr/>
          <a:lstStyle/>
          <a:p>
            <a:r>
              <a:rPr lang="es-AR" b="1" dirty="0" smtClean="0"/>
              <a:t> Selección del Sitio</a:t>
            </a:r>
            <a:endParaRPr lang="es-AR" b="1" dirty="0"/>
          </a:p>
        </p:txBody>
      </p:sp>
      <p:sp>
        <p:nvSpPr>
          <p:cNvPr id="9" name="Content Placeholder 3"/>
          <p:cNvSpPr>
            <a:spLocks noGrp="1"/>
          </p:cNvSpPr>
          <p:nvPr>
            <p:ph sz="half" idx="2"/>
          </p:nvPr>
        </p:nvSpPr>
        <p:spPr>
          <a:xfrm>
            <a:off x="1520497" y="1515894"/>
            <a:ext cx="7283514" cy="5049344"/>
          </a:xfrm>
        </p:spPr>
        <p:txBody>
          <a:bodyPr>
            <a:normAutofit/>
          </a:bodyPr>
          <a:lstStyle/>
          <a:p>
            <a:pPr marL="0" indent="0">
              <a:spcBef>
                <a:spcPct val="20000"/>
              </a:spcBef>
              <a:buNone/>
              <a:defRPr/>
            </a:pPr>
            <a:r>
              <a:rPr lang="es-ES" sz="2000" dirty="0"/>
              <a:t>La selección del sitio es importante. Elija un sitio que contenga plantas indicativas del clima circundante. Deberá hacer sus observaciones en un metro cuadrado dominado por plantas de pasto.</a:t>
            </a:r>
            <a:endParaRPr lang="en-US" sz="2000" dirty="0"/>
          </a:p>
          <a:p>
            <a:pPr marL="742950" lvl="1" indent="-285750" defTabSz="457200">
              <a:lnSpc>
                <a:spcPct val="100000"/>
              </a:lnSpc>
              <a:spcBef>
                <a:spcPct val="20000"/>
              </a:spcBef>
              <a:buFont typeface="Arial"/>
              <a:buChar char="–"/>
              <a:defRPr/>
            </a:pPr>
            <a:r>
              <a:rPr lang="es-AR" sz="2000" dirty="0" smtClean="0"/>
              <a:t>Especies nativas </a:t>
            </a:r>
          </a:p>
          <a:p>
            <a:pPr marL="742950" lvl="1" indent="-285750" defTabSz="457200">
              <a:lnSpc>
                <a:spcPct val="100000"/>
              </a:lnSpc>
              <a:spcBef>
                <a:spcPct val="20000"/>
              </a:spcBef>
              <a:buFont typeface="Arial"/>
              <a:buChar char="–"/>
              <a:defRPr/>
            </a:pPr>
            <a:r>
              <a:rPr lang="es-AR" sz="2000" dirty="0" smtClean="0"/>
              <a:t>Sin ser regadas ni fertilizadas </a:t>
            </a:r>
          </a:p>
          <a:p>
            <a:pPr marL="742950" lvl="1" indent="-285750" defTabSz="457200">
              <a:lnSpc>
                <a:spcPct val="100000"/>
              </a:lnSpc>
              <a:spcBef>
                <a:spcPct val="20000"/>
              </a:spcBef>
              <a:buFont typeface="Arial"/>
              <a:buChar char="–"/>
              <a:defRPr/>
            </a:pPr>
            <a:r>
              <a:rPr lang="es-AR" sz="2000" dirty="0" smtClean="0"/>
              <a:t>Alejadas de edificios</a:t>
            </a:r>
          </a:p>
          <a:p>
            <a:pPr marL="742950" lvl="1" indent="-285750" defTabSz="457200">
              <a:lnSpc>
                <a:spcPct val="100000"/>
              </a:lnSpc>
              <a:spcBef>
                <a:spcPct val="20000"/>
              </a:spcBef>
              <a:buFont typeface="Arial"/>
              <a:buChar char="–"/>
              <a:defRPr/>
            </a:pPr>
            <a:endParaRPr lang="en-US" sz="2000" dirty="0"/>
          </a:p>
          <a:p>
            <a:pPr marL="228600" lvl="2">
              <a:spcBef>
                <a:spcPts val="1000"/>
              </a:spcBef>
            </a:pPr>
            <a:r>
              <a:rPr lang="es-ES" b="1" i="1" dirty="0">
                <a:solidFill>
                  <a:schemeClr val="accent6">
                    <a:lumMod val="50000"/>
                  </a:schemeClr>
                </a:solidFill>
              </a:rPr>
              <a:t>Para determinar si la planta está demasiado cerca de un edificio, párese en la planta y observe la parte superior del edificio a través de su clinómetro. Si el ángulo es mayor de 45 °, el edificio está demasiado cerca. La planta no debe estar más cerca del edificio que la altura del mismo. </a:t>
            </a:r>
            <a:endParaRPr lang="en-US" b="1" i="1" dirty="0">
              <a:solidFill>
                <a:schemeClr val="accent6">
                  <a:lumMod val="50000"/>
                </a:schemeClr>
              </a:solidFill>
            </a:endParaRPr>
          </a:p>
        </p:txBody>
      </p:sp>
      <p:pic>
        <p:nvPicPr>
          <p:cNvPr id="10" name="Picture 9"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463" y="4830939"/>
            <a:ext cx="399410" cy="409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569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97" y="-198460"/>
            <a:ext cx="9144793" cy="7053683"/>
          </a:xfrm>
          <a:prstGeom prst="rect">
            <a:avLst/>
          </a:prstGeom>
        </p:spPr>
      </p:pic>
      <p:sp>
        <p:nvSpPr>
          <p:cNvPr id="13" name="Rectángulo redondeado 12"/>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5" name="CuadroTexto 14"/>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19</a:t>
            </a:fld>
            <a:endParaRPr lang="en-US" dirty="0"/>
          </a:p>
        </p:txBody>
      </p:sp>
      <p:sp>
        <p:nvSpPr>
          <p:cNvPr id="2" name="Title 1"/>
          <p:cNvSpPr>
            <a:spLocks noGrp="1"/>
          </p:cNvSpPr>
          <p:nvPr>
            <p:ph type="title"/>
          </p:nvPr>
        </p:nvSpPr>
        <p:spPr>
          <a:xfrm>
            <a:off x="1185066" y="1110885"/>
            <a:ext cx="8679847" cy="432951"/>
          </a:xfrm>
        </p:spPr>
        <p:txBody>
          <a:bodyPr>
            <a:normAutofit fontScale="90000"/>
          </a:bodyPr>
          <a:lstStyle/>
          <a:p>
            <a:pPr marL="406400" lvl="0" indent="-406400">
              <a:defRPr/>
            </a:pPr>
            <a:r>
              <a:rPr lang="es-AR" b="1" dirty="0" smtClean="0">
                <a:solidFill>
                  <a:srgbClr val="055000"/>
                </a:solidFill>
              </a:rPr>
              <a:t>Otras consideraciones para la selección del sitio</a:t>
            </a:r>
            <a:endParaRPr lang="es-AR" dirty="0"/>
          </a:p>
        </p:txBody>
      </p:sp>
      <p:sp>
        <p:nvSpPr>
          <p:cNvPr id="7" name="Content Placeholder 2"/>
          <p:cNvSpPr txBox="1">
            <a:spLocks/>
          </p:cNvSpPr>
          <p:nvPr/>
        </p:nvSpPr>
        <p:spPr>
          <a:xfrm>
            <a:off x="1425881" y="1543836"/>
            <a:ext cx="7242270" cy="893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ct val="20000"/>
              </a:spcBef>
              <a:buNone/>
              <a:defRPr/>
            </a:pPr>
            <a:r>
              <a:rPr lang="es-AR" dirty="0" smtClean="0"/>
              <a:t>Arboles o arbustos, o pastos caducos. Seleccione una o más especies que sean comunes en su área. Piénselo desde una perspectiva de un satélite.–¿Qué está el satélite “mirando”?</a:t>
            </a:r>
            <a:endParaRPr lang="es-AR" sz="1800" dirty="0"/>
          </a:p>
        </p:txBody>
      </p:sp>
      <p:pic>
        <p:nvPicPr>
          <p:cNvPr id="3" name="Picture 2" descr="Diagram showing a side view of a forest landscape, showing trees, shrubs and grass. A second diagram shows the &quot;circles&quot; of the tree canopy from above, the way a satellite  sees it. "/>
          <p:cNvPicPr>
            <a:picLocks noChangeAspect="1"/>
          </p:cNvPicPr>
          <p:nvPr/>
        </p:nvPicPr>
        <p:blipFill rotWithShape="1">
          <a:blip r:embed="rId3">
            <a:extLst>
              <a:ext uri="{28A0092B-C50C-407E-A947-70E740481C1C}">
                <a14:useLocalDpi xmlns:a14="http://schemas.microsoft.com/office/drawing/2010/main" val="0"/>
              </a:ext>
            </a:extLst>
          </a:blip>
          <a:srcRect r="16873"/>
          <a:stretch/>
        </p:blipFill>
        <p:spPr>
          <a:xfrm>
            <a:off x="1185067" y="2437604"/>
            <a:ext cx="5834570" cy="2155160"/>
          </a:xfrm>
          <a:prstGeom prst="rect">
            <a:avLst/>
          </a:prstGeom>
        </p:spPr>
      </p:pic>
      <p:sp>
        <p:nvSpPr>
          <p:cNvPr id="14" name="TextBox 13"/>
          <p:cNvSpPr txBox="1"/>
          <p:nvPr/>
        </p:nvSpPr>
        <p:spPr>
          <a:xfrm>
            <a:off x="1425881" y="4361935"/>
            <a:ext cx="7298363" cy="2137719"/>
          </a:xfrm>
          <a:prstGeom prst="rect">
            <a:avLst/>
          </a:prstGeom>
          <a:noFill/>
        </p:spPr>
        <p:txBody>
          <a:bodyPr wrap="square" rtlCol="0">
            <a:normAutofit fontScale="92500" lnSpcReduction="10000"/>
          </a:bodyPr>
          <a:lstStyle/>
          <a:p>
            <a:pPr lvl="0" algn="just">
              <a:spcBef>
                <a:spcPct val="20000"/>
              </a:spcBef>
              <a:defRPr/>
            </a:pPr>
            <a:r>
              <a:rPr lang="es-AR" dirty="0" smtClean="0"/>
              <a:t>Seleccione un sitio cercano a su sitio de la atmósfera o humedad del suelo, en lo posible. Idealmente, debería estar </a:t>
            </a:r>
            <a:r>
              <a:rPr lang="es-AR" b="1" dirty="0" smtClean="0">
                <a:solidFill>
                  <a:schemeClr val="accent6">
                    <a:lumMod val="50000"/>
                  </a:schemeClr>
                </a:solidFill>
              </a:rPr>
              <a:t>a menos de 2 km </a:t>
            </a:r>
            <a:r>
              <a:rPr lang="es-AR" dirty="0" smtClean="0"/>
              <a:t>de su sitio de la atmósfera o humedad del suelo, y tener una </a:t>
            </a:r>
            <a:r>
              <a:rPr lang="es-AR" b="1" dirty="0" smtClean="0">
                <a:solidFill>
                  <a:schemeClr val="accent6">
                    <a:lumMod val="50000"/>
                  </a:schemeClr>
                </a:solidFill>
              </a:rPr>
              <a:t>diferencia de elevación de menos de 100 metros</a:t>
            </a:r>
            <a:r>
              <a:rPr lang="es-AR" dirty="0" smtClean="0"/>
              <a:t>. ¿Porqué esto es importante?</a:t>
            </a:r>
          </a:p>
          <a:p>
            <a:pPr marL="1200150" lvl="2" indent="-285750" algn="just">
              <a:spcBef>
                <a:spcPct val="20000"/>
              </a:spcBef>
              <a:buFont typeface="Arial"/>
              <a:buChar char="•"/>
              <a:defRPr/>
            </a:pPr>
            <a:r>
              <a:rPr lang="es-AR" dirty="0" smtClean="0"/>
              <a:t>La topografía local afecta el tiempo significativamente</a:t>
            </a:r>
          </a:p>
          <a:p>
            <a:pPr marL="1200150" lvl="2" indent="-285750" algn="just">
              <a:spcBef>
                <a:spcPct val="20000"/>
              </a:spcBef>
              <a:buFont typeface="Arial"/>
              <a:buChar char="•"/>
              <a:defRPr/>
            </a:pPr>
            <a:r>
              <a:rPr lang="es-AR" dirty="0" smtClean="0"/>
              <a:t>Accesibilidad: Seleccione un sitio que pueda ser fácilmente visitado en forma reiterada</a:t>
            </a:r>
          </a:p>
          <a:p>
            <a:pPr marL="1200150" lvl="2" indent="-285750" algn="just">
              <a:spcBef>
                <a:spcPct val="20000"/>
              </a:spcBef>
              <a:buFont typeface="Arial"/>
              <a:buChar char="•"/>
              <a:defRPr/>
            </a:pPr>
            <a:r>
              <a:rPr lang="es-AR" dirty="0" smtClean="0"/>
              <a:t>Consistencia: Si fuera posible, elija la/s misma/s planta/s cada año.  </a:t>
            </a:r>
            <a:endParaRPr lang="es-AR" b="1" i="1" dirty="0">
              <a:solidFill>
                <a:srgbClr val="123B1C"/>
              </a:solidFill>
            </a:endParaRPr>
          </a:p>
        </p:txBody>
      </p:sp>
      <p:sp>
        <p:nvSpPr>
          <p:cNvPr id="5" name="CuadroTexto 4"/>
          <p:cNvSpPr txBox="1"/>
          <p:nvPr/>
        </p:nvSpPr>
        <p:spPr>
          <a:xfrm>
            <a:off x="6982852" y="3581643"/>
            <a:ext cx="1574624" cy="646331"/>
          </a:xfrm>
          <a:prstGeom prst="rect">
            <a:avLst/>
          </a:prstGeom>
          <a:noFill/>
        </p:spPr>
        <p:txBody>
          <a:bodyPr wrap="square" rtlCol="0">
            <a:spAutoFit/>
          </a:bodyPr>
          <a:lstStyle/>
          <a:p>
            <a:r>
              <a:rPr lang="es-AR" b="1" dirty="0" smtClean="0"/>
              <a:t>Perspectiva del satélite</a:t>
            </a:r>
            <a:endParaRPr lang="es-AR" b="1" dirty="0"/>
          </a:p>
        </p:txBody>
      </p:sp>
    </p:spTree>
    <p:extLst>
      <p:ext uri="{BB962C8B-B14F-4D97-AF65-F5344CB8AC3E}">
        <p14:creationId xmlns:p14="http://schemas.microsoft.com/office/powerpoint/2010/main" val="1957937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pic>
        <p:nvPicPr>
          <p:cNvPr id="23" name="Picture 22" descr="watermark of grass blades in bloom"/>
          <p:cNvPicPr>
            <a:picLocks noChangeAspect="1"/>
          </p:cNvPicPr>
          <p:nvPr/>
        </p:nvPicPr>
        <p:blipFill>
          <a:blip r:embed="rId3">
            <a:alphaModFix amt="32000"/>
            <a:extLst>
              <a:ext uri="{28A0092B-C50C-407E-A947-70E740481C1C}">
                <a14:useLocalDpi xmlns:a14="http://schemas.microsoft.com/office/drawing/2010/main" val="0"/>
              </a:ext>
            </a:extLst>
          </a:blip>
          <a:stretch>
            <a:fillRect/>
          </a:stretch>
        </p:blipFill>
        <p:spPr>
          <a:xfrm>
            <a:off x="1115232" y="1702737"/>
            <a:ext cx="8028767" cy="5159033"/>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2</a:t>
            </a:fld>
            <a:endParaRPr lang="en-US" dirty="0"/>
          </a:p>
        </p:txBody>
      </p:sp>
      <p:sp>
        <p:nvSpPr>
          <p:cNvPr id="10" name="Title 9"/>
          <p:cNvSpPr>
            <a:spLocks noGrp="1"/>
          </p:cNvSpPr>
          <p:nvPr>
            <p:ph type="title"/>
          </p:nvPr>
        </p:nvSpPr>
        <p:spPr>
          <a:xfrm>
            <a:off x="1164298" y="1024160"/>
            <a:ext cx="7886700" cy="535531"/>
          </a:xfrm>
        </p:spPr>
        <p:txBody>
          <a:bodyPr>
            <a:normAutofit/>
          </a:bodyPr>
          <a:lstStyle/>
          <a:p>
            <a:r>
              <a:rPr lang="es-AR" sz="3200" b="1" dirty="0" smtClean="0"/>
              <a:t>Descripción General</a:t>
            </a:r>
            <a:endParaRPr lang="es-AR" sz="3200" b="1" dirty="0"/>
          </a:p>
        </p:txBody>
      </p:sp>
      <p:sp>
        <p:nvSpPr>
          <p:cNvPr id="19" name="TextBox 18"/>
          <p:cNvSpPr txBox="1"/>
          <p:nvPr/>
        </p:nvSpPr>
        <p:spPr>
          <a:xfrm>
            <a:off x="1233536" y="1602438"/>
            <a:ext cx="7925310" cy="5016758"/>
          </a:xfrm>
          <a:prstGeom prst="rect">
            <a:avLst/>
          </a:prstGeom>
          <a:noFill/>
        </p:spPr>
        <p:txBody>
          <a:bodyPr wrap="square" rtlCol="0">
            <a:spAutoFit/>
          </a:bodyPr>
          <a:lstStyle/>
          <a:p>
            <a:pPr marL="0" marR="0">
              <a:spcBef>
                <a:spcPts val="0"/>
              </a:spcBef>
              <a:spcAft>
                <a:spcPts val="0"/>
              </a:spcAft>
            </a:pPr>
            <a:r>
              <a:rPr lang="es-AR" sz="2400" b="1" dirty="0" smtClean="0">
                <a:solidFill>
                  <a:srgbClr val="055000"/>
                </a:solidFill>
                <a:ea typeface="ＭＳ 明朝"/>
                <a:cs typeface="Times New Roman"/>
              </a:rPr>
              <a:t>Este</a:t>
            </a:r>
            <a:r>
              <a:rPr lang="es-AR" sz="2400" b="1" kern="1200" dirty="0" smtClean="0">
                <a:solidFill>
                  <a:srgbClr val="055000"/>
                </a:solidFill>
                <a:effectLst/>
                <a:ea typeface="ＭＳ 明朝"/>
                <a:cs typeface="Times New Roman"/>
              </a:rPr>
              <a:t> módulo: </a:t>
            </a:r>
            <a:endParaRPr lang="es-AR" sz="1000" dirty="0" smtClean="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s-AR" sz="1600" b="1" kern="1200" dirty="0" smtClean="0">
                <a:solidFill>
                  <a:srgbClr val="055000"/>
                </a:solidFill>
                <a:effectLst/>
                <a:ea typeface="ＭＳ 明朝"/>
                <a:cs typeface="Times New Roman"/>
              </a:rPr>
              <a:t>Describe como seleccionar y definir un Sitio de Estudio del Protocolo de Fenología de GLOBE</a:t>
            </a:r>
          </a:p>
          <a:p>
            <a:pPr marL="342900" marR="0" lvl="0" indent="-342900">
              <a:spcBef>
                <a:spcPts val="0"/>
              </a:spcBef>
              <a:spcAft>
                <a:spcPts val="0"/>
              </a:spcAft>
              <a:buFont typeface="Arial"/>
              <a:buChar char="•"/>
              <a:tabLst>
                <a:tab pos="457200" algn="l"/>
              </a:tabLst>
            </a:pPr>
            <a:r>
              <a:rPr lang="es-AR" sz="1600" b="1" dirty="0" smtClean="0">
                <a:solidFill>
                  <a:srgbClr val="055000"/>
                </a:solidFill>
                <a:ea typeface="ＭＳ 明朝"/>
                <a:cs typeface="Times New Roman"/>
              </a:rPr>
              <a:t>P</a:t>
            </a:r>
            <a:r>
              <a:rPr lang="es-AR" sz="1600" b="1" kern="1200" dirty="0" smtClean="0">
                <a:solidFill>
                  <a:srgbClr val="055000"/>
                </a:solidFill>
                <a:effectLst/>
                <a:ea typeface="ＭＳ 明朝"/>
                <a:cs typeface="Times New Roman"/>
              </a:rPr>
              <a:t>roporciona una introducción paso a paso del método del protocolo</a:t>
            </a:r>
          </a:p>
          <a:p>
            <a:pPr marL="342900" marR="0" lvl="0" indent="-342900">
              <a:spcBef>
                <a:spcPts val="0"/>
              </a:spcBef>
              <a:spcAft>
                <a:spcPts val="0"/>
              </a:spcAft>
              <a:buFont typeface="Arial"/>
              <a:buChar char="•"/>
              <a:tabLst>
                <a:tab pos="457200" algn="l"/>
              </a:tabLst>
            </a:pPr>
            <a:endParaRPr lang="es-AR" sz="1000" dirty="0" smtClean="0">
              <a:solidFill>
                <a:srgbClr val="055000"/>
              </a:solidFill>
              <a:effectLst/>
              <a:ea typeface="ＭＳ 明朝"/>
              <a:cs typeface="Times New Roman"/>
            </a:endParaRPr>
          </a:p>
          <a:p>
            <a:pPr marL="0" marR="0">
              <a:spcBef>
                <a:spcPts val="0"/>
              </a:spcBef>
              <a:spcAft>
                <a:spcPts val="0"/>
              </a:spcAft>
            </a:pPr>
            <a:r>
              <a:rPr lang="es-AR" sz="2400" b="1" kern="1200" dirty="0" smtClean="0">
                <a:solidFill>
                  <a:srgbClr val="055000"/>
                </a:solidFill>
                <a:effectLst/>
                <a:ea typeface="ＭＳ 明朝"/>
                <a:cs typeface="Times New Roman"/>
              </a:rPr>
              <a:t>Objetivos académicos:</a:t>
            </a:r>
          </a:p>
          <a:p>
            <a:pPr marL="0" marR="0">
              <a:spcBef>
                <a:spcPts val="0"/>
              </a:spcBef>
              <a:spcAft>
                <a:spcPts val="0"/>
              </a:spcAft>
            </a:pPr>
            <a:r>
              <a:rPr lang="es-AR" b="1" dirty="0" smtClean="0">
                <a:solidFill>
                  <a:srgbClr val="055000"/>
                </a:solidFill>
                <a:ea typeface="ＭＳ 明朝"/>
                <a:cs typeface="Times New Roman"/>
              </a:rPr>
              <a:t>Luego de completar este módulo</a:t>
            </a:r>
            <a:r>
              <a:rPr lang="es-AR" sz="1800" b="1" kern="1200" dirty="0" smtClean="0">
                <a:solidFill>
                  <a:srgbClr val="055000"/>
                </a:solidFill>
                <a:effectLst/>
                <a:ea typeface="ＭＳ 明朝"/>
                <a:cs typeface="Times New Roman"/>
              </a:rPr>
              <a:t>, estará en condiciones de:</a:t>
            </a:r>
          </a:p>
          <a:p>
            <a:pPr marL="0" marR="0">
              <a:spcBef>
                <a:spcPts val="0"/>
              </a:spcBef>
              <a:spcAft>
                <a:spcPts val="0"/>
              </a:spcAft>
            </a:pPr>
            <a:endParaRPr lang="es-AR" sz="1600" dirty="0" smtClean="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s-AR" sz="1600" b="1" kern="1200" dirty="0" smtClean="0">
                <a:solidFill>
                  <a:srgbClr val="055000"/>
                </a:solidFill>
                <a:effectLst/>
                <a:ea typeface="ＭＳ 明朝"/>
                <a:cs typeface="Times New Roman"/>
              </a:rPr>
              <a:t>Definir la  f</a:t>
            </a:r>
            <a:r>
              <a:rPr lang="es-AR" sz="1600" b="1" dirty="0" smtClean="0">
                <a:solidFill>
                  <a:srgbClr val="055000"/>
                </a:solidFill>
                <a:ea typeface="ＭＳ 明朝"/>
                <a:cs typeface="Times New Roman"/>
              </a:rPr>
              <a:t>enología y que se  comprende por floración y la senescencia foliar  del pasto </a:t>
            </a:r>
          </a:p>
          <a:p>
            <a:pPr marL="342900" marR="0" lvl="0" indent="-342900">
              <a:spcBef>
                <a:spcPts val="0"/>
              </a:spcBef>
              <a:spcAft>
                <a:spcPts val="0"/>
              </a:spcAft>
              <a:buFont typeface="Arial"/>
              <a:buChar char="•"/>
              <a:tabLst>
                <a:tab pos="457200" algn="l"/>
              </a:tabLst>
            </a:pPr>
            <a:r>
              <a:rPr lang="es-AR" sz="1600" b="1" kern="1200" dirty="0" smtClean="0">
                <a:solidFill>
                  <a:srgbClr val="055000"/>
                </a:solidFill>
                <a:effectLst/>
                <a:ea typeface="ＭＳ 明朝"/>
                <a:cs typeface="Times New Roman"/>
              </a:rPr>
              <a:t>Describir la importancia </a:t>
            </a:r>
            <a:r>
              <a:rPr lang="en-US" sz="1600" b="1" kern="1200" dirty="0" smtClean="0">
                <a:solidFill>
                  <a:srgbClr val="055000"/>
                </a:solidFill>
                <a:effectLst/>
                <a:ea typeface="ＭＳ 明朝"/>
                <a:cs typeface="Times New Roman"/>
              </a:rPr>
              <a:t>de</a:t>
            </a:r>
            <a:r>
              <a:rPr lang="es-ES" sz="1600" dirty="0" smtClean="0"/>
              <a:t> </a:t>
            </a:r>
            <a:r>
              <a:rPr lang="es-ES" sz="1600" b="1" dirty="0">
                <a:solidFill>
                  <a:schemeClr val="accent6">
                    <a:lumMod val="50000"/>
                  </a:schemeClr>
                </a:solidFill>
              </a:rPr>
              <a:t>los pasos del control de calidad en la recopilación de datos exactos</a:t>
            </a:r>
          </a:p>
          <a:p>
            <a:pPr marL="342900" marR="0" lvl="0" indent="-342900">
              <a:spcBef>
                <a:spcPts val="0"/>
              </a:spcBef>
              <a:spcAft>
                <a:spcPts val="0"/>
              </a:spcAft>
              <a:buFont typeface="Arial"/>
              <a:buChar char="•"/>
              <a:tabLst>
                <a:tab pos="457200" algn="l"/>
              </a:tabLst>
            </a:pPr>
            <a:r>
              <a:rPr lang="es-ES" sz="1600" b="1" dirty="0">
                <a:solidFill>
                  <a:schemeClr val="accent6">
                    <a:lumMod val="50000"/>
                  </a:schemeClr>
                </a:solidFill>
              </a:rPr>
              <a:t>Describir por qué los datos de floración y senescencia foliar son importantes para comprender nuestro cambiante sistema terrestre</a:t>
            </a:r>
          </a:p>
          <a:p>
            <a:pPr marL="342900" marR="0" lvl="0" indent="-342900">
              <a:spcBef>
                <a:spcPts val="0"/>
              </a:spcBef>
              <a:spcAft>
                <a:spcPts val="0"/>
              </a:spcAft>
              <a:buFont typeface="Arial"/>
              <a:buChar char="•"/>
              <a:tabLst>
                <a:tab pos="457200" algn="l"/>
              </a:tabLst>
            </a:pPr>
            <a:r>
              <a:rPr lang="es-ES" sz="1600" b="1" dirty="0">
                <a:solidFill>
                  <a:schemeClr val="accent6">
                    <a:lumMod val="50000"/>
                  </a:schemeClr>
                </a:solidFill>
              </a:rPr>
              <a:t>Identificar un sitio de estudio de floración y senescencia foliar del pasto  y realizar mediciones en el campo</a:t>
            </a:r>
            <a:endParaRPr lang="en-US" sz="1600" b="1" dirty="0">
              <a:solidFill>
                <a:schemeClr val="accent6">
                  <a:lumMod val="50000"/>
                </a:schemeClr>
              </a:solidFill>
              <a:ea typeface="ＭＳ 明朝"/>
              <a:cs typeface="Times New Roman"/>
            </a:endParaRPr>
          </a:p>
          <a:p>
            <a:pPr marL="342900" marR="0" lvl="0" indent="-342900">
              <a:spcBef>
                <a:spcPts val="0"/>
              </a:spcBef>
              <a:spcAft>
                <a:spcPts val="0"/>
              </a:spcAft>
              <a:buFont typeface="Arial"/>
              <a:buChar char="•"/>
              <a:tabLst>
                <a:tab pos="457200" algn="l"/>
              </a:tabLst>
            </a:pPr>
            <a:r>
              <a:rPr lang="es-ES" sz="1600" b="1" dirty="0">
                <a:solidFill>
                  <a:schemeClr val="accent6">
                    <a:lumMod val="50000"/>
                  </a:schemeClr>
                </a:solidFill>
              </a:rPr>
              <a:t>Cargar</a:t>
            </a:r>
            <a:r>
              <a:rPr lang="es-ES" sz="1600" dirty="0"/>
              <a:t> </a:t>
            </a:r>
            <a:r>
              <a:rPr lang="es-AR" sz="1600" b="1" kern="1200" dirty="0" smtClean="0">
                <a:solidFill>
                  <a:srgbClr val="055000"/>
                </a:solidFill>
                <a:effectLst/>
                <a:ea typeface="ＭＳ 明朝"/>
                <a:cs typeface="Times New Roman"/>
              </a:rPr>
              <a:t>datos en el portal de GLOBE </a:t>
            </a:r>
          </a:p>
          <a:p>
            <a:pPr marL="342900" marR="0" lvl="0" indent="-342900">
              <a:spcBef>
                <a:spcPts val="0"/>
              </a:spcBef>
              <a:spcAft>
                <a:spcPts val="0"/>
              </a:spcAft>
              <a:buFont typeface="Arial"/>
              <a:buChar char="•"/>
              <a:tabLst>
                <a:tab pos="457200" algn="l"/>
              </a:tabLst>
            </a:pPr>
            <a:r>
              <a:rPr lang="es-AR" sz="1600" b="1" kern="1200" dirty="0" smtClean="0">
                <a:solidFill>
                  <a:srgbClr val="055000"/>
                </a:solidFill>
                <a:effectLst/>
                <a:ea typeface="ＭＳ 明朝"/>
                <a:cs typeface="Times New Roman"/>
              </a:rPr>
              <a:t>Visualizar los datos utilizando el Sitio de Visualización de GLOBE</a:t>
            </a:r>
            <a:endParaRPr lang="es-AR" sz="1600" b="1" i="1" dirty="0" smtClean="0">
              <a:solidFill>
                <a:srgbClr val="055000"/>
              </a:solidFill>
              <a:ea typeface="ＭＳ 明朝"/>
              <a:cs typeface="Times New Roman"/>
            </a:endParaRPr>
          </a:p>
          <a:p>
            <a:pPr marR="0" lvl="0">
              <a:spcBef>
                <a:spcPts val="0"/>
              </a:spcBef>
              <a:spcAft>
                <a:spcPts val="0"/>
              </a:spcAft>
              <a:tabLst>
                <a:tab pos="457200" algn="l"/>
              </a:tabLst>
            </a:pPr>
            <a:endParaRPr lang="es-AR" sz="1800" b="1" i="1" kern="1200" dirty="0" smtClean="0">
              <a:solidFill>
                <a:srgbClr val="055000"/>
              </a:solidFill>
              <a:effectLst/>
              <a:ea typeface="ＭＳ 明朝"/>
              <a:cs typeface="Times New Roman"/>
            </a:endParaRPr>
          </a:p>
          <a:p>
            <a:pPr marR="0" lvl="0">
              <a:spcBef>
                <a:spcPts val="0"/>
              </a:spcBef>
              <a:spcAft>
                <a:spcPts val="0"/>
              </a:spcAft>
              <a:tabLst>
                <a:tab pos="457200" algn="l"/>
              </a:tabLst>
            </a:pPr>
            <a:r>
              <a:rPr lang="es-AR" b="1" i="1" dirty="0" smtClean="0">
                <a:solidFill>
                  <a:srgbClr val="055000"/>
                </a:solidFill>
                <a:ea typeface="ＭＳ 明朝"/>
                <a:cs typeface="Times New Roman"/>
              </a:rPr>
              <a:t>Tiempo estimado para completar</a:t>
            </a:r>
            <a:r>
              <a:rPr lang="en-US" b="1" i="1" dirty="0" smtClean="0">
                <a:solidFill>
                  <a:srgbClr val="055000"/>
                </a:solidFill>
                <a:ea typeface="ＭＳ 明朝"/>
                <a:cs typeface="Times New Roman"/>
              </a:rPr>
              <a:t> </a:t>
            </a:r>
            <a:r>
              <a:rPr lang="en-US" b="1" i="1" dirty="0">
                <a:solidFill>
                  <a:srgbClr val="055000"/>
                </a:solidFill>
                <a:ea typeface="ＭＳ 明朝"/>
                <a:cs typeface="Times New Roman"/>
              </a:rPr>
              <a:t>el </a:t>
            </a:r>
            <a:r>
              <a:rPr lang="en-US" sz="1800" b="1" i="1" kern="1200" dirty="0">
                <a:solidFill>
                  <a:srgbClr val="055000"/>
                </a:solidFill>
                <a:effectLst/>
                <a:ea typeface="ＭＳ 明朝"/>
                <a:cs typeface="Times New Roman"/>
              </a:rPr>
              <a:t>modulo:</a:t>
            </a:r>
            <a:r>
              <a:rPr lang="en-US" b="1" i="1" dirty="0">
                <a:solidFill>
                  <a:srgbClr val="055000"/>
                </a:solidFill>
                <a:ea typeface="ＭＳ 明朝"/>
                <a:cs typeface="Times New Roman"/>
              </a:rPr>
              <a:t>  1.5 horas</a:t>
            </a:r>
            <a:endParaRPr lang="en-US" sz="1800" b="1" i="1" kern="1200" dirty="0">
              <a:solidFill>
                <a:srgbClr val="055000"/>
              </a:solidFill>
              <a:effectLst/>
              <a:ea typeface="ＭＳ 明朝"/>
              <a:cs typeface="Times New Roman"/>
            </a:endParaRPr>
          </a:p>
        </p:txBody>
      </p:sp>
      <p:sp>
        <p:nvSpPr>
          <p:cNvPr id="12" name="Rectángulo redondeado 11"/>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la </a:t>
            </a:r>
            <a:r>
              <a:rPr lang="es-AR" sz="900" dirty="0" smtClean="0"/>
              <a:t>floración y senescencia foliar del pasto?</a:t>
            </a:r>
            <a:endParaRPr lang="es-AR" sz="900" dirty="0"/>
          </a:p>
        </p:txBody>
      </p:sp>
      <p:sp>
        <p:nvSpPr>
          <p:cNvPr id="13" name="CuadroTexto 12"/>
          <p:cNvSpPr txBox="1"/>
          <p:nvPr/>
        </p:nvSpPr>
        <p:spPr>
          <a:xfrm>
            <a:off x="25090" y="1098059"/>
            <a:ext cx="1075295" cy="5678478"/>
          </a:xfrm>
          <a:prstGeom prst="rect">
            <a:avLst/>
          </a:prstGeom>
          <a:noFill/>
        </p:spPr>
        <p:txBody>
          <a:bodyPr wrap="square" rtlCol="0">
            <a:spAutoFit/>
          </a:bodyPr>
          <a:lstStyle/>
          <a:p>
            <a:r>
              <a:rPr lang="es-AR" sz="1100" b="1" dirty="0" smtClean="0">
                <a:solidFill>
                  <a:srgbClr val="215B1C"/>
                </a:solidFill>
              </a:rPr>
              <a:t>A. ¿Qué es la floración y la senescencia foliar del pasto?</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floración y la senescencia foliar del pasto?</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332297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397" y="-198460"/>
            <a:ext cx="9144793" cy="7053683"/>
          </a:xfrm>
          <a:prstGeom prst="rect">
            <a:avLst/>
          </a:prstGeom>
        </p:spPr>
      </p:pic>
      <p:sp>
        <p:nvSpPr>
          <p:cNvPr id="15" name="Rectángulo redondeado 14"/>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7" name="CuadroTexto 16"/>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20</a:t>
            </a:fld>
            <a:endParaRPr lang="en-US" dirty="0"/>
          </a:p>
        </p:txBody>
      </p:sp>
      <p:sp>
        <p:nvSpPr>
          <p:cNvPr id="2" name="Title 1"/>
          <p:cNvSpPr>
            <a:spLocks noGrp="1"/>
          </p:cNvSpPr>
          <p:nvPr>
            <p:ph type="title"/>
          </p:nvPr>
        </p:nvSpPr>
        <p:spPr>
          <a:xfrm>
            <a:off x="1198394" y="916542"/>
            <a:ext cx="8679847" cy="535781"/>
          </a:xfrm>
        </p:spPr>
        <p:txBody>
          <a:bodyPr>
            <a:normAutofit/>
          </a:bodyPr>
          <a:lstStyle/>
          <a:p>
            <a:pPr marL="406400" indent="-406400">
              <a:defRPr/>
            </a:pPr>
            <a:r>
              <a:rPr lang="es-AR" b="1" dirty="0" smtClean="0">
                <a:solidFill>
                  <a:srgbClr val="055000"/>
                </a:solidFill>
              </a:rPr>
              <a:t>Definición del Sitio de Senescencia Foliar  de Pasto-1</a:t>
            </a:r>
            <a:endParaRPr lang="es-AR" dirty="0"/>
          </a:p>
        </p:txBody>
      </p:sp>
      <p:sp>
        <p:nvSpPr>
          <p:cNvPr id="7" name="Content Placeholder 2"/>
          <p:cNvSpPr txBox="1">
            <a:spLocks/>
          </p:cNvSpPr>
          <p:nvPr/>
        </p:nvSpPr>
        <p:spPr>
          <a:xfrm>
            <a:off x="1332473" y="1452323"/>
            <a:ext cx="7550270" cy="49648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AutoNum type="arabicPeriod"/>
            </a:pPr>
            <a:r>
              <a:rPr lang="es-AR" sz="1600" dirty="0" smtClean="0">
                <a:latin typeface="Calibri" panose="020F0502020204030204" pitchFamily="34" charset="0"/>
              </a:rPr>
              <a:t>Complete la porción de reverdecimiento en </a:t>
            </a:r>
            <a:r>
              <a:rPr lang="en-US" sz="1600" dirty="0" smtClean="0">
                <a:latin typeface="Calibri" panose="020F0502020204030204" pitchFamily="34" charset="0"/>
              </a:rPr>
              <a:t>la </a:t>
            </a:r>
            <a:r>
              <a:rPr lang="en-US" sz="1600" dirty="0">
                <a:latin typeface="Calibri" panose="020F0502020204030204" pitchFamily="34" charset="0"/>
                <a:hlinkClick r:id="rId3"/>
              </a:rPr>
              <a:t>Hoja de Definición del Sitio. </a:t>
            </a:r>
            <a:endParaRPr lang="en-US" sz="1600" dirty="0">
              <a:latin typeface="Calibri" panose="020F0502020204030204" pitchFamily="34" charset="0"/>
            </a:endParaRPr>
          </a:p>
          <a:p>
            <a:pPr marL="342900" indent="-342900" algn="just">
              <a:buAutoNum type="arabicPeriod"/>
            </a:pPr>
            <a:r>
              <a:rPr lang="es-ES" dirty="0"/>
              <a:t>Identifique el género utilizando guías de campo o con la ayuda de especialistas en plantas. Registre el género en la </a:t>
            </a:r>
            <a:r>
              <a:rPr lang="es-ES" u="sng" dirty="0">
                <a:solidFill>
                  <a:srgbClr val="0070C0"/>
                </a:solidFill>
              </a:rPr>
              <a:t>Hoja de Definición del Sitio.</a:t>
            </a:r>
            <a:endParaRPr lang="en-US" u="sng" dirty="0">
              <a:solidFill>
                <a:srgbClr val="0070C0"/>
              </a:solidFill>
              <a:latin typeface="Calibri" panose="020F0502020204030204" pitchFamily="34" charset="0"/>
            </a:endParaRPr>
          </a:p>
        </p:txBody>
      </p:sp>
      <p:pic>
        <p:nvPicPr>
          <p:cNvPr id="6" name="Content Placeholder 5" descr="Screenshot of Site Definition Sheet, with arrow pointing to check box for &quot;Greening&quot; sit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456812" y="2616307"/>
            <a:ext cx="30480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ontent Placeholder 19" descr="In the Greening section of the Site Definition Sheet, indicate if there are multiple dominant species, and if the plant is in the understory.  Identify the genus and species, where possible for the primary, secondary, and tertiary plant genus/species that you will be observing. "/>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779312" y="3316245"/>
            <a:ext cx="3886200" cy="2493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4174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21</a:t>
            </a:fld>
            <a:endParaRPr lang="en-US" dirty="0"/>
          </a:p>
        </p:txBody>
      </p:sp>
      <p:sp>
        <p:nvSpPr>
          <p:cNvPr id="2" name="Title 1"/>
          <p:cNvSpPr>
            <a:spLocks noGrp="1"/>
          </p:cNvSpPr>
          <p:nvPr>
            <p:ph type="title"/>
          </p:nvPr>
        </p:nvSpPr>
        <p:spPr>
          <a:xfrm>
            <a:off x="1198394" y="938238"/>
            <a:ext cx="8679847" cy="662782"/>
          </a:xfrm>
        </p:spPr>
        <p:txBody>
          <a:bodyPr>
            <a:normAutofit/>
          </a:bodyPr>
          <a:lstStyle/>
          <a:p>
            <a:pPr marL="406400" indent="-406400">
              <a:defRPr/>
            </a:pPr>
            <a:r>
              <a:rPr lang="es-AR" b="1" dirty="0" smtClean="0">
                <a:solidFill>
                  <a:srgbClr val="055000"/>
                </a:solidFill>
              </a:rPr>
              <a:t>Definición del Sitio de Senescencia Foliar  de Pasto -2</a:t>
            </a:r>
            <a:endParaRPr lang="es-AR" dirty="0"/>
          </a:p>
        </p:txBody>
      </p:sp>
      <p:sp>
        <p:nvSpPr>
          <p:cNvPr id="7" name="Content Placeholder 2"/>
          <p:cNvSpPr txBox="1">
            <a:spLocks/>
          </p:cNvSpPr>
          <p:nvPr/>
        </p:nvSpPr>
        <p:spPr>
          <a:xfrm>
            <a:off x="1332473" y="1601019"/>
            <a:ext cx="7550270" cy="481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latin typeface="Calibri" panose="020F0502020204030204" pitchFamily="34" charset="0"/>
              </a:rPr>
              <a:t>3. </a:t>
            </a:r>
            <a:r>
              <a:rPr lang="es-ES" dirty="0"/>
              <a:t>Seleccione un área de un metro cuadrado dominada por plantas de  pasto. Marque su parcela de un metro cuadrado con clavos o estacas u otros identificadores duraderos.</a:t>
            </a:r>
            <a:endParaRPr lang="en-US" dirty="0">
              <a:latin typeface="Calibri" panose="020F0502020204030204" pitchFamily="34" charset="0"/>
            </a:endParaRPr>
          </a:p>
          <a:p>
            <a:pPr marL="0" indent="0" algn="just">
              <a:buNone/>
            </a:pPr>
            <a:r>
              <a:rPr lang="en-US" dirty="0">
                <a:latin typeface="Calibri" panose="020F0502020204030204" pitchFamily="34" charset="0"/>
                <a:cs typeface="Calibri" panose="020F0502020204030204" pitchFamily="34" charset="0"/>
              </a:rPr>
              <a:t>4. </a:t>
            </a:r>
            <a:r>
              <a:rPr lang="es-AR" dirty="0" smtClean="0">
                <a:latin typeface="Calibri" panose="020F0502020204030204" pitchFamily="34" charset="0"/>
                <a:cs typeface="Calibri" panose="020F0502020204030204" pitchFamily="34" charset="0"/>
              </a:rPr>
              <a:t>Ubique las coordinadas usando el  </a:t>
            </a:r>
            <a:r>
              <a:rPr lang="es-AR" b="1" u="sng" dirty="0" smtClean="0">
                <a:solidFill>
                  <a:schemeClr val="accent5">
                    <a:lumMod val="75000"/>
                  </a:schemeClr>
                </a:solidFill>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Protocol</a:t>
            </a:r>
            <a:r>
              <a:rPr lang="es-AR" b="1" u="sng" dirty="0" smtClean="0">
                <a:solidFill>
                  <a:schemeClr val="accent5">
                    <a:lumMod val="75000"/>
                  </a:schemeClr>
                </a:solidFill>
                <a:latin typeface="Calibri" panose="020F0502020204030204" pitchFamily="34" charset="0"/>
                <a:cs typeface="Calibri" panose="020F0502020204030204" pitchFamily="34" charset="0"/>
              </a:rPr>
              <a:t>o. GPS</a:t>
            </a:r>
          </a:p>
          <a:p>
            <a:pPr marL="0" indent="0" algn="just">
              <a:buNone/>
            </a:pPr>
            <a:endParaRPr lang="en-US" dirty="0">
              <a:latin typeface="Calibri" panose="020F0502020204030204" pitchFamily="34" charset="0"/>
            </a:endParaRPr>
          </a:p>
        </p:txBody>
      </p:sp>
      <p:pic>
        <p:nvPicPr>
          <p:cNvPr id="4" name="Content Placeholder 3" descr="Photograph of a 1 m x 1 m sample grid, with both grass and broad leaf plant found within. Be sure to only document grass blade green-down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534449" y="2777886"/>
            <a:ext cx="4795754" cy="3580240"/>
          </a:xfrm>
        </p:spPr>
      </p:pic>
    </p:spTree>
    <p:extLst>
      <p:ext uri="{BB962C8B-B14F-4D97-AF65-F5344CB8AC3E}">
        <p14:creationId xmlns:p14="http://schemas.microsoft.com/office/powerpoint/2010/main" val="1820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8460"/>
            <a:ext cx="9144793" cy="7053683"/>
          </a:xfrm>
          <a:prstGeom prst="rect">
            <a:avLst/>
          </a:prstGeom>
        </p:spPr>
      </p:pic>
      <p:sp>
        <p:nvSpPr>
          <p:cNvPr id="9" name="Rectángulo redondeado 8"/>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0" name="CuadroTexto 9"/>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22</a:t>
            </a:fld>
            <a:endParaRPr lang="en-US" dirty="0"/>
          </a:p>
        </p:txBody>
      </p:sp>
      <p:sp>
        <p:nvSpPr>
          <p:cNvPr id="2" name="Title 1"/>
          <p:cNvSpPr>
            <a:spLocks noGrp="1"/>
          </p:cNvSpPr>
          <p:nvPr>
            <p:ph type="title"/>
          </p:nvPr>
        </p:nvSpPr>
        <p:spPr>
          <a:xfrm>
            <a:off x="1194026" y="938238"/>
            <a:ext cx="8679847" cy="662782"/>
          </a:xfrm>
        </p:spPr>
        <p:txBody>
          <a:bodyPr>
            <a:normAutofit/>
          </a:bodyPr>
          <a:lstStyle/>
          <a:p>
            <a:pPr marL="406400" lvl="0" indent="-406400">
              <a:defRPr/>
            </a:pPr>
            <a:r>
              <a:rPr lang="es-AR" b="1" dirty="0" smtClean="0">
                <a:solidFill>
                  <a:srgbClr val="055000"/>
                </a:solidFill>
              </a:rPr>
              <a:t>Primera Visita: Pastos con senescencia foliar</a:t>
            </a:r>
            <a:endParaRPr lang="es-AR" dirty="0"/>
          </a:p>
        </p:txBody>
      </p:sp>
      <p:sp>
        <p:nvSpPr>
          <p:cNvPr id="7" name="Content Placeholder 2"/>
          <p:cNvSpPr txBox="1">
            <a:spLocks/>
          </p:cNvSpPr>
          <p:nvPr/>
        </p:nvSpPr>
        <p:spPr>
          <a:xfrm>
            <a:off x="1332472" y="1601019"/>
            <a:ext cx="4248647" cy="481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defTabSz="457200">
              <a:lnSpc>
                <a:spcPct val="100000"/>
              </a:lnSpc>
              <a:spcBef>
                <a:spcPct val="20000"/>
              </a:spcBef>
              <a:buNone/>
              <a:defRPr/>
            </a:pPr>
            <a:r>
              <a:rPr lang="es-AR" b="1" dirty="0" smtClean="0"/>
              <a:t>Solo en la  primera visita / el comienzo</a:t>
            </a:r>
          </a:p>
          <a:p>
            <a:pPr marL="342900" lvl="0" indent="-342900" algn="just" defTabSz="457200">
              <a:lnSpc>
                <a:spcPct val="100000"/>
              </a:lnSpc>
              <a:spcBef>
                <a:spcPct val="20000"/>
              </a:spcBef>
              <a:buNone/>
              <a:defRPr/>
            </a:pPr>
            <a:r>
              <a:rPr lang="es-AR" dirty="0" smtClean="0"/>
              <a:t>Complete la parte superior de su Hoja de Datos. </a:t>
            </a:r>
          </a:p>
          <a:p>
            <a:pPr marL="342900" lvl="0" indent="-342900" algn="just" defTabSz="457200">
              <a:lnSpc>
                <a:spcPct val="100000"/>
              </a:lnSpc>
              <a:spcBef>
                <a:spcPct val="20000"/>
              </a:spcBef>
              <a:buNone/>
              <a:defRPr/>
            </a:pPr>
            <a:endParaRPr lang="es-AR" sz="1600" dirty="0" smtClean="0"/>
          </a:p>
          <a:p>
            <a:pPr marL="342900" indent="-342900" algn="just" defTabSz="457200">
              <a:lnSpc>
                <a:spcPct val="100000"/>
              </a:lnSpc>
              <a:spcBef>
                <a:spcPct val="20000"/>
              </a:spcBef>
              <a:buFont typeface="+mj-lt"/>
              <a:buAutoNum type="arabicPeriod"/>
              <a:defRPr/>
            </a:pPr>
            <a:r>
              <a:rPr lang="es-AR" sz="1600" dirty="0" smtClean="0"/>
              <a:t>Determine si hay más de un ciclo de senescencia foliar; En caso afirmativo, durante qué ciclo está actualmente  recopilando datos (1, 2, o 3)? </a:t>
            </a:r>
          </a:p>
          <a:p>
            <a:pPr marL="342900" lvl="0" indent="-342900" algn="just" defTabSz="457200">
              <a:lnSpc>
                <a:spcPct val="100000"/>
              </a:lnSpc>
              <a:spcBef>
                <a:spcPct val="20000"/>
              </a:spcBef>
              <a:buFont typeface="+mj-lt"/>
              <a:buAutoNum type="arabicPeriod"/>
              <a:defRPr/>
            </a:pPr>
            <a:endParaRPr lang="es-AR" sz="1600" dirty="0" smtClean="0"/>
          </a:p>
          <a:p>
            <a:pPr marL="342900" indent="-342900" algn="just" defTabSz="457200">
              <a:lnSpc>
                <a:spcPct val="100000"/>
              </a:lnSpc>
              <a:spcBef>
                <a:spcPct val="20000"/>
              </a:spcBef>
              <a:buFont typeface="+mj-lt"/>
              <a:buAutoNum type="arabicPeriod"/>
              <a:defRPr/>
            </a:pPr>
            <a:r>
              <a:rPr lang="es-AR" sz="1600" dirty="0" smtClean="0"/>
              <a:t>Busque los cuatro brotes de pasto verdes más largos. </a:t>
            </a:r>
          </a:p>
          <a:p>
            <a:pPr marL="342900" lvl="0" indent="-342900" algn="just" defTabSz="457200">
              <a:lnSpc>
                <a:spcPct val="100000"/>
              </a:lnSpc>
              <a:spcBef>
                <a:spcPct val="20000"/>
              </a:spcBef>
              <a:buFont typeface="+mj-lt"/>
              <a:buAutoNum type="arabicPeriod"/>
              <a:defRPr/>
            </a:pPr>
            <a:endParaRPr lang="es-AR" sz="1600" dirty="0" smtClean="0"/>
          </a:p>
          <a:p>
            <a:pPr marL="342900" indent="-342900" algn="just" defTabSz="457200">
              <a:lnSpc>
                <a:spcPct val="100000"/>
              </a:lnSpc>
              <a:spcBef>
                <a:spcPct val="20000"/>
              </a:spcBef>
              <a:buFont typeface="+mj-lt"/>
              <a:buAutoNum type="arabicPeriod"/>
              <a:defRPr/>
            </a:pPr>
            <a:r>
              <a:rPr lang="es-AR" sz="1600" dirty="0" smtClean="0"/>
              <a:t>Marque la base del brote de pasto con un solo punto, utilizando un  marcador permanente de fieltro. </a:t>
            </a:r>
            <a:r>
              <a:rPr lang="es-ES" sz="1600" dirty="0" smtClean="0"/>
              <a:t>Marque </a:t>
            </a:r>
            <a:r>
              <a:rPr lang="es-ES" sz="1600" dirty="0"/>
              <a:t>el segundo brote más largo con dos puntos, el tercero con tres puntos y el cuarto brote con cuatro puntos</a:t>
            </a:r>
            <a:endParaRPr lang="en-US" sz="1600" dirty="0"/>
          </a:p>
          <a:p>
            <a:pPr algn="just"/>
            <a:endParaRPr lang="en-US" dirty="0">
              <a:latin typeface="Calibri" panose="020F0502020204030204" pitchFamily="34" charset="0"/>
            </a:endParaRPr>
          </a:p>
        </p:txBody>
      </p:sp>
      <p:pic>
        <p:nvPicPr>
          <p:cNvPr id="5" name="Content Placeholder 4" descr="Artist's image of 5 blades of grass in a clump. Using a marker, indicate the largest of 5 grass leaves with one dot, second longest with 2 dots, third longest with three dots, and four dots for the shortest blade of the 4. You need to monitor 4 grass leaves in this protoocol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19565" y="1728282"/>
            <a:ext cx="3168163" cy="4067765"/>
          </a:xfrm>
        </p:spPr>
      </p:pic>
    </p:spTree>
    <p:extLst>
      <p:ext uri="{BB962C8B-B14F-4D97-AF65-F5344CB8AC3E}">
        <p14:creationId xmlns:p14="http://schemas.microsoft.com/office/powerpoint/2010/main" val="990788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23</a:t>
            </a:fld>
            <a:endParaRPr lang="en-US" dirty="0"/>
          </a:p>
        </p:txBody>
      </p:sp>
      <p:sp>
        <p:nvSpPr>
          <p:cNvPr id="2" name="Title 1"/>
          <p:cNvSpPr>
            <a:spLocks noGrp="1"/>
          </p:cNvSpPr>
          <p:nvPr>
            <p:ph type="title"/>
          </p:nvPr>
        </p:nvSpPr>
        <p:spPr>
          <a:xfrm>
            <a:off x="1182249" y="967972"/>
            <a:ext cx="8679847" cy="633047"/>
          </a:xfrm>
        </p:spPr>
        <p:txBody>
          <a:bodyPr>
            <a:normAutofit fontScale="90000"/>
          </a:bodyPr>
          <a:lstStyle/>
          <a:p>
            <a:pPr marL="406400" lvl="0" indent="-406400">
              <a:defRPr/>
            </a:pPr>
            <a:r>
              <a:rPr lang="es-AR" b="1" dirty="0" smtClean="0">
                <a:solidFill>
                  <a:srgbClr val="055000"/>
                </a:solidFill>
              </a:rPr>
              <a:t>Primera visita: Documentación del Sitio de Senescencia Foliar</a:t>
            </a:r>
            <a:endParaRPr lang="es-AR" dirty="0"/>
          </a:p>
        </p:txBody>
      </p:sp>
      <p:sp>
        <p:nvSpPr>
          <p:cNvPr id="7" name="Content Placeholder 2"/>
          <p:cNvSpPr txBox="1">
            <a:spLocks/>
          </p:cNvSpPr>
          <p:nvPr/>
        </p:nvSpPr>
        <p:spPr>
          <a:xfrm>
            <a:off x="1332472" y="1601019"/>
            <a:ext cx="4248647" cy="481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defTabSz="457200">
              <a:lnSpc>
                <a:spcPct val="100000"/>
              </a:lnSpc>
              <a:spcBef>
                <a:spcPct val="20000"/>
              </a:spcBef>
              <a:buNone/>
              <a:defRPr/>
            </a:pPr>
            <a:r>
              <a:rPr lang="es-AR" b="1" dirty="0" smtClean="0"/>
              <a:t>Solo en la  primera visita / el comienzo</a:t>
            </a:r>
          </a:p>
          <a:p>
            <a:pPr marL="342900" lvl="0" indent="-342900" algn="just" defTabSz="457200">
              <a:lnSpc>
                <a:spcPct val="100000"/>
              </a:lnSpc>
              <a:spcBef>
                <a:spcPct val="20000"/>
              </a:spcBef>
              <a:buNone/>
              <a:defRPr/>
            </a:pPr>
            <a:r>
              <a:rPr lang="es-AR" dirty="0" smtClean="0"/>
              <a:t>5. Tome una  fotografía del centro del sitio mirando en las direcciones norte, sur, este y oeste.</a:t>
            </a:r>
            <a:endParaRPr lang="es-AR" dirty="0" smtClean="0">
              <a:latin typeface="Calibri" charset="0"/>
            </a:endParaRPr>
          </a:p>
          <a:p>
            <a:pPr lvl="0" algn="just" defTabSz="457200">
              <a:lnSpc>
                <a:spcPct val="100000"/>
              </a:lnSpc>
              <a:spcBef>
                <a:spcPct val="20000"/>
              </a:spcBef>
              <a:defRPr/>
            </a:pPr>
            <a:endParaRPr lang="es-AR" dirty="0" smtClean="0"/>
          </a:p>
          <a:p>
            <a:pPr marL="0" indent="0" algn="just">
              <a:buNone/>
            </a:pPr>
            <a:endParaRPr lang="es-AR" dirty="0">
              <a:latin typeface="Calibri" panose="020F0502020204030204" pitchFamily="34" charset="0"/>
            </a:endParaRPr>
          </a:p>
        </p:txBody>
      </p:sp>
      <p:pic>
        <p:nvPicPr>
          <p:cNvPr id="5" name="Content Placeholder 4" descr="Artist's image of a clump of gras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29190" y="1601019"/>
            <a:ext cx="1334094" cy="1712911"/>
          </a:xfrm>
        </p:spPr>
      </p:pic>
      <p:pic>
        <p:nvPicPr>
          <p:cNvPr id="14" name="Content Placeholder 4" descr="Girl holding West indicator card, so that the photo can be recognized as pointed west."/>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990875" y="3262313"/>
            <a:ext cx="3886200" cy="2914650"/>
          </a:xfrm>
          <a:prstGeom prst="rect">
            <a:avLst/>
          </a:prstGeom>
        </p:spPr>
      </p:pic>
    </p:spTree>
    <p:extLst>
      <p:ext uri="{BB962C8B-B14F-4D97-AF65-F5344CB8AC3E}">
        <p14:creationId xmlns:p14="http://schemas.microsoft.com/office/powerpoint/2010/main" val="192015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pic>
        <p:nvPicPr>
          <p:cNvPr id="5" name="Content Placeholder 4" descr="Image of grass clump.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57950" y="4224040"/>
            <a:ext cx="1945118" cy="2497436"/>
          </a:xfrm>
        </p:spPr>
      </p:pic>
      <p:sp>
        <p:nvSpPr>
          <p:cNvPr id="3" name="Slide Number Placeholder 2"/>
          <p:cNvSpPr>
            <a:spLocks noGrp="1"/>
          </p:cNvSpPr>
          <p:nvPr>
            <p:ph type="sldNum" sz="quarter" idx="12"/>
          </p:nvPr>
        </p:nvSpPr>
        <p:spPr/>
        <p:txBody>
          <a:bodyPr/>
          <a:lstStyle/>
          <a:p>
            <a:fld id="{60A7FD43-AE91-2142-BE89-486ECDF19888}" type="slidenum">
              <a:rPr lang="en-US" smtClean="0"/>
              <a:t>24</a:t>
            </a:fld>
            <a:endParaRPr lang="en-US" dirty="0"/>
          </a:p>
        </p:txBody>
      </p:sp>
      <p:sp>
        <p:nvSpPr>
          <p:cNvPr id="2" name="Title 1"/>
          <p:cNvSpPr>
            <a:spLocks noGrp="1"/>
          </p:cNvSpPr>
          <p:nvPr>
            <p:ph type="title"/>
          </p:nvPr>
        </p:nvSpPr>
        <p:spPr>
          <a:xfrm>
            <a:off x="1241195" y="969788"/>
            <a:ext cx="8679847" cy="631232"/>
          </a:xfrm>
        </p:spPr>
        <p:txBody>
          <a:bodyPr>
            <a:normAutofit/>
          </a:bodyPr>
          <a:lstStyle/>
          <a:p>
            <a:pPr marL="406400" indent="-406400">
              <a:defRPr/>
            </a:pPr>
            <a:r>
              <a:rPr lang="es-AR" b="1" dirty="0" smtClean="0">
                <a:solidFill>
                  <a:srgbClr val="055000"/>
                </a:solidFill>
              </a:rPr>
              <a:t>Cada visita: pastos con senescencia foliar</a:t>
            </a:r>
            <a:endParaRPr lang="es-AR" dirty="0"/>
          </a:p>
        </p:txBody>
      </p:sp>
      <p:sp>
        <p:nvSpPr>
          <p:cNvPr id="7" name="Content Placeholder 2"/>
          <p:cNvSpPr txBox="1">
            <a:spLocks/>
          </p:cNvSpPr>
          <p:nvPr/>
        </p:nvSpPr>
        <p:spPr>
          <a:xfrm>
            <a:off x="1332472" y="1601019"/>
            <a:ext cx="4320183" cy="5007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457200">
              <a:lnSpc>
                <a:spcPct val="100000"/>
              </a:lnSpc>
              <a:spcBef>
                <a:spcPct val="20000"/>
              </a:spcBef>
              <a:defRPr/>
            </a:pPr>
            <a:r>
              <a:rPr lang="es-AR" sz="1600" dirty="0" smtClean="0"/>
              <a:t>Examine cada uno de los cuatro brotes de pasto. Para cada brote, utilice la Guía de Color de Plantas de GLOBE para estimar el porcentaje de color dominante de cada brote. Por ejemplo, si el brote #1 aparece coloreado al 60 por ciento 5G 7/12 y 40 por ciento 2.5 Y8/10, registre el color del brote como 5G 7/12 para esa fecha de observación.</a:t>
            </a:r>
          </a:p>
          <a:p>
            <a:pPr lvl="0" algn="just" defTabSz="457200">
              <a:lnSpc>
                <a:spcPct val="100000"/>
              </a:lnSpc>
              <a:spcBef>
                <a:spcPct val="20000"/>
              </a:spcBef>
              <a:defRPr/>
            </a:pPr>
            <a:r>
              <a:rPr lang="es-AR" sz="1600" dirty="0" smtClean="0"/>
              <a:t>Registre sus observaciones para cada  brote en la Hoja de Datos de Arboles, Arbustos, y Senescencia Foliar de Pasto. </a:t>
            </a:r>
          </a:p>
          <a:p>
            <a:pPr marL="0" lvl="0" indent="0" algn="just" defTabSz="457200">
              <a:lnSpc>
                <a:spcPct val="100000"/>
              </a:lnSpc>
              <a:spcBef>
                <a:spcPct val="20000"/>
              </a:spcBef>
              <a:buNone/>
              <a:defRPr/>
            </a:pPr>
            <a:r>
              <a:rPr lang="es-AR" sz="2200" dirty="0" smtClean="0"/>
              <a:t>		</a:t>
            </a:r>
            <a:r>
              <a:rPr lang="es-AR" sz="1600" dirty="0" smtClean="0"/>
              <a:t>Si la hoja está cubierta de nieve,  				reporte “cubierta de nieve ”;</a:t>
            </a:r>
          </a:p>
          <a:p>
            <a:pPr marL="914400" lvl="1" indent="-514350" algn="just" defTabSz="457200">
              <a:lnSpc>
                <a:spcPct val="100000"/>
              </a:lnSpc>
              <a:spcBef>
                <a:spcPct val="20000"/>
              </a:spcBef>
              <a:defRPr/>
            </a:pPr>
            <a:r>
              <a:rPr lang="es-AR" sz="1600" dirty="0" smtClean="0"/>
              <a:t>Si una hoja se ha caído, reporte “caída” y deje de registrar después de eso; </a:t>
            </a:r>
          </a:p>
          <a:p>
            <a:pPr marL="914400" lvl="1" indent="-514350" algn="just" defTabSz="457200">
              <a:lnSpc>
                <a:spcPct val="100000"/>
              </a:lnSpc>
              <a:spcBef>
                <a:spcPct val="20000"/>
              </a:spcBef>
              <a:defRPr/>
            </a:pPr>
            <a:r>
              <a:rPr lang="es-AR" sz="1600" dirty="0" smtClean="0"/>
              <a:t>Sino, continúe reportando el color hasta que el mismo deje de cambiar.</a:t>
            </a:r>
          </a:p>
          <a:p>
            <a:pPr marL="914400" lvl="1" indent="-514350" algn="just" defTabSz="457200">
              <a:lnSpc>
                <a:spcPct val="100000"/>
              </a:lnSpc>
              <a:spcBef>
                <a:spcPct val="20000"/>
              </a:spcBef>
              <a:defRPr/>
            </a:pPr>
            <a:endParaRPr lang="es-AR" sz="1600" b="1" dirty="0" smtClean="0">
              <a:solidFill>
                <a:srgbClr val="FF0000"/>
              </a:solidFill>
            </a:endParaRPr>
          </a:p>
          <a:p>
            <a:pPr lvl="1" indent="-285750" algn="just" defTabSz="457200">
              <a:lnSpc>
                <a:spcPct val="100000"/>
              </a:lnSpc>
              <a:spcBef>
                <a:spcPct val="20000"/>
              </a:spcBef>
              <a:defRPr/>
            </a:pPr>
            <a:r>
              <a:rPr lang="es-AR" sz="1600" b="1" dirty="0" smtClean="0">
                <a:solidFill>
                  <a:srgbClr val="FF0000"/>
                </a:solidFill>
              </a:rPr>
              <a:t>¡Ha terminado! </a:t>
            </a:r>
          </a:p>
          <a:p>
            <a:pPr lvl="0" algn="just" defTabSz="457200">
              <a:lnSpc>
                <a:spcPct val="100000"/>
              </a:lnSpc>
              <a:spcBef>
                <a:spcPct val="20000"/>
              </a:spcBef>
              <a:defRPr/>
            </a:pPr>
            <a:endParaRPr lang="es-AR" dirty="0" smtClean="0"/>
          </a:p>
          <a:p>
            <a:pPr algn="just"/>
            <a:endParaRPr lang="es-AR" dirty="0">
              <a:latin typeface="Calibri" panose="020F0502020204030204" pitchFamily="34" charset="0"/>
            </a:endParaRPr>
          </a:p>
        </p:txBody>
      </p:sp>
      <p:pic>
        <p:nvPicPr>
          <p:cNvPr id="16" name="Picture 15" descr="The GLOBE Plant Color Guide is superimposed over a blade of grass undergoing green-down. Matching the color of the blade of grass to the color chart allows for identification of a standardized color description, here 5 R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074" y="1692222"/>
            <a:ext cx="2226191" cy="2882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964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25</a:t>
            </a:fld>
            <a:endParaRPr lang="en-US" dirty="0"/>
          </a:p>
        </p:txBody>
      </p:sp>
      <p:sp>
        <p:nvSpPr>
          <p:cNvPr id="2" name="Title 1"/>
          <p:cNvSpPr>
            <a:spLocks noGrp="1"/>
          </p:cNvSpPr>
          <p:nvPr>
            <p:ph type="title"/>
          </p:nvPr>
        </p:nvSpPr>
        <p:spPr>
          <a:xfrm>
            <a:off x="1198394" y="1026006"/>
            <a:ext cx="8679847" cy="599574"/>
          </a:xfrm>
        </p:spPr>
        <p:txBody>
          <a:bodyPr>
            <a:normAutofit/>
          </a:bodyPr>
          <a:lstStyle/>
          <a:p>
            <a:pPr marL="406400" indent="-406400">
              <a:defRPr/>
            </a:pPr>
            <a:r>
              <a:rPr lang="es-AR" b="1" dirty="0" smtClean="0">
                <a:solidFill>
                  <a:srgbClr val="055000"/>
                </a:solidFill>
              </a:rPr>
              <a:t>Hoja de Datos de Senescencia Foliar</a:t>
            </a:r>
            <a:endParaRPr lang="es-AR" dirty="0"/>
          </a:p>
        </p:txBody>
      </p:sp>
      <p:sp>
        <p:nvSpPr>
          <p:cNvPr id="7" name="Content Placeholder 2"/>
          <p:cNvSpPr txBox="1">
            <a:spLocks/>
          </p:cNvSpPr>
          <p:nvPr/>
        </p:nvSpPr>
        <p:spPr>
          <a:xfrm>
            <a:off x="1562093" y="1759327"/>
            <a:ext cx="3249355" cy="35554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s-ES" dirty="0"/>
              <a:t>Complete la parte superior de la hoja de datos.</a:t>
            </a:r>
          </a:p>
          <a:p>
            <a:pPr marL="0" indent="0" algn="just">
              <a:buNone/>
            </a:pPr>
            <a:r>
              <a:rPr lang="es-ES" dirty="0"/>
              <a:t>Debido a la posibilidad de múltiples temporadas de cultivo en un año, le pedimos que informe qué ciclo está observando. Si es sólo un ciclo, entonces informe el ciclo 1 de florecimiento. El inicio de la primera senescencia floral  después del 1 de enero se considera ciclo de florecimiento 1.</a:t>
            </a:r>
            <a:endParaRPr lang="en-US" dirty="0"/>
          </a:p>
        </p:txBody>
      </p:sp>
      <p:pic>
        <p:nvPicPr>
          <p:cNvPr id="4" name="Content Placeholder 3" descr="Screenshot of Green-down data sheet, used for Tree, Shrub and Grass green-down data.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534775" y="1710936"/>
            <a:ext cx="2439022" cy="313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Arrow Connector 13" descr="arrow points to where you identify which green-up/green-down cycle is being monitored, as some locations have more than one cycle  in a year."/>
          <p:cNvCxnSpPr/>
          <p:nvPr/>
        </p:nvCxnSpPr>
        <p:spPr>
          <a:xfrm flipV="1">
            <a:off x="4811448" y="2348924"/>
            <a:ext cx="880270" cy="460567"/>
          </a:xfrm>
          <a:prstGeom prst="straightConnector1">
            <a:avLst/>
          </a:prstGeom>
          <a:ln w="38100">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12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8460"/>
            <a:ext cx="9144793" cy="7053683"/>
          </a:xfrm>
          <a:prstGeom prst="rect">
            <a:avLst/>
          </a:prstGeom>
        </p:spPr>
      </p:pic>
      <p:sp>
        <p:nvSpPr>
          <p:cNvPr id="9" name="Rectángulo redondeado 8"/>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0" name="CuadroTexto 9"/>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26</a:t>
            </a:fld>
            <a:endParaRPr lang="en-US" dirty="0"/>
          </a:p>
        </p:txBody>
      </p:sp>
      <p:sp>
        <p:nvSpPr>
          <p:cNvPr id="2" name="Title 1"/>
          <p:cNvSpPr>
            <a:spLocks noGrp="1"/>
          </p:cNvSpPr>
          <p:nvPr>
            <p:ph type="title"/>
          </p:nvPr>
        </p:nvSpPr>
        <p:spPr>
          <a:xfrm>
            <a:off x="1241195" y="1026006"/>
            <a:ext cx="8679847" cy="507874"/>
          </a:xfrm>
        </p:spPr>
        <p:txBody>
          <a:bodyPr>
            <a:normAutofit/>
          </a:bodyPr>
          <a:lstStyle/>
          <a:p>
            <a:pPr marL="406400" indent="-406400">
              <a:defRPr/>
            </a:pPr>
            <a:r>
              <a:rPr lang="es-AR" b="1" dirty="0" smtClean="0">
                <a:solidFill>
                  <a:srgbClr val="055000"/>
                </a:solidFill>
              </a:rPr>
              <a:t>Ejemplo de Hoja de Datos  completa</a:t>
            </a:r>
            <a:endParaRPr lang="es-AR" dirty="0"/>
          </a:p>
        </p:txBody>
      </p:sp>
      <p:pic>
        <p:nvPicPr>
          <p:cNvPr id="14" name="Content Placeholder 13" descr="Screenshot of completed data entry sheet, showing that for each date, you enter growing season cycle number, and color descriptions of each leaf as they change over the green-down period."/>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85066" y="1526621"/>
            <a:ext cx="4954558" cy="4449635"/>
          </a:xfrm>
          <a:prstGeom prst="rect">
            <a:avLst/>
          </a:prstGeom>
          <a:ln>
            <a:noFill/>
          </a:ln>
          <a:effectLst>
            <a:softEdge rad="112500"/>
          </a:effectLst>
        </p:spPr>
      </p:pic>
      <p:pic>
        <p:nvPicPr>
          <p:cNvPr id="17" name="Content Placeholder 4" descr="Illustration of the GLOBE Plant Color Guide, with colored boxes that can be matched to different colored leave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29035" y="2114921"/>
            <a:ext cx="2693696" cy="3487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3357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198460"/>
            <a:ext cx="9144793" cy="7053683"/>
          </a:xfrm>
          <a:prstGeom prst="rect">
            <a:avLst/>
          </a:prstGeom>
        </p:spPr>
      </p:pic>
      <p:sp>
        <p:nvSpPr>
          <p:cNvPr id="8" name="Rectángulo redondeado 7"/>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9" name="CuadroTexto 8"/>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27</a:t>
            </a:fld>
            <a:endParaRPr lang="en-US" dirty="0"/>
          </a:p>
        </p:txBody>
      </p:sp>
      <p:sp>
        <p:nvSpPr>
          <p:cNvPr id="2" name="Title 1"/>
          <p:cNvSpPr>
            <a:spLocks noGrp="1"/>
          </p:cNvSpPr>
          <p:nvPr>
            <p:ph type="title"/>
          </p:nvPr>
        </p:nvSpPr>
        <p:spPr>
          <a:xfrm>
            <a:off x="1252856" y="1001190"/>
            <a:ext cx="8679847" cy="796529"/>
          </a:xfrm>
        </p:spPr>
        <p:txBody>
          <a:bodyPr>
            <a:normAutofit/>
          </a:bodyPr>
          <a:lstStyle/>
          <a:p>
            <a:pPr marL="406400" lvl="0" indent="-406400">
              <a:defRPr/>
            </a:pPr>
            <a:r>
              <a:rPr lang="es-AR" b="1" dirty="0" smtClean="0">
                <a:solidFill>
                  <a:srgbClr val="055000"/>
                </a:solidFill>
              </a:rPr>
              <a:t>¡Repasemos hasta ahora! Pregunta 4</a:t>
            </a:r>
            <a:endParaRPr lang="es-AR" dirty="0"/>
          </a:p>
        </p:txBody>
      </p:sp>
      <p:sp>
        <p:nvSpPr>
          <p:cNvPr id="17" name="Content Placeholder 2"/>
          <p:cNvSpPr>
            <a:spLocks noGrp="1"/>
          </p:cNvSpPr>
          <p:nvPr>
            <p:ph sz="half" idx="1"/>
          </p:nvPr>
        </p:nvSpPr>
        <p:spPr>
          <a:xfrm>
            <a:off x="1460935" y="1797719"/>
            <a:ext cx="7164278" cy="4351338"/>
          </a:xfrm>
        </p:spPr>
        <p:txBody>
          <a:bodyPr>
            <a:normAutofit/>
          </a:bodyPr>
          <a:lstStyle/>
          <a:p>
            <a:pPr marL="0" indent="0">
              <a:buNone/>
            </a:pPr>
            <a:r>
              <a:rPr lang="es-ES" dirty="0"/>
              <a:t>Al seleccionar un sitio de fenología, debe asegurarse de que sea accesible y fácil de visitar, y que recopile datos que puedan examinarse en el contexto de otros datos GLOBE que pueda recopilar. GLOBE recomienda que coloque su sitio lo más cerca posible de sus otros sitios de estudio y no más allá de</a:t>
            </a:r>
            <a:r>
              <a:rPr lang="en-US" dirty="0"/>
              <a:t>:  </a:t>
            </a:r>
          </a:p>
          <a:p>
            <a:pPr marL="342900" indent="-342900">
              <a:buFont typeface="+mj-lt"/>
              <a:buAutoNum type="alphaLcParenR"/>
            </a:pPr>
            <a:r>
              <a:rPr lang="es-AR" dirty="0" smtClean="0"/>
              <a:t>2 </a:t>
            </a:r>
            <a:r>
              <a:rPr lang="es-AR" dirty="0" err="1" smtClean="0"/>
              <a:t>kms</a:t>
            </a:r>
            <a:r>
              <a:rPr lang="es-AR" dirty="0" smtClean="0"/>
              <a:t> de sus sitios de investigación de atmósfera o suelo (</a:t>
            </a:r>
            <a:r>
              <a:rPr lang="es-AR" dirty="0" err="1" smtClean="0"/>
              <a:t>pedósfera</a:t>
            </a:r>
            <a:r>
              <a:rPr lang="es-AR" dirty="0" smtClean="0"/>
              <a:t>) </a:t>
            </a:r>
          </a:p>
          <a:p>
            <a:pPr marL="342900" indent="-342900">
              <a:buFont typeface="+mj-lt"/>
              <a:buAutoNum type="alphaLcParenR"/>
            </a:pPr>
            <a:r>
              <a:rPr lang="es-AR" dirty="0" smtClean="0"/>
              <a:t>100 m  de diferencia en la elevación de sus sitios de </a:t>
            </a:r>
            <a:r>
              <a:rPr lang="es-AR" dirty="0" err="1" smtClean="0"/>
              <a:t>atmósera</a:t>
            </a:r>
            <a:r>
              <a:rPr lang="es-AR" dirty="0" smtClean="0"/>
              <a:t> o suelo</a:t>
            </a:r>
          </a:p>
          <a:p>
            <a:pPr marL="342900" indent="-342900">
              <a:buFont typeface="+mj-lt"/>
              <a:buAutoNum type="alphaLcParenR"/>
            </a:pPr>
            <a:r>
              <a:rPr lang="es-AR" dirty="0" smtClean="0"/>
              <a:t>Ambas respuestas  A y B</a:t>
            </a:r>
          </a:p>
          <a:p>
            <a:pPr marL="342900" indent="-342900">
              <a:buFont typeface="+mj-lt"/>
              <a:buAutoNum type="alphaLcParenR"/>
            </a:pPr>
            <a:r>
              <a:rPr lang="es-AR" dirty="0" smtClean="0"/>
              <a:t>Ni la respuesta A ni la B:  debe recopilar sus datos en su sitio de estudio en la Cobertura Terrestre de la Biósfera</a:t>
            </a:r>
          </a:p>
          <a:p>
            <a:pPr marL="0" indent="0">
              <a:buNone/>
            </a:pPr>
            <a:endParaRPr lang="es-AR" dirty="0" smtClean="0"/>
          </a:p>
          <a:p>
            <a:pPr marL="0" indent="0">
              <a:buNone/>
            </a:pPr>
            <a:r>
              <a:rPr lang="es-AR" b="1" dirty="0" smtClean="0">
                <a:solidFill>
                  <a:srgbClr val="FF0000"/>
                </a:solidFill>
              </a:rPr>
              <a:t>¿Cuál es su respuesta? </a:t>
            </a:r>
          </a:p>
          <a:p>
            <a:endParaRPr lang="en-US" dirty="0"/>
          </a:p>
          <a:p>
            <a:endParaRPr lang="en-US" dirty="0"/>
          </a:p>
        </p:txBody>
      </p:sp>
    </p:spTree>
    <p:extLst>
      <p:ext uri="{BB962C8B-B14F-4D97-AF65-F5344CB8AC3E}">
        <p14:creationId xmlns:p14="http://schemas.microsoft.com/office/powerpoint/2010/main" val="1556492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198460"/>
            <a:ext cx="9144793" cy="7053683"/>
          </a:xfrm>
          <a:prstGeom prst="rect">
            <a:avLst/>
          </a:prstGeom>
        </p:spPr>
      </p:pic>
      <p:sp>
        <p:nvSpPr>
          <p:cNvPr id="8" name="Rectángulo redondeado 7"/>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9" name="CuadroTexto 8"/>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28</a:t>
            </a:fld>
            <a:endParaRPr lang="en-US" dirty="0"/>
          </a:p>
        </p:txBody>
      </p:sp>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s-AR" b="1" dirty="0" smtClean="0">
                <a:solidFill>
                  <a:srgbClr val="055000"/>
                </a:solidFill>
              </a:rPr>
              <a:t>¡Repasemos hasta ahora! Respuesta de la pregunta 4</a:t>
            </a:r>
            <a:br>
              <a:rPr lang="es-AR" b="1" dirty="0" smtClean="0">
                <a:solidFill>
                  <a:srgbClr val="055000"/>
                </a:solidFill>
              </a:rPr>
            </a:br>
            <a:r>
              <a:rPr lang="es-AR" b="1" dirty="0" smtClean="0">
                <a:solidFill>
                  <a:srgbClr val="055000"/>
                </a:solidFill>
              </a:rPr>
              <a:t/>
            </a:r>
            <a:br>
              <a:rPr lang="es-AR" b="1" dirty="0" smtClean="0">
                <a:solidFill>
                  <a:srgbClr val="055000"/>
                </a:solidFill>
              </a:rPr>
            </a:br>
            <a:r>
              <a:rPr lang="es-AR" b="1" dirty="0" smtClean="0">
                <a:solidFill>
                  <a:srgbClr val="055000"/>
                </a:solidFill>
              </a:rPr>
              <a:t/>
            </a:r>
            <a:br>
              <a:rPr lang="es-AR" b="1" dirty="0" smtClean="0">
                <a:solidFill>
                  <a:srgbClr val="055000"/>
                </a:solidFill>
              </a:rPr>
            </a:br>
            <a:r>
              <a:rPr lang="es-AR" b="1" dirty="0" smtClean="0">
                <a:solidFill>
                  <a:srgbClr val="055000"/>
                </a:solidFill>
              </a:rPr>
              <a:t/>
            </a:r>
            <a:br>
              <a:rPr lang="es-AR" b="1" dirty="0" smtClean="0">
                <a:solidFill>
                  <a:srgbClr val="055000"/>
                </a:solidFill>
              </a:rPr>
            </a:br>
            <a:r>
              <a:rPr lang="es-AR" b="1" dirty="0" smtClean="0">
                <a:solidFill>
                  <a:srgbClr val="055000"/>
                </a:solidFill>
              </a:rPr>
              <a:t/>
            </a:r>
            <a:br>
              <a:rPr lang="es-AR" b="1" dirty="0" smtClean="0">
                <a:solidFill>
                  <a:srgbClr val="055000"/>
                </a:solidFill>
              </a:rPr>
            </a:br>
            <a:r>
              <a:rPr lang="es-AR" b="1" dirty="0" smtClean="0">
                <a:solidFill>
                  <a:srgbClr val="055000"/>
                </a:solidFill>
              </a:rPr>
              <a:t/>
            </a:r>
            <a:br>
              <a:rPr lang="es-AR" b="1" dirty="0" smtClean="0">
                <a:solidFill>
                  <a:srgbClr val="055000"/>
                </a:solidFill>
              </a:rPr>
            </a:br>
            <a:r>
              <a:rPr lang="es-AR" b="1" dirty="0" smtClean="0">
                <a:solidFill>
                  <a:srgbClr val="055000"/>
                </a:solidFill>
              </a:rPr>
              <a:t/>
            </a:r>
            <a:br>
              <a:rPr lang="es-AR" b="1" dirty="0" smtClean="0">
                <a:solidFill>
                  <a:srgbClr val="055000"/>
                </a:solidFill>
              </a:rPr>
            </a:br>
            <a:endParaRPr lang="es-AR" dirty="0"/>
          </a:p>
        </p:txBody>
      </p:sp>
      <p:sp>
        <p:nvSpPr>
          <p:cNvPr id="17" name="Content Placeholder 2"/>
          <p:cNvSpPr>
            <a:spLocks noGrp="1"/>
          </p:cNvSpPr>
          <p:nvPr>
            <p:ph sz="half" idx="1"/>
          </p:nvPr>
        </p:nvSpPr>
        <p:spPr>
          <a:xfrm>
            <a:off x="1460935" y="1797719"/>
            <a:ext cx="7164278" cy="4351338"/>
          </a:xfrm>
        </p:spPr>
        <p:txBody>
          <a:bodyPr>
            <a:normAutofit/>
          </a:bodyPr>
          <a:lstStyle/>
          <a:p>
            <a:pPr marL="0" indent="0">
              <a:buNone/>
            </a:pPr>
            <a:r>
              <a:rPr lang="es-ES" dirty="0"/>
              <a:t>Al seleccionar un sitio de fenología, debe asegurarse de que sea accesible y fácil de visitar, y que recopile datos que puedan examinarse en el contexto de otros datos GLOBE que pueda recopilar. GLOBE recomienda que coloque su sitio lo más cerca posible de sus otros sitios de estudio y no más allá de</a:t>
            </a:r>
            <a:r>
              <a:rPr lang="en-US" dirty="0"/>
              <a:t>:  </a:t>
            </a:r>
          </a:p>
          <a:p>
            <a:pPr marL="342900" indent="-342900">
              <a:buFont typeface="+mj-lt"/>
              <a:buAutoNum type="alphaLcParenR"/>
            </a:pPr>
            <a:r>
              <a:rPr lang="es-AR" dirty="0" smtClean="0"/>
              <a:t>2 </a:t>
            </a:r>
            <a:r>
              <a:rPr lang="es-AR" dirty="0" err="1" smtClean="0"/>
              <a:t>kms</a:t>
            </a:r>
            <a:r>
              <a:rPr lang="es-AR" dirty="0" smtClean="0"/>
              <a:t> de sus sitios de investigación de atmósfera o suelo (</a:t>
            </a:r>
            <a:r>
              <a:rPr lang="es-AR" dirty="0" err="1" smtClean="0"/>
              <a:t>pedósfera</a:t>
            </a:r>
            <a:r>
              <a:rPr lang="es-AR" dirty="0" smtClean="0"/>
              <a:t>) </a:t>
            </a:r>
          </a:p>
          <a:p>
            <a:pPr marL="342900" indent="-342900">
              <a:buFont typeface="+mj-lt"/>
              <a:buAutoNum type="alphaLcParenR"/>
            </a:pPr>
            <a:r>
              <a:rPr lang="es-AR" dirty="0" smtClean="0"/>
              <a:t>100 m  de diferencia en la elevación de sus sitios de atmósfera o suelo</a:t>
            </a:r>
          </a:p>
          <a:p>
            <a:pPr marL="342900" indent="-342900">
              <a:buFont typeface="+mj-lt"/>
              <a:buAutoNum type="alphaLcParenR"/>
            </a:pPr>
            <a:r>
              <a:rPr lang="es-AR" b="1" dirty="0" smtClean="0">
                <a:solidFill>
                  <a:srgbClr val="FF0000"/>
                </a:solidFill>
              </a:rPr>
              <a:t>Ambas respuestas  A y B </a:t>
            </a:r>
            <a:r>
              <a:rPr lang="es-AR" b="1" dirty="0" smtClean="0">
                <a:solidFill>
                  <a:srgbClr val="FF0000"/>
                </a:solidFill>
                <a:sym typeface="Wingdings"/>
              </a:rPr>
              <a:t> ¡Correcto!</a:t>
            </a:r>
            <a:endParaRPr lang="es-AR" dirty="0" smtClean="0"/>
          </a:p>
          <a:p>
            <a:pPr marL="342900" indent="-342900">
              <a:buFont typeface="+mj-lt"/>
              <a:buAutoNum type="alphaLcParenR"/>
            </a:pPr>
            <a:r>
              <a:rPr lang="es-AR" dirty="0" smtClean="0"/>
              <a:t>Ni la respuesta A ni la B:  debe recopilar sus datos en su sitio de estudio en la Cobertura Terrestre de la Biósfera</a:t>
            </a:r>
          </a:p>
          <a:p>
            <a:pPr marL="0" indent="0">
              <a:buNone/>
            </a:pPr>
            <a:endParaRPr lang="es-AR" dirty="0" smtClean="0"/>
          </a:p>
          <a:p>
            <a:pPr marL="0" indent="0">
              <a:buNone/>
            </a:pPr>
            <a:r>
              <a:rPr lang="es-AR" b="1" dirty="0" smtClean="0">
                <a:solidFill>
                  <a:srgbClr val="FF0000"/>
                </a:solidFill>
              </a:rPr>
              <a:t>¿Estuvo acertado?</a:t>
            </a:r>
          </a:p>
          <a:p>
            <a:endParaRPr lang="en-US" dirty="0"/>
          </a:p>
          <a:p>
            <a:endParaRPr lang="en-US" dirty="0"/>
          </a:p>
        </p:txBody>
      </p:sp>
    </p:spTree>
    <p:extLst>
      <p:ext uri="{BB962C8B-B14F-4D97-AF65-F5344CB8AC3E}">
        <p14:creationId xmlns:p14="http://schemas.microsoft.com/office/powerpoint/2010/main" val="97639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198460"/>
            <a:ext cx="9144793" cy="7053683"/>
          </a:xfrm>
          <a:prstGeom prst="rect">
            <a:avLst/>
          </a:prstGeom>
        </p:spPr>
      </p:pic>
      <p:sp>
        <p:nvSpPr>
          <p:cNvPr id="8" name="Rectángulo redondeado 7"/>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9" name="CuadroTexto 8"/>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29</a:t>
            </a:fld>
            <a:endParaRPr lang="en-US" dirty="0"/>
          </a:p>
        </p:txBody>
      </p:sp>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a:t>
            </a:r>
            <a:r>
              <a:rPr lang="en-US" b="1" dirty="0" err="1">
                <a:solidFill>
                  <a:srgbClr val="055000"/>
                </a:solidFill>
              </a:rPr>
              <a:t>Repasemos</a:t>
            </a:r>
            <a:r>
              <a:rPr lang="en-US" b="1" dirty="0">
                <a:solidFill>
                  <a:srgbClr val="055000"/>
                </a:solidFill>
              </a:rPr>
              <a:t> hasta </a:t>
            </a:r>
            <a:r>
              <a:rPr lang="en-US" b="1" dirty="0" err="1">
                <a:solidFill>
                  <a:srgbClr val="055000"/>
                </a:solidFill>
              </a:rPr>
              <a:t>ahora</a:t>
            </a:r>
            <a:r>
              <a:rPr lang="en-US" b="1" dirty="0">
                <a:solidFill>
                  <a:srgbClr val="055000"/>
                </a:solidFill>
              </a:rPr>
              <a:t>! </a:t>
            </a:r>
            <a:r>
              <a:rPr lang="en-US" b="1" dirty="0" err="1">
                <a:solidFill>
                  <a:srgbClr val="055000"/>
                </a:solidFill>
              </a:rPr>
              <a:t>Pregunta</a:t>
            </a:r>
            <a:r>
              <a:rPr lang="en-US" b="1" dirty="0">
                <a:solidFill>
                  <a:srgbClr val="055000"/>
                </a:solidFill>
              </a:rPr>
              <a:t> 5</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s-ES" dirty="0"/>
              <a:t>¿Cómo se asegura de mirar las mismas hojas de pasto mientras monitorea la senescencia foliar? </a:t>
            </a:r>
          </a:p>
          <a:p>
            <a:pPr marL="0" indent="0">
              <a:buNone/>
            </a:pPr>
            <a:endParaRPr lang="es-ES" dirty="0"/>
          </a:p>
          <a:p>
            <a:pPr marL="342900" indent="-342900">
              <a:buAutoNum type="alphaLcParenR"/>
            </a:pPr>
            <a:r>
              <a:rPr lang="es-ES" dirty="0"/>
              <a:t>Tome una lectura de GPS de la hoja de pasto</a:t>
            </a:r>
          </a:p>
          <a:p>
            <a:pPr marL="0" indent="0">
              <a:buNone/>
            </a:pPr>
            <a:endParaRPr lang="es-ES" dirty="0"/>
          </a:p>
          <a:p>
            <a:pPr marL="0" indent="0">
              <a:buNone/>
            </a:pPr>
            <a:r>
              <a:rPr lang="es-ES" dirty="0"/>
              <a:t>b)   Marque las hojas con pequeños puntos, con la hoja más larga marcada con un punto, la segunda más larga con dos puntos, y así sucesivamente</a:t>
            </a:r>
            <a:r>
              <a:rPr lang="en-US" dirty="0"/>
              <a:t>.</a:t>
            </a:r>
          </a:p>
          <a:p>
            <a:pPr marL="342900" indent="-342900">
              <a:buFont typeface="+mj-lt"/>
              <a:buAutoNum type="alphaLcParenR"/>
            </a:pPr>
            <a:endParaRPr lang="en-US" dirty="0"/>
          </a:p>
          <a:p>
            <a:pPr marL="0" indent="0">
              <a:buNone/>
            </a:pPr>
            <a:r>
              <a:rPr lang="en-US" b="1" dirty="0">
                <a:solidFill>
                  <a:srgbClr val="FF0000"/>
                </a:solidFill>
              </a:rPr>
              <a:t>¿</a:t>
            </a:r>
            <a:r>
              <a:rPr lang="en-US" b="1" dirty="0" err="1">
                <a:solidFill>
                  <a:srgbClr val="FF0000"/>
                </a:solidFill>
              </a:rPr>
              <a:t>Cuál</a:t>
            </a:r>
            <a:r>
              <a:rPr lang="en-US" b="1" dirty="0">
                <a:solidFill>
                  <a:srgbClr val="FF0000"/>
                </a:solidFill>
              </a:rPr>
              <a:t> es </a:t>
            </a:r>
            <a:r>
              <a:rPr lang="en-US" b="1" dirty="0" err="1">
                <a:solidFill>
                  <a:srgbClr val="FF0000"/>
                </a:solidFill>
              </a:rPr>
              <a:t>su</a:t>
            </a:r>
            <a:r>
              <a:rPr lang="en-US" b="1" dirty="0">
                <a:solidFill>
                  <a:srgbClr val="FF0000"/>
                </a:solidFill>
              </a:rPr>
              <a:t> </a:t>
            </a:r>
            <a:r>
              <a:rPr lang="en-US" b="1" dirty="0" err="1">
                <a:solidFill>
                  <a:srgbClr val="FF0000"/>
                </a:solidFill>
              </a:rPr>
              <a:t>respuesta</a:t>
            </a:r>
            <a:r>
              <a:rPr lang="en-US" b="1" dirty="0">
                <a:solidFill>
                  <a:srgbClr val="FF0000"/>
                </a:solidFill>
              </a:rPr>
              <a:t>? </a:t>
            </a:r>
          </a:p>
          <a:p>
            <a:endParaRPr lang="en-US" dirty="0"/>
          </a:p>
          <a:p>
            <a:endParaRPr lang="en-US" dirty="0"/>
          </a:p>
        </p:txBody>
      </p:sp>
    </p:spTree>
    <p:extLst>
      <p:ext uri="{BB962C8B-B14F-4D97-AF65-F5344CB8AC3E}">
        <p14:creationId xmlns:p14="http://schemas.microsoft.com/office/powerpoint/2010/main" val="129598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397" y="-198460"/>
            <a:ext cx="9144793" cy="7053683"/>
          </a:xfrm>
          <a:prstGeom prst="rect">
            <a:avLst/>
          </a:prstGeom>
        </p:spPr>
      </p:pic>
      <p:sp>
        <p:nvSpPr>
          <p:cNvPr id="15" name="Rectángulo redondeado 14"/>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la </a:t>
            </a:r>
            <a:r>
              <a:rPr lang="es-AR" sz="900" dirty="0" smtClean="0"/>
              <a:t>floración y senescencia foliar del pasto?</a:t>
            </a:r>
            <a:endParaRPr lang="es-AR" sz="900" dirty="0"/>
          </a:p>
        </p:txBody>
      </p:sp>
      <p:sp>
        <p:nvSpPr>
          <p:cNvPr id="18" name="CuadroTexto 17"/>
          <p:cNvSpPr txBox="1"/>
          <p:nvPr/>
        </p:nvSpPr>
        <p:spPr>
          <a:xfrm>
            <a:off x="25090" y="1098059"/>
            <a:ext cx="1075295" cy="5678478"/>
          </a:xfrm>
          <a:prstGeom prst="rect">
            <a:avLst/>
          </a:prstGeom>
          <a:noFill/>
        </p:spPr>
        <p:txBody>
          <a:bodyPr wrap="square" rtlCol="0">
            <a:spAutoFit/>
          </a:bodyPr>
          <a:lstStyle/>
          <a:p>
            <a:r>
              <a:rPr lang="es-AR" sz="1100" b="1" dirty="0" smtClean="0">
                <a:solidFill>
                  <a:srgbClr val="215B1C"/>
                </a:solidFill>
              </a:rPr>
              <a:t>A. ¿Qué es la floración y la senescencia foliar del pasto?</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floración y la senescencia foliar del pasto?</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a:t>
            </a:fld>
            <a:endParaRPr lang="en-US" dirty="0"/>
          </a:p>
        </p:txBody>
      </p:sp>
      <p:sp>
        <p:nvSpPr>
          <p:cNvPr id="2" name="Title 1"/>
          <p:cNvSpPr>
            <a:spLocks noGrp="1"/>
          </p:cNvSpPr>
          <p:nvPr>
            <p:ph type="title"/>
          </p:nvPr>
        </p:nvSpPr>
        <p:spPr>
          <a:xfrm>
            <a:off x="1262840" y="1141059"/>
            <a:ext cx="7886700" cy="480131"/>
          </a:xfrm>
        </p:spPr>
        <p:txBody>
          <a:bodyPr>
            <a:normAutofit/>
          </a:bodyPr>
          <a:lstStyle/>
          <a:p>
            <a:r>
              <a:rPr lang="es-AR" b="1" dirty="0" smtClean="0"/>
              <a:t>La Biósfera</a:t>
            </a:r>
            <a:endParaRPr lang="es-AR" b="1" dirty="0"/>
          </a:p>
        </p:txBody>
      </p:sp>
      <p:sp>
        <p:nvSpPr>
          <p:cNvPr id="8" name="Content Placeholder 2"/>
          <p:cNvSpPr txBox="1">
            <a:spLocks/>
          </p:cNvSpPr>
          <p:nvPr/>
        </p:nvSpPr>
        <p:spPr>
          <a:xfrm>
            <a:off x="1413811" y="1770060"/>
            <a:ext cx="49043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dirty="0"/>
              <a:t>La Biosfera es la zona de vida de la Tierra. Todos los organismos de la Tierra pertenecen a la biósfera. GLOBE tiene varias formas de explorar y medir los componentes de la </a:t>
            </a:r>
            <a:r>
              <a:rPr lang="es-ES" b="1" dirty="0">
                <a:solidFill>
                  <a:schemeClr val="accent6">
                    <a:lumMod val="50000"/>
                  </a:schemeClr>
                </a:solidFill>
              </a:rPr>
              <a:t>Biósfera</a:t>
            </a:r>
            <a:r>
              <a:rPr lang="es-ES" dirty="0"/>
              <a:t> a través de investigaciones en </a:t>
            </a:r>
            <a:r>
              <a:rPr lang="es-ES" b="1" dirty="0">
                <a:solidFill>
                  <a:schemeClr val="accent6">
                    <a:lumMod val="50000"/>
                  </a:schemeClr>
                </a:solidFill>
              </a:rPr>
              <a:t>cobertura terrestre y fenología.  </a:t>
            </a:r>
            <a:r>
              <a:rPr lang="es-ES" dirty="0"/>
              <a:t>Además, las investigaciones de la Hidrosfera incluyen los protocolos de </a:t>
            </a:r>
            <a:r>
              <a:rPr lang="es-ES" dirty="0" smtClean="0"/>
              <a:t>macro invertebrados </a:t>
            </a:r>
            <a:r>
              <a:rPr lang="es-ES" dirty="0"/>
              <a:t>y larvas de mosquitos. </a:t>
            </a:r>
          </a:p>
          <a:p>
            <a:pPr marL="0" indent="0" algn="just">
              <a:buNone/>
            </a:pPr>
            <a:endParaRPr lang="en-US" dirty="0">
              <a:solidFill>
                <a:srgbClr val="000000"/>
              </a:solidFill>
            </a:endParaRPr>
          </a:p>
          <a:p>
            <a:pPr marL="0" indent="0" algn="just">
              <a:buNone/>
            </a:pPr>
            <a:r>
              <a:rPr lang="es-AR" dirty="0" smtClean="0">
                <a:solidFill>
                  <a:srgbClr val="000000"/>
                </a:solidFill>
              </a:rPr>
              <a:t>La floración y la senescencia foliar  del Pasto es uno de los protocolos de </a:t>
            </a:r>
            <a:r>
              <a:rPr lang="es-AR" b="1" dirty="0" smtClean="0">
                <a:solidFill>
                  <a:srgbClr val="485925"/>
                </a:solidFill>
              </a:rPr>
              <a:t>fenología</a:t>
            </a:r>
            <a:r>
              <a:rPr lang="es-AR" b="1" dirty="0" smtClean="0">
                <a:solidFill>
                  <a:srgbClr val="000000"/>
                </a:solidFill>
              </a:rPr>
              <a:t> </a:t>
            </a:r>
            <a:r>
              <a:rPr lang="es-AR" dirty="0" smtClean="0">
                <a:solidFill>
                  <a:srgbClr val="000000"/>
                </a:solidFill>
              </a:rPr>
              <a:t>de GLOBE.</a:t>
            </a:r>
          </a:p>
          <a:p>
            <a:pPr marL="0" indent="0">
              <a:buNone/>
            </a:pPr>
            <a:r>
              <a:rPr lang="es-AR" dirty="0" smtClean="0">
                <a:solidFill>
                  <a:srgbClr val="000000"/>
                </a:solidFill>
              </a:rPr>
              <a:t>Puede obtener más información en:</a:t>
            </a:r>
          </a:p>
          <a:p>
            <a:pPr marL="0" indent="0">
              <a:buNone/>
            </a:pPr>
            <a:r>
              <a:rPr lang="es-AR" b="1" u="sng" dirty="0" smtClean="0">
                <a:solidFill>
                  <a:schemeClr val="accent5"/>
                </a:solidFill>
                <a:hlinkClick r:id="rId3">
                  <a:extLst>
                    <a:ext uri="{A12FA001-AC4F-418D-AE19-62706E023703}">
                      <ahyp:hlinkClr xmlns="" xmlns:ahyp="http://schemas.microsoft.com/office/drawing/2018/hyperlinkcolor" val="tx"/>
                    </a:ext>
                  </a:extLst>
                </a:hlinkClick>
              </a:rPr>
              <a:t>Introducción</a:t>
            </a:r>
            <a:r>
              <a:rPr lang="es-AR" b="1" u="sng" dirty="0" smtClean="0">
                <a:solidFill>
                  <a:schemeClr val="accent5"/>
                </a:solidFill>
              </a:rPr>
              <a:t> a la Biósfera</a:t>
            </a:r>
          </a:p>
          <a:p>
            <a:pPr algn="just"/>
            <a:endParaRPr lang="en-US" dirty="0">
              <a:solidFill>
                <a:srgbClr val="000000"/>
              </a:solidFill>
            </a:endParaRPr>
          </a:p>
        </p:txBody>
      </p:sp>
      <p:grpSp>
        <p:nvGrpSpPr>
          <p:cNvPr id="9" name="Group 8" descr="Three photographs of very different vegetation cover: a cactus filled desert, a meadow surrounded by trees, and a sand dune with grasses. "/>
          <p:cNvGrpSpPr/>
          <p:nvPr/>
        </p:nvGrpSpPr>
        <p:grpSpPr>
          <a:xfrm>
            <a:off x="6567714" y="1391443"/>
            <a:ext cx="2122488" cy="5191125"/>
            <a:chOff x="6388100" y="1101725"/>
            <a:chExt cx="2122488" cy="5191125"/>
          </a:xfrm>
        </p:grpSpPr>
        <p:pic>
          <p:nvPicPr>
            <p:cNvPr id="10" name="Picture 9" descr="heterogenous landscape square"/>
            <p:cNvPicPr>
              <a:picLocks noChangeAspect="1"/>
            </p:cNvPicPr>
            <p:nvPr/>
          </p:nvPicPr>
          <p:blipFill>
            <a:blip r:embed="rId4"/>
            <a:srcRect/>
            <a:stretch>
              <a:fillRect/>
            </a:stretch>
          </p:blipFill>
          <p:spPr bwMode="auto">
            <a:xfrm>
              <a:off x="6388100" y="2774950"/>
              <a:ext cx="2082800" cy="1492250"/>
            </a:xfrm>
            <a:prstGeom prst="rect">
              <a:avLst/>
            </a:prstGeom>
            <a:noFill/>
            <a:ln w="9525">
              <a:noFill/>
              <a:miter lim="800000"/>
              <a:headEnd/>
              <a:tailEnd/>
            </a:ln>
          </p:spPr>
        </p:pic>
        <p:pic>
          <p:nvPicPr>
            <p:cNvPr id="11" name="Picture 10" descr="Three photographs of different vegetation zones: Sonoran desert, USA, meadow with birches, and sand dunes. "/>
            <p:cNvPicPr>
              <a:picLocks noChangeAspect="1"/>
            </p:cNvPicPr>
            <p:nvPr/>
          </p:nvPicPr>
          <p:blipFill>
            <a:blip r:embed="rId5"/>
            <a:srcRect/>
            <a:stretch>
              <a:fillRect/>
            </a:stretch>
          </p:blipFill>
          <p:spPr bwMode="auto">
            <a:xfrm>
              <a:off x="6388100" y="1101725"/>
              <a:ext cx="2082800" cy="1577975"/>
            </a:xfrm>
            <a:prstGeom prst="rect">
              <a:avLst/>
            </a:prstGeom>
            <a:noFill/>
            <a:ln w="9525">
              <a:noFill/>
              <a:miter lim="800000"/>
              <a:headEnd/>
              <a:tailEnd/>
            </a:ln>
          </p:spPr>
        </p:pic>
        <p:pic>
          <p:nvPicPr>
            <p:cNvPr id="12" name="Picture 11" descr="Three images of different landscapes."/>
            <p:cNvPicPr>
              <a:picLocks noChangeAspect="1"/>
            </p:cNvPicPr>
            <p:nvPr/>
          </p:nvPicPr>
          <p:blipFill>
            <a:blip r:embed="rId6"/>
            <a:srcRect/>
            <a:stretch>
              <a:fillRect/>
            </a:stretch>
          </p:blipFill>
          <p:spPr bwMode="auto">
            <a:xfrm>
              <a:off x="6388100" y="4394200"/>
              <a:ext cx="2082800" cy="1543050"/>
            </a:xfrm>
            <a:prstGeom prst="rect">
              <a:avLst/>
            </a:prstGeom>
            <a:noFill/>
            <a:ln w="9525">
              <a:noFill/>
              <a:miter lim="800000"/>
              <a:headEnd/>
              <a:tailEnd/>
            </a:ln>
          </p:spPr>
        </p:pic>
        <p:sp>
          <p:nvSpPr>
            <p:cNvPr id="13" name="TextBox 12"/>
            <p:cNvSpPr txBox="1">
              <a:spLocks noChangeArrowheads="1"/>
            </p:cNvSpPr>
            <p:nvPr/>
          </p:nvSpPr>
          <p:spPr bwMode="auto">
            <a:xfrm>
              <a:off x="6850063" y="6046788"/>
              <a:ext cx="1660525" cy="246062"/>
            </a:xfrm>
            <a:prstGeom prst="rect">
              <a:avLst/>
            </a:prstGeom>
            <a:noFill/>
            <a:ln w="9525">
              <a:noFill/>
              <a:miter lim="800000"/>
              <a:headEnd/>
              <a:tailEnd/>
            </a:ln>
          </p:spPr>
          <p:txBody>
            <a:bodyPr wrap="none">
              <a:prstTxWarp prst="textNoShape">
                <a:avLst/>
              </a:prstTxWarp>
              <a:spAutoFit/>
            </a:bodyPr>
            <a:lstStyle/>
            <a:p>
              <a:pPr eaLnBrk="1" hangingPunct="1"/>
              <a:r>
                <a:rPr lang="en-US" sz="1000" dirty="0">
                  <a:solidFill>
                    <a:srgbClr val="000000"/>
                  </a:solidFill>
                </a:rPr>
                <a:t>Photo Credit: Shelley E. Olds</a:t>
              </a:r>
            </a:p>
          </p:txBody>
        </p:sp>
      </p:grpSp>
    </p:spTree>
    <p:extLst>
      <p:ext uri="{BB962C8B-B14F-4D97-AF65-F5344CB8AC3E}">
        <p14:creationId xmlns:p14="http://schemas.microsoft.com/office/powerpoint/2010/main" val="1555676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198460"/>
            <a:ext cx="9144793" cy="7053683"/>
          </a:xfrm>
          <a:prstGeom prst="rect">
            <a:avLst/>
          </a:prstGeom>
        </p:spPr>
      </p:pic>
      <p:sp>
        <p:nvSpPr>
          <p:cNvPr id="8" name="Rectángulo redondeado 7"/>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Evalúe sus conocimientos</a:t>
            </a:r>
            <a:endParaRPr lang="es-AR" sz="900" dirty="0"/>
          </a:p>
        </p:txBody>
      </p:sp>
      <p:sp>
        <p:nvSpPr>
          <p:cNvPr id="9" name="CuadroTexto 8"/>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30</a:t>
            </a:fld>
            <a:endParaRPr lang="en-US" dirty="0"/>
          </a:p>
        </p:txBody>
      </p:sp>
      <p:sp>
        <p:nvSpPr>
          <p:cNvPr id="2" name="Title 1"/>
          <p:cNvSpPr>
            <a:spLocks noGrp="1"/>
          </p:cNvSpPr>
          <p:nvPr>
            <p:ph type="title"/>
          </p:nvPr>
        </p:nvSpPr>
        <p:spPr>
          <a:xfrm>
            <a:off x="1151518" y="1590425"/>
            <a:ext cx="8679847" cy="1325563"/>
          </a:xfrm>
        </p:spPr>
        <p:txBody>
          <a:bodyPr>
            <a:normAutofit fontScale="90000"/>
          </a:bodyPr>
          <a:lstStyle/>
          <a:p>
            <a:pPr marL="406400" lvl="0" indent="-406400">
              <a:defRPr/>
            </a:pP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a:t>
            </a:r>
            <a:r>
              <a:rPr lang="en-US" b="1" dirty="0" err="1">
                <a:solidFill>
                  <a:srgbClr val="055000"/>
                </a:solidFill>
              </a:rPr>
              <a:t>Repasemos</a:t>
            </a:r>
            <a:r>
              <a:rPr lang="en-US" b="1" dirty="0">
                <a:solidFill>
                  <a:srgbClr val="055000"/>
                </a:solidFill>
              </a:rPr>
              <a:t> hasta </a:t>
            </a:r>
            <a:r>
              <a:rPr lang="en-US" b="1" dirty="0" err="1">
                <a:solidFill>
                  <a:srgbClr val="055000"/>
                </a:solidFill>
              </a:rPr>
              <a:t>ahora</a:t>
            </a:r>
            <a:r>
              <a:rPr lang="en-US" b="1" dirty="0">
                <a:solidFill>
                  <a:srgbClr val="055000"/>
                </a:solidFill>
              </a:rPr>
              <a:t>! Respuesta de la </a:t>
            </a:r>
            <a:r>
              <a:rPr lang="en-US" b="1" dirty="0" err="1">
                <a:solidFill>
                  <a:srgbClr val="055000"/>
                </a:solidFill>
              </a:rPr>
              <a:t>pregunta</a:t>
            </a:r>
            <a:r>
              <a:rPr lang="en-US" b="1" dirty="0">
                <a:solidFill>
                  <a:srgbClr val="055000"/>
                </a:solidFill>
              </a:rPr>
              <a:t> 5</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normAutofit/>
          </a:bodyPr>
          <a:lstStyle/>
          <a:p>
            <a:pPr marL="0" indent="0">
              <a:buNone/>
            </a:pPr>
            <a:r>
              <a:rPr lang="es-ES" dirty="0"/>
              <a:t>¿Cómo se asegura de mirar las mismas hojas de pasto mientras monitorea la senescencia foliar? </a:t>
            </a:r>
          </a:p>
          <a:p>
            <a:pPr marL="0" indent="0">
              <a:buNone/>
            </a:pPr>
            <a:endParaRPr lang="es-ES" dirty="0"/>
          </a:p>
          <a:p>
            <a:pPr marL="342900" indent="-342900">
              <a:buAutoNum type="alphaLcParenR"/>
            </a:pPr>
            <a:r>
              <a:rPr lang="es-ES" dirty="0"/>
              <a:t>Tome una lectura de GPS de la hoja de pasto</a:t>
            </a:r>
          </a:p>
          <a:p>
            <a:pPr marL="0" indent="0">
              <a:buNone/>
            </a:pPr>
            <a:endParaRPr lang="es-ES" dirty="0"/>
          </a:p>
          <a:p>
            <a:pPr marL="0" indent="0">
              <a:buNone/>
            </a:pPr>
            <a:r>
              <a:rPr lang="es-ES" b="1" dirty="0">
                <a:solidFill>
                  <a:srgbClr val="FF0000"/>
                </a:solidFill>
              </a:rPr>
              <a:t>b)   Marque las hojas con pequeños puntos, con la hoja más larga marcada con un punto, la segunda más larga con dos puntos, y así sucesivamente</a:t>
            </a:r>
            <a:r>
              <a:rPr lang="en-US" b="1" dirty="0">
                <a:solidFill>
                  <a:srgbClr val="FF0000"/>
                </a:solidFill>
              </a:rPr>
              <a:t>.  ¡</a:t>
            </a:r>
            <a:r>
              <a:rPr lang="en-US" b="1" dirty="0" err="1">
                <a:solidFill>
                  <a:srgbClr val="FF0000"/>
                </a:solidFill>
              </a:rPr>
              <a:t>correcto</a:t>
            </a:r>
            <a:r>
              <a:rPr lang="en-US" b="1" dirty="0">
                <a:solidFill>
                  <a:srgbClr val="FF0000"/>
                </a:solidFill>
              </a:rPr>
              <a:t>! </a:t>
            </a:r>
            <a:r>
              <a:rPr lang="en-US" b="1" dirty="0">
                <a:solidFill>
                  <a:srgbClr val="FF0000"/>
                </a:solidFill>
                <a:sym typeface="Wingdings"/>
              </a:rPr>
              <a:t> </a:t>
            </a:r>
            <a:endParaRPr lang="en-US" b="1" dirty="0">
              <a:solidFill>
                <a:srgbClr val="FF0000"/>
              </a:solidFill>
            </a:endParaRPr>
          </a:p>
          <a:p>
            <a:pPr marL="342900" indent="-342900">
              <a:buFont typeface="+mj-lt"/>
              <a:buAutoNum type="alphaLcParenR"/>
            </a:pPr>
            <a:endParaRPr lang="en-US" dirty="0"/>
          </a:p>
          <a:p>
            <a:pPr marL="0" indent="0">
              <a:buNone/>
            </a:pPr>
            <a:r>
              <a:rPr lang="es-ES" b="1" dirty="0">
                <a:solidFill>
                  <a:srgbClr val="FF0000"/>
                </a:solidFill>
              </a:rPr>
              <a:t>¿Estaba en lo correcto? Ahora echemos un vistazo a la visualización y entrada de datos GLOBE</a:t>
            </a:r>
            <a:endParaRPr lang="en-US" b="1" dirty="0">
              <a:solidFill>
                <a:srgbClr val="FF0000"/>
              </a:solidFill>
            </a:endParaRPr>
          </a:p>
          <a:p>
            <a:pPr marL="0" indent="0">
              <a:buNone/>
            </a:pPr>
            <a:endParaRPr lang="en-US" dirty="0"/>
          </a:p>
        </p:txBody>
      </p:sp>
    </p:spTree>
    <p:extLst>
      <p:ext uri="{BB962C8B-B14F-4D97-AF65-F5344CB8AC3E}">
        <p14:creationId xmlns:p14="http://schemas.microsoft.com/office/powerpoint/2010/main" val="748828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6" name="Slide Number Placeholder 5"/>
          <p:cNvSpPr>
            <a:spLocks noGrp="1"/>
          </p:cNvSpPr>
          <p:nvPr>
            <p:ph type="sldNum" sz="quarter" idx="12"/>
          </p:nvPr>
        </p:nvSpPr>
        <p:spPr/>
        <p:txBody>
          <a:bodyPr/>
          <a:lstStyle/>
          <a:p>
            <a:fld id="{60A7FD43-AE91-2142-BE89-486ECDF19888}" type="slidenum">
              <a:rPr lang="en-US" smtClean="0"/>
              <a:t>31</a:t>
            </a:fld>
            <a:endParaRPr lang="en-US" dirty="0"/>
          </a:p>
        </p:txBody>
      </p:sp>
      <p:sp>
        <p:nvSpPr>
          <p:cNvPr id="2" name="Title 1"/>
          <p:cNvSpPr>
            <a:spLocks noGrp="1"/>
          </p:cNvSpPr>
          <p:nvPr>
            <p:ph type="title"/>
          </p:nvPr>
        </p:nvSpPr>
        <p:spPr>
          <a:xfrm>
            <a:off x="1149807" y="712334"/>
            <a:ext cx="7886700" cy="1325563"/>
          </a:xfrm>
        </p:spPr>
        <p:txBody>
          <a:bodyPr/>
          <a:lstStyle/>
          <a:p>
            <a:r>
              <a:rPr lang="en-US" b="1" dirty="0">
                <a:solidFill>
                  <a:srgbClr val="055000"/>
                </a:solidFill>
              </a:rPr>
              <a:t>Informe sus </a:t>
            </a:r>
            <a:r>
              <a:rPr lang="en-US" b="1" dirty="0" err="1">
                <a:solidFill>
                  <a:srgbClr val="055000"/>
                </a:solidFill>
              </a:rPr>
              <a:t>datos</a:t>
            </a:r>
            <a:r>
              <a:rPr lang="en-US" b="1" dirty="0">
                <a:solidFill>
                  <a:srgbClr val="055000"/>
                </a:solidFill>
              </a:rPr>
              <a:t> a GLOBE</a:t>
            </a:r>
          </a:p>
        </p:txBody>
      </p:sp>
      <p:sp>
        <p:nvSpPr>
          <p:cNvPr id="3" name="Content Placeholder 2"/>
          <p:cNvSpPr>
            <a:spLocks noGrp="1"/>
          </p:cNvSpPr>
          <p:nvPr>
            <p:ph sz="half" idx="1"/>
          </p:nvPr>
        </p:nvSpPr>
        <p:spPr>
          <a:xfrm>
            <a:off x="1290143" y="1931761"/>
            <a:ext cx="3886200" cy="4351338"/>
          </a:xfrm>
        </p:spPr>
        <p:txBody>
          <a:bodyPr>
            <a:normAutofit fontScale="92500" lnSpcReduction="20000"/>
          </a:bodyPr>
          <a:lstStyle/>
          <a:p>
            <a:r>
              <a:rPr lang="es-ES" u="sng" dirty="0">
                <a:solidFill>
                  <a:srgbClr val="0070C0"/>
                </a:solidFill>
              </a:rPr>
              <a:t>Entrada de datos en vivo</a:t>
            </a:r>
            <a:r>
              <a:rPr lang="es-ES" dirty="0"/>
              <a:t> cargue sus datos en la Base de Datos Científica oficial de GLOBE</a:t>
            </a:r>
          </a:p>
          <a:p>
            <a:endParaRPr lang="es-ES" dirty="0"/>
          </a:p>
          <a:p>
            <a:r>
              <a:rPr lang="es-ES" dirty="0"/>
              <a:t> </a:t>
            </a:r>
            <a:r>
              <a:rPr lang="es-ES" b="1" dirty="0">
                <a:solidFill>
                  <a:schemeClr val="accent6">
                    <a:lumMod val="50000"/>
                  </a:schemeClr>
                </a:solidFill>
              </a:rPr>
              <a:t>Entrada de datos por correo electrónico</a:t>
            </a:r>
            <a:r>
              <a:rPr lang="es-ES" dirty="0"/>
              <a:t>: envíe los datos en el cuerpo de su correo electrónico (no como un archivo adjunto) a </a:t>
            </a:r>
            <a:r>
              <a:rPr lang="es-ES" dirty="0">
                <a:hlinkClick r:id="rId3"/>
              </a:rPr>
              <a:t>DATA@GLOBE.GOV</a:t>
            </a:r>
            <a:endParaRPr lang="es-ES" dirty="0"/>
          </a:p>
          <a:p>
            <a:endParaRPr lang="es-ES" dirty="0"/>
          </a:p>
          <a:p>
            <a:r>
              <a:rPr lang="es-ES" b="1" dirty="0">
                <a:solidFill>
                  <a:schemeClr val="accent6">
                    <a:lumMod val="50000"/>
                  </a:schemeClr>
                </a:solidFill>
              </a:rPr>
              <a:t>Aplicación de datos móviles: </a:t>
            </a:r>
            <a:r>
              <a:rPr lang="es-ES" dirty="0"/>
              <a:t>descargue la aplicación de Ingresos de Datos Científicos  GLOBE en su dispositivo móvil y seleccione la opción correcta</a:t>
            </a:r>
          </a:p>
          <a:p>
            <a:endParaRPr lang="es-ES" dirty="0"/>
          </a:p>
          <a:p>
            <a:r>
              <a:rPr lang="es-ES" dirty="0"/>
              <a:t>Para Android a través de </a:t>
            </a:r>
            <a:r>
              <a:rPr lang="es-ES" u="sng" dirty="0">
                <a:solidFill>
                  <a:srgbClr val="0070C0"/>
                </a:solidFill>
              </a:rPr>
              <a:t>Google Play</a:t>
            </a:r>
          </a:p>
          <a:p>
            <a:r>
              <a:rPr lang="es-ES" dirty="0"/>
              <a:t> Play Para IOS a través de la </a:t>
            </a:r>
            <a:r>
              <a:rPr lang="es-ES" u="sng" dirty="0">
                <a:solidFill>
                  <a:srgbClr val="0070C0"/>
                </a:solidFill>
              </a:rPr>
              <a:t>App Store</a:t>
            </a:r>
          </a:p>
          <a:p>
            <a:endParaRPr lang="en-US" sz="1800" b="1" dirty="0"/>
          </a:p>
        </p:txBody>
      </p:sp>
      <p:pic>
        <p:nvPicPr>
          <p:cNvPr id="5" name="Content Placeholder 4" descr="Screen Shot, GLOBE Program Science Data Entry Mobile App."/>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76343" y="1743982"/>
            <a:ext cx="2958186" cy="4351338"/>
          </a:xfrm>
          <a:prstGeom prst="rect">
            <a:avLst/>
          </a:prstGeom>
        </p:spPr>
      </p:pic>
    </p:spTree>
    <p:extLst>
      <p:ext uri="{BB962C8B-B14F-4D97-AF65-F5344CB8AC3E}">
        <p14:creationId xmlns:p14="http://schemas.microsoft.com/office/powerpoint/2010/main" val="210431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32</a:t>
            </a:fld>
            <a:endParaRPr lang="en-US" dirty="0"/>
          </a:p>
        </p:txBody>
      </p:sp>
      <p:sp>
        <p:nvSpPr>
          <p:cNvPr id="2" name="Title 1"/>
          <p:cNvSpPr>
            <a:spLocks noGrp="1"/>
          </p:cNvSpPr>
          <p:nvPr>
            <p:ph type="title"/>
          </p:nvPr>
        </p:nvSpPr>
        <p:spPr>
          <a:xfrm>
            <a:off x="1208689" y="890373"/>
            <a:ext cx="7886700" cy="1325563"/>
          </a:xfrm>
        </p:spPr>
        <p:txBody>
          <a:bodyPr/>
          <a:lstStyle/>
          <a:p>
            <a:r>
              <a:rPr lang="en-US" b="1" dirty="0" err="1">
                <a:solidFill>
                  <a:srgbClr val="055000"/>
                </a:solidFill>
              </a:rPr>
              <a:t>Ingreso</a:t>
            </a:r>
            <a:r>
              <a:rPr lang="en-US" b="1" dirty="0">
                <a:solidFill>
                  <a:srgbClr val="055000"/>
                </a:solidFill>
              </a:rPr>
              <a:t> de los </a:t>
            </a:r>
            <a:r>
              <a:rPr lang="en-US" b="1" dirty="0" err="1">
                <a:solidFill>
                  <a:srgbClr val="055000"/>
                </a:solidFill>
              </a:rPr>
              <a:t>datos</a:t>
            </a:r>
            <a:r>
              <a:rPr lang="en-US" b="1" dirty="0">
                <a:solidFill>
                  <a:srgbClr val="055000"/>
                </a:solidFill>
              </a:rPr>
              <a:t> a </a:t>
            </a:r>
            <a:r>
              <a:rPr lang="en-US" b="1" dirty="0" err="1">
                <a:solidFill>
                  <a:srgbClr val="055000"/>
                </a:solidFill>
              </a:rPr>
              <a:t>través</a:t>
            </a:r>
            <a:r>
              <a:rPr lang="en-US" b="1" dirty="0">
                <a:solidFill>
                  <a:srgbClr val="055000"/>
                </a:solidFill>
              </a:rPr>
              <a:t> del </a:t>
            </a:r>
            <a:r>
              <a:rPr lang="en-US" b="1" dirty="0" err="1">
                <a:solidFill>
                  <a:srgbClr val="055000"/>
                </a:solidFill>
              </a:rPr>
              <a:t>Ingreso</a:t>
            </a:r>
            <a:r>
              <a:rPr lang="en-US" b="1" dirty="0">
                <a:solidFill>
                  <a:srgbClr val="055000"/>
                </a:solidFill>
              </a:rPr>
              <a:t> de </a:t>
            </a:r>
            <a:r>
              <a:rPr lang="en-US" b="1" dirty="0" err="1">
                <a:solidFill>
                  <a:srgbClr val="055000"/>
                </a:solidFill>
              </a:rPr>
              <a:t>Datos</a:t>
            </a:r>
            <a:r>
              <a:rPr lang="en-US" b="1" dirty="0">
                <a:solidFill>
                  <a:srgbClr val="055000"/>
                </a:solidFill>
              </a:rPr>
              <a:t> </a:t>
            </a:r>
            <a:r>
              <a:rPr lang="en-US" b="1" dirty="0" err="1">
                <a:solidFill>
                  <a:srgbClr val="055000"/>
                </a:solidFill>
              </a:rPr>
              <a:t>en</a:t>
            </a:r>
            <a:r>
              <a:rPr lang="en-US" b="1" dirty="0">
                <a:solidFill>
                  <a:srgbClr val="055000"/>
                </a:solidFill>
              </a:rPr>
              <a:t> Vivo o la </a:t>
            </a:r>
            <a:r>
              <a:rPr lang="en-US" b="1" dirty="0" err="1">
                <a:solidFill>
                  <a:srgbClr val="055000"/>
                </a:solidFill>
              </a:rPr>
              <a:t>Aplicación</a:t>
            </a:r>
            <a:r>
              <a:rPr lang="en-US" b="1" dirty="0">
                <a:solidFill>
                  <a:srgbClr val="055000"/>
                </a:solidFill>
              </a:rPr>
              <a:t> </a:t>
            </a:r>
            <a:r>
              <a:rPr lang="en-US" b="1" dirty="0" err="1">
                <a:solidFill>
                  <a:srgbClr val="055000"/>
                </a:solidFill>
              </a:rPr>
              <a:t>Móvil</a:t>
            </a:r>
            <a:r>
              <a:rPr lang="en-US" b="1" dirty="0">
                <a:solidFill>
                  <a:srgbClr val="055000"/>
                </a:solidFill>
              </a:rPr>
              <a:t> para el </a:t>
            </a:r>
            <a:r>
              <a:rPr lang="en-US" b="1" dirty="0" err="1">
                <a:solidFill>
                  <a:srgbClr val="055000"/>
                </a:solidFill>
              </a:rPr>
              <a:t>Ingreso</a:t>
            </a:r>
            <a:r>
              <a:rPr lang="en-US" b="1" dirty="0">
                <a:solidFill>
                  <a:srgbClr val="055000"/>
                </a:solidFill>
              </a:rPr>
              <a:t> de </a:t>
            </a:r>
            <a:r>
              <a:rPr lang="en-US" b="1" dirty="0" err="1">
                <a:solidFill>
                  <a:srgbClr val="055000"/>
                </a:solidFill>
              </a:rPr>
              <a:t>Datos-Pantalla</a:t>
            </a:r>
            <a:r>
              <a:rPr lang="en-US" b="1" dirty="0">
                <a:solidFill>
                  <a:srgbClr val="055000"/>
                </a:solidFill>
              </a:rPr>
              <a:t> 1</a:t>
            </a:r>
          </a:p>
        </p:txBody>
      </p:sp>
      <p:pic>
        <p:nvPicPr>
          <p:cNvPr id="12" name="Content Placeholder 14" descr="Screenshot of the data entry screen. Identify your site and check the radio button. Then choose &quot;greening&quot; and select &quot;new observation.&quot;  "/>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5023"/>
          <a:stretch/>
        </p:blipFill>
        <p:spPr>
          <a:xfrm>
            <a:off x="3472249" y="2109910"/>
            <a:ext cx="4019204" cy="4182545"/>
          </a:xfrm>
          <a:prstGeom prst="rect">
            <a:avLst/>
          </a:prstGeom>
        </p:spPr>
      </p:pic>
      <p:sp>
        <p:nvSpPr>
          <p:cNvPr id="4" name="CuadroTexto 3"/>
          <p:cNvSpPr txBox="1"/>
          <p:nvPr/>
        </p:nvSpPr>
        <p:spPr>
          <a:xfrm>
            <a:off x="1618736" y="3549316"/>
            <a:ext cx="2051221" cy="338554"/>
          </a:xfrm>
          <a:prstGeom prst="rect">
            <a:avLst/>
          </a:prstGeom>
          <a:noFill/>
        </p:spPr>
        <p:txBody>
          <a:bodyPr wrap="square" rtlCol="0">
            <a:spAutoFit/>
          </a:bodyPr>
          <a:lstStyle/>
          <a:p>
            <a:r>
              <a:rPr lang="es-AR" sz="1600" b="1" dirty="0" smtClean="0">
                <a:solidFill>
                  <a:schemeClr val="accent6">
                    <a:lumMod val="50000"/>
                  </a:schemeClr>
                </a:solidFill>
              </a:rPr>
              <a:t>Identifique su sitio.</a:t>
            </a:r>
            <a:endParaRPr lang="es-AR" sz="1600" b="1" dirty="0">
              <a:solidFill>
                <a:schemeClr val="accent6">
                  <a:lumMod val="50000"/>
                </a:schemeClr>
              </a:solidFill>
            </a:endParaRPr>
          </a:p>
        </p:txBody>
      </p:sp>
      <p:sp>
        <p:nvSpPr>
          <p:cNvPr id="13" name="CuadroTexto 12"/>
          <p:cNvSpPr txBox="1"/>
          <p:nvPr/>
        </p:nvSpPr>
        <p:spPr>
          <a:xfrm>
            <a:off x="1618736" y="5450984"/>
            <a:ext cx="2051221" cy="584775"/>
          </a:xfrm>
          <a:prstGeom prst="rect">
            <a:avLst/>
          </a:prstGeom>
          <a:noFill/>
        </p:spPr>
        <p:txBody>
          <a:bodyPr wrap="square" rtlCol="0">
            <a:spAutoFit/>
          </a:bodyPr>
          <a:lstStyle/>
          <a:p>
            <a:r>
              <a:rPr lang="es-AR" sz="1600" b="1" dirty="0" smtClean="0">
                <a:solidFill>
                  <a:schemeClr val="accent6">
                    <a:lumMod val="50000"/>
                  </a:schemeClr>
                </a:solidFill>
              </a:rPr>
              <a:t>Elija verde, seleccione nueva observación</a:t>
            </a:r>
            <a:endParaRPr lang="es-AR" sz="1600" b="1" dirty="0">
              <a:solidFill>
                <a:schemeClr val="accent6">
                  <a:lumMod val="50000"/>
                </a:schemeClr>
              </a:solidFill>
            </a:endParaRPr>
          </a:p>
        </p:txBody>
      </p:sp>
    </p:spTree>
    <p:extLst>
      <p:ext uri="{BB962C8B-B14F-4D97-AF65-F5344CB8AC3E}">
        <p14:creationId xmlns:p14="http://schemas.microsoft.com/office/powerpoint/2010/main" val="319052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198460"/>
            <a:ext cx="9144793" cy="7053683"/>
          </a:xfrm>
          <a:prstGeom prst="rect">
            <a:avLst/>
          </a:prstGeom>
        </p:spPr>
      </p:pic>
      <p:sp>
        <p:nvSpPr>
          <p:cNvPr id="8" name="Rectángulo redondeado 7"/>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9" name="CuadroTexto 8"/>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33</a:t>
            </a:fld>
            <a:endParaRPr lang="en-US" dirty="0"/>
          </a:p>
        </p:txBody>
      </p:sp>
      <p:sp>
        <p:nvSpPr>
          <p:cNvPr id="2" name="Title 1"/>
          <p:cNvSpPr>
            <a:spLocks noGrp="1"/>
          </p:cNvSpPr>
          <p:nvPr>
            <p:ph type="title"/>
          </p:nvPr>
        </p:nvSpPr>
        <p:spPr>
          <a:xfrm>
            <a:off x="1232994" y="901326"/>
            <a:ext cx="7886700" cy="1325563"/>
          </a:xfrm>
        </p:spPr>
        <p:txBody>
          <a:bodyPr/>
          <a:lstStyle/>
          <a:p>
            <a:r>
              <a:rPr lang="en-US" b="1" dirty="0" err="1">
                <a:solidFill>
                  <a:srgbClr val="055000"/>
                </a:solidFill>
              </a:rPr>
              <a:t>Ingreso</a:t>
            </a:r>
            <a:r>
              <a:rPr lang="en-US" b="1" dirty="0">
                <a:solidFill>
                  <a:srgbClr val="055000"/>
                </a:solidFill>
              </a:rPr>
              <a:t> de los </a:t>
            </a:r>
            <a:r>
              <a:rPr lang="en-US" b="1" dirty="0" err="1">
                <a:solidFill>
                  <a:srgbClr val="055000"/>
                </a:solidFill>
              </a:rPr>
              <a:t>datos</a:t>
            </a:r>
            <a:r>
              <a:rPr lang="en-US" b="1" dirty="0">
                <a:solidFill>
                  <a:srgbClr val="055000"/>
                </a:solidFill>
              </a:rPr>
              <a:t> a </a:t>
            </a:r>
            <a:r>
              <a:rPr lang="en-US" b="1" dirty="0" err="1">
                <a:solidFill>
                  <a:srgbClr val="055000"/>
                </a:solidFill>
              </a:rPr>
              <a:t>través</a:t>
            </a:r>
            <a:r>
              <a:rPr lang="en-US" b="1" dirty="0">
                <a:solidFill>
                  <a:srgbClr val="055000"/>
                </a:solidFill>
              </a:rPr>
              <a:t> del </a:t>
            </a:r>
            <a:r>
              <a:rPr lang="en-US" b="1" dirty="0" err="1">
                <a:solidFill>
                  <a:srgbClr val="055000"/>
                </a:solidFill>
              </a:rPr>
              <a:t>Ingreso</a:t>
            </a:r>
            <a:r>
              <a:rPr lang="en-US" b="1" dirty="0">
                <a:solidFill>
                  <a:srgbClr val="055000"/>
                </a:solidFill>
              </a:rPr>
              <a:t> de </a:t>
            </a:r>
            <a:r>
              <a:rPr lang="en-US" b="1" dirty="0" err="1">
                <a:solidFill>
                  <a:srgbClr val="055000"/>
                </a:solidFill>
              </a:rPr>
              <a:t>Datos</a:t>
            </a:r>
            <a:r>
              <a:rPr lang="en-US" b="1" dirty="0">
                <a:solidFill>
                  <a:srgbClr val="055000"/>
                </a:solidFill>
              </a:rPr>
              <a:t> </a:t>
            </a:r>
            <a:r>
              <a:rPr lang="en-US" b="1" dirty="0" err="1">
                <a:solidFill>
                  <a:srgbClr val="055000"/>
                </a:solidFill>
              </a:rPr>
              <a:t>en</a:t>
            </a:r>
            <a:r>
              <a:rPr lang="en-US" b="1" dirty="0">
                <a:solidFill>
                  <a:srgbClr val="055000"/>
                </a:solidFill>
              </a:rPr>
              <a:t> Vivo o la </a:t>
            </a:r>
            <a:r>
              <a:rPr lang="en-US" b="1" dirty="0" err="1">
                <a:solidFill>
                  <a:srgbClr val="055000"/>
                </a:solidFill>
              </a:rPr>
              <a:t>Aplicación</a:t>
            </a:r>
            <a:r>
              <a:rPr lang="en-US" b="1" dirty="0">
                <a:solidFill>
                  <a:srgbClr val="055000"/>
                </a:solidFill>
              </a:rPr>
              <a:t> </a:t>
            </a:r>
            <a:r>
              <a:rPr lang="en-US" b="1" dirty="0" err="1">
                <a:solidFill>
                  <a:srgbClr val="055000"/>
                </a:solidFill>
              </a:rPr>
              <a:t>Móvil</a:t>
            </a:r>
            <a:r>
              <a:rPr lang="en-US" b="1" dirty="0">
                <a:solidFill>
                  <a:srgbClr val="055000"/>
                </a:solidFill>
              </a:rPr>
              <a:t> para el </a:t>
            </a:r>
            <a:r>
              <a:rPr lang="en-US" b="1" dirty="0" err="1">
                <a:solidFill>
                  <a:srgbClr val="055000"/>
                </a:solidFill>
              </a:rPr>
              <a:t>Ingreso</a:t>
            </a:r>
            <a:r>
              <a:rPr lang="en-US" b="1" dirty="0">
                <a:solidFill>
                  <a:srgbClr val="055000"/>
                </a:solidFill>
              </a:rPr>
              <a:t> de </a:t>
            </a:r>
            <a:r>
              <a:rPr lang="en-US" b="1" dirty="0" err="1">
                <a:solidFill>
                  <a:srgbClr val="055000"/>
                </a:solidFill>
              </a:rPr>
              <a:t>Datos-Pantalla</a:t>
            </a:r>
            <a:r>
              <a:rPr lang="en-US" b="1" dirty="0">
                <a:solidFill>
                  <a:srgbClr val="055000"/>
                </a:solidFill>
              </a:rPr>
              <a:t> 2</a:t>
            </a:r>
          </a:p>
        </p:txBody>
      </p:sp>
      <p:pic>
        <p:nvPicPr>
          <p:cNvPr id="24" name="Imagen 23"/>
          <p:cNvPicPr>
            <a:picLocks noChangeAspect="1"/>
          </p:cNvPicPr>
          <p:nvPr/>
        </p:nvPicPr>
        <p:blipFill>
          <a:blip r:embed="rId3"/>
          <a:stretch>
            <a:fillRect/>
          </a:stretch>
        </p:blipFill>
        <p:spPr>
          <a:xfrm>
            <a:off x="1343848" y="2226889"/>
            <a:ext cx="7370703" cy="4560203"/>
          </a:xfrm>
          <a:prstGeom prst="rect">
            <a:avLst/>
          </a:prstGeom>
        </p:spPr>
      </p:pic>
    </p:spTree>
    <p:extLst>
      <p:ext uri="{BB962C8B-B14F-4D97-AF65-F5344CB8AC3E}">
        <p14:creationId xmlns:p14="http://schemas.microsoft.com/office/powerpoint/2010/main" val="130461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397" y="-198460"/>
            <a:ext cx="9144793" cy="7053683"/>
          </a:xfrm>
          <a:prstGeom prst="rect">
            <a:avLst/>
          </a:prstGeom>
        </p:spPr>
      </p:pic>
      <p:sp>
        <p:nvSpPr>
          <p:cNvPr id="14" name="Rectángulo redondeado 13"/>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5" name="CuadroTexto 14"/>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215B1C"/>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5" name="Slide Number Placeholder 4"/>
          <p:cNvSpPr>
            <a:spLocks noGrp="1"/>
          </p:cNvSpPr>
          <p:nvPr>
            <p:ph type="sldNum" sz="quarter" idx="12"/>
          </p:nvPr>
        </p:nvSpPr>
        <p:spPr/>
        <p:txBody>
          <a:bodyPr/>
          <a:lstStyle/>
          <a:p>
            <a:fld id="{60A7FD43-AE91-2142-BE89-486ECDF19888}" type="slidenum">
              <a:rPr lang="en-US" smtClean="0"/>
              <a:t>34</a:t>
            </a:fld>
            <a:endParaRPr lang="en-US" dirty="0"/>
          </a:p>
        </p:txBody>
      </p:sp>
      <p:sp>
        <p:nvSpPr>
          <p:cNvPr id="2" name="Title 1"/>
          <p:cNvSpPr>
            <a:spLocks noGrp="1"/>
          </p:cNvSpPr>
          <p:nvPr>
            <p:ph type="title"/>
          </p:nvPr>
        </p:nvSpPr>
        <p:spPr>
          <a:xfrm>
            <a:off x="1165860" y="660268"/>
            <a:ext cx="7886700" cy="1325563"/>
          </a:xfrm>
        </p:spPr>
        <p:txBody>
          <a:bodyPr/>
          <a:lstStyle/>
          <a:p>
            <a:pPr>
              <a:spcAft>
                <a:spcPts val="600"/>
              </a:spcAft>
            </a:pP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1</a:t>
            </a:r>
          </a:p>
        </p:txBody>
      </p:sp>
      <p:sp>
        <p:nvSpPr>
          <p:cNvPr id="7" name="Content Placeholder 2"/>
          <p:cNvSpPr txBox="1">
            <a:spLocks/>
          </p:cNvSpPr>
          <p:nvPr/>
        </p:nvSpPr>
        <p:spPr>
          <a:xfrm>
            <a:off x="1165860" y="1622601"/>
            <a:ext cx="7561761" cy="4575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s-ES" dirty="0"/>
              <a:t>GLOBE brinda la capacidad de ver e interactuar con datos medidos en todo el mundo. Seleccione nuestra </a:t>
            </a:r>
            <a:r>
              <a:rPr lang="es-ES" b="1" dirty="0">
                <a:solidFill>
                  <a:schemeClr val="accent5">
                    <a:lumMod val="75000"/>
                  </a:schemeClr>
                </a:solidFill>
              </a:rPr>
              <a:t>Herramienta de Visualización </a:t>
            </a:r>
            <a:r>
              <a:rPr lang="es-ES" dirty="0"/>
              <a:t>para mapear, graficar, filtrar y exportar datos de </a:t>
            </a:r>
            <a:r>
              <a:rPr lang="es-ES" b="1" dirty="0">
                <a:solidFill>
                  <a:schemeClr val="accent6">
                    <a:lumMod val="50000"/>
                  </a:schemeClr>
                </a:solidFill>
              </a:rPr>
              <a:t>Floración</a:t>
            </a:r>
            <a:r>
              <a:rPr lang="es-ES" dirty="0"/>
              <a:t>  que se han medido a través de protocolos GLOBE desde 1995</a:t>
            </a:r>
            <a:endParaRPr lang="en-US" dirty="0"/>
          </a:p>
        </p:txBody>
      </p:sp>
      <p:sp>
        <p:nvSpPr>
          <p:cNvPr id="8" name="Content Placeholder 3"/>
          <p:cNvSpPr txBox="1">
            <a:spLocks/>
          </p:cNvSpPr>
          <p:nvPr/>
        </p:nvSpPr>
        <p:spPr>
          <a:xfrm>
            <a:off x="1328328" y="6160198"/>
            <a:ext cx="7561761" cy="66947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t>El enlace a tutoriales paso a paso sobre el uso del sistema de visualización lo ayudará a encontrar y analizar datos GLOBE </a:t>
            </a:r>
            <a:r>
              <a:rPr lang="en-US" sz="1400" dirty="0"/>
              <a:t>:</a:t>
            </a:r>
          </a:p>
          <a:p>
            <a:pPr marL="0" indent="0">
              <a:buNone/>
            </a:pPr>
            <a:r>
              <a:rPr lang="en-US" sz="1400" dirty="0">
                <a:hlinkClick r:id="rId3"/>
              </a:rPr>
              <a:t>Versión PDF </a:t>
            </a:r>
            <a:r>
              <a:rPr lang="en-US" sz="1400" dirty="0"/>
              <a:t/>
            </a:r>
            <a:br>
              <a:rPr lang="en-US" sz="1400" dirty="0"/>
            </a:br>
            <a:endParaRPr lang="en-US" sz="1400" dirty="0"/>
          </a:p>
        </p:txBody>
      </p:sp>
      <p:pic>
        <p:nvPicPr>
          <p:cNvPr id="9" name="Content Placeholder 8" descr="Screenshot of map interface, GLOBE Visualization system.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37620" y="2751883"/>
            <a:ext cx="5432651" cy="3259591"/>
          </a:xfrm>
        </p:spPr>
      </p:pic>
      <p:cxnSp>
        <p:nvCxnSpPr>
          <p:cNvPr id="11" name="Straight Arrow Connector 10" descr="Arrow points to the word &quot;Add&quot;- clicking on this word will cause the dropdown menu to appear."/>
          <p:cNvCxnSpPr/>
          <p:nvPr/>
        </p:nvCxnSpPr>
        <p:spPr>
          <a:xfrm flipH="1" flipV="1">
            <a:off x="3494314" y="3984171"/>
            <a:ext cx="3967843" cy="6694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52360" y="3001374"/>
            <a:ext cx="1474605" cy="2308324"/>
          </a:xfrm>
          <a:prstGeom prst="rect">
            <a:avLst/>
          </a:prstGeom>
          <a:noFill/>
        </p:spPr>
        <p:txBody>
          <a:bodyPr wrap="square" rtlCol="0">
            <a:spAutoFit/>
          </a:bodyPr>
          <a:lstStyle/>
          <a:p>
            <a:r>
              <a:rPr lang="es-ES" b="1" dirty="0"/>
              <a:t>Haga clic en "Agregar" y aparecerá el menú desplegable. Seleccione </a:t>
            </a:r>
            <a:r>
              <a:rPr lang="es-ES" b="1" dirty="0">
                <a:solidFill>
                  <a:schemeClr val="accent6">
                    <a:lumMod val="50000"/>
                  </a:schemeClr>
                </a:solidFill>
              </a:rPr>
              <a:t>Senescencia Foliar.</a:t>
            </a:r>
            <a:endParaRPr lang="en-US" b="1" dirty="0">
              <a:solidFill>
                <a:schemeClr val="accent6">
                  <a:lumMod val="50000"/>
                </a:schemeClr>
              </a:solidFill>
            </a:endParaRPr>
          </a:p>
        </p:txBody>
      </p:sp>
    </p:spTree>
    <p:extLst>
      <p:ext uri="{BB962C8B-B14F-4D97-AF65-F5344CB8AC3E}">
        <p14:creationId xmlns:p14="http://schemas.microsoft.com/office/powerpoint/2010/main" val="237616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8460"/>
            <a:ext cx="9144793" cy="7053683"/>
          </a:xfrm>
          <a:prstGeom prst="rect">
            <a:avLst/>
          </a:prstGeom>
        </p:spPr>
      </p:pic>
      <p:sp>
        <p:nvSpPr>
          <p:cNvPr id="9" name="Rectángulo redondeado 8"/>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2" name="CuadroTexto 11"/>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215B1C"/>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35</a:t>
            </a:fld>
            <a:endParaRPr lang="en-US" dirty="0"/>
          </a:p>
        </p:txBody>
      </p:sp>
      <p:sp>
        <p:nvSpPr>
          <p:cNvPr id="2" name="Title 1"/>
          <p:cNvSpPr>
            <a:spLocks noGrp="1"/>
          </p:cNvSpPr>
          <p:nvPr>
            <p:ph type="title"/>
          </p:nvPr>
        </p:nvSpPr>
        <p:spPr>
          <a:xfrm>
            <a:off x="1165860" y="660268"/>
            <a:ext cx="7886700" cy="1325563"/>
          </a:xfrm>
        </p:spPr>
        <p:txBody>
          <a:bodyPr/>
          <a:lstStyle/>
          <a:p>
            <a:pPr>
              <a:spcAft>
                <a:spcPts val="600"/>
              </a:spcAft>
            </a:pP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2</a:t>
            </a:r>
          </a:p>
        </p:txBody>
      </p:sp>
      <p:sp>
        <p:nvSpPr>
          <p:cNvPr id="7" name="Content Placeholder 2"/>
          <p:cNvSpPr txBox="1">
            <a:spLocks/>
          </p:cNvSpPr>
          <p:nvPr/>
        </p:nvSpPr>
        <p:spPr>
          <a:xfrm>
            <a:off x="1223009" y="1789357"/>
            <a:ext cx="7561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dirty="0" err="1"/>
              <a:t>Seleccione</a:t>
            </a:r>
            <a:r>
              <a:rPr lang="en-US" dirty="0"/>
              <a:t> la </a:t>
            </a:r>
            <a:r>
              <a:rPr lang="en-US" dirty="0" err="1"/>
              <a:t>fecha</a:t>
            </a:r>
            <a:r>
              <a:rPr lang="en-US" dirty="0"/>
              <a:t> para la </a:t>
            </a:r>
            <a:r>
              <a:rPr lang="en-US" dirty="0" err="1"/>
              <a:t>cual</a:t>
            </a:r>
            <a:r>
              <a:rPr lang="en-US" dirty="0"/>
              <a:t> </a:t>
            </a:r>
            <a:r>
              <a:rPr lang="en-US" dirty="0" err="1"/>
              <a:t>necesite</a:t>
            </a:r>
            <a:r>
              <a:rPr lang="en-US" dirty="0"/>
              <a:t> </a:t>
            </a:r>
            <a:r>
              <a:rPr lang="en-US" dirty="0" err="1"/>
              <a:t>datos</a:t>
            </a:r>
            <a:r>
              <a:rPr lang="en-US" dirty="0"/>
              <a:t> </a:t>
            </a:r>
            <a:r>
              <a:rPr lang="en-US" dirty="0" err="1"/>
              <a:t>sobre</a:t>
            </a:r>
            <a:r>
              <a:rPr lang="en-US" dirty="0"/>
              <a:t> la </a:t>
            </a:r>
            <a:r>
              <a:rPr lang="en-US" b="1" dirty="0" err="1">
                <a:solidFill>
                  <a:schemeClr val="accent6">
                    <a:lumMod val="50000"/>
                  </a:schemeClr>
                </a:solidFill>
              </a:rPr>
              <a:t>senescencia</a:t>
            </a:r>
            <a:r>
              <a:rPr lang="en-US" b="1" dirty="0">
                <a:solidFill>
                  <a:schemeClr val="accent6">
                    <a:lumMod val="50000"/>
                  </a:schemeClr>
                </a:solidFill>
              </a:rPr>
              <a:t> foliar. </a:t>
            </a:r>
            <a:r>
              <a:rPr lang="en-US" b="1" dirty="0" err="1">
                <a:solidFill>
                  <a:schemeClr val="accent6">
                    <a:lumMod val="50000"/>
                  </a:schemeClr>
                </a:solidFill>
              </a:rPr>
              <a:t>A</a:t>
            </a:r>
            <a:r>
              <a:rPr lang="en-US" dirty="0" err="1"/>
              <a:t>gregue</a:t>
            </a:r>
            <a:r>
              <a:rPr lang="en-US" dirty="0"/>
              <a:t> </a:t>
            </a:r>
            <a:r>
              <a:rPr lang="es-ES" dirty="0"/>
              <a:t>una capa y podrá ver las ubicaciones donde los datos están disponibles. </a:t>
            </a:r>
            <a:endParaRPr lang="en-US" dirty="0"/>
          </a:p>
        </p:txBody>
      </p:sp>
      <p:pic>
        <p:nvPicPr>
          <p:cNvPr id="4" name="Content Placeholder 3" descr="Screenshot, GLOBE Visualization System map interface. Icons appear in locations where the selected data category is available.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55976" y="2613443"/>
            <a:ext cx="6664627" cy="3362814"/>
          </a:xfrm>
        </p:spPr>
      </p:pic>
    </p:spTree>
    <p:extLst>
      <p:ext uri="{BB962C8B-B14F-4D97-AF65-F5344CB8AC3E}">
        <p14:creationId xmlns:p14="http://schemas.microsoft.com/office/powerpoint/2010/main" val="2047927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2" name="Rectángulo redondeado 11"/>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3" name="CuadroTexto 12"/>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215B1C"/>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36</a:t>
            </a:fld>
            <a:endParaRPr lang="en-US" dirty="0"/>
          </a:p>
        </p:txBody>
      </p:sp>
      <p:pic>
        <p:nvPicPr>
          <p:cNvPr id="4" name="Content Placeholder 3" descr="Screenshot, map interface, GLOBE Visualization system. Clicking on an icon opens a map note. This map note shows that data for the date for grass data of leaf brown is available for one date at this location in Thailand."/>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72488" y="1756797"/>
            <a:ext cx="5741556" cy="4828588"/>
          </a:xfrm>
        </p:spPr>
      </p:pic>
      <p:sp>
        <p:nvSpPr>
          <p:cNvPr id="2" name="Title 1"/>
          <p:cNvSpPr>
            <a:spLocks noGrp="1"/>
          </p:cNvSpPr>
          <p:nvPr>
            <p:ph type="title"/>
          </p:nvPr>
        </p:nvSpPr>
        <p:spPr>
          <a:xfrm>
            <a:off x="1165860" y="660268"/>
            <a:ext cx="7886700" cy="1325563"/>
          </a:xfrm>
        </p:spPr>
        <p:txBody>
          <a:bodyPr/>
          <a:lstStyle/>
          <a:p>
            <a:pPr>
              <a:spcAft>
                <a:spcPts val="600"/>
              </a:spcAft>
            </a:pP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3</a:t>
            </a:r>
          </a:p>
        </p:txBody>
      </p:sp>
      <p:sp>
        <p:nvSpPr>
          <p:cNvPr id="10" name="TextBox 9"/>
          <p:cNvSpPr txBox="1"/>
          <p:nvPr/>
        </p:nvSpPr>
        <p:spPr>
          <a:xfrm>
            <a:off x="7289984" y="1756797"/>
            <a:ext cx="1659706" cy="3539430"/>
          </a:xfrm>
          <a:prstGeom prst="rect">
            <a:avLst/>
          </a:prstGeom>
          <a:noFill/>
        </p:spPr>
        <p:txBody>
          <a:bodyPr wrap="square" rtlCol="0">
            <a:spAutoFit/>
          </a:bodyPr>
          <a:lstStyle/>
          <a:p>
            <a:r>
              <a:rPr lang="es-ES" sz="1400" b="1" dirty="0"/>
              <a:t>Al hacer clic en una ubicación se abrirá una nota de mapa que proporciona datos de clasificación de  datos de Senescencia Foliar para esa ubicación y hora. Siga las instrucciones en el tutorial para descargar los datos en un archivo .</a:t>
            </a:r>
            <a:r>
              <a:rPr lang="es-ES" sz="1400" b="1" dirty="0" err="1"/>
              <a:t>csv</a:t>
            </a:r>
            <a:r>
              <a:rPr lang="es-ES" sz="1400" b="1" dirty="0"/>
              <a:t> para su análisis</a:t>
            </a:r>
            <a:endParaRPr lang="en-UY" sz="1400" b="1" dirty="0"/>
          </a:p>
          <a:p>
            <a:endParaRPr lang="en-US" sz="1400" b="1" dirty="0"/>
          </a:p>
        </p:txBody>
      </p:sp>
      <p:cxnSp>
        <p:nvCxnSpPr>
          <p:cNvPr id="11" name="Straight Arrow Connector 10" descr="arrow pointing to location where data is available to view. A map note is open showing what data is being displayed, the date and a graph showing the number of measurements over a 5 year period."/>
          <p:cNvCxnSpPr/>
          <p:nvPr/>
        </p:nvCxnSpPr>
        <p:spPr>
          <a:xfrm flipH="1">
            <a:off x="6825344" y="3082360"/>
            <a:ext cx="464640" cy="26856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415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397" y="-198460"/>
            <a:ext cx="9144793" cy="7053683"/>
          </a:xfrm>
          <a:prstGeom prst="rect">
            <a:avLst/>
          </a:prstGeom>
        </p:spPr>
      </p:pic>
      <p:sp>
        <p:nvSpPr>
          <p:cNvPr id="16" name="Rectángulo redondeado 15"/>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Auto evaluación</a:t>
            </a:r>
            <a:endParaRPr lang="es-AR" sz="900" dirty="0"/>
          </a:p>
        </p:txBody>
      </p:sp>
      <p:sp>
        <p:nvSpPr>
          <p:cNvPr id="17" name="CuadroTexto 16"/>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215B1C"/>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pic>
        <p:nvPicPr>
          <p:cNvPr id="13" name="Picture 12" descr="watermark of grass blades in bloom"/>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5753" y="1766592"/>
            <a:ext cx="7984830" cy="5130800"/>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37</a:t>
            </a:fld>
            <a:endParaRPr lang="en-US" dirty="0"/>
          </a:p>
        </p:txBody>
      </p:sp>
      <p:sp>
        <p:nvSpPr>
          <p:cNvPr id="10" name="Title 9"/>
          <p:cNvSpPr>
            <a:spLocks noGrp="1"/>
          </p:cNvSpPr>
          <p:nvPr>
            <p:ph type="title"/>
          </p:nvPr>
        </p:nvSpPr>
        <p:spPr>
          <a:xfrm>
            <a:off x="1233883" y="831188"/>
            <a:ext cx="7886700" cy="1325563"/>
          </a:xfrm>
        </p:spPr>
        <p:txBody>
          <a:bodyPr>
            <a:normAutofit/>
          </a:bodyPr>
          <a:lstStyle/>
          <a:p>
            <a:r>
              <a:rPr lang="es-ES" sz="2000" dirty="0"/>
              <a:t>Revise las preguntas que le ayudarán a prepararse para realizar las mediciones de Floración y Senescencia Foliar  asociadas con los Protocolos de Biometría GLOBE.</a:t>
            </a:r>
            <a:r>
              <a:rPr lang="en-US" sz="2000" b="1" dirty="0"/>
              <a:t> </a:t>
            </a:r>
            <a:endParaRPr lang="en-US" sz="2000" dirty="0"/>
          </a:p>
        </p:txBody>
      </p:sp>
      <p:sp>
        <p:nvSpPr>
          <p:cNvPr id="12" name="Content Placeholder 2"/>
          <p:cNvSpPr txBox="1">
            <a:spLocks/>
          </p:cNvSpPr>
          <p:nvPr/>
        </p:nvSpPr>
        <p:spPr>
          <a:xfrm>
            <a:off x="1233883" y="1891255"/>
            <a:ext cx="7606689" cy="5006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mj-lt"/>
              <a:buAutoNum type="arabicPeriod"/>
            </a:pPr>
            <a:endParaRPr lang="en-US" sz="1400" b="1" dirty="0"/>
          </a:p>
          <a:p>
            <a:pPr marL="342900" lvl="0" indent="-342900">
              <a:buFont typeface="+mj-lt"/>
              <a:buAutoNum type="arabicPeriod"/>
            </a:pPr>
            <a:r>
              <a:rPr lang="es-ES" sz="1400" dirty="0"/>
              <a:t>¿Las mediciones de la senescencia foliar del pasto son parte de qué área del Protocolo GLOBE o esfera del sistema terrestre?</a:t>
            </a:r>
          </a:p>
          <a:p>
            <a:pPr marL="342900" lvl="0" indent="-342900">
              <a:buFont typeface="+mj-lt"/>
              <a:buAutoNum type="arabicPeriod"/>
            </a:pPr>
            <a:r>
              <a:rPr lang="es-ES" sz="1400" dirty="0"/>
              <a:t>¿Qué es la fenología?</a:t>
            </a:r>
          </a:p>
          <a:p>
            <a:pPr marL="342900" lvl="0" indent="-342900">
              <a:buFont typeface="+mj-lt"/>
              <a:buAutoNum type="arabicPeriod"/>
            </a:pPr>
            <a:r>
              <a:rPr lang="es-ES" sz="1400" dirty="0"/>
              <a:t>¿Por qué es importante que los científicos sepan cuándo ocurre la senescencia foliar en  un lugar, año tras año?</a:t>
            </a:r>
          </a:p>
          <a:p>
            <a:pPr marL="342900" lvl="0" indent="-342900">
              <a:buFont typeface="+mj-lt"/>
              <a:buAutoNum type="arabicPeriod"/>
            </a:pPr>
            <a:r>
              <a:rPr lang="es-ES" sz="1400" dirty="0"/>
              <a:t>Con respecto a la floración y la senescencia foliar, ¿cuándo es la temporada de crecimiento de las plantas?</a:t>
            </a:r>
          </a:p>
          <a:p>
            <a:pPr marL="342900" lvl="0" indent="-342900">
              <a:buFont typeface="+mj-lt"/>
              <a:buAutoNum type="arabicPeriod"/>
            </a:pPr>
            <a:r>
              <a:rPr lang="es-ES" sz="1400" dirty="0"/>
              <a:t>La senescencia foliar  es una respuesta metabólica a ¿qué cambios en el medio ambiente de una planta?</a:t>
            </a:r>
          </a:p>
          <a:p>
            <a:pPr marL="342900" lvl="0" indent="-342900">
              <a:buFont typeface="+mj-lt"/>
              <a:buAutoNum type="arabicPeriod"/>
            </a:pPr>
            <a:r>
              <a:rPr lang="es-ES" sz="1400" dirty="0"/>
              <a:t>¿Por qué los datos de la senescencia foliar son útiles para los científicos y qué nos dicen sobre los cambios en el sistema de la Tierra?</a:t>
            </a:r>
          </a:p>
          <a:p>
            <a:pPr marL="342900" lvl="0" indent="-342900">
              <a:buFont typeface="+mj-lt"/>
              <a:buAutoNum type="arabicPeriod"/>
            </a:pPr>
            <a:r>
              <a:rPr lang="es-ES" sz="1400" dirty="0"/>
              <a:t>¿Por qué utilizamos la guía de colores de plantas GLOBE al monitorear la senescencia foliar?</a:t>
            </a:r>
          </a:p>
          <a:p>
            <a:pPr marL="342900" lvl="0" indent="-342900">
              <a:buFont typeface="+mj-lt"/>
              <a:buAutoNum type="arabicPeriod"/>
            </a:pPr>
            <a:r>
              <a:rPr lang="es-ES" sz="1400" dirty="0"/>
              <a:t> ¿Cuándo comienza y termina las mediciones de la senescencia foliar? </a:t>
            </a:r>
          </a:p>
          <a:p>
            <a:pPr marL="342900" lvl="0" indent="-342900">
              <a:buFont typeface="+mj-lt"/>
              <a:buAutoNum type="arabicPeriod"/>
            </a:pPr>
            <a:r>
              <a:rPr lang="es-ES" sz="1400" dirty="0"/>
              <a:t>¿Cómo identifica las hojas de pasto que está monitoreando, para que pueda volver a las mismas hojas durante la fase de la senescencia foliar  del ciclo de crecimiento de la planta? </a:t>
            </a:r>
          </a:p>
          <a:p>
            <a:pPr marL="342900" lvl="0" indent="-342900">
              <a:buFont typeface="+mj-lt"/>
              <a:buAutoNum type="arabicPeriod"/>
            </a:pPr>
            <a:r>
              <a:rPr lang="es-ES" sz="1400" dirty="0"/>
              <a:t>¿Por qué es importante medir la senescencia floral de los pastos en un hábitat natural, en lugar en un césped o en un campo de cultivo?</a:t>
            </a:r>
            <a:endParaRPr lang="en-US" sz="1400" b="1" dirty="0"/>
          </a:p>
          <a:p>
            <a:pPr marL="342900" lvl="0" indent="-342900">
              <a:buFont typeface="+mj-lt"/>
              <a:buAutoNum type="arabicPeriod"/>
            </a:pPr>
            <a:endParaRPr lang="en-US" sz="1400" b="1" dirty="0"/>
          </a:p>
        </p:txBody>
      </p:sp>
    </p:spTree>
    <p:extLst>
      <p:ext uri="{BB962C8B-B14F-4D97-AF65-F5344CB8AC3E}">
        <p14:creationId xmlns:p14="http://schemas.microsoft.com/office/powerpoint/2010/main" val="1212356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atermark of grass blades in bloom"/>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61401" y="1225550"/>
            <a:ext cx="8765523" cy="5632449"/>
          </a:xfrm>
          <a:prstGeom prst="rect">
            <a:avLst/>
          </a:prstGeom>
        </p:spPr>
      </p:pic>
      <p:pic>
        <p:nvPicPr>
          <p:cNvPr id="14" name="Imagen 13"/>
          <p:cNvPicPr>
            <a:picLocks noChangeAspect="1"/>
          </p:cNvPicPr>
          <p:nvPr/>
        </p:nvPicPr>
        <p:blipFill>
          <a:blip r:embed="rId3"/>
          <a:stretch>
            <a:fillRect/>
          </a:stretch>
        </p:blipFill>
        <p:spPr>
          <a:xfrm>
            <a:off x="-397" y="-198460"/>
            <a:ext cx="9144793" cy="7053683"/>
          </a:xfrm>
          <a:prstGeom prst="rect">
            <a:avLst/>
          </a:prstGeom>
        </p:spPr>
      </p:pic>
      <p:sp>
        <p:nvSpPr>
          <p:cNvPr id="15" name="Rectángulo redondeado 14"/>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6" name="CuadroTexto 15"/>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
        <p:nvSpPr>
          <p:cNvPr id="3" name="Slide Number Placeholder 2"/>
          <p:cNvSpPr>
            <a:spLocks noGrp="1"/>
          </p:cNvSpPr>
          <p:nvPr>
            <p:ph type="sldNum" sz="quarter" idx="12"/>
          </p:nvPr>
        </p:nvSpPr>
        <p:spPr/>
        <p:txBody>
          <a:bodyPr/>
          <a:lstStyle/>
          <a:p>
            <a:fld id="{60A7FD43-AE91-2142-BE89-486ECDF19888}" type="slidenum">
              <a:rPr lang="en-US" smtClean="0"/>
              <a:t>38</a:t>
            </a:fld>
            <a:endParaRPr lang="en-US" dirty="0"/>
          </a:p>
        </p:txBody>
      </p:sp>
      <p:sp>
        <p:nvSpPr>
          <p:cNvPr id="10" name="Title 9"/>
          <p:cNvSpPr>
            <a:spLocks noGrp="1"/>
          </p:cNvSpPr>
          <p:nvPr>
            <p:ph type="title"/>
          </p:nvPr>
        </p:nvSpPr>
        <p:spPr>
          <a:xfrm>
            <a:off x="1164298" y="629144"/>
            <a:ext cx="7886700" cy="1325563"/>
          </a:xfrm>
        </p:spPr>
        <p:txBody>
          <a:bodyPr>
            <a:normAutofit/>
          </a:bodyPr>
          <a:lstStyle/>
          <a:p>
            <a:r>
              <a:rPr lang="en-US" sz="3200" b="1" dirty="0"/>
              <a:t>¡</a:t>
            </a:r>
            <a:r>
              <a:rPr lang="en-US" sz="3200" b="1" dirty="0" err="1"/>
              <a:t>Felicitaciones</a:t>
            </a:r>
            <a:r>
              <a:rPr lang="en-US" sz="3200" b="1" dirty="0"/>
              <a:t>!</a:t>
            </a:r>
          </a:p>
        </p:txBody>
      </p:sp>
      <p:sp>
        <p:nvSpPr>
          <p:cNvPr id="19" name="TextBox 18"/>
          <p:cNvSpPr txBox="1"/>
          <p:nvPr/>
        </p:nvSpPr>
        <p:spPr>
          <a:xfrm>
            <a:off x="1459622" y="1275934"/>
            <a:ext cx="6840240" cy="5632311"/>
          </a:xfrm>
          <a:prstGeom prst="rect">
            <a:avLst/>
          </a:prstGeom>
          <a:noFill/>
        </p:spPr>
        <p:txBody>
          <a:bodyPr wrap="square" rtlCol="0">
            <a:spAutoFit/>
          </a:bodyPr>
          <a:lstStyle/>
          <a:p>
            <a:pPr marL="0" marR="0">
              <a:spcBef>
                <a:spcPts val="0"/>
              </a:spcBef>
              <a:spcAft>
                <a:spcPts val="0"/>
              </a:spcAft>
            </a:pPr>
            <a:endParaRPr lang="en-US" sz="2400" dirty="0">
              <a:solidFill>
                <a:srgbClr val="055000"/>
              </a:solidFill>
              <a:effectLst/>
              <a:ea typeface="ＭＳ 明朝"/>
              <a:cs typeface="Times New Roman"/>
            </a:endParaRPr>
          </a:p>
          <a:p>
            <a:r>
              <a:rPr lang="es-ES" sz="2400" b="1" dirty="0"/>
              <a:t>Ahora ha completado el conjunto de diapositivas. Si está listo para tomar la prueba, regístrese y responda el cuestionario correspondiente al </a:t>
            </a:r>
            <a:r>
              <a:rPr lang="es-ES" sz="2400" b="1" dirty="0">
                <a:solidFill>
                  <a:schemeClr val="accent6">
                    <a:lumMod val="50000"/>
                  </a:schemeClr>
                </a:solidFill>
              </a:rPr>
              <a:t>Protocolo de Floración y Senescencia Foliar. </a:t>
            </a:r>
          </a:p>
          <a:p>
            <a:endParaRPr lang="en-US" sz="2400" dirty="0">
              <a:solidFill>
                <a:srgbClr val="000000"/>
              </a:solidFill>
            </a:endParaRPr>
          </a:p>
          <a:p>
            <a:r>
              <a:rPr lang="es-ES" sz="2400" b="1" dirty="0"/>
              <a:t>También puede revisar el conjunto de diapositivas, publicar preguntas en el panel de discusión o consultar las preguntas frecuentes en la página siguiente</a:t>
            </a:r>
            <a:r>
              <a:rPr lang="en-US" sz="2400" b="1" dirty="0">
                <a:solidFill>
                  <a:srgbClr val="000000"/>
                </a:solidFill>
              </a:rPr>
              <a:t>. </a:t>
            </a:r>
          </a:p>
          <a:p>
            <a:endParaRPr lang="en-US" sz="2400" dirty="0">
              <a:solidFill>
                <a:srgbClr val="000000"/>
              </a:solidFill>
            </a:endParaRPr>
          </a:p>
          <a:p>
            <a:r>
              <a:rPr lang="es-ES" sz="2400" b="1" dirty="0"/>
              <a:t>Cuando pase el examen, estará listo para tomar las mediciones del </a:t>
            </a:r>
            <a:r>
              <a:rPr lang="es-ES" sz="2400" b="1" dirty="0">
                <a:solidFill>
                  <a:schemeClr val="accent6">
                    <a:lumMod val="50000"/>
                  </a:schemeClr>
                </a:solidFill>
              </a:rPr>
              <a:t>Protocolo de Floración y Senescencia Foliar.</a:t>
            </a:r>
            <a:endParaRPr lang="en-US" sz="2400" dirty="0"/>
          </a:p>
          <a:p>
            <a:endParaRPr lang="en-US" sz="2400" b="1" dirty="0">
              <a:solidFill>
                <a:srgbClr val="000000"/>
              </a:solidFill>
            </a:endParaRPr>
          </a:p>
        </p:txBody>
      </p:sp>
    </p:spTree>
    <p:extLst>
      <p:ext uri="{BB962C8B-B14F-4D97-AF65-F5344CB8AC3E}">
        <p14:creationId xmlns:p14="http://schemas.microsoft.com/office/powerpoint/2010/main" val="1000977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97" y="-198460"/>
            <a:ext cx="9144793" cy="7053683"/>
          </a:xfrm>
          <a:prstGeom prst="rect">
            <a:avLst/>
          </a:prstGeom>
        </p:spPr>
      </p:pic>
      <p:sp>
        <p:nvSpPr>
          <p:cNvPr id="13" name="Rectángulo redondeado 12"/>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4" name="CuadroTexto 13"/>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
        <p:nvSpPr>
          <p:cNvPr id="2" name="Slide Number Placeholder 1"/>
          <p:cNvSpPr>
            <a:spLocks noGrp="1"/>
          </p:cNvSpPr>
          <p:nvPr>
            <p:ph type="sldNum" sz="quarter" idx="12"/>
          </p:nvPr>
        </p:nvSpPr>
        <p:spPr/>
        <p:txBody>
          <a:bodyPr/>
          <a:lstStyle/>
          <a:p>
            <a:fld id="{60A7FD43-AE91-2142-BE89-486ECDF19888}" type="slidenum">
              <a:rPr lang="en-US" smtClean="0"/>
              <a:t>39</a:t>
            </a:fld>
            <a:endParaRPr lang="en-US" dirty="0"/>
          </a:p>
        </p:txBody>
      </p:sp>
      <p:sp>
        <p:nvSpPr>
          <p:cNvPr id="10" name="Title 9"/>
          <p:cNvSpPr>
            <a:spLocks noGrp="1"/>
          </p:cNvSpPr>
          <p:nvPr>
            <p:ph type="title"/>
          </p:nvPr>
        </p:nvSpPr>
        <p:spPr>
          <a:xfrm>
            <a:off x="1324045" y="784864"/>
            <a:ext cx="7886700" cy="1325563"/>
          </a:xfrm>
        </p:spPr>
        <p:txBody>
          <a:bodyPr>
            <a:normAutofit/>
          </a:bodyPr>
          <a:lstStyle/>
          <a:p>
            <a:r>
              <a:rPr lang="en-US" sz="3200" b="1" dirty="0" err="1">
                <a:solidFill>
                  <a:srgbClr val="055000"/>
                </a:solidFill>
              </a:rPr>
              <a:t>Preguntas</a:t>
            </a:r>
            <a:r>
              <a:rPr lang="en-US" sz="3200" b="1" dirty="0">
                <a:solidFill>
                  <a:srgbClr val="055000"/>
                </a:solidFill>
              </a:rPr>
              <a:t> para la </a:t>
            </a:r>
            <a:r>
              <a:rPr lang="en-US" sz="3200" b="1" dirty="0" err="1">
                <a:solidFill>
                  <a:srgbClr val="055000"/>
                </a:solidFill>
              </a:rPr>
              <a:t>investigación</a:t>
            </a:r>
            <a:r>
              <a:rPr lang="en-US" sz="3200" b="1" dirty="0">
                <a:solidFill>
                  <a:srgbClr val="055000"/>
                </a:solidFill>
              </a:rPr>
              <a:t>: </a:t>
            </a:r>
          </a:p>
        </p:txBody>
      </p:sp>
      <p:sp>
        <p:nvSpPr>
          <p:cNvPr id="19" name="TextBox 18"/>
          <p:cNvSpPr txBox="1"/>
          <p:nvPr/>
        </p:nvSpPr>
        <p:spPr>
          <a:xfrm>
            <a:off x="1285994" y="1447645"/>
            <a:ext cx="7493384" cy="4832092"/>
          </a:xfrm>
          <a:prstGeom prst="rect">
            <a:avLst/>
          </a:prstGeom>
          <a:noFill/>
        </p:spPr>
        <p:txBody>
          <a:bodyPr wrap="square" rtlCol="0">
            <a:spAutoFit/>
          </a:bodyPr>
          <a:lstStyle/>
          <a:p>
            <a:endParaRPr lang="en-US" sz="2400" b="1" i="1" dirty="0"/>
          </a:p>
          <a:p>
            <a:pPr marL="342900" indent="-342900">
              <a:buFont typeface="Arial" panose="020B0604020202020204" pitchFamily="34" charset="0"/>
              <a:buChar char="•"/>
            </a:pPr>
            <a:r>
              <a:rPr lang="es-ES" sz="2400" dirty="0"/>
              <a:t>¿</a:t>
            </a:r>
            <a:r>
              <a:rPr lang="es-ES" sz="2000" dirty="0"/>
              <a:t>Qué otros animales (mariposas, aves acuáticas, pájaros cantores) migran después de que las plantas reverdecen? ¿Cuándo? ¿Por qué? </a:t>
            </a:r>
          </a:p>
          <a:p>
            <a:endParaRPr lang="es-ES" sz="2000" dirty="0"/>
          </a:p>
          <a:p>
            <a:pPr marL="342900" indent="-342900">
              <a:buFont typeface="Arial" panose="020B0604020202020204" pitchFamily="34" charset="0"/>
              <a:buChar char="•"/>
            </a:pPr>
            <a:r>
              <a:rPr lang="es-ES" sz="2000" dirty="0"/>
              <a:t>¿El momento de la senescencia foliar ocurre antes o después en elevaciones más altas en su región? ¿Por qué? </a:t>
            </a:r>
          </a:p>
          <a:p>
            <a:endParaRPr lang="es-ES" sz="2000" dirty="0"/>
          </a:p>
          <a:p>
            <a:pPr marL="342900" indent="-342900">
              <a:buFont typeface="Arial" panose="020B0604020202020204" pitchFamily="34" charset="0"/>
              <a:buChar char="•"/>
            </a:pPr>
            <a:r>
              <a:rPr lang="es-ES" sz="2000" dirty="0"/>
              <a:t>¿El momento de la senescencia floral  ocurre más temprano o más tarde en el interior o cerca de la costa en su región? ¿Por qué?</a:t>
            </a:r>
          </a:p>
          <a:p>
            <a:endParaRPr lang="es-ES" sz="2000" dirty="0"/>
          </a:p>
          <a:p>
            <a:pPr marL="342900" indent="-342900">
              <a:buFont typeface="Arial" panose="020B0604020202020204" pitchFamily="34" charset="0"/>
              <a:buChar char="•"/>
            </a:pPr>
            <a:r>
              <a:rPr lang="es-ES" sz="2000" dirty="0"/>
              <a:t> ¿Cómo afectan las hojas de las plantas caídas a las propiedades del suelo, como el color del suelo, la capacidad de retención de agua y los nutrientes del suelo? ¿Cómo pudo averiguarlo? ¿Porque es esto importante?</a:t>
            </a:r>
            <a:endParaRPr lang="en-US" sz="2000" dirty="0"/>
          </a:p>
        </p:txBody>
      </p:sp>
    </p:spTree>
    <p:extLst>
      <p:ext uri="{BB962C8B-B14F-4D97-AF65-F5344CB8AC3E}">
        <p14:creationId xmlns:p14="http://schemas.microsoft.com/office/powerpoint/2010/main" val="1506740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397" y="-198460"/>
            <a:ext cx="9144793" cy="7053683"/>
          </a:xfrm>
          <a:prstGeom prst="rect">
            <a:avLst/>
          </a:prstGeom>
        </p:spPr>
      </p:pic>
      <p:sp>
        <p:nvSpPr>
          <p:cNvPr id="15" name="Rectángulo redondeado 14"/>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la </a:t>
            </a:r>
            <a:r>
              <a:rPr lang="es-AR" sz="900" dirty="0" smtClean="0"/>
              <a:t>floración y senescencia foliar del pasto?</a:t>
            </a:r>
            <a:endParaRPr lang="es-AR" sz="900" dirty="0"/>
          </a:p>
        </p:txBody>
      </p:sp>
      <p:sp>
        <p:nvSpPr>
          <p:cNvPr id="16" name="CuadroTexto 15"/>
          <p:cNvSpPr txBox="1"/>
          <p:nvPr/>
        </p:nvSpPr>
        <p:spPr>
          <a:xfrm>
            <a:off x="25090" y="1098059"/>
            <a:ext cx="1075295" cy="5678478"/>
          </a:xfrm>
          <a:prstGeom prst="rect">
            <a:avLst/>
          </a:prstGeom>
          <a:noFill/>
        </p:spPr>
        <p:txBody>
          <a:bodyPr wrap="square" rtlCol="0">
            <a:spAutoFit/>
          </a:bodyPr>
          <a:lstStyle/>
          <a:p>
            <a:r>
              <a:rPr lang="es-AR" sz="1100" b="1" dirty="0" smtClean="0">
                <a:solidFill>
                  <a:srgbClr val="215B1C"/>
                </a:solidFill>
              </a:rPr>
              <a:t>A. ¿Qué es la floración y la senescencia foliar del pasto?</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floración y la senescencia foliar del pasto?</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4</a:t>
            </a:fld>
            <a:endParaRPr lang="en-US" dirty="0"/>
          </a:p>
        </p:txBody>
      </p:sp>
      <p:sp>
        <p:nvSpPr>
          <p:cNvPr id="2" name="Title 1"/>
          <p:cNvSpPr>
            <a:spLocks noGrp="1"/>
          </p:cNvSpPr>
          <p:nvPr>
            <p:ph type="title"/>
          </p:nvPr>
        </p:nvSpPr>
        <p:spPr>
          <a:xfrm>
            <a:off x="1207530" y="994173"/>
            <a:ext cx="7886700" cy="830997"/>
          </a:xfrm>
        </p:spPr>
        <p:txBody>
          <a:bodyPr>
            <a:spAutoFit/>
          </a:bodyPr>
          <a:lstStyle/>
          <a:p>
            <a:pPr lvl="0" defTabSz="457200">
              <a:lnSpc>
                <a:spcPct val="100000"/>
              </a:lnSpc>
              <a:defRPr/>
            </a:pPr>
            <a:r>
              <a:rPr lang="es-AR" sz="2400" b="1" dirty="0" smtClean="0">
                <a:solidFill>
                  <a:srgbClr val="055000"/>
                </a:solidFill>
              </a:rPr>
              <a:t>¿Qué es la Fenología y cómo se relaciona con la senescencia foliar? </a:t>
            </a:r>
            <a:endParaRPr lang="es-AR" sz="2400" b="1" dirty="0">
              <a:solidFill>
                <a:srgbClr val="055000"/>
              </a:solidFill>
            </a:endParaRPr>
          </a:p>
        </p:txBody>
      </p:sp>
      <p:sp>
        <p:nvSpPr>
          <p:cNvPr id="8" name="Content Placeholder 2"/>
          <p:cNvSpPr txBox="1">
            <a:spLocks/>
          </p:cNvSpPr>
          <p:nvPr/>
        </p:nvSpPr>
        <p:spPr>
          <a:xfrm>
            <a:off x="1207530" y="1730148"/>
            <a:ext cx="5048723" cy="490027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buNone/>
              <a:defRPr/>
            </a:pPr>
            <a:endParaRPr lang="en-US" dirty="0"/>
          </a:p>
          <a:p>
            <a:pPr marL="0" indent="0" algn="just">
              <a:spcBef>
                <a:spcPct val="20000"/>
              </a:spcBef>
              <a:buNone/>
              <a:defRPr/>
            </a:pPr>
            <a:r>
              <a:rPr lang="es-ES" dirty="0"/>
              <a:t>La </a:t>
            </a:r>
            <a:r>
              <a:rPr lang="es-ES" b="1" dirty="0">
                <a:solidFill>
                  <a:schemeClr val="accent6">
                    <a:lumMod val="50000"/>
                  </a:schemeClr>
                </a:solidFill>
              </a:rPr>
              <a:t>fenología</a:t>
            </a:r>
            <a:r>
              <a:rPr lang="es-ES" dirty="0"/>
              <a:t> es el estudio de la respuesta de los organismos vivos a los cambios climáticos y estacionales en el entorno en el que viven. Puede estudiar la fenología tanto de plantas como de animales. </a:t>
            </a:r>
            <a:br>
              <a:rPr lang="es-ES" dirty="0"/>
            </a:br>
            <a:endParaRPr lang="en-US" dirty="0"/>
          </a:p>
          <a:p>
            <a:pPr marL="0" indent="0" algn="just">
              <a:spcBef>
                <a:spcPct val="20000"/>
              </a:spcBef>
              <a:buNone/>
              <a:defRPr/>
            </a:pPr>
            <a:r>
              <a:rPr lang="es-ES" dirty="0"/>
              <a:t>La temporada de crecimiento de la planta es el período entre la floración y la senescencia foliar. </a:t>
            </a:r>
            <a:endParaRPr lang="en-US" dirty="0"/>
          </a:p>
          <a:p>
            <a:pPr marL="0" indent="0" algn="just">
              <a:spcBef>
                <a:spcPct val="20000"/>
              </a:spcBef>
              <a:buNone/>
              <a:defRPr/>
            </a:pPr>
            <a:endParaRPr lang="en-US" dirty="0"/>
          </a:p>
          <a:p>
            <a:pPr marL="0" indent="0" algn="just">
              <a:spcBef>
                <a:spcPct val="20000"/>
              </a:spcBef>
              <a:buNone/>
              <a:defRPr/>
            </a:pPr>
            <a:r>
              <a:rPr lang="es-ES" dirty="0"/>
              <a:t>La floración de la planta se inicia cuando la latencia (un estado de crecimiento y metabolismo suspendidos) se interrumpe por condiciones ambientales como horas más largas de luz solar y temperaturas más altas en regiones templadas, o lluvias y temperaturas más frías en áreas desérticas.</a:t>
            </a:r>
            <a:endParaRPr lang="en-US" dirty="0"/>
          </a:p>
          <a:p>
            <a:pPr marL="0" indent="0" algn="just">
              <a:spcBef>
                <a:spcPct val="20000"/>
              </a:spcBef>
              <a:buNone/>
              <a:defRPr/>
            </a:pPr>
            <a:r>
              <a:rPr lang="es-ES" b="1" dirty="0">
                <a:solidFill>
                  <a:schemeClr val="accent6">
                    <a:lumMod val="50000"/>
                  </a:schemeClr>
                </a:solidFill>
              </a:rPr>
              <a:t>La senescencia foliar marca el final de la temporada de crecimiento de muchas plantas. Un cambio de color generalmente se asocia con el reverdecimiento de las hojas. El color variará según la especie.</a:t>
            </a:r>
            <a:endParaRPr lang="en-US" b="1" dirty="0">
              <a:solidFill>
                <a:schemeClr val="accent6">
                  <a:lumMod val="50000"/>
                </a:schemeClr>
              </a:solidFill>
            </a:endParaRPr>
          </a:p>
          <a:p>
            <a:pPr algn="just"/>
            <a:endParaRPr lang="en-US" dirty="0">
              <a:solidFill>
                <a:srgbClr val="000000"/>
              </a:solidFill>
            </a:endParaRPr>
          </a:p>
        </p:txBody>
      </p:sp>
      <p:pic>
        <p:nvPicPr>
          <p:cNvPr id="3" name="Picture 2" descr="Global maps showing vegetation green-up data comparing March 1987 and May 1987, showing increasing greening in the N. Hemisphere over that month. Image: NASA: NDVI.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323" y="1636996"/>
            <a:ext cx="2549000" cy="4993426"/>
          </a:xfrm>
          <a:prstGeom prst="rect">
            <a:avLst/>
          </a:prstGeom>
        </p:spPr>
      </p:pic>
    </p:spTree>
    <p:extLst>
      <p:ext uri="{BB962C8B-B14F-4D97-AF65-F5344CB8AC3E}">
        <p14:creationId xmlns:p14="http://schemas.microsoft.com/office/powerpoint/2010/main" val="1903535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8460"/>
            <a:ext cx="9144793" cy="7053683"/>
          </a:xfrm>
          <a:prstGeom prst="rect">
            <a:avLst/>
          </a:prstGeom>
        </p:spPr>
      </p:pic>
      <p:sp>
        <p:nvSpPr>
          <p:cNvPr id="9" name="Rectángulo redondeado 8"/>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
        <p:nvSpPr>
          <p:cNvPr id="2" name="Slide Number Placeholder 1"/>
          <p:cNvSpPr>
            <a:spLocks noGrp="1"/>
          </p:cNvSpPr>
          <p:nvPr>
            <p:ph type="sldNum" sz="quarter" idx="12"/>
          </p:nvPr>
        </p:nvSpPr>
        <p:spPr/>
        <p:txBody>
          <a:bodyPr/>
          <a:lstStyle/>
          <a:p>
            <a:fld id="{60A7FD43-AE91-2142-BE89-486ECDF19888}" type="slidenum">
              <a:rPr lang="en-US" smtClean="0"/>
              <a:t>40</a:t>
            </a:fld>
            <a:endParaRPr lang="en-US" dirty="0"/>
          </a:p>
        </p:txBody>
      </p:sp>
      <p:sp>
        <p:nvSpPr>
          <p:cNvPr id="10" name="Title 9"/>
          <p:cNvSpPr>
            <a:spLocks noGrp="1"/>
          </p:cNvSpPr>
          <p:nvPr>
            <p:ph type="title"/>
          </p:nvPr>
        </p:nvSpPr>
        <p:spPr>
          <a:xfrm>
            <a:off x="1324045" y="784864"/>
            <a:ext cx="6072798" cy="1325563"/>
          </a:xfrm>
        </p:spPr>
        <p:txBody>
          <a:bodyPr>
            <a:normAutofit/>
          </a:bodyPr>
          <a:lstStyle/>
          <a:p>
            <a:r>
              <a:rPr lang="en-US" sz="3200" b="1" dirty="0">
                <a:solidFill>
                  <a:srgbClr val="055000"/>
                </a:solidFill>
              </a:rPr>
              <a:t>PF: </a:t>
            </a:r>
            <a:r>
              <a:rPr lang="en-US" sz="3200" b="1" dirty="0" err="1">
                <a:solidFill>
                  <a:srgbClr val="055000"/>
                </a:solidFill>
              </a:rPr>
              <a:t>Preguntas</a:t>
            </a:r>
            <a:r>
              <a:rPr lang="en-US" sz="3200" b="1" dirty="0">
                <a:solidFill>
                  <a:srgbClr val="055000"/>
                </a:solidFill>
              </a:rPr>
              <a:t> </a:t>
            </a:r>
            <a:r>
              <a:rPr lang="en-US" sz="3200" b="1" dirty="0" err="1">
                <a:solidFill>
                  <a:srgbClr val="055000"/>
                </a:solidFill>
              </a:rPr>
              <a:t>Frecuentes</a:t>
            </a:r>
            <a:endParaRPr lang="en-US" sz="3200" b="1" dirty="0">
              <a:solidFill>
                <a:srgbClr val="055000"/>
              </a:solidFill>
            </a:endParaRPr>
          </a:p>
        </p:txBody>
      </p:sp>
      <p:sp>
        <p:nvSpPr>
          <p:cNvPr id="19" name="TextBox 18"/>
          <p:cNvSpPr txBox="1"/>
          <p:nvPr/>
        </p:nvSpPr>
        <p:spPr>
          <a:xfrm>
            <a:off x="1324045" y="1955146"/>
            <a:ext cx="7624012" cy="4708981"/>
          </a:xfrm>
          <a:prstGeom prst="rect">
            <a:avLst/>
          </a:prstGeom>
          <a:noFill/>
        </p:spPr>
        <p:txBody>
          <a:bodyPr wrap="square" rtlCol="0">
            <a:spAutoFit/>
          </a:bodyPr>
          <a:lstStyle/>
          <a:p>
            <a:r>
              <a:rPr lang="en-US" sz="2000" b="1" dirty="0">
                <a:solidFill>
                  <a:schemeClr val="accent6">
                    <a:lumMod val="50000"/>
                  </a:schemeClr>
                </a:solidFill>
              </a:rPr>
              <a:t>¿</a:t>
            </a:r>
            <a:r>
              <a:rPr lang="en-US" sz="2000" b="1" dirty="0" err="1">
                <a:solidFill>
                  <a:schemeClr val="accent6">
                    <a:lumMod val="50000"/>
                  </a:schemeClr>
                </a:solidFill>
              </a:rPr>
              <a:t>Debería</a:t>
            </a:r>
            <a:r>
              <a:rPr lang="en-US" sz="2000" b="1" dirty="0">
                <a:solidFill>
                  <a:schemeClr val="accent6">
                    <a:lumMod val="50000"/>
                  </a:schemeClr>
                </a:solidFill>
              </a:rPr>
              <a:t> usar las </a:t>
            </a:r>
            <a:r>
              <a:rPr lang="en-US" sz="2000" b="1" dirty="0" err="1">
                <a:solidFill>
                  <a:schemeClr val="accent6">
                    <a:lumMod val="50000"/>
                  </a:schemeClr>
                </a:solidFill>
              </a:rPr>
              <a:t>mismas</a:t>
            </a:r>
            <a:r>
              <a:rPr lang="en-US" sz="2000" b="1" dirty="0">
                <a:solidFill>
                  <a:schemeClr val="accent6">
                    <a:lumMod val="50000"/>
                  </a:schemeClr>
                </a:solidFill>
              </a:rPr>
              <a:t> hojas que </a:t>
            </a:r>
            <a:r>
              <a:rPr lang="en-US" sz="2000" b="1" dirty="0" err="1">
                <a:solidFill>
                  <a:schemeClr val="accent6">
                    <a:lumMod val="50000"/>
                  </a:schemeClr>
                </a:solidFill>
              </a:rPr>
              <a:t>utilicé</a:t>
            </a:r>
            <a:r>
              <a:rPr lang="en-US" sz="2000" b="1" dirty="0">
                <a:solidFill>
                  <a:schemeClr val="accent6">
                    <a:lumMod val="50000"/>
                  </a:schemeClr>
                </a:solidFill>
              </a:rPr>
              <a:t> para la </a:t>
            </a:r>
            <a:r>
              <a:rPr lang="en-US" sz="2000" b="1" dirty="0" err="1">
                <a:solidFill>
                  <a:schemeClr val="accent6">
                    <a:lumMod val="50000"/>
                  </a:schemeClr>
                </a:solidFill>
              </a:rPr>
              <a:t>floración</a:t>
            </a:r>
            <a:r>
              <a:rPr lang="en-US" sz="2000" b="1" dirty="0">
                <a:solidFill>
                  <a:schemeClr val="accent6">
                    <a:lumMod val="50000"/>
                  </a:schemeClr>
                </a:solidFill>
              </a:rPr>
              <a:t>?</a:t>
            </a:r>
          </a:p>
          <a:p>
            <a:endParaRPr lang="en-US" sz="2000" b="1" dirty="0">
              <a:solidFill>
                <a:schemeClr val="accent6">
                  <a:lumMod val="50000"/>
                </a:schemeClr>
              </a:solidFill>
            </a:endParaRPr>
          </a:p>
          <a:p>
            <a:r>
              <a:rPr lang="es-ES" sz="2000" dirty="0"/>
              <a:t>Si es posible, use la misma parcela de césped. Si usa otras plantas, intente seleccionar plantas de la misma especie. Si las plantas que utiliza para el la senescencia foliar se encuentran en una ubicación diferente a las que utilizó para la floración, defina un nuevo sitio.</a:t>
            </a:r>
          </a:p>
          <a:p>
            <a:endParaRPr lang="en-US" sz="2000" dirty="0"/>
          </a:p>
          <a:p>
            <a:r>
              <a:rPr lang="en-US" sz="2000" b="1" dirty="0">
                <a:solidFill>
                  <a:schemeClr val="accent6">
                    <a:lumMod val="50000"/>
                  </a:schemeClr>
                </a:solidFill>
              </a:rPr>
              <a:t> </a:t>
            </a:r>
            <a:r>
              <a:rPr lang="es-ES" sz="2000" b="1" dirty="0">
                <a:solidFill>
                  <a:schemeClr val="accent6">
                    <a:lumMod val="50000"/>
                  </a:schemeClr>
                </a:solidFill>
              </a:rPr>
              <a:t>¿Tiene algún consejo sobre cómo localizar la misma hoja de pasto y realizar mediciones durante el período de observación</a:t>
            </a:r>
            <a:r>
              <a:rPr lang="en-US" sz="2000" b="1" dirty="0">
                <a:solidFill>
                  <a:schemeClr val="accent6">
                    <a:lumMod val="50000"/>
                  </a:schemeClr>
                </a:solidFill>
              </a:rPr>
              <a:t>?</a:t>
            </a:r>
          </a:p>
          <a:p>
            <a:endParaRPr lang="en-US" sz="2000" dirty="0"/>
          </a:p>
          <a:p>
            <a:r>
              <a:rPr lang="es-ES" sz="2000" dirty="0"/>
              <a:t>La mejor manera de ubicar las hojas del pasto es colocando pequeños puntos en las hojas que está monitoreando, de acuerdo con el protocolo. Al lado de la hoja de pasto, marque esta área con un poco de cinta de señalización en un cable o de otra manera para que el área se pueda ubicar fácilmente durante el período de observación</a:t>
            </a:r>
            <a:endParaRPr lang="en-US" sz="2000" dirty="0"/>
          </a:p>
        </p:txBody>
      </p:sp>
    </p:spTree>
    <p:extLst>
      <p:ext uri="{BB962C8B-B14F-4D97-AF65-F5344CB8AC3E}">
        <p14:creationId xmlns:p14="http://schemas.microsoft.com/office/powerpoint/2010/main" val="1019456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pic>
        <p:nvPicPr>
          <p:cNvPr id="16" name="Picture 15" descr="watermark of grass blades in bloom"/>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64298" y="1708205"/>
            <a:ext cx="7984830" cy="5130800"/>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41</a:t>
            </a:fld>
            <a:endParaRPr lang="en-US" dirty="0"/>
          </a:p>
        </p:txBody>
      </p:sp>
      <p:sp>
        <p:nvSpPr>
          <p:cNvPr id="2" name="Title 1"/>
          <p:cNvSpPr>
            <a:spLocks noGrp="1"/>
          </p:cNvSpPr>
          <p:nvPr>
            <p:ph type="title"/>
          </p:nvPr>
        </p:nvSpPr>
        <p:spPr>
          <a:xfrm>
            <a:off x="1187776" y="983455"/>
            <a:ext cx="7886700" cy="1325563"/>
          </a:xfrm>
        </p:spPr>
        <p:txBody>
          <a:bodyPr>
            <a:normAutofit fontScale="90000"/>
          </a:bodyPr>
          <a:lstStyle/>
          <a:p>
            <a:r>
              <a:rPr lang="en-US" b="1" dirty="0">
                <a:solidFill>
                  <a:srgbClr val="055000"/>
                </a:solidFill>
              </a:rPr>
              <a:t/>
            </a:r>
            <a:br>
              <a:rPr lang="en-US" b="1" dirty="0">
                <a:solidFill>
                  <a:srgbClr val="055000"/>
                </a:solidFill>
              </a:rPr>
            </a:br>
            <a:r>
              <a:rPr lang="en-US" sz="1800" b="1" dirty="0">
                <a:solidFill>
                  <a:schemeClr val="tx1"/>
                </a:solidFill>
              </a:rPr>
              <a:t>Por favor </a:t>
            </a:r>
            <a:r>
              <a:rPr lang="en-US" sz="1800" b="1" dirty="0" err="1">
                <a:solidFill>
                  <a:schemeClr val="tx1"/>
                </a:solidFill>
              </a:rPr>
              <a:t>envíenos</a:t>
            </a:r>
            <a:r>
              <a:rPr lang="en-US" sz="1800" b="1" dirty="0">
                <a:solidFill>
                  <a:schemeClr val="tx1"/>
                </a:solidFill>
              </a:rPr>
              <a:t> </a:t>
            </a:r>
            <a:r>
              <a:rPr lang="es-ES" sz="1800" b="1" dirty="0">
                <a:solidFill>
                  <a:schemeClr val="tx1"/>
                </a:solidFill>
              </a:rPr>
              <a:t>sus comentarios sobre este módulo. ¡Este es un proyecto de la comunidad y agradecemos sus comentarios, sugerencias y ediciones!</a:t>
            </a:r>
            <a:r>
              <a:rPr lang="en-US" sz="1800" b="1" dirty="0">
                <a:solidFill>
                  <a:schemeClr val="tx1"/>
                </a:solidFill>
              </a:rPr>
              <a:t>! </a:t>
            </a:r>
            <a:r>
              <a:rPr lang="en-US" sz="1800" b="1" dirty="0" err="1">
                <a:solidFill>
                  <a:schemeClr val="tx1"/>
                </a:solidFill>
              </a:rPr>
              <a:t>Comente</a:t>
            </a:r>
            <a:r>
              <a:rPr lang="en-US" sz="1800" b="1" dirty="0">
                <a:solidFill>
                  <a:schemeClr val="tx1"/>
                </a:solidFill>
              </a:rPr>
              <a:t> </a:t>
            </a:r>
            <a:r>
              <a:rPr lang="en-US" sz="1800" b="1" dirty="0" err="1">
                <a:solidFill>
                  <a:schemeClr val="tx1"/>
                </a:solidFill>
              </a:rPr>
              <a:t>aquí</a:t>
            </a:r>
            <a:r>
              <a:rPr lang="en-US" sz="1800" b="1" dirty="0"/>
              <a:t>: </a:t>
            </a:r>
            <a:r>
              <a:rPr lang="en-US" sz="1800" b="1" u="sng" dirty="0">
                <a:solidFill>
                  <a:srgbClr val="0563C1"/>
                </a:solidFill>
                <a:hlinkClick r:id="rId4"/>
              </a:rPr>
              <a:t>eTraining Feedback</a:t>
            </a:r>
            <a:r>
              <a:rPr lang="en-US" sz="1800" b="1" dirty="0"/>
              <a:t/>
            </a:r>
            <a:br>
              <a:rPr lang="en-US" sz="1800" b="1" dirty="0"/>
            </a:br>
            <a:r>
              <a:rPr lang="en-US" sz="1800" b="1" dirty="0">
                <a:solidFill>
                  <a:schemeClr val="tx1"/>
                </a:solidFill>
              </a:rPr>
              <a:t>¿</a:t>
            </a:r>
            <a:r>
              <a:rPr lang="en-US" sz="1800" b="1" dirty="0" err="1">
                <a:solidFill>
                  <a:schemeClr val="tx1"/>
                </a:solidFill>
              </a:rPr>
              <a:t>Preguntas</a:t>
            </a:r>
            <a:r>
              <a:rPr lang="en-US" sz="1800" b="1" dirty="0">
                <a:solidFill>
                  <a:schemeClr val="tx1"/>
                </a:solidFill>
              </a:rPr>
              <a:t> </a:t>
            </a:r>
            <a:r>
              <a:rPr lang="en-US" sz="1800" b="1" dirty="0" err="1">
                <a:solidFill>
                  <a:schemeClr val="tx1"/>
                </a:solidFill>
              </a:rPr>
              <a:t>acerca</a:t>
            </a:r>
            <a:r>
              <a:rPr lang="en-US" sz="1800" b="1" dirty="0">
                <a:solidFill>
                  <a:schemeClr val="tx1"/>
                </a:solidFill>
              </a:rPr>
              <a:t> del </a:t>
            </a:r>
            <a:r>
              <a:rPr lang="en-US" sz="1800" b="1" dirty="0" err="1">
                <a:solidFill>
                  <a:schemeClr val="tx1"/>
                </a:solidFill>
              </a:rPr>
              <a:t>contenido</a:t>
            </a:r>
            <a:r>
              <a:rPr lang="en-US" sz="1800" b="1" dirty="0">
                <a:solidFill>
                  <a:schemeClr val="tx1"/>
                </a:solidFill>
              </a:rPr>
              <a:t> de </a:t>
            </a:r>
            <a:r>
              <a:rPr lang="en-US" sz="1800" b="1" dirty="0" err="1">
                <a:solidFill>
                  <a:schemeClr val="tx1"/>
                </a:solidFill>
              </a:rPr>
              <a:t>este</a:t>
            </a:r>
            <a:r>
              <a:rPr lang="en-US" sz="1800" b="1" dirty="0">
                <a:solidFill>
                  <a:schemeClr val="tx1"/>
                </a:solidFill>
              </a:rPr>
              <a:t> </a:t>
            </a:r>
            <a:r>
              <a:rPr lang="en-US" sz="1800" b="1" dirty="0" err="1">
                <a:solidFill>
                  <a:schemeClr val="tx1"/>
                </a:solidFill>
              </a:rPr>
              <a:t>módulo</a:t>
            </a:r>
            <a:r>
              <a:rPr lang="en-US" sz="1800" b="1" dirty="0">
                <a:solidFill>
                  <a:schemeClr val="tx1"/>
                </a:solidFill>
              </a:rPr>
              <a:t>? </a:t>
            </a:r>
            <a:r>
              <a:rPr lang="en-US" sz="1800" b="1" dirty="0" err="1">
                <a:solidFill>
                  <a:schemeClr val="tx1"/>
                </a:solidFill>
              </a:rPr>
              <a:t>Contacte</a:t>
            </a:r>
            <a:r>
              <a:rPr lang="en-US" sz="1800" b="1" dirty="0">
                <a:solidFill>
                  <a:schemeClr val="tx1"/>
                </a:solidFill>
              </a:rPr>
              <a:t> a GLOBE</a:t>
            </a:r>
            <a:r>
              <a:rPr lang="en-US" sz="1800" b="1" dirty="0"/>
              <a:t>: </a:t>
            </a:r>
            <a:r>
              <a:rPr lang="en-US" sz="1800" b="1" u="sng" dirty="0">
                <a:solidFill>
                  <a:srgbClr val="0563C1"/>
                </a:solidFill>
                <a:hlinkClick r:id="rId5"/>
              </a:rPr>
              <a:t>help@globe.gov</a:t>
            </a:r>
            <a:r>
              <a:rPr lang="en-US" sz="1800" b="1" dirty="0"/>
              <a:t/>
            </a:r>
            <a:br>
              <a:rPr lang="en-US" sz="1800" b="1" dirty="0"/>
            </a:br>
            <a:r>
              <a:rPr lang="en-US" sz="1800" b="1" dirty="0">
                <a:latin typeface="Calibri" panose="020F0502020204030204" pitchFamily="34" charset="0"/>
                <a:ea typeface="Arial"/>
                <a:cs typeface="Calibri" panose="020F0502020204030204" pitchFamily="34" charset="0"/>
                <a:sym typeface="Arial"/>
              </a:rPr>
              <a:t/>
            </a:r>
            <a:br>
              <a:rPr lang="en-US" sz="1800" b="1" dirty="0">
                <a:latin typeface="Calibri" panose="020F0502020204030204" pitchFamily="34" charset="0"/>
                <a:ea typeface="Arial"/>
                <a:cs typeface="Calibri" panose="020F0502020204030204" pitchFamily="34" charset="0"/>
                <a:sym typeface="Arial"/>
              </a:rPr>
            </a:br>
            <a:r>
              <a:rPr lang="en-US" sz="1800" b="1" dirty="0">
                <a:latin typeface="+mn-lt"/>
              </a:rPr>
              <a:t/>
            </a:r>
            <a:br>
              <a:rPr lang="en-US" sz="1800" b="1" dirty="0">
                <a:latin typeface="+mn-lt"/>
              </a:rPr>
            </a:br>
            <a:r>
              <a:rPr lang="en-US" sz="2000" b="1" dirty="0">
                <a:latin typeface="+mn-lt"/>
              </a:rPr>
              <a:t/>
            </a:r>
            <a:br>
              <a:rPr lang="en-US" sz="2000" b="1" dirty="0">
                <a:latin typeface="+mn-lt"/>
              </a:rPr>
            </a:br>
            <a:endParaRPr lang="en-US" sz="2000" b="1" dirty="0">
              <a:solidFill>
                <a:srgbClr val="055000"/>
              </a:solidFill>
              <a:latin typeface="+mn-lt"/>
            </a:endParaRPr>
          </a:p>
        </p:txBody>
      </p:sp>
      <p:sp>
        <p:nvSpPr>
          <p:cNvPr id="12" name="Content Placeholder 7"/>
          <p:cNvSpPr txBox="1">
            <a:spLocks/>
          </p:cNvSpPr>
          <p:nvPr/>
        </p:nvSpPr>
        <p:spPr>
          <a:xfrm>
            <a:off x="1211254" y="1995825"/>
            <a:ext cx="7367758" cy="49980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055000"/>
                </a:solidFill>
              </a:rPr>
              <a:t>Créditos</a:t>
            </a:r>
            <a:endParaRPr lang="en-US" b="1" dirty="0"/>
          </a:p>
          <a:p>
            <a:pPr marL="0" indent="0">
              <a:buNone/>
            </a:pPr>
            <a:r>
              <a:rPr lang="en-US" sz="1600" b="1" dirty="0" err="1"/>
              <a:t>Diapositivas</a:t>
            </a:r>
            <a:r>
              <a:rPr lang="en-US" sz="1600" b="1" dirty="0"/>
              <a:t>:  </a:t>
            </a:r>
          </a:p>
          <a:p>
            <a:pPr marL="0" indent="0">
              <a:buNone/>
            </a:pPr>
            <a:r>
              <a:rPr lang="en-US" sz="1600" dirty="0" err="1"/>
              <a:t>Russanne</a:t>
            </a:r>
            <a:r>
              <a:rPr lang="en-US" sz="1600" dirty="0"/>
              <a:t> Low, Ph.D., University of Nebraska-Lincoln </a:t>
            </a:r>
          </a:p>
          <a:p>
            <a:pPr marL="0" indent="0">
              <a:buNone/>
            </a:pPr>
            <a:r>
              <a:rPr lang="en-US" sz="1600" dirty="0"/>
              <a:t>Rebecca Boger, Ph.D., Brooklyn College</a:t>
            </a:r>
          </a:p>
          <a:p>
            <a:pPr marL="0" indent="0">
              <a:buNone/>
            </a:pPr>
            <a:r>
              <a:rPr lang="en-US" sz="1600" b="1" dirty="0" err="1"/>
              <a:t>Arte</a:t>
            </a:r>
            <a:r>
              <a:rPr lang="en-US" sz="1600" b="1" dirty="0"/>
              <a:t> </a:t>
            </a:r>
            <a:r>
              <a:rPr lang="en-US" sz="1600" b="1" dirty="0" err="1"/>
              <a:t>gráfico</a:t>
            </a:r>
            <a:r>
              <a:rPr lang="en-US" sz="1600" b="1" dirty="0"/>
              <a:t>: </a:t>
            </a:r>
          </a:p>
          <a:p>
            <a:pPr marL="0" indent="0">
              <a:buNone/>
            </a:pPr>
            <a:r>
              <a:rPr lang="en-US" sz="1600" dirty="0"/>
              <a:t>Jenn Glaser, </a:t>
            </a:r>
            <a:r>
              <a:rPr lang="en-US" sz="1600" dirty="0" err="1"/>
              <a:t>ScribeArts</a:t>
            </a:r>
            <a:endParaRPr lang="en-US" sz="1600" dirty="0"/>
          </a:p>
          <a:p>
            <a:pPr marL="0" indent="0">
              <a:buNone/>
            </a:pPr>
            <a:r>
              <a:rPr lang="en-US" sz="1600" b="1" dirty="0"/>
              <a:t>Más </a:t>
            </a:r>
            <a:r>
              <a:rPr lang="en-US" sz="1600" b="1" dirty="0" err="1"/>
              <a:t>Información</a:t>
            </a:r>
            <a:r>
              <a:rPr lang="en-US" sz="1600" b="1" dirty="0"/>
              <a:t>:</a:t>
            </a:r>
          </a:p>
          <a:p>
            <a:pPr marL="0" indent="0">
              <a:buNone/>
            </a:pPr>
            <a:r>
              <a:rPr lang="en-US" sz="1400" dirty="0">
                <a:hlinkClick r:id="rId6"/>
              </a:rPr>
              <a:t>The GLOBE Program</a:t>
            </a:r>
            <a:endParaRPr lang="en-US" sz="1400" dirty="0"/>
          </a:p>
          <a:p>
            <a:pPr marL="0" indent="0">
              <a:buNone/>
            </a:pPr>
            <a:r>
              <a:rPr lang="en-US" sz="1400" dirty="0">
                <a:hlinkClick r:id="rId7"/>
              </a:rPr>
              <a:t>NASA Wavelength  </a:t>
            </a:r>
            <a:r>
              <a:rPr lang="en-US" sz="1400" dirty="0" err="1"/>
              <a:t>Biblioteca</a:t>
            </a:r>
            <a:r>
              <a:rPr lang="en-US" sz="1400" dirty="0"/>
              <a:t> digital de la NASA  para </a:t>
            </a:r>
            <a:r>
              <a:rPr lang="en-US" sz="1400" dirty="0" err="1"/>
              <a:t>recursos</a:t>
            </a:r>
            <a:r>
              <a:rPr lang="en-US" sz="1400" dirty="0"/>
              <a:t> </a:t>
            </a:r>
            <a:r>
              <a:rPr lang="en-US" sz="1400" dirty="0" err="1"/>
              <a:t>académicos</a:t>
            </a:r>
            <a:r>
              <a:rPr lang="en-US" sz="1400" dirty="0"/>
              <a:t> de la Tierra y el </a:t>
            </a:r>
            <a:r>
              <a:rPr lang="en-US" sz="1400" dirty="0" err="1"/>
              <a:t>espacio</a:t>
            </a:r>
            <a:r>
              <a:rPr lang="en-US" sz="1400" dirty="0"/>
              <a:t> </a:t>
            </a:r>
          </a:p>
          <a:p>
            <a:pPr marL="0" indent="0">
              <a:buNone/>
            </a:pPr>
            <a:r>
              <a:rPr lang="en-US" sz="1400" i="1" dirty="0" err="1"/>
              <a:t>Recursos</a:t>
            </a:r>
            <a:endParaRPr lang="en-US" sz="1400" i="1" dirty="0"/>
          </a:p>
          <a:p>
            <a:pPr marL="0" indent="0">
              <a:buNone/>
            </a:pPr>
            <a:r>
              <a:rPr lang="en-US" sz="1400" dirty="0">
                <a:hlinkClick r:id="rId8"/>
              </a:rPr>
              <a:t>NASA Global Climate Change: Vital Signs of the Planet</a:t>
            </a:r>
            <a:endParaRPr lang="en-US" sz="1400" dirty="0"/>
          </a:p>
          <a:p>
            <a:pPr marL="0" indent="0">
              <a:buNone/>
            </a:pPr>
            <a:r>
              <a:rPr lang="en-US" sz="1400" b="1" dirty="0"/>
              <a:t>El </a:t>
            </a:r>
            <a:r>
              <a:rPr lang="en-US" sz="1400" b="1" dirty="0" err="1"/>
              <a:t>Programa</a:t>
            </a:r>
            <a:r>
              <a:rPr lang="en-US" sz="1400" b="1" dirty="0"/>
              <a:t>  GLOBE </a:t>
            </a:r>
            <a:r>
              <a:rPr lang="en-US" sz="1400" b="1" dirty="0" err="1"/>
              <a:t>está</a:t>
            </a:r>
            <a:r>
              <a:rPr lang="en-US" sz="1400" b="1" dirty="0"/>
              <a:t> </a:t>
            </a:r>
            <a:r>
              <a:rPr lang="en-US" sz="1400" b="1" dirty="0" err="1"/>
              <a:t>patrocinado</a:t>
            </a:r>
            <a:r>
              <a:rPr lang="en-US" sz="1400" b="1" dirty="0"/>
              <a:t> por </a:t>
            </a:r>
            <a:r>
              <a:rPr lang="en-US" sz="1400" b="1" dirty="0" err="1"/>
              <a:t>estas</a:t>
            </a:r>
            <a:r>
              <a:rPr lang="en-US" sz="1400" b="1" dirty="0"/>
              <a:t> </a:t>
            </a:r>
            <a:r>
              <a:rPr lang="en-US" sz="1400" b="1" dirty="0" err="1"/>
              <a:t>organizaciones</a:t>
            </a:r>
            <a:r>
              <a:rPr lang="en-US" sz="1400" b="1" dirty="0"/>
              <a:t>: </a:t>
            </a:r>
            <a:endParaRPr lang="en-US" sz="2000" b="1" dirty="0"/>
          </a:p>
          <a:p>
            <a:pPr marL="0" indent="0">
              <a:buFont typeface="Arial" panose="020B0604020202020204" pitchFamily="34" charset="0"/>
              <a:buNone/>
            </a:pPr>
            <a:endParaRPr lang="en-US" sz="1600" dirty="0"/>
          </a:p>
          <a:p>
            <a:pPr marL="0" indent="0">
              <a:buNone/>
            </a:pPr>
            <a:r>
              <a:rPr lang="en-US" sz="2400" b="1" dirty="0"/>
              <a:t/>
            </a:r>
            <a:br>
              <a:rPr lang="en-US" sz="2400" b="1" dirty="0"/>
            </a:br>
            <a:r>
              <a:rPr lang="en-US" sz="1600" i="1" dirty="0" err="1"/>
              <a:t>Versión</a:t>
            </a:r>
            <a:r>
              <a:rPr lang="en-US" sz="1600" i="1" dirty="0"/>
              <a:t> 02/01/20. Si </a:t>
            </a:r>
            <a:r>
              <a:rPr lang="en-US" sz="1600" i="1" dirty="0" err="1"/>
              <a:t>usted</a:t>
            </a:r>
            <a:r>
              <a:rPr lang="en-US" sz="1600" i="1" dirty="0"/>
              <a:t> </a:t>
            </a:r>
            <a:r>
              <a:rPr lang="en-US" sz="1600" i="1" dirty="0" err="1"/>
              <a:t>edita</a:t>
            </a:r>
            <a:r>
              <a:rPr lang="en-US" sz="1600" i="1" dirty="0"/>
              <a:t> y </a:t>
            </a:r>
            <a:r>
              <a:rPr lang="en-US" sz="1600" i="1" dirty="0" err="1"/>
              <a:t>modifica</a:t>
            </a:r>
            <a:r>
              <a:rPr lang="en-US" sz="1600" i="1" dirty="0"/>
              <a:t> </a:t>
            </a:r>
            <a:r>
              <a:rPr lang="en-US" sz="1600" i="1" dirty="0" err="1"/>
              <a:t>este</a:t>
            </a:r>
            <a:r>
              <a:rPr lang="en-US" sz="1600" i="1" dirty="0"/>
              <a:t> conjunto de </a:t>
            </a:r>
            <a:r>
              <a:rPr lang="en-US" sz="1600" i="1" dirty="0" err="1"/>
              <a:t>diapositivas</a:t>
            </a:r>
            <a:r>
              <a:rPr lang="en-US" sz="1600" i="1" dirty="0"/>
              <a:t> para fines </a:t>
            </a:r>
            <a:r>
              <a:rPr lang="en-US" sz="1600" i="1" dirty="0" err="1"/>
              <a:t>educativos</a:t>
            </a:r>
            <a:r>
              <a:rPr lang="en-US" sz="1600" i="1" dirty="0"/>
              <a:t>,, </a:t>
            </a:r>
            <a:r>
              <a:rPr lang="en-US" sz="1600" i="1" dirty="0" err="1"/>
              <a:t>sírvase</a:t>
            </a:r>
            <a:r>
              <a:rPr lang="en-US" sz="1600" i="1" dirty="0"/>
              <a:t> </a:t>
            </a:r>
            <a:r>
              <a:rPr lang="en-US" sz="1600" i="1" dirty="0" err="1"/>
              <a:t>agregar</a:t>
            </a:r>
            <a:r>
              <a:rPr lang="en-US" sz="1600" i="1" dirty="0"/>
              <a:t> “</a:t>
            </a:r>
            <a:r>
              <a:rPr lang="en-US" sz="1600" i="1" dirty="0" err="1"/>
              <a:t>Modificado</a:t>
            </a:r>
            <a:r>
              <a:rPr lang="en-US" sz="1600" i="1" dirty="0"/>
              <a:t> por (y </a:t>
            </a:r>
            <a:r>
              <a:rPr lang="en-US" sz="1600" i="1" dirty="0" err="1"/>
              <a:t>su</a:t>
            </a:r>
            <a:r>
              <a:rPr lang="en-US" sz="1600" i="1" dirty="0"/>
              <a:t> </a:t>
            </a:r>
            <a:r>
              <a:rPr lang="en-US" sz="1600" i="1" dirty="0" err="1"/>
              <a:t>nombre</a:t>
            </a:r>
            <a:r>
              <a:rPr lang="en-US" sz="1600" i="1" dirty="0"/>
              <a:t> y la </a:t>
            </a:r>
            <a:r>
              <a:rPr lang="en-US" sz="1600" i="1" dirty="0" err="1"/>
              <a:t>fecha</a:t>
            </a:r>
            <a:r>
              <a:rPr lang="en-US" sz="1600" i="1" dirty="0"/>
              <a:t>)” </a:t>
            </a:r>
            <a:r>
              <a:rPr lang="en-US" sz="1600" i="1" dirty="0" err="1"/>
              <a:t>en</a:t>
            </a:r>
            <a:r>
              <a:rPr lang="en-US" sz="1600" i="1" dirty="0"/>
              <a:t> </a:t>
            </a:r>
            <a:r>
              <a:rPr lang="en-US" sz="1600" i="1" dirty="0" err="1"/>
              <a:t>esta</a:t>
            </a:r>
            <a:r>
              <a:rPr lang="en-US" sz="1600" i="1" dirty="0"/>
              <a:t> </a:t>
            </a:r>
            <a:r>
              <a:rPr lang="en-US" sz="1600" i="1" dirty="0" err="1"/>
              <a:t>página</a:t>
            </a:r>
            <a:r>
              <a:rPr lang="en-US" sz="1600" i="1" dirty="0"/>
              <a:t>. Gracias</a:t>
            </a:r>
            <a:endParaRPr lang="en-US" sz="1600" dirty="0"/>
          </a:p>
          <a:p>
            <a:pPr marL="0" indent="0">
              <a:buFont typeface="Arial" panose="020B0604020202020204" pitchFamily="34" charset="0"/>
              <a:buNone/>
            </a:pPr>
            <a:endParaRPr lang="en-US" sz="1700" b="1" dirty="0"/>
          </a:p>
        </p:txBody>
      </p:sp>
      <p:pic>
        <p:nvPicPr>
          <p:cNvPr id="13" name="Picture 12" descr="Logos for NASA, NOAA, NSF and the U.S. Department of Stat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8140" y="5602193"/>
            <a:ext cx="1861239" cy="389512"/>
          </a:xfrm>
          <a:prstGeom prst="rect">
            <a:avLst/>
          </a:prstGeom>
        </p:spPr>
      </p:pic>
    </p:spTree>
    <p:extLst>
      <p:ext uri="{BB962C8B-B14F-4D97-AF65-F5344CB8AC3E}">
        <p14:creationId xmlns:p14="http://schemas.microsoft.com/office/powerpoint/2010/main" val="19593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60A7FD43-AE91-2142-BE89-486ECDF19888}" type="slidenum">
              <a:rPr lang="en-US" smtClean="0"/>
              <a:t>42</a:t>
            </a:fld>
            <a:endParaRPr lang="en-US" dirty="0"/>
          </a:p>
        </p:txBody>
      </p:sp>
      <p:pic>
        <p:nvPicPr>
          <p:cNvPr id="6" name="Imagen 5"/>
          <p:cNvPicPr>
            <a:picLocks noChangeAspect="1"/>
          </p:cNvPicPr>
          <p:nvPr/>
        </p:nvPicPr>
        <p:blipFill>
          <a:blip r:embed="rId2"/>
          <a:stretch>
            <a:fillRect/>
          </a:stretch>
        </p:blipFill>
        <p:spPr>
          <a:xfrm>
            <a:off x="-397" y="-198460"/>
            <a:ext cx="9144793" cy="7053683"/>
          </a:xfrm>
          <a:prstGeom prst="rect">
            <a:avLst/>
          </a:prstGeom>
        </p:spPr>
      </p:pic>
      <p:sp>
        <p:nvSpPr>
          <p:cNvPr id="7" name="Rectángulo redondeado 6"/>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8" name="CuadroTexto 7"/>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215B1C"/>
              </a:solidFill>
            </a:endParaRPr>
          </a:p>
          <a:p>
            <a:r>
              <a:rPr lang="es-AR" sz="1100" b="1" dirty="0">
                <a:solidFill>
                  <a:srgbClr val="215B1C"/>
                </a:solidFill>
              </a:rPr>
              <a:t>H. Información Adicional</a:t>
            </a:r>
          </a:p>
        </p:txBody>
      </p:sp>
      <p:sp>
        <p:nvSpPr>
          <p:cNvPr id="9" name="Shape 438"/>
          <p:cNvSpPr txBox="1">
            <a:spLocks/>
          </p:cNvSpPr>
          <p:nvPr/>
        </p:nvSpPr>
        <p:spPr>
          <a:xfrm>
            <a:off x="1569924" y="127581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b="1" dirty="0">
                <a:solidFill>
                  <a:srgbClr val="055000"/>
                </a:solidFill>
              </a:rPr>
              <a:t>Traducción al español</a:t>
            </a:r>
            <a:endParaRPr lang="es-AR" b="1" dirty="0">
              <a:solidFill>
                <a:srgbClr val="055000"/>
              </a:solidFill>
              <a:sym typeface="Arial"/>
            </a:endParaRPr>
          </a:p>
        </p:txBody>
      </p:sp>
      <p:pic>
        <p:nvPicPr>
          <p:cNvPr id="10" name="Shape 440" descr="GLOBE sponsor image"/>
          <p:cNvPicPr preferRelativeResize="0"/>
          <p:nvPr/>
        </p:nvPicPr>
        <p:blipFill rotWithShape="1">
          <a:blip r:embed="rId3">
            <a:alphaModFix/>
          </a:blip>
          <a:srcRect l="6041" r="13816"/>
          <a:stretch/>
        </p:blipFill>
        <p:spPr>
          <a:xfrm>
            <a:off x="2164349" y="5876006"/>
            <a:ext cx="5496252" cy="649250"/>
          </a:xfrm>
          <a:prstGeom prst="rect">
            <a:avLst/>
          </a:prstGeom>
          <a:noFill/>
          <a:ln>
            <a:noFill/>
          </a:ln>
        </p:spPr>
      </p:pic>
      <p:sp>
        <p:nvSpPr>
          <p:cNvPr id="11" name="Title 1"/>
          <p:cNvSpPr txBox="1">
            <a:spLocks/>
          </p:cNvSpPr>
          <p:nvPr/>
        </p:nvSpPr>
        <p:spPr>
          <a:xfrm>
            <a:off x="1853721" y="18369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4"/>
              </a:rPr>
              <a:t>lac_rco@educ.austral.edu.ar</a:t>
            </a:r>
            <a:r>
              <a:rPr lang="es-AR" sz="1600" dirty="0"/>
              <a:t/>
            </a:r>
            <a:br>
              <a:rPr lang="es-AR" sz="1600" dirty="0"/>
            </a:br>
            <a:r>
              <a:rPr lang="es-AR" sz="1600" dirty="0">
                <a:hlinkClick r:id="rId5"/>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6"/>
              </a:rPr>
              <a:t>@</a:t>
            </a:r>
            <a:r>
              <a:rPr lang="es-AR" sz="1600" dirty="0" err="1">
                <a:hlinkClick r:id="rId6"/>
              </a:rPr>
              <a:t>globe_lac</a:t>
            </a:r>
            <a:r>
              <a:rPr lang="es-AR" sz="1600" dirty="0"/>
              <a:t/>
            </a:r>
            <a:br>
              <a:rPr lang="es-AR" sz="1600" dirty="0"/>
            </a:br>
            <a:r>
              <a:rPr lang="es-AR" sz="1600" dirty="0">
                <a:hlinkClick r:id="rId7"/>
              </a:rPr>
              <a:t>GLOBE Latinoamérica y Caribe</a:t>
            </a:r>
            <a:endParaRPr lang="es-AR" sz="1600" dirty="0"/>
          </a:p>
        </p:txBody>
      </p:sp>
      <p:pic>
        <p:nvPicPr>
          <p:cNvPr id="12"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40" t="25134" r="71323" b="45539"/>
          <a:stretch/>
        </p:blipFill>
        <p:spPr bwMode="auto">
          <a:xfrm>
            <a:off x="2261637" y="3864189"/>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2215" b="71856"/>
          <a:stretch/>
        </p:blipFill>
        <p:spPr bwMode="auto">
          <a:xfrm>
            <a:off x="2268472" y="4347980"/>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0512" y="5804388"/>
            <a:ext cx="865909" cy="649202"/>
          </a:xfrm>
          <a:prstGeom prst="rect">
            <a:avLst/>
          </a:prstGeom>
        </p:spPr>
      </p:pic>
    </p:spTree>
    <p:extLst>
      <p:ext uri="{BB962C8B-B14F-4D97-AF65-F5344CB8AC3E}">
        <p14:creationId xmlns:p14="http://schemas.microsoft.com/office/powerpoint/2010/main" val="337710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97" y="-198460"/>
            <a:ext cx="9144793" cy="7053683"/>
          </a:xfrm>
          <a:prstGeom prst="rect">
            <a:avLst/>
          </a:prstGeom>
        </p:spPr>
      </p:pic>
      <p:sp>
        <p:nvSpPr>
          <p:cNvPr id="14" name="Rectángulo redondeado 13"/>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la </a:t>
            </a:r>
            <a:r>
              <a:rPr lang="es-AR" sz="900" dirty="0" smtClean="0"/>
              <a:t>floración y senescencia foliar del pasto?</a:t>
            </a:r>
            <a:endParaRPr lang="es-AR" sz="900" dirty="0"/>
          </a:p>
        </p:txBody>
      </p:sp>
      <p:sp>
        <p:nvSpPr>
          <p:cNvPr id="15" name="CuadroTexto 14"/>
          <p:cNvSpPr txBox="1"/>
          <p:nvPr/>
        </p:nvSpPr>
        <p:spPr>
          <a:xfrm>
            <a:off x="25090" y="1098059"/>
            <a:ext cx="1075295" cy="5678478"/>
          </a:xfrm>
          <a:prstGeom prst="rect">
            <a:avLst/>
          </a:prstGeom>
          <a:noFill/>
        </p:spPr>
        <p:txBody>
          <a:bodyPr wrap="square" rtlCol="0">
            <a:spAutoFit/>
          </a:bodyPr>
          <a:lstStyle/>
          <a:p>
            <a:r>
              <a:rPr lang="es-AR" sz="1100" b="1" dirty="0" smtClean="0">
                <a:solidFill>
                  <a:srgbClr val="215B1C"/>
                </a:solidFill>
              </a:rPr>
              <a:t>A. ¿Qué es la floración y la senescencia foliar del pasto?</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floración y la senescencia foliar del pasto?</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60A7FD43-AE91-2142-BE89-486ECDF19888}" type="slidenum">
              <a:rPr lang="en-US" smtClean="0"/>
              <a:t>5</a:t>
            </a:fld>
            <a:endParaRPr lang="en-US" dirty="0"/>
          </a:p>
        </p:txBody>
      </p:sp>
      <p:sp>
        <p:nvSpPr>
          <p:cNvPr id="2" name="Title 1"/>
          <p:cNvSpPr>
            <a:spLocks noGrp="1"/>
          </p:cNvSpPr>
          <p:nvPr>
            <p:ph type="title"/>
          </p:nvPr>
        </p:nvSpPr>
        <p:spPr>
          <a:xfrm>
            <a:off x="1262840" y="1119514"/>
            <a:ext cx="7886700" cy="523220"/>
          </a:xfrm>
        </p:spPr>
        <p:txBody>
          <a:bodyPr>
            <a:spAutoFit/>
          </a:bodyPr>
          <a:lstStyle/>
          <a:p>
            <a:pPr lvl="0" defTabSz="457200">
              <a:lnSpc>
                <a:spcPct val="100000"/>
              </a:lnSpc>
              <a:defRPr/>
            </a:pPr>
            <a:r>
              <a:rPr lang="es-AR" b="1" dirty="0" smtClean="0">
                <a:solidFill>
                  <a:srgbClr val="055000"/>
                </a:solidFill>
              </a:rPr>
              <a:t>¿Qué es la senescencia foliar del pasto?</a:t>
            </a:r>
            <a:endParaRPr lang="es-AR" b="1" dirty="0">
              <a:solidFill>
                <a:srgbClr val="055000"/>
              </a:solidFill>
            </a:endParaRPr>
          </a:p>
        </p:txBody>
      </p:sp>
      <p:sp>
        <p:nvSpPr>
          <p:cNvPr id="8" name="Content Placeholder 2"/>
          <p:cNvSpPr txBox="1">
            <a:spLocks/>
          </p:cNvSpPr>
          <p:nvPr/>
        </p:nvSpPr>
        <p:spPr>
          <a:xfrm>
            <a:off x="1207530" y="1730148"/>
            <a:ext cx="4474813" cy="490027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defTabSz="457200">
              <a:lnSpc>
                <a:spcPct val="100000"/>
              </a:lnSpc>
              <a:spcBef>
                <a:spcPct val="20000"/>
              </a:spcBef>
              <a:buFont typeface="Arial"/>
              <a:buChar char="•"/>
              <a:defRPr/>
            </a:pPr>
            <a:r>
              <a:rPr lang="es-AR" sz="1900" dirty="0" smtClean="0"/>
              <a:t>El </a:t>
            </a:r>
            <a:r>
              <a:rPr lang="es-AR" sz="1900" dirty="0" err="1" smtClean="0"/>
              <a:t>marchitaje</a:t>
            </a:r>
            <a:r>
              <a:rPr lang="es-AR" sz="1900" dirty="0" smtClean="0"/>
              <a:t> de las plantas  también se denomina senescencia foliar.  Comienza cuando cambian las condiciones ambientales:</a:t>
            </a:r>
          </a:p>
          <a:p>
            <a:pPr marL="0" lvl="0" indent="0" algn="just" defTabSz="457200">
              <a:lnSpc>
                <a:spcPct val="100000"/>
              </a:lnSpc>
              <a:spcBef>
                <a:spcPct val="20000"/>
              </a:spcBef>
              <a:buNone/>
              <a:defRPr/>
            </a:pPr>
            <a:endParaRPr lang="en-US" sz="1900" dirty="0"/>
          </a:p>
          <a:p>
            <a:pPr marL="742950" lvl="1" indent="-285750" algn="just" defTabSz="457200">
              <a:lnSpc>
                <a:spcPct val="100000"/>
              </a:lnSpc>
              <a:spcBef>
                <a:spcPct val="20000"/>
              </a:spcBef>
              <a:buFont typeface="Arial"/>
              <a:buChar char="–"/>
              <a:defRPr/>
            </a:pPr>
            <a:r>
              <a:rPr lang="es-ES" sz="1900" dirty="0"/>
              <a:t>Menos horas de luz solar y temperaturas más bajas en regiones templadas. </a:t>
            </a:r>
          </a:p>
          <a:p>
            <a:pPr marL="742950" lvl="1" indent="-285750" algn="just" defTabSz="457200">
              <a:lnSpc>
                <a:spcPct val="100000"/>
              </a:lnSpc>
              <a:spcBef>
                <a:spcPct val="20000"/>
              </a:spcBef>
              <a:buFont typeface="Arial"/>
              <a:buChar char="–"/>
              <a:defRPr/>
            </a:pPr>
            <a:r>
              <a:rPr lang="es-ES" sz="1900" dirty="0"/>
              <a:t>Temperaturas más secas y cálidas en zonas desérticas.</a:t>
            </a:r>
          </a:p>
          <a:p>
            <a:pPr marL="457200" lvl="1" indent="0" algn="just" defTabSz="457200">
              <a:lnSpc>
                <a:spcPct val="100000"/>
              </a:lnSpc>
              <a:spcBef>
                <a:spcPct val="20000"/>
              </a:spcBef>
              <a:buNone/>
              <a:defRPr/>
            </a:pPr>
            <a:endParaRPr lang="en-US" sz="2600" dirty="0"/>
          </a:p>
          <a:p>
            <a:pPr lvl="0" algn="just">
              <a:spcBef>
                <a:spcPct val="20000"/>
              </a:spcBef>
              <a:defRPr/>
            </a:pPr>
            <a:r>
              <a:rPr lang="es-ES" sz="2000" dirty="0"/>
              <a:t>La senescencia foliar  inicia la latencia (un estado de crecimiento y metabolismo suspendidos). En muchos lugares del mundo, hay un ciclo de floración y de senescencia foliar, por ejemplo, una estación cálida y fría</a:t>
            </a:r>
            <a:r>
              <a:rPr lang="es-ES" sz="2800" dirty="0"/>
              <a:t>.</a:t>
            </a:r>
          </a:p>
          <a:p>
            <a:pPr marL="0" lvl="0" indent="0" algn="just">
              <a:spcBef>
                <a:spcPct val="20000"/>
              </a:spcBef>
              <a:buNone/>
              <a:defRPr/>
            </a:pPr>
            <a:endParaRPr lang="es-ES" sz="2800" dirty="0"/>
          </a:p>
          <a:p>
            <a:pPr lvl="0" algn="just">
              <a:spcBef>
                <a:spcPct val="20000"/>
              </a:spcBef>
              <a:defRPr/>
            </a:pPr>
            <a:r>
              <a:rPr lang="es-ES" sz="1900" dirty="0"/>
              <a:t>Hay lugares donde pueden ocurrir múltiples estaciones húmedas y secas en un solo año, lo que resulta en múltiples ciclos de</a:t>
            </a:r>
            <a:br>
              <a:rPr lang="es-ES" sz="1900" dirty="0"/>
            </a:br>
            <a:r>
              <a:rPr lang="es-ES" sz="1900" dirty="0"/>
              <a:t>floración y de senescencia foliar.</a:t>
            </a:r>
            <a:endParaRPr lang="en-US" sz="1900" dirty="0"/>
          </a:p>
          <a:p>
            <a:pPr marL="0" lvl="0" indent="0" algn="just">
              <a:spcBef>
                <a:spcPct val="20000"/>
              </a:spcBef>
              <a:buNone/>
              <a:defRPr/>
            </a:pPr>
            <a:endParaRPr lang="en-US" sz="2000" dirty="0"/>
          </a:p>
          <a:p>
            <a:pPr marL="342900" lvl="0" indent="-342900" algn="just" defTabSz="457200">
              <a:lnSpc>
                <a:spcPct val="100000"/>
              </a:lnSpc>
              <a:spcBef>
                <a:spcPct val="20000"/>
              </a:spcBef>
              <a:buFont typeface="Arial"/>
              <a:buChar char="•"/>
              <a:defRPr/>
            </a:pPr>
            <a:endParaRPr lang="en-US" dirty="0"/>
          </a:p>
          <a:p>
            <a:pPr marL="342900" lvl="0" indent="-342900" algn="just" defTabSz="457200">
              <a:lnSpc>
                <a:spcPct val="100000"/>
              </a:lnSpc>
              <a:spcBef>
                <a:spcPct val="20000"/>
              </a:spcBef>
              <a:buFont typeface="Arial"/>
              <a:buChar char="•"/>
              <a:defRPr/>
            </a:pPr>
            <a:endParaRPr lang="en-US" dirty="0"/>
          </a:p>
          <a:p>
            <a:pPr algn="just"/>
            <a:endParaRPr lang="en-US" dirty="0">
              <a:solidFill>
                <a:srgbClr val="000000"/>
              </a:solidFill>
            </a:endParaRPr>
          </a:p>
        </p:txBody>
      </p:sp>
      <p:pic>
        <p:nvPicPr>
          <p:cNvPr id="11" name="Content Placeholder 4" descr="Photo of trees and grasss in green-down stage. Most are familiar with green-down of trees, but color change also marks dormancy of grasses.&#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8284" y="1730148"/>
            <a:ext cx="2722046" cy="2041535"/>
          </a:xfrm>
          <a:prstGeom prst="rect">
            <a:avLst/>
          </a:prstGeom>
        </p:spPr>
      </p:pic>
      <p:sp>
        <p:nvSpPr>
          <p:cNvPr id="13" name="TextBox 12"/>
          <p:cNvSpPr txBox="1"/>
          <p:nvPr/>
        </p:nvSpPr>
        <p:spPr>
          <a:xfrm>
            <a:off x="6018284" y="3857119"/>
            <a:ext cx="2488690" cy="830997"/>
          </a:xfrm>
          <a:prstGeom prst="rect">
            <a:avLst/>
          </a:prstGeom>
          <a:noFill/>
        </p:spPr>
        <p:txBody>
          <a:bodyPr wrap="square" rtlCol="0">
            <a:spAutoFit/>
          </a:bodyPr>
          <a:lstStyle/>
          <a:p>
            <a:pPr algn="just"/>
            <a:r>
              <a:rPr lang="es-ES" sz="1200" dirty="0"/>
              <a:t>La mayoría está familiarizada con la senescencia foliar de los árboles, pero el cambio de color también marca la inactividad de los pastos.</a:t>
            </a:r>
            <a:endParaRPr lang="en-US" sz="1200" i="1" dirty="0"/>
          </a:p>
        </p:txBody>
      </p:sp>
    </p:spTree>
    <p:extLst>
      <p:ext uri="{BB962C8B-B14F-4D97-AF65-F5344CB8AC3E}">
        <p14:creationId xmlns:p14="http://schemas.microsoft.com/office/powerpoint/2010/main" val="84427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¿Por qué recopilar datos de floración y senescencia foliar del pasto?</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215B1C"/>
              </a:solidFill>
            </a:endParaRPr>
          </a:p>
          <a:p>
            <a:r>
              <a:rPr lang="es-AR" sz="1100" b="1" dirty="0">
                <a:solidFill>
                  <a:srgbClr val="215B1C"/>
                </a:solidFill>
              </a:rPr>
              <a:t>B. ¿Por qué recolectar datos de la floración y la senescencia foliar del pasto?</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6</a:t>
            </a:fld>
            <a:endParaRPr lang="en-US" dirty="0"/>
          </a:p>
        </p:txBody>
      </p:sp>
      <p:sp>
        <p:nvSpPr>
          <p:cNvPr id="2" name="Title 1"/>
          <p:cNvSpPr>
            <a:spLocks noGrp="1"/>
          </p:cNvSpPr>
          <p:nvPr>
            <p:ph type="title"/>
          </p:nvPr>
        </p:nvSpPr>
        <p:spPr>
          <a:xfrm>
            <a:off x="1208246" y="1082984"/>
            <a:ext cx="7886700" cy="480131"/>
          </a:xfrm>
        </p:spPr>
        <p:txBody>
          <a:bodyPr>
            <a:normAutofit/>
          </a:bodyPr>
          <a:lstStyle/>
          <a:p>
            <a:pPr lvl="0">
              <a:defRPr/>
            </a:pPr>
            <a:r>
              <a:rPr lang="es-AR" b="1" dirty="0" smtClean="0">
                <a:solidFill>
                  <a:srgbClr val="055000"/>
                </a:solidFill>
              </a:rPr>
              <a:t>¿Por qué recopilar datos de senescencia foliar?</a:t>
            </a:r>
            <a:endParaRPr lang="es-AR" b="1" dirty="0">
              <a:solidFill>
                <a:srgbClr val="055000"/>
              </a:solidFill>
            </a:endParaRPr>
          </a:p>
        </p:txBody>
      </p:sp>
      <p:sp>
        <p:nvSpPr>
          <p:cNvPr id="7" name="Content Placeholder 2"/>
          <p:cNvSpPr txBox="1">
            <a:spLocks/>
          </p:cNvSpPr>
          <p:nvPr/>
        </p:nvSpPr>
        <p:spPr>
          <a:xfrm>
            <a:off x="1254600" y="1562397"/>
            <a:ext cx="77235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defRPr/>
            </a:pPr>
            <a:r>
              <a:rPr lang="es-ES" dirty="0"/>
              <a:t>Los científicos están muy interesados ​​en saber cuándo aparecen las hojas en primavera y con qué rapidez se expanden. El momento y la velocidad de los cambios de hojas caídas, como los cambios de color y la caída de las hojas, también son importantes. Estos eventos fenológicos de las plantas están directamente relacionados con la fijación global de carbono y la cantidad de dióxido de carbono en la atmósfera. Además, afectan y se ven afectados por la temperatura y la humedad del aire, así como la humedad del suelo.</a:t>
            </a:r>
            <a:endParaRPr lang="en-US" b="1" dirty="0">
              <a:solidFill>
                <a:srgbClr val="055000"/>
              </a:solidFill>
            </a:endParaRPr>
          </a:p>
        </p:txBody>
      </p:sp>
      <p:pic>
        <p:nvPicPr>
          <p:cNvPr id="12" name="Content Placeholder 5" descr="Two photographs of a landscape showing changes in green (photosynthetically active tissue) at different times of year.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08246" y="3668514"/>
            <a:ext cx="7247658" cy="2838666"/>
          </a:xfrm>
        </p:spPr>
      </p:pic>
    </p:spTree>
    <p:extLst>
      <p:ext uri="{BB962C8B-B14F-4D97-AF65-F5344CB8AC3E}">
        <p14:creationId xmlns:p14="http://schemas.microsoft.com/office/powerpoint/2010/main" val="126878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98460"/>
            <a:ext cx="9144793" cy="7053683"/>
          </a:xfrm>
          <a:prstGeom prst="rect">
            <a:avLst/>
          </a:prstGeom>
        </p:spPr>
      </p:pic>
      <p:sp>
        <p:nvSpPr>
          <p:cNvPr id="12" name="Rectángulo redondeado 11"/>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¿Por qué recopilar datos de floración y senescencia foliar del pasto?</a:t>
            </a:r>
            <a:endParaRPr lang="es-AR" sz="900" dirty="0"/>
          </a:p>
        </p:txBody>
      </p:sp>
      <p:sp>
        <p:nvSpPr>
          <p:cNvPr id="13" name="CuadroTexto 12"/>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215B1C"/>
              </a:solidFill>
            </a:endParaRPr>
          </a:p>
          <a:p>
            <a:r>
              <a:rPr lang="es-AR" sz="1100" b="1" dirty="0">
                <a:solidFill>
                  <a:srgbClr val="215B1C"/>
                </a:solidFill>
              </a:rPr>
              <a:t>B. ¿Por qué recolectar datos de la floración y la senescencia foliar del pasto?</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7</a:t>
            </a:fld>
            <a:endParaRPr lang="en-US" dirty="0"/>
          </a:p>
        </p:txBody>
      </p:sp>
      <p:sp>
        <p:nvSpPr>
          <p:cNvPr id="2" name="Title 1"/>
          <p:cNvSpPr>
            <a:spLocks noGrp="1"/>
          </p:cNvSpPr>
          <p:nvPr>
            <p:ph type="title"/>
          </p:nvPr>
        </p:nvSpPr>
        <p:spPr>
          <a:xfrm>
            <a:off x="1208246" y="889644"/>
            <a:ext cx="7886700" cy="480131"/>
          </a:xfrm>
        </p:spPr>
        <p:txBody>
          <a:bodyPr>
            <a:normAutofit/>
          </a:bodyPr>
          <a:lstStyle/>
          <a:p>
            <a:pPr lvl="0">
              <a:defRPr/>
            </a:pPr>
            <a:r>
              <a:rPr lang="es-AR" b="1" dirty="0" smtClean="0">
                <a:solidFill>
                  <a:srgbClr val="055000"/>
                </a:solidFill>
              </a:rPr>
              <a:t>¿La senescencia foliar desde el espacio? </a:t>
            </a:r>
            <a:endParaRPr lang="es-AR" b="1" dirty="0">
              <a:solidFill>
                <a:srgbClr val="055000"/>
              </a:solidFill>
            </a:endParaRPr>
          </a:p>
        </p:txBody>
      </p:sp>
      <p:sp>
        <p:nvSpPr>
          <p:cNvPr id="7" name="Content Placeholder 2"/>
          <p:cNvSpPr txBox="1">
            <a:spLocks/>
          </p:cNvSpPr>
          <p:nvPr/>
        </p:nvSpPr>
        <p:spPr>
          <a:xfrm>
            <a:off x="1224048" y="1345423"/>
            <a:ext cx="75954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dirty="0"/>
              <a:t>Los científicos utilizan datos de un sensor de la </a:t>
            </a:r>
            <a:r>
              <a:rPr lang="es-ES" sz="1600" b="1" dirty="0">
                <a:solidFill>
                  <a:schemeClr val="accent6">
                    <a:lumMod val="50000"/>
                  </a:schemeClr>
                </a:solidFill>
              </a:rPr>
              <a:t>NASA</a:t>
            </a:r>
            <a:r>
              <a:rPr lang="es-ES" sz="1600" dirty="0"/>
              <a:t>, el </a:t>
            </a:r>
            <a:r>
              <a:rPr lang="es-ES" sz="1600" b="1" dirty="0">
                <a:solidFill>
                  <a:schemeClr val="accent6">
                    <a:lumMod val="50000"/>
                  </a:schemeClr>
                </a:solidFill>
              </a:rPr>
              <a:t>espectrómetro de imágenes de resolución moderada (MODIS)</a:t>
            </a:r>
            <a:r>
              <a:rPr lang="es-ES" sz="1600" dirty="0"/>
              <a:t>, para monitorear la dinámica estacional de la vegetación. Los datos de floración y de senescencia floral de pasto recopilados por los alumnos de GLOBE, utilizando métodos consistentes en todo el mundo, son una de las mejores herramientas para verificar la precisión de estos productos satelitales. </a:t>
            </a:r>
          </a:p>
          <a:p>
            <a:pPr marL="0" indent="0" algn="just">
              <a:buNone/>
            </a:pPr>
            <a:r>
              <a:rPr lang="es-ES" sz="1600" dirty="0"/>
              <a:t>El Índice de Vegetación de Diferencia Normalizada es el análisis del verdor de la Tierra visto desde el espacio mediante el examen de dos longitudes de onda espectrales de luz diferentes (infrarrojo cercano y rojo). Los científicos pueden usar estos datos para rastrear cambios importantes en la densidad de la vegetación de la Tierra; también pueden utilizar estos datos para estudiar los cambios en el crecimiento de las plantas como resultado de los cambios climáticos y ambientales, así como la actividad humana.</a:t>
            </a:r>
          </a:p>
          <a:p>
            <a:pPr marL="0" indent="0" algn="just">
              <a:buNone/>
            </a:pPr>
            <a:r>
              <a:rPr lang="es-ES" sz="1600" dirty="0"/>
              <a:t>Vea dónde comienza la senescencia floral en su área </a:t>
            </a:r>
            <a:r>
              <a:rPr lang="es-ES" sz="1600" b="1" u="sng" dirty="0">
                <a:solidFill>
                  <a:srgbClr val="0070C0"/>
                </a:solidFill>
              </a:rPr>
              <a:t>aquí. </a:t>
            </a:r>
            <a:r>
              <a:rPr lang="es-ES" sz="1600" dirty="0"/>
              <a:t>Hojee los cambios mensuales en la producción primaria neta para ver dónde el verde da paso al marrón e identifique el período de tiempo en el que deseará comenzar sus observaciones.</a:t>
            </a:r>
          </a:p>
        </p:txBody>
      </p:sp>
      <p:pic>
        <p:nvPicPr>
          <p:cNvPr id="9" name="Content Placeholder 7" descr="Scientific visualization of  Vegetation Index  (NDVI) derived from Terra/MODIS data. The dark green areas are areas which are photosynthetically active. ">
            <a:hlinkClick r:id="rId3"/>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510127" y="4888819"/>
            <a:ext cx="3282937" cy="2276290"/>
          </a:xfrm>
          <a:prstGeom prst="rect">
            <a:avLst/>
          </a:prstGeom>
        </p:spPr>
      </p:pic>
      <p:sp>
        <p:nvSpPr>
          <p:cNvPr id="10" name="TextBox 9"/>
          <p:cNvSpPr txBox="1"/>
          <p:nvPr/>
        </p:nvSpPr>
        <p:spPr>
          <a:xfrm>
            <a:off x="7226944" y="5538042"/>
            <a:ext cx="1433419" cy="738664"/>
          </a:xfrm>
          <a:prstGeom prst="rect">
            <a:avLst/>
          </a:prstGeom>
          <a:noFill/>
        </p:spPr>
        <p:txBody>
          <a:bodyPr wrap="square" rtlCol="0">
            <a:spAutoFit/>
          </a:bodyPr>
          <a:lstStyle/>
          <a:p>
            <a:r>
              <a:rPr lang="en-US" sz="1400" i="1" dirty="0"/>
              <a:t>Image</a:t>
            </a:r>
            <a:r>
              <a:rPr lang="en-US" sz="1400" i="1"/>
              <a:t>: </a:t>
            </a:r>
          </a:p>
          <a:p>
            <a:r>
              <a:rPr lang="en-US" sz="1400" i="1" dirty="0"/>
              <a:t>NASA Earth Observatory</a:t>
            </a:r>
          </a:p>
        </p:txBody>
      </p:sp>
    </p:spTree>
    <p:extLst>
      <p:ext uri="{BB962C8B-B14F-4D97-AF65-F5344CB8AC3E}">
        <p14:creationId xmlns:p14="http://schemas.microsoft.com/office/powerpoint/2010/main" val="1612703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8460"/>
            <a:ext cx="9144793" cy="7053683"/>
          </a:xfrm>
          <a:prstGeom prst="rect">
            <a:avLst/>
          </a:prstGeom>
        </p:spPr>
      </p:pic>
      <p:sp>
        <p:nvSpPr>
          <p:cNvPr id="10" name="Rectángulo redondeado 9"/>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pueden ayudar sus mediciones</a:t>
            </a:r>
            <a:endParaRPr lang="es-AR" sz="900" dirty="0"/>
          </a:p>
        </p:txBody>
      </p:sp>
      <p:sp>
        <p:nvSpPr>
          <p:cNvPr id="11" name="CuadroTexto 10"/>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5" name="Slide Number Placeholder 4"/>
          <p:cNvSpPr>
            <a:spLocks noGrp="1"/>
          </p:cNvSpPr>
          <p:nvPr>
            <p:ph type="sldNum" sz="quarter" idx="12"/>
          </p:nvPr>
        </p:nvSpPr>
        <p:spPr/>
        <p:txBody>
          <a:bodyPr/>
          <a:lstStyle/>
          <a:p>
            <a:fld id="{60A7FD43-AE91-2142-BE89-486ECDF19888}" type="slidenum">
              <a:rPr lang="en-US" smtClean="0"/>
              <a:t>8</a:t>
            </a:fld>
            <a:endParaRPr lang="en-US" dirty="0"/>
          </a:p>
        </p:txBody>
      </p:sp>
      <p:sp>
        <p:nvSpPr>
          <p:cNvPr id="2" name="Title 1"/>
          <p:cNvSpPr>
            <a:spLocks noGrp="1"/>
          </p:cNvSpPr>
          <p:nvPr>
            <p:ph type="title"/>
          </p:nvPr>
        </p:nvSpPr>
        <p:spPr>
          <a:xfrm>
            <a:off x="1192267" y="899045"/>
            <a:ext cx="7886700" cy="523220"/>
          </a:xfrm>
        </p:spPr>
        <p:txBody>
          <a:bodyPr>
            <a:spAutoFit/>
          </a:bodyPr>
          <a:lstStyle/>
          <a:p>
            <a:pPr lvl="0" defTabSz="457200">
              <a:lnSpc>
                <a:spcPct val="100000"/>
              </a:lnSpc>
              <a:defRPr/>
            </a:pPr>
            <a:r>
              <a:rPr lang="es-AR" b="1" dirty="0" smtClean="0">
                <a:solidFill>
                  <a:srgbClr val="055000"/>
                </a:solidFill>
              </a:rPr>
              <a:t>Cómo sus mediciones pueden ayudar</a:t>
            </a:r>
            <a:endParaRPr lang="es-AR" b="1" dirty="0">
              <a:solidFill>
                <a:srgbClr val="055000"/>
              </a:solidFill>
            </a:endParaRPr>
          </a:p>
        </p:txBody>
      </p:sp>
      <p:sp>
        <p:nvSpPr>
          <p:cNvPr id="7" name="Content Placeholder 2"/>
          <p:cNvSpPr txBox="1">
            <a:spLocks/>
          </p:cNvSpPr>
          <p:nvPr/>
        </p:nvSpPr>
        <p:spPr>
          <a:xfrm>
            <a:off x="1348601" y="1525787"/>
            <a:ext cx="75740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defTabSz="457200">
              <a:lnSpc>
                <a:spcPct val="100000"/>
              </a:lnSpc>
              <a:spcBef>
                <a:spcPct val="20000"/>
              </a:spcBef>
              <a:buFont typeface="Arial"/>
              <a:buChar char="•"/>
              <a:defRPr/>
            </a:pPr>
            <a:r>
              <a:rPr lang="es-ES" dirty="0"/>
              <a:t>Las estimaciones de los cambios en la temporada de crecimiento a menudo se realizan utilizando datos satelitales. </a:t>
            </a:r>
          </a:p>
          <a:p>
            <a:pPr marL="342900" lvl="0" indent="-342900" defTabSz="457200">
              <a:lnSpc>
                <a:spcPct val="100000"/>
              </a:lnSpc>
              <a:spcBef>
                <a:spcPct val="20000"/>
              </a:spcBef>
              <a:buFont typeface="Arial"/>
              <a:buChar char="•"/>
              <a:defRPr/>
            </a:pPr>
            <a:r>
              <a:rPr lang="es-ES" dirty="0"/>
              <a:t>Las observaciones terrestres son fundamentales para mejorar la interpretación de los datos satelitales. </a:t>
            </a:r>
          </a:p>
          <a:p>
            <a:pPr marL="342900" lvl="0" indent="-342900" defTabSz="457200">
              <a:lnSpc>
                <a:spcPct val="100000"/>
              </a:lnSpc>
              <a:spcBef>
                <a:spcPct val="20000"/>
              </a:spcBef>
              <a:buFont typeface="Arial"/>
              <a:buChar char="•"/>
              <a:defRPr/>
            </a:pPr>
            <a:r>
              <a:rPr lang="es-ES" dirty="0"/>
              <a:t>Monitorear la duración de la temporada de crecimiento es importante para la sociedad para que pueda adaptarse mejor a las variaciones en la duración de la temporada de crecimiento y a otros impactos del cambio climático, que pueden afectar la producción de alimentos, el crecimiento económico y la salud humana.</a:t>
            </a:r>
            <a:endParaRPr lang="en-US" dirty="0"/>
          </a:p>
        </p:txBody>
      </p:sp>
      <p:pic>
        <p:nvPicPr>
          <p:cNvPr id="15" name="Content Placeholder 9" descr="Diagram showing a bee hive in a field of sunflowers indicating that bees become active during peak bloom in the spri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626986" y="4205885"/>
            <a:ext cx="4783513" cy="2331615"/>
          </a:xfrm>
          <a:prstGeom prst="rect">
            <a:avLst/>
          </a:prstGeom>
        </p:spPr>
      </p:pic>
      <p:pic>
        <p:nvPicPr>
          <p:cNvPr id="16" name="Picture 15" descr="Photograph of Bee on a flower.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457" y="4205885"/>
            <a:ext cx="1754716" cy="986601"/>
          </a:xfrm>
          <a:prstGeom prst="rect">
            <a:avLst/>
          </a:prstGeom>
        </p:spPr>
      </p:pic>
    </p:spTree>
    <p:extLst>
      <p:ext uri="{BB962C8B-B14F-4D97-AF65-F5344CB8AC3E}">
        <p14:creationId xmlns:p14="http://schemas.microsoft.com/office/powerpoint/2010/main" val="772391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98460"/>
            <a:ext cx="9144793" cy="7053683"/>
          </a:xfrm>
          <a:prstGeom prst="rect">
            <a:avLst/>
          </a:prstGeom>
        </p:spPr>
      </p:pic>
      <p:sp>
        <p:nvSpPr>
          <p:cNvPr id="11" name="Rectángulo redondeado 10"/>
          <p:cNvSpPr/>
          <p:nvPr/>
        </p:nvSpPr>
        <p:spPr>
          <a:xfrm>
            <a:off x="7770164" y="47510"/>
            <a:ext cx="1179526" cy="732525"/>
          </a:xfrm>
          <a:prstGeom prst="roundRect">
            <a:avLst>
              <a:gd name="adj" fmla="val 44203"/>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pueden ayudar sus mediciones</a:t>
            </a:r>
            <a:endParaRPr lang="es-AR" sz="900" dirty="0"/>
          </a:p>
        </p:txBody>
      </p:sp>
      <p:sp>
        <p:nvSpPr>
          <p:cNvPr id="12" name="CuadroTexto 11"/>
          <p:cNvSpPr txBox="1"/>
          <p:nvPr/>
        </p:nvSpPr>
        <p:spPr>
          <a:xfrm>
            <a:off x="25090" y="1098059"/>
            <a:ext cx="1075295" cy="5678478"/>
          </a:xfrm>
          <a:prstGeom prst="rect">
            <a:avLst/>
          </a:prstGeom>
          <a:noFill/>
        </p:spPr>
        <p:txBody>
          <a:bodyPr wrap="square" rtlCol="0">
            <a:spAutoFit/>
          </a:bodyPr>
          <a:lstStyle/>
          <a:p>
            <a:r>
              <a:rPr lang="es-AR" sz="1100" b="1" dirty="0">
                <a:solidFill>
                  <a:srgbClr val="759885"/>
                </a:solidFill>
              </a:rPr>
              <a:t>A. ¿Qué es la floración y la senescencia foliar del pasto?</a:t>
            </a:r>
          </a:p>
          <a:p>
            <a:endParaRPr lang="es-AR" sz="1100" b="1" dirty="0">
              <a:solidFill>
                <a:srgbClr val="759885"/>
              </a:solidFill>
            </a:endParaRPr>
          </a:p>
          <a:p>
            <a:r>
              <a:rPr lang="es-AR" sz="1100" b="1" dirty="0">
                <a:solidFill>
                  <a:srgbClr val="759885"/>
                </a:solidFill>
              </a:rPr>
              <a:t>B. ¿Por qué recolectar datos de la floración y la senescencia foliar del pasto?</a:t>
            </a:r>
          </a:p>
          <a:p>
            <a:endParaRPr lang="es-AR" sz="1100" b="1" dirty="0">
              <a:solidFill>
                <a:srgbClr val="215B1C"/>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60A7FD43-AE91-2142-BE89-486ECDF19888}" type="slidenum">
              <a:rPr lang="en-US" smtClean="0"/>
              <a:t>9</a:t>
            </a:fld>
            <a:endParaRPr lang="en-US" dirty="0"/>
          </a:p>
        </p:txBody>
      </p:sp>
      <p:sp>
        <p:nvSpPr>
          <p:cNvPr id="2" name="Title 1"/>
          <p:cNvSpPr>
            <a:spLocks noGrp="1"/>
          </p:cNvSpPr>
          <p:nvPr>
            <p:ph type="title"/>
          </p:nvPr>
        </p:nvSpPr>
        <p:spPr>
          <a:xfrm>
            <a:off x="1218904" y="660268"/>
            <a:ext cx="7886700" cy="1325563"/>
          </a:xfrm>
        </p:spPr>
        <p:txBody>
          <a:bodyPr/>
          <a:lstStyle/>
          <a:p>
            <a:r>
              <a:rPr lang="es-AR" b="1" dirty="0" smtClean="0">
                <a:solidFill>
                  <a:srgbClr val="055000"/>
                </a:solidFill>
              </a:rPr>
              <a:t> Importancia científica de la Floración y la Senescencia Foliar</a:t>
            </a:r>
            <a:endParaRPr lang="es-AR" b="1" dirty="0">
              <a:solidFill>
                <a:srgbClr val="055000"/>
              </a:solidFill>
            </a:endParaRPr>
          </a:p>
        </p:txBody>
      </p:sp>
      <p:sp>
        <p:nvSpPr>
          <p:cNvPr id="7" name="Content Placeholder 2"/>
          <p:cNvSpPr txBox="1">
            <a:spLocks/>
          </p:cNvSpPr>
          <p:nvPr/>
        </p:nvSpPr>
        <p:spPr>
          <a:xfrm>
            <a:off x="1333204" y="1765255"/>
            <a:ext cx="3886200" cy="476683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38100" lvl="0" indent="-146050">
              <a:lnSpc>
                <a:spcPct val="100000"/>
              </a:lnSpc>
              <a:spcBef>
                <a:spcPts val="0"/>
              </a:spcBef>
              <a:buClr>
                <a:srgbClr val="055000"/>
              </a:buClr>
              <a:buSzPts val="700"/>
            </a:pPr>
            <a:r>
              <a:rPr lang="es-AR" b="1" dirty="0" smtClean="0">
                <a:solidFill>
                  <a:srgbClr val="274E13"/>
                </a:solidFill>
                <a:highlight>
                  <a:srgbClr val="F8F9FA"/>
                </a:highlight>
              </a:rPr>
              <a:t>La teledetección desde el espacio </a:t>
            </a:r>
            <a:r>
              <a:rPr lang="es-AR" dirty="0" smtClean="0">
                <a:solidFill>
                  <a:srgbClr val="202124"/>
                </a:solidFill>
                <a:highlight>
                  <a:srgbClr val="F8F9FA"/>
                </a:highlight>
              </a:rPr>
              <a:t>tiene la gran ventaja de poder cubrir áreas muy grandes rápidamente y volver a visitar la misma área con frecuencia. Sin embargo, algunos de los detalles que se pueden ver a nivel del suelo pueden no ser detectados por un sistema de detección remota.</a:t>
            </a:r>
          </a:p>
          <a:p>
            <a:pPr marR="38100" lvl="0" indent="-146050">
              <a:lnSpc>
                <a:spcPct val="100000"/>
              </a:lnSpc>
              <a:spcBef>
                <a:spcPts val="0"/>
              </a:spcBef>
              <a:buClr>
                <a:srgbClr val="055000"/>
              </a:buClr>
              <a:buSzPts val="700"/>
            </a:pPr>
            <a:endParaRPr lang="es-AR" dirty="0" smtClean="0">
              <a:solidFill>
                <a:srgbClr val="202124"/>
              </a:solidFill>
              <a:highlight>
                <a:srgbClr val="F8F9FA"/>
              </a:highlight>
            </a:endParaRPr>
          </a:p>
          <a:p>
            <a:pPr marR="38100" lvl="0" indent="-146050">
              <a:lnSpc>
                <a:spcPct val="100000"/>
              </a:lnSpc>
              <a:spcBef>
                <a:spcPts val="0"/>
              </a:spcBef>
              <a:buSzPts val="700"/>
            </a:pPr>
            <a:r>
              <a:rPr lang="es-AR" dirty="0" smtClean="0">
                <a:solidFill>
                  <a:srgbClr val="202124"/>
                </a:solidFill>
                <a:highlight>
                  <a:srgbClr val="F8F9FA"/>
                </a:highlight>
              </a:rPr>
              <a:t>Por lo tanto, es beneficioso recopilar datos en sitios de muestreo en el suelo para acompañar los datos de detección remota sobre un área. No es posible visitar eficazmente todos los lugares de la Tierra para trazar un mapa de la cobertura terrestre. En cambio, nos basamos en muestras (visitas reales al terreno) y las relacionamos con lo que podemos ver utilizando varios sistemas de detección remota.</a:t>
            </a:r>
            <a:endParaRPr lang="es-AR" dirty="0"/>
          </a:p>
        </p:txBody>
      </p:sp>
      <p:pic>
        <p:nvPicPr>
          <p:cNvPr id="9" name="Picture 8" descr="Scientific visualization- false color image of the coastline, northeast USA, with an accompanying diagram showing how a spot on the map is composed of pixels. 3 pixels by 3 pixels on a Landsat image is equal to 90 m x 90 m: the size of a GLOBE biosphere study site. "/>
          <p:cNvPicPr>
            <a:picLocks noChangeAspect="1"/>
          </p:cNvPicPr>
          <p:nvPr/>
        </p:nvPicPr>
        <p:blipFill>
          <a:blip r:embed="rId3"/>
          <a:srcRect/>
          <a:stretch>
            <a:fillRect/>
          </a:stretch>
        </p:blipFill>
        <p:spPr bwMode="auto">
          <a:xfrm>
            <a:off x="5379820" y="1643237"/>
            <a:ext cx="3424430" cy="3994038"/>
          </a:xfrm>
          <a:prstGeom prst="rect">
            <a:avLst/>
          </a:prstGeom>
          <a:noFill/>
          <a:ln w="9525">
            <a:noFill/>
            <a:miter lim="800000"/>
            <a:headEnd/>
            <a:tailEnd/>
          </a:ln>
        </p:spPr>
      </p:pic>
      <p:sp>
        <p:nvSpPr>
          <p:cNvPr id="3" name="TextBox 2"/>
          <p:cNvSpPr txBox="1"/>
          <p:nvPr/>
        </p:nvSpPr>
        <p:spPr>
          <a:xfrm>
            <a:off x="5219404" y="5701094"/>
            <a:ext cx="3745263" cy="1015663"/>
          </a:xfrm>
          <a:prstGeom prst="rect">
            <a:avLst/>
          </a:prstGeom>
          <a:noFill/>
        </p:spPr>
        <p:txBody>
          <a:bodyPr wrap="square" rtlCol="0">
            <a:spAutoFit/>
          </a:bodyPr>
          <a:lstStyle/>
          <a:p>
            <a:r>
              <a:rPr lang="es-ES" sz="1200" dirty="0"/>
              <a:t>A medida que amplía una imagen de satélite de 15 km x 15 km, los píxeles (que tienen un tamaño de 30 x 30 m) se vuelven visibles. Tomará medidas de campo en sitios de 90 m x 90 m (igual a 3 píxeles x 3 píxeles).</a:t>
            </a:r>
            <a:endParaRPr lang="en-US" sz="1200" dirty="0"/>
          </a:p>
          <a:p>
            <a:endParaRPr lang="en-US" sz="1200" i="1" dirty="0">
              <a:solidFill>
                <a:srgbClr val="000000"/>
              </a:solidFill>
            </a:endParaRPr>
          </a:p>
        </p:txBody>
      </p:sp>
    </p:spTree>
    <p:extLst>
      <p:ext uri="{BB962C8B-B14F-4D97-AF65-F5344CB8AC3E}">
        <p14:creationId xmlns:p14="http://schemas.microsoft.com/office/powerpoint/2010/main" val="10227792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17584</TotalTime>
  <Words>6500</Words>
  <Application>Microsoft Office PowerPoint</Application>
  <PresentationFormat>Presentación en pantalla (4:3)</PresentationFormat>
  <Paragraphs>993</Paragraphs>
  <Slides>42</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42</vt:i4>
      </vt:variant>
    </vt:vector>
  </HeadingPairs>
  <TitlesOfParts>
    <vt:vector size="49" baseType="lpstr">
      <vt:lpstr>Arial</vt:lpstr>
      <vt:lpstr>Calibri</vt:lpstr>
      <vt:lpstr>Calibri Light</vt:lpstr>
      <vt:lpstr>ＭＳ 明朝</vt:lpstr>
      <vt:lpstr>Times New Roman</vt:lpstr>
      <vt:lpstr>Wingdings</vt:lpstr>
      <vt:lpstr>Office Theme</vt:lpstr>
      <vt:lpstr>Intro Slide</vt:lpstr>
      <vt:lpstr>Descripción General</vt:lpstr>
      <vt:lpstr>La Biósfera</vt:lpstr>
      <vt:lpstr>¿Qué es la Fenología y cómo se relaciona con la senescencia foliar? </vt:lpstr>
      <vt:lpstr>¿Qué es la senescencia foliar del pasto?</vt:lpstr>
      <vt:lpstr>¿Por qué recopilar datos de senescencia foliar?</vt:lpstr>
      <vt:lpstr>¿La senescencia foliar desde el espacio? </vt:lpstr>
      <vt:lpstr>Cómo sus mediciones pueden ayudar</vt:lpstr>
      <vt:lpstr> Importancia científica de la Floración y la Senescencia Foliar</vt:lpstr>
      <vt:lpstr>Hagamos un rápido repaso antes de pasar a la recolección de datos! Pregunta  1</vt:lpstr>
      <vt:lpstr>Hagamos un rápido repaso antes de pasar a la recolección de datos! Respuesta de la pregunta  1</vt:lpstr>
      <vt:lpstr>Hagamos un rápido repaso antes de pasar a la recolección de datos! Pregunta  2</vt:lpstr>
      <vt:lpstr>Hagamos un rápido repaso antes de pasar a la recolección de datos! Respuesta de la pregunta  2</vt:lpstr>
      <vt:lpstr>Hagamos un rápido repaso antes de pasar a la recopilación de datos! Pregunta 3</vt:lpstr>
      <vt:lpstr>Hagamos un rápido repaso antes de pasar a la recopilación de datos! Respuesta a la pregunta 3</vt:lpstr>
      <vt:lpstr>Descripción General del Protocolo de la Senescencia Foliar del Pasto</vt:lpstr>
      <vt:lpstr>Equipamiento y  documentos necesarios</vt:lpstr>
      <vt:lpstr> Selección del Sitio</vt:lpstr>
      <vt:lpstr>Otras consideraciones para la selección del sitio</vt:lpstr>
      <vt:lpstr>Definición del Sitio de Senescencia Foliar  de Pasto-1</vt:lpstr>
      <vt:lpstr>Definición del Sitio de Senescencia Foliar  de Pasto -2</vt:lpstr>
      <vt:lpstr>Primera Visita: Pastos con senescencia foliar</vt:lpstr>
      <vt:lpstr>Primera visita: Documentación del Sitio de Senescencia Foliar</vt:lpstr>
      <vt:lpstr>Cada visita: pastos con senescencia foliar</vt:lpstr>
      <vt:lpstr>Hoja de Datos de Senescencia Foliar</vt:lpstr>
      <vt:lpstr>Ejemplo de Hoja de Datos  completa</vt:lpstr>
      <vt:lpstr>¡Repasemos hasta ahora! Pregunta 4</vt:lpstr>
      <vt:lpstr>¡Repasemos hasta ahora! Respuesta de la pregunta 4       </vt:lpstr>
      <vt:lpstr>¡Repasemos hasta ahora! Pregunta 5        </vt:lpstr>
      <vt:lpstr>  ¡Repasemos hasta ahora! Respuesta de la pregunta 5        </vt:lpstr>
      <vt:lpstr>Informe sus datos a GLOBE</vt:lpstr>
      <vt:lpstr>Ingreso de los datos a través del Ingreso de Datos en Vivo o la Aplicación Móvil para el Ingreso de Datos-Pantalla 1</vt:lpstr>
      <vt:lpstr>Ingreso de los datos a través del Ingreso de Datos en Vivo o la Aplicación Móvil para el Ingreso de Datos-Pantalla 2</vt:lpstr>
      <vt:lpstr>Visualice y recupere datos- Paso 1</vt:lpstr>
      <vt:lpstr>Visualice y recupere datos- Paso 2</vt:lpstr>
      <vt:lpstr>Visualice y recupere datos- Paso 3</vt:lpstr>
      <vt:lpstr>Revise las preguntas que le ayudarán a prepararse para realizar las mediciones de Floración y Senescencia Foliar  asociadas con los Protocolos de Biometría GLOBE. </vt:lpstr>
      <vt:lpstr>¡Felicitaciones!</vt:lpstr>
      <vt:lpstr>Preguntas para la investigación: </vt:lpstr>
      <vt:lpstr>PF: Preguntas Frecuentes</vt:lpstr>
      <vt:lpstr> Por favor envíenos sus comentarios sobre este módulo. ¡Este es un proyecto de la comunidad y agradecemos sus comentarios, sugerencias y ediciones!! Comente aquí: eTraining Feedback ¿Preguntas acerca del contenido de este módulo? Contacte a GLOBE: help@globe.gov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María Paz Fernández</cp:lastModifiedBy>
  <cp:revision>253</cp:revision>
  <dcterms:created xsi:type="dcterms:W3CDTF">2016-04-14T20:43:53Z</dcterms:created>
  <dcterms:modified xsi:type="dcterms:W3CDTF">2022-03-17T16:19:43Z</dcterms:modified>
</cp:coreProperties>
</file>