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autoCompressPictures="0">
  <p:sldMasterIdLst>
    <p:sldMasterId id="2147483660" r:id="rId1"/>
  </p:sldMasterIdLst>
  <p:notesMasterIdLst>
    <p:notesMasterId r:id="rId42"/>
  </p:notesMasterIdLst>
  <p:sldIdLst>
    <p:sldId id="256" r:id="rId2"/>
    <p:sldId id="258" r:id="rId3"/>
    <p:sldId id="259" r:id="rId4"/>
    <p:sldId id="260" r:id="rId5"/>
    <p:sldId id="261" r:id="rId6"/>
    <p:sldId id="262" r:id="rId7"/>
    <p:sldId id="263" r:id="rId8"/>
    <p:sldId id="264" r:id="rId9"/>
    <p:sldId id="266" r:id="rId10"/>
    <p:sldId id="265" r:id="rId11"/>
    <p:sldId id="294" r:id="rId12"/>
    <p:sldId id="267" r:id="rId13"/>
    <p:sldId id="284" r:id="rId14"/>
    <p:sldId id="287" r:id="rId15"/>
    <p:sldId id="285" r:id="rId16"/>
    <p:sldId id="288" r:id="rId17"/>
    <p:sldId id="286" r:id="rId18"/>
    <p:sldId id="289" r:id="rId19"/>
    <p:sldId id="283" r:id="rId20"/>
    <p:sldId id="268" r:id="rId21"/>
    <p:sldId id="269" r:id="rId22"/>
    <p:sldId id="270" r:id="rId23"/>
    <p:sldId id="271" r:id="rId24"/>
    <p:sldId id="272" r:id="rId25"/>
    <p:sldId id="290" r:id="rId26"/>
    <p:sldId id="291" r:id="rId27"/>
    <p:sldId id="292" r:id="rId28"/>
    <p:sldId id="293" r:id="rId29"/>
    <p:sldId id="273" r:id="rId30"/>
    <p:sldId id="274" r:id="rId31"/>
    <p:sldId id="275" r:id="rId32"/>
    <p:sldId id="276" r:id="rId33"/>
    <p:sldId id="277" r:id="rId34"/>
    <p:sldId id="278" r:id="rId35"/>
    <p:sldId id="279" r:id="rId36"/>
    <p:sldId id="280" r:id="rId37"/>
    <p:sldId id="295" r:id="rId38"/>
    <p:sldId id="281" r:id="rId39"/>
    <p:sldId id="282" r:id="rId40"/>
    <p:sldId id="296" r:id="rId4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59885"/>
    <a:srgbClr val="A0BBA5"/>
    <a:srgbClr val="6F9380"/>
    <a:srgbClr val="215B1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4641" autoAdjust="0"/>
    <p:restoredTop sz="93979" autoAdjust="0"/>
  </p:normalViewPr>
  <p:slideViewPr>
    <p:cSldViewPr snapToGrid="0" snapToObjects="1">
      <p:cViewPr varScale="1">
        <p:scale>
          <a:sx n="69" d="100"/>
          <a:sy n="69" d="100"/>
        </p:scale>
        <p:origin x="132" y="24"/>
      </p:cViewPr>
      <p:guideLst/>
    </p:cSldViewPr>
  </p:slideViewPr>
  <p:outlineViewPr>
    <p:cViewPr>
      <p:scale>
        <a:sx n="33" d="100"/>
        <a:sy n="33" d="100"/>
      </p:scale>
      <p:origin x="0" y="-58613"/>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C2291F9-FD8D-994F-8973-3E1CD1675D9F}" type="datetimeFigureOut">
              <a:rPr lang="en-US" smtClean="0"/>
              <a:t>3/17/2022</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526482F-772B-3348-832B-5B9013589BB6}" type="slidenum">
              <a:rPr lang="en-US" smtClean="0"/>
              <a:t>‹Nº›</a:t>
            </a:fld>
            <a:endParaRPr lang="en-US"/>
          </a:p>
        </p:txBody>
      </p:sp>
    </p:spTree>
    <p:extLst>
      <p:ext uri="{BB962C8B-B14F-4D97-AF65-F5344CB8AC3E}">
        <p14:creationId xmlns:p14="http://schemas.microsoft.com/office/powerpoint/2010/main" val="18590478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26482F-772B-3348-832B-5B9013589BB6}" type="slidenum">
              <a:rPr lang="en-US" smtClean="0"/>
              <a:t>1</a:t>
            </a:fld>
            <a:endParaRPr lang="en-US"/>
          </a:p>
        </p:txBody>
      </p:sp>
    </p:spTree>
    <p:extLst>
      <p:ext uri="{BB962C8B-B14F-4D97-AF65-F5344CB8AC3E}">
        <p14:creationId xmlns:p14="http://schemas.microsoft.com/office/powerpoint/2010/main" val="12773322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Y" dirty="0"/>
          </a:p>
        </p:txBody>
      </p:sp>
      <p:sp>
        <p:nvSpPr>
          <p:cNvPr id="4" name="Slide Number Placeholder 3"/>
          <p:cNvSpPr>
            <a:spLocks noGrp="1"/>
          </p:cNvSpPr>
          <p:nvPr>
            <p:ph type="sldNum" sz="quarter" idx="5"/>
          </p:nvPr>
        </p:nvSpPr>
        <p:spPr/>
        <p:txBody>
          <a:bodyPr/>
          <a:lstStyle/>
          <a:p>
            <a:fld id="{5526482F-772B-3348-832B-5B9013589BB6}" type="slidenum">
              <a:rPr lang="en-US" smtClean="0"/>
              <a:t>14</a:t>
            </a:fld>
            <a:endParaRPr lang="en-US"/>
          </a:p>
        </p:txBody>
      </p:sp>
    </p:spTree>
    <p:extLst>
      <p:ext uri="{BB962C8B-B14F-4D97-AF65-F5344CB8AC3E}">
        <p14:creationId xmlns:p14="http://schemas.microsoft.com/office/powerpoint/2010/main" val="37075965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26482F-772B-3348-832B-5B9013589BB6}" type="slidenum">
              <a:rPr lang="en-US" smtClean="0"/>
              <a:t>15</a:t>
            </a:fld>
            <a:endParaRPr lang="en-US"/>
          </a:p>
        </p:txBody>
      </p:sp>
    </p:spTree>
    <p:extLst>
      <p:ext uri="{BB962C8B-B14F-4D97-AF65-F5344CB8AC3E}">
        <p14:creationId xmlns:p14="http://schemas.microsoft.com/office/powerpoint/2010/main" val="32993941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26482F-772B-3348-832B-5B9013589BB6}" type="slidenum">
              <a:rPr lang="en-US" smtClean="0"/>
              <a:t>16</a:t>
            </a:fld>
            <a:endParaRPr lang="en-US"/>
          </a:p>
        </p:txBody>
      </p:sp>
    </p:spTree>
    <p:extLst>
      <p:ext uri="{BB962C8B-B14F-4D97-AF65-F5344CB8AC3E}">
        <p14:creationId xmlns:p14="http://schemas.microsoft.com/office/powerpoint/2010/main" val="17242463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26482F-772B-3348-832B-5B9013589BB6}" type="slidenum">
              <a:rPr lang="en-US" smtClean="0"/>
              <a:t>17</a:t>
            </a:fld>
            <a:endParaRPr lang="en-US"/>
          </a:p>
        </p:txBody>
      </p:sp>
    </p:spTree>
    <p:extLst>
      <p:ext uri="{BB962C8B-B14F-4D97-AF65-F5344CB8AC3E}">
        <p14:creationId xmlns:p14="http://schemas.microsoft.com/office/powerpoint/2010/main" val="38440770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26482F-772B-3348-832B-5B9013589BB6}" type="slidenum">
              <a:rPr lang="en-US" smtClean="0"/>
              <a:t>19</a:t>
            </a:fld>
            <a:endParaRPr lang="en-US"/>
          </a:p>
        </p:txBody>
      </p:sp>
    </p:spTree>
    <p:extLst>
      <p:ext uri="{BB962C8B-B14F-4D97-AF65-F5344CB8AC3E}">
        <p14:creationId xmlns:p14="http://schemas.microsoft.com/office/powerpoint/2010/main" val="20002905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26482F-772B-3348-832B-5B9013589BB6}" type="slidenum">
              <a:rPr lang="en-US" smtClean="0"/>
              <a:t>20</a:t>
            </a:fld>
            <a:endParaRPr lang="en-US"/>
          </a:p>
        </p:txBody>
      </p:sp>
    </p:spTree>
    <p:extLst>
      <p:ext uri="{BB962C8B-B14F-4D97-AF65-F5344CB8AC3E}">
        <p14:creationId xmlns:p14="http://schemas.microsoft.com/office/powerpoint/2010/main" val="41128913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26482F-772B-3348-832B-5B9013589BB6}" type="slidenum">
              <a:rPr lang="en-US" smtClean="0"/>
              <a:t>24</a:t>
            </a:fld>
            <a:endParaRPr lang="en-US"/>
          </a:p>
        </p:txBody>
      </p:sp>
    </p:spTree>
    <p:extLst>
      <p:ext uri="{BB962C8B-B14F-4D97-AF65-F5344CB8AC3E}">
        <p14:creationId xmlns:p14="http://schemas.microsoft.com/office/powerpoint/2010/main" val="9810572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26482F-772B-3348-832B-5B9013589BB6}" type="slidenum">
              <a:rPr lang="en-US" smtClean="0"/>
              <a:t>25</a:t>
            </a:fld>
            <a:endParaRPr lang="en-US"/>
          </a:p>
        </p:txBody>
      </p:sp>
    </p:spTree>
    <p:extLst>
      <p:ext uri="{BB962C8B-B14F-4D97-AF65-F5344CB8AC3E}">
        <p14:creationId xmlns:p14="http://schemas.microsoft.com/office/powerpoint/2010/main" val="13831713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26482F-772B-3348-832B-5B9013589BB6}" type="slidenum">
              <a:rPr lang="en-US" smtClean="0"/>
              <a:t>26</a:t>
            </a:fld>
            <a:endParaRPr lang="en-US"/>
          </a:p>
        </p:txBody>
      </p:sp>
    </p:spTree>
    <p:extLst>
      <p:ext uri="{BB962C8B-B14F-4D97-AF65-F5344CB8AC3E}">
        <p14:creationId xmlns:p14="http://schemas.microsoft.com/office/powerpoint/2010/main" val="14828132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Y" dirty="0"/>
              <a:t>El Ingreso de Datos Científicos del Programa GLOBE</a:t>
            </a:r>
          </a:p>
          <a:p>
            <a:pPr lvl="0"/>
            <a:r>
              <a:rPr lang="en-UY" dirty="0"/>
              <a:t>La aplicación móvil de GLOBE permite a los usuarios ingresar datos en una enorme cantidad de protocolos científicos GLOBE.  Para usar la aplicación, necesitará una cuenta GLOBE.</a:t>
            </a:r>
          </a:p>
          <a:p>
            <a:pPr lvl="0"/>
            <a:r>
              <a:rPr lang="en-UY" dirty="0"/>
              <a:t>Tengo una cuenta GLOBE.</a:t>
            </a:r>
          </a:p>
          <a:p>
            <a:endParaRPr lang="en-UY" dirty="0"/>
          </a:p>
        </p:txBody>
      </p:sp>
      <p:sp>
        <p:nvSpPr>
          <p:cNvPr id="4" name="Slide Number Placeholder 3"/>
          <p:cNvSpPr>
            <a:spLocks noGrp="1"/>
          </p:cNvSpPr>
          <p:nvPr>
            <p:ph type="sldNum" sz="quarter" idx="5"/>
          </p:nvPr>
        </p:nvSpPr>
        <p:spPr/>
        <p:txBody>
          <a:bodyPr/>
          <a:lstStyle/>
          <a:p>
            <a:fld id="{5526482F-772B-3348-832B-5B9013589BB6}" type="slidenum">
              <a:rPr lang="en-US" smtClean="0"/>
              <a:t>28</a:t>
            </a:fld>
            <a:endParaRPr lang="en-US"/>
          </a:p>
        </p:txBody>
      </p:sp>
    </p:spTree>
    <p:extLst>
      <p:ext uri="{BB962C8B-B14F-4D97-AF65-F5344CB8AC3E}">
        <p14:creationId xmlns:p14="http://schemas.microsoft.com/office/powerpoint/2010/main" val="6320014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Y" b="1" dirty="0">
                <a:solidFill>
                  <a:schemeClr val="accent6">
                    <a:lumMod val="50000"/>
                  </a:schemeClr>
                </a:solidFill>
              </a:rPr>
              <a:t>Mediciones de Biometría GLOBE</a:t>
            </a:r>
          </a:p>
          <a:p>
            <a:r>
              <a:rPr lang="en-UY" b="1" dirty="0">
                <a:solidFill>
                  <a:schemeClr val="accent6">
                    <a:lumMod val="50000"/>
                  </a:schemeClr>
                </a:solidFill>
              </a:rPr>
              <a:t>Sitio de Muestreo de la Cobertura Terrestre GLOBE</a:t>
            </a:r>
          </a:p>
          <a:p>
            <a:r>
              <a:rPr lang="en-UY" b="1" dirty="0">
                <a:solidFill>
                  <a:schemeClr val="accent6">
                    <a:lumMod val="50000"/>
                  </a:schemeClr>
                </a:solidFill>
              </a:rPr>
              <a:t>Cobertura de Dosel y Cobertura Terrestre</a:t>
            </a:r>
          </a:p>
          <a:p>
            <a:r>
              <a:rPr lang="en-UY" b="1" dirty="0">
                <a:solidFill>
                  <a:schemeClr val="accent6">
                    <a:lumMod val="50000"/>
                  </a:schemeClr>
                </a:solidFill>
              </a:rPr>
              <a:t>Altura de gramíneas, arboles y arbustos</a:t>
            </a:r>
          </a:p>
          <a:p>
            <a:r>
              <a:rPr lang="en-UY" b="1" dirty="0">
                <a:solidFill>
                  <a:schemeClr val="accent6">
                    <a:lumMod val="50000"/>
                  </a:schemeClr>
                </a:solidFill>
              </a:rPr>
              <a:t>Altura de los árboles a la altura del suelo: Técnica de clinómetro simplificada</a:t>
            </a:r>
          </a:p>
          <a:p>
            <a:r>
              <a:rPr lang="en-UY" b="1" dirty="0">
                <a:solidFill>
                  <a:schemeClr val="accent6">
                    <a:lumMod val="50000"/>
                  </a:schemeClr>
                </a:solidFill>
              </a:rPr>
              <a:t>Altura de los árboles en la pendiente: De pie junto a los árboles</a:t>
            </a:r>
          </a:p>
          <a:p>
            <a:r>
              <a:rPr lang="en-UY" b="1" dirty="0">
                <a:solidFill>
                  <a:schemeClr val="accent6">
                    <a:lumMod val="50000"/>
                  </a:schemeClr>
                </a:solidFill>
              </a:rPr>
              <a:t>Altura de los árboles en la pendiente. Técnicas de dos triángulos</a:t>
            </a:r>
          </a:p>
          <a:p>
            <a:r>
              <a:rPr lang="en-UY" b="1" dirty="0">
                <a:solidFill>
                  <a:schemeClr val="accent6">
                    <a:lumMod val="50000"/>
                  </a:schemeClr>
                </a:solidFill>
              </a:rPr>
              <a:t>Cicrunferencia de los árboles</a:t>
            </a:r>
          </a:p>
          <a:p>
            <a:r>
              <a:rPr lang="en-UY" b="1" dirty="0">
                <a:solidFill>
                  <a:schemeClr val="accent6">
                    <a:lumMod val="50000"/>
                  </a:schemeClr>
                </a:solidFill>
              </a:rPr>
              <a:t>Biomasa gramínea</a:t>
            </a:r>
          </a:p>
          <a:p>
            <a:r>
              <a:rPr lang="en-UY" b="1" dirty="0">
                <a:solidFill>
                  <a:schemeClr val="accent6">
                    <a:lumMod val="75000"/>
                  </a:schemeClr>
                </a:solidFill>
              </a:rPr>
              <a:t>              </a:t>
            </a:r>
          </a:p>
        </p:txBody>
      </p:sp>
      <p:sp>
        <p:nvSpPr>
          <p:cNvPr id="4" name="Slide Number Placeholder 3"/>
          <p:cNvSpPr>
            <a:spLocks noGrp="1"/>
          </p:cNvSpPr>
          <p:nvPr>
            <p:ph type="sldNum" sz="quarter" idx="5"/>
          </p:nvPr>
        </p:nvSpPr>
        <p:spPr/>
        <p:txBody>
          <a:bodyPr/>
          <a:lstStyle/>
          <a:p>
            <a:fld id="{5526482F-772B-3348-832B-5B9013589BB6}" type="slidenum">
              <a:rPr lang="en-US" smtClean="0"/>
              <a:t>3</a:t>
            </a:fld>
            <a:endParaRPr lang="en-US"/>
          </a:p>
        </p:txBody>
      </p:sp>
    </p:spTree>
    <p:extLst>
      <p:ext uri="{BB962C8B-B14F-4D97-AF65-F5344CB8AC3E}">
        <p14:creationId xmlns:p14="http://schemas.microsoft.com/office/powerpoint/2010/main" val="33577564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Y" dirty="0"/>
              <a:t>Identificando su sitio de muestreo</a:t>
            </a:r>
          </a:p>
          <a:p>
            <a:r>
              <a:rPr lang="en-UY" dirty="0"/>
              <a:t>Seleccione “Nueva Observación”</a:t>
            </a:r>
          </a:p>
          <a:p>
            <a:r>
              <a:rPr lang="en-UY" dirty="0"/>
              <a:t>Mis marcadores</a:t>
            </a:r>
          </a:p>
          <a:p>
            <a:r>
              <a:rPr lang="en-UY" dirty="0"/>
              <a:t>Mis Organizaciones y Sitios</a:t>
            </a:r>
          </a:p>
        </p:txBody>
      </p:sp>
      <p:sp>
        <p:nvSpPr>
          <p:cNvPr id="4" name="Slide Number Placeholder 3"/>
          <p:cNvSpPr>
            <a:spLocks noGrp="1"/>
          </p:cNvSpPr>
          <p:nvPr>
            <p:ph type="sldNum" sz="quarter" idx="5"/>
          </p:nvPr>
        </p:nvSpPr>
        <p:spPr/>
        <p:txBody>
          <a:bodyPr/>
          <a:lstStyle/>
          <a:p>
            <a:fld id="{5526482F-772B-3348-832B-5B9013589BB6}" type="slidenum">
              <a:rPr lang="en-US" smtClean="0"/>
              <a:t>29</a:t>
            </a:fld>
            <a:endParaRPr lang="en-US"/>
          </a:p>
        </p:txBody>
      </p:sp>
    </p:spTree>
    <p:extLst>
      <p:ext uri="{BB962C8B-B14F-4D97-AF65-F5344CB8AC3E}">
        <p14:creationId xmlns:p14="http://schemas.microsoft.com/office/powerpoint/2010/main" val="12983913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Y" dirty="0"/>
              <a:t>Ingrese el género, la especie y el nombre común</a:t>
            </a:r>
          </a:p>
          <a:p>
            <a:r>
              <a:rPr lang="en-UY" dirty="0"/>
              <a:t>Ingrese la circunferencia</a:t>
            </a:r>
          </a:p>
          <a:p>
            <a:r>
              <a:rPr lang="en-UY" dirty="0"/>
              <a:t>Agregue los árboles adicionales</a:t>
            </a:r>
          </a:p>
          <a:p>
            <a:r>
              <a:rPr lang="en-UY" dirty="0"/>
              <a:t>Ingrese los datos</a:t>
            </a:r>
          </a:p>
          <a:p>
            <a:r>
              <a:rPr lang="en-UY" dirty="0"/>
              <a:t>Ha terminado su entrega. Puede ver los datos de la cobertura terrestre enviados por otros utilizando </a:t>
            </a:r>
            <a:r>
              <a:rPr lang="es-ES" dirty="0"/>
              <a:t>la Herramienta de Visualización GLOBE</a:t>
            </a:r>
            <a:endParaRPr lang="en-UY" dirty="0"/>
          </a:p>
        </p:txBody>
      </p:sp>
      <p:sp>
        <p:nvSpPr>
          <p:cNvPr id="4" name="Slide Number Placeholder 3"/>
          <p:cNvSpPr>
            <a:spLocks noGrp="1"/>
          </p:cNvSpPr>
          <p:nvPr>
            <p:ph type="sldNum" sz="quarter" idx="5"/>
          </p:nvPr>
        </p:nvSpPr>
        <p:spPr/>
        <p:txBody>
          <a:bodyPr/>
          <a:lstStyle/>
          <a:p>
            <a:fld id="{5526482F-772B-3348-832B-5B9013589BB6}" type="slidenum">
              <a:rPr lang="en-US" smtClean="0"/>
              <a:t>30</a:t>
            </a:fld>
            <a:endParaRPr lang="en-US"/>
          </a:p>
        </p:txBody>
      </p:sp>
    </p:spTree>
    <p:extLst>
      <p:ext uri="{BB962C8B-B14F-4D97-AF65-F5344CB8AC3E}">
        <p14:creationId xmlns:p14="http://schemas.microsoft.com/office/powerpoint/2010/main" val="20424811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26482F-772B-3348-832B-5B9013589BB6}" type="slidenum">
              <a:rPr lang="en-US" smtClean="0"/>
              <a:t>31</a:t>
            </a:fld>
            <a:endParaRPr lang="en-US"/>
          </a:p>
        </p:txBody>
      </p:sp>
    </p:spTree>
    <p:extLst>
      <p:ext uri="{BB962C8B-B14F-4D97-AF65-F5344CB8AC3E}">
        <p14:creationId xmlns:p14="http://schemas.microsoft.com/office/powerpoint/2010/main" val="9724353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Al hacer clic en una ubicación se abrirá una nota de mapa que proporciona datos de clasificación de cobertura terrestre para esa ubicación y hora. Siga las instrucciones en el tutorial para descargar los datos en un archivo .</a:t>
            </a:r>
            <a:r>
              <a:rPr lang="es-ES" dirty="0" err="1"/>
              <a:t>csv</a:t>
            </a:r>
            <a:r>
              <a:rPr lang="es-ES" dirty="0"/>
              <a:t> para su análisis</a:t>
            </a:r>
            <a:endParaRPr lang="en-UY" dirty="0"/>
          </a:p>
        </p:txBody>
      </p:sp>
      <p:sp>
        <p:nvSpPr>
          <p:cNvPr id="4" name="Slide Number Placeholder 3"/>
          <p:cNvSpPr>
            <a:spLocks noGrp="1"/>
          </p:cNvSpPr>
          <p:nvPr>
            <p:ph type="sldNum" sz="quarter" idx="5"/>
          </p:nvPr>
        </p:nvSpPr>
        <p:spPr/>
        <p:txBody>
          <a:bodyPr/>
          <a:lstStyle/>
          <a:p>
            <a:fld id="{5526482F-772B-3348-832B-5B9013589BB6}" type="slidenum">
              <a:rPr lang="en-US" smtClean="0"/>
              <a:t>33</a:t>
            </a:fld>
            <a:endParaRPr lang="en-US"/>
          </a:p>
        </p:txBody>
      </p:sp>
    </p:spTree>
    <p:extLst>
      <p:ext uri="{BB962C8B-B14F-4D97-AF65-F5344CB8AC3E}">
        <p14:creationId xmlns:p14="http://schemas.microsoft.com/office/powerpoint/2010/main" val="21285031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26482F-772B-3348-832B-5B9013589BB6}" type="slidenum">
              <a:rPr lang="en-US" smtClean="0"/>
              <a:t>34</a:t>
            </a:fld>
            <a:endParaRPr lang="en-US"/>
          </a:p>
        </p:txBody>
      </p:sp>
    </p:spTree>
    <p:extLst>
      <p:ext uri="{BB962C8B-B14F-4D97-AF65-F5344CB8AC3E}">
        <p14:creationId xmlns:p14="http://schemas.microsoft.com/office/powerpoint/2010/main" val="1966689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Diagrama</a:t>
            </a:r>
            <a:r>
              <a:rPr lang="en-US" dirty="0"/>
              <a:t> de </a:t>
            </a:r>
            <a:r>
              <a:rPr lang="en-US" dirty="0" err="1"/>
              <a:t>conceptos</a:t>
            </a:r>
            <a:r>
              <a:rPr lang="en-US" dirty="0"/>
              <a:t> de campo</a:t>
            </a:r>
          </a:p>
          <a:p>
            <a:r>
              <a:rPr lang="en-US" dirty="0" err="1"/>
              <a:t>Circunferencia</a:t>
            </a:r>
            <a:endParaRPr lang="en-US" dirty="0"/>
          </a:p>
          <a:p>
            <a:r>
              <a:rPr lang="en-US" dirty="0" err="1"/>
              <a:t>Diámetro</a:t>
            </a:r>
            <a:r>
              <a:rPr lang="en-US" dirty="0"/>
              <a:t> de la Altura del </a:t>
            </a:r>
            <a:r>
              <a:rPr lang="en-US" dirty="0" err="1"/>
              <a:t>Pecho</a:t>
            </a:r>
            <a:endParaRPr lang="en-US" dirty="0"/>
          </a:p>
          <a:p>
            <a:r>
              <a:rPr lang="en-US" dirty="0" err="1"/>
              <a:t>Biomasa</a:t>
            </a:r>
            <a:endParaRPr lang="en-US" dirty="0"/>
          </a:p>
          <a:p>
            <a:r>
              <a:rPr lang="en-US" dirty="0" err="1"/>
              <a:t>Almacenamiento</a:t>
            </a:r>
            <a:r>
              <a:rPr lang="en-US" dirty="0"/>
              <a:t> de </a:t>
            </a:r>
            <a:r>
              <a:rPr lang="en-US" dirty="0" err="1"/>
              <a:t>carbono</a:t>
            </a:r>
            <a:r>
              <a:rPr lang="en-US" dirty="0"/>
              <a:t> (por árbol)</a:t>
            </a:r>
          </a:p>
          <a:p>
            <a:r>
              <a:rPr lang="en-US" dirty="0" err="1"/>
              <a:t>Almacenamiento</a:t>
            </a:r>
            <a:r>
              <a:rPr lang="en-US" dirty="0"/>
              <a:t> de </a:t>
            </a:r>
            <a:r>
              <a:rPr lang="en-US" dirty="0" err="1"/>
              <a:t>carbono</a:t>
            </a:r>
            <a:r>
              <a:rPr lang="en-US" dirty="0"/>
              <a:t> (por árbol)</a:t>
            </a:r>
          </a:p>
          <a:p>
            <a:r>
              <a:rPr lang="en-US" dirty="0" err="1"/>
              <a:t>Ecuasiones</a:t>
            </a:r>
            <a:r>
              <a:rPr lang="en-US" dirty="0"/>
              <a:t> </a:t>
            </a:r>
            <a:r>
              <a:rPr lang="en-US" dirty="0" err="1"/>
              <a:t>alométricas</a:t>
            </a:r>
            <a:endParaRPr lang="en-US" dirty="0"/>
          </a:p>
          <a:p>
            <a:r>
              <a:rPr lang="en-US" dirty="0" err="1"/>
              <a:t>Carbono</a:t>
            </a:r>
            <a:r>
              <a:rPr lang="en-US" dirty="0"/>
              <a:t>=</a:t>
            </a:r>
            <a:r>
              <a:rPr lang="en-US" dirty="0" err="1"/>
              <a:t>Biomasa</a:t>
            </a:r>
            <a:r>
              <a:rPr lang="en-US" dirty="0"/>
              <a:t> </a:t>
            </a:r>
          </a:p>
          <a:p>
            <a:r>
              <a:rPr lang="en-US" dirty="0"/>
              <a:t>Area del </a:t>
            </a:r>
            <a:r>
              <a:rPr lang="en-US" dirty="0" err="1"/>
              <a:t>suelo</a:t>
            </a:r>
            <a:r>
              <a:rPr lang="en-US" dirty="0"/>
              <a:t> de </a:t>
            </a:r>
            <a:r>
              <a:rPr lang="en-US" dirty="0" err="1"/>
              <a:t>interés</a:t>
            </a:r>
            <a:endParaRPr lang="en-US" dirty="0"/>
          </a:p>
        </p:txBody>
      </p:sp>
      <p:sp>
        <p:nvSpPr>
          <p:cNvPr id="4" name="Slide Number Placeholder 3"/>
          <p:cNvSpPr>
            <a:spLocks noGrp="1"/>
          </p:cNvSpPr>
          <p:nvPr>
            <p:ph type="sldNum" sz="quarter" idx="10"/>
          </p:nvPr>
        </p:nvSpPr>
        <p:spPr/>
        <p:txBody>
          <a:bodyPr/>
          <a:lstStyle/>
          <a:p>
            <a:fld id="{5526482F-772B-3348-832B-5B9013589BB6}" type="slidenum">
              <a:rPr lang="en-US" smtClean="0"/>
              <a:t>36</a:t>
            </a:fld>
            <a:endParaRPr lang="en-US"/>
          </a:p>
        </p:txBody>
      </p:sp>
    </p:spTree>
    <p:extLst>
      <p:ext uri="{BB962C8B-B14F-4D97-AF65-F5344CB8AC3E}">
        <p14:creationId xmlns:p14="http://schemas.microsoft.com/office/powerpoint/2010/main" val="355057087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26482F-772B-3348-832B-5B9013589BB6}" type="slidenum">
              <a:rPr lang="en-US" smtClean="0"/>
              <a:t>37</a:t>
            </a:fld>
            <a:endParaRPr lang="en-US"/>
          </a:p>
        </p:txBody>
      </p:sp>
    </p:spTree>
    <p:extLst>
      <p:ext uri="{BB962C8B-B14F-4D97-AF65-F5344CB8AC3E}">
        <p14:creationId xmlns:p14="http://schemas.microsoft.com/office/powerpoint/2010/main" val="32614609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26482F-772B-3348-832B-5B9013589BB6}" type="slidenum">
              <a:rPr lang="en-US" smtClean="0"/>
              <a:t>38</a:t>
            </a:fld>
            <a:endParaRPr lang="en-US"/>
          </a:p>
        </p:txBody>
      </p:sp>
    </p:spTree>
    <p:extLst>
      <p:ext uri="{BB962C8B-B14F-4D97-AF65-F5344CB8AC3E}">
        <p14:creationId xmlns:p14="http://schemas.microsoft.com/office/powerpoint/2010/main" val="15114823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Y" dirty="0"/>
              <a:t>FLUJOS DE ENERGIA</a:t>
            </a:r>
          </a:p>
          <a:p>
            <a:pPr lvl="0"/>
            <a:r>
              <a:rPr lang="en-UY" dirty="0"/>
              <a:t>BIOSFERA</a:t>
            </a:r>
          </a:p>
          <a:p>
            <a:pPr lvl="0"/>
            <a:r>
              <a:rPr lang="en-UY" dirty="0"/>
              <a:t>ATMOSFERA</a:t>
            </a:r>
          </a:p>
          <a:p>
            <a:pPr lvl="0"/>
            <a:r>
              <a:rPr lang="en-UY" dirty="0"/>
              <a:t>HIDROSFERA</a:t>
            </a:r>
          </a:p>
          <a:p>
            <a:pPr lvl="0"/>
            <a:r>
              <a:rPr lang="en-UY" dirty="0"/>
              <a:t>SUELO (PEDOSFERA)</a:t>
            </a:r>
          </a:p>
          <a:p>
            <a:pPr lvl="0"/>
            <a:r>
              <a:rPr lang="en-UY" dirty="0"/>
              <a:t>CICLOS DE LA MATERIA</a:t>
            </a:r>
          </a:p>
        </p:txBody>
      </p:sp>
      <p:sp>
        <p:nvSpPr>
          <p:cNvPr id="4" name="Slide Number Placeholder 3"/>
          <p:cNvSpPr>
            <a:spLocks noGrp="1"/>
          </p:cNvSpPr>
          <p:nvPr>
            <p:ph type="sldNum" sz="quarter" idx="5"/>
          </p:nvPr>
        </p:nvSpPr>
        <p:spPr/>
        <p:txBody>
          <a:bodyPr/>
          <a:lstStyle/>
          <a:p>
            <a:fld id="{5526482F-772B-3348-832B-5B9013589BB6}" type="slidenum">
              <a:rPr lang="en-US" smtClean="0"/>
              <a:t>4</a:t>
            </a:fld>
            <a:endParaRPr lang="en-US"/>
          </a:p>
        </p:txBody>
      </p:sp>
    </p:spTree>
    <p:extLst>
      <p:ext uri="{BB962C8B-B14F-4D97-AF65-F5344CB8AC3E}">
        <p14:creationId xmlns:p14="http://schemas.microsoft.com/office/powerpoint/2010/main" val="8941590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26482F-772B-3348-832B-5B9013589BB6}" type="slidenum">
              <a:rPr lang="en-US" smtClean="0"/>
              <a:t>5</a:t>
            </a:fld>
            <a:endParaRPr lang="en-US"/>
          </a:p>
        </p:txBody>
      </p:sp>
    </p:spTree>
    <p:extLst>
      <p:ext uri="{BB962C8B-B14F-4D97-AF65-F5344CB8AC3E}">
        <p14:creationId xmlns:p14="http://schemas.microsoft.com/office/powerpoint/2010/main" val="4696535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26482F-772B-3348-832B-5B9013589BB6}" type="slidenum">
              <a:rPr lang="en-US" smtClean="0"/>
              <a:t>6</a:t>
            </a:fld>
            <a:endParaRPr lang="en-US"/>
          </a:p>
        </p:txBody>
      </p:sp>
    </p:spTree>
    <p:extLst>
      <p:ext uri="{BB962C8B-B14F-4D97-AF65-F5344CB8AC3E}">
        <p14:creationId xmlns:p14="http://schemas.microsoft.com/office/powerpoint/2010/main" val="7899280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26482F-772B-3348-832B-5B9013589BB6}" type="slidenum">
              <a:rPr lang="en-US" smtClean="0"/>
              <a:t>7</a:t>
            </a:fld>
            <a:endParaRPr lang="en-US"/>
          </a:p>
        </p:txBody>
      </p:sp>
    </p:spTree>
    <p:extLst>
      <p:ext uri="{BB962C8B-B14F-4D97-AF65-F5344CB8AC3E}">
        <p14:creationId xmlns:p14="http://schemas.microsoft.com/office/powerpoint/2010/main" val="25298856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26482F-772B-3348-832B-5B9013589BB6}" type="slidenum">
              <a:rPr lang="en-US" smtClean="0"/>
              <a:t>8</a:t>
            </a:fld>
            <a:endParaRPr lang="en-US"/>
          </a:p>
        </p:txBody>
      </p:sp>
    </p:spTree>
    <p:extLst>
      <p:ext uri="{BB962C8B-B14F-4D97-AF65-F5344CB8AC3E}">
        <p14:creationId xmlns:p14="http://schemas.microsoft.com/office/powerpoint/2010/main" val="2064012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26482F-772B-3348-832B-5B9013589BB6}" type="slidenum">
              <a:rPr lang="en-US" smtClean="0"/>
              <a:t>10</a:t>
            </a:fld>
            <a:endParaRPr lang="en-US"/>
          </a:p>
        </p:txBody>
      </p:sp>
    </p:spTree>
    <p:extLst>
      <p:ext uri="{BB962C8B-B14F-4D97-AF65-F5344CB8AC3E}">
        <p14:creationId xmlns:p14="http://schemas.microsoft.com/office/powerpoint/2010/main" val="162709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26482F-772B-3348-832B-5B9013589BB6}" type="slidenum">
              <a:rPr lang="en-US" smtClean="0"/>
              <a:t>11</a:t>
            </a:fld>
            <a:endParaRPr lang="en-US"/>
          </a:p>
        </p:txBody>
      </p:sp>
    </p:spTree>
    <p:extLst>
      <p:ext uri="{BB962C8B-B14F-4D97-AF65-F5344CB8AC3E}">
        <p14:creationId xmlns:p14="http://schemas.microsoft.com/office/powerpoint/2010/main" val="34107002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35611D6-88B5-7945-A30D-FF975E26C045}" type="datetime1">
              <a:rPr lang="en-US" smtClean="0"/>
              <a:t>3/17/2022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0627B17-9DD1-A345-8751-83B8F38A347B}" type="slidenum">
              <a:rPr lang="en-US" smtClean="0"/>
              <a:t>‹Nº›</a:t>
            </a:fld>
            <a:endParaRPr lang="en-US" dirty="0"/>
          </a:p>
        </p:txBody>
      </p:sp>
    </p:spTree>
    <p:extLst>
      <p:ext uri="{BB962C8B-B14F-4D97-AF65-F5344CB8AC3E}">
        <p14:creationId xmlns:p14="http://schemas.microsoft.com/office/powerpoint/2010/main" val="4064137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260829E-3FE9-614E-A27B-20D57BF8B44F}" type="datetime1">
              <a:rPr lang="en-US" smtClean="0"/>
              <a:t>3/17/2022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0627B17-9DD1-A345-8751-83B8F38A347B}" type="slidenum">
              <a:rPr lang="en-US" smtClean="0"/>
              <a:t>‹Nº›</a:t>
            </a:fld>
            <a:endParaRPr lang="en-US" dirty="0"/>
          </a:p>
        </p:txBody>
      </p:sp>
    </p:spTree>
    <p:extLst>
      <p:ext uri="{BB962C8B-B14F-4D97-AF65-F5344CB8AC3E}">
        <p14:creationId xmlns:p14="http://schemas.microsoft.com/office/powerpoint/2010/main" val="11302677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59CA1B3-5C2F-5744-BC46-75DD4909AB7D}" type="datetime1">
              <a:rPr lang="en-US" smtClean="0"/>
              <a:t>3/17/2022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0627B17-9DD1-A345-8751-83B8F38A347B}" type="slidenum">
              <a:rPr lang="en-US" smtClean="0"/>
              <a:t>‹Nº›</a:t>
            </a:fld>
            <a:endParaRPr lang="en-US" dirty="0"/>
          </a:p>
        </p:txBody>
      </p:sp>
    </p:spTree>
    <p:extLst>
      <p:ext uri="{BB962C8B-B14F-4D97-AF65-F5344CB8AC3E}">
        <p14:creationId xmlns:p14="http://schemas.microsoft.com/office/powerpoint/2010/main" val="19171829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9D1F73C-1309-9045-B0EB-91D64B3D3400}" type="datetime1">
              <a:rPr lang="en-US" smtClean="0"/>
              <a:t>3/17/2022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0627B17-9DD1-A345-8751-83B8F38A347B}" type="slidenum">
              <a:rPr lang="en-US" smtClean="0"/>
              <a:t>‹Nº›</a:t>
            </a:fld>
            <a:endParaRPr lang="en-US" dirty="0"/>
          </a:p>
        </p:txBody>
      </p:sp>
    </p:spTree>
    <p:extLst>
      <p:ext uri="{BB962C8B-B14F-4D97-AF65-F5344CB8AC3E}">
        <p14:creationId xmlns:p14="http://schemas.microsoft.com/office/powerpoint/2010/main" val="15981677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47BB0E4-3637-D04C-ABB5-F6D465DC5DAF}" type="datetime1">
              <a:rPr lang="en-US" smtClean="0"/>
              <a:t>3/17/2022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0627B17-9DD1-A345-8751-83B8F38A347B}" type="slidenum">
              <a:rPr lang="en-US" smtClean="0"/>
              <a:t>‹Nº›</a:t>
            </a:fld>
            <a:endParaRPr lang="en-US" dirty="0"/>
          </a:p>
        </p:txBody>
      </p:sp>
    </p:spTree>
    <p:extLst>
      <p:ext uri="{BB962C8B-B14F-4D97-AF65-F5344CB8AC3E}">
        <p14:creationId xmlns:p14="http://schemas.microsoft.com/office/powerpoint/2010/main" val="18265944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3AA247E-D908-CB4E-996C-5365D2E8221A}" type="datetime1">
              <a:rPr lang="en-US" smtClean="0"/>
              <a:t>3/17/2022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0627B17-9DD1-A345-8751-83B8F38A347B}" type="slidenum">
              <a:rPr lang="en-US" smtClean="0"/>
              <a:t>‹Nº›</a:t>
            </a:fld>
            <a:endParaRPr lang="en-US" dirty="0"/>
          </a:p>
        </p:txBody>
      </p:sp>
      <p:pic>
        <p:nvPicPr>
          <p:cNvPr id="8" name="Imagen 7"/>
          <p:cNvPicPr>
            <a:picLocks noChangeAspect="1"/>
          </p:cNvPicPr>
          <p:nvPr userDrawn="1"/>
        </p:nvPicPr>
        <p:blipFill>
          <a:blip r:embed="rId2"/>
          <a:stretch>
            <a:fillRect/>
          </a:stretch>
        </p:blipFill>
        <p:spPr>
          <a:xfrm>
            <a:off x="-397" y="-127199"/>
            <a:ext cx="9144793" cy="7059780"/>
          </a:xfrm>
          <a:prstGeom prst="rect">
            <a:avLst/>
          </a:prstGeom>
        </p:spPr>
      </p:pic>
    </p:spTree>
    <p:extLst>
      <p:ext uri="{BB962C8B-B14F-4D97-AF65-F5344CB8AC3E}">
        <p14:creationId xmlns:p14="http://schemas.microsoft.com/office/powerpoint/2010/main" val="12947755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BB01DA3-EC30-CA43-A1F6-BBE03E791A36}" type="datetime1">
              <a:rPr lang="en-US" smtClean="0"/>
              <a:t>3/17/2022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F0627B17-9DD1-A345-8751-83B8F38A347B}" type="slidenum">
              <a:rPr lang="en-US" smtClean="0"/>
              <a:t>‹Nº›</a:t>
            </a:fld>
            <a:endParaRPr lang="en-US" dirty="0"/>
          </a:p>
        </p:txBody>
      </p:sp>
    </p:spTree>
    <p:extLst>
      <p:ext uri="{BB962C8B-B14F-4D97-AF65-F5344CB8AC3E}">
        <p14:creationId xmlns:p14="http://schemas.microsoft.com/office/powerpoint/2010/main" val="8405376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6DE72A-9E1A-C84C-B550-50E99CBAEE15}" type="datetime1">
              <a:rPr lang="en-US" smtClean="0"/>
              <a:t>3/17/2022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F0627B17-9DD1-A345-8751-83B8F38A347B}" type="slidenum">
              <a:rPr lang="en-US" smtClean="0"/>
              <a:t>‹Nº›</a:t>
            </a:fld>
            <a:endParaRPr lang="en-US" dirty="0"/>
          </a:p>
        </p:txBody>
      </p:sp>
    </p:spTree>
    <p:extLst>
      <p:ext uri="{BB962C8B-B14F-4D97-AF65-F5344CB8AC3E}">
        <p14:creationId xmlns:p14="http://schemas.microsoft.com/office/powerpoint/2010/main" val="7690048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D9B9A1-DEFA-5F4E-BF18-D6FA2E8C311D}" type="datetime1">
              <a:rPr lang="en-US" smtClean="0"/>
              <a:t>3/17/2022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F0627B17-9DD1-A345-8751-83B8F38A347B}" type="slidenum">
              <a:rPr lang="en-US" smtClean="0"/>
              <a:t>‹Nº›</a:t>
            </a:fld>
            <a:endParaRPr lang="en-US" dirty="0"/>
          </a:p>
        </p:txBody>
      </p:sp>
    </p:spTree>
    <p:extLst>
      <p:ext uri="{BB962C8B-B14F-4D97-AF65-F5344CB8AC3E}">
        <p14:creationId xmlns:p14="http://schemas.microsoft.com/office/powerpoint/2010/main" val="11078758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6FB3554-1CF0-5D48-9632-F8FE6C3B695B}" type="datetime1">
              <a:rPr lang="en-US" smtClean="0"/>
              <a:t>3/17/2022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0627B17-9DD1-A345-8751-83B8F38A347B}" type="slidenum">
              <a:rPr lang="en-US" smtClean="0"/>
              <a:t>‹Nº›</a:t>
            </a:fld>
            <a:endParaRPr lang="en-US" dirty="0"/>
          </a:p>
        </p:txBody>
      </p:sp>
    </p:spTree>
    <p:extLst>
      <p:ext uri="{BB962C8B-B14F-4D97-AF65-F5344CB8AC3E}">
        <p14:creationId xmlns:p14="http://schemas.microsoft.com/office/powerpoint/2010/main" val="13867460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14FECF7-2FC4-F54B-926B-8B2F0B8EF5CF}" type="datetime1">
              <a:rPr lang="en-US" smtClean="0"/>
              <a:t>3/17/2022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0627B17-9DD1-A345-8751-83B8F38A347B}" type="slidenum">
              <a:rPr lang="en-US" smtClean="0"/>
              <a:t>‹Nº›</a:t>
            </a:fld>
            <a:endParaRPr lang="en-US" dirty="0"/>
          </a:p>
        </p:txBody>
      </p:sp>
    </p:spTree>
    <p:extLst>
      <p:ext uri="{BB962C8B-B14F-4D97-AF65-F5344CB8AC3E}">
        <p14:creationId xmlns:p14="http://schemas.microsoft.com/office/powerpoint/2010/main" val="4015305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BC1021B-94EE-A947-A786-207748B9A6CD}" type="datetime1">
              <a:rPr lang="en-US" smtClean="0"/>
              <a:t>3/17/2022</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0627B17-9DD1-A345-8751-83B8F38A347B}" type="slidenum">
              <a:rPr lang="en-US" smtClean="0"/>
              <a:t>‹Nº›</a:t>
            </a:fld>
            <a:endParaRPr lang="en-US" dirty="0"/>
          </a:p>
        </p:txBody>
      </p:sp>
    </p:spTree>
    <p:extLst>
      <p:ext uri="{BB962C8B-B14F-4D97-AF65-F5344CB8AC3E}">
        <p14:creationId xmlns:p14="http://schemas.microsoft.com/office/powerpoint/2010/main" val="149688685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hyperlink" Target="http://www.globe.gov/documents/355050/cbe42658-f763-4a6d-90a8-bc2fac880fdc" TargetMode="External"/><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1.png"/><Relationship Id="rId5" Type="http://schemas.openxmlformats.org/officeDocument/2006/relationships/image" Target="../media/image11.png"/><Relationship Id="rId4" Type="http://schemas.openxmlformats.org/officeDocument/2006/relationships/hyperlink" Target="https://www.globe.gov/documents/355050/5af19cd8-158d-4bb4-ae4f-6c76991c85e6"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1.png"/><Relationship Id="rId5" Type="http://schemas.openxmlformats.org/officeDocument/2006/relationships/hyperlink" Target="http://www.globe.gov/documents/355050/1410b989-d936-4883-bbc8-662027d861d0" TargetMode="External"/><Relationship Id="rId4" Type="http://schemas.openxmlformats.org/officeDocument/2006/relationships/hyperlink" Target="http://www.globe.gov/documents/355050/6fc9ebef-810a-4595-b27e-d06097ad75ce" TargetMode="External"/></Relationships>
</file>

<file path=ppt/slides/_rels/slide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jp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hyperlink" Target="mailto:DATA@GLOBE.GOV" TargetMode="External"/><Relationship Id="rId2" Type="http://schemas.openxmlformats.org/officeDocument/2006/relationships/notesSlide" Target="../notesSlides/notesSlide19.xml"/><Relationship Id="rId1" Type="http://schemas.openxmlformats.org/officeDocument/2006/relationships/slideLayout" Target="../slideLayouts/slideLayout4.xml"/><Relationship Id="rId5" Type="http://schemas.openxmlformats.org/officeDocument/2006/relationships/image" Target="../media/image1.png"/><Relationship Id="rId4" Type="http://schemas.openxmlformats.org/officeDocument/2006/relationships/image" Target="../media/image16.jpg"/></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17.jpg"/></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18.png"/></Relationships>
</file>

<file path=ppt/slides/_rels/slide3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image" Target="../media/image1.png"/><Relationship Id="rId5" Type="http://schemas.openxmlformats.org/officeDocument/2006/relationships/hyperlink" Target="https://www.globe.gov/documents/10157/7349361/Viz+tutorial.pptx" TargetMode="External"/><Relationship Id="rId4" Type="http://schemas.openxmlformats.org/officeDocument/2006/relationships/hyperlink" Target="https://www.globe.gov/documents/10157/7349361/Viz+tutorial.pdf" TargetMode="External"/></Relationships>
</file>

<file path=ppt/slides/_rels/slide33.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5.xml"/><Relationship Id="rId1" Type="http://schemas.openxmlformats.org/officeDocument/2006/relationships/slideLayout" Target="../slideLayouts/slideLayout4.xml"/><Relationship Id="rId5" Type="http://schemas.openxmlformats.org/officeDocument/2006/relationships/image" Target="../media/image22.jpg"/><Relationship Id="rId4" Type="http://schemas.openxmlformats.org/officeDocument/2006/relationships/hyperlink" Target="https://www.nwf.org/-/media/PDFs/Eco-schools/2013-NASA/03_Module-III/Lesson-13/LESSON-13_What-Is-DBH.ashx?la=en&amp;hash=4FAB7CE60A21D9543FEE54A423A50A3F521B1939"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8" Type="http://schemas.openxmlformats.org/officeDocument/2006/relationships/hyperlink" Target="http://nasawavelength.org/" TargetMode="External"/><Relationship Id="rId3" Type="http://schemas.openxmlformats.org/officeDocument/2006/relationships/image" Target="../media/image1.png"/><Relationship Id="rId7" Type="http://schemas.openxmlformats.org/officeDocument/2006/relationships/hyperlink" Target="http://www.globe.gov/" TargetMode="External"/><Relationship Id="rId2" Type="http://schemas.openxmlformats.org/officeDocument/2006/relationships/notesSlide" Target="../notesSlides/notesSlide27.xml"/><Relationship Id="rId1" Type="http://schemas.openxmlformats.org/officeDocument/2006/relationships/slideLayout" Target="../slideLayouts/slideLayout4.xml"/><Relationship Id="rId6" Type="http://schemas.openxmlformats.org/officeDocument/2006/relationships/hyperlink" Target="mailto:help@globe.gov" TargetMode="External"/><Relationship Id="rId5" Type="http://schemas.openxmlformats.org/officeDocument/2006/relationships/hyperlink" Target="https://docs.google.com/forms/d/1nF4DOebsUPFN2I3Sl73HZkrN_BzFnjAgCBdAQAt_E0I/viewform?c=0&amp;w=1" TargetMode="External"/><Relationship Id="rId10" Type="http://schemas.openxmlformats.org/officeDocument/2006/relationships/image" Target="../media/image23.png"/><Relationship Id="rId4" Type="http://schemas.openxmlformats.org/officeDocument/2006/relationships/image" Target="../media/image2.jpg"/><Relationship Id="rId9" Type="http://schemas.openxmlformats.org/officeDocument/2006/relationships/hyperlink" Target="http://climate.nasa.gov/"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4.png"/><Relationship Id="rId7" Type="http://schemas.openxmlformats.org/officeDocument/2006/relationships/hyperlink" Target="https://www.facebook.com/GLOBELAC" TargetMode="External"/><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hyperlink" Target="https://www.instagram.com/globe_lac/" TargetMode="External"/><Relationship Id="rId5" Type="http://schemas.openxmlformats.org/officeDocument/2006/relationships/hyperlink" Target="mailto:GLOBELAC.COMMUNICATIONS@EDUC.AUSTRAL.EDU.AR" TargetMode="External"/><Relationship Id="rId4" Type="http://schemas.openxmlformats.org/officeDocument/2006/relationships/hyperlink" Target="mailto:lac_rco@educ.austral.edu.ar" TargetMode="External"/><Relationship Id="rId9" Type="http://schemas.openxmlformats.org/officeDocument/2006/relationships/image" Target="../media/image26.jp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5.jp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8.jp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ctrTitle"/>
          </p:nvPr>
        </p:nvSpPr>
        <p:spPr/>
        <p:txBody>
          <a:bodyPr/>
          <a:lstStyle/>
          <a:p>
            <a:r>
              <a:rPr lang="en-US" dirty="0"/>
              <a:t>First Slide</a:t>
            </a:r>
          </a:p>
        </p:txBody>
      </p:sp>
      <p:pic>
        <p:nvPicPr>
          <p:cNvPr id="5" name="Picture 4" descr="cartoon illustration of girl measuring the circumference of a tree trunk"/>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09470"/>
            <a:ext cx="9144000" cy="6123772"/>
          </a:xfrm>
          <a:prstGeom prst="rect">
            <a:avLst/>
          </a:prstGeom>
        </p:spPr>
      </p:pic>
      <p:pic>
        <p:nvPicPr>
          <p:cNvPr id="26" name="Imagen 25"/>
          <p:cNvPicPr>
            <a:picLocks noChangeAspect="1"/>
          </p:cNvPicPr>
          <p:nvPr/>
        </p:nvPicPr>
        <p:blipFill>
          <a:blip r:embed="rId3"/>
          <a:stretch>
            <a:fillRect/>
          </a:stretch>
        </p:blipFill>
        <p:spPr>
          <a:xfrm>
            <a:off x="0" y="0"/>
            <a:ext cx="9163082" cy="847417"/>
          </a:xfrm>
          <a:prstGeom prst="rect">
            <a:avLst/>
          </a:prstGeom>
        </p:spPr>
      </p:pic>
    </p:spTree>
    <p:extLst>
      <p:ext uri="{BB962C8B-B14F-4D97-AF65-F5344CB8AC3E}">
        <p14:creationId xmlns:p14="http://schemas.microsoft.com/office/powerpoint/2010/main" val="4922649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F0627B17-9DD1-A345-8751-83B8F38A347B}" type="slidenum">
              <a:rPr lang="en-US" smtClean="0"/>
              <a:t>9</a:t>
            </a:fld>
            <a:endParaRPr lang="en-US" dirty="0"/>
          </a:p>
        </p:txBody>
      </p:sp>
      <p:sp>
        <p:nvSpPr>
          <p:cNvPr id="2" name="Title 1"/>
          <p:cNvSpPr>
            <a:spLocks noGrp="1"/>
          </p:cNvSpPr>
          <p:nvPr>
            <p:ph type="title"/>
          </p:nvPr>
        </p:nvSpPr>
        <p:spPr>
          <a:xfrm>
            <a:off x="1163885" y="1112932"/>
            <a:ext cx="7886700" cy="1325563"/>
          </a:xfrm>
        </p:spPr>
        <p:txBody>
          <a:bodyPr>
            <a:normAutofit fontScale="90000"/>
          </a:bodyPr>
          <a:lstStyle/>
          <a:p>
            <a:r>
              <a:rPr lang="en-US" sz="3600" b="1" dirty="0" err="1">
                <a:solidFill>
                  <a:srgbClr val="055000"/>
                </a:solidFill>
              </a:rPr>
              <a:t>Cómo</a:t>
            </a:r>
            <a:r>
              <a:rPr lang="en-US" sz="3600" b="1" dirty="0">
                <a:solidFill>
                  <a:srgbClr val="055000"/>
                </a:solidFill>
              </a:rPr>
              <a:t> </a:t>
            </a:r>
            <a:r>
              <a:rPr lang="en-US" sz="3600" b="1" dirty="0" err="1">
                <a:solidFill>
                  <a:srgbClr val="055000"/>
                </a:solidFill>
              </a:rPr>
              <a:t>pueden</a:t>
            </a:r>
            <a:r>
              <a:rPr lang="en-US" sz="3600" b="1" dirty="0">
                <a:solidFill>
                  <a:srgbClr val="055000"/>
                </a:solidFill>
              </a:rPr>
              <a:t> </a:t>
            </a:r>
            <a:r>
              <a:rPr lang="en-US" sz="3600" b="1" dirty="0" err="1">
                <a:solidFill>
                  <a:srgbClr val="055000"/>
                </a:solidFill>
              </a:rPr>
              <a:t>ayudar</a:t>
            </a:r>
            <a:r>
              <a:rPr lang="en-US" sz="3600" b="1" dirty="0">
                <a:solidFill>
                  <a:srgbClr val="055000"/>
                </a:solidFill>
              </a:rPr>
              <a:t> sus </a:t>
            </a:r>
            <a:r>
              <a:rPr lang="en-US" sz="3600" b="1" dirty="0" err="1">
                <a:solidFill>
                  <a:srgbClr val="055000"/>
                </a:solidFill>
              </a:rPr>
              <a:t>mediciones</a:t>
            </a:r>
            <a:r>
              <a:rPr lang="en-US" sz="3600" b="1" dirty="0">
                <a:solidFill>
                  <a:srgbClr val="055000"/>
                </a:solidFill>
              </a:rPr>
              <a:t/>
            </a:r>
            <a:br>
              <a:rPr lang="en-US" sz="3600" b="1" dirty="0">
                <a:solidFill>
                  <a:srgbClr val="055000"/>
                </a:solidFill>
              </a:rPr>
            </a:br>
            <a:r>
              <a:rPr lang="en-US" b="1" dirty="0">
                <a:solidFill>
                  <a:srgbClr val="055000"/>
                </a:solidFill>
              </a:rPr>
              <a:t/>
            </a:r>
            <a:br>
              <a:rPr lang="en-US" b="1" dirty="0">
                <a:solidFill>
                  <a:srgbClr val="055000"/>
                </a:solidFill>
              </a:rPr>
            </a:br>
            <a:endParaRPr lang="en-US" dirty="0"/>
          </a:p>
        </p:txBody>
      </p:sp>
      <p:sp>
        <p:nvSpPr>
          <p:cNvPr id="3" name="Content Placeholder 2"/>
          <p:cNvSpPr>
            <a:spLocks noGrp="1"/>
          </p:cNvSpPr>
          <p:nvPr>
            <p:ph sz="half" idx="1"/>
          </p:nvPr>
        </p:nvSpPr>
        <p:spPr>
          <a:xfrm>
            <a:off x="1334124" y="1670780"/>
            <a:ext cx="7181226" cy="5050695"/>
          </a:xfrm>
        </p:spPr>
        <p:txBody>
          <a:bodyPr>
            <a:noAutofit/>
          </a:bodyPr>
          <a:lstStyle/>
          <a:p>
            <a:pPr marL="0" indent="0" algn="just">
              <a:buNone/>
            </a:pPr>
            <a:r>
              <a:rPr lang="es-ES" sz="1600" dirty="0"/>
              <a:t>Los datos de la circunferencia de los árboles también son útiles para los ecologistas forestales</a:t>
            </a:r>
            <a:r>
              <a:rPr lang="en-US" sz="1600" dirty="0"/>
              <a:t>.</a:t>
            </a:r>
          </a:p>
          <a:p>
            <a:pPr marL="0" indent="0" algn="just">
              <a:buNone/>
            </a:pPr>
            <a:r>
              <a:rPr lang="es-ES" sz="1600" dirty="0"/>
              <a:t>Los rangos de árboles ya están cambiando como resultado de los cambios en el clima. Los científicos y los administradores forestales están preocupados por el efecto que tendrán los cambios de temperatura y las precipitaciones en los bosques y la composición de sus especies.</a:t>
            </a:r>
            <a:r>
              <a:rPr lang="en-US" sz="1600" dirty="0"/>
              <a:t>.</a:t>
            </a:r>
          </a:p>
          <a:p>
            <a:pPr marL="0" indent="0" algn="just">
              <a:buNone/>
            </a:pPr>
            <a:r>
              <a:rPr lang="es-ES" sz="1600" dirty="0"/>
              <a:t>Los árboles responden al estrés produciendo más semillas. Estas semillas son dispersadas por el viento y los animales. Aquellas que sean transportadas a un ambiente adecuado para la germinación crecerán. A medida que el clima se calienta y los regímenes de precipitación cambian regionalmente, los sitios más adecuados para la germinación pueden ser diferentes a los que son hoy en día, y eso puede significar que las elevaciones y latitudes más altas brinden mejores condiciones para las plántulas que la ubicación actual de su árbol padre. Esta es la forma en que puede migrar el área de distribución de una especie. Vea la siguiente diapositiva para ver los cambios que anticipamos que ocurran con respecto a la distribución de árboles en el bosque boreal.</a:t>
            </a:r>
            <a:endParaRPr lang="en-US" sz="1600" dirty="0"/>
          </a:p>
          <a:p>
            <a:pPr marL="0" indent="0" algn="just">
              <a:buNone/>
            </a:pPr>
            <a:r>
              <a:rPr lang="es-ES" sz="1600" dirty="0"/>
              <a:t>¿Cómo podemos rastrear la migración de los árboles? Los primeros indicios de un rango de árboles cambiante se pueden determinar </a:t>
            </a:r>
            <a:r>
              <a:rPr lang="es-ES" sz="1600" b="1" dirty="0">
                <a:solidFill>
                  <a:schemeClr val="accent6">
                    <a:lumMod val="50000"/>
                  </a:schemeClr>
                </a:solidFill>
              </a:rPr>
              <a:t>contando y monitoreando el tamaño de los árboles </a:t>
            </a:r>
            <a:r>
              <a:rPr lang="es-ES" sz="1600" dirty="0"/>
              <a:t>que se encuentran en un área determinada y comparando estos datos con las regiones cercanas.</a:t>
            </a:r>
            <a:endParaRPr lang="en-US" sz="1600" dirty="0"/>
          </a:p>
          <a:p>
            <a:pPr marL="0" indent="0" algn="just">
              <a:buNone/>
            </a:pPr>
            <a:endParaRPr lang="en-US" sz="1600" dirty="0"/>
          </a:p>
          <a:p>
            <a:pPr marL="0" indent="0" algn="just">
              <a:buNone/>
            </a:pPr>
            <a:endParaRPr lang="en-US" sz="1600" dirty="0"/>
          </a:p>
        </p:txBody>
      </p:sp>
      <p:pic>
        <p:nvPicPr>
          <p:cNvPr id="7" name="Imagen 6"/>
          <p:cNvPicPr>
            <a:picLocks noChangeAspect="1"/>
          </p:cNvPicPr>
          <p:nvPr/>
        </p:nvPicPr>
        <p:blipFill>
          <a:blip r:embed="rId2"/>
          <a:stretch>
            <a:fillRect/>
          </a:stretch>
        </p:blipFill>
        <p:spPr>
          <a:xfrm>
            <a:off x="-397" y="-127199"/>
            <a:ext cx="9144793" cy="7059780"/>
          </a:xfrm>
          <a:prstGeom prst="rect">
            <a:avLst/>
          </a:prstGeom>
        </p:spPr>
      </p:pic>
      <p:sp>
        <p:nvSpPr>
          <p:cNvPr id="8" name="Elipse 7"/>
          <p:cNvSpPr/>
          <p:nvPr/>
        </p:nvSpPr>
        <p:spPr>
          <a:xfrm>
            <a:off x="7854122" y="61843"/>
            <a:ext cx="1046922" cy="773446"/>
          </a:xfrm>
          <a:prstGeom prst="ellipse">
            <a:avLst/>
          </a:prstGeom>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s-AR" sz="700" dirty="0" smtClean="0"/>
              <a:t>Cómo pueden ayudar sus mediciones</a:t>
            </a:r>
            <a:endParaRPr lang="es-AR" sz="700" dirty="0"/>
          </a:p>
        </p:txBody>
      </p:sp>
      <p:sp>
        <p:nvSpPr>
          <p:cNvPr id="9" name="CuadroTexto 8"/>
          <p:cNvSpPr txBox="1"/>
          <p:nvPr/>
        </p:nvSpPr>
        <p:spPr>
          <a:xfrm>
            <a:off x="25090" y="1098059"/>
            <a:ext cx="1075295" cy="5001369"/>
          </a:xfrm>
          <a:prstGeom prst="rect">
            <a:avLst/>
          </a:prstGeom>
          <a:noFill/>
        </p:spPr>
        <p:txBody>
          <a:bodyPr wrap="square" rtlCol="0">
            <a:spAutoFit/>
          </a:bodyPr>
          <a:lstStyle/>
          <a:p>
            <a:r>
              <a:rPr lang="es-AR" sz="1100" b="1" dirty="0">
                <a:solidFill>
                  <a:srgbClr val="759885"/>
                </a:solidFill>
              </a:rPr>
              <a:t>A. ¿Qué es la circunferencia de los árboles?</a:t>
            </a:r>
          </a:p>
          <a:p>
            <a:endParaRPr lang="es-AR" sz="1100" b="1" dirty="0" smtClean="0">
              <a:solidFill>
                <a:srgbClr val="215B1C"/>
              </a:solidFill>
            </a:endParaRPr>
          </a:p>
          <a:p>
            <a:r>
              <a:rPr lang="es-AR" sz="1100" b="1" dirty="0">
                <a:solidFill>
                  <a:srgbClr val="759885"/>
                </a:solidFill>
              </a:rPr>
              <a:t>B. ¿Por qué recolectar datos de la circunferencia de los árboles?</a:t>
            </a:r>
          </a:p>
          <a:p>
            <a:endParaRPr lang="es-AR" sz="1100" b="1" dirty="0">
              <a:solidFill>
                <a:srgbClr val="759885"/>
              </a:solidFill>
            </a:endParaRPr>
          </a:p>
          <a:p>
            <a:r>
              <a:rPr lang="es-AR" sz="1100" b="1" dirty="0">
                <a:solidFill>
                  <a:srgbClr val="215B1C"/>
                </a:solidFill>
              </a:rPr>
              <a:t>C. Cómo pueden ayudar sus mediciones</a:t>
            </a:r>
          </a:p>
          <a:p>
            <a:endParaRPr lang="es-AR" sz="1100" b="1" dirty="0">
              <a:solidFill>
                <a:srgbClr val="759885"/>
              </a:solidFill>
            </a:endParaRPr>
          </a:p>
          <a:p>
            <a:r>
              <a:rPr lang="es-AR" sz="1100" b="1" dirty="0" smtClean="0">
                <a:solidFill>
                  <a:srgbClr val="759885"/>
                </a:solidFill>
              </a:rPr>
              <a:t>D. Cómo recopilar datos</a:t>
            </a:r>
          </a:p>
          <a:p>
            <a:endParaRPr lang="es-AR" sz="1100" b="1" dirty="0">
              <a:solidFill>
                <a:srgbClr val="759885"/>
              </a:solidFill>
            </a:endParaRPr>
          </a:p>
          <a:p>
            <a:r>
              <a:rPr lang="es-AR" sz="1100" b="1" dirty="0" smtClean="0">
                <a:solidFill>
                  <a:srgbClr val="759885"/>
                </a:solidFill>
              </a:rPr>
              <a:t>E. Ingresar datos al sitio web de GLOBE</a:t>
            </a:r>
          </a:p>
          <a:p>
            <a:endParaRPr lang="es-AR" sz="1100" b="1" dirty="0">
              <a:solidFill>
                <a:srgbClr val="759885"/>
              </a:solidFill>
            </a:endParaRPr>
          </a:p>
          <a:p>
            <a:r>
              <a:rPr lang="es-AR" sz="1100" b="1" dirty="0" smtClean="0">
                <a:solidFill>
                  <a:srgbClr val="759885"/>
                </a:solidFill>
              </a:rPr>
              <a:t>F. Entender los datos</a:t>
            </a:r>
          </a:p>
          <a:p>
            <a:endParaRPr lang="es-AR" sz="1100" b="1" dirty="0">
              <a:solidFill>
                <a:srgbClr val="759885"/>
              </a:solidFill>
            </a:endParaRPr>
          </a:p>
          <a:p>
            <a:r>
              <a:rPr lang="es-AR" sz="1100" b="1" dirty="0" smtClean="0">
                <a:solidFill>
                  <a:srgbClr val="759885"/>
                </a:solidFill>
              </a:rPr>
              <a:t>G. Auto evaluación</a:t>
            </a:r>
          </a:p>
          <a:p>
            <a:endParaRPr lang="es-AR" sz="1100" b="1" dirty="0">
              <a:solidFill>
                <a:srgbClr val="759885"/>
              </a:solidFill>
            </a:endParaRPr>
          </a:p>
          <a:p>
            <a:r>
              <a:rPr lang="es-AR" sz="1100" b="1" dirty="0" smtClean="0">
                <a:solidFill>
                  <a:srgbClr val="759885"/>
                </a:solidFill>
              </a:rPr>
              <a:t>H. Información Adicional</a:t>
            </a:r>
            <a:endParaRPr lang="es-AR" sz="1100" b="1" dirty="0">
              <a:solidFill>
                <a:srgbClr val="759885"/>
              </a:solidFill>
            </a:endParaRPr>
          </a:p>
        </p:txBody>
      </p:sp>
    </p:spTree>
    <p:extLst>
      <p:ext uri="{BB962C8B-B14F-4D97-AF65-F5344CB8AC3E}">
        <p14:creationId xmlns:p14="http://schemas.microsoft.com/office/powerpoint/2010/main" val="1377166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F0627B17-9DD1-A345-8751-83B8F38A347B}" type="slidenum">
              <a:rPr lang="en-US" smtClean="0"/>
              <a:t>10</a:t>
            </a:fld>
            <a:endParaRPr lang="en-US" dirty="0"/>
          </a:p>
        </p:txBody>
      </p:sp>
      <p:sp>
        <p:nvSpPr>
          <p:cNvPr id="2" name="Title 1"/>
          <p:cNvSpPr>
            <a:spLocks noGrp="1"/>
          </p:cNvSpPr>
          <p:nvPr>
            <p:ph type="title"/>
          </p:nvPr>
        </p:nvSpPr>
        <p:spPr>
          <a:xfrm>
            <a:off x="1210592" y="680968"/>
            <a:ext cx="7886700" cy="1325563"/>
          </a:xfrm>
        </p:spPr>
        <p:txBody>
          <a:bodyPr>
            <a:normAutofit/>
          </a:bodyPr>
          <a:lstStyle/>
          <a:p>
            <a:r>
              <a:rPr lang="es-ES" sz="2400" dirty="0">
                <a:solidFill>
                  <a:schemeClr val="accent6">
                    <a:lumMod val="50000"/>
                  </a:schemeClr>
                </a:solidFill>
              </a:rPr>
              <a:t>Ejemplo de rango cambiante de árboles: cambios proyectados en el bosque boreal como resultado del cambio climático</a:t>
            </a:r>
            <a:endParaRPr lang="en-US" sz="2400" b="1" dirty="0">
              <a:solidFill>
                <a:schemeClr val="accent6">
                  <a:lumMod val="50000"/>
                </a:schemeClr>
              </a:solidFill>
            </a:endParaRPr>
          </a:p>
        </p:txBody>
      </p:sp>
      <p:sp>
        <p:nvSpPr>
          <p:cNvPr id="3" name="Content Placeholder 2"/>
          <p:cNvSpPr>
            <a:spLocks noGrp="1"/>
          </p:cNvSpPr>
          <p:nvPr>
            <p:ph sz="half" idx="1"/>
          </p:nvPr>
        </p:nvSpPr>
        <p:spPr>
          <a:xfrm>
            <a:off x="1289614" y="1825694"/>
            <a:ext cx="4727029" cy="4351338"/>
          </a:xfrm>
        </p:spPr>
        <p:txBody>
          <a:bodyPr>
            <a:noAutofit/>
          </a:bodyPr>
          <a:lstStyle/>
          <a:p>
            <a:pPr marL="0" indent="0" algn="just">
              <a:buNone/>
            </a:pPr>
            <a:r>
              <a:rPr lang="es-ES" sz="1600" dirty="0"/>
              <a:t>La distribución de pastizales y bosques boreales depende en gran medida de la disponibilidad de humedad. Estos mapas del centro de Canadá muestran la ubicación actual de pastizales, áreas verdes de álamo temblón, y bosques boreales y estribaciones.</a:t>
            </a:r>
            <a:endParaRPr lang="en-US" sz="1600" dirty="0"/>
          </a:p>
          <a:p>
            <a:pPr marL="0" indent="0" algn="just">
              <a:buNone/>
            </a:pPr>
            <a:r>
              <a:rPr lang="es-ES" sz="1600" dirty="0"/>
              <a:t>En el oeste de Canadá, algunos científicos ya están preocupados de que el esperado calentamiento y secado del clima reduzcan drásticamente la abundancia de álamo temblón, la principal especie comercial de madera dura en el bosque boreal del sur. La humedad insuficiente podría producir un parque abierto de álamos, donde los álamos atrofiados se agrupan a lo largo de los cursos de agua, con praderas en el medio</a:t>
            </a:r>
            <a:r>
              <a:rPr lang="es-ES" sz="1800" dirty="0"/>
              <a:t>.</a:t>
            </a:r>
          </a:p>
          <a:p>
            <a:pPr marL="0" indent="0" algn="just">
              <a:buNone/>
            </a:pPr>
            <a:r>
              <a:rPr lang="es-ES" sz="1600" dirty="0"/>
              <a:t>Las simulaciones de modelos realizadas por científicos del Servicio Forestal Canadiense indican que con niveles de dióxido de carbono atmosférico duplicados, los bosques boreales se retirarán y los pastizales se expandirán.</a:t>
            </a:r>
          </a:p>
        </p:txBody>
      </p:sp>
      <p:pic>
        <p:nvPicPr>
          <p:cNvPr id="6" name="Content Placeholder 5" descr="Two images - the first shows the distribution of forest and grasslands in western Canada under the present climate.  The second image shows the same area under a possible future climate with retraction to smaller areas of the forest elements and expansion of grasslands."/>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221122" y="1747520"/>
            <a:ext cx="2312198" cy="4454024"/>
          </a:xfrm>
        </p:spPr>
      </p:pic>
      <p:sp>
        <p:nvSpPr>
          <p:cNvPr id="7" name="TextBox 6"/>
          <p:cNvSpPr txBox="1"/>
          <p:nvPr/>
        </p:nvSpPr>
        <p:spPr>
          <a:xfrm>
            <a:off x="6142372" y="6075145"/>
            <a:ext cx="2762943" cy="646331"/>
          </a:xfrm>
          <a:prstGeom prst="rect">
            <a:avLst/>
          </a:prstGeom>
          <a:noFill/>
        </p:spPr>
        <p:txBody>
          <a:bodyPr wrap="square" rtlCol="0">
            <a:spAutoFit/>
          </a:bodyPr>
          <a:lstStyle/>
          <a:p>
            <a:r>
              <a:rPr lang="en-US" sz="1200" i="1" dirty="0"/>
              <a:t>Text: NASA Observatory, Image: </a:t>
            </a:r>
            <a:r>
              <a:rPr lang="en-US" sz="1200" i="1"/>
              <a:t>courtesy  Ted </a:t>
            </a:r>
            <a:r>
              <a:rPr lang="en-US" sz="1200" i="1" dirty="0"/>
              <a:t>Hogg,  Northern Forestry Division of the Canadian Forest Service </a:t>
            </a:r>
          </a:p>
        </p:txBody>
      </p:sp>
      <p:pic>
        <p:nvPicPr>
          <p:cNvPr id="10" name="Imagen 9"/>
          <p:cNvPicPr>
            <a:picLocks noChangeAspect="1"/>
          </p:cNvPicPr>
          <p:nvPr/>
        </p:nvPicPr>
        <p:blipFill>
          <a:blip r:embed="rId4"/>
          <a:stretch>
            <a:fillRect/>
          </a:stretch>
        </p:blipFill>
        <p:spPr>
          <a:xfrm>
            <a:off x="-397" y="-127199"/>
            <a:ext cx="9144793" cy="7059780"/>
          </a:xfrm>
          <a:prstGeom prst="rect">
            <a:avLst/>
          </a:prstGeom>
        </p:spPr>
      </p:pic>
      <p:sp>
        <p:nvSpPr>
          <p:cNvPr id="11" name="Elipse 10"/>
          <p:cNvSpPr/>
          <p:nvPr/>
        </p:nvSpPr>
        <p:spPr>
          <a:xfrm>
            <a:off x="7854122" y="61843"/>
            <a:ext cx="1046922" cy="773446"/>
          </a:xfrm>
          <a:prstGeom prst="ellipse">
            <a:avLst/>
          </a:prstGeom>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s-AR" sz="700" dirty="0" smtClean="0"/>
              <a:t>Cómo pueden ayudar sus mediciones</a:t>
            </a:r>
            <a:endParaRPr lang="es-AR" sz="700" dirty="0"/>
          </a:p>
        </p:txBody>
      </p:sp>
      <p:sp>
        <p:nvSpPr>
          <p:cNvPr id="12" name="CuadroTexto 11"/>
          <p:cNvSpPr txBox="1"/>
          <p:nvPr/>
        </p:nvSpPr>
        <p:spPr>
          <a:xfrm>
            <a:off x="25090" y="1098059"/>
            <a:ext cx="1075295" cy="5001369"/>
          </a:xfrm>
          <a:prstGeom prst="rect">
            <a:avLst/>
          </a:prstGeom>
          <a:noFill/>
        </p:spPr>
        <p:txBody>
          <a:bodyPr wrap="square" rtlCol="0">
            <a:spAutoFit/>
          </a:bodyPr>
          <a:lstStyle/>
          <a:p>
            <a:r>
              <a:rPr lang="es-AR" sz="1100" b="1" dirty="0">
                <a:solidFill>
                  <a:srgbClr val="759885"/>
                </a:solidFill>
              </a:rPr>
              <a:t>A. ¿Qué es la circunferencia de los árboles?</a:t>
            </a:r>
          </a:p>
          <a:p>
            <a:endParaRPr lang="es-AR" sz="1100" b="1" dirty="0" smtClean="0">
              <a:solidFill>
                <a:srgbClr val="215B1C"/>
              </a:solidFill>
            </a:endParaRPr>
          </a:p>
          <a:p>
            <a:r>
              <a:rPr lang="es-AR" sz="1100" b="1" dirty="0">
                <a:solidFill>
                  <a:srgbClr val="759885"/>
                </a:solidFill>
              </a:rPr>
              <a:t>B. ¿Por qué recolectar datos de la circunferencia de los árboles?</a:t>
            </a:r>
          </a:p>
          <a:p>
            <a:endParaRPr lang="es-AR" sz="1100" b="1" dirty="0">
              <a:solidFill>
                <a:srgbClr val="759885"/>
              </a:solidFill>
            </a:endParaRPr>
          </a:p>
          <a:p>
            <a:r>
              <a:rPr lang="es-AR" sz="1100" b="1" dirty="0">
                <a:solidFill>
                  <a:srgbClr val="215B1C"/>
                </a:solidFill>
              </a:rPr>
              <a:t>C. Cómo pueden ayudar sus mediciones</a:t>
            </a:r>
          </a:p>
          <a:p>
            <a:endParaRPr lang="es-AR" sz="1100" b="1" dirty="0">
              <a:solidFill>
                <a:srgbClr val="759885"/>
              </a:solidFill>
            </a:endParaRPr>
          </a:p>
          <a:p>
            <a:r>
              <a:rPr lang="es-AR" sz="1100" b="1" dirty="0" smtClean="0">
                <a:solidFill>
                  <a:srgbClr val="759885"/>
                </a:solidFill>
              </a:rPr>
              <a:t>D. Cómo recopilar datos</a:t>
            </a:r>
          </a:p>
          <a:p>
            <a:endParaRPr lang="es-AR" sz="1100" b="1" dirty="0">
              <a:solidFill>
                <a:srgbClr val="759885"/>
              </a:solidFill>
            </a:endParaRPr>
          </a:p>
          <a:p>
            <a:r>
              <a:rPr lang="es-AR" sz="1100" b="1" dirty="0" smtClean="0">
                <a:solidFill>
                  <a:srgbClr val="759885"/>
                </a:solidFill>
              </a:rPr>
              <a:t>E. Ingresar datos al sitio web de GLOBE</a:t>
            </a:r>
          </a:p>
          <a:p>
            <a:endParaRPr lang="es-AR" sz="1100" b="1" dirty="0">
              <a:solidFill>
                <a:srgbClr val="759885"/>
              </a:solidFill>
            </a:endParaRPr>
          </a:p>
          <a:p>
            <a:r>
              <a:rPr lang="es-AR" sz="1100" b="1" dirty="0" smtClean="0">
                <a:solidFill>
                  <a:srgbClr val="759885"/>
                </a:solidFill>
              </a:rPr>
              <a:t>F. Entender los datos</a:t>
            </a:r>
          </a:p>
          <a:p>
            <a:endParaRPr lang="es-AR" sz="1100" b="1" dirty="0">
              <a:solidFill>
                <a:srgbClr val="759885"/>
              </a:solidFill>
            </a:endParaRPr>
          </a:p>
          <a:p>
            <a:r>
              <a:rPr lang="es-AR" sz="1100" b="1" dirty="0" smtClean="0">
                <a:solidFill>
                  <a:srgbClr val="759885"/>
                </a:solidFill>
              </a:rPr>
              <a:t>G. Auto evaluación</a:t>
            </a:r>
          </a:p>
          <a:p>
            <a:endParaRPr lang="es-AR" sz="1100" b="1" dirty="0">
              <a:solidFill>
                <a:srgbClr val="759885"/>
              </a:solidFill>
            </a:endParaRPr>
          </a:p>
          <a:p>
            <a:r>
              <a:rPr lang="es-AR" sz="1100" b="1" dirty="0" smtClean="0">
                <a:solidFill>
                  <a:srgbClr val="759885"/>
                </a:solidFill>
              </a:rPr>
              <a:t>H. Información Adicional</a:t>
            </a:r>
            <a:endParaRPr lang="es-AR" sz="1100" b="1" dirty="0">
              <a:solidFill>
                <a:srgbClr val="759885"/>
              </a:solidFill>
            </a:endParaRPr>
          </a:p>
        </p:txBody>
      </p:sp>
    </p:spTree>
    <p:extLst>
      <p:ext uri="{BB962C8B-B14F-4D97-AF65-F5344CB8AC3E}">
        <p14:creationId xmlns:p14="http://schemas.microsoft.com/office/powerpoint/2010/main" val="14713581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F0627B17-9DD1-A345-8751-83B8F38A347B}" type="slidenum">
              <a:rPr lang="en-US" smtClean="0"/>
              <a:t>11</a:t>
            </a:fld>
            <a:endParaRPr lang="en-US" dirty="0"/>
          </a:p>
        </p:txBody>
      </p:sp>
      <p:sp>
        <p:nvSpPr>
          <p:cNvPr id="2" name="Title 1"/>
          <p:cNvSpPr>
            <a:spLocks noGrp="1"/>
          </p:cNvSpPr>
          <p:nvPr>
            <p:ph type="title"/>
          </p:nvPr>
        </p:nvSpPr>
        <p:spPr>
          <a:xfrm>
            <a:off x="1419015" y="1456710"/>
            <a:ext cx="7886700" cy="1346451"/>
          </a:xfrm>
        </p:spPr>
        <p:txBody>
          <a:bodyPr>
            <a:normAutofit fontScale="90000"/>
          </a:bodyPr>
          <a:lstStyle/>
          <a:p>
            <a:r>
              <a:rPr lang="en-US" sz="3600" b="1" dirty="0" err="1">
                <a:solidFill>
                  <a:srgbClr val="055000"/>
                </a:solidFill>
              </a:rPr>
              <a:t>Preguntas</a:t>
            </a:r>
            <a:r>
              <a:rPr lang="en-US" sz="3600" b="1" dirty="0">
                <a:solidFill>
                  <a:srgbClr val="055000"/>
                </a:solidFill>
              </a:rPr>
              <a:t> de </a:t>
            </a:r>
            <a:r>
              <a:rPr lang="en-US" sz="3600" b="1" dirty="0" err="1">
                <a:solidFill>
                  <a:srgbClr val="055000"/>
                </a:solidFill>
              </a:rPr>
              <a:t>Investigación</a:t>
            </a:r>
            <a:r>
              <a:rPr lang="en-US" sz="3600" b="1" dirty="0">
                <a:solidFill>
                  <a:srgbClr val="055000"/>
                </a:solidFill>
              </a:rPr>
              <a:t/>
            </a:r>
            <a:br>
              <a:rPr lang="en-US" sz="3600" b="1" dirty="0">
                <a:solidFill>
                  <a:srgbClr val="055000"/>
                </a:solidFill>
              </a:rPr>
            </a:br>
            <a:r>
              <a:rPr lang="en-US" sz="3600" b="1" dirty="0">
                <a:solidFill>
                  <a:srgbClr val="055000"/>
                </a:solidFill>
              </a:rPr>
              <a:t/>
            </a:r>
            <a:br>
              <a:rPr lang="en-US" sz="3600" b="1" dirty="0">
                <a:solidFill>
                  <a:srgbClr val="055000"/>
                </a:solidFill>
              </a:rPr>
            </a:br>
            <a:r>
              <a:rPr lang="en-US" b="1" dirty="0">
                <a:solidFill>
                  <a:srgbClr val="055000"/>
                </a:solidFill>
              </a:rPr>
              <a:t/>
            </a:r>
            <a:br>
              <a:rPr lang="en-US" b="1" dirty="0">
                <a:solidFill>
                  <a:srgbClr val="055000"/>
                </a:solidFill>
              </a:rPr>
            </a:br>
            <a:endParaRPr lang="en-US" dirty="0"/>
          </a:p>
        </p:txBody>
      </p:sp>
      <p:sp>
        <p:nvSpPr>
          <p:cNvPr id="3" name="Content Placeholder 2"/>
          <p:cNvSpPr>
            <a:spLocks noGrp="1"/>
          </p:cNvSpPr>
          <p:nvPr>
            <p:ph sz="half" idx="1"/>
          </p:nvPr>
        </p:nvSpPr>
        <p:spPr>
          <a:xfrm>
            <a:off x="1419015" y="1786621"/>
            <a:ext cx="7125378" cy="4351338"/>
          </a:xfrm>
        </p:spPr>
        <p:txBody>
          <a:bodyPr>
            <a:noAutofit/>
          </a:bodyPr>
          <a:lstStyle/>
          <a:p>
            <a:pPr marL="0" indent="0" algn="just">
              <a:buNone/>
            </a:pPr>
            <a:r>
              <a:rPr lang="es-ES" sz="1800" dirty="0"/>
              <a:t>Aquí hay algunas preguntas que el monitoreo de la vegetación utilizando la </a:t>
            </a:r>
            <a:r>
              <a:rPr lang="es-ES" sz="1800" b="1" dirty="0">
                <a:solidFill>
                  <a:schemeClr val="accent6">
                    <a:lumMod val="50000"/>
                  </a:schemeClr>
                </a:solidFill>
              </a:rPr>
              <a:t>Guía de Campo de Circunferencia de Arboles </a:t>
            </a:r>
            <a:r>
              <a:rPr lang="es-ES" sz="1800" dirty="0"/>
              <a:t>como parte del </a:t>
            </a:r>
            <a:r>
              <a:rPr lang="es-ES" sz="1800" b="1" dirty="0">
                <a:solidFill>
                  <a:schemeClr val="accent6">
                    <a:lumMod val="50000"/>
                  </a:schemeClr>
                </a:solidFill>
              </a:rPr>
              <a:t>Protocolo de Biometría </a:t>
            </a:r>
            <a:r>
              <a:rPr lang="es-ES" sz="1800" dirty="0"/>
              <a:t>podría abordar:</a:t>
            </a:r>
            <a:endParaRPr lang="en-US" sz="1800" dirty="0"/>
          </a:p>
          <a:p>
            <a:pPr algn="just"/>
            <a:r>
              <a:rPr lang="es-ES" sz="1800" dirty="0"/>
              <a:t>¿Qué sucede con especies específicas de árboles a medida que aumentan las temperaturas?</a:t>
            </a:r>
            <a:endParaRPr lang="en-US" sz="1800" dirty="0"/>
          </a:p>
          <a:p>
            <a:pPr algn="just"/>
            <a:r>
              <a:rPr lang="es-ES" sz="1800" dirty="0"/>
              <a:t>¿Qué pasará cuando el entorno óptimo de un árbol se mueva hacia el norte?</a:t>
            </a:r>
            <a:endParaRPr lang="en-US" sz="1800" dirty="0"/>
          </a:p>
          <a:p>
            <a:pPr algn="just"/>
            <a:r>
              <a:rPr lang="es-ES" sz="1800" dirty="0"/>
              <a:t>¿Estamos viendo cambios en la composición y el tamaño de los árboles en nuestros bosques?</a:t>
            </a:r>
            <a:r>
              <a:rPr lang="en-US" sz="1800" dirty="0"/>
              <a:t> </a:t>
            </a:r>
          </a:p>
          <a:p>
            <a:pPr algn="just"/>
            <a:r>
              <a:rPr lang="es-ES" sz="1800" dirty="0"/>
              <a:t>¿Cuánto carbono es secuestrado (almacenado) por un árbol y dentro de un bosque?</a:t>
            </a:r>
            <a:endParaRPr lang="en-US" sz="1800" dirty="0"/>
          </a:p>
          <a:p>
            <a:pPr algn="just"/>
            <a:r>
              <a:rPr lang="es-ES" sz="1800" dirty="0"/>
              <a:t>¿Existe evidencia de migración altitudinal de árboles en su región en respuesta a un clima cambiante?</a:t>
            </a:r>
            <a:endParaRPr lang="en-US" sz="1800" dirty="0"/>
          </a:p>
          <a:p>
            <a:pPr algn="just"/>
            <a:r>
              <a:rPr lang="es-ES" sz="1800" dirty="0"/>
              <a:t>¿Puedes pensar en otros?</a:t>
            </a:r>
            <a:endParaRPr lang="en-US" sz="1800" dirty="0"/>
          </a:p>
        </p:txBody>
      </p:sp>
      <p:pic>
        <p:nvPicPr>
          <p:cNvPr id="7" name="Imagen 6"/>
          <p:cNvPicPr>
            <a:picLocks noChangeAspect="1"/>
          </p:cNvPicPr>
          <p:nvPr/>
        </p:nvPicPr>
        <p:blipFill>
          <a:blip r:embed="rId3"/>
          <a:stretch>
            <a:fillRect/>
          </a:stretch>
        </p:blipFill>
        <p:spPr>
          <a:xfrm>
            <a:off x="-397" y="-127199"/>
            <a:ext cx="9144793" cy="7059780"/>
          </a:xfrm>
          <a:prstGeom prst="rect">
            <a:avLst/>
          </a:prstGeom>
        </p:spPr>
      </p:pic>
      <p:sp>
        <p:nvSpPr>
          <p:cNvPr id="8" name="Elipse 7"/>
          <p:cNvSpPr/>
          <p:nvPr/>
        </p:nvSpPr>
        <p:spPr>
          <a:xfrm>
            <a:off x="7854122" y="61843"/>
            <a:ext cx="1046922" cy="773446"/>
          </a:xfrm>
          <a:prstGeom prst="ellipse">
            <a:avLst/>
          </a:prstGeom>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s-AR" sz="700" dirty="0" smtClean="0"/>
              <a:t>Cómo pueden ayudar sus mediciones</a:t>
            </a:r>
            <a:endParaRPr lang="es-AR" sz="700" dirty="0"/>
          </a:p>
        </p:txBody>
      </p:sp>
      <p:sp>
        <p:nvSpPr>
          <p:cNvPr id="9" name="CuadroTexto 8"/>
          <p:cNvSpPr txBox="1"/>
          <p:nvPr/>
        </p:nvSpPr>
        <p:spPr>
          <a:xfrm>
            <a:off x="25090" y="1098059"/>
            <a:ext cx="1075295" cy="5001369"/>
          </a:xfrm>
          <a:prstGeom prst="rect">
            <a:avLst/>
          </a:prstGeom>
          <a:noFill/>
        </p:spPr>
        <p:txBody>
          <a:bodyPr wrap="square" rtlCol="0">
            <a:spAutoFit/>
          </a:bodyPr>
          <a:lstStyle/>
          <a:p>
            <a:r>
              <a:rPr lang="es-AR" sz="1100" b="1" dirty="0">
                <a:solidFill>
                  <a:srgbClr val="759885"/>
                </a:solidFill>
              </a:rPr>
              <a:t>A. ¿Qué es la circunferencia de los árboles?</a:t>
            </a:r>
          </a:p>
          <a:p>
            <a:endParaRPr lang="es-AR" sz="1100" b="1" dirty="0" smtClean="0">
              <a:solidFill>
                <a:srgbClr val="215B1C"/>
              </a:solidFill>
            </a:endParaRPr>
          </a:p>
          <a:p>
            <a:r>
              <a:rPr lang="es-AR" sz="1100" b="1" dirty="0">
                <a:solidFill>
                  <a:srgbClr val="759885"/>
                </a:solidFill>
              </a:rPr>
              <a:t>B. ¿Por qué recolectar datos de la circunferencia de los árboles?</a:t>
            </a:r>
          </a:p>
          <a:p>
            <a:endParaRPr lang="es-AR" sz="1100" b="1" dirty="0">
              <a:solidFill>
                <a:srgbClr val="759885"/>
              </a:solidFill>
            </a:endParaRPr>
          </a:p>
          <a:p>
            <a:r>
              <a:rPr lang="es-AR" sz="1100" b="1" dirty="0">
                <a:solidFill>
                  <a:srgbClr val="215B1C"/>
                </a:solidFill>
              </a:rPr>
              <a:t>C. Cómo pueden ayudar sus mediciones</a:t>
            </a:r>
          </a:p>
          <a:p>
            <a:endParaRPr lang="es-AR" sz="1100" b="1" dirty="0">
              <a:solidFill>
                <a:srgbClr val="759885"/>
              </a:solidFill>
            </a:endParaRPr>
          </a:p>
          <a:p>
            <a:r>
              <a:rPr lang="es-AR" sz="1100" b="1" dirty="0" smtClean="0">
                <a:solidFill>
                  <a:srgbClr val="759885"/>
                </a:solidFill>
              </a:rPr>
              <a:t>D. Cómo recopilar datos</a:t>
            </a:r>
          </a:p>
          <a:p>
            <a:endParaRPr lang="es-AR" sz="1100" b="1" dirty="0">
              <a:solidFill>
                <a:srgbClr val="759885"/>
              </a:solidFill>
            </a:endParaRPr>
          </a:p>
          <a:p>
            <a:r>
              <a:rPr lang="es-AR" sz="1100" b="1" dirty="0" smtClean="0">
                <a:solidFill>
                  <a:srgbClr val="759885"/>
                </a:solidFill>
              </a:rPr>
              <a:t>E. Ingresar datos al sitio web de GLOBE</a:t>
            </a:r>
          </a:p>
          <a:p>
            <a:endParaRPr lang="es-AR" sz="1100" b="1" dirty="0">
              <a:solidFill>
                <a:srgbClr val="759885"/>
              </a:solidFill>
            </a:endParaRPr>
          </a:p>
          <a:p>
            <a:r>
              <a:rPr lang="es-AR" sz="1100" b="1" dirty="0" smtClean="0">
                <a:solidFill>
                  <a:srgbClr val="759885"/>
                </a:solidFill>
              </a:rPr>
              <a:t>F. Entender los datos</a:t>
            </a:r>
          </a:p>
          <a:p>
            <a:endParaRPr lang="es-AR" sz="1100" b="1" dirty="0">
              <a:solidFill>
                <a:srgbClr val="759885"/>
              </a:solidFill>
            </a:endParaRPr>
          </a:p>
          <a:p>
            <a:r>
              <a:rPr lang="es-AR" sz="1100" b="1" dirty="0" smtClean="0">
                <a:solidFill>
                  <a:srgbClr val="759885"/>
                </a:solidFill>
              </a:rPr>
              <a:t>G. Auto evaluación</a:t>
            </a:r>
          </a:p>
          <a:p>
            <a:endParaRPr lang="es-AR" sz="1100" b="1" dirty="0">
              <a:solidFill>
                <a:srgbClr val="759885"/>
              </a:solidFill>
            </a:endParaRPr>
          </a:p>
          <a:p>
            <a:r>
              <a:rPr lang="es-AR" sz="1100" b="1" dirty="0" smtClean="0">
                <a:solidFill>
                  <a:srgbClr val="759885"/>
                </a:solidFill>
              </a:rPr>
              <a:t>H. Información Adicional</a:t>
            </a:r>
            <a:endParaRPr lang="es-AR" sz="1100" b="1" dirty="0">
              <a:solidFill>
                <a:srgbClr val="759885"/>
              </a:solidFill>
            </a:endParaRPr>
          </a:p>
        </p:txBody>
      </p:sp>
    </p:spTree>
    <p:extLst>
      <p:ext uri="{BB962C8B-B14F-4D97-AF65-F5344CB8AC3E}">
        <p14:creationId xmlns:p14="http://schemas.microsoft.com/office/powerpoint/2010/main" val="7704789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0627B17-9DD1-A345-8751-83B8F38A347B}" type="slidenum">
              <a:rPr lang="en-US" smtClean="0"/>
              <a:t>12</a:t>
            </a:fld>
            <a:endParaRPr lang="en-US" dirty="0"/>
          </a:p>
        </p:txBody>
      </p:sp>
      <p:sp>
        <p:nvSpPr>
          <p:cNvPr id="2" name="Title 1"/>
          <p:cNvSpPr>
            <a:spLocks noGrp="1"/>
          </p:cNvSpPr>
          <p:nvPr>
            <p:ph type="title"/>
          </p:nvPr>
        </p:nvSpPr>
        <p:spPr>
          <a:xfrm>
            <a:off x="1419015" y="1619996"/>
            <a:ext cx="7886700" cy="1346451"/>
          </a:xfrm>
        </p:spPr>
        <p:txBody>
          <a:bodyPr>
            <a:normAutofit fontScale="90000"/>
          </a:bodyPr>
          <a:lstStyle/>
          <a:p>
            <a:r>
              <a:rPr lang="en-US" sz="3600" b="1" dirty="0">
                <a:solidFill>
                  <a:srgbClr val="055000"/>
                </a:solidFill>
              </a:rPr>
              <a:t>¡</a:t>
            </a:r>
            <a:r>
              <a:rPr lang="en-US" sz="3600" b="1" dirty="0" err="1">
                <a:solidFill>
                  <a:srgbClr val="055000"/>
                </a:solidFill>
              </a:rPr>
              <a:t>Hagamos</a:t>
            </a:r>
            <a:r>
              <a:rPr lang="en-US" sz="3600" b="1" dirty="0">
                <a:solidFill>
                  <a:srgbClr val="055000"/>
                </a:solidFill>
              </a:rPr>
              <a:t> un breve </a:t>
            </a:r>
            <a:r>
              <a:rPr lang="en-US" sz="3600" b="1" dirty="0" err="1">
                <a:solidFill>
                  <a:srgbClr val="055000"/>
                </a:solidFill>
              </a:rPr>
              <a:t>repaso</a:t>
            </a:r>
            <a:r>
              <a:rPr lang="en-US" sz="3600" b="1" dirty="0">
                <a:solidFill>
                  <a:srgbClr val="055000"/>
                </a:solidFill>
              </a:rPr>
              <a:t> antes de pasar a la </a:t>
            </a:r>
            <a:r>
              <a:rPr lang="en-US" sz="3600" b="1" dirty="0" err="1">
                <a:solidFill>
                  <a:srgbClr val="055000"/>
                </a:solidFill>
              </a:rPr>
              <a:t>recopilación</a:t>
            </a:r>
            <a:r>
              <a:rPr lang="en-US" sz="3600" b="1" dirty="0">
                <a:solidFill>
                  <a:srgbClr val="055000"/>
                </a:solidFill>
              </a:rPr>
              <a:t> de </a:t>
            </a:r>
            <a:r>
              <a:rPr lang="en-US" sz="3600" b="1" dirty="0" err="1">
                <a:solidFill>
                  <a:srgbClr val="055000"/>
                </a:solidFill>
              </a:rPr>
              <a:t>datos</a:t>
            </a:r>
            <a:r>
              <a:rPr lang="en-US" sz="3600" b="1" dirty="0">
                <a:solidFill>
                  <a:srgbClr val="055000"/>
                </a:solidFill>
              </a:rPr>
              <a:t>! </a:t>
            </a:r>
            <a:r>
              <a:rPr lang="en-US" sz="3600" b="1" dirty="0" err="1">
                <a:solidFill>
                  <a:srgbClr val="055000"/>
                </a:solidFill>
              </a:rPr>
              <a:t>Pregunta</a:t>
            </a:r>
            <a:r>
              <a:rPr lang="en-US" sz="3600" b="1" dirty="0">
                <a:solidFill>
                  <a:srgbClr val="055000"/>
                </a:solidFill>
              </a:rPr>
              <a:t> 1</a:t>
            </a:r>
            <a:br>
              <a:rPr lang="en-US" sz="3600" b="1" dirty="0">
                <a:solidFill>
                  <a:srgbClr val="055000"/>
                </a:solidFill>
              </a:rPr>
            </a:br>
            <a:r>
              <a:rPr lang="en-US" sz="3600" b="1" dirty="0">
                <a:solidFill>
                  <a:srgbClr val="055000"/>
                </a:solidFill>
              </a:rPr>
              <a:t/>
            </a:r>
            <a:br>
              <a:rPr lang="en-US" sz="3600" b="1" dirty="0">
                <a:solidFill>
                  <a:srgbClr val="055000"/>
                </a:solidFill>
              </a:rPr>
            </a:br>
            <a:r>
              <a:rPr lang="en-US" b="1" dirty="0">
                <a:solidFill>
                  <a:srgbClr val="055000"/>
                </a:solidFill>
              </a:rPr>
              <a:t/>
            </a:r>
            <a:br>
              <a:rPr lang="en-US" b="1" dirty="0">
                <a:solidFill>
                  <a:srgbClr val="055000"/>
                </a:solidFill>
              </a:rPr>
            </a:br>
            <a:endParaRPr lang="en-US" dirty="0"/>
          </a:p>
        </p:txBody>
      </p:sp>
      <p:sp>
        <p:nvSpPr>
          <p:cNvPr id="3" name="Content Placeholder 2"/>
          <p:cNvSpPr>
            <a:spLocks noGrp="1"/>
          </p:cNvSpPr>
          <p:nvPr>
            <p:ph sz="half" idx="1"/>
          </p:nvPr>
        </p:nvSpPr>
        <p:spPr>
          <a:xfrm>
            <a:off x="1419015" y="2187575"/>
            <a:ext cx="7125378" cy="4351338"/>
          </a:xfrm>
        </p:spPr>
        <p:txBody>
          <a:bodyPr>
            <a:noAutofit/>
          </a:bodyPr>
          <a:lstStyle/>
          <a:p>
            <a:pPr marL="0" indent="0">
              <a:buNone/>
            </a:pPr>
            <a:r>
              <a:rPr lang="en-US" sz="2400" b="1" dirty="0">
                <a:solidFill>
                  <a:schemeClr val="accent6">
                    <a:lumMod val="50000"/>
                  </a:schemeClr>
                </a:solidFill>
              </a:rPr>
              <a:t>¿La </a:t>
            </a:r>
            <a:r>
              <a:rPr lang="en-US" sz="2400" b="1" dirty="0" err="1">
                <a:solidFill>
                  <a:schemeClr val="accent6">
                    <a:lumMod val="50000"/>
                  </a:schemeClr>
                </a:solidFill>
              </a:rPr>
              <a:t>circunferecia</a:t>
            </a:r>
            <a:r>
              <a:rPr lang="en-US" sz="2400" b="1" dirty="0">
                <a:solidFill>
                  <a:schemeClr val="accent6">
                    <a:lumMod val="50000"/>
                  </a:schemeClr>
                </a:solidFill>
              </a:rPr>
              <a:t> de los </a:t>
            </a:r>
            <a:r>
              <a:rPr lang="en-US" sz="2400" b="1" dirty="0" err="1">
                <a:solidFill>
                  <a:schemeClr val="accent6">
                    <a:lumMod val="50000"/>
                  </a:schemeClr>
                </a:solidFill>
              </a:rPr>
              <a:t>árboles</a:t>
            </a:r>
            <a:r>
              <a:rPr lang="en-US" sz="2400" b="1" dirty="0">
                <a:solidFill>
                  <a:schemeClr val="accent6">
                    <a:lumMod val="50000"/>
                  </a:schemeClr>
                </a:solidFill>
              </a:rPr>
              <a:t> es </a:t>
            </a:r>
            <a:r>
              <a:rPr lang="en-US" sz="2400" b="1" dirty="0" err="1">
                <a:solidFill>
                  <a:schemeClr val="accent6">
                    <a:lumMod val="50000"/>
                  </a:schemeClr>
                </a:solidFill>
              </a:rPr>
              <a:t>parte</a:t>
            </a:r>
            <a:r>
              <a:rPr lang="en-US" sz="2400" b="1" dirty="0">
                <a:solidFill>
                  <a:schemeClr val="accent6">
                    <a:lumMod val="50000"/>
                  </a:schemeClr>
                </a:solidFill>
              </a:rPr>
              <a:t> de </a:t>
            </a:r>
            <a:r>
              <a:rPr lang="en-US" sz="2400" b="1" dirty="0" err="1">
                <a:solidFill>
                  <a:schemeClr val="accent6">
                    <a:lumMod val="50000"/>
                  </a:schemeClr>
                </a:solidFill>
              </a:rPr>
              <a:t>qué</a:t>
            </a:r>
            <a:r>
              <a:rPr lang="en-US" sz="2400" b="1" dirty="0">
                <a:solidFill>
                  <a:schemeClr val="accent6">
                    <a:lumMod val="50000"/>
                  </a:schemeClr>
                </a:solidFill>
              </a:rPr>
              <a:t> </a:t>
            </a:r>
            <a:r>
              <a:rPr lang="en-US" sz="2400" b="1" dirty="0" err="1">
                <a:solidFill>
                  <a:schemeClr val="accent6">
                    <a:lumMod val="50000"/>
                  </a:schemeClr>
                </a:solidFill>
              </a:rPr>
              <a:t>protocolo</a:t>
            </a:r>
            <a:r>
              <a:rPr lang="en-US" sz="2400" b="1" dirty="0">
                <a:solidFill>
                  <a:schemeClr val="accent6">
                    <a:lumMod val="50000"/>
                  </a:schemeClr>
                </a:solidFill>
              </a:rPr>
              <a:t> GLOBE ?</a:t>
            </a:r>
          </a:p>
          <a:p>
            <a:pPr marL="0" indent="0">
              <a:buNone/>
            </a:pPr>
            <a:endParaRPr lang="en-US" sz="2000" dirty="0"/>
          </a:p>
          <a:p>
            <a:pPr marL="0" indent="0">
              <a:buNone/>
            </a:pPr>
            <a:r>
              <a:rPr lang="en-US" sz="2000" dirty="0"/>
              <a:t>A. La </a:t>
            </a:r>
            <a:r>
              <a:rPr lang="en-US" sz="2000" dirty="0" err="1"/>
              <a:t>biometría</a:t>
            </a:r>
            <a:endParaRPr lang="en-US" sz="2000" dirty="0"/>
          </a:p>
          <a:p>
            <a:pPr marL="0" indent="0">
              <a:buNone/>
            </a:pPr>
            <a:r>
              <a:rPr lang="en-US" sz="2000" dirty="0"/>
              <a:t>B. El </a:t>
            </a:r>
            <a:r>
              <a:rPr lang="en-US" sz="2000" dirty="0" err="1"/>
              <a:t>sistema</a:t>
            </a:r>
            <a:r>
              <a:rPr lang="en-US" sz="2000" dirty="0"/>
              <a:t> Terrestre</a:t>
            </a:r>
          </a:p>
          <a:p>
            <a:pPr marL="0" indent="0">
              <a:buNone/>
            </a:pPr>
            <a:r>
              <a:rPr lang="en-US" sz="2000" dirty="0"/>
              <a:t>C. La </a:t>
            </a:r>
            <a:r>
              <a:rPr lang="en-US" sz="2000" dirty="0" err="1"/>
              <a:t>fenología</a:t>
            </a:r>
            <a:endParaRPr lang="en-US" sz="2000" dirty="0"/>
          </a:p>
          <a:p>
            <a:pPr marL="0" indent="0">
              <a:buNone/>
            </a:pPr>
            <a:r>
              <a:rPr lang="en-US" sz="2000" dirty="0"/>
              <a:t>D. La </a:t>
            </a:r>
            <a:r>
              <a:rPr lang="en-US" sz="2000" dirty="0" err="1"/>
              <a:t>litósfera</a:t>
            </a:r>
            <a:endParaRPr lang="en-US" sz="2000" dirty="0"/>
          </a:p>
          <a:p>
            <a:pPr marL="0" indent="0">
              <a:buNone/>
            </a:pPr>
            <a:endParaRPr lang="en-US" sz="1800" dirty="0"/>
          </a:p>
          <a:p>
            <a:pPr marL="0" indent="0">
              <a:buNone/>
            </a:pPr>
            <a:r>
              <a:rPr lang="en-US" sz="2400" b="1" dirty="0">
                <a:solidFill>
                  <a:srgbClr val="FF0000"/>
                </a:solidFill>
              </a:rPr>
              <a:t>¿</a:t>
            </a:r>
            <a:r>
              <a:rPr lang="en-US" sz="2400" b="1" dirty="0" err="1">
                <a:solidFill>
                  <a:srgbClr val="FF0000"/>
                </a:solidFill>
              </a:rPr>
              <a:t>Cuál</a:t>
            </a:r>
            <a:r>
              <a:rPr lang="en-US" sz="2400" b="1" dirty="0">
                <a:solidFill>
                  <a:srgbClr val="FF0000"/>
                </a:solidFill>
              </a:rPr>
              <a:t> es la </a:t>
            </a:r>
            <a:r>
              <a:rPr lang="en-US" sz="2400" b="1" dirty="0" err="1">
                <a:solidFill>
                  <a:srgbClr val="FF0000"/>
                </a:solidFill>
              </a:rPr>
              <a:t>respuesta</a:t>
            </a:r>
            <a:r>
              <a:rPr lang="en-US" sz="2400" b="1" dirty="0">
                <a:solidFill>
                  <a:srgbClr val="FF0000"/>
                </a:solidFill>
              </a:rPr>
              <a:t>? </a:t>
            </a:r>
          </a:p>
        </p:txBody>
      </p:sp>
      <p:pic>
        <p:nvPicPr>
          <p:cNvPr id="11" name="Imagen 10"/>
          <p:cNvPicPr>
            <a:picLocks noChangeAspect="1"/>
          </p:cNvPicPr>
          <p:nvPr/>
        </p:nvPicPr>
        <p:blipFill>
          <a:blip r:embed="rId2"/>
          <a:stretch>
            <a:fillRect/>
          </a:stretch>
        </p:blipFill>
        <p:spPr>
          <a:xfrm>
            <a:off x="-397" y="-127199"/>
            <a:ext cx="9144793" cy="7059780"/>
          </a:xfrm>
          <a:prstGeom prst="rect">
            <a:avLst/>
          </a:prstGeom>
        </p:spPr>
      </p:pic>
      <p:sp>
        <p:nvSpPr>
          <p:cNvPr id="12" name="Elipse 11"/>
          <p:cNvSpPr/>
          <p:nvPr/>
        </p:nvSpPr>
        <p:spPr>
          <a:xfrm>
            <a:off x="7854122" y="61843"/>
            <a:ext cx="1046922" cy="773446"/>
          </a:xfrm>
          <a:prstGeom prst="ellipse">
            <a:avLst/>
          </a:prstGeom>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s-AR" sz="700" dirty="0" smtClean="0"/>
              <a:t>Testee su conocimiento</a:t>
            </a:r>
            <a:endParaRPr lang="es-AR" sz="700" dirty="0"/>
          </a:p>
        </p:txBody>
      </p:sp>
      <p:sp>
        <p:nvSpPr>
          <p:cNvPr id="13" name="CuadroTexto 12"/>
          <p:cNvSpPr txBox="1"/>
          <p:nvPr/>
        </p:nvSpPr>
        <p:spPr>
          <a:xfrm>
            <a:off x="25090" y="1098059"/>
            <a:ext cx="1075295" cy="5001369"/>
          </a:xfrm>
          <a:prstGeom prst="rect">
            <a:avLst/>
          </a:prstGeom>
          <a:noFill/>
        </p:spPr>
        <p:txBody>
          <a:bodyPr wrap="square" rtlCol="0">
            <a:spAutoFit/>
          </a:bodyPr>
          <a:lstStyle/>
          <a:p>
            <a:r>
              <a:rPr lang="es-AR" sz="1100" b="1" dirty="0">
                <a:solidFill>
                  <a:srgbClr val="759885"/>
                </a:solidFill>
              </a:rPr>
              <a:t>A. ¿Qué es la circunferencia de los árboles?</a:t>
            </a:r>
          </a:p>
          <a:p>
            <a:endParaRPr lang="es-AR" sz="1100" b="1" dirty="0" smtClean="0">
              <a:solidFill>
                <a:srgbClr val="215B1C"/>
              </a:solidFill>
            </a:endParaRPr>
          </a:p>
          <a:p>
            <a:r>
              <a:rPr lang="es-AR" sz="1100" b="1" dirty="0">
                <a:solidFill>
                  <a:srgbClr val="759885"/>
                </a:solidFill>
              </a:rPr>
              <a:t>B. ¿Por qué recolectar datos de la circunferencia de los árboles?</a:t>
            </a:r>
          </a:p>
          <a:p>
            <a:endParaRPr lang="es-AR" sz="1100" b="1" dirty="0">
              <a:solidFill>
                <a:srgbClr val="759885"/>
              </a:solidFill>
            </a:endParaRPr>
          </a:p>
          <a:p>
            <a:r>
              <a:rPr lang="es-AR" sz="1100" b="1" dirty="0">
                <a:solidFill>
                  <a:srgbClr val="215B1C"/>
                </a:solidFill>
              </a:rPr>
              <a:t>C. Cómo pueden ayudar sus mediciones</a:t>
            </a:r>
          </a:p>
          <a:p>
            <a:endParaRPr lang="es-AR" sz="1100" b="1" dirty="0">
              <a:solidFill>
                <a:srgbClr val="759885"/>
              </a:solidFill>
            </a:endParaRPr>
          </a:p>
          <a:p>
            <a:r>
              <a:rPr lang="es-AR" sz="1100" b="1" dirty="0" smtClean="0">
                <a:solidFill>
                  <a:srgbClr val="759885"/>
                </a:solidFill>
              </a:rPr>
              <a:t>D. Cómo recopilar datos</a:t>
            </a:r>
          </a:p>
          <a:p>
            <a:endParaRPr lang="es-AR" sz="1100" b="1" dirty="0">
              <a:solidFill>
                <a:srgbClr val="759885"/>
              </a:solidFill>
            </a:endParaRPr>
          </a:p>
          <a:p>
            <a:r>
              <a:rPr lang="es-AR" sz="1100" b="1" dirty="0" smtClean="0">
                <a:solidFill>
                  <a:srgbClr val="759885"/>
                </a:solidFill>
              </a:rPr>
              <a:t>E. Ingresar datos al sitio web de GLOBE</a:t>
            </a:r>
          </a:p>
          <a:p>
            <a:endParaRPr lang="es-AR" sz="1100" b="1" dirty="0">
              <a:solidFill>
                <a:srgbClr val="759885"/>
              </a:solidFill>
            </a:endParaRPr>
          </a:p>
          <a:p>
            <a:r>
              <a:rPr lang="es-AR" sz="1100" b="1" dirty="0" smtClean="0">
                <a:solidFill>
                  <a:srgbClr val="759885"/>
                </a:solidFill>
              </a:rPr>
              <a:t>F. Entender los datos</a:t>
            </a:r>
          </a:p>
          <a:p>
            <a:endParaRPr lang="es-AR" sz="1100" b="1" dirty="0">
              <a:solidFill>
                <a:srgbClr val="759885"/>
              </a:solidFill>
            </a:endParaRPr>
          </a:p>
          <a:p>
            <a:r>
              <a:rPr lang="es-AR" sz="1100" b="1" dirty="0" smtClean="0">
                <a:solidFill>
                  <a:srgbClr val="759885"/>
                </a:solidFill>
              </a:rPr>
              <a:t>G. Auto evaluación</a:t>
            </a:r>
          </a:p>
          <a:p>
            <a:endParaRPr lang="es-AR" sz="1100" b="1" dirty="0">
              <a:solidFill>
                <a:srgbClr val="759885"/>
              </a:solidFill>
            </a:endParaRPr>
          </a:p>
          <a:p>
            <a:r>
              <a:rPr lang="es-AR" sz="1100" b="1" dirty="0" smtClean="0">
                <a:solidFill>
                  <a:srgbClr val="759885"/>
                </a:solidFill>
              </a:rPr>
              <a:t>H. Información Adicional</a:t>
            </a:r>
            <a:endParaRPr lang="es-AR" sz="1100" b="1" dirty="0">
              <a:solidFill>
                <a:srgbClr val="759885"/>
              </a:solidFill>
            </a:endParaRPr>
          </a:p>
        </p:txBody>
      </p:sp>
    </p:spTree>
    <p:extLst>
      <p:ext uri="{BB962C8B-B14F-4D97-AF65-F5344CB8AC3E}">
        <p14:creationId xmlns:p14="http://schemas.microsoft.com/office/powerpoint/2010/main" val="18329952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0627B17-9DD1-A345-8751-83B8F38A347B}" type="slidenum">
              <a:rPr lang="en-US" smtClean="0"/>
              <a:t>13</a:t>
            </a:fld>
            <a:endParaRPr lang="en-US" dirty="0"/>
          </a:p>
        </p:txBody>
      </p:sp>
      <p:sp>
        <p:nvSpPr>
          <p:cNvPr id="2" name="Title 1"/>
          <p:cNvSpPr>
            <a:spLocks noGrp="1"/>
          </p:cNvSpPr>
          <p:nvPr>
            <p:ph type="title"/>
          </p:nvPr>
        </p:nvSpPr>
        <p:spPr>
          <a:xfrm>
            <a:off x="1389972" y="1023687"/>
            <a:ext cx="7886700" cy="1346451"/>
          </a:xfrm>
        </p:spPr>
        <p:txBody>
          <a:bodyPr>
            <a:normAutofit fontScale="90000"/>
          </a:bodyPr>
          <a:lstStyle/>
          <a:p>
            <a:r>
              <a:rPr lang="en-US" sz="3600" b="1" dirty="0" smtClean="0">
                <a:solidFill>
                  <a:srgbClr val="055000"/>
                </a:solidFill>
              </a:rPr>
              <a:t>¡</a:t>
            </a:r>
            <a:r>
              <a:rPr lang="en-US" sz="3600" b="1" dirty="0" err="1">
                <a:solidFill>
                  <a:srgbClr val="055000"/>
                </a:solidFill>
              </a:rPr>
              <a:t>Hagamos</a:t>
            </a:r>
            <a:r>
              <a:rPr lang="en-US" sz="3600" b="1" dirty="0">
                <a:solidFill>
                  <a:srgbClr val="055000"/>
                </a:solidFill>
              </a:rPr>
              <a:t> un breve </a:t>
            </a:r>
            <a:r>
              <a:rPr lang="en-US" sz="3600" b="1" dirty="0" err="1">
                <a:solidFill>
                  <a:srgbClr val="055000"/>
                </a:solidFill>
              </a:rPr>
              <a:t>repaso</a:t>
            </a:r>
            <a:r>
              <a:rPr lang="en-US" sz="3600" b="1" dirty="0">
                <a:solidFill>
                  <a:srgbClr val="055000"/>
                </a:solidFill>
              </a:rPr>
              <a:t> antes de pasar a la </a:t>
            </a:r>
            <a:r>
              <a:rPr lang="en-US" sz="3600" b="1" dirty="0" err="1">
                <a:solidFill>
                  <a:srgbClr val="055000"/>
                </a:solidFill>
              </a:rPr>
              <a:t>recopilación</a:t>
            </a:r>
            <a:r>
              <a:rPr lang="en-US" sz="3600" b="1" dirty="0">
                <a:solidFill>
                  <a:srgbClr val="055000"/>
                </a:solidFill>
              </a:rPr>
              <a:t> de </a:t>
            </a:r>
            <a:r>
              <a:rPr lang="en-US" sz="3600" b="1" dirty="0" err="1">
                <a:solidFill>
                  <a:srgbClr val="055000"/>
                </a:solidFill>
              </a:rPr>
              <a:t>datos</a:t>
            </a:r>
            <a:r>
              <a:rPr lang="en-US" sz="3600" b="1" dirty="0">
                <a:solidFill>
                  <a:srgbClr val="055000"/>
                </a:solidFill>
              </a:rPr>
              <a:t>! ¡Respuesta a la </a:t>
            </a:r>
            <a:r>
              <a:rPr lang="en-US" sz="3600" b="1" dirty="0" err="1">
                <a:solidFill>
                  <a:srgbClr val="055000"/>
                </a:solidFill>
              </a:rPr>
              <a:t>Pregunta</a:t>
            </a:r>
            <a:r>
              <a:rPr lang="en-US" sz="3600" b="1" dirty="0">
                <a:solidFill>
                  <a:srgbClr val="055000"/>
                </a:solidFill>
              </a:rPr>
              <a:t> 1! </a:t>
            </a:r>
            <a:endParaRPr lang="en-US" dirty="0"/>
          </a:p>
        </p:txBody>
      </p:sp>
      <p:sp>
        <p:nvSpPr>
          <p:cNvPr id="3" name="Content Placeholder 2"/>
          <p:cNvSpPr>
            <a:spLocks noGrp="1"/>
          </p:cNvSpPr>
          <p:nvPr>
            <p:ph sz="half" idx="1"/>
          </p:nvPr>
        </p:nvSpPr>
        <p:spPr>
          <a:xfrm>
            <a:off x="1389972" y="2485730"/>
            <a:ext cx="7125378" cy="4351338"/>
          </a:xfrm>
        </p:spPr>
        <p:txBody>
          <a:bodyPr>
            <a:noAutofit/>
          </a:bodyPr>
          <a:lstStyle/>
          <a:p>
            <a:pPr marL="0" indent="0">
              <a:buNone/>
            </a:pPr>
            <a:r>
              <a:rPr lang="en-US" sz="2400" b="1" dirty="0">
                <a:solidFill>
                  <a:schemeClr val="accent6">
                    <a:lumMod val="50000"/>
                  </a:schemeClr>
                </a:solidFill>
              </a:rPr>
              <a:t>¿La </a:t>
            </a:r>
            <a:r>
              <a:rPr lang="en-US" sz="2400" b="1" dirty="0" err="1">
                <a:solidFill>
                  <a:schemeClr val="accent6">
                    <a:lumMod val="50000"/>
                  </a:schemeClr>
                </a:solidFill>
              </a:rPr>
              <a:t>circunferecia</a:t>
            </a:r>
            <a:r>
              <a:rPr lang="en-US" sz="2400" b="1" dirty="0">
                <a:solidFill>
                  <a:schemeClr val="accent6">
                    <a:lumMod val="50000"/>
                  </a:schemeClr>
                </a:solidFill>
              </a:rPr>
              <a:t> de los </a:t>
            </a:r>
            <a:r>
              <a:rPr lang="en-US" sz="2400" b="1" dirty="0" err="1">
                <a:solidFill>
                  <a:schemeClr val="accent6">
                    <a:lumMod val="50000"/>
                  </a:schemeClr>
                </a:solidFill>
              </a:rPr>
              <a:t>árboles</a:t>
            </a:r>
            <a:r>
              <a:rPr lang="en-US" sz="2400" b="1" dirty="0">
                <a:solidFill>
                  <a:schemeClr val="accent6">
                    <a:lumMod val="50000"/>
                  </a:schemeClr>
                </a:solidFill>
              </a:rPr>
              <a:t> es </a:t>
            </a:r>
            <a:r>
              <a:rPr lang="en-US" sz="2400" b="1" dirty="0" err="1">
                <a:solidFill>
                  <a:schemeClr val="accent6">
                    <a:lumMod val="50000"/>
                  </a:schemeClr>
                </a:solidFill>
              </a:rPr>
              <a:t>parte</a:t>
            </a:r>
            <a:r>
              <a:rPr lang="en-US" sz="2400" b="1" dirty="0">
                <a:solidFill>
                  <a:schemeClr val="accent6">
                    <a:lumMod val="50000"/>
                  </a:schemeClr>
                </a:solidFill>
              </a:rPr>
              <a:t> de </a:t>
            </a:r>
            <a:r>
              <a:rPr lang="en-US" sz="2400" b="1" dirty="0" err="1">
                <a:solidFill>
                  <a:schemeClr val="accent6">
                    <a:lumMod val="50000"/>
                  </a:schemeClr>
                </a:solidFill>
              </a:rPr>
              <a:t>qué</a:t>
            </a:r>
            <a:r>
              <a:rPr lang="en-US" sz="2400" b="1" dirty="0">
                <a:solidFill>
                  <a:schemeClr val="accent6">
                    <a:lumMod val="50000"/>
                  </a:schemeClr>
                </a:solidFill>
              </a:rPr>
              <a:t> protocol GLOBE ?</a:t>
            </a:r>
          </a:p>
          <a:p>
            <a:pPr marL="0" indent="0">
              <a:buNone/>
            </a:pPr>
            <a:endParaRPr lang="en-US" sz="2000" dirty="0"/>
          </a:p>
          <a:p>
            <a:pPr marL="0" indent="0">
              <a:buNone/>
            </a:pPr>
            <a:r>
              <a:rPr lang="en-US" sz="2000" b="1" dirty="0">
                <a:solidFill>
                  <a:srgbClr val="FF0000"/>
                </a:solidFill>
              </a:rPr>
              <a:t>A. La </a:t>
            </a:r>
            <a:r>
              <a:rPr lang="en-US" sz="2000" b="1" dirty="0" err="1">
                <a:solidFill>
                  <a:srgbClr val="FF0000"/>
                </a:solidFill>
              </a:rPr>
              <a:t>biometría</a:t>
            </a:r>
            <a:r>
              <a:rPr lang="en-US" sz="2000" b="1" dirty="0">
                <a:solidFill>
                  <a:srgbClr val="FF0000"/>
                </a:solidFill>
              </a:rPr>
              <a:t> </a:t>
            </a:r>
            <a:r>
              <a:rPr lang="en-US" sz="2000" b="1" dirty="0">
                <a:solidFill>
                  <a:srgbClr val="FF0000"/>
                </a:solidFill>
                <a:sym typeface="Wingdings"/>
              </a:rPr>
              <a:t> ¡ Es </a:t>
            </a:r>
            <a:r>
              <a:rPr lang="en-US" sz="2000" b="1" dirty="0" err="1">
                <a:solidFill>
                  <a:srgbClr val="FF0000"/>
                </a:solidFill>
                <a:sym typeface="Wingdings"/>
              </a:rPr>
              <a:t>correcta</a:t>
            </a:r>
            <a:r>
              <a:rPr lang="en-US" sz="2000" b="1" dirty="0">
                <a:solidFill>
                  <a:srgbClr val="FF0000"/>
                </a:solidFill>
                <a:sym typeface="Wingdings"/>
              </a:rPr>
              <a:t>!</a:t>
            </a:r>
            <a:endParaRPr lang="en-US" sz="2000" b="1" dirty="0">
              <a:solidFill>
                <a:srgbClr val="FF0000"/>
              </a:solidFill>
            </a:endParaRPr>
          </a:p>
          <a:p>
            <a:pPr marL="0" indent="0">
              <a:buNone/>
            </a:pPr>
            <a:r>
              <a:rPr lang="en-US" sz="2000" dirty="0"/>
              <a:t>B. El </a:t>
            </a:r>
            <a:r>
              <a:rPr lang="en-US" sz="2000" dirty="0" err="1"/>
              <a:t>sistema</a:t>
            </a:r>
            <a:r>
              <a:rPr lang="en-US" sz="2000" dirty="0"/>
              <a:t> </a:t>
            </a:r>
            <a:r>
              <a:rPr lang="en-US" sz="2000" dirty="0" err="1"/>
              <a:t>terrestre</a:t>
            </a:r>
            <a:endParaRPr lang="en-US" sz="2000" dirty="0"/>
          </a:p>
          <a:p>
            <a:pPr marL="0" indent="0">
              <a:buNone/>
            </a:pPr>
            <a:r>
              <a:rPr lang="en-US" sz="2000" dirty="0"/>
              <a:t>C. La </a:t>
            </a:r>
            <a:r>
              <a:rPr lang="en-US" sz="2000" dirty="0" err="1"/>
              <a:t>fenología</a:t>
            </a:r>
            <a:endParaRPr lang="en-US" sz="2000" dirty="0"/>
          </a:p>
          <a:p>
            <a:pPr marL="0" indent="0">
              <a:buNone/>
            </a:pPr>
            <a:r>
              <a:rPr lang="en-US" sz="2000" dirty="0"/>
              <a:t>D. La </a:t>
            </a:r>
            <a:r>
              <a:rPr lang="en-US" sz="2000" dirty="0" err="1"/>
              <a:t>litósfera</a:t>
            </a:r>
            <a:endParaRPr lang="en-US" sz="2000" dirty="0"/>
          </a:p>
          <a:p>
            <a:pPr marL="0" indent="0">
              <a:buNone/>
            </a:pPr>
            <a:endParaRPr lang="en-US" sz="1800" dirty="0"/>
          </a:p>
          <a:p>
            <a:pPr marL="0" indent="0">
              <a:buNone/>
            </a:pPr>
            <a:r>
              <a:rPr lang="en-US" sz="2400" b="1" dirty="0">
                <a:solidFill>
                  <a:srgbClr val="FF0000"/>
                </a:solidFill>
              </a:rPr>
              <a:t>¿</a:t>
            </a:r>
            <a:r>
              <a:rPr lang="en-US" sz="2400" b="1" dirty="0" err="1">
                <a:solidFill>
                  <a:srgbClr val="FF0000"/>
                </a:solidFill>
              </a:rPr>
              <a:t>Estuvo</a:t>
            </a:r>
            <a:r>
              <a:rPr lang="en-US" sz="2400" b="1" dirty="0">
                <a:solidFill>
                  <a:srgbClr val="FF0000"/>
                </a:solidFill>
              </a:rPr>
              <a:t> </a:t>
            </a:r>
            <a:r>
              <a:rPr lang="en-US" sz="2400" b="1" dirty="0" err="1">
                <a:solidFill>
                  <a:srgbClr val="FF0000"/>
                </a:solidFill>
              </a:rPr>
              <a:t>acertado</a:t>
            </a:r>
            <a:r>
              <a:rPr lang="en-US" sz="2400" b="1" dirty="0">
                <a:solidFill>
                  <a:srgbClr val="FF0000"/>
                </a:solidFill>
              </a:rPr>
              <a:t>? </a:t>
            </a:r>
          </a:p>
        </p:txBody>
      </p:sp>
      <p:pic>
        <p:nvPicPr>
          <p:cNvPr id="8" name="Imagen 7"/>
          <p:cNvPicPr>
            <a:picLocks noChangeAspect="1"/>
          </p:cNvPicPr>
          <p:nvPr/>
        </p:nvPicPr>
        <p:blipFill>
          <a:blip r:embed="rId2"/>
          <a:stretch>
            <a:fillRect/>
          </a:stretch>
        </p:blipFill>
        <p:spPr>
          <a:xfrm>
            <a:off x="-397" y="-127199"/>
            <a:ext cx="9144793" cy="7059780"/>
          </a:xfrm>
          <a:prstGeom prst="rect">
            <a:avLst/>
          </a:prstGeom>
        </p:spPr>
      </p:pic>
      <p:sp>
        <p:nvSpPr>
          <p:cNvPr id="9" name="Elipse 8"/>
          <p:cNvSpPr/>
          <p:nvPr/>
        </p:nvSpPr>
        <p:spPr>
          <a:xfrm>
            <a:off x="7854122" y="61843"/>
            <a:ext cx="1046922" cy="773446"/>
          </a:xfrm>
          <a:prstGeom prst="ellipse">
            <a:avLst/>
          </a:prstGeom>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s-AR" sz="700" dirty="0" smtClean="0"/>
              <a:t>Testee su conocimiento</a:t>
            </a:r>
            <a:endParaRPr lang="es-AR" sz="700" dirty="0"/>
          </a:p>
        </p:txBody>
      </p:sp>
      <p:sp>
        <p:nvSpPr>
          <p:cNvPr id="10" name="CuadroTexto 9"/>
          <p:cNvSpPr txBox="1"/>
          <p:nvPr/>
        </p:nvSpPr>
        <p:spPr>
          <a:xfrm>
            <a:off x="25090" y="1098059"/>
            <a:ext cx="1075295" cy="5001369"/>
          </a:xfrm>
          <a:prstGeom prst="rect">
            <a:avLst/>
          </a:prstGeom>
          <a:noFill/>
        </p:spPr>
        <p:txBody>
          <a:bodyPr wrap="square" rtlCol="0">
            <a:spAutoFit/>
          </a:bodyPr>
          <a:lstStyle/>
          <a:p>
            <a:r>
              <a:rPr lang="es-AR" sz="1100" b="1" dirty="0">
                <a:solidFill>
                  <a:srgbClr val="759885"/>
                </a:solidFill>
              </a:rPr>
              <a:t>A. ¿Qué es la circunferencia de los árboles?</a:t>
            </a:r>
          </a:p>
          <a:p>
            <a:endParaRPr lang="es-AR" sz="1100" b="1" dirty="0" smtClean="0">
              <a:solidFill>
                <a:srgbClr val="215B1C"/>
              </a:solidFill>
            </a:endParaRPr>
          </a:p>
          <a:p>
            <a:r>
              <a:rPr lang="es-AR" sz="1100" b="1" dirty="0">
                <a:solidFill>
                  <a:srgbClr val="759885"/>
                </a:solidFill>
              </a:rPr>
              <a:t>B. ¿Por qué recolectar datos de la circunferencia de los árboles?</a:t>
            </a:r>
          </a:p>
          <a:p>
            <a:endParaRPr lang="es-AR" sz="1100" b="1" dirty="0">
              <a:solidFill>
                <a:srgbClr val="759885"/>
              </a:solidFill>
            </a:endParaRPr>
          </a:p>
          <a:p>
            <a:r>
              <a:rPr lang="es-AR" sz="1100" b="1" dirty="0">
                <a:solidFill>
                  <a:srgbClr val="215B1C"/>
                </a:solidFill>
              </a:rPr>
              <a:t>C. Cómo pueden ayudar sus mediciones</a:t>
            </a:r>
          </a:p>
          <a:p>
            <a:endParaRPr lang="es-AR" sz="1100" b="1" dirty="0">
              <a:solidFill>
                <a:srgbClr val="759885"/>
              </a:solidFill>
            </a:endParaRPr>
          </a:p>
          <a:p>
            <a:r>
              <a:rPr lang="es-AR" sz="1100" b="1" dirty="0" smtClean="0">
                <a:solidFill>
                  <a:srgbClr val="759885"/>
                </a:solidFill>
              </a:rPr>
              <a:t>D. Cómo recopilar datos</a:t>
            </a:r>
          </a:p>
          <a:p>
            <a:endParaRPr lang="es-AR" sz="1100" b="1" dirty="0">
              <a:solidFill>
                <a:srgbClr val="759885"/>
              </a:solidFill>
            </a:endParaRPr>
          </a:p>
          <a:p>
            <a:r>
              <a:rPr lang="es-AR" sz="1100" b="1" dirty="0" smtClean="0">
                <a:solidFill>
                  <a:srgbClr val="759885"/>
                </a:solidFill>
              </a:rPr>
              <a:t>E. Ingresar datos al sitio web de GLOBE</a:t>
            </a:r>
          </a:p>
          <a:p>
            <a:endParaRPr lang="es-AR" sz="1100" b="1" dirty="0">
              <a:solidFill>
                <a:srgbClr val="759885"/>
              </a:solidFill>
            </a:endParaRPr>
          </a:p>
          <a:p>
            <a:r>
              <a:rPr lang="es-AR" sz="1100" b="1" dirty="0" smtClean="0">
                <a:solidFill>
                  <a:srgbClr val="759885"/>
                </a:solidFill>
              </a:rPr>
              <a:t>F. Entender los datos</a:t>
            </a:r>
          </a:p>
          <a:p>
            <a:endParaRPr lang="es-AR" sz="1100" b="1" dirty="0">
              <a:solidFill>
                <a:srgbClr val="759885"/>
              </a:solidFill>
            </a:endParaRPr>
          </a:p>
          <a:p>
            <a:r>
              <a:rPr lang="es-AR" sz="1100" b="1" dirty="0" smtClean="0">
                <a:solidFill>
                  <a:srgbClr val="759885"/>
                </a:solidFill>
              </a:rPr>
              <a:t>G. Auto evaluación</a:t>
            </a:r>
          </a:p>
          <a:p>
            <a:endParaRPr lang="es-AR" sz="1100" b="1" dirty="0">
              <a:solidFill>
                <a:srgbClr val="759885"/>
              </a:solidFill>
            </a:endParaRPr>
          </a:p>
          <a:p>
            <a:r>
              <a:rPr lang="es-AR" sz="1100" b="1" dirty="0" smtClean="0">
                <a:solidFill>
                  <a:srgbClr val="759885"/>
                </a:solidFill>
              </a:rPr>
              <a:t>H. Información Adicional</a:t>
            </a:r>
            <a:endParaRPr lang="es-AR" sz="1100" b="1" dirty="0">
              <a:solidFill>
                <a:srgbClr val="759885"/>
              </a:solidFill>
            </a:endParaRPr>
          </a:p>
        </p:txBody>
      </p:sp>
    </p:spTree>
    <p:extLst>
      <p:ext uri="{BB962C8B-B14F-4D97-AF65-F5344CB8AC3E}">
        <p14:creationId xmlns:p14="http://schemas.microsoft.com/office/powerpoint/2010/main" val="2774285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0627B17-9DD1-A345-8751-83B8F38A347B}" type="slidenum">
              <a:rPr lang="en-US" smtClean="0"/>
              <a:t>14</a:t>
            </a:fld>
            <a:endParaRPr lang="en-US" dirty="0"/>
          </a:p>
        </p:txBody>
      </p:sp>
      <p:sp>
        <p:nvSpPr>
          <p:cNvPr id="2" name="Title 1"/>
          <p:cNvSpPr>
            <a:spLocks noGrp="1"/>
          </p:cNvSpPr>
          <p:nvPr>
            <p:ph type="title"/>
          </p:nvPr>
        </p:nvSpPr>
        <p:spPr>
          <a:xfrm>
            <a:off x="1257300" y="1561939"/>
            <a:ext cx="7886700" cy="1346451"/>
          </a:xfrm>
        </p:spPr>
        <p:txBody>
          <a:bodyPr>
            <a:normAutofit fontScale="90000"/>
          </a:bodyPr>
          <a:lstStyle/>
          <a:p>
            <a:r>
              <a:rPr lang="en-US" sz="3600" b="1" dirty="0">
                <a:solidFill>
                  <a:srgbClr val="055000"/>
                </a:solidFill>
              </a:rPr>
              <a:t>¡</a:t>
            </a:r>
            <a:r>
              <a:rPr lang="en-US" sz="3600" b="1" dirty="0" err="1">
                <a:solidFill>
                  <a:srgbClr val="055000"/>
                </a:solidFill>
              </a:rPr>
              <a:t>Hagamos</a:t>
            </a:r>
            <a:r>
              <a:rPr lang="en-US" sz="3600" b="1" dirty="0">
                <a:solidFill>
                  <a:srgbClr val="055000"/>
                </a:solidFill>
              </a:rPr>
              <a:t> un breve </a:t>
            </a:r>
            <a:r>
              <a:rPr lang="en-US" sz="3600" b="1" dirty="0" err="1">
                <a:solidFill>
                  <a:srgbClr val="055000"/>
                </a:solidFill>
              </a:rPr>
              <a:t>repaso</a:t>
            </a:r>
            <a:r>
              <a:rPr lang="en-US" sz="3600" b="1" dirty="0">
                <a:solidFill>
                  <a:srgbClr val="055000"/>
                </a:solidFill>
              </a:rPr>
              <a:t> antes de pasar a la </a:t>
            </a:r>
            <a:r>
              <a:rPr lang="en-US" sz="3600" b="1" dirty="0" err="1">
                <a:solidFill>
                  <a:srgbClr val="055000"/>
                </a:solidFill>
              </a:rPr>
              <a:t>recopilación</a:t>
            </a:r>
            <a:r>
              <a:rPr lang="en-US" sz="3600" b="1" dirty="0">
                <a:solidFill>
                  <a:srgbClr val="055000"/>
                </a:solidFill>
              </a:rPr>
              <a:t> de </a:t>
            </a:r>
            <a:r>
              <a:rPr lang="en-US" sz="3600" b="1" dirty="0" err="1">
                <a:solidFill>
                  <a:srgbClr val="055000"/>
                </a:solidFill>
              </a:rPr>
              <a:t>datos</a:t>
            </a:r>
            <a:r>
              <a:rPr lang="en-US" sz="3600" b="1" dirty="0">
                <a:solidFill>
                  <a:srgbClr val="055000"/>
                </a:solidFill>
              </a:rPr>
              <a:t>! </a:t>
            </a:r>
            <a:r>
              <a:rPr lang="en-US" sz="3600" b="1" dirty="0" err="1">
                <a:solidFill>
                  <a:srgbClr val="055000"/>
                </a:solidFill>
              </a:rPr>
              <a:t>Pregunta</a:t>
            </a:r>
            <a:r>
              <a:rPr lang="en-US" sz="3600" b="1" dirty="0">
                <a:solidFill>
                  <a:srgbClr val="055000"/>
                </a:solidFill>
              </a:rPr>
              <a:t> 2</a:t>
            </a:r>
            <a:br>
              <a:rPr lang="en-US" sz="3600" b="1" dirty="0">
                <a:solidFill>
                  <a:srgbClr val="055000"/>
                </a:solidFill>
              </a:rPr>
            </a:br>
            <a:r>
              <a:rPr lang="en-US" sz="3600" b="1" dirty="0">
                <a:solidFill>
                  <a:srgbClr val="055000"/>
                </a:solidFill>
              </a:rPr>
              <a:t/>
            </a:r>
            <a:br>
              <a:rPr lang="en-US" sz="3600" b="1" dirty="0">
                <a:solidFill>
                  <a:srgbClr val="055000"/>
                </a:solidFill>
              </a:rPr>
            </a:br>
            <a:r>
              <a:rPr lang="en-US" b="1" dirty="0">
                <a:solidFill>
                  <a:srgbClr val="055000"/>
                </a:solidFill>
              </a:rPr>
              <a:t/>
            </a:r>
            <a:br>
              <a:rPr lang="en-US" b="1" dirty="0">
                <a:solidFill>
                  <a:srgbClr val="055000"/>
                </a:solidFill>
              </a:rPr>
            </a:br>
            <a:endParaRPr lang="en-US" dirty="0"/>
          </a:p>
        </p:txBody>
      </p:sp>
      <p:sp>
        <p:nvSpPr>
          <p:cNvPr id="3" name="Content Placeholder 2"/>
          <p:cNvSpPr>
            <a:spLocks noGrp="1"/>
          </p:cNvSpPr>
          <p:nvPr>
            <p:ph sz="half" idx="1"/>
          </p:nvPr>
        </p:nvSpPr>
        <p:spPr>
          <a:xfrm>
            <a:off x="1419015" y="2129521"/>
            <a:ext cx="7125378" cy="4351338"/>
          </a:xfrm>
        </p:spPr>
        <p:txBody>
          <a:bodyPr>
            <a:noAutofit/>
          </a:bodyPr>
          <a:lstStyle/>
          <a:p>
            <a:pPr marL="0" indent="0">
              <a:buNone/>
            </a:pPr>
            <a:r>
              <a:rPr lang="es-ES" sz="1800" b="1" dirty="0">
                <a:solidFill>
                  <a:schemeClr val="accent6">
                    <a:lumMod val="50000"/>
                  </a:schemeClr>
                </a:solidFill>
              </a:rPr>
              <a:t>¿Por qué GLOBE informa las clasificaciones de cobertura terrestre utilizando la Clasificación de la UNESCO modificada (Guía MUC)?</a:t>
            </a:r>
            <a:endParaRPr lang="en-US" sz="1800" b="1" dirty="0">
              <a:solidFill>
                <a:schemeClr val="accent6">
                  <a:lumMod val="50000"/>
                </a:schemeClr>
              </a:solidFill>
            </a:endParaRPr>
          </a:p>
          <a:p>
            <a:pPr marL="342900" indent="-342900">
              <a:buAutoNum type="alphaUcPeriod"/>
            </a:pPr>
            <a:r>
              <a:rPr lang="es-ES" sz="1800" dirty="0"/>
              <a:t>Para estandarizar los términos y definiciones utilizados por los participantes de GLOBE al describir la vegetación que están estudiando</a:t>
            </a:r>
          </a:p>
          <a:p>
            <a:pPr marL="342900" indent="-342900">
              <a:buAutoNum type="alphaUcPeriod" startAt="2"/>
            </a:pPr>
            <a:r>
              <a:rPr lang="es-ES" sz="1800" dirty="0"/>
              <a:t>Para permitir que datos comparables estén disponibles para su análisis en el sitio web de GLOBE</a:t>
            </a:r>
            <a:endParaRPr lang="en-US" sz="1800" dirty="0"/>
          </a:p>
          <a:p>
            <a:pPr marL="0" indent="0">
              <a:buNone/>
            </a:pPr>
            <a:r>
              <a:rPr lang="en-US" sz="1800" dirty="0"/>
              <a:t>C.   </a:t>
            </a:r>
            <a:r>
              <a:rPr lang="en-US" sz="1800" dirty="0" err="1"/>
              <a:t>Porqué</a:t>
            </a:r>
            <a:r>
              <a:rPr lang="en-US" sz="1800" dirty="0"/>
              <a:t> </a:t>
            </a:r>
            <a:r>
              <a:rPr lang="es-ES" sz="1800" dirty="0"/>
              <a:t>es el único sistema de clasificación de la cobertura terrestre que se utiliza en todo el mundo</a:t>
            </a:r>
            <a:endParaRPr lang="en-US" sz="1800" dirty="0"/>
          </a:p>
          <a:p>
            <a:pPr marL="342900" indent="-342900">
              <a:buAutoNum type="alphaUcPeriod" startAt="4"/>
            </a:pPr>
            <a:r>
              <a:rPr lang="en-US" sz="1800" dirty="0" err="1"/>
              <a:t>Niguna</a:t>
            </a:r>
            <a:r>
              <a:rPr lang="en-US" sz="1800" dirty="0"/>
              <a:t> de las </a:t>
            </a:r>
            <a:r>
              <a:rPr lang="en-US" sz="1800" dirty="0" err="1"/>
              <a:t>respuestas</a:t>
            </a:r>
            <a:r>
              <a:rPr lang="en-US" sz="1800" dirty="0"/>
              <a:t> </a:t>
            </a:r>
            <a:r>
              <a:rPr lang="en-US" sz="1800" dirty="0" err="1"/>
              <a:t>anteriores</a:t>
            </a:r>
            <a:endParaRPr lang="en-US" sz="1800" dirty="0"/>
          </a:p>
          <a:p>
            <a:pPr marL="0" indent="0">
              <a:buNone/>
            </a:pPr>
            <a:r>
              <a:rPr lang="en-US" sz="1800" dirty="0"/>
              <a:t>E.    Las </a:t>
            </a:r>
            <a:r>
              <a:rPr lang="en-US" sz="1800" dirty="0" err="1"/>
              <a:t>respuestas</a:t>
            </a:r>
            <a:r>
              <a:rPr lang="en-US" sz="1800" dirty="0"/>
              <a:t> A y B </a:t>
            </a:r>
            <a:r>
              <a:rPr lang="en-US" sz="1800" dirty="0" err="1"/>
              <a:t>únicamente</a:t>
            </a:r>
            <a:endParaRPr lang="en-US" sz="1800" dirty="0"/>
          </a:p>
          <a:p>
            <a:pPr marL="0" indent="0">
              <a:buNone/>
            </a:pPr>
            <a:endParaRPr lang="en-US" sz="2000" b="1" dirty="0">
              <a:solidFill>
                <a:srgbClr val="FF0000"/>
              </a:solidFill>
            </a:endParaRPr>
          </a:p>
          <a:p>
            <a:pPr marL="0" indent="0">
              <a:buNone/>
            </a:pPr>
            <a:r>
              <a:rPr lang="en-US" sz="2000" b="1" dirty="0">
                <a:solidFill>
                  <a:srgbClr val="FF0000"/>
                </a:solidFill>
              </a:rPr>
              <a:t>¿</a:t>
            </a:r>
            <a:r>
              <a:rPr lang="en-US" sz="2000" b="1" dirty="0" err="1">
                <a:solidFill>
                  <a:srgbClr val="FF0000"/>
                </a:solidFill>
              </a:rPr>
              <a:t>Cuál</a:t>
            </a:r>
            <a:r>
              <a:rPr lang="en-US" sz="2000" b="1" dirty="0">
                <a:solidFill>
                  <a:srgbClr val="FF0000"/>
                </a:solidFill>
              </a:rPr>
              <a:t> es la </a:t>
            </a:r>
            <a:r>
              <a:rPr lang="en-US" sz="2000" b="1" dirty="0" err="1">
                <a:solidFill>
                  <a:srgbClr val="FF0000"/>
                </a:solidFill>
              </a:rPr>
              <a:t>respuesta</a:t>
            </a:r>
            <a:r>
              <a:rPr lang="en-US" sz="2000" b="1" dirty="0">
                <a:solidFill>
                  <a:srgbClr val="FF0000"/>
                </a:solidFill>
              </a:rPr>
              <a:t>? </a:t>
            </a:r>
          </a:p>
          <a:p>
            <a:pPr marL="0" indent="0">
              <a:buNone/>
            </a:pPr>
            <a:endParaRPr lang="en-US" sz="2000" dirty="0"/>
          </a:p>
        </p:txBody>
      </p:sp>
      <p:pic>
        <p:nvPicPr>
          <p:cNvPr id="8" name="Imagen 7"/>
          <p:cNvPicPr>
            <a:picLocks noChangeAspect="1"/>
          </p:cNvPicPr>
          <p:nvPr/>
        </p:nvPicPr>
        <p:blipFill>
          <a:blip r:embed="rId3"/>
          <a:stretch>
            <a:fillRect/>
          </a:stretch>
        </p:blipFill>
        <p:spPr>
          <a:xfrm>
            <a:off x="-397" y="-127199"/>
            <a:ext cx="9144793" cy="7059780"/>
          </a:xfrm>
          <a:prstGeom prst="rect">
            <a:avLst/>
          </a:prstGeom>
        </p:spPr>
      </p:pic>
      <p:sp>
        <p:nvSpPr>
          <p:cNvPr id="9" name="Elipse 8"/>
          <p:cNvSpPr/>
          <p:nvPr/>
        </p:nvSpPr>
        <p:spPr>
          <a:xfrm>
            <a:off x="7854122" y="61843"/>
            <a:ext cx="1046922" cy="773446"/>
          </a:xfrm>
          <a:prstGeom prst="ellipse">
            <a:avLst/>
          </a:prstGeom>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s-AR" sz="700" dirty="0" smtClean="0"/>
              <a:t>Testee su conocimiento</a:t>
            </a:r>
            <a:endParaRPr lang="es-AR" sz="700" dirty="0"/>
          </a:p>
        </p:txBody>
      </p:sp>
      <p:sp>
        <p:nvSpPr>
          <p:cNvPr id="10" name="CuadroTexto 9"/>
          <p:cNvSpPr txBox="1"/>
          <p:nvPr/>
        </p:nvSpPr>
        <p:spPr>
          <a:xfrm>
            <a:off x="25090" y="1098059"/>
            <a:ext cx="1075295" cy="5001369"/>
          </a:xfrm>
          <a:prstGeom prst="rect">
            <a:avLst/>
          </a:prstGeom>
          <a:noFill/>
        </p:spPr>
        <p:txBody>
          <a:bodyPr wrap="square" rtlCol="0">
            <a:spAutoFit/>
          </a:bodyPr>
          <a:lstStyle/>
          <a:p>
            <a:r>
              <a:rPr lang="es-AR" sz="1100" b="1" dirty="0">
                <a:solidFill>
                  <a:srgbClr val="759885"/>
                </a:solidFill>
              </a:rPr>
              <a:t>A. ¿Qué es la circunferencia de los árboles?</a:t>
            </a:r>
          </a:p>
          <a:p>
            <a:endParaRPr lang="es-AR" sz="1100" b="1" dirty="0" smtClean="0">
              <a:solidFill>
                <a:srgbClr val="215B1C"/>
              </a:solidFill>
            </a:endParaRPr>
          </a:p>
          <a:p>
            <a:r>
              <a:rPr lang="es-AR" sz="1100" b="1" dirty="0">
                <a:solidFill>
                  <a:srgbClr val="759885"/>
                </a:solidFill>
              </a:rPr>
              <a:t>B. ¿Por qué recolectar datos de la circunferencia de los árboles?</a:t>
            </a:r>
          </a:p>
          <a:p>
            <a:endParaRPr lang="es-AR" sz="1100" b="1" dirty="0">
              <a:solidFill>
                <a:srgbClr val="759885"/>
              </a:solidFill>
            </a:endParaRPr>
          </a:p>
          <a:p>
            <a:r>
              <a:rPr lang="es-AR" sz="1100" b="1" dirty="0">
                <a:solidFill>
                  <a:srgbClr val="215B1C"/>
                </a:solidFill>
              </a:rPr>
              <a:t>C. Cómo pueden ayudar sus mediciones</a:t>
            </a:r>
          </a:p>
          <a:p>
            <a:endParaRPr lang="es-AR" sz="1100" b="1" dirty="0">
              <a:solidFill>
                <a:srgbClr val="759885"/>
              </a:solidFill>
            </a:endParaRPr>
          </a:p>
          <a:p>
            <a:r>
              <a:rPr lang="es-AR" sz="1100" b="1" dirty="0" smtClean="0">
                <a:solidFill>
                  <a:srgbClr val="759885"/>
                </a:solidFill>
              </a:rPr>
              <a:t>D. Cómo recopilar datos</a:t>
            </a:r>
          </a:p>
          <a:p>
            <a:endParaRPr lang="es-AR" sz="1100" b="1" dirty="0">
              <a:solidFill>
                <a:srgbClr val="759885"/>
              </a:solidFill>
            </a:endParaRPr>
          </a:p>
          <a:p>
            <a:r>
              <a:rPr lang="es-AR" sz="1100" b="1" dirty="0" smtClean="0">
                <a:solidFill>
                  <a:srgbClr val="759885"/>
                </a:solidFill>
              </a:rPr>
              <a:t>E. Ingresar datos al sitio web de GLOBE</a:t>
            </a:r>
          </a:p>
          <a:p>
            <a:endParaRPr lang="es-AR" sz="1100" b="1" dirty="0">
              <a:solidFill>
                <a:srgbClr val="759885"/>
              </a:solidFill>
            </a:endParaRPr>
          </a:p>
          <a:p>
            <a:r>
              <a:rPr lang="es-AR" sz="1100" b="1" dirty="0" smtClean="0">
                <a:solidFill>
                  <a:srgbClr val="759885"/>
                </a:solidFill>
              </a:rPr>
              <a:t>F. Entender los datos</a:t>
            </a:r>
          </a:p>
          <a:p>
            <a:endParaRPr lang="es-AR" sz="1100" b="1" dirty="0">
              <a:solidFill>
                <a:srgbClr val="759885"/>
              </a:solidFill>
            </a:endParaRPr>
          </a:p>
          <a:p>
            <a:r>
              <a:rPr lang="es-AR" sz="1100" b="1" dirty="0" smtClean="0">
                <a:solidFill>
                  <a:srgbClr val="759885"/>
                </a:solidFill>
              </a:rPr>
              <a:t>G. Auto evaluación</a:t>
            </a:r>
          </a:p>
          <a:p>
            <a:endParaRPr lang="es-AR" sz="1100" b="1" dirty="0">
              <a:solidFill>
                <a:srgbClr val="759885"/>
              </a:solidFill>
            </a:endParaRPr>
          </a:p>
          <a:p>
            <a:r>
              <a:rPr lang="es-AR" sz="1100" b="1" dirty="0" smtClean="0">
                <a:solidFill>
                  <a:srgbClr val="759885"/>
                </a:solidFill>
              </a:rPr>
              <a:t>H. Información Adicional</a:t>
            </a:r>
            <a:endParaRPr lang="es-AR" sz="1100" b="1" dirty="0">
              <a:solidFill>
                <a:srgbClr val="759885"/>
              </a:solidFill>
            </a:endParaRPr>
          </a:p>
        </p:txBody>
      </p:sp>
    </p:spTree>
    <p:extLst>
      <p:ext uri="{BB962C8B-B14F-4D97-AF65-F5344CB8AC3E}">
        <p14:creationId xmlns:p14="http://schemas.microsoft.com/office/powerpoint/2010/main" val="3068644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0627B17-9DD1-A345-8751-83B8F38A347B}" type="slidenum">
              <a:rPr lang="en-US" smtClean="0"/>
              <a:t>15</a:t>
            </a:fld>
            <a:endParaRPr lang="en-US" dirty="0"/>
          </a:p>
        </p:txBody>
      </p:sp>
      <p:sp>
        <p:nvSpPr>
          <p:cNvPr id="2" name="Title 1"/>
          <p:cNvSpPr>
            <a:spLocks noGrp="1"/>
          </p:cNvSpPr>
          <p:nvPr>
            <p:ph type="title"/>
          </p:nvPr>
        </p:nvSpPr>
        <p:spPr>
          <a:xfrm>
            <a:off x="1257300" y="1619996"/>
            <a:ext cx="7886700" cy="1346451"/>
          </a:xfrm>
        </p:spPr>
        <p:txBody>
          <a:bodyPr>
            <a:normAutofit fontScale="90000"/>
          </a:bodyPr>
          <a:lstStyle/>
          <a:p>
            <a:r>
              <a:rPr lang="en-US" sz="3600" b="1" dirty="0">
                <a:solidFill>
                  <a:srgbClr val="055000"/>
                </a:solidFill>
              </a:rPr>
              <a:t/>
            </a:r>
            <a:br>
              <a:rPr lang="en-US" sz="3600" b="1" dirty="0">
                <a:solidFill>
                  <a:srgbClr val="055000"/>
                </a:solidFill>
              </a:rPr>
            </a:br>
            <a:r>
              <a:rPr lang="en-US" sz="3600" b="1" dirty="0">
                <a:solidFill>
                  <a:srgbClr val="055000"/>
                </a:solidFill>
              </a:rPr>
              <a:t>¡</a:t>
            </a:r>
            <a:r>
              <a:rPr lang="en-US" sz="3600" b="1" dirty="0" err="1">
                <a:solidFill>
                  <a:srgbClr val="055000"/>
                </a:solidFill>
              </a:rPr>
              <a:t>Hagamos</a:t>
            </a:r>
            <a:r>
              <a:rPr lang="en-US" sz="3600" b="1" dirty="0">
                <a:solidFill>
                  <a:srgbClr val="055000"/>
                </a:solidFill>
              </a:rPr>
              <a:t> un breve </a:t>
            </a:r>
            <a:r>
              <a:rPr lang="en-US" sz="3600" b="1" dirty="0" err="1">
                <a:solidFill>
                  <a:srgbClr val="055000"/>
                </a:solidFill>
              </a:rPr>
              <a:t>repaso</a:t>
            </a:r>
            <a:r>
              <a:rPr lang="en-US" sz="3600" b="1" dirty="0">
                <a:solidFill>
                  <a:srgbClr val="055000"/>
                </a:solidFill>
              </a:rPr>
              <a:t> antes de pasar a la </a:t>
            </a:r>
            <a:r>
              <a:rPr lang="en-US" sz="3600" b="1" dirty="0" err="1">
                <a:solidFill>
                  <a:srgbClr val="055000"/>
                </a:solidFill>
              </a:rPr>
              <a:t>recopilación</a:t>
            </a:r>
            <a:r>
              <a:rPr lang="en-US" sz="3600" b="1" dirty="0">
                <a:solidFill>
                  <a:srgbClr val="055000"/>
                </a:solidFill>
              </a:rPr>
              <a:t> de </a:t>
            </a:r>
            <a:r>
              <a:rPr lang="en-US" sz="3600" b="1" dirty="0" err="1">
                <a:solidFill>
                  <a:srgbClr val="055000"/>
                </a:solidFill>
              </a:rPr>
              <a:t>datos</a:t>
            </a:r>
            <a:r>
              <a:rPr lang="en-US" sz="3600" b="1" dirty="0">
                <a:solidFill>
                  <a:srgbClr val="055000"/>
                </a:solidFill>
              </a:rPr>
              <a:t>! Respuesta de la </a:t>
            </a:r>
            <a:r>
              <a:rPr lang="en-US" sz="3600" b="1" dirty="0" err="1">
                <a:solidFill>
                  <a:srgbClr val="055000"/>
                </a:solidFill>
              </a:rPr>
              <a:t>Pregunta</a:t>
            </a:r>
            <a:r>
              <a:rPr lang="en-US" sz="3600" b="1" dirty="0">
                <a:solidFill>
                  <a:srgbClr val="055000"/>
                </a:solidFill>
              </a:rPr>
              <a:t> 2</a:t>
            </a:r>
            <a:br>
              <a:rPr lang="en-US" sz="3600" b="1" dirty="0">
                <a:solidFill>
                  <a:srgbClr val="055000"/>
                </a:solidFill>
              </a:rPr>
            </a:br>
            <a:r>
              <a:rPr lang="en-US" sz="3600" b="1" dirty="0">
                <a:solidFill>
                  <a:srgbClr val="055000"/>
                </a:solidFill>
              </a:rPr>
              <a:t/>
            </a:r>
            <a:br>
              <a:rPr lang="en-US" sz="3600" b="1" dirty="0">
                <a:solidFill>
                  <a:srgbClr val="055000"/>
                </a:solidFill>
              </a:rPr>
            </a:br>
            <a:r>
              <a:rPr lang="en-US" b="1" dirty="0">
                <a:solidFill>
                  <a:srgbClr val="055000"/>
                </a:solidFill>
              </a:rPr>
              <a:t/>
            </a:r>
            <a:br>
              <a:rPr lang="en-US" b="1" dirty="0">
                <a:solidFill>
                  <a:srgbClr val="055000"/>
                </a:solidFill>
              </a:rPr>
            </a:br>
            <a:endParaRPr lang="en-US" dirty="0"/>
          </a:p>
        </p:txBody>
      </p:sp>
      <p:sp>
        <p:nvSpPr>
          <p:cNvPr id="3" name="Content Placeholder 2"/>
          <p:cNvSpPr>
            <a:spLocks noGrp="1"/>
          </p:cNvSpPr>
          <p:nvPr>
            <p:ph sz="half" idx="1"/>
          </p:nvPr>
        </p:nvSpPr>
        <p:spPr>
          <a:xfrm>
            <a:off x="1389972" y="2005013"/>
            <a:ext cx="7125378" cy="4351338"/>
          </a:xfrm>
        </p:spPr>
        <p:txBody>
          <a:bodyPr>
            <a:noAutofit/>
          </a:bodyPr>
          <a:lstStyle/>
          <a:p>
            <a:pPr marL="0" indent="0">
              <a:buNone/>
            </a:pPr>
            <a:endParaRPr lang="en-US" sz="1800" b="1" dirty="0">
              <a:solidFill>
                <a:schemeClr val="accent6">
                  <a:lumMod val="50000"/>
                </a:schemeClr>
              </a:solidFill>
            </a:endParaRPr>
          </a:p>
          <a:p>
            <a:pPr marL="0" indent="0">
              <a:buNone/>
            </a:pPr>
            <a:r>
              <a:rPr lang="es-ES" sz="1800" b="1" dirty="0">
                <a:solidFill>
                  <a:schemeClr val="accent6">
                    <a:lumMod val="50000"/>
                  </a:schemeClr>
                </a:solidFill>
              </a:rPr>
              <a:t>¿Por qué GLOBE informa las clasificaciones de cobertura terrestre utilizando la Clasificación de la UNESCO modificada (Guía MUC)?</a:t>
            </a:r>
            <a:endParaRPr lang="en-US" sz="1800" b="1" dirty="0">
              <a:solidFill>
                <a:schemeClr val="accent6">
                  <a:lumMod val="50000"/>
                </a:schemeClr>
              </a:solidFill>
            </a:endParaRPr>
          </a:p>
          <a:p>
            <a:pPr marL="342900" indent="-342900">
              <a:buAutoNum type="alphaUcPeriod"/>
            </a:pPr>
            <a:r>
              <a:rPr lang="es-ES" sz="1800" dirty="0"/>
              <a:t>Para estandarizar los términos y definiciones utilizados por los participantes de GLOBE al describir la vegetación que están estudiando</a:t>
            </a:r>
          </a:p>
          <a:p>
            <a:pPr marL="342900" indent="-342900">
              <a:buAutoNum type="alphaUcPeriod" startAt="2"/>
            </a:pPr>
            <a:r>
              <a:rPr lang="es-ES" sz="1800" dirty="0"/>
              <a:t>Para permitir que datos comparables estén disponibles para su análisis en el sitio web de GLOBE</a:t>
            </a:r>
            <a:endParaRPr lang="en-US" sz="1800" dirty="0"/>
          </a:p>
          <a:p>
            <a:pPr marL="0" indent="0">
              <a:buNone/>
            </a:pPr>
            <a:r>
              <a:rPr lang="en-US" sz="1800" dirty="0"/>
              <a:t>C.   </a:t>
            </a:r>
            <a:r>
              <a:rPr lang="en-US" sz="1800" dirty="0" err="1"/>
              <a:t>Porqué</a:t>
            </a:r>
            <a:r>
              <a:rPr lang="en-US" sz="1800" dirty="0"/>
              <a:t> </a:t>
            </a:r>
            <a:r>
              <a:rPr lang="es-ES" sz="1800" dirty="0"/>
              <a:t>es el único sistema de clasificación de la cobertura terrestre que se utiliza en todo el mundo</a:t>
            </a:r>
            <a:endParaRPr lang="en-US" sz="1800" dirty="0"/>
          </a:p>
          <a:p>
            <a:pPr marL="342900" indent="-342900">
              <a:buAutoNum type="alphaUcPeriod" startAt="4"/>
            </a:pPr>
            <a:r>
              <a:rPr lang="en-US" sz="1800" dirty="0" err="1"/>
              <a:t>Niguna</a:t>
            </a:r>
            <a:r>
              <a:rPr lang="en-US" sz="1800" dirty="0"/>
              <a:t> de las </a:t>
            </a:r>
            <a:r>
              <a:rPr lang="en-US" sz="1800" dirty="0" err="1"/>
              <a:t>respuestas</a:t>
            </a:r>
            <a:r>
              <a:rPr lang="en-US" sz="1800" dirty="0"/>
              <a:t> </a:t>
            </a:r>
            <a:r>
              <a:rPr lang="en-US" sz="1800" dirty="0" err="1"/>
              <a:t>anteriores</a:t>
            </a:r>
            <a:r>
              <a:rPr lang="en-US" sz="1800" dirty="0"/>
              <a:t>.</a:t>
            </a:r>
            <a:endParaRPr lang="en-US" sz="1800" b="1" dirty="0">
              <a:solidFill>
                <a:schemeClr val="accent6">
                  <a:lumMod val="50000"/>
                </a:schemeClr>
              </a:solidFill>
            </a:endParaRPr>
          </a:p>
          <a:p>
            <a:pPr marL="342900" indent="-342900">
              <a:buAutoNum type="alphaUcPeriod" startAt="5"/>
            </a:pPr>
            <a:r>
              <a:rPr lang="en-US" sz="1800" b="1" dirty="0">
                <a:solidFill>
                  <a:srgbClr val="FF0000"/>
                </a:solidFill>
              </a:rPr>
              <a:t>Las </a:t>
            </a:r>
            <a:r>
              <a:rPr lang="en-US" sz="1800" b="1" dirty="0" err="1">
                <a:solidFill>
                  <a:srgbClr val="FF0000"/>
                </a:solidFill>
              </a:rPr>
              <a:t>respuestas</a:t>
            </a:r>
            <a:r>
              <a:rPr lang="en-US" sz="1800" b="1" dirty="0">
                <a:solidFill>
                  <a:srgbClr val="FF0000"/>
                </a:solidFill>
              </a:rPr>
              <a:t> A y B </a:t>
            </a:r>
            <a:r>
              <a:rPr lang="en-US" sz="1800" b="1" dirty="0" err="1">
                <a:solidFill>
                  <a:srgbClr val="FF0000"/>
                </a:solidFill>
              </a:rPr>
              <a:t>únicamente</a:t>
            </a:r>
            <a:r>
              <a:rPr lang="en-US" sz="1800" b="1" dirty="0">
                <a:solidFill>
                  <a:srgbClr val="FF0000"/>
                </a:solidFill>
              </a:rPr>
              <a:t> </a:t>
            </a:r>
            <a:r>
              <a:rPr lang="en-US" sz="1800" b="1" dirty="0">
                <a:solidFill>
                  <a:srgbClr val="FF0000"/>
                </a:solidFill>
                <a:sym typeface="Wingdings"/>
              </a:rPr>
              <a:t> ¡Es </a:t>
            </a:r>
            <a:r>
              <a:rPr lang="en-US" sz="1800" b="1" dirty="0" err="1">
                <a:solidFill>
                  <a:srgbClr val="FF0000"/>
                </a:solidFill>
                <a:sym typeface="Wingdings"/>
              </a:rPr>
              <a:t>correcta</a:t>
            </a:r>
            <a:r>
              <a:rPr lang="en-US" sz="1800" b="1" dirty="0">
                <a:solidFill>
                  <a:srgbClr val="FF0000"/>
                </a:solidFill>
                <a:sym typeface="Wingdings"/>
              </a:rPr>
              <a:t>!</a:t>
            </a:r>
          </a:p>
          <a:p>
            <a:pPr marL="0" indent="0">
              <a:buNone/>
            </a:pPr>
            <a:endParaRPr lang="en-US" sz="1800" b="1" dirty="0">
              <a:solidFill>
                <a:srgbClr val="FF0000"/>
              </a:solidFill>
            </a:endParaRPr>
          </a:p>
          <a:p>
            <a:pPr marL="0" indent="0">
              <a:buNone/>
            </a:pPr>
            <a:r>
              <a:rPr lang="en-US" sz="2000" b="1" dirty="0">
                <a:solidFill>
                  <a:srgbClr val="FF0000"/>
                </a:solidFill>
              </a:rPr>
              <a:t>¿</a:t>
            </a:r>
            <a:r>
              <a:rPr lang="en-US" sz="2000" b="1" dirty="0" err="1">
                <a:solidFill>
                  <a:srgbClr val="FF0000"/>
                </a:solidFill>
              </a:rPr>
              <a:t>Estuvo</a:t>
            </a:r>
            <a:r>
              <a:rPr lang="en-US" sz="2000" b="1" dirty="0">
                <a:solidFill>
                  <a:srgbClr val="FF0000"/>
                </a:solidFill>
              </a:rPr>
              <a:t> </a:t>
            </a:r>
            <a:r>
              <a:rPr lang="en-US" sz="2000" b="1" dirty="0" err="1">
                <a:solidFill>
                  <a:srgbClr val="FF0000"/>
                </a:solidFill>
              </a:rPr>
              <a:t>acertado</a:t>
            </a:r>
            <a:r>
              <a:rPr lang="en-US" sz="2000" b="1" dirty="0">
                <a:solidFill>
                  <a:srgbClr val="FF0000"/>
                </a:solidFill>
              </a:rPr>
              <a:t>?</a:t>
            </a:r>
          </a:p>
          <a:p>
            <a:pPr marL="0" indent="0">
              <a:buNone/>
            </a:pPr>
            <a:endParaRPr lang="en-US" sz="2000" dirty="0"/>
          </a:p>
        </p:txBody>
      </p:sp>
      <p:pic>
        <p:nvPicPr>
          <p:cNvPr id="8" name="Imagen 7"/>
          <p:cNvPicPr>
            <a:picLocks noChangeAspect="1"/>
          </p:cNvPicPr>
          <p:nvPr/>
        </p:nvPicPr>
        <p:blipFill>
          <a:blip r:embed="rId3"/>
          <a:stretch>
            <a:fillRect/>
          </a:stretch>
        </p:blipFill>
        <p:spPr>
          <a:xfrm>
            <a:off x="-397" y="-127199"/>
            <a:ext cx="9144793" cy="7059780"/>
          </a:xfrm>
          <a:prstGeom prst="rect">
            <a:avLst/>
          </a:prstGeom>
        </p:spPr>
      </p:pic>
      <p:sp>
        <p:nvSpPr>
          <p:cNvPr id="9" name="Elipse 8"/>
          <p:cNvSpPr/>
          <p:nvPr/>
        </p:nvSpPr>
        <p:spPr>
          <a:xfrm>
            <a:off x="7854122" y="61843"/>
            <a:ext cx="1046922" cy="773446"/>
          </a:xfrm>
          <a:prstGeom prst="ellipse">
            <a:avLst/>
          </a:prstGeom>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s-AR" sz="700" dirty="0" smtClean="0"/>
              <a:t>Testee su conocimiento</a:t>
            </a:r>
            <a:endParaRPr lang="es-AR" sz="700" dirty="0"/>
          </a:p>
        </p:txBody>
      </p:sp>
      <p:sp>
        <p:nvSpPr>
          <p:cNvPr id="10" name="CuadroTexto 9"/>
          <p:cNvSpPr txBox="1"/>
          <p:nvPr/>
        </p:nvSpPr>
        <p:spPr>
          <a:xfrm>
            <a:off x="25090" y="1098059"/>
            <a:ext cx="1075295" cy="5001369"/>
          </a:xfrm>
          <a:prstGeom prst="rect">
            <a:avLst/>
          </a:prstGeom>
          <a:noFill/>
        </p:spPr>
        <p:txBody>
          <a:bodyPr wrap="square" rtlCol="0">
            <a:spAutoFit/>
          </a:bodyPr>
          <a:lstStyle/>
          <a:p>
            <a:r>
              <a:rPr lang="es-AR" sz="1100" b="1" dirty="0">
                <a:solidFill>
                  <a:srgbClr val="759885"/>
                </a:solidFill>
              </a:rPr>
              <a:t>A. ¿Qué es la circunferencia de los árboles?</a:t>
            </a:r>
          </a:p>
          <a:p>
            <a:endParaRPr lang="es-AR" sz="1100" b="1" dirty="0" smtClean="0">
              <a:solidFill>
                <a:srgbClr val="215B1C"/>
              </a:solidFill>
            </a:endParaRPr>
          </a:p>
          <a:p>
            <a:r>
              <a:rPr lang="es-AR" sz="1100" b="1" dirty="0">
                <a:solidFill>
                  <a:srgbClr val="759885"/>
                </a:solidFill>
              </a:rPr>
              <a:t>B. ¿Por qué recolectar datos de la circunferencia de los árboles?</a:t>
            </a:r>
          </a:p>
          <a:p>
            <a:endParaRPr lang="es-AR" sz="1100" b="1" dirty="0">
              <a:solidFill>
                <a:srgbClr val="759885"/>
              </a:solidFill>
            </a:endParaRPr>
          </a:p>
          <a:p>
            <a:r>
              <a:rPr lang="es-AR" sz="1100" b="1" dirty="0">
                <a:solidFill>
                  <a:srgbClr val="215B1C"/>
                </a:solidFill>
              </a:rPr>
              <a:t>C. Cómo pueden ayudar sus mediciones</a:t>
            </a:r>
          </a:p>
          <a:p>
            <a:endParaRPr lang="es-AR" sz="1100" b="1" dirty="0">
              <a:solidFill>
                <a:srgbClr val="759885"/>
              </a:solidFill>
            </a:endParaRPr>
          </a:p>
          <a:p>
            <a:r>
              <a:rPr lang="es-AR" sz="1100" b="1" dirty="0" smtClean="0">
                <a:solidFill>
                  <a:srgbClr val="759885"/>
                </a:solidFill>
              </a:rPr>
              <a:t>D. Cómo recopilar datos</a:t>
            </a:r>
          </a:p>
          <a:p>
            <a:endParaRPr lang="es-AR" sz="1100" b="1" dirty="0">
              <a:solidFill>
                <a:srgbClr val="759885"/>
              </a:solidFill>
            </a:endParaRPr>
          </a:p>
          <a:p>
            <a:r>
              <a:rPr lang="es-AR" sz="1100" b="1" dirty="0" smtClean="0">
                <a:solidFill>
                  <a:srgbClr val="759885"/>
                </a:solidFill>
              </a:rPr>
              <a:t>E. Ingresar datos al sitio web de GLOBE</a:t>
            </a:r>
          </a:p>
          <a:p>
            <a:endParaRPr lang="es-AR" sz="1100" b="1" dirty="0">
              <a:solidFill>
                <a:srgbClr val="759885"/>
              </a:solidFill>
            </a:endParaRPr>
          </a:p>
          <a:p>
            <a:r>
              <a:rPr lang="es-AR" sz="1100" b="1" dirty="0" smtClean="0">
                <a:solidFill>
                  <a:srgbClr val="759885"/>
                </a:solidFill>
              </a:rPr>
              <a:t>F. Entender los datos</a:t>
            </a:r>
          </a:p>
          <a:p>
            <a:endParaRPr lang="es-AR" sz="1100" b="1" dirty="0">
              <a:solidFill>
                <a:srgbClr val="759885"/>
              </a:solidFill>
            </a:endParaRPr>
          </a:p>
          <a:p>
            <a:r>
              <a:rPr lang="es-AR" sz="1100" b="1" dirty="0" smtClean="0">
                <a:solidFill>
                  <a:srgbClr val="759885"/>
                </a:solidFill>
              </a:rPr>
              <a:t>G. Auto evaluación</a:t>
            </a:r>
          </a:p>
          <a:p>
            <a:endParaRPr lang="es-AR" sz="1100" b="1" dirty="0">
              <a:solidFill>
                <a:srgbClr val="759885"/>
              </a:solidFill>
            </a:endParaRPr>
          </a:p>
          <a:p>
            <a:r>
              <a:rPr lang="es-AR" sz="1100" b="1" dirty="0" smtClean="0">
                <a:solidFill>
                  <a:srgbClr val="759885"/>
                </a:solidFill>
              </a:rPr>
              <a:t>H. Información Adicional</a:t>
            </a:r>
            <a:endParaRPr lang="es-AR" sz="1100" b="1" dirty="0">
              <a:solidFill>
                <a:srgbClr val="759885"/>
              </a:solidFill>
            </a:endParaRPr>
          </a:p>
        </p:txBody>
      </p:sp>
    </p:spTree>
    <p:extLst>
      <p:ext uri="{BB962C8B-B14F-4D97-AF65-F5344CB8AC3E}">
        <p14:creationId xmlns:p14="http://schemas.microsoft.com/office/powerpoint/2010/main" val="19573217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0627B17-9DD1-A345-8751-83B8F38A347B}" type="slidenum">
              <a:rPr lang="en-US" smtClean="0"/>
              <a:t>16</a:t>
            </a:fld>
            <a:endParaRPr lang="en-US" dirty="0"/>
          </a:p>
        </p:txBody>
      </p:sp>
      <p:sp>
        <p:nvSpPr>
          <p:cNvPr id="2" name="Title 1"/>
          <p:cNvSpPr>
            <a:spLocks noGrp="1"/>
          </p:cNvSpPr>
          <p:nvPr>
            <p:ph type="title"/>
          </p:nvPr>
        </p:nvSpPr>
        <p:spPr>
          <a:xfrm>
            <a:off x="1257300" y="1619996"/>
            <a:ext cx="7886700" cy="1346451"/>
          </a:xfrm>
        </p:spPr>
        <p:txBody>
          <a:bodyPr>
            <a:normAutofit fontScale="90000"/>
          </a:bodyPr>
          <a:lstStyle/>
          <a:p>
            <a:r>
              <a:rPr lang="en-US" sz="3600" b="1" dirty="0">
                <a:solidFill>
                  <a:srgbClr val="055000"/>
                </a:solidFill>
              </a:rPr>
              <a:t>¡</a:t>
            </a:r>
            <a:r>
              <a:rPr lang="en-US" sz="3600" b="1" dirty="0" err="1">
                <a:solidFill>
                  <a:srgbClr val="055000"/>
                </a:solidFill>
              </a:rPr>
              <a:t>Hagamos</a:t>
            </a:r>
            <a:r>
              <a:rPr lang="en-US" sz="3600" b="1" dirty="0">
                <a:solidFill>
                  <a:srgbClr val="055000"/>
                </a:solidFill>
              </a:rPr>
              <a:t> un breve </a:t>
            </a:r>
            <a:r>
              <a:rPr lang="en-US" sz="3600" b="1" dirty="0" err="1">
                <a:solidFill>
                  <a:srgbClr val="055000"/>
                </a:solidFill>
              </a:rPr>
              <a:t>repaso</a:t>
            </a:r>
            <a:r>
              <a:rPr lang="en-US" sz="3600" b="1" dirty="0">
                <a:solidFill>
                  <a:srgbClr val="055000"/>
                </a:solidFill>
              </a:rPr>
              <a:t> antes de pasar a la </a:t>
            </a:r>
            <a:r>
              <a:rPr lang="en-US" sz="3600" b="1" dirty="0" err="1">
                <a:solidFill>
                  <a:srgbClr val="055000"/>
                </a:solidFill>
              </a:rPr>
              <a:t>recolección</a:t>
            </a:r>
            <a:r>
              <a:rPr lang="en-US" sz="3600" b="1" dirty="0">
                <a:solidFill>
                  <a:srgbClr val="055000"/>
                </a:solidFill>
              </a:rPr>
              <a:t> de </a:t>
            </a:r>
            <a:r>
              <a:rPr lang="en-US" sz="3600" b="1" dirty="0" err="1">
                <a:solidFill>
                  <a:srgbClr val="055000"/>
                </a:solidFill>
              </a:rPr>
              <a:t>datos</a:t>
            </a:r>
            <a:r>
              <a:rPr lang="en-US" sz="3600" b="1" dirty="0">
                <a:solidFill>
                  <a:srgbClr val="055000"/>
                </a:solidFill>
              </a:rPr>
              <a:t>! </a:t>
            </a:r>
            <a:r>
              <a:rPr lang="en-US" sz="3600" b="1" dirty="0" err="1">
                <a:solidFill>
                  <a:srgbClr val="055000"/>
                </a:solidFill>
              </a:rPr>
              <a:t>Pregunta</a:t>
            </a:r>
            <a:r>
              <a:rPr lang="en-US" sz="3600" b="1" dirty="0">
                <a:solidFill>
                  <a:srgbClr val="055000"/>
                </a:solidFill>
              </a:rPr>
              <a:t> 3</a:t>
            </a:r>
            <a:br>
              <a:rPr lang="en-US" sz="3600" b="1" dirty="0">
                <a:solidFill>
                  <a:srgbClr val="055000"/>
                </a:solidFill>
              </a:rPr>
            </a:br>
            <a:r>
              <a:rPr lang="en-US" sz="3600" b="1" dirty="0">
                <a:solidFill>
                  <a:srgbClr val="055000"/>
                </a:solidFill>
              </a:rPr>
              <a:t/>
            </a:r>
            <a:br>
              <a:rPr lang="en-US" sz="3600" b="1" dirty="0">
                <a:solidFill>
                  <a:srgbClr val="055000"/>
                </a:solidFill>
              </a:rPr>
            </a:br>
            <a:r>
              <a:rPr lang="en-US" b="1" dirty="0">
                <a:solidFill>
                  <a:srgbClr val="055000"/>
                </a:solidFill>
              </a:rPr>
              <a:t/>
            </a:r>
            <a:br>
              <a:rPr lang="en-US" b="1" dirty="0">
                <a:solidFill>
                  <a:srgbClr val="055000"/>
                </a:solidFill>
              </a:rPr>
            </a:br>
            <a:endParaRPr lang="en-US" dirty="0"/>
          </a:p>
        </p:txBody>
      </p:sp>
      <p:sp>
        <p:nvSpPr>
          <p:cNvPr id="3" name="Content Placeholder 2"/>
          <p:cNvSpPr>
            <a:spLocks noGrp="1"/>
          </p:cNvSpPr>
          <p:nvPr>
            <p:ph sz="half" idx="1"/>
          </p:nvPr>
        </p:nvSpPr>
        <p:spPr>
          <a:xfrm>
            <a:off x="1419014" y="2129521"/>
            <a:ext cx="7316771" cy="4351338"/>
          </a:xfrm>
        </p:spPr>
        <p:txBody>
          <a:bodyPr>
            <a:noAutofit/>
          </a:bodyPr>
          <a:lstStyle/>
          <a:p>
            <a:pPr marL="0" indent="0">
              <a:buNone/>
            </a:pPr>
            <a:r>
              <a:rPr lang="es-ES" sz="2000" dirty="0"/>
              <a:t>¿</a:t>
            </a:r>
            <a:r>
              <a:rPr lang="es-ES" sz="2000" b="1" dirty="0">
                <a:solidFill>
                  <a:schemeClr val="accent6">
                    <a:lumMod val="50000"/>
                  </a:schemeClr>
                </a:solidFill>
              </a:rPr>
              <a:t>Cuál es una razón para recopilar datos sobre la circunferencia de los árboles? Nos permite: </a:t>
            </a:r>
            <a:endParaRPr lang="es-ES" sz="2000" dirty="0"/>
          </a:p>
          <a:p>
            <a:pPr marL="457200" indent="-457200">
              <a:buAutoNum type="alphaUcPeriod"/>
            </a:pPr>
            <a:r>
              <a:rPr lang="es-ES" sz="2000" dirty="0"/>
              <a:t>El seguimiento de la migración de los árboles a lo largo de los años</a:t>
            </a:r>
          </a:p>
          <a:p>
            <a:pPr marL="457200" indent="-457200">
              <a:buAutoNum type="alphaUcPeriod"/>
            </a:pPr>
            <a:r>
              <a:rPr lang="es-ES" sz="2000" dirty="0"/>
              <a:t> Estimar la biomasa de árboles en pie </a:t>
            </a:r>
          </a:p>
          <a:p>
            <a:pPr marL="457200" indent="-457200">
              <a:buAutoNum type="alphaUcPeriod"/>
            </a:pPr>
            <a:r>
              <a:rPr lang="es-ES" sz="2000" dirty="0"/>
              <a:t>Aprender sobre el papel de los árboles en el secuestro (almacenamiento) de carbono en los bosques</a:t>
            </a:r>
          </a:p>
          <a:p>
            <a:pPr marL="457200" indent="-457200">
              <a:buAutoNum type="alphaUcPeriod"/>
            </a:pPr>
            <a:r>
              <a:rPr lang="en-US" sz="2000" dirty="0" err="1"/>
              <a:t>Todas</a:t>
            </a:r>
            <a:r>
              <a:rPr lang="en-US" sz="2000" dirty="0"/>
              <a:t> las </a:t>
            </a:r>
            <a:r>
              <a:rPr lang="en-US" sz="2000" dirty="0" err="1"/>
              <a:t>respuestas</a:t>
            </a:r>
            <a:r>
              <a:rPr lang="en-US" sz="2000" dirty="0"/>
              <a:t> </a:t>
            </a:r>
            <a:r>
              <a:rPr lang="en-US" sz="2000" dirty="0" err="1"/>
              <a:t>anteriores</a:t>
            </a:r>
            <a:endParaRPr lang="en-US" sz="2000" dirty="0"/>
          </a:p>
          <a:p>
            <a:pPr marL="457200" indent="-457200">
              <a:buAutoNum type="alphaUcPeriod"/>
            </a:pPr>
            <a:r>
              <a:rPr lang="en-US" sz="2000" dirty="0"/>
              <a:t>Las </a:t>
            </a:r>
            <a:r>
              <a:rPr lang="en-US" sz="2000" dirty="0" err="1"/>
              <a:t>respuestas</a:t>
            </a:r>
            <a:r>
              <a:rPr lang="en-US" sz="2000" dirty="0"/>
              <a:t> A y B </a:t>
            </a:r>
            <a:r>
              <a:rPr lang="en-US" sz="2000" dirty="0" err="1"/>
              <a:t>solamente</a:t>
            </a:r>
            <a:endParaRPr lang="en-US" sz="2000" dirty="0"/>
          </a:p>
          <a:p>
            <a:pPr marL="0" indent="0">
              <a:buNone/>
            </a:pPr>
            <a:endParaRPr lang="en-US" sz="2000" dirty="0"/>
          </a:p>
          <a:p>
            <a:pPr marL="0" indent="0">
              <a:buNone/>
            </a:pPr>
            <a:r>
              <a:rPr lang="en-US" sz="2000" b="1" dirty="0">
                <a:solidFill>
                  <a:srgbClr val="FF0000"/>
                </a:solidFill>
              </a:rPr>
              <a:t>¿</a:t>
            </a:r>
            <a:r>
              <a:rPr lang="en-US" sz="2000" b="1" dirty="0" err="1">
                <a:solidFill>
                  <a:srgbClr val="FF0000"/>
                </a:solidFill>
              </a:rPr>
              <a:t>Cuál</a:t>
            </a:r>
            <a:r>
              <a:rPr lang="en-US" sz="2000" b="1" dirty="0">
                <a:solidFill>
                  <a:srgbClr val="FF0000"/>
                </a:solidFill>
              </a:rPr>
              <a:t> es </a:t>
            </a:r>
            <a:r>
              <a:rPr lang="en-US" sz="2000" b="1" dirty="0" err="1">
                <a:solidFill>
                  <a:srgbClr val="FF0000"/>
                </a:solidFill>
              </a:rPr>
              <a:t>su</a:t>
            </a:r>
            <a:r>
              <a:rPr lang="en-US" sz="2000" b="1" dirty="0">
                <a:solidFill>
                  <a:srgbClr val="FF0000"/>
                </a:solidFill>
              </a:rPr>
              <a:t> </a:t>
            </a:r>
            <a:r>
              <a:rPr lang="en-US" sz="2000" b="1" dirty="0" err="1">
                <a:solidFill>
                  <a:srgbClr val="FF0000"/>
                </a:solidFill>
              </a:rPr>
              <a:t>respuesta</a:t>
            </a:r>
            <a:r>
              <a:rPr lang="en-US" sz="2000" b="1" dirty="0">
                <a:solidFill>
                  <a:srgbClr val="FF0000"/>
                </a:solidFill>
              </a:rPr>
              <a:t>? </a:t>
            </a:r>
          </a:p>
        </p:txBody>
      </p:sp>
      <p:pic>
        <p:nvPicPr>
          <p:cNvPr id="8" name="Imagen 7"/>
          <p:cNvPicPr>
            <a:picLocks noChangeAspect="1"/>
          </p:cNvPicPr>
          <p:nvPr/>
        </p:nvPicPr>
        <p:blipFill>
          <a:blip r:embed="rId3"/>
          <a:stretch>
            <a:fillRect/>
          </a:stretch>
        </p:blipFill>
        <p:spPr>
          <a:xfrm>
            <a:off x="-397" y="-127199"/>
            <a:ext cx="9144793" cy="7059780"/>
          </a:xfrm>
          <a:prstGeom prst="rect">
            <a:avLst/>
          </a:prstGeom>
        </p:spPr>
      </p:pic>
      <p:sp>
        <p:nvSpPr>
          <p:cNvPr id="9" name="Elipse 8"/>
          <p:cNvSpPr/>
          <p:nvPr/>
        </p:nvSpPr>
        <p:spPr>
          <a:xfrm>
            <a:off x="7854122" y="61843"/>
            <a:ext cx="1046922" cy="773446"/>
          </a:xfrm>
          <a:prstGeom prst="ellipse">
            <a:avLst/>
          </a:prstGeom>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s-AR" sz="700" dirty="0" smtClean="0"/>
              <a:t>Testee su conocimiento</a:t>
            </a:r>
            <a:endParaRPr lang="es-AR" sz="700" dirty="0"/>
          </a:p>
        </p:txBody>
      </p:sp>
      <p:sp>
        <p:nvSpPr>
          <p:cNvPr id="10" name="CuadroTexto 9"/>
          <p:cNvSpPr txBox="1"/>
          <p:nvPr/>
        </p:nvSpPr>
        <p:spPr>
          <a:xfrm>
            <a:off x="25090" y="1098059"/>
            <a:ext cx="1075295" cy="5001369"/>
          </a:xfrm>
          <a:prstGeom prst="rect">
            <a:avLst/>
          </a:prstGeom>
          <a:noFill/>
        </p:spPr>
        <p:txBody>
          <a:bodyPr wrap="square" rtlCol="0">
            <a:spAutoFit/>
          </a:bodyPr>
          <a:lstStyle/>
          <a:p>
            <a:r>
              <a:rPr lang="es-AR" sz="1100" b="1" dirty="0">
                <a:solidFill>
                  <a:srgbClr val="759885"/>
                </a:solidFill>
              </a:rPr>
              <a:t>A. ¿Qué es la circunferencia de los árboles?</a:t>
            </a:r>
          </a:p>
          <a:p>
            <a:endParaRPr lang="es-AR" sz="1100" b="1" dirty="0" smtClean="0">
              <a:solidFill>
                <a:srgbClr val="215B1C"/>
              </a:solidFill>
            </a:endParaRPr>
          </a:p>
          <a:p>
            <a:r>
              <a:rPr lang="es-AR" sz="1100" b="1" dirty="0">
                <a:solidFill>
                  <a:srgbClr val="759885"/>
                </a:solidFill>
              </a:rPr>
              <a:t>B. ¿Por qué recolectar datos de la circunferencia de los árboles?</a:t>
            </a:r>
          </a:p>
          <a:p>
            <a:endParaRPr lang="es-AR" sz="1100" b="1" dirty="0">
              <a:solidFill>
                <a:srgbClr val="759885"/>
              </a:solidFill>
            </a:endParaRPr>
          </a:p>
          <a:p>
            <a:r>
              <a:rPr lang="es-AR" sz="1100" b="1" dirty="0">
                <a:solidFill>
                  <a:srgbClr val="215B1C"/>
                </a:solidFill>
              </a:rPr>
              <a:t>C. Cómo pueden ayudar sus mediciones</a:t>
            </a:r>
          </a:p>
          <a:p>
            <a:endParaRPr lang="es-AR" sz="1100" b="1" dirty="0">
              <a:solidFill>
                <a:srgbClr val="759885"/>
              </a:solidFill>
            </a:endParaRPr>
          </a:p>
          <a:p>
            <a:r>
              <a:rPr lang="es-AR" sz="1100" b="1" dirty="0" smtClean="0">
                <a:solidFill>
                  <a:srgbClr val="759885"/>
                </a:solidFill>
              </a:rPr>
              <a:t>D. Cómo recopilar datos</a:t>
            </a:r>
          </a:p>
          <a:p>
            <a:endParaRPr lang="es-AR" sz="1100" b="1" dirty="0">
              <a:solidFill>
                <a:srgbClr val="759885"/>
              </a:solidFill>
            </a:endParaRPr>
          </a:p>
          <a:p>
            <a:r>
              <a:rPr lang="es-AR" sz="1100" b="1" dirty="0" smtClean="0">
                <a:solidFill>
                  <a:srgbClr val="759885"/>
                </a:solidFill>
              </a:rPr>
              <a:t>E. Ingresar datos al sitio web de GLOBE</a:t>
            </a:r>
          </a:p>
          <a:p>
            <a:endParaRPr lang="es-AR" sz="1100" b="1" dirty="0">
              <a:solidFill>
                <a:srgbClr val="759885"/>
              </a:solidFill>
            </a:endParaRPr>
          </a:p>
          <a:p>
            <a:r>
              <a:rPr lang="es-AR" sz="1100" b="1" dirty="0" smtClean="0">
                <a:solidFill>
                  <a:srgbClr val="759885"/>
                </a:solidFill>
              </a:rPr>
              <a:t>F. Entender los datos</a:t>
            </a:r>
          </a:p>
          <a:p>
            <a:endParaRPr lang="es-AR" sz="1100" b="1" dirty="0">
              <a:solidFill>
                <a:srgbClr val="759885"/>
              </a:solidFill>
            </a:endParaRPr>
          </a:p>
          <a:p>
            <a:r>
              <a:rPr lang="es-AR" sz="1100" b="1" dirty="0" smtClean="0">
                <a:solidFill>
                  <a:srgbClr val="759885"/>
                </a:solidFill>
              </a:rPr>
              <a:t>G. Auto evaluación</a:t>
            </a:r>
          </a:p>
          <a:p>
            <a:endParaRPr lang="es-AR" sz="1100" b="1" dirty="0">
              <a:solidFill>
                <a:srgbClr val="759885"/>
              </a:solidFill>
            </a:endParaRPr>
          </a:p>
          <a:p>
            <a:r>
              <a:rPr lang="es-AR" sz="1100" b="1" dirty="0" smtClean="0">
                <a:solidFill>
                  <a:srgbClr val="759885"/>
                </a:solidFill>
              </a:rPr>
              <a:t>H. Información Adicional</a:t>
            </a:r>
            <a:endParaRPr lang="es-AR" sz="1100" b="1" dirty="0">
              <a:solidFill>
                <a:srgbClr val="759885"/>
              </a:solidFill>
            </a:endParaRPr>
          </a:p>
        </p:txBody>
      </p:sp>
    </p:spTree>
    <p:extLst>
      <p:ext uri="{BB962C8B-B14F-4D97-AF65-F5344CB8AC3E}">
        <p14:creationId xmlns:p14="http://schemas.microsoft.com/office/powerpoint/2010/main" val="19442275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p:cNvPicPr>
            <a:picLocks noChangeAspect="1"/>
          </p:cNvPicPr>
          <p:nvPr/>
        </p:nvPicPr>
        <p:blipFill>
          <a:blip r:embed="rId3"/>
          <a:stretch>
            <a:fillRect/>
          </a:stretch>
        </p:blipFill>
        <p:spPr>
          <a:xfrm>
            <a:off x="-397" y="-127199"/>
            <a:ext cx="9144793" cy="7059780"/>
          </a:xfrm>
          <a:prstGeom prst="rect">
            <a:avLst/>
          </a:prstGeom>
        </p:spPr>
      </p:pic>
      <p:sp>
        <p:nvSpPr>
          <p:cNvPr id="9" name="Elipse 8"/>
          <p:cNvSpPr/>
          <p:nvPr/>
        </p:nvSpPr>
        <p:spPr>
          <a:xfrm>
            <a:off x="7854122" y="61843"/>
            <a:ext cx="1046922" cy="773446"/>
          </a:xfrm>
          <a:prstGeom prst="ellipse">
            <a:avLst/>
          </a:prstGeom>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s-AR" sz="700" dirty="0" smtClean="0"/>
              <a:t>Testee su conocimiento</a:t>
            </a:r>
            <a:endParaRPr lang="es-AR" sz="700" dirty="0"/>
          </a:p>
        </p:txBody>
      </p:sp>
      <p:sp>
        <p:nvSpPr>
          <p:cNvPr id="10" name="CuadroTexto 9"/>
          <p:cNvSpPr txBox="1"/>
          <p:nvPr/>
        </p:nvSpPr>
        <p:spPr>
          <a:xfrm>
            <a:off x="25090" y="1098059"/>
            <a:ext cx="1075295" cy="5001369"/>
          </a:xfrm>
          <a:prstGeom prst="rect">
            <a:avLst/>
          </a:prstGeom>
          <a:noFill/>
        </p:spPr>
        <p:txBody>
          <a:bodyPr wrap="square" rtlCol="0">
            <a:spAutoFit/>
          </a:bodyPr>
          <a:lstStyle/>
          <a:p>
            <a:r>
              <a:rPr lang="es-AR" sz="1100" b="1" dirty="0">
                <a:solidFill>
                  <a:srgbClr val="759885"/>
                </a:solidFill>
              </a:rPr>
              <a:t>A. ¿Qué es la circunferencia de los árboles?</a:t>
            </a:r>
          </a:p>
          <a:p>
            <a:endParaRPr lang="es-AR" sz="1100" b="1" dirty="0" smtClean="0">
              <a:solidFill>
                <a:srgbClr val="215B1C"/>
              </a:solidFill>
            </a:endParaRPr>
          </a:p>
          <a:p>
            <a:r>
              <a:rPr lang="es-AR" sz="1100" b="1" dirty="0">
                <a:solidFill>
                  <a:srgbClr val="759885"/>
                </a:solidFill>
              </a:rPr>
              <a:t>B. ¿Por qué recolectar datos de la circunferencia de los árboles?</a:t>
            </a:r>
          </a:p>
          <a:p>
            <a:endParaRPr lang="es-AR" sz="1100" b="1" dirty="0">
              <a:solidFill>
                <a:srgbClr val="759885"/>
              </a:solidFill>
            </a:endParaRPr>
          </a:p>
          <a:p>
            <a:r>
              <a:rPr lang="es-AR" sz="1100" b="1" dirty="0">
                <a:solidFill>
                  <a:srgbClr val="215B1C"/>
                </a:solidFill>
              </a:rPr>
              <a:t>C. Cómo pueden ayudar sus mediciones</a:t>
            </a:r>
          </a:p>
          <a:p>
            <a:endParaRPr lang="es-AR" sz="1100" b="1" dirty="0">
              <a:solidFill>
                <a:srgbClr val="759885"/>
              </a:solidFill>
            </a:endParaRPr>
          </a:p>
          <a:p>
            <a:r>
              <a:rPr lang="es-AR" sz="1100" b="1" dirty="0" smtClean="0">
                <a:solidFill>
                  <a:srgbClr val="759885"/>
                </a:solidFill>
              </a:rPr>
              <a:t>D. Cómo recopilar datos</a:t>
            </a:r>
          </a:p>
          <a:p>
            <a:endParaRPr lang="es-AR" sz="1100" b="1" dirty="0">
              <a:solidFill>
                <a:srgbClr val="759885"/>
              </a:solidFill>
            </a:endParaRPr>
          </a:p>
          <a:p>
            <a:r>
              <a:rPr lang="es-AR" sz="1100" b="1" dirty="0" smtClean="0">
                <a:solidFill>
                  <a:srgbClr val="759885"/>
                </a:solidFill>
              </a:rPr>
              <a:t>E. Ingresar datos al sitio web de GLOBE</a:t>
            </a:r>
          </a:p>
          <a:p>
            <a:endParaRPr lang="es-AR" sz="1100" b="1" dirty="0">
              <a:solidFill>
                <a:srgbClr val="759885"/>
              </a:solidFill>
            </a:endParaRPr>
          </a:p>
          <a:p>
            <a:r>
              <a:rPr lang="es-AR" sz="1100" b="1" dirty="0" smtClean="0">
                <a:solidFill>
                  <a:srgbClr val="759885"/>
                </a:solidFill>
              </a:rPr>
              <a:t>F. Entender los datos</a:t>
            </a:r>
          </a:p>
          <a:p>
            <a:endParaRPr lang="es-AR" sz="1100" b="1" dirty="0">
              <a:solidFill>
                <a:srgbClr val="759885"/>
              </a:solidFill>
            </a:endParaRPr>
          </a:p>
          <a:p>
            <a:r>
              <a:rPr lang="es-AR" sz="1100" b="1" dirty="0" smtClean="0">
                <a:solidFill>
                  <a:srgbClr val="759885"/>
                </a:solidFill>
              </a:rPr>
              <a:t>G. Auto evaluación</a:t>
            </a:r>
          </a:p>
          <a:p>
            <a:endParaRPr lang="es-AR" sz="1100" b="1" dirty="0">
              <a:solidFill>
                <a:srgbClr val="759885"/>
              </a:solidFill>
            </a:endParaRPr>
          </a:p>
          <a:p>
            <a:r>
              <a:rPr lang="es-AR" sz="1100" b="1" dirty="0" smtClean="0">
                <a:solidFill>
                  <a:srgbClr val="759885"/>
                </a:solidFill>
              </a:rPr>
              <a:t>H. Información Adicional</a:t>
            </a:r>
            <a:endParaRPr lang="es-AR" sz="1100" b="1" dirty="0">
              <a:solidFill>
                <a:srgbClr val="759885"/>
              </a:solidFill>
            </a:endParaRPr>
          </a:p>
        </p:txBody>
      </p:sp>
      <p:sp>
        <p:nvSpPr>
          <p:cNvPr id="4" name="Slide Number Placeholder 3"/>
          <p:cNvSpPr>
            <a:spLocks noGrp="1"/>
          </p:cNvSpPr>
          <p:nvPr>
            <p:ph type="sldNum" sz="quarter" idx="12"/>
          </p:nvPr>
        </p:nvSpPr>
        <p:spPr/>
        <p:txBody>
          <a:bodyPr/>
          <a:lstStyle/>
          <a:p>
            <a:fld id="{F0627B17-9DD1-A345-8751-83B8F38A347B}" type="slidenum">
              <a:rPr lang="en-US" smtClean="0"/>
              <a:t>17</a:t>
            </a:fld>
            <a:endParaRPr lang="en-US" dirty="0"/>
          </a:p>
        </p:txBody>
      </p:sp>
      <p:sp>
        <p:nvSpPr>
          <p:cNvPr id="2" name="Title 1"/>
          <p:cNvSpPr>
            <a:spLocks noGrp="1"/>
          </p:cNvSpPr>
          <p:nvPr>
            <p:ph type="title"/>
          </p:nvPr>
        </p:nvSpPr>
        <p:spPr>
          <a:xfrm>
            <a:off x="1179040" y="1004573"/>
            <a:ext cx="7886700" cy="1346451"/>
          </a:xfrm>
        </p:spPr>
        <p:txBody>
          <a:bodyPr>
            <a:normAutofit/>
          </a:bodyPr>
          <a:lstStyle/>
          <a:p>
            <a:r>
              <a:rPr lang="en-US" sz="2800" b="1" dirty="0">
                <a:solidFill>
                  <a:srgbClr val="055000"/>
                </a:solidFill>
              </a:rPr>
              <a:t>¡</a:t>
            </a:r>
            <a:r>
              <a:rPr lang="en-US" sz="2800" b="1" dirty="0" err="1">
                <a:solidFill>
                  <a:srgbClr val="055000"/>
                </a:solidFill>
              </a:rPr>
              <a:t>Hagamos</a:t>
            </a:r>
            <a:r>
              <a:rPr lang="en-US" sz="2800" b="1" dirty="0">
                <a:solidFill>
                  <a:srgbClr val="055000"/>
                </a:solidFill>
              </a:rPr>
              <a:t> un breve </a:t>
            </a:r>
            <a:r>
              <a:rPr lang="en-US" sz="2800" b="1" dirty="0" err="1">
                <a:solidFill>
                  <a:srgbClr val="055000"/>
                </a:solidFill>
              </a:rPr>
              <a:t>repaso</a:t>
            </a:r>
            <a:r>
              <a:rPr lang="en-US" sz="2800" b="1" dirty="0">
                <a:solidFill>
                  <a:srgbClr val="055000"/>
                </a:solidFill>
              </a:rPr>
              <a:t> antes de pasar a la </a:t>
            </a:r>
            <a:r>
              <a:rPr lang="en-US" sz="2800" b="1" dirty="0" err="1">
                <a:solidFill>
                  <a:srgbClr val="055000"/>
                </a:solidFill>
              </a:rPr>
              <a:t>recolección</a:t>
            </a:r>
            <a:r>
              <a:rPr lang="en-US" sz="2800" b="1" dirty="0">
                <a:solidFill>
                  <a:srgbClr val="055000"/>
                </a:solidFill>
              </a:rPr>
              <a:t> de </a:t>
            </a:r>
            <a:r>
              <a:rPr lang="en-US" sz="2800" b="1" dirty="0" err="1">
                <a:solidFill>
                  <a:srgbClr val="055000"/>
                </a:solidFill>
              </a:rPr>
              <a:t>datos</a:t>
            </a:r>
            <a:r>
              <a:rPr lang="en-US" sz="2800" b="1" dirty="0">
                <a:solidFill>
                  <a:srgbClr val="055000"/>
                </a:solidFill>
              </a:rPr>
              <a:t>! Respuesta de la </a:t>
            </a:r>
            <a:r>
              <a:rPr lang="en-US" sz="2800" b="1" dirty="0" err="1">
                <a:solidFill>
                  <a:srgbClr val="055000"/>
                </a:solidFill>
              </a:rPr>
              <a:t>pregunta</a:t>
            </a:r>
            <a:r>
              <a:rPr lang="en-US" sz="2800" b="1" dirty="0">
                <a:solidFill>
                  <a:srgbClr val="055000"/>
                </a:solidFill>
              </a:rPr>
              <a:t> </a:t>
            </a:r>
            <a:r>
              <a:rPr lang="en-US" sz="2800" b="1" dirty="0" smtClean="0">
                <a:solidFill>
                  <a:srgbClr val="055000"/>
                </a:solidFill>
              </a:rPr>
              <a:t>3</a:t>
            </a:r>
            <a:endParaRPr lang="en-US" sz="3600" dirty="0"/>
          </a:p>
        </p:txBody>
      </p:sp>
      <p:sp>
        <p:nvSpPr>
          <p:cNvPr id="3" name="Content Placeholder 2"/>
          <p:cNvSpPr>
            <a:spLocks noGrp="1"/>
          </p:cNvSpPr>
          <p:nvPr>
            <p:ph sz="half" idx="1"/>
          </p:nvPr>
        </p:nvSpPr>
        <p:spPr>
          <a:xfrm>
            <a:off x="1419014" y="2129521"/>
            <a:ext cx="7316771" cy="4351338"/>
          </a:xfrm>
        </p:spPr>
        <p:txBody>
          <a:bodyPr>
            <a:noAutofit/>
          </a:bodyPr>
          <a:lstStyle/>
          <a:p>
            <a:pPr marL="0" indent="0">
              <a:buNone/>
            </a:pPr>
            <a:r>
              <a:rPr lang="es-ES" sz="2000" dirty="0"/>
              <a:t>¿</a:t>
            </a:r>
            <a:r>
              <a:rPr lang="es-ES" sz="2000" b="1" dirty="0">
                <a:solidFill>
                  <a:schemeClr val="accent6">
                    <a:lumMod val="50000"/>
                  </a:schemeClr>
                </a:solidFill>
              </a:rPr>
              <a:t>Cuál es una razón para recopilar datos sobre la circunferencia de los árboles? Nos permite: </a:t>
            </a:r>
            <a:endParaRPr lang="es-ES" sz="2000" dirty="0"/>
          </a:p>
          <a:p>
            <a:pPr marL="457200" indent="-457200">
              <a:buAutoNum type="alphaUcPeriod"/>
            </a:pPr>
            <a:r>
              <a:rPr lang="es-ES" sz="2000" dirty="0"/>
              <a:t>El seguimiento de la migración de los árboles a lo largo de los años</a:t>
            </a:r>
          </a:p>
          <a:p>
            <a:pPr marL="457200" indent="-457200">
              <a:buAutoNum type="alphaUcPeriod"/>
            </a:pPr>
            <a:r>
              <a:rPr lang="es-ES" sz="2000" dirty="0"/>
              <a:t> Estimar la biomasa de árboles en pie </a:t>
            </a:r>
          </a:p>
          <a:p>
            <a:pPr marL="457200" indent="-457200">
              <a:buAutoNum type="alphaUcPeriod"/>
            </a:pPr>
            <a:r>
              <a:rPr lang="es-ES" sz="2000" dirty="0"/>
              <a:t>Aprender sobre el papel de los árboles en el secuestro (almacenamiento) de carbono en los bosques</a:t>
            </a:r>
          </a:p>
          <a:p>
            <a:pPr marL="457200" indent="-457200">
              <a:buAutoNum type="alphaUcPeriod"/>
            </a:pPr>
            <a:r>
              <a:rPr lang="en-US" sz="2000" b="1" dirty="0" err="1">
                <a:solidFill>
                  <a:srgbClr val="FF0000"/>
                </a:solidFill>
              </a:rPr>
              <a:t>Todas</a:t>
            </a:r>
            <a:r>
              <a:rPr lang="en-US" sz="2000" b="1" dirty="0">
                <a:solidFill>
                  <a:srgbClr val="FF0000"/>
                </a:solidFill>
              </a:rPr>
              <a:t> las </a:t>
            </a:r>
            <a:r>
              <a:rPr lang="en-US" sz="2000" b="1" dirty="0" err="1">
                <a:solidFill>
                  <a:srgbClr val="FF0000"/>
                </a:solidFill>
              </a:rPr>
              <a:t>respuestas</a:t>
            </a:r>
            <a:r>
              <a:rPr lang="en-US" sz="2000" b="1" dirty="0">
                <a:solidFill>
                  <a:srgbClr val="FF0000"/>
                </a:solidFill>
              </a:rPr>
              <a:t> </a:t>
            </a:r>
            <a:r>
              <a:rPr lang="en-US" sz="2000" b="1" dirty="0" err="1">
                <a:solidFill>
                  <a:srgbClr val="FF0000"/>
                </a:solidFill>
              </a:rPr>
              <a:t>anteriores</a:t>
            </a:r>
            <a:r>
              <a:rPr lang="en-US" sz="2000" b="1" dirty="0">
                <a:solidFill>
                  <a:srgbClr val="FF0000"/>
                </a:solidFill>
              </a:rPr>
              <a:t> </a:t>
            </a:r>
            <a:r>
              <a:rPr lang="en-US" sz="2000" b="1" dirty="0">
                <a:solidFill>
                  <a:srgbClr val="FF0000"/>
                </a:solidFill>
                <a:sym typeface="Wingdings"/>
              </a:rPr>
              <a:t> ¡Es </a:t>
            </a:r>
            <a:r>
              <a:rPr lang="en-US" sz="2000" b="1" dirty="0" err="1">
                <a:solidFill>
                  <a:srgbClr val="FF0000"/>
                </a:solidFill>
                <a:sym typeface="Wingdings"/>
              </a:rPr>
              <a:t>correcta</a:t>
            </a:r>
            <a:r>
              <a:rPr lang="en-US" sz="2000" b="1" dirty="0">
                <a:solidFill>
                  <a:srgbClr val="FF0000"/>
                </a:solidFill>
                <a:sym typeface="Wingdings"/>
              </a:rPr>
              <a:t>!</a:t>
            </a:r>
            <a:endParaRPr lang="en-US" sz="2000" b="1" dirty="0">
              <a:solidFill>
                <a:srgbClr val="FF0000"/>
              </a:solidFill>
            </a:endParaRPr>
          </a:p>
          <a:p>
            <a:pPr marL="0" indent="0">
              <a:buNone/>
            </a:pPr>
            <a:r>
              <a:rPr lang="en-US" sz="2000" dirty="0"/>
              <a:t>E.     Las </a:t>
            </a:r>
            <a:r>
              <a:rPr lang="en-US" sz="2000" dirty="0" err="1"/>
              <a:t>respuestas</a:t>
            </a:r>
            <a:r>
              <a:rPr lang="en-US" sz="2000" dirty="0"/>
              <a:t> A y B </a:t>
            </a:r>
            <a:r>
              <a:rPr lang="en-US" sz="2000" dirty="0" err="1"/>
              <a:t>solamente</a:t>
            </a:r>
            <a:endParaRPr lang="en-US" sz="2000" dirty="0"/>
          </a:p>
          <a:p>
            <a:pPr marL="0" indent="0">
              <a:buNone/>
            </a:pPr>
            <a:endParaRPr lang="en-US" sz="2000" dirty="0"/>
          </a:p>
          <a:p>
            <a:pPr marL="0" indent="0">
              <a:buNone/>
            </a:pPr>
            <a:r>
              <a:rPr lang="en-US" sz="2000" b="1" dirty="0">
                <a:solidFill>
                  <a:srgbClr val="FF0000"/>
                </a:solidFill>
              </a:rPr>
              <a:t>¿</a:t>
            </a:r>
            <a:r>
              <a:rPr lang="en-US" sz="2000" b="1" dirty="0" err="1">
                <a:solidFill>
                  <a:srgbClr val="FF0000"/>
                </a:solidFill>
              </a:rPr>
              <a:t>Estuvo</a:t>
            </a:r>
            <a:r>
              <a:rPr lang="en-US" sz="2000" b="1" dirty="0">
                <a:solidFill>
                  <a:srgbClr val="FF0000"/>
                </a:solidFill>
              </a:rPr>
              <a:t> </a:t>
            </a:r>
            <a:r>
              <a:rPr lang="en-US" sz="2000" b="1" dirty="0" err="1">
                <a:solidFill>
                  <a:srgbClr val="FF0000"/>
                </a:solidFill>
              </a:rPr>
              <a:t>acertada</a:t>
            </a:r>
            <a:r>
              <a:rPr lang="en-US" sz="2000" b="1" dirty="0">
                <a:solidFill>
                  <a:srgbClr val="FF0000"/>
                </a:solidFill>
              </a:rPr>
              <a:t> </a:t>
            </a:r>
            <a:r>
              <a:rPr lang="en-US" sz="2000" b="1" dirty="0" err="1">
                <a:solidFill>
                  <a:srgbClr val="FF0000"/>
                </a:solidFill>
              </a:rPr>
              <a:t>su</a:t>
            </a:r>
            <a:r>
              <a:rPr lang="en-US" sz="2000" b="1" dirty="0">
                <a:solidFill>
                  <a:srgbClr val="FF0000"/>
                </a:solidFill>
              </a:rPr>
              <a:t> </a:t>
            </a:r>
            <a:r>
              <a:rPr lang="en-US" sz="2000" b="1" dirty="0" err="1">
                <a:solidFill>
                  <a:srgbClr val="FF0000"/>
                </a:solidFill>
              </a:rPr>
              <a:t>respuesta</a:t>
            </a:r>
            <a:r>
              <a:rPr lang="en-US" sz="2000" b="1" dirty="0">
                <a:solidFill>
                  <a:srgbClr val="FF0000"/>
                </a:solidFill>
              </a:rPr>
              <a:t>? </a:t>
            </a:r>
            <a:r>
              <a:rPr lang="en-US" sz="2000" b="1" dirty="0" err="1">
                <a:solidFill>
                  <a:srgbClr val="FF0000"/>
                </a:solidFill>
              </a:rPr>
              <a:t>Vayamos</a:t>
            </a:r>
            <a:r>
              <a:rPr lang="en-US" sz="2000" b="1" dirty="0">
                <a:solidFill>
                  <a:srgbClr val="FF0000"/>
                </a:solidFill>
              </a:rPr>
              <a:t> a la </a:t>
            </a:r>
            <a:r>
              <a:rPr lang="en-US" sz="2000" b="1" dirty="0" err="1">
                <a:solidFill>
                  <a:srgbClr val="FF0000"/>
                </a:solidFill>
              </a:rPr>
              <a:t>recopilación</a:t>
            </a:r>
            <a:r>
              <a:rPr lang="en-US" sz="2000" b="1" dirty="0">
                <a:solidFill>
                  <a:srgbClr val="FF0000"/>
                </a:solidFill>
              </a:rPr>
              <a:t> de </a:t>
            </a:r>
            <a:r>
              <a:rPr lang="en-US" sz="2000" b="1" dirty="0" err="1">
                <a:solidFill>
                  <a:srgbClr val="FF0000"/>
                </a:solidFill>
              </a:rPr>
              <a:t>datos</a:t>
            </a:r>
            <a:endParaRPr lang="en-US" sz="2000" b="1" dirty="0">
              <a:solidFill>
                <a:srgbClr val="FF0000"/>
              </a:solidFill>
            </a:endParaRPr>
          </a:p>
        </p:txBody>
      </p:sp>
    </p:spTree>
    <p:extLst>
      <p:ext uri="{BB962C8B-B14F-4D97-AF65-F5344CB8AC3E}">
        <p14:creationId xmlns:p14="http://schemas.microsoft.com/office/powerpoint/2010/main" val="15453126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F0627B17-9DD1-A345-8751-83B8F38A347B}" type="slidenum">
              <a:rPr lang="en-US" smtClean="0"/>
              <a:t>18</a:t>
            </a:fld>
            <a:endParaRPr lang="en-US" dirty="0"/>
          </a:p>
        </p:txBody>
      </p:sp>
      <p:sp>
        <p:nvSpPr>
          <p:cNvPr id="2" name="Title 1"/>
          <p:cNvSpPr>
            <a:spLocks noGrp="1"/>
          </p:cNvSpPr>
          <p:nvPr>
            <p:ph type="title"/>
          </p:nvPr>
        </p:nvSpPr>
        <p:spPr>
          <a:xfrm>
            <a:off x="1204646" y="544547"/>
            <a:ext cx="7886700" cy="1325563"/>
          </a:xfrm>
        </p:spPr>
        <p:txBody>
          <a:bodyPr>
            <a:normAutofit/>
          </a:bodyPr>
          <a:lstStyle/>
          <a:p>
            <a:r>
              <a:rPr lang="en-US" sz="2400" b="1" dirty="0">
                <a:solidFill>
                  <a:srgbClr val="055000"/>
                </a:solidFill>
              </a:rPr>
              <a:t>Un </a:t>
            </a:r>
            <a:r>
              <a:rPr lang="en-US" sz="2400" b="1" dirty="0" err="1">
                <a:solidFill>
                  <a:srgbClr val="055000"/>
                </a:solidFill>
              </a:rPr>
              <a:t>vistazo</a:t>
            </a:r>
            <a:r>
              <a:rPr lang="en-US" sz="2400" b="1" dirty="0">
                <a:solidFill>
                  <a:srgbClr val="055000"/>
                </a:solidFill>
              </a:rPr>
              <a:t> al </a:t>
            </a:r>
            <a:r>
              <a:rPr lang="en-US" sz="2400" b="1" dirty="0" err="1">
                <a:solidFill>
                  <a:srgbClr val="055000"/>
                </a:solidFill>
              </a:rPr>
              <a:t>protocolo</a:t>
            </a:r>
            <a:r>
              <a:rPr lang="en-US" sz="2400" b="1" dirty="0">
                <a:solidFill>
                  <a:srgbClr val="055000"/>
                </a:solidFill>
              </a:rPr>
              <a:t>:  </a:t>
            </a:r>
            <a:r>
              <a:rPr lang="en-US" sz="2400" b="1" dirty="0" err="1">
                <a:solidFill>
                  <a:srgbClr val="055000"/>
                </a:solidFill>
              </a:rPr>
              <a:t>Circunferencia</a:t>
            </a:r>
            <a:r>
              <a:rPr lang="en-US" sz="2400" b="1" dirty="0">
                <a:solidFill>
                  <a:srgbClr val="055000"/>
                </a:solidFill>
              </a:rPr>
              <a:t> de </a:t>
            </a:r>
            <a:r>
              <a:rPr lang="en-US" sz="2400" b="1" dirty="0" err="1">
                <a:solidFill>
                  <a:srgbClr val="055000"/>
                </a:solidFill>
              </a:rPr>
              <a:t>árboles</a:t>
            </a:r>
            <a:endParaRPr lang="en-US" sz="2400" b="1" dirty="0">
              <a:solidFill>
                <a:srgbClr val="055000"/>
              </a:solidFill>
            </a:endParaRPr>
          </a:p>
        </p:txBody>
      </p:sp>
      <p:graphicFrame>
        <p:nvGraphicFramePr>
          <p:cNvPr id="11" name="Content Placeholder 8" descr="Table showing when, where, prerequiste work, key instrument and references for the Tree Circumference protocol.&#10;When - anytime during the year.&#10;Where - A homogeneous GLOBE Land cover study site.&#10;Prerequisite work - Defined GLOBE Land Cover Study Site Graminoid, Tree and Shrub Height Protocol.&#10;Key Instrument - tape measure.&#10;References - Tree Circumference Field Guide."/>
          <p:cNvGraphicFramePr>
            <a:graphicFrameLocks noGrp="1"/>
          </p:cNvGraphicFramePr>
          <p:nvPr>
            <p:ph sz="half" idx="1"/>
            <p:extLst>
              <p:ext uri="{D42A27DB-BD31-4B8C-83A1-F6EECF244321}">
                <p14:modId xmlns:p14="http://schemas.microsoft.com/office/powerpoint/2010/main" val="1463033468"/>
              </p:ext>
            </p:extLst>
          </p:nvPr>
        </p:nvGraphicFramePr>
        <p:xfrm>
          <a:off x="1495232" y="1868337"/>
          <a:ext cx="7305528" cy="3257265"/>
        </p:xfrm>
        <a:graphic>
          <a:graphicData uri="http://schemas.openxmlformats.org/drawingml/2006/table">
            <a:tbl>
              <a:tblPr firstRow="1" bandRow="1">
                <a:tableStyleId>{16D9F66E-5EB9-4882-86FB-DCBF35E3C3E4}</a:tableStyleId>
              </a:tblPr>
              <a:tblGrid>
                <a:gridCol w="2030144">
                  <a:extLst>
                    <a:ext uri="{9D8B030D-6E8A-4147-A177-3AD203B41FA5}">
                      <a16:colId xmlns:a16="http://schemas.microsoft.com/office/drawing/2014/main" val="20000"/>
                    </a:ext>
                  </a:extLst>
                </a:gridCol>
                <a:gridCol w="5275384">
                  <a:extLst>
                    <a:ext uri="{9D8B030D-6E8A-4147-A177-3AD203B41FA5}">
                      <a16:colId xmlns:a16="http://schemas.microsoft.com/office/drawing/2014/main" val="20001"/>
                    </a:ext>
                  </a:extLst>
                </a:gridCol>
              </a:tblGrid>
              <a:tr h="749133">
                <a:tc>
                  <a:txBody>
                    <a:bodyPr/>
                    <a:lstStyle/>
                    <a:p>
                      <a:r>
                        <a:rPr lang="en-US" b="0" dirty="0" err="1"/>
                        <a:t>Cuándo</a:t>
                      </a:r>
                      <a:r>
                        <a:rPr lang="en-US" b="0" dirty="0"/>
                        <a:t> </a:t>
                      </a:r>
                    </a:p>
                  </a:txBody>
                  <a:tcPr/>
                </a:tc>
                <a:tc>
                  <a:txBody>
                    <a:bodyPr/>
                    <a:lstStyle/>
                    <a:p>
                      <a:r>
                        <a:rPr lang="en-US" b="0" dirty="0" err="1"/>
                        <a:t>En</a:t>
                      </a:r>
                      <a:r>
                        <a:rPr lang="en-US" b="0" dirty="0"/>
                        <a:t> </a:t>
                      </a:r>
                      <a:r>
                        <a:rPr lang="en-US" b="0" dirty="0" err="1"/>
                        <a:t>cualquier</a:t>
                      </a:r>
                      <a:r>
                        <a:rPr lang="en-US" b="0" dirty="0"/>
                        <a:t> </a:t>
                      </a:r>
                      <a:r>
                        <a:rPr lang="en-US" b="0" dirty="0" err="1"/>
                        <a:t>momento</a:t>
                      </a:r>
                      <a:r>
                        <a:rPr lang="en-US" b="0" dirty="0"/>
                        <a:t> del </a:t>
                      </a:r>
                      <a:r>
                        <a:rPr lang="en-US" b="0" dirty="0" err="1"/>
                        <a:t>año</a:t>
                      </a:r>
                      <a:r>
                        <a:rPr lang="en-US" b="0" dirty="0"/>
                        <a:t>, </a:t>
                      </a:r>
                      <a:r>
                        <a:rPr lang="en-US" b="0" dirty="0" err="1"/>
                        <a:t>anualmente</a:t>
                      </a:r>
                      <a:r>
                        <a:rPr lang="en-US" b="0" dirty="0"/>
                        <a:t>.</a:t>
                      </a:r>
                    </a:p>
                  </a:txBody>
                  <a:tcPr/>
                </a:tc>
                <a:extLst>
                  <a:ext uri="{0D108BD9-81ED-4DB2-BD59-A6C34878D82A}">
                    <a16:rowId xmlns:a16="http://schemas.microsoft.com/office/drawing/2014/main" val="10000"/>
                  </a:ext>
                </a:extLst>
              </a:tr>
              <a:tr h="613986">
                <a:tc>
                  <a:txBody>
                    <a:bodyPr/>
                    <a:lstStyle/>
                    <a:p>
                      <a:r>
                        <a:rPr lang="en-US" dirty="0" err="1"/>
                        <a:t>Dónde</a:t>
                      </a:r>
                      <a:endParaRPr lang="en-US" dirty="0"/>
                    </a:p>
                  </a:txBody>
                  <a:tcPr/>
                </a:tc>
                <a:tc>
                  <a:txBody>
                    <a:bodyPr/>
                    <a:lstStyle/>
                    <a:p>
                      <a:r>
                        <a:rPr lang="en-US" dirty="0"/>
                        <a:t>Un Sitio de </a:t>
                      </a:r>
                      <a:r>
                        <a:rPr lang="en-US" dirty="0" err="1"/>
                        <a:t>Estudio</a:t>
                      </a:r>
                      <a:r>
                        <a:rPr lang="en-US" dirty="0"/>
                        <a:t> de </a:t>
                      </a:r>
                      <a:r>
                        <a:rPr lang="en-US" dirty="0" err="1"/>
                        <a:t>Cobertura</a:t>
                      </a:r>
                      <a:r>
                        <a:rPr lang="en-US" dirty="0"/>
                        <a:t> Terrestre GLOBE </a:t>
                      </a:r>
                      <a:r>
                        <a:rPr lang="en-US" dirty="0" err="1"/>
                        <a:t>homogéneo</a:t>
                      </a:r>
                      <a:endParaRPr lang="en-US" dirty="0"/>
                    </a:p>
                  </a:txBody>
                  <a:tcPr/>
                </a:tc>
                <a:extLst>
                  <a:ext uri="{0D108BD9-81ED-4DB2-BD59-A6C34878D82A}">
                    <a16:rowId xmlns:a16="http://schemas.microsoft.com/office/drawing/2014/main" val="10001"/>
                  </a:ext>
                </a:extLst>
              </a:tr>
              <a:tr h="640080">
                <a:tc>
                  <a:txBody>
                    <a:bodyPr/>
                    <a:lstStyle/>
                    <a:p>
                      <a:r>
                        <a:rPr lang="en-US" dirty="0" err="1"/>
                        <a:t>Trabajo</a:t>
                      </a:r>
                      <a:r>
                        <a:rPr lang="en-US" dirty="0"/>
                        <a:t> </a:t>
                      </a:r>
                      <a:r>
                        <a:rPr lang="en-US" dirty="0" err="1"/>
                        <a:t>Prerrequisito</a:t>
                      </a:r>
                      <a:endParaRPr lang="en-US" dirty="0"/>
                    </a:p>
                  </a:txBody>
                  <a:tcPr/>
                </a:tc>
                <a:tc>
                  <a:txBody>
                    <a:bodyPr/>
                    <a:lstStyle/>
                    <a:p>
                      <a:r>
                        <a:rPr lang="es-ES" dirty="0"/>
                        <a:t>Sitio de Estudio de Cobertura Terrestre GLOBE definido Protocolo de altura de gramíneas, árboles y arbustos</a:t>
                      </a:r>
                      <a:endParaRPr lang="en-US" dirty="0"/>
                    </a:p>
                  </a:txBody>
                  <a:tcPr/>
                </a:tc>
                <a:extLst>
                  <a:ext uri="{0D108BD9-81ED-4DB2-BD59-A6C34878D82A}">
                    <a16:rowId xmlns:a16="http://schemas.microsoft.com/office/drawing/2014/main" val="10002"/>
                  </a:ext>
                </a:extLst>
              </a:tr>
              <a:tr h="613986">
                <a:tc>
                  <a:txBody>
                    <a:bodyPr/>
                    <a:lstStyle/>
                    <a:p>
                      <a:r>
                        <a:rPr lang="en-US" dirty="0" err="1"/>
                        <a:t>Instrumento</a:t>
                      </a:r>
                      <a:r>
                        <a:rPr lang="en-US" dirty="0"/>
                        <a:t> clave</a:t>
                      </a:r>
                    </a:p>
                  </a:txBody>
                  <a:tcPr/>
                </a:tc>
                <a:tc>
                  <a:txBody>
                    <a:bodyPr/>
                    <a:lstStyle/>
                    <a:p>
                      <a:r>
                        <a:rPr lang="en-US" dirty="0" err="1"/>
                        <a:t>Cinta</a:t>
                      </a:r>
                      <a:r>
                        <a:rPr lang="en-US" dirty="0"/>
                        <a:t> de </a:t>
                      </a:r>
                      <a:r>
                        <a:rPr lang="en-US" dirty="0" err="1"/>
                        <a:t>medir</a:t>
                      </a:r>
                      <a:endParaRPr lang="en-US" dirty="0"/>
                    </a:p>
                  </a:txBody>
                  <a:tcPr/>
                </a:tc>
                <a:extLst>
                  <a:ext uri="{0D108BD9-81ED-4DB2-BD59-A6C34878D82A}">
                    <a16:rowId xmlns:a16="http://schemas.microsoft.com/office/drawing/2014/main" val="10003"/>
                  </a:ext>
                </a:extLst>
              </a:tr>
              <a:tr h="613986">
                <a:tc>
                  <a:txBody>
                    <a:bodyPr/>
                    <a:lstStyle/>
                    <a:p>
                      <a:r>
                        <a:rPr lang="en-US" dirty="0" err="1"/>
                        <a:t>Referencias</a:t>
                      </a:r>
                      <a:endParaRPr lang="en-US" dirty="0"/>
                    </a:p>
                  </a:txBody>
                  <a:tcPr/>
                </a:tc>
                <a:tc>
                  <a:txBody>
                    <a:bodyPr/>
                    <a:lstStyle/>
                    <a:p>
                      <a:r>
                        <a:rPr lang="en-US" sz="1800" b="0" i="0" u="none" strike="noStrike" kern="1200" dirty="0" err="1">
                          <a:solidFill>
                            <a:schemeClr val="dk1"/>
                          </a:solidFill>
                          <a:effectLst/>
                          <a:latin typeface="+mn-lt"/>
                          <a:ea typeface="+mn-ea"/>
                          <a:cs typeface="+mn-cs"/>
                        </a:rPr>
                        <a:t>Guía</a:t>
                      </a:r>
                      <a:r>
                        <a:rPr lang="en-US" sz="1800" b="0" i="0" u="none" strike="noStrike" kern="1200" dirty="0">
                          <a:solidFill>
                            <a:schemeClr val="dk1"/>
                          </a:solidFill>
                          <a:effectLst/>
                          <a:latin typeface="+mn-lt"/>
                          <a:ea typeface="+mn-ea"/>
                          <a:cs typeface="+mn-cs"/>
                        </a:rPr>
                        <a:t> de Campo de </a:t>
                      </a:r>
                      <a:r>
                        <a:rPr lang="en-US" sz="1800" b="0" i="0" u="none" strike="noStrike" kern="1200" dirty="0" err="1">
                          <a:solidFill>
                            <a:schemeClr val="dk1"/>
                          </a:solidFill>
                          <a:effectLst/>
                          <a:latin typeface="+mn-lt"/>
                          <a:ea typeface="+mn-ea"/>
                          <a:cs typeface="+mn-cs"/>
                        </a:rPr>
                        <a:t>Circunferencia</a:t>
                      </a:r>
                      <a:r>
                        <a:rPr lang="en-US" sz="1800" b="0" i="0" u="none" strike="noStrike" kern="1200" dirty="0">
                          <a:solidFill>
                            <a:schemeClr val="dk1"/>
                          </a:solidFill>
                          <a:effectLst/>
                          <a:latin typeface="+mn-lt"/>
                          <a:ea typeface="+mn-ea"/>
                          <a:cs typeface="+mn-cs"/>
                        </a:rPr>
                        <a:t> de </a:t>
                      </a:r>
                      <a:r>
                        <a:rPr lang="en-US" sz="1800" b="0" i="0" u="none" strike="noStrike" kern="1200" dirty="0" err="1">
                          <a:solidFill>
                            <a:schemeClr val="dk1"/>
                          </a:solidFill>
                          <a:effectLst/>
                          <a:latin typeface="+mn-lt"/>
                          <a:ea typeface="+mn-ea"/>
                          <a:cs typeface="+mn-cs"/>
                        </a:rPr>
                        <a:t>Arboles</a:t>
                      </a:r>
                      <a:endParaRPr lang="en-US" dirty="0"/>
                    </a:p>
                  </a:txBody>
                  <a:tcPr/>
                </a:tc>
                <a:extLst>
                  <a:ext uri="{0D108BD9-81ED-4DB2-BD59-A6C34878D82A}">
                    <a16:rowId xmlns:a16="http://schemas.microsoft.com/office/drawing/2014/main" val="10004"/>
                  </a:ext>
                </a:extLst>
              </a:tr>
            </a:tbl>
          </a:graphicData>
        </a:graphic>
      </p:graphicFrame>
      <p:pic>
        <p:nvPicPr>
          <p:cNvPr id="7" name="Imagen 6"/>
          <p:cNvPicPr>
            <a:picLocks noChangeAspect="1"/>
          </p:cNvPicPr>
          <p:nvPr/>
        </p:nvPicPr>
        <p:blipFill>
          <a:blip r:embed="rId2"/>
          <a:stretch>
            <a:fillRect/>
          </a:stretch>
        </p:blipFill>
        <p:spPr>
          <a:xfrm>
            <a:off x="-397" y="-127199"/>
            <a:ext cx="9144793" cy="7059780"/>
          </a:xfrm>
          <a:prstGeom prst="rect">
            <a:avLst/>
          </a:prstGeom>
        </p:spPr>
      </p:pic>
      <p:sp>
        <p:nvSpPr>
          <p:cNvPr id="8" name="Elipse 7"/>
          <p:cNvSpPr/>
          <p:nvPr/>
        </p:nvSpPr>
        <p:spPr>
          <a:xfrm>
            <a:off x="7854122" y="61843"/>
            <a:ext cx="1046922" cy="773446"/>
          </a:xfrm>
          <a:prstGeom prst="ellipse">
            <a:avLst/>
          </a:prstGeom>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s-AR" sz="700" dirty="0" smtClean="0"/>
              <a:t>Cómo recopilar DATOS</a:t>
            </a:r>
            <a:endParaRPr lang="es-AR" sz="700" dirty="0"/>
          </a:p>
        </p:txBody>
      </p:sp>
      <p:sp>
        <p:nvSpPr>
          <p:cNvPr id="9" name="CuadroTexto 8"/>
          <p:cNvSpPr txBox="1"/>
          <p:nvPr/>
        </p:nvSpPr>
        <p:spPr>
          <a:xfrm>
            <a:off x="25090" y="1098059"/>
            <a:ext cx="1075295" cy="5001369"/>
          </a:xfrm>
          <a:prstGeom prst="rect">
            <a:avLst/>
          </a:prstGeom>
          <a:noFill/>
        </p:spPr>
        <p:txBody>
          <a:bodyPr wrap="square" rtlCol="0">
            <a:spAutoFit/>
          </a:bodyPr>
          <a:lstStyle/>
          <a:p>
            <a:r>
              <a:rPr lang="es-AR" sz="1100" b="1" dirty="0">
                <a:solidFill>
                  <a:srgbClr val="759885"/>
                </a:solidFill>
              </a:rPr>
              <a:t>A. ¿Qué es la circunferencia de los árboles?</a:t>
            </a:r>
          </a:p>
          <a:p>
            <a:endParaRPr lang="es-AR" sz="1100" b="1" dirty="0" smtClean="0">
              <a:solidFill>
                <a:srgbClr val="215B1C"/>
              </a:solidFill>
            </a:endParaRPr>
          </a:p>
          <a:p>
            <a:r>
              <a:rPr lang="es-AR" sz="1100" b="1" dirty="0">
                <a:solidFill>
                  <a:srgbClr val="759885"/>
                </a:solidFill>
              </a:rPr>
              <a:t>B. ¿Por qué recolectar datos de la circunferencia de los árboles?</a:t>
            </a:r>
          </a:p>
          <a:p>
            <a:endParaRPr lang="es-AR" sz="1100" b="1" dirty="0">
              <a:solidFill>
                <a:srgbClr val="759885"/>
              </a:solidFill>
            </a:endParaRPr>
          </a:p>
          <a:p>
            <a:r>
              <a:rPr lang="es-AR" sz="1100" b="1" dirty="0">
                <a:solidFill>
                  <a:srgbClr val="759885"/>
                </a:solidFill>
              </a:rPr>
              <a:t>C. Cómo pueden ayudar sus mediciones</a:t>
            </a:r>
          </a:p>
          <a:p>
            <a:endParaRPr lang="es-AR" sz="1100" b="1" dirty="0">
              <a:solidFill>
                <a:srgbClr val="759885"/>
              </a:solidFill>
            </a:endParaRPr>
          </a:p>
          <a:p>
            <a:r>
              <a:rPr lang="es-AR" sz="1100" b="1" dirty="0">
                <a:solidFill>
                  <a:srgbClr val="215B1C"/>
                </a:solidFill>
              </a:rPr>
              <a:t>D. Cómo recopilar datos</a:t>
            </a:r>
          </a:p>
          <a:p>
            <a:endParaRPr lang="es-AR" sz="1100" b="1" dirty="0">
              <a:solidFill>
                <a:srgbClr val="759885"/>
              </a:solidFill>
            </a:endParaRPr>
          </a:p>
          <a:p>
            <a:r>
              <a:rPr lang="es-AR" sz="1100" b="1" dirty="0" smtClean="0">
                <a:solidFill>
                  <a:srgbClr val="759885"/>
                </a:solidFill>
              </a:rPr>
              <a:t>E. Ingresar datos al sitio web de GLOBE</a:t>
            </a:r>
          </a:p>
          <a:p>
            <a:endParaRPr lang="es-AR" sz="1100" b="1" dirty="0">
              <a:solidFill>
                <a:srgbClr val="759885"/>
              </a:solidFill>
            </a:endParaRPr>
          </a:p>
          <a:p>
            <a:r>
              <a:rPr lang="es-AR" sz="1100" b="1" dirty="0" smtClean="0">
                <a:solidFill>
                  <a:srgbClr val="759885"/>
                </a:solidFill>
              </a:rPr>
              <a:t>F. Entender los datos</a:t>
            </a:r>
          </a:p>
          <a:p>
            <a:endParaRPr lang="es-AR" sz="1100" b="1" dirty="0">
              <a:solidFill>
                <a:srgbClr val="759885"/>
              </a:solidFill>
            </a:endParaRPr>
          </a:p>
          <a:p>
            <a:r>
              <a:rPr lang="es-AR" sz="1100" b="1" dirty="0" smtClean="0">
                <a:solidFill>
                  <a:srgbClr val="759885"/>
                </a:solidFill>
              </a:rPr>
              <a:t>G. Auto evaluación</a:t>
            </a:r>
          </a:p>
          <a:p>
            <a:endParaRPr lang="es-AR" sz="1100" b="1" dirty="0">
              <a:solidFill>
                <a:srgbClr val="759885"/>
              </a:solidFill>
            </a:endParaRPr>
          </a:p>
          <a:p>
            <a:r>
              <a:rPr lang="es-AR" sz="1100" b="1" dirty="0" smtClean="0">
                <a:solidFill>
                  <a:srgbClr val="759885"/>
                </a:solidFill>
              </a:rPr>
              <a:t>H. Información Adicional</a:t>
            </a:r>
            <a:endParaRPr lang="es-AR" sz="1100" b="1" dirty="0">
              <a:solidFill>
                <a:srgbClr val="759885"/>
              </a:solidFill>
            </a:endParaRPr>
          </a:p>
        </p:txBody>
      </p:sp>
    </p:spTree>
    <p:extLst>
      <p:ext uri="{BB962C8B-B14F-4D97-AF65-F5344CB8AC3E}">
        <p14:creationId xmlns:p14="http://schemas.microsoft.com/office/powerpoint/2010/main" val="17327424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watermark of girl measuring the circumference of a tree"/>
          <p:cNvPicPr>
            <a:picLocks noChangeAspect="1"/>
          </p:cNvPicPr>
          <p:nvPr/>
        </p:nvPicPr>
        <p:blipFill>
          <a:blip r:embed="rId3">
            <a:alphaModFix amt="18000"/>
            <a:extLst>
              <a:ext uri="{28A0092B-C50C-407E-A947-70E740481C1C}">
                <a14:useLocalDpi xmlns:a14="http://schemas.microsoft.com/office/drawing/2010/main" val="0"/>
              </a:ext>
            </a:extLst>
          </a:blip>
          <a:stretch>
            <a:fillRect/>
          </a:stretch>
        </p:blipFill>
        <p:spPr>
          <a:xfrm>
            <a:off x="1100385" y="929660"/>
            <a:ext cx="8024257" cy="5944216"/>
          </a:xfrm>
          <a:prstGeom prst="rect">
            <a:avLst/>
          </a:prstGeom>
        </p:spPr>
      </p:pic>
      <p:pic>
        <p:nvPicPr>
          <p:cNvPr id="17" name="Imagen 16"/>
          <p:cNvPicPr>
            <a:picLocks noChangeAspect="1"/>
          </p:cNvPicPr>
          <p:nvPr/>
        </p:nvPicPr>
        <p:blipFill>
          <a:blip r:embed="rId4"/>
          <a:stretch>
            <a:fillRect/>
          </a:stretch>
        </p:blipFill>
        <p:spPr>
          <a:xfrm>
            <a:off x="-397" y="-127199"/>
            <a:ext cx="9144793" cy="7059780"/>
          </a:xfrm>
          <a:prstGeom prst="rect">
            <a:avLst/>
          </a:prstGeom>
        </p:spPr>
      </p:pic>
      <p:sp>
        <p:nvSpPr>
          <p:cNvPr id="4" name="Slide Number Placeholder 3"/>
          <p:cNvSpPr>
            <a:spLocks noGrp="1"/>
          </p:cNvSpPr>
          <p:nvPr>
            <p:ph type="sldNum" sz="quarter" idx="12"/>
          </p:nvPr>
        </p:nvSpPr>
        <p:spPr/>
        <p:txBody>
          <a:bodyPr/>
          <a:lstStyle/>
          <a:p>
            <a:fld id="{F0627B17-9DD1-A345-8751-83B8F38A347B}" type="slidenum">
              <a:rPr lang="en-US" smtClean="0"/>
              <a:t>1</a:t>
            </a:fld>
            <a:endParaRPr lang="en-US" dirty="0"/>
          </a:p>
        </p:txBody>
      </p:sp>
      <p:sp>
        <p:nvSpPr>
          <p:cNvPr id="2" name="Title 1"/>
          <p:cNvSpPr>
            <a:spLocks noGrp="1"/>
          </p:cNvSpPr>
          <p:nvPr>
            <p:ph type="title"/>
          </p:nvPr>
        </p:nvSpPr>
        <p:spPr>
          <a:xfrm>
            <a:off x="1268608" y="835289"/>
            <a:ext cx="7886700" cy="890809"/>
          </a:xfrm>
        </p:spPr>
        <p:txBody>
          <a:bodyPr>
            <a:normAutofit/>
          </a:bodyPr>
          <a:lstStyle/>
          <a:p>
            <a:r>
              <a:rPr lang="en-US" sz="3600" b="1" dirty="0" err="1">
                <a:solidFill>
                  <a:schemeClr val="accent6">
                    <a:lumMod val="50000"/>
                  </a:schemeClr>
                </a:solidFill>
              </a:rPr>
              <a:t>Descripción</a:t>
            </a:r>
            <a:r>
              <a:rPr lang="en-US" sz="3600" b="1" dirty="0">
                <a:solidFill>
                  <a:schemeClr val="accent6">
                    <a:lumMod val="50000"/>
                  </a:schemeClr>
                </a:solidFill>
              </a:rPr>
              <a:t> General</a:t>
            </a:r>
          </a:p>
        </p:txBody>
      </p:sp>
      <p:sp>
        <p:nvSpPr>
          <p:cNvPr id="3" name="Content Placeholder 2"/>
          <p:cNvSpPr>
            <a:spLocks noGrp="1"/>
          </p:cNvSpPr>
          <p:nvPr>
            <p:ph sz="half" idx="1"/>
          </p:nvPr>
        </p:nvSpPr>
        <p:spPr>
          <a:xfrm>
            <a:off x="1176870" y="1756164"/>
            <a:ext cx="7577385" cy="5176417"/>
          </a:xfrm>
        </p:spPr>
        <p:txBody>
          <a:bodyPr>
            <a:normAutofit fontScale="55000" lnSpcReduction="20000"/>
          </a:bodyPr>
          <a:lstStyle/>
          <a:p>
            <a:pPr marL="0" marR="0" indent="0">
              <a:spcBef>
                <a:spcPts val="0"/>
              </a:spcBef>
              <a:spcAft>
                <a:spcPts val="0"/>
              </a:spcAft>
              <a:buNone/>
            </a:pPr>
            <a:r>
              <a:rPr lang="en-US" sz="3600" b="1" dirty="0">
                <a:solidFill>
                  <a:srgbClr val="055000"/>
                </a:solidFill>
                <a:ea typeface="ＭＳ 明朝"/>
                <a:cs typeface="Times New Roman"/>
              </a:rPr>
              <a:t>Este </a:t>
            </a:r>
            <a:r>
              <a:rPr lang="en-US" sz="3600" b="1" dirty="0" err="1">
                <a:solidFill>
                  <a:srgbClr val="055000"/>
                </a:solidFill>
                <a:ea typeface="ＭＳ 明朝"/>
                <a:cs typeface="Times New Roman"/>
              </a:rPr>
              <a:t>módulo</a:t>
            </a:r>
            <a:r>
              <a:rPr lang="en-US" sz="3600" b="1" dirty="0">
                <a:solidFill>
                  <a:srgbClr val="055000"/>
                </a:solidFill>
                <a:ea typeface="ＭＳ 明朝"/>
                <a:cs typeface="Times New Roman"/>
              </a:rPr>
              <a:t>: </a:t>
            </a:r>
          </a:p>
          <a:p>
            <a:pPr marL="0" marR="0">
              <a:spcBef>
                <a:spcPts val="0"/>
              </a:spcBef>
              <a:spcAft>
                <a:spcPts val="0"/>
              </a:spcAft>
            </a:pPr>
            <a:endParaRPr lang="en-US" sz="3600" b="1" dirty="0">
              <a:solidFill>
                <a:srgbClr val="055000"/>
              </a:solidFill>
              <a:ea typeface="ＭＳ 明朝"/>
              <a:cs typeface="Times New Roman"/>
            </a:endParaRPr>
          </a:p>
          <a:p>
            <a:pPr marL="342900" lvl="0" indent="-342900">
              <a:spcBef>
                <a:spcPts val="0"/>
              </a:spcBef>
              <a:buFont typeface="Arial"/>
              <a:buChar char="•"/>
              <a:tabLst>
                <a:tab pos="457200" algn="l"/>
              </a:tabLst>
            </a:pPr>
            <a:r>
              <a:rPr lang="en-US" sz="3600" b="1" dirty="0" err="1">
                <a:solidFill>
                  <a:srgbClr val="055000"/>
                </a:solidFill>
                <a:ea typeface="ＭＳ 明朝"/>
                <a:cs typeface="Times New Roman"/>
              </a:rPr>
              <a:t>Proporciona</a:t>
            </a:r>
            <a:r>
              <a:rPr lang="en-US" sz="3600" b="1" dirty="0">
                <a:solidFill>
                  <a:srgbClr val="055000"/>
                </a:solidFill>
                <a:ea typeface="ＭＳ 明朝"/>
                <a:cs typeface="Times New Roman"/>
              </a:rPr>
              <a:t> una </a:t>
            </a:r>
            <a:r>
              <a:rPr lang="en-US" sz="3600" b="1" dirty="0" err="1">
                <a:solidFill>
                  <a:srgbClr val="055000"/>
                </a:solidFill>
                <a:ea typeface="ＭＳ 明朝"/>
                <a:cs typeface="Times New Roman"/>
              </a:rPr>
              <a:t>introducción</a:t>
            </a:r>
            <a:r>
              <a:rPr lang="en-US" sz="3600" b="1" dirty="0">
                <a:solidFill>
                  <a:srgbClr val="055000"/>
                </a:solidFill>
                <a:ea typeface="ＭＳ 明朝"/>
                <a:cs typeface="Times New Roman"/>
              </a:rPr>
              <a:t> al </a:t>
            </a:r>
            <a:r>
              <a:rPr lang="en-US" sz="3600" b="1" dirty="0" err="1">
                <a:solidFill>
                  <a:srgbClr val="055000"/>
                </a:solidFill>
                <a:ea typeface="ＭＳ 明朝"/>
                <a:cs typeface="Times New Roman"/>
              </a:rPr>
              <a:t>método</a:t>
            </a:r>
            <a:r>
              <a:rPr lang="en-US" sz="3600" b="1" dirty="0">
                <a:solidFill>
                  <a:srgbClr val="055000"/>
                </a:solidFill>
                <a:ea typeface="ＭＳ 明朝"/>
                <a:cs typeface="Times New Roman"/>
              </a:rPr>
              <a:t> del </a:t>
            </a:r>
            <a:r>
              <a:rPr lang="en-US" sz="3600" b="1" dirty="0" err="1">
                <a:solidFill>
                  <a:srgbClr val="055000"/>
                </a:solidFill>
                <a:ea typeface="ＭＳ 明朝"/>
                <a:cs typeface="Times New Roman"/>
              </a:rPr>
              <a:t>protocolo</a:t>
            </a:r>
            <a:r>
              <a:rPr lang="en-US" sz="3600" b="1" dirty="0">
                <a:solidFill>
                  <a:srgbClr val="055000"/>
                </a:solidFill>
                <a:ea typeface="ＭＳ 明朝"/>
                <a:cs typeface="Times New Roman"/>
              </a:rPr>
              <a:t> paso a paso</a:t>
            </a:r>
          </a:p>
          <a:p>
            <a:pPr marL="342900" lvl="0" indent="-342900">
              <a:spcBef>
                <a:spcPts val="0"/>
              </a:spcBef>
              <a:buFont typeface="Arial"/>
              <a:buChar char="•"/>
              <a:tabLst>
                <a:tab pos="457200" algn="l"/>
              </a:tabLst>
            </a:pPr>
            <a:r>
              <a:rPr lang="en-US" sz="3600" b="1" dirty="0" err="1">
                <a:solidFill>
                  <a:srgbClr val="055000"/>
                </a:solidFill>
                <a:ea typeface="ＭＳ 明朝"/>
                <a:cs typeface="Times New Roman"/>
              </a:rPr>
              <a:t>Analiza</a:t>
            </a:r>
            <a:r>
              <a:rPr lang="en-US" sz="3600" b="1" dirty="0">
                <a:solidFill>
                  <a:srgbClr val="055000"/>
                </a:solidFill>
                <a:ea typeface="ＭＳ 明朝"/>
                <a:cs typeface="Times New Roman"/>
              </a:rPr>
              <a:t> la </a:t>
            </a:r>
            <a:r>
              <a:rPr lang="en-US" sz="3600" b="1" dirty="0" err="1">
                <a:solidFill>
                  <a:srgbClr val="055000"/>
                </a:solidFill>
                <a:ea typeface="ＭＳ 明朝"/>
                <a:cs typeface="Times New Roman"/>
              </a:rPr>
              <a:t>importancia</a:t>
            </a:r>
            <a:r>
              <a:rPr lang="en-US" sz="3600" b="1" dirty="0">
                <a:solidFill>
                  <a:srgbClr val="055000"/>
                </a:solidFill>
                <a:ea typeface="ＭＳ 明朝"/>
                <a:cs typeface="Times New Roman"/>
              </a:rPr>
              <a:t> de los </a:t>
            </a:r>
            <a:r>
              <a:rPr lang="en-US" sz="3600" b="1" dirty="0" err="1">
                <a:solidFill>
                  <a:srgbClr val="055000"/>
                </a:solidFill>
                <a:ea typeface="ＭＳ 明朝"/>
                <a:cs typeface="Times New Roman"/>
              </a:rPr>
              <a:t>datos</a:t>
            </a:r>
            <a:r>
              <a:rPr lang="en-US" sz="3600" b="1" dirty="0">
                <a:solidFill>
                  <a:srgbClr val="055000"/>
                </a:solidFill>
                <a:ea typeface="ＭＳ 明朝"/>
                <a:cs typeface="Times New Roman"/>
              </a:rPr>
              <a:t> de la </a:t>
            </a:r>
            <a:r>
              <a:rPr lang="en-US" sz="3600" b="1" dirty="0" err="1">
                <a:solidFill>
                  <a:srgbClr val="055000"/>
                </a:solidFill>
                <a:ea typeface="ＭＳ 明朝"/>
                <a:cs typeface="Times New Roman"/>
              </a:rPr>
              <a:t>circunferencia</a:t>
            </a:r>
            <a:r>
              <a:rPr lang="en-US" sz="3600" b="1" dirty="0">
                <a:solidFill>
                  <a:srgbClr val="055000"/>
                </a:solidFill>
                <a:ea typeface="ＭＳ 明朝"/>
                <a:cs typeface="Times New Roman"/>
              </a:rPr>
              <a:t> de los </a:t>
            </a:r>
            <a:r>
              <a:rPr lang="en-US" sz="3600" b="1" dirty="0" err="1">
                <a:solidFill>
                  <a:srgbClr val="055000"/>
                </a:solidFill>
                <a:ea typeface="ＭＳ 明朝"/>
                <a:cs typeface="Times New Roman"/>
              </a:rPr>
              <a:t>árboles</a:t>
            </a:r>
            <a:r>
              <a:rPr lang="en-US" sz="3600" b="1" dirty="0">
                <a:solidFill>
                  <a:srgbClr val="055000"/>
                </a:solidFill>
                <a:ea typeface="ＭＳ 明朝"/>
                <a:cs typeface="Times New Roman"/>
              </a:rPr>
              <a:t> para </a:t>
            </a:r>
            <a:r>
              <a:rPr lang="en-US" sz="3600" b="1" dirty="0" err="1">
                <a:solidFill>
                  <a:srgbClr val="055000"/>
                </a:solidFill>
                <a:ea typeface="ＭＳ 明朝"/>
                <a:cs typeface="Times New Roman"/>
              </a:rPr>
              <a:t>comprender</a:t>
            </a:r>
            <a:r>
              <a:rPr lang="en-US" sz="3600" b="1" dirty="0">
                <a:solidFill>
                  <a:srgbClr val="055000"/>
                </a:solidFill>
                <a:ea typeface="ＭＳ 明朝"/>
                <a:cs typeface="Times New Roman"/>
              </a:rPr>
              <a:t> los </a:t>
            </a:r>
            <a:r>
              <a:rPr lang="en-US" sz="3600" b="1" dirty="0" err="1">
                <a:solidFill>
                  <a:srgbClr val="055000"/>
                </a:solidFill>
                <a:ea typeface="ＭＳ 明朝"/>
                <a:cs typeface="Times New Roman"/>
              </a:rPr>
              <a:t>cambios</a:t>
            </a:r>
            <a:r>
              <a:rPr lang="en-US" sz="3600" b="1" dirty="0">
                <a:solidFill>
                  <a:srgbClr val="055000"/>
                </a:solidFill>
                <a:ea typeface="ＭＳ 明朝"/>
                <a:cs typeface="Times New Roman"/>
              </a:rPr>
              <a:t> </a:t>
            </a:r>
            <a:r>
              <a:rPr lang="en-US" sz="3600" b="1" dirty="0" err="1">
                <a:solidFill>
                  <a:srgbClr val="055000"/>
                </a:solidFill>
                <a:ea typeface="ＭＳ 明朝"/>
                <a:cs typeface="Times New Roman"/>
              </a:rPr>
              <a:t>en</a:t>
            </a:r>
            <a:r>
              <a:rPr lang="en-US" sz="3600" b="1" dirty="0">
                <a:solidFill>
                  <a:srgbClr val="055000"/>
                </a:solidFill>
                <a:ea typeface="ＭＳ 明朝"/>
                <a:cs typeface="Times New Roman"/>
              </a:rPr>
              <a:t> el </a:t>
            </a:r>
            <a:r>
              <a:rPr lang="en-US" sz="3600" b="1" dirty="0" err="1">
                <a:solidFill>
                  <a:srgbClr val="055000"/>
                </a:solidFill>
                <a:ea typeface="ＭＳ 明朝"/>
                <a:cs typeface="Times New Roman"/>
              </a:rPr>
              <a:t>sistema</a:t>
            </a:r>
            <a:r>
              <a:rPr lang="en-US" sz="3600" b="1" dirty="0">
                <a:solidFill>
                  <a:srgbClr val="055000"/>
                </a:solidFill>
                <a:ea typeface="ＭＳ 明朝"/>
                <a:cs typeface="Times New Roman"/>
              </a:rPr>
              <a:t> </a:t>
            </a:r>
            <a:r>
              <a:rPr lang="en-US" sz="3600" b="1" dirty="0" err="1">
                <a:solidFill>
                  <a:srgbClr val="055000"/>
                </a:solidFill>
                <a:ea typeface="ＭＳ 明朝"/>
                <a:cs typeface="Times New Roman"/>
              </a:rPr>
              <a:t>terrestre</a:t>
            </a:r>
            <a:endParaRPr lang="en-US" sz="3600" b="1" dirty="0">
              <a:solidFill>
                <a:srgbClr val="055000"/>
              </a:solidFill>
              <a:ea typeface="ＭＳ 明朝"/>
              <a:cs typeface="Times New Roman"/>
            </a:endParaRPr>
          </a:p>
          <a:p>
            <a:pPr marL="342900" lvl="0" indent="-342900">
              <a:spcBef>
                <a:spcPts val="0"/>
              </a:spcBef>
              <a:buFont typeface="Arial"/>
              <a:buChar char="•"/>
              <a:tabLst>
                <a:tab pos="457200" algn="l"/>
              </a:tabLst>
            </a:pPr>
            <a:endParaRPr lang="en-US" sz="3600" dirty="0">
              <a:solidFill>
                <a:srgbClr val="055000"/>
              </a:solidFill>
              <a:ea typeface="ＭＳ 明朝"/>
              <a:cs typeface="Times New Roman"/>
            </a:endParaRPr>
          </a:p>
          <a:p>
            <a:pPr marL="0" marR="0" indent="0">
              <a:spcBef>
                <a:spcPts val="0"/>
              </a:spcBef>
              <a:spcAft>
                <a:spcPts val="0"/>
              </a:spcAft>
              <a:buNone/>
            </a:pPr>
            <a:r>
              <a:rPr lang="en-US" sz="3600" b="1" dirty="0">
                <a:solidFill>
                  <a:srgbClr val="055000"/>
                </a:solidFill>
                <a:ea typeface="ＭＳ 明朝"/>
                <a:cs typeface="Times New Roman"/>
              </a:rPr>
              <a:t> </a:t>
            </a:r>
            <a:r>
              <a:rPr lang="en-US" sz="3600" b="1" dirty="0" err="1">
                <a:solidFill>
                  <a:srgbClr val="055000"/>
                </a:solidFill>
                <a:ea typeface="ＭＳ 明朝"/>
                <a:cs typeface="Times New Roman"/>
              </a:rPr>
              <a:t>Objetivos</a:t>
            </a:r>
            <a:r>
              <a:rPr lang="en-US" sz="3600" b="1" dirty="0">
                <a:solidFill>
                  <a:srgbClr val="055000"/>
                </a:solidFill>
                <a:ea typeface="ＭＳ 明朝"/>
                <a:cs typeface="Times New Roman"/>
              </a:rPr>
              <a:t> de </a:t>
            </a:r>
            <a:r>
              <a:rPr lang="en-US" sz="3600" b="1" dirty="0" err="1">
                <a:solidFill>
                  <a:srgbClr val="055000"/>
                </a:solidFill>
                <a:ea typeface="ＭＳ 明朝"/>
                <a:cs typeface="Times New Roman"/>
              </a:rPr>
              <a:t>aprendizaje</a:t>
            </a:r>
            <a:endParaRPr lang="en-US" sz="3600" b="1" dirty="0">
              <a:solidFill>
                <a:srgbClr val="055000"/>
              </a:solidFill>
              <a:ea typeface="ＭＳ 明朝"/>
              <a:cs typeface="Times New Roman"/>
            </a:endParaRPr>
          </a:p>
          <a:p>
            <a:pPr marL="0" marR="0">
              <a:spcBef>
                <a:spcPts val="0"/>
              </a:spcBef>
              <a:spcAft>
                <a:spcPts val="0"/>
              </a:spcAft>
            </a:pPr>
            <a:endParaRPr lang="en-US" sz="3600" dirty="0">
              <a:solidFill>
                <a:srgbClr val="055000"/>
              </a:solidFill>
              <a:ea typeface="ＭＳ 明朝"/>
              <a:cs typeface="Times New Roman"/>
            </a:endParaRPr>
          </a:p>
          <a:p>
            <a:pPr marL="0" marR="0" indent="0">
              <a:spcBef>
                <a:spcPts val="0"/>
              </a:spcBef>
              <a:spcAft>
                <a:spcPts val="0"/>
              </a:spcAft>
              <a:buNone/>
            </a:pPr>
            <a:r>
              <a:rPr lang="en-US" sz="3600" b="1" dirty="0" err="1">
                <a:solidFill>
                  <a:srgbClr val="055000"/>
                </a:solidFill>
                <a:ea typeface="ＭＳ 明朝"/>
                <a:cs typeface="Times New Roman"/>
              </a:rPr>
              <a:t>Luego</a:t>
            </a:r>
            <a:r>
              <a:rPr lang="en-US" sz="3600" b="1" dirty="0">
                <a:solidFill>
                  <a:srgbClr val="055000"/>
                </a:solidFill>
                <a:ea typeface="ＭＳ 明朝"/>
                <a:cs typeface="Times New Roman"/>
              </a:rPr>
              <a:t> de </a:t>
            </a:r>
            <a:r>
              <a:rPr lang="en-US" sz="3600" b="1" dirty="0" err="1">
                <a:solidFill>
                  <a:srgbClr val="055000"/>
                </a:solidFill>
                <a:ea typeface="ＭＳ 明朝"/>
                <a:cs typeface="Times New Roman"/>
              </a:rPr>
              <a:t>completar</a:t>
            </a:r>
            <a:r>
              <a:rPr lang="en-US" sz="3600" b="1" dirty="0">
                <a:solidFill>
                  <a:srgbClr val="055000"/>
                </a:solidFill>
                <a:ea typeface="ＭＳ 明朝"/>
                <a:cs typeface="Times New Roman"/>
              </a:rPr>
              <a:t> </a:t>
            </a:r>
            <a:r>
              <a:rPr lang="en-US" sz="3600" b="1" dirty="0" err="1">
                <a:solidFill>
                  <a:srgbClr val="055000"/>
                </a:solidFill>
                <a:ea typeface="ＭＳ 明朝"/>
                <a:cs typeface="Times New Roman"/>
              </a:rPr>
              <a:t>este</a:t>
            </a:r>
            <a:r>
              <a:rPr lang="en-US" sz="3600" b="1" dirty="0">
                <a:solidFill>
                  <a:srgbClr val="055000"/>
                </a:solidFill>
                <a:ea typeface="ＭＳ 明朝"/>
                <a:cs typeface="Times New Roman"/>
              </a:rPr>
              <a:t> </a:t>
            </a:r>
            <a:r>
              <a:rPr lang="en-US" sz="3600" b="1" dirty="0" err="1">
                <a:solidFill>
                  <a:srgbClr val="055000"/>
                </a:solidFill>
                <a:ea typeface="ＭＳ 明朝"/>
                <a:cs typeface="Times New Roman"/>
              </a:rPr>
              <a:t>módulo</a:t>
            </a:r>
            <a:r>
              <a:rPr lang="en-US" sz="3600" b="1" dirty="0">
                <a:solidFill>
                  <a:srgbClr val="055000"/>
                </a:solidFill>
                <a:ea typeface="ＭＳ 明朝"/>
                <a:cs typeface="Times New Roman"/>
              </a:rPr>
              <a:t>, </a:t>
            </a:r>
            <a:r>
              <a:rPr lang="en-US" sz="3600" b="1" dirty="0" err="1">
                <a:solidFill>
                  <a:srgbClr val="055000"/>
                </a:solidFill>
                <a:ea typeface="ＭＳ 明朝"/>
                <a:cs typeface="Times New Roman"/>
              </a:rPr>
              <a:t>usted</a:t>
            </a:r>
            <a:r>
              <a:rPr lang="en-US" sz="3600" b="1" dirty="0">
                <a:solidFill>
                  <a:srgbClr val="055000"/>
                </a:solidFill>
                <a:ea typeface="ＭＳ 明朝"/>
                <a:cs typeface="Times New Roman"/>
              </a:rPr>
              <a:t> </a:t>
            </a:r>
            <a:r>
              <a:rPr lang="en-US" sz="3600" b="1" dirty="0" err="1">
                <a:solidFill>
                  <a:srgbClr val="055000"/>
                </a:solidFill>
                <a:ea typeface="ＭＳ 明朝"/>
                <a:cs typeface="Times New Roman"/>
              </a:rPr>
              <a:t>estará</a:t>
            </a:r>
            <a:r>
              <a:rPr lang="en-US" sz="3600" b="1" dirty="0">
                <a:solidFill>
                  <a:srgbClr val="055000"/>
                </a:solidFill>
                <a:ea typeface="ＭＳ 明朝"/>
                <a:cs typeface="Times New Roman"/>
              </a:rPr>
              <a:t> </a:t>
            </a:r>
            <a:r>
              <a:rPr lang="en-US" sz="3600" b="1" dirty="0" err="1">
                <a:solidFill>
                  <a:srgbClr val="055000"/>
                </a:solidFill>
                <a:ea typeface="ＭＳ 明朝"/>
                <a:cs typeface="Times New Roman"/>
              </a:rPr>
              <a:t>en</a:t>
            </a:r>
            <a:r>
              <a:rPr lang="en-US" sz="3600" b="1" dirty="0">
                <a:solidFill>
                  <a:srgbClr val="055000"/>
                </a:solidFill>
                <a:ea typeface="ＭＳ 明朝"/>
                <a:cs typeface="Times New Roman"/>
              </a:rPr>
              <a:t> </a:t>
            </a:r>
            <a:r>
              <a:rPr lang="en-US" sz="3600" b="1" dirty="0" err="1">
                <a:solidFill>
                  <a:srgbClr val="055000"/>
                </a:solidFill>
                <a:ea typeface="ＭＳ 明朝"/>
                <a:cs typeface="Times New Roman"/>
              </a:rPr>
              <a:t>condiciones</a:t>
            </a:r>
            <a:r>
              <a:rPr lang="en-US" sz="3600" b="1" dirty="0">
                <a:solidFill>
                  <a:srgbClr val="055000"/>
                </a:solidFill>
                <a:ea typeface="ＭＳ 明朝"/>
                <a:cs typeface="Times New Roman"/>
              </a:rPr>
              <a:t> de:</a:t>
            </a:r>
          </a:p>
          <a:p>
            <a:pPr marL="0" marR="0">
              <a:spcBef>
                <a:spcPts val="0"/>
              </a:spcBef>
              <a:spcAft>
                <a:spcPts val="0"/>
              </a:spcAft>
            </a:pPr>
            <a:endParaRPr lang="en-US" sz="3600" dirty="0">
              <a:solidFill>
                <a:srgbClr val="055000"/>
              </a:solidFill>
              <a:ea typeface="ＭＳ 明朝"/>
              <a:cs typeface="Times New Roman"/>
            </a:endParaRPr>
          </a:p>
          <a:p>
            <a:pPr marL="342900" lvl="0" indent="-342900">
              <a:spcBef>
                <a:spcPts val="0"/>
              </a:spcBef>
              <a:buFont typeface="Arial"/>
              <a:buChar char="•"/>
              <a:tabLst>
                <a:tab pos="457200" algn="l"/>
              </a:tabLst>
            </a:pPr>
            <a:r>
              <a:rPr lang="en-US" sz="3600" b="1" dirty="0" err="1">
                <a:solidFill>
                  <a:srgbClr val="055000"/>
                </a:solidFill>
                <a:ea typeface="ＭＳ 明朝"/>
                <a:cs typeface="Times New Roman"/>
              </a:rPr>
              <a:t>Definir</a:t>
            </a:r>
            <a:r>
              <a:rPr lang="en-US" sz="3600" b="1" dirty="0">
                <a:solidFill>
                  <a:srgbClr val="055000"/>
                </a:solidFill>
                <a:ea typeface="ＭＳ 明朝"/>
                <a:cs typeface="Times New Roman"/>
              </a:rPr>
              <a:t> la </a:t>
            </a:r>
            <a:r>
              <a:rPr lang="en-US" sz="3600" b="1" dirty="0" err="1">
                <a:solidFill>
                  <a:srgbClr val="055000"/>
                </a:solidFill>
                <a:ea typeface="ＭＳ 明朝"/>
                <a:cs typeface="Times New Roman"/>
              </a:rPr>
              <a:t>circunferencia</a:t>
            </a:r>
            <a:r>
              <a:rPr lang="en-US" sz="3600" b="1" dirty="0">
                <a:solidFill>
                  <a:srgbClr val="055000"/>
                </a:solidFill>
                <a:ea typeface="ＭＳ 明朝"/>
                <a:cs typeface="Times New Roman"/>
              </a:rPr>
              <a:t> de un árbol y </a:t>
            </a:r>
            <a:r>
              <a:rPr lang="en-US" sz="3600" b="1" dirty="0" err="1">
                <a:solidFill>
                  <a:srgbClr val="055000"/>
                </a:solidFill>
                <a:ea typeface="ＭＳ 明朝"/>
                <a:cs typeface="Times New Roman"/>
              </a:rPr>
              <a:t>dar</a:t>
            </a:r>
            <a:r>
              <a:rPr lang="en-US" sz="3600" b="1" dirty="0">
                <a:solidFill>
                  <a:srgbClr val="055000"/>
                </a:solidFill>
                <a:ea typeface="ＭＳ 明朝"/>
                <a:cs typeface="Times New Roman"/>
              </a:rPr>
              <a:t> un </a:t>
            </a:r>
            <a:r>
              <a:rPr lang="en-US" sz="3600" b="1" dirty="0" err="1">
                <a:solidFill>
                  <a:srgbClr val="055000"/>
                </a:solidFill>
                <a:ea typeface="ＭＳ 明朝"/>
                <a:cs typeface="Times New Roman"/>
              </a:rPr>
              <a:t>ejemplo</a:t>
            </a:r>
            <a:r>
              <a:rPr lang="en-US" sz="3600" b="1" dirty="0">
                <a:solidFill>
                  <a:srgbClr val="055000"/>
                </a:solidFill>
                <a:ea typeface="ＭＳ 明朝"/>
                <a:cs typeface="Times New Roman"/>
              </a:rPr>
              <a:t> de  </a:t>
            </a:r>
            <a:r>
              <a:rPr lang="en-US" sz="3600" b="1" dirty="0" err="1">
                <a:solidFill>
                  <a:srgbClr val="055000"/>
                </a:solidFill>
                <a:ea typeface="ＭＳ 明朝"/>
                <a:cs typeface="Times New Roman"/>
              </a:rPr>
              <a:t>cómo</a:t>
            </a:r>
            <a:r>
              <a:rPr lang="en-US" sz="3600" b="1" dirty="0">
                <a:solidFill>
                  <a:srgbClr val="055000"/>
                </a:solidFill>
                <a:ea typeface="ＭＳ 明朝"/>
                <a:cs typeface="Times New Roman"/>
              </a:rPr>
              <a:t> se </a:t>
            </a:r>
            <a:r>
              <a:rPr lang="en-US" sz="3600" b="1" dirty="0" err="1">
                <a:solidFill>
                  <a:srgbClr val="055000"/>
                </a:solidFill>
                <a:ea typeface="ＭＳ 明朝"/>
                <a:cs typeface="Times New Roman"/>
              </a:rPr>
              <a:t>podrían</a:t>
            </a:r>
            <a:r>
              <a:rPr lang="en-US" sz="3600" b="1" dirty="0">
                <a:solidFill>
                  <a:srgbClr val="055000"/>
                </a:solidFill>
                <a:ea typeface="ＭＳ 明朝"/>
                <a:cs typeface="Times New Roman"/>
              </a:rPr>
              <a:t> </a:t>
            </a:r>
            <a:r>
              <a:rPr lang="en-US" sz="3600" b="1" dirty="0" err="1">
                <a:solidFill>
                  <a:srgbClr val="055000"/>
                </a:solidFill>
                <a:ea typeface="ＭＳ 明朝"/>
                <a:cs typeface="Times New Roman"/>
              </a:rPr>
              <a:t>utilizar</a:t>
            </a:r>
            <a:r>
              <a:rPr lang="en-US" sz="3600" b="1" dirty="0">
                <a:solidFill>
                  <a:srgbClr val="055000"/>
                </a:solidFill>
                <a:ea typeface="ＭＳ 明朝"/>
                <a:cs typeface="Times New Roman"/>
              </a:rPr>
              <a:t> los </a:t>
            </a:r>
            <a:r>
              <a:rPr lang="en-US" sz="3600" b="1" dirty="0" err="1">
                <a:solidFill>
                  <a:srgbClr val="055000"/>
                </a:solidFill>
                <a:ea typeface="ＭＳ 明朝"/>
                <a:cs typeface="Times New Roman"/>
              </a:rPr>
              <a:t>datos</a:t>
            </a:r>
            <a:r>
              <a:rPr lang="en-US" sz="3600" b="1" dirty="0">
                <a:solidFill>
                  <a:srgbClr val="055000"/>
                </a:solidFill>
                <a:ea typeface="ＭＳ 明朝"/>
                <a:cs typeface="Times New Roman"/>
              </a:rPr>
              <a:t> de la </a:t>
            </a:r>
            <a:r>
              <a:rPr lang="en-US" sz="3600" b="1" dirty="0" err="1">
                <a:solidFill>
                  <a:srgbClr val="055000"/>
                </a:solidFill>
                <a:ea typeface="ＭＳ 明朝"/>
                <a:cs typeface="Times New Roman"/>
              </a:rPr>
              <a:t>circunferencia</a:t>
            </a:r>
            <a:r>
              <a:rPr lang="en-US" sz="3600" b="1" dirty="0">
                <a:solidFill>
                  <a:srgbClr val="055000"/>
                </a:solidFill>
                <a:ea typeface="ＭＳ 明朝"/>
                <a:cs typeface="Times New Roman"/>
              </a:rPr>
              <a:t> de los </a:t>
            </a:r>
            <a:r>
              <a:rPr lang="en-US" sz="3600" b="1" dirty="0" err="1">
                <a:solidFill>
                  <a:srgbClr val="055000"/>
                </a:solidFill>
                <a:ea typeface="ＭＳ 明朝"/>
                <a:cs typeface="Times New Roman"/>
              </a:rPr>
              <a:t>árboles</a:t>
            </a:r>
            <a:r>
              <a:rPr lang="en-US" sz="3600" b="1" dirty="0">
                <a:solidFill>
                  <a:srgbClr val="055000"/>
                </a:solidFill>
                <a:ea typeface="ＭＳ 明朝"/>
                <a:cs typeface="Times New Roman"/>
              </a:rPr>
              <a:t> para </a:t>
            </a:r>
            <a:r>
              <a:rPr lang="en-US" sz="3600" b="1" dirty="0" err="1">
                <a:solidFill>
                  <a:srgbClr val="055000"/>
                </a:solidFill>
                <a:ea typeface="ＭＳ 明朝"/>
                <a:cs typeface="Times New Roman"/>
              </a:rPr>
              <a:t>entender</a:t>
            </a:r>
            <a:r>
              <a:rPr lang="en-US" sz="3600" b="1" dirty="0">
                <a:solidFill>
                  <a:srgbClr val="055000"/>
                </a:solidFill>
                <a:ea typeface="ＭＳ 明朝"/>
                <a:cs typeface="Times New Roman"/>
              </a:rPr>
              <a:t> los </a:t>
            </a:r>
            <a:r>
              <a:rPr lang="en-US" sz="3600" b="1" dirty="0" err="1">
                <a:solidFill>
                  <a:srgbClr val="055000"/>
                </a:solidFill>
                <a:ea typeface="ＭＳ 明朝"/>
                <a:cs typeface="Times New Roman"/>
              </a:rPr>
              <a:t>cambios</a:t>
            </a:r>
            <a:r>
              <a:rPr lang="en-US" sz="3600" b="1" dirty="0">
                <a:solidFill>
                  <a:srgbClr val="055000"/>
                </a:solidFill>
                <a:ea typeface="ＭＳ 明朝"/>
                <a:cs typeface="Times New Roman"/>
              </a:rPr>
              <a:t> </a:t>
            </a:r>
            <a:r>
              <a:rPr lang="en-US" sz="3600" b="1" dirty="0" err="1">
                <a:solidFill>
                  <a:srgbClr val="055000"/>
                </a:solidFill>
                <a:ea typeface="ＭＳ 明朝"/>
                <a:cs typeface="Times New Roman"/>
              </a:rPr>
              <a:t>en</a:t>
            </a:r>
            <a:r>
              <a:rPr lang="en-US" sz="3600" b="1" dirty="0">
                <a:solidFill>
                  <a:srgbClr val="055000"/>
                </a:solidFill>
                <a:ea typeface="ＭＳ 明朝"/>
                <a:cs typeface="Times New Roman"/>
              </a:rPr>
              <a:t> la </a:t>
            </a:r>
            <a:r>
              <a:rPr lang="en-US" sz="3600" b="1" dirty="0" err="1">
                <a:solidFill>
                  <a:srgbClr val="055000"/>
                </a:solidFill>
                <a:ea typeface="ＭＳ 明朝"/>
                <a:cs typeface="Times New Roman"/>
              </a:rPr>
              <a:t>estructura</a:t>
            </a:r>
            <a:r>
              <a:rPr lang="en-US" sz="3600" b="1" dirty="0">
                <a:solidFill>
                  <a:srgbClr val="055000"/>
                </a:solidFill>
                <a:ea typeface="ＭＳ 明朝"/>
                <a:cs typeface="Times New Roman"/>
              </a:rPr>
              <a:t> y el </a:t>
            </a:r>
            <a:r>
              <a:rPr lang="en-US" sz="3600" b="1" dirty="0" err="1">
                <a:solidFill>
                  <a:srgbClr val="055000"/>
                </a:solidFill>
                <a:ea typeface="ＭＳ 明朝"/>
                <a:cs typeface="Times New Roman"/>
              </a:rPr>
              <a:t>clima</a:t>
            </a:r>
            <a:r>
              <a:rPr lang="en-US" sz="3600" b="1" dirty="0">
                <a:solidFill>
                  <a:srgbClr val="055000"/>
                </a:solidFill>
                <a:ea typeface="ＭＳ 明朝"/>
                <a:cs typeface="Times New Roman"/>
              </a:rPr>
              <a:t> del bosque</a:t>
            </a:r>
          </a:p>
          <a:p>
            <a:pPr marL="342900" lvl="0" indent="-342900">
              <a:spcBef>
                <a:spcPts val="0"/>
              </a:spcBef>
              <a:buFont typeface="Arial"/>
              <a:buChar char="•"/>
              <a:tabLst>
                <a:tab pos="457200" algn="l"/>
              </a:tabLst>
            </a:pPr>
            <a:r>
              <a:rPr lang="en-US" sz="3600" b="1" dirty="0" err="1">
                <a:solidFill>
                  <a:srgbClr val="055000"/>
                </a:solidFill>
                <a:ea typeface="ＭＳ 明朝"/>
                <a:cs typeface="Times New Roman"/>
              </a:rPr>
              <a:t>Describir</a:t>
            </a:r>
            <a:r>
              <a:rPr lang="en-US" sz="3600" b="1" dirty="0">
                <a:solidFill>
                  <a:srgbClr val="055000"/>
                </a:solidFill>
                <a:ea typeface="ＭＳ 明朝"/>
                <a:cs typeface="Times New Roman"/>
              </a:rPr>
              <a:t> la </a:t>
            </a:r>
            <a:r>
              <a:rPr lang="en-US" sz="3600" b="1" dirty="0" err="1">
                <a:solidFill>
                  <a:srgbClr val="055000"/>
                </a:solidFill>
                <a:ea typeface="ＭＳ 明朝"/>
                <a:cs typeface="Times New Roman"/>
              </a:rPr>
              <a:t>importancia</a:t>
            </a:r>
            <a:r>
              <a:rPr lang="en-US" sz="3600" b="1" dirty="0">
                <a:solidFill>
                  <a:srgbClr val="055000"/>
                </a:solidFill>
                <a:ea typeface="ＭＳ 明朝"/>
                <a:cs typeface="Times New Roman"/>
              </a:rPr>
              <a:t>  de los pasos </a:t>
            </a:r>
            <a:r>
              <a:rPr lang="en-US" sz="3600" b="1" dirty="0" err="1">
                <a:solidFill>
                  <a:srgbClr val="055000"/>
                </a:solidFill>
                <a:ea typeface="ＭＳ 明朝"/>
                <a:cs typeface="Times New Roman"/>
              </a:rPr>
              <a:t>en</a:t>
            </a:r>
            <a:r>
              <a:rPr lang="en-US" sz="3600" b="1" dirty="0">
                <a:solidFill>
                  <a:srgbClr val="055000"/>
                </a:solidFill>
                <a:ea typeface="ＭＳ 明朝"/>
                <a:cs typeface="Times New Roman"/>
              </a:rPr>
              <a:t> el control de </a:t>
            </a:r>
            <a:r>
              <a:rPr lang="en-US" sz="3600" b="1" dirty="0" err="1">
                <a:solidFill>
                  <a:srgbClr val="055000"/>
                </a:solidFill>
                <a:ea typeface="ＭＳ 明朝"/>
                <a:cs typeface="Times New Roman"/>
              </a:rPr>
              <a:t>calidad</a:t>
            </a:r>
            <a:r>
              <a:rPr lang="en-US" sz="3600" b="1" dirty="0">
                <a:solidFill>
                  <a:srgbClr val="055000"/>
                </a:solidFill>
                <a:ea typeface="ＭＳ 明朝"/>
                <a:cs typeface="Times New Roman"/>
              </a:rPr>
              <a:t> </a:t>
            </a:r>
            <a:r>
              <a:rPr lang="en-US" sz="3600" b="1" dirty="0" err="1">
                <a:solidFill>
                  <a:srgbClr val="055000"/>
                </a:solidFill>
                <a:ea typeface="ＭＳ 明朝"/>
                <a:cs typeface="Times New Roman"/>
              </a:rPr>
              <a:t>en</a:t>
            </a:r>
            <a:r>
              <a:rPr lang="en-US" sz="3600" b="1" dirty="0">
                <a:solidFill>
                  <a:srgbClr val="055000"/>
                </a:solidFill>
                <a:ea typeface="ＭＳ 明朝"/>
                <a:cs typeface="Times New Roman"/>
              </a:rPr>
              <a:t> la </a:t>
            </a:r>
            <a:r>
              <a:rPr lang="en-US" sz="3600" b="1" dirty="0" err="1">
                <a:solidFill>
                  <a:srgbClr val="055000"/>
                </a:solidFill>
                <a:ea typeface="ＭＳ 明朝"/>
                <a:cs typeface="Times New Roman"/>
              </a:rPr>
              <a:t>recopilación</a:t>
            </a:r>
            <a:r>
              <a:rPr lang="en-US" sz="3600" b="1" dirty="0">
                <a:solidFill>
                  <a:srgbClr val="055000"/>
                </a:solidFill>
                <a:ea typeface="ＭＳ 明朝"/>
                <a:cs typeface="Times New Roman"/>
              </a:rPr>
              <a:t> de </a:t>
            </a:r>
            <a:r>
              <a:rPr lang="en-US" sz="3600" b="1" dirty="0" err="1">
                <a:solidFill>
                  <a:srgbClr val="055000"/>
                </a:solidFill>
                <a:ea typeface="ＭＳ 明朝"/>
                <a:cs typeface="Times New Roman"/>
              </a:rPr>
              <a:t>datos</a:t>
            </a:r>
            <a:r>
              <a:rPr lang="en-US" sz="3600" b="1" dirty="0">
                <a:solidFill>
                  <a:srgbClr val="055000"/>
                </a:solidFill>
                <a:ea typeface="ＭＳ 明朝"/>
                <a:cs typeface="Times New Roman"/>
              </a:rPr>
              <a:t> </a:t>
            </a:r>
            <a:r>
              <a:rPr lang="en-US" sz="3600" b="1" dirty="0" err="1">
                <a:solidFill>
                  <a:srgbClr val="055000"/>
                </a:solidFill>
                <a:ea typeface="ＭＳ 明朝"/>
                <a:cs typeface="Times New Roman"/>
              </a:rPr>
              <a:t>precisos</a:t>
            </a:r>
            <a:r>
              <a:rPr lang="en-US" sz="3600" b="1" dirty="0">
                <a:solidFill>
                  <a:srgbClr val="055000"/>
                </a:solidFill>
                <a:ea typeface="ＭＳ 明朝"/>
                <a:cs typeface="Times New Roman"/>
              </a:rPr>
              <a:t>  </a:t>
            </a:r>
          </a:p>
          <a:p>
            <a:pPr marL="342900" lvl="0" indent="-342900">
              <a:spcBef>
                <a:spcPts val="0"/>
              </a:spcBef>
              <a:buFont typeface="Arial"/>
              <a:buChar char="•"/>
              <a:tabLst>
                <a:tab pos="457200" algn="l"/>
              </a:tabLst>
            </a:pPr>
            <a:r>
              <a:rPr lang="en-US" sz="3600" b="1" dirty="0" err="1">
                <a:solidFill>
                  <a:srgbClr val="055000"/>
                </a:solidFill>
                <a:ea typeface="ＭＳ 明朝"/>
                <a:cs typeface="Times New Roman"/>
              </a:rPr>
              <a:t>Realizar</a:t>
            </a:r>
            <a:r>
              <a:rPr lang="en-US" sz="3600" b="1" dirty="0">
                <a:solidFill>
                  <a:srgbClr val="055000"/>
                </a:solidFill>
                <a:ea typeface="ＭＳ 明朝"/>
                <a:cs typeface="Times New Roman"/>
              </a:rPr>
              <a:t> </a:t>
            </a:r>
            <a:r>
              <a:rPr lang="en-US" sz="3600" b="1" dirty="0" err="1">
                <a:solidFill>
                  <a:srgbClr val="055000"/>
                </a:solidFill>
                <a:ea typeface="ＭＳ 明朝"/>
                <a:cs typeface="Times New Roman"/>
              </a:rPr>
              <a:t>mediciones</a:t>
            </a:r>
            <a:r>
              <a:rPr lang="en-US" sz="3600" b="1" dirty="0">
                <a:solidFill>
                  <a:srgbClr val="055000"/>
                </a:solidFill>
                <a:ea typeface="ＭＳ 明朝"/>
                <a:cs typeface="Times New Roman"/>
              </a:rPr>
              <a:t> de la </a:t>
            </a:r>
            <a:r>
              <a:rPr lang="en-US" sz="3600" b="1" dirty="0" err="1">
                <a:solidFill>
                  <a:srgbClr val="055000"/>
                </a:solidFill>
                <a:ea typeface="ＭＳ 明朝"/>
                <a:cs typeface="Times New Roman"/>
              </a:rPr>
              <a:t>circunferencia</a:t>
            </a:r>
            <a:r>
              <a:rPr lang="en-US" sz="3600" b="1" dirty="0">
                <a:solidFill>
                  <a:srgbClr val="055000"/>
                </a:solidFill>
                <a:ea typeface="ＭＳ 明朝"/>
                <a:cs typeface="Times New Roman"/>
              </a:rPr>
              <a:t> de los </a:t>
            </a:r>
            <a:r>
              <a:rPr lang="en-US" sz="3600" b="1" dirty="0" err="1">
                <a:solidFill>
                  <a:srgbClr val="055000"/>
                </a:solidFill>
                <a:ea typeface="ＭＳ 明朝"/>
                <a:cs typeface="Times New Roman"/>
              </a:rPr>
              <a:t>árboles</a:t>
            </a:r>
            <a:r>
              <a:rPr lang="en-US" sz="3600" b="1" dirty="0">
                <a:solidFill>
                  <a:srgbClr val="055000"/>
                </a:solidFill>
                <a:ea typeface="ＭＳ 明朝"/>
                <a:cs typeface="Times New Roman"/>
              </a:rPr>
              <a:t> </a:t>
            </a:r>
            <a:r>
              <a:rPr lang="en-US" sz="3600" b="1" dirty="0" err="1">
                <a:solidFill>
                  <a:srgbClr val="055000"/>
                </a:solidFill>
                <a:ea typeface="ＭＳ 明朝"/>
                <a:cs typeface="Times New Roman"/>
              </a:rPr>
              <a:t>en</a:t>
            </a:r>
            <a:r>
              <a:rPr lang="en-US" sz="3600" b="1" dirty="0">
                <a:solidFill>
                  <a:srgbClr val="055000"/>
                </a:solidFill>
                <a:ea typeface="ＭＳ 明朝"/>
                <a:cs typeface="Times New Roman"/>
              </a:rPr>
              <a:t> el campo</a:t>
            </a:r>
          </a:p>
          <a:p>
            <a:pPr marL="342900" lvl="0" indent="-342900">
              <a:spcBef>
                <a:spcPts val="0"/>
              </a:spcBef>
              <a:buFont typeface="Arial"/>
              <a:buChar char="•"/>
              <a:tabLst>
                <a:tab pos="457200" algn="l"/>
              </a:tabLst>
            </a:pPr>
            <a:r>
              <a:rPr lang="en-US" sz="3600" b="1" dirty="0" err="1">
                <a:solidFill>
                  <a:srgbClr val="055000"/>
                </a:solidFill>
                <a:ea typeface="ＭＳ 明朝"/>
                <a:cs typeface="Times New Roman"/>
              </a:rPr>
              <a:t>Cargar</a:t>
            </a:r>
            <a:r>
              <a:rPr lang="en-US" sz="3600" b="1" dirty="0">
                <a:solidFill>
                  <a:srgbClr val="055000"/>
                </a:solidFill>
                <a:ea typeface="ＭＳ 明朝"/>
                <a:cs typeface="Times New Roman"/>
              </a:rPr>
              <a:t> </a:t>
            </a:r>
            <a:r>
              <a:rPr lang="en-US" sz="3600" b="1" dirty="0" err="1">
                <a:solidFill>
                  <a:srgbClr val="055000"/>
                </a:solidFill>
                <a:ea typeface="ＭＳ 明朝"/>
                <a:cs typeface="Times New Roman"/>
              </a:rPr>
              <a:t>datos</a:t>
            </a:r>
            <a:r>
              <a:rPr lang="en-US" sz="3600" b="1" dirty="0">
                <a:solidFill>
                  <a:srgbClr val="055000"/>
                </a:solidFill>
                <a:ea typeface="ＭＳ 明朝"/>
                <a:cs typeface="Times New Roman"/>
              </a:rPr>
              <a:t> </a:t>
            </a:r>
            <a:r>
              <a:rPr lang="en-US" sz="3600" b="1" dirty="0" err="1">
                <a:solidFill>
                  <a:srgbClr val="055000"/>
                </a:solidFill>
                <a:ea typeface="ＭＳ 明朝"/>
                <a:cs typeface="Times New Roman"/>
              </a:rPr>
              <a:t>en</a:t>
            </a:r>
            <a:r>
              <a:rPr lang="en-US" sz="3600" b="1" dirty="0">
                <a:solidFill>
                  <a:srgbClr val="055000"/>
                </a:solidFill>
                <a:ea typeface="ＭＳ 明朝"/>
                <a:cs typeface="Times New Roman"/>
              </a:rPr>
              <a:t> el portal GLOBE </a:t>
            </a:r>
          </a:p>
          <a:p>
            <a:pPr marL="342900" lvl="0" indent="-342900">
              <a:spcBef>
                <a:spcPts val="0"/>
              </a:spcBef>
              <a:buFont typeface="Arial"/>
              <a:buChar char="•"/>
              <a:tabLst>
                <a:tab pos="457200" algn="l"/>
              </a:tabLst>
            </a:pPr>
            <a:r>
              <a:rPr lang="en-US" sz="3600" b="1" dirty="0" err="1">
                <a:solidFill>
                  <a:srgbClr val="055000"/>
                </a:solidFill>
                <a:ea typeface="ＭＳ 明朝"/>
                <a:cs typeface="Times New Roman"/>
              </a:rPr>
              <a:t>Visualizar</a:t>
            </a:r>
            <a:r>
              <a:rPr lang="en-US" sz="3600" b="1" dirty="0">
                <a:solidFill>
                  <a:srgbClr val="055000"/>
                </a:solidFill>
                <a:ea typeface="ＭＳ 明朝"/>
                <a:cs typeface="Times New Roman"/>
              </a:rPr>
              <a:t> los </a:t>
            </a:r>
            <a:r>
              <a:rPr lang="en-US" sz="3600" b="1" dirty="0" err="1">
                <a:solidFill>
                  <a:srgbClr val="055000"/>
                </a:solidFill>
                <a:ea typeface="ＭＳ 明朝"/>
                <a:cs typeface="Times New Roman"/>
              </a:rPr>
              <a:t>datos</a:t>
            </a:r>
            <a:r>
              <a:rPr lang="en-US" sz="3600" b="1" dirty="0">
                <a:solidFill>
                  <a:srgbClr val="055000"/>
                </a:solidFill>
                <a:ea typeface="ＭＳ 明朝"/>
                <a:cs typeface="Times New Roman"/>
              </a:rPr>
              <a:t> </a:t>
            </a:r>
            <a:r>
              <a:rPr lang="en-US" sz="3600" b="1" dirty="0" err="1">
                <a:solidFill>
                  <a:srgbClr val="055000"/>
                </a:solidFill>
                <a:ea typeface="ＭＳ 明朝"/>
                <a:cs typeface="Times New Roman"/>
              </a:rPr>
              <a:t>utilizando</a:t>
            </a:r>
            <a:r>
              <a:rPr lang="en-US" sz="3600" b="1" dirty="0">
                <a:solidFill>
                  <a:srgbClr val="055000"/>
                </a:solidFill>
                <a:ea typeface="ＭＳ 明朝"/>
                <a:cs typeface="Times New Roman"/>
              </a:rPr>
              <a:t> el Sitio de </a:t>
            </a:r>
            <a:r>
              <a:rPr lang="en-US" sz="3600" b="1" dirty="0" err="1">
                <a:solidFill>
                  <a:srgbClr val="055000"/>
                </a:solidFill>
                <a:ea typeface="ＭＳ 明朝"/>
                <a:cs typeface="Times New Roman"/>
              </a:rPr>
              <a:t>Visualización</a:t>
            </a:r>
            <a:r>
              <a:rPr lang="en-US" sz="3600" b="1" dirty="0">
                <a:solidFill>
                  <a:srgbClr val="055000"/>
                </a:solidFill>
                <a:ea typeface="ＭＳ 明朝"/>
                <a:cs typeface="Times New Roman"/>
              </a:rPr>
              <a:t> GLOBE</a:t>
            </a:r>
          </a:p>
          <a:p>
            <a:pPr marL="342900" lvl="0" indent="-342900">
              <a:spcBef>
                <a:spcPts val="0"/>
              </a:spcBef>
              <a:buFont typeface="Arial"/>
              <a:buChar char="•"/>
              <a:tabLst>
                <a:tab pos="457200" algn="l"/>
              </a:tabLst>
            </a:pPr>
            <a:endParaRPr lang="en-US" sz="3600" b="1" dirty="0">
              <a:solidFill>
                <a:srgbClr val="055000"/>
              </a:solidFill>
              <a:ea typeface="ＭＳ 明朝"/>
              <a:cs typeface="Times New Roman"/>
            </a:endParaRPr>
          </a:p>
          <a:p>
            <a:pPr marL="0" lvl="0" indent="0">
              <a:spcBef>
                <a:spcPts val="0"/>
              </a:spcBef>
              <a:buNone/>
              <a:tabLst>
                <a:tab pos="457200" algn="l"/>
              </a:tabLst>
            </a:pPr>
            <a:r>
              <a:rPr lang="en-US" sz="3600" b="1" i="1" dirty="0" err="1">
                <a:solidFill>
                  <a:srgbClr val="055000"/>
                </a:solidFill>
                <a:ea typeface="ＭＳ 明朝"/>
                <a:cs typeface="Times New Roman"/>
              </a:rPr>
              <a:t>Tiempo</a:t>
            </a:r>
            <a:r>
              <a:rPr lang="en-US" sz="3600" b="1" i="1" dirty="0">
                <a:solidFill>
                  <a:srgbClr val="055000"/>
                </a:solidFill>
                <a:ea typeface="ＭＳ 明朝"/>
                <a:cs typeface="Times New Roman"/>
              </a:rPr>
              <a:t> </a:t>
            </a:r>
            <a:r>
              <a:rPr lang="en-US" sz="3600" b="1" i="1" dirty="0" err="1">
                <a:solidFill>
                  <a:srgbClr val="055000"/>
                </a:solidFill>
                <a:ea typeface="ＭＳ 明朝"/>
                <a:cs typeface="Times New Roman"/>
              </a:rPr>
              <a:t>estimado</a:t>
            </a:r>
            <a:r>
              <a:rPr lang="en-US" sz="3600" b="1" i="1" dirty="0">
                <a:solidFill>
                  <a:srgbClr val="055000"/>
                </a:solidFill>
                <a:ea typeface="ＭＳ 明朝"/>
                <a:cs typeface="Times New Roman"/>
              </a:rPr>
              <a:t> para </a:t>
            </a:r>
            <a:r>
              <a:rPr lang="en-US" sz="3600" b="1" i="1" dirty="0" err="1">
                <a:solidFill>
                  <a:srgbClr val="055000"/>
                </a:solidFill>
                <a:ea typeface="ＭＳ 明朝"/>
                <a:cs typeface="Times New Roman"/>
              </a:rPr>
              <a:t>completar</a:t>
            </a:r>
            <a:r>
              <a:rPr lang="en-US" sz="3600" b="1" i="1" dirty="0">
                <a:solidFill>
                  <a:srgbClr val="055000"/>
                </a:solidFill>
                <a:ea typeface="ＭＳ 明朝"/>
                <a:cs typeface="Times New Roman"/>
              </a:rPr>
              <a:t> el modulo: 1.5 horas</a:t>
            </a:r>
          </a:p>
          <a:p>
            <a:pPr marL="342900" lvl="0" indent="-342900">
              <a:spcBef>
                <a:spcPts val="0"/>
              </a:spcBef>
              <a:buFont typeface="Arial"/>
              <a:buChar char="•"/>
              <a:tabLst>
                <a:tab pos="457200" algn="l"/>
              </a:tabLst>
            </a:pPr>
            <a:endParaRPr lang="en-US" sz="1200" b="1" dirty="0">
              <a:solidFill>
                <a:srgbClr val="055000"/>
              </a:solidFill>
              <a:ea typeface="ＭＳ 明朝"/>
              <a:cs typeface="Times New Roman"/>
            </a:endParaRPr>
          </a:p>
          <a:p>
            <a:pPr marL="342900" lvl="0" indent="-342900">
              <a:spcBef>
                <a:spcPts val="0"/>
              </a:spcBef>
              <a:buFont typeface="Arial"/>
              <a:buChar char="•"/>
              <a:tabLst>
                <a:tab pos="457200" algn="l"/>
              </a:tabLst>
            </a:pPr>
            <a:endParaRPr lang="en-US" sz="1200" dirty="0">
              <a:solidFill>
                <a:srgbClr val="055000"/>
              </a:solidFill>
              <a:ea typeface="ＭＳ 明朝"/>
              <a:cs typeface="Times New Roman"/>
            </a:endParaRPr>
          </a:p>
        </p:txBody>
      </p:sp>
      <p:sp>
        <p:nvSpPr>
          <p:cNvPr id="14" name="Elipse 13"/>
          <p:cNvSpPr/>
          <p:nvPr/>
        </p:nvSpPr>
        <p:spPr>
          <a:xfrm>
            <a:off x="7826934" y="27291"/>
            <a:ext cx="1018309" cy="807998"/>
          </a:xfrm>
          <a:prstGeom prst="ellipse">
            <a:avLst/>
          </a:prstGeom>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s-AR" sz="700" dirty="0" smtClean="0"/>
              <a:t>¿Qué es la circunferencia de los árboles?</a:t>
            </a:r>
            <a:endParaRPr lang="es-AR" sz="700" dirty="0"/>
          </a:p>
        </p:txBody>
      </p:sp>
      <p:sp>
        <p:nvSpPr>
          <p:cNvPr id="18" name="CuadroTexto 17"/>
          <p:cNvSpPr txBox="1"/>
          <p:nvPr/>
        </p:nvSpPr>
        <p:spPr>
          <a:xfrm>
            <a:off x="25090" y="1098059"/>
            <a:ext cx="1075295" cy="5001369"/>
          </a:xfrm>
          <a:prstGeom prst="rect">
            <a:avLst/>
          </a:prstGeom>
          <a:noFill/>
        </p:spPr>
        <p:txBody>
          <a:bodyPr wrap="square" rtlCol="0">
            <a:spAutoFit/>
          </a:bodyPr>
          <a:lstStyle/>
          <a:p>
            <a:r>
              <a:rPr lang="es-AR" sz="1100" b="1" dirty="0" smtClean="0">
                <a:solidFill>
                  <a:srgbClr val="215B1C"/>
                </a:solidFill>
              </a:rPr>
              <a:t>A. ¿Qué es la circunferencia de los árboles?</a:t>
            </a:r>
          </a:p>
          <a:p>
            <a:endParaRPr lang="es-AR" sz="1100" b="1" dirty="0" smtClean="0">
              <a:solidFill>
                <a:srgbClr val="215B1C"/>
              </a:solidFill>
            </a:endParaRPr>
          </a:p>
          <a:p>
            <a:r>
              <a:rPr lang="es-AR" sz="1100" b="1" dirty="0">
                <a:solidFill>
                  <a:srgbClr val="759885"/>
                </a:solidFill>
              </a:rPr>
              <a:t>B</a:t>
            </a:r>
            <a:r>
              <a:rPr lang="es-AR" sz="1100" b="1" dirty="0" smtClean="0">
                <a:solidFill>
                  <a:srgbClr val="759885"/>
                </a:solidFill>
              </a:rPr>
              <a:t>. ¿Por qué recolectar datos de la circunferencia de los árboles?</a:t>
            </a:r>
          </a:p>
          <a:p>
            <a:endParaRPr lang="es-AR" sz="1100" b="1" dirty="0">
              <a:solidFill>
                <a:srgbClr val="759885"/>
              </a:solidFill>
            </a:endParaRPr>
          </a:p>
          <a:p>
            <a:r>
              <a:rPr lang="es-AR" sz="1100" b="1" dirty="0" smtClean="0">
                <a:solidFill>
                  <a:srgbClr val="759885"/>
                </a:solidFill>
              </a:rPr>
              <a:t>C. Cómo pueden ayudar sus mediciones</a:t>
            </a:r>
          </a:p>
          <a:p>
            <a:endParaRPr lang="es-AR" sz="1100" b="1" dirty="0">
              <a:solidFill>
                <a:srgbClr val="759885"/>
              </a:solidFill>
            </a:endParaRPr>
          </a:p>
          <a:p>
            <a:r>
              <a:rPr lang="es-AR" sz="1100" b="1" dirty="0" smtClean="0">
                <a:solidFill>
                  <a:srgbClr val="759885"/>
                </a:solidFill>
              </a:rPr>
              <a:t>D. Cómo recopilar datos</a:t>
            </a:r>
          </a:p>
          <a:p>
            <a:endParaRPr lang="es-AR" sz="1100" b="1" dirty="0">
              <a:solidFill>
                <a:srgbClr val="759885"/>
              </a:solidFill>
            </a:endParaRPr>
          </a:p>
          <a:p>
            <a:r>
              <a:rPr lang="es-AR" sz="1100" b="1" dirty="0" smtClean="0">
                <a:solidFill>
                  <a:srgbClr val="759885"/>
                </a:solidFill>
              </a:rPr>
              <a:t>E. Ingresar datos al sitio web de GLOBE</a:t>
            </a:r>
          </a:p>
          <a:p>
            <a:endParaRPr lang="es-AR" sz="1100" b="1" dirty="0">
              <a:solidFill>
                <a:srgbClr val="759885"/>
              </a:solidFill>
            </a:endParaRPr>
          </a:p>
          <a:p>
            <a:r>
              <a:rPr lang="es-AR" sz="1100" b="1" dirty="0" smtClean="0">
                <a:solidFill>
                  <a:srgbClr val="759885"/>
                </a:solidFill>
              </a:rPr>
              <a:t>F. Entender los datos</a:t>
            </a:r>
          </a:p>
          <a:p>
            <a:endParaRPr lang="es-AR" sz="1100" b="1" dirty="0">
              <a:solidFill>
                <a:srgbClr val="759885"/>
              </a:solidFill>
            </a:endParaRPr>
          </a:p>
          <a:p>
            <a:r>
              <a:rPr lang="es-AR" sz="1100" b="1" dirty="0" smtClean="0">
                <a:solidFill>
                  <a:srgbClr val="759885"/>
                </a:solidFill>
              </a:rPr>
              <a:t>G. Auto evaluación</a:t>
            </a:r>
          </a:p>
          <a:p>
            <a:endParaRPr lang="es-AR" sz="1100" b="1" dirty="0">
              <a:solidFill>
                <a:srgbClr val="759885"/>
              </a:solidFill>
            </a:endParaRPr>
          </a:p>
          <a:p>
            <a:r>
              <a:rPr lang="es-AR" sz="1100" b="1" dirty="0" smtClean="0">
                <a:solidFill>
                  <a:srgbClr val="759885"/>
                </a:solidFill>
              </a:rPr>
              <a:t>H. Información Adicional</a:t>
            </a:r>
            <a:endParaRPr lang="es-AR" sz="1100" b="1" dirty="0">
              <a:solidFill>
                <a:srgbClr val="759885"/>
              </a:solidFill>
            </a:endParaRPr>
          </a:p>
        </p:txBody>
      </p:sp>
    </p:spTree>
    <p:extLst>
      <p:ext uri="{BB962C8B-B14F-4D97-AF65-F5344CB8AC3E}">
        <p14:creationId xmlns:p14="http://schemas.microsoft.com/office/powerpoint/2010/main" val="13701672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0627B17-9DD1-A345-8751-83B8F38A347B}" type="slidenum">
              <a:rPr lang="en-US" smtClean="0"/>
              <a:t>19</a:t>
            </a:fld>
            <a:endParaRPr lang="en-US" dirty="0"/>
          </a:p>
        </p:txBody>
      </p:sp>
      <p:sp>
        <p:nvSpPr>
          <p:cNvPr id="2" name="Title 1"/>
          <p:cNvSpPr>
            <a:spLocks noGrp="1"/>
          </p:cNvSpPr>
          <p:nvPr>
            <p:ph type="title"/>
          </p:nvPr>
        </p:nvSpPr>
        <p:spPr>
          <a:xfrm>
            <a:off x="1204646" y="544547"/>
            <a:ext cx="7886700" cy="1325563"/>
          </a:xfrm>
        </p:spPr>
        <p:txBody>
          <a:bodyPr>
            <a:normAutofit/>
          </a:bodyPr>
          <a:lstStyle/>
          <a:p>
            <a:r>
              <a:rPr lang="en-US" sz="2400" b="1" dirty="0" err="1">
                <a:solidFill>
                  <a:srgbClr val="055000"/>
                </a:solidFill>
              </a:rPr>
              <a:t>Cómo</a:t>
            </a:r>
            <a:r>
              <a:rPr lang="en-US" sz="2400" b="1" dirty="0">
                <a:solidFill>
                  <a:srgbClr val="055000"/>
                </a:solidFill>
              </a:rPr>
              <a:t> </a:t>
            </a:r>
            <a:r>
              <a:rPr lang="en-US" sz="2400" b="1" dirty="0" err="1">
                <a:solidFill>
                  <a:srgbClr val="055000"/>
                </a:solidFill>
              </a:rPr>
              <a:t>recopilar</a:t>
            </a:r>
            <a:r>
              <a:rPr lang="en-US" sz="2400" b="1" dirty="0">
                <a:solidFill>
                  <a:srgbClr val="055000"/>
                </a:solidFill>
              </a:rPr>
              <a:t> los </a:t>
            </a:r>
            <a:r>
              <a:rPr lang="en-US" sz="2400" b="1" dirty="0" err="1">
                <a:solidFill>
                  <a:srgbClr val="055000"/>
                </a:solidFill>
              </a:rPr>
              <a:t>datos</a:t>
            </a:r>
            <a:r>
              <a:rPr lang="en-US" sz="2400" b="1" dirty="0">
                <a:solidFill>
                  <a:srgbClr val="055000"/>
                </a:solidFill>
              </a:rPr>
              <a:t> </a:t>
            </a:r>
            <a:r>
              <a:rPr lang="en-US" sz="2400" b="1" dirty="0" err="1">
                <a:solidFill>
                  <a:srgbClr val="055000"/>
                </a:solidFill>
              </a:rPr>
              <a:t>en</a:t>
            </a:r>
            <a:r>
              <a:rPr lang="en-US" sz="2400" b="1" dirty="0">
                <a:solidFill>
                  <a:srgbClr val="055000"/>
                </a:solidFill>
              </a:rPr>
              <a:t> el campo: pasos </a:t>
            </a:r>
            <a:r>
              <a:rPr lang="en-US" sz="2400" b="1" dirty="0" err="1">
                <a:solidFill>
                  <a:srgbClr val="055000"/>
                </a:solidFill>
              </a:rPr>
              <a:t>previos</a:t>
            </a:r>
            <a:endParaRPr lang="en-US" sz="2400" b="1" dirty="0">
              <a:solidFill>
                <a:srgbClr val="055000"/>
              </a:solidFill>
            </a:endParaRPr>
          </a:p>
        </p:txBody>
      </p:sp>
      <p:sp>
        <p:nvSpPr>
          <p:cNvPr id="3" name="Content Placeholder 2"/>
          <p:cNvSpPr>
            <a:spLocks noGrp="1"/>
          </p:cNvSpPr>
          <p:nvPr>
            <p:ph sz="half" idx="1"/>
          </p:nvPr>
        </p:nvSpPr>
        <p:spPr>
          <a:xfrm>
            <a:off x="1204646" y="1533617"/>
            <a:ext cx="7647234" cy="4351338"/>
          </a:xfrm>
        </p:spPr>
        <p:txBody>
          <a:bodyPr>
            <a:normAutofit/>
          </a:bodyPr>
          <a:lstStyle/>
          <a:p>
            <a:pPr algn="just"/>
            <a:r>
              <a:rPr lang="es-ES" sz="1800" dirty="0"/>
              <a:t>Realizará mediciones de la circunferencia de los árboles para los árboles dominantes y </a:t>
            </a:r>
            <a:r>
              <a:rPr lang="es-ES" sz="1800" dirty="0" err="1"/>
              <a:t>codominantes</a:t>
            </a:r>
            <a:r>
              <a:rPr lang="es-ES" sz="1800" dirty="0"/>
              <a:t> que identificó al completar las mediciones en la Guía de Campo de Altura de </a:t>
            </a:r>
            <a:r>
              <a:rPr lang="es-ES" sz="1800" b="1" dirty="0">
                <a:solidFill>
                  <a:schemeClr val="accent6">
                    <a:lumMod val="50000"/>
                  </a:schemeClr>
                </a:solidFill>
              </a:rPr>
              <a:t>Gramíneas, Arboles y Arbustos.</a:t>
            </a:r>
          </a:p>
          <a:p>
            <a:pPr algn="just"/>
            <a:r>
              <a:rPr lang="en-US" sz="1800" dirty="0" err="1"/>
              <a:t>Habrá</a:t>
            </a:r>
            <a:r>
              <a:rPr lang="en-US" sz="1800" dirty="0"/>
              <a:t> </a:t>
            </a:r>
            <a:r>
              <a:rPr lang="en-US" sz="1800" dirty="0" err="1"/>
              <a:t>definido</a:t>
            </a:r>
            <a:r>
              <a:rPr lang="en-US" sz="1800" dirty="0"/>
              <a:t> </a:t>
            </a:r>
            <a:r>
              <a:rPr lang="en-US" sz="1800" dirty="0" err="1"/>
              <a:t>su</a:t>
            </a:r>
            <a:r>
              <a:rPr lang="en-US" sz="1800" dirty="0"/>
              <a:t> sitio de </a:t>
            </a:r>
            <a:r>
              <a:rPr lang="en-US" sz="1800" dirty="0" err="1"/>
              <a:t>muestreo</a:t>
            </a:r>
            <a:r>
              <a:rPr lang="en-US" sz="1800" dirty="0"/>
              <a:t> de </a:t>
            </a:r>
            <a:r>
              <a:rPr lang="en-US" sz="1800" dirty="0" err="1"/>
              <a:t>cobertura</a:t>
            </a:r>
            <a:r>
              <a:rPr lang="en-US" sz="1800" dirty="0"/>
              <a:t> </a:t>
            </a:r>
            <a:r>
              <a:rPr lang="en-US" sz="1800" dirty="0" err="1"/>
              <a:t>terrestre</a:t>
            </a:r>
            <a:r>
              <a:rPr lang="en-US" sz="1800" dirty="0"/>
              <a:t> y </a:t>
            </a:r>
            <a:r>
              <a:rPr lang="en-US" sz="1800" dirty="0" err="1"/>
              <a:t>deberá</a:t>
            </a:r>
            <a:r>
              <a:rPr lang="en-US" sz="1800" dirty="0"/>
              <a:t>    </a:t>
            </a:r>
            <a:r>
              <a:rPr lang="en-US" sz="1800" dirty="0" err="1"/>
              <a:t>completar</a:t>
            </a:r>
            <a:r>
              <a:rPr lang="en-US" sz="1800" dirty="0"/>
              <a:t> las </a:t>
            </a:r>
            <a:r>
              <a:rPr lang="en-US" sz="1800" dirty="0" err="1"/>
              <a:t>mediciones</a:t>
            </a:r>
            <a:r>
              <a:rPr lang="en-US" sz="1800" dirty="0"/>
              <a:t> </a:t>
            </a:r>
            <a:r>
              <a:rPr lang="en-US" sz="1800" dirty="0" err="1"/>
              <a:t>en</a:t>
            </a:r>
            <a:r>
              <a:rPr lang="en-US" sz="1800" dirty="0"/>
              <a:t> la </a:t>
            </a:r>
            <a:r>
              <a:rPr lang="en-US" sz="1800" b="1" dirty="0" err="1">
                <a:solidFill>
                  <a:schemeClr val="accent6">
                    <a:lumMod val="50000"/>
                  </a:schemeClr>
                </a:solidFill>
              </a:rPr>
              <a:t>altura</a:t>
            </a:r>
            <a:r>
              <a:rPr lang="en-US" sz="1800" b="1" dirty="0">
                <a:solidFill>
                  <a:schemeClr val="accent6">
                    <a:lumMod val="50000"/>
                  </a:schemeClr>
                </a:solidFill>
              </a:rPr>
              <a:t> de </a:t>
            </a:r>
            <a:r>
              <a:rPr lang="en-US" sz="1800" b="1" dirty="0" err="1">
                <a:solidFill>
                  <a:schemeClr val="accent6">
                    <a:lumMod val="50000"/>
                  </a:schemeClr>
                </a:solidFill>
              </a:rPr>
              <a:t>gramíneas</a:t>
            </a:r>
            <a:r>
              <a:rPr lang="en-US" sz="1800" b="1" dirty="0">
                <a:solidFill>
                  <a:schemeClr val="accent6">
                    <a:lumMod val="50000"/>
                  </a:schemeClr>
                </a:solidFill>
              </a:rPr>
              <a:t>, </a:t>
            </a:r>
            <a:r>
              <a:rPr lang="en-US" sz="1800" b="1" dirty="0" err="1">
                <a:solidFill>
                  <a:schemeClr val="accent6">
                    <a:lumMod val="50000"/>
                  </a:schemeClr>
                </a:solidFill>
              </a:rPr>
              <a:t>árboles</a:t>
            </a:r>
            <a:r>
              <a:rPr lang="en-US" sz="1800" b="1" dirty="0">
                <a:solidFill>
                  <a:schemeClr val="accent6">
                    <a:lumMod val="50000"/>
                  </a:schemeClr>
                </a:solidFill>
              </a:rPr>
              <a:t> y </a:t>
            </a:r>
            <a:r>
              <a:rPr lang="en-US" sz="1800" b="1" dirty="0" err="1">
                <a:solidFill>
                  <a:schemeClr val="accent6">
                    <a:lumMod val="50000"/>
                  </a:schemeClr>
                </a:solidFill>
              </a:rPr>
              <a:t>arbustos</a:t>
            </a:r>
            <a:r>
              <a:rPr lang="en-US" sz="1800" dirty="0"/>
              <a:t>. Lea la </a:t>
            </a:r>
            <a:r>
              <a:rPr lang="en-US" sz="1800" dirty="0" err="1"/>
              <a:t>Guía</a:t>
            </a:r>
            <a:r>
              <a:rPr lang="en-US" sz="1800" dirty="0"/>
              <a:t> de campo antes de </a:t>
            </a:r>
            <a:r>
              <a:rPr lang="en-US" sz="1800" dirty="0" err="1"/>
              <a:t>completar</a:t>
            </a:r>
            <a:r>
              <a:rPr lang="en-US" sz="1800" dirty="0"/>
              <a:t> las </a:t>
            </a:r>
            <a:r>
              <a:rPr lang="en-US" sz="1800" dirty="0" err="1"/>
              <a:t>tareas</a:t>
            </a:r>
            <a:r>
              <a:rPr lang="en-US" sz="1800" dirty="0"/>
              <a:t> </a:t>
            </a:r>
            <a:r>
              <a:rPr lang="en-US" sz="1800" dirty="0" err="1"/>
              <a:t>en</a:t>
            </a:r>
            <a:r>
              <a:rPr lang="en-US" sz="1800" dirty="0"/>
              <a:t> la </a:t>
            </a:r>
            <a:r>
              <a:rPr lang="en-US" sz="1800" dirty="0" err="1"/>
              <a:t>Guía</a:t>
            </a:r>
            <a:r>
              <a:rPr lang="en-US" sz="1800" dirty="0"/>
              <a:t> de Campo de </a:t>
            </a:r>
            <a:r>
              <a:rPr lang="en-US" sz="1800" dirty="0" err="1"/>
              <a:t>Circunferencia</a:t>
            </a:r>
            <a:r>
              <a:rPr lang="en-US" sz="1800" dirty="0"/>
              <a:t> de </a:t>
            </a:r>
            <a:r>
              <a:rPr lang="en-US" sz="1800" dirty="0" err="1"/>
              <a:t>Arboles</a:t>
            </a:r>
            <a:endParaRPr lang="en-US" sz="1800" dirty="0"/>
          </a:p>
          <a:p>
            <a:pPr marL="0" indent="0" algn="just">
              <a:buNone/>
            </a:pPr>
            <a:endParaRPr lang="en-US" sz="1800" dirty="0"/>
          </a:p>
          <a:p>
            <a:pPr algn="just"/>
            <a:r>
              <a:rPr lang="en-US" sz="1800" b="1" dirty="0">
                <a:solidFill>
                  <a:srgbClr val="055000"/>
                </a:solidFill>
                <a:hlinkClick r:id="rId3"/>
              </a:rPr>
              <a:t> Sitio de Muestreo de Cobertura Terrestre</a:t>
            </a:r>
            <a:r>
              <a:rPr lang="en-US" sz="1800" dirty="0">
                <a:hlinkClick r:id="rId3"/>
              </a:rPr>
              <a:t> </a:t>
            </a:r>
            <a:endParaRPr lang="en-US" sz="1800" dirty="0"/>
          </a:p>
          <a:p>
            <a:pPr algn="just"/>
            <a:r>
              <a:rPr lang="en-US" sz="1800" b="1" dirty="0">
                <a:solidFill>
                  <a:srgbClr val="0563C1"/>
                </a:solidFill>
                <a:hlinkClick r:id="rId4">
                  <a:extLst>
                    <a:ext uri="{A12FA001-AC4F-418D-AE19-62706E023703}">
                      <ahyp:hlinkClr xmlns="" xmlns:ahyp="http://schemas.microsoft.com/office/drawing/2018/hyperlinkcolor" val="tx"/>
                    </a:ext>
                  </a:extLst>
                </a:hlinkClick>
              </a:rPr>
              <a:t>Guía de Campo </a:t>
            </a:r>
            <a:r>
              <a:rPr lang="en-US" sz="1800" b="1" dirty="0">
                <a:solidFill>
                  <a:srgbClr val="0070C0"/>
                </a:solidFill>
                <a:hlinkClick r:id="rId4">
                  <a:extLst>
                    <a:ext uri="{A12FA001-AC4F-418D-AE19-62706E023703}">
                      <ahyp:hlinkClr xmlns="" xmlns:ahyp="http://schemas.microsoft.com/office/drawing/2018/hyperlinkcolor" val="tx"/>
                    </a:ext>
                  </a:extLst>
                </a:hlinkClick>
              </a:rPr>
              <a:t>de</a:t>
            </a:r>
            <a:r>
              <a:rPr lang="en-US" sz="1800" b="1" dirty="0">
                <a:solidFill>
                  <a:srgbClr val="0070C0"/>
                </a:solidFill>
              </a:rPr>
              <a:t> Altura de </a:t>
            </a:r>
            <a:r>
              <a:rPr lang="en-US" sz="1800" b="1" dirty="0" err="1">
                <a:solidFill>
                  <a:srgbClr val="0070C0"/>
                </a:solidFill>
              </a:rPr>
              <a:t>Gramíneas</a:t>
            </a:r>
            <a:r>
              <a:rPr lang="en-US" sz="1800" b="1" dirty="0">
                <a:solidFill>
                  <a:srgbClr val="0070C0"/>
                </a:solidFill>
              </a:rPr>
              <a:t>, </a:t>
            </a:r>
            <a:r>
              <a:rPr lang="en-US" sz="1800" b="1" dirty="0" err="1">
                <a:solidFill>
                  <a:srgbClr val="0070C0"/>
                </a:solidFill>
              </a:rPr>
              <a:t>Arboles</a:t>
            </a:r>
            <a:r>
              <a:rPr lang="en-US" sz="1800" b="1" dirty="0">
                <a:solidFill>
                  <a:srgbClr val="0070C0"/>
                </a:solidFill>
              </a:rPr>
              <a:t>  y </a:t>
            </a:r>
            <a:r>
              <a:rPr lang="en-US" sz="1800" b="1" dirty="0" err="1">
                <a:solidFill>
                  <a:srgbClr val="0070C0"/>
                </a:solidFill>
              </a:rPr>
              <a:t>Arbustos</a:t>
            </a:r>
            <a:endParaRPr lang="en-US" sz="1800" b="1" dirty="0">
              <a:solidFill>
                <a:srgbClr val="0070C0"/>
              </a:solidFill>
            </a:endParaRPr>
          </a:p>
        </p:txBody>
      </p:sp>
      <p:pic>
        <p:nvPicPr>
          <p:cNvPr id="7" name="Content Placeholder 6" descr="diagram of a 90 x90 m sampling grid located in a homogeneous vegetation area."/>
          <p:cNvPicPr>
            <a:picLocks noGrp="1" noChangeAspect="1"/>
          </p:cNvPicPr>
          <p:nvPr>
            <p:ph sz="half" idx="2"/>
          </p:nvPr>
        </p:nvPicPr>
        <p:blipFill>
          <a:blip r:embed="rId5">
            <a:extLst>
              <a:ext uri="{28A0092B-C50C-407E-A947-70E740481C1C}">
                <a14:useLocalDpi xmlns:a14="http://schemas.microsoft.com/office/drawing/2010/main" val="0"/>
              </a:ext>
            </a:extLst>
          </a:blip>
          <a:stretch>
            <a:fillRect/>
          </a:stretch>
        </p:blipFill>
        <p:spPr>
          <a:xfrm>
            <a:off x="7165872" y="4541505"/>
            <a:ext cx="2362947" cy="2686900"/>
          </a:xfrm>
          <a:prstGeom prst="rect">
            <a:avLst/>
          </a:prstGeom>
          <a:ln>
            <a:noFill/>
          </a:ln>
          <a:effectLst>
            <a:outerShdw blurRad="292100" dist="139700" dir="2700000" algn="tl" rotWithShape="0">
              <a:srgbClr val="333333">
                <a:alpha val="65000"/>
              </a:srgbClr>
            </a:outerShdw>
          </a:effectLst>
        </p:spPr>
      </p:pic>
      <p:pic>
        <p:nvPicPr>
          <p:cNvPr id="8" name="Imagen 7"/>
          <p:cNvPicPr>
            <a:picLocks noChangeAspect="1"/>
          </p:cNvPicPr>
          <p:nvPr/>
        </p:nvPicPr>
        <p:blipFill>
          <a:blip r:embed="rId6"/>
          <a:stretch>
            <a:fillRect/>
          </a:stretch>
        </p:blipFill>
        <p:spPr>
          <a:xfrm>
            <a:off x="-397" y="-127199"/>
            <a:ext cx="9144793" cy="7059780"/>
          </a:xfrm>
          <a:prstGeom prst="rect">
            <a:avLst/>
          </a:prstGeom>
        </p:spPr>
      </p:pic>
      <p:sp>
        <p:nvSpPr>
          <p:cNvPr id="9" name="Elipse 8"/>
          <p:cNvSpPr/>
          <p:nvPr/>
        </p:nvSpPr>
        <p:spPr>
          <a:xfrm>
            <a:off x="7854122" y="61843"/>
            <a:ext cx="1046922" cy="773446"/>
          </a:xfrm>
          <a:prstGeom prst="ellipse">
            <a:avLst/>
          </a:prstGeom>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s-AR" sz="700" dirty="0" smtClean="0"/>
              <a:t>Cómo recopilar DATOS</a:t>
            </a:r>
            <a:endParaRPr lang="es-AR" sz="700" dirty="0"/>
          </a:p>
        </p:txBody>
      </p:sp>
      <p:sp>
        <p:nvSpPr>
          <p:cNvPr id="10" name="CuadroTexto 9"/>
          <p:cNvSpPr txBox="1"/>
          <p:nvPr/>
        </p:nvSpPr>
        <p:spPr>
          <a:xfrm>
            <a:off x="25090" y="1098059"/>
            <a:ext cx="1075295" cy="5001369"/>
          </a:xfrm>
          <a:prstGeom prst="rect">
            <a:avLst/>
          </a:prstGeom>
          <a:noFill/>
        </p:spPr>
        <p:txBody>
          <a:bodyPr wrap="square" rtlCol="0">
            <a:spAutoFit/>
          </a:bodyPr>
          <a:lstStyle/>
          <a:p>
            <a:r>
              <a:rPr lang="es-AR" sz="1100" b="1" dirty="0">
                <a:solidFill>
                  <a:srgbClr val="759885"/>
                </a:solidFill>
              </a:rPr>
              <a:t>A. ¿Qué es la circunferencia de los árboles?</a:t>
            </a:r>
          </a:p>
          <a:p>
            <a:endParaRPr lang="es-AR" sz="1100" b="1" dirty="0" smtClean="0">
              <a:solidFill>
                <a:srgbClr val="215B1C"/>
              </a:solidFill>
            </a:endParaRPr>
          </a:p>
          <a:p>
            <a:r>
              <a:rPr lang="es-AR" sz="1100" b="1" dirty="0">
                <a:solidFill>
                  <a:srgbClr val="759885"/>
                </a:solidFill>
              </a:rPr>
              <a:t>B. ¿Por qué recolectar datos de la circunferencia de los árboles?</a:t>
            </a:r>
          </a:p>
          <a:p>
            <a:endParaRPr lang="es-AR" sz="1100" b="1" dirty="0">
              <a:solidFill>
                <a:srgbClr val="759885"/>
              </a:solidFill>
            </a:endParaRPr>
          </a:p>
          <a:p>
            <a:r>
              <a:rPr lang="es-AR" sz="1100" b="1" dirty="0">
                <a:solidFill>
                  <a:srgbClr val="759885"/>
                </a:solidFill>
              </a:rPr>
              <a:t>C. Cómo pueden ayudar sus mediciones</a:t>
            </a:r>
          </a:p>
          <a:p>
            <a:endParaRPr lang="es-AR" sz="1100" b="1" dirty="0">
              <a:solidFill>
                <a:srgbClr val="759885"/>
              </a:solidFill>
            </a:endParaRPr>
          </a:p>
          <a:p>
            <a:r>
              <a:rPr lang="es-AR" sz="1100" b="1" dirty="0">
                <a:solidFill>
                  <a:srgbClr val="215B1C"/>
                </a:solidFill>
              </a:rPr>
              <a:t>D. Cómo recopilar datos</a:t>
            </a:r>
          </a:p>
          <a:p>
            <a:endParaRPr lang="es-AR" sz="1100" b="1" dirty="0">
              <a:solidFill>
                <a:srgbClr val="759885"/>
              </a:solidFill>
            </a:endParaRPr>
          </a:p>
          <a:p>
            <a:r>
              <a:rPr lang="es-AR" sz="1100" b="1" dirty="0" smtClean="0">
                <a:solidFill>
                  <a:srgbClr val="759885"/>
                </a:solidFill>
              </a:rPr>
              <a:t>E. Ingresar datos al sitio web de GLOBE</a:t>
            </a:r>
          </a:p>
          <a:p>
            <a:endParaRPr lang="es-AR" sz="1100" b="1" dirty="0">
              <a:solidFill>
                <a:srgbClr val="759885"/>
              </a:solidFill>
            </a:endParaRPr>
          </a:p>
          <a:p>
            <a:r>
              <a:rPr lang="es-AR" sz="1100" b="1" dirty="0" smtClean="0">
                <a:solidFill>
                  <a:srgbClr val="759885"/>
                </a:solidFill>
              </a:rPr>
              <a:t>F. Entender los datos</a:t>
            </a:r>
          </a:p>
          <a:p>
            <a:endParaRPr lang="es-AR" sz="1100" b="1" dirty="0">
              <a:solidFill>
                <a:srgbClr val="759885"/>
              </a:solidFill>
            </a:endParaRPr>
          </a:p>
          <a:p>
            <a:r>
              <a:rPr lang="es-AR" sz="1100" b="1" dirty="0" smtClean="0">
                <a:solidFill>
                  <a:srgbClr val="759885"/>
                </a:solidFill>
              </a:rPr>
              <a:t>G. Auto evaluación</a:t>
            </a:r>
          </a:p>
          <a:p>
            <a:endParaRPr lang="es-AR" sz="1100" b="1" dirty="0">
              <a:solidFill>
                <a:srgbClr val="759885"/>
              </a:solidFill>
            </a:endParaRPr>
          </a:p>
          <a:p>
            <a:r>
              <a:rPr lang="es-AR" sz="1100" b="1" dirty="0" smtClean="0">
                <a:solidFill>
                  <a:srgbClr val="759885"/>
                </a:solidFill>
              </a:rPr>
              <a:t>H. Información Adicional</a:t>
            </a:r>
            <a:endParaRPr lang="es-AR" sz="1100" b="1" dirty="0">
              <a:solidFill>
                <a:srgbClr val="759885"/>
              </a:solidFill>
            </a:endParaRPr>
          </a:p>
        </p:txBody>
      </p:sp>
    </p:spTree>
    <p:extLst>
      <p:ext uri="{BB962C8B-B14F-4D97-AF65-F5344CB8AC3E}">
        <p14:creationId xmlns:p14="http://schemas.microsoft.com/office/powerpoint/2010/main" val="17266339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descr="illustrations of the equipment needed to do the measurements."/>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457950" y="1645920"/>
            <a:ext cx="2612654" cy="3244190"/>
          </a:xfrm>
        </p:spPr>
      </p:pic>
      <p:sp>
        <p:nvSpPr>
          <p:cNvPr id="4" name="Slide Number Placeholder 3"/>
          <p:cNvSpPr>
            <a:spLocks noGrp="1"/>
          </p:cNvSpPr>
          <p:nvPr>
            <p:ph type="sldNum" sz="quarter" idx="12"/>
          </p:nvPr>
        </p:nvSpPr>
        <p:spPr/>
        <p:txBody>
          <a:bodyPr/>
          <a:lstStyle/>
          <a:p>
            <a:fld id="{F0627B17-9DD1-A345-8751-83B8F38A347B}" type="slidenum">
              <a:rPr lang="en-US" smtClean="0"/>
              <a:t>20</a:t>
            </a:fld>
            <a:endParaRPr lang="en-US" dirty="0"/>
          </a:p>
        </p:txBody>
      </p:sp>
      <p:sp>
        <p:nvSpPr>
          <p:cNvPr id="2" name="Title 1"/>
          <p:cNvSpPr>
            <a:spLocks noGrp="1"/>
          </p:cNvSpPr>
          <p:nvPr>
            <p:ph type="title"/>
          </p:nvPr>
        </p:nvSpPr>
        <p:spPr>
          <a:xfrm>
            <a:off x="1230973" y="701541"/>
            <a:ext cx="7886700" cy="1325563"/>
          </a:xfrm>
        </p:spPr>
        <p:txBody>
          <a:bodyPr>
            <a:normAutofit/>
          </a:bodyPr>
          <a:lstStyle/>
          <a:p>
            <a:r>
              <a:rPr lang="en-US" sz="3200" b="1" dirty="0">
                <a:solidFill>
                  <a:srgbClr val="055000"/>
                </a:solidFill>
              </a:rPr>
              <a:t> </a:t>
            </a:r>
            <a:r>
              <a:rPr lang="en-US" sz="3200" b="1" dirty="0" err="1">
                <a:solidFill>
                  <a:srgbClr val="055000"/>
                </a:solidFill>
              </a:rPr>
              <a:t>Equipo</a:t>
            </a:r>
            <a:r>
              <a:rPr lang="en-US" sz="3200" b="1" dirty="0">
                <a:solidFill>
                  <a:srgbClr val="055000"/>
                </a:solidFill>
              </a:rPr>
              <a:t> de </a:t>
            </a:r>
            <a:r>
              <a:rPr lang="en-US" sz="3200" b="1" dirty="0" err="1">
                <a:solidFill>
                  <a:srgbClr val="055000"/>
                </a:solidFill>
              </a:rPr>
              <a:t>montaje</a:t>
            </a:r>
            <a:endParaRPr lang="en-US" sz="3200" b="1" dirty="0">
              <a:solidFill>
                <a:srgbClr val="055000"/>
              </a:solidFill>
            </a:endParaRPr>
          </a:p>
        </p:txBody>
      </p:sp>
      <p:sp>
        <p:nvSpPr>
          <p:cNvPr id="3" name="Content Placeholder 2"/>
          <p:cNvSpPr>
            <a:spLocks noGrp="1"/>
          </p:cNvSpPr>
          <p:nvPr>
            <p:ph sz="half" idx="1"/>
          </p:nvPr>
        </p:nvSpPr>
        <p:spPr>
          <a:xfrm>
            <a:off x="1204646" y="1757972"/>
            <a:ext cx="7647234" cy="4351338"/>
          </a:xfrm>
        </p:spPr>
        <p:txBody>
          <a:bodyPr>
            <a:normAutofit/>
          </a:bodyPr>
          <a:lstStyle/>
          <a:p>
            <a:pPr marL="171450" indent="-171450">
              <a:buFont typeface="Arial"/>
              <a:buChar char="•"/>
            </a:pPr>
            <a:r>
              <a:rPr lang="en-US" sz="1800" dirty="0" err="1"/>
              <a:t>Cinta</a:t>
            </a:r>
            <a:r>
              <a:rPr lang="en-US" sz="1800" dirty="0"/>
              <a:t> </a:t>
            </a:r>
            <a:r>
              <a:rPr lang="en-US" sz="1800" dirty="0" err="1"/>
              <a:t>métrica</a:t>
            </a:r>
            <a:r>
              <a:rPr lang="en-US" sz="1800" dirty="0"/>
              <a:t> flexible</a:t>
            </a:r>
          </a:p>
          <a:p>
            <a:pPr marL="171450" indent="-171450">
              <a:buFont typeface="Arial"/>
              <a:buChar char="•"/>
            </a:pPr>
            <a:r>
              <a:rPr lang="en-US" sz="1800" dirty="0"/>
              <a:t>Hoja de </a:t>
            </a:r>
            <a:r>
              <a:rPr lang="en-US" sz="1800" dirty="0" err="1"/>
              <a:t>Datos</a:t>
            </a:r>
            <a:r>
              <a:rPr lang="en-US" sz="1800" dirty="0"/>
              <a:t> de la </a:t>
            </a:r>
            <a:r>
              <a:rPr lang="en-US" sz="1800" dirty="0" err="1"/>
              <a:t>Circunferencia</a:t>
            </a:r>
            <a:r>
              <a:rPr lang="en-US" sz="1800" dirty="0"/>
              <a:t> de los </a:t>
            </a:r>
            <a:r>
              <a:rPr lang="en-US" sz="1800" dirty="0" err="1"/>
              <a:t>Arboles</a:t>
            </a:r>
            <a:endParaRPr lang="en-US" sz="1800" dirty="0"/>
          </a:p>
          <a:p>
            <a:pPr marL="171450" indent="-171450">
              <a:buFont typeface="Arial"/>
              <a:buChar char="•"/>
            </a:pPr>
            <a:r>
              <a:rPr lang="en-US" sz="1800" dirty="0" err="1"/>
              <a:t>Bolígrafo</a:t>
            </a:r>
            <a:r>
              <a:rPr lang="en-US" sz="1800" dirty="0"/>
              <a:t> o </a:t>
            </a:r>
            <a:r>
              <a:rPr lang="en-US" sz="1800" dirty="0" err="1"/>
              <a:t>lápiz</a:t>
            </a:r>
            <a:endParaRPr lang="en-US" sz="1800" dirty="0"/>
          </a:p>
          <a:p>
            <a:pPr marL="171450" indent="-171450">
              <a:buFont typeface="Arial"/>
              <a:buChar char="•"/>
            </a:pPr>
            <a:r>
              <a:rPr lang="en-US" sz="1800" dirty="0"/>
              <a:t>Claves de </a:t>
            </a:r>
            <a:r>
              <a:rPr lang="en-US" sz="1800" dirty="0" err="1"/>
              <a:t>identificación</a:t>
            </a:r>
            <a:r>
              <a:rPr lang="en-US" sz="1800" dirty="0"/>
              <a:t> de </a:t>
            </a:r>
            <a:r>
              <a:rPr lang="en-US" sz="1800" dirty="0" err="1"/>
              <a:t>especies</a:t>
            </a:r>
            <a:r>
              <a:rPr lang="en-US" sz="1800" dirty="0"/>
              <a:t> y/u </a:t>
            </a:r>
            <a:r>
              <a:rPr lang="en-US" sz="1800" dirty="0" err="1"/>
              <a:t>otras</a:t>
            </a:r>
            <a:r>
              <a:rPr lang="en-US" sz="1800" dirty="0"/>
              <a:t> </a:t>
            </a:r>
            <a:r>
              <a:rPr lang="en-US" sz="1800" dirty="0" err="1"/>
              <a:t>guías</a:t>
            </a:r>
            <a:r>
              <a:rPr lang="en-US" sz="1800" dirty="0"/>
              <a:t> de</a:t>
            </a:r>
          </a:p>
          <a:p>
            <a:pPr marL="0" indent="0">
              <a:buNone/>
            </a:pPr>
            <a:r>
              <a:rPr lang="en-US" sz="1800" dirty="0"/>
              <a:t> </a:t>
            </a:r>
            <a:r>
              <a:rPr lang="en-US" sz="1800" dirty="0" err="1"/>
              <a:t>especies</a:t>
            </a:r>
            <a:r>
              <a:rPr lang="en-US" sz="1800" dirty="0"/>
              <a:t> locales</a:t>
            </a:r>
          </a:p>
          <a:p>
            <a:pPr marL="0" indent="0">
              <a:buNone/>
            </a:pPr>
            <a:endParaRPr lang="en-US" sz="1800" dirty="0"/>
          </a:p>
          <a:p>
            <a:pPr marL="0" indent="0">
              <a:buNone/>
            </a:pPr>
            <a:r>
              <a:rPr lang="es-ES" sz="1800" b="1" dirty="0"/>
              <a:t>Lleve los siguientes documentos con usted en el campo</a:t>
            </a:r>
            <a:r>
              <a:rPr lang="en-US" sz="1800" b="1" dirty="0"/>
              <a:t>: </a:t>
            </a:r>
            <a:endParaRPr lang="en-US" sz="1800" dirty="0">
              <a:solidFill>
                <a:srgbClr val="055000"/>
              </a:solidFill>
            </a:endParaRPr>
          </a:p>
          <a:p>
            <a:r>
              <a:rPr lang="en-US" sz="1800" b="1" dirty="0">
                <a:solidFill>
                  <a:srgbClr val="000000"/>
                </a:solidFill>
                <a:hlinkClick r:id="rId4"/>
              </a:rPr>
              <a:t>Hoja de Datos de la CIrcunferencia de los Arboles </a:t>
            </a:r>
            <a:endParaRPr lang="en-US" sz="1800" b="1" dirty="0">
              <a:solidFill>
                <a:srgbClr val="000000"/>
              </a:solidFill>
            </a:endParaRPr>
          </a:p>
          <a:p>
            <a:r>
              <a:rPr lang="en-US" sz="1800" b="1" u="sng" dirty="0" err="1">
                <a:solidFill>
                  <a:schemeClr val="accent5">
                    <a:lumMod val="75000"/>
                  </a:schemeClr>
                </a:solidFill>
                <a:hlinkClick r:id="rId5">
                  <a:extLst>
                    <a:ext uri="{A12FA001-AC4F-418D-AE19-62706E023703}">
                      <ahyp:hlinkClr xmlns="" xmlns:ahyp="http://schemas.microsoft.com/office/drawing/2018/hyperlinkcolor" val="tx"/>
                    </a:ext>
                  </a:extLst>
                </a:hlinkClick>
              </a:rPr>
              <a:t>Gu</a:t>
            </a:r>
            <a:r>
              <a:rPr lang="en-US" sz="1800" b="1" u="sng" dirty="0" err="1">
                <a:solidFill>
                  <a:schemeClr val="accent5">
                    <a:lumMod val="75000"/>
                  </a:schemeClr>
                </a:solidFill>
              </a:rPr>
              <a:t>ía</a:t>
            </a:r>
            <a:r>
              <a:rPr lang="en-US" sz="1800" b="1" u="sng" dirty="0">
                <a:solidFill>
                  <a:schemeClr val="accent5">
                    <a:lumMod val="75000"/>
                  </a:schemeClr>
                </a:solidFill>
              </a:rPr>
              <a:t> de Campo de la </a:t>
            </a:r>
            <a:r>
              <a:rPr lang="en-US" sz="1800" b="1" u="sng" dirty="0" err="1">
                <a:solidFill>
                  <a:schemeClr val="accent5">
                    <a:lumMod val="75000"/>
                  </a:schemeClr>
                </a:solidFill>
              </a:rPr>
              <a:t>Circunferencia</a:t>
            </a:r>
            <a:r>
              <a:rPr lang="en-US" sz="1800" b="1" u="sng" dirty="0">
                <a:solidFill>
                  <a:schemeClr val="accent5">
                    <a:lumMod val="75000"/>
                  </a:schemeClr>
                </a:solidFill>
              </a:rPr>
              <a:t> de los </a:t>
            </a:r>
            <a:r>
              <a:rPr lang="en-US" sz="1800" b="1" u="sng" dirty="0" err="1">
                <a:solidFill>
                  <a:schemeClr val="accent5">
                    <a:lumMod val="75000"/>
                  </a:schemeClr>
                </a:solidFill>
              </a:rPr>
              <a:t>Arboles</a:t>
            </a:r>
            <a:endParaRPr lang="en-US" sz="1800" b="1" u="sng" dirty="0">
              <a:solidFill>
                <a:schemeClr val="accent5">
                  <a:lumMod val="75000"/>
                </a:schemeClr>
              </a:solidFill>
            </a:endParaRPr>
          </a:p>
          <a:p>
            <a:endParaRPr lang="en-US" sz="1200" dirty="0">
              <a:solidFill>
                <a:srgbClr val="000000"/>
              </a:solidFill>
            </a:endParaRPr>
          </a:p>
          <a:p>
            <a:pPr marL="171450" indent="-171450">
              <a:buFont typeface="Arial"/>
              <a:buChar char="•"/>
            </a:pPr>
            <a:endParaRPr lang="en-US" sz="1800" dirty="0"/>
          </a:p>
        </p:txBody>
      </p:sp>
      <p:pic>
        <p:nvPicPr>
          <p:cNvPr id="8" name="Imagen 7"/>
          <p:cNvPicPr>
            <a:picLocks noChangeAspect="1"/>
          </p:cNvPicPr>
          <p:nvPr/>
        </p:nvPicPr>
        <p:blipFill>
          <a:blip r:embed="rId6"/>
          <a:stretch>
            <a:fillRect/>
          </a:stretch>
        </p:blipFill>
        <p:spPr>
          <a:xfrm>
            <a:off x="-397" y="-127199"/>
            <a:ext cx="9144793" cy="7059780"/>
          </a:xfrm>
          <a:prstGeom prst="rect">
            <a:avLst/>
          </a:prstGeom>
        </p:spPr>
      </p:pic>
      <p:sp>
        <p:nvSpPr>
          <p:cNvPr id="9" name="Elipse 8"/>
          <p:cNvSpPr/>
          <p:nvPr/>
        </p:nvSpPr>
        <p:spPr>
          <a:xfrm>
            <a:off x="7854122" y="61843"/>
            <a:ext cx="1046922" cy="773446"/>
          </a:xfrm>
          <a:prstGeom prst="ellipse">
            <a:avLst/>
          </a:prstGeom>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s-AR" sz="700" dirty="0" smtClean="0"/>
              <a:t>Cómo recopilar DATOS</a:t>
            </a:r>
            <a:endParaRPr lang="es-AR" sz="700" dirty="0"/>
          </a:p>
        </p:txBody>
      </p:sp>
      <p:sp>
        <p:nvSpPr>
          <p:cNvPr id="11" name="CuadroTexto 10"/>
          <p:cNvSpPr txBox="1"/>
          <p:nvPr/>
        </p:nvSpPr>
        <p:spPr>
          <a:xfrm>
            <a:off x="25090" y="1098059"/>
            <a:ext cx="1075295" cy="5001369"/>
          </a:xfrm>
          <a:prstGeom prst="rect">
            <a:avLst/>
          </a:prstGeom>
          <a:noFill/>
        </p:spPr>
        <p:txBody>
          <a:bodyPr wrap="square" rtlCol="0">
            <a:spAutoFit/>
          </a:bodyPr>
          <a:lstStyle/>
          <a:p>
            <a:r>
              <a:rPr lang="es-AR" sz="1100" b="1" dirty="0">
                <a:solidFill>
                  <a:srgbClr val="759885"/>
                </a:solidFill>
              </a:rPr>
              <a:t>A. ¿Qué es la circunferencia de los árboles?</a:t>
            </a:r>
          </a:p>
          <a:p>
            <a:endParaRPr lang="es-AR" sz="1100" b="1" dirty="0" smtClean="0">
              <a:solidFill>
                <a:srgbClr val="215B1C"/>
              </a:solidFill>
            </a:endParaRPr>
          </a:p>
          <a:p>
            <a:r>
              <a:rPr lang="es-AR" sz="1100" b="1" dirty="0">
                <a:solidFill>
                  <a:srgbClr val="759885"/>
                </a:solidFill>
              </a:rPr>
              <a:t>B. ¿Por qué recolectar datos de la circunferencia de los árboles?</a:t>
            </a:r>
          </a:p>
          <a:p>
            <a:endParaRPr lang="es-AR" sz="1100" b="1" dirty="0">
              <a:solidFill>
                <a:srgbClr val="759885"/>
              </a:solidFill>
            </a:endParaRPr>
          </a:p>
          <a:p>
            <a:r>
              <a:rPr lang="es-AR" sz="1100" b="1" dirty="0">
                <a:solidFill>
                  <a:srgbClr val="759885"/>
                </a:solidFill>
              </a:rPr>
              <a:t>C. Cómo pueden ayudar sus mediciones</a:t>
            </a:r>
          </a:p>
          <a:p>
            <a:endParaRPr lang="es-AR" sz="1100" b="1" dirty="0">
              <a:solidFill>
                <a:srgbClr val="759885"/>
              </a:solidFill>
            </a:endParaRPr>
          </a:p>
          <a:p>
            <a:r>
              <a:rPr lang="es-AR" sz="1100" b="1" dirty="0">
                <a:solidFill>
                  <a:srgbClr val="215B1C"/>
                </a:solidFill>
              </a:rPr>
              <a:t>D. Cómo recopilar datos</a:t>
            </a:r>
          </a:p>
          <a:p>
            <a:endParaRPr lang="es-AR" sz="1100" b="1" dirty="0">
              <a:solidFill>
                <a:srgbClr val="759885"/>
              </a:solidFill>
            </a:endParaRPr>
          </a:p>
          <a:p>
            <a:r>
              <a:rPr lang="es-AR" sz="1100" b="1" dirty="0" smtClean="0">
                <a:solidFill>
                  <a:srgbClr val="759885"/>
                </a:solidFill>
              </a:rPr>
              <a:t>E. Ingresar datos al sitio web de GLOBE</a:t>
            </a:r>
          </a:p>
          <a:p>
            <a:endParaRPr lang="es-AR" sz="1100" b="1" dirty="0">
              <a:solidFill>
                <a:srgbClr val="759885"/>
              </a:solidFill>
            </a:endParaRPr>
          </a:p>
          <a:p>
            <a:r>
              <a:rPr lang="es-AR" sz="1100" b="1" dirty="0" smtClean="0">
                <a:solidFill>
                  <a:srgbClr val="759885"/>
                </a:solidFill>
              </a:rPr>
              <a:t>F. Entender los datos</a:t>
            </a:r>
          </a:p>
          <a:p>
            <a:endParaRPr lang="es-AR" sz="1100" b="1" dirty="0">
              <a:solidFill>
                <a:srgbClr val="759885"/>
              </a:solidFill>
            </a:endParaRPr>
          </a:p>
          <a:p>
            <a:r>
              <a:rPr lang="es-AR" sz="1100" b="1" dirty="0" smtClean="0">
                <a:solidFill>
                  <a:srgbClr val="759885"/>
                </a:solidFill>
              </a:rPr>
              <a:t>G. Auto evaluación</a:t>
            </a:r>
          </a:p>
          <a:p>
            <a:endParaRPr lang="es-AR" sz="1100" b="1" dirty="0">
              <a:solidFill>
                <a:srgbClr val="759885"/>
              </a:solidFill>
            </a:endParaRPr>
          </a:p>
          <a:p>
            <a:r>
              <a:rPr lang="es-AR" sz="1100" b="1" dirty="0" smtClean="0">
                <a:solidFill>
                  <a:srgbClr val="759885"/>
                </a:solidFill>
              </a:rPr>
              <a:t>H. Información Adicional</a:t>
            </a:r>
            <a:endParaRPr lang="es-AR" sz="1100" b="1" dirty="0">
              <a:solidFill>
                <a:srgbClr val="759885"/>
              </a:solidFill>
            </a:endParaRPr>
          </a:p>
        </p:txBody>
      </p:sp>
    </p:spTree>
    <p:extLst>
      <p:ext uri="{BB962C8B-B14F-4D97-AF65-F5344CB8AC3E}">
        <p14:creationId xmlns:p14="http://schemas.microsoft.com/office/powerpoint/2010/main" val="21384679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F0627B17-9DD1-A345-8751-83B8F38A347B}" type="slidenum">
              <a:rPr lang="en-US" smtClean="0"/>
              <a:t>21</a:t>
            </a:fld>
            <a:endParaRPr lang="en-US" dirty="0"/>
          </a:p>
        </p:txBody>
      </p:sp>
      <p:sp>
        <p:nvSpPr>
          <p:cNvPr id="2" name="Title 1"/>
          <p:cNvSpPr>
            <a:spLocks noGrp="1"/>
          </p:cNvSpPr>
          <p:nvPr>
            <p:ph type="title"/>
          </p:nvPr>
        </p:nvSpPr>
        <p:spPr>
          <a:xfrm>
            <a:off x="1230973" y="701541"/>
            <a:ext cx="7886700" cy="1325563"/>
          </a:xfrm>
        </p:spPr>
        <p:txBody>
          <a:bodyPr>
            <a:normAutofit/>
          </a:bodyPr>
          <a:lstStyle/>
          <a:p>
            <a:r>
              <a:rPr lang="en-US" sz="3200" b="1" dirty="0" err="1">
                <a:solidFill>
                  <a:srgbClr val="055000"/>
                </a:solidFill>
              </a:rPr>
              <a:t>Cómo</a:t>
            </a:r>
            <a:r>
              <a:rPr lang="en-US" sz="3200" b="1" dirty="0">
                <a:solidFill>
                  <a:srgbClr val="055000"/>
                </a:solidFill>
              </a:rPr>
              <a:t> </a:t>
            </a:r>
            <a:r>
              <a:rPr lang="en-US" sz="3200" b="1" dirty="0" err="1">
                <a:solidFill>
                  <a:srgbClr val="055000"/>
                </a:solidFill>
              </a:rPr>
              <a:t>recopilar</a:t>
            </a:r>
            <a:r>
              <a:rPr lang="en-US" sz="3200" b="1" dirty="0">
                <a:solidFill>
                  <a:srgbClr val="055000"/>
                </a:solidFill>
              </a:rPr>
              <a:t> </a:t>
            </a:r>
            <a:r>
              <a:rPr lang="en-US" sz="3200" b="1" dirty="0" err="1">
                <a:solidFill>
                  <a:srgbClr val="055000"/>
                </a:solidFill>
              </a:rPr>
              <a:t>tus</a:t>
            </a:r>
            <a:r>
              <a:rPr lang="en-US" sz="3200" b="1" dirty="0">
                <a:solidFill>
                  <a:srgbClr val="055000"/>
                </a:solidFill>
              </a:rPr>
              <a:t> </a:t>
            </a:r>
            <a:r>
              <a:rPr lang="en-US" sz="3200" b="1" dirty="0" err="1">
                <a:solidFill>
                  <a:srgbClr val="055000"/>
                </a:solidFill>
              </a:rPr>
              <a:t>datos</a:t>
            </a:r>
            <a:r>
              <a:rPr lang="en-US" sz="3200" b="1" dirty="0">
                <a:solidFill>
                  <a:srgbClr val="055000"/>
                </a:solidFill>
              </a:rPr>
              <a:t> </a:t>
            </a:r>
            <a:r>
              <a:rPr lang="en-US" sz="3200" b="1" dirty="0" err="1">
                <a:solidFill>
                  <a:srgbClr val="055000"/>
                </a:solidFill>
              </a:rPr>
              <a:t>en</a:t>
            </a:r>
            <a:r>
              <a:rPr lang="en-US" sz="3200" b="1" dirty="0">
                <a:solidFill>
                  <a:srgbClr val="055000"/>
                </a:solidFill>
              </a:rPr>
              <a:t> el campo</a:t>
            </a:r>
          </a:p>
        </p:txBody>
      </p:sp>
      <p:sp>
        <p:nvSpPr>
          <p:cNvPr id="8" name="Content Placeholder 2"/>
          <p:cNvSpPr>
            <a:spLocks noGrp="1"/>
          </p:cNvSpPr>
          <p:nvPr>
            <p:ph sz="half" idx="1"/>
          </p:nvPr>
        </p:nvSpPr>
        <p:spPr>
          <a:xfrm>
            <a:off x="1204646" y="1757972"/>
            <a:ext cx="7647234" cy="4351338"/>
          </a:xfrm>
        </p:spPr>
        <p:txBody>
          <a:bodyPr>
            <a:normAutofit lnSpcReduction="10000"/>
          </a:bodyPr>
          <a:lstStyle/>
          <a:p>
            <a:pPr marL="0" indent="0" algn="just">
              <a:buNone/>
            </a:pPr>
            <a:r>
              <a:rPr lang="es-ES" sz="1800" b="1" dirty="0"/>
              <a:t>Seleccione su especie dominante y </a:t>
            </a:r>
            <a:r>
              <a:rPr lang="es-ES" sz="1800" b="1" dirty="0" err="1"/>
              <a:t>codominante</a:t>
            </a:r>
            <a:endParaRPr lang="en-US" sz="1800" b="1" dirty="0"/>
          </a:p>
          <a:p>
            <a:pPr marL="0" indent="0" algn="just">
              <a:buNone/>
            </a:pPr>
            <a:r>
              <a:rPr lang="es-ES" sz="1800" dirty="0"/>
              <a:t>Tomará las medidas de la circunferencia de su árbol en los mismos 5 árboles que seleccionó para la altura del árbol</a:t>
            </a:r>
            <a:r>
              <a:rPr lang="en-US" sz="1800" dirty="0"/>
              <a:t>.</a:t>
            </a:r>
          </a:p>
          <a:p>
            <a:pPr marL="0" indent="0" algn="just">
              <a:buNone/>
            </a:pPr>
            <a:r>
              <a:rPr lang="en-US" sz="1800" dirty="0"/>
              <a:t>a. </a:t>
            </a:r>
            <a:r>
              <a:rPr lang="es-ES" sz="1800" dirty="0"/>
              <a:t>Determine su especie de árbol dominante (más común) y </a:t>
            </a:r>
            <a:r>
              <a:rPr lang="es-ES" sz="1800" dirty="0" err="1"/>
              <a:t>codominante</a:t>
            </a:r>
            <a:r>
              <a:rPr lang="es-ES" sz="1800" dirty="0"/>
              <a:t> (la segunda más común) contando el número de veces que se registró cada especie de árbol en la Hoja de Datos de Cobertura del Dosel y la Cobertura Terrestre. Registre los nombres de las especies en su Hoja de Datos de Altura de Gramíneas, Arboles y Arbustos. </a:t>
            </a:r>
            <a:endParaRPr lang="en-US" sz="1800" dirty="0"/>
          </a:p>
          <a:p>
            <a:pPr marL="0" indent="0" algn="just">
              <a:buNone/>
            </a:pPr>
            <a:r>
              <a:rPr lang="en-US" sz="1800" dirty="0"/>
              <a:t>b. </a:t>
            </a:r>
            <a:r>
              <a:rPr lang="en-US" sz="1800" dirty="0" err="1"/>
              <a:t>Seleccione</a:t>
            </a:r>
            <a:r>
              <a:rPr lang="en-US" sz="1800" dirty="0"/>
              <a:t>: </a:t>
            </a:r>
          </a:p>
          <a:p>
            <a:pPr algn="just"/>
            <a:r>
              <a:rPr lang="es-ES" sz="1800" dirty="0"/>
              <a:t>El árbol más alto de la especie dominante. </a:t>
            </a:r>
          </a:p>
          <a:p>
            <a:pPr algn="just"/>
            <a:r>
              <a:rPr lang="es-ES" sz="1800" dirty="0"/>
              <a:t>El árbol más pequeño de la especie dominante que aún llega al dosel.</a:t>
            </a:r>
            <a:endParaRPr lang="en-US" sz="1800" dirty="0"/>
          </a:p>
          <a:p>
            <a:pPr algn="just"/>
            <a:r>
              <a:rPr lang="es-ES" sz="1800" dirty="0"/>
              <a:t>Tres árboles que tienen alturas entre el más alto y el más bajo de las especies dominantes</a:t>
            </a:r>
            <a:endParaRPr lang="en-US" sz="1800" dirty="0"/>
          </a:p>
          <a:p>
            <a:pPr algn="just"/>
            <a:r>
              <a:rPr lang="en-US" sz="1800" dirty="0"/>
              <a:t>c. </a:t>
            </a:r>
            <a:r>
              <a:rPr lang="es-ES" sz="1800" dirty="0"/>
              <a:t>Marque y numere / etiquete permanentemente los árboles si regresará a este sitio para tomar medidas a lo largo del tiempo</a:t>
            </a:r>
            <a:endParaRPr lang="en-US" sz="1800" b="1" dirty="0"/>
          </a:p>
        </p:txBody>
      </p:sp>
      <p:pic>
        <p:nvPicPr>
          <p:cNvPr id="7" name="Imagen 6"/>
          <p:cNvPicPr>
            <a:picLocks noChangeAspect="1"/>
          </p:cNvPicPr>
          <p:nvPr/>
        </p:nvPicPr>
        <p:blipFill>
          <a:blip r:embed="rId2"/>
          <a:stretch>
            <a:fillRect/>
          </a:stretch>
        </p:blipFill>
        <p:spPr>
          <a:xfrm>
            <a:off x="-397" y="-127199"/>
            <a:ext cx="9144793" cy="7059780"/>
          </a:xfrm>
          <a:prstGeom prst="rect">
            <a:avLst/>
          </a:prstGeom>
        </p:spPr>
      </p:pic>
      <p:sp>
        <p:nvSpPr>
          <p:cNvPr id="9" name="Elipse 8"/>
          <p:cNvSpPr/>
          <p:nvPr/>
        </p:nvSpPr>
        <p:spPr>
          <a:xfrm>
            <a:off x="7854122" y="61843"/>
            <a:ext cx="1046922" cy="773446"/>
          </a:xfrm>
          <a:prstGeom prst="ellipse">
            <a:avLst/>
          </a:prstGeom>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s-AR" sz="700" dirty="0" smtClean="0"/>
              <a:t>Cómo recopilar DATOS</a:t>
            </a:r>
            <a:endParaRPr lang="es-AR" sz="700" dirty="0"/>
          </a:p>
        </p:txBody>
      </p:sp>
      <p:sp>
        <p:nvSpPr>
          <p:cNvPr id="10" name="CuadroTexto 9"/>
          <p:cNvSpPr txBox="1"/>
          <p:nvPr/>
        </p:nvSpPr>
        <p:spPr>
          <a:xfrm>
            <a:off x="25090" y="1098059"/>
            <a:ext cx="1075295" cy="5001369"/>
          </a:xfrm>
          <a:prstGeom prst="rect">
            <a:avLst/>
          </a:prstGeom>
          <a:noFill/>
        </p:spPr>
        <p:txBody>
          <a:bodyPr wrap="square" rtlCol="0">
            <a:spAutoFit/>
          </a:bodyPr>
          <a:lstStyle/>
          <a:p>
            <a:r>
              <a:rPr lang="es-AR" sz="1100" b="1" dirty="0">
                <a:solidFill>
                  <a:srgbClr val="759885"/>
                </a:solidFill>
              </a:rPr>
              <a:t>A. ¿Qué es la circunferencia de los árboles?</a:t>
            </a:r>
          </a:p>
          <a:p>
            <a:endParaRPr lang="es-AR" sz="1100" b="1" dirty="0" smtClean="0">
              <a:solidFill>
                <a:srgbClr val="215B1C"/>
              </a:solidFill>
            </a:endParaRPr>
          </a:p>
          <a:p>
            <a:r>
              <a:rPr lang="es-AR" sz="1100" b="1" dirty="0">
                <a:solidFill>
                  <a:srgbClr val="759885"/>
                </a:solidFill>
              </a:rPr>
              <a:t>B. ¿Por qué recolectar datos de la circunferencia de los árboles?</a:t>
            </a:r>
          </a:p>
          <a:p>
            <a:endParaRPr lang="es-AR" sz="1100" b="1" dirty="0">
              <a:solidFill>
                <a:srgbClr val="759885"/>
              </a:solidFill>
            </a:endParaRPr>
          </a:p>
          <a:p>
            <a:r>
              <a:rPr lang="es-AR" sz="1100" b="1" dirty="0">
                <a:solidFill>
                  <a:srgbClr val="759885"/>
                </a:solidFill>
              </a:rPr>
              <a:t>C. Cómo pueden ayudar sus mediciones</a:t>
            </a:r>
          </a:p>
          <a:p>
            <a:endParaRPr lang="es-AR" sz="1100" b="1" dirty="0">
              <a:solidFill>
                <a:srgbClr val="759885"/>
              </a:solidFill>
            </a:endParaRPr>
          </a:p>
          <a:p>
            <a:r>
              <a:rPr lang="es-AR" sz="1100" b="1" dirty="0">
                <a:solidFill>
                  <a:srgbClr val="215B1C"/>
                </a:solidFill>
              </a:rPr>
              <a:t>D. Cómo recopilar datos</a:t>
            </a:r>
          </a:p>
          <a:p>
            <a:endParaRPr lang="es-AR" sz="1100" b="1" dirty="0">
              <a:solidFill>
                <a:srgbClr val="759885"/>
              </a:solidFill>
            </a:endParaRPr>
          </a:p>
          <a:p>
            <a:r>
              <a:rPr lang="es-AR" sz="1100" b="1" dirty="0" smtClean="0">
                <a:solidFill>
                  <a:srgbClr val="759885"/>
                </a:solidFill>
              </a:rPr>
              <a:t>E. Ingresar datos al sitio web de GLOBE</a:t>
            </a:r>
          </a:p>
          <a:p>
            <a:endParaRPr lang="es-AR" sz="1100" b="1" dirty="0">
              <a:solidFill>
                <a:srgbClr val="759885"/>
              </a:solidFill>
            </a:endParaRPr>
          </a:p>
          <a:p>
            <a:r>
              <a:rPr lang="es-AR" sz="1100" b="1" dirty="0" smtClean="0">
                <a:solidFill>
                  <a:srgbClr val="759885"/>
                </a:solidFill>
              </a:rPr>
              <a:t>F. Entender los datos</a:t>
            </a:r>
          </a:p>
          <a:p>
            <a:endParaRPr lang="es-AR" sz="1100" b="1" dirty="0">
              <a:solidFill>
                <a:srgbClr val="759885"/>
              </a:solidFill>
            </a:endParaRPr>
          </a:p>
          <a:p>
            <a:r>
              <a:rPr lang="es-AR" sz="1100" b="1" dirty="0" smtClean="0">
                <a:solidFill>
                  <a:srgbClr val="759885"/>
                </a:solidFill>
              </a:rPr>
              <a:t>G. Auto evaluación</a:t>
            </a:r>
          </a:p>
          <a:p>
            <a:endParaRPr lang="es-AR" sz="1100" b="1" dirty="0">
              <a:solidFill>
                <a:srgbClr val="759885"/>
              </a:solidFill>
            </a:endParaRPr>
          </a:p>
          <a:p>
            <a:r>
              <a:rPr lang="es-AR" sz="1100" b="1" dirty="0" smtClean="0">
                <a:solidFill>
                  <a:srgbClr val="759885"/>
                </a:solidFill>
              </a:rPr>
              <a:t>H. Información Adicional</a:t>
            </a:r>
            <a:endParaRPr lang="es-AR" sz="1100" b="1" dirty="0">
              <a:solidFill>
                <a:srgbClr val="759885"/>
              </a:solidFill>
            </a:endParaRPr>
          </a:p>
        </p:txBody>
      </p:sp>
    </p:spTree>
    <p:extLst>
      <p:ext uri="{BB962C8B-B14F-4D97-AF65-F5344CB8AC3E}">
        <p14:creationId xmlns:p14="http://schemas.microsoft.com/office/powerpoint/2010/main" val="2945870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F0627B17-9DD1-A345-8751-83B8F38A347B}" type="slidenum">
              <a:rPr lang="en-US" smtClean="0"/>
              <a:t>22</a:t>
            </a:fld>
            <a:endParaRPr lang="en-US" dirty="0"/>
          </a:p>
        </p:txBody>
      </p:sp>
      <p:sp>
        <p:nvSpPr>
          <p:cNvPr id="2" name="Title 1"/>
          <p:cNvSpPr>
            <a:spLocks noGrp="1"/>
          </p:cNvSpPr>
          <p:nvPr>
            <p:ph type="title"/>
          </p:nvPr>
        </p:nvSpPr>
        <p:spPr>
          <a:xfrm>
            <a:off x="1230973" y="701541"/>
            <a:ext cx="7886700" cy="1325563"/>
          </a:xfrm>
        </p:spPr>
        <p:txBody>
          <a:bodyPr>
            <a:normAutofit/>
          </a:bodyPr>
          <a:lstStyle/>
          <a:p>
            <a:r>
              <a:rPr lang="en-US" sz="3200" b="1" dirty="0" err="1">
                <a:solidFill>
                  <a:srgbClr val="055000"/>
                </a:solidFill>
              </a:rPr>
              <a:t>Midiendo</a:t>
            </a:r>
            <a:r>
              <a:rPr lang="en-US" sz="3200" b="1" dirty="0">
                <a:solidFill>
                  <a:srgbClr val="055000"/>
                </a:solidFill>
              </a:rPr>
              <a:t> la </a:t>
            </a:r>
            <a:r>
              <a:rPr lang="en-US" sz="3200" b="1" dirty="0" err="1">
                <a:solidFill>
                  <a:srgbClr val="055000"/>
                </a:solidFill>
              </a:rPr>
              <a:t>circunferencia</a:t>
            </a:r>
            <a:r>
              <a:rPr lang="en-US" sz="3200" b="1" dirty="0">
                <a:solidFill>
                  <a:srgbClr val="055000"/>
                </a:solidFill>
              </a:rPr>
              <a:t> del árbol</a:t>
            </a:r>
          </a:p>
        </p:txBody>
      </p:sp>
      <p:sp>
        <p:nvSpPr>
          <p:cNvPr id="8" name="Content Placeholder 2"/>
          <p:cNvSpPr>
            <a:spLocks noGrp="1"/>
          </p:cNvSpPr>
          <p:nvPr>
            <p:ph sz="half" idx="1"/>
          </p:nvPr>
        </p:nvSpPr>
        <p:spPr>
          <a:xfrm>
            <a:off x="1204646" y="1757972"/>
            <a:ext cx="3907000" cy="4351338"/>
          </a:xfrm>
        </p:spPr>
        <p:txBody>
          <a:bodyPr>
            <a:normAutofit/>
          </a:bodyPr>
          <a:lstStyle/>
          <a:p>
            <a:pPr marL="342900" indent="-342900" algn="just">
              <a:buAutoNum type="arabicPeriod"/>
            </a:pPr>
            <a:r>
              <a:rPr lang="es-ES" sz="1800" dirty="0"/>
              <a:t>Con la cinta métrica flexible, mida desde el suelo en la base del árbol hasta una altura de 1,35 m sobre el árbol (esto se llama Diámetro Altura del pecho *).</a:t>
            </a:r>
          </a:p>
          <a:p>
            <a:pPr marL="342900" indent="-342900" algn="just">
              <a:buAutoNum type="arabicPeriod"/>
            </a:pPr>
            <a:endParaRPr lang="en-US" sz="1800" dirty="0"/>
          </a:p>
          <a:p>
            <a:pPr algn="just"/>
            <a:endParaRPr lang="en-US" sz="1800" dirty="0"/>
          </a:p>
          <a:p>
            <a:pPr marL="0" indent="0" algn="just">
              <a:buNone/>
            </a:pPr>
            <a:r>
              <a:rPr lang="en-US" sz="1800" dirty="0"/>
              <a:t>2. </a:t>
            </a:r>
            <a:r>
              <a:rPr lang="en-US" sz="1800" dirty="0" err="1"/>
              <a:t>Mida</a:t>
            </a:r>
            <a:r>
              <a:rPr lang="en-US" sz="1800" dirty="0"/>
              <a:t> la </a:t>
            </a:r>
            <a:r>
              <a:rPr lang="en-US" sz="1800" dirty="0" err="1"/>
              <a:t>circunferencia</a:t>
            </a:r>
            <a:r>
              <a:rPr lang="en-US" sz="1800" dirty="0"/>
              <a:t> </a:t>
            </a:r>
            <a:r>
              <a:rPr lang="en-US" sz="1800" dirty="0" err="1"/>
              <a:t>en</a:t>
            </a:r>
            <a:r>
              <a:rPr lang="en-US" sz="1800" dirty="0"/>
              <a:t>  </a:t>
            </a:r>
            <a:r>
              <a:rPr lang="en-US" sz="1800" dirty="0" err="1"/>
              <a:t>centímetros</a:t>
            </a:r>
            <a:r>
              <a:rPr lang="en-US" sz="1800" dirty="0"/>
              <a:t> a </a:t>
            </a:r>
            <a:r>
              <a:rPr lang="en-US" sz="1800" b="1" dirty="0">
                <a:solidFill>
                  <a:schemeClr val="accent6">
                    <a:lumMod val="50000"/>
                  </a:schemeClr>
                </a:solidFill>
              </a:rPr>
              <a:t>la </a:t>
            </a:r>
            <a:r>
              <a:rPr lang="en-US" sz="1800" b="1" dirty="0" err="1">
                <a:solidFill>
                  <a:schemeClr val="accent6">
                    <a:lumMod val="50000"/>
                  </a:schemeClr>
                </a:solidFill>
              </a:rPr>
              <a:t>altura</a:t>
            </a:r>
            <a:r>
              <a:rPr lang="en-US" sz="1800" b="1" dirty="0">
                <a:solidFill>
                  <a:schemeClr val="accent6">
                    <a:lumMod val="50000"/>
                  </a:schemeClr>
                </a:solidFill>
              </a:rPr>
              <a:t> del </a:t>
            </a:r>
            <a:r>
              <a:rPr lang="en-US" sz="1800" b="1" dirty="0" err="1">
                <a:solidFill>
                  <a:schemeClr val="accent6">
                    <a:lumMod val="50000"/>
                  </a:schemeClr>
                </a:solidFill>
              </a:rPr>
              <a:t>pecho</a:t>
            </a:r>
            <a:r>
              <a:rPr lang="en-US" sz="1800" b="1" dirty="0">
                <a:solidFill>
                  <a:schemeClr val="accent6">
                    <a:lumMod val="50000"/>
                  </a:schemeClr>
                </a:solidFill>
              </a:rPr>
              <a:t> del </a:t>
            </a:r>
            <a:r>
              <a:rPr lang="en-US" sz="1800" b="1" dirty="0" err="1">
                <a:solidFill>
                  <a:schemeClr val="accent6">
                    <a:lumMod val="50000"/>
                  </a:schemeClr>
                </a:solidFill>
              </a:rPr>
              <a:t>diámetro</a:t>
            </a:r>
            <a:r>
              <a:rPr lang="en-US" sz="1800" b="1" dirty="0">
                <a:solidFill>
                  <a:schemeClr val="accent6">
                    <a:lumMod val="50000"/>
                  </a:schemeClr>
                </a:solidFill>
              </a:rPr>
              <a:t>.</a:t>
            </a:r>
          </a:p>
        </p:txBody>
      </p:sp>
      <p:pic>
        <p:nvPicPr>
          <p:cNvPr id="4" name="Content Placeholder 3" descr="cartoon of a student measuring around the circumference of a tree, holding the tape 1.35 m from the bottom of the tree"/>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501286" y="1757971"/>
            <a:ext cx="3118058" cy="4196817"/>
          </a:xfrm>
        </p:spPr>
      </p:pic>
      <p:pic>
        <p:nvPicPr>
          <p:cNvPr id="9" name="Imagen 8"/>
          <p:cNvPicPr>
            <a:picLocks noChangeAspect="1"/>
          </p:cNvPicPr>
          <p:nvPr/>
        </p:nvPicPr>
        <p:blipFill>
          <a:blip r:embed="rId3"/>
          <a:stretch>
            <a:fillRect/>
          </a:stretch>
        </p:blipFill>
        <p:spPr>
          <a:xfrm>
            <a:off x="-397" y="-127199"/>
            <a:ext cx="9144793" cy="7059780"/>
          </a:xfrm>
          <a:prstGeom prst="rect">
            <a:avLst/>
          </a:prstGeom>
        </p:spPr>
      </p:pic>
      <p:sp>
        <p:nvSpPr>
          <p:cNvPr id="10" name="Elipse 9"/>
          <p:cNvSpPr/>
          <p:nvPr/>
        </p:nvSpPr>
        <p:spPr>
          <a:xfrm>
            <a:off x="7854122" y="61843"/>
            <a:ext cx="1046922" cy="773446"/>
          </a:xfrm>
          <a:prstGeom prst="ellipse">
            <a:avLst/>
          </a:prstGeom>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s-AR" sz="700" dirty="0" smtClean="0"/>
              <a:t>Cómo recopilar DATOS</a:t>
            </a:r>
            <a:endParaRPr lang="es-AR" sz="700" dirty="0"/>
          </a:p>
        </p:txBody>
      </p:sp>
      <p:sp>
        <p:nvSpPr>
          <p:cNvPr id="11" name="CuadroTexto 10"/>
          <p:cNvSpPr txBox="1"/>
          <p:nvPr/>
        </p:nvSpPr>
        <p:spPr>
          <a:xfrm>
            <a:off x="25090" y="1098059"/>
            <a:ext cx="1075295" cy="5001369"/>
          </a:xfrm>
          <a:prstGeom prst="rect">
            <a:avLst/>
          </a:prstGeom>
          <a:noFill/>
        </p:spPr>
        <p:txBody>
          <a:bodyPr wrap="square" rtlCol="0">
            <a:spAutoFit/>
          </a:bodyPr>
          <a:lstStyle/>
          <a:p>
            <a:r>
              <a:rPr lang="es-AR" sz="1100" b="1" dirty="0">
                <a:solidFill>
                  <a:srgbClr val="759885"/>
                </a:solidFill>
              </a:rPr>
              <a:t>A. ¿Qué es la circunferencia de los árboles?</a:t>
            </a:r>
          </a:p>
          <a:p>
            <a:endParaRPr lang="es-AR" sz="1100" b="1" dirty="0" smtClean="0">
              <a:solidFill>
                <a:srgbClr val="215B1C"/>
              </a:solidFill>
            </a:endParaRPr>
          </a:p>
          <a:p>
            <a:r>
              <a:rPr lang="es-AR" sz="1100" b="1" dirty="0">
                <a:solidFill>
                  <a:srgbClr val="759885"/>
                </a:solidFill>
              </a:rPr>
              <a:t>B. ¿Por qué recolectar datos de la circunferencia de los árboles?</a:t>
            </a:r>
          </a:p>
          <a:p>
            <a:endParaRPr lang="es-AR" sz="1100" b="1" dirty="0">
              <a:solidFill>
                <a:srgbClr val="759885"/>
              </a:solidFill>
            </a:endParaRPr>
          </a:p>
          <a:p>
            <a:r>
              <a:rPr lang="es-AR" sz="1100" b="1" dirty="0">
                <a:solidFill>
                  <a:srgbClr val="759885"/>
                </a:solidFill>
              </a:rPr>
              <a:t>C. Cómo pueden ayudar sus mediciones</a:t>
            </a:r>
          </a:p>
          <a:p>
            <a:endParaRPr lang="es-AR" sz="1100" b="1" dirty="0">
              <a:solidFill>
                <a:srgbClr val="759885"/>
              </a:solidFill>
            </a:endParaRPr>
          </a:p>
          <a:p>
            <a:r>
              <a:rPr lang="es-AR" sz="1100" b="1" dirty="0">
                <a:solidFill>
                  <a:srgbClr val="215B1C"/>
                </a:solidFill>
              </a:rPr>
              <a:t>D. Cómo recopilar datos</a:t>
            </a:r>
          </a:p>
          <a:p>
            <a:endParaRPr lang="es-AR" sz="1100" b="1" dirty="0">
              <a:solidFill>
                <a:srgbClr val="759885"/>
              </a:solidFill>
            </a:endParaRPr>
          </a:p>
          <a:p>
            <a:r>
              <a:rPr lang="es-AR" sz="1100" b="1" dirty="0" smtClean="0">
                <a:solidFill>
                  <a:srgbClr val="759885"/>
                </a:solidFill>
              </a:rPr>
              <a:t>E. Ingresar datos al sitio web de GLOBE</a:t>
            </a:r>
          </a:p>
          <a:p>
            <a:endParaRPr lang="es-AR" sz="1100" b="1" dirty="0">
              <a:solidFill>
                <a:srgbClr val="759885"/>
              </a:solidFill>
            </a:endParaRPr>
          </a:p>
          <a:p>
            <a:r>
              <a:rPr lang="es-AR" sz="1100" b="1" dirty="0" smtClean="0">
                <a:solidFill>
                  <a:srgbClr val="759885"/>
                </a:solidFill>
              </a:rPr>
              <a:t>F. Entender los datos</a:t>
            </a:r>
          </a:p>
          <a:p>
            <a:endParaRPr lang="es-AR" sz="1100" b="1" dirty="0">
              <a:solidFill>
                <a:srgbClr val="759885"/>
              </a:solidFill>
            </a:endParaRPr>
          </a:p>
          <a:p>
            <a:r>
              <a:rPr lang="es-AR" sz="1100" b="1" dirty="0" smtClean="0">
                <a:solidFill>
                  <a:srgbClr val="759885"/>
                </a:solidFill>
              </a:rPr>
              <a:t>G. Auto evaluación</a:t>
            </a:r>
          </a:p>
          <a:p>
            <a:endParaRPr lang="es-AR" sz="1100" b="1" dirty="0">
              <a:solidFill>
                <a:srgbClr val="759885"/>
              </a:solidFill>
            </a:endParaRPr>
          </a:p>
          <a:p>
            <a:r>
              <a:rPr lang="es-AR" sz="1100" b="1" dirty="0" smtClean="0">
                <a:solidFill>
                  <a:srgbClr val="759885"/>
                </a:solidFill>
              </a:rPr>
              <a:t>H. Información Adicional</a:t>
            </a:r>
            <a:endParaRPr lang="es-AR" sz="1100" b="1" dirty="0">
              <a:solidFill>
                <a:srgbClr val="759885"/>
              </a:solidFill>
            </a:endParaRPr>
          </a:p>
        </p:txBody>
      </p:sp>
    </p:spTree>
    <p:extLst>
      <p:ext uri="{BB962C8B-B14F-4D97-AF65-F5344CB8AC3E}">
        <p14:creationId xmlns:p14="http://schemas.microsoft.com/office/powerpoint/2010/main" val="6594234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F0627B17-9DD1-A345-8751-83B8F38A347B}" type="slidenum">
              <a:rPr lang="en-US" smtClean="0"/>
              <a:t>23</a:t>
            </a:fld>
            <a:endParaRPr lang="en-US" dirty="0"/>
          </a:p>
        </p:txBody>
      </p:sp>
      <p:sp>
        <p:nvSpPr>
          <p:cNvPr id="2" name="Title 1"/>
          <p:cNvSpPr>
            <a:spLocks noGrp="1"/>
          </p:cNvSpPr>
          <p:nvPr>
            <p:ph type="title"/>
          </p:nvPr>
        </p:nvSpPr>
        <p:spPr>
          <a:xfrm>
            <a:off x="1230973" y="701541"/>
            <a:ext cx="7886700" cy="1325563"/>
          </a:xfrm>
        </p:spPr>
        <p:txBody>
          <a:bodyPr>
            <a:normAutofit/>
          </a:bodyPr>
          <a:lstStyle/>
          <a:p>
            <a:r>
              <a:rPr lang="en-US" sz="3200" b="1" dirty="0" err="1">
                <a:solidFill>
                  <a:srgbClr val="055000"/>
                </a:solidFill>
              </a:rPr>
              <a:t>Registrando</a:t>
            </a:r>
            <a:r>
              <a:rPr lang="en-US" sz="3200" b="1" dirty="0">
                <a:solidFill>
                  <a:srgbClr val="055000"/>
                </a:solidFill>
              </a:rPr>
              <a:t> sus </a:t>
            </a:r>
            <a:r>
              <a:rPr lang="en-US" sz="3200" b="1" dirty="0" err="1">
                <a:solidFill>
                  <a:srgbClr val="055000"/>
                </a:solidFill>
              </a:rPr>
              <a:t>mediciones</a:t>
            </a:r>
            <a:endParaRPr lang="en-US" sz="3200" b="1" dirty="0">
              <a:solidFill>
                <a:srgbClr val="055000"/>
              </a:solidFill>
            </a:endParaRPr>
          </a:p>
        </p:txBody>
      </p:sp>
      <p:sp>
        <p:nvSpPr>
          <p:cNvPr id="8" name="Content Placeholder 2"/>
          <p:cNvSpPr>
            <a:spLocks noGrp="1"/>
          </p:cNvSpPr>
          <p:nvPr>
            <p:ph sz="half" idx="1"/>
          </p:nvPr>
        </p:nvSpPr>
        <p:spPr>
          <a:xfrm>
            <a:off x="1409074" y="1757972"/>
            <a:ext cx="3702571" cy="4351338"/>
          </a:xfrm>
        </p:spPr>
        <p:txBody>
          <a:bodyPr>
            <a:normAutofit/>
          </a:bodyPr>
          <a:lstStyle/>
          <a:p>
            <a:pPr marL="0" indent="0">
              <a:buNone/>
            </a:pPr>
            <a:r>
              <a:rPr lang="en-US" sz="1800" dirty="0">
                <a:solidFill>
                  <a:srgbClr val="000000"/>
                </a:solidFill>
              </a:rPr>
              <a:t>3. </a:t>
            </a:r>
            <a:r>
              <a:rPr lang="es-ES" sz="1800" dirty="0"/>
              <a:t>Registre su medida en la Hoja de datos de Circunferencia de los Arboles.</a:t>
            </a:r>
            <a:endParaRPr lang="en-US" sz="1800" dirty="0">
              <a:solidFill>
                <a:srgbClr val="000000"/>
              </a:solidFill>
            </a:endParaRPr>
          </a:p>
          <a:p>
            <a:pPr marL="0" indent="0">
              <a:buNone/>
            </a:pPr>
            <a:r>
              <a:rPr lang="en-US" sz="1800" dirty="0">
                <a:solidFill>
                  <a:srgbClr val="000000"/>
                </a:solidFill>
              </a:rPr>
              <a:t>4. </a:t>
            </a:r>
            <a:r>
              <a:rPr lang="es-ES" sz="1800" dirty="0"/>
              <a:t>Repita esto para cada uno de los árboles que midió la altura, utilizando la </a:t>
            </a:r>
            <a:r>
              <a:rPr lang="es-ES" sz="1800" b="1" dirty="0">
                <a:solidFill>
                  <a:schemeClr val="accent6">
                    <a:lumMod val="50000"/>
                  </a:schemeClr>
                </a:solidFill>
              </a:rPr>
              <a:t>Guía de Campo de Altura de Gramíneas, Arboles y Arbustos.</a:t>
            </a:r>
            <a:endParaRPr lang="en-US" sz="1800" b="1" dirty="0">
              <a:solidFill>
                <a:schemeClr val="accent6">
                  <a:lumMod val="50000"/>
                </a:schemeClr>
              </a:solidFill>
            </a:endParaRPr>
          </a:p>
          <a:p>
            <a:pPr marL="0" indent="0" algn="just">
              <a:buNone/>
            </a:pPr>
            <a:endParaRPr lang="en-US" sz="1800" b="1" dirty="0"/>
          </a:p>
        </p:txBody>
      </p:sp>
      <p:pic>
        <p:nvPicPr>
          <p:cNvPr id="10" name="Content Placeholder 9" descr="Screen Shot of the Tree Circumference Data Sheet"/>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534334" y="1806575"/>
            <a:ext cx="3041031" cy="4351338"/>
          </a:xfrm>
          <a:prstGeom prst="rect">
            <a:avLst/>
          </a:prstGeom>
          <a:ln>
            <a:noFill/>
          </a:ln>
          <a:effectLst>
            <a:outerShdw blurRad="292100" dist="139700" dir="2700000" algn="tl" rotWithShape="0">
              <a:srgbClr val="333333">
                <a:alpha val="65000"/>
              </a:srgbClr>
            </a:outerShdw>
          </a:effectLst>
        </p:spPr>
      </p:pic>
      <p:pic>
        <p:nvPicPr>
          <p:cNvPr id="9" name="Imagen 8"/>
          <p:cNvPicPr>
            <a:picLocks noChangeAspect="1"/>
          </p:cNvPicPr>
          <p:nvPr/>
        </p:nvPicPr>
        <p:blipFill>
          <a:blip r:embed="rId3"/>
          <a:stretch>
            <a:fillRect/>
          </a:stretch>
        </p:blipFill>
        <p:spPr>
          <a:xfrm>
            <a:off x="-397" y="-127199"/>
            <a:ext cx="9144793" cy="7059780"/>
          </a:xfrm>
          <a:prstGeom prst="rect">
            <a:avLst/>
          </a:prstGeom>
        </p:spPr>
      </p:pic>
      <p:sp>
        <p:nvSpPr>
          <p:cNvPr id="11" name="Elipse 10"/>
          <p:cNvSpPr/>
          <p:nvPr/>
        </p:nvSpPr>
        <p:spPr>
          <a:xfrm>
            <a:off x="7854122" y="61843"/>
            <a:ext cx="1046922" cy="773446"/>
          </a:xfrm>
          <a:prstGeom prst="ellipse">
            <a:avLst/>
          </a:prstGeom>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s-AR" sz="700" dirty="0" smtClean="0"/>
              <a:t>Cómo recopilar DATOS</a:t>
            </a:r>
            <a:endParaRPr lang="es-AR" sz="700" dirty="0"/>
          </a:p>
        </p:txBody>
      </p:sp>
      <p:sp>
        <p:nvSpPr>
          <p:cNvPr id="12" name="CuadroTexto 11"/>
          <p:cNvSpPr txBox="1"/>
          <p:nvPr/>
        </p:nvSpPr>
        <p:spPr>
          <a:xfrm>
            <a:off x="25090" y="1098059"/>
            <a:ext cx="1075295" cy="5001369"/>
          </a:xfrm>
          <a:prstGeom prst="rect">
            <a:avLst/>
          </a:prstGeom>
          <a:noFill/>
        </p:spPr>
        <p:txBody>
          <a:bodyPr wrap="square" rtlCol="0">
            <a:spAutoFit/>
          </a:bodyPr>
          <a:lstStyle/>
          <a:p>
            <a:r>
              <a:rPr lang="es-AR" sz="1100" b="1" dirty="0">
                <a:solidFill>
                  <a:srgbClr val="759885"/>
                </a:solidFill>
              </a:rPr>
              <a:t>A. ¿Qué es la circunferencia de los árboles?</a:t>
            </a:r>
          </a:p>
          <a:p>
            <a:endParaRPr lang="es-AR" sz="1100" b="1" dirty="0" smtClean="0">
              <a:solidFill>
                <a:srgbClr val="215B1C"/>
              </a:solidFill>
            </a:endParaRPr>
          </a:p>
          <a:p>
            <a:r>
              <a:rPr lang="es-AR" sz="1100" b="1" dirty="0">
                <a:solidFill>
                  <a:srgbClr val="759885"/>
                </a:solidFill>
              </a:rPr>
              <a:t>B. ¿Por qué recolectar datos de la circunferencia de los árboles?</a:t>
            </a:r>
          </a:p>
          <a:p>
            <a:endParaRPr lang="es-AR" sz="1100" b="1" dirty="0">
              <a:solidFill>
                <a:srgbClr val="759885"/>
              </a:solidFill>
            </a:endParaRPr>
          </a:p>
          <a:p>
            <a:r>
              <a:rPr lang="es-AR" sz="1100" b="1" dirty="0">
                <a:solidFill>
                  <a:srgbClr val="759885"/>
                </a:solidFill>
              </a:rPr>
              <a:t>C. Cómo pueden ayudar sus mediciones</a:t>
            </a:r>
          </a:p>
          <a:p>
            <a:endParaRPr lang="es-AR" sz="1100" b="1" dirty="0">
              <a:solidFill>
                <a:srgbClr val="759885"/>
              </a:solidFill>
            </a:endParaRPr>
          </a:p>
          <a:p>
            <a:r>
              <a:rPr lang="es-AR" sz="1100" b="1" dirty="0">
                <a:solidFill>
                  <a:srgbClr val="215B1C"/>
                </a:solidFill>
              </a:rPr>
              <a:t>D. Cómo recopilar datos</a:t>
            </a:r>
          </a:p>
          <a:p>
            <a:endParaRPr lang="es-AR" sz="1100" b="1" dirty="0">
              <a:solidFill>
                <a:srgbClr val="759885"/>
              </a:solidFill>
            </a:endParaRPr>
          </a:p>
          <a:p>
            <a:r>
              <a:rPr lang="es-AR" sz="1100" b="1" dirty="0" smtClean="0">
                <a:solidFill>
                  <a:srgbClr val="759885"/>
                </a:solidFill>
              </a:rPr>
              <a:t>E. Ingresar datos al sitio web de GLOBE</a:t>
            </a:r>
          </a:p>
          <a:p>
            <a:endParaRPr lang="es-AR" sz="1100" b="1" dirty="0">
              <a:solidFill>
                <a:srgbClr val="759885"/>
              </a:solidFill>
            </a:endParaRPr>
          </a:p>
          <a:p>
            <a:r>
              <a:rPr lang="es-AR" sz="1100" b="1" dirty="0" smtClean="0">
                <a:solidFill>
                  <a:srgbClr val="759885"/>
                </a:solidFill>
              </a:rPr>
              <a:t>F. Entender los datos</a:t>
            </a:r>
          </a:p>
          <a:p>
            <a:endParaRPr lang="es-AR" sz="1100" b="1" dirty="0">
              <a:solidFill>
                <a:srgbClr val="759885"/>
              </a:solidFill>
            </a:endParaRPr>
          </a:p>
          <a:p>
            <a:r>
              <a:rPr lang="es-AR" sz="1100" b="1" dirty="0" smtClean="0">
                <a:solidFill>
                  <a:srgbClr val="759885"/>
                </a:solidFill>
              </a:rPr>
              <a:t>G. Auto evaluación</a:t>
            </a:r>
          </a:p>
          <a:p>
            <a:endParaRPr lang="es-AR" sz="1100" b="1" dirty="0">
              <a:solidFill>
                <a:srgbClr val="759885"/>
              </a:solidFill>
            </a:endParaRPr>
          </a:p>
          <a:p>
            <a:r>
              <a:rPr lang="es-AR" sz="1100" b="1" dirty="0" smtClean="0">
                <a:solidFill>
                  <a:srgbClr val="759885"/>
                </a:solidFill>
              </a:rPr>
              <a:t>H. Información Adicional</a:t>
            </a:r>
            <a:endParaRPr lang="es-AR" sz="1100" b="1" dirty="0">
              <a:solidFill>
                <a:srgbClr val="759885"/>
              </a:solidFill>
            </a:endParaRPr>
          </a:p>
        </p:txBody>
      </p:sp>
    </p:spTree>
    <p:extLst>
      <p:ext uri="{BB962C8B-B14F-4D97-AF65-F5344CB8AC3E}">
        <p14:creationId xmlns:p14="http://schemas.microsoft.com/office/powerpoint/2010/main" val="10329662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0627B17-9DD1-A345-8751-83B8F38A347B}" type="slidenum">
              <a:rPr lang="en-US" smtClean="0"/>
              <a:t>24</a:t>
            </a:fld>
            <a:endParaRPr lang="en-US" dirty="0"/>
          </a:p>
        </p:txBody>
      </p:sp>
      <p:pic>
        <p:nvPicPr>
          <p:cNvPr id="5" name="Picture 4" descr="Menu:  How your measurements can help"/>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78" y="942869"/>
            <a:ext cx="1175141" cy="6021086"/>
          </a:xfrm>
          <a:prstGeom prst="rect">
            <a:avLst/>
          </a:prstGeom>
        </p:spPr>
      </p:pic>
      <p:sp>
        <p:nvSpPr>
          <p:cNvPr id="2" name="Title 1"/>
          <p:cNvSpPr>
            <a:spLocks noGrp="1"/>
          </p:cNvSpPr>
          <p:nvPr>
            <p:ph type="title"/>
          </p:nvPr>
        </p:nvSpPr>
        <p:spPr>
          <a:xfrm>
            <a:off x="1257300" y="1604232"/>
            <a:ext cx="7886700" cy="1346451"/>
          </a:xfrm>
        </p:spPr>
        <p:txBody>
          <a:bodyPr>
            <a:normAutofit fontScale="90000"/>
          </a:bodyPr>
          <a:lstStyle/>
          <a:p>
            <a:r>
              <a:rPr lang="en-US" sz="3600" b="1" dirty="0">
                <a:solidFill>
                  <a:srgbClr val="055000"/>
                </a:solidFill>
              </a:rPr>
              <a:t>¡</a:t>
            </a:r>
            <a:r>
              <a:rPr lang="en-US" sz="3600" b="1" dirty="0" err="1">
                <a:solidFill>
                  <a:srgbClr val="055000"/>
                </a:solidFill>
              </a:rPr>
              <a:t>Hagamos</a:t>
            </a:r>
            <a:r>
              <a:rPr lang="en-US" sz="3600" b="1" dirty="0">
                <a:solidFill>
                  <a:srgbClr val="055000"/>
                </a:solidFill>
              </a:rPr>
              <a:t> un breve </a:t>
            </a:r>
            <a:r>
              <a:rPr lang="en-US" sz="3600" b="1" dirty="0" err="1">
                <a:solidFill>
                  <a:srgbClr val="055000"/>
                </a:solidFill>
              </a:rPr>
              <a:t>repaso</a:t>
            </a:r>
            <a:r>
              <a:rPr lang="en-US" sz="3600" b="1" dirty="0">
                <a:solidFill>
                  <a:srgbClr val="055000"/>
                </a:solidFill>
              </a:rPr>
              <a:t> antes de pasar al </a:t>
            </a:r>
            <a:r>
              <a:rPr lang="en-US" sz="3600" b="1" dirty="0" err="1">
                <a:solidFill>
                  <a:srgbClr val="055000"/>
                </a:solidFill>
              </a:rPr>
              <a:t>ingreso</a:t>
            </a:r>
            <a:r>
              <a:rPr lang="en-US" sz="3600" b="1" dirty="0">
                <a:solidFill>
                  <a:srgbClr val="055000"/>
                </a:solidFill>
              </a:rPr>
              <a:t> de </a:t>
            </a:r>
            <a:r>
              <a:rPr lang="en-US" sz="3600" b="1" dirty="0" err="1">
                <a:solidFill>
                  <a:srgbClr val="055000"/>
                </a:solidFill>
              </a:rPr>
              <a:t>datos</a:t>
            </a:r>
            <a:r>
              <a:rPr lang="en-US" sz="3600" b="1" dirty="0">
                <a:solidFill>
                  <a:srgbClr val="055000"/>
                </a:solidFill>
              </a:rPr>
              <a:t>! </a:t>
            </a:r>
            <a:r>
              <a:rPr lang="en-US" sz="3600" b="1" dirty="0" err="1">
                <a:solidFill>
                  <a:srgbClr val="055000"/>
                </a:solidFill>
              </a:rPr>
              <a:t>Pregunta</a:t>
            </a:r>
            <a:r>
              <a:rPr lang="en-US" sz="3600" b="1" dirty="0">
                <a:solidFill>
                  <a:srgbClr val="055000"/>
                </a:solidFill>
              </a:rPr>
              <a:t> 4</a:t>
            </a:r>
            <a:br>
              <a:rPr lang="en-US" sz="3600" b="1" dirty="0">
                <a:solidFill>
                  <a:srgbClr val="055000"/>
                </a:solidFill>
              </a:rPr>
            </a:br>
            <a:r>
              <a:rPr lang="en-US" sz="3600" b="1" dirty="0">
                <a:solidFill>
                  <a:srgbClr val="055000"/>
                </a:solidFill>
              </a:rPr>
              <a:t/>
            </a:r>
            <a:br>
              <a:rPr lang="en-US" sz="3600" b="1" dirty="0">
                <a:solidFill>
                  <a:srgbClr val="055000"/>
                </a:solidFill>
              </a:rPr>
            </a:br>
            <a:r>
              <a:rPr lang="en-US" b="1" dirty="0">
                <a:solidFill>
                  <a:srgbClr val="055000"/>
                </a:solidFill>
              </a:rPr>
              <a:t/>
            </a:r>
            <a:br>
              <a:rPr lang="en-US" b="1" dirty="0">
                <a:solidFill>
                  <a:srgbClr val="055000"/>
                </a:solidFill>
              </a:rPr>
            </a:br>
            <a:endParaRPr lang="en-US" dirty="0"/>
          </a:p>
        </p:txBody>
      </p:sp>
      <p:sp>
        <p:nvSpPr>
          <p:cNvPr id="3" name="Content Placeholder 2"/>
          <p:cNvSpPr>
            <a:spLocks noGrp="1"/>
          </p:cNvSpPr>
          <p:nvPr>
            <p:ph sz="half" idx="1"/>
          </p:nvPr>
        </p:nvSpPr>
        <p:spPr>
          <a:xfrm>
            <a:off x="1419014" y="2129521"/>
            <a:ext cx="7316771" cy="4351338"/>
          </a:xfrm>
        </p:spPr>
        <p:txBody>
          <a:bodyPr>
            <a:noAutofit/>
          </a:bodyPr>
          <a:lstStyle/>
          <a:p>
            <a:pPr marL="0" indent="0">
              <a:buNone/>
            </a:pPr>
            <a:r>
              <a:rPr lang="en-US" sz="2000" b="1" dirty="0">
                <a:solidFill>
                  <a:schemeClr val="accent6">
                    <a:lumMod val="50000"/>
                  </a:schemeClr>
                </a:solidFill>
              </a:rPr>
              <a:t>¿</a:t>
            </a:r>
            <a:r>
              <a:rPr lang="en-US" sz="2000" b="1" dirty="0" err="1">
                <a:solidFill>
                  <a:schemeClr val="accent6">
                    <a:lumMod val="50000"/>
                  </a:schemeClr>
                </a:solidFill>
              </a:rPr>
              <a:t>Qué</a:t>
            </a:r>
            <a:r>
              <a:rPr lang="en-US" sz="2000" b="1" dirty="0">
                <a:solidFill>
                  <a:schemeClr val="accent6">
                    <a:lumMod val="50000"/>
                  </a:schemeClr>
                </a:solidFill>
              </a:rPr>
              <a:t> </a:t>
            </a:r>
            <a:r>
              <a:rPr lang="en-US" sz="2000" b="1" dirty="0" err="1">
                <a:solidFill>
                  <a:schemeClr val="accent6">
                    <a:lumMod val="50000"/>
                  </a:schemeClr>
                </a:solidFill>
              </a:rPr>
              <a:t>árboles</a:t>
            </a:r>
            <a:r>
              <a:rPr lang="en-US" sz="2000" b="1" dirty="0">
                <a:solidFill>
                  <a:schemeClr val="accent6">
                    <a:lumMod val="50000"/>
                  </a:schemeClr>
                </a:solidFill>
              </a:rPr>
              <a:t> </a:t>
            </a:r>
            <a:r>
              <a:rPr lang="en-US" sz="2000" b="1" dirty="0" err="1">
                <a:solidFill>
                  <a:schemeClr val="accent6">
                    <a:lumMod val="50000"/>
                  </a:schemeClr>
                </a:solidFill>
              </a:rPr>
              <a:t>utiliza</a:t>
            </a:r>
            <a:r>
              <a:rPr lang="en-US" sz="2000" b="1" dirty="0">
                <a:solidFill>
                  <a:schemeClr val="accent6">
                    <a:lumMod val="50000"/>
                  </a:schemeClr>
                </a:solidFill>
              </a:rPr>
              <a:t> para </a:t>
            </a:r>
            <a:r>
              <a:rPr lang="en-US" sz="2000" b="1" dirty="0" err="1">
                <a:solidFill>
                  <a:schemeClr val="accent6">
                    <a:lumMod val="50000"/>
                  </a:schemeClr>
                </a:solidFill>
              </a:rPr>
              <a:t>tomar</a:t>
            </a:r>
            <a:r>
              <a:rPr lang="en-US" sz="2000" b="1" dirty="0">
                <a:solidFill>
                  <a:schemeClr val="accent6">
                    <a:lumMod val="50000"/>
                  </a:schemeClr>
                </a:solidFill>
              </a:rPr>
              <a:t> las </a:t>
            </a:r>
            <a:r>
              <a:rPr lang="en-US" sz="2000" b="1" dirty="0" err="1">
                <a:solidFill>
                  <a:schemeClr val="accent6">
                    <a:lumMod val="50000"/>
                  </a:schemeClr>
                </a:solidFill>
              </a:rPr>
              <a:t>mediciones</a:t>
            </a:r>
            <a:r>
              <a:rPr lang="en-US" sz="2000" b="1" dirty="0">
                <a:solidFill>
                  <a:schemeClr val="accent6">
                    <a:lumMod val="50000"/>
                  </a:schemeClr>
                </a:solidFill>
              </a:rPr>
              <a:t> de la </a:t>
            </a:r>
            <a:r>
              <a:rPr lang="en-US" sz="2000" b="1" dirty="0" err="1">
                <a:solidFill>
                  <a:schemeClr val="accent6">
                    <a:lumMod val="50000"/>
                  </a:schemeClr>
                </a:solidFill>
              </a:rPr>
              <a:t>circunferencia</a:t>
            </a:r>
            <a:r>
              <a:rPr lang="en-US" sz="2000" b="1" dirty="0">
                <a:solidFill>
                  <a:schemeClr val="accent6">
                    <a:lumMod val="50000"/>
                  </a:schemeClr>
                </a:solidFill>
              </a:rPr>
              <a:t> de los </a:t>
            </a:r>
            <a:r>
              <a:rPr lang="en-US" sz="2000" b="1" dirty="0" err="1">
                <a:solidFill>
                  <a:schemeClr val="accent6">
                    <a:lumMod val="50000"/>
                  </a:schemeClr>
                </a:solidFill>
              </a:rPr>
              <a:t>árboles</a:t>
            </a:r>
            <a:r>
              <a:rPr lang="en-US" sz="2000" b="1" dirty="0">
                <a:solidFill>
                  <a:schemeClr val="accent6">
                    <a:lumMod val="50000"/>
                  </a:schemeClr>
                </a:solidFill>
              </a:rPr>
              <a:t>?</a:t>
            </a:r>
          </a:p>
          <a:p>
            <a:pPr marL="457200" indent="-457200">
              <a:buFont typeface="+mj-lt"/>
              <a:buAutoNum type="alphaUcPeriod"/>
            </a:pPr>
            <a:r>
              <a:rPr lang="es-ES" sz="2000" dirty="0"/>
              <a:t>Los mismos 5 árboles utilizados para la altura del árbol. </a:t>
            </a:r>
            <a:endParaRPr lang="en-US" sz="2000" dirty="0"/>
          </a:p>
          <a:p>
            <a:pPr marL="457200" indent="-457200">
              <a:buFont typeface="+mj-lt"/>
              <a:buAutoNum type="alphaUcPeriod"/>
            </a:pPr>
            <a:r>
              <a:rPr lang="es-ES" sz="2000" dirty="0"/>
              <a:t>5 árboles que sean dominantes o la segunda especie de árbol más común</a:t>
            </a:r>
            <a:endParaRPr lang="en-US" sz="2000" dirty="0"/>
          </a:p>
          <a:p>
            <a:pPr marL="457200" indent="-457200">
              <a:buFont typeface="+mj-lt"/>
              <a:buAutoNum type="alphaUcPeriod"/>
            </a:pPr>
            <a:r>
              <a:rPr lang="en-US" sz="2000" dirty="0"/>
              <a:t>Los 5 </a:t>
            </a:r>
            <a:r>
              <a:rPr lang="en-US" sz="2000" dirty="0" err="1"/>
              <a:t>árboles</a:t>
            </a:r>
            <a:r>
              <a:rPr lang="en-US" sz="2000" dirty="0"/>
              <a:t> </a:t>
            </a:r>
            <a:r>
              <a:rPr lang="en-US" sz="2000" dirty="0" err="1"/>
              <a:t>más</a:t>
            </a:r>
            <a:r>
              <a:rPr lang="en-US" sz="2000" dirty="0"/>
              <a:t> altos</a:t>
            </a:r>
          </a:p>
          <a:p>
            <a:pPr marL="457200" indent="-457200">
              <a:buFont typeface="+mj-lt"/>
              <a:buAutoNum type="alphaUcPeriod"/>
            </a:pPr>
            <a:r>
              <a:rPr lang="en-US" sz="2000" dirty="0" err="1"/>
              <a:t>Todas</a:t>
            </a:r>
            <a:r>
              <a:rPr lang="en-US" sz="2000" dirty="0"/>
              <a:t> las </a:t>
            </a:r>
            <a:r>
              <a:rPr lang="en-US" sz="2000" dirty="0" err="1"/>
              <a:t>respuestas</a:t>
            </a:r>
            <a:r>
              <a:rPr lang="en-US" sz="2000" dirty="0"/>
              <a:t> </a:t>
            </a:r>
            <a:r>
              <a:rPr lang="en-US" sz="2000" dirty="0" err="1"/>
              <a:t>anteriores</a:t>
            </a:r>
            <a:endParaRPr lang="en-US" sz="2000" dirty="0"/>
          </a:p>
          <a:p>
            <a:pPr marL="457200" indent="-457200">
              <a:buFont typeface="+mj-lt"/>
              <a:buAutoNum type="alphaUcPeriod"/>
            </a:pPr>
            <a:r>
              <a:rPr lang="en-US" sz="2000" dirty="0"/>
              <a:t>Las </a:t>
            </a:r>
            <a:r>
              <a:rPr lang="en-US" sz="2000" dirty="0" err="1"/>
              <a:t>respuestas</a:t>
            </a:r>
            <a:r>
              <a:rPr lang="en-US" sz="2000" dirty="0"/>
              <a:t> A y C </a:t>
            </a:r>
            <a:r>
              <a:rPr lang="en-US" sz="2000" dirty="0" err="1"/>
              <a:t>solamente</a:t>
            </a:r>
            <a:endParaRPr lang="en-US" sz="2000" dirty="0"/>
          </a:p>
          <a:p>
            <a:pPr marL="0" indent="0">
              <a:buNone/>
            </a:pPr>
            <a:endParaRPr lang="en-US" sz="2000" dirty="0"/>
          </a:p>
          <a:p>
            <a:pPr marL="0" indent="0">
              <a:buNone/>
            </a:pPr>
            <a:r>
              <a:rPr lang="en-US" sz="2000" b="1" dirty="0">
                <a:solidFill>
                  <a:srgbClr val="FF0000"/>
                </a:solidFill>
              </a:rPr>
              <a:t>¿</a:t>
            </a:r>
            <a:r>
              <a:rPr lang="en-US" sz="2000" b="1" dirty="0" err="1">
                <a:solidFill>
                  <a:srgbClr val="FF0000"/>
                </a:solidFill>
              </a:rPr>
              <a:t>Cuál</a:t>
            </a:r>
            <a:r>
              <a:rPr lang="en-US" sz="2000" b="1" dirty="0">
                <a:solidFill>
                  <a:srgbClr val="FF0000"/>
                </a:solidFill>
              </a:rPr>
              <a:t> es </a:t>
            </a:r>
            <a:r>
              <a:rPr lang="en-US" sz="2000" b="1" dirty="0" err="1">
                <a:solidFill>
                  <a:srgbClr val="FF0000"/>
                </a:solidFill>
              </a:rPr>
              <a:t>su</a:t>
            </a:r>
            <a:r>
              <a:rPr lang="en-US" sz="2000" b="1" dirty="0">
                <a:solidFill>
                  <a:srgbClr val="FF0000"/>
                </a:solidFill>
              </a:rPr>
              <a:t> </a:t>
            </a:r>
            <a:r>
              <a:rPr lang="en-US" sz="2000" b="1" dirty="0" err="1">
                <a:solidFill>
                  <a:srgbClr val="FF0000"/>
                </a:solidFill>
              </a:rPr>
              <a:t>respuesta</a:t>
            </a:r>
            <a:r>
              <a:rPr lang="en-US" sz="2000" b="1" dirty="0">
                <a:solidFill>
                  <a:srgbClr val="FF0000"/>
                </a:solidFill>
              </a:rPr>
              <a:t>?</a:t>
            </a:r>
          </a:p>
        </p:txBody>
      </p:sp>
      <p:pic>
        <p:nvPicPr>
          <p:cNvPr id="8" name="Imagen 7"/>
          <p:cNvPicPr>
            <a:picLocks noChangeAspect="1"/>
          </p:cNvPicPr>
          <p:nvPr/>
        </p:nvPicPr>
        <p:blipFill>
          <a:blip r:embed="rId4"/>
          <a:stretch>
            <a:fillRect/>
          </a:stretch>
        </p:blipFill>
        <p:spPr>
          <a:xfrm>
            <a:off x="-397" y="-127199"/>
            <a:ext cx="9144793" cy="7059780"/>
          </a:xfrm>
          <a:prstGeom prst="rect">
            <a:avLst/>
          </a:prstGeom>
        </p:spPr>
      </p:pic>
      <p:sp>
        <p:nvSpPr>
          <p:cNvPr id="9" name="Elipse 8"/>
          <p:cNvSpPr/>
          <p:nvPr/>
        </p:nvSpPr>
        <p:spPr>
          <a:xfrm>
            <a:off x="7854122" y="61843"/>
            <a:ext cx="1046922" cy="773446"/>
          </a:xfrm>
          <a:prstGeom prst="ellipse">
            <a:avLst/>
          </a:prstGeom>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s-AR" sz="700" dirty="0" smtClean="0"/>
              <a:t>Evalúe sus conocimientos</a:t>
            </a:r>
            <a:endParaRPr lang="es-AR" sz="700" dirty="0"/>
          </a:p>
        </p:txBody>
      </p:sp>
      <p:sp>
        <p:nvSpPr>
          <p:cNvPr id="10" name="CuadroTexto 9"/>
          <p:cNvSpPr txBox="1"/>
          <p:nvPr/>
        </p:nvSpPr>
        <p:spPr>
          <a:xfrm>
            <a:off x="25090" y="1098059"/>
            <a:ext cx="1075295" cy="5001369"/>
          </a:xfrm>
          <a:prstGeom prst="rect">
            <a:avLst/>
          </a:prstGeom>
          <a:noFill/>
        </p:spPr>
        <p:txBody>
          <a:bodyPr wrap="square" rtlCol="0">
            <a:spAutoFit/>
          </a:bodyPr>
          <a:lstStyle/>
          <a:p>
            <a:r>
              <a:rPr lang="es-AR" sz="1100" b="1" dirty="0">
                <a:solidFill>
                  <a:srgbClr val="759885"/>
                </a:solidFill>
              </a:rPr>
              <a:t>A. ¿Qué es la circunferencia de los árboles?</a:t>
            </a:r>
          </a:p>
          <a:p>
            <a:endParaRPr lang="es-AR" sz="1100" b="1" dirty="0" smtClean="0">
              <a:solidFill>
                <a:srgbClr val="215B1C"/>
              </a:solidFill>
            </a:endParaRPr>
          </a:p>
          <a:p>
            <a:r>
              <a:rPr lang="es-AR" sz="1100" b="1" dirty="0">
                <a:solidFill>
                  <a:srgbClr val="759885"/>
                </a:solidFill>
              </a:rPr>
              <a:t>B. ¿Por qué recolectar datos de la circunferencia de los árboles?</a:t>
            </a:r>
          </a:p>
          <a:p>
            <a:endParaRPr lang="es-AR" sz="1100" b="1" dirty="0">
              <a:solidFill>
                <a:srgbClr val="759885"/>
              </a:solidFill>
            </a:endParaRPr>
          </a:p>
          <a:p>
            <a:r>
              <a:rPr lang="es-AR" sz="1100" b="1" dirty="0">
                <a:solidFill>
                  <a:srgbClr val="759885"/>
                </a:solidFill>
              </a:rPr>
              <a:t>C. Cómo pueden ayudar sus mediciones</a:t>
            </a:r>
          </a:p>
          <a:p>
            <a:endParaRPr lang="es-AR" sz="1100" b="1" dirty="0">
              <a:solidFill>
                <a:srgbClr val="759885"/>
              </a:solidFill>
            </a:endParaRPr>
          </a:p>
          <a:p>
            <a:r>
              <a:rPr lang="es-AR" sz="1100" b="1" dirty="0">
                <a:solidFill>
                  <a:srgbClr val="215B1C"/>
                </a:solidFill>
              </a:rPr>
              <a:t>D. Cómo recopilar datos</a:t>
            </a:r>
          </a:p>
          <a:p>
            <a:endParaRPr lang="es-AR" sz="1100" b="1" dirty="0">
              <a:solidFill>
                <a:srgbClr val="759885"/>
              </a:solidFill>
            </a:endParaRPr>
          </a:p>
          <a:p>
            <a:r>
              <a:rPr lang="es-AR" sz="1100" b="1" dirty="0" smtClean="0">
                <a:solidFill>
                  <a:srgbClr val="759885"/>
                </a:solidFill>
              </a:rPr>
              <a:t>E. Ingresar datos al sitio web de GLOBE</a:t>
            </a:r>
          </a:p>
          <a:p>
            <a:endParaRPr lang="es-AR" sz="1100" b="1" dirty="0">
              <a:solidFill>
                <a:srgbClr val="759885"/>
              </a:solidFill>
            </a:endParaRPr>
          </a:p>
          <a:p>
            <a:r>
              <a:rPr lang="es-AR" sz="1100" b="1" dirty="0" smtClean="0">
                <a:solidFill>
                  <a:srgbClr val="759885"/>
                </a:solidFill>
              </a:rPr>
              <a:t>F. Entender los datos</a:t>
            </a:r>
          </a:p>
          <a:p>
            <a:endParaRPr lang="es-AR" sz="1100" b="1" dirty="0">
              <a:solidFill>
                <a:srgbClr val="759885"/>
              </a:solidFill>
            </a:endParaRPr>
          </a:p>
          <a:p>
            <a:r>
              <a:rPr lang="es-AR" sz="1100" b="1" dirty="0" smtClean="0">
                <a:solidFill>
                  <a:srgbClr val="759885"/>
                </a:solidFill>
              </a:rPr>
              <a:t>G. Auto evaluación</a:t>
            </a:r>
          </a:p>
          <a:p>
            <a:endParaRPr lang="es-AR" sz="1100" b="1" dirty="0">
              <a:solidFill>
                <a:srgbClr val="759885"/>
              </a:solidFill>
            </a:endParaRPr>
          </a:p>
          <a:p>
            <a:r>
              <a:rPr lang="es-AR" sz="1100" b="1" dirty="0" smtClean="0">
                <a:solidFill>
                  <a:srgbClr val="759885"/>
                </a:solidFill>
              </a:rPr>
              <a:t>H. Información Adicional</a:t>
            </a:r>
            <a:endParaRPr lang="es-AR" sz="1100" b="1" dirty="0">
              <a:solidFill>
                <a:srgbClr val="759885"/>
              </a:solidFill>
            </a:endParaRPr>
          </a:p>
        </p:txBody>
      </p:sp>
    </p:spTree>
    <p:extLst>
      <p:ext uri="{BB962C8B-B14F-4D97-AF65-F5344CB8AC3E}">
        <p14:creationId xmlns:p14="http://schemas.microsoft.com/office/powerpoint/2010/main" val="1973576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0627B17-9DD1-A345-8751-83B8F38A347B}" type="slidenum">
              <a:rPr lang="en-US" smtClean="0"/>
              <a:t>25</a:t>
            </a:fld>
            <a:endParaRPr lang="en-US" dirty="0"/>
          </a:p>
        </p:txBody>
      </p:sp>
      <p:sp>
        <p:nvSpPr>
          <p:cNvPr id="2" name="Title 1"/>
          <p:cNvSpPr>
            <a:spLocks noGrp="1"/>
          </p:cNvSpPr>
          <p:nvPr>
            <p:ph type="title"/>
          </p:nvPr>
        </p:nvSpPr>
        <p:spPr>
          <a:xfrm>
            <a:off x="1257300" y="1619996"/>
            <a:ext cx="7886700" cy="1346451"/>
          </a:xfrm>
        </p:spPr>
        <p:txBody>
          <a:bodyPr>
            <a:normAutofit fontScale="90000"/>
          </a:bodyPr>
          <a:lstStyle/>
          <a:p>
            <a:r>
              <a:rPr lang="en-US" sz="3600" b="1" dirty="0">
                <a:solidFill>
                  <a:srgbClr val="055000"/>
                </a:solidFill>
              </a:rPr>
              <a:t>¡</a:t>
            </a:r>
            <a:r>
              <a:rPr lang="en-US" sz="3600" b="1" dirty="0" err="1">
                <a:solidFill>
                  <a:srgbClr val="055000"/>
                </a:solidFill>
              </a:rPr>
              <a:t>Hagamos</a:t>
            </a:r>
            <a:r>
              <a:rPr lang="en-US" sz="3600" b="1" dirty="0">
                <a:solidFill>
                  <a:srgbClr val="055000"/>
                </a:solidFill>
              </a:rPr>
              <a:t> un breve </a:t>
            </a:r>
            <a:r>
              <a:rPr lang="en-US" sz="3600" b="1" dirty="0" err="1">
                <a:solidFill>
                  <a:srgbClr val="055000"/>
                </a:solidFill>
              </a:rPr>
              <a:t>repaso</a:t>
            </a:r>
            <a:r>
              <a:rPr lang="en-US" sz="3600" b="1" dirty="0">
                <a:solidFill>
                  <a:srgbClr val="055000"/>
                </a:solidFill>
              </a:rPr>
              <a:t> antes de pasar al </a:t>
            </a:r>
            <a:r>
              <a:rPr lang="en-US" sz="3600" b="1" dirty="0" err="1">
                <a:solidFill>
                  <a:srgbClr val="055000"/>
                </a:solidFill>
              </a:rPr>
              <a:t>ingreso</a:t>
            </a:r>
            <a:r>
              <a:rPr lang="en-US" sz="3600" b="1" dirty="0">
                <a:solidFill>
                  <a:srgbClr val="055000"/>
                </a:solidFill>
              </a:rPr>
              <a:t> de </a:t>
            </a:r>
            <a:r>
              <a:rPr lang="en-US" sz="3600" b="1" dirty="0" err="1">
                <a:solidFill>
                  <a:srgbClr val="055000"/>
                </a:solidFill>
              </a:rPr>
              <a:t>datos</a:t>
            </a:r>
            <a:r>
              <a:rPr lang="en-US" sz="3600" b="1" dirty="0">
                <a:solidFill>
                  <a:srgbClr val="055000"/>
                </a:solidFill>
              </a:rPr>
              <a:t>! Respuesta de la </a:t>
            </a:r>
            <a:r>
              <a:rPr lang="en-US" sz="3600" b="1" dirty="0" err="1">
                <a:solidFill>
                  <a:srgbClr val="055000"/>
                </a:solidFill>
              </a:rPr>
              <a:t>pregunta</a:t>
            </a:r>
            <a:r>
              <a:rPr lang="en-US" sz="3600" b="1" dirty="0">
                <a:solidFill>
                  <a:srgbClr val="055000"/>
                </a:solidFill>
              </a:rPr>
              <a:t> 4</a:t>
            </a:r>
            <a:br>
              <a:rPr lang="en-US" sz="3600" b="1" dirty="0">
                <a:solidFill>
                  <a:srgbClr val="055000"/>
                </a:solidFill>
              </a:rPr>
            </a:br>
            <a:r>
              <a:rPr lang="en-US" sz="3600" b="1" dirty="0">
                <a:solidFill>
                  <a:srgbClr val="055000"/>
                </a:solidFill>
              </a:rPr>
              <a:t/>
            </a:r>
            <a:br>
              <a:rPr lang="en-US" sz="3600" b="1" dirty="0">
                <a:solidFill>
                  <a:srgbClr val="055000"/>
                </a:solidFill>
              </a:rPr>
            </a:br>
            <a:r>
              <a:rPr lang="en-US" b="1" dirty="0">
                <a:solidFill>
                  <a:srgbClr val="055000"/>
                </a:solidFill>
              </a:rPr>
              <a:t/>
            </a:r>
            <a:br>
              <a:rPr lang="en-US" b="1" dirty="0">
                <a:solidFill>
                  <a:srgbClr val="055000"/>
                </a:solidFill>
              </a:rPr>
            </a:br>
            <a:endParaRPr lang="en-US" dirty="0"/>
          </a:p>
        </p:txBody>
      </p:sp>
      <p:sp>
        <p:nvSpPr>
          <p:cNvPr id="3" name="Content Placeholder 2"/>
          <p:cNvSpPr>
            <a:spLocks noGrp="1"/>
          </p:cNvSpPr>
          <p:nvPr>
            <p:ph sz="half" idx="1"/>
          </p:nvPr>
        </p:nvSpPr>
        <p:spPr>
          <a:xfrm>
            <a:off x="1419014" y="2129521"/>
            <a:ext cx="7316771" cy="4351338"/>
          </a:xfrm>
        </p:spPr>
        <p:txBody>
          <a:bodyPr>
            <a:noAutofit/>
          </a:bodyPr>
          <a:lstStyle/>
          <a:p>
            <a:pPr marL="0" indent="0">
              <a:buNone/>
            </a:pPr>
            <a:r>
              <a:rPr lang="en-US" sz="2000" b="1" baseline="-25000" dirty="0">
                <a:solidFill>
                  <a:schemeClr val="accent6">
                    <a:lumMod val="50000"/>
                  </a:schemeClr>
                </a:solidFill>
              </a:rPr>
              <a:t>¿</a:t>
            </a:r>
            <a:r>
              <a:rPr lang="en-US" sz="2000" b="1" dirty="0" err="1">
                <a:solidFill>
                  <a:schemeClr val="accent6">
                    <a:lumMod val="50000"/>
                  </a:schemeClr>
                </a:solidFill>
              </a:rPr>
              <a:t>Qué</a:t>
            </a:r>
            <a:r>
              <a:rPr lang="en-US" sz="2000" b="1" dirty="0">
                <a:solidFill>
                  <a:schemeClr val="accent6">
                    <a:lumMod val="50000"/>
                  </a:schemeClr>
                </a:solidFill>
              </a:rPr>
              <a:t> </a:t>
            </a:r>
            <a:r>
              <a:rPr lang="en-US" sz="2000" b="1" dirty="0" err="1">
                <a:solidFill>
                  <a:schemeClr val="accent6">
                    <a:lumMod val="50000"/>
                  </a:schemeClr>
                </a:solidFill>
              </a:rPr>
              <a:t>árboles</a:t>
            </a:r>
            <a:r>
              <a:rPr lang="en-US" sz="2000" b="1" dirty="0">
                <a:solidFill>
                  <a:schemeClr val="accent6">
                    <a:lumMod val="50000"/>
                  </a:schemeClr>
                </a:solidFill>
              </a:rPr>
              <a:t> </a:t>
            </a:r>
            <a:r>
              <a:rPr lang="en-US" sz="2000" b="1" dirty="0" err="1">
                <a:solidFill>
                  <a:schemeClr val="accent6">
                    <a:lumMod val="50000"/>
                  </a:schemeClr>
                </a:solidFill>
              </a:rPr>
              <a:t>utiliza</a:t>
            </a:r>
            <a:r>
              <a:rPr lang="en-US" sz="2000" b="1" dirty="0">
                <a:solidFill>
                  <a:schemeClr val="accent6">
                    <a:lumMod val="50000"/>
                  </a:schemeClr>
                </a:solidFill>
              </a:rPr>
              <a:t> para </a:t>
            </a:r>
            <a:r>
              <a:rPr lang="en-US" sz="2000" b="1" dirty="0" err="1">
                <a:solidFill>
                  <a:schemeClr val="accent6">
                    <a:lumMod val="50000"/>
                  </a:schemeClr>
                </a:solidFill>
              </a:rPr>
              <a:t>tomar</a:t>
            </a:r>
            <a:r>
              <a:rPr lang="en-US" sz="2000" b="1" dirty="0">
                <a:solidFill>
                  <a:schemeClr val="accent6">
                    <a:lumMod val="50000"/>
                  </a:schemeClr>
                </a:solidFill>
              </a:rPr>
              <a:t> las </a:t>
            </a:r>
            <a:r>
              <a:rPr lang="en-US" sz="2000" b="1" dirty="0" err="1">
                <a:solidFill>
                  <a:schemeClr val="accent6">
                    <a:lumMod val="50000"/>
                  </a:schemeClr>
                </a:solidFill>
              </a:rPr>
              <a:t>mediciones</a:t>
            </a:r>
            <a:r>
              <a:rPr lang="en-US" sz="2000" b="1" dirty="0">
                <a:solidFill>
                  <a:schemeClr val="accent6">
                    <a:lumMod val="50000"/>
                  </a:schemeClr>
                </a:solidFill>
              </a:rPr>
              <a:t> de la </a:t>
            </a:r>
            <a:r>
              <a:rPr lang="en-US" sz="2000" b="1" dirty="0" err="1">
                <a:solidFill>
                  <a:schemeClr val="accent6">
                    <a:lumMod val="50000"/>
                  </a:schemeClr>
                </a:solidFill>
              </a:rPr>
              <a:t>circunferencia</a:t>
            </a:r>
            <a:r>
              <a:rPr lang="en-US" sz="2000" b="1" dirty="0">
                <a:solidFill>
                  <a:schemeClr val="accent6">
                    <a:lumMod val="50000"/>
                  </a:schemeClr>
                </a:solidFill>
              </a:rPr>
              <a:t> de los </a:t>
            </a:r>
            <a:r>
              <a:rPr lang="en-US" sz="2000" b="1" dirty="0" err="1">
                <a:solidFill>
                  <a:schemeClr val="accent6">
                    <a:lumMod val="50000"/>
                  </a:schemeClr>
                </a:solidFill>
              </a:rPr>
              <a:t>árboles</a:t>
            </a:r>
            <a:r>
              <a:rPr lang="en-US" sz="2000" b="1" dirty="0">
                <a:solidFill>
                  <a:schemeClr val="accent6">
                    <a:lumMod val="50000"/>
                  </a:schemeClr>
                </a:solidFill>
              </a:rPr>
              <a:t>?</a:t>
            </a:r>
          </a:p>
          <a:p>
            <a:pPr marL="457200" indent="-457200">
              <a:buFont typeface="+mj-lt"/>
              <a:buAutoNum type="alphaUcPeriod"/>
            </a:pPr>
            <a:r>
              <a:rPr lang="es-ES" sz="2000" dirty="0"/>
              <a:t>Los mismos 5 árboles utilizados para la altura del árbol. </a:t>
            </a:r>
            <a:r>
              <a:rPr lang="en-US" sz="2000" b="1" dirty="0">
                <a:solidFill>
                  <a:srgbClr val="FF0000"/>
                </a:solidFill>
                <a:sym typeface="Wingdings"/>
              </a:rPr>
              <a:t> </a:t>
            </a:r>
            <a:r>
              <a:rPr lang="es-ES" sz="2000" b="1" dirty="0">
                <a:solidFill>
                  <a:srgbClr val="FF0000"/>
                </a:solidFill>
              </a:rPr>
              <a:t>¡Es </a:t>
            </a:r>
            <a:r>
              <a:rPr lang="en-US" sz="2000" b="1" dirty="0" err="1">
                <a:solidFill>
                  <a:srgbClr val="FF0000"/>
                </a:solidFill>
              </a:rPr>
              <a:t>Correcta</a:t>
            </a:r>
            <a:r>
              <a:rPr lang="en-US" sz="2000" b="1" dirty="0">
                <a:solidFill>
                  <a:srgbClr val="FF0000"/>
                </a:solidFill>
              </a:rPr>
              <a:t>! </a:t>
            </a:r>
          </a:p>
          <a:p>
            <a:pPr marL="457200" indent="-457200">
              <a:buFont typeface="+mj-lt"/>
              <a:buAutoNum type="alphaUcPeriod"/>
            </a:pPr>
            <a:r>
              <a:rPr lang="es-ES" sz="2000" dirty="0"/>
              <a:t>5 árboles que sean dominantes o la segunda especie de árbol más común</a:t>
            </a:r>
            <a:endParaRPr lang="en-US" sz="2000" dirty="0"/>
          </a:p>
          <a:p>
            <a:pPr marL="457200" indent="-457200">
              <a:buFont typeface="+mj-lt"/>
              <a:buAutoNum type="alphaUcPeriod"/>
            </a:pPr>
            <a:r>
              <a:rPr lang="en-US" sz="2000" dirty="0"/>
              <a:t>Los 5 </a:t>
            </a:r>
            <a:r>
              <a:rPr lang="en-US" sz="2000" dirty="0" err="1"/>
              <a:t>árboles</a:t>
            </a:r>
            <a:r>
              <a:rPr lang="en-US" sz="2000" dirty="0"/>
              <a:t> </a:t>
            </a:r>
            <a:r>
              <a:rPr lang="en-US" sz="2000" dirty="0" err="1"/>
              <a:t>más</a:t>
            </a:r>
            <a:r>
              <a:rPr lang="en-US" sz="2000" dirty="0"/>
              <a:t> altos</a:t>
            </a:r>
          </a:p>
          <a:p>
            <a:pPr marL="457200" indent="-457200">
              <a:buFont typeface="+mj-lt"/>
              <a:buAutoNum type="alphaUcPeriod"/>
            </a:pPr>
            <a:r>
              <a:rPr lang="en-US" sz="2000" dirty="0" err="1"/>
              <a:t>Todas</a:t>
            </a:r>
            <a:r>
              <a:rPr lang="en-US" sz="2000" dirty="0"/>
              <a:t> las </a:t>
            </a:r>
            <a:r>
              <a:rPr lang="en-US" sz="2000" dirty="0" err="1"/>
              <a:t>respuestas</a:t>
            </a:r>
            <a:r>
              <a:rPr lang="en-US" sz="2000" dirty="0"/>
              <a:t> </a:t>
            </a:r>
            <a:r>
              <a:rPr lang="en-US" sz="2000" dirty="0" err="1"/>
              <a:t>anteriores</a:t>
            </a:r>
            <a:endParaRPr lang="en-US" sz="2000" dirty="0"/>
          </a:p>
          <a:p>
            <a:pPr marL="457200" indent="-457200">
              <a:buFont typeface="+mj-lt"/>
              <a:buAutoNum type="alphaUcPeriod"/>
            </a:pPr>
            <a:r>
              <a:rPr lang="en-US" sz="2000" dirty="0"/>
              <a:t>Las </a:t>
            </a:r>
            <a:r>
              <a:rPr lang="en-US" sz="2000" dirty="0" err="1"/>
              <a:t>respuestas</a:t>
            </a:r>
            <a:r>
              <a:rPr lang="en-US" sz="2000" dirty="0"/>
              <a:t> A y C </a:t>
            </a:r>
            <a:r>
              <a:rPr lang="en-US" sz="2000" dirty="0" err="1"/>
              <a:t>solamente</a:t>
            </a:r>
            <a:endParaRPr lang="en-US" sz="2000" dirty="0"/>
          </a:p>
          <a:p>
            <a:pPr marL="0" indent="0">
              <a:buNone/>
            </a:pPr>
            <a:endParaRPr lang="en-US" sz="2000" dirty="0"/>
          </a:p>
          <a:p>
            <a:pPr marL="0" indent="0">
              <a:buNone/>
            </a:pPr>
            <a:r>
              <a:rPr lang="en-US" sz="2000" b="1" dirty="0">
                <a:solidFill>
                  <a:srgbClr val="FF0000"/>
                </a:solidFill>
              </a:rPr>
              <a:t>¿</a:t>
            </a:r>
            <a:r>
              <a:rPr lang="en-US" sz="2000" b="1" dirty="0" err="1">
                <a:solidFill>
                  <a:srgbClr val="FF0000"/>
                </a:solidFill>
              </a:rPr>
              <a:t>Estuvo</a:t>
            </a:r>
            <a:r>
              <a:rPr lang="en-US" sz="2000" b="1" dirty="0">
                <a:solidFill>
                  <a:srgbClr val="FF0000"/>
                </a:solidFill>
              </a:rPr>
              <a:t> </a:t>
            </a:r>
            <a:r>
              <a:rPr lang="en-US" sz="2000" b="1" dirty="0" err="1">
                <a:solidFill>
                  <a:srgbClr val="FF0000"/>
                </a:solidFill>
              </a:rPr>
              <a:t>acertado</a:t>
            </a:r>
            <a:r>
              <a:rPr lang="en-US" sz="2000" b="1" dirty="0">
                <a:solidFill>
                  <a:srgbClr val="FF0000"/>
                </a:solidFill>
              </a:rPr>
              <a:t>? </a:t>
            </a:r>
          </a:p>
        </p:txBody>
      </p:sp>
      <p:pic>
        <p:nvPicPr>
          <p:cNvPr id="8" name="Imagen 7"/>
          <p:cNvPicPr>
            <a:picLocks noChangeAspect="1"/>
          </p:cNvPicPr>
          <p:nvPr/>
        </p:nvPicPr>
        <p:blipFill>
          <a:blip r:embed="rId3"/>
          <a:stretch>
            <a:fillRect/>
          </a:stretch>
        </p:blipFill>
        <p:spPr>
          <a:xfrm>
            <a:off x="-397" y="-127199"/>
            <a:ext cx="9144793" cy="7059780"/>
          </a:xfrm>
          <a:prstGeom prst="rect">
            <a:avLst/>
          </a:prstGeom>
        </p:spPr>
      </p:pic>
      <p:sp>
        <p:nvSpPr>
          <p:cNvPr id="9" name="Elipse 8"/>
          <p:cNvSpPr/>
          <p:nvPr/>
        </p:nvSpPr>
        <p:spPr>
          <a:xfrm>
            <a:off x="7854122" y="61843"/>
            <a:ext cx="1046922" cy="773446"/>
          </a:xfrm>
          <a:prstGeom prst="ellipse">
            <a:avLst/>
          </a:prstGeom>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s-AR" sz="700" dirty="0" smtClean="0"/>
              <a:t>Evalúe sus conocimientos</a:t>
            </a:r>
            <a:endParaRPr lang="es-AR" sz="700" dirty="0"/>
          </a:p>
        </p:txBody>
      </p:sp>
      <p:sp>
        <p:nvSpPr>
          <p:cNvPr id="10" name="CuadroTexto 9"/>
          <p:cNvSpPr txBox="1"/>
          <p:nvPr/>
        </p:nvSpPr>
        <p:spPr>
          <a:xfrm>
            <a:off x="25090" y="1098059"/>
            <a:ext cx="1075295" cy="5001369"/>
          </a:xfrm>
          <a:prstGeom prst="rect">
            <a:avLst/>
          </a:prstGeom>
          <a:noFill/>
        </p:spPr>
        <p:txBody>
          <a:bodyPr wrap="square" rtlCol="0">
            <a:spAutoFit/>
          </a:bodyPr>
          <a:lstStyle/>
          <a:p>
            <a:r>
              <a:rPr lang="es-AR" sz="1100" b="1" dirty="0">
                <a:solidFill>
                  <a:srgbClr val="759885"/>
                </a:solidFill>
              </a:rPr>
              <a:t>A. ¿Qué es la circunferencia de los árboles?</a:t>
            </a:r>
          </a:p>
          <a:p>
            <a:endParaRPr lang="es-AR" sz="1100" b="1" dirty="0" smtClean="0">
              <a:solidFill>
                <a:srgbClr val="215B1C"/>
              </a:solidFill>
            </a:endParaRPr>
          </a:p>
          <a:p>
            <a:r>
              <a:rPr lang="es-AR" sz="1100" b="1" dirty="0">
                <a:solidFill>
                  <a:srgbClr val="759885"/>
                </a:solidFill>
              </a:rPr>
              <a:t>B. ¿Por qué recolectar datos de la circunferencia de los árboles?</a:t>
            </a:r>
          </a:p>
          <a:p>
            <a:endParaRPr lang="es-AR" sz="1100" b="1" dirty="0">
              <a:solidFill>
                <a:srgbClr val="759885"/>
              </a:solidFill>
            </a:endParaRPr>
          </a:p>
          <a:p>
            <a:r>
              <a:rPr lang="es-AR" sz="1100" b="1" dirty="0">
                <a:solidFill>
                  <a:srgbClr val="759885"/>
                </a:solidFill>
              </a:rPr>
              <a:t>C. Cómo pueden ayudar sus mediciones</a:t>
            </a:r>
          </a:p>
          <a:p>
            <a:endParaRPr lang="es-AR" sz="1100" b="1" dirty="0">
              <a:solidFill>
                <a:srgbClr val="759885"/>
              </a:solidFill>
            </a:endParaRPr>
          </a:p>
          <a:p>
            <a:r>
              <a:rPr lang="es-AR" sz="1100" b="1" dirty="0">
                <a:solidFill>
                  <a:srgbClr val="215B1C"/>
                </a:solidFill>
              </a:rPr>
              <a:t>D. Cómo recopilar datos</a:t>
            </a:r>
          </a:p>
          <a:p>
            <a:endParaRPr lang="es-AR" sz="1100" b="1" dirty="0">
              <a:solidFill>
                <a:srgbClr val="759885"/>
              </a:solidFill>
            </a:endParaRPr>
          </a:p>
          <a:p>
            <a:r>
              <a:rPr lang="es-AR" sz="1100" b="1" dirty="0" smtClean="0">
                <a:solidFill>
                  <a:srgbClr val="759885"/>
                </a:solidFill>
              </a:rPr>
              <a:t>E. Ingresar datos al sitio web de GLOBE</a:t>
            </a:r>
          </a:p>
          <a:p>
            <a:endParaRPr lang="es-AR" sz="1100" b="1" dirty="0">
              <a:solidFill>
                <a:srgbClr val="759885"/>
              </a:solidFill>
            </a:endParaRPr>
          </a:p>
          <a:p>
            <a:r>
              <a:rPr lang="es-AR" sz="1100" b="1" dirty="0" smtClean="0">
                <a:solidFill>
                  <a:srgbClr val="759885"/>
                </a:solidFill>
              </a:rPr>
              <a:t>F. Entender los datos</a:t>
            </a:r>
          </a:p>
          <a:p>
            <a:endParaRPr lang="es-AR" sz="1100" b="1" dirty="0">
              <a:solidFill>
                <a:srgbClr val="759885"/>
              </a:solidFill>
            </a:endParaRPr>
          </a:p>
          <a:p>
            <a:r>
              <a:rPr lang="es-AR" sz="1100" b="1" dirty="0" smtClean="0">
                <a:solidFill>
                  <a:srgbClr val="759885"/>
                </a:solidFill>
              </a:rPr>
              <a:t>G. Auto evaluación</a:t>
            </a:r>
          </a:p>
          <a:p>
            <a:endParaRPr lang="es-AR" sz="1100" b="1" dirty="0">
              <a:solidFill>
                <a:srgbClr val="759885"/>
              </a:solidFill>
            </a:endParaRPr>
          </a:p>
          <a:p>
            <a:r>
              <a:rPr lang="es-AR" sz="1100" b="1" dirty="0" smtClean="0">
                <a:solidFill>
                  <a:srgbClr val="759885"/>
                </a:solidFill>
              </a:rPr>
              <a:t>H. Información Adicional</a:t>
            </a:r>
            <a:endParaRPr lang="es-AR" sz="1100" b="1" dirty="0">
              <a:solidFill>
                <a:srgbClr val="759885"/>
              </a:solidFill>
            </a:endParaRPr>
          </a:p>
        </p:txBody>
      </p:sp>
    </p:spTree>
    <p:extLst>
      <p:ext uri="{BB962C8B-B14F-4D97-AF65-F5344CB8AC3E}">
        <p14:creationId xmlns:p14="http://schemas.microsoft.com/office/powerpoint/2010/main" val="4848042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0627B17-9DD1-A345-8751-83B8F38A347B}" type="slidenum">
              <a:rPr lang="en-US" smtClean="0"/>
              <a:t>26</a:t>
            </a:fld>
            <a:endParaRPr lang="en-US" dirty="0"/>
          </a:p>
        </p:txBody>
      </p:sp>
      <p:sp>
        <p:nvSpPr>
          <p:cNvPr id="2" name="Title 1"/>
          <p:cNvSpPr>
            <a:spLocks noGrp="1"/>
          </p:cNvSpPr>
          <p:nvPr>
            <p:ph type="title"/>
          </p:nvPr>
        </p:nvSpPr>
        <p:spPr>
          <a:xfrm>
            <a:off x="1337735" y="1619996"/>
            <a:ext cx="7886700" cy="1346451"/>
          </a:xfrm>
        </p:spPr>
        <p:txBody>
          <a:bodyPr>
            <a:normAutofit fontScale="90000"/>
          </a:bodyPr>
          <a:lstStyle/>
          <a:p>
            <a:r>
              <a:rPr lang="en-US" sz="3600" b="1" dirty="0">
                <a:solidFill>
                  <a:srgbClr val="055000"/>
                </a:solidFill>
              </a:rPr>
              <a:t>¡</a:t>
            </a:r>
            <a:r>
              <a:rPr lang="en-US" sz="3600" b="1" dirty="0" err="1">
                <a:solidFill>
                  <a:srgbClr val="055000"/>
                </a:solidFill>
              </a:rPr>
              <a:t>Hagamos</a:t>
            </a:r>
            <a:r>
              <a:rPr lang="en-US" sz="3600" b="1" dirty="0">
                <a:solidFill>
                  <a:srgbClr val="055000"/>
                </a:solidFill>
              </a:rPr>
              <a:t> un breve </a:t>
            </a:r>
            <a:r>
              <a:rPr lang="en-US" sz="3600" b="1" dirty="0" err="1">
                <a:solidFill>
                  <a:srgbClr val="055000"/>
                </a:solidFill>
              </a:rPr>
              <a:t>repaso</a:t>
            </a:r>
            <a:r>
              <a:rPr lang="en-US" sz="3600" b="1" dirty="0">
                <a:solidFill>
                  <a:srgbClr val="055000"/>
                </a:solidFill>
              </a:rPr>
              <a:t> antes de pasar al </a:t>
            </a:r>
            <a:r>
              <a:rPr lang="en-US" sz="3600" b="1" dirty="0" err="1">
                <a:solidFill>
                  <a:srgbClr val="055000"/>
                </a:solidFill>
              </a:rPr>
              <a:t>ingreso</a:t>
            </a:r>
            <a:r>
              <a:rPr lang="en-US" sz="3600" b="1" dirty="0">
                <a:solidFill>
                  <a:srgbClr val="055000"/>
                </a:solidFill>
              </a:rPr>
              <a:t> de </a:t>
            </a:r>
            <a:r>
              <a:rPr lang="en-US" sz="3600" b="1" dirty="0" err="1">
                <a:solidFill>
                  <a:srgbClr val="055000"/>
                </a:solidFill>
              </a:rPr>
              <a:t>datos</a:t>
            </a:r>
            <a:r>
              <a:rPr lang="en-US" sz="3600" b="1" dirty="0">
                <a:solidFill>
                  <a:srgbClr val="055000"/>
                </a:solidFill>
              </a:rPr>
              <a:t>! </a:t>
            </a:r>
            <a:r>
              <a:rPr lang="en-US" sz="3600" b="1" dirty="0" err="1">
                <a:solidFill>
                  <a:srgbClr val="055000"/>
                </a:solidFill>
              </a:rPr>
              <a:t>Pregunta</a:t>
            </a:r>
            <a:r>
              <a:rPr lang="en-US" sz="3600" b="1" dirty="0">
                <a:solidFill>
                  <a:srgbClr val="055000"/>
                </a:solidFill>
              </a:rPr>
              <a:t> 5</a:t>
            </a:r>
            <a:br>
              <a:rPr lang="en-US" sz="3600" b="1" dirty="0">
                <a:solidFill>
                  <a:srgbClr val="055000"/>
                </a:solidFill>
              </a:rPr>
            </a:br>
            <a:r>
              <a:rPr lang="en-US" sz="3600" b="1" dirty="0">
                <a:solidFill>
                  <a:srgbClr val="055000"/>
                </a:solidFill>
              </a:rPr>
              <a:t/>
            </a:r>
            <a:br>
              <a:rPr lang="en-US" sz="3600" b="1" dirty="0">
                <a:solidFill>
                  <a:srgbClr val="055000"/>
                </a:solidFill>
              </a:rPr>
            </a:br>
            <a:r>
              <a:rPr lang="en-US" b="1" dirty="0">
                <a:solidFill>
                  <a:srgbClr val="055000"/>
                </a:solidFill>
              </a:rPr>
              <a:t/>
            </a:r>
            <a:br>
              <a:rPr lang="en-US" b="1" dirty="0">
                <a:solidFill>
                  <a:srgbClr val="055000"/>
                </a:solidFill>
              </a:rPr>
            </a:br>
            <a:endParaRPr lang="en-US" dirty="0"/>
          </a:p>
        </p:txBody>
      </p:sp>
      <p:sp>
        <p:nvSpPr>
          <p:cNvPr id="3" name="Content Placeholder 2"/>
          <p:cNvSpPr>
            <a:spLocks noGrp="1"/>
          </p:cNvSpPr>
          <p:nvPr>
            <p:ph sz="half" idx="1"/>
          </p:nvPr>
        </p:nvSpPr>
        <p:spPr>
          <a:xfrm>
            <a:off x="1419014" y="2129521"/>
            <a:ext cx="7316771" cy="4351338"/>
          </a:xfrm>
        </p:spPr>
        <p:txBody>
          <a:bodyPr>
            <a:noAutofit/>
          </a:bodyPr>
          <a:lstStyle/>
          <a:p>
            <a:pPr marL="0" indent="0">
              <a:buNone/>
            </a:pPr>
            <a:r>
              <a:rPr lang="es-ES" sz="2000" b="1" dirty="0">
                <a:solidFill>
                  <a:schemeClr val="accent6">
                    <a:lumMod val="50000"/>
                  </a:schemeClr>
                </a:solidFill>
              </a:rPr>
              <a:t>¿A qué altura debe medir la circunferencia del árbol?</a:t>
            </a:r>
            <a:endParaRPr lang="en-US" sz="2000" b="1" dirty="0">
              <a:solidFill>
                <a:schemeClr val="accent6">
                  <a:lumMod val="50000"/>
                </a:schemeClr>
              </a:solidFill>
            </a:endParaRPr>
          </a:p>
          <a:p>
            <a:pPr marL="457200" indent="-457200">
              <a:buFont typeface="+mj-lt"/>
              <a:buAutoNum type="alphaUcPeriod"/>
            </a:pPr>
            <a:r>
              <a:rPr lang="es-ES" sz="2000" dirty="0"/>
              <a:t>En la parte más gruesa del tronco </a:t>
            </a:r>
          </a:p>
          <a:p>
            <a:pPr marL="457200" indent="-457200">
              <a:buFont typeface="+mj-lt"/>
              <a:buAutoNum type="alphaUcPeriod"/>
            </a:pPr>
            <a:r>
              <a:rPr lang="es-ES" sz="2000" dirty="0"/>
              <a:t>A 1,35 m de la base del árbol </a:t>
            </a:r>
          </a:p>
          <a:p>
            <a:pPr marL="457200" indent="-457200">
              <a:buFont typeface="+mj-lt"/>
              <a:buAutoNum type="alphaUcPeriod"/>
            </a:pPr>
            <a:r>
              <a:rPr lang="es-ES" sz="2000" dirty="0"/>
              <a:t>Aproximadamente a la altura de su pecho</a:t>
            </a:r>
            <a:endParaRPr lang="en-US" sz="2000" dirty="0"/>
          </a:p>
          <a:p>
            <a:pPr marL="0" indent="0">
              <a:buNone/>
            </a:pPr>
            <a:endParaRPr lang="en-US" sz="2000" dirty="0"/>
          </a:p>
          <a:p>
            <a:pPr marL="0" indent="0">
              <a:buNone/>
            </a:pPr>
            <a:r>
              <a:rPr lang="en-US" sz="2000" b="1" dirty="0">
                <a:solidFill>
                  <a:srgbClr val="FF0000"/>
                </a:solidFill>
              </a:rPr>
              <a:t>¿</a:t>
            </a:r>
            <a:r>
              <a:rPr lang="en-US" sz="2000" b="1" dirty="0" err="1">
                <a:solidFill>
                  <a:srgbClr val="FF0000"/>
                </a:solidFill>
              </a:rPr>
              <a:t>Cuál</a:t>
            </a:r>
            <a:r>
              <a:rPr lang="en-US" sz="2000" b="1" dirty="0">
                <a:solidFill>
                  <a:srgbClr val="FF0000"/>
                </a:solidFill>
              </a:rPr>
              <a:t> es la </a:t>
            </a:r>
            <a:r>
              <a:rPr lang="en-US" sz="2000" b="1" dirty="0" err="1">
                <a:solidFill>
                  <a:srgbClr val="FF0000"/>
                </a:solidFill>
              </a:rPr>
              <a:t>respuesta</a:t>
            </a:r>
            <a:r>
              <a:rPr lang="en-US" sz="2000" b="1" dirty="0">
                <a:solidFill>
                  <a:srgbClr val="FF0000"/>
                </a:solidFill>
              </a:rPr>
              <a:t>? </a:t>
            </a:r>
          </a:p>
        </p:txBody>
      </p:sp>
      <p:pic>
        <p:nvPicPr>
          <p:cNvPr id="8" name="Imagen 7"/>
          <p:cNvPicPr>
            <a:picLocks noChangeAspect="1"/>
          </p:cNvPicPr>
          <p:nvPr/>
        </p:nvPicPr>
        <p:blipFill>
          <a:blip r:embed="rId3"/>
          <a:stretch>
            <a:fillRect/>
          </a:stretch>
        </p:blipFill>
        <p:spPr>
          <a:xfrm>
            <a:off x="-397" y="-127199"/>
            <a:ext cx="9144793" cy="7059780"/>
          </a:xfrm>
          <a:prstGeom prst="rect">
            <a:avLst/>
          </a:prstGeom>
        </p:spPr>
      </p:pic>
      <p:sp>
        <p:nvSpPr>
          <p:cNvPr id="9" name="Elipse 8"/>
          <p:cNvSpPr/>
          <p:nvPr/>
        </p:nvSpPr>
        <p:spPr>
          <a:xfrm>
            <a:off x="7854122" y="61843"/>
            <a:ext cx="1046922" cy="773446"/>
          </a:xfrm>
          <a:prstGeom prst="ellipse">
            <a:avLst/>
          </a:prstGeom>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s-AR" sz="700" dirty="0" smtClean="0"/>
              <a:t>Evalúe sus conocimientos</a:t>
            </a:r>
            <a:endParaRPr lang="es-AR" sz="700" dirty="0"/>
          </a:p>
        </p:txBody>
      </p:sp>
      <p:sp>
        <p:nvSpPr>
          <p:cNvPr id="10" name="CuadroTexto 9"/>
          <p:cNvSpPr txBox="1"/>
          <p:nvPr/>
        </p:nvSpPr>
        <p:spPr>
          <a:xfrm>
            <a:off x="25090" y="1098059"/>
            <a:ext cx="1075295" cy="5001369"/>
          </a:xfrm>
          <a:prstGeom prst="rect">
            <a:avLst/>
          </a:prstGeom>
          <a:noFill/>
        </p:spPr>
        <p:txBody>
          <a:bodyPr wrap="square" rtlCol="0">
            <a:spAutoFit/>
          </a:bodyPr>
          <a:lstStyle/>
          <a:p>
            <a:r>
              <a:rPr lang="es-AR" sz="1100" b="1" dirty="0">
                <a:solidFill>
                  <a:srgbClr val="759885"/>
                </a:solidFill>
              </a:rPr>
              <a:t>A. ¿Qué es la circunferencia de los árboles?</a:t>
            </a:r>
          </a:p>
          <a:p>
            <a:endParaRPr lang="es-AR" sz="1100" b="1" dirty="0" smtClean="0">
              <a:solidFill>
                <a:srgbClr val="215B1C"/>
              </a:solidFill>
            </a:endParaRPr>
          </a:p>
          <a:p>
            <a:r>
              <a:rPr lang="es-AR" sz="1100" b="1" dirty="0">
                <a:solidFill>
                  <a:srgbClr val="759885"/>
                </a:solidFill>
              </a:rPr>
              <a:t>B. ¿Por qué recolectar datos de la circunferencia de los árboles?</a:t>
            </a:r>
          </a:p>
          <a:p>
            <a:endParaRPr lang="es-AR" sz="1100" b="1" dirty="0">
              <a:solidFill>
                <a:srgbClr val="759885"/>
              </a:solidFill>
            </a:endParaRPr>
          </a:p>
          <a:p>
            <a:r>
              <a:rPr lang="es-AR" sz="1100" b="1" dirty="0">
                <a:solidFill>
                  <a:srgbClr val="759885"/>
                </a:solidFill>
              </a:rPr>
              <a:t>C. Cómo pueden ayudar sus mediciones</a:t>
            </a:r>
          </a:p>
          <a:p>
            <a:endParaRPr lang="es-AR" sz="1100" b="1" dirty="0">
              <a:solidFill>
                <a:srgbClr val="759885"/>
              </a:solidFill>
            </a:endParaRPr>
          </a:p>
          <a:p>
            <a:r>
              <a:rPr lang="es-AR" sz="1100" b="1" dirty="0">
                <a:solidFill>
                  <a:srgbClr val="215B1C"/>
                </a:solidFill>
              </a:rPr>
              <a:t>D. Cómo recopilar datos</a:t>
            </a:r>
          </a:p>
          <a:p>
            <a:endParaRPr lang="es-AR" sz="1100" b="1" dirty="0">
              <a:solidFill>
                <a:srgbClr val="759885"/>
              </a:solidFill>
            </a:endParaRPr>
          </a:p>
          <a:p>
            <a:r>
              <a:rPr lang="es-AR" sz="1100" b="1" dirty="0" smtClean="0">
                <a:solidFill>
                  <a:srgbClr val="759885"/>
                </a:solidFill>
              </a:rPr>
              <a:t>E. Ingresar datos al sitio web de GLOBE</a:t>
            </a:r>
          </a:p>
          <a:p>
            <a:endParaRPr lang="es-AR" sz="1100" b="1" dirty="0">
              <a:solidFill>
                <a:srgbClr val="759885"/>
              </a:solidFill>
            </a:endParaRPr>
          </a:p>
          <a:p>
            <a:r>
              <a:rPr lang="es-AR" sz="1100" b="1" dirty="0" smtClean="0">
                <a:solidFill>
                  <a:srgbClr val="759885"/>
                </a:solidFill>
              </a:rPr>
              <a:t>F. Entender los datos</a:t>
            </a:r>
          </a:p>
          <a:p>
            <a:endParaRPr lang="es-AR" sz="1100" b="1" dirty="0">
              <a:solidFill>
                <a:srgbClr val="759885"/>
              </a:solidFill>
            </a:endParaRPr>
          </a:p>
          <a:p>
            <a:r>
              <a:rPr lang="es-AR" sz="1100" b="1" dirty="0" smtClean="0">
                <a:solidFill>
                  <a:srgbClr val="759885"/>
                </a:solidFill>
              </a:rPr>
              <a:t>G. Auto evaluación</a:t>
            </a:r>
          </a:p>
          <a:p>
            <a:endParaRPr lang="es-AR" sz="1100" b="1" dirty="0">
              <a:solidFill>
                <a:srgbClr val="759885"/>
              </a:solidFill>
            </a:endParaRPr>
          </a:p>
          <a:p>
            <a:r>
              <a:rPr lang="es-AR" sz="1100" b="1" dirty="0" smtClean="0">
                <a:solidFill>
                  <a:srgbClr val="759885"/>
                </a:solidFill>
              </a:rPr>
              <a:t>H. Información Adicional</a:t>
            </a:r>
            <a:endParaRPr lang="es-AR" sz="1100" b="1" dirty="0">
              <a:solidFill>
                <a:srgbClr val="759885"/>
              </a:solidFill>
            </a:endParaRPr>
          </a:p>
        </p:txBody>
      </p:sp>
    </p:spTree>
    <p:extLst>
      <p:ext uri="{BB962C8B-B14F-4D97-AF65-F5344CB8AC3E}">
        <p14:creationId xmlns:p14="http://schemas.microsoft.com/office/powerpoint/2010/main" val="14183923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0627B17-9DD1-A345-8751-83B8F38A347B}" type="slidenum">
              <a:rPr lang="en-US" smtClean="0"/>
              <a:t>27</a:t>
            </a:fld>
            <a:endParaRPr lang="en-US" dirty="0"/>
          </a:p>
        </p:txBody>
      </p:sp>
      <p:sp>
        <p:nvSpPr>
          <p:cNvPr id="2" name="Title 1"/>
          <p:cNvSpPr>
            <a:spLocks noGrp="1"/>
          </p:cNvSpPr>
          <p:nvPr>
            <p:ph type="title"/>
          </p:nvPr>
        </p:nvSpPr>
        <p:spPr>
          <a:xfrm>
            <a:off x="1257300" y="951747"/>
            <a:ext cx="7886700" cy="1346451"/>
          </a:xfrm>
        </p:spPr>
        <p:txBody>
          <a:bodyPr>
            <a:normAutofit fontScale="90000"/>
          </a:bodyPr>
          <a:lstStyle/>
          <a:p>
            <a:r>
              <a:rPr lang="en-US" sz="3600" b="1" dirty="0">
                <a:solidFill>
                  <a:srgbClr val="055000"/>
                </a:solidFill>
              </a:rPr>
              <a:t/>
            </a:r>
            <a:br>
              <a:rPr lang="en-US" sz="3600" b="1" dirty="0">
                <a:solidFill>
                  <a:srgbClr val="055000"/>
                </a:solidFill>
              </a:rPr>
            </a:br>
            <a:r>
              <a:rPr lang="en-US" sz="3600" b="1" dirty="0">
                <a:solidFill>
                  <a:srgbClr val="055000"/>
                </a:solidFill>
              </a:rPr>
              <a:t/>
            </a:r>
            <a:br>
              <a:rPr lang="en-US" sz="3600" b="1" dirty="0">
                <a:solidFill>
                  <a:srgbClr val="055000"/>
                </a:solidFill>
              </a:rPr>
            </a:br>
            <a:r>
              <a:rPr lang="en-US" sz="3600" b="1" dirty="0">
                <a:solidFill>
                  <a:srgbClr val="055000"/>
                </a:solidFill>
              </a:rPr>
              <a:t/>
            </a:r>
            <a:br>
              <a:rPr lang="en-US" sz="3600" b="1" dirty="0">
                <a:solidFill>
                  <a:srgbClr val="055000"/>
                </a:solidFill>
              </a:rPr>
            </a:br>
            <a:r>
              <a:rPr lang="en-US" sz="3600" b="1" dirty="0">
                <a:solidFill>
                  <a:srgbClr val="055000"/>
                </a:solidFill>
              </a:rPr>
              <a:t>¡</a:t>
            </a:r>
            <a:r>
              <a:rPr lang="en-US" sz="3600" b="1" dirty="0" err="1">
                <a:solidFill>
                  <a:srgbClr val="055000"/>
                </a:solidFill>
              </a:rPr>
              <a:t>Hagamos</a:t>
            </a:r>
            <a:r>
              <a:rPr lang="en-US" sz="3600" b="1" dirty="0">
                <a:solidFill>
                  <a:srgbClr val="055000"/>
                </a:solidFill>
              </a:rPr>
              <a:t> un breve </a:t>
            </a:r>
            <a:r>
              <a:rPr lang="en-US" sz="3600" b="1" dirty="0" err="1">
                <a:solidFill>
                  <a:srgbClr val="055000"/>
                </a:solidFill>
              </a:rPr>
              <a:t>repaso</a:t>
            </a:r>
            <a:r>
              <a:rPr lang="en-US" sz="3600" b="1" dirty="0">
                <a:solidFill>
                  <a:srgbClr val="055000"/>
                </a:solidFill>
              </a:rPr>
              <a:t> antes de pasar al </a:t>
            </a:r>
            <a:r>
              <a:rPr lang="en-US" sz="3600" b="1" dirty="0" err="1">
                <a:solidFill>
                  <a:srgbClr val="055000"/>
                </a:solidFill>
              </a:rPr>
              <a:t>ingreso</a:t>
            </a:r>
            <a:r>
              <a:rPr lang="en-US" sz="3600" b="1" dirty="0">
                <a:solidFill>
                  <a:srgbClr val="055000"/>
                </a:solidFill>
              </a:rPr>
              <a:t> de </a:t>
            </a:r>
            <a:r>
              <a:rPr lang="en-US" sz="3600" b="1" dirty="0" err="1">
                <a:solidFill>
                  <a:srgbClr val="055000"/>
                </a:solidFill>
              </a:rPr>
              <a:t>datos</a:t>
            </a:r>
            <a:r>
              <a:rPr lang="en-US" sz="3600" b="1" dirty="0">
                <a:solidFill>
                  <a:srgbClr val="055000"/>
                </a:solidFill>
              </a:rPr>
              <a:t>! Respuesta de la </a:t>
            </a:r>
            <a:r>
              <a:rPr lang="en-US" sz="3600" b="1" dirty="0" err="1">
                <a:solidFill>
                  <a:srgbClr val="055000"/>
                </a:solidFill>
              </a:rPr>
              <a:t>pregunta</a:t>
            </a:r>
            <a:r>
              <a:rPr lang="en-US" sz="3600" b="1" dirty="0">
                <a:solidFill>
                  <a:srgbClr val="055000"/>
                </a:solidFill>
              </a:rPr>
              <a:t> 5</a:t>
            </a:r>
            <a:br>
              <a:rPr lang="en-US" sz="3600" b="1" dirty="0">
                <a:solidFill>
                  <a:srgbClr val="055000"/>
                </a:solidFill>
              </a:rPr>
            </a:br>
            <a:r>
              <a:rPr lang="en-US" sz="3600" b="1" dirty="0">
                <a:solidFill>
                  <a:srgbClr val="055000"/>
                </a:solidFill>
              </a:rPr>
              <a:t/>
            </a:r>
            <a:br>
              <a:rPr lang="en-US" sz="3600" b="1" dirty="0">
                <a:solidFill>
                  <a:srgbClr val="055000"/>
                </a:solidFill>
              </a:rPr>
            </a:br>
            <a:r>
              <a:rPr lang="en-US" b="1" dirty="0">
                <a:solidFill>
                  <a:srgbClr val="055000"/>
                </a:solidFill>
              </a:rPr>
              <a:t/>
            </a:r>
            <a:br>
              <a:rPr lang="en-US" b="1" dirty="0">
                <a:solidFill>
                  <a:srgbClr val="055000"/>
                </a:solidFill>
              </a:rPr>
            </a:br>
            <a:endParaRPr lang="en-US" dirty="0"/>
          </a:p>
        </p:txBody>
      </p:sp>
      <p:sp>
        <p:nvSpPr>
          <p:cNvPr id="3" name="Content Placeholder 2"/>
          <p:cNvSpPr>
            <a:spLocks noGrp="1"/>
          </p:cNvSpPr>
          <p:nvPr>
            <p:ph sz="half" idx="1"/>
          </p:nvPr>
        </p:nvSpPr>
        <p:spPr>
          <a:xfrm>
            <a:off x="1419014" y="2129521"/>
            <a:ext cx="7316771" cy="4351338"/>
          </a:xfrm>
        </p:spPr>
        <p:txBody>
          <a:bodyPr>
            <a:noAutofit/>
          </a:bodyPr>
          <a:lstStyle/>
          <a:p>
            <a:pPr marL="0" indent="0">
              <a:buNone/>
            </a:pPr>
            <a:r>
              <a:rPr lang="en-US" sz="2000" b="1" dirty="0">
                <a:solidFill>
                  <a:schemeClr val="accent6">
                    <a:lumMod val="50000"/>
                  </a:schemeClr>
                </a:solidFill>
              </a:rPr>
              <a:t>¿ A </a:t>
            </a:r>
            <a:r>
              <a:rPr lang="en-US" sz="2000" b="1" dirty="0" err="1">
                <a:solidFill>
                  <a:schemeClr val="accent6">
                    <a:lumMod val="50000"/>
                  </a:schemeClr>
                </a:solidFill>
              </a:rPr>
              <a:t>qué</a:t>
            </a:r>
            <a:r>
              <a:rPr lang="en-US" sz="2000" b="1" dirty="0">
                <a:solidFill>
                  <a:schemeClr val="accent6">
                    <a:lumMod val="50000"/>
                  </a:schemeClr>
                </a:solidFill>
              </a:rPr>
              <a:t> </a:t>
            </a:r>
            <a:r>
              <a:rPr lang="en-US" sz="2000" b="1" dirty="0" err="1">
                <a:solidFill>
                  <a:schemeClr val="accent6">
                    <a:lumMod val="50000"/>
                  </a:schemeClr>
                </a:solidFill>
              </a:rPr>
              <a:t>altura</a:t>
            </a:r>
            <a:r>
              <a:rPr lang="en-US" sz="2000" b="1" dirty="0">
                <a:solidFill>
                  <a:schemeClr val="accent6">
                    <a:lumMod val="50000"/>
                  </a:schemeClr>
                </a:solidFill>
              </a:rPr>
              <a:t> </a:t>
            </a:r>
            <a:r>
              <a:rPr lang="es-ES" sz="2000" b="1" dirty="0">
                <a:solidFill>
                  <a:schemeClr val="accent6">
                    <a:lumMod val="50000"/>
                  </a:schemeClr>
                </a:solidFill>
              </a:rPr>
              <a:t> debe medir la circunferencia del árbol</a:t>
            </a:r>
            <a:r>
              <a:rPr lang="en-US" sz="2000" b="1" dirty="0">
                <a:solidFill>
                  <a:schemeClr val="accent6">
                    <a:lumMod val="50000"/>
                  </a:schemeClr>
                </a:solidFill>
              </a:rPr>
              <a:t> ?</a:t>
            </a:r>
          </a:p>
          <a:p>
            <a:pPr marL="457200" indent="-457200">
              <a:buFont typeface="+mj-lt"/>
              <a:buAutoNum type="alphaUcPeriod"/>
            </a:pPr>
            <a:r>
              <a:rPr lang="es-ES" sz="2000" dirty="0"/>
              <a:t>En la parte más gruesa del tronco </a:t>
            </a:r>
          </a:p>
          <a:p>
            <a:pPr marL="457200" indent="-457200">
              <a:buFont typeface="+mj-lt"/>
              <a:buAutoNum type="alphaUcPeriod"/>
            </a:pPr>
            <a:r>
              <a:rPr lang="es-ES" sz="2000" b="1" dirty="0">
                <a:solidFill>
                  <a:srgbClr val="FF0000"/>
                </a:solidFill>
              </a:rPr>
              <a:t>A 1,35 m de la base del árbol </a:t>
            </a:r>
            <a:r>
              <a:rPr lang="en-US" sz="2000" b="1" dirty="0">
                <a:solidFill>
                  <a:srgbClr val="FF0000"/>
                </a:solidFill>
                <a:sym typeface="Wingdings"/>
              </a:rPr>
              <a:t> ¡Es </a:t>
            </a:r>
            <a:r>
              <a:rPr lang="en-US" sz="2000" b="1" dirty="0" err="1">
                <a:solidFill>
                  <a:srgbClr val="FF0000"/>
                </a:solidFill>
                <a:sym typeface="Wingdings"/>
              </a:rPr>
              <a:t>correcta</a:t>
            </a:r>
            <a:r>
              <a:rPr lang="en-US" sz="2000" b="1" dirty="0">
                <a:solidFill>
                  <a:srgbClr val="FF0000"/>
                </a:solidFill>
                <a:sym typeface="Wingdings"/>
              </a:rPr>
              <a:t>! </a:t>
            </a:r>
            <a:endParaRPr lang="es-ES" sz="2000" dirty="0"/>
          </a:p>
          <a:p>
            <a:pPr marL="457200" indent="-457200">
              <a:buFont typeface="+mj-lt"/>
              <a:buAutoNum type="alphaUcPeriod"/>
            </a:pPr>
            <a:r>
              <a:rPr lang="es-ES" sz="2000" dirty="0"/>
              <a:t>Aproximadamente a la altura de su pecho</a:t>
            </a:r>
            <a:endParaRPr lang="en-US" sz="2000" dirty="0"/>
          </a:p>
          <a:p>
            <a:pPr marL="0" indent="0">
              <a:buNone/>
            </a:pPr>
            <a:endParaRPr lang="en-US" sz="2000" dirty="0"/>
          </a:p>
          <a:p>
            <a:pPr marL="0" indent="0">
              <a:buNone/>
            </a:pPr>
            <a:r>
              <a:rPr lang="en-US" sz="2000" b="1" dirty="0">
                <a:solidFill>
                  <a:srgbClr val="FF0000"/>
                </a:solidFill>
              </a:rPr>
              <a:t>¿</a:t>
            </a:r>
            <a:r>
              <a:rPr lang="en-US" sz="2000" b="1" dirty="0" err="1">
                <a:solidFill>
                  <a:srgbClr val="FF0000"/>
                </a:solidFill>
              </a:rPr>
              <a:t>Estuvo</a:t>
            </a:r>
            <a:r>
              <a:rPr lang="en-US" sz="2000" b="1" dirty="0">
                <a:solidFill>
                  <a:srgbClr val="FF0000"/>
                </a:solidFill>
              </a:rPr>
              <a:t> </a:t>
            </a:r>
            <a:r>
              <a:rPr lang="en-US" sz="2000" b="1" dirty="0" err="1">
                <a:solidFill>
                  <a:srgbClr val="FF0000"/>
                </a:solidFill>
              </a:rPr>
              <a:t>acertado</a:t>
            </a:r>
            <a:r>
              <a:rPr lang="en-US" sz="2000" b="1" dirty="0">
                <a:solidFill>
                  <a:srgbClr val="FF0000"/>
                </a:solidFill>
              </a:rPr>
              <a:t>? </a:t>
            </a:r>
          </a:p>
          <a:p>
            <a:pPr marL="0" indent="0">
              <a:buNone/>
            </a:pPr>
            <a:r>
              <a:rPr lang="en-US" sz="2000" b="1" dirty="0" err="1">
                <a:solidFill>
                  <a:srgbClr val="FF0000"/>
                </a:solidFill>
              </a:rPr>
              <a:t>Exploremos</a:t>
            </a:r>
            <a:r>
              <a:rPr lang="en-US" sz="2000" b="1" dirty="0">
                <a:solidFill>
                  <a:srgbClr val="FF0000"/>
                </a:solidFill>
              </a:rPr>
              <a:t> </a:t>
            </a:r>
            <a:r>
              <a:rPr lang="en-US" sz="2000" b="1" dirty="0" err="1">
                <a:solidFill>
                  <a:srgbClr val="FF0000"/>
                </a:solidFill>
              </a:rPr>
              <a:t>ahora</a:t>
            </a:r>
            <a:r>
              <a:rPr lang="en-US" sz="2000" b="1" dirty="0">
                <a:solidFill>
                  <a:srgbClr val="FF0000"/>
                </a:solidFill>
              </a:rPr>
              <a:t>  el </a:t>
            </a:r>
            <a:r>
              <a:rPr lang="en-US" sz="2000" b="1" dirty="0" err="1">
                <a:solidFill>
                  <a:srgbClr val="FF0000"/>
                </a:solidFill>
              </a:rPr>
              <a:t>Ingreso</a:t>
            </a:r>
            <a:r>
              <a:rPr lang="en-US" sz="2000" b="1" dirty="0">
                <a:solidFill>
                  <a:srgbClr val="FF0000"/>
                </a:solidFill>
              </a:rPr>
              <a:t> de </a:t>
            </a:r>
            <a:r>
              <a:rPr lang="en-US" sz="2000" b="1" dirty="0" err="1">
                <a:solidFill>
                  <a:srgbClr val="FF0000"/>
                </a:solidFill>
              </a:rPr>
              <a:t>Datos</a:t>
            </a:r>
            <a:r>
              <a:rPr lang="en-US" sz="2000" b="1" dirty="0">
                <a:solidFill>
                  <a:srgbClr val="FF0000"/>
                </a:solidFill>
              </a:rPr>
              <a:t> y la </a:t>
            </a:r>
            <a:r>
              <a:rPr lang="en-US" sz="2000" b="1" dirty="0" err="1">
                <a:solidFill>
                  <a:srgbClr val="FF0000"/>
                </a:solidFill>
              </a:rPr>
              <a:t>Visualización</a:t>
            </a:r>
            <a:r>
              <a:rPr lang="en-US" sz="2000" b="1" dirty="0">
                <a:solidFill>
                  <a:srgbClr val="FF0000"/>
                </a:solidFill>
              </a:rPr>
              <a:t> GLOBE!</a:t>
            </a:r>
          </a:p>
        </p:txBody>
      </p:sp>
      <p:pic>
        <p:nvPicPr>
          <p:cNvPr id="8" name="Imagen 7"/>
          <p:cNvPicPr>
            <a:picLocks noChangeAspect="1"/>
          </p:cNvPicPr>
          <p:nvPr/>
        </p:nvPicPr>
        <p:blipFill>
          <a:blip r:embed="rId2"/>
          <a:stretch>
            <a:fillRect/>
          </a:stretch>
        </p:blipFill>
        <p:spPr>
          <a:xfrm>
            <a:off x="-397" y="-127199"/>
            <a:ext cx="9144793" cy="7059780"/>
          </a:xfrm>
          <a:prstGeom prst="rect">
            <a:avLst/>
          </a:prstGeom>
        </p:spPr>
      </p:pic>
      <p:sp>
        <p:nvSpPr>
          <p:cNvPr id="9" name="Elipse 8"/>
          <p:cNvSpPr/>
          <p:nvPr/>
        </p:nvSpPr>
        <p:spPr>
          <a:xfrm>
            <a:off x="7854122" y="61843"/>
            <a:ext cx="1046922" cy="773446"/>
          </a:xfrm>
          <a:prstGeom prst="ellipse">
            <a:avLst/>
          </a:prstGeom>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s-AR" sz="700" dirty="0" smtClean="0"/>
              <a:t>Evalúe sus conocimientos</a:t>
            </a:r>
            <a:endParaRPr lang="es-AR" sz="700" dirty="0"/>
          </a:p>
        </p:txBody>
      </p:sp>
      <p:sp>
        <p:nvSpPr>
          <p:cNvPr id="10" name="CuadroTexto 9"/>
          <p:cNvSpPr txBox="1"/>
          <p:nvPr/>
        </p:nvSpPr>
        <p:spPr>
          <a:xfrm>
            <a:off x="25090" y="1098059"/>
            <a:ext cx="1075295" cy="5001369"/>
          </a:xfrm>
          <a:prstGeom prst="rect">
            <a:avLst/>
          </a:prstGeom>
          <a:noFill/>
        </p:spPr>
        <p:txBody>
          <a:bodyPr wrap="square" rtlCol="0">
            <a:spAutoFit/>
          </a:bodyPr>
          <a:lstStyle/>
          <a:p>
            <a:r>
              <a:rPr lang="es-AR" sz="1100" b="1" dirty="0">
                <a:solidFill>
                  <a:srgbClr val="759885"/>
                </a:solidFill>
              </a:rPr>
              <a:t>A. ¿Qué es la circunferencia de los árboles?</a:t>
            </a:r>
          </a:p>
          <a:p>
            <a:endParaRPr lang="es-AR" sz="1100" b="1" dirty="0" smtClean="0">
              <a:solidFill>
                <a:srgbClr val="215B1C"/>
              </a:solidFill>
            </a:endParaRPr>
          </a:p>
          <a:p>
            <a:r>
              <a:rPr lang="es-AR" sz="1100" b="1" dirty="0">
                <a:solidFill>
                  <a:srgbClr val="759885"/>
                </a:solidFill>
              </a:rPr>
              <a:t>B. ¿Por qué recolectar datos de la circunferencia de los árboles?</a:t>
            </a:r>
          </a:p>
          <a:p>
            <a:endParaRPr lang="es-AR" sz="1100" b="1" dirty="0">
              <a:solidFill>
                <a:srgbClr val="759885"/>
              </a:solidFill>
            </a:endParaRPr>
          </a:p>
          <a:p>
            <a:r>
              <a:rPr lang="es-AR" sz="1100" b="1" dirty="0">
                <a:solidFill>
                  <a:srgbClr val="759885"/>
                </a:solidFill>
              </a:rPr>
              <a:t>C. Cómo pueden ayudar sus mediciones</a:t>
            </a:r>
          </a:p>
          <a:p>
            <a:endParaRPr lang="es-AR" sz="1100" b="1" dirty="0">
              <a:solidFill>
                <a:srgbClr val="759885"/>
              </a:solidFill>
            </a:endParaRPr>
          </a:p>
          <a:p>
            <a:r>
              <a:rPr lang="es-AR" sz="1100" b="1" dirty="0">
                <a:solidFill>
                  <a:srgbClr val="215B1C"/>
                </a:solidFill>
              </a:rPr>
              <a:t>D. Cómo recopilar datos</a:t>
            </a:r>
          </a:p>
          <a:p>
            <a:endParaRPr lang="es-AR" sz="1100" b="1" dirty="0">
              <a:solidFill>
                <a:srgbClr val="759885"/>
              </a:solidFill>
            </a:endParaRPr>
          </a:p>
          <a:p>
            <a:r>
              <a:rPr lang="es-AR" sz="1100" b="1" dirty="0" smtClean="0">
                <a:solidFill>
                  <a:srgbClr val="759885"/>
                </a:solidFill>
              </a:rPr>
              <a:t>E. Ingresar datos al sitio web de GLOBE</a:t>
            </a:r>
          </a:p>
          <a:p>
            <a:endParaRPr lang="es-AR" sz="1100" b="1" dirty="0">
              <a:solidFill>
                <a:srgbClr val="759885"/>
              </a:solidFill>
            </a:endParaRPr>
          </a:p>
          <a:p>
            <a:r>
              <a:rPr lang="es-AR" sz="1100" b="1" dirty="0" smtClean="0">
                <a:solidFill>
                  <a:srgbClr val="759885"/>
                </a:solidFill>
              </a:rPr>
              <a:t>F. Entender los datos</a:t>
            </a:r>
          </a:p>
          <a:p>
            <a:endParaRPr lang="es-AR" sz="1100" b="1" dirty="0">
              <a:solidFill>
                <a:srgbClr val="759885"/>
              </a:solidFill>
            </a:endParaRPr>
          </a:p>
          <a:p>
            <a:r>
              <a:rPr lang="es-AR" sz="1100" b="1" dirty="0" smtClean="0">
                <a:solidFill>
                  <a:srgbClr val="759885"/>
                </a:solidFill>
              </a:rPr>
              <a:t>G. Auto evaluación</a:t>
            </a:r>
          </a:p>
          <a:p>
            <a:endParaRPr lang="es-AR" sz="1100" b="1" dirty="0">
              <a:solidFill>
                <a:srgbClr val="759885"/>
              </a:solidFill>
            </a:endParaRPr>
          </a:p>
          <a:p>
            <a:r>
              <a:rPr lang="es-AR" sz="1100" b="1" dirty="0" smtClean="0">
                <a:solidFill>
                  <a:srgbClr val="759885"/>
                </a:solidFill>
              </a:rPr>
              <a:t>H. Información Adicional</a:t>
            </a:r>
            <a:endParaRPr lang="es-AR" sz="1100" b="1" dirty="0">
              <a:solidFill>
                <a:srgbClr val="759885"/>
              </a:solidFill>
            </a:endParaRPr>
          </a:p>
        </p:txBody>
      </p:sp>
    </p:spTree>
    <p:extLst>
      <p:ext uri="{BB962C8B-B14F-4D97-AF65-F5344CB8AC3E}">
        <p14:creationId xmlns:p14="http://schemas.microsoft.com/office/powerpoint/2010/main" val="21070188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0627B17-9DD1-A345-8751-83B8F38A347B}" type="slidenum">
              <a:rPr lang="en-US" smtClean="0"/>
              <a:pPr/>
              <a:t>28</a:t>
            </a:fld>
            <a:endParaRPr lang="en-US" dirty="0"/>
          </a:p>
        </p:txBody>
      </p:sp>
      <p:sp>
        <p:nvSpPr>
          <p:cNvPr id="5" name="Title 1">
            <a:extLst>
              <a:ext uri="{FF2B5EF4-FFF2-40B4-BE49-F238E27FC236}">
                <a16:creationId xmlns:a16="http://schemas.microsoft.com/office/drawing/2014/main" id="{792C617F-1F97-42EB-92EE-EC06E9B1FCA9}"/>
              </a:ext>
            </a:extLst>
          </p:cNvPr>
          <p:cNvSpPr>
            <a:spLocks noGrp="1"/>
          </p:cNvSpPr>
          <p:nvPr>
            <p:ph type="title"/>
          </p:nvPr>
        </p:nvSpPr>
        <p:spPr>
          <a:xfrm>
            <a:off x="1383253" y="997249"/>
            <a:ext cx="5518150" cy="735649"/>
          </a:xfrm>
        </p:spPr>
        <p:txBody>
          <a:bodyPr>
            <a:normAutofit fontScale="90000"/>
          </a:bodyPr>
          <a:lstStyle/>
          <a:p>
            <a:r>
              <a:rPr lang="en-US" sz="2800" b="1" dirty="0" err="1">
                <a:solidFill>
                  <a:schemeClr val="accent6">
                    <a:lumMod val="50000"/>
                  </a:schemeClr>
                </a:solidFill>
              </a:rPr>
              <a:t>Reporte</a:t>
            </a:r>
            <a:r>
              <a:rPr lang="en-US" sz="2800" b="1" dirty="0">
                <a:solidFill>
                  <a:schemeClr val="accent6">
                    <a:lumMod val="50000"/>
                  </a:schemeClr>
                </a:solidFill>
              </a:rPr>
              <a:t> </a:t>
            </a:r>
            <a:r>
              <a:rPr lang="en-US" sz="2800" b="1" dirty="0" err="1">
                <a:solidFill>
                  <a:schemeClr val="accent6">
                    <a:lumMod val="50000"/>
                  </a:schemeClr>
                </a:solidFill>
              </a:rPr>
              <a:t>datos</a:t>
            </a:r>
            <a:r>
              <a:rPr lang="en-US" sz="2800" b="1" dirty="0">
                <a:solidFill>
                  <a:schemeClr val="accent6">
                    <a:lumMod val="50000"/>
                  </a:schemeClr>
                </a:solidFill>
              </a:rPr>
              <a:t> a la Base de </a:t>
            </a:r>
            <a:r>
              <a:rPr lang="en-US" sz="2800" b="1" dirty="0" err="1">
                <a:solidFill>
                  <a:schemeClr val="accent6">
                    <a:lumMod val="50000"/>
                  </a:schemeClr>
                </a:solidFill>
              </a:rPr>
              <a:t>Datos</a:t>
            </a:r>
            <a:r>
              <a:rPr lang="en-US" sz="2800" b="1" dirty="0">
                <a:solidFill>
                  <a:schemeClr val="accent6">
                    <a:lumMod val="50000"/>
                  </a:schemeClr>
                </a:solidFill>
              </a:rPr>
              <a:t>  GLOBE</a:t>
            </a:r>
          </a:p>
        </p:txBody>
      </p:sp>
      <p:sp>
        <p:nvSpPr>
          <p:cNvPr id="12" name="Content Placeholder 2"/>
          <p:cNvSpPr>
            <a:spLocks noGrp="1"/>
          </p:cNvSpPr>
          <p:nvPr>
            <p:ph sz="half" idx="1"/>
          </p:nvPr>
        </p:nvSpPr>
        <p:spPr>
          <a:xfrm>
            <a:off x="1383253" y="1825625"/>
            <a:ext cx="3886200" cy="4351338"/>
          </a:xfrm>
        </p:spPr>
        <p:txBody>
          <a:bodyPr>
            <a:normAutofit fontScale="70000" lnSpcReduction="20000"/>
          </a:bodyPr>
          <a:lstStyle/>
          <a:p>
            <a:r>
              <a:rPr lang="es-ES" u="sng" dirty="0">
                <a:solidFill>
                  <a:srgbClr val="0070C0"/>
                </a:solidFill>
              </a:rPr>
              <a:t>Entrada de datos en vivo</a:t>
            </a:r>
            <a:r>
              <a:rPr lang="es-ES" dirty="0"/>
              <a:t> cargue sus datos en la Base de Datos Científica oficial de GLOBE</a:t>
            </a:r>
          </a:p>
          <a:p>
            <a:r>
              <a:rPr lang="es-ES" dirty="0"/>
              <a:t> Entrada de datos por correo electrónico: envíe los datos en el cuerpo de su correo electrónico (no como un archivo adjunto) a </a:t>
            </a:r>
            <a:r>
              <a:rPr lang="es-ES" dirty="0">
                <a:hlinkClick r:id="rId3"/>
              </a:rPr>
              <a:t>DATA@GLOBE.GOV</a:t>
            </a:r>
            <a:endParaRPr lang="es-ES" dirty="0"/>
          </a:p>
          <a:p>
            <a:r>
              <a:rPr lang="es-ES" dirty="0"/>
              <a:t>Aplicación de datos móviles: descargue la aplicación de Ingresos de Datos Científicos  GLOBE en su dispositivo móvil y seleccione la opción correcta. </a:t>
            </a:r>
          </a:p>
          <a:p>
            <a:r>
              <a:rPr lang="es-ES" dirty="0"/>
              <a:t>Para Android a través de </a:t>
            </a:r>
            <a:r>
              <a:rPr lang="es-ES" u="sng" dirty="0">
                <a:solidFill>
                  <a:srgbClr val="0070C0"/>
                </a:solidFill>
              </a:rPr>
              <a:t>Google Play</a:t>
            </a:r>
          </a:p>
          <a:p>
            <a:r>
              <a:rPr lang="es-ES" dirty="0"/>
              <a:t> Play Para IOS a través de la </a:t>
            </a:r>
            <a:r>
              <a:rPr lang="es-ES" u="sng" dirty="0">
                <a:solidFill>
                  <a:srgbClr val="0070C0"/>
                </a:solidFill>
              </a:rPr>
              <a:t>App Store</a:t>
            </a:r>
          </a:p>
          <a:p>
            <a:pPr marL="0" indent="0">
              <a:buNone/>
            </a:pPr>
            <a:endParaRPr lang="en-US" dirty="0"/>
          </a:p>
          <a:p>
            <a:endParaRPr lang="en-US" dirty="0"/>
          </a:p>
        </p:txBody>
      </p:sp>
      <p:pic>
        <p:nvPicPr>
          <p:cNvPr id="13" name="Content Placeholder 7" descr="Screenshot of the GLOBE Program Science Data Entry App"/>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5581650" y="2496344"/>
            <a:ext cx="1981200" cy="3009900"/>
          </a:xfrm>
        </p:spPr>
      </p:pic>
      <p:pic>
        <p:nvPicPr>
          <p:cNvPr id="16" name="Imagen 15"/>
          <p:cNvPicPr>
            <a:picLocks noChangeAspect="1"/>
          </p:cNvPicPr>
          <p:nvPr/>
        </p:nvPicPr>
        <p:blipFill>
          <a:blip r:embed="rId5"/>
          <a:stretch>
            <a:fillRect/>
          </a:stretch>
        </p:blipFill>
        <p:spPr>
          <a:xfrm>
            <a:off x="-397" y="-127199"/>
            <a:ext cx="9144793" cy="7059780"/>
          </a:xfrm>
          <a:prstGeom prst="rect">
            <a:avLst/>
          </a:prstGeom>
        </p:spPr>
      </p:pic>
      <p:sp>
        <p:nvSpPr>
          <p:cNvPr id="17" name="Elipse 16"/>
          <p:cNvSpPr/>
          <p:nvPr/>
        </p:nvSpPr>
        <p:spPr>
          <a:xfrm>
            <a:off x="7854122" y="61843"/>
            <a:ext cx="1046922" cy="773446"/>
          </a:xfrm>
          <a:prstGeom prst="ellipse">
            <a:avLst/>
          </a:prstGeom>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s-AR" sz="700" dirty="0" smtClean="0"/>
              <a:t>Ingresar datos al sitio web de GLOBE</a:t>
            </a:r>
            <a:endParaRPr lang="es-AR" sz="700" dirty="0"/>
          </a:p>
        </p:txBody>
      </p:sp>
      <p:sp>
        <p:nvSpPr>
          <p:cNvPr id="18" name="CuadroTexto 17"/>
          <p:cNvSpPr txBox="1"/>
          <p:nvPr/>
        </p:nvSpPr>
        <p:spPr>
          <a:xfrm>
            <a:off x="25090" y="1098059"/>
            <a:ext cx="1075295" cy="5001369"/>
          </a:xfrm>
          <a:prstGeom prst="rect">
            <a:avLst/>
          </a:prstGeom>
          <a:noFill/>
        </p:spPr>
        <p:txBody>
          <a:bodyPr wrap="square" rtlCol="0">
            <a:spAutoFit/>
          </a:bodyPr>
          <a:lstStyle/>
          <a:p>
            <a:r>
              <a:rPr lang="es-AR" sz="1100" b="1" dirty="0">
                <a:solidFill>
                  <a:srgbClr val="759885"/>
                </a:solidFill>
              </a:rPr>
              <a:t>A. ¿Qué es la circunferencia de los árboles?</a:t>
            </a:r>
          </a:p>
          <a:p>
            <a:endParaRPr lang="es-AR" sz="1100" b="1" dirty="0" smtClean="0">
              <a:solidFill>
                <a:srgbClr val="215B1C"/>
              </a:solidFill>
            </a:endParaRPr>
          </a:p>
          <a:p>
            <a:r>
              <a:rPr lang="es-AR" sz="1100" b="1" dirty="0">
                <a:solidFill>
                  <a:srgbClr val="759885"/>
                </a:solidFill>
              </a:rPr>
              <a:t>B. ¿Por qué recolectar datos de la circunferencia de los árboles?</a:t>
            </a:r>
          </a:p>
          <a:p>
            <a:endParaRPr lang="es-AR" sz="1100" b="1" dirty="0">
              <a:solidFill>
                <a:srgbClr val="759885"/>
              </a:solidFill>
            </a:endParaRPr>
          </a:p>
          <a:p>
            <a:r>
              <a:rPr lang="es-AR" sz="1100" b="1" dirty="0">
                <a:solidFill>
                  <a:srgbClr val="759885"/>
                </a:solidFill>
              </a:rPr>
              <a:t>C. Cómo pueden ayudar sus mediciones</a:t>
            </a:r>
          </a:p>
          <a:p>
            <a:endParaRPr lang="es-AR" sz="1100" b="1" dirty="0">
              <a:solidFill>
                <a:srgbClr val="759885"/>
              </a:solidFill>
            </a:endParaRPr>
          </a:p>
          <a:p>
            <a:r>
              <a:rPr lang="es-AR" sz="1100" b="1" dirty="0">
                <a:solidFill>
                  <a:srgbClr val="759885"/>
                </a:solidFill>
              </a:rPr>
              <a:t>D. Cómo recopilar datos</a:t>
            </a:r>
          </a:p>
          <a:p>
            <a:endParaRPr lang="es-AR" sz="1100" b="1" dirty="0">
              <a:solidFill>
                <a:srgbClr val="759885"/>
              </a:solidFill>
            </a:endParaRPr>
          </a:p>
          <a:p>
            <a:r>
              <a:rPr lang="es-AR" sz="1100" b="1" dirty="0">
                <a:solidFill>
                  <a:srgbClr val="215B1C"/>
                </a:solidFill>
              </a:rPr>
              <a:t>E. Ingresar datos al sitio web de GLOBE</a:t>
            </a:r>
          </a:p>
          <a:p>
            <a:endParaRPr lang="es-AR" sz="1100" b="1" dirty="0">
              <a:solidFill>
                <a:srgbClr val="759885"/>
              </a:solidFill>
            </a:endParaRPr>
          </a:p>
          <a:p>
            <a:r>
              <a:rPr lang="es-AR" sz="1100" b="1" dirty="0" smtClean="0">
                <a:solidFill>
                  <a:srgbClr val="759885"/>
                </a:solidFill>
              </a:rPr>
              <a:t>F. Entender los datos</a:t>
            </a:r>
          </a:p>
          <a:p>
            <a:endParaRPr lang="es-AR" sz="1100" b="1" dirty="0">
              <a:solidFill>
                <a:srgbClr val="759885"/>
              </a:solidFill>
            </a:endParaRPr>
          </a:p>
          <a:p>
            <a:r>
              <a:rPr lang="es-AR" sz="1100" b="1" dirty="0" smtClean="0">
                <a:solidFill>
                  <a:srgbClr val="759885"/>
                </a:solidFill>
              </a:rPr>
              <a:t>G. Auto evaluación</a:t>
            </a:r>
          </a:p>
          <a:p>
            <a:endParaRPr lang="es-AR" sz="1100" b="1" dirty="0">
              <a:solidFill>
                <a:srgbClr val="759885"/>
              </a:solidFill>
            </a:endParaRPr>
          </a:p>
          <a:p>
            <a:r>
              <a:rPr lang="es-AR" sz="1100" b="1" dirty="0" smtClean="0">
                <a:solidFill>
                  <a:srgbClr val="759885"/>
                </a:solidFill>
              </a:rPr>
              <a:t>H. Información Adicional</a:t>
            </a:r>
            <a:endParaRPr lang="es-AR" sz="1100" b="1" dirty="0">
              <a:solidFill>
                <a:srgbClr val="759885"/>
              </a:solidFill>
            </a:endParaRPr>
          </a:p>
        </p:txBody>
      </p:sp>
    </p:spTree>
    <p:extLst>
      <p:ext uri="{BB962C8B-B14F-4D97-AF65-F5344CB8AC3E}">
        <p14:creationId xmlns:p14="http://schemas.microsoft.com/office/powerpoint/2010/main" val="11612895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0627B17-9DD1-A345-8751-83B8F38A347B}" type="slidenum">
              <a:rPr lang="en-US" smtClean="0"/>
              <a:t>2</a:t>
            </a:fld>
            <a:endParaRPr lang="en-US" dirty="0"/>
          </a:p>
        </p:txBody>
      </p:sp>
      <p:sp>
        <p:nvSpPr>
          <p:cNvPr id="2" name="Title 1"/>
          <p:cNvSpPr>
            <a:spLocks noGrp="1"/>
          </p:cNvSpPr>
          <p:nvPr>
            <p:ph type="title"/>
          </p:nvPr>
        </p:nvSpPr>
        <p:spPr>
          <a:xfrm>
            <a:off x="1176871" y="857225"/>
            <a:ext cx="7886700" cy="890809"/>
          </a:xfrm>
        </p:spPr>
        <p:txBody>
          <a:bodyPr>
            <a:normAutofit/>
          </a:bodyPr>
          <a:lstStyle/>
          <a:p>
            <a:r>
              <a:rPr lang="en-US" sz="3600" b="1" dirty="0">
                <a:solidFill>
                  <a:schemeClr val="accent6">
                    <a:lumMod val="50000"/>
                  </a:schemeClr>
                </a:solidFill>
              </a:rPr>
              <a:t>La </a:t>
            </a:r>
            <a:r>
              <a:rPr lang="en-US" sz="3600" b="1" dirty="0" err="1">
                <a:solidFill>
                  <a:schemeClr val="accent6">
                    <a:lumMod val="50000"/>
                  </a:schemeClr>
                </a:solidFill>
              </a:rPr>
              <a:t>Biósfera</a:t>
            </a:r>
            <a:endParaRPr lang="en-US" sz="3600" b="1" dirty="0">
              <a:solidFill>
                <a:schemeClr val="accent6">
                  <a:lumMod val="50000"/>
                </a:schemeClr>
              </a:solidFill>
            </a:endParaRPr>
          </a:p>
        </p:txBody>
      </p:sp>
      <p:sp>
        <p:nvSpPr>
          <p:cNvPr id="3" name="Content Placeholder 2"/>
          <p:cNvSpPr>
            <a:spLocks noGrp="1"/>
          </p:cNvSpPr>
          <p:nvPr>
            <p:ph sz="half" idx="1"/>
          </p:nvPr>
        </p:nvSpPr>
        <p:spPr>
          <a:xfrm>
            <a:off x="1293207" y="1601622"/>
            <a:ext cx="5332445" cy="4351338"/>
          </a:xfrm>
        </p:spPr>
        <p:txBody>
          <a:bodyPr>
            <a:noAutofit/>
          </a:bodyPr>
          <a:lstStyle/>
          <a:p>
            <a:pPr marL="0" indent="0" algn="just">
              <a:buNone/>
            </a:pPr>
            <a:r>
              <a:rPr lang="en-US" sz="1800" dirty="0"/>
              <a:t> </a:t>
            </a:r>
            <a:r>
              <a:rPr lang="es-ES" sz="1800" dirty="0"/>
              <a:t>La Biosfera es la zona de vida de la Tierra. Todos los organismos de la Tierra pertenecen a la biósfera. GLOBE tiene varias formas de explorar y medir los componentes de la biosfera a través de investigaciones en cobertura terrestre y fenología. Además, las investigaciones de la </a:t>
            </a:r>
            <a:r>
              <a:rPr lang="es-ES" sz="1800" b="1" u="sng" dirty="0">
                <a:solidFill>
                  <a:schemeClr val="accent5">
                    <a:lumMod val="75000"/>
                  </a:schemeClr>
                </a:solidFill>
              </a:rPr>
              <a:t>Hidrósfera</a:t>
            </a:r>
            <a:r>
              <a:rPr lang="es-ES" sz="1800" b="1" dirty="0">
                <a:solidFill>
                  <a:schemeClr val="accent5">
                    <a:lumMod val="75000"/>
                  </a:schemeClr>
                </a:solidFill>
              </a:rPr>
              <a:t> </a:t>
            </a:r>
            <a:r>
              <a:rPr lang="es-ES" sz="1800" dirty="0"/>
              <a:t>incluyen los protocolos </a:t>
            </a:r>
            <a:r>
              <a:rPr lang="es-ES" sz="1800" i="1" dirty="0"/>
              <a:t>de </a:t>
            </a:r>
            <a:r>
              <a:rPr lang="es-ES" sz="1800" b="1" i="1" u="sng" dirty="0" err="1">
                <a:solidFill>
                  <a:schemeClr val="accent5">
                    <a:lumMod val="75000"/>
                  </a:schemeClr>
                </a:solidFill>
              </a:rPr>
              <a:t>macroinvertebrados</a:t>
            </a:r>
            <a:r>
              <a:rPr lang="es-ES" sz="1800" dirty="0"/>
              <a:t> y larvas de </a:t>
            </a:r>
            <a:r>
              <a:rPr lang="es-ES" sz="1800" b="1" u="sng" dirty="0">
                <a:solidFill>
                  <a:schemeClr val="accent5">
                    <a:lumMod val="75000"/>
                  </a:schemeClr>
                </a:solidFill>
              </a:rPr>
              <a:t>mosquitos.</a:t>
            </a:r>
            <a:endParaRPr lang="en-US" sz="1800" b="1" u="sng" dirty="0">
              <a:solidFill>
                <a:schemeClr val="accent5">
                  <a:lumMod val="75000"/>
                </a:schemeClr>
              </a:solidFill>
            </a:endParaRPr>
          </a:p>
          <a:p>
            <a:pPr marL="0" indent="0" algn="just">
              <a:buNone/>
            </a:pPr>
            <a:r>
              <a:rPr lang="es-ES" sz="1800" dirty="0"/>
              <a:t>Como todas las partes del sistema terrestre, la biósfera está sujeta a cambios. Podemos cuantificar estos cambios tomando medidas a lo largo del tiempo y comparando lo que vimos en el pasado con lo que vemos en el presente. </a:t>
            </a:r>
          </a:p>
          <a:p>
            <a:pPr marL="0" indent="0" algn="just">
              <a:buNone/>
            </a:pPr>
            <a:r>
              <a:rPr lang="es-ES" sz="1800" dirty="0"/>
              <a:t>Puedes encontrar más información en: </a:t>
            </a:r>
          </a:p>
          <a:p>
            <a:pPr marL="0" indent="0" algn="just">
              <a:buNone/>
            </a:pPr>
            <a:r>
              <a:rPr lang="es-ES" sz="1800" b="1" u="sng" dirty="0">
                <a:solidFill>
                  <a:schemeClr val="accent5">
                    <a:lumMod val="75000"/>
                  </a:schemeClr>
                </a:solidFill>
              </a:rPr>
              <a:t>Introducción a la Biósfera</a:t>
            </a:r>
            <a:r>
              <a:rPr lang="en-US" sz="1800" b="1" u="sng" dirty="0">
                <a:solidFill>
                  <a:schemeClr val="accent5">
                    <a:lumMod val="75000"/>
                  </a:schemeClr>
                </a:solidFill>
              </a:rPr>
              <a:t>. </a:t>
            </a:r>
          </a:p>
          <a:p>
            <a:pPr marL="0" indent="0" algn="just">
              <a:buNone/>
            </a:pPr>
            <a:endParaRPr lang="en-US" sz="1800" dirty="0"/>
          </a:p>
        </p:txBody>
      </p:sp>
      <p:pic>
        <p:nvPicPr>
          <p:cNvPr id="10" name="Content Placeholder 9" descr="3 images of different land cover vegetation types. 1. desert with cactus. 2. grassy meadow with trees in the distance. 3. Sand dunes with grass."/>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919140" y="1416661"/>
            <a:ext cx="1850942" cy="4351338"/>
          </a:xfrm>
        </p:spPr>
      </p:pic>
      <p:sp>
        <p:nvSpPr>
          <p:cNvPr id="9" name="Elipse 8"/>
          <p:cNvSpPr/>
          <p:nvPr/>
        </p:nvSpPr>
        <p:spPr>
          <a:xfrm>
            <a:off x="7826934" y="27291"/>
            <a:ext cx="1018309" cy="807998"/>
          </a:xfrm>
          <a:prstGeom prst="ellipse">
            <a:avLst/>
          </a:prstGeom>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s-AR" sz="700" dirty="0" smtClean="0"/>
              <a:t>¿Qué es la circunferencia de los árboles?</a:t>
            </a:r>
            <a:endParaRPr lang="es-AR" sz="700" dirty="0"/>
          </a:p>
        </p:txBody>
      </p:sp>
      <p:sp>
        <p:nvSpPr>
          <p:cNvPr id="11" name="CuadroTexto 10"/>
          <p:cNvSpPr txBox="1"/>
          <p:nvPr/>
        </p:nvSpPr>
        <p:spPr>
          <a:xfrm>
            <a:off x="25090" y="1098059"/>
            <a:ext cx="1075295" cy="5001369"/>
          </a:xfrm>
          <a:prstGeom prst="rect">
            <a:avLst/>
          </a:prstGeom>
          <a:noFill/>
        </p:spPr>
        <p:txBody>
          <a:bodyPr wrap="square" rtlCol="0">
            <a:spAutoFit/>
          </a:bodyPr>
          <a:lstStyle/>
          <a:p>
            <a:r>
              <a:rPr lang="es-AR" sz="1100" b="1" dirty="0" smtClean="0">
                <a:solidFill>
                  <a:srgbClr val="215B1C"/>
                </a:solidFill>
              </a:rPr>
              <a:t>A. ¿Qué es la circunferencia de los árboles?</a:t>
            </a:r>
          </a:p>
          <a:p>
            <a:endParaRPr lang="es-AR" sz="1100" b="1" dirty="0" smtClean="0">
              <a:solidFill>
                <a:srgbClr val="215B1C"/>
              </a:solidFill>
            </a:endParaRPr>
          </a:p>
          <a:p>
            <a:r>
              <a:rPr lang="es-AR" sz="1100" b="1" dirty="0">
                <a:solidFill>
                  <a:srgbClr val="759885"/>
                </a:solidFill>
              </a:rPr>
              <a:t>B</a:t>
            </a:r>
            <a:r>
              <a:rPr lang="es-AR" sz="1100" b="1" dirty="0" smtClean="0">
                <a:solidFill>
                  <a:srgbClr val="759885"/>
                </a:solidFill>
              </a:rPr>
              <a:t>. ¿Por qué recolectar datos de la circunferencia de los árboles?</a:t>
            </a:r>
          </a:p>
          <a:p>
            <a:endParaRPr lang="es-AR" sz="1100" b="1" dirty="0">
              <a:solidFill>
                <a:srgbClr val="759885"/>
              </a:solidFill>
            </a:endParaRPr>
          </a:p>
          <a:p>
            <a:r>
              <a:rPr lang="es-AR" sz="1100" b="1" dirty="0" smtClean="0">
                <a:solidFill>
                  <a:srgbClr val="759885"/>
                </a:solidFill>
              </a:rPr>
              <a:t>C. Cómo pueden ayudar sus mediciones</a:t>
            </a:r>
          </a:p>
          <a:p>
            <a:endParaRPr lang="es-AR" sz="1100" b="1" dirty="0">
              <a:solidFill>
                <a:srgbClr val="759885"/>
              </a:solidFill>
            </a:endParaRPr>
          </a:p>
          <a:p>
            <a:r>
              <a:rPr lang="es-AR" sz="1100" b="1" dirty="0" smtClean="0">
                <a:solidFill>
                  <a:srgbClr val="759885"/>
                </a:solidFill>
              </a:rPr>
              <a:t>D. Cómo recopilar datos</a:t>
            </a:r>
          </a:p>
          <a:p>
            <a:endParaRPr lang="es-AR" sz="1100" b="1" dirty="0">
              <a:solidFill>
                <a:srgbClr val="759885"/>
              </a:solidFill>
            </a:endParaRPr>
          </a:p>
          <a:p>
            <a:r>
              <a:rPr lang="es-AR" sz="1100" b="1" dirty="0" smtClean="0">
                <a:solidFill>
                  <a:srgbClr val="759885"/>
                </a:solidFill>
              </a:rPr>
              <a:t>E. Ingresar datos al sitio web de GLOBE</a:t>
            </a:r>
          </a:p>
          <a:p>
            <a:endParaRPr lang="es-AR" sz="1100" b="1" dirty="0">
              <a:solidFill>
                <a:srgbClr val="759885"/>
              </a:solidFill>
            </a:endParaRPr>
          </a:p>
          <a:p>
            <a:r>
              <a:rPr lang="es-AR" sz="1100" b="1" dirty="0" smtClean="0">
                <a:solidFill>
                  <a:srgbClr val="759885"/>
                </a:solidFill>
              </a:rPr>
              <a:t>F. Entender los datos</a:t>
            </a:r>
          </a:p>
          <a:p>
            <a:endParaRPr lang="es-AR" sz="1100" b="1" dirty="0">
              <a:solidFill>
                <a:srgbClr val="759885"/>
              </a:solidFill>
            </a:endParaRPr>
          </a:p>
          <a:p>
            <a:r>
              <a:rPr lang="es-AR" sz="1100" b="1" dirty="0" smtClean="0">
                <a:solidFill>
                  <a:srgbClr val="759885"/>
                </a:solidFill>
              </a:rPr>
              <a:t>G. Auto evaluación</a:t>
            </a:r>
          </a:p>
          <a:p>
            <a:endParaRPr lang="es-AR" sz="1100" b="1" dirty="0">
              <a:solidFill>
                <a:srgbClr val="759885"/>
              </a:solidFill>
            </a:endParaRPr>
          </a:p>
          <a:p>
            <a:r>
              <a:rPr lang="es-AR" sz="1100" b="1" dirty="0" smtClean="0">
                <a:solidFill>
                  <a:srgbClr val="759885"/>
                </a:solidFill>
              </a:rPr>
              <a:t>H. Información Adicional</a:t>
            </a:r>
            <a:endParaRPr lang="es-AR" sz="1100" b="1" dirty="0">
              <a:solidFill>
                <a:srgbClr val="759885"/>
              </a:solidFill>
            </a:endParaRPr>
          </a:p>
        </p:txBody>
      </p:sp>
    </p:spTree>
    <p:extLst>
      <p:ext uri="{BB962C8B-B14F-4D97-AF65-F5344CB8AC3E}">
        <p14:creationId xmlns:p14="http://schemas.microsoft.com/office/powerpoint/2010/main" val="211062929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p:cNvPicPr>
            <a:picLocks noChangeAspect="1"/>
          </p:cNvPicPr>
          <p:nvPr/>
        </p:nvPicPr>
        <p:blipFill>
          <a:blip r:embed="rId3"/>
          <a:stretch>
            <a:fillRect/>
          </a:stretch>
        </p:blipFill>
        <p:spPr>
          <a:xfrm>
            <a:off x="-397" y="-127199"/>
            <a:ext cx="9144793" cy="7059780"/>
          </a:xfrm>
          <a:prstGeom prst="rect">
            <a:avLst/>
          </a:prstGeom>
        </p:spPr>
      </p:pic>
      <p:sp>
        <p:nvSpPr>
          <p:cNvPr id="12" name="Elipse 11"/>
          <p:cNvSpPr/>
          <p:nvPr/>
        </p:nvSpPr>
        <p:spPr>
          <a:xfrm>
            <a:off x="7854122" y="61843"/>
            <a:ext cx="1046922" cy="773446"/>
          </a:xfrm>
          <a:prstGeom prst="ellipse">
            <a:avLst/>
          </a:prstGeom>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s-AR" sz="700" dirty="0" smtClean="0"/>
              <a:t>Ingresar datos al sitio web de GLOBE</a:t>
            </a:r>
            <a:endParaRPr lang="es-AR" sz="700" dirty="0"/>
          </a:p>
        </p:txBody>
      </p:sp>
      <p:sp>
        <p:nvSpPr>
          <p:cNvPr id="13" name="CuadroTexto 12"/>
          <p:cNvSpPr txBox="1"/>
          <p:nvPr/>
        </p:nvSpPr>
        <p:spPr>
          <a:xfrm>
            <a:off x="25090" y="1098059"/>
            <a:ext cx="1075295" cy="5001369"/>
          </a:xfrm>
          <a:prstGeom prst="rect">
            <a:avLst/>
          </a:prstGeom>
          <a:noFill/>
        </p:spPr>
        <p:txBody>
          <a:bodyPr wrap="square" rtlCol="0">
            <a:spAutoFit/>
          </a:bodyPr>
          <a:lstStyle/>
          <a:p>
            <a:r>
              <a:rPr lang="es-AR" sz="1100" b="1" dirty="0">
                <a:solidFill>
                  <a:srgbClr val="759885"/>
                </a:solidFill>
              </a:rPr>
              <a:t>A. ¿Qué es la circunferencia de los árboles?</a:t>
            </a:r>
          </a:p>
          <a:p>
            <a:endParaRPr lang="es-AR" sz="1100" b="1" dirty="0" smtClean="0">
              <a:solidFill>
                <a:srgbClr val="215B1C"/>
              </a:solidFill>
            </a:endParaRPr>
          </a:p>
          <a:p>
            <a:r>
              <a:rPr lang="es-AR" sz="1100" b="1" dirty="0">
                <a:solidFill>
                  <a:srgbClr val="759885"/>
                </a:solidFill>
              </a:rPr>
              <a:t>B. ¿Por qué recolectar datos de la circunferencia de los árboles?</a:t>
            </a:r>
          </a:p>
          <a:p>
            <a:endParaRPr lang="es-AR" sz="1100" b="1" dirty="0">
              <a:solidFill>
                <a:srgbClr val="759885"/>
              </a:solidFill>
            </a:endParaRPr>
          </a:p>
          <a:p>
            <a:r>
              <a:rPr lang="es-AR" sz="1100" b="1" dirty="0">
                <a:solidFill>
                  <a:srgbClr val="759885"/>
                </a:solidFill>
              </a:rPr>
              <a:t>C. Cómo pueden ayudar sus mediciones</a:t>
            </a:r>
          </a:p>
          <a:p>
            <a:endParaRPr lang="es-AR" sz="1100" b="1" dirty="0">
              <a:solidFill>
                <a:srgbClr val="759885"/>
              </a:solidFill>
            </a:endParaRPr>
          </a:p>
          <a:p>
            <a:r>
              <a:rPr lang="es-AR" sz="1100" b="1" dirty="0">
                <a:solidFill>
                  <a:srgbClr val="759885"/>
                </a:solidFill>
              </a:rPr>
              <a:t>D. Cómo recopilar datos</a:t>
            </a:r>
          </a:p>
          <a:p>
            <a:endParaRPr lang="es-AR" sz="1100" b="1" dirty="0">
              <a:solidFill>
                <a:srgbClr val="759885"/>
              </a:solidFill>
            </a:endParaRPr>
          </a:p>
          <a:p>
            <a:r>
              <a:rPr lang="es-AR" sz="1100" b="1" dirty="0">
                <a:solidFill>
                  <a:srgbClr val="215B1C"/>
                </a:solidFill>
              </a:rPr>
              <a:t>E. Ingresar datos al sitio web de GLOBE</a:t>
            </a:r>
          </a:p>
          <a:p>
            <a:endParaRPr lang="es-AR" sz="1100" b="1" dirty="0">
              <a:solidFill>
                <a:srgbClr val="759885"/>
              </a:solidFill>
            </a:endParaRPr>
          </a:p>
          <a:p>
            <a:r>
              <a:rPr lang="es-AR" sz="1100" b="1" dirty="0" smtClean="0">
                <a:solidFill>
                  <a:srgbClr val="759885"/>
                </a:solidFill>
              </a:rPr>
              <a:t>F. Entender los datos</a:t>
            </a:r>
          </a:p>
          <a:p>
            <a:endParaRPr lang="es-AR" sz="1100" b="1" dirty="0">
              <a:solidFill>
                <a:srgbClr val="759885"/>
              </a:solidFill>
            </a:endParaRPr>
          </a:p>
          <a:p>
            <a:r>
              <a:rPr lang="es-AR" sz="1100" b="1" dirty="0" smtClean="0">
                <a:solidFill>
                  <a:srgbClr val="759885"/>
                </a:solidFill>
              </a:rPr>
              <a:t>G. Auto evaluación</a:t>
            </a:r>
          </a:p>
          <a:p>
            <a:endParaRPr lang="es-AR" sz="1100" b="1" dirty="0">
              <a:solidFill>
                <a:srgbClr val="759885"/>
              </a:solidFill>
            </a:endParaRPr>
          </a:p>
          <a:p>
            <a:r>
              <a:rPr lang="es-AR" sz="1100" b="1" dirty="0" smtClean="0">
                <a:solidFill>
                  <a:srgbClr val="759885"/>
                </a:solidFill>
              </a:rPr>
              <a:t>H. Información Adicional</a:t>
            </a:r>
            <a:endParaRPr lang="es-AR" sz="1100" b="1" dirty="0">
              <a:solidFill>
                <a:srgbClr val="759885"/>
              </a:solidFill>
            </a:endParaRPr>
          </a:p>
        </p:txBody>
      </p:sp>
      <p:sp>
        <p:nvSpPr>
          <p:cNvPr id="2" name="Slide Number Placeholder 1"/>
          <p:cNvSpPr>
            <a:spLocks noGrp="1"/>
          </p:cNvSpPr>
          <p:nvPr>
            <p:ph type="sldNum" sz="quarter" idx="12"/>
          </p:nvPr>
        </p:nvSpPr>
        <p:spPr/>
        <p:txBody>
          <a:bodyPr/>
          <a:lstStyle/>
          <a:p>
            <a:fld id="{F0627B17-9DD1-A345-8751-83B8F38A347B}" type="slidenum">
              <a:rPr lang="en-US" smtClean="0"/>
              <a:pPr/>
              <a:t>29</a:t>
            </a:fld>
            <a:endParaRPr lang="en-US" dirty="0"/>
          </a:p>
        </p:txBody>
      </p:sp>
      <p:sp>
        <p:nvSpPr>
          <p:cNvPr id="17" name="Title 1">
            <a:extLst>
              <a:ext uri="{FF2B5EF4-FFF2-40B4-BE49-F238E27FC236}">
                <a16:creationId xmlns:a16="http://schemas.microsoft.com/office/drawing/2014/main" id="{881302F2-E44C-4988-B6DE-F2FE3AC20C4B}"/>
              </a:ext>
            </a:extLst>
          </p:cNvPr>
          <p:cNvSpPr>
            <a:spLocks noGrp="1"/>
          </p:cNvSpPr>
          <p:nvPr>
            <p:ph type="title"/>
          </p:nvPr>
        </p:nvSpPr>
        <p:spPr>
          <a:xfrm>
            <a:off x="1149772" y="1160177"/>
            <a:ext cx="7601565" cy="986589"/>
          </a:xfrm>
        </p:spPr>
        <p:txBody>
          <a:bodyPr>
            <a:noAutofit/>
          </a:bodyPr>
          <a:lstStyle/>
          <a:p>
            <a:r>
              <a:rPr lang="es-ES" sz="2800" dirty="0">
                <a:solidFill>
                  <a:schemeClr val="accent6">
                    <a:lumMod val="50000"/>
                  </a:schemeClr>
                </a:solidFill>
              </a:rPr>
              <a:t>Ingresando sus datos a través de Entrada de Datos en Vivo o la Aplicación Móvil de Ingreso de Datos - Paso 1</a:t>
            </a:r>
            <a:endParaRPr lang="en-US" sz="2800" dirty="0">
              <a:solidFill>
                <a:schemeClr val="accent6">
                  <a:lumMod val="50000"/>
                </a:schemeClr>
              </a:solidFill>
            </a:endParaRPr>
          </a:p>
        </p:txBody>
      </p:sp>
      <p:pic>
        <p:nvPicPr>
          <p:cNvPr id="10" name="Content Placeholder 8" descr="First screen of the data entry portal. Arrows point to where you select the sampling site. Under land cover, select &quot;New observation&quot;"/>
          <p:cNvPicPr>
            <a:picLocks noGrp="1" noChangeAspect="1"/>
          </p:cNvPicPr>
          <p:nvPr>
            <p:ph sz="half" idx="2"/>
          </p:nvPr>
        </p:nvPicPr>
        <p:blipFill rotWithShape="1">
          <a:blip r:embed="rId4">
            <a:extLst>
              <a:ext uri="{28A0092B-C50C-407E-A947-70E740481C1C}">
                <a14:useLocalDpi xmlns:a14="http://schemas.microsoft.com/office/drawing/2010/main" val="0"/>
              </a:ext>
            </a:extLst>
          </a:blip>
          <a:srcRect l="36460"/>
          <a:stretch/>
        </p:blipFill>
        <p:spPr>
          <a:xfrm>
            <a:off x="5221224" y="2294787"/>
            <a:ext cx="3294126" cy="3913543"/>
          </a:xfrm>
        </p:spPr>
      </p:pic>
      <p:sp>
        <p:nvSpPr>
          <p:cNvPr id="5" name="CuadroTexto 4"/>
          <p:cNvSpPr txBox="1"/>
          <p:nvPr/>
        </p:nvSpPr>
        <p:spPr>
          <a:xfrm>
            <a:off x="3658837" y="5526955"/>
            <a:ext cx="1913709" cy="523220"/>
          </a:xfrm>
          <a:prstGeom prst="rect">
            <a:avLst/>
          </a:prstGeom>
          <a:noFill/>
        </p:spPr>
        <p:txBody>
          <a:bodyPr wrap="square" rtlCol="0">
            <a:spAutoFit/>
          </a:bodyPr>
          <a:lstStyle/>
          <a:p>
            <a:r>
              <a:rPr lang="es-AR" sz="1400" b="1" dirty="0" smtClean="0">
                <a:solidFill>
                  <a:schemeClr val="accent6">
                    <a:lumMod val="50000"/>
                  </a:schemeClr>
                </a:solidFill>
              </a:rPr>
              <a:t>Seleccione “</a:t>
            </a:r>
            <a:r>
              <a:rPr lang="es-AR" sz="1400" b="1" i="1" dirty="0" smtClean="0">
                <a:solidFill>
                  <a:schemeClr val="accent6">
                    <a:lumMod val="50000"/>
                  </a:schemeClr>
                </a:solidFill>
              </a:rPr>
              <a:t>Nueva observación</a:t>
            </a:r>
            <a:r>
              <a:rPr lang="es-AR" sz="1400" b="1" dirty="0" smtClean="0">
                <a:solidFill>
                  <a:schemeClr val="accent6">
                    <a:lumMod val="50000"/>
                  </a:schemeClr>
                </a:solidFill>
              </a:rPr>
              <a:t>”</a:t>
            </a:r>
            <a:endParaRPr lang="es-AR" sz="1400" b="1" dirty="0">
              <a:solidFill>
                <a:schemeClr val="accent6">
                  <a:lumMod val="50000"/>
                </a:schemeClr>
              </a:solidFill>
            </a:endParaRPr>
          </a:p>
        </p:txBody>
      </p:sp>
      <p:sp>
        <p:nvSpPr>
          <p:cNvPr id="14" name="CuadroTexto 13"/>
          <p:cNvSpPr txBox="1"/>
          <p:nvPr/>
        </p:nvSpPr>
        <p:spPr>
          <a:xfrm>
            <a:off x="3644032" y="4574458"/>
            <a:ext cx="1577192" cy="523220"/>
          </a:xfrm>
          <a:prstGeom prst="rect">
            <a:avLst/>
          </a:prstGeom>
          <a:noFill/>
        </p:spPr>
        <p:txBody>
          <a:bodyPr wrap="square" rtlCol="0">
            <a:spAutoFit/>
          </a:bodyPr>
          <a:lstStyle/>
          <a:p>
            <a:r>
              <a:rPr lang="es-AR" sz="1400" b="1" dirty="0" smtClean="0">
                <a:solidFill>
                  <a:schemeClr val="accent6">
                    <a:lumMod val="50000"/>
                  </a:schemeClr>
                </a:solidFill>
              </a:rPr>
              <a:t>Identifique su sitio de muestreo</a:t>
            </a:r>
            <a:endParaRPr lang="es-AR" sz="1400" b="1" dirty="0">
              <a:solidFill>
                <a:schemeClr val="accent6">
                  <a:lumMod val="50000"/>
                </a:schemeClr>
              </a:solidFill>
            </a:endParaRPr>
          </a:p>
        </p:txBody>
      </p:sp>
    </p:spTree>
    <p:extLst>
      <p:ext uri="{BB962C8B-B14F-4D97-AF65-F5344CB8AC3E}">
        <p14:creationId xmlns:p14="http://schemas.microsoft.com/office/powerpoint/2010/main" val="14500686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9"/>
          <p:cNvPicPr>
            <a:picLocks noChangeAspect="1"/>
          </p:cNvPicPr>
          <p:nvPr/>
        </p:nvPicPr>
        <p:blipFill>
          <a:blip r:embed="rId3"/>
          <a:stretch>
            <a:fillRect/>
          </a:stretch>
        </p:blipFill>
        <p:spPr>
          <a:xfrm>
            <a:off x="-397" y="-127199"/>
            <a:ext cx="9144793" cy="7059780"/>
          </a:xfrm>
          <a:prstGeom prst="rect">
            <a:avLst/>
          </a:prstGeom>
        </p:spPr>
      </p:pic>
      <p:sp>
        <p:nvSpPr>
          <p:cNvPr id="11" name="Elipse 10"/>
          <p:cNvSpPr/>
          <p:nvPr/>
        </p:nvSpPr>
        <p:spPr>
          <a:xfrm>
            <a:off x="7854122" y="61843"/>
            <a:ext cx="1046922" cy="773446"/>
          </a:xfrm>
          <a:prstGeom prst="ellipse">
            <a:avLst/>
          </a:prstGeom>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s-AR" sz="700" dirty="0" smtClean="0"/>
              <a:t>Ingresar datos al sitio web de GLOBE</a:t>
            </a:r>
            <a:endParaRPr lang="es-AR" sz="700" dirty="0"/>
          </a:p>
        </p:txBody>
      </p:sp>
      <p:sp>
        <p:nvSpPr>
          <p:cNvPr id="12" name="CuadroTexto 11"/>
          <p:cNvSpPr txBox="1"/>
          <p:nvPr/>
        </p:nvSpPr>
        <p:spPr>
          <a:xfrm>
            <a:off x="25090" y="1098059"/>
            <a:ext cx="1075295" cy="5001369"/>
          </a:xfrm>
          <a:prstGeom prst="rect">
            <a:avLst/>
          </a:prstGeom>
          <a:noFill/>
        </p:spPr>
        <p:txBody>
          <a:bodyPr wrap="square" rtlCol="0">
            <a:spAutoFit/>
          </a:bodyPr>
          <a:lstStyle/>
          <a:p>
            <a:r>
              <a:rPr lang="es-AR" sz="1100" b="1" dirty="0">
                <a:solidFill>
                  <a:srgbClr val="759885"/>
                </a:solidFill>
              </a:rPr>
              <a:t>A. ¿Qué es la circunferencia de los árboles?</a:t>
            </a:r>
          </a:p>
          <a:p>
            <a:endParaRPr lang="es-AR" sz="1100" b="1" dirty="0" smtClean="0">
              <a:solidFill>
                <a:srgbClr val="215B1C"/>
              </a:solidFill>
            </a:endParaRPr>
          </a:p>
          <a:p>
            <a:r>
              <a:rPr lang="es-AR" sz="1100" b="1" dirty="0">
                <a:solidFill>
                  <a:srgbClr val="759885"/>
                </a:solidFill>
              </a:rPr>
              <a:t>B. ¿Por qué recolectar datos de la circunferencia de los árboles?</a:t>
            </a:r>
          </a:p>
          <a:p>
            <a:endParaRPr lang="es-AR" sz="1100" b="1" dirty="0">
              <a:solidFill>
                <a:srgbClr val="759885"/>
              </a:solidFill>
            </a:endParaRPr>
          </a:p>
          <a:p>
            <a:r>
              <a:rPr lang="es-AR" sz="1100" b="1" dirty="0">
                <a:solidFill>
                  <a:srgbClr val="759885"/>
                </a:solidFill>
              </a:rPr>
              <a:t>C. Cómo pueden ayudar sus mediciones</a:t>
            </a:r>
          </a:p>
          <a:p>
            <a:endParaRPr lang="es-AR" sz="1100" b="1" dirty="0">
              <a:solidFill>
                <a:srgbClr val="759885"/>
              </a:solidFill>
            </a:endParaRPr>
          </a:p>
          <a:p>
            <a:r>
              <a:rPr lang="es-AR" sz="1100" b="1" dirty="0">
                <a:solidFill>
                  <a:srgbClr val="759885"/>
                </a:solidFill>
              </a:rPr>
              <a:t>D. Cómo recopilar datos</a:t>
            </a:r>
          </a:p>
          <a:p>
            <a:endParaRPr lang="es-AR" sz="1100" b="1" dirty="0">
              <a:solidFill>
                <a:srgbClr val="759885"/>
              </a:solidFill>
            </a:endParaRPr>
          </a:p>
          <a:p>
            <a:r>
              <a:rPr lang="es-AR" sz="1100" b="1" dirty="0">
                <a:solidFill>
                  <a:srgbClr val="215B1C"/>
                </a:solidFill>
              </a:rPr>
              <a:t>E. Ingresar datos al sitio web de GLOBE</a:t>
            </a:r>
          </a:p>
          <a:p>
            <a:endParaRPr lang="es-AR" sz="1100" b="1" dirty="0">
              <a:solidFill>
                <a:srgbClr val="759885"/>
              </a:solidFill>
            </a:endParaRPr>
          </a:p>
          <a:p>
            <a:r>
              <a:rPr lang="es-AR" sz="1100" b="1" dirty="0" smtClean="0">
                <a:solidFill>
                  <a:srgbClr val="759885"/>
                </a:solidFill>
              </a:rPr>
              <a:t>F. Entender los datos</a:t>
            </a:r>
          </a:p>
          <a:p>
            <a:endParaRPr lang="es-AR" sz="1100" b="1" dirty="0">
              <a:solidFill>
                <a:srgbClr val="759885"/>
              </a:solidFill>
            </a:endParaRPr>
          </a:p>
          <a:p>
            <a:r>
              <a:rPr lang="es-AR" sz="1100" b="1" dirty="0" smtClean="0">
                <a:solidFill>
                  <a:srgbClr val="759885"/>
                </a:solidFill>
              </a:rPr>
              <a:t>G. Auto evaluación</a:t>
            </a:r>
          </a:p>
          <a:p>
            <a:endParaRPr lang="es-AR" sz="1100" b="1" dirty="0">
              <a:solidFill>
                <a:srgbClr val="759885"/>
              </a:solidFill>
            </a:endParaRPr>
          </a:p>
          <a:p>
            <a:r>
              <a:rPr lang="es-AR" sz="1100" b="1" dirty="0" smtClean="0">
                <a:solidFill>
                  <a:srgbClr val="759885"/>
                </a:solidFill>
              </a:rPr>
              <a:t>H. Información Adicional</a:t>
            </a:r>
            <a:endParaRPr lang="es-AR" sz="1100" b="1" dirty="0">
              <a:solidFill>
                <a:srgbClr val="759885"/>
              </a:solidFill>
            </a:endParaRPr>
          </a:p>
        </p:txBody>
      </p:sp>
      <p:sp>
        <p:nvSpPr>
          <p:cNvPr id="2" name="Slide Number Placeholder 1"/>
          <p:cNvSpPr>
            <a:spLocks noGrp="1"/>
          </p:cNvSpPr>
          <p:nvPr>
            <p:ph type="sldNum" sz="quarter" idx="12"/>
          </p:nvPr>
        </p:nvSpPr>
        <p:spPr/>
        <p:txBody>
          <a:bodyPr/>
          <a:lstStyle/>
          <a:p>
            <a:fld id="{F0627B17-9DD1-A345-8751-83B8F38A347B}" type="slidenum">
              <a:rPr lang="en-US" smtClean="0"/>
              <a:pPr/>
              <a:t>30</a:t>
            </a:fld>
            <a:endParaRPr lang="en-US" dirty="0"/>
          </a:p>
        </p:txBody>
      </p:sp>
      <p:sp>
        <p:nvSpPr>
          <p:cNvPr id="6" name="Title 1">
            <a:extLst>
              <a:ext uri="{FF2B5EF4-FFF2-40B4-BE49-F238E27FC236}">
                <a16:creationId xmlns:a16="http://schemas.microsoft.com/office/drawing/2014/main" id="{D96BDB75-0D77-4470-9A35-38462A7C09ED}"/>
              </a:ext>
            </a:extLst>
          </p:cNvPr>
          <p:cNvSpPr>
            <a:spLocks noGrp="1"/>
          </p:cNvSpPr>
          <p:nvPr>
            <p:ph type="title"/>
          </p:nvPr>
        </p:nvSpPr>
        <p:spPr>
          <a:xfrm>
            <a:off x="1149772" y="956609"/>
            <a:ext cx="7378700" cy="1148081"/>
          </a:xfrm>
        </p:spPr>
        <p:txBody>
          <a:bodyPr>
            <a:normAutofit fontScale="90000"/>
          </a:bodyPr>
          <a:lstStyle/>
          <a:p>
            <a:r>
              <a:rPr lang="en-US" sz="2800" b="1" dirty="0" err="1">
                <a:solidFill>
                  <a:schemeClr val="accent6">
                    <a:lumMod val="50000"/>
                  </a:schemeClr>
                </a:solidFill>
              </a:rPr>
              <a:t>Ingresando</a:t>
            </a:r>
            <a:r>
              <a:rPr lang="en-US" sz="2800" b="1" dirty="0">
                <a:solidFill>
                  <a:schemeClr val="accent6">
                    <a:lumMod val="50000"/>
                  </a:schemeClr>
                </a:solidFill>
              </a:rPr>
              <a:t> sus </a:t>
            </a:r>
            <a:r>
              <a:rPr lang="en-US" sz="2800" b="1" dirty="0" err="1">
                <a:solidFill>
                  <a:schemeClr val="accent6">
                    <a:lumMod val="50000"/>
                  </a:schemeClr>
                </a:solidFill>
              </a:rPr>
              <a:t>datos</a:t>
            </a:r>
            <a:r>
              <a:rPr lang="en-US" sz="2800" b="1" dirty="0">
                <a:solidFill>
                  <a:schemeClr val="accent6">
                    <a:lumMod val="50000"/>
                  </a:schemeClr>
                </a:solidFill>
              </a:rPr>
              <a:t> a </a:t>
            </a:r>
            <a:r>
              <a:rPr lang="en-US" sz="2800" b="1" dirty="0" err="1">
                <a:solidFill>
                  <a:schemeClr val="accent6">
                    <a:lumMod val="50000"/>
                  </a:schemeClr>
                </a:solidFill>
              </a:rPr>
              <a:t>través</a:t>
            </a:r>
            <a:r>
              <a:rPr lang="en-US" sz="2800" b="1" dirty="0">
                <a:solidFill>
                  <a:schemeClr val="accent6">
                    <a:lumMod val="50000"/>
                  </a:schemeClr>
                </a:solidFill>
              </a:rPr>
              <a:t> de Entrada de </a:t>
            </a:r>
            <a:r>
              <a:rPr lang="en-US" sz="2800" b="1" dirty="0" err="1">
                <a:solidFill>
                  <a:schemeClr val="accent6">
                    <a:lumMod val="50000"/>
                  </a:schemeClr>
                </a:solidFill>
              </a:rPr>
              <a:t>Datos</a:t>
            </a:r>
            <a:r>
              <a:rPr lang="en-US" sz="2800" b="1" dirty="0">
                <a:solidFill>
                  <a:schemeClr val="accent6">
                    <a:lumMod val="50000"/>
                  </a:schemeClr>
                </a:solidFill>
              </a:rPr>
              <a:t> </a:t>
            </a:r>
            <a:r>
              <a:rPr lang="en-US" sz="2800" b="1" dirty="0" err="1">
                <a:solidFill>
                  <a:schemeClr val="accent6">
                    <a:lumMod val="50000"/>
                  </a:schemeClr>
                </a:solidFill>
              </a:rPr>
              <a:t>en</a:t>
            </a:r>
            <a:r>
              <a:rPr lang="en-US" sz="2800" b="1" dirty="0">
                <a:solidFill>
                  <a:schemeClr val="accent6">
                    <a:lumMod val="50000"/>
                  </a:schemeClr>
                </a:solidFill>
              </a:rPr>
              <a:t> Vivo  o la </a:t>
            </a:r>
            <a:r>
              <a:rPr lang="en-US" sz="2800" b="1" dirty="0" err="1">
                <a:solidFill>
                  <a:schemeClr val="accent6">
                    <a:lumMod val="50000"/>
                  </a:schemeClr>
                </a:solidFill>
              </a:rPr>
              <a:t>Aplicación</a:t>
            </a:r>
            <a:r>
              <a:rPr lang="en-US" sz="2800" b="1" dirty="0">
                <a:solidFill>
                  <a:schemeClr val="accent6">
                    <a:lumMod val="50000"/>
                  </a:schemeClr>
                </a:solidFill>
              </a:rPr>
              <a:t> </a:t>
            </a:r>
            <a:r>
              <a:rPr lang="en-US" sz="2800" b="1" dirty="0" err="1">
                <a:solidFill>
                  <a:schemeClr val="accent6">
                    <a:lumMod val="50000"/>
                  </a:schemeClr>
                </a:solidFill>
              </a:rPr>
              <a:t>Móvil</a:t>
            </a:r>
            <a:r>
              <a:rPr lang="en-US" sz="2800" b="1" dirty="0">
                <a:solidFill>
                  <a:schemeClr val="accent6">
                    <a:lumMod val="50000"/>
                  </a:schemeClr>
                </a:solidFill>
              </a:rPr>
              <a:t> de </a:t>
            </a:r>
            <a:r>
              <a:rPr lang="es-ES" sz="2800" dirty="0">
                <a:solidFill>
                  <a:schemeClr val="accent6">
                    <a:lumMod val="50000"/>
                  </a:schemeClr>
                </a:solidFill>
              </a:rPr>
              <a:t>Ingreso de Datos - Paso</a:t>
            </a:r>
            <a:r>
              <a:rPr lang="en-US" sz="2800" b="1" dirty="0">
                <a:solidFill>
                  <a:schemeClr val="accent6">
                    <a:lumMod val="50000"/>
                  </a:schemeClr>
                </a:solidFill>
              </a:rPr>
              <a:t> 2 </a:t>
            </a:r>
          </a:p>
        </p:txBody>
      </p:sp>
      <p:pic>
        <p:nvPicPr>
          <p:cNvPr id="18" name="Imagen 17"/>
          <p:cNvPicPr>
            <a:picLocks noChangeAspect="1"/>
          </p:cNvPicPr>
          <p:nvPr/>
        </p:nvPicPr>
        <p:blipFill>
          <a:blip r:embed="rId4"/>
          <a:stretch>
            <a:fillRect/>
          </a:stretch>
        </p:blipFill>
        <p:spPr>
          <a:xfrm>
            <a:off x="1559189" y="2011800"/>
            <a:ext cx="6559865" cy="4133446"/>
          </a:xfrm>
          <a:prstGeom prst="rect">
            <a:avLst/>
          </a:prstGeom>
        </p:spPr>
      </p:pic>
    </p:spTree>
    <p:extLst>
      <p:ext uri="{BB962C8B-B14F-4D97-AF65-F5344CB8AC3E}">
        <p14:creationId xmlns:p14="http://schemas.microsoft.com/office/powerpoint/2010/main" val="5262087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F0627B17-9DD1-A345-8751-83B8F38A347B}" type="slidenum">
              <a:rPr lang="en-US" smtClean="0"/>
              <a:pPr/>
              <a:t>31</a:t>
            </a:fld>
            <a:endParaRPr lang="en-US" dirty="0"/>
          </a:p>
        </p:txBody>
      </p:sp>
      <p:sp>
        <p:nvSpPr>
          <p:cNvPr id="4" name="Title 1">
            <a:extLst>
              <a:ext uri="{FF2B5EF4-FFF2-40B4-BE49-F238E27FC236}">
                <a16:creationId xmlns:a16="http://schemas.microsoft.com/office/drawing/2014/main" id="{524127B6-EB06-49FD-928D-585F91E1462B}"/>
              </a:ext>
            </a:extLst>
          </p:cNvPr>
          <p:cNvSpPr>
            <a:spLocks noGrp="1"/>
          </p:cNvSpPr>
          <p:nvPr>
            <p:ph type="title"/>
          </p:nvPr>
        </p:nvSpPr>
        <p:spPr>
          <a:xfrm>
            <a:off x="1452510" y="970726"/>
            <a:ext cx="7581628" cy="802640"/>
          </a:xfrm>
        </p:spPr>
        <p:txBody>
          <a:bodyPr>
            <a:normAutofit/>
          </a:bodyPr>
          <a:lstStyle/>
          <a:p>
            <a:pPr rtl="0" eaLnBrk="1" latinLnBrk="0" hangingPunct="1"/>
            <a:r>
              <a:rPr lang="en-US" sz="2800" b="1" dirty="0" err="1">
                <a:solidFill>
                  <a:srgbClr val="055000"/>
                </a:solidFill>
              </a:rPr>
              <a:t>Visualice</a:t>
            </a:r>
            <a:r>
              <a:rPr lang="en-US" sz="2800" b="1" dirty="0">
                <a:solidFill>
                  <a:srgbClr val="055000"/>
                </a:solidFill>
              </a:rPr>
              <a:t> y </a:t>
            </a:r>
            <a:r>
              <a:rPr lang="en-US" sz="2800" b="1" dirty="0" err="1">
                <a:solidFill>
                  <a:srgbClr val="055000"/>
                </a:solidFill>
              </a:rPr>
              <a:t>recupere</a:t>
            </a:r>
            <a:r>
              <a:rPr lang="en-US" sz="2800" b="1" dirty="0">
                <a:solidFill>
                  <a:srgbClr val="055000"/>
                </a:solidFill>
              </a:rPr>
              <a:t> </a:t>
            </a:r>
            <a:r>
              <a:rPr lang="en-US" sz="2800" b="1" dirty="0" err="1">
                <a:solidFill>
                  <a:srgbClr val="055000"/>
                </a:solidFill>
              </a:rPr>
              <a:t>datos</a:t>
            </a:r>
            <a:r>
              <a:rPr lang="en-US" sz="2800" b="1" dirty="0">
                <a:solidFill>
                  <a:srgbClr val="055000"/>
                </a:solidFill>
              </a:rPr>
              <a:t>- Paso 1</a:t>
            </a:r>
            <a:endParaRPr lang="en-US" sz="2800" dirty="0"/>
          </a:p>
        </p:txBody>
      </p:sp>
      <p:sp>
        <p:nvSpPr>
          <p:cNvPr id="10" name="Content Placeholder 2"/>
          <p:cNvSpPr>
            <a:spLocks noGrp="1"/>
          </p:cNvSpPr>
          <p:nvPr>
            <p:ph sz="half" idx="1"/>
          </p:nvPr>
        </p:nvSpPr>
        <p:spPr>
          <a:xfrm>
            <a:off x="1452510" y="1777901"/>
            <a:ext cx="3925032" cy="3781651"/>
          </a:xfrm>
        </p:spPr>
        <p:txBody>
          <a:bodyPr>
            <a:normAutofit/>
          </a:bodyPr>
          <a:lstStyle/>
          <a:p>
            <a:pPr marL="0" indent="0">
              <a:buNone/>
            </a:pPr>
            <a:r>
              <a:rPr lang="es-ES" sz="2000" dirty="0"/>
              <a:t>Sus datos de la circunferencia del árbol se utilizarán para determinar la Clasificación dela  Cobertura Terrestre de su sitio. GLOBE brinda la capacidad de ver e interactuar con datos medidos en todo el mundo. Seleccione nuestra </a:t>
            </a:r>
            <a:r>
              <a:rPr lang="es-ES" sz="2000" u="sng" dirty="0">
                <a:solidFill>
                  <a:srgbClr val="0070C0"/>
                </a:solidFill>
              </a:rPr>
              <a:t>herramienta de visualización </a:t>
            </a:r>
            <a:r>
              <a:rPr lang="es-ES" sz="2000" dirty="0"/>
              <a:t>para mapear, graficar, filtrar y exportar datos de Clasificación de Cobertura Terrestre que se han medido a través de protocolos GLOBE desde 1995</a:t>
            </a:r>
            <a:r>
              <a:rPr lang="en-US" sz="2000" dirty="0"/>
              <a:t>.</a:t>
            </a:r>
          </a:p>
          <a:p>
            <a:endParaRPr lang="en-US" sz="2000" dirty="0"/>
          </a:p>
        </p:txBody>
      </p:sp>
      <p:pic>
        <p:nvPicPr>
          <p:cNvPr id="8" name="Content Placeholder 7" descr="Image of map in the GLOBE Visualization System. From the drop down menu on the left, select land cover classification data. "/>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377542" y="3092428"/>
            <a:ext cx="3599445" cy="1813566"/>
          </a:xfrm>
        </p:spPr>
      </p:pic>
      <p:sp>
        <p:nvSpPr>
          <p:cNvPr id="11" name="TextBox 10"/>
          <p:cNvSpPr txBox="1"/>
          <p:nvPr/>
        </p:nvSpPr>
        <p:spPr>
          <a:xfrm>
            <a:off x="1452510" y="6028316"/>
            <a:ext cx="7441906" cy="1107996"/>
          </a:xfrm>
          <a:prstGeom prst="rect">
            <a:avLst/>
          </a:prstGeom>
          <a:noFill/>
        </p:spPr>
        <p:txBody>
          <a:bodyPr wrap="square" rtlCol="0">
            <a:spAutoFit/>
          </a:bodyPr>
          <a:lstStyle/>
          <a:p>
            <a:r>
              <a:rPr lang="es-ES" sz="1200" dirty="0"/>
              <a:t>El enlace a tutoriales paso a paso sobre el uso del sistema de visualización lo ayudará a encontrar y analizar datos GLOBE </a:t>
            </a:r>
            <a:r>
              <a:rPr lang="en-US" sz="1200" dirty="0"/>
              <a:t>:</a:t>
            </a:r>
          </a:p>
          <a:p>
            <a:r>
              <a:rPr lang="en-US" sz="1200" dirty="0">
                <a:hlinkClick r:id="rId4"/>
              </a:rPr>
              <a:t>Versión PDF </a:t>
            </a:r>
            <a:r>
              <a:rPr lang="en-US" sz="1200" dirty="0"/>
              <a:t/>
            </a:r>
            <a:br>
              <a:rPr lang="en-US" sz="1200" dirty="0"/>
            </a:br>
            <a:r>
              <a:rPr lang="en-US" sz="1200" u="sng" dirty="0" err="1">
                <a:solidFill>
                  <a:srgbClr val="0070C0"/>
                </a:solidFill>
              </a:rPr>
              <a:t>V</a:t>
            </a:r>
            <a:r>
              <a:rPr lang="en-US" sz="1200" u="sng" dirty="0" err="1">
                <a:solidFill>
                  <a:srgbClr val="0070C0"/>
                </a:solidFill>
                <a:hlinkClick r:id="rId5">
                  <a:extLst>
                    <a:ext uri="{A12FA001-AC4F-418D-AE19-62706E023703}">
                      <ahyp:hlinkClr xmlns="" xmlns:ahyp="http://schemas.microsoft.com/office/drawing/2018/hyperlinkcolor" val="tx"/>
                    </a:ext>
                  </a:extLst>
                </a:hlinkClick>
              </a:rPr>
              <a:t>ers</a:t>
            </a:r>
            <a:r>
              <a:rPr lang="en-US" sz="1200" u="sng" dirty="0" err="1">
                <a:solidFill>
                  <a:srgbClr val="0070C0"/>
                </a:solidFill>
              </a:rPr>
              <a:t>ión</a:t>
            </a:r>
            <a:r>
              <a:rPr lang="en-US" sz="1200" u="sng" dirty="0">
                <a:solidFill>
                  <a:srgbClr val="0070C0"/>
                </a:solidFill>
              </a:rPr>
              <a:t> PowerPoint</a:t>
            </a:r>
          </a:p>
          <a:p>
            <a:endParaRPr lang="en-US" dirty="0"/>
          </a:p>
        </p:txBody>
      </p:sp>
      <p:pic>
        <p:nvPicPr>
          <p:cNvPr id="9" name="Imagen 8"/>
          <p:cNvPicPr>
            <a:picLocks noChangeAspect="1"/>
          </p:cNvPicPr>
          <p:nvPr/>
        </p:nvPicPr>
        <p:blipFill>
          <a:blip r:embed="rId6"/>
          <a:stretch>
            <a:fillRect/>
          </a:stretch>
        </p:blipFill>
        <p:spPr>
          <a:xfrm>
            <a:off x="-397" y="-127199"/>
            <a:ext cx="9144793" cy="7059780"/>
          </a:xfrm>
          <a:prstGeom prst="rect">
            <a:avLst/>
          </a:prstGeom>
        </p:spPr>
      </p:pic>
      <p:sp>
        <p:nvSpPr>
          <p:cNvPr id="12" name="Elipse 11"/>
          <p:cNvSpPr/>
          <p:nvPr/>
        </p:nvSpPr>
        <p:spPr>
          <a:xfrm>
            <a:off x="7854122" y="61843"/>
            <a:ext cx="1046922" cy="773446"/>
          </a:xfrm>
          <a:prstGeom prst="ellipse">
            <a:avLst/>
          </a:prstGeom>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s-AR" sz="700" dirty="0" smtClean="0"/>
              <a:t>Entender los datos</a:t>
            </a:r>
            <a:endParaRPr lang="es-AR" sz="700" dirty="0"/>
          </a:p>
        </p:txBody>
      </p:sp>
      <p:sp>
        <p:nvSpPr>
          <p:cNvPr id="13" name="CuadroTexto 12"/>
          <p:cNvSpPr txBox="1"/>
          <p:nvPr/>
        </p:nvSpPr>
        <p:spPr>
          <a:xfrm>
            <a:off x="25090" y="1098059"/>
            <a:ext cx="1075295" cy="5001369"/>
          </a:xfrm>
          <a:prstGeom prst="rect">
            <a:avLst/>
          </a:prstGeom>
          <a:noFill/>
        </p:spPr>
        <p:txBody>
          <a:bodyPr wrap="square" rtlCol="0">
            <a:spAutoFit/>
          </a:bodyPr>
          <a:lstStyle/>
          <a:p>
            <a:r>
              <a:rPr lang="es-AR" sz="1100" b="1" dirty="0">
                <a:solidFill>
                  <a:srgbClr val="759885"/>
                </a:solidFill>
              </a:rPr>
              <a:t>A. ¿Qué es la circunferencia de los árboles?</a:t>
            </a:r>
          </a:p>
          <a:p>
            <a:endParaRPr lang="es-AR" sz="1100" b="1" dirty="0" smtClean="0">
              <a:solidFill>
                <a:srgbClr val="215B1C"/>
              </a:solidFill>
            </a:endParaRPr>
          </a:p>
          <a:p>
            <a:r>
              <a:rPr lang="es-AR" sz="1100" b="1" dirty="0">
                <a:solidFill>
                  <a:srgbClr val="759885"/>
                </a:solidFill>
              </a:rPr>
              <a:t>B. ¿Por qué recolectar datos de la circunferencia de los árboles?</a:t>
            </a:r>
          </a:p>
          <a:p>
            <a:endParaRPr lang="es-AR" sz="1100" b="1" dirty="0">
              <a:solidFill>
                <a:srgbClr val="759885"/>
              </a:solidFill>
            </a:endParaRPr>
          </a:p>
          <a:p>
            <a:r>
              <a:rPr lang="es-AR" sz="1100" b="1" dirty="0">
                <a:solidFill>
                  <a:srgbClr val="759885"/>
                </a:solidFill>
              </a:rPr>
              <a:t>C. Cómo pueden ayudar sus mediciones</a:t>
            </a:r>
          </a:p>
          <a:p>
            <a:endParaRPr lang="es-AR" sz="1100" b="1" dirty="0">
              <a:solidFill>
                <a:srgbClr val="759885"/>
              </a:solidFill>
            </a:endParaRPr>
          </a:p>
          <a:p>
            <a:r>
              <a:rPr lang="es-AR" sz="1100" b="1" dirty="0">
                <a:solidFill>
                  <a:srgbClr val="759885"/>
                </a:solidFill>
              </a:rPr>
              <a:t>D. Cómo recopilar datos</a:t>
            </a:r>
          </a:p>
          <a:p>
            <a:endParaRPr lang="es-AR" sz="1100" b="1" dirty="0">
              <a:solidFill>
                <a:srgbClr val="759885"/>
              </a:solidFill>
            </a:endParaRPr>
          </a:p>
          <a:p>
            <a:r>
              <a:rPr lang="es-AR" sz="1100" b="1" dirty="0">
                <a:solidFill>
                  <a:srgbClr val="759885"/>
                </a:solidFill>
              </a:rPr>
              <a:t>E. Ingresar datos al sitio web de GLOBE</a:t>
            </a:r>
          </a:p>
          <a:p>
            <a:endParaRPr lang="es-AR" sz="1100" b="1" dirty="0">
              <a:solidFill>
                <a:srgbClr val="759885"/>
              </a:solidFill>
            </a:endParaRPr>
          </a:p>
          <a:p>
            <a:r>
              <a:rPr lang="es-AR" sz="1100" b="1" dirty="0">
                <a:solidFill>
                  <a:srgbClr val="215B1C"/>
                </a:solidFill>
              </a:rPr>
              <a:t>F. Entender los datos</a:t>
            </a:r>
          </a:p>
          <a:p>
            <a:endParaRPr lang="es-AR" sz="1100" b="1" dirty="0">
              <a:solidFill>
                <a:srgbClr val="759885"/>
              </a:solidFill>
            </a:endParaRPr>
          </a:p>
          <a:p>
            <a:r>
              <a:rPr lang="es-AR" sz="1100" b="1" dirty="0" smtClean="0">
                <a:solidFill>
                  <a:srgbClr val="759885"/>
                </a:solidFill>
              </a:rPr>
              <a:t>G. Auto evaluación</a:t>
            </a:r>
          </a:p>
          <a:p>
            <a:endParaRPr lang="es-AR" sz="1100" b="1" dirty="0">
              <a:solidFill>
                <a:srgbClr val="759885"/>
              </a:solidFill>
            </a:endParaRPr>
          </a:p>
          <a:p>
            <a:r>
              <a:rPr lang="es-AR" sz="1100" b="1" dirty="0" smtClean="0">
                <a:solidFill>
                  <a:srgbClr val="759885"/>
                </a:solidFill>
              </a:rPr>
              <a:t>H. Información Adicional</a:t>
            </a:r>
            <a:endParaRPr lang="es-AR" sz="1100" b="1" dirty="0">
              <a:solidFill>
                <a:srgbClr val="759885"/>
              </a:solidFill>
            </a:endParaRPr>
          </a:p>
        </p:txBody>
      </p:sp>
    </p:spTree>
    <p:extLst>
      <p:ext uri="{BB962C8B-B14F-4D97-AF65-F5344CB8AC3E}">
        <p14:creationId xmlns:p14="http://schemas.microsoft.com/office/powerpoint/2010/main" val="13873145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F0627B17-9DD1-A345-8751-83B8F38A347B}" type="slidenum">
              <a:rPr lang="en-US" smtClean="0"/>
              <a:pPr/>
              <a:t>32</a:t>
            </a:fld>
            <a:endParaRPr lang="en-US" dirty="0"/>
          </a:p>
        </p:txBody>
      </p:sp>
      <p:sp>
        <p:nvSpPr>
          <p:cNvPr id="5" name="Title 1">
            <a:extLst>
              <a:ext uri="{FF2B5EF4-FFF2-40B4-BE49-F238E27FC236}">
                <a16:creationId xmlns:a16="http://schemas.microsoft.com/office/drawing/2014/main" id="{5E2DF6E6-84F4-489F-BE99-9CD58CEAC945}"/>
              </a:ext>
            </a:extLst>
          </p:cNvPr>
          <p:cNvSpPr>
            <a:spLocks noGrp="1"/>
          </p:cNvSpPr>
          <p:nvPr>
            <p:ph type="title"/>
          </p:nvPr>
        </p:nvSpPr>
        <p:spPr>
          <a:xfrm>
            <a:off x="1202926" y="970726"/>
            <a:ext cx="7886700" cy="858074"/>
          </a:xfrm>
        </p:spPr>
        <p:txBody>
          <a:bodyPr/>
          <a:lstStyle/>
          <a:p>
            <a:pPr rtl="0" eaLnBrk="1" latinLnBrk="0" hangingPunct="1"/>
            <a:r>
              <a:rPr lang="en-US" sz="3200" b="1" dirty="0" err="1">
                <a:solidFill>
                  <a:srgbClr val="055000"/>
                </a:solidFill>
              </a:rPr>
              <a:t>Visualice</a:t>
            </a:r>
            <a:r>
              <a:rPr lang="en-US" sz="3200" b="1" dirty="0">
                <a:solidFill>
                  <a:srgbClr val="055000"/>
                </a:solidFill>
              </a:rPr>
              <a:t> y </a:t>
            </a:r>
            <a:r>
              <a:rPr lang="en-US" sz="3200" b="1" dirty="0" err="1">
                <a:solidFill>
                  <a:srgbClr val="055000"/>
                </a:solidFill>
              </a:rPr>
              <a:t>recupere</a:t>
            </a:r>
            <a:r>
              <a:rPr lang="en-US" sz="3200" b="1" dirty="0">
                <a:solidFill>
                  <a:srgbClr val="055000"/>
                </a:solidFill>
              </a:rPr>
              <a:t> </a:t>
            </a:r>
            <a:r>
              <a:rPr lang="en-US" sz="3200" b="1" dirty="0" err="1">
                <a:solidFill>
                  <a:srgbClr val="055000"/>
                </a:solidFill>
              </a:rPr>
              <a:t>datos</a:t>
            </a:r>
            <a:r>
              <a:rPr lang="en-US" sz="3200" b="1" dirty="0">
                <a:solidFill>
                  <a:srgbClr val="055000"/>
                </a:solidFill>
              </a:rPr>
              <a:t>- Paso  2</a:t>
            </a:r>
            <a:endParaRPr lang="en-US" dirty="0"/>
          </a:p>
        </p:txBody>
      </p:sp>
      <p:pic>
        <p:nvPicPr>
          <p:cNvPr id="4" name="Content Placeholder 3" descr="At the top of the screen, select the date or range of dates you wish to view. You will see icons on the map at locations where data has been submitted. "/>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r="14240"/>
          <a:stretch/>
        </p:blipFill>
        <p:spPr>
          <a:xfrm>
            <a:off x="1709058" y="2025062"/>
            <a:ext cx="5837052" cy="3444289"/>
          </a:xfrm>
        </p:spPr>
      </p:pic>
      <p:sp>
        <p:nvSpPr>
          <p:cNvPr id="8" name="Elipse 7"/>
          <p:cNvSpPr/>
          <p:nvPr/>
        </p:nvSpPr>
        <p:spPr>
          <a:xfrm>
            <a:off x="7854122" y="61843"/>
            <a:ext cx="1046922" cy="773446"/>
          </a:xfrm>
          <a:prstGeom prst="ellipse">
            <a:avLst/>
          </a:prstGeom>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s-AR" sz="700" dirty="0" smtClean="0"/>
              <a:t>Entender los datos</a:t>
            </a:r>
            <a:endParaRPr lang="es-AR" sz="700" dirty="0"/>
          </a:p>
        </p:txBody>
      </p:sp>
      <p:sp>
        <p:nvSpPr>
          <p:cNvPr id="9" name="CuadroTexto 8"/>
          <p:cNvSpPr txBox="1"/>
          <p:nvPr/>
        </p:nvSpPr>
        <p:spPr>
          <a:xfrm>
            <a:off x="25090" y="1098059"/>
            <a:ext cx="1075295" cy="5001369"/>
          </a:xfrm>
          <a:prstGeom prst="rect">
            <a:avLst/>
          </a:prstGeom>
          <a:noFill/>
        </p:spPr>
        <p:txBody>
          <a:bodyPr wrap="square" rtlCol="0">
            <a:spAutoFit/>
          </a:bodyPr>
          <a:lstStyle/>
          <a:p>
            <a:r>
              <a:rPr lang="es-AR" sz="1100" b="1" dirty="0">
                <a:solidFill>
                  <a:srgbClr val="759885"/>
                </a:solidFill>
              </a:rPr>
              <a:t>A. ¿Qué es la circunferencia de los árboles?</a:t>
            </a:r>
          </a:p>
          <a:p>
            <a:endParaRPr lang="es-AR" sz="1100" b="1" dirty="0" smtClean="0">
              <a:solidFill>
                <a:srgbClr val="215B1C"/>
              </a:solidFill>
            </a:endParaRPr>
          </a:p>
          <a:p>
            <a:r>
              <a:rPr lang="es-AR" sz="1100" b="1" dirty="0">
                <a:solidFill>
                  <a:srgbClr val="759885"/>
                </a:solidFill>
              </a:rPr>
              <a:t>B. ¿Por qué recolectar datos de la circunferencia de los árboles?</a:t>
            </a:r>
          </a:p>
          <a:p>
            <a:endParaRPr lang="es-AR" sz="1100" b="1" dirty="0">
              <a:solidFill>
                <a:srgbClr val="759885"/>
              </a:solidFill>
            </a:endParaRPr>
          </a:p>
          <a:p>
            <a:r>
              <a:rPr lang="es-AR" sz="1100" b="1" dirty="0">
                <a:solidFill>
                  <a:srgbClr val="759885"/>
                </a:solidFill>
              </a:rPr>
              <a:t>C. Cómo pueden ayudar sus mediciones</a:t>
            </a:r>
          </a:p>
          <a:p>
            <a:endParaRPr lang="es-AR" sz="1100" b="1" dirty="0">
              <a:solidFill>
                <a:srgbClr val="759885"/>
              </a:solidFill>
            </a:endParaRPr>
          </a:p>
          <a:p>
            <a:r>
              <a:rPr lang="es-AR" sz="1100" b="1" dirty="0">
                <a:solidFill>
                  <a:srgbClr val="759885"/>
                </a:solidFill>
              </a:rPr>
              <a:t>D. Cómo recopilar datos</a:t>
            </a:r>
          </a:p>
          <a:p>
            <a:endParaRPr lang="es-AR" sz="1100" b="1" dirty="0">
              <a:solidFill>
                <a:srgbClr val="759885"/>
              </a:solidFill>
            </a:endParaRPr>
          </a:p>
          <a:p>
            <a:r>
              <a:rPr lang="es-AR" sz="1100" b="1" dirty="0">
                <a:solidFill>
                  <a:srgbClr val="759885"/>
                </a:solidFill>
              </a:rPr>
              <a:t>E. Ingresar datos al sitio web de GLOBE</a:t>
            </a:r>
          </a:p>
          <a:p>
            <a:endParaRPr lang="es-AR" sz="1100" b="1" dirty="0">
              <a:solidFill>
                <a:srgbClr val="759885"/>
              </a:solidFill>
            </a:endParaRPr>
          </a:p>
          <a:p>
            <a:r>
              <a:rPr lang="es-AR" sz="1100" b="1" dirty="0">
                <a:solidFill>
                  <a:srgbClr val="215B1C"/>
                </a:solidFill>
              </a:rPr>
              <a:t>F. Entender los datos</a:t>
            </a:r>
          </a:p>
          <a:p>
            <a:endParaRPr lang="es-AR" sz="1100" b="1" dirty="0">
              <a:solidFill>
                <a:srgbClr val="759885"/>
              </a:solidFill>
            </a:endParaRPr>
          </a:p>
          <a:p>
            <a:r>
              <a:rPr lang="es-AR" sz="1100" b="1" dirty="0" smtClean="0">
                <a:solidFill>
                  <a:srgbClr val="759885"/>
                </a:solidFill>
              </a:rPr>
              <a:t>G. Auto evaluación</a:t>
            </a:r>
          </a:p>
          <a:p>
            <a:endParaRPr lang="es-AR" sz="1100" b="1" dirty="0">
              <a:solidFill>
                <a:srgbClr val="759885"/>
              </a:solidFill>
            </a:endParaRPr>
          </a:p>
          <a:p>
            <a:r>
              <a:rPr lang="es-AR" sz="1100" b="1" dirty="0" smtClean="0">
                <a:solidFill>
                  <a:srgbClr val="759885"/>
                </a:solidFill>
              </a:rPr>
              <a:t>H. Información Adicional</a:t>
            </a:r>
            <a:endParaRPr lang="es-AR" sz="1100" b="1" dirty="0">
              <a:solidFill>
                <a:srgbClr val="759885"/>
              </a:solidFill>
            </a:endParaRPr>
          </a:p>
        </p:txBody>
      </p:sp>
      <p:sp>
        <p:nvSpPr>
          <p:cNvPr id="2" name="CuadroTexto 1"/>
          <p:cNvSpPr txBox="1"/>
          <p:nvPr/>
        </p:nvSpPr>
        <p:spPr>
          <a:xfrm>
            <a:off x="7486650" y="2558101"/>
            <a:ext cx="1173019" cy="2462213"/>
          </a:xfrm>
          <a:prstGeom prst="rect">
            <a:avLst/>
          </a:prstGeom>
          <a:noFill/>
        </p:spPr>
        <p:txBody>
          <a:bodyPr wrap="square" rtlCol="0">
            <a:spAutoFit/>
          </a:bodyPr>
          <a:lstStyle/>
          <a:p>
            <a:r>
              <a:rPr lang="es-ES" sz="1400" b="1" dirty="0"/>
              <a:t>Ubicaciones donde los datos de clasificación de cobertura terrestre están disponibles para la semana que seleccionó</a:t>
            </a:r>
            <a:endParaRPr lang="es-AR" sz="1400" b="1" dirty="0"/>
          </a:p>
        </p:txBody>
      </p:sp>
    </p:spTree>
    <p:extLst>
      <p:ext uri="{BB962C8B-B14F-4D97-AF65-F5344CB8AC3E}">
        <p14:creationId xmlns:p14="http://schemas.microsoft.com/office/powerpoint/2010/main" val="60585093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F0627B17-9DD1-A345-8751-83B8F38A347B}" type="slidenum">
              <a:rPr lang="en-US" smtClean="0"/>
              <a:pPr/>
              <a:t>33</a:t>
            </a:fld>
            <a:endParaRPr lang="en-US" dirty="0"/>
          </a:p>
        </p:txBody>
      </p:sp>
      <p:sp>
        <p:nvSpPr>
          <p:cNvPr id="4" name="Title 1">
            <a:extLst>
              <a:ext uri="{FF2B5EF4-FFF2-40B4-BE49-F238E27FC236}">
                <a16:creationId xmlns:a16="http://schemas.microsoft.com/office/drawing/2014/main" id="{6FCA11E5-855D-4870-8BBA-08C2A67C2072}"/>
              </a:ext>
            </a:extLst>
          </p:cNvPr>
          <p:cNvSpPr>
            <a:spLocks noGrp="1"/>
          </p:cNvSpPr>
          <p:nvPr>
            <p:ph type="title"/>
          </p:nvPr>
        </p:nvSpPr>
        <p:spPr>
          <a:xfrm>
            <a:off x="1202926" y="970726"/>
            <a:ext cx="7886700" cy="644209"/>
          </a:xfrm>
        </p:spPr>
        <p:txBody>
          <a:bodyPr>
            <a:normAutofit/>
          </a:bodyPr>
          <a:lstStyle/>
          <a:p>
            <a:pPr rtl="0" eaLnBrk="1" latinLnBrk="0" hangingPunct="1"/>
            <a:r>
              <a:rPr lang="en-US" sz="2800" kern="1200" dirty="0" err="1">
                <a:solidFill>
                  <a:srgbClr val="055000"/>
                </a:solidFill>
                <a:effectLst/>
                <a:latin typeface="Calibri" panose="020F0502020204030204" pitchFamily="34" charset="0"/>
                <a:ea typeface="+mn-ea"/>
                <a:cs typeface="+mn-cs"/>
              </a:rPr>
              <a:t>Visualice</a:t>
            </a:r>
            <a:r>
              <a:rPr lang="en-US" sz="2800" kern="1200" dirty="0">
                <a:solidFill>
                  <a:srgbClr val="055000"/>
                </a:solidFill>
                <a:effectLst/>
                <a:latin typeface="Calibri" panose="020F0502020204030204" pitchFamily="34" charset="0"/>
                <a:ea typeface="+mn-ea"/>
                <a:cs typeface="+mn-cs"/>
              </a:rPr>
              <a:t> y </a:t>
            </a:r>
            <a:r>
              <a:rPr lang="en-US" sz="2800" kern="1200" dirty="0" err="1">
                <a:solidFill>
                  <a:srgbClr val="055000"/>
                </a:solidFill>
                <a:effectLst/>
                <a:latin typeface="Calibri" panose="020F0502020204030204" pitchFamily="34" charset="0"/>
                <a:ea typeface="+mn-ea"/>
                <a:cs typeface="+mn-cs"/>
              </a:rPr>
              <a:t>recupere</a:t>
            </a:r>
            <a:r>
              <a:rPr lang="en-US" sz="2800" kern="1200" dirty="0">
                <a:solidFill>
                  <a:srgbClr val="055000"/>
                </a:solidFill>
                <a:effectLst/>
                <a:latin typeface="Calibri" panose="020F0502020204030204" pitchFamily="34" charset="0"/>
                <a:ea typeface="+mn-ea"/>
                <a:cs typeface="+mn-cs"/>
              </a:rPr>
              <a:t> </a:t>
            </a:r>
            <a:r>
              <a:rPr lang="en-US" sz="2800" kern="1200" dirty="0" err="1">
                <a:solidFill>
                  <a:srgbClr val="055000"/>
                </a:solidFill>
                <a:effectLst/>
                <a:latin typeface="Calibri" panose="020F0502020204030204" pitchFamily="34" charset="0"/>
                <a:ea typeface="+mn-ea"/>
                <a:cs typeface="+mn-cs"/>
              </a:rPr>
              <a:t>datos</a:t>
            </a:r>
            <a:r>
              <a:rPr lang="en-US" sz="2800" dirty="0">
                <a:solidFill>
                  <a:srgbClr val="055000"/>
                </a:solidFill>
                <a:latin typeface="Calibri" panose="020F0502020204030204" pitchFamily="34" charset="0"/>
                <a:ea typeface="+mn-ea"/>
                <a:cs typeface="+mn-cs"/>
              </a:rPr>
              <a:t>-Paso</a:t>
            </a:r>
            <a:r>
              <a:rPr lang="en-US" sz="2800" kern="1200" dirty="0">
                <a:solidFill>
                  <a:srgbClr val="055000"/>
                </a:solidFill>
                <a:effectLst/>
                <a:latin typeface="Calibri" panose="020F0502020204030204" pitchFamily="34" charset="0"/>
                <a:ea typeface="+mn-ea"/>
                <a:cs typeface="+mn-cs"/>
              </a:rPr>
              <a:t> 3</a:t>
            </a:r>
            <a:endParaRPr lang="en-US" sz="2800" dirty="0"/>
          </a:p>
        </p:txBody>
      </p:sp>
      <p:pic>
        <p:nvPicPr>
          <p:cNvPr id="5" name="Content Placeholder 4" descr="Clicking on a location will open to a map note providing Land Cover Classification data for that location and time. Follow instructions in the tutorial to download data as a .csv file for analysis."/>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r="17436"/>
          <a:stretch/>
        </p:blipFill>
        <p:spPr>
          <a:xfrm>
            <a:off x="1473386" y="1941452"/>
            <a:ext cx="5814106" cy="3363686"/>
          </a:xfrm>
        </p:spPr>
      </p:pic>
      <p:sp>
        <p:nvSpPr>
          <p:cNvPr id="8" name="Elipse 7"/>
          <p:cNvSpPr/>
          <p:nvPr/>
        </p:nvSpPr>
        <p:spPr>
          <a:xfrm>
            <a:off x="7854122" y="61843"/>
            <a:ext cx="1046922" cy="773446"/>
          </a:xfrm>
          <a:prstGeom prst="ellipse">
            <a:avLst/>
          </a:prstGeom>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s-AR" sz="700" dirty="0" smtClean="0"/>
              <a:t>Entender los datos</a:t>
            </a:r>
            <a:endParaRPr lang="es-AR" sz="700" dirty="0"/>
          </a:p>
        </p:txBody>
      </p:sp>
      <p:sp>
        <p:nvSpPr>
          <p:cNvPr id="9" name="CuadroTexto 8"/>
          <p:cNvSpPr txBox="1"/>
          <p:nvPr/>
        </p:nvSpPr>
        <p:spPr>
          <a:xfrm>
            <a:off x="25090" y="1098059"/>
            <a:ext cx="1075295" cy="5001369"/>
          </a:xfrm>
          <a:prstGeom prst="rect">
            <a:avLst/>
          </a:prstGeom>
          <a:noFill/>
        </p:spPr>
        <p:txBody>
          <a:bodyPr wrap="square" rtlCol="0">
            <a:spAutoFit/>
          </a:bodyPr>
          <a:lstStyle/>
          <a:p>
            <a:r>
              <a:rPr lang="es-AR" sz="1100" b="1" dirty="0">
                <a:solidFill>
                  <a:srgbClr val="759885"/>
                </a:solidFill>
              </a:rPr>
              <a:t>A. ¿Qué es la circunferencia de los árboles?</a:t>
            </a:r>
          </a:p>
          <a:p>
            <a:endParaRPr lang="es-AR" sz="1100" b="1" dirty="0" smtClean="0">
              <a:solidFill>
                <a:srgbClr val="215B1C"/>
              </a:solidFill>
            </a:endParaRPr>
          </a:p>
          <a:p>
            <a:r>
              <a:rPr lang="es-AR" sz="1100" b="1" dirty="0">
                <a:solidFill>
                  <a:srgbClr val="759885"/>
                </a:solidFill>
              </a:rPr>
              <a:t>B. ¿Por qué recolectar datos de la circunferencia de los árboles?</a:t>
            </a:r>
          </a:p>
          <a:p>
            <a:endParaRPr lang="es-AR" sz="1100" b="1" dirty="0">
              <a:solidFill>
                <a:srgbClr val="759885"/>
              </a:solidFill>
            </a:endParaRPr>
          </a:p>
          <a:p>
            <a:r>
              <a:rPr lang="es-AR" sz="1100" b="1" dirty="0">
                <a:solidFill>
                  <a:srgbClr val="759885"/>
                </a:solidFill>
              </a:rPr>
              <a:t>C. Cómo pueden ayudar sus mediciones</a:t>
            </a:r>
          </a:p>
          <a:p>
            <a:endParaRPr lang="es-AR" sz="1100" b="1" dirty="0">
              <a:solidFill>
                <a:srgbClr val="759885"/>
              </a:solidFill>
            </a:endParaRPr>
          </a:p>
          <a:p>
            <a:r>
              <a:rPr lang="es-AR" sz="1100" b="1" dirty="0">
                <a:solidFill>
                  <a:srgbClr val="759885"/>
                </a:solidFill>
              </a:rPr>
              <a:t>D. Cómo recopilar datos</a:t>
            </a:r>
          </a:p>
          <a:p>
            <a:endParaRPr lang="es-AR" sz="1100" b="1" dirty="0">
              <a:solidFill>
                <a:srgbClr val="759885"/>
              </a:solidFill>
            </a:endParaRPr>
          </a:p>
          <a:p>
            <a:r>
              <a:rPr lang="es-AR" sz="1100" b="1" dirty="0">
                <a:solidFill>
                  <a:srgbClr val="759885"/>
                </a:solidFill>
              </a:rPr>
              <a:t>E. Ingresar datos al sitio web de GLOBE</a:t>
            </a:r>
          </a:p>
          <a:p>
            <a:endParaRPr lang="es-AR" sz="1100" b="1" dirty="0">
              <a:solidFill>
                <a:srgbClr val="759885"/>
              </a:solidFill>
            </a:endParaRPr>
          </a:p>
          <a:p>
            <a:r>
              <a:rPr lang="es-AR" sz="1100" b="1" dirty="0">
                <a:solidFill>
                  <a:srgbClr val="215B1C"/>
                </a:solidFill>
              </a:rPr>
              <a:t>F. Entender los datos</a:t>
            </a:r>
          </a:p>
          <a:p>
            <a:endParaRPr lang="es-AR" sz="1100" b="1" dirty="0">
              <a:solidFill>
                <a:srgbClr val="759885"/>
              </a:solidFill>
            </a:endParaRPr>
          </a:p>
          <a:p>
            <a:r>
              <a:rPr lang="es-AR" sz="1100" b="1" dirty="0" smtClean="0">
                <a:solidFill>
                  <a:srgbClr val="759885"/>
                </a:solidFill>
              </a:rPr>
              <a:t>G. Auto evaluación</a:t>
            </a:r>
          </a:p>
          <a:p>
            <a:endParaRPr lang="es-AR" sz="1100" b="1" dirty="0">
              <a:solidFill>
                <a:srgbClr val="759885"/>
              </a:solidFill>
            </a:endParaRPr>
          </a:p>
          <a:p>
            <a:r>
              <a:rPr lang="es-AR" sz="1100" b="1" dirty="0" smtClean="0">
                <a:solidFill>
                  <a:srgbClr val="759885"/>
                </a:solidFill>
              </a:rPr>
              <a:t>H. Información Adicional</a:t>
            </a:r>
            <a:endParaRPr lang="es-AR" sz="1100" b="1" dirty="0">
              <a:solidFill>
                <a:srgbClr val="759885"/>
              </a:solidFill>
            </a:endParaRPr>
          </a:p>
        </p:txBody>
      </p:sp>
      <p:sp>
        <p:nvSpPr>
          <p:cNvPr id="2" name="Rectángulo 1"/>
          <p:cNvSpPr/>
          <p:nvPr/>
        </p:nvSpPr>
        <p:spPr>
          <a:xfrm>
            <a:off x="7188401" y="2152193"/>
            <a:ext cx="1807817" cy="2893100"/>
          </a:xfrm>
          <a:prstGeom prst="rect">
            <a:avLst/>
          </a:prstGeom>
        </p:spPr>
        <p:txBody>
          <a:bodyPr wrap="square">
            <a:spAutoFit/>
          </a:bodyPr>
          <a:lstStyle/>
          <a:p>
            <a:r>
              <a:rPr lang="es-ES" sz="1400" b="1" dirty="0"/>
              <a:t>Al hacer clic en una ubicación, se abrirá una nota en el mapa que proporciona datos de clasificación de la cobertura terrestre para esa ubicación y hora. Siga las instrucciones del tutorial para descargar datos como un archivo .</a:t>
            </a:r>
            <a:r>
              <a:rPr lang="es-ES" sz="1400" b="1" dirty="0" err="1"/>
              <a:t>csv</a:t>
            </a:r>
            <a:r>
              <a:rPr lang="es-ES" sz="1400" b="1" dirty="0"/>
              <a:t> para su análisis</a:t>
            </a:r>
            <a:endParaRPr lang="es-AR" sz="1400" b="1" dirty="0"/>
          </a:p>
        </p:txBody>
      </p:sp>
    </p:spTree>
    <p:extLst>
      <p:ext uri="{BB962C8B-B14F-4D97-AF65-F5344CB8AC3E}">
        <p14:creationId xmlns:p14="http://schemas.microsoft.com/office/powerpoint/2010/main" val="155851610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descr="Watermark image of girl measuring tree circumference"/>
          <p:cNvPicPr>
            <a:picLocks noGrp="1" noChangeAspect="1"/>
          </p:cNvPicPr>
          <p:nvPr>
            <p:ph sz="half" idx="2"/>
          </p:nvPr>
        </p:nvPicPr>
        <p:blipFill>
          <a:blip r:embed="rId3">
            <a:alphaModFix amt="10000"/>
            <a:extLst>
              <a:ext uri="{28A0092B-C50C-407E-A947-70E740481C1C}">
                <a14:useLocalDpi xmlns:a14="http://schemas.microsoft.com/office/drawing/2010/main" val="0"/>
              </a:ext>
            </a:extLst>
          </a:blip>
          <a:stretch>
            <a:fillRect/>
          </a:stretch>
        </p:blipFill>
        <p:spPr>
          <a:xfrm>
            <a:off x="1177031" y="1981200"/>
            <a:ext cx="7966969" cy="4891790"/>
          </a:xfrm>
          <a:prstGeom prst="rect">
            <a:avLst/>
          </a:prstGeom>
        </p:spPr>
      </p:pic>
      <p:sp>
        <p:nvSpPr>
          <p:cNvPr id="2" name="Slide Number Placeholder 1"/>
          <p:cNvSpPr>
            <a:spLocks noGrp="1"/>
          </p:cNvSpPr>
          <p:nvPr>
            <p:ph type="sldNum" sz="quarter" idx="12"/>
          </p:nvPr>
        </p:nvSpPr>
        <p:spPr/>
        <p:txBody>
          <a:bodyPr/>
          <a:lstStyle/>
          <a:p>
            <a:fld id="{F0627B17-9DD1-A345-8751-83B8F38A347B}" type="slidenum">
              <a:rPr lang="en-US" smtClean="0"/>
              <a:t>34</a:t>
            </a:fld>
            <a:endParaRPr lang="en-US" dirty="0"/>
          </a:p>
        </p:txBody>
      </p:sp>
      <p:sp>
        <p:nvSpPr>
          <p:cNvPr id="10" name="Content Placeholder 2"/>
          <p:cNvSpPr>
            <a:spLocks noGrp="1"/>
          </p:cNvSpPr>
          <p:nvPr>
            <p:ph sz="half" idx="1"/>
          </p:nvPr>
        </p:nvSpPr>
        <p:spPr>
          <a:xfrm>
            <a:off x="1343176" y="2187575"/>
            <a:ext cx="7634678" cy="4351338"/>
          </a:xfrm>
        </p:spPr>
        <p:txBody>
          <a:bodyPr>
            <a:normAutofit fontScale="25000" lnSpcReduction="20000"/>
          </a:bodyPr>
          <a:lstStyle/>
          <a:p>
            <a:pPr marL="342900" lvl="0" indent="-342900">
              <a:buFont typeface="+mj-lt"/>
              <a:buAutoNum type="arabicPeriod"/>
            </a:pPr>
            <a:r>
              <a:rPr lang="es-ES" sz="5600" b="1" dirty="0"/>
              <a:t>Las medidas de la circunferencia de los árboles son parte de qué área del Protocolo GLOBE o esfera del sistema terrestre?</a:t>
            </a:r>
            <a:r>
              <a:rPr lang="en-US" sz="5600" b="1" dirty="0"/>
              <a:t> </a:t>
            </a:r>
          </a:p>
          <a:p>
            <a:pPr marL="342900" lvl="0" indent="-342900">
              <a:buFont typeface="+mj-lt"/>
              <a:buAutoNum type="arabicPeriod"/>
            </a:pPr>
            <a:r>
              <a:rPr lang="es-ES" sz="5600" dirty="0"/>
              <a:t>¿</a:t>
            </a:r>
            <a:r>
              <a:rPr lang="es-ES" sz="5600" b="1" dirty="0"/>
              <a:t>Las mediciones de la circunferencia de los árboles son parte de qué protocolo específico?</a:t>
            </a:r>
            <a:endParaRPr lang="en-US" sz="5600" b="1" dirty="0"/>
          </a:p>
          <a:p>
            <a:pPr marL="342900" lvl="0" indent="-342900">
              <a:buFont typeface="+mj-lt"/>
              <a:buAutoNum type="arabicPeriod"/>
            </a:pPr>
            <a:r>
              <a:rPr lang="es-ES" sz="5600" b="1" dirty="0"/>
              <a:t>¿Qué factores ambientales influyen en la circunferencia promedio de un rodal que podría estar muestreando?</a:t>
            </a:r>
            <a:r>
              <a:rPr lang="en-US" sz="5600" b="1" dirty="0"/>
              <a:t> </a:t>
            </a:r>
          </a:p>
          <a:p>
            <a:pPr marL="342900" lvl="0" indent="-342900">
              <a:buFont typeface="+mj-lt"/>
              <a:buAutoNum type="arabicPeriod"/>
            </a:pPr>
            <a:r>
              <a:rPr lang="es-ES" sz="5600" b="1" dirty="0"/>
              <a:t>La altura del pecho del diámetro es una altura estándar utilizada por ecólogos y forestales para recopilar datos de circunferencia de árboles. ¿A qué altura se toma esta medida en el tronco del árbol, midiendo desde el suelo?</a:t>
            </a:r>
          </a:p>
          <a:p>
            <a:pPr marL="342900" indent="-342900">
              <a:buFont typeface="+mj-lt"/>
              <a:buAutoNum type="arabicPeriod"/>
            </a:pPr>
            <a:r>
              <a:rPr lang="es-ES" sz="5600" b="1" dirty="0"/>
              <a:t>Los datos de la circunferencia de los árboles se utilizan para cuantificar la cantidad de carbono almacenado en un paisaje. Nombra una razón por la que estos datos son importantes para los científicos.</a:t>
            </a:r>
          </a:p>
          <a:p>
            <a:pPr marL="342900" lvl="0" indent="-342900">
              <a:buFont typeface="+mj-lt"/>
              <a:buAutoNum type="arabicPeriod"/>
            </a:pPr>
            <a:r>
              <a:rPr lang="es-ES" sz="5600" b="1" dirty="0"/>
              <a:t>Explique cómo se pueden usar los datos de la circunferencia de los árboles para rastrear la migración de los árboles y la distribución del rango relacionada con un cambio en el clima.</a:t>
            </a:r>
          </a:p>
          <a:p>
            <a:pPr marL="342900" lvl="0" indent="-342900">
              <a:buFont typeface="+mj-lt"/>
              <a:buAutoNum type="arabicPeriod"/>
            </a:pPr>
            <a:r>
              <a:rPr lang="es-ES" sz="5600" b="1" dirty="0"/>
              <a:t> ¿Dónde tomará las medidas de la circunferencia de su árbol, en qué tipo de sitio de muestreo GLOBE?</a:t>
            </a:r>
          </a:p>
          <a:p>
            <a:pPr marL="342900" lvl="0" indent="-342900">
              <a:buFont typeface="+mj-lt"/>
              <a:buAutoNum type="arabicPeriod"/>
            </a:pPr>
            <a:r>
              <a:rPr lang="es-ES" sz="5600" b="1" dirty="0"/>
              <a:t>Necesitará algunos datos sobre su área de estudio para elegir los árboles correctos para medir: ¿qué otra medición de biometría deberá completar antes de completar las mediciones de circunferencia de los árboles</a:t>
            </a:r>
            <a:r>
              <a:rPr lang="es-ES" sz="5600" dirty="0"/>
              <a:t>?</a:t>
            </a:r>
          </a:p>
          <a:p>
            <a:pPr marL="342900" lvl="0" indent="-342900">
              <a:buFont typeface="+mj-lt"/>
              <a:buAutoNum type="arabicPeriod"/>
            </a:pPr>
            <a:r>
              <a:rPr lang="es-ES" sz="5600" b="1" dirty="0"/>
              <a:t>¿Cómo responden los árboles al estrés? </a:t>
            </a:r>
          </a:p>
          <a:p>
            <a:pPr marL="342900" lvl="0" indent="-342900">
              <a:buFont typeface="+mj-lt"/>
              <a:buAutoNum type="arabicPeriod"/>
            </a:pPr>
            <a:r>
              <a:rPr lang="es-ES" sz="5600" b="1" dirty="0"/>
              <a:t>¿Cómo podría un científico usar la circunferencia de un árbol para estimar el volumen de biomasa de los árboles por encima del suelo? ¿Qué otros datos podrían ser útiles?</a:t>
            </a:r>
            <a:endParaRPr lang="en-US" sz="5600" b="1" dirty="0"/>
          </a:p>
          <a:p>
            <a:endParaRPr lang="en-US" dirty="0"/>
          </a:p>
        </p:txBody>
      </p:sp>
      <p:sp>
        <p:nvSpPr>
          <p:cNvPr id="5" name="Title 1">
            <a:extLst>
              <a:ext uri="{FF2B5EF4-FFF2-40B4-BE49-F238E27FC236}">
                <a16:creationId xmlns:a16="http://schemas.microsoft.com/office/drawing/2014/main" id="{207D666C-2C1C-496C-B993-234649B45FBA}"/>
              </a:ext>
            </a:extLst>
          </p:cNvPr>
          <p:cNvSpPr>
            <a:spLocks noGrp="1"/>
          </p:cNvSpPr>
          <p:nvPr>
            <p:ph type="title"/>
          </p:nvPr>
        </p:nvSpPr>
        <p:spPr>
          <a:xfrm>
            <a:off x="1177031" y="947977"/>
            <a:ext cx="7886700" cy="1190561"/>
          </a:xfrm>
        </p:spPr>
        <p:txBody>
          <a:bodyPr>
            <a:normAutofit/>
          </a:bodyPr>
          <a:lstStyle/>
          <a:p>
            <a:pPr rtl="0" eaLnBrk="1" latinLnBrk="0" hangingPunct="1"/>
            <a:r>
              <a:rPr lang="en-US" sz="2400" kern="1200" dirty="0">
                <a:solidFill>
                  <a:srgbClr val="055000"/>
                </a:solidFill>
                <a:effectLst/>
                <a:latin typeface="Calibri" panose="020F0502020204030204" pitchFamily="34" charset="0"/>
                <a:ea typeface="+mn-ea"/>
                <a:cs typeface="+mn-cs"/>
              </a:rPr>
              <a:t>Revise las </a:t>
            </a:r>
            <a:r>
              <a:rPr lang="en-US" sz="2400" kern="1200" dirty="0" err="1">
                <a:solidFill>
                  <a:srgbClr val="055000"/>
                </a:solidFill>
                <a:effectLst/>
                <a:latin typeface="Calibri" panose="020F0502020204030204" pitchFamily="34" charset="0"/>
                <a:ea typeface="+mn-ea"/>
                <a:cs typeface="+mn-cs"/>
              </a:rPr>
              <a:t>preguntas</a:t>
            </a:r>
            <a:r>
              <a:rPr lang="en-US" sz="2400" kern="1200" dirty="0">
                <a:solidFill>
                  <a:srgbClr val="055000"/>
                </a:solidFill>
                <a:effectLst/>
                <a:latin typeface="Calibri" panose="020F0502020204030204" pitchFamily="34" charset="0"/>
                <a:ea typeface="+mn-ea"/>
                <a:cs typeface="+mn-cs"/>
              </a:rPr>
              <a:t> que lo </a:t>
            </a:r>
            <a:r>
              <a:rPr lang="en-US" sz="2400" kern="1200" dirty="0" err="1">
                <a:solidFill>
                  <a:srgbClr val="055000"/>
                </a:solidFill>
                <a:effectLst/>
                <a:latin typeface="Calibri" panose="020F0502020204030204" pitchFamily="34" charset="0"/>
                <a:ea typeface="+mn-ea"/>
                <a:cs typeface="+mn-cs"/>
              </a:rPr>
              <a:t>ayudarán</a:t>
            </a:r>
            <a:r>
              <a:rPr lang="en-US" sz="2400" kern="1200" dirty="0">
                <a:solidFill>
                  <a:srgbClr val="055000"/>
                </a:solidFill>
                <a:effectLst/>
                <a:latin typeface="Calibri" panose="020F0502020204030204" pitchFamily="34" charset="0"/>
                <a:ea typeface="+mn-ea"/>
                <a:cs typeface="+mn-cs"/>
              </a:rPr>
              <a:t> a </a:t>
            </a:r>
            <a:r>
              <a:rPr lang="en-US" sz="2400" kern="1200" dirty="0" err="1">
                <a:solidFill>
                  <a:srgbClr val="055000"/>
                </a:solidFill>
                <a:effectLst/>
                <a:latin typeface="Calibri" panose="020F0502020204030204" pitchFamily="34" charset="0"/>
                <a:ea typeface="+mn-ea"/>
                <a:cs typeface="+mn-cs"/>
              </a:rPr>
              <a:t>prepararse</a:t>
            </a:r>
            <a:r>
              <a:rPr lang="en-US" sz="2400" kern="1200" dirty="0">
                <a:solidFill>
                  <a:srgbClr val="055000"/>
                </a:solidFill>
                <a:effectLst/>
                <a:latin typeface="Calibri" panose="020F0502020204030204" pitchFamily="34" charset="0"/>
                <a:ea typeface="+mn-ea"/>
                <a:cs typeface="+mn-cs"/>
              </a:rPr>
              <a:t> para </a:t>
            </a:r>
            <a:r>
              <a:rPr lang="en-US" sz="2400" kern="1200" dirty="0" err="1">
                <a:solidFill>
                  <a:srgbClr val="055000"/>
                </a:solidFill>
                <a:effectLst/>
                <a:latin typeface="Calibri" panose="020F0502020204030204" pitchFamily="34" charset="0"/>
                <a:ea typeface="+mn-ea"/>
                <a:cs typeface="+mn-cs"/>
              </a:rPr>
              <a:t>realizar</a:t>
            </a:r>
            <a:r>
              <a:rPr lang="en-US" sz="2400" kern="1200" dirty="0">
                <a:solidFill>
                  <a:srgbClr val="055000"/>
                </a:solidFill>
                <a:effectLst/>
                <a:latin typeface="Calibri" panose="020F0502020204030204" pitchFamily="34" charset="0"/>
                <a:ea typeface="+mn-ea"/>
                <a:cs typeface="+mn-cs"/>
              </a:rPr>
              <a:t> las </a:t>
            </a:r>
            <a:r>
              <a:rPr lang="en-US" sz="2400" kern="1200" dirty="0" err="1">
                <a:solidFill>
                  <a:srgbClr val="055000"/>
                </a:solidFill>
                <a:effectLst/>
                <a:latin typeface="Calibri" panose="020F0502020204030204" pitchFamily="34" charset="0"/>
                <a:ea typeface="+mn-ea"/>
                <a:cs typeface="+mn-cs"/>
              </a:rPr>
              <a:t>mediciones</a:t>
            </a:r>
            <a:r>
              <a:rPr lang="en-US" sz="2400" kern="1200" dirty="0">
                <a:solidFill>
                  <a:srgbClr val="055000"/>
                </a:solidFill>
                <a:effectLst/>
                <a:latin typeface="Calibri" panose="020F0502020204030204" pitchFamily="34" charset="0"/>
                <a:ea typeface="+mn-ea"/>
                <a:cs typeface="+mn-cs"/>
              </a:rPr>
              <a:t> de la </a:t>
            </a:r>
            <a:r>
              <a:rPr lang="en-US" sz="2400" kern="1200" dirty="0" err="1">
                <a:solidFill>
                  <a:srgbClr val="055000"/>
                </a:solidFill>
                <a:effectLst/>
                <a:latin typeface="Calibri" panose="020F0502020204030204" pitchFamily="34" charset="0"/>
                <a:ea typeface="+mn-ea"/>
                <a:cs typeface="+mn-cs"/>
              </a:rPr>
              <a:t>circunferencia</a:t>
            </a:r>
            <a:r>
              <a:rPr lang="en-US" sz="2400" kern="1200" dirty="0">
                <a:solidFill>
                  <a:srgbClr val="055000"/>
                </a:solidFill>
                <a:effectLst/>
                <a:latin typeface="Calibri" panose="020F0502020204030204" pitchFamily="34" charset="0"/>
                <a:ea typeface="+mn-ea"/>
                <a:cs typeface="+mn-cs"/>
              </a:rPr>
              <a:t> de los </a:t>
            </a:r>
            <a:r>
              <a:rPr lang="en-US" sz="2400" kern="1200" dirty="0" err="1">
                <a:solidFill>
                  <a:srgbClr val="055000"/>
                </a:solidFill>
                <a:effectLst/>
                <a:latin typeface="Calibri" panose="020F0502020204030204" pitchFamily="34" charset="0"/>
                <a:ea typeface="+mn-ea"/>
                <a:cs typeface="+mn-cs"/>
              </a:rPr>
              <a:t>árboles</a:t>
            </a:r>
            <a:r>
              <a:rPr lang="en-US" sz="2400" kern="1200" dirty="0">
                <a:solidFill>
                  <a:srgbClr val="055000"/>
                </a:solidFill>
                <a:effectLst/>
                <a:latin typeface="Calibri" panose="020F0502020204030204" pitchFamily="34" charset="0"/>
                <a:ea typeface="+mn-ea"/>
                <a:cs typeface="+mn-cs"/>
              </a:rPr>
              <a:t> </a:t>
            </a:r>
            <a:r>
              <a:rPr lang="en-US" sz="2400" kern="1200" dirty="0" err="1">
                <a:solidFill>
                  <a:srgbClr val="055000"/>
                </a:solidFill>
                <a:effectLst/>
                <a:latin typeface="Calibri" panose="020F0502020204030204" pitchFamily="34" charset="0"/>
                <a:ea typeface="+mn-ea"/>
                <a:cs typeface="+mn-cs"/>
              </a:rPr>
              <a:t>asociadas</a:t>
            </a:r>
            <a:r>
              <a:rPr lang="en-US" sz="2400" kern="1200" dirty="0">
                <a:solidFill>
                  <a:srgbClr val="055000"/>
                </a:solidFill>
                <a:effectLst/>
                <a:latin typeface="Calibri" panose="020F0502020204030204" pitchFamily="34" charset="0"/>
                <a:ea typeface="+mn-ea"/>
                <a:cs typeface="+mn-cs"/>
              </a:rPr>
              <a:t> con el </a:t>
            </a:r>
            <a:r>
              <a:rPr lang="en-US" sz="2400" kern="1200" dirty="0" err="1">
                <a:solidFill>
                  <a:srgbClr val="055000"/>
                </a:solidFill>
                <a:effectLst/>
                <a:latin typeface="Calibri" panose="020F0502020204030204" pitchFamily="34" charset="0"/>
                <a:ea typeface="+mn-ea"/>
                <a:cs typeface="+mn-cs"/>
              </a:rPr>
              <a:t>Protocolo</a:t>
            </a:r>
            <a:r>
              <a:rPr lang="en-US" sz="2400" kern="1200" dirty="0">
                <a:solidFill>
                  <a:srgbClr val="055000"/>
                </a:solidFill>
                <a:effectLst/>
                <a:latin typeface="Calibri" panose="020F0502020204030204" pitchFamily="34" charset="0"/>
                <a:ea typeface="+mn-ea"/>
                <a:cs typeface="+mn-cs"/>
              </a:rPr>
              <a:t> de </a:t>
            </a:r>
            <a:r>
              <a:rPr lang="en-US" sz="2400" kern="1200" dirty="0" err="1">
                <a:solidFill>
                  <a:srgbClr val="055000"/>
                </a:solidFill>
                <a:effectLst/>
                <a:latin typeface="Calibri" panose="020F0502020204030204" pitchFamily="34" charset="0"/>
                <a:ea typeface="+mn-ea"/>
                <a:cs typeface="+mn-cs"/>
              </a:rPr>
              <a:t>Biometría</a:t>
            </a:r>
            <a:r>
              <a:rPr lang="en-US" sz="2400" kern="1200" dirty="0">
                <a:solidFill>
                  <a:srgbClr val="055000"/>
                </a:solidFill>
                <a:effectLst/>
                <a:latin typeface="Calibri" panose="020F0502020204030204" pitchFamily="34" charset="0"/>
                <a:ea typeface="+mn-ea"/>
                <a:cs typeface="+mn-cs"/>
              </a:rPr>
              <a:t> GLOBE</a:t>
            </a:r>
            <a:endParaRPr lang="en-US" dirty="0"/>
          </a:p>
        </p:txBody>
      </p:sp>
      <p:pic>
        <p:nvPicPr>
          <p:cNvPr id="8" name="Imagen 7"/>
          <p:cNvPicPr>
            <a:picLocks noChangeAspect="1"/>
          </p:cNvPicPr>
          <p:nvPr/>
        </p:nvPicPr>
        <p:blipFill>
          <a:blip r:embed="rId4"/>
          <a:stretch>
            <a:fillRect/>
          </a:stretch>
        </p:blipFill>
        <p:spPr>
          <a:xfrm>
            <a:off x="-397" y="-127199"/>
            <a:ext cx="9144793" cy="7059780"/>
          </a:xfrm>
          <a:prstGeom prst="rect">
            <a:avLst/>
          </a:prstGeom>
        </p:spPr>
      </p:pic>
      <p:sp>
        <p:nvSpPr>
          <p:cNvPr id="9" name="Elipse 8"/>
          <p:cNvSpPr/>
          <p:nvPr/>
        </p:nvSpPr>
        <p:spPr>
          <a:xfrm>
            <a:off x="7854122" y="61843"/>
            <a:ext cx="1046922" cy="773446"/>
          </a:xfrm>
          <a:prstGeom prst="ellipse">
            <a:avLst/>
          </a:prstGeom>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s-AR" sz="700" dirty="0" smtClean="0"/>
              <a:t>Auto evaluación</a:t>
            </a:r>
            <a:endParaRPr lang="es-AR" sz="700" dirty="0"/>
          </a:p>
        </p:txBody>
      </p:sp>
      <p:sp>
        <p:nvSpPr>
          <p:cNvPr id="12" name="CuadroTexto 11"/>
          <p:cNvSpPr txBox="1"/>
          <p:nvPr/>
        </p:nvSpPr>
        <p:spPr>
          <a:xfrm>
            <a:off x="25090" y="1098059"/>
            <a:ext cx="1075295" cy="5001369"/>
          </a:xfrm>
          <a:prstGeom prst="rect">
            <a:avLst/>
          </a:prstGeom>
          <a:noFill/>
        </p:spPr>
        <p:txBody>
          <a:bodyPr wrap="square" rtlCol="0">
            <a:spAutoFit/>
          </a:bodyPr>
          <a:lstStyle/>
          <a:p>
            <a:r>
              <a:rPr lang="es-AR" sz="1100" b="1" dirty="0">
                <a:solidFill>
                  <a:srgbClr val="759885"/>
                </a:solidFill>
              </a:rPr>
              <a:t>A. ¿Qué es la circunferencia de los árboles?</a:t>
            </a:r>
          </a:p>
          <a:p>
            <a:endParaRPr lang="es-AR" sz="1100" b="1" dirty="0" smtClean="0">
              <a:solidFill>
                <a:srgbClr val="215B1C"/>
              </a:solidFill>
            </a:endParaRPr>
          </a:p>
          <a:p>
            <a:r>
              <a:rPr lang="es-AR" sz="1100" b="1" dirty="0">
                <a:solidFill>
                  <a:srgbClr val="759885"/>
                </a:solidFill>
              </a:rPr>
              <a:t>B. ¿Por qué recolectar datos de la circunferencia de los árboles?</a:t>
            </a:r>
          </a:p>
          <a:p>
            <a:endParaRPr lang="es-AR" sz="1100" b="1" dirty="0">
              <a:solidFill>
                <a:srgbClr val="759885"/>
              </a:solidFill>
            </a:endParaRPr>
          </a:p>
          <a:p>
            <a:r>
              <a:rPr lang="es-AR" sz="1100" b="1" dirty="0">
                <a:solidFill>
                  <a:srgbClr val="759885"/>
                </a:solidFill>
              </a:rPr>
              <a:t>C. Cómo pueden ayudar sus mediciones</a:t>
            </a:r>
          </a:p>
          <a:p>
            <a:endParaRPr lang="es-AR" sz="1100" b="1" dirty="0">
              <a:solidFill>
                <a:srgbClr val="759885"/>
              </a:solidFill>
            </a:endParaRPr>
          </a:p>
          <a:p>
            <a:r>
              <a:rPr lang="es-AR" sz="1100" b="1" dirty="0">
                <a:solidFill>
                  <a:srgbClr val="759885"/>
                </a:solidFill>
              </a:rPr>
              <a:t>D. Cómo recopilar datos</a:t>
            </a:r>
          </a:p>
          <a:p>
            <a:endParaRPr lang="es-AR" sz="1100" b="1" dirty="0">
              <a:solidFill>
                <a:srgbClr val="759885"/>
              </a:solidFill>
            </a:endParaRPr>
          </a:p>
          <a:p>
            <a:r>
              <a:rPr lang="es-AR" sz="1100" b="1" dirty="0">
                <a:solidFill>
                  <a:srgbClr val="759885"/>
                </a:solidFill>
              </a:rPr>
              <a:t>E. Ingresar datos al sitio web de GLOBE</a:t>
            </a:r>
          </a:p>
          <a:p>
            <a:endParaRPr lang="es-AR" sz="1100" b="1" dirty="0">
              <a:solidFill>
                <a:srgbClr val="759885"/>
              </a:solidFill>
            </a:endParaRPr>
          </a:p>
          <a:p>
            <a:r>
              <a:rPr lang="es-AR" sz="1100" b="1" dirty="0">
                <a:solidFill>
                  <a:srgbClr val="759885"/>
                </a:solidFill>
              </a:rPr>
              <a:t>F. Entender los datos</a:t>
            </a:r>
          </a:p>
          <a:p>
            <a:endParaRPr lang="es-AR" sz="1100" b="1" dirty="0">
              <a:solidFill>
                <a:srgbClr val="759885"/>
              </a:solidFill>
            </a:endParaRPr>
          </a:p>
          <a:p>
            <a:r>
              <a:rPr lang="es-AR" sz="1100" b="1" dirty="0">
                <a:solidFill>
                  <a:srgbClr val="215B1C"/>
                </a:solidFill>
              </a:rPr>
              <a:t>G. Auto evaluación</a:t>
            </a:r>
          </a:p>
          <a:p>
            <a:endParaRPr lang="es-AR" sz="1100" b="1" dirty="0">
              <a:solidFill>
                <a:srgbClr val="759885"/>
              </a:solidFill>
            </a:endParaRPr>
          </a:p>
          <a:p>
            <a:r>
              <a:rPr lang="es-AR" sz="1100" b="1" dirty="0" smtClean="0">
                <a:solidFill>
                  <a:srgbClr val="759885"/>
                </a:solidFill>
              </a:rPr>
              <a:t>H. Información Adicional</a:t>
            </a:r>
            <a:endParaRPr lang="es-AR" sz="1100" b="1" dirty="0">
              <a:solidFill>
                <a:srgbClr val="759885"/>
              </a:solidFill>
            </a:endParaRPr>
          </a:p>
        </p:txBody>
      </p:sp>
    </p:spTree>
    <p:extLst>
      <p:ext uri="{BB962C8B-B14F-4D97-AF65-F5344CB8AC3E}">
        <p14:creationId xmlns:p14="http://schemas.microsoft.com/office/powerpoint/2010/main" val="191803255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0627B17-9DD1-A345-8751-83B8F38A347B}" type="slidenum">
              <a:rPr lang="en-US" smtClean="0"/>
              <a:t>35</a:t>
            </a:fld>
            <a:endParaRPr lang="en-US" dirty="0"/>
          </a:p>
        </p:txBody>
      </p:sp>
      <p:sp>
        <p:nvSpPr>
          <p:cNvPr id="10" name="Content Placeholder 2"/>
          <p:cNvSpPr>
            <a:spLocks noGrp="1"/>
          </p:cNvSpPr>
          <p:nvPr>
            <p:ph sz="half" idx="1"/>
          </p:nvPr>
        </p:nvSpPr>
        <p:spPr>
          <a:xfrm>
            <a:off x="1356124" y="2038669"/>
            <a:ext cx="7634678" cy="4351338"/>
          </a:xfrm>
        </p:spPr>
        <p:txBody>
          <a:bodyPr>
            <a:normAutofit/>
          </a:bodyPr>
          <a:lstStyle/>
          <a:p>
            <a:pPr marL="0" indent="0">
              <a:spcBef>
                <a:spcPts val="0"/>
              </a:spcBef>
              <a:buFont typeface="Arial"/>
              <a:buNone/>
            </a:pPr>
            <a:r>
              <a:rPr lang="es-ES" sz="2000" dirty="0"/>
              <a:t>Ahora ha completado el conjunto de diapositivas. Si está listo para tomar la prueba, regístrese y responda el cuestionario correspondiente a </a:t>
            </a:r>
            <a:r>
              <a:rPr lang="es-ES" sz="2000" b="1" dirty="0">
                <a:solidFill>
                  <a:schemeClr val="accent6">
                    <a:lumMod val="50000"/>
                  </a:schemeClr>
                </a:solidFill>
              </a:rPr>
              <a:t>la Circunferencia de los Arboles. </a:t>
            </a:r>
          </a:p>
          <a:p>
            <a:pPr marL="0" indent="0">
              <a:spcBef>
                <a:spcPts val="0"/>
              </a:spcBef>
              <a:buFont typeface="Arial"/>
              <a:buNone/>
            </a:pPr>
            <a:endParaRPr lang="en-US" sz="2000" dirty="0">
              <a:solidFill>
                <a:srgbClr val="000000"/>
              </a:solidFill>
            </a:endParaRPr>
          </a:p>
          <a:p>
            <a:pPr marL="0" indent="0">
              <a:spcBef>
                <a:spcPts val="0"/>
              </a:spcBef>
              <a:buFont typeface="Arial"/>
              <a:buNone/>
            </a:pPr>
            <a:r>
              <a:rPr lang="es-ES" sz="2000" dirty="0"/>
              <a:t>También puede revisar el conjunto de diapositivas, publicar preguntas en el panel de discusión o consultar las preguntas frecuentes en la página siguiente</a:t>
            </a:r>
            <a:r>
              <a:rPr lang="en-US" sz="2000" dirty="0">
                <a:solidFill>
                  <a:srgbClr val="000000"/>
                </a:solidFill>
              </a:rPr>
              <a:t>. </a:t>
            </a:r>
          </a:p>
          <a:p>
            <a:pPr marL="0" indent="0">
              <a:spcBef>
                <a:spcPts val="0"/>
              </a:spcBef>
              <a:buFont typeface="Arial"/>
              <a:buNone/>
            </a:pPr>
            <a:endParaRPr lang="en-US" sz="2000" dirty="0">
              <a:solidFill>
                <a:srgbClr val="000000"/>
              </a:solidFill>
            </a:endParaRPr>
          </a:p>
          <a:p>
            <a:pPr marL="0" indent="0">
              <a:buNone/>
            </a:pPr>
            <a:r>
              <a:rPr lang="es-ES" sz="2000" dirty="0"/>
              <a:t>Cuando pase el examen, estará listo para tomar las mediciones de la  </a:t>
            </a:r>
            <a:r>
              <a:rPr lang="es-ES" sz="2000" b="1" dirty="0">
                <a:solidFill>
                  <a:schemeClr val="accent6">
                    <a:lumMod val="50000"/>
                  </a:schemeClr>
                </a:solidFill>
              </a:rPr>
              <a:t>Circunferencia de los Arboles</a:t>
            </a:r>
            <a:r>
              <a:rPr lang="es-ES" dirty="0"/>
              <a:t>.</a:t>
            </a:r>
            <a:endParaRPr lang="en-US" dirty="0"/>
          </a:p>
        </p:txBody>
      </p:sp>
      <p:sp>
        <p:nvSpPr>
          <p:cNvPr id="5" name="Title 1">
            <a:extLst>
              <a:ext uri="{FF2B5EF4-FFF2-40B4-BE49-F238E27FC236}">
                <a16:creationId xmlns:a16="http://schemas.microsoft.com/office/drawing/2014/main" id="{FCA7604A-4E2A-4681-98A1-A0E656D259C7}"/>
              </a:ext>
            </a:extLst>
          </p:cNvPr>
          <p:cNvSpPr>
            <a:spLocks noGrp="1"/>
          </p:cNvSpPr>
          <p:nvPr>
            <p:ph type="title"/>
          </p:nvPr>
        </p:nvSpPr>
        <p:spPr>
          <a:xfrm>
            <a:off x="1177031" y="904236"/>
            <a:ext cx="6595110" cy="823594"/>
          </a:xfrm>
        </p:spPr>
        <p:txBody>
          <a:bodyPr/>
          <a:lstStyle/>
          <a:p>
            <a:pPr rtl="0" eaLnBrk="1" latinLnBrk="0" hangingPunct="1"/>
            <a:r>
              <a:rPr lang="en-US" sz="2800" dirty="0">
                <a:solidFill>
                  <a:srgbClr val="055000"/>
                </a:solidFill>
                <a:latin typeface="Calibri" panose="020F0502020204030204" pitchFamily="34" charset="0"/>
                <a:ea typeface="+mn-ea"/>
                <a:cs typeface="+mn-cs"/>
              </a:rPr>
              <a:t>¿</a:t>
            </a:r>
            <a:r>
              <a:rPr lang="en-US" sz="2800" dirty="0" err="1">
                <a:solidFill>
                  <a:srgbClr val="055000"/>
                </a:solidFill>
                <a:latin typeface="Calibri" panose="020F0502020204030204" pitchFamily="34" charset="0"/>
                <a:ea typeface="+mn-ea"/>
                <a:cs typeface="+mn-cs"/>
              </a:rPr>
              <a:t>Está</a:t>
            </a:r>
            <a:r>
              <a:rPr lang="en-US" sz="2800" dirty="0">
                <a:solidFill>
                  <a:srgbClr val="055000"/>
                </a:solidFill>
                <a:latin typeface="Calibri" panose="020F0502020204030204" pitchFamily="34" charset="0"/>
                <a:ea typeface="+mn-ea"/>
                <a:cs typeface="+mn-cs"/>
              </a:rPr>
              <a:t> </a:t>
            </a:r>
            <a:r>
              <a:rPr lang="en-US" sz="2800" dirty="0" err="1">
                <a:solidFill>
                  <a:srgbClr val="055000"/>
                </a:solidFill>
                <a:latin typeface="Calibri" panose="020F0502020204030204" pitchFamily="34" charset="0"/>
                <a:ea typeface="+mn-ea"/>
                <a:cs typeface="+mn-cs"/>
              </a:rPr>
              <a:t>listo</a:t>
            </a:r>
            <a:r>
              <a:rPr lang="en-US" sz="2800" dirty="0">
                <a:solidFill>
                  <a:srgbClr val="055000"/>
                </a:solidFill>
                <a:latin typeface="Calibri" panose="020F0502020204030204" pitchFamily="34" charset="0"/>
                <a:ea typeface="+mn-ea"/>
                <a:cs typeface="+mn-cs"/>
              </a:rPr>
              <a:t> para la </a:t>
            </a:r>
            <a:r>
              <a:rPr lang="en-US" sz="2800" dirty="0" err="1">
                <a:solidFill>
                  <a:srgbClr val="055000"/>
                </a:solidFill>
                <a:latin typeface="Calibri" panose="020F0502020204030204" pitchFamily="34" charset="0"/>
                <a:ea typeface="+mn-ea"/>
                <a:cs typeface="+mn-cs"/>
              </a:rPr>
              <a:t>prueba</a:t>
            </a:r>
            <a:r>
              <a:rPr lang="en-US" sz="2800" kern="1200" dirty="0">
                <a:solidFill>
                  <a:srgbClr val="055000"/>
                </a:solidFill>
                <a:effectLst/>
                <a:latin typeface="Calibri" panose="020F0502020204030204" pitchFamily="34" charset="0"/>
                <a:ea typeface="+mn-ea"/>
                <a:cs typeface="+mn-cs"/>
              </a:rPr>
              <a:t>?</a:t>
            </a:r>
            <a:endParaRPr lang="en-US" dirty="0"/>
          </a:p>
        </p:txBody>
      </p:sp>
      <p:pic>
        <p:nvPicPr>
          <p:cNvPr id="11" name="Content Placeholder 10" descr="Watermark image of girl measuring tree circumference"/>
          <p:cNvPicPr>
            <a:picLocks noGrp="1" noChangeAspect="1"/>
          </p:cNvPicPr>
          <p:nvPr>
            <p:ph sz="half" idx="2"/>
          </p:nvPr>
        </p:nvPicPr>
        <p:blipFill>
          <a:blip r:embed="rId2">
            <a:alphaModFix amt="10000"/>
            <a:extLst>
              <a:ext uri="{28A0092B-C50C-407E-A947-70E740481C1C}">
                <a14:useLocalDpi xmlns:a14="http://schemas.microsoft.com/office/drawing/2010/main" val="0"/>
              </a:ext>
            </a:extLst>
          </a:blip>
          <a:stretch>
            <a:fillRect/>
          </a:stretch>
        </p:blipFill>
        <p:spPr>
          <a:xfrm>
            <a:off x="1177031" y="940091"/>
            <a:ext cx="8881369" cy="5927591"/>
          </a:xfrm>
          <a:prstGeom prst="rect">
            <a:avLst/>
          </a:prstGeom>
        </p:spPr>
      </p:pic>
      <p:pic>
        <p:nvPicPr>
          <p:cNvPr id="8" name="Imagen 7"/>
          <p:cNvPicPr>
            <a:picLocks noChangeAspect="1"/>
          </p:cNvPicPr>
          <p:nvPr/>
        </p:nvPicPr>
        <p:blipFill>
          <a:blip r:embed="rId3"/>
          <a:stretch>
            <a:fillRect/>
          </a:stretch>
        </p:blipFill>
        <p:spPr>
          <a:xfrm>
            <a:off x="-397" y="-127199"/>
            <a:ext cx="9144793" cy="7059780"/>
          </a:xfrm>
          <a:prstGeom prst="rect">
            <a:avLst/>
          </a:prstGeom>
        </p:spPr>
      </p:pic>
      <p:sp>
        <p:nvSpPr>
          <p:cNvPr id="9" name="Elipse 8"/>
          <p:cNvSpPr/>
          <p:nvPr/>
        </p:nvSpPr>
        <p:spPr>
          <a:xfrm>
            <a:off x="7854122" y="61843"/>
            <a:ext cx="1046922" cy="773446"/>
          </a:xfrm>
          <a:prstGeom prst="ellipse">
            <a:avLst/>
          </a:prstGeom>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s-AR" sz="700" dirty="0" smtClean="0"/>
              <a:t>Auto evaluación</a:t>
            </a:r>
            <a:endParaRPr lang="es-AR" sz="700" dirty="0"/>
          </a:p>
        </p:txBody>
      </p:sp>
      <p:sp>
        <p:nvSpPr>
          <p:cNvPr id="12" name="CuadroTexto 11"/>
          <p:cNvSpPr txBox="1"/>
          <p:nvPr/>
        </p:nvSpPr>
        <p:spPr>
          <a:xfrm>
            <a:off x="25090" y="1098059"/>
            <a:ext cx="1075295" cy="5001369"/>
          </a:xfrm>
          <a:prstGeom prst="rect">
            <a:avLst/>
          </a:prstGeom>
          <a:noFill/>
        </p:spPr>
        <p:txBody>
          <a:bodyPr wrap="square" rtlCol="0">
            <a:spAutoFit/>
          </a:bodyPr>
          <a:lstStyle/>
          <a:p>
            <a:r>
              <a:rPr lang="es-AR" sz="1100" b="1" dirty="0">
                <a:solidFill>
                  <a:srgbClr val="759885"/>
                </a:solidFill>
              </a:rPr>
              <a:t>A. ¿Qué es la circunferencia de los árboles?</a:t>
            </a:r>
          </a:p>
          <a:p>
            <a:endParaRPr lang="es-AR" sz="1100" b="1" dirty="0" smtClean="0">
              <a:solidFill>
                <a:srgbClr val="215B1C"/>
              </a:solidFill>
            </a:endParaRPr>
          </a:p>
          <a:p>
            <a:r>
              <a:rPr lang="es-AR" sz="1100" b="1" dirty="0">
                <a:solidFill>
                  <a:srgbClr val="759885"/>
                </a:solidFill>
              </a:rPr>
              <a:t>B. ¿Por qué recolectar datos de la circunferencia de los árboles?</a:t>
            </a:r>
          </a:p>
          <a:p>
            <a:endParaRPr lang="es-AR" sz="1100" b="1" dirty="0">
              <a:solidFill>
                <a:srgbClr val="759885"/>
              </a:solidFill>
            </a:endParaRPr>
          </a:p>
          <a:p>
            <a:r>
              <a:rPr lang="es-AR" sz="1100" b="1" dirty="0">
                <a:solidFill>
                  <a:srgbClr val="759885"/>
                </a:solidFill>
              </a:rPr>
              <a:t>C. Cómo pueden ayudar sus mediciones</a:t>
            </a:r>
          </a:p>
          <a:p>
            <a:endParaRPr lang="es-AR" sz="1100" b="1" dirty="0">
              <a:solidFill>
                <a:srgbClr val="759885"/>
              </a:solidFill>
            </a:endParaRPr>
          </a:p>
          <a:p>
            <a:r>
              <a:rPr lang="es-AR" sz="1100" b="1" dirty="0">
                <a:solidFill>
                  <a:srgbClr val="759885"/>
                </a:solidFill>
              </a:rPr>
              <a:t>D. Cómo recopilar datos</a:t>
            </a:r>
          </a:p>
          <a:p>
            <a:endParaRPr lang="es-AR" sz="1100" b="1" dirty="0">
              <a:solidFill>
                <a:srgbClr val="759885"/>
              </a:solidFill>
            </a:endParaRPr>
          </a:p>
          <a:p>
            <a:r>
              <a:rPr lang="es-AR" sz="1100" b="1" dirty="0">
                <a:solidFill>
                  <a:srgbClr val="759885"/>
                </a:solidFill>
              </a:rPr>
              <a:t>E. Ingresar datos al sitio web de GLOBE</a:t>
            </a:r>
          </a:p>
          <a:p>
            <a:endParaRPr lang="es-AR" sz="1100" b="1" dirty="0">
              <a:solidFill>
                <a:srgbClr val="759885"/>
              </a:solidFill>
            </a:endParaRPr>
          </a:p>
          <a:p>
            <a:r>
              <a:rPr lang="es-AR" sz="1100" b="1" dirty="0">
                <a:solidFill>
                  <a:srgbClr val="759885"/>
                </a:solidFill>
              </a:rPr>
              <a:t>F. Entender los datos</a:t>
            </a:r>
          </a:p>
          <a:p>
            <a:endParaRPr lang="es-AR" sz="1100" b="1" dirty="0">
              <a:solidFill>
                <a:srgbClr val="759885"/>
              </a:solidFill>
            </a:endParaRPr>
          </a:p>
          <a:p>
            <a:r>
              <a:rPr lang="es-AR" sz="1100" b="1" dirty="0">
                <a:solidFill>
                  <a:srgbClr val="215B1C"/>
                </a:solidFill>
              </a:rPr>
              <a:t>G. Auto evaluación</a:t>
            </a:r>
          </a:p>
          <a:p>
            <a:endParaRPr lang="es-AR" sz="1100" b="1" dirty="0">
              <a:solidFill>
                <a:srgbClr val="759885"/>
              </a:solidFill>
            </a:endParaRPr>
          </a:p>
          <a:p>
            <a:r>
              <a:rPr lang="es-AR" sz="1100" b="1" dirty="0" smtClean="0">
                <a:solidFill>
                  <a:srgbClr val="759885"/>
                </a:solidFill>
              </a:rPr>
              <a:t>H. Información Adicional</a:t>
            </a:r>
            <a:endParaRPr lang="es-AR" sz="1100" b="1" dirty="0">
              <a:solidFill>
                <a:srgbClr val="759885"/>
              </a:solidFill>
            </a:endParaRPr>
          </a:p>
        </p:txBody>
      </p:sp>
    </p:spTree>
    <p:extLst>
      <p:ext uri="{BB962C8B-B14F-4D97-AF65-F5344CB8AC3E}">
        <p14:creationId xmlns:p14="http://schemas.microsoft.com/office/powerpoint/2010/main" val="47494502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descr="Watermark image of girl measuring tree circumference"/>
          <p:cNvPicPr>
            <a:picLocks noGrp="1" noChangeAspect="1"/>
          </p:cNvPicPr>
          <p:nvPr>
            <p:ph sz="half" idx="2"/>
          </p:nvPr>
        </p:nvPicPr>
        <p:blipFill>
          <a:blip r:embed="rId3">
            <a:alphaModFix amt="10000"/>
            <a:extLst>
              <a:ext uri="{28A0092B-C50C-407E-A947-70E740481C1C}">
                <a14:useLocalDpi xmlns:a14="http://schemas.microsoft.com/office/drawing/2010/main" val="0"/>
              </a:ext>
            </a:extLst>
          </a:blip>
          <a:stretch>
            <a:fillRect/>
          </a:stretch>
        </p:blipFill>
        <p:spPr>
          <a:xfrm>
            <a:off x="1167794" y="948902"/>
            <a:ext cx="8853661" cy="5909098"/>
          </a:xfrm>
          <a:prstGeom prst="rect">
            <a:avLst/>
          </a:prstGeom>
        </p:spPr>
      </p:pic>
      <p:sp>
        <p:nvSpPr>
          <p:cNvPr id="2" name="Slide Number Placeholder 1"/>
          <p:cNvSpPr>
            <a:spLocks noGrp="1"/>
          </p:cNvSpPr>
          <p:nvPr>
            <p:ph type="sldNum" sz="quarter" idx="12"/>
          </p:nvPr>
        </p:nvSpPr>
        <p:spPr/>
        <p:txBody>
          <a:bodyPr/>
          <a:lstStyle/>
          <a:p>
            <a:fld id="{F0627B17-9DD1-A345-8751-83B8F38A347B}" type="slidenum">
              <a:rPr lang="en-US" smtClean="0"/>
              <a:t>36</a:t>
            </a:fld>
            <a:endParaRPr lang="en-US" dirty="0"/>
          </a:p>
        </p:txBody>
      </p:sp>
      <p:sp>
        <p:nvSpPr>
          <p:cNvPr id="3" name="Title 1">
            <a:extLst>
              <a:ext uri="{FF2B5EF4-FFF2-40B4-BE49-F238E27FC236}">
                <a16:creationId xmlns:a16="http://schemas.microsoft.com/office/drawing/2014/main" id="{B90D88E1-54C4-4CE1-87C0-9826F0EAA31C}"/>
              </a:ext>
            </a:extLst>
          </p:cNvPr>
          <p:cNvSpPr>
            <a:spLocks noGrp="1"/>
          </p:cNvSpPr>
          <p:nvPr>
            <p:ph type="title"/>
          </p:nvPr>
        </p:nvSpPr>
        <p:spPr>
          <a:xfrm>
            <a:off x="1177028" y="1088314"/>
            <a:ext cx="7813773" cy="618886"/>
          </a:xfrm>
        </p:spPr>
        <p:txBody>
          <a:bodyPr>
            <a:normAutofit fontScale="90000"/>
          </a:bodyPr>
          <a:lstStyle/>
          <a:p>
            <a:pPr rtl="0" eaLnBrk="1" latinLnBrk="0" hangingPunct="1"/>
            <a:r>
              <a:rPr lang="en-US" dirty="0" err="1"/>
              <a:t>Recurso</a:t>
            </a:r>
            <a:r>
              <a:rPr lang="en-US" dirty="0"/>
              <a:t> </a:t>
            </a:r>
            <a:r>
              <a:rPr lang="en-US" dirty="0" err="1"/>
              <a:t>útil</a:t>
            </a:r>
            <a:r>
              <a:rPr lang="en-US" dirty="0"/>
              <a:t> para la </a:t>
            </a:r>
            <a:r>
              <a:rPr lang="en-US" dirty="0" err="1"/>
              <a:t>enseñanza</a:t>
            </a:r>
            <a:endParaRPr lang="en-US" dirty="0"/>
          </a:p>
        </p:txBody>
      </p:sp>
      <p:sp>
        <p:nvSpPr>
          <p:cNvPr id="10" name="Content Placeholder 2"/>
          <p:cNvSpPr>
            <a:spLocks noGrp="1"/>
          </p:cNvSpPr>
          <p:nvPr>
            <p:ph sz="half" idx="1"/>
          </p:nvPr>
        </p:nvSpPr>
        <p:spPr>
          <a:xfrm>
            <a:off x="1356124" y="2038669"/>
            <a:ext cx="7634678" cy="4351338"/>
          </a:xfrm>
        </p:spPr>
        <p:txBody>
          <a:bodyPr>
            <a:normAutofit/>
          </a:bodyPr>
          <a:lstStyle/>
          <a:p>
            <a:pPr marL="0" indent="0">
              <a:spcBef>
                <a:spcPts val="0"/>
              </a:spcBef>
              <a:buFont typeface="Arial"/>
              <a:buNone/>
            </a:pPr>
            <a:r>
              <a:rPr lang="es-ES" sz="2000" dirty="0"/>
              <a:t>Aquí hay una lección para presentarles a los estudiantes sobre la medición de la circunferencia de los árboles, el cálculo del DAP y la comprensión de cómo los científicos pueden utilizar estos datos para determinar el almacenamiento de carbono, desarrollado por socios de Eco-</a:t>
            </a:r>
            <a:r>
              <a:rPr lang="es-ES" sz="2000" dirty="0" err="1"/>
              <a:t>Schools</a:t>
            </a:r>
            <a:r>
              <a:rPr lang="es-ES" sz="2000" dirty="0"/>
              <a:t> en E.E.U.U.</a:t>
            </a:r>
            <a:endParaRPr lang="en-US" sz="2000" dirty="0">
              <a:solidFill>
                <a:srgbClr val="000000"/>
              </a:solidFill>
            </a:endParaRPr>
          </a:p>
          <a:p>
            <a:pPr marL="0" indent="0">
              <a:spcBef>
                <a:spcPts val="0"/>
              </a:spcBef>
              <a:buFont typeface="Arial"/>
              <a:buNone/>
            </a:pPr>
            <a:endParaRPr lang="en-US" sz="2000" dirty="0">
              <a:solidFill>
                <a:srgbClr val="000000"/>
              </a:solidFill>
            </a:endParaRPr>
          </a:p>
          <a:p>
            <a:pPr marL="0" indent="0">
              <a:spcBef>
                <a:spcPts val="0"/>
              </a:spcBef>
              <a:buFont typeface="Arial"/>
              <a:buNone/>
            </a:pPr>
            <a:r>
              <a:rPr lang="en-US" sz="2000" dirty="0">
                <a:solidFill>
                  <a:srgbClr val="000000"/>
                </a:solidFill>
                <a:hlinkClick r:id="rId4"/>
              </a:rPr>
              <a:t>¿Cómo miden los árboles los científicos? </a:t>
            </a:r>
            <a:endParaRPr lang="en-US" sz="2000" dirty="0">
              <a:solidFill>
                <a:srgbClr val="000000"/>
              </a:solidFill>
            </a:endParaRPr>
          </a:p>
          <a:p>
            <a:pPr marL="0" indent="0">
              <a:spcBef>
                <a:spcPts val="0"/>
              </a:spcBef>
              <a:buFont typeface="Arial"/>
              <a:buNone/>
            </a:pPr>
            <a:r>
              <a:rPr lang="en-US" sz="1600" dirty="0"/>
              <a:t>	</a:t>
            </a:r>
            <a:r>
              <a:rPr lang="en-US" sz="2000" dirty="0"/>
              <a:t> </a:t>
            </a:r>
          </a:p>
          <a:p>
            <a:endParaRPr lang="en-US" dirty="0"/>
          </a:p>
        </p:txBody>
      </p:sp>
      <p:pic>
        <p:nvPicPr>
          <p:cNvPr id="12" name="Content Placeholder 5" descr="Flow diagram showing how a circumference measurement can be divided by 3.14 to determine DBH, and then inserted into equations to obtain a measure of approximate carbon storage per tree. "/>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28899" y="4019208"/>
            <a:ext cx="4653049" cy="2217468"/>
          </a:xfrm>
          <a:prstGeom prst="rect">
            <a:avLst/>
          </a:prstGeom>
        </p:spPr>
      </p:pic>
      <p:sp>
        <p:nvSpPr>
          <p:cNvPr id="13" name="Elipse 12"/>
          <p:cNvSpPr/>
          <p:nvPr/>
        </p:nvSpPr>
        <p:spPr>
          <a:xfrm>
            <a:off x="7854122" y="61843"/>
            <a:ext cx="1046922" cy="773446"/>
          </a:xfrm>
          <a:prstGeom prst="ellipse">
            <a:avLst/>
          </a:prstGeom>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s-AR" sz="700" dirty="0" smtClean="0"/>
              <a:t>Auto evaluación</a:t>
            </a:r>
            <a:endParaRPr lang="es-AR" sz="700" dirty="0"/>
          </a:p>
        </p:txBody>
      </p:sp>
      <p:sp>
        <p:nvSpPr>
          <p:cNvPr id="14" name="CuadroTexto 13"/>
          <p:cNvSpPr txBox="1"/>
          <p:nvPr/>
        </p:nvSpPr>
        <p:spPr>
          <a:xfrm>
            <a:off x="25090" y="1098059"/>
            <a:ext cx="1075295" cy="5001369"/>
          </a:xfrm>
          <a:prstGeom prst="rect">
            <a:avLst/>
          </a:prstGeom>
          <a:noFill/>
        </p:spPr>
        <p:txBody>
          <a:bodyPr wrap="square" rtlCol="0">
            <a:spAutoFit/>
          </a:bodyPr>
          <a:lstStyle/>
          <a:p>
            <a:r>
              <a:rPr lang="es-AR" sz="1100" b="1" dirty="0">
                <a:solidFill>
                  <a:srgbClr val="759885"/>
                </a:solidFill>
              </a:rPr>
              <a:t>A. ¿Qué es la circunferencia de los árboles?</a:t>
            </a:r>
          </a:p>
          <a:p>
            <a:endParaRPr lang="es-AR" sz="1100" b="1" dirty="0" smtClean="0">
              <a:solidFill>
                <a:srgbClr val="215B1C"/>
              </a:solidFill>
            </a:endParaRPr>
          </a:p>
          <a:p>
            <a:r>
              <a:rPr lang="es-AR" sz="1100" b="1" dirty="0">
                <a:solidFill>
                  <a:srgbClr val="759885"/>
                </a:solidFill>
              </a:rPr>
              <a:t>B. ¿Por qué recolectar datos de la circunferencia de los árboles?</a:t>
            </a:r>
          </a:p>
          <a:p>
            <a:endParaRPr lang="es-AR" sz="1100" b="1" dirty="0">
              <a:solidFill>
                <a:srgbClr val="759885"/>
              </a:solidFill>
            </a:endParaRPr>
          </a:p>
          <a:p>
            <a:r>
              <a:rPr lang="es-AR" sz="1100" b="1" dirty="0">
                <a:solidFill>
                  <a:srgbClr val="759885"/>
                </a:solidFill>
              </a:rPr>
              <a:t>C. Cómo pueden ayudar sus mediciones</a:t>
            </a:r>
          </a:p>
          <a:p>
            <a:endParaRPr lang="es-AR" sz="1100" b="1" dirty="0">
              <a:solidFill>
                <a:srgbClr val="759885"/>
              </a:solidFill>
            </a:endParaRPr>
          </a:p>
          <a:p>
            <a:r>
              <a:rPr lang="es-AR" sz="1100" b="1" dirty="0">
                <a:solidFill>
                  <a:srgbClr val="759885"/>
                </a:solidFill>
              </a:rPr>
              <a:t>D. Cómo recopilar datos</a:t>
            </a:r>
          </a:p>
          <a:p>
            <a:endParaRPr lang="es-AR" sz="1100" b="1" dirty="0">
              <a:solidFill>
                <a:srgbClr val="759885"/>
              </a:solidFill>
            </a:endParaRPr>
          </a:p>
          <a:p>
            <a:r>
              <a:rPr lang="es-AR" sz="1100" b="1" dirty="0">
                <a:solidFill>
                  <a:srgbClr val="759885"/>
                </a:solidFill>
              </a:rPr>
              <a:t>E. Ingresar datos al sitio web de GLOBE</a:t>
            </a:r>
          </a:p>
          <a:p>
            <a:endParaRPr lang="es-AR" sz="1100" b="1" dirty="0">
              <a:solidFill>
                <a:srgbClr val="759885"/>
              </a:solidFill>
            </a:endParaRPr>
          </a:p>
          <a:p>
            <a:r>
              <a:rPr lang="es-AR" sz="1100" b="1" dirty="0">
                <a:solidFill>
                  <a:srgbClr val="759885"/>
                </a:solidFill>
              </a:rPr>
              <a:t>F. Entender los datos</a:t>
            </a:r>
          </a:p>
          <a:p>
            <a:endParaRPr lang="es-AR" sz="1100" b="1" dirty="0">
              <a:solidFill>
                <a:srgbClr val="759885"/>
              </a:solidFill>
            </a:endParaRPr>
          </a:p>
          <a:p>
            <a:r>
              <a:rPr lang="es-AR" sz="1100" b="1" dirty="0">
                <a:solidFill>
                  <a:srgbClr val="215B1C"/>
                </a:solidFill>
              </a:rPr>
              <a:t>G. Auto evaluación</a:t>
            </a:r>
          </a:p>
          <a:p>
            <a:endParaRPr lang="es-AR" sz="1100" b="1" dirty="0">
              <a:solidFill>
                <a:srgbClr val="759885"/>
              </a:solidFill>
            </a:endParaRPr>
          </a:p>
          <a:p>
            <a:r>
              <a:rPr lang="es-AR" sz="1100" b="1" dirty="0" smtClean="0">
                <a:solidFill>
                  <a:srgbClr val="759885"/>
                </a:solidFill>
              </a:rPr>
              <a:t>H. Información Adicional</a:t>
            </a:r>
            <a:endParaRPr lang="es-AR" sz="1100" b="1" dirty="0">
              <a:solidFill>
                <a:srgbClr val="759885"/>
              </a:solidFill>
            </a:endParaRPr>
          </a:p>
        </p:txBody>
      </p:sp>
    </p:spTree>
    <p:extLst>
      <p:ext uri="{BB962C8B-B14F-4D97-AF65-F5344CB8AC3E}">
        <p14:creationId xmlns:p14="http://schemas.microsoft.com/office/powerpoint/2010/main" val="108340451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F0627B17-9DD1-A345-8751-83B8F38A347B}" type="slidenum">
              <a:rPr lang="en-US" smtClean="0"/>
              <a:t>37</a:t>
            </a:fld>
            <a:endParaRPr lang="en-US" dirty="0"/>
          </a:p>
        </p:txBody>
      </p:sp>
      <p:sp>
        <p:nvSpPr>
          <p:cNvPr id="4" name="Title 1">
            <a:extLst>
              <a:ext uri="{FF2B5EF4-FFF2-40B4-BE49-F238E27FC236}">
                <a16:creationId xmlns:a16="http://schemas.microsoft.com/office/drawing/2014/main" id="{E5421B60-7913-4A5C-A67D-461D535FF994}"/>
              </a:ext>
            </a:extLst>
          </p:cNvPr>
          <p:cNvSpPr>
            <a:spLocks noGrp="1"/>
          </p:cNvSpPr>
          <p:nvPr>
            <p:ph type="title"/>
          </p:nvPr>
        </p:nvSpPr>
        <p:spPr>
          <a:xfrm>
            <a:off x="1166601" y="857181"/>
            <a:ext cx="7886700" cy="762634"/>
          </a:xfrm>
        </p:spPr>
        <p:txBody>
          <a:bodyPr/>
          <a:lstStyle/>
          <a:p>
            <a:pPr rtl="0" eaLnBrk="1" latinLnBrk="0" hangingPunct="1"/>
            <a:r>
              <a:rPr lang="en-US" sz="2800" dirty="0" err="1">
                <a:solidFill>
                  <a:srgbClr val="055000"/>
                </a:solidFill>
                <a:latin typeface="Calibri" panose="020F0502020204030204" pitchFamily="34" charset="0"/>
                <a:ea typeface="+mn-ea"/>
                <a:cs typeface="+mn-cs"/>
              </a:rPr>
              <a:t>Preguntas</a:t>
            </a:r>
            <a:r>
              <a:rPr lang="en-US" sz="2800" dirty="0">
                <a:solidFill>
                  <a:srgbClr val="055000"/>
                </a:solidFill>
                <a:latin typeface="Calibri" panose="020F0502020204030204" pitchFamily="34" charset="0"/>
                <a:ea typeface="+mn-ea"/>
                <a:cs typeface="+mn-cs"/>
              </a:rPr>
              <a:t> </a:t>
            </a:r>
            <a:r>
              <a:rPr lang="en-US" sz="2800" dirty="0" err="1">
                <a:solidFill>
                  <a:srgbClr val="055000"/>
                </a:solidFill>
                <a:latin typeface="Calibri" panose="020F0502020204030204" pitchFamily="34" charset="0"/>
                <a:ea typeface="+mn-ea"/>
                <a:cs typeface="+mn-cs"/>
              </a:rPr>
              <a:t>Frecuentes</a:t>
            </a:r>
            <a:r>
              <a:rPr lang="en-US" sz="2800" dirty="0">
                <a:solidFill>
                  <a:srgbClr val="055000"/>
                </a:solidFill>
                <a:latin typeface="Calibri" panose="020F0502020204030204" pitchFamily="34" charset="0"/>
                <a:ea typeface="+mn-ea"/>
                <a:cs typeface="+mn-cs"/>
              </a:rPr>
              <a:t> </a:t>
            </a:r>
            <a:r>
              <a:rPr lang="en-US" sz="2800" kern="1200" dirty="0">
                <a:solidFill>
                  <a:srgbClr val="055000"/>
                </a:solidFill>
                <a:effectLst/>
                <a:latin typeface="Calibri" panose="020F0502020204030204" pitchFamily="34" charset="0"/>
                <a:ea typeface="+mn-ea"/>
                <a:cs typeface="+mn-cs"/>
              </a:rPr>
              <a:t>(PFs)</a:t>
            </a:r>
            <a:endParaRPr lang="en-US" dirty="0"/>
          </a:p>
        </p:txBody>
      </p:sp>
      <p:sp>
        <p:nvSpPr>
          <p:cNvPr id="10" name="Content Placeholder 2"/>
          <p:cNvSpPr>
            <a:spLocks noGrp="1"/>
          </p:cNvSpPr>
          <p:nvPr>
            <p:ph sz="half" idx="1"/>
          </p:nvPr>
        </p:nvSpPr>
        <p:spPr>
          <a:xfrm>
            <a:off x="1166601" y="1622385"/>
            <a:ext cx="7634678" cy="4821660"/>
          </a:xfrm>
        </p:spPr>
        <p:txBody>
          <a:bodyPr>
            <a:normAutofit fontScale="92500" lnSpcReduction="20000"/>
          </a:bodyPr>
          <a:lstStyle/>
          <a:p>
            <a:pPr marL="0" indent="0">
              <a:buNone/>
            </a:pPr>
            <a:r>
              <a:rPr lang="en-US" sz="2000" b="1" dirty="0">
                <a:solidFill>
                  <a:srgbClr val="055000"/>
                </a:solidFill>
              </a:rPr>
              <a:t>¿</a:t>
            </a:r>
            <a:r>
              <a:rPr lang="en-US" sz="2000" b="1" dirty="0" err="1">
                <a:solidFill>
                  <a:srgbClr val="055000"/>
                </a:solidFill>
              </a:rPr>
              <a:t>Porqué</a:t>
            </a:r>
            <a:r>
              <a:rPr lang="en-US" sz="2000" b="1" dirty="0">
                <a:solidFill>
                  <a:srgbClr val="055000"/>
                </a:solidFill>
              </a:rPr>
              <a:t> </a:t>
            </a:r>
            <a:r>
              <a:rPr lang="en-US" sz="2000" b="1" dirty="0" err="1">
                <a:solidFill>
                  <a:srgbClr val="055000"/>
                </a:solidFill>
              </a:rPr>
              <a:t>medimos</a:t>
            </a:r>
            <a:r>
              <a:rPr lang="en-US" sz="2000" b="1" dirty="0">
                <a:solidFill>
                  <a:srgbClr val="055000"/>
                </a:solidFill>
              </a:rPr>
              <a:t> el  DAP (</a:t>
            </a:r>
            <a:r>
              <a:rPr lang="en-US" sz="2000" b="1" dirty="0" err="1">
                <a:solidFill>
                  <a:srgbClr val="055000"/>
                </a:solidFill>
              </a:rPr>
              <a:t>Diámetro</a:t>
            </a:r>
            <a:r>
              <a:rPr lang="en-US" sz="2000" b="1" dirty="0">
                <a:solidFill>
                  <a:srgbClr val="055000"/>
                </a:solidFill>
              </a:rPr>
              <a:t> de Altura de </a:t>
            </a:r>
            <a:r>
              <a:rPr lang="en-US" sz="2000" b="1" dirty="0" err="1">
                <a:solidFill>
                  <a:srgbClr val="055000"/>
                </a:solidFill>
              </a:rPr>
              <a:t>Pecho</a:t>
            </a:r>
            <a:r>
              <a:rPr lang="en-US" sz="2000" b="1" dirty="0">
                <a:solidFill>
                  <a:srgbClr val="055000"/>
                </a:solidFill>
              </a:rPr>
              <a:t>) </a:t>
            </a:r>
            <a:r>
              <a:rPr lang="en-US" sz="2000" b="1" dirty="0" err="1">
                <a:solidFill>
                  <a:srgbClr val="055000"/>
                </a:solidFill>
              </a:rPr>
              <a:t>cuando</a:t>
            </a:r>
            <a:r>
              <a:rPr lang="en-US" sz="2000" b="1" dirty="0">
                <a:solidFill>
                  <a:srgbClr val="055000"/>
                </a:solidFill>
              </a:rPr>
              <a:t> </a:t>
            </a:r>
            <a:r>
              <a:rPr lang="en-US" sz="2000" b="1" dirty="0" err="1">
                <a:solidFill>
                  <a:srgbClr val="055000"/>
                </a:solidFill>
              </a:rPr>
              <a:t>estamos</a:t>
            </a:r>
            <a:r>
              <a:rPr lang="en-US" sz="2000" b="1" dirty="0">
                <a:solidFill>
                  <a:srgbClr val="055000"/>
                </a:solidFill>
              </a:rPr>
              <a:t> </a:t>
            </a:r>
            <a:r>
              <a:rPr lang="en-US" sz="2000" b="1" dirty="0" err="1">
                <a:solidFill>
                  <a:srgbClr val="055000"/>
                </a:solidFill>
              </a:rPr>
              <a:t>midiendo</a:t>
            </a:r>
            <a:r>
              <a:rPr lang="en-US" sz="2000" b="1" dirty="0">
                <a:solidFill>
                  <a:srgbClr val="055000"/>
                </a:solidFill>
              </a:rPr>
              <a:t> la </a:t>
            </a:r>
            <a:r>
              <a:rPr lang="en-US" sz="2000" b="1" dirty="0" err="1">
                <a:solidFill>
                  <a:srgbClr val="055000"/>
                </a:solidFill>
              </a:rPr>
              <a:t>circunferencia</a:t>
            </a:r>
            <a:r>
              <a:rPr lang="en-US" sz="2000" b="1" dirty="0">
                <a:solidFill>
                  <a:srgbClr val="055000"/>
                </a:solidFill>
              </a:rPr>
              <a:t>, no el </a:t>
            </a:r>
            <a:r>
              <a:rPr lang="en-US" sz="2000" b="1" dirty="0" err="1">
                <a:solidFill>
                  <a:srgbClr val="055000"/>
                </a:solidFill>
              </a:rPr>
              <a:t>diámetro</a:t>
            </a:r>
            <a:r>
              <a:rPr lang="en-US" sz="2000" b="1" dirty="0">
                <a:solidFill>
                  <a:srgbClr val="055000"/>
                </a:solidFill>
              </a:rPr>
              <a:t> del árbol?</a:t>
            </a:r>
          </a:p>
          <a:p>
            <a:pPr marL="0" indent="0">
              <a:buNone/>
            </a:pPr>
            <a:r>
              <a:rPr lang="es-ES" sz="2000" dirty="0"/>
              <a:t>La respuesta es que muchos ecólogos utilizan la medición del diámetro en sus análisis, pero no es posible medir el diámetro de un árbol directamente sin equipo especializado. Las medidas del diámetro de los árboles solo requieren una cinta métrica. Para calcular el diámetro a partir de la circunferencia, la fórmula es</a:t>
            </a:r>
            <a:endParaRPr lang="en-US" sz="2000" dirty="0"/>
          </a:p>
          <a:p>
            <a:pPr marL="0" indent="0">
              <a:buNone/>
            </a:pPr>
            <a:r>
              <a:rPr lang="en-US" sz="2000" dirty="0"/>
              <a:t> </a:t>
            </a:r>
            <a:r>
              <a:rPr lang="en-US" sz="2000" b="1" i="1" dirty="0" err="1">
                <a:solidFill>
                  <a:schemeClr val="accent6">
                    <a:lumMod val="50000"/>
                  </a:schemeClr>
                </a:solidFill>
              </a:rPr>
              <a:t>Diámetro</a:t>
            </a:r>
            <a:r>
              <a:rPr lang="en-US" sz="2000" b="1" i="1" dirty="0">
                <a:solidFill>
                  <a:schemeClr val="accent6">
                    <a:lumMod val="50000"/>
                  </a:schemeClr>
                </a:solidFill>
              </a:rPr>
              <a:t> = </a:t>
            </a:r>
            <a:r>
              <a:rPr lang="en-US" sz="2000" b="1" i="1" dirty="0" err="1">
                <a:solidFill>
                  <a:schemeClr val="accent6">
                    <a:lumMod val="50000"/>
                  </a:schemeClr>
                </a:solidFill>
              </a:rPr>
              <a:t>Circunferencia</a:t>
            </a:r>
            <a:r>
              <a:rPr lang="en-US" sz="2000" b="1" i="1" dirty="0">
                <a:solidFill>
                  <a:schemeClr val="accent6">
                    <a:lumMod val="50000"/>
                  </a:schemeClr>
                </a:solidFill>
              </a:rPr>
              <a:t>/ π </a:t>
            </a:r>
            <a:r>
              <a:rPr lang="en-US" sz="2000" i="1" dirty="0" err="1">
                <a:solidFill>
                  <a:schemeClr val="accent6">
                    <a:lumMod val="50000"/>
                  </a:schemeClr>
                </a:solidFill>
              </a:rPr>
              <a:t>donde</a:t>
            </a:r>
            <a:r>
              <a:rPr lang="en-US" sz="2000" b="1" i="1" dirty="0">
                <a:solidFill>
                  <a:schemeClr val="accent6">
                    <a:lumMod val="50000"/>
                  </a:schemeClr>
                </a:solidFill>
              </a:rPr>
              <a:t> </a:t>
            </a:r>
            <a:r>
              <a:rPr lang="en-US" sz="2000" dirty="0"/>
              <a:t> </a:t>
            </a:r>
            <a:r>
              <a:rPr lang="el-GR" sz="2000" dirty="0"/>
              <a:t>π </a:t>
            </a:r>
            <a:r>
              <a:rPr lang="en-US" sz="2000" dirty="0"/>
              <a:t>is 3.14. </a:t>
            </a:r>
          </a:p>
          <a:p>
            <a:pPr marL="0" indent="0">
              <a:buNone/>
            </a:pPr>
            <a:endParaRPr lang="en-US" sz="2000" b="1" dirty="0">
              <a:solidFill>
                <a:schemeClr val="accent6">
                  <a:lumMod val="50000"/>
                </a:schemeClr>
              </a:solidFill>
            </a:endParaRPr>
          </a:p>
          <a:p>
            <a:pPr marL="0" indent="0">
              <a:buNone/>
            </a:pPr>
            <a:r>
              <a:rPr lang="es-ES" sz="2000" b="1" dirty="0">
                <a:solidFill>
                  <a:schemeClr val="accent6">
                    <a:lumMod val="50000"/>
                  </a:schemeClr>
                </a:solidFill>
              </a:rPr>
              <a:t>¿Qué hago si no tengo una sola especie de árbol o arbusto </a:t>
            </a:r>
            <a:r>
              <a:rPr lang="es-ES" sz="2000" b="1" dirty="0" err="1">
                <a:solidFill>
                  <a:schemeClr val="accent6">
                    <a:lumMod val="50000"/>
                  </a:schemeClr>
                </a:solidFill>
              </a:rPr>
              <a:t>codominante</a:t>
            </a:r>
            <a:r>
              <a:rPr lang="es-ES" sz="2000" b="1" dirty="0">
                <a:solidFill>
                  <a:schemeClr val="accent6">
                    <a:lumMod val="50000"/>
                  </a:schemeClr>
                </a:solidFill>
              </a:rPr>
              <a:t>?</a:t>
            </a:r>
            <a:endParaRPr lang="en-US" sz="2000" b="1" dirty="0">
              <a:solidFill>
                <a:schemeClr val="accent6">
                  <a:lumMod val="50000"/>
                </a:schemeClr>
              </a:solidFill>
            </a:endParaRPr>
          </a:p>
          <a:p>
            <a:pPr marL="0" indent="0">
              <a:buNone/>
            </a:pPr>
            <a:r>
              <a:rPr lang="es-ES" sz="2000" dirty="0"/>
              <a:t>Si la especie </a:t>
            </a:r>
            <a:r>
              <a:rPr lang="es-ES" sz="2000" dirty="0" err="1"/>
              <a:t>codominante</a:t>
            </a:r>
            <a:r>
              <a:rPr lang="es-ES" sz="2000" dirty="0"/>
              <a:t> está mezclada en su sitio, mida las alturas y circunferencias de 5 árboles o arbustos de diferentes especies. Anote las especies que está utilizando en los Metadatos.</a:t>
            </a:r>
          </a:p>
          <a:p>
            <a:pPr marL="0" indent="0">
              <a:buNone/>
            </a:pPr>
            <a:endParaRPr lang="en-US" sz="2000" dirty="0"/>
          </a:p>
          <a:p>
            <a:pPr marL="0" indent="0">
              <a:buNone/>
            </a:pPr>
            <a:r>
              <a:rPr lang="es-ES" sz="2000" b="1" dirty="0">
                <a:solidFill>
                  <a:schemeClr val="accent6">
                    <a:lumMod val="50000"/>
                  </a:schemeClr>
                </a:solidFill>
              </a:rPr>
              <a:t>¿Qué hago si no hay 5 árboles o arbustos de la especie dominante en mi sitio? ¿Debo medir alturas y circunferencias?</a:t>
            </a:r>
            <a:endParaRPr lang="en-US" sz="2100" b="1" dirty="0">
              <a:solidFill>
                <a:schemeClr val="accent6">
                  <a:lumMod val="50000"/>
                </a:schemeClr>
              </a:solidFill>
            </a:endParaRPr>
          </a:p>
          <a:p>
            <a:pPr marL="0" indent="0">
              <a:spcBef>
                <a:spcPts val="0"/>
              </a:spcBef>
              <a:buFont typeface="Arial"/>
              <a:buNone/>
            </a:pPr>
            <a:r>
              <a:rPr lang="es-ES" sz="2100" dirty="0"/>
              <a:t>Si hay menos de cinco, mida todos los árboles o arbustos en su sitio y anote en los Metadatos.</a:t>
            </a:r>
            <a:r>
              <a:rPr lang="en-US" sz="1600" dirty="0"/>
              <a:t>	</a:t>
            </a:r>
          </a:p>
          <a:p>
            <a:pPr marL="0" indent="0">
              <a:buNone/>
            </a:pPr>
            <a:endParaRPr lang="en-US" dirty="0"/>
          </a:p>
        </p:txBody>
      </p:sp>
      <p:pic>
        <p:nvPicPr>
          <p:cNvPr id="11" name="Imagen 10"/>
          <p:cNvPicPr>
            <a:picLocks noChangeAspect="1"/>
          </p:cNvPicPr>
          <p:nvPr/>
        </p:nvPicPr>
        <p:blipFill>
          <a:blip r:embed="rId3"/>
          <a:stretch>
            <a:fillRect/>
          </a:stretch>
        </p:blipFill>
        <p:spPr>
          <a:xfrm>
            <a:off x="-397" y="-127199"/>
            <a:ext cx="9144793" cy="7059780"/>
          </a:xfrm>
          <a:prstGeom prst="rect">
            <a:avLst/>
          </a:prstGeom>
        </p:spPr>
      </p:pic>
      <p:sp>
        <p:nvSpPr>
          <p:cNvPr id="12" name="Elipse 11"/>
          <p:cNvSpPr/>
          <p:nvPr/>
        </p:nvSpPr>
        <p:spPr>
          <a:xfrm>
            <a:off x="7854122" y="61843"/>
            <a:ext cx="1046922" cy="773446"/>
          </a:xfrm>
          <a:prstGeom prst="ellipse">
            <a:avLst/>
          </a:prstGeom>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s-AR" sz="700" dirty="0" smtClean="0"/>
              <a:t>Información adicional</a:t>
            </a:r>
            <a:endParaRPr lang="es-AR" sz="700" dirty="0"/>
          </a:p>
        </p:txBody>
      </p:sp>
      <p:sp>
        <p:nvSpPr>
          <p:cNvPr id="13" name="CuadroTexto 12"/>
          <p:cNvSpPr txBox="1"/>
          <p:nvPr/>
        </p:nvSpPr>
        <p:spPr>
          <a:xfrm>
            <a:off x="25090" y="1098059"/>
            <a:ext cx="1075295" cy="5001369"/>
          </a:xfrm>
          <a:prstGeom prst="rect">
            <a:avLst/>
          </a:prstGeom>
          <a:noFill/>
        </p:spPr>
        <p:txBody>
          <a:bodyPr wrap="square" rtlCol="0">
            <a:spAutoFit/>
          </a:bodyPr>
          <a:lstStyle/>
          <a:p>
            <a:r>
              <a:rPr lang="es-AR" sz="1100" b="1" dirty="0">
                <a:solidFill>
                  <a:srgbClr val="759885"/>
                </a:solidFill>
              </a:rPr>
              <a:t>A. ¿Qué es la circunferencia de los árboles?</a:t>
            </a:r>
          </a:p>
          <a:p>
            <a:endParaRPr lang="es-AR" sz="1100" b="1" dirty="0" smtClean="0">
              <a:solidFill>
                <a:srgbClr val="215B1C"/>
              </a:solidFill>
            </a:endParaRPr>
          </a:p>
          <a:p>
            <a:r>
              <a:rPr lang="es-AR" sz="1100" b="1" dirty="0">
                <a:solidFill>
                  <a:srgbClr val="759885"/>
                </a:solidFill>
              </a:rPr>
              <a:t>B. ¿Por qué recolectar datos de la circunferencia de los árboles?</a:t>
            </a:r>
          </a:p>
          <a:p>
            <a:endParaRPr lang="es-AR" sz="1100" b="1" dirty="0">
              <a:solidFill>
                <a:srgbClr val="759885"/>
              </a:solidFill>
            </a:endParaRPr>
          </a:p>
          <a:p>
            <a:r>
              <a:rPr lang="es-AR" sz="1100" b="1" dirty="0">
                <a:solidFill>
                  <a:srgbClr val="759885"/>
                </a:solidFill>
              </a:rPr>
              <a:t>C. Cómo pueden ayudar sus mediciones</a:t>
            </a:r>
          </a:p>
          <a:p>
            <a:endParaRPr lang="es-AR" sz="1100" b="1" dirty="0">
              <a:solidFill>
                <a:srgbClr val="759885"/>
              </a:solidFill>
            </a:endParaRPr>
          </a:p>
          <a:p>
            <a:r>
              <a:rPr lang="es-AR" sz="1100" b="1" dirty="0">
                <a:solidFill>
                  <a:srgbClr val="759885"/>
                </a:solidFill>
              </a:rPr>
              <a:t>D. Cómo recopilar datos</a:t>
            </a:r>
          </a:p>
          <a:p>
            <a:endParaRPr lang="es-AR" sz="1100" b="1" dirty="0">
              <a:solidFill>
                <a:srgbClr val="759885"/>
              </a:solidFill>
            </a:endParaRPr>
          </a:p>
          <a:p>
            <a:r>
              <a:rPr lang="es-AR" sz="1100" b="1" dirty="0">
                <a:solidFill>
                  <a:srgbClr val="759885"/>
                </a:solidFill>
              </a:rPr>
              <a:t>E. Ingresar datos al sitio web de GLOBE</a:t>
            </a:r>
          </a:p>
          <a:p>
            <a:endParaRPr lang="es-AR" sz="1100" b="1" dirty="0">
              <a:solidFill>
                <a:srgbClr val="759885"/>
              </a:solidFill>
            </a:endParaRPr>
          </a:p>
          <a:p>
            <a:r>
              <a:rPr lang="es-AR" sz="1100" b="1" dirty="0">
                <a:solidFill>
                  <a:srgbClr val="759885"/>
                </a:solidFill>
              </a:rPr>
              <a:t>F. Entender los datos</a:t>
            </a:r>
          </a:p>
          <a:p>
            <a:endParaRPr lang="es-AR" sz="1100" b="1" dirty="0">
              <a:solidFill>
                <a:srgbClr val="759885"/>
              </a:solidFill>
            </a:endParaRPr>
          </a:p>
          <a:p>
            <a:r>
              <a:rPr lang="es-AR" sz="1100" b="1" dirty="0">
                <a:solidFill>
                  <a:srgbClr val="759885"/>
                </a:solidFill>
              </a:rPr>
              <a:t>G. Auto evaluación</a:t>
            </a:r>
          </a:p>
          <a:p>
            <a:endParaRPr lang="es-AR" sz="1100" b="1" dirty="0">
              <a:solidFill>
                <a:srgbClr val="759885"/>
              </a:solidFill>
            </a:endParaRPr>
          </a:p>
          <a:p>
            <a:r>
              <a:rPr lang="es-AR" sz="1100" b="1" dirty="0">
                <a:solidFill>
                  <a:srgbClr val="215B1C"/>
                </a:solidFill>
              </a:rPr>
              <a:t>H. Información Adicional</a:t>
            </a:r>
          </a:p>
        </p:txBody>
      </p:sp>
    </p:spTree>
    <p:extLst>
      <p:ext uri="{BB962C8B-B14F-4D97-AF65-F5344CB8AC3E}">
        <p14:creationId xmlns:p14="http://schemas.microsoft.com/office/powerpoint/2010/main" val="164390886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p:cNvPicPr>
            <a:picLocks noChangeAspect="1"/>
          </p:cNvPicPr>
          <p:nvPr/>
        </p:nvPicPr>
        <p:blipFill>
          <a:blip r:embed="rId3"/>
          <a:stretch>
            <a:fillRect/>
          </a:stretch>
        </p:blipFill>
        <p:spPr>
          <a:xfrm>
            <a:off x="-397" y="-127199"/>
            <a:ext cx="9144793" cy="7059780"/>
          </a:xfrm>
          <a:prstGeom prst="rect">
            <a:avLst/>
          </a:prstGeom>
        </p:spPr>
      </p:pic>
      <p:sp>
        <p:nvSpPr>
          <p:cNvPr id="11" name="Elipse 10"/>
          <p:cNvSpPr/>
          <p:nvPr/>
        </p:nvSpPr>
        <p:spPr>
          <a:xfrm>
            <a:off x="7854122" y="61843"/>
            <a:ext cx="1046922" cy="773446"/>
          </a:xfrm>
          <a:prstGeom prst="ellipse">
            <a:avLst/>
          </a:prstGeom>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s-AR" sz="700" dirty="0" smtClean="0"/>
              <a:t>Información adicional</a:t>
            </a:r>
            <a:endParaRPr lang="es-AR" sz="700" dirty="0"/>
          </a:p>
        </p:txBody>
      </p:sp>
      <p:sp>
        <p:nvSpPr>
          <p:cNvPr id="15" name="CuadroTexto 14"/>
          <p:cNvSpPr txBox="1"/>
          <p:nvPr/>
        </p:nvSpPr>
        <p:spPr>
          <a:xfrm>
            <a:off x="25090" y="1098059"/>
            <a:ext cx="1075295" cy="5001369"/>
          </a:xfrm>
          <a:prstGeom prst="rect">
            <a:avLst/>
          </a:prstGeom>
          <a:noFill/>
        </p:spPr>
        <p:txBody>
          <a:bodyPr wrap="square" rtlCol="0">
            <a:spAutoFit/>
          </a:bodyPr>
          <a:lstStyle/>
          <a:p>
            <a:r>
              <a:rPr lang="es-AR" sz="1100" b="1" dirty="0">
                <a:solidFill>
                  <a:srgbClr val="759885"/>
                </a:solidFill>
              </a:rPr>
              <a:t>A. ¿Qué es la circunferencia de los árboles?</a:t>
            </a:r>
          </a:p>
          <a:p>
            <a:endParaRPr lang="es-AR" sz="1100" b="1" dirty="0" smtClean="0">
              <a:solidFill>
                <a:srgbClr val="215B1C"/>
              </a:solidFill>
            </a:endParaRPr>
          </a:p>
          <a:p>
            <a:r>
              <a:rPr lang="es-AR" sz="1100" b="1" dirty="0">
                <a:solidFill>
                  <a:srgbClr val="759885"/>
                </a:solidFill>
              </a:rPr>
              <a:t>B. ¿Por qué recolectar datos de la circunferencia de los árboles?</a:t>
            </a:r>
          </a:p>
          <a:p>
            <a:endParaRPr lang="es-AR" sz="1100" b="1" dirty="0">
              <a:solidFill>
                <a:srgbClr val="759885"/>
              </a:solidFill>
            </a:endParaRPr>
          </a:p>
          <a:p>
            <a:r>
              <a:rPr lang="es-AR" sz="1100" b="1" dirty="0">
                <a:solidFill>
                  <a:srgbClr val="759885"/>
                </a:solidFill>
              </a:rPr>
              <a:t>C. Cómo pueden ayudar sus mediciones</a:t>
            </a:r>
          </a:p>
          <a:p>
            <a:endParaRPr lang="es-AR" sz="1100" b="1" dirty="0">
              <a:solidFill>
                <a:srgbClr val="759885"/>
              </a:solidFill>
            </a:endParaRPr>
          </a:p>
          <a:p>
            <a:r>
              <a:rPr lang="es-AR" sz="1100" b="1" dirty="0">
                <a:solidFill>
                  <a:srgbClr val="759885"/>
                </a:solidFill>
              </a:rPr>
              <a:t>D. Cómo recopilar datos</a:t>
            </a:r>
          </a:p>
          <a:p>
            <a:endParaRPr lang="es-AR" sz="1100" b="1" dirty="0">
              <a:solidFill>
                <a:srgbClr val="759885"/>
              </a:solidFill>
            </a:endParaRPr>
          </a:p>
          <a:p>
            <a:r>
              <a:rPr lang="es-AR" sz="1100" b="1" dirty="0">
                <a:solidFill>
                  <a:srgbClr val="759885"/>
                </a:solidFill>
              </a:rPr>
              <a:t>E. Ingresar datos al sitio web de GLOBE</a:t>
            </a:r>
          </a:p>
          <a:p>
            <a:endParaRPr lang="es-AR" sz="1100" b="1" dirty="0">
              <a:solidFill>
                <a:srgbClr val="759885"/>
              </a:solidFill>
            </a:endParaRPr>
          </a:p>
          <a:p>
            <a:r>
              <a:rPr lang="es-AR" sz="1100" b="1" dirty="0">
                <a:solidFill>
                  <a:srgbClr val="759885"/>
                </a:solidFill>
              </a:rPr>
              <a:t>F. Entender los datos</a:t>
            </a:r>
          </a:p>
          <a:p>
            <a:endParaRPr lang="es-AR" sz="1100" b="1" dirty="0">
              <a:solidFill>
                <a:srgbClr val="759885"/>
              </a:solidFill>
            </a:endParaRPr>
          </a:p>
          <a:p>
            <a:r>
              <a:rPr lang="es-AR" sz="1100" b="1" dirty="0">
                <a:solidFill>
                  <a:srgbClr val="759885"/>
                </a:solidFill>
              </a:rPr>
              <a:t>G. Auto evaluación</a:t>
            </a:r>
          </a:p>
          <a:p>
            <a:endParaRPr lang="es-AR" sz="1100" b="1" dirty="0">
              <a:solidFill>
                <a:srgbClr val="759885"/>
              </a:solidFill>
            </a:endParaRPr>
          </a:p>
          <a:p>
            <a:r>
              <a:rPr lang="es-AR" sz="1100" b="1" dirty="0">
                <a:solidFill>
                  <a:srgbClr val="215B1C"/>
                </a:solidFill>
              </a:rPr>
              <a:t>H. Información Adicional</a:t>
            </a:r>
          </a:p>
        </p:txBody>
      </p:sp>
      <p:pic>
        <p:nvPicPr>
          <p:cNvPr id="12" name="Content Placeholder 10" descr="Watermark image of girl measuring tree circumference"/>
          <p:cNvPicPr>
            <a:picLocks noGrp="1" noChangeAspect="1"/>
          </p:cNvPicPr>
          <p:nvPr>
            <p:ph sz="half" idx="2"/>
          </p:nvPr>
        </p:nvPicPr>
        <p:blipFill>
          <a:blip r:embed="rId4">
            <a:alphaModFix amt="10000"/>
            <a:extLst>
              <a:ext uri="{28A0092B-C50C-407E-A947-70E740481C1C}">
                <a14:useLocalDpi xmlns:a14="http://schemas.microsoft.com/office/drawing/2010/main" val="0"/>
              </a:ext>
            </a:extLst>
          </a:blip>
          <a:stretch>
            <a:fillRect/>
          </a:stretch>
        </p:blipFill>
        <p:spPr>
          <a:xfrm>
            <a:off x="1166601" y="936001"/>
            <a:ext cx="8842712" cy="5921999"/>
          </a:xfrm>
          <a:prstGeom prst="rect">
            <a:avLst/>
          </a:prstGeom>
        </p:spPr>
      </p:pic>
      <p:sp>
        <p:nvSpPr>
          <p:cNvPr id="3" name="Slide Number Placeholder 2"/>
          <p:cNvSpPr>
            <a:spLocks noGrp="1"/>
          </p:cNvSpPr>
          <p:nvPr>
            <p:ph type="sldNum" sz="quarter" idx="12"/>
          </p:nvPr>
        </p:nvSpPr>
        <p:spPr/>
        <p:txBody>
          <a:bodyPr/>
          <a:lstStyle/>
          <a:p>
            <a:fld id="{F0627B17-9DD1-A345-8751-83B8F38A347B}" type="slidenum">
              <a:rPr lang="en-US" smtClean="0"/>
              <a:t>38</a:t>
            </a:fld>
            <a:endParaRPr lang="en-US" dirty="0"/>
          </a:p>
        </p:txBody>
      </p:sp>
      <p:sp>
        <p:nvSpPr>
          <p:cNvPr id="10" name="Title 1"/>
          <p:cNvSpPr>
            <a:spLocks noGrp="1"/>
          </p:cNvSpPr>
          <p:nvPr>
            <p:ph type="title"/>
          </p:nvPr>
        </p:nvSpPr>
        <p:spPr>
          <a:xfrm>
            <a:off x="1257300" y="936001"/>
            <a:ext cx="7886700" cy="873429"/>
          </a:xfrm>
        </p:spPr>
        <p:txBody>
          <a:bodyPr>
            <a:normAutofit/>
          </a:bodyPr>
          <a:lstStyle/>
          <a:p>
            <a:r>
              <a:rPr lang="en-US" sz="1400" b="1" dirty="0">
                <a:latin typeface="+mn-lt"/>
              </a:rPr>
              <a:t>Por favor </a:t>
            </a:r>
            <a:r>
              <a:rPr lang="en-US" sz="1400" b="1" dirty="0" err="1">
                <a:latin typeface="+mn-lt"/>
              </a:rPr>
              <a:t>envíenos</a:t>
            </a:r>
            <a:r>
              <a:rPr lang="en-US" sz="1400" b="1" dirty="0">
                <a:latin typeface="+mn-lt"/>
              </a:rPr>
              <a:t> </a:t>
            </a:r>
            <a:r>
              <a:rPr lang="es-ES" sz="1400" b="1" dirty="0"/>
              <a:t>sus comentarios sobre este módulo. ¡Este es un proyecto de la comunidad y agradecemos sus comentarios, sugerencias y ediciones!</a:t>
            </a:r>
            <a:r>
              <a:rPr lang="en-US" sz="1400" b="1" dirty="0"/>
              <a:t>! </a:t>
            </a:r>
            <a:r>
              <a:rPr lang="en-US" sz="1400" b="1" dirty="0" err="1"/>
              <a:t>Comente</a:t>
            </a:r>
            <a:r>
              <a:rPr lang="en-US" sz="1400" b="1" dirty="0"/>
              <a:t> </a:t>
            </a:r>
            <a:r>
              <a:rPr lang="en-US" sz="1400" b="1" dirty="0" err="1"/>
              <a:t>aquí</a:t>
            </a:r>
            <a:r>
              <a:rPr lang="en-US" sz="1400" b="1" dirty="0"/>
              <a:t>: </a:t>
            </a:r>
            <a:r>
              <a:rPr lang="en-US" sz="1400" b="1" u="sng" dirty="0">
                <a:solidFill>
                  <a:srgbClr val="0563C1"/>
                </a:solidFill>
                <a:hlinkClick r:id="rId5"/>
              </a:rPr>
              <a:t>eTraining Feedback</a:t>
            </a:r>
            <a:r>
              <a:rPr lang="en-US" sz="1400" b="1" dirty="0"/>
              <a:t/>
            </a:r>
            <a:br>
              <a:rPr lang="en-US" sz="1400" b="1" dirty="0"/>
            </a:br>
            <a:r>
              <a:rPr lang="en-US" sz="1400" b="1" dirty="0"/>
              <a:t>¿</a:t>
            </a:r>
            <a:r>
              <a:rPr lang="en-US" sz="1400" b="1" dirty="0" err="1"/>
              <a:t>Preguntas</a:t>
            </a:r>
            <a:r>
              <a:rPr lang="en-US" sz="1400" b="1" dirty="0"/>
              <a:t> </a:t>
            </a:r>
            <a:r>
              <a:rPr lang="en-US" sz="1400" b="1" dirty="0" err="1"/>
              <a:t>acerca</a:t>
            </a:r>
            <a:r>
              <a:rPr lang="en-US" sz="1400" b="1" dirty="0"/>
              <a:t> del </a:t>
            </a:r>
            <a:r>
              <a:rPr lang="en-US" sz="1400" b="1" dirty="0" err="1"/>
              <a:t>contenido</a:t>
            </a:r>
            <a:r>
              <a:rPr lang="en-US" sz="1400" b="1" dirty="0"/>
              <a:t> de </a:t>
            </a:r>
            <a:r>
              <a:rPr lang="en-US" sz="1400" b="1" dirty="0" err="1"/>
              <a:t>este</a:t>
            </a:r>
            <a:r>
              <a:rPr lang="en-US" sz="1400" b="1" dirty="0"/>
              <a:t> </a:t>
            </a:r>
            <a:r>
              <a:rPr lang="en-US" sz="1400" b="1" dirty="0" err="1"/>
              <a:t>módulo</a:t>
            </a:r>
            <a:r>
              <a:rPr lang="en-US" sz="1400" b="1" dirty="0"/>
              <a:t>? </a:t>
            </a:r>
            <a:r>
              <a:rPr lang="en-US" sz="1400" b="1" dirty="0" err="1"/>
              <a:t>Contacte</a:t>
            </a:r>
            <a:r>
              <a:rPr lang="en-US" sz="1400" b="1" dirty="0"/>
              <a:t> a GLOBE: </a:t>
            </a:r>
            <a:r>
              <a:rPr lang="en-US" sz="1400" b="1" u="sng" dirty="0" smtClean="0">
                <a:solidFill>
                  <a:srgbClr val="0563C1"/>
                </a:solidFill>
                <a:hlinkClick r:id="rId6"/>
              </a:rPr>
              <a:t>help@globe.gov</a:t>
            </a:r>
            <a:endParaRPr lang="en-US" sz="1400" b="1" dirty="0">
              <a:solidFill>
                <a:srgbClr val="055000"/>
              </a:solidFill>
              <a:latin typeface="+mn-lt"/>
            </a:endParaRPr>
          </a:p>
        </p:txBody>
      </p:sp>
      <p:sp>
        <p:nvSpPr>
          <p:cNvPr id="13" name="Content Placeholder 7"/>
          <p:cNvSpPr>
            <a:spLocks noGrp="1"/>
          </p:cNvSpPr>
          <p:nvPr>
            <p:ph sz="half" idx="1"/>
          </p:nvPr>
        </p:nvSpPr>
        <p:spPr>
          <a:xfrm>
            <a:off x="1225703" y="1809430"/>
            <a:ext cx="7367758" cy="5094247"/>
          </a:xfrm>
        </p:spPr>
        <p:txBody>
          <a:bodyPr>
            <a:normAutofit fontScale="92500" lnSpcReduction="20000"/>
          </a:bodyPr>
          <a:lstStyle/>
          <a:p>
            <a:pPr marL="0" indent="0">
              <a:buNone/>
            </a:pPr>
            <a:r>
              <a:rPr lang="en-US" sz="2400" b="1" dirty="0" err="1">
                <a:solidFill>
                  <a:srgbClr val="055000"/>
                </a:solidFill>
              </a:rPr>
              <a:t>Créditos</a:t>
            </a:r>
            <a:endParaRPr lang="en-US" sz="2400" b="1" dirty="0"/>
          </a:p>
          <a:p>
            <a:pPr marL="0" indent="0">
              <a:buNone/>
            </a:pPr>
            <a:r>
              <a:rPr lang="en-US" sz="1700" b="1" dirty="0" err="1"/>
              <a:t>Diapositivas</a:t>
            </a:r>
            <a:r>
              <a:rPr lang="en-US" sz="1700" b="1" dirty="0"/>
              <a:t>:  </a:t>
            </a:r>
          </a:p>
          <a:p>
            <a:pPr marL="0" indent="0">
              <a:buNone/>
            </a:pPr>
            <a:r>
              <a:rPr lang="en-US" sz="1700" dirty="0"/>
              <a:t>Russanne Low, Ph.D., University of Nebraska-Lincoln </a:t>
            </a:r>
          </a:p>
          <a:p>
            <a:pPr marL="0" indent="0">
              <a:buNone/>
            </a:pPr>
            <a:r>
              <a:rPr lang="en-US" sz="1700" dirty="0"/>
              <a:t>Rebecca Boger, Ph.D., Brooklyn College</a:t>
            </a:r>
          </a:p>
          <a:p>
            <a:pPr marL="0" indent="0">
              <a:buNone/>
            </a:pPr>
            <a:r>
              <a:rPr lang="en-US" sz="1700" b="1" dirty="0" err="1"/>
              <a:t>Arte</a:t>
            </a:r>
            <a:r>
              <a:rPr lang="en-US" sz="1700" b="1" dirty="0"/>
              <a:t> </a:t>
            </a:r>
            <a:r>
              <a:rPr lang="en-US" sz="1700" b="1" dirty="0" err="1"/>
              <a:t>gráfico</a:t>
            </a:r>
            <a:r>
              <a:rPr lang="en-US" sz="1700" b="1" dirty="0"/>
              <a:t>: </a:t>
            </a:r>
          </a:p>
          <a:p>
            <a:pPr marL="0" indent="0">
              <a:buNone/>
            </a:pPr>
            <a:r>
              <a:rPr lang="en-US" sz="1700" dirty="0"/>
              <a:t>Jenn Glaser, ScribeArts</a:t>
            </a:r>
          </a:p>
          <a:p>
            <a:pPr marL="0" indent="0">
              <a:buNone/>
            </a:pPr>
            <a:r>
              <a:rPr lang="en-US" sz="1700" b="1" dirty="0"/>
              <a:t>Más </a:t>
            </a:r>
            <a:r>
              <a:rPr lang="en-US" sz="1700" b="1" dirty="0" err="1"/>
              <a:t>Información</a:t>
            </a:r>
            <a:r>
              <a:rPr lang="en-US" sz="1700" b="1" dirty="0"/>
              <a:t>:</a:t>
            </a:r>
          </a:p>
          <a:p>
            <a:pPr marL="0" indent="0">
              <a:buNone/>
            </a:pPr>
            <a:r>
              <a:rPr lang="en-US" sz="1600" dirty="0">
                <a:hlinkClick r:id="rId7"/>
              </a:rPr>
              <a:t>The GLOBE Program</a:t>
            </a:r>
            <a:endParaRPr lang="en-US" sz="1600" dirty="0"/>
          </a:p>
          <a:p>
            <a:pPr marL="0" indent="0">
              <a:buNone/>
            </a:pPr>
            <a:r>
              <a:rPr lang="en-US" sz="1600" dirty="0">
                <a:hlinkClick r:id="rId8"/>
              </a:rPr>
              <a:t>NASA Wavelength  </a:t>
            </a:r>
            <a:r>
              <a:rPr lang="en-US" sz="1600" dirty="0" err="1"/>
              <a:t>Biblioteca</a:t>
            </a:r>
            <a:r>
              <a:rPr lang="en-US" sz="1600" dirty="0"/>
              <a:t> digital de la NASA  para </a:t>
            </a:r>
            <a:r>
              <a:rPr lang="en-US" sz="1600" dirty="0" err="1"/>
              <a:t>recursos</a:t>
            </a:r>
            <a:r>
              <a:rPr lang="en-US" sz="1600" dirty="0"/>
              <a:t> </a:t>
            </a:r>
            <a:r>
              <a:rPr lang="en-US" sz="1600" dirty="0" err="1"/>
              <a:t>académicos</a:t>
            </a:r>
            <a:r>
              <a:rPr lang="en-US" sz="1600" dirty="0"/>
              <a:t> de la Tierra y el </a:t>
            </a:r>
            <a:r>
              <a:rPr lang="en-US" sz="1600" dirty="0" err="1"/>
              <a:t>espacio</a:t>
            </a:r>
            <a:r>
              <a:rPr lang="en-US" sz="1600" dirty="0"/>
              <a:t> </a:t>
            </a:r>
          </a:p>
          <a:p>
            <a:pPr marL="0" indent="0">
              <a:buNone/>
            </a:pPr>
            <a:r>
              <a:rPr lang="en-US" sz="1600" i="1" dirty="0" err="1"/>
              <a:t>Recursos</a:t>
            </a:r>
            <a:endParaRPr lang="en-US" sz="1600" i="1" dirty="0"/>
          </a:p>
          <a:p>
            <a:pPr marL="0" indent="0">
              <a:buNone/>
            </a:pPr>
            <a:r>
              <a:rPr lang="en-US" sz="1600" dirty="0">
                <a:hlinkClick r:id="rId9"/>
              </a:rPr>
              <a:t>NASA Global Climate Change: Vital Signs of the Planet</a:t>
            </a:r>
            <a:endParaRPr lang="en-US" sz="1600" dirty="0"/>
          </a:p>
          <a:p>
            <a:pPr marL="0" indent="0">
              <a:buNone/>
            </a:pPr>
            <a:r>
              <a:rPr lang="en-US" sz="1600" b="1" dirty="0"/>
              <a:t>El </a:t>
            </a:r>
            <a:r>
              <a:rPr lang="en-US" sz="1600" b="1" dirty="0" err="1"/>
              <a:t>Programa</a:t>
            </a:r>
            <a:r>
              <a:rPr lang="en-US" sz="1600" b="1" dirty="0"/>
              <a:t>  GLOBE </a:t>
            </a:r>
            <a:r>
              <a:rPr lang="en-US" sz="1600" b="1" dirty="0" err="1"/>
              <a:t>está</a:t>
            </a:r>
            <a:r>
              <a:rPr lang="en-US" sz="1600" b="1" dirty="0"/>
              <a:t> </a:t>
            </a:r>
            <a:r>
              <a:rPr lang="en-US" sz="1600" b="1" dirty="0" err="1"/>
              <a:t>patrocinado</a:t>
            </a:r>
            <a:r>
              <a:rPr lang="en-US" sz="1600" b="1" dirty="0"/>
              <a:t> por </a:t>
            </a:r>
            <a:r>
              <a:rPr lang="en-US" sz="1600" b="1" dirty="0" err="1"/>
              <a:t>estas</a:t>
            </a:r>
            <a:r>
              <a:rPr lang="en-US" sz="1600" b="1" dirty="0"/>
              <a:t> </a:t>
            </a:r>
            <a:r>
              <a:rPr lang="en-US" sz="1600" b="1" dirty="0" err="1"/>
              <a:t>organizaciones</a:t>
            </a:r>
            <a:r>
              <a:rPr lang="en-US" sz="1600" b="1" dirty="0"/>
              <a:t>: </a:t>
            </a:r>
            <a:endParaRPr lang="en-US" sz="2200" b="1" dirty="0"/>
          </a:p>
          <a:p>
            <a:pPr marL="0" indent="0">
              <a:buNone/>
            </a:pPr>
            <a:endParaRPr lang="en-US" sz="1600" b="1" dirty="0"/>
          </a:p>
          <a:p>
            <a:pPr marL="0" indent="0">
              <a:buNone/>
            </a:pPr>
            <a:r>
              <a:rPr lang="en-US" sz="2400" b="1" dirty="0"/>
              <a:t/>
            </a:r>
            <a:br>
              <a:rPr lang="en-US" sz="2400" b="1" dirty="0"/>
            </a:br>
            <a:r>
              <a:rPr lang="en-US" sz="1600" i="1" dirty="0" err="1"/>
              <a:t>Versión</a:t>
            </a:r>
            <a:r>
              <a:rPr lang="en-US" sz="1600" i="1" dirty="0"/>
              <a:t> 2/12/20. Si </a:t>
            </a:r>
            <a:r>
              <a:rPr lang="en-US" sz="1600" i="1" dirty="0" err="1"/>
              <a:t>usted</a:t>
            </a:r>
            <a:r>
              <a:rPr lang="en-US" sz="1600" i="1" dirty="0"/>
              <a:t> </a:t>
            </a:r>
            <a:r>
              <a:rPr lang="en-US" sz="1600" i="1" dirty="0" err="1"/>
              <a:t>edita</a:t>
            </a:r>
            <a:r>
              <a:rPr lang="en-US" sz="1600" i="1" dirty="0"/>
              <a:t> y </a:t>
            </a:r>
            <a:r>
              <a:rPr lang="en-US" sz="1600" i="1" dirty="0" err="1"/>
              <a:t>modifica</a:t>
            </a:r>
            <a:r>
              <a:rPr lang="en-US" sz="1600" i="1" dirty="0"/>
              <a:t> </a:t>
            </a:r>
            <a:r>
              <a:rPr lang="en-US" sz="1600" i="1" dirty="0" err="1"/>
              <a:t>este</a:t>
            </a:r>
            <a:r>
              <a:rPr lang="en-US" sz="1600" i="1" dirty="0"/>
              <a:t> conjunto de </a:t>
            </a:r>
            <a:r>
              <a:rPr lang="en-US" sz="1600" i="1" dirty="0" err="1"/>
              <a:t>diapositivas</a:t>
            </a:r>
            <a:r>
              <a:rPr lang="en-US" sz="1600" i="1" dirty="0"/>
              <a:t> para fines </a:t>
            </a:r>
            <a:r>
              <a:rPr lang="en-US" sz="1600" i="1" dirty="0" err="1"/>
              <a:t>educativos</a:t>
            </a:r>
            <a:r>
              <a:rPr lang="en-US" sz="1600" i="1" dirty="0"/>
              <a:t>,, </a:t>
            </a:r>
            <a:r>
              <a:rPr lang="en-US" sz="1600" i="1" dirty="0" err="1"/>
              <a:t>sírvase</a:t>
            </a:r>
            <a:r>
              <a:rPr lang="en-US" sz="1600" i="1" dirty="0"/>
              <a:t> </a:t>
            </a:r>
            <a:r>
              <a:rPr lang="en-US" sz="1600" i="1" dirty="0" err="1"/>
              <a:t>agregar</a:t>
            </a:r>
            <a:r>
              <a:rPr lang="en-US" sz="1600" i="1" dirty="0"/>
              <a:t> “</a:t>
            </a:r>
            <a:r>
              <a:rPr lang="en-US" sz="1600" i="1" dirty="0" err="1"/>
              <a:t>Modificado</a:t>
            </a:r>
            <a:r>
              <a:rPr lang="en-US" sz="1600" i="1" dirty="0"/>
              <a:t> por (y </a:t>
            </a:r>
            <a:r>
              <a:rPr lang="en-US" sz="1600" i="1" dirty="0" err="1"/>
              <a:t>su</a:t>
            </a:r>
            <a:r>
              <a:rPr lang="en-US" sz="1600" i="1" dirty="0"/>
              <a:t> </a:t>
            </a:r>
            <a:r>
              <a:rPr lang="en-US" sz="1600" i="1" dirty="0" err="1"/>
              <a:t>nombre</a:t>
            </a:r>
            <a:r>
              <a:rPr lang="en-US" sz="1600" i="1" dirty="0"/>
              <a:t> y la </a:t>
            </a:r>
            <a:r>
              <a:rPr lang="en-US" sz="1600" i="1" dirty="0" err="1"/>
              <a:t>fecha</a:t>
            </a:r>
            <a:r>
              <a:rPr lang="en-US" sz="1600" i="1" dirty="0"/>
              <a:t>)” </a:t>
            </a:r>
            <a:r>
              <a:rPr lang="en-US" sz="1600" i="1" dirty="0" err="1"/>
              <a:t>en</a:t>
            </a:r>
            <a:r>
              <a:rPr lang="en-US" sz="1600" i="1" dirty="0"/>
              <a:t> </a:t>
            </a:r>
            <a:r>
              <a:rPr lang="en-US" sz="1600" i="1" dirty="0" err="1"/>
              <a:t>esta</a:t>
            </a:r>
            <a:r>
              <a:rPr lang="en-US" sz="1600" i="1" dirty="0"/>
              <a:t> </a:t>
            </a:r>
            <a:r>
              <a:rPr lang="en-US" sz="1600" i="1" dirty="0" err="1"/>
              <a:t>página</a:t>
            </a:r>
            <a:r>
              <a:rPr lang="en-US" sz="1600" i="1" dirty="0"/>
              <a:t>. Gracias</a:t>
            </a:r>
            <a:endParaRPr lang="en-US" sz="1600" dirty="0"/>
          </a:p>
          <a:p>
            <a:pPr marL="0" indent="0">
              <a:buNone/>
            </a:pPr>
            <a:endParaRPr lang="en-US" sz="1600" b="1" dirty="0"/>
          </a:p>
          <a:p>
            <a:pPr marL="0" indent="0">
              <a:buNone/>
            </a:pPr>
            <a:endParaRPr lang="en-US" sz="1700" b="1" dirty="0"/>
          </a:p>
        </p:txBody>
      </p:sp>
      <p:pic>
        <p:nvPicPr>
          <p:cNvPr id="14" name="Picture 13" descr="Logos for NASA, NOAA, NSF and the U.S. Department of State."/>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821464" y="5664170"/>
            <a:ext cx="1805613" cy="377871"/>
          </a:xfrm>
          <a:prstGeom prst="rect">
            <a:avLst/>
          </a:prstGeom>
        </p:spPr>
      </p:pic>
    </p:spTree>
    <p:extLst>
      <p:ext uri="{BB962C8B-B14F-4D97-AF65-F5344CB8AC3E}">
        <p14:creationId xmlns:p14="http://schemas.microsoft.com/office/powerpoint/2010/main" val="1522757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p:cNvPicPr>
            <a:picLocks noChangeAspect="1"/>
          </p:cNvPicPr>
          <p:nvPr/>
        </p:nvPicPr>
        <p:blipFill>
          <a:blip r:embed="rId3"/>
          <a:stretch>
            <a:fillRect/>
          </a:stretch>
        </p:blipFill>
        <p:spPr>
          <a:xfrm>
            <a:off x="-397" y="-127199"/>
            <a:ext cx="9144793" cy="7059780"/>
          </a:xfrm>
          <a:prstGeom prst="rect">
            <a:avLst/>
          </a:prstGeom>
        </p:spPr>
      </p:pic>
      <p:sp>
        <p:nvSpPr>
          <p:cNvPr id="4" name="Slide Number Placeholder 3"/>
          <p:cNvSpPr>
            <a:spLocks noGrp="1"/>
          </p:cNvSpPr>
          <p:nvPr>
            <p:ph type="sldNum" sz="quarter" idx="12"/>
          </p:nvPr>
        </p:nvSpPr>
        <p:spPr/>
        <p:txBody>
          <a:bodyPr/>
          <a:lstStyle/>
          <a:p>
            <a:fld id="{F0627B17-9DD1-A345-8751-83B8F38A347B}" type="slidenum">
              <a:rPr lang="en-US" smtClean="0"/>
              <a:t>3</a:t>
            </a:fld>
            <a:endParaRPr lang="en-US" dirty="0"/>
          </a:p>
        </p:txBody>
      </p:sp>
      <p:sp>
        <p:nvSpPr>
          <p:cNvPr id="2" name="Title 1"/>
          <p:cNvSpPr>
            <a:spLocks noGrp="1"/>
          </p:cNvSpPr>
          <p:nvPr>
            <p:ph type="title"/>
          </p:nvPr>
        </p:nvSpPr>
        <p:spPr>
          <a:xfrm>
            <a:off x="1176871" y="677866"/>
            <a:ext cx="7886700" cy="1325563"/>
          </a:xfrm>
        </p:spPr>
        <p:txBody>
          <a:bodyPr>
            <a:normAutofit/>
          </a:bodyPr>
          <a:lstStyle/>
          <a:p>
            <a:r>
              <a:rPr lang="en-US" sz="3600" b="1" baseline="-25000" dirty="0">
                <a:solidFill>
                  <a:schemeClr val="accent6">
                    <a:lumMod val="50000"/>
                  </a:schemeClr>
                </a:solidFill>
              </a:rPr>
              <a:t>¿</a:t>
            </a:r>
            <a:r>
              <a:rPr lang="en-US" sz="3600" b="1" dirty="0" err="1">
                <a:solidFill>
                  <a:schemeClr val="accent6">
                    <a:lumMod val="50000"/>
                  </a:schemeClr>
                </a:solidFill>
              </a:rPr>
              <a:t>Qué</a:t>
            </a:r>
            <a:r>
              <a:rPr lang="en-US" sz="3600" b="1" dirty="0">
                <a:solidFill>
                  <a:schemeClr val="accent6">
                    <a:lumMod val="50000"/>
                  </a:schemeClr>
                </a:solidFill>
              </a:rPr>
              <a:t> es la </a:t>
            </a:r>
            <a:r>
              <a:rPr lang="en-US" sz="3600" b="1" dirty="0" err="1">
                <a:solidFill>
                  <a:schemeClr val="accent6">
                    <a:lumMod val="50000"/>
                  </a:schemeClr>
                </a:solidFill>
              </a:rPr>
              <a:t>Biometría</a:t>
            </a:r>
            <a:r>
              <a:rPr lang="en-US" sz="3600" b="1" dirty="0">
                <a:solidFill>
                  <a:schemeClr val="accent6">
                    <a:lumMod val="50000"/>
                  </a:schemeClr>
                </a:solidFill>
              </a:rPr>
              <a:t>?</a:t>
            </a:r>
          </a:p>
        </p:txBody>
      </p:sp>
      <p:sp>
        <p:nvSpPr>
          <p:cNvPr id="3" name="Content Placeholder 2"/>
          <p:cNvSpPr>
            <a:spLocks noGrp="1"/>
          </p:cNvSpPr>
          <p:nvPr>
            <p:ph sz="half" idx="1"/>
          </p:nvPr>
        </p:nvSpPr>
        <p:spPr>
          <a:xfrm>
            <a:off x="1236774" y="1665598"/>
            <a:ext cx="4109237" cy="4351338"/>
          </a:xfrm>
        </p:spPr>
        <p:txBody>
          <a:bodyPr>
            <a:normAutofit/>
          </a:bodyPr>
          <a:lstStyle/>
          <a:p>
            <a:pPr marL="0" indent="0" algn="just">
              <a:buNone/>
            </a:pPr>
            <a:r>
              <a:rPr lang="es-ES" sz="1800" b="1" dirty="0">
                <a:solidFill>
                  <a:schemeClr val="accent6">
                    <a:lumMod val="50000"/>
                  </a:schemeClr>
                </a:solidFill>
              </a:rPr>
              <a:t>La Biometría </a:t>
            </a:r>
            <a:r>
              <a:rPr lang="es-ES" sz="1800" dirty="0"/>
              <a:t>es la medición de los seres vivos. Un científico está interesado no solo en las características de la vegetación en un sitio de estudio, sino también en cómo se distribuye. ¿Qué tan denso es el bosque? ¿La luz del sol penetra hasta el suelo del bosque? ¿El paisaje está dominado por pastos? ¿Ha habido alguna perturbación reciente, como un incendio forestal o una inundación? Estas son preguntas que se responden tomando mediciones biométricas.</a:t>
            </a:r>
            <a:endParaRPr lang="en-US" sz="1700" dirty="0"/>
          </a:p>
          <a:p>
            <a:pPr marL="0" indent="0" algn="just">
              <a:buNone/>
            </a:pPr>
            <a:r>
              <a:rPr lang="es-ES" sz="1800" dirty="0"/>
              <a:t>Este conjunto de diapositivas le presenta el Protocolo de Medición de </a:t>
            </a:r>
            <a:r>
              <a:rPr lang="es-ES" sz="1800" dirty="0" err="1"/>
              <a:t>Circun-ferencia</a:t>
            </a:r>
            <a:r>
              <a:rPr lang="es-ES" sz="1800" dirty="0"/>
              <a:t> de árboles</a:t>
            </a:r>
            <a:r>
              <a:rPr lang="es-ES" dirty="0"/>
              <a:t>.</a:t>
            </a:r>
            <a:endParaRPr lang="en-US" dirty="0"/>
          </a:p>
        </p:txBody>
      </p:sp>
      <p:sp>
        <p:nvSpPr>
          <p:cNvPr id="10" name="Elipse 9"/>
          <p:cNvSpPr/>
          <p:nvPr/>
        </p:nvSpPr>
        <p:spPr>
          <a:xfrm>
            <a:off x="7826934" y="27291"/>
            <a:ext cx="1018309" cy="807998"/>
          </a:xfrm>
          <a:prstGeom prst="ellipse">
            <a:avLst/>
          </a:prstGeom>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s-AR" sz="700" dirty="0" smtClean="0"/>
              <a:t>¿Qué es la circunferencia de los árboles?</a:t>
            </a:r>
            <a:endParaRPr lang="es-AR" sz="700" dirty="0"/>
          </a:p>
        </p:txBody>
      </p:sp>
      <p:sp>
        <p:nvSpPr>
          <p:cNvPr id="11" name="CuadroTexto 10"/>
          <p:cNvSpPr txBox="1"/>
          <p:nvPr/>
        </p:nvSpPr>
        <p:spPr>
          <a:xfrm>
            <a:off x="25090" y="1098059"/>
            <a:ext cx="1075295" cy="5001369"/>
          </a:xfrm>
          <a:prstGeom prst="rect">
            <a:avLst/>
          </a:prstGeom>
          <a:noFill/>
        </p:spPr>
        <p:txBody>
          <a:bodyPr wrap="square" rtlCol="0">
            <a:spAutoFit/>
          </a:bodyPr>
          <a:lstStyle/>
          <a:p>
            <a:r>
              <a:rPr lang="es-AR" sz="1100" b="1" dirty="0" smtClean="0">
                <a:solidFill>
                  <a:srgbClr val="215B1C"/>
                </a:solidFill>
              </a:rPr>
              <a:t>A. ¿Qué es la circunferencia de los árboles?</a:t>
            </a:r>
          </a:p>
          <a:p>
            <a:endParaRPr lang="es-AR" sz="1100" b="1" dirty="0" smtClean="0">
              <a:solidFill>
                <a:srgbClr val="215B1C"/>
              </a:solidFill>
            </a:endParaRPr>
          </a:p>
          <a:p>
            <a:r>
              <a:rPr lang="es-AR" sz="1100" b="1" dirty="0">
                <a:solidFill>
                  <a:srgbClr val="759885"/>
                </a:solidFill>
              </a:rPr>
              <a:t>B</a:t>
            </a:r>
            <a:r>
              <a:rPr lang="es-AR" sz="1100" b="1" dirty="0" smtClean="0">
                <a:solidFill>
                  <a:srgbClr val="759885"/>
                </a:solidFill>
              </a:rPr>
              <a:t>. ¿Por qué recolectar datos de la circunferencia de los árboles?</a:t>
            </a:r>
          </a:p>
          <a:p>
            <a:endParaRPr lang="es-AR" sz="1100" b="1" dirty="0">
              <a:solidFill>
                <a:srgbClr val="759885"/>
              </a:solidFill>
            </a:endParaRPr>
          </a:p>
          <a:p>
            <a:r>
              <a:rPr lang="es-AR" sz="1100" b="1" dirty="0" smtClean="0">
                <a:solidFill>
                  <a:srgbClr val="759885"/>
                </a:solidFill>
              </a:rPr>
              <a:t>C. Cómo pueden ayudar sus mediciones</a:t>
            </a:r>
          </a:p>
          <a:p>
            <a:endParaRPr lang="es-AR" sz="1100" b="1" dirty="0">
              <a:solidFill>
                <a:srgbClr val="759885"/>
              </a:solidFill>
            </a:endParaRPr>
          </a:p>
          <a:p>
            <a:r>
              <a:rPr lang="es-AR" sz="1100" b="1" dirty="0" smtClean="0">
                <a:solidFill>
                  <a:srgbClr val="759885"/>
                </a:solidFill>
              </a:rPr>
              <a:t>D. Cómo recopilar datos</a:t>
            </a:r>
          </a:p>
          <a:p>
            <a:endParaRPr lang="es-AR" sz="1100" b="1" dirty="0">
              <a:solidFill>
                <a:srgbClr val="759885"/>
              </a:solidFill>
            </a:endParaRPr>
          </a:p>
          <a:p>
            <a:r>
              <a:rPr lang="es-AR" sz="1100" b="1" dirty="0" smtClean="0">
                <a:solidFill>
                  <a:srgbClr val="759885"/>
                </a:solidFill>
              </a:rPr>
              <a:t>E. Ingresar datos al sitio web de GLOBE</a:t>
            </a:r>
          </a:p>
          <a:p>
            <a:endParaRPr lang="es-AR" sz="1100" b="1" dirty="0">
              <a:solidFill>
                <a:srgbClr val="759885"/>
              </a:solidFill>
            </a:endParaRPr>
          </a:p>
          <a:p>
            <a:r>
              <a:rPr lang="es-AR" sz="1100" b="1" dirty="0" smtClean="0">
                <a:solidFill>
                  <a:srgbClr val="759885"/>
                </a:solidFill>
              </a:rPr>
              <a:t>F. Entender los datos</a:t>
            </a:r>
          </a:p>
          <a:p>
            <a:endParaRPr lang="es-AR" sz="1100" b="1" dirty="0">
              <a:solidFill>
                <a:srgbClr val="759885"/>
              </a:solidFill>
            </a:endParaRPr>
          </a:p>
          <a:p>
            <a:r>
              <a:rPr lang="es-AR" sz="1100" b="1" dirty="0" smtClean="0">
                <a:solidFill>
                  <a:srgbClr val="759885"/>
                </a:solidFill>
              </a:rPr>
              <a:t>G. Auto evaluación</a:t>
            </a:r>
          </a:p>
          <a:p>
            <a:endParaRPr lang="es-AR" sz="1100" b="1" dirty="0">
              <a:solidFill>
                <a:srgbClr val="759885"/>
              </a:solidFill>
            </a:endParaRPr>
          </a:p>
          <a:p>
            <a:r>
              <a:rPr lang="es-AR" sz="1100" b="1" dirty="0" smtClean="0">
                <a:solidFill>
                  <a:srgbClr val="759885"/>
                </a:solidFill>
              </a:rPr>
              <a:t>H. Información Adicional</a:t>
            </a:r>
            <a:endParaRPr lang="es-AR" sz="1100" b="1" dirty="0">
              <a:solidFill>
                <a:srgbClr val="759885"/>
              </a:solidFill>
            </a:endParaRPr>
          </a:p>
        </p:txBody>
      </p:sp>
      <p:sp>
        <p:nvSpPr>
          <p:cNvPr id="5" name="CuadroTexto 4"/>
          <p:cNvSpPr txBox="1"/>
          <p:nvPr/>
        </p:nvSpPr>
        <p:spPr>
          <a:xfrm>
            <a:off x="5524719" y="1382751"/>
            <a:ext cx="3360144" cy="4431983"/>
          </a:xfrm>
          <a:prstGeom prst="rect">
            <a:avLst/>
          </a:prstGeom>
          <a:noFill/>
          <a:ln>
            <a:solidFill>
              <a:schemeClr val="accent6">
                <a:lumMod val="50000"/>
              </a:schemeClr>
            </a:solidFill>
          </a:ln>
        </p:spPr>
        <p:txBody>
          <a:bodyPr wrap="square" rtlCol="0">
            <a:spAutoFit/>
          </a:bodyPr>
          <a:lstStyle/>
          <a:p>
            <a:pPr algn="ctr"/>
            <a:r>
              <a:rPr lang="es-AR" sz="1600" b="1" u="sng" dirty="0" smtClean="0">
                <a:solidFill>
                  <a:schemeClr val="accent6">
                    <a:lumMod val="50000"/>
                  </a:schemeClr>
                </a:solidFill>
              </a:rPr>
              <a:t>Mediciones de Biometría de GLOBE</a:t>
            </a:r>
            <a:endParaRPr lang="es-AR" sz="1600" dirty="0" smtClean="0">
              <a:solidFill>
                <a:schemeClr val="accent6">
                  <a:lumMod val="50000"/>
                </a:schemeClr>
              </a:solidFill>
            </a:endParaRPr>
          </a:p>
          <a:p>
            <a:pPr algn="ctr"/>
            <a:r>
              <a:rPr lang="es-AR" sz="1400" b="1" dirty="0" smtClean="0">
                <a:solidFill>
                  <a:schemeClr val="accent6">
                    <a:lumMod val="50000"/>
                  </a:schemeClr>
                </a:solidFill>
              </a:rPr>
              <a:t>Sitio de muestreo de cobertura terrestre</a:t>
            </a:r>
          </a:p>
          <a:p>
            <a:pPr algn="ctr"/>
            <a:endParaRPr lang="es-AR" sz="1400" b="1" dirty="0" smtClean="0">
              <a:solidFill>
                <a:schemeClr val="accent6">
                  <a:lumMod val="50000"/>
                </a:schemeClr>
              </a:solidFill>
            </a:endParaRPr>
          </a:p>
          <a:p>
            <a:pPr algn="ctr"/>
            <a:r>
              <a:rPr lang="es-AR" sz="1400" b="1" dirty="0" smtClean="0">
                <a:solidFill>
                  <a:schemeClr val="accent6">
                    <a:lumMod val="50000"/>
                  </a:schemeClr>
                </a:solidFill>
              </a:rPr>
              <a:t>Cubierta del dosel y cubierta del suelo</a:t>
            </a:r>
          </a:p>
          <a:p>
            <a:pPr algn="ctr"/>
            <a:endParaRPr lang="es-AR" sz="1400" b="1" dirty="0" smtClean="0">
              <a:solidFill>
                <a:schemeClr val="accent6">
                  <a:lumMod val="50000"/>
                </a:schemeClr>
              </a:solidFill>
            </a:endParaRPr>
          </a:p>
          <a:p>
            <a:pPr algn="ctr"/>
            <a:r>
              <a:rPr lang="es-AR" sz="1400" b="1" dirty="0" smtClean="0">
                <a:solidFill>
                  <a:schemeClr val="accent6">
                    <a:lumMod val="50000"/>
                  </a:schemeClr>
                </a:solidFill>
              </a:rPr>
              <a:t>Altura de los </a:t>
            </a:r>
            <a:r>
              <a:rPr lang="es-AR" sz="1400" b="1" dirty="0" err="1" smtClean="0">
                <a:solidFill>
                  <a:schemeClr val="accent6">
                    <a:lumMod val="50000"/>
                  </a:schemeClr>
                </a:solidFill>
              </a:rPr>
              <a:t>graminoides</a:t>
            </a:r>
            <a:r>
              <a:rPr lang="es-AR" sz="1400" b="1" dirty="0" smtClean="0">
                <a:solidFill>
                  <a:schemeClr val="accent6">
                    <a:lumMod val="50000"/>
                  </a:schemeClr>
                </a:solidFill>
              </a:rPr>
              <a:t>, árboles y arbustos</a:t>
            </a:r>
          </a:p>
          <a:p>
            <a:pPr algn="ctr"/>
            <a:endParaRPr lang="es-AR" sz="1400" b="1" dirty="0" smtClean="0">
              <a:solidFill>
                <a:schemeClr val="accent6">
                  <a:lumMod val="50000"/>
                </a:schemeClr>
              </a:solidFill>
            </a:endParaRPr>
          </a:p>
          <a:p>
            <a:pPr algn="ctr"/>
            <a:r>
              <a:rPr lang="es-ES" sz="1400" b="1" dirty="0" smtClean="0">
                <a:solidFill>
                  <a:schemeClr val="accent6">
                    <a:lumMod val="50000"/>
                  </a:schemeClr>
                </a:solidFill>
              </a:rPr>
              <a:t>Altura </a:t>
            </a:r>
            <a:r>
              <a:rPr lang="es-ES" sz="1400" b="1" dirty="0">
                <a:solidFill>
                  <a:schemeClr val="accent6">
                    <a:lumMod val="50000"/>
                  </a:schemeClr>
                </a:solidFill>
              </a:rPr>
              <a:t>del árbol en terreno llano: técnica de clinómetro </a:t>
            </a:r>
            <a:r>
              <a:rPr lang="es-ES" sz="1400" b="1" dirty="0" smtClean="0">
                <a:solidFill>
                  <a:schemeClr val="accent6">
                    <a:lumMod val="50000"/>
                  </a:schemeClr>
                </a:solidFill>
              </a:rPr>
              <a:t>simplificada</a:t>
            </a:r>
          </a:p>
          <a:p>
            <a:pPr algn="ctr"/>
            <a:endParaRPr lang="es-ES" sz="1400" b="1" dirty="0" smtClean="0">
              <a:solidFill>
                <a:schemeClr val="accent6">
                  <a:lumMod val="50000"/>
                </a:schemeClr>
              </a:solidFill>
            </a:endParaRPr>
          </a:p>
          <a:p>
            <a:pPr algn="ctr"/>
            <a:r>
              <a:rPr lang="es-ES" sz="1400" b="1" dirty="0" smtClean="0">
                <a:solidFill>
                  <a:schemeClr val="accent6">
                    <a:lumMod val="50000"/>
                  </a:schemeClr>
                </a:solidFill>
              </a:rPr>
              <a:t>Altura </a:t>
            </a:r>
            <a:r>
              <a:rPr lang="es-ES" sz="1400" b="1" dirty="0">
                <a:solidFill>
                  <a:schemeClr val="accent6">
                    <a:lumMod val="50000"/>
                  </a:schemeClr>
                </a:solidFill>
              </a:rPr>
              <a:t>del árbol en una pendiente: de pie junto al </a:t>
            </a:r>
            <a:r>
              <a:rPr lang="es-ES" sz="1400" b="1" dirty="0" smtClean="0">
                <a:solidFill>
                  <a:schemeClr val="accent6">
                    <a:lumMod val="50000"/>
                  </a:schemeClr>
                </a:solidFill>
              </a:rPr>
              <a:t>árbol</a:t>
            </a:r>
          </a:p>
          <a:p>
            <a:pPr algn="ctr"/>
            <a:endParaRPr lang="es-ES" sz="1400" b="1" dirty="0" smtClean="0">
              <a:solidFill>
                <a:schemeClr val="accent6">
                  <a:lumMod val="50000"/>
                </a:schemeClr>
              </a:solidFill>
            </a:endParaRPr>
          </a:p>
          <a:p>
            <a:pPr algn="ctr"/>
            <a:r>
              <a:rPr lang="es-ES" sz="1400" b="1" dirty="0" smtClean="0">
                <a:solidFill>
                  <a:schemeClr val="accent6">
                    <a:lumMod val="50000"/>
                  </a:schemeClr>
                </a:solidFill>
              </a:rPr>
              <a:t>Altura </a:t>
            </a:r>
            <a:r>
              <a:rPr lang="es-ES" sz="1400" b="1" dirty="0">
                <a:solidFill>
                  <a:schemeClr val="accent6">
                    <a:lumMod val="50000"/>
                  </a:schemeClr>
                </a:solidFill>
              </a:rPr>
              <a:t>del árbol en una pendiente: dos técnicas </a:t>
            </a:r>
            <a:r>
              <a:rPr lang="es-ES" sz="1400" b="1" dirty="0" smtClean="0">
                <a:solidFill>
                  <a:schemeClr val="accent6">
                    <a:lumMod val="50000"/>
                  </a:schemeClr>
                </a:solidFill>
              </a:rPr>
              <a:t>triangulares</a:t>
            </a:r>
          </a:p>
          <a:p>
            <a:pPr algn="ctr"/>
            <a:endParaRPr lang="es-ES" sz="1400" b="1" dirty="0" smtClean="0">
              <a:solidFill>
                <a:schemeClr val="accent6">
                  <a:lumMod val="50000"/>
                </a:schemeClr>
              </a:solidFill>
            </a:endParaRPr>
          </a:p>
          <a:p>
            <a:pPr algn="ctr"/>
            <a:r>
              <a:rPr lang="es-ES" sz="1400" b="1" dirty="0" smtClean="0">
                <a:solidFill>
                  <a:schemeClr val="accent6">
                    <a:lumMod val="50000"/>
                  </a:schemeClr>
                </a:solidFill>
              </a:rPr>
              <a:t>Circunferencia </a:t>
            </a:r>
            <a:r>
              <a:rPr lang="es-ES" sz="1400" b="1" dirty="0">
                <a:solidFill>
                  <a:schemeClr val="accent6">
                    <a:lumMod val="50000"/>
                  </a:schemeClr>
                </a:solidFill>
              </a:rPr>
              <a:t>del </a:t>
            </a:r>
            <a:r>
              <a:rPr lang="es-ES" sz="1400" b="1" dirty="0" smtClean="0">
                <a:solidFill>
                  <a:schemeClr val="accent6">
                    <a:lumMod val="50000"/>
                  </a:schemeClr>
                </a:solidFill>
              </a:rPr>
              <a:t>árbol</a:t>
            </a:r>
          </a:p>
          <a:p>
            <a:pPr algn="ctr"/>
            <a:endParaRPr lang="es-ES" sz="1400" b="1" dirty="0" smtClean="0">
              <a:solidFill>
                <a:schemeClr val="accent6">
                  <a:lumMod val="50000"/>
                </a:schemeClr>
              </a:solidFill>
            </a:endParaRPr>
          </a:p>
          <a:p>
            <a:pPr algn="ctr"/>
            <a:r>
              <a:rPr lang="es-ES" sz="1400" b="1" dirty="0" smtClean="0">
                <a:solidFill>
                  <a:schemeClr val="accent6">
                    <a:lumMod val="50000"/>
                  </a:schemeClr>
                </a:solidFill>
              </a:rPr>
              <a:t>Biomasa </a:t>
            </a:r>
            <a:r>
              <a:rPr lang="es-ES" sz="1400" b="1" dirty="0">
                <a:solidFill>
                  <a:schemeClr val="accent6">
                    <a:lumMod val="50000"/>
                  </a:schemeClr>
                </a:solidFill>
              </a:rPr>
              <a:t>de gramíneas</a:t>
            </a:r>
            <a:endParaRPr lang="es-AR" sz="1400" b="1" dirty="0">
              <a:solidFill>
                <a:schemeClr val="accent6">
                  <a:lumMod val="50000"/>
                </a:schemeClr>
              </a:solidFill>
            </a:endParaRPr>
          </a:p>
        </p:txBody>
      </p:sp>
      <p:sp>
        <p:nvSpPr>
          <p:cNvPr id="13" name="Elipse 12"/>
          <p:cNvSpPr/>
          <p:nvPr/>
        </p:nvSpPr>
        <p:spPr>
          <a:xfrm>
            <a:off x="5980176" y="4956048"/>
            <a:ext cx="2535174" cy="43891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Tree>
    <p:extLst>
      <p:ext uri="{BB962C8B-B14F-4D97-AF65-F5344CB8AC3E}">
        <p14:creationId xmlns:p14="http://schemas.microsoft.com/office/powerpoint/2010/main" val="67826747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2"/>
          </p:nvPr>
        </p:nvSpPr>
        <p:spPr/>
        <p:txBody>
          <a:bodyPr/>
          <a:lstStyle/>
          <a:p>
            <a:fld id="{F0627B17-9DD1-A345-8751-83B8F38A347B}" type="slidenum">
              <a:rPr lang="en-US" smtClean="0"/>
              <a:t>39</a:t>
            </a:fld>
            <a:endParaRPr lang="en-US" dirty="0"/>
          </a:p>
        </p:txBody>
      </p:sp>
      <p:pic>
        <p:nvPicPr>
          <p:cNvPr id="6" name="Imagen 5"/>
          <p:cNvPicPr>
            <a:picLocks noChangeAspect="1"/>
          </p:cNvPicPr>
          <p:nvPr/>
        </p:nvPicPr>
        <p:blipFill>
          <a:blip r:embed="rId2"/>
          <a:stretch>
            <a:fillRect/>
          </a:stretch>
        </p:blipFill>
        <p:spPr>
          <a:xfrm>
            <a:off x="-397" y="-127199"/>
            <a:ext cx="9144793" cy="7059780"/>
          </a:xfrm>
          <a:prstGeom prst="rect">
            <a:avLst/>
          </a:prstGeom>
        </p:spPr>
      </p:pic>
      <p:sp>
        <p:nvSpPr>
          <p:cNvPr id="7" name="Elipse 6"/>
          <p:cNvSpPr/>
          <p:nvPr/>
        </p:nvSpPr>
        <p:spPr>
          <a:xfrm>
            <a:off x="7854122" y="61843"/>
            <a:ext cx="1046922" cy="773446"/>
          </a:xfrm>
          <a:prstGeom prst="ellipse">
            <a:avLst/>
          </a:prstGeom>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s-AR" sz="700" dirty="0" smtClean="0"/>
              <a:t>Información adicional</a:t>
            </a:r>
            <a:endParaRPr lang="es-AR" sz="700" dirty="0"/>
          </a:p>
        </p:txBody>
      </p:sp>
      <p:sp>
        <p:nvSpPr>
          <p:cNvPr id="8" name="CuadroTexto 7"/>
          <p:cNvSpPr txBox="1"/>
          <p:nvPr/>
        </p:nvSpPr>
        <p:spPr>
          <a:xfrm>
            <a:off x="25090" y="1098059"/>
            <a:ext cx="1075295" cy="5001369"/>
          </a:xfrm>
          <a:prstGeom prst="rect">
            <a:avLst/>
          </a:prstGeom>
          <a:noFill/>
        </p:spPr>
        <p:txBody>
          <a:bodyPr wrap="square" rtlCol="0">
            <a:spAutoFit/>
          </a:bodyPr>
          <a:lstStyle/>
          <a:p>
            <a:r>
              <a:rPr lang="es-AR" sz="1100" b="1" dirty="0">
                <a:solidFill>
                  <a:srgbClr val="759885"/>
                </a:solidFill>
              </a:rPr>
              <a:t>A. ¿Qué es la circunferencia de los árboles?</a:t>
            </a:r>
          </a:p>
          <a:p>
            <a:endParaRPr lang="es-AR" sz="1100" b="1" dirty="0" smtClean="0">
              <a:solidFill>
                <a:srgbClr val="215B1C"/>
              </a:solidFill>
            </a:endParaRPr>
          </a:p>
          <a:p>
            <a:r>
              <a:rPr lang="es-AR" sz="1100" b="1" dirty="0">
                <a:solidFill>
                  <a:srgbClr val="759885"/>
                </a:solidFill>
              </a:rPr>
              <a:t>B. ¿Por qué recolectar datos de la circunferencia de los árboles?</a:t>
            </a:r>
          </a:p>
          <a:p>
            <a:endParaRPr lang="es-AR" sz="1100" b="1" dirty="0">
              <a:solidFill>
                <a:srgbClr val="759885"/>
              </a:solidFill>
            </a:endParaRPr>
          </a:p>
          <a:p>
            <a:r>
              <a:rPr lang="es-AR" sz="1100" b="1" dirty="0">
                <a:solidFill>
                  <a:srgbClr val="759885"/>
                </a:solidFill>
              </a:rPr>
              <a:t>C. Cómo pueden ayudar sus mediciones</a:t>
            </a:r>
          </a:p>
          <a:p>
            <a:endParaRPr lang="es-AR" sz="1100" b="1" dirty="0">
              <a:solidFill>
                <a:srgbClr val="759885"/>
              </a:solidFill>
            </a:endParaRPr>
          </a:p>
          <a:p>
            <a:r>
              <a:rPr lang="es-AR" sz="1100" b="1" dirty="0">
                <a:solidFill>
                  <a:srgbClr val="759885"/>
                </a:solidFill>
              </a:rPr>
              <a:t>D. Cómo recopilar datos</a:t>
            </a:r>
          </a:p>
          <a:p>
            <a:endParaRPr lang="es-AR" sz="1100" b="1" dirty="0">
              <a:solidFill>
                <a:srgbClr val="759885"/>
              </a:solidFill>
            </a:endParaRPr>
          </a:p>
          <a:p>
            <a:r>
              <a:rPr lang="es-AR" sz="1100" b="1" dirty="0">
                <a:solidFill>
                  <a:srgbClr val="759885"/>
                </a:solidFill>
              </a:rPr>
              <a:t>E. Ingresar datos al sitio web de GLOBE</a:t>
            </a:r>
          </a:p>
          <a:p>
            <a:endParaRPr lang="es-AR" sz="1100" b="1" dirty="0">
              <a:solidFill>
                <a:srgbClr val="759885"/>
              </a:solidFill>
            </a:endParaRPr>
          </a:p>
          <a:p>
            <a:r>
              <a:rPr lang="es-AR" sz="1100" b="1" dirty="0">
                <a:solidFill>
                  <a:srgbClr val="759885"/>
                </a:solidFill>
              </a:rPr>
              <a:t>F. Entender los datos</a:t>
            </a:r>
          </a:p>
          <a:p>
            <a:endParaRPr lang="es-AR" sz="1100" b="1" dirty="0">
              <a:solidFill>
                <a:srgbClr val="759885"/>
              </a:solidFill>
            </a:endParaRPr>
          </a:p>
          <a:p>
            <a:r>
              <a:rPr lang="es-AR" sz="1100" b="1" dirty="0">
                <a:solidFill>
                  <a:srgbClr val="759885"/>
                </a:solidFill>
              </a:rPr>
              <a:t>G. Auto evaluación</a:t>
            </a:r>
          </a:p>
          <a:p>
            <a:endParaRPr lang="es-AR" sz="1100" b="1" dirty="0">
              <a:solidFill>
                <a:srgbClr val="759885"/>
              </a:solidFill>
            </a:endParaRPr>
          </a:p>
          <a:p>
            <a:r>
              <a:rPr lang="es-AR" sz="1100" b="1" dirty="0">
                <a:solidFill>
                  <a:srgbClr val="215B1C"/>
                </a:solidFill>
              </a:rPr>
              <a:t>H. Información Adicional</a:t>
            </a:r>
          </a:p>
        </p:txBody>
      </p:sp>
      <p:sp>
        <p:nvSpPr>
          <p:cNvPr id="10" name="Shape 438"/>
          <p:cNvSpPr txBox="1">
            <a:spLocks/>
          </p:cNvSpPr>
          <p:nvPr/>
        </p:nvSpPr>
        <p:spPr>
          <a:xfrm>
            <a:off x="1193472" y="1153503"/>
            <a:ext cx="7239000" cy="666899"/>
          </a:xfrm>
          <a:prstGeom prst="rect">
            <a:avLst/>
          </a:prstGeom>
          <a:noFill/>
          <a:ln>
            <a:noFill/>
          </a:ln>
        </p:spPr>
        <p:txBody>
          <a:bodyPr vert="horz" wrap="square" lIns="91425" tIns="45700" rIns="91425" bIns="45700" rtlCol="0" anchor="ctr" anchorCtr="0">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spcBef>
                <a:spcPts val="0"/>
              </a:spcBef>
            </a:pPr>
            <a:r>
              <a:rPr lang="es-AR" sz="2800" b="1" dirty="0" smtClean="0"/>
              <a:t>Traducción al español</a:t>
            </a:r>
            <a:endParaRPr lang="es-AR" sz="2800" b="1" dirty="0">
              <a:solidFill>
                <a:schemeClr val="dk2"/>
              </a:solidFill>
              <a:sym typeface="Arial"/>
            </a:endParaRPr>
          </a:p>
        </p:txBody>
      </p:sp>
      <p:pic>
        <p:nvPicPr>
          <p:cNvPr id="11" name="Shape 440" descr="GLOBE sponsor image"/>
          <p:cNvPicPr preferRelativeResize="0"/>
          <p:nvPr/>
        </p:nvPicPr>
        <p:blipFill rotWithShape="1">
          <a:blip r:embed="rId3">
            <a:alphaModFix/>
          </a:blip>
          <a:srcRect l="6041" r="13816"/>
          <a:stretch/>
        </p:blipFill>
        <p:spPr>
          <a:xfrm>
            <a:off x="1722973" y="5880456"/>
            <a:ext cx="7328336" cy="865666"/>
          </a:xfrm>
          <a:prstGeom prst="rect">
            <a:avLst/>
          </a:prstGeom>
          <a:noFill/>
          <a:ln>
            <a:noFill/>
          </a:ln>
        </p:spPr>
      </p:pic>
      <p:sp>
        <p:nvSpPr>
          <p:cNvPr id="12" name="Title 1"/>
          <p:cNvSpPr txBox="1">
            <a:spLocks/>
          </p:cNvSpPr>
          <p:nvPr/>
        </p:nvSpPr>
        <p:spPr>
          <a:xfrm>
            <a:off x="1193472" y="1901648"/>
            <a:ext cx="7477125" cy="423487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03200" indent="0">
              <a:buFont typeface="Arial" panose="020B0604020202020204" pitchFamily="34" charset="0"/>
              <a:buNone/>
            </a:pPr>
            <a:r>
              <a:rPr lang="es-AR" sz="1800" b="1" smtClean="0"/>
              <a:t>Oficina Regional Para América Latina Y El Caribe</a:t>
            </a:r>
            <a:br>
              <a:rPr lang="es-AR" sz="1800" b="1" smtClean="0"/>
            </a:br>
            <a:endParaRPr lang="es-AR" sz="1800" b="1" smtClean="0"/>
          </a:p>
          <a:p>
            <a:pPr marL="203200" indent="0">
              <a:buFont typeface="Arial" panose="020B0604020202020204" pitchFamily="34" charset="0"/>
              <a:buNone/>
            </a:pPr>
            <a:r>
              <a:rPr lang="es-AR" sz="1800" b="1" smtClean="0"/>
              <a:t>Para más información contáctese con:</a:t>
            </a:r>
          </a:p>
          <a:p>
            <a:pPr marL="603250" lvl="1" indent="0">
              <a:buFont typeface="Arial" panose="020B0604020202020204" pitchFamily="34" charset="0"/>
              <a:buNone/>
            </a:pPr>
            <a:r>
              <a:rPr lang="es-AR" sz="1600" smtClean="0">
                <a:hlinkClick r:id="rId4"/>
              </a:rPr>
              <a:t>lac_rco@educ.austral.edu.ar</a:t>
            </a:r>
            <a:r>
              <a:rPr lang="es-AR" sz="1600" smtClean="0"/>
              <a:t/>
            </a:r>
            <a:br>
              <a:rPr lang="es-AR" sz="1600" smtClean="0"/>
            </a:br>
            <a:r>
              <a:rPr lang="es-AR" sz="1600" smtClean="0">
                <a:hlinkClick r:id="rId5"/>
              </a:rPr>
              <a:t>globelac.communications@educ.austral.edu.ar</a:t>
            </a:r>
            <a:r>
              <a:rPr lang="es-AR" sz="1600" smtClean="0"/>
              <a:t/>
            </a:r>
            <a:br>
              <a:rPr lang="es-AR" sz="1600" smtClean="0"/>
            </a:br>
            <a:endParaRPr lang="es-AR" sz="1600" smtClean="0"/>
          </a:p>
          <a:p>
            <a:pPr marL="203200" indent="0">
              <a:buFont typeface="Arial" panose="020B0604020202020204" pitchFamily="34" charset="0"/>
              <a:buNone/>
            </a:pPr>
            <a:r>
              <a:rPr lang="es-AR" sz="1800" b="1" smtClean="0"/>
              <a:t>Redes sociales </a:t>
            </a:r>
          </a:p>
          <a:p>
            <a:pPr marL="1003300" lvl="2" indent="0">
              <a:lnSpc>
                <a:spcPct val="200000"/>
              </a:lnSpc>
              <a:buFont typeface="Arial" panose="020B0604020202020204" pitchFamily="34" charset="0"/>
              <a:buNone/>
            </a:pPr>
            <a:r>
              <a:rPr lang="es-AR" sz="1600" smtClean="0">
                <a:hlinkClick r:id="rId6"/>
              </a:rPr>
              <a:t>@globe_lac</a:t>
            </a:r>
            <a:r>
              <a:rPr lang="es-AR" sz="1600" smtClean="0"/>
              <a:t/>
            </a:r>
            <a:br>
              <a:rPr lang="es-AR" sz="1600" smtClean="0"/>
            </a:br>
            <a:r>
              <a:rPr lang="es-AR" sz="1600" smtClean="0">
                <a:hlinkClick r:id="rId7"/>
              </a:rPr>
              <a:t>GLOBE Latinoamérica y Caribe</a:t>
            </a:r>
            <a:endParaRPr lang="es-AR" sz="1600" dirty="0"/>
          </a:p>
        </p:txBody>
      </p:sp>
      <p:pic>
        <p:nvPicPr>
          <p:cNvPr id="13" name="Picture 2" descr="Gray Social Media Icons Set Symbol, Social Icons, Social Media Icons, Social  Media PNG and Vector with Transparent Background for Free Download | Social  media icons, Media icon, Social media icons free"/>
          <p:cNvPicPr>
            <a:picLocks noChangeAspect="1" noChangeArrowheads="1"/>
          </p:cNvPicPr>
          <p:nvPr/>
        </p:nvPicPr>
        <p:blipFill rotWithShape="1">
          <a:blip r:embed="rId8">
            <a:extLst>
              <a:ext uri="{28A0092B-C50C-407E-A947-70E740481C1C}">
                <a14:useLocalDpi xmlns:a14="http://schemas.microsoft.com/office/drawing/2010/main" val="0"/>
              </a:ext>
            </a:extLst>
          </a:blip>
          <a:srcRect l="640" t="25134" r="71323" b="45539"/>
          <a:stretch/>
        </p:blipFill>
        <p:spPr bwMode="auto">
          <a:xfrm>
            <a:off x="1737360" y="3979834"/>
            <a:ext cx="582204" cy="60899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Gray Social Media Icons Set Symbol, Social Icons, Social Media Icons, Social  Media PNG and Vector with Transparent Background for Free Download | Social  media icons, Media icon, Social media icons free"/>
          <p:cNvPicPr>
            <a:picLocks noChangeAspect="1" noChangeArrowheads="1"/>
          </p:cNvPicPr>
          <p:nvPr/>
        </p:nvPicPr>
        <p:blipFill rotWithShape="1">
          <a:blip r:embed="rId8">
            <a:extLst>
              <a:ext uri="{28A0092B-C50C-407E-A947-70E740481C1C}">
                <a14:useLocalDpi xmlns:a14="http://schemas.microsoft.com/office/drawing/2010/main" val="0"/>
              </a:ext>
            </a:extLst>
          </a:blip>
          <a:srcRect r="72215" b="71856"/>
          <a:stretch/>
        </p:blipFill>
        <p:spPr bwMode="auto">
          <a:xfrm>
            <a:off x="1746473" y="4493895"/>
            <a:ext cx="527437" cy="534245"/>
          </a:xfrm>
          <a:prstGeom prst="rect">
            <a:avLst/>
          </a:prstGeom>
          <a:noFill/>
          <a:extLst>
            <a:ext uri="{909E8E84-426E-40DD-AFC4-6F175D3DCCD1}">
              <a14:hiddenFill xmlns:a14="http://schemas.microsoft.com/office/drawing/2010/main">
                <a:solidFill>
                  <a:srgbClr val="FFFFFF"/>
                </a:solidFill>
              </a14:hiddenFill>
            </a:ext>
          </a:extLst>
        </p:spPr>
      </p:pic>
      <p:pic>
        <p:nvPicPr>
          <p:cNvPr id="15" name="Imagen 1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69200" y="5784965"/>
            <a:ext cx="1154545" cy="865603"/>
          </a:xfrm>
          <a:prstGeom prst="rect">
            <a:avLst/>
          </a:prstGeom>
        </p:spPr>
      </p:pic>
    </p:spTree>
    <p:extLst>
      <p:ext uri="{BB962C8B-B14F-4D97-AF65-F5344CB8AC3E}">
        <p14:creationId xmlns:p14="http://schemas.microsoft.com/office/powerpoint/2010/main" val="18208972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p:cNvPicPr>
            <a:picLocks noChangeAspect="1"/>
          </p:cNvPicPr>
          <p:nvPr/>
        </p:nvPicPr>
        <p:blipFill>
          <a:blip r:embed="rId3"/>
          <a:stretch>
            <a:fillRect/>
          </a:stretch>
        </p:blipFill>
        <p:spPr>
          <a:xfrm>
            <a:off x="-397" y="-127199"/>
            <a:ext cx="9144793" cy="7059780"/>
          </a:xfrm>
          <a:prstGeom prst="rect">
            <a:avLst/>
          </a:prstGeom>
        </p:spPr>
      </p:pic>
      <p:sp>
        <p:nvSpPr>
          <p:cNvPr id="4" name="Slide Number Placeholder 3"/>
          <p:cNvSpPr>
            <a:spLocks noGrp="1"/>
          </p:cNvSpPr>
          <p:nvPr>
            <p:ph type="sldNum" sz="quarter" idx="12"/>
          </p:nvPr>
        </p:nvSpPr>
        <p:spPr/>
        <p:txBody>
          <a:bodyPr/>
          <a:lstStyle/>
          <a:p>
            <a:fld id="{F0627B17-9DD1-A345-8751-83B8F38A347B}" type="slidenum">
              <a:rPr lang="en-US" smtClean="0"/>
              <a:t>4</a:t>
            </a:fld>
            <a:endParaRPr lang="en-US" dirty="0"/>
          </a:p>
        </p:txBody>
      </p:sp>
      <p:sp>
        <p:nvSpPr>
          <p:cNvPr id="2" name="Title 1"/>
          <p:cNvSpPr>
            <a:spLocks noGrp="1"/>
          </p:cNvSpPr>
          <p:nvPr>
            <p:ph type="title"/>
          </p:nvPr>
        </p:nvSpPr>
        <p:spPr>
          <a:xfrm>
            <a:off x="1176871" y="677866"/>
            <a:ext cx="7886700" cy="1325563"/>
          </a:xfrm>
        </p:spPr>
        <p:txBody>
          <a:bodyPr>
            <a:normAutofit/>
          </a:bodyPr>
          <a:lstStyle/>
          <a:p>
            <a:r>
              <a:rPr lang="es-AR" sz="3600" b="1" dirty="0" smtClean="0">
                <a:solidFill>
                  <a:srgbClr val="055000"/>
                </a:solidFill>
              </a:rPr>
              <a:t>¿Por qué estudiar la cobertura terrestre?</a:t>
            </a:r>
            <a:endParaRPr lang="es-AR" sz="3600" b="1" dirty="0">
              <a:solidFill>
                <a:schemeClr val="accent6">
                  <a:lumMod val="50000"/>
                </a:schemeClr>
              </a:solidFill>
            </a:endParaRPr>
          </a:p>
        </p:txBody>
      </p:sp>
      <p:sp>
        <p:nvSpPr>
          <p:cNvPr id="3" name="Content Placeholder 2"/>
          <p:cNvSpPr>
            <a:spLocks noGrp="1"/>
          </p:cNvSpPr>
          <p:nvPr>
            <p:ph sz="half" idx="1"/>
          </p:nvPr>
        </p:nvSpPr>
        <p:spPr>
          <a:xfrm>
            <a:off x="1236774" y="1665598"/>
            <a:ext cx="4304023" cy="4514536"/>
          </a:xfrm>
        </p:spPr>
        <p:txBody>
          <a:bodyPr>
            <a:normAutofit fontScale="92500"/>
          </a:bodyPr>
          <a:lstStyle/>
          <a:p>
            <a:pPr marL="0" indent="0" algn="just">
              <a:buNone/>
            </a:pPr>
            <a:r>
              <a:rPr lang="es-ES" sz="1700" dirty="0"/>
              <a:t>La cobertura del suelo incluye áreas tanto desarrolladas como naturales. Todos los seres vivos dependen de su hábitat o cobertura terrestre para sobrevivir. Allí encuentran refugio, comida y protección. La cobertura del suelo tiene un efecto directo sobre los tipos de animales que probablemente habitarán un área. Por lo tanto, la cobertura del suelo es de gran interés para los ecólogos, que estudian cómo las plantas y los animales se relacionan con su entorno.</a:t>
            </a:r>
          </a:p>
          <a:p>
            <a:pPr marL="0" indent="0" algn="just">
              <a:buNone/>
            </a:pPr>
            <a:r>
              <a:rPr lang="es-ES" sz="1700" dirty="0"/>
              <a:t>La cobertura del suelo puede influir en el clima, las propiedades del suelo y la química del agua. Los diferentes tipos de cobertura terrestre son todos distintos en sus efectos sobre el flujo de energía, agua y diversos productos químicos entre el aire y el suelo superficial. Entonces, saber qué tipos de cobertura terrestre ocurren es importante para una variedad de investigaciones científicas del sistema terrestre.</a:t>
            </a:r>
            <a:endParaRPr lang="en-US" sz="1700" dirty="0">
              <a:solidFill>
                <a:srgbClr val="000000"/>
              </a:solidFill>
            </a:endParaRPr>
          </a:p>
          <a:p>
            <a:pPr marL="0" indent="0" algn="just">
              <a:buNone/>
            </a:pPr>
            <a:endParaRPr lang="en-US" sz="1700" dirty="0">
              <a:solidFill>
                <a:srgbClr val="000000"/>
              </a:solidFill>
            </a:endParaRPr>
          </a:p>
          <a:p>
            <a:endParaRPr lang="en-US" dirty="0"/>
          </a:p>
        </p:txBody>
      </p:sp>
      <p:pic>
        <p:nvPicPr>
          <p:cNvPr id="8" name="Content Placeholder 7" descr="Earth system diagram: Energy flows and matter cycles through the Earth's biosphere, hydrosphere, atmosphere and pedosphere (soil). The cycles are powered by the Sun's energy. "/>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5405914" y="1783217"/>
            <a:ext cx="3423099" cy="3481671"/>
          </a:xfrm>
          <a:prstGeom prst="rect">
            <a:avLst/>
          </a:prstGeom>
        </p:spPr>
      </p:pic>
      <p:sp>
        <p:nvSpPr>
          <p:cNvPr id="10" name="Rectangle 9"/>
          <p:cNvSpPr/>
          <p:nvPr/>
        </p:nvSpPr>
        <p:spPr>
          <a:xfrm>
            <a:off x="5621226" y="5276659"/>
            <a:ext cx="4572000" cy="738664"/>
          </a:xfrm>
          <a:prstGeom prst="rect">
            <a:avLst/>
          </a:prstGeom>
        </p:spPr>
        <p:txBody>
          <a:bodyPr>
            <a:spAutoFit/>
          </a:bodyPr>
          <a:lstStyle/>
          <a:p>
            <a:r>
              <a:rPr lang="en-US" sz="1400" b="1" i="1" kern="0" dirty="0">
                <a:solidFill>
                  <a:srgbClr val="000000"/>
                </a:solidFill>
                <a:ea typeface="Calibri"/>
                <a:cs typeface="Calibri"/>
              </a:rPr>
              <a:t>El </a:t>
            </a:r>
            <a:r>
              <a:rPr lang="en-US" sz="1400" b="1" i="1" kern="0" dirty="0" err="1">
                <a:solidFill>
                  <a:srgbClr val="000000"/>
                </a:solidFill>
                <a:ea typeface="Calibri"/>
                <a:cs typeface="Calibri"/>
              </a:rPr>
              <a:t>sistema</a:t>
            </a:r>
            <a:r>
              <a:rPr lang="en-US" sz="1400" b="1" i="1" kern="0" dirty="0">
                <a:solidFill>
                  <a:srgbClr val="000000"/>
                </a:solidFill>
                <a:ea typeface="Calibri"/>
                <a:cs typeface="Calibri"/>
              </a:rPr>
              <a:t> </a:t>
            </a:r>
            <a:r>
              <a:rPr lang="en-US" sz="1400" b="1" i="1" kern="0" dirty="0" err="1">
                <a:solidFill>
                  <a:srgbClr val="000000"/>
                </a:solidFill>
                <a:ea typeface="Calibri"/>
                <a:cs typeface="Calibri"/>
              </a:rPr>
              <a:t>terrestre</a:t>
            </a:r>
            <a:r>
              <a:rPr lang="en-US" sz="1400" b="1" i="1" kern="0" dirty="0">
                <a:solidFill>
                  <a:srgbClr val="000000"/>
                </a:solidFill>
                <a:ea typeface="Calibri"/>
                <a:cs typeface="Calibri"/>
              </a:rPr>
              <a:t>. </a:t>
            </a:r>
            <a:r>
              <a:rPr lang="en-US" sz="1400" b="1" i="1" kern="0" dirty="0" err="1">
                <a:solidFill>
                  <a:srgbClr val="000000"/>
                </a:solidFill>
                <a:ea typeface="Calibri"/>
                <a:cs typeface="Calibri"/>
              </a:rPr>
              <a:t>Flujo</a:t>
            </a:r>
            <a:r>
              <a:rPr lang="en-US" sz="1400" b="1" i="1" kern="0" dirty="0">
                <a:solidFill>
                  <a:srgbClr val="000000"/>
                </a:solidFill>
                <a:ea typeface="Calibri"/>
                <a:cs typeface="Calibri"/>
              </a:rPr>
              <a:t> de </a:t>
            </a:r>
            <a:r>
              <a:rPr lang="en-US" sz="1400" b="1" i="1" kern="0" dirty="0" err="1">
                <a:solidFill>
                  <a:srgbClr val="000000"/>
                </a:solidFill>
                <a:ea typeface="Calibri"/>
                <a:cs typeface="Calibri"/>
              </a:rPr>
              <a:t>energía</a:t>
            </a:r>
            <a:r>
              <a:rPr lang="en-US" sz="1400" b="1" i="1" kern="0" dirty="0">
                <a:solidFill>
                  <a:srgbClr val="000000"/>
                </a:solidFill>
                <a:ea typeface="Calibri"/>
                <a:cs typeface="Calibri"/>
              </a:rPr>
              <a:t> y </a:t>
            </a:r>
            <a:r>
              <a:rPr lang="en-US" sz="1400" b="1" i="1" kern="0" dirty="0" err="1">
                <a:solidFill>
                  <a:srgbClr val="000000"/>
                </a:solidFill>
                <a:ea typeface="Calibri"/>
                <a:cs typeface="Calibri"/>
              </a:rPr>
              <a:t>ciclos</a:t>
            </a:r>
            <a:r>
              <a:rPr lang="en-US" sz="1400" b="1" i="1" kern="0" dirty="0">
                <a:solidFill>
                  <a:srgbClr val="000000"/>
                </a:solidFill>
                <a:ea typeface="Calibri"/>
                <a:cs typeface="Calibri"/>
              </a:rPr>
              <a:t> </a:t>
            </a:r>
          </a:p>
          <a:p>
            <a:r>
              <a:rPr lang="en-US" sz="1400" b="1" i="1" kern="0" dirty="0">
                <a:solidFill>
                  <a:srgbClr val="000000"/>
                </a:solidFill>
                <a:ea typeface="Calibri"/>
                <a:cs typeface="Calibri"/>
              </a:rPr>
              <a:t>de la </a:t>
            </a:r>
            <a:r>
              <a:rPr lang="en-US" sz="1400" b="1" i="1" kern="0" dirty="0" err="1">
                <a:solidFill>
                  <a:srgbClr val="000000"/>
                </a:solidFill>
                <a:ea typeface="Calibri"/>
                <a:cs typeface="Calibri"/>
              </a:rPr>
              <a:t>materia</a:t>
            </a:r>
            <a:r>
              <a:rPr lang="en-US" sz="1400" b="1" i="1" kern="0" dirty="0">
                <a:solidFill>
                  <a:srgbClr val="000000"/>
                </a:solidFill>
                <a:ea typeface="Calibri"/>
                <a:cs typeface="Calibri"/>
              </a:rPr>
              <a:t>.</a:t>
            </a:r>
            <a:endParaRPr lang="en-US" sz="1600" kern="0" dirty="0">
              <a:solidFill>
                <a:srgbClr val="000000"/>
              </a:solidFill>
              <a:latin typeface="Calibri" panose="020F0502020204030204" pitchFamily="34" charset="0"/>
              <a:ea typeface="Arial"/>
              <a:cs typeface="Calibri" panose="020F0502020204030204" pitchFamily="34" charset="0"/>
            </a:endParaRPr>
          </a:p>
          <a:p>
            <a:endParaRPr lang="en-US" sz="1400" i="1" dirty="0"/>
          </a:p>
        </p:txBody>
      </p:sp>
      <p:sp>
        <p:nvSpPr>
          <p:cNvPr id="11" name="Elipse 10"/>
          <p:cNvSpPr/>
          <p:nvPr/>
        </p:nvSpPr>
        <p:spPr>
          <a:xfrm>
            <a:off x="7826934" y="27291"/>
            <a:ext cx="1018309" cy="807998"/>
          </a:xfrm>
          <a:prstGeom prst="ellipse">
            <a:avLst/>
          </a:prstGeom>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s-AR" sz="700" dirty="0" smtClean="0"/>
              <a:t>¿Qué es la circunferencia de los árboles?</a:t>
            </a:r>
            <a:endParaRPr lang="es-AR" sz="700" dirty="0"/>
          </a:p>
        </p:txBody>
      </p:sp>
      <p:sp>
        <p:nvSpPr>
          <p:cNvPr id="12" name="CuadroTexto 11"/>
          <p:cNvSpPr txBox="1"/>
          <p:nvPr/>
        </p:nvSpPr>
        <p:spPr>
          <a:xfrm>
            <a:off x="25090" y="1098059"/>
            <a:ext cx="1075295" cy="5001369"/>
          </a:xfrm>
          <a:prstGeom prst="rect">
            <a:avLst/>
          </a:prstGeom>
          <a:noFill/>
        </p:spPr>
        <p:txBody>
          <a:bodyPr wrap="square" rtlCol="0">
            <a:spAutoFit/>
          </a:bodyPr>
          <a:lstStyle/>
          <a:p>
            <a:r>
              <a:rPr lang="es-AR" sz="1100" b="1" dirty="0" smtClean="0">
                <a:solidFill>
                  <a:srgbClr val="215B1C"/>
                </a:solidFill>
              </a:rPr>
              <a:t>A. ¿Qué es la circunferencia de los árboles?</a:t>
            </a:r>
          </a:p>
          <a:p>
            <a:endParaRPr lang="es-AR" sz="1100" b="1" dirty="0" smtClean="0">
              <a:solidFill>
                <a:srgbClr val="215B1C"/>
              </a:solidFill>
            </a:endParaRPr>
          </a:p>
          <a:p>
            <a:r>
              <a:rPr lang="es-AR" sz="1100" b="1" dirty="0">
                <a:solidFill>
                  <a:srgbClr val="759885"/>
                </a:solidFill>
              </a:rPr>
              <a:t>B</a:t>
            </a:r>
            <a:r>
              <a:rPr lang="es-AR" sz="1100" b="1" dirty="0" smtClean="0">
                <a:solidFill>
                  <a:srgbClr val="759885"/>
                </a:solidFill>
              </a:rPr>
              <a:t>. ¿Por qué recolectar datos de la circunferencia de los árboles?</a:t>
            </a:r>
          </a:p>
          <a:p>
            <a:endParaRPr lang="es-AR" sz="1100" b="1" dirty="0">
              <a:solidFill>
                <a:srgbClr val="759885"/>
              </a:solidFill>
            </a:endParaRPr>
          </a:p>
          <a:p>
            <a:r>
              <a:rPr lang="es-AR" sz="1100" b="1" dirty="0" smtClean="0">
                <a:solidFill>
                  <a:srgbClr val="759885"/>
                </a:solidFill>
              </a:rPr>
              <a:t>C. Cómo pueden ayudar sus mediciones</a:t>
            </a:r>
          </a:p>
          <a:p>
            <a:endParaRPr lang="es-AR" sz="1100" b="1" dirty="0">
              <a:solidFill>
                <a:srgbClr val="759885"/>
              </a:solidFill>
            </a:endParaRPr>
          </a:p>
          <a:p>
            <a:r>
              <a:rPr lang="es-AR" sz="1100" b="1" dirty="0" smtClean="0">
                <a:solidFill>
                  <a:srgbClr val="759885"/>
                </a:solidFill>
              </a:rPr>
              <a:t>D. Cómo recopilar datos</a:t>
            </a:r>
          </a:p>
          <a:p>
            <a:endParaRPr lang="es-AR" sz="1100" b="1" dirty="0">
              <a:solidFill>
                <a:srgbClr val="759885"/>
              </a:solidFill>
            </a:endParaRPr>
          </a:p>
          <a:p>
            <a:r>
              <a:rPr lang="es-AR" sz="1100" b="1" dirty="0" smtClean="0">
                <a:solidFill>
                  <a:srgbClr val="759885"/>
                </a:solidFill>
              </a:rPr>
              <a:t>E. Ingresar datos al sitio web de GLOBE</a:t>
            </a:r>
          </a:p>
          <a:p>
            <a:endParaRPr lang="es-AR" sz="1100" b="1" dirty="0">
              <a:solidFill>
                <a:srgbClr val="759885"/>
              </a:solidFill>
            </a:endParaRPr>
          </a:p>
          <a:p>
            <a:r>
              <a:rPr lang="es-AR" sz="1100" b="1" dirty="0" smtClean="0">
                <a:solidFill>
                  <a:srgbClr val="759885"/>
                </a:solidFill>
              </a:rPr>
              <a:t>F. Entender los datos</a:t>
            </a:r>
          </a:p>
          <a:p>
            <a:endParaRPr lang="es-AR" sz="1100" b="1" dirty="0">
              <a:solidFill>
                <a:srgbClr val="759885"/>
              </a:solidFill>
            </a:endParaRPr>
          </a:p>
          <a:p>
            <a:r>
              <a:rPr lang="es-AR" sz="1100" b="1" dirty="0" smtClean="0">
                <a:solidFill>
                  <a:srgbClr val="759885"/>
                </a:solidFill>
              </a:rPr>
              <a:t>G. Auto evaluación</a:t>
            </a:r>
          </a:p>
          <a:p>
            <a:endParaRPr lang="es-AR" sz="1100" b="1" dirty="0">
              <a:solidFill>
                <a:srgbClr val="759885"/>
              </a:solidFill>
            </a:endParaRPr>
          </a:p>
          <a:p>
            <a:r>
              <a:rPr lang="es-AR" sz="1100" b="1" dirty="0" smtClean="0">
                <a:solidFill>
                  <a:srgbClr val="759885"/>
                </a:solidFill>
              </a:rPr>
              <a:t>H. Información Adicional</a:t>
            </a:r>
            <a:endParaRPr lang="es-AR" sz="1100" b="1" dirty="0">
              <a:solidFill>
                <a:srgbClr val="759885"/>
              </a:solidFill>
            </a:endParaRPr>
          </a:p>
        </p:txBody>
      </p:sp>
    </p:spTree>
    <p:extLst>
      <p:ext uri="{BB962C8B-B14F-4D97-AF65-F5344CB8AC3E}">
        <p14:creationId xmlns:p14="http://schemas.microsoft.com/office/powerpoint/2010/main" val="945708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p:cNvPicPr>
            <a:picLocks noChangeAspect="1"/>
          </p:cNvPicPr>
          <p:nvPr/>
        </p:nvPicPr>
        <p:blipFill>
          <a:blip r:embed="rId3"/>
          <a:stretch>
            <a:fillRect/>
          </a:stretch>
        </p:blipFill>
        <p:spPr>
          <a:xfrm>
            <a:off x="-397" y="-127199"/>
            <a:ext cx="9144793" cy="7059780"/>
          </a:xfrm>
          <a:prstGeom prst="rect">
            <a:avLst/>
          </a:prstGeom>
        </p:spPr>
      </p:pic>
      <p:sp>
        <p:nvSpPr>
          <p:cNvPr id="9" name="Elipse 8"/>
          <p:cNvSpPr/>
          <p:nvPr/>
        </p:nvSpPr>
        <p:spPr>
          <a:xfrm>
            <a:off x="7826934" y="27291"/>
            <a:ext cx="1018309" cy="807998"/>
          </a:xfrm>
          <a:prstGeom prst="ellipse">
            <a:avLst/>
          </a:prstGeom>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s-AR" sz="700" dirty="0" smtClean="0"/>
              <a:t>¿Qué es la circunferencia de los árboles?</a:t>
            </a:r>
            <a:endParaRPr lang="es-AR" sz="700" dirty="0"/>
          </a:p>
        </p:txBody>
      </p:sp>
      <p:sp>
        <p:nvSpPr>
          <p:cNvPr id="11" name="CuadroTexto 10"/>
          <p:cNvSpPr txBox="1"/>
          <p:nvPr/>
        </p:nvSpPr>
        <p:spPr>
          <a:xfrm>
            <a:off x="25090" y="1098059"/>
            <a:ext cx="1075295" cy="5001369"/>
          </a:xfrm>
          <a:prstGeom prst="rect">
            <a:avLst/>
          </a:prstGeom>
          <a:noFill/>
        </p:spPr>
        <p:txBody>
          <a:bodyPr wrap="square" rtlCol="0">
            <a:spAutoFit/>
          </a:bodyPr>
          <a:lstStyle/>
          <a:p>
            <a:r>
              <a:rPr lang="es-AR" sz="1100" b="1" dirty="0" smtClean="0">
                <a:solidFill>
                  <a:srgbClr val="215B1C"/>
                </a:solidFill>
              </a:rPr>
              <a:t>A. ¿Qué es la circunferencia de los árboles?</a:t>
            </a:r>
          </a:p>
          <a:p>
            <a:endParaRPr lang="es-AR" sz="1100" b="1" dirty="0" smtClean="0">
              <a:solidFill>
                <a:srgbClr val="215B1C"/>
              </a:solidFill>
            </a:endParaRPr>
          </a:p>
          <a:p>
            <a:r>
              <a:rPr lang="es-AR" sz="1100" b="1" dirty="0">
                <a:solidFill>
                  <a:srgbClr val="759885"/>
                </a:solidFill>
              </a:rPr>
              <a:t>B</a:t>
            </a:r>
            <a:r>
              <a:rPr lang="es-AR" sz="1100" b="1" dirty="0" smtClean="0">
                <a:solidFill>
                  <a:srgbClr val="759885"/>
                </a:solidFill>
              </a:rPr>
              <a:t>. ¿Por qué recolectar datos de la circunferencia de los árboles?</a:t>
            </a:r>
          </a:p>
          <a:p>
            <a:endParaRPr lang="es-AR" sz="1100" b="1" dirty="0">
              <a:solidFill>
                <a:srgbClr val="759885"/>
              </a:solidFill>
            </a:endParaRPr>
          </a:p>
          <a:p>
            <a:r>
              <a:rPr lang="es-AR" sz="1100" b="1" dirty="0" smtClean="0">
                <a:solidFill>
                  <a:srgbClr val="759885"/>
                </a:solidFill>
              </a:rPr>
              <a:t>C. Cómo pueden ayudar sus mediciones</a:t>
            </a:r>
          </a:p>
          <a:p>
            <a:endParaRPr lang="es-AR" sz="1100" b="1" dirty="0">
              <a:solidFill>
                <a:srgbClr val="759885"/>
              </a:solidFill>
            </a:endParaRPr>
          </a:p>
          <a:p>
            <a:r>
              <a:rPr lang="es-AR" sz="1100" b="1" dirty="0" smtClean="0">
                <a:solidFill>
                  <a:srgbClr val="759885"/>
                </a:solidFill>
              </a:rPr>
              <a:t>D. Cómo recopilar datos</a:t>
            </a:r>
          </a:p>
          <a:p>
            <a:endParaRPr lang="es-AR" sz="1100" b="1" dirty="0">
              <a:solidFill>
                <a:srgbClr val="759885"/>
              </a:solidFill>
            </a:endParaRPr>
          </a:p>
          <a:p>
            <a:r>
              <a:rPr lang="es-AR" sz="1100" b="1" dirty="0" smtClean="0">
                <a:solidFill>
                  <a:srgbClr val="759885"/>
                </a:solidFill>
              </a:rPr>
              <a:t>E. Ingresar datos al sitio web de GLOBE</a:t>
            </a:r>
          </a:p>
          <a:p>
            <a:endParaRPr lang="es-AR" sz="1100" b="1" dirty="0">
              <a:solidFill>
                <a:srgbClr val="759885"/>
              </a:solidFill>
            </a:endParaRPr>
          </a:p>
          <a:p>
            <a:r>
              <a:rPr lang="es-AR" sz="1100" b="1" dirty="0" smtClean="0">
                <a:solidFill>
                  <a:srgbClr val="759885"/>
                </a:solidFill>
              </a:rPr>
              <a:t>F. Entender los datos</a:t>
            </a:r>
          </a:p>
          <a:p>
            <a:endParaRPr lang="es-AR" sz="1100" b="1" dirty="0">
              <a:solidFill>
                <a:srgbClr val="759885"/>
              </a:solidFill>
            </a:endParaRPr>
          </a:p>
          <a:p>
            <a:r>
              <a:rPr lang="es-AR" sz="1100" b="1" dirty="0" smtClean="0">
                <a:solidFill>
                  <a:srgbClr val="759885"/>
                </a:solidFill>
              </a:rPr>
              <a:t>G. Auto evaluación</a:t>
            </a:r>
          </a:p>
          <a:p>
            <a:endParaRPr lang="es-AR" sz="1100" b="1" dirty="0">
              <a:solidFill>
                <a:srgbClr val="759885"/>
              </a:solidFill>
            </a:endParaRPr>
          </a:p>
          <a:p>
            <a:r>
              <a:rPr lang="es-AR" sz="1100" b="1" dirty="0" smtClean="0">
                <a:solidFill>
                  <a:srgbClr val="759885"/>
                </a:solidFill>
              </a:rPr>
              <a:t>H. Información Adicional</a:t>
            </a:r>
            <a:endParaRPr lang="es-AR" sz="1100" b="1" dirty="0">
              <a:solidFill>
                <a:srgbClr val="759885"/>
              </a:solidFill>
            </a:endParaRPr>
          </a:p>
        </p:txBody>
      </p:sp>
      <p:sp>
        <p:nvSpPr>
          <p:cNvPr id="4" name="Slide Number Placeholder 3"/>
          <p:cNvSpPr>
            <a:spLocks noGrp="1"/>
          </p:cNvSpPr>
          <p:nvPr>
            <p:ph type="sldNum" sz="quarter" idx="12"/>
          </p:nvPr>
        </p:nvSpPr>
        <p:spPr/>
        <p:txBody>
          <a:bodyPr/>
          <a:lstStyle/>
          <a:p>
            <a:fld id="{F0627B17-9DD1-A345-8751-83B8F38A347B}" type="slidenum">
              <a:rPr lang="en-US" smtClean="0"/>
              <a:t>5</a:t>
            </a:fld>
            <a:endParaRPr lang="en-US" dirty="0"/>
          </a:p>
        </p:txBody>
      </p:sp>
      <p:sp>
        <p:nvSpPr>
          <p:cNvPr id="2" name="Title 1"/>
          <p:cNvSpPr>
            <a:spLocks noGrp="1"/>
          </p:cNvSpPr>
          <p:nvPr>
            <p:ph type="title"/>
          </p:nvPr>
        </p:nvSpPr>
        <p:spPr>
          <a:xfrm>
            <a:off x="1300293" y="1172995"/>
            <a:ext cx="6186357" cy="1325563"/>
          </a:xfrm>
        </p:spPr>
        <p:txBody>
          <a:bodyPr>
            <a:normAutofit/>
          </a:bodyPr>
          <a:lstStyle/>
          <a:p>
            <a:r>
              <a:rPr lang="en-US" sz="3600" b="1" dirty="0" err="1">
                <a:solidFill>
                  <a:srgbClr val="055000"/>
                </a:solidFill>
              </a:rPr>
              <a:t>Investigaciones</a:t>
            </a:r>
            <a:r>
              <a:rPr lang="en-US" sz="3600" b="1" dirty="0">
                <a:solidFill>
                  <a:srgbClr val="055000"/>
                </a:solidFill>
              </a:rPr>
              <a:t> de la </a:t>
            </a:r>
            <a:r>
              <a:rPr lang="en-US" sz="3600" b="1" dirty="0" err="1">
                <a:solidFill>
                  <a:srgbClr val="055000"/>
                </a:solidFill>
              </a:rPr>
              <a:t>Cobertura</a:t>
            </a:r>
            <a:r>
              <a:rPr lang="en-US" sz="3600" b="1" dirty="0">
                <a:solidFill>
                  <a:srgbClr val="055000"/>
                </a:solidFill>
              </a:rPr>
              <a:t> Terrestre  GLOBE</a:t>
            </a:r>
          </a:p>
        </p:txBody>
      </p:sp>
      <p:sp>
        <p:nvSpPr>
          <p:cNvPr id="3" name="Content Placeholder 2"/>
          <p:cNvSpPr>
            <a:spLocks noGrp="1"/>
          </p:cNvSpPr>
          <p:nvPr>
            <p:ph sz="half" idx="1"/>
          </p:nvPr>
        </p:nvSpPr>
        <p:spPr>
          <a:xfrm>
            <a:off x="1353985" y="2709663"/>
            <a:ext cx="7532472" cy="4351338"/>
          </a:xfrm>
        </p:spPr>
        <p:txBody>
          <a:bodyPr>
            <a:normAutofit/>
          </a:bodyPr>
          <a:lstStyle/>
          <a:p>
            <a:pPr marL="0" indent="0" algn="just">
              <a:buNone/>
            </a:pPr>
            <a:r>
              <a:rPr lang="es-ES" sz="1800" dirty="0"/>
              <a:t>La cobertura del suelo es un término general que se utiliza para describir lo que hay en el suelo que cubre la tierra. Se utilizan diferentes términos de cobertura terrestre para describir las diferencias que vemos cuando miramos la tierra. Los científicos clasifican la cobertura del suelo según criterios establecidos. Esto se hace para que haya un uso consistente de términos entre las personas. Por ejemplo, lo que una persona puede llamar un bosque que vive en el Amazonas tropical puede ser bastante diferente de una persona que vive en el norte de Canadá. En estos lugares viven diferentes especies de árboles, los árboles pueden tener diferentes alturas y la cantidad de suelo y cobertura de copas puede ser bastante diferente. Por esta razón, necesitamos una forma estandarizada de describir la cobertura del suelo.</a:t>
            </a:r>
            <a:endParaRPr lang="en-US" sz="1800" dirty="0">
              <a:solidFill>
                <a:srgbClr val="000000"/>
              </a:solidFill>
            </a:endParaRPr>
          </a:p>
          <a:p>
            <a:pPr marL="0" indent="0" algn="just">
              <a:buNone/>
            </a:pPr>
            <a:r>
              <a:rPr lang="es-ES" sz="1800" dirty="0"/>
              <a:t>GLOBE utiliza un esquema de clasificación de cobertura terrestre llamado </a:t>
            </a:r>
            <a:r>
              <a:rPr lang="es-ES" sz="1800" b="1" u="sng" dirty="0">
                <a:solidFill>
                  <a:schemeClr val="accent5">
                    <a:lumMod val="75000"/>
                  </a:schemeClr>
                </a:solidFill>
              </a:rPr>
              <a:t>Clasificación UNESCO modificada (MUC</a:t>
            </a:r>
            <a:r>
              <a:rPr lang="es-ES" sz="1800" b="1" dirty="0">
                <a:solidFill>
                  <a:schemeClr val="accent5">
                    <a:lumMod val="75000"/>
                  </a:schemeClr>
                </a:solidFill>
              </a:rPr>
              <a:t>). </a:t>
            </a:r>
            <a:r>
              <a:rPr lang="es-ES" sz="1800" dirty="0"/>
              <a:t>Se utilizan muchos tipos diferentes de esquemas de clasificación. Suelen estar diseñados para regiones o lugares específicos. MUC se puede utilizar en todo el mundo y permite a las personas contribuir a una base de datos global.</a:t>
            </a:r>
            <a:endParaRPr lang="en-US" sz="1800" dirty="0">
              <a:solidFill>
                <a:srgbClr val="000000"/>
              </a:solidFill>
            </a:endParaRPr>
          </a:p>
          <a:p>
            <a:pPr algn="just"/>
            <a:endParaRPr lang="en-US" sz="1800" dirty="0">
              <a:solidFill>
                <a:srgbClr val="000000"/>
              </a:solidFill>
            </a:endParaRPr>
          </a:p>
          <a:p>
            <a:endParaRPr lang="en-US" dirty="0"/>
          </a:p>
        </p:txBody>
      </p:sp>
      <p:pic>
        <p:nvPicPr>
          <p:cNvPr id="10" name="Content Placeholder 9" descr="Screen Shot of the MUC Guide"/>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rot="963856">
            <a:off x="7678038" y="1232237"/>
            <a:ext cx="840097" cy="128064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667360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F0627B17-9DD1-A345-8751-83B8F38A347B}" type="slidenum">
              <a:rPr lang="en-US" smtClean="0"/>
              <a:t>6</a:t>
            </a:fld>
            <a:endParaRPr lang="en-US" dirty="0"/>
          </a:p>
        </p:txBody>
      </p:sp>
      <p:sp>
        <p:nvSpPr>
          <p:cNvPr id="2" name="Title 1"/>
          <p:cNvSpPr>
            <a:spLocks noGrp="1"/>
          </p:cNvSpPr>
          <p:nvPr>
            <p:ph type="title"/>
          </p:nvPr>
        </p:nvSpPr>
        <p:spPr>
          <a:xfrm>
            <a:off x="1176871" y="677866"/>
            <a:ext cx="7886700" cy="1325563"/>
          </a:xfrm>
        </p:spPr>
        <p:txBody>
          <a:bodyPr>
            <a:normAutofit/>
          </a:bodyPr>
          <a:lstStyle/>
          <a:p>
            <a:r>
              <a:rPr lang="en-US" sz="3600" b="1" dirty="0">
                <a:solidFill>
                  <a:srgbClr val="055000"/>
                </a:solidFill>
              </a:rPr>
              <a:t>¿</a:t>
            </a:r>
            <a:r>
              <a:rPr lang="en-US" sz="3600" b="1" dirty="0" err="1">
                <a:solidFill>
                  <a:srgbClr val="055000"/>
                </a:solidFill>
              </a:rPr>
              <a:t>Qué</a:t>
            </a:r>
            <a:r>
              <a:rPr lang="en-US" sz="3600" b="1" dirty="0">
                <a:solidFill>
                  <a:srgbClr val="055000"/>
                </a:solidFill>
              </a:rPr>
              <a:t> es la </a:t>
            </a:r>
            <a:r>
              <a:rPr lang="en-US" sz="3600" b="1" dirty="0" err="1">
                <a:solidFill>
                  <a:srgbClr val="055000"/>
                </a:solidFill>
              </a:rPr>
              <a:t>circunferencia</a:t>
            </a:r>
            <a:r>
              <a:rPr lang="en-US" sz="3600" b="1" dirty="0">
                <a:solidFill>
                  <a:srgbClr val="055000"/>
                </a:solidFill>
              </a:rPr>
              <a:t> del árbol? </a:t>
            </a:r>
          </a:p>
        </p:txBody>
      </p:sp>
      <p:pic>
        <p:nvPicPr>
          <p:cNvPr id="8" name="Content Placeholder 7" descr="Photo: Student measuring tree circumferemce of a tree. The tape is held at about chest height."/>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496527" y="2207007"/>
            <a:ext cx="3392026" cy="2550803"/>
          </a:xfrm>
          <a:prstGeom prst="rect">
            <a:avLst/>
          </a:prstGeom>
        </p:spPr>
      </p:pic>
      <p:sp>
        <p:nvSpPr>
          <p:cNvPr id="9" name="Content Placeholder 8"/>
          <p:cNvSpPr>
            <a:spLocks noGrp="1"/>
          </p:cNvSpPr>
          <p:nvPr>
            <p:ph sz="half" idx="1"/>
          </p:nvPr>
        </p:nvSpPr>
        <p:spPr>
          <a:xfrm>
            <a:off x="1327548" y="1707223"/>
            <a:ext cx="4018302" cy="5112266"/>
          </a:xfrm>
        </p:spPr>
        <p:txBody>
          <a:bodyPr>
            <a:normAutofit fontScale="62500" lnSpcReduction="20000"/>
          </a:bodyPr>
          <a:lstStyle/>
          <a:p>
            <a:pPr marL="0" indent="0" algn="just">
              <a:buNone/>
            </a:pPr>
            <a:r>
              <a:rPr lang="es-ES" sz="2600" dirty="0"/>
              <a:t>La circunferencia del árbol es una medida común utilizada por los ecologistas. Es la medida alrededor del tronco del árbol, tomada a la altura del diámetro del pecho. </a:t>
            </a:r>
            <a:r>
              <a:rPr lang="es-ES" sz="2600" b="1" dirty="0">
                <a:solidFill>
                  <a:schemeClr val="accent6">
                    <a:lumMod val="50000"/>
                  </a:schemeClr>
                </a:solidFill>
              </a:rPr>
              <a:t>El diámetro de la altura del pecho (o diámetro a la altura del pecho) </a:t>
            </a:r>
            <a:r>
              <a:rPr lang="es-ES" sz="2600" dirty="0"/>
              <a:t>es una medida estándar de 1,35 m desde la superficie del suelo y utilizada por los forestales y ecologistas para garantizar la coherencia de la medición a lo largo del tiempo y entre recolectores.</a:t>
            </a:r>
            <a:endParaRPr lang="en-US" sz="2600" dirty="0"/>
          </a:p>
          <a:p>
            <a:pPr marL="0" indent="0" algn="just">
              <a:buNone/>
            </a:pPr>
            <a:endParaRPr lang="en-US" sz="1600" dirty="0"/>
          </a:p>
          <a:p>
            <a:pPr marL="0" indent="0">
              <a:buNone/>
            </a:pPr>
            <a:r>
              <a:rPr lang="es-ES" sz="2600" dirty="0"/>
              <a:t>La circunferencia del árbol es una de las varias medidas de vegetación en el </a:t>
            </a:r>
            <a:r>
              <a:rPr lang="es-ES" sz="2600" b="1" dirty="0">
                <a:solidFill>
                  <a:schemeClr val="accent6">
                    <a:lumMod val="50000"/>
                  </a:schemeClr>
                </a:solidFill>
              </a:rPr>
              <a:t>Protocolo de Biometría.</a:t>
            </a:r>
            <a:r>
              <a:rPr lang="es-ES" sz="2600" dirty="0"/>
              <a:t> En combinación con otras mediciones en el protocolo, los datos de la circunferencia de los árboles son útiles para describir el paisaje de la vegetación y responder a muchas preguntas científicas relacionadas con la estabilidad y el cambio del bosque. Las mediciones de DAP se pueden utilizar para estimar el volumen, la biomasa y el almacenamiento de carbono de los árboles y son fundamentales para comprender el almacenamiento de la biomasa y el carbono en los ecosistemas locales.</a:t>
            </a:r>
            <a:endParaRPr lang="en-US" sz="2600" dirty="0"/>
          </a:p>
        </p:txBody>
      </p:sp>
      <p:pic>
        <p:nvPicPr>
          <p:cNvPr id="10" name="Imagen 9"/>
          <p:cNvPicPr>
            <a:picLocks noChangeAspect="1"/>
          </p:cNvPicPr>
          <p:nvPr/>
        </p:nvPicPr>
        <p:blipFill>
          <a:blip r:embed="rId4"/>
          <a:stretch>
            <a:fillRect/>
          </a:stretch>
        </p:blipFill>
        <p:spPr>
          <a:xfrm>
            <a:off x="-397" y="-127199"/>
            <a:ext cx="9144793" cy="7059780"/>
          </a:xfrm>
          <a:prstGeom prst="rect">
            <a:avLst/>
          </a:prstGeom>
        </p:spPr>
      </p:pic>
      <p:sp>
        <p:nvSpPr>
          <p:cNvPr id="11" name="Elipse 10"/>
          <p:cNvSpPr/>
          <p:nvPr/>
        </p:nvSpPr>
        <p:spPr>
          <a:xfrm>
            <a:off x="7826934" y="27291"/>
            <a:ext cx="1018309" cy="807998"/>
          </a:xfrm>
          <a:prstGeom prst="ellipse">
            <a:avLst/>
          </a:prstGeom>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s-AR" sz="700" dirty="0" smtClean="0"/>
              <a:t>¿Qué es la circunferencia de los árboles?</a:t>
            </a:r>
            <a:endParaRPr lang="es-AR" sz="700" dirty="0"/>
          </a:p>
        </p:txBody>
      </p:sp>
      <p:sp>
        <p:nvSpPr>
          <p:cNvPr id="12" name="CuadroTexto 11"/>
          <p:cNvSpPr txBox="1"/>
          <p:nvPr/>
        </p:nvSpPr>
        <p:spPr>
          <a:xfrm>
            <a:off x="25090" y="1098059"/>
            <a:ext cx="1075295" cy="5001369"/>
          </a:xfrm>
          <a:prstGeom prst="rect">
            <a:avLst/>
          </a:prstGeom>
          <a:noFill/>
        </p:spPr>
        <p:txBody>
          <a:bodyPr wrap="square" rtlCol="0">
            <a:spAutoFit/>
          </a:bodyPr>
          <a:lstStyle/>
          <a:p>
            <a:r>
              <a:rPr lang="es-AR" sz="1100" b="1" dirty="0" smtClean="0">
                <a:solidFill>
                  <a:srgbClr val="215B1C"/>
                </a:solidFill>
              </a:rPr>
              <a:t>A. ¿Qué es la circunferencia de los árboles?</a:t>
            </a:r>
          </a:p>
          <a:p>
            <a:endParaRPr lang="es-AR" sz="1100" b="1" dirty="0" smtClean="0">
              <a:solidFill>
                <a:srgbClr val="215B1C"/>
              </a:solidFill>
            </a:endParaRPr>
          </a:p>
          <a:p>
            <a:r>
              <a:rPr lang="es-AR" sz="1100" b="1" dirty="0">
                <a:solidFill>
                  <a:srgbClr val="759885"/>
                </a:solidFill>
              </a:rPr>
              <a:t>B</a:t>
            </a:r>
            <a:r>
              <a:rPr lang="es-AR" sz="1100" b="1" dirty="0" smtClean="0">
                <a:solidFill>
                  <a:srgbClr val="759885"/>
                </a:solidFill>
              </a:rPr>
              <a:t>. ¿Por qué recolectar datos de la circunferencia de los árboles?</a:t>
            </a:r>
          </a:p>
          <a:p>
            <a:endParaRPr lang="es-AR" sz="1100" b="1" dirty="0">
              <a:solidFill>
                <a:srgbClr val="759885"/>
              </a:solidFill>
            </a:endParaRPr>
          </a:p>
          <a:p>
            <a:r>
              <a:rPr lang="es-AR" sz="1100" b="1" dirty="0" smtClean="0">
                <a:solidFill>
                  <a:srgbClr val="759885"/>
                </a:solidFill>
              </a:rPr>
              <a:t>C. Cómo pueden ayudar sus mediciones</a:t>
            </a:r>
          </a:p>
          <a:p>
            <a:endParaRPr lang="es-AR" sz="1100" b="1" dirty="0">
              <a:solidFill>
                <a:srgbClr val="759885"/>
              </a:solidFill>
            </a:endParaRPr>
          </a:p>
          <a:p>
            <a:r>
              <a:rPr lang="es-AR" sz="1100" b="1" dirty="0" smtClean="0">
                <a:solidFill>
                  <a:srgbClr val="759885"/>
                </a:solidFill>
              </a:rPr>
              <a:t>D. Cómo recopilar datos</a:t>
            </a:r>
          </a:p>
          <a:p>
            <a:endParaRPr lang="es-AR" sz="1100" b="1" dirty="0">
              <a:solidFill>
                <a:srgbClr val="759885"/>
              </a:solidFill>
            </a:endParaRPr>
          </a:p>
          <a:p>
            <a:r>
              <a:rPr lang="es-AR" sz="1100" b="1" dirty="0" smtClean="0">
                <a:solidFill>
                  <a:srgbClr val="759885"/>
                </a:solidFill>
              </a:rPr>
              <a:t>E. Ingresar datos al sitio web de GLOBE</a:t>
            </a:r>
          </a:p>
          <a:p>
            <a:endParaRPr lang="es-AR" sz="1100" b="1" dirty="0">
              <a:solidFill>
                <a:srgbClr val="759885"/>
              </a:solidFill>
            </a:endParaRPr>
          </a:p>
          <a:p>
            <a:r>
              <a:rPr lang="es-AR" sz="1100" b="1" dirty="0" smtClean="0">
                <a:solidFill>
                  <a:srgbClr val="759885"/>
                </a:solidFill>
              </a:rPr>
              <a:t>F. Entender los datos</a:t>
            </a:r>
          </a:p>
          <a:p>
            <a:endParaRPr lang="es-AR" sz="1100" b="1" dirty="0">
              <a:solidFill>
                <a:srgbClr val="759885"/>
              </a:solidFill>
            </a:endParaRPr>
          </a:p>
          <a:p>
            <a:r>
              <a:rPr lang="es-AR" sz="1100" b="1" dirty="0" smtClean="0">
                <a:solidFill>
                  <a:srgbClr val="759885"/>
                </a:solidFill>
              </a:rPr>
              <a:t>G. Auto evaluación</a:t>
            </a:r>
          </a:p>
          <a:p>
            <a:endParaRPr lang="es-AR" sz="1100" b="1" dirty="0">
              <a:solidFill>
                <a:srgbClr val="759885"/>
              </a:solidFill>
            </a:endParaRPr>
          </a:p>
          <a:p>
            <a:r>
              <a:rPr lang="es-AR" sz="1100" b="1" dirty="0" smtClean="0">
                <a:solidFill>
                  <a:srgbClr val="759885"/>
                </a:solidFill>
              </a:rPr>
              <a:t>H. Información Adicional</a:t>
            </a:r>
            <a:endParaRPr lang="es-AR" sz="1100" b="1" dirty="0">
              <a:solidFill>
                <a:srgbClr val="759885"/>
              </a:solidFill>
            </a:endParaRPr>
          </a:p>
        </p:txBody>
      </p:sp>
    </p:spTree>
    <p:extLst>
      <p:ext uri="{BB962C8B-B14F-4D97-AF65-F5344CB8AC3E}">
        <p14:creationId xmlns:p14="http://schemas.microsoft.com/office/powerpoint/2010/main" val="6626763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p:cNvPicPr>
            <a:picLocks noChangeAspect="1"/>
          </p:cNvPicPr>
          <p:nvPr/>
        </p:nvPicPr>
        <p:blipFill>
          <a:blip r:embed="rId3"/>
          <a:stretch>
            <a:fillRect/>
          </a:stretch>
        </p:blipFill>
        <p:spPr>
          <a:xfrm>
            <a:off x="-397" y="-127199"/>
            <a:ext cx="9144793" cy="7059780"/>
          </a:xfrm>
          <a:prstGeom prst="rect">
            <a:avLst/>
          </a:prstGeom>
        </p:spPr>
      </p:pic>
      <p:sp>
        <p:nvSpPr>
          <p:cNvPr id="4" name="Slide Number Placeholder 3"/>
          <p:cNvSpPr>
            <a:spLocks noGrp="1"/>
          </p:cNvSpPr>
          <p:nvPr>
            <p:ph type="sldNum" sz="quarter" idx="12"/>
          </p:nvPr>
        </p:nvSpPr>
        <p:spPr/>
        <p:txBody>
          <a:bodyPr/>
          <a:lstStyle/>
          <a:p>
            <a:fld id="{F0627B17-9DD1-A345-8751-83B8F38A347B}" type="slidenum">
              <a:rPr lang="en-US" smtClean="0"/>
              <a:t>7</a:t>
            </a:fld>
            <a:endParaRPr lang="en-US" dirty="0"/>
          </a:p>
        </p:txBody>
      </p:sp>
      <p:sp>
        <p:nvSpPr>
          <p:cNvPr id="2" name="Title 1"/>
          <p:cNvSpPr>
            <a:spLocks noGrp="1"/>
          </p:cNvSpPr>
          <p:nvPr>
            <p:ph type="title"/>
          </p:nvPr>
        </p:nvSpPr>
        <p:spPr>
          <a:xfrm>
            <a:off x="1163885" y="1008000"/>
            <a:ext cx="7886700" cy="1325563"/>
          </a:xfrm>
        </p:spPr>
        <p:txBody>
          <a:bodyPr>
            <a:normAutofit fontScale="90000"/>
          </a:bodyPr>
          <a:lstStyle/>
          <a:p>
            <a:r>
              <a:rPr lang="en-US" sz="3600" b="1" dirty="0">
                <a:solidFill>
                  <a:srgbClr val="055000"/>
                </a:solidFill>
              </a:rPr>
              <a:t>¿</a:t>
            </a:r>
            <a:r>
              <a:rPr lang="en-US" sz="3600" b="1" dirty="0" err="1" smtClean="0">
                <a:solidFill>
                  <a:srgbClr val="055000"/>
                </a:solidFill>
              </a:rPr>
              <a:t>Por</a:t>
            </a:r>
            <a:r>
              <a:rPr lang="en-US" sz="3600" b="1" dirty="0" smtClean="0">
                <a:solidFill>
                  <a:srgbClr val="055000"/>
                </a:solidFill>
              </a:rPr>
              <a:t> </a:t>
            </a:r>
            <a:r>
              <a:rPr lang="en-US" sz="3600" b="1" dirty="0" err="1" smtClean="0">
                <a:solidFill>
                  <a:srgbClr val="055000"/>
                </a:solidFill>
              </a:rPr>
              <a:t>qué</a:t>
            </a:r>
            <a:r>
              <a:rPr lang="en-US" sz="3600" b="1" dirty="0" smtClean="0">
                <a:solidFill>
                  <a:srgbClr val="055000"/>
                </a:solidFill>
              </a:rPr>
              <a:t> </a:t>
            </a:r>
            <a:r>
              <a:rPr lang="en-US" sz="3600" b="1" dirty="0" err="1">
                <a:solidFill>
                  <a:srgbClr val="055000"/>
                </a:solidFill>
              </a:rPr>
              <a:t>recopilar</a:t>
            </a:r>
            <a:r>
              <a:rPr lang="en-US" sz="3600" b="1" dirty="0">
                <a:solidFill>
                  <a:srgbClr val="055000"/>
                </a:solidFill>
              </a:rPr>
              <a:t> </a:t>
            </a:r>
            <a:r>
              <a:rPr lang="en-US" sz="3600" b="1" dirty="0" err="1">
                <a:solidFill>
                  <a:srgbClr val="055000"/>
                </a:solidFill>
              </a:rPr>
              <a:t>datos</a:t>
            </a:r>
            <a:r>
              <a:rPr lang="en-US" sz="3600" b="1" dirty="0">
                <a:solidFill>
                  <a:srgbClr val="055000"/>
                </a:solidFill>
              </a:rPr>
              <a:t> de la </a:t>
            </a:r>
            <a:r>
              <a:rPr lang="en-US" sz="3600" b="1" dirty="0" err="1">
                <a:solidFill>
                  <a:srgbClr val="055000"/>
                </a:solidFill>
              </a:rPr>
              <a:t>circunferencia</a:t>
            </a:r>
            <a:r>
              <a:rPr lang="en-US" sz="3600" b="1" dirty="0">
                <a:solidFill>
                  <a:srgbClr val="055000"/>
                </a:solidFill>
              </a:rPr>
              <a:t> de </a:t>
            </a:r>
            <a:r>
              <a:rPr lang="en-US" sz="3600" b="1" dirty="0" err="1">
                <a:solidFill>
                  <a:srgbClr val="055000"/>
                </a:solidFill>
              </a:rPr>
              <a:t>árboles</a:t>
            </a:r>
            <a:r>
              <a:rPr lang="en-US" sz="3600" b="1" dirty="0">
                <a:solidFill>
                  <a:srgbClr val="055000"/>
                </a:solidFill>
              </a:rPr>
              <a:t> ? </a:t>
            </a:r>
            <a:r>
              <a:rPr lang="en-US" b="1" dirty="0">
                <a:solidFill>
                  <a:srgbClr val="055000"/>
                </a:solidFill>
              </a:rPr>
              <a:t/>
            </a:r>
            <a:br>
              <a:rPr lang="en-US" b="1" dirty="0">
                <a:solidFill>
                  <a:srgbClr val="055000"/>
                </a:solidFill>
              </a:rPr>
            </a:br>
            <a:endParaRPr lang="en-US" dirty="0"/>
          </a:p>
        </p:txBody>
      </p:sp>
      <p:sp>
        <p:nvSpPr>
          <p:cNvPr id="3" name="Content Placeholder 2"/>
          <p:cNvSpPr>
            <a:spLocks noGrp="1"/>
          </p:cNvSpPr>
          <p:nvPr>
            <p:ph sz="half" idx="1"/>
          </p:nvPr>
        </p:nvSpPr>
        <p:spPr>
          <a:xfrm>
            <a:off x="1163885" y="1691731"/>
            <a:ext cx="7076660" cy="4351338"/>
          </a:xfrm>
        </p:spPr>
        <p:txBody>
          <a:bodyPr>
            <a:normAutofit/>
          </a:bodyPr>
          <a:lstStyle/>
          <a:p>
            <a:pPr marL="0" indent="0" algn="just">
              <a:buNone/>
            </a:pPr>
            <a:r>
              <a:rPr lang="es-ES" sz="1400" dirty="0"/>
              <a:t>A partir de las mediciones de circunferencia, es posible calcular el diámetro de los árboles y el área de la sección transversal, y estimar el volumen y la biomasa aérea de los árboles. Los silvicultores y administradores utilizan estas medidas para calcular la edad aproximada del árbol. Las mediciones también se utilizan para estimar la cantidad de madera en pie en un bosque.</a:t>
            </a:r>
            <a:endParaRPr lang="en-US" sz="1400" dirty="0"/>
          </a:p>
          <a:p>
            <a:pPr marL="0" indent="0" algn="just">
              <a:buNone/>
            </a:pPr>
            <a:r>
              <a:rPr lang="es-ES" sz="1400" dirty="0"/>
              <a:t>El dióxido de carbono es un gas de efecto invernadero que contribuye al cambio climático. Las plantas juegan un papel importante en el sistema climático al secuestrar o “fijar” el carbono que absorben durante el proceso de fotosíntesis y convertirlo en biomasa vegetal. Comprender la cantidad de carbono almacenado en la vegetación es importante para las comunidades que toman decisiones de gestión de la tierra relacionadas con la mitigación del cambio climático. La biomasa de carbono en pie se puede calcular utilizando las mediciones recopiladas en el </a:t>
            </a:r>
            <a:r>
              <a:rPr lang="es-ES" sz="1400" b="1" dirty="0">
                <a:solidFill>
                  <a:schemeClr val="accent6">
                    <a:lumMod val="50000"/>
                  </a:schemeClr>
                </a:solidFill>
              </a:rPr>
              <a:t>Protocolo de Biometría. </a:t>
            </a:r>
            <a:r>
              <a:rPr lang="es-ES" sz="1400" dirty="0"/>
              <a:t>Lea más información sobre la </a:t>
            </a:r>
            <a:r>
              <a:rPr lang="es-ES" sz="1400" b="1" dirty="0">
                <a:solidFill>
                  <a:schemeClr val="accent6">
                    <a:lumMod val="50000"/>
                  </a:schemeClr>
                </a:solidFill>
              </a:rPr>
              <a:t>densidad de carbono por encima del suelo </a:t>
            </a:r>
            <a:r>
              <a:rPr lang="en-US" sz="1400" b="1" i="1" dirty="0" err="1">
                <a:solidFill>
                  <a:schemeClr val="accent6">
                    <a:lumMod val="50000"/>
                  </a:schemeClr>
                </a:solidFill>
              </a:rPr>
              <a:t>en</a:t>
            </a:r>
            <a:r>
              <a:rPr lang="en-US" sz="1400" b="1" i="1" dirty="0">
                <a:solidFill>
                  <a:schemeClr val="accent6">
                    <a:lumMod val="50000"/>
                  </a:schemeClr>
                </a:solidFill>
              </a:rPr>
              <a:t> la </a:t>
            </a:r>
            <a:r>
              <a:rPr lang="en-US" sz="1400" b="1" i="1" dirty="0" err="1">
                <a:solidFill>
                  <a:schemeClr val="accent6">
                    <a:lumMod val="50000"/>
                  </a:schemeClr>
                </a:solidFill>
              </a:rPr>
              <a:t>siguiente</a:t>
            </a:r>
            <a:r>
              <a:rPr lang="en-US" sz="1400" b="1" i="1" dirty="0">
                <a:solidFill>
                  <a:schemeClr val="accent6">
                    <a:lumMod val="50000"/>
                  </a:schemeClr>
                </a:solidFill>
              </a:rPr>
              <a:t> </a:t>
            </a:r>
            <a:r>
              <a:rPr lang="en-US" sz="1400" b="1" i="1" dirty="0" err="1">
                <a:solidFill>
                  <a:schemeClr val="accent6">
                    <a:lumMod val="50000"/>
                  </a:schemeClr>
                </a:solidFill>
              </a:rPr>
              <a:t>diapositiva</a:t>
            </a:r>
            <a:r>
              <a:rPr lang="en-US" sz="1400" b="1" i="1" dirty="0">
                <a:solidFill>
                  <a:schemeClr val="accent6">
                    <a:lumMod val="50000"/>
                  </a:schemeClr>
                </a:solidFill>
              </a:rPr>
              <a:t>. </a:t>
            </a:r>
          </a:p>
        </p:txBody>
      </p:sp>
      <p:pic>
        <p:nvPicPr>
          <p:cNvPr id="9" name="Content Placeholder 8" descr="Illustrative Photos of three trees"/>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1318650" y="4314403"/>
            <a:ext cx="6921895" cy="2407073"/>
          </a:xfrm>
        </p:spPr>
      </p:pic>
      <p:sp>
        <p:nvSpPr>
          <p:cNvPr id="10" name="Elipse 9"/>
          <p:cNvSpPr/>
          <p:nvPr/>
        </p:nvSpPr>
        <p:spPr>
          <a:xfrm>
            <a:off x="7854122" y="61843"/>
            <a:ext cx="1046922" cy="773446"/>
          </a:xfrm>
          <a:prstGeom prst="ellipse">
            <a:avLst/>
          </a:prstGeom>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s-AR" sz="700" dirty="0" smtClean="0"/>
              <a:t>¿Por qué recolectar datos de la circunferencia de los árboles?</a:t>
            </a:r>
            <a:endParaRPr lang="es-AR" sz="700" dirty="0"/>
          </a:p>
        </p:txBody>
      </p:sp>
      <p:sp>
        <p:nvSpPr>
          <p:cNvPr id="11" name="CuadroTexto 10"/>
          <p:cNvSpPr txBox="1"/>
          <p:nvPr/>
        </p:nvSpPr>
        <p:spPr>
          <a:xfrm>
            <a:off x="25090" y="1098059"/>
            <a:ext cx="1075295" cy="5001369"/>
          </a:xfrm>
          <a:prstGeom prst="rect">
            <a:avLst/>
          </a:prstGeom>
          <a:noFill/>
        </p:spPr>
        <p:txBody>
          <a:bodyPr wrap="square" rtlCol="0">
            <a:spAutoFit/>
          </a:bodyPr>
          <a:lstStyle/>
          <a:p>
            <a:r>
              <a:rPr lang="es-AR" sz="1100" b="1" dirty="0">
                <a:solidFill>
                  <a:srgbClr val="759885"/>
                </a:solidFill>
              </a:rPr>
              <a:t>A. ¿Qué es la circunferencia de los árboles?</a:t>
            </a:r>
          </a:p>
          <a:p>
            <a:endParaRPr lang="es-AR" sz="1100" b="1" dirty="0" smtClean="0">
              <a:solidFill>
                <a:srgbClr val="215B1C"/>
              </a:solidFill>
            </a:endParaRPr>
          </a:p>
          <a:p>
            <a:r>
              <a:rPr lang="es-AR" sz="1100" b="1" dirty="0">
                <a:solidFill>
                  <a:srgbClr val="215B1C"/>
                </a:solidFill>
              </a:rPr>
              <a:t>B. ¿Por qué recolectar datos de la circunferencia de los árboles?</a:t>
            </a:r>
          </a:p>
          <a:p>
            <a:endParaRPr lang="es-AR" sz="1100" b="1" dirty="0">
              <a:solidFill>
                <a:srgbClr val="759885"/>
              </a:solidFill>
            </a:endParaRPr>
          </a:p>
          <a:p>
            <a:r>
              <a:rPr lang="es-AR" sz="1100" b="1" dirty="0" smtClean="0">
                <a:solidFill>
                  <a:srgbClr val="759885"/>
                </a:solidFill>
              </a:rPr>
              <a:t>C. Cómo pueden ayudar sus mediciones</a:t>
            </a:r>
          </a:p>
          <a:p>
            <a:endParaRPr lang="es-AR" sz="1100" b="1" dirty="0">
              <a:solidFill>
                <a:srgbClr val="759885"/>
              </a:solidFill>
            </a:endParaRPr>
          </a:p>
          <a:p>
            <a:r>
              <a:rPr lang="es-AR" sz="1100" b="1" dirty="0" smtClean="0">
                <a:solidFill>
                  <a:srgbClr val="759885"/>
                </a:solidFill>
              </a:rPr>
              <a:t>D. Cómo recopilar datos</a:t>
            </a:r>
          </a:p>
          <a:p>
            <a:endParaRPr lang="es-AR" sz="1100" b="1" dirty="0">
              <a:solidFill>
                <a:srgbClr val="759885"/>
              </a:solidFill>
            </a:endParaRPr>
          </a:p>
          <a:p>
            <a:r>
              <a:rPr lang="es-AR" sz="1100" b="1" dirty="0" smtClean="0">
                <a:solidFill>
                  <a:srgbClr val="759885"/>
                </a:solidFill>
              </a:rPr>
              <a:t>E. Ingresar datos al sitio web de GLOBE</a:t>
            </a:r>
          </a:p>
          <a:p>
            <a:endParaRPr lang="es-AR" sz="1100" b="1" dirty="0">
              <a:solidFill>
                <a:srgbClr val="759885"/>
              </a:solidFill>
            </a:endParaRPr>
          </a:p>
          <a:p>
            <a:r>
              <a:rPr lang="es-AR" sz="1100" b="1" dirty="0" smtClean="0">
                <a:solidFill>
                  <a:srgbClr val="759885"/>
                </a:solidFill>
              </a:rPr>
              <a:t>F. Entender los datos</a:t>
            </a:r>
          </a:p>
          <a:p>
            <a:endParaRPr lang="es-AR" sz="1100" b="1" dirty="0">
              <a:solidFill>
                <a:srgbClr val="759885"/>
              </a:solidFill>
            </a:endParaRPr>
          </a:p>
          <a:p>
            <a:r>
              <a:rPr lang="es-AR" sz="1100" b="1" dirty="0" smtClean="0">
                <a:solidFill>
                  <a:srgbClr val="759885"/>
                </a:solidFill>
              </a:rPr>
              <a:t>G. Auto evaluación</a:t>
            </a:r>
          </a:p>
          <a:p>
            <a:endParaRPr lang="es-AR" sz="1100" b="1" dirty="0">
              <a:solidFill>
                <a:srgbClr val="759885"/>
              </a:solidFill>
            </a:endParaRPr>
          </a:p>
          <a:p>
            <a:r>
              <a:rPr lang="es-AR" sz="1100" b="1" dirty="0" smtClean="0">
                <a:solidFill>
                  <a:srgbClr val="759885"/>
                </a:solidFill>
              </a:rPr>
              <a:t>H. Información Adicional</a:t>
            </a:r>
            <a:endParaRPr lang="es-AR" sz="1100" b="1" dirty="0">
              <a:solidFill>
                <a:srgbClr val="759885"/>
              </a:solidFill>
            </a:endParaRPr>
          </a:p>
        </p:txBody>
      </p:sp>
    </p:spTree>
    <p:extLst>
      <p:ext uri="{BB962C8B-B14F-4D97-AF65-F5344CB8AC3E}">
        <p14:creationId xmlns:p14="http://schemas.microsoft.com/office/powerpoint/2010/main" val="14590267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F0627B17-9DD1-A345-8751-83B8F38A347B}" type="slidenum">
              <a:rPr lang="en-US" smtClean="0"/>
              <a:t>8</a:t>
            </a:fld>
            <a:endParaRPr lang="en-US" dirty="0"/>
          </a:p>
        </p:txBody>
      </p:sp>
      <p:sp>
        <p:nvSpPr>
          <p:cNvPr id="2" name="Title 1"/>
          <p:cNvSpPr>
            <a:spLocks noGrp="1"/>
          </p:cNvSpPr>
          <p:nvPr>
            <p:ph type="title"/>
          </p:nvPr>
        </p:nvSpPr>
        <p:spPr>
          <a:xfrm>
            <a:off x="1257300" y="1456710"/>
            <a:ext cx="7886700" cy="1346451"/>
          </a:xfrm>
        </p:spPr>
        <p:txBody>
          <a:bodyPr>
            <a:normAutofit fontScale="90000"/>
          </a:bodyPr>
          <a:lstStyle/>
          <a:p>
            <a:r>
              <a:rPr lang="en-US" sz="3600" b="1" dirty="0">
                <a:solidFill>
                  <a:srgbClr val="055000"/>
                </a:solidFill>
              </a:rPr>
              <a:t/>
            </a:r>
            <a:br>
              <a:rPr lang="en-US" sz="3600" b="1" dirty="0">
                <a:solidFill>
                  <a:srgbClr val="055000"/>
                </a:solidFill>
              </a:rPr>
            </a:br>
            <a:r>
              <a:rPr lang="en-US" sz="3600" b="1" dirty="0" err="1">
                <a:solidFill>
                  <a:srgbClr val="055000"/>
                </a:solidFill>
              </a:rPr>
              <a:t>Densidad</a:t>
            </a:r>
            <a:r>
              <a:rPr lang="en-US" sz="3600" b="1" dirty="0">
                <a:solidFill>
                  <a:srgbClr val="055000"/>
                </a:solidFill>
              </a:rPr>
              <a:t> de </a:t>
            </a:r>
            <a:r>
              <a:rPr lang="en-US" sz="3600" b="1" dirty="0" err="1">
                <a:solidFill>
                  <a:srgbClr val="055000"/>
                </a:solidFill>
              </a:rPr>
              <a:t>carbono</a:t>
            </a:r>
            <a:r>
              <a:rPr lang="en-US" sz="3600" b="1" dirty="0">
                <a:solidFill>
                  <a:srgbClr val="055000"/>
                </a:solidFill>
              </a:rPr>
              <a:t> por </a:t>
            </a:r>
            <a:r>
              <a:rPr lang="en-US" sz="3600" b="1" dirty="0" err="1">
                <a:solidFill>
                  <a:srgbClr val="055000"/>
                </a:solidFill>
              </a:rPr>
              <a:t>encima</a:t>
            </a:r>
            <a:r>
              <a:rPr lang="en-US" sz="3600" b="1" dirty="0">
                <a:solidFill>
                  <a:srgbClr val="055000"/>
                </a:solidFill>
              </a:rPr>
              <a:t> del </a:t>
            </a:r>
            <a:r>
              <a:rPr lang="en-US" sz="3600" b="1" dirty="0" err="1">
                <a:solidFill>
                  <a:srgbClr val="055000"/>
                </a:solidFill>
              </a:rPr>
              <a:t>suelo</a:t>
            </a:r>
            <a:r>
              <a:rPr lang="en-US" sz="3600" b="1" dirty="0">
                <a:solidFill>
                  <a:srgbClr val="055000"/>
                </a:solidFill>
              </a:rPr>
              <a:t/>
            </a:r>
            <a:br>
              <a:rPr lang="en-US" sz="3600" b="1" dirty="0">
                <a:solidFill>
                  <a:srgbClr val="055000"/>
                </a:solidFill>
              </a:rPr>
            </a:br>
            <a:r>
              <a:rPr lang="en-US" sz="3600" b="1" dirty="0">
                <a:solidFill>
                  <a:srgbClr val="055000"/>
                </a:solidFill>
              </a:rPr>
              <a:t/>
            </a:r>
            <a:br>
              <a:rPr lang="en-US" sz="3600" b="1" dirty="0">
                <a:solidFill>
                  <a:srgbClr val="055000"/>
                </a:solidFill>
              </a:rPr>
            </a:br>
            <a:r>
              <a:rPr lang="en-US" sz="3600" b="1" dirty="0">
                <a:solidFill>
                  <a:srgbClr val="055000"/>
                </a:solidFill>
              </a:rPr>
              <a:t/>
            </a:r>
            <a:br>
              <a:rPr lang="en-US" sz="3600" b="1" dirty="0">
                <a:solidFill>
                  <a:srgbClr val="055000"/>
                </a:solidFill>
              </a:rPr>
            </a:br>
            <a:r>
              <a:rPr lang="en-US" b="1" dirty="0">
                <a:solidFill>
                  <a:srgbClr val="055000"/>
                </a:solidFill>
              </a:rPr>
              <a:t/>
            </a:r>
            <a:br>
              <a:rPr lang="en-US" b="1" dirty="0">
                <a:solidFill>
                  <a:srgbClr val="055000"/>
                </a:solidFill>
              </a:rPr>
            </a:br>
            <a:endParaRPr lang="en-US" dirty="0"/>
          </a:p>
        </p:txBody>
      </p:sp>
      <p:sp>
        <p:nvSpPr>
          <p:cNvPr id="3" name="Content Placeholder 2"/>
          <p:cNvSpPr>
            <a:spLocks noGrp="1"/>
          </p:cNvSpPr>
          <p:nvPr>
            <p:ph sz="half" idx="1"/>
          </p:nvPr>
        </p:nvSpPr>
        <p:spPr>
          <a:xfrm>
            <a:off x="1419015" y="1786621"/>
            <a:ext cx="3152985" cy="4351338"/>
          </a:xfrm>
        </p:spPr>
        <p:txBody>
          <a:bodyPr>
            <a:noAutofit/>
          </a:bodyPr>
          <a:lstStyle/>
          <a:p>
            <a:pPr marL="0" indent="0" algn="just">
              <a:buNone/>
            </a:pPr>
            <a:r>
              <a:rPr lang="es-ES" sz="1400" dirty="0"/>
              <a:t>Para evaluar la cobertura forestal de México, el equipo de investigación reunió una combinación de mediciones satelitales y terrestres. Se obtuvieron amplias medidas de densidad, altura y estructura del bosque a partir de las observaciones de la serie de satélites </a:t>
            </a:r>
            <a:r>
              <a:rPr lang="es-ES" sz="1400" dirty="0" err="1"/>
              <a:t>Landsat</a:t>
            </a:r>
            <a:r>
              <a:rPr lang="es-ES" sz="1400" dirty="0"/>
              <a:t>, la misión de topografía de radar de lanzadera de la NASA y el instrumento de </a:t>
            </a:r>
            <a:r>
              <a:rPr lang="es-ES" sz="1400" dirty="0" err="1"/>
              <a:t>retrodispersión</a:t>
            </a:r>
            <a:r>
              <a:rPr lang="es-ES" sz="1400" dirty="0"/>
              <a:t> de radar PALSAR en el satélite ALOS de Japón. Luego, esas mediciones espaciales se combinaron con datos de inventarios terrestres de árboles en más de 26,000 parcelas en todo México.</a:t>
            </a:r>
            <a:endParaRPr lang="en-US" sz="1400" dirty="0"/>
          </a:p>
        </p:txBody>
      </p:sp>
      <p:pic>
        <p:nvPicPr>
          <p:cNvPr id="8" name="Content Placeholder 7" descr="Screenshot:  Map of above ground carbon density in the country of Mexico."/>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733715" y="1942944"/>
            <a:ext cx="3984532" cy="3003810"/>
          </a:xfrm>
          <a:prstGeom prst="rect">
            <a:avLst/>
          </a:prstGeom>
          <a:ln w="19050" cap="sq" cmpd="sng">
            <a:solidFill>
              <a:srgbClr val="000000"/>
            </a:solidFill>
            <a:prstDash val="solid"/>
            <a:miter lim="800000"/>
          </a:ln>
          <a:effectLst>
            <a:outerShdw blurRad="50800" dist="38100" dir="2700000" algn="tl" rotWithShape="0">
              <a:srgbClr val="000000">
                <a:alpha val="43000"/>
              </a:srgbClr>
            </a:outerShdw>
          </a:effectLst>
        </p:spPr>
      </p:pic>
      <p:sp>
        <p:nvSpPr>
          <p:cNvPr id="9" name="TextBox 8"/>
          <p:cNvSpPr txBox="1"/>
          <p:nvPr/>
        </p:nvSpPr>
        <p:spPr>
          <a:xfrm>
            <a:off x="1387527" y="5103488"/>
            <a:ext cx="7371128" cy="1323439"/>
          </a:xfrm>
          <a:prstGeom prst="rect">
            <a:avLst/>
          </a:prstGeom>
          <a:noFill/>
        </p:spPr>
        <p:txBody>
          <a:bodyPr wrap="square" rtlCol="0">
            <a:spAutoFit/>
          </a:bodyPr>
          <a:lstStyle/>
          <a:p>
            <a:endParaRPr lang="en-US" sz="1600" dirty="0"/>
          </a:p>
          <a:p>
            <a:r>
              <a:rPr lang="es-ES" sz="1600" dirty="0"/>
              <a:t>Los mapas anteriores muestran la concentración de biomasa, una medida de la cantidad de carbono orgánico almacenado en los troncos, ramas y hojas de los árboles en México. Los verdes más oscuros revelan las áreas con el crecimiento forestal más denso, alto y robusto. </a:t>
            </a:r>
            <a:r>
              <a:rPr lang="es-ES" sz="1600" u="sng" dirty="0">
                <a:solidFill>
                  <a:schemeClr val="accent1">
                    <a:lumMod val="75000"/>
                  </a:schemeClr>
                </a:solidFill>
              </a:rPr>
              <a:t>Texto e imagen: Observatorio de la Tierra de la NASA.</a:t>
            </a:r>
            <a:endParaRPr lang="en-US" sz="1600" i="1" u="sng" dirty="0">
              <a:solidFill>
                <a:schemeClr val="accent1">
                  <a:lumMod val="75000"/>
                </a:schemeClr>
              </a:solidFill>
            </a:endParaRPr>
          </a:p>
        </p:txBody>
      </p:sp>
      <p:pic>
        <p:nvPicPr>
          <p:cNvPr id="10" name="Imagen 9"/>
          <p:cNvPicPr>
            <a:picLocks noChangeAspect="1"/>
          </p:cNvPicPr>
          <p:nvPr/>
        </p:nvPicPr>
        <p:blipFill>
          <a:blip r:embed="rId4"/>
          <a:stretch>
            <a:fillRect/>
          </a:stretch>
        </p:blipFill>
        <p:spPr>
          <a:xfrm>
            <a:off x="-397" y="-127199"/>
            <a:ext cx="9144793" cy="7059780"/>
          </a:xfrm>
          <a:prstGeom prst="rect">
            <a:avLst/>
          </a:prstGeom>
        </p:spPr>
      </p:pic>
      <p:sp>
        <p:nvSpPr>
          <p:cNvPr id="11" name="Elipse 10"/>
          <p:cNvSpPr/>
          <p:nvPr/>
        </p:nvSpPr>
        <p:spPr>
          <a:xfrm>
            <a:off x="7854122" y="61843"/>
            <a:ext cx="1046922" cy="773446"/>
          </a:xfrm>
          <a:prstGeom prst="ellipse">
            <a:avLst/>
          </a:prstGeom>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s-AR" sz="700" dirty="0" smtClean="0"/>
              <a:t>Cómo pueden ayudar sus mediciones</a:t>
            </a:r>
            <a:endParaRPr lang="es-AR" sz="700" dirty="0"/>
          </a:p>
        </p:txBody>
      </p:sp>
      <p:sp>
        <p:nvSpPr>
          <p:cNvPr id="12" name="CuadroTexto 11"/>
          <p:cNvSpPr txBox="1"/>
          <p:nvPr/>
        </p:nvSpPr>
        <p:spPr>
          <a:xfrm>
            <a:off x="25090" y="1098059"/>
            <a:ext cx="1075295" cy="5001369"/>
          </a:xfrm>
          <a:prstGeom prst="rect">
            <a:avLst/>
          </a:prstGeom>
          <a:noFill/>
        </p:spPr>
        <p:txBody>
          <a:bodyPr wrap="square" rtlCol="0">
            <a:spAutoFit/>
          </a:bodyPr>
          <a:lstStyle/>
          <a:p>
            <a:r>
              <a:rPr lang="es-AR" sz="1100" b="1" dirty="0">
                <a:solidFill>
                  <a:srgbClr val="759885"/>
                </a:solidFill>
              </a:rPr>
              <a:t>A. ¿Qué es la circunferencia de los árboles?</a:t>
            </a:r>
          </a:p>
          <a:p>
            <a:endParaRPr lang="es-AR" sz="1100" b="1" dirty="0" smtClean="0">
              <a:solidFill>
                <a:srgbClr val="215B1C"/>
              </a:solidFill>
            </a:endParaRPr>
          </a:p>
          <a:p>
            <a:r>
              <a:rPr lang="es-AR" sz="1100" b="1" dirty="0">
                <a:solidFill>
                  <a:srgbClr val="759885"/>
                </a:solidFill>
              </a:rPr>
              <a:t>B. ¿Por qué recolectar datos de la circunferencia de los árboles?</a:t>
            </a:r>
          </a:p>
          <a:p>
            <a:endParaRPr lang="es-AR" sz="1100" b="1" dirty="0">
              <a:solidFill>
                <a:srgbClr val="759885"/>
              </a:solidFill>
            </a:endParaRPr>
          </a:p>
          <a:p>
            <a:r>
              <a:rPr lang="es-AR" sz="1100" b="1" dirty="0">
                <a:solidFill>
                  <a:srgbClr val="215B1C"/>
                </a:solidFill>
              </a:rPr>
              <a:t>C. Cómo pueden ayudar sus mediciones</a:t>
            </a:r>
          </a:p>
          <a:p>
            <a:endParaRPr lang="es-AR" sz="1100" b="1" dirty="0">
              <a:solidFill>
                <a:srgbClr val="759885"/>
              </a:solidFill>
            </a:endParaRPr>
          </a:p>
          <a:p>
            <a:r>
              <a:rPr lang="es-AR" sz="1100" b="1" dirty="0" smtClean="0">
                <a:solidFill>
                  <a:srgbClr val="759885"/>
                </a:solidFill>
              </a:rPr>
              <a:t>D. Cómo recopilar datos</a:t>
            </a:r>
          </a:p>
          <a:p>
            <a:endParaRPr lang="es-AR" sz="1100" b="1" dirty="0">
              <a:solidFill>
                <a:srgbClr val="759885"/>
              </a:solidFill>
            </a:endParaRPr>
          </a:p>
          <a:p>
            <a:r>
              <a:rPr lang="es-AR" sz="1100" b="1" dirty="0" smtClean="0">
                <a:solidFill>
                  <a:srgbClr val="759885"/>
                </a:solidFill>
              </a:rPr>
              <a:t>E. Ingresar datos al sitio web de GLOBE</a:t>
            </a:r>
          </a:p>
          <a:p>
            <a:endParaRPr lang="es-AR" sz="1100" b="1" dirty="0">
              <a:solidFill>
                <a:srgbClr val="759885"/>
              </a:solidFill>
            </a:endParaRPr>
          </a:p>
          <a:p>
            <a:r>
              <a:rPr lang="es-AR" sz="1100" b="1" dirty="0" smtClean="0">
                <a:solidFill>
                  <a:srgbClr val="759885"/>
                </a:solidFill>
              </a:rPr>
              <a:t>F. Entender los datos</a:t>
            </a:r>
          </a:p>
          <a:p>
            <a:endParaRPr lang="es-AR" sz="1100" b="1" dirty="0">
              <a:solidFill>
                <a:srgbClr val="759885"/>
              </a:solidFill>
            </a:endParaRPr>
          </a:p>
          <a:p>
            <a:r>
              <a:rPr lang="es-AR" sz="1100" b="1" dirty="0" smtClean="0">
                <a:solidFill>
                  <a:srgbClr val="759885"/>
                </a:solidFill>
              </a:rPr>
              <a:t>G. Auto evaluación</a:t>
            </a:r>
          </a:p>
          <a:p>
            <a:endParaRPr lang="es-AR" sz="1100" b="1" dirty="0">
              <a:solidFill>
                <a:srgbClr val="759885"/>
              </a:solidFill>
            </a:endParaRPr>
          </a:p>
          <a:p>
            <a:r>
              <a:rPr lang="es-AR" sz="1100" b="1" dirty="0" smtClean="0">
                <a:solidFill>
                  <a:srgbClr val="759885"/>
                </a:solidFill>
              </a:rPr>
              <a:t>H. Información Adicional</a:t>
            </a:r>
            <a:endParaRPr lang="es-AR" sz="1100" b="1" dirty="0">
              <a:solidFill>
                <a:srgbClr val="759885"/>
              </a:solidFill>
            </a:endParaRPr>
          </a:p>
        </p:txBody>
      </p:sp>
    </p:spTree>
    <p:extLst>
      <p:ext uri="{BB962C8B-B14F-4D97-AF65-F5344CB8AC3E}">
        <p14:creationId xmlns:p14="http://schemas.microsoft.com/office/powerpoint/2010/main" val="28368337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11859</TotalTime>
  <Words>6896</Words>
  <Application>Microsoft Office PowerPoint</Application>
  <PresentationFormat>Presentación en pantalla (4:3)</PresentationFormat>
  <Paragraphs>1010</Paragraphs>
  <Slides>40</Slides>
  <Notes>27</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40</vt:i4>
      </vt:variant>
    </vt:vector>
  </HeadingPairs>
  <TitlesOfParts>
    <vt:vector size="47" baseType="lpstr">
      <vt:lpstr>Arial</vt:lpstr>
      <vt:lpstr>Calibri</vt:lpstr>
      <vt:lpstr>Calibri Light</vt:lpstr>
      <vt:lpstr>ＭＳ 明朝</vt:lpstr>
      <vt:lpstr>Times New Roman</vt:lpstr>
      <vt:lpstr>Wingdings</vt:lpstr>
      <vt:lpstr>Office Theme</vt:lpstr>
      <vt:lpstr>First Slide</vt:lpstr>
      <vt:lpstr>Descripción General</vt:lpstr>
      <vt:lpstr>La Biósfera</vt:lpstr>
      <vt:lpstr>¿Qué es la Biometría?</vt:lpstr>
      <vt:lpstr>¿Por qué estudiar la cobertura terrestre?</vt:lpstr>
      <vt:lpstr>Investigaciones de la Cobertura Terrestre  GLOBE</vt:lpstr>
      <vt:lpstr>¿Qué es la circunferencia del árbol? </vt:lpstr>
      <vt:lpstr>¿Por qué recopilar datos de la circunferencia de árboles ?  </vt:lpstr>
      <vt:lpstr> Densidad de carbono por encima del suelo    </vt:lpstr>
      <vt:lpstr>Cómo pueden ayudar sus mediciones  </vt:lpstr>
      <vt:lpstr>Ejemplo de rango cambiante de árboles: cambios proyectados en el bosque boreal como resultado del cambio climático</vt:lpstr>
      <vt:lpstr>Preguntas de Investigación   </vt:lpstr>
      <vt:lpstr>¡Hagamos un breve repaso antes de pasar a la recopilación de datos! Pregunta 1   </vt:lpstr>
      <vt:lpstr>¡Hagamos un breve repaso antes de pasar a la recopilación de datos! ¡Respuesta a la Pregunta 1! </vt:lpstr>
      <vt:lpstr>¡Hagamos un breve repaso antes de pasar a la recopilación de datos! Pregunta 2   </vt:lpstr>
      <vt:lpstr> ¡Hagamos un breve repaso antes de pasar a la recopilación de datos! Respuesta de la Pregunta 2   </vt:lpstr>
      <vt:lpstr>¡Hagamos un breve repaso antes de pasar a la recolección de datos! Pregunta 3   </vt:lpstr>
      <vt:lpstr>¡Hagamos un breve repaso antes de pasar a la recolección de datos! Respuesta de la pregunta 3</vt:lpstr>
      <vt:lpstr>Un vistazo al protocolo:  Circunferencia de árboles</vt:lpstr>
      <vt:lpstr>Cómo recopilar los datos en el campo: pasos previos</vt:lpstr>
      <vt:lpstr> Equipo de montaje</vt:lpstr>
      <vt:lpstr>Cómo recopilar tus datos en el campo</vt:lpstr>
      <vt:lpstr>Midiendo la circunferencia del árbol</vt:lpstr>
      <vt:lpstr>Registrando sus mediciones</vt:lpstr>
      <vt:lpstr>¡Hagamos un breve repaso antes de pasar al ingreso de datos! Pregunta 4   </vt:lpstr>
      <vt:lpstr>¡Hagamos un breve repaso antes de pasar al ingreso de datos! Respuesta de la pregunta 4   </vt:lpstr>
      <vt:lpstr>¡Hagamos un breve repaso antes de pasar al ingreso de datos! Pregunta 5   </vt:lpstr>
      <vt:lpstr>   ¡Hagamos un breve repaso antes de pasar al ingreso de datos! Respuesta de la pregunta 5   </vt:lpstr>
      <vt:lpstr>Reporte datos a la Base de Datos  GLOBE</vt:lpstr>
      <vt:lpstr>Ingresando sus datos a través de Entrada de Datos en Vivo o la Aplicación Móvil de Ingreso de Datos - Paso 1</vt:lpstr>
      <vt:lpstr>Ingresando sus datos a través de Entrada de Datos en Vivo  o la Aplicación Móvil de Ingreso de Datos - Paso 2 </vt:lpstr>
      <vt:lpstr>Visualice y recupere datos- Paso 1</vt:lpstr>
      <vt:lpstr>Visualice y recupere datos- Paso  2</vt:lpstr>
      <vt:lpstr>Visualice y recupere datos-Paso 3</vt:lpstr>
      <vt:lpstr>Revise las preguntas que lo ayudarán a prepararse para realizar las mediciones de la circunferencia de los árboles asociadas con el Protocolo de Biometría GLOBE</vt:lpstr>
      <vt:lpstr>¿Está listo para la prueba?</vt:lpstr>
      <vt:lpstr>Recurso útil para la enseñanza</vt:lpstr>
      <vt:lpstr>Preguntas Frecuentes (PFs)</vt:lpstr>
      <vt:lpstr>Por favor envíenos sus comentarios sobre este módulo. ¡Este es un proyecto de la comunidad y agradecemos sus comentarios, sugerencias y ediciones!! Comente aquí: eTraining Feedback ¿Preguntas acerca del contenido de este módulo? Contacte a GLOBE: help@globe.gov</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rusty low</dc:creator>
  <cp:lastModifiedBy>María Paz Fernández</cp:lastModifiedBy>
  <cp:revision>185</cp:revision>
  <dcterms:created xsi:type="dcterms:W3CDTF">2016-04-03T03:04:32Z</dcterms:created>
  <dcterms:modified xsi:type="dcterms:W3CDTF">2022-03-17T16:33:19Z</dcterms:modified>
</cp:coreProperties>
</file>