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webextensions/webextension1.xml" ContentType="application/vnd.ms-office.webextension+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770" r:id="rId3"/>
    <p:sldMasterId id="2147483786" r:id="rId4"/>
    <p:sldMasterId id="2147483734" r:id="rId5"/>
    <p:sldMasterId id="2147483746" r:id="rId6"/>
    <p:sldMasterId id="2147483774" r:id="rId7"/>
    <p:sldMasterId id="2147483776" r:id="rId8"/>
    <p:sldMasterId id="2147483778" r:id="rId9"/>
    <p:sldMasterId id="2147483780" r:id="rId10"/>
    <p:sldMasterId id="2147483782" r:id="rId11"/>
    <p:sldMasterId id="2147483784" r:id="rId12"/>
    <p:sldMasterId id="2147483724" r:id="rId13"/>
  </p:sldMasterIdLst>
  <p:notesMasterIdLst>
    <p:notesMasterId r:id="rId60"/>
  </p:notesMasterIdLst>
  <p:handoutMasterIdLst>
    <p:handoutMasterId r:id="rId61"/>
  </p:handoutMasterIdLst>
  <p:sldIdLst>
    <p:sldId id="338" r:id="rId14"/>
    <p:sldId id="258" r:id="rId15"/>
    <p:sldId id="339" r:id="rId16"/>
    <p:sldId id="373" r:id="rId17"/>
    <p:sldId id="374" r:id="rId18"/>
    <p:sldId id="375" r:id="rId19"/>
    <p:sldId id="376" r:id="rId20"/>
    <p:sldId id="385" r:id="rId21"/>
    <p:sldId id="397" r:id="rId22"/>
    <p:sldId id="398" r:id="rId23"/>
    <p:sldId id="386" r:id="rId24"/>
    <p:sldId id="387" r:id="rId25"/>
    <p:sldId id="388" r:id="rId26"/>
    <p:sldId id="390" r:id="rId27"/>
    <p:sldId id="389" r:id="rId28"/>
    <p:sldId id="384" r:id="rId29"/>
    <p:sldId id="378" r:id="rId30"/>
    <p:sldId id="379" r:id="rId31"/>
    <p:sldId id="368" r:id="rId32"/>
    <p:sldId id="366" r:id="rId33"/>
    <p:sldId id="391" r:id="rId34"/>
    <p:sldId id="401" r:id="rId35"/>
    <p:sldId id="408" r:id="rId36"/>
    <p:sldId id="409" r:id="rId37"/>
    <p:sldId id="410" r:id="rId38"/>
    <p:sldId id="412" r:id="rId39"/>
    <p:sldId id="411" r:id="rId40"/>
    <p:sldId id="407" r:id="rId41"/>
    <p:sldId id="402" r:id="rId42"/>
    <p:sldId id="403" r:id="rId43"/>
    <p:sldId id="404" r:id="rId44"/>
    <p:sldId id="405" r:id="rId45"/>
    <p:sldId id="406" r:id="rId46"/>
    <p:sldId id="395" r:id="rId47"/>
    <p:sldId id="396" r:id="rId48"/>
    <p:sldId id="394" r:id="rId49"/>
    <p:sldId id="413" r:id="rId50"/>
    <p:sldId id="414" r:id="rId51"/>
    <p:sldId id="392" r:id="rId52"/>
    <p:sldId id="400" r:id="rId53"/>
    <p:sldId id="380" r:id="rId54"/>
    <p:sldId id="382" r:id="rId55"/>
    <p:sldId id="393" r:id="rId56"/>
    <p:sldId id="383" r:id="rId57"/>
    <p:sldId id="381" r:id="rId58"/>
    <p:sldId id="415"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 id="2" name="Haley Wicklein" initials="HW"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B86"/>
    <a:srgbClr val="055000"/>
    <a:srgbClr val="0432FF"/>
    <a:srgbClr val="EFA315"/>
    <a:srgbClr val="B4DBDB"/>
    <a:srgbClr val="000072"/>
    <a:srgbClr val="073100"/>
    <a:srgbClr val="123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3979" autoAdjust="0"/>
  </p:normalViewPr>
  <p:slideViewPr>
    <p:cSldViewPr snapToGrid="0" snapToObjects="1">
      <p:cViewPr varScale="1">
        <p:scale>
          <a:sx n="53" d="100"/>
          <a:sy n="53" d="100"/>
        </p:scale>
        <p:origin x="24" y="4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5A01959-41B1-492B-98C2-627258CBD82F}"/>
    <pc:docChg chg="modSld">
      <pc:chgData name="" userId="" providerId="" clId="Web-{95A01959-41B1-492B-98C2-627258CBD82F}" dt="2018-10-22T18:04:11.238" v="104" actId="20577"/>
      <pc:docMkLst>
        <pc:docMk/>
      </pc:docMkLst>
      <pc:sldChg chg="modSp">
        <pc:chgData name="" userId="" providerId="" clId="Web-{95A01959-41B1-492B-98C2-627258CBD82F}" dt="2018-10-22T18:04:11.238" v="104" actId="20577"/>
        <pc:sldMkLst>
          <pc:docMk/>
          <pc:sldMk cId="4092687729" sldId="383"/>
        </pc:sldMkLst>
        <pc:spChg chg="mod">
          <ac:chgData name="" userId="" providerId="" clId="Web-{95A01959-41B1-492B-98C2-627258CBD82F}" dt="2018-10-22T18:04:11.238" v="104" actId="20577"/>
          <ac:spMkLst>
            <pc:docMk/>
            <pc:sldMk cId="4092687729" sldId="383"/>
            <ac:spMk id="10" creationId="{EDA9901D-D246-4DF8-95AE-E5C393B0666D}"/>
          </ac:spMkLst>
        </pc:spChg>
      </pc:sldChg>
      <pc:sldChg chg="addSp modSp">
        <pc:chgData name="" userId="" providerId="" clId="Web-{95A01959-41B1-492B-98C2-627258CBD82F}" dt="2018-10-22T18:03:44.300" v="89" actId="1076"/>
        <pc:sldMkLst>
          <pc:docMk/>
          <pc:sldMk cId="279604619" sldId="414"/>
        </pc:sldMkLst>
        <pc:spChg chg="add mod">
          <ac:chgData name="" userId="" providerId="" clId="Web-{95A01959-41B1-492B-98C2-627258CBD82F}" dt="2018-10-22T18:03:44.300" v="89" actId="1076"/>
          <ac:spMkLst>
            <pc:docMk/>
            <pc:sldMk cId="279604619" sldId="414"/>
            <ac:spMk id="2" creationId="{034D4396-C279-4FEB-8037-53D884C9899F}"/>
          </ac:spMkLst>
        </pc:spChg>
        <pc:spChg chg="mod">
          <ac:chgData name="" userId="" providerId="" clId="Web-{95A01959-41B1-492B-98C2-627258CBD82F}" dt="2018-10-22T18:03:23.425" v="80" actId="20577"/>
          <ac:spMkLst>
            <pc:docMk/>
            <pc:sldMk cId="279604619" sldId="414"/>
            <ac:spMk id="8" creationId="{997319FB-9F38-4CD3-B003-ECAAE7EDAEE2}"/>
          </ac:spMkLst>
        </pc:spChg>
        <pc:picChg chg="mod">
          <ac:chgData name="" userId="" providerId="" clId="Web-{95A01959-41B1-492B-98C2-627258CBD82F}" dt="2018-10-22T18:03:31.331" v="84" actId="1076"/>
          <ac:picMkLst>
            <pc:docMk/>
            <pc:sldMk cId="279604619" sldId="414"/>
            <ac:picMk id="6" creationId="{AC6C285E-BA51-A040-90C4-4D2399079B1F}"/>
          </ac:picMkLst>
        </pc:picChg>
      </pc:sldChg>
    </pc:docChg>
  </pc:docChgLst>
  <pc:docChgLst>
    <pc:chgData clId="Web-{EA8D3A42-F7E7-45D6-811F-1E2B2E3CA5AD}"/>
    <pc:docChg chg="modSld">
      <pc:chgData name="" userId="" providerId="" clId="Web-{EA8D3A42-F7E7-45D6-811F-1E2B2E3CA5AD}" dt="2018-11-19T14:35:53.493" v="5" actId="20577"/>
      <pc:docMkLst>
        <pc:docMk/>
      </pc:docMkLst>
      <pc:sldChg chg="modSp">
        <pc:chgData name="" userId="" providerId="" clId="Web-{EA8D3A42-F7E7-45D6-811F-1E2B2E3CA5AD}" dt="2018-11-19T14:35:40.633" v="0" actId="20577"/>
        <pc:sldMkLst>
          <pc:docMk/>
          <pc:sldMk cId="2830219045" sldId="391"/>
        </pc:sldMkLst>
        <pc:spChg chg="mod">
          <ac:chgData name="" userId="" providerId="" clId="Web-{EA8D3A42-F7E7-45D6-811F-1E2B2E3CA5AD}" dt="2018-11-19T14:35:40.633" v="0" actId="20577"/>
          <ac:spMkLst>
            <pc:docMk/>
            <pc:sldMk cId="2830219045" sldId="391"/>
            <ac:spMk id="14" creationId="{637E1515-2C77-464F-A1E4-324A2C94113A}"/>
          </ac:spMkLst>
        </pc:spChg>
      </pc:sldChg>
      <pc:sldChg chg="modSp">
        <pc:chgData name="" userId="" providerId="" clId="Web-{EA8D3A42-F7E7-45D6-811F-1E2B2E3CA5AD}" dt="2018-11-19T14:35:50.540" v="1" actId="20577"/>
        <pc:sldMkLst>
          <pc:docMk/>
          <pc:sldMk cId="2166661898" sldId="408"/>
        </pc:sldMkLst>
        <pc:spChg chg="mod">
          <ac:chgData name="" userId="" providerId="" clId="Web-{EA8D3A42-F7E7-45D6-811F-1E2B2E3CA5AD}" dt="2018-11-19T14:35:50.540" v="1" actId="20577"/>
          <ac:spMkLst>
            <pc:docMk/>
            <pc:sldMk cId="2166661898" sldId="408"/>
            <ac:spMk id="13" creationId="{7780A5C0-8A84-CE41-88C5-D4913CF5F93D}"/>
          </ac:spMkLst>
        </pc:spChg>
      </pc:sldChg>
      <pc:sldChg chg="modSp">
        <pc:chgData name="" userId="" providerId="" clId="Web-{EA8D3A42-F7E7-45D6-811F-1E2B2E3CA5AD}" dt="2018-11-19T14:35:53.493" v="4" actId="20577"/>
        <pc:sldMkLst>
          <pc:docMk/>
          <pc:sldMk cId="3772911356" sldId="409"/>
        </pc:sldMkLst>
        <pc:spChg chg="mod">
          <ac:chgData name="" userId="" providerId="" clId="Web-{EA8D3A42-F7E7-45D6-811F-1E2B2E3CA5AD}" dt="2018-11-19T14:35:53.493" v="4" actId="20577"/>
          <ac:spMkLst>
            <pc:docMk/>
            <pc:sldMk cId="3772911356" sldId="409"/>
            <ac:spMk id="10" creationId="{981CFA5F-0CE8-7441-9821-295E99007D0A}"/>
          </ac:spMkLst>
        </pc:spChg>
      </pc:sldChg>
    </pc:docChg>
  </pc:docChgLst>
  <pc:docChgLst>
    <pc:chgData clId="Web-{8683D79B-15AC-40A3-8524-1F4A8CE0DFC0}"/>
    <pc:docChg chg="modSld">
      <pc:chgData name="" userId="" providerId="" clId="Web-{8683D79B-15AC-40A3-8524-1F4A8CE0DFC0}" dt="2018-11-27T15:21:51.403" v="1" actId="20577"/>
      <pc:docMkLst>
        <pc:docMk/>
      </pc:docMkLst>
      <pc:sldChg chg="modSp">
        <pc:chgData name="" userId="" providerId="" clId="Web-{8683D79B-15AC-40A3-8524-1F4A8CE0DFC0}" dt="2018-11-27T15:21:51.403" v="1" actId="20577"/>
        <pc:sldMkLst>
          <pc:docMk/>
          <pc:sldMk cId="2701299813" sldId="394"/>
        </pc:sldMkLst>
        <pc:spChg chg="mod">
          <ac:chgData name="" userId="" providerId="" clId="Web-{8683D79B-15AC-40A3-8524-1F4A8CE0DFC0}" dt="2018-11-27T15:21:51.403" v="1" actId="20577"/>
          <ac:spMkLst>
            <pc:docMk/>
            <pc:sldMk cId="2701299813" sldId="394"/>
            <ac:spMk id="4" creationId="{4FC570BA-2327-5D4C-9646-20A2613B8B0E}"/>
          </ac:spMkLst>
        </pc:spChg>
      </pc:sldChg>
      <pc:sldChg chg="modSp">
        <pc:chgData name="" userId="" providerId="" clId="Web-{8683D79B-15AC-40A3-8524-1F4A8CE0DFC0}" dt="2018-11-27T15:21:37.622" v="0" actId="20577"/>
        <pc:sldMkLst>
          <pc:docMk/>
          <pc:sldMk cId="81061498" sldId="395"/>
        </pc:sldMkLst>
        <pc:spChg chg="mod">
          <ac:chgData name="" userId="" providerId="" clId="Web-{8683D79B-15AC-40A3-8524-1F4A8CE0DFC0}" dt="2018-11-27T15:21:37.622" v="0" actId="20577"/>
          <ac:spMkLst>
            <pc:docMk/>
            <pc:sldMk cId="81061498" sldId="395"/>
            <ac:spMk id="4" creationId="{4FC570BA-2327-5D4C-9646-20A2613B8B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D4B3F3-CB82-0E42-A80B-6421A43B53A2}" type="datetimeFigureOut">
              <a:rPr lang="en-US" smtClean="0"/>
              <a:t>9/16/2021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B344FF-DDE5-3847-BB87-D044A3BFC118}" type="slidenum">
              <a:rPr lang="en-US" smtClean="0"/>
              <a:t>‹Nº›</a:t>
            </a:fld>
            <a:endParaRPr lang="en-US"/>
          </a:p>
        </p:txBody>
      </p:sp>
    </p:spTree>
    <p:extLst>
      <p:ext uri="{BB962C8B-B14F-4D97-AF65-F5344CB8AC3E}">
        <p14:creationId xmlns:p14="http://schemas.microsoft.com/office/powerpoint/2010/main" val="2717554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D36C7-47EC-E249-A532-785805ACAEC9}" type="datetimeFigureOut">
              <a:rPr lang="en-US" smtClean="0"/>
              <a:pPr/>
              <a:t>9/16/2021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70F6D-5A4F-704D-A884-A1E7AD52251E}" type="slidenum">
              <a:rPr lang="en-US" smtClean="0"/>
              <a:pPr/>
              <a:t>‹Nº›</a:t>
            </a:fld>
            <a:endParaRPr lang="en-US"/>
          </a:p>
        </p:txBody>
      </p:sp>
    </p:spTree>
    <p:extLst>
      <p:ext uri="{BB962C8B-B14F-4D97-AF65-F5344CB8AC3E}">
        <p14:creationId xmlns:p14="http://schemas.microsoft.com/office/powerpoint/2010/main" val="285149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1D770F6D-5A4F-704D-A884-A1E7AD52251E}" type="slidenum">
              <a:rPr lang="en-US" smtClean="0"/>
              <a:pPr/>
              <a:t>2</a:t>
            </a:fld>
            <a:endParaRPr lang="en-US"/>
          </a:p>
        </p:txBody>
      </p:sp>
    </p:spTree>
    <p:extLst>
      <p:ext uri="{BB962C8B-B14F-4D97-AF65-F5344CB8AC3E}">
        <p14:creationId xmlns:p14="http://schemas.microsoft.com/office/powerpoint/2010/main" val="314527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33</a:t>
            </a:fld>
            <a:endParaRPr lang="en-US"/>
          </a:p>
        </p:txBody>
      </p:sp>
    </p:spTree>
    <p:extLst>
      <p:ext uri="{BB962C8B-B14F-4D97-AF65-F5344CB8AC3E}">
        <p14:creationId xmlns:p14="http://schemas.microsoft.com/office/powerpoint/2010/main" val="3370329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35</a:t>
            </a:fld>
            <a:endParaRPr lang="en-US"/>
          </a:p>
        </p:txBody>
      </p:sp>
    </p:spTree>
    <p:extLst>
      <p:ext uri="{BB962C8B-B14F-4D97-AF65-F5344CB8AC3E}">
        <p14:creationId xmlns:p14="http://schemas.microsoft.com/office/powerpoint/2010/main" val="2190037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 for now. </a:t>
            </a:r>
          </a:p>
        </p:txBody>
      </p:sp>
      <p:sp>
        <p:nvSpPr>
          <p:cNvPr id="4" name="Slide Number Placeholder 3"/>
          <p:cNvSpPr>
            <a:spLocks noGrp="1"/>
          </p:cNvSpPr>
          <p:nvPr>
            <p:ph type="sldNum" sz="quarter" idx="5"/>
          </p:nvPr>
        </p:nvSpPr>
        <p:spPr/>
        <p:txBody>
          <a:bodyPr/>
          <a:lstStyle/>
          <a:p>
            <a:fld id="{1D770F6D-5A4F-704D-A884-A1E7AD52251E}" type="slidenum">
              <a:rPr lang="en-US" smtClean="0"/>
              <a:pPr/>
              <a:t>39</a:t>
            </a:fld>
            <a:endParaRPr lang="en-US"/>
          </a:p>
        </p:txBody>
      </p:sp>
    </p:spTree>
    <p:extLst>
      <p:ext uri="{BB962C8B-B14F-4D97-AF65-F5344CB8AC3E}">
        <p14:creationId xmlns:p14="http://schemas.microsoft.com/office/powerpoint/2010/main" val="44602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42</a:t>
            </a:fld>
            <a:endParaRPr lang="en-US"/>
          </a:p>
        </p:txBody>
      </p:sp>
    </p:spTree>
    <p:extLst>
      <p:ext uri="{BB962C8B-B14F-4D97-AF65-F5344CB8AC3E}">
        <p14:creationId xmlns:p14="http://schemas.microsoft.com/office/powerpoint/2010/main" val="2568173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4</a:t>
            </a:fld>
            <a:endParaRPr lang="en-US"/>
          </a:p>
        </p:txBody>
      </p:sp>
    </p:spTree>
    <p:extLst>
      <p:ext uri="{BB962C8B-B14F-4D97-AF65-F5344CB8AC3E}">
        <p14:creationId xmlns:p14="http://schemas.microsoft.com/office/powerpoint/2010/main" val="34729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22</a:t>
            </a:fld>
            <a:endParaRPr lang="en-US"/>
          </a:p>
        </p:txBody>
      </p:sp>
    </p:spTree>
    <p:extLst>
      <p:ext uri="{BB962C8B-B14F-4D97-AF65-F5344CB8AC3E}">
        <p14:creationId xmlns:p14="http://schemas.microsoft.com/office/powerpoint/2010/main" val="48121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23</a:t>
            </a:fld>
            <a:endParaRPr lang="en-US"/>
          </a:p>
        </p:txBody>
      </p:sp>
    </p:spTree>
    <p:extLst>
      <p:ext uri="{BB962C8B-B14F-4D97-AF65-F5344CB8AC3E}">
        <p14:creationId xmlns:p14="http://schemas.microsoft.com/office/powerpoint/2010/main" val="218957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24</a:t>
            </a:fld>
            <a:endParaRPr lang="en-US"/>
          </a:p>
        </p:txBody>
      </p:sp>
    </p:spTree>
    <p:extLst>
      <p:ext uri="{BB962C8B-B14F-4D97-AF65-F5344CB8AC3E}">
        <p14:creationId xmlns:p14="http://schemas.microsoft.com/office/powerpoint/2010/main" val="287404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25</a:t>
            </a:fld>
            <a:endParaRPr lang="en-US"/>
          </a:p>
        </p:txBody>
      </p:sp>
    </p:spTree>
    <p:extLst>
      <p:ext uri="{BB962C8B-B14F-4D97-AF65-F5344CB8AC3E}">
        <p14:creationId xmlns:p14="http://schemas.microsoft.com/office/powerpoint/2010/main" val="429062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27</a:t>
            </a:fld>
            <a:endParaRPr lang="en-US"/>
          </a:p>
        </p:txBody>
      </p:sp>
    </p:spTree>
    <p:extLst>
      <p:ext uri="{BB962C8B-B14F-4D97-AF65-F5344CB8AC3E}">
        <p14:creationId xmlns:p14="http://schemas.microsoft.com/office/powerpoint/2010/main" val="2092423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31</a:t>
            </a:fld>
            <a:endParaRPr lang="en-US"/>
          </a:p>
        </p:txBody>
      </p:sp>
    </p:spTree>
    <p:extLst>
      <p:ext uri="{BB962C8B-B14F-4D97-AF65-F5344CB8AC3E}">
        <p14:creationId xmlns:p14="http://schemas.microsoft.com/office/powerpoint/2010/main" val="2415907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32</a:t>
            </a:fld>
            <a:endParaRPr lang="en-US"/>
          </a:p>
        </p:txBody>
      </p:sp>
    </p:spTree>
    <p:extLst>
      <p:ext uri="{BB962C8B-B14F-4D97-AF65-F5344CB8AC3E}">
        <p14:creationId xmlns:p14="http://schemas.microsoft.com/office/powerpoint/2010/main" val="1608791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80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437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67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611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57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3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27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90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7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40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84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globe.gov/" TargetMode="External"/><Relationship Id="rId5" Type="http://schemas.openxmlformats.org/officeDocument/2006/relationships/image" Target="../media/image2.png"/><Relationship Id="rId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7" Type="http://schemas.openxmlformats.org/officeDocument/2006/relationships/image" Target="../media/image9.png"/><Relationship Id="rId2" Type="http://schemas.openxmlformats.org/officeDocument/2006/relationships/theme" Target="../theme/theme1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CEBDA2-2881-0E4F-827D-180112938448}"/>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803124"/>
            <a:ext cx="9144000" cy="6054875"/>
          </a:xfrm>
          <a:prstGeom prst="rect">
            <a:avLst/>
          </a:prstGeom>
        </p:spPr>
      </p:pic>
      <p:pic>
        <p:nvPicPr>
          <p:cNvPr id="12" name="Picture 11" descr="2_LP_BannerBioBUDBURST.png"/>
          <p:cNvPicPr>
            <a:picLocks noChangeAspect="1"/>
          </p:cNvPicPr>
          <p:nvPr userDrawn="1"/>
        </p:nvPicPr>
        <p:blipFill rotWithShape="1">
          <a:blip r:embed="rId5" cstate="screen">
            <a:extLst>
              <a:ext uri="{28A0092B-C50C-407E-A947-70E740481C1C}">
                <a14:useLocalDpi xmlns:a14="http://schemas.microsoft.com/office/drawing/2010/main"/>
              </a:ext>
            </a:extLst>
          </a:blip>
          <a:srcRect b="18801"/>
          <a:stretch/>
        </p:blipFill>
        <p:spPr>
          <a:xfrm>
            <a:off x="0" y="0"/>
            <a:ext cx="9144000" cy="821267"/>
          </a:xfrm>
          <a:prstGeom prst="rect">
            <a:avLst/>
          </a:prstGeom>
          <a:ln>
            <a:noFill/>
          </a:ln>
          <a:effectLst>
            <a:outerShdw blurRad="50800" dist="38100" dir="5400000" algn="t" rotWithShape="0">
              <a:prstClr val="black">
                <a:alpha val="40000"/>
              </a:prstClr>
            </a:outerShdw>
          </a:effectLst>
        </p:spPr>
      </p:pic>
      <p:sp>
        <p:nvSpPr>
          <p:cNvPr id="13" name="Rectangle 12"/>
          <p:cNvSpPr/>
          <p:nvPr userDrawn="1"/>
        </p:nvSpPr>
        <p:spPr>
          <a:xfrm>
            <a:off x="0" y="0"/>
            <a:ext cx="3674533" cy="821267"/>
          </a:xfrm>
          <a:prstGeom prst="rect">
            <a:avLst/>
          </a:prstGeom>
          <a:solidFill>
            <a:srgbClr val="1A2659"/>
          </a:solidFill>
          <a:effectLst>
            <a:outerShdw blurRad="346075" dist="635000" dir="2520000" sx="43000" sy="43000" algn="tl" rotWithShape="0">
              <a:srgbClr val="000000">
                <a:alpha val="6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1b_GLOBE_FULL2011White.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0879" y="101600"/>
            <a:ext cx="3073388" cy="401229"/>
          </a:xfrm>
          <a:prstGeom prst="rect">
            <a:avLst/>
          </a:prstGeom>
        </p:spPr>
      </p:pic>
      <p:sp>
        <p:nvSpPr>
          <p:cNvPr id="15" name="TextBox 14"/>
          <p:cNvSpPr txBox="1"/>
          <p:nvPr userDrawn="1"/>
        </p:nvSpPr>
        <p:spPr>
          <a:xfrm>
            <a:off x="601120" y="472610"/>
            <a:ext cx="2768613" cy="261610"/>
          </a:xfrm>
          <a:prstGeom prst="rect">
            <a:avLst/>
          </a:prstGeom>
          <a:noFill/>
        </p:spPr>
        <p:txBody>
          <a:bodyPr wrap="square" rtlCol="0">
            <a:spAutoFit/>
          </a:bodyPr>
          <a:lstStyle/>
          <a:p>
            <a:pPr algn="l"/>
            <a:r>
              <a:rPr lang="en-US" sz="1100" kern="1000" spc="0" dirty="0">
                <a:solidFill>
                  <a:schemeClr val="bg1"/>
                </a:solidFill>
              </a:rPr>
              <a:t>A Worldwide Science and Education Program</a:t>
            </a:r>
          </a:p>
        </p:txBody>
      </p:sp>
      <p:pic>
        <p:nvPicPr>
          <p:cNvPr id="26" name="Picture 25" descr="3_BiosphereICONsm.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81459" y="60837"/>
            <a:ext cx="713953" cy="713953"/>
          </a:xfrm>
          <a:prstGeom prst="rect">
            <a:avLst/>
          </a:prstGeom>
          <a:ln>
            <a:noFill/>
          </a:ln>
          <a:effectLst>
            <a:outerShdw blurRad="292100" dist="139700" dir="2700000" algn="tl" rotWithShape="0">
              <a:srgbClr val="333333">
                <a:alpha val="65000"/>
              </a:srgbClr>
            </a:outerShdw>
          </a:effectLst>
        </p:spPr>
      </p:pic>
      <p:sp>
        <p:nvSpPr>
          <p:cNvPr id="11" name="TextBox 10"/>
          <p:cNvSpPr txBox="1"/>
          <p:nvPr userDrawn="1"/>
        </p:nvSpPr>
        <p:spPr>
          <a:xfrm>
            <a:off x="4576563" y="141684"/>
            <a:ext cx="4567438" cy="369332"/>
          </a:xfrm>
          <a:prstGeom prst="rect">
            <a:avLst/>
          </a:prstGeom>
          <a:noFill/>
        </p:spPr>
        <p:txBody>
          <a:bodyPr wrap="square" rtlCol="0">
            <a:spAutoFit/>
          </a:bodyPr>
          <a:lstStyle/>
          <a:p>
            <a:r>
              <a:rPr lang="es-AR" b="1" kern="1800" spc="360" noProof="0" dirty="0" smtClean="0">
                <a:solidFill>
                  <a:srgbClr val="123B1C"/>
                </a:solidFill>
              </a:rPr>
              <a:t>Biósfera </a:t>
            </a:r>
            <a:r>
              <a:rPr lang="es-AR" b="1" kern="1800" spc="360" noProof="0" dirty="0" smtClean="0"/>
              <a:t>   </a:t>
            </a:r>
            <a:r>
              <a:rPr lang="es-AR" b="1" kern="1800" spc="360" noProof="0" dirty="0" smtClean="0">
                <a:solidFill>
                  <a:srgbClr val="123B1C"/>
                </a:solidFill>
              </a:rPr>
              <a:t>Ciclo de</a:t>
            </a:r>
            <a:r>
              <a:rPr lang="es-AR" b="1" kern="1800" spc="360" baseline="0" noProof="0" dirty="0" smtClean="0">
                <a:solidFill>
                  <a:srgbClr val="123B1C"/>
                </a:solidFill>
              </a:rPr>
              <a:t> carbono</a:t>
            </a:r>
            <a:endParaRPr lang="es-AR" b="1" kern="1800" spc="360" noProof="0" dirty="0">
              <a:solidFill>
                <a:srgbClr val="123B1C"/>
              </a:solidFill>
            </a:endParaRPr>
          </a:p>
        </p:txBody>
      </p:sp>
      <p:sp>
        <p:nvSpPr>
          <p:cNvPr id="17" name="Oval 16"/>
          <p:cNvSpPr/>
          <p:nvPr userDrawn="1"/>
        </p:nvSpPr>
        <p:spPr>
          <a:xfrm>
            <a:off x="5941253" y="247493"/>
            <a:ext cx="115147" cy="115147"/>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userDrawn="1"/>
        </p:nvSpPr>
        <p:spPr>
          <a:xfrm>
            <a:off x="4584220" y="392681"/>
            <a:ext cx="4567438" cy="369332"/>
          </a:xfrm>
          <a:prstGeom prst="rect">
            <a:avLst/>
          </a:prstGeom>
          <a:noFill/>
        </p:spPr>
        <p:txBody>
          <a:bodyPr wrap="square" rtlCol="0">
            <a:spAutoFit/>
          </a:bodyPr>
          <a:lstStyle/>
          <a:p>
            <a:r>
              <a:rPr lang="es-ES" b="1" kern="1800" spc="0" noProof="0" dirty="0" smtClean="0">
                <a:solidFill>
                  <a:srgbClr val="123B1C"/>
                </a:solidFill>
              </a:rPr>
              <a:t>Modelado y sistemas del ciclo del carbono</a:t>
            </a:r>
            <a:endParaRPr lang="es-AR" b="1" kern="1800" spc="0" noProof="0" dirty="0">
              <a:solidFill>
                <a:srgbClr val="123B1C"/>
              </a:solidFill>
            </a:endParaRPr>
          </a:p>
        </p:txBody>
      </p:sp>
      <p:sp>
        <p:nvSpPr>
          <p:cNvPr id="19" name="Title 5">
            <a:extLst>
              <a:ext uri="{FF2B5EF4-FFF2-40B4-BE49-F238E27FC236}">
                <a16:creationId xmlns:a16="http://schemas.microsoft.com/office/drawing/2014/main" id="{21DB77D1-956F-A644-910E-905C20EAD63C}"/>
              </a:ext>
            </a:extLst>
          </p:cNvPr>
          <p:cNvSpPr txBox="1">
            <a:spLocks/>
          </p:cNvSpPr>
          <p:nvPr userDrawn="1"/>
        </p:nvSpPr>
        <p:spPr>
          <a:xfrm>
            <a:off x="1283746" y="1660005"/>
            <a:ext cx="6576508" cy="1269461"/>
          </a:xfrm>
          <a:prstGeom prst="rect">
            <a:avLst/>
          </a:prstGeom>
          <a:solidFill>
            <a:srgbClr val="C9D2CB"/>
          </a:solidFill>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noProof="0" dirty="0" smtClean="0">
                <a:solidFill>
                  <a:srgbClr val="0A3417"/>
                </a:solidFill>
                <a:ea typeface="Calibri Light" charset="0"/>
                <a:cs typeface="Calibri Light" charset="0"/>
              </a:rPr>
              <a:t>Ciclo del carbono</a:t>
            </a:r>
          </a:p>
          <a:p>
            <a:r>
              <a:rPr lang="es-ES" noProof="0" dirty="0" smtClean="0">
                <a:solidFill>
                  <a:srgbClr val="0A3417"/>
                </a:solidFill>
                <a:ea typeface="Calibri Light" charset="0"/>
                <a:cs typeface="Calibri Light" charset="0"/>
              </a:rPr>
              <a:t>Sistemas y modelado</a:t>
            </a:r>
            <a:endParaRPr lang="es-AR" noProof="0" dirty="0">
              <a:solidFill>
                <a:srgbClr val="0A3417"/>
              </a:solidFill>
              <a:ea typeface="Calibri Light" charset="0"/>
              <a:cs typeface="Calibri Light" charset="0"/>
            </a:endParaRPr>
          </a:p>
        </p:txBody>
      </p:sp>
      <p:sp>
        <p:nvSpPr>
          <p:cNvPr id="20" name="TextBox 19">
            <a:extLst>
              <a:ext uri="{FF2B5EF4-FFF2-40B4-BE49-F238E27FC236}">
                <a16:creationId xmlns:a16="http://schemas.microsoft.com/office/drawing/2014/main" id="{1565E43D-B27A-FA48-963F-04D97A81CC17}"/>
              </a:ext>
            </a:extLst>
          </p:cNvPr>
          <p:cNvSpPr txBox="1"/>
          <p:nvPr userDrawn="1"/>
        </p:nvSpPr>
        <p:spPr>
          <a:xfrm>
            <a:off x="0" y="6027003"/>
            <a:ext cx="9144000" cy="830997"/>
          </a:xfrm>
          <a:prstGeom prst="rect">
            <a:avLst/>
          </a:prstGeom>
          <a:solidFill>
            <a:srgbClr val="C9D2CB"/>
          </a:solidFill>
        </p:spPr>
        <p:txBody>
          <a:bodyPr wrap="square" rtlCol="0">
            <a:spAutoFit/>
          </a:bodyPr>
          <a:lstStyle/>
          <a:p>
            <a:pPr algn="ctr"/>
            <a:r>
              <a:rPr lang="es-ES" sz="2400" noProof="0" dirty="0" smtClean="0">
                <a:solidFill>
                  <a:srgbClr val="0A3417"/>
                </a:solidFill>
                <a:latin typeface="Calibri Light" charset="0"/>
                <a:ea typeface="Calibri Light" charset="0"/>
                <a:cs typeface="Calibri Light" charset="0"/>
              </a:rPr>
              <a:t>Lea el contenido del módulo y realice la prueba siguiente para obtener el certificado GLOBE </a:t>
            </a:r>
            <a:r>
              <a:rPr lang="es-ES" sz="2400" noProof="0" dirty="0" err="1" smtClean="0">
                <a:solidFill>
                  <a:srgbClr val="0A3417"/>
                </a:solidFill>
                <a:latin typeface="Calibri Light" charset="0"/>
                <a:ea typeface="Calibri Light" charset="0"/>
                <a:cs typeface="Calibri Light" charset="0"/>
              </a:rPr>
              <a:t>Biosphere</a:t>
            </a:r>
            <a:r>
              <a:rPr lang="es-ES" sz="2400" noProof="0" dirty="0" smtClean="0">
                <a:solidFill>
                  <a:srgbClr val="0A3417"/>
                </a:solidFill>
                <a:latin typeface="Calibri Light" charset="0"/>
                <a:ea typeface="Calibri Light" charset="0"/>
                <a:cs typeface="Calibri Light" charset="0"/>
              </a:rPr>
              <a:t>: </a:t>
            </a:r>
            <a:r>
              <a:rPr lang="es-ES" sz="2400" noProof="0" dirty="0" err="1" smtClean="0">
                <a:solidFill>
                  <a:srgbClr val="0A3417"/>
                </a:solidFill>
                <a:latin typeface="Calibri Light" charset="0"/>
                <a:ea typeface="Calibri Light" charset="0"/>
                <a:cs typeface="Calibri Light" charset="0"/>
              </a:rPr>
              <a:t>Carbon</a:t>
            </a:r>
            <a:r>
              <a:rPr lang="es-ES" sz="2400" noProof="0" dirty="0" smtClean="0">
                <a:solidFill>
                  <a:srgbClr val="0A3417"/>
                </a:solidFill>
                <a:latin typeface="Calibri Light" charset="0"/>
                <a:ea typeface="Calibri Light" charset="0"/>
                <a:cs typeface="Calibri Light" charset="0"/>
              </a:rPr>
              <a:t> </a:t>
            </a:r>
            <a:r>
              <a:rPr lang="es-ES" sz="2400" noProof="0" dirty="0" err="1" smtClean="0">
                <a:solidFill>
                  <a:srgbClr val="0A3417"/>
                </a:solidFill>
                <a:latin typeface="Calibri Light" charset="0"/>
                <a:ea typeface="Calibri Light" charset="0"/>
                <a:cs typeface="Calibri Light" charset="0"/>
              </a:rPr>
              <a:t>Cycle</a:t>
            </a:r>
            <a:r>
              <a:rPr lang="es-ES" sz="2400" noProof="0" dirty="0" smtClean="0">
                <a:solidFill>
                  <a:srgbClr val="0A3417"/>
                </a:solidFill>
                <a:latin typeface="Calibri Light" charset="0"/>
                <a:ea typeface="Calibri Light" charset="0"/>
                <a:cs typeface="Calibri Light" charset="0"/>
              </a:rPr>
              <a:t>.</a:t>
            </a:r>
            <a:endParaRPr lang="es-AR" sz="2400" noProof="0" dirty="0">
              <a:solidFill>
                <a:srgbClr val="0A3417"/>
              </a:solidFill>
              <a:latin typeface="Calibri Light" charset="0"/>
              <a:ea typeface="Calibri Light" charset="0"/>
              <a:cs typeface="Calibri Light" charset="0"/>
            </a:endParaRPr>
          </a:p>
        </p:txBody>
      </p:sp>
    </p:spTree>
    <p:extLst>
      <p:ext uri="{BB962C8B-B14F-4D97-AF65-F5344CB8AC3E}">
        <p14:creationId xmlns:p14="http://schemas.microsoft.com/office/powerpoint/2010/main" val="1887813252"/>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Oval 16"/>
          <p:cNvSpPr/>
          <p:nvPr userDrawn="1"/>
        </p:nvSpPr>
        <p:spPr>
          <a:xfrm>
            <a:off x="7435273" y="52539"/>
            <a:ext cx="148739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85000" lnSpcReduction="10000"/>
          </a:bodyPr>
          <a:lstStyle/>
          <a:p>
            <a:pPr algn="ctr"/>
            <a:r>
              <a:rPr lang="es-AR" sz="1400" noProof="0" dirty="0" smtClean="0"/>
              <a:t>Modelos globales del ciclo de carbono</a:t>
            </a:r>
            <a:endParaRPr lang="es-AR" sz="1400" noProof="0" dirty="0"/>
          </a:p>
        </p:txBody>
      </p:sp>
      <p:sp>
        <p:nvSpPr>
          <p:cNvPr id="15"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9"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1"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noProof="0" dirty="0" smtClean="0">
                <a:solidFill>
                  <a:srgbClr val="719B86"/>
                </a:solidFill>
                <a:latin typeface="+mn-lt"/>
                <a:ea typeface="+mn-ea"/>
                <a:cs typeface="+mn-cs"/>
              </a:rPr>
              <a:t>Objetivos 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kern="1200" noProof="0" dirty="0" smtClean="0">
                <a:solidFill>
                  <a:srgbClr val="055000"/>
                </a:solidFill>
                <a:latin typeface="+mn-lt"/>
                <a:ea typeface="+mn-ea"/>
                <a:cs typeface="+mn-cs"/>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4272155933"/>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400" noProof="0" dirty="0" smtClean="0"/>
              <a:t>Auto</a:t>
            </a:r>
            <a:r>
              <a:rPr lang="es-AR" sz="1400" baseline="0" noProof="0" dirty="0" smtClean="0"/>
              <a:t> evaluación</a:t>
            </a:r>
            <a:endParaRPr lang="es-AR" sz="1400" noProof="0" dirty="0"/>
          </a:p>
        </p:txBody>
      </p:sp>
      <p:sp>
        <p:nvSpPr>
          <p:cNvPr id="13"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9"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1"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noProof="0" dirty="0" smtClean="0">
                <a:solidFill>
                  <a:srgbClr val="719B86"/>
                </a:solidFill>
                <a:latin typeface="+mn-lt"/>
                <a:ea typeface="+mn-ea"/>
                <a:cs typeface="+mn-cs"/>
              </a:rPr>
              <a:t>Objetivos de aprendizaje</a:t>
            </a:r>
          </a:p>
          <a:p>
            <a:pPr marL="228600" indent="-228600">
              <a:spcAft>
                <a:spcPts val="800"/>
              </a:spcAft>
              <a:buFont typeface="+mj-lt"/>
              <a:buAutoNum type="alphaUcPeriod"/>
            </a:pPr>
            <a:r>
              <a:rPr lang="es-AR" sz="1100" b="1" kern="1200" noProof="0" dirty="0" smtClean="0">
                <a:solidFill>
                  <a:srgbClr val="719B86"/>
                </a:solidFill>
                <a:latin typeface="+mn-lt"/>
                <a:ea typeface="+mn-ea"/>
                <a:cs typeface="+mn-cs"/>
              </a:rPr>
              <a:t>¿Qué es el </a:t>
            </a:r>
            <a:r>
              <a:rPr lang="es-AR" sz="1100" b="1" baseline="0" noProof="0" dirty="0" smtClean="0">
                <a:solidFill>
                  <a:srgbClr val="719B86"/>
                </a:solidFill>
              </a:rPr>
              <a:t>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kern="1200" noProof="0" dirty="0" smtClean="0">
                <a:solidFill>
                  <a:srgbClr val="055000"/>
                </a:solidFill>
                <a:latin typeface="+mn-lt"/>
                <a:ea typeface="+mn-ea"/>
                <a:cs typeface="+mn-cs"/>
              </a:rPr>
              <a:t>Auto evaluación</a:t>
            </a: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48301049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400" noProof="0" dirty="0" smtClean="0"/>
              <a:t>Información</a:t>
            </a:r>
            <a:r>
              <a:rPr lang="es-AR" sz="1400" baseline="0" noProof="0" dirty="0" smtClean="0"/>
              <a:t> adicional</a:t>
            </a:r>
            <a:endParaRPr lang="es-AR" sz="1400" noProof="0" dirty="0"/>
          </a:p>
        </p:txBody>
      </p:sp>
      <p:sp>
        <p:nvSpPr>
          <p:cNvPr id="13"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9"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1"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noProof="0" dirty="0" smtClean="0">
                <a:solidFill>
                  <a:srgbClr val="055000"/>
                </a:solidFill>
              </a:rPr>
              <a:t>Descripción</a:t>
            </a:r>
            <a:r>
              <a:rPr lang="es-AR" sz="1100" b="1" baseline="0" noProof="0" dirty="0" smtClean="0">
                <a:solidFill>
                  <a:srgbClr val="055000"/>
                </a:solidFill>
              </a:rPr>
              <a:t> general</a:t>
            </a:r>
            <a:endParaRPr lang="es-AR" sz="1100" b="1" noProof="0" dirty="0" smtClean="0">
              <a:solidFill>
                <a:srgbClr val="055000"/>
              </a:solidFill>
            </a:endParaRPr>
          </a:p>
          <a:p>
            <a:pPr marL="228600" indent="-228600">
              <a:spcAft>
                <a:spcPts val="800"/>
              </a:spcAft>
              <a:buFont typeface="+mj-lt"/>
              <a:buAutoNum type="alphaUcPeriod"/>
            </a:pPr>
            <a:r>
              <a:rPr lang="es-AR" sz="1100" b="1" noProof="0" dirty="0" smtClean="0">
                <a:solidFill>
                  <a:srgbClr val="719B86"/>
                </a:solidFill>
              </a:rPr>
              <a:t>Objetivos 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kern="1200" baseline="0" noProof="0" dirty="0" smtClean="0">
                <a:solidFill>
                  <a:srgbClr val="055000"/>
                </a:solidFill>
                <a:latin typeface="+mn-lt"/>
                <a:ea typeface="+mn-ea"/>
                <a:cs typeface="+mn-cs"/>
              </a:rPr>
              <a:t>Información adicional</a:t>
            </a:r>
            <a:endParaRPr lang="es-AR" sz="1100" b="1" kern="1200" baseline="0" noProof="0" dirty="0">
              <a:solidFill>
                <a:srgbClr val="055000"/>
              </a:solidFill>
              <a:latin typeface="+mn-lt"/>
              <a:ea typeface="+mn-ea"/>
              <a:cs typeface="+mn-cs"/>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300734103"/>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9" name="Picture 48" descr="1_LinkICON_8_14_15.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96924" y="1059143"/>
            <a:ext cx="430755" cy="430755"/>
          </a:xfrm>
          <a:prstGeom prst="rect">
            <a:avLst/>
          </a:prstGeom>
          <a:ln>
            <a:noFill/>
          </a:ln>
          <a:effectLst>
            <a:outerShdw blurRad="292100" dist="139700" dir="2700000" algn="tl" rotWithShape="0">
              <a:srgbClr val="333333">
                <a:alpha val="65000"/>
              </a:srgbClr>
            </a:outerShdw>
          </a:effectLst>
        </p:spPr>
      </p:pic>
      <p:pic>
        <p:nvPicPr>
          <p:cNvPr id="50" name="Picture 49" descr="1_AttentionICON_8_14_15.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19420" y="1080521"/>
            <a:ext cx="399410" cy="409377"/>
          </a:xfrm>
          <a:prstGeom prst="rect">
            <a:avLst/>
          </a:prstGeom>
          <a:ln>
            <a:noFill/>
          </a:ln>
          <a:effectLst>
            <a:outerShdw blurRad="292100" dist="139700" dir="2700000" algn="tl" rotWithShape="0">
              <a:srgbClr val="333333">
                <a:alpha val="65000"/>
              </a:srgbClr>
            </a:outerShdw>
          </a:effectLst>
        </p:spPr>
      </p:pic>
      <p:grpSp>
        <p:nvGrpSpPr>
          <p:cNvPr id="57" name="Group 56"/>
          <p:cNvGrpSpPr/>
          <p:nvPr userDrawn="1"/>
        </p:nvGrpSpPr>
        <p:grpSpPr>
          <a:xfrm>
            <a:off x="775085" y="924410"/>
            <a:ext cx="1103962" cy="873144"/>
            <a:chOff x="7997802" y="52539"/>
            <a:chExt cx="1103962" cy="873144"/>
          </a:xfrm>
        </p:grpSpPr>
        <p:sp>
          <p:nvSpPr>
            <p:cNvPr id="58" name="Oval 57"/>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9" name="TextBox 58"/>
            <p:cNvSpPr txBox="1"/>
            <p:nvPr userDrawn="1"/>
          </p:nvSpPr>
          <p:spPr>
            <a:xfrm>
              <a:off x="8070849" y="171108"/>
              <a:ext cx="995786" cy="477054"/>
            </a:xfrm>
            <a:prstGeom prst="rect">
              <a:avLst/>
            </a:prstGeom>
            <a:noFill/>
          </p:spPr>
          <p:txBody>
            <a:bodyPr wrap="none" rtlCol="0">
              <a:spAutoFit/>
            </a:bodyPr>
            <a:lstStyle/>
            <a:p>
              <a:pPr algn="ctr"/>
              <a:r>
                <a:rPr lang="en-US" sz="1600" b="1" spc="-100" dirty="0">
                  <a:solidFill>
                    <a:srgbClr val="FFFFFF"/>
                  </a:solidFill>
                </a:rPr>
                <a:t>WHAT IS</a:t>
              </a:r>
            </a:p>
            <a:p>
              <a:pPr algn="ctr"/>
              <a:r>
                <a:rPr lang="en-US" sz="900" spc="0" baseline="0" dirty="0">
                  <a:solidFill>
                    <a:srgbClr val="FFFFFF"/>
                  </a:solidFill>
                </a:rPr>
                <a:t>The Carbon Cycle</a:t>
              </a:r>
            </a:p>
          </p:txBody>
        </p:sp>
      </p:grpSp>
      <p:grpSp>
        <p:nvGrpSpPr>
          <p:cNvPr id="60" name="Group 59"/>
          <p:cNvGrpSpPr/>
          <p:nvPr userDrawn="1"/>
        </p:nvGrpSpPr>
        <p:grpSpPr>
          <a:xfrm>
            <a:off x="3963547" y="785390"/>
            <a:ext cx="1103962" cy="873142"/>
            <a:chOff x="6624346" y="1447612"/>
            <a:chExt cx="1103962" cy="1103962"/>
          </a:xfrm>
          <a:effectLst>
            <a:outerShdw blurRad="50800" dist="38100" dir="5400000" algn="t" rotWithShape="0">
              <a:prstClr val="black">
                <a:alpha val="40000"/>
              </a:prstClr>
            </a:outerShdw>
          </a:effectLst>
        </p:grpSpPr>
        <p:sp>
          <p:nvSpPr>
            <p:cNvPr id="61" name="Oval 6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62" name="TextBox 61"/>
            <p:cNvSpPr txBox="1"/>
            <p:nvPr userDrawn="1"/>
          </p:nvSpPr>
          <p:spPr>
            <a:xfrm>
              <a:off x="6734554" y="1598183"/>
              <a:ext cx="903694" cy="953391"/>
            </a:xfrm>
            <a:prstGeom prst="rect">
              <a:avLst/>
            </a:prstGeom>
            <a:noFill/>
          </p:spPr>
          <p:txBody>
            <a:bodyPr wrap="none" rtlCol="0">
              <a:spAutoFit/>
            </a:bodyPr>
            <a:lstStyle/>
            <a:p>
              <a:pPr algn="ctr"/>
              <a:r>
                <a:rPr lang="en-US" sz="1600" b="1" dirty="0">
                  <a:solidFill>
                    <a:srgbClr val="FFFFFF"/>
                  </a:solidFill>
                </a:rPr>
                <a:t>GLOBAL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Perspectives</a:t>
              </a:r>
            </a:p>
            <a:p>
              <a:pPr algn="ctr"/>
              <a:endParaRPr lang="en-US" sz="1600" b="1" dirty="0">
                <a:solidFill>
                  <a:srgbClr val="FFFFFF"/>
                </a:solidFill>
              </a:endParaRPr>
            </a:p>
          </p:txBody>
        </p:sp>
      </p:grpSp>
      <p:grpSp>
        <p:nvGrpSpPr>
          <p:cNvPr id="75" name="Group 74"/>
          <p:cNvGrpSpPr/>
          <p:nvPr userDrawn="1"/>
        </p:nvGrpSpPr>
        <p:grpSpPr>
          <a:xfrm>
            <a:off x="5372820" y="834236"/>
            <a:ext cx="1103962" cy="893063"/>
            <a:chOff x="6624346" y="1422423"/>
            <a:chExt cx="1103962" cy="1129151"/>
          </a:xfrm>
          <a:effectLst>
            <a:outerShdw blurRad="50800" dist="38100" dir="5400000" algn="t" rotWithShape="0">
              <a:prstClr val="black">
                <a:alpha val="40000"/>
              </a:prstClr>
            </a:outerShdw>
          </a:effectLst>
        </p:grpSpPr>
        <p:sp>
          <p:nvSpPr>
            <p:cNvPr id="76" name="Oval 75"/>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77" name="TextBox 76"/>
            <p:cNvSpPr txBox="1"/>
            <p:nvPr userDrawn="1"/>
          </p:nvSpPr>
          <p:spPr>
            <a:xfrm>
              <a:off x="6650269" y="1422423"/>
              <a:ext cx="1051095" cy="1070135"/>
            </a:xfrm>
            <a:prstGeom prst="rect">
              <a:avLst/>
            </a:prstGeom>
            <a:noFill/>
          </p:spPr>
          <p:txBody>
            <a:bodyPr wrap="none" rtlCol="0">
              <a:spAutoFit/>
            </a:bodyPr>
            <a:lstStyle/>
            <a:p>
              <a:pPr algn="ctr"/>
              <a:r>
                <a:rPr lang="en-US" sz="1600" b="1" dirty="0">
                  <a:solidFill>
                    <a:srgbClr val="FFFFFF"/>
                  </a:solidFill>
                </a:rPr>
                <a:t>HOW</a:t>
              </a:r>
            </a:p>
            <a:p>
              <a:pPr algn="ctr"/>
              <a:r>
                <a:rPr lang="en-US" sz="1100" dirty="0">
                  <a:solidFill>
                    <a:srgbClr val="FFFFFF"/>
                  </a:solidFill>
                </a:rPr>
                <a:t>Your </a:t>
              </a:r>
            </a:p>
            <a:p>
              <a:pPr algn="ctr"/>
              <a:r>
                <a:rPr lang="en-US" sz="1100" dirty="0">
                  <a:solidFill>
                    <a:srgbClr val="FFFFFF"/>
                  </a:solidFill>
                </a:rPr>
                <a:t>Measurements</a:t>
              </a:r>
            </a:p>
            <a:p>
              <a:pPr algn="ctr"/>
              <a:r>
                <a:rPr lang="en-US" sz="1100" dirty="0">
                  <a:solidFill>
                    <a:srgbClr val="FFFFFF"/>
                  </a:solidFill>
                </a:rPr>
                <a:t>Can Help</a:t>
              </a:r>
            </a:p>
          </p:txBody>
        </p:sp>
      </p:grpSp>
      <p:grpSp>
        <p:nvGrpSpPr>
          <p:cNvPr id="78" name="Group 77"/>
          <p:cNvGrpSpPr/>
          <p:nvPr userDrawn="1"/>
        </p:nvGrpSpPr>
        <p:grpSpPr>
          <a:xfrm>
            <a:off x="775085" y="2347041"/>
            <a:ext cx="1122067" cy="887461"/>
            <a:chOff x="1202690" y="699502"/>
            <a:chExt cx="1122067" cy="1122067"/>
          </a:xfrm>
          <a:effectLst>
            <a:outerShdw blurRad="50800" dist="38100" dir="5400000" algn="t" rotWithShape="0">
              <a:prstClr val="black">
                <a:alpha val="40000"/>
              </a:prstClr>
            </a:outerShdw>
          </a:effectLst>
        </p:grpSpPr>
        <p:sp>
          <p:nvSpPr>
            <p:cNvPr id="79" name="Oval 78"/>
            <p:cNvSpPr/>
            <p:nvPr userDrawn="1"/>
          </p:nvSpPr>
          <p:spPr>
            <a:xfrm>
              <a:off x="1202690" y="699502"/>
              <a:ext cx="1122067" cy="1122067"/>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0" name="TextBox 79"/>
            <p:cNvSpPr txBox="1"/>
            <p:nvPr userDrawn="1"/>
          </p:nvSpPr>
          <p:spPr>
            <a:xfrm>
              <a:off x="1333302" y="754902"/>
              <a:ext cx="877163" cy="856106"/>
            </a:xfrm>
            <a:prstGeom prst="rect">
              <a:avLst/>
            </a:prstGeom>
            <a:noFill/>
          </p:spPr>
          <p:txBody>
            <a:bodyPr wrap="none" rtlCol="0">
              <a:spAutoFit/>
            </a:bodyPr>
            <a:lstStyle/>
            <a:p>
              <a:pPr algn="ctr"/>
              <a:r>
                <a:rPr lang="en-US" sz="1100" b="0" dirty="0">
                  <a:solidFill>
                    <a:schemeClr val="bg1"/>
                  </a:solidFill>
                </a:rPr>
                <a:t>How to</a:t>
              </a:r>
            </a:p>
            <a:p>
              <a:pPr algn="ctr"/>
              <a:r>
                <a:rPr lang="en-US" sz="1100" b="0" dirty="0">
                  <a:solidFill>
                    <a:schemeClr val="bg1"/>
                  </a:solidFill>
                </a:rPr>
                <a:t>Collect </a:t>
              </a:r>
              <a:r>
                <a:rPr lang="en-US" sz="1100" b="0" baseline="0" dirty="0">
                  <a:solidFill>
                    <a:schemeClr val="bg1"/>
                  </a:solidFill>
                </a:rPr>
                <a:t>Your</a:t>
              </a:r>
            </a:p>
            <a:p>
              <a:pPr algn="ctr"/>
              <a:r>
                <a:rPr lang="en-US" sz="1600" b="1" baseline="0" dirty="0">
                  <a:solidFill>
                    <a:schemeClr val="bg1"/>
                  </a:solidFill>
                </a:rPr>
                <a:t>DATA</a:t>
              </a:r>
              <a:endParaRPr lang="en-US" sz="1600" b="1" dirty="0">
                <a:solidFill>
                  <a:srgbClr val="FFFFFF"/>
                </a:solidFill>
              </a:endParaRPr>
            </a:p>
          </p:txBody>
        </p:sp>
      </p:grpSp>
      <p:grpSp>
        <p:nvGrpSpPr>
          <p:cNvPr id="81" name="Group 80"/>
          <p:cNvGrpSpPr/>
          <p:nvPr userDrawn="1"/>
        </p:nvGrpSpPr>
        <p:grpSpPr>
          <a:xfrm>
            <a:off x="2221185" y="2361361"/>
            <a:ext cx="1103962" cy="873141"/>
            <a:chOff x="6624346" y="1447612"/>
            <a:chExt cx="1103962" cy="1103962"/>
          </a:xfrm>
          <a:effectLst>
            <a:outerShdw blurRad="50800" dist="38100" dir="5400000" algn="t" rotWithShape="0">
              <a:prstClr val="black">
                <a:alpha val="40000"/>
              </a:prstClr>
            </a:outerShdw>
          </a:effectLst>
        </p:grpSpPr>
        <p:sp>
          <p:nvSpPr>
            <p:cNvPr id="82" name="Oval 81"/>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3" name="TextBox 82"/>
            <p:cNvSpPr txBox="1"/>
            <p:nvPr userDrawn="1"/>
          </p:nvSpPr>
          <p:spPr>
            <a:xfrm>
              <a:off x="6680400" y="1565598"/>
              <a:ext cx="990826" cy="642080"/>
            </a:xfrm>
            <a:prstGeom prst="rect">
              <a:avLst/>
            </a:prstGeom>
            <a:noFill/>
          </p:spPr>
          <p:txBody>
            <a:bodyPr wrap="none" rtlCol="0">
              <a:spAutoFit/>
            </a:bodyPr>
            <a:lstStyle/>
            <a:p>
              <a:pPr algn="ctr"/>
              <a:r>
                <a:rPr lang="en-US" sz="1600" b="1" dirty="0">
                  <a:solidFill>
                    <a:srgbClr val="FFFFFF"/>
                  </a:solidFill>
                </a:rPr>
                <a:t>TIME</a:t>
              </a:r>
            </a:p>
            <a:p>
              <a:pPr algn="ctr"/>
              <a:r>
                <a:rPr lang="en-US" sz="1100" dirty="0">
                  <a:solidFill>
                    <a:srgbClr val="FFFFFF"/>
                  </a:solidFill>
                </a:rPr>
                <a:t>Requirements</a:t>
              </a:r>
            </a:p>
          </p:txBody>
        </p:sp>
      </p:grpSp>
      <p:grpSp>
        <p:nvGrpSpPr>
          <p:cNvPr id="84" name="Group 83"/>
          <p:cNvGrpSpPr/>
          <p:nvPr userDrawn="1"/>
        </p:nvGrpSpPr>
        <p:grpSpPr>
          <a:xfrm>
            <a:off x="3682062" y="2347041"/>
            <a:ext cx="1103962" cy="873142"/>
            <a:chOff x="6624346" y="1447612"/>
            <a:chExt cx="1103962" cy="1103962"/>
          </a:xfrm>
          <a:effectLst>
            <a:outerShdw blurRad="50800" dist="38100" dir="5400000" algn="t" rotWithShape="0">
              <a:prstClr val="black">
                <a:alpha val="40000"/>
              </a:prstClr>
            </a:outerShdw>
          </a:effectLst>
        </p:grpSpPr>
        <p:sp>
          <p:nvSpPr>
            <p:cNvPr id="85" name="Oval 84"/>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6" name="TextBox 85"/>
            <p:cNvSpPr txBox="1"/>
            <p:nvPr userDrawn="1"/>
          </p:nvSpPr>
          <p:spPr>
            <a:xfrm>
              <a:off x="6831914" y="1598183"/>
              <a:ext cx="708973"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87" name="Group 86"/>
          <p:cNvGrpSpPr/>
          <p:nvPr userDrawn="1"/>
        </p:nvGrpSpPr>
        <p:grpSpPr>
          <a:xfrm>
            <a:off x="5187337" y="2347041"/>
            <a:ext cx="1103962" cy="873142"/>
            <a:chOff x="6624346" y="1447612"/>
            <a:chExt cx="1103962" cy="1103962"/>
          </a:xfrm>
          <a:effectLst>
            <a:outerShdw blurRad="50800" dist="38100" dir="5400000" algn="t" rotWithShape="0">
              <a:prstClr val="black">
                <a:alpha val="40000"/>
              </a:prstClr>
            </a:outerShdw>
          </a:effectLst>
        </p:grpSpPr>
        <p:sp>
          <p:nvSpPr>
            <p:cNvPr id="88" name="Oval 87"/>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9" name="TextBox 88"/>
            <p:cNvSpPr txBox="1"/>
            <p:nvPr userDrawn="1"/>
          </p:nvSpPr>
          <p:spPr>
            <a:xfrm>
              <a:off x="6760643" y="1598183"/>
              <a:ext cx="851515" cy="642079"/>
            </a:xfrm>
            <a:prstGeom prst="rect">
              <a:avLst/>
            </a:prstGeom>
            <a:noFill/>
          </p:spPr>
          <p:txBody>
            <a:bodyPr wrap="none" rtlCol="0">
              <a:spAutoFit/>
            </a:bodyPr>
            <a:lstStyle/>
            <a:p>
              <a:pPr algn="ctr"/>
              <a:r>
                <a:rPr lang="en-US" sz="1600" b="1" dirty="0">
                  <a:solidFill>
                    <a:srgbClr val="FFFFFF"/>
                  </a:solidFill>
                </a:rPr>
                <a:t>SPECIES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90" name="Group 89"/>
          <p:cNvGrpSpPr/>
          <p:nvPr userDrawn="1"/>
        </p:nvGrpSpPr>
        <p:grpSpPr>
          <a:xfrm>
            <a:off x="775085" y="3759636"/>
            <a:ext cx="1172116" cy="873142"/>
            <a:chOff x="6600343" y="1447612"/>
            <a:chExt cx="1172116" cy="1103962"/>
          </a:xfrm>
          <a:effectLst>
            <a:outerShdw blurRad="50800" dist="38100" dir="5400000" algn="t" rotWithShape="0">
              <a:prstClr val="black">
                <a:alpha val="40000"/>
              </a:prstClr>
            </a:outerShdw>
          </a:effectLst>
        </p:grpSpPr>
        <p:sp>
          <p:nvSpPr>
            <p:cNvPr id="91" name="Oval 9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2" name="TextBox 91"/>
            <p:cNvSpPr txBox="1"/>
            <p:nvPr userDrawn="1"/>
          </p:nvSpPr>
          <p:spPr>
            <a:xfrm>
              <a:off x="6600343" y="1731990"/>
              <a:ext cx="1172116" cy="428053"/>
            </a:xfrm>
            <a:prstGeom prst="rect">
              <a:avLst/>
            </a:prstGeom>
            <a:noFill/>
          </p:spPr>
          <p:txBody>
            <a:bodyPr wrap="none" rtlCol="0">
              <a:spAutoFit/>
            </a:bodyPr>
            <a:lstStyle/>
            <a:p>
              <a:pPr algn="ctr"/>
              <a:r>
                <a:rPr lang="en-US" sz="1600" b="1" dirty="0">
                  <a:solidFill>
                    <a:srgbClr val="FFFFFF"/>
                  </a:solidFill>
                </a:rPr>
                <a:t>MATERIALS</a:t>
              </a:r>
            </a:p>
          </p:txBody>
        </p:sp>
      </p:grpSp>
      <p:grpSp>
        <p:nvGrpSpPr>
          <p:cNvPr id="93" name="Group 92"/>
          <p:cNvGrpSpPr/>
          <p:nvPr userDrawn="1"/>
        </p:nvGrpSpPr>
        <p:grpSpPr>
          <a:xfrm>
            <a:off x="2219675" y="3759636"/>
            <a:ext cx="1103962" cy="873142"/>
            <a:chOff x="6624346" y="1447612"/>
            <a:chExt cx="1103962" cy="1103962"/>
          </a:xfrm>
          <a:effectLst>
            <a:outerShdw blurRad="50800" dist="38100" dir="5400000" algn="t" rotWithShape="0">
              <a:prstClr val="black">
                <a:alpha val="40000"/>
              </a:prstClr>
            </a:outerShdw>
          </a:effectLst>
        </p:grpSpPr>
        <p:sp>
          <p:nvSpPr>
            <p:cNvPr id="94" name="Oval 93"/>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5" name="TextBox 94"/>
            <p:cNvSpPr txBox="1"/>
            <p:nvPr userDrawn="1"/>
          </p:nvSpPr>
          <p:spPr>
            <a:xfrm>
              <a:off x="6811457" y="1598183"/>
              <a:ext cx="749887"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Definition</a:t>
              </a:r>
              <a:endParaRPr lang="en-US" sz="1600" b="1" dirty="0">
                <a:solidFill>
                  <a:srgbClr val="FFFFFF"/>
                </a:solidFill>
              </a:endParaRPr>
            </a:p>
          </p:txBody>
        </p:sp>
      </p:grpSp>
      <p:grpSp>
        <p:nvGrpSpPr>
          <p:cNvPr id="96" name="Group 95"/>
          <p:cNvGrpSpPr/>
          <p:nvPr userDrawn="1"/>
        </p:nvGrpSpPr>
        <p:grpSpPr>
          <a:xfrm>
            <a:off x="3752918" y="3752511"/>
            <a:ext cx="1103962" cy="880267"/>
            <a:chOff x="6624346" y="1438602"/>
            <a:chExt cx="1103962" cy="1112972"/>
          </a:xfrm>
          <a:effectLst>
            <a:outerShdw blurRad="50800" dist="38100" dir="5400000" algn="t" rotWithShape="0">
              <a:prstClr val="black">
                <a:alpha val="40000"/>
              </a:prstClr>
            </a:outerShdw>
          </a:effectLst>
        </p:grpSpPr>
        <p:sp>
          <p:nvSpPr>
            <p:cNvPr id="97" name="Oval 9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8" name="TextBox 97"/>
            <p:cNvSpPr txBox="1"/>
            <p:nvPr userDrawn="1"/>
          </p:nvSpPr>
          <p:spPr>
            <a:xfrm>
              <a:off x="6787217" y="1438602"/>
              <a:ext cx="756036" cy="1070134"/>
            </a:xfrm>
            <a:prstGeom prst="rect">
              <a:avLst/>
            </a:prstGeom>
            <a:noFill/>
          </p:spPr>
          <p:txBody>
            <a:bodyPr wrap="none" rtlCol="0">
              <a:spAutoFit/>
            </a:bodyPr>
            <a:lstStyle/>
            <a:p>
              <a:pPr algn="ctr"/>
              <a:r>
                <a:rPr lang="en-US" sz="1100" dirty="0">
                  <a:solidFill>
                    <a:srgbClr val="FFFFFF"/>
                  </a:solidFill>
                </a:rPr>
                <a:t>Enter</a:t>
              </a:r>
            </a:p>
            <a:p>
              <a:pPr algn="ctr"/>
              <a:r>
                <a:rPr lang="en-US" sz="1100" dirty="0">
                  <a:solidFill>
                    <a:srgbClr val="FFFFFF"/>
                  </a:solidFill>
                </a:rPr>
                <a:t>Data on </a:t>
              </a:r>
            </a:p>
            <a:p>
              <a:pPr algn="ctr"/>
              <a:r>
                <a:rPr lang="en-US" sz="1600" b="1" dirty="0">
                  <a:solidFill>
                    <a:srgbClr val="FFFFFF"/>
                  </a:solidFill>
                </a:rPr>
                <a:t>GLOBE</a:t>
              </a:r>
            </a:p>
            <a:p>
              <a:pPr algn="ctr"/>
              <a:r>
                <a:rPr lang="en-US" sz="1100" dirty="0">
                  <a:solidFill>
                    <a:srgbClr val="FFFFFF"/>
                  </a:solidFill>
                </a:rPr>
                <a:t>Website</a:t>
              </a:r>
            </a:p>
          </p:txBody>
        </p:sp>
      </p:grpSp>
      <p:grpSp>
        <p:nvGrpSpPr>
          <p:cNvPr id="99" name="Group 98"/>
          <p:cNvGrpSpPr/>
          <p:nvPr userDrawn="1"/>
        </p:nvGrpSpPr>
        <p:grpSpPr>
          <a:xfrm>
            <a:off x="5323634" y="3772049"/>
            <a:ext cx="1103962" cy="873141"/>
            <a:chOff x="6624346" y="1447612"/>
            <a:chExt cx="1103962" cy="1103962"/>
          </a:xfrm>
          <a:effectLst>
            <a:outerShdw blurRad="50800" dist="38100" dir="5400000" algn="t" rotWithShape="0">
              <a:prstClr val="black">
                <a:alpha val="40000"/>
              </a:prstClr>
            </a:outerShdw>
          </a:effectLst>
        </p:grpSpPr>
        <p:sp>
          <p:nvSpPr>
            <p:cNvPr id="100" name="Oval 99"/>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1" name="TextBox 100"/>
            <p:cNvSpPr txBox="1"/>
            <p:nvPr userDrawn="1"/>
          </p:nvSpPr>
          <p:spPr>
            <a:xfrm>
              <a:off x="6755901" y="1547229"/>
              <a:ext cx="860989" cy="856106"/>
            </a:xfrm>
            <a:prstGeom prst="rect">
              <a:avLst/>
            </a:prstGeom>
            <a:noFill/>
          </p:spPr>
          <p:txBody>
            <a:bodyPr wrap="none" rtlCol="0">
              <a:spAutoFit/>
            </a:bodyPr>
            <a:lstStyle/>
            <a:p>
              <a:pPr algn="ctr"/>
              <a:r>
                <a:rPr lang="en-US" sz="1100" dirty="0">
                  <a:solidFill>
                    <a:srgbClr val="FFFFFF"/>
                  </a:solidFill>
                </a:rPr>
                <a:t>Understand</a:t>
              </a:r>
            </a:p>
            <a:p>
              <a:pPr algn="ctr"/>
              <a:r>
                <a:rPr lang="en-US" sz="1100" dirty="0">
                  <a:solidFill>
                    <a:srgbClr val="FFFFFF"/>
                  </a:solidFill>
                </a:rPr>
                <a:t>the</a:t>
              </a:r>
            </a:p>
            <a:p>
              <a:pPr algn="ctr"/>
              <a:r>
                <a:rPr lang="en-US" sz="1600" b="1" dirty="0">
                  <a:solidFill>
                    <a:srgbClr val="FFFFFF"/>
                  </a:solidFill>
                </a:rPr>
                <a:t>DATA</a:t>
              </a:r>
            </a:p>
          </p:txBody>
        </p:sp>
      </p:grpSp>
      <p:grpSp>
        <p:nvGrpSpPr>
          <p:cNvPr id="102" name="Group 101"/>
          <p:cNvGrpSpPr/>
          <p:nvPr userDrawn="1"/>
        </p:nvGrpSpPr>
        <p:grpSpPr>
          <a:xfrm>
            <a:off x="2245608" y="4957119"/>
            <a:ext cx="1150763" cy="873141"/>
            <a:chOff x="6611017" y="1447612"/>
            <a:chExt cx="1150763" cy="1103962"/>
          </a:xfrm>
          <a:effectLst>
            <a:outerShdw blurRad="50800" dist="38100" dir="5400000" algn="t" rotWithShape="0">
              <a:prstClr val="black">
                <a:alpha val="40000"/>
              </a:prstClr>
            </a:outerShdw>
          </a:effectLst>
        </p:grpSpPr>
        <p:sp>
          <p:nvSpPr>
            <p:cNvPr id="103" name="Oval 102"/>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4" name="TextBox 103"/>
            <p:cNvSpPr txBox="1"/>
            <p:nvPr userDrawn="1"/>
          </p:nvSpPr>
          <p:spPr>
            <a:xfrm>
              <a:off x="6611017" y="1478136"/>
              <a:ext cx="1150763" cy="642080"/>
            </a:xfrm>
            <a:prstGeom prst="rect">
              <a:avLst/>
            </a:prstGeom>
            <a:noFill/>
          </p:spPr>
          <p:txBody>
            <a:bodyPr wrap="none" rtlCol="0">
              <a:spAutoFit/>
            </a:bodyPr>
            <a:lstStyle/>
            <a:p>
              <a:pPr algn="ctr"/>
              <a:r>
                <a:rPr lang="en-US" sz="1600" b="1" dirty="0">
                  <a:solidFill>
                    <a:srgbClr val="FFFFFF"/>
                  </a:solidFill>
                </a:rPr>
                <a:t>TEST</a:t>
              </a:r>
            </a:p>
            <a:p>
              <a:pPr algn="ctr"/>
              <a:r>
                <a:rPr lang="en-US" sz="1100" dirty="0">
                  <a:solidFill>
                    <a:srgbClr val="FFFFFF"/>
                  </a:solidFill>
                </a:rPr>
                <a:t>Your  Knowledge</a:t>
              </a:r>
            </a:p>
          </p:txBody>
        </p:sp>
      </p:grpSp>
      <p:pic>
        <p:nvPicPr>
          <p:cNvPr id="105" name="Picture 104" descr="Penci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4467877">
            <a:off x="2794077" y="4966159"/>
            <a:ext cx="55285" cy="1245106"/>
          </a:xfrm>
          <a:prstGeom prst="rect">
            <a:avLst/>
          </a:prstGeom>
          <a:ln>
            <a:noFill/>
          </a:ln>
          <a:effectLst>
            <a:outerShdw blurRad="292100" dist="139700" dir="2700000" algn="tl" rotWithShape="0">
              <a:srgbClr val="333333">
                <a:alpha val="65000"/>
              </a:srgbClr>
            </a:outerShdw>
          </a:effectLst>
        </p:spPr>
      </p:pic>
      <p:grpSp>
        <p:nvGrpSpPr>
          <p:cNvPr id="106" name="Group 105"/>
          <p:cNvGrpSpPr/>
          <p:nvPr userDrawn="1"/>
        </p:nvGrpSpPr>
        <p:grpSpPr>
          <a:xfrm>
            <a:off x="905697" y="4878525"/>
            <a:ext cx="1103962" cy="873141"/>
            <a:chOff x="6624346" y="1447612"/>
            <a:chExt cx="1103962" cy="1103962"/>
          </a:xfrm>
          <a:effectLst>
            <a:outerShdw blurRad="50800" dist="38100" dir="5400000" algn="t" rotWithShape="0">
              <a:prstClr val="black">
                <a:alpha val="40000"/>
              </a:prstClr>
            </a:outerShdw>
          </a:effectLst>
        </p:grpSpPr>
        <p:sp>
          <p:nvSpPr>
            <p:cNvPr id="107" name="Oval 10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8" name="TextBox 107"/>
            <p:cNvSpPr txBox="1"/>
            <p:nvPr userDrawn="1"/>
          </p:nvSpPr>
          <p:spPr>
            <a:xfrm>
              <a:off x="6799435" y="1634691"/>
              <a:ext cx="773926" cy="642080"/>
            </a:xfrm>
            <a:prstGeom prst="rect">
              <a:avLst/>
            </a:prstGeom>
            <a:noFill/>
          </p:spPr>
          <p:txBody>
            <a:bodyPr wrap="none" rtlCol="0">
              <a:spAutoFit/>
            </a:bodyPr>
            <a:lstStyle/>
            <a:p>
              <a:pPr algn="ctr"/>
              <a:r>
                <a:rPr lang="en-US" sz="1100" dirty="0">
                  <a:solidFill>
                    <a:srgbClr val="FFFFFF"/>
                  </a:solidFill>
                </a:rPr>
                <a:t>Additional</a:t>
              </a:r>
            </a:p>
            <a:p>
              <a:pPr algn="ctr"/>
              <a:r>
                <a:rPr lang="en-US" sz="1600" b="1" dirty="0">
                  <a:solidFill>
                    <a:srgbClr val="FFFFFF"/>
                  </a:solidFill>
                </a:rPr>
                <a:t>INFO</a:t>
              </a:r>
            </a:p>
          </p:txBody>
        </p:sp>
      </p:grpSp>
      <p:pic>
        <p:nvPicPr>
          <p:cNvPr id="3" name="Picture 2" descr="1_IdeaICON_8_29_15.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9158" y="1929022"/>
            <a:ext cx="900262" cy="716609"/>
          </a:xfrm>
          <a:prstGeom prst="rect">
            <a:avLst/>
          </a:prstGeom>
          <a:ln>
            <a:noFill/>
          </a:ln>
          <a:effectLst>
            <a:outerShdw blurRad="292100" dist="139700" dir="2700000" algn="tl" rotWithShape="0">
              <a:srgbClr val="333333">
                <a:alpha val="65000"/>
              </a:srgbClr>
            </a:outerShdw>
          </a:effectLst>
        </p:spPr>
      </p:pic>
      <p:grpSp>
        <p:nvGrpSpPr>
          <p:cNvPr id="48" name="Group 47"/>
          <p:cNvGrpSpPr/>
          <p:nvPr userDrawn="1"/>
        </p:nvGrpSpPr>
        <p:grpSpPr>
          <a:xfrm>
            <a:off x="2164103" y="785390"/>
            <a:ext cx="1103962" cy="1031051"/>
            <a:chOff x="7814851" y="51272"/>
            <a:chExt cx="1103962" cy="1031051"/>
          </a:xfrm>
        </p:grpSpPr>
        <p:sp>
          <p:nvSpPr>
            <p:cNvPr id="51" name="Oval 50"/>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2" name="TextBox 51"/>
            <p:cNvSpPr txBox="1"/>
            <p:nvPr userDrawn="1"/>
          </p:nvSpPr>
          <p:spPr>
            <a:xfrm>
              <a:off x="7872020" y="51272"/>
              <a:ext cx="1022370" cy="1031051"/>
            </a:xfrm>
            <a:prstGeom prst="rect">
              <a:avLst/>
            </a:prstGeom>
            <a:noFill/>
          </p:spPr>
          <p:txBody>
            <a:bodyPr wrap="square" rtlCol="0">
              <a:spAutoFit/>
            </a:bodyPr>
            <a:lstStyle/>
            <a:p>
              <a:pPr algn="ctr"/>
              <a:r>
                <a:rPr lang="en-US" sz="1600" b="1" dirty="0">
                  <a:solidFill>
                    <a:srgbClr val="FFFFFF"/>
                  </a:solidFill>
                </a:rPr>
                <a:t>WHY</a:t>
              </a:r>
            </a:p>
            <a:p>
              <a:pPr algn="ctr"/>
              <a:r>
                <a:rPr lang="en-US" sz="900" dirty="0">
                  <a:solidFill>
                    <a:srgbClr val="FFFFFF"/>
                  </a:solidFill>
                </a:rPr>
                <a:t>Collect</a:t>
              </a:r>
              <a:endParaRPr lang="en-US" sz="900" baseline="0" dirty="0">
                <a:solidFill>
                  <a:srgbClr val="FFFFFF"/>
                </a:solidFill>
              </a:endParaRPr>
            </a:p>
            <a:p>
              <a:pPr algn="ctr"/>
              <a:r>
                <a:rPr lang="en-US" sz="900" dirty="0">
                  <a:solidFill>
                    <a:srgbClr val="FFFFFF"/>
                  </a:solidFill>
                </a:rPr>
                <a:t>Fire Fuel Transect Measurement</a:t>
              </a:r>
            </a:p>
            <a:p>
              <a:pPr algn="ctr"/>
              <a:r>
                <a:rPr lang="en-US" sz="900" dirty="0">
                  <a:solidFill>
                    <a:srgbClr val="FFFFFF"/>
                  </a:solidFill>
                </a:rPr>
                <a:t>Data?</a:t>
              </a:r>
            </a:p>
            <a:p>
              <a:pPr algn="ctr"/>
              <a:endParaRPr lang="en-US" sz="900" dirty="0">
                <a:solidFill>
                  <a:srgbClr val="FFFFFF"/>
                </a:solidFill>
              </a:endParaRPr>
            </a:p>
          </p:txBody>
        </p:sp>
      </p:grpSp>
    </p:spTree>
    <p:extLst>
      <p:ext uri="{BB962C8B-B14F-4D97-AF65-F5344CB8AC3E}">
        <p14:creationId xmlns:p14="http://schemas.microsoft.com/office/powerpoint/2010/main" val="400726830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22"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9" y="2754550"/>
            <a:ext cx="6858002" cy="1164169"/>
          </a:xfrm>
          <a:prstGeom prst="rect">
            <a:avLst/>
          </a:prstGeom>
          <a:ln>
            <a:noFill/>
          </a:ln>
          <a:effectLst>
            <a:outerShdw blurRad="50800" dist="38100" dir="5400000" algn="t" rotWithShape="0">
              <a:prstClr val="black">
                <a:alpha val="40000"/>
              </a:prstClr>
            </a:outerShdw>
          </a:effectLst>
        </p:spPr>
      </p:pic>
      <p:pic>
        <p:nvPicPr>
          <p:cNvPr id="21" name="Picture 20"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19" name="Picture 18"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7"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400" noProof="0" dirty="0" smtClean="0"/>
              <a:t>Descripción</a:t>
            </a:r>
            <a:r>
              <a:rPr lang="es-AR" sz="1400" baseline="0" noProof="0" dirty="0" smtClean="0"/>
              <a:t> general</a:t>
            </a:r>
            <a:endParaRPr lang="es-AR" sz="1400" noProof="0" dirty="0"/>
          </a:p>
        </p:txBody>
      </p:sp>
      <p:sp>
        <p:nvSpPr>
          <p:cNvPr id="26"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7"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12"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noProof="0" dirty="0" smtClean="0">
                <a:solidFill>
                  <a:srgbClr val="055000"/>
                </a:solidFill>
              </a:rPr>
              <a:t>Descripción</a:t>
            </a:r>
            <a:r>
              <a:rPr lang="es-AR" sz="1100" b="1" baseline="0" noProof="0" dirty="0" smtClean="0">
                <a:solidFill>
                  <a:srgbClr val="055000"/>
                </a:solidFill>
              </a:rPr>
              <a:t> general</a:t>
            </a:r>
            <a:endParaRPr lang="es-AR" sz="1100" b="1" noProof="0" dirty="0" smtClean="0">
              <a:solidFill>
                <a:srgbClr val="055000"/>
              </a:solidFill>
            </a:endParaRPr>
          </a:p>
          <a:p>
            <a:pPr marL="228600" indent="-228600">
              <a:spcAft>
                <a:spcPts val="800"/>
              </a:spcAft>
              <a:buFont typeface="+mj-lt"/>
              <a:buAutoNum type="alphaUcPeriod"/>
            </a:pPr>
            <a:r>
              <a:rPr lang="es-AR" sz="1100" b="1" noProof="0" dirty="0" smtClean="0">
                <a:solidFill>
                  <a:srgbClr val="719B86"/>
                </a:solidFill>
              </a:rPr>
              <a:t>Objetivos 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13"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80132624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s-AR" sz="1400" b="1" noProof="0" dirty="0" smtClean="0"/>
              <a:t>Objetivos</a:t>
            </a:r>
            <a:r>
              <a:rPr lang="es-AR" sz="1400" b="0" noProof="0" dirty="0" smtClean="0"/>
              <a:t> del aprendizaje</a:t>
            </a:r>
            <a:endParaRPr lang="es-AR" sz="1400" b="1" noProof="0" dirty="0"/>
          </a:p>
        </p:txBody>
      </p:sp>
      <p:sp>
        <p:nvSpPr>
          <p:cNvPr id="19"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1"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4"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baseline="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baseline="0" noProof="0" dirty="0" smtClean="0">
                <a:solidFill>
                  <a:srgbClr val="055000"/>
                </a:solidFill>
                <a:latin typeface="+mn-lt"/>
                <a:ea typeface="+mn-ea"/>
                <a:cs typeface="+mn-cs"/>
              </a:rPr>
              <a:t>Objetivos 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6"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589056479"/>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sp>
        <p:nvSpPr>
          <p:cNvPr id="17" name="Oval 16"/>
          <p:cNvSpPr/>
          <p:nvPr userDrawn="1"/>
        </p:nvSpPr>
        <p:spPr>
          <a:xfrm>
            <a:off x="7808013" y="46515"/>
            <a:ext cx="1103962" cy="87314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4"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r>
              <a:rPr lang="es-AR" sz="1400" b="1" noProof="0" dirty="0" smtClean="0"/>
              <a:t>Qué es </a:t>
            </a:r>
            <a:r>
              <a:rPr lang="es-AR" sz="1400" b="0" noProof="0" dirty="0" smtClean="0"/>
              <a:t>el ciclo de</a:t>
            </a:r>
            <a:r>
              <a:rPr lang="es-AR" sz="1400" b="0" baseline="0" noProof="0" dirty="0" smtClean="0"/>
              <a:t> carbono</a:t>
            </a:r>
            <a:endParaRPr lang="es-AR" sz="1400" b="1" noProof="0" dirty="0"/>
          </a:p>
        </p:txBody>
      </p:sp>
      <p:sp>
        <p:nvSpPr>
          <p:cNvPr id="16"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8"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1"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noProof="0" dirty="0" smtClean="0">
                <a:solidFill>
                  <a:srgbClr val="719B86"/>
                </a:solidFill>
                <a:latin typeface="+mn-lt"/>
                <a:ea typeface="+mn-ea"/>
                <a:cs typeface="+mn-cs"/>
              </a:rPr>
              <a:t>Objetivos de aprendizaje</a:t>
            </a:r>
          </a:p>
          <a:p>
            <a:pPr marL="228600" indent="-228600">
              <a:spcAft>
                <a:spcPts val="800"/>
              </a:spcAft>
              <a:buFont typeface="+mj-lt"/>
              <a:buAutoNum type="alphaUcPeriod"/>
            </a:pPr>
            <a:r>
              <a:rPr lang="es-AR" sz="1100" b="1" kern="1200" baseline="0" noProof="0" dirty="0" smtClean="0">
                <a:solidFill>
                  <a:srgbClr val="055000"/>
                </a:solidFill>
                <a:latin typeface="+mn-lt"/>
                <a:ea typeface="+mn-ea"/>
                <a:cs typeface="+mn-cs"/>
              </a:rPr>
              <a:t>¿Qué es el ciclo de carbono?</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4103454574"/>
      </p:ext>
    </p:extLst>
  </p:cSld>
  <p:clrMap bg1="lt1" tx1="dk1" bg2="lt2" tx2="dk2" accent1="accent1" accent2="accent2" accent3="accent3" accent4="accent4" accent5="accent5" accent6="accent6" hlink="hlink" folHlink="folHlink"/>
  <p:sldLayoutIdLst>
    <p:sldLayoutId id="21474837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Globe_logo.sv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4" name="Picture 23"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400" b="0" noProof="0" dirty="0" smtClean="0"/>
              <a:t>Qué es </a:t>
            </a:r>
            <a:r>
              <a:rPr lang="es-AR" sz="1400" noProof="0" dirty="0" smtClean="0"/>
              <a:t>un </a:t>
            </a:r>
            <a:r>
              <a:rPr lang="es-AR" sz="1400" b="1" noProof="0" dirty="0" smtClean="0"/>
              <a:t>sistema</a:t>
            </a:r>
            <a:endParaRPr lang="es-AR" sz="1400" b="1" noProof="0" dirty="0"/>
          </a:p>
        </p:txBody>
      </p:sp>
      <p:sp>
        <p:nvSpPr>
          <p:cNvPr id="15"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6"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2"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noProof="0" dirty="0" smtClean="0">
                <a:solidFill>
                  <a:srgbClr val="719B86"/>
                </a:solidFill>
                <a:latin typeface="+mn-lt"/>
                <a:ea typeface="+mn-ea"/>
                <a:cs typeface="+mn-cs"/>
              </a:rPr>
              <a:t>Objetivos </a:t>
            </a:r>
            <a:r>
              <a:rPr lang="es-AR" sz="1100" b="1" noProof="0" dirty="0" smtClean="0">
                <a:solidFill>
                  <a:srgbClr val="719B86"/>
                </a:solidFill>
              </a:rPr>
              <a:t>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kern="1200" baseline="0" noProof="0" dirty="0" smtClean="0">
                <a:solidFill>
                  <a:srgbClr val="055000"/>
                </a:solidFill>
                <a:latin typeface="+mn-lt"/>
                <a:ea typeface="+mn-ea"/>
                <a:cs typeface="+mn-cs"/>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5"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128367516"/>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3" name="Picture 12" descr="2_LP_BannerBioBUDBURST.png">
            <a:extLst>
              <a:ext uri="{FF2B5EF4-FFF2-40B4-BE49-F238E27FC236}">
                <a16:creationId xmlns:a16="http://schemas.microsoft.com/office/drawing/2014/main" id="{C1B4FE16-CF07-814E-94F8-515603928C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4" name="Picture 13" descr="Globe_logo.svg.png">
            <a:extLst>
              <a:ext uri="{FF2B5EF4-FFF2-40B4-BE49-F238E27FC236}">
                <a16:creationId xmlns:a16="http://schemas.microsoft.com/office/drawing/2014/main" id="{C82FE5EA-7C8C-E24B-BD05-9EE1AAEA08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9" name="Picture 28" descr="3_BiosphereICONsm.png">
            <a:extLst>
              <a:ext uri="{FF2B5EF4-FFF2-40B4-BE49-F238E27FC236}">
                <a16:creationId xmlns:a16="http://schemas.microsoft.com/office/drawing/2014/main" id="{3742A185-ADDE-AE4C-A80A-D39071A165E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400" noProof="0" dirty="0" smtClean="0"/>
              <a:t>Qué es un </a:t>
            </a:r>
            <a:r>
              <a:rPr lang="es-AR" sz="1400" b="1" noProof="0" dirty="0" smtClean="0"/>
              <a:t>modelo</a:t>
            </a:r>
            <a:endParaRPr lang="es-AR" sz="1400" b="1" noProof="0" dirty="0"/>
          </a:p>
        </p:txBody>
      </p:sp>
      <p:sp>
        <p:nvSpPr>
          <p:cNvPr id="16"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9"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0"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noProof="0" dirty="0" smtClean="0">
                <a:solidFill>
                  <a:srgbClr val="719B86"/>
                </a:solidFill>
                <a:latin typeface="+mn-lt"/>
                <a:ea typeface="+mn-ea"/>
                <a:cs typeface="+mn-cs"/>
              </a:rPr>
              <a:t>Objetivos 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kern="1200" baseline="0" noProof="0" dirty="0" smtClean="0">
                <a:solidFill>
                  <a:srgbClr val="055000"/>
                </a:solidFill>
                <a:latin typeface="+mn-lt"/>
                <a:ea typeface="+mn-ea"/>
                <a:cs typeface="+mn-cs"/>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97105105"/>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4" name="Picture 13" descr="2_LP_BannerBioBUDBURST.png">
            <a:extLst>
              <a:ext uri="{FF2B5EF4-FFF2-40B4-BE49-F238E27FC236}">
                <a16:creationId xmlns:a16="http://schemas.microsoft.com/office/drawing/2014/main" id="{CF1E9FDC-0409-FF40-B41A-CD59D9BE9F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Globe_logo.svg.png">
            <a:extLst>
              <a:ext uri="{FF2B5EF4-FFF2-40B4-BE49-F238E27FC236}">
                <a16:creationId xmlns:a16="http://schemas.microsoft.com/office/drawing/2014/main" id="{A0ACD64B-EA51-C34A-BB0C-FEC0B567D8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30" name="Picture 29" descr="3_BiosphereICONsm.png">
            <a:extLst>
              <a:ext uri="{FF2B5EF4-FFF2-40B4-BE49-F238E27FC236}">
                <a16:creationId xmlns:a16="http://schemas.microsoft.com/office/drawing/2014/main" id="{F112EDA1-AA81-654D-93C2-346955748D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s-AR" sz="1400" b="1" noProof="0" dirty="0" smtClean="0"/>
              <a:t>Por qué </a:t>
            </a:r>
            <a:r>
              <a:rPr lang="es-AR" sz="1400" b="0" noProof="0" dirty="0" smtClean="0"/>
              <a:t>usar modelos</a:t>
            </a:r>
            <a:endParaRPr lang="es-AR" sz="1400" b="1" noProof="0" dirty="0"/>
          </a:p>
        </p:txBody>
      </p:sp>
      <p:sp>
        <p:nvSpPr>
          <p:cNvPr id="13"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8"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19"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noProof="0" dirty="0" smtClean="0">
                <a:solidFill>
                  <a:srgbClr val="719B86"/>
                </a:solidFill>
                <a:latin typeface="+mn-lt"/>
                <a:ea typeface="+mn-ea"/>
                <a:cs typeface="+mn-cs"/>
              </a:rPr>
              <a:t>Objetivos </a:t>
            </a:r>
            <a:r>
              <a:rPr lang="es-AR" sz="1100" b="1" noProof="0" dirty="0" smtClean="0">
                <a:solidFill>
                  <a:srgbClr val="719B86"/>
                </a:solidFill>
              </a:rPr>
              <a:t>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kern="1200" noProof="0" dirty="0" smtClean="0">
                <a:solidFill>
                  <a:srgbClr val="055000"/>
                </a:solidFill>
                <a:latin typeface="+mn-lt"/>
                <a:ea typeface="+mn-ea"/>
                <a:cs typeface="+mn-cs"/>
              </a:rPr>
              <a:t>¿Por qué usar modelos?</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959529292"/>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E0C356AB-0B0E-CC4D-AC84-58B3A5706B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A2E535BA-BF24-AF47-BA54-EAE796FA45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505F98F0-750E-194B-9E7B-4BB5802BA5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r>
              <a:rPr lang="es-AR" sz="1400" b="0" noProof="0" dirty="0" smtClean="0"/>
              <a:t>Simulación de clip de papel</a:t>
            </a:r>
            <a:endParaRPr lang="es-AR" sz="1400" b="0" noProof="0" dirty="0"/>
          </a:p>
        </p:txBody>
      </p:sp>
      <p:sp>
        <p:nvSpPr>
          <p:cNvPr id="15"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9"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1"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baseline="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baseline="0" noProof="0" dirty="0" smtClean="0">
                <a:solidFill>
                  <a:srgbClr val="719B86"/>
                </a:solidFill>
                <a:latin typeface="+mn-lt"/>
                <a:ea typeface="+mn-ea"/>
                <a:cs typeface="+mn-cs"/>
              </a:rPr>
              <a:t>Objetivos </a:t>
            </a:r>
            <a:r>
              <a:rPr lang="es-AR" sz="1100" b="1" noProof="0" dirty="0" smtClean="0">
                <a:solidFill>
                  <a:srgbClr val="719B86"/>
                </a:solidFill>
              </a:rPr>
              <a:t>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kern="1200" noProof="0" dirty="0" smtClean="0">
                <a:solidFill>
                  <a:srgbClr val="055000"/>
                </a:solidFill>
                <a:latin typeface="+mn-lt"/>
                <a:ea typeface="+mn-ea"/>
                <a:cs typeface="+mn-cs"/>
              </a:rPr>
              <a:t>Simulación de clip de papel</a:t>
            </a:r>
          </a:p>
          <a:p>
            <a:pPr marL="228600" indent="-228600">
              <a:spcAft>
                <a:spcPts val="800"/>
              </a:spcAft>
              <a:buFont typeface="+mj-lt"/>
              <a:buAutoNum type="alphaUcPeriod"/>
            </a:pPr>
            <a:r>
              <a:rPr lang="es-AR" sz="1100" b="1" noProof="0" dirty="0" smtClean="0">
                <a:solidFill>
                  <a:srgbClr val="719B86"/>
                </a:solidFill>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431037340"/>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Oval 16"/>
          <p:cNvSpPr/>
          <p:nvPr userDrawn="1"/>
        </p:nvSpPr>
        <p:spPr>
          <a:xfrm>
            <a:off x="7564583" y="52539"/>
            <a:ext cx="1358080" cy="87314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r>
              <a:rPr lang="es-AR" sz="1400" noProof="0" dirty="0" smtClean="0"/>
              <a:t>Modelo de acumulación</a:t>
            </a:r>
            <a:r>
              <a:rPr lang="es-AR" sz="1400" baseline="0" noProof="0" dirty="0" smtClean="0"/>
              <a:t> de biomasa</a:t>
            </a:r>
            <a:endParaRPr lang="es-AR" sz="1400" noProof="0" dirty="0"/>
          </a:p>
        </p:txBody>
      </p:sp>
      <p:sp>
        <p:nvSpPr>
          <p:cNvPr id="15"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9" name="TextBox 26">
            <a:extLst>
              <a:ext uri="{FF2B5EF4-FFF2-40B4-BE49-F238E27FC236}">
                <a16:creationId xmlns:a16="http://schemas.microsoft.com/office/drawing/2014/main" id="{FF15FA4A-8F6F-854C-9CD1-0258E135B216}"/>
              </a:ext>
            </a:extLst>
          </p:cNvPr>
          <p:cNvSpPr txBox="1"/>
          <p:nvPr userDrawn="1"/>
        </p:nvSpPr>
        <p:spPr>
          <a:xfrm>
            <a:off x="4123093" y="492511"/>
            <a:ext cx="3004966" cy="276999"/>
          </a:xfrm>
          <a:prstGeom prst="rect">
            <a:avLst/>
          </a:prstGeom>
          <a:noFill/>
        </p:spPr>
        <p:txBody>
          <a:bodyPr wrap="square" rtlCol="0">
            <a:spAutoFit/>
          </a:bodyPr>
          <a:lstStyle/>
          <a:p>
            <a:pPr algn="l"/>
            <a:r>
              <a:rPr lang="es-AR" sz="1200" b="1" kern="1800" spc="0" noProof="0" dirty="0" smtClean="0">
                <a:solidFill>
                  <a:srgbClr val="123B1C"/>
                </a:solidFill>
              </a:rPr>
              <a:t>Sistemas y modelado</a:t>
            </a:r>
            <a:endParaRPr lang="es-AR" sz="1400" b="1" kern="1800" spc="0" noProof="0" dirty="0">
              <a:solidFill>
                <a:srgbClr val="123B1C"/>
              </a:solidFill>
            </a:endParaRPr>
          </a:p>
        </p:txBody>
      </p:sp>
      <p:sp>
        <p:nvSpPr>
          <p:cNvPr id="21" name="Rectangle 11">
            <a:extLst>
              <a:ext uri="{FF2B5EF4-FFF2-40B4-BE49-F238E27FC236}">
                <a16:creationId xmlns:a16="http://schemas.microsoft.com/office/drawing/2014/main" id="{E5986CC4-AE12-884E-89E3-113330255084}"/>
              </a:ext>
            </a:extLst>
          </p:cNvPr>
          <p:cNvSpPr/>
          <p:nvPr userDrawn="1"/>
        </p:nvSpPr>
        <p:spPr>
          <a:xfrm>
            <a:off x="-47175" y="1231447"/>
            <a:ext cx="1300242" cy="5519460"/>
          </a:xfrm>
          <a:prstGeom prst="rect">
            <a:avLst/>
          </a:prstGeom>
        </p:spPr>
        <p:txBody>
          <a:bodyPr wrap="square">
            <a:spAutoFit/>
          </a:bodyPr>
          <a:lstStyle/>
          <a:p>
            <a:pPr marL="228600" indent="-228600">
              <a:spcAft>
                <a:spcPts val="800"/>
              </a:spcAft>
              <a:buFont typeface="+mj-lt"/>
              <a:buAutoNum type="alphaUcPeriod"/>
              <a:tabLst/>
            </a:pPr>
            <a:r>
              <a:rPr lang="es-AR" sz="1100" b="1" kern="1200" baseline="0" noProof="0" dirty="0" smtClean="0">
                <a:solidFill>
                  <a:srgbClr val="719B86"/>
                </a:solidFill>
                <a:latin typeface="+mn-lt"/>
                <a:ea typeface="+mn-ea"/>
                <a:cs typeface="+mn-cs"/>
              </a:rPr>
              <a:t>Descripción general</a:t>
            </a:r>
          </a:p>
          <a:p>
            <a:pPr marL="228600" indent="-228600">
              <a:spcAft>
                <a:spcPts val="800"/>
              </a:spcAft>
              <a:buFont typeface="+mj-lt"/>
              <a:buAutoNum type="alphaUcPeriod"/>
            </a:pPr>
            <a:r>
              <a:rPr lang="es-AR" sz="1100" b="1" kern="1200" baseline="0" noProof="0" dirty="0" smtClean="0">
                <a:solidFill>
                  <a:srgbClr val="719B86"/>
                </a:solidFill>
                <a:latin typeface="+mn-lt"/>
                <a:ea typeface="+mn-ea"/>
                <a:cs typeface="+mn-cs"/>
              </a:rPr>
              <a:t>Objetivos </a:t>
            </a:r>
            <a:r>
              <a:rPr lang="es-AR" sz="1100" b="1" noProof="0" dirty="0" smtClean="0">
                <a:solidFill>
                  <a:srgbClr val="719B86"/>
                </a:solidFill>
              </a:rPr>
              <a:t>de aprendizaje</a:t>
            </a:r>
          </a:p>
          <a:p>
            <a:pPr marL="228600" indent="-228600">
              <a:spcAft>
                <a:spcPts val="800"/>
              </a:spcAft>
              <a:buFont typeface="+mj-lt"/>
              <a:buAutoNum type="alphaUcPeriod"/>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¿Qué es un sistema?</a:t>
            </a:r>
          </a:p>
          <a:p>
            <a:pPr marL="228600" indent="-228600">
              <a:spcAft>
                <a:spcPts val="800"/>
              </a:spcAft>
              <a:buFont typeface="+mj-lt"/>
              <a:buAutoNum type="alphaUcPeriod"/>
            </a:pPr>
            <a:r>
              <a:rPr lang="es-AR" sz="1100" b="1" noProof="0" dirty="0" smtClean="0">
                <a:solidFill>
                  <a:srgbClr val="719B86"/>
                </a:solidFill>
              </a:rPr>
              <a:t>¿Qué es un modelo?</a:t>
            </a:r>
          </a:p>
          <a:p>
            <a:pPr marL="228600" indent="-228600">
              <a:spcAft>
                <a:spcPts val="800"/>
              </a:spcAft>
              <a:buFont typeface="+mj-lt"/>
              <a:buAutoNum type="alphaUcPeriod"/>
            </a:pPr>
            <a:r>
              <a:rPr lang="es-AR" sz="1100" b="1" noProof="0" dirty="0" smtClean="0">
                <a:solidFill>
                  <a:srgbClr val="719B86"/>
                </a:solidFill>
              </a:rPr>
              <a:t>¿Por qué usar</a:t>
            </a:r>
            <a:r>
              <a:rPr lang="es-AR" sz="1100" b="1" baseline="0" noProof="0" dirty="0" smtClean="0">
                <a:solidFill>
                  <a:srgbClr val="719B86"/>
                </a:solidFill>
              </a:rPr>
              <a:t> modelos</a:t>
            </a:r>
            <a:r>
              <a:rPr lang="es-AR" sz="1100" b="1" noProof="0" dirty="0" smtClean="0">
                <a:solidFill>
                  <a:srgbClr val="719B86"/>
                </a:solidFill>
              </a:rPr>
              <a:t>?</a:t>
            </a:r>
          </a:p>
          <a:p>
            <a:pPr marL="228600" indent="-228600">
              <a:spcAft>
                <a:spcPts val="800"/>
              </a:spcAft>
              <a:buFont typeface="+mj-lt"/>
              <a:buAutoNum type="alphaUcPeriod"/>
            </a:pPr>
            <a:r>
              <a:rPr lang="es-AR" sz="1100" b="1" noProof="0" dirty="0" smtClean="0">
                <a:solidFill>
                  <a:srgbClr val="719B86"/>
                </a:solidFill>
              </a:rPr>
              <a:t>Simulación de clip</a:t>
            </a:r>
            <a:r>
              <a:rPr lang="es-AR" sz="1100" b="1" baseline="0" noProof="0" dirty="0" smtClean="0">
                <a:solidFill>
                  <a:srgbClr val="719B86"/>
                </a:solidFill>
              </a:rPr>
              <a:t> de papel</a:t>
            </a:r>
            <a:endParaRPr lang="es-AR" sz="1100" b="1" noProof="0" dirty="0" smtClean="0">
              <a:solidFill>
                <a:srgbClr val="719B86"/>
              </a:solidFill>
            </a:endParaRPr>
          </a:p>
          <a:p>
            <a:pPr marL="228600" indent="-228600">
              <a:spcAft>
                <a:spcPts val="800"/>
              </a:spcAft>
              <a:buFont typeface="+mj-lt"/>
              <a:buAutoNum type="alphaUcPeriod"/>
            </a:pPr>
            <a:r>
              <a:rPr lang="es-AR" sz="1100" b="1" kern="1200" baseline="0" noProof="0" dirty="0" smtClean="0">
                <a:solidFill>
                  <a:srgbClr val="055000"/>
                </a:solidFill>
                <a:latin typeface="+mn-lt"/>
                <a:ea typeface="+mn-ea"/>
                <a:cs typeface="+mn-cs"/>
              </a:rPr>
              <a:t>Modelo de acumulación de biomasa</a:t>
            </a:r>
          </a:p>
          <a:p>
            <a:pPr marL="228600" indent="-228600">
              <a:spcAft>
                <a:spcPts val="800"/>
              </a:spcAft>
              <a:buFont typeface="+mj-lt"/>
              <a:buAutoNum type="alphaUcPeriod"/>
            </a:pPr>
            <a:r>
              <a:rPr lang="es-ES" sz="1100" b="1" noProof="0" dirty="0" smtClean="0">
                <a:solidFill>
                  <a:srgbClr val="719B86"/>
                </a:solidFill>
              </a:rPr>
              <a:t>Modelos globales del ciclo del carbono</a:t>
            </a:r>
          </a:p>
          <a:p>
            <a:pPr marL="228600" indent="-228600">
              <a:spcAft>
                <a:spcPts val="800"/>
              </a:spcAft>
              <a:buFont typeface="+mj-lt"/>
              <a:buAutoNum type="alphaUcPeriod"/>
            </a:pPr>
            <a:r>
              <a:rPr lang="es-AR" sz="1100" b="1" noProof="0" dirty="0" smtClean="0">
                <a:solidFill>
                  <a:srgbClr val="719B86"/>
                </a:solidFill>
              </a:rPr>
              <a:t>Auto</a:t>
            </a:r>
            <a:r>
              <a:rPr lang="es-AR" sz="1100" b="1" baseline="0" noProof="0" dirty="0" smtClean="0">
                <a:solidFill>
                  <a:srgbClr val="719B86"/>
                </a:solidFill>
              </a:rPr>
              <a:t> evaluación</a:t>
            </a:r>
            <a:endParaRPr lang="es-AR" sz="1100" b="1" noProof="0" dirty="0" smtClean="0">
              <a:solidFill>
                <a:srgbClr val="719B86"/>
              </a:solidFill>
            </a:endParaRPr>
          </a:p>
          <a:p>
            <a:pPr marL="228600" indent="-228600">
              <a:spcAft>
                <a:spcPts val="800"/>
              </a:spcAft>
              <a:buFont typeface="+mj-lt"/>
              <a:buAutoNum type="alphaUcPeriod"/>
            </a:pPr>
            <a:r>
              <a:rPr lang="es-AR" sz="1100" b="1" noProof="0" dirty="0" smtClean="0">
                <a:solidFill>
                  <a:srgbClr val="719B86"/>
                </a:solidFill>
              </a:rPr>
              <a:t>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634950193"/>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lobe.gov/documents/355050/7da1ef2a-28eb-43e6-b6ee-e6af26a401f3"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s://exchange.iseesystems.com/public/globeprogam/paperclip-tutorial-model"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exchange.iseesystems.com/public/globeprogam/paperclip-tutorial-model"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xchange.iseesystems.com/public/globeprogam/paperclip-tutorial-model/index.html#page4"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xchange.iseesystems.com/public/globeprogam/paperclip-tutorial-model/index.html#page4"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xchange.iseesystems.com/public/globeprogam/paperclip-tutorial-model/index.html#page1"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exchange.iseesystems.com/public/globeprogram/biomass-accumulation-model" TargetMode="External"/><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xchange.iseesystems.com/public/globeprogram/biomass-accumulation-model" TargetMode="Externa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globe.gov/documents/355050/2713218c-4388-4251-9c78-6aa135a9d097" TargetMode="External"/><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K8vQvYOprVU&amp;feature=youtu.b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60.png"/><Relationship Id="rId4" Type="http://schemas.microsoft.com/office/2011/relationships/webextension" Target="../webextensions/webextension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globe.gov/documents/355050/2713218c-4388-4251-9c78-6aa135a9d097"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hyperlink" Target="https://www.globe.gov/documents/355050/41927208/Simple+Global+Carbon+Cycle+Model+Teacher+Guide/9ed6f445-9707-4026-bfc1-3468cf9989ec" TargetMode="External"/><Relationship Id="rId5" Type="http://schemas.openxmlformats.org/officeDocument/2006/relationships/hyperlink" Target="https://exchange.iseesystems.com/public/globeprogam/simple-global-carbon-cycle-model/index.html#page1" TargetMode="Externa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5" Type="http://schemas.openxmlformats.org/officeDocument/2006/relationships/hyperlink" Target="https://www.globe.gov/documents/355050/41927208/Global+Carbon+Cycle+Model+with+Feedbacks+Teacher+Guide/1487e078-6b6f-48a8-a766-c45e17aba1db" TargetMode="External"/><Relationship Id="rId4" Type="http://schemas.openxmlformats.org/officeDocument/2006/relationships/hyperlink" Target="https://exchange.iseesystems.com/public/globeprogam/global-carbon-cycle-model-with-feedbacks/index.html#page1"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climate.nasa.gov/" TargetMode="External"/><Relationship Id="rId2" Type="http://schemas.openxmlformats.org/officeDocument/2006/relationships/hyperlink" Target="https://www.nasa.gov/feature/goddard/carbon-climate" TargetMode="External"/><Relationship Id="rId1" Type="http://schemas.openxmlformats.org/officeDocument/2006/relationships/slideLayout" Target="../slideLayouts/slideLayout12.xml"/><Relationship Id="rId6" Type="http://schemas.openxmlformats.org/officeDocument/2006/relationships/hyperlink" Target="http://exchange.iseesystems.com" TargetMode="External"/><Relationship Id="rId5" Type="http://schemas.openxmlformats.org/officeDocument/2006/relationships/hyperlink" Target="https://www.globe.gov/documents/355050/14396119/SystemsAndModelsIntroduction.pdf/c1589f8a-b76f-4922-8a67-5fee8c26777c" TargetMode="External"/><Relationship Id="rId4" Type="http://schemas.openxmlformats.org/officeDocument/2006/relationships/hyperlink" Target="http://www.globalcarbonproject.org/"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lac_rco@educ.austral.edu.ar" TargetMode="External"/><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hyperlink" Target="https://www.facebook.com/GLOBELAC" TargetMode="External"/><Relationship Id="rId5" Type="http://schemas.openxmlformats.org/officeDocument/2006/relationships/hyperlink" Target="https://www.instagram.com/globe_lac/" TargetMode="External"/><Relationship Id="rId4" Type="http://schemas.openxmlformats.org/officeDocument/2006/relationships/hyperlink" Target="mailto:GLOBELAC.COMMUNICATIONS@EDUC.AUSTRAL.EDU.AR" TargetMode="External"/><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www.globe.gov/documents/355050/14396119/TeacherTemplates.pdf/0bd26c8f-47fd-41e1-ab5a-7732eadaa122"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978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Ejemplos y no ejemplos de sistemas</a:t>
            </a:r>
            <a:endParaRPr kumimoji="0" lang="es-AR" sz="3600" b="1" i="0" u="none" strike="noStrike" kern="1200" cap="none" spc="0" normalizeH="0" baseline="0" dirty="0">
              <a:ln>
                <a:noFill/>
              </a:ln>
              <a:solidFill>
                <a:srgbClr val="002060"/>
              </a:solidFill>
              <a:effectLst/>
              <a:uLnTx/>
              <a:uFillTx/>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1461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smtClean="0">
                <a:cs typeface="Calibri Light"/>
              </a:rPr>
              <a:t>Ejemplos de sistemas:</a:t>
            </a:r>
          </a:p>
          <a:p>
            <a:pPr lvl="1"/>
            <a:r>
              <a:rPr lang="es-AR" dirty="0" smtClean="0">
                <a:latin typeface="Calibri Light" panose="020F0302020204030204" pitchFamily="34" charset="0"/>
                <a:cs typeface="Calibri Light" panose="020F0302020204030204" pitchFamily="34" charset="0"/>
              </a:rPr>
              <a:t>Bicicleta</a:t>
            </a:r>
          </a:p>
          <a:p>
            <a:pPr lvl="1"/>
            <a:r>
              <a:rPr lang="es-AR" dirty="0" smtClean="0">
                <a:latin typeface="Calibri Light" panose="020F0302020204030204" pitchFamily="34" charset="0"/>
                <a:cs typeface="Calibri Light" panose="020F0302020204030204" pitchFamily="34" charset="0"/>
              </a:rPr>
              <a:t>Granja</a:t>
            </a:r>
          </a:p>
          <a:p>
            <a:pPr lvl="1"/>
            <a:r>
              <a:rPr lang="es-AR" dirty="0" smtClean="0">
                <a:latin typeface="Calibri Light" panose="020F0302020204030204" pitchFamily="34" charset="0"/>
                <a:cs typeface="Calibri Light" panose="020F0302020204030204" pitchFamily="34" charset="0"/>
              </a:rPr>
              <a:t>Fábrica</a:t>
            </a:r>
          </a:p>
          <a:p>
            <a:pPr marL="457200" lvl="1" indent="0">
              <a:buNone/>
            </a:pPr>
            <a:endParaRPr lang="es-AR" dirty="0" smtClean="0">
              <a:latin typeface="Calibri Light" panose="020F0302020204030204" pitchFamily="34" charset="0"/>
              <a:cs typeface="Calibri Light" panose="020F0302020204030204" pitchFamily="34" charset="0"/>
            </a:endParaRPr>
          </a:p>
          <a:p>
            <a:r>
              <a:rPr lang="es-AR" dirty="0" smtClean="0">
                <a:latin typeface="Calibri Light" panose="020F0302020204030204" pitchFamily="34" charset="0"/>
                <a:cs typeface="Calibri Light" panose="020F0302020204030204" pitchFamily="34" charset="0"/>
              </a:rPr>
              <a:t>No ejemplos:</a:t>
            </a:r>
            <a:endParaRPr lang="es-AR" dirty="0" smtClean="0">
              <a:solidFill>
                <a:srgbClr val="7030A0"/>
              </a:solidFill>
              <a:latin typeface="Calibri Light" panose="020F0302020204030204" pitchFamily="34" charset="0"/>
              <a:cs typeface="Calibri Light" panose="020F0302020204030204" pitchFamily="34" charset="0"/>
            </a:endParaRPr>
          </a:p>
          <a:p>
            <a:pPr lvl="1"/>
            <a:r>
              <a:rPr lang="es-AR" dirty="0" smtClean="0">
                <a:latin typeface="Calibri Light" panose="020F0302020204030204" pitchFamily="34" charset="0"/>
                <a:cs typeface="Calibri Light" panose="020F0302020204030204" pitchFamily="34" charset="0"/>
              </a:rPr>
              <a:t>Roca</a:t>
            </a:r>
          </a:p>
          <a:p>
            <a:pPr lvl="1"/>
            <a:r>
              <a:rPr lang="es-AR" dirty="0" smtClean="0">
                <a:latin typeface="Calibri Light" panose="020F0302020204030204" pitchFamily="34" charset="0"/>
                <a:cs typeface="Calibri Light" panose="020F0302020204030204" pitchFamily="34" charset="0"/>
              </a:rPr>
              <a:t>Zapato</a:t>
            </a:r>
          </a:p>
          <a:p>
            <a:pPr lvl="1"/>
            <a:r>
              <a:rPr lang="es-AR" dirty="0">
                <a:latin typeface="Calibri Light" panose="020F0302020204030204" pitchFamily="34" charset="0"/>
                <a:cs typeface="Calibri Light" panose="020F0302020204030204" pitchFamily="34" charset="0"/>
              </a:rPr>
              <a:t>Jarra de </a:t>
            </a:r>
            <a:r>
              <a:rPr lang="es-AR" dirty="0" smtClean="0">
                <a:latin typeface="Calibri Light" panose="020F0302020204030204" pitchFamily="34" charset="0"/>
                <a:cs typeface="Calibri Light" panose="020F0302020204030204" pitchFamily="34" charset="0"/>
              </a:rPr>
              <a:t>jugo</a:t>
            </a:r>
            <a:endParaRPr lang="es-AR" dirty="0" smtClean="0">
              <a:latin typeface="Calibri Light" panose="020F0302020204030204" pitchFamily="34" charset="0"/>
              <a:cs typeface="Calibri Light" panose="020F0302020204030204" pitchFamily="34" charset="0"/>
            </a:endParaRPr>
          </a:p>
          <a:p>
            <a:pPr lvl="1"/>
            <a:endParaRPr lang="es-AR" dirty="0">
              <a:latin typeface="Calibri Light" panose="020F0302020204030204" pitchFamily="34" charset="0"/>
              <a:cs typeface="Calibri Light" panose="020F0302020204030204" pitchFamily="34" charset="0"/>
            </a:endParaRPr>
          </a:p>
        </p:txBody>
      </p:sp>
      <p:pic>
        <p:nvPicPr>
          <p:cNvPr id="4" name="Picture 4" descr="Illustrative image of a farm cycle, from plants, to animals, to farm products">
            <a:extLst>
              <a:ext uri="{FF2B5EF4-FFF2-40B4-BE49-F238E27FC236}">
                <a16:creationId xmlns:a16="http://schemas.microsoft.com/office/drawing/2014/main" id="{6C2D378D-8CBA-4E6B-9D44-69D95C640DE7}"/>
              </a:ext>
            </a:extLst>
          </p:cNvPr>
          <p:cNvPicPr>
            <a:picLocks noChangeAspect="1"/>
          </p:cNvPicPr>
          <p:nvPr/>
        </p:nvPicPr>
        <p:blipFill>
          <a:blip r:embed="rId2"/>
          <a:stretch>
            <a:fillRect/>
          </a:stretch>
        </p:blipFill>
        <p:spPr>
          <a:xfrm>
            <a:off x="5694219" y="2102983"/>
            <a:ext cx="2743200" cy="2596617"/>
          </a:xfrm>
          <a:prstGeom prst="rect">
            <a:avLst/>
          </a:prstGeom>
        </p:spPr>
      </p:pic>
      <p:pic>
        <p:nvPicPr>
          <p:cNvPr id="6" name="Picture 6" descr="Image of a rock">
            <a:extLst>
              <a:ext uri="{FF2B5EF4-FFF2-40B4-BE49-F238E27FC236}">
                <a16:creationId xmlns:a16="http://schemas.microsoft.com/office/drawing/2014/main" id="{ECAC3750-A73D-4BB6-A267-B3B49E54FEEF}"/>
              </a:ext>
            </a:extLst>
          </p:cNvPr>
          <p:cNvPicPr>
            <a:picLocks noChangeAspect="1"/>
          </p:cNvPicPr>
          <p:nvPr/>
        </p:nvPicPr>
        <p:blipFill>
          <a:blip r:embed="rId3"/>
          <a:stretch>
            <a:fillRect/>
          </a:stretch>
        </p:blipFill>
        <p:spPr>
          <a:xfrm>
            <a:off x="4073236" y="5114568"/>
            <a:ext cx="2743200" cy="1367118"/>
          </a:xfrm>
          <a:prstGeom prst="rect">
            <a:avLst/>
          </a:prstGeom>
        </p:spPr>
      </p:pic>
    </p:spTree>
    <p:extLst>
      <p:ext uri="{BB962C8B-B14F-4D97-AF65-F5344CB8AC3E}">
        <p14:creationId xmlns:p14="http://schemas.microsoft.com/office/powerpoint/2010/main" val="3742305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600" b="1" i="0" u="none" strike="noStrike" kern="1200" cap="none" spc="0" normalizeH="0" baseline="0" dirty="0" smtClean="0">
                <a:ln>
                  <a:noFill/>
                </a:ln>
                <a:solidFill>
                  <a:srgbClr val="002060"/>
                </a:solidFill>
                <a:effectLst/>
                <a:uLnTx/>
                <a:uFillTx/>
                <a:latin typeface="Calibri Light" charset="0"/>
                <a:ea typeface="+mj-ea"/>
                <a:cs typeface="+mj-cs"/>
              </a:rPr>
              <a:t>Vocabulari</a:t>
            </a:r>
            <a:r>
              <a:rPr lang="es-AR" dirty="0" smtClean="0"/>
              <a:t>o de sistemas</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2985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i="1" dirty="0" smtClean="0">
                <a:latin typeface="Calibri Light" panose="020F0302020204030204" pitchFamily="34" charset="0"/>
                <a:cs typeface="Calibri Light" panose="020F0302020204030204" pitchFamily="34" charset="0"/>
              </a:rPr>
              <a:t>Sistema Abierto </a:t>
            </a:r>
            <a:r>
              <a:rPr lang="es-AR" dirty="0" smtClean="0">
                <a:latin typeface="Calibri Light" panose="020F0302020204030204" pitchFamily="34" charset="0"/>
                <a:cs typeface="Calibri Light" panose="020F0302020204030204" pitchFamily="34" charset="0"/>
              </a:rPr>
              <a:t>– </a:t>
            </a:r>
            <a:r>
              <a:rPr lang="es-ES" dirty="0">
                <a:latin typeface="Calibri Light" panose="020F0302020204030204" pitchFamily="34" charset="0"/>
                <a:cs typeface="Calibri Light" panose="020F0302020204030204" pitchFamily="34" charset="0"/>
              </a:rPr>
              <a:t>un sistema que interactúa continuamente con su entorno. Transferencia de información, materia o energía a través de los límites del sistema. Implica un suministro inagotable de energía disponible para el sistema</a:t>
            </a:r>
            <a:r>
              <a:rPr lang="es-ES" dirty="0" smtClean="0">
                <a:latin typeface="Calibri Light" panose="020F0302020204030204" pitchFamily="34" charset="0"/>
                <a:cs typeface="Calibri Light" panose="020F0302020204030204" pitchFamily="34" charset="0"/>
              </a:rPr>
              <a:t>.</a:t>
            </a:r>
          </a:p>
          <a:p>
            <a:r>
              <a:rPr lang="es-AR" i="1" dirty="0" smtClean="0">
                <a:latin typeface="Calibri Light" panose="020F0302020204030204" pitchFamily="34" charset="0"/>
                <a:cs typeface="Calibri Light" panose="020F0302020204030204" pitchFamily="34" charset="0"/>
              </a:rPr>
              <a:t>Sistema cerrado </a:t>
            </a:r>
            <a:r>
              <a:rPr lang="es-AR" dirty="0" smtClean="0">
                <a:latin typeface="Calibri Light" panose="020F0302020204030204" pitchFamily="34" charset="0"/>
                <a:cs typeface="Calibri Light" panose="020F0302020204030204" pitchFamily="34" charset="0"/>
              </a:rPr>
              <a:t>– </a:t>
            </a:r>
            <a:r>
              <a:rPr lang="es-ES" dirty="0">
                <a:latin typeface="Calibri Light" panose="020F0302020204030204" pitchFamily="34" charset="0"/>
                <a:cs typeface="Calibri Light" panose="020F0302020204030204" pitchFamily="34" charset="0"/>
              </a:rPr>
              <a:t>un sistema autónomo en lo que respecta a la transferencia de materia. No importa que cruce los límites del sistema, pero la energía sí. El universo es el único sistema verdaderamente cerrado.</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95873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1376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600" b="1" i="0" u="none" strike="noStrike" kern="1200" cap="none" spc="0" normalizeH="0" baseline="0" dirty="0" smtClean="0">
                <a:ln>
                  <a:noFill/>
                </a:ln>
                <a:solidFill>
                  <a:srgbClr val="002060"/>
                </a:solidFill>
                <a:effectLst/>
                <a:uLnTx/>
                <a:uFillTx/>
                <a:latin typeface="Calibri Light" charset="0"/>
                <a:ea typeface="+mj-ea"/>
                <a:cs typeface="+mj-cs"/>
              </a:rPr>
              <a:t>Vocabulario</a:t>
            </a:r>
            <a:r>
              <a:rPr kumimoji="0" lang="es-AR" sz="3600" b="1" i="0" u="none" strike="noStrike" kern="1200" cap="none" spc="0" normalizeH="0" dirty="0" smtClean="0">
                <a:ln>
                  <a:noFill/>
                </a:ln>
                <a:solidFill>
                  <a:srgbClr val="002060"/>
                </a:solidFill>
                <a:effectLst/>
                <a:uLnTx/>
                <a:uFillTx/>
                <a:latin typeface="Calibri Light" charset="0"/>
                <a:ea typeface="+mj-ea"/>
                <a:cs typeface="+mj-cs"/>
              </a:rPr>
              <a:t> de los sistemas </a:t>
            </a:r>
            <a:r>
              <a:rPr kumimoji="0" lang="es-AR" sz="3600" b="1" i="0" u="none" strike="noStrike" kern="1200" cap="none" spc="0" normalizeH="0" baseline="0" dirty="0" smtClean="0">
                <a:ln>
                  <a:noFill/>
                </a:ln>
                <a:solidFill>
                  <a:srgbClr val="002060"/>
                </a:solidFill>
                <a:effectLst/>
                <a:uLnTx/>
                <a:uFillTx/>
                <a:latin typeface="Calibri Light" charset="0"/>
                <a:ea typeface="+mj-ea"/>
                <a:cs typeface="+mj-cs"/>
              </a:rPr>
              <a:t>(continuación)</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29854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600" i="1" dirty="0">
                <a:latin typeface="Calibri Light" panose="020F0302020204030204" pitchFamily="34" charset="0"/>
                <a:cs typeface="Calibri Light" panose="020F0302020204030204" pitchFamily="34" charset="0"/>
              </a:rPr>
              <a:t>Retroalimentación positiva</a:t>
            </a:r>
            <a:r>
              <a:rPr lang="es-ES" sz="2600" dirty="0">
                <a:latin typeface="Calibri Light" panose="020F0302020204030204" pitchFamily="34" charset="0"/>
                <a:cs typeface="Calibri Light" panose="020F0302020204030204" pitchFamily="34" charset="0"/>
              </a:rPr>
              <a:t>: una respuesta del sistema que mantiene el sistema moviéndose en la misma dirección, amplificando la perturbación inicial, o forzando, al sistema. Ejemplo: cuando la nieve se derrite, el suelo más oscuro debajo absorbe más energía del sol, lo que lleva a más nieve derretida</a:t>
            </a:r>
            <a:r>
              <a:rPr lang="es-ES" sz="2600" i="1" dirty="0">
                <a:latin typeface="Calibri Light" panose="020F0302020204030204" pitchFamily="34" charset="0"/>
                <a:cs typeface="Calibri Light" panose="020F0302020204030204" pitchFamily="34" charset="0"/>
              </a:rPr>
              <a:t>.</a:t>
            </a:r>
          </a:p>
          <a:p>
            <a:r>
              <a:rPr lang="es-ES" sz="2600" i="1" dirty="0">
                <a:latin typeface="Calibri Light" panose="020F0302020204030204" pitchFamily="34" charset="0"/>
                <a:cs typeface="Calibri Light" panose="020F0302020204030204" pitchFamily="34" charset="0"/>
              </a:rPr>
              <a:t>Retroalimentación negativa</a:t>
            </a:r>
            <a:r>
              <a:rPr lang="es-ES" sz="2600" dirty="0">
                <a:latin typeface="Calibri Light" panose="020F0302020204030204" pitchFamily="34" charset="0"/>
                <a:cs typeface="Calibri Light" panose="020F0302020204030204" pitchFamily="34" charset="0"/>
              </a:rPr>
              <a:t>: una respuesta del sistema que equilibra o revierte una perturbación inicial del sistema. Ejemplo: el termostato de su casa enciende el calefactor cuando hace demasiado frío. Una vez que la casa se calienta, el termostato apaga el horno, manteniendo una temperatura constante</a:t>
            </a:r>
            <a:r>
              <a:rPr lang="es-ES" sz="2600" i="1" dirty="0">
                <a:latin typeface="Calibri Light" panose="020F0302020204030204" pitchFamily="34" charset="0"/>
                <a:cs typeface="Calibri Light" panose="020F0302020204030204" pitchFamily="34" charset="0"/>
              </a:rPr>
              <a:t>.</a:t>
            </a:r>
            <a:endParaRPr lang="es-AR" sz="2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0100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101213"/>
            <a:ext cx="7461504" cy="884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600" b="1" i="0" u="none" strike="noStrike" kern="1200" cap="none" spc="0" normalizeH="0" baseline="0" dirty="0" smtClean="0">
                <a:ln>
                  <a:noFill/>
                </a:ln>
                <a:solidFill>
                  <a:srgbClr val="002060"/>
                </a:solidFill>
                <a:effectLst/>
                <a:uLnTx/>
                <a:uFillTx/>
                <a:latin typeface="Calibri Light" charset="0"/>
                <a:ea typeface="+mj-ea"/>
                <a:cs typeface="+mj-cs"/>
              </a:rPr>
              <a:t>Vocabulario de sistemas</a:t>
            </a:r>
            <a:r>
              <a:rPr kumimoji="0" lang="es-AR" sz="3600" b="1" i="0" u="none" strike="noStrike" kern="1200" cap="none" spc="0" normalizeH="0" dirty="0" smtClean="0">
                <a:ln>
                  <a:noFill/>
                </a:ln>
                <a:solidFill>
                  <a:srgbClr val="002060"/>
                </a:solidFill>
                <a:effectLst/>
                <a:uLnTx/>
                <a:uFillTx/>
                <a:latin typeface="Calibri Light" charset="0"/>
                <a:ea typeface="+mj-ea"/>
                <a:cs typeface="+mj-cs"/>
              </a:rPr>
              <a:t> (continuación)</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1911760"/>
            <a:ext cx="7445979" cy="457753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i="1" dirty="0">
                <a:latin typeface="Calibri Light" panose="020F0302020204030204" pitchFamily="34" charset="0"/>
                <a:cs typeface="Calibri Light" panose="020F0302020204030204" pitchFamily="34" charset="0"/>
              </a:rPr>
              <a:t>Piscina (o stock, depósito): </a:t>
            </a:r>
            <a:r>
              <a:rPr lang="es-ES" dirty="0">
                <a:latin typeface="Calibri Light" panose="020F0302020204030204" pitchFamily="34" charset="0"/>
                <a:cs typeface="Calibri Light" panose="020F0302020204030204" pitchFamily="34" charset="0"/>
              </a:rPr>
              <a:t>el almacén de material en una parte del entorno del sistema.</a:t>
            </a:r>
          </a:p>
          <a:p>
            <a:r>
              <a:rPr lang="es-ES" i="1" dirty="0">
                <a:latin typeface="Calibri Light" panose="020F0302020204030204" pitchFamily="34" charset="0"/>
                <a:cs typeface="Calibri Light" panose="020F0302020204030204" pitchFamily="34" charset="0"/>
              </a:rPr>
              <a:t>Flujo (o flujo): </a:t>
            </a:r>
            <a:r>
              <a:rPr lang="es-ES" dirty="0">
                <a:latin typeface="Calibri Light" panose="020F0302020204030204" pitchFamily="34" charset="0"/>
                <a:cs typeface="Calibri Light" panose="020F0302020204030204" pitchFamily="34" charset="0"/>
              </a:rPr>
              <a:t>el movimiento de material de una piscina a otra, por unidad de tiempo.</a:t>
            </a:r>
          </a:p>
          <a:p>
            <a:r>
              <a:rPr lang="es-ES" i="1" dirty="0">
                <a:latin typeface="Calibri Light" panose="020F0302020204030204" pitchFamily="34" charset="0"/>
                <a:cs typeface="Calibri Light" panose="020F0302020204030204" pitchFamily="34" charset="0"/>
              </a:rPr>
              <a:t>Entrada (o flujo de entrada): </a:t>
            </a:r>
            <a:r>
              <a:rPr lang="es-ES" dirty="0">
                <a:latin typeface="Calibri Light" panose="020F0302020204030204" pitchFamily="34" charset="0"/>
                <a:cs typeface="Calibri Light" panose="020F0302020204030204" pitchFamily="34" charset="0"/>
              </a:rPr>
              <a:t>el flujo de material que ingresa a una piscina.</a:t>
            </a:r>
          </a:p>
          <a:p>
            <a:r>
              <a:rPr lang="es-ES" i="1" dirty="0">
                <a:latin typeface="Calibri Light" panose="020F0302020204030204" pitchFamily="34" charset="0"/>
                <a:cs typeface="Calibri Light" panose="020F0302020204030204" pitchFamily="34" charset="0"/>
              </a:rPr>
              <a:t>Salida (o flujo de salida):</a:t>
            </a:r>
            <a:r>
              <a:rPr lang="es-ES" dirty="0">
                <a:latin typeface="Calibri Light" panose="020F0302020204030204" pitchFamily="34" charset="0"/>
                <a:cs typeface="Calibri Light" panose="020F0302020204030204" pitchFamily="34" charset="0"/>
              </a:rPr>
              <a:t> el flujo de material que sale de una piscina.</a:t>
            </a:r>
          </a:p>
          <a:p>
            <a:r>
              <a:rPr lang="es-ES" i="1" dirty="0">
                <a:latin typeface="Calibri Light" panose="020F0302020204030204" pitchFamily="34" charset="0"/>
                <a:cs typeface="Calibri Light" panose="020F0302020204030204" pitchFamily="34" charset="0"/>
              </a:rPr>
              <a:t>Estado estacionario (o equilibrio dinámico)</a:t>
            </a:r>
            <a:r>
              <a:rPr lang="es-ES" dirty="0">
                <a:latin typeface="Calibri Light" panose="020F0302020204030204" pitchFamily="34" charset="0"/>
                <a:cs typeface="Calibri Light" panose="020F0302020204030204" pitchFamily="34" charset="0"/>
              </a:rPr>
              <a:t>: una condición en la que la entrada es igual a la salida, lo que da como resultado un tamaño de grupo estable.</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071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82642"/>
            <a:ext cx="7461504" cy="769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lvl="0">
              <a:defRPr/>
            </a:pPr>
            <a:r>
              <a:rPr lang="es-AR" dirty="0"/>
              <a:t>Diagrama de sistemas</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p:sp>
        <p:nvSpPr>
          <p:cNvPr id="5" name="TextBox 4">
            <a:extLst>
              <a:ext uri="{FF2B5EF4-FFF2-40B4-BE49-F238E27FC236}">
                <a16:creationId xmlns:a16="http://schemas.microsoft.com/office/drawing/2014/main" id="{4FF8A316-49C2-8F49-BA39-1CB848714D5E}"/>
              </a:ext>
            </a:extLst>
          </p:cNvPr>
          <p:cNvSpPr txBox="1"/>
          <p:nvPr/>
        </p:nvSpPr>
        <p:spPr>
          <a:xfrm>
            <a:off x="1359048" y="1806542"/>
            <a:ext cx="7594452" cy="830997"/>
          </a:xfrm>
          <a:prstGeom prst="rect">
            <a:avLst/>
          </a:prstGeom>
          <a:noFill/>
        </p:spPr>
        <p:txBody>
          <a:bodyPr wrap="square" rtlCol="0" anchor="t">
            <a:spAutoFit/>
          </a:bodyPr>
          <a:lstStyle/>
          <a:p>
            <a:r>
              <a:rPr lang="es-ES" sz="2400" dirty="0"/>
              <a:t>Un diagrama de flujo y stock de 1 caja visualiza los componentes básicos del sistema. </a:t>
            </a:r>
            <a:r>
              <a:rPr lang="es-AR" sz="2400" dirty="0" smtClean="0"/>
              <a:t> </a:t>
            </a:r>
            <a:endParaRPr lang="es-AR" sz="2400" dirty="0"/>
          </a:p>
        </p:txBody>
      </p:sp>
      <p:grpSp>
        <p:nvGrpSpPr>
          <p:cNvPr id="16" name="Group 15" descr="The diagram shows one arrow, the input flow (or flux in) pointing left to right into the left edge of a box, the pool (stock or reservoir).  A second arrow, the output flow (or flux out) points left to right out of the box from the right side.  Flows are in per unit time. " title="A 1-box stock and flow diagram">
            <a:extLst>
              <a:ext uri="{FF2B5EF4-FFF2-40B4-BE49-F238E27FC236}">
                <a16:creationId xmlns:a16="http://schemas.microsoft.com/office/drawing/2014/main" id="{06CBDA70-99AF-9D4E-8DCE-D6E5EE85E114}"/>
              </a:ext>
            </a:extLst>
          </p:cNvPr>
          <p:cNvGrpSpPr/>
          <p:nvPr/>
        </p:nvGrpSpPr>
        <p:grpSpPr>
          <a:xfrm>
            <a:off x="1695450" y="3040562"/>
            <a:ext cx="6756694" cy="1462563"/>
            <a:chOff x="1695450" y="3040562"/>
            <a:chExt cx="6756694" cy="1462563"/>
          </a:xfrm>
        </p:grpSpPr>
        <p:sp>
          <p:nvSpPr>
            <p:cNvPr id="7" name="Rectangle 6">
              <a:extLst>
                <a:ext uri="{FF2B5EF4-FFF2-40B4-BE49-F238E27FC236}">
                  <a16:creationId xmlns:a16="http://schemas.microsoft.com/office/drawing/2014/main" id="{4EA7C9B5-3F73-4245-A16C-0F00B1814D87}"/>
                </a:ext>
              </a:extLst>
            </p:cNvPr>
            <p:cNvSpPr/>
            <p:nvPr/>
          </p:nvSpPr>
          <p:spPr>
            <a:xfrm>
              <a:off x="3941274" y="3040562"/>
              <a:ext cx="2265045" cy="1447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cxnSp>
          <p:nvCxnSpPr>
            <p:cNvPr id="9" name="Straight Arrow Connector 8">
              <a:extLst>
                <a:ext uri="{FF2B5EF4-FFF2-40B4-BE49-F238E27FC236}">
                  <a16:creationId xmlns:a16="http://schemas.microsoft.com/office/drawing/2014/main" id="{8F650635-3EAD-524F-B134-913287BC5DAF}"/>
                </a:ext>
              </a:extLst>
            </p:cNvPr>
            <p:cNvCxnSpPr/>
            <p:nvPr/>
          </p:nvCxnSpPr>
          <p:spPr>
            <a:xfrm>
              <a:off x="1695450"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E4F76CC-0C31-0347-A376-604A79B644D6}"/>
                </a:ext>
              </a:extLst>
            </p:cNvPr>
            <p:cNvCxnSpPr/>
            <p:nvPr/>
          </p:nvCxnSpPr>
          <p:spPr>
            <a:xfrm>
              <a:off x="6206319"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CEB947A-2893-2941-9767-0CBF650F763B}"/>
                </a:ext>
              </a:extLst>
            </p:cNvPr>
            <p:cNvSpPr txBox="1"/>
            <p:nvPr/>
          </p:nvSpPr>
          <p:spPr>
            <a:xfrm>
              <a:off x="1857424" y="3071965"/>
              <a:ext cx="1830831" cy="646331"/>
            </a:xfrm>
            <a:prstGeom prst="rect">
              <a:avLst/>
            </a:prstGeom>
            <a:noFill/>
          </p:spPr>
          <p:txBody>
            <a:bodyPr wrap="square" rtlCol="0">
              <a:spAutoFit/>
            </a:bodyPr>
            <a:lstStyle/>
            <a:p>
              <a:pPr algn="ctr"/>
              <a:r>
                <a:rPr lang="es-AR" dirty="0"/>
                <a:t>Flujo de entrada (flujo de entrada)</a:t>
              </a:r>
              <a:endParaRPr lang="es-AR" dirty="0"/>
            </a:p>
          </p:txBody>
        </p:sp>
        <p:sp>
          <p:nvSpPr>
            <p:cNvPr id="12" name="TextBox 11">
              <a:extLst>
                <a:ext uri="{FF2B5EF4-FFF2-40B4-BE49-F238E27FC236}">
                  <a16:creationId xmlns:a16="http://schemas.microsoft.com/office/drawing/2014/main" id="{EC4AB2B0-F517-884C-8838-A4A5F34032BF}"/>
                </a:ext>
              </a:extLst>
            </p:cNvPr>
            <p:cNvSpPr txBox="1"/>
            <p:nvPr/>
          </p:nvSpPr>
          <p:spPr>
            <a:xfrm>
              <a:off x="1857424" y="3856794"/>
              <a:ext cx="1721718" cy="646331"/>
            </a:xfrm>
            <a:prstGeom prst="rect">
              <a:avLst/>
            </a:prstGeom>
            <a:noFill/>
          </p:spPr>
          <p:txBody>
            <a:bodyPr wrap="square" rtlCol="0">
              <a:spAutoFit/>
            </a:bodyPr>
            <a:lstStyle/>
            <a:p>
              <a:pPr algn="ctr"/>
              <a:r>
                <a:rPr lang="es-AR" i="1" dirty="0"/>
                <a:t>Por unidad de tiempo</a:t>
              </a:r>
              <a:endParaRPr lang="es-AR" i="1" dirty="0"/>
            </a:p>
          </p:txBody>
        </p:sp>
        <p:sp>
          <p:nvSpPr>
            <p:cNvPr id="13" name="TextBox 12">
              <a:extLst>
                <a:ext uri="{FF2B5EF4-FFF2-40B4-BE49-F238E27FC236}">
                  <a16:creationId xmlns:a16="http://schemas.microsoft.com/office/drawing/2014/main" id="{ECCC9E56-A17B-EE43-94FA-2AC5046E07F4}"/>
                </a:ext>
              </a:extLst>
            </p:cNvPr>
            <p:cNvSpPr txBox="1"/>
            <p:nvPr/>
          </p:nvSpPr>
          <p:spPr>
            <a:xfrm>
              <a:off x="6334856" y="3099656"/>
              <a:ext cx="2117288" cy="646331"/>
            </a:xfrm>
            <a:prstGeom prst="rect">
              <a:avLst/>
            </a:prstGeom>
            <a:noFill/>
          </p:spPr>
          <p:txBody>
            <a:bodyPr wrap="square" rtlCol="0">
              <a:spAutoFit/>
            </a:bodyPr>
            <a:lstStyle/>
            <a:p>
              <a:pPr algn="ctr"/>
              <a:r>
                <a:rPr lang="es-AR" dirty="0"/>
                <a:t>Flujo de salida (salida de flujo)</a:t>
              </a:r>
              <a:endParaRPr lang="es-AR" dirty="0"/>
            </a:p>
          </p:txBody>
        </p:sp>
        <p:sp>
          <p:nvSpPr>
            <p:cNvPr id="14" name="TextBox 13">
              <a:extLst>
                <a:ext uri="{FF2B5EF4-FFF2-40B4-BE49-F238E27FC236}">
                  <a16:creationId xmlns:a16="http://schemas.microsoft.com/office/drawing/2014/main" id="{6257826B-7D1A-3B41-804A-F230C8BA39D7}"/>
                </a:ext>
              </a:extLst>
            </p:cNvPr>
            <p:cNvSpPr txBox="1"/>
            <p:nvPr/>
          </p:nvSpPr>
          <p:spPr>
            <a:xfrm>
              <a:off x="6637279" y="3856793"/>
              <a:ext cx="1523496" cy="646331"/>
            </a:xfrm>
            <a:prstGeom prst="rect">
              <a:avLst/>
            </a:prstGeom>
            <a:noFill/>
          </p:spPr>
          <p:txBody>
            <a:bodyPr wrap="square" rtlCol="0">
              <a:spAutoFit/>
            </a:bodyPr>
            <a:lstStyle/>
            <a:p>
              <a:pPr algn="ctr"/>
              <a:r>
                <a:rPr lang="es-AR" i="1" dirty="0"/>
                <a:t>Por unidad de tiempo</a:t>
              </a:r>
              <a:endParaRPr lang="es-AR" i="1" dirty="0"/>
            </a:p>
          </p:txBody>
        </p:sp>
        <p:sp>
          <p:nvSpPr>
            <p:cNvPr id="15" name="TextBox 14">
              <a:extLst>
                <a:ext uri="{FF2B5EF4-FFF2-40B4-BE49-F238E27FC236}">
                  <a16:creationId xmlns:a16="http://schemas.microsoft.com/office/drawing/2014/main" id="{C8F72772-2A37-404C-8637-9F257AA1D012}"/>
                </a:ext>
              </a:extLst>
            </p:cNvPr>
            <p:cNvSpPr txBox="1"/>
            <p:nvPr/>
          </p:nvSpPr>
          <p:spPr>
            <a:xfrm>
              <a:off x="4194292" y="3441297"/>
              <a:ext cx="1759008" cy="646331"/>
            </a:xfrm>
            <a:prstGeom prst="rect">
              <a:avLst/>
            </a:prstGeom>
            <a:noFill/>
          </p:spPr>
          <p:txBody>
            <a:bodyPr wrap="none" rtlCol="0">
              <a:spAutoFit/>
            </a:bodyPr>
            <a:lstStyle/>
            <a:p>
              <a:pPr algn="ctr"/>
              <a:r>
                <a:rPr lang="es-AR" dirty="0"/>
                <a:t>Piscina</a:t>
              </a:r>
            </a:p>
            <a:p>
              <a:pPr algn="ctr"/>
              <a:r>
                <a:rPr lang="es-AR" dirty="0"/>
                <a:t>(stock, depósito)</a:t>
              </a:r>
              <a:endParaRPr lang="es-AR" dirty="0"/>
            </a:p>
          </p:txBody>
        </p:sp>
      </p:grpSp>
      <p:sp>
        <p:nvSpPr>
          <p:cNvPr id="6" name="TextBox 5">
            <a:extLst>
              <a:ext uri="{FF2B5EF4-FFF2-40B4-BE49-F238E27FC236}">
                <a16:creationId xmlns:a16="http://schemas.microsoft.com/office/drawing/2014/main" id="{D7925E08-F9A1-1B43-A776-DA7979CFE7D0}"/>
              </a:ext>
            </a:extLst>
          </p:cNvPr>
          <p:cNvSpPr txBox="1"/>
          <p:nvPr/>
        </p:nvSpPr>
        <p:spPr>
          <a:xfrm>
            <a:off x="1524001" y="4889097"/>
            <a:ext cx="7429499" cy="1855832"/>
          </a:xfrm>
          <a:prstGeom prst="rect">
            <a:avLst/>
          </a:prstGeom>
          <a:noFill/>
        </p:spPr>
        <p:txBody>
          <a:bodyPr wrap="square" rtlCol="0">
            <a:normAutofit fontScale="92500"/>
          </a:bodyPr>
          <a:lstStyle/>
          <a:p>
            <a:r>
              <a:rPr lang="es-ES" sz="2400" dirty="0"/>
              <a:t>Una vez que se ha representado un sistema básico en un diagrama, los modeladores pueden agregar retroalimentaciones y definir relaciones utilizando ecuaciones matemáticas para que el sistema se pueda probar y observar a lo largo del tiempo y en diversas condiciones.</a:t>
            </a:r>
            <a:endParaRPr lang="es-AR" sz="2400" dirty="0"/>
          </a:p>
        </p:txBody>
      </p:sp>
    </p:spTree>
    <p:extLst>
      <p:ext uri="{BB962C8B-B14F-4D97-AF65-F5344CB8AC3E}">
        <p14:creationId xmlns:p14="http://schemas.microsoft.com/office/powerpoint/2010/main" val="8225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120877"/>
            <a:ext cx="7461504" cy="790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lvl="0">
              <a:defRPr/>
            </a:pPr>
            <a:r>
              <a:rPr lang="es-AR" dirty="0"/>
              <a:t>Vocabulario de sistemas (continuación)</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1911760"/>
                <a:ext cx="7445979" cy="480367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i="1" dirty="0" smtClean="0">
                    <a:latin typeface="Calibri Light" panose="020F0302020204030204" pitchFamily="34" charset="0"/>
                    <a:cs typeface="Calibri Light" panose="020F0302020204030204" pitchFamily="34" charset="0"/>
                  </a:rPr>
                  <a:t>Tasa de rotación:</a:t>
                </a:r>
                <a:r>
                  <a:rPr lang="es-ES" dirty="0">
                    <a:latin typeface="Calibri Light" panose="020F0302020204030204" pitchFamily="34" charset="0"/>
                    <a:cs typeface="Calibri Light" panose="020F0302020204030204" pitchFamily="34" charset="0"/>
                  </a:rPr>
                  <a:t> la fracción de material que sale de una piscina en un intervalo de tiempo específico. Suponiendo que el sistema está en equilibrio dinámico (flujo de entrada = flujo de salida), entonces</a:t>
                </a:r>
                <a:endParaRPr lang="es-AR" dirty="0">
                  <a:latin typeface="Calibri Light" panose="020F0302020204030204" pitchFamily="34" charset="0"/>
                  <a:cs typeface="Calibri Light" panose="020F0302020204030204" pitchFamily="34" charset="0"/>
                </a:endParaRPr>
              </a:p>
              <a:p>
                <a:pPr marL="0" indent="0" algn="ctr">
                  <a:buNone/>
                </a:pPr>
                <a14:m>
                  <m:oMathPara xmlns:m="http://schemas.openxmlformats.org/officeDocument/2006/math">
                    <m:oMathParaPr>
                      <m:jc m:val="centerGroup"/>
                    </m:oMathParaPr>
                    <m:oMath xmlns:m="http://schemas.openxmlformats.org/officeDocument/2006/math">
                      <m:r>
                        <m:rPr>
                          <m:sty m:val="p"/>
                        </m:rPr>
                        <a:rPr lang="es-AR" b="0" i="0" smtClean="0">
                          <a:latin typeface="Cambria Math" panose="02040503050406030204" pitchFamily="18" charset="0"/>
                        </a:rPr>
                        <m:t>Tasa</m:t>
                      </m:r>
                      <m:r>
                        <a:rPr lang="es-AR" b="0" i="0" smtClean="0">
                          <a:latin typeface="Cambria Math" panose="02040503050406030204" pitchFamily="18" charset="0"/>
                        </a:rPr>
                        <m:t> </m:t>
                      </m:r>
                      <m:r>
                        <m:rPr>
                          <m:sty m:val="p"/>
                        </m:rPr>
                        <a:rPr lang="es-AR" b="0" i="0" smtClean="0">
                          <a:latin typeface="Cambria Math" panose="02040503050406030204" pitchFamily="18" charset="0"/>
                        </a:rPr>
                        <m:t>de</m:t>
                      </m:r>
                      <m:r>
                        <a:rPr lang="es-AR" b="0" i="0" smtClean="0">
                          <a:latin typeface="Cambria Math" panose="02040503050406030204" pitchFamily="18" charset="0"/>
                        </a:rPr>
                        <m:t> </m:t>
                      </m:r>
                      <m:r>
                        <m:rPr>
                          <m:sty m:val="p"/>
                        </m:rPr>
                        <a:rPr lang="es-AR" b="0" i="0" smtClean="0">
                          <a:latin typeface="Cambria Math" panose="02040503050406030204" pitchFamily="18" charset="0"/>
                        </a:rPr>
                        <m:t>rotaci</m:t>
                      </m:r>
                      <m:r>
                        <a:rPr lang="es-AR" b="0" i="0" smtClean="0">
                          <a:latin typeface="Cambria Math" panose="02040503050406030204" pitchFamily="18" charset="0"/>
                        </a:rPr>
                        <m:t>ó</m:t>
                      </m:r>
                      <m:r>
                        <m:rPr>
                          <m:sty m:val="p"/>
                        </m:rPr>
                        <a:rPr lang="es-AR" b="0" i="0" smtClean="0">
                          <a:latin typeface="Cambria Math" panose="02040503050406030204" pitchFamily="18" charset="0"/>
                        </a:rPr>
                        <m:t>n</m:t>
                      </m:r>
                      <m:r>
                        <a:rPr lang="es-AR" b="0" i="0" smtClean="0">
                          <a:latin typeface="Cambria Math" panose="02040503050406030204" pitchFamily="18" charset="0"/>
                        </a:rPr>
                        <m:t>=</m:t>
                      </m:r>
                      <m:f>
                        <m:fPr>
                          <m:ctrlPr>
                            <a:rPr lang="es-AR" i="1" smtClean="0">
                              <a:latin typeface="Cambria Math" panose="02040503050406030204" pitchFamily="18" charset="0"/>
                            </a:rPr>
                          </m:ctrlPr>
                        </m:fPr>
                        <m:num>
                          <m:r>
                            <m:rPr>
                              <m:sty m:val="p"/>
                            </m:rPr>
                            <a:rPr lang="es-AR" b="0" i="0" smtClean="0">
                              <a:latin typeface="Cambria Math" panose="02040503050406030204" pitchFamily="18" charset="0"/>
                            </a:rPr>
                            <m:t>Flujo</m:t>
                          </m:r>
                        </m:num>
                        <m:den>
                          <m:r>
                            <m:rPr>
                              <m:sty m:val="p"/>
                            </m:rPr>
                            <a:rPr lang="es-AR" b="0" i="0" smtClean="0">
                              <a:latin typeface="Cambria Math" panose="02040503050406030204" pitchFamily="18" charset="0"/>
                            </a:rPr>
                            <m:t>Stock</m:t>
                          </m:r>
                        </m:den>
                      </m:f>
                    </m:oMath>
                  </m:oMathPara>
                </a14:m>
                <a:endParaRPr lang="es-AR" dirty="0">
                  <a:latin typeface="Calibri Light" panose="020F0302020204030204" pitchFamily="34" charset="0"/>
                  <a:cs typeface="Calibri Light" panose="020F0302020204030204" pitchFamily="34" charset="0"/>
                </a:endParaRPr>
              </a:p>
              <a:p>
                <a:r>
                  <a:rPr lang="es-ES" i="1" dirty="0">
                    <a:latin typeface="Calibri Light" panose="020F0302020204030204" pitchFamily="34" charset="0"/>
                    <a:cs typeface="Calibri Light" panose="020F0302020204030204" pitchFamily="34" charset="0"/>
                  </a:rPr>
                  <a:t>Tiempo de residencia: </a:t>
                </a:r>
                <a:r>
                  <a:rPr lang="es-ES" dirty="0">
                    <a:latin typeface="Calibri Light" panose="020F0302020204030204" pitchFamily="34" charset="0"/>
                    <a:cs typeface="Calibri Light" panose="020F0302020204030204" pitchFamily="34" charset="0"/>
                  </a:rPr>
                  <a:t>el tiempo promedio que el material pasa en un grupo determinado. Suponiendo que el sistema está en equilibrio dinámico (flujo de entrada = flujo de salida), entonces</a:t>
                </a:r>
                <a:endParaRPr lang="es-AR" dirty="0">
                  <a:latin typeface="Calibri Light" panose="020F0302020204030204" pitchFamily="34" charset="0"/>
                  <a:cs typeface="Calibri Light" panose="020F0302020204030204" pitchFamily="34" charset="0"/>
                </a:endParaRPr>
              </a:p>
              <a:p>
                <a:pPr marL="0" indent="0" algn="ctr">
                  <a:buNone/>
                </a:pPr>
                <a14:m>
                  <m:oMathPara xmlns:m="http://schemas.openxmlformats.org/officeDocument/2006/math">
                    <m:oMathParaPr>
                      <m:jc m:val="centerGroup"/>
                    </m:oMathParaPr>
                    <m:oMath xmlns:m="http://schemas.openxmlformats.org/officeDocument/2006/math">
                      <m:r>
                        <m:rPr>
                          <m:sty m:val="p"/>
                        </m:rPr>
                        <a:rPr lang="es-AR" b="0" i="0" smtClean="0">
                          <a:latin typeface="Cambria Math" panose="02040503050406030204" pitchFamily="18" charset="0"/>
                        </a:rPr>
                        <m:t>Tiempo</m:t>
                      </m:r>
                      <m:r>
                        <a:rPr lang="es-AR" b="0" i="0" smtClean="0">
                          <a:latin typeface="Cambria Math" panose="02040503050406030204" pitchFamily="18" charset="0"/>
                        </a:rPr>
                        <m:t> </m:t>
                      </m:r>
                      <m:r>
                        <m:rPr>
                          <m:sty m:val="p"/>
                        </m:rPr>
                        <a:rPr lang="es-AR" b="0" i="0" smtClean="0">
                          <a:latin typeface="Cambria Math" panose="02040503050406030204" pitchFamily="18" charset="0"/>
                        </a:rPr>
                        <m:t>de</m:t>
                      </m:r>
                      <m:r>
                        <a:rPr lang="es-AR" b="0" i="0" smtClean="0">
                          <a:latin typeface="Cambria Math" panose="02040503050406030204" pitchFamily="18" charset="0"/>
                        </a:rPr>
                        <m:t> </m:t>
                      </m:r>
                      <m:r>
                        <m:rPr>
                          <m:sty m:val="p"/>
                        </m:rPr>
                        <a:rPr lang="es-AR" b="0" i="0" smtClean="0">
                          <a:latin typeface="Cambria Math" panose="02040503050406030204" pitchFamily="18" charset="0"/>
                        </a:rPr>
                        <m:t>residencia</m:t>
                      </m:r>
                      <m:r>
                        <a:rPr lang="es-AR" b="0" i="0" smtClean="0">
                          <a:latin typeface="Cambria Math" panose="02040503050406030204" pitchFamily="18" charset="0"/>
                        </a:rPr>
                        <m:t>=</m:t>
                      </m:r>
                      <m:f>
                        <m:fPr>
                          <m:ctrlPr>
                            <a:rPr lang="es-AR" i="1" smtClean="0">
                              <a:latin typeface="Cambria Math" panose="02040503050406030204" pitchFamily="18" charset="0"/>
                            </a:rPr>
                          </m:ctrlPr>
                        </m:fPr>
                        <m:num>
                          <m:r>
                            <m:rPr>
                              <m:sty m:val="p"/>
                            </m:rPr>
                            <a:rPr lang="es-AR" b="0" i="0" smtClean="0">
                              <a:latin typeface="Cambria Math" panose="02040503050406030204" pitchFamily="18" charset="0"/>
                            </a:rPr>
                            <m:t>Stock</m:t>
                          </m:r>
                        </m:num>
                        <m:den>
                          <m:r>
                            <m:rPr>
                              <m:sty m:val="p"/>
                            </m:rPr>
                            <a:rPr lang="es-AR" b="0" i="0" smtClean="0">
                              <a:latin typeface="Cambria Math" panose="02040503050406030204" pitchFamily="18" charset="0"/>
                            </a:rPr>
                            <m:t>Flujo</m:t>
                          </m:r>
                        </m:den>
                      </m:f>
                    </m:oMath>
                  </m:oMathPara>
                </a14:m>
                <a:endParaRPr lang="es-AR" dirty="0">
                  <a:latin typeface="Calibri Light" panose="020F0302020204030204" pitchFamily="34" charset="0"/>
                  <a:cs typeface="Calibri Light" panose="020F0302020204030204" pitchFamily="34" charset="0"/>
                </a:endParaRPr>
              </a:p>
            </p:txBody>
          </p:sp>
        </mc:Choice>
        <mc:Fallback>
          <p:sp>
            <p:nvSpPr>
              <p:cNvPr id="3" name="Content Placeholder 2">
                <a:extLst>
                  <a:ext uri="{FF2B5EF4-FFF2-40B4-BE49-F238E27FC236}">
                    <a16:creationId xmlns:a16="http://schemas.microsoft.com/office/drawing/2014/main" id="{B2371F29-4F09-9444-A1A1-6C6AF138C475}"/>
                  </a:ext>
                </a:extLst>
              </p:cNvPr>
              <p:cNvSpPr txBox="1">
                <a:spLocks noRot="1" noChangeAspect="1" noMove="1" noResize="1" noEditPoints="1" noAdjustHandles="1" noChangeArrowheads="1" noChangeShapeType="1" noTextEdit="1"/>
              </p:cNvSpPr>
              <p:nvPr/>
            </p:nvSpPr>
            <p:spPr>
              <a:xfrm>
                <a:off x="1382713" y="1911760"/>
                <a:ext cx="7445979" cy="4803672"/>
              </a:xfrm>
              <a:prstGeom prst="rect">
                <a:avLst/>
              </a:prstGeom>
              <a:blipFill>
                <a:blip r:embed="rId2"/>
                <a:stretch>
                  <a:fillRect l="-1310" t="-2665" r="-2129"/>
                </a:stretch>
              </a:blipFill>
            </p:spPr>
            <p:txBody>
              <a:bodyPr/>
              <a:lstStyle/>
              <a:p>
                <a:r>
                  <a:rPr lang="es-AR">
                    <a:noFill/>
                  </a:rPr>
                  <a:t> </a:t>
                </a:r>
              </a:p>
            </p:txBody>
          </p:sp>
        </mc:Fallback>
      </mc:AlternateContent>
    </p:spTree>
    <p:extLst>
      <p:ext uri="{BB962C8B-B14F-4D97-AF65-F5344CB8AC3E}">
        <p14:creationId xmlns:p14="http://schemas.microsoft.com/office/powerpoint/2010/main" val="71385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5ADD53-F265-0549-8BD9-3BDED7B9FD52}"/>
              </a:ext>
            </a:extLst>
          </p:cNvPr>
          <p:cNvSpPr txBox="1">
            <a:spLocks/>
          </p:cNvSpPr>
          <p:nvPr/>
        </p:nvSpPr>
        <p:spPr>
          <a:xfrm>
            <a:off x="1328928" y="1111045"/>
            <a:ext cx="7461504" cy="806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AR" dirty="0" smtClean="0"/>
              <a:t>¿Qué es un modelo?</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p:sp>
        <p:nvSpPr>
          <p:cNvPr id="5" name="TextBox 4">
            <a:extLst>
              <a:ext uri="{FF2B5EF4-FFF2-40B4-BE49-F238E27FC236}">
                <a16:creationId xmlns:a16="http://schemas.microsoft.com/office/drawing/2014/main" id="{3331B939-A698-DD44-82FB-6948587CC932}"/>
              </a:ext>
            </a:extLst>
          </p:cNvPr>
          <p:cNvSpPr txBox="1"/>
          <p:nvPr/>
        </p:nvSpPr>
        <p:spPr>
          <a:xfrm>
            <a:off x="1359048" y="1806542"/>
            <a:ext cx="7594452" cy="1516761"/>
          </a:xfrm>
          <a:prstGeom prst="rect">
            <a:avLst/>
          </a:prstGeom>
          <a:noFill/>
        </p:spPr>
        <p:txBody>
          <a:bodyPr wrap="square" rtlCol="0">
            <a:normAutofit lnSpcReduction="10000"/>
          </a:bodyPr>
          <a:lstStyle/>
          <a:p>
            <a:r>
              <a:rPr lang="es-ES" sz="2400" dirty="0">
                <a:latin typeface="Calibri Light" panose="020F0302020204030204" pitchFamily="34" charset="0"/>
                <a:cs typeface="Calibri Light" panose="020F0302020204030204" pitchFamily="34" charset="0"/>
              </a:rPr>
              <a:t>Los modelos son herramientas que nos ayudan a comprender y explicar sistemas que son demasiado complejos o difíciles de observar o comprender por nuestra cuenta.</a:t>
            </a:r>
            <a:endParaRPr lang="es-AR" sz="2400" dirty="0">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508451B0-CD43-FA44-9BBF-B425BD4FA10F}"/>
              </a:ext>
            </a:extLst>
          </p:cNvPr>
          <p:cNvSpPr txBox="1"/>
          <p:nvPr/>
        </p:nvSpPr>
        <p:spPr>
          <a:xfrm>
            <a:off x="1359047" y="3291681"/>
            <a:ext cx="3572717" cy="3046988"/>
          </a:xfrm>
          <a:prstGeom prst="rect">
            <a:avLst/>
          </a:prstGeom>
          <a:noFill/>
        </p:spPr>
        <p:txBody>
          <a:bodyPr wrap="square" rtlCol="0">
            <a:spAutoFit/>
          </a:bodyPr>
          <a:lstStyle/>
          <a:p>
            <a:r>
              <a:rPr lang="es-ES" sz="2400" dirty="0">
                <a:latin typeface="Calibri Light" panose="020F0302020204030204" pitchFamily="34" charset="0"/>
                <a:cs typeface="Calibri Light" panose="020F0302020204030204" pitchFamily="34" charset="0"/>
              </a:rPr>
              <a:t>Algunos modelos tienen ecuaciones matemáticas complejas, pero aún podemos aprender mucho de modelos con funciones matemáticas básicas como suma, resta, multiplicación y división.</a:t>
            </a:r>
            <a:endParaRPr lang="es-AR" sz="2400" dirty="0">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8241DC22-C1FA-CA42-8BAF-038D98DF8F36}"/>
              </a:ext>
            </a:extLst>
          </p:cNvPr>
          <p:cNvSpPr txBox="1"/>
          <p:nvPr/>
        </p:nvSpPr>
        <p:spPr>
          <a:xfrm>
            <a:off x="5013960" y="5212080"/>
            <a:ext cx="3903507" cy="1477328"/>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Un conjunto complejo de ecuaciones modelo para la velocidad de fricción. No todos los modelos son tan complejos. Los modelos simples con matemáticas básicas son igualmente útiles.</a:t>
            </a:r>
            <a:endParaRPr lang="es-AR" dirty="0">
              <a:latin typeface="Calibri Light" panose="020F0302020204030204" pitchFamily="34" charset="0"/>
              <a:cs typeface="Calibri Light" panose="020F0302020204030204" pitchFamily="34" charset="0"/>
            </a:endParaRPr>
          </a:p>
        </p:txBody>
      </p:sp>
      <p:pic>
        <p:nvPicPr>
          <p:cNvPr id="6" name="Picture 5" descr="A black chalkboard with complex mathematical equations and associated graphs, illustrating an example of a complex model for friction velocity. Not all models are this complex. Photo by Elizabeth Burakowski, 2016. " title="Chalkboard with complex equations and graphs">
            <a:extLst>
              <a:ext uri="{FF2B5EF4-FFF2-40B4-BE49-F238E27FC236}">
                <a16:creationId xmlns:a16="http://schemas.microsoft.com/office/drawing/2014/main" id="{EA31775F-C894-D844-A8D8-1D903D2E9730}"/>
              </a:ext>
            </a:extLst>
          </p:cNvPr>
          <p:cNvPicPr>
            <a:picLocks noChangeAspect="1"/>
          </p:cNvPicPr>
          <p:nvPr/>
        </p:nvPicPr>
        <p:blipFill rotWithShape="1">
          <a:blip r:embed="rId2"/>
          <a:srcRect t="1101"/>
          <a:stretch/>
        </p:blipFill>
        <p:spPr>
          <a:xfrm>
            <a:off x="5029700" y="2896660"/>
            <a:ext cx="3887767" cy="2162341"/>
          </a:xfrm>
          <a:prstGeom prst="rect">
            <a:avLst/>
          </a:prstGeom>
        </p:spPr>
      </p:pic>
      <p:sp>
        <p:nvSpPr>
          <p:cNvPr id="9" name="TextBox 8">
            <a:extLst>
              <a:ext uri="{FF2B5EF4-FFF2-40B4-BE49-F238E27FC236}">
                <a16:creationId xmlns:a16="http://schemas.microsoft.com/office/drawing/2014/main" id="{55B69923-659F-7D41-8C6A-9899D80D3124}"/>
              </a:ext>
            </a:extLst>
          </p:cNvPr>
          <p:cNvSpPr txBox="1"/>
          <p:nvPr/>
        </p:nvSpPr>
        <p:spPr>
          <a:xfrm>
            <a:off x="4977485" y="5011579"/>
            <a:ext cx="2313454" cy="246221"/>
          </a:xfrm>
          <a:prstGeom prst="rect">
            <a:avLst/>
          </a:prstGeom>
          <a:noFill/>
        </p:spPr>
        <p:txBody>
          <a:bodyPr wrap="none" rtlCol="0">
            <a:spAutoFit/>
          </a:bodyPr>
          <a:lstStyle/>
          <a:p>
            <a:r>
              <a:rPr lang="en-US" sz="1000" i="1" dirty="0"/>
              <a:t>Photo credit: Elizabeth </a:t>
            </a:r>
            <a:r>
              <a:rPr lang="en-US" sz="1000" i="1" dirty="0" err="1"/>
              <a:t>Burakowski</a:t>
            </a:r>
            <a:r>
              <a:rPr lang="en-US" sz="1000" i="1" dirty="0"/>
              <a:t>, 2016</a:t>
            </a:r>
          </a:p>
        </p:txBody>
      </p:sp>
    </p:spTree>
    <p:extLst>
      <p:ext uri="{BB962C8B-B14F-4D97-AF65-F5344CB8AC3E}">
        <p14:creationId xmlns:p14="http://schemas.microsoft.com/office/powerpoint/2010/main" val="208280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FF9F8-462B-EC41-BB09-4EE6554D6BE9}"/>
              </a:ext>
            </a:extLst>
          </p:cNvPr>
          <p:cNvSpPr txBox="1"/>
          <p:nvPr/>
        </p:nvSpPr>
        <p:spPr>
          <a:xfrm>
            <a:off x="1499355" y="2003685"/>
            <a:ext cx="7448550" cy="1457270"/>
          </a:xfrm>
          <a:prstGeom prst="rect">
            <a:avLst/>
          </a:prstGeom>
          <a:noFill/>
        </p:spPr>
        <p:txBody>
          <a:bodyPr wrap="square" rtlCol="0">
            <a:normAutofit fontScale="92500" lnSpcReduction="20000"/>
          </a:bodyPr>
          <a:lstStyle/>
          <a:p>
            <a:r>
              <a:rPr lang="es-ES" sz="2800" dirty="0">
                <a:latin typeface="Calibri Light" panose="020F0302020204030204" pitchFamily="34" charset="0"/>
                <a:cs typeface="Calibri Light" panose="020F0302020204030204" pitchFamily="34" charset="0"/>
              </a:rPr>
              <a:t>Los científicos utilizan modelos para examinar el comportamiento fundamental de un sistema, como la forma en que el carbono se almacena y se recicla a través de un bosque.</a:t>
            </a:r>
            <a:endParaRPr lang="es-AR" sz="2800" dirty="0">
              <a:latin typeface="Calibri Light" panose="020F0302020204030204" pitchFamily="34" charset="0"/>
              <a:cs typeface="Calibri Light" panose="020F0302020204030204" pitchFamily="34" charset="0"/>
            </a:endParaRPr>
          </a:p>
        </p:txBody>
      </p:sp>
      <p:sp>
        <p:nvSpPr>
          <p:cNvPr id="3" name="Title 1">
            <a:extLst>
              <a:ext uri="{FF2B5EF4-FFF2-40B4-BE49-F238E27FC236}">
                <a16:creationId xmlns:a16="http://schemas.microsoft.com/office/drawing/2014/main" id="{859551A1-0790-C245-A3B2-CF2E43920872}"/>
              </a:ext>
            </a:extLst>
          </p:cNvPr>
          <p:cNvSpPr txBox="1">
            <a:spLocks/>
          </p:cNvSpPr>
          <p:nvPr/>
        </p:nvSpPr>
        <p:spPr>
          <a:xfrm>
            <a:off x="1328927" y="1140542"/>
            <a:ext cx="7789407" cy="863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¿Por qué utilizar modelos?</a:t>
            </a:r>
            <a:endParaRPr kumimoji="0" lang="es-AR" sz="3600" b="1" i="0" u="none" strike="noStrike" kern="1200" cap="none" spc="0" normalizeH="0" baseline="0" dirty="0">
              <a:ln>
                <a:noFill/>
              </a:ln>
              <a:solidFill>
                <a:srgbClr val="002060"/>
              </a:solidFill>
              <a:effectLst/>
              <a:uLnTx/>
              <a:uFillTx/>
            </a:endParaRPr>
          </a:p>
        </p:txBody>
      </p:sp>
      <p:pic>
        <p:nvPicPr>
          <p:cNvPr id="5" name="Picture 4" descr="A photo of a forest stream weaving its way south through a narrow channel. Moss grows thick on rocky outcrops that line the stream channel and tall trees form a tunnel over the stream, where sunlight filters through and reflects off the still water. " title="Photo of a forest stream">
            <a:extLst>
              <a:ext uri="{FF2B5EF4-FFF2-40B4-BE49-F238E27FC236}">
                <a16:creationId xmlns:a16="http://schemas.microsoft.com/office/drawing/2014/main" id="{56114A57-83FC-EB46-8014-FC712319FCF9}"/>
              </a:ext>
            </a:extLst>
          </p:cNvPr>
          <p:cNvPicPr>
            <a:picLocks noChangeAspect="1"/>
          </p:cNvPicPr>
          <p:nvPr/>
        </p:nvPicPr>
        <p:blipFill>
          <a:blip r:embed="rId2"/>
          <a:stretch>
            <a:fillRect/>
          </a:stretch>
        </p:blipFill>
        <p:spPr>
          <a:xfrm>
            <a:off x="2937120" y="3566160"/>
            <a:ext cx="4064000" cy="3048000"/>
          </a:xfrm>
          <a:prstGeom prst="rect">
            <a:avLst/>
          </a:prstGeom>
        </p:spPr>
      </p:pic>
    </p:spTree>
    <p:extLst>
      <p:ext uri="{BB962C8B-B14F-4D97-AF65-F5344CB8AC3E}">
        <p14:creationId xmlns:p14="http://schemas.microsoft.com/office/powerpoint/2010/main" val="225827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6F5B1-E337-6D43-AE3E-52FF4137526F}"/>
              </a:ext>
            </a:extLst>
          </p:cNvPr>
          <p:cNvSpPr txBox="1">
            <a:spLocks/>
          </p:cNvSpPr>
          <p:nvPr/>
        </p:nvSpPr>
        <p:spPr>
          <a:xfrm>
            <a:off x="1328927" y="1140542"/>
            <a:ext cx="7789407" cy="82836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Modelado de sistemas con el modelo de 1 caja</a:t>
            </a:r>
            <a:endParaRPr kumimoji="0" lang="es-AR" sz="3600" b="1" i="0" u="none" strike="noStrike" kern="1200" cap="none" spc="0" normalizeH="0" baseline="0" dirty="0">
              <a:ln>
                <a:noFill/>
              </a:ln>
              <a:solidFill>
                <a:srgbClr val="002060"/>
              </a:solidFill>
              <a:effectLst/>
              <a:uLnTx/>
              <a:uFillTx/>
            </a:endParaRPr>
          </a:p>
        </p:txBody>
      </p:sp>
      <p:sp>
        <p:nvSpPr>
          <p:cNvPr id="2" name="Content Placeholder 2">
            <a:extLst>
              <a:ext uri="{FF2B5EF4-FFF2-40B4-BE49-F238E27FC236}">
                <a16:creationId xmlns:a16="http://schemas.microsoft.com/office/drawing/2014/main" id="{364563CF-A20E-9E4A-965E-25F4578C0D52}"/>
              </a:ext>
            </a:extLst>
          </p:cNvPr>
          <p:cNvSpPr txBox="1">
            <a:spLocks/>
          </p:cNvSpPr>
          <p:nvPr/>
        </p:nvSpPr>
        <p:spPr>
          <a:xfrm>
            <a:off x="1328927" y="1968910"/>
            <a:ext cx="7536635" cy="190277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10000"/>
              </a:lnSpc>
              <a:buNone/>
              <a:defRPr/>
            </a:pPr>
            <a:r>
              <a:rPr lang="es-ES" sz="2400" dirty="0">
                <a:solidFill>
                  <a:prstClr val="black"/>
                </a:solidFill>
              </a:rPr>
              <a:t>El modelo de 1 caja representa un componente individual de un sistema. El uso de estos modelos introduce conceptos como entradas, salidas y tiempo de residencia y muestra cómo estos pueden producir patrones particulares de cambio a lo largo del tiempo.</a:t>
            </a:r>
            <a:endParaRPr lang="es-AR" sz="2400" dirty="0">
              <a:solidFill>
                <a:prstClr val="black"/>
              </a:solidFill>
            </a:endParaRPr>
          </a:p>
        </p:txBody>
      </p:sp>
      <p:grpSp>
        <p:nvGrpSpPr>
          <p:cNvPr id="19" name="Group 18" descr="The diagram shows one arrow, the input flow (or flux in) pointing left to right into the left edge of a box, the pool (stock or reservoir).  A second arrow, the output flow (or flux out) points left to right out of the box from the right side.  Flows are in per unit time. " title="A 1-box stock and flow diagram">
            <a:extLst>
              <a:ext uri="{FF2B5EF4-FFF2-40B4-BE49-F238E27FC236}">
                <a16:creationId xmlns:a16="http://schemas.microsoft.com/office/drawing/2014/main" id="{9529448B-001D-0B41-B8C5-A16B753ED706}"/>
              </a:ext>
            </a:extLst>
          </p:cNvPr>
          <p:cNvGrpSpPr/>
          <p:nvPr/>
        </p:nvGrpSpPr>
        <p:grpSpPr>
          <a:xfrm>
            <a:off x="1738031" y="4072813"/>
            <a:ext cx="6756694" cy="1462564"/>
            <a:chOff x="1695450" y="3040561"/>
            <a:chExt cx="6756694" cy="1462564"/>
          </a:xfrm>
        </p:grpSpPr>
        <p:sp>
          <p:nvSpPr>
            <p:cNvPr id="20" name="Rectangle 19">
              <a:extLst>
                <a:ext uri="{FF2B5EF4-FFF2-40B4-BE49-F238E27FC236}">
                  <a16:creationId xmlns:a16="http://schemas.microsoft.com/office/drawing/2014/main" id="{9FFAD2A0-0806-5547-856D-D8DEB47FB84D}"/>
                </a:ext>
              </a:extLst>
            </p:cNvPr>
            <p:cNvSpPr/>
            <p:nvPr/>
          </p:nvSpPr>
          <p:spPr>
            <a:xfrm>
              <a:off x="3941274" y="3040562"/>
              <a:ext cx="2265045" cy="1447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cxnSp>
          <p:nvCxnSpPr>
            <p:cNvPr id="21" name="Straight Arrow Connector 20">
              <a:extLst>
                <a:ext uri="{FF2B5EF4-FFF2-40B4-BE49-F238E27FC236}">
                  <a16:creationId xmlns:a16="http://schemas.microsoft.com/office/drawing/2014/main" id="{51B6C83D-1AD1-B847-A9F5-93570425E7EA}"/>
                </a:ext>
              </a:extLst>
            </p:cNvPr>
            <p:cNvCxnSpPr/>
            <p:nvPr/>
          </p:nvCxnSpPr>
          <p:spPr>
            <a:xfrm>
              <a:off x="1695450"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28578FC-AEC2-E14F-B1E6-19F6B31499F7}"/>
                </a:ext>
              </a:extLst>
            </p:cNvPr>
            <p:cNvCxnSpPr/>
            <p:nvPr/>
          </p:nvCxnSpPr>
          <p:spPr>
            <a:xfrm>
              <a:off x="6206319"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763267A-163A-DD4E-826D-6F7656BE3859}"/>
                </a:ext>
              </a:extLst>
            </p:cNvPr>
            <p:cNvSpPr txBox="1"/>
            <p:nvPr/>
          </p:nvSpPr>
          <p:spPr>
            <a:xfrm>
              <a:off x="1823987" y="3040562"/>
              <a:ext cx="1988751" cy="646331"/>
            </a:xfrm>
            <a:prstGeom prst="rect">
              <a:avLst/>
            </a:prstGeom>
            <a:noFill/>
          </p:spPr>
          <p:txBody>
            <a:bodyPr wrap="square" rtlCol="0">
              <a:spAutoFit/>
            </a:bodyPr>
            <a:lstStyle/>
            <a:p>
              <a:pPr algn="ctr"/>
              <a:r>
                <a:rPr lang="es-AR" dirty="0"/>
                <a:t>Flujo de entrada (flujo de entrada)</a:t>
              </a:r>
              <a:endParaRPr lang="es-AR" dirty="0"/>
            </a:p>
          </p:txBody>
        </p:sp>
        <p:sp>
          <p:nvSpPr>
            <p:cNvPr id="24" name="TextBox 23">
              <a:extLst>
                <a:ext uri="{FF2B5EF4-FFF2-40B4-BE49-F238E27FC236}">
                  <a16:creationId xmlns:a16="http://schemas.microsoft.com/office/drawing/2014/main" id="{660D232C-0E18-0843-8B88-33DC9C78B02E}"/>
                </a:ext>
              </a:extLst>
            </p:cNvPr>
            <p:cNvSpPr txBox="1"/>
            <p:nvPr/>
          </p:nvSpPr>
          <p:spPr>
            <a:xfrm>
              <a:off x="1948470" y="3846749"/>
              <a:ext cx="1561845" cy="646331"/>
            </a:xfrm>
            <a:prstGeom prst="rect">
              <a:avLst/>
            </a:prstGeom>
            <a:noFill/>
          </p:spPr>
          <p:txBody>
            <a:bodyPr wrap="square" rtlCol="0">
              <a:spAutoFit/>
            </a:bodyPr>
            <a:lstStyle/>
            <a:p>
              <a:pPr algn="ctr"/>
              <a:r>
                <a:rPr lang="es-AR" i="1" dirty="0"/>
                <a:t>Por unidad de tiempo</a:t>
              </a:r>
              <a:endParaRPr lang="es-AR" i="1" dirty="0"/>
            </a:p>
          </p:txBody>
        </p:sp>
        <p:sp>
          <p:nvSpPr>
            <p:cNvPr id="25" name="TextBox 24">
              <a:extLst>
                <a:ext uri="{FF2B5EF4-FFF2-40B4-BE49-F238E27FC236}">
                  <a16:creationId xmlns:a16="http://schemas.microsoft.com/office/drawing/2014/main" id="{D0C32F7D-36A2-8142-B680-F5E845C931F7}"/>
                </a:ext>
              </a:extLst>
            </p:cNvPr>
            <p:cNvSpPr txBox="1"/>
            <p:nvPr/>
          </p:nvSpPr>
          <p:spPr>
            <a:xfrm>
              <a:off x="6334856" y="3040561"/>
              <a:ext cx="2117288" cy="646331"/>
            </a:xfrm>
            <a:prstGeom prst="rect">
              <a:avLst/>
            </a:prstGeom>
            <a:noFill/>
          </p:spPr>
          <p:txBody>
            <a:bodyPr wrap="square" rtlCol="0">
              <a:spAutoFit/>
            </a:bodyPr>
            <a:lstStyle/>
            <a:p>
              <a:pPr algn="ctr"/>
              <a:r>
                <a:rPr lang="es-AR" dirty="0"/>
                <a:t>Flujo de salida (salida de flujo)</a:t>
              </a:r>
              <a:endParaRPr lang="es-AR" dirty="0"/>
            </a:p>
          </p:txBody>
        </p:sp>
        <p:sp>
          <p:nvSpPr>
            <p:cNvPr id="26" name="TextBox 25">
              <a:extLst>
                <a:ext uri="{FF2B5EF4-FFF2-40B4-BE49-F238E27FC236}">
                  <a16:creationId xmlns:a16="http://schemas.microsoft.com/office/drawing/2014/main" id="{ABCC2D7A-2349-B047-8C6F-BAD17EF9CCD8}"/>
                </a:ext>
              </a:extLst>
            </p:cNvPr>
            <p:cNvSpPr txBox="1"/>
            <p:nvPr/>
          </p:nvSpPr>
          <p:spPr>
            <a:xfrm>
              <a:off x="6637279" y="3856794"/>
              <a:ext cx="1510412" cy="646331"/>
            </a:xfrm>
            <a:prstGeom prst="rect">
              <a:avLst/>
            </a:prstGeom>
            <a:noFill/>
          </p:spPr>
          <p:txBody>
            <a:bodyPr wrap="square" rtlCol="0">
              <a:spAutoFit/>
            </a:bodyPr>
            <a:lstStyle/>
            <a:p>
              <a:pPr algn="ctr"/>
              <a:r>
                <a:rPr lang="es-AR" i="1" dirty="0"/>
                <a:t>Por unidad de tiempo</a:t>
              </a:r>
              <a:endParaRPr lang="es-AR" i="1" dirty="0"/>
            </a:p>
          </p:txBody>
        </p:sp>
        <p:sp>
          <p:nvSpPr>
            <p:cNvPr id="27" name="TextBox 26">
              <a:extLst>
                <a:ext uri="{FF2B5EF4-FFF2-40B4-BE49-F238E27FC236}">
                  <a16:creationId xmlns:a16="http://schemas.microsoft.com/office/drawing/2014/main" id="{214A57B2-3ECD-3342-BA1E-DE399004800A}"/>
                </a:ext>
              </a:extLst>
            </p:cNvPr>
            <p:cNvSpPr txBox="1"/>
            <p:nvPr/>
          </p:nvSpPr>
          <p:spPr>
            <a:xfrm>
              <a:off x="4194292" y="3441297"/>
              <a:ext cx="1759008" cy="646331"/>
            </a:xfrm>
            <a:prstGeom prst="rect">
              <a:avLst/>
            </a:prstGeom>
            <a:noFill/>
          </p:spPr>
          <p:txBody>
            <a:bodyPr wrap="none" rtlCol="0">
              <a:spAutoFit/>
            </a:bodyPr>
            <a:lstStyle/>
            <a:p>
              <a:pPr algn="ctr"/>
              <a:r>
                <a:rPr lang="es-AR" dirty="0"/>
                <a:t>Piscina</a:t>
              </a:r>
            </a:p>
            <a:p>
              <a:pPr algn="ctr"/>
              <a:r>
                <a:rPr lang="es-AR" dirty="0"/>
                <a:t>(stock, depósito)</a:t>
              </a:r>
              <a:endParaRPr lang="es-AR" dirty="0"/>
            </a:p>
          </p:txBody>
        </p:sp>
      </p:grpSp>
      <p:sp>
        <p:nvSpPr>
          <p:cNvPr id="9" name="TextBox 8">
            <a:extLst>
              <a:ext uri="{FF2B5EF4-FFF2-40B4-BE49-F238E27FC236}">
                <a16:creationId xmlns:a16="http://schemas.microsoft.com/office/drawing/2014/main" id="{B195DAB1-D281-EA4C-8630-265E2C13994C}"/>
              </a:ext>
            </a:extLst>
          </p:cNvPr>
          <p:cNvSpPr txBox="1"/>
          <p:nvPr/>
        </p:nvSpPr>
        <p:spPr>
          <a:xfrm>
            <a:off x="3487282" y="6004539"/>
            <a:ext cx="5632588" cy="7080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s-ES" sz="2000" dirty="0">
                <a:latin typeface="Calibri Light" panose="020F0302020204030204" pitchFamily="34" charset="0"/>
                <a:cs typeface="Calibri Light" panose="020F0302020204030204" pitchFamily="34" charset="0"/>
              </a:rPr>
              <a:t>* Una piscina también se puede denominar stock o depósito, un flujo también se puede denominar flujo.</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7160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Simulación y modelo de </a:t>
            </a:r>
            <a:r>
              <a:rPr lang="es-ES" dirty="0" smtClean="0"/>
              <a:t>clip de papel</a:t>
            </a:r>
            <a:endParaRPr kumimoji="0" lang="es-AR" sz="3600" b="1" i="0" u="none" strike="noStrike" kern="1200" cap="none" spc="0" normalizeH="0" baseline="0" dirty="0">
              <a:ln>
                <a:noFill/>
              </a:ln>
              <a:solidFill>
                <a:srgbClr val="002060"/>
              </a:solidFill>
              <a:effectLst/>
              <a:uLnTx/>
              <a:uFillTx/>
            </a:endParaRPr>
          </a:p>
        </p:txBody>
      </p:sp>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82941" y="1998932"/>
            <a:ext cx="7492538" cy="449463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s-ES" sz="3200" b="1" dirty="0">
                <a:solidFill>
                  <a:prstClr val="black"/>
                </a:solidFill>
                <a:hlinkClick r:id="rId2"/>
              </a:rPr>
              <a:t>Simulación </a:t>
            </a:r>
            <a:r>
              <a:rPr lang="es-ES" sz="3200" b="1" dirty="0" smtClean="0">
                <a:solidFill>
                  <a:prstClr val="black"/>
                </a:solidFill>
                <a:hlinkClick r:id="rId2"/>
              </a:rPr>
              <a:t>de clip de papel</a:t>
            </a:r>
            <a:r>
              <a:rPr kumimoji="0" lang="es-AR" sz="3200" b="0" i="0" u="none" strike="noStrike" kern="1200" cap="none" spc="0" normalizeH="0" baseline="0" dirty="0" smtClean="0">
                <a:ln>
                  <a:noFill/>
                </a:ln>
                <a:solidFill>
                  <a:prstClr val="black"/>
                </a:solidFill>
                <a:effectLst/>
                <a:uLnTx/>
                <a:uFillTx/>
                <a:latin typeface="Calibri Light" charset="0"/>
                <a:ea typeface="+mn-ea"/>
                <a:cs typeface="+mn-cs"/>
                <a:hlinkClick r:id="rId2"/>
              </a:rPr>
              <a:t> </a:t>
            </a:r>
            <a:r>
              <a:rPr lang="es-AR" sz="3200" dirty="0">
                <a:solidFill>
                  <a:prstClr val="black"/>
                </a:solidFill>
              </a:rPr>
              <a:t>- Introducción al pensamiento sistémico</a:t>
            </a:r>
            <a:r>
              <a:rPr kumimoji="0" lang="es-AR" sz="3200" b="0" i="0" u="none" strike="noStrike" kern="1200" cap="none" spc="0" normalizeH="0" baseline="0" dirty="0" smtClean="0">
                <a:ln>
                  <a:noFill/>
                </a:ln>
                <a:solidFill>
                  <a:prstClr val="black"/>
                </a:solidFill>
                <a:effectLst/>
                <a:uLnTx/>
                <a:uFillTx/>
                <a:latin typeface="Calibri Light" charset="0"/>
                <a:ea typeface="+mn-ea"/>
                <a:cs typeface="+mn-cs"/>
              </a:rPr>
              <a:t/>
            </a:r>
            <a:br>
              <a:rPr kumimoji="0" lang="es-AR" sz="3200" b="0" i="0" u="none" strike="noStrike" kern="1200" cap="none" spc="0" normalizeH="0" baseline="0" dirty="0" smtClean="0">
                <a:ln>
                  <a:noFill/>
                </a:ln>
                <a:solidFill>
                  <a:prstClr val="black"/>
                </a:solidFill>
                <a:effectLst/>
                <a:uLnTx/>
                <a:uFillTx/>
                <a:latin typeface="Calibri Light" charset="0"/>
                <a:ea typeface="+mn-ea"/>
                <a:cs typeface="+mn-cs"/>
              </a:rPr>
            </a:br>
            <a:r>
              <a:rPr kumimoji="0" lang="es-AR" sz="3200" b="0" i="0" u="none" strike="noStrike" kern="1200" cap="none" spc="0" normalizeH="0" baseline="0" dirty="0" smtClean="0">
                <a:ln>
                  <a:noFill/>
                </a:ln>
                <a:solidFill>
                  <a:prstClr val="black"/>
                </a:solidFill>
                <a:effectLst/>
                <a:uLnTx/>
                <a:uFillTx/>
                <a:latin typeface="Calibri Light" charset="0"/>
                <a:ea typeface="+mn-ea"/>
                <a:cs typeface="+mn-cs"/>
              </a:rPr>
              <a:t>(</a:t>
            </a:r>
            <a:r>
              <a:rPr lang="es-ES" sz="3200" dirty="0">
                <a:solidFill>
                  <a:prstClr val="black"/>
                </a:solidFill>
              </a:rPr>
              <a:t>60 minutos + 30 extensión de matemáticas</a:t>
            </a:r>
            <a:r>
              <a:rPr lang="es-ES" sz="3200" dirty="0" smtClean="0">
                <a:solidFill>
                  <a:prstClr val="black"/>
                </a:solidFill>
              </a:rPr>
              <a:t>).</a:t>
            </a:r>
          </a:p>
          <a:p>
            <a:pPr marL="0" lvl="0" indent="0">
              <a:lnSpc>
                <a:spcPct val="120000"/>
              </a:lnSpc>
              <a:buNone/>
              <a:defRPr/>
            </a:pPr>
            <a:r>
              <a:rPr kumimoji="0" lang="es-AR" sz="2200" b="0" i="0" u="sng" strike="noStrike" kern="1200" cap="none" spc="0" normalizeH="0" baseline="0" dirty="0" smtClean="0">
                <a:ln>
                  <a:noFill/>
                </a:ln>
                <a:solidFill>
                  <a:prstClr val="black"/>
                </a:solidFill>
                <a:effectLst/>
                <a:uLnTx/>
                <a:uFillTx/>
                <a:latin typeface="Calibri Light" charset="0"/>
                <a:ea typeface="+mn-ea"/>
                <a:cs typeface="+mn-cs"/>
              </a:rPr>
              <a:t>Resultados de los alumnos:</a:t>
            </a:r>
            <a:endParaRPr kumimoji="0" lang="es-AR" sz="2200" b="0" i="0" u="none" strike="noStrike" kern="1200" cap="none" spc="0" normalizeH="0" baseline="0" dirty="0" smtClean="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s-AR" sz="2200" b="0" i="0" u="none" strike="noStrike" kern="1200" cap="none" spc="0" normalizeH="0" baseline="0" dirty="0" smtClean="0">
                <a:ln>
                  <a:noFill/>
                </a:ln>
                <a:solidFill>
                  <a:prstClr val="black"/>
                </a:solidFill>
                <a:effectLst/>
                <a:uLnTx/>
                <a:uFillTx/>
                <a:latin typeface="Calibri Light" charset="0"/>
                <a:ea typeface="+mn-ea"/>
                <a:cs typeface="+mn-cs"/>
              </a:rPr>
              <a:t>Simular un sistema básico</a:t>
            </a:r>
            <a:endParaRPr kumimoji="0" lang="es-AR" sz="2800" b="0" i="0" u="none" strike="noStrike" kern="1200" cap="none" spc="0" normalizeH="0" baseline="0" dirty="0" smtClean="0">
              <a:ln>
                <a:noFill/>
              </a:ln>
              <a:solidFill>
                <a:prstClr val="black"/>
              </a:solidFill>
              <a:effectLst/>
              <a:uLnTx/>
              <a:uFillTx/>
              <a:latin typeface="Calibri Light" charset="0"/>
              <a:ea typeface="+mn-ea"/>
              <a:cs typeface="+mn-cs"/>
            </a:endParaRPr>
          </a:p>
          <a:p>
            <a:pPr marL="803910" lvl="0" indent="-342900">
              <a:lnSpc>
                <a:spcPct val="120000"/>
              </a:lnSpc>
              <a:spcBef>
                <a:spcPts val="200"/>
              </a:spcBef>
              <a:defRPr/>
            </a:pPr>
            <a:r>
              <a:rPr lang="es-ES" sz="2200" dirty="0">
                <a:solidFill>
                  <a:prstClr val="black"/>
                </a:solidFill>
              </a:rPr>
              <a:t>Recopile, registre y analice datos</a:t>
            </a:r>
          </a:p>
          <a:p>
            <a:pPr marL="803910" lvl="0" indent="-342900">
              <a:lnSpc>
                <a:spcPct val="120000"/>
              </a:lnSpc>
              <a:spcBef>
                <a:spcPts val="200"/>
              </a:spcBef>
              <a:defRPr/>
            </a:pPr>
            <a:r>
              <a:rPr lang="es-ES" sz="2200" dirty="0" smtClean="0">
                <a:solidFill>
                  <a:prstClr val="black"/>
                </a:solidFill>
              </a:rPr>
              <a:t>Crear </a:t>
            </a:r>
            <a:r>
              <a:rPr lang="es-ES" sz="2200" dirty="0">
                <a:solidFill>
                  <a:prstClr val="black"/>
                </a:solidFill>
              </a:rPr>
              <a:t>un modelo de 1 caja para aprender los términos del sistema y el modelado</a:t>
            </a:r>
          </a:p>
          <a:p>
            <a:pPr marL="803910" lvl="0" indent="-342900">
              <a:lnSpc>
                <a:spcPct val="120000"/>
              </a:lnSpc>
              <a:spcBef>
                <a:spcPts val="200"/>
              </a:spcBef>
              <a:defRPr/>
            </a:pPr>
            <a:r>
              <a:rPr lang="es-ES" sz="2200" dirty="0">
                <a:solidFill>
                  <a:prstClr val="black"/>
                </a:solidFill>
              </a:rPr>
              <a:t>Manipular variables para obtener un resultado esperado</a:t>
            </a:r>
            <a:endParaRPr kumimoji="0" lang="es-AR" sz="2200" b="0" i="0" u="none" strike="noStrike" kern="1200" cap="none" spc="0" normalizeH="0" baseline="0" dirty="0" smtClean="0">
              <a:ln>
                <a:noFill/>
              </a:ln>
              <a:solidFill>
                <a:prstClr val="black"/>
              </a:solidFill>
              <a:effectLst/>
              <a:uLnTx/>
              <a:uFillTx/>
              <a:latin typeface="Calibri Light" charset="0"/>
              <a:ea typeface="+mn-ea"/>
              <a:cs typeface="+mn-cs"/>
            </a:endParaRPr>
          </a:p>
          <a:p>
            <a:pPr marL="46101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s-AR" sz="2200" b="0" i="0" u="sng" strike="noStrike" kern="1200" cap="none" spc="0" normalizeH="0" baseline="0" dirty="0" smtClean="0">
                <a:ln>
                  <a:noFill/>
                </a:ln>
                <a:solidFill>
                  <a:prstClr val="black"/>
                </a:solidFill>
                <a:effectLst/>
                <a:uLnTx/>
                <a:uFillTx/>
                <a:latin typeface="Calibri Light" charset="0"/>
                <a:ea typeface="+mn-ea"/>
                <a:cs typeface="+mn-cs"/>
              </a:rPr>
              <a:t>Materiales:</a:t>
            </a:r>
          </a:p>
          <a:p>
            <a:pPr marL="803910" lvl="0" indent="-342900">
              <a:lnSpc>
                <a:spcPct val="120000"/>
              </a:lnSpc>
              <a:spcBef>
                <a:spcPts val="200"/>
              </a:spcBef>
              <a:defRPr/>
            </a:pPr>
            <a:r>
              <a:rPr lang="es-ES" sz="2200" dirty="0">
                <a:solidFill>
                  <a:prstClr val="black"/>
                </a:solidFill>
              </a:rPr>
              <a:t>Materiales de simulación: clips, campana, letreros y roles.</a:t>
            </a:r>
          </a:p>
          <a:p>
            <a:pPr marL="803910" lvl="0" indent="-342900">
              <a:lnSpc>
                <a:spcPct val="120000"/>
              </a:lnSpc>
              <a:spcBef>
                <a:spcPts val="200"/>
              </a:spcBef>
              <a:defRPr/>
            </a:pPr>
            <a:r>
              <a:rPr lang="es-ES" sz="2200" dirty="0">
                <a:solidFill>
                  <a:prstClr val="black"/>
                </a:solidFill>
              </a:rPr>
              <a:t>Tabla de datos de clase (papel O .</a:t>
            </a:r>
            <a:r>
              <a:rPr lang="es-ES" sz="2200" dirty="0" err="1">
                <a:solidFill>
                  <a:prstClr val="black"/>
                </a:solidFill>
              </a:rPr>
              <a:t>xls</a:t>
            </a:r>
            <a:r>
              <a:rPr lang="es-ES" sz="2200" dirty="0">
                <a:solidFill>
                  <a:prstClr val="black"/>
                </a:solidFill>
              </a:rPr>
              <a:t>) y proyector Y / O pizarra / papel grande con marcadores</a:t>
            </a:r>
          </a:p>
          <a:p>
            <a:pPr marL="803910" lvl="0" indent="-342900">
              <a:lnSpc>
                <a:spcPct val="120000"/>
              </a:lnSpc>
              <a:spcBef>
                <a:spcPts val="200"/>
              </a:spcBef>
              <a:defRPr/>
            </a:pPr>
            <a:r>
              <a:rPr lang="es-ES" sz="2200" i="1" dirty="0">
                <a:solidFill>
                  <a:prstClr val="black"/>
                </a:solidFill>
              </a:rPr>
              <a:t>Hojas de trabajo para estudiantes y tabla de datos de simulación de clips</a:t>
            </a:r>
            <a:endParaRPr kumimoji="0" lang="es-AR" sz="2200" b="0" i="1" u="none" strike="noStrike" kern="1200" cap="none" spc="0" normalizeH="0" baseline="0" dirty="0" smtClean="0">
              <a:ln>
                <a:noFill/>
              </a:ln>
              <a:solidFill>
                <a:prstClr val="black"/>
              </a:solidFill>
              <a:effectLst/>
              <a:uLnTx/>
              <a:uFillTx/>
            </a:endParaRPr>
          </a:p>
          <a:p>
            <a:pPr marL="457200" marR="0" lvl="0" indent="-457200" algn="l" defTabSz="914400" rtl="0" eaLnBrk="1" fontAlgn="auto" latinLnBrk="0" hangingPunct="1">
              <a:lnSpc>
                <a:spcPct val="120000"/>
              </a:lnSpc>
              <a:spcBef>
                <a:spcPts val="1000"/>
              </a:spcBef>
              <a:spcAft>
                <a:spcPts val="0"/>
              </a:spcAft>
              <a:buClrTx/>
              <a:buSzTx/>
              <a:buFont typeface="Calibri Light" panose="020F0302020204030204"/>
              <a:buAutoNum type="arabicPeriod" startAt="3"/>
              <a:tabLst/>
              <a:defRPr/>
            </a:pPr>
            <a:endParaRPr kumimoji="0" lang="es-AR" sz="2200" b="0" i="0" u="none" strike="noStrike" kern="1200" cap="none" spc="0" normalizeH="0" baseline="0" dirty="0">
              <a:ln>
                <a:noFill/>
              </a:ln>
              <a:solidFill>
                <a:prstClr val="black"/>
              </a:solidFill>
              <a:effectLst/>
              <a:uLnTx/>
              <a:uFillTx/>
              <a:latin typeface="Calibri Light" charset="0"/>
              <a:ea typeface="+mn-ea"/>
              <a:cs typeface="+mn-cs"/>
            </a:endParaRPr>
          </a:p>
        </p:txBody>
      </p:sp>
      <p:pic>
        <p:nvPicPr>
          <p:cNvPr id="2" name="Picture 2" descr="A close up of a clip&#10;&#10;Description generated with high confidence" title="paperclips">
            <a:extLst>
              <a:ext uri="{FF2B5EF4-FFF2-40B4-BE49-F238E27FC236}">
                <a16:creationId xmlns:a16="http://schemas.microsoft.com/office/drawing/2014/main" id="{EA33234E-32C3-40C9-82F1-5C23D639CE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2039" y="2837045"/>
            <a:ext cx="1287453" cy="974900"/>
          </a:xfrm>
          <a:prstGeom prst="rect">
            <a:avLst/>
          </a:prstGeom>
        </p:spPr>
      </p:pic>
    </p:spTree>
    <p:extLst>
      <p:ext uri="{BB962C8B-B14F-4D97-AF65-F5344CB8AC3E}">
        <p14:creationId xmlns:p14="http://schemas.microsoft.com/office/powerpoint/2010/main" val="292198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erview">
            <a:extLst>
              <a:ext uri="{FF2B5EF4-FFF2-40B4-BE49-F238E27FC236}">
                <a16:creationId xmlns:a16="http://schemas.microsoft.com/office/drawing/2014/main" id="{76162AC7-1B17-CD47-8ED8-6C396329C49E}"/>
              </a:ext>
            </a:extLst>
          </p:cNvPr>
          <p:cNvSpPr txBox="1">
            <a:spLocks/>
          </p:cNvSpPr>
          <p:nvPr/>
        </p:nvSpPr>
        <p:spPr>
          <a:xfrm>
            <a:off x="1328928" y="1101213"/>
            <a:ext cx="7461504" cy="599768"/>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dirty="0" smtClean="0">
                <a:solidFill>
                  <a:srgbClr val="002060"/>
                </a:solidFill>
              </a:rPr>
              <a:t>Descripción general</a:t>
            </a:r>
            <a:endParaRPr lang="es-AR" dirty="0">
              <a:solidFill>
                <a:srgbClr val="002060"/>
              </a:solidFill>
            </a:endParaRPr>
          </a:p>
        </p:txBody>
      </p:sp>
      <p:sp>
        <p:nvSpPr>
          <p:cNvPr id="5" name="Content Placeholder 2">
            <a:extLst>
              <a:ext uri="{FF2B5EF4-FFF2-40B4-BE49-F238E27FC236}">
                <a16:creationId xmlns:a16="http://schemas.microsoft.com/office/drawing/2014/main" id="{FB64CC59-864A-C941-BE89-BD44F4EF0D78}"/>
              </a:ext>
            </a:extLst>
          </p:cNvPr>
          <p:cNvSpPr txBox="1">
            <a:spLocks/>
          </p:cNvSpPr>
          <p:nvPr/>
        </p:nvSpPr>
        <p:spPr>
          <a:xfrm>
            <a:off x="1328928" y="1631383"/>
            <a:ext cx="7632192" cy="5070867"/>
          </a:xfrm>
          <a:prstGeom prst="rect">
            <a:avLst/>
          </a:prstGeom>
        </p:spPr>
        <p:txBody>
          <a:bodyPr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AR" sz="2500" dirty="0" smtClean="0">
                <a:latin typeface="Calibri Light" panose="020F0502020204030204" pitchFamily="34" charset="0"/>
                <a:cs typeface="Calibri Light" panose="020F0502020204030204" pitchFamily="34" charset="0"/>
              </a:rPr>
              <a:t>Este módulo…</a:t>
            </a:r>
          </a:p>
          <a:p>
            <a:r>
              <a:rPr lang="es-AR" sz="2500" dirty="0" smtClean="0">
                <a:latin typeface="Calibri Light" panose="020F0502020204030204" pitchFamily="34" charset="0"/>
                <a:cs typeface="Calibri Light" panose="020F0502020204030204" pitchFamily="34" charset="0"/>
              </a:rPr>
              <a:t>Enseña por qué el carbón es un elemento importante en los ecosistemas y cómo circula a través de los ecosistemas.</a:t>
            </a:r>
          </a:p>
          <a:p>
            <a:r>
              <a:rPr lang="es-AR" sz="2500" dirty="0" smtClean="0">
                <a:latin typeface="Calibri Light" panose="020F0502020204030204" pitchFamily="34" charset="0"/>
                <a:cs typeface="Calibri Light" panose="020F0502020204030204" pitchFamily="34" charset="0"/>
              </a:rPr>
              <a:t>Introduce:</a:t>
            </a:r>
          </a:p>
          <a:p>
            <a:pPr lvl="1"/>
            <a:r>
              <a:rPr lang="es-AR" sz="2100" dirty="0" smtClean="0">
                <a:latin typeface="Calibri Light" panose="020F0502020204030204" pitchFamily="34" charset="0"/>
                <a:cs typeface="Calibri Light" panose="020F0502020204030204" pitchFamily="34" charset="0"/>
              </a:rPr>
              <a:t>sistemas y terminología de sistemas</a:t>
            </a:r>
            <a:endParaRPr lang="es-AR" sz="2100" dirty="0" smtClean="0"/>
          </a:p>
          <a:p>
            <a:pPr lvl="1"/>
            <a:r>
              <a:rPr lang="es-ES" sz="2100" dirty="0">
                <a:latin typeface="Calibri Light" panose="020F0502020204030204" pitchFamily="34" charset="0"/>
                <a:cs typeface="Calibri Light" panose="020F0502020204030204" pitchFamily="34" charset="0"/>
              </a:rPr>
              <a:t>terminología de modelado y modelado</a:t>
            </a:r>
            <a:endParaRPr lang="es-AR" sz="2100" dirty="0" smtClean="0">
              <a:latin typeface="Calibri Light" panose="020F0502020204030204" pitchFamily="34" charset="0"/>
              <a:cs typeface="Calibri Light" panose="020F0502020204030204" pitchFamily="34" charset="0"/>
            </a:endParaRPr>
          </a:p>
          <a:p>
            <a:r>
              <a:rPr lang="es-ES" sz="2500" dirty="0">
                <a:latin typeface="Calibri Light" panose="020F0502020204030204" pitchFamily="34" charset="0"/>
                <a:cs typeface="Calibri Light" panose="020F0502020204030204" pitchFamily="34" charset="0"/>
              </a:rPr>
              <a:t>Describe una actividad de modelado simple utilizando la simulación de fábrica de clips y una actividad de modelado de acumulación de biomasa más </a:t>
            </a:r>
            <a:r>
              <a:rPr lang="es-ES" sz="2500" dirty="0" smtClean="0">
                <a:latin typeface="Calibri Light" panose="020F0502020204030204" pitchFamily="34" charset="0"/>
                <a:cs typeface="Calibri Light" panose="020F0502020204030204" pitchFamily="34" charset="0"/>
              </a:rPr>
              <a:t>compleja</a:t>
            </a:r>
          </a:p>
          <a:p>
            <a:r>
              <a:rPr lang="es-ES" sz="2500" dirty="0">
                <a:latin typeface="Calibri Light" panose="020F0502020204030204" pitchFamily="34" charset="0"/>
                <a:cs typeface="Calibri Light" panose="020F0502020204030204" pitchFamily="34" charset="0"/>
              </a:rPr>
              <a:t>Proporciona una breve descripción general de los modelos del ciclo global del carbono.</a:t>
            </a:r>
            <a:endParaRPr lang="es-AR" sz="2500"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106889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1177916"/>
            <a:ext cx="7815072" cy="737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La simulación del clip de papel</a:t>
            </a:r>
            <a:endParaRPr kumimoji="0" lang="es-AR" sz="3600" b="1" i="0" u="none" strike="noStrike" kern="1200" cap="none" spc="0" normalizeH="0" baseline="0" dirty="0">
              <a:ln>
                <a:noFill/>
              </a:ln>
              <a:solidFill>
                <a:srgbClr val="002060"/>
              </a:solidFill>
              <a:effectLst/>
              <a:uLnTx/>
              <a:uFillTx/>
            </a:endParaRPr>
          </a:p>
        </p:txBody>
      </p:sp>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95413" y="1915776"/>
            <a:ext cx="7475122" cy="8234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lang="es-ES" sz="2000" dirty="0"/>
              <a:t>En la simulación de la fábrica de clips, los estudiantes identifican los componentes de un sistema en un modelo de 1 caja:</a:t>
            </a:r>
            <a:endParaRPr lang="es-AR" sz="2000" dirty="0"/>
          </a:p>
        </p:txBody>
      </p:sp>
      <p:grpSp>
        <p:nvGrpSpPr>
          <p:cNvPr id="11" name="Group 10" descr="An arrow pointing left to right indicates paperclip factory production, or the flow in to a box. The box is the Paperclip Store Inventory, or pool. A second arrow points left to right out of the box, indicating purchases made, or the flow out, of the store inventory. " title="1-box model of paperclip simulation">
            <a:extLst>
              <a:ext uri="{FF2B5EF4-FFF2-40B4-BE49-F238E27FC236}">
                <a16:creationId xmlns:a16="http://schemas.microsoft.com/office/drawing/2014/main" id="{CDB36B47-EB20-5E4E-AEFC-C3EFD492AC31}"/>
              </a:ext>
            </a:extLst>
          </p:cNvPr>
          <p:cNvGrpSpPr/>
          <p:nvPr/>
        </p:nvGrpSpPr>
        <p:grpSpPr>
          <a:xfrm>
            <a:off x="2200134" y="2956715"/>
            <a:ext cx="5352780" cy="1239310"/>
            <a:chOff x="2200134" y="3398675"/>
            <a:chExt cx="5352780" cy="1239310"/>
          </a:xfrm>
        </p:grpSpPr>
        <p:sp>
          <p:nvSpPr>
            <p:cNvPr id="2" name="Rectangle 1">
              <a:extLst>
                <a:ext uri="{FF2B5EF4-FFF2-40B4-BE49-F238E27FC236}">
                  <a16:creationId xmlns:a16="http://schemas.microsoft.com/office/drawing/2014/main" id="{36477ED7-7CB8-45FF-8AF8-5960E8398DF1}"/>
                </a:ext>
              </a:extLst>
            </p:cNvPr>
            <p:cNvSpPr/>
            <p:nvPr/>
          </p:nvSpPr>
          <p:spPr>
            <a:xfrm>
              <a:off x="3988076" y="3463373"/>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cxnSp>
          <p:nvCxnSpPr>
            <p:cNvPr id="3" name="Straight Arrow Connector 2">
              <a:extLst>
                <a:ext uri="{FF2B5EF4-FFF2-40B4-BE49-F238E27FC236}">
                  <a16:creationId xmlns:a16="http://schemas.microsoft.com/office/drawing/2014/main" id="{C2620F02-D16C-48CE-A727-5F04826F183D}"/>
                </a:ext>
              </a:extLst>
            </p:cNvPr>
            <p:cNvCxnSpPr/>
            <p:nvPr/>
          </p:nvCxnSpPr>
          <p:spPr>
            <a:xfrm>
              <a:off x="5929761" y="3998668"/>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70AF2A1C-6E30-4515-904A-BD69ABE241A4}"/>
                </a:ext>
              </a:extLst>
            </p:cNvPr>
            <p:cNvSpPr txBox="1"/>
            <p:nvPr/>
          </p:nvSpPr>
          <p:spPr>
            <a:xfrm>
              <a:off x="2200134" y="3398675"/>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Producción</a:t>
              </a:r>
            </a:p>
            <a:p>
              <a:pPr algn="ctr"/>
              <a:endParaRPr lang="es-AR" dirty="0"/>
            </a:p>
          </p:txBody>
        </p:sp>
        <p:sp>
          <p:nvSpPr>
            <p:cNvPr id="9" name="TextBox 8">
              <a:extLst>
                <a:ext uri="{FF2B5EF4-FFF2-40B4-BE49-F238E27FC236}">
                  <a16:creationId xmlns:a16="http://schemas.microsoft.com/office/drawing/2014/main" id="{F644FC96-CE60-4809-A240-EB0C74AD7D7D}"/>
                </a:ext>
              </a:extLst>
            </p:cNvPr>
            <p:cNvSpPr txBox="1"/>
            <p:nvPr/>
          </p:nvSpPr>
          <p:spPr>
            <a:xfrm>
              <a:off x="5778779" y="4169355"/>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Compras</a:t>
              </a:r>
              <a:endParaRPr lang="es-AR" dirty="0"/>
            </a:p>
          </p:txBody>
        </p:sp>
        <p:sp>
          <p:nvSpPr>
            <p:cNvPr id="10" name="TextBox 9">
              <a:extLst>
                <a:ext uri="{FF2B5EF4-FFF2-40B4-BE49-F238E27FC236}">
                  <a16:creationId xmlns:a16="http://schemas.microsoft.com/office/drawing/2014/main" id="{FBCE8FB9-57E2-47CF-AA58-330E32D039BD}"/>
                </a:ext>
              </a:extLst>
            </p:cNvPr>
            <p:cNvSpPr txBox="1"/>
            <p:nvPr/>
          </p:nvSpPr>
          <p:spPr>
            <a:xfrm>
              <a:off x="3989319" y="3588647"/>
              <a:ext cx="1941857" cy="83185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sz="2400" dirty="0"/>
                <a:t>Inventario de la tienda</a:t>
              </a:r>
              <a:endParaRPr lang="es-AR" sz="2400" dirty="0"/>
            </a:p>
          </p:txBody>
        </p:sp>
        <p:cxnSp>
          <p:nvCxnSpPr>
            <p:cNvPr id="24" name="Straight Arrow Connector 23">
              <a:extLst>
                <a:ext uri="{FF2B5EF4-FFF2-40B4-BE49-F238E27FC236}">
                  <a16:creationId xmlns:a16="http://schemas.microsoft.com/office/drawing/2014/main" id="{775CDDF1-D6D5-4234-8247-FCA6720832B4}"/>
                </a:ext>
              </a:extLst>
            </p:cNvPr>
            <p:cNvCxnSpPr>
              <a:cxnSpLocks/>
            </p:cNvCxnSpPr>
            <p:nvPr/>
          </p:nvCxnSpPr>
          <p:spPr>
            <a:xfrm>
              <a:off x="2590980" y="3998668"/>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8" name="TextBox 7">
            <a:extLst>
              <a:ext uri="{FF2B5EF4-FFF2-40B4-BE49-F238E27FC236}">
                <a16:creationId xmlns:a16="http://schemas.microsoft.com/office/drawing/2014/main" id="{6D3AA343-4F2A-9348-BEBC-348D39BA9105}"/>
              </a:ext>
            </a:extLst>
          </p:cNvPr>
          <p:cNvSpPr txBox="1"/>
          <p:nvPr/>
        </p:nvSpPr>
        <p:spPr>
          <a:xfrm>
            <a:off x="1395413" y="4466269"/>
            <a:ext cx="7270335" cy="2246769"/>
          </a:xfrm>
          <a:prstGeom prst="rect">
            <a:avLst/>
          </a:prstGeom>
          <a:noFill/>
        </p:spPr>
        <p:txBody>
          <a:bodyPr wrap="square" rtlCol="0" anchor="t">
            <a:spAutoFit/>
          </a:bodyPr>
          <a:lstStyle/>
          <a:p>
            <a:r>
              <a:rPr lang="es-ES" sz="2000" dirty="0">
                <a:latin typeface="Calibri Light" panose="020F0302020204030204" pitchFamily="34" charset="0"/>
                <a:cs typeface="Calibri Light" panose="020F0302020204030204" pitchFamily="34" charset="0"/>
              </a:rPr>
              <a:t>Los componentes del modelo de fábrica de clips incluyen </a:t>
            </a:r>
            <a:r>
              <a:rPr lang="es-AR" sz="2000" dirty="0" smtClean="0">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es-AR" sz="2000" dirty="0" smtClean="0">
                <a:latin typeface="Calibri Light" panose="020F0302020204030204" pitchFamily="34" charset="0"/>
                <a:cs typeface="Calibri Light" panose="020F0302020204030204" pitchFamily="34" charset="0"/>
              </a:rPr>
              <a:t>Producción (entradas), </a:t>
            </a:r>
          </a:p>
          <a:p>
            <a:pPr marL="285750" indent="-285750">
              <a:buFont typeface="Arial" panose="020B0604020202020204" pitchFamily="34" charset="0"/>
              <a:buChar char="•"/>
            </a:pPr>
            <a:r>
              <a:rPr lang="es-ES" sz="2000" dirty="0">
                <a:latin typeface="Calibri Light" panose="020F0302020204030204" pitchFamily="34" charset="0"/>
                <a:cs typeface="Calibri Light" panose="020F0302020204030204" pitchFamily="34" charset="0"/>
              </a:rPr>
              <a:t>Inventario de la tienda (grupo) y</a:t>
            </a:r>
          </a:p>
          <a:p>
            <a:pPr marL="285750" indent="-285750">
              <a:buFont typeface="Arial" panose="020B0604020202020204" pitchFamily="34" charset="0"/>
              <a:buChar char="•"/>
            </a:pPr>
            <a:r>
              <a:rPr lang="es-ES" sz="2000" dirty="0">
                <a:latin typeface="Calibri Light" panose="020F0302020204030204" pitchFamily="34" charset="0"/>
                <a:cs typeface="Calibri Light" panose="020F0302020204030204" pitchFamily="34" charset="0"/>
              </a:rPr>
              <a:t>Compras (salidas)</a:t>
            </a:r>
            <a:endParaRPr lang="es-AR" sz="2000" dirty="0" smtClean="0">
              <a:latin typeface="Calibri Light" panose="020F0302020204030204" pitchFamily="34" charset="0"/>
              <a:cs typeface="Calibri Light" panose="020F0302020204030204" pitchFamily="34" charset="0"/>
            </a:endParaRPr>
          </a:p>
          <a:p>
            <a:endParaRPr lang="es-AR" sz="2000" dirty="0" smtClean="0">
              <a:latin typeface="Calibri Light" panose="020F0302020204030204" pitchFamily="34" charset="0"/>
              <a:cs typeface="Calibri Light" panose="020F0302020204030204" pitchFamily="34" charset="0"/>
            </a:endParaRPr>
          </a:p>
          <a:p>
            <a:r>
              <a:rPr lang="es-ES" sz="2000" dirty="0">
                <a:latin typeface="Calibri Light" panose="020F0302020204030204" pitchFamily="34" charset="0"/>
                <a:cs typeface="Calibri Light" panose="020F0302020204030204" pitchFamily="34" charset="0"/>
              </a:rPr>
              <a:t>Cuando producción = compras, el inventario está en "estado estacionario" o en </a:t>
            </a:r>
            <a:r>
              <a:rPr lang="es-ES" sz="2000" b="1" u="sng" dirty="0">
                <a:latin typeface="Calibri Light" panose="020F0302020204030204" pitchFamily="34" charset="0"/>
                <a:cs typeface="Calibri Light" panose="020F0302020204030204" pitchFamily="34" charset="0"/>
              </a:rPr>
              <a:t>equilibrio</a:t>
            </a:r>
            <a:r>
              <a:rPr lang="es-AR" sz="2000" dirty="0" smtClean="0">
                <a:latin typeface="Calibri Light" panose="020F0302020204030204" pitchFamily="34" charset="0"/>
                <a:cs typeface="Calibri Light" panose="020F0302020204030204" pitchFamily="34" charset="0"/>
              </a:rPr>
              <a:t>.</a:t>
            </a:r>
            <a:endParaRPr lang="es-AR"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7208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La simulación de clip de papel de modelo basado en computadora</a:t>
            </a:r>
            <a:endParaRPr kumimoji="0" lang="es-AR" sz="3600" b="1" i="0" u="none" strike="noStrike" kern="1200" cap="none" spc="0" normalizeH="0" baseline="0" dirty="0">
              <a:ln>
                <a:noFill/>
              </a:ln>
              <a:effectLst/>
              <a:uLnTx/>
              <a:uFillTx/>
            </a:endParaRPr>
          </a:p>
        </p:txBody>
      </p:sp>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95413" y="2126305"/>
            <a:ext cx="7475122" cy="18610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lang="es-ES" sz="2200" dirty="0"/>
              <a:t>La versión interactiva de simulación por computadora en línea del modelo está disponible en </a:t>
            </a:r>
            <a:r>
              <a:rPr lang="es-AR" sz="2200" dirty="0" smtClean="0"/>
              <a:t>:</a:t>
            </a:r>
          </a:p>
          <a:p>
            <a:pPr marL="0" indent="0">
              <a:lnSpc>
                <a:spcPct val="110000"/>
              </a:lnSpc>
              <a:buNone/>
              <a:defRPr/>
            </a:pPr>
            <a:r>
              <a:rPr lang="es-AR" sz="2000" dirty="0" smtClean="0"/>
              <a:t> </a:t>
            </a:r>
            <a:r>
              <a:rPr lang="es-AR" sz="2000" dirty="0" smtClean="0">
                <a:hlinkClick r:id="rId2"/>
              </a:rPr>
              <a:t>https://exchange.iseesystems.com/public/globeprogam/paperclip-tutorial-model</a:t>
            </a:r>
            <a:endParaRPr lang="es-AR" sz="2000" dirty="0"/>
          </a:p>
        </p:txBody>
      </p:sp>
      <p:sp>
        <p:nvSpPr>
          <p:cNvPr id="14" name="Content Placeholder 2">
            <a:extLst>
              <a:ext uri="{FF2B5EF4-FFF2-40B4-BE49-F238E27FC236}">
                <a16:creationId xmlns:a16="http://schemas.microsoft.com/office/drawing/2014/main" id="{637E1515-2C77-464F-A1E4-324A2C94113A}"/>
              </a:ext>
            </a:extLst>
          </p:cNvPr>
          <p:cNvSpPr txBox="1">
            <a:spLocks/>
          </p:cNvSpPr>
          <p:nvPr/>
        </p:nvSpPr>
        <p:spPr>
          <a:xfrm>
            <a:off x="1395413" y="3987384"/>
            <a:ext cx="7475122" cy="2441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lang="es-ES" sz="2200" dirty="0"/>
              <a:t>Siga las indicaciones e instrucciones de la herramienta web para ayudar a los estudiantes a familiarizarse con la herramienta de modelado de </a:t>
            </a:r>
            <a:r>
              <a:rPr lang="es-ES" sz="2200" dirty="0" err="1"/>
              <a:t>isee</a:t>
            </a:r>
            <a:r>
              <a:rPr lang="es-ES" sz="2200" dirty="0"/>
              <a:t>. El uso del tutorial </a:t>
            </a:r>
            <a:r>
              <a:rPr lang="es-ES" sz="2200" dirty="0" smtClean="0"/>
              <a:t>del clip de papel </a:t>
            </a:r>
            <a:r>
              <a:rPr lang="es-ES" sz="2200" dirty="0"/>
              <a:t>preparará al estudiante para </a:t>
            </a:r>
            <a:r>
              <a:rPr lang="es-ES" sz="2200" dirty="0" smtClean="0"/>
              <a:t>utilizar otros </a:t>
            </a:r>
            <a:r>
              <a:rPr lang="es-ES" sz="2200" dirty="0"/>
              <a:t>modelos del ciclo del carbono GLOBE, como el modelo de acumulación de biomasa y los modelos del ciclo global del carbono.</a:t>
            </a:r>
            <a:endParaRPr lang="es-AR" sz="2200" dirty="0"/>
          </a:p>
        </p:txBody>
      </p:sp>
    </p:spTree>
    <p:extLst>
      <p:ext uri="{BB962C8B-B14F-4D97-AF65-F5344CB8AC3E}">
        <p14:creationId xmlns:p14="http://schemas.microsoft.com/office/powerpoint/2010/main" val="2830219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La simulación de clip de papel de modelo basado en computadora</a:t>
            </a:r>
            <a:endParaRPr kumimoji="0" lang="es-AR" sz="3600" b="1" i="0" u="none" strike="noStrike" kern="1200" cap="none" spc="0" normalizeH="0" baseline="0" dirty="0">
              <a:ln>
                <a:noFill/>
              </a:ln>
              <a:effectLst/>
              <a:uLnTx/>
              <a:uFillTx/>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2086457"/>
            <a:ext cx="7815072" cy="923330"/>
          </a:xfrm>
          <a:prstGeom prst="rect">
            <a:avLst/>
          </a:prstGeom>
          <a:noFill/>
        </p:spPr>
        <p:txBody>
          <a:bodyPr wrap="square" rtlCol="0">
            <a:spAutoFit/>
          </a:bodyPr>
          <a:lstStyle/>
          <a:p>
            <a:r>
              <a:rPr lang="es-AR" dirty="0" smtClean="0">
                <a:latin typeface="Calibri Light" panose="020F0302020204030204" pitchFamily="34" charset="0"/>
                <a:cs typeface="Calibri Light" panose="020F0302020204030204" pitchFamily="34" charset="0"/>
                <a:hlinkClick r:id="rId3"/>
              </a:rPr>
              <a:t>Página de inicio</a:t>
            </a:r>
            <a:r>
              <a:rPr lang="es-AR" dirty="0" smtClean="0">
                <a:latin typeface="Calibri Light" panose="020F0302020204030204" pitchFamily="34" charset="0"/>
                <a:cs typeface="Calibri Light" panose="020F0302020204030204" pitchFamily="34" charset="0"/>
              </a:rPr>
              <a:t> </a:t>
            </a:r>
            <a:r>
              <a:rPr lang="es-ES" dirty="0">
                <a:latin typeface="Calibri Light" panose="020F0302020204030204" pitchFamily="34" charset="0"/>
                <a:cs typeface="Calibri Light" panose="020F0302020204030204" pitchFamily="34" charset="0"/>
              </a:rPr>
              <a:t>de la simulación de fábrica de clips. Haga clic en "Acerca de este modelo" para guiar a los estudiantes a través de la construcción del modelo paso a paso.</a:t>
            </a:r>
            <a:endParaRPr lang="es-AR" dirty="0">
              <a:latin typeface="Calibri Light" panose="020F0302020204030204" pitchFamily="34" charset="0"/>
              <a:cs typeface="Calibri Light" panose="020F0302020204030204" pitchFamily="34" charset="0"/>
            </a:endParaRPr>
          </a:p>
        </p:txBody>
      </p:sp>
      <p:pic>
        <p:nvPicPr>
          <p:cNvPr id="3" name="Picture 2" descr="Screenshot of the homepage for the Paperclip Factory Simulation online computer model. The top of the page says, &quot;Paperclip Factory Simulation: A Learning Laboratory created with STELLA&quot;. Underneath the title text, there is a picture of a gold paper-clip man on the left, with three buttons below the image: (1) About this Model, (2) Model Map, and (3) Model Equations. To the right of the image, text says,&quot;Welcome to the paperclip factory simulation. In this simulation, you will experiment with a simple model of a paperclip manufacturing business. To view the model of the system, click on the 'About this Model' button. When you are ready to start experimenting, click on the 'Set Initial Conditions' button.&quot;  The 'Set Initial Conditions button is located on the lower right portion of the page.  " title="Screenshot of Paperclip Factory Simulation webpage">
            <a:extLst>
              <a:ext uri="{FF2B5EF4-FFF2-40B4-BE49-F238E27FC236}">
                <a16:creationId xmlns:a16="http://schemas.microsoft.com/office/drawing/2014/main" id="{FF001E4D-F883-F845-8332-2178BC0FE372}"/>
              </a:ext>
            </a:extLst>
          </p:cNvPr>
          <p:cNvPicPr>
            <a:picLocks noChangeAspect="1"/>
          </p:cNvPicPr>
          <p:nvPr/>
        </p:nvPicPr>
        <p:blipFill>
          <a:blip r:embed="rId4"/>
          <a:stretch>
            <a:fillRect/>
          </a:stretch>
        </p:blipFill>
        <p:spPr>
          <a:xfrm>
            <a:off x="2566058" y="2849078"/>
            <a:ext cx="5342965" cy="3879774"/>
          </a:xfrm>
          <a:prstGeom prst="rect">
            <a:avLst/>
          </a:prstGeom>
        </p:spPr>
      </p:pic>
      <p:sp>
        <p:nvSpPr>
          <p:cNvPr id="9" name="Rectangle 8" descr="Red box overlain on the 'About this Model' button to highlight location of the button on the Paperclip Computer Model simulation. &#10;" title="Red box hollow box">
            <a:extLst>
              <a:ext uri="{FF2B5EF4-FFF2-40B4-BE49-F238E27FC236}">
                <a16:creationId xmlns:a16="http://schemas.microsoft.com/office/drawing/2014/main" id="{57F569E1-B33F-1A46-BBBB-5ED306E6F5E1}"/>
              </a:ext>
            </a:extLst>
          </p:cNvPr>
          <p:cNvSpPr/>
          <p:nvPr/>
        </p:nvSpPr>
        <p:spPr>
          <a:xfrm>
            <a:off x="3273195" y="5340805"/>
            <a:ext cx="1380565"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96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1154356"/>
            <a:ext cx="7815072" cy="652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Historia del modelo de clip</a:t>
            </a:r>
            <a:endParaRPr kumimoji="0" lang="es-AR" sz="3600" b="1" i="0" u="none" strike="noStrike" kern="1200" cap="none" spc="0" normalizeH="0" baseline="0" dirty="0">
              <a:ln>
                <a:noFill/>
              </a:ln>
              <a:effectLst/>
              <a:uLnTx/>
              <a:uFillTx/>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07165"/>
            <a:ext cx="7815072" cy="923330"/>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Este módulo muestra cómo se construye el modelo paso a paso, explicando cada componente del modelo de clip. Siga las instrucciones en el cuadro amarillo para avanzar a través de la historia modelo en línea.</a:t>
            </a:r>
            <a:endParaRPr lang="es-AR" dirty="0">
              <a:latin typeface="Calibri Light" panose="020F0302020204030204" pitchFamily="34" charset="0"/>
              <a:cs typeface="Calibri Light" panose="020F0302020204030204" pitchFamily="34" charset="0"/>
            </a:endParaRPr>
          </a:p>
        </p:txBody>
      </p:sp>
      <p:pic>
        <p:nvPicPr>
          <p:cNvPr id="4" name="Picture 3" descr="Screen shot of the online Paperclip Model Story (link: https://exchange.iseesystems.com/public/globeprogam/paperclip-tutorial-model/index.html#Paperclip_Story/page1). A blue box represents a stock, or pool in the model. Here, the blue box is labeled Store Inventory.  Underneath the blue box is a yellow call-out box that says, &quot;This box, called a Stock, represents teh current inventory of paperclips in the store. The Store Inventory may go up or down over time. To move forward through the story of this model, hit the space button on your keyboard. To go backwards, hit the Backspace key.&quot;  &#10;&#10;In the upper right corner of the screenshot, there is a 'home' icon.  You can hit the home button to return to the model homepage (link: https://exchange.iseesystems.com/public/globeprogam/paperclip-tutorial-model/index.html#page4). " title="Paperclip Model Story, page 1">
            <a:extLst>
              <a:ext uri="{FF2B5EF4-FFF2-40B4-BE49-F238E27FC236}">
                <a16:creationId xmlns:a16="http://schemas.microsoft.com/office/drawing/2014/main" id="{71E60CA1-AF06-D54B-B31D-EDCA7BB379B0}"/>
              </a:ext>
            </a:extLst>
          </p:cNvPr>
          <p:cNvPicPr>
            <a:picLocks noChangeAspect="1"/>
          </p:cNvPicPr>
          <p:nvPr/>
        </p:nvPicPr>
        <p:blipFill>
          <a:blip r:embed="rId3"/>
          <a:stretch>
            <a:fillRect/>
          </a:stretch>
        </p:blipFill>
        <p:spPr>
          <a:xfrm>
            <a:off x="2494342" y="2884282"/>
            <a:ext cx="5294051" cy="3877056"/>
          </a:xfrm>
          <a:prstGeom prst="rect">
            <a:avLst/>
          </a:prstGeom>
        </p:spPr>
      </p:pic>
      <p:cxnSp>
        <p:nvCxnSpPr>
          <p:cNvPr id="12" name="Straight Arrow Connector 11" descr="A red arrow points from text that reads,&quot;Boxes in the iSee system represent stocks, or pools&quot; to the blue Store Inventory box on the Model Story webpage. " title="Red arrow ">
            <a:extLst>
              <a:ext uri="{FF2B5EF4-FFF2-40B4-BE49-F238E27FC236}">
                <a16:creationId xmlns:a16="http://schemas.microsoft.com/office/drawing/2014/main" id="{FDF251A9-9298-654C-9D88-D263056099AA}"/>
              </a:ext>
            </a:extLst>
          </p:cNvPr>
          <p:cNvCxnSpPr/>
          <p:nvPr/>
        </p:nvCxnSpPr>
        <p:spPr>
          <a:xfrm flipH="1">
            <a:off x="4141696" y="3443653"/>
            <a:ext cx="627529" cy="2040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780A5C0-8A84-CE41-88C5-D4913CF5F93D}"/>
              </a:ext>
            </a:extLst>
          </p:cNvPr>
          <p:cNvSpPr txBox="1"/>
          <p:nvPr/>
        </p:nvSpPr>
        <p:spPr>
          <a:xfrm>
            <a:off x="4805084" y="3104644"/>
            <a:ext cx="2463354" cy="923330"/>
          </a:xfrm>
          <a:prstGeom prst="rect">
            <a:avLst/>
          </a:prstGeom>
          <a:noFill/>
        </p:spPr>
        <p:txBody>
          <a:bodyPr wrap="square" rtlCol="0" anchor="t">
            <a:spAutoFit/>
          </a:bodyPr>
          <a:lstStyle/>
          <a:p>
            <a:r>
              <a:rPr lang="es-ES" dirty="0">
                <a:latin typeface="Calibri Light" panose="020F0302020204030204" pitchFamily="34" charset="0"/>
                <a:cs typeface="Calibri Light" panose="020F0302020204030204" pitchFamily="34" charset="0"/>
              </a:rPr>
              <a:t>Las casillas del sistema </a:t>
            </a:r>
            <a:r>
              <a:rPr lang="es-ES" dirty="0" err="1">
                <a:latin typeface="Calibri Light" panose="020F0302020204030204" pitchFamily="34" charset="0"/>
                <a:cs typeface="Calibri Light" panose="020F0302020204030204" pitchFamily="34" charset="0"/>
              </a:rPr>
              <a:t>isee</a:t>
            </a:r>
            <a:r>
              <a:rPr lang="es-ES" dirty="0">
                <a:latin typeface="Calibri Light" panose="020F0302020204030204" pitchFamily="34" charset="0"/>
                <a:cs typeface="Calibri Light" panose="020F0302020204030204" pitchFamily="34" charset="0"/>
              </a:rPr>
              <a:t> representan acciones o grupos</a:t>
            </a:r>
            <a:endParaRPr lang="es-AR" dirty="0">
              <a:latin typeface="Calibri Light" panose="020F0302020204030204" pitchFamily="34" charset="0"/>
              <a:cs typeface="Calibri Light" panose="020F0302020204030204" pitchFamily="34" charset="0"/>
            </a:endParaRPr>
          </a:p>
        </p:txBody>
      </p:sp>
      <p:sp>
        <p:nvSpPr>
          <p:cNvPr id="8" name="Rectangle 7" descr="A red hollow rectangle is overlain on top of the Model Story screenshot to highlight the location of the 'home button'." title="red hollow rectangle">
            <a:extLst>
              <a:ext uri="{FF2B5EF4-FFF2-40B4-BE49-F238E27FC236}">
                <a16:creationId xmlns:a16="http://schemas.microsoft.com/office/drawing/2014/main" id="{D1656290-4D7F-1442-906C-97A28E359314}"/>
              </a:ext>
            </a:extLst>
          </p:cNvPr>
          <p:cNvSpPr/>
          <p:nvPr/>
        </p:nvSpPr>
        <p:spPr>
          <a:xfrm>
            <a:off x="7268439" y="2930421"/>
            <a:ext cx="519953" cy="5132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9E383E-84E7-5342-9CE6-436DF05E493F}"/>
              </a:ext>
            </a:extLst>
          </p:cNvPr>
          <p:cNvSpPr txBox="1"/>
          <p:nvPr/>
        </p:nvSpPr>
        <p:spPr>
          <a:xfrm>
            <a:off x="7155412" y="3583304"/>
            <a:ext cx="1864659" cy="1754326"/>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Pulsa el botón de inicio en la esquina superior derecha para volver a la página de inicio.</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6666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F03DE1-2C40-0A49-9C6C-268845FF31F2}"/>
              </a:ext>
            </a:extLst>
          </p:cNvPr>
          <p:cNvSpPr txBox="1"/>
          <p:nvPr/>
        </p:nvSpPr>
        <p:spPr>
          <a:xfrm>
            <a:off x="1328929" y="1907165"/>
            <a:ext cx="7815072" cy="646331"/>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Cada componente del modelo se resalta en azul uno por uno, con una breve descripción del componente en el cuadro amarillo.</a:t>
            </a:r>
            <a:endParaRPr lang="es-AR" dirty="0">
              <a:latin typeface="Calibri Light" panose="020F0302020204030204" pitchFamily="34" charset="0"/>
              <a:cs typeface="Calibri Light" panose="020F0302020204030204" pitchFamily="34" charset="0"/>
            </a:endParaRPr>
          </a:p>
        </p:txBody>
      </p:sp>
      <p:pic>
        <p:nvPicPr>
          <p:cNvPr id="3" name="Picture 2" descr="Screen shot of the second page of the online Paperclip Model Story (link: https://exchange.iseesystems.com/public/globeprogam/paperclip-tutorial-model/index.html#Paperclip_Story/page2). In addition to the blue box from page 1, there is now a valve icon pointing toward the blue box. This value represents an inflow to the Store Inventory stock.  Underneath the blue valve is a yellow call-out box that says, &quot;As the facotry produces paperclips, more paperclips are added to the Store Inventory. We'll call this inflow 'Producing'&quot;.   &#10;&#10;In the upper right corner of the screenshot, there is a 'home' icon.  You can hit the home button to return to the model homepage (link: https://exchange.iseesystems.com/public/globeprogam/paperclip-tutorial-model/index.html#page4). " title="Paperclip Model Story, page 2">
            <a:extLst>
              <a:ext uri="{FF2B5EF4-FFF2-40B4-BE49-F238E27FC236}">
                <a16:creationId xmlns:a16="http://schemas.microsoft.com/office/drawing/2014/main" id="{4075B89F-A481-6548-9D99-B80494F09012}"/>
              </a:ext>
            </a:extLst>
          </p:cNvPr>
          <p:cNvPicPr>
            <a:picLocks noChangeAspect="1"/>
          </p:cNvPicPr>
          <p:nvPr/>
        </p:nvPicPr>
        <p:blipFill>
          <a:blip r:embed="rId3"/>
          <a:stretch>
            <a:fillRect/>
          </a:stretch>
        </p:blipFill>
        <p:spPr>
          <a:xfrm>
            <a:off x="2530198" y="2722918"/>
            <a:ext cx="5288093" cy="3877056"/>
          </a:xfrm>
          <a:prstGeom prst="rect">
            <a:avLst/>
          </a:prstGeom>
        </p:spPr>
      </p:pic>
      <p:sp>
        <p:nvSpPr>
          <p:cNvPr id="8" name="Rectangle 7" descr="A red hollow rectangle highlights the location of the inflow valve on the Model Story webpage. " title="Red hollow rectangle">
            <a:extLst>
              <a:ext uri="{FF2B5EF4-FFF2-40B4-BE49-F238E27FC236}">
                <a16:creationId xmlns:a16="http://schemas.microsoft.com/office/drawing/2014/main" id="{DF3D2FBD-0784-FB4A-A2E5-5590148B031B}"/>
              </a:ext>
            </a:extLst>
          </p:cNvPr>
          <p:cNvSpPr/>
          <p:nvPr/>
        </p:nvSpPr>
        <p:spPr>
          <a:xfrm>
            <a:off x="2807028" y="3125151"/>
            <a:ext cx="904360" cy="69381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descr="A red arrow points from text saying,&quot;Valves in the iSee system represent fluxes, or flows&quot; toward the blue inflow valve highlighted with a red box." title="Red arrow">
            <a:extLst>
              <a:ext uri="{FF2B5EF4-FFF2-40B4-BE49-F238E27FC236}">
                <a16:creationId xmlns:a16="http://schemas.microsoft.com/office/drawing/2014/main" id="{6D5EC487-4887-9646-BDA3-7290B262CE8F}"/>
              </a:ext>
            </a:extLst>
          </p:cNvPr>
          <p:cNvCxnSpPr>
            <a:cxnSpLocks/>
          </p:cNvCxnSpPr>
          <p:nvPr/>
        </p:nvCxnSpPr>
        <p:spPr>
          <a:xfrm flipH="1">
            <a:off x="3496235" y="3125151"/>
            <a:ext cx="699247" cy="3469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81CFA5F-0CE8-7441-9821-295E99007D0A}"/>
              </a:ext>
            </a:extLst>
          </p:cNvPr>
          <p:cNvSpPr txBox="1"/>
          <p:nvPr/>
        </p:nvSpPr>
        <p:spPr>
          <a:xfrm>
            <a:off x="4195482" y="2825726"/>
            <a:ext cx="2812606" cy="923330"/>
          </a:xfrm>
          <a:prstGeom prst="rect">
            <a:avLst/>
          </a:prstGeom>
          <a:noFill/>
        </p:spPr>
        <p:txBody>
          <a:bodyPr wrap="square" rtlCol="0" anchor="t">
            <a:spAutoFit/>
          </a:bodyPr>
          <a:lstStyle/>
          <a:p>
            <a:r>
              <a:rPr lang="es-ES" dirty="0">
                <a:latin typeface="Calibri Light" panose="020F0302020204030204" pitchFamily="34" charset="0"/>
                <a:cs typeface="Calibri Light" panose="020F0302020204030204" pitchFamily="34" charset="0"/>
              </a:rPr>
              <a:t>Las válvulas en el sistema </a:t>
            </a:r>
            <a:r>
              <a:rPr lang="es-ES" dirty="0" err="1">
                <a:latin typeface="Calibri Light" panose="020F0302020204030204" pitchFamily="34" charset="0"/>
                <a:cs typeface="Calibri Light" panose="020F0302020204030204" pitchFamily="34" charset="0"/>
              </a:rPr>
              <a:t>isee</a:t>
            </a:r>
            <a:r>
              <a:rPr lang="es-ES" dirty="0">
                <a:latin typeface="Calibri Light" panose="020F0302020204030204" pitchFamily="34" charset="0"/>
                <a:cs typeface="Calibri Light" panose="020F0302020204030204" pitchFamily="34" charset="0"/>
              </a:rPr>
              <a:t> representan flujos o flujos</a:t>
            </a:r>
            <a:endParaRPr lang="es-AR" dirty="0">
              <a:latin typeface="Calibri Light" panose="020F0302020204030204" pitchFamily="34" charset="0"/>
              <a:cs typeface="Calibri Light" panose="020F0302020204030204" pitchFamily="34" charset="0"/>
            </a:endParaRPr>
          </a:p>
        </p:txBody>
      </p:sp>
      <p:sp>
        <p:nvSpPr>
          <p:cNvPr id="11" name="Title 1">
            <a:extLst>
              <a:ext uri="{FF2B5EF4-FFF2-40B4-BE49-F238E27FC236}">
                <a16:creationId xmlns:a16="http://schemas.microsoft.com/office/drawing/2014/main" id="{2FF3FA96-61EF-9440-959A-A05C28C9AC9F}"/>
              </a:ext>
            </a:extLst>
          </p:cNvPr>
          <p:cNvSpPr txBox="1">
            <a:spLocks/>
          </p:cNvSpPr>
          <p:nvPr/>
        </p:nvSpPr>
        <p:spPr>
          <a:xfrm>
            <a:off x="1328928" y="1154356"/>
            <a:ext cx="7815072" cy="652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Historia del modelo de clip</a:t>
            </a:r>
            <a:endParaRPr kumimoji="0" lang="es-AR" sz="3600" b="1" i="0" u="none" strike="noStrike" kern="1200" cap="none" spc="0" normalizeH="0" baseline="0" dirty="0">
              <a:ln>
                <a:noFill/>
              </a:ln>
              <a:effectLst/>
              <a:uLnTx/>
              <a:uFillTx/>
            </a:endParaRPr>
          </a:p>
        </p:txBody>
      </p:sp>
    </p:spTree>
    <p:extLst>
      <p:ext uri="{BB962C8B-B14F-4D97-AF65-F5344CB8AC3E}">
        <p14:creationId xmlns:p14="http://schemas.microsoft.com/office/powerpoint/2010/main" val="3772911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1074599"/>
            <a:ext cx="7815072" cy="96160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Modelo de computadora con clip: Convertidores</a:t>
            </a:r>
            <a:endParaRPr kumimoji="0" lang="es-AR" sz="3600" b="1" i="0" u="none" strike="noStrike" kern="1200" cap="none" spc="0" normalizeH="0" baseline="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07165"/>
            <a:ext cx="7815072" cy="1029841"/>
          </a:xfrm>
          <a:prstGeom prst="rect">
            <a:avLst/>
          </a:prstGeom>
          <a:noFill/>
        </p:spPr>
        <p:txBody>
          <a:bodyPr wrap="square" rtlCol="0">
            <a:normAutofit fontScale="92500" lnSpcReduction="10000"/>
          </a:bodyPr>
          <a:lstStyle/>
          <a:p>
            <a:r>
              <a:rPr lang="es-ES" dirty="0">
                <a:latin typeface="Calibri Light" panose="020F0302020204030204" pitchFamily="34" charset="0"/>
                <a:cs typeface="Calibri Light" panose="020F0302020204030204" pitchFamily="34" charset="0"/>
              </a:rPr>
              <a:t>El modelo informático del clip presenta un nuevo modelo: convertidores de términos. Los convertidores modifican los flujos. En el siguiente diagrama, la producción de clips se modifica por el número de trabajadores y el número de clips producidos por cada trabajador.</a:t>
            </a:r>
            <a:endParaRPr lang="es-AR" dirty="0">
              <a:latin typeface="Calibri Light" panose="020F0302020204030204" pitchFamily="34" charset="0"/>
              <a:cs typeface="Calibri Light" panose="020F0302020204030204" pitchFamily="34" charset="0"/>
            </a:endParaRPr>
          </a:p>
        </p:txBody>
      </p:sp>
      <p:pic>
        <p:nvPicPr>
          <p:cNvPr id="4" name="Picture 3" descr="Screen shot of the fourth page of the online Paperclip Model Story (link: https://exchange.iseesystems.com/public/globeprogam/paperclip-tutorial-model/index.html#Paperclip_Story/page4). In addition to the blue box from page 1, there are now two valve icons, one pointing toward and one pointing away (outflow) from the blue box. There are also two blue circles underneath the inflow valve with pink arrows pointing toward the inflow valve. The blue circles are converters that modify the inflow to the store inventory.  Underneath the two blue converters is a yellow call-out box that says, &quot;The number of paperclips being produced each day is determined by the number of Workers in the factory and the number of paperclips each worker produces.  These modifiers, called Converters, determine how quickly or slowly the paperclips are being added to the Store Inventory.&quot; &#10;&#10;In the upper right corner of the screenshot, there is a 'home' icon.  You can hit the home button to return to the model homepage (link: https://exchange.iseesystems.com/public/globeprogam/paperclip-tutorial-model/index.html#page4). " title="Paperclip Model Story, page 3">
            <a:extLst>
              <a:ext uri="{FF2B5EF4-FFF2-40B4-BE49-F238E27FC236}">
                <a16:creationId xmlns:a16="http://schemas.microsoft.com/office/drawing/2014/main" id="{0D35F9E3-4BEE-E448-8232-D8F248794183}"/>
              </a:ext>
            </a:extLst>
          </p:cNvPr>
          <p:cNvPicPr>
            <a:picLocks noChangeAspect="1"/>
          </p:cNvPicPr>
          <p:nvPr/>
        </p:nvPicPr>
        <p:blipFill>
          <a:blip r:embed="rId3"/>
          <a:stretch>
            <a:fillRect/>
          </a:stretch>
        </p:blipFill>
        <p:spPr>
          <a:xfrm>
            <a:off x="2530199" y="2866353"/>
            <a:ext cx="5289881" cy="3877056"/>
          </a:xfrm>
          <a:prstGeom prst="rect">
            <a:avLst/>
          </a:prstGeom>
        </p:spPr>
      </p:pic>
      <p:sp>
        <p:nvSpPr>
          <p:cNvPr id="8" name="Rectangle 7" descr="A red hollow rectangle highlights the location of the two converters. " title="Red hollow rectangle">
            <a:extLst>
              <a:ext uri="{FF2B5EF4-FFF2-40B4-BE49-F238E27FC236}">
                <a16:creationId xmlns:a16="http://schemas.microsoft.com/office/drawing/2014/main" id="{DF3D2FBD-0784-FB4A-A2E5-5590148B031B}"/>
              </a:ext>
            </a:extLst>
          </p:cNvPr>
          <p:cNvSpPr/>
          <p:nvPr/>
        </p:nvSpPr>
        <p:spPr>
          <a:xfrm>
            <a:off x="2822089" y="3677508"/>
            <a:ext cx="1050664" cy="74404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descr="a red arrow points from text box that says &quot;Circles with pink arrows are called converters. They modify the flow in and out of stocks.&quot;" title="red arrow">
            <a:extLst>
              <a:ext uri="{FF2B5EF4-FFF2-40B4-BE49-F238E27FC236}">
                <a16:creationId xmlns:a16="http://schemas.microsoft.com/office/drawing/2014/main" id="{6D5EC487-4887-9646-BDA3-7290B262CE8F}"/>
              </a:ext>
            </a:extLst>
          </p:cNvPr>
          <p:cNvCxnSpPr>
            <a:cxnSpLocks/>
            <a:stCxn id="10" idx="1"/>
          </p:cNvCxnSpPr>
          <p:nvPr/>
        </p:nvCxnSpPr>
        <p:spPr>
          <a:xfrm flipH="1">
            <a:off x="3872753" y="3905655"/>
            <a:ext cx="1260228" cy="1752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81CFA5F-0CE8-7441-9821-295E99007D0A}"/>
              </a:ext>
            </a:extLst>
          </p:cNvPr>
          <p:cNvSpPr txBox="1"/>
          <p:nvPr/>
        </p:nvSpPr>
        <p:spPr>
          <a:xfrm>
            <a:off x="5132981" y="3028492"/>
            <a:ext cx="2487020" cy="1754326"/>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Los círculos con flechas rosas se denominan convertidores. Pueden modificar el flujo de entrada y salida de las existencias.</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70344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1132114"/>
            <a:ext cx="7815072" cy="688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Mapa del modelo de clip</a:t>
            </a:r>
            <a:endParaRPr kumimoji="0" lang="es-AR" sz="3600" b="1" i="0" u="none" strike="noStrike" kern="1200" cap="none" spc="0" normalizeH="0" baseline="0" dirty="0">
              <a:ln>
                <a:noFill/>
              </a:ln>
              <a:effectLst/>
              <a:uLnTx/>
              <a:uFillTx/>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76793"/>
            <a:ext cx="7617848" cy="646331"/>
          </a:xfrm>
          <a:prstGeom prst="rect">
            <a:avLst/>
          </a:prstGeom>
          <a:noFill/>
        </p:spPr>
        <p:txBody>
          <a:bodyPr wrap="square" rtlCol="0">
            <a:spAutoFit/>
          </a:bodyPr>
          <a:lstStyle/>
          <a:p>
            <a:r>
              <a:rPr lang="es-ES" dirty="0" smtClean="0">
                <a:latin typeface="Calibri Light" panose="020F0302020204030204" pitchFamily="34" charset="0"/>
                <a:cs typeface="Calibri Light" panose="020F0302020204030204" pitchFamily="34" charset="0"/>
              </a:rPr>
              <a:t>Haga </a:t>
            </a:r>
            <a:r>
              <a:rPr lang="es-ES" dirty="0">
                <a:latin typeface="Calibri Light" panose="020F0302020204030204" pitchFamily="34" charset="0"/>
                <a:cs typeface="Calibri Light" panose="020F0302020204030204" pitchFamily="34" charset="0"/>
              </a:rPr>
              <a:t>clic en Mapa del modelo en la </a:t>
            </a:r>
            <a:r>
              <a:rPr lang="es-AR" dirty="0" smtClean="0">
                <a:latin typeface="Calibri Light" panose="020F0302020204030204" pitchFamily="34" charset="0"/>
                <a:cs typeface="Calibri Light" panose="020F0302020204030204" pitchFamily="34" charset="0"/>
                <a:hlinkClick r:id="rId2"/>
              </a:rPr>
              <a:t>página de inicio</a:t>
            </a:r>
            <a:r>
              <a:rPr lang="es-AR" dirty="0" smtClean="0">
                <a:latin typeface="Calibri Light" panose="020F0302020204030204" pitchFamily="34" charset="0"/>
                <a:cs typeface="Calibri Light" panose="020F0302020204030204" pitchFamily="34" charset="0"/>
              </a:rPr>
              <a:t> </a:t>
            </a:r>
            <a:r>
              <a:rPr lang="es-ES" dirty="0" smtClean="0">
                <a:latin typeface="Calibri Light" panose="020F0302020204030204" pitchFamily="34" charset="0"/>
                <a:cs typeface="Calibri Light" panose="020F0302020204030204" pitchFamily="34" charset="0"/>
              </a:rPr>
              <a:t>para </a:t>
            </a:r>
            <a:r>
              <a:rPr lang="es-ES" dirty="0">
                <a:latin typeface="Calibri Light" panose="020F0302020204030204" pitchFamily="34" charset="0"/>
                <a:cs typeface="Calibri Light" panose="020F0302020204030204" pitchFamily="34" charset="0"/>
              </a:rPr>
              <a:t>ver el modelo completo y sus componentes individuales.</a:t>
            </a:r>
            <a:endParaRPr lang="es-AR" dirty="0">
              <a:latin typeface="Calibri Light" panose="020F0302020204030204" pitchFamily="34" charset="0"/>
              <a:cs typeface="Calibri Light" panose="020F0302020204030204" pitchFamily="34" charset="0"/>
            </a:endParaRPr>
          </a:p>
        </p:txBody>
      </p:sp>
      <p:pic>
        <p:nvPicPr>
          <p:cNvPr id="3" name="Picture 2" descr="Screenshot of the homepage for the Paperclip Factory Simulation online computer model. A red box highlights the location of the Model Map button. " title="Screenshot of Paperclip Factory Simulation webpage">
            <a:extLst>
              <a:ext uri="{FF2B5EF4-FFF2-40B4-BE49-F238E27FC236}">
                <a16:creationId xmlns:a16="http://schemas.microsoft.com/office/drawing/2014/main" id="{FF001E4D-F883-F845-8332-2178BC0FE372}"/>
              </a:ext>
            </a:extLst>
          </p:cNvPr>
          <p:cNvPicPr>
            <a:picLocks noChangeAspect="1"/>
          </p:cNvPicPr>
          <p:nvPr/>
        </p:nvPicPr>
        <p:blipFill>
          <a:blip r:embed="rId3"/>
          <a:stretch>
            <a:fillRect/>
          </a:stretch>
        </p:blipFill>
        <p:spPr>
          <a:xfrm>
            <a:off x="2476411" y="2779519"/>
            <a:ext cx="5342965" cy="3879774"/>
          </a:xfrm>
          <a:prstGeom prst="rect">
            <a:avLst/>
          </a:prstGeom>
        </p:spPr>
      </p:pic>
      <p:sp>
        <p:nvSpPr>
          <p:cNvPr id="9" name="Rectangle 8" descr="A red hollow rectangle highlights the location of the Model Map button on a screenshot of the Paperclip Computer model homepage. " title="Red hollow rectangle">
            <a:extLst>
              <a:ext uri="{FF2B5EF4-FFF2-40B4-BE49-F238E27FC236}">
                <a16:creationId xmlns:a16="http://schemas.microsoft.com/office/drawing/2014/main" id="{57F569E1-B33F-1A46-BBBB-5ED306E6F5E1}"/>
              </a:ext>
            </a:extLst>
          </p:cNvPr>
          <p:cNvSpPr/>
          <p:nvPr/>
        </p:nvSpPr>
        <p:spPr>
          <a:xfrm>
            <a:off x="3281082" y="5576047"/>
            <a:ext cx="609601" cy="3585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359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F03DE1-2C40-0A49-9C6C-268845FF31F2}"/>
              </a:ext>
            </a:extLst>
          </p:cNvPr>
          <p:cNvSpPr txBox="1"/>
          <p:nvPr/>
        </p:nvSpPr>
        <p:spPr>
          <a:xfrm>
            <a:off x="1267684" y="1686118"/>
            <a:ext cx="7815072" cy="1200329"/>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Además de la historia del modelo, los estudiantes pueden ver el modelo completo haciendo clic en el Mapa del modelo en la página de inicio. A continuación se muestra el mapa modelo completo para la simulación de fábrica de clips de papel. Los valores iniciales predeterminados se muestran en cada componente. .</a:t>
            </a:r>
            <a:endParaRPr lang="es-AR" dirty="0">
              <a:latin typeface="Calibri Light" panose="020F0302020204030204" pitchFamily="34" charset="0"/>
              <a:cs typeface="Calibri Light" panose="020F0302020204030204" pitchFamily="34" charset="0"/>
            </a:endParaRPr>
          </a:p>
        </p:txBody>
      </p:sp>
      <p:pic>
        <p:nvPicPr>
          <p:cNvPr id="3" name="Picture 2" descr="Screenshot of the Paperclip Factory Simulation Model Map. The diagram on the page shows an inflow valve labeled 'Producing' pointing toward a box labeled Store Inventory.  A second outflow valve labeled Purchasing points away from the Store Inventory box.  Underneath the inflow valve, there are two converters labeled Workers and Clips Produced that modify the Producing inflow valve. Beneath the Purchasing outflow valve, two converters labeled customers and clips purchased per customer modify the outflow. " title="Model Map page screenshot">
            <a:extLst>
              <a:ext uri="{FF2B5EF4-FFF2-40B4-BE49-F238E27FC236}">
                <a16:creationId xmlns:a16="http://schemas.microsoft.com/office/drawing/2014/main" id="{26F46ABC-FE4A-3742-AC06-B498FE0A3BC1}"/>
              </a:ext>
            </a:extLst>
          </p:cNvPr>
          <p:cNvPicPr>
            <a:picLocks noChangeAspect="1"/>
          </p:cNvPicPr>
          <p:nvPr/>
        </p:nvPicPr>
        <p:blipFill>
          <a:blip r:embed="rId3"/>
          <a:stretch>
            <a:fillRect/>
          </a:stretch>
        </p:blipFill>
        <p:spPr>
          <a:xfrm>
            <a:off x="2507673" y="2884282"/>
            <a:ext cx="5335094" cy="3877056"/>
          </a:xfrm>
          <a:prstGeom prst="rect">
            <a:avLst/>
          </a:prstGeom>
        </p:spPr>
      </p:pic>
      <p:sp>
        <p:nvSpPr>
          <p:cNvPr id="5" name="Title 1">
            <a:extLst>
              <a:ext uri="{FF2B5EF4-FFF2-40B4-BE49-F238E27FC236}">
                <a16:creationId xmlns:a16="http://schemas.microsoft.com/office/drawing/2014/main" id="{2FF3FA96-61EF-9440-959A-A05C28C9AC9F}"/>
              </a:ext>
            </a:extLst>
          </p:cNvPr>
          <p:cNvSpPr txBox="1">
            <a:spLocks/>
          </p:cNvSpPr>
          <p:nvPr/>
        </p:nvSpPr>
        <p:spPr>
          <a:xfrm>
            <a:off x="1328928" y="1132114"/>
            <a:ext cx="7815072" cy="688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Mapa del modelo de clip</a:t>
            </a:r>
            <a:endParaRPr kumimoji="0" lang="es-AR" sz="3600" b="1" i="0" u="none" strike="noStrike" kern="1200" cap="none" spc="0" normalizeH="0" baseline="0" dirty="0">
              <a:ln>
                <a:noFill/>
              </a:ln>
              <a:effectLst/>
              <a:uLnTx/>
              <a:uFillTx/>
            </a:endParaRPr>
          </a:p>
        </p:txBody>
      </p:sp>
    </p:spTree>
    <p:extLst>
      <p:ext uri="{BB962C8B-B14F-4D97-AF65-F5344CB8AC3E}">
        <p14:creationId xmlns:p14="http://schemas.microsoft.com/office/powerpoint/2010/main" val="2017107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Establezca las condiciones iniciales para comenzar</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2027759"/>
            <a:ext cx="7564060" cy="646331"/>
          </a:xfrm>
          <a:prstGeom prst="rect">
            <a:avLst/>
          </a:prstGeom>
          <a:noFill/>
        </p:spPr>
        <p:txBody>
          <a:bodyPr wrap="square" rtlCol="0">
            <a:spAutoFit/>
          </a:bodyPr>
          <a:lstStyle/>
          <a:p>
            <a:r>
              <a:rPr lang="es-ES" dirty="0" smtClean="0">
                <a:latin typeface="Calibri Light" panose="020F0302020204030204" pitchFamily="34" charset="0"/>
                <a:cs typeface="Calibri Light" panose="020F0302020204030204" pitchFamily="34" charset="0"/>
              </a:rPr>
              <a:t>Presione </a:t>
            </a:r>
            <a:r>
              <a:rPr lang="es-ES" dirty="0">
                <a:latin typeface="Calibri Light" panose="020F0302020204030204" pitchFamily="34" charset="0"/>
                <a:cs typeface="Calibri Light" panose="020F0302020204030204" pitchFamily="34" charset="0"/>
              </a:rPr>
              <a:t>el botón "Establecer condiciones iniciales" en la </a:t>
            </a:r>
            <a:r>
              <a:rPr lang="es-AR" dirty="0" smtClean="0">
                <a:latin typeface="Calibri Light" panose="020F0302020204030204" pitchFamily="34" charset="0"/>
                <a:cs typeface="Calibri Light" panose="020F0302020204030204" pitchFamily="34" charset="0"/>
                <a:hlinkClick r:id="rId2"/>
              </a:rPr>
              <a:t>página de inicio</a:t>
            </a:r>
            <a:r>
              <a:rPr lang="es-AR" dirty="0" smtClean="0">
                <a:latin typeface="Calibri Light" panose="020F0302020204030204" pitchFamily="34" charset="0"/>
                <a:cs typeface="Calibri Light" panose="020F0302020204030204" pitchFamily="34" charset="0"/>
              </a:rPr>
              <a:t> </a:t>
            </a:r>
            <a:r>
              <a:rPr lang="es-ES" dirty="0" smtClean="0">
                <a:latin typeface="Calibri Light" panose="020F0302020204030204" pitchFamily="34" charset="0"/>
                <a:cs typeface="Calibri Light" panose="020F0302020204030204" pitchFamily="34" charset="0"/>
              </a:rPr>
              <a:t>para </a:t>
            </a:r>
            <a:r>
              <a:rPr lang="es-ES" dirty="0">
                <a:latin typeface="Calibri Light" panose="020F0302020204030204" pitchFamily="34" charset="0"/>
                <a:cs typeface="Calibri Light" panose="020F0302020204030204" pitchFamily="34" charset="0"/>
              </a:rPr>
              <a:t>comenzar a usar el modelo.</a:t>
            </a:r>
            <a:endParaRPr lang="es-AR" dirty="0">
              <a:latin typeface="Calibri Light" panose="020F0302020204030204" pitchFamily="34" charset="0"/>
              <a:cs typeface="Calibri Light" panose="020F0302020204030204" pitchFamily="34" charset="0"/>
            </a:endParaRPr>
          </a:p>
        </p:txBody>
      </p:sp>
      <p:pic>
        <p:nvPicPr>
          <p:cNvPr id="3" name="Picture 2" descr="Screenshot of the homepage for the Paperclip Factory Simulation online computer model. The top of the page says, &quot;Paperclip Factory Simulation: A Learning Laboratory created with STELLA&quot;. Underneath the title text, there is a picture of a gold paper-clip man on the left, with three buttons below the image: (1) About this Model, (2) Model Map, and (3) Model Equations. To the right of the image, text says,&quot;Welcome to the paperclip factory simulation. In this simulation, you will experiment with a simple model of a paperclip manufacturing business. To view the model of the system, click on the 'About this Model' button. When you are ready to start experimenting, click on the 'Set Initial Conditions' button.&quot;  The 'Set Initial Conditions button is located on the lower right portion of the page and is highlighted with a red box.  " title="Screenshot of Paperclip Factory Simulation webpage">
            <a:extLst>
              <a:ext uri="{FF2B5EF4-FFF2-40B4-BE49-F238E27FC236}">
                <a16:creationId xmlns:a16="http://schemas.microsoft.com/office/drawing/2014/main" id="{FF001E4D-F883-F845-8332-2178BC0FE372}"/>
              </a:ext>
            </a:extLst>
          </p:cNvPr>
          <p:cNvPicPr>
            <a:picLocks noChangeAspect="1"/>
          </p:cNvPicPr>
          <p:nvPr/>
        </p:nvPicPr>
        <p:blipFill>
          <a:blip r:embed="rId3"/>
          <a:stretch>
            <a:fillRect/>
          </a:stretch>
        </p:blipFill>
        <p:spPr>
          <a:xfrm>
            <a:off x="2388998" y="2797449"/>
            <a:ext cx="5342965" cy="3879774"/>
          </a:xfrm>
          <a:prstGeom prst="rect">
            <a:avLst/>
          </a:prstGeom>
        </p:spPr>
      </p:pic>
      <p:sp>
        <p:nvSpPr>
          <p:cNvPr id="9" name="Rectangle 8" descr="A red hollow rectangle highlights the 'Set Initial Conditions' button on the Paperclip Factory Simulation homepage. " title="Red hollow rectangle">
            <a:extLst>
              <a:ext uri="{FF2B5EF4-FFF2-40B4-BE49-F238E27FC236}">
                <a16:creationId xmlns:a16="http://schemas.microsoft.com/office/drawing/2014/main" id="{57F569E1-B33F-1A46-BBBB-5ED306E6F5E1}"/>
              </a:ext>
            </a:extLst>
          </p:cNvPr>
          <p:cNvSpPr/>
          <p:nvPr/>
        </p:nvSpPr>
        <p:spPr>
          <a:xfrm>
            <a:off x="5291411" y="5289177"/>
            <a:ext cx="1380565"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754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Establezca las condiciones iniciales para el inventario de la tienda de clips.</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8" y="2171194"/>
            <a:ext cx="7586648" cy="923330"/>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Una vez que haya configurado el inventario inicial con la perilla de la izquierda, haga clic en "Ejecutar página de simulación" para configurar los convertidores.</a:t>
            </a:r>
            <a:endParaRPr lang="en-US" dirty="0">
              <a:latin typeface="Calibri Light" panose="020F0302020204030204" pitchFamily="34" charset="0"/>
              <a:cs typeface="Calibri Light" panose="020F0302020204030204" pitchFamily="34" charset="0"/>
            </a:endParaRPr>
          </a:p>
          <a:p>
            <a:endParaRPr lang="en-US" dirty="0"/>
          </a:p>
        </p:txBody>
      </p:sp>
      <p:pic>
        <p:nvPicPr>
          <p:cNvPr id="10" name="Picture 9" descr="Screenshot of the Paperclip Factory Simulation Initial Conditions page. The top of the page says, &quot;Paperclip Factory Simulation: Initial Conditions&quot;. Underneath the title text, there is a Store Inventory knob that has the number '10' in the middle and a &quot;~&quot; symbol to the upper right of the knob. Text to the right of the knob says,&quot;Use this knob to set the initial value for the number of paperclips in your Store Inventory. You may choose a value between 0 to 50 by clicking on the knob and dialing up or down. To reset the knob to the default value, click on the &quot;~&quot;&quot;.  " title="Screenshot of Paperclip Factory Simulation Initial Conditions Webpage">
            <a:extLst>
              <a:ext uri="{FF2B5EF4-FFF2-40B4-BE49-F238E27FC236}">
                <a16:creationId xmlns:a16="http://schemas.microsoft.com/office/drawing/2014/main" id="{FE685F8D-ED5E-7242-BCFE-2FF23032A9D0}"/>
              </a:ext>
            </a:extLst>
          </p:cNvPr>
          <p:cNvPicPr>
            <a:picLocks noChangeAspect="1"/>
          </p:cNvPicPr>
          <p:nvPr/>
        </p:nvPicPr>
        <p:blipFill>
          <a:blip r:embed="rId2"/>
          <a:stretch>
            <a:fillRect/>
          </a:stretch>
        </p:blipFill>
        <p:spPr>
          <a:xfrm>
            <a:off x="2458480" y="2887732"/>
            <a:ext cx="5325990" cy="3877056"/>
          </a:xfrm>
          <a:prstGeom prst="rect">
            <a:avLst/>
          </a:prstGeom>
        </p:spPr>
      </p:pic>
      <p:grpSp>
        <p:nvGrpSpPr>
          <p:cNvPr id="18" name="Group 17" descr="A red arrow points from text, &quot;Drag and click cursor on the knob to se tthe initial Store Inventory. This is your pool, or stock&quot; to the knob. " title="Red arrow and text">
            <a:extLst>
              <a:ext uri="{FF2B5EF4-FFF2-40B4-BE49-F238E27FC236}">
                <a16:creationId xmlns:a16="http://schemas.microsoft.com/office/drawing/2014/main" id="{0389BC68-AF29-7D4B-B8D6-8EF8DCB07B53}"/>
              </a:ext>
            </a:extLst>
          </p:cNvPr>
          <p:cNvGrpSpPr/>
          <p:nvPr/>
        </p:nvGrpSpPr>
        <p:grpSpPr>
          <a:xfrm>
            <a:off x="2996362" y="4589930"/>
            <a:ext cx="2698854" cy="1778213"/>
            <a:chOff x="1866810" y="4518212"/>
            <a:chExt cx="1990165" cy="2412347"/>
          </a:xfrm>
        </p:grpSpPr>
        <p:sp>
          <p:nvSpPr>
            <p:cNvPr id="8" name="TextBox 7">
              <a:extLst>
                <a:ext uri="{FF2B5EF4-FFF2-40B4-BE49-F238E27FC236}">
                  <a16:creationId xmlns:a16="http://schemas.microsoft.com/office/drawing/2014/main" id="{4ECB8679-48BA-EB40-BD0F-1EFD9DE906CC}"/>
                </a:ext>
              </a:extLst>
            </p:cNvPr>
            <p:cNvSpPr txBox="1"/>
            <p:nvPr/>
          </p:nvSpPr>
          <p:spPr>
            <a:xfrm>
              <a:off x="1866810" y="4899234"/>
              <a:ext cx="1990165" cy="2031325"/>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Arrastre y haga clic en el cursor en la perilla para establecer el inventario inicial. Esta es tu piscina o stock.</a:t>
              </a:r>
              <a:endParaRPr lang="en-US" dirty="0">
                <a:latin typeface="Calibri Light" panose="020F0302020204030204" pitchFamily="34" charset="0"/>
                <a:cs typeface="Calibri Light" panose="020F0302020204030204" pitchFamily="34" charset="0"/>
              </a:endParaRPr>
            </a:p>
          </p:txBody>
        </p:sp>
        <p:cxnSp>
          <p:nvCxnSpPr>
            <p:cNvPr id="11" name="Straight Arrow Connector 10">
              <a:extLst>
                <a:ext uri="{FF2B5EF4-FFF2-40B4-BE49-F238E27FC236}">
                  <a16:creationId xmlns:a16="http://schemas.microsoft.com/office/drawing/2014/main" id="{6722D539-0F97-4A4D-A800-95597FFD18CA}"/>
                </a:ext>
              </a:extLst>
            </p:cNvPr>
            <p:cNvCxnSpPr>
              <a:cxnSpLocks/>
            </p:cNvCxnSpPr>
            <p:nvPr/>
          </p:nvCxnSpPr>
          <p:spPr>
            <a:xfrm flipH="1" flipV="1">
              <a:off x="1936376" y="4518212"/>
              <a:ext cx="197224" cy="3989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9" name="Rectangle 8" descr="A red hollow box highlights the location of the Run Simulation Page button. " title="Red hollow box">
            <a:extLst>
              <a:ext uri="{FF2B5EF4-FFF2-40B4-BE49-F238E27FC236}">
                <a16:creationId xmlns:a16="http://schemas.microsoft.com/office/drawing/2014/main" id="{57F569E1-B33F-1A46-BBBB-5ED306E6F5E1}"/>
              </a:ext>
            </a:extLst>
          </p:cNvPr>
          <p:cNvSpPr/>
          <p:nvPr/>
        </p:nvSpPr>
        <p:spPr>
          <a:xfrm>
            <a:off x="5695216" y="5576046"/>
            <a:ext cx="1380565"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77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ADD5-E838-6740-9A92-CC7B79F52F48}"/>
              </a:ext>
            </a:extLst>
          </p:cNvPr>
          <p:cNvSpPr txBox="1">
            <a:spLocks/>
          </p:cNvSpPr>
          <p:nvPr/>
        </p:nvSpPr>
        <p:spPr>
          <a:xfrm>
            <a:off x="1328928" y="959071"/>
            <a:ext cx="7461504" cy="73207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dirty="0" smtClean="0">
                <a:solidFill>
                  <a:srgbClr val="002060"/>
                </a:solidFill>
              </a:rPr>
              <a:t>Objetivos del aprendizaje</a:t>
            </a:r>
            <a:endParaRPr lang="es-AR" dirty="0">
              <a:solidFill>
                <a:srgbClr val="002060"/>
              </a:solidFill>
            </a:endParaRPr>
          </a:p>
        </p:txBody>
      </p:sp>
      <p:sp>
        <p:nvSpPr>
          <p:cNvPr id="3" name="Content Placeholder 2">
            <a:extLst>
              <a:ext uri="{FF2B5EF4-FFF2-40B4-BE49-F238E27FC236}">
                <a16:creationId xmlns:a16="http://schemas.microsoft.com/office/drawing/2014/main" id="{E60F67B4-EF9E-0744-97F8-6B96B0F4C499}"/>
              </a:ext>
            </a:extLst>
          </p:cNvPr>
          <p:cNvSpPr txBox="1">
            <a:spLocks/>
          </p:cNvSpPr>
          <p:nvPr/>
        </p:nvSpPr>
        <p:spPr>
          <a:xfrm>
            <a:off x="1328927" y="1910686"/>
            <a:ext cx="7676009" cy="4810789"/>
          </a:xfrm>
          <a:prstGeom prst="rect">
            <a:avLst/>
          </a:prstGeom>
        </p:spPr>
        <p:txBody>
          <a:bodyPr anchor="t">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dirty="0">
                <a:latin typeface="Calibri Light" panose="020F0502020204030204" pitchFamily="34" charset="0"/>
                <a:cs typeface="Calibri Light" panose="020F0502020204030204" pitchFamily="34" charset="0"/>
              </a:rPr>
              <a:t>Después de completar este módulo, podrá:</a:t>
            </a:r>
          </a:p>
          <a:p>
            <a:r>
              <a:rPr lang="es-ES" dirty="0">
                <a:latin typeface="Calibri Light" panose="020F0502020204030204" pitchFamily="34" charset="0"/>
                <a:cs typeface="Calibri Light" panose="020F0502020204030204" pitchFamily="34" charset="0"/>
              </a:rPr>
              <a:t>Proporcionar definiciones de un sistema y un modelo.</a:t>
            </a:r>
          </a:p>
          <a:p>
            <a:r>
              <a:rPr lang="es-ES" dirty="0" smtClean="0">
                <a:latin typeface="Calibri Light" panose="020F0502020204030204" pitchFamily="34" charset="0"/>
                <a:cs typeface="Calibri Light" panose="020F0502020204030204" pitchFamily="34" charset="0"/>
              </a:rPr>
              <a:t>Utilizar un </a:t>
            </a:r>
            <a:r>
              <a:rPr lang="es-ES" dirty="0">
                <a:latin typeface="Calibri Light" panose="020F0502020204030204" pitchFamily="34" charset="0"/>
                <a:cs typeface="Calibri Light" panose="020F0502020204030204" pitchFamily="34" charset="0"/>
              </a:rPr>
              <a:t>diagrama para describir un sistema.</a:t>
            </a:r>
          </a:p>
          <a:p>
            <a:r>
              <a:rPr lang="es-ES" dirty="0">
                <a:latin typeface="Calibri Light" panose="020F0502020204030204" pitchFamily="34" charset="0"/>
                <a:cs typeface="Calibri Light" panose="020F0502020204030204" pitchFamily="34" charset="0"/>
              </a:rPr>
              <a:t>Explicar por qué los modelos son herramientas útiles para predecir las respuestas del sistema.</a:t>
            </a:r>
          </a:p>
          <a:p>
            <a:r>
              <a:rPr lang="es-ES" dirty="0" smtClean="0">
                <a:latin typeface="Calibri Light" panose="020F0502020204030204" pitchFamily="34" charset="0"/>
                <a:cs typeface="Calibri Light" panose="020F0502020204030204" pitchFamily="34" charset="0"/>
              </a:rPr>
              <a:t>Utilizar la </a:t>
            </a:r>
            <a:r>
              <a:rPr lang="es-ES" dirty="0">
                <a:latin typeface="Calibri Light" panose="020F0502020204030204" pitchFamily="34" charset="0"/>
                <a:cs typeface="Calibri Light" panose="020F0502020204030204" pitchFamily="34" charset="0"/>
              </a:rPr>
              <a:t>fábrica de sujetapapeles, el modelo de acumulación de biomasa y los modelos del ciclo global del carbono para enseñar a los estudiantes sobre el modelado de sistemas.</a:t>
            </a:r>
          </a:p>
          <a:p>
            <a:pPr marL="0" indent="0">
              <a:buNone/>
            </a:pPr>
            <a:endParaRPr lang="es-ES" dirty="0">
              <a:latin typeface="Calibri Light" panose="020F0502020204030204" pitchFamily="34" charset="0"/>
              <a:cs typeface="Calibri Light" panose="020F0502020204030204" pitchFamily="34" charset="0"/>
            </a:endParaRPr>
          </a:p>
          <a:p>
            <a:pPr marL="0" indent="0">
              <a:buNone/>
            </a:pPr>
            <a:r>
              <a:rPr lang="es-ES" dirty="0">
                <a:latin typeface="Calibri Light" panose="020F0502020204030204" pitchFamily="34" charset="0"/>
                <a:cs typeface="Calibri Light" panose="020F0502020204030204" pitchFamily="34" charset="0"/>
              </a:rPr>
              <a:t>Tiempo estimado para completar el módulo: 2 horas</a:t>
            </a:r>
            <a:endParaRPr lang="es-AR"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211275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1050784"/>
            <a:ext cx="7815072" cy="1120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a:t>Configure convertidores para modificar flujos y ejecute la simulación.</a:t>
            </a:r>
            <a:endParaRPr kumimoji="0" lang="es-AR" sz="3600" b="1" i="0" u="none" strike="noStrike" kern="1200" cap="none" spc="0" normalizeH="0" baseline="0" noProof="0" dirty="0">
              <a:ln>
                <a:noFill/>
              </a:ln>
              <a:effectLst/>
              <a:uLnTx/>
              <a:uFillTx/>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8" y="2171194"/>
            <a:ext cx="5387693" cy="369332"/>
          </a:xfrm>
          <a:prstGeom prst="rect">
            <a:avLst/>
          </a:prstGeom>
          <a:noFill/>
        </p:spPr>
        <p:txBody>
          <a:bodyPr wrap="none" rtlCol="0">
            <a:spAutoFit/>
          </a:bodyPr>
          <a:lstStyle/>
          <a:p>
            <a:r>
              <a:rPr lang="es-AR" dirty="0" smtClean="0">
                <a:latin typeface="Calibri Light" panose="020F0302020204030204" pitchFamily="34" charset="0"/>
                <a:cs typeface="Calibri Light" panose="020F0302020204030204" pitchFamily="34" charset="0"/>
              </a:rPr>
              <a:t>La </a:t>
            </a:r>
            <a:r>
              <a:rPr lang="es-AR" dirty="0" smtClean="0">
                <a:latin typeface="Calibri Light" panose="020F0302020204030204" pitchFamily="34" charset="0"/>
                <a:cs typeface="Calibri Light" panose="020F0302020204030204" pitchFamily="34" charset="0"/>
              </a:rPr>
              <a:t>página</a:t>
            </a:r>
            <a:r>
              <a:rPr lang="es-AR" dirty="0" smtClean="0">
                <a:latin typeface="Calibri Light" panose="020F0302020204030204" pitchFamily="34" charset="0"/>
                <a:cs typeface="Calibri Light" panose="020F0302020204030204" pitchFamily="34" charset="0"/>
              </a:rPr>
              <a:t> de </a:t>
            </a:r>
            <a:r>
              <a:rPr lang="es-AR" dirty="0" smtClean="0">
                <a:latin typeface="Calibri Light" panose="020F0302020204030204" pitchFamily="34" charset="0"/>
                <a:cs typeface="Calibri Light" panose="020F0302020204030204" pitchFamily="34" charset="0"/>
                <a:hlinkClick r:id="rId2"/>
              </a:rPr>
              <a:t>Ejecutar Simulación</a:t>
            </a:r>
            <a:r>
              <a:rPr lang="es-AR" dirty="0">
                <a:latin typeface="Calibri Light" panose="020F0302020204030204" pitchFamily="34" charset="0"/>
                <a:cs typeface="Calibri Light" panose="020F0302020204030204" pitchFamily="34" charset="0"/>
              </a:rPr>
              <a:t> </a:t>
            </a:r>
            <a:r>
              <a:rPr lang="es-AR" dirty="0" smtClean="0">
                <a:latin typeface="Calibri Light" panose="020F0302020204030204" pitchFamily="34" charset="0"/>
                <a:cs typeface="Calibri Light" panose="020F0302020204030204" pitchFamily="34" charset="0"/>
              </a:rPr>
              <a:t>para la fábrica de clips.</a:t>
            </a:r>
            <a:endParaRPr lang="es-AR" dirty="0">
              <a:latin typeface="Calibri Light" panose="020F0302020204030204" pitchFamily="34" charset="0"/>
              <a:cs typeface="Calibri Light" panose="020F0302020204030204" pitchFamily="34" charset="0"/>
            </a:endParaRPr>
          </a:p>
        </p:txBody>
      </p:sp>
      <p:pic>
        <p:nvPicPr>
          <p:cNvPr id="5" name="Picture 4" descr="Screenshot of the Paperclip Factory Run Simulation page. The top of the page says, &quot;Paperclip Factory Simulation: Run Simulation&quot;. Underneath the title text, there is a menu of four sliders (1) Workers (set to 5), (2) Clips produced per worker (set to 2), (3) Customers (set to 5), and (4) Clips purchased per customer (set to 2). A graph to the right of the slider menu shows Days on the horizontal x-axis, and Store Inventory on the vertical y-axis (unlabled). &#10;&#10;Underneath the graph on the right is a set of four buttons (1) a green 'Run' button, (2) a pause (||) button, (3) a red 'Stop' button, and (4) a grey 'Reset' button. The reset button will reset all values to default, including the Store Inventory (default = 0) from the previous page. &#10;&#10;Underneath the graph on the left are two buttons (1) View Table of Results, and (2) Set Initial Conditions. " title="Screenshot of Paperclip Factory Run Simulation Webpage">
            <a:extLst>
              <a:ext uri="{FF2B5EF4-FFF2-40B4-BE49-F238E27FC236}">
                <a16:creationId xmlns:a16="http://schemas.microsoft.com/office/drawing/2014/main" id="{546A7436-D86F-3143-B9CA-1C3C98E680DE}"/>
              </a:ext>
            </a:extLst>
          </p:cNvPr>
          <p:cNvPicPr>
            <a:picLocks noChangeAspect="1"/>
          </p:cNvPicPr>
          <p:nvPr/>
        </p:nvPicPr>
        <p:blipFill>
          <a:blip r:embed="rId3"/>
          <a:stretch>
            <a:fillRect/>
          </a:stretch>
        </p:blipFill>
        <p:spPr>
          <a:xfrm>
            <a:off x="1328928" y="2648893"/>
            <a:ext cx="5354030" cy="3877056"/>
          </a:xfrm>
          <a:prstGeom prst="rect">
            <a:avLst/>
          </a:prstGeom>
        </p:spPr>
      </p:pic>
      <p:grpSp>
        <p:nvGrpSpPr>
          <p:cNvPr id="18" name="Group 17" title="Red arrow and text">
            <a:extLst>
              <a:ext uri="{FF2B5EF4-FFF2-40B4-BE49-F238E27FC236}">
                <a16:creationId xmlns:a16="http://schemas.microsoft.com/office/drawing/2014/main" id="{0389BC68-AF29-7D4B-B8D6-8EF8DCB07B53}"/>
              </a:ext>
            </a:extLst>
          </p:cNvPr>
          <p:cNvGrpSpPr/>
          <p:nvPr/>
        </p:nvGrpSpPr>
        <p:grpSpPr>
          <a:xfrm>
            <a:off x="2637775" y="2648893"/>
            <a:ext cx="6414898" cy="2585323"/>
            <a:chOff x="2637775" y="2648893"/>
            <a:chExt cx="6414898" cy="2585323"/>
          </a:xfrm>
        </p:grpSpPr>
        <p:sp>
          <p:nvSpPr>
            <p:cNvPr id="8" name="TextBox 7">
              <a:extLst>
                <a:ext uri="{FF2B5EF4-FFF2-40B4-BE49-F238E27FC236}">
                  <a16:creationId xmlns:a16="http://schemas.microsoft.com/office/drawing/2014/main" id="{4ECB8679-48BA-EB40-BD0F-1EFD9DE906CC}"/>
                </a:ext>
              </a:extLst>
            </p:cNvPr>
            <p:cNvSpPr txBox="1"/>
            <p:nvPr/>
          </p:nvSpPr>
          <p:spPr>
            <a:xfrm>
              <a:off x="6754674" y="2648893"/>
              <a:ext cx="2297999" cy="2585323"/>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Configure lo siguiente en el menú de la izquierda:</a:t>
              </a:r>
              <a:endParaRPr lang="es-AR"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s-ES" dirty="0">
                  <a:latin typeface="Calibri Light" panose="020F0302020204030204" pitchFamily="34" charset="0"/>
                  <a:cs typeface="Calibri Light" panose="020F0302020204030204" pitchFamily="34" charset="0"/>
                </a:rPr>
                <a:t># de trabajadores</a:t>
              </a:r>
            </a:p>
            <a:p>
              <a:pPr marL="285750" indent="-285750">
                <a:buFont typeface="Arial" panose="020B0604020202020204" pitchFamily="34" charset="0"/>
                <a:buChar char="•"/>
              </a:pPr>
              <a:r>
                <a:rPr lang="es-ES" dirty="0">
                  <a:latin typeface="Calibri Light" panose="020F0302020204030204" pitchFamily="34" charset="0"/>
                  <a:cs typeface="Calibri Light" panose="020F0302020204030204" pitchFamily="34" charset="0"/>
                </a:rPr>
                <a:t>Clips producidos por trabajador</a:t>
              </a:r>
            </a:p>
            <a:p>
              <a:pPr marL="285750" indent="-285750">
                <a:buFont typeface="Arial" panose="020B0604020202020204" pitchFamily="34" charset="0"/>
                <a:buChar char="•"/>
              </a:pPr>
              <a:r>
                <a:rPr lang="es-ES" dirty="0">
                  <a:latin typeface="Calibri Light" panose="020F0302020204030204" pitchFamily="34" charset="0"/>
                  <a:cs typeface="Calibri Light" panose="020F0302020204030204" pitchFamily="34" charset="0"/>
                </a:rPr>
                <a:t>Clientes</a:t>
              </a:r>
            </a:p>
            <a:p>
              <a:pPr marL="285750" indent="-285750">
                <a:buFont typeface="Arial" panose="020B0604020202020204" pitchFamily="34" charset="0"/>
                <a:buChar char="•"/>
              </a:pPr>
              <a:r>
                <a:rPr lang="es-ES" dirty="0">
                  <a:latin typeface="Calibri Light" panose="020F0302020204030204" pitchFamily="34" charset="0"/>
                  <a:cs typeface="Calibri Light" panose="020F0302020204030204" pitchFamily="34" charset="0"/>
                </a:rPr>
                <a:t>Clips comprados por cliente</a:t>
              </a:r>
              <a:endParaRPr lang="es-AR" dirty="0">
                <a:latin typeface="Calibri Light" panose="020F0302020204030204" pitchFamily="34" charset="0"/>
                <a:cs typeface="Calibri Light" panose="020F0302020204030204" pitchFamily="34" charset="0"/>
              </a:endParaRPr>
            </a:p>
          </p:txBody>
        </p:sp>
        <p:cxnSp>
          <p:nvCxnSpPr>
            <p:cNvPr id="11" name="Straight Arrow Connector 10">
              <a:extLst>
                <a:ext uri="{FF2B5EF4-FFF2-40B4-BE49-F238E27FC236}">
                  <a16:creationId xmlns:a16="http://schemas.microsoft.com/office/drawing/2014/main" id="{6722D539-0F97-4A4D-A800-95597FFD18CA}"/>
                </a:ext>
              </a:extLst>
            </p:cNvPr>
            <p:cNvCxnSpPr>
              <a:cxnSpLocks/>
            </p:cNvCxnSpPr>
            <p:nvPr/>
          </p:nvCxnSpPr>
          <p:spPr>
            <a:xfrm flipH="1">
              <a:off x="2637775" y="2918295"/>
              <a:ext cx="4117578" cy="9162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descr="Red arrow points to green play button on left menu below graph. Pressing the green 'Run' buttons starts the simulation. " title="Red arrow with text">
            <a:extLst>
              <a:ext uri="{FF2B5EF4-FFF2-40B4-BE49-F238E27FC236}">
                <a16:creationId xmlns:a16="http://schemas.microsoft.com/office/drawing/2014/main" id="{3F831494-F9E0-2844-B0FD-731CBD20961F}"/>
              </a:ext>
            </a:extLst>
          </p:cNvPr>
          <p:cNvGrpSpPr/>
          <p:nvPr/>
        </p:nvGrpSpPr>
        <p:grpSpPr>
          <a:xfrm>
            <a:off x="3173506" y="5432612"/>
            <a:ext cx="5735055" cy="1299847"/>
            <a:chOff x="3173506" y="5432612"/>
            <a:chExt cx="5735055" cy="1299847"/>
          </a:xfrm>
        </p:grpSpPr>
        <p:sp>
          <p:nvSpPr>
            <p:cNvPr id="9" name="Rectangle 8">
              <a:extLst>
                <a:ext uri="{FF2B5EF4-FFF2-40B4-BE49-F238E27FC236}">
                  <a16:creationId xmlns:a16="http://schemas.microsoft.com/office/drawing/2014/main" id="{57F569E1-B33F-1A46-BBBB-5ED306E6F5E1}"/>
                </a:ext>
              </a:extLst>
            </p:cNvPr>
            <p:cNvSpPr/>
            <p:nvPr/>
          </p:nvSpPr>
          <p:spPr>
            <a:xfrm>
              <a:off x="3173506" y="5432612"/>
              <a:ext cx="322729" cy="3765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4" name="TextBox 13">
              <a:extLst>
                <a:ext uri="{FF2B5EF4-FFF2-40B4-BE49-F238E27FC236}">
                  <a16:creationId xmlns:a16="http://schemas.microsoft.com/office/drawing/2014/main" id="{2EBA5B74-449C-C645-BD15-C29F2C2FEE66}"/>
                </a:ext>
              </a:extLst>
            </p:cNvPr>
            <p:cNvSpPr txBox="1"/>
            <p:nvPr/>
          </p:nvSpPr>
          <p:spPr>
            <a:xfrm>
              <a:off x="6755353" y="5809129"/>
              <a:ext cx="2153208" cy="923330"/>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Presione el botón verde "Ejecutar" para iniciar la simulación.</a:t>
              </a:r>
              <a:endParaRPr lang="es-AR" dirty="0">
                <a:latin typeface="Calibri Light" panose="020F0302020204030204" pitchFamily="34" charset="0"/>
                <a:cs typeface="Calibri Light" panose="020F0302020204030204" pitchFamily="34" charset="0"/>
              </a:endParaRPr>
            </a:p>
          </p:txBody>
        </p:sp>
        <p:cxnSp>
          <p:nvCxnSpPr>
            <p:cNvPr id="15" name="Straight Arrow Connector 14">
              <a:extLst>
                <a:ext uri="{FF2B5EF4-FFF2-40B4-BE49-F238E27FC236}">
                  <a16:creationId xmlns:a16="http://schemas.microsoft.com/office/drawing/2014/main" id="{BF4C8190-1BC2-674A-8426-B70E693C3ECE}"/>
                </a:ext>
              </a:extLst>
            </p:cNvPr>
            <p:cNvCxnSpPr>
              <a:cxnSpLocks/>
              <a:stCxn id="14" idx="1"/>
              <a:endCxn id="9" idx="3"/>
            </p:cNvCxnSpPr>
            <p:nvPr/>
          </p:nvCxnSpPr>
          <p:spPr>
            <a:xfrm flipH="1" flipV="1">
              <a:off x="3496235" y="5620871"/>
              <a:ext cx="3259118" cy="6499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3013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1175658"/>
            <a:ext cx="7815072" cy="56815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s-AR" sz="3600" b="1" i="0" u="none" strike="noStrike" kern="1200" cap="none" spc="0" normalizeH="0" baseline="0" dirty="0" smtClean="0">
                <a:ln>
                  <a:noFill/>
                </a:ln>
                <a:effectLst/>
                <a:uLnTx/>
                <a:uFillTx/>
                <a:latin typeface="Calibri Light" charset="0"/>
                <a:ea typeface="+mj-ea"/>
                <a:cs typeface="+mj-cs"/>
              </a:rPr>
              <a:t>Ejecute la simulación del clip</a:t>
            </a:r>
            <a:endParaRPr kumimoji="0" lang="es-AR" sz="3600" b="1" i="0" u="none" strike="noStrike" kern="1200" cap="none" spc="0" normalizeH="0" baseline="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2740" y="1689969"/>
            <a:ext cx="7821260" cy="976344"/>
          </a:xfrm>
          <a:prstGeom prst="rect">
            <a:avLst/>
          </a:prstGeom>
          <a:noFill/>
        </p:spPr>
        <p:txBody>
          <a:bodyPr wrap="square" rtlCol="0">
            <a:normAutofit fontScale="92500"/>
          </a:bodyPr>
          <a:lstStyle/>
          <a:p>
            <a:r>
              <a:rPr lang="es-ES" dirty="0">
                <a:latin typeface="Calibri Light" panose="020F0302020204030204" pitchFamily="34" charset="0"/>
                <a:cs typeface="Calibri Light" panose="020F0302020204030204" pitchFamily="34" charset="0"/>
              </a:rPr>
              <a:t>Deje que la simulación se ejecute durante un día. Haga que los estudiantes calculen el inventario basándose en el inventario inicial de la tienda y las opciones que seleccionaron en el menú de la izquierda. Compare su valor calculado con el gráfico.</a:t>
            </a:r>
            <a:endParaRPr lang="es-AR" dirty="0">
              <a:latin typeface="Calibri Light" panose="020F0302020204030204" pitchFamily="34" charset="0"/>
              <a:cs typeface="Calibri Light" panose="020F0302020204030204" pitchFamily="34" charset="0"/>
            </a:endParaRPr>
          </a:p>
        </p:txBody>
      </p:sp>
      <p:pic>
        <p:nvPicPr>
          <p:cNvPr id="17" name="Picture 16" descr="Screenshot of the Paperclip Factory Run Simulation page, same image as previous slide. On this screenshot, the pause button is highlighted with a red box. The simulation has been paused on Day 1. The graph shows a blue line originating from the lower left corner of the graph. The x-value is 1 day; the y-value is 15 paperclips in the Store Inventory. " title="Screenshot of Paperclip Factory Run Simulation Webpage">
            <a:extLst>
              <a:ext uri="{FF2B5EF4-FFF2-40B4-BE49-F238E27FC236}">
                <a16:creationId xmlns:a16="http://schemas.microsoft.com/office/drawing/2014/main" id="{5BA989C5-0D3C-C04F-BF03-22E717AD72A4}"/>
              </a:ext>
            </a:extLst>
          </p:cNvPr>
          <p:cNvPicPr>
            <a:picLocks noChangeAspect="1"/>
          </p:cNvPicPr>
          <p:nvPr/>
        </p:nvPicPr>
        <p:blipFill>
          <a:blip r:embed="rId3"/>
          <a:stretch>
            <a:fillRect/>
          </a:stretch>
        </p:blipFill>
        <p:spPr>
          <a:xfrm>
            <a:off x="1322740" y="2666312"/>
            <a:ext cx="5328466" cy="3877056"/>
          </a:xfrm>
          <a:prstGeom prst="rect">
            <a:avLst/>
          </a:prstGeom>
        </p:spPr>
      </p:pic>
      <p:grpSp>
        <p:nvGrpSpPr>
          <p:cNvPr id="19" name="Group 18" descr="a red hollow box highlights the pause button underneath the graph and a red arrow points from text to the pause button. The text box reads,&quot;" title="red hollow box and red arrow">
            <a:extLst>
              <a:ext uri="{FF2B5EF4-FFF2-40B4-BE49-F238E27FC236}">
                <a16:creationId xmlns:a16="http://schemas.microsoft.com/office/drawing/2014/main" id="{3F831494-F9E0-2844-B0FD-731CBD20961F}"/>
              </a:ext>
            </a:extLst>
          </p:cNvPr>
          <p:cNvGrpSpPr/>
          <p:nvPr/>
        </p:nvGrpSpPr>
        <p:grpSpPr>
          <a:xfrm>
            <a:off x="3352799" y="3388827"/>
            <a:ext cx="5719484" cy="3139321"/>
            <a:chOff x="3352799" y="3388827"/>
            <a:chExt cx="5719484" cy="3139321"/>
          </a:xfrm>
        </p:grpSpPr>
        <p:sp>
          <p:nvSpPr>
            <p:cNvPr id="9" name="Rectangle 8">
              <a:extLst>
                <a:ext uri="{FF2B5EF4-FFF2-40B4-BE49-F238E27FC236}">
                  <a16:creationId xmlns:a16="http://schemas.microsoft.com/office/drawing/2014/main" id="{57F569E1-B33F-1A46-BBBB-5ED306E6F5E1}"/>
                </a:ext>
              </a:extLst>
            </p:cNvPr>
            <p:cNvSpPr/>
            <p:nvPr/>
          </p:nvSpPr>
          <p:spPr>
            <a:xfrm>
              <a:off x="3352799" y="5432612"/>
              <a:ext cx="322729" cy="3765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4" name="TextBox 13">
              <a:extLst>
                <a:ext uri="{FF2B5EF4-FFF2-40B4-BE49-F238E27FC236}">
                  <a16:creationId xmlns:a16="http://schemas.microsoft.com/office/drawing/2014/main" id="{2EBA5B74-449C-C645-BD15-C29F2C2FEE66}"/>
                </a:ext>
              </a:extLst>
            </p:cNvPr>
            <p:cNvSpPr txBox="1"/>
            <p:nvPr/>
          </p:nvSpPr>
          <p:spPr>
            <a:xfrm>
              <a:off x="6737424" y="3388827"/>
              <a:ext cx="2334859" cy="3139321"/>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Presione el botón de pausa para detener temporalmente la simulación. Hicimos una pausa el día 1.</a:t>
              </a:r>
            </a:p>
            <a:p>
              <a:endParaRPr lang="es-ES" dirty="0">
                <a:latin typeface="Calibri Light" panose="020F0302020204030204" pitchFamily="34" charset="0"/>
                <a:cs typeface="Calibri Light" panose="020F0302020204030204" pitchFamily="34" charset="0"/>
              </a:endParaRPr>
            </a:p>
            <a:p>
              <a:r>
                <a:rPr lang="es-ES" dirty="0">
                  <a:latin typeface="Calibri Light" panose="020F0302020204030204" pitchFamily="34" charset="0"/>
                  <a:cs typeface="Calibri Light" panose="020F0302020204030204" pitchFamily="34" charset="0"/>
                </a:rPr>
                <a:t>El gráfico muestra el número de días en el eje x (horizontal) y el inventario de la tienda en el eje y (vertical).</a:t>
              </a:r>
              <a:endParaRPr lang="es-AR" dirty="0">
                <a:latin typeface="Calibri Light" panose="020F0302020204030204" pitchFamily="34" charset="0"/>
                <a:cs typeface="Calibri Light" panose="020F0302020204030204" pitchFamily="34" charset="0"/>
              </a:endParaRPr>
            </a:p>
          </p:txBody>
        </p:sp>
        <p:cxnSp>
          <p:nvCxnSpPr>
            <p:cNvPr id="15" name="Straight Arrow Connector 14">
              <a:extLst>
                <a:ext uri="{FF2B5EF4-FFF2-40B4-BE49-F238E27FC236}">
                  <a16:creationId xmlns:a16="http://schemas.microsoft.com/office/drawing/2014/main" id="{BF4C8190-1BC2-674A-8426-B70E693C3ECE}"/>
                </a:ext>
              </a:extLst>
            </p:cNvPr>
            <p:cNvCxnSpPr>
              <a:cxnSpLocks/>
              <a:endCxn id="9" idx="3"/>
            </p:cNvCxnSpPr>
            <p:nvPr/>
          </p:nvCxnSpPr>
          <p:spPr>
            <a:xfrm flipH="1">
              <a:off x="3675528" y="3639671"/>
              <a:ext cx="3061896" cy="19812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71848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1055914"/>
            <a:ext cx="7815072" cy="58026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s-AR" sz="3600" b="1" i="0" u="none" strike="noStrike" kern="1200" cap="none" spc="0" normalizeH="0" baseline="0" dirty="0" smtClean="0">
                <a:ln>
                  <a:noFill/>
                </a:ln>
                <a:effectLst/>
                <a:uLnTx/>
                <a:uFillTx/>
                <a:latin typeface="Calibri Light" charset="0"/>
                <a:ea typeface="+mj-ea"/>
                <a:cs typeface="+mj-cs"/>
              </a:rPr>
              <a:t>Ejecute la simulación</a:t>
            </a:r>
            <a:r>
              <a:rPr kumimoji="0" lang="es-AR" sz="3600" b="1" i="0" u="none" strike="noStrike" kern="1200" cap="none" spc="0" normalizeH="0" dirty="0" smtClean="0">
                <a:ln>
                  <a:noFill/>
                </a:ln>
                <a:effectLst/>
                <a:uLnTx/>
                <a:uFillTx/>
                <a:latin typeface="Calibri Light" charset="0"/>
                <a:ea typeface="+mj-ea"/>
                <a:cs typeface="+mj-cs"/>
              </a:rPr>
              <a:t> del clip de papel</a:t>
            </a:r>
            <a:endParaRPr kumimoji="0" lang="es-AR" sz="3600" b="1" i="0" u="none" strike="noStrike" kern="1200" cap="none" spc="0" normalizeH="0" baseline="0" dirty="0">
              <a:ln>
                <a:noFill/>
              </a:ln>
              <a:effectLst/>
              <a:uLnTx/>
              <a:uFillTx/>
              <a:latin typeface="Calibri Light" charset="0"/>
              <a:ea typeface="+mj-ea"/>
              <a:cs typeface="+mj-cs"/>
            </a:endParaRPr>
          </a:p>
        </p:txBody>
      </p:sp>
      <p:sp>
        <p:nvSpPr>
          <p:cNvPr id="16" name="TextBox 15">
            <a:extLst>
              <a:ext uri="{FF2B5EF4-FFF2-40B4-BE49-F238E27FC236}">
                <a16:creationId xmlns:a16="http://schemas.microsoft.com/office/drawing/2014/main" id="{40F85C54-1393-5244-9F07-2A966DD6E633}"/>
              </a:ext>
            </a:extLst>
          </p:cNvPr>
          <p:cNvSpPr txBox="1"/>
          <p:nvPr/>
        </p:nvSpPr>
        <p:spPr>
          <a:xfrm>
            <a:off x="1322740" y="1636181"/>
            <a:ext cx="7821260" cy="1231237"/>
          </a:xfrm>
          <a:prstGeom prst="rect">
            <a:avLst/>
          </a:prstGeom>
          <a:noFill/>
        </p:spPr>
        <p:txBody>
          <a:bodyPr wrap="square" rtlCol="0">
            <a:normAutofit fontScale="92500"/>
          </a:bodyPr>
          <a:lstStyle/>
          <a:p>
            <a:r>
              <a:rPr lang="es-ES" dirty="0">
                <a:latin typeface="Calibri Light" panose="020F0302020204030204" pitchFamily="34" charset="0"/>
                <a:cs typeface="Calibri Light" panose="020F0302020204030204" pitchFamily="34" charset="0"/>
              </a:rPr>
              <a:t>Deje que la simulación se ejecute durante varios días más y observe cómo aumenta el inventario de la tienda. Indique a los estudiantes el uso de terminología de sistemas. ¿Por qué aumenta el inventario? Porque el flujo de entrada (producción del trabajador) es mayor que el flujo de salida (compras de los clientes).</a:t>
            </a:r>
            <a:endParaRPr lang="es-AR" dirty="0">
              <a:latin typeface="Calibri Light" panose="020F0302020204030204" pitchFamily="34" charset="0"/>
              <a:cs typeface="Calibri Light" panose="020F0302020204030204" pitchFamily="34" charset="0"/>
            </a:endParaRPr>
          </a:p>
        </p:txBody>
      </p:sp>
      <p:pic>
        <p:nvPicPr>
          <p:cNvPr id="10" name="Picture 9" descr="Screenshot of the Paperclip Factory Run Simulation page, same image as previous slide. On this screenshot, the View Table of Results button is highlighted. &#10;&#10;The simulation has been paused on Day 3. The graph shows a straight blue line originating from the lower left corner of the graph. The final x-value is 3 days; the final y-value is 25 paperclips in the Store Inventory. " title="Screenshot of Paperclip Factory Run Simulation Webpage">
            <a:extLst>
              <a:ext uri="{FF2B5EF4-FFF2-40B4-BE49-F238E27FC236}">
                <a16:creationId xmlns:a16="http://schemas.microsoft.com/office/drawing/2014/main" id="{52D2FCA4-DED7-4B40-BF38-884C770B74CD}"/>
              </a:ext>
            </a:extLst>
          </p:cNvPr>
          <p:cNvPicPr>
            <a:picLocks noChangeAspect="1"/>
          </p:cNvPicPr>
          <p:nvPr/>
        </p:nvPicPr>
        <p:blipFill>
          <a:blip r:embed="rId3"/>
          <a:stretch>
            <a:fillRect/>
          </a:stretch>
        </p:blipFill>
        <p:spPr>
          <a:xfrm>
            <a:off x="1328928" y="2867418"/>
            <a:ext cx="5306141" cy="3877056"/>
          </a:xfrm>
          <a:prstGeom prst="rect">
            <a:avLst/>
          </a:prstGeom>
        </p:spPr>
      </p:pic>
      <p:sp>
        <p:nvSpPr>
          <p:cNvPr id="21" name="Rectangle 20" descr="Red box highlighting the location of the View Table of Results button. " title="Red hollow box">
            <a:extLst>
              <a:ext uri="{FF2B5EF4-FFF2-40B4-BE49-F238E27FC236}">
                <a16:creationId xmlns:a16="http://schemas.microsoft.com/office/drawing/2014/main" id="{485A42DE-AD29-FB4C-AB1B-03F81CD5EB70}"/>
              </a:ext>
            </a:extLst>
          </p:cNvPr>
          <p:cNvSpPr/>
          <p:nvPr/>
        </p:nvSpPr>
        <p:spPr>
          <a:xfrm>
            <a:off x="5038164" y="5629835"/>
            <a:ext cx="1344707"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descr="red arrow pointing from text that says,&quot;After three days of simulation, the store inventory is now 25 paperclips.&#10;&#10;Students can also click on ‘View Table of Results” to examine the model calculations.&quot;" title="red arrow">
            <a:extLst>
              <a:ext uri="{FF2B5EF4-FFF2-40B4-BE49-F238E27FC236}">
                <a16:creationId xmlns:a16="http://schemas.microsoft.com/office/drawing/2014/main" id="{5E46B112-4ADC-3D44-B47C-8266063B0467}"/>
              </a:ext>
            </a:extLst>
          </p:cNvPr>
          <p:cNvCxnSpPr>
            <a:cxnSpLocks/>
            <a:stCxn id="11" idx="1"/>
          </p:cNvCxnSpPr>
          <p:nvPr/>
        </p:nvCxnSpPr>
        <p:spPr>
          <a:xfrm flipH="1">
            <a:off x="6382871" y="5149840"/>
            <a:ext cx="252198" cy="4799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78CA234-2D7C-574F-A9B5-718DF66A201C}"/>
              </a:ext>
            </a:extLst>
          </p:cNvPr>
          <p:cNvSpPr txBox="1"/>
          <p:nvPr/>
        </p:nvSpPr>
        <p:spPr>
          <a:xfrm>
            <a:off x="6635069" y="3441680"/>
            <a:ext cx="2222060" cy="3416320"/>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Después de tres días de simulación, el inventario de la tienda ahora es de 25 clips.</a:t>
            </a:r>
          </a:p>
          <a:p>
            <a:endParaRPr lang="es-ES" dirty="0">
              <a:latin typeface="Calibri Light" panose="020F0302020204030204" pitchFamily="34" charset="0"/>
              <a:cs typeface="Calibri Light" panose="020F0302020204030204" pitchFamily="34" charset="0"/>
            </a:endParaRPr>
          </a:p>
          <a:p>
            <a:r>
              <a:rPr lang="es-ES" dirty="0">
                <a:latin typeface="Calibri Light" panose="020F0302020204030204" pitchFamily="34" charset="0"/>
                <a:cs typeface="Calibri Light" panose="020F0302020204030204" pitchFamily="34" charset="0"/>
              </a:rPr>
              <a:t>Los estudiantes también pueden hacer clic en "Ver tabla de resultados" para examinar los cálculos del modelo.</a:t>
            </a:r>
            <a:endParaRPr lang="es-AR" dirty="0"/>
          </a:p>
        </p:txBody>
      </p:sp>
    </p:spTree>
    <p:extLst>
      <p:ext uri="{BB962C8B-B14F-4D97-AF65-F5344CB8AC3E}">
        <p14:creationId xmlns:p14="http://schemas.microsoft.com/office/powerpoint/2010/main" val="2888788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1001486"/>
            <a:ext cx="7815072" cy="6346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s-AR" sz="3600" b="1" i="0" u="none" strike="noStrike" kern="1200" cap="none" spc="0" normalizeH="0" baseline="0" dirty="0" smtClean="0">
                <a:ln>
                  <a:noFill/>
                </a:ln>
                <a:effectLst/>
                <a:uLnTx/>
                <a:uFillTx/>
                <a:latin typeface="Calibri Light" charset="0"/>
                <a:ea typeface="+mj-ea"/>
                <a:cs typeface="+mj-cs"/>
              </a:rPr>
              <a:t>Examinar la tabla</a:t>
            </a:r>
            <a:r>
              <a:rPr kumimoji="0" lang="es-AR" sz="3600" b="1" i="0" u="none" strike="noStrike" kern="1200" cap="none" spc="0" normalizeH="0" dirty="0" smtClean="0">
                <a:ln>
                  <a:noFill/>
                </a:ln>
                <a:effectLst/>
                <a:uLnTx/>
                <a:uFillTx/>
                <a:latin typeface="Calibri Light" charset="0"/>
                <a:ea typeface="+mj-ea"/>
                <a:cs typeface="+mj-cs"/>
              </a:rPr>
              <a:t> de resultados</a:t>
            </a:r>
            <a:endParaRPr kumimoji="0" lang="es-AR" sz="3600" b="1" i="0" u="none" strike="noStrike" kern="1200" cap="none" spc="0" normalizeH="0" baseline="0" dirty="0">
              <a:ln>
                <a:noFill/>
              </a:ln>
              <a:effectLst/>
              <a:uLnTx/>
              <a:uFillTx/>
              <a:latin typeface="Calibri Light" charset="0"/>
              <a:ea typeface="+mj-ea"/>
              <a:cs typeface="+mj-cs"/>
            </a:endParaRPr>
          </a:p>
        </p:txBody>
      </p:sp>
      <p:sp>
        <p:nvSpPr>
          <p:cNvPr id="16" name="TextBox 15">
            <a:extLst>
              <a:ext uri="{FF2B5EF4-FFF2-40B4-BE49-F238E27FC236}">
                <a16:creationId xmlns:a16="http://schemas.microsoft.com/office/drawing/2014/main" id="{40F85C54-1393-5244-9F07-2A966DD6E633}"/>
              </a:ext>
            </a:extLst>
          </p:cNvPr>
          <p:cNvSpPr txBox="1"/>
          <p:nvPr/>
        </p:nvSpPr>
        <p:spPr>
          <a:xfrm>
            <a:off x="1322740" y="1636181"/>
            <a:ext cx="7821260" cy="1200329"/>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Además de la visualización gráfica de los resultados, los estudiantes pueden comparar los cálculos con lápiz y papel con la tabla de resultados. El gráfico de la diapositiva anterior muestra el inventario de la tienda (eje y) a lo largo del tiempo (eje x; número de días en la columna 1 de la tabla siguiente).</a:t>
            </a:r>
            <a:endParaRPr lang="es-AR" dirty="0">
              <a:latin typeface="Calibri Light" panose="020F0302020204030204" pitchFamily="34" charset="0"/>
              <a:cs typeface="Calibri Light" panose="020F0302020204030204" pitchFamily="34" charset="0"/>
            </a:endParaRPr>
          </a:p>
        </p:txBody>
      </p:sp>
      <p:pic>
        <p:nvPicPr>
          <p:cNvPr id="3" name="Picture 2" descr="Table of results (8 columns by 11 rows, including one header row) after three days of simulation. The eight columns are as follows: (1) Number of days, (2) Clips produced per worker, (3) Workers, (4) Producing, (5) Clips purchased per customer, (6) Customers, (7) Purchasing, (8) Store Inventory. " title="Screenshot of Paperclip Factory Table of Results Webpage">
            <a:extLst>
              <a:ext uri="{FF2B5EF4-FFF2-40B4-BE49-F238E27FC236}">
                <a16:creationId xmlns:a16="http://schemas.microsoft.com/office/drawing/2014/main" id="{98FB4F2B-C4B3-FE4E-9B04-B930933DD7F6}"/>
              </a:ext>
            </a:extLst>
          </p:cNvPr>
          <p:cNvPicPr>
            <a:picLocks noChangeAspect="1"/>
          </p:cNvPicPr>
          <p:nvPr/>
        </p:nvPicPr>
        <p:blipFill>
          <a:blip r:embed="rId3"/>
          <a:stretch>
            <a:fillRect/>
          </a:stretch>
        </p:blipFill>
        <p:spPr>
          <a:xfrm>
            <a:off x="1324757" y="2776322"/>
            <a:ext cx="5310312" cy="3877056"/>
          </a:xfrm>
          <a:prstGeom prst="rect">
            <a:avLst/>
          </a:prstGeom>
        </p:spPr>
      </p:pic>
      <p:sp>
        <p:nvSpPr>
          <p:cNvPr id="11" name="TextBox 10">
            <a:extLst>
              <a:ext uri="{FF2B5EF4-FFF2-40B4-BE49-F238E27FC236}">
                <a16:creationId xmlns:a16="http://schemas.microsoft.com/office/drawing/2014/main" id="{178CA234-2D7C-574F-A9B5-718DF66A201C}"/>
              </a:ext>
            </a:extLst>
          </p:cNvPr>
          <p:cNvSpPr txBox="1"/>
          <p:nvPr/>
        </p:nvSpPr>
        <p:spPr>
          <a:xfrm>
            <a:off x="6635069" y="3651784"/>
            <a:ext cx="1900517" cy="1754326"/>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Después de tres días de simulación, el inventario de la tienda ahora es de 25 clips.</a:t>
            </a:r>
            <a:endParaRPr lang="es-AR" dirty="0"/>
          </a:p>
        </p:txBody>
      </p:sp>
    </p:spTree>
    <p:extLst>
      <p:ext uri="{BB962C8B-B14F-4D97-AF65-F5344CB8AC3E}">
        <p14:creationId xmlns:p14="http://schemas.microsoft.com/office/powerpoint/2010/main" val="93327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Modelo de acumulación de biomasa</a:t>
            </a:r>
            <a:endParaRPr kumimoji="0" lang="es-AR" sz="3600" b="1" i="0" u="none" strike="noStrike" kern="1200" cap="none" spc="0" normalizeH="0" baseline="0" dirty="0">
              <a:ln>
                <a:noFill/>
              </a:ln>
              <a:effectLst/>
              <a:uLnTx/>
              <a:uFillTx/>
            </a:endParaRPr>
          </a:p>
        </p:txBody>
      </p:sp>
      <p:sp>
        <p:nvSpPr>
          <p:cNvPr id="8" name="Content Placeholder 2">
            <a:extLst>
              <a:ext uri="{FF2B5EF4-FFF2-40B4-BE49-F238E27FC236}">
                <a16:creationId xmlns:a16="http://schemas.microsoft.com/office/drawing/2014/main" id="{997319FB-9F38-4CD3-B003-ECAAE7EDAEE2}"/>
              </a:ext>
            </a:extLst>
          </p:cNvPr>
          <p:cNvSpPr txBox="1">
            <a:spLocks/>
          </p:cNvSpPr>
          <p:nvPr/>
        </p:nvSpPr>
        <p:spPr>
          <a:xfrm>
            <a:off x="1465443" y="1822264"/>
            <a:ext cx="7442729" cy="1516561"/>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2200" dirty="0"/>
              <a:t>El modelo de acumulación de biomasa utiliza la temperatura y la precipitación para predecir la productividad primaria neta (NPP, crecimiento neto de la planta) y luego agrega la tasa de rotación aproximada del tipo de bioma para calcular la biomasa y el almacenamiento de carbono.</a:t>
            </a:r>
            <a:endParaRPr lang="es-AR" sz="2200" dirty="0">
              <a:cs typeface="Calibri Light"/>
            </a:endParaRPr>
          </a:p>
        </p:txBody>
      </p:sp>
      <p:pic>
        <p:nvPicPr>
          <p:cNvPr id="2" name="Picture 2" descr="Image of Biomass Accumulation Model homepage. Homepage shows an map of global biomass values and includes various buttons used for moving around the model that are described in the Biomass Accumulation Model video tutorial on slide 26.">
            <a:extLst>
              <a:ext uri="{FF2B5EF4-FFF2-40B4-BE49-F238E27FC236}">
                <a16:creationId xmlns:a16="http://schemas.microsoft.com/office/drawing/2014/main" id="{8160DAED-A7AD-42E9-A573-55B1CE0E97B1}"/>
              </a:ext>
            </a:extLst>
          </p:cNvPr>
          <p:cNvPicPr>
            <a:picLocks noChangeAspect="1"/>
          </p:cNvPicPr>
          <p:nvPr/>
        </p:nvPicPr>
        <p:blipFill>
          <a:blip r:embed="rId2"/>
          <a:stretch>
            <a:fillRect/>
          </a:stretch>
        </p:blipFill>
        <p:spPr>
          <a:xfrm>
            <a:off x="1553495" y="3338825"/>
            <a:ext cx="3640394" cy="2436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5318092" y="3254830"/>
            <a:ext cx="3825908" cy="30093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2000" dirty="0">
                <a:solidFill>
                  <a:prstClr val="black"/>
                </a:solidFill>
                <a:latin typeface="Calibri Light" panose="020F0302020204030204" pitchFamily="34" charset="0"/>
                <a:cs typeface="Calibri Light" panose="020F0302020204030204" pitchFamily="34" charset="0"/>
              </a:rPr>
              <a:t>Explore el modelo de acumulación de biomasa: </a:t>
            </a:r>
            <a:r>
              <a:rPr lang="es-ES" sz="2000" dirty="0">
                <a:solidFill>
                  <a:prstClr val="black"/>
                </a:solidFill>
                <a:latin typeface="Calibri Light" panose="020F0302020204030204" pitchFamily="34" charset="0"/>
                <a:cs typeface="Calibri Light" panose="020F0302020204030204" pitchFamily="34" charset="0"/>
                <a:hlinkClick r:id="rId3"/>
              </a:rPr>
              <a:t>https://</a:t>
            </a:r>
            <a:r>
              <a:rPr lang="es-ES" sz="2000" dirty="0" smtClean="0">
                <a:solidFill>
                  <a:prstClr val="black"/>
                </a:solidFill>
                <a:latin typeface="Calibri Light" panose="020F0302020204030204" pitchFamily="34" charset="0"/>
                <a:cs typeface="Calibri Light" panose="020F0302020204030204" pitchFamily="34" charset="0"/>
                <a:hlinkClick r:id="rId3"/>
              </a:rPr>
              <a:t>exchange.iseesystems.com/public/globeprogram/biomass-accumulation-model</a:t>
            </a:r>
            <a:endParaRPr lang="es-ES" sz="2000" dirty="0" smtClean="0">
              <a:solidFill>
                <a:prstClr val="black"/>
              </a:solidFill>
              <a:latin typeface="Calibri Light" panose="020F0302020204030204" pitchFamily="34" charset="0"/>
              <a:cs typeface="Calibri Light" panose="020F0302020204030204" pitchFamily="34" charset="0"/>
            </a:endParaRPr>
          </a:p>
          <a:p>
            <a:pPr marL="12700" indent="-12700">
              <a:lnSpc>
                <a:spcPct val="120000"/>
              </a:lnSpc>
              <a:buNone/>
              <a:defRPr/>
            </a:pPr>
            <a:r>
              <a:rPr lang="es-ES" sz="2000" dirty="0" smtClean="0">
                <a:solidFill>
                  <a:prstClr val="black"/>
                </a:solidFill>
                <a:latin typeface="Calibri Light" panose="020F0302020204030204" pitchFamily="34" charset="0"/>
                <a:cs typeface="Calibri Light" panose="020F0302020204030204" pitchFamily="34" charset="0"/>
              </a:rPr>
              <a:t>Al </a:t>
            </a:r>
            <a:r>
              <a:rPr lang="es-ES" sz="2000" dirty="0">
                <a:solidFill>
                  <a:prstClr val="black"/>
                </a:solidFill>
                <a:latin typeface="Calibri Light" panose="020F0302020204030204" pitchFamily="34" charset="0"/>
                <a:cs typeface="Calibri Light" panose="020F0302020204030204" pitchFamily="34" charset="0"/>
              </a:rPr>
              <a:t>igual que el modelo de clip, puede explorar la historia del modelo haciendo clic en el botón "Acerca de este modelo".</a:t>
            </a:r>
            <a:endParaRPr lang="es-AR" sz="2000" dirty="0">
              <a:latin typeface="Calibri Light" panose="020F0302020204030204" pitchFamily="34" charset="0"/>
              <a:cs typeface="Calibri Light" panose="020F0302020204030204" pitchFamily="34" charset="0"/>
            </a:endParaRPr>
          </a:p>
        </p:txBody>
      </p:sp>
      <p:sp>
        <p:nvSpPr>
          <p:cNvPr id="3" name="Rectangle 2" descr="red rectangle highlighting the location of the 'About this Model' button on the Global Biomass Accumulation Model screenshot." title="red rectangle">
            <a:extLst>
              <a:ext uri="{FF2B5EF4-FFF2-40B4-BE49-F238E27FC236}">
                <a16:creationId xmlns:a16="http://schemas.microsoft.com/office/drawing/2014/main" id="{C2B639C3-9141-DD4E-8343-00B77E47EE8C}"/>
              </a:ext>
            </a:extLst>
          </p:cNvPr>
          <p:cNvSpPr/>
          <p:nvPr/>
        </p:nvSpPr>
        <p:spPr>
          <a:xfrm>
            <a:off x="1553495" y="5137276"/>
            <a:ext cx="861901" cy="2587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61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Mapa del modelo de acumulación de biomasa</a:t>
            </a:r>
            <a:endParaRPr kumimoji="0" lang="es-AR" sz="3600" b="1" i="0" u="none" strike="noStrike" kern="1200" cap="none" spc="0" normalizeH="0" baseline="0" dirty="0">
              <a:ln>
                <a:noFill/>
              </a:ln>
              <a:effectLst/>
              <a:uLnTx/>
              <a:uFillTx/>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51575" y="1732178"/>
            <a:ext cx="7704878" cy="210830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1800" dirty="0">
                <a:solidFill>
                  <a:prstClr val="black"/>
                </a:solidFill>
              </a:rPr>
              <a:t>A primera vista, puede resultar difícil para los estudiantes ver dónde están el cuadro y las flechas. Hemos resaltado el cuadro y las flechas en rojo a continuación. Los pequeños círculos azules y las flechas rosadas que apuntan hacia las flechas de flujo azul son convertidores que modifican los flujos en la caja o stock. La Guía del profesor presenta a los estudiantes el modelo informático simple y les permite identificar y describir los efectos de diferentes variables del modelo a través de pruebas de aislamiento.</a:t>
            </a:r>
            <a:endParaRPr lang="es-AR" sz="1800" dirty="0"/>
          </a:p>
        </p:txBody>
      </p:sp>
      <p:pic>
        <p:nvPicPr>
          <p:cNvPr id="20" name="Picture 19" descr="Screen grab of the  Biomass Accumulation Model. The box and arrow model connects Net Primary Productivity (NPP; flux to biomass) to Temperature, Precipitation, Carbon Uptake, Litterfall, Turnover Rate, Carbon Storage and Annual accumulation. " title="Biomass Accumulation Model Map">
            <a:extLst>
              <a:ext uri="{FF2B5EF4-FFF2-40B4-BE49-F238E27FC236}">
                <a16:creationId xmlns:a16="http://schemas.microsoft.com/office/drawing/2014/main" id="{81C9E63A-53BB-4940-903F-DB4BD2FC48BE}"/>
              </a:ext>
            </a:extLst>
          </p:cNvPr>
          <p:cNvPicPr>
            <a:picLocks noChangeAspect="1"/>
          </p:cNvPicPr>
          <p:nvPr/>
        </p:nvPicPr>
        <p:blipFill>
          <a:blip r:embed="rId3"/>
          <a:stretch>
            <a:fillRect/>
          </a:stretch>
        </p:blipFill>
        <p:spPr>
          <a:xfrm>
            <a:off x="1728205" y="3833083"/>
            <a:ext cx="4060598" cy="2970430"/>
          </a:xfrm>
          <a:prstGeom prst="rect">
            <a:avLst/>
          </a:prstGeom>
        </p:spPr>
      </p:pic>
      <p:grpSp>
        <p:nvGrpSpPr>
          <p:cNvPr id="11" name="Group 10" descr="The 1-box model components of the biomass accumulation model are highlighted in red. Specifically, a red arrow is overlain on the net primary production flux-in arrow, a red box is placed over the biomass pool, and a red arrow is placed over the flux-out arrow representing litter fall out of the biomass pool. " title="Highlighted 1-box model">
            <a:extLst>
              <a:ext uri="{FF2B5EF4-FFF2-40B4-BE49-F238E27FC236}">
                <a16:creationId xmlns:a16="http://schemas.microsoft.com/office/drawing/2014/main" id="{5F5190AE-9701-2546-8A4A-892E8F118AB3}"/>
              </a:ext>
            </a:extLst>
          </p:cNvPr>
          <p:cNvGrpSpPr/>
          <p:nvPr/>
        </p:nvGrpSpPr>
        <p:grpSpPr>
          <a:xfrm>
            <a:off x="3073181" y="4936715"/>
            <a:ext cx="1117157" cy="206058"/>
            <a:chOff x="3073181" y="4936715"/>
            <a:chExt cx="1117157" cy="206058"/>
          </a:xfrm>
        </p:grpSpPr>
        <p:cxnSp>
          <p:nvCxnSpPr>
            <p:cNvPr id="3" name="Straight Arrow Connector 2" descr="A red 1-box model diagram overlain on top of the biomass accumulation model map to highlight the one box (the biomass pool) and the arrow pointing in (flux in) representing net primary production, and the arrow pointing out (flux out) representing litterfall. " title="1-box model diagram">
              <a:extLst>
                <a:ext uri="{FF2B5EF4-FFF2-40B4-BE49-F238E27FC236}">
                  <a16:creationId xmlns:a16="http://schemas.microsoft.com/office/drawing/2014/main" id="{265C13B2-9324-8040-BAEC-99E99C7DE37E}"/>
                </a:ext>
              </a:extLst>
            </p:cNvPr>
            <p:cNvCxnSpPr>
              <a:cxnSpLocks/>
            </p:cNvCxnSpPr>
            <p:nvPr/>
          </p:nvCxnSpPr>
          <p:spPr>
            <a:xfrm>
              <a:off x="3073181" y="5048993"/>
              <a:ext cx="558632" cy="0"/>
            </a:xfrm>
            <a:prstGeom prst="straightConnector1">
              <a:avLst/>
            </a:prstGeom>
            <a:ln w="38100">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9" name="Straight Arrow Connector 8" descr="A red 1-box model diagram overlain on top of the biomass accumulation model map to highlight the one box (the biomass pool) and the arrow pointing in (flux in) representing net primary production, and the arrow pointing out (flux out) representing litterfall. " title="1-box model diagram">
              <a:extLst>
                <a:ext uri="{FF2B5EF4-FFF2-40B4-BE49-F238E27FC236}">
                  <a16:creationId xmlns:a16="http://schemas.microsoft.com/office/drawing/2014/main" id="{73BFCC6B-125B-3F4A-A9C0-B52DA359FF88}"/>
                </a:ext>
              </a:extLst>
            </p:cNvPr>
            <p:cNvCxnSpPr>
              <a:cxnSpLocks/>
            </p:cNvCxnSpPr>
            <p:nvPr/>
          </p:nvCxnSpPr>
          <p:spPr>
            <a:xfrm>
              <a:off x="3891087" y="5057338"/>
              <a:ext cx="299251" cy="0"/>
            </a:xfrm>
            <a:prstGeom prst="straightConnector1">
              <a:avLst/>
            </a:prstGeom>
            <a:ln w="38100">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sp>
          <p:nvSpPr>
            <p:cNvPr id="8" name="Rectangle 7" descr="A red 1-box model diagram overlain on top of the biomass accumulation model map to highlight the one box (the biomass pool) and the arrow pointing in (flux in) representing net primary production, and the arrow pointing out (flux out) representing litterfall. " title="1-box model diagram">
              <a:extLst>
                <a:ext uri="{FF2B5EF4-FFF2-40B4-BE49-F238E27FC236}">
                  <a16:creationId xmlns:a16="http://schemas.microsoft.com/office/drawing/2014/main" id="{1FA09849-8A0B-6A4C-94E7-894CC9297746}"/>
                </a:ext>
              </a:extLst>
            </p:cNvPr>
            <p:cNvSpPr/>
            <p:nvPr/>
          </p:nvSpPr>
          <p:spPr>
            <a:xfrm>
              <a:off x="3631812" y="4936715"/>
              <a:ext cx="260284" cy="20605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6F62A26-11FF-4150-B15E-7A52FE77DBA3}"/>
              </a:ext>
            </a:extLst>
          </p:cNvPr>
          <p:cNvSpPr txBox="1"/>
          <p:nvPr/>
        </p:nvSpPr>
        <p:spPr>
          <a:xfrm>
            <a:off x="6131856" y="4772188"/>
            <a:ext cx="2924596" cy="2031325"/>
          </a:xfrm>
          <a:prstGeom prst="rect">
            <a:avLst/>
          </a:prstGeom>
          <a:noFill/>
        </p:spPr>
        <p:txBody>
          <a:bodyPr wrap="square" rtlCol="0" anchor="t">
            <a:spAutoFit/>
          </a:bodyPr>
          <a:lstStyle/>
          <a:p>
            <a:r>
              <a:rPr lang="es-ES" dirty="0">
                <a:latin typeface="Calibri Light" panose="020F0302020204030204" pitchFamily="34" charset="0"/>
                <a:cs typeface="Calibri Light" panose="020F0302020204030204" pitchFamily="34" charset="0"/>
              </a:rPr>
              <a:t>Mapa modelo del mapa de acumulación de biomasa. Los símbolos de la nube representan lugares donde otros grupos podrían conectarse en un modelo más complejo.</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8140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Modelo de acumulación de biomasa</a:t>
            </a:r>
            <a:endParaRPr kumimoji="0" lang="es-AR" sz="3600" b="1" i="0" u="none" strike="noStrike" kern="1200" cap="none" spc="0" normalizeH="0" baseline="0" dirty="0">
              <a:ln>
                <a:noFill/>
              </a:ln>
              <a:solidFill>
                <a:srgbClr val="002060"/>
              </a:solidFill>
              <a:effectLst/>
              <a:uLnTx/>
              <a:uFillTx/>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51576" y="1732178"/>
            <a:ext cx="7729591" cy="223506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2400" dirty="0" smtClean="0"/>
              <a:t>Dos </a:t>
            </a:r>
            <a:r>
              <a:rPr lang="es-ES" sz="2400" dirty="0"/>
              <a:t>convertidores en el modelo modifican la producción primaria neta (NPP, biomasa acumulada en la piscina de la planta), impulsada por la temperatura y la precipitación utilizando las ecuaciones ilustradas a continuación. Para obtener más información sobre cómo funciona el modelo, abra el </a:t>
            </a:r>
            <a:r>
              <a:rPr lang="es-AR" sz="2400" dirty="0" smtClean="0">
                <a:solidFill>
                  <a:srgbClr val="7030A0"/>
                </a:solidFill>
                <a:cs typeface="Calibri Light"/>
                <a:hlinkClick r:id="rId2"/>
              </a:rPr>
              <a:t>modelo en línea</a:t>
            </a:r>
            <a:r>
              <a:rPr lang="es-ES" sz="2400" dirty="0" smtClean="0"/>
              <a:t> </a:t>
            </a:r>
            <a:r>
              <a:rPr lang="es-ES" sz="2400" dirty="0"/>
              <a:t>y haga clic en 'Historia del modelo'.</a:t>
            </a:r>
            <a:endParaRPr lang="es-AR" sz="2400" dirty="0"/>
          </a:p>
        </p:txBody>
      </p:sp>
      <p:pic>
        <p:nvPicPr>
          <p:cNvPr id="20" name="Picture 3" descr="The graph has temperature (in degrees Celsius) on the x-axis, or horizontal axis, ranging from -13.0 to 30.0. The y-axis, or vertical axis, shows net primary productivity (in Mg per hectare per year) ranging from 0 to 25.  Net primary productivity increases with temperature following a gently sloping 'S' shaped curve, or sigmoidal curve. Individual points cluster around the S-shaped curve. " title="Leith Net Primary Productivity and Temperature equation graph">
            <a:extLst>
              <a:ext uri="{FF2B5EF4-FFF2-40B4-BE49-F238E27FC236}">
                <a16:creationId xmlns:a16="http://schemas.microsoft.com/office/drawing/2014/main" id="{8DC73227-A6E7-344B-9B3C-2A3E4E87C093}"/>
              </a:ext>
            </a:extLst>
          </p:cNvPr>
          <p:cNvPicPr>
            <a:picLocks noChangeAspect="1" noChangeArrowheads="1"/>
          </p:cNvPicPr>
          <p:nvPr/>
        </p:nvPicPr>
        <p:blipFill>
          <a:blip r:embed="rId3"/>
          <a:srcRect/>
          <a:stretch>
            <a:fillRect/>
          </a:stretch>
        </p:blipFill>
        <p:spPr bwMode="auto">
          <a:xfrm>
            <a:off x="1634252" y="4194739"/>
            <a:ext cx="2945234" cy="1938209"/>
          </a:xfrm>
          <a:prstGeom prst="rect">
            <a:avLst/>
          </a:prstGeom>
          <a:noFill/>
        </p:spPr>
      </p:pic>
      <p:sp>
        <p:nvSpPr>
          <p:cNvPr id="22" name="TextBox 21">
            <a:extLst>
              <a:ext uri="{FF2B5EF4-FFF2-40B4-BE49-F238E27FC236}">
                <a16:creationId xmlns:a16="http://schemas.microsoft.com/office/drawing/2014/main" id="{E0DD05A2-853A-4C4F-A0F3-726713FEBAB8}"/>
              </a:ext>
            </a:extLst>
          </p:cNvPr>
          <p:cNvSpPr txBox="1"/>
          <p:nvPr/>
        </p:nvSpPr>
        <p:spPr>
          <a:xfrm>
            <a:off x="1638662" y="6034625"/>
            <a:ext cx="3444727" cy="646331"/>
          </a:xfrm>
          <a:prstGeom prst="rect">
            <a:avLst/>
          </a:prstGeom>
          <a:noFill/>
        </p:spPr>
        <p:txBody>
          <a:bodyPr wrap="square" rtlCol="0">
            <a:spAutoFit/>
          </a:bodyPr>
          <a:lstStyle/>
          <a:p>
            <a:r>
              <a:rPr lang="es-ES" dirty="0">
                <a:latin typeface="Calibri Light" panose="020F0302020204030204" pitchFamily="34" charset="0"/>
                <a:cs typeface="Calibri Light" panose="020F0302020204030204" pitchFamily="34" charset="0"/>
              </a:rPr>
              <a:t>Figura 1. Ecuación de Leith que relaciona NPP y temperatura.</a:t>
            </a:r>
            <a:endParaRPr lang="es-AR" dirty="0">
              <a:latin typeface="Calibri Light" panose="020F0302020204030204" pitchFamily="34" charset="0"/>
              <a:cs typeface="Calibri Light" panose="020F0302020204030204" pitchFamily="34" charset="0"/>
            </a:endParaRPr>
          </a:p>
        </p:txBody>
      </p:sp>
      <p:pic>
        <p:nvPicPr>
          <p:cNvPr id="21" name="Picture 5" descr="The graph has precipitation (in millimeters per year) on the x-axis, or horizontal axis, ranging from 0 to 4500. The y-axis, or vertical axis, shows net primary productivity (in Mg per hectare per year) ranging from 0 to 25.  Net primary productivity increases with precipitation following a gently sloping 'S' shaped curve, or sigmoidal curve. Individual points cluster around the S-shaped curve. " title="Leith Net Primary Productivity and Precipitation equation graph">
            <a:extLst>
              <a:ext uri="{FF2B5EF4-FFF2-40B4-BE49-F238E27FC236}">
                <a16:creationId xmlns:a16="http://schemas.microsoft.com/office/drawing/2014/main" id="{4CDCF59E-031F-7245-84B6-602A4D8476D0}"/>
              </a:ext>
            </a:extLst>
          </p:cNvPr>
          <p:cNvPicPr>
            <a:picLocks noChangeAspect="1" noChangeArrowheads="1"/>
          </p:cNvPicPr>
          <p:nvPr/>
        </p:nvPicPr>
        <p:blipFill>
          <a:blip r:embed="rId4"/>
          <a:srcRect/>
          <a:stretch>
            <a:fillRect/>
          </a:stretch>
        </p:blipFill>
        <p:spPr bwMode="auto">
          <a:xfrm>
            <a:off x="5476204" y="4102974"/>
            <a:ext cx="2956244" cy="1929582"/>
          </a:xfrm>
          <a:prstGeom prst="rect">
            <a:avLst/>
          </a:prstGeom>
          <a:noFill/>
        </p:spPr>
      </p:pic>
      <p:sp>
        <p:nvSpPr>
          <p:cNvPr id="23" name="TextBox 22">
            <a:extLst>
              <a:ext uri="{FF2B5EF4-FFF2-40B4-BE49-F238E27FC236}">
                <a16:creationId xmlns:a16="http://schemas.microsoft.com/office/drawing/2014/main" id="{65D7050F-9253-F04F-815A-37F663E65B7D}"/>
              </a:ext>
            </a:extLst>
          </p:cNvPr>
          <p:cNvSpPr txBox="1"/>
          <p:nvPr/>
        </p:nvSpPr>
        <p:spPr>
          <a:xfrm>
            <a:off x="5476532" y="6034625"/>
            <a:ext cx="3444727" cy="646331"/>
          </a:xfrm>
          <a:prstGeom prst="rect">
            <a:avLst/>
          </a:prstGeom>
          <a:noFill/>
        </p:spPr>
        <p:txBody>
          <a:bodyPr wrap="square" rtlCol="0">
            <a:spAutoFit/>
          </a:bodyPr>
          <a:lstStyle/>
          <a:p>
            <a:r>
              <a:rPr lang="es-ES">
                <a:latin typeface="Calibri Light" panose="020F0302020204030204" pitchFamily="34" charset="0"/>
                <a:cs typeface="Calibri Light" panose="020F0302020204030204" pitchFamily="34" charset="0"/>
              </a:rPr>
              <a:t>Figura 2. Ecuación de Leith que relaciona NPP y precipitación.</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01299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Modelo de acumulación de biomasa</a:t>
            </a:r>
            <a:endParaRPr kumimoji="0" lang="es-AR" sz="3600" b="1" i="0" u="none" strike="noStrike" kern="1200" cap="none" spc="0" normalizeH="0" baseline="0" dirty="0">
              <a:ln>
                <a:noFill/>
              </a:ln>
              <a:effectLst/>
              <a:uLnTx/>
              <a:uFillTx/>
            </a:endParaRPr>
          </a:p>
        </p:txBody>
      </p:sp>
      <p:sp>
        <p:nvSpPr>
          <p:cNvPr id="8" name="Content Placeholder 2">
            <a:extLst>
              <a:ext uri="{FF2B5EF4-FFF2-40B4-BE49-F238E27FC236}">
                <a16:creationId xmlns:a16="http://schemas.microsoft.com/office/drawing/2014/main" id="{997319FB-9F38-4CD3-B003-ECAAE7EDAEE2}"/>
              </a:ext>
            </a:extLst>
          </p:cNvPr>
          <p:cNvSpPr txBox="1">
            <a:spLocks/>
          </p:cNvSpPr>
          <p:nvPr/>
        </p:nvSpPr>
        <p:spPr>
          <a:xfrm>
            <a:off x="1465443" y="1822264"/>
            <a:ext cx="7442729" cy="15165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2200" dirty="0"/>
              <a:t>Para comenzar con el modelo de acumulación de biomasa, haga clic en el botón Variables del modelo y siga las instrucciones que lo guiarán a través de las condiciones iniciales.</a:t>
            </a:r>
            <a:endParaRPr lang="es-AR" sz="2200" dirty="0">
              <a:cs typeface="Calibri Light"/>
            </a:endParaRPr>
          </a:p>
        </p:txBody>
      </p:sp>
      <p:pic>
        <p:nvPicPr>
          <p:cNvPr id="2" name="Picture 2" descr="Image of Biomass Accumulation Model homepage. Homepage shows an map of global biomass values and includes various buttons used for moving around the model that are described in the Biomass Accumulation Model video tutorial on slide 26.">
            <a:extLst>
              <a:ext uri="{FF2B5EF4-FFF2-40B4-BE49-F238E27FC236}">
                <a16:creationId xmlns:a16="http://schemas.microsoft.com/office/drawing/2014/main" id="{8160DAED-A7AD-42E9-A573-55B1CE0E97B1}"/>
              </a:ext>
            </a:extLst>
          </p:cNvPr>
          <p:cNvPicPr>
            <a:picLocks noChangeAspect="1"/>
          </p:cNvPicPr>
          <p:nvPr/>
        </p:nvPicPr>
        <p:blipFill>
          <a:blip r:embed="rId2"/>
          <a:stretch>
            <a:fillRect/>
          </a:stretch>
        </p:blipFill>
        <p:spPr>
          <a:xfrm>
            <a:off x="2557976" y="3338825"/>
            <a:ext cx="5037457" cy="3371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descr="red rectangle highlighting the location of the 'Model Variables' button on the Global Biomass Accumulation Model screenshot. " title="red rectangle">
            <a:extLst>
              <a:ext uri="{FF2B5EF4-FFF2-40B4-BE49-F238E27FC236}">
                <a16:creationId xmlns:a16="http://schemas.microsoft.com/office/drawing/2014/main" id="{C2B639C3-9141-DD4E-8343-00B77E47EE8C}"/>
              </a:ext>
            </a:extLst>
          </p:cNvPr>
          <p:cNvSpPr/>
          <p:nvPr/>
        </p:nvSpPr>
        <p:spPr>
          <a:xfrm>
            <a:off x="2674188" y="6142009"/>
            <a:ext cx="983411" cy="34505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989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MAB: Variables </a:t>
            </a:r>
            <a:r>
              <a:rPr lang="es-AR" dirty="0" err="1" smtClean="0"/>
              <a:t>dee</a:t>
            </a:r>
            <a:r>
              <a:rPr lang="es-AR" dirty="0" smtClean="0"/>
              <a:t> modelo</a:t>
            </a:r>
            <a:endParaRPr kumimoji="0" lang="es-AR" sz="3600" b="1" i="0" u="none" strike="noStrike" kern="1200" cap="none" spc="0" normalizeH="0" baseline="0" dirty="0">
              <a:ln>
                <a:noFill/>
              </a:ln>
              <a:effectLst/>
              <a:uLnTx/>
              <a:uFillTx/>
            </a:endParaRPr>
          </a:p>
        </p:txBody>
      </p:sp>
      <p:sp>
        <p:nvSpPr>
          <p:cNvPr id="8" name="Content Placeholder 2">
            <a:extLst>
              <a:ext uri="{FF2B5EF4-FFF2-40B4-BE49-F238E27FC236}">
                <a16:creationId xmlns:a16="http://schemas.microsoft.com/office/drawing/2014/main" id="{997319FB-9F38-4CD3-B003-ECAAE7EDAEE2}"/>
              </a:ext>
            </a:extLst>
          </p:cNvPr>
          <p:cNvSpPr txBox="1">
            <a:spLocks/>
          </p:cNvSpPr>
          <p:nvPr/>
        </p:nvSpPr>
        <p:spPr>
          <a:xfrm>
            <a:off x="1321669" y="1822265"/>
            <a:ext cx="7615258" cy="114123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2200" dirty="0"/>
              <a:t>Siga las instrucciones del menú de la izquierda para cambiar las entradas del modelo: Temperatura anual media, Precipitación media anual y Tasa de rotación.</a:t>
            </a:r>
            <a:endParaRPr lang="es-AR" sz="2200" dirty="0">
              <a:cs typeface="Calibri Light"/>
            </a:endParaRPr>
          </a:p>
        </p:txBody>
      </p:sp>
      <p:pic>
        <p:nvPicPr>
          <p:cNvPr id="6" name="Picture 5" descr="Screenshot of the online BAM Model Variables webpage. The left menu is a text box with instructions,&quot; To run the model enter values for each model variable in the input table to your right (e.g., change 7.1C to your local average temperature). &#10;&#10;If you do not know what values to enter for your investigation click the Climate Data and Turnover Rate buttons to assist you. &#10;&#10;If you are using Student Worksheet 2, be sure to record this information in the table under Activity 1.&quot;&#10;&#10;A second text box at the bottom of the page says,&#10;&#10;&quot;As you learned through the mode story, vegetation growth (net primary productivity) and total ecosystem biomass and carbon storage on large scales are dependent on biome type. &#10;&#10;Biome includes plant factors such as structure, leaf type, and spacing as well as climatic factors such as temperature and precipitation which are affecteed by latitude, longitude, and elevation.&quot;&#10;&#10;On the left side of the page there is an input table with three boxes for (1) Mean Annual Temperature, (2) Mean Annual Precipitation, and (3) Turnover Rate. Above the table are two buttons (1) Climate Data and (2) Turnover Rate.  Below the table is the 'Go to Model Run Page', which should be clicked after the desired input data has been entered. " title="Biomass Accumulation Model Variables Page">
            <a:extLst>
              <a:ext uri="{FF2B5EF4-FFF2-40B4-BE49-F238E27FC236}">
                <a16:creationId xmlns:a16="http://schemas.microsoft.com/office/drawing/2014/main" id="{AC6C285E-BA51-A040-90C4-4D2399079B1F}"/>
              </a:ext>
            </a:extLst>
          </p:cNvPr>
          <p:cNvPicPr>
            <a:picLocks noChangeAspect="1"/>
          </p:cNvPicPr>
          <p:nvPr/>
        </p:nvPicPr>
        <p:blipFill>
          <a:blip r:embed="rId2"/>
          <a:stretch>
            <a:fillRect/>
          </a:stretch>
        </p:blipFill>
        <p:spPr>
          <a:xfrm>
            <a:off x="3648974" y="2963501"/>
            <a:ext cx="5040702" cy="3697662"/>
          </a:xfrm>
          <a:prstGeom prst="rect">
            <a:avLst/>
          </a:prstGeom>
        </p:spPr>
      </p:pic>
      <p:sp>
        <p:nvSpPr>
          <p:cNvPr id="2" name="TextBox 1">
            <a:extLst>
              <a:ext uri="{FF2B5EF4-FFF2-40B4-BE49-F238E27FC236}">
                <a16:creationId xmlns:a16="http://schemas.microsoft.com/office/drawing/2014/main" id="{034D4396-C279-4FEB-8037-53D884C9899F}"/>
              </a:ext>
            </a:extLst>
          </p:cNvPr>
          <p:cNvSpPr txBox="1"/>
          <p:nvPr/>
        </p:nvSpPr>
        <p:spPr>
          <a:xfrm>
            <a:off x="1322717" y="3027872"/>
            <a:ext cx="2214114" cy="34778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smtClean="0"/>
              <a:t>Utilice </a:t>
            </a:r>
            <a:r>
              <a:rPr lang="es-ES" sz="2200" dirty="0"/>
              <a:t>la </a:t>
            </a:r>
            <a:r>
              <a:rPr lang="es-AR" sz="2200" dirty="0">
                <a:latin typeface="Calibri Light"/>
              </a:rPr>
              <a:t> </a:t>
            </a:r>
            <a:r>
              <a:rPr lang="es-AR" sz="2200" dirty="0" smtClean="0">
                <a:solidFill>
                  <a:srgbClr val="0000FF"/>
                </a:solidFill>
                <a:latin typeface="Calibri Light"/>
                <a:cs typeface="Segoe UI"/>
                <a:hlinkClick r:id="rId3"/>
              </a:rPr>
              <a:t>Guía del profesor y las hojas de trabajo del alumno</a:t>
            </a:r>
            <a:r>
              <a:rPr lang="es-AR" sz="2200" dirty="0" smtClean="0">
                <a:solidFill>
                  <a:srgbClr val="0000FF"/>
                </a:solidFill>
                <a:latin typeface="Calibri Light"/>
                <a:cs typeface="Segoe UI"/>
              </a:rPr>
              <a:t> </a:t>
            </a:r>
            <a:r>
              <a:rPr lang="es-ES" sz="2200" dirty="0" smtClean="0"/>
              <a:t>asociadas </a:t>
            </a:r>
            <a:r>
              <a:rPr lang="es-ES" sz="2200" dirty="0"/>
              <a:t>para comprender cómo cambia la biomasa con la temperatura y la precipitación.</a:t>
            </a:r>
            <a:endParaRPr lang="es-AR" sz="2200" dirty="0"/>
          </a:p>
        </p:txBody>
      </p:sp>
    </p:spTree>
    <p:extLst>
      <p:ext uri="{BB962C8B-B14F-4D97-AF65-F5344CB8AC3E}">
        <p14:creationId xmlns:p14="http://schemas.microsoft.com/office/powerpoint/2010/main" val="27960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omass Accumulation Model Tutorial">
            <a:extLst>
              <a:ext uri="{FF2B5EF4-FFF2-40B4-BE49-F238E27FC236}">
                <a16:creationId xmlns:a16="http://schemas.microsoft.com/office/drawing/2014/main" id="{A72D010C-B39E-384A-AA8A-F63BCD737846}"/>
              </a:ext>
            </a:extLst>
          </p:cNvPr>
          <p:cNvSpPr txBox="1">
            <a:spLocks/>
          </p:cNvSpPr>
          <p:nvPr/>
        </p:nvSpPr>
        <p:spPr>
          <a:xfrm>
            <a:off x="1322863" y="1061603"/>
            <a:ext cx="7815072" cy="67057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Tutorial del modelo de acumulación de biomasa</a:t>
            </a:r>
            <a:endParaRPr lang="es-AR" dirty="0"/>
          </a:p>
        </p:txBody>
      </p:sp>
      <p:sp>
        <p:nvSpPr>
          <p:cNvPr id="4" name="TextBox 3">
            <a:extLst>
              <a:ext uri="{FF2B5EF4-FFF2-40B4-BE49-F238E27FC236}">
                <a16:creationId xmlns:a16="http://schemas.microsoft.com/office/drawing/2014/main" id="{2FF8CED8-28CA-534B-A226-68373B36939C}"/>
              </a:ext>
            </a:extLst>
          </p:cNvPr>
          <p:cNvSpPr txBox="1"/>
          <p:nvPr/>
        </p:nvSpPr>
        <p:spPr>
          <a:xfrm>
            <a:off x="1443259" y="5722489"/>
            <a:ext cx="7511467" cy="1026654"/>
          </a:xfrm>
          <a:prstGeom prst="rect">
            <a:avLst/>
          </a:prstGeom>
          <a:noFill/>
        </p:spPr>
        <p:txBody>
          <a:bodyPr wrap="square" rtlCol="0" anchor="t">
            <a:normAutofit fontScale="92500" lnSpcReduction="10000"/>
          </a:bodyPr>
          <a:lstStyle/>
          <a:p>
            <a:r>
              <a:rPr lang="es-ES" dirty="0"/>
              <a:t>El vídeo requiere el complemento gratuito de PowerPoint "Web Video Player". Vaya a Insertar </a:t>
            </a:r>
            <a:r>
              <a:rPr lang="es-ES" dirty="0" smtClean="0">
                <a:sym typeface="Wingdings" panose="05000000000000000000" pitchFamily="2" charset="2"/>
              </a:rPr>
              <a:t></a:t>
            </a:r>
            <a:r>
              <a:rPr lang="es-ES" dirty="0" smtClean="0"/>
              <a:t> </a:t>
            </a:r>
            <a:r>
              <a:rPr lang="es-ES" dirty="0"/>
              <a:t>Complementos </a:t>
            </a:r>
            <a:r>
              <a:rPr lang="es-ES" dirty="0" smtClean="0">
                <a:sym typeface="Wingdings" panose="05000000000000000000" pitchFamily="2" charset="2"/>
              </a:rPr>
              <a:t></a:t>
            </a:r>
            <a:r>
              <a:rPr lang="es-ES" dirty="0" smtClean="0"/>
              <a:t> </a:t>
            </a:r>
            <a:r>
              <a:rPr lang="es-ES" dirty="0"/>
              <a:t>Tienda </a:t>
            </a:r>
            <a:r>
              <a:rPr lang="es-ES" dirty="0" smtClean="0">
                <a:sym typeface="Wingdings" panose="05000000000000000000" pitchFamily="2" charset="2"/>
              </a:rPr>
              <a:t></a:t>
            </a:r>
            <a:r>
              <a:rPr lang="es-ES" dirty="0" smtClean="0"/>
              <a:t> </a:t>
            </a:r>
            <a:r>
              <a:rPr lang="es-ES" dirty="0"/>
              <a:t>Busque “Reproductor de video web”.</a:t>
            </a:r>
          </a:p>
          <a:p>
            <a:r>
              <a:rPr lang="es-ES" dirty="0"/>
              <a:t>Alternativamente, navegue hasta el enlace del video: </a:t>
            </a:r>
            <a:r>
              <a:rPr lang="es-AR" dirty="0" smtClean="0">
                <a:sym typeface="Wingdings" pitchFamily="2" charset="2"/>
                <a:hlinkClick r:id="rId3"/>
              </a:rPr>
              <a:t>https://www.youtube.com/watch?v=K8vQvYOprVU&amp;feature=youtu.be</a:t>
            </a:r>
            <a:endParaRPr lang="es-AR" dirty="0">
              <a:hlinkClick r:id="rId3"/>
            </a:endParaRPr>
          </a:p>
        </p:txBody>
      </p:sp>
      <p:sp>
        <p:nvSpPr>
          <p:cNvPr id="6" name="Content Placeholder 2">
            <a:extLst>
              <a:ext uri="{FF2B5EF4-FFF2-40B4-BE49-F238E27FC236}">
                <a16:creationId xmlns:a16="http://schemas.microsoft.com/office/drawing/2014/main" id="{30EF0914-235A-405F-8621-D3FA08F3F3FB}"/>
              </a:ext>
            </a:extLst>
          </p:cNvPr>
          <p:cNvSpPr txBox="1">
            <a:spLocks/>
          </p:cNvSpPr>
          <p:nvPr/>
        </p:nvSpPr>
        <p:spPr>
          <a:xfrm>
            <a:off x="1326995" y="1732178"/>
            <a:ext cx="7569684" cy="6826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s-ES" sz="1800" dirty="0">
                <a:solidFill>
                  <a:prstClr val="black"/>
                </a:solidFill>
              </a:rPr>
              <a:t>Este video tutorial de 5 minutos presenta el modelo de acumulación de biomasa y describe cómo cambiar las variables del modelo y completar una ejecución del modelo.</a:t>
            </a:r>
            <a:endParaRPr lang="es-AR"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descr="Video player add-in feature. To acces: go to the following youtube link:&#10;&#10;https://www.youtube.com/watch?v=K8vQvYOprVU&amp;feature=youtu.be&#10;" title="Video player">
                <a:extLst>
                  <a:ext uri="{FF2B5EF4-FFF2-40B4-BE49-F238E27FC236}">
                    <a16:creationId xmlns:a16="http://schemas.microsoft.com/office/drawing/2014/main" id="{A36B4834-C114-E847-BB3E-C6605D7C46E9}"/>
                  </a:ext>
                </a:extLst>
              </p:cNvPr>
              <p:cNvGraphicFramePr>
                <a:graphicFrameLocks noGrp="1"/>
              </p:cNvGraphicFramePr>
              <p:nvPr>
                <p:extLst>
                  <p:ext uri="{D42A27DB-BD31-4B8C-83A1-F6EECF244321}">
                    <p14:modId xmlns:p14="http://schemas.microsoft.com/office/powerpoint/2010/main" val="3175183569"/>
                  </p:ext>
                </p:extLst>
              </p:nvPr>
            </p:nvGraphicFramePr>
            <p:xfrm>
              <a:off x="2072801" y="2414803"/>
              <a:ext cx="6078071" cy="322393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Add-in 4" descr="Video player add-in feature. To acces: go to the following youtube link:&#10;&#10;https://www.youtube.com/watch?v=K8vQvYOprVU&amp;feature=youtu.be&#10;" title="Video player">
                <a:extLst>
                  <a:ext uri="{FF2B5EF4-FFF2-40B4-BE49-F238E27FC236}">
                    <a16:creationId xmlns:a16="http://schemas.microsoft.com/office/drawing/2014/main" id="{A36B4834-C114-E847-BB3E-C6605D7C46E9}"/>
                  </a:ext>
                </a:extLst>
              </p:cNvPr>
              <p:cNvPicPr>
                <a:picLocks noGrp="1" noRot="1" noChangeAspect="1" noMove="1" noResize="1" noEditPoints="1" noAdjustHandles="1" noChangeArrowheads="1" noChangeShapeType="1"/>
              </p:cNvPicPr>
              <p:nvPr/>
            </p:nvPicPr>
            <p:blipFill>
              <a:blip r:embed="rId5"/>
              <a:stretch>
                <a:fillRect/>
              </a:stretch>
            </p:blipFill>
            <p:spPr>
              <a:xfrm>
                <a:off x="2072801" y="2414803"/>
                <a:ext cx="6078071" cy="3223931"/>
              </a:xfrm>
              <a:prstGeom prst="rect">
                <a:avLst/>
              </a:prstGeom>
            </p:spPr>
          </p:pic>
        </mc:Fallback>
      </mc:AlternateContent>
    </p:spTree>
    <p:extLst>
      <p:ext uri="{BB962C8B-B14F-4D97-AF65-F5344CB8AC3E}">
        <p14:creationId xmlns:p14="http://schemas.microsoft.com/office/powerpoint/2010/main" val="216194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42FD-26A0-3F48-9CE7-AC13F46A9FE8}"/>
              </a:ext>
            </a:extLst>
          </p:cNvPr>
          <p:cNvSpPr txBox="1">
            <a:spLocks/>
          </p:cNvSpPr>
          <p:nvPr/>
        </p:nvSpPr>
        <p:spPr>
          <a:xfrm>
            <a:off x="1328928" y="1101213"/>
            <a:ext cx="7461504" cy="85447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4000" dirty="0">
                <a:solidFill>
                  <a:srgbClr val="002060"/>
                </a:solidFill>
                <a:ea typeface="Calibri Light" charset="0"/>
                <a:cs typeface="Calibri Light" charset="0"/>
              </a:rPr>
              <a:t>Repaso: ¿Qué es el ciclo del carbono?</a:t>
            </a:r>
            <a:endParaRPr lang="es-AR" sz="4000" dirty="0">
              <a:solidFill>
                <a:srgbClr val="002060"/>
              </a:solidFill>
              <a:ea typeface="Calibri Light" charset="0"/>
              <a:cs typeface="Calibri Light" charset="0"/>
            </a:endParaRPr>
          </a:p>
        </p:txBody>
      </p:sp>
      <p:sp>
        <p:nvSpPr>
          <p:cNvPr id="3" name="Content Placeholder 2">
            <a:extLst>
              <a:ext uri="{FF2B5EF4-FFF2-40B4-BE49-F238E27FC236}">
                <a16:creationId xmlns:a16="http://schemas.microsoft.com/office/drawing/2014/main" id="{816435BE-B4E6-CA4D-BCF7-E5E96E4E351B}"/>
              </a:ext>
            </a:extLst>
          </p:cNvPr>
          <p:cNvSpPr txBox="1">
            <a:spLocks/>
          </p:cNvSpPr>
          <p:nvPr/>
        </p:nvSpPr>
        <p:spPr>
          <a:xfrm>
            <a:off x="1343066" y="1955684"/>
            <a:ext cx="7447366" cy="264934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s-ES" sz="1800" dirty="0">
                <a:solidFill>
                  <a:sysClr val="windowText" lastClr="000000"/>
                </a:solidFill>
              </a:rPr>
              <a:t>El carbono es el elemento más abundante en los seres vivos. También está presente en la atmósfera, el suelo, los océanos y la corteza terrestre de la Tierra. El </a:t>
            </a:r>
            <a:r>
              <a:rPr lang="es-ES" sz="1800" b="1" dirty="0">
                <a:solidFill>
                  <a:sysClr val="windowText" lastClr="000000"/>
                </a:solidFill>
              </a:rPr>
              <a:t>ciclo global del carbono </a:t>
            </a:r>
            <a:r>
              <a:rPr lang="es-ES" sz="1800" dirty="0">
                <a:solidFill>
                  <a:sysClr val="windowText" lastClr="000000"/>
                </a:solidFill>
              </a:rPr>
              <a:t>es el movimiento de carbono entre la atmósfera, la tierra y los océanos.</a:t>
            </a:r>
          </a:p>
          <a:p>
            <a:pPr marL="0" lvl="0" indent="0">
              <a:lnSpc>
                <a:spcPct val="120000"/>
              </a:lnSpc>
              <a:buNone/>
              <a:defRPr/>
            </a:pPr>
            <a:r>
              <a:rPr lang="es-ES" sz="1800" dirty="0">
                <a:solidFill>
                  <a:sysClr val="windowText" lastClr="000000"/>
                </a:solidFill>
              </a:rPr>
              <a:t>El ciclo global del carbono es un regulador clave del sistema climático de la Tierra y es fundamental para el funcionamiento de los ecosistemas. El aumento de CO</a:t>
            </a:r>
            <a:r>
              <a:rPr lang="es-ES" sz="1800" baseline="-25000" dirty="0">
                <a:solidFill>
                  <a:sysClr val="windowText" lastClr="000000"/>
                </a:solidFill>
              </a:rPr>
              <a:t>2</a:t>
            </a:r>
            <a:r>
              <a:rPr lang="es-ES" sz="1800" dirty="0">
                <a:solidFill>
                  <a:sysClr val="windowText" lastClr="000000"/>
                </a:solidFill>
              </a:rPr>
              <a:t> es el principal contribuyente al cambio climático. Comprender cómo los ecosistemas ciclan y almacenan carbono es clave para comprender las soluciones al cambio climático.</a:t>
            </a:r>
            <a:endParaRPr kumimoji="0" lang="es-AR" sz="1800" b="0" i="1" u="none" strike="noStrike" kern="1200" cap="none" spc="0" normalizeH="0" baseline="0" dirty="0">
              <a:ln>
                <a:noFill/>
              </a:ln>
              <a:solidFill>
                <a:sysClr val="windowText" lastClr="000000"/>
              </a:solidFill>
              <a:effectLst/>
              <a:uLnTx/>
              <a:uFillTx/>
              <a:latin typeface="Calibri"/>
              <a:ea typeface="+mn-ea"/>
              <a:cs typeface="+mn-cs"/>
            </a:endParaRPr>
          </a:p>
        </p:txBody>
      </p:sp>
      <p:pic>
        <p:nvPicPr>
          <p:cNvPr id="4" name="Picture 3" descr="Sunlight filters through a thick green canopy onto a small stream with steep and rocky moss covered banks. " title="Forest stream">
            <a:extLst>
              <a:ext uri="{FF2B5EF4-FFF2-40B4-BE49-F238E27FC236}">
                <a16:creationId xmlns:a16="http://schemas.microsoft.com/office/drawing/2014/main" id="{D1313CB5-B6A8-CC40-B638-B8BEC31571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3094" y="4757858"/>
            <a:ext cx="2438400" cy="1828800"/>
          </a:xfrm>
          <a:prstGeom prst="rect">
            <a:avLst/>
          </a:prstGeom>
        </p:spPr>
      </p:pic>
      <p:pic>
        <p:nvPicPr>
          <p:cNvPr id="5" name="Picture 4" descr="A small seedling sprouts from a seed. " title="Sprouting plan">
            <a:extLst>
              <a:ext uri="{FF2B5EF4-FFF2-40B4-BE49-F238E27FC236}">
                <a16:creationId xmlns:a16="http://schemas.microsoft.com/office/drawing/2014/main" id="{35225E12-4935-3148-A4D1-4F85324B8A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0788" y="4757858"/>
            <a:ext cx="2432306" cy="1828800"/>
          </a:xfrm>
          <a:prstGeom prst="rect">
            <a:avLst/>
          </a:prstGeom>
        </p:spPr>
      </p:pic>
      <p:pic>
        <p:nvPicPr>
          <p:cNvPr id="6" name="Picture 5" descr="A partially decayed leaf rests on top of the snow pack. Darker brown veins interspersed with brown missing leaf." title="Decaying leaf on snow">
            <a:extLst>
              <a:ext uri="{FF2B5EF4-FFF2-40B4-BE49-F238E27FC236}">
                <a16:creationId xmlns:a16="http://schemas.microsoft.com/office/drawing/2014/main" id="{AFA09F9C-6D99-604D-B22B-A8F0C79C06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5400" y="4757858"/>
            <a:ext cx="2743200" cy="1828800"/>
          </a:xfrm>
          <a:prstGeom prst="rect">
            <a:avLst/>
          </a:prstGeom>
        </p:spPr>
      </p:pic>
    </p:spTree>
    <p:extLst>
      <p:ext uri="{BB962C8B-B14F-4D97-AF65-F5344CB8AC3E}">
        <p14:creationId xmlns:p14="http://schemas.microsoft.com/office/powerpoint/2010/main" val="3434582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246954"/>
            <a:ext cx="7815072" cy="86733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lnSpc>
                <a:spcPct val="120000"/>
              </a:lnSpc>
              <a:defRPr/>
            </a:pPr>
            <a:r>
              <a:rPr lang="es-AR" dirty="0" smtClean="0"/>
              <a:t>Modelo de acumulación de biomasa – Actividades avanzadas</a:t>
            </a:r>
            <a:endParaRPr kumimoji="0" lang="es-AR" sz="3600" b="1" i="0" u="none" strike="noStrike" kern="1200" cap="none" spc="0" normalizeH="0" baseline="0" dirty="0">
              <a:ln>
                <a:noFill/>
              </a:ln>
              <a:solidFill>
                <a:srgbClr val="002060"/>
              </a:solidFill>
              <a:effectLst/>
              <a:uLnTx/>
              <a:uFillTx/>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22863" y="1989107"/>
            <a:ext cx="7729591" cy="183904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2400" dirty="0">
                <a:cs typeface="Calibri Light"/>
              </a:rPr>
              <a:t>Los estudiantes también pueden explorar el efecto de las proyecciones futuras de temperatura y precipitación sobre la acumulación de biomasa. Para obtener más información e instrucciones para los estudiantes, consulte la Hoja de trabajo del estudiante 3 en </a:t>
            </a:r>
            <a:r>
              <a:rPr lang="es-ES" sz="2400" dirty="0" smtClean="0">
                <a:cs typeface="Calibri Light"/>
              </a:rPr>
              <a:t>la </a:t>
            </a:r>
            <a:r>
              <a:rPr lang="es-AR" sz="2400" i="1" dirty="0" smtClean="0">
                <a:cs typeface="Calibri Light"/>
                <a:hlinkClick r:id="rId2"/>
              </a:rPr>
              <a:t>Guía para maestros</a:t>
            </a:r>
            <a:r>
              <a:rPr lang="es-AR" sz="2400" dirty="0" smtClean="0">
                <a:cs typeface="Calibri Light"/>
              </a:rPr>
              <a:t>. </a:t>
            </a:r>
            <a:endParaRPr lang="es-AR" sz="2400" dirty="0">
              <a:cs typeface="Calibri Light"/>
            </a:endParaRPr>
          </a:p>
        </p:txBody>
      </p:sp>
      <p:pic>
        <p:nvPicPr>
          <p:cNvPr id="2" name="Picture 2" descr="Screenshot for the Biomass Accumulation Model Advanced Inputs for Climate Change Scenarios (link: https://exchange.iseesystems.com/public/globeprogam/biomass-accumulation-model/index.html#page7). &#10;&#10;A large text box at the top of the page says,&quot;After you have made basic runs using the world's current climate information for each biome try out what might happen under changing climate scenarios.  &#10;&#10;These input data allow you to define a change that will occur over a number of years. For example, if TempIncr is set to 5, the temperature will rise a little bit each year, and in the last year of the run, temperature will be 5 more degrees than the original Temperature input. DeltaPrecip works in the same way. The rate of change used in this model is based on changes cited in reports by the Intergovernmental Panel on Climate Change. &#10;&#10;To reset defaults, click the back arrow button on your keyboard.&quot;&#10;&#10;A second text box in the lower left corner of the webpage says,&quot;Turn the knob to enter the desired change in precipitation and temperature form current values over the model run time (ie: 100 years).&quot;  &#10;&#10;To the right of the second text box are two knobs, (1) TempIncr (Degrees Celsius) and (2) DeltaPrecip (total mm per year). Both knobs are set to the default zero value in the center top of the dial. Dialing to the knobs to the left (counter-clockwise) reduces temperature and precipitation relative to present-day values. Dialing the knobs to the right (clockwise) increases temperature and precipitation.&#10;&#10;Two buttons in the upper right corner of the webpage return you to (1) the Model Run Page, and (2) Change Model Variables). " title="Screenshot of the Advanced Inputs for Climate Change Scenarios webpage">
            <a:extLst>
              <a:ext uri="{FF2B5EF4-FFF2-40B4-BE49-F238E27FC236}">
                <a16:creationId xmlns:a16="http://schemas.microsoft.com/office/drawing/2014/main" id="{77CC95E0-4120-4DF2-9900-7733A9E50B7D}"/>
              </a:ext>
            </a:extLst>
          </p:cNvPr>
          <p:cNvPicPr>
            <a:picLocks noChangeAspect="1"/>
          </p:cNvPicPr>
          <p:nvPr/>
        </p:nvPicPr>
        <p:blipFill>
          <a:blip r:embed="rId3"/>
          <a:stretch>
            <a:fillRect/>
          </a:stretch>
        </p:blipFill>
        <p:spPr>
          <a:xfrm>
            <a:off x="4572067" y="3828153"/>
            <a:ext cx="4071363" cy="2718913"/>
          </a:xfrm>
          <a:prstGeom prst="rect">
            <a:avLst/>
          </a:prstGeom>
        </p:spPr>
      </p:pic>
    </p:spTree>
    <p:extLst>
      <p:ext uri="{BB962C8B-B14F-4D97-AF65-F5344CB8AC3E}">
        <p14:creationId xmlns:p14="http://schemas.microsoft.com/office/powerpoint/2010/main" val="2625170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ES" dirty="0"/>
              <a:t>Modelos de caja y flecha</a:t>
            </a:r>
            <a:endParaRPr kumimoji="0" lang="es-AR" sz="3600" b="1" i="0" u="none" strike="noStrike" kern="1200" cap="none" spc="0" normalizeH="0" baseline="0" dirty="0">
              <a:ln>
                <a:noFill/>
              </a:ln>
              <a:solidFill>
                <a:srgbClr val="002060"/>
              </a:solidFill>
              <a:effectLst/>
              <a:uLnTx/>
              <a:uFillTx/>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51575" y="1732178"/>
            <a:ext cx="7704878" cy="18038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1800" dirty="0">
                <a:solidFill>
                  <a:prstClr val="black"/>
                </a:solidFill>
              </a:rPr>
              <a:t>Al juntar muchas cajas (grupos) y flechas (flujos) se crea un modelo de “caja y flecha”. Este tipo de modelo le permite simular el movimiento de la materia a través de sistemas más complejos. Por ejemplo, el siguiente modelo muestra el movimiento del carbono a través de la atmósfera, el suelo y las reservas de plantas del ciclo del carbono:</a:t>
            </a:r>
            <a:endParaRPr lang="es-AR" sz="1800" dirty="0"/>
          </a:p>
        </p:txBody>
      </p:sp>
      <p:grpSp>
        <p:nvGrpSpPr>
          <p:cNvPr id="19" name="Group 18" descr="The box and arrow models shows three pools of carbon as boxes and the processes that transfer carbon between the pools as arrows. The three boxes, or carbon pools, include (1) atmosphere, (2) soil, and (3) plants. The four arrows, or processes, include (1) soil respiration that points from the soil pool to the atmosphere pool, (2) plant respiration that points from the plant pool to the atmosphere pool, (3) photosynthesis that points from the atmosphere pool to the plant pool, and (4) litterfall that points from the plant pool to the soil pool. " title="Box and arrow model of carbon">
            <a:extLst>
              <a:ext uri="{FF2B5EF4-FFF2-40B4-BE49-F238E27FC236}">
                <a16:creationId xmlns:a16="http://schemas.microsoft.com/office/drawing/2014/main" id="{0AD3C956-7939-7A45-A858-C7BDA2956388}"/>
              </a:ext>
            </a:extLst>
          </p:cNvPr>
          <p:cNvGrpSpPr/>
          <p:nvPr/>
        </p:nvGrpSpPr>
        <p:grpSpPr>
          <a:xfrm>
            <a:off x="1912837" y="3352740"/>
            <a:ext cx="6308033" cy="3325957"/>
            <a:chOff x="2430809" y="3411014"/>
            <a:chExt cx="6308033" cy="3325957"/>
          </a:xfrm>
        </p:grpSpPr>
        <p:sp>
          <p:nvSpPr>
            <p:cNvPr id="2" name="Rectangle 1">
              <a:extLst>
                <a:ext uri="{FF2B5EF4-FFF2-40B4-BE49-F238E27FC236}">
                  <a16:creationId xmlns:a16="http://schemas.microsoft.com/office/drawing/2014/main" id="{842A700C-2A76-9A42-B259-E316E4563C15}"/>
                </a:ext>
              </a:extLst>
            </p:cNvPr>
            <p:cNvSpPr/>
            <p:nvPr/>
          </p:nvSpPr>
          <p:spPr>
            <a:xfrm>
              <a:off x="6176567" y="5562359"/>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3" name="TextBox 2">
              <a:extLst>
                <a:ext uri="{FF2B5EF4-FFF2-40B4-BE49-F238E27FC236}">
                  <a16:creationId xmlns:a16="http://schemas.microsoft.com/office/drawing/2014/main" id="{6591438E-3E95-CC46-BFE2-55CD4F387B70}"/>
                </a:ext>
              </a:extLst>
            </p:cNvPr>
            <p:cNvSpPr txBox="1"/>
            <p:nvPr/>
          </p:nvSpPr>
          <p:spPr>
            <a:xfrm>
              <a:off x="6212215" y="5729534"/>
              <a:ext cx="194185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sz="2400" dirty="0" smtClean="0"/>
                <a:t>Pileta de plantas</a:t>
              </a:r>
              <a:endParaRPr lang="es-AR" sz="2400" dirty="0"/>
            </a:p>
          </p:txBody>
        </p:sp>
        <p:sp>
          <p:nvSpPr>
            <p:cNvPr id="6" name="Rectangle 5">
              <a:extLst>
                <a:ext uri="{FF2B5EF4-FFF2-40B4-BE49-F238E27FC236}">
                  <a16:creationId xmlns:a16="http://schemas.microsoft.com/office/drawing/2014/main" id="{AF05FA26-AE59-B74C-86A5-13EF735413F2}"/>
                </a:ext>
              </a:extLst>
            </p:cNvPr>
            <p:cNvSpPr/>
            <p:nvPr/>
          </p:nvSpPr>
          <p:spPr>
            <a:xfrm>
              <a:off x="4516784" y="3411014"/>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cxnSp>
          <p:nvCxnSpPr>
            <p:cNvPr id="7" name="Straight Arrow Connector 6">
              <a:extLst>
                <a:ext uri="{FF2B5EF4-FFF2-40B4-BE49-F238E27FC236}">
                  <a16:creationId xmlns:a16="http://schemas.microsoft.com/office/drawing/2014/main" id="{82BCDBCE-E556-7547-A3B5-A43A5AFADA29}"/>
                </a:ext>
              </a:extLst>
            </p:cNvPr>
            <p:cNvCxnSpPr/>
            <p:nvPr/>
          </p:nvCxnSpPr>
          <p:spPr>
            <a:xfrm>
              <a:off x="5543501" y="4600634"/>
              <a:ext cx="855615" cy="9696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558335E-6834-6A41-A4DD-43E5AD3BE82C}"/>
                </a:ext>
              </a:extLst>
            </p:cNvPr>
            <p:cNvSpPr txBox="1"/>
            <p:nvPr/>
          </p:nvSpPr>
          <p:spPr>
            <a:xfrm>
              <a:off x="2430809" y="4345734"/>
              <a:ext cx="2016402"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Respiración del suelo</a:t>
              </a:r>
            </a:p>
            <a:p>
              <a:pPr algn="ctr"/>
              <a:endParaRPr lang="es-AR" dirty="0"/>
            </a:p>
          </p:txBody>
        </p:sp>
        <p:sp>
          <p:nvSpPr>
            <p:cNvPr id="9" name="TextBox 8">
              <a:extLst>
                <a:ext uri="{FF2B5EF4-FFF2-40B4-BE49-F238E27FC236}">
                  <a16:creationId xmlns:a16="http://schemas.microsoft.com/office/drawing/2014/main" id="{CEE77BD2-C31F-2145-A237-A0C810D87CFA}"/>
                </a:ext>
              </a:extLst>
            </p:cNvPr>
            <p:cNvSpPr txBox="1"/>
            <p:nvPr/>
          </p:nvSpPr>
          <p:spPr>
            <a:xfrm>
              <a:off x="4744695" y="5426684"/>
              <a:ext cx="151872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Caída de basura</a:t>
              </a:r>
              <a:endParaRPr lang="es-AR" dirty="0"/>
            </a:p>
          </p:txBody>
        </p:sp>
        <p:sp>
          <p:nvSpPr>
            <p:cNvPr id="10" name="TextBox 9">
              <a:extLst>
                <a:ext uri="{FF2B5EF4-FFF2-40B4-BE49-F238E27FC236}">
                  <a16:creationId xmlns:a16="http://schemas.microsoft.com/office/drawing/2014/main" id="{599849ED-B610-8B45-957A-937F578936F0}"/>
                </a:ext>
              </a:extLst>
            </p:cNvPr>
            <p:cNvSpPr txBox="1"/>
            <p:nvPr/>
          </p:nvSpPr>
          <p:spPr>
            <a:xfrm>
              <a:off x="4516784" y="3553889"/>
              <a:ext cx="194185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sz="2400" dirty="0" smtClean="0"/>
                <a:t>Pileta de atmósfera</a:t>
              </a:r>
              <a:endParaRPr lang="es-AR" sz="2400" dirty="0"/>
            </a:p>
          </p:txBody>
        </p:sp>
        <p:cxnSp>
          <p:nvCxnSpPr>
            <p:cNvPr id="11" name="Straight Arrow Connector 10">
              <a:extLst>
                <a:ext uri="{FF2B5EF4-FFF2-40B4-BE49-F238E27FC236}">
                  <a16:creationId xmlns:a16="http://schemas.microsoft.com/office/drawing/2014/main" id="{C883CC3A-5CEA-F043-9FDB-60BD104F9916}"/>
                </a:ext>
              </a:extLst>
            </p:cNvPr>
            <p:cNvCxnSpPr>
              <a:cxnSpLocks/>
              <a:endCxn id="17" idx="3"/>
            </p:cNvCxnSpPr>
            <p:nvPr/>
          </p:nvCxnSpPr>
          <p:spPr>
            <a:xfrm flipH="1">
              <a:off x="4851353" y="5977107"/>
              <a:ext cx="1316432" cy="1951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21D4D67A-6103-7945-B450-4DB7357481B3}"/>
                </a:ext>
              </a:extLst>
            </p:cNvPr>
            <p:cNvSpPr txBox="1"/>
            <p:nvPr/>
          </p:nvSpPr>
          <p:spPr>
            <a:xfrm>
              <a:off x="4195813" y="4876261"/>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Fotosíntesis</a:t>
              </a:r>
            </a:p>
            <a:p>
              <a:pPr algn="ctr"/>
              <a:endParaRPr lang="es-AR" dirty="0"/>
            </a:p>
          </p:txBody>
        </p:sp>
        <p:sp>
          <p:nvSpPr>
            <p:cNvPr id="13" name="TextBox 12">
              <a:extLst>
                <a:ext uri="{FF2B5EF4-FFF2-40B4-BE49-F238E27FC236}">
                  <a16:creationId xmlns:a16="http://schemas.microsoft.com/office/drawing/2014/main" id="{6F9CBBE4-4D31-1541-91C0-AA906A9D823C}"/>
                </a:ext>
              </a:extLst>
            </p:cNvPr>
            <p:cNvSpPr txBox="1"/>
            <p:nvPr/>
          </p:nvSpPr>
          <p:spPr>
            <a:xfrm>
              <a:off x="6964707" y="4552676"/>
              <a:ext cx="177413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Respiración de las plantas</a:t>
              </a:r>
              <a:endParaRPr lang="es-AR" dirty="0"/>
            </a:p>
          </p:txBody>
        </p:sp>
        <p:cxnSp>
          <p:nvCxnSpPr>
            <p:cNvPr id="14" name="Straight Arrow Connector 13">
              <a:extLst>
                <a:ext uri="{FF2B5EF4-FFF2-40B4-BE49-F238E27FC236}">
                  <a16:creationId xmlns:a16="http://schemas.microsoft.com/office/drawing/2014/main" id="{B719C464-382A-1640-BB7E-42F0F3F1CF4A}"/>
                </a:ext>
              </a:extLst>
            </p:cNvPr>
            <p:cNvCxnSpPr>
              <a:cxnSpLocks/>
            </p:cNvCxnSpPr>
            <p:nvPr/>
          </p:nvCxnSpPr>
          <p:spPr>
            <a:xfrm flipV="1">
              <a:off x="3867328" y="4075859"/>
              <a:ext cx="632333" cy="14864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01037A45-96F9-4245-9F04-CDBADF676F1A}"/>
                </a:ext>
              </a:extLst>
            </p:cNvPr>
            <p:cNvCxnSpPr>
              <a:cxnSpLocks/>
            </p:cNvCxnSpPr>
            <p:nvPr/>
          </p:nvCxnSpPr>
          <p:spPr>
            <a:xfrm flipH="1" flipV="1">
              <a:off x="6473505" y="3951528"/>
              <a:ext cx="865489" cy="15629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Rectangle 15">
              <a:extLst>
                <a:ext uri="{FF2B5EF4-FFF2-40B4-BE49-F238E27FC236}">
                  <a16:creationId xmlns:a16="http://schemas.microsoft.com/office/drawing/2014/main" id="{113E7654-F98C-B946-A6BC-1CF09505076B}"/>
                </a:ext>
              </a:extLst>
            </p:cNvPr>
            <p:cNvSpPr/>
            <p:nvPr/>
          </p:nvSpPr>
          <p:spPr>
            <a:xfrm>
              <a:off x="2909496" y="5556131"/>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7" name="TextBox 16">
              <a:extLst>
                <a:ext uri="{FF2B5EF4-FFF2-40B4-BE49-F238E27FC236}">
                  <a16:creationId xmlns:a16="http://schemas.microsoft.com/office/drawing/2014/main" id="{CC08902E-315F-EC42-AF2A-1D57CDAF680D}"/>
                </a:ext>
              </a:extLst>
            </p:cNvPr>
            <p:cNvSpPr txBox="1"/>
            <p:nvPr/>
          </p:nvSpPr>
          <p:spPr>
            <a:xfrm>
              <a:off x="2909496" y="5756775"/>
              <a:ext cx="194185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sz="2400" dirty="0" smtClean="0"/>
                <a:t>Pileta del suelo</a:t>
              </a:r>
              <a:endParaRPr lang="es-AR" sz="2400" dirty="0"/>
            </a:p>
          </p:txBody>
        </p:sp>
      </p:grpSp>
    </p:spTree>
    <p:extLst>
      <p:ext uri="{BB962C8B-B14F-4D97-AF65-F5344CB8AC3E}">
        <p14:creationId xmlns:p14="http://schemas.microsoft.com/office/powerpoint/2010/main" val="4161164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omass Accumulation Model Tutorial">
            <a:extLst>
              <a:ext uri="{FF2B5EF4-FFF2-40B4-BE49-F238E27FC236}">
                <a16:creationId xmlns:a16="http://schemas.microsoft.com/office/drawing/2014/main" id="{9F4A8B21-F322-5B48-9B1F-16979661A906}"/>
              </a:ext>
            </a:extLst>
          </p:cNvPr>
          <p:cNvSpPr txBox="1">
            <a:spLocks/>
          </p:cNvSpPr>
          <p:nvPr/>
        </p:nvSpPr>
        <p:spPr>
          <a:xfrm>
            <a:off x="1322863" y="1061602"/>
            <a:ext cx="7815072" cy="91063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a:t>Modelo simple del ciclo del carbono global</a:t>
            </a:r>
            <a:endParaRPr kumimoji="0" lang="es-AR" sz="3600" b="1" i="0" u="none" strike="noStrike" kern="1200" cap="none" spc="0" normalizeH="0" baseline="0" dirty="0">
              <a:ln>
                <a:noFill/>
              </a:ln>
              <a:solidFill>
                <a:srgbClr val="002060"/>
              </a:solidFill>
              <a:effectLst/>
              <a:uLnTx/>
              <a:uFillTx/>
            </a:endParaRPr>
          </a:p>
        </p:txBody>
      </p:sp>
      <p:pic>
        <p:nvPicPr>
          <p:cNvPr id="8" name="Picture 7" descr="The homepage of the Global Carbon Cycle Model. The homepage includes the global carbon cycle diagram with the major pools and fluxes. The homepage description includes a text box with the following text: &amp;#34;The Global Carbon Cycle Model is a 5-box model, which includes five of the major carbon pools (atmosphere, plants, oceans, soils, and fossil fuels), and the fluxes between them. Use the Global Carbon Cycle Model to explore how carbon moves throughout the Earth system, how different pools and fluxes interact, and the impacts of human actions on the carbon cycle. When you are ready to start, click on the Model Run Page button! To explore the model further, click on the Model Map and Model Equations buttons.&amp;#34;  " title="Screen grab of iSee Global Carbon Cycle Model homepage">
            <a:extLst>
              <a:ext uri="{FF2B5EF4-FFF2-40B4-BE49-F238E27FC236}">
                <a16:creationId xmlns:a16="http://schemas.microsoft.com/office/drawing/2014/main" id="{421404B0-97FA-E74C-8165-124FB134C9E3}"/>
              </a:ext>
            </a:extLst>
          </p:cNvPr>
          <p:cNvPicPr>
            <a:picLocks noChangeAspect="1"/>
          </p:cNvPicPr>
          <p:nvPr/>
        </p:nvPicPr>
        <p:blipFill>
          <a:blip r:embed="rId3"/>
          <a:stretch>
            <a:fillRect/>
          </a:stretch>
        </p:blipFill>
        <p:spPr>
          <a:xfrm>
            <a:off x="1252162" y="3998256"/>
            <a:ext cx="3764903" cy="2743200"/>
          </a:xfrm>
          <a:prstGeom prst="rect">
            <a:avLst/>
          </a:prstGeom>
        </p:spPr>
      </p:pic>
      <p:pic>
        <p:nvPicPr>
          <p:cNvPr id="10" name="Picture 9" descr="A box-and-arrow diagram of the online Global Carbon Cycle Model.  Boxes (pools) include atmosphere, plants, oceans, soils, and fossil fuels.  Valve arrows represent fluxes between the pools.  For example, a valve arrow pointing from the atmosphere to the plant pool is photosynthesis. Two valve arrows point from the plant pool to the atmosphere: (1) plant respiration and (2) deforestation.  " title="Model Map of the Global Carbon Cycle">
            <a:extLst>
              <a:ext uri="{FF2B5EF4-FFF2-40B4-BE49-F238E27FC236}">
                <a16:creationId xmlns:a16="http://schemas.microsoft.com/office/drawing/2014/main" id="{FDCE8CAE-7AC8-B347-ABAE-585271F6DCB9}"/>
              </a:ext>
            </a:extLst>
          </p:cNvPr>
          <p:cNvPicPr>
            <a:picLocks noChangeAspect="1"/>
          </p:cNvPicPr>
          <p:nvPr/>
        </p:nvPicPr>
        <p:blipFill>
          <a:blip r:embed="rId4"/>
          <a:stretch>
            <a:fillRect/>
          </a:stretch>
        </p:blipFill>
        <p:spPr>
          <a:xfrm>
            <a:off x="5279452" y="3998256"/>
            <a:ext cx="3764902" cy="2743200"/>
          </a:xfrm>
          <a:prstGeom prst="rect">
            <a:avLst/>
          </a:prstGeom>
        </p:spPr>
      </p:pic>
      <p:sp>
        <p:nvSpPr>
          <p:cNvPr id="6" name="Content Placeholder 2">
            <a:extLst>
              <a:ext uri="{FF2B5EF4-FFF2-40B4-BE49-F238E27FC236}">
                <a16:creationId xmlns:a16="http://schemas.microsoft.com/office/drawing/2014/main" id="{71AF621A-C137-A54A-A237-3FEDF469D2C7}"/>
              </a:ext>
            </a:extLst>
          </p:cNvPr>
          <p:cNvSpPr txBox="1">
            <a:spLocks/>
          </p:cNvSpPr>
          <p:nvPr/>
        </p:nvSpPr>
        <p:spPr>
          <a:xfrm>
            <a:off x="1351575" y="1732178"/>
            <a:ext cx="7704878" cy="226607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1800" dirty="0">
                <a:solidFill>
                  <a:prstClr val="black"/>
                </a:solidFill>
              </a:rPr>
              <a:t>El </a:t>
            </a:r>
            <a:r>
              <a:rPr lang="es-AR" sz="1800" dirty="0" smtClean="0">
                <a:solidFill>
                  <a:prstClr val="black"/>
                </a:solidFill>
                <a:hlinkClick r:id="rId5"/>
              </a:rPr>
              <a:t>modelo en línea del Ciclo del Carbono Global</a:t>
            </a:r>
            <a:r>
              <a:rPr lang="es-AR" sz="1800" dirty="0" smtClean="0">
                <a:solidFill>
                  <a:prstClr val="black"/>
                </a:solidFill>
              </a:rPr>
              <a:t> </a:t>
            </a:r>
            <a:r>
              <a:rPr lang="es-ES" sz="1800" dirty="0" smtClean="0">
                <a:solidFill>
                  <a:prstClr val="black"/>
                </a:solidFill>
              </a:rPr>
              <a:t>conecta </a:t>
            </a:r>
            <a:r>
              <a:rPr lang="es-ES" sz="1800" dirty="0">
                <a:solidFill>
                  <a:prstClr val="black"/>
                </a:solidFill>
              </a:rPr>
              <a:t>las tres casillas (acciones) en la diapositiva anterior usando flechas (flujos). Tenga en cuenta la adición de la reserva de combustibles fósiles que agrega carbono a la atmósfera a través de la combustión de combustibles fósiles y la piscina oceánica que mueve el carbono hacia / desde la atmósfera y los suelos. En las actividades descritas en </a:t>
            </a:r>
            <a:r>
              <a:rPr lang="es-AR" sz="1800" dirty="0" smtClean="0">
                <a:solidFill>
                  <a:prstClr val="black"/>
                </a:solidFill>
              </a:rPr>
              <a:t>la </a:t>
            </a:r>
            <a:r>
              <a:rPr lang="es-AR" sz="1800" dirty="0" smtClean="0">
                <a:solidFill>
                  <a:prstClr val="black"/>
                </a:solidFill>
                <a:hlinkClick r:id="rId6"/>
              </a:rPr>
              <a:t>guía para el maestro de modelado del ciclo del carbono global</a:t>
            </a:r>
            <a:r>
              <a:rPr lang="es-ES" sz="1800" dirty="0" smtClean="0">
                <a:solidFill>
                  <a:prstClr val="black"/>
                </a:solidFill>
              </a:rPr>
              <a:t>, </a:t>
            </a:r>
            <a:r>
              <a:rPr lang="es-ES" sz="1800" dirty="0">
                <a:solidFill>
                  <a:prstClr val="black"/>
                </a:solidFill>
              </a:rPr>
              <a:t>los estudiantes compararán los efectos de la revolución preindustrial y postindustrial de los combustibles fósiles en el ciclo global del carbono</a:t>
            </a:r>
            <a:r>
              <a:rPr lang="es-ES" sz="1800" dirty="0" smtClean="0">
                <a:solidFill>
                  <a:prstClr val="black"/>
                </a:solidFill>
              </a:rPr>
              <a:t>.</a:t>
            </a:r>
            <a:r>
              <a:rPr lang="es-AR" sz="1800" dirty="0" smtClean="0">
                <a:solidFill>
                  <a:prstClr val="black"/>
                </a:solidFill>
              </a:rPr>
              <a:t> </a:t>
            </a:r>
            <a:endParaRPr lang="es-AR" sz="1800" dirty="0">
              <a:solidFill>
                <a:prstClr val="black"/>
              </a:solidFill>
            </a:endParaRPr>
          </a:p>
        </p:txBody>
      </p:sp>
    </p:spTree>
    <p:extLst>
      <p:ext uri="{BB962C8B-B14F-4D97-AF65-F5344CB8AC3E}">
        <p14:creationId xmlns:p14="http://schemas.microsoft.com/office/powerpoint/2010/main" val="1203295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omass Accumulation Model Tutorial">
            <a:extLst>
              <a:ext uri="{FF2B5EF4-FFF2-40B4-BE49-F238E27FC236}">
                <a16:creationId xmlns:a16="http://schemas.microsoft.com/office/drawing/2014/main" id="{9F4A8B21-F322-5B48-9B1F-16979661A906}"/>
              </a:ext>
            </a:extLst>
          </p:cNvPr>
          <p:cNvSpPr txBox="1">
            <a:spLocks/>
          </p:cNvSpPr>
          <p:nvPr/>
        </p:nvSpPr>
        <p:spPr>
          <a:xfrm>
            <a:off x="1322863" y="1061601"/>
            <a:ext cx="7815072" cy="1340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Modelo avanzado del ciclo del carbono global con retroalimentación</a:t>
            </a:r>
            <a:endParaRPr kumimoji="0" lang="es-AR" b="1" i="0" u="none" strike="noStrike" kern="1200" cap="none" spc="0" normalizeH="0" baseline="0" dirty="0">
              <a:ln>
                <a:noFill/>
              </a:ln>
              <a:solidFill>
                <a:srgbClr val="002060"/>
              </a:solidFill>
              <a:effectLst/>
              <a:uLnTx/>
              <a:uFillTx/>
            </a:endParaRPr>
          </a:p>
        </p:txBody>
      </p:sp>
      <p:pic>
        <p:nvPicPr>
          <p:cNvPr id="3" name="Picture 2" descr="The homepage of the Global Carbon Cycle Model with Feedbacks. The homepage includes the global carbon cycle diagram with the major pools and fluxes. The homepage description includes a text box with the following text: &amp;#34;The Global Carbon Cycle Model with Feedbacks builds on the Simple Global Carbon Cycle Model by including ecosystem feedbacks as well as new parameters such as CO2 and temperature effects, more carbon pools, and marine biota. Use this model to explore how carbon moves throughout the Earth system, how different pools and fluxes interact, and the impacts of human actions on the carbon cycle. When you are ready to start, click on the Model Run Page button. To explore the model further, click on the Model Map and Model Equations buttons.&amp;#34;  " title="A screenshot of the online iSee Global Carbon Cycle with Feedbacks">
            <a:extLst>
              <a:ext uri="{FF2B5EF4-FFF2-40B4-BE49-F238E27FC236}">
                <a16:creationId xmlns:a16="http://schemas.microsoft.com/office/drawing/2014/main" id="{EC9D474D-1093-0442-B20C-32E30BE29B41}"/>
              </a:ext>
            </a:extLst>
          </p:cNvPr>
          <p:cNvPicPr>
            <a:picLocks noChangeAspect="1"/>
          </p:cNvPicPr>
          <p:nvPr/>
        </p:nvPicPr>
        <p:blipFill>
          <a:blip r:embed="rId2"/>
          <a:stretch>
            <a:fillRect/>
          </a:stretch>
        </p:blipFill>
        <p:spPr>
          <a:xfrm>
            <a:off x="1266456" y="3985527"/>
            <a:ext cx="3687878" cy="2743200"/>
          </a:xfrm>
          <a:prstGeom prst="rect">
            <a:avLst/>
          </a:prstGeom>
        </p:spPr>
      </p:pic>
      <p:pic>
        <p:nvPicPr>
          <p:cNvPr id="7" name="Picture 6" descr="A box-and-arrow diagram of the online Global Carbon Cycle Model with Feedbacks.  Boxes (pools) include atmosphere, plants, agricultural land area, deep ocean, surface ocean, carbonate rock, soils, and fossil fuels. Valve arrows represent fluxes between the pools. Additional converters (blue circles with pink arrows) have been added to the model that modify the fluxes between pools.   " title="Model Map of the Global Carbon Cycle with Feedbacks">
            <a:extLst>
              <a:ext uri="{FF2B5EF4-FFF2-40B4-BE49-F238E27FC236}">
                <a16:creationId xmlns:a16="http://schemas.microsoft.com/office/drawing/2014/main" id="{BCF1F4A3-25E3-5F40-B48B-30A379496B68}"/>
              </a:ext>
            </a:extLst>
          </p:cNvPr>
          <p:cNvPicPr>
            <a:picLocks noChangeAspect="1"/>
          </p:cNvPicPr>
          <p:nvPr/>
        </p:nvPicPr>
        <p:blipFill>
          <a:blip r:embed="rId3"/>
          <a:stretch>
            <a:fillRect/>
          </a:stretch>
        </p:blipFill>
        <p:spPr>
          <a:xfrm>
            <a:off x="5195416" y="3985527"/>
            <a:ext cx="3809210" cy="2743200"/>
          </a:xfrm>
          <a:prstGeom prst="rect">
            <a:avLst/>
          </a:prstGeom>
        </p:spPr>
      </p:pic>
      <p:sp>
        <p:nvSpPr>
          <p:cNvPr id="6" name="Content Placeholder 2">
            <a:extLst>
              <a:ext uri="{FF2B5EF4-FFF2-40B4-BE49-F238E27FC236}">
                <a16:creationId xmlns:a16="http://schemas.microsoft.com/office/drawing/2014/main" id="{71AF621A-C137-A54A-A237-3FEDF469D2C7}"/>
              </a:ext>
            </a:extLst>
          </p:cNvPr>
          <p:cNvSpPr txBox="1">
            <a:spLocks/>
          </p:cNvSpPr>
          <p:nvPr/>
        </p:nvSpPr>
        <p:spPr>
          <a:xfrm>
            <a:off x="1322863" y="2217792"/>
            <a:ext cx="7704878" cy="180385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1800" dirty="0">
                <a:solidFill>
                  <a:prstClr val="black"/>
                </a:solidFill>
              </a:rPr>
              <a:t>En el </a:t>
            </a:r>
            <a:r>
              <a:rPr lang="es-AR" sz="1800" dirty="0" smtClean="0">
                <a:solidFill>
                  <a:prstClr val="black"/>
                </a:solidFill>
                <a:hlinkClick r:id="rId4"/>
              </a:rPr>
              <a:t>modelo avanzado del ciclo de carbono global</a:t>
            </a:r>
            <a:r>
              <a:rPr lang="es-ES" sz="1800" dirty="0" smtClean="0">
                <a:solidFill>
                  <a:prstClr val="black"/>
                </a:solidFill>
              </a:rPr>
              <a:t>, </a:t>
            </a:r>
            <a:r>
              <a:rPr lang="es-ES" sz="1800" dirty="0">
                <a:solidFill>
                  <a:prstClr val="black"/>
                </a:solidFill>
              </a:rPr>
              <a:t>los estudiantes pueden explorar el efecto de las retroalimentaciones positivas y negativas en el sistema terrestre. Tenga en cuenta la adición de varios convertidores (círculos azules con flechas rosas) en el mapa del modelo. Dos de las retroalimentaciones incluyen la retroalimentación de CO2 y la retroalimentación de temperatura, que los estudiantes explorarán en la Actividad 3: Modelo complejo, que se describe en la </a:t>
            </a:r>
            <a:r>
              <a:rPr lang="es-AR" sz="1800" dirty="0" smtClean="0">
                <a:solidFill>
                  <a:prstClr val="black"/>
                </a:solidFill>
                <a:hlinkClick r:id="rId5"/>
              </a:rPr>
              <a:t>Guía del profesor</a:t>
            </a:r>
            <a:r>
              <a:rPr lang="es-AR" sz="1800" dirty="0" smtClean="0">
                <a:solidFill>
                  <a:prstClr val="black"/>
                </a:solidFill>
              </a:rPr>
              <a:t>.</a:t>
            </a:r>
            <a:endParaRPr lang="es-AR" sz="1800" dirty="0"/>
          </a:p>
        </p:txBody>
      </p:sp>
    </p:spTree>
    <p:extLst>
      <p:ext uri="{BB962C8B-B14F-4D97-AF65-F5344CB8AC3E}">
        <p14:creationId xmlns:p14="http://schemas.microsoft.com/office/powerpoint/2010/main" val="3066208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omass Accumulation Model Tutorial">
            <a:extLst>
              <a:ext uri="{FF2B5EF4-FFF2-40B4-BE49-F238E27FC236}">
                <a16:creationId xmlns:a16="http://schemas.microsoft.com/office/drawing/2014/main" id="{5EB66028-5954-49FB-B80F-D73C76E4A224}"/>
              </a:ext>
            </a:extLst>
          </p:cNvPr>
          <p:cNvSpPr txBox="1">
            <a:spLocks/>
          </p:cNvSpPr>
          <p:nvPr/>
        </p:nvSpPr>
        <p:spPr>
          <a:xfrm>
            <a:off x="1322862" y="1061600"/>
            <a:ext cx="7815072" cy="723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s-AR" dirty="0" smtClean="0"/>
              <a:t>Preguntas de evaluación</a:t>
            </a:r>
            <a:endParaRPr lang="es-AR" b="1" i="0" u="none" strike="noStrike" kern="1200" cap="none" spc="0" baseline="0" dirty="0">
              <a:cs typeface="Calibri Light"/>
            </a:endParaRPr>
          </a:p>
        </p:txBody>
      </p:sp>
      <p:sp>
        <p:nvSpPr>
          <p:cNvPr id="10" name="Content Placeholder 2">
            <a:extLst>
              <a:ext uri="{FF2B5EF4-FFF2-40B4-BE49-F238E27FC236}">
                <a16:creationId xmlns:a16="http://schemas.microsoft.com/office/drawing/2014/main" id="{EDA9901D-D246-4DF8-95AE-E5C393B0666D}"/>
              </a:ext>
            </a:extLst>
          </p:cNvPr>
          <p:cNvSpPr txBox="1">
            <a:spLocks/>
          </p:cNvSpPr>
          <p:nvPr/>
        </p:nvSpPr>
        <p:spPr>
          <a:xfrm>
            <a:off x="1322862" y="1672882"/>
            <a:ext cx="7719255" cy="505632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s-ES" sz="1800" dirty="0">
                <a:cs typeface="Calibri Light"/>
              </a:rPr>
              <a:t>Ponte a prueba para responder estas preguntas y comprobar si has logrado los objetivos de aprendizaje de este modelo.</a:t>
            </a:r>
          </a:p>
          <a:p>
            <a:pPr marL="342900" indent="-342900">
              <a:lnSpc>
                <a:spcPct val="120000"/>
              </a:lnSpc>
              <a:buFont typeface="+mj-lt"/>
              <a:buAutoNum type="arabicPeriod"/>
              <a:defRPr/>
            </a:pPr>
            <a:r>
              <a:rPr lang="es-ES" sz="1800" dirty="0">
                <a:cs typeface="Calibri Light"/>
              </a:rPr>
              <a:t>¿Qué es un sistema?</a:t>
            </a:r>
          </a:p>
          <a:p>
            <a:pPr marL="342900" indent="-342900">
              <a:lnSpc>
                <a:spcPct val="120000"/>
              </a:lnSpc>
              <a:buFont typeface="+mj-lt"/>
              <a:buAutoNum type="arabicPeriod"/>
              <a:defRPr/>
            </a:pPr>
            <a:r>
              <a:rPr lang="es-ES" sz="1800" dirty="0">
                <a:cs typeface="Calibri Light"/>
              </a:rPr>
              <a:t>¿Cuáles son las tres características de un sistema?</a:t>
            </a:r>
          </a:p>
          <a:p>
            <a:pPr marL="342900" indent="-342900">
              <a:lnSpc>
                <a:spcPct val="120000"/>
              </a:lnSpc>
              <a:buFont typeface="+mj-lt"/>
              <a:buAutoNum type="arabicPeriod"/>
              <a:defRPr/>
            </a:pPr>
            <a:r>
              <a:rPr lang="es-ES" sz="1800" dirty="0">
                <a:cs typeface="Calibri Light"/>
              </a:rPr>
              <a:t>¿Qué es un modelo?</a:t>
            </a:r>
          </a:p>
          <a:p>
            <a:pPr marL="342900" indent="-342900">
              <a:lnSpc>
                <a:spcPct val="120000"/>
              </a:lnSpc>
              <a:buFont typeface="+mj-lt"/>
              <a:buAutoNum type="arabicPeriod"/>
              <a:defRPr/>
            </a:pPr>
            <a:r>
              <a:rPr lang="es-ES" sz="1800" dirty="0">
                <a:cs typeface="Calibri Light"/>
              </a:rPr>
              <a:t>¿Por qué los científicos usan modelos?</a:t>
            </a:r>
          </a:p>
          <a:p>
            <a:pPr marL="342900" indent="-342900">
              <a:lnSpc>
                <a:spcPct val="120000"/>
              </a:lnSpc>
              <a:buFont typeface="+mj-lt"/>
              <a:buAutoNum type="arabicPeriod"/>
              <a:defRPr/>
            </a:pPr>
            <a:r>
              <a:rPr lang="es-ES" sz="1800" dirty="0">
                <a:cs typeface="Calibri Light"/>
              </a:rPr>
              <a:t>¿Cuáles son los componentes de un modelo de 1 caja?</a:t>
            </a:r>
          </a:p>
          <a:p>
            <a:pPr marL="342900" indent="-342900">
              <a:lnSpc>
                <a:spcPct val="120000"/>
              </a:lnSpc>
              <a:buFont typeface="+mj-lt"/>
              <a:buAutoNum type="arabicPeriod"/>
              <a:defRPr/>
            </a:pPr>
            <a:r>
              <a:rPr lang="es-ES" sz="1800" dirty="0">
                <a:cs typeface="Calibri Light"/>
              </a:rPr>
              <a:t>¿Puede definir el equilibrio utilizando la terminología de los sistemas terrestres?</a:t>
            </a:r>
          </a:p>
          <a:p>
            <a:pPr marL="342900" indent="-342900">
              <a:lnSpc>
                <a:spcPct val="120000"/>
              </a:lnSpc>
              <a:buFont typeface="+mj-lt"/>
              <a:buAutoNum type="arabicPeriod"/>
              <a:defRPr/>
            </a:pPr>
            <a:r>
              <a:rPr lang="es-ES" sz="1800" dirty="0">
                <a:cs typeface="Calibri Light"/>
              </a:rPr>
              <a:t>En los modelos </a:t>
            </a:r>
            <a:r>
              <a:rPr lang="es-ES" sz="1800" dirty="0" smtClean="0">
                <a:cs typeface="Calibri Light"/>
              </a:rPr>
              <a:t>Clip de papel </a:t>
            </a:r>
            <a:r>
              <a:rPr lang="es-ES" sz="1800" dirty="0">
                <a:cs typeface="Calibri Light"/>
              </a:rPr>
              <a:t>y </a:t>
            </a:r>
            <a:r>
              <a:rPr lang="es-ES" sz="1800" dirty="0" smtClean="0">
                <a:cs typeface="Calibri Light"/>
              </a:rPr>
              <a:t>Biomasa, </a:t>
            </a:r>
            <a:r>
              <a:rPr lang="es-ES" sz="1800" dirty="0">
                <a:cs typeface="Calibri Light"/>
              </a:rPr>
              <a:t>¿en qué botón puede hacer clic para obtener más información sobre cómo funciona el modelo y la ciencia detrás de él?</a:t>
            </a:r>
          </a:p>
          <a:p>
            <a:pPr marL="342900" indent="-342900">
              <a:lnSpc>
                <a:spcPct val="120000"/>
              </a:lnSpc>
              <a:buFont typeface="+mj-lt"/>
              <a:buAutoNum type="arabicPeriod"/>
              <a:defRPr/>
            </a:pPr>
            <a:r>
              <a:rPr lang="es-ES" sz="1800" dirty="0">
                <a:cs typeface="Calibri Light"/>
              </a:rPr>
              <a:t>¿Cuáles son las tres entradas del modelo de acumulación de biomasa?</a:t>
            </a:r>
          </a:p>
          <a:p>
            <a:pPr marL="342900" indent="-342900">
              <a:lnSpc>
                <a:spcPct val="120000"/>
              </a:lnSpc>
              <a:buFont typeface="+mj-lt"/>
              <a:buAutoNum type="arabicPeriod"/>
              <a:defRPr/>
            </a:pPr>
            <a:r>
              <a:rPr lang="es-ES" sz="1800" dirty="0">
                <a:cs typeface="Calibri Light"/>
              </a:rPr>
              <a:t>¿Cuál de los modelos GLOBE incluye retroalimentación del sistema?</a:t>
            </a:r>
            <a:endParaRPr lang="es-AR" sz="1800" dirty="0" smtClean="0">
              <a:cs typeface="Calibri Light"/>
            </a:endParaRPr>
          </a:p>
          <a:p>
            <a:pPr marL="342900" indent="-342900">
              <a:lnSpc>
                <a:spcPct val="120000"/>
              </a:lnSpc>
              <a:buAutoNum type="arabicPeriod"/>
              <a:defRPr/>
            </a:pPr>
            <a:endParaRPr lang="es-AR" sz="1800" dirty="0" smtClean="0">
              <a:cs typeface="Calibri Light"/>
            </a:endParaRPr>
          </a:p>
          <a:p>
            <a:pPr marL="342900" indent="-342900">
              <a:lnSpc>
                <a:spcPct val="120000"/>
              </a:lnSpc>
              <a:buAutoNum type="arabicPeriod"/>
              <a:defRPr/>
            </a:pPr>
            <a:endParaRPr lang="es-AR" sz="1800" dirty="0">
              <a:cs typeface="Calibri Light"/>
            </a:endParaRPr>
          </a:p>
        </p:txBody>
      </p:sp>
    </p:spTree>
    <p:extLst>
      <p:ext uri="{BB962C8B-B14F-4D97-AF65-F5344CB8AC3E}">
        <p14:creationId xmlns:p14="http://schemas.microsoft.com/office/powerpoint/2010/main" val="4092687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7A184B-7BC1-F144-B92F-F9A9E00BD809}"/>
              </a:ext>
            </a:extLst>
          </p:cNvPr>
          <p:cNvSpPr txBox="1"/>
          <p:nvPr/>
        </p:nvSpPr>
        <p:spPr>
          <a:xfrm>
            <a:off x="1439056" y="1394086"/>
            <a:ext cx="7313057" cy="5278857"/>
          </a:xfrm>
          <a:prstGeom prst="rect">
            <a:avLst/>
          </a:prstGeom>
          <a:noFill/>
        </p:spPr>
        <p:txBody>
          <a:bodyPr wrap="square" lIns="72000" rtlCol="0" anchor="t">
            <a:normAutofit fontScale="92500" lnSpcReduction="20000"/>
          </a:bodyPr>
          <a:lstStyle/>
          <a:p>
            <a:r>
              <a:rPr lang="es-ES" sz="2400" dirty="0"/>
              <a:t>Artículo y video de Un planeta que respira, desequilibrado de la NASA:</a:t>
            </a:r>
          </a:p>
          <a:p>
            <a:r>
              <a:rPr lang="en-US" sz="2400" dirty="0">
                <a:hlinkClick r:id="rId2"/>
              </a:rPr>
              <a:t>https://www.nasa.gov/feature/goddard/carbon-climate</a:t>
            </a:r>
            <a:endParaRPr lang="en-US" sz="2400" dirty="0"/>
          </a:p>
          <a:p>
            <a:endParaRPr lang="es-ES" sz="2400" dirty="0"/>
          </a:p>
          <a:p>
            <a:r>
              <a:rPr lang="es-ES" sz="2400" dirty="0"/>
              <a:t>Sitio web de la NASA sobre el cambio climático global:</a:t>
            </a:r>
          </a:p>
          <a:p>
            <a:r>
              <a:rPr lang="en-US" sz="2400" dirty="0">
                <a:hlinkClick r:id="rId3"/>
              </a:rPr>
              <a:t>https://climate.nasa.gov/</a:t>
            </a:r>
            <a:endParaRPr lang="en-US" sz="2400" dirty="0"/>
          </a:p>
          <a:p>
            <a:endParaRPr lang="es-ES" sz="2400" dirty="0"/>
          </a:p>
          <a:p>
            <a:r>
              <a:rPr lang="es-ES" sz="2400" dirty="0"/>
              <a:t>Proyecto Global de Carbono</a:t>
            </a:r>
          </a:p>
          <a:p>
            <a:pPr lvl="0"/>
            <a:r>
              <a:rPr lang="en-US" sz="2400" dirty="0">
                <a:solidFill>
                  <a:prstClr val="black"/>
                </a:solidFill>
              </a:rPr>
              <a:t>(</a:t>
            </a:r>
            <a:r>
              <a:rPr lang="en-US" sz="2400" dirty="0">
                <a:solidFill>
                  <a:prstClr val="black"/>
                </a:solidFill>
                <a:hlinkClick r:id="rId4"/>
              </a:rPr>
              <a:t>http://www.globalcarbonproject.org</a:t>
            </a:r>
            <a:r>
              <a:rPr lang="en-US" sz="2400" dirty="0">
                <a:solidFill>
                  <a:prstClr val="black"/>
                </a:solidFill>
              </a:rPr>
              <a:t>)</a:t>
            </a:r>
          </a:p>
          <a:p>
            <a:r>
              <a:rPr lang="es-ES" sz="2400" dirty="0" smtClean="0"/>
              <a:t> </a:t>
            </a:r>
            <a:endParaRPr lang="es-ES" sz="2400" dirty="0"/>
          </a:p>
          <a:p>
            <a:r>
              <a:rPr lang="es-ES" sz="2400" dirty="0"/>
              <a:t>Introducción a los sistemas y modelado del ciclo del carbono GLOBE:</a:t>
            </a:r>
          </a:p>
          <a:p>
            <a:pPr marL="13970" lvl="1"/>
            <a:r>
              <a:rPr lang="en-US" sz="2400" dirty="0" smtClean="0">
                <a:cs typeface="Calibri"/>
              </a:rPr>
              <a:t>(</a:t>
            </a:r>
            <a:r>
              <a:rPr lang="en-US" sz="2400" dirty="0" err="1" smtClean="0">
                <a:cs typeface="Calibri"/>
                <a:hlinkClick r:id="rId5"/>
              </a:rPr>
              <a:t>Haga</a:t>
            </a:r>
            <a:r>
              <a:rPr lang="en-US" sz="2400" dirty="0" smtClean="0">
                <a:cs typeface="Calibri"/>
                <a:hlinkClick r:id="rId5"/>
              </a:rPr>
              <a:t> </a:t>
            </a:r>
            <a:r>
              <a:rPr lang="en-US" sz="2400" dirty="0" err="1" smtClean="0">
                <a:cs typeface="Calibri"/>
                <a:hlinkClick r:id="rId5"/>
              </a:rPr>
              <a:t>clic</a:t>
            </a:r>
            <a:r>
              <a:rPr lang="en-US" sz="2400" dirty="0" smtClean="0">
                <a:cs typeface="Calibri"/>
                <a:hlinkClick r:id="rId5"/>
              </a:rPr>
              <a:t> para </a:t>
            </a:r>
            <a:r>
              <a:rPr lang="en-US" sz="2400" dirty="0" err="1" smtClean="0">
                <a:cs typeface="Calibri"/>
                <a:hlinkClick r:id="rId5"/>
              </a:rPr>
              <a:t>abrir</a:t>
            </a:r>
            <a:r>
              <a:rPr lang="en-US" sz="2400" dirty="0" smtClean="0">
                <a:cs typeface="Calibri"/>
                <a:hlinkClick r:id="rId5"/>
              </a:rPr>
              <a:t> PDF</a:t>
            </a:r>
            <a:r>
              <a:rPr lang="en-US" sz="2400" dirty="0" smtClean="0">
                <a:cs typeface="Calibri"/>
              </a:rPr>
              <a:t>)</a:t>
            </a:r>
            <a:endParaRPr lang="en-US" sz="2400" dirty="0">
              <a:cs typeface="Calibri"/>
            </a:endParaRPr>
          </a:p>
          <a:p>
            <a:endParaRPr lang="es-ES" sz="2400" dirty="0"/>
          </a:p>
          <a:p>
            <a:r>
              <a:rPr lang="es-ES" sz="2400" dirty="0"/>
              <a:t>intercambio de sistemas </a:t>
            </a:r>
            <a:r>
              <a:rPr lang="es-ES" sz="2400" dirty="0" err="1"/>
              <a:t>isee</a:t>
            </a:r>
            <a:r>
              <a:rPr lang="es-ES" sz="2400" dirty="0"/>
              <a:t> (modelos de computadora en línea):</a:t>
            </a:r>
          </a:p>
          <a:p>
            <a:pPr marL="13970" lvl="1"/>
            <a:r>
              <a:rPr lang="en-US" sz="2400" dirty="0" err="1" smtClean="0">
                <a:cs typeface="Calibri"/>
              </a:rPr>
              <a:t>isee</a:t>
            </a:r>
            <a:r>
              <a:rPr lang="en-US" sz="2400" dirty="0" smtClean="0">
                <a:cs typeface="Calibri"/>
              </a:rPr>
              <a:t> systems exchange (online computer models):</a:t>
            </a:r>
            <a:endParaRPr lang="en-US" dirty="0" smtClean="0">
              <a:cs typeface="Calibri"/>
            </a:endParaRPr>
          </a:p>
          <a:p>
            <a:pPr marL="13970" lvl="1"/>
            <a:r>
              <a:rPr lang="en-US" sz="2400" dirty="0" smtClean="0">
                <a:cs typeface="Calibri"/>
              </a:rPr>
              <a:t>(</a:t>
            </a:r>
            <a:r>
              <a:rPr lang="en-US" sz="2400" dirty="0" smtClean="0">
                <a:cs typeface="Calibri"/>
                <a:hlinkClick r:id="rId6"/>
              </a:rPr>
              <a:t>http://exchange.iseesystems.com</a:t>
            </a:r>
            <a:r>
              <a:rPr lang="en-US" sz="2400" dirty="0" smtClean="0">
                <a:cs typeface="Calibri"/>
              </a:rPr>
              <a:t>)</a:t>
            </a:r>
            <a:endParaRPr lang="en-US" dirty="0" smtClean="0">
              <a:cs typeface="Calibri"/>
            </a:endParaRPr>
          </a:p>
        </p:txBody>
      </p:sp>
    </p:spTree>
    <p:extLst>
      <p:ext uri="{BB962C8B-B14F-4D97-AF65-F5344CB8AC3E}">
        <p14:creationId xmlns:p14="http://schemas.microsoft.com/office/powerpoint/2010/main" val="3214031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8"/>
          <p:cNvSpPr txBox="1">
            <a:spLocks/>
          </p:cNvSpPr>
          <p:nvPr/>
        </p:nvSpPr>
        <p:spPr>
          <a:xfrm>
            <a:off x="1853721" y="158768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3600" b="1" dirty="0">
                <a:solidFill>
                  <a:srgbClr val="002060"/>
                </a:solidFill>
                <a:latin typeface="Calibri Light" panose="020F0302020204030204"/>
              </a:rPr>
              <a:t>Traducción al español</a:t>
            </a:r>
            <a:endParaRPr lang="es-AR" sz="3600" b="1" dirty="0">
              <a:solidFill>
                <a:srgbClr val="002060"/>
              </a:solidFill>
              <a:latin typeface="Calibri Light" panose="020F0302020204030204"/>
              <a:sym typeface="Arial"/>
            </a:endParaRPr>
          </a:p>
        </p:txBody>
      </p:sp>
      <p:pic>
        <p:nvPicPr>
          <p:cNvPr id="3" name="Shape 440" descr="GLOBE sponsor image"/>
          <p:cNvPicPr preferRelativeResize="0"/>
          <p:nvPr/>
        </p:nvPicPr>
        <p:blipFill rotWithShape="1">
          <a:blip r:embed="rId2">
            <a:alphaModFix/>
          </a:blip>
          <a:srcRect l="6041" r="13816"/>
          <a:stretch/>
        </p:blipFill>
        <p:spPr>
          <a:xfrm>
            <a:off x="2912918" y="5580691"/>
            <a:ext cx="5496252" cy="649250"/>
          </a:xfrm>
          <a:prstGeom prst="rect">
            <a:avLst/>
          </a:prstGeom>
          <a:noFill/>
          <a:ln>
            <a:noFill/>
          </a:ln>
        </p:spPr>
      </p:pic>
      <p:sp>
        <p:nvSpPr>
          <p:cNvPr id="4" name="Title 1"/>
          <p:cNvSpPr txBox="1">
            <a:spLocks/>
          </p:cNvSpPr>
          <p:nvPr/>
        </p:nvSpPr>
        <p:spPr>
          <a:xfrm>
            <a:off x="1763360" y="22732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3"/>
              </a:rPr>
              <a:t>lac_rco@educ.austral.edu.ar</a:t>
            </a:r>
            <a:r>
              <a:rPr lang="es-AR" sz="1600" dirty="0"/>
              <a:t/>
            </a:r>
            <a:br>
              <a:rPr lang="es-AR" sz="1600" dirty="0"/>
            </a:br>
            <a:r>
              <a:rPr lang="es-AR" sz="1600" dirty="0">
                <a:hlinkClick r:id="rId4"/>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5"/>
              </a:rPr>
              <a:t>@</a:t>
            </a:r>
            <a:r>
              <a:rPr lang="es-AR" sz="1600" dirty="0" err="1">
                <a:hlinkClick r:id="rId5"/>
              </a:rPr>
              <a:t>globe_lac</a:t>
            </a:r>
            <a:r>
              <a:rPr lang="es-AR" sz="1600" dirty="0"/>
              <a:t/>
            </a:r>
            <a:br>
              <a:rPr lang="es-AR" sz="1600" dirty="0"/>
            </a:br>
            <a:r>
              <a:rPr lang="es-AR" sz="1600" dirty="0">
                <a:hlinkClick r:id="rId6"/>
              </a:rPr>
              <a:t>GLOBE Latinoamérica y Caribe</a:t>
            </a:r>
            <a:endParaRPr lang="es-AR" sz="1600" dirty="0"/>
          </a:p>
        </p:txBody>
      </p:sp>
      <p:pic>
        <p:nvPicPr>
          <p:cNvPr id="5"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0" t="25134" r="71323" b="45539"/>
          <a:stretch/>
        </p:blipFill>
        <p:spPr bwMode="auto">
          <a:xfrm>
            <a:off x="2152951" y="4313365"/>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2215" b="71856"/>
          <a:stretch/>
        </p:blipFill>
        <p:spPr bwMode="auto">
          <a:xfrm>
            <a:off x="2152951" y="4770111"/>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3360" y="5564564"/>
            <a:ext cx="865909" cy="649202"/>
          </a:xfrm>
          <a:prstGeom prst="rect">
            <a:avLst/>
          </a:prstGeom>
        </p:spPr>
      </p:pic>
    </p:spTree>
    <p:extLst>
      <p:ext uri="{BB962C8B-B14F-4D97-AF65-F5344CB8AC3E}">
        <p14:creationId xmlns:p14="http://schemas.microsoft.com/office/powerpoint/2010/main" val="1555026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1CC9B-BA30-CC4E-AD98-24424B91CE51}"/>
              </a:ext>
            </a:extLst>
          </p:cNvPr>
          <p:cNvSpPr txBox="1"/>
          <p:nvPr/>
        </p:nvSpPr>
        <p:spPr>
          <a:xfrm>
            <a:off x="7050128" y="1921492"/>
            <a:ext cx="2093872" cy="406265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sz="2400" b="1" dirty="0" smtClean="0">
                <a:solidFill>
                  <a:srgbClr val="0432FF"/>
                </a:solidFill>
                <a:latin typeface="Calibri Light" panose="020F0502020204030204" pitchFamily="34" charset="0"/>
                <a:cs typeface="Calibri Light" panose="020F0502020204030204" pitchFamily="34" charset="0"/>
              </a:rPr>
              <a:t>Piletas de carbono:</a:t>
            </a:r>
          </a:p>
          <a:p>
            <a:pPr algn="ctr"/>
            <a:r>
              <a:rPr lang="es-ES" dirty="0">
                <a:latin typeface="Calibri Light" panose="020F0502020204030204" pitchFamily="34" charset="0"/>
                <a:cs typeface="Calibri Light" panose="020F0502020204030204" pitchFamily="34" charset="0"/>
              </a:rPr>
              <a:t>Un lugar donde reside el carbono, medido en </a:t>
            </a:r>
            <a:r>
              <a:rPr lang="es-ES" dirty="0" err="1">
                <a:latin typeface="Calibri Light" panose="020F0502020204030204" pitchFamily="34" charset="0"/>
                <a:cs typeface="Calibri Light" panose="020F0502020204030204" pitchFamily="34" charset="0"/>
              </a:rPr>
              <a:t>petagramos</a:t>
            </a:r>
            <a:r>
              <a:rPr lang="es-ES" dirty="0">
                <a:latin typeface="Calibri Light" panose="020F0502020204030204" pitchFamily="34" charset="0"/>
                <a:cs typeface="Calibri Light" panose="020F0502020204030204" pitchFamily="34" charset="0"/>
              </a:rPr>
              <a:t> (</a:t>
            </a:r>
            <a:r>
              <a:rPr lang="es-ES" dirty="0" err="1">
                <a:latin typeface="Calibri Light" panose="020F0502020204030204" pitchFamily="34" charset="0"/>
                <a:cs typeface="Calibri Light" panose="020F0502020204030204" pitchFamily="34" charset="0"/>
              </a:rPr>
              <a:t>Pg</a:t>
            </a:r>
            <a:r>
              <a:rPr lang="es-ES" dirty="0">
                <a:latin typeface="Calibri Light" panose="020F0502020204030204" pitchFamily="34" charset="0"/>
                <a:cs typeface="Calibri Light" panose="020F0502020204030204" pitchFamily="34" charset="0"/>
              </a:rPr>
              <a:t>)</a:t>
            </a:r>
            <a:endParaRPr lang="es-AR" dirty="0" smtClean="0">
              <a:solidFill>
                <a:srgbClr val="000000"/>
              </a:solidFill>
              <a:latin typeface="Calibri Light" panose="020F0502020204030204" pitchFamily="34" charset="0"/>
              <a:cs typeface="Calibri Light" panose="020F0502020204030204" pitchFamily="34" charset="0"/>
            </a:endParaRPr>
          </a:p>
          <a:p>
            <a:pPr algn="ctr"/>
            <a:r>
              <a:rPr lang="es-AR" sz="2400" b="1" dirty="0" smtClean="0">
                <a:solidFill>
                  <a:srgbClr val="FF0000"/>
                </a:solidFill>
                <a:latin typeface="Calibri Light" panose="020F0502020204030204" pitchFamily="34" charset="0"/>
                <a:cs typeface="Calibri Light" panose="020F0502020204030204" pitchFamily="34" charset="0"/>
              </a:rPr>
              <a:t>Flujos de carbono:</a:t>
            </a:r>
          </a:p>
          <a:p>
            <a:pPr algn="ctr"/>
            <a:r>
              <a:rPr lang="es-ES" dirty="0">
                <a:latin typeface="Calibri Light" panose="020F0502020204030204" pitchFamily="34" charset="0"/>
                <a:cs typeface="Calibri Light" panose="020F0502020204030204" pitchFamily="34" charset="0"/>
              </a:rPr>
              <a:t>Movimiento de carbono entre depósitos, medido en </a:t>
            </a:r>
            <a:r>
              <a:rPr lang="es-ES" dirty="0" err="1">
                <a:latin typeface="Calibri Light" panose="020F0502020204030204" pitchFamily="34" charset="0"/>
                <a:cs typeface="Calibri Light" panose="020F0502020204030204" pitchFamily="34" charset="0"/>
              </a:rPr>
              <a:t>petagramos</a:t>
            </a:r>
            <a:r>
              <a:rPr lang="es-ES" dirty="0">
                <a:latin typeface="Calibri Light" panose="020F0502020204030204" pitchFamily="34" charset="0"/>
                <a:cs typeface="Calibri Light" panose="020F0502020204030204" pitchFamily="34" charset="0"/>
              </a:rPr>
              <a:t> / </a:t>
            </a:r>
            <a:r>
              <a:rPr lang="es-ES" dirty="0" smtClean="0">
                <a:latin typeface="Calibri Light" panose="020F0502020204030204" pitchFamily="34" charset="0"/>
                <a:cs typeface="Calibri Light" panose="020F0502020204030204" pitchFamily="34" charset="0"/>
              </a:rPr>
              <a:t>año </a:t>
            </a:r>
            <a:r>
              <a:rPr lang="es-AR" dirty="0" smtClean="0">
                <a:latin typeface="Calibri Light" panose="020F0502020204030204" pitchFamily="34" charset="0"/>
                <a:cs typeface="Calibri Light" panose="020F0502020204030204" pitchFamily="34" charset="0"/>
              </a:rPr>
              <a:t>(</a:t>
            </a:r>
            <a:r>
              <a:rPr lang="es-AR" dirty="0" err="1" smtClean="0">
                <a:latin typeface="Calibri Light" panose="020F0502020204030204" pitchFamily="34" charset="0"/>
                <a:cs typeface="Calibri Light" panose="020F0502020204030204" pitchFamily="34" charset="0"/>
              </a:rPr>
              <a:t>Pg</a:t>
            </a:r>
            <a:r>
              <a:rPr lang="es-AR" dirty="0" smtClean="0">
                <a:latin typeface="Calibri Light" panose="020F0502020204030204" pitchFamily="34" charset="0"/>
                <a:cs typeface="Calibri Light" panose="020F0502020204030204" pitchFamily="34" charset="0"/>
              </a:rPr>
              <a:t>/año)</a:t>
            </a:r>
            <a:endParaRPr lang="es-AR" dirty="0">
              <a:latin typeface="Calibri Light" panose="020F0502020204030204" pitchFamily="34" charset="0"/>
              <a:cs typeface="Calibri Light" panose="020F0502020204030204" pitchFamily="34" charset="0"/>
            </a:endParaRPr>
          </a:p>
        </p:txBody>
      </p:sp>
      <p:pic>
        <p:nvPicPr>
          <p:cNvPr id="3" name="Picture 5" descr="Diagram of the global carbon cycle">
            <a:extLst>
              <a:ext uri="{FF2B5EF4-FFF2-40B4-BE49-F238E27FC236}">
                <a16:creationId xmlns:a16="http://schemas.microsoft.com/office/drawing/2014/main" id="{742E4809-DAF8-EF47-B87C-567912ADF8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6038" y="1601788"/>
            <a:ext cx="5758972" cy="5216048"/>
          </a:xfrm>
          <a:prstGeom prst="rect">
            <a:avLst/>
          </a:prstGeom>
        </p:spPr>
      </p:pic>
      <p:sp>
        <p:nvSpPr>
          <p:cNvPr id="4" name="Title 1">
            <a:extLst>
              <a:ext uri="{FF2B5EF4-FFF2-40B4-BE49-F238E27FC236}">
                <a16:creationId xmlns:a16="http://schemas.microsoft.com/office/drawing/2014/main" id="{B6D770ED-4ABA-F34B-8A08-53C05C3A21B3}"/>
              </a:ext>
            </a:extLst>
          </p:cNvPr>
          <p:cNvSpPr txBox="1">
            <a:spLocks/>
          </p:cNvSpPr>
          <p:nvPr/>
        </p:nvSpPr>
        <p:spPr>
          <a:xfrm>
            <a:off x="1315280" y="1042219"/>
            <a:ext cx="7461504" cy="6292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dirty="0" smtClean="0">
                <a:solidFill>
                  <a:srgbClr val="002060"/>
                </a:solidFill>
              </a:rPr>
              <a:t>El ciclo de carbono</a:t>
            </a:r>
            <a:endParaRPr lang="es-AR" dirty="0">
              <a:solidFill>
                <a:srgbClr val="002060"/>
              </a:solidFill>
            </a:endParaRPr>
          </a:p>
        </p:txBody>
      </p:sp>
    </p:spTree>
    <p:extLst>
      <p:ext uri="{BB962C8B-B14F-4D97-AF65-F5344CB8AC3E}">
        <p14:creationId xmlns:p14="http://schemas.microsoft.com/office/powerpoint/2010/main" val="3653224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64AC-4D2C-C84D-A1C5-010022855351}"/>
              </a:ext>
            </a:extLst>
          </p:cNvPr>
          <p:cNvSpPr txBox="1">
            <a:spLocks/>
          </p:cNvSpPr>
          <p:nvPr/>
        </p:nvSpPr>
        <p:spPr>
          <a:xfrm>
            <a:off x="1328928" y="1294588"/>
            <a:ext cx="7461504" cy="646331"/>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s-ES" sz="4000" dirty="0">
                <a:solidFill>
                  <a:srgbClr val="002060"/>
                </a:solidFill>
              </a:rPr>
              <a:t>Revisión: ¿Por qué recopilar datos sobre el carbono?</a:t>
            </a:r>
            <a:endParaRPr kumimoji="0" lang="es-AR" sz="4000" i="0" u="none" strike="noStrike" kern="1200" cap="none" spc="0" normalizeH="0" baseline="0" dirty="0">
              <a:ln>
                <a:noFill/>
              </a:ln>
              <a:solidFill>
                <a:srgbClr val="002060"/>
              </a:solidFill>
              <a:effectLst/>
              <a:uLnTx/>
              <a:uFillTx/>
              <a:ea typeface="+mj-ea"/>
              <a:cs typeface="+mj-cs"/>
            </a:endParaRPr>
          </a:p>
        </p:txBody>
      </p:sp>
      <p:sp>
        <p:nvSpPr>
          <p:cNvPr id="3" name="Content Placeholder 2">
            <a:extLst>
              <a:ext uri="{FF2B5EF4-FFF2-40B4-BE49-F238E27FC236}">
                <a16:creationId xmlns:a16="http://schemas.microsoft.com/office/drawing/2014/main" id="{ED4C8D77-563C-FF44-9A80-7F6291A1E24A}"/>
              </a:ext>
            </a:extLst>
          </p:cNvPr>
          <p:cNvSpPr txBox="1">
            <a:spLocks/>
          </p:cNvSpPr>
          <p:nvPr/>
        </p:nvSpPr>
        <p:spPr>
          <a:xfrm>
            <a:off x="1324355" y="2066306"/>
            <a:ext cx="7617764" cy="204876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None/>
              <a:defRPr/>
            </a:pPr>
            <a:r>
              <a:rPr lang="es-ES" sz="2200" dirty="0">
                <a:solidFill>
                  <a:sysClr val="windowText" lastClr="000000"/>
                </a:solidFill>
                <a:latin typeface="Calibri Light" panose="020F0502020204030204" pitchFamily="34" charset="0"/>
                <a:cs typeface="Calibri Light" panose="020F0502020204030204" pitchFamily="34" charset="0"/>
              </a:rPr>
              <a:t>Los científicos recopilan datos del ciclo del carbono para comprender cómo responderán los ecosistemas terrestres a temperaturas más cálidas y </a:t>
            </a:r>
            <a:r>
              <a:rPr lang="es-ES" sz="2200" dirty="0" smtClean="0">
                <a:solidFill>
                  <a:sysClr val="windowText" lastClr="000000"/>
                </a:solidFill>
                <a:latin typeface="Calibri Light" panose="020F0502020204030204" pitchFamily="34" charset="0"/>
                <a:cs typeface="Calibri Light" panose="020F0502020204030204" pitchFamily="34" charset="0"/>
              </a:rPr>
              <a:t>CO</a:t>
            </a:r>
            <a:r>
              <a:rPr lang="es-ES" sz="2400" baseline="-25000" dirty="0">
                <a:solidFill>
                  <a:sysClr val="windowText" lastClr="000000"/>
                </a:solidFill>
              </a:rPr>
              <a:t>2</a:t>
            </a:r>
            <a:r>
              <a:rPr lang="es-ES" sz="2200" dirty="0" smtClean="0">
                <a:solidFill>
                  <a:sysClr val="windowText" lastClr="000000"/>
                </a:solidFill>
                <a:latin typeface="Calibri Light" panose="020F0502020204030204" pitchFamily="34" charset="0"/>
                <a:cs typeface="Calibri Light" panose="020F0502020204030204" pitchFamily="34" charset="0"/>
              </a:rPr>
              <a:t> </a:t>
            </a:r>
            <a:r>
              <a:rPr lang="es-ES" sz="2200" dirty="0">
                <a:solidFill>
                  <a:sysClr val="windowText" lastClr="000000"/>
                </a:solidFill>
                <a:latin typeface="Calibri Light" panose="020F0502020204030204" pitchFamily="34" charset="0"/>
                <a:cs typeface="Calibri Light" panose="020F0502020204030204" pitchFamily="34" charset="0"/>
              </a:rPr>
              <a:t>más alto.</a:t>
            </a:r>
          </a:p>
          <a:p>
            <a:pPr lvl="0">
              <a:buNone/>
              <a:defRPr/>
            </a:pPr>
            <a:r>
              <a:rPr lang="es-ES" sz="2200" dirty="0">
                <a:solidFill>
                  <a:sysClr val="windowText" lastClr="000000"/>
                </a:solidFill>
                <a:latin typeface="Calibri Light" panose="020F0502020204030204" pitchFamily="34" charset="0"/>
                <a:cs typeface="Calibri Light" panose="020F0502020204030204" pitchFamily="34" charset="0"/>
              </a:rPr>
              <a:t>Los datos del ciclo del carbono recopilados con GLOBE contribuirán a comprender mejor la relación entre el almacenamiento de carbono en las plantas y el clima de la superficie.</a:t>
            </a:r>
            <a:endParaRPr kumimoji="0" lang="es-AR" sz="2800" u="none" strike="noStrike" kern="1200" cap="none" spc="0" normalizeH="0" baseline="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pic>
        <p:nvPicPr>
          <p:cNvPr id="4" name="Picture 4" descr="A female instructor talks with a group of teachers outside under a canopy of trees. " title="Teacher training">
            <a:extLst>
              <a:ext uri="{FF2B5EF4-FFF2-40B4-BE49-F238E27FC236}">
                <a16:creationId xmlns:a16="http://schemas.microsoft.com/office/drawing/2014/main" id="{CE317096-50CD-FF49-93FB-CF1EA551C26D}"/>
              </a:ext>
            </a:extLst>
          </p:cNvPr>
          <p:cNvPicPr>
            <a:picLocks noChangeAspect="1"/>
          </p:cNvPicPr>
          <p:nvPr/>
        </p:nvPicPr>
        <p:blipFill>
          <a:blip r:embed="rId2"/>
          <a:stretch>
            <a:fillRect/>
          </a:stretch>
        </p:blipFill>
        <p:spPr>
          <a:xfrm>
            <a:off x="3488532" y="4201319"/>
            <a:ext cx="3112754" cy="2340769"/>
          </a:xfrm>
          <a:prstGeom prst="rect">
            <a:avLst/>
          </a:prstGeom>
        </p:spPr>
      </p:pic>
    </p:spTree>
    <p:extLst>
      <p:ext uri="{BB962C8B-B14F-4D97-AF65-F5344CB8AC3E}">
        <p14:creationId xmlns:p14="http://schemas.microsoft.com/office/powerpoint/2010/main" val="311727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121100"/>
            <a:ext cx="7461504" cy="641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600" b="1" i="0" u="none" strike="noStrike" kern="1200" cap="none" spc="0" normalizeH="0" baseline="0" dirty="0" smtClean="0">
                <a:ln>
                  <a:noFill/>
                </a:ln>
                <a:solidFill>
                  <a:srgbClr val="002060"/>
                </a:solidFill>
                <a:effectLst/>
                <a:uLnTx/>
                <a:uFillTx/>
                <a:latin typeface="Calibri Light" charset="0"/>
                <a:ea typeface="+mj-ea"/>
                <a:cs typeface="+mj-cs"/>
              </a:rPr>
              <a:t>¿Qué es un sistema</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1779531"/>
            <a:ext cx="7445979" cy="97202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dirty="0">
                <a:latin typeface="Calibri Light" panose="020F0302020204030204" pitchFamily="34" charset="0"/>
                <a:cs typeface="Calibri Light" panose="020F0302020204030204" pitchFamily="34" charset="0"/>
              </a:rPr>
              <a:t>Definición: Conjunto de partes interconectadas que funcionan como un todo complejo, a través del cual circula la materia y fluye la energía.</a:t>
            </a:r>
            <a:endParaRPr lang="es-AR"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DCEF0FCF-5736-054F-9C81-9C47694BF29E}"/>
              </a:ext>
            </a:extLst>
          </p:cNvPr>
          <p:cNvSpPr txBox="1"/>
          <p:nvPr/>
        </p:nvSpPr>
        <p:spPr>
          <a:xfrm>
            <a:off x="1382802" y="2589986"/>
            <a:ext cx="4386615" cy="4401205"/>
          </a:xfrm>
          <a:prstGeom prst="rect">
            <a:avLst/>
          </a:prstGeom>
          <a:noFill/>
        </p:spPr>
        <p:txBody>
          <a:bodyPr wrap="square" rtlCol="0">
            <a:spAutoFit/>
          </a:bodyPr>
          <a:lstStyle/>
          <a:p>
            <a:r>
              <a:rPr lang="es-ES" sz="2000" b="1" dirty="0">
                <a:latin typeface="Calibri Light" panose="020F0302020204030204" pitchFamily="34" charset="0"/>
                <a:cs typeface="Calibri Light" panose="020F0302020204030204" pitchFamily="34" charset="0"/>
              </a:rPr>
              <a:t>¿Por qué GLOBE utiliza un enfoque de "pensamiento sistémico" para comprender el ciclo del carbono?</a:t>
            </a:r>
            <a:endParaRPr lang="es-AR" sz="2000" b="1" dirty="0" smtClean="0">
              <a:latin typeface="Calibri Light" panose="020F0302020204030204" pitchFamily="34" charset="0"/>
              <a:cs typeface="Calibri Light" panose="020F0302020204030204" pitchFamily="34" charset="0"/>
            </a:endParaRPr>
          </a:p>
          <a:p>
            <a:pPr marL="342900" indent="-342900">
              <a:buFont typeface="+mj-lt"/>
              <a:buAutoNum type="arabicPeriod"/>
            </a:pPr>
            <a:r>
              <a:rPr lang="es-ES" sz="2000" dirty="0">
                <a:latin typeface="Calibri Light" panose="020F0302020204030204" pitchFamily="34" charset="0"/>
                <a:cs typeface="Calibri Light" panose="020F0302020204030204" pitchFamily="34" charset="0"/>
              </a:rPr>
              <a:t>Los sistemas son un concepto unificador importante en todo el plan de estudios K-12.</a:t>
            </a:r>
          </a:p>
          <a:p>
            <a:pPr marL="342900" indent="-342900">
              <a:buFont typeface="+mj-lt"/>
              <a:buAutoNum type="arabicPeriod"/>
            </a:pPr>
            <a:r>
              <a:rPr lang="es-ES" sz="2000" dirty="0">
                <a:latin typeface="Calibri Light" panose="020F0302020204030204" pitchFamily="34" charset="0"/>
                <a:cs typeface="Calibri Light" panose="020F0302020204030204" pitchFamily="34" charset="0"/>
              </a:rPr>
              <a:t>El ciclo real del carbono es extremadamente complicado. Simplificarlo como un sistema que se centra en los elementos más importantes puede ayudarnos a comprender por qué está cambiando la atmósfera y cómo se verá en el futuro.</a:t>
            </a:r>
            <a:endParaRPr lang="es-AR"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60B9FECC-D7BF-F643-A950-6A8F88EEDBDD}"/>
              </a:ext>
            </a:extLst>
          </p:cNvPr>
          <p:cNvSpPr txBox="1"/>
          <p:nvPr/>
        </p:nvSpPr>
        <p:spPr>
          <a:xfrm>
            <a:off x="5788962" y="6007312"/>
            <a:ext cx="3355038" cy="742911"/>
          </a:xfrm>
          <a:prstGeom prst="rect">
            <a:avLst/>
          </a:prstGeom>
          <a:noFill/>
          <a:ln>
            <a:noFill/>
          </a:ln>
        </p:spPr>
        <p:txBody>
          <a:bodyPr wrap="square" rtlCol="0">
            <a:normAutofit fontScale="92500" lnSpcReduction="20000"/>
          </a:bodyPr>
          <a:lstStyle/>
          <a:p>
            <a:r>
              <a:rPr lang="es-AR" i="1" dirty="0" smtClean="0"/>
              <a:t>Utilice la </a:t>
            </a:r>
            <a:r>
              <a:rPr lang="es-AR" i="1" dirty="0" smtClean="0">
                <a:hlinkClick r:id="rId2"/>
              </a:rPr>
              <a:t>plantilla del modelo de </a:t>
            </a:r>
            <a:r>
              <a:rPr lang="es-AR" i="1" dirty="0" err="1" smtClean="0">
                <a:hlinkClick r:id="rId2"/>
              </a:rPr>
              <a:t>Frayer</a:t>
            </a:r>
            <a:r>
              <a:rPr lang="es-AR" i="1" dirty="0" smtClean="0"/>
              <a:t> para ayudar a los estudiantes a definir un “sistema”.</a:t>
            </a:r>
            <a:endParaRPr lang="es-AR" i="1" dirty="0"/>
          </a:p>
        </p:txBody>
      </p:sp>
      <p:grpSp>
        <p:nvGrpSpPr>
          <p:cNvPr id="4" name="Group 3" descr="The Frayer Model diagram is a square divided into four quadrants with a circle in the middle. The center circle is the Term or Concept being described by the Frayer Model. The upper left quadrant is where students write examples of the Term or Concept. The upper right quadrant is where students write Non-Examples of the Term or Concept. The lower left quadrant is where students write characteristics of the Term or Concept. The lower right quadrant is where students write a simple definition of the term or concept. " title="Frayer Model Diagram">
            <a:extLst>
              <a:ext uri="{FF2B5EF4-FFF2-40B4-BE49-F238E27FC236}">
                <a16:creationId xmlns:a16="http://schemas.microsoft.com/office/drawing/2014/main" id="{64FB004F-C84F-FF4E-A368-D4CCD3B21D79}"/>
              </a:ext>
            </a:extLst>
          </p:cNvPr>
          <p:cNvGrpSpPr/>
          <p:nvPr/>
        </p:nvGrpSpPr>
        <p:grpSpPr>
          <a:xfrm>
            <a:off x="5788962" y="3044650"/>
            <a:ext cx="3093515" cy="2956099"/>
            <a:chOff x="5788962" y="3044650"/>
            <a:chExt cx="3093515" cy="2956099"/>
          </a:xfrm>
        </p:grpSpPr>
        <p:sp>
          <p:nvSpPr>
            <p:cNvPr id="10" name="Rectangle 9">
              <a:extLst>
                <a:ext uri="{FF2B5EF4-FFF2-40B4-BE49-F238E27FC236}">
                  <a16:creationId xmlns:a16="http://schemas.microsoft.com/office/drawing/2014/main" id="{7592C5ED-E8FB-6B4F-8138-64D571C802B6}"/>
                </a:ext>
              </a:extLst>
            </p:cNvPr>
            <p:cNvSpPr/>
            <p:nvPr/>
          </p:nvSpPr>
          <p:spPr>
            <a:xfrm>
              <a:off x="5791200" y="3044650"/>
              <a:ext cx="3091277" cy="29560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1" name="TextBox 10">
              <a:extLst>
                <a:ext uri="{FF2B5EF4-FFF2-40B4-BE49-F238E27FC236}">
                  <a16:creationId xmlns:a16="http://schemas.microsoft.com/office/drawing/2014/main" id="{A9CE3364-9CE5-C44D-8C00-4ADF733FD480}"/>
                </a:ext>
              </a:extLst>
            </p:cNvPr>
            <p:cNvSpPr txBox="1"/>
            <p:nvPr/>
          </p:nvSpPr>
          <p:spPr>
            <a:xfrm>
              <a:off x="6450568" y="3105571"/>
              <a:ext cx="1868845" cy="369332"/>
            </a:xfrm>
            <a:prstGeom prst="rect">
              <a:avLst/>
            </a:prstGeom>
            <a:noFill/>
          </p:spPr>
          <p:txBody>
            <a:bodyPr wrap="none" rtlCol="0">
              <a:spAutoFit/>
            </a:bodyPr>
            <a:lstStyle/>
            <a:p>
              <a:r>
                <a:rPr lang="es-AR" b="1" dirty="0" smtClean="0"/>
                <a:t>Modelo de </a:t>
              </a:r>
              <a:r>
                <a:rPr lang="es-AR" b="1" dirty="0" err="1" smtClean="0"/>
                <a:t>Frayer</a:t>
              </a:r>
              <a:endParaRPr lang="es-AR" b="1" dirty="0"/>
            </a:p>
          </p:txBody>
        </p:sp>
        <p:cxnSp>
          <p:nvCxnSpPr>
            <p:cNvPr id="13" name="Straight Connector 12">
              <a:extLst>
                <a:ext uri="{FF2B5EF4-FFF2-40B4-BE49-F238E27FC236}">
                  <a16:creationId xmlns:a16="http://schemas.microsoft.com/office/drawing/2014/main" id="{328EB181-7F8B-8E4E-899D-1941C30F8C3A}"/>
                </a:ext>
              </a:extLst>
            </p:cNvPr>
            <p:cNvCxnSpPr>
              <a:cxnSpLocks/>
            </p:cNvCxnSpPr>
            <p:nvPr/>
          </p:nvCxnSpPr>
          <p:spPr>
            <a:xfrm>
              <a:off x="7384991" y="3498956"/>
              <a:ext cx="0" cy="2368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4BEA247-416C-CD43-9637-993098FB7881}"/>
                </a:ext>
              </a:extLst>
            </p:cNvPr>
            <p:cNvCxnSpPr>
              <a:cxnSpLocks/>
            </p:cNvCxnSpPr>
            <p:nvPr/>
          </p:nvCxnSpPr>
          <p:spPr>
            <a:xfrm>
              <a:off x="5962650" y="4625531"/>
              <a:ext cx="2827782"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3B4FBE75-7A54-844C-8A63-220A429FBC34}"/>
                </a:ext>
              </a:extLst>
            </p:cNvPr>
            <p:cNvSpPr/>
            <p:nvPr/>
          </p:nvSpPr>
          <p:spPr>
            <a:xfrm>
              <a:off x="6662193" y="4248430"/>
              <a:ext cx="1431161" cy="7542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8" name="TextBox 17">
              <a:extLst>
                <a:ext uri="{FF2B5EF4-FFF2-40B4-BE49-F238E27FC236}">
                  <a16:creationId xmlns:a16="http://schemas.microsoft.com/office/drawing/2014/main" id="{2556D771-60B4-4043-9E8B-FC088FCF465F}"/>
                </a:ext>
              </a:extLst>
            </p:cNvPr>
            <p:cNvSpPr txBox="1"/>
            <p:nvPr/>
          </p:nvSpPr>
          <p:spPr>
            <a:xfrm>
              <a:off x="6803923" y="4302365"/>
              <a:ext cx="1150374" cy="646331"/>
            </a:xfrm>
            <a:prstGeom prst="rect">
              <a:avLst/>
            </a:prstGeom>
            <a:noFill/>
          </p:spPr>
          <p:txBody>
            <a:bodyPr wrap="square" rtlCol="0">
              <a:spAutoFit/>
            </a:bodyPr>
            <a:lstStyle/>
            <a:p>
              <a:pPr algn="ctr"/>
              <a:r>
                <a:rPr lang="es-AR" dirty="0" smtClean="0"/>
                <a:t>Equipo o concepto</a:t>
              </a:r>
              <a:endParaRPr lang="es-AR" dirty="0"/>
            </a:p>
          </p:txBody>
        </p:sp>
        <p:sp>
          <p:nvSpPr>
            <p:cNvPr id="19" name="TextBox 18">
              <a:extLst>
                <a:ext uri="{FF2B5EF4-FFF2-40B4-BE49-F238E27FC236}">
                  <a16:creationId xmlns:a16="http://schemas.microsoft.com/office/drawing/2014/main" id="{6D049298-EE87-1649-AFAE-B0319DADA1A9}"/>
                </a:ext>
              </a:extLst>
            </p:cNvPr>
            <p:cNvSpPr txBox="1"/>
            <p:nvPr/>
          </p:nvSpPr>
          <p:spPr>
            <a:xfrm>
              <a:off x="5788962" y="5184732"/>
              <a:ext cx="1666806" cy="338554"/>
            </a:xfrm>
            <a:prstGeom prst="rect">
              <a:avLst/>
            </a:prstGeom>
            <a:noFill/>
          </p:spPr>
          <p:txBody>
            <a:bodyPr wrap="square" rtlCol="0">
              <a:spAutoFit/>
            </a:bodyPr>
            <a:lstStyle/>
            <a:p>
              <a:pPr algn="ctr"/>
              <a:r>
                <a:rPr lang="es-AR" sz="1600" dirty="0" smtClean="0"/>
                <a:t>Características</a:t>
              </a:r>
              <a:endParaRPr lang="es-AR" sz="1600" dirty="0"/>
            </a:p>
          </p:txBody>
        </p:sp>
        <p:sp>
          <p:nvSpPr>
            <p:cNvPr id="20" name="TextBox 19">
              <a:extLst>
                <a:ext uri="{FF2B5EF4-FFF2-40B4-BE49-F238E27FC236}">
                  <a16:creationId xmlns:a16="http://schemas.microsoft.com/office/drawing/2014/main" id="{948D3EBD-DE9F-844D-B75C-93F75551DF2B}"/>
                </a:ext>
              </a:extLst>
            </p:cNvPr>
            <p:cNvSpPr txBox="1"/>
            <p:nvPr/>
          </p:nvSpPr>
          <p:spPr>
            <a:xfrm>
              <a:off x="7531523" y="4993074"/>
              <a:ext cx="1284629" cy="584775"/>
            </a:xfrm>
            <a:prstGeom prst="rect">
              <a:avLst/>
            </a:prstGeom>
            <a:noFill/>
          </p:spPr>
          <p:txBody>
            <a:bodyPr wrap="square" rtlCol="0">
              <a:spAutoFit/>
            </a:bodyPr>
            <a:lstStyle/>
            <a:p>
              <a:pPr algn="ctr"/>
              <a:r>
                <a:rPr lang="es-AR" sz="1600" dirty="0"/>
                <a:t>Simplemente </a:t>
              </a:r>
              <a:r>
                <a:rPr lang="es-AR" sz="1600" dirty="0" smtClean="0"/>
                <a:t>definido</a:t>
              </a:r>
              <a:endParaRPr lang="es-AR" sz="1600" dirty="0"/>
            </a:p>
          </p:txBody>
        </p:sp>
        <p:sp>
          <p:nvSpPr>
            <p:cNvPr id="21" name="TextBox 20">
              <a:extLst>
                <a:ext uri="{FF2B5EF4-FFF2-40B4-BE49-F238E27FC236}">
                  <a16:creationId xmlns:a16="http://schemas.microsoft.com/office/drawing/2014/main" id="{3E157DEB-9CBD-3A4E-96CB-4D6CB19A350B}"/>
                </a:ext>
              </a:extLst>
            </p:cNvPr>
            <p:cNvSpPr txBox="1"/>
            <p:nvPr/>
          </p:nvSpPr>
          <p:spPr>
            <a:xfrm>
              <a:off x="7437716" y="3492334"/>
              <a:ext cx="1250663" cy="338554"/>
            </a:xfrm>
            <a:prstGeom prst="rect">
              <a:avLst/>
            </a:prstGeom>
            <a:noFill/>
          </p:spPr>
          <p:txBody>
            <a:bodyPr wrap="none" rtlCol="0">
              <a:spAutoFit/>
            </a:bodyPr>
            <a:lstStyle/>
            <a:p>
              <a:pPr algn="ctr"/>
              <a:r>
                <a:rPr lang="es-AR" sz="1600" dirty="0" smtClean="0"/>
                <a:t>No-ejemplos</a:t>
              </a:r>
              <a:endParaRPr lang="es-AR" sz="1600" dirty="0"/>
            </a:p>
          </p:txBody>
        </p:sp>
        <p:sp>
          <p:nvSpPr>
            <p:cNvPr id="22" name="TextBox 21">
              <a:extLst>
                <a:ext uri="{FF2B5EF4-FFF2-40B4-BE49-F238E27FC236}">
                  <a16:creationId xmlns:a16="http://schemas.microsoft.com/office/drawing/2014/main" id="{2F225442-A152-AF44-9968-C48E4BF5129B}"/>
                </a:ext>
              </a:extLst>
            </p:cNvPr>
            <p:cNvSpPr txBox="1"/>
            <p:nvPr/>
          </p:nvSpPr>
          <p:spPr>
            <a:xfrm>
              <a:off x="6097066" y="3696999"/>
              <a:ext cx="944489" cy="338554"/>
            </a:xfrm>
            <a:prstGeom prst="rect">
              <a:avLst/>
            </a:prstGeom>
            <a:noFill/>
          </p:spPr>
          <p:txBody>
            <a:bodyPr wrap="none" rtlCol="0">
              <a:spAutoFit/>
            </a:bodyPr>
            <a:lstStyle/>
            <a:p>
              <a:pPr algn="ctr"/>
              <a:r>
                <a:rPr lang="es-AR" sz="1600" dirty="0" smtClean="0"/>
                <a:t>Ejemplos</a:t>
              </a:r>
              <a:endParaRPr lang="es-AR" sz="1600" dirty="0"/>
            </a:p>
          </p:txBody>
        </p:sp>
      </p:grpSp>
    </p:spTree>
    <p:extLst>
      <p:ext uri="{BB962C8B-B14F-4D97-AF65-F5344CB8AC3E}">
        <p14:creationId xmlns:p14="http://schemas.microsoft.com/office/powerpoint/2010/main" val="293981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600" b="1" i="0" u="none" strike="noStrike" kern="1200" cap="none" spc="0" normalizeH="0" baseline="0" dirty="0" smtClean="0">
                <a:ln>
                  <a:noFill/>
                </a:ln>
                <a:solidFill>
                  <a:srgbClr val="002060"/>
                </a:solidFill>
                <a:effectLst/>
                <a:uLnTx/>
                <a:uFillTx/>
                <a:latin typeface="Calibri Light" charset="0"/>
                <a:ea typeface="+mj-ea"/>
                <a:cs typeface="+mj-cs"/>
              </a:rPr>
              <a:t>Características de los sistemas</a:t>
            </a:r>
            <a:endParaRPr kumimoji="0" lang="es-AR" sz="3600" b="1" i="0" u="none" strike="noStrike" kern="1200" cap="none" spc="0" normalizeH="0" baseline="0" dirty="0">
              <a:ln>
                <a:noFill/>
              </a:ln>
              <a:solidFill>
                <a:srgbClr val="002060"/>
              </a:solidFill>
              <a:effectLst/>
              <a:uLnTx/>
              <a:uFillTx/>
              <a:latin typeface="Calibri Light" charset="0"/>
              <a:ea typeface="+mj-ea"/>
              <a:cs typeface="+mj-cs"/>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14614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Calibri Light" panose="020F0302020204030204" pitchFamily="34" charset="0"/>
                <a:cs typeface="Calibri Light" panose="020F0302020204030204" pitchFamily="34" charset="0"/>
              </a:rPr>
              <a:t>Los sistemas pueden estar compuestos por sistemas</a:t>
            </a:r>
          </a:p>
          <a:p>
            <a:r>
              <a:rPr lang="es-ES" dirty="0">
                <a:latin typeface="Calibri Light" panose="020F0302020204030204" pitchFamily="34" charset="0"/>
                <a:cs typeface="Calibri Light" panose="020F0302020204030204" pitchFamily="34" charset="0"/>
              </a:rPr>
              <a:t>El todo es mayor que la suma de sus partes</a:t>
            </a:r>
          </a:p>
          <a:p>
            <a:r>
              <a:rPr lang="es-ES" dirty="0">
                <a:latin typeface="Calibri Light" panose="020F0302020204030204" pitchFamily="34" charset="0"/>
                <a:cs typeface="Calibri Light" panose="020F0302020204030204" pitchFamily="34" charset="0"/>
              </a:rPr>
              <a:t>Un sistema cambiará si se quitan una o más de sus partes</a:t>
            </a:r>
          </a:p>
          <a:p>
            <a:r>
              <a:rPr lang="es-ES" dirty="0">
                <a:latin typeface="Calibri Light" panose="020F0302020204030204" pitchFamily="34" charset="0"/>
                <a:cs typeface="Calibri Light" panose="020F0302020204030204" pitchFamily="34" charset="0"/>
              </a:rPr>
              <a:t>Un sistema tiene cualidades que no se podrían lograr simplemente sumando sus partes individuales</a:t>
            </a:r>
          </a:p>
          <a:p>
            <a:r>
              <a:rPr lang="es-ES" dirty="0">
                <a:latin typeface="Calibri Light" panose="020F0302020204030204" pitchFamily="34" charset="0"/>
                <a:cs typeface="Calibri Light" panose="020F0302020204030204" pitchFamily="34" charset="0"/>
              </a:rPr>
              <a:t>Los sistemas pueden estar cerrados o abiertos.</a:t>
            </a:r>
          </a:p>
          <a:p>
            <a:r>
              <a:rPr lang="es-ES" dirty="0">
                <a:latin typeface="Calibri Light" panose="020F0302020204030204" pitchFamily="34" charset="0"/>
                <a:cs typeface="Calibri Light" panose="020F0302020204030204" pitchFamily="34" charset="0"/>
              </a:rPr>
              <a:t>Los sistemas pueden tener retroalimentación.</a:t>
            </a:r>
            <a:endParaRPr lang="es-A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15812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AR" dirty="0" smtClean="0"/>
              <a:t>¡PARE!</a:t>
            </a:r>
            <a:endParaRPr kumimoji="0" lang="es-AR" sz="3600" b="1" i="0" u="none" strike="noStrike" kern="1200" cap="none" spc="0" normalizeH="0" baseline="0" dirty="0">
              <a:ln>
                <a:noFill/>
              </a:ln>
              <a:solidFill>
                <a:srgbClr val="002060"/>
              </a:solidFill>
              <a:effectLst/>
              <a:uLnTx/>
              <a:uFillTx/>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1461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Calibri Light" panose="020F0302020204030204" pitchFamily="34" charset="0"/>
                <a:cs typeface="Calibri Light" panose="020F0302020204030204" pitchFamily="34" charset="0"/>
              </a:rPr>
              <a:t>¿Puedes pensar en un ejemplo de un sistema?</a:t>
            </a:r>
          </a:p>
          <a:p>
            <a:r>
              <a:rPr lang="es-ES" dirty="0">
                <a:latin typeface="Calibri Light" panose="020F0302020204030204" pitchFamily="34" charset="0"/>
                <a:cs typeface="Calibri Light" panose="020F0302020204030204" pitchFamily="34" charset="0"/>
              </a:rPr>
              <a:t>¿Puedes pensar en un no ejemplo (algo que no es un sistema?)</a:t>
            </a:r>
            <a:endParaRPr lang="es-AR" dirty="0">
              <a:solidFill>
                <a:srgbClr val="7030A0"/>
              </a:solidFill>
              <a:latin typeface="Calibri Light" panose="020F0302020204030204" pitchFamily="34" charset="0"/>
              <a:cs typeface="Calibri Light" panose="020F0302020204030204" pitchFamily="34" charset="0"/>
            </a:endParaRPr>
          </a:p>
        </p:txBody>
      </p:sp>
      <p:pic>
        <p:nvPicPr>
          <p:cNvPr id="4" name="Picture 4" descr="A stop sign&#10;">
            <a:extLst>
              <a:ext uri="{FF2B5EF4-FFF2-40B4-BE49-F238E27FC236}">
                <a16:creationId xmlns:a16="http://schemas.microsoft.com/office/drawing/2014/main" id="{AABF75B3-C8D0-46D0-84A1-B78CAF0C921C}"/>
              </a:ext>
            </a:extLst>
          </p:cNvPr>
          <p:cNvPicPr>
            <a:picLocks noChangeAspect="1"/>
          </p:cNvPicPr>
          <p:nvPr/>
        </p:nvPicPr>
        <p:blipFill>
          <a:blip r:embed="rId2"/>
          <a:stretch>
            <a:fillRect/>
          </a:stretch>
        </p:blipFill>
        <p:spPr>
          <a:xfrm>
            <a:off x="3920836" y="3969327"/>
            <a:ext cx="2369128" cy="2382982"/>
          </a:xfrm>
          <a:prstGeom prst="rect">
            <a:avLst/>
          </a:prstGeom>
        </p:spPr>
      </p:pic>
    </p:spTree>
    <p:extLst>
      <p:ext uri="{BB962C8B-B14F-4D97-AF65-F5344CB8AC3E}">
        <p14:creationId xmlns:p14="http://schemas.microsoft.com/office/powerpoint/2010/main" val="1601116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I. Global Carbon Cycle Mode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J. Quiz Yoursel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K. Additional Inform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LIBRARY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 Learning Objecti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 What is the Carbon Cyc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 What is a Syste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 What is a mod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 Why use mode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 Paperclip Simul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H. Biomass Accumulation Mod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7.png"/></Relationships>
</file>

<file path=ppt/webextensions/webextension1.xml><?xml version="1.0" encoding="utf-8"?>
<we:webextension xmlns:we="http://schemas.microsoft.com/office/webextensions/webextension/2010/11" id="{8929FC55-5F38-5F4E-A58B-2C359724267C}">
  <we:reference id="wa104221182" version="3.3.0.0" store="en-US" storeType="OMEX"/>
  <we:alternateReferences>
    <we:reference id="wa104221182" version="3.3.0.0" store="wa104221182" storeType="OMEX"/>
  </we:alternateReferences>
  <we:properties>
    <we:property name="slideId" value="392"/>
    <we:property name="vid" value="&quot;https://www.youtube.com/watch?v=K8vQvYOprVU&amp;feature=youtu.be&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17484</TotalTime>
  <Words>3272</Words>
  <Application>Microsoft Office PowerPoint</Application>
  <PresentationFormat>Presentación en pantalla (4:3)</PresentationFormat>
  <Paragraphs>250</Paragraphs>
  <Slides>46</Slides>
  <Notes>13</Notes>
  <HiddenSlides>0</HiddenSlides>
  <MMClips>0</MMClips>
  <ScaleCrop>false</ScaleCrop>
  <HeadingPairs>
    <vt:vector size="6" baseType="variant">
      <vt:variant>
        <vt:lpstr>Fuentes usadas</vt:lpstr>
      </vt:variant>
      <vt:variant>
        <vt:i4>6</vt:i4>
      </vt:variant>
      <vt:variant>
        <vt:lpstr>Tema</vt:lpstr>
      </vt:variant>
      <vt:variant>
        <vt:i4>13</vt:i4>
      </vt:variant>
      <vt:variant>
        <vt:lpstr>Títulos de diapositiva</vt:lpstr>
      </vt:variant>
      <vt:variant>
        <vt:i4>46</vt:i4>
      </vt:variant>
    </vt:vector>
  </HeadingPairs>
  <TitlesOfParts>
    <vt:vector size="65" baseType="lpstr">
      <vt:lpstr>Arial</vt:lpstr>
      <vt:lpstr>Calibri</vt:lpstr>
      <vt:lpstr>Calibri Light</vt:lpstr>
      <vt:lpstr>Cambria Math</vt:lpstr>
      <vt:lpstr>Segoe UI</vt:lpstr>
      <vt:lpstr>Wingdings</vt:lpstr>
      <vt:lpstr>Office Theme</vt:lpstr>
      <vt:lpstr>A. Overview</vt:lpstr>
      <vt:lpstr>B. Learning Objectives</vt:lpstr>
      <vt:lpstr>C. What is the Carbon Cycle?</vt:lpstr>
      <vt:lpstr>D. What is a System?</vt:lpstr>
      <vt:lpstr>E. What is a model?</vt:lpstr>
      <vt:lpstr>F. Why use models?</vt:lpstr>
      <vt:lpstr>G. Paperclip Simulation</vt:lpstr>
      <vt:lpstr>H. Biomass Accumulation Model</vt:lpstr>
      <vt:lpstr>I. Global Carbon Cycle Models</vt:lpstr>
      <vt:lpstr>J. Quiz Yourself</vt:lpstr>
      <vt:lpstr>K. Additional Information</vt:lpstr>
      <vt:lpstr>LIBRARY PAGE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Temperature Protocol</dc:title>
  <dc:creator>russanne low</dc:creator>
  <cp:lastModifiedBy>Donna Candia</cp:lastModifiedBy>
  <cp:revision>1225</cp:revision>
  <cp:lastPrinted>2015-08-16T00:05:58Z</cp:lastPrinted>
  <dcterms:created xsi:type="dcterms:W3CDTF">2015-07-29T23:22:56Z</dcterms:created>
  <dcterms:modified xsi:type="dcterms:W3CDTF">2021-09-16T15:57:40Z</dcterms:modified>
</cp:coreProperties>
</file>