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70" r:id="rId3"/>
    <p:sldMasterId id="2147483734" r:id="rId4"/>
    <p:sldMasterId id="2147483746" r:id="rId5"/>
    <p:sldMasterId id="2147483774" r:id="rId6"/>
    <p:sldMasterId id="2147483776" r:id="rId7"/>
    <p:sldMasterId id="2147483778" r:id="rId8"/>
    <p:sldMasterId id="2147483780" r:id="rId9"/>
    <p:sldMasterId id="2147483782" r:id="rId10"/>
    <p:sldMasterId id="2147483784" r:id="rId11"/>
    <p:sldMasterId id="2147483786" r:id="rId12"/>
    <p:sldMasterId id="2147483724" r:id="rId13"/>
  </p:sldMasterIdLst>
  <p:notesMasterIdLst>
    <p:notesMasterId r:id="rId79"/>
  </p:notesMasterIdLst>
  <p:handoutMasterIdLst>
    <p:handoutMasterId r:id="rId80"/>
  </p:handoutMasterIdLst>
  <p:sldIdLst>
    <p:sldId id="338" r:id="rId14"/>
    <p:sldId id="258" r:id="rId15"/>
    <p:sldId id="339" r:id="rId16"/>
    <p:sldId id="340" r:id="rId17"/>
    <p:sldId id="364" r:id="rId18"/>
    <p:sldId id="365" r:id="rId19"/>
    <p:sldId id="341" r:id="rId20"/>
    <p:sldId id="366" r:id="rId21"/>
    <p:sldId id="367" r:id="rId22"/>
    <p:sldId id="372" r:id="rId23"/>
    <p:sldId id="368" r:id="rId24"/>
    <p:sldId id="369" r:id="rId25"/>
    <p:sldId id="371" r:id="rId26"/>
    <p:sldId id="373" r:id="rId27"/>
    <p:sldId id="426" r:id="rId28"/>
    <p:sldId id="375" r:id="rId29"/>
    <p:sldId id="428" r:id="rId30"/>
    <p:sldId id="363" r:id="rId31"/>
    <p:sldId id="378" r:id="rId32"/>
    <p:sldId id="429" r:id="rId33"/>
    <p:sldId id="379" r:id="rId34"/>
    <p:sldId id="380" r:id="rId35"/>
    <p:sldId id="381" r:id="rId36"/>
    <p:sldId id="382" r:id="rId37"/>
    <p:sldId id="383" r:id="rId38"/>
    <p:sldId id="384" r:id="rId39"/>
    <p:sldId id="409" r:id="rId40"/>
    <p:sldId id="386" r:id="rId41"/>
    <p:sldId id="387" r:id="rId42"/>
    <p:sldId id="410" r:id="rId43"/>
    <p:sldId id="427" r:id="rId44"/>
    <p:sldId id="411" r:id="rId45"/>
    <p:sldId id="404" r:id="rId46"/>
    <p:sldId id="393" r:id="rId47"/>
    <p:sldId id="388" r:id="rId48"/>
    <p:sldId id="394" r:id="rId49"/>
    <p:sldId id="395" r:id="rId50"/>
    <p:sldId id="434" r:id="rId51"/>
    <p:sldId id="397" r:id="rId52"/>
    <p:sldId id="398" r:id="rId53"/>
    <p:sldId id="399" r:id="rId54"/>
    <p:sldId id="400" r:id="rId55"/>
    <p:sldId id="401" r:id="rId56"/>
    <p:sldId id="402" r:id="rId57"/>
    <p:sldId id="403" r:id="rId58"/>
    <p:sldId id="433" r:id="rId59"/>
    <p:sldId id="412" r:id="rId60"/>
    <p:sldId id="405" r:id="rId61"/>
    <p:sldId id="406" r:id="rId62"/>
    <p:sldId id="407" r:id="rId63"/>
    <p:sldId id="408" r:id="rId64"/>
    <p:sldId id="413" r:id="rId65"/>
    <p:sldId id="415" r:id="rId66"/>
    <p:sldId id="417" r:id="rId67"/>
    <p:sldId id="419" r:id="rId68"/>
    <p:sldId id="431" r:id="rId69"/>
    <p:sldId id="432" r:id="rId70"/>
    <p:sldId id="430" r:id="rId71"/>
    <p:sldId id="389" r:id="rId72"/>
    <p:sldId id="423" r:id="rId73"/>
    <p:sldId id="424" r:id="rId74"/>
    <p:sldId id="425" r:id="rId75"/>
    <p:sldId id="391" r:id="rId76"/>
    <p:sldId id="435" r:id="rId77"/>
    <p:sldId id="436"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377"/>
    <a:srgbClr val="DAEAD3"/>
    <a:srgbClr val="719B86"/>
    <a:srgbClr val="055000"/>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86780" autoAdjust="0"/>
  </p:normalViewPr>
  <p:slideViewPr>
    <p:cSldViewPr snapToGrid="0" snapToObjects="1">
      <p:cViewPr>
        <p:scale>
          <a:sx n="70" d="100"/>
          <a:sy n="70" d="100"/>
        </p:scale>
        <p:origin x="916" y="-16"/>
      </p:cViewPr>
      <p:guideLst>
        <p:guide orient="horz" pos="2160"/>
        <p:guide pos="2880"/>
      </p:guideLst>
    </p:cSldViewPr>
  </p:slideViewPr>
  <p:outlineViewPr>
    <p:cViewPr>
      <p:scale>
        <a:sx n="33" d="100"/>
        <a:sy n="33" d="100"/>
      </p:scale>
      <p:origin x="0" y="-685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61" Type="http://schemas.openxmlformats.org/officeDocument/2006/relationships/slide" Target="slides/slide48.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9/22/2021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‹Nº›</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9/22/2021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‹Nº›</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6</a:t>
            </a:fld>
            <a:endParaRPr lang="en-US"/>
          </a:p>
        </p:txBody>
      </p:sp>
    </p:spTree>
    <p:extLst>
      <p:ext uri="{BB962C8B-B14F-4D97-AF65-F5344CB8AC3E}">
        <p14:creationId xmlns:p14="http://schemas.microsoft.com/office/powerpoint/2010/main" val="359204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30</a:t>
            </a:fld>
            <a:endParaRPr lang="en-US"/>
          </a:p>
        </p:txBody>
      </p:sp>
    </p:spTree>
    <p:extLst>
      <p:ext uri="{BB962C8B-B14F-4D97-AF65-F5344CB8AC3E}">
        <p14:creationId xmlns:p14="http://schemas.microsoft.com/office/powerpoint/2010/main" val="269382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39</a:t>
            </a:fld>
            <a:endParaRPr lang="en-US"/>
          </a:p>
        </p:txBody>
      </p:sp>
    </p:spTree>
    <p:extLst>
      <p:ext uri="{BB962C8B-B14F-4D97-AF65-F5344CB8AC3E}">
        <p14:creationId xmlns:p14="http://schemas.microsoft.com/office/powerpoint/2010/main" val="75463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59</a:t>
            </a:fld>
            <a:endParaRPr lang="en-US"/>
          </a:p>
        </p:txBody>
      </p:sp>
    </p:spTree>
    <p:extLst>
      <p:ext uri="{BB962C8B-B14F-4D97-AF65-F5344CB8AC3E}">
        <p14:creationId xmlns:p14="http://schemas.microsoft.com/office/powerpoint/2010/main" val="395044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770F6D-5A4F-704D-A884-A1E7AD52251E}" type="slidenum">
              <a:rPr lang="en-US" smtClean="0"/>
              <a:pPr/>
              <a:t>63</a:t>
            </a:fld>
            <a:endParaRPr lang="en-US"/>
          </a:p>
        </p:txBody>
      </p:sp>
    </p:spTree>
    <p:extLst>
      <p:ext uri="{BB962C8B-B14F-4D97-AF65-F5344CB8AC3E}">
        <p14:creationId xmlns:p14="http://schemas.microsoft.com/office/powerpoint/2010/main" val="113572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64</a:t>
            </a:fld>
            <a:endParaRPr lang="en-US"/>
          </a:p>
        </p:txBody>
      </p:sp>
    </p:spTree>
    <p:extLst>
      <p:ext uri="{BB962C8B-B14F-4D97-AF65-F5344CB8AC3E}">
        <p14:creationId xmlns:p14="http://schemas.microsoft.com/office/powerpoint/2010/main" val="424080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12</a:t>
            </a:fld>
            <a:endParaRPr lang="en-US"/>
          </a:p>
        </p:txBody>
      </p:sp>
    </p:spTree>
    <p:extLst>
      <p:ext uri="{BB962C8B-B14F-4D97-AF65-F5344CB8AC3E}">
        <p14:creationId xmlns:p14="http://schemas.microsoft.com/office/powerpoint/2010/main" val="216283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14</a:t>
            </a:fld>
            <a:endParaRPr lang="en-US"/>
          </a:p>
        </p:txBody>
      </p:sp>
    </p:spTree>
    <p:extLst>
      <p:ext uri="{BB962C8B-B14F-4D97-AF65-F5344CB8AC3E}">
        <p14:creationId xmlns:p14="http://schemas.microsoft.com/office/powerpoint/2010/main" val="110350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17</a:t>
            </a:fld>
            <a:endParaRPr lang="en-US"/>
          </a:p>
        </p:txBody>
      </p:sp>
    </p:spTree>
    <p:extLst>
      <p:ext uri="{BB962C8B-B14F-4D97-AF65-F5344CB8AC3E}">
        <p14:creationId xmlns:p14="http://schemas.microsoft.com/office/powerpoint/2010/main" val="187294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19</a:t>
            </a:fld>
            <a:endParaRPr lang="en-US"/>
          </a:p>
        </p:txBody>
      </p:sp>
    </p:spTree>
    <p:extLst>
      <p:ext uri="{BB962C8B-B14F-4D97-AF65-F5344CB8AC3E}">
        <p14:creationId xmlns:p14="http://schemas.microsoft.com/office/powerpoint/2010/main" val="229105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20</a:t>
            </a:fld>
            <a:endParaRPr lang="en-US"/>
          </a:p>
        </p:txBody>
      </p:sp>
    </p:spTree>
    <p:extLst>
      <p:ext uri="{BB962C8B-B14F-4D97-AF65-F5344CB8AC3E}">
        <p14:creationId xmlns:p14="http://schemas.microsoft.com/office/powerpoint/2010/main" val="212596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21</a:t>
            </a:fld>
            <a:endParaRPr lang="en-US"/>
          </a:p>
        </p:txBody>
      </p:sp>
    </p:spTree>
    <p:extLst>
      <p:ext uri="{BB962C8B-B14F-4D97-AF65-F5344CB8AC3E}">
        <p14:creationId xmlns:p14="http://schemas.microsoft.com/office/powerpoint/2010/main" val="86300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23</a:t>
            </a:fld>
            <a:endParaRPr lang="en-US"/>
          </a:p>
        </p:txBody>
      </p:sp>
    </p:spTree>
    <p:extLst>
      <p:ext uri="{BB962C8B-B14F-4D97-AF65-F5344CB8AC3E}">
        <p14:creationId xmlns:p14="http://schemas.microsoft.com/office/powerpoint/2010/main" val="326111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29</a:t>
            </a:fld>
            <a:endParaRPr lang="en-US"/>
          </a:p>
        </p:txBody>
      </p:sp>
    </p:spTree>
    <p:extLst>
      <p:ext uri="{BB962C8B-B14F-4D97-AF65-F5344CB8AC3E}">
        <p14:creationId xmlns:p14="http://schemas.microsoft.com/office/powerpoint/2010/main" val="67814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80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9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72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526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globe.gov/" TargetMode="External"/><Relationship Id="rId5" Type="http://schemas.openxmlformats.org/officeDocument/2006/relationships/image" Target="../media/image2.png"/><Relationship Id="rId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CEBDA2-2881-0E4F-827D-180112938448}"/>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803124"/>
            <a:ext cx="9144000" cy="6054875"/>
          </a:xfrm>
          <a:prstGeom prst="rect">
            <a:avLst/>
          </a:prstGeom>
        </p:spPr>
      </p:pic>
      <p:pic>
        <p:nvPicPr>
          <p:cNvPr id="12" name="Picture 11" descr="2_LP_BannerBioBUDBURST.png"/>
          <p:cNvPicPr>
            <a:picLocks noChangeAspect="1"/>
          </p:cNvPicPr>
          <p:nvPr userDrawn="1"/>
        </p:nvPicPr>
        <p:blipFill rotWithShape="1">
          <a:blip r:embed="rId5" cstate="screen">
            <a:extLst>
              <a:ext uri="{28A0092B-C50C-407E-A947-70E740481C1C}">
                <a14:useLocalDpi xmlns:a14="http://schemas.microsoft.com/office/drawing/2010/main"/>
              </a:ext>
            </a:extLst>
          </a:blip>
          <a:srcRect b="18801"/>
          <a:stretch/>
        </p:blipFill>
        <p:spPr>
          <a:xfrm>
            <a:off x="0" y="0"/>
            <a:ext cx="9144000" cy="821267"/>
          </a:xfrm>
          <a:prstGeom prst="rect">
            <a:avLst/>
          </a:prstGeom>
          <a:ln>
            <a:noFill/>
          </a:ln>
          <a:effectLst>
            <a:outerShdw blurRad="50800" dist="38100" dir="5400000" algn="t" rotWithShape="0">
              <a:prstClr val="black">
                <a:alpha val="40000"/>
              </a:prstClr>
            </a:outerShdw>
          </a:effectLst>
        </p:spPr>
      </p:pic>
      <p:sp>
        <p:nvSpPr>
          <p:cNvPr id="13" name="Rectangle 12"/>
          <p:cNvSpPr/>
          <p:nvPr userDrawn="1"/>
        </p:nvSpPr>
        <p:spPr>
          <a:xfrm>
            <a:off x="0" y="0"/>
            <a:ext cx="3674533" cy="821267"/>
          </a:xfrm>
          <a:prstGeom prst="rect">
            <a:avLst/>
          </a:prstGeom>
          <a:solidFill>
            <a:srgbClr val="1A2659"/>
          </a:solidFill>
          <a:effectLst>
            <a:outerShdw blurRad="346075" dist="635000" dir="2520000" sx="43000" sy="43000" algn="tl" rotWithShape="0">
              <a:srgbClr val="000000">
                <a:alpha val="6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1b_GLOBE_FULL2011White.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0879" y="101600"/>
            <a:ext cx="3073388" cy="401229"/>
          </a:xfrm>
          <a:prstGeom prst="rect">
            <a:avLst/>
          </a:prstGeom>
        </p:spPr>
      </p:pic>
      <p:sp>
        <p:nvSpPr>
          <p:cNvPr id="15" name="TextBox 14"/>
          <p:cNvSpPr txBox="1"/>
          <p:nvPr userDrawn="1"/>
        </p:nvSpPr>
        <p:spPr>
          <a:xfrm>
            <a:off x="601120" y="472610"/>
            <a:ext cx="2768613" cy="261610"/>
          </a:xfrm>
          <a:prstGeom prst="rect">
            <a:avLst/>
          </a:prstGeom>
          <a:noFill/>
        </p:spPr>
        <p:txBody>
          <a:bodyPr wrap="square" rtlCol="0">
            <a:spAutoFit/>
          </a:bodyPr>
          <a:lstStyle/>
          <a:p>
            <a:pPr algn="l"/>
            <a:r>
              <a:rPr lang="en-US" sz="1100" kern="1000" spc="0" dirty="0">
                <a:solidFill>
                  <a:schemeClr val="bg1"/>
                </a:solidFill>
              </a:rPr>
              <a:t>A Worldwide Science and Education Program</a:t>
            </a:r>
          </a:p>
        </p:txBody>
      </p:sp>
      <p:pic>
        <p:nvPicPr>
          <p:cNvPr id="26" name="Picture 25" descr="3_BiosphereICONsm.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81459" y="60837"/>
            <a:ext cx="713953" cy="713953"/>
          </a:xfrm>
          <a:prstGeom prst="rect">
            <a:avLst/>
          </a:prstGeom>
          <a:ln>
            <a:noFill/>
          </a:ln>
          <a:effectLst>
            <a:outerShdw blurRad="292100" dist="139700" dir="2700000" algn="tl" rotWithShape="0">
              <a:srgbClr val="333333">
                <a:alpha val="65000"/>
              </a:srgbClr>
            </a:outerShdw>
          </a:effectLst>
        </p:spPr>
      </p:pic>
      <p:sp>
        <p:nvSpPr>
          <p:cNvPr id="19" name="Title 5">
            <a:extLst>
              <a:ext uri="{FF2B5EF4-FFF2-40B4-BE49-F238E27FC236}">
                <a16:creationId xmlns:a16="http://schemas.microsoft.com/office/drawing/2014/main" id="{21DB77D1-956F-A644-910E-905C20EAD63C}"/>
              </a:ext>
            </a:extLst>
          </p:cNvPr>
          <p:cNvSpPr txBox="1">
            <a:spLocks/>
          </p:cNvSpPr>
          <p:nvPr userDrawn="1"/>
        </p:nvSpPr>
        <p:spPr>
          <a:xfrm>
            <a:off x="1283746" y="1660006"/>
            <a:ext cx="6576508" cy="1203964"/>
          </a:xfrm>
          <a:prstGeom prst="rect">
            <a:avLst/>
          </a:prstGeom>
          <a:solidFill>
            <a:srgbClr val="C9D2CB"/>
          </a:solidFill>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0A3417"/>
                </a:solidFill>
                <a:ea typeface="Calibri Light" charset="0"/>
                <a:cs typeface="Calibri Light" charset="0"/>
              </a:rPr>
              <a:t>Protocolos</a:t>
            </a:r>
            <a:r>
              <a:rPr lang="en-US" dirty="0" smtClean="0">
                <a:solidFill>
                  <a:srgbClr val="0A3417"/>
                </a:solidFill>
                <a:ea typeface="Calibri Light" charset="0"/>
                <a:cs typeface="Calibri Light" charset="0"/>
              </a:rPr>
              <a:t> de </a:t>
            </a:r>
            <a:r>
              <a:rPr lang="en-US" dirty="0" err="1" smtClean="0">
                <a:solidFill>
                  <a:srgbClr val="0A3417"/>
                </a:solidFill>
                <a:ea typeface="Calibri Light" charset="0"/>
                <a:cs typeface="Calibri Light" charset="0"/>
              </a:rPr>
              <a:t>ciclo</a:t>
            </a:r>
            <a:r>
              <a:rPr lang="en-US" dirty="0" smtClean="0">
                <a:solidFill>
                  <a:srgbClr val="0A3417"/>
                </a:solidFill>
                <a:ea typeface="Calibri Light" charset="0"/>
                <a:cs typeface="Calibri Light" charset="0"/>
              </a:rPr>
              <a:t> de </a:t>
            </a:r>
            <a:r>
              <a:rPr lang="en-US" dirty="0" err="1" smtClean="0">
                <a:solidFill>
                  <a:srgbClr val="0A3417"/>
                </a:solidFill>
                <a:ea typeface="Calibri Light" charset="0"/>
                <a:cs typeface="Calibri Light" charset="0"/>
              </a:rPr>
              <a:t>carbono</a:t>
            </a:r>
            <a:r>
              <a:rPr lang="en-US" dirty="0" smtClean="0">
                <a:solidFill>
                  <a:srgbClr val="0A3417"/>
                </a:solidFill>
                <a:ea typeface="Calibri Light" charset="0"/>
                <a:cs typeface="Calibri Light" charset="0"/>
              </a:rPr>
              <a:t> de </a:t>
            </a:r>
            <a:r>
              <a:rPr lang="en-US" dirty="0" err="1" smtClean="0">
                <a:solidFill>
                  <a:srgbClr val="0A3417"/>
                </a:solidFill>
                <a:ea typeface="Calibri Light" charset="0"/>
                <a:cs typeface="Calibri Light" charset="0"/>
              </a:rPr>
              <a:t>sitio</a:t>
            </a:r>
            <a:r>
              <a:rPr lang="en-US" dirty="0" smtClean="0">
                <a:solidFill>
                  <a:srgbClr val="0A3417"/>
                </a:solidFill>
                <a:ea typeface="Calibri Light" charset="0"/>
                <a:cs typeface="Calibri Light" charset="0"/>
              </a:rPr>
              <a:t> no </a:t>
            </a:r>
            <a:r>
              <a:rPr lang="en-US" dirty="0" err="1" smtClean="0">
                <a:solidFill>
                  <a:srgbClr val="0A3417"/>
                </a:solidFill>
                <a:ea typeface="Calibri Light" charset="0"/>
                <a:cs typeface="Calibri Light" charset="0"/>
              </a:rPr>
              <a:t>estándar</a:t>
            </a:r>
            <a:endParaRPr lang="en-US" dirty="0">
              <a:solidFill>
                <a:srgbClr val="0A3417"/>
              </a:solidFill>
              <a:ea typeface="Calibri Light" charset="0"/>
              <a:cs typeface="Calibri Light" charset="0"/>
            </a:endParaRPr>
          </a:p>
        </p:txBody>
      </p:sp>
      <p:sp>
        <p:nvSpPr>
          <p:cNvPr id="20" name="TextBox 19">
            <a:extLst>
              <a:ext uri="{FF2B5EF4-FFF2-40B4-BE49-F238E27FC236}">
                <a16:creationId xmlns:a16="http://schemas.microsoft.com/office/drawing/2014/main" id="{1565E43D-B27A-FA48-963F-04D97A81CC17}"/>
              </a:ext>
            </a:extLst>
          </p:cNvPr>
          <p:cNvSpPr txBox="1"/>
          <p:nvPr userDrawn="1"/>
        </p:nvSpPr>
        <p:spPr>
          <a:xfrm>
            <a:off x="0" y="6027003"/>
            <a:ext cx="9144000" cy="830997"/>
          </a:xfrm>
          <a:prstGeom prst="rect">
            <a:avLst/>
          </a:prstGeom>
          <a:solidFill>
            <a:srgbClr val="C9D2CB"/>
          </a:solidFill>
        </p:spPr>
        <p:txBody>
          <a:bodyPr wrap="square" rtlCol="0">
            <a:spAutoFit/>
          </a:bodyPr>
          <a:lstStyle/>
          <a:p>
            <a:pPr algn="ctr"/>
            <a:r>
              <a:rPr lang="es-ES" sz="2400" dirty="0" smtClean="0">
                <a:solidFill>
                  <a:srgbClr val="0A3417"/>
                </a:solidFill>
                <a:latin typeface="Calibri Light" charset="0"/>
                <a:ea typeface="Calibri Light" charset="0"/>
                <a:cs typeface="Calibri Light" charset="0"/>
              </a:rPr>
              <a:t>Lea el contenido del módulo y realice la prueba que sigue para obtener el certificado de biosfera: ciclo del carbono no estándar de GLOBE.</a:t>
            </a:r>
            <a:endParaRPr lang="en-US" sz="2400" dirty="0">
              <a:solidFill>
                <a:srgbClr val="0A3417"/>
              </a:solidFill>
              <a:latin typeface="Calibri Light" charset="0"/>
              <a:ea typeface="Calibri Light" charset="0"/>
              <a:cs typeface="Calibri Light" charset="0"/>
            </a:endParaRPr>
          </a:p>
        </p:txBody>
      </p:sp>
      <p:sp>
        <p:nvSpPr>
          <p:cNvPr id="23" name="TextBox 10"/>
          <p:cNvSpPr txBox="1"/>
          <p:nvPr userDrawn="1"/>
        </p:nvSpPr>
        <p:spPr>
          <a:xfrm>
            <a:off x="4576563" y="141684"/>
            <a:ext cx="4567438" cy="369332"/>
          </a:xfrm>
          <a:prstGeom prst="rect">
            <a:avLst/>
          </a:prstGeom>
          <a:noFill/>
        </p:spPr>
        <p:txBody>
          <a:bodyPr wrap="square" rtlCol="0">
            <a:spAutoFit/>
          </a:bodyPr>
          <a:lstStyle/>
          <a:p>
            <a:r>
              <a:rPr lang="es-AR" b="1" kern="1800" spc="360" noProof="0" dirty="0" smtClean="0">
                <a:solidFill>
                  <a:srgbClr val="123B1C"/>
                </a:solidFill>
              </a:rPr>
              <a:t>Biósfera </a:t>
            </a:r>
            <a:r>
              <a:rPr lang="es-AR" b="1" kern="1800" spc="360" noProof="0" dirty="0" smtClean="0"/>
              <a:t>   </a:t>
            </a:r>
            <a:r>
              <a:rPr lang="es-AR" b="1" kern="1800" spc="360" noProof="0" dirty="0" smtClean="0">
                <a:solidFill>
                  <a:srgbClr val="123B1C"/>
                </a:solidFill>
              </a:rPr>
              <a:t>Ciclo de</a:t>
            </a:r>
            <a:r>
              <a:rPr lang="es-AR" b="1" kern="1800" spc="360" baseline="0" noProof="0" dirty="0" smtClean="0">
                <a:solidFill>
                  <a:srgbClr val="123B1C"/>
                </a:solidFill>
              </a:rPr>
              <a:t> carbono</a:t>
            </a:r>
            <a:endParaRPr lang="es-AR" b="1" kern="1800" spc="360" noProof="0" dirty="0">
              <a:solidFill>
                <a:srgbClr val="123B1C"/>
              </a:solidFill>
            </a:endParaRPr>
          </a:p>
        </p:txBody>
      </p:sp>
      <p:sp>
        <p:nvSpPr>
          <p:cNvPr id="24" name="Oval 16"/>
          <p:cNvSpPr/>
          <p:nvPr userDrawn="1"/>
        </p:nvSpPr>
        <p:spPr>
          <a:xfrm>
            <a:off x="5941253" y="247493"/>
            <a:ext cx="115147" cy="115147"/>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TextBox 17"/>
          <p:cNvSpPr txBox="1"/>
          <p:nvPr userDrawn="1"/>
        </p:nvSpPr>
        <p:spPr>
          <a:xfrm>
            <a:off x="4584220" y="392681"/>
            <a:ext cx="4567438" cy="369332"/>
          </a:xfrm>
          <a:prstGeom prst="rect">
            <a:avLst/>
          </a:prstGeom>
          <a:noFill/>
        </p:spPr>
        <p:txBody>
          <a:bodyPr wrap="square" rtlCol="0">
            <a:spAutoFit/>
          </a:bodyPr>
          <a:lstStyle/>
          <a:p>
            <a:r>
              <a:rPr lang="es-ES" b="1" kern="1800" spc="0" noProof="0" dirty="0" smtClean="0">
                <a:solidFill>
                  <a:srgbClr val="123B1C"/>
                </a:solidFill>
              </a:rPr>
              <a:t>Protocolos de campo de sitio no estándar</a:t>
            </a:r>
            <a:endParaRPr lang="es-AR" b="1" kern="1800" spc="0" noProof="0" dirty="0">
              <a:solidFill>
                <a:srgbClr val="123B1C"/>
              </a:solidFill>
            </a:endParaRPr>
          </a:p>
        </p:txBody>
      </p:sp>
    </p:spTree>
    <p:extLst>
      <p:ext uri="{BB962C8B-B14F-4D97-AF65-F5344CB8AC3E}">
        <p14:creationId xmlns:p14="http://schemas.microsoft.com/office/powerpoint/2010/main" val="188781325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Entender sus datos</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baseline="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kern="1200" noProof="0" dirty="0" smtClean="0">
                <a:solidFill>
                  <a:srgbClr val="055000"/>
                </a:solidFill>
                <a:latin typeface="+mn-lt"/>
                <a:ea typeface="+mn-ea"/>
                <a:cs typeface="+mn-cs"/>
              </a:rPr>
              <a:t>I. Entender sus datos</a:t>
            </a: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74153117"/>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Auto evaluación</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kern="1200" noProof="0" dirty="0" smtClean="0">
                <a:solidFill>
                  <a:srgbClr val="055000"/>
                </a:solidFill>
                <a:latin typeface="+mn-lt"/>
                <a:ea typeface="+mn-ea"/>
                <a:cs typeface="+mn-cs"/>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023013036"/>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Información adicional</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baseline="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kern="1200" noProof="0" dirty="0" smtClean="0">
                <a:solidFill>
                  <a:srgbClr val="055000"/>
                </a:solidFill>
                <a:latin typeface="+mn-lt"/>
                <a:ea typeface="+mn-ea"/>
                <a:cs typeface="+mn-cs"/>
              </a:rPr>
              <a:t>K. Información adicional</a:t>
            </a:r>
            <a:endParaRPr lang="es-AR" sz="1200" b="1" kern="1200" noProof="0" dirty="0">
              <a:solidFill>
                <a:srgbClr val="055000"/>
              </a:solidFill>
              <a:latin typeface="+mn-lt"/>
              <a:ea typeface="+mn-ea"/>
              <a:cs typeface="+mn-cs"/>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565692730"/>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7"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Descripción general</a:t>
            </a:r>
            <a:endParaRPr lang="es-AR" sz="1200" b="0" noProof="0" dirty="0"/>
          </a:p>
        </p:txBody>
      </p:sp>
      <p:sp>
        <p:nvSpPr>
          <p:cNvPr id="28"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noProof="0" dirty="0" smtClean="0">
                <a:solidFill>
                  <a:srgbClr val="055000"/>
                </a:solidFill>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12"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0"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9"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Objetivos del aprendizaje</a:t>
            </a:r>
            <a:endParaRPr lang="es-AR" sz="1200" b="0" noProof="0" dirty="0"/>
          </a:p>
        </p:txBody>
      </p:sp>
      <p:sp>
        <p:nvSpPr>
          <p:cNvPr id="21"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baseline="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kern="1200" noProof="0" dirty="0" smtClean="0">
                <a:solidFill>
                  <a:srgbClr val="055000"/>
                </a:solidFill>
                <a:latin typeface="+mn-lt"/>
                <a:ea typeface="+mn-ea"/>
                <a:cs typeface="+mn-cs"/>
              </a:rPr>
              <a:t>Objetivos del aprendizaje</a:t>
            </a: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2"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4"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6"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6" name="Oval 16"/>
          <p:cNvSpPr/>
          <p:nvPr userDrawn="1"/>
        </p:nvSpPr>
        <p:spPr>
          <a:xfrm>
            <a:off x="7578061" y="121132"/>
            <a:ext cx="1344601"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s-AR" sz="1200" b="0" noProof="0" dirty="0" smtClean="0"/>
              <a:t>¿Qué es el ciclo de carbono?</a:t>
            </a:r>
            <a:endParaRPr lang="es-AR" sz="1200" b="0" noProof="0" dirty="0"/>
          </a:p>
        </p:txBody>
      </p:sp>
      <p:sp>
        <p:nvSpPr>
          <p:cNvPr id="20"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kern="1200" noProof="0" dirty="0" smtClean="0">
                <a:solidFill>
                  <a:srgbClr val="055000"/>
                </a:solidFill>
                <a:latin typeface="+mn-lt"/>
                <a:ea typeface="+mn-ea"/>
                <a:cs typeface="+mn-cs"/>
              </a:rPr>
              <a:t>¿Qué es el ciclo de carbono?</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1"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5"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7"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Mediciones</a:t>
            </a:r>
            <a:r>
              <a:rPr lang="es-AR" sz="1200" b="0" baseline="0" noProof="0" dirty="0" smtClean="0"/>
              <a:t> de campo</a:t>
            </a:r>
            <a:endParaRPr lang="es-AR" sz="1200" b="0" noProof="0" dirty="0"/>
          </a:p>
        </p:txBody>
      </p:sp>
      <p:sp>
        <p:nvSpPr>
          <p:cNvPr id="18"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kern="1200" noProof="0" dirty="0" smtClean="0">
                <a:solidFill>
                  <a:srgbClr val="055000"/>
                </a:solidFill>
                <a:latin typeface="+mn-lt"/>
                <a:ea typeface="+mn-ea"/>
                <a:cs typeface="+mn-cs"/>
              </a:rPr>
              <a:t>D. </a:t>
            </a:r>
            <a:r>
              <a:rPr lang="es-ES" sz="1200" b="1" kern="1200" noProof="0" dirty="0" smtClean="0">
                <a:solidFill>
                  <a:srgbClr val="055000"/>
                </a:solidFill>
                <a:latin typeface="+mn-lt"/>
                <a:ea typeface="+mn-ea"/>
                <a:cs typeface="+mn-cs"/>
              </a:rPr>
              <a:t>Descripción general de las mediciones de campo</a:t>
            </a:r>
            <a:endParaRPr lang="es-AR" sz="1200" b="1" kern="1200" noProof="0" dirty="0" smtClean="0">
              <a:solidFill>
                <a:srgbClr val="055000"/>
              </a:solidFill>
              <a:latin typeface="+mn-lt"/>
              <a:ea typeface="+mn-ea"/>
              <a:cs typeface="+mn-cs"/>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19"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0"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578061" y="121132"/>
            <a:ext cx="1344601"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Actividades de aprendizaje</a:t>
            </a:r>
            <a:endParaRPr lang="es-AR" sz="1200" b="0" noProof="0" dirty="0"/>
          </a:p>
        </p:txBody>
      </p:sp>
      <p:sp>
        <p:nvSpPr>
          <p:cNvPr id="17"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kern="1200" noProof="0" dirty="0" smtClean="0">
                <a:solidFill>
                  <a:srgbClr val="719B86"/>
                </a:solidFill>
                <a:latin typeface="+mn-lt"/>
                <a:ea typeface="+mn-ea"/>
                <a:cs typeface="+mn-cs"/>
              </a:rPr>
              <a:t>Objetivos del aprendizaje</a:t>
            </a: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kern="1200" noProof="0" dirty="0" smtClean="0">
              <a:solidFill>
                <a:srgbClr val="055000"/>
              </a:solidFill>
              <a:latin typeface="+mn-lt"/>
              <a:ea typeface="+mn-ea"/>
              <a:cs typeface="+mn-cs"/>
            </a:endParaRPr>
          </a:p>
          <a:p>
            <a:pPr>
              <a:spcAft>
                <a:spcPts val="1200"/>
              </a:spcAft>
            </a:pPr>
            <a:r>
              <a:rPr lang="es-AR" sz="1200" b="1" kern="1200" noProof="0" dirty="0" smtClean="0">
                <a:solidFill>
                  <a:srgbClr val="055000"/>
                </a:solidFill>
                <a:latin typeface="+mn-lt"/>
                <a:ea typeface="+mn-ea"/>
                <a:cs typeface="+mn-cs"/>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18"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19"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259782" y="121132"/>
            <a:ext cx="1662880"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s-AR" sz="1200" b="0" noProof="0" dirty="0" smtClean="0"/>
              <a:t>Selección y configuración del sitio</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baseline="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kern="1200" baseline="0" noProof="0" dirty="0" smtClean="0">
                <a:solidFill>
                  <a:srgbClr val="719B86"/>
                </a:solidFill>
                <a:latin typeface="+mn-lt"/>
                <a:ea typeface="+mn-ea"/>
                <a:cs typeface="+mn-cs"/>
              </a:rPr>
              <a:t>Objetivos </a:t>
            </a:r>
            <a:r>
              <a:rPr lang="es-AR" sz="1200" b="1" baseline="0" noProof="0" dirty="0" smtClean="0">
                <a:solidFill>
                  <a:srgbClr val="719B86"/>
                </a:solidFill>
              </a:rPr>
              <a:t>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a:t>
            </a:r>
            <a:r>
              <a:rPr lang="es-AR" sz="1200" b="1" kern="1200" noProof="0" dirty="0" smtClean="0">
                <a:solidFill>
                  <a:srgbClr val="055000"/>
                </a:solidFill>
                <a:latin typeface="+mn-lt"/>
                <a:ea typeface="+mn-ea"/>
                <a:cs typeface="+mn-cs"/>
              </a:rPr>
              <a:t>. </a:t>
            </a:r>
            <a:r>
              <a:rPr lang="es-ES" sz="1200" b="1" kern="1200" noProof="0" dirty="0" smtClean="0">
                <a:solidFill>
                  <a:srgbClr val="055000"/>
                </a:solidFill>
                <a:latin typeface="+mn-lt"/>
                <a:ea typeface="+mn-ea"/>
                <a:cs typeface="+mn-cs"/>
              </a:rPr>
              <a:t>Selección y configuración del sitio</a:t>
            </a:r>
            <a:endParaRPr lang="es-AR" sz="1200" b="1" kern="1200" noProof="0" dirty="0" smtClean="0">
              <a:solidFill>
                <a:srgbClr val="055000"/>
              </a:solidFill>
              <a:latin typeface="+mn-lt"/>
              <a:ea typeface="+mn-ea"/>
              <a:cs typeface="+mn-cs"/>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s-AR" sz="1200" b="0" noProof="0" dirty="0" smtClean="0"/>
              <a:t>Protocolos de vegetación</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kern="1200" noProof="0" dirty="0" smtClean="0">
                <a:solidFill>
                  <a:srgbClr val="719B86"/>
                </a:solidFill>
                <a:latin typeface="+mn-lt"/>
                <a:ea typeface="+mn-ea"/>
                <a:cs typeface="+mn-cs"/>
              </a:rPr>
              <a:t>Objetivos del aprendizaje</a:t>
            </a: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kern="1200" noProof="0" dirty="0" smtClean="0">
                <a:solidFill>
                  <a:srgbClr val="055000"/>
                </a:solidFill>
                <a:latin typeface="+mn-lt"/>
                <a:ea typeface="+mn-ea"/>
                <a:cs typeface="+mn-cs"/>
              </a:rPr>
              <a:t>G. Protocolos de árboles, arbustos / retoños y herbáceos</a:t>
            </a:r>
          </a:p>
          <a:p>
            <a:pPr>
              <a:spcAft>
                <a:spcPts val="1200"/>
              </a:spcAft>
            </a:pPr>
            <a:r>
              <a:rPr lang="es-AR" sz="1200" b="1" noProof="0" dirty="0" smtClean="0">
                <a:solidFill>
                  <a:srgbClr val="719B86"/>
                </a:solidFill>
              </a:rPr>
              <a:t>H. </a:t>
            </a:r>
            <a:r>
              <a:rPr lang="es-ES" sz="1200" b="1" noProof="0" dirty="0" smtClean="0">
                <a:solidFill>
                  <a:srgbClr val="719B86"/>
                </a:solidFill>
              </a:rPr>
              <a:t>Ingrese datos en el sitio GLOBE</a:t>
            </a:r>
            <a:endParaRPr lang="es-AR" sz="1200" b="1" noProof="0" dirty="0" smtClean="0">
              <a:solidFill>
                <a:srgbClr val="719B86"/>
              </a:solidFill>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Oval 16"/>
          <p:cNvSpPr/>
          <p:nvPr userDrawn="1"/>
        </p:nvSpPr>
        <p:spPr>
          <a:xfrm>
            <a:off x="7700576" y="121132"/>
            <a:ext cx="1222086" cy="769964"/>
          </a:xfrm>
          <a:prstGeom prst="roundRect">
            <a:avLst>
              <a:gd name="adj" fmla="val 50000"/>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AR" sz="1200" b="0" noProof="0" dirty="0" smtClean="0"/>
              <a:t>Ingrese sus datos</a:t>
            </a:r>
            <a:endParaRPr lang="es-AR" sz="1200" b="0" noProof="0" dirty="0"/>
          </a:p>
        </p:txBody>
      </p:sp>
      <p:sp>
        <p:nvSpPr>
          <p:cNvPr id="19" name="Rectangle 27">
            <a:extLst>
              <a:ext uri="{FF2B5EF4-FFF2-40B4-BE49-F238E27FC236}">
                <a16:creationId xmlns:a16="http://schemas.microsoft.com/office/drawing/2014/main" id="{B873008D-53D2-244D-B495-9FA04C248BCA}"/>
              </a:ext>
            </a:extLst>
          </p:cNvPr>
          <p:cNvSpPr/>
          <p:nvPr userDrawn="1"/>
        </p:nvSpPr>
        <p:spPr>
          <a:xfrm>
            <a:off x="-12101" y="1022210"/>
            <a:ext cx="1176880" cy="5835790"/>
          </a:xfrm>
          <a:prstGeom prst="rect">
            <a:avLst/>
          </a:prstGeom>
        </p:spPr>
        <p:txBody>
          <a:bodyPr wrap="square">
            <a:normAutofit fontScale="92500" lnSpcReduction="20000"/>
          </a:bodyPr>
          <a:lstStyle/>
          <a:p>
            <a:pPr marL="15875" indent="-15875">
              <a:spcAft>
                <a:spcPts val="1200"/>
              </a:spcAft>
              <a:buAutoNum type="alphaUcPeriod"/>
              <a:tabLst/>
            </a:pPr>
            <a:r>
              <a:rPr lang="es-AR" sz="1200" b="1" kern="1200" noProof="0" dirty="0" smtClean="0">
                <a:solidFill>
                  <a:srgbClr val="719B86"/>
                </a:solidFill>
                <a:latin typeface="+mn-lt"/>
                <a:ea typeface="+mn-ea"/>
                <a:cs typeface="+mn-cs"/>
              </a:rPr>
              <a:t> Descripción general</a:t>
            </a:r>
          </a:p>
          <a:p>
            <a:pPr marL="15875" indent="-15875">
              <a:spcAft>
                <a:spcPts val="1200"/>
              </a:spcAft>
              <a:buAutoNum type="alphaUcPeriod"/>
              <a:tabLst/>
            </a:pPr>
            <a:r>
              <a:rPr lang="es-AR" sz="1200" b="1" noProof="0" dirty="0" smtClean="0">
                <a:solidFill>
                  <a:srgbClr val="719B86"/>
                </a:solidFill>
              </a:rPr>
              <a:t>Objetivos</a:t>
            </a:r>
            <a:r>
              <a:rPr lang="es-AR" sz="1200" b="1" baseline="0" noProof="0" dirty="0" smtClean="0">
                <a:solidFill>
                  <a:srgbClr val="719B86"/>
                </a:solidFill>
              </a:rPr>
              <a:t> del aprendizaje</a:t>
            </a:r>
            <a:endParaRPr lang="es-AR" sz="1200" b="1" noProof="0" dirty="0" smtClean="0">
              <a:solidFill>
                <a:srgbClr val="719B86"/>
              </a:solidFill>
            </a:endParaRPr>
          </a:p>
          <a:p>
            <a:pPr marL="15875" indent="-15875">
              <a:spcAft>
                <a:spcPts val="1200"/>
              </a:spcAft>
              <a:buAutoNum type="alphaUcPeriod"/>
              <a:tabLst/>
            </a:pPr>
            <a:r>
              <a:rPr lang="es-AR" sz="1200" b="1" noProof="0" dirty="0" smtClean="0">
                <a:solidFill>
                  <a:srgbClr val="719B86"/>
                </a:solidFill>
              </a:rPr>
              <a:t>¿Qué</a:t>
            </a:r>
            <a:r>
              <a:rPr lang="es-AR" sz="1200" b="1" baseline="0" noProof="0" dirty="0" smtClean="0">
                <a:solidFill>
                  <a:srgbClr val="719B86"/>
                </a:solidFill>
              </a:rPr>
              <a:t> es el ciclo de carbono</a:t>
            </a:r>
            <a:r>
              <a:rPr lang="es-AR" sz="1200" b="1" noProof="0" dirty="0" smtClean="0">
                <a:solidFill>
                  <a:srgbClr val="719B86"/>
                </a:solidFill>
              </a:rPr>
              <a:t>?</a:t>
            </a:r>
          </a:p>
          <a:p>
            <a:pPr>
              <a:spcAft>
                <a:spcPts val="1200"/>
              </a:spcAft>
            </a:pPr>
            <a:r>
              <a:rPr lang="es-AR" sz="1200" b="1" noProof="0" dirty="0" smtClean="0">
                <a:solidFill>
                  <a:srgbClr val="719B86"/>
                </a:solidFill>
              </a:rPr>
              <a:t>D. </a:t>
            </a:r>
            <a:r>
              <a:rPr lang="es-ES" sz="1200" b="1" noProof="0" dirty="0" smtClean="0">
                <a:solidFill>
                  <a:srgbClr val="719B86"/>
                </a:solidFill>
              </a:rPr>
              <a:t>Descripción general de las mediciones de campo</a:t>
            </a:r>
            <a:endParaRPr lang="es-AR" sz="1200" b="1" noProof="0" dirty="0" smtClean="0">
              <a:solidFill>
                <a:srgbClr val="719B86"/>
              </a:solidFill>
            </a:endParaRPr>
          </a:p>
          <a:p>
            <a:pPr>
              <a:spcAft>
                <a:spcPts val="1200"/>
              </a:spcAft>
            </a:pPr>
            <a:r>
              <a:rPr lang="es-AR" sz="1200" b="1" noProof="0" dirty="0" smtClean="0">
                <a:solidFill>
                  <a:srgbClr val="719B86"/>
                </a:solidFill>
              </a:rPr>
              <a:t>E. Actividades de aprendizaje de campo</a:t>
            </a:r>
          </a:p>
          <a:p>
            <a:pPr>
              <a:spcAft>
                <a:spcPts val="1200"/>
              </a:spcAft>
            </a:pPr>
            <a:r>
              <a:rPr lang="es-AR" sz="1200" b="1" noProof="0" dirty="0" smtClean="0">
                <a:solidFill>
                  <a:srgbClr val="719B86"/>
                </a:solidFill>
              </a:rPr>
              <a:t>F. </a:t>
            </a:r>
            <a:r>
              <a:rPr lang="es-ES" sz="1200" b="1" noProof="0" dirty="0" smtClean="0">
                <a:solidFill>
                  <a:srgbClr val="719B86"/>
                </a:solidFill>
              </a:rPr>
              <a:t>Selección y configuración del sitio</a:t>
            </a:r>
            <a:endParaRPr lang="es-AR" sz="1200" b="1" noProof="0" dirty="0" smtClean="0">
              <a:solidFill>
                <a:srgbClr val="719B86"/>
              </a:solidFill>
            </a:endParaRPr>
          </a:p>
          <a:p>
            <a:pPr>
              <a:spcAft>
                <a:spcPts val="1200"/>
              </a:spcAft>
            </a:pPr>
            <a:r>
              <a:rPr lang="es-AR" sz="1200" b="1" noProof="0" dirty="0" smtClean="0">
                <a:solidFill>
                  <a:srgbClr val="719B86"/>
                </a:solidFill>
              </a:rPr>
              <a:t>G. Protocolos de árboles, arbustos / retoños y herbáceos</a:t>
            </a:r>
          </a:p>
          <a:p>
            <a:pPr>
              <a:spcAft>
                <a:spcPts val="1200"/>
              </a:spcAft>
            </a:pPr>
            <a:r>
              <a:rPr lang="es-AR" sz="1200" b="1" kern="1200" noProof="0" dirty="0" smtClean="0">
                <a:solidFill>
                  <a:srgbClr val="055000"/>
                </a:solidFill>
                <a:latin typeface="+mn-lt"/>
                <a:ea typeface="+mn-ea"/>
                <a:cs typeface="+mn-cs"/>
              </a:rPr>
              <a:t>H. </a:t>
            </a:r>
            <a:r>
              <a:rPr lang="es-ES" sz="1200" b="1" kern="1200" noProof="0" dirty="0" smtClean="0">
                <a:solidFill>
                  <a:srgbClr val="055000"/>
                </a:solidFill>
                <a:latin typeface="+mn-lt"/>
                <a:ea typeface="+mn-ea"/>
                <a:cs typeface="+mn-cs"/>
              </a:rPr>
              <a:t>Ingrese datos en el sitio GLOBE</a:t>
            </a:r>
            <a:endParaRPr lang="es-AR" sz="1200" b="1" kern="1200" noProof="0" dirty="0" smtClean="0">
              <a:solidFill>
                <a:srgbClr val="055000"/>
              </a:solidFill>
              <a:latin typeface="+mn-lt"/>
              <a:ea typeface="+mn-ea"/>
              <a:cs typeface="+mn-cs"/>
            </a:endParaRPr>
          </a:p>
          <a:p>
            <a:pPr>
              <a:spcAft>
                <a:spcPts val="1200"/>
              </a:spcAft>
            </a:pPr>
            <a:r>
              <a:rPr lang="es-AR" sz="1200" b="1" noProof="0" dirty="0" smtClean="0">
                <a:solidFill>
                  <a:srgbClr val="719B86"/>
                </a:solidFill>
              </a:rPr>
              <a:t>I. Entender</a:t>
            </a:r>
            <a:r>
              <a:rPr lang="es-AR" sz="1200" b="1" baseline="0" noProof="0" dirty="0" smtClean="0">
                <a:solidFill>
                  <a:srgbClr val="719B86"/>
                </a:solidFill>
              </a:rPr>
              <a:t> sus datos</a:t>
            </a:r>
            <a:endParaRPr lang="es-AR" sz="1200" b="1" noProof="0" dirty="0" smtClean="0">
              <a:solidFill>
                <a:srgbClr val="719B86"/>
              </a:solidFill>
            </a:endParaRPr>
          </a:p>
          <a:p>
            <a:pPr>
              <a:spcAft>
                <a:spcPts val="1200"/>
              </a:spcAft>
            </a:pPr>
            <a:r>
              <a:rPr lang="es-AR" sz="1200" b="1" noProof="0" dirty="0" smtClean="0">
                <a:solidFill>
                  <a:srgbClr val="719B86"/>
                </a:solidFill>
              </a:rPr>
              <a:t>J. Auto evaluación</a:t>
            </a:r>
          </a:p>
          <a:p>
            <a:pPr>
              <a:spcAft>
                <a:spcPts val="1200"/>
              </a:spcAft>
            </a:pPr>
            <a:r>
              <a:rPr lang="es-AR" sz="1200" b="1" noProof="0" dirty="0" smtClean="0">
                <a:solidFill>
                  <a:srgbClr val="719B86"/>
                </a:solidFill>
              </a:rPr>
              <a:t>K. Información adicional</a:t>
            </a:r>
            <a:endParaRPr lang="es-AR" sz="1200" b="1" noProof="0" dirty="0">
              <a:solidFill>
                <a:srgbClr val="719B86"/>
              </a:solidFill>
            </a:endParaRPr>
          </a:p>
        </p:txBody>
      </p:sp>
      <p:sp>
        <p:nvSpPr>
          <p:cNvPr id="20" name="TextBox 11">
            <a:extLst>
              <a:ext uri="{FF2B5EF4-FFF2-40B4-BE49-F238E27FC236}">
                <a16:creationId xmlns:a16="http://schemas.microsoft.com/office/drawing/2014/main" id="{5801BF13-1304-7345-831B-2F823DA058EF}"/>
              </a:ext>
            </a:extLst>
          </p:cNvPr>
          <p:cNvSpPr txBox="1"/>
          <p:nvPr userDrawn="1"/>
        </p:nvSpPr>
        <p:spPr>
          <a:xfrm>
            <a:off x="4123093" y="498045"/>
            <a:ext cx="3454968" cy="276999"/>
          </a:xfrm>
          <a:prstGeom prst="rect">
            <a:avLst/>
          </a:prstGeom>
          <a:noFill/>
        </p:spPr>
        <p:txBody>
          <a:bodyPr wrap="square" rtlCol="0">
            <a:spAutoFit/>
          </a:bodyPr>
          <a:lstStyle/>
          <a:p>
            <a:pPr algn="l"/>
            <a:r>
              <a:rPr lang="es-AR" sz="1200" b="1" kern="1800" spc="0" noProof="0" dirty="0" smtClean="0">
                <a:solidFill>
                  <a:srgbClr val="123B1C"/>
                </a:solidFill>
              </a:rPr>
              <a:t>Protocolos de campo de sitio no estándar</a:t>
            </a:r>
            <a:endParaRPr lang="es-AR" sz="1400" b="1" kern="1800" spc="0" noProof="0" dirty="0">
              <a:solidFill>
                <a:srgbClr val="123B1C"/>
              </a:solidFill>
            </a:endParaRPr>
          </a:p>
        </p:txBody>
      </p:sp>
      <p:sp>
        <p:nvSpPr>
          <p:cNvPr id="21" name="TextBox 25">
            <a:extLst>
              <a:ext uri="{FF2B5EF4-FFF2-40B4-BE49-F238E27FC236}">
                <a16:creationId xmlns:a16="http://schemas.microsoft.com/office/drawing/2014/main" id="{280E8388-4FD3-7446-A8AA-301A9DC73574}"/>
              </a:ext>
            </a:extLst>
          </p:cNvPr>
          <p:cNvSpPr txBox="1"/>
          <p:nvPr userDrawn="1"/>
        </p:nvSpPr>
        <p:spPr>
          <a:xfrm>
            <a:off x="1507613" y="324996"/>
            <a:ext cx="1337188" cy="369332"/>
          </a:xfrm>
          <a:prstGeom prst="rect">
            <a:avLst/>
          </a:prstGeom>
          <a:noFill/>
        </p:spPr>
        <p:txBody>
          <a:bodyPr wrap="square" rtlCol="0">
            <a:spAutoFit/>
          </a:bodyPr>
          <a:lstStyle/>
          <a:p>
            <a:r>
              <a:rPr lang="es-AR" b="1" kern="1800" spc="90" noProof="0" dirty="0" smtClean="0">
                <a:solidFill>
                  <a:srgbClr val="123B1C"/>
                </a:solidFill>
              </a:rPr>
              <a:t>Biósfera</a:t>
            </a:r>
            <a:endParaRPr lang="es-AR" b="1" kern="1800" spc="520" noProof="0" dirty="0">
              <a:solidFill>
                <a:srgbClr val="123B1C"/>
              </a:solidFill>
            </a:endParaRPr>
          </a:p>
        </p:txBody>
      </p:sp>
      <p:sp>
        <p:nvSpPr>
          <p:cNvPr id="22" name="TextBox 25">
            <a:extLst>
              <a:ext uri="{FF2B5EF4-FFF2-40B4-BE49-F238E27FC236}">
                <a16:creationId xmlns:a16="http://schemas.microsoft.com/office/drawing/2014/main" id="{280E8388-4FD3-7446-A8AA-301A9DC73574}"/>
              </a:ext>
            </a:extLst>
          </p:cNvPr>
          <p:cNvSpPr txBox="1"/>
          <p:nvPr userDrawn="1"/>
        </p:nvSpPr>
        <p:spPr>
          <a:xfrm>
            <a:off x="4123093" y="155719"/>
            <a:ext cx="2933489" cy="369332"/>
          </a:xfrm>
          <a:prstGeom prst="rect">
            <a:avLst/>
          </a:prstGeom>
          <a:noFill/>
        </p:spPr>
        <p:txBody>
          <a:bodyPr wrap="square" rtlCol="0">
            <a:spAutoFit/>
          </a:bodyPr>
          <a:lstStyle/>
          <a:p>
            <a:r>
              <a:rPr lang="es-AR" b="1" kern="1800" spc="520" noProof="0" dirty="0" smtClean="0">
                <a:solidFill>
                  <a:srgbClr val="123B1C"/>
                </a:solidFill>
              </a:rPr>
              <a:t>Ciclo</a:t>
            </a:r>
            <a:r>
              <a:rPr lang="es-AR" b="1" kern="1800" spc="520" baseline="0" noProof="0" dirty="0" smtClean="0">
                <a:solidFill>
                  <a:srgbClr val="123B1C"/>
                </a:solidFill>
              </a:rPr>
              <a:t> de carbono</a:t>
            </a:r>
            <a:endParaRPr lang="es-AR" b="1" kern="1800" spc="520" noProof="0" dirty="0">
              <a:solidFill>
                <a:srgbClr val="123B1C"/>
              </a:solidFill>
            </a:endParaRPr>
          </a:p>
        </p:txBody>
      </p:sp>
    </p:spTree>
    <p:extLst>
      <p:ext uri="{BB962C8B-B14F-4D97-AF65-F5344CB8AC3E}">
        <p14:creationId xmlns:p14="http://schemas.microsoft.com/office/powerpoint/2010/main" val="4150990999"/>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lobe.gov/documents/355050/3cfae127-d96c-4216-8ba1-532506ed530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lobe.gov/documents/355050/012c15c6-baf0-4ad1-a80b-0c1509564a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hyperlink" Target="https://www.globe.gov/documents/355050/8d8f96ed-62bf-47d1-a992-9a200a63f693"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355050/8d8f96ed-62bf-47d1-a992-9a200a63f693"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www.globe.gov/documents/355050/752715f1-a78e-498f-ac44-40663fb32f4d" TargetMode="External"/><Relationship Id="rId4" Type="http://schemas.openxmlformats.org/officeDocument/2006/relationships/hyperlink" Target="https://www.globe.gov/documents/355050/a4f1839d-7ae7-4e9f-b8d7-3488d2b8070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www.globe.gov/documents/355050/ee51d7e8-66a9-4505-ad58-44019ef17bb1"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https://www.globe.gov/documents/355050/34fcad44-8d33-46b5-97cb-7b596aec8d9b"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8.xml"/><Relationship Id="rId4" Type="http://schemas.openxmlformats.org/officeDocument/2006/relationships/image" Target="../media/image29.tiff"/></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ata.globe.gov/"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globe.gov/documents/355050/6af62d54-344b-407a-b1a3-8914a521235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globe.gov/globe-data/data-entry/email-data-entry" TargetMode="External"/><Relationship Id="rId2" Type="http://schemas.openxmlformats.org/officeDocument/2006/relationships/hyperlink" Target="https://data.globe.gov/" TargetMode="External"/><Relationship Id="rId1" Type="http://schemas.openxmlformats.org/officeDocument/2006/relationships/slideLayout" Target="../slideLayouts/slideLayout9.xml"/><Relationship Id="rId4" Type="http://schemas.openxmlformats.org/officeDocument/2006/relationships/hyperlink" Target="https://www.globe.gov/globe-data/data-entry/data-entry-app" TargetMode="External"/></Relationships>
</file>

<file path=ppt/slides/_rels/slide33.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documents/355050/355097/MUC+Field+Guide/5a2ab7cc-2fdc-41dc-b7a3-59e3b110e25f" TargetMode="External"/><Relationship Id="rId2" Type="http://schemas.openxmlformats.org/officeDocument/2006/relationships/hyperlink" Target="https://www.globe.gov/get-trained/protocol-etraining/etraining-modules/16867717/3099387"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s://www.globe.gov/documents/355050/41927208/ShrubSaplingBiomassCarbonAnalysis.pdf/57cf20c4-a688-43f1-9799-e40341cc8e9d" TargetMode="External"/><Relationship Id="rId2" Type="http://schemas.openxmlformats.org/officeDocument/2006/relationships/hyperlink" Target="https://www.globe.gov/documents/355050/41927208/TreeBiomassCarbonAnalysis.pdf/6dad96c7-7b04-432b-b02e-1038a026062f" TargetMode="External"/><Relationship Id="rId1" Type="http://schemas.openxmlformats.org/officeDocument/2006/relationships/slideLayout" Target="../slideLayouts/slideLayout10.xml"/><Relationship Id="rId4" Type="http://schemas.openxmlformats.org/officeDocument/2006/relationships/hyperlink" Target="https://www.globe.gov/documents/355050/41927208/HerbaceousBiomassAnalysis.pdf/d95297bd-588b-4c9a-a635-1432807d94d5"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datasearch.globe.gov/" TargetMode="Externa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 Id="rId5" Type="http://schemas.openxmlformats.org/officeDocument/2006/relationships/hyperlink" Target="https://vis.globe.gov/" TargetMode="Externa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lobe.gov/documents/355050/41927208/HumanVsTreeCBackoftheEnvelope.pdf/d23e2e43-4ad7-41e1-b7f7-87d91fa498ee" TargetMode="Externa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globe.gov/documents/355050/41927208/DeterminingScaleCalculatingArea_SupporingProtocol.pdf/4c50c7f9-3b24-47ed-9959-0c4a482e244b"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globe.gov/documents/355050/41927208/CalculatingNPP.pdf/84ea6f4b-29a7-4d2a-82d8-4653104b8610" TargetMode="Externa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8" Type="http://schemas.openxmlformats.org/officeDocument/2006/relationships/hyperlink" Target="http://www.globalcarbonatlas.org/en/content/welcome-carbon-atlas" TargetMode="External"/><Relationship Id="rId3" Type="http://schemas.openxmlformats.org/officeDocument/2006/relationships/hyperlink" Target="mailto:help@globe.gov" TargetMode="External"/><Relationship Id="rId7" Type="http://schemas.openxmlformats.org/officeDocument/2006/relationships/hyperlink" Target="http://www.globalcarbonproject.or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svs.gsfc.nasa.gov/" TargetMode="External"/><Relationship Id="rId5" Type="http://schemas.openxmlformats.org/officeDocument/2006/relationships/hyperlink" Target="https://climate.nasa.gov/" TargetMode="External"/><Relationship Id="rId4" Type="http://schemas.openxmlformats.org/officeDocument/2006/relationships/hyperlink" Target="https://www.nasa.gov/feature/goddard/carbon-climate"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globalcarbonatlas.org/en/content/welcome-carbon-atlas" TargetMode="External"/><Relationship Id="rId3" Type="http://schemas.openxmlformats.org/officeDocument/2006/relationships/hyperlink" Target="mailto:help@globe.gov" TargetMode="External"/><Relationship Id="rId7" Type="http://schemas.openxmlformats.org/officeDocument/2006/relationships/hyperlink" Target="http://www.globalcarbonproject.org/"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svs.gsfc.nasa.gov/" TargetMode="External"/><Relationship Id="rId5" Type="http://schemas.openxmlformats.org/officeDocument/2006/relationships/hyperlink" Target="https://climate.nasa.gov/" TargetMode="External"/><Relationship Id="rId4" Type="http://schemas.openxmlformats.org/officeDocument/2006/relationships/hyperlink" Target="https://www.nasa.gov/feature/goddard/carbon-climate"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mailto:lac_rco@educ.austral.edu.ar" TargetMode="External"/><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hyperlink" Target="https://www.facebook.com/GLOBELAC" TargetMode="External"/><Relationship Id="rId5" Type="http://schemas.openxmlformats.org/officeDocument/2006/relationships/hyperlink" Target="https://www.instagram.com/globe_lac/" TargetMode="External"/><Relationship Id="rId4" Type="http://schemas.openxmlformats.org/officeDocument/2006/relationships/hyperlink" Target="mailto:GLOBELAC.COMMUNICATIONS@EDUC.AUSTRAL.EDU.AR" TargetMode="External"/><Relationship Id="rId9"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450FB89-30FB-49ED-B411-0246BCFA903B}"/>
              </a:ext>
            </a:extLst>
          </p:cNvPr>
          <p:cNvSpPr>
            <a:spLocks noGrp="1"/>
          </p:cNvSpPr>
          <p:nvPr>
            <p:ph type="title" idx="4294967295"/>
          </p:nvPr>
        </p:nvSpPr>
        <p:spPr>
          <a:xfrm>
            <a:off x="628650" y="3432416"/>
            <a:ext cx="7886700" cy="1325563"/>
          </a:xfrm>
          <a:prstGeom prst="rect">
            <a:avLst/>
          </a:prstGeom>
        </p:spPr>
        <p:txBody>
          <a:bodyPr/>
          <a:lstStyle/>
          <a:p>
            <a:r>
              <a:rPr lang="en-US" dirty="0"/>
              <a:t>Non-Standard Site Carbon Cycle Protocols</a:t>
            </a:r>
          </a:p>
        </p:txBody>
      </p:sp>
      <p:sp>
        <p:nvSpPr>
          <p:cNvPr id="2" name="TextBox 1">
            <a:extLst>
              <a:ext uri="{FF2B5EF4-FFF2-40B4-BE49-F238E27FC236}">
                <a16:creationId xmlns:a16="http://schemas.microsoft.com/office/drawing/2014/main" id="{07E9AC27-0859-CE4C-A125-C33C73689A55}"/>
              </a:ext>
            </a:extLst>
          </p:cNvPr>
          <p:cNvSpPr txBox="1"/>
          <p:nvPr/>
        </p:nvSpPr>
        <p:spPr>
          <a:xfrm>
            <a:off x="7650193" y="5757334"/>
            <a:ext cx="1493807" cy="276999"/>
          </a:xfrm>
          <a:prstGeom prst="rect">
            <a:avLst/>
          </a:prstGeom>
          <a:noFill/>
        </p:spPr>
        <p:txBody>
          <a:bodyPr wrap="none" rtlCol="0">
            <a:spAutoFit/>
          </a:bodyPr>
          <a:lstStyle/>
          <a:p>
            <a:r>
              <a:rPr lang="en-US" sz="1200" dirty="0">
                <a:solidFill>
                  <a:schemeClr val="bg1"/>
                </a:solidFill>
              </a:rPr>
              <a:t>Photo: E. </a:t>
            </a:r>
            <a:r>
              <a:rPr lang="en-US" sz="1200" dirty="0" err="1">
                <a:solidFill>
                  <a:schemeClr val="bg1"/>
                </a:solidFill>
              </a:rPr>
              <a:t>Burakowski</a:t>
            </a:r>
            <a:endParaRPr lang="en-US" sz="1200" dirty="0">
              <a:solidFill>
                <a:schemeClr val="bg1"/>
              </a:solidFill>
            </a:endParaRPr>
          </a:p>
        </p:txBody>
      </p:sp>
    </p:spTree>
    <p:extLst>
      <p:ext uri="{BB962C8B-B14F-4D97-AF65-F5344CB8AC3E}">
        <p14:creationId xmlns:p14="http://schemas.microsoft.com/office/powerpoint/2010/main" val="269197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DD3C-4B1C-4306-AC71-74324D52F76F}"/>
              </a:ext>
            </a:extLst>
          </p:cNvPr>
          <p:cNvSpPr>
            <a:spLocks noGrp="1"/>
          </p:cNvSpPr>
          <p:nvPr>
            <p:ph type="title" idx="4294967295"/>
          </p:nvPr>
        </p:nvSpPr>
        <p:spPr>
          <a:xfrm>
            <a:off x="1257300" y="1027906"/>
            <a:ext cx="7518210" cy="1325563"/>
          </a:xfrm>
          <a:prstGeom prst="rect">
            <a:avLst/>
          </a:prstGeom>
        </p:spPr>
        <p:txBody>
          <a:bodyPr/>
          <a:lstStyle/>
          <a:p>
            <a:r>
              <a:rPr lang="es-AR" sz="4000" dirty="0">
                <a:solidFill>
                  <a:srgbClr val="002060"/>
                </a:solidFill>
                <a:latin typeface="Calibri" panose="020F0502020204030204" pitchFamily="34" charset="0"/>
              </a:rPr>
              <a:t>Protocolos </a:t>
            </a:r>
            <a:r>
              <a:rPr lang="es-AR" sz="4000" dirty="0" smtClean="0">
                <a:solidFill>
                  <a:srgbClr val="002060"/>
                </a:solidFill>
                <a:latin typeface="Calibri" panose="020F0502020204030204" pitchFamily="34" charset="0"/>
              </a:rPr>
              <a:t>no estándar </a:t>
            </a:r>
            <a:r>
              <a:rPr lang="es-AR" sz="4000" dirty="0">
                <a:solidFill>
                  <a:srgbClr val="002060"/>
                </a:solidFill>
                <a:latin typeface="Calibri" panose="020F0502020204030204" pitchFamily="34" charset="0"/>
              </a:rPr>
              <a:t>de campo de carbono del sitio</a:t>
            </a:r>
            <a:endParaRPr lang="es-AR" dirty="0"/>
          </a:p>
        </p:txBody>
      </p:sp>
      <p:sp>
        <p:nvSpPr>
          <p:cNvPr id="6" name="Content Placeholder 2">
            <a:extLst>
              <a:ext uri="{FF2B5EF4-FFF2-40B4-BE49-F238E27FC236}">
                <a16:creationId xmlns:a16="http://schemas.microsoft.com/office/drawing/2014/main" id="{FD3909DF-E415-9A47-9E0D-3E286A09CC18}"/>
              </a:ext>
            </a:extLst>
          </p:cNvPr>
          <p:cNvSpPr txBox="1">
            <a:spLocks/>
          </p:cNvSpPr>
          <p:nvPr/>
        </p:nvSpPr>
        <p:spPr>
          <a:xfrm>
            <a:off x="1324355" y="2400840"/>
            <a:ext cx="7617764" cy="446512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lvl="0" indent="-117475">
              <a:buNone/>
              <a:defRPr/>
            </a:pPr>
            <a:r>
              <a:rPr lang="es-AR" sz="2200" u="sng" dirty="0">
                <a:solidFill>
                  <a:sysClr val="windowText" lastClr="000000"/>
                </a:solidFill>
                <a:latin typeface="Calibri Light" panose="020F0502020204030204" pitchFamily="34" charset="0"/>
                <a:cs typeface="Calibri Light" panose="020F0502020204030204" pitchFamily="34" charset="0"/>
              </a:rPr>
              <a:t>Para todos los sitios complete:</a:t>
            </a:r>
          </a:p>
          <a:p>
            <a:pPr marL="635000" lvl="0" indent="-457200">
              <a:lnSpc>
                <a:spcPct val="120000"/>
              </a:lnSpc>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Actividades de aprendizaje de campo</a:t>
            </a:r>
          </a:p>
          <a:p>
            <a:pPr marL="635000" lvl="0" indent="-457200">
              <a:lnSpc>
                <a:spcPct val="120000"/>
              </a:lnSpc>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Selección del sitio</a:t>
            </a:r>
            <a:endParaRPr lang="es-AR" dirty="0"/>
          </a:p>
          <a:p>
            <a:pPr marL="635000" lvl="1" indent="0">
              <a:lnSpc>
                <a:spcPct val="120000"/>
              </a:lnSpc>
              <a:buNone/>
              <a:defRPr/>
            </a:pPr>
            <a:r>
              <a:rPr lang="es-AR" sz="1800" dirty="0">
                <a:solidFill>
                  <a:sysClr val="windowText" lastClr="000000"/>
                </a:solidFill>
                <a:latin typeface="Calibri Light" panose="020F0502020204030204" pitchFamily="34" charset="0"/>
                <a:cs typeface="Calibri Light" panose="020F0502020204030204" pitchFamily="34" charset="0"/>
              </a:rPr>
              <a:t>- </a:t>
            </a:r>
            <a:r>
              <a:rPr lang="es-ES" sz="1800" dirty="0">
                <a:solidFill>
                  <a:sysClr val="windowText" lastClr="000000"/>
                </a:solidFill>
                <a:latin typeface="Calibri Light" panose="020F0502020204030204" pitchFamily="34" charset="0"/>
                <a:cs typeface="Calibri Light" panose="020F0502020204030204" pitchFamily="34" charset="0"/>
              </a:rPr>
              <a:t>Elija la ubicación de su sitio de campo</a:t>
            </a:r>
            <a:endParaRPr lang="es-AR" sz="1800" dirty="0">
              <a:solidFill>
                <a:sysClr val="windowText" lastClr="000000"/>
              </a:solidFill>
              <a:latin typeface="Calibri Light" panose="020F0502020204030204" pitchFamily="34" charset="0"/>
              <a:cs typeface="Calibri Light" panose="020F0502020204030204" pitchFamily="34" charset="0"/>
            </a:endParaRPr>
          </a:p>
          <a:p>
            <a:pPr marL="635000" lvl="0" indent="-457200">
              <a:buFont typeface="Arial" panose="020B0604020202020204" pitchFamily="34" charset="0"/>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Configuración del sitio</a:t>
            </a:r>
          </a:p>
          <a:p>
            <a:pPr marL="635000" lvl="1" indent="0">
              <a:lnSpc>
                <a:spcPct val="110000"/>
              </a:lnSpc>
              <a:buNone/>
              <a:defRPr/>
            </a:pPr>
            <a:r>
              <a:rPr lang="es-ES" sz="1900" dirty="0">
                <a:solidFill>
                  <a:sysClr val="windowText" lastClr="000000"/>
                </a:solidFill>
                <a:latin typeface="Calibri Light" panose="020F0502020204030204" pitchFamily="34" charset="0"/>
                <a:cs typeface="Calibri Light" panose="020F0502020204030204" pitchFamily="34" charset="0"/>
              </a:rPr>
              <a:t>- Configure su sitio</a:t>
            </a:r>
          </a:p>
          <a:p>
            <a:pPr marL="977900" lvl="1" indent="-342900">
              <a:lnSpc>
                <a:spcPct val="110000"/>
              </a:lnSpc>
              <a:buFontTx/>
              <a:buChar char="-"/>
              <a:defRPr/>
            </a:pPr>
            <a:r>
              <a:rPr lang="es-ES" sz="1900" dirty="0">
                <a:solidFill>
                  <a:sysClr val="windowText" lastClr="000000"/>
                </a:solidFill>
                <a:latin typeface="Calibri Light" panose="020F0502020204030204" pitchFamily="34" charset="0"/>
                <a:cs typeface="Calibri Light" panose="020F0502020204030204" pitchFamily="34" charset="0"/>
              </a:rPr>
              <a:t>Determine qué vegetación medirá según el tamaño del árbol y las estimaciones del % de cobertura</a:t>
            </a:r>
          </a:p>
          <a:p>
            <a:pPr marL="177800" indent="0">
              <a:buNone/>
              <a:defRPr/>
            </a:pPr>
            <a:r>
              <a:rPr lang="es-ES" sz="2200" u="sng" dirty="0">
                <a:solidFill>
                  <a:sysClr val="windowText" lastClr="000000"/>
                </a:solidFill>
                <a:latin typeface="Calibri Light" panose="020F0502020204030204" pitchFamily="34" charset="0"/>
                <a:cs typeface="Calibri Light" panose="020F0502020204030204" pitchFamily="34" charset="0"/>
              </a:rPr>
              <a:t>Complete algunas o todas las siguientes, según la vegetación presente</a:t>
            </a:r>
            <a:endParaRPr lang="es-AR" sz="2200" u="sng" strike="noStrike" kern="1200" cap="none" spc="0" baseline="0" noProof="0" dirty="0" smtClean="0">
              <a:solidFill>
                <a:sysClr val="windowText" lastClr="000000"/>
              </a:solidFill>
              <a:latin typeface="Calibri Light" panose="020F0502020204030204" pitchFamily="34" charset="0"/>
              <a:cs typeface="Calibri Light" panose="020F0502020204030204" pitchFamily="34" charset="0"/>
            </a:endParaRPr>
          </a:p>
          <a:p>
            <a:pPr marL="635000" lvl="0" indent="-457200">
              <a:buFont typeface="Arial" panose="020B0604020202020204" pitchFamily="34" charset="0"/>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Protocolo de soporte de cómo medir árboles</a:t>
            </a:r>
          </a:p>
          <a:p>
            <a:pPr marL="635000" lvl="0" indent="-457200">
              <a:buFont typeface="Arial" panose="020B0604020202020204" pitchFamily="34" charset="0"/>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Protocolos de árboles</a:t>
            </a:r>
          </a:p>
          <a:p>
            <a:pPr marL="635000" lvl="0" indent="-457200">
              <a:buFont typeface="Arial" panose="020B0604020202020204" pitchFamily="34" charset="0"/>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Protocolo de arbustos/retoños</a:t>
            </a:r>
          </a:p>
          <a:p>
            <a:pPr marL="635000" lvl="0" indent="-457200">
              <a:buFont typeface="Arial" panose="020B0604020202020204" pitchFamily="34" charset="0"/>
              <a:buAutoNum type="arabicPeriod"/>
              <a:defRPr/>
            </a:pPr>
            <a:r>
              <a:rPr lang="es-AR" sz="2200" dirty="0">
                <a:solidFill>
                  <a:sysClr val="windowText" lastClr="000000"/>
                </a:solidFill>
                <a:latin typeface="Calibri Light" panose="020F0502020204030204" pitchFamily="34" charset="0"/>
                <a:cs typeface="Calibri Light" panose="020F0502020204030204" pitchFamily="34" charset="0"/>
              </a:rPr>
              <a:t>Protocolo Herbáceo</a:t>
            </a:r>
          </a:p>
          <a:p>
            <a:pPr marL="295275" marR="0" lvl="0" indent="-11747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38204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75473-10EA-426E-A588-6888F8FDE8A4}"/>
              </a:ext>
            </a:extLst>
          </p:cNvPr>
          <p:cNvSpPr>
            <a:spLocks noGrp="1"/>
          </p:cNvSpPr>
          <p:nvPr>
            <p:ph type="title" idx="4294967295"/>
          </p:nvPr>
        </p:nvSpPr>
        <p:spPr>
          <a:xfrm>
            <a:off x="1181806" y="1274497"/>
            <a:ext cx="7962194" cy="684742"/>
          </a:xfrm>
          <a:prstGeom prst="rect">
            <a:avLst/>
          </a:prstGeom>
        </p:spPr>
        <p:txBody>
          <a:bodyPr/>
          <a:lstStyle/>
          <a:p>
            <a:pPr rtl="0" eaLnBrk="1" fontAlgn="auto" latinLnBrk="0" hangingPunct="1"/>
            <a:r>
              <a:rPr lang="es-AR" sz="4000" i="0" kern="1200" spc="0" baseline="0" dirty="0" smtClean="0">
                <a:ln>
                  <a:noFill/>
                </a:ln>
                <a:solidFill>
                  <a:srgbClr val="002060"/>
                </a:solidFill>
                <a:effectLst/>
                <a:latin typeface="Calibri" panose="020F0502020204030204" pitchFamily="34" charset="0"/>
                <a:ea typeface="+mn-ea"/>
                <a:cs typeface="+mn-cs"/>
              </a:rPr>
              <a:t>Actividades de aprendizaje</a:t>
            </a:r>
            <a:r>
              <a:rPr lang="es-AR" sz="4000" i="0" kern="1200" spc="0" dirty="0" smtClean="0">
                <a:ln>
                  <a:noFill/>
                </a:ln>
                <a:solidFill>
                  <a:srgbClr val="002060"/>
                </a:solidFill>
                <a:effectLst/>
                <a:latin typeface="Calibri" panose="020F0502020204030204" pitchFamily="34" charset="0"/>
                <a:ea typeface="+mn-ea"/>
                <a:cs typeface="+mn-cs"/>
              </a:rPr>
              <a:t> de campo</a:t>
            </a:r>
            <a:endParaRPr lang="es-AR" sz="4000" dirty="0"/>
          </a:p>
        </p:txBody>
      </p:sp>
      <p:sp>
        <p:nvSpPr>
          <p:cNvPr id="2" name="Content Placeholder 2">
            <a:extLst>
              <a:ext uri="{FF2B5EF4-FFF2-40B4-BE49-F238E27FC236}">
                <a16:creationId xmlns:a16="http://schemas.microsoft.com/office/drawing/2014/main" id="{F025F4E8-C842-5F40-9E97-1347C478D66E}"/>
              </a:ext>
            </a:extLst>
          </p:cNvPr>
          <p:cNvSpPr txBox="1">
            <a:spLocks/>
          </p:cNvSpPr>
          <p:nvPr/>
        </p:nvSpPr>
        <p:spPr>
          <a:xfrm>
            <a:off x="1324355" y="2066306"/>
            <a:ext cx="7617764" cy="138027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None/>
            </a:pPr>
            <a:r>
              <a:rPr lang="es-AR" sz="2800" dirty="0"/>
              <a:t>Estas actividades enseñan conceptos y habilidades importantes para comprender y realizar Protocolos de carbono.</a:t>
            </a:r>
            <a:endParaRPr lang="es-AR" sz="2800" dirty="0"/>
          </a:p>
        </p:txBody>
      </p:sp>
      <p:sp>
        <p:nvSpPr>
          <p:cNvPr id="5" name="TextBox 4">
            <a:extLst>
              <a:ext uri="{FF2B5EF4-FFF2-40B4-BE49-F238E27FC236}">
                <a16:creationId xmlns:a16="http://schemas.microsoft.com/office/drawing/2014/main" id="{197F0F81-BA97-C147-B3C9-B528CA0E4BAE}"/>
              </a:ext>
            </a:extLst>
          </p:cNvPr>
          <p:cNvSpPr txBox="1"/>
          <p:nvPr/>
        </p:nvSpPr>
        <p:spPr>
          <a:xfrm>
            <a:off x="2082018" y="3391869"/>
            <a:ext cx="3958135" cy="1384995"/>
          </a:xfrm>
          <a:prstGeom prst="rect">
            <a:avLst/>
          </a:prstGeom>
          <a:noFill/>
        </p:spPr>
        <p:txBody>
          <a:bodyPr wrap="none" rtlCol="0" anchor="t">
            <a:spAutoFit/>
          </a:bodyPr>
          <a:lstStyle/>
          <a:p>
            <a:pPr marL="635000" indent="-457200">
              <a:lnSpc>
                <a:spcPct val="150000"/>
              </a:lnSpc>
              <a:buFont typeface="Arial"/>
              <a:buAutoNum type="arabicPeriod"/>
            </a:pPr>
            <a:r>
              <a:rPr lang="es-AR" sz="2800" dirty="0" smtClean="0"/>
              <a:t>Unidades de biomasa</a:t>
            </a:r>
          </a:p>
          <a:p>
            <a:pPr marL="635000" indent="-457200">
              <a:lnSpc>
                <a:spcPct val="150000"/>
              </a:lnSpc>
              <a:buFont typeface="Arial"/>
              <a:buAutoNum type="arabicPeriod"/>
            </a:pPr>
            <a:r>
              <a:rPr lang="es-AR" sz="2800" dirty="0" err="1" smtClean="0"/>
              <a:t>Alometría</a:t>
            </a:r>
            <a:endParaRPr lang="es-AR" sz="2800" dirty="0"/>
          </a:p>
        </p:txBody>
      </p:sp>
      <p:pic>
        <p:nvPicPr>
          <p:cNvPr id="6" name="Picture 9" descr="Image shows a world map with different colors; there is no legend.">
            <a:extLst>
              <a:ext uri="{FF2B5EF4-FFF2-40B4-BE49-F238E27FC236}">
                <a16:creationId xmlns:a16="http://schemas.microsoft.com/office/drawing/2014/main" id="{43775854-ACE0-9A49-8516-3A2B0FA80E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7136" y="5111948"/>
            <a:ext cx="2815444" cy="1349959"/>
          </a:xfrm>
          <a:prstGeom prst="rect">
            <a:avLst/>
          </a:prstGeom>
        </p:spPr>
      </p:pic>
      <p:pic>
        <p:nvPicPr>
          <p:cNvPr id="7" name="Picture 5" descr="Image shows a graph of Predicted Biomass in kilograms against dbh in centimeters for: 1) maple/oak/hickory/beech 2) soft maple/birch 3) Douglas - fir 4) mixed hardwood 5) true fir/hemlock 6) aspen/alder/cottonwood/willow 7) spruce 8) pine 9) cedar/larch 10) woodland. All curves graphed seemed to be exponential.">
            <a:extLst>
              <a:ext uri="{FF2B5EF4-FFF2-40B4-BE49-F238E27FC236}">
                <a16:creationId xmlns:a16="http://schemas.microsoft.com/office/drawing/2014/main" id="{1D381133-890C-E442-BEF2-48205A891F69}"/>
              </a:ext>
            </a:extLst>
          </p:cNvPr>
          <p:cNvPicPr>
            <a:picLocks noChangeAspect="1"/>
          </p:cNvPicPr>
          <p:nvPr/>
        </p:nvPicPr>
        <p:blipFill>
          <a:blip r:embed="rId3"/>
          <a:stretch>
            <a:fillRect/>
          </a:stretch>
        </p:blipFill>
        <p:spPr>
          <a:xfrm>
            <a:off x="6085430" y="3660720"/>
            <a:ext cx="2705002" cy="2902457"/>
          </a:xfrm>
          <a:prstGeom prst="rect">
            <a:avLst/>
          </a:prstGeom>
        </p:spPr>
      </p:pic>
    </p:spTree>
    <p:extLst>
      <p:ext uri="{BB962C8B-B14F-4D97-AF65-F5344CB8AC3E}">
        <p14:creationId xmlns:p14="http://schemas.microsoft.com/office/powerpoint/2010/main" val="32330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8029B2-E817-41FF-AACE-A080BA7D252A}"/>
              </a:ext>
            </a:extLst>
          </p:cNvPr>
          <p:cNvSpPr>
            <a:spLocks noGrp="1"/>
          </p:cNvSpPr>
          <p:nvPr>
            <p:ph type="title" idx="4294967295"/>
          </p:nvPr>
        </p:nvSpPr>
        <p:spPr>
          <a:xfrm>
            <a:off x="1308832" y="1144059"/>
            <a:ext cx="5957381" cy="662164"/>
          </a:xfrm>
          <a:prstGeom prst="rect">
            <a:avLst/>
          </a:prstGeom>
        </p:spPr>
        <p:txBody>
          <a:bodyPr/>
          <a:lstStyle/>
          <a:p>
            <a:pPr rtl="0" eaLnBrk="1" latinLnBrk="0" hangingPunct="1"/>
            <a:r>
              <a:rPr lang="es-AR" dirty="0" smtClean="0">
                <a:solidFill>
                  <a:srgbClr val="002060"/>
                </a:solidFill>
              </a:rPr>
              <a:t>Unidades de biomasa</a:t>
            </a:r>
            <a:endParaRPr lang="es-AR" dirty="0">
              <a:solidFill>
                <a:srgbClr val="002060"/>
              </a:solidFill>
            </a:endParaRPr>
          </a:p>
        </p:txBody>
      </p:sp>
      <p:sp>
        <p:nvSpPr>
          <p:cNvPr id="3" name="Content Placeholder 2">
            <a:extLst>
              <a:ext uri="{FF2B5EF4-FFF2-40B4-BE49-F238E27FC236}">
                <a16:creationId xmlns:a16="http://schemas.microsoft.com/office/drawing/2014/main" id="{FAD9D037-6BD5-B444-AADA-12A3B7B04DB0}"/>
              </a:ext>
            </a:extLst>
          </p:cNvPr>
          <p:cNvSpPr txBox="1">
            <a:spLocks/>
          </p:cNvSpPr>
          <p:nvPr/>
        </p:nvSpPr>
        <p:spPr>
          <a:xfrm>
            <a:off x="1308833" y="2116308"/>
            <a:ext cx="4814381" cy="4464050"/>
          </a:xfrm>
          <a:prstGeom prst="rect">
            <a:avLst/>
          </a:prstGeom>
        </p:spPr>
        <p:txBody>
          <a:bodyPr vert="horz"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200" dirty="0">
                <a:latin typeface="Calibri Light" panose="020F0502020204030204" pitchFamily="34" charset="0"/>
                <a:cs typeface="Calibri Light" panose="020F0502020204030204" pitchFamily="34" charset="0"/>
              </a:rPr>
              <a:t>Los estudiantes calculan la biomasa del aula en g / m2.</a:t>
            </a:r>
          </a:p>
          <a:p>
            <a:r>
              <a:rPr lang="es-ES" sz="2200" dirty="0">
                <a:latin typeface="Calibri Light" panose="020F0502020204030204" pitchFamily="34" charset="0"/>
                <a:cs typeface="Calibri Light" panose="020F0502020204030204" pitchFamily="34" charset="0"/>
              </a:rPr>
              <a:t>Los estudiantes evalúan cómo cambiaría la biomasa si el tamaño o la masa de un área de muestra fuera diferente.</a:t>
            </a:r>
          </a:p>
          <a:p>
            <a:r>
              <a:rPr lang="es-ES" sz="2200" dirty="0">
                <a:latin typeface="Calibri Light" panose="020F0502020204030204" pitchFamily="34" charset="0"/>
                <a:cs typeface="Calibri Light" panose="020F0502020204030204" pitchFamily="34" charset="0"/>
              </a:rPr>
              <a:t>Los estudiantes clasifican los biomas globales de mayor a menor biomasa y comparan sus suposiciones con los datos disponibles.</a:t>
            </a:r>
          </a:p>
          <a:p>
            <a:r>
              <a:rPr lang="es-ES" sz="2200" dirty="0">
                <a:latin typeface="Calibri Light" panose="020F0502020204030204" pitchFamily="34" charset="0"/>
                <a:cs typeface="Calibri Light" panose="020F0502020204030204" pitchFamily="34" charset="0"/>
              </a:rPr>
              <a:t>Los estudiantes estiman cuánto carbono se almacena en el patio de la escuela (g C / m2) según la clasificación de su bioma y lo que ven.</a:t>
            </a:r>
            <a:endParaRPr lang="es-AR" sz="2200" dirty="0">
              <a:latin typeface="Calibri Light" panose="020F0502020204030204" pitchFamily="34" charset="0"/>
              <a:cs typeface="Calibri Light" panose="020F0502020204030204" pitchFamily="34" charset="0"/>
            </a:endParaRPr>
          </a:p>
        </p:txBody>
      </p:sp>
      <p:pic>
        <p:nvPicPr>
          <p:cNvPr id="4" name="Picture 5" descr="Image shows a 5 meter by 6 meter rectangle with six people icons in it.">
            <a:extLst>
              <a:ext uri="{FF2B5EF4-FFF2-40B4-BE49-F238E27FC236}">
                <a16:creationId xmlns:a16="http://schemas.microsoft.com/office/drawing/2014/main" id="{EB45DCCC-4006-3A4A-B39F-E263AC80DC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0982" y="2221991"/>
            <a:ext cx="2557995" cy="1606301"/>
          </a:xfrm>
          <a:prstGeom prst="rect">
            <a:avLst/>
          </a:prstGeom>
        </p:spPr>
      </p:pic>
      <p:pic>
        <p:nvPicPr>
          <p:cNvPr id="2" name="Picture 9" descr="Image shows a world map with different colors; there is no legend.">
            <a:extLst>
              <a:ext uri="{FF2B5EF4-FFF2-40B4-BE49-F238E27FC236}">
                <a16:creationId xmlns:a16="http://schemas.microsoft.com/office/drawing/2014/main" id="{22627583-271C-B94E-AC6C-E42170152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3853" y="4525184"/>
            <a:ext cx="2815444" cy="1349959"/>
          </a:xfrm>
          <a:prstGeom prst="rect">
            <a:avLst/>
          </a:prstGeom>
        </p:spPr>
      </p:pic>
    </p:spTree>
    <p:extLst>
      <p:ext uri="{BB962C8B-B14F-4D97-AF65-F5344CB8AC3E}">
        <p14:creationId xmlns:p14="http://schemas.microsoft.com/office/powerpoint/2010/main" val="310054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28C370-0C3F-4FB5-810E-3AF74A31D84E}"/>
              </a:ext>
            </a:extLst>
          </p:cNvPr>
          <p:cNvSpPr>
            <a:spLocks noGrp="1"/>
          </p:cNvSpPr>
          <p:nvPr>
            <p:ph type="title" idx="4294967295"/>
          </p:nvPr>
        </p:nvSpPr>
        <p:spPr>
          <a:xfrm>
            <a:off x="1591733" y="1234371"/>
            <a:ext cx="2607734" cy="662164"/>
          </a:xfrm>
          <a:prstGeom prst="rect">
            <a:avLst/>
          </a:prstGeom>
        </p:spPr>
        <p:txBody>
          <a:bodyPr/>
          <a:lstStyle/>
          <a:p>
            <a:pPr rtl="0" eaLnBrk="1" latinLnBrk="0" hangingPunct="1"/>
            <a:r>
              <a:rPr lang="es-AR" dirty="0" err="1" smtClean="0">
                <a:solidFill>
                  <a:srgbClr val="002060"/>
                </a:solidFill>
              </a:rPr>
              <a:t>Alometría</a:t>
            </a:r>
            <a:endParaRPr lang="es-AR" dirty="0">
              <a:solidFill>
                <a:srgbClr val="002060"/>
              </a:solidFill>
            </a:endParaRPr>
          </a:p>
        </p:txBody>
      </p:sp>
      <p:sp>
        <p:nvSpPr>
          <p:cNvPr id="2" name="Content Placeholder 2">
            <a:extLst>
              <a:ext uri="{FF2B5EF4-FFF2-40B4-BE49-F238E27FC236}">
                <a16:creationId xmlns:a16="http://schemas.microsoft.com/office/drawing/2014/main" id="{35CB7C30-24EF-3446-90AC-34EC8AD79AF3}"/>
              </a:ext>
            </a:extLst>
          </p:cNvPr>
          <p:cNvSpPr txBox="1">
            <a:spLocks/>
          </p:cNvSpPr>
          <p:nvPr/>
        </p:nvSpPr>
        <p:spPr>
          <a:xfrm>
            <a:off x="1323975" y="2123197"/>
            <a:ext cx="4101465" cy="4464050"/>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200" dirty="0">
                <a:latin typeface="Calibri Light" panose="020F0502020204030204" pitchFamily="34" charset="0"/>
                <a:cs typeface="Calibri Light" panose="020F0502020204030204" pitchFamily="34" charset="0"/>
              </a:rPr>
              <a:t>Los estudiantes miden la altura, la amplitud de los brazos y la longitud del pie para mostrar cómo </a:t>
            </a:r>
            <a:r>
              <a:rPr lang="es-ES" sz="2200" u="sng" dirty="0">
                <a:latin typeface="Calibri Light" panose="020F0502020204030204" pitchFamily="34" charset="0"/>
                <a:cs typeface="Calibri Light" panose="020F0502020204030204" pitchFamily="34" charset="0"/>
              </a:rPr>
              <a:t>las partes del organismo vivo están relacionadas con el todo </a:t>
            </a:r>
            <a:r>
              <a:rPr lang="es-ES" sz="2200" dirty="0">
                <a:latin typeface="Calibri Light" panose="020F0502020204030204" pitchFamily="34" charset="0"/>
                <a:cs typeface="Calibri Light" panose="020F0502020204030204" pitchFamily="34" charset="0"/>
              </a:rPr>
              <a:t>(</a:t>
            </a:r>
            <a:r>
              <a:rPr lang="es-ES" sz="2200" dirty="0" err="1">
                <a:latin typeface="Calibri Light" panose="020F0502020204030204" pitchFamily="34" charset="0"/>
                <a:cs typeface="Calibri Light" panose="020F0502020204030204" pitchFamily="34" charset="0"/>
              </a:rPr>
              <a:t>alometría</a:t>
            </a:r>
            <a:r>
              <a:rPr lang="es-ES" sz="2200" dirty="0">
                <a:latin typeface="Calibri Light" panose="020F0502020204030204" pitchFamily="34" charset="0"/>
                <a:cs typeface="Calibri Light" panose="020F0502020204030204" pitchFamily="34" charset="0"/>
              </a:rPr>
              <a:t>).</a:t>
            </a:r>
          </a:p>
          <a:p>
            <a:r>
              <a:rPr lang="es-ES" sz="2200" dirty="0">
                <a:latin typeface="Calibri Light" panose="020F0502020204030204" pitchFamily="34" charset="0"/>
                <a:cs typeface="Calibri Light" panose="020F0502020204030204" pitchFamily="34" charset="0"/>
              </a:rPr>
              <a:t>Los estudiantes usan este concepto para comprender cómo se puede usar la circunferencia / DAP de los árboles para estimar la biomasa.</a:t>
            </a:r>
          </a:p>
          <a:p>
            <a:r>
              <a:rPr lang="es-ES" sz="2200" dirty="0">
                <a:latin typeface="Calibri Light" panose="020F0502020204030204" pitchFamily="34" charset="0"/>
                <a:cs typeface="Calibri Light" panose="020F0502020204030204" pitchFamily="34" charset="0"/>
              </a:rPr>
              <a:t>Los estudiantes ven las relaciones </a:t>
            </a:r>
            <a:r>
              <a:rPr lang="es-ES" sz="2200" dirty="0" err="1">
                <a:latin typeface="Calibri Light" panose="020F0502020204030204" pitchFamily="34" charset="0"/>
                <a:cs typeface="Calibri Light" panose="020F0502020204030204" pitchFamily="34" charset="0"/>
              </a:rPr>
              <a:t>alométricas</a:t>
            </a:r>
            <a:r>
              <a:rPr lang="es-ES" sz="2200" dirty="0">
                <a:latin typeface="Calibri Light" panose="020F0502020204030204" pitchFamily="34" charset="0"/>
                <a:cs typeface="Calibri Light" panose="020F0502020204030204" pitchFamily="34" charset="0"/>
              </a:rPr>
              <a:t> de los grupos de especies de árboles.</a:t>
            </a:r>
            <a:endParaRPr lang="es-AR" dirty="0">
              <a:latin typeface="Calibri Light" panose="020F0502020204030204" pitchFamily="34" charset="0"/>
              <a:cs typeface="Calibri Light" panose="020F0502020204030204" pitchFamily="34" charset="0"/>
            </a:endParaRPr>
          </a:p>
        </p:txBody>
      </p:sp>
      <p:pic>
        <p:nvPicPr>
          <p:cNvPr id="3" name="Picture 5" descr="Image shows a graph of Predicted Biomass in kilograms against dbh in centimeters for: 1) maple/oak/hickory/beech 2) soft maple/birch 3) Douglas - fir 4) mixed hardwood 5) true fir/hemlock 6) aspen/alder/cottonwood/willow 7) spruce 8) pine 9) cedar/larch 10) woodland. All curves graphed seemed to be exponential.">
            <a:extLst>
              <a:ext uri="{FF2B5EF4-FFF2-40B4-BE49-F238E27FC236}">
                <a16:creationId xmlns:a16="http://schemas.microsoft.com/office/drawing/2014/main" id="{2CCB5240-C5AC-6C41-B890-A51DAFB52159}"/>
              </a:ext>
            </a:extLst>
          </p:cNvPr>
          <p:cNvPicPr>
            <a:picLocks noChangeAspect="1"/>
          </p:cNvPicPr>
          <p:nvPr/>
        </p:nvPicPr>
        <p:blipFill>
          <a:blip r:embed="rId2"/>
          <a:stretch>
            <a:fillRect/>
          </a:stretch>
        </p:blipFill>
        <p:spPr>
          <a:xfrm>
            <a:off x="5733562" y="2245360"/>
            <a:ext cx="3267923" cy="3506470"/>
          </a:xfrm>
          <a:prstGeom prst="rect">
            <a:avLst/>
          </a:prstGeom>
        </p:spPr>
      </p:pic>
      <p:sp>
        <p:nvSpPr>
          <p:cNvPr id="4" name="TextBox 3">
            <a:extLst>
              <a:ext uri="{FF2B5EF4-FFF2-40B4-BE49-F238E27FC236}">
                <a16:creationId xmlns:a16="http://schemas.microsoft.com/office/drawing/2014/main" id="{79E08D9D-DFF1-2149-91F6-499EB291E7B9}"/>
              </a:ext>
            </a:extLst>
          </p:cNvPr>
          <p:cNvSpPr txBox="1"/>
          <p:nvPr/>
        </p:nvSpPr>
        <p:spPr>
          <a:xfrm>
            <a:off x="7274944" y="5991225"/>
            <a:ext cx="186618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Jenkins et al. 2003</a:t>
            </a:r>
          </a:p>
        </p:txBody>
      </p:sp>
    </p:spTree>
    <p:extLst>
      <p:ext uri="{BB962C8B-B14F-4D97-AF65-F5344CB8AC3E}">
        <p14:creationId xmlns:p14="http://schemas.microsoft.com/office/powerpoint/2010/main" val="191654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8D3C-429F-4F08-9CB2-F6C504FC0D07}"/>
              </a:ext>
            </a:extLst>
          </p:cNvPr>
          <p:cNvSpPr>
            <a:spLocks noGrp="1"/>
          </p:cNvSpPr>
          <p:nvPr>
            <p:ph type="title" idx="4294967295"/>
          </p:nvPr>
        </p:nvSpPr>
        <p:spPr>
          <a:xfrm>
            <a:off x="1179513" y="1117988"/>
            <a:ext cx="4127273" cy="752863"/>
          </a:xfrm>
          <a:prstGeom prst="rect">
            <a:avLst/>
          </a:prstGeom>
        </p:spPr>
        <p:txBody>
          <a:bodyPr/>
          <a:lstStyle/>
          <a:p>
            <a:r>
              <a:rPr lang="es-AR" sz="4000" dirty="0" smtClean="0">
                <a:hlinkClick r:id="rId3"/>
              </a:rPr>
              <a:t>Selección del sitio</a:t>
            </a:r>
            <a:endParaRPr lang="es-AR" sz="4000" dirty="0"/>
          </a:p>
        </p:txBody>
      </p:sp>
      <p:sp>
        <p:nvSpPr>
          <p:cNvPr id="14" name="TextBox 13">
            <a:extLst>
              <a:ext uri="{FF2B5EF4-FFF2-40B4-BE49-F238E27FC236}">
                <a16:creationId xmlns:a16="http://schemas.microsoft.com/office/drawing/2014/main" id="{09E97E4A-C3C5-F648-8760-F0C69F4BD4DA}"/>
              </a:ext>
            </a:extLst>
          </p:cNvPr>
          <p:cNvSpPr txBox="1"/>
          <p:nvPr/>
        </p:nvSpPr>
        <p:spPr>
          <a:xfrm>
            <a:off x="5200650" y="1202031"/>
            <a:ext cx="3920111" cy="584775"/>
          </a:xfrm>
          <a:prstGeom prst="rect">
            <a:avLst/>
          </a:prstGeom>
          <a:noFill/>
        </p:spPr>
        <p:txBody>
          <a:bodyPr wrap="square" rtlCol="0">
            <a:spAutoFit/>
          </a:bodyPr>
          <a:lstStyle/>
          <a:p>
            <a:pPr algn="r"/>
            <a:r>
              <a:rPr lang="es-ES" sz="1600" i="1" dirty="0">
                <a:solidFill>
                  <a:sysClr val="windowText" lastClr="000000"/>
                </a:solidFill>
              </a:rPr>
              <a:t>La selección del sitio se puede completar con o sin la participación de los estudiantes.</a:t>
            </a:r>
            <a:endParaRPr lang="es-AR" sz="1600" dirty="0"/>
          </a:p>
        </p:txBody>
      </p:sp>
      <p:sp>
        <p:nvSpPr>
          <p:cNvPr id="11" name="Content Placeholder 9">
            <a:extLst>
              <a:ext uri="{FF2B5EF4-FFF2-40B4-BE49-F238E27FC236}">
                <a16:creationId xmlns:a16="http://schemas.microsoft.com/office/drawing/2014/main" id="{099809DC-44E2-2148-86E6-8ACE9F2D5516}"/>
              </a:ext>
            </a:extLst>
          </p:cNvPr>
          <p:cNvSpPr txBox="1">
            <a:spLocks/>
          </p:cNvSpPr>
          <p:nvPr/>
        </p:nvSpPr>
        <p:spPr>
          <a:xfrm>
            <a:off x="1179513" y="1990604"/>
            <a:ext cx="7817328" cy="47148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2400" dirty="0">
                <a:solidFill>
                  <a:sysClr val="windowText" lastClr="000000"/>
                </a:solidFill>
                <a:latin typeface="Calibri" panose="020F0502020204030204" pitchFamily="34" charset="0"/>
                <a:cs typeface="Calibri" panose="020F0502020204030204" pitchFamily="34" charset="0"/>
              </a:rPr>
              <a:t>Determine si su sitio es un sitio "estándar" o "no estándar":</a:t>
            </a:r>
            <a:endParaRPr kumimoji="0" lang="es-AR" sz="2400" i="0" strike="noStrike" kern="1200" cap="none" spc="0" normalizeH="0" baseline="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953811F-A2F2-6941-B57F-BB3E997C72E4}"/>
              </a:ext>
            </a:extLst>
          </p:cNvPr>
          <p:cNvSpPr txBox="1"/>
          <p:nvPr/>
        </p:nvSpPr>
        <p:spPr>
          <a:xfrm>
            <a:off x="1388803" y="2492591"/>
            <a:ext cx="6171724" cy="4169466"/>
          </a:xfrm>
          <a:prstGeom prst="rect">
            <a:avLst/>
          </a:prstGeom>
          <a:noFill/>
        </p:spPr>
        <p:txBody>
          <a:bodyPr wrap="square" rtlCol="0">
            <a:normAutofit lnSpcReduction="10000"/>
          </a:bodyPr>
          <a:lstStyle/>
          <a:p>
            <a:pPr marL="349250" indent="-349250"/>
            <a:r>
              <a:rPr lang="es-AR" sz="2200" u="sng" dirty="0">
                <a:latin typeface="Calibri" panose="020F0502020204030204" pitchFamily="34" charset="0"/>
                <a:cs typeface="Calibri" panose="020F0502020204030204" pitchFamily="34" charset="0"/>
              </a:rPr>
              <a:t>Sitio Estándar</a:t>
            </a:r>
            <a:r>
              <a:rPr lang="es-AR" sz="2200" dirty="0">
                <a:latin typeface="Calibri" panose="020F0502020204030204" pitchFamily="34" charset="0"/>
                <a:cs typeface="Calibri" panose="020F0502020204030204" pitchFamily="34" charset="0"/>
              </a:rPr>
              <a:t>– un área accesible de por lo menos</a:t>
            </a:r>
            <a:r>
              <a:rPr lang="es-AR" sz="2200" dirty="0">
                <a:solidFill>
                  <a:sysClr val="windowText" lastClr="000000"/>
                </a:solidFill>
                <a:latin typeface="Calibri" panose="020F0502020204030204" pitchFamily="34" charset="0"/>
                <a:cs typeface="Calibri" panose="020F0502020204030204" pitchFamily="34" charset="0"/>
              </a:rPr>
              <a:t> 225 m</a:t>
            </a:r>
            <a:r>
              <a:rPr lang="es-AR" sz="2200" baseline="30000" dirty="0">
                <a:solidFill>
                  <a:sysClr val="windowText" lastClr="000000"/>
                </a:solidFill>
                <a:latin typeface="Calibri" panose="020F0502020204030204" pitchFamily="34" charset="0"/>
                <a:cs typeface="Calibri" panose="020F0502020204030204" pitchFamily="34" charset="0"/>
              </a:rPr>
              <a:t>2</a:t>
            </a:r>
            <a:r>
              <a:rPr lang="es-AR" sz="2200" dirty="0">
                <a:solidFill>
                  <a:sysClr val="windowText" lastClr="000000"/>
                </a:solidFill>
                <a:latin typeface="Calibri" panose="020F0502020204030204" pitchFamily="34" charset="0"/>
                <a:cs typeface="Calibri" panose="020F0502020204030204" pitchFamily="34" charset="0"/>
              </a:rPr>
              <a:t> (15m x 15m) de vegetación contigua (bosque, matorral, pradera). Apunte a 30 m x 30 m (900 m</a:t>
            </a:r>
            <a:r>
              <a:rPr lang="es-AR" sz="2200" baseline="30000" dirty="0">
                <a:solidFill>
                  <a:sysClr val="windowText" lastClr="000000"/>
                </a:solidFill>
                <a:latin typeface="Calibri" panose="020F0502020204030204" pitchFamily="34" charset="0"/>
                <a:cs typeface="Calibri" panose="020F0502020204030204" pitchFamily="34" charset="0"/>
              </a:rPr>
              <a:t>2</a:t>
            </a:r>
            <a:r>
              <a:rPr lang="es-AR" sz="2200" dirty="0">
                <a:solidFill>
                  <a:sysClr val="windowText" lastClr="000000"/>
                </a:solidFill>
                <a:latin typeface="Calibri" panose="020F0502020204030204" pitchFamily="34" charset="0"/>
                <a:cs typeface="Calibri" panose="020F0502020204030204" pitchFamily="34" charset="0"/>
              </a:rPr>
              <a:t>). Un área más pequeña o de forma diferente funcionará, modifique el protocolo de mapeo de árboles para que se adapte a su sitio y estudiantes</a:t>
            </a:r>
            <a:r>
              <a:rPr lang="es-AR" sz="2200" dirty="0" smtClean="0">
                <a:solidFill>
                  <a:sysClr val="windowText" lastClr="000000"/>
                </a:solidFill>
                <a:latin typeface="Calibri" panose="020F0502020204030204" pitchFamily="34" charset="0"/>
                <a:cs typeface="Calibri" panose="020F0502020204030204" pitchFamily="34" charset="0"/>
              </a:rPr>
              <a:t>.</a:t>
            </a:r>
            <a:r>
              <a:rPr lang="es-AR" sz="2000" b="1" dirty="0">
                <a:solidFill>
                  <a:srgbClr val="FF0000"/>
                </a:solidFill>
                <a:latin typeface="Calibri" panose="020F0502020204030204" pitchFamily="34" charset="0"/>
                <a:cs typeface="Calibri" panose="020F0502020204030204" pitchFamily="34" charset="0"/>
              </a:rPr>
              <a:t> *Por favor </a:t>
            </a:r>
            <a:r>
              <a:rPr lang="es-AR" sz="2000" b="1" dirty="0" smtClean="0">
                <a:solidFill>
                  <a:srgbClr val="FF0000"/>
                </a:solidFill>
                <a:latin typeface="Calibri" panose="020F0502020204030204" pitchFamily="34" charset="0"/>
                <a:cs typeface="Calibri" panose="020F0502020204030204" pitchFamily="34" charset="0"/>
              </a:rPr>
              <a:t>use el </a:t>
            </a:r>
            <a:r>
              <a:rPr lang="es-AR" sz="2000" b="1" dirty="0" err="1">
                <a:solidFill>
                  <a:srgbClr val="FF0000"/>
                </a:solidFill>
                <a:latin typeface="Calibri" panose="020F0502020204030204" pitchFamily="34" charset="0"/>
                <a:cs typeface="Calibri" panose="020F0502020204030204" pitchFamily="34" charset="0"/>
              </a:rPr>
              <a:t>eTraining</a:t>
            </a:r>
            <a:r>
              <a:rPr lang="es-AR" sz="2000" b="1" dirty="0">
                <a:solidFill>
                  <a:srgbClr val="FF0000"/>
                </a:solidFill>
                <a:latin typeface="Calibri" panose="020F0502020204030204" pitchFamily="34" charset="0"/>
                <a:cs typeface="Calibri" panose="020F0502020204030204" pitchFamily="34" charset="0"/>
              </a:rPr>
              <a:t> de los protocolos de sitio de campo </a:t>
            </a:r>
            <a:r>
              <a:rPr lang="es-AR" sz="2000" b="1" dirty="0" smtClean="0">
                <a:solidFill>
                  <a:srgbClr val="FF0000"/>
                </a:solidFill>
                <a:latin typeface="Calibri" panose="020F0502020204030204" pitchFamily="34" charset="0"/>
                <a:cs typeface="Calibri" panose="020F0502020204030204" pitchFamily="34" charset="0"/>
              </a:rPr>
              <a:t>estándar </a:t>
            </a:r>
            <a:r>
              <a:rPr lang="es-AR" sz="2000" b="1" dirty="0">
                <a:solidFill>
                  <a:srgbClr val="FF0000"/>
                </a:solidFill>
                <a:latin typeface="Calibri" panose="020F0502020204030204" pitchFamily="34" charset="0"/>
                <a:cs typeface="Calibri" panose="020F0502020204030204" pitchFamily="34" charset="0"/>
              </a:rPr>
              <a:t>del ciclo de carbono</a:t>
            </a:r>
            <a:r>
              <a:rPr lang="es-AR" sz="2000" b="1" dirty="0" smtClean="0">
                <a:solidFill>
                  <a:srgbClr val="FF0000"/>
                </a:solidFill>
                <a:latin typeface="Calibri" panose="020F0502020204030204" pitchFamily="34" charset="0"/>
                <a:cs typeface="Calibri" panose="020F0502020204030204" pitchFamily="34" charset="0"/>
              </a:rPr>
              <a:t>.</a:t>
            </a:r>
            <a:endParaRPr lang="es-AR" sz="2200" u="sng" dirty="0">
              <a:solidFill>
                <a:sysClr val="windowText" lastClr="000000"/>
              </a:solidFill>
              <a:latin typeface="Calibri" panose="020F0502020204030204" pitchFamily="34" charset="0"/>
              <a:cs typeface="Calibri" panose="020F0502020204030204" pitchFamily="34" charset="0"/>
            </a:endParaRPr>
          </a:p>
          <a:p>
            <a:pPr marL="349250" indent="-349250"/>
            <a:r>
              <a:rPr lang="es-AR" sz="2200" u="sng" dirty="0">
                <a:solidFill>
                  <a:sysClr val="windowText" lastClr="000000"/>
                </a:solidFill>
                <a:latin typeface="Calibri" panose="020F0502020204030204" pitchFamily="34" charset="0"/>
                <a:cs typeface="Calibri" panose="020F0502020204030204" pitchFamily="34" charset="0"/>
              </a:rPr>
              <a:t>Sitio no estándar</a:t>
            </a:r>
            <a:r>
              <a:rPr lang="es-AR" sz="2200" dirty="0">
                <a:solidFill>
                  <a:sysClr val="windowText" lastClr="000000"/>
                </a:solidFill>
                <a:latin typeface="Calibri" panose="020F0502020204030204" pitchFamily="34" charset="0"/>
                <a:cs typeface="Calibri" panose="020F0502020204030204" pitchFamily="34" charset="0"/>
              </a:rPr>
              <a:t> – un área accesible de 225 m</a:t>
            </a:r>
            <a:r>
              <a:rPr lang="es-AR" sz="2200" baseline="30000" dirty="0">
                <a:solidFill>
                  <a:sysClr val="windowText" lastClr="000000"/>
                </a:solidFill>
                <a:latin typeface="Calibri" panose="020F0502020204030204" pitchFamily="34" charset="0"/>
                <a:cs typeface="Calibri" panose="020F0502020204030204" pitchFamily="34" charset="0"/>
              </a:rPr>
              <a:t>2</a:t>
            </a:r>
            <a:r>
              <a:rPr lang="es-AR" sz="2200" dirty="0">
                <a:solidFill>
                  <a:sysClr val="windowText" lastClr="000000"/>
                </a:solidFill>
                <a:latin typeface="Calibri" panose="020F0502020204030204" pitchFamily="34" charset="0"/>
                <a:cs typeface="Calibri" panose="020F0502020204030204" pitchFamily="34" charset="0"/>
              </a:rPr>
              <a:t> (15m x 15m)</a:t>
            </a:r>
            <a:r>
              <a:rPr lang="es-AR" sz="2200" dirty="0">
                <a:latin typeface="Calibri" panose="020F0502020204030204" pitchFamily="34" charset="0"/>
                <a:cs typeface="Calibri" panose="020F0502020204030204" pitchFamily="34" charset="0"/>
              </a:rPr>
              <a:t>  con algo de vegetación y alguna interferencia humana (ej. Un parque local, una manzana o el área de la escuela en sí).</a:t>
            </a:r>
            <a:r>
              <a:rPr lang="es-AR" sz="2400" dirty="0">
                <a:solidFill>
                  <a:sysClr val="windowText" lastClr="000000"/>
                </a:solidFill>
                <a:latin typeface="Calibri" panose="020F0502020204030204" pitchFamily="34" charset="0"/>
                <a:cs typeface="Calibri" panose="020F0502020204030204" pitchFamily="34" charset="0"/>
              </a:rPr>
              <a:t> </a:t>
            </a:r>
            <a:endParaRPr lang="es-AR" sz="2400" b="1" dirty="0">
              <a:solidFill>
                <a:srgbClr val="FF0000"/>
              </a:solidFill>
              <a:latin typeface="Calibri" panose="020F0502020204030204" pitchFamily="34" charset="0"/>
              <a:cs typeface="Calibri" panose="020F0502020204030204" pitchFamily="34" charset="0"/>
            </a:endParaRPr>
          </a:p>
        </p:txBody>
      </p:sp>
      <p:pic>
        <p:nvPicPr>
          <p:cNvPr id="12" name="Picture 4" descr="Image shows an icon of trees and 4 geometric shapes with 2 arrows crossing the center of each of the shapes, one arrow horizontally and the other vertically. One shape is a rectangle longer than wider; next is a rectangle wider than longer, next is a quadrilateral not square not rectangle; and the last one is an oval.">
            <a:extLst>
              <a:ext uri="{FF2B5EF4-FFF2-40B4-BE49-F238E27FC236}">
                <a16:creationId xmlns:a16="http://schemas.microsoft.com/office/drawing/2014/main" id="{CA4E6C8E-C648-9442-8DD4-520292B7FF52}"/>
              </a:ext>
            </a:extLst>
          </p:cNvPr>
          <p:cNvPicPr>
            <a:picLocks noChangeAspect="1"/>
          </p:cNvPicPr>
          <p:nvPr/>
        </p:nvPicPr>
        <p:blipFill>
          <a:blip r:embed="rId4"/>
          <a:stretch>
            <a:fillRect/>
          </a:stretch>
        </p:blipFill>
        <p:spPr>
          <a:xfrm>
            <a:off x="7578155" y="2632552"/>
            <a:ext cx="1418686" cy="1687018"/>
          </a:xfrm>
          <a:prstGeom prst="rect">
            <a:avLst/>
          </a:prstGeom>
        </p:spPr>
      </p:pic>
      <p:pic>
        <p:nvPicPr>
          <p:cNvPr id="13" name="Picture 6" descr="Image shows an icon of buildings with little vegetation. Below it there are two shapes, the first one is a trapezoid and the second one is a triangle. Both shapes have  other small shapes of different sorts inside them. ">
            <a:extLst>
              <a:ext uri="{FF2B5EF4-FFF2-40B4-BE49-F238E27FC236}">
                <a16:creationId xmlns:a16="http://schemas.microsoft.com/office/drawing/2014/main" id="{BB9508EE-134F-F247-8A14-C6B5C805B7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8671" y="4961517"/>
            <a:ext cx="1637663" cy="1269432"/>
          </a:xfrm>
          <a:prstGeom prst="rect">
            <a:avLst/>
          </a:prstGeom>
        </p:spPr>
      </p:pic>
    </p:spTree>
    <p:extLst>
      <p:ext uri="{BB962C8B-B14F-4D97-AF65-F5344CB8AC3E}">
        <p14:creationId xmlns:p14="http://schemas.microsoft.com/office/powerpoint/2010/main" val="3376422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297BB-FC01-4407-8709-F46D940B5ED2}"/>
              </a:ext>
            </a:extLst>
          </p:cNvPr>
          <p:cNvSpPr>
            <a:spLocks noGrp="1"/>
          </p:cNvSpPr>
          <p:nvPr>
            <p:ph type="title" idx="4294967295"/>
          </p:nvPr>
        </p:nvSpPr>
        <p:spPr>
          <a:xfrm>
            <a:off x="1179513" y="963436"/>
            <a:ext cx="5337034" cy="752863"/>
          </a:xfrm>
          <a:prstGeom prst="rect">
            <a:avLst/>
          </a:prstGeom>
        </p:spPr>
        <p:txBody>
          <a:bodyPr/>
          <a:lstStyle/>
          <a:p>
            <a:pPr algn="l"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Selección del sitio</a:t>
            </a:r>
            <a:endParaRPr lang="es-AR" dirty="0"/>
          </a:p>
        </p:txBody>
      </p:sp>
      <p:sp>
        <p:nvSpPr>
          <p:cNvPr id="14" name="TextBox 13">
            <a:extLst>
              <a:ext uri="{FF2B5EF4-FFF2-40B4-BE49-F238E27FC236}">
                <a16:creationId xmlns:a16="http://schemas.microsoft.com/office/drawing/2014/main" id="{09E97E4A-C3C5-F648-8760-F0C69F4BD4DA}"/>
              </a:ext>
            </a:extLst>
          </p:cNvPr>
          <p:cNvSpPr txBox="1"/>
          <p:nvPr/>
        </p:nvSpPr>
        <p:spPr>
          <a:xfrm>
            <a:off x="5780314" y="1117988"/>
            <a:ext cx="3340447" cy="830997"/>
          </a:xfrm>
          <a:prstGeom prst="rect">
            <a:avLst/>
          </a:prstGeom>
          <a:noFill/>
        </p:spPr>
        <p:txBody>
          <a:bodyPr wrap="square" rtlCol="0">
            <a:spAutoFit/>
          </a:bodyPr>
          <a:lstStyle/>
          <a:p>
            <a:pPr algn="r"/>
            <a:r>
              <a:rPr lang="es-ES" sz="1600" i="1" dirty="0">
                <a:solidFill>
                  <a:sysClr val="windowText" lastClr="000000"/>
                </a:solidFill>
              </a:rPr>
              <a:t>La selección del sitio </a:t>
            </a:r>
            <a:r>
              <a:rPr lang="es-ES" sz="1600" i="1" dirty="0" smtClean="0">
                <a:solidFill>
                  <a:sysClr val="windowText" lastClr="000000"/>
                </a:solidFill>
              </a:rPr>
              <a:t>puede completarse </a:t>
            </a:r>
            <a:r>
              <a:rPr lang="es-ES" sz="1600" i="1" dirty="0">
                <a:solidFill>
                  <a:sysClr val="windowText" lastClr="000000"/>
                </a:solidFill>
              </a:rPr>
              <a:t>con o sin la participación de los estudiantes</a:t>
            </a:r>
            <a:r>
              <a:rPr lang="es-ES" sz="1600" i="1" dirty="0" smtClean="0">
                <a:solidFill>
                  <a:sysClr val="windowText" lastClr="000000"/>
                </a:solidFill>
              </a:rPr>
              <a:t>.</a:t>
            </a:r>
            <a:endParaRPr lang="es-AR" sz="1600" dirty="0"/>
          </a:p>
        </p:txBody>
      </p:sp>
      <p:sp>
        <p:nvSpPr>
          <p:cNvPr id="11" name="Content Placeholder 9">
            <a:extLst>
              <a:ext uri="{FF2B5EF4-FFF2-40B4-BE49-F238E27FC236}">
                <a16:creationId xmlns:a16="http://schemas.microsoft.com/office/drawing/2014/main" id="{099809DC-44E2-2148-86E6-8ACE9F2D5516}"/>
              </a:ext>
            </a:extLst>
          </p:cNvPr>
          <p:cNvSpPr txBox="1">
            <a:spLocks/>
          </p:cNvSpPr>
          <p:nvPr/>
        </p:nvSpPr>
        <p:spPr>
          <a:xfrm>
            <a:off x="1179513" y="1895476"/>
            <a:ext cx="7817328" cy="5760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None/>
              <a:tabLst/>
              <a:defRPr/>
            </a:pPr>
            <a:r>
              <a:rPr kumimoji="0" lang="es-AR" sz="2400" i="0" strike="noStrike" kern="1200" cap="none" spc="0" normalizeH="0" baseline="0" dirty="0" smtClean="0">
                <a:ln>
                  <a:noFill/>
                </a:ln>
                <a:solidFill>
                  <a:sysClr val="windowText" lastClr="000000"/>
                </a:solidFill>
                <a:effectLst/>
                <a:uLnTx/>
                <a:uFillTx/>
                <a:latin typeface="Calibri" panose="020F0502020204030204" pitchFamily="34" charset="0"/>
                <a:cs typeface="Calibri" panose="020F0502020204030204" pitchFamily="34" charset="0"/>
              </a:rPr>
              <a:t>Para un</a:t>
            </a:r>
            <a:r>
              <a:rPr kumimoji="0" lang="es-AR" sz="2400" i="0" strike="noStrike" kern="1200" cap="none" spc="0" normalizeH="0" dirty="0" smtClean="0">
                <a:ln>
                  <a:noFill/>
                </a:ln>
                <a:solidFill>
                  <a:sysClr val="windowText" lastClr="000000"/>
                </a:solidFill>
                <a:effectLst/>
                <a:uLnTx/>
                <a:uFillTx/>
                <a:latin typeface="Calibri" panose="020F0502020204030204" pitchFamily="34" charset="0"/>
                <a:cs typeface="Calibri" panose="020F0502020204030204" pitchFamily="34" charset="0"/>
              </a:rPr>
              <a:t> sitio no estándar:</a:t>
            </a:r>
            <a:endParaRPr kumimoji="0" lang="es-AR" sz="2400" i="0" strike="noStrike" kern="1200" cap="none" spc="0" normalizeH="0" baseline="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35F8AAE-F1A4-9341-87DE-9A3A3B5B5706}"/>
              </a:ext>
            </a:extLst>
          </p:cNvPr>
          <p:cNvSpPr/>
          <p:nvPr/>
        </p:nvSpPr>
        <p:spPr>
          <a:xfrm>
            <a:off x="1400627" y="2471491"/>
            <a:ext cx="7278295" cy="4093901"/>
          </a:xfrm>
          <a:prstGeom prst="rect">
            <a:avLst/>
          </a:prstGeom>
        </p:spPr>
        <p:txBody>
          <a:bodyPr wrap="square">
            <a:normAutofit fontScale="92500" lnSpcReduction="10000"/>
          </a:bodyPr>
          <a:lstStyle/>
          <a:p>
            <a:pPr>
              <a:spcAft>
                <a:spcPts val="600"/>
              </a:spcAft>
            </a:pPr>
            <a:r>
              <a:rPr lang="es-ES" sz="2800" dirty="0">
                <a:solidFill>
                  <a:srgbClr val="000000"/>
                </a:solidFill>
                <a:latin typeface="Calibri" panose="020F0502020204030204" pitchFamily="34" charset="0"/>
                <a:cs typeface="Calibri" panose="020F0502020204030204" pitchFamily="34" charset="0"/>
              </a:rPr>
              <a:t>Use mapas aéreos para hacer un recuento aproximado de la cantidad de árboles en el patio de la escuela, el parque o el vecindario de interés</a:t>
            </a:r>
            <a:r>
              <a:rPr lang="es-ES" sz="2800" dirty="0" smtClean="0">
                <a:solidFill>
                  <a:srgbClr val="000000"/>
                </a:solidFill>
                <a:latin typeface="Calibri" panose="020F0502020204030204" pitchFamily="34" charset="0"/>
                <a:cs typeface="Calibri" panose="020F0502020204030204" pitchFamily="34" charset="0"/>
              </a:rPr>
              <a:t>.</a:t>
            </a:r>
          </a:p>
          <a:p>
            <a:pPr marL="971550" lvl="1" indent="-514350">
              <a:spcAft>
                <a:spcPts val="600"/>
              </a:spcAft>
              <a:buFont typeface="+mj-lt"/>
              <a:buAutoNum type="alphaLcParenR"/>
            </a:pPr>
            <a:r>
              <a:rPr lang="es-ES" sz="2800" dirty="0" smtClean="0">
                <a:solidFill>
                  <a:srgbClr val="000000"/>
                </a:solidFill>
                <a:latin typeface="Calibri" panose="020F0502020204030204" pitchFamily="34" charset="0"/>
                <a:cs typeface="Calibri" panose="020F0502020204030204" pitchFamily="34" charset="0"/>
              </a:rPr>
              <a:t>Si </a:t>
            </a:r>
            <a:r>
              <a:rPr lang="es-ES" sz="2800" dirty="0">
                <a:solidFill>
                  <a:srgbClr val="000000"/>
                </a:solidFill>
                <a:latin typeface="Calibri" panose="020F0502020204030204" pitchFamily="34" charset="0"/>
                <a:cs typeface="Calibri" panose="020F0502020204030204" pitchFamily="34" charset="0"/>
              </a:rPr>
              <a:t>la cantidad de árboles es </a:t>
            </a:r>
            <a:r>
              <a:rPr lang="es-ES" sz="2800" dirty="0" smtClean="0">
                <a:solidFill>
                  <a:srgbClr val="000000"/>
                </a:solidFill>
                <a:latin typeface="Calibri" panose="020F0502020204030204" pitchFamily="34" charset="0"/>
                <a:cs typeface="Calibri" panose="020F0502020204030204" pitchFamily="34" charset="0"/>
              </a:rPr>
              <a:t>&lt; 150</a:t>
            </a:r>
            <a:r>
              <a:rPr lang="es-ES" sz="2800" dirty="0">
                <a:solidFill>
                  <a:srgbClr val="000000"/>
                </a:solidFill>
                <a:latin typeface="Calibri" panose="020F0502020204030204" pitchFamily="34" charset="0"/>
                <a:cs typeface="Calibri" panose="020F0502020204030204" pitchFamily="34" charset="0"/>
              </a:rPr>
              <a:t>, el tamaño de su sitio de muestra será el área completa (es decir, una cuadra de la ciudad</a:t>
            </a:r>
            <a:r>
              <a:rPr lang="es-ES" sz="2800" dirty="0" smtClean="0">
                <a:solidFill>
                  <a:srgbClr val="000000"/>
                </a:solidFill>
                <a:latin typeface="Calibri" panose="020F0502020204030204" pitchFamily="34" charset="0"/>
                <a:cs typeface="Calibri" panose="020F0502020204030204" pitchFamily="34" charset="0"/>
              </a:rPr>
              <a:t>).</a:t>
            </a:r>
          </a:p>
          <a:p>
            <a:pPr marL="971550" lvl="1" indent="-514350">
              <a:spcAft>
                <a:spcPts val="600"/>
              </a:spcAft>
              <a:buFont typeface="+mj-lt"/>
              <a:buAutoNum type="alphaLcParenR"/>
            </a:pPr>
            <a:r>
              <a:rPr lang="es-ES" sz="2800" dirty="0" smtClean="0">
                <a:solidFill>
                  <a:srgbClr val="000000"/>
                </a:solidFill>
                <a:latin typeface="Calibri" panose="020F0502020204030204" pitchFamily="34" charset="0"/>
                <a:cs typeface="Calibri" panose="020F0502020204030204" pitchFamily="34" charset="0"/>
              </a:rPr>
              <a:t>Si </a:t>
            </a:r>
            <a:r>
              <a:rPr lang="es-ES" sz="2800" dirty="0">
                <a:solidFill>
                  <a:srgbClr val="000000"/>
                </a:solidFill>
                <a:latin typeface="Calibri" panose="020F0502020204030204" pitchFamily="34" charset="0"/>
                <a:cs typeface="Calibri" panose="020F0502020204030204" pitchFamily="34" charset="0"/>
              </a:rPr>
              <a:t>el número de árboles es ≥ 150, seleccione 1-2 áreas más pequeñas en las que realizar todas las mediciones de campo para el carbono.</a:t>
            </a:r>
            <a:endParaRPr lang="es-A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71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28271F-71B1-43CB-BD05-179256680178}"/>
              </a:ext>
            </a:extLst>
          </p:cNvPr>
          <p:cNvSpPr>
            <a:spLocks noGrp="1"/>
          </p:cNvSpPr>
          <p:nvPr>
            <p:ph type="title" idx="4294967295"/>
          </p:nvPr>
        </p:nvSpPr>
        <p:spPr>
          <a:xfrm>
            <a:off x="1191563" y="974726"/>
            <a:ext cx="7759465" cy="741186"/>
          </a:xfrm>
          <a:prstGeom prst="rect">
            <a:avLst/>
          </a:prstGeom>
        </p:spPr>
        <p:txBody>
          <a:bodyPr>
            <a:normAutofit fontScale="90000"/>
          </a:bodyPr>
          <a:lstStyle/>
          <a:p>
            <a:pPr algn="l"/>
            <a:r>
              <a:rPr lang="es-ES" dirty="0" smtClean="0">
                <a:hlinkClick r:id="rId2"/>
              </a:rPr>
              <a:t>Configuración </a:t>
            </a:r>
            <a:r>
              <a:rPr lang="es-ES" dirty="0">
                <a:hlinkClick r:id="rId2"/>
              </a:rPr>
              <a:t>del sitio no </a:t>
            </a:r>
            <a:r>
              <a:rPr lang="es-ES" dirty="0" smtClean="0">
                <a:hlinkClick r:id="rId2"/>
              </a:rPr>
              <a:t>estándar</a:t>
            </a:r>
            <a:endParaRPr lang="es-AR" dirty="0"/>
          </a:p>
        </p:txBody>
      </p:sp>
      <p:sp>
        <p:nvSpPr>
          <p:cNvPr id="18" name="Content Placeholder 9">
            <a:extLst>
              <a:ext uri="{FF2B5EF4-FFF2-40B4-BE49-F238E27FC236}">
                <a16:creationId xmlns:a16="http://schemas.microsoft.com/office/drawing/2014/main" id="{EF98F713-92F6-B24D-BF1F-FD6CCF3BDBC9}"/>
              </a:ext>
            </a:extLst>
          </p:cNvPr>
          <p:cNvSpPr txBox="1">
            <a:spLocks/>
          </p:cNvSpPr>
          <p:nvPr/>
        </p:nvSpPr>
        <p:spPr>
          <a:xfrm>
            <a:off x="1268721" y="1984684"/>
            <a:ext cx="7682308" cy="1419673"/>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400" dirty="0"/>
              <a:t>Antes de salir al campo, los estudiantes aprenden las habilidades necesarias para la configuración del sitio: ritmo, brújula (y GPS opcional).</a:t>
            </a:r>
          </a:p>
          <a:p>
            <a:pPr marL="0" indent="0">
              <a:buNone/>
            </a:pPr>
            <a:r>
              <a:rPr lang="es-ES" sz="2400" dirty="0"/>
              <a:t>Luego, los estudiantes trabajan en equipos para configurar un sitio de </a:t>
            </a:r>
            <a:r>
              <a:rPr lang="es-ES" sz="2400" dirty="0" smtClean="0"/>
              <a:t>muestra de ciclo </a:t>
            </a:r>
            <a:r>
              <a:rPr lang="es-ES" sz="2400" dirty="0"/>
              <a:t>del </a:t>
            </a:r>
            <a:r>
              <a:rPr lang="es-ES" sz="2400" dirty="0" smtClean="0"/>
              <a:t>carbono:</a:t>
            </a:r>
            <a:endParaRPr lang="es-AR" sz="2400" dirty="0"/>
          </a:p>
        </p:txBody>
      </p:sp>
      <p:sp>
        <p:nvSpPr>
          <p:cNvPr id="2" name="TextBox 1">
            <a:extLst>
              <a:ext uri="{FF2B5EF4-FFF2-40B4-BE49-F238E27FC236}">
                <a16:creationId xmlns:a16="http://schemas.microsoft.com/office/drawing/2014/main" id="{628F5EE6-B331-4840-B355-B3EAEA29AF68}"/>
              </a:ext>
            </a:extLst>
          </p:cNvPr>
          <p:cNvSpPr txBox="1"/>
          <p:nvPr/>
        </p:nvSpPr>
        <p:spPr>
          <a:xfrm>
            <a:off x="1316566" y="3619538"/>
            <a:ext cx="3484282" cy="2308324"/>
          </a:xfrm>
          <a:prstGeom prst="rect">
            <a:avLst/>
          </a:prstGeom>
          <a:noFill/>
        </p:spPr>
        <p:txBody>
          <a:bodyPr wrap="square" rtlCol="0">
            <a:spAutoFit/>
          </a:bodyPr>
          <a:lstStyle/>
          <a:p>
            <a:pPr>
              <a:buFont typeface="Arial"/>
              <a:buNone/>
            </a:pPr>
            <a:r>
              <a:rPr lang="es-AR" sz="2400" dirty="0" smtClean="0"/>
              <a:t>1. Equipo de perímetro</a:t>
            </a:r>
          </a:p>
          <a:p>
            <a:pPr>
              <a:buFont typeface="Arial"/>
              <a:buNone/>
            </a:pPr>
            <a:r>
              <a:rPr lang="es-AR" sz="2400" dirty="0" smtClean="0"/>
              <a:t>2. Equipo de fotografía</a:t>
            </a:r>
          </a:p>
          <a:p>
            <a:pPr>
              <a:buFont typeface="Arial"/>
              <a:buNone/>
            </a:pPr>
            <a:r>
              <a:rPr lang="es-ES" sz="2400" dirty="0"/>
              <a:t>3. Equipo de registro de datos</a:t>
            </a:r>
          </a:p>
          <a:p>
            <a:pPr>
              <a:buFont typeface="Arial"/>
              <a:buNone/>
            </a:pPr>
            <a:r>
              <a:rPr lang="es-ES" sz="2400" dirty="0"/>
              <a:t>4. Equipo GPS si utiliza una unidad GPS *.</a:t>
            </a:r>
            <a:endParaRPr lang="es-AR" sz="2400" dirty="0"/>
          </a:p>
        </p:txBody>
      </p:sp>
      <p:pic>
        <p:nvPicPr>
          <p:cNvPr id="3" name="Picture 2"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a:extLst>
              <a:ext uri="{FF2B5EF4-FFF2-40B4-BE49-F238E27FC236}">
                <a16:creationId xmlns:a16="http://schemas.microsoft.com/office/drawing/2014/main" id="{256B8251-C98D-1C4A-8F50-6E63CAF79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875" y="3310245"/>
            <a:ext cx="3688586" cy="3272971"/>
          </a:xfrm>
          <a:prstGeom prst="rect">
            <a:avLst/>
          </a:prstGeom>
        </p:spPr>
      </p:pic>
      <p:sp>
        <p:nvSpPr>
          <p:cNvPr id="5" name="TextBox 4">
            <a:extLst>
              <a:ext uri="{FF2B5EF4-FFF2-40B4-BE49-F238E27FC236}">
                <a16:creationId xmlns:a16="http://schemas.microsoft.com/office/drawing/2014/main" id="{95918602-D6EC-4945-91C5-1B4BB8E7CB6D}"/>
              </a:ext>
            </a:extLst>
          </p:cNvPr>
          <p:cNvSpPr txBox="1"/>
          <p:nvPr/>
        </p:nvSpPr>
        <p:spPr>
          <a:xfrm>
            <a:off x="1191564" y="5927862"/>
            <a:ext cx="3609284" cy="923330"/>
          </a:xfrm>
          <a:prstGeom prst="rect">
            <a:avLst/>
          </a:prstGeom>
          <a:noFill/>
        </p:spPr>
        <p:txBody>
          <a:bodyPr wrap="square" rtlCol="0">
            <a:spAutoFit/>
          </a:bodyPr>
          <a:lstStyle/>
          <a:p>
            <a:r>
              <a:rPr lang="es-ES" dirty="0"/>
              <a:t>* Si usa el teléfono para GPS, el equipo de grabación de datos recopila las coordenadas</a:t>
            </a:r>
            <a:endParaRPr lang="es-AR" dirty="0"/>
          </a:p>
        </p:txBody>
      </p:sp>
    </p:spTree>
    <p:extLst>
      <p:ext uri="{BB962C8B-B14F-4D97-AF65-F5344CB8AC3E}">
        <p14:creationId xmlns:p14="http://schemas.microsoft.com/office/powerpoint/2010/main" val="318408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32F939-76AC-4C47-B2D6-2F023C928F58}"/>
              </a:ext>
            </a:extLst>
          </p:cNvPr>
          <p:cNvSpPr>
            <a:spLocks noGrp="1"/>
          </p:cNvSpPr>
          <p:nvPr>
            <p:ph type="title" idx="4294967295"/>
          </p:nvPr>
        </p:nvSpPr>
        <p:spPr>
          <a:xfrm>
            <a:off x="1226961" y="933453"/>
            <a:ext cx="7917039" cy="718608"/>
          </a:xfrm>
          <a:prstGeom prst="rect">
            <a:avLst/>
          </a:prstGeom>
        </p:spPr>
        <p:txBody>
          <a:bodyPr>
            <a:normAutofit fontScale="90000"/>
          </a:bodyPr>
          <a:lstStyle/>
          <a:p>
            <a:r>
              <a:rPr lang="es-AR" sz="4400" i="0" kern="1200" spc="0" baseline="0" dirty="0" smtClean="0">
                <a:ln>
                  <a:noFill/>
                </a:ln>
                <a:solidFill>
                  <a:srgbClr val="002060"/>
                </a:solidFill>
                <a:effectLst/>
                <a:latin typeface="Calibri" panose="020F0502020204030204" pitchFamily="34" charset="0"/>
                <a:ea typeface="+mn-ea"/>
                <a:cs typeface="+mn-cs"/>
              </a:rPr>
              <a:t>Configuración</a:t>
            </a:r>
            <a:r>
              <a:rPr lang="es-AR" sz="4400" i="0" kern="1200" spc="0" dirty="0" smtClean="0">
                <a:ln>
                  <a:noFill/>
                </a:ln>
                <a:solidFill>
                  <a:srgbClr val="002060"/>
                </a:solidFill>
                <a:effectLst/>
                <a:latin typeface="Calibri" panose="020F0502020204030204" pitchFamily="34" charset="0"/>
                <a:ea typeface="+mn-ea"/>
                <a:cs typeface="+mn-cs"/>
              </a:rPr>
              <a:t> del sitio no estándar</a:t>
            </a:r>
            <a:endParaRPr lang="es-AR" dirty="0"/>
          </a:p>
        </p:txBody>
      </p:sp>
      <p:sp>
        <p:nvSpPr>
          <p:cNvPr id="5" name="Content Placeholder 9">
            <a:extLst>
              <a:ext uri="{FF2B5EF4-FFF2-40B4-BE49-F238E27FC236}">
                <a16:creationId xmlns:a16="http://schemas.microsoft.com/office/drawing/2014/main" id="{E34EE357-246C-604B-A223-A904D171860E}"/>
              </a:ext>
            </a:extLst>
          </p:cNvPr>
          <p:cNvSpPr txBox="1">
            <a:spLocks/>
          </p:cNvSpPr>
          <p:nvPr/>
        </p:nvSpPr>
        <p:spPr>
          <a:xfrm>
            <a:off x="1328738" y="1881486"/>
            <a:ext cx="2417549"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Arial"/>
              <a:buNone/>
            </a:pPr>
            <a:r>
              <a:rPr lang="es-AR" sz="2400" dirty="0"/>
              <a:t>Equipo de perímetro</a:t>
            </a:r>
          </a:p>
          <a:p>
            <a:pPr marL="0" indent="0">
              <a:buNone/>
            </a:pPr>
            <a:r>
              <a:rPr lang="es-ES" sz="1600" dirty="0"/>
              <a:t>Comience en una esquina del sitio y gire en el sentido de las agujas del reloj hasta que mire hacia la esquina más cercana. Registre el rumbo y los pasos hasta la esquina más cercana. Repita para cada esquina.</a:t>
            </a:r>
            <a:endParaRPr lang="es-AR" sz="2800" dirty="0"/>
          </a:p>
          <a:p>
            <a:pPr>
              <a:buFont typeface="Arial"/>
              <a:buNone/>
            </a:pPr>
            <a:endParaRPr lang="es-AR" sz="2800" dirty="0"/>
          </a:p>
        </p:txBody>
      </p:sp>
      <p:sp>
        <p:nvSpPr>
          <p:cNvPr id="2" name="Content Placeholder 9">
            <a:extLst>
              <a:ext uri="{FF2B5EF4-FFF2-40B4-BE49-F238E27FC236}">
                <a16:creationId xmlns:a16="http://schemas.microsoft.com/office/drawing/2014/main" id="{9E5F159C-05CD-224D-8BFF-11649E487C9B}"/>
              </a:ext>
            </a:extLst>
          </p:cNvPr>
          <p:cNvSpPr txBox="1">
            <a:spLocks/>
          </p:cNvSpPr>
          <p:nvPr/>
        </p:nvSpPr>
        <p:spPr>
          <a:xfrm>
            <a:off x="3741605" y="1881486"/>
            <a:ext cx="2732902"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AR" sz="2600" dirty="0" smtClean="0">
                <a:solidFill>
                  <a:schemeClr val="dk1"/>
                </a:solidFill>
              </a:rPr>
              <a:t>Equipo de fotografía</a:t>
            </a:r>
            <a:endParaRPr lang="es-AR" sz="2600" dirty="0">
              <a:solidFill>
                <a:schemeClr val="dk1"/>
              </a:solidFill>
            </a:endParaRPr>
          </a:p>
          <a:p>
            <a:pPr marL="0" indent="0">
              <a:buNone/>
            </a:pPr>
            <a:r>
              <a:rPr lang="es-ES" sz="1600" dirty="0">
                <a:solidFill>
                  <a:schemeClr val="dk1"/>
                </a:solidFill>
              </a:rPr>
              <a:t>Seleccione un lugar en el medio del sitio para tomar fotos. </a:t>
            </a:r>
            <a:r>
              <a:rPr lang="es-ES" sz="1600" dirty="0" err="1" smtClean="0">
                <a:solidFill>
                  <a:schemeClr val="dk1"/>
                </a:solidFill>
              </a:rPr>
              <a:t>Utilize</a:t>
            </a:r>
            <a:r>
              <a:rPr lang="es-ES" sz="1600" dirty="0" smtClean="0">
                <a:solidFill>
                  <a:schemeClr val="dk1"/>
                </a:solidFill>
              </a:rPr>
              <a:t> se </a:t>
            </a:r>
            <a:r>
              <a:rPr lang="es-ES" sz="1600" dirty="0">
                <a:solidFill>
                  <a:schemeClr val="dk1"/>
                </a:solidFill>
              </a:rPr>
              <a:t>la brújula para tomar una foto en nueve direcciones a continuación y trabaje con el equipo de registro de datos para ingresar los números de las fotos o la marca de tiempo de las fotos en la hoja de configuración del sitio.</a:t>
            </a:r>
            <a:endParaRPr lang="es-AR" sz="1600" dirty="0">
              <a:solidFill>
                <a:schemeClr val="dk1"/>
              </a:solidFill>
            </a:endParaRPr>
          </a:p>
          <a:p>
            <a:pPr marL="0" indent="0">
              <a:buFont typeface="Arial" panose="020B0604020202020204" pitchFamily="34" charset="0"/>
              <a:buNone/>
            </a:pPr>
            <a:endParaRPr lang="es-AR" sz="2100" dirty="0">
              <a:solidFill>
                <a:schemeClr val="dk1"/>
              </a:solidFill>
            </a:endParaRPr>
          </a:p>
        </p:txBody>
      </p:sp>
      <p:sp>
        <p:nvSpPr>
          <p:cNvPr id="3" name="Content Placeholder 9">
            <a:extLst>
              <a:ext uri="{FF2B5EF4-FFF2-40B4-BE49-F238E27FC236}">
                <a16:creationId xmlns:a16="http://schemas.microsoft.com/office/drawing/2014/main" id="{DBCD0FA0-F74B-9942-A36A-2608D7BFD405}"/>
              </a:ext>
            </a:extLst>
          </p:cNvPr>
          <p:cNvSpPr txBox="1">
            <a:spLocks/>
          </p:cNvSpPr>
          <p:nvPr/>
        </p:nvSpPr>
        <p:spPr>
          <a:xfrm>
            <a:off x="6474507" y="1881487"/>
            <a:ext cx="2532420" cy="47799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600" dirty="0"/>
              <a:t>Equipo de registro de </a:t>
            </a:r>
            <a:r>
              <a:rPr lang="es-ES" sz="2600" dirty="0" smtClean="0"/>
              <a:t>datos</a:t>
            </a:r>
          </a:p>
          <a:p>
            <a:pPr marL="0" indent="0">
              <a:buNone/>
            </a:pPr>
            <a:r>
              <a:rPr lang="es-ES" sz="1600" dirty="0"/>
              <a:t>Cada miembro del equipo estima de forma independiente el porcentaje de cobertura de arbustos y árboles jóvenes y cobertura herbácea.</a:t>
            </a:r>
          </a:p>
          <a:p>
            <a:pPr marL="0" indent="0">
              <a:buNone/>
            </a:pPr>
            <a:r>
              <a:rPr lang="es-ES" sz="1600" dirty="0" smtClean="0"/>
              <a:t>Trabaje </a:t>
            </a:r>
            <a:r>
              <a:rPr lang="es-ES" sz="1600" dirty="0"/>
              <a:t>con el equipo de fotografía para registrar los números de las fotos. </a:t>
            </a:r>
            <a:r>
              <a:rPr lang="es-ES" sz="1600" dirty="0" err="1" smtClean="0"/>
              <a:t>Utilize</a:t>
            </a:r>
            <a:r>
              <a:rPr lang="es-ES" sz="1600" dirty="0" smtClean="0"/>
              <a:t> la </a:t>
            </a:r>
            <a:r>
              <a:rPr lang="es-ES" sz="1600" dirty="0"/>
              <a:t>marca de tiempo de la foto si usa un teléfono inteligente.</a:t>
            </a:r>
          </a:p>
          <a:p>
            <a:pPr marL="0" indent="0">
              <a:buNone/>
            </a:pPr>
            <a:r>
              <a:rPr lang="es-ES" sz="1600" dirty="0"/>
              <a:t>Proporcione información adicional a la sección de metadatos (es decir: clasificación MUC, especies dominantes, agua, etc.)</a:t>
            </a:r>
            <a:endParaRPr lang="es-AR" sz="1600" dirty="0"/>
          </a:p>
        </p:txBody>
      </p:sp>
      <p:pic>
        <p:nvPicPr>
          <p:cNvPr id="13" name="Picture 12"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a:extLst>
              <a:ext uri="{FF2B5EF4-FFF2-40B4-BE49-F238E27FC236}">
                <a16:creationId xmlns:a16="http://schemas.microsoft.com/office/drawing/2014/main" id="{4D38E0E6-FFDB-9A4F-A30F-E2C04F47B8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5951" y="4918553"/>
            <a:ext cx="1964217" cy="1742896"/>
          </a:xfrm>
          <a:prstGeom prst="rect">
            <a:avLst/>
          </a:prstGeom>
        </p:spPr>
      </p:pic>
      <p:pic>
        <p:nvPicPr>
          <p:cNvPr id="15" name="Picture 14"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Center has arrows pointing to East, 45 degrees, N. 135 degrees, W, 225 degrees, S and 315 degrees.">
            <a:extLst>
              <a:ext uri="{FF2B5EF4-FFF2-40B4-BE49-F238E27FC236}">
                <a16:creationId xmlns:a16="http://schemas.microsoft.com/office/drawing/2014/main" id="{9B09861A-3016-6041-A62F-E27335F32269}"/>
              </a:ext>
            </a:extLst>
          </p:cNvPr>
          <p:cNvPicPr>
            <a:picLocks noChangeAspect="1"/>
          </p:cNvPicPr>
          <p:nvPr/>
        </p:nvPicPr>
        <p:blipFill>
          <a:blip r:embed="rId4"/>
          <a:stretch>
            <a:fillRect/>
          </a:stretch>
        </p:blipFill>
        <p:spPr>
          <a:xfrm>
            <a:off x="4290011" y="4911258"/>
            <a:ext cx="1640771" cy="1689029"/>
          </a:xfrm>
          <a:prstGeom prst="rect">
            <a:avLst/>
          </a:prstGeom>
        </p:spPr>
      </p:pic>
    </p:spTree>
    <p:extLst>
      <p:ext uri="{BB962C8B-B14F-4D97-AF65-F5344CB8AC3E}">
        <p14:creationId xmlns:p14="http://schemas.microsoft.com/office/powerpoint/2010/main" val="198360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9E7CC767-CFB7-4230-8FF6-EBED63A19461}"/>
              </a:ext>
            </a:extLst>
          </p:cNvPr>
          <p:cNvSpPr txBox="1">
            <a:spLocks/>
          </p:cNvSpPr>
          <p:nvPr/>
        </p:nvSpPr>
        <p:spPr>
          <a:xfrm>
            <a:off x="1242377" y="1056640"/>
            <a:ext cx="7715143" cy="691515"/>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dirty="0" smtClean="0">
                <a:solidFill>
                  <a:srgbClr val="002060"/>
                </a:solidFill>
                <a:latin typeface="Calibri" panose="020F0502020204030204" pitchFamily="34" charset="0"/>
                <a:ea typeface="+mn-ea"/>
                <a:cs typeface="+mn-cs"/>
              </a:rPr>
              <a:t>Árbol de decisión del protocolo</a:t>
            </a:r>
            <a:endParaRPr lang="es-AR" dirty="0"/>
          </a:p>
        </p:txBody>
      </p:sp>
      <p:sp>
        <p:nvSpPr>
          <p:cNvPr id="62" name="Content Placeholder 9">
            <a:extLst>
              <a:ext uri="{FF2B5EF4-FFF2-40B4-BE49-F238E27FC236}">
                <a16:creationId xmlns:a16="http://schemas.microsoft.com/office/drawing/2014/main" id="{ED55A9C3-8DE0-0F44-863F-6B4813A1E937}"/>
              </a:ext>
            </a:extLst>
          </p:cNvPr>
          <p:cNvSpPr txBox="1">
            <a:spLocks/>
          </p:cNvSpPr>
          <p:nvPr/>
        </p:nvSpPr>
        <p:spPr>
          <a:xfrm>
            <a:off x="1295400" y="1681885"/>
            <a:ext cx="6592888" cy="418222"/>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AR" sz="2400" dirty="0" smtClean="0"/>
              <a:t>Determine qué vegetación </a:t>
            </a:r>
            <a:r>
              <a:rPr lang="es-AR" sz="2400" dirty="0" smtClean="0"/>
              <a:t>medirá.</a:t>
            </a:r>
            <a:endParaRPr lang="es-AR" sz="2400" dirty="0"/>
          </a:p>
        </p:txBody>
      </p:sp>
      <p:sp>
        <p:nvSpPr>
          <p:cNvPr id="63" name="TextBox 5">
            <a:extLst>
              <a:ext uri="{FF2B5EF4-FFF2-40B4-BE49-F238E27FC236}">
                <a16:creationId xmlns:a16="http://schemas.microsoft.com/office/drawing/2014/main" id="{75A5982A-9FC9-48AC-A8FA-5BCEAE2409DD}"/>
              </a:ext>
            </a:extLst>
          </p:cNvPr>
          <p:cNvSpPr txBox="1"/>
          <p:nvPr/>
        </p:nvSpPr>
        <p:spPr>
          <a:xfrm>
            <a:off x="6742113" y="2273300"/>
            <a:ext cx="2215408"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dirty="0" smtClean="0"/>
              <a:t>*¿No está seguro de qué tan grandes son los árboles? Consulte el Protocolo de Soporte </a:t>
            </a:r>
            <a:r>
              <a:rPr lang="es-AR" dirty="0" smtClean="0">
                <a:hlinkClick r:id="rId2"/>
              </a:rPr>
              <a:t>‘Cómo medir árboles</a:t>
            </a:r>
            <a:r>
              <a:rPr lang="es-AR" dirty="0" smtClean="0"/>
              <a:t>' para obtener instrucciones sobre </a:t>
            </a:r>
            <a:r>
              <a:rPr lang="es-ES" dirty="0" smtClean="0"/>
              <a:t>medidas </a:t>
            </a:r>
            <a:r>
              <a:rPr lang="es-ES" dirty="0"/>
              <a:t>precisas de circunferencia.</a:t>
            </a:r>
            <a:endParaRPr lang="es-AR" dirty="0"/>
          </a:p>
        </p:txBody>
      </p:sp>
      <p:sp>
        <p:nvSpPr>
          <p:cNvPr id="64" name="CuadroTexto 63"/>
          <p:cNvSpPr txBox="1"/>
          <p:nvPr/>
        </p:nvSpPr>
        <p:spPr>
          <a:xfrm>
            <a:off x="2777760" y="2104586"/>
            <a:ext cx="2851727" cy="430887"/>
          </a:xfrm>
          <a:prstGeom prst="rect">
            <a:avLst/>
          </a:prstGeom>
          <a:noFill/>
        </p:spPr>
        <p:txBody>
          <a:bodyPr wrap="square" rtlCol="0">
            <a:spAutoFit/>
          </a:bodyPr>
          <a:lstStyle/>
          <a:p>
            <a:pPr algn="ctr"/>
            <a:r>
              <a:rPr lang="es-ES" sz="1100" b="1" dirty="0"/>
              <a:t>¿Tiene árboles de más de 15 cm de circunferencia en su sitio de muestreo?</a:t>
            </a:r>
            <a:endParaRPr lang="es-AR" sz="1100" b="1" dirty="0"/>
          </a:p>
        </p:txBody>
      </p:sp>
      <p:sp>
        <p:nvSpPr>
          <p:cNvPr id="65" name="CuadroTexto 64"/>
          <p:cNvSpPr txBox="1"/>
          <p:nvPr/>
        </p:nvSpPr>
        <p:spPr>
          <a:xfrm>
            <a:off x="3287365" y="266213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66" name="CuadroTexto 65"/>
          <p:cNvSpPr txBox="1"/>
          <p:nvPr/>
        </p:nvSpPr>
        <p:spPr>
          <a:xfrm>
            <a:off x="4523000" y="2668998"/>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67" name="CuadroTexto 66"/>
          <p:cNvSpPr txBox="1"/>
          <p:nvPr/>
        </p:nvSpPr>
        <p:spPr>
          <a:xfrm>
            <a:off x="2303692" y="3530819"/>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68" name="CuadroTexto 67"/>
          <p:cNvSpPr txBox="1"/>
          <p:nvPr/>
        </p:nvSpPr>
        <p:spPr>
          <a:xfrm>
            <a:off x="3180403" y="3526658"/>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69" name="CuadroTexto 68"/>
          <p:cNvSpPr txBox="1"/>
          <p:nvPr/>
        </p:nvSpPr>
        <p:spPr>
          <a:xfrm>
            <a:off x="4532101" y="3568556"/>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70" name="CuadroTexto 69"/>
          <p:cNvSpPr txBox="1"/>
          <p:nvPr/>
        </p:nvSpPr>
        <p:spPr>
          <a:xfrm>
            <a:off x="5710322" y="357086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71" name="CuadroTexto 70"/>
          <p:cNvSpPr txBox="1"/>
          <p:nvPr/>
        </p:nvSpPr>
        <p:spPr>
          <a:xfrm>
            <a:off x="4664045" y="50159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72" name="CuadroTexto 71"/>
          <p:cNvSpPr txBox="1"/>
          <p:nvPr/>
        </p:nvSpPr>
        <p:spPr>
          <a:xfrm>
            <a:off x="5944199" y="50159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73" name="CuadroTexto 72"/>
          <p:cNvSpPr txBox="1"/>
          <p:nvPr/>
        </p:nvSpPr>
        <p:spPr>
          <a:xfrm>
            <a:off x="2715803" y="4435085"/>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74" name="CuadroTexto 73"/>
          <p:cNvSpPr txBox="1"/>
          <p:nvPr/>
        </p:nvSpPr>
        <p:spPr>
          <a:xfrm>
            <a:off x="3640248" y="4439184"/>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75" name="CuadroTexto 74"/>
          <p:cNvSpPr txBox="1"/>
          <p:nvPr/>
        </p:nvSpPr>
        <p:spPr>
          <a:xfrm>
            <a:off x="1706155" y="5839712"/>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SÍ</a:t>
            </a:r>
            <a:endParaRPr lang="es-AR" sz="1100" b="1" i="1" dirty="0">
              <a:solidFill>
                <a:schemeClr val="accent3">
                  <a:lumMod val="50000"/>
                </a:schemeClr>
              </a:solidFill>
            </a:endParaRPr>
          </a:p>
        </p:txBody>
      </p:sp>
      <p:sp>
        <p:nvSpPr>
          <p:cNvPr id="76" name="CuadroTexto 75"/>
          <p:cNvSpPr txBox="1"/>
          <p:nvPr/>
        </p:nvSpPr>
        <p:spPr>
          <a:xfrm>
            <a:off x="3221393" y="5883061"/>
            <a:ext cx="536490" cy="367873"/>
          </a:xfrm>
          <a:prstGeom prst="roundRect">
            <a:avLst>
              <a:gd name="adj" fmla="val 50000"/>
            </a:avLst>
          </a:prstGeom>
          <a:solidFill>
            <a:schemeClr val="accent3">
              <a:lumMod val="60000"/>
              <a:lumOff val="40000"/>
            </a:schemeClr>
          </a:solidFill>
        </p:spPr>
        <p:txBody>
          <a:bodyPr wrap="square" rtlCol="0">
            <a:spAutoFit/>
          </a:bodyPr>
          <a:lstStyle/>
          <a:p>
            <a:pPr algn="ctr"/>
            <a:r>
              <a:rPr lang="es-ES" sz="1100" b="1" i="1" dirty="0" smtClean="0">
                <a:solidFill>
                  <a:schemeClr val="accent3">
                    <a:lumMod val="50000"/>
                  </a:schemeClr>
                </a:solidFill>
              </a:rPr>
              <a:t>NO</a:t>
            </a:r>
            <a:endParaRPr lang="es-AR" sz="1100" b="1" i="1" dirty="0">
              <a:solidFill>
                <a:schemeClr val="accent3">
                  <a:lumMod val="50000"/>
                </a:schemeClr>
              </a:solidFill>
            </a:endParaRPr>
          </a:p>
        </p:txBody>
      </p:sp>
      <p:sp>
        <p:nvSpPr>
          <p:cNvPr id="77" name="CuadroTexto 76"/>
          <p:cNvSpPr txBox="1"/>
          <p:nvPr/>
        </p:nvSpPr>
        <p:spPr>
          <a:xfrm>
            <a:off x="1897639" y="3109808"/>
            <a:ext cx="2171888" cy="374461"/>
          </a:xfrm>
          <a:prstGeom prst="rect">
            <a:avLst/>
          </a:prstGeom>
          <a:noFill/>
        </p:spPr>
        <p:txBody>
          <a:bodyPr wrap="square" rtlCol="0">
            <a:spAutoFit/>
          </a:bodyPr>
          <a:lstStyle/>
          <a:p>
            <a:pPr algn="ctr">
              <a:lnSpc>
                <a:spcPts val="1100"/>
              </a:lnSpc>
            </a:pPr>
            <a:r>
              <a:rPr lang="es-ES" sz="1100" b="1" dirty="0"/>
              <a:t>¿Tiene arbustos / </a:t>
            </a:r>
            <a:r>
              <a:rPr lang="es-ES" sz="1100" b="1" dirty="0" smtClean="0"/>
              <a:t>árboles jóvenes en &gt;25</a:t>
            </a:r>
            <a:r>
              <a:rPr lang="es-ES" sz="1100" b="1" dirty="0"/>
              <a:t>% de su sitio </a:t>
            </a:r>
            <a:r>
              <a:rPr lang="es-ES" sz="1100" b="1" dirty="0" smtClean="0"/>
              <a:t>de muestreo?</a:t>
            </a:r>
            <a:endParaRPr lang="es-AR" sz="1100" b="1" dirty="0"/>
          </a:p>
        </p:txBody>
      </p:sp>
      <p:sp>
        <p:nvSpPr>
          <p:cNvPr id="78" name="CuadroTexto 77"/>
          <p:cNvSpPr txBox="1"/>
          <p:nvPr/>
        </p:nvSpPr>
        <p:spPr>
          <a:xfrm>
            <a:off x="4215941" y="3115483"/>
            <a:ext cx="2493445" cy="374461"/>
          </a:xfrm>
          <a:prstGeom prst="rect">
            <a:avLst/>
          </a:prstGeom>
          <a:noFill/>
        </p:spPr>
        <p:txBody>
          <a:bodyPr wrap="square" rtlCol="0">
            <a:spAutoFit/>
          </a:bodyPr>
          <a:lstStyle/>
          <a:p>
            <a:pPr algn="ctr">
              <a:lnSpc>
                <a:spcPts val="1100"/>
              </a:lnSpc>
            </a:pPr>
            <a:r>
              <a:rPr lang="es-ES" sz="1100" b="1" dirty="0"/>
              <a:t>¿Tiene arbustos / </a:t>
            </a:r>
            <a:r>
              <a:rPr lang="es-ES" sz="1100" b="1" dirty="0" smtClean="0"/>
              <a:t>árboles jóvenes en</a:t>
            </a:r>
            <a:r>
              <a:rPr lang="es-ES" sz="1100" b="1" dirty="0"/>
              <a:t>&gt; 25% de su sitio </a:t>
            </a:r>
            <a:r>
              <a:rPr lang="es-ES" sz="1100" b="1" dirty="0" smtClean="0"/>
              <a:t>de muestreo?</a:t>
            </a:r>
            <a:endParaRPr lang="es-AR" sz="1100" b="1" dirty="0"/>
          </a:p>
        </p:txBody>
      </p:sp>
      <p:sp>
        <p:nvSpPr>
          <p:cNvPr id="79" name="CuadroTexto 78"/>
          <p:cNvSpPr txBox="1"/>
          <p:nvPr/>
        </p:nvSpPr>
        <p:spPr>
          <a:xfrm>
            <a:off x="4713228" y="4402380"/>
            <a:ext cx="1742243" cy="515526"/>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sp>
        <p:nvSpPr>
          <p:cNvPr id="80" name="CuadroTexto 79"/>
          <p:cNvSpPr txBox="1"/>
          <p:nvPr/>
        </p:nvSpPr>
        <p:spPr>
          <a:xfrm>
            <a:off x="6963961" y="5879534"/>
            <a:ext cx="1848654" cy="797654"/>
          </a:xfrm>
          <a:prstGeom prst="rect">
            <a:avLst/>
          </a:prstGeom>
          <a:noFill/>
        </p:spPr>
        <p:txBody>
          <a:bodyPr wrap="square" rtlCol="0">
            <a:spAutoFit/>
          </a:bodyPr>
          <a:lstStyle/>
          <a:p>
            <a:pPr algn="just">
              <a:lnSpc>
                <a:spcPts val="1100"/>
              </a:lnSpc>
            </a:pPr>
            <a:r>
              <a:rPr lang="es-ES" sz="1100" b="1" dirty="0">
                <a:solidFill>
                  <a:schemeClr val="bg1">
                    <a:lumMod val="50000"/>
                  </a:schemeClr>
                </a:solidFill>
              </a:rPr>
              <a:t>El cuadro al final de cada ruta indica los protocolos que debe completar para su sitio </a:t>
            </a:r>
            <a:r>
              <a:rPr lang="es-ES" sz="1100" b="1" dirty="0" smtClean="0">
                <a:solidFill>
                  <a:schemeClr val="bg1">
                    <a:lumMod val="50000"/>
                  </a:schemeClr>
                </a:solidFill>
              </a:rPr>
              <a:t>de muestra en </a:t>
            </a:r>
            <a:r>
              <a:rPr lang="es-ES" sz="1100" b="1" dirty="0">
                <a:solidFill>
                  <a:schemeClr val="bg1">
                    <a:lumMod val="50000"/>
                  </a:schemeClr>
                </a:solidFill>
              </a:rPr>
              <a:t>función de la vegetación presente</a:t>
            </a:r>
            <a:endParaRPr lang="es-AR" sz="1100" b="1" dirty="0">
              <a:solidFill>
                <a:schemeClr val="bg1">
                  <a:lumMod val="50000"/>
                </a:schemeClr>
              </a:solidFill>
            </a:endParaRPr>
          </a:p>
        </p:txBody>
      </p:sp>
      <p:sp>
        <p:nvSpPr>
          <p:cNvPr id="81" name="CuadroTexto 80"/>
          <p:cNvSpPr txBox="1"/>
          <p:nvPr/>
        </p:nvSpPr>
        <p:spPr>
          <a:xfrm>
            <a:off x="2453104" y="4010417"/>
            <a:ext cx="2007604" cy="374461"/>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sp>
        <p:nvSpPr>
          <p:cNvPr id="82" name="CuadroTexto 81"/>
          <p:cNvSpPr txBox="1"/>
          <p:nvPr/>
        </p:nvSpPr>
        <p:spPr>
          <a:xfrm>
            <a:off x="5435825" y="4082203"/>
            <a:ext cx="1085484" cy="238783"/>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Herbácea</a:t>
            </a:r>
            <a:endParaRPr lang="es-AR" sz="1100" b="1" dirty="0">
              <a:solidFill>
                <a:schemeClr val="bg1"/>
              </a:solidFill>
            </a:endParaRPr>
          </a:p>
        </p:txBody>
      </p:sp>
      <p:sp>
        <p:nvSpPr>
          <p:cNvPr id="83" name="CuadroTexto 82"/>
          <p:cNvSpPr txBox="1"/>
          <p:nvPr/>
        </p:nvSpPr>
        <p:spPr>
          <a:xfrm>
            <a:off x="3531177" y="5073082"/>
            <a:ext cx="754631" cy="238783"/>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a:t>
            </a:r>
            <a:endParaRPr lang="es-AR" sz="1100" b="1" dirty="0">
              <a:solidFill>
                <a:schemeClr val="bg1"/>
              </a:solidFill>
            </a:endParaRPr>
          </a:p>
        </p:txBody>
      </p:sp>
      <p:sp>
        <p:nvSpPr>
          <p:cNvPr id="84" name="CuadroTexto 83"/>
          <p:cNvSpPr txBox="1"/>
          <p:nvPr/>
        </p:nvSpPr>
        <p:spPr>
          <a:xfrm>
            <a:off x="2545170" y="4944661"/>
            <a:ext cx="877756" cy="379848"/>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y herbáceas</a:t>
            </a:r>
            <a:endParaRPr lang="es-AR" sz="1100" b="1" dirty="0">
              <a:solidFill>
                <a:schemeClr val="bg1"/>
              </a:solidFill>
            </a:endParaRPr>
          </a:p>
        </p:txBody>
      </p:sp>
      <p:sp>
        <p:nvSpPr>
          <p:cNvPr id="85" name="CuadroTexto 84"/>
          <p:cNvSpPr txBox="1"/>
          <p:nvPr/>
        </p:nvSpPr>
        <p:spPr>
          <a:xfrm>
            <a:off x="5661296" y="5631733"/>
            <a:ext cx="1102297"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Arbusto </a:t>
            </a:r>
            <a:r>
              <a:rPr lang="es-ES" sz="1100" b="1" dirty="0">
                <a:solidFill>
                  <a:schemeClr val="bg1"/>
                </a:solidFill>
              </a:rPr>
              <a:t>/ </a:t>
            </a:r>
            <a:r>
              <a:rPr lang="es-ES" sz="1100" b="1" dirty="0" smtClean="0">
                <a:solidFill>
                  <a:schemeClr val="bg1"/>
                </a:solidFill>
              </a:rPr>
              <a:t>Árbol </a:t>
            </a:r>
            <a:r>
              <a:rPr lang="es-ES" sz="1100" b="1" dirty="0">
                <a:solidFill>
                  <a:schemeClr val="bg1"/>
                </a:solidFill>
              </a:rPr>
              <a:t>joven</a:t>
            </a:r>
            <a:endParaRPr lang="es-AR" sz="1100" b="1" dirty="0">
              <a:solidFill>
                <a:schemeClr val="bg1"/>
              </a:solidFill>
            </a:endParaRPr>
          </a:p>
        </p:txBody>
      </p:sp>
      <p:sp>
        <p:nvSpPr>
          <p:cNvPr id="86" name="CuadroTexto 85"/>
          <p:cNvSpPr txBox="1"/>
          <p:nvPr/>
        </p:nvSpPr>
        <p:spPr>
          <a:xfrm>
            <a:off x="4319177" y="5558508"/>
            <a:ext cx="1229065" cy="520912"/>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Arbusto </a:t>
            </a:r>
            <a:r>
              <a:rPr lang="es-ES" sz="1100" b="1" dirty="0">
                <a:solidFill>
                  <a:schemeClr val="bg1"/>
                </a:solidFill>
              </a:rPr>
              <a:t>/ </a:t>
            </a:r>
            <a:r>
              <a:rPr lang="es-ES" sz="1100" b="1" dirty="0" smtClean="0">
                <a:solidFill>
                  <a:schemeClr val="bg1"/>
                </a:solidFill>
              </a:rPr>
              <a:t>Árbol joven y Herbáceas</a:t>
            </a:r>
            <a:endParaRPr lang="es-AR" sz="1100" b="1" dirty="0">
              <a:solidFill>
                <a:schemeClr val="bg1"/>
              </a:solidFill>
            </a:endParaRPr>
          </a:p>
        </p:txBody>
      </p:sp>
      <p:sp>
        <p:nvSpPr>
          <p:cNvPr id="87" name="CuadroTexto 86"/>
          <p:cNvSpPr txBox="1"/>
          <p:nvPr/>
        </p:nvSpPr>
        <p:spPr>
          <a:xfrm>
            <a:off x="1171041" y="6349137"/>
            <a:ext cx="1606719"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Arbusto </a:t>
            </a:r>
            <a:r>
              <a:rPr lang="es-ES" sz="1100" b="1" dirty="0">
                <a:solidFill>
                  <a:schemeClr val="bg1"/>
                </a:solidFill>
              </a:rPr>
              <a:t>/ </a:t>
            </a:r>
            <a:r>
              <a:rPr lang="es-ES" sz="1100" b="1" dirty="0" smtClean="0">
                <a:solidFill>
                  <a:schemeClr val="bg1"/>
                </a:solidFill>
              </a:rPr>
              <a:t>Árbol joven y Herbáceas</a:t>
            </a:r>
            <a:endParaRPr lang="es-AR" sz="1100" b="1" dirty="0">
              <a:solidFill>
                <a:schemeClr val="bg1"/>
              </a:solidFill>
            </a:endParaRPr>
          </a:p>
        </p:txBody>
      </p:sp>
      <p:sp>
        <p:nvSpPr>
          <p:cNvPr id="88" name="CuadroTexto 87"/>
          <p:cNvSpPr txBox="1"/>
          <p:nvPr/>
        </p:nvSpPr>
        <p:spPr>
          <a:xfrm>
            <a:off x="2812422" y="6349138"/>
            <a:ext cx="1364316" cy="374461"/>
          </a:xfrm>
          <a:prstGeom prst="rect">
            <a:avLst/>
          </a:prstGeom>
          <a:solidFill>
            <a:schemeClr val="tx2">
              <a:lumMod val="60000"/>
              <a:lumOff val="40000"/>
            </a:schemeClr>
          </a:solidFill>
        </p:spPr>
        <p:txBody>
          <a:bodyPr wrap="square" rtlCol="0">
            <a:spAutoFit/>
          </a:bodyPr>
          <a:lstStyle/>
          <a:p>
            <a:pPr algn="ctr">
              <a:lnSpc>
                <a:spcPts val="1100"/>
              </a:lnSpc>
            </a:pPr>
            <a:r>
              <a:rPr lang="es-ES" sz="1100" b="1" dirty="0" smtClean="0">
                <a:solidFill>
                  <a:schemeClr val="bg1"/>
                </a:solidFill>
              </a:rPr>
              <a:t>Árboles,  Arbusto </a:t>
            </a:r>
            <a:r>
              <a:rPr lang="es-ES" sz="1100" b="1" dirty="0">
                <a:solidFill>
                  <a:schemeClr val="bg1"/>
                </a:solidFill>
              </a:rPr>
              <a:t>/ </a:t>
            </a:r>
            <a:r>
              <a:rPr lang="es-ES" sz="1100" b="1" dirty="0" smtClean="0">
                <a:solidFill>
                  <a:schemeClr val="bg1"/>
                </a:solidFill>
              </a:rPr>
              <a:t>Árbol joven</a:t>
            </a:r>
            <a:endParaRPr lang="es-AR" sz="1100" b="1" dirty="0">
              <a:solidFill>
                <a:schemeClr val="bg1"/>
              </a:solidFill>
            </a:endParaRPr>
          </a:p>
        </p:txBody>
      </p:sp>
      <p:cxnSp>
        <p:nvCxnSpPr>
          <p:cNvPr id="89" name="Conector recto de flecha 88"/>
          <p:cNvCxnSpPr>
            <a:stCxn id="65" idx="2"/>
            <a:endCxn id="77" idx="0"/>
          </p:cNvCxnSpPr>
          <p:nvPr/>
        </p:nvCxnSpPr>
        <p:spPr>
          <a:xfrm flipH="1">
            <a:off x="2983583" y="3030005"/>
            <a:ext cx="572027" cy="79803"/>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0" name="Conector recto de flecha 89"/>
          <p:cNvCxnSpPr>
            <a:stCxn id="66" idx="2"/>
            <a:endCxn id="78" idx="0"/>
          </p:cNvCxnSpPr>
          <p:nvPr/>
        </p:nvCxnSpPr>
        <p:spPr>
          <a:xfrm>
            <a:off x="4791245" y="3036871"/>
            <a:ext cx="671419" cy="7861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1" name="Conector recto de flecha 90"/>
          <p:cNvCxnSpPr>
            <a:stCxn id="78" idx="2"/>
            <a:endCxn id="70" idx="0"/>
          </p:cNvCxnSpPr>
          <p:nvPr/>
        </p:nvCxnSpPr>
        <p:spPr>
          <a:xfrm>
            <a:off x="5462664" y="3489944"/>
            <a:ext cx="515903" cy="8091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2" name="Conector recto de flecha 91"/>
          <p:cNvCxnSpPr>
            <a:stCxn id="78" idx="2"/>
            <a:endCxn id="69" idx="0"/>
          </p:cNvCxnSpPr>
          <p:nvPr/>
        </p:nvCxnSpPr>
        <p:spPr>
          <a:xfrm flipH="1">
            <a:off x="4800346" y="3489944"/>
            <a:ext cx="662318" cy="7861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3" name="Conector recto de flecha 92"/>
          <p:cNvCxnSpPr>
            <a:stCxn id="77" idx="2"/>
            <a:endCxn id="68" idx="0"/>
          </p:cNvCxnSpPr>
          <p:nvPr/>
        </p:nvCxnSpPr>
        <p:spPr>
          <a:xfrm>
            <a:off x="2983583" y="3484269"/>
            <a:ext cx="465065" cy="4238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4" name="Conector recto de flecha 93"/>
          <p:cNvCxnSpPr>
            <a:stCxn id="77" idx="2"/>
            <a:endCxn id="67" idx="0"/>
          </p:cNvCxnSpPr>
          <p:nvPr/>
        </p:nvCxnSpPr>
        <p:spPr>
          <a:xfrm flipH="1">
            <a:off x="2571937" y="3484269"/>
            <a:ext cx="411646" cy="4655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5" name="Conector recto de flecha 94"/>
          <p:cNvCxnSpPr>
            <a:stCxn id="67" idx="2"/>
          </p:cNvCxnSpPr>
          <p:nvPr/>
        </p:nvCxnSpPr>
        <p:spPr>
          <a:xfrm flipH="1">
            <a:off x="2202313" y="3898692"/>
            <a:ext cx="369624" cy="152811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96" name="CuadroTexto 95"/>
          <p:cNvSpPr txBox="1"/>
          <p:nvPr/>
        </p:nvSpPr>
        <p:spPr>
          <a:xfrm>
            <a:off x="1697723" y="5388558"/>
            <a:ext cx="2090681" cy="374461"/>
          </a:xfrm>
          <a:prstGeom prst="rect">
            <a:avLst/>
          </a:prstGeom>
          <a:noFill/>
        </p:spPr>
        <p:txBody>
          <a:bodyPr wrap="square" rtlCol="0">
            <a:spAutoFit/>
          </a:bodyPr>
          <a:lstStyle/>
          <a:p>
            <a:pPr algn="ctr">
              <a:lnSpc>
                <a:spcPts val="1100"/>
              </a:lnSpc>
            </a:pPr>
            <a:r>
              <a:rPr lang="es-ES" sz="1100" b="1" dirty="0"/>
              <a:t>¿Tiene </a:t>
            </a:r>
            <a:r>
              <a:rPr lang="es-ES" sz="1100" b="1" dirty="0" smtClean="0"/>
              <a:t>vegetación herbácea en &gt;50% de su sitio de muestreo?</a:t>
            </a:r>
            <a:endParaRPr lang="es-AR" sz="1100" b="1" dirty="0"/>
          </a:p>
        </p:txBody>
      </p:sp>
      <p:cxnSp>
        <p:nvCxnSpPr>
          <p:cNvPr id="97" name="Conector recto de flecha 96"/>
          <p:cNvCxnSpPr>
            <a:stCxn id="69" idx="2"/>
          </p:cNvCxnSpPr>
          <p:nvPr/>
        </p:nvCxnSpPr>
        <p:spPr>
          <a:xfrm>
            <a:off x="4800346" y="3936429"/>
            <a:ext cx="86828" cy="65692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8" name="Conector recto de flecha 97"/>
          <p:cNvCxnSpPr>
            <a:stCxn id="70" idx="2"/>
            <a:endCxn id="82" idx="0"/>
          </p:cNvCxnSpPr>
          <p:nvPr/>
        </p:nvCxnSpPr>
        <p:spPr>
          <a:xfrm>
            <a:off x="5978567" y="3938735"/>
            <a:ext cx="0" cy="14346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9" name="Conector recto de flecha 98"/>
          <p:cNvCxnSpPr>
            <a:stCxn id="81" idx="2"/>
            <a:endCxn id="74" idx="0"/>
          </p:cNvCxnSpPr>
          <p:nvPr/>
        </p:nvCxnSpPr>
        <p:spPr>
          <a:xfrm>
            <a:off x="3456906" y="4384878"/>
            <a:ext cx="451587" cy="5430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0" name="Conector recto de flecha 99"/>
          <p:cNvCxnSpPr>
            <a:stCxn id="81" idx="2"/>
            <a:endCxn id="73" idx="0"/>
          </p:cNvCxnSpPr>
          <p:nvPr/>
        </p:nvCxnSpPr>
        <p:spPr>
          <a:xfrm flipH="1">
            <a:off x="2984048" y="4384878"/>
            <a:ext cx="472858" cy="5020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Conector recto de flecha 100"/>
          <p:cNvCxnSpPr>
            <a:stCxn id="74" idx="2"/>
            <a:endCxn id="83" idx="0"/>
          </p:cNvCxnSpPr>
          <p:nvPr/>
        </p:nvCxnSpPr>
        <p:spPr>
          <a:xfrm>
            <a:off x="3908493" y="4807057"/>
            <a:ext cx="0" cy="266025"/>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2" name="Conector recto de flecha 101"/>
          <p:cNvCxnSpPr>
            <a:stCxn id="73" idx="2"/>
            <a:endCxn id="84" idx="0"/>
          </p:cNvCxnSpPr>
          <p:nvPr/>
        </p:nvCxnSpPr>
        <p:spPr>
          <a:xfrm>
            <a:off x="2984048" y="4802958"/>
            <a:ext cx="0" cy="141703"/>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3" name="Conector recto de flecha 102"/>
          <p:cNvCxnSpPr>
            <a:stCxn id="71" idx="2"/>
            <a:endCxn id="86" idx="0"/>
          </p:cNvCxnSpPr>
          <p:nvPr/>
        </p:nvCxnSpPr>
        <p:spPr>
          <a:xfrm>
            <a:off x="4932290" y="5383857"/>
            <a:ext cx="1420" cy="174651"/>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4" name="Conector recto de flecha 103"/>
          <p:cNvCxnSpPr>
            <a:stCxn id="72" idx="2"/>
            <a:endCxn id="85" idx="0"/>
          </p:cNvCxnSpPr>
          <p:nvPr/>
        </p:nvCxnSpPr>
        <p:spPr>
          <a:xfrm>
            <a:off x="6212444" y="5383857"/>
            <a:ext cx="1" cy="24787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5" name="Conector recto de flecha 104"/>
          <p:cNvCxnSpPr>
            <a:stCxn id="79" idx="2"/>
            <a:endCxn id="71" idx="0"/>
          </p:cNvCxnSpPr>
          <p:nvPr/>
        </p:nvCxnSpPr>
        <p:spPr>
          <a:xfrm flipH="1">
            <a:off x="4932290" y="4917906"/>
            <a:ext cx="652060" cy="9807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6" name="Conector recto de flecha 105"/>
          <p:cNvCxnSpPr>
            <a:stCxn id="79" idx="2"/>
            <a:endCxn id="72" idx="0"/>
          </p:cNvCxnSpPr>
          <p:nvPr/>
        </p:nvCxnSpPr>
        <p:spPr>
          <a:xfrm>
            <a:off x="5584350" y="4917906"/>
            <a:ext cx="628094" cy="9807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7" name="Conector recto de flecha 106"/>
          <p:cNvCxnSpPr>
            <a:stCxn id="96" idx="2"/>
            <a:endCxn id="75" idx="3"/>
          </p:cNvCxnSpPr>
          <p:nvPr/>
        </p:nvCxnSpPr>
        <p:spPr>
          <a:xfrm flipH="1">
            <a:off x="2242645" y="5763019"/>
            <a:ext cx="500419" cy="26063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8" name="Conector recto de flecha 107"/>
          <p:cNvCxnSpPr>
            <a:stCxn id="96" idx="2"/>
            <a:endCxn id="76" idx="1"/>
          </p:cNvCxnSpPr>
          <p:nvPr/>
        </p:nvCxnSpPr>
        <p:spPr>
          <a:xfrm>
            <a:off x="2743064" y="5763019"/>
            <a:ext cx="478329" cy="30397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9" name="Conector recto de flecha 108"/>
          <p:cNvCxnSpPr>
            <a:stCxn id="75" idx="2"/>
            <a:endCxn id="87" idx="0"/>
          </p:cNvCxnSpPr>
          <p:nvPr/>
        </p:nvCxnSpPr>
        <p:spPr>
          <a:xfrm>
            <a:off x="1974400" y="6207585"/>
            <a:ext cx="1" cy="14155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10" name="Conector recto de flecha 109"/>
          <p:cNvCxnSpPr>
            <a:stCxn id="76" idx="2"/>
            <a:endCxn id="88" idx="0"/>
          </p:cNvCxnSpPr>
          <p:nvPr/>
        </p:nvCxnSpPr>
        <p:spPr>
          <a:xfrm>
            <a:off x="3489638" y="6250934"/>
            <a:ext cx="4942" cy="98204"/>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11" name="Conector recto de flecha 110"/>
          <p:cNvCxnSpPr>
            <a:stCxn id="81" idx="0"/>
            <a:endCxn id="81" idx="0"/>
          </p:cNvCxnSpPr>
          <p:nvPr/>
        </p:nvCxnSpPr>
        <p:spPr>
          <a:xfrm>
            <a:off x="3456906" y="4010417"/>
            <a:ext cx="0" cy="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12" name="Conector recto de flecha 111"/>
          <p:cNvCxnSpPr>
            <a:stCxn id="64" idx="2"/>
            <a:endCxn id="65" idx="0"/>
          </p:cNvCxnSpPr>
          <p:nvPr/>
        </p:nvCxnSpPr>
        <p:spPr>
          <a:xfrm flipH="1">
            <a:off x="3555610" y="2535473"/>
            <a:ext cx="648014" cy="12665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13" name="Conector recto de flecha 112"/>
          <p:cNvCxnSpPr>
            <a:stCxn id="64" idx="2"/>
            <a:endCxn id="66" idx="0"/>
          </p:cNvCxnSpPr>
          <p:nvPr/>
        </p:nvCxnSpPr>
        <p:spPr>
          <a:xfrm>
            <a:off x="4203624" y="2535473"/>
            <a:ext cx="587621" cy="133525"/>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4193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EB0627-7562-4FD8-A937-53255819B3CD}"/>
              </a:ext>
            </a:extLst>
          </p:cNvPr>
          <p:cNvSpPr txBox="1">
            <a:spLocks/>
          </p:cNvSpPr>
          <p:nvPr/>
        </p:nvSpPr>
        <p:spPr>
          <a:xfrm>
            <a:off x="1322716" y="1070824"/>
            <a:ext cx="7710752" cy="77279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smtClean="0">
                <a:solidFill>
                  <a:srgbClr val="002060"/>
                </a:solidFill>
              </a:rPr>
              <a:t>Árboles: descripción general del protocolo</a:t>
            </a:r>
            <a:endParaRPr lang="es-AR" sz="3200" dirty="0"/>
          </a:p>
        </p:txBody>
      </p:sp>
      <p:graphicFrame>
        <p:nvGraphicFramePr>
          <p:cNvPr id="5" name="Table 5" descr="Trees Protocol Overview">
            <a:extLst>
              <a:ext uri="{FF2B5EF4-FFF2-40B4-BE49-F238E27FC236}">
                <a16:creationId xmlns:a16="http://schemas.microsoft.com/office/drawing/2014/main" id="{F4C2FA8E-A7E8-9141-89BB-B72D8301358E}"/>
              </a:ext>
            </a:extLst>
          </p:cNvPr>
          <p:cNvGraphicFramePr>
            <a:graphicFrameLocks/>
          </p:cNvGraphicFramePr>
          <p:nvPr>
            <p:extLst>
              <p:ext uri="{D42A27DB-BD31-4B8C-83A1-F6EECF244321}">
                <p14:modId xmlns:p14="http://schemas.microsoft.com/office/powerpoint/2010/main" val="2102808599"/>
              </p:ext>
            </p:extLst>
          </p:nvPr>
        </p:nvGraphicFramePr>
        <p:xfrm>
          <a:off x="1322715" y="1747153"/>
          <a:ext cx="7464445" cy="4937760"/>
        </p:xfrm>
        <a:graphic>
          <a:graphicData uri="http://schemas.openxmlformats.org/drawingml/2006/table">
            <a:tbl>
              <a:tblPr firstCol="1" bandRow="1">
                <a:tableStyleId>{69CF1AB2-1976-4502-BF36-3FF5EA218861}</a:tableStyleId>
              </a:tblPr>
              <a:tblGrid>
                <a:gridCol w="3215831">
                  <a:extLst>
                    <a:ext uri="{9D8B030D-6E8A-4147-A177-3AD203B41FA5}">
                      <a16:colId xmlns:a16="http://schemas.microsoft.com/office/drawing/2014/main" val="1290412041"/>
                    </a:ext>
                  </a:extLst>
                </a:gridCol>
                <a:gridCol w="4248614">
                  <a:extLst>
                    <a:ext uri="{9D8B030D-6E8A-4147-A177-3AD203B41FA5}">
                      <a16:colId xmlns:a16="http://schemas.microsoft.com/office/drawing/2014/main" val="2959547806"/>
                    </a:ext>
                  </a:extLst>
                </a:gridCol>
              </a:tblGrid>
              <a:tr h="370840">
                <a:tc>
                  <a:txBody>
                    <a:bodyPr/>
                    <a:lstStyle/>
                    <a:p>
                      <a:pPr>
                        <a:buNone/>
                      </a:pPr>
                      <a:r>
                        <a:rPr lang="es-AR" sz="1700" dirty="0" smtClean="0">
                          <a:hlinkClick r:id="rId3"/>
                        </a:rPr>
                        <a:t>Cómo medir</a:t>
                      </a:r>
                      <a:r>
                        <a:rPr lang="es-AR" sz="1700" baseline="0" dirty="0" smtClean="0">
                          <a:hlinkClick r:id="rId3"/>
                        </a:rPr>
                        <a:t> árboles</a:t>
                      </a:r>
                      <a:endParaRPr lang="es-AR" sz="1700" b="1" dirty="0" smtClean="0"/>
                    </a:p>
                    <a:p>
                      <a:pPr lvl="0">
                        <a:buNone/>
                      </a:pPr>
                      <a:r>
                        <a:rPr lang="es-AR" sz="1700" i="1" dirty="0" smtClean="0"/>
                        <a:t>(Protocolo de apoyo)</a:t>
                      </a:r>
                      <a:endParaRPr lang="es-AR" sz="1700" i="1" dirty="0"/>
                    </a:p>
                  </a:txBody>
                  <a:tcPr/>
                </a:tc>
                <a:tc>
                  <a:txBody>
                    <a:bodyPr/>
                    <a:lstStyle/>
                    <a:p>
                      <a:pPr>
                        <a:buNone/>
                      </a:pPr>
                      <a:r>
                        <a:rPr lang="es-AR" sz="1700" dirty="0" smtClean="0"/>
                        <a:t>Tiempo: 60 minutos</a:t>
                      </a:r>
                    </a:p>
                    <a:p>
                      <a:pPr lvl="0">
                        <a:buNone/>
                      </a:pPr>
                      <a:r>
                        <a:rPr lang="es-AR" sz="1700" dirty="0" smtClean="0"/>
                        <a:t>Instrumentos: galletas</a:t>
                      </a:r>
                      <a:r>
                        <a:rPr lang="es-AR" sz="1700" baseline="0" dirty="0" smtClean="0"/>
                        <a:t> de árboles</a:t>
                      </a:r>
                      <a:r>
                        <a:rPr lang="es-AR" sz="1700" dirty="0" smtClean="0"/>
                        <a:t>, pequeña cinta métrica flexible</a:t>
                      </a:r>
                      <a:r>
                        <a:rPr lang="es-AR" sz="1700" u="none" strike="noStrike" noProof="0" dirty="0" smtClean="0"/>
                        <a:t>, calculadora</a:t>
                      </a:r>
                    </a:p>
                    <a:p>
                      <a:pPr lvl="0">
                        <a:buNone/>
                      </a:pPr>
                      <a:r>
                        <a:rPr lang="es-AR" sz="1700" dirty="0" smtClean="0"/>
                        <a:t>Requisitos previos: ninguno</a:t>
                      </a:r>
                      <a:endParaRPr lang="es-AR" sz="1700" dirty="0"/>
                    </a:p>
                  </a:txBody>
                  <a:tcPr/>
                </a:tc>
                <a:extLst>
                  <a:ext uri="{0D108BD9-81ED-4DB2-BD59-A6C34878D82A}">
                    <a16:rowId xmlns:a16="http://schemas.microsoft.com/office/drawing/2014/main" val="2794483109"/>
                  </a:ext>
                </a:extLst>
              </a:tr>
              <a:tr h="370840">
                <a:tc>
                  <a:txBody>
                    <a:bodyPr/>
                    <a:lstStyle/>
                    <a:p>
                      <a:pPr>
                        <a:buNone/>
                      </a:pPr>
                      <a:r>
                        <a:rPr lang="es-AR" sz="1700" dirty="0" smtClean="0">
                          <a:hlinkClick r:id="rId4"/>
                        </a:rPr>
                        <a:t>Mapeo de árboles</a:t>
                      </a:r>
                      <a:endParaRPr lang="es-AR" sz="1700" dirty="0" smtClean="0"/>
                    </a:p>
                    <a:p>
                      <a:pPr lvl="0" algn="l">
                        <a:buNone/>
                      </a:pPr>
                      <a:r>
                        <a:rPr lang="es-ES" sz="1700" i="1" u="none" strike="noStrike" noProof="0" dirty="0" smtClean="0"/>
                        <a:t>* Esto se puede hacer simultáneamente con la circunferencia del árbol, arbustos / árboles jóvenes y medidas herbáceas (si corresponde). Complete una vez por sitio.</a:t>
                      </a:r>
                      <a:endParaRPr lang="es-AR" sz="1700" i="1" dirty="0"/>
                    </a:p>
                  </a:txBody>
                  <a:tcPr/>
                </a:tc>
                <a:tc>
                  <a:txBody>
                    <a:bodyPr/>
                    <a:lstStyle/>
                    <a:p>
                      <a:pPr lvl="0">
                        <a:buNone/>
                      </a:pPr>
                      <a:r>
                        <a:rPr lang="es-AR" sz="1700" u="none" strike="noStrike" noProof="0" dirty="0" smtClean="0"/>
                        <a:t>Tiempo: 70 minutos (solo necesita ser completado una vez por sitio)</a:t>
                      </a:r>
                    </a:p>
                    <a:p>
                      <a:pPr lvl="0">
                        <a:buNone/>
                      </a:pPr>
                      <a:r>
                        <a:rPr lang="es-AR" sz="1700" u="none" strike="noStrike" noProof="0" dirty="0" smtClean="0"/>
                        <a:t>Instrumentos: 50 m cinta métrica flexible, </a:t>
                      </a:r>
                      <a:r>
                        <a:rPr lang="es-ES" sz="1700" u="none" strike="noStrike" noProof="0" dirty="0" smtClean="0"/>
                        <a:t>guía de identificación de árbol local</a:t>
                      </a:r>
                      <a:r>
                        <a:rPr lang="es-AR" sz="1700" u="none" strike="noStrike" noProof="0" dirty="0" smtClean="0"/>
                        <a:t>, compás</a:t>
                      </a:r>
                    </a:p>
                    <a:p>
                      <a:pPr lvl="0">
                        <a:buNone/>
                      </a:pPr>
                      <a:r>
                        <a:rPr lang="es-AR" sz="1700" u="none" strike="noStrike" noProof="0" dirty="0" smtClean="0"/>
                        <a:t>Requisitos previos: </a:t>
                      </a:r>
                      <a:r>
                        <a:rPr lang="es-ES" sz="1700" u="none" strike="noStrike" noProof="0" dirty="0" smtClean="0"/>
                        <a:t>Configuración del sitio, cómo medir árboles, actividades de aprendizaje de campo (unidades de biomasa, </a:t>
                      </a:r>
                      <a:r>
                        <a:rPr lang="es-ES" sz="1700" u="none" strike="noStrike" noProof="0" dirty="0" err="1" smtClean="0"/>
                        <a:t>alometría</a:t>
                      </a:r>
                      <a:r>
                        <a:rPr lang="es-ES" sz="1700" u="none" strike="noStrike" noProof="0" dirty="0" smtClean="0"/>
                        <a:t>)</a:t>
                      </a:r>
                      <a:endParaRPr lang="es-AR" sz="1700" dirty="0"/>
                    </a:p>
                  </a:txBody>
                  <a:tcPr/>
                </a:tc>
                <a:extLst>
                  <a:ext uri="{0D108BD9-81ED-4DB2-BD59-A6C34878D82A}">
                    <a16:rowId xmlns:a16="http://schemas.microsoft.com/office/drawing/2014/main" val="685455926"/>
                  </a:ext>
                </a:extLst>
              </a:tr>
              <a:tr h="370840">
                <a:tc>
                  <a:txBody>
                    <a:bodyPr/>
                    <a:lstStyle/>
                    <a:p>
                      <a:pPr>
                        <a:buNone/>
                      </a:pPr>
                      <a:r>
                        <a:rPr lang="es-AR" sz="1700" dirty="0" smtClean="0">
                          <a:hlinkClick r:id="rId5"/>
                        </a:rPr>
                        <a:t>Circunferencia de árboles</a:t>
                      </a:r>
                      <a:endParaRPr lang="es-AR" sz="1700" dirty="0" smtClean="0"/>
                    </a:p>
                    <a:p>
                      <a:pPr lvl="0">
                        <a:buNone/>
                      </a:pPr>
                      <a:r>
                        <a:rPr lang="es-ES" sz="1700" i="1" dirty="0" smtClean="0"/>
                        <a:t>* Esto se puede hacer simultáneamente con mediciones de arbustos / árboles jóvenes y herbáceas (si corresponde). Completar cada año.</a:t>
                      </a:r>
                      <a:endParaRPr lang="es-AR" sz="1700" i="1" dirty="0"/>
                    </a:p>
                  </a:txBody>
                  <a:tcPr/>
                </a:tc>
                <a:tc>
                  <a:txBody>
                    <a:bodyPr/>
                    <a:lstStyle/>
                    <a:p>
                      <a:pPr lvl="0">
                        <a:buNone/>
                      </a:pPr>
                      <a:r>
                        <a:rPr lang="es-AR" sz="1700" u="none" strike="noStrike" noProof="0" dirty="0" smtClean="0"/>
                        <a:t>Tiempo: 60 minutos</a:t>
                      </a:r>
                    </a:p>
                    <a:p>
                      <a:pPr lvl="0">
                        <a:buNone/>
                      </a:pPr>
                      <a:r>
                        <a:rPr lang="es-AR" sz="1700" u="none" strike="noStrike" noProof="0" dirty="0" smtClean="0"/>
                        <a:t>Instrumentos</a:t>
                      </a:r>
                      <a:r>
                        <a:rPr lang="es-AR" sz="1700" u="none" strike="noStrike" noProof="0" dirty="0" smtClean="0"/>
                        <a:t>: Cintas </a:t>
                      </a:r>
                      <a:r>
                        <a:rPr lang="es-AR" sz="1700" u="none" strike="noStrike" noProof="0" dirty="0" smtClean="0"/>
                        <a:t>de medir (150-300 cm)</a:t>
                      </a:r>
                    </a:p>
                    <a:p>
                      <a:pPr lvl="0">
                        <a:buNone/>
                      </a:pPr>
                      <a:r>
                        <a:rPr lang="es-AR" sz="1700" u="none" strike="noStrike" noProof="0" dirty="0" smtClean="0"/>
                        <a:t>Requisitos previos: configuración del sitio, cómo medir árboles, mapeo de árboles, actividades de aprendizaje de campo (unidades de biomasa, </a:t>
                      </a:r>
                      <a:r>
                        <a:rPr lang="es-AR" sz="1700" u="none" strike="noStrike" noProof="0" dirty="0" err="1" smtClean="0"/>
                        <a:t>alometría</a:t>
                      </a:r>
                      <a:r>
                        <a:rPr lang="es-AR" sz="1700" u="none" strike="noStrike" noProof="0" dirty="0" smtClean="0"/>
                        <a:t>)</a:t>
                      </a:r>
                      <a:endParaRPr lang="es-AR" sz="1700" b="0" i="0" u="none" strike="noStrike" noProof="0" dirty="0">
                        <a:solidFill>
                          <a:srgbClr val="000000"/>
                        </a:solidFill>
                        <a:latin typeface="Calibri"/>
                      </a:endParaRPr>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217887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A9FA-A2BA-4545-98BE-A03BE96DC219}"/>
              </a:ext>
            </a:extLst>
          </p:cNvPr>
          <p:cNvSpPr>
            <a:spLocks noGrp="1"/>
          </p:cNvSpPr>
          <p:nvPr>
            <p:ph type="title" idx="4294967295"/>
          </p:nvPr>
        </p:nvSpPr>
        <p:spPr>
          <a:xfrm>
            <a:off x="1230534" y="1099596"/>
            <a:ext cx="7519927" cy="734470"/>
          </a:xfrm>
          <a:prstGeom prst="rect">
            <a:avLst/>
          </a:prstGeom>
        </p:spPr>
        <p:txBody>
          <a:bodyPr/>
          <a:lstStyle/>
          <a:p>
            <a:r>
              <a:rPr lang="es-AR" dirty="0" smtClean="0">
                <a:solidFill>
                  <a:srgbClr val="002060"/>
                </a:solidFill>
              </a:rPr>
              <a:t>Descripción general</a:t>
            </a:r>
            <a:endParaRPr lang="es-AR" dirty="0">
              <a:solidFill>
                <a:srgbClr val="002060"/>
              </a:solidFill>
            </a:endParaRPr>
          </a:p>
        </p:txBody>
      </p:sp>
      <p:sp>
        <p:nvSpPr>
          <p:cNvPr id="4" name="Content Placeholder 2">
            <a:extLst>
              <a:ext uri="{FF2B5EF4-FFF2-40B4-BE49-F238E27FC236}">
                <a16:creationId xmlns:a16="http://schemas.microsoft.com/office/drawing/2014/main" id="{74680995-3E81-D249-9B03-727F76E2667E}"/>
              </a:ext>
            </a:extLst>
          </p:cNvPr>
          <p:cNvSpPr txBox="1">
            <a:spLocks/>
          </p:cNvSpPr>
          <p:nvPr/>
        </p:nvSpPr>
        <p:spPr>
          <a:xfrm>
            <a:off x="1359924" y="2018170"/>
            <a:ext cx="7632192" cy="3782601"/>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600" dirty="0">
                <a:latin typeface="Calibri Light" panose="020F0502020204030204" pitchFamily="34" charset="0"/>
                <a:cs typeface="Calibri Light" panose="020F0502020204030204" pitchFamily="34" charset="0"/>
              </a:rPr>
              <a:t>Este módulo ...</a:t>
            </a:r>
          </a:p>
          <a:p>
            <a:r>
              <a:rPr lang="es-ES" sz="2600" dirty="0">
                <a:latin typeface="Calibri Light" panose="020F0502020204030204" pitchFamily="34" charset="0"/>
                <a:cs typeface="Calibri Light" panose="020F0502020204030204" pitchFamily="34" charset="0"/>
              </a:rPr>
              <a:t>Revisa por qué el carbono es un elemento importante en los ecosistemas y cómo circula a través de los ecosistemas.</a:t>
            </a:r>
          </a:p>
          <a:p>
            <a:r>
              <a:rPr lang="es-ES" sz="2600" dirty="0">
                <a:latin typeface="Calibri Light" panose="020F0502020204030204" pitchFamily="34" charset="0"/>
                <a:cs typeface="Calibri Light" panose="020F0502020204030204" pitchFamily="34" charset="0"/>
              </a:rPr>
              <a:t>Muestra cómo determinar si tiene un </a:t>
            </a:r>
            <a:r>
              <a:rPr lang="es-ES" sz="2600" i="1" dirty="0">
                <a:latin typeface="Calibri Light" panose="020F0502020204030204" pitchFamily="34" charset="0"/>
                <a:cs typeface="Calibri Light" panose="020F0502020204030204" pitchFamily="34" charset="0"/>
              </a:rPr>
              <a:t>sitio estándar o no estándar</a:t>
            </a:r>
            <a:r>
              <a:rPr lang="es-ES" sz="2600" dirty="0">
                <a:latin typeface="Calibri Light" panose="020F0502020204030204" pitchFamily="34" charset="0"/>
                <a:cs typeface="Calibri Light" panose="020F0502020204030204" pitchFamily="34" charset="0"/>
              </a:rPr>
              <a:t>.</a:t>
            </a:r>
          </a:p>
          <a:p>
            <a:r>
              <a:rPr lang="es-ES" sz="2600" dirty="0">
                <a:latin typeface="Calibri Light" panose="020F0502020204030204" pitchFamily="34" charset="0"/>
                <a:cs typeface="Calibri Light" panose="020F0502020204030204" pitchFamily="34" charset="0"/>
              </a:rPr>
              <a:t>Demuestra cómo configurar un sitio de muestra estándar</a:t>
            </a:r>
          </a:p>
          <a:p>
            <a:r>
              <a:rPr lang="es-ES" sz="2600" dirty="0">
                <a:latin typeface="Calibri Light" panose="020F0502020204030204" pitchFamily="34" charset="0"/>
                <a:cs typeface="Calibri Light" panose="020F0502020204030204" pitchFamily="34" charset="0"/>
              </a:rPr>
              <a:t>Proporciona instrucciones paso a paso para los protocolos.</a:t>
            </a:r>
          </a:p>
          <a:p>
            <a:r>
              <a:rPr lang="es-ES" sz="2600" dirty="0">
                <a:latin typeface="Calibri Light" panose="020F0502020204030204" pitchFamily="34" charset="0"/>
                <a:cs typeface="Calibri Light" panose="020F0502020204030204" pitchFamily="34" charset="0"/>
              </a:rPr>
              <a:t>Describe cómo ingresar datos en el sitio web de GLOBE</a:t>
            </a:r>
          </a:p>
          <a:p>
            <a:r>
              <a:rPr lang="es-ES" sz="2600" dirty="0">
                <a:latin typeface="Calibri Light" panose="020F0502020204030204" pitchFamily="34" charset="0"/>
                <a:cs typeface="Calibri Light" panose="020F0502020204030204" pitchFamily="34" charset="0"/>
              </a:rPr>
              <a:t>Le ayuda a comprender sus datos</a:t>
            </a:r>
            <a:endParaRPr lang="es-AR" sz="2600"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10688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0584-4804-44EB-8C85-7FBF0ED36CA5}"/>
              </a:ext>
            </a:extLst>
          </p:cNvPr>
          <p:cNvSpPr>
            <a:spLocks noGrp="1"/>
          </p:cNvSpPr>
          <p:nvPr>
            <p:ph type="title" idx="4294967295"/>
          </p:nvPr>
        </p:nvSpPr>
        <p:spPr>
          <a:xfrm>
            <a:off x="1453896" y="974726"/>
            <a:ext cx="5184976" cy="718608"/>
          </a:xfrm>
          <a:prstGeom prst="rect">
            <a:avLst/>
          </a:prstGeom>
        </p:spPr>
        <p:txBody>
          <a:bodyPr/>
          <a:lstStyle/>
          <a:p>
            <a:pPr algn="l"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Cómo medir</a:t>
            </a:r>
            <a:r>
              <a:rPr lang="es-AR" sz="4400" i="0" kern="1200" spc="0" dirty="0" smtClean="0">
                <a:ln>
                  <a:noFill/>
                </a:ln>
                <a:solidFill>
                  <a:srgbClr val="002060"/>
                </a:solidFill>
                <a:effectLst/>
                <a:latin typeface="Calibri" panose="020F0502020204030204" pitchFamily="34" charset="0"/>
                <a:ea typeface="+mn-ea"/>
                <a:cs typeface="+mn-cs"/>
              </a:rPr>
              <a:t> árboles</a:t>
            </a:r>
            <a:endParaRPr lang="es-AR" dirty="0"/>
          </a:p>
        </p:txBody>
      </p:sp>
      <p:sp>
        <p:nvSpPr>
          <p:cNvPr id="6" name="Content Placeholder 9">
            <a:extLst>
              <a:ext uri="{FF2B5EF4-FFF2-40B4-BE49-F238E27FC236}">
                <a16:creationId xmlns:a16="http://schemas.microsoft.com/office/drawing/2014/main" id="{47CA10FE-A836-764F-9A2F-5678ACE32FB9}"/>
              </a:ext>
            </a:extLst>
          </p:cNvPr>
          <p:cNvSpPr txBox="1">
            <a:spLocks/>
          </p:cNvSpPr>
          <p:nvPr/>
        </p:nvSpPr>
        <p:spPr>
          <a:xfrm>
            <a:off x="1163761" y="3837710"/>
            <a:ext cx="7797800" cy="258570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s-ES" sz="2400" dirty="0">
                <a:solidFill>
                  <a:sysClr val="windowText" lastClr="000000"/>
                </a:solidFill>
              </a:rPr>
              <a:t>Los estudiantes miden las galletas de los árboles para comprender la relación entre la circunferencia y el diámetro.</a:t>
            </a:r>
          </a:p>
          <a:p>
            <a:pPr lvl="0">
              <a:defRPr/>
            </a:pPr>
            <a:r>
              <a:rPr lang="es-ES" sz="2400" dirty="0">
                <a:solidFill>
                  <a:sysClr val="windowText" lastClr="000000"/>
                </a:solidFill>
              </a:rPr>
              <a:t>Los estudiantes aprenden que la </a:t>
            </a:r>
            <a:r>
              <a:rPr lang="es-ES" sz="2400" b="1" dirty="0">
                <a:solidFill>
                  <a:sysClr val="windowText" lastClr="000000"/>
                </a:solidFill>
              </a:rPr>
              <a:t>circunferencia se mide a 1,35 metros de la base del árbol.</a:t>
            </a:r>
          </a:p>
          <a:p>
            <a:pPr lvl="0">
              <a:defRPr/>
            </a:pPr>
            <a:r>
              <a:rPr lang="es-ES" sz="2400" dirty="0">
                <a:solidFill>
                  <a:sysClr val="windowText" lastClr="000000"/>
                </a:solidFill>
              </a:rPr>
              <a:t>Los estudiantes adquieren una comprensión de la precisión y exactitud de los conceptos</a:t>
            </a:r>
            <a:r>
              <a:rPr lang="es-ES" sz="2400" dirty="0" smtClean="0">
                <a:solidFill>
                  <a:sysClr val="windowText" lastClr="000000"/>
                </a:solidFill>
              </a:rPr>
              <a:t>.</a:t>
            </a:r>
            <a:endParaRPr lang="es-AR" sz="2400" dirty="0">
              <a:solidFill>
                <a:sysClr val="windowText" lastClr="000000"/>
              </a:solidFill>
            </a:endParaRPr>
          </a:p>
        </p:txBody>
      </p:sp>
      <p:pic>
        <p:nvPicPr>
          <p:cNvPr id="7" name="Picture 6" descr="Image contains the cross section of three different trees, showing tree growth rings.">
            <a:extLst>
              <a:ext uri="{FF2B5EF4-FFF2-40B4-BE49-F238E27FC236}">
                <a16:creationId xmlns:a16="http://schemas.microsoft.com/office/drawing/2014/main" id="{E3D043B8-8745-9649-ACB6-A963B0AF2093}"/>
              </a:ext>
            </a:extLst>
          </p:cNvPr>
          <p:cNvPicPr>
            <a:picLocks noChangeAspect="1"/>
          </p:cNvPicPr>
          <p:nvPr/>
        </p:nvPicPr>
        <p:blipFill>
          <a:blip r:embed="rId3"/>
          <a:stretch>
            <a:fillRect/>
          </a:stretch>
        </p:blipFill>
        <p:spPr>
          <a:xfrm>
            <a:off x="2820756" y="1924408"/>
            <a:ext cx="4634471" cy="1615304"/>
          </a:xfrm>
          <a:prstGeom prst="rect">
            <a:avLst/>
          </a:prstGeom>
        </p:spPr>
      </p:pic>
    </p:spTree>
    <p:extLst>
      <p:ext uri="{BB962C8B-B14F-4D97-AF65-F5344CB8AC3E}">
        <p14:creationId xmlns:p14="http://schemas.microsoft.com/office/powerpoint/2010/main" val="92369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211C-8D2A-4605-9F84-3BEF94EDD36B}"/>
              </a:ext>
            </a:extLst>
          </p:cNvPr>
          <p:cNvSpPr>
            <a:spLocks noGrp="1"/>
          </p:cNvSpPr>
          <p:nvPr>
            <p:ph type="title" idx="4294967295"/>
          </p:nvPr>
        </p:nvSpPr>
        <p:spPr>
          <a:xfrm>
            <a:off x="1435608" y="974725"/>
            <a:ext cx="7164382" cy="696031"/>
          </a:xfrm>
          <a:prstGeom prst="rect">
            <a:avLst/>
          </a:prstGeom>
        </p:spPr>
        <p:txBody>
          <a:bodyPr/>
          <a:lstStyle/>
          <a:p>
            <a:pPr algn="l"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Cómo medir árboles</a:t>
            </a:r>
            <a:endParaRPr lang="es-AR" dirty="0"/>
          </a:p>
        </p:txBody>
      </p:sp>
      <p:sp>
        <p:nvSpPr>
          <p:cNvPr id="6" name="Content Placeholder 9">
            <a:extLst>
              <a:ext uri="{FF2B5EF4-FFF2-40B4-BE49-F238E27FC236}">
                <a16:creationId xmlns:a16="http://schemas.microsoft.com/office/drawing/2014/main" id="{1B8B6C71-7C09-CB4A-AEB1-C04CD89CA6CE}"/>
              </a:ext>
            </a:extLst>
          </p:cNvPr>
          <p:cNvSpPr txBox="1">
            <a:spLocks/>
          </p:cNvSpPr>
          <p:nvPr/>
        </p:nvSpPr>
        <p:spPr>
          <a:xfrm>
            <a:off x="1181717" y="1962149"/>
            <a:ext cx="3930610" cy="4778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defRPr/>
            </a:pPr>
            <a:r>
              <a:rPr lang="es-ES" sz="2400" dirty="0" smtClean="0">
                <a:solidFill>
                  <a:sysClr val="windowText" lastClr="000000"/>
                </a:solidFill>
              </a:rPr>
              <a:t>Utilice </a:t>
            </a:r>
            <a:r>
              <a:rPr lang="es-ES" sz="2400" dirty="0">
                <a:solidFill>
                  <a:sysClr val="windowText" lastClr="000000"/>
                </a:solidFill>
              </a:rPr>
              <a:t>la </a:t>
            </a:r>
            <a:r>
              <a:rPr lang="es-ES" sz="2400" i="1" dirty="0">
                <a:solidFill>
                  <a:sysClr val="windowText" lastClr="000000"/>
                </a:solidFill>
              </a:rPr>
              <a:t>'Guía de árboles que se comportan mal'</a:t>
            </a:r>
            <a:r>
              <a:rPr lang="es-ES" sz="2400" dirty="0">
                <a:solidFill>
                  <a:sysClr val="windowText" lastClr="000000"/>
                </a:solidFill>
              </a:rPr>
              <a:t> a la derecha para medir con precisión los árboles en la parcela de campo:</a:t>
            </a:r>
          </a:p>
          <a:p>
            <a:pPr lvl="1">
              <a:lnSpc>
                <a:spcPct val="110000"/>
              </a:lnSpc>
              <a:defRPr/>
            </a:pPr>
            <a:r>
              <a:rPr lang="es-ES" sz="2000" dirty="0">
                <a:solidFill>
                  <a:sysClr val="windowText" lastClr="000000"/>
                </a:solidFill>
              </a:rPr>
              <a:t>Mida 1,35 m desde el punto más alto alrededor de la base del árbol; esto es la "altura del pecho".</a:t>
            </a:r>
          </a:p>
          <a:p>
            <a:pPr lvl="1">
              <a:lnSpc>
                <a:spcPct val="110000"/>
              </a:lnSpc>
              <a:defRPr/>
            </a:pPr>
            <a:r>
              <a:rPr lang="es-ES" sz="2000" dirty="0">
                <a:solidFill>
                  <a:sysClr val="windowText" lastClr="000000"/>
                </a:solidFill>
              </a:rPr>
              <a:t>Mida alrededor del árbol a la altura dada en cm para encontrar la circunferencia del árbol a la altura del pecho.</a:t>
            </a:r>
          </a:p>
          <a:p>
            <a:pPr lvl="1">
              <a:lnSpc>
                <a:spcPct val="110000"/>
              </a:lnSpc>
              <a:defRPr/>
            </a:pPr>
            <a:r>
              <a:rPr lang="es-ES" sz="2000" dirty="0">
                <a:solidFill>
                  <a:sysClr val="windowText" lastClr="000000"/>
                </a:solidFill>
              </a:rPr>
              <a:t>Esto luego se puede convertir a diámetro a la altura del pecho (DAP)</a:t>
            </a:r>
          </a:p>
        </p:txBody>
      </p:sp>
      <p:pic>
        <p:nvPicPr>
          <p:cNvPr id="9" name="Picture 8" descr="Image shows 6 diagrams of different trees. The first one is a Tree on Level Ground. The second one is a Tree on Slope. The third is a Leaning Tree. The fourth is a Tree with Branch or Deformity at Breast Height. The fifth is a Tree Forked Below Breast Height and the sixth is a Tree Forked Above Breast Height.">
            <a:extLst>
              <a:ext uri="{FF2B5EF4-FFF2-40B4-BE49-F238E27FC236}">
                <a16:creationId xmlns:a16="http://schemas.microsoft.com/office/drawing/2014/main" id="{CB3D04DD-1043-1548-9D88-291F2F0ED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671" y="1962150"/>
            <a:ext cx="3507971" cy="4778099"/>
          </a:xfrm>
          <a:prstGeom prst="rect">
            <a:avLst/>
          </a:prstGeom>
        </p:spPr>
      </p:pic>
    </p:spTree>
    <p:extLst>
      <p:ext uri="{BB962C8B-B14F-4D97-AF65-F5344CB8AC3E}">
        <p14:creationId xmlns:p14="http://schemas.microsoft.com/office/powerpoint/2010/main" val="376303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61E74430-E3D3-084B-9417-673A897AA3F0}"/>
              </a:ext>
            </a:extLst>
          </p:cNvPr>
          <p:cNvSpPr txBox="1">
            <a:spLocks/>
          </p:cNvSpPr>
          <p:nvPr/>
        </p:nvSpPr>
        <p:spPr>
          <a:xfrm>
            <a:off x="1179513" y="2061174"/>
            <a:ext cx="7746786" cy="227286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ct val="100000"/>
              </a:lnSpc>
              <a:buFont typeface="+mj-lt"/>
              <a:buAutoNum type="arabicPeriod"/>
              <a:defRPr/>
            </a:pPr>
            <a:r>
              <a:rPr lang="es-ES" sz="2400" dirty="0">
                <a:solidFill>
                  <a:sysClr val="windowText" lastClr="000000"/>
                </a:solidFill>
              </a:rPr>
              <a:t>Mapeo de imágenes aéreas: los estudiantes dibujan círculos alrededor de árboles y arbustos visibles en una imagen aérea de Google </a:t>
            </a:r>
            <a:r>
              <a:rPr lang="es-ES" sz="2400" dirty="0" err="1">
                <a:solidFill>
                  <a:sysClr val="windowText" lastClr="000000"/>
                </a:solidFill>
              </a:rPr>
              <a:t>Earth</a:t>
            </a:r>
            <a:r>
              <a:rPr lang="es-ES" sz="2400" dirty="0">
                <a:solidFill>
                  <a:sysClr val="windowText" lastClr="000000"/>
                </a:solidFill>
              </a:rPr>
              <a:t>. Diseñe un sistema de nomenclatura / numeración para sus árboles.</a:t>
            </a:r>
          </a:p>
          <a:p>
            <a:pPr marL="457200" lvl="0" indent="-457200">
              <a:lnSpc>
                <a:spcPct val="100000"/>
              </a:lnSpc>
              <a:buFont typeface="+mj-lt"/>
              <a:buAutoNum type="arabicPeriod"/>
              <a:defRPr/>
            </a:pPr>
            <a:r>
              <a:rPr lang="es-ES" sz="2400" dirty="0">
                <a:solidFill>
                  <a:sysClr val="windowText" lastClr="000000"/>
                </a:solidFill>
              </a:rPr>
              <a:t>Divida la clase en equipos de cuatro cuadrantes. Subdivida el equipo del cuadrante en equipos de Registro de datos, Verificación de árboles e Identificación de especies.</a:t>
            </a:r>
            <a:endParaRPr kumimoji="0" lang="es-AR" sz="2400" b="0" i="0" u="none" strike="noStrike" kern="1200" cap="none" spc="0" normalizeH="0" baseline="0" noProof="0" dirty="0">
              <a:ln>
                <a:noFill/>
              </a:ln>
              <a:solidFill>
                <a:sysClr val="windowText" lastClr="000000"/>
              </a:solidFill>
              <a:effectLst/>
              <a:uLnTx/>
              <a:uFillTx/>
              <a:latin typeface="Calibri"/>
            </a:endParaRPr>
          </a:p>
        </p:txBody>
      </p:sp>
      <p:pic>
        <p:nvPicPr>
          <p:cNvPr id="10" name="Picture 9"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a:extLst>
              <a:ext uri="{FF2B5EF4-FFF2-40B4-BE49-F238E27FC236}">
                <a16:creationId xmlns:a16="http://schemas.microsoft.com/office/drawing/2014/main" id="{9226854F-9CD4-5D46-9B7F-830BC26806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65924" y="4741914"/>
            <a:ext cx="2163016" cy="1919296"/>
          </a:xfrm>
          <a:prstGeom prst="rect">
            <a:avLst/>
          </a:prstGeom>
        </p:spPr>
      </p:pic>
      <p:sp>
        <p:nvSpPr>
          <p:cNvPr id="2" name="TextBox 1">
            <a:extLst>
              <a:ext uri="{FF2B5EF4-FFF2-40B4-BE49-F238E27FC236}">
                <a16:creationId xmlns:a16="http://schemas.microsoft.com/office/drawing/2014/main" id="{3FE9046B-BBFE-0C46-AF70-EFD45CB70F6D}"/>
              </a:ext>
            </a:extLst>
          </p:cNvPr>
          <p:cNvSpPr txBox="1"/>
          <p:nvPr/>
        </p:nvSpPr>
        <p:spPr>
          <a:xfrm>
            <a:off x="1920672" y="4971579"/>
            <a:ext cx="776430" cy="461665"/>
          </a:xfrm>
          <a:prstGeom prst="rect">
            <a:avLst/>
          </a:prstGeom>
          <a:noFill/>
        </p:spPr>
        <p:txBody>
          <a:bodyPr wrap="none" rtlCol="0">
            <a:spAutoFit/>
          </a:bodyPr>
          <a:lstStyle/>
          <a:p>
            <a:pPr algn="ctr"/>
            <a:r>
              <a:rPr lang="en-US" sz="1200" dirty="0"/>
              <a:t>West</a:t>
            </a:r>
          </a:p>
          <a:p>
            <a:pPr algn="ctr"/>
            <a:r>
              <a:rPr lang="en-US" sz="1200" dirty="0"/>
              <a:t>Quadrant</a:t>
            </a:r>
          </a:p>
        </p:txBody>
      </p:sp>
      <p:sp>
        <p:nvSpPr>
          <p:cNvPr id="11" name="TextBox 10">
            <a:extLst>
              <a:ext uri="{FF2B5EF4-FFF2-40B4-BE49-F238E27FC236}">
                <a16:creationId xmlns:a16="http://schemas.microsoft.com/office/drawing/2014/main" id="{16B1ECEF-6917-8140-8201-8588E6F3C843}"/>
              </a:ext>
            </a:extLst>
          </p:cNvPr>
          <p:cNvSpPr txBox="1"/>
          <p:nvPr/>
        </p:nvSpPr>
        <p:spPr>
          <a:xfrm>
            <a:off x="2785829" y="4951433"/>
            <a:ext cx="776430" cy="461665"/>
          </a:xfrm>
          <a:prstGeom prst="rect">
            <a:avLst/>
          </a:prstGeom>
          <a:noFill/>
        </p:spPr>
        <p:txBody>
          <a:bodyPr wrap="none" rtlCol="0">
            <a:spAutoFit/>
          </a:bodyPr>
          <a:lstStyle/>
          <a:p>
            <a:pPr algn="ctr"/>
            <a:r>
              <a:rPr lang="en-US" sz="1200" dirty="0"/>
              <a:t>North</a:t>
            </a:r>
          </a:p>
          <a:p>
            <a:pPr algn="ctr"/>
            <a:r>
              <a:rPr lang="en-US" sz="1200" dirty="0"/>
              <a:t>Quadrant</a:t>
            </a:r>
          </a:p>
        </p:txBody>
      </p:sp>
      <p:sp>
        <p:nvSpPr>
          <p:cNvPr id="13" name="TextBox 12">
            <a:extLst>
              <a:ext uri="{FF2B5EF4-FFF2-40B4-BE49-F238E27FC236}">
                <a16:creationId xmlns:a16="http://schemas.microsoft.com/office/drawing/2014/main" id="{24207B50-0B23-924E-8607-6FE2C24EEF34}"/>
              </a:ext>
            </a:extLst>
          </p:cNvPr>
          <p:cNvSpPr txBox="1"/>
          <p:nvPr/>
        </p:nvSpPr>
        <p:spPr>
          <a:xfrm>
            <a:off x="2697102" y="5859429"/>
            <a:ext cx="776430" cy="461665"/>
          </a:xfrm>
          <a:prstGeom prst="rect">
            <a:avLst/>
          </a:prstGeom>
          <a:noFill/>
        </p:spPr>
        <p:txBody>
          <a:bodyPr wrap="none" rtlCol="0">
            <a:spAutoFit/>
          </a:bodyPr>
          <a:lstStyle/>
          <a:p>
            <a:pPr algn="ctr"/>
            <a:r>
              <a:rPr lang="en-US" sz="1200" dirty="0"/>
              <a:t>East</a:t>
            </a:r>
          </a:p>
          <a:p>
            <a:pPr algn="ctr"/>
            <a:r>
              <a:rPr lang="en-US" sz="1200" dirty="0"/>
              <a:t>Quadrant</a:t>
            </a:r>
          </a:p>
        </p:txBody>
      </p:sp>
      <p:sp>
        <p:nvSpPr>
          <p:cNvPr id="12" name="TextBox 11">
            <a:extLst>
              <a:ext uri="{FF2B5EF4-FFF2-40B4-BE49-F238E27FC236}">
                <a16:creationId xmlns:a16="http://schemas.microsoft.com/office/drawing/2014/main" id="{F14A48F3-4E38-1B40-B7DF-863B1769B706}"/>
              </a:ext>
            </a:extLst>
          </p:cNvPr>
          <p:cNvSpPr txBox="1"/>
          <p:nvPr/>
        </p:nvSpPr>
        <p:spPr>
          <a:xfrm>
            <a:off x="1974829" y="5838583"/>
            <a:ext cx="776430" cy="461665"/>
          </a:xfrm>
          <a:prstGeom prst="rect">
            <a:avLst/>
          </a:prstGeom>
          <a:noFill/>
        </p:spPr>
        <p:txBody>
          <a:bodyPr wrap="none" rtlCol="0">
            <a:spAutoFit/>
          </a:bodyPr>
          <a:lstStyle/>
          <a:p>
            <a:pPr algn="ctr"/>
            <a:r>
              <a:rPr lang="en-US" sz="1200" dirty="0"/>
              <a:t>South</a:t>
            </a:r>
          </a:p>
          <a:p>
            <a:pPr algn="ctr"/>
            <a:r>
              <a:rPr lang="en-US" sz="1200" dirty="0"/>
              <a:t>Quadrant</a:t>
            </a:r>
          </a:p>
        </p:txBody>
      </p:sp>
      <p:sp>
        <p:nvSpPr>
          <p:cNvPr id="3" name="TextBox 2">
            <a:extLst>
              <a:ext uri="{FF2B5EF4-FFF2-40B4-BE49-F238E27FC236}">
                <a16:creationId xmlns:a16="http://schemas.microsoft.com/office/drawing/2014/main" id="{1FBAAC94-1119-9941-9E9B-BAE705999199}"/>
              </a:ext>
            </a:extLst>
          </p:cNvPr>
          <p:cNvSpPr txBox="1"/>
          <p:nvPr/>
        </p:nvSpPr>
        <p:spPr>
          <a:xfrm>
            <a:off x="2584386" y="4509458"/>
            <a:ext cx="333746" cy="369332"/>
          </a:xfrm>
          <a:prstGeom prst="rect">
            <a:avLst/>
          </a:prstGeom>
          <a:noFill/>
        </p:spPr>
        <p:txBody>
          <a:bodyPr wrap="none" rtlCol="0">
            <a:spAutoFit/>
          </a:bodyPr>
          <a:lstStyle/>
          <a:p>
            <a:r>
              <a:rPr lang="en-US" dirty="0"/>
              <a:t>N</a:t>
            </a:r>
          </a:p>
        </p:txBody>
      </p:sp>
      <p:sp>
        <p:nvSpPr>
          <p:cNvPr id="15" name="TextBox 14">
            <a:extLst>
              <a:ext uri="{FF2B5EF4-FFF2-40B4-BE49-F238E27FC236}">
                <a16:creationId xmlns:a16="http://schemas.microsoft.com/office/drawing/2014/main" id="{72487D9C-6EB3-1D43-9ABC-0B9ED71C608F}"/>
              </a:ext>
            </a:extLst>
          </p:cNvPr>
          <p:cNvSpPr txBox="1"/>
          <p:nvPr/>
        </p:nvSpPr>
        <p:spPr>
          <a:xfrm>
            <a:off x="3777083" y="5455103"/>
            <a:ext cx="296876" cy="369332"/>
          </a:xfrm>
          <a:prstGeom prst="rect">
            <a:avLst/>
          </a:prstGeom>
          <a:noFill/>
        </p:spPr>
        <p:txBody>
          <a:bodyPr wrap="none" rtlCol="0">
            <a:spAutoFit/>
          </a:bodyPr>
          <a:lstStyle/>
          <a:p>
            <a:r>
              <a:rPr lang="en-US" dirty="0"/>
              <a:t>E</a:t>
            </a:r>
          </a:p>
        </p:txBody>
      </p:sp>
      <p:sp>
        <p:nvSpPr>
          <p:cNvPr id="16" name="TextBox 15">
            <a:extLst>
              <a:ext uri="{FF2B5EF4-FFF2-40B4-BE49-F238E27FC236}">
                <a16:creationId xmlns:a16="http://schemas.microsoft.com/office/drawing/2014/main" id="{8DCD55D4-88A2-8C4E-A519-798FADAAF947}"/>
              </a:ext>
            </a:extLst>
          </p:cNvPr>
          <p:cNvSpPr txBox="1"/>
          <p:nvPr/>
        </p:nvSpPr>
        <p:spPr>
          <a:xfrm>
            <a:off x="2556334" y="6522939"/>
            <a:ext cx="290464" cy="369332"/>
          </a:xfrm>
          <a:prstGeom prst="rect">
            <a:avLst/>
          </a:prstGeom>
          <a:noFill/>
        </p:spPr>
        <p:txBody>
          <a:bodyPr wrap="none" rtlCol="0">
            <a:spAutoFit/>
          </a:bodyPr>
          <a:lstStyle/>
          <a:p>
            <a:r>
              <a:rPr lang="en-US" dirty="0"/>
              <a:t>S</a:t>
            </a:r>
          </a:p>
        </p:txBody>
      </p:sp>
      <p:sp>
        <p:nvSpPr>
          <p:cNvPr id="14" name="TextBox 13">
            <a:extLst>
              <a:ext uri="{FF2B5EF4-FFF2-40B4-BE49-F238E27FC236}">
                <a16:creationId xmlns:a16="http://schemas.microsoft.com/office/drawing/2014/main" id="{A0A1E499-34F6-8740-8648-3F623EA14BF1}"/>
              </a:ext>
            </a:extLst>
          </p:cNvPr>
          <p:cNvSpPr txBox="1"/>
          <p:nvPr/>
        </p:nvSpPr>
        <p:spPr>
          <a:xfrm>
            <a:off x="1567556" y="5471328"/>
            <a:ext cx="389850" cy="369332"/>
          </a:xfrm>
          <a:prstGeom prst="rect">
            <a:avLst/>
          </a:prstGeom>
          <a:noFill/>
        </p:spPr>
        <p:txBody>
          <a:bodyPr wrap="none" rtlCol="0">
            <a:spAutoFit/>
          </a:bodyPr>
          <a:lstStyle/>
          <a:p>
            <a:r>
              <a:rPr lang="en-US" dirty="0"/>
              <a:t>W</a:t>
            </a:r>
          </a:p>
        </p:txBody>
      </p:sp>
      <p:cxnSp>
        <p:nvCxnSpPr>
          <p:cNvPr id="8" name="Straight Arrow Connector 7" descr="Arrow pointing from upper left corner of West Quadrant, to an amplified image of West Quadrant of coordinate plane.">
            <a:extLst>
              <a:ext uri="{FF2B5EF4-FFF2-40B4-BE49-F238E27FC236}">
                <a16:creationId xmlns:a16="http://schemas.microsoft.com/office/drawing/2014/main" id="{8FE1851C-92CB-6E4C-B919-88B20DE776E7}"/>
              </a:ext>
            </a:extLst>
          </p:cNvPr>
          <p:cNvCxnSpPr>
            <a:cxnSpLocks/>
          </p:cNvCxnSpPr>
          <p:nvPr/>
        </p:nvCxnSpPr>
        <p:spPr>
          <a:xfrm flipV="1">
            <a:off x="1920672" y="4588798"/>
            <a:ext cx="2481734" cy="2698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descr="Arrow going from bottom left corner of West Quadrant to an amplified image of the West Quadrant of coordinate plane.">
            <a:extLst>
              <a:ext uri="{FF2B5EF4-FFF2-40B4-BE49-F238E27FC236}">
                <a16:creationId xmlns:a16="http://schemas.microsoft.com/office/drawing/2014/main" id="{1E8E46BF-D913-4C43-B369-8E8EDF61B539}"/>
              </a:ext>
            </a:extLst>
          </p:cNvPr>
          <p:cNvCxnSpPr>
            <a:cxnSpLocks/>
          </p:cNvCxnSpPr>
          <p:nvPr/>
        </p:nvCxnSpPr>
        <p:spPr>
          <a:xfrm>
            <a:off x="1974829" y="5655994"/>
            <a:ext cx="2451472" cy="8990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8" name="Picture 17" descr="Amplified image of the West Quadrant of coordinate plane.">
            <a:extLst>
              <a:ext uri="{FF2B5EF4-FFF2-40B4-BE49-F238E27FC236}">
                <a16:creationId xmlns:a16="http://schemas.microsoft.com/office/drawing/2014/main" id="{D81D8020-7AA7-5940-BAEE-15AAE93EFE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4233" b="51594"/>
          <a:stretch/>
        </p:blipFill>
        <p:spPr>
          <a:xfrm>
            <a:off x="4426301" y="4291581"/>
            <a:ext cx="2514126" cy="2359493"/>
          </a:xfrm>
          <a:prstGeom prst="rect">
            <a:avLst/>
          </a:prstGeom>
        </p:spPr>
      </p:pic>
      <p:sp>
        <p:nvSpPr>
          <p:cNvPr id="6" name="Title 5">
            <a:extLst>
              <a:ext uri="{FF2B5EF4-FFF2-40B4-BE49-F238E27FC236}">
                <a16:creationId xmlns:a16="http://schemas.microsoft.com/office/drawing/2014/main" id="{04B34F62-7B2E-44CE-A3BA-5A68F31FD7FC}"/>
              </a:ext>
            </a:extLst>
          </p:cNvPr>
          <p:cNvSpPr>
            <a:spLocks noGrp="1"/>
          </p:cNvSpPr>
          <p:nvPr>
            <p:ph type="title" idx="4294967295"/>
          </p:nvPr>
        </p:nvSpPr>
        <p:spPr>
          <a:xfrm>
            <a:off x="1179512" y="1098902"/>
            <a:ext cx="4681791" cy="707319"/>
          </a:xfrm>
          <a:prstGeom prst="rect">
            <a:avLst/>
          </a:prstGeom>
        </p:spPr>
        <p:txBody>
          <a:bodyPr/>
          <a:lstStyle/>
          <a:p>
            <a:pPr algn="l"/>
            <a:r>
              <a:rPr lang="es-AR" sz="4400" i="0" kern="1200" spc="0" baseline="0" dirty="0" smtClean="0">
                <a:ln>
                  <a:noFill/>
                </a:ln>
                <a:solidFill>
                  <a:srgbClr val="002060"/>
                </a:solidFill>
                <a:effectLst/>
                <a:latin typeface="Calibri" panose="020F0502020204030204" pitchFamily="34" charset="0"/>
                <a:ea typeface="+mn-ea"/>
                <a:cs typeface="+mn-cs"/>
              </a:rPr>
              <a:t>Mapeo</a:t>
            </a:r>
            <a:r>
              <a:rPr lang="es-AR" sz="4400" i="0" kern="1200" spc="0" dirty="0" smtClean="0">
                <a:ln>
                  <a:noFill/>
                </a:ln>
                <a:solidFill>
                  <a:srgbClr val="002060"/>
                </a:solidFill>
                <a:effectLst/>
                <a:latin typeface="Calibri" panose="020F0502020204030204" pitchFamily="34" charset="0"/>
                <a:ea typeface="+mn-ea"/>
                <a:cs typeface="+mn-cs"/>
              </a:rPr>
              <a:t> de árboles</a:t>
            </a:r>
            <a:endParaRPr lang="es-AR" dirty="0"/>
          </a:p>
        </p:txBody>
      </p:sp>
    </p:spTree>
    <p:extLst>
      <p:ext uri="{BB962C8B-B14F-4D97-AF65-F5344CB8AC3E}">
        <p14:creationId xmlns:p14="http://schemas.microsoft.com/office/powerpoint/2010/main" val="248940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2B04-FBA5-4B4A-B844-32C5BAE88236}"/>
              </a:ext>
            </a:extLst>
          </p:cNvPr>
          <p:cNvSpPr>
            <a:spLocks noGrp="1"/>
          </p:cNvSpPr>
          <p:nvPr>
            <p:ph type="title" idx="4294967295"/>
          </p:nvPr>
        </p:nvSpPr>
        <p:spPr>
          <a:xfrm>
            <a:off x="1517903" y="1070609"/>
            <a:ext cx="4975493" cy="673453"/>
          </a:xfrm>
          <a:prstGeom prst="rect">
            <a:avLst/>
          </a:prstGeom>
        </p:spPr>
        <p:txBody>
          <a:bodyPr/>
          <a:lstStyle/>
          <a:p>
            <a:pPr algn="l"/>
            <a:r>
              <a:rPr lang="es-AR" sz="4400" i="0" kern="1200" spc="0" baseline="0" dirty="0" smtClean="0">
                <a:ln>
                  <a:noFill/>
                </a:ln>
                <a:solidFill>
                  <a:srgbClr val="002060"/>
                </a:solidFill>
                <a:effectLst/>
                <a:latin typeface="Calibri" panose="020F0502020204030204" pitchFamily="34" charset="0"/>
                <a:ea typeface="+mn-ea"/>
                <a:cs typeface="+mn-cs"/>
              </a:rPr>
              <a:t>Mapeo de árboles</a:t>
            </a:r>
            <a:endParaRPr lang="es-AR" dirty="0"/>
          </a:p>
        </p:txBody>
      </p:sp>
      <p:sp>
        <p:nvSpPr>
          <p:cNvPr id="6" name="Content Placeholder 9">
            <a:extLst>
              <a:ext uri="{FF2B5EF4-FFF2-40B4-BE49-F238E27FC236}">
                <a16:creationId xmlns:a16="http://schemas.microsoft.com/office/drawing/2014/main" id="{9427E0FB-12C5-144F-8F6E-DFF317671C48}"/>
              </a:ext>
            </a:extLst>
          </p:cNvPr>
          <p:cNvSpPr txBox="1">
            <a:spLocks/>
          </p:cNvSpPr>
          <p:nvPr/>
        </p:nvSpPr>
        <p:spPr>
          <a:xfrm>
            <a:off x="1218526" y="1946480"/>
            <a:ext cx="7682308" cy="20220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s-ES" sz="2400" dirty="0"/>
              <a:t>Verifique los árboles a partir de la imagen aérea e identifique el género y la especie.</a:t>
            </a:r>
          </a:p>
          <a:p>
            <a:pPr marL="457200" indent="-457200">
              <a:buFont typeface="+mj-lt"/>
              <a:buAutoNum type="arabicPeriod" startAt="3"/>
            </a:pPr>
            <a:r>
              <a:rPr lang="es-ES" sz="2400" dirty="0"/>
              <a:t>Si lo completa junto con el protocolo de circunferencia del árbol, también medirá la circunferencia en este momento.</a:t>
            </a:r>
            <a:endParaRPr kumimoji="0" lang="es-AR" sz="2400" b="0" i="0" u="none" strike="noStrike" kern="1200" cap="none" spc="0" normalizeH="0" baseline="0" noProof="0" dirty="0" smtClean="0">
              <a:ln>
                <a:noFill/>
              </a:ln>
              <a:solidFill>
                <a:sysClr val="windowText" lastClr="000000"/>
              </a:solidFill>
              <a:effectLst/>
              <a:uLnTx/>
              <a:uFillTx/>
              <a:latin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noProof="0" dirty="0">
              <a:ln>
                <a:noFill/>
              </a:ln>
              <a:solidFill>
                <a:sysClr val="windowText" lastClr="000000"/>
              </a:solidFill>
              <a:effectLst/>
              <a:uLnTx/>
              <a:uFillTx/>
              <a:latin typeface="Calibri"/>
            </a:endParaRPr>
          </a:p>
        </p:txBody>
      </p:sp>
      <p:pic>
        <p:nvPicPr>
          <p:cNvPr id="3" name="Picture 2" descr="Table showing a column labeled Tree #s and a Column named Collection Year #: 1. Next row reads Date: 2011.&#10;Next rows show Tree #: NE1; Notes: Red Maple; Specific Scientific Name: Acer rubrum; Species Group: Maple Oak; CBH (cm): 60.">
            <a:extLst>
              <a:ext uri="{FF2B5EF4-FFF2-40B4-BE49-F238E27FC236}">
                <a16:creationId xmlns:a16="http://schemas.microsoft.com/office/drawing/2014/main" id="{6D7E3142-0548-0742-A555-B9A0EDC1E890}"/>
              </a:ext>
            </a:extLst>
          </p:cNvPr>
          <p:cNvPicPr>
            <a:picLocks noChangeAspect="1"/>
          </p:cNvPicPr>
          <p:nvPr/>
        </p:nvPicPr>
        <p:blipFill>
          <a:blip r:embed="rId3"/>
          <a:stretch>
            <a:fillRect/>
          </a:stretch>
        </p:blipFill>
        <p:spPr>
          <a:xfrm>
            <a:off x="1685039" y="4293438"/>
            <a:ext cx="6749282" cy="2015279"/>
          </a:xfrm>
          <a:prstGeom prst="rect">
            <a:avLst/>
          </a:prstGeom>
        </p:spPr>
      </p:pic>
    </p:spTree>
    <p:extLst>
      <p:ext uri="{BB962C8B-B14F-4D97-AF65-F5344CB8AC3E}">
        <p14:creationId xmlns:p14="http://schemas.microsoft.com/office/powerpoint/2010/main" val="129839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 shows cartoon-like picture of a trunk of a tree and a man holding a tape measure around the tree at his breast height. There is a double-arrow next to the trunk indicating a height of 135 cm.">
            <a:extLst>
              <a:ext uri="{FF2B5EF4-FFF2-40B4-BE49-F238E27FC236}">
                <a16:creationId xmlns:a16="http://schemas.microsoft.com/office/drawing/2014/main" id="{BEB706B7-3EBB-D640-955F-327BDC1C108A}"/>
              </a:ext>
            </a:extLst>
          </p:cNvPr>
          <p:cNvPicPr>
            <a:picLocks noChangeAspect="1"/>
          </p:cNvPicPr>
          <p:nvPr/>
        </p:nvPicPr>
        <p:blipFill>
          <a:blip r:embed="rId2"/>
          <a:stretch>
            <a:fillRect/>
          </a:stretch>
        </p:blipFill>
        <p:spPr>
          <a:xfrm>
            <a:off x="6410325" y="2449849"/>
            <a:ext cx="2508525" cy="3025378"/>
          </a:xfrm>
          <a:prstGeom prst="rect">
            <a:avLst/>
          </a:prstGeom>
        </p:spPr>
      </p:pic>
      <p:sp>
        <p:nvSpPr>
          <p:cNvPr id="2" name="Title 1">
            <a:extLst>
              <a:ext uri="{FF2B5EF4-FFF2-40B4-BE49-F238E27FC236}">
                <a16:creationId xmlns:a16="http://schemas.microsoft.com/office/drawing/2014/main" id="{073B7A27-FDFD-4234-A0ED-464955A8434E}"/>
              </a:ext>
            </a:extLst>
          </p:cNvPr>
          <p:cNvSpPr>
            <a:spLocks noGrp="1"/>
          </p:cNvSpPr>
          <p:nvPr>
            <p:ph type="title" idx="4294967295"/>
          </p:nvPr>
        </p:nvSpPr>
        <p:spPr>
          <a:xfrm>
            <a:off x="1220768" y="1155347"/>
            <a:ext cx="6935680" cy="650875"/>
          </a:xfrm>
          <a:prstGeom prst="rect">
            <a:avLst/>
          </a:prstGeom>
        </p:spPr>
        <p:txBody>
          <a:bodyPr/>
          <a:lstStyle/>
          <a:p>
            <a:pPr algn="l"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Circunferencia de los árboles</a:t>
            </a:r>
            <a:endParaRPr lang="es-AR" dirty="0"/>
          </a:p>
        </p:txBody>
      </p:sp>
      <p:sp>
        <p:nvSpPr>
          <p:cNvPr id="7" name="Content Placeholder 9">
            <a:extLst>
              <a:ext uri="{FF2B5EF4-FFF2-40B4-BE49-F238E27FC236}">
                <a16:creationId xmlns:a16="http://schemas.microsoft.com/office/drawing/2014/main" id="{3D30EC3F-565E-474A-A412-C7DC450AB452}"/>
              </a:ext>
            </a:extLst>
          </p:cNvPr>
          <p:cNvSpPr txBox="1">
            <a:spLocks/>
          </p:cNvSpPr>
          <p:nvPr/>
        </p:nvSpPr>
        <p:spPr>
          <a:xfrm>
            <a:off x="1220769" y="2078037"/>
            <a:ext cx="5695084" cy="454221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defRPr/>
            </a:pPr>
            <a:r>
              <a:rPr lang="es-ES" sz="2400" dirty="0">
                <a:solidFill>
                  <a:sysClr val="windowText" lastClr="000000"/>
                </a:solidFill>
              </a:rPr>
              <a:t>Mida la circunferencia a la altura del pecho (CBH, 1,35 m) para todos los árboles mapeados, que viven actualmente y tienen más de 15 cm CBH en su sitio.</a:t>
            </a:r>
            <a:r>
              <a:rPr lang="es-AR" sz="2400" dirty="0">
                <a:solidFill>
                  <a:sysClr val="windowText" lastClr="000000"/>
                </a:solidFill>
              </a:rPr>
              <a:t> </a:t>
            </a:r>
            <a:endParaRPr lang="es-AR" sz="2400" i="1" dirty="0">
              <a:solidFill>
                <a:sysClr val="windowText" lastClr="000000"/>
              </a:solidFill>
            </a:endParaRPr>
          </a:p>
          <a:p>
            <a:pPr lvl="0">
              <a:lnSpc>
                <a:spcPct val="110000"/>
              </a:lnSpc>
              <a:defRPr/>
            </a:pPr>
            <a:r>
              <a:rPr lang="es-AR" sz="2400" dirty="0">
                <a:solidFill>
                  <a:sysClr val="windowText" lastClr="000000"/>
                </a:solidFill>
              </a:rPr>
              <a:t>Mida CBH al décimo centímetro más cercano, Ej. 16,6cm. </a:t>
            </a:r>
          </a:p>
          <a:p>
            <a:pPr lvl="0">
              <a:lnSpc>
                <a:spcPct val="110000"/>
              </a:lnSpc>
              <a:defRPr/>
            </a:pPr>
            <a:r>
              <a:rPr lang="es-ES" sz="2400" dirty="0">
                <a:solidFill>
                  <a:sysClr val="windowText" lastClr="000000"/>
                </a:solidFill>
              </a:rPr>
              <a:t>En la sección de 'notas' de la hoja de datos, incluya:</a:t>
            </a:r>
          </a:p>
          <a:p>
            <a:pPr lvl="1">
              <a:lnSpc>
                <a:spcPct val="110000"/>
              </a:lnSpc>
              <a:defRPr/>
            </a:pPr>
            <a:r>
              <a:rPr lang="es-AR" sz="2100" dirty="0">
                <a:solidFill>
                  <a:sysClr val="windowText" lastClr="000000"/>
                </a:solidFill>
              </a:rPr>
              <a:t>Si el árbol ha muerto desde el 	año anterior.</a:t>
            </a:r>
          </a:p>
          <a:p>
            <a:pPr lvl="1">
              <a:lnSpc>
                <a:spcPct val="110000"/>
              </a:lnSpc>
              <a:defRPr/>
            </a:pPr>
            <a:r>
              <a:rPr lang="es-AR" sz="2000" dirty="0">
                <a:solidFill>
                  <a:sysClr val="windowText" lastClr="000000"/>
                </a:solidFill>
              </a:rPr>
              <a:t>El nombre común del árbol.</a:t>
            </a:r>
          </a:p>
          <a:p>
            <a:pPr lvl="1">
              <a:lnSpc>
                <a:spcPct val="110000"/>
              </a:lnSpc>
              <a:defRPr/>
            </a:pPr>
            <a:r>
              <a:rPr lang="es-ES" sz="2000" dirty="0">
                <a:solidFill>
                  <a:sysClr val="windowText" lastClr="000000"/>
                </a:solidFill>
              </a:rPr>
              <a:t>Si la circunferencia no se midió a la altura del pecho (debido a la ramificación o abultamiento de los árboles, consulte la </a:t>
            </a:r>
            <a:r>
              <a:rPr lang="es-ES" sz="2000" i="1" dirty="0">
                <a:solidFill>
                  <a:sysClr val="windowText" lastClr="000000"/>
                </a:solidFill>
              </a:rPr>
              <a:t>'Guía de árboles que se comportan mal'</a:t>
            </a:r>
            <a:r>
              <a:rPr lang="es-ES" sz="2000" dirty="0">
                <a:solidFill>
                  <a:sysClr val="windowText" lastClr="000000"/>
                </a:solidFill>
              </a:rPr>
              <a:t> para obtener más información)</a:t>
            </a:r>
            <a:endParaRPr lang="es-AR" sz="2000" dirty="0">
              <a:solidFill>
                <a:sysClr val="windowText" lastClr="000000"/>
              </a:solidFill>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AR" sz="2000" b="0" i="0" u="none" strike="noStrike" kern="1200" cap="none" spc="0" normalizeH="0" baseline="0" dirty="0" smtClean="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dirty="0" smtClean="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AR" sz="2400" b="0" i="0" u="none" strike="noStrike" kern="1200" cap="none" spc="0" normalizeH="0" baseline="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9809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CEBD17-3FD9-409C-9AC9-63A6D54B9B95}"/>
              </a:ext>
            </a:extLst>
          </p:cNvPr>
          <p:cNvSpPr txBox="1">
            <a:spLocks/>
          </p:cNvSpPr>
          <p:nvPr/>
        </p:nvSpPr>
        <p:spPr>
          <a:xfrm>
            <a:off x="1328928" y="1195174"/>
            <a:ext cx="7581898" cy="1325563"/>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mtClean="0">
                <a:solidFill>
                  <a:srgbClr val="002060"/>
                </a:solidFill>
                <a:latin typeface="Calibri" panose="020F0502020204030204" pitchFamily="34" charset="0"/>
                <a:ea typeface="+mn-ea"/>
                <a:cs typeface="+mn-cs"/>
              </a:rPr>
              <a:t>Arbustos / árboles jóvenes: descripción general del protocolo</a:t>
            </a:r>
            <a:endParaRPr lang="es-AR" dirty="0"/>
          </a:p>
        </p:txBody>
      </p:sp>
      <p:graphicFrame>
        <p:nvGraphicFramePr>
          <p:cNvPr id="6" name="Table 5" descr="Shrubs/Saplings Protocol Overview Table">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193843824"/>
              </p:ext>
            </p:extLst>
          </p:nvPr>
        </p:nvGraphicFramePr>
        <p:xfrm>
          <a:off x="1328928" y="2771775"/>
          <a:ext cx="7581899" cy="16154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s-AR" sz="2000" dirty="0" smtClean="0">
                          <a:hlinkClick r:id="rId2"/>
                        </a:rPr>
                        <a:t>Protocolos</a:t>
                      </a:r>
                      <a:r>
                        <a:rPr lang="es-AR" sz="2000" baseline="0" dirty="0" smtClean="0">
                          <a:hlinkClick r:id="rId2"/>
                        </a:rPr>
                        <a:t> de arbustos / retoños</a:t>
                      </a:r>
                      <a:endParaRPr lang="es-AR" sz="2000" baseline="0" dirty="0" smtClean="0"/>
                    </a:p>
                    <a:p>
                      <a:pPr>
                        <a:buNone/>
                      </a:pPr>
                      <a:r>
                        <a:rPr lang="es-ES" sz="2000" i="1" dirty="0" smtClean="0"/>
                        <a:t>* Esto se puede hacer simultáneamente con mediciones de árboles y herbáceas (si corresponde).Complete cada año.</a:t>
                      </a:r>
                      <a:endParaRPr lang="es-AR"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s-AR" sz="2000" u="none" strike="noStrike" noProof="0" dirty="0" smtClean="0"/>
                        <a:t>Tiempo: 40 </a:t>
                      </a:r>
                      <a:r>
                        <a:rPr lang="es-AR" sz="2000" u="none" strike="noStrike" noProof="0" dirty="0" smtClean="0"/>
                        <a:t>minutos</a:t>
                      </a:r>
                      <a:endParaRPr lang="es-AR" sz="2000" dirty="0" smtClean="0"/>
                    </a:p>
                    <a:p>
                      <a:pPr lvl="0">
                        <a:buNone/>
                      </a:pPr>
                      <a:r>
                        <a:rPr lang="es-AR" sz="2000" u="none" strike="noStrike" noProof="0" dirty="0" smtClean="0"/>
                        <a:t>Instrumentos: Compás, 2-3 m palo marcado en centímetros</a:t>
                      </a:r>
                    </a:p>
                    <a:p>
                      <a:pPr lvl="0">
                        <a:buNone/>
                      </a:pPr>
                      <a:r>
                        <a:rPr lang="es-AR" sz="2000" u="none" strike="noStrike" noProof="0" dirty="0" smtClean="0"/>
                        <a:t>Requisitos previos: Configuración del sitio</a:t>
                      </a:r>
                      <a:endParaRPr lang="es-AR" sz="2000" u="none" strike="noStrike" noProof="0" dirty="0"/>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61133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F012-ED4B-453D-9FFE-3A3A8C6594A7}"/>
              </a:ext>
            </a:extLst>
          </p:cNvPr>
          <p:cNvSpPr>
            <a:spLocks noGrp="1"/>
          </p:cNvSpPr>
          <p:nvPr>
            <p:ph type="title" idx="4294967295"/>
          </p:nvPr>
        </p:nvSpPr>
        <p:spPr>
          <a:xfrm>
            <a:off x="1193094" y="1166638"/>
            <a:ext cx="7685729" cy="741186"/>
          </a:xfrm>
          <a:prstGeom prst="rect">
            <a:avLst/>
          </a:prstGeom>
        </p:spPr>
        <p:txBody>
          <a:bodyPr/>
          <a:lstStyle/>
          <a:p>
            <a:pPr algn="l"/>
            <a:r>
              <a:rPr lang="es-AR" dirty="0">
                <a:solidFill>
                  <a:srgbClr val="002060"/>
                </a:solidFill>
                <a:latin typeface="Calibri" panose="020F0502020204030204" pitchFamily="34" charset="0"/>
                <a:ea typeface="+mn-ea"/>
                <a:cs typeface="+mn-cs"/>
              </a:rPr>
              <a:t>Protocolo de arbustos / retoños</a:t>
            </a:r>
            <a:endParaRPr lang="es-AR" dirty="0"/>
          </a:p>
        </p:txBody>
      </p:sp>
      <p:sp>
        <p:nvSpPr>
          <p:cNvPr id="6" name="Content Placeholder 9">
            <a:extLst>
              <a:ext uri="{FF2B5EF4-FFF2-40B4-BE49-F238E27FC236}">
                <a16:creationId xmlns:a16="http://schemas.microsoft.com/office/drawing/2014/main" id="{88E8498A-5447-E84D-AFF0-FEB446D757AC}"/>
              </a:ext>
            </a:extLst>
          </p:cNvPr>
          <p:cNvSpPr txBox="1">
            <a:spLocks/>
          </p:cNvSpPr>
          <p:nvPr/>
        </p:nvSpPr>
        <p:spPr>
          <a:xfrm>
            <a:off x="1328739" y="2000250"/>
            <a:ext cx="4878098" cy="467764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None/>
              <a:defRPr/>
            </a:pPr>
            <a:r>
              <a:rPr lang="es-ES" sz="1800" dirty="0">
                <a:solidFill>
                  <a:sysClr val="windowText" lastClr="000000"/>
                </a:solidFill>
              </a:rPr>
              <a:t>Para cada esquina de la parcela:</a:t>
            </a:r>
          </a:p>
          <a:p>
            <a:pPr>
              <a:lnSpc>
                <a:spcPct val="110000"/>
              </a:lnSpc>
              <a:defRPr/>
            </a:pPr>
            <a:r>
              <a:rPr lang="es-ES" sz="1800" dirty="0">
                <a:solidFill>
                  <a:sysClr val="windowText" lastClr="000000"/>
                </a:solidFill>
              </a:rPr>
              <a:t>Comience en un borde del sitio. </a:t>
            </a:r>
            <a:r>
              <a:rPr lang="es-ES" sz="1800" dirty="0" smtClean="0">
                <a:solidFill>
                  <a:sysClr val="windowText" lastClr="000000"/>
                </a:solidFill>
              </a:rPr>
              <a:t>Mida </a:t>
            </a:r>
            <a:r>
              <a:rPr lang="es-ES" sz="1800" dirty="0">
                <a:solidFill>
                  <a:sysClr val="windowText" lastClr="000000"/>
                </a:solidFill>
              </a:rPr>
              <a:t>cada arbusto en todo el sitio.</a:t>
            </a:r>
          </a:p>
          <a:p>
            <a:pPr>
              <a:lnSpc>
                <a:spcPct val="110000"/>
              </a:lnSpc>
              <a:defRPr/>
            </a:pPr>
            <a:r>
              <a:rPr lang="es-ES" sz="1800" dirty="0">
                <a:solidFill>
                  <a:sysClr val="windowText" lastClr="000000"/>
                </a:solidFill>
              </a:rPr>
              <a:t>Marque "E" si la especie es de hoja perenne y mida la altura del arbusto o árbol joven</a:t>
            </a:r>
          </a:p>
          <a:p>
            <a:pPr>
              <a:lnSpc>
                <a:spcPct val="110000"/>
              </a:lnSpc>
              <a:defRPr/>
            </a:pPr>
            <a:r>
              <a:rPr lang="es-ES" sz="1800" dirty="0">
                <a:solidFill>
                  <a:sysClr val="windowText" lastClr="000000"/>
                </a:solidFill>
              </a:rPr>
              <a:t>Marque "D" si la especie es de hoja caduca y mida la altura del arbusto o árbol joven.</a:t>
            </a:r>
          </a:p>
          <a:p>
            <a:pPr>
              <a:lnSpc>
                <a:spcPct val="110000"/>
              </a:lnSpc>
              <a:defRPr/>
            </a:pPr>
            <a:r>
              <a:rPr lang="es-ES" sz="1800" dirty="0">
                <a:solidFill>
                  <a:sysClr val="windowText" lastClr="000000"/>
                </a:solidFill>
              </a:rPr>
              <a:t>Registre la longitud en metros de los lados más largos y más cortos del arbusto. Mida también la altura del arbusto si mide &lt;2-3 m. Si mide&gt; 2-3 m, use un clinómetro o calcule la altura del arbusto.</a:t>
            </a:r>
          </a:p>
          <a:p>
            <a:pPr>
              <a:lnSpc>
                <a:spcPct val="110000"/>
              </a:lnSpc>
              <a:defRPr/>
            </a:pPr>
            <a:r>
              <a:rPr lang="es-ES" sz="1800" dirty="0">
                <a:solidFill>
                  <a:sysClr val="windowText" lastClr="000000"/>
                </a:solidFill>
              </a:rPr>
              <a:t>Repita para todos los arbustos y árboles jóvenes en su sitio.</a:t>
            </a:r>
            <a:endParaRPr kumimoji="0" lang="es-AR" sz="1800" b="0" i="0" u="none" strike="noStrike" kern="1200" cap="none" spc="0" normalizeH="0" baseline="0" noProof="0" dirty="0">
              <a:ln>
                <a:noFill/>
              </a:ln>
              <a:solidFill>
                <a:sysClr val="windowText" lastClr="000000"/>
              </a:solidFill>
              <a:effectLst/>
              <a:uLnTx/>
              <a:uFillTx/>
              <a:latin typeface="Calibri"/>
            </a:endParaRPr>
          </a:p>
        </p:txBody>
      </p:sp>
      <p:sp>
        <p:nvSpPr>
          <p:cNvPr id="8" name="TextBox 7">
            <a:extLst>
              <a:ext uri="{FF2B5EF4-FFF2-40B4-BE49-F238E27FC236}">
                <a16:creationId xmlns:a16="http://schemas.microsoft.com/office/drawing/2014/main" id="{54882CC6-3D03-C14E-928B-D30BDEC4C343}"/>
              </a:ext>
            </a:extLst>
          </p:cNvPr>
          <p:cNvSpPr txBox="1"/>
          <p:nvPr/>
        </p:nvSpPr>
        <p:spPr>
          <a:xfrm>
            <a:off x="6206837" y="2166505"/>
            <a:ext cx="2937163" cy="923330"/>
          </a:xfrm>
          <a:prstGeom prst="rect">
            <a:avLst/>
          </a:prstGeom>
          <a:noFill/>
        </p:spPr>
        <p:txBody>
          <a:bodyPr wrap="square" rtlCol="0">
            <a:spAutoFit/>
          </a:bodyPr>
          <a:lstStyle/>
          <a:p>
            <a:r>
              <a:rPr lang="es-ES" i="1" dirty="0"/>
              <a:t>Medidas no estándar de arbustos / árboles jóvenes - Guía de campo del estudiante</a:t>
            </a:r>
            <a:endParaRPr lang="es-AR" i="1" dirty="0"/>
          </a:p>
        </p:txBody>
      </p:sp>
      <p:pic>
        <p:nvPicPr>
          <p:cNvPr id="9" name="Picture 8"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a:extLst>
              <a:ext uri="{FF2B5EF4-FFF2-40B4-BE49-F238E27FC236}">
                <a16:creationId xmlns:a16="http://schemas.microsoft.com/office/drawing/2014/main" id="{B8EE1E00-17BF-D945-A6DB-90F6CD0813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7126" y="3089835"/>
            <a:ext cx="2163016" cy="1919296"/>
          </a:xfrm>
          <a:prstGeom prst="rect">
            <a:avLst/>
          </a:prstGeom>
        </p:spPr>
      </p:pic>
      <p:pic>
        <p:nvPicPr>
          <p:cNvPr id="4" name="Picture 3" descr="Image shows part of a GLOBE Carbon Cycle - Non-Standard Shrub/Sapling Data Sheet.">
            <a:extLst>
              <a:ext uri="{FF2B5EF4-FFF2-40B4-BE49-F238E27FC236}">
                <a16:creationId xmlns:a16="http://schemas.microsoft.com/office/drawing/2014/main" id="{92F7EC5B-129E-3B4F-9FA3-B6181225D042}"/>
              </a:ext>
            </a:extLst>
          </p:cNvPr>
          <p:cNvPicPr>
            <a:picLocks noChangeAspect="1"/>
          </p:cNvPicPr>
          <p:nvPr/>
        </p:nvPicPr>
        <p:blipFill>
          <a:blip r:embed="rId3"/>
          <a:stretch>
            <a:fillRect/>
          </a:stretch>
        </p:blipFill>
        <p:spPr>
          <a:xfrm>
            <a:off x="6175102" y="4995406"/>
            <a:ext cx="2862217" cy="1383814"/>
          </a:xfrm>
          <a:prstGeom prst="rect">
            <a:avLst/>
          </a:prstGeom>
        </p:spPr>
      </p:pic>
      <p:sp>
        <p:nvSpPr>
          <p:cNvPr id="10" name="TextBox 9">
            <a:extLst>
              <a:ext uri="{FF2B5EF4-FFF2-40B4-BE49-F238E27FC236}">
                <a16:creationId xmlns:a16="http://schemas.microsoft.com/office/drawing/2014/main" id="{942E173D-5D46-354E-87DC-00983F437798}"/>
              </a:ext>
            </a:extLst>
          </p:cNvPr>
          <p:cNvSpPr txBox="1"/>
          <p:nvPr/>
        </p:nvSpPr>
        <p:spPr>
          <a:xfrm>
            <a:off x="6220822" y="6348740"/>
            <a:ext cx="1752746" cy="369332"/>
          </a:xfrm>
          <a:prstGeom prst="rect">
            <a:avLst/>
          </a:prstGeom>
          <a:noFill/>
        </p:spPr>
        <p:txBody>
          <a:bodyPr wrap="square" rtlCol="0">
            <a:spAutoFit/>
          </a:bodyPr>
          <a:lstStyle/>
          <a:p>
            <a:r>
              <a:rPr lang="es-AR" i="1" dirty="0" smtClean="0"/>
              <a:t>Hoja de datos</a:t>
            </a:r>
            <a:endParaRPr lang="es-AR" i="1" dirty="0"/>
          </a:p>
        </p:txBody>
      </p:sp>
    </p:spTree>
    <p:extLst>
      <p:ext uri="{BB962C8B-B14F-4D97-AF65-F5344CB8AC3E}">
        <p14:creationId xmlns:p14="http://schemas.microsoft.com/office/powerpoint/2010/main" val="2904094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0C4130-C39F-483D-AEF7-F49F5415E4C3}"/>
              </a:ext>
            </a:extLst>
          </p:cNvPr>
          <p:cNvSpPr txBox="1">
            <a:spLocks/>
          </p:cNvSpPr>
          <p:nvPr/>
        </p:nvSpPr>
        <p:spPr>
          <a:xfrm>
            <a:off x="1228089" y="1027906"/>
            <a:ext cx="7225031"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000" smtClean="0">
                <a:solidFill>
                  <a:srgbClr val="002060"/>
                </a:solidFill>
                <a:latin typeface="Calibri" panose="020F0502020204030204" pitchFamily="34" charset="0"/>
                <a:ea typeface="+mn-ea"/>
                <a:cs typeface="+mn-cs"/>
              </a:rPr>
              <a:t>Vegetación herbácea: descripción general del protocolo</a:t>
            </a:r>
            <a:endParaRPr lang="es-AR" sz="4000" dirty="0"/>
          </a:p>
        </p:txBody>
      </p:sp>
      <p:graphicFrame>
        <p:nvGraphicFramePr>
          <p:cNvPr id="6" name="Table 5">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3000931766"/>
              </p:ext>
            </p:extLst>
          </p:nvPr>
        </p:nvGraphicFramePr>
        <p:xfrm>
          <a:off x="1328928" y="2771775"/>
          <a:ext cx="7581899" cy="25298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s-AR" sz="2000" dirty="0" smtClean="0">
                          <a:hlinkClick r:id="rId2"/>
                        </a:rPr>
                        <a:t>Protocolo de vegetación herbácea</a:t>
                      </a:r>
                      <a:endParaRPr lang="es-AR" sz="2000" dirty="0" smtClean="0"/>
                    </a:p>
                    <a:p>
                      <a:pPr lvl="0">
                        <a:buNone/>
                      </a:pPr>
                      <a:r>
                        <a:rPr lang="es-ES" sz="2000" i="1" dirty="0" smtClean="0"/>
                        <a:t>* Esto se puede hacer simultáneamente con las mediciones de árboles y arbustos / retoños (si corresponde).</a:t>
                      </a:r>
                    </a:p>
                    <a:p>
                      <a:pPr lvl="0">
                        <a:buNone/>
                      </a:pPr>
                      <a:r>
                        <a:rPr lang="es-ES" sz="2000" i="1" dirty="0" smtClean="0"/>
                        <a:t>Complete cada año.</a:t>
                      </a:r>
                      <a:endParaRPr lang="es-AR"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s-AR" sz="2000" u="none" strike="noStrike" noProof="0" dirty="0" smtClean="0"/>
                        <a:t>Tiempo: 40 minutes</a:t>
                      </a:r>
                      <a:endParaRPr lang="es-AR" sz="2000" dirty="0" smtClean="0"/>
                    </a:p>
                    <a:p>
                      <a:pPr lvl="0">
                        <a:buNone/>
                      </a:pPr>
                      <a:r>
                        <a:rPr lang="es-AR" sz="2000" u="none" strike="noStrike" noProof="0" dirty="0" smtClean="0"/>
                        <a:t>Instrumentos:  </a:t>
                      </a:r>
                      <a:r>
                        <a:rPr lang="es-ES" sz="2000" u="none" strike="noStrike" noProof="0" dirty="0" smtClean="0"/>
                        <a:t>EXTERIOR: puf, venda para los ojos, cinta métrica, tijeras, pequeñas bolsas de papel marrón, INTERIOR: balanza, horno de secado (opcional)</a:t>
                      </a:r>
                    </a:p>
                    <a:p>
                      <a:pPr lvl="0">
                        <a:buNone/>
                      </a:pPr>
                      <a:r>
                        <a:rPr lang="es-ES" sz="2000" u="none" strike="noStrike" noProof="0" dirty="0" smtClean="0"/>
                        <a:t>Requisitos previos: configuración del sitio</a:t>
                      </a:r>
                      <a:endParaRPr lang="es-AR" sz="2000" dirty="0"/>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054698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30FC57-994B-904F-BF72-82996C908ADC}"/>
              </a:ext>
            </a:extLst>
          </p:cNvPr>
          <p:cNvSpPr txBox="1"/>
          <p:nvPr/>
        </p:nvSpPr>
        <p:spPr>
          <a:xfrm>
            <a:off x="6289964" y="1105954"/>
            <a:ext cx="2854036" cy="646331"/>
          </a:xfrm>
          <a:prstGeom prst="rect">
            <a:avLst/>
          </a:prstGeom>
          <a:noFill/>
        </p:spPr>
        <p:txBody>
          <a:bodyPr wrap="square" rtlCol="0">
            <a:spAutoFit/>
          </a:bodyPr>
          <a:lstStyle/>
          <a:p>
            <a:r>
              <a:rPr lang="es-ES" i="1" dirty="0"/>
              <a:t>Medidas herbáceas - Guía práctica del estudiante</a:t>
            </a:r>
            <a:endParaRPr lang="en-US" i="1" dirty="0"/>
          </a:p>
        </p:txBody>
      </p:sp>
      <p:pic>
        <p:nvPicPr>
          <p:cNvPr id="8" name="Picture 7" descr="Picture showing someone's hand holding an herbaceous vegetation sample.">
            <a:extLst>
              <a:ext uri="{FF2B5EF4-FFF2-40B4-BE49-F238E27FC236}">
                <a16:creationId xmlns:a16="http://schemas.microsoft.com/office/drawing/2014/main" id="{7A3A367D-8258-A241-8363-35166D261097}"/>
              </a:ext>
            </a:extLst>
          </p:cNvPr>
          <p:cNvPicPr>
            <a:picLocks noChangeAspect="1"/>
          </p:cNvPicPr>
          <p:nvPr/>
        </p:nvPicPr>
        <p:blipFill>
          <a:blip r:embed="rId2"/>
          <a:stretch>
            <a:fillRect/>
          </a:stretch>
        </p:blipFill>
        <p:spPr>
          <a:xfrm>
            <a:off x="6828642" y="2387858"/>
            <a:ext cx="2120460" cy="1408481"/>
          </a:xfrm>
          <a:prstGeom prst="rect">
            <a:avLst/>
          </a:prstGeom>
        </p:spPr>
      </p:pic>
      <p:pic>
        <p:nvPicPr>
          <p:cNvPr id="7" name="Picture 6" descr="Picture of a brown paper bag.">
            <a:extLst>
              <a:ext uri="{FF2B5EF4-FFF2-40B4-BE49-F238E27FC236}">
                <a16:creationId xmlns:a16="http://schemas.microsoft.com/office/drawing/2014/main" id="{F9A77C23-1A86-5746-9971-841E583EB646}"/>
              </a:ext>
            </a:extLst>
          </p:cNvPr>
          <p:cNvPicPr>
            <a:picLocks noChangeAspect="1"/>
          </p:cNvPicPr>
          <p:nvPr/>
        </p:nvPicPr>
        <p:blipFill>
          <a:blip r:embed="rId3"/>
          <a:stretch>
            <a:fillRect/>
          </a:stretch>
        </p:blipFill>
        <p:spPr>
          <a:xfrm>
            <a:off x="6466472" y="3913486"/>
            <a:ext cx="1422400" cy="1422400"/>
          </a:xfrm>
          <a:prstGeom prst="rect">
            <a:avLst/>
          </a:prstGeom>
        </p:spPr>
      </p:pic>
      <p:pic>
        <p:nvPicPr>
          <p:cNvPr id="6" name="Picture 5" descr="Picture showing four brown paper bags.">
            <a:extLst>
              <a:ext uri="{FF2B5EF4-FFF2-40B4-BE49-F238E27FC236}">
                <a16:creationId xmlns:a16="http://schemas.microsoft.com/office/drawing/2014/main" id="{EAED78BD-B8B9-2E4D-8D55-109A1898DEF8}"/>
              </a:ext>
            </a:extLst>
          </p:cNvPr>
          <p:cNvPicPr>
            <a:picLocks noChangeAspect="1"/>
          </p:cNvPicPr>
          <p:nvPr/>
        </p:nvPicPr>
        <p:blipFill>
          <a:blip r:embed="rId4"/>
          <a:stretch>
            <a:fillRect/>
          </a:stretch>
        </p:blipFill>
        <p:spPr>
          <a:xfrm>
            <a:off x="7572664" y="4890431"/>
            <a:ext cx="1397000" cy="1397000"/>
          </a:xfrm>
          <a:prstGeom prst="rect">
            <a:avLst/>
          </a:prstGeom>
        </p:spPr>
      </p:pic>
      <p:sp>
        <p:nvSpPr>
          <p:cNvPr id="9" name="Title 1">
            <a:extLst>
              <a:ext uri="{FF2B5EF4-FFF2-40B4-BE49-F238E27FC236}">
                <a16:creationId xmlns:a16="http://schemas.microsoft.com/office/drawing/2014/main" id="{3AC7108A-798C-4664-928D-DD5F359DBB33}"/>
              </a:ext>
            </a:extLst>
          </p:cNvPr>
          <p:cNvSpPr txBox="1">
            <a:spLocks/>
          </p:cNvSpPr>
          <p:nvPr/>
        </p:nvSpPr>
        <p:spPr>
          <a:xfrm>
            <a:off x="1158240" y="970098"/>
            <a:ext cx="5458352" cy="93334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002060"/>
                </a:solidFill>
                <a:latin typeface="Calibri" panose="020F0502020204030204" pitchFamily="34" charset="0"/>
                <a:ea typeface="+mn-ea"/>
                <a:cs typeface="+mn-cs"/>
              </a:rPr>
              <a:t>Protocolo Herbáceo</a:t>
            </a:r>
            <a:endParaRPr lang="es-AR" dirty="0"/>
          </a:p>
        </p:txBody>
      </p:sp>
      <p:sp>
        <p:nvSpPr>
          <p:cNvPr id="10" name="Content Placeholder 9">
            <a:extLst>
              <a:ext uri="{FF2B5EF4-FFF2-40B4-BE49-F238E27FC236}">
                <a16:creationId xmlns:a16="http://schemas.microsoft.com/office/drawing/2014/main" id="{F1AD1404-70F7-D943-B62B-EE05DDC567DD}"/>
              </a:ext>
            </a:extLst>
          </p:cNvPr>
          <p:cNvSpPr txBox="1">
            <a:spLocks/>
          </p:cNvSpPr>
          <p:nvPr/>
        </p:nvSpPr>
        <p:spPr>
          <a:xfrm>
            <a:off x="1328739" y="1903266"/>
            <a:ext cx="5068458"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None/>
              <a:defRPr/>
            </a:pPr>
            <a:r>
              <a:rPr lang="es-ES" sz="2000" dirty="0">
                <a:solidFill>
                  <a:sysClr val="windowText" lastClr="000000"/>
                </a:solidFill>
              </a:rPr>
              <a:t>Recolecte muestras de vegetación herbácea del sitio.</a:t>
            </a:r>
            <a:endParaRPr kumimoji="0" lang="es-AR" sz="2000" b="0" i="0" u="none" strike="noStrike" kern="1200" cap="none" spc="0" normalizeH="0" baseline="0" noProof="0" dirty="0" smtClean="0">
              <a:ln>
                <a:noFill/>
              </a:ln>
              <a:solidFill>
                <a:sysClr val="windowText" lastClr="000000"/>
              </a:solidFill>
              <a:effectLst/>
              <a:uLnTx/>
              <a:uFillTx/>
              <a:latin typeface="Calibri"/>
            </a:endParaRPr>
          </a:p>
          <a:p>
            <a:pPr marL="342900" lvl="0" indent="-342900">
              <a:lnSpc>
                <a:spcPct val="110000"/>
              </a:lnSpc>
              <a:buFont typeface="+mj-lt"/>
              <a:buAutoNum type="arabicPeriod"/>
              <a:defRPr/>
            </a:pPr>
            <a:r>
              <a:rPr lang="es-ES" sz="1600" dirty="0">
                <a:solidFill>
                  <a:sysClr val="windowText" lastClr="000000"/>
                </a:solidFill>
              </a:rPr>
              <a:t>Véndele los ojos a un miembro del equipo y pídele que lance una bolsita de frijoles en algún lugar del sitio de la muestra.</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marL="342900" lvl="0" indent="-342900">
              <a:lnSpc>
                <a:spcPct val="110000"/>
              </a:lnSpc>
              <a:buFont typeface="+mj-lt"/>
              <a:buAutoNum type="arabicPeriod"/>
              <a:defRPr/>
            </a:pPr>
            <a:r>
              <a:rPr lang="es-ES" sz="1600" dirty="0">
                <a:solidFill>
                  <a:sysClr val="windowText" lastClr="000000"/>
                </a:solidFill>
              </a:rPr>
              <a:t>Marque un cuadrado de un metro alrededor de la bolsa de frijoles para tomar una muestra al azar.</a:t>
            </a:r>
            <a:endParaRPr lang="es-AR" sz="1600" dirty="0" smtClean="0">
              <a:solidFill>
                <a:sysClr val="windowText" lastClr="000000"/>
              </a:solidFill>
              <a:latin typeface="Calibri"/>
            </a:endParaRPr>
          </a:p>
          <a:p>
            <a:pPr marL="342900" lvl="0" indent="-342900">
              <a:lnSpc>
                <a:spcPct val="110000"/>
              </a:lnSpc>
              <a:buFont typeface="+mj-lt"/>
              <a:buAutoNum type="arabicPeriod"/>
              <a:defRPr/>
            </a:pPr>
            <a:r>
              <a:rPr lang="es-ES" sz="1600" dirty="0">
                <a:solidFill>
                  <a:sysClr val="windowText" lastClr="000000"/>
                </a:solidFill>
              </a:rPr>
              <a:t>Con tijeras de podar, corte toda la vegetación cerca del suelo dentro del cuadrado. NO recoja hojas o basura que ya esté muerta o suelta del suelo</a:t>
            </a:r>
            <a:r>
              <a:rPr lang="es-ES" sz="1600" dirty="0" smtClean="0">
                <a:solidFill>
                  <a:sysClr val="windowText" lastClr="000000"/>
                </a:solidFill>
              </a:rPr>
              <a:t>.</a:t>
            </a:r>
          </a:p>
          <a:p>
            <a:pPr marL="342900" lvl="0" indent="-342900">
              <a:lnSpc>
                <a:spcPct val="110000"/>
              </a:lnSpc>
              <a:buFont typeface="+mj-lt"/>
              <a:buAutoNum type="arabicPeriod"/>
              <a:defRPr/>
            </a:pPr>
            <a:r>
              <a:rPr lang="es-ES" sz="1600" dirty="0">
                <a:solidFill>
                  <a:sysClr val="windowText" lastClr="000000"/>
                </a:solidFill>
              </a:rPr>
              <a:t>Coloque los recortes en bolsas de </a:t>
            </a:r>
            <a:r>
              <a:rPr lang="es-ES" sz="1600" u="sng" dirty="0">
                <a:solidFill>
                  <a:sysClr val="windowText" lastClr="000000"/>
                </a:solidFill>
              </a:rPr>
              <a:t>papel </a:t>
            </a:r>
            <a:r>
              <a:rPr lang="es-ES" sz="1600" dirty="0">
                <a:solidFill>
                  <a:sysClr val="windowText" lastClr="000000"/>
                </a:solidFill>
              </a:rPr>
              <a:t>marrón y etiquételos con el nombre del sitio, la fecha y el número de muestra (p. Ej., Nombre del sitio de campo, muestra de hierba n. ° 1, bolsa 1 de 2).</a:t>
            </a:r>
            <a:endParaRPr kumimoji="0" lang="es-AR" sz="1600" b="0" i="0" u="none" strike="noStrike" kern="1200" cap="none" spc="0" normalizeH="0" baseline="0" noProof="0" dirty="0" smtClean="0">
              <a:ln>
                <a:noFill/>
              </a:ln>
              <a:solidFill>
                <a:sysClr val="windowText" lastClr="000000"/>
              </a:solidFill>
              <a:effectLst/>
              <a:uLnTx/>
              <a:uFillTx/>
              <a:latin typeface="Calibri"/>
            </a:endParaRP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lang="es-AR" sz="1600" dirty="0" smtClean="0">
                <a:solidFill>
                  <a:sysClr val="windowText" lastClr="000000"/>
                </a:solidFill>
                <a:latin typeface="Calibri"/>
              </a:rPr>
              <a:t>Repita los pasos 1-5 </a:t>
            </a:r>
            <a:r>
              <a:rPr lang="es-AR" sz="1600" u="sng" dirty="0" smtClean="0">
                <a:solidFill>
                  <a:sysClr val="windowText" lastClr="000000"/>
                </a:solidFill>
                <a:latin typeface="Calibri"/>
              </a:rPr>
              <a:t>dos veces más</a:t>
            </a:r>
            <a:r>
              <a:rPr lang="es-AR" sz="1600" dirty="0" smtClean="0">
                <a:solidFill>
                  <a:sysClr val="windowText" lastClr="000000"/>
                </a:solidFill>
                <a:latin typeface="Calibri"/>
              </a:rPr>
              <a:t>.</a:t>
            </a:r>
            <a:endParaRPr kumimoji="0" lang="es-AR" sz="1600" b="0" i="0" u="sng"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34907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AA062E-37C9-4007-8BF4-78D56D766283}"/>
              </a:ext>
            </a:extLst>
          </p:cNvPr>
          <p:cNvSpPr>
            <a:spLocks noGrp="1"/>
          </p:cNvSpPr>
          <p:nvPr>
            <p:ph type="title" idx="4294967295"/>
          </p:nvPr>
        </p:nvSpPr>
        <p:spPr>
          <a:xfrm>
            <a:off x="1154727" y="1047355"/>
            <a:ext cx="6904902" cy="740829"/>
          </a:xfrm>
          <a:prstGeom prst="rect">
            <a:avLst/>
          </a:prstGeom>
        </p:spPr>
        <p:txBody>
          <a:bodyPr/>
          <a:lstStyle/>
          <a:p>
            <a:pPr algn="l" rtl="0" eaLnBrk="1" fontAlgn="auto" latinLnBrk="0" hangingPunct="1"/>
            <a:r>
              <a:rPr lang="es-AR" sz="4400" i="0" kern="1200" spc="0" baseline="0" dirty="0" smtClean="0">
                <a:ln>
                  <a:noFill/>
                </a:ln>
                <a:solidFill>
                  <a:srgbClr val="002060"/>
                </a:solidFill>
                <a:effectLst/>
                <a:latin typeface="Calibri" panose="020F0502020204030204" pitchFamily="34" charset="0"/>
                <a:ea typeface="+mn-ea"/>
                <a:cs typeface="+mn-cs"/>
              </a:rPr>
              <a:t>Protocolo herbáceo</a:t>
            </a:r>
            <a:endParaRPr lang="es-AR" dirty="0"/>
          </a:p>
        </p:txBody>
      </p:sp>
      <p:sp>
        <p:nvSpPr>
          <p:cNvPr id="4" name="TextBox 3">
            <a:extLst>
              <a:ext uri="{FF2B5EF4-FFF2-40B4-BE49-F238E27FC236}">
                <a16:creationId xmlns:a16="http://schemas.microsoft.com/office/drawing/2014/main" id="{B96C0A7A-AB29-3C4D-93BF-8E66E8EB63B9}"/>
              </a:ext>
            </a:extLst>
          </p:cNvPr>
          <p:cNvSpPr txBox="1"/>
          <p:nvPr/>
        </p:nvSpPr>
        <p:spPr>
          <a:xfrm>
            <a:off x="6256856" y="1890983"/>
            <a:ext cx="2854036" cy="646331"/>
          </a:xfrm>
          <a:prstGeom prst="rect">
            <a:avLst/>
          </a:prstGeom>
          <a:noFill/>
        </p:spPr>
        <p:txBody>
          <a:bodyPr wrap="square" rtlCol="0">
            <a:spAutoFit/>
          </a:bodyPr>
          <a:lstStyle/>
          <a:p>
            <a:r>
              <a:rPr lang="es-ES" i="1" dirty="0"/>
              <a:t>Medidas herbáceas - Guía práctica del estudiante</a:t>
            </a:r>
            <a:endParaRPr lang="es-AR" i="1" dirty="0"/>
          </a:p>
        </p:txBody>
      </p:sp>
      <p:sp>
        <p:nvSpPr>
          <p:cNvPr id="3" name="Content Placeholder 9">
            <a:extLst>
              <a:ext uri="{FF2B5EF4-FFF2-40B4-BE49-F238E27FC236}">
                <a16:creationId xmlns:a16="http://schemas.microsoft.com/office/drawing/2014/main" id="{9D83818E-10C3-A045-8840-9C916D10E98B}"/>
              </a:ext>
            </a:extLst>
          </p:cNvPr>
          <p:cNvSpPr txBox="1">
            <a:spLocks/>
          </p:cNvSpPr>
          <p:nvPr/>
        </p:nvSpPr>
        <p:spPr>
          <a:xfrm>
            <a:off x="1235750" y="1903266"/>
            <a:ext cx="4770115" cy="4677641"/>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a:t>Seque las muestras herbáceas mediante:</a:t>
            </a:r>
            <a:endParaRPr lang="es-ES" sz="1800" dirty="0"/>
          </a:p>
          <a:p>
            <a:pPr fontAlgn="base"/>
            <a:r>
              <a:rPr lang="es-ES" b="1" dirty="0"/>
              <a:t>Horno de secado</a:t>
            </a:r>
            <a:r>
              <a:rPr lang="es-ES" dirty="0"/>
              <a:t>: Ajuste la temperatura del horno a 50-70 ° F, coloque las bolsas etiquetadas en el horno de secado. Pese la bolsa una vez al día después del primer día hasta que la muestra pese los mismos dos días seguidos. Registre la masa (g) de la muestra + bolsa y la masa de la bolsa vacía.</a:t>
            </a:r>
            <a:endParaRPr lang="es-ES" b="1" dirty="0"/>
          </a:p>
          <a:p>
            <a:r>
              <a:rPr lang="es-ES" b="1" dirty="0"/>
              <a:t>Secado al aire: </a:t>
            </a:r>
            <a:r>
              <a:rPr lang="es-ES" dirty="0"/>
              <a:t>seleccione un área aislada y seca lo suficientemente grande para todas las bolsas de muestra. Abra la parte superior de las bolsas para obtener el máximo flujo de aire. Pesar una vez al día después del día cinco, hasta que la muestra pese los mismos dos días seguidos. Registre la masa (g) de la muestra + bolsa y la masa de la bolsa vacía.</a:t>
            </a:r>
            <a:endParaRPr kumimoji="0" lang="en-US" sz="1800" b="0" i="0" u="sng"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descr="Picture of drying oven with several trays in it. Image credit reads censam.mit.edu">
            <a:extLst>
              <a:ext uri="{FF2B5EF4-FFF2-40B4-BE49-F238E27FC236}">
                <a16:creationId xmlns:a16="http://schemas.microsoft.com/office/drawing/2014/main" id="{FCB536DA-2B87-624B-BB22-51C991586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2543" y="2604304"/>
            <a:ext cx="2640345" cy="1730769"/>
          </a:xfrm>
          <a:prstGeom prst="rect">
            <a:avLst/>
          </a:prstGeom>
        </p:spPr>
      </p:pic>
      <p:sp>
        <p:nvSpPr>
          <p:cNvPr id="6" name="TextBox 5">
            <a:extLst>
              <a:ext uri="{FF2B5EF4-FFF2-40B4-BE49-F238E27FC236}">
                <a16:creationId xmlns:a16="http://schemas.microsoft.com/office/drawing/2014/main" id="{F1B04BFD-6111-654B-B88F-A1D18608E597}"/>
              </a:ext>
            </a:extLst>
          </p:cNvPr>
          <p:cNvSpPr txBox="1"/>
          <p:nvPr/>
        </p:nvSpPr>
        <p:spPr>
          <a:xfrm>
            <a:off x="7637842" y="4283595"/>
            <a:ext cx="1398140" cy="246221"/>
          </a:xfrm>
          <a:prstGeom prst="rect">
            <a:avLst/>
          </a:prstGeom>
          <a:noFill/>
        </p:spPr>
        <p:txBody>
          <a:bodyPr wrap="none" rtlCol="0">
            <a:spAutoFit/>
          </a:bodyPr>
          <a:lstStyle/>
          <a:p>
            <a:r>
              <a:rPr lang="en-US" sz="1000" i="1" dirty="0"/>
              <a:t>Image: </a:t>
            </a:r>
            <a:r>
              <a:rPr lang="en-US" sz="1000" i="1" dirty="0" err="1"/>
              <a:t>censam.mit.edu</a:t>
            </a:r>
            <a:endParaRPr lang="en-US" sz="1000" i="1" dirty="0"/>
          </a:p>
        </p:txBody>
      </p:sp>
      <p:pic>
        <p:nvPicPr>
          <p:cNvPr id="1026" name="Picture 2" descr="Image shows three brown paper bags filled with vegetation samples.&#10;Image credit reads iowalearningfarms.&#10;https://iowalearningfarms.files.wordpress.com/2015/12/img_4237.jpg?w=646&amp;h=400">
            <a:extLst>
              <a:ext uri="{FF2B5EF4-FFF2-40B4-BE49-F238E27FC236}">
                <a16:creationId xmlns:a16="http://schemas.microsoft.com/office/drawing/2014/main" id="{F5DA6D7E-707A-814F-8E31-6F3307F756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5816" y="4859750"/>
            <a:ext cx="2551924" cy="1580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49A78-1D9B-4347-852D-4A7085599BE6}"/>
              </a:ext>
            </a:extLst>
          </p:cNvPr>
          <p:cNvSpPr txBox="1"/>
          <p:nvPr/>
        </p:nvSpPr>
        <p:spPr>
          <a:xfrm>
            <a:off x="7316816" y="6427674"/>
            <a:ext cx="1579278" cy="246221"/>
          </a:xfrm>
          <a:prstGeom prst="rect">
            <a:avLst/>
          </a:prstGeom>
          <a:noFill/>
        </p:spPr>
        <p:txBody>
          <a:bodyPr wrap="none" rtlCol="0">
            <a:spAutoFit/>
          </a:bodyPr>
          <a:lstStyle/>
          <a:p>
            <a:r>
              <a:rPr lang="en-US" sz="1000" i="1" dirty="0"/>
              <a:t>Image: </a:t>
            </a:r>
            <a:r>
              <a:rPr lang="en-US" sz="1000" i="1" dirty="0" err="1"/>
              <a:t>iowalearningfarms</a:t>
            </a:r>
            <a:endParaRPr lang="en-US" sz="1000" i="1" dirty="0"/>
          </a:p>
        </p:txBody>
      </p:sp>
    </p:spTree>
    <p:extLst>
      <p:ext uri="{BB962C8B-B14F-4D97-AF65-F5344CB8AC3E}">
        <p14:creationId xmlns:p14="http://schemas.microsoft.com/office/powerpoint/2010/main" val="286936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2686F-26EB-4D09-B108-FE4B8A51F409}"/>
              </a:ext>
            </a:extLst>
          </p:cNvPr>
          <p:cNvSpPr>
            <a:spLocks noGrp="1"/>
          </p:cNvSpPr>
          <p:nvPr>
            <p:ph type="title" idx="4294967295"/>
          </p:nvPr>
        </p:nvSpPr>
        <p:spPr>
          <a:xfrm>
            <a:off x="1257300" y="1048032"/>
            <a:ext cx="7481586" cy="790896"/>
          </a:xfrm>
          <a:prstGeom prst="rect">
            <a:avLst/>
          </a:prstGeom>
        </p:spPr>
        <p:txBody>
          <a:bodyPr/>
          <a:lstStyle/>
          <a:p>
            <a:pPr rtl="0" eaLnBrk="1" latinLnBrk="0" hangingPunct="1"/>
            <a:r>
              <a:rPr lang="es-AR" dirty="0" smtClean="0">
                <a:solidFill>
                  <a:srgbClr val="002060"/>
                </a:solidFill>
              </a:rPr>
              <a:t>Objetivos del aprendizaje</a:t>
            </a:r>
            <a:endParaRPr lang="es-AR" dirty="0">
              <a:solidFill>
                <a:srgbClr val="002060"/>
              </a:solidFill>
            </a:endParaRPr>
          </a:p>
        </p:txBody>
      </p:sp>
      <p:sp>
        <p:nvSpPr>
          <p:cNvPr id="5" name="Content Placeholder 2">
            <a:extLst>
              <a:ext uri="{FF2B5EF4-FFF2-40B4-BE49-F238E27FC236}">
                <a16:creationId xmlns:a16="http://schemas.microsoft.com/office/drawing/2014/main" id="{61E7F8C8-FE0C-994A-99D6-7AE37AACE004}"/>
              </a:ext>
            </a:extLst>
          </p:cNvPr>
          <p:cNvSpPr txBox="1">
            <a:spLocks/>
          </p:cNvSpPr>
          <p:nvPr/>
        </p:nvSpPr>
        <p:spPr>
          <a:xfrm>
            <a:off x="1328927" y="2053480"/>
            <a:ext cx="7676009" cy="4667995"/>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dirty="0">
                <a:latin typeface="Calibri Light" panose="020F0502020204030204" pitchFamily="34" charset="0"/>
                <a:cs typeface="Calibri Light" panose="020F0502020204030204" pitchFamily="34" charset="0"/>
              </a:rPr>
              <a:t>Después de completar este módulo, podrá:</a:t>
            </a:r>
          </a:p>
          <a:p>
            <a:r>
              <a:rPr lang="es-ES" dirty="0">
                <a:latin typeface="Calibri Light" panose="020F0502020204030204" pitchFamily="34" charset="0"/>
                <a:cs typeface="Calibri Light" panose="020F0502020204030204" pitchFamily="34" charset="0"/>
              </a:rPr>
              <a:t>Describir las principales reservas y flujos del ciclo del carbono.</a:t>
            </a:r>
          </a:p>
          <a:p>
            <a:r>
              <a:rPr lang="es-ES" dirty="0" smtClean="0">
                <a:latin typeface="Calibri Light" panose="020F0502020204030204" pitchFamily="34" charset="0"/>
                <a:cs typeface="Calibri Light" panose="020F0502020204030204" pitchFamily="34" charset="0"/>
              </a:rPr>
              <a:t>Realizar </a:t>
            </a:r>
            <a:r>
              <a:rPr lang="es-ES" dirty="0">
                <a:latin typeface="Calibri Light" panose="020F0502020204030204" pitchFamily="34" charset="0"/>
                <a:cs typeface="Calibri Light" panose="020F0502020204030204" pitchFamily="34" charset="0"/>
              </a:rPr>
              <a:t>mediciones de campo para evaluar el almacenamiento de carbono y el crecimiento de las plantas en un sitio de campo local y </a:t>
            </a:r>
            <a:r>
              <a:rPr lang="es-ES" dirty="0" smtClean="0">
                <a:latin typeface="Calibri Light" panose="020F0502020204030204" pitchFamily="34" charset="0"/>
                <a:cs typeface="Calibri Light" panose="020F0502020204030204" pitchFamily="34" charset="0"/>
              </a:rPr>
              <a:t>cargar </a:t>
            </a:r>
            <a:r>
              <a:rPr lang="es-ES" dirty="0">
                <a:latin typeface="Calibri Light" panose="020F0502020204030204" pitchFamily="34" charset="0"/>
                <a:cs typeface="Calibri Light" panose="020F0502020204030204" pitchFamily="34" charset="0"/>
              </a:rPr>
              <a:t>datos en la base de datos GLOBE</a:t>
            </a:r>
          </a:p>
          <a:p>
            <a:r>
              <a:rPr lang="es-ES" dirty="0">
                <a:latin typeface="Calibri Light" panose="020F0502020204030204" pitchFamily="34" charset="0"/>
                <a:cs typeface="Calibri Light" panose="020F0502020204030204" pitchFamily="34" charset="0"/>
              </a:rPr>
              <a:t>Comprender los recursos disponibles para ayudarlo a analizar e interpretar sus datos.</a:t>
            </a:r>
          </a:p>
          <a:p>
            <a:pPr marL="0" indent="0">
              <a:buNone/>
            </a:pPr>
            <a:endParaRPr lang="es-ES" dirty="0">
              <a:latin typeface="Calibri Light" panose="020F0502020204030204" pitchFamily="34" charset="0"/>
              <a:cs typeface="Calibri Light" panose="020F0502020204030204" pitchFamily="34" charset="0"/>
            </a:endParaRPr>
          </a:p>
          <a:p>
            <a:pPr marL="0" indent="0">
              <a:buNone/>
            </a:pPr>
            <a:r>
              <a:rPr lang="es-ES" dirty="0">
                <a:latin typeface="Calibri Light" panose="020F0502020204030204" pitchFamily="34" charset="0"/>
                <a:cs typeface="Calibri Light" panose="020F0502020204030204" pitchFamily="34" charset="0"/>
              </a:rPr>
              <a:t>Tiempo estimado para completar el módulo: 2 horas</a:t>
            </a:r>
            <a:endParaRPr lang="es-AR"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5865B-670A-4E20-93BE-0D903218BE24}"/>
              </a:ext>
            </a:extLst>
          </p:cNvPr>
          <p:cNvSpPr>
            <a:spLocks noGrp="1"/>
          </p:cNvSpPr>
          <p:nvPr>
            <p:ph type="title" idx="4294967295"/>
          </p:nvPr>
        </p:nvSpPr>
        <p:spPr>
          <a:xfrm>
            <a:off x="1249537" y="1053749"/>
            <a:ext cx="7583567" cy="662164"/>
          </a:xfrm>
          <a:prstGeom prst="rect">
            <a:avLst/>
          </a:prstGeom>
        </p:spPr>
        <p:txBody>
          <a:bodyPr/>
          <a:lstStyle/>
          <a:p>
            <a:pPr rtl="0" eaLnBrk="1" fontAlgn="auto" latinLnBrk="0" hangingPunct="1"/>
            <a:r>
              <a:rPr lang="es-AR" sz="4100" dirty="0" smtClean="0">
                <a:solidFill>
                  <a:srgbClr val="002060"/>
                </a:solidFill>
              </a:rPr>
              <a:t>Entrada de datos a </a:t>
            </a:r>
            <a:r>
              <a:rPr lang="es-AR" sz="4100" dirty="0" smtClean="0">
                <a:solidFill>
                  <a:srgbClr val="002060"/>
                </a:solidFill>
              </a:rPr>
              <a:t>Globe.gov (1/3)</a:t>
            </a:r>
            <a:endParaRPr lang="es-AR" sz="4100" dirty="0">
              <a:solidFill>
                <a:srgbClr val="002060"/>
              </a:solidFill>
            </a:endParaRPr>
          </a:p>
        </p:txBody>
      </p:sp>
      <p:sp>
        <p:nvSpPr>
          <p:cNvPr id="3" name="TextBox 2">
            <a:extLst>
              <a:ext uri="{FF2B5EF4-FFF2-40B4-BE49-F238E27FC236}">
                <a16:creationId xmlns:a16="http://schemas.microsoft.com/office/drawing/2014/main" id="{D5826A8B-1FC6-7542-BB83-332C573A1383}"/>
              </a:ext>
            </a:extLst>
          </p:cNvPr>
          <p:cNvSpPr txBox="1"/>
          <p:nvPr/>
        </p:nvSpPr>
        <p:spPr>
          <a:xfrm>
            <a:off x="1549046" y="2067341"/>
            <a:ext cx="7021267" cy="4397467"/>
          </a:xfrm>
          <a:prstGeom prst="rect">
            <a:avLst/>
          </a:prstGeom>
          <a:noFill/>
        </p:spPr>
        <p:txBody>
          <a:bodyPr wrap="square" rtlCol="0" anchor="t">
            <a:normAutofit/>
          </a:bodyPr>
          <a:lstStyle/>
          <a:p>
            <a:r>
              <a:rPr lang="es-ES" sz="2000" dirty="0"/>
              <a:t>Una vez que los estudiantes han regresado del campo con sus hojas de datos impresas, los datos se pueden compartir con GLOBE y la comunidad científica </a:t>
            </a:r>
            <a:r>
              <a:rPr lang="es-ES" sz="2000" dirty="0" err="1"/>
              <a:t>ingresandolos</a:t>
            </a:r>
            <a:r>
              <a:rPr lang="es-ES" sz="2000" dirty="0"/>
              <a:t> en la base de datos científica en línea de GLOBE (</a:t>
            </a:r>
            <a:r>
              <a:rPr lang="es-ES" sz="2000" u="sng" dirty="0">
                <a:hlinkClick r:id="rId3"/>
              </a:rPr>
              <a:t>https://data.globe.gov</a:t>
            </a:r>
            <a:r>
              <a:rPr lang="es-ES" sz="2000" dirty="0"/>
              <a:t>). </a:t>
            </a:r>
            <a:endParaRPr lang="es-ES" sz="2800" dirty="0"/>
          </a:p>
          <a:p>
            <a:r>
              <a:rPr lang="es-ES" sz="2800" dirty="0"/>
              <a:t/>
            </a:r>
            <a:br>
              <a:rPr lang="es-ES" sz="2800" dirty="0"/>
            </a:br>
            <a:r>
              <a:rPr lang="es-ES" sz="2000" b="1" dirty="0"/>
              <a:t>Cuando envíe sus datos a través de GLOBE, se completarán los cálculos para convertir sus datos brutos en valores de almacenamiento de biomasa y carbono.</a:t>
            </a:r>
            <a:endParaRPr lang="es-ES" sz="2800" dirty="0"/>
          </a:p>
          <a:p>
            <a:r>
              <a:rPr lang="es-ES" sz="2800" dirty="0"/>
              <a:t/>
            </a:r>
            <a:br>
              <a:rPr lang="es-ES" sz="2800" dirty="0"/>
            </a:br>
            <a:r>
              <a:rPr lang="es-ES" sz="2000" b="1" dirty="0"/>
              <a:t>*Antes de ingresar datos, </a:t>
            </a:r>
            <a:r>
              <a:rPr lang="es-ES" sz="2000" dirty="0"/>
              <a:t>revíselos como clase, verificando la calidad de los datos, incluida la precisión y los errores tipográficos. Consulte la </a:t>
            </a:r>
            <a:r>
              <a:rPr lang="es-ES" sz="2000" u="sng" dirty="0">
                <a:hlinkClick r:id="rId4"/>
              </a:rPr>
              <a:t>Guía para profesores de introducción de datos del ciclo de carbono</a:t>
            </a:r>
            <a:r>
              <a:rPr lang="es-ES" sz="2000" dirty="0"/>
              <a:t> para obtener notas y sugerencias. </a:t>
            </a:r>
            <a:endParaRPr lang="es-ES" sz="2800" dirty="0"/>
          </a:p>
        </p:txBody>
      </p:sp>
    </p:spTree>
    <p:extLst>
      <p:ext uri="{BB962C8B-B14F-4D97-AF65-F5344CB8AC3E}">
        <p14:creationId xmlns:p14="http://schemas.microsoft.com/office/powerpoint/2010/main" val="372837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AEFFFD-21AA-4C76-AAD4-BFFAD8AF8C83}"/>
              </a:ext>
            </a:extLst>
          </p:cNvPr>
          <p:cNvSpPr>
            <a:spLocks noGrp="1"/>
          </p:cNvSpPr>
          <p:nvPr>
            <p:ph type="title" idx="4294967295"/>
          </p:nvPr>
        </p:nvSpPr>
        <p:spPr>
          <a:xfrm>
            <a:off x="1193095" y="1031170"/>
            <a:ext cx="7600950" cy="1208693"/>
          </a:xfrm>
          <a:prstGeom prst="rect">
            <a:avLst/>
          </a:prstGeom>
        </p:spPr>
        <p:txBody>
          <a:bodyPr>
            <a:noAutofit/>
          </a:bodyPr>
          <a:lstStyle/>
          <a:p>
            <a:r>
              <a:rPr lang="es-ES" sz="2800" dirty="0">
                <a:solidFill>
                  <a:schemeClr val="accent1">
                    <a:lumMod val="50000"/>
                  </a:schemeClr>
                </a:solidFill>
              </a:rPr>
              <a:t>Como parte de su revisión de datos: compare los datos con años anteriores, si corresponde</a:t>
            </a:r>
            <a:endParaRPr lang="es-AR" sz="3200" dirty="0"/>
          </a:p>
        </p:txBody>
      </p:sp>
      <p:sp>
        <p:nvSpPr>
          <p:cNvPr id="4" name="Rectangle 3">
            <a:extLst>
              <a:ext uri="{FF2B5EF4-FFF2-40B4-BE49-F238E27FC236}">
                <a16:creationId xmlns:a16="http://schemas.microsoft.com/office/drawing/2014/main" id="{40465507-B9F3-4E47-88A8-C5BB8E654147}"/>
              </a:ext>
            </a:extLst>
          </p:cNvPr>
          <p:cNvSpPr/>
          <p:nvPr/>
        </p:nvSpPr>
        <p:spPr>
          <a:xfrm>
            <a:off x="1592664" y="2239863"/>
            <a:ext cx="6918290" cy="4170081"/>
          </a:xfrm>
          <a:prstGeom prst="rect">
            <a:avLst/>
          </a:prstGeom>
        </p:spPr>
        <p:txBody>
          <a:bodyPr wrap="square">
            <a:normAutofit fontScale="92500" lnSpcReduction="10000"/>
          </a:bodyPr>
          <a:lstStyle/>
          <a:p>
            <a:pPr marL="342900" indent="-342900">
              <a:buFont typeface="+mj-lt"/>
              <a:buAutoNum type="arabicPeriod"/>
            </a:pPr>
            <a:r>
              <a:rPr lang="es-ES" sz="2800" dirty="0"/>
              <a:t>¿Algún árbol aumentó en circunferencia? ¿Es lo que </a:t>
            </a:r>
            <a:r>
              <a:rPr lang="es-ES" sz="2800" dirty="0" smtClean="0"/>
              <a:t>esperaba? </a:t>
            </a:r>
            <a:r>
              <a:rPr lang="es-ES" sz="2800" dirty="0"/>
              <a:t>¿Algún posible error? Compare árboles grandes con árboles pequeños.</a:t>
            </a:r>
          </a:p>
          <a:p>
            <a:pPr marL="342900" indent="-342900">
              <a:buFont typeface="+mj-lt"/>
              <a:buAutoNum type="arabicPeriod"/>
            </a:pPr>
            <a:r>
              <a:rPr lang="es-ES" sz="2800" dirty="0"/>
              <a:t>¿Alguna disminución en la circunferencia del árbol? ¿Han muerto los árboles? </a:t>
            </a:r>
            <a:r>
              <a:rPr lang="es-ES" sz="2800" dirty="0" smtClean="0"/>
              <a:t>¿Corteza de árbol difícil </a:t>
            </a:r>
            <a:r>
              <a:rPr lang="es-ES" sz="2800" dirty="0"/>
              <a:t>(</a:t>
            </a:r>
            <a:r>
              <a:rPr lang="es-ES" sz="2800" dirty="0" smtClean="0"/>
              <a:t>ondulada, </a:t>
            </a:r>
            <a:r>
              <a:rPr lang="es-ES" sz="2800" dirty="0"/>
              <a:t>irregular)? ¿Medido a la misma altura?</a:t>
            </a:r>
          </a:p>
          <a:p>
            <a:pPr marL="342900" indent="-342900">
              <a:buFont typeface="+mj-lt"/>
              <a:buAutoNum type="arabicPeriod"/>
            </a:pPr>
            <a:r>
              <a:rPr lang="es-ES" sz="2800" dirty="0"/>
              <a:t>¿Diferencias en especies?</a:t>
            </a:r>
          </a:p>
          <a:p>
            <a:pPr marL="342900" indent="-342900">
              <a:buFont typeface="+mj-lt"/>
              <a:buAutoNum type="arabicPeriod"/>
            </a:pPr>
            <a:r>
              <a:rPr lang="es-ES" sz="2800" dirty="0"/>
              <a:t>¿Algún árbol nuevo? Factores que afectaron el año en curso (es decir, tormentas de hielo, insectos, huracanes).</a:t>
            </a:r>
            <a:endParaRPr lang="es-AR" sz="2800" dirty="0"/>
          </a:p>
        </p:txBody>
      </p:sp>
    </p:spTree>
    <p:extLst>
      <p:ext uri="{BB962C8B-B14F-4D97-AF65-F5344CB8AC3E}">
        <p14:creationId xmlns:p14="http://schemas.microsoft.com/office/powerpoint/2010/main" val="65280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AAD3A8-B0E4-480B-AECC-C3EEF370F60E}"/>
              </a:ext>
            </a:extLst>
          </p:cNvPr>
          <p:cNvSpPr txBox="1">
            <a:spLocks/>
          </p:cNvSpPr>
          <p:nvPr/>
        </p:nvSpPr>
        <p:spPr>
          <a:xfrm>
            <a:off x="1196848" y="1106872"/>
            <a:ext cx="7682992" cy="58984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000" smtClean="0">
                <a:solidFill>
                  <a:srgbClr val="002060"/>
                </a:solidFill>
                <a:latin typeface="Calibri" panose="020F0502020204030204" pitchFamily="34" charset="0"/>
              </a:rPr>
              <a:t>Entrada de datos en Globe.gov (2/3)</a:t>
            </a:r>
            <a:endParaRPr lang="en-US" sz="8000" dirty="0"/>
          </a:p>
        </p:txBody>
      </p:sp>
      <p:sp>
        <p:nvSpPr>
          <p:cNvPr id="6" name="TextBox 2">
            <a:extLst>
              <a:ext uri="{FF2B5EF4-FFF2-40B4-BE49-F238E27FC236}">
                <a16:creationId xmlns:a16="http://schemas.microsoft.com/office/drawing/2014/main" id="{D5826A8B-1FC6-7542-BB83-332C573A1383}"/>
              </a:ext>
            </a:extLst>
          </p:cNvPr>
          <p:cNvSpPr txBox="1"/>
          <p:nvPr/>
        </p:nvSpPr>
        <p:spPr>
          <a:xfrm>
            <a:off x="1549400" y="2066925"/>
            <a:ext cx="7021513" cy="4832092"/>
          </a:xfrm>
          <a:prstGeom prst="rect">
            <a:avLst/>
          </a:prstGeom>
          <a:noFill/>
        </p:spPr>
        <p:txBody>
          <a:bodyPr wrap="square" rtlCol="0" anchor="t">
            <a:spAutoFit/>
          </a:bodyPr>
          <a:lstStyle/>
          <a:p>
            <a:r>
              <a:rPr lang="es-ES" sz="2200" dirty="0"/>
              <a:t>Los datos se pueden ingresar al sitio web de GLOBE de tres maneras:</a:t>
            </a:r>
            <a:endParaRPr lang="en-US" dirty="0"/>
          </a:p>
          <a:p>
            <a:pPr marL="342900" indent="-342900">
              <a:buAutoNum type="arabicPeriod"/>
            </a:pPr>
            <a:r>
              <a:rPr lang="es-AR" sz="2200" dirty="0" smtClean="0">
                <a:hlinkClick r:id="rId2"/>
              </a:rPr>
              <a:t>Ingreso de datos en vivo</a:t>
            </a:r>
            <a:r>
              <a:rPr lang="en-US" sz="2200" dirty="0" smtClean="0"/>
              <a:t>: </a:t>
            </a:r>
            <a:r>
              <a:rPr lang="es-ES" sz="2200" dirty="0"/>
              <a:t>estas páginas son para ingresar datos ambientales, recopilados en sitios definidos, de acuerdo con protocolos y utilizando instrumentación aprobada, para ingresar en la base de datos científica oficial de GLOBE</a:t>
            </a:r>
            <a:r>
              <a:rPr lang="es-ES" sz="2200" dirty="0" smtClean="0"/>
              <a:t>.</a:t>
            </a:r>
            <a:endParaRPr lang="es-AR" dirty="0" smtClean="0"/>
          </a:p>
          <a:p>
            <a:pPr marL="342900" indent="-342900">
              <a:buAutoNum type="arabicPeriod"/>
            </a:pPr>
            <a:r>
              <a:rPr lang="es-ES" sz="2200" dirty="0" smtClean="0">
                <a:hlinkClick r:id="rId3"/>
              </a:rPr>
              <a:t>Ingreso </a:t>
            </a:r>
            <a:r>
              <a:rPr lang="es-ES" sz="2200" dirty="0">
                <a:hlinkClick r:id="rId3"/>
              </a:rPr>
              <a:t>de datos por correo </a:t>
            </a:r>
            <a:r>
              <a:rPr lang="es-ES" sz="2200" dirty="0" smtClean="0">
                <a:hlinkClick r:id="rId3"/>
              </a:rPr>
              <a:t>electrónico</a:t>
            </a:r>
            <a:r>
              <a:rPr lang="es-AR" sz="2200" dirty="0" smtClean="0"/>
              <a:t>: </a:t>
            </a:r>
            <a:r>
              <a:rPr lang="es-ES" sz="2200" dirty="0"/>
              <a:t>si la conectividad es un problema, los datos también se pueden ingresar por correo electrónico</a:t>
            </a:r>
            <a:r>
              <a:rPr lang="es-ES" sz="2200" dirty="0" smtClean="0"/>
              <a:t>.</a:t>
            </a:r>
            <a:r>
              <a:rPr lang="es-AR" sz="2200" dirty="0" smtClean="0"/>
              <a:t> </a:t>
            </a:r>
            <a:endParaRPr lang="es-AR" dirty="0" smtClean="0"/>
          </a:p>
          <a:p>
            <a:pPr marL="342900" indent="-342900">
              <a:buAutoNum type="arabicPeriod"/>
            </a:pPr>
            <a:r>
              <a:rPr lang="es-AR" sz="2200" dirty="0" smtClean="0">
                <a:hlinkClick r:id="rId4"/>
              </a:rPr>
              <a:t>Aplicación de datos móviles</a:t>
            </a:r>
            <a:r>
              <a:rPr lang="es-AR" sz="2200" dirty="0" smtClean="0"/>
              <a:t>: </a:t>
            </a:r>
            <a:r>
              <a:rPr lang="es-ES" sz="2200" dirty="0" smtClean="0"/>
              <a:t>la </a:t>
            </a:r>
            <a:r>
              <a:rPr lang="es-ES" sz="2200" dirty="0"/>
              <a:t>aplicación permite a los usuarios ingresar datos directamente desde un dispositivo iOS o Android para cualquier protocolo GLOBE.</a:t>
            </a:r>
            <a:endParaRPr lang="es-AR" dirty="0" smtClean="0"/>
          </a:p>
        </p:txBody>
      </p:sp>
    </p:spTree>
    <p:extLst>
      <p:ext uri="{BB962C8B-B14F-4D97-AF65-F5344CB8AC3E}">
        <p14:creationId xmlns:p14="http://schemas.microsoft.com/office/powerpoint/2010/main" val="141883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161048-C630-40CB-8A32-47C7284513A7}"/>
              </a:ext>
            </a:extLst>
          </p:cNvPr>
          <p:cNvSpPr txBox="1">
            <a:spLocks/>
          </p:cNvSpPr>
          <p:nvPr/>
        </p:nvSpPr>
        <p:spPr>
          <a:xfrm>
            <a:off x="1412240" y="1147445"/>
            <a:ext cx="7620000" cy="79311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AR" sz="3600" smtClean="0">
                <a:solidFill>
                  <a:srgbClr val="002060"/>
                </a:solidFill>
                <a:ea typeface="+mn-ea"/>
                <a:cs typeface="+mn-cs"/>
              </a:rPr>
              <a:t>Entrada de datos en Globe.gov (3/3)</a:t>
            </a:r>
            <a:endParaRPr lang="es-AR" sz="3600" dirty="0"/>
          </a:p>
        </p:txBody>
      </p:sp>
      <p:sp>
        <p:nvSpPr>
          <p:cNvPr id="6" name="TextBox 2">
            <a:extLst>
              <a:ext uri="{FF2B5EF4-FFF2-40B4-BE49-F238E27FC236}">
                <a16:creationId xmlns:a16="http://schemas.microsoft.com/office/drawing/2014/main" id="{D5826A8B-1FC6-7542-BB83-332C573A1383}"/>
              </a:ext>
            </a:extLst>
          </p:cNvPr>
          <p:cNvSpPr txBox="1"/>
          <p:nvPr/>
        </p:nvSpPr>
        <p:spPr>
          <a:xfrm>
            <a:off x="1549046" y="2067341"/>
            <a:ext cx="7021267" cy="3323987"/>
          </a:xfrm>
          <a:prstGeom prst="rect">
            <a:avLst/>
          </a:prstGeom>
          <a:noFill/>
        </p:spPr>
        <p:txBody>
          <a:bodyPr wrap="square" rtlCol="0" anchor="t">
            <a:spAutoFit/>
          </a:bodyPr>
          <a:lstStyle/>
          <a:p>
            <a:r>
              <a:rPr lang="es-ES" sz="3000" dirty="0"/>
              <a:t>Para agregar sus datos del ciclo del carbono al sitio web de GLOBE, cree un nuevo sitio si aún no tiene uno.</a:t>
            </a:r>
          </a:p>
          <a:p>
            <a:endParaRPr lang="es-ES" sz="3000" dirty="0"/>
          </a:p>
          <a:p>
            <a:r>
              <a:rPr lang="es-ES" sz="3000" dirty="0"/>
              <a:t>Si ya tiene un sitio del ciclo del carbono, puede saltar </a:t>
            </a:r>
            <a:r>
              <a:rPr lang="es-ES" sz="3000" dirty="0" smtClean="0"/>
              <a:t>a </a:t>
            </a:r>
            <a:r>
              <a:rPr lang="es-AR" sz="3000" dirty="0" smtClean="0">
                <a:hlinkClick r:id="rId2" action="ppaction://hlinksldjump"/>
              </a:rPr>
              <a:t>agregar sus datos del ciclo de carbono</a:t>
            </a:r>
            <a:r>
              <a:rPr lang="es-AR" sz="3000" dirty="0" smtClean="0"/>
              <a:t>.</a:t>
            </a:r>
            <a:endParaRPr lang="es-AR" sz="3000" dirty="0"/>
          </a:p>
        </p:txBody>
      </p:sp>
    </p:spTree>
    <p:extLst>
      <p:ext uri="{BB962C8B-B14F-4D97-AF65-F5344CB8AC3E}">
        <p14:creationId xmlns:p14="http://schemas.microsoft.com/office/powerpoint/2010/main" val="239516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D059FB-DB49-416C-A9C8-25CA8990AF5F}"/>
              </a:ext>
            </a:extLst>
          </p:cNvPr>
          <p:cNvSpPr txBox="1">
            <a:spLocks/>
          </p:cNvSpPr>
          <p:nvPr/>
        </p:nvSpPr>
        <p:spPr>
          <a:xfrm>
            <a:off x="1549046" y="1340168"/>
            <a:ext cx="7311490" cy="7812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4000" dirty="0" smtClean="0">
                <a:solidFill>
                  <a:srgbClr val="002060"/>
                </a:solidFill>
                <a:latin typeface="Calibri" panose="020F0502020204030204" pitchFamily="34" charset="0"/>
                <a:ea typeface="+mn-ea"/>
                <a:cs typeface="+mn-cs"/>
              </a:rPr>
              <a:t>Agregar nuevo sitio en Globe.gov</a:t>
            </a:r>
            <a:endParaRPr lang="es-AR" sz="4000" dirty="0"/>
          </a:p>
        </p:txBody>
      </p:sp>
      <p:sp>
        <p:nvSpPr>
          <p:cNvPr id="6" name="TextBox 3">
            <a:extLst>
              <a:ext uri="{FF2B5EF4-FFF2-40B4-BE49-F238E27FC236}">
                <a16:creationId xmlns:a16="http://schemas.microsoft.com/office/drawing/2014/main" id="{F10080FB-AD85-6A44-A269-8B87FD5A2B6E}"/>
              </a:ext>
            </a:extLst>
          </p:cNvPr>
          <p:cNvSpPr txBox="1"/>
          <p:nvPr/>
        </p:nvSpPr>
        <p:spPr>
          <a:xfrm>
            <a:off x="1549046" y="2266122"/>
            <a:ext cx="7021267" cy="4401205"/>
          </a:xfrm>
          <a:prstGeom prst="rect">
            <a:avLst/>
          </a:prstGeom>
          <a:noFill/>
        </p:spPr>
        <p:txBody>
          <a:bodyPr wrap="square" rtlCol="0">
            <a:spAutoFit/>
          </a:bodyPr>
          <a:lstStyle/>
          <a:p>
            <a:pPr marL="342900" indent="-342900">
              <a:buFont typeface="+mj-lt"/>
              <a:buAutoNum type="arabicPeriod"/>
            </a:pPr>
            <a:r>
              <a:rPr lang="es-ES" sz="2800" dirty="0"/>
              <a:t>Agregar nuevo sitio</a:t>
            </a:r>
          </a:p>
          <a:p>
            <a:pPr marL="342900" indent="-342900">
              <a:buFont typeface="+mj-lt"/>
              <a:buAutoNum type="arabicPeriod"/>
            </a:pPr>
            <a:r>
              <a:rPr lang="es-ES" sz="2800" dirty="0"/>
              <a:t>Agregar coordenadas del sitio por mapa</a:t>
            </a:r>
          </a:p>
          <a:p>
            <a:pPr marL="342900" indent="-342900">
              <a:buFont typeface="+mj-lt"/>
              <a:buAutoNum type="arabicPeriod"/>
            </a:pPr>
            <a:r>
              <a:rPr lang="es-ES" sz="2800" dirty="0"/>
              <a:t>Describir el sitio, indicar estándar o no estándar y vegetación medida</a:t>
            </a:r>
          </a:p>
          <a:p>
            <a:pPr marL="342900" indent="-342900">
              <a:buFont typeface="+mj-lt"/>
              <a:buAutoNum type="arabicPeriod"/>
            </a:pPr>
            <a:r>
              <a:rPr lang="es-ES" sz="2800" dirty="0"/>
              <a:t>Tipo de cobertura terrestre (consulte </a:t>
            </a:r>
            <a:r>
              <a:rPr lang="es-ES" sz="2800" dirty="0" smtClean="0"/>
              <a:t>la </a:t>
            </a:r>
            <a:r>
              <a:rPr lang="es-AR" sz="2800" dirty="0" smtClean="0">
                <a:hlinkClick r:id="rId2"/>
              </a:rPr>
              <a:t>capacitación electrónica sobre cobertura terrestre</a:t>
            </a:r>
            <a:r>
              <a:rPr lang="es-ES" sz="2800" dirty="0" smtClean="0"/>
              <a:t>)</a:t>
            </a:r>
            <a:endParaRPr lang="es-ES" sz="2800" dirty="0"/>
          </a:p>
          <a:p>
            <a:pPr marL="342900" indent="-342900">
              <a:buFont typeface="+mj-lt"/>
              <a:buAutoNum type="arabicPeriod"/>
            </a:pPr>
            <a:r>
              <a:rPr lang="es-ES" sz="2800" dirty="0"/>
              <a:t>Agregar descripción </a:t>
            </a:r>
            <a:r>
              <a:rPr lang="es-AR" sz="2800" dirty="0">
                <a:hlinkClick r:id="rId3"/>
              </a:rPr>
              <a:t>MUC</a:t>
            </a:r>
            <a:r>
              <a:rPr lang="es-AR" sz="2800" dirty="0"/>
              <a:t> </a:t>
            </a:r>
            <a:endParaRPr lang="es-ES" sz="2800" dirty="0"/>
          </a:p>
          <a:p>
            <a:pPr marL="342900" indent="-342900">
              <a:buFont typeface="+mj-lt"/>
              <a:buAutoNum type="arabicPeriod"/>
            </a:pPr>
            <a:r>
              <a:rPr lang="es-ES" sz="2800" dirty="0"/>
              <a:t>Agregar fotos del sitio</a:t>
            </a:r>
          </a:p>
          <a:p>
            <a:pPr marL="342900" indent="-342900">
              <a:buFont typeface="+mj-lt"/>
              <a:buAutoNum type="arabicPeriod"/>
            </a:pPr>
            <a:r>
              <a:rPr lang="es-ES" sz="2800" dirty="0" smtClean="0"/>
              <a:t>Enviar</a:t>
            </a:r>
          </a:p>
        </p:txBody>
      </p:sp>
    </p:spTree>
    <p:extLst>
      <p:ext uri="{BB962C8B-B14F-4D97-AF65-F5344CB8AC3E}">
        <p14:creationId xmlns:p14="http://schemas.microsoft.com/office/powerpoint/2010/main" val="632926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0A9A68-E09B-4853-BD1F-AABDCA97A0AA}"/>
              </a:ext>
            </a:extLst>
          </p:cNvPr>
          <p:cNvSpPr txBox="1">
            <a:spLocks/>
          </p:cNvSpPr>
          <p:nvPr/>
        </p:nvSpPr>
        <p:spPr>
          <a:xfrm>
            <a:off x="1328928" y="1117600"/>
            <a:ext cx="5930516" cy="62388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002060"/>
                </a:solidFill>
                <a:latin typeface="Calibri" panose="020F0502020204030204" pitchFamily="34" charset="0"/>
                <a:ea typeface="+mn-ea"/>
                <a:cs typeface="+mn-cs"/>
              </a:rPr>
              <a:t>1. Agregar nuevo sitio</a:t>
            </a:r>
            <a:endParaRPr lang="es-AR" dirty="0"/>
          </a:p>
        </p:txBody>
      </p:sp>
      <p:pic>
        <p:nvPicPr>
          <p:cNvPr id="7" name="Imagen 6"/>
          <p:cNvPicPr>
            <a:picLocks noChangeAspect="1"/>
          </p:cNvPicPr>
          <p:nvPr/>
        </p:nvPicPr>
        <p:blipFill>
          <a:blip r:embed="rId2"/>
          <a:stretch>
            <a:fillRect/>
          </a:stretch>
        </p:blipFill>
        <p:spPr>
          <a:xfrm>
            <a:off x="1513707" y="2122065"/>
            <a:ext cx="7321931" cy="3999323"/>
          </a:xfrm>
          <a:prstGeom prst="rect">
            <a:avLst/>
          </a:prstGeom>
        </p:spPr>
      </p:pic>
    </p:spTree>
    <p:extLst>
      <p:ext uri="{BB962C8B-B14F-4D97-AF65-F5344CB8AC3E}">
        <p14:creationId xmlns:p14="http://schemas.microsoft.com/office/powerpoint/2010/main" val="343262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showing of GLOBE web site where you add a site; it includes a world map.">
            <a:extLst>
              <a:ext uri="{FF2B5EF4-FFF2-40B4-BE49-F238E27FC236}">
                <a16:creationId xmlns:a16="http://schemas.microsoft.com/office/drawing/2014/main" id="{D38902E4-1CB3-D041-9979-B52005DFDBD7}"/>
              </a:ext>
            </a:extLst>
          </p:cNvPr>
          <p:cNvPicPr>
            <a:picLocks noChangeAspect="1"/>
          </p:cNvPicPr>
          <p:nvPr/>
        </p:nvPicPr>
        <p:blipFill>
          <a:blip r:embed="rId2"/>
          <a:stretch>
            <a:fillRect/>
          </a:stretch>
        </p:blipFill>
        <p:spPr>
          <a:xfrm>
            <a:off x="1328928" y="2698238"/>
            <a:ext cx="7884150" cy="4026732"/>
          </a:xfrm>
          <a:prstGeom prst="rect">
            <a:avLst/>
          </a:prstGeom>
        </p:spPr>
      </p:pic>
      <p:cxnSp>
        <p:nvCxnSpPr>
          <p:cNvPr id="5" name="Straight Arrow Connector 4" descr="Down arrow pointing to radio button for GPS.">
            <a:extLst>
              <a:ext uri="{FF2B5EF4-FFF2-40B4-BE49-F238E27FC236}">
                <a16:creationId xmlns:a16="http://schemas.microsoft.com/office/drawing/2014/main" id="{BE3CA5CC-9DC5-7643-B27F-C9A8A750D0D0}"/>
              </a:ext>
            </a:extLst>
          </p:cNvPr>
          <p:cNvCxnSpPr>
            <a:cxnSpLocks/>
          </p:cNvCxnSpPr>
          <p:nvPr/>
        </p:nvCxnSpPr>
        <p:spPr>
          <a:xfrm>
            <a:off x="2765580" y="2698238"/>
            <a:ext cx="724380" cy="11727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Down arrow pointing to radio button for Other.">
            <a:extLst>
              <a:ext uri="{FF2B5EF4-FFF2-40B4-BE49-F238E27FC236}">
                <a16:creationId xmlns:a16="http://schemas.microsoft.com/office/drawing/2014/main" id="{5EEE0EC0-E497-0C42-ACD8-B2FA19E42B4F}"/>
              </a:ext>
            </a:extLst>
          </p:cNvPr>
          <p:cNvCxnSpPr>
            <a:cxnSpLocks/>
          </p:cNvCxnSpPr>
          <p:nvPr/>
        </p:nvCxnSpPr>
        <p:spPr>
          <a:xfrm flipH="1">
            <a:off x="4191000" y="2643566"/>
            <a:ext cx="973382" cy="1242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descr="Arrow pointing to a site on a U.S. map.">
            <a:extLst>
              <a:ext uri="{FF2B5EF4-FFF2-40B4-BE49-F238E27FC236}">
                <a16:creationId xmlns:a16="http://schemas.microsoft.com/office/drawing/2014/main" id="{B99A5057-4496-6E4E-82FC-F195788EA4C5}"/>
              </a:ext>
            </a:extLst>
          </p:cNvPr>
          <p:cNvCxnSpPr>
            <a:cxnSpLocks/>
          </p:cNvCxnSpPr>
          <p:nvPr/>
        </p:nvCxnSpPr>
        <p:spPr>
          <a:xfrm>
            <a:off x="5791200" y="5135880"/>
            <a:ext cx="289560" cy="2747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A7E09B0E-7653-4756-9A9F-24F442529AF0}"/>
              </a:ext>
            </a:extLst>
          </p:cNvPr>
          <p:cNvSpPr txBox="1">
            <a:spLocks/>
          </p:cNvSpPr>
          <p:nvPr/>
        </p:nvSpPr>
        <p:spPr>
          <a:xfrm>
            <a:off x="1221032" y="1066800"/>
            <a:ext cx="7886700" cy="70167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smtClean="0">
                <a:solidFill>
                  <a:srgbClr val="002060"/>
                </a:solidFill>
                <a:latin typeface="Calibri" panose="020F0502020204030204" pitchFamily="34" charset="0"/>
                <a:ea typeface="+mn-ea"/>
                <a:cs typeface="+mn-cs"/>
              </a:rPr>
              <a:t>2. Agregue las coordenadas del sitio a través del mapa</a:t>
            </a:r>
            <a:endParaRPr lang="en-US" sz="2800" dirty="0"/>
          </a:p>
        </p:txBody>
      </p:sp>
      <p:sp>
        <p:nvSpPr>
          <p:cNvPr id="19" name="TextBox 5" descr="Text box that reads &quot;Select GPS if you used a GPS.&quot;">
            <a:extLst>
              <a:ext uri="{FF2B5EF4-FFF2-40B4-BE49-F238E27FC236}">
                <a16:creationId xmlns:a16="http://schemas.microsoft.com/office/drawing/2014/main" id="{809B990A-A978-1242-99EE-2FEF70FE11F7}"/>
              </a:ext>
            </a:extLst>
          </p:cNvPr>
          <p:cNvSpPr txBox="1"/>
          <p:nvPr/>
        </p:nvSpPr>
        <p:spPr>
          <a:xfrm>
            <a:off x="1563989" y="1997235"/>
            <a:ext cx="1871471" cy="646331"/>
          </a:xfrm>
          <a:prstGeom prst="rect">
            <a:avLst/>
          </a:prstGeom>
          <a:noFill/>
        </p:spPr>
        <p:txBody>
          <a:bodyPr wrap="square" rtlCol="0">
            <a:spAutoFit/>
          </a:bodyPr>
          <a:lstStyle/>
          <a:p>
            <a:r>
              <a:rPr lang="es-AR" dirty="0" smtClean="0">
                <a:solidFill>
                  <a:srgbClr val="FF0000"/>
                </a:solidFill>
              </a:rPr>
              <a:t>Seleccione ‘GPS’ si utilizó un GPS. </a:t>
            </a:r>
            <a:endParaRPr lang="es-AR" dirty="0">
              <a:solidFill>
                <a:srgbClr val="FF0000"/>
              </a:solidFill>
            </a:endParaRPr>
          </a:p>
        </p:txBody>
      </p:sp>
      <p:sp>
        <p:nvSpPr>
          <p:cNvPr id="20" name="TextBox 13" descr="Text box that reads &quot;Select other if you use the map below or smartphone&quot;">
            <a:extLst>
              <a:ext uri="{FF2B5EF4-FFF2-40B4-BE49-F238E27FC236}">
                <a16:creationId xmlns:a16="http://schemas.microsoft.com/office/drawing/2014/main" id="{750F884F-A597-8540-89F0-35A8872B829E}"/>
              </a:ext>
            </a:extLst>
          </p:cNvPr>
          <p:cNvSpPr txBox="1"/>
          <p:nvPr/>
        </p:nvSpPr>
        <p:spPr>
          <a:xfrm>
            <a:off x="5270731" y="1997235"/>
            <a:ext cx="3201324" cy="923330"/>
          </a:xfrm>
          <a:prstGeom prst="rect">
            <a:avLst/>
          </a:prstGeom>
          <a:noFill/>
        </p:spPr>
        <p:txBody>
          <a:bodyPr wrap="square" rtlCol="0">
            <a:spAutoFit/>
          </a:bodyPr>
          <a:lstStyle/>
          <a:p>
            <a:r>
              <a:rPr lang="es-AR" dirty="0" smtClean="0">
                <a:solidFill>
                  <a:srgbClr val="FF0000"/>
                </a:solidFill>
              </a:rPr>
              <a:t>Seleccione “otro” si utiliza el mapa a continuación o teléfono inteligente</a:t>
            </a:r>
            <a:endParaRPr lang="es-AR" dirty="0">
              <a:solidFill>
                <a:srgbClr val="FF0000"/>
              </a:solidFill>
            </a:endParaRPr>
          </a:p>
        </p:txBody>
      </p:sp>
      <p:sp>
        <p:nvSpPr>
          <p:cNvPr id="21" name="TextBox 15" descr="Text box that reads &quot;Zoom into your region on the map and move the map until the red pin is on your site&quot;.">
            <a:extLst>
              <a:ext uri="{FF2B5EF4-FFF2-40B4-BE49-F238E27FC236}">
                <a16:creationId xmlns:a16="http://schemas.microsoft.com/office/drawing/2014/main" id="{AF76F737-ABC5-E545-9283-8574F013E84E}"/>
              </a:ext>
            </a:extLst>
          </p:cNvPr>
          <p:cNvSpPr txBox="1"/>
          <p:nvPr/>
        </p:nvSpPr>
        <p:spPr>
          <a:xfrm>
            <a:off x="4073713" y="4318457"/>
            <a:ext cx="3657600" cy="923330"/>
          </a:xfrm>
          <a:prstGeom prst="rect">
            <a:avLst/>
          </a:prstGeom>
          <a:noFill/>
        </p:spPr>
        <p:txBody>
          <a:bodyPr wrap="square" rtlCol="0">
            <a:spAutoFit/>
          </a:bodyPr>
          <a:lstStyle/>
          <a:p>
            <a:r>
              <a:rPr lang="es-ES" dirty="0">
                <a:solidFill>
                  <a:srgbClr val="FF0000"/>
                </a:solidFill>
              </a:rPr>
              <a:t>Amplíe su región en el mapa y mueva el mapa hasta que el marcador rojo esté en su sitio.</a:t>
            </a:r>
            <a:endParaRPr lang="es-AR" dirty="0">
              <a:solidFill>
                <a:srgbClr val="FF0000"/>
              </a:solidFill>
            </a:endParaRPr>
          </a:p>
        </p:txBody>
      </p:sp>
    </p:spTree>
    <p:extLst>
      <p:ext uri="{BB962C8B-B14F-4D97-AF65-F5344CB8AC3E}">
        <p14:creationId xmlns:p14="http://schemas.microsoft.com/office/powerpoint/2010/main" val="3948554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1E3D16-86D9-439D-96E2-5291B89AFEB9}"/>
              </a:ext>
            </a:extLst>
          </p:cNvPr>
          <p:cNvSpPr txBox="1">
            <a:spLocks/>
          </p:cNvSpPr>
          <p:nvPr/>
        </p:nvSpPr>
        <p:spPr>
          <a:xfrm>
            <a:off x="1096981" y="1006764"/>
            <a:ext cx="8087212" cy="101507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smtClean="0">
                <a:solidFill>
                  <a:srgbClr val="002060"/>
                </a:solidFill>
                <a:latin typeface="Calibri" panose="020F0502020204030204" pitchFamily="34" charset="0"/>
                <a:ea typeface="+mn-ea"/>
                <a:cs typeface="+mn-cs"/>
              </a:rPr>
              <a:t>3. Describe el sitio; indicar estándar o no estándar, y tipos de vegetación medidos</a:t>
            </a:r>
            <a:endParaRPr lang="es-AR" sz="3200" dirty="0"/>
          </a:p>
        </p:txBody>
      </p:sp>
      <p:pic>
        <p:nvPicPr>
          <p:cNvPr id="5" name="Imagen 4"/>
          <p:cNvPicPr>
            <a:picLocks noChangeAspect="1"/>
          </p:cNvPicPr>
          <p:nvPr/>
        </p:nvPicPr>
        <p:blipFill>
          <a:blip r:embed="rId2"/>
          <a:stretch>
            <a:fillRect/>
          </a:stretch>
        </p:blipFill>
        <p:spPr>
          <a:xfrm>
            <a:off x="1395312" y="2246462"/>
            <a:ext cx="7748688" cy="4401693"/>
          </a:xfrm>
          <a:prstGeom prst="rect">
            <a:avLst/>
          </a:prstGeom>
        </p:spPr>
      </p:pic>
    </p:spTree>
    <p:extLst>
      <p:ext uri="{BB962C8B-B14F-4D97-AF65-F5344CB8AC3E}">
        <p14:creationId xmlns:p14="http://schemas.microsoft.com/office/powerpoint/2010/main" val="3018696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FFA369-289B-467E-8FF1-6FB745DE152A}"/>
              </a:ext>
            </a:extLst>
          </p:cNvPr>
          <p:cNvSpPr txBox="1">
            <a:spLocks/>
          </p:cNvSpPr>
          <p:nvPr/>
        </p:nvSpPr>
        <p:spPr>
          <a:xfrm>
            <a:off x="1278065" y="1056640"/>
            <a:ext cx="7744075" cy="69151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254061"/>
                </a:solidFill>
                <a:latin typeface="Calibri" panose="020F0502020204030204" pitchFamily="34" charset="0"/>
                <a:ea typeface="+mn-ea"/>
                <a:cs typeface="+mn-cs"/>
              </a:rPr>
              <a:t>4. Describa la cobertura terrestre</a:t>
            </a:r>
            <a:endParaRPr lang="es-AR" dirty="0"/>
          </a:p>
        </p:txBody>
      </p:sp>
      <p:pic>
        <p:nvPicPr>
          <p:cNvPr id="5" name="Picture 6" descr="Screenshot of GLOBE web site section to add site description.">
            <a:extLst>
              <a:ext uri="{FF2B5EF4-FFF2-40B4-BE49-F238E27FC236}">
                <a16:creationId xmlns:a16="http://schemas.microsoft.com/office/drawing/2014/main" id="{5FE45561-4925-9840-BDD0-CE5C071CDD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786" y="2030974"/>
            <a:ext cx="7571355" cy="3552669"/>
          </a:xfrm>
          <a:prstGeom prst="rect">
            <a:avLst/>
          </a:prstGeom>
        </p:spPr>
      </p:pic>
      <p:sp>
        <p:nvSpPr>
          <p:cNvPr id="6" name="TextBox 10" descr="Text box that reads: &quot;Indicate whether you used the drop-down menus below or the GLOBE MUC App.&quot;">
            <a:extLst>
              <a:ext uri="{FF2B5EF4-FFF2-40B4-BE49-F238E27FC236}">
                <a16:creationId xmlns:a16="http://schemas.microsoft.com/office/drawing/2014/main" id="{4A87DBBB-1A6F-1443-9018-6AD17BA1483D}"/>
              </a:ext>
            </a:extLst>
          </p:cNvPr>
          <p:cNvSpPr txBox="1"/>
          <p:nvPr/>
        </p:nvSpPr>
        <p:spPr>
          <a:xfrm>
            <a:off x="6784783" y="1594292"/>
            <a:ext cx="2359216" cy="1077218"/>
          </a:xfrm>
          <a:prstGeom prst="rect">
            <a:avLst/>
          </a:prstGeom>
          <a:noFill/>
        </p:spPr>
        <p:txBody>
          <a:bodyPr wrap="square" rtlCol="0">
            <a:spAutoFit/>
          </a:bodyPr>
          <a:lstStyle/>
          <a:p>
            <a:r>
              <a:rPr lang="es-ES" sz="1600" dirty="0">
                <a:solidFill>
                  <a:srgbClr val="FF0000"/>
                </a:solidFill>
              </a:rPr>
              <a:t>Indique si utilizó los menús desplegables a continuación o la aplicación GLOBE MUC.</a:t>
            </a:r>
            <a:endParaRPr lang="es-AR" sz="1600" dirty="0">
              <a:solidFill>
                <a:srgbClr val="FF0000"/>
              </a:solidFill>
            </a:endParaRPr>
          </a:p>
        </p:txBody>
      </p:sp>
      <p:sp>
        <p:nvSpPr>
          <p:cNvPr id="8" name="TextBox 5" descr="Text box that reads: &quot;If using the drop-down menus, select the best description of your site from the first drop down menu&quot;.">
            <a:extLst>
              <a:ext uri="{FF2B5EF4-FFF2-40B4-BE49-F238E27FC236}">
                <a16:creationId xmlns:a16="http://schemas.microsoft.com/office/drawing/2014/main" id="{DEACC67C-E8D4-AC48-8D5E-CCDFE75BC8D4}"/>
              </a:ext>
            </a:extLst>
          </p:cNvPr>
          <p:cNvSpPr txBox="1"/>
          <p:nvPr/>
        </p:nvSpPr>
        <p:spPr>
          <a:xfrm>
            <a:off x="5746022" y="4181265"/>
            <a:ext cx="3083184" cy="1077218"/>
          </a:xfrm>
          <a:prstGeom prst="rect">
            <a:avLst/>
          </a:prstGeom>
          <a:noFill/>
        </p:spPr>
        <p:txBody>
          <a:bodyPr wrap="square" rtlCol="0">
            <a:spAutoFit/>
          </a:bodyPr>
          <a:lstStyle/>
          <a:p>
            <a:r>
              <a:rPr lang="es-ES" sz="1600" dirty="0">
                <a:solidFill>
                  <a:srgbClr val="FF0000"/>
                </a:solidFill>
              </a:rPr>
              <a:t>Si utiliza los menús desplegables, seleccione la mejor descripción de su sitio en el primer menú desplegable.</a:t>
            </a:r>
            <a:endParaRPr lang="es-AR" sz="1600" dirty="0">
              <a:solidFill>
                <a:srgbClr val="FF0000"/>
              </a:solidFill>
            </a:endParaRPr>
          </a:p>
        </p:txBody>
      </p:sp>
    </p:spTree>
    <p:extLst>
      <p:ext uri="{BB962C8B-B14F-4D97-AF65-F5344CB8AC3E}">
        <p14:creationId xmlns:p14="http://schemas.microsoft.com/office/powerpoint/2010/main" val="431454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creenshot of GLOBE web site section to add site description.">
            <a:extLst>
              <a:ext uri="{FF2B5EF4-FFF2-40B4-BE49-F238E27FC236}">
                <a16:creationId xmlns:a16="http://schemas.microsoft.com/office/drawing/2014/main" id="{C0B89CE3-0751-144E-8AF2-5962B3CAC5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1635" y="2320068"/>
            <a:ext cx="7672365" cy="3529303"/>
          </a:xfrm>
          <a:prstGeom prst="rect">
            <a:avLst/>
          </a:prstGeom>
        </p:spPr>
      </p:pic>
      <p:cxnSp>
        <p:nvCxnSpPr>
          <p:cNvPr id="5" name="Straight Arrow Connector 4" descr="Up arrow pointing to drop down menu listing MUC Description options such as Woodland, Mainly Evergreen, Woodland, Mainly Deciduous and Woodland, Extremely Xeromorphic (Dry)">
            <a:extLst>
              <a:ext uri="{FF2B5EF4-FFF2-40B4-BE49-F238E27FC236}">
                <a16:creationId xmlns:a16="http://schemas.microsoft.com/office/drawing/2014/main" id="{5D1AB2A8-F35C-EA4A-B1C4-8F20B97243B8}"/>
              </a:ext>
            </a:extLst>
          </p:cNvPr>
          <p:cNvCxnSpPr>
            <a:cxnSpLocks/>
          </p:cNvCxnSpPr>
          <p:nvPr/>
        </p:nvCxnSpPr>
        <p:spPr>
          <a:xfrm flipH="1" flipV="1">
            <a:off x="5236464" y="4811843"/>
            <a:ext cx="399839" cy="599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1471B096-A29E-40C9-B6F4-84BC46FB178A}"/>
              </a:ext>
            </a:extLst>
          </p:cNvPr>
          <p:cNvSpPr txBox="1">
            <a:spLocks/>
          </p:cNvSpPr>
          <p:nvPr/>
        </p:nvSpPr>
        <p:spPr>
          <a:xfrm>
            <a:off x="1248410" y="995045"/>
            <a:ext cx="7895590" cy="132502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smtClean="0">
                <a:solidFill>
                  <a:srgbClr val="254061"/>
                </a:solidFill>
                <a:latin typeface="Calibri" panose="020F0502020204030204" pitchFamily="34" charset="0"/>
                <a:ea typeface="+mn-ea"/>
                <a:cs typeface="+mn-cs"/>
              </a:rPr>
              <a:t>5. Agregue la cobertura terrestre de la Clasificación de la UNESCO modificada (MUC) (1/4)</a:t>
            </a:r>
            <a:endParaRPr lang="es-AR" sz="2800" dirty="0">
              <a:solidFill>
                <a:srgbClr val="254061"/>
              </a:solidFill>
              <a:latin typeface="Calibri" panose="020F0502020204030204" pitchFamily="34" charset="0"/>
              <a:ea typeface="+mn-ea"/>
              <a:cs typeface="+mn-cs"/>
            </a:endParaRPr>
          </a:p>
        </p:txBody>
      </p:sp>
      <p:sp>
        <p:nvSpPr>
          <p:cNvPr id="9" name="TextBox 5" descr="Text box that reads: &quot;A second drop-down menu appears after you selected from the first drop-down menu. Continue down the menus until MUC code is completed.&quot;">
            <a:extLst>
              <a:ext uri="{FF2B5EF4-FFF2-40B4-BE49-F238E27FC236}">
                <a16:creationId xmlns:a16="http://schemas.microsoft.com/office/drawing/2014/main" id="{E078C253-55D5-144D-AFB1-A915D9128333}"/>
              </a:ext>
            </a:extLst>
          </p:cNvPr>
          <p:cNvSpPr txBox="1"/>
          <p:nvPr/>
        </p:nvSpPr>
        <p:spPr>
          <a:xfrm>
            <a:off x="5636302" y="5191169"/>
            <a:ext cx="3507697" cy="1477328"/>
          </a:xfrm>
          <a:prstGeom prst="rect">
            <a:avLst/>
          </a:prstGeom>
          <a:noFill/>
        </p:spPr>
        <p:txBody>
          <a:bodyPr wrap="square" rtlCol="0">
            <a:spAutoFit/>
          </a:bodyPr>
          <a:lstStyle/>
          <a:p>
            <a:r>
              <a:rPr lang="es-ES" dirty="0">
                <a:solidFill>
                  <a:srgbClr val="FF0000"/>
                </a:solidFill>
              </a:rPr>
              <a:t>Aparece un segundo menú desplegable después de seleccionar en el primer menú desplegable. Continúe bajando por los menús hasta completar el código MUC.</a:t>
            </a:r>
            <a:endParaRPr lang="es-AR" dirty="0">
              <a:solidFill>
                <a:srgbClr val="FF0000"/>
              </a:solidFill>
            </a:endParaRPr>
          </a:p>
        </p:txBody>
      </p:sp>
    </p:spTree>
    <p:extLst>
      <p:ext uri="{BB962C8B-B14F-4D97-AF65-F5344CB8AC3E}">
        <p14:creationId xmlns:p14="http://schemas.microsoft.com/office/powerpoint/2010/main" val="3881314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179A-52B9-45FD-A6EC-38A6F0BE0230}"/>
              </a:ext>
            </a:extLst>
          </p:cNvPr>
          <p:cNvSpPr>
            <a:spLocks noGrp="1"/>
          </p:cNvSpPr>
          <p:nvPr>
            <p:ph type="title" idx="4294967295"/>
          </p:nvPr>
        </p:nvSpPr>
        <p:spPr>
          <a:xfrm>
            <a:off x="1343066" y="1087822"/>
            <a:ext cx="7648532" cy="722696"/>
          </a:xfrm>
          <a:prstGeom prst="rect">
            <a:avLst/>
          </a:prstGeom>
        </p:spPr>
        <p:txBody>
          <a:bodyPr>
            <a:normAutofit fontScale="90000"/>
          </a:bodyPr>
          <a:lstStyle/>
          <a:p>
            <a:pPr>
              <a:lnSpc>
                <a:spcPct val="100000"/>
              </a:lnSpc>
            </a:pPr>
            <a:r>
              <a:rPr lang="es-AR" sz="4000" dirty="0" smtClean="0">
                <a:solidFill>
                  <a:srgbClr val="002060"/>
                </a:solidFill>
                <a:cs typeface="Calibri Light" charset="0"/>
              </a:rPr>
              <a:t>Repaso: ¿qué es el ciclo de carbono?</a:t>
            </a:r>
            <a:endParaRPr lang="es-AR" dirty="0"/>
          </a:p>
        </p:txBody>
      </p:sp>
      <p:sp>
        <p:nvSpPr>
          <p:cNvPr id="11" name="Content Placeholder 2">
            <a:extLst>
              <a:ext uri="{FF2B5EF4-FFF2-40B4-BE49-F238E27FC236}">
                <a16:creationId xmlns:a16="http://schemas.microsoft.com/office/drawing/2014/main" id="{3A16FD1E-2EDB-E04C-BA71-875E48BC8574}"/>
              </a:ext>
            </a:extLst>
          </p:cNvPr>
          <p:cNvSpPr txBox="1">
            <a:spLocks/>
          </p:cNvSpPr>
          <p:nvPr/>
        </p:nvSpPr>
        <p:spPr>
          <a:xfrm>
            <a:off x="1343066" y="1955684"/>
            <a:ext cx="7447366" cy="264934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s-ES" sz="1800" dirty="0">
                <a:solidFill>
                  <a:sysClr val="windowText" lastClr="000000"/>
                </a:solidFill>
              </a:rPr>
              <a:t>El carbono es el elemento más abundante en los seres vivos. También está presente en la atmósfera, el suelo, los océanos y la corteza terrestre de la Tierra. El </a:t>
            </a:r>
            <a:r>
              <a:rPr lang="es-ES" sz="1800" b="1" dirty="0">
                <a:solidFill>
                  <a:sysClr val="windowText" lastClr="000000"/>
                </a:solidFill>
              </a:rPr>
              <a:t>ciclo global del carbono </a:t>
            </a:r>
            <a:r>
              <a:rPr lang="es-ES" sz="1800" dirty="0">
                <a:solidFill>
                  <a:sysClr val="windowText" lastClr="000000"/>
                </a:solidFill>
              </a:rPr>
              <a:t>es el movimiento de carbono entre la atmósfera, la tierra y los océanos.</a:t>
            </a:r>
          </a:p>
          <a:p>
            <a:pPr marL="0" lvl="0" indent="0">
              <a:lnSpc>
                <a:spcPct val="120000"/>
              </a:lnSpc>
              <a:buNone/>
              <a:defRPr/>
            </a:pPr>
            <a:r>
              <a:rPr lang="es-ES" sz="1800" dirty="0">
                <a:solidFill>
                  <a:sysClr val="windowText" lastClr="000000"/>
                </a:solidFill>
              </a:rPr>
              <a:t>El ciclo global del carbono es un regulador clave del sistema climático de la Tierra y es fundamental para el funcionamiento de los ecosistemas. El aumento de CO</a:t>
            </a:r>
            <a:r>
              <a:rPr lang="es-ES" sz="1800" baseline="-25000" dirty="0">
                <a:solidFill>
                  <a:sysClr val="windowText" lastClr="000000"/>
                </a:solidFill>
              </a:rPr>
              <a:t>2</a:t>
            </a:r>
            <a:r>
              <a:rPr lang="es-ES" sz="1800" dirty="0">
                <a:solidFill>
                  <a:sysClr val="windowText" lastClr="000000"/>
                </a:solidFill>
              </a:rPr>
              <a:t> es el principal contribuyente al cambio climático. Comprender cómo los ecosistemas ciclan y almacenan carbono es clave para comprender las soluciones al cambio climático.</a:t>
            </a:r>
            <a:endParaRPr kumimoji="0" lang="es-AR" sz="1800" b="0" i="1" u="none" strike="noStrike" kern="1200" cap="none" spc="0" normalizeH="0" baseline="0" dirty="0">
              <a:ln>
                <a:noFill/>
              </a:ln>
              <a:solidFill>
                <a:sysClr val="windowText" lastClr="000000"/>
              </a:solidFill>
              <a:effectLst/>
              <a:uLnTx/>
              <a:uFillTx/>
              <a:latin typeface="Calibri"/>
              <a:ea typeface="+mn-ea"/>
              <a:cs typeface="+mn-cs"/>
            </a:endParaRPr>
          </a:p>
        </p:txBody>
      </p:sp>
      <p:pic>
        <p:nvPicPr>
          <p:cNvPr id="14" name="Picture 13" descr="Image of a sprout.">
            <a:extLst>
              <a:ext uri="{FF2B5EF4-FFF2-40B4-BE49-F238E27FC236}">
                <a16:creationId xmlns:a16="http://schemas.microsoft.com/office/drawing/2014/main" id="{9AEE5551-292B-B44C-ACB6-E0BE1E6F2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0788" y="4757858"/>
            <a:ext cx="2432306" cy="1828800"/>
          </a:xfrm>
          <a:prstGeom prst="rect">
            <a:avLst/>
          </a:prstGeom>
        </p:spPr>
      </p:pic>
      <p:pic>
        <p:nvPicPr>
          <p:cNvPr id="13" name="Picture 12" descr="Image of a creek, looks sunny with tall trees on the sides.">
            <a:extLst>
              <a:ext uri="{FF2B5EF4-FFF2-40B4-BE49-F238E27FC236}">
                <a16:creationId xmlns:a16="http://schemas.microsoft.com/office/drawing/2014/main" id="{978515EB-6C3C-5A48-80A2-03E6C8FC6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3094" y="4757858"/>
            <a:ext cx="2438400" cy="1828800"/>
          </a:xfrm>
          <a:prstGeom prst="rect">
            <a:avLst/>
          </a:prstGeom>
        </p:spPr>
      </p:pic>
      <p:pic>
        <p:nvPicPr>
          <p:cNvPr id="3" name="Picture 2" descr="Image of a dry leaf.">
            <a:extLst>
              <a:ext uri="{FF2B5EF4-FFF2-40B4-BE49-F238E27FC236}">
                <a16:creationId xmlns:a16="http://schemas.microsoft.com/office/drawing/2014/main" id="{1BD54A4C-A005-AC43-9F3E-9BDD428E81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5400" y="4757858"/>
            <a:ext cx="2743200" cy="1828800"/>
          </a:xfrm>
          <a:prstGeom prst="rect">
            <a:avLst/>
          </a:prstGeom>
        </p:spPr>
      </p:pic>
    </p:spTree>
    <p:extLst>
      <p:ext uri="{BB962C8B-B14F-4D97-AF65-F5344CB8AC3E}">
        <p14:creationId xmlns:p14="http://schemas.microsoft.com/office/powerpoint/2010/main" val="243929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GLOBE web site section to add site description.">
            <a:extLst>
              <a:ext uri="{FF2B5EF4-FFF2-40B4-BE49-F238E27FC236}">
                <a16:creationId xmlns:a16="http://schemas.microsoft.com/office/drawing/2014/main" id="{AE532E9C-70D2-BC41-94D2-C9F0004CAA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8928" y="1918252"/>
            <a:ext cx="7585024" cy="3454352"/>
          </a:xfrm>
          <a:prstGeom prst="rect">
            <a:avLst/>
          </a:prstGeom>
        </p:spPr>
      </p:pic>
      <p:sp>
        <p:nvSpPr>
          <p:cNvPr id="10" name="Title 1">
            <a:extLst>
              <a:ext uri="{FF2B5EF4-FFF2-40B4-BE49-F238E27FC236}">
                <a16:creationId xmlns:a16="http://schemas.microsoft.com/office/drawing/2014/main" id="{A9AECD97-5A7C-47DE-B19B-012F561C0F34}"/>
              </a:ext>
            </a:extLst>
          </p:cNvPr>
          <p:cNvSpPr txBox="1">
            <a:spLocks/>
          </p:cNvSpPr>
          <p:nvPr/>
        </p:nvSpPr>
        <p:spPr>
          <a:xfrm>
            <a:off x="1239520" y="1016000"/>
            <a:ext cx="7674432" cy="6508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sz="3200" smtClean="0">
                <a:solidFill>
                  <a:srgbClr val="254061"/>
                </a:solidFill>
                <a:latin typeface="Calibri" panose="020F0502020204030204" pitchFamily="34" charset="0"/>
                <a:ea typeface="+mn-ea"/>
                <a:cs typeface="+mn-cs"/>
              </a:rPr>
              <a:t>5. Agregar cobertura terrestre MUC (2/4)</a:t>
            </a:r>
            <a:endParaRPr lang="es-AR" sz="3200" dirty="0">
              <a:solidFill>
                <a:srgbClr val="254061"/>
              </a:solidFill>
              <a:latin typeface="Calibri" panose="020F0502020204030204" pitchFamily="34" charset="0"/>
              <a:ea typeface="+mn-ea"/>
              <a:cs typeface="+mn-cs"/>
            </a:endParaRPr>
          </a:p>
        </p:txBody>
      </p:sp>
      <p:sp>
        <p:nvSpPr>
          <p:cNvPr id="11" name="TextBox 2" descr="Text box that reads:  &quot;Continue down the menus&quot;.">
            <a:extLst>
              <a:ext uri="{FF2B5EF4-FFF2-40B4-BE49-F238E27FC236}">
                <a16:creationId xmlns:a16="http://schemas.microsoft.com/office/drawing/2014/main" id="{9155CA62-E41C-8147-BD63-0F1DA795FE28}"/>
              </a:ext>
            </a:extLst>
          </p:cNvPr>
          <p:cNvSpPr txBox="1"/>
          <p:nvPr/>
        </p:nvSpPr>
        <p:spPr>
          <a:xfrm>
            <a:off x="6275979" y="5283152"/>
            <a:ext cx="2359216" cy="646331"/>
          </a:xfrm>
          <a:prstGeom prst="rect">
            <a:avLst/>
          </a:prstGeom>
          <a:noFill/>
        </p:spPr>
        <p:txBody>
          <a:bodyPr wrap="square" rtlCol="0">
            <a:spAutoFit/>
          </a:bodyPr>
          <a:lstStyle/>
          <a:p>
            <a:r>
              <a:rPr lang="es-ES" dirty="0">
                <a:solidFill>
                  <a:srgbClr val="FF0000"/>
                </a:solidFill>
              </a:rPr>
              <a:t>Continúe bajando por los menús.</a:t>
            </a:r>
            <a:endParaRPr lang="es-AR" dirty="0">
              <a:solidFill>
                <a:srgbClr val="FF0000"/>
              </a:solidFill>
            </a:endParaRPr>
          </a:p>
        </p:txBody>
      </p:sp>
      <p:cxnSp>
        <p:nvCxnSpPr>
          <p:cNvPr id="12" name="Straight Arrow Connector 1" descr="Up arrow pointing to drop down menu for MUC Description.">
            <a:extLst>
              <a:ext uri="{FF2B5EF4-FFF2-40B4-BE49-F238E27FC236}">
                <a16:creationId xmlns:a16="http://schemas.microsoft.com/office/drawing/2014/main" id="{9F421DAF-8DDB-7445-80B2-841E110C9B69}"/>
              </a:ext>
            </a:extLst>
          </p:cNvPr>
          <p:cNvCxnSpPr>
            <a:cxnSpLocks/>
          </p:cNvCxnSpPr>
          <p:nvPr/>
        </p:nvCxnSpPr>
        <p:spPr>
          <a:xfrm flipH="1" flipV="1">
            <a:off x="5404470" y="5023513"/>
            <a:ext cx="854765" cy="616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7" descr="Text box that reads: &quot;MUC code will update automatically in this box. You do not need to enter numbers here if you are using the menus.&quot;">
            <a:extLst>
              <a:ext uri="{FF2B5EF4-FFF2-40B4-BE49-F238E27FC236}">
                <a16:creationId xmlns:a16="http://schemas.microsoft.com/office/drawing/2014/main" id="{2B7BEF3E-0028-DD4B-9169-2E74F82299B6}"/>
              </a:ext>
            </a:extLst>
          </p:cNvPr>
          <p:cNvSpPr txBox="1"/>
          <p:nvPr/>
        </p:nvSpPr>
        <p:spPr>
          <a:xfrm>
            <a:off x="3817418" y="5929483"/>
            <a:ext cx="5366339" cy="923330"/>
          </a:xfrm>
          <a:prstGeom prst="rect">
            <a:avLst/>
          </a:prstGeom>
          <a:noFill/>
        </p:spPr>
        <p:txBody>
          <a:bodyPr wrap="square" rtlCol="0">
            <a:spAutoFit/>
          </a:bodyPr>
          <a:lstStyle/>
          <a:p>
            <a:r>
              <a:rPr lang="es-ES" dirty="0">
                <a:solidFill>
                  <a:srgbClr val="FF0000"/>
                </a:solidFill>
              </a:rPr>
              <a:t>El código MUC se actualizará automáticamente en este cuadro. No es necesario que introduzca números aquí si está utilizando los menús.</a:t>
            </a:r>
            <a:endParaRPr lang="es-AR" dirty="0">
              <a:solidFill>
                <a:srgbClr val="FF0000"/>
              </a:solidFill>
            </a:endParaRPr>
          </a:p>
        </p:txBody>
      </p:sp>
      <p:cxnSp>
        <p:nvCxnSpPr>
          <p:cNvPr id="14" name="Straight Arrow Connector 6" descr="Up arrow pointing to field for MUC Code.">
            <a:extLst>
              <a:ext uri="{FF2B5EF4-FFF2-40B4-BE49-F238E27FC236}">
                <a16:creationId xmlns:a16="http://schemas.microsoft.com/office/drawing/2014/main" id="{20C5B252-CEC7-E546-B482-0692D0D576E2}"/>
              </a:ext>
            </a:extLst>
          </p:cNvPr>
          <p:cNvCxnSpPr>
            <a:cxnSpLocks/>
          </p:cNvCxnSpPr>
          <p:nvPr/>
        </p:nvCxnSpPr>
        <p:spPr>
          <a:xfrm flipH="1" flipV="1">
            <a:off x="3687814" y="5350265"/>
            <a:ext cx="269589" cy="579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3542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 of GLOBE web site section to add site description. Specifically it shows the section of Land Cover.">
            <a:extLst>
              <a:ext uri="{FF2B5EF4-FFF2-40B4-BE49-F238E27FC236}">
                <a16:creationId xmlns:a16="http://schemas.microsoft.com/office/drawing/2014/main" id="{3B37EE18-E56D-CB44-BABD-4B19FF0C76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8813" y="2007704"/>
            <a:ext cx="7622158" cy="3796075"/>
          </a:xfrm>
          <a:prstGeom prst="rect">
            <a:avLst/>
          </a:prstGeom>
        </p:spPr>
      </p:pic>
      <p:sp>
        <p:nvSpPr>
          <p:cNvPr id="9" name="Title 1">
            <a:extLst>
              <a:ext uri="{FF2B5EF4-FFF2-40B4-BE49-F238E27FC236}">
                <a16:creationId xmlns:a16="http://schemas.microsoft.com/office/drawing/2014/main" id="{9DC8A1A4-A7F2-4FE7-A61E-A123D67D805B}"/>
              </a:ext>
            </a:extLst>
          </p:cNvPr>
          <p:cNvSpPr txBox="1">
            <a:spLocks/>
          </p:cNvSpPr>
          <p:nvPr/>
        </p:nvSpPr>
        <p:spPr>
          <a:xfrm>
            <a:off x="1309370" y="1072349"/>
            <a:ext cx="7624318" cy="83773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200" smtClean="0">
                <a:solidFill>
                  <a:srgbClr val="254061"/>
                </a:solidFill>
                <a:latin typeface="Calibri" panose="020F0502020204030204" pitchFamily="34" charset="0"/>
                <a:ea typeface="+mn-ea"/>
                <a:cs typeface="+mn-cs"/>
              </a:rPr>
              <a:t>5. Agregar cobertura terrestre MUC (3/4)</a:t>
            </a:r>
            <a:endParaRPr lang="es-AR" sz="3200" dirty="0">
              <a:solidFill>
                <a:srgbClr val="254061"/>
              </a:solidFill>
              <a:latin typeface="Calibri" panose="020F0502020204030204" pitchFamily="34" charset="0"/>
              <a:ea typeface="+mn-ea"/>
              <a:cs typeface="+mn-cs"/>
            </a:endParaRPr>
          </a:p>
        </p:txBody>
      </p:sp>
      <p:sp>
        <p:nvSpPr>
          <p:cNvPr id="10" name="TextBox 7" descr="Text box that reads &quot;Fourth drop down menu&quot;.">
            <a:extLst>
              <a:ext uri="{FF2B5EF4-FFF2-40B4-BE49-F238E27FC236}">
                <a16:creationId xmlns:a16="http://schemas.microsoft.com/office/drawing/2014/main" id="{3B8F7B9F-147F-234E-88CF-074745E6B655}"/>
              </a:ext>
            </a:extLst>
          </p:cNvPr>
          <p:cNvSpPr txBox="1"/>
          <p:nvPr/>
        </p:nvSpPr>
        <p:spPr>
          <a:xfrm>
            <a:off x="5931573" y="5448339"/>
            <a:ext cx="2808670" cy="369332"/>
          </a:xfrm>
          <a:prstGeom prst="rect">
            <a:avLst/>
          </a:prstGeom>
          <a:noFill/>
        </p:spPr>
        <p:txBody>
          <a:bodyPr wrap="square" rtlCol="0">
            <a:spAutoFit/>
          </a:bodyPr>
          <a:lstStyle/>
          <a:p>
            <a:r>
              <a:rPr lang="es-AR" dirty="0">
                <a:solidFill>
                  <a:srgbClr val="FF0000"/>
                </a:solidFill>
              </a:rPr>
              <a:t>Cuarto menú desplegable.</a:t>
            </a:r>
          </a:p>
        </p:txBody>
      </p:sp>
      <p:cxnSp>
        <p:nvCxnSpPr>
          <p:cNvPr id="12" name="Straight Arrow Connector 6" descr="Up arrow pointing to fourth drop-down menu; on this example, the options seen on the drop-down menu are: Woodland, Mainly Deciduous, Cold-Deciduos with Evergreens, With Evergreen Broad-Leaved Trees and Woodland, Mainly Deciduous, Cold-Deciduous with Evergreens, with Evergreen Needle-.">
            <a:extLst>
              <a:ext uri="{FF2B5EF4-FFF2-40B4-BE49-F238E27FC236}">
                <a16:creationId xmlns:a16="http://schemas.microsoft.com/office/drawing/2014/main" id="{9A95F39B-08FC-B540-A877-3754880DB439}"/>
              </a:ext>
            </a:extLst>
          </p:cNvPr>
          <p:cNvCxnSpPr>
            <a:cxnSpLocks/>
          </p:cNvCxnSpPr>
          <p:nvPr/>
        </p:nvCxnSpPr>
        <p:spPr>
          <a:xfrm flipH="1" flipV="1">
            <a:off x="5672364" y="5004586"/>
            <a:ext cx="242466" cy="6015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3" descr="Text box that reads &quot;Note how the MUC code updated automatically&quot;">
            <a:extLst>
              <a:ext uri="{FF2B5EF4-FFF2-40B4-BE49-F238E27FC236}">
                <a16:creationId xmlns:a16="http://schemas.microsoft.com/office/drawing/2014/main" id="{76053EB8-39C8-8646-A694-D6DAD15E80BF}"/>
              </a:ext>
            </a:extLst>
          </p:cNvPr>
          <p:cNvSpPr txBox="1"/>
          <p:nvPr/>
        </p:nvSpPr>
        <p:spPr>
          <a:xfrm>
            <a:off x="3817418" y="6247532"/>
            <a:ext cx="5366339" cy="646331"/>
          </a:xfrm>
          <a:prstGeom prst="rect">
            <a:avLst/>
          </a:prstGeom>
          <a:noFill/>
        </p:spPr>
        <p:txBody>
          <a:bodyPr wrap="square" rtlCol="0">
            <a:spAutoFit/>
          </a:bodyPr>
          <a:lstStyle/>
          <a:p>
            <a:r>
              <a:rPr lang="es-AR" dirty="0">
                <a:solidFill>
                  <a:srgbClr val="FF0000"/>
                </a:solidFill>
              </a:rPr>
              <a:t>Observe cómo el código MUC se actualiza automáticamente.</a:t>
            </a:r>
          </a:p>
        </p:txBody>
      </p:sp>
      <p:cxnSp>
        <p:nvCxnSpPr>
          <p:cNvPr id="14" name="Straight Arrow Connector 2" descr="Up arrow pointing to the field that shows the MUC Code.">
            <a:extLst>
              <a:ext uri="{FF2B5EF4-FFF2-40B4-BE49-F238E27FC236}">
                <a16:creationId xmlns:a16="http://schemas.microsoft.com/office/drawing/2014/main" id="{635FC945-10C7-AF48-984B-56BB01D1A72F}"/>
              </a:ext>
            </a:extLst>
          </p:cNvPr>
          <p:cNvCxnSpPr>
            <a:cxnSpLocks/>
          </p:cNvCxnSpPr>
          <p:nvPr/>
        </p:nvCxnSpPr>
        <p:spPr>
          <a:xfrm flipH="1" flipV="1">
            <a:off x="3774390" y="5803779"/>
            <a:ext cx="272954" cy="4437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4733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GLOBE web site section to add site description.">
            <a:extLst>
              <a:ext uri="{FF2B5EF4-FFF2-40B4-BE49-F238E27FC236}">
                <a16:creationId xmlns:a16="http://schemas.microsoft.com/office/drawing/2014/main" id="{5834359D-3F6D-9C47-8343-0B37A2F36F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457" y="1887783"/>
            <a:ext cx="7600013" cy="3747541"/>
          </a:xfrm>
          <a:prstGeom prst="rect">
            <a:avLst/>
          </a:prstGeom>
        </p:spPr>
      </p:pic>
      <p:sp>
        <p:nvSpPr>
          <p:cNvPr id="6" name="Title 1">
            <a:extLst>
              <a:ext uri="{FF2B5EF4-FFF2-40B4-BE49-F238E27FC236}">
                <a16:creationId xmlns:a16="http://schemas.microsoft.com/office/drawing/2014/main" id="{87C2B2C1-6DD6-4E24-9C2F-C2ED353E75DD}"/>
              </a:ext>
            </a:extLst>
          </p:cNvPr>
          <p:cNvSpPr txBox="1">
            <a:spLocks/>
          </p:cNvSpPr>
          <p:nvPr/>
        </p:nvSpPr>
        <p:spPr>
          <a:xfrm>
            <a:off x="1248410" y="1165788"/>
            <a:ext cx="7648702" cy="7219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4000" smtClean="0">
                <a:solidFill>
                  <a:srgbClr val="254061"/>
                </a:solidFill>
                <a:latin typeface="Calibri" panose="020F0502020204030204" pitchFamily="34" charset="0"/>
                <a:ea typeface="+mn-ea"/>
                <a:cs typeface="+mn-cs"/>
              </a:rPr>
              <a:t>5. Agregar cobertura terrestre MUC (4/4)</a:t>
            </a:r>
            <a:endParaRPr lang="es-AR" sz="4000" dirty="0">
              <a:solidFill>
                <a:srgbClr val="254061"/>
              </a:solidFill>
              <a:latin typeface="Calibri" panose="020F0502020204030204" pitchFamily="34" charset="0"/>
              <a:ea typeface="+mn-ea"/>
              <a:cs typeface="+mn-cs"/>
            </a:endParaRPr>
          </a:p>
        </p:txBody>
      </p:sp>
      <p:sp>
        <p:nvSpPr>
          <p:cNvPr id="8" name="TextBox 2" descr="Text box that reads: &quot;Completed MUC code. Alternatively, you can skip the drop-down menus and enter the 4-digit MUC code directly from the GLOBE MUC App.&quot;">
            <a:extLst>
              <a:ext uri="{FF2B5EF4-FFF2-40B4-BE49-F238E27FC236}">
                <a16:creationId xmlns:a16="http://schemas.microsoft.com/office/drawing/2014/main" id="{68597D23-38BA-CC4A-9829-B217288774A4}"/>
              </a:ext>
            </a:extLst>
          </p:cNvPr>
          <p:cNvSpPr txBox="1"/>
          <p:nvPr/>
        </p:nvSpPr>
        <p:spPr>
          <a:xfrm>
            <a:off x="5228773" y="5367806"/>
            <a:ext cx="3915226" cy="1477328"/>
          </a:xfrm>
          <a:prstGeom prst="rect">
            <a:avLst/>
          </a:prstGeom>
          <a:noFill/>
        </p:spPr>
        <p:txBody>
          <a:bodyPr wrap="square" rtlCol="0">
            <a:spAutoFit/>
          </a:bodyPr>
          <a:lstStyle/>
          <a:p>
            <a:r>
              <a:rPr lang="es-ES" dirty="0">
                <a:solidFill>
                  <a:srgbClr val="FF0000"/>
                </a:solidFill>
              </a:rPr>
              <a:t>Código MUC completo. Alternativamente, puede omitir los menús desplegables e ingresar el código MUC de 4 dígitos directamente desde la aplicación GLOBE MUC.</a:t>
            </a:r>
            <a:endParaRPr lang="es-AR" dirty="0">
              <a:solidFill>
                <a:srgbClr val="FF0000"/>
              </a:solidFill>
            </a:endParaRPr>
          </a:p>
        </p:txBody>
      </p:sp>
      <p:cxnSp>
        <p:nvCxnSpPr>
          <p:cNvPr id="9" name="Straight Arrow Connector 1" descr="Up arrow pointing to the field where the MUC code will either show up directly after you go through the drop-down menus,; or will be entered directly by you.">
            <a:extLst>
              <a:ext uri="{FF2B5EF4-FFF2-40B4-BE49-F238E27FC236}">
                <a16:creationId xmlns:a16="http://schemas.microsoft.com/office/drawing/2014/main" id="{23D158AA-FC68-A841-BD6C-FA77EB2E4826}"/>
              </a:ext>
            </a:extLst>
          </p:cNvPr>
          <p:cNvCxnSpPr>
            <a:cxnSpLocks/>
            <a:stCxn id="8" idx="1"/>
          </p:cNvCxnSpPr>
          <p:nvPr/>
        </p:nvCxnSpPr>
        <p:spPr>
          <a:xfrm flipH="1" flipV="1">
            <a:off x="4174435" y="5552475"/>
            <a:ext cx="1054338" cy="5539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0108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BAE80-21B7-5445-BAD1-3AB13A0D9EFF}"/>
              </a:ext>
            </a:extLst>
          </p:cNvPr>
          <p:cNvSpPr txBox="1"/>
          <p:nvPr/>
        </p:nvSpPr>
        <p:spPr>
          <a:xfrm>
            <a:off x="5010114" y="4239828"/>
            <a:ext cx="3915226" cy="1200329"/>
          </a:xfrm>
          <a:prstGeom prst="rect">
            <a:avLst/>
          </a:prstGeom>
          <a:noFill/>
        </p:spPr>
        <p:txBody>
          <a:bodyPr wrap="square" rtlCol="0">
            <a:spAutoFit/>
          </a:bodyPr>
          <a:lstStyle/>
          <a:p>
            <a:r>
              <a:rPr lang="en-US" dirty="0">
                <a:solidFill>
                  <a:srgbClr val="FF0000"/>
                </a:solidFill>
              </a:rPr>
              <a:t>Completed MUC code. Alternatively, you can skip the drop-down menus and enter the MUC code from the GLOBE MUC App. </a:t>
            </a:r>
          </a:p>
        </p:txBody>
      </p:sp>
      <p:pic>
        <p:nvPicPr>
          <p:cNvPr id="6" name="Picture 5" descr="Screen shot of GLOBE web site where you can create a site. On the left it shows the list of different site types that can be added, by protocol, including Biosphere - Land Cover and Standing Carbon. On the right it shows field to enter photo date and to add images.">
            <a:extLst>
              <a:ext uri="{FF2B5EF4-FFF2-40B4-BE49-F238E27FC236}">
                <a16:creationId xmlns:a16="http://schemas.microsoft.com/office/drawing/2014/main" id="{2C76E1DD-F501-3A47-B715-84B8512EB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8928" y="1973706"/>
            <a:ext cx="7696451" cy="4128920"/>
          </a:xfrm>
          <a:prstGeom prst="rect">
            <a:avLst/>
          </a:prstGeom>
        </p:spPr>
      </p:pic>
      <p:cxnSp>
        <p:nvCxnSpPr>
          <p:cNvPr id="9" name="Straight Arrow Connector 8" descr="Down arrow pointing to where the photo date is entered.">
            <a:extLst>
              <a:ext uri="{FF2B5EF4-FFF2-40B4-BE49-F238E27FC236}">
                <a16:creationId xmlns:a16="http://schemas.microsoft.com/office/drawing/2014/main" id="{D4A344B3-7973-B04D-98DF-814FAF288C74}"/>
              </a:ext>
            </a:extLst>
          </p:cNvPr>
          <p:cNvCxnSpPr>
            <a:cxnSpLocks/>
          </p:cNvCxnSpPr>
          <p:nvPr/>
        </p:nvCxnSpPr>
        <p:spPr>
          <a:xfrm flipH="1">
            <a:off x="4482945" y="2007704"/>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descr="Up arrow pointing to a button that reads &quot;+ Add&quot;.">
            <a:extLst>
              <a:ext uri="{FF2B5EF4-FFF2-40B4-BE49-F238E27FC236}">
                <a16:creationId xmlns:a16="http://schemas.microsoft.com/office/drawing/2014/main" id="{445F4195-A99A-9947-958B-C518EF6071F7}"/>
              </a:ext>
            </a:extLst>
          </p:cNvPr>
          <p:cNvCxnSpPr>
            <a:cxnSpLocks/>
          </p:cNvCxnSpPr>
          <p:nvPr/>
        </p:nvCxnSpPr>
        <p:spPr>
          <a:xfrm flipH="1" flipV="1">
            <a:off x="3583345" y="3117681"/>
            <a:ext cx="372431" cy="937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93E2B9D7-118F-4398-84C1-502E3D922151}"/>
              </a:ext>
            </a:extLst>
          </p:cNvPr>
          <p:cNvSpPr txBox="1">
            <a:spLocks/>
          </p:cNvSpPr>
          <p:nvPr/>
        </p:nvSpPr>
        <p:spPr>
          <a:xfrm>
            <a:off x="1217930" y="1016000"/>
            <a:ext cx="7414006" cy="8127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254061"/>
                </a:solidFill>
                <a:latin typeface="Calibri" panose="020F0502020204030204" pitchFamily="34" charset="0"/>
                <a:ea typeface="+mn-ea"/>
                <a:cs typeface="+mn-cs"/>
              </a:rPr>
              <a:t>6. Agregar fotos del sitio (1/3)</a:t>
            </a:r>
            <a:endParaRPr lang="es-AR" dirty="0"/>
          </a:p>
        </p:txBody>
      </p:sp>
      <p:sp>
        <p:nvSpPr>
          <p:cNvPr id="11" name="TextBox 7" descr="Text box that reads: &quot;Enter the date the photos were taken.&quot;">
            <a:extLst>
              <a:ext uri="{FF2B5EF4-FFF2-40B4-BE49-F238E27FC236}">
                <a16:creationId xmlns:a16="http://schemas.microsoft.com/office/drawing/2014/main" id="{6C624F4D-93C9-934B-BA3F-BAA4BBB5495F}"/>
              </a:ext>
            </a:extLst>
          </p:cNvPr>
          <p:cNvSpPr txBox="1"/>
          <p:nvPr/>
        </p:nvSpPr>
        <p:spPr>
          <a:xfrm>
            <a:off x="5705061" y="1718536"/>
            <a:ext cx="2420718" cy="646331"/>
          </a:xfrm>
          <a:prstGeom prst="rect">
            <a:avLst/>
          </a:prstGeom>
          <a:noFill/>
        </p:spPr>
        <p:txBody>
          <a:bodyPr wrap="square" rtlCol="0">
            <a:spAutoFit/>
          </a:bodyPr>
          <a:lstStyle/>
          <a:p>
            <a:r>
              <a:rPr lang="es-ES" dirty="0">
                <a:solidFill>
                  <a:srgbClr val="FF0000"/>
                </a:solidFill>
              </a:rPr>
              <a:t>Ingrese la fecha en que se tomaron las fotos.</a:t>
            </a:r>
            <a:endParaRPr lang="es-AR" dirty="0">
              <a:solidFill>
                <a:srgbClr val="FF0000"/>
              </a:solidFill>
            </a:endParaRPr>
          </a:p>
        </p:txBody>
      </p:sp>
      <p:sp>
        <p:nvSpPr>
          <p:cNvPr id="13" name="TextBox 11" descr="Text box that reads: &quot;Click '+Add', and navigate to your photos on your computer. Add photos for North, South, East, West, Upward, and Downward.">
            <a:extLst>
              <a:ext uri="{FF2B5EF4-FFF2-40B4-BE49-F238E27FC236}">
                <a16:creationId xmlns:a16="http://schemas.microsoft.com/office/drawing/2014/main" id="{694908DB-0624-DB41-B05C-B1E8DE453B53}"/>
              </a:ext>
            </a:extLst>
          </p:cNvPr>
          <p:cNvSpPr txBox="1"/>
          <p:nvPr/>
        </p:nvSpPr>
        <p:spPr>
          <a:xfrm>
            <a:off x="3964575" y="3708915"/>
            <a:ext cx="5125585" cy="923330"/>
          </a:xfrm>
          <a:prstGeom prst="rect">
            <a:avLst/>
          </a:prstGeom>
          <a:noFill/>
        </p:spPr>
        <p:txBody>
          <a:bodyPr wrap="square" rtlCol="0">
            <a:spAutoFit/>
          </a:bodyPr>
          <a:lstStyle/>
          <a:p>
            <a:r>
              <a:rPr lang="es-ES" dirty="0">
                <a:solidFill>
                  <a:srgbClr val="FF0000"/>
                </a:solidFill>
              </a:rPr>
              <a:t>Haga clic en "+ Agregar" y navegue hasta sus fotos en su computadora. Agregue fotos para el norte, sur, este, oeste, hacia arriba y hacia abajo</a:t>
            </a:r>
            <a:endParaRPr lang="es-AR" dirty="0">
              <a:solidFill>
                <a:srgbClr val="FF0000"/>
              </a:solidFill>
            </a:endParaRPr>
          </a:p>
        </p:txBody>
      </p:sp>
    </p:spTree>
    <p:extLst>
      <p:ext uri="{BB962C8B-B14F-4D97-AF65-F5344CB8AC3E}">
        <p14:creationId xmlns:p14="http://schemas.microsoft.com/office/powerpoint/2010/main" val="3772302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EA3C5F-97F6-8A4E-A6DE-C66508015F8C}"/>
              </a:ext>
            </a:extLst>
          </p:cNvPr>
          <p:cNvSpPr txBox="1">
            <a:spLocks/>
          </p:cNvSpPr>
          <p:nvPr/>
        </p:nvSpPr>
        <p:spPr>
          <a:xfrm>
            <a:off x="1328928" y="945244"/>
            <a:ext cx="7815072" cy="1052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10000"/>
              </a:lnSpc>
              <a:defRPr/>
            </a:pPr>
            <a:r>
              <a:rPr lang="es-AR" dirty="0" smtClean="0">
                <a:solidFill>
                  <a:schemeClr val="accent1">
                    <a:lumMod val="50000"/>
                  </a:schemeClr>
                </a:solidFill>
              </a:rPr>
              <a:t>6</a:t>
            </a:r>
            <a:r>
              <a:rPr kumimoji="0" lang="es-AR" sz="4400" i="0" u="none" strike="noStrike" kern="1200" cap="none" spc="0" normalizeH="0" baseline="0" noProof="0" dirty="0" smtClean="0">
                <a:ln>
                  <a:noFill/>
                </a:ln>
                <a:solidFill>
                  <a:schemeClr val="accent1">
                    <a:lumMod val="50000"/>
                  </a:schemeClr>
                </a:solidFill>
                <a:effectLst/>
                <a:uLnTx/>
                <a:uFillTx/>
              </a:rPr>
              <a:t>. Agregar fotos del sitio</a:t>
            </a:r>
            <a:r>
              <a:rPr kumimoji="0" lang="es-AR" sz="4400" i="0" u="none" strike="noStrike" kern="1200" cap="none" spc="0" normalizeH="0" noProof="0" dirty="0" smtClean="0">
                <a:ln>
                  <a:noFill/>
                </a:ln>
                <a:solidFill>
                  <a:schemeClr val="accent1">
                    <a:lumMod val="50000"/>
                  </a:schemeClr>
                </a:solidFill>
                <a:effectLst/>
                <a:uLnTx/>
                <a:uFillTx/>
              </a:rPr>
              <a:t> </a:t>
            </a:r>
            <a:r>
              <a:rPr lang="es-AR" dirty="0" smtClean="0">
                <a:solidFill>
                  <a:schemeClr val="accent1">
                    <a:lumMod val="50000"/>
                  </a:schemeClr>
                </a:solidFill>
              </a:rPr>
              <a:t>(2/3)</a:t>
            </a:r>
            <a:endParaRPr kumimoji="0" lang="es-AR" sz="4400" i="0" u="none" strike="noStrike" kern="1200" cap="none" spc="0" normalizeH="0" baseline="0" noProof="0" dirty="0">
              <a:ln>
                <a:noFill/>
              </a:ln>
              <a:solidFill>
                <a:schemeClr val="accent1">
                  <a:lumMod val="50000"/>
                </a:schemeClr>
              </a:solidFill>
              <a:effectLst/>
              <a:uLnTx/>
              <a:uFillTx/>
            </a:endParaRPr>
          </a:p>
        </p:txBody>
      </p:sp>
      <p:pic>
        <p:nvPicPr>
          <p:cNvPr id="5" name="Picture 5" descr="Screen shot of GLOBE web site where you can create a site. On the left it shows the list of different site types that can be added, by protocol, including Biosphere - Land Cover and Standing Carbon. On the right it shows steps to add a photo of the site. ">
            <a:extLst>
              <a:ext uri="{FF2B5EF4-FFF2-40B4-BE49-F238E27FC236}">
                <a16:creationId xmlns:a16="http://schemas.microsoft.com/office/drawing/2014/main" id="{E95B42C5-60E8-A940-8295-701FD786F4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725"/>
          <a:stretch/>
        </p:blipFill>
        <p:spPr>
          <a:xfrm>
            <a:off x="1162126" y="3030378"/>
            <a:ext cx="7874870" cy="3477667"/>
          </a:xfrm>
          <a:prstGeom prst="rect">
            <a:avLst/>
          </a:prstGeom>
        </p:spPr>
      </p:pic>
      <p:sp>
        <p:nvSpPr>
          <p:cNvPr id="6" name="TextBox 2" descr="Text box that reads &quot;Click Show Instructions/Hide Instructions for more details on adding photos.&quot;">
            <a:extLst>
              <a:ext uri="{FF2B5EF4-FFF2-40B4-BE49-F238E27FC236}">
                <a16:creationId xmlns:a16="http://schemas.microsoft.com/office/drawing/2014/main" id="{02361B0B-93BB-9440-AE3E-577F373E10C1}"/>
              </a:ext>
            </a:extLst>
          </p:cNvPr>
          <p:cNvSpPr txBox="1"/>
          <p:nvPr/>
        </p:nvSpPr>
        <p:spPr>
          <a:xfrm>
            <a:off x="6333553" y="2424128"/>
            <a:ext cx="2420718" cy="1754326"/>
          </a:xfrm>
          <a:prstGeom prst="rect">
            <a:avLst/>
          </a:prstGeom>
          <a:noFill/>
        </p:spPr>
        <p:txBody>
          <a:bodyPr wrap="square" rtlCol="0">
            <a:spAutoFit/>
          </a:bodyPr>
          <a:lstStyle/>
          <a:p>
            <a:r>
              <a:rPr lang="es-ES" dirty="0">
                <a:solidFill>
                  <a:srgbClr val="FF0000"/>
                </a:solidFill>
              </a:rPr>
              <a:t>Haga clic en Mostrar instrucciones /</a:t>
            </a:r>
          </a:p>
          <a:p>
            <a:r>
              <a:rPr lang="es-ES" dirty="0">
                <a:solidFill>
                  <a:srgbClr val="FF0000"/>
                </a:solidFill>
              </a:rPr>
              <a:t>Ocultar instrucciones para obtener más detalles sobre cómo agregar fotos.</a:t>
            </a:r>
            <a:endParaRPr lang="es-AR" dirty="0">
              <a:solidFill>
                <a:srgbClr val="FF0000"/>
              </a:solidFill>
            </a:endParaRPr>
          </a:p>
        </p:txBody>
      </p:sp>
      <p:cxnSp>
        <p:nvCxnSpPr>
          <p:cNvPr id="7" name="Straight Arrow Connector 3" descr="Down arrow pointing to button that reads &quot;Hide Instructions&quot;.">
            <a:extLst>
              <a:ext uri="{FF2B5EF4-FFF2-40B4-BE49-F238E27FC236}">
                <a16:creationId xmlns:a16="http://schemas.microsoft.com/office/drawing/2014/main" id="{7C1A9246-7EE4-074F-9DF6-057C5CC3486E}"/>
              </a:ext>
            </a:extLst>
          </p:cNvPr>
          <p:cNvCxnSpPr>
            <a:cxnSpLocks/>
          </p:cNvCxnSpPr>
          <p:nvPr/>
        </p:nvCxnSpPr>
        <p:spPr>
          <a:xfrm flipH="1">
            <a:off x="5111437" y="3030378"/>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410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0EE830-126F-4552-B3CE-73D6F6584697}"/>
              </a:ext>
            </a:extLst>
          </p:cNvPr>
          <p:cNvSpPr txBox="1">
            <a:spLocks/>
          </p:cNvSpPr>
          <p:nvPr/>
        </p:nvSpPr>
        <p:spPr>
          <a:xfrm>
            <a:off x="1328929" y="1127125"/>
            <a:ext cx="7101839" cy="63055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4100" smtClean="0">
                <a:solidFill>
                  <a:srgbClr val="254061"/>
                </a:solidFill>
                <a:latin typeface="Calibri" panose="020F0502020204030204" pitchFamily="34" charset="0"/>
                <a:ea typeface="+mn-ea"/>
                <a:cs typeface="+mn-cs"/>
              </a:rPr>
              <a:t>6. Agregar fotos del sitio (3/3)</a:t>
            </a:r>
            <a:endParaRPr lang="es-AR" sz="4100" dirty="0">
              <a:solidFill>
                <a:srgbClr val="254061"/>
              </a:solidFill>
              <a:latin typeface="Calibri" panose="020F0502020204030204" pitchFamily="34" charset="0"/>
              <a:ea typeface="+mn-ea"/>
              <a:cs typeface="+mn-cs"/>
            </a:endParaRPr>
          </a:p>
        </p:txBody>
      </p:sp>
      <p:pic>
        <p:nvPicPr>
          <p:cNvPr id="5" name="Picture 5"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Update Site button.">
            <a:extLst>
              <a:ext uri="{FF2B5EF4-FFF2-40B4-BE49-F238E27FC236}">
                <a16:creationId xmlns:a16="http://schemas.microsoft.com/office/drawing/2014/main" id="{EA103D97-3A62-E44C-A508-8C9906C8F8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345"/>
          <a:stretch/>
        </p:blipFill>
        <p:spPr>
          <a:xfrm>
            <a:off x="1328929" y="2486336"/>
            <a:ext cx="7656968" cy="3467413"/>
          </a:xfrm>
          <a:prstGeom prst="rect">
            <a:avLst/>
          </a:prstGeom>
        </p:spPr>
      </p:pic>
      <p:sp>
        <p:nvSpPr>
          <p:cNvPr id="6" name="TextBox 2" descr="Text box that reads: &quot;Indicate direction, add caption, and submit.&quot;.">
            <a:extLst>
              <a:ext uri="{FF2B5EF4-FFF2-40B4-BE49-F238E27FC236}">
                <a16:creationId xmlns:a16="http://schemas.microsoft.com/office/drawing/2014/main" id="{FFC10B60-22EE-6F44-B160-06D816093041}"/>
              </a:ext>
            </a:extLst>
          </p:cNvPr>
          <p:cNvSpPr txBox="1"/>
          <p:nvPr/>
        </p:nvSpPr>
        <p:spPr>
          <a:xfrm>
            <a:off x="5744817" y="3731999"/>
            <a:ext cx="2420718" cy="646331"/>
          </a:xfrm>
          <a:prstGeom prst="rect">
            <a:avLst/>
          </a:prstGeom>
          <a:noFill/>
        </p:spPr>
        <p:txBody>
          <a:bodyPr wrap="square" rtlCol="0">
            <a:spAutoFit/>
          </a:bodyPr>
          <a:lstStyle/>
          <a:p>
            <a:r>
              <a:rPr lang="es-AR" dirty="0" smtClean="0">
                <a:solidFill>
                  <a:srgbClr val="FF0000"/>
                </a:solidFill>
              </a:rPr>
              <a:t>Indique dirección, agregue, título y envíe.</a:t>
            </a:r>
            <a:endParaRPr lang="es-AR" dirty="0">
              <a:solidFill>
                <a:srgbClr val="FF0000"/>
              </a:solidFill>
            </a:endParaRPr>
          </a:p>
        </p:txBody>
      </p:sp>
      <p:cxnSp>
        <p:nvCxnSpPr>
          <p:cNvPr id="7" name="Straight Arrow Connector 3" descr="Down arrow pointing to drop-down menu to select the Direction. On this example, the direction shown is &quot;South&quot;.">
            <a:extLst>
              <a:ext uri="{FF2B5EF4-FFF2-40B4-BE49-F238E27FC236}">
                <a16:creationId xmlns:a16="http://schemas.microsoft.com/office/drawing/2014/main" id="{1E2D6FAC-A357-EA48-8848-2724702F18F6}"/>
              </a:ext>
            </a:extLst>
          </p:cNvPr>
          <p:cNvCxnSpPr>
            <a:cxnSpLocks/>
          </p:cNvCxnSpPr>
          <p:nvPr/>
        </p:nvCxnSpPr>
        <p:spPr>
          <a:xfrm flipH="1">
            <a:off x="4969565" y="4055165"/>
            <a:ext cx="775252" cy="5168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Down arrow pointing to field where you can enter a caption for the photo. On the example shown, the caption reads &quot;Photo by EAB&quot;.">
            <a:extLst>
              <a:ext uri="{FF2B5EF4-FFF2-40B4-BE49-F238E27FC236}">
                <a16:creationId xmlns:a16="http://schemas.microsoft.com/office/drawing/2014/main" id="{DEB24517-9FCE-2541-BF5D-E8FB523D7A03}"/>
              </a:ext>
            </a:extLst>
          </p:cNvPr>
          <p:cNvCxnSpPr>
            <a:cxnSpLocks/>
          </p:cNvCxnSpPr>
          <p:nvPr/>
        </p:nvCxnSpPr>
        <p:spPr>
          <a:xfrm>
            <a:off x="6241774"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13" descr="Down arrow pointing to a button named &quot;Save Photo&quot;.">
            <a:extLst>
              <a:ext uri="{FF2B5EF4-FFF2-40B4-BE49-F238E27FC236}">
                <a16:creationId xmlns:a16="http://schemas.microsoft.com/office/drawing/2014/main" id="{BBF46BB6-3AC0-164B-9C3B-971A7934CBFC}"/>
              </a:ext>
            </a:extLst>
          </p:cNvPr>
          <p:cNvCxnSpPr>
            <a:cxnSpLocks/>
          </p:cNvCxnSpPr>
          <p:nvPr/>
        </p:nvCxnSpPr>
        <p:spPr>
          <a:xfrm>
            <a:off x="7229060"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32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A33933-6ABA-48B3-9FA7-C5E7DBCD0243}"/>
              </a:ext>
            </a:extLst>
          </p:cNvPr>
          <p:cNvSpPr txBox="1">
            <a:spLocks/>
          </p:cNvSpPr>
          <p:nvPr/>
        </p:nvSpPr>
        <p:spPr>
          <a:xfrm>
            <a:off x="1420239" y="1157605"/>
            <a:ext cx="3586480" cy="71183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254061"/>
                </a:solidFill>
                <a:ea typeface="+mn-ea"/>
                <a:cs typeface="+mn-cs"/>
              </a:rPr>
              <a:t>7. Enviar sitio</a:t>
            </a:r>
            <a:endParaRPr lang="es-AR" dirty="0"/>
          </a:p>
        </p:txBody>
      </p:sp>
      <p:pic>
        <p:nvPicPr>
          <p:cNvPr id="5" name="Picture 11"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Create Site button.">
            <a:extLst>
              <a:ext uri="{FF2B5EF4-FFF2-40B4-BE49-F238E27FC236}">
                <a16:creationId xmlns:a16="http://schemas.microsoft.com/office/drawing/2014/main" id="{AA936E8D-E5CC-45EE-A97F-552A64737BE6}"/>
              </a:ext>
            </a:extLst>
          </p:cNvPr>
          <p:cNvPicPr>
            <a:picLocks noChangeAspect="1"/>
          </p:cNvPicPr>
          <p:nvPr/>
        </p:nvPicPr>
        <p:blipFill>
          <a:blip r:embed="rId2"/>
          <a:stretch>
            <a:fillRect/>
          </a:stretch>
        </p:blipFill>
        <p:spPr>
          <a:xfrm>
            <a:off x="1420239" y="2197572"/>
            <a:ext cx="7482492" cy="3731545"/>
          </a:xfrm>
          <a:prstGeom prst="rect">
            <a:avLst/>
          </a:prstGeom>
        </p:spPr>
      </p:pic>
      <p:sp>
        <p:nvSpPr>
          <p:cNvPr id="6" name="TextBox 15" descr="Text box that reads: &quot;Be sure to click 'Create Site'&quot;.">
            <a:extLst>
              <a:ext uri="{FF2B5EF4-FFF2-40B4-BE49-F238E27FC236}">
                <a16:creationId xmlns:a16="http://schemas.microsoft.com/office/drawing/2014/main" id="{42C7EF9E-C063-FA47-82AA-B9A63EE0CAD0}"/>
              </a:ext>
            </a:extLst>
          </p:cNvPr>
          <p:cNvSpPr txBox="1"/>
          <p:nvPr/>
        </p:nvSpPr>
        <p:spPr>
          <a:xfrm>
            <a:off x="4683234" y="6044534"/>
            <a:ext cx="4122437" cy="369332"/>
          </a:xfrm>
          <a:prstGeom prst="rect">
            <a:avLst/>
          </a:prstGeom>
          <a:noFill/>
        </p:spPr>
        <p:txBody>
          <a:bodyPr wrap="square" rtlCol="0">
            <a:spAutoFit/>
          </a:bodyPr>
          <a:lstStyle/>
          <a:p>
            <a:r>
              <a:rPr lang="es-AR" dirty="0" smtClean="0">
                <a:solidFill>
                  <a:srgbClr val="FF0000"/>
                </a:solidFill>
              </a:rPr>
              <a:t>Asegúrese de hacer clic en “Crear sitio”</a:t>
            </a:r>
            <a:endParaRPr lang="es-AR" dirty="0">
              <a:solidFill>
                <a:srgbClr val="FF0000"/>
              </a:solidFill>
            </a:endParaRPr>
          </a:p>
        </p:txBody>
      </p:sp>
      <p:cxnSp>
        <p:nvCxnSpPr>
          <p:cNvPr id="7" name="Straight Arrow Connector 16" descr="Up arrow that points to button labeled &quot;Create Site&quot;.">
            <a:extLst>
              <a:ext uri="{FF2B5EF4-FFF2-40B4-BE49-F238E27FC236}">
                <a16:creationId xmlns:a16="http://schemas.microsoft.com/office/drawing/2014/main" id="{E800E565-91E5-8142-9919-2F0CA56EFAEA}"/>
              </a:ext>
            </a:extLst>
          </p:cNvPr>
          <p:cNvCxnSpPr>
            <a:cxnSpLocks/>
          </p:cNvCxnSpPr>
          <p:nvPr/>
        </p:nvCxnSpPr>
        <p:spPr>
          <a:xfrm flipH="1" flipV="1">
            <a:off x="4067008" y="5748192"/>
            <a:ext cx="616227" cy="3618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9783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7E6350-A83A-4620-98B4-F414F18A3858}"/>
              </a:ext>
            </a:extLst>
          </p:cNvPr>
          <p:cNvSpPr txBox="1">
            <a:spLocks/>
          </p:cNvSpPr>
          <p:nvPr/>
        </p:nvSpPr>
        <p:spPr>
          <a:xfrm>
            <a:off x="1127760" y="1035685"/>
            <a:ext cx="8016240" cy="6508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600" smtClean="0">
                <a:solidFill>
                  <a:schemeClr val="accent1">
                    <a:lumMod val="50000"/>
                  </a:schemeClr>
                </a:solidFill>
              </a:rPr>
              <a:t>8. </a:t>
            </a:r>
            <a:r>
              <a:rPr lang="es-ES" sz="3600" smtClean="0">
                <a:solidFill>
                  <a:schemeClr val="accent1">
                    <a:lumMod val="50000"/>
                  </a:schemeClr>
                </a:solidFill>
              </a:rPr>
              <a:t>Confirmar envío / actualización del sitio</a:t>
            </a:r>
            <a:endParaRPr lang="es-AR" sz="3600" dirty="0"/>
          </a:p>
        </p:txBody>
      </p:sp>
      <p:pic>
        <p:nvPicPr>
          <p:cNvPr id="9" name="Picture 10" descr="Screenshot of GLOBE web site section to add site definition. It shows a happy face on the top and the text &quot;Site updated successfully&quot;.">
            <a:extLst>
              <a:ext uri="{FF2B5EF4-FFF2-40B4-BE49-F238E27FC236}">
                <a16:creationId xmlns:a16="http://schemas.microsoft.com/office/drawing/2014/main" id="{78B5455E-5FF3-AA47-B0C2-A30C4A5DCC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1863691"/>
            <a:ext cx="7721197" cy="3700962"/>
          </a:xfrm>
          <a:prstGeom prst="rect">
            <a:avLst/>
          </a:prstGeom>
        </p:spPr>
      </p:pic>
      <p:sp>
        <p:nvSpPr>
          <p:cNvPr id="10" name="TextBox 15" descr="Text box that reads: &quot;Look for the Site Created or Updated Successfully&quot;">
            <a:extLst>
              <a:ext uri="{FF2B5EF4-FFF2-40B4-BE49-F238E27FC236}">
                <a16:creationId xmlns:a16="http://schemas.microsoft.com/office/drawing/2014/main" id="{42C7EF9E-C063-FA47-82AA-B9A63EE0CAD0}"/>
              </a:ext>
            </a:extLst>
          </p:cNvPr>
          <p:cNvSpPr txBox="1"/>
          <p:nvPr/>
        </p:nvSpPr>
        <p:spPr>
          <a:xfrm>
            <a:off x="3851974" y="2007704"/>
            <a:ext cx="4947251" cy="369332"/>
          </a:xfrm>
          <a:prstGeom prst="rect">
            <a:avLst/>
          </a:prstGeom>
          <a:noFill/>
        </p:spPr>
        <p:txBody>
          <a:bodyPr wrap="square" rtlCol="0">
            <a:spAutoFit/>
          </a:bodyPr>
          <a:lstStyle/>
          <a:p>
            <a:r>
              <a:rPr lang="es-AR" dirty="0">
                <a:solidFill>
                  <a:srgbClr val="FF0000"/>
                </a:solidFill>
              </a:rPr>
              <a:t>Busque "Sitio creado o actualizado correctamente"</a:t>
            </a:r>
          </a:p>
        </p:txBody>
      </p:sp>
      <p:cxnSp>
        <p:nvCxnSpPr>
          <p:cNvPr id="11" name="Straight Arrow Connector 16" descr="Arrow pointing to happy face and text that reads &quot;Site updated successfully&quot;.">
            <a:extLst>
              <a:ext uri="{FF2B5EF4-FFF2-40B4-BE49-F238E27FC236}">
                <a16:creationId xmlns:a16="http://schemas.microsoft.com/office/drawing/2014/main" id="{E800E565-91E5-8142-9919-2F0CA56EFAEA}"/>
              </a:ext>
            </a:extLst>
          </p:cNvPr>
          <p:cNvCxnSpPr>
            <a:cxnSpLocks/>
          </p:cNvCxnSpPr>
          <p:nvPr/>
        </p:nvCxnSpPr>
        <p:spPr>
          <a:xfrm flipH="1">
            <a:off x="3057994" y="2181626"/>
            <a:ext cx="715299"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5" descr="Text box that reads: &quot;If you don't see 'Site Created or Update successfully, follow the red error messages to complete the form.&quot;">
            <a:extLst>
              <a:ext uri="{FF2B5EF4-FFF2-40B4-BE49-F238E27FC236}">
                <a16:creationId xmlns:a16="http://schemas.microsoft.com/office/drawing/2014/main" id="{79E81A81-80EC-4821-917A-BE678FB8870E}"/>
              </a:ext>
            </a:extLst>
          </p:cNvPr>
          <p:cNvSpPr txBox="1"/>
          <p:nvPr/>
        </p:nvSpPr>
        <p:spPr>
          <a:xfrm>
            <a:off x="2604000" y="5734940"/>
            <a:ext cx="4947251" cy="923330"/>
          </a:xfrm>
          <a:prstGeom prst="rect">
            <a:avLst/>
          </a:prstGeom>
          <a:noFill/>
        </p:spPr>
        <p:txBody>
          <a:bodyPr wrap="square" rtlCol="0">
            <a:spAutoFit/>
          </a:bodyPr>
          <a:lstStyle/>
          <a:p>
            <a:r>
              <a:rPr lang="es-ES" dirty="0">
                <a:solidFill>
                  <a:srgbClr val="FF0000"/>
                </a:solidFill>
              </a:rPr>
              <a:t>Si no ve "Sitio creado o actualizado correctamente, siga los mensajes de error rojos para completar el formulario".</a:t>
            </a:r>
            <a:endParaRPr lang="es-AR" dirty="0">
              <a:solidFill>
                <a:srgbClr val="FF0000"/>
              </a:solidFill>
            </a:endParaRPr>
          </a:p>
        </p:txBody>
      </p:sp>
    </p:spTree>
    <p:extLst>
      <p:ext uri="{BB962C8B-B14F-4D97-AF65-F5344CB8AC3E}">
        <p14:creationId xmlns:p14="http://schemas.microsoft.com/office/powerpoint/2010/main" val="365264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E0C117B-679B-4099-8AF5-A32688E78998}"/>
              </a:ext>
            </a:extLst>
          </p:cNvPr>
          <p:cNvSpPr txBox="1">
            <a:spLocks/>
          </p:cNvSpPr>
          <p:nvPr/>
        </p:nvSpPr>
        <p:spPr>
          <a:xfrm>
            <a:off x="1232796" y="1198245"/>
            <a:ext cx="7819764" cy="7219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4000" smtClean="0">
                <a:solidFill>
                  <a:srgbClr val="254061"/>
                </a:solidFill>
                <a:ea typeface="+mn-ea"/>
                <a:cs typeface="+mn-cs"/>
              </a:rPr>
              <a:t>Agregue datos del ciclo de carbono</a:t>
            </a:r>
            <a:endParaRPr lang="es-AR" sz="4000" dirty="0"/>
          </a:p>
        </p:txBody>
      </p:sp>
      <p:sp>
        <p:nvSpPr>
          <p:cNvPr id="14" name="TextBox 8">
            <a:extLst>
              <a:ext uri="{FF2B5EF4-FFF2-40B4-BE49-F238E27FC236}">
                <a16:creationId xmlns:a16="http://schemas.microsoft.com/office/drawing/2014/main" id="{4A3F6C31-FF65-3849-A70D-E48297E4D6A7}"/>
              </a:ext>
            </a:extLst>
          </p:cNvPr>
          <p:cNvSpPr txBox="1"/>
          <p:nvPr/>
        </p:nvSpPr>
        <p:spPr>
          <a:xfrm>
            <a:off x="1328928" y="2007704"/>
            <a:ext cx="7515269" cy="646331"/>
          </a:xfrm>
          <a:prstGeom prst="rect">
            <a:avLst/>
          </a:prstGeom>
          <a:noFill/>
        </p:spPr>
        <p:txBody>
          <a:bodyPr wrap="square" rtlCol="0">
            <a:spAutoFit/>
          </a:bodyPr>
          <a:lstStyle/>
          <a:p>
            <a:r>
              <a:rPr lang="es-ES" dirty="0"/>
              <a:t>Una vez que su sitio se haya establecido en la base de datos, navegue hasta el inicio de entrada de datos.</a:t>
            </a:r>
            <a:endParaRPr lang="es-AR" dirty="0"/>
          </a:p>
        </p:txBody>
      </p:sp>
      <p:pic>
        <p:nvPicPr>
          <p:cNvPr id="15" name="Picture 3" descr="Screenshot of GLOBE web site where you can select your site from &quot;My Organizations and Sites&quot;.">
            <a:extLst>
              <a:ext uri="{FF2B5EF4-FFF2-40B4-BE49-F238E27FC236}">
                <a16:creationId xmlns:a16="http://schemas.microsoft.com/office/drawing/2014/main" id="{3131A028-97D4-964F-BC16-EB46D791E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876" y="2563661"/>
            <a:ext cx="7472321" cy="1263375"/>
          </a:xfrm>
          <a:prstGeom prst="rect">
            <a:avLst/>
          </a:prstGeom>
        </p:spPr>
      </p:pic>
      <p:sp>
        <p:nvSpPr>
          <p:cNvPr id="21" name="TextBox 15" descr="Text box that reads: &quot;Select your site by clicking on it. This will expand a menu below.&quot;">
            <a:extLst>
              <a:ext uri="{FF2B5EF4-FFF2-40B4-BE49-F238E27FC236}">
                <a16:creationId xmlns:a16="http://schemas.microsoft.com/office/drawing/2014/main" id="{33916C19-6AC7-6440-8ACD-7AB299A28751}"/>
              </a:ext>
            </a:extLst>
          </p:cNvPr>
          <p:cNvSpPr txBox="1"/>
          <p:nvPr/>
        </p:nvSpPr>
        <p:spPr>
          <a:xfrm>
            <a:off x="5108036" y="3245101"/>
            <a:ext cx="2551938" cy="830997"/>
          </a:xfrm>
          <a:prstGeom prst="rect">
            <a:avLst/>
          </a:prstGeom>
          <a:noFill/>
        </p:spPr>
        <p:txBody>
          <a:bodyPr wrap="square" rtlCol="0">
            <a:spAutoFit/>
          </a:bodyPr>
          <a:lstStyle/>
          <a:p>
            <a:r>
              <a:rPr lang="es-ES" sz="1600" dirty="0">
                <a:solidFill>
                  <a:srgbClr val="FF0000"/>
                </a:solidFill>
              </a:rPr>
              <a:t>Seleccione su sitio haciendo clic en él. Esto expandirá un menú a continuación.</a:t>
            </a:r>
            <a:endParaRPr lang="es-AR" sz="1600" dirty="0">
              <a:solidFill>
                <a:srgbClr val="FF0000"/>
              </a:solidFill>
            </a:endParaRPr>
          </a:p>
        </p:txBody>
      </p:sp>
      <p:cxnSp>
        <p:nvCxnSpPr>
          <p:cNvPr id="22" name="Straight Arrow Connector 6" descr="Arrow pointing to the name and coordinates of a site: Thompson Farm Canopy Carbon Site. Latitude 43.37, Longitude -71.44, Elevation 30m.">
            <a:extLst>
              <a:ext uri="{FF2B5EF4-FFF2-40B4-BE49-F238E27FC236}">
                <a16:creationId xmlns:a16="http://schemas.microsoft.com/office/drawing/2014/main" id="{B85666BA-C2B8-E340-9AAF-1B55A3F9A4DA}"/>
              </a:ext>
            </a:extLst>
          </p:cNvPr>
          <p:cNvCxnSpPr>
            <a:cxnSpLocks/>
          </p:cNvCxnSpPr>
          <p:nvPr/>
        </p:nvCxnSpPr>
        <p:spPr>
          <a:xfrm flipH="1">
            <a:off x="3683428" y="3429767"/>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10" descr="Screenshot of GLOBE web site where you can select your site from &quot;My Organizations and Sites&quot;.">
            <a:extLst>
              <a:ext uri="{FF2B5EF4-FFF2-40B4-BE49-F238E27FC236}">
                <a16:creationId xmlns:a16="http://schemas.microsoft.com/office/drawing/2014/main" id="{AA3EF39A-7B73-2948-A05E-4EBAE1702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928" y="4296512"/>
            <a:ext cx="7524685" cy="2372189"/>
          </a:xfrm>
          <a:prstGeom prst="rect">
            <a:avLst/>
          </a:prstGeom>
        </p:spPr>
      </p:pic>
      <p:sp>
        <p:nvSpPr>
          <p:cNvPr id="24" name="TextBox 19" descr="Text box that reads: &quot;Menu will expand with options below.&quot;">
            <a:extLst>
              <a:ext uri="{FF2B5EF4-FFF2-40B4-BE49-F238E27FC236}">
                <a16:creationId xmlns:a16="http://schemas.microsoft.com/office/drawing/2014/main" id="{51E8BA15-E41C-BA42-84E3-ADAB8343F930}"/>
              </a:ext>
            </a:extLst>
          </p:cNvPr>
          <p:cNvSpPr txBox="1"/>
          <p:nvPr/>
        </p:nvSpPr>
        <p:spPr>
          <a:xfrm>
            <a:off x="4932306" y="4836276"/>
            <a:ext cx="2551938" cy="923330"/>
          </a:xfrm>
          <a:prstGeom prst="rect">
            <a:avLst/>
          </a:prstGeom>
          <a:noFill/>
        </p:spPr>
        <p:txBody>
          <a:bodyPr wrap="square" rtlCol="0">
            <a:spAutoFit/>
          </a:bodyPr>
          <a:lstStyle/>
          <a:p>
            <a:r>
              <a:rPr lang="es-ES" dirty="0">
                <a:solidFill>
                  <a:srgbClr val="FF0000"/>
                </a:solidFill>
              </a:rPr>
              <a:t>El menú se expandirá con las opciones a continuación.</a:t>
            </a:r>
            <a:endParaRPr lang="es-AR" dirty="0">
              <a:solidFill>
                <a:srgbClr val="FF0000"/>
              </a:solidFill>
            </a:endParaRPr>
          </a:p>
        </p:txBody>
      </p:sp>
      <p:cxnSp>
        <p:nvCxnSpPr>
          <p:cNvPr id="25" name="Straight Arrow Connector 18" descr="Arrow pointing to the name and coordinates of a site: Thompson Farm Canopy Carbon Site. Latitude 43.37, Longitude -71.44, Elevation 30m.">
            <a:extLst>
              <a:ext uri="{FF2B5EF4-FFF2-40B4-BE49-F238E27FC236}">
                <a16:creationId xmlns:a16="http://schemas.microsoft.com/office/drawing/2014/main" id="{C20041F3-BB76-C247-B089-71AA829C1013}"/>
              </a:ext>
            </a:extLst>
          </p:cNvPr>
          <p:cNvCxnSpPr>
            <a:cxnSpLocks/>
          </p:cNvCxnSpPr>
          <p:nvPr/>
        </p:nvCxnSpPr>
        <p:spPr>
          <a:xfrm flipH="1">
            <a:off x="3507698" y="5020942"/>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17" descr="Text box that reads: &quot;Select new observation for carbon cycle.&quot;">
            <a:extLst>
              <a:ext uri="{FF2B5EF4-FFF2-40B4-BE49-F238E27FC236}">
                <a16:creationId xmlns:a16="http://schemas.microsoft.com/office/drawing/2014/main" id="{F8F4A6AE-FEBE-6049-8D4F-FB772A649D17}"/>
              </a:ext>
            </a:extLst>
          </p:cNvPr>
          <p:cNvSpPr txBox="1"/>
          <p:nvPr/>
        </p:nvSpPr>
        <p:spPr>
          <a:xfrm>
            <a:off x="3969040" y="6184173"/>
            <a:ext cx="5083520" cy="646331"/>
          </a:xfrm>
          <a:prstGeom prst="rect">
            <a:avLst/>
          </a:prstGeom>
          <a:noFill/>
        </p:spPr>
        <p:txBody>
          <a:bodyPr wrap="square" rtlCol="0">
            <a:spAutoFit/>
          </a:bodyPr>
          <a:lstStyle/>
          <a:p>
            <a:r>
              <a:rPr lang="es-ES" dirty="0">
                <a:solidFill>
                  <a:srgbClr val="FF0000"/>
                </a:solidFill>
              </a:rPr>
              <a:t>Seleccione una nueva observación para el ciclo del carbono</a:t>
            </a:r>
            <a:endParaRPr lang="es-AR" dirty="0">
              <a:solidFill>
                <a:srgbClr val="FF0000"/>
              </a:solidFill>
            </a:endParaRPr>
          </a:p>
        </p:txBody>
      </p:sp>
      <p:cxnSp>
        <p:nvCxnSpPr>
          <p:cNvPr id="27" name="Straight Arrow Connector 16" descr="Arrow pointing to button that reads &quot;New observation&quot;.">
            <a:extLst>
              <a:ext uri="{FF2B5EF4-FFF2-40B4-BE49-F238E27FC236}">
                <a16:creationId xmlns:a16="http://schemas.microsoft.com/office/drawing/2014/main" id="{DC0C13A2-3D2D-1849-8EAF-4F2E4E19B0D8}"/>
              </a:ext>
            </a:extLst>
          </p:cNvPr>
          <p:cNvCxnSpPr>
            <a:cxnSpLocks/>
          </p:cNvCxnSpPr>
          <p:nvPr/>
        </p:nvCxnSpPr>
        <p:spPr>
          <a:xfrm flipH="1" flipV="1">
            <a:off x="3507698" y="6299369"/>
            <a:ext cx="441452" cy="1846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41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962727A-108C-4717-83ED-E06CF328CBCE}"/>
              </a:ext>
            </a:extLst>
          </p:cNvPr>
          <p:cNvSpPr txBox="1">
            <a:spLocks/>
          </p:cNvSpPr>
          <p:nvPr/>
        </p:nvSpPr>
        <p:spPr>
          <a:xfrm>
            <a:off x="1467602" y="1096645"/>
            <a:ext cx="7574398" cy="7016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600" smtClean="0">
                <a:solidFill>
                  <a:schemeClr val="accent1">
                    <a:lumMod val="50000"/>
                  </a:schemeClr>
                </a:solidFill>
              </a:rPr>
              <a:t>Agregue datos del ciclo de carbono*</a:t>
            </a:r>
            <a:endParaRPr lang="es-AR" sz="3600" dirty="0"/>
          </a:p>
        </p:txBody>
      </p:sp>
      <p:pic>
        <p:nvPicPr>
          <p:cNvPr id="10" name="Picture 2" descr="Screenshot of GLOBE web site where you add carbon cycle data.">
            <a:extLst>
              <a:ext uri="{FF2B5EF4-FFF2-40B4-BE49-F238E27FC236}">
                <a16:creationId xmlns:a16="http://schemas.microsoft.com/office/drawing/2014/main" id="{8BC51644-4E7C-BC46-A2DF-72C2A5E4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603" y="2007704"/>
            <a:ext cx="7574397" cy="2804139"/>
          </a:xfrm>
          <a:prstGeom prst="rect">
            <a:avLst/>
          </a:prstGeom>
        </p:spPr>
      </p:pic>
      <p:sp>
        <p:nvSpPr>
          <p:cNvPr id="11" name="TextBox 7" descr="Text box that reads &quot;Select the date of your data collection.&quot;">
            <a:extLst>
              <a:ext uri="{FF2B5EF4-FFF2-40B4-BE49-F238E27FC236}">
                <a16:creationId xmlns:a16="http://schemas.microsoft.com/office/drawing/2014/main" id="{993D4D96-5DA0-C343-8854-2B7541EDC4C2}"/>
              </a:ext>
            </a:extLst>
          </p:cNvPr>
          <p:cNvSpPr txBox="1"/>
          <p:nvPr/>
        </p:nvSpPr>
        <p:spPr>
          <a:xfrm>
            <a:off x="4167809" y="3113541"/>
            <a:ext cx="4571444" cy="369332"/>
          </a:xfrm>
          <a:prstGeom prst="rect">
            <a:avLst/>
          </a:prstGeom>
          <a:noFill/>
        </p:spPr>
        <p:txBody>
          <a:bodyPr wrap="none" rtlCol="0">
            <a:spAutoFit/>
          </a:bodyPr>
          <a:lstStyle/>
          <a:p>
            <a:r>
              <a:rPr lang="es-ES" dirty="0">
                <a:solidFill>
                  <a:srgbClr val="FF0000"/>
                </a:solidFill>
              </a:rPr>
              <a:t>Seleccione la fecha de su recopilación de datos</a:t>
            </a:r>
            <a:endParaRPr lang="es-AR" dirty="0">
              <a:solidFill>
                <a:srgbClr val="FF0000"/>
              </a:solidFill>
            </a:endParaRPr>
          </a:p>
        </p:txBody>
      </p:sp>
      <p:cxnSp>
        <p:nvCxnSpPr>
          <p:cNvPr id="12" name="Straight Arrow Connector 6" descr="Arrow that points to drop-down calendar.">
            <a:extLst>
              <a:ext uri="{FF2B5EF4-FFF2-40B4-BE49-F238E27FC236}">
                <a16:creationId xmlns:a16="http://schemas.microsoft.com/office/drawing/2014/main" id="{FAA88A30-E79F-F541-85A9-E306C2D49659}"/>
              </a:ext>
            </a:extLst>
          </p:cNvPr>
          <p:cNvCxnSpPr>
            <a:cxnSpLocks/>
          </p:cNvCxnSpPr>
          <p:nvPr/>
        </p:nvCxnSpPr>
        <p:spPr>
          <a:xfrm flipH="1">
            <a:off x="3282846" y="3298207"/>
            <a:ext cx="88496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 descr="Text box that reads: *Data entry on the GLOBE website is very similar to the GLOBE App. Only web data entry is shown here.">
            <a:extLst>
              <a:ext uri="{FF2B5EF4-FFF2-40B4-BE49-F238E27FC236}">
                <a16:creationId xmlns:a16="http://schemas.microsoft.com/office/drawing/2014/main" id="{85C1319E-7D54-5B49-8A80-0315F20FA145}"/>
              </a:ext>
            </a:extLst>
          </p:cNvPr>
          <p:cNvSpPr txBox="1"/>
          <p:nvPr/>
        </p:nvSpPr>
        <p:spPr>
          <a:xfrm>
            <a:off x="1328928" y="5782306"/>
            <a:ext cx="7713072" cy="923330"/>
          </a:xfrm>
          <a:prstGeom prst="rect">
            <a:avLst/>
          </a:prstGeom>
          <a:noFill/>
        </p:spPr>
        <p:txBody>
          <a:bodyPr wrap="square" rtlCol="0">
            <a:spAutoFit/>
          </a:bodyPr>
          <a:lstStyle/>
          <a:p>
            <a:r>
              <a:rPr lang="es-ES" dirty="0"/>
              <a:t>* La entrada de datos en el sitio web de GLOBE es muy similar a la aplicación GLOBE.</a:t>
            </a:r>
          </a:p>
          <a:p>
            <a:r>
              <a:rPr lang="es-ES" dirty="0"/>
              <a:t>Aquí solo se muestra la entrada de datos web.</a:t>
            </a:r>
            <a:endParaRPr lang="es-AR" dirty="0"/>
          </a:p>
        </p:txBody>
      </p:sp>
    </p:spTree>
    <p:extLst>
      <p:ext uri="{BB962C8B-B14F-4D97-AF65-F5344CB8AC3E}">
        <p14:creationId xmlns:p14="http://schemas.microsoft.com/office/powerpoint/2010/main" val="364686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0ABE8-B505-400F-9384-6A0AE261207D}"/>
              </a:ext>
            </a:extLst>
          </p:cNvPr>
          <p:cNvSpPr>
            <a:spLocks noGrp="1"/>
          </p:cNvSpPr>
          <p:nvPr>
            <p:ph type="title" idx="4294967295"/>
          </p:nvPr>
        </p:nvSpPr>
        <p:spPr>
          <a:xfrm>
            <a:off x="1450191" y="1082756"/>
            <a:ext cx="7019554" cy="711321"/>
          </a:xfrm>
          <a:prstGeom prst="rect">
            <a:avLst/>
          </a:prstGeom>
        </p:spPr>
        <p:txBody>
          <a:bodyPr/>
          <a:lstStyle/>
          <a:p>
            <a:pPr algn="l" rtl="0" eaLnBrk="1" latinLnBrk="0" hangingPunct="1"/>
            <a:r>
              <a:rPr lang="es-AR" dirty="0" smtClean="0">
                <a:solidFill>
                  <a:srgbClr val="002060"/>
                </a:solidFill>
              </a:rPr>
              <a:t>Repaso: el ciclo de carbono</a:t>
            </a:r>
            <a:endParaRPr lang="es-AR" dirty="0">
              <a:solidFill>
                <a:srgbClr val="002060"/>
              </a:solidFill>
            </a:endParaRPr>
          </a:p>
        </p:txBody>
      </p:sp>
      <p:pic>
        <p:nvPicPr>
          <p:cNvPr id="6"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B218EA71-672B-224A-8133-69251FC5A5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191" y="1735676"/>
            <a:ext cx="5475266" cy="4889976"/>
          </a:xfrm>
          <a:prstGeom prst="rect">
            <a:avLst/>
          </a:prstGeom>
        </p:spPr>
      </p:pic>
      <p:sp>
        <p:nvSpPr>
          <p:cNvPr id="5" name="TextBox 1">
            <a:extLst>
              <a:ext uri="{FF2B5EF4-FFF2-40B4-BE49-F238E27FC236}">
                <a16:creationId xmlns:a16="http://schemas.microsoft.com/office/drawing/2014/main" id="{C791CC9B-BA30-CC4E-AD98-24424B91CE51}"/>
              </a:ext>
            </a:extLst>
          </p:cNvPr>
          <p:cNvSpPr txBox="1"/>
          <p:nvPr/>
        </p:nvSpPr>
        <p:spPr>
          <a:xfrm>
            <a:off x="7050128" y="1921492"/>
            <a:ext cx="2093872" cy="406265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AR" sz="2400" b="1" dirty="0" smtClean="0">
                <a:solidFill>
                  <a:srgbClr val="0432FF"/>
                </a:solidFill>
                <a:latin typeface="Calibri Light" panose="020F0502020204030204" pitchFamily="34" charset="0"/>
                <a:cs typeface="Calibri Light" panose="020F0502020204030204" pitchFamily="34" charset="0"/>
              </a:rPr>
              <a:t>Piletas de carbono:</a:t>
            </a:r>
          </a:p>
          <a:p>
            <a:pPr algn="ctr"/>
            <a:r>
              <a:rPr lang="es-ES" dirty="0">
                <a:latin typeface="Calibri Light" panose="020F0502020204030204" pitchFamily="34" charset="0"/>
                <a:cs typeface="Calibri Light" panose="020F0502020204030204" pitchFamily="34" charset="0"/>
              </a:rPr>
              <a:t>Un lugar donde reside el carbono,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a:t>
            </a:r>
            <a:r>
              <a:rPr lang="es-ES" dirty="0" err="1">
                <a:latin typeface="Calibri Light" panose="020F0502020204030204" pitchFamily="34" charset="0"/>
                <a:cs typeface="Calibri Light" panose="020F0502020204030204" pitchFamily="34" charset="0"/>
              </a:rPr>
              <a:t>Pg</a:t>
            </a:r>
            <a:r>
              <a:rPr lang="es-ES" dirty="0">
                <a:latin typeface="Calibri Light" panose="020F0502020204030204" pitchFamily="34" charset="0"/>
                <a:cs typeface="Calibri Light" panose="020F0502020204030204" pitchFamily="34" charset="0"/>
              </a:rPr>
              <a:t>)</a:t>
            </a:r>
            <a:endParaRPr lang="es-AR" dirty="0" smtClean="0">
              <a:solidFill>
                <a:srgbClr val="000000"/>
              </a:solidFill>
              <a:latin typeface="Calibri Light" panose="020F0502020204030204" pitchFamily="34" charset="0"/>
              <a:cs typeface="Calibri Light" panose="020F0502020204030204" pitchFamily="34" charset="0"/>
            </a:endParaRPr>
          </a:p>
          <a:p>
            <a:pPr algn="ctr"/>
            <a:r>
              <a:rPr lang="es-AR" sz="2400" b="1" dirty="0" smtClean="0">
                <a:solidFill>
                  <a:srgbClr val="FF0000"/>
                </a:solidFill>
                <a:latin typeface="Calibri Light" panose="020F0502020204030204" pitchFamily="34" charset="0"/>
                <a:cs typeface="Calibri Light" panose="020F0502020204030204" pitchFamily="34" charset="0"/>
              </a:rPr>
              <a:t>Flujos de carbono:</a:t>
            </a:r>
          </a:p>
          <a:p>
            <a:pPr algn="ctr"/>
            <a:r>
              <a:rPr lang="es-ES" dirty="0">
                <a:latin typeface="Calibri Light" panose="020F0502020204030204" pitchFamily="34" charset="0"/>
                <a:cs typeface="Calibri Light" panose="020F0502020204030204" pitchFamily="34" charset="0"/>
              </a:rPr>
              <a:t>Movimiento de carbono entre depósitos, medido en </a:t>
            </a:r>
            <a:r>
              <a:rPr lang="es-ES" dirty="0" err="1">
                <a:latin typeface="Calibri Light" panose="020F0502020204030204" pitchFamily="34" charset="0"/>
                <a:cs typeface="Calibri Light" panose="020F0502020204030204" pitchFamily="34" charset="0"/>
              </a:rPr>
              <a:t>petagramos</a:t>
            </a:r>
            <a:r>
              <a:rPr lang="es-ES" dirty="0">
                <a:latin typeface="Calibri Light" panose="020F0502020204030204" pitchFamily="34" charset="0"/>
                <a:cs typeface="Calibri Light" panose="020F0502020204030204" pitchFamily="34" charset="0"/>
              </a:rPr>
              <a:t> / </a:t>
            </a:r>
            <a:r>
              <a:rPr lang="es-ES" dirty="0" smtClean="0">
                <a:latin typeface="Calibri Light" panose="020F0502020204030204" pitchFamily="34" charset="0"/>
                <a:cs typeface="Calibri Light" panose="020F0502020204030204" pitchFamily="34" charset="0"/>
              </a:rPr>
              <a:t>año </a:t>
            </a:r>
            <a:r>
              <a:rPr lang="es-AR" dirty="0" smtClean="0">
                <a:latin typeface="Calibri Light" panose="020F0502020204030204" pitchFamily="34" charset="0"/>
                <a:cs typeface="Calibri Light" panose="020F0502020204030204" pitchFamily="34" charset="0"/>
              </a:rPr>
              <a:t>(</a:t>
            </a:r>
            <a:r>
              <a:rPr lang="es-AR" dirty="0" err="1" smtClean="0">
                <a:latin typeface="Calibri Light" panose="020F0502020204030204" pitchFamily="34" charset="0"/>
                <a:cs typeface="Calibri Light" panose="020F0502020204030204" pitchFamily="34" charset="0"/>
              </a:rPr>
              <a:t>Pg</a:t>
            </a:r>
            <a:r>
              <a:rPr lang="es-AR" dirty="0" smtClean="0">
                <a:latin typeface="Calibri Light" panose="020F0502020204030204" pitchFamily="34" charset="0"/>
                <a:cs typeface="Calibri Light" panose="020F0502020204030204" pitchFamily="34" charset="0"/>
              </a:rPr>
              <a:t>/año)</a:t>
            </a:r>
            <a:endParaRPr lang="es-AR"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1120895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GLOBE web site where you can add carbon cycle tree data.">
            <a:extLst>
              <a:ext uri="{FF2B5EF4-FFF2-40B4-BE49-F238E27FC236}">
                <a16:creationId xmlns:a16="http://schemas.microsoft.com/office/drawing/2014/main" id="{9EB86D53-1A23-D64F-AF96-28F730354FBB}"/>
              </a:ext>
            </a:extLst>
          </p:cNvPr>
          <p:cNvPicPr>
            <a:picLocks noChangeAspect="1"/>
          </p:cNvPicPr>
          <p:nvPr/>
        </p:nvPicPr>
        <p:blipFill>
          <a:blip r:embed="rId2"/>
          <a:stretch>
            <a:fillRect/>
          </a:stretch>
        </p:blipFill>
        <p:spPr>
          <a:xfrm>
            <a:off x="1788605" y="2201832"/>
            <a:ext cx="6310365" cy="3907549"/>
          </a:xfrm>
          <a:prstGeom prst="rect">
            <a:avLst/>
          </a:prstGeom>
        </p:spPr>
      </p:pic>
      <p:sp>
        <p:nvSpPr>
          <p:cNvPr id="6" name="TextBox 5">
            <a:extLst>
              <a:ext uri="{FF2B5EF4-FFF2-40B4-BE49-F238E27FC236}">
                <a16:creationId xmlns:a16="http://schemas.microsoft.com/office/drawing/2014/main" id="{2D0F25C6-B09E-ED4D-95EF-A599BDB8EF28}"/>
              </a:ext>
            </a:extLst>
          </p:cNvPr>
          <p:cNvSpPr txBox="1"/>
          <p:nvPr/>
        </p:nvSpPr>
        <p:spPr>
          <a:xfrm>
            <a:off x="4156871" y="2170633"/>
            <a:ext cx="4496198" cy="646331"/>
          </a:xfrm>
          <a:prstGeom prst="rect">
            <a:avLst/>
          </a:prstGeom>
          <a:noFill/>
        </p:spPr>
        <p:txBody>
          <a:bodyPr wrap="square" rtlCol="0">
            <a:spAutoFit/>
          </a:bodyPr>
          <a:lstStyle/>
          <a:p>
            <a:r>
              <a:rPr lang="es-AR" dirty="0" smtClean="0">
                <a:solidFill>
                  <a:srgbClr val="FF0000"/>
                </a:solidFill>
              </a:rPr>
              <a:t>Ingrese los datos de su hoja de datos para cada árbol.</a:t>
            </a:r>
            <a:endParaRPr lang="es-AR" dirty="0">
              <a:solidFill>
                <a:srgbClr val="FF0000"/>
              </a:solidFill>
            </a:endParaRPr>
          </a:p>
        </p:txBody>
      </p:sp>
      <p:cxnSp>
        <p:nvCxnSpPr>
          <p:cNvPr id="5" name="Straight Arrow Connector 4" descr="Arrow pointing to field to select species group.">
            <a:extLst>
              <a:ext uri="{FF2B5EF4-FFF2-40B4-BE49-F238E27FC236}">
                <a16:creationId xmlns:a16="http://schemas.microsoft.com/office/drawing/2014/main" id="{F616EDFC-7AE7-A54F-AA9C-6DB7272F8788}"/>
              </a:ext>
            </a:extLst>
          </p:cNvPr>
          <p:cNvCxnSpPr>
            <a:cxnSpLocks/>
          </p:cNvCxnSpPr>
          <p:nvPr/>
        </p:nvCxnSpPr>
        <p:spPr>
          <a:xfrm flipH="1">
            <a:off x="3084844" y="2373128"/>
            <a:ext cx="1047345" cy="5207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F4CBA15-E1F5-854F-BD5F-E86BC637BF00}"/>
              </a:ext>
            </a:extLst>
          </p:cNvPr>
          <p:cNvSpPr txBox="1"/>
          <p:nvPr/>
        </p:nvSpPr>
        <p:spPr>
          <a:xfrm>
            <a:off x="6499813" y="3957421"/>
            <a:ext cx="2513559" cy="1200329"/>
          </a:xfrm>
          <a:prstGeom prst="rect">
            <a:avLst/>
          </a:prstGeom>
          <a:noFill/>
        </p:spPr>
        <p:txBody>
          <a:bodyPr wrap="square" rtlCol="0">
            <a:spAutoFit/>
          </a:bodyPr>
          <a:lstStyle/>
          <a:p>
            <a:r>
              <a:rPr lang="es-ES" dirty="0">
                <a:solidFill>
                  <a:srgbClr val="FF0000"/>
                </a:solidFill>
              </a:rPr>
              <a:t>Registre el nombre / número del árbol de su hoja de datos en la sección Comentarios</a:t>
            </a:r>
            <a:endParaRPr lang="es-AR" dirty="0">
              <a:solidFill>
                <a:srgbClr val="FF0000"/>
              </a:solidFill>
            </a:endParaRPr>
          </a:p>
        </p:txBody>
      </p:sp>
      <p:cxnSp>
        <p:nvCxnSpPr>
          <p:cNvPr id="12" name="Straight Arrow Connector 11" descr="Arrow pointing to field to enter comments.">
            <a:extLst>
              <a:ext uri="{FF2B5EF4-FFF2-40B4-BE49-F238E27FC236}">
                <a16:creationId xmlns:a16="http://schemas.microsoft.com/office/drawing/2014/main" id="{0C6B24AF-2603-7546-A000-007500945EE6}"/>
              </a:ext>
            </a:extLst>
          </p:cNvPr>
          <p:cNvCxnSpPr>
            <a:cxnSpLocks/>
          </p:cNvCxnSpPr>
          <p:nvPr/>
        </p:nvCxnSpPr>
        <p:spPr>
          <a:xfrm flipH="1" flipV="1">
            <a:off x="5727560" y="4342205"/>
            <a:ext cx="772253" cy="2756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2D167909-13B2-4BEA-9A40-1D855C061B1B}"/>
              </a:ext>
            </a:extLst>
          </p:cNvPr>
          <p:cNvSpPr txBox="1">
            <a:spLocks/>
          </p:cNvSpPr>
          <p:nvPr/>
        </p:nvSpPr>
        <p:spPr>
          <a:xfrm>
            <a:off x="1328928" y="1117600"/>
            <a:ext cx="7705344" cy="7524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4000" smtClean="0">
                <a:solidFill>
                  <a:schemeClr val="accent1">
                    <a:lumMod val="50000"/>
                  </a:schemeClr>
                </a:solidFill>
              </a:rPr>
              <a:t>Agregue datos del ciclo de carbono</a:t>
            </a:r>
            <a:endParaRPr lang="es-AR" sz="4000" dirty="0"/>
          </a:p>
        </p:txBody>
      </p:sp>
      <p:sp>
        <p:nvSpPr>
          <p:cNvPr id="13" name="TextBox 9" descr="Text box that reads: &quot;* not all sites will have trees. Skip if not applicable to your site.&quot;">
            <a:extLst>
              <a:ext uri="{FF2B5EF4-FFF2-40B4-BE49-F238E27FC236}">
                <a16:creationId xmlns:a16="http://schemas.microsoft.com/office/drawing/2014/main" id="{734D4BEC-5A0D-144E-A5D4-B900D1E09C07}"/>
              </a:ext>
            </a:extLst>
          </p:cNvPr>
          <p:cNvSpPr txBox="1"/>
          <p:nvPr/>
        </p:nvSpPr>
        <p:spPr>
          <a:xfrm>
            <a:off x="1363189" y="6488668"/>
            <a:ext cx="6829305" cy="369332"/>
          </a:xfrm>
          <a:prstGeom prst="rect">
            <a:avLst/>
          </a:prstGeom>
          <a:noFill/>
        </p:spPr>
        <p:txBody>
          <a:bodyPr wrap="none" rtlCol="0">
            <a:spAutoFit/>
          </a:bodyPr>
          <a:lstStyle/>
          <a:p>
            <a:r>
              <a:rPr lang="es-ES" dirty="0"/>
              <a:t>* no todos los sitios tendrán árboles. Omita si no es aplicable a su sitio.</a:t>
            </a:r>
            <a:endParaRPr lang="es-AR" dirty="0"/>
          </a:p>
        </p:txBody>
      </p:sp>
    </p:spTree>
    <p:extLst>
      <p:ext uri="{BB962C8B-B14F-4D97-AF65-F5344CB8AC3E}">
        <p14:creationId xmlns:p14="http://schemas.microsoft.com/office/powerpoint/2010/main" val="1409974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GLOBE web site where you can add information about additional trees.">
            <a:extLst>
              <a:ext uri="{FF2B5EF4-FFF2-40B4-BE49-F238E27FC236}">
                <a16:creationId xmlns:a16="http://schemas.microsoft.com/office/drawing/2014/main" id="{3E55537F-F674-9B43-9805-42A5DE63FD88}"/>
              </a:ext>
            </a:extLst>
          </p:cNvPr>
          <p:cNvPicPr>
            <a:picLocks noChangeAspect="1"/>
          </p:cNvPicPr>
          <p:nvPr/>
        </p:nvPicPr>
        <p:blipFill>
          <a:blip r:embed="rId2"/>
          <a:stretch>
            <a:fillRect/>
          </a:stretch>
        </p:blipFill>
        <p:spPr>
          <a:xfrm>
            <a:off x="1573456" y="2182149"/>
            <a:ext cx="7355527" cy="4258843"/>
          </a:xfrm>
          <a:prstGeom prst="rect">
            <a:avLst/>
          </a:prstGeom>
        </p:spPr>
      </p:pic>
      <p:cxnSp>
        <p:nvCxnSpPr>
          <p:cNvPr id="5" name="Straight Arrow Connector 4" descr="Arrow that points to button labeled &quot;+Add Tree&quot;.">
            <a:extLst>
              <a:ext uri="{FF2B5EF4-FFF2-40B4-BE49-F238E27FC236}">
                <a16:creationId xmlns:a16="http://schemas.microsoft.com/office/drawing/2014/main" id="{F616EDFC-7AE7-A54F-AA9C-6DB7272F8788}"/>
              </a:ext>
            </a:extLst>
          </p:cNvPr>
          <p:cNvCxnSpPr>
            <a:cxnSpLocks/>
          </p:cNvCxnSpPr>
          <p:nvPr/>
        </p:nvCxnSpPr>
        <p:spPr>
          <a:xfrm flipH="1">
            <a:off x="2360689" y="6303744"/>
            <a:ext cx="11728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10788FFC-B75F-47CB-BA5B-6CE7A69B531B}"/>
              </a:ext>
            </a:extLst>
          </p:cNvPr>
          <p:cNvSpPr txBox="1">
            <a:spLocks/>
          </p:cNvSpPr>
          <p:nvPr/>
        </p:nvSpPr>
        <p:spPr>
          <a:xfrm>
            <a:off x="1156970" y="1097280"/>
            <a:ext cx="7886700" cy="73215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600" dirty="0" smtClean="0">
                <a:solidFill>
                  <a:schemeClr val="accent1">
                    <a:lumMod val="50000"/>
                  </a:schemeClr>
                </a:solidFill>
              </a:rPr>
              <a:t>Agregue árboles adicionales de ser necesario</a:t>
            </a:r>
            <a:endParaRPr lang="es-AR" sz="3600" dirty="0">
              <a:solidFill>
                <a:schemeClr val="accent1">
                  <a:lumMod val="50000"/>
                </a:schemeClr>
              </a:solidFill>
            </a:endParaRPr>
          </a:p>
        </p:txBody>
      </p:sp>
      <p:sp>
        <p:nvSpPr>
          <p:cNvPr id="8" name="TextBox 5" descr="Text box that reads: &quot;Add additional trees, if necessary.&quot;">
            <a:extLst>
              <a:ext uri="{FF2B5EF4-FFF2-40B4-BE49-F238E27FC236}">
                <a16:creationId xmlns:a16="http://schemas.microsoft.com/office/drawing/2014/main" id="{2D0F25C6-B09E-ED4D-95EF-A599BDB8EF28}"/>
              </a:ext>
            </a:extLst>
          </p:cNvPr>
          <p:cNvSpPr txBox="1"/>
          <p:nvPr/>
        </p:nvSpPr>
        <p:spPr>
          <a:xfrm>
            <a:off x="3740555" y="6119078"/>
            <a:ext cx="4496198" cy="369332"/>
          </a:xfrm>
          <a:prstGeom prst="rect">
            <a:avLst/>
          </a:prstGeom>
          <a:noFill/>
        </p:spPr>
        <p:txBody>
          <a:bodyPr wrap="square" rtlCol="0">
            <a:spAutoFit/>
          </a:bodyPr>
          <a:lstStyle/>
          <a:p>
            <a:r>
              <a:rPr lang="es-AR" dirty="0" smtClean="0">
                <a:solidFill>
                  <a:srgbClr val="FF0000"/>
                </a:solidFill>
              </a:rPr>
              <a:t>Agregue árboles adicionales de ser necesario</a:t>
            </a:r>
            <a:endParaRPr lang="es-AR" dirty="0">
              <a:solidFill>
                <a:srgbClr val="FF0000"/>
              </a:solidFill>
            </a:endParaRPr>
          </a:p>
        </p:txBody>
      </p:sp>
    </p:spTree>
    <p:extLst>
      <p:ext uri="{BB962C8B-B14F-4D97-AF65-F5344CB8AC3E}">
        <p14:creationId xmlns:p14="http://schemas.microsoft.com/office/powerpoint/2010/main" val="3526999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DD80-4C49-4371-AD0F-A8CF1219091A}"/>
              </a:ext>
            </a:extLst>
          </p:cNvPr>
          <p:cNvSpPr>
            <a:spLocks noGrp="1"/>
          </p:cNvSpPr>
          <p:nvPr>
            <p:ph type="title" idx="4294967295"/>
          </p:nvPr>
        </p:nvSpPr>
        <p:spPr>
          <a:xfrm>
            <a:off x="1167985" y="1027906"/>
            <a:ext cx="7653867" cy="1325563"/>
          </a:xfrm>
          <a:prstGeom prst="rect">
            <a:avLst/>
          </a:prstGeom>
        </p:spPr>
        <p:txBody>
          <a:bodyPr/>
          <a:lstStyle/>
          <a:p>
            <a:r>
              <a:rPr lang="es-ES" dirty="0">
                <a:solidFill>
                  <a:schemeClr val="accent1">
                    <a:lumMod val="50000"/>
                  </a:schemeClr>
                </a:solidFill>
              </a:rPr>
              <a:t>Introduzca datos de arbustos, retoños * y herbáceos.</a:t>
            </a:r>
            <a:endParaRPr lang="es-AR" dirty="0">
              <a:solidFill>
                <a:schemeClr val="accent1">
                  <a:lumMod val="50000"/>
                </a:schemeClr>
              </a:solidFill>
            </a:endParaRPr>
          </a:p>
        </p:txBody>
      </p:sp>
      <p:pic>
        <p:nvPicPr>
          <p:cNvPr id="25" name="Picture 24" descr="Image of data entry screen. The upper row reads Sample 1 and has three drop-down buttons to the right: Shrubs/Sapling Presence (drop-down entry says Hit); Type (drop-down entry says Evergreen); Height (drop-down entry says 2 m). The bottom row reads Sample 2 and has only one drop-down button to the right, that reads Shrubs/Sapling Presence (drop-down entry says Miss). Below those rows there is a click-on button that has a plus sign and reads Add Shrub.">
            <a:extLst>
              <a:ext uri="{FF2B5EF4-FFF2-40B4-BE49-F238E27FC236}">
                <a16:creationId xmlns:a16="http://schemas.microsoft.com/office/drawing/2014/main" id="{87DA2004-8284-5347-A548-5F892E8E1D29}"/>
              </a:ext>
            </a:extLst>
          </p:cNvPr>
          <p:cNvPicPr>
            <a:picLocks noChangeAspect="1"/>
          </p:cNvPicPr>
          <p:nvPr/>
        </p:nvPicPr>
        <p:blipFill>
          <a:blip r:embed="rId2"/>
          <a:stretch>
            <a:fillRect/>
          </a:stretch>
        </p:blipFill>
        <p:spPr>
          <a:xfrm>
            <a:off x="1167986" y="3038019"/>
            <a:ext cx="7653867" cy="3078614"/>
          </a:xfrm>
          <a:prstGeom prst="rect">
            <a:avLst/>
          </a:prstGeom>
        </p:spPr>
      </p:pic>
      <p:cxnSp>
        <p:nvCxnSpPr>
          <p:cNvPr id="5" name="Straight Arrow Connector 4" descr="Arrow pointing to button labeled &quot;+Add Shrub&quot;.">
            <a:extLst>
              <a:ext uri="{FF2B5EF4-FFF2-40B4-BE49-F238E27FC236}">
                <a16:creationId xmlns:a16="http://schemas.microsoft.com/office/drawing/2014/main" id="{F616EDFC-7AE7-A54F-AA9C-6DB7272F8788}"/>
              </a:ext>
            </a:extLst>
          </p:cNvPr>
          <p:cNvCxnSpPr>
            <a:cxnSpLocks/>
          </p:cNvCxnSpPr>
          <p:nvPr/>
        </p:nvCxnSpPr>
        <p:spPr>
          <a:xfrm flipH="1">
            <a:off x="2173298" y="4342290"/>
            <a:ext cx="51910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D0F25C6-B09E-ED4D-95EF-A599BDB8EF28}"/>
              </a:ext>
            </a:extLst>
          </p:cNvPr>
          <p:cNvSpPr txBox="1"/>
          <p:nvPr/>
        </p:nvSpPr>
        <p:spPr>
          <a:xfrm>
            <a:off x="2836926" y="4157624"/>
            <a:ext cx="6179058" cy="369332"/>
          </a:xfrm>
          <a:prstGeom prst="rect">
            <a:avLst/>
          </a:prstGeom>
          <a:noFill/>
        </p:spPr>
        <p:txBody>
          <a:bodyPr wrap="square" rtlCol="0">
            <a:spAutoFit/>
          </a:bodyPr>
          <a:lstStyle/>
          <a:p>
            <a:r>
              <a:rPr lang="es-ES" dirty="0">
                <a:solidFill>
                  <a:srgbClr val="FF0000"/>
                </a:solidFill>
              </a:rPr>
              <a:t>Agregue arbustos o árboles jóvenes adicionales, si es necesario.</a:t>
            </a:r>
            <a:endParaRPr lang="es-AR" dirty="0">
              <a:solidFill>
                <a:srgbClr val="FF0000"/>
              </a:solidFill>
            </a:endParaRPr>
          </a:p>
        </p:txBody>
      </p:sp>
      <p:cxnSp>
        <p:nvCxnSpPr>
          <p:cNvPr id="12" name="Straight Arrow Connector 11" descr="Arrow pointing to drop-down menu to select either Hit or Miss for Shrubs/Sapling Presence.">
            <a:extLst>
              <a:ext uri="{FF2B5EF4-FFF2-40B4-BE49-F238E27FC236}">
                <a16:creationId xmlns:a16="http://schemas.microsoft.com/office/drawing/2014/main" id="{05E02B84-4894-E948-9C69-3F3616D664BD}"/>
              </a:ext>
            </a:extLst>
          </p:cNvPr>
          <p:cNvCxnSpPr>
            <a:cxnSpLocks/>
          </p:cNvCxnSpPr>
          <p:nvPr/>
        </p:nvCxnSpPr>
        <p:spPr>
          <a:xfrm flipH="1">
            <a:off x="3003761" y="3099906"/>
            <a:ext cx="204134"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701A309-B37F-A449-AD48-7F4986E0AA48}"/>
              </a:ext>
            </a:extLst>
          </p:cNvPr>
          <p:cNvSpPr txBox="1"/>
          <p:nvPr/>
        </p:nvSpPr>
        <p:spPr>
          <a:xfrm>
            <a:off x="2898829" y="2670444"/>
            <a:ext cx="5923024" cy="369332"/>
          </a:xfrm>
          <a:prstGeom prst="rect">
            <a:avLst/>
          </a:prstGeom>
          <a:noFill/>
        </p:spPr>
        <p:txBody>
          <a:bodyPr wrap="square" rtlCol="0">
            <a:spAutoFit/>
          </a:bodyPr>
          <a:lstStyle/>
          <a:p>
            <a:r>
              <a:rPr lang="es-ES" dirty="0">
                <a:solidFill>
                  <a:srgbClr val="FF0000"/>
                </a:solidFill>
              </a:rPr>
              <a:t>Agregue datos de arbustos y retoños de la hoja de trabajo.</a:t>
            </a:r>
            <a:endParaRPr lang="es-AR" dirty="0">
              <a:solidFill>
                <a:srgbClr val="FF0000"/>
              </a:solidFill>
            </a:endParaRPr>
          </a:p>
        </p:txBody>
      </p:sp>
      <p:cxnSp>
        <p:nvCxnSpPr>
          <p:cNvPr id="16" name="Straight Arrow Connector 15" descr="Arrow pointing to field to enter length (longest side) in meters.">
            <a:extLst>
              <a:ext uri="{FF2B5EF4-FFF2-40B4-BE49-F238E27FC236}">
                <a16:creationId xmlns:a16="http://schemas.microsoft.com/office/drawing/2014/main" id="{8E51263E-FF9E-BC44-B21E-C400B8146268}"/>
              </a:ext>
            </a:extLst>
          </p:cNvPr>
          <p:cNvCxnSpPr>
            <a:cxnSpLocks/>
          </p:cNvCxnSpPr>
          <p:nvPr/>
        </p:nvCxnSpPr>
        <p:spPr>
          <a:xfrm>
            <a:off x="4579495" y="3099906"/>
            <a:ext cx="0" cy="3758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descr="Arrow pointing to length (shortest side) in meters.">
            <a:extLst>
              <a:ext uri="{FF2B5EF4-FFF2-40B4-BE49-F238E27FC236}">
                <a16:creationId xmlns:a16="http://schemas.microsoft.com/office/drawing/2014/main" id="{AF8F9130-076A-CA44-B7BD-4F608A8E2295}"/>
              </a:ext>
            </a:extLst>
          </p:cNvPr>
          <p:cNvCxnSpPr>
            <a:cxnSpLocks/>
          </p:cNvCxnSpPr>
          <p:nvPr/>
        </p:nvCxnSpPr>
        <p:spPr>
          <a:xfrm>
            <a:off x="6190939" y="3099906"/>
            <a:ext cx="254831"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BBBCE2E-3FCF-0946-A09F-033E23494B11}"/>
              </a:ext>
            </a:extLst>
          </p:cNvPr>
          <p:cNvSpPr txBox="1"/>
          <p:nvPr/>
        </p:nvSpPr>
        <p:spPr>
          <a:xfrm>
            <a:off x="1363189" y="6260060"/>
            <a:ext cx="7524779" cy="369332"/>
          </a:xfrm>
          <a:prstGeom prst="rect">
            <a:avLst/>
          </a:prstGeom>
          <a:noFill/>
        </p:spPr>
        <p:txBody>
          <a:bodyPr wrap="square" lIns="0" tIns="0" rIns="0" bIns="0" rtlCol="0">
            <a:normAutofit fontScale="85000" lnSpcReduction="10000"/>
          </a:bodyPr>
          <a:lstStyle/>
          <a:p>
            <a:r>
              <a:rPr lang="es-ES" dirty="0"/>
              <a:t>* no todos los sitios tendrán arbustos / árboles jóvenes o herbáceos. Omita si no corresponde.</a:t>
            </a:r>
            <a:endParaRPr lang="es-AR" dirty="0"/>
          </a:p>
        </p:txBody>
      </p:sp>
      <p:cxnSp>
        <p:nvCxnSpPr>
          <p:cNvPr id="14" name="Straight Arrow Connector 13" descr="Arrow pointing to field to enter mass of sample and bag (a).">
            <a:extLst>
              <a:ext uri="{FF2B5EF4-FFF2-40B4-BE49-F238E27FC236}">
                <a16:creationId xmlns:a16="http://schemas.microsoft.com/office/drawing/2014/main" id="{FEF646FA-B1B5-784E-BAA7-DA600B584E1C}"/>
              </a:ext>
            </a:extLst>
          </p:cNvPr>
          <p:cNvCxnSpPr>
            <a:cxnSpLocks/>
          </p:cNvCxnSpPr>
          <p:nvPr/>
        </p:nvCxnSpPr>
        <p:spPr>
          <a:xfrm flipH="1">
            <a:off x="2757635" y="5087677"/>
            <a:ext cx="79292" cy="98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C4642FD-4FDA-1243-A381-B855473FDD27}"/>
              </a:ext>
            </a:extLst>
          </p:cNvPr>
          <p:cNvSpPr txBox="1"/>
          <p:nvPr/>
        </p:nvSpPr>
        <p:spPr>
          <a:xfrm>
            <a:off x="2797281" y="4690356"/>
            <a:ext cx="5498160" cy="369332"/>
          </a:xfrm>
          <a:prstGeom prst="rect">
            <a:avLst/>
          </a:prstGeom>
          <a:noFill/>
        </p:spPr>
        <p:txBody>
          <a:bodyPr wrap="square" rtlCol="0">
            <a:spAutoFit/>
          </a:bodyPr>
          <a:lstStyle/>
          <a:p>
            <a:r>
              <a:rPr lang="es-ES" dirty="0">
                <a:solidFill>
                  <a:srgbClr val="FF0000"/>
                </a:solidFill>
              </a:rPr>
              <a:t>Agregue datos herbáceos de la hoja de trabajo.</a:t>
            </a:r>
            <a:endParaRPr lang="es-AR" dirty="0">
              <a:solidFill>
                <a:srgbClr val="FF0000"/>
              </a:solidFill>
            </a:endParaRPr>
          </a:p>
        </p:txBody>
      </p:sp>
      <p:cxnSp>
        <p:nvCxnSpPr>
          <p:cNvPr id="17" name="Straight Arrow Connector 16" descr="Arrow pointing to field to enter mass of empty bag (b).">
            <a:extLst>
              <a:ext uri="{FF2B5EF4-FFF2-40B4-BE49-F238E27FC236}">
                <a16:creationId xmlns:a16="http://schemas.microsoft.com/office/drawing/2014/main" id="{7AFE1318-DC4E-2D44-ABFB-64E2C2DB618A}"/>
              </a:ext>
            </a:extLst>
          </p:cNvPr>
          <p:cNvCxnSpPr>
            <a:cxnSpLocks/>
          </p:cNvCxnSpPr>
          <p:nvPr/>
        </p:nvCxnSpPr>
        <p:spPr>
          <a:xfrm>
            <a:off x="4333369" y="5019489"/>
            <a:ext cx="0" cy="2090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Arrow pointing to calculation that reads: &quot;Herbaceous Biomass a-b = 29g/m^2.&quot;">
            <a:extLst>
              <a:ext uri="{FF2B5EF4-FFF2-40B4-BE49-F238E27FC236}">
                <a16:creationId xmlns:a16="http://schemas.microsoft.com/office/drawing/2014/main" id="{6D85C4D6-447D-3049-BFAE-91074BCDD8B9}"/>
              </a:ext>
            </a:extLst>
          </p:cNvPr>
          <p:cNvCxnSpPr>
            <a:cxnSpLocks/>
          </p:cNvCxnSpPr>
          <p:nvPr/>
        </p:nvCxnSpPr>
        <p:spPr>
          <a:xfrm>
            <a:off x="5994400" y="5087677"/>
            <a:ext cx="205244" cy="98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descr="Arrow pointing to button labeled &quot;+Add Bag&quot;.">
            <a:extLst>
              <a:ext uri="{FF2B5EF4-FFF2-40B4-BE49-F238E27FC236}">
                <a16:creationId xmlns:a16="http://schemas.microsoft.com/office/drawing/2014/main" id="{191300B3-75CA-1A4C-9D82-96BAB75366CA}"/>
              </a:ext>
            </a:extLst>
          </p:cNvPr>
          <p:cNvCxnSpPr>
            <a:cxnSpLocks/>
          </p:cNvCxnSpPr>
          <p:nvPr/>
        </p:nvCxnSpPr>
        <p:spPr>
          <a:xfrm flipH="1">
            <a:off x="2094006" y="5864584"/>
            <a:ext cx="51910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44D9DB7-1120-994C-97CE-AB12D635808C}"/>
              </a:ext>
            </a:extLst>
          </p:cNvPr>
          <p:cNvSpPr txBox="1"/>
          <p:nvPr/>
        </p:nvSpPr>
        <p:spPr>
          <a:xfrm>
            <a:off x="2757635" y="5679918"/>
            <a:ext cx="5498160" cy="369332"/>
          </a:xfrm>
          <a:prstGeom prst="rect">
            <a:avLst/>
          </a:prstGeom>
          <a:noFill/>
        </p:spPr>
        <p:txBody>
          <a:bodyPr wrap="square" rtlCol="0">
            <a:spAutoFit/>
          </a:bodyPr>
          <a:lstStyle/>
          <a:p>
            <a:r>
              <a:rPr lang="es-ES" dirty="0">
                <a:solidFill>
                  <a:srgbClr val="FF0000"/>
                </a:solidFill>
              </a:rPr>
              <a:t>Agregue herbáceas adicionales, si es necesario.</a:t>
            </a:r>
            <a:endParaRPr lang="es-AR" dirty="0">
              <a:solidFill>
                <a:srgbClr val="FF0000"/>
              </a:solidFill>
            </a:endParaRPr>
          </a:p>
        </p:txBody>
      </p:sp>
    </p:spTree>
    <p:extLst>
      <p:ext uri="{BB962C8B-B14F-4D97-AF65-F5344CB8AC3E}">
        <p14:creationId xmlns:p14="http://schemas.microsoft.com/office/powerpoint/2010/main" val="2002592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GLOBE web site where you can click on &quot;Send Data&quot; button.">
            <a:extLst>
              <a:ext uri="{FF2B5EF4-FFF2-40B4-BE49-F238E27FC236}">
                <a16:creationId xmlns:a16="http://schemas.microsoft.com/office/drawing/2014/main" id="{CE8E6C6F-AE66-DA45-A43E-2C6460C1E205}"/>
              </a:ext>
            </a:extLst>
          </p:cNvPr>
          <p:cNvPicPr>
            <a:picLocks noChangeAspect="1"/>
          </p:cNvPicPr>
          <p:nvPr/>
        </p:nvPicPr>
        <p:blipFill>
          <a:blip r:embed="rId2"/>
          <a:stretch>
            <a:fillRect/>
          </a:stretch>
        </p:blipFill>
        <p:spPr>
          <a:xfrm>
            <a:off x="1328928" y="2570704"/>
            <a:ext cx="7815072" cy="2068299"/>
          </a:xfrm>
          <a:prstGeom prst="rect">
            <a:avLst/>
          </a:prstGeom>
        </p:spPr>
      </p:pic>
      <p:cxnSp>
        <p:nvCxnSpPr>
          <p:cNvPr id="14" name="Straight Arrow Connector 13" descr="Arrow pointing to button labeled &quot;Send Data&quot;.">
            <a:extLst>
              <a:ext uri="{FF2B5EF4-FFF2-40B4-BE49-F238E27FC236}">
                <a16:creationId xmlns:a16="http://schemas.microsoft.com/office/drawing/2014/main" id="{812822E7-3D51-FB47-BDAE-C2721122B5E9}"/>
              </a:ext>
            </a:extLst>
          </p:cNvPr>
          <p:cNvCxnSpPr>
            <a:cxnSpLocks/>
          </p:cNvCxnSpPr>
          <p:nvPr/>
        </p:nvCxnSpPr>
        <p:spPr>
          <a:xfrm flipV="1">
            <a:off x="1933731" y="4635083"/>
            <a:ext cx="0" cy="3396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B678EA84-C4B9-4D90-84B5-E2526840E3B4}"/>
              </a:ext>
            </a:extLst>
          </p:cNvPr>
          <p:cNvSpPr txBox="1">
            <a:spLocks/>
          </p:cNvSpPr>
          <p:nvPr/>
        </p:nvSpPr>
        <p:spPr>
          <a:xfrm>
            <a:off x="1328928" y="1467802"/>
            <a:ext cx="5537454" cy="7016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AR" sz="4100" dirty="0" smtClean="0">
                <a:solidFill>
                  <a:srgbClr val="254061"/>
                </a:solidFill>
                <a:latin typeface="Calibri" panose="020F0502020204030204" pitchFamily="34" charset="0"/>
                <a:ea typeface="+mn-ea"/>
                <a:cs typeface="+mn-cs"/>
              </a:rPr>
              <a:t>Enviar los datos a GLOBE</a:t>
            </a:r>
            <a:endParaRPr lang="es-AR" dirty="0"/>
          </a:p>
        </p:txBody>
      </p:sp>
      <p:sp>
        <p:nvSpPr>
          <p:cNvPr id="8" name="TextBox 14" descr="Text box that reads: &quot;Click 'Send Data' when data entry is complete.&quot;">
            <a:extLst>
              <a:ext uri="{FF2B5EF4-FFF2-40B4-BE49-F238E27FC236}">
                <a16:creationId xmlns:a16="http://schemas.microsoft.com/office/drawing/2014/main" id="{E93D69E7-3ACD-4944-B0B0-D9B396582462}"/>
              </a:ext>
            </a:extLst>
          </p:cNvPr>
          <p:cNvSpPr txBox="1"/>
          <p:nvPr/>
        </p:nvSpPr>
        <p:spPr>
          <a:xfrm>
            <a:off x="1651690" y="5273805"/>
            <a:ext cx="5498160" cy="646331"/>
          </a:xfrm>
          <a:prstGeom prst="rect">
            <a:avLst/>
          </a:prstGeom>
          <a:noFill/>
        </p:spPr>
        <p:txBody>
          <a:bodyPr wrap="square" rtlCol="0">
            <a:spAutoFit/>
          </a:bodyPr>
          <a:lstStyle/>
          <a:p>
            <a:r>
              <a:rPr lang="es-ES" dirty="0">
                <a:solidFill>
                  <a:srgbClr val="FF0000"/>
                </a:solidFill>
              </a:rPr>
              <a:t>Haga clic en "Enviar datos" cuando se complete la entrada de datos.</a:t>
            </a:r>
            <a:endParaRPr lang="es-AR" dirty="0">
              <a:solidFill>
                <a:srgbClr val="FF0000"/>
              </a:solidFill>
            </a:endParaRPr>
          </a:p>
        </p:txBody>
      </p:sp>
    </p:spTree>
    <p:extLst>
      <p:ext uri="{BB962C8B-B14F-4D97-AF65-F5344CB8AC3E}">
        <p14:creationId xmlns:p14="http://schemas.microsoft.com/office/powerpoint/2010/main" val="3937388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GLOBE web site where you see confirmation of Observation created successfully.">
            <a:extLst>
              <a:ext uri="{FF2B5EF4-FFF2-40B4-BE49-F238E27FC236}">
                <a16:creationId xmlns:a16="http://schemas.microsoft.com/office/drawing/2014/main" id="{7BFF9AC8-56E4-D244-BBCF-FC71807546A1}"/>
              </a:ext>
            </a:extLst>
          </p:cNvPr>
          <p:cNvPicPr>
            <a:picLocks noChangeAspect="1"/>
          </p:cNvPicPr>
          <p:nvPr/>
        </p:nvPicPr>
        <p:blipFill>
          <a:blip r:embed="rId2"/>
          <a:stretch>
            <a:fillRect/>
          </a:stretch>
        </p:blipFill>
        <p:spPr>
          <a:xfrm>
            <a:off x="1328928" y="1977311"/>
            <a:ext cx="7815072" cy="1771328"/>
          </a:xfrm>
          <a:prstGeom prst="rect">
            <a:avLst/>
          </a:prstGeom>
        </p:spPr>
      </p:pic>
      <p:sp>
        <p:nvSpPr>
          <p:cNvPr id="6" name="Oval 5" descr="Oval around the confirmation message that includes a happy face and the text: &quot;Observation created successfully. Print this submission, view observations or create a new one.&quot;">
            <a:extLst>
              <a:ext uri="{FF2B5EF4-FFF2-40B4-BE49-F238E27FC236}">
                <a16:creationId xmlns:a16="http://schemas.microsoft.com/office/drawing/2014/main" id="{0EF92612-DF2F-2542-94AA-C7E5C18E6331}"/>
              </a:ext>
            </a:extLst>
          </p:cNvPr>
          <p:cNvSpPr/>
          <p:nvPr/>
        </p:nvSpPr>
        <p:spPr>
          <a:xfrm>
            <a:off x="1328928" y="1858780"/>
            <a:ext cx="4742088" cy="884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descr="Arrow pointing to the &quot;Observation created successfully&quot; message.">
            <a:extLst>
              <a:ext uri="{FF2B5EF4-FFF2-40B4-BE49-F238E27FC236}">
                <a16:creationId xmlns:a16="http://schemas.microsoft.com/office/drawing/2014/main" id="{74450863-8A51-DA44-B9A1-47956A28953B}"/>
              </a:ext>
            </a:extLst>
          </p:cNvPr>
          <p:cNvCxnSpPr>
            <a:cxnSpLocks/>
          </p:cNvCxnSpPr>
          <p:nvPr/>
        </p:nvCxnSpPr>
        <p:spPr>
          <a:xfrm flipH="1" flipV="1">
            <a:off x="4092315" y="2818151"/>
            <a:ext cx="164892" cy="3367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CCC04266-92A7-4806-8F40-EDE323447AB3}"/>
              </a:ext>
            </a:extLst>
          </p:cNvPr>
          <p:cNvSpPr txBox="1">
            <a:spLocks/>
          </p:cNvSpPr>
          <p:nvPr/>
        </p:nvSpPr>
        <p:spPr>
          <a:xfrm>
            <a:off x="1197610" y="1015365"/>
            <a:ext cx="6178550" cy="6711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254061"/>
                </a:solidFill>
                <a:latin typeface="Calibri" panose="020F0502020204030204" pitchFamily="34" charset="0"/>
                <a:ea typeface="+mn-ea"/>
                <a:cs typeface="+mn-cs"/>
              </a:rPr>
              <a:t>Confirmar envío de datos</a:t>
            </a:r>
            <a:endParaRPr lang="es-AR" dirty="0"/>
          </a:p>
        </p:txBody>
      </p:sp>
      <p:sp>
        <p:nvSpPr>
          <p:cNvPr id="9" name="TextBox 6" descr="Text box that reads: &quot;Look for the Observation created successfully message.&quot;">
            <a:extLst>
              <a:ext uri="{FF2B5EF4-FFF2-40B4-BE49-F238E27FC236}">
                <a16:creationId xmlns:a16="http://schemas.microsoft.com/office/drawing/2014/main" id="{0A76307C-AC3C-A14A-BB34-DD736AAA0F30}"/>
              </a:ext>
            </a:extLst>
          </p:cNvPr>
          <p:cNvSpPr txBox="1"/>
          <p:nvPr/>
        </p:nvSpPr>
        <p:spPr>
          <a:xfrm>
            <a:off x="3555398" y="3154940"/>
            <a:ext cx="5413157" cy="646331"/>
          </a:xfrm>
          <a:prstGeom prst="rect">
            <a:avLst/>
          </a:prstGeom>
          <a:noFill/>
        </p:spPr>
        <p:txBody>
          <a:bodyPr wrap="square" rtlCol="0">
            <a:spAutoFit/>
          </a:bodyPr>
          <a:lstStyle/>
          <a:p>
            <a:r>
              <a:rPr lang="es-ES" dirty="0">
                <a:solidFill>
                  <a:srgbClr val="FF0000"/>
                </a:solidFill>
              </a:rPr>
              <a:t>Busque el "Mensaje de observación creada correctamente".</a:t>
            </a:r>
            <a:endParaRPr lang="es-AR" dirty="0">
              <a:solidFill>
                <a:srgbClr val="FF0000"/>
              </a:solidFill>
            </a:endParaRPr>
          </a:p>
        </p:txBody>
      </p:sp>
    </p:spTree>
    <p:extLst>
      <p:ext uri="{BB962C8B-B14F-4D97-AF65-F5344CB8AC3E}">
        <p14:creationId xmlns:p14="http://schemas.microsoft.com/office/powerpoint/2010/main" val="3227425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F5A2B7-2945-4357-8A7C-A55695CB2566}"/>
              </a:ext>
            </a:extLst>
          </p:cNvPr>
          <p:cNvSpPr txBox="1">
            <a:spLocks/>
          </p:cNvSpPr>
          <p:nvPr/>
        </p:nvSpPr>
        <p:spPr>
          <a:xfrm>
            <a:off x="1167130" y="1198245"/>
            <a:ext cx="7886700" cy="5695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smtClean="0">
                <a:solidFill>
                  <a:schemeClr val="accent1">
                    <a:lumMod val="50000"/>
                  </a:schemeClr>
                </a:solidFill>
              </a:rPr>
              <a:t>Comprensión de sus datos: análisis de datos</a:t>
            </a:r>
            <a:endParaRPr lang="es-AR" sz="3600" dirty="0"/>
          </a:p>
        </p:txBody>
      </p:sp>
      <p:sp>
        <p:nvSpPr>
          <p:cNvPr id="6" name="TextBox 4">
            <a:extLst>
              <a:ext uri="{FF2B5EF4-FFF2-40B4-BE49-F238E27FC236}">
                <a16:creationId xmlns:a16="http://schemas.microsoft.com/office/drawing/2014/main" id="{29E2CAE7-256C-E440-B2E1-35737BB699AB}"/>
              </a:ext>
            </a:extLst>
          </p:cNvPr>
          <p:cNvSpPr txBox="1"/>
          <p:nvPr/>
        </p:nvSpPr>
        <p:spPr>
          <a:xfrm>
            <a:off x="1488922" y="1916264"/>
            <a:ext cx="7655077" cy="4385816"/>
          </a:xfrm>
          <a:prstGeom prst="rect">
            <a:avLst/>
          </a:prstGeom>
          <a:noFill/>
        </p:spPr>
        <p:txBody>
          <a:bodyPr wrap="square" rtlCol="0">
            <a:spAutoFit/>
          </a:bodyPr>
          <a:lstStyle/>
          <a:p>
            <a:pPr>
              <a:spcAft>
                <a:spcPts val="1200"/>
              </a:spcAft>
            </a:pPr>
            <a:r>
              <a:rPr lang="es-ES" sz="2400" dirty="0"/>
              <a:t>Utilice las </a:t>
            </a:r>
            <a:r>
              <a:rPr lang="es-ES" sz="2400" i="1" dirty="0"/>
              <a:t>Guías para maestros de análisis de biomasa y carbono </a:t>
            </a:r>
            <a:r>
              <a:rPr lang="es-ES" sz="2400" dirty="0"/>
              <a:t>(documentos separados </a:t>
            </a:r>
            <a:r>
              <a:rPr lang="es-ES" sz="2400" dirty="0" smtClean="0"/>
              <a:t>para </a:t>
            </a:r>
            <a:r>
              <a:rPr lang="es-AR" sz="2400" i="1" dirty="0" smtClean="0">
                <a:hlinkClick r:id="rId2"/>
              </a:rPr>
              <a:t>árboles</a:t>
            </a:r>
            <a:r>
              <a:rPr lang="es-ES" sz="2400" i="1" dirty="0" smtClean="0"/>
              <a:t>, </a:t>
            </a:r>
            <a:r>
              <a:rPr lang="es-AR" sz="2400" i="1" dirty="0" smtClean="0">
                <a:hlinkClick r:id="rId3"/>
              </a:rPr>
              <a:t>arbustos/retoño</a:t>
            </a:r>
            <a:r>
              <a:rPr lang="es-AR" sz="2400" i="1" dirty="0" smtClean="0"/>
              <a:t> y </a:t>
            </a:r>
            <a:r>
              <a:rPr lang="es-AR" sz="2400" i="1" dirty="0" smtClean="0">
                <a:hlinkClick r:id="rId4"/>
              </a:rPr>
              <a:t>vegetación herbácea</a:t>
            </a:r>
            <a:r>
              <a:rPr lang="es-ES" sz="2400" dirty="0" smtClean="0"/>
              <a:t>) </a:t>
            </a:r>
            <a:r>
              <a:rPr lang="es-ES" sz="2400" dirty="0"/>
              <a:t>para ayudar a los estudiantes a observar y comprender patrones y tendencias en sus datos de medición de campo</a:t>
            </a:r>
            <a:r>
              <a:rPr lang="es-ES" sz="2400" dirty="0" smtClean="0"/>
              <a:t>.</a:t>
            </a:r>
          </a:p>
          <a:p>
            <a:pPr>
              <a:spcAft>
                <a:spcPts val="600"/>
              </a:spcAft>
            </a:pPr>
            <a:r>
              <a:rPr lang="es-AR" sz="2400" u="sng" dirty="0" smtClean="0"/>
              <a:t>Requiere:</a:t>
            </a:r>
          </a:p>
          <a:p>
            <a:pPr marL="342900" indent="-342900">
              <a:buFont typeface="Arial" panose="020B0604020202020204" pitchFamily="34" charset="0"/>
              <a:buChar char="•"/>
            </a:pPr>
            <a:r>
              <a:rPr lang="es-AR" sz="2400" dirty="0"/>
              <a:t>Hoja de cálculo de datos descargada de GLOBE (consulte las instrucciones en la página siguiente)</a:t>
            </a:r>
          </a:p>
          <a:p>
            <a:pPr marL="342900" indent="-342900">
              <a:buFont typeface="Arial" panose="020B0604020202020204" pitchFamily="34" charset="0"/>
              <a:buChar char="•"/>
            </a:pPr>
            <a:r>
              <a:rPr lang="es-AR" sz="2400" dirty="0"/>
              <a:t>Microsoft Excel (o un programa de hoja de cálculo similar)</a:t>
            </a:r>
          </a:p>
          <a:p>
            <a:pPr marL="342900" indent="-342900">
              <a:buFont typeface="Arial" panose="020B0604020202020204" pitchFamily="34" charset="0"/>
              <a:buChar char="•"/>
            </a:pPr>
            <a:r>
              <a:rPr lang="es-AR" sz="2400" dirty="0"/>
              <a:t>Preguntas sobre análisis de biomasa</a:t>
            </a:r>
            <a:endParaRPr lang="es-AR" sz="2400" i="1" dirty="0"/>
          </a:p>
        </p:txBody>
      </p:sp>
    </p:spTree>
    <p:extLst>
      <p:ext uri="{BB962C8B-B14F-4D97-AF65-F5344CB8AC3E}">
        <p14:creationId xmlns:p14="http://schemas.microsoft.com/office/powerpoint/2010/main" val="1037355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16A45C9-C2CA-49C8-9866-4E8CC4DAFA97}"/>
              </a:ext>
            </a:extLst>
          </p:cNvPr>
          <p:cNvSpPr txBox="1">
            <a:spLocks/>
          </p:cNvSpPr>
          <p:nvPr/>
        </p:nvSpPr>
        <p:spPr>
          <a:xfrm>
            <a:off x="1217168" y="955040"/>
            <a:ext cx="7807959" cy="103632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smtClean="0">
                <a:solidFill>
                  <a:srgbClr val="254061"/>
                </a:solidFill>
                <a:ea typeface="+mn-ea"/>
                <a:cs typeface="+mn-cs"/>
              </a:rPr>
              <a:t>Descargar datos de GLOBE (1/3)</a:t>
            </a:r>
            <a:br>
              <a:rPr lang="es-ES" sz="2800" smtClean="0">
                <a:solidFill>
                  <a:srgbClr val="254061"/>
                </a:solidFill>
                <a:ea typeface="+mn-ea"/>
                <a:cs typeface="+mn-cs"/>
              </a:rPr>
            </a:br>
            <a:r>
              <a:rPr lang="es-ES" sz="2800" smtClean="0">
                <a:solidFill>
                  <a:srgbClr val="254061"/>
                </a:solidFill>
                <a:ea typeface="+mn-ea"/>
                <a:cs typeface="+mn-cs"/>
              </a:rPr>
              <a:t>* completo con estimaciones de carbono y biomasa</a:t>
            </a:r>
            <a:endParaRPr lang="es-AR" sz="3600" dirty="0"/>
          </a:p>
        </p:txBody>
      </p:sp>
      <p:sp>
        <p:nvSpPr>
          <p:cNvPr id="24" name="Rectangle 1">
            <a:extLst>
              <a:ext uri="{FF2B5EF4-FFF2-40B4-BE49-F238E27FC236}">
                <a16:creationId xmlns:a16="http://schemas.microsoft.com/office/drawing/2014/main" id="{4A790EE9-02A3-8047-8465-E0492ABFE877}"/>
              </a:ext>
            </a:extLst>
          </p:cNvPr>
          <p:cNvSpPr/>
          <p:nvPr/>
        </p:nvSpPr>
        <p:spPr>
          <a:xfrm>
            <a:off x="1223140" y="1890636"/>
            <a:ext cx="3957946" cy="4868438"/>
          </a:xfrm>
          <a:prstGeom prst="rect">
            <a:avLst/>
          </a:prstGeom>
        </p:spPr>
        <p:txBody>
          <a:bodyPr wrap="square">
            <a:normAutofit lnSpcReduction="10000"/>
          </a:bodyPr>
          <a:lstStyle/>
          <a:p>
            <a:pPr marL="342900" indent="-342900">
              <a:buFont typeface="+mj-lt"/>
              <a:buAutoNum type="arabicPeriod"/>
            </a:pPr>
            <a:r>
              <a:rPr lang="es-ES" dirty="0">
                <a:latin typeface="ArialMT"/>
              </a:rPr>
              <a:t>Vaya a </a:t>
            </a:r>
            <a:r>
              <a:rPr lang="es-ES" dirty="0" smtClean="0">
                <a:latin typeface="ArialMT"/>
              </a:rPr>
              <a:t>la </a:t>
            </a:r>
            <a:r>
              <a:rPr lang="es-AR" dirty="0" smtClean="0">
                <a:latin typeface="ArialMT"/>
                <a:hlinkClick r:id="rId2"/>
              </a:rPr>
              <a:t>herramienta de acceso a datos de GLOBE</a:t>
            </a:r>
            <a:endParaRPr lang="es-AR" dirty="0" smtClean="0">
              <a:latin typeface="ArialMT"/>
            </a:endParaRPr>
          </a:p>
          <a:p>
            <a:pPr marL="342900" indent="-342900">
              <a:buFont typeface="+mj-lt"/>
              <a:buAutoNum type="arabicPeriod"/>
            </a:pPr>
            <a:endParaRPr lang="es-AR" dirty="0" smtClean="0">
              <a:latin typeface="ArialMT"/>
            </a:endParaRPr>
          </a:p>
          <a:p>
            <a:pPr marL="342900" indent="-342900">
              <a:buFont typeface="+mj-lt"/>
              <a:buAutoNum type="arabicPeriod"/>
            </a:pPr>
            <a:r>
              <a:rPr lang="es-ES" dirty="0">
                <a:latin typeface="ArialMT"/>
              </a:rPr>
              <a:t>Lea las instrucciones para familiarizarse con esta herramienta</a:t>
            </a:r>
            <a:r>
              <a:rPr lang="es-ES" dirty="0" smtClean="0">
                <a:latin typeface="ArialMT"/>
              </a:rPr>
              <a:t>.</a:t>
            </a:r>
          </a:p>
          <a:p>
            <a:pPr marL="342900" indent="-342900">
              <a:buFont typeface="+mj-lt"/>
              <a:buAutoNum type="arabicPeriod"/>
            </a:pPr>
            <a:endParaRPr lang="es-ES" dirty="0" smtClean="0">
              <a:latin typeface="ArialMT"/>
            </a:endParaRPr>
          </a:p>
          <a:p>
            <a:pPr marL="342900" indent="-342900">
              <a:buFont typeface="+mj-lt"/>
              <a:buAutoNum type="arabicPeriod"/>
            </a:pPr>
            <a:r>
              <a:rPr lang="es-ES" dirty="0" smtClean="0">
                <a:latin typeface="ArialMT"/>
              </a:rPr>
              <a:t>En </a:t>
            </a:r>
            <a:r>
              <a:rPr lang="es-ES" dirty="0">
                <a:latin typeface="ArialMT"/>
              </a:rPr>
              <a:t>Filtros de datos, haga clic en "Seleccionar protocolos</a:t>
            </a:r>
            <a:r>
              <a:rPr lang="es-ES" dirty="0" smtClean="0">
                <a:latin typeface="ArialMT"/>
              </a:rPr>
              <a:t>".</a:t>
            </a:r>
          </a:p>
          <a:p>
            <a:pPr marL="342900" indent="-342900">
              <a:buFont typeface="+mj-lt"/>
              <a:buAutoNum type="arabicPeriod"/>
            </a:pPr>
            <a:endParaRPr lang="es-ES" dirty="0" smtClean="0">
              <a:latin typeface="ArialMT"/>
            </a:endParaRPr>
          </a:p>
          <a:p>
            <a:pPr marL="342900" indent="-342900">
              <a:buFont typeface="+mj-lt"/>
              <a:buAutoNum type="arabicPeriod"/>
            </a:pPr>
            <a:r>
              <a:rPr lang="es-ES" dirty="0" smtClean="0">
                <a:latin typeface="ArialMT"/>
              </a:rPr>
              <a:t>Desplácese </a:t>
            </a:r>
            <a:r>
              <a:rPr lang="es-ES" dirty="0">
                <a:latin typeface="ArialMT"/>
              </a:rPr>
              <a:t>hacia abajo para encontrar la sección Biosfera, haga clic en "Ciclo del carbono" y haga clic en Agregar protocolos</a:t>
            </a:r>
            <a:r>
              <a:rPr lang="es-ES" dirty="0" smtClean="0">
                <a:latin typeface="ArialMT"/>
              </a:rPr>
              <a:t>.</a:t>
            </a:r>
          </a:p>
          <a:p>
            <a:pPr marL="342900" indent="-342900">
              <a:buFont typeface="+mj-lt"/>
              <a:buAutoNum type="arabicPeriod"/>
            </a:pPr>
            <a:endParaRPr lang="es-ES" dirty="0">
              <a:latin typeface="ArialMT"/>
            </a:endParaRPr>
          </a:p>
          <a:p>
            <a:pPr marL="342900" indent="-342900">
              <a:buFont typeface="+mj-lt"/>
              <a:buAutoNum type="arabicPeriod"/>
            </a:pPr>
            <a:r>
              <a:rPr lang="es-ES" dirty="0" smtClean="0">
                <a:latin typeface="ArialMT"/>
              </a:rPr>
              <a:t>Seleccione </a:t>
            </a:r>
            <a:r>
              <a:rPr lang="es-ES" dirty="0">
                <a:latin typeface="ArialMT"/>
              </a:rPr>
              <a:t>un rango de datos que incluya la fecha en la que recopiló los datos. Haga clic en Agregar al filtro.</a:t>
            </a:r>
            <a:endParaRPr lang="es-AR" dirty="0">
              <a:latin typeface="TimesNewRomanPSMT" panose="02020603050405020304" pitchFamily="18" charset="0"/>
            </a:endParaRPr>
          </a:p>
        </p:txBody>
      </p:sp>
      <p:pic>
        <p:nvPicPr>
          <p:cNvPr id="25" name="Picture 4" descr="Screenshot of GLOBE web site's section where you can download data. Showing area where you select a filter, by selecting a protocol. On the example shown, the Carbon Cycle protocol is selected.">
            <a:extLst>
              <a:ext uri="{FF2B5EF4-FFF2-40B4-BE49-F238E27FC236}">
                <a16:creationId xmlns:a16="http://schemas.microsoft.com/office/drawing/2014/main" id="{38926BB2-51E6-BE45-B690-A49961325CEA}"/>
              </a:ext>
            </a:extLst>
          </p:cNvPr>
          <p:cNvPicPr>
            <a:picLocks noChangeAspect="1"/>
          </p:cNvPicPr>
          <p:nvPr/>
        </p:nvPicPr>
        <p:blipFill>
          <a:blip r:embed="rId3"/>
          <a:stretch>
            <a:fillRect/>
          </a:stretch>
        </p:blipFill>
        <p:spPr>
          <a:xfrm>
            <a:off x="5338094" y="2295728"/>
            <a:ext cx="3453633" cy="2595140"/>
          </a:xfrm>
          <a:prstGeom prst="rect">
            <a:avLst/>
          </a:prstGeom>
        </p:spPr>
      </p:pic>
      <p:sp>
        <p:nvSpPr>
          <p:cNvPr id="26" name="Oval 11" descr="Oval surrounding the section on the GLOBE web site where you click on &quot;Select Protocols&quot;.">
            <a:extLst>
              <a:ext uri="{FF2B5EF4-FFF2-40B4-BE49-F238E27FC236}">
                <a16:creationId xmlns:a16="http://schemas.microsoft.com/office/drawing/2014/main" id="{D8DC5BF4-01DA-294D-93E4-E9E4534A21DE}"/>
              </a:ext>
            </a:extLst>
          </p:cNvPr>
          <p:cNvSpPr/>
          <p:nvPr/>
        </p:nvSpPr>
        <p:spPr>
          <a:xfrm>
            <a:off x="5259590" y="288544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14" descr="Arrow pointing to section on GLOBE web site where you can Select Protocols to download data.">
            <a:extLst>
              <a:ext uri="{FF2B5EF4-FFF2-40B4-BE49-F238E27FC236}">
                <a16:creationId xmlns:a16="http://schemas.microsoft.com/office/drawing/2014/main" id="{EAE10C6E-339A-764F-9B5D-83C584B5F93F}"/>
              </a:ext>
            </a:extLst>
          </p:cNvPr>
          <p:cNvCxnSpPr>
            <a:cxnSpLocks/>
            <a:endCxn id="26" idx="2"/>
          </p:cNvCxnSpPr>
          <p:nvPr/>
        </p:nvCxnSpPr>
        <p:spPr>
          <a:xfrm flipV="1">
            <a:off x="4844675" y="3017520"/>
            <a:ext cx="414915" cy="97037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1" descr="Arrow pointing to section on GLOBE web site where you can filter by protocols. Example shown has &quot;Carbon Cycle&quot; checked.">
            <a:extLst>
              <a:ext uri="{FF2B5EF4-FFF2-40B4-BE49-F238E27FC236}">
                <a16:creationId xmlns:a16="http://schemas.microsoft.com/office/drawing/2014/main" id="{801E5CBB-B865-914A-AFF5-FD59F14BC04D}"/>
              </a:ext>
            </a:extLst>
          </p:cNvPr>
          <p:cNvCxnSpPr>
            <a:cxnSpLocks/>
            <a:stCxn id="32" idx="3"/>
          </p:cNvCxnSpPr>
          <p:nvPr/>
        </p:nvCxnSpPr>
        <p:spPr>
          <a:xfrm flipV="1">
            <a:off x="6398798" y="4729923"/>
            <a:ext cx="751447" cy="3133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29" name="Picture 6" descr="Screenshot of GLOBE web site where you can download data. This section emphasizes are where you enter the date range you want to retrieve data for.">
            <a:extLst>
              <a:ext uri="{FF2B5EF4-FFF2-40B4-BE49-F238E27FC236}">
                <a16:creationId xmlns:a16="http://schemas.microsoft.com/office/drawing/2014/main" id="{2A43701F-8C02-924E-B0E0-5DD605CA3EE8}"/>
              </a:ext>
            </a:extLst>
          </p:cNvPr>
          <p:cNvPicPr>
            <a:picLocks noChangeAspect="1"/>
          </p:cNvPicPr>
          <p:nvPr/>
        </p:nvPicPr>
        <p:blipFill>
          <a:blip r:embed="rId4"/>
          <a:stretch>
            <a:fillRect/>
          </a:stretch>
        </p:blipFill>
        <p:spPr>
          <a:xfrm>
            <a:off x="5259590" y="5128126"/>
            <a:ext cx="3509010" cy="1630948"/>
          </a:xfrm>
          <a:prstGeom prst="rect">
            <a:avLst/>
          </a:prstGeom>
        </p:spPr>
      </p:pic>
      <p:sp>
        <p:nvSpPr>
          <p:cNvPr id="30" name="Oval 12" descr="Oval surrounding the words &quot;Data Range&quot; on the GLOBE screen to retrieve data from a particular date range.">
            <a:extLst>
              <a:ext uri="{FF2B5EF4-FFF2-40B4-BE49-F238E27FC236}">
                <a16:creationId xmlns:a16="http://schemas.microsoft.com/office/drawing/2014/main" id="{10214C81-C945-DA43-936D-55832C4EE7B0}"/>
              </a:ext>
            </a:extLst>
          </p:cNvPr>
          <p:cNvSpPr/>
          <p:nvPr/>
        </p:nvSpPr>
        <p:spPr>
          <a:xfrm>
            <a:off x="5076710" y="563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15" descr="Arrow pointing to the words &quot;Date Range&quot; on the GLOBE screen where you can download data.">
            <a:extLst>
              <a:ext uri="{FF2B5EF4-FFF2-40B4-BE49-F238E27FC236}">
                <a16:creationId xmlns:a16="http://schemas.microsoft.com/office/drawing/2014/main" id="{6EC08DD7-21E3-8B41-A6C8-403735A6A279}"/>
              </a:ext>
            </a:extLst>
          </p:cNvPr>
          <p:cNvCxnSpPr>
            <a:cxnSpLocks/>
          </p:cNvCxnSpPr>
          <p:nvPr/>
        </p:nvCxnSpPr>
        <p:spPr>
          <a:xfrm flipV="1">
            <a:off x="4844675" y="5918200"/>
            <a:ext cx="496095" cy="33907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2" name="Rectángulo redondeado 31"/>
          <p:cNvSpPr/>
          <p:nvPr/>
        </p:nvSpPr>
        <p:spPr>
          <a:xfrm>
            <a:off x="5338094" y="4845961"/>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los protocolos</a:t>
            </a:r>
            <a:endParaRPr lang="es-AR" sz="1100" dirty="0"/>
          </a:p>
        </p:txBody>
      </p:sp>
      <p:sp>
        <p:nvSpPr>
          <p:cNvPr id="33" name="Rectángulo redondeado 32"/>
          <p:cNvSpPr/>
          <p:nvPr/>
        </p:nvSpPr>
        <p:spPr>
          <a:xfrm>
            <a:off x="3868056" y="6374851"/>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al filtro</a:t>
            </a:r>
            <a:endParaRPr lang="es-AR" sz="1100" dirty="0"/>
          </a:p>
        </p:txBody>
      </p:sp>
      <p:sp>
        <p:nvSpPr>
          <p:cNvPr id="34" name="Rectángulo redondeado 33"/>
          <p:cNvSpPr/>
          <p:nvPr/>
        </p:nvSpPr>
        <p:spPr>
          <a:xfrm>
            <a:off x="7150245" y="6405065"/>
            <a:ext cx="1060704" cy="394636"/>
          </a:xfrm>
          <a:prstGeom prst="roundRect">
            <a:avLst/>
          </a:prstGeom>
          <a:solidFill>
            <a:srgbClr val="055000"/>
          </a:solidFill>
          <a:ln>
            <a:solidFill>
              <a:srgbClr val="055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1100" dirty="0" smtClean="0"/>
              <a:t>Agregue al filtro</a:t>
            </a:r>
            <a:endParaRPr lang="es-AR" sz="1100" dirty="0"/>
          </a:p>
        </p:txBody>
      </p:sp>
    </p:spTree>
    <p:extLst>
      <p:ext uri="{BB962C8B-B14F-4D97-AF65-F5344CB8AC3E}">
        <p14:creationId xmlns:p14="http://schemas.microsoft.com/office/powerpoint/2010/main" val="3136581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BFB392E-F915-4913-924A-AC5011B1E7B0}"/>
              </a:ext>
            </a:extLst>
          </p:cNvPr>
          <p:cNvSpPr txBox="1">
            <a:spLocks/>
          </p:cNvSpPr>
          <p:nvPr/>
        </p:nvSpPr>
        <p:spPr>
          <a:xfrm>
            <a:off x="1193074" y="1016000"/>
            <a:ext cx="7453086" cy="6508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700" smtClean="0">
                <a:solidFill>
                  <a:schemeClr val="accent1">
                    <a:lumMod val="50000"/>
                  </a:schemeClr>
                </a:solidFill>
              </a:rPr>
              <a:t>Descargar datos de GLOBE (</a:t>
            </a:r>
            <a:r>
              <a:rPr lang="es-AR" sz="3600" smtClean="0">
                <a:solidFill>
                  <a:srgbClr val="254061"/>
                </a:solidFill>
                <a:ea typeface="+mn-ea"/>
                <a:cs typeface="+mn-cs"/>
              </a:rPr>
              <a:t>2/3</a:t>
            </a:r>
            <a:r>
              <a:rPr lang="es-AR" sz="3700" smtClean="0">
                <a:solidFill>
                  <a:schemeClr val="accent1">
                    <a:lumMod val="50000"/>
                  </a:schemeClr>
                </a:solidFill>
              </a:rPr>
              <a:t>)</a:t>
            </a:r>
            <a:endParaRPr lang="es-AR" sz="3700" dirty="0">
              <a:solidFill>
                <a:schemeClr val="accent1">
                  <a:lumMod val="50000"/>
                </a:schemeClr>
              </a:solidFill>
            </a:endParaRPr>
          </a:p>
        </p:txBody>
      </p:sp>
      <p:sp>
        <p:nvSpPr>
          <p:cNvPr id="13" name="Rectangle 1">
            <a:extLst>
              <a:ext uri="{FF2B5EF4-FFF2-40B4-BE49-F238E27FC236}">
                <a16:creationId xmlns:a16="http://schemas.microsoft.com/office/drawing/2014/main" id="{4A790EE9-02A3-8047-8465-E0492ABFE877}"/>
              </a:ext>
            </a:extLst>
          </p:cNvPr>
          <p:cNvSpPr/>
          <p:nvPr/>
        </p:nvSpPr>
        <p:spPr>
          <a:xfrm>
            <a:off x="1328929" y="2117761"/>
            <a:ext cx="4076192" cy="4524315"/>
          </a:xfrm>
          <a:prstGeom prst="rect">
            <a:avLst/>
          </a:prstGeom>
        </p:spPr>
        <p:txBody>
          <a:bodyPr wrap="square">
            <a:spAutoFit/>
          </a:bodyPr>
          <a:lstStyle/>
          <a:p>
            <a:pPr marL="342900" indent="-342900">
              <a:buFont typeface="+mj-lt"/>
              <a:buAutoNum type="arabicPeriod" startAt="6"/>
            </a:pPr>
            <a:r>
              <a:rPr lang="es-ES" dirty="0">
                <a:latin typeface="ArialMT"/>
              </a:rPr>
              <a:t>En Filtros del sitio, haga clic en "Escuela o profesor" y seleccione su escuela.</a:t>
            </a: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r>
              <a:rPr lang="es-ES" dirty="0">
                <a:latin typeface="ArialMT"/>
              </a:rPr>
              <a:t>Si tiene varios sitios de campo del ciclo del carbono, seleccione el sitio individual en el que está interesado en "Nombre del sitio".</a:t>
            </a:r>
          </a:p>
          <a:p>
            <a:pPr marL="342900" indent="-342900">
              <a:buFont typeface="+mj-lt"/>
              <a:buAutoNum type="arabicPeriod" startAt="6"/>
            </a:pPr>
            <a:endParaRPr lang="es-ES" dirty="0">
              <a:latin typeface="ArialMT"/>
            </a:endParaRPr>
          </a:p>
          <a:p>
            <a:pPr marL="342900" indent="-342900">
              <a:buFont typeface="+mj-lt"/>
              <a:buAutoNum type="arabicPeriod" startAt="6"/>
            </a:pPr>
            <a:endParaRPr lang="es-ES" dirty="0">
              <a:latin typeface="ArialMT"/>
            </a:endParaRPr>
          </a:p>
          <a:p>
            <a:pPr marL="342900" indent="-342900">
              <a:buFont typeface="+mj-lt"/>
              <a:buAutoNum type="arabicPeriod" startAt="6"/>
            </a:pPr>
            <a:r>
              <a:rPr lang="es-ES" dirty="0">
                <a:latin typeface="ArialMT"/>
              </a:rPr>
              <a:t>Haga clic en el botón verde "Aplicar filtro" en la parte superior izquierda.</a:t>
            </a:r>
            <a:endParaRPr lang="es-AR" dirty="0">
              <a:latin typeface="TimesNewRomanPSMT" panose="02020603050405020304" pitchFamily="18" charset="0"/>
            </a:endParaRPr>
          </a:p>
        </p:txBody>
      </p:sp>
      <p:pic>
        <p:nvPicPr>
          <p:cNvPr id="14" name="Picture 4" descr="Screenshot of GLOBE web site where you can apply site filters to retrieve data; example shown is filtering by entering the School Name that starts with: &quot;University of New Hampshi&quot;.">
            <a:extLst>
              <a:ext uri="{FF2B5EF4-FFF2-40B4-BE49-F238E27FC236}">
                <a16:creationId xmlns:a16="http://schemas.microsoft.com/office/drawing/2014/main" id="{7506AF7C-7BA2-8C44-B2CA-3153521C64FF}"/>
              </a:ext>
            </a:extLst>
          </p:cNvPr>
          <p:cNvPicPr>
            <a:picLocks noChangeAspect="1"/>
          </p:cNvPicPr>
          <p:nvPr/>
        </p:nvPicPr>
        <p:blipFill>
          <a:blip r:embed="rId2"/>
          <a:stretch>
            <a:fillRect/>
          </a:stretch>
        </p:blipFill>
        <p:spPr>
          <a:xfrm>
            <a:off x="5405121" y="1955201"/>
            <a:ext cx="3674653" cy="1834478"/>
          </a:xfrm>
          <a:prstGeom prst="rect">
            <a:avLst/>
          </a:prstGeom>
        </p:spPr>
      </p:pic>
      <p:sp>
        <p:nvSpPr>
          <p:cNvPr id="15" name="Oval 5" descr="Oval surrounding the option to filter by School or Teacher on the screenshot of GLOBE web site.">
            <a:extLst>
              <a:ext uri="{FF2B5EF4-FFF2-40B4-BE49-F238E27FC236}">
                <a16:creationId xmlns:a16="http://schemas.microsoft.com/office/drawing/2014/main" id="{C4D51449-9AF8-634F-A6FE-4E6EBB670573}"/>
              </a:ext>
            </a:extLst>
          </p:cNvPr>
          <p:cNvSpPr/>
          <p:nvPr/>
        </p:nvSpPr>
        <p:spPr>
          <a:xfrm>
            <a:off x="5405121" y="309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6" descr="Arrow points to GLOBE screen where you can click on &quot;School or Teacher&quot; to filter data to download.">
            <a:extLst>
              <a:ext uri="{FF2B5EF4-FFF2-40B4-BE49-F238E27FC236}">
                <a16:creationId xmlns:a16="http://schemas.microsoft.com/office/drawing/2014/main" id="{BCB69157-8445-9849-9479-504B99C0B557}"/>
              </a:ext>
            </a:extLst>
          </p:cNvPr>
          <p:cNvCxnSpPr>
            <a:cxnSpLocks/>
            <a:endCxn id="15" idx="2"/>
          </p:cNvCxnSpPr>
          <p:nvPr/>
        </p:nvCxnSpPr>
        <p:spPr>
          <a:xfrm>
            <a:off x="5120640" y="2570481"/>
            <a:ext cx="284481" cy="66039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7" name="Picture 10" descr="Screenshot of GLOBE web site section where you can click on Apply Filter.">
            <a:extLst>
              <a:ext uri="{FF2B5EF4-FFF2-40B4-BE49-F238E27FC236}">
                <a16:creationId xmlns:a16="http://schemas.microsoft.com/office/drawing/2014/main" id="{15CC33FF-96F1-1049-AEB9-ACDB2FC89270}"/>
              </a:ext>
            </a:extLst>
          </p:cNvPr>
          <p:cNvPicPr>
            <a:picLocks noChangeAspect="1"/>
          </p:cNvPicPr>
          <p:nvPr/>
        </p:nvPicPr>
        <p:blipFill>
          <a:blip r:embed="rId3"/>
          <a:stretch>
            <a:fillRect/>
          </a:stretch>
        </p:blipFill>
        <p:spPr>
          <a:xfrm>
            <a:off x="5618480" y="4506559"/>
            <a:ext cx="3194050" cy="1548091"/>
          </a:xfrm>
          <a:prstGeom prst="rect">
            <a:avLst/>
          </a:prstGeom>
        </p:spPr>
      </p:pic>
      <p:cxnSp>
        <p:nvCxnSpPr>
          <p:cNvPr id="18" name="Straight Arrow Connector 11" descr="Arrow pointing to the &quot;Apply Filter&quot; button on the screenshot.">
            <a:extLst>
              <a:ext uri="{FF2B5EF4-FFF2-40B4-BE49-F238E27FC236}">
                <a16:creationId xmlns:a16="http://schemas.microsoft.com/office/drawing/2014/main" id="{F5634349-57C8-624E-870E-3C2EDB61BCB6}"/>
              </a:ext>
            </a:extLst>
          </p:cNvPr>
          <p:cNvCxnSpPr>
            <a:cxnSpLocks/>
          </p:cNvCxnSpPr>
          <p:nvPr/>
        </p:nvCxnSpPr>
        <p:spPr>
          <a:xfrm flipV="1">
            <a:off x="4348480" y="4866640"/>
            <a:ext cx="1341120" cy="5610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52953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shot of GLOBE Visualization System showing small part of map of US/Canada and data about a site.">
            <a:extLst>
              <a:ext uri="{FF2B5EF4-FFF2-40B4-BE49-F238E27FC236}">
                <a16:creationId xmlns:a16="http://schemas.microsoft.com/office/drawing/2014/main" id="{92BFB75B-0489-5241-9161-7FDAFCF32CA7}"/>
              </a:ext>
            </a:extLst>
          </p:cNvPr>
          <p:cNvPicPr>
            <a:picLocks noChangeAspect="1"/>
          </p:cNvPicPr>
          <p:nvPr/>
        </p:nvPicPr>
        <p:blipFill rotWithShape="1">
          <a:blip r:embed="rId2"/>
          <a:srcRect t="16368"/>
          <a:stretch/>
        </p:blipFill>
        <p:spPr>
          <a:xfrm>
            <a:off x="5725204" y="5554659"/>
            <a:ext cx="2502032" cy="1268789"/>
          </a:xfrm>
          <a:prstGeom prst="rect">
            <a:avLst/>
          </a:prstGeom>
        </p:spPr>
      </p:pic>
      <p:sp>
        <p:nvSpPr>
          <p:cNvPr id="10" name="Title 1">
            <a:extLst>
              <a:ext uri="{FF2B5EF4-FFF2-40B4-BE49-F238E27FC236}">
                <a16:creationId xmlns:a16="http://schemas.microsoft.com/office/drawing/2014/main" id="{E3B7148C-B79C-4B77-BD11-317BB4E90EDD}"/>
              </a:ext>
            </a:extLst>
          </p:cNvPr>
          <p:cNvSpPr txBox="1">
            <a:spLocks/>
          </p:cNvSpPr>
          <p:nvPr/>
        </p:nvSpPr>
        <p:spPr>
          <a:xfrm>
            <a:off x="1833562" y="1187511"/>
            <a:ext cx="6706235" cy="67119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600" dirty="0" smtClean="0">
                <a:solidFill>
                  <a:srgbClr val="254061"/>
                </a:solidFill>
                <a:ea typeface="+mn-ea"/>
                <a:cs typeface="+mn-cs"/>
              </a:rPr>
              <a:t>Descargar datos de GLOBE (3/3)</a:t>
            </a:r>
            <a:endParaRPr lang="es-AR" sz="3600" dirty="0"/>
          </a:p>
        </p:txBody>
      </p:sp>
      <p:sp>
        <p:nvSpPr>
          <p:cNvPr id="11" name="Rectangle 1">
            <a:extLst>
              <a:ext uri="{FF2B5EF4-FFF2-40B4-BE49-F238E27FC236}">
                <a16:creationId xmlns:a16="http://schemas.microsoft.com/office/drawing/2014/main" id="{4A790EE9-02A3-8047-8465-E0492ABFE877}"/>
              </a:ext>
            </a:extLst>
          </p:cNvPr>
          <p:cNvSpPr/>
          <p:nvPr/>
        </p:nvSpPr>
        <p:spPr>
          <a:xfrm>
            <a:off x="1481328" y="1851871"/>
            <a:ext cx="7601711" cy="3970318"/>
          </a:xfrm>
          <a:prstGeom prst="rect">
            <a:avLst/>
          </a:prstGeom>
        </p:spPr>
        <p:txBody>
          <a:bodyPr wrap="square">
            <a:spAutoFit/>
          </a:bodyPr>
          <a:lstStyle/>
          <a:p>
            <a:pPr marL="342900" indent="-342900">
              <a:buFont typeface="+mj-lt"/>
              <a:buAutoNum type="arabicPeriod" startAt="9"/>
            </a:pPr>
            <a:r>
              <a:rPr lang="es-ES" dirty="0">
                <a:latin typeface="ArialMT"/>
              </a:rPr>
              <a:t>Haga clic en "Obtener datos de medición" (tenga en cuenta que los datos se descargarán para toda la lista que vea, si su escuela no es la única en la lista, redefina sus filtros).</a:t>
            </a:r>
            <a:endParaRPr lang="es-AR" i="1" dirty="0" smtClean="0">
              <a:latin typeface="Arial" panose="020B0604020202020204" pitchFamily="34" charset="0"/>
            </a:endParaRPr>
          </a:p>
          <a:p>
            <a:pPr marL="342900" indent="-342900">
              <a:buFont typeface="+mj-lt"/>
              <a:buAutoNum type="arabicPeriod" startAt="9"/>
            </a:pPr>
            <a:endParaRPr lang="es-AR" i="1" dirty="0" smtClean="0">
              <a:latin typeface="Arial" panose="020B0604020202020204" pitchFamily="34" charset="0"/>
            </a:endParaRPr>
          </a:p>
          <a:p>
            <a:pPr marL="342900" indent="-342900">
              <a:buFont typeface="+mj-lt"/>
              <a:buAutoNum type="arabicPeriod" startAt="9"/>
            </a:pPr>
            <a:endParaRPr lang="es-AR" i="1" dirty="0" smtClean="0">
              <a:latin typeface="Arial" panose="020B0604020202020204" pitchFamily="34" charset="0"/>
            </a:endParaRPr>
          </a:p>
          <a:p>
            <a:pPr marL="342900" indent="-342900">
              <a:buFont typeface="+mj-lt"/>
              <a:buAutoNum type="arabicPeriod" startAt="9"/>
            </a:pPr>
            <a:endParaRPr lang="es-AR" dirty="0" smtClean="0">
              <a:latin typeface="TimesNewRomanPSMT" panose="02020603050405020304" pitchFamily="18" charset="0"/>
            </a:endParaRPr>
          </a:p>
          <a:p>
            <a:pPr marL="342900" indent="-342900">
              <a:buFont typeface="+mj-lt"/>
              <a:buAutoNum type="arabicPeriod" startAt="9"/>
            </a:pPr>
            <a:r>
              <a:rPr lang="es-ES" dirty="0">
                <a:latin typeface="ArialMT"/>
              </a:rPr>
              <a:t>El botón se actualizará y podrá hacer clic en Descargar datos de medición (~ 1) para descargar un .</a:t>
            </a:r>
            <a:r>
              <a:rPr lang="es-ES" dirty="0" err="1">
                <a:latin typeface="ArialMT"/>
              </a:rPr>
              <a:t>csv</a:t>
            </a:r>
            <a:r>
              <a:rPr lang="es-ES" dirty="0">
                <a:latin typeface="ArialMT"/>
              </a:rPr>
              <a:t>, que se puede abrir en una herramienta de hoja de cálculo como Excel. (Vea un ejemplo de hoja de cálculo del ciclo del carbono en la sección Análisis de datos de la página web del ciclo del carbono).</a:t>
            </a:r>
            <a:endParaRPr lang="es-AR" i="1" dirty="0" smtClean="0">
              <a:latin typeface="Arial" panose="020B0604020202020204" pitchFamily="34" charset="0"/>
            </a:endParaRPr>
          </a:p>
          <a:p>
            <a:endParaRPr lang="es-AR" i="1" dirty="0" smtClean="0">
              <a:latin typeface="Arial" panose="020B0604020202020204" pitchFamily="34" charset="0"/>
            </a:endParaRPr>
          </a:p>
          <a:p>
            <a:endParaRPr lang="es-AR" i="1" dirty="0" smtClean="0">
              <a:latin typeface="Arial" panose="020B0604020202020204" pitchFamily="34" charset="0"/>
            </a:endParaRPr>
          </a:p>
          <a:p>
            <a:endParaRPr lang="es-AR" i="1" dirty="0">
              <a:latin typeface="Arial" panose="020B0604020202020204" pitchFamily="34" charset="0"/>
            </a:endParaRPr>
          </a:p>
        </p:txBody>
      </p:sp>
      <p:pic>
        <p:nvPicPr>
          <p:cNvPr id="12" name="Picture 7" descr="Screenshot of GLOBE web site where you can click on Obtain Measurement Data.">
            <a:extLst>
              <a:ext uri="{FF2B5EF4-FFF2-40B4-BE49-F238E27FC236}">
                <a16:creationId xmlns:a16="http://schemas.microsoft.com/office/drawing/2014/main" id="{84A5B2F7-1206-F24C-A825-615DE105B6E0}"/>
              </a:ext>
            </a:extLst>
          </p:cNvPr>
          <p:cNvPicPr>
            <a:picLocks noChangeAspect="1"/>
          </p:cNvPicPr>
          <p:nvPr/>
        </p:nvPicPr>
        <p:blipFill>
          <a:blip r:embed="rId3"/>
          <a:stretch>
            <a:fillRect/>
          </a:stretch>
        </p:blipFill>
        <p:spPr>
          <a:xfrm>
            <a:off x="2540000" y="2903398"/>
            <a:ext cx="5293360" cy="713548"/>
          </a:xfrm>
          <a:prstGeom prst="rect">
            <a:avLst/>
          </a:prstGeom>
        </p:spPr>
      </p:pic>
      <p:sp>
        <p:nvSpPr>
          <p:cNvPr id="13" name="Oval 10" descr="Oval surrounding &quot;Obtain Measurement Data&quot;.">
            <a:extLst>
              <a:ext uri="{FF2B5EF4-FFF2-40B4-BE49-F238E27FC236}">
                <a16:creationId xmlns:a16="http://schemas.microsoft.com/office/drawing/2014/main" id="{8542B71E-B4DF-8842-BEF4-4A3BFE3C6EE0}"/>
              </a:ext>
            </a:extLst>
          </p:cNvPr>
          <p:cNvSpPr/>
          <p:nvPr/>
        </p:nvSpPr>
        <p:spPr>
          <a:xfrm>
            <a:off x="5313680" y="2738554"/>
            <a:ext cx="2031999" cy="508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9" descr="Image of Download Measurement Data (~1) button.">
            <a:extLst>
              <a:ext uri="{FF2B5EF4-FFF2-40B4-BE49-F238E27FC236}">
                <a16:creationId xmlns:a16="http://schemas.microsoft.com/office/drawing/2014/main" id="{2B53C21A-327A-204F-A4DB-452D54BB581A}"/>
              </a:ext>
            </a:extLst>
          </p:cNvPr>
          <p:cNvPicPr>
            <a:picLocks noChangeAspect="1"/>
          </p:cNvPicPr>
          <p:nvPr/>
        </p:nvPicPr>
        <p:blipFill>
          <a:blip r:embed="rId4"/>
          <a:stretch>
            <a:fillRect/>
          </a:stretch>
        </p:blipFill>
        <p:spPr>
          <a:xfrm>
            <a:off x="5517691" y="4997235"/>
            <a:ext cx="2120900" cy="297536"/>
          </a:xfrm>
          <a:prstGeom prst="rect">
            <a:avLst/>
          </a:prstGeom>
        </p:spPr>
      </p:pic>
      <p:cxnSp>
        <p:nvCxnSpPr>
          <p:cNvPr id="15" name="Straight Connector 13" descr="Straight line to separate the main content of the slide and a note that the GLOBE visualization system can also be used.">
            <a:extLst>
              <a:ext uri="{FF2B5EF4-FFF2-40B4-BE49-F238E27FC236}">
                <a16:creationId xmlns:a16="http://schemas.microsoft.com/office/drawing/2014/main" id="{66EB7E29-DD13-ED49-869C-570EF1C93A32}"/>
              </a:ext>
            </a:extLst>
          </p:cNvPr>
          <p:cNvCxnSpPr/>
          <p:nvPr/>
        </p:nvCxnSpPr>
        <p:spPr>
          <a:xfrm>
            <a:off x="1481328" y="5435600"/>
            <a:ext cx="7601711"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3" name="Rectangle 11">
            <a:extLst>
              <a:ext uri="{FF2B5EF4-FFF2-40B4-BE49-F238E27FC236}">
                <a16:creationId xmlns:a16="http://schemas.microsoft.com/office/drawing/2014/main" id="{EFDD38D9-2143-3146-8E0E-B7814708A0FB}"/>
              </a:ext>
            </a:extLst>
          </p:cNvPr>
          <p:cNvSpPr/>
          <p:nvPr/>
        </p:nvSpPr>
        <p:spPr>
          <a:xfrm>
            <a:off x="1925363" y="5587497"/>
            <a:ext cx="3799841" cy="1323439"/>
          </a:xfrm>
          <a:prstGeom prst="rect">
            <a:avLst/>
          </a:prstGeom>
        </p:spPr>
        <p:txBody>
          <a:bodyPr wrap="square">
            <a:spAutoFit/>
          </a:bodyPr>
          <a:lstStyle/>
          <a:p>
            <a:r>
              <a:rPr lang="es-AR" sz="1600" i="1" dirty="0" smtClean="0">
                <a:latin typeface="Arial" panose="020B0604020202020204" pitchFamily="34" charset="0"/>
              </a:rPr>
              <a:t>* </a:t>
            </a:r>
            <a:r>
              <a:rPr lang="es-AR" sz="1600" b="1" i="1" dirty="0" smtClean="0">
                <a:latin typeface="Arial" panose="020B0604020202020204" pitchFamily="34" charset="0"/>
              </a:rPr>
              <a:t>Nota</a:t>
            </a:r>
            <a:r>
              <a:rPr lang="es-AR" sz="1600" i="1" dirty="0" smtClean="0">
                <a:latin typeface="Arial" panose="020B0604020202020204" pitchFamily="34" charset="0"/>
              </a:rPr>
              <a:t>, también puede utilizar el </a:t>
            </a:r>
            <a:r>
              <a:rPr lang="es-AR" sz="1600" i="1" dirty="0" smtClean="0">
                <a:latin typeface="Arial" panose="020B0604020202020204" pitchFamily="34" charset="0"/>
                <a:hlinkClick r:id="rId5"/>
              </a:rPr>
              <a:t>sistema de visualización de GLOBE</a:t>
            </a:r>
            <a:r>
              <a:rPr lang="es-AR" sz="1600" i="1" dirty="0" smtClean="0">
                <a:latin typeface="Arial" panose="020B0604020202020204" pitchFamily="34" charset="0"/>
              </a:rPr>
              <a:t> para </a:t>
            </a:r>
            <a:r>
              <a:rPr lang="es-ES" sz="1600" i="1" dirty="0">
                <a:latin typeface="Arial" panose="020B0604020202020204" pitchFamily="34" charset="0"/>
              </a:rPr>
              <a:t>para ver los datos del ciclo del carbono </a:t>
            </a:r>
            <a:r>
              <a:rPr lang="es-ES" sz="1600" i="1" dirty="0" smtClean="0">
                <a:latin typeface="Arial" panose="020B0604020202020204" pitchFamily="34" charset="0"/>
              </a:rPr>
              <a:t>suyos </a:t>
            </a:r>
            <a:r>
              <a:rPr lang="es-ES" sz="1600" i="1" dirty="0">
                <a:latin typeface="Arial" panose="020B0604020202020204" pitchFamily="34" charset="0"/>
              </a:rPr>
              <a:t>y de otras escuelas en un mapa.</a:t>
            </a:r>
            <a:endParaRPr lang="es-AR" sz="1600" i="1" dirty="0"/>
          </a:p>
        </p:txBody>
      </p:sp>
    </p:spTree>
    <p:extLst>
      <p:ext uri="{BB962C8B-B14F-4D97-AF65-F5344CB8AC3E}">
        <p14:creationId xmlns:p14="http://schemas.microsoft.com/office/powerpoint/2010/main" val="1514799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24B1C-AA64-4089-881B-6831DC64E6B1}"/>
              </a:ext>
            </a:extLst>
          </p:cNvPr>
          <p:cNvSpPr>
            <a:spLocks noGrp="1"/>
          </p:cNvSpPr>
          <p:nvPr>
            <p:ph type="title" idx="4294967295"/>
          </p:nvPr>
        </p:nvSpPr>
        <p:spPr>
          <a:xfrm>
            <a:off x="1177290" y="1027906"/>
            <a:ext cx="7062470" cy="1325563"/>
          </a:xfrm>
          <a:prstGeom prst="rect">
            <a:avLst/>
          </a:prstGeom>
        </p:spPr>
        <p:txBody>
          <a:bodyPr/>
          <a:lstStyle/>
          <a:p>
            <a:pPr algn="l" rtl="0" eaLnBrk="1" latinLnBrk="0" hangingPunct="1"/>
            <a:r>
              <a:rPr lang="es-AR" dirty="0" smtClean="0">
                <a:solidFill>
                  <a:schemeClr val="accent1">
                    <a:lumMod val="50000"/>
                  </a:schemeClr>
                </a:solidFill>
              </a:rPr>
              <a:t>Comprender sus datos: interpretación de datos</a:t>
            </a:r>
            <a:endParaRPr lang="es-AR" dirty="0"/>
          </a:p>
        </p:txBody>
      </p:sp>
      <p:sp>
        <p:nvSpPr>
          <p:cNvPr id="2" name="Rectangle 1">
            <a:extLst>
              <a:ext uri="{FF2B5EF4-FFF2-40B4-BE49-F238E27FC236}">
                <a16:creationId xmlns:a16="http://schemas.microsoft.com/office/drawing/2014/main" id="{6E481E96-1EA8-FB46-B61E-D2DE4D02E4BF}"/>
              </a:ext>
            </a:extLst>
          </p:cNvPr>
          <p:cNvSpPr/>
          <p:nvPr/>
        </p:nvSpPr>
        <p:spPr>
          <a:xfrm>
            <a:off x="2106402" y="2429735"/>
            <a:ext cx="6260123" cy="3539430"/>
          </a:xfrm>
          <a:prstGeom prst="rect">
            <a:avLst/>
          </a:prstGeom>
        </p:spPr>
        <p:txBody>
          <a:bodyPr wrap="square">
            <a:spAutoFit/>
          </a:bodyPr>
          <a:lstStyle/>
          <a:p>
            <a:endParaRPr lang="es-AR" sz="3200" dirty="0" smtClean="0"/>
          </a:p>
          <a:p>
            <a:pPr marL="514350" indent="-514350">
              <a:buFont typeface="+mj-lt"/>
              <a:buAutoNum type="arabicPeriod"/>
            </a:pPr>
            <a:r>
              <a:rPr lang="es-ES" sz="3200" dirty="0"/>
              <a:t>Almacenamiento de carbono humano </a:t>
            </a:r>
            <a:r>
              <a:rPr lang="es-ES" sz="3200" dirty="0" smtClean="0"/>
              <a:t>vs Almacenamiento </a:t>
            </a:r>
            <a:r>
              <a:rPr lang="es-ES" sz="3200" dirty="0"/>
              <a:t>de carbono de los árboles</a:t>
            </a:r>
          </a:p>
          <a:p>
            <a:pPr marL="514350" indent="-514350">
              <a:buFont typeface="+mj-lt"/>
              <a:buAutoNum type="arabicPeriod"/>
            </a:pPr>
            <a:r>
              <a:rPr lang="es-ES" sz="3200" dirty="0"/>
              <a:t>Área del patio de la escuela (escalado)</a:t>
            </a:r>
          </a:p>
          <a:p>
            <a:pPr marL="514350" indent="-514350">
              <a:buFont typeface="+mj-lt"/>
              <a:buAutoNum type="arabicPeriod"/>
            </a:pPr>
            <a:r>
              <a:rPr lang="es-ES" sz="3200" dirty="0"/>
              <a:t>Producción primaria neta (NPP)</a:t>
            </a:r>
            <a:endParaRPr lang="es-AR" sz="3200" dirty="0"/>
          </a:p>
        </p:txBody>
      </p:sp>
    </p:spTree>
    <p:extLst>
      <p:ext uri="{BB962C8B-B14F-4D97-AF65-F5344CB8AC3E}">
        <p14:creationId xmlns:p14="http://schemas.microsoft.com/office/powerpoint/2010/main" val="109028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96B-81A8-4D2B-B005-283175C90F83}"/>
              </a:ext>
            </a:extLst>
          </p:cNvPr>
          <p:cNvSpPr>
            <a:spLocks noGrp="1"/>
          </p:cNvSpPr>
          <p:nvPr>
            <p:ph type="title" idx="4294967295"/>
          </p:nvPr>
        </p:nvSpPr>
        <p:spPr>
          <a:xfrm>
            <a:off x="1271721" y="1291101"/>
            <a:ext cx="7576715" cy="764546"/>
          </a:xfrm>
          <a:prstGeom prst="rect">
            <a:avLst/>
          </a:prstGeom>
        </p:spPr>
        <p:txBody>
          <a:bodyPr>
            <a:normAutofit fontScale="90000"/>
          </a:bodyPr>
          <a:lstStyle/>
          <a:p>
            <a:r>
              <a:rPr lang="es-ES" sz="2800" dirty="0" smtClean="0">
                <a:solidFill>
                  <a:srgbClr val="002060"/>
                </a:solidFill>
                <a:latin typeface="Calibri" panose="020F0502020204030204" pitchFamily="34" charset="0"/>
                <a:ea typeface="+mn-ea"/>
                <a:cs typeface="+mn-cs"/>
              </a:rPr>
              <a:t>Repaso: </a:t>
            </a:r>
            <a:r>
              <a:rPr lang="es-ES" sz="2800" dirty="0">
                <a:solidFill>
                  <a:srgbClr val="002060"/>
                </a:solidFill>
                <a:latin typeface="Calibri" panose="020F0502020204030204" pitchFamily="34" charset="0"/>
                <a:ea typeface="+mn-ea"/>
                <a:cs typeface="+mn-cs"/>
              </a:rPr>
              <a:t>¿Por qué recopilar datos sobre el carbono?</a:t>
            </a:r>
            <a:endParaRPr lang="es-AR" sz="3200" dirty="0"/>
          </a:p>
        </p:txBody>
      </p:sp>
      <p:sp>
        <p:nvSpPr>
          <p:cNvPr id="6" name="Content Placeholder 2">
            <a:extLst>
              <a:ext uri="{FF2B5EF4-FFF2-40B4-BE49-F238E27FC236}">
                <a16:creationId xmlns:a16="http://schemas.microsoft.com/office/drawing/2014/main" id="{7AF827D4-6904-D346-A644-0E781C4FC41C}"/>
              </a:ext>
            </a:extLst>
          </p:cNvPr>
          <p:cNvSpPr txBox="1">
            <a:spLocks/>
          </p:cNvSpPr>
          <p:nvPr/>
        </p:nvSpPr>
        <p:spPr>
          <a:xfrm>
            <a:off x="1324355" y="2066306"/>
            <a:ext cx="7617764" cy="4465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s-ES" sz="2200" dirty="0">
                <a:solidFill>
                  <a:sysClr val="windowText" lastClr="000000"/>
                </a:solidFill>
                <a:latin typeface="Calibri Light" panose="020F0502020204030204" pitchFamily="34" charset="0"/>
                <a:cs typeface="Calibri Light" panose="020F0502020204030204" pitchFamily="34" charset="0"/>
              </a:rPr>
              <a:t>Los científicos recopilan datos del ciclo del carbono para comprender cómo responderán los ecosistemas terrestres a temperaturas más cálidas y CO2 más alto.</a:t>
            </a:r>
          </a:p>
          <a:p>
            <a:pPr marL="0" indent="0">
              <a:buNone/>
              <a:defRPr/>
            </a:pPr>
            <a:r>
              <a:rPr lang="es-ES" sz="2200" dirty="0">
                <a:solidFill>
                  <a:sysClr val="windowText" lastClr="000000"/>
                </a:solidFill>
                <a:latin typeface="Calibri Light" panose="020F0502020204030204" pitchFamily="34" charset="0"/>
                <a:cs typeface="Calibri Light" panose="020F0502020204030204" pitchFamily="34" charset="0"/>
              </a:rPr>
              <a:t>Los datos del ciclo del carbono recopilados con GLOBE contribuirán a comprender mejor la relación entre el almacenamiento de carbono en las plantas y el clima de la superficie.</a:t>
            </a:r>
            <a:endParaRPr kumimoji="0" lang="es-AR" sz="2800" u="none" strike="noStrike" kern="1200" cap="none" spc="0" normalizeH="0" baseline="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pic>
        <p:nvPicPr>
          <p:cNvPr id="7" name="Picture 4" descr="Image shows a group of people outdoors, with paper and pens in their hands.">
            <a:extLst>
              <a:ext uri="{FF2B5EF4-FFF2-40B4-BE49-F238E27FC236}">
                <a16:creationId xmlns:a16="http://schemas.microsoft.com/office/drawing/2014/main" id="{BAF7CC95-2ACF-1C40-9242-9EB27A975BFC}"/>
              </a:ext>
            </a:extLst>
          </p:cNvPr>
          <p:cNvPicPr>
            <a:picLocks noChangeAspect="1"/>
          </p:cNvPicPr>
          <p:nvPr/>
        </p:nvPicPr>
        <p:blipFill>
          <a:blip r:embed="rId3"/>
          <a:stretch>
            <a:fillRect/>
          </a:stretch>
        </p:blipFill>
        <p:spPr>
          <a:xfrm>
            <a:off x="3488532" y="4201319"/>
            <a:ext cx="3112754" cy="2340769"/>
          </a:xfrm>
          <a:prstGeom prst="rect">
            <a:avLst/>
          </a:prstGeom>
        </p:spPr>
      </p:pic>
    </p:spTree>
    <p:extLst>
      <p:ext uri="{BB962C8B-B14F-4D97-AF65-F5344CB8AC3E}">
        <p14:creationId xmlns:p14="http://schemas.microsoft.com/office/powerpoint/2010/main" val="203524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FE44B6-A0A5-4E3C-8CE0-ABA4BDA14D97}"/>
              </a:ext>
            </a:extLst>
          </p:cNvPr>
          <p:cNvSpPr txBox="1">
            <a:spLocks/>
          </p:cNvSpPr>
          <p:nvPr/>
        </p:nvSpPr>
        <p:spPr>
          <a:xfrm>
            <a:off x="1257300" y="1076960"/>
            <a:ext cx="7348220" cy="71183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smtClean="0">
                <a:solidFill>
                  <a:schemeClr val="accent1">
                    <a:lumMod val="50000"/>
                  </a:schemeClr>
                </a:solidFill>
              </a:rPr>
              <a:t>Carbono humano vs carbono de los árboles</a:t>
            </a:r>
            <a:endParaRPr lang="es-AR" sz="3200" dirty="0">
              <a:solidFill>
                <a:schemeClr val="accent1">
                  <a:lumMod val="50000"/>
                </a:schemeClr>
              </a:solidFill>
            </a:endParaRPr>
          </a:p>
        </p:txBody>
      </p:sp>
      <p:sp>
        <p:nvSpPr>
          <p:cNvPr id="9" name="TextBox 3">
            <a:extLst>
              <a:ext uri="{FF2B5EF4-FFF2-40B4-BE49-F238E27FC236}">
                <a16:creationId xmlns:a16="http://schemas.microsoft.com/office/drawing/2014/main" id="{8A8370B4-108D-7C49-9F58-63AC58D5DDD9}"/>
              </a:ext>
            </a:extLst>
          </p:cNvPr>
          <p:cNvSpPr txBox="1"/>
          <p:nvPr/>
        </p:nvSpPr>
        <p:spPr>
          <a:xfrm>
            <a:off x="1328928" y="2067664"/>
            <a:ext cx="3756028" cy="4678204"/>
          </a:xfrm>
          <a:prstGeom prst="rect">
            <a:avLst/>
          </a:prstGeom>
          <a:noFill/>
        </p:spPr>
        <p:txBody>
          <a:bodyPr wrap="square" rtlCol="0">
            <a:spAutoFit/>
          </a:bodyPr>
          <a:lstStyle/>
          <a:p>
            <a:pPr>
              <a:spcAft>
                <a:spcPts val="1200"/>
              </a:spcAft>
            </a:pPr>
            <a:r>
              <a:rPr lang="es-AR" sz="2400" dirty="0" smtClean="0"/>
              <a:t>Utilice un </a:t>
            </a:r>
            <a:r>
              <a:rPr lang="es-AR" sz="2400" dirty="0" smtClean="0">
                <a:hlinkClick r:id="rId2"/>
              </a:rPr>
              <a:t>cálculo del reverso del sobre</a:t>
            </a:r>
            <a:r>
              <a:rPr lang="es-AR" sz="2400" dirty="0" smtClean="0"/>
              <a:t> para determinar si se almacena más carbono en los seres humanos o en los árboles.</a:t>
            </a:r>
          </a:p>
          <a:p>
            <a:pPr>
              <a:spcAft>
                <a:spcPts val="1200"/>
              </a:spcAft>
            </a:pPr>
            <a:r>
              <a:rPr lang="es-ES" sz="2400" dirty="0">
                <a:solidFill>
                  <a:srgbClr val="7030A0"/>
                </a:solidFill>
              </a:rPr>
              <a:t>Ejemplo de pregunta de investigación que puede responderse mediante esta actividad: ¿Hay más carbono almacenado en la población humana mundial o en los árboles de [MI ESTADO]?</a:t>
            </a:r>
            <a:endParaRPr lang="es-AR" sz="2400" dirty="0">
              <a:solidFill>
                <a:srgbClr val="7030A0"/>
              </a:solidFill>
            </a:endParaRPr>
          </a:p>
        </p:txBody>
      </p:sp>
      <p:pic>
        <p:nvPicPr>
          <p:cNvPr id="10" name="Picture 4" descr="Image illustrating a back-of the-envelope calculation activity.">
            <a:extLst>
              <a:ext uri="{FF2B5EF4-FFF2-40B4-BE49-F238E27FC236}">
                <a16:creationId xmlns:a16="http://schemas.microsoft.com/office/drawing/2014/main" id="{4BA59A49-AAF6-954B-AF16-9602DD1763D1}"/>
              </a:ext>
            </a:extLst>
          </p:cNvPr>
          <p:cNvPicPr>
            <a:picLocks noChangeAspect="1"/>
          </p:cNvPicPr>
          <p:nvPr/>
        </p:nvPicPr>
        <p:blipFill rotWithShape="1">
          <a:blip r:embed="rId3"/>
          <a:srcRect l="7673" r="3318"/>
          <a:stretch/>
        </p:blipFill>
        <p:spPr>
          <a:xfrm>
            <a:off x="5084956" y="2067664"/>
            <a:ext cx="3839587" cy="3333309"/>
          </a:xfrm>
          <a:prstGeom prst="rect">
            <a:avLst/>
          </a:prstGeom>
        </p:spPr>
      </p:pic>
      <p:sp>
        <p:nvSpPr>
          <p:cNvPr id="11" name="Rectangle 5">
            <a:extLst>
              <a:ext uri="{FF2B5EF4-FFF2-40B4-BE49-F238E27FC236}">
                <a16:creationId xmlns:a16="http://schemas.microsoft.com/office/drawing/2014/main" id="{8428D0D3-FD2C-ED46-8BB6-E5A348F84AF6}"/>
              </a:ext>
            </a:extLst>
          </p:cNvPr>
          <p:cNvSpPr/>
          <p:nvPr/>
        </p:nvSpPr>
        <p:spPr>
          <a:xfrm>
            <a:off x="5023625" y="5384338"/>
            <a:ext cx="3900918" cy="1200329"/>
          </a:xfrm>
          <a:prstGeom prst="rect">
            <a:avLst/>
          </a:prstGeom>
        </p:spPr>
        <p:txBody>
          <a:bodyPr wrap="square">
            <a:spAutoFit/>
          </a:bodyPr>
          <a:lstStyle/>
          <a:p>
            <a:pPr>
              <a:spcAft>
                <a:spcPts val="1200"/>
              </a:spcAft>
            </a:pPr>
            <a:r>
              <a:rPr lang="es-ES" dirty="0"/>
              <a:t>** Esta actividad puede ayudar a los estudiantes a comprender por qué no hay una reserva "humana" en el Diagrama del ciclo del carbono global.</a:t>
            </a:r>
            <a:endParaRPr lang="es-AR" dirty="0"/>
          </a:p>
        </p:txBody>
      </p:sp>
    </p:spTree>
    <p:extLst>
      <p:ext uri="{BB962C8B-B14F-4D97-AF65-F5344CB8AC3E}">
        <p14:creationId xmlns:p14="http://schemas.microsoft.com/office/powerpoint/2010/main" val="3634597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EA10D1-763F-4696-A5B0-643B5DD1599D}"/>
              </a:ext>
            </a:extLst>
          </p:cNvPr>
          <p:cNvSpPr txBox="1">
            <a:spLocks/>
          </p:cNvSpPr>
          <p:nvPr/>
        </p:nvSpPr>
        <p:spPr>
          <a:xfrm>
            <a:off x="1136650" y="1096645"/>
            <a:ext cx="7778750" cy="854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600" dirty="0" smtClean="0">
                <a:solidFill>
                  <a:schemeClr val="accent1">
                    <a:lumMod val="50000"/>
                  </a:schemeClr>
                </a:solidFill>
              </a:rPr>
              <a:t>Escalado del área del patio de la escuela</a:t>
            </a:r>
            <a:endParaRPr lang="es-AR" sz="3600" dirty="0">
              <a:solidFill>
                <a:schemeClr val="accent1">
                  <a:lumMod val="50000"/>
                </a:schemeClr>
              </a:solidFill>
            </a:endParaRPr>
          </a:p>
        </p:txBody>
      </p:sp>
      <p:sp>
        <p:nvSpPr>
          <p:cNvPr id="4" name="TextBox 3">
            <a:extLst>
              <a:ext uri="{FF2B5EF4-FFF2-40B4-BE49-F238E27FC236}">
                <a16:creationId xmlns:a16="http://schemas.microsoft.com/office/drawing/2014/main" id="{5F24CFAA-CD11-42F2-BA64-701FB1EE563B}"/>
              </a:ext>
            </a:extLst>
          </p:cNvPr>
          <p:cNvSpPr txBox="1"/>
          <p:nvPr/>
        </p:nvSpPr>
        <p:spPr>
          <a:xfrm>
            <a:off x="1243584" y="1652839"/>
            <a:ext cx="6177280" cy="369332"/>
          </a:xfrm>
          <a:prstGeom prst="rect">
            <a:avLst/>
          </a:prstGeom>
          <a:noFill/>
        </p:spPr>
        <p:txBody>
          <a:bodyPr wrap="square" rtlCol="0">
            <a:spAutoFit/>
          </a:bodyPr>
          <a:lstStyle/>
          <a:p>
            <a:r>
              <a:rPr lang="es-ES" i="1" dirty="0"/>
              <a:t>* ¡Actividad muy útil para sitios no estándar! *</a:t>
            </a:r>
            <a:endParaRPr lang="es-AR" i="1" dirty="0"/>
          </a:p>
        </p:txBody>
      </p:sp>
      <p:sp>
        <p:nvSpPr>
          <p:cNvPr id="15" name="TextBox 3">
            <a:extLst>
              <a:ext uri="{FF2B5EF4-FFF2-40B4-BE49-F238E27FC236}">
                <a16:creationId xmlns:a16="http://schemas.microsoft.com/office/drawing/2014/main" id="{8A8370B4-108D-7C49-9F58-63AC58D5DDD9}"/>
              </a:ext>
            </a:extLst>
          </p:cNvPr>
          <p:cNvSpPr txBox="1"/>
          <p:nvPr/>
        </p:nvSpPr>
        <p:spPr>
          <a:xfrm>
            <a:off x="1328928" y="2039470"/>
            <a:ext cx="7815072" cy="1457615"/>
          </a:xfrm>
          <a:prstGeom prst="rect">
            <a:avLst/>
          </a:prstGeom>
          <a:noFill/>
        </p:spPr>
        <p:txBody>
          <a:bodyPr wrap="square" rtlCol="0">
            <a:normAutofit fontScale="92500" lnSpcReduction="20000"/>
          </a:bodyPr>
          <a:lstStyle/>
          <a:p>
            <a:pPr>
              <a:spcAft>
                <a:spcPts val="1200"/>
              </a:spcAft>
            </a:pPr>
            <a:r>
              <a:rPr lang="es-AR" sz="2800" dirty="0" smtClean="0"/>
              <a:t>La</a:t>
            </a:r>
            <a:r>
              <a:rPr lang="es-AR" sz="2800" i="1" dirty="0" smtClean="0"/>
              <a:t> </a:t>
            </a:r>
            <a:r>
              <a:rPr lang="es-AR" sz="2800" i="1" dirty="0" smtClean="0">
                <a:hlinkClick r:id="rId2"/>
              </a:rPr>
              <a:t>guía para maestros de determinación de la escala y cálculo del área</a:t>
            </a:r>
            <a:r>
              <a:rPr lang="es-AR" sz="2800" i="1" dirty="0" smtClean="0"/>
              <a:t> </a:t>
            </a:r>
            <a:r>
              <a:rPr lang="es-AR" sz="2800" dirty="0" smtClean="0"/>
              <a:t>describe </a:t>
            </a:r>
            <a:r>
              <a:rPr lang="es-ES" sz="2800" dirty="0"/>
              <a:t>cómo usar una foto / mapa aéreo para escalar las mediciones de carbono de su sitio de muestra a áreas más grandes de vegetación similar.</a:t>
            </a:r>
            <a:endParaRPr lang="es-AR" sz="2800" dirty="0">
              <a:solidFill>
                <a:srgbClr val="7030A0"/>
              </a:solidFill>
            </a:endParaRPr>
          </a:p>
        </p:txBody>
      </p:sp>
      <p:sp>
        <p:nvSpPr>
          <p:cNvPr id="16" name="Rectangle 4">
            <a:extLst>
              <a:ext uri="{FF2B5EF4-FFF2-40B4-BE49-F238E27FC236}">
                <a16:creationId xmlns:a16="http://schemas.microsoft.com/office/drawing/2014/main" id="{5E037779-031C-1E45-801D-F344D21A0B2D}"/>
              </a:ext>
            </a:extLst>
          </p:cNvPr>
          <p:cNvSpPr/>
          <p:nvPr/>
        </p:nvSpPr>
        <p:spPr>
          <a:xfrm>
            <a:off x="6544570" y="5568736"/>
            <a:ext cx="2556933" cy="1323439"/>
          </a:xfrm>
          <a:prstGeom prst="rect">
            <a:avLst/>
          </a:prstGeom>
        </p:spPr>
        <p:txBody>
          <a:bodyPr wrap="square">
            <a:spAutoFit/>
          </a:bodyPr>
          <a:lstStyle/>
          <a:p>
            <a:pPr>
              <a:spcAft>
                <a:spcPts val="1200"/>
              </a:spcAft>
            </a:pPr>
            <a:r>
              <a:rPr lang="es-ES" sz="1600" i="1" dirty="0"/>
              <a:t>* Tenga en cuenta que el profesor necesitará Google </a:t>
            </a:r>
            <a:r>
              <a:rPr lang="es-ES" sz="1600" i="1" dirty="0" err="1"/>
              <a:t>Earth</a:t>
            </a:r>
            <a:r>
              <a:rPr lang="es-ES" sz="1600" i="1" dirty="0"/>
              <a:t> Pro (una aplicación gratuita) para crear la imagen del mapa.</a:t>
            </a:r>
            <a:endParaRPr lang="es-AR" sz="1600" i="1" dirty="0"/>
          </a:p>
        </p:txBody>
      </p:sp>
      <p:pic>
        <p:nvPicPr>
          <p:cNvPr id="17" name="Picture 6" descr="Google Earth image showing aerial view of a site, with a lot of trees.">
            <a:extLst>
              <a:ext uri="{FF2B5EF4-FFF2-40B4-BE49-F238E27FC236}">
                <a16:creationId xmlns:a16="http://schemas.microsoft.com/office/drawing/2014/main" id="{C8873EE3-7654-0B4C-8088-354EB0F49014}"/>
              </a:ext>
            </a:extLst>
          </p:cNvPr>
          <p:cNvPicPr>
            <a:picLocks noChangeAspect="1"/>
          </p:cNvPicPr>
          <p:nvPr/>
        </p:nvPicPr>
        <p:blipFill rotWithShape="1">
          <a:blip r:embed="rId3"/>
          <a:srcRect t="20389" r="36487" b="10895"/>
          <a:stretch/>
        </p:blipFill>
        <p:spPr>
          <a:xfrm>
            <a:off x="6676538" y="3497085"/>
            <a:ext cx="2109539" cy="1962469"/>
          </a:xfrm>
          <a:prstGeom prst="rect">
            <a:avLst/>
          </a:prstGeom>
        </p:spPr>
      </p:pic>
      <p:sp>
        <p:nvSpPr>
          <p:cNvPr id="18" name="Rectangle 7">
            <a:extLst>
              <a:ext uri="{FF2B5EF4-FFF2-40B4-BE49-F238E27FC236}">
                <a16:creationId xmlns:a16="http://schemas.microsoft.com/office/drawing/2014/main" id="{AA9000E7-CBE7-5C40-9AD2-52F9628B22BB}"/>
              </a:ext>
            </a:extLst>
          </p:cNvPr>
          <p:cNvSpPr/>
          <p:nvPr/>
        </p:nvSpPr>
        <p:spPr>
          <a:xfrm>
            <a:off x="1328928" y="4126509"/>
            <a:ext cx="4857719" cy="2677656"/>
          </a:xfrm>
          <a:prstGeom prst="rect">
            <a:avLst/>
          </a:prstGeom>
        </p:spPr>
        <p:txBody>
          <a:bodyPr wrap="square">
            <a:spAutoFit/>
          </a:bodyPr>
          <a:lstStyle/>
          <a:p>
            <a:pPr>
              <a:spcAft>
                <a:spcPts val="1200"/>
              </a:spcAft>
            </a:pPr>
            <a:r>
              <a:rPr lang="es-ES" sz="2800" dirty="0">
                <a:solidFill>
                  <a:srgbClr val="7030A0"/>
                </a:solidFill>
              </a:rPr>
              <a:t>Pregunta de investigación de ejemplo que se puede responder a través de esta actividad: ¿Cuánto carbono se almacena en la vegetación cerca de mi escuela?</a:t>
            </a:r>
            <a:endParaRPr lang="es-AR" sz="2800" dirty="0">
              <a:solidFill>
                <a:srgbClr val="7030A0"/>
              </a:solidFill>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3199207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860D07-1C19-47D0-9386-65407B462BB7}"/>
              </a:ext>
            </a:extLst>
          </p:cNvPr>
          <p:cNvSpPr txBox="1">
            <a:spLocks/>
          </p:cNvSpPr>
          <p:nvPr/>
        </p:nvSpPr>
        <p:spPr>
          <a:xfrm>
            <a:off x="1156970" y="1066800"/>
            <a:ext cx="7886700" cy="7016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600" smtClean="0">
                <a:solidFill>
                  <a:schemeClr val="accent1">
                    <a:lumMod val="50000"/>
                  </a:schemeClr>
                </a:solidFill>
              </a:rPr>
              <a:t>Cálculo de la productividad primaria neta</a:t>
            </a:r>
            <a:endParaRPr lang="es-AR" sz="3600" dirty="0">
              <a:solidFill>
                <a:schemeClr val="accent1">
                  <a:lumMod val="50000"/>
                </a:schemeClr>
              </a:solidFill>
            </a:endParaRPr>
          </a:p>
        </p:txBody>
      </p:sp>
      <p:sp>
        <p:nvSpPr>
          <p:cNvPr id="8" name="TextBox 3">
            <a:extLst>
              <a:ext uri="{FF2B5EF4-FFF2-40B4-BE49-F238E27FC236}">
                <a16:creationId xmlns:a16="http://schemas.microsoft.com/office/drawing/2014/main" id="{8A8370B4-108D-7C49-9F58-63AC58D5DDD9}"/>
              </a:ext>
            </a:extLst>
          </p:cNvPr>
          <p:cNvSpPr txBox="1"/>
          <p:nvPr/>
        </p:nvSpPr>
        <p:spPr>
          <a:xfrm>
            <a:off x="1328928" y="1972414"/>
            <a:ext cx="7815072" cy="3785652"/>
          </a:xfrm>
          <a:prstGeom prst="rect">
            <a:avLst/>
          </a:prstGeom>
          <a:noFill/>
        </p:spPr>
        <p:txBody>
          <a:bodyPr wrap="square" rtlCol="0">
            <a:spAutoFit/>
          </a:bodyPr>
          <a:lstStyle/>
          <a:p>
            <a:pPr>
              <a:spcAft>
                <a:spcPts val="1200"/>
              </a:spcAft>
            </a:pPr>
            <a:r>
              <a:rPr lang="es-AR" sz="2000" dirty="0" smtClean="0"/>
              <a:t>Utilice la </a:t>
            </a:r>
            <a:r>
              <a:rPr lang="es-AR" sz="2000" i="1" dirty="0" smtClean="0">
                <a:hlinkClick r:id="rId2"/>
              </a:rPr>
              <a:t>guía </a:t>
            </a:r>
            <a:r>
              <a:rPr lang="es-AR" sz="2000" i="1" dirty="0">
                <a:hlinkClick r:id="rId2"/>
              </a:rPr>
              <a:t>para maestros </a:t>
            </a:r>
            <a:r>
              <a:rPr lang="es-AR" sz="2000" i="1" dirty="0" smtClean="0">
                <a:hlinkClick r:id="rId2"/>
              </a:rPr>
              <a:t>de cálculo </a:t>
            </a:r>
            <a:r>
              <a:rPr lang="es-AR" sz="2000" i="1" dirty="0">
                <a:hlinkClick r:id="rId2"/>
              </a:rPr>
              <a:t>de la productividad primaria </a:t>
            </a:r>
            <a:r>
              <a:rPr lang="es-AR" sz="2000" i="1" dirty="0" smtClean="0">
                <a:hlinkClick r:id="rId2"/>
              </a:rPr>
              <a:t>neta </a:t>
            </a:r>
            <a:r>
              <a:rPr lang="es-AR" sz="2000" dirty="0" smtClean="0"/>
              <a:t>para comprender el cambio en </a:t>
            </a:r>
            <a:r>
              <a:rPr lang="es-ES" sz="2000" dirty="0" smtClean="0"/>
              <a:t>el </a:t>
            </a:r>
            <a:r>
              <a:rPr lang="es-ES" sz="2000" dirty="0"/>
              <a:t>almacenamiento de carbono a lo largo del tiempo. </a:t>
            </a:r>
            <a:r>
              <a:rPr lang="es-ES" sz="2000" b="1" dirty="0"/>
              <a:t>* Necesita varios años de datos de carbono </a:t>
            </a:r>
            <a:r>
              <a:rPr lang="es-ES" sz="2000" b="1" dirty="0" smtClean="0"/>
              <a:t>*</a:t>
            </a:r>
          </a:p>
          <a:p>
            <a:pPr>
              <a:spcAft>
                <a:spcPts val="1200"/>
              </a:spcAft>
            </a:pPr>
            <a:r>
              <a:rPr lang="es-ES" sz="2000" dirty="0">
                <a:solidFill>
                  <a:srgbClr val="7030A0"/>
                </a:solidFill>
              </a:rPr>
              <a:t>Ejemplo de pregunta de investigación que se puede responder a través de esta actividad: ¿Cuál es el patrón en el que la biomasa y el almacenamiento de carbono cambian con el tiempo en mi sitio de muestra</a:t>
            </a:r>
            <a:r>
              <a:rPr lang="es-ES" sz="2000" dirty="0" smtClean="0">
                <a:solidFill>
                  <a:srgbClr val="7030A0"/>
                </a:solidFill>
              </a:rPr>
              <a:t>?</a:t>
            </a:r>
          </a:p>
          <a:p>
            <a:pPr>
              <a:spcAft>
                <a:spcPts val="1200"/>
              </a:spcAft>
            </a:pPr>
            <a:r>
              <a:rPr lang="es-ES" sz="2000" dirty="0"/>
              <a:t>La Productividad Primaria Neta (NPP), o la producción de biomasa vegetal, es igual a todo el carbono absorbido por la vegetación a través de la fotosíntesis menos el carbono que se pierde por la respiración. NPP se puede calcular con esta ecuación:</a:t>
            </a:r>
            <a:endParaRPr lang="es-AR" sz="2000" dirty="0"/>
          </a:p>
        </p:txBody>
      </p:sp>
      <mc:AlternateContent xmlns:mc="http://schemas.openxmlformats.org/markup-compatibility/2006">
        <mc:Choice xmlns:a14="http://schemas.microsoft.com/office/drawing/2010/main" Requires="a14">
          <p:sp>
            <p:nvSpPr>
              <p:cNvPr id="9" name="TextBox 5">
                <a:extLst>
                  <a:ext uri="{FF2B5EF4-FFF2-40B4-BE49-F238E27FC236}">
                    <a16:creationId xmlns:a16="http://schemas.microsoft.com/office/drawing/2014/main" id="{5857A1C0-6A4A-974A-A2E2-2ECC5A480B19}"/>
                  </a:ext>
                </a:extLst>
              </p:cNvPr>
              <p:cNvSpPr txBox="1"/>
              <p:nvPr/>
            </p:nvSpPr>
            <p:spPr>
              <a:xfrm>
                <a:off x="1412355" y="5914921"/>
                <a:ext cx="7375930" cy="246221"/>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AR" sz="1600" b="0" i="1" smtClean="0">
                          <a:latin typeface="Cambria Math" panose="02040503050406030204" pitchFamily="18" charset="0"/>
                        </a:rPr>
                        <m:t>𝑁𝑃𝑃</m:t>
                      </m:r>
                      <m:r>
                        <a:rPr lang="es-AR" sz="1600" b="0" i="1" smtClean="0">
                          <a:latin typeface="Cambria Math" panose="02040503050406030204" pitchFamily="18" charset="0"/>
                        </a:rPr>
                        <m:t>=</m:t>
                      </m:r>
                      <m:r>
                        <a:rPr lang="es-ES" sz="1600" i="1">
                          <a:latin typeface="Cambria Math" panose="02040503050406030204" pitchFamily="18" charset="0"/>
                        </a:rPr>
                        <m:t>𝐶𝑎𝑟𝑏𝑜𝑛𝑜</m:t>
                      </m:r>
                      <m:r>
                        <a:rPr lang="es-ES" sz="1600" i="1">
                          <a:latin typeface="Cambria Math" panose="02040503050406030204" pitchFamily="18" charset="0"/>
                        </a:rPr>
                        <m:t> </m:t>
                      </m:r>
                      <m:r>
                        <a:rPr lang="es-ES" sz="1600" i="1">
                          <a:latin typeface="Cambria Math" panose="02040503050406030204" pitchFamily="18" charset="0"/>
                        </a:rPr>
                        <m:t>𝑎𝑙𝑚𝑎𝑐𝑒𝑛𝑎𝑑𝑜</m:t>
                      </m:r>
                      <m:r>
                        <a:rPr lang="es-ES" sz="1600" i="1">
                          <a:latin typeface="Cambria Math" panose="02040503050406030204" pitchFamily="18" charset="0"/>
                        </a:rPr>
                        <m:t> </m:t>
                      </m:r>
                      <m:r>
                        <a:rPr lang="es-ES" sz="1600" i="1">
                          <a:latin typeface="Cambria Math" panose="02040503050406030204" pitchFamily="18" charset="0"/>
                        </a:rPr>
                        <m:t>𝑝𝑎𝑟𝑎</m:t>
                      </m:r>
                      <m:r>
                        <a:rPr lang="es-ES" sz="1600" i="1">
                          <a:latin typeface="Cambria Math" panose="02040503050406030204" pitchFamily="18" charset="0"/>
                        </a:rPr>
                        <m:t> </m:t>
                      </m:r>
                      <m:r>
                        <a:rPr lang="es-ES" sz="1600" i="1">
                          <a:latin typeface="Cambria Math" panose="02040503050406030204" pitchFamily="18" charset="0"/>
                        </a:rPr>
                        <m:t>𝑒𝑙</m:t>
                      </m:r>
                      <m:r>
                        <a:rPr lang="es-ES" sz="1600" i="1">
                          <a:latin typeface="Cambria Math" panose="02040503050406030204" pitchFamily="18" charset="0"/>
                        </a:rPr>
                        <m:t> </m:t>
                      </m:r>
                      <m:r>
                        <a:rPr lang="es-ES" sz="1600" i="1">
                          <a:latin typeface="Cambria Math" panose="02040503050406030204" pitchFamily="18" charset="0"/>
                        </a:rPr>
                        <m:t>𝑎</m:t>
                      </m:r>
                      <m:r>
                        <a:rPr lang="es-ES" sz="1600" i="1">
                          <a:latin typeface="Cambria Math" panose="02040503050406030204" pitchFamily="18" charset="0"/>
                        </a:rPr>
                        <m:t>ñ</m:t>
                      </m:r>
                      <m:r>
                        <a:rPr lang="es-ES" sz="1600" i="1">
                          <a:latin typeface="Cambria Math" panose="02040503050406030204" pitchFamily="18" charset="0"/>
                        </a:rPr>
                        <m:t>𝑜</m:t>
                      </m:r>
                      <m:r>
                        <a:rPr lang="es-ES" sz="1600" i="1">
                          <a:latin typeface="Cambria Math" panose="02040503050406030204" pitchFamily="18" charset="0"/>
                        </a:rPr>
                        <m:t> 2−</m:t>
                      </m:r>
                      <m:r>
                        <a:rPr lang="es-ES" sz="1600" i="1">
                          <a:latin typeface="Cambria Math" panose="02040503050406030204" pitchFamily="18" charset="0"/>
                        </a:rPr>
                        <m:t>𝐶𝑎𝑟𝑏𝑜𝑛𝑜</m:t>
                      </m:r>
                      <m:r>
                        <a:rPr lang="es-ES" sz="1600" i="1">
                          <a:latin typeface="Cambria Math" panose="02040503050406030204" pitchFamily="18" charset="0"/>
                        </a:rPr>
                        <m:t> </m:t>
                      </m:r>
                      <m:r>
                        <a:rPr lang="es-ES" sz="1600" i="1">
                          <a:latin typeface="Cambria Math" panose="02040503050406030204" pitchFamily="18" charset="0"/>
                        </a:rPr>
                        <m:t>𝑎𝑙𝑚𝑎𝑐𝑒𝑛𝑎𝑑𝑜</m:t>
                      </m:r>
                      <m:r>
                        <a:rPr lang="es-ES" sz="1600" i="1">
                          <a:latin typeface="Cambria Math" panose="02040503050406030204" pitchFamily="18" charset="0"/>
                        </a:rPr>
                        <m:t> </m:t>
                      </m:r>
                      <m:r>
                        <a:rPr lang="es-ES" sz="1600" i="1">
                          <a:latin typeface="Cambria Math" panose="02040503050406030204" pitchFamily="18" charset="0"/>
                        </a:rPr>
                        <m:t>𝑝𝑎𝑟𝑎</m:t>
                      </m:r>
                      <m:r>
                        <a:rPr lang="es-ES" sz="1600" i="1">
                          <a:latin typeface="Cambria Math" panose="02040503050406030204" pitchFamily="18" charset="0"/>
                        </a:rPr>
                        <m:t> </m:t>
                      </m:r>
                      <m:r>
                        <a:rPr lang="es-ES" sz="1600" i="1">
                          <a:latin typeface="Cambria Math" panose="02040503050406030204" pitchFamily="18" charset="0"/>
                        </a:rPr>
                        <m:t>𝑒𝑙</m:t>
                      </m:r>
                      <m:r>
                        <a:rPr lang="es-ES" sz="1600" i="1">
                          <a:latin typeface="Cambria Math" panose="02040503050406030204" pitchFamily="18" charset="0"/>
                        </a:rPr>
                        <m:t> </m:t>
                      </m:r>
                      <m:r>
                        <a:rPr lang="es-ES" sz="1600" i="1">
                          <a:latin typeface="Cambria Math" panose="02040503050406030204" pitchFamily="18" charset="0"/>
                        </a:rPr>
                        <m:t>𝑎</m:t>
                      </m:r>
                      <m:r>
                        <a:rPr lang="es-ES" sz="1600" i="1">
                          <a:latin typeface="Cambria Math" panose="02040503050406030204" pitchFamily="18" charset="0"/>
                        </a:rPr>
                        <m:t>ñ</m:t>
                      </m:r>
                      <m:r>
                        <a:rPr lang="es-ES" sz="1600" i="1">
                          <a:latin typeface="Cambria Math" panose="02040503050406030204" pitchFamily="18" charset="0"/>
                        </a:rPr>
                        <m:t>𝑜</m:t>
                      </m:r>
                      <m:r>
                        <a:rPr lang="es-ES" sz="1600" i="1">
                          <a:latin typeface="Cambria Math" panose="02040503050406030204" pitchFamily="18" charset="0"/>
                        </a:rPr>
                        <m:t> 1</m:t>
                      </m:r>
                    </m:oMath>
                  </m:oMathPara>
                </a14:m>
                <a:endParaRPr lang="es-AR" sz="1600" dirty="0">
                  <a:latin typeface="+mj-lt"/>
                </a:endParaRPr>
              </a:p>
            </p:txBody>
          </p:sp>
        </mc:Choice>
        <mc:Fallback>
          <p:sp>
            <p:nvSpPr>
              <p:cNvPr id="9" name="TextBox 5">
                <a:extLst>
                  <a:ext uri="{FF2B5EF4-FFF2-40B4-BE49-F238E27FC236}">
                    <a16:creationId xmlns:a16="http://schemas.microsoft.com/office/drawing/2014/main" id="{5857A1C0-6A4A-974A-A2E2-2ECC5A480B19}"/>
                  </a:ext>
                </a:extLst>
              </p:cNvPr>
              <p:cNvSpPr txBox="1">
                <a:spLocks noRot="1" noChangeAspect="1" noMove="1" noResize="1" noEditPoints="1" noAdjustHandles="1" noChangeArrowheads="1" noChangeShapeType="1" noTextEdit="1"/>
              </p:cNvSpPr>
              <p:nvPr/>
            </p:nvSpPr>
            <p:spPr>
              <a:xfrm>
                <a:off x="1412355" y="5914921"/>
                <a:ext cx="7375930" cy="246221"/>
              </a:xfrm>
              <a:prstGeom prst="rect">
                <a:avLst/>
              </a:prstGeom>
              <a:blipFill>
                <a:blip r:embed="rId3"/>
                <a:stretch>
                  <a:fillRect b="-15556"/>
                </a:stretch>
              </a:blipFill>
            </p:spPr>
            <p:txBody>
              <a:bodyPr/>
              <a:lstStyle/>
              <a:p>
                <a:r>
                  <a:rPr lang="es-AR">
                    <a:noFill/>
                  </a:rPr>
                  <a:t> </a:t>
                </a:r>
              </a:p>
            </p:txBody>
          </p:sp>
        </mc:Fallback>
      </mc:AlternateContent>
    </p:spTree>
    <p:extLst>
      <p:ext uri="{BB962C8B-B14F-4D97-AF65-F5344CB8AC3E}">
        <p14:creationId xmlns:p14="http://schemas.microsoft.com/office/powerpoint/2010/main" val="657474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0EB16E4-9558-4AC5-A6B1-C20B71DCB4E2}"/>
              </a:ext>
            </a:extLst>
          </p:cNvPr>
          <p:cNvSpPr>
            <a:spLocks noGrp="1"/>
          </p:cNvSpPr>
          <p:nvPr>
            <p:ph type="title" idx="4294967295"/>
          </p:nvPr>
        </p:nvSpPr>
        <p:spPr>
          <a:xfrm>
            <a:off x="1238250" y="980588"/>
            <a:ext cx="2876550" cy="445509"/>
          </a:xfrm>
          <a:prstGeom prst="rect">
            <a:avLst/>
          </a:prstGeom>
        </p:spPr>
        <p:txBody>
          <a:bodyPr/>
          <a:lstStyle/>
          <a:p>
            <a:r>
              <a:rPr lang="en-US" sz="2000" b="1" dirty="0"/>
              <a:t>Additional Information</a:t>
            </a:r>
          </a:p>
        </p:txBody>
      </p:sp>
      <p:sp>
        <p:nvSpPr>
          <p:cNvPr id="2" name="TextBox 1">
            <a:extLst>
              <a:ext uri="{FF2B5EF4-FFF2-40B4-BE49-F238E27FC236}">
                <a16:creationId xmlns:a16="http://schemas.microsoft.com/office/drawing/2014/main" id="{9BA088B9-3D2B-7046-A0A6-AFE7AA12E623}"/>
              </a:ext>
            </a:extLst>
          </p:cNvPr>
          <p:cNvSpPr txBox="1"/>
          <p:nvPr/>
        </p:nvSpPr>
        <p:spPr>
          <a:xfrm>
            <a:off x="1238250" y="1130802"/>
            <a:ext cx="6762044" cy="6001643"/>
          </a:xfrm>
          <a:prstGeom prst="rect">
            <a:avLst/>
          </a:prstGeom>
          <a:noFill/>
        </p:spPr>
        <p:txBody>
          <a:bodyPr wrap="none" rtlCol="0">
            <a:spAutoFit/>
          </a:bodyPr>
          <a:lstStyle/>
          <a:p>
            <a:r>
              <a:rPr lang="en-US" sz="2000" b="1" dirty="0"/>
              <a:t>Questions about this module? </a:t>
            </a:r>
            <a:r>
              <a:rPr lang="en-US" sz="2000" dirty="0"/>
              <a:t>Contact GLOBE: </a:t>
            </a:r>
            <a:r>
              <a:rPr lang="en-US" sz="2000" dirty="0">
                <a:hlinkClick r:id="rId3"/>
              </a:rPr>
              <a:t>help@globe.gov</a:t>
            </a:r>
            <a:r>
              <a:rPr lang="en-US" sz="2000" dirty="0"/>
              <a:t/>
            </a:r>
            <a:br>
              <a:rPr lang="en-US" sz="2000" dirty="0"/>
            </a:br>
            <a:r>
              <a:rPr lang="en-US" sz="2000" dirty="0"/>
              <a:t/>
            </a:r>
            <a:br>
              <a:rPr lang="en-US" sz="2000" dirty="0"/>
            </a:br>
            <a:r>
              <a:rPr lang="en-US" sz="2000" b="1" dirty="0"/>
              <a:t>Additional Links:</a:t>
            </a:r>
          </a:p>
          <a:p>
            <a:endParaRPr lang="en-US" sz="2000" dirty="0"/>
          </a:p>
          <a:p>
            <a:r>
              <a:rPr lang="en-US" sz="2000" dirty="0"/>
              <a:t>NASA’s A Breathing Planet, Off Balance Article and Video:</a:t>
            </a:r>
          </a:p>
          <a:p>
            <a:r>
              <a:rPr lang="en-US" sz="2000" dirty="0">
                <a:hlinkClick r:id="rId4"/>
              </a:rPr>
              <a:t>https://www.nasa.gov/feature/goddard/carbon-climate</a:t>
            </a:r>
            <a:endParaRPr lang="en-US" sz="2000" dirty="0"/>
          </a:p>
          <a:p>
            <a:endParaRPr lang="en-US" sz="2000" dirty="0"/>
          </a:p>
          <a:p>
            <a:r>
              <a:rPr lang="en-US" sz="2000" dirty="0"/>
              <a:t>NASA Global Climate Change Website:</a:t>
            </a:r>
          </a:p>
          <a:p>
            <a:r>
              <a:rPr lang="en-US" sz="2000" dirty="0">
                <a:hlinkClick r:id="rId5"/>
              </a:rPr>
              <a:t>https://climate.nasa.gov/</a:t>
            </a:r>
            <a:endParaRPr lang="en-US" sz="2000" dirty="0"/>
          </a:p>
          <a:p>
            <a:endParaRPr lang="en-US" sz="2000" dirty="0"/>
          </a:p>
          <a:p>
            <a:pPr lvl="0"/>
            <a:r>
              <a:rPr lang="en-US" sz="2000" dirty="0">
                <a:solidFill>
                  <a:prstClr val="black"/>
                </a:solidFill>
              </a:rPr>
              <a:t>NASA Scientific Visualization Studio </a:t>
            </a:r>
          </a:p>
          <a:p>
            <a:pPr lvl="0"/>
            <a:r>
              <a:rPr lang="en-US" sz="2000" dirty="0">
                <a:solidFill>
                  <a:prstClr val="black"/>
                </a:solidFill>
              </a:rPr>
              <a:t>(</a:t>
            </a:r>
            <a:r>
              <a:rPr lang="en-US" sz="2000" dirty="0">
                <a:solidFill>
                  <a:prstClr val="black"/>
                </a:solidFill>
                <a:hlinkClick r:id="rId6"/>
              </a:rPr>
              <a:t>https://svs.gsfc.nasa.gov)</a:t>
            </a:r>
            <a:endParaRPr lang="en-US" sz="2000" dirty="0">
              <a:solidFill>
                <a:prstClr val="black"/>
              </a:solidFill>
            </a:endParaRPr>
          </a:p>
          <a:p>
            <a:pPr lvl="0"/>
            <a:endParaRPr lang="en-US" sz="2000" dirty="0">
              <a:solidFill>
                <a:prstClr val="black"/>
              </a:solidFill>
            </a:endParaRPr>
          </a:p>
          <a:p>
            <a:pPr lvl="0"/>
            <a:r>
              <a:rPr lang="en-US" sz="2000" dirty="0">
                <a:solidFill>
                  <a:prstClr val="black"/>
                </a:solidFill>
              </a:rPr>
              <a:t>Global Carbon Project </a:t>
            </a:r>
          </a:p>
          <a:p>
            <a:pPr lvl="0"/>
            <a:r>
              <a:rPr lang="en-US" sz="2000" dirty="0">
                <a:solidFill>
                  <a:prstClr val="black"/>
                </a:solidFill>
              </a:rPr>
              <a:t>(</a:t>
            </a:r>
            <a:r>
              <a:rPr lang="en-US" sz="2000" dirty="0">
                <a:solidFill>
                  <a:prstClr val="black"/>
                </a:solidFill>
                <a:hlinkClick r:id="rId7"/>
              </a:rPr>
              <a:t>http://www.globalcarbonproject.org</a:t>
            </a:r>
            <a:r>
              <a:rPr lang="en-US" sz="2000" dirty="0">
                <a:solidFill>
                  <a:prstClr val="black"/>
                </a:solidFill>
              </a:rPr>
              <a:t>)</a:t>
            </a:r>
          </a:p>
          <a:p>
            <a:pPr lvl="1"/>
            <a:r>
              <a:rPr lang="en-US" sz="2000" dirty="0">
                <a:solidFill>
                  <a:prstClr val="black"/>
                </a:solidFill>
              </a:rPr>
              <a:t> </a:t>
            </a:r>
          </a:p>
          <a:p>
            <a:pPr marL="14288" lvl="1"/>
            <a:r>
              <a:rPr lang="en-US" sz="2000" dirty="0">
                <a:solidFill>
                  <a:prstClr val="black"/>
                </a:solidFill>
              </a:rPr>
              <a:t>Global Carbon Atlas</a:t>
            </a:r>
          </a:p>
          <a:p>
            <a:pPr marL="14288" lvl="1"/>
            <a:r>
              <a:rPr lang="en-US" sz="2000" dirty="0">
                <a:solidFill>
                  <a:prstClr val="black"/>
                </a:solidFill>
              </a:rPr>
              <a:t>(</a:t>
            </a:r>
            <a:r>
              <a:rPr lang="en-US" sz="2000" dirty="0">
                <a:solidFill>
                  <a:prstClr val="black"/>
                </a:solidFill>
                <a:hlinkClick r:id="rId8"/>
              </a:rPr>
              <a:t>http://www.globalcarbonatlas.org</a:t>
            </a:r>
            <a:r>
              <a:rPr lang="en-US" sz="2000" dirty="0">
                <a:solidFill>
                  <a:prstClr val="black"/>
                </a:solidFill>
              </a:rPr>
              <a:t>)</a:t>
            </a:r>
          </a:p>
          <a:p>
            <a:endParaRPr lang="en-US" sz="2400" dirty="0"/>
          </a:p>
        </p:txBody>
      </p:sp>
    </p:spTree>
    <p:extLst>
      <p:ext uri="{BB962C8B-B14F-4D97-AF65-F5344CB8AC3E}">
        <p14:creationId xmlns:p14="http://schemas.microsoft.com/office/powerpoint/2010/main" val="3128158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F3C3D31D-B20E-4C48-BBE6-6A17C3A47A33}"/>
              </a:ext>
            </a:extLst>
          </p:cNvPr>
          <p:cNvSpPr>
            <a:spLocks noGrp="1"/>
          </p:cNvSpPr>
          <p:nvPr>
            <p:ph type="title" idx="4294967295"/>
          </p:nvPr>
        </p:nvSpPr>
        <p:spPr>
          <a:xfrm>
            <a:off x="1258570" y="1035685"/>
            <a:ext cx="3221990" cy="661035"/>
          </a:xfrm>
          <a:prstGeom prst="rect">
            <a:avLst/>
          </a:prstGeom>
        </p:spPr>
        <p:txBody>
          <a:bodyPr/>
          <a:lstStyle/>
          <a:p>
            <a:r>
              <a:rPr lang="en-US" sz="2400" b="1" dirty="0">
                <a:solidFill>
                  <a:srgbClr val="002060"/>
                </a:solidFill>
                <a:latin typeface="Calibri Light" panose="020F0302020204030204"/>
              </a:rPr>
              <a:t>Additional</a:t>
            </a:r>
            <a:r>
              <a:rPr lang="en-US" dirty="0"/>
              <a:t> </a:t>
            </a:r>
            <a:r>
              <a:rPr lang="en-US" sz="2400" b="1" dirty="0">
                <a:solidFill>
                  <a:srgbClr val="002060"/>
                </a:solidFill>
                <a:latin typeface="Calibri Light" panose="020F0302020204030204"/>
              </a:rPr>
              <a:t>Information</a:t>
            </a:r>
            <a:endParaRPr lang="en-US" sz="4000" b="1" dirty="0">
              <a:solidFill>
                <a:srgbClr val="002060"/>
              </a:solidFill>
              <a:latin typeface="Calibri Light" panose="020F0302020204030204"/>
            </a:endParaRPr>
          </a:p>
        </p:txBody>
      </p:sp>
      <p:sp>
        <p:nvSpPr>
          <p:cNvPr id="2" name="TextBox 1">
            <a:extLst>
              <a:ext uri="{FF2B5EF4-FFF2-40B4-BE49-F238E27FC236}">
                <a16:creationId xmlns:a16="http://schemas.microsoft.com/office/drawing/2014/main" id="{9BA088B9-3D2B-7046-A0A6-AFE7AA12E623}"/>
              </a:ext>
            </a:extLst>
          </p:cNvPr>
          <p:cNvSpPr txBox="1"/>
          <p:nvPr/>
        </p:nvSpPr>
        <p:spPr>
          <a:xfrm>
            <a:off x="1432560" y="1148081"/>
            <a:ext cx="7030720" cy="5724644"/>
          </a:xfrm>
          <a:prstGeom prst="rect">
            <a:avLst/>
          </a:prstGeom>
          <a:noFill/>
        </p:spPr>
        <p:txBody>
          <a:bodyPr wrap="square" rtlCol="0">
            <a:spAutoFit/>
          </a:bodyPr>
          <a:lstStyle/>
          <a:p>
            <a:r>
              <a:rPr lang="es-AR" b="1" dirty="0" smtClean="0"/>
              <a:t>¿Tiene preguntas sobre este módulo? </a:t>
            </a:r>
            <a:r>
              <a:rPr lang="es-AR" dirty="0" smtClean="0"/>
              <a:t>Contacte a GLOBE: </a:t>
            </a:r>
            <a:r>
              <a:rPr lang="es-AR" dirty="0" smtClean="0">
                <a:hlinkClick r:id="rId3"/>
              </a:rPr>
              <a:t>help@globe.gov</a:t>
            </a:r>
            <a:r>
              <a:rPr lang="es-AR" dirty="0" smtClean="0"/>
              <a:t/>
            </a:r>
            <a:br>
              <a:rPr lang="es-AR" dirty="0" smtClean="0"/>
            </a:br>
            <a:r>
              <a:rPr lang="es-AR" dirty="0" smtClean="0"/>
              <a:t/>
            </a:r>
            <a:br>
              <a:rPr lang="es-AR" dirty="0" smtClean="0"/>
            </a:br>
            <a:r>
              <a:rPr lang="es-AR" b="1" dirty="0" smtClean="0"/>
              <a:t>Links adicionales:</a:t>
            </a:r>
          </a:p>
          <a:p>
            <a:endParaRPr lang="es-AR" dirty="0" smtClean="0"/>
          </a:p>
          <a:p>
            <a:r>
              <a:rPr lang="es-AR" dirty="0" err="1" smtClean="0"/>
              <a:t>NASA’s</a:t>
            </a:r>
            <a:r>
              <a:rPr lang="es-AR" dirty="0" smtClean="0"/>
              <a:t> A </a:t>
            </a:r>
            <a:r>
              <a:rPr lang="es-AR" dirty="0" err="1" smtClean="0"/>
              <a:t>Breathing</a:t>
            </a:r>
            <a:r>
              <a:rPr lang="es-AR" dirty="0" smtClean="0"/>
              <a:t> </a:t>
            </a:r>
            <a:r>
              <a:rPr lang="es-AR" dirty="0" err="1" smtClean="0"/>
              <a:t>Planet</a:t>
            </a:r>
            <a:r>
              <a:rPr lang="es-AR" dirty="0" smtClean="0"/>
              <a:t>, Off Balance </a:t>
            </a:r>
            <a:r>
              <a:rPr lang="es-AR" dirty="0" err="1" smtClean="0"/>
              <a:t>Article</a:t>
            </a:r>
            <a:r>
              <a:rPr lang="es-AR" dirty="0" smtClean="0"/>
              <a:t> and Video:</a:t>
            </a:r>
          </a:p>
          <a:p>
            <a:r>
              <a:rPr lang="es-AR" dirty="0" smtClean="0">
                <a:hlinkClick r:id="rId4"/>
              </a:rPr>
              <a:t>https://www.nasa.gov/feature/goddard/carbon-climate</a:t>
            </a:r>
            <a:endParaRPr lang="es-AR" dirty="0" smtClean="0"/>
          </a:p>
          <a:p>
            <a:endParaRPr lang="es-AR" dirty="0" smtClean="0"/>
          </a:p>
          <a:p>
            <a:r>
              <a:rPr lang="es-AR" dirty="0" smtClean="0"/>
              <a:t>NASA Global </a:t>
            </a:r>
            <a:r>
              <a:rPr lang="es-AR" dirty="0" err="1" smtClean="0"/>
              <a:t>Climate</a:t>
            </a:r>
            <a:r>
              <a:rPr lang="es-AR" dirty="0" smtClean="0"/>
              <a:t> </a:t>
            </a:r>
            <a:r>
              <a:rPr lang="es-AR" dirty="0" err="1" smtClean="0"/>
              <a:t>Change</a:t>
            </a:r>
            <a:r>
              <a:rPr lang="es-AR" dirty="0" smtClean="0"/>
              <a:t> </a:t>
            </a:r>
            <a:r>
              <a:rPr lang="es-AR" dirty="0" err="1" smtClean="0"/>
              <a:t>Website</a:t>
            </a:r>
            <a:r>
              <a:rPr lang="es-AR" dirty="0" smtClean="0"/>
              <a:t>:</a:t>
            </a:r>
          </a:p>
          <a:p>
            <a:r>
              <a:rPr lang="es-AR" dirty="0" smtClean="0">
                <a:hlinkClick r:id="rId5"/>
              </a:rPr>
              <a:t>https://climate.nasa.gov/</a:t>
            </a:r>
            <a:endParaRPr lang="es-AR" dirty="0" smtClean="0"/>
          </a:p>
          <a:p>
            <a:endParaRPr lang="es-AR" dirty="0" smtClean="0"/>
          </a:p>
          <a:p>
            <a:pPr lvl="0"/>
            <a:r>
              <a:rPr lang="es-AR" dirty="0" smtClean="0">
                <a:solidFill>
                  <a:prstClr val="black"/>
                </a:solidFill>
              </a:rPr>
              <a:t>NASA </a:t>
            </a:r>
            <a:r>
              <a:rPr lang="es-AR" dirty="0" err="1" smtClean="0">
                <a:solidFill>
                  <a:prstClr val="black"/>
                </a:solidFill>
              </a:rPr>
              <a:t>Scientific</a:t>
            </a:r>
            <a:r>
              <a:rPr lang="es-AR" dirty="0" smtClean="0">
                <a:solidFill>
                  <a:prstClr val="black"/>
                </a:solidFill>
              </a:rPr>
              <a:t> </a:t>
            </a:r>
            <a:r>
              <a:rPr lang="es-AR" dirty="0" err="1" smtClean="0">
                <a:solidFill>
                  <a:prstClr val="black"/>
                </a:solidFill>
              </a:rPr>
              <a:t>Visualization</a:t>
            </a:r>
            <a:r>
              <a:rPr lang="es-AR" dirty="0" smtClean="0">
                <a:solidFill>
                  <a:prstClr val="black"/>
                </a:solidFill>
              </a:rPr>
              <a:t> Studio </a:t>
            </a:r>
          </a:p>
          <a:p>
            <a:pPr lvl="0"/>
            <a:r>
              <a:rPr lang="es-AR" dirty="0" smtClean="0">
                <a:solidFill>
                  <a:prstClr val="black"/>
                </a:solidFill>
              </a:rPr>
              <a:t>(</a:t>
            </a:r>
            <a:r>
              <a:rPr lang="es-AR" dirty="0" smtClean="0">
                <a:solidFill>
                  <a:prstClr val="black"/>
                </a:solidFill>
                <a:hlinkClick r:id="rId6"/>
              </a:rPr>
              <a:t>https://svs.gsfc.nasa.gov)</a:t>
            </a:r>
            <a:endParaRPr lang="es-AR" dirty="0" smtClean="0">
              <a:solidFill>
                <a:prstClr val="black"/>
              </a:solidFill>
            </a:endParaRPr>
          </a:p>
          <a:p>
            <a:pPr lvl="0"/>
            <a:endParaRPr lang="es-AR" dirty="0" smtClean="0">
              <a:solidFill>
                <a:prstClr val="black"/>
              </a:solidFill>
            </a:endParaRPr>
          </a:p>
          <a:p>
            <a:pPr lvl="0"/>
            <a:r>
              <a:rPr lang="es-AR" dirty="0" smtClean="0">
                <a:solidFill>
                  <a:prstClr val="black"/>
                </a:solidFill>
              </a:rPr>
              <a:t>Global </a:t>
            </a:r>
            <a:r>
              <a:rPr lang="es-AR" dirty="0" err="1" smtClean="0">
                <a:solidFill>
                  <a:prstClr val="black"/>
                </a:solidFill>
              </a:rPr>
              <a:t>Carbon</a:t>
            </a:r>
            <a:r>
              <a:rPr lang="es-AR" dirty="0" smtClean="0">
                <a:solidFill>
                  <a:prstClr val="black"/>
                </a:solidFill>
              </a:rPr>
              <a:t> Project </a:t>
            </a:r>
          </a:p>
          <a:p>
            <a:pPr lvl="0"/>
            <a:r>
              <a:rPr lang="es-AR" dirty="0" smtClean="0">
                <a:solidFill>
                  <a:prstClr val="black"/>
                </a:solidFill>
              </a:rPr>
              <a:t>(</a:t>
            </a:r>
            <a:r>
              <a:rPr lang="es-AR" dirty="0" smtClean="0">
                <a:solidFill>
                  <a:prstClr val="black"/>
                </a:solidFill>
                <a:hlinkClick r:id="rId7"/>
              </a:rPr>
              <a:t>http://www.globalcarbonproject.org</a:t>
            </a:r>
            <a:r>
              <a:rPr lang="es-AR" dirty="0" smtClean="0">
                <a:solidFill>
                  <a:prstClr val="black"/>
                </a:solidFill>
              </a:rPr>
              <a:t>)</a:t>
            </a:r>
          </a:p>
          <a:p>
            <a:pPr lvl="1"/>
            <a:r>
              <a:rPr lang="es-AR" dirty="0" smtClean="0">
                <a:solidFill>
                  <a:prstClr val="black"/>
                </a:solidFill>
              </a:rPr>
              <a:t> </a:t>
            </a:r>
          </a:p>
          <a:p>
            <a:pPr marL="14288" lvl="1"/>
            <a:r>
              <a:rPr lang="es-AR" dirty="0" smtClean="0">
                <a:solidFill>
                  <a:prstClr val="black"/>
                </a:solidFill>
              </a:rPr>
              <a:t>Global </a:t>
            </a:r>
            <a:r>
              <a:rPr lang="es-AR" dirty="0" err="1" smtClean="0">
                <a:solidFill>
                  <a:prstClr val="black"/>
                </a:solidFill>
              </a:rPr>
              <a:t>Carbon</a:t>
            </a:r>
            <a:r>
              <a:rPr lang="es-AR" dirty="0" smtClean="0">
                <a:solidFill>
                  <a:prstClr val="black"/>
                </a:solidFill>
              </a:rPr>
              <a:t> Atlas</a:t>
            </a:r>
          </a:p>
          <a:p>
            <a:pPr marL="14288" lvl="1"/>
            <a:r>
              <a:rPr lang="es-AR" dirty="0" smtClean="0">
                <a:solidFill>
                  <a:prstClr val="black"/>
                </a:solidFill>
              </a:rPr>
              <a:t>(</a:t>
            </a:r>
            <a:r>
              <a:rPr lang="es-AR" dirty="0" smtClean="0">
                <a:solidFill>
                  <a:prstClr val="black"/>
                </a:solidFill>
                <a:hlinkClick r:id="rId8"/>
              </a:rPr>
              <a:t>http://www.globalcarbonatlas.org</a:t>
            </a:r>
            <a:r>
              <a:rPr lang="es-AR" dirty="0" smtClean="0">
                <a:solidFill>
                  <a:prstClr val="black"/>
                </a:solidFill>
              </a:rPr>
              <a:t>)</a:t>
            </a:r>
          </a:p>
          <a:p>
            <a:endParaRPr lang="es-AR" sz="2000" dirty="0"/>
          </a:p>
        </p:txBody>
      </p:sp>
    </p:spTree>
    <p:extLst>
      <p:ext uri="{BB962C8B-B14F-4D97-AF65-F5344CB8AC3E}">
        <p14:creationId xmlns:p14="http://schemas.microsoft.com/office/powerpoint/2010/main" val="3830066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8"/>
          <p:cNvSpPr txBox="1">
            <a:spLocks/>
          </p:cNvSpPr>
          <p:nvPr/>
        </p:nvSpPr>
        <p:spPr>
          <a:xfrm>
            <a:off x="1853721" y="158768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3600" b="1" dirty="0">
                <a:solidFill>
                  <a:srgbClr val="002060"/>
                </a:solidFill>
                <a:latin typeface="Calibri Light" panose="020F0302020204030204"/>
              </a:rPr>
              <a:t>Traducción al español</a:t>
            </a:r>
            <a:endParaRPr lang="es-AR" sz="3600" b="1" dirty="0">
              <a:solidFill>
                <a:srgbClr val="002060"/>
              </a:solidFill>
              <a:latin typeface="Calibri Light" panose="020F0302020204030204"/>
              <a:sym typeface="Arial"/>
            </a:endParaRPr>
          </a:p>
        </p:txBody>
      </p:sp>
      <p:pic>
        <p:nvPicPr>
          <p:cNvPr id="3" name="Shape 440" descr="GLOBE sponsor image"/>
          <p:cNvPicPr preferRelativeResize="0"/>
          <p:nvPr/>
        </p:nvPicPr>
        <p:blipFill rotWithShape="1">
          <a:blip r:embed="rId2">
            <a:alphaModFix/>
          </a:blip>
          <a:srcRect l="6041" r="13816"/>
          <a:stretch/>
        </p:blipFill>
        <p:spPr>
          <a:xfrm>
            <a:off x="2912918" y="5580691"/>
            <a:ext cx="5496252" cy="649250"/>
          </a:xfrm>
          <a:prstGeom prst="rect">
            <a:avLst/>
          </a:prstGeom>
          <a:noFill/>
          <a:ln>
            <a:noFill/>
          </a:ln>
        </p:spPr>
      </p:pic>
      <p:sp>
        <p:nvSpPr>
          <p:cNvPr id="4" name="Title 1"/>
          <p:cNvSpPr txBox="1">
            <a:spLocks/>
          </p:cNvSpPr>
          <p:nvPr/>
        </p:nvSpPr>
        <p:spPr>
          <a:xfrm>
            <a:off x="1763360" y="22732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3"/>
              </a:rPr>
              <a:t>lac_rco@educ.austral.edu.ar</a:t>
            </a:r>
            <a:r>
              <a:rPr lang="es-AR" sz="1600" dirty="0"/>
              <a:t/>
            </a:r>
            <a:br>
              <a:rPr lang="es-AR" sz="1600" dirty="0"/>
            </a:br>
            <a:r>
              <a:rPr lang="es-AR" sz="1600" dirty="0">
                <a:hlinkClick r:id="rId4"/>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5"/>
              </a:rPr>
              <a:t>@</a:t>
            </a:r>
            <a:r>
              <a:rPr lang="es-AR" sz="1600" dirty="0" err="1">
                <a:hlinkClick r:id="rId5"/>
              </a:rPr>
              <a:t>globe_lac</a:t>
            </a:r>
            <a:r>
              <a:rPr lang="es-AR" sz="1600" dirty="0"/>
              <a:t/>
            </a:r>
            <a:br>
              <a:rPr lang="es-AR" sz="1600" dirty="0"/>
            </a:br>
            <a:r>
              <a:rPr lang="es-AR" sz="1600" dirty="0">
                <a:hlinkClick r:id="rId6"/>
              </a:rPr>
              <a:t>GLOBE Latinoamérica y Caribe</a:t>
            </a:r>
            <a:endParaRPr lang="es-AR" sz="1600" dirty="0"/>
          </a:p>
        </p:txBody>
      </p:sp>
      <p:pic>
        <p:nvPicPr>
          <p:cNvPr id="5"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0" t="25134" r="71323" b="45539"/>
          <a:stretch/>
        </p:blipFill>
        <p:spPr bwMode="auto">
          <a:xfrm>
            <a:off x="2152951" y="4313365"/>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2215" b="71856"/>
          <a:stretch/>
        </p:blipFill>
        <p:spPr bwMode="auto">
          <a:xfrm>
            <a:off x="2152951" y="4770111"/>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360" y="5564564"/>
            <a:ext cx="865909" cy="649202"/>
          </a:xfrm>
          <a:prstGeom prst="rect">
            <a:avLst/>
          </a:prstGeom>
        </p:spPr>
      </p:pic>
    </p:spTree>
    <p:extLst>
      <p:ext uri="{BB962C8B-B14F-4D97-AF65-F5344CB8AC3E}">
        <p14:creationId xmlns:p14="http://schemas.microsoft.com/office/powerpoint/2010/main" val="31008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187-40D7-4AC6-B08B-9D3AA4DD15EB}"/>
              </a:ext>
            </a:extLst>
          </p:cNvPr>
          <p:cNvSpPr>
            <a:spLocks noGrp="1"/>
          </p:cNvSpPr>
          <p:nvPr>
            <p:ph type="title" idx="4294967295"/>
          </p:nvPr>
        </p:nvSpPr>
        <p:spPr>
          <a:xfrm>
            <a:off x="1276832" y="1134320"/>
            <a:ext cx="7635156" cy="769194"/>
          </a:xfrm>
          <a:prstGeom prst="rect">
            <a:avLst/>
          </a:prstGeom>
        </p:spPr>
        <p:txBody>
          <a:bodyPr>
            <a:normAutofit/>
          </a:bodyPr>
          <a:lstStyle/>
          <a:p>
            <a:r>
              <a:rPr lang="es-AR" sz="2800" kern="1200" dirty="0" smtClean="0">
                <a:solidFill>
                  <a:srgbClr val="002060"/>
                </a:solidFill>
                <a:effectLst/>
                <a:latin typeface="Calibri" panose="020F0502020204030204" pitchFamily="34" charset="0"/>
                <a:ea typeface="+mn-ea"/>
                <a:cs typeface="+mn-cs"/>
              </a:rPr>
              <a:t>Diagrama de flujo de los protocolos de campo</a:t>
            </a:r>
            <a:endParaRPr lang="es-AR" sz="3200" dirty="0"/>
          </a:p>
        </p:txBody>
      </p:sp>
      <p:sp>
        <p:nvSpPr>
          <p:cNvPr id="5" name="CuadroTexto 4"/>
          <p:cNvSpPr txBox="1"/>
          <p:nvPr/>
        </p:nvSpPr>
        <p:spPr>
          <a:xfrm>
            <a:off x="2952323" y="2119405"/>
            <a:ext cx="3371273" cy="523220"/>
          </a:xfrm>
          <a:prstGeom prst="rect">
            <a:avLst/>
          </a:prstGeom>
          <a:solidFill>
            <a:schemeClr val="accent1">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400" b="1" dirty="0" smtClean="0">
                <a:solidFill>
                  <a:schemeClr val="tx1"/>
                </a:solidFill>
              </a:rPr>
              <a:t>Actividades introductorias del ciclo de carbono</a:t>
            </a:r>
            <a:endParaRPr lang="es-AR" sz="1400" b="1" dirty="0">
              <a:solidFill>
                <a:schemeClr val="tx1"/>
              </a:solidFill>
            </a:endParaRPr>
          </a:p>
        </p:txBody>
      </p:sp>
      <p:sp>
        <p:nvSpPr>
          <p:cNvPr id="8" name="Rectángulo 7"/>
          <p:cNvSpPr/>
          <p:nvPr/>
        </p:nvSpPr>
        <p:spPr>
          <a:xfrm>
            <a:off x="3118692" y="2863273"/>
            <a:ext cx="3038534" cy="537516"/>
          </a:xfrm>
          <a:prstGeom prst="rect">
            <a:avLst/>
          </a:prstGeom>
          <a:solidFill>
            <a:srgbClr val="DAEAD3"/>
          </a:solidFill>
          <a:ln w="12700">
            <a:solidFill>
              <a:srgbClr val="88B37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AR"/>
          </a:p>
        </p:txBody>
      </p:sp>
      <p:sp>
        <p:nvSpPr>
          <p:cNvPr id="6" name="CuadroTexto 5"/>
          <p:cNvSpPr txBox="1"/>
          <p:nvPr/>
        </p:nvSpPr>
        <p:spPr>
          <a:xfrm>
            <a:off x="3185957" y="2933451"/>
            <a:ext cx="1488030" cy="39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rmAutofit lnSpcReduction="10000"/>
          </a:bodyPr>
          <a:lstStyle/>
          <a:p>
            <a:r>
              <a:rPr lang="es-AR" sz="1100" b="1" dirty="0" smtClean="0">
                <a:solidFill>
                  <a:schemeClr val="tx1"/>
                </a:solidFill>
              </a:rPr>
              <a:t>Actividades de aprendizaje de campo</a:t>
            </a:r>
            <a:endParaRPr lang="es-AR" sz="1100" b="1" dirty="0">
              <a:solidFill>
                <a:schemeClr val="tx1"/>
              </a:solidFill>
            </a:endParaRPr>
          </a:p>
        </p:txBody>
      </p:sp>
      <p:sp>
        <p:nvSpPr>
          <p:cNvPr id="7" name="CuadroTexto 6"/>
          <p:cNvSpPr txBox="1"/>
          <p:nvPr/>
        </p:nvSpPr>
        <p:spPr>
          <a:xfrm>
            <a:off x="4673987" y="2933450"/>
            <a:ext cx="1488030" cy="39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marL="171450" indent="-171450">
              <a:buFont typeface="Arial" panose="020B0604020202020204" pitchFamily="34" charset="0"/>
              <a:buChar char="•"/>
            </a:pPr>
            <a:r>
              <a:rPr lang="es-AR" sz="1000" dirty="0" err="1" smtClean="0">
                <a:solidFill>
                  <a:schemeClr val="tx1"/>
                </a:solidFill>
              </a:rPr>
              <a:t>Alometría</a:t>
            </a:r>
            <a:endParaRPr lang="es-AR" sz="1000" dirty="0" smtClean="0">
              <a:solidFill>
                <a:schemeClr val="tx1"/>
              </a:solidFill>
            </a:endParaRPr>
          </a:p>
          <a:p>
            <a:pPr marL="171450" indent="-171450">
              <a:buFont typeface="Arial" panose="020B0604020202020204" pitchFamily="34" charset="0"/>
              <a:buChar char="•"/>
            </a:pPr>
            <a:r>
              <a:rPr lang="es-AR" sz="1000" dirty="0" smtClean="0">
                <a:solidFill>
                  <a:schemeClr val="tx1"/>
                </a:solidFill>
              </a:rPr>
              <a:t>Unidades de biomasa</a:t>
            </a:r>
            <a:endParaRPr lang="es-AR" sz="1000" dirty="0">
              <a:solidFill>
                <a:schemeClr val="tx1"/>
              </a:solidFill>
            </a:endParaRPr>
          </a:p>
        </p:txBody>
      </p:sp>
      <p:cxnSp>
        <p:nvCxnSpPr>
          <p:cNvPr id="10" name="Conector recto de flecha 9"/>
          <p:cNvCxnSpPr>
            <a:stCxn id="5" idx="2"/>
            <a:endCxn id="8" idx="0"/>
          </p:cNvCxnSpPr>
          <p:nvPr/>
        </p:nvCxnSpPr>
        <p:spPr>
          <a:xfrm flipH="1">
            <a:off x="4637959" y="2642625"/>
            <a:ext cx="1" cy="22064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29" name="Rectángulo 28"/>
          <p:cNvSpPr/>
          <p:nvPr/>
        </p:nvSpPr>
        <p:spPr>
          <a:xfrm>
            <a:off x="1855893" y="3590823"/>
            <a:ext cx="5564133" cy="1761688"/>
          </a:xfrm>
          <a:prstGeom prst="rect">
            <a:avLst/>
          </a:prstGeom>
          <a:solidFill>
            <a:srgbClr val="DAEAD3"/>
          </a:solidFill>
          <a:ln w="12700">
            <a:solidFill>
              <a:srgbClr val="88B37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AR"/>
          </a:p>
        </p:txBody>
      </p:sp>
      <p:sp>
        <p:nvSpPr>
          <p:cNvPr id="14" name="CuadroTexto 13"/>
          <p:cNvSpPr txBox="1"/>
          <p:nvPr/>
        </p:nvSpPr>
        <p:spPr>
          <a:xfrm>
            <a:off x="4091366" y="3652275"/>
            <a:ext cx="919018"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100" b="1" dirty="0" smtClean="0">
                <a:solidFill>
                  <a:schemeClr val="tx1"/>
                </a:solidFill>
              </a:rPr>
              <a:t>Protocolos</a:t>
            </a:r>
            <a:endParaRPr lang="es-AR" sz="1100" b="1" dirty="0">
              <a:solidFill>
                <a:schemeClr val="tx1"/>
              </a:solidFill>
            </a:endParaRPr>
          </a:p>
        </p:txBody>
      </p:sp>
      <p:sp>
        <p:nvSpPr>
          <p:cNvPr id="15" name="CuadroTexto 14"/>
          <p:cNvSpPr txBox="1"/>
          <p:nvPr/>
        </p:nvSpPr>
        <p:spPr>
          <a:xfrm>
            <a:off x="3990497" y="3838943"/>
            <a:ext cx="1645995" cy="39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marL="171450" indent="-171450">
              <a:buFont typeface="Arial" panose="020B0604020202020204" pitchFamily="34" charset="0"/>
              <a:buChar char="•"/>
            </a:pPr>
            <a:r>
              <a:rPr lang="es-AR" sz="1000" dirty="0" smtClean="0">
                <a:solidFill>
                  <a:schemeClr val="tx1"/>
                </a:solidFill>
              </a:rPr>
              <a:t>Selección del sitio</a:t>
            </a:r>
          </a:p>
          <a:p>
            <a:pPr marL="171450" indent="-171450">
              <a:buFont typeface="Arial" panose="020B0604020202020204" pitchFamily="34" charset="0"/>
              <a:buChar char="•"/>
            </a:pPr>
            <a:r>
              <a:rPr lang="es-AR" sz="1000" dirty="0" smtClean="0">
                <a:solidFill>
                  <a:schemeClr val="tx1"/>
                </a:solidFill>
              </a:rPr>
              <a:t>Configuración del sitio</a:t>
            </a:r>
            <a:endParaRPr lang="es-AR" sz="1000" dirty="0">
              <a:solidFill>
                <a:schemeClr val="tx1"/>
              </a:solidFill>
            </a:endParaRPr>
          </a:p>
        </p:txBody>
      </p:sp>
      <p:sp>
        <p:nvSpPr>
          <p:cNvPr id="16" name="CuadroTexto 15"/>
          <p:cNvSpPr txBox="1"/>
          <p:nvPr/>
        </p:nvSpPr>
        <p:spPr>
          <a:xfrm>
            <a:off x="1932093" y="4428708"/>
            <a:ext cx="149938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dirty="0" smtClean="0">
                <a:solidFill>
                  <a:schemeClr val="tx1"/>
                </a:solidFill>
              </a:rPr>
              <a:t>Protocolo de árboles</a:t>
            </a:r>
            <a:endParaRPr lang="es-AR" sz="1200" dirty="0">
              <a:solidFill>
                <a:schemeClr val="tx1"/>
              </a:solidFill>
            </a:endParaRPr>
          </a:p>
        </p:txBody>
      </p:sp>
      <p:sp>
        <p:nvSpPr>
          <p:cNvPr id="17" name="CuadroTexto 16"/>
          <p:cNvSpPr txBox="1"/>
          <p:nvPr/>
        </p:nvSpPr>
        <p:spPr>
          <a:xfrm>
            <a:off x="1855893" y="4758824"/>
            <a:ext cx="1651788"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000" i="1" dirty="0" smtClean="0">
                <a:solidFill>
                  <a:schemeClr val="tx1"/>
                </a:solidFill>
              </a:rPr>
              <a:t>Si el sitio tiene </a:t>
            </a:r>
            <a:r>
              <a:rPr lang="es-AR" sz="1000" b="1" i="1" dirty="0" smtClean="0">
                <a:solidFill>
                  <a:schemeClr val="tx1"/>
                </a:solidFill>
              </a:rPr>
              <a:t>cualquier</a:t>
            </a:r>
            <a:r>
              <a:rPr lang="es-AR" sz="1000" i="1" dirty="0" smtClean="0">
                <a:solidFill>
                  <a:schemeClr val="tx1"/>
                </a:solidFill>
              </a:rPr>
              <a:t> árbol a una circunferencia de &gt;15cm</a:t>
            </a:r>
            <a:endParaRPr lang="es-AR" sz="1000" i="1" dirty="0">
              <a:solidFill>
                <a:schemeClr val="tx1"/>
              </a:solidFill>
            </a:endParaRPr>
          </a:p>
        </p:txBody>
      </p:sp>
      <p:sp>
        <p:nvSpPr>
          <p:cNvPr id="18" name="CuadroTexto 17"/>
          <p:cNvSpPr txBox="1"/>
          <p:nvPr/>
        </p:nvSpPr>
        <p:spPr>
          <a:xfrm>
            <a:off x="3922286" y="4758824"/>
            <a:ext cx="16517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000" i="1" dirty="0" smtClean="0">
                <a:solidFill>
                  <a:schemeClr val="tx1"/>
                </a:solidFill>
              </a:rPr>
              <a:t>Si el sitio tiene </a:t>
            </a:r>
            <a:r>
              <a:rPr lang="es-AR" sz="1000" b="1" i="1" dirty="0" smtClean="0">
                <a:solidFill>
                  <a:schemeClr val="tx1"/>
                </a:solidFill>
              </a:rPr>
              <a:t>cualquier</a:t>
            </a:r>
            <a:r>
              <a:rPr lang="es-AR" sz="1000" i="1" dirty="0" smtClean="0">
                <a:solidFill>
                  <a:schemeClr val="tx1"/>
                </a:solidFill>
              </a:rPr>
              <a:t> arbusto/retoño</a:t>
            </a:r>
            <a:endParaRPr lang="es-AR" sz="1000" i="1" dirty="0">
              <a:solidFill>
                <a:schemeClr val="tx1"/>
              </a:solidFill>
            </a:endParaRPr>
          </a:p>
        </p:txBody>
      </p:sp>
      <p:sp>
        <p:nvSpPr>
          <p:cNvPr id="20" name="CuadroTexto 19"/>
          <p:cNvSpPr txBox="1"/>
          <p:nvPr/>
        </p:nvSpPr>
        <p:spPr>
          <a:xfrm>
            <a:off x="3929972" y="4428708"/>
            <a:ext cx="164410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dirty="0" smtClean="0">
                <a:solidFill>
                  <a:schemeClr val="tx1"/>
                </a:solidFill>
              </a:rPr>
              <a:t>Protocolo de arbustos / retoños</a:t>
            </a:r>
            <a:endParaRPr lang="es-AR" sz="1200" dirty="0">
              <a:solidFill>
                <a:schemeClr val="tx1"/>
              </a:solidFill>
            </a:endParaRPr>
          </a:p>
        </p:txBody>
      </p:sp>
      <p:sp>
        <p:nvSpPr>
          <p:cNvPr id="21" name="CuadroTexto 20"/>
          <p:cNvSpPr txBox="1"/>
          <p:nvPr/>
        </p:nvSpPr>
        <p:spPr>
          <a:xfrm>
            <a:off x="5835009" y="4428708"/>
            <a:ext cx="164410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dirty="0" smtClean="0">
                <a:solidFill>
                  <a:schemeClr val="tx1"/>
                </a:solidFill>
              </a:rPr>
              <a:t>Protocolo herbáceo</a:t>
            </a:r>
            <a:endParaRPr lang="es-AR" sz="1200" dirty="0">
              <a:solidFill>
                <a:schemeClr val="tx1"/>
              </a:solidFill>
            </a:endParaRPr>
          </a:p>
        </p:txBody>
      </p:sp>
      <p:sp>
        <p:nvSpPr>
          <p:cNvPr id="22" name="CuadroTexto 21"/>
          <p:cNvSpPr txBox="1"/>
          <p:nvPr/>
        </p:nvSpPr>
        <p:spPr>
          <a:xfrm>
            <a:off x="5768239" y="4758824"/>
            <a:ext cx="16517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000" i="1" dirty="0" smtClean="0">
                <a:solidFill>
                  <a:schemeClr val="tx1"/>
                </a:solidFill>
              </a:rPr>
              <a:t>Si el sitio tiene </a:t>
            </a:r>
            <a:r>
              <a:rPr lang="es-AR" sz="1000" b="1" i="1" dirty="0" smtClean="0">
                <a:solidFill>
                  <a:schemeClr val="tx1"/>
                </a:solidFill>
              </a:rPr>
              <a:t>cualquier</a:t>
            </a:r>
            <a:r>
              <a:rPr lang="es-AR" sz="1000" i="1" dirty="0" smtClean="0">
                <a:solidFill>
                  <a:schemeClr val="tx1"/>
                </a:solidFill>
              </a:rPr>
              <a:t> vegetación herbácea</a:t>
            </a:r>
            <a:endParaRPr lang="es-AR" sz="1000" i="1" dirty="0">
              <a:solidFill>
                <a:schemeClr val="tx1"/>
              </a:solidFill>
            </a:endParaRPr>
          </a:p>
        </p:txBody>
      </p:sp>
      <p:sp>
        <p:nvSpPr>
          <p:cNvPr id="23" name="CuadroTexto 22"/>
          <p:cNvSpPr txBox="1"/>
          <p:nvPr/>
        </p:nvSpPr>
        <p:spPr>
          <a:xfrm>
            <a:off x="3990497" y="5589758"/>
            <a:ext cx="1294925" cy="276999"/>
          </a:xfrm>
          <a:prstGeom prst="rect">
            <a:avLst/>
          </a:prstGeom>
          <a:solidFill>
            <a:srgbClr val="DAEAD3"/>
          </a:solidFill>
          <a:ln>
            <a:solidFill>
              <a:srgbClr val="88B3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b="1" dirty="0" smtClean="0">
                <a:solidFill>
                  <a:schemeClr val="tx1"/>
                </a:solidFill>
              </a:rPr>
              <a:t>Ingreso de datos</a:t>
            </a:r>
            <a:endParaRPr lang="es-AR" sz="1200" b="1" dirty="0">
              <a:solidFill>
                <a:schemeClr val="tx1"/>
              </a:solidFill>
            </a:endParaRPr>
          </a:p>
        </p:txBody>
      </p:sp>
      <p:sp>
        <p:nvSpPr>
          <p:cNvPr id="24" name="CuadroTexto 23"/>
          <p:cNvSpPr txBox="1"/>
          <p:nvPr/>
        </p:nvSpPr>
        <p:spPr>
          <a:xfrm>
            <a:off x="5515859" y="5965504"/>
            <a:ext cx="1294925" cy="276999"/>
          </a:xfrm>
          <a:prstGeom prst="rect">
            <a:avLst/>
          </a:prstGeom>
          <a:solidFill>
            <a:srgbClr val="DAEAD3"/>
          </a:solidFill>
          <a:ln>
            <a:solidFill>
              <a:srgbClr val="88B3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b="1" dirty="0" smtClean="0">
                <a:solidFill>
                  <a:schemeClr val="tx1"/>
                </a:solidFill>
              </a:rPr>
              <a:t>Análisis de datos</a:t>
            </a:r>
            <a:endParaRPr lang="es-AR" sz="1200" b="1" dirty="0">
              <a:solidFill>
                <a:schemeClr val="tx1"/>
              </a:solidFill>
            </a:endParaRPr>
          </a:p>
        </p:txBody>
      </p:sp>
      <p:sp>
        <p:nvSpPr>
          <p:cNvPr id="25" name="CuadroTexto 24"/>
          <p:cNvSpPr txBox="1"/>
          <p:nvPr/>
        </p:nvSpPr>
        <p:spPr>
          <a:xfrm>
            <a:off x="6963071" y="6394903"/>
            <a:ext cx="1149378" cy="276999"/>
          </a:xfrm>
          <a:prstGeom prst="rect">
            <a:avLst/>
          </a:prstGeom>
          <a:solidFill>
            <a:srgbClr val="DAEAD3"/>
          </a:solidFill>
          <a:ln>
            <a:solidFill>
              <a:srgbClr val="88B3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1200" b="1" dirty="0" smtClean="0">
                <a:solidFill>
                  <a:schemeClr val="tx1"/>
                </a:solidFill>
              </a:rPr>
              <a:t>Evaluación</a:t>
            </a:r>
            <a:endParaRPr lang="es-AR" sz="1200" b="1" dirty="0">
              <a:solidFill>
                <a:schemeClr val="tx1"/>
              </a:solidFill>
            </a:endParaRPr>
          </a:p>
        </p:txBody>
      </p:sp>
      <p:cxnSp>
        <p:nvCxnSpPr>
          <p:cNvPr id="30" name="Conector recto de flecha 29"/>
          <p:cNvCxnSpPr>
            <a:stCxn id="8" idx="2"/>
            <a:endCxn id="29" idx="0"/>
          </p:cNvCxnSpPr>
          <p:nvPr/>
        </p:nvCxnSpPr>
        <p:spPr>
          <a:xfrm>
            <a:off x="4637959" y="3400789"/>
            <a:ext cx="1" cy="190034"/>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8" name="Conector recto de flecha 37"/>
          <p:cNvCxnSpPr>
            <a:stCxn id="29" idx="2"/>
            <a:endCxn id="23" idx="0"/>
          </p:cNvCxnSpPr>
          <p:nvPr/>
        </p:nvCxnSpPr>
        <p:spPr>
          <a:xfrm>
            <a:off x="4637960" y="5352511"/>
            <a:ext cx="0" cy="23724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Conector recto de flecha 41"/>
          <p:cNvCxnSpPr>
            <a:stCxn id="23" idx="3"/>
            <a:endCxn id="24" idx="1"/>
          </p:cNvCxnSpPr>
          <p:nvPr/>
        </p:nvCxnSpPr>
        <p:spPr>
          <a:xfrm>
            <a:off x="5285422" y="5728258"/>
            <a:ext cx="230437" cy="375746"/>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45" name="Conector recto de flecha 44"/>
          <p:cNvCxnSpPr>
            <a:stCxn id="24" idx="3"/>
            <a:endCxn id="25" idx="1"/>
          </p:cNvCxnSpPr>
          <p:nvPr/>
        </p:nvCxnSpPr>
        <p:spPr>
          <a:xfrm>
            <a:off x="6810784" y="6104004"/>
            <a:ext cx="152287" cy="429399"/>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56" name="Conector recto de flecha 55"/>
          <p:cNvCxnSpPr>
            <a:stCxn id="15" idx="2"/>
            <a:endCxn id="16" idx="0"/>
          </p:cNvCxnSpPr>
          <p:nvPr/>
        </p:nvCxnSpPr>
        <p:spPr>
          <a:xfrm flipH="1">
            <a:off x="2681787" y="4236106"/>
            <a:ext cx="2131708" cy="19260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59" name="Conector recto de flecha 58"/>
          <p:cNvCxnSpPr>
            <a:stCxn id="15" idx="2"/>
            <a:endCxn id="21" idx="0"/>
          </p:cNvCxnSpPr>
          <p:nvPr/>
        </p:nvCxnSpPr>
        <p:spPr>
          <a:xfrm>
            <a:off x="4813495" y="4236106"/>
            <a:ext cx="1843565" cy="192602"/>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62" name="Conector recto de flecha 61"/>
          <p:cNvCxnSpPr>
            <a:stCxn id="15" idx="2"/>
          </p:cNvCxnSpPr>
          <p:nvPr/>
        </p:nvCxnSpPr>
        <p:spPr>
          <a:xfrm>
            <a:off x="4813495" y="4236106"/>
            <a:ext cx="0" cy="186668"/>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65" name="Cruz 64"/>
          <p:cNvSpPr/>
          <p:nvPr/>
        </p:nvSpPr>
        <p:spPr>
          <a:xfrm>
            <a:off x="3507680" y="4618742"/>
            <a:ext cx="396000" cy="396000"/>
          </a:xfrm>
          <a:prstGeom prst="plus">
            <a:avLst>
              <a:gd name="adj" fmla="val 44672"/>
            </a:avLst>
          </a:prstGeom>
          <a:solidFill>
            <a:schemeClr val="bg1">
              <a:lumMod val="6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AR"/>
          </a:p>
        </p:txBody>
      </p:sp>
      <p:sp>
        <p:nvSpPr>
          <p:cNvPr id="66" name="Cruz 65"/>
          <p:cNvSpPr/>
          <p:nvPr/>
        </p:nvSpPr>
        <p:spPr>
          <a:xfrm>
            <a:off x="5506541" y="4625249"/>
            <a:ext cx="396000" cy="396000"/>
          </a:xfrm>
          <a:prstGeom prst="plus">
            <a:avLst>
              <a:gd name="adj" fmla="val 44672"/>
            </a:avLst>
          </a:prstGeom>
          <a:solidFill>
            <a:schemeClr val="bg1">
              <a:lumMod val="6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194422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5584F2-93CD-4CDC-8BE7-67B960AF3695}"/>
              </a:ext>
            </a:extLst>
          </p:cNvPr>
          <p:cNvSpPr txBox="1">
            <a:spLocks/>
          </p:cNvSpPr>
          <p:nvPr/>
        </p:nvSpPr>
        <p:spPr>
          <a:xfrm>
            <a:off x="1402080" y="1165529"/>
            <a:ext cx="7113270" cy="63345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z="3200" smtClean="0">
                <a:solidFill>
                  <a:srgbClr val="002060"/>
                </a:solidFill>
              </a:rPr>
              <a:t>Ejemplos de preguntas de investigación</a:t>
            </a:r>
            <a:endParaRPr lang="es-AR" sz="3200" dirty="0"/>
          </a:p>
        </p:txBody>
      </p:sp>
      <p:sp>
        <p:nvSpPr>
          <p:cNvPr id="6" name="Content Placeholder 2">
            <a:extLst>
              <a:ext uri="{FF2B5EF4-FFF2-40B4-BE49-F238E27FC236}">
                <a16:creationId xmlns:a16="http://schemas.microsoft.com/office/drawing/2014/main" id="{C9D8E9AD-6CA5-CD44-9373-7BACA358F4AA}"/>
              </a:ext>
            </a:extLst>
          </p:cNvPr>
          <p:cNvSpPr txBox="1">
            <a:spLocks/>
          </p:cNvSpPr>
          <p:nvPr/>
        </p:nvSpPr>
        <p:spPr>
          <a:xfrm>
            <a:off x="1323975" y="1888435"/>
            <a:ext cx="7637145" cy="4567869"/>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5275" indent="-117475">
              <a:buNone/>
            </a:pPr>
            <a:r>
              <a:rPr lang="es-ES" sz="2200" dirty="0">
                <a:latin typeface="Calibri Light" panose="020F0502020204030204" pitchFamily="34" charset="0"/>
                <a:cs typeface="Calibri Light" panose="020F0502020204030204" pitchFamily="34" charset="0"/>
              </a:rPr>
              <a:t>Hay muchas preguntas de investigación que se pueden explorar a través de mediciones de campo de carbono. A continuación se muestran algunos ejemplos:</a:t>
            </a:r>
          </a:p>
          <a:p>
            <a:pPr marL="520700"/>
            <a:r>
              <a:rPr lang="es-ES" sz="2200" dirty="0">
                <a:latin typeface="Calibri Light" panose="020F0502020204030204" pitchFamily="34" charset="0"/>
                <a:cs typeface="Calibri Light" panose="020F0502020204030204" pitchFamily="34" charset="0"/>
              </a:rPr>
              <a:t>¿Cuánto carbono se almacena en la vegetación cercana a mi escuela?</a:t>
            </a:r>
          </a:p>
          <a:p>
            <a:pPr marL="520700"/>
            <a:r>
              <a:rPr lang="es-ES" sz="2200" dirty="0">
                <a:latin typeface="Calibri Light" panose="020F0502020204030204" pitchFamily="34" charset="0"/>
                <a:cs typeface="Calibri Light" panose="020F0502020204030204" pitchFamily="34" charset="0"/>
              </a:rPr>
              <a:t>¿Los diferentes tipos de vegetación almacenan diferentes cantidades de carbono?</a:t>
            </a:r>
          </a:p>
          <a:p>
            <a:pPr marL="520700"/>
            <a:r>
              <a:rPr lang="es-ES" sz="2200" dirty="0">
                <a:latin typeface="Calibri Light" panose="020F0502020204030204" pitchFamily="34" charset="0"/>
                <a:cs typeface="Calibri Light" panose="020F0502020204030204" pitchFamily="34" charset="0"/>
              </a:rPr>
              <a:t>¿Cómo se compara la absorción de carbono por la vegetación del patio de la escuela con las emisiones de carbono por la escuela (huella de carbono)?</a:t>
            </a:r>
          </a:p>
          <a:p>
            <a:pPr marL="520700"/>
            <a:r>
              <a:rPr lang="es-ES" sz="2200" dirty="0">
                <a:latin typeface="Calibri Light" panose="020F0502020204030204" pitchFamily="34" charset="0"/>
                <a:cs typeface="Calibri Light" panose="020F0502020204030204" pitchFamily="34" charset="0"/>
              </a:rPr>
              <a:t>¿Hay más carbono almacenado en la población humana mundial o en los árboles de [MI ESTADO]?</a:t>
            </a:r>
          </a:p>
          <a:p>
            <a:pPr marL="520700"/>
            <a:r>
              <a:rPr lang="es-ES" sz="2200" dirty="0">
                <a:latin typeface="Calibri Light" panose="020F0502020204030204" pitchFamily="34" charset="0"/>
                <a:cs typeface="Calibri Light" panose="020F0502020204030204" pitchFamily="34" charset="0"/>
              </a:rPr>
              <a:t>¿Cuál es el patrón en el que la biomasa y el almacenamiento de carbono cambian con el tiempo en mi sitio de muestreo? * Se necesitan varios años de datos *</a:t>
            </a:r>
            <a:endParaRPr lang="es-AR" sz="2200" dirty="0">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305440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D16912-2879-4530-A2AA-F4BF5003E4EA}"/>
              </a:ext>
            </a:extLst>
          </p:cNvPr>
          <p:cNvSpPr txBox="1">
            <a:spLocks/>
          </p:cNvSpPr>
          <p:nvPr/>
        </p:nvSpPr>
        <p:spPr>
          <a:xfrm>
            <a:off x="1257300" y="1147177"/>
            <a:ext cx="7886700" cy="73132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AR" smtClean="0">
                <a:solidFill>
                  <a:srgbClr val="002060"/>
                </a:solidFill>
              </a:rPr>
              <a:t>¿Cómo calculará el carbono?</a:t>
            </a:r>
            <a:endParaRPr lang="es-AR" dirty="0">
              <a:solidFill>
                <a:srgbClr val="002060"/>
              </a:solidFill>
            </a:endParaRPr>
          </a:p>
        </p:txBody>
      </p:sp>
      <p:sp>
        <p:nvSpPr>
          <p:cNvPr id="6" name="CuadroTexto 5"/>
          <p:cNvSpPr txBox="1"/>
          <p:nvPr/>
        </p:nvSpPr>
        <p:spPr>
          <a:xfrm>
            <a:off x="1180089" y="2409721"/>
            <a:ext cx="1781772" cy="584775"/>
          </a:xfrm>
          <a:prstGeom prst="rect">
            <a:avLst/>
          </a:prstGeom>
          <a:noFill/>
        </p:spPr>
        <p:txBody>
          <a:bodyPr wrap="square" rtlCol="0">
            <a:spAutoFit/>
          </a:bodyPr>
          <a:lstStyle/>
          <a:p>
            <a:pPr algn="ctr"/>
            <a:r>
              <a:rPr lang="es-AR" sz="1600" dirty="0"/>
              <a:t>Realice mediciones de vegetación</a:t>
            </a:r>
          </a:p>
        </p:txBody>
      </p:sp>
      <p:sp>
        <p:nvSpPr>
          <p:cNvPr id="7" name="CuadroTexto 6"/>
          <p:cNvSpPr txBox="1"/>
          <p:nvPr/>
        </p:nvSpPr>
        <p:spPr>
          <a:xfrm>
            <a:off x="3493659" y="2409721"/>
            <a:ext cx="925886" cy="584775"/>
          </a:xfrm>
          <a:prstGeom prst="rect">
            <a:avLst/>
          </a:prstGeom>
          <a:noFill/>
        </p:spPr>
        <p:txBody>
          <a:bodyPr wrap="square" rtlCol="0">
            <a:spAutoFit/>
          </a:bodyPr>
          <a:lstStyle/>
          <a:p>
            <a:pPr algn="ctr"/>
            <a:r>
              <a:rPr lang="es-AR" sz="1600" dirty="0" smtClean="0"/>
              <a:t>Biomasa (gramos)</a:t>
            </a:r>
            <a:endParaRPr lang="es-AR" sz="1600" dirty="0"/>
          </a:p>
        </p:txBody>
      </p:sp>
      <p:sp>
        <p:nvSpPr>
          <p:cNvPr id="8" name="CuadroTexto 7"/>
          <p:cNvSpPr txBox="1"/>
          <p:nvPr/>
        </p:nvSpPr>
        <p:spPr>
          <a:xfrm>
            <a:off x="4951343" y="2148110"/>
            <a:ext cx="1624275" cy="1107996"/>
          </a:xfrm>
          <a:prstGeom prst="rect">
            <a:avLst/>
          </a:prstGeom>
          <a:noFill/>
        </p:spPr>
        <p:txBody>
          <a:bodyPr wrap="square" rtlCol="0">
            <a:spAutoFit/>
          </a:bodyPr>
          <a:lstStyle/>
          <a:p>
            <a:pPr algn="ctr"/>
            <a:r>
              <a:rPr lang="es-ES" sz="1600" dirty="0"/>
              <a:t>Almacenamiento de carbono en la </a:t>
            </a:r>
            <a:r>
              <a:rPr lang="es-ES" sz="1600" dirty="0" smtClean="0"/>
              <a:t>vegetación</a:t>
            </a:r>
          </a:p>
          <a:p>
            <a:pPr algn="ctr"/>
            <a:r>
              <a:rPr lang="es-ES" sz="1600" dirty="0" smtClean="0"/>
              <a:t>(</a:t>
            </a:r>
            <a:r>
              <a:rPr lang="es-ES" sz="1600" dirty="0" err="1" smtClean="0"/>
              <a:t>gC</a:t>
            </a:r>
            <a:r>
              <a:rPr lang="es-ES" sz="1600" dirty="0" smtClean="0"/>
              <a:t>)</a:t>
            </a:r>
            <a:endParaRPr lang="es-AR" sz="1600" dirty="0"/>
          </a:p>
        </p:txBody>
      </p:sp>
      <p:sp>
        <p:nvSpPr>
          <p:cNvPr id="9" name="CuadroTexto 8"/>
          <p:cNvSpPr txBox="1"/>
          <p:nvPr/>
        </p:nvSpPr>
        <p:spPr>
          <a:xfrm>
            <a:off x="7107417" y="2271221"/>
            <a:ext cx="1985341" cy="861774"/>
          </a:xfrm>
          <a:prstGeom prst="rect">
            <a:avLst/>
          </a:prstGeom>
          <a:noFill/>
        </p:spPr>
        <p:txBody>
          <a:bodyPr wrap="square" rtlCol="0">
            <a:spAutoFit/>
          </a:bodyPr>
          <a:lstStyle/>
          <a:p>
            <a:pPr algn="ctr"/>
            <a:r>
              <a:rPr lang="es-ES" sz="1600" dirty="0" smtClean="0"/>
              <a:t>Almacenamiento de carbono por sitio</a:t>
            </a:r>
          </a:p>
          <a:p>
            <a:pPr algn="ctr"/>
            <a:r>
              <a:rPr lang="es-ES" sz="1600" dirty="0" smtClean="0"/>
              <a:t>(</a:t>
            </a:r>
            <a:r>
              <a:rPr lang="es-ES" sz="1600" dirty="0" err="1" smtClean="0"/>
              <a:t>gC</a:t>
            </a:r>
            <a:r>
              <a:rPr lang="es-ES" sz="1600" dirty="0" smtClean="0"/>
              <a:t>)</a:t>
            </a:r>
            <a:endParaRPr lang="es-AR" sz="1600" dirty="0"/>
          </a:p>
        </p:txBody>
      </p:sp>
      <p:cxnSp>
        <p:nvCxnSpPr>
          <p:cNvPr id="10" name="Conector recto de flecha 9"/>
          <p:cNvCxnSpPr>
            <a:stCxn id="6" idx="3"/>
            <a:endCxn id="7" idx="1"/>
          </p:cNvCxnSpPr>
          <p:nvPr/>
        </p:nvCxnSpPr>
        <p:spPr>
          <a:xfrm>
            <a:off x="2961861" y="2702109"/>
            <a:ext cx="5317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angular 10"/>
          <p:cNvCxnSpPr>
            <a:stCxn id="7" idx="3"/>
            <a:endCxn id="8" idx="1"/>
          </p:cNvCxnSpPr>
          <p:nvPr/>
        </p:nvCxnSpPr>
        <p:spPr>
          <a:xfrm flipV="1">
            <a:off x="4419545" y="2702108"/>
            <a:ext cx="531798" cy="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p:cNvCxnSpPr>
            <a:stCxn id="8" idx="3"/>
            <a:endCxn id="9" idx="1"/>
          </p:cNvCxnSpPr>
          <p:nvPr/>
        </p:nvCxnSpPr>
        <p:spPr>
          <a:xfrm>
            <a:off x="6575618" y="2702108"/>
            <a:ext cx="5317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2535238" y="3663026"/>
            <a:ext cx="1385044" cy="830997"/>
          </a:xfrm>
          <a:prstGeom prst="rect">
            <a:avLst/>
          </a:prstGeom>
          <a:noFill/>
        </p:spPr>
        <p:txBody>
          <a:bodyPr wrap="square" rtlCol="0">
            <a:spAutoFit/>
          </a:bodyPr>
          <a:lstStyle/>
          <a:p>
            <a:pPr algn="ctr"/>
            <a:r>
              <a:rPr lang="es-AR" sz="1600" dirty="0" smtClean="0"/>
              <a:t>Ecuaciones </a:t>
            </a:r>
            <a:r>
              <a:rPr lang="es-AR" sz="1600" dirty="0" err="1" smtClean="0"/>
              <a:t>alométricas</a:t>
            </a:r>
            <a:r>
              <a:rPr lang="es-AR" sz="1600" dirty="0" smtClean="0"/>
              <a:t> / matemáticas</a:t>
            </a:r>
            <a:endParaRPr lang="es-AR" sz="1600" dirty="0"/>
          </a:p>
        </p:txBody>
      </p:sp>
      <p:cxnSp>
        <p:nvCxnSpPr>
          <p:cNvPr id="14" name="Conector recto de flecha 13"/>
          <p:cNvCxnSpPr>
            <a:stCxn id="13" idx="0"/>
          </p:cNvCxnSpPr>
          <p:nvPr/>
        </p:nvCxnSpPr>
        <p:spPr>
          <a:xfrm flipV="1">
            <a:off x="3227760" y="2892287"/>
            <a:ext cx="0" cy="7707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3428612" y="4760600"/>
            <a:ext cx="2334868" cy="338554"/>
          </a:xfrm>
          <a:prstGeom prst="rect">
            <a:avLst/>
          </a:prstGeom>
          <a:noFill/>
          <a:ln w="28575">
            <a:solidFill>
              <a:srgbClr val="FF0000"/>
            </a:solidFill>
          </a:ln>
        </p:spPr>
        <p:txBody>
          <a:bodyPr wrap="square" rtlCol="0">
            <a:spAutoFit/>
          </a:bodyPr>
          <a:lstStyle/>
          <a:p>
            <a:pPr algn="ctr"/>
            <a:r>
              <a:rPr lang="es-AR" sz="1600" dirty="0" smtClean="0"/>
              <a:t>Carbono = Biomasa x50%</a:t>
            </a:r>
            <a:endParaRPr lang="es-AR" sz="1600" dirty="0"/>
          </a:p>
        </p:txBody>
      </p:sp>
      <p:sp>
        <p:nvSpPr>
          <p:cNvPr id="16" name="CuadroTexto 15"/>
          <p:cNvSpPr txBox="1"/>
          <p:nvPr/>
        </p:nvSpPr>
        <p:spPr>
          <a:xfrm>
            <a:off x="5674083" y="5364332"/>
            <a:ext cx="2334868" cy="584775"/>
          </a:xfrm>
          <a:prstGeom prst="rect">
            <a:avLst/>
          </a:prstGeom>
          <a:noFill/>
        </p:spPr>
        <p:txBody>
          <a:bodyPr wrap="square" rtlCol="0">
            <a:spAutoFit/>
          </a:bodyPr>
          <a:lstStyle/>
          <a:p>
            <a:pPr algn="ctr"/>
            <a:r>
              <a:rPr lang="es-AR" sz="1600" dirty="0"/>
              <a:t>÷ </a:t>
            </a:r>
            <a:r>
              <a:rPr lang="es-AR" sz="1600" dirty="0" smtClean="0"/>
              <a:t>Área </a:t>
            </a:r>
            <a:r>
              <a:rPr lang="es-AR" sz="1600" dirty="0"/>
              <a:t>de </a:t>
            </a:r>
            <a:r>
              <a:rPr lang="es-AR" sz="1600" dirty="0" smtClean="0"/>
              <a:t>sitio de muestra (m</a:t>
            </a:r>
            <a:r>
              <a:rPr lang="es-AR" sz="1600" baseline="30000" dirty="0" smtClean="0"/>
              <a:t>2</a:t>
            </a:r>
            <a:r>
              <a:rPr lang="es-AR" sz="1600" dirty="0" smtClean="0"/>
              <a:t>)</a:t>
            </a:r>
            <a:endParaRPr lang="es-AR" sz="1400" dirty="0"/>
          </a:p>
        </p:txBody>
      </p:sp>
      <p:cxnSp>
        <p:nvCxnSpPr>
          <p:cNvPr id="17" name="Conector recto de flecha 16"/>
          <p:cNvCxnSpPr>
            <a:stCxn id="15" idx="0"/>
          </p:cNvCxnSpPr>
          <p:nvPr/>
        </p:nvCxnSpPr>
        <p:spPr>
          <a:xfrm flipV="1">
            <a:off x="4596046" y="2892287"/>
            <a:ext cx="0" cy="1868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ector recto de flecha 17"/>
          <p:cNvCxnSpPr>
            <a:stCxn id="16" idx="0"/>
          </p:cNvCxnSpPr>
          <p:nvPr/>
        </p:nvCxnSpPr>
        <p:spPr>
          <a:xfrm flipV="1">
            <a:off x="6841517" y="2892287"/>
            <a:ext cx="0" cy="2472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6086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I. Understand your 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J.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 Field Measurements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 Field Learning Activit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 Site Selection and Set-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 Tree, Shrub/Sapling, and Herbaceous Protoco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 Enter data on GLOBE s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17016</TotalTime>
  <Words>4350</Words>
  <Application>Microsoft Office PowerPoint</Application>
  <PresentationFormat>Presentación en pantalla (4:3)</PresentationFormat>
  <Paragraphs>428</Paragraphs>
  <Slides>65</Slides>
  <Notes>14</Notes>
  <HiddenSlides>0</HiddenSlides>
  <MMClips>0</MMClips>
  <ScaleCrop>false</ScaleCrop>
  <HeadingPairs>
    <vt:vector size="6" baseType="variant">
      <vt:variant>
        <vt:lpstr>Fuentes usadas</vt:lpstr>
      </vt:variant>
      <vt:variant>
        <vt:i4>6</vt:i4>
      </vt:variant>
      <vt:variant>
        <vt:lpstr>Tema</vt:lpstr>
      </vt:variant>
      <vt:variant>
        <vt:i4>13</vt:i4>
      </vt:variant>
      <vt:variant>
        <vt:lpstr>Títulos de diapositiva</vt:lpstr>
      </vt:variant>
      <vt:variant>
        <vt:i4>65</vt:i4>
      </vt:variant>
    </vt:vector>
  </HeadingPairs>
  <TitlesOfParts>
    <vt:vector size="84" baseType="lpstr">
      <vt:lpstr>Arial</vt:lpstr>
      <vt:lpstr>ArialMT</vt:lpstr>
      <vt:lpstr>Calibri</vt:lpstr>
      <vt:lpstr>Calibri Light</vt:lpstr>
      <vt:lpstr>Cambria Math</vt:lpstr>
      <vt:lpstr>TimesNewRomanPSMT</vt:lpstr>
      <vt:lpstr>Office Theme</vt:lpstr>
      <vt:lpstr>A. Overview</vt:lpstr>
      <vt:lpstr>B. Learning Objectives</vt:lpstr>
      <vt:lpstr>C. What is the Carbon Cycle?</vt:lpstr>
      <vt:lpstr>D. Field Measurements Overview</vt:lpstr>
      <vt:lpstr>E. Field Learning Activities</vt:lpstr>
      <vt:lpstr>F. Site Selection and Set-up</vt:lpstr>
      <vt:lpstr>G. Tree, Shrub/Sapling, and Herbaceous Protocols</vt:lpstr>
      <vt:lpstr>H. Enter data on GLOBE site</vt:lpstr>
      <vt:lpstr>I. Understand your data</vt:lpstr>
      <vt:lpstr>J. Quiz Yourself</vt:lpstr>
      <vt:lpstr>K. Additional Information</vt:lpstr>
      <vt:lpstr>LIBRARY PAGE</vt:lpstr>
      <vt:lpstr>Non-Standard Site Carbon Cycle Protocols</vt:lpstr>
      <vt:lpstr>Descripción general</vt:lpstr>
      <vt:lpstr>Objetivos del aprendizaje</vt:lpstr>
      <vt:lpstr>Repaso: ¿qué es el ciclo de carbono?</vt:lpstr>
      <vt:lpstr>Repaso: el ciclo de carbono</vt:lpstr>
      <vt:lpstr>Repaso: ¿Por qué recopilar datos sobre el carbono?</vt:lpstr>
      <vt:lpstr>Diagrama de flujo de los protocolos de campo</vt:lpstr>
      <vt:lpstr>Presentación de PowerPoint</vt:lpstr>
      <vt:lpstr>Presentación de PowerPoint</vt:lpstr>
      <vt:lpstr>Protocolos no estándar de campo de carbono del sitio</vt:lpstr>
      <vt:lpstr>Actividades de aprendizaje de campo</vt:lpstr>
      <vt:lpstr>Unidades de biomasa</vt:lpstr>
      <vt:lpstr>Alometría</vt:lpstr>
      <vt:lpstr>Selección del sitio</vt:lpstr>
      <vt:lpstr>Selección del sitio</vt:lpstr>
      <vt:lpstr>Configuración del sitio no estándar</vt:lpstr>
      <vt:lpstr>Configuración del sitio no estándar</vt:lpstr>
      <vt:lpstr>Presentación de PowerPoint</vt:lpstr>
      <vt:lpstr>Presentación de PowerPoint</vt:lpstr>
      <vt:lpstr>Cómo medir árboles</vt:lpstr>
      <vt:lpstr>Cómo medir árboles</vt:lpstr>
      <vt:lpstr>Mapeo de árboles</vt:lpstr>
      <vt:lpstr>Mapeo de árboles</vt:lpstr>
      <vt:lpstr>Circunferencia de los árboles</vt:lpstr>
      <vt:lpstr>Presentación de PowerPoint</vt:lpstr>
      <vt:lpstr>Protocolo de arbustos / retoños</vt:lpstr>
      <vt:lpstr>Presentación de PowerPoint</vt:lpstr>
      <vt:lpstr>Presentación de PowerPoint</vt:lpstr>
      <vt:lpstr>Protocolo herbáceo</vt:lpstr>
      <vt:lpstr>Entrada de datos a Globe.gov (1/3)</vt:lpstr>
      <vt:lpstr>Como parte de su revisión de datos: compare los datos con años anteriores, si corresponde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Introduzca datos de arbustos, retoños * y herbáceos.</vt:lpstr>
      <vt:lpstr>Presentación de PowerPoint</vt:lpstr>
      <vt:lpstr>Presentación de PowerPoint</vt:lpstr>
      <vt:lpstr>Presentación de PowerPoint</vt:lpstr>
      <vt:lpstr>Presentación de PowerPoint</vt:lpstr>
      <vt:lpstr>Presentación de PowerPoint</vt:lpstr>
      <vt:lpstr>Presentación de PowerPoint</vt:lpstr>
      <vt:lpstr>Comprender sus datos: interpretación de datos</vt:lpstr>
      <vt:lpstr>Presentación de PowerPoint</vt:lpstr>
      <vt:lpstr>Presentación de PowerPoint</vt:lpstr>
      <vt:lpstr>Presentación de PowerPoint</vt:lpstr>
      <vt:lpstr>Additional Information</vt:lpstr>
      <vt:lpstr>Additional Information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Donna Candia</cp:lastModifiedBy>
  <cp:revision>1098</cp:revision>
  <cp:lastPrinted>2015-08-16T00:05:58Z</cp:lastPrinted>
  <dcterms:created xsi:type="dcterms:W3CDTF">2015-07-29T23:22:56Z</dcterms:created>
  <dcterms:modified xsi:type="dcterms:W3CDTF">2021-09-23T15:03:33Z</dcterms:modified>
</cp:coreProperties>
</file>