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318" r:id="rId2"/>
    <p:sldId id="264" r:id="rId3"/>
    <p:sldId id="319" r:id="rId4"/>
    <p:sldId id="322" r:id="rId5"/>
    <p:sldId id="320" r:id="rId6"/>
    <p:sldId id="323" r:id="rId7"/>
    <p:sldId id="32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FA3"/>
    <a:srgbClr val="43320D"/>
    <a:srgbClr val="F3EBE1"/>
    <a:srgbClr val="A29E95"/>
    <a:srgbClr val="48340C"/>
    <a:srgbClr val="3B2B0E"/>
    <a:srgbClr val="BBB3A6"/>
    <a:srgbClr val="00A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1"/>
    <p:restoredTop sz="93471" autoAdjust="0"/>
  </p:normalViewPr>
  <p:slideViewPr>
    <p:cSldViewPr snapToGrid="0" snapToObjects="1">
      <p:cViewPr varScale="1">
        <p:scale>
          <a:sx n="55" d="100"/>
          <a:sy n="55" d="100"/>
        </p:scale>
        <p:origin x="9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4CBA-61CA-3343-8307-6EDE2DD71F9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A6F8-C8C6-FB4B-A82D-5CADA4B9760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1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2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5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7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3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7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A6F8-C8C6-FB4B-A82D-5CADA4B976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5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F7C-6AD6-7D4F-9FF5-473E83D3655F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944B-F13B-F943-8DCB-505EE7912134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B0D8-092B-904D-BB9A-9C9618BF6CB5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5301-80EC-FD47-9C7F-D05994A98011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1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6BB-D7B7-7846-8A95-7ACAEE9334A0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F8AD-ABBB-1147-AC70-AB5A71FD0DBA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0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66D0-8941-4E4D-8BB3-DFB2035135D4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6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67A2-0A56-024B-BFBC-DB490E2394E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E171-61CD-7846-837A-10723F57E93C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7E6-EFC4-D745-9BF8-8FB335925521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5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9D9B-33B0-B740-AC9C-7F0DA0C6963F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0310-BB9A-8343-B2C1-CFFEAA388328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2239-1292-C749-8343-A6DE4C9B5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documents/352961/60603de3-060f-4ffa-801c-39ea12e4364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GLOBE Program. Soil (Pedosphere) -Soil Characterization. Horizon Sampling. Illustration is of two students stretching a tape measure to measure the depth of soil horizon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9" y="0"/>
            <a:ext cx="918743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36151" y="78825"/>
            <a:ext cx="3164008" cy="861774"/>
          </a:xfrm>
          <a:prstGeom prst="rect">
            <a:avLst/>
          </a:prstGeom>
          <a:solidFill>
            <a:srgbClr val="A29E95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43320D"/>
                </a:solidFill>
              </a:rPr>
              <a:t>Suelo (</a:t>
            </a:r>
            <a:r>
              <a:rPr lang="es-AR" sz="3200" b="1" dirty="0" err="1" smtClean="0">
                <a:solidFill>
                  <a:srgbClr val="43320D"/>
                </a:solidFill>
              </a:rPr>
              <a:t>Pedósfera</a:t>
            </a:r>
            <a:r>
              <a:rPr lang="es-AR" sz="3200" b="1" dirty="0" smtClean="0">
                <a:solidFill>
                  <a:srgbClr val="43320D"/>
                </a:solidFill>
              </a:rPr>
              <a:t>)</a:t>
            </a:r>
          </a:p>
          <a:p>
            <a:pPr algn="ctr"/>
            <a:r>
              <a:rPr lang="es-AR" b="1" dirty="0" smtClean="0">
                <a:solidFill>
                  <a:srgbClr val="43320D"/>
                </a:solidFill>
              </a:rPr>
              <a:t>Caracterización del suelo</a:t>
            </a:r>
            <a:endParaRPr lang="es-AR" b="1" dirty="0">
              <a:solidFill>
                <a:srgbClr val="43320D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8014" y="1166648"/>
            <a:ext cx="3767891" cy="523220"/>
          </a:xfrm>
          <a:prstGeom prst="rect">
            <a:avLst/>
          </a:prstGeom>
          <a:solidFill>
            <a:srgbClr val="F3EBE1"/>
          </a:solidFill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43320D"/>
                </a:solidFill>
              </a:rPr>
              <a:t>Muestreo de Horizontes</a:t>
            </a:r>
            <a:endParaRPr lang="es-AR" sz="2800" b="1" dirty="0">
              <a:solidFill>
                <a:srgbClr val="4332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537" descr="Photograph of a labeled soil profile. Paper card labels indicate each identified profile. A meter stick is lying alongside. 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0837" y="1503602"/>
            <a:ext cx="2579916" cy="4400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5972" y="1021563"/>
            <a:ext cx="7214160" cy="900695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rgbClr val="48340C"/>
                </a:solidFill>
                <a:latin typeface="+mn-lt"/>
              </a:rPr>
              <a:t>Muestreo de Horizontes</a:t>
            </a:r>
            <a:endParaRPr lang="es-AR" sz="3200" b="1" dirty="0">
              <a:solidFill>
                <a:srgbClr val="48340C"/>
              </a:solidFill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7805" y="2191407"/>
            <a:ext cx="4592867" cy="4164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Este conjunto de diapositivas proporciona instrucciones para recolectar muestras de suelo de cada horizonte y prepararlas para su posterior análisis.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052514" y="5986440"/>
            <a:ext cx="30419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 Image courtesy Dr. Ray Weil, </a:t>
            </a:r>
            <a:endParaRPr lang="en-US" sz="1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Maryland, USA.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279" y="-36768"/>
            <a:ext cx="938255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5614" y="1135118"/>
            <a:ext cx="7214160" cy="725214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rgbClr val="48340C"/>
                </a:solidFill>
                <a:latin typeface="+mn-lt"/>
              </a:rPr>
              <a:t>Equipamiento y materiales</a:t>
            </a:r>
            <a:endParaRPr lang="es-AR" sz="3200" b="1" dirty="0">
              <a:solidFill>
                <a:srgbClr val="48340C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2914" y="2026407"/>
            <a:ext cx="45928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Pala u </a:t>
            </a:r>
            <a:r>
              <a:rPr lang="en-US" sz="2000" dirty="0" err="1"/>
              <a:t>otra</a:t>
            </a:r>
            <a:r>
              <a:rPr lang="en-US" sz="2000" dirty="0"/>
              <a:t> </a:t>
            </a:r>
            <a:r>
              <a:rPr lang="en-US" sz="2000" dirty="0" err="1"/>
              <a:t>herramienta</a:t>
            </a:r>
            <a:r>
              <a:rPr lang="en-US" sz="2000" dirty="0"/>
              <a:t> para </a:t>
            </a:r>
            <a:r>
              <a:rPr lang="en-US" sz="2000" dirty="0" err="1"/>
              <a:t>excavar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Guantes</a:t>
            </a:r>
            <a:r>
              <a:rPr lang="en-US" sz="2000" dirty="0" smtClean="0"/>
              <a:t> protectors</a:t>
            </a:r>
          </a:p>
          <a:p>
            <a:r>
              <a:rPr lang="en-US" sz="2000" dirty="0" err="1" smtClean="0"/>
              <a:t>Bolsas</a:t>
            </a:r>
            <a:r>
              <a:rPr lang="en-US" sz="2000" dirty="0" smtClean="0"/>
              <a:t> </a:t>
            </a:r>
            <a:r>
              <a:rPr lang="en-US" sz="2000" dirty="0"/>
              <a:t>o </a:t>
            </a:r>
            <a:r>
              <a:rPr lang="en-US" sz="2000" dirty="0" err="1"/>
              <a:t>recipientes</a:t>
            </a:r>
            <a:r>
              <a:rPr lang="en-US" sz="2000" dirty="0"/>
              <a:t> </a:t>
            </a:r>
            <a:r>
              <a:rPr lang="en-US" sz="2000" dirty="0" err="1" smtClean="0"/>
              <a:t>sellables</a:t>
            </a:r>
            <a:endParaRPr lang="en-US" sz="2000" dirty="0" smtClean="0"/>
          </a:p>
          <a:p>
            <a:r>
              <a:rPr lang="en-US" sz="2000" dirty="0" err="1" smtClean="0"/>
              <a:t>Marcadores</a:t>
            </a:r>
            <a:endParaRPr lang="en-US" sz="2000" dirty="0" smtClean="0"/>
          </a:p>
          <a:p>
            <a:r>
              <a:rPr lang="en-US" sz="2000" dirty="0" err="1" smtClean="0"/>
              <a:t>Hojas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papel</a:t>
            </a:r>
            <a:r>
              <a:rPr lang="en-US" sz="2000" dirty="0"/>
              <a:t> o </a:t>
            </a:r>
            <a:r>
              <a:rPr lang="en-US" sz="2000" dirty="0" err="1"/>
              <a:t>placas</a:t>
            </a:r>
            <a:r>
              <a:rPr lang="en-US" sz="2000" dirty="0"/>
              <a:t> de </a:t>
            </a:r>
            <a:r>
              <a:rPr lang="en-US" sz="2000" dirty="0" err="1"/>
              <a:t>papel</a:t>
            </a:r>
            <a:r>
              <a:rPr lang="en-US" sz="2000" dirty="0"/>
              <a:t> para </a:t>
            </a:r>
            <a:r>
              <a:rPr lang="en-US" sz="2000" dirty="0" err="1" smtClean="0"/>
              <a:t>secar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10 </a:t>
            </a:r>
            <a:r>
              <a:rPr lang="en-US" sz="2000" dirty="0" err="1"/>
              <a:t>tamiz</a:t>
            </a:r>
            <a:r>
              <a:rPr lang="en-US" sz="2000" dirty="0"/>
              <a:t> (</a:t>
            </a:r>
            <a:r>
              <a:rPr lang="en-US" sz="2000" dirty="0" err="1"/>
              <a:t>aberturas</a:t>
            </a:r>
            <a:r>
              <a:rPr lang="en-US" sz="2000" dirty="0"/>
              <a:t> de </a:t>
            </a:r>
            <a:r>
              <a:rPr lang="en-US" sz="2000" dirty="0" err="1"/>
              <a:t>malla</a:t>
            </a:r>
            <a:r>
              <a:rPr lang="en-US" sz="2000" dirty="0"/>
              <a:t> de 2 </a:t>
            </a:r>
            <a:r>
              <a:rPr lang="en-US" sz="2000" dirty="0" smtClean="0"/>
              <a:t>mm)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Horizon </a:t>
            </a:r>
            <a:r>
              <a:rPr lang="en-US" sz="2000" dirty="0" smtClean="0">
                <a:hlinkClick r:id="rId3"/>
              </a:rPr>
              <a:t>Sampling Field Guide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Content Placeholder 3" descr="Illustrations of the required equipment listed on this slide. 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55" y="1398703"/>
            <a:ext cx="3096472" cy="422897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279" y="-36768"/>
            <a:ext cx="938255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020" y="932032"/>
            <a:ext cx="7214160" cy="1325563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rgbClr val="48340C"/>
                </a:solidFill>
                <a:latin typeface="+mn-lt"/>
              </a:rPr>
              <a:t>En el campo</a:t>
            </a:r>
            <a:endParaRPr lang="es-AR" sz="3200" b="1" dirty="0">
              <a:solidFill>
                <a:srgbClr val="48340C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58320" y="2084816"/>
            <a:ext cx="52798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s-MX" sz="2000" dirty="0" smtClean="0"/>
              <a:t>Obtener una </a:t>
            </a:r>
            <a:r>
              <a:rPr lang="es-MX" sz="2000" dirty="0"/>
              <a:t>muestra de </a:t>
            </a:r>
            <a:r>
              <a:rPr lang="es-MX" sz="2000" dirty="0" smtClean="0"/>
              <a:t>suelo de </a:t>
            </a:r>
            <a:r>
              <a:rPr lang="es-MX" sz="2000" dirty="0"/>
              <a:t>cada horizonte de suelo. </a:t>
            </a:r>
            <a:endParaRPr lang="es-MX" sz="2000" dirty="0" smtClean="0"/>
          </a:p>
          <a:p>
            <a:pPr marL="457200" indent="-457200">
              <a:buAutoNum type="arabicPeriod"/>
            </a:pPr>
            <a:r>
              <a:rPr lang="es-MX" sz="2000" dirty="0" smtClean="0"/>
              <a:t>Evitar </a:t>
            </a:r>
            <a:r>
              <a:rPr lang="es-MX" sz="2000" dirty="0"/>
              <a:t>el área de la cara del suelo que se probó para los carbonatos y evitar tocar las muestras de suelo para que las mediciones de pH no se contaminan por los ácidos en la piel</a:t>
            </a:r>
            <a:r>
              <a:rPr lang="es-MX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Coloque </a:t>
            </a:r>
            <a:r>
              <a:rPr lang="es-MX" sz="2000" dirty="0"/>
              <a:t>cada muestra en una bolsa u otro recipiente de </a:t>
            </a:r>
            <a:r>
              <a:rPr lang="es-MX" sz="2000" dirty="0" smtClean="0"/>
              <a:t>suelo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Etiquete </a:t>
            </a:r>
            <a:r>
              <a:rPr lang="es-MX" sz="2000" dirty="0"/>
              <a:t>cada bolsa con el nombre del sitio, el nombre del horizonte y las profundidades superior e inferior</a:t>
            </a:r>
            <a:r>
              <a:rPr lang="es-MX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Lleve </a:t>
            </a:r>
            <a:r>
              <a:rPr lang="es-MX" sz="2000" dirty="0"/>
              <a:t>estas muestras del campo al aula o al laboratorio</a:t>
            </a:r>
            <a:endParaRPr lang="en-US" sz="2000" dirty="0"/>
          </a:p>
        </p:txBody>
      </p:sp>
      <p:pic>
        <p:nvPicPr>
          <p:cNvPr id="11" name="Content Placeholder 10" descr="Plastic bag filled with soil.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8039" y="1894361"/>
            <a:ext cx="2250782" cy="26109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279" y="-36768"/>
            <a:ext cx="938255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321" y="1021564"/>
            <a:ext cx="7886700" cy="98345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rgbClr val="48340C"/>
                </a:solidFill>
                <a:latin typeface="+mn-lt"/>
              </a:rPr>
              <a:t>En el laboratorio</a:t>
            </a:r>
            <a:endParaRPr lang="es-AR" sz="3200" b="1" dirty="0">
              <a:solidFill>
                <a:srgbClr val="48340C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38154" y="2005013"/>
            <a:ext cx="55722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6. </a:t>
            </a:r>
            <a:r>
              <a:rPr lang="es-MX" sz="2000" dirty="0"/>
              <a:t>Extienda las muestras en placas de papel separadas o hojas de papel para secar en el aire.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7. Puede </a:t>
            </a:r>
            <a:r>
              <a:rPr lang="es-MX" sz="2000" dirty="0"/>
              <a:t>colocar el suelo cerca de una ventana donde recibirá luz del sol para que el secado vaya más rápido.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8. </a:t>
            </a:r>
            <a:r>
              <a:rPr lang="es-MX" sz="2000" dirty="0"/>
              <a:t>Ponga los guantes protectores para que los ácidos en su piel no contaminen las mediciones de pH del suelo.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9. </a:t>
            </a:r>
            <a:r>
              <a:rPr lang="es-MX" sz="2000" dirty="0"/>
              <a:t>Coloque </a:t>
            </a:r>
            <a:r>
              <a:rPr lang="es-MX" sz="2000" dirty="0" smtClean="0"/>
              <a:t>el tamiz #</a:t>
            </a:r>
            <a:r>
              <a:rPr lang="es-MX" sz="2000" dirty="0"/>
              <a:t>10 (aberturas de 2 mm) encima de las hojas de papel limpias y vierta la muestra de suelo seco en el tamiz.</a:t>
            </a:r>
            <a:endParaRPr lang="en-US" sz="2000" dirty="0"/>
          </a:p>
        </p:txBody>
      </p:sp>
      <p:pic>
        <p:nvPicPr>
          <p:cNvPr id="6" name="Content Placeholder 5" descr="Illustration showing soil  air drying on a tarp or paper, and then the dry soil is put into the sieve, placed on top of a piece of paper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0" y="1377585"/>
            <a:ext cx="2322574" cy="444748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279" y="-36768"/>
            <a:ext cx="938255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3617" y="1011837"/>
            <a:ext cx="7886700" cy="811372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48340C"/>
                </a:solidFill>
                <a:latin typeface="+mn-lt"/>
              </a:rPr>
              <a:t>En el laboratorio</a:t>
            </a:r>
            <a:endParaRPr lang="en-US" sz="3200" b="1" dirty="0">
              <a:solidFill>
                <a:srgbClr val="48340C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85450" y="1823208"/>
            <a:ext cx="5740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10. Empuje </a:t>
            </a:r>
            <a:r>
              <a:rPr lang="es-MX" sz="2000" dirty="0"/>
              <a:t>cuidadosamente el material del suelo seco a través de la malla sobre el papel. No fuerce el suelo a través del tamiz o puede doblar las aberturas de malla de alambre. Las rocas no pasarán a través de la malla y se van a quedar en la parte superior del tamiz. Retire las rocas y otras piezas de escombros del tamiz y deseche. Si no hay tamiz disponible, retire con cuidado las rocas y los escombros a mano.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11. Transfiera </a:t>
            </a:r>
            <a:r>
              <a:rPr lang="es-MX" sz="2000" dirty="0"/>
              <a:t>el suelo seco y sin rocas del papel debajo del tamiz en bolsas o recipientes plásticos nuevos, limpios y secos.</a:t>
            </a:r>
            <a:endParaRPr lang="en-US" sz="2000" dirty="0" smtClean="0"/>
          </a:p>
        </p:txBody>
      </p:sp>
      <p:pic>
        <p:nvPicPr>
          <p:cNvPr id="4" name="Content Placeholder 3" descr="Illustration showing a gloved hand pushing soil gently through a sieve, and a picture of a labeled plastic bag.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26" y="1823207"/>
            <a:ext cx="2153885" cy="421802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279" y="-36768"/>
            <a:ext cx="938255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6025" y="839757"/>
            <a:ext cx="8781175" cy="1325563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48340C"/>
                </a:solidFill>
                <a:latin typeface="+mn-lt"/>
              </a:rPr>
              <a:t>En el laboratorio</a:t>
            </a:r>
            <a:endParaRPr lang="en-US" sz="3200" b="1" dirty="0">
              <a:solidFill>
                <a:srgbClr val="48340C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12775" y="2095340"/>
            <a:ext cx="5590501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MX" sz="2000" dirty="0" smtClean="0"/>
              <a:t>12. Selle </a:t>
            </a:r>
            <a:r>
              <a:rPr lang="es-MX" sz="2000" dirty="0"/>
              <a:t>los envases y etiqueta </a:t>
            </a:r>
            <a:r>
              <a:rPr lang="es-MX" sz="2000" dirty="0" smtClean="0"/>
              <a:t>con el mismo orden que tenían en </a:t>
            </a:r>
            <a:r>
              <a:rPr lang="es-MX" sz="2000" dirty="0"/>
              <a:t>el campo (horizonte nombre, la parte superior e inferior horizonte profundidad, fecha, nombre del sitio, sitio ubicación). </a:t>
            </a:r>
            <a:endParaRPr lang="es-MX" sz="20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MX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MX" sz="2000" dirty="0" smtClean="0"/>
              <a:t>13. Este </a:t>
            </a:r>
            <a:r>
              <a:rPr lang="es-MX" sz="2000" dirty="0"/>
              <a:t>es el suelo que será utilizada para el análisis de laboratorio. </a:t>
            </a:r>
            <a:r>
              <a:rPr lang="es-MX" sz="2000" dirty="0" smtClean="0"/>
              <a:t>Guarde </a:t>
            </a:r>
            <a:r>
              <a:rPr lang="es-MX" sz="2000" dirty="0"/>
              <a:t>estas muestras en </a:t>
            </a:r>
            <a:r>
              <a:rPr lang="es-MX" sz="2000"/>
              <a:t>una </a:t>
            </a:r>
            <a:r>
              <a:rPr lang="es-MX" sz="2000" smtClean="0"/>
              <a:t>caja en un </a:t>
            </a:r>
            <a:r>
              <a:rPr lang="es-MX" sz="2000" dirty="0"/>
              <a:t>lugar seco hasta que se utilizan.</a:t>
            </a:r>
            <a:endParaRPr lang="en-US" sz="2000" dirty="0" smtClean="0"/>
          </a:p>
        </p:txBody>
      </p:sp>
      <p:pic>
        <p:nvPicPr>
          <p:cNvPr id="4" name="Content Placeholder 3" descr="Illustration showing a gloved hand pushing soil gently through a sieve, and a picture of a labeled plastic bag.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26" y="1823207"/>
            <a:ext cx="2153885" cy="421802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2239-1292-C749-8343-A6DE4C9B54BD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279" y="-36768"/>
            <a:ext cx="938255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477</Words>
  <Application>Microsoft Office PowerPoint</Application>
  <PresentationFormat>Presentación en pantalla (4:3)</PresentationFormat>
  <Paragraphs>46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Presentación de PowerPoint</vt:lpstr>
      <vt:lpstr>Muestreo de Horizontes</vt:lpstr>
      <vt:lpstr>Equipamiento y materiales</vt:lpstr>
      <vt:lpstr>En el campo</vt:lpstr>
      <vt:lpstr>En el laboratorio</vt:lpstr>
      <vt:lpstr>En el laboratorio</vt:lpstr>
      <vt:lpstr>En el laboratorio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rusty low</dc:creator>
  <cp:lastModifiedBy>ana prieto</cp:lastModifiedBy>
  <cp:revision>87</cp:revision>
  <dcterms:created xsi:type="dcterms:W3CDTF">2016-04-01T00:37:38Z</dcterms:created>
  <dcterms:modified xsi:type="dcterms:W3CDTF">2019-05-13T04:19:44Z</dcterms:modified>
</cp:coreProperties>
</file>