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59"/>
  </p:notesMasterIdLst>
  <p:sldIdLst>
    <p:sldId id="256" r:id="rId2"/>
    <p:sldId id="325" r:id="rId3"/>
    <p:sldId id="317" r:id="rId4"/>
    <p:sldId id="271" r:id="rId5"/>
    <p:sldId id="272" r:id="rId6"/>
    <p:sldId id="273" r:id="rId7"/>
    <p:sldId id="274" r:id="rId8"/>
    <p:sldId id="265" r:id="rId9"/>
    <p:sldId id="319" r:id="rId10"/>
    <p:sldId id="277" r:id="rId11"/>
    <p:sldId id="278" r:id="rId12"/>
    <p:sldId id="266" r:id="rId13"/>
    <p:sldId id="320" r:id="rId14"/>
    <p:sldId id="279" r:id="rId15"/>
    <p:sldId id="280" r:id="rId16"/>
    <p:sldId id="308" r:id="rId17"/>
    <p:sldId id="309" r:id="rId18"/>
    <p:sldId id="310" r:id="rId19"/>
    <p:sldId id="311" r:id="rId20"/>
    <p:sldId id="313" r:id="rId21"/>
    <p:sldId id="315" r:id="rId22"/>
    <p:sldId id="267" r:id="rId23"/>
    <p:sldId id="326" r:id="rId24"/>
    <p:sldId id="281" r:id="rId25"/>
    <p:sldId id="282" r:id="rId26"/>
    <p:sldId id="268" r:id="rId27"/>
    <p:sldId id="327" r:id="rId28"/>
    <p:sldId id="283" r:id="rId29"/>
    <p:sldId id="284" r:id="rId30"/>
    <p:sldId id="285" r:id="rId31"/>
    <p:sldId id="286" r:id="rId32"/>
    <p:sldId id="287" r:id="rId33"/>
    <p:sldId id="288" r:id="rId34"/>
    <p:sldId id="289" r:id="rId35"/>
    <p:sldId id="328" r:id="rId36"/>
    <p:sldId id="291" r:id="rId37"/>
    <p:sldId id="292" r:id="rId38"/>
    <p:sldId id="293" r:id="rId39"/>
    <p:sldId id="294" r:id="rId40"/>
    <p:sldId id="295" r:id="rId41"/>
    <p:sldId id="296" r:id="rId42"/>
    <p:sldId id="329" r:id="rId43"/>
    <p:sldId id="330" r:id="rId44"/>
    <p:sldId id="331" r:id="rId45"/>
    <p:sldId id="332" r:id="rId46"/>
    <p:sldId id="333" r:id="rId47"/>
    <p:sldId id="334" r:id="rId48"/>
    <p:sldId id="335" r:id="rId49"/>
    <p:sldId id="336" r:id="rId50"/>
    <p:sldId id="337" r:id="rId51"/>
    <p:sldId id="338" r:id="rId52"/>
    <p:sldId id="339" r:id="rId53"/>
    <p:sldId id="270" r:id="rId54"/>
    <p:sldId id="307" r:id="rId55"/>
    <p:sldId id="342" r:id="rId56"/>
    <p:sldId id="343" r:id="rId57"/>
    <p:sldId id="344"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2920"/>
    <a:srgbClr val="B3AFA3"/>
    <a:srgbClr val="37280E"/>
    <a:srgbClr val="A29E95"/>
    <a:srgbClr val="8D8167"/>
    <a:srgbClr val="3A2A0A"/>
    <a:srgbClr val="00AD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1576" autoAdjust="0"/>
  </p:normalViewPr>
  <p:slideViewPr>
    <p:cSldViewPr snapToGrid="0" snapToObjects="1">
      <p:cViewPr varScale="1">
        <p:scale>
          <a:sx n="111" d="100"/>
          <a:sy n="111" d="100"/>
        </p:scale>
        <p:origin x="79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50257-E5FA-5A4B-A9EF-F79E504B74A8}" type="datetimeFigureOut">
              <a:rPr lang="en-US" smtClean="0"/>
              <a:t>10/28/2021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61D8E-C836-ED44-ADD3-4AD0B02D21DC}" type="slidenum">
              <a:rPr lang="en-US" smtClean="0"/>
              <a:t>‹Nº›</a:t>
            </a:fld>
            <a:endParaRPr lang="en-US"/>
          </a:p>
        </p:txBody>
      </p:sp>
    </p:spTree>
    <p:extLst>
      <p:ext uri="{BB962C8B-B14F-4D97-AF65-F5344CB8AC3E}">
        <p14:creationId xmlns:p14="http://schemas.microsoft.com/office/powerpoint/2010/main" val="1381829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061D8E-C836-ED44-ADD3-4AD0B02D21DC}" type="slidenum">
              <a:rPr lang="en-US" smtClean="0"/>
              <a:t>0</a:t>
            </a:fld>
            <a:endParaRPr lang="en-US"/>
          </a:p>
        </p:txBody>
      </p:sp>
    </p:spTree>
    <p:extLst>
      <p:ext uri="{BB962C8B-B14F-4D97-AF65-F5344CB8AC3E}">
        <p14:creationId xmlns:p14="http://schemas.microsoft.com/office/powerpoint/2010/main" val="1513827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61D8E-C836-ED44-ADD3-4AD0B02D21DC}" type="slidenum">
              <a:rPr lang="en-US" smtClean="0"/>
              <a:t>54</a:t>
            </a:fld>
            <a:endParaRPr lang="en-US"/>
          </a:p>
        </p:txBody>
      </p:sp>
    </p:spTree>
    <p:extLst>
      <p:ext uri="{BB962C8B-B14F-4D97-AF65-F5344CB8AC3E}">
        <p14:creationId xmlns:p14="http://schemas.microsoft.com/office/powerpoint/2010/main" val="2996458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61D8E-C836-ED44-ADD3-4AD0B02D21DC}" type="slidenum">
              <a:rPr lang="en-US" smtClean="0"/>
              <a:t>1</a:t>
            </a:fld>
            <a:endParaRPr lang="en-US"/>
          </a:p>
        </p:txBody>
      </p:sp>
    </p:spTree>
    <p:extLst>
      <p:ext uri="{BB962C8B-B14F-4D97-AF65-F5344CB8AC3E}">
        <p14:creationId xmlns:p14="http://schemas.microsoft.com/office/powerpoint/2010/main" val="316258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61D8E-C836-ED44-ADD3-4AD0B02D21DC}" type="slidenum">
              <a:rPr lang="en-US" smtClean="0"/>
              <a:t>10</a:t>
            </a:fld>
            <a:endParaRPr lang="en-US"/>
          </a:p>
        </p:txBody>
      </p:sp>
    </p:spTree>
    <p:extLst>
      <p:ext uri="{BB962C8B-B14F-4D97-AF65-F5344CB8AC3E}">
        <p14:creationId xmlns:p14="http://schemas.microsoft.com/office/powerpoint/2010/main" val="2115492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61D8E-C836-ED44-ADD3-4AD0B02D21DC}" type="slidenum">
              <a:rPr lang="en-US" smtClean="0"/>
              <a:t>11</a:t>
            </a:fld>
            <a:endParaRPr lang="en-US"/>
          </a:p>
        </p:txBody>
      </p:sp>
    </p:spTree>
    <p:extLst>
      <p:ext uri="{BB962C8B-B14F-4D97-AF65-F5344CB8AC3E}">
        <p14:creationId xmlns:p14="http://schemas.microsoft.com/office/powerpoint/2010/main" val="1783417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61D8E-C836-ED44-ADD3-4AD0B02D21DC}" type="slidenum">
              <a:rPr lang="en-US" smtClean="0"/>
              <a:t>12</a:t>
            </a:fld>
            <a:endParaRPr lang="en-US"/>
          </a:p>
        </p:txBody>
      </p:sp>
    </p:spTree>
    <p:extLst>
      <p:ext uri="{BB962C8B-B14F-4D97-AF65-F5344CB8AC3E}">
        <p14:creationId xmlns:p14="http://schemas.microsoft.com/office/powerpoint/2010/main" val="1940559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61D8E-C836-ED44-ADD3-4AD0B02D21DC}" type="slidenum">
              <a:rPr lang="en-US" smtClean="0"/>
              <a:t>26</a:t>
            </a:fld>
            <a:endParaRPr lang="en-US"/>
          </a:p>
        </p:txBody>
      </p:sp>
    </p:spTree>
    <p:extLst>
      <p:ext uri="{BB962C8B-B14F-4D97-AF65-F5344CB8AC3E}">
        <p14:creationId xmlns:p14="http://schemas.microsoft.com/office/powerpoint/2010/main" val="990429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61D8E-C836-ED44-ADD3-4AD0B02D21DC}" type="slidenum">
              <a:rPr lang="en-US" smtClean="0"/>
              <a:t>47</a:t>
            </a:fld>
            <a:endParaRPr lang="en-US"/>
          </a:p>
        </p:txBody>
      </p:sp>
    </p:spTree>
    <p:extLst>
      <p:ext uri="{BB962C8B-B14F-4D97-AF65-F5344CB8AC3E}">
        <p14:creationId xmlns:p14="http://schemas.microsoft.com/office/powerpoint/2010/main" val="3695301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61D8E-C836-ED44-ADD3-4AD0B02D21DC}" type="slidenum">
              <a:rPr lang="en-US" smtClean="0"/>
              <a:t>48</a:t>
            </a:fld>
            <a:endParaRPr lang="en-US"/>
          </a:p>
        </p:txBody>
      </p:sp>
    </p:spTree>
    <p:extLst>
      <p:ext uri="{BB962C8B-B14F-4D97-AF65-F5344CB8AC3E}">
        <p14:creationId xmlns:p14="http://schemas.microsoft.com/office/powerpoint/2010/main" val="4288218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61D8E-C836-ED44-ADD3-4AD0B02D21DC}" type="slidenum">
              <a:rPr lang="en-US" smtClean="0"/>
              <a:t>51</a:t>
            </a:fld>
            <a:endParaRPr lang="en-US"/>
          </a:p>
        </p:txBody>
      </p:sp>
    </p:spTree>
    <p:extLst>
      <p:ext uri="{BB962C8B-B14F-4D97-AF65-F5344CB8AC3E}">
        <p14:creationId xmlns:p14="http://schemas.microsoft.com/office/powerpoint/2010/main" val="710913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16C9C5-B4EA-154C-9ABA-C5FB2199AD98}" type="datetime1">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34900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11252" y="1065655"/>
            <a:ext cx="7104097" cy="625034"/>
          </a:xfrm>
        </p:spPr>
        <p:txBody>
          <a:bodyPr/>
          <a:lstStyle/>
          <a:p>
            <a:r>
              <a:rPr lang="en-US" dirty="0"/>
              <a:t>Click to edit Master title style</a:t>
            </a:r>
          </a:p>
        </p:txBody>
      </p:sp>
      <p:sp>
        <p:nvSpPr>
          <p:cNvPr id="3" name="Content Placeholder 2"/>
          <p:cNvSpPr>
            <a:spLocks noGrp="1"/>
          </p:cNvSpPr>
          <p:nvPr>
            <p:ph sz="half" idx="1"/>
          </p:nvPr>
        </p:nvSpPr>
        <p:spPr>
          <a:xfrm>
            <a:off x="1411251" y="1825625"/>
            <a:ext cx="710409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411252" y="6356351"/>
            <a:ext cx="1274797" cy="365125"/>
          </a:xfrm>
        </p:spPr>
        <p:txBody>
          <a:bodyPr/>
          <a:lstStyle/>
          <a:p>
            <a:fld id="{987AD6B0-155D-B045-8A4D-D5BDB420E7B1}" type="datetime1">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sp>
        <p:nvSpPr>
          <p:cNvPr id="8" name="Rectángulo 7"/>
          <p:cNvSpPr/>
          <p:nvPr userDrawn="1"/>
        </p:nvSpPr>
        <p:spPr>
          <a:xfrm>
            <a:off x="0" y="-8577"/>
            <a:ext cx="9144000" cy="95869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9" name="Rectángulo 8"/>
          <p:cNvSpPr/>
          <p:nvPr userDrawn="1"/>
        </p:nvSpPr>
        <p:spPr>
          <a:xfrm>
            <a:off x="0" y="-1"/>
            <a:ext cx="1190003" cy="6858001"/>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10" name="CuadroTexto 9"/>
          <p:cNvSpPr txBox="1"/>
          <p:nvPr userDrawn="1"/>
        </p:nvSpPr>
        <p:spPr>
          <a:xfrm>
            <a:off x="1411253" y="55270"/>
            <a:ext cx="1779396" cy="830997"/>
          </a:xfrm>
          <a:prstGeom prst="rect">
            <a:avLst/>
          </a:prstGeom>
          <a:noFill/>
        </p:spPr>
        <p:txBody>
          <a:bodyPr wrap="square" rtlCol="0">
            <a:spAutoFit/>
          </a:bodyPr>
          <a:lstStyle/>
          <a:p>
            <a:pPr algn="ctr"/>
            <a:r>
              <a:rPr lang="es-AR" sz="2400" b="1" dirty="0" smtClean="0">
                <a:solidFill>
                  <a:srgbClr val="462920"/>
                </a:solidFill>
              </a:rPr>
              <a:t>Suelo (</a:t>
            </a:r>
            <a:r>
              <a:rPr lang="es-AR" sz="2400" b="1" dirty="0" err="1" smtClean="0">
                <a:solidFill>
                  <a:srgbClr val="462920"/>
                </a:solidFill>
              </a:rPr>
              <a:t>Pedósfera</a:t>
            </a:r>
            <a:r>
              <a:rPr lang="es-AR" sz="2400" b="1" dirty="0" smtClean="0">
                <a:solidFill>
                  <a:srgbClr val="462920"/>
                </a:solidFill>
              </a:rPr>
              <a:t>)</a:t>
            </a:r>
            <a:endParaRPr lang="es-AR" sz="2400" b="1" dirty="0">
              <a:solidFill>
                <a:srgbClr val="462920"/>
              </a:solidFill>
            </a:endParaRPr>
          </a:p>
        </p:txBody>
      </p:sp>
      <p:sp>
        <p:nvSpPr>
          <p:cNvPr id="11" name="Rectángulo 10"/>
          <p:cNvSpPr/>
          <p:nvPr userDrawn="1"/>
        </p:nvSpPr>
        <p:spPr>
          <a:xfrm>
            <a:off x="0" y="9234"/>
            <a:ext cx="1190003" cy="950117"/>
          </a:xfrm>
          <a:prstGeom prst="rect">
            <a:avLst/>
          </a:prstGeom>
          <a:solidFill>
            <a:srgbClr val="A5A0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a:p>
        </p:txBody>
      </p:sp>
      <p:sp>
        <p:nvSpPr>
          <p:cNvPr id="12" name="CuadroTexto 11"/>
          <p:cNvSpPr txBox="1"/>
          <p:nvPr userDrawn="1"/>
        </p:nvSpPr>
        <p:spPr>
          <a:xfrm>
            <a:off x="4901240" y="239935"/>
            <a:ext cx="2902257" cy="461665"/>
          </a:xfrm>
          <a:prstGeom prst="rect">
            <a:avLst/>
          </a:prstGeom>
          <a:noFill/>
        </p:spPr>
        <p:txBody>
          <a:bodyPr wrap="square" rtlCol="0">
            <a:spAutoFit/>
          </a:bodyPr>
          <a:lstStyle/>
          <a:p>
            <a:r>
              <a:rPr lang="es-AR" sz="2400" b="1" dirty="0" smtClean="0">
                <a:solidFill>
                  <a:srgbClr val="462920"/>
                </a:solidFill>
              </a:rPr>
              <a:t>Introducción al suelo</a:t>
            </a:r>
            <a:endParaRPr lang="es-AR" sz="2400" b="1" dirty="0">
              <a:solidFill>
                <a:srgbClr val="462920"/>
              </a:solidFill>
            </a:endParaRPr>
          </a:p>
        </p:txBody>
      </p:sp>
      <p:pic>
        <p:nvPicPr>
          <p:cNvPr id="13" name="Picture 2" descr="GLOBE Program -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250" y="135640"/>
            <a:ext cx="747502" cy="67025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descr="Banner: introduction to Soil (Pedosphere)"/>
          <p:cNvPicPr>
            <a:picLocks noChangeAspect="1"/>
          </p:cNvPicPr>
          <p:nvPr userDrawn="1"/>
        </p:nvPicPr>
        <p:blipFill rotWithShape="1">
          <a:blip r:embed="rId3">
            <a:extLst>
              <a:ext uri="{28A0092B-C50C-407E-A947-70E740481C1C}">
                <a14:useLocalDpi xmlns:a14="http://schemas.microsoft.com/office/drawing/2010/main" val="0"/>
              </a:ext>
            </a:extLst>
          </a:blip>
          <a:srcRect l="47221" t="13405" r="44780" b="13370"/>
          <a:stretch/>
        </p:blipFill>
        <p:spPr>
          <a:xfrm>
            <a:off x="3728141" y="135555"/>
            <a:ext cx="635606" cy="637909"/>
          </a:xfrm>
          <a:prstGeom prst="ellipse">
            <a:avLst/>
          </a:prstGeom>
          <a:ln>
            <a:noFill/>
          </a:ln>
          <a:effectLst>
            <a:outerShdw blurRad="292100" dist="139700" dir="2700000" algn="tl" rotWithShape="0">
              <a:srgbClr val="333333">
                <a:alpha val="65000"/>
              </a:srgbClr>
            </a:outerShdw>
          </a:effectLst>
        </p:spPr>
      </p:pic>
      <p:sp>
        <p:nvSpPr>
          <p:cNvPr id="16" name="CuadroTexto 15"/>
          <p:cNvSpPr txBox="1"/>
          <p:nvPr userDrawn="1"/>
        </p:nvSpPr>
        <p:spPr>
          <a:xfrm>
            <a:off x="29532" y="1085757"/>
            <a:ext cx="1160471" cy="5493812"/>
          </a:xfrm>
          <a:prstGeom prst="rect">
            <a:avLst/>
          </a:prstGeom>
          <a:noFill/>
        </p:spPr>
        <p:txBody>
          <a:bodyPr wrap="square" rtlCol="0">
            <a:spAutoFit/>
          </a:bodyPr>
          <a:lstStyle/>
          <a:p>
            <a:r>
              <a:rPr lang="es-AR" sz="1300" b="1" dirty="0" smtClean="0">
                <a:solidFill>
                  <a:srgbClr val="462920"/>
                </a:solidFill>
              </a:rPr>
              <a:t>A. ¿Por qué estudiar el </a:t>
            </a:r>
            <a:r>
              <a:rPr lang="es-AR" sz="1300" b="1" kern="1200" dirty="0" smtClean="0">
                <a:solidFill>
                  <a:srgbClr val="462920"/>
                </a:solidFill>
                <a:latin typeface="+mn-lt"/>
                <a:ea typeface="+mn-ea"/>
                <a:cs typeface="+mn-cs"/>
              </a:rPr>
              <a:t>suelo?</a:t>
            </a:r>
          </a:p>
          <a:p>
            <a:endParaRPr lang="es-AR" sz="1300" b="1" kern="1200" dirty="0" smtClean="0">
              <a:solidFill>
                <a:srgbClr val="462920"/>
              </a:solidFill>
              <a:latin typeface="+mn-lt"/>
              <a:ea typeface="+mn-ea"/>
              <a:cs typeface="+mn-cs"/>
            </a:endParaRPr>
          </a:p>
          <a:p>
            <a:r>
              <a:rPr lang="es-AR" sz="1300" b="1" kern="1200" dirty="0">
                <a:solidFill>
                  <a:srgbClr val="462920"/>
                </a:solidFill>
                <a:latin typeface="+mn-lt"/>
                <a:ea typeface="+mn-ea"/>
                <a:cs typeface="+mn-cs"/>
              </a:rPr>
              <a:t>B</a:t>
            </a:r>
            <a:r>
              <a:rPr lang="es-AR" sz="1300" b="1" kern="1200" dirty="0" smtClean="0">
                <a:solidFill>
                  <a:srgbClr val="462920"/>
                </a:solidFill>
                <a:latin typeface="+mn-lt"/>
                <a:ea typeface="+mn-ea"/>
                <a:cs typeface="+mn-cs"/>
              </a:rPr>
              <a:t>. ¿Qué es el perfil del suelo?</a:t>
            </a:r>
          </a:p>
          <a:p>
            <a:endParaRPr lang="es-AR" sz="1300" b="1" kern="1200" dirty="0">
              <a:solidFill>
                <a:srgbClr val="462920"/>
              </a:solidFill>
              <a:latin typeface="+mn-lt"/>
              <a:ea typeface="+mn-ea"/>
              <a:cs typeface="+mn-cs"/>
            </a:endParaRPr>
          </a:p>
          <a:p>
            <a:r>
              <a:rPr lang="es-AR" sz="1300" b="1" kern="1200" dirty="0" smtClean="0">
                <a:solidFill>
                  <a:srgbClr val="462920"/>
                </a:solidFill>
                <a:latin typeface="+mn-lt"/>
                <a:ea typeface="+mn-ea"/>
                <a:cs typeface="+mn-cs"/>
              </a:rPr>
              <a:t>C. ¿Cómo se forma el suelo?</a:t>
            </a:r>
          </a:p>
          <a:p>
            <a:endParaRPr lang="es-AR" sz="1300" b="1" kern="1200" dirty="0">
              <a:solidFill>
                <a:srgbClr val="462920"/>
              </a:solidFill>
              <a:latin typeface="+mn-lt"/>
              <a:ea typeface="+mn-ea"/>
              <a:cs typeface="+mn-cs"/>
            </a:endParaRPr>
          </a:p>
          <a:p>
            <a:r>
              <a:rPr lang="es-AR" sz="1300" b="1" kern="1200" dirty="0" smtClean="0">
                <a:solidFill>
                  <a:srgbClr val="462920"/>
                </a:solidFill>
                <a:latin typeface="+mn-lt"/>
                <a:ea typeface="+mn-ea"/>
                <a:cs typeface="+mn-cs"/>
              </a:rPr>
              <a:t>D. Protocolos de suelo</a:t>
            </a:r>
          </a:p>
          <a:p>
            <a:endParaRPr lang="es-AR" sz="1300" b="1" kern="1200" dirty="0">
              <a:solidFill>
                <a:srgbClr val="462920"/>
              </a:solidFill>
              <a:latin typeface="+mn-lt"/>
              <a:ea typeface="+mn-ea"/>
              <a:cs typeface="+mn-cs"/>
            </a:endParaRPr>
          </a:p>
          <a:p>
            <a:r>
              <a:rPr lang="es-AR" sz="1300" b="1" kern="1200" dirty="0" smtClean="0">
                <a:solidFill>
                  <a:srgbClr val="462920"/>
                </a:solidFill>
                <a:latin typeface="+mn-lt"/>
                <a:ea typeface="+mn-ea"/>
                <a:cs typeface="+mn-cs"/>
              </a:rPr>
              <a:t>E. Cómo </a:t>
            </a:r>
            <a:r>
              <a:rPr lang="es-AR" sz="1300" b="1" dirty="0" smtClean="0">
                <a:solidFill>
                  <a:srgbClr val="462920"/>
                </a:solidFill>
              </a:rPr>
              <a:t>definir los sitios del suelo</a:t>
            </a:r>
          </a:p>
          <a:p>
            <a:endParaRPr lang="es-AR" sz="1300" b="1" dirty="0">
              <a:solidFill>
                <a:srgbClr val="462920"/>
              </a:solidFill>
            </a:endParaRPr>
          </a:p>
          <a:p>
            <a:r>
              <a:rPr lang="es-AR" sz="1300" b="1" kern="1200" dirty="0" smtClean="0">
                <a:solidFill>
                  <a:schemeClr val="bg1"/>
                </a:solidFill>
                <a:latin typeface="+mn-lt"/>
                <a:ea typeface="+mn-ea"/>
                <a:cs typeface="+mn-cs"/>
              </a:rPr>
              <a:t>F. Cómo ingresar sus datos en GLOBE</a:t>
            </a:r>
          </a:p>
          <a:p>
            <a:endParaRPr lang="es-AR" sz="1300" b="1" dirty="0">
              <a:solidFill>
                <a:srgbClr val="462920"/>
              </a:solidFill>
            </a:endParaRPr>
          </a:p>
          <a:p>
            <a:r>
              <a:rPr lang="es-AR" sz="1300" b="1" dirty="0" smtClean="0">
                <a:solidFill>
                  <a:srgbClr val="462920"/>
                </a:solidFill>
              </a:rPr>
              <a:t>G. Recursos adicionales</a:t>
            </a:r>
            <a:endParaRPr lang="es-AR" sz="1300" b="1" dirty="0">
              <a:solidFill>
                <a:srgbClr val="462920"/>
              </a:solidFill>
            </a:endParaRPr>
          </a:p>
        </p:txBody>
      </p:sp>
    </p:spTree>
    <p:extLst>
      <p:ext uri="{BB962C8B-B14F-4D97-AF65-F5344CB8AC3E}">
        <p14:creationId xmlns:p14="http://schemas.microsoft.com/office/powerpoint/2010/main" val="3792739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11252" y="1065655"/>
            <a:ext cx="7104097" cy="625034"/>
          </a:xfrm>
        </p:spPr>
        <p:txBody>
          <a:bodyPr/>
          <a:lstStyle/>
          <a:p>
            <a:r>
              <a:rPr lang="en-US" dirty="0"/>
              <a:t>Click to edit Master title style</a:t>
            </a:r>
          </a:p>
        </p:txBody>
      </p:sp>
      <p:sp>
        <p:nvSpPr>
          <p:cNvPr id="3" name="Content Placeholder 2"/>
          <p:cNvSpPr>
            <a:spLocks noGrp="1"/>
          </p:cNvSpPr>
          <p:nvPr>
            <p:ph sz="half" idx="1"/>
          </p:nvPr>
        </p:nvSpPr>
        <p:spPr>
          <a:xfrm>
            <a:off x="1411251" y="1825625"/>
            <a:ext cx="710409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411252" y="6356351"/>
            <a:ext cx="1274797" cy="365125"/>
          </a:xfrm>
        </p:spPr>
        <p:txBody>
          <a:bodyPr/>
          <a:lstStyle/>
          <a:p>
            <a:fld id="{987AD6B0-155D-B045-8A4D-D5BDB420E7B1}" type="datetime1">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sp>
        <p:nvSpPr>
          <p:cNvPr id="8" name="Rectángulo 7"/>
          <p:cNvSpPr/>
          <p:nvPr userDrawn="1"/>
        </p:nvSpPr>
        <p:spPr>
          <a:xfrm>
            <a:off x="0" y="-8577"/>
            <a:ext cx="9144000" cy="95869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9" name="Rectángulo 8"/>
          <p:cNvSpPr/>
          <p:nvPr userDrawn="1"/>
        </p:nvSpPr>
        <p:spPr>
          <a:xfrm>
            <a:off x="0" y="-1"/>
            <a:ext cx="1190003" cy="6858001"/>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10" name="CuadroTexto 9"/>
          <p:cNvSpPr txBox="1"/>
          <p:nvPr userDrawn="1"/>
        </p:nvSpPr>
        <p:spPr>
          <a:xfrm>
            <a:off x="1411253" y="55270"/>
            <a:ext cx="1779396" cy="830997"/>
          </a:xfrm>
          <a:prstGeom prst="rect">
            <a:avLst/>
          </a:prstGeom>
          <a:noFill/>
        </p:spPr>
        <p:txBody>
          <a:bodyPr wrap="square" rtlCol="0">
            <a:spAutoFit/>
          </a:bodyPr>
          <a:lstStyle/>
          <a:p>
            <a:pPr algn="ctr"/>
            <a:r>
              <a:rPr lang="es-AR" sz="2400" b="1" dirty="0" smtClean="0">
                <a:solidFill>
                  <a:srgbClr val="462920"/>
                </a:solidFill>
              </a:rPr>
              <a:t>Suelo (</a:t>
            </a:r>
            <a:r>
              <a:rPr lang="es-AR" sz="2400" b="1" dirty="0" err="1" smtClean="0">
                <a:solidFill>
                  <a:srgbClr val="462920"/>
                </a:solidFill>
              </a:rPr>
              <a:t>Pedósfera</a:t>
            </a:r>
            <a:r>
              <a:rPr lang="es-AR" sz="2400" b="1" dirty="0" smtClean="0">
                <a:solidFill>
                  <a:srgbClr val="462920"/>
                </a:solidFill>
              </a:rPr>
              <a:t>)</a:t>
            </a:r>
            <a:endParaRPr lang="es-AR" sz="2400" b="1" dirty="0">
              <a:solidFill>
                <a:srgbClr val="462920"/>
              </a:solidFill>
            </a:endParaRPr>
          </a:p>
        </p:txBody>
      </p:sp>
      <p:sp>
        <p:nvSpPr>
          <p:cNvPr id="11" name="Rectángulo 10"/>
          <p:cNvSpPr/>
          <p:nvPr userDrawn="1"/>
        </p:nvSpPr>
        <p:spPr>
          <a:xfrm>
            <a:off x="0" y="9234"/>
            <a:ext cx="1190003" cy="950117"/>
          </a:xfrm>
          <a:prstGeom prst="rect">
            <a:avLst/>
          </a:prstGeom>
          <a:solidFill>
            <a:srgbClr val="A5A0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a:p>
        </p:txBody>
      </p:sp>
      <p:sp>
        <p:nvSpPr>
          <p:cNvPr id="12" name="CuadroTexto 11"/>
          <p:cNvSpPr txBox="1"/>
          <p:nvPr userDrawn="1"/>
        </p:nvSpPr>
        <p:spPr>
          <a:xfrm>
            <a:off x="4901240" y="239935"/>
            <a:ext cx="2902257" cy="461665"/>
          </a:xfrm>
          <a:prstGeom prst="rect">
            <a:avLst/>
          </a:prstGeom>
          <a:noFill/>
        </p:spPr>
        <p:txBody>
          <a:bodyPr wrap="square" rtlCol="0">
            <a:spAutoFit/>
          </a:bodyPr>
          <a:lstStyle/>
          <a:p>
            <a:r>
              <a:rPr lang="es-AR" sz="2400" b="1" dirty="0" smtClean="0">
                <a:solidFill>
                  <a:srgbClr val="462920"/>
                </a:solidFill>
              </a:rPr>
              <a:t>Introducción al suelo</a:t>
            </a:r>
            <a:endParaRPr lang="es-AR" sz="2400" b="1" dirty="0">
              <a:solidFill>
                <a:srgbClr val="462920"/>
              </a:solidFill>
            </a:endParaRPr>
          </a:p>
        </p:txBody>
      </p:sp>
      <p:pic>
        <p:nvPicPr>
          <p:cNvPr id="13" name="Picture 2" descr="GLOBE Program -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250" y="135640"/>
            <a:ext cx="747502" cy="67025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descr="Banner: introduction to Soil (Pedosphere)"/>
          <p:cNvPicPr>
            <a:picLocks noChangeAspect="1"/>
          </p:cNvPicPr>
          <p:nvPr userDrawn="1"/>
        </p:nvPicPr>
        <p:blipFill rotWithShape="1">
          <a:blip r:embed="rId3">
            <a:extLst>
              <a:ext uri="{28A0092B-C50C-407E-A947-70E740481C1C}">
                <a14:useLocalDpi xmlns:a14="http://schemas.microsoft.com/office/drawing/2010/main" val="0"/>
              </a:ext>
            </a:extLst>
          </a:blip>
          <a:srcRect l="47221" t="13405" r="44780" b="13370"/>
          <a:stretch/>
        </p:blipFill>
        <p:spPr>
          <a:xfrm>
            <a:off x="3728141" y="135555"/>
            <a:ext cx="635606" cy="637909"/>
          </a:xfrm>
          <a:prstGeom prst="ellipse">
            <a:avLst/>
          </a:prstGeom>
          <a:ln>
            <a:noFill/>
          </a:ln>
          <a:effectLst>
            <a:outerShdw blurRad="292100" dist="139700" dir="2700000" algn="tl" rotWithShape="0">
              <a:srgbClr val="333333">
                <a:alpha val="65000"/>
              </a:srgbClr>
            </a:outerShdw>
          </a:effectLst>
        </p:spPr>
      </p:pic>
      <p:sp>
        <p:nvSpPr>
          <p:cNvPr id="16" name="CuadroTexto 15"/>
          <p:cNvSpPr txBox="1"/>
          <p:nvPr userDrawn="1"/>
        </p:nvSpPr>
        <p:spPr>
          <a:xfrm>
            <a:off x="29532" y="1085757"/>
            <a:ext cx="1160471" cy="5493812"/>
          </a:xfrm>
          <a:prstGeom prst="rect">
            <a:avLst/>
          </a:prstGeom>
          <a:noFill/>
        </p:spPr>
        <p:txBody>
          <a:bodyPr wrap="square" rtlCol="0">
            <a:spAutoFit/>
          </a:bodyPr>
          <a:lstStyle/>
          <a:p>
            <a:r>
              <a:rPr lang="es-AR" sz="1300" b="1" dirty="0" smtClean="0">
                <a:solidFill>
                  <a:srgbClr val="462920"/>
                </a:solidFill>
              </a:rPr>
              <a:t>A. ¿Por qué estudiar el </a:t>
            </a:r>
            <a:r>
              <a:rPr lang="es-AR" sz="1300" b="1" kern="1200" dirty="0" smtClean="0">
                <a:solidFill>
                  <a:srgbClr val="462920"/>
                </a:solidFill>
                <a:latin typeface="+mn-lt"/>
                <a:ea typeface="+mn-ea"/>
                <a:cs typeface="+mn-cs"/>
              </a:rPr>
              <a:t>suelo?</a:t>
            </a:r>
          </a:p>
          <a:p>
            <a:endParaRPr lang="es-AR" sz="1300" b="1" kern="1200" dirty="0" smtClean="0">
              <a:solidFill>
                <a:srgbClr val="462920"/>
              </a:solidFill>
              <a:latin typeface="+mn-lt"/>
              <a:ea typeface="+mn-ea"/>
              <a:cs typeface="+mn-cs"/>
            </a:endParaRPr>
          </a:p>
          <a:p>
            <a:r>
              <a:rPr lang="es-AR" sz="1300" b="1" kern="1200" dirty="0">
                <a:solidFill>
                  <a:srgbClr val="462920"/>
                </a:solidFill>
                <a:latin typeface="+mn-lt"/>
                <a:ea typeface="+mn-ea"/>
                <a:cs typeface="+mn-cs"/>
              </a:rPr>
              <a:t>B</a:t>
            </a:r>
            <a:r>
              <a:rPr lang="es-AR" sz="1300" b="1" kern="1200" dirty="0" smtClean="0">
                <a:solidFill>
                  <a:srgbClr val="462920"/>
                </a:solidFill>
                <a:latin typeface="+mn-lt"/>
                <a:ea typeface="+mn-ea"/>
                <a:cs typeface="+mn-cs"/>
              </a:rPr>
              <a:t>. ¿Qué es el perfil del suelo?</a:t>
            </a:r>
          </a:p>
          <a:p>
            <a:endParaRPr lang="es-AR" sz="1300" b="1" kern="1200" dirty="0">
              <a:solidFill>
                <a:srgbClr val="462920"/>
              </a:solidFill>
              <a:latin typeface="+mn-lt"/>
              <a:ea typeface="+mn-ea"/>
              <a:cs typeface="+mn-cs"/>
            </a:endParaRPr>
          </a:p>
          <a:p>
            <a:r>
              <a:rPr lang="es-AR" sz="1300" b="1" kern="1200" dirty="0" smtClean="0">
                <a:solidFill>
                  <a:srgbClr val="462920"/>
                </a:solidFill>
                <a:latin typeface="+mn-lt"/>
                <a:ea typeface="+mn-ea"/>
                <a:cs typeface="+mn-cs"/>
              </a:rPr>
              <a:t>C. ¿Cómo se forma el suelo?</a:t>
            </a:r>
          </a:p>
          <a:p>
            <a:endParaRPr lang="es-AR" sz="1300" b="1" kern="1200" dirty="0">
              <a:solidFill>
                <a:srgbClr val="462920"/>
              </a:solidFill>
              <a:latin typeface="+mn-lt"/>
              <a:ea typeface="+mn-ea"/>
              <a:cs typeface="+mn-cs"/>
            </a:endParaRPr>
          </a:p>
          <a:p>
            <a:r>
              <a:rPr lang="es-AR" sz="1300" b="1" kern="1200" dirty="0" smtClean="0">
                <a:solidFill>
                  <a:srgbClr val="462920"/>
                </a:solidFill>
                <a:latin typeface="+mn-lt"/>
                <a:ea typeface="+mn-ea"/>
                <a:cs typeface="+mn-cs"/>
              </a:rPr>
              <a:t>D. Protocolos de suelo</a:t>
            </a:r>
          </a:p>
          <a:p>
            <a:endParaRPr lang="es-AR" sz="1300" b="1" kern="1200" dirty="0">
              <a:solidFill>
                <a:srgbClr val="462920"/>
              </a:solidFill>
              <a:latin typeface="+mn-lt"/>
              <a:ea typeface="+mn-ea"/>
              <a:cs typeface="+mn-cs"/>
            </a:endParaRPr>
          </a:p>
          <a:p>
            <a:r>
              <a:rPr lang="es-AR" sz="1300" b="1" kern="1200" dirty="0" smtClean="0">
                <a:solidFill>
                  <a:srgbClr val="462920"/>
                </a:solidFill>
                <a:latin typeface="+mn-lt"/>
                <a:ea typeface="+mn-ea"/>
                <a:cs typeface="+mn-cs"/>
              </a:rPr>
              <a:t>E. Cómo definir los sitios del </a:t>
            </a:r>
            <a:r>
              <a:rPr lang="es-AR" sz="1300" b="1" dirty="0" smtClean="0">
                <a:solidFill>
                  <a:srgbClr val="462920"/>
                </a:solidFill>
              </a:rPr>
              <a:t>suelo</a:t>
            </a:r>
          </a:p>
          <a:p>
            <a:endParaRPr lang="es-AR" sz="1300" b="1" dirty="0">
              <a:solidFill>
                <a:srgbClr val="462920"/>
              </a:solidFill>
            </a:endParaRPr>
          </a:p>
          <a:p>
            <a:r>
              <a:rPr lang="es-AR" sz="1300" b="1" dirty="0" smtClean="0">
                <a:solidFill>
                  <a:srgbClr val="462920"/>
                </a:solidFill>
              </a:rPr>
              <a:t>F. Cómo ingresar sus datos en GLOBE</a:t>
            </a:r>
          </a:p>
          <a:p>
            <a:endParaRPr lang="es-AR" sz="1300" b="1" dirty="0">
              <a:solidFill>
                <a:srgbClr val="462920"/>
              </a:solidFill>
            </a:endParaRPr>
          </a:p>
          <a:p>
            <a:r>
              <a:rPr lang="es-AR" sz="1300" b="1" kern="1200" dirty="0" smtClean="0">
                <a:solidFill>
                  <a:schemeClr val="bg1"/>
                </a:solidFill>
                <a:latin typeface="+mn-lt"/>
                <a:ea typeface="+mn-ea"/>
                <a:cs typeface="+mn-cs"/>
              </a:rPr>
              <a:t>G. Recursos adicionales</a:t>
            </a:r>
            <a:endParaRPr lang="es-AR" sz="1300" b="1" kern="1200" dirty="0">
              <a:solidFill>
                <a:schemeClr val="bg1"/>
              </a:solidFill>
              <a:latin typeface="+mn-lt"/>
              <a:ea typeface="+mn-ea"/>
              <a:cs typeface="+mn-cs"/>
            </a:endParaRPr>
          </a:p>
        </p:txBody>
      </p:sp>
    </p:spTree>
    <p:extLst>
      <p:ext uri="{BB962C8B-B14F-4D97-AF65-F5344CB8AC3E}">
        <p14:creationId xmlns:p14="http://schemas.microsoft.com/office/powerpoint/2010/main" val="4034234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BD1DCB-B621-8B45-9BB2-D8C1714D9907}" type="datetime1">
              <a:rPr lang="en-US" smtClean="0"/>
              <a:t>10/28/2021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2492390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0A7AAD-A60B-804D-B343-9232B61F4642}" type="datetime1">
              <a:rPr lang="en-US" smtClean="0"/>
              <a:t>10/28/2021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899773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05813-81D3-BD4D-BB0D-C45473CFB2EE}" type="datetime1">
              <a:rPr lang="en-US" smtClean="0"/>
              <a:t>10/28/2021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2057981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5F9D7A-5D3D-AA4E-8C95-33917FB44F06}" type="datetime1">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1131452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39427-C4C3-EE44-832D-912416C99041}" type="datetime1">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346910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F3F079-0B18-EF4E-9C8B-67DDFC60C91F}" type="datetime1">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101041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5D36EF-CCBE-024C-90F2-335C12393CF4}" type="datetime1">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1693249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A908A1-64A5-3D41-B7A3-9FB8830F3549}" type="datetime1">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882118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EB1911-EC22-D741-9F70-442195F27729}" type="datetime1">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spTree>
    <p:extLst>
      <p:ext uri="{BB962C8B-B14F-4D97-AF65-F5344CB8AC3E}">
        <p14:creationId xmlns:p14="http://schemas.microsoft.com/office/powerpoint/2010/main" val="168275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11252" y="1065655"/>
            <a:ext cx="7104097" cy="625034"/>
          </a:xfrm>
        </p:spPr>
        <p:txBody>
          <a:bodyPr/>
          <a:lstStyle/>
          <a:p>
            <a:r>
              <a:rPr lang="en-US" dirty="0"/>
              <a:t>Click to edit Master title style</a:t>
            </a:r>
          </a:p>
        </p:txBody>
      </p:sp>
      <p:sp>
        <p:nvSpPr>
          <p:cNvPr id="3" name="Content Placeholder 2"/>
          <p:cNvSpPr>
            <a:spLocks noGrp="1"/>
          </p:cNvSpPr>
          <p:nvPr>
            <p:ph sz="half" idx="1"/>
          </p:nvPr>
        </p:nvSpPr>
        <p:spPr>
          <a:xfrm>
            <a:off x="1411251" y="1825625"/>
            <a:ext cx="710409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411252" y="6356351"/>
            <a:ext cx="1274797" cy="365125"/>
          </a:xfrm>
        </p:spPr>
        <p:txBody>
          <a:bodyPr/>
          <a:lstStyle/>
          <a:p>
            <a:fld id="{987AD6B0-155D-B045-8A4D-D5BDB420E7B1}" type="datetime1">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sp>
        <p:nvSpPr>
          <p:cNvPr id="8" name="Rectángulo 7"/>
          <p:cNvSpPr/>
          <p:nvPr userDrawn="1"/>
        </p:nvSpPr>
        <p:spPr>
          <a:xfrm>
            <a:off x="0" y="-8577"/>
            <a:ext cx="9144000" cy="95869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9" name="Rectángulo 8"/>
          <p:cNvSpPr/>
          <p:nvPr userDrawn="1"/>
        </p:nvSpPr>
        <p:spPr>
          <a:xfrm>
            <a:off x="0" y="-1"/>
            <a:ext cx="1190003" cy="6858001"/>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10" name="CuadroTexto 9"/>
          <p:cNvSpPr txBox="1"/>
          <p:nvPr userDrawn="1"/>
        </p:nvSpPr>
        <p:spPr>
          <a:xfrm>
            <a:off x="1411253" y="55270"/>
            <a:ext cx="1779396" cy="830997"/>
          </a:xfrm>
          <a:prstGeom prst="rect">
            <a:avLst/>
          </a:prstGeom>
          <a:noFill/>
        </p:spPr>
        <p:txBody>
          <a:bodyPr wrap="square" rtlCol="0">
            <a:spAutoFit/>
          </a:bodyPr>
          <a:lstStyle/>
          <a:p>
            <a:pPr algn="ctr"/>
            <a:r>
              <a:rPr lang="es-AR" sz="2400" b="1" dirty="0" smtClean="0">
                <a:solidFill>
                  <a:srgbClr val="462920"/>
                </a:solidFill>
              </a:rPr>
              <a:t>Suelo (</a:t>
            </a:r>
            <a:r>
              <a:rPr lang="es-AR" sz="2400" b="1" dirty="0" err="1" smtClean="0">
                <a:solidFill>
                  <a:srgbClr val="462920"/>
                </a:solidFill>
              </a:rPr>
              <a:t>Pedósfera</a:t>
            </a:r>
            <a:r>
              <a:rPr lang="es-AR" sz="2400" b="1" dirty="0" smtClean="0">
                <a:solidFill>
                  <a:srgbClr val="462920"/>
                </a:solidFill>
              </a:rPr>
              <a:t>)</a:t>
            </a:r>
            <a:endParaRPr lang="es-AR" sz="2400" b="1" dirty="0">
              <a:solidFill>
                <a:srgbClr val="462920"/>
              </a:solidFill>
            </a:endParaRPr>
          </a:p>
        </p:txBody>
      </p:sp>
      <p:sp>
        <p:nvSpPr>
          <p:cNvPr id="11" name="Rectángulo 10"/>
          <p:cNvSpPr/>
          <p:nvPr userDrawn="1"/>
        </p:nvSpPr>
        <p:spPr>
          <a:xfrm>
            <a:off x="0" y="0"/>
            <a:ext cx="1190003" cy="950117"/>
          </a:xfrm>
          <a:prstGeom prst="rect">
            <a:avLst/>
          </a:prstGeom>
          <a:solidFill>
            <a:srgbClr val="A5A0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a:p>
        </p:txBody>
      </p:sp>
      <p:sp>
        <p:nvSpPr>
          <p:cNvPr id="12" name="CuadroTexto 11"/>
          <p:cNvSpPr txBox="1"/>
          <p:nvPr userDrawn="1"/>
        </p:nvSpPr>
        <p:spPr>
          <a:xfrm>
            <a:off x="4901240" y="239935"/>
            <a:ext cx="2902257" cy="461665"/>
          </a:xfrm>
          <a:prstGeom prst="rect">
            <a:avLst/>
          </a:prstGeom>
          <a:noFill/>
        </p:spPr>
        <p:txBody>
          <a:bodyPr wrap="square" rtlCol="0">
            <a:spAutoFit/>
          </a:bodyPr>
          <a:lstStyle/>
          <a:p>
            <a:r>
              <a:rPr lang="es-AR" sz="2400" b="1" dirty="0" smtClean="0">
                <a:solidFill>
                  <a:srgbClr val="462920"/>
                </a:solidFill>
              </a:rPr>
              <a:t>Introducción al suelo</a:t>
            </a:r>
            <a:endParaRPr lang="es-AR" sz="2400" b="1" dirty="0">
              <a:solidFill>
                <a:srgbClr val="462920"/>
              </a:solidFill>
            </a:endParaRPr>
          </a:p>
        </p:txBody>
      </p:sp>
      <p:pic>
        <p:nvPicPr>
          <p:cNvPr id="13" name="Picture 2" descr="GLOBE Program -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250" y="135640"/>
            <a:ext cx="747502" cy="67025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descr="Banner: introduction to Soil (Pedosphere)"/>
          <p:cNvPicPr>
            <a:picLocks noChangeAspect="1"/>
          </p:cNvPicPr>
          <p:nvPr userDrawn="1"/>
        </p:nvPicPr>
        <p:blipFill rotWithShape="1">
          <a:blip r:embed="rId3">
            <a:extLst>
              <a:ext uri="{28A0092B-C50C-407E-A947-70E740481C1C}">
                <a14:useLocalDpi xmlns:a14="http://schemas.microsoft.com/office/drawing/2010/main" val="0"/>
              </a:ext>
            </a:extLst>
          </a:blip>
          <a:srcRect l="47221" t="13405" r="44780" b="13370"/>
          <a:stretch/>
        </p:blipFill>
        <p:spPr>
          <a:xfrm>
            <a:off x="3728141" y="135555"/>
            <a:ext cx="635606" cy="637909"/>
          </a:xfrm>
          <a:prstGeom prst="ellipse">
            <a:avLst/>
          </a:prstGeom>
          <a:ln>
            <a:noFill/>
          </a:ln>
          <a:effectLst>
            <a:outerShdw blurRad="292100" dist="139700" dir="2700000" algn="tl" rotWithShape="0">
              <a:srgbClr val="333333">
                <a:alpha val="65000"/>
              </a:srgbClr>
            </a:outerShdw>
          </a:effectLst>
        </p:spPr>
      </p:pic>
      <p:sp>
        <p:nvSpPr>
          <p:cNvPr id="15" name="CuadroTexto 14"/>
          <p:cNvSpPr txBox="1"/>
          <p:nvPr userDrawn="1"/>
        </p:nvSpPr>
        <p:spPr>
          <a:xfrm>
            <a:off x="29532" y="1085757"/>
            <a:ext cx="1160471" cy="5493812"/>
          </a:xfrm>
          <a:prstGeom prst="rect">
            <a:avLst/>
          </a:prstGeom>
          <a:noFill/>
        </p:spPr>
        <p:txBody>
          <a:bodyPr wrap="square" rtlCol="0">
            <a:spAutoFit/>
          </a:bodyPr>
          <a:lstStyle/>
          <a:p>
            <a:r>
              <a:rPr lang="es-AR" sz="1300" b="1" dirty="0" smtClean="0">
                <a:solidFill>
                  <a:schemeClr val="bg1"/>
                </a:solidFill>
              </a:rPr>
              <a:t>A. ¿Por qué estudiar el suelo?</a:t>
            </a:r>
          </a:p>
          <a:p>
            <a:endParaRPr lang="es-AR" sz="1300" b="1" dirty="0" smtClean="0">
              <a:solidFill>
                <a:srgbClr val="462920"/>
              </a:solidFill>
            </a:endParaRPr>
          </a:p>
          <a:p>
            <a:r>
              <a:rPr lang="es-AR" sz="1300" b="1" dirty="0">
                <a:solidFill>
                  <a:srgbClr val="462920"/>
                </a:solidFill>
              </a:rPr>
              <a:t>B</a:t>
            </a:r>
            <a:r>
              <a:rPr lang="es-AR" sz="1300" b="1" dirty="0" smtClean="0">
                <a:solidFill>
                  <a:srgbClr val="462920"/>
                </a:solidFill>
              </a:rPr>
              <a:t>. ¿Qué es el perfil del suelo?</a:t>
            </a:r>
          </a:p>
          <a:p>
            <a:endParaRPr lang="es-AR" sz="1300" b="1" dirty="0">
              <a:solidFill>
                <a:srgbClr val="462920"/>
              </a:solidFill>
            </a:endParaRPr>
          </a:p>
          <a:p>
            <a:r>
              <a:rPr lang="es-AR" sz="1300" b="1" dirty="0" smtClean="0">
                <a:solidFill>
                  <a:srgbClr val="462920"/>
                </a:solidFill>
              </a:rPr>
              <a:t>C. ¿Cómo se forma el suelo?</a:t>
            </a:r>
          </a:p>
          <a:p>
            <a:endParaRPr lang="es-AR" sz="1300" b="1" dirty="0">
              <a:solidFill>
                <a:srgbClr val="462920"/>
              </a:solidFill>
            </a:endParaRPr>
          </a:p>
          <a:p>
            <a:r>
              <a:rPr lang="es-AR" sz="1300" b="1" dirty="0" smtClean="0">
                <a:solidFill>
                  <a:srgbClr val="462920"/>
                </a:solidFill>
              </a:rPr>
              <a:t>D. Protocolos de suelo</a:t>
            </a:r>
          </a:p>
          <a:p>
            <a:endParaRPr lang="es-AR" sz="1300" b="1" dirty="0">
              <a:solidFill>
                <a:srgbClr val="462920"/>
              </a:solidFill>
            </a:endParaRPr>
          </a:p>
          <a:p>
            <a:r>
              <a:rPr lang="es-AR" sz="1300" b="1" dirty="0" smtClean="0">
                <a:solidFill>
                  <a:srgbClr val="462920"/>
                </a:solidFill>
              </a:rPr>
              <a:t>E. Cómo definir los sitios del suelo</a:t>
            </a:r>
          </a:p>
          <a:p>
            <a:endParaRPr lang="es-AR" sz="1300" b="1" dirty="0">
              <a:solidFill>
                <a:srgbClr val="462920"/>
              </a:solidFill>
            </a:endParaRPr>
          </a:p>
          <a:p>
            <a:r>
              <a:rPr lang="es-AR" sz="1300" b="1" dirty="0" smtClean="0">
                <a:solidFill>
                  <a:srgbClr val="462920"/>
                </a:solidFill>
              </a:rPr>
              <a:t>F. Cómo ingresar sus datos en GLOBE</a:t>
            </a:r>
          </a:p>
          <a:p>
            <a:endParaRPr lang="es-AR" sz="1300" b="1" dirty="0">
              <a:solidFill>
                <a:srgbClr val="462920"/>
              </a:solidFill>
            </a:endParaRPr>
          </a:p>
          <a:p>
            <a:r>
              <a:rPr lang="es-AR" sz="1300" b="1" dirty="0" smtClean="0">
                <a:solidFill>
                  <a:srgbClr val="462920"/>
                </a:solidFill>
              </a:rPr>
              <a:t>G. Recursos adicionales</a:t>
            </a:r>
            <a:endParaRPr lang="es-AR" sz="1300" b="1" dirty="0">
              <a:solidFill>
                <a:srgbClr val="462920"/>
              </a:solidFill>
            </a:endParaRPr>
          </a:p>
        </p:txBody>
      </p:sp>
    </p:spTree>
    <p:extLst>
      <p:ext uri="{BB962C8B-B14F-4D97-AF65-F5344CB8AC3E}">
        <p14:creationId xmlns:p14="http://schemas.microsoft.com/office/powerpoint/2010/main" val="182930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11252" y="1065655"/>
            <a:ext cx="7104097" cy="625034"/>
          </a:xfrm>
        </p:spPr>
        <p:txBody>
          <a:bodyPr/>
          <a:lstStyle/>
          <a:p>
            <a:r>
              <a:rPr lang="en-US" dirty="0"/>
              <a:t>Click to edit Master title style</a:t>
            </a:r>
          </a:p>
        </p:txBody>
      </p:sp>
      <p:sp>
        <p:nvSpPr>
          <p:cNvPr id="3" name="Content Placeholder 2"/>
          <p:cNvSpPr>
            <a:spLocks noGrp="1"/>
          </p:cNvSpPr>
          <p:nvPr>
            <p:ph sz="half" idx="1"/>
          </p:nvPr>
        </p:nvSpPr>
        <p:spPr>
          <a:xfrm>
            <a:off x="1411251" y="1825625"/>
            <a:ext cx="710409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411252" y="6356351"/>
            <a:ext cx="1274797" cy="365125"/>
          </a:xfrm>
        </p:spPr>
        <p:txBody>
          <a:bodyPr/>
          <a:lstStyle/>
          <a:p>
            <a:fld id="{987AD6B0-155D-B045-8A4D-D5BDB420E7B1}" type="datetime1">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sp>
        <p:nvSpPr>
          <p:cNvPr id="8" name="Rectángulo 7"/>
          <p:cNvSpPr/>
          <p:nvPr userDrawn="1"/>
        </p:nvSpPr>
        <p:spPr>
          <a:xfrm>
            <a:off x="0" y="-8577"/>
            <a:ext cx="9144000" cy="95869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9" name="Rectángulo 8"/>
          <p:cNvSpPr/>
          <p:nvPr userDrawn="1"/>
        </p:nvSpPr>
        <p:spPr>
          <a:xfrm>
            <a:off x="0" y="-1"/>
            <a:ext cx="1190003" cy="6858001"/>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10" name="CuadroTexto 9"/>
          <p:cNvSpPr txBox="1"/>
          <p:nvPr userDrawn="1"/>
        </p:nvSpPr>
        <p:spPr>
          <a:xfrm>
            <a:off x="1411253" y="55270"/>
            <a:ext cx="1779396" cy="830997"/>
          </a:xfrm>
          <a:prstGeom prst="rect">
            <a:avLst/>
          </a:prstGeom>
          <a:noFill/>
        </p:spPr>
        <p:txBody>
          <a:bodyPr wrap="square" rtlCol="0">
            <a:spAutoFit/>
          </a:bodyPr>
          <a:lstStyle/>
          <a:p>
            <a:pPr algn="ctr"/>
            <a:r>
              <a:rPr lang="es-AR" sz="2400" b="1" dirty="0" smtClean="0">
                <a:solidFill>
                  <a:srgbClr val="462920"/>
                </a:solidFill>
              </a:rPr>
              <a:t>Suelo (</a:t>
            </a:r>
            <a:r>
              <a:rPr lang="es-AR" sz="2400" b="1" dirty="0" err="1" smtClean="0">
                <a:solidFill>
                  <a:srgbClr val="462920"/>
                </a:solidFill>
              </a:rPr>
              <a:t>Pedósfera</a:t>
            </a:r>
            <a:r>
              <a:rPr lang="es-AR" sz="2400" b="1" dirty="0" smtClean="0">
                <a:solidFill>
                  <a:srgbClr val="462920"/>
                </a:solidFill>
              </a:rPr>
              <a:t>)</a:t>
            </a:r>
            <a:endParaRPr lang="es-AR" sz="2400" b="1" dirty="0">
              <a:solidFill>
                <a:srgbClr val="462920"/>
              </a:solidFill>
            </a:endParaRPr>
          </a:p>
        </p:txBody>
      </p:sp>
      <p:sp>
        <p:nvSpPr>
          <p:cNvPr id="11" name="Rectángulo 10"/>
          <p:cNvSpPr/>
          <p:nvPr userDrawn="1"/>
        </p:nvSpPr>
        <p:spPr>
          <a:xfrm>
            <a:off x="0" y="9234"/>
            <a:ext cx="1190003" cy="950117"/>
          </a:xfrm>
          <a:prstGeom prst="rect">
            <a:avLst/>
          </a:prstGeom>
          <a:solidFill>
            <a:srgbClr val="A5A0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a:p>
        </p:txBody>
      </p:sp>
      <p:sp>
        <p:nvSpPr>
          <p:cNvPr id="12" name="CuadroTexto 11"/>
          <p:cNvSpPr txBox="1"/>
          <p:nvPr userDrawn="1"/>
        </p:nvSpPr>
        <p:spPr>
          <a:xfrm>
            <a:off x="4901240" y="239935"/>
            <a:ext cx="2902257" cy="461665"/>
          </a:xfrm>
          <a:prstGeom prst="rect">
            <a:avLst/>
          </a:prstGeom>
          <a:noFill/>
        </p:spPr>
        <p:txBody>
          <a:bodyPr wrap="square" rtlCol="0">
            <a:spAutoFit/>
          </a:bodyPr>
          <a:lstStyle/>
          <a:p>
            <a:r>
              <a:rPr lang="es-AR" sz="2400" b="1" dirty="0" smtClean="0">
                <a:solidFill>
                  <a:srgbClr val="462920"/>
                </a:solidFill>
              </a:rPr>
              <a:t>Introducción al suelo</a:t>
            </a:r>
            <a:endParaRPr lang="es-AR" sz="2400" b="1" dirty="0">
              <a:solidFill>
                <a:srgbClr val="462920"/>
              </a:solidFill>
            </a:endParaRPr>
          </a:p>
        </p:txBody>
      </p:sp>
      <p:pic>
        <p:nvPicPr>
          <p:cNvPr id="13" name="Picture 2" descr="GLOBE Program -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250" y="135640"/>
            <a:ext cx="747502" cy="67025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descr="Banner: introduction to Soil (Pedosphere)"/>
          <p:cNvPicPr>
            <a:picLocks noChangeAspect="1"/>
          </p:cNvPicPr>
          <p:nvPr userDrawn="1"/>
        </p:nvPicPr>
        <p:blipFill rotWithShape="1">
          <a:blip r:embed="rId3">
            <a:extLst>
              <a:ext uri="{28A0092B-C50C-407E-A947-70E740481C1C}">
                <a14:useLocalDpi xmlns:a14="http://schemas.microsoft.com/office/drawing/2010/main" val="0"/>
              </a:ext>
            </a:extLst>
          </a:blip>
          <a:srcRect l="47221" t="13405" r="44780" b="13370"/>
          <a:stretch/>
        </p:blipFill>
        <p:spPr>
          <a:xfrm>
            <a:off x="3728141" y="135555"/>
            <a:ext cx="635606" cy="637909"/>
          </a:xfrm>
          <a:prstGeom prst="ellipse">
            <a:avLst/>
          </a:prstGeom>
          <a:ln>
            <a:noFill/>
          </a:ln>
          <a:effectLst>
            <a:outerShdw blurRad="292100" dist="139700" dir="2700000" algn="tl" rotWithShape="0">
              <a:srgbClr val="333333">
                <a:alpha val="65000"/>
              </a:srgbClr>
            </a:outerShdw>
          </a:effectLst>
        </p:spPr>
      </p:pic>
      <p:sp>
        <p:nvSpPr>
          <p:cNvPr id="15" name="CuadroTexto 14"/>
          <p:cNvSpPr txBox="1"/>
          <p:nvPr userDrawn="1"/>
        </p:nvSpPr>
        <p:spPr>
          <a:xfrm>
            <a:off x="29532" y="1085757"/>
            <a:ext cx="1160471" cy="5493812"/>
          </a:xfrm>
          <a:prstGeom prst="rect">
            <a:avLst/>
          </a:prstGeom>
          <a:noFill/>
        </p:spPr>
        <p:txBody>
          <a:bodyPr wrap="square" rtlCol="0">
            <a:spAutoFit/>
          </a:bodyPr>
          <a:lstStyle/>
          <a:p>
            <a:r>
              <a:rPr lang="es-AR" sz="1300" b="1" dirty="0" smtClean="0">
                <a:solidFill>
                  <a:srgbClr val="462920"/>
                </a:solidFill>
              </a:rPr>
              <a:t>A. ¿Por qué estudiar el suelo?</a:t>
            </a:r>
          </a:p>
          <a:p>
            <a:endParaRPr lang="es-AR" sz="1300" b="1" dirty="0" smtClean="0">
              <a:solidFill>
                <a:srgbClr val="462920"/>
              </a:solidFill>
            </a:endParaRPr>
          </a:p>
          <a:p>
            <a:r>
              <a:rPr lang="es-AR" sz="1300" b="1" kern="1200" dirty="0">
                <a:solidFill>
                  <a:schemeClr val="bg1"/>
                </a:solidFill>
                <a:latin typeface="+mn-lt"/>
                <a:ea typeface="+mn-ea"/>
                <a:cs typeface="+mn-cs"/>
              </a:rPr>
              <a:t>B</a:t>
            </a:r>
            <a:r>
              <a:rPr lang="es-AR" sz="1300" b="1" kern="1200" dirty="0" smtClean="0">
                <a:solidFill>
                  <a:schemeClr val="bg1"/>
                </a:solidFill>
                <a:latin typeface="+mn-lt"/>
                <a:ea typeface="+mn-ea"/>
                <a:cs typeface="+mn-cs"/>
              </a:rPr>
              <a:t>. ¿Qué es el perfil del suelo?</a:t>
            </a:r>
          </a:p>
          <a:p>
            <a:endParaRPr lang="es-AR" sz="1300" b="1" dirty="0">
              <a:solidFill>
                <a:srgbClr val="462920"/>
              </a:solidFill>
            </a:endParaRPr>
          </a:p>
          <a:p>
            <a:r>
              <a:rPr lang="es-AR" sz="1300" b="1" dirty="0" smtClean="0">
                <a:solidFill>
                  <a:srgbClr val="462920"/>
                </a:solidFill>
              </a:rPr>
              <a:t>C. ¿Cómo se forma el suelo?</a:t>
            </a:r>
          </a:p>
          <a:p>
            <a:endParaRPr lang="es-AR" sz="1300" b="1" dirty="0">
              <a:solidFill>
                <a:srgbClr val="462920"/>
              </a:solidFill>
            </a:endParaRPr>
          </a:p>
          <a:p>
            <a:r>
              <a:rPr lang="es-AR" sz="1300" b="1" dirty="0" smtClean="0">
                <a:solidFill>
                  <a:srgbClr val="462920"/>
                </a:solidFill>
              </a:rPr>
              <a:t>D. Protocolos de suelo</a:t>
            </a:r>
          </a:p>
          <a:p>
            <a:endParaRPr lang="es-AR" sz="1300" b="1" dirty="0">
              <a:solidFill>
                <a:srgbClr val="462920"/>
              </a:solidFill>
            </a:endParaRPr>
          </a:p>
          <a:p>
            <a:r>
              <a:rPr lang="es-AR" sz="1300" b="1" dirty="0" smtClean="0">
                <a:solidFill>
                  <a:srgbClr val="462920"/>
                </a:solidFill>
              </a:rPr>
              <a:t>E. Cómo definir los sitios del suelo</a:t>
            </a:r>
          </a:p>
          <a:p>
            <a:endParaRPr lang="es-AR" sz="1300" b="1" dirty="0">
              <a:solidFill>
                <a:srgbClr val="462920"/>
              </a:solidFill>
            </a:endParaRPr>
          </a:p>
          <a:p>
            <a:r>
              <a:rPr lang="es-AR" sz="1300" b="1" dirty="0" smtClean="0">
                <a:solidFill>
                  <a:srgbClr val="462920"/>
                </a:solidFill>
              </a:rPr>
              <a:t>F. Cómo ingresar sus datos en GLOBE</a:t>
            </a:r>
          </a:p>
          <a:p>
            <a:endParaRPr lang="es-AR" sz="1300" b="1" dirty="0">
              <a:solidFill>
                <a:srgbClr val="462920"/>
              </a:solidFill>
            </a:endParaRPr>
          </a:p>
          <a:p>
            <a:r>
              <a:rPr lang="es-AR" sz="1300" b="1" dirty="0" smtClean="0">
                <a:solidFill>
                  <a:srgbClr val="462920"/>
                </a:solidFill>
              </a:rPr>
              <a:t>G. Recursos adicionales</a:t>
            </a:r>
            <a:endParaRPr lang="es-AR" sz="1300" b="1" dirty="0">
              <a:solidFill>
                <a:srgbClr val="462920"/>
              </a:solidFill>
            </a:endParaRPr>
          </a:p>
        </p:txBody>
      </p:sp>
    </p:spTree>
    <p:extLst>
      <p:ext uri="{BB962C8B-B14F-4D97-AF65-F5344CB8AC3E}">
        <p14:creationId xmlns:p14="http://schemas.microsoft.com/office/powerpoint/2010/main" val="4116627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1252" y="959351"/>
            <a:ext cx="7105289" cy="731338"/>
          </a:xfrm>
        </p:spPr>
        <p:txBody>
          <a:bodyPr/>
          <a:lstStyle/>
          <a:p>
            <a:r>
              <a:rPr lang="en-US" dirty="0"/>
              <a:t>Click to edit Master title style</a:t>
            </a:r>
          </a:p>
        </p:txBody>
      </p:sp>
      <p:sp>
        <p:nvSpPr>
          <p:cNvPr id="3" name="Text Placeholder 2"/>
          <p:cNvSpPr>
            <a:spLocks noGrp="1"/>
          </p:cNvSpPr>
          <p:nvPr>
            <p:ph type="body" idx="1"/>
          </p:nvPr>
        </p:nvSpPr>
        <p:spPr>
          <a:xfrm>
            <a:off x="1411252" y="1681163"/>
            <a:ext cx="34899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411253" y="2505075"/>
            <a:ext cx="34899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122490" y="1681163"/>
            <a:ext cx="339405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22490" y="2505075"/>
            <a:ext cx="339405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411252" y="6356351"/>
            <a:ext cx="1274797" cy="365125"/>
          </a:xfrm>
        </p:spPr>
        <p:txBody>
          <a:bodyPr/>
          <a:lstStyle/>
          <a:p>
            <a:fld id="{F4BD1DCB-B621-8B45-9BB2-D8C1714D9907}" type="datetime1">
              <a:rPr lang="en-US" smtClean="0"/>
              <a:t>10/28/2021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412239-1292-C749-8343-A6DE4C9B54BD}" type="slidenum">
              <a:rPr lang="en-US" smtClean="0"/>
              <a:t>‹Nº›</a:t>
            </a:fld>
            <a:endParaRPr lang="en-US" dirty="0"/>
          </a:p>
        </p:txBody>
      </p:sp>
      <p:sp>
        <p:nvSpPr>
          <p:cNvPr id="17" name="Rectángulo 16"/>
          <p:cNvSpPr/>
          <p:nvPr userDrawn="1"/>
        </p:nvSpPr>
        <p:spPr>
          <a:xfrm>
            <a:off x="0" y="-8577"/>
            <a:ext cx="9144000" cy="95869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18" name="Rectángulo 17"/>
          <p:cNvSpPr/>
          <p:nvPr userDrawn="1"/>
        </p:nvSpPr>
        <p:spPr>
          <a:xfrm>
            <a:off x="0" y="-1"/>
            <a:ext cx="1190003" cy="6858001"/>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19" name="CuadroTexto 18"/>
          <p:cNvSpPr txBox="1"/>
          <p:nvPr userDrawn="1"/>
        </p:nvSpPr>
        <p:spPr>
          <a:xfrm>
            <a:off x="1411253" y="55270"/>
            <a:ext cx="1779396" cy="830997"/>
          </a:xfrm>
          <a:prstGeom prst="rect">
            <a:avLst/>
          </a:prstGeom>
          <a:noFill/>
        </p:spPr>
        <p:txBody>
          <a:bodyPr wrap="square" rtlCol="0">
            <a:spAutoFit/>
          </a:bodyPr>
          <a:lstStyle/>
          <a:p>
            <a:pPr algn="ctr"/>
            <a:r>
              <a:rPr lang="es-AR" sz="2400" b="1" dirty="0" smtClean="0">
                <a:solidFill>
                  <a:srgbClr val="462920"/>
                </a:solidFill>
              </a:rPr>
              <a:t>Suelo (</a:t>
            </a:r>
            <a:r>
              <a:rPr lang="es-AR" sz="2400" b="1" dirty="0" err="1" smtClean="0">
                <a:solidFill>
                  <a:srgbClr val="462920"/>
                </a:solidFill>
              </a:rPr>
              <a:t>Pedósfera</a:t>
            </a:r>
            <a:r>
              <a:rPr lang="es-AR" sz="2400" b="1" dirty="0" smtClean="0">
                <a:solidFill>
                  <a:srgbClr val="462920"/>
                </a:solidFill>
              </a:rPr>
              <a:t>)</a:t>
            </a:r>
            <a:endParaRPr lang="es-AR" sz="2400" b="1" dirty="0">
              <a:solidFill>
                <a:srgbClr val="462920"/>
              </a:solidFill>
            </a:endParaRPr>
          </a:p>
        </p:txBody>
      </p:sp>
      <p:sp>
        <p:nvSpPr>
          <p:cNvPr id="20" name="Rectángulo 19"/>
          <p:cNvSpPr/>
          <p:nvPr userDrawn="1"/>
        </p:nvSpPr>
        <p:spPr>
          <a:xfrm>
            <a:off x="0" y="9234"/>
            <a:ext cx="1190003" cy="950117"/>
          </a:xfrm>
          <a:prstGeom prst="rect">
            <a:avLst/>
          </a:prstGeom>
          <a:solidFill>
            <a:srgbClr val="A5A0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a:p>
        </p:txBody>
      </p:sp>
      <p:sp>
        <p:nvSpPr>
          <p:cNvPr id="21" name="CuadroTexto 20"/>
          <p:cNvSpPr txBox="1"/>
          <p:nvPr userDrawn="1"/>
        </p:nvSpPr>
        <p:spPr>
          <a:xfrm>
            <a:off x="4901240" y="239935"/>
            <a:ext cx="2902257" cy="461665"/>
          </a:xfrm>
          <a:prstGeom prst="rect">
            <a:avLst/>
          </a:prstGeom>
          <a:noFill/>
        </p:spPr>
        <p:txBody>
          <a:bodyPr wrap="square" rtlCol="0">
            <a:spAutoFit/>
          </a:bodyPr>
          <a:lstStyle/>
          <a:p>
            <a:r>
              <a:rPr lang="es-AR" sz="2400" b="1" dirty="0" smtClean="0">
                <a:solidFill>
                  <a:srgbClr val="462920"/>
                </a:solidFill>
              </a:rPr>
              <a:t>Introducción al suelo</a:t>
            </a:r>
            <a:endParaRPr lang="es-AR" sz="2400" b="1" dirty="0">
              <a:solidFill>
                <a:srgbClr val="462920"/>
              </a:solidFill>
            </a:endParaRPr>
          </a:p>
        </p:txBody>
      </p:sp>
      <p:pic>
        <p:nvPicPr>
          <p:cNvPr id="22" name="Picture 2" descr="GLOBE Program -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250" y="135640"/>
            <a:ext cx="747502" cy="67025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4" descr="Banner: introduction to Soil (Pedosphere)"/>
          <p:cNvPicPr>
            <a:picLocks noChangeAspect="1"/>
          </p:cNvPicPr>
          <p:nvPr userDrawn="1"/>
        </p:nvPicPr>
        <p:blipFill rotWithShape="1">
          <a:blip r:embed="rId3">
            <a:extLst>
              <a:ext uri="{28A0092B-C50C-407E-A947-70E740481C1C}">
                <a14:useLocalDpi xmlns:a14="http://schemas.microsoft.com/office/drawing/2010/main" val="0"/>
              </a:ext>
            </a:extLst>
          </a:blip>
          <a:srcRect l="47221" t="13405" r="44780" b="13370"/>
          <a:stretch/>
        </p:blipFill>
        <p:spPr>
          <a:xfrm>
            <a:off x="3728141" y="135555"/>
            <a:ext cx="635606" cy="637909"/>
          </a:xfrm>
          <a:prstGeom prst="ellipse">
            <a:avLst/>
          </a:prstGeom>
          <a:ln>
            <a:noFill/>
          </a:ln>
          <a:effectLst>
            <a:outerShdw blurRad="292100" dist="139700" dir="2700000" algn="tl" rotWithShape="0">
              <a:srgbClr val="333333">
                <a:alpha val="65000"/>
              </a:srgbClr>
            </a:outerShdw>
          </a:effectLst>
        </p:spPr>
      </p:pic>
      <p:sp>
        <p:nvSpPr>
          <p:cNvPr id="24" name="CuadroTexto 23"/>
          <p:cNvSpPr txBox="1"/>
          <p:nvPr userDrawn="1"/>
        </p:nvSpPr>
        <p:spPr>
          <a:xfrm>
            <a:off x="29532" y="1085757"/>
            <a:ext cx="1160471" cy="5493812"/>
          </a:xfrm>
          <a:prstGeom prst="rect">
            <a:avLst/>
          </a:prstGeom>
          <a:noFill/>
        </p:spPr>
        <p:txBody>
          <a:bodyPr wrap="square" rtlCol="0">
            <a:spAutoFit/>
          </a:bodyPr>
          <a:lstStyle/>
          <a:p>
            <a:r>
              <a:rPr lang="es-AR" sz="1300" b="1" dirty="0" smtClean="0">
                <a:solidFill>
                  <a:srgbClr val="462920"/>
                </a:solidFill>
              </a:rPr>
              <a:t>A. ¿Por qué estudiar el suelo?</a:t>
            </a:r>
          </a:p>
          <a:p>
            <a:endParaRPr lang="es-AR" sz="1300" b="1" dirty="0" smtClean="0">
              <a:solidFill>
                <a:srgbClr val="462920"/>
              </a:solidFill>
            </a:endParaRPr>
          </a:p>
          <a:p>
            <a:r>
              <a:rPr lang="es-AR" sz="1300" b="1" kern="1200" dirty="0">
                <a:solidFill>
                  <a:schemeClr val="bg1"/>
                </a:solidFill>
                <a:latin typeface="+mn-lt"/>
                <a:ea typeface="+mn-ea"/>
                <a:cs typeface="+mn-cs"/>
              </a:rPr>
              <a:t>B</a:t>
            </a:r>
            <a:r>
              <a:rPr lang="es-AR" sz="1300" b="1" kern="1200" dirty="0" smtClean="0">
                <a:solidFill>
                  <a:schemeClr val="bg1"/>
                </a:solidFill>
                <a:latin typeface="+mn-lt"/>
                <a:ea typeface="+mn-ea"/>
                <a:cs typeface="+mn-cs"/>
              </a:rPr>
              <a:t>. ¿Qué es el perfil del suelo?</a:t>
            </a:r>
          </a:p>
          <a:p>
            <a:endParaRPr lang="es-AR" sz="1300" b="1" dirty="0">
              <a:solidFill>
                <a:srgbClr val="462920"/>
              </a:solidFill>
            </a:endParaRPr>
          </a:p>
          <a:p>
            <a:r>
              <a:rPr lang="es-AR" sz="1300" b="1" dirty="0" smtClean="0">
                <a:solidFill>
                  <a:srgbClr val="462920"/>
                </a:solidFill>
              </a:rPr>
              <a:t>C. ¿Cómo se forma el suelo?</a:t>
            </a:r>
          </a:p>
          <a:p>
            <a:endParaRPr lang="es-AR" sz="1300" b="1" dirty="0">
              <a:solidFill>
                <a:srgbClr val="462920"/>
              </a:solidFill>
            </a:endParaRPr>
          </a:p>
          <a:p>
            <a:r>
              <a:rPr lang="es-AR" sz="1300" b="1" dirty="0" smtClean="0">
                <a:solidFill>
                  <a:srgbClr val="462920"/>
                </a:solidFill>
              </a:rPr>
              <a:t>D. Protocolos de suelo</a:t>
            </a:r>
          </a:p>
          <a:p>
            <a:endParaRPr lang="es-AR" sz="1300" b="1" dirty="0">
              <a:solidFill>
                <a:srgbClr val="462920"/>
              </a:solidFill>
            </a:endParaRPr>
          </a:p>
          <a:p>
            <a:r>
              <a:rPr lang="es-AR" sz="1300" b="1" dirty="0" smtClean="0">
                <a:solidFill>
                  <a:srgbClr val="462920"/>
                </a:solidFill>
              </a:rPr>
              <a:t>E. Cómo definir los sitios del suelo</a:t>
            </a:r>
          </a:p>
          <a:p>
            <a:endParaRPr lang="es-AR" sz="1300" b="1" dirty="0">
              <a:solidFill>
                <a:srgbClr val="462920"/>
              </a:solidFill>
            </a:endParaRPr>
          </a:p>
          <a:p>
            <a:r>
              <a:rPr lang="es-AR" sz="1300" b="1" dirty="0" smtClean="0">
                <a:solidFill>
                  <a:srgbClr val="462920"/>
                </a:solidFill>
              </a:rPr>
              <a:t>F. Cómo ingresar sus datos en GLOBE</a:t>
            </a:r>
          </a:p>
          <a:p>
            <a:endParaRPr lang="es-AR" sz="1300" b="1" dirty="0">
              <a:solidFill>
                <a:srgbClr val="462920"/>
              </a:solidFill>
            </a:endParaRPr>
          </a:p>
          <a:p>
            <a:r>
              <a:rPr lang="es-AR" sz="1300" b="1" dirty="0" smtClean="0">
                <a:solidFill>
                  <a:srgbClr val="462920"/>
                </a:solidFill>
              </a:rPr>
              <a:t>G. Recursos adicionales</a:t>
            </a:r>
            <a:endParaRPr lang="es-AR" sz="1300" b="1" dirty="0">
              <a:solidFill>
                <a:srgbClr val="462920"/>
              </a:solidFill>
            </a:endParaRPr>
          </a:p>
        </p:txBody>
      </p:sp>
    </p:spTree>
    <p:extLst>
      <p:ext uri="{BB962C8B-B14F-4D97-AF65-F5344CB8AC3E}">
        <p14:creationId xmlns:p14="http://schemas.microsoft.com/office/powerpoint/2010/main" val="1759362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11252" y="1065655"/>
            <a:ext cx="7104097" cy="625034"/>
          </a:xfrm>
        </p:spPr>
        <p:txBody>
          <a:bodyPr/>
          <a:lstStyle/>
          <a:p>
            <a:r>
              <a:rPr lang="en-US" dirty="0"/>
              <a:t>Click to edit Master title style</a:t>
            </a:r>
          </a:p>
        </p:txBody>
      </p:sp>
      <p:sp>
        <p:nvSpPr>
          <p:cNvPr id="3" name="Content Placeholder 2"/>
          <p:cNvSpPr>
            <a:spLocks noGrp="1"/>
          </p:cNvSpPr>
          <p:nvPr>
            <p:ph sz="half" idx="1"/>
          </p:nvPr>
        </p:nvSpPr>
        <p:spPr>
          <a:xfrm>
            <a:off x="1411251" y="1825625"/>
            <a:ext cx="710409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411252" y="6356351"/>
            <a:ext cx="1274797" cy="365125"/>
          </a:xfrm>
        </p:spPr>
        <p:txBody>
          <a:bodyPr/>
          <a:lstStyle/>
          <a:p>
            <a:fld id="{987AD6B0-155D-B045-8A4D-D5BDB420E7B1}" type="datetime1">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sp>
        <p:nvSpPr>
          <p:cNvPr id="8" name="Rectángulo 7"/>
          <p:cNvSpPr/>
          <p:nvPr userDrawn="1"/>
        </p:nvSpPr>
        <p:spPr>
          <a:xfrm>
            <a:off x="0" y="-8577"/>
            <a:ext cx="9144000" cy="95869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9" name="Rectángulo 8"/>
          <p:cNvSpPr/>
          <p:nvPr userDrawn="1"/>
        </p:nvSpPr>
        <p:spPr>
          <a:xfrm>
            <a:off x="0" y="-1"/>
            <a:ext cx="1190003" cy="6858001"/>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10" name="CuadroTexto 9"/>
          <p:cNvSpPr txBox="1"/>
          <p:nvPr userDrawn="1"/>
        </p:nvSpPr>
        <p:spPr>
          <a:xfrm>
            <a:off x="1411253" y="55270"/>
            <a:ext cx="1779396" cy="830997"/>
          </a:xfrm>
          <a:prstGeom prst="rect">
            <a:avLst/>
          </a:prstGeom>
          <a:noFill/>
        </p:spPr>
        <p:txBody>
          <a:bodyPr wrap="square" rtlCol="0">
            <a:spAutoFit/>
          </a:bodyPr>
          <a:lstStyle/>
          <a:p>
            <a:pPr algn="ctr"/>
            <a:r>
              <a:rPr lang="es-AR" sz="2400" b="1" dirty="0" smtClean="0">
                <a:solidFill>
                  <a:srgbClr val="462920"/>
                </a:solidFill>
              </a:rPr>
              <a:t>Suelo (</a:t>
            </a:r>
            <a:r>
              <a:rPr lang="es-AR" sz="2400" b="1" dirty="0" err="1" smtClean="0">
                <a:solidFill>
                  <a:srgbClr val="462920"/>
                </a:solidFill>
              </a:rPr>
              <a:t>Pedósfera</a:t>
            </a:r>
            <a:r>
              <a:rPr lang="es-AR" sz="2400" b="1" dirty="0" smtClean="0">
                <a:solidFill>
                  <a:srgbClr val="462920"/>
                </a:solidFill>
              </a:rPr>
              <a:t>)</a:t>
            </a:r>
            <a:endParaRPr lang="es-AR" sz="2400" b="1" dirty="0">
              <a:solidFill>
                <a:srgbClr val="462920"/>
              </a:solidFill>
            </a:endParaRPr>
          </a:p>
        </p:txBody>
      </p:sp>
      <p:sp>
        <p:nvSpPr>
          <p:cNvPr id="11" name="Rectángulo 10"/>
          <p:cNvSpPr/>
          <p:nvPr userDrawn="1"/>
        </p:nvSpPr>
        <p:spPr>
          <a:xfrm>
            <a:off x="0" y="9234"/>
            <a:ext cx="1190003" cy="950117"/>
          </a:xfrm>
          <a:prstGeom prst="rect">
            <a:avLst/>
          </a:prstGeom>
          <a:solidFill>
            <a:srgbClr val="A5A0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a:p>
        </p:txBody>
      </p:sp>
      <p:sp>
        <p:nvSpPr>
          <p:cNvPr id="12" name="CuadroTexto 11"/>
          <p:cNvSpPr txBox="1"/>
          <p:nvPr userDrawn="1"/>
        </p:nvSpPr>
        <p:spPr>
          <a:xfrm>
            <a:off x="4901240" y="239935"/>
            <a:ext cx="2902257" cy="461665"/>
          </a:xfrm>
          <a:prstGeom prst="rect">
            <a:avLst/>
          </a:prstGeom>
          <a:noFill/>
        </p:spPr>
        <p:txBody>
          <a:bodyPr wrap="square" rtlCol="0">
            <a:spAutoFit/>
          </a:bodyPr>
          <a:lstStyle/>
          <a:p>
            <a:r>
              <a:rPr lang="es-AR" sz="2400" b="1" dirty="0" smtClean="0">
                <a:solidFill>
                  <a:srgbClr val="462920"/>
                </a:solidFill>
              </a:rPr>
              <a:t>Introducción al suelo</a:t>
            </a:r>
            <a:endParaRPr lang="es-AR" sz="2400" b="1" dirty="0">
              <a:solidFill>
                <a:srgbClr val="462920"/>
              </a:solidFill>
            </a:endParaRPr>
          </a:p>
        </p:txBody>
      </p:sp>
      <p:pic>
        <p:nvPicPr>
          <p:cNvPr id="13" name="Picture 2" descr="GLOBE Program -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250" y="135640"/>
            <a:ext cx="747502" cy="67025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descr="Banner: introduction to Soil (Pedosphere)"/>
          <p:cNvPicPr>
            <a:picLocks noChangeAspect="1"/>
          </p:cNvPicPr>
          <p:nvPr userDrawn="1"/>
        </p:nvPicPr>
        <p:blipFill rotWithShape="1">
          <a:blip r:embed="rId3">
            <a:extLst>
              <a:ext uri="{28A0092B-C50C-407E-A947-70E740481C1C}">
                <a14:useLocalDpi xmlns:a14="http://schemas.microsoft.com/office/drawing/2010/main" val="0"/>
              </a:ext>
            </a:extLst>
          </a:blip>
          <a:srcRect l="47221" t="13405" r="44780" b="13370"/>
          <a:stretch/>
        </p:blipFill>
        <p:spPr>
          <a:xfrm>
            <a:off x="3728141" y="135555"/>
            <a:ext cx="635606" cy="637909"/>
          </a:xfrm>
          <a:prstGeom prst="ellipse">
            <a:avLst/>
          </a:prstGeom>
          <a:ln>
            <a:noFill/>
          </a:ln>
          <a:effectLst>
            <a:outerShdw blurRad="292100" dist="139700" dir="2700000" algn="tl" rotWithShape="0">
              <a:srgbClr val="333333">
                <a:alpha val="65000"/>
              </a:srgbClr>
            </a:outerShdw>
          </a:effectLst>
        </p:spPr>
      </p:pic>
      <p:sp>
        <p:nvSpPr>
          <p:cNvPr id="15" name="CuadroTexto 14"/>
          <p:cNvSpPr txBox="1"/>
          <p:nvPr userDrawn="1"/>
        </p:nvSpPr>
        <p:spPr>
          <a:xfrm>
            <a:off x="29532" y="1085757"/>
            <a:ext cx="1160471" cy="5493812"/>
          </a:xfrm>
          <a:prstGeom prst="rect">
            <a:avLst/>
          </a:prstGeom>
          <a:noFill/>
        </p:spPr>
        <p:txBody>
          <a:bodyPr wrap="square" rtlCol="0">
            <a:spAutoFit/>
          </a:bodyPr>
          <a:lstStyle/>
          <a:p>
            <a:r>
              <a:rPr lang="es-AR" sz="1300" b="1" dirty="0" smtClean="0">
                <a:solidFill>
                  <a:srgbClr val="462920"/>
                </a:solidFill>
              </a:rPr>
              <a:t>A. ¿Por qué estudiar el suelo?</a:t>
            </a:r>
          </a:p>
          <a:p>
            <a:endParaRPr lang="es-AR" sz="1300" b="1" kern="1200" dirty="0" smtClean="0">
              <a:solidFill>
                <a:srgbClr val="462920"/>
              </a:solidFill>
              <a:latin typeface="+mn-lt"/>
              <a:ea typeface="+mn-ea"/>
              <a:cs typeface="+mn-cs"/>
            </a:endParaRPr>
          </a:p>
          <a:p>
            <a:r>
              <a:rPr lang="es-AR" sz="1300" b="1" kern="1200" dirty="0">
                <a:solidFill>
                  <a:srgbClr val="462920"/>
                </a:solidFill>
                <a:latin typeface="+mn-lt"/>
                <a:ea typeface="+mn-ea"/>
                <a:cs typeface="+mn-cs"/>
              </a:rPr>
              <a:t>B</a:t>
            </a:r>
            <a:r>
              <a:rPr lang="es-AR" sz="1300" b="1" kern="1200" dirty="0" smtClean="0">
                <a:solidFill>
                  <a:srgbClr val="462920"/>
                </a:solidFill>
                <a:latin typeface="+mn-lt"/>
                <a:ea typeface="+mn-ea"/>
                <a:cs typeface="+mn-cs"/>
              </a:rPr>
              <a:t>. ¿Qué es el perfil del suelo?</a:t>
            </a:r>
          </a:p>
          <a:p>
            <a:endParaRPr lang="es-AR" sz="1300" b="1" dirty="0">
              <a:solidFill>
                <a:srgbClr val="462920"/>
              </a:solidFill>
            </a:endParaRPr>
          </a:p>
          <a:p>
            <a:r>
              <a:rPr lang="es-AR" sz="1300" b="1" kern="1200" dirty="0" smtClean="0">
                <a:solidFill>
                  <a:schemeClr val="bg1"/>
                </a:solidFill>
                <a:latin typeface="+mn-lt"/>
                <a:ea typeface="+mn-ea"/>
                <a:cs typeface="+mn-cs"/>
              </a:rPr>
              <a:t>C. ¿Cómo se forma el suelo?</a:t>
            </a:r>
          </a:p>
          <a:p>
            <a:endParaRPr lang="es-AR" sz="1300" b="1" dirty="0">
              <a:solidFill>
                <a:srgbClr val="462920"/>
              </a:solidFill>
            </a:endParaRPr>
          </a:p>
          <a:p>
            <a:r>
              <a:rPr lang="es-AR" sz="1300" b="1" dirty="0" smtClean="0">
                <a:solidFill>
                  <a:srgbClr val="462920"/>
                </a:solidFill>
              </a:rPr>
              <a:t>D. Protocolos de suelo</a:t>
            </a:r>
          </a:p>
          <a:p>
            <a:endParaRPr lang="es-AR" sz="1300" b="1" dirty="0">
              <a:solidFill>
                <a:srgbClr val="462920"/>
              </a:solidFill>
            </a:endParaRPr>
          </a:p>
          <a:p>
            <a:r>
              <a:rPr lang="es-AR" sz="1300" b="1" dirty="0" smtClean="0">
                <a:solidFill>
                  <a:srgbClr val="462920"/>
                </a:solidFill>
              </a:rPr>
              <a:t>E. Cómo definir los sitios del suelo</a:t>
            </a:r>
          </a:p>
          <a:p>
            <a:endParaRPr lang="es-AR" sz="1300" b="1" dirty="0">
              <a:solidFill>
                <a:srgbClr val="462920"/>
              </a:solidFill>
            </a:endParaRPr>
          </a:p>
          <a:p>
            <a:r>
              <a:rPr lang="es-AR" sz="1300" b="1" dirty="0" smtClean="0">
                <a:solidFill>
                  <a:srgbClr val="462920"/>
                </a:solidFill>
              </a:rPr>
              <a:t>F. Cómo ingresar sus datos en GLOBE</a:t>
            </a:r>
          </a:p>
          <a:p>
            <a:endParaRPr lang="es-AR" sz="1300" b="1" dirty="0">
              <a:solidFill>
                <a:srgbClr val="462920"/>
              </a:solidFill>
            </a:endParaRPr>
          </a:p>
          <a:p>
            <a:r>
              <a:rPr lang="es-AR" sz="1300" b="1" dirty="0" smtClean="0">
                <a:solidFill>
                  <a:srgbClr val="462920"/>
                </a:solidFill>
              </a:rPr>
              <a:t>G. Recursos adicionales</a:t>
            </a:r>
            <a:endParaRPr lang="es-AR" sz="1300" b="1" dirty="0">
              <a:solidFill>
                <a:srgbClr val="462920"/>
              </a:solidFill>
            </a:endParaRPr>
          </a:p>
        </p:txBody>
      </p:sp>
    </p:spTree>
    <p:extLst>
      <p:ext uri="{BB962C8B-B14F-4D97-AF65-F5344CB8AC3E}">
        <p14:creationId xmlns:p14="http://schemas.microsoft.com/office/powerpoint/2010/main" val="3119214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11252" y="1065655"/>
            <a:ext cx="7104097" cy="625034"/>
          </a:xfrm>
        </p:spPr>
        <p:txBody>
          <a:bodyPr/>
          <a:lstStyle/>
          <a:p>
            <a:r>
              <a:rPr lang="en-US" dirty="0"/>
              <a:t>Click to edit Master title style</a:t>
            </a:r>
          </a:p>
        </p:txBody>
      </p:sp>
      <p:sp>
        <p:nvSpPr>
          <p:cNvPr id="3" name="Content Placeholder 2"/>
          <p:cNvSpPr>
            <a:spLocks noGrp="1"/>
          </p:cNvSpPr>
          <p:nvPr>
            <p:ph sz="half" idx="1"/>
          </p:nvPr>
        </p:nvSpPr>
        <p:spPr>
          <a:xfrm>
            <a:off x="1411251" y="1825625"/>
            <a:ext cx="710409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411252" y="6356351"/>
            <a:ext cx="1274797" cy="365125"/>
          </a:xfrm>
        </p:spPr>
        <p:txBody>
          <a:bodyPr/>
          <a:lstStyle/>
          <a:p>
            <a:fld id="{987AD6B0-155D-B045-8A4D-D5BDB420E7B1}" type="datetime1">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sp>
        <p:nvSpPr>
          <p:cNvPr id="8" name="Rectángulo 7"/>
          <p:cNvSpPr/>
          <p:nvPr userDrawn="1"/>
        </p:nvSpPr>
        <p:spPr>
          <a:xfrm>
            <a:off x="0" y="-8577"/>
            <a:ext cx="9144000" cy="95869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9" name="Rectángulo 8"/>
          <p:cNvSpPr/>
          <p:nvPr userDrawn="1"/>
        </p:nvSpPr>
        <p:spPr>
          <a:xfrm>
            <a:off x="0" y="-1"/>
            <a:ext cx="1190003" cy="6858001"/>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10" name="CuadroTexto 9"/>
          <p:cNvSpPr txBox="1"/>
          <p:nvPr userDrawn="1"/>
        </p:nvSpPr>
        <p:spPr>
          <a:xfrm>
            <a:off x="1411253" y="55270"/>
            <a:ext cx="1779396" cy="830997"/>
          </a:xfrm>
          <a:prstGeom prst="rect">
            <a:avLst/>
          </a:prstGeom>
          <a:noFill/>
        </p:spPr>
        <p:txBody>
          <a:bodyPr wrap="square" rtlCol="0">
            <a:spAutoFit/>
          </a:bodyPr>
          <a:lstStyle/>
          <a:p>
            <a:pPr algn="ctr"/>
            <a:r>
              <a:rPr lang="es-AR" sz="2400" b="1" dirty="0" smtClean="0">
                <a:solidFill>
                  <a:srgbClr val="462920"/>
                </a:solidFill>
              </a:rPr>
              <a:t>Suelo (</a:t>
            </a:r>
            <a:r>
              <a:rPr lang="es-AR" sz="2400" b="1" dirty="0" err="1" smtClean="0">
                <a:solidFill>
                  <a:srgbClr val="462920"/>
                </a:solidFill>
              </a:rPr>
              <a:t>Pedósfera</a:t>
            </a:r>
            <a:r>
              <a:rPr lang="es-AR" sz="2400" b="1" dirty="0" smtClean="0">
                <a:solidFill>
                  <a:srgbClr val="462920"/>
                </a:solidFill>
              </a:rPr>
              <a:t>)</a:t>
            </a:r>
            <a:endParaRPr lang="es-AR" sz="2400" b="1" dirty="0">
              <a:solidFill>
                <a:srgbClr val="462920"/>
              </a:solidFill>
            </a:endParaRPr>
          </a:p>
        </p:txBody>
      </p:sp>
      <p:sp>
        <p:nvSpPr>
          <p:cNvPr id="11" name="Rectángulo 10"/>
          <p:cNvSpPr/>
          <p:nvPr userDrawn="1"/>
        </p:nvSpPr>
        <p:spPr>
          <a:xfrm>
            <a:off x="0" y="9234"/>
            <a:ext cx="1190003" cy="950117"/>
          </a:xfrm>
          <a:prstGeom prst="rect">
            <a:avLst/>
          </a:prstGeom>
          <a:solidFill>
            <a:srgbClr val="A5A0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a:p>
        </p:txBody>
      </p:sp>
      <p:sp>
        <p:nvSpPr>
          <p:cNvPr id="12" name="CuadroTexto 11"/>
          <p:cNvSpPr txBox="1"/>
          <p:nvPr userDrawn="1"/>
        </p:nvSpPr>
        <p:spPr>
          <a:xfrm>
            <a:off x="4901240" y="239935"/>
            <a:ext cx="2902257" cy="461665"/>
          </a:xfrm>
          <a:prstGeom prst="rect">
            <a:avLst/>
          </a:prstGeom>
          <a:noFill/>
        </p:spPr>
        <p:txBody>
          <a:bodyPr wrap="square" rtlCol="0">
            <a:spAutoFit/>
          </a:bodyPr>
          <a:lstStyle/>
          <a:p>
            <a:r>
              <a:rPr lang="es-AR" sz="2400" b="1" dirty="0" smtClean="0">
                <a:solidFill>
                  <a:srgbClr val="462920"/>
                </a:solidFill>
              </a:rPr>
              <a:t>Introducción al suelo</a:t>
            </a:r>
            <a:endParaRPr lang="es-AR" sz="2400" b="1" dirty="0">
              <a:solidFill>
                <a:srgbClr val="462920"/>
              </a:solidFill>
            </a:endParaRPr>
          </a:p>
        </p:txBody>
      </p:sp>
      <p:pic>
        <p:nvPicPr>
          <p:cNvPr id="13" name="Picture 2" descr="GLOBE Program -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250" y="135640"/>
            <a:ext cx="747502" cy="67025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descr="Banner: introduction to Soil (Pedosphere)"/>
          <p:cNvPicPr>
            <a:picLocks noChangeAspect="1"/>
          </p:cNvPicPr>
          <p:nvPr userDrawn="1"/>
        </p:nvPicPr>
        <p:blipFill rotWithShape="1">
          <a:blip r:embed="rId3">
            <a:extLst>
              <a:ext uri="{28A0092B-C50C-407E-A947-70E740481C1C}">
                <a14:useLocalDpi xmlns:a14="http://schemas.microsoft.com/office/drawing/2010/main" val="0"/>
              </a:ext>
            </a:extLst>
          </a:blip>
          <a:srcRect l="47221" t="13405" r="44780" b="13370"/>
          <a:stretch/>
        </p:blipFill>
        <p:spPr>
          <a:xfrm>
            <a:off x="3728141" y="135555"/>
            <a:ext cx="635606" cy="637909"/>
          </a:xfrm>
          <a:prstGeom prst="ellipse">
            <a:avLst/>
          </a:prstGeom>
          <a:ln>
            <a:noFill/>
          </a:ln>
          <a:effectLst>
            <a:outerShdw blurRad="292100" dist="139700" dir="2700000" algn="tl" rotWithShape="0">
              <a:srgbClr val="333333">
                <a:alpha val="65000"/>
              </a:srgbClr>
            </a:outerShdw>
          </a:effectLst>
        </p:spPr>
      </p:pic>
      <p:sp>
        <p:nvSpPr>
          <p:cNvPr id="16" name="CuadroTexto 15"/>
          <p:cNvSpPr txBox="1"/>
          <p:nvPr userDrawn="1"/>
        </p:nvSpPr>
        <p:spPr>
          <a:xfrm>
            <a:off x="29532" y="1085757"/>
            <a:ext cx="1160471" cy="5493812"/>
          </a:xfrm>
          <a:prstGeom prst="rect">
            <a:avLst/>
          </a:prstGeom>
          <a:noFill/>
        </p:spPr>
        <p:txBody>
          <a:bodyPr wrap="square" rtlCol="0">
            <a:spAutoFit/>
          </a:bodyPr>
          <a:lstStyle/>
          <a:p>
            <a:r>
              <a:rPr lang="es-AR" sz="1300" b="1" dirty="0" smtClean="0">
                <a:solidFill>
                  <a:srgbClr val="462920"/>
                </a:solidFill>
              </a:rPr>
              <a:t>A. ¿Por qué estudiar el </a:t>
            </a:r>
            <a:r>
              <a:rPr lang="es-AR" sz="1300" b="1" kern="1200" dirty="0" smtClean="0">
                <a:solidFill>
                  <a:srgbClr val="462920"/>
                </a:solidFill>
                <a:latin typeface="+mn-lt"/>
                <a:ea typeface="+mn-ea"/>
                <a:cs typeface="+mn-cs"/>
              </a:rPr>
              <a:t>suelo?</a:t>
            </a:r>
          </a:p>
          <a:p>
            <a:endParaRPr lang="es-AR" sz="1300" b="1" kern="1200" dirty="0" smtClean="0">
              <a:solidFill>
                <a:srgbClr val="462920"/>
              </a:solidFill>
              <a:latin typeface="+mn-lt"/>
              <a:ea typeface="+mn-ea"/>
              <a:cs typeface="+mn-cs"/>
            </a:endParaRPr>
          </a:p>
          <a:p>
            <a:r>
              <a:rPr lang="es-AR" sz="1300" b="1" kern="1200" dirty="0">
                <a:solidFill>
                  <a:srgbClr val="462920"/>
                </a:solidFill>
                <a:latin typeface="+mn-lt"/>
                <a:ea typeface="+mn-ea"/>
                <a:cs typeface="+mn-cs"/>
              </a:rPr>
              <a:t>B</a:t>
            </a:r>
            <a:r>
              <a:rPr lang="es-AR" sz="1300" b="1" kern="1200" dirty="0" smtClean="0">
                <a:solidFill>
                  <a:srgbClr val="462920"/>
                </a:solidFill>
                <a:latin typeface="+mn-lt"/>
                <a:ea typeface="+mn-ea"/>
                <a:cs typeface="+mn-cs"/>
              </a:rPr>
              <a:t>. ¿Qué es el perfil del suelo?</a:t>
            </a:r>
          </a:p>
          <a:p>
            <a:endParaRPr lang="es-AR" sz="1300" b="1" kern="1200" dirty="0">
              <a:solidFill>
                <a:srgbClr val="462920"/>
              </a:solidFill>
              <a:latin typeface="+mn-lt"/>
              <a:ea typeface="+mn-ea"/>
              <a:cs typeface="+mn-cs"/>
            </a:endParaRPr>
          </a:p>
          <a:p>
            <a:r>
              <a:rPr lang="es-AR" sz="1300" b="1" kern="1200" dirty="0" smtClean="0">
                <a:solidFill>
                  <a:srgbClr val="462920"/>
                </a:solidFill>
                <a:latin typeface="+mn-lt"/>
                <a:ea typeface="+mn-ea"/>
                <a:cs typeface="+mn-cs"/>
              </a:rPr>
              <a:t>C. ¿Cómo se forma el suelo?</a:t>
            </a:r>
          </a:p>
          <a:p>
            <a:endParaRPr lang="es-AR" sz="1300" b="1" kern="1200" dirty="0">
              <a:solidFill>
                <a:schemeClr val="bg1"/>
              </a:solidFill>
              <a:latin typeface="+mn-lt"/>
              <a:ea typeface="+mn-ea"/>
              <a:cs typeface="+mn-cs"/>
            </a:endParaRPr>
          </a:p>
          <a:p>
            <a:r>
              <a:rPr lang="es-AR" sz="1300" b="1" kern="1200" dirty="0" smtClean="0">
                <a:solidFill>
                  <a:schemeClr val="bg1"/>
                </a:solidFill>
                <a:latin typeface="+mn-lt"/>
                <a:ea typeface="+mn-ea"/>
                <a:cs typeface="+mn-cs"/>
              </a:rPr>
              <a:t>D. Protocolos de suelo</a:t>
            </a:r>
          </a:p>
          <a:p>
            <a:endParaRPr lang="es-AR" sz="1300" b="1" dirty="0">
              <a:solidFill>
                <a:srgbClr val="462920"/>
              </a:solidFill>
            </a:endParaRPr>
          </a:p>
          <a:p>
            <a:r>
              <a:rPr lang="es-AR" sz="1300" b="1" dirty="0" smtClean="0">
                <a:solidFill>
                  <a:srgbClr val="462920"/>
                </a:solidFill>
              </a:rPr>
              <a:t>E. Cómo definir los sitios del suelo</a:t>
            </a:r>
          </a:p>
          <a:p>
            <a:endParaRPr lang="es-AR" sz="1300" b="1" dirty="0">
              <a:solidFill>
                <a:srgbClr val="462920"/>
              </a:solidFill>
            </a:endParaRPr>
          </a:p>
          <a:p>
            <a:r>
              <a:rPr lang="es-AR" sz="1300" b="1" dirty="0" smtClean="0">
                <a:solidFill>
                  <a:srgbClr val="462920"/>
                </a:solidFill>
              </a:rPr>
              <a:t>F. Cómo ingresar sus datos en GLOBE</a:t>
            </a:r>
          </a:p>
          <a:p>
            <a:endParaRPr lang="es-AR" sz="1300" b="1" dirty="0">
              <a:solidFill>
                <a:srgbClr val="462920"/>
              </a:solidFill>
            </a:endParaRPr>
          </a:p>
          <a:p>
            <a:r>
              <a:rPr lang="es-AR" sz="1300" b="1" dirty="0" smtClean="0">
                <a:solidFill>
                  <a:srgbClr val="462920"/>
                </a:solidFill>
              </a:rPr>
              <a:t>G. Recursos adicionales</a:t>
            </a:r>
            <a:endParaRPr lang="es-AR" sz="1300" b="1" dirty="0">
              <a:solidFill>
                <a:srgbClr val="462920"/>
              </a:solidFill>
            </a:endParaRPr>
          </a:p>
        </p:txBody>
      </p:sp>
    </p:spTree>
    <p:extLst>
      <p:ext uri="{BB962C8B-B14F-4D97-AF65-F5344CB8AC3E}">
        <p14:creationId xmlns:p14="http://schemas.microsoft.com/office/powerpoint/2010/main" val="4057084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11252" y="1065655"/>
            <a:ext cx="7104097" cy="625034"/>
          </a:xfrm>
        </p:spPr>
        <p:txBody>
          <a:bodyPr/>
          <a:lstStyle/>
          <a:p>
            <a:r>
              <a:rPr lang="en-US" dirty="0"/>
              <a:t>Click to edit Master title style</a:t>
            </a:r>
          </a:p>
        </p:txBody>
      </p:sp>
      <p:sp>
        <p:nvSpPr>
          <p:cNvPr id="3" name="Content Placeholder 2"/>
          <p:cNvSpPr>
            <a:spLocks noGrp="1"/>
          </p:cNvSpPr>
          <p:nvPr>
            <p:ph sz="half" idx="1"/>
          </p:nvPr>
        </p:nvSpPr>
        <p:spPr>
          <a:xfrm>
            <a:off x="1411251" y="1825625"/>
            <a:ext cx="710409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411252" y="6356351"/>
            <a:ext cx="1274797" cy="365125"/>
          </a:xfrm>
        </p:spPr>
        <p:txBody>
          <a:bodyPr/>
          <a:lstStyle/>
          <a:p>
            <a:fld id="{987AD6B0-155D-B045-8A4D-D5BDB420E7B1}" type="datetime1">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sp>
        <p:nvSpPr>
          <p:cNvPr id="8" name="Rectángulo 7"/>
          <p:cNvSpPr/>
          <p:nvPr userDrawn="1"/>
        </p:nvSpPr>
        <p:spPr>
          <a:xfrm>
            <a:off x="0" y="-8577"/>
            <a:ext cx="9144000" cy="95869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9" name="Rectángulo 8"/>
          <p:cNvSpPr/>
          <p:nvPr userDrawn="1"/>
        </p:nvSpPr>
        <p:spPr>
          <a:xfrm>
            <a:off x="0" y="-1"/>
            <a:ext cx="1190003" cy="6858001"/>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10" name="CuadroTexto 9"/>
          <p:cNvSpPr txBox="1"/>
          <p:nvPr userDrawn="1"/>
        </p:nvSpPr>
        <p:spPr>
          <a:xfrm>
            <a:off x="1411253" y="55270"/>
            <a:ext cx="1779396" cy="830997"/>
          </a:xfrm>
          <a:prstGeom prst="rect">
            <a:avLst/>
          </a:prstGeom>
          <a:noFill/>
        </p:spPr>
        <p:txBody>
          <a:bodyPr wrap="square" rtlCol="0">
            <a:spAutoFit/>
          </a:bodyPr>
          <a:lstStyle/>
          <a:p>
            <a:pPr algn="ctr"/>
            <a:r>
              <a:rPr lang="es-AR" sz="2400" b="1" dirty="0" smtClean="0">
                <a:solidFill>
                  <a:srgbClr val="462920"/>
                </a:solidFill>
              </a:rPr>
              <a:t>Suelo (</a:t>
            </a:r>
            <a:r>
              <a:rPr lang="es-AR" sz="2400" b="1" dirty="0" err="1" smtClean="0">
                <a:solidFill>
                  <a:srgbClr val="462920"/>
                </a:solidFill>
              </a:rPr>
              <a:t>Pedósfera</a:t>
            </a:r>
            <a:r>
              <a:rPr lang="es-AR" sz="2400" b="1" dirty="0" smtClean="0">
                <a:solidFill>
                  <a:srgbClr val="462920"/>
                </a:solidFill>
              </a:rPr>
              <a:t>)</a:t>
            </a:r>
            <a:endParaRPr lang="es-AR" sz="2400" b="1" dirty="0">
              <a:solidFill>
                <a:srgbClr val="462920"/>
              </a:solidFill>
            </a:endParaRPr>
          </a:p>
        </p:txBody>
      </p:sp>
      <p:sp>
        <p:nvSpPr>
          <p:cNvPr id="11" name="Rectángulo 10"/>
          <p:cNvSpPr/>
          <p:nvPr userDrawn="1"/>
        </p:nvSpPr>
        <p:spPr>
          <a:xfrm>
            <a:off x="0" y="9234"/>
            <a:ext cx="1190003" cy="950117"/>
          </a:xfrm>
          <a:prstGeom prst="rect">
            <a:avLst/>
          </a:prstGeom>
          <a:solidFill>
            <a:srgbClr val="A5A0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a:p>
        </p:txBody>
      </p:sp>
      <p:sp>
        <p:nvSpPr>
          <p:cNvPr id="12" name="CuadroTexto 11"/>
          <p:cNvSpPr txBox="1"/>
          <p:nvPr userDrawn="1"/>
        </p:nvSpPr>
        <p:spPr>
          <a:xfrm>
            <a:off x="4901240" y="239935"/>
            <a:ext cx="2902257" cy="461665"/>
          </a:xfrm>
          <a:prstGeom prst="rect">
            <a:avLst/>
          </a:prstGeom>
          <a:noFill/>
        </p:spPr>
        <p:txBody>
          <a:bodyPr wrap="square" rtlCol="0">
            <a:spAutoFit/>
          </a:bodyPr>
          <a:lstStyle/>
          <a:p>
            <a:r>
              <a:rPr lang="es-AR" sz="2400" b="1" dirty="0" smtClean="0">
                <a:solidFill>
                  <a:srgbClr val="462920"/>
                </a:solidFill>
              </a:rPr>
              <a:t>Introducción al suelo</a:t>
            </a:r>
            <a:endParaRPr lang="es-AR" sz="2400" b="1" dirty="0">
              <a:solidFill>
                <a:srgbClr val="462920"/>
              </a:solidFill>
            </a:endParaRPr>
          </a:p>
        </p:txBody>
      </p:sp>
      <p:pic>
        <p:nvPicPr>
          <p:cNvPr id="13" name="Picture 2" descr="GLOBE Program -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250" y="135640"/>
            <a:ext cx="747502" cy="67025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descr="Banner: introduction to Soil (Pedosphere)"/>
          <p:cNvPicPr>
            <a:picLocks noChangeAspect="1"/>
          </p:cNvPicPr>
          <p:nvPr userDrawn="1"/>
        </p:nvPicPr>
        <p:blipFill rotWithShape="1">
          <a:blip r:embed="rId3">
            <a:extLst>
              <a:ext uri="{28A0092B-C50C-407E-A947-70E740481C1C}">
                <a14:useLocalDpi xmlns:a14="http://schemas.microsoft.com/office/drawing/2010/main" val="0"/>
              </a:ext>
            </a:extLst>
          </a:blip>
          <a:srcRect l="47221" t="13405" r="44780" b="13370"/>
          <a:stretch/>
        </p:blipFill>
        <p:spPr>
          <a:xfrm>
            <a:off x="3728141" y="135555"/>
            <a:ext cx="635606" cy="637909"/>
          </a:xfrm>
          <a:prstGeom prst="ellipse">
            <a:avLst/>
          </a:prstGeom>
          <a:ln>
            <a:noFill/>
          </a:ln>
          <a:effectLst>
            <a:outerShdw blurRad="292100" dist="139700" dir="2700000" algn="tl" rotWithShape="0">
              <a:srgbClr val="333333">
                <a:alpha val="65000"/>
              </a:srgbClr>
            </a:outerShdw>
          </a:effectLst>
        </p:spPr>
      </p:pic>
      <p:sp>
        <p:nvSpPr>
          <p:cNvPr id="16" name="CuadroTexto 15"/>
          <p:cNvSpPr txBox="1"/>
          <p:nvPr userDrawn="1"/>
        </p:nvSpPr>
        <p:spPr>
          <a:xfrm>
            <a:off x="29532" y="1085757"/>
            <a:ext cx="1160471" cy="5493812"/>
          </a:xfrm>
          <a:prstGeom prst="rect">
            <a:avLst/>
          </a:prstGeom>
          <a:noFill/>
        </p:spPr>
        <p:txBody>
          <a:bodyPr wrap="square" rtlCol="0">
            <a:spAutoFit/>
          </a:bodyPr>
          <a:lstStyle/>
          <a:p>
            <a:r>
              <a:rPr lang="es-AR" sz="1300" b="1" dirty="0" smtClean="0">
                <a:solidFill>
                  <a:srgbClr val="462920"/>
                </a:solidFill>
              </a:rPr>
              <a:t>A. ¿Por qué estudiar el </a:t>
            </a:r>
            <a:r>
              <a:rPr lang="es-AR" sz="1300" b="1" kern="1200" dirty="0" smtClean="0">
                <a:solidFill>
                  <a:srgbClr val="462920"/>
                </a:solidFill>
                <a:latin typeface="+mn-lt"/>
                <a:ea typeface="+mn-ea"/>
                <a:cs typeface="+mn-cs"/>
              </a:rPr>
              <a:t>suelo?</a:t>
            </a:r>
          </a:p>
          <a:p>
            <a:endParaRPr lang="es-AR" sz="1300" b="1" kern="1200" dirty="0" smtClean="0">
              <a:solidFill>
                <a:srgbClr val="462920"/>
              </a:solidFill>
              <a:latin typeface="+mn-lt"/>
              <a:ea typeface="+mn-ea"/>
              <a:cs typeface="+mn-cs"/>
            </a:endParaRPr>
          </a:p>
          <a:p>
            <a:r>
              <a:rPr lang="es-AR" sz="1300" b="1" kern="1200" dirty="0">
                <a:solidFill>
                  <a:srgbClr val="462920"/>
                </a:solidFill>
                <a:latin typeface="+mn-lt"/>
                <a:ea typeface="+mn-ea"/>
                <a:cs typeface="+mn-cs"/>
              </a:rPr>
              <a:t>B</a:t>
            </a:r>
            <a:r>
              <a:rPr lang="es-AR" sz="1300" b="1" kern="1200" dirty="0" smtClean="0">
                <a:solidFill>
                  <a:srgbClr val="462920"/>
                </a:solidFill>
                <a:latin typeface="+mn-lt"/>
                <a:ea typeface="+mn-ea"/>
                <a:cs typeface="+mn-cs"/>
              </a:rPr>
              <a:t>. ¿Qué es el perfil del suelo?</a:t>
            </a:r>
          </a:p>
          <a:p>
            <a:endParaRPr lang="es-AR" sz="1300" b="1" kern="1200" dirty="0">
              <a:solidFill>
                <a:srgbClr val="462920"/>
              </a:solidFill>
              <a:latin typeface="+mn-lt"/>
              <a:ea typeface="+mn-ea"/>
              <a:cs typeface="+mn-cs"/>
            </a:endParaRPr>
          </a:p>
          <a:p>
            <a:r>
              <a:rPr lang="es-AR" sz="1300" b="1" kern="1200" dirty="0" smtClean="0">
                <a:solidFill>
                  <a:srgbClr val="462920"/>
                </a:solidFill>
                <a:latin typeface="+mn-lt"/>
                <a:ea typeface="+mn-ea"/>
                <a:cs typeface="+mn-cs"/>
              </a:rPr>
              <a:t>C. ¿Cómo se forma el suelo?</a:t>
            </a:r>
          </a:p>
          <a:p>
            <a:endParaRPr lang="es-AR" sz="1300" b="1" kern="1200" dirty="0">
              <a:solidFill>
                <a:srgbClr val="462920"/>
              </a:solidFill>
              <a:latin typeface="+mn-lt"/>
              <a:ea typeface="+mn-ea"/>
              <a:cs typeface="+mn-cs"/>
            </a:endParaRPr>
          </a:p>
          <a:p>
            <a:r>
              <a:rPr lang="es-AR" sz="1300" b="1" kern="1200" dirty="0" smtClean="0">
                <a:solidFill>
                  <a:srgbClr val="462920"/>
                </a:solidFill>
                <a:latin typeface="+mn-lt"/>
                <a:ea typeface="+mn-ea"/>
                <a:cs typeface="+mn-cs"/>
              </a:rPr>
              <a:t>D. Protocolos de suelo</a:t>
            </a:r>
          </a:p>
          <a:p>
            <a:endParaRPr lang="es-AR" sz="1300" b="1" kern="1200" dirty="0">
              <a:solidFill>
                <a:schemeClr val="bg1"/>
              </a:solidFill>
              <a:latin typeface="+mn-lt"/>
              <a:ea typeface="+mn-ea"/>
              <a:cs typeface="+mn-cs"/>
            </a:endParaRPr>
          </a:p>
          <a:p>
            <a:r>
              <a:rPr lang="es-AR" sz="1300" b="1" kern="1200" dirty="0" smtClean="0">
                <a:solidFill>
                  <a:schemeClr val="bg1"/>
                </a:solidFill>
                <a:latin typeface="+mn-lt"/>
                <a:ea typeface="+mn-ea"/>
                <a:cs typeface="+mn-cs"/>
              </a:rPr>
              <a:t>E. Cómo definir los sitios del suelo</a:t>
            </a:r>
          </a:p>
          <a:p>
            <a:endParaRPr lang="es-AR" sz="1300" b="1" dirty="0">
              <a:solidFill>
                <a:srgbClr val="462920"/>
              </a:solidFill>
            </a:endParaRPr>
          </a:p>
          <a:p>
            <a:r>
              <a:rPr lang="es-AR" sz="1300" b="1" dirty="0" smtClean="0">
                <a:solidFill>
                  <a:srgbClr val="462920"/>
                </a:solidFill>
              </a:rPr>
              <a:t>F. Cómo ingresar sus datos en GLOBE</a:t>
            </a:r>
          </a:p>
          <a:p>
            <a:endParaRPr lang="es-AR" sz="1300" b="1" dirty="0">
              <a:solidFill>
                <a:srgbClr val="462920"/>
              </a:solidFill>
            </a:endParaRPr>
          </a:p>
          <a:p>
            <a:r>
              <a:rPr lang="es-AR" sz="1300" b="1" dirty="0" smtClean="0">
                <a:solidFill>
                  <a:srgbClr val="462920"/>
                </a:solidFill>
              </a:rPr>
              <a:t>G. Recursos adicionales</a:t>
            </a:r>
            <a:endParaRPr lang="es-AR" sz="1300" b="1" dirty="0">
              <a:solidFill>
                <a:srgbClr val="462920"/>
              </a:solidFill>
            </a:endParaRPr>
          </a:p>
        </p:txBody>
      </p:sp>
    </p:spTree>
    <p:extLst>
      <p:ext uri="{BB962C8B-B14F-4D97-AF65-F5344CB8AC3E}">
        <p14:creationId xmlns:p14="http://schemas.microsoft.com/office/powerpoint/2010/main" val="147832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AA71E-AD4E-1C47-BD52-035F24346952}" type="datetime1">
              <a:rPr lang="en-US" smtClean="0"/>
              <a:t>10/28/2021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12239-1292-C749-8343-A6DE4C9B54BD}" type="slidenum">
              <a:rPr lang="en-US" smtClean="0"/>
              <a:t>‹Nº›</a:t>
            </a:fld>
            <a:endParaRPr lang="en-US" dirty="0"/>
          </a:p>
        </p:txBody>
      </p:sp>
    </p:spTree>
    <p:extLst>
      <p:ext uri="{BB962C8B-B14F-4D97-AF65-F5344CB8AC3E}">
        <p14:creationId xmlns:p14="http://schemas.microsoft.com/office/powerpoint/2010/main" val="428444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65" r:id="rId6"/>
    <p:sldLayoutId id="2147483674" r:id="rId7"/>
    <p:sldLayoutId id="2147483676" r:id="rId8"/>
    <p:sldLayoutId id="2147483677" r:id="rId9"/>
    <p:sldLayoutId id="2147483678" r:id="rId10"/>
    <p:sldLayoutId id="2147483679" r:id="rId11"/>
    <p:sldLayoutId id="2147483673" r:id="rId12"/>
    <p:sldLayoutId id="2147483666" r:id="rId13"/>
    <p:sldLayoutId id="2147483667" r:id="rId14"/>
    <p:sldLayoutId id="2147483668" r:id="rId15"/>
    <p:sldLayoutId id="2147483669" r:id="rId16"/>
    <p:sldLayoutId id="2147483670" r:id="rId17"/>
    <p:sldLayoutId id="2147483671"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jpg"/><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www.globe.gov/do-globe/globe-teachers-guide/soil-pedosphere"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g"/><Relationship Id="rId1" Type="http://schemas.openxmlformats.org/officeDocument/2006/relationships/slideLayout" Target="../slideLayouts/slideLayout9.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5.jp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climate.nasa.gov/"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hyperlink" Target="http://nasawavelength.org/" TargetMode="External"/><Relationship Id="rId5" Type="http://schemas.openxmlformats.org/officeDocument/2006/relationships/hyperlink" Target="http://www.globe.gov/" TargetMode="External"/><Relationship Id="rId4" Type="http://schemas.openxmlformats.org/officeDocument/2006/relationships/hyperlink" Target="http://www.globe.gov/documents/10157/2660220/implementation_guide-intro.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ocs.google.com/forms/d/1nF4DOebsUPFN2I3Sl73HZkrN_BzFnjAgCBdAQAt_E0I/viewform?c=0&amp;w=1" TargetMode="External"/><Relationship Id="rId2" Type="http://schemas.openxmlformats.org/officeDocument/2006/relationships/image" Target="../media/image3.jpg"/><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hyperlink" Target="mailto:help@globe.gov"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mailto:GLOBELAC.COMMUNICATIONS@EDUC.AUSTRAL.EDU.AR" TargetMode="External"/><Relationship Id="rId7" Type="http://schemas.openxmlformats.org/officeDocument/2006/relationships/image" Target="../media/image58.png"/><Relationship Id="rId2" Type="http://schemas.openxmlformats.org/officeDocument/2006/relationships/hyperlink" Target="mailto:lac_rco@educ.austral.edu.ar" TargetMode="External"/><Relationship Id="rId1" Type="http://schemas.openxmlformats.org/officeDocument/2006/relationships/slideLayout" Target="../slideLayouts/slideLayout11.xml"/><Relationship Id="rId6" Type="http://schemas.openxmlformats.org/officeDocument/2006/relationships/image" Target="../media/image57.jpeg"/><Relationship Id="rId5" Type="http://schemas.openxmlformats.org/officeDocument/2006/relationships/hyperlink" Target="https://www.facebook.com/GLOBELAC" TargetMode="External"/><Relationship Id="rId4" Type="http://schemas.openxmlformats.org/officeDocument/2006/relationships/hyperlink" Target="https://www.instagram.com/globe_lac/" TargetMode="External"/><Relationship Id="rId9"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llustration of two hands holding a a handful of so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2800"/>
            <a:ext cx="9144000" cy="6045200"/>
          </a:xfrm>
          <a:prstGeom prst="rect">
            <a:avLst/>
          </a:prstGeom>
        </p:spPr>
      </p:pic>
      <p:sp>
        <p:nvSpPr>
          <p:cNvPr id="2" name="Title 1" hidden="1"/>
          <p:cNvSpPr>
            <a:spLocks noGrp="1"/>
          </p:cNvSpPr>
          <p:nvPr>
            <p:ph type="ctrTitle"/>
          </p:nvPr>
        </p:nvSpPr>
        <p:spPr/>
        <p:txBody>
          <a:bodyPr/>
          <a:lstStyle/>
          <a:p>
            <a:r>
              <a:rPr lang="en-US" dirty="0"/>
              <a:t>Slide One</a:t>
            </a:r>
          </a:p>
        </p:txBody>
      </p:sp>
      <p:pic>
        <p:nvPicPr>
          <p:cNvPr id="7" name="Imagen 6"/>
          <p:cNvPicPr>
            <a:picLocks noChangeAspect="1"/>
          </p:cNvPicPr>
          <p:nvPr/>
        </p:nvPicPr>
        <p:blipFill>
          <a:blip r:embed="rId4"/>
          <a:stretch>
            <a:fillRect/>
          </a:stretch>
        </p:blipFill>
        <p:spPr>
          <a:xfrm>
            <a:off x="0" y="-109136"/>
            <a:ext cx="9169179" cy="1231499"/>
          </a:xfrm>
          <a:prstGeom prst="rect">
            <a:avLst/>
          </a:prstGeom>
        </p:spPr>
      </p:pic>
    </p:spTree>
    <p:extLst>
      <p:ext uri="{BB962C8B-B14F-4D97-AF65-F5344CB8AC3E}">
        <p14:creationId xmlns:p14="http://schemas.microsoft.com/office/powerpoint/2010/main" val="1201865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sz="3600" dirty="0"/>
              <a:t>La historia de un suelo</a:t>
            </a:r>
            <a:endParaRPr lang="en-US" sz="3600" dirty="0">
              <a:solidFill>
                <a:schemeClr val="bg1"/>
              </a:solidFill>
            </a:endParaRPr>
          </a:p>
        </p:txBody>
      </p:sp>
      <p:sp>
        <p:nvSpPr>
          <p:cNvPr id="3" name="Content Placeholder 2"/>
          <p:cNvSpPr>
            <a:spLocks noGrp="1"/>
          </p:cNvSpPr>
          <p:nvPr>
            <p:ph sz="half" idx="1"/>
          </p:nvPr>
        </p:nvSpPr>
        <p:spPr>
          <a:xfrm>
            <a:off x="1411251" y="1825625"/>
            <a:ext cx="4430375" cy="4351338"/>
          </a:xfrm>
        </p:spPr>
        <p:txBody>
          <a:bodyPr>
            <a:noAutofit/>
          </a:bodyPr>
          <a:lstStyle/>
          <a:p>
            <a:pPr algn="just">
              <a:spcAft>
                <a:spcPct val="0"/>
              </a:spcAft>
            </a:pPr>
            <a:r>
              <a:rPr lang="es-AR" sz="1600" dirty="0"/>
              <a:t>Si observamos los horizontes en este perfil de suelo, podemos entender algo sobre la historia de lo que sucedió aquí. </a:t>
            </a:r>
            <a:endParaRPr lang="es-AR" sz="1600" dirty="0" smtClean="0"/>
          </a:p>
          <a:p>
            <a:pPr lvl="1" algn="just">
              <a:spcAft>
                <a:spcPct val="0"/>
              </a:spcAft>
            </a:pPr>
            <a:r>
              <a:rPr lang="es-AR" sz="1600" dirty="0" smtClean="0"/>
              <a:t>Observe las capas </a:t>
            </a:r>
            <a:r>
              <a:rPr lang="es-AR" sz="1600" dirty="0"/>
              <a:t>en la parte superior y luego una capa oscura llamada 3C3 en el medio. Este suelo está ubicado cerca de un arroyo y cada uno de los horizontes por encima del 3C3 se depositó sobre él cuando el </a:t>
            </a:r>
            <a:r>
              <a:rPr lang="es-AR" sz="1600" dirty="0" smtClean="0"/>
              <a:t>arroyo inundó el área.</a:t>
            </a:r>
            <a:endParaRPr lang="en-US" sz="1600" dirty="0"/>
          </a:p>
          <a:p>
            <a:pPr algn="just">
              <a:spcAft>
                <a:spcPct val="0"/>
              </a:spcAft>
            </a:pPr>
            <a:r>
              <a:rPr lang="en-US" altLang="en-US" sz="1600" b="1" dirty="0" err="1" smtClean="0">
                <a:solidFill>
                  <a:srgbClr val="FF0000"/>
                </a:solidFill>
              </a:rPr>
              <a:t>Pregunta</a:t>
            </a:r>
            <a:r>
              <a:rPr lang="en-US" altLang="en-US" sz="1600" b="1" dirty="0" smtClean="0">
                <a:solidFill>
                  <a:srgbClr val="FF0000"/>
                </a:solidFill>
              </a:rPr>
              <a:t>: </a:t>
            </a:r>
            <a:r>
              <a:rPr lang="es-AR" sz="1600" dirty="0"/>
              <a:t>Sabemos por técnicas </a:t>
            </a:r>
            <a:r>
              <a:rPr lang="es-AR" sz="1600" dirty="0" smtClean="0"/>
              <a:t>de </a:t>
            </a:r>
            <a:r>
              <a:rPr lang="es-AR" sz="1600" dirty="0"/>
              <a:t>datación que la sustancia gris oscura visible en el horizonte 3C3 se depositó aquí hace aproximadamente 150-250 años durante un período de 100 años. ¿Qué piensas que es?</a:t>
            </a:r>
            <a:endParaRPr lang="en-US" altLang="en-US" sz="1600" dirty="0"/>
          </a:p>
          <a:p>
            <a:pPr algn="just">
              <a:spcAft>
                <a:spcPct val="0"/>
              </a:spcAft>
            </a:pPr>
            <a:r>
              <a:rPr lang="en-US" altLang="en-US" sz="1600" b="1" dirty="0" err="1" smtClean="0">
                <a:solidFill>
                  <a:srgbClr val="FF0000"/>
                </a:solidFill>
              </a:rPr>
              <a:t>Respuesta</a:t>
            </a:r>
            <a:r>
              <a:rPr lang="en-US" altLang="en-US" sz="1600" b="1" dirty="0" smtClean="0">
                <a:solidFill>
                  <a:srgbClr val="FF0000"/>
                </a:solidFill>
              </a:rPr>
              <a:t>: </a:t>
            </a:r>
            <a:r>
              <a:rPr lang="es-AR" altLang="en-US" sz="1600" dirty="0">
                <a:solidFill>
                  <a:srgbClr val="000000"/>
                </a:solidFill>
              </a:rPr>
              <a:t>Es ceniza de incendios forestales provocados por agricultores que practican la agricultura de tala y quema</a:t>
            </a:r>
            <a:r>
              <a:rPr lang="es-AR" altLang="en-US" sz="1600" dirty="0" smtClean="0">
                <a:solidFill>
                  <a:srgbClr val="000000"/>
                </a:solidFill>
              </a:rPr>
              <a:t>.</a:t>
            </a:r>
            <a:endParaRPr lang="en-US" altLang="en-US" sz="1600" dirty="0"/>
          </a:p>
          <a:p>
            <a:pPr marL="0" indent="0">
              <a:buNone/>
            </a:pPr>
            <a:endParaRPr lang="en-US" sz="1800" dirty="0"/>
          </a:p>
        </p:txBody>
      </p:sp>
      <p:sp>
        <p:nvSpPr>
          <p:cNvPr id="5" name="Slide Number Placeholder 4"/>
          <p:cNvSpPr>
            <a:spLocks noGrp="1"/>
          </p:cNvSpPr>
          <p:nvPr>
            <p:ph type="sldNum" sz="quarter" idx="12"/>
          </p:nvPr>
        </p:nvSpPr>
        <p:spPr/>
        <p:txBody>
          <a:bodyPr/>
          <a:lstStyle/>
          <a:p>
            <a:fld id="{17412239-1292-C749-8343-A6DE4C9B54BD}" type="slidenum">
              <a:rPr lang="en-US" smtClean="0"/>
              <a:t>9</a:t>
            </a:fld>
            <a:endParaRPr lang="en-US" dirty="0"/>
          </a:p>
        </p:txBody>
      </p:sp>
      <p:pic>
        <p:nvPicPr>
          <p:cNvPr id="9" name="Content Placeholder 8" descr="photo of a soil profile. Dark soil is in the upper A horizon. A series of buried dark horizons are separated light horizons. You read the story from the bottom up.  The arrow is pointing to a buried burned horizon."/>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080125" y="1366838"/>
            <a:ext cx="3063875" cy="4619625"/>
          </a:xfrm>
        </p:spPr>
      </p:pic>
      <p:sp>
        <p:nvSpPr>
          <p:cNvPr id="4" name="TextBox 3"/>
          <p:cNvSpPr txBox="1"/>
          <p:nvPr/>
        </p:nvSpPr>
        <p:spPr>
          <a:xfrm>
            <a:off x="5841626" y="6098578"/>
            <a:ext cx="3238500" cy="523220"/>
          </a:xfrm>
          <a:prstGeom prst="rect">
            <a:avLst/>
          </a:prstGeom>
          <a:noFill/>
        </p:spPr>
        <p:txBody>
          <a:bodyPr wrap="square" rtlCol="0">
            <a:spAutoFit/>
          </a:bodyPr>
          <a:lstStyle/>
          <a:p>
            <a:pPr>
              <a:spcBef>
                <a:spcPts val="1000"/>
              </a:spcBef>
            </a:pPr>
            <a:r>
              <a:rPr lang="en-US" altLang="en-US" sz="1400" b="0" i="1" dirty="0">
                <a:solidFill>
                  <a:srgbClr val="000000"/>
                </a:solidFill>
              </a:rPr>
              <a:t>A Maryland Soil (Photo © Dr. Ray Weil, University of Maryland) </a:t>
            </a:r>
          </a:p>
        </p:txBody>
      </p:sp>
      <p:cxnSp>
        <p:nvCxnSpPr>
          <p:cNvPr id="6" name="Straight Arrow Connector 5" descr="arrow pointing to a buried burned horizon."/>
          <p:cNvCxnSpPr/>
          <p:nvPr/>
        </p:nvCxnSpPr>
        <p:spPr>
          <a:xfrm>
            <a:off x="4922982" y="3731491"/>
            <a:ext cx="1763568" cy="1581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799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sz="3600" dirty="0"/>
              <a:t>La historia de un suelo</a:t>
            </a:r>
            <a:r>
              <a:rPr lang="en-US" sz="3600" dirty="0" smtClean="0">
                <a:solidFill>
                  <a:schemeClr val="bg1"/>
                </a:solidFill>
              </a:rPr>
              <a:t>2</a:t>
            </a:r>
            <a:endParaRPr lang="en-US" sz="3600" dirty="0">
              <a:solidFill>
                <a:schemeClr val="bg1"/>
              </a:solidFill>
            </a:endParaRPr>
          </a:p>
        </p:txBody>
      </p:sp>
      <p:sp>
        <p:nvSpPr>
          <p:cNvPr id="3" name="Content Placeholder 2"/>
          <p:cNvSpPr>
            <a:spLocks noGrp="1"/>
          </p:cNvSpPr>
          <p:nvPr>
            <p:ph sz="half" idx="1"/>
          </p:nvPr>
        </p:nvSpPr>
        <p:spPr>
          <a:xfrm>
            <a:off x="1411251" y="1825625"/>
            <a:ext cx="4379949" cy="4351338"/>
          </a:xfrm>
        </p:spPr>
        <p:txBody>
          <a:bodyPr>
            <a:normAutofit lnSpcReduction="10000"/>
          </a:bodyPr>
          <a:lstStyle/>
          <a:p>
            <a:pPr algn="just">
              <a:spcBef>
                <a:spcPts val="1800"/>
              </a:spcBef>
              <a:spcAft>
                <a:spcPct val="0"/>
              </a:spcAft>
            </a:pPr>
            <a:r>
              <a:rPr lang="es-AR" altLang="en-US" sz="2000" dirty="0"/>
              <a:t>Los nódulos que se muestran en el horizonte marcados con 4C4 se depositaron en este lecho de la corriente hace aproximadamente 250-350 años. Son conchas de almejas y ostras.</a:t>
            </a:r>
          </a:p>
          <a:p>
            <a:pPr algn="just">
              <a:spcBef>
                <a:spcPts val="1800"/>
              </a:spcBef>
              <a:spcAft>
                <a:spcPct val="0"/>
              </a:spcAft>
            </a:pPr>
            <a:r>
              <a:rPr lang="es-AR" altLang="en-US" sz="2000" dirty="0"/>
              <a:t>Las personas que </a:t>
            </a:r>
            <a:r>
              <a:rPr lang="es-AR" altLang="en-US" sz="2000" dirty="0" smtClean="0"/>
              <a:t>vivían </a:t>
            </a:r>
            <a:r>
              <a:rPr lang="es-AR" altLang="en-US" sz="2000" dirty="0"/>
              <a:t>en esta área capturaron almejas, ostras y peces. </a:t>
            </a:r>
            <a:r>
              <a:rPr lang="es-AR" altLang="en-US" sz="2000" dirty="0" smtClean="0"/>
              <a:t>Estos fueron sus desperdicios. </a:t>
            </a:r>
            <a:endParaRPr lang="es-AR" altLang="en-US" sz="2000" dirty="0"/>
          </a:p>
          <a:p>
            <a:pPr algn="just">
              <a:spcBef>
                <a:spcPts val="1800"/>
              </a:spcBef>
              <a:spcAft>
                <a:spcPct val="0"/>
              </a:spcAft>
            </a:pPr>
            <a:r>
              <a:rPr lang="es-AR" altLang="en-US" sz="2000" dirty="0"/>
              <a:t>Al leer los horizontes en este suelo, hemos aprendido que </a:t>
            </a:r>
            <a:r>
              <a:rPr lang="es-AR" altLang="en-US" sz="2000" dirty="0" smtClean="0"/>
              <a:t>en este </a:t>
            </a:r>
            <a:r>
              <a:rPr lang="es-AR" altLang="en-US" sz="2000" dirty="0"/>
              <a:t>lugar </a:t>
            </a:r>
            <a:r>
              <a:rPr lang="es-AR" altLang="en-US" sz="2000" dirty="0" smtClean="0"/>
              <a:t>la </a:t>
            </a:r>
            <a:r>
              <a:rPr lang="es-AR" altLang="en-US" sz="2000" dirty="0"/>
              <a:t>gente pescaba, quemaba árboles y cultivaba, y algunas veces se inundaba con el arroyo cercano.</a:t>
            </a:r>
            <a:endParaRPr lang="en-US" altLang="en-US" sz="2000" dirty="0"/>
          </a:p>
          <a:p>
            <a:pPr marL="0" indent="0">
              <a:spcBef>
                <a:spcPts val="1800"/>
              </a:spcBef>
              <a:buNone/>
            </a:pPr>
            <a:endParaRPr lang="en-US" sz="2000" dirty="0"/>
          </a:p>
        </p:txBody>
      </p:sp>
      <p:sp>
        <p:nvSpPr>
          <p:cNvPr id="5" name="Slide Number Placeholder 4"/>
          <p:cNvSpPr>
            <a:spLocks noGrp="1"/>
          </p:cNvSpPr>
          <p:nvPr>
            <p:ph type="sldNum" sz="quarter" idx="12"/>
          </p:nvPr>
        </p:nvSpPr>
        <p:spPr/>
        <p:txBody>
          <a:bodyPr/>
          <a:lstStyle/>
          <a:p>
            <a:fld id="{17412239-1292-C749-8343-A6DE4C9B54BD}" type="slidenum">
              <a:rPr lang="en-US" smtClean="0"/>
              <a:t>10</a:t>
            </a:fld>
            <a:endParaRPr lang="en-US" dirty="0"/>
          </a:p>
        </p:txBody>
      </p:sp>
      <p:pic>
        <p:nvPicPr>
          <p:cNvPr id="9" name="Content Placeholder 8" descr="photo of a soil profile. Dark soil is in the upper A horizon. A series of buried dark horizons are separated light horizons. You read the story from the bottom up.  The arrow is pointing to a buried shells."/>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886161" y="1330983"/>
            <a:ext cx="3063875" cy="4619625"/>
          </a:xfrm>
        </p:spPr>
      </p:pic>
      <p:sp>
        <p:nvSpPr>
          <p:cNvPr id="4" name="TextBox 3"/>
          <p:cNvSpPr txBox="1"/>
          <p:nvPr/>
        </p:nvSpPr>
        <p:spPr>
          <a:xfrm>
            <a:off x="5606148" y="6085856"/>
            <a:ext cx="3238500" cy="523220"/>
          </a:xfrm>
          <a:prstGeom prst="rect">
            <a:avLst/>
          </a:prstGeom>
          <a:noFill/>
        </p:spPr>
        <p:txBody>
          <a:bodyPr wrap="square" rtlCol="0">
            <a:spAutoFit/>
          </a:bodyPr>
          <a:lstStyle/>
          <a:p>
            <a:pPr>
              <a:spcBef>
                <a:spcPts val="1000"/>
              </a:spcBef>
            </a:pPr>
            <a:r>
              <a:rPr lang="en-US" altLang="en-US" sz="1400" b="0" i="1" dirty="0">
                <a:solidFill>
                  <a:srgbClr val="000000"/>
                </a:solidFill>
              </a:rPr>
              <a:t>A Maryland Soil (Photo © Dr. Ray Weil, University of Maryland) </a:t>
            </a:r>
          </a:p>
        </p:txBody>
      </p:sp>
      <p:cxnSp>
        <p:nvCxnSpPr>
          <p:cNvPr id="10" name="Straight Arrow Connector 9" descr="arrow pointing to shells in a soil horizon"/>
          <p:cNvCxnSpPr/>
          <p:nvPr/>
        </p:nvCxnSpPr>
        <p:spPr>
          <a:xfrm>
            <a:off x="5351929" y="2191871"/>
            <a:ext cx="1785996" cy="20201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703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Illustration of two hands holding a a handful of soil."/>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561" r="3777"/>
          <a:stretch/>
        </p:blipFill>
        <p:spPr>
          <a:xfrm>
            <a:off x="1182253" y="949151"/>
            <a:ext cx="7980219" cy="5908849"/>
          </a:xfrm>
          <a:prstGeom prst="rect">
            <a:avLst/>
          </a:prstGeom>
        </p:spPr>
      </p:pic>
      <p:sp>
        <p:nvSpPr>
          <p:cNvPr id="2" name="Title 1"/>
          <p:cNvSpPr>
            <a:spLocks noGrp="1"/>
          </p:cNvSpPr>
          <p:nvPr>
            <p:ph type="title"/>
          </p:nvPr>
        </p:nvSpPr>
        <p:spPr>
          <a:xfrm>
            <a:off x="1620313" y="5212783"/>
            <a:ext cx="7104097" cy="625034"/>
          </a:xfrm>
        </p:spPr>
        <p:txBody>
          <a:bodyPr>
            <a:normAutofit/>
          </a:bodyPr>
          <a:lstStyle/>
          <a:p>
            <a:pPr algn="ctr"/>
            <a:r>
              <a:rPr lang="es-AR" sz="3600" b="1" dirty="0">
                <a:solidFill>
                  <a:srgbClr val="FFFF00"/>
                </a:solidFill>
              </a:rPr>
              <a:t>¿Cómo se forma el suelo?</a:t>
            </a:r>
            <a:endParaRPr lang="en-US" sz="3600" b="1" dirty="0">
              <a:solidFill>
                <a:srgbClr val="FFFF00"/>
              </a:solidFill>
            </a:endParaRPr>
          </a:p>
        </p:txBody>
      </p:sp>
      <p:sp>
        <p:nvSpPr>
          <p:cNvPr id="4" name="Slide Number Placeholder 3"/>
          <p:cNvSpPr>
            <a:spLocks noGrp="1"/>
          </p:cNvSpPr>
          <p:nvPr>
            <p:ph type="sldNum" sz="quarter" idx="12"/>
          </p:nvPr>
        </p:nvSpPr>
        <p:spPr/>
        <p:txBody>
          <a:bodyPr/>
          <a:lstStyle/>
          <a:p>
            <a:fld id="{17412239-1292-C749-8343-A6DE4C9B54BD}" type="slidenum">
              <a:rPr lang="en-US" smtClean="0"/>
              <a:t>11</a:t>
            </a:fld>
            <a:endParaRPr lang="en-US" dirty="0"/>
          </a:p>
        </p:txBody>
      </p:sp>
    </p:spTree>
    <p:extLst>
      <p:ext uri="{BB962C8B-B14F-4D97-AF65-F5344CB8AC3E}">
        <p14:creationId xmlns:p14="http://schemas.microsoft.com/office/powerpoint/2010/main" val="823041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sz="3200" dirty="0"/>
              <a:t>Factores </a:t>
            </a:r>
            <a:r>
              <a:rPr lang="es-AR" sz="3200" dirty="0" smtClean="0"/>
              <a:t>que forman el </a:t>
            </a:r>
            <a:r>
              <a:rPr lang="es-AR" sz="3200" dirty="0"/>
              <a:t>suelo</a:t>
            </a:r>
            <a:endParaRPr lang="en-US" sz="3200" dirty="0"/>
          </a:p>
        </p:txBody>
      </p:sp>
      <p:sp>
        <p:nvSpPr>
          <p:cNvPr id="3" name="Content Placeholder 2"/>
          <p:cNvSpPr>
            <a:spLocks noGrp="1"/>
          </p:cNvSpPr>
          <p:nvPr>
            <p:ph sz="half" idx="1"/>
          </p:nvPr>
        </p:nvSpPr>
        <p:spPr>
          <a:xfrm>
            <a:off x="1411251" y="5161447"/>
            <a:ext cx="7104097" cy="1230755"/>
          </a:xfrm>
        </p:spPr>
        <p:txBody>
          <a:bodyPr>
            <a:normAutofit lnSpcReduction="10000"/>
          </a:bodyPr>
          <a:lstStyle/>
          <a:p>
            <a:pPr marL="0" indent="0">
              <a:buNone/>
            </a:pPr>
            <a:r>
              <a:rPr lang="es-AR" altLang="en-US" sz="1600" dirty="0">
                <a:solidFill>
                  <a:srgbClr val="000000"/>
                </a:solidFill>
              </a:rPr>
              <a:t>Estos cinco factores trabajan juntos para crear un perfil de suelo único formado por capas llamadas horizontes. </a:t>
            </a:r>
            <a:endParaRPr lang="es-AR" altLang="en-US" sz="1600" dirty="0" smtClean="0">
              <a:solidFill>
                <a:srgbClr val="000000"/>
              </a:solidFill>
            </a:endParaRPr>
          </a:p>
          <a:p>
            <a:pPr marL="0" indent="0">
              <a:buNone/>
            </a:pPr>
            <a:r>
              <a:rPr lang="es-AR" altLang="en-US" sz="1600" dirty="0" smtClean="0">
                <a:solidFill>
                  <a:srgbClr val="000000"/>
                </a:solidFill>
              </a:rPr>
              <a:t>La </a:t>
            </a:r>
            <a:r>
              <a:rPr lang="es-AR" altLang="en-US" sz="1600" dirty="0">
                <a:solidFill>
                  <a:srgbClr val="000000"/>
                </a:solidFill>
              </a:rPr>
              <a:t>caracterización del suelo es la forma en que medimos las características del perfil del suelo y esta información es importante para estudiar la humedad del suelo y cada una de las otras partes del ecosistema.</a:t>
            </a:r>
            <a:endParaRPr lang="en-US" altLang="en-US" sz="1600" dirty="0">
              <a:solidFill>
                <a:srgbClr val="000000"/>
              </a:solidFill>
            </a:endParaRPr>
          </a:p>
        </p:txBody>
      </p:sp>
      <p:sp>
        <p:nvSpPr>
          <p:cNvPr id="4" name="Slide Number Placeholder 3"/>
          <p:cNvSpPr>
            <a:spLocks noGrp="1"/>
          </p:cNvSpPr>
          <p:nvPr>
            <p:ph type="sldNum" sz="quarter" idx="12"/>
          </p:nvPr>
        </p:nvSpPr>
        <p:spPr/>
        <p:txBody>
          <a:bodyPr/>
          <a:lstStyle/>
          <a:p>
            <a:fld id="{17412239-1292-C749-8343-A6DE4C9B54BD}" type="slidenum">
              <a:rPr lang="en-US" smtClean="0"/>
              <a:t>12</a:t>
            </a:fld>
            <a:endParaRPr lang="en-US" dirty="0"/>
          </a:p>
        </p:txBody>
      </p:sp>
      <p:pic>
        <p:nvPicPr>
          <p:cNvPr id="13" name="Content Placeholder 12" descr="Image of a soil profile, which has a large, grey leached horizon "/>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558690" y="1227138"/>
            <a:ext cx="2379662" cy="3557587"/>
          </a:xfrm>
        </p:spPr>
      </p:pic>
      <p:sp>
        <p:nvSpPr>
          <p:cNvPr id="14" name="TextBox 13"/>
          <p:cNvSpPr txBox="1"/>
          <p:nvPr/>
        </p:nvSpPr>
        <p:spPr>
          <a:xfrm>
            <a:off x="6558690" y="4851676"/>
            <a:ext cx="2857500" cy="369332"/>
          </a:xfrm>
          <a:prstGeom prst="rect">
            <a:avLst/>
          </a:prstGeom>
          <a:noFill/>
        </p:spPr>
        <p:txBody>
          <a:bodyPr wrap="square" rtlCol="0">
            <a:spAutoFit/>
          </a:bodyPr>
          <a:lstStyle/>
          <a:p>
            <a:r>
              <a:rPr lang="en-US" i="1" dirty="0"/>
              <a:t>Forest soil, Florida USA</a:t>
            </a:r>
          </a:p>
        </p:txBody>
      </p:sp>
      <p:pic>
        <p:nvPicPr>
          <p:cNvPr id="5" name="Imagen 4"/>
          <p:cNvPicPr>
            <a:picLocks noChangeAspect="1"/>
          </p:cNvPicPr>
          <p:nvPr/>
        </p:nvPicPr>
        <p:blipFill>
          <a:blip r:embed="rId4"/>
          <a:stretch>
            <a:fillRect/>
          </a:stretch>
        </p:blipFill>
        <p:spPr>
          <a:xfrm>
            <a:off x="1677435" y="1856095"/>
            <a:ext cx="4615072" cy="3145809"/>
          </a:xfrm>
          <a:prstGeom prst="rect">
            <a:avLst/>
          </a:prstGeom>
        </p:spPr>
      </p:pic>
    </p:spTree>
    <p:extLst>
      <p:ext uri="{BB962C8B-B14F-4D97-AF65-F5344CB8AC3E}">
        <p14:creationId xmlns:p14="http://schemas.microsoft.com/office/powerpoint/2010/main" val="100545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uClr>
                <a:srgbClr val="000000"/>
              </a:buClr>
              <a:buSzPct val="100000"/>
            </a:pPr>
            <a:r>
              <a:rPr lang="es-AR" altLang="en-US" sz="3600" dirty="0"/>
              <a:t>La importancia de las características del suelo</a:t>
            </a:r>
            <a:endParaRPr lang="en-US" altLang="en-US" sz="3600" dirty="0"/>
          </a:p>
        </p:txBody>
      </p:sp>
      <p:sp>
        <p:nvSpPr>
          <p:cNvPr id="3" name="Content Placeholder 2"/>
          <p:cNvSpPr>
            <a:spLocks noGrp="1"/>
          </p:cNvSpPr>
          <p:nvPr>
            <p:ph sz="half" idx="1"/>
          </p:nvPr>
        </p:nvSpPr>
        <p:spPr/>
        <p:txBody>
          <a:bodyPr>
            <a:normAutofit/>
          </a:bodyPr>
          <a:lstStyle/>
          <a:p>
            <a:pPr marL="0" indent="0">
              <a:lnSpc>
                <a:spcPct val="93000"/>
              </a:lnSpc>
              <a:buNone/>
            </a:pPr>
            <a:r>
              <a:rPr lang="es-AR" sz="1400" dirty="0"/>
              <a:t>La forma en </a:t>
            </a:r>
            <a:r>
              <a:rPr lang="es-AR" sz="1400" dirty="0" smtClean="0"/>
              <a:t>que un </a:t>
            </a:r>
            <a:r>
              <a:rPr lang="es-AR" sz="1400" dirty="0"/>
              <a:t>factor de formación del suelo interactúa para crear un perfil de suelo varía mucho. </a:t>
            </a:r>
            <a:endParaRPr lang="es-AR" sz="1400" dirty="0" smtClean="0"/>
          </a:p>
          <a:p>
            <a:pPr marL="0" indent="0">
              <a:lnSpc>
                <a:spcPct val="93000"/>
              </a:lnSpc>
              <a:buNone/>
            </a:pPr>
            <a:r>
              <a:rPr lang="es-AR" sz="1400" dirty="0" smtClean="0"/>
              <a:t>Cada </a:t>
            </a:r>
            <a:r>
              <a:rPr lang="es-AR" sz="1400" dirty="0"/>
              <a:t>perfil de suelo tendrá diferentes características y </a:t>
            </a:r>
            <a:r>
              <a:rPr lang="es-AR" sz="1400" dirty="0" smtClean="0"/>
              <a:t>distintos usos como: </a:t>
            </a:r>
            <a:r>
              <a:rPr lang="es-AR" sz="1400" dirty="0"/>
              <a:t>cultivar alimentos, almacenar y filtrar agua, retener el calor, producir e intercambiar gases, construir y otros usos. </a:t>
            </a:r>
            <a:endParaRPr lang="es-AR" sz="1400" dirty="0" smtClean="0"/>
          </a:p>
          <a:p>
            <a:pPr marL="0" indent="0">
              <a:lnSpc>
                <a:spcPct val="93000"/>
              </a:lnSpc>
              <a:buNone/>
            </a:pPr>
            <a:r>
              <a:rPr lang="es-AR" sz="1400" dirty="0" smtClean="0"/>
              <a:t>Es </a:t>
            </a:r>
            <a:r>
              <a:rPr lang="es-AR" sz="1400" dirty="0"/>
              <a:t>importante </a:t>
            </a:r>
            <a:r>
              <a:rPr lang="es-AR" sz="1400" dirty="0" smtClean="0"/>
              <a:t>comprender </a:t>
            </a:r>
            <a:r>
              <a:rPr lang="es-AR" sz="1400" dirty="0"/>
              <a:t>los factores que forman el suelo para estudiar la caracterización y la humedad del suelo.</a:t>
            </a:r>
          </a:p>
          <a:p>
            <a:pPr marL="0" indent="0">
              <a:lnSpc>
                <a:spcPct val="93000"/>
              </a:lnSpc>
              <a:buNone/>
            </a:pPr>
            <a:r>
              <a:rPr lang="es-AR" sz="1400" dirty="0"/>
              <a:t>El grado en que </a:t>
            </a:r>
            <a:r>
              <a:rPr lang="es-AR" sz="1400" dirty="0" smtClean="0"/>
              <a:t>interactúan los factores </a:t>
            </a:r>
            <a:r>
              <a:rPr lang="es-AR" sz="1400" dirty="0"/>
              <a:t>que forman el suelo </a:t>
            </a:r>
            <a:r>
              <a:rPr lang="es-AR" sz="1400" dirty="0" smtClean="0"/>
              <a:t>producen los diferentes horizontes.</a:t>
            </a:r>
            <a:endParaRPr lang="en-US" altLang="en-US" sz="1400" dirty="0">
              <a:solidFill>
                <a:srgbClr val="000000"/>
              </a:solidFill>
            </a:endParaRPr>
          </a:p>
        </p:txBody>
      </p:sp>
      <p:sp>
        <p:nvSpPr>
          <p:cNvPr id="4" name="Slide Number Placeholder 3"/>
          <p:cNvSpPr>
            <a:spLocks noGrp="1"/>
          </p:cNvSpPr>
          <p:nvPr>
            <p:ph type="sldNum" sz="quarter" idx="12"/>
          </p:nvPr>
        </p:nvSpPr>
        <p:spPr/>
        <p:txBody>
          <a:bodyPr/>
          <a:lstStyle/>
          <a:p>
            <a:fld id="{17412239-1292-C749-8343-A6DE4C9B54BD}" type="slidenum">
              <a:rPr lang="en-US" smtClean="0"/>
              <a:t>13</a:t>
            </a:fld>
            <a:endParaRPr lang="en-US" dirty="0"/>
          </a:p>
        </p:txBody>
      </p:sp>
      <p:pic>
        <p:nvPicPr>
          <p:cNvPr id="5" name="Content Placeholder 4" descr="Photos of a grassy field and a dry field with less vegetation."/>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448647" y="3890963"/>
            <a:ext cx="5402262" cy="2830512"/>
          </a:xfrm>
        </p:spPr>
      </p:pic>
    </p:spTree>
    <p:extLst>
      <p:ext uri="{BB962C8B-B14F-4D97-AF65-F5344CB8AC3E}">
        <p14:creationId xmlns:p14="http://schemas.microsoft.com/office/powerpoint/2010/main" val="1321240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93000"/>
              </a:lnSpc>
            </a:pPr>
            <a:r>
              <a:rPr lang="es-AR" altLang="en-US" sz="3200" dirty="0">
                <a:solidFill>
                  <a:srgbClr val="000000"/>
                </a:solidFill>
              </a:rPr>
              <a:t>Los </a:t>
            </a:r>
            <a:r>
              <a:rPr lang="es-AR" altLang="en-US" sz="3200" dirty="0" smtClean="0">
                <a:solidFill>
                  <a:srgbClr val="000000"/>
                </a:solidFill>
              </a:rPr>
              <a:t>factores </a:t>
            </a:r>
            <a:r>
              <a:rPr lang="es-AR" altLang="en-US" sz="3200" dirty="0">
                <a:solidFill>
                  <a:srgbClr val="000000"/>
                </a:solidFill>
              </a:rPr>
              <a:t>que forman el suelo producen grandes </a:t>
            </a:r>
            <a:r>
              <a:rPr lang="es-AR" altLang="en-US" sz="3200" dirty="0" smtClean="0">
                <a:solidFill>
                  <a:srgbClr val="000000"/>
                </a:solidFill>
              </a:rPr>
              <a:t>variaciones.</a:t>
            </a:r>
            <a:endParaRPr lang="en-US" altLang="en-US" sz="3200" dirty="0">
              <a:solidFill>
                <a:srgbClr val="000000"/>
              </a:solidFill>
            </a:endParaRPr>
          </a:p>
        </p:txBody>
      </p:sp>
      <p:sp>
        <p:nvSpPr>
          <p:cNvPr id="3" name="Content Placeholder 2"/>
          <p:cNvSpPr>
            <a:spLocks noGrp="1"/>
          </p:cNvSpPr>
          <p:nvPr>
            <p:ph sz="half" idx="1"/>
          </p:nvPr>
        </p:nvSpPr>
        <p:spPr>
          <a:xfrm>
            <a:off x="1411251" y="1825625"/>
            <a:ext cx="4693985" cy="4351338"/>
          </a:xfrm>
        </p:spPr>
        <p:txBody>
          <a:bodyPr>
            <a:normAutofit/>
          </a:bodyPr>
          <a:lstStyle/>
          <a:p>
            <a:pPr marL="0" indent="0" algn="just">
              <a:spcBef>
                <a:spcPts val="2400"/>
              </a:spcBef>
              <a:buNone/>
            </a:pPr>
            <a:r>
              <a:rPr lang="es-AR" altLang="en-US" sz="2000" dirty="0" smtClean="0">
                <a:solidFill>
                  <a:srgbClr val="000000"/>
                </a:solidFill>
              </a:rPr>
              <a:t>La influencia de cada </a:t>
            </a:r>
            <a:r>
              <a:rPr lang="es-AR" altLang="en-US" sz="2000" dirty="0">
                <a:solidFill>
                  <a:srgbClr val="000000"/>
                </a:solidFill>
              </a:rPr>
              <a:t>factor de formación del suelo </a:t>
            </a:r>
            <a:r>
              <a:rPr lang="es-AR" altLang="en-US" sz="2000" dirty="0" smtClean="0">
                <a:solidFill>
                  <a:srgbClr val="000000"/>
                </a:solidFill>
              </a:rPr>
              <a:t>provoca una gran variedad de tipos de suelo. </a:t>
            </a:r>
          </a:p>
          <a:p>
            <a:pPr marL="0" indent="0" algn="just">
              <a:spcBef>
                <a:spcPts val="2400"/>
              </a:spcBef>
              <a:buNone/>
            </a:pPr>
            <a:r>
              <a:rPr lang="es-AR" altLang="en-US" sz="2000" dirty="0" smtClean="0">
                <a:solidFill>
                  <a:srgbClr val="000000"/>
                </a:solidFill>
              </a:rPr>
              <a:t>Cada </a:t>
            </a:r>
            <a:r>
              <a:rPr lang="es-AR" altLang="en-US" sz="2000" dirty="0">
                <a:solidFill>
                  <a:srgbClr val="000000"/>
                </a:solidFill>
              </a:rPr>
              <a:t>tipo de suelo tendrá diferentes características y potencial para cultivar alimentos, almacenar y filtrar el agua, retener el calor y producir e intercambiar gases.</a:t>
            </a:r>
          </a:p>
          <a:p>
            <a:pPr marL="0" indent="0" algn="just">
              <a:spcBef>
                <a:spcPts val="2400"/>
              </a:spcBef>
              <a:buNone/>
            </a:pPr>
            <a:r>
              <a:rPr lang="es-AR" altLang="en-US" sz="2000" dirty="0" smtClean="0">
                <a:solidFill>
                  <a:srgbClr val="000000"/>
                </a:solidFill>
              </a:rPr>
              <a:t>En </a:t>
            </a:r>
            <a:r>
              <a:rPr lang="es-AR" altLang="en-US" sz="2000" dirty="0">
                <a:solidFill>
                  <a:srgbClr val="000000"/>
                </a:solidFill>
              </a:rPr>
              <a:t>GLOBE, </a:t>
            </a:r>
            <a:r>
              <a:rPr lang="es-AR" altLang="en-US" sz="2000" dirty="0" smtClean="0">
                <a:solidFill>
                  <a:srgbClr val="000000"/>
                </a:solidFill>
              </a:rPr>
              <a:t>se miden las </a:t>
            </a:r>
            <a:r>
              <a:rPr lang="es-AR" altLang="en-US" sz="2000" dirty="0">
                <a:solidFill>
                  <a:srgbClr val="000000"/>
                </a:solidFill>
              </a:rPr>
              <a:t>características del </a:t>
            </a:r>
            <a:r>
              <a:rPr lang="es-AR" altLang="en-US" sz="2000" dirty="0" smtClean="0">
                <a:solidFill>
                  <a:srgbClr val="000000"/>
                </a:solidFill>
              </a:rPr>
              <a:t>suelo, como también la temperatura, </a:t>
            </a:r>
            <a:r>
              <a:rPr lang="es-AR" altLang="en-US" sz="2000" dirty="0">
                <a:solidFill>
                  <a:srgbClr val="000000"/>
                </a:solidFill>
              </a:rPr>
              <a:t>la humedad y la velocidad </a:t>
            </a:r>
            <a:r>
              <a:rPr lang="es-AR" altLang="en-US" sz="2000" dirty="0" smtClean="0">
                <a:solidFill>
                  <a:srgbClr val="000000"/>
                </a:solidFill>
              </a:rPr>
              <a:t>de infiltración del agua.</a:t>
            </a:r>
            <a:endParaRPr lang="en-US" altLang="en-US" sz="2000" dirty="0">
              <a:solidFill>
                <a:srgbClr val="000000"/>
              </a:solidFill>
            </a:endParaRPr>
          </a:p>
        </p:txBody>
      </p:sp>
      <p:sp>
        <p:nvSpPr>
          <p:cNvPr id="4" name="Slide Number Placeholder 3"/>
          <p:cNvSpPr>
            <a:spLocks noGrp="1"/>
          </p:cNvSpPr>
          <p:nvPr>
            <p:ph type="sldNum" sz="quarter" idx="12"/>
          </p:nvPr>
        </p:nvSpPr>
        <p:spPr/>
        <p:txBody>
          <a:bodyPr/>
          <a:lstStyle/>
          <a:p>
            <a:fld id="{17412239-1292-C749-8343-A6DE4C9B54BD}" type="slidenum">
              <a:rPr lang="en-US" smtClean="0"/>
              <a:t>14</a:t>
            </a:fld>
            <a:endParaRPr lang="en-US" dirty="0"/>
          </a:p>
        </p:txBody>
      </p:sp>
      <p:pic>
        <p:nvPicPr>
          <p:cNvPr id="6" name="Content Placeholder 5" descr="A picture of a soil profile with a thick zone of leaching which is ashy colored Soil profiles can look very different, and are the result of different soil forming factors. "/>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457950" y="1998663"/>
            <a:ext cx="2287587" cy="3617912"/>
          </a:xfrm>
        </p:spPr>
      </p:pic>
      <p:sp>
        <p:nvSpPr>
          <p:cNvPr id="12" name="Text Box 4"/>
          <p:cNvSpPr txBox="1">
            <a:spLocks noChangeArrowheads="1"/>
          </p:cNvSpPr>
          <p:nvPr/>
        </p:nvSpPr>
        <p:spPr bwMode="auto">
          <a:xfrm>
            <a:off x="6457950" y="5724812"/>
            <a:ext cx="2287587" cy="3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a:lnSpc>
                <a:spcPct val="100000"/>
              </a:lnSpc>
              <a:spcAft>
                <a:spcPct val="0"/>
              </a:spcAft>
              <a:buClrTx/>
            </a:pPr>
            <a:r>
              <a:rPr lang="es-ES" altLang="en-US" sz="1200" i="1" dirty="0"/>
              <a:t>Cortesía del Servicio de Conservación de Recursos Naturales</a:t>
            </a:r>
            <a:endParaRPr lang="en-US" altLang="en-US" sz="1200" b="0" i="1" dirty="0"/>
          </a:p>
        </p:txBody>
      </p:sp>
    </p:spTree>
    <p:extLst>
      <p:ext uri="{BB962C8B-B14F-4D97-AF65-F5344CB8AC3E}">
        <p14:creationId xmlns:p14="http://schemas.microsoft.com/office/powerpoint/2010/main" val="1954773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15</a:t>
            </a:fld>
            <a:endParaRPr lang="en-US" dirty="0"/>
          </a:p>
        </p:txBody>
      </p:sp>
      <p:sp>
        <p:nvSpPr>
          <p:cNvPr id="2" name="Title 1"/>
          <p:cNvSpPr>
            <a:spLocks noGrp="1"/>
          </p:cNvSpPr>
          <p:nvPr>
            <p:ph type="title"/>
          </p:nvPr>
        </p:nvSpPr>
        <p:spPr>
          <a:xfrm>
            <a:off x="1371600" y="936031"/>
            <a:ext cx="7324166" cy="641644"/>
          </a:xfrm>
        </p:spPr>
        <p:txBody>
          <a:bodyPr>
            <a:normAutofit/>
          </a:bodyPr>
          <a:lstStyle/>
          <a:p>
            <a:pPr>
              <a:lnSpc>
                <a:spcPct val="93000"/>
              </a:lnSpc>
            </a:pPr>
            <a:r>
              <a:rPr lang="es-AR" altLang="en-US" sz="3200" dirty="0">
                <a:solidFill>
                  <a:srgbClr val="000000"/>
                </a:solidFill>
              </a:rPr>
              <a:t>Ejemplo de un perfil de suelo de pastizales</a:t>
            </a:r>
            <a:endParaRPr lang="en-US" altLang="en-US" sz="3200" dirty="0">
              <a:solidFill>
                <a:srgbClr val="000000"/>
              </a:solidFill>
            </a:endParaRPr>
          </a:p>
        </p:txBody>
      </p:sp>
      <p:sp>
        <p:nvSpPr>
          <p:cNvPr id="3" name="Content Placeholder 2"/>
          <p:cNvSpPr>
            <a:spLocks noGrp="1"/>
          </p:cNvSpPr>
          <p:nvPr>
            <p:ph sz="half" idx="1"/>
          </p:nvPr>
        </p:nvSpPr>
        <p:spPr>
          <a:xfrm>
            <a:off x="1371600" y="1662834"/>
            <a:ext cx="4986066" cy="2888616"/>
          </a:xfrm>
        </p:spPr>
        <p:txBody>
          <a:bodyPr>
            <a:normAutofit/>
          </a:bodyPr>
          <a:lstStyle/>
          <a:p>
            <a:pPr marL="0" indent="0">
              <a:buNone/>
            </a:pPr>
            <a:r>
              <a:rPr lang="es-AR" sz="1600" dirty="0"/>
              <a:t>Estos suelos son comunes en el medio oeste de </a:t>
            </a:r>
            <a:r>
              <a:rPr lang="es-AR" sz="1600" dirty="0" smtClean="0"/>
              <a:t>EE</a:t>
            </a:r>
            <a:r>
              <a:rPr lang="es-AR" sz="1600" dirty="0"/>
              <a:t>. UU</a:t>
            </a:r>
            <a:r>
              <a:rPr lang="es-AR" sz="1600" dirty="0" smtClean="0"/>
              <a:t>., </a:t>
            </a:r>
            <a:r>
              <a:rPr lang="es-AR" sz="1600" dirty="0"/>
              <a:t>en los pastizales de Argentina y Ucrania. </a:t>
            </a:r>
            <a:endParaRPr lang="es-AR" sz="1600" dirty="0" smtClean="0"/>
          </a:p>
          <a:p>
            <a:pPr marL="0" indent="0">
              <a:buNone/>
            </a:pPr>
            <a:r>
              <a:rPr lang="es-AR" sz="1600" dirty="0" smtClean="0"/>
              <a:t>Generalmente </a:t>
            </a:r>
            <a:r>
              <a:rPr lang="es-AR" sz="1600" dirty="0"/>
              <a:t>son de color oscuro y profundo, y se encuentran entre los mejores suelos para cultivos. </a:t>
            </a:r>
            <a:endParaRPr lang="es-AR" sz="1600" dirty="0" smtClean="0"/>
          </a:p>
          <a:p>
            <a:pPr marL="0" indent="0">
              <a:buNone/>
            </a:pPr>
            <a:r>
              <a:rPr lang="es-AR" sz="1600" dirty="0" smtClean="0"/>
              <a:t>Su </a:t>
            </a:r>
            <a:r>
              <a:rPr lang="es-AR" sz="1600" dirty="0"/>
              <a:t>color oscuro es causado por muchos años de </a:t>
            </a:r>
            <a:r>
              <a:rPr lang="es-AR" sz="1600" dirty="0" smtClean="0"/>
              <a:t>raíces y otra materia orgánica que se descompone </a:t>
            </a:r>
            <a:r>
              <a:rPr lang="es-AR" sz="1600" dirty="0"/>
              <a:t>y acumulan </a:t>
            </a:r>
            <a:r>
              <a:rPr lang="es-AR" sz="1600" dirty="0" smtClean="0"/>
              <a:t>en el suelo. </a:t>
            </a:r>
          </a:p>
          <a:p>
            <a:pPr marL="0" indent="0">
              <a:buNone/>
            </a:pPr>
            <a:r>
              <a:rPr lang="es-AR" sz="1600" dirty="0" smtClean="0"/>
              <a:t>Esta </a:t>
            </a:r>
            <a:r>
              <a:rPr lang="es-AR" sz="1600" dirty="0"/>
              <a:t>materia orgánica </a:t>
            </a:r>
            <a:r>
              <a:rPr lang="es-AR" sz="1600" dirty="0" smtClean="0"/>
              <a:t>permite </a:t>
            </a:r>
            <a:r>
              <a:rPr lang="es-AR" sz="1600" dirty="0"/>
              <a:t>que el suelo retenga </a:t>
            </a:r>
            <a:r>
              <a:rPr lang="es-AR" sz="1600" dirty="0" smtClean="0"/>
              <a:t>agua </a:t>
            </a:r>
            <a:r>
              <a:rPr lang="es-AR" sz="1600" dirty="0"/>
              <a:t>y </a:t>
            </a:r>
            <a:r>
              <a:rPr lang="es-AR" sz="1600" dirty="0" smtClean="0"/>
              <a:t>los nutrientes </a:t>
            </a:r>
            <a:r>
              <a:rPr lang="es-AR" sz="1600" dirty="0"/>
              <a:t>necesarios para un </a:t>
            </a:r>
            <a:r>
              <a:rPr lang="es-AR" sz="1600" dirty="0" smtClean="0"/>
              <a:t>buen </a:t>
            </a:r>
            <a:r>
              <a:rPr lang="es-AR" sz="1600" dirty="0"/>
              <a:t>crecimiento de las plantas</a:t>
            </a:r>
            <a:r>
              <a:rPr lang="es-AR" sz="1600" dirty="0" smtClean="0"/>
              <a:t>.</a:t>
            </a:r>
            <a:endParaRPr lang="en-US" altLang="en-US" sz="1600" dirty="0">
              <a:solidFill>
                <a:srgbClr val="000000"/>
              </a:solidFill>
            </a:endParaRPr>
          </a:p>
        </p:txBody>
      </p:sp>
      <p:pic>
        <p:nvPicPr>
          <p:cNvPr id="7" name="Content Placeholder 6" descr="The photo shows an obvious and very thick black soil layer on top. Grassland soil is characterized by a thick and dark A horizon at the top, which is organic rich and good for growing crops. "/>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211018" y="1577675"/>
            <a:ext cx="2484747" cy="3993344"/>
          </a:xfrm>
        </p:spPr>
      </p:pic>
      <p:sp>
        <p:nvSpPr>
          <p:cNvPr id="12" name="Text Box 4" descr="Photo of a grassland soil profile, with a thick black A horizon with lots of organic matter. "/>
          <p:cNvSpPr txBox="1">
            <a:spLocks noChangeArrowheads="1"/>
          </p:cNvSpPr>
          <p:nvPr/>
        </p:nvSpPr>
        <p:spPr bwMode="auto">
          <a:xfrm>
            <a:off x="5830889" y="6258176"/>
            <a:ext cx="2573339" cy="3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a:lnSpc>
                <a:spcPct val="100000"/>
              </a:lnSpc>
              <a:spcAft>
                <a:spcPct val="0"/>
              </a:spcAft>
              <a:buClrTx/>
            </a:pPr>
            <a:r>
              <a:rPr lang="es-ES" sz="1200" i="1" dirty="0"/>
              <a:t>Suelos de pastizales muestreados en la parte sur de Texas en los EE. UU.</a:t>
            </a:r>
            <a:endParaRPr lang="en-US" altLang="en-US" sz="1200" b="0" i="1" dirty="0"/>
          </a:p>
        </p:txBody>
      </p:sp>
      <p:pic>
        <p:nvPicPr>
          <p:cNvPr id="8" name="Picture 7" descr="Photo of a grassland landscape, where such soils would be f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366" y="4475243"/>
            <a:ext cx="3057522" cy="2160206"/>
          </a:xfrm>
          <a:prstGeom prst="rect">
            <a:avLst/>
          </a:prstGeom>
        </p:spPr>
      </p:pic>
      <p:pic>
        <p:nvPicPr>
          <p:cNvPr id="10" name="Imagen 9"/>
          <p:cNvPicPr>
            <a:picLocks noChangeAspect="1"/>
          </p:cNvPicPr>
          <p:nvPr/>
        </p:nvPicPr>
        <p:blipFill>
          <a:blip r:embed="rId4"/>
          <a:stretch>
            <a:fillRect/>
          </a:stretch>
        </p:blipFill>
        <p:spPr>
          <a:xfrm>
            <a:off x="0" y="-16150"/>
            <a:ext cx="9144793" cy="975445"/>
          </a:xfrm>
          <a:prstGeom prst="rect">
            <a:avLst/>
          </a:prstGeom>
        </p:spPr>
      </p:pic>
      <p:pic>
        <p:nvPicPr>
          <p:cNvPr id="9" name="Content Placeholder 4" descr="Menu: How does soil for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6030"/>
            <a:ext cx="1276350" cy="5920549"/>
          </a:xfrm>
          <a:prstGeom prst="rect">
            <a:avLst/>
          </a:prstGeom>
        </p:spPr>
      </p:pic>
    </p:spTree>
    <p:extLst>
      <p:ext uri="{BB962C8B-B14F-4D97-AF65-F5344CB8AC3E}">
        <p14:creationId xmlns:p14="http://schemas.microsoft.com/office/powerpoint/2010/main" val="282330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16</a:t>
            </a:fld>
            <a:endParaRPr lang="en-US" dirty="0"/>
          </a:p>
        </p:txBody>
      </p:sp>
      <p:sp>
        <p:nvSpPr>
          <p:cNvPr id="2" name="Title 1"/>
          <p:cNvSpPr>
            <a:spLocks noGrp="1"/>
          </p:cNvSpPr>
          <p:nvPr>
            <p:ph type="title"/>
          </p:nvPr>
        </p:nvSpPr>
        <p:spPr>
          <a:xfrm>
            <a:off x="1414732" y="1041195"/>
            <a:ext cx="6756854" cy="616762"/>
          </a:xfrm>
        </p:spPr>
        <p:txBody>
          <a:bodyPr>
            <a:normAutofit/>
          </a:bodyPr>
          <a:lstStyle/>
          <a:p>
            <a:pPr>
              <a:lnSpc>
                <a:spcPct val="93000"/>
              </a:lnSpc>
            </a:pPr>
            <a:r>
              <a:rPr lang="es-AR" altLang="en-US" sz="2800" dirty="0">
                <a:solidFill>
                  <a:srgbClr val="000000"/>
                </a:solidFill>
              </a:rPr>
              <a:t>Ejemplo de un perfil de suelo forestal</a:t>
            </a:r>
            <a:endParaRPr lang="en-US" altLang="en-US" sz="2800" dirty="0">
              <a:solidFill>
                <a:srgbClr val="000000"/>
              </a:solidFill>
            </a:endParaRPr>
          </a:p>
        </p:txBody>
      </p:sp>
      <p:sp>
        <p:nvSpPr>
          <p:cNvPr id="3" name="Content Placeholder 2"/>
          <p:cNvSpPr>
            <a:spLocks noGrp="1"/>
          </p:cNvSpPr>
          <p:nvPr>
            <p:ph sz="half" idx="1"/>
          </p:nvPr>
        </p:nvSpPr>
        <p:spPr>
          <a:xfrm>
            <a:off x="1256036" y="1802674"/>
            <a:ext cx="5417390" cy="4848041"/>
          </a:xfrm>
        </p:spPr>
        <p:txBody>
          <a:bodyPr>
            <a:noAutofit/>
          </a:bodyPr>
          <a:lstStyle/>
          <a:p>
            <a:pPr algn="just"/>
            <a:r>
              <a:rPr lang="es-AR" sz="1200" dirty="0"/>
              <a:t>La mayor parte de la materia orgánica en este suelo proviene de las hojas y raíces de los árboles de coníferas que </a:t>
            </a:r>
            <a:r>
              <a:rPr lang="es-AR" sz="1200" dirty="0" smtClean="0"/>
              <a:t>se </a:t>
            </a:r>
            <a:r>
              <a:rPr lang="es-AR" sz="1200" dirty="0"/>
              <a:t>descomponen cerca de la superficie. Cuando esta materia orgánica </a:t>
            </a:r>
            <a:r>
              <a:rPr lang="es-AR" sz="1200" dirty="0" smtClean="0"/>
              <a:t>se </a:t>
            </a:r>
            <a:r>
              <a:rPr lang="es-AR" sz="1200" dirty="0"/>
              <a:t>mezcla con la lluvia, </a:t>
            </a:r>
            <a:r>
              <a:rPr lang="es-AR" sz="1200" dirty="0" smtClean="0"/>
              <a:t>se forman ácidos que </a:t>
            </a:r>
            <a:r>
              <a:rPr lang="es-AR" sz="1200" dirty="0"/>
              <a:t>se filtran </a:t>
            </a:r>
            <a:r>
              <a:rPr lang="es-AR" sz="1200" dirty="0" smtClean="0"/>
              <a:t>hacia abajo.</a:t>
            </a:r>
            <a:endParaRPr lang="es-AR" sz="1200" dirty="0"/>
          </a:p>
          <a:p>
            <a:pPr algn="just"/>
            <a:r>
              <a:rPr lang="es-AR" sz="1200" dirty="0"/>
              <a:t> La capa blanca que se ve debajo de la capa de la superficie oscura fue causada por ácidos orgánicos que eliminaron los nutrientes, sustancias orgánicas, arcillas, hierro y otros materiales en la capa y dejaron partículas de suelo que solo tienen una composición mineral.</a:t>
            </a:r>
          </a:p>
          <a:p>
            <a:pPr algn="just"/>
            <a:r>
              <a:rPr lang="es-AR" sz="1200" dirty="0"/>
              <a:t>Debajo de este horizonte se encuentra un horizonte oscuro que contiene materiales que se lixiviaron del horizonte superior y se depositaron o se hicieron </a:t>
            </a:r>
            <a:r>
              <a:rPr lang="es-AR" sz="1200" dirty="0" err="1"/>
              <a:t>iluviantes</a:t>
            </a:r>
            <a:r>
              <a:rPr lang="es-AR" sz="1200" dirty="0"/>
              <a:t>. Este horizonte tiene un color oscuro debido a la materia orgánica depositada allí.</a:t>
            </a:r>
          </a:p>
          <a:p>
            <a:pPr algn="just"/>
            <a:r>
              <a:rPr lang="es-AR" sz="1200" dirty="0"/>
              <a:t>El siguiente horizonte tiene un color rojo debido al óxido de hierro traído desde el horizonte superior y que recubre las partículas del suelo. El horizonte debajo de este tiene menos o diferentes tipos de óxidos de hierro que recubren las partículas inorgánicas del suelo creando un color amarillo.</a:t>
            </a:r>
          </a:p>
          <a:p>
            <a:pPr algn="just"/>
            <a:r>
              <a:rPr lang="es-AR" sz="1200" dirty="0"/>
              <a:t>El horizonte más bajo en el perfil es el material original a partir del cual se formó el suelo. En este sitio, el material principal es un depósito de arena de los glaciares. En un momento, todo el suelo se parecía a este horizonte inferior, pero con el tiempo, los procesos de formación del suelo cambiaron sus propiedades.</a:t>
            </a:r>
            <a:endParaRPr lang="en-US" altLang="en-US" sz="1200" dirty="0">
              <a:solidFill>
                <a:srgbClr val="000000"/>
              </a:solidFill>
            </a:endParaRPr>
          </a:p>
        </p:txBody>
      </p:sp>
      <p:pic>
        <p:nvPicPr>
          <p:cNvPr id="5" name="Content Placeholder 4" descr="Photo of Forest soil with a thick ashy leached horizon. Leaching is accelerated by the acidity of the coniferous needles that deposit and decompose on the forest floo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996939" y="1037763"/>
            <a:ext cx="1881948" cy="2757706"/>
          </a:xfrm>
        </p:spPr>
      </p:pic>
      <p:sp>
        <p:nvSpPr>
          <p:cNvPr id="12" name="Text Box 4" descr="Photo of a grassland soil profile, with a thick black A horizon with lots of organic matter. "/>
          <p:cNvSpPr txBox="1">
            <a:spLocks noChangeArrowheads="1"/>
          </p:cNvSpPr>
          <p:nvPr/>
        </p:nvSpPr>
        <p:spPr bwMode="auto">
          <a:xfrm>
            <a:off x="6642340" y="4045557"/>
            <a:ext cx="2329132" cy="23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a:lnSpc>
                <a:spcPct val="100000"/>
              </a:lnSpc>
              <a:spcAft>
                <a:spcPct val="0"/>
              </a:spcAft>
              <a:buClrTx/>
            </a:pPr>
            <a:r>
              <a:rPr lang="es-ES" sz="1050" i="1" dirty="0"/>
              <a:t>Suelo formado debajo de un bosque en el lejano oriente</a:t>
            </a:r>
          </a:p>
          <a:p>
            <a:pPr algn="ctr">
              <a:lnSpc>
                <a:spcPct val="100000"/>
              </a:lnSpc>
              <a:spcAft>
                <a:spcPct val="0"/>
              </a:spcAft>
              <a:buClrTx/>
            </a:pPr>
            <a:r>
              <a:rPr lang="es-ES" sz="1050" i="1" dirty="0"/>
              <a:t>Rusia, cerca de la ciudad de Magadan</a:t>
            </a:r>
            <a:endParaRPr lang="en-US" altLang="en-US" sz="1050" b="0" i="1" dirty="0"/>
          </a:p>
        </p:txBody>
      </p:sp>
      <p:pic>
        <p:nvPicPr>
          <p:cNvPr id="6" name="Picture 5" descr="A forest view where such soils can be found."/>
          <p:cNvPicPr>
            <a:picLocks noChangeAspect="1"/>
          </p:cNvPicPr>
          <p:nvPr/>
        </p:nvPicPr>
        <p:blipFill>
          <a:blip r:embed="rId3"/>
          <a:stretch>
            <a:fillRect/>
          </a:stretch>
        </p:blipFill>
        <p:spPr>
          <a:xfrm>
            <a:off x="6832121" y="5087122"/>
            <a:ext cx="2043045" cy="1357903"/>
          </a:xfrm>
          <a:prstGeom prst="rect">
            <a:avLst/>
          </a:prstGeom>
        </p:spPr>
      </p:pic>
      <p:pic>
        <p:nvPicPr>
          <p:cNvPr id="10" name="Imagen 9"/>
          <p:cNvPicPr>
            <a:picLocks noChangeAspect="1"/>
          </p:cNvPicPr>
          <p:nvPr/>
        </p:nvPicPr>
        <p:blipFill>
          <a:blip r:embed="rId4"/>
          <a:stretch>
            <a:fillRect/>
          </a:stretch>
        </p:blipFill>
        <p:spPr>
          <a:xfrm>
            <a:off x="0" y="-16150"/>
            <a:ext cx="9144793" cy="975445"/>
          </a:xfrm>
          <a:prstGeom prst="rect">
            <a:avLst/>
          </a:prstGeom>
        </p:spPr>
      </p:pic>
      <p:pic>
        <p:nvPicPr>
          <p:cNvPr id="9" name="Content Placeholder 4" descr="Menu: How does soil for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936030"/>
            <a:ext cx="1256037" cy="5920549"/>
          </a:xfrm>
          <a:prstGeom prst="rect">
            <a:avLst/>
          </a:prstGeom>
        </p:spPr>
      </p:pic>
    </p:spTree>
    <p:extLst>
      <p:ext uri="{BB962C8B-B14F-4D97-AF65-F5344CB8AC3E}">
        <p14:creationId xmlns:p14="http://schemas.microsoft.com/office/powerpoint/2010/main" val="185065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3000"/>
              </a:lnSpc>
            </a:pPr>
            <a:r>
              <a:rPr lang="es-AR" altLang="en-US" sz="3200" dirty="0">
                <a:solidFill>
                  <a:srgbClr val="000000"/>
                </a:solidFill>
              </a:rPr>
              <a:t>Ejemplo de un perfil de suelo tropical</a:t>
            </a:r>
            <a:endParaRPr lang="en-US" altLang="en-US" sz="3200" dirty="0">
              <a:solidFill>
                <a:srgbClr val="000000"/>
              </a:solidFill>
            </a:endParaRPr>
          </a:p>
        </p:txBody>
      </p:sp>
      <p:sp>
        <p:nvSpPr>
          <p:cNvPr id="3" name="Content Placeholder 2"/>
          <p:cNvSpPr>
            <a:spLocks noGrp="1"/>
          </p:cNvSpPr>
          <p:nvPr>
            <p:ph sz="half" idx="1"/>
          </p:nvPr>
        </p:nvSpPr>
        <p:spPr>
          <a:xfrm>
            <a:off x="1411251" y="1825625"/>
            <a:ext cx="4795585" cy="4351338"/>
          </a:xfrm>
        </p:spPr>
        <p:txBody>
          <a:bodyPr>
            <a:noAutofit/>
          </a:bodyPr>
          <a:lstStyle/>
          <a:p>
            <a:pPr marL="0" indent="0">
              <a:buNone/>
            </a:pPr>
            <a:r>
              <a:rPr lang="es-AR" sz="1600" dirty="0"/>
              <a:t>Observe los colores rojos brillantes y la </a:t>
            </a:r>
            <a:r>
              <a:rPr lang="es-AR" sz="1600" dirty="0" smtClean="0"/>
              <a:t>uniformidad del suelo a gran profundidad. </a:t>
            </a:r>
          </a:p>
          <a:p>
            <a:pPr marL="0" indent="0">
              <a:buNone/>
            </a:pPr>
            <a:r>
              <a:rPr lang="es-AR" sz="1600" dirty="0" smtClean="0"/>
              <a:t>Las </a:t>
            </a:r>
            <a:r>
              <a:rPr lang="es-AR" sz="1600" dirty="0"/>
              <a:t>temperaturas cálidas y mucha lluvia ayudan a formar suelos degradados como este. </a:t>
            </a:r>
            <a:endParaRPr lang="es-AR" sz="1600" dirty="0" smtClean="0"/>
          </a:p>
          <a:p>
            <a:pPr marL="0" indent="0">
              <a:buNone/>
            </a:pPr>
            <a:r>
              <a:rPr lang="es-AR" sz="1600" dirty="0" smtClean="0"/>
              <a:t>En </a:t>
            </a:r>
            <a:r>
              <a:rPr lang="es-AR" sz="1600" dirty="0"/>
              <a:t>los climas tropicales, la materia orgánica se descompone muy rápidamente y se transforma en material inactivo que se une con la arcilla. </a:t>
            </a:r>
            <a:endParaRPr lang="es-AR" sz="1600" dirty="0" smtClean="0"/>
          </a:p>
          <a:p>
            <a:pPr marL="0" indent="0">
              <a:buNone/>
            </a:pPr>
            <a:r>
              <a:rPr lang="es-AR" sz="1600" dirty="0" smtClean="0"/>
              <a:t>La </a:t>
            </a:r>
            <a:r>
              <a:rPr lang="es-AR" sz="1600" dirty="0"/>
              <a:t>mayoría de los nutrientes han sido lixiviados de este suelo por lluvias intensas. </a:t>
            </a:r>
            <a:r>
              <a:rPr lang="es-AR" sz="1600" dirty="0" smtClean="0"/>
              <a:t>Solo quedan los </a:t>
            </a:r>
            <a:r>
              <a:rPr lang="es-AR" sz="1600" dirty="0"/>
              <a:t>minerales </a:t>
            </a:r>
            <a:r>
              <a:rPr lang="es-AR" sz="1600" dirty="0" smtClean="0"/>
              <a:t>cubiertos </a:t>
            </a:r>
            <a:r>
              <a:rPr lang="es-AR" sz="1600" dirty="0"/>
              <a:t>por óxidos de hierro que le dan </a:t>
            </a:r>
            <a:r>
              <a:rPr lang="es-AR" sz="1600" dirty="0" smtClean="0"/>
              <a:t>su color.</a:t>
            </a:r>
            <a:endParaRPr lang="en-US" altLang="en-US" sz="1600" dirty="0">
              <a:solidFill>
                <a:srgbClr val="000000"/>
              </a:solidFill>
            </a:endParaRPr>
          </a:p>
        </p:txBody>
      </p:sp>
      <p:sp>
        <p:nvSpPr>
          <p:cNvPr id="5" name="Slide Number Placeholder 4"/>
          <p:cNvSpPr>
            <a:spLocks noGrp="1"/>
          </p:cNvSpPr>
          <p:nvPr>
            <p:ph type="sldNum" sz="quarter" idx="12"/>
          </p:nvPr>
        </p:nvSpPr>
        <p:spPr/>
        <p:txBody>
          <a:bodyPr/>
          <a:lstStyle/>
          <a:p>
            <a:fld id="{17412239-1292-C749-8343-A6DE4C9B54BD}" type="slidenum">
              <a:rPr lang="en-US" smtClean="0"/>
              <a:t>17</a:t>
            </a:fld>
            <a:endParaRPr lang="en-US" dirty="0"/>
          </a:p>
        </p:txBody>
      </p:sp>
      <p:pic>
        <p:nvPicPr>
          <p:cNvPr id="14" name="Content Placeholder 13" descr="Photo of a bright red, highly weathered soil profile from Australia. "/>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346504" y="1927225"/>
            <a:ext cx="2601912" cy="3917950"/>
          </a:xfrm>
        </p:spPr>
      </p:pic>
      <p:sp>
        <p:nvSpPr>
          <p:cNvPr id="12" name="Text Box 4" descr="Photo of a grassland soil profile, with a thick black A horizon with lots of organic matter. "/>
          <p:cNvSpPr txBox="1">
            <a:spLocks noChangeArrowheads="1"/>
          </p:cNvSpPr>
          <p:nvPr/>
        </p:nvSpPr>
        <p:spPr bwMode="auto">
          <a:xfrm>
            <a:off x="2726255" y="6293523"/>
            <a:ext cx="3159126" cy="3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a:lnSpc>
                <a:spcPct val="100000"/>
              </a:lnSpc>
              <a:spcAft>
                <a:spcPct val="0"/>
              </a:spcAft>
              <a:buClrTx/>
            </a:pPr>
            <a:r>
              <a:rPr lang="es-ES" sz="1200" i="1" dirty="0" smtClean="0"/>
              <a:t>Ambiente </a:t>
            </a:r>
            <a:r>
              <a:rPr lang="es-ES" sz="1200" i="1" dirty="0"/>
              <a:t>tropical en el norte de Queensland, Australia</a:t>
            </a:r>
            <a:endParaRPr lang="en-US" altLang="en-US" sz="1200" b="0" i="1" dirty="0"/>
          </a:p>
        </p:txBody>
      </p:sp>
      <p:pic>
        <p:nvPicPr>
          <p:cNvPr id="4" name="Picture 3" descr="Photo of a tropical landscape from Queensland, Austral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875" y="4520527"/>
            <a:ext cx="2907886" cy="1757061"/>
          </a:xfrm>
          <a:prstGeom prst="rect">
            <a:avLst/>
          </a:prstGeom>
        </p:spPr>
      </p:pic>
    </p:spTree>
    <p:extLst>
      <p:ext uri="{BB962C8B-B14F-4D97-AF65-F5344CB8AC3E}">
        <p14:creationId xmlns:p14="http://schemas.microsoft.com/office/powerpoint/2010/main" val="2143236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252" y="1065655"/>
            <a:ext cx="4869475" cy="625034"/>
          </a:xfrm>
        </p:spPr>
        <p:txBody>
          <a:bodyPr>
            <a:normAutofit fontScale="90000"/>
          </a:bodyPr>
          <a:lstStyle/>
          <a:p>
            <a:pPr>
              <a:lnSpc>
                <a:spcPct val="93000"/>
              </a:lnSpc>
            </a:pPr>
            <a:r>
              <a:rPr lang="es-AR" altLang="en-US" sz="2400" dirty="0">
                <a:solidFill>
                  <a:srgbClr val="000000"/>
                </a:solidFill>
              </a:rPr>
              <a:t>Ejemplo de un perfil de suelo formado bajo condiciones muy secas</a:t>
            </a:r>
            <a:endParaRPr lang="en-US" altLang="en-US" sz="2400" dirty="0">
              <a:solidFill>
                <a:srgbClr val="000000"/>
              </a:solidFill>
            </a:endParaRPr>
          </a:p>
        </p:txBody>
      </p:sp>
      <p:sp>
        <p:nvSpPr>
          <p:cNvPr id="3" name="Content Placeholder 2"/>
          <p:cNvSpPr>
            <a:spLocks noGrp="1"/>
          </p:cNvSpPr>
          <p:nvPr>
            <p:ph sz="half" idx="1"/>
          </p:nvPr>
        </p:nvSpPr>
        <p:spPr>
          <a:xfrm>
            <a:off x="1411251" y="1825625"/>
            <a:ext cx="4934131" cy="4351338"/>
          </a:xfrm>
        </p:spPr>
        <p:txBody>
          <a:bodyPr>
            <a:noAutofit/>
          </a:bodyPr>
          <a:lstStyle/>
          <a:p>
            <a:pPr marL="0" indent="0">
              <a:buNone/>
            </a:pPr>
            <a:r>
              <a:rPr lang="es-AR" sz="1600" dirty="0"/>
              <a:t>Un horizonte marrón claro en la superficie se encuentra a menudo en ambientes donde la materia orgánica es limitada</a:t>
            </a:r>
            <a:r>
              <a:rPr lang="es-AR" sz="1600" dirty="0" smtClean="0"/>
              <a:t>.</a:t>
            </a:r>
          </a:p>
          <a:p>
            <a:pPr marL="0" indent="0">
              <a:buNone/>
            </a:pPr>
            <a:r>
              <a:rPr lang="es-AR" sz="1600" dirty="0" smtClean="0"/>
              <a:t>En </a:t>
            </a:r>
            <a:r>
              <a:rPr lang="es-AR" sz="1600" dirty="0"/>
              <a:t>lugares secos, la materia orgánica no se devuelve al suelo porque allí crece muy poca vegetación. Cuando se </a:t>
            </a:r>
            <a:r>
              <a:rPr lang="es-AR" sz="1600" dirty="0" smtClean="0"/>
              <a:t>producen precipitaciones, </a:t>
            </a:r>
            <a:r>
              <a:rPr lang="es-AR" sz="1600" dirty="0"/>
              <a:t>la textura arenosa de los suelos permite que los materiales se lleven hacia </a:t>
            </a:r>
            <a:r>
              <a:rPr lang="es-AR" sz="1600" dirty="0" smtClean="0"/>
              <a:t>los </a:t>
            </a:r>
            <a:r>
              <a:rPr lang="es-AR" sz="1600" dirty="0"/>
              <a:t>horizontes inferiores del perfil. </a:t>
            </a:r>
            <a:endParaRPr lang="es-AR" sz="1600" dirty="0" smtClean="0"/>
          </a:p>
          <a:p>
            <a:pPr marL="0" indent="0">
              <a:buNone/>
            </a:pPr>
            <a:r>
              <a:rPr lang="es-AR" sz="1600" dirty="0" smtClean="0"/>
              <a:t>Las </a:t>
            </a:r>
            <a:r>
              <a:rPr lang="es-AR" sz="1600" dirty="0"/>
              <a:t>rayas blancas cerca del fondo de este perfil se forman a partir de depósitos de carbonato de calcio que pueden volverse muy duros a medida que se acumulan con el tiempo.</a:t>
            </a:r>
            <a:endParaRPr lang="en-US" sz="1600" dirty="0"/>
          </a:p>
        </p:txBody>
      </p:sp>
      <p:sp>
        <p:nvSpPr>
          <p:cNvPr id="4" name="Slide Number Placeholder 3"/>
          <p:cNvSpPr>
            <a:spLocks noGrp="1"/>
          </p:cNvSpPr>
          <p:nvPr>
            <p:ph type="sldNum" sz="quarter" idx="12"/>
          </p:nvPr>
        </p:nvSpPr>
        <p:spPr/>
        <p:txBody>
          <a:bodyPr/>
          <a:lstStyle/>
          <a:p>
            <a:fld id="{17412239-1292-C749-8343-A6DE4C9B54BD}" type="slidenum">
              <a:rPr lang="en-US" smtClean="0"/>
              <a:t>18</a:t>
            </a:fld>
            <a:endParaRPr lang="en-US" dirty="0"/>
          </a:p>
        </p:txBody>
      </p:sp>
      <p:pic>
        <p:nvPicPr>
          <p:cNvPr id="6" name="Content Placeholder 5" descr="The photo shows a soil formed under very dry conditions. Less vegetation means that the organic material is not replenished in the soil as rapidly as it is moved out of the soil. The uppermost part of the soil column is not dark, black or brown but more reddish, because of its low organic content"/>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457950" y="1517650"/>
            <a:ext cx="2519362" cy="3684588"/>
          </a:xfrm>
        </p:spPr>
      </p:pic>
      <p:sp>
        <p:nvSpPr>
          <p:cNvPr id="12" name="Text Box 4" descr="Photo of a grassland soil profile, with a thick black A horizon with lots of organic matter. "/>
          <p:cNvSpPr txBox="1">
            <a:spLocks noChangeArrowheads="1"/>
          </p:cNvSpPr>
          <p:nvPr/>
        </p:nvSpPr>
        <p:spPr bwMode="auto">
          <a:xfrm>
            <a:off x="5785773" y="6197496"/>
            <a:ext cx="3159126" cy="3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a:lnSpc>
                <a:spcPct val="100000"/>
              </a:lnSpc>
              <a:spcAft>
                <a:spcPct val="0"/>
              </a:spcAft>
              <a:buClrTx/>
            </a:pPr>
            <a:r>
              <a:rPr lang="es-ES" sz="1200" i="1" dirty="0"/>
              <a:t>Suelo formado en condiciones muy secas o áridas en Nuevo México, EE. UU.</a:t>
            </a:r>
            <a:endParaRPr lang="en-US" altLang="en-US" sz="1200" b="0" i="1" dirty="0"/>
          </a:p>
        </p:txBody>
      </p:sp>
      <p:pic>
        <p:nvPicPr>
          <p:cNvPr id="7" name="Picture 6" descr="Photo of dryland landscap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377" y="5038612"/>
            <a:ext cx="2361433" cy="1536157"/>
          </a:xfrm>
          <a:prstGeom prst="rect">
            <a:avLst/>
          </a:prstGeom>
        </p:spPr>
      </p:pic>
    </p:spTree>
    <p:extLst>
      <p:ext uri="{BB962C8B-B14F-4D97-AF65-F5344CB8AC3E}">
        <p14:creationId xmlns:p14="http://schemas.microsoft.com/office/powerpoint/2010/main" val="1180040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llustration of two hands holding soil clod."/>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257300" y="936030"/>
            <a:ext cx="7886700" cy="5921969"/>
          </a:xfrm>
          <a:prstGeom prst="rect">
            <a:avLst/>
          </a:prstGeom>
        </p:spPr>
      </p:pic>
      <p:sp>
        <p:nvSpPr>
          <p:cNvPr id="4" name="Slide Number Placeholder 3"/>
          <p:cNvSpPr>
            <a:spLocks noGrp="1"/>
          </p:cNvSpPr>
          <p:nvPr>
            <p:ph type="sldNum" sz="quarter" idx="12"/>
          </p:nvPr>
        </p:nvSpPr>
        <p:spPr/>
        <p:txBody>
          <a:bodyPr/>
          <a:lstStyle/>
          <a:p>
            <a:fld id="{17412239-1292-C749-8343-A6DE4C9B54BD}" type="slidenum">
              <a:rPr lang="en-US" smtClean="0"/>
              <a:t>1</a:t>
            </a:fld>
            <a:endParaRPr lang="en-US" dirty="0"/>
          </a:p>
        </p:txBody>
      </p:sp>
      <p:sp>
        <p:nvSpPr>
          <p:cNvPr id="2" name="Title 1"/>
          <p:cNvSpPr>
            <a:spLocks noGrp="1"/>
          </p:cNvSpPr>
          <p:nvPr>
            <p:ph type="title"/>
          </p:nvPr>
        </p:nvSpPr>
        <p:spPr>
          <a:xfrm>
            <a:off x="1381124" y="613554"/>
            <a:ext cx="7886700" cy="1325563"/>
          </a:xfrm>
        </p:spPr>
        <p:txBody>
          <a:bodyPr>
            <a:normAutofit/>
          </a:bodyPr>
          <a:lstStyle/>
          <a:p>
            <a:r>
              <a:rPr lang="es-AR" sz="3600" dirty="0" smtClean="0"/>
              <a:t>Resumen</a:t>
            </a:r>
            <a:endParaRPr lang="es-AR" sz="3600" dirty="0"/>
          </a:p>
        </p:txBody>
      </p:sp>
      <p:sp>
        <p:nvSpPr>
          <p:cNvPr id="3" name="Content Placeholder 2"/>
          <p:cNvSpPr>
            <a:spLocks noGrp="1"/>
          </p:cNvSpPr>
          <p:nvPr>
            <p:ph sz="half" idx="1"/>
          </p:nvPr>
        </p:nvSpPr>
        <p:spPr>
          <a:xfrm>
            <a:off x="1381124" y="1647931"/>
            <a:ext cx="7391401" cy="4941041"/>
          </a:xfrm>
        </p:spPr>
        <p:txBody>
          <a:bodyPr>
            <a:normAutofit fontScale="40000" lnSpcReduction="20000"/>
          </a:bodyPr>
          <a:lstStyle/>
          <a:p>
            <a:pPr marL="0" indent="0">
              <a:buClr>
                <a:srgbClr val="000000"/>
              </a:buClr>
              <a:buSzPct val="100000"/>
              <a:buNone/>
              <a:defRPr/>
            </a:pPr>
            <a:r>
              <a:rPr lang="es-AR" sz="3400" b="1" dirty="0" smtClean="0"/>
              <a:t>Este módulo:</a:t>
            </a:r>
          </a:p>
          <a:p>
            <a:pPr>
              <a:buClr>
                <a:srgbClr val="000000"/>
              </a:buClr>
              <a:buSzPct val="100000"/>
              <a:defRPr/>
            </a:pPr>
            <a:r>
              <a:rPr lang="es-AR" sz="3400" dirty="0" smtClean="0"/>
              <a:t>Introduce la investigación de suelos, </a:t>
            </a:r>
            <a:r>
              <a:rPr lang="es-AR" sz="3400" dirty="0" err="1" smtClean="0"/>
              <a:t>Pedósfera</a:t>
            </a:r>
            <a:endParaRPr lang="es-AR" sz="3400" dirty="0" smtClean="0"/>
          </a:p>
          <a:p>
            <a:pPr>
              <a:buClr>
                <a:srgbClr val="000000"/>
              </a:buClr>
              <a:buSzPct val="100000"/>
              <a:defRPr/>
            </a:pPr>
            <a:r>
              <a:rPr lang="es-AR" sz="3400" dirty="0" smtClean="0"/>
              <a:t>Describe el rol de los suelos en el Sistema Tierra </a:t>
            </a:r>
          </a:p>
          <a:p>
            <a:pPr>
              <a:buClr>
                <a:srgbClr val="000000"/>
              </a:buClr>
              <a:buSzPct val="100000"/>
              <a:defRPr/>
            </a:pPr>
            <a:r>
              <a:rPr lang="es-AR" sz="3400" dirty="0" smtClean="0"/>
              <a:t>Explica como se forman los suelos </a:t>
            </a:r>
          </a:p>
          <a:p>
            <a:pPr>
              <a:buClr>
                <a:srgbClr val="000000"/>
              </a:buClr>
              <a:buSzPct val="100000"/>
              <a:defRPr/>
            </a:pPr>
            <a:r>
              <a:rPr lang="es-AR" sz="3400" dirty="0" smtClean="0"/>
              <a:t>Provee instrucciones sobre cómo definir un sitio de suelo</a:t>
            </a:r>
          </a:p>
          <a:p>
            <a:pPr>
              <a:buClr>
                <a:srgbClr val="000000"/>
              </a:buClr>
              <a:buSzPct val="100000"/>
              <a:defRPr/>
            </a:pPr>
            <a:r>
              <a:rPr lang="es-AR" sz="3400" dirty="0" smtClean="0"/>
              <a:t>Explica como reportar la definición del sitio de suelo</a:t>
            </a:r>
          </a:p>
          <a:p>
            <a:pPr>
              <a:buClr>
                <a:srgbClr val="000000"/>
              </a:buClr>
              <a:buSzPct val="100000"/>
              <a:defRPr/>
            </a:pPr>
            <a:endParaRPr lang="es-AR" sz="3400" dirty="0" smtClean="0"/>
          </a:p>
          <a:p>
            <a:pPr marL="0" indent="0">
              <a:buClr>
                <a:srgbClr val="000000"/>
              </a:buClr>
              <a:buSzPct val="100000"/>
              <a:buNone/>
              <a:defRPr/>
            </a:pPr>
            <a:r>
              <a:rPr lang="es-AR" sz="3400" b="1" dirty="0" smtClean="0"/>
              <a:t>Objetivos de Aprendizaje:</a:t>
            </a:r>
          </a:p>
          <a:p>
            <a:pPr marL="0" indent="0">
              <a:buClr>
                <a:srgbClr val="000000"/>
              </a:buClr>
              <a:buSzPct val="100000"/>
              <a:buNone/>
              <a:defRPr/>
            </a:pPr>
            <a:r>
              <a:rPr lang="es-AR" sz="3400" dirty="0" smtClean="0"/>
              <a:t>Después de completar este modulo serás capaz de:</a:t>
            </a:r>
          </a:p>
          <a:p>
            <a:pPr>
              <a:buClr>
                <a:srgbClr val="000000"/>
              </a:buClr>
              <a:buSzPct val="100000"/>
              <a:defRPr/>
            </a:pPr>
            <a:r>
              <a:rPr lang="es-AR" sz="3400" dirty="0" smtClean="0"/>
              <a:t>Explicar el importante rol de los suelos en el Sistema Tierra </a:t>
            </a:r>
          </a:p>
          <a:p>
            <a:pPr>
              <a:buClr>
                <a:srgbClr val="000000"/>
              </a:buClr>
              <a:buSzPct val="100000"/>
              <a:defRPr/>
            </a:pPr>
            <a:r>
              <a:rPr lang="es-AR" sz="3400" dirty="0" smtClean="0"/>
              <a:t>Identificar horizontes del suelo</a:t>
            </a:r>
          </a:p>
          <a:p>
            <a:pPr>
              <a:buClr>
                <a:srgbClr val="000000"/>
              </a:buClr>
              <a:buSzPct val="100000"/>
              <a:defRPr/>
            </a:pPr>
            <a:r>
              <a:rPr lang="es-AR" sz="3400" dirty="0" smtClean="0"/>
              <a:t>Explicar los factores de formación del suelo</a:t>
            </a:r>
          </a:p>
          <a:p>
            <a:pPr>
              <a:buClr>
                <a:srgbClr val="000000"/>
              </a:buClr>
              <a:buSzPct val="100000"/>
              <a:defRPr/>
            </a:pPr>
            <a:r>
              <a:rPr lang="es-AR" sz="3400" dirty="0" smtClean="0"/>
              <a:t>Definir sitios de Temperatura y Humedad del suelo</a:t>
            </a:r>
          </a:p>
          <a:p>
            <a:pPr>
              <a:buClr>
                <a:srgbClr val="000000"/>
              </a:buClr>
              <a:buSzPct val="100000"/>
              <a:defRPr/>
            </a:pPr>
            <a:r>
              <a:rPr lang="es-AR" sz="3400" dirty="0" smtClean="0"/>
              <a:t>Definir sitios de caracterización de suelos</a:t>
            </a:r>
          </a:p>
          <a:p>
            <a:pPr>
              <a:buClr>
                <a:srgbClr val="000000"/>
              </a:buClr>
              <a:buSzPct val="100000"/>
              <a:defRPr/>
            </a:pPr>
            <a:r>
              <a:rPr lang="es-AR" sz="3400" dirty="0" smtClean="0"/>
              <a:t>Reportar definición del sitio de suelo a GLOBE </a:t>
            </a:r>
          </a:p>
          <a:p>
            <a:pPr>
              <a:buClr>
                <a:srgbClr val="000000"/>
              </a:buClr>
              <a:buSzPct val="100000"/>
              <a:defRPr/>
            </a:pPr>
            <a:endParaRPr lang="es-AR" sz="3400" dirty="0" smtClean="0"/>
          </a:p>
          <a:p>
            <a:pPr marL="0" indent="0">
              <a:buClr>
                <a:srgbClr val="000000"/>
              </a:buClr>
              <a:buSzPct val="100000"/>
              <a:buNone/>
              <a:defRPr/>
            </a:pPr>
            <a:r>
              <a:rPr lang="es-AR" sz="3400" b="1" i="1" dirty="0" smtClean="0"/>
              <a:t>Tiempo estimado para completar este modulo, 1.5 horas</a:t>
            </a:r>
          </a:p>
          <a:p>
            <a:pPr>
              <a:buClr>
                <a:srgbClr val="000000"/>
              </a:buClr>
              <a:buSzPct val="100000"/>
              <a:buNone/>
              <a:defRPr/>
            </a:pPr>
            <a:endParaRPr lang="es-AR" dirty="0"/>
          </a:p>
        </p:txBody>
      </p:sp>
    </p:spTree>
    <p:extLst>
      <p:ext uri="{BB962C8B-B14F-4D97-AF65-F5344CB8AC3E}">
        <p14:creationId xmlns:p14="http://schemas.microsoft.com/office/powerpoint/2010/main" val="569203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93000"/>
              </a:lnSpc>
            </a:pPr>
            <a:r>
              <a:rPr lang="es-AR" altLang="en-US" sz="2400" dirty="0">
                <a:solidFill>
                  <a:srgbClr val="000000"/>
                </a:solidFill>
              </a:rPr>
              <a:t>Ejemplo de un perfil de suelo formado bajo condiciones húmedas</a:t>
            </a:r>
            <a:endParaRPr lang="en-US" altLang="en-US" sz="2400" dirty="0">
              <a:solidFill>
                <a:srgbClr val="000000"/>
              </a:solidFill>
            </a:endParaRPr>
          </a:p>
        </p:txBody>
      </p:sp>
      <p:sp>
        <p:nvSpPr>
          <p:cNvPr id="3" name="Content Placeholder 2"/>
          <p:cNvSpPr>
            <a:spLocks noGrp="1"/>
          </p:cNvSpPr>
          <p:nvPr>
            <p:ph sz="half" idx="1"/>
          </p:nvPr>
        </p:nvSpPr>
        <p:spPr>
          <a:xfrm>
            <a:off x="1411251" y="1825625"/>
            <a:ext cx="4841767" cy="4351338"/>
          </a:xfrm>
        </p:spPr>
        <p:txBody>
          <a:bodyPr>
            <a:noAutofit/>
          </a:bodyPr>
          <a:lstStyle/>
          <a:p>
            <a:pPr algn="just"/>
            <a:r>
              <a:rPr lang="es-AR" sz="1800" dirty="0"/>
              <a:t>Los suelos húmedos se encuentran en muchas partes del mundo. El horizonte de superficie suele ser oscuro porque la materia orgánica se acumula cuando el suelo está saturado de agua. Cuando ocurren estas condiciones, no hay suficiente oxígeno para que los organismos descompongan el material orgánico.</a:t>
            </a:r>
          </a:p>
          <a:p>
            <a:pPr algn="just"/>
            <a:r>
              <a:rPr lang="es-AR" sz="1800" dirty="0"/>
              <a:t>Los colores del horizonte inferior suelen ser de color grisáceo. A veces, como en esta imagen, el color gris del suelo tiene rayas anaranjadas o marrones en su interior, que se llaman moteados.</a:t>
            </a:r>
          </a:p>
          <a:p>
            <a:pPr algn="just"/>
            <a:r>
              <a:rPr lang="es-AR" sz="1800" dirty="0"/>
              <a:t>Los colores grises indican que el suelo estuvo húmedo durante un largo período de tiempo, mientras que los moteados nos muestran dónde estaba presente algo de oxígeno en el suelo.</a:t>
            </a:r>
            <a:endParaRPr lang="en-US" altLang="en-US" sz="1800" dirty="0">
              <a:solidFill>
                <a:srgbClr val="000000"/>
              </a:solidFill>
            </a:endParaRPr>
          </a:p>
        </p:txBody>
      </p:sp>
      <p:sp>
        <p:nvSpPr>
          <p:cNvPr id="4" name="Slide Number Placeholder 3"/>
          <p:cNvSpPr>
            <a:spLocks noGrp="1"/>
          </p:cNvSpPr>
          <p:nvPr>
            <p:ph type="sldNum" sz="quarter" idx="12"/>
          </p:nvPr>
        </p:nvSpPr>
        <p:spPr/>
        <p:txBody>
          <a:bodyPr/>
          <a:lstStyle/>
          <a:p>
            <a:fld id="{17412239-1292-C749-8343-A6DE4C9B54BD}" type="slidenum">
              <a:rPr lang="en-US" smtClean="0"/>
              <a:t>19</a:t>
            </a:fld>
            <a:endParaRPr lang="en-US" dirty="0"/>
          </a:p>
        </p:txBody>
      </p:sp>
      <p:pic>
        <p:nvPicPr>
          <p:cNvPr id="5" name="Content Placeholder 4" descr="Photo of a mottled soil profile formed under wet conditions. Oxidation and reduction of the soils under wet and dry conditions result in the mottling and the grey (gleyed) soils."/>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518737" y="1778000"/>
            <a:ext cx="2528887" cy="3760788"/>
          </a:xfrm>
        </p:spPr>
      </p:pic>
      <p:sp>
        <p:nvSpPr>
          <p:cNvPr id="12" name="Text Box 4" descr="Photo of a grassland soil profile, with a thick black A horizon with lots of organic matter. "/>
          <p:cNvSpPr txBox="1">
            <a:spLocks noChangeArrowheads="1"/>
          </p:cNvSpPr>
          <p:nvPr/>
        </p:nvSpPr>
        <p:spPr bwMode="auto">
          <a:xfrm>
            <a:off x="6518737" y="5616669"/>
            <a:ext cx="2528887" cy="3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a:lnSpc>
                <a:spcPct val="100000"/>
              </a:lnSpc>
              <a:spcAft>
                <a:spcPct val="0"/>
              </a:spcAft>
              <a:buClrTx/>
            </a:pPr>
            <a:r>
              <a:rPr lang="es-ES" sz="1200" i="1" dirty="0"/>
              <a:t>Suelo húmedo muestreado en Luisiana, EE. UU.</a:t>
            </a:r>
            <a:endParaRPr lang="en-US" altLang="en-US" sz="1200" b="0" i="1" dirty="0"/>
          </a:p>
        </p:txBody>
      </p:sp>
    </p:spTree>
    <p:extLst>
      <p:ext uri="{BB962C8B-B14F-4D97-AF65-F5344CB8AC3E}">
        <p14:creationId xmlns:p14="http://schemas.microsoft.com/office/powerpoint/2010/main" val="1964439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93000"/>
              </a:lnSpc>
            </a:pPr>
            <a:r>
              <a:rPr lang="es-AR" altLang="en-US" sz="2400" dirty="0">
                <a:solidFill>
                  <a:srgbClr val="000000"/>
                </a:solidFill>
              </a:rPr>
              <a:t>Ejemplo de un perfil de suelo formado en un clima muy frío</a:t>
            </a:r>
            <a:endParaRPr lang="en-US" altLang="en-US" sz="2400" dirty="0">
              <a:solidFill>
                <a:srgbClr val="000000"/>
              </a:solidFill>
            </a:endParaRPr>
          </a:p>
        </p:txBody>
      </p:sp>
      <p:sp>
        <p:nvSpPr>
          <p:cNvPr id="3" name="Content Placeholder 2"/>
          <p:cNvSpPr>
            <a:spLocks noGrp="1"/>
          </p:cNvSpPr>
          <p:nvPr>
            <p:ph sz="half" idx="1"/>
          </p:nvPr>
        </p:nvSpPr>
        <p:spPr>
          <a:xfrm>
            <a:off x="1411252" y="1825625"/>
            <a:ext cx="4463076" cy="4351338"/>
          </a:xfrm>
        </p:spPr>
        <p:txBody>
          <a:bodyPr>
            <a:noAutofit/>
          </a:bodyPr>
          <a:lstStyle/>
          <a:p>
            <a:pPr marL="0" indent="0" algn="just">
              <a:buNone/>
            </a:pPr>
            <a:r>
              <a:rPr lang="es-AR" sz="1400" dirty="0"/>
              <a:t>La superficie "</a:t>
            </a:r>
            <a:r>
              <a:rPr lang="es-AR" sz="1400" dirty="0" err="1"/>
              <a:t>hummocky</a:t>
            </a:r>
            <a:r>
              <a:rPr lang="es-AR" sz="1400" dirty="0"/>
              <a:t>" o ondulada de este suelo es causada por la congelación y descongelación del agua almacenada en el suelo año tras año</a:t>
            </a:r>
            <a:r>
              <a:rPr lang="es-AR" sz="1400" dirty="0" smtClean="0"/>
              <a:t>.</a:t>
            </a:r>
          </a:p>
          <a:p>
            <a:pPr marL="0" indent="0" algn="just">
              <a:buNone/>
            </a:pPr>
            <a:r>
              <a:rPr lang="es-AR" sz="1400" dirty="0" smtClean="0"/>
              <a:t>Las </a:t>
            </a:r>
            <a:r>
              <a:rPr lang="es-AR" sz="1400" dirty="0"/>
              <a:t>zonas negras indican lugares donde se han acumulado materiales orgánicos durante los ciclos de congelación y descongelación. </a:t>
            </a:r>
            <a:endParaRPr lang="es-AR" sz="1400" dirty="0" smtClean="0"/>
          </a:p>
          <a:p>
            <a:pPr marL="0" indent="0" algn="just">
              <a:buNone/>
            </a:pPr>
            <a:r>
              <a:rPr lang="es-AR" sz="1400" dirty="0" smtClean="0"/>
              <a:t>El </a:t>
            </a:r>
            <a:r>
              <a:rPr lang="es-AR" sz="1400" dirty="0"/>
              <a:t>proceso de congelación y descongelación y agitación del suelo se denomina crioturbación. </a:t>
            </a:r>
            <a:endParaRPr lang="es-AR" sz="1400" dirty="0" smtClean="0"/>
          </a:p>
          <a:p>
            <a:pPr marL="0" indent="0" algn="just">
              <a:buNone/>
            </a:pPr>
            <a:r>
              <a:rPr lang="es-AR" sz="1400" dirty="0" smtClean="0"/>
              <a:t>Este </a:t>
            </a:r>
            <a:r>
              <a:rPr lang="es-AR" sz="1400" dirty="0"/>
              <a:t>suelo no está muy desarrollado y solo tiene ligeras indicaciones de horizontes que pueden verse por las débiles diferencias de color. </a:t>
            </a:r>
            <a:endParaRPr lang="es-AR" sz="1400" dirty="0" smtClean="0"/>
          </a:p>
          <a:p>
            <a:pPr marL="0" indent="0" algn="just">
              <a:buNone/>
            </a:pPr>
            <a:r>
              <a:rPr lang="es-AR" sz="1400" dirty="0" smtClean="0"/>
              <a:t>En </a:t>
            </a:r>
            <a:r>
              <a:rPr lang="es-AR" sz="1400" dirty="0"/>
              <a:t>la parte inferior del perfil hay una capa llamada permafrost, que consiste en hielo, tierra o una mezcla de ambos. </a:t>
            </a:r>
            <a:endParaRPr lang="es-AR" sz="1400" dirty="0" smtClean="0"/>
          </a:p>
          <a:p>
            <a:pPr marL="0" indent="0" algn="just">
              <a:buNone/>
            </a:pPr>
            <a:r>
              <a:rPr lang="es-AR" sz="1400" dirty="0" smtClean="0"/>
              <a:t>La </a:t>
            </a:r>
            <a:r>
              <a:rPr lang="es-AR" sz="1400" dirty="0"/>
              <a:t>capa de permafrost se mantiene por debajo de 0˚C durante todo el año. El material orgánico oscuro y espeso en este suelo se acumula porque la descomposición es muy lenta en climas fríos.</a:t>
            </a:r>
            <a:endParaRPr lang="en-US" altLang="en-US" sz="1400" dirty="0">
              <a:solidFill>
                <a:srgbClr val="000000"/>
              </a:solidFill>
            </a:endParaRPr>
          </a:p>
        </p:txBody>
      </p:sp>
      <p:sp>
        <p:nvSpPr>
          <p:cNvPr id="4" name="Slide Number Placeholder 3"/>
          <p:cNvSpPr>
            <a:spLocks noGrp="1"/>
          </p:cNvSpPr>
          <p:nvPr>
            <p:ph type="sldNum" sz="quarter" idx="12"/>
          </p:nvPr>
        </p:nvSpPr>
        <p:spPr/>
        <p:txBody>
          <a:bodyPr/>
          <a:lstStyle/>
          <a:p>
            <a:fld id="{17412239-1292-C749-8343-A6DE4C9B54BD}" type="slidenum">
              <a:rPr lang="en-US" smtClean="0"/>
              <a:t>20</a:t>
            </a:fld>
            <a:endParaRPr lang="en-US" dirty="0"/>
          </a:p>
        </p:txBody>
      </p:sp>
      <p:pic>
        <p:nvPicPr>
          <p:cNvPr id="6" name="Content Placeholder 5" descr="Photo of a cryoturbated soil: a soil that has been disturbed by freeze-thaw cycles. Note that the soil horizons evidenced in the previous soil profiles are not as clear here, because of the mixing. "/>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989638" y="1690688"/>
            <a:ext cx="2763837" cy="1863725"/>
          </a:xfrm>
        </p:spPr>
      </p:pic>
      <p:sp>
        <p:nvSpPr>
          <p:cNvPr id="12" name="Text Box 4" descr="Photo of a grassland soil profile, with a thick black A horizon with lots of organic matter. "/>
          <p:cNvSpPr txBox="1">
            <a:spLocks noChangeArrowheads="1"/>
          </p:cNvSpPr>
          <p:nvPr/>
        </p:nvSpPr>
        <p:spPr bwMode="auto">
          <a:xfrm>
            <a:off x="6142382" y="3598885"/>
            <a:ext cx="2539800" cy="80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a:lnSpc>
                <a:spcPct val="100000"/>
              </a:lnSpc>
              <a:spcAft>
                <a:spcPct val="0"/>
              </a:spcAft>
              <a:buClrTx/>
            </a:pPr>
            <a:r>
              <a:rPr lang="es-ES" sz="1200" i="1" dirty="0"/>
              <a:t>Suelo formado bajo un clima muy frío cerca de </a:t>
            </a:r>
            <a:r>
              <a:rPr lang="es-ES" sz="1200" i="1" dirty="0" err="1"/>
              <a:t>Inuvik</a:t>
            </a:r>
            <a:r>
              <a:rPr lang="es-ES" sz="1200" i="1" dirty="0"/>
              <a:t> en el Territorio del Noroeste de Canadá</a:t>
            </a:r>
            <a:endParaRPr lang="en-US" altLang="en-US" sz="1200" b="0" i="1" dirty="0"/>
          </a:p>
        </p:txBody>
      </p:sp>
      <p:pic>
        <p:nvPicPr>
          <p:cNvPr id="7" name="Picture 6" descr="Photo of a boreal fores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701" y="4325261"/>
            <a:ext cx="2690774" cy="1851252"/>
          </a:xfrm>
          <a:prstGeom prst="rect">
            <a:avLst/>
          </a:prstGeom>
        </p:spPr>
      </p:pic>
    </p:spTree>
    <p:extLst>
      <p:ext uri="{BB962C8B-B14F-4D97-AF65-F5344CB8AC3E}">
        <p14:creationId xmlns:p14="http://schemas.microsoft.com/office/powerpoint/2010/main" val="642493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3000"/>
              </a:lnSpc>
            </a:pPr>
            <a:r>
              <a:rPr lang="es-AR" altLang="en-US" sz="3600" dirty="0" smtClean="0">
                <a:solidFill>
                  <a:srgbClr val="000000"/>
                </a:solidFill>
              </a:rPr>
              <a:t>Protocolos de suelo GLOBE </a:t>
            </a:r>
            <a:r>
              <a:rPr lang="en-US" altLang="en-US" sz="3600" dirty="0" smtClean="0">
                <a:solidFill>
                  <a:schemeClr val="bg1"/>
                </a:solidFill>
              </a:rPr>
              <a:t>1</a:t>
            </a:r>
            <a:endParaRPr lang="en-US" altLang="en-US" sz="3600" dirty="0">
              <a:solidFill>
                <a:schemeClr val="bg1"/>
              </a:solidFill>
            </a:endParaRPr>
          </a:p>
        </p:txBody>
      </p:sp>
      <p:sp>
        <p:nvSpPr>
          <p:cNvPr id="3" name="Content Placeholder 2"/>
          <p:cNvSpPr>
            <a:spLocks noGrp="1"/>
          </p:cNvSpPr>
          <p:nvPr>
            <p:ph sz="half" idx="1"/>
          </p:nvPr>
        </p:nvSpPr>
        <p:spPr>
          <a:xfrm>
            <a:off x="1411252" y="1825625"/>
            <a:ext cx="4749404" cy="4351338"/>
          </a:xfrm>
        </p:spPr>
        <p:txBody>
          <a:bodyPr>
            <a:noAutofit/>
          </a:bodyPr>
          <a:lstStyle/>
          <a:p>
            <a:pPr algn="just">
              <a:spcBef>
                <a:spcPts val="2400"/>
              </a:spcBef>
              <a:buClr>
                <a:srgbClr val="000000"/>
              </a:buClr>
              <a:buSzPct val="100000"/>
            </a:pPr>
            <a:r>
              <a:rPr lang="es-AR" altLang="en-US" sz="2000" dirty="0" smtClean="0"/>
              <a:t>Las </a:t>
            </a:r>
            <a:r>
              <a:rPr lang="es-AR" altLang="en-US" sz="2000" dirty="0"/>
              <a:t>características de un perfil de suelo generalmente cambian lentamente a lo largo de los siglos a medida que se </a:t>
            </a:r>
            <a:r>
              <a:rPr lang="es-AR" altLang="en-US" sz="2000" dirty="0" smtClean="0"/>
              <a:t>forma, </a:t>
            </a:r>
            <a:r>
              <a:rPr lang="es-AR" altLang="en-US" sz="2000" dirty="0"/>
              <a:t>pero la actividad humana puede causar cambios rápidos.</a:t>
            </a:r>
          </a:p>
          <a:p>
            <a:pPr algn="just">
              <a:spcBef>
                <a:spcPts val="2400"/>
              </a:spcBef>
              <a:buClr>
                <a:srgbClr val="000000"/>
              </a:buClr>
              <a:buSzPct val="100000"/>
            </a:pPr>
            <a:r>
              <a:rPr lang="es-AR" altLang="en-US" sz="2000" dirty="0" smtClean="0"/>
              <a:t>Las </a:t>
            </a:r>
            <a:r>
              <a:rPr lang="es-AR" altLang="en-US" sz="2000" dirty="0"/>
              <a:t>propiedades del suelo, como la temperatura y el contenido de humedad, pueden cambiar rápidamente, particularmente cerca de la </a:t>
            </a:r>
            <a:r>
              <a:rPr lang="es-AR" altLang="en-US" sz="2000" dirty="0" smtClean="0"/>
              <a:t>superficie.</a:t>
            </a:r>
          </a:p>
          <a:p>
            <a:pPr algn="just">
              <a:spcBef>
                <a:spcPts val="2400"/>
              </a:spcBef>
              <a:buClr>
                <a:srgbClr val="000000"/>
              </a:buClr>
              <a:buSzPct val="100000"/>
            </a:pPr>
            <a:r>
              <a:rPr lang="es-AR" altLang="en-US" sz="2000" dirty="0" smtClean="0"/>
              <a:t>Los </a:t>
            </a:r>
            <a:r>
              <a:rPr lang="es-AR" altLang="en-US" sz="2000" dirty="0"/>
              <a:t>protocolos GLOBE son diferentes dependiendo de la velocidad a la que cambia la propiedad que se está midiendo.</a:t>
            </a:r>
            <a:endParaRPr lang="en-US" altLang="en-US" sz="2000" dirty="0"/>
          </a:p>
        </p:txBody>
      </p:sp>
      <p:sp>
        <p:nvSpPr>
          <p:cNvPr id="4" name="Slide Number Placeholder 3"/>
          <p:cNvSpPr>
            <a:spLocks noGrp="1"/>
          </p:cNvSpPr>
          <p:nvPr>
            <p:ph type="sldNum" sz="quarter" idx="12"/>
          </p:nvPr>
        </p:nvSpPr>
        <p:spPr/>
        <p:txBody>
          <a:bodyPr/>
          <a:lstStyle/>
          <a:p>
            <a:fld id="{17412239-1292-C749-8343-A6DE4C9B54BD}" type="slidenum">
              <a:rPr lang="en-US" smtClean="0"/>
              <a:t>21</a:t>
            </a:fld>
            <a:endParaRPr lang="en-US" dirty="0"/>
          </a:p>
        </p:txBody>
      </p:sp>
      <p:pic>
        <p:nvPicPr>
          <p:cNvPr id="5" name="Content Placeholder 4" descr="photo of a soil profile. Dark soil is in the upper A horizon. A series of buried dark horizons are separated light horizons. You read the story from the bottom up. "/>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341053" y="1674813"/>
            <a:ext cx="2682875" cy="4046537"/>
          </a:xfrm>
        </p:spPr>
      </p:pic>
    </p:spTree>
    <p:extLst>
      <p:ext uri="{BB962C8B-B14F-4D97-AF65-F5344CB8AC3E}">
        <p14:creationId xmlns:p14="http://schemas.microsoft.com/office/powerpoint/2010/main" val="790141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llustration of two students preparing to measure the depth of soil horizons using  a tape measure. "/>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8365" y="960580"/>
            <a:ext cx="8176740" cy="5915891"/>
          </a:xfrm>
        </p:spPr>
      </p:pic>
      <p:sp>
        <p:nvSpPr>
          <p:cNvPr id="2" name="Title 1"/>
          <p:cNvSpPr>
            <a:spLocks noGrp="1"/>
          </p:cNvSpPr>
          <p:nvPr>
            <p:ph type="title"/>
          </p:nvPr>
        </p:nvSpPr>
        <p:spPr/>
        <p:txBody>
          <a:bodyPr>
            <a:normAutofit/>
          </a:bodyPr>
          <a:lstStyle/>
          <a:p>
            <a:pPr>
              <a:lnSpc>
                <a:spcPct val="93000"/>
              </a:lnSpc>
            </a:pPr>
            <a:r>
              <a:rPr lang="en-US" altLang="en-US" sz="3600" dirty="0">
                <a:solidFill>
                  <a:srgbClr val="000000"/>
                </a:solidFill>
              </a:rPr>
              <a:t>GLOBE Soil Protocols </a:t>
            </a:r>
            <a:r>
              <a:rPr lang="en-US" altLang="en-US" sz="3600" dirty="0">
                <a:solidFill>
                  <a:schemeClr val="bg2"/>
                </a:solidFill>
              </a:rPr>
              <a:t>2</a:t>
            </a:r>
          </a:p>
        </p:txBody>
      </p:sp>
      <p:sp>
        <p:nvSpPr>
          <p:cNvPr id="4" name="Slide Number Placeholder 3"/>
          <p:cNvSpPr>
            <a:spLocks noGrp="1"/>
          </p:cNvSpPr>
          <p:nvPr>
            <p:ph type="sldNum" sz="quarter" idx="12"/>
          </p:nvPr>
        </p:nvSpPr>
        <p:spPr/>
        <p:txBody>
          <a:bodyPr/>
          <a:lstStyle/>
          <a:p>
            <a:fld id="{17412239-1292-C749-8343-A6DE4C9B54BD}" type="slidenum">
              <a:rPr lang="en-US" smtClean="0"/>
              <a:t>22</a:t>
            </a:fld>
            <a:endParaRPr lang="en-US" dirty="0"/>
          </a:p>
        </p:txBody>
      </p:sp>
    </p:spTree>
    <p:extLst>
      <p:ext uri="{BB962C8B-B14F-4D97-AF65-F5344CB8AC3E}">
        <p14:creationId xmlns:p14="http://schemas.microsoft.com/office/powerpoint/2010/main" val="3098012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3000"/>
              </a:lnSpc>
            </a:pPr>
            <a:r>
              <a:rPr lang="es-AR" altLang="en-US" sz="3600" dirty="0" smtClean="0">
                <a:solidFill>
                  <a:srgbClr val="000000"/>
                </a:solidFill>
              </a:rPr>
              <a:t>Protocolos de suelo</a:t>
            </a:r>
            <a:endParaRPr lang="es-AR" altLang="en-US" sz="2800" dirty="0">
              <a:solidFill>
                <a:srgbClr val="000000"/>
              </a:solidFill>
            </a:endParaRPr>
          </a:p>
        </p:txBody>
      </p:sp>
      <p:sp>
        <p:nvSpPr>
          <p:cNvPr id="3" name="Content Placeholder 2"/>
          <p:cNvSpPr>
            <a:spLocks noGrp="1"/>
          </p:cNvSpPr>
          <p:nvPr>
            <p:ph sz="half" idx="1"/>
          </p:nvPr>
        </p:nvSpPr>
        <p:spPr>
          <a:xfrm>
            <a:off x="1411252" y="1825625"/>
            <a:ext cx="5626858" cy="4351338"/>
          </a:xfrm>
        </p:spPr>
        <p:txBody>
          <a:bodyPr>
            <a:noAutofit/>
          </a:bodyPr>
          <a:lstStyle/>
          <a:p>
            <a:pPr marL="0" indent="0">
              <a:buClr>
                <a:srgbClr val="000000"/>
              </a:buClr>
              <a:buSzPct val="100000"/>
              <a:buNone/>
              <a:defRPr/>
            </a:pPr>
            <a:r>
              <a:rPr lang="es-AR" sz="2000" b="1" dirty="0" smtClean="0"/>
              <a:t>Caracterización del suelo.</a:t>
            </a:r>
          </a:p>
          <a:p>
            <a:pPr>
              <a:buClr>
                <a:srgbClr val="000000"/>
              </a:buClr>
              <a:buSzPct val="100000"/>
              <a:defRPr/>
            </a:pPr>
            <a:r>
              <a:rPr lang="es-AR" sz="2000" dirty="0" smtClean="0"/>
              <a:t>Generalmente </a:t>
            </a:r>
            <a:r>
              <a:rPr lang="es-AR" sz="2000" dirty="0"/>
              <a:t>se mide solo una vez en los sitios de caracterización de suelos con definición de horizonte, observaciones de campo, recolección de muestras y mediciones de </a:t>
            </a:r>
            <a:r>
              <a:rPr lang="es-AR" sz="2000" dirty="0" smtClean="0"/>
              <a:t>laboratorio</a:t>
            </a:r>
          </a:p>
          <a:p>
            <a:pPr marL="0" indent="0">
              <a:buClr>
                <a:srgbClr val="000000"/>
              </a:buClr>
              <a:buSzPct val="100000"/>
              <a:buNone/>
              <a:defRPr/>
            </a:pPr>
            <a:r>
              <a:rPr lang="es-AR" sz="2000" b="1" dirty="0"/>
              <a:t>Temperatura </a:t>
            </a:r>
            <a:r>
              <a:rPr lang="es-AR" sz="2000" b="1" dirty="0" smtClean="0"/>
              <a:t>y </a:t>
            </a:r>
            <a:r>
              <a:rPr lang="es-AR" sz="2000" b="1" dirty="0"/>
              <a:t>humedad del </a:t>
            </a:r>
            <a:r>
              <a:rPr lang="es-AR" sz="2000" b="1" dirty="0" smtClean="0"/>
              <a:t>suelo</a:t>
            </a:r>
          </a:p>
          <a:p>
            <a:pPr>
              <a:buClr>
                <a:srgbClr val="000000"/>
              </a:buClr>
              <a:buSzPct val="100000"/>
              <a:defRPr/>
            </a:pPr>
            <a:r>
              <a:rPr lang="es-AR" sz="2000" dirty="0"/>
              <a:t>Medido repetidamente en sitios de humedad y temperatura del suelo</a:t>
            </a:r>
          </a:p>
          <a:p>
            <a:pPr>
              <a:buClr>
                <a:srgbClr val="000000"/>
              </a:buClr>
              <a:buSzPct val="100000"/>
              <a:defRPr/>
            </a:pPr>
            <a:r>
              <a:rPr lang="es-AR" sz="2000" dirty="0"/>
              <a:t>Diferentes protocolos para diferentes técnicas de medición</a:t>
            </a:r>
            <a:r>
              <a:rPr lang="es-AR" sz="2000" dirty="0" smtClean="0"/>
              <a:t>.</a:t>
            </a:r>
          </a:p>
          <a:p>
            <a:pPr marL="0" indent="0">
              <a:buClr>
                <a:srgbClr val="000000"/>
              </a:buClr>
              <a:buSzPct val="100000"/>
              <a:buNone/>
              <a:defRPr/>
            </a:pPr>
            <a:r>
              <a:rPr lang="es-AR" sz="2000" b="1" dirty="0" smtClean="0"/>
              <a:t>Infiltración</a:t>
            </a:r>
          </a:p>
          <a:p>
            <a:pPr>
              <a:buClr>
                <a:srgbClr val="000000"/>
              </a:buClr>
              <a:buSzPct val="100000"/>
              <a:defRPr/>
            </a:pPr>
            <a:r>
              <a:rPr lang="es-AR" sz="2000" dirty="0" smtClean="0"/>
              <a:t>Medido</a:t>
            </a:r>
            <a:r>
              <a:rPr lang="es-AR" sz="2000" dirty="0"/>
              <a:t>: Ocasionalmente en sitios de humedad y temperatura del suelo y una vez en sitios de caracterización de suelos</a:t>
            </a:r>
            <a:endParaRPr lang="en-US" sz="2000" b="1" dirty="0"/>
          </a:p>
        </p:txBody>
      </p:sp>
      <p:sp>
        <p:nvSpPr>
          <p:cNvPr id="4" name="Slide Number Placeholder 3"/>
          <p:cNvSpPr>
            <a:spLocks noGrp="1"/>
          </p:cNvSpPr>
          <p:nvPr>
            <p:ph type="sldNum" sz="quarter" idx="12"/>
          </p:nvPr>
        </p:nvSpPr>
        <p:spPr/>
        <p:txBody>
          <a:bodyPr/>
          <a:lstStyle/>
          <a:p>
            <a:fld id="{17412239-1292-C749-8343-A6DE4C9B54BD}" type="slidenum">
              <a:rPr lang="en-US" smtClean="0"/>
              <a:t>23</a:t>
            </a:fld>
            <a:endParaRPr lang="en-US" dirty="0"/>
          </a:p>
        </p:txBody>
      </p:sp>
      <p:pic>
        <p:nvPicPr>
          <p:cNvPr id="9" name="Content Placeholder 8" descr="diagram of a soil profile, showing the organic rich upper horizon, and a blocky structurebelow the root zone. "/>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7153997" y="1474788"/>
            <a:ext cx="1712912" cy="4824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8068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s-AR" altLang="en-US" sz="2800" dirty="0">
                <a:solidFill>
                  <a:srgbClr val="000000"/>
                </a:solidFill>
              </a:rPr>
              <a:t>Opciones de muestreo de caracterización del suelo</a:t>
            </a:r>
            <a:endParaRPr lang="en-US" altLang="en-US" sz="2800" dirty="0">
              <a:solidFill>
                <a:srgbClr val="000000"/>
              </a:solidFill>
            </a:endParaRPr>
          </a:p>
        </p:txBody>
      </p:sp>
      <p:pic>
        <p:nvPicPr>
          <p:cNvPr id="10" name="Content Placeholder 9" descr="Illustrations of ways to sample soil to conduct characterization of soil. You can dig a pit, look at an exposed profile by the side of the road, use an auger to punch a hole in the ground, or use a trowel to get a surface sample."/>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9559" r="70075" b="47563"/>
          <a:stretch/>
        </p:blipFill>
        <p:spPr>
          <a:xfrm>
            <a:off x="2295886" y="2355273"/>
            <a:ext cx="1657278" cy="1865745"/>
          </a:xfrm>
        </p:spPr>
      </p:pic>
      <p:sp>
        <p:nvSpPr>
          <p:cNvPr id="3" name="Slide Number Placeholder 2"/>
          <p:cNvSpPr>
            <a:spLocks noGrp="1"/>
          </p:cNvSpPr>
          <p:nvPr>
            <p:ph type="sldNum" sz="quarter" idx="12"/>
          </p:nvPr>
        </p:nvSpPr>
        <p:spPr/>
        <p:txBody>
          <a:bodyPr/>
          <a:lstStyle/>
          <a:p>
            <a:fld id="{17412239-1292-C749-8343-A6DE4C9B54BD}" type="slidenum">
              <a:rPr lang="en-US" smtClean="0"/>
              <a:t>24</a:t>
            </a:fld>
            <a:endParaRPr lang="en-US" dirty="0"/>
          </a:p>
        </p:txBody>
      </p:sp>
      <p:sp>
        <p:nvSpPr>
          <p:cNvPr id="4" name="Rectángulo 3"/>
          <p:cNvSpPr/>
          <p:nvPr/>
        </p:nvSpPr>
        <p:spPr>
          <a:xfrm>
            <a:off x="2462039" y="1939311"/>
            <a:ext cx="1982376" cy="369332"/>
          </a:xfrm>
          <a:prstGeom prst="rect">
            <a:avLst/>
          </a:prstGeom>
          <a:solidFill>
            <a:schemeClr val="bg1"/>
          </a:solidFill>
        </p:spPr>
        <p:txBody>
          <a:bodyPr wrap="square">
            <a:spAutoFit/>
          </a:bodyPr>
          <a:lstStyle/>
          <a:p>
            <a:pPr algn="ctr"/>
            <a:r>
              <a:rPr lang="es-AR" b="1" dirty="0" smtClean="0"/>
              <a:t>Fosa en el </a:t>
            </a:r>
            <a:r>
              <a:rPr lang="es-AR" b="1" dirty="0"/>
              <a:t>suelo</a:t>
            </a:r>
          </a:p>
        </p:txBody>
      </p:sp>
      <p:sp>
        <p:nvSpPr>
          <p:cNvPr id="9" name="Rectángulo 8"/>
          <p:cNvSpPr/>
          <p:nvPr/>
        </p:nvSpPr>
        <p:spPr>
          <a:xfrm>
            <a:off x="2896145" y="4284273"/>
            <a:ext cx="951543" cy="369332"/>
          </a:xfrm>
          <a:prstGeom prst="rect">
            <a:avLst/>
          </a:prstGeom>
          <a:solidFill>
            <a:schemeClr val="bg1"/>
          </a:solidFill>
        </p:spPr>
        <p:txBody>
          <a:bodyPr wrap="square">
            <a:spAutoFit/>
          </a:bodyPr>
          <a:lstStyle/>
          <a:p>
            <a:pPr algn="ctr"/>
            <a:r>
              <a:rPr lang="es-AR" b="1" dirty="0"/>
              <a:t>Barreno</a:t>
            </a:r>
          </a:p>
        </p:txBody>
      </p:sp>
      <p:sp>
        <p:nvSpPr>
          <p:cNvPr id="12" name="Rectángulo 11"/>
          <p:cNvSpPr/>
          <p:nvPr/>
        </p:nvSpPr>
        <p:spPr>
          <a:xfrm>
            <a:off x="5329382" y="1939311"/>
            <a:ext cx="3506456" cy="369332"/>
          </a:xfrm>
          <a:prstGeom prst="rect">
            <a:avLst/>
          </a:prstGeom>
          <a:solidFill>
            <a:schemeClr val="bg1"/>
          </a:solidFill>
        </p:spPr>
        <p:txBody>
          <a:bodyPr wrap="square">
            <a:spAutoFit/>
          </a:bodyPr>
          <a:lstStyle/>
          <a:p>
            <a:pPr algn="ctr"/>
            <a:r>
              <a:rPr lang="es-AR" b="1" dirty="0"/>
              <a:t>Perfil expuesto (corte de carretera)</a:t>
            </a:r>
          </a:p>
        </p:txBody>
      </p:sp>
      <p:sp>
        <p:nvSpPr>
          <p:cNvPr id="13" name="Rectángulo 12"/>
          <p:cNvSpPr/>
          <p:nvPr/>
        </p:nvSpPr>
        <p:spPr>
          <a:xfrm>
            <a:off x="6149115" y="4249976"/>
            <a:ext cx="2262542" cy="369332"/>
          </a:xfrm>
          <a:prstGeom prst="rect">
            <a:avLst/>
          </a:prstGeom>
          <a:solidFill>
            <a:schemeClr val="bg1"/>
          </a:solidFill>
        </p:spPr>
        <p:txBody>
          <a:bodyPr wrap="none">
            <a:spAutoFit/>
          </a:bodyPr>
          <a:lstStyle/>
          <a:p>
            <a:r>
              <a:rPr lang="es-AR" b="1" dirty="0"/>
              <a:t>Muestra de superficie</a:t>
            </a:r>
          </a:p>
        </p:txBody>
      </p:sp>
      <p:pic>
        <p:nvPicPr>
          <p:cNvPr id="15" name="Content Placeholder 9" descr="Illustrations of ways to sample soil to conduct characterization of soil. You can dig a pit, look at an exposed profile by the side of the road, use an auger to punch a hole in the ground, or use a trowel to get a surface sample."/>
          <p:cNvPicPr>
            <a:picLocks noChangeAspect="1"/>
          </p:cNvPicPr>
          <p:nvPr/>
        </p:nvPicPr>
        <p:blipFill rotWithShape="1">
          <a:blip r:embed="rId2">
            <a:extLst>
              <a:ext uri="{28A0092B-C50C-407E-A947-70E740481C1C}">
                <a14:useLocalDpi xmlns:a14="http://schemas.microsoft.com/office/drawing/2010/main" val="0"/>
              </a:ext>
            </a:extLst>
          </a:blip>
          <a:srcRect t="60360" r="72116"/>
          <a:stretch/>
        </p:blipFill>
        <p:spPr>
          <a:xfrm>
            <a:off x="2599804" y="4885602"/>
            <a:ext cx="1544223" cy="1724863"/>
          </a:xfrm>
          <a:prstGeom prst="rect">
            <a:avLst/>
          </a:prstGeom>
        </p:spPr>
      </p:pic>
      <p:pic>
        <p:nvPicPr>
          <p:cNvPr id="16" name="Content Placeholder 9" descr="Illustrations of ways to sample soil to conduct characterization of soil. You can dig a pit, look at an exposed profile by the side of the road, use an auger to punch a hole in the ground, or use a trowel to get a surface sample."/>
          <p:cNvPicPr>
            <a:picLocks noChangeAspect="1"/>
          </p:cNvPicPr>
          <p:nvPr/>
        </p:nvPicPr>
        <p:blipFill rotWithShape="1">
          <a:blip r:embed="rId2">
            <a:extLst>
              <a:ext uri="{28A0092B-C50C-407E-A947-70E740481C1C}">
                <a14:useLocalDpi xmlns:a14="http://schemas.microsoft.com/office/drawing/2010/main" val="0"/>
              </a:ext>
            </a:extLst>
          </a:blip>
          <a:srcRect l="50453" t="9229" r="5017" b="49167"/>
          <a:stretch/>
        </p:blipFill>
        <p:spPr>
          <a:xfrm>
            <a:off x="5720359" y="2308643"/>
            <a:ext cx="2466109" cy="1810328"/>
          </a:xfrm>
          <a:prstGeom prst="rect">
            <a:avLst/>
          </a:prstGeom>
        </p:spPr>
      </p:pic>
      <p:pic>
        <p:nvPicPr>
          <p:cNvPr id="17" name="Content Placeholder 9" descr="Illustrations of ways to sample soil to conduct characterization of soil. You can dig a pit, look at an exposed profile by the side of the road, use an auger to punch a hole in the ground, or use a trowel to get a surface sample."/>
          <p:cNvPicPr>
            <a:picLocks noChangeAspect="1"/>
          </p:cNvPicPr>
          <p:nvPr/>
        </p:nvPicPr>
        <p:blipFill rotWithShape="1">
          <a:blip r:embed="rId2">
            <a:extLst>
              <a:ext uri="{28A0092B-C50C-407E-A947-70E740481C1C}">
                <a14:useLocalDpi xmlns:a14="http://schemas.microsoft.com/office/drawing/2010/main" val="0"/>
              </a:ext>
            </a:extLst>
          </a:blip>
          <a:srcRect l="30571" t="60292"/>
          <a:stretch/>
        </p:blipFill>
        <p:spPr>
          <a:xfrm>
            <a:off x="4764399" y="4747716"/>
            <a:ext cx="3845038" cy="1727824"/>
          </a:xfrm>
          <a:prstGeom prst="rect">
            <a:avLst/>
          </a:prstGeom>
        </p:spPr>
      </p:pic>
    </p:spTree>
    <p:extLst>
      <p:ext uri="{BB962C8B-B14F-4D97-AF65-F5344CB8AC3E}">
        <p14:creationId xmlns:p14="http://schemas.microsoft.com/office/powerpoint/2010/main" val="555870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3000"/>
              </a:lnSpc>
            </a:pPr>
            <a:r>
              <a:rPr lang="es-AR" altLang="en-US" sz="2800" dirty="0">
                <a:solidFill>
                  <a:srgbClr val="000000"/>
                </a:solidFill>
              </a:rPr>
              <a:t>Definición de un sitio de </a:t>
            </a:r>
            <a:r>
              <a:rPr lang="es-AR" altLang="en-US" sz="2800" dirty="0" smtClean="0">
                <a:solidFill>
                  <a:srgbClr val="000000"/>
                </a:solidFill>
              </a:rPr>
              <a:t>suelo - </a:t>
            </a:r>
            <a:r>
              <a:rPr lang="es-AR" altLang="en-US" sz="2800" dirty="0">
                <a:solidFill>
                  <a:srgbClr val="000000"/>
                </a:solidFill>
              </a:rPr>
              <a:t>Introducción</a:t>
            </a:r>
            <a:endParaRPr lang="en-US" altLang="en-US" sz="2800" dirty="0">
              <a:solidFill>
                <a:srgbClr val="000000"/>
              </a:solidFill>
            </a:endParaRPr>
          </a:p>
        </p:txBody>
      </p:sp>
      <p:sp>
        <p:nvSpPr>
          <p:cNvPr id="11" name="Content Placeholder 10"/>
          <p:cNvSpPr>
            <a:spLocks noGrp="1"/>
          </p:cNvSpPr>
          <p:nvPr>
            <p:ph sz="half" idx="1"/>
          </p:nvPr>
        </p:nvSpPr>
        <p:spPr>
          <a:xfrm>
            <a:off x="1411252" y="1825625"/>
            <a:ext cx="4352240" cy="4351338"/>
          </a:xfrm>
        </p:spPr>
        <p:txBody>
          <a:bodyPr>
            <a:normAutofit/>
          </a:bodyPr>
          <a:lstStyle/>
          <a:p>
            <a:pPr marL="0" indent="0">
              <a:lnSpc>
                <a:spcPct val="100000"/>
              </a:lnSpc>
              <a:spcAft>
                <a:spcPct val="0"/>
              </a:spcAft>
              <a:buNone/>
            </a:pPr>
            <a:r>
              <a:rPr lang="es-AR" altLang="en-US" sz="2400" dirty="0"/>
              <a:t>Antes de realizar su investigación de suelos, debe definir su</a:t>
            </a:r>
            <a:r>
              <a:rPr lang="es-AR" altLang="en-US" sz="2400" dirty="0" smtClean="0"/>
              <a:t>:</a:t>
            </a:r>
          </a:p>
          <a:p>
            <a:pPr marL="0" indent="0">
              <a:lnSpc>
                <a:spcPct val="100000"/>
              </a:lnSpc>
              <a:spcAft>
                <a:spcPct val="0"/>
              </a:spcAft>
              <a:buNone/>
            </a:pPr>
            <a:endParaRPr lang="es-AR" altLang="en-US" sz="2400" dirty="0"/>
          </a:p>
          <a:p>
            <a:pPr>
              <a:lnSpc>
                <a:spcPct val="100000"/>
              </a:lnSpc>
              <a:spcAft>
                <a:spcPct val="0"/>
              </a:spcAft>
            </a:pPr>
            <a:r>
              <a:rPr lang="es-AR" altLang="en-US" sz="2400" dirty="0"/>
              <a:t>Sitio de caracterización del </a:t>
            </a:r>
            <a:r>
              <a:rPr lang="es-AR" altLang="en-US" sz="2400" dirty="0" smtClean="0"/>
              <a:t>suelo</a:t>
            </a:r>
          </a:p>
          <a:p>
            <a:pPr>
              <a:lnSpc>
                <a:spcPct val="100000"/>
              </a:lnSpc>
              <a:spcAft>
                <a:spcPct val="0"/>
              </a:spcAft>
            </a:pPr>
            <a:r>
              <a:rPr lang="es-AR" altLang="en-US" sz="2400" dirty="0" smtClean="0"/>
              <a:t>Sitio </a:t>
            </a:r>
            <a:r>
              <a:rPr lang="es-AR" altLang="en-US" sz="2400" dirty="0"/>
              <a:t>de </a:t>
            </a:r>
            <a:r>
              <a:rPr lang="es-AR" altLang="en-US" sz="2400" dirty="0" smtClean="0"/>
              <a:t>humedad</a:t>
            </a:r>
          </a:p>
          <a:p>
            <a:pPr>
              <a:lnSpc>
                <a:spcPct val="100000"/>
              </a:lnSpc>
              <a:spcAft>
                <a:spcPct val="0"/>
              </a:spcAft>
            </a:pPr>
            <a:r>
              <a:rPr lang="es-AR" altLang="en-US" sz="2400" dirty="0" smtClean="0"/>
              <a:t>Sitio de </a:t>
            </a:r>
            <a:r>
              <a:rPr lang="es-AR" altLang="en-US" sz="2400" dirty="0"/>
              <a:t>temperatura del suelo</a:t>
            </a:r>
            <a:r>
              <a:rPr lang="es-AR" altLang="en-US" dirty="0" smtClean="0"/>
              <a:t>.</a:t>
            </a:r>
            <a:endParaRPr lang="es-AR" altLang="en-US" dirty="0"/>
          </a:p>
        </p:txBody>
      </p:sp>
      <p:sp>
        <p:nvSpPr>
          <p:cNvPr id="3" name="Slide Number Placeholder 2"/>
          <p:cNvSpPr>
            <a:spLocks noGrp="1"/>
          </p:cNvSpPr>
          <p:nvPr>
            <p:ph type="sldNum" sz="quarter" idx="12"/>
          </p:nvPr>
        </p:nvSpPr>
        <p:spPr/>
        <p:txBody>
          <a:bodyPr/>
          <a:lstStyle/>
          <a:p>
            <a:fld id="{17412239-1292-C749-8343-A6DE4C9B54BD}" type="slidenum">
              <a:rPr lang="en-US" smtClean="0"/>
              <a:t>25</a:t>
            </a:fld>
            <a:endParaRPr lang="en-US" dirty="0"/>
          </a:p>
        </p:txBody>
      </p:sp>
      <p:pic>
        <p:nvPicPr>
          <p:cNvPr id="12" name="Content Placeholder 11" descr="Photo of sundrenched landscape"/>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941689" y="2141538"/>
            <a:ext cx="2819400" cy="4256087"/>
          </a:xfrm>
        </p:spPr>
      </p:pic>
      <p:sp>
        <p:nvSpPr>
          <p:cNvPr id="13" name="Text Box 8"/>
          <p:cNvSpPr txBox="1">
            <a:spLocks noChangeArrowheads="1"/>
          </p:cNvSpPr>
          <p:nvPr/>
        </p:nvSpPr>
        <p:spPr bwMode="auto">
          <a:xfrm>
            <a:off x="5676900" y="6492875"/>
            <a:ext cx="2133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eaLnBrk="1">
              <a:lnSpc>
                <a:spcPct val="100000"/>
              </a:lnSpc>
              <a:spcAft>
                <a:spcPct val="0"/>
              </a:spcAft>
              <a:buClrTx/>
              <a:buFontTx/>
              <a:buNone/>
            </a:pPr>
            <a:r>
              <a:rPr lang="en-US" altLang="en-US" sz="800" dirty="0"/>
              <a:t>Image courtesy, Izolda Trakhtenberg</a:t>
            </a:r>
          </a:p>
        </p:txBody>
      </p:sp>
    </p:spTree>
    <p:extLst>
      <p:ext uri="{BB962C8B-B14F-4D97-AF65-F5344CB8AC3E}">
        <p14:creationId xmlns:p14="http://schemas.microsoft.com/office/powerpoint/2010/main" val="1202705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3000"/>
              </a:lnSpc>
            </a:pPr>
            <a:r>
              <a:rPr lang="en-US" altLang="en-US" sz="3600" dirty="0">
                <a:solidFill>
                  <a:srgbClr val="000000"/>
                </a:solidFill>
              </a:rPr>
              <a:t>How to Define a Soil Site</a:t>
            </a:r>
          </a:p>
        </p:txBody>
      </p:sp>
      <p:pic>
        <p:nvPicPr>
          <p:cNvPr id="6" name="Content Placeholder 5" descr="illustration of two students preparing to measure the depth of soil horizons using  a tape measure. "/>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3143"/>
          <a:stretch/>
        </p:blipFill>
        <p:spPr>
          <a:xfrm>
            <a:off x="1189441" y="969815"/>
            <a:ext cx="8056158" cy="6017809"/>
          </a:xfrm>
        </p:spPr>
      </p:pic>
      <p:sp>
        <p:nvSpPr>
          <p:cNvPr id="3" name="Slide Number Placeholder 2"/>
          <p:cNvSpPr>
            <a:spLocks noGrp="1"/>
          </p:cNvSpPr>
          <p:nvPr>
            <p:ph type="sldNum" sz="quarter" idx="12"/>
          </p:nvPr>
        </p:nvSpPr>
        <p:spPr/>
        <p:txBody>
          <a:bodyPr/>
          <a:lstStyle/>
          <a:p>
            <a:fld id="{17412239-1292-C749-8343-A6DE4C9B54BD}" type="slidenum">
              <a:rPr lang="en-US" smtClean="0"/>
              <a:t>26</a:t>
            </a:fld>
            <a:endParaRPr lang="en-US" dirty="0"/>
          </a:p>
        </p:txBody>
      </p:sp>
    </p:spTree>
    <p:extLst>
      <p:ext uri="{BB962C8B-B14F-4D97-AF65-F5344CB8AC3E}">
        <p14:creationId xmlns:p14="http://schemas.microsoft.com/office/powerpoint/2010/main" val="1333761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3000"/>
              </a:lnSpc>
            </a:pPr>
            <a:r>
              <a:rPr lang="es-AR" altLang="en-US" sz="3600" dirty="0" smtClean="0">
                <a:solidFill>
                  <a:srgbClr val="000000"/>
                </a:solidFill>
              </a:rPr>
              <a:t>Elegir una ubicación: Consideraciones</a:t>
            </a:r>
            <a:endParaRPr lang="es-AR" altLang="en-US" sz="3600" dirty="0">
              <a:solidFill>
                <a:srgbClr val="000000"/>
              </a:solidFill>
            </a:endParaRPr>
          </a:p>
        </p:txBody>
      </p:sp>
      <p:sp>
        <p:nvSpPr>
          <p:cNvPr id="11" name="Content Placeholder 10"/>
          <p:cNvSpPr>
            <a:spLocks noGrp="1"/>
          </p:cNvSpPr>
          <p:nvPr>
            <p:ph sz="half" idx="1"/>
          </p:nvPr>
        </p:nvSpPr>
        <p:spPr>
          <a:xfrm>
            <a:off x="1411252" y="1825625"/>
            <a:ext cx="4352240" cy="4351338"/>
          </a:xfrm>
        </p:spPr>
        <p:txBody>
          <a:bodyPr>
            <a:noAutofit/>
          </a:bodyPr>
          <a:lstStyle/>
          <a:p>
            <a:pPr>
              <a:lnSpc>
                <a:spcPct val="100000"/>
              </a:lnSpc>
              <a:spcAft>
                <a:spcPct val="0"/>
              </a:spcAft>
            </a:pPr>
            <a:r>
              <a:rPr lang="es-AR" altLang="en-US" sz="1800" dirty="0"/>
              <a:t>¿Qué hay cerca de tu sitio?</a:t>
            </a:r>
          </a:p>
          <a:p>
            <a:pPr>
              <a:lnSpc>
                <a:spcPct val="100000"/>
              </a:lnSpc>
              <a:spcAft>
                <a:spcPct val="0"/>
              </a:spcAft>
            </a:pPr>
            <a:r>
              <a:rPr lang="es-AR" altLang="en-US" sz="1800" dirty="0" smtClean="0"/>
              <a:t>¿La cobertura terrestre del sitio es </a:t>
            </a:r>
            <a:r>
              <a:rPr lang="es-AR" altLang="en-US" sz="1800" dirty="0"/>
              <a:t>similar al resto del paisaje y está relativamente tranquilo?</a:t>
            </a:r>
          </a:p>
          <a:p>
            <a:pPr>
              <a:lnSpc>
                <a:spcPct val="100000"/>
              </a:lnSpc>
              <a:spcAft>
                <a:spcPct val="0"/>
              </a:spcAft>
            </a:pPr>
            <a:r>
              <a:rPr lang="es-AR" altLang="en-US" sz="1800" dirty="0"/>
              <a:t>¿Está al menos a 3 metros de edificios, carreteras, caminos y campos de </a:t>
            </a:r>
            <a:r>
              <a:rPr lang="es-AR" altLang="en-US" sz="1800" dirty="0" smtClean="0"/>
              <a:t>golf o cultivos?</a:t>
            </a:r>
            <a:endParaRPr lang="es-AR" altLang="en-US" sz="1800" dirty="0"/>
          </a:p>
          <a:p>
            <a:pPr>
              <a:lnSpc>
                <a:spcPct val="100000"/>
              </a:lnSpc>
              <a:spcAft>
                <a:spcPct val="0"/>
              </a:spcAft>
            </a:pPr>
            <a:r>
              <a:rPr lang="es-AR" altLang="en-US" sz="1800" dirty="0" smtClean="0"/>
              <a:t>Si </a:t>
            </a:r>
            <a:r>
              <a:rPr lang="es-AR" altLang="en-US" sz="1800" dirty="0"/>
              <a:t>no es así, asegúrese de informar las excepciones como parte de la definición de su sitio.</a:t>
            </a:r>
          </a:p>
          <a:p>
            <a:pPr>
              <a:lnSpc>
                <a:spcPct val="100000"/>
              </a:lnSpc>
              <a:spcAft>
                <a:spcPct val="0"/>
              </a:spcAft>
            </a:pPr>
            <a:r>
              <a:rPr lang="es-AR" altLang="en-US" sz="1800" dirty="0"/>
              <a:t>Céspedes, sitios agrícolas u otros paisajes manejados son aceptables </a:t>
            </a:r>
            <a:r>
              <a:rPr lang="es-AR" altLang="en-US" sz="1800" dirty="0" smtClean="0"/>
              <a:t>según sus objetivos de investigación.</a:t>
            </a:r>
            <a:endParaRPr lang="en-US" altLang="en-US" sz="1800" dirty="0"/>
          </a:p>
          <a:p>
            <a:endParaRPr lang="en-US" sz="2200" dirty="0"/>
          </a:p>
        </p:txBody>
      </p:sp>
      <p:sp>
        <p:nvSpPr>
          <p:cNvPr id="3" name="Slide Number Placeholder 2"/>
          <p:cNvSpPr>
            <a:spLocks noGrp="1"/>
          </p:cNvSpPr>
          <p:nvPr>
            <p:ph type="sldNum" sz="quarter" idx="12"/>
          </p:nvPr>
        </p:nvSpPr>
        <p:spPr/>
        <p:txBody>
          <a:bodyPr/>
          <a:lstStyle/>
          <a:p>
            <a:fld id="{17412239-1292-C749-8343-A6DE4C9B54BD}" type="slidenum">
              <a:rPr lang="en-US" smtClean="0"/>
              <a:t>27</a:t>
            </a:fld>
            <a:endParaRPr lang="en-US" dirty="0"/>
          </a:p>
        </p:txBody>
      </p:sp>
      <p:pic>
        <p:nvPicPr>
          <p:cNvPr id="4" name="Content Placeholder 3" descr="Photo of a river next to a grassy field."/>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929890" y="2216150"/>
            <a:ext cx="2890837" cy="2174875"/>
          </a:xfrm>
        </p:spPr>
      </p:pic>
      <p:sp>
        <p:nvSpPr>
          <p:cNvPr id="13" name="Text Box 8"/>
          <p:cNvSpPr txBox="1">
            <a:spLocks noChangeArrowheads="1"/>
          </p:cNvSpPr>
          <p:nvPr/>
        </p:nvSpPr>
        <p:spPr bwMode="auto">
          <a:xfrm>
            <a:off x="6022212" y="4836845"/>
            <a:ext cx="2133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eaLnBrk="1">
              <a:lnSpc>
                <a:spcPct val="100000"/>
              </a:lnSpc>
              <a:spcAft>
                <a:spcPct val="0"/>
              </a:spcAft>
              <a:buClrTx/>
              <a:buFontTx/>
              <a:buNone/>
            </a:pPr>
            <a:r>
              <a:rPr lang="en-US" altLang="en-US" sz="800" dirty="0"/>
              <a:t>Image courtesy, Izolda Trakhtenberg</a:t>
            </a:r>
          </a:p>
        </p:txBody>
      </p:sp>
    </p:spTree>
    <p:extLst>
      <p:ext uri="{BB962C8B-B14F-4D97-AF65-F5344CB8AC3E}">
        <p14:creationId xmlns:p14="http://schemas.microsoft.com/office/powerpoint/2010/main" val="110947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err="1">
                <a:solidFill>
                  <a:srgbClr val="000000"/>
                </a:solidFill>
              </a:rPr>
              <a:t>Determinar</a:t>
            </a:r>
            <a:r>
              <a:rPr lang="en-US" altLang="en-US" sz="3200" dirty="0">
                <a:solidFill>
                  <a:srgbClr val="000000"/>
                </a:solidFill>
              </a:rPr>
              <a:t> la </a:t>
            </a:r>
            <a:r>
              <a:rPr lang="en-US" altLang="en-US" sz="3200" dirty="0" err="1">
                <a:solidFill>
                  <a:srgbClr val="000000"/>
                </a:solidFill>
              </a:rPr>
              <a:t>pendiente</a:t>
            </a:r>
            <a:r>
              <a:rPr lang="en-US" altLang="en-US" sz="3200" dirty="0">
                <a:solidFill>
                  <a:srgbClr val="000000"/>
                </a:solidFill>
              </a:rPr>
              <a:t> de un </a:t>
            </a:r>
            <a:r>
              <a:rPr lang="en-US" altLang="en-US" sz="3200" dirty="0" err="1">
                <a:solidFill>
                  <a:srgbClr val="000000"/>
                </a:solidFill>
              </a:rPr>
              <a:t>sitio</a:t>
            </a:r>
            <a:endParaRPr lang="en-US" altLang="en-US" sz="3200" dirty="0">
              <a:solidFill>
                <a:srgbClr val="000000"/>
              </a:solidFill>
            </a:endParaRPr>
          </a:p>
        </p:txBody>
      </p:sp>
      <p:sp>
        <p:nvSpPr>
          <p:cNvPr id="11" name="Content Placeholder 10"/>
          <p:cNvSpPr>
            <a:spLocks noGrp="1"/>
          </p:cNvSpPr>
          <p:nvPr>
            <p:ph sz="half" idx="1"/>
          </p:nvPr>
        </p:nvSpPr>
        <p:spPr/>
        <p:txBody>
          <a:bodyPr>
            <a:normAutofit/>
          </a:bodyPr>
          <a:lstStyle/>
          <a:p>
            <a:pPr marL="0" indent="0">
              <a:buNone/>
            </a:pPr>
            <a:r>
              <a:rPr lang="es-AR" altLang="en-US" sz="1600" dirty="0">
                <a:solidFill>
                  <a:srgbClr val="000000"/>
                </a:solidFill>
              </a:rPr>
              <a:t>Para identificar la mayor pendiente en la ubicación de su sitio, use un clinómetro.</a:t>
            </a:r>
          </a:p>
          <a:p>
            <a:pPr marL="0" indent="0">
              <a:buNone/>
            </a:pPr>
            <a:r>
              <a:rPr lang="es-AR" altLang="en-US" sz="1600" dirty="0">
                <a:solidFill>
                  <a:srgbClr val="000000"/>
                </a:solidFill>
              </a:rPr>
              <a:t>Dos personas cuyos ojos están a aproximadamente la misma altura deben medir la pendiente</a:t>
            </a:r>
            <a:r>
              <a:rPr lang="es-AR" altLang="en-US" sz="1600" dirty="0" smtClean="0">
                <a:solidFill>
                  <a:srgbClr val="000000"/>
                </a:solidFill>
              </a:rPr>
              <a:t>.</a:t>
            </a:r>
          </a:p>
          <a:p>
            <a:r>
              <a:rPr lang="es-AR" altLang="en-US" sz="1600" dirty="0">
                <a:solidFill>
                  <a:srgbClr val="000000"/>
                </a:solidFill>
              </a:rPr>
              <a:t>Dos personas cuyos ojos están a aproximadamente la misma altura de pie en un plano horizontal que se miran a través </a:t>
            </a:r>
            <a:r>
              <a:rPr lang="es-AR" altLang="en-US" sz="1600" dirty="0" smtClean="0">
                <a:solidFill>
                  <a:srgbClr val="000000"/>
                </a:solidFill>
              </a:rPr>
              <a:t>del tubo de un </a:t>
            </a:r>
            <a:r>
              <a:rPr lang="es-AR" altLang="en-US" sz="1600" dirty="0">
                <a:solidFill>
                  <a:srgbClr val="000000"/>
                </a:solidFill>
              </a:rPr>
              <a:t>clinómetro deben obtener una lectura de ángulo de 0 °.</a:t>
            </a:r>
          </a:p>
          <a:p>
            <a:r>
              <a:rPr lang="es-AR" altLang="en-US" sz="1600" dirty="0">
                <a:solidFill>
                  <a:srgbClr val="000000"/>
                </a:solidFill>
              </a:rPr>
              <a:t>Si esas mismas personas se colocan en la mayor pendiente </a:t>
            </a:r>
            <a:r>
              <a:rPr lang="es-AR" altLang="en-US" sz="1600" dirty="0" smtClean="0">
                <a:solidFill>
                  <a:srgbClr val="000000"/>
                </a:solidFill>
              </a:rPr>
              <a:t>en el </a:t>
            </a:r>
            <a:r>
              <a:rPr lang="es-AR" altLang="en-US" sz="1600" dirty="0">
                <a:solidFill>
                  <a:srgbClr val="000000"/>
                </a:solidFill>
              </a:rPr>
              <a:t>Sitio de </a:t>
            </a:r>
            <a:r>
              <a:rPr lang="es-AR" altLang="en-US" sz="1600" dirty="0" smtClean="0">
                <a:solidFill>
                  <a:srgbClr val="000000"/>
                </a:solidFill>
              </a:rPr>
              <a:t>muestro </a:t>
            </a:r>
            <a:r>
              <a:rPr lang="es-AR" altLang="en-US" sz="1600" dirty="0">
                <a:solidFill>
                  <a:srgbClr val="000000"/>
                </a:solidFill>
              </a:rPr>
              <a:t>de suelo, la lectura en el clinómetro dará el ángulo de la pendiente.</a:t>
            </a:r>
            <a:endParaRPr lang="en-US" altLang="en-US" sz="1600" dirty="0">
              <a:solidFill>
                <a:srgbClr val="000000"/>
              </a:solidFill>
            </a:endParaRPr>
          </a:p>
          <a:p>
            <a:pPr marL="0" indent="0">
              <a:buNone/>
            </a:pPr>
            <a:endParaRPr lang="en-US" altLang="en-US" sz="1800" dirty="0">
              <a:solidFill>
                <a:srgbClr val="000000"/>
              </a:solidFill>
            </a:endParaRPr>
          </a:p>
          <a:p>
            <a:pPr marL="0" indent="0">
              <a:lnSpc>
                <a:spcPct val="100000"/>
              </a:lnSpc>
              <a:spcAft>
                <a:spcPct val="0"/>
              </a:spcAft>
              <a:buNone/>
            </a:pPr>
            <a:endParaRPr lang="en-US" altLang="en-US" sz="1800" dirty="0"/>
          </a:p>
          <a:p>
            <a:endParaRPr lang="en-US" dirty="0"/>
          </a:p>
        </p:txBody>
      </p:sp>
      <p:sp>
        <p:nvSpPr>
          <p:cNvPr id="3" name="Slide Number Placeholder 2"/>
          <p:cNvSpPr>
            <a:spLocks noGrp="1"/>
          </p:cNvSpPr>
          <p:nvPr>
            <p:ph type="sldNum" sz="quarter" idx="12"/>
          </p:nvPr>
        </p:nvSpPr>
        <p:spPr/>
        <p:txBody>
          <a:bodyPr/>
          <a:lstStyle/>
          <a:p>
            <a:fld id="{17412239-1292-C749-8343-A6DE4C9B54BD}" type="slidenum">
              <a:rPr lang="en-US" smtClean="0"/>
              <a:t>28</a:t>
            </a:fld>
            <a:endParaRPr lang="en-US" dirty="0"/>
          </a:p>
        </p:txBody>
      </p:sp>
      <p:pic>
        <p:nvPicPr>
          <p:cNvPr id="7" name="Content Placeholder 6" descr="Cartoon demonstrating proper way to site the angle of the slope using a clinometer. Line up the line of sight with the eye of your partne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r="54116"/>
          <a:stretch/>
        </p:blipFill>
        <p:spPr>
          <a:xfrm>
            <a:off x="1472107" y="4203701"/>
            <a:ext cx="3023630" cy="2152650"/>
          </a:xfrm>
        </p:spPr>
      </p:pic>
      <p:sp>
        <p:nvSpPr>
          <p:cNvPr id="12" name="Text Box 9"/>
          <p:cNvSpPr txBox="1">
            <a:spLocks noChangeArrowheads="1"/>
          </p:cNvSpPr>
          <p:nvPr/>
        </p:nvSpPr>
        <p:spPr bwMode="auto">
          <a:xfrm>
            <a:off x="6939271" y="6550390"/>
            <a:ext cx="18875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eaLnBrk="1">
              <a:lnSpc>
                <a:spcPct val="100000"/>
              </a:lnSpc>
              <a:spcAft>
                <a:spcPct val="0"/>
              </a:spcAft>
              <a:buClrTx/>
              <a:buFontTx/>
              <a:buNone/>
            </a:pPr>
            <a:r>
              <a:rPr lang="en-US" altLang="en-US" sz="800" dirty="0"/>
              <a:t>Illustrations courtesy, Rich Potter</a:t>
            </a:r>
          </a:p>
        </p:txBody>
      </p:sp>
      <p:sp>
        <p:nvSpPr>
          <p:cNvPr id="4" name="Rectángulo 3"/>
          <p:cNvSpPr/>
          <p:nvPr/>
        </p:nvSpPr>
        <p:spPr>
          <a:xfrm>
            <a:off x="4603140" y="4844967"/>
            <a:ext cx="1120523" cy="830997"/>
          </a:xfrm>
          <a:prstGeom prst="rect">
            <a:avLst/>
          </a:prstGeom>
          <a:solidFill>
            <a:schemeClr val="bg1"/>
          </a:solidFill>
        </p:spPr>
        <p:txBody>
          <a:bodyPr wrap="square">
            <a:spAutoFit/>
          </a:bodyPr>
          <a:lstStyle/>
          <a:p>
            <a:pPr algn="ctr"/>
            <a:r>
              <a:rPr lang="es-AR" sz="1200" dirty="0"/>
              <a:t>La lectura del clinómetro da el ángulo de inclinación.</a:t>
            </a:r>
          </a:p>
        </p:txBody>
      </p:sp>
      <p:pic>
        <p:nvPicPr>
          <p:cNvPr id="13" name="Content Placeholder 6" descr="Cartoon demonstrating proper way to site the angle of the slope using a clinometer. Line up the line of sight with the eye of your partner."/>
          <p:cNvPicPr>
            <a:picLocks noChangeAspect="1"/>
          </p:cNvPicPr>
          <p:nvPr/>
        </p:nvPicPr>
        <p:blipFill rotWithShape="1">
          <a:blip r:embed="rId2">
            <a:extLst>
              <a:ext uri="{28A0092B-C50C-407E-A947-70E740481C1C}">
                <a14:useLocalDpi xmlns:a14="http://schemas.microsoft.com/office/drawing/2010/main" val="0"/>
              </a:ext>
            </a:extLst>
          </a:blip>
          <a:srcRect l="57149"/>
          <a:stretch/>
        </p:blipFill>
        <p:spPr>
          <a:xfrm>
            <a:off x="5831067" y="4184141"/>
            <a:ext cx="2823800" cy="2152650"/>
          </a:xfrm>
          <a:prstGeom prst="rect">
            <a:avLst/>
          </a:prstGeom>
        </p:spPr>
      </p:pic>
    </p:spTree>
    <p:extLst>
      <p:ext uri="{BB962C8B-B14F-4D97-AF65-F5344CB8AC3E}">
        <p14:creationId xmlns:p14="http://schemas.microsoft.com/office/powerpoint/2010/main" val="1372155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2</a:t>
            </a:fld>
            <a:endParaRPr lang="en-US" dirty="0"/>
          </a:p>
        </p:txBody>
      </p:sp>
      <p:sp>
        <p:nvSpPr>
          <p:cNvPr id="2" name="Title 1"/>
          <p:cNvSpPr>
            <a:spLocks noGrp="1"/>
          </p:cNvSpPr>
          <p:nvPr>
            <p:ph type="title"/>
          </p:nvPr>
        </p:nvSpPr>
        <p:spPr>
          <a:xfrm>
            <a:off x="1406105" y="1025880"/>
            <a:ext cx="7349968" cy="619637"/>
          </a:xfrm>
        </p:spPr>
        <p:txBody>
          <a:bodyPr>
            <a:normAutofit/>
          </a:bodyPr>
          <a:lstStyle/>
          <a:p>
            <a:r>
              <a:rPr lang="es-AR" sz="2800" dirty="0"/>
              <a:t>Introducción a la investigación de suelos GLOBE</a:t>
            </a:r>
            <a:endParaRPr lang="en-US" sz="2800" dirty="0"/>
          </a:p>
        </p:txBody>
      </p:sp>
      <p:sp>
        <p:nvSpPr>
          <p:cNvPr id="3" name="Content Placeholder 2"/>
          <p:cNvSpPr>
            <a:spLocks noGrp="1"/>
          </p:cNvSpPr>
          <p:nvPr>
            <p:ph sz="half" idx="1"/>
          </p:nvPr>
        </p:nvSpPr>
        <p:spPr>
          <a:xfrm>
            <a:off x="1406106" y="1656843"/>
            <a:ext cx="7349968" cy="1289981"/>
          </a:xfrm>
        </p:spPr>
        <p:txBody>
          <a:bodyPr>
            <a:normAutofit/>
          </a:bodyPr>
          <a:lstStyle/>
          <a:p>
            <a:pPr marL="0" indent="0">
              <a:buClr>
                <a:srgbClr val="000000"/>
              </a:buClr>
              <a:buSzPct val="100000"/>
              <a:buNone/>
              <a:defRPr/>
            </a:pPr>
            <a:r>
              <a:rPr lang="es-AR" sz="1800" dirty="0"/>
              <a:t>Este conjunto de diapositivas es compatible con el área del protocolo GLOBE </a:t>
            </a:r>
            <a:r>
              <a:rPr lang="es-AR" sz="1800" dirty="0" smtClean="0"/>
              <a:t>de investigación de suelos.</a:t>
            </a:r>
          </a:p>
          <a:p>
            <a:pPr marL="0" indent="0">
              <a:buClr>
                <a:srgbClr val="000000"/>
              </a:buClr>
              <a:buSzPct val="100000"/>
              <a:buNone/>
              <a:defRPr/>
            </a:pPr>
            <a:r>
              <a:rPr lang="es-AR" sz="1800" dirty="0" smtClean="0"/>
              <a:t>Encontrará </a:t>
            </a:r>
            <a:r>
              <a:rPr lang="es-AR" sz="1800" dirty="0"/>
              <a:t>todos los documentos relevantes en el </a:t>
            </a:r>
            <a:r>
              <a:rPr lang="en-US" sz="1800" dirty="0" smtClean="0"/>
              <a:t>GLOBE </a:t>
            </a:r>
            <a:r>
              <a:rPr lang="en-US" sz="1800" dirty="0"/>
              <a:t>Teacher’s Guide </a:t>
            </a:r>
            <a:r>
              <a:rPr lang="en-US" sz="1800" dirty="0">
                <a:hlinkClick r:id="rId2"/>
              </a:rPr>
              <a:t>here</a:t>
            </a:r>
            <a:r>
              <a:rPr lang="en-US" sz="1800" dirty="0"/>
              <a:t>.</a:t>
            </a:r>
          </a:p>
        </p:txBody>
      </p:sp>
      <p:pic>
        <p:nvPicPr>
          <p:cNvPr id="9" name="Picture 8" descr="Illustration of two hands holding a a handful of so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500" y="3129386"/>
            <a:ext cx="5324467" cy="3409527"/>
          </a:xfrm>
          <a:prstGeom prst="rect">
            <a:avLst/>
          </a:prstGeom>
        </p:spPr>
      </p:pic>
    </p:spTree>
    <p:extLst>
      <p:ext uri="{BB962C8B-B14F-4D97-AF65-F5344CB8AC3E}">
        <p14:creationId xmlns:p14="http://schemas.microsoft.com/office/powerpoint/2010/main" val="1096016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252" y="1125152"/>
            <a:ext cx="7104097" cy="625034"/>
          </a:xfrm>
        </p:spPr>
        <p:txBody>
          <a:bodyPr>
            <a:normAutofit fontScale="90000"/>
          </a:bodyPr>
          <a:lstStyle/>
          <a:p>
            <a:r>
              <a:rPr lang="es-AR" altLang="en-US" sz="3200" dirty="0">
                <a:solidFill>
                  <a:srgbClr val="000000"/>
                </a:solidFill>
              </a:rPr>
              <a:t>Definiendo </a:t>
            </a:r>
            <a:r>
              <a:rPr lang="es-AR" altLang="en-US" sz="3200" dirty="0" smtClean="0">
                <a:solidFill>
                  <a:srgbClr val="000000"/>
                </a:solidFill>
              </a:rPr>
              <a:t>la pendiente de su sitio de muestreo </a:t>
            </a:r>
            <a:r>
              <a:rPr lang="es-AR" altLang="en-US" sz="3200" dirty="0">
                <a:solidFill>
                  <a:srgbClr val="000000"/>
                </a:solidFill>
              </a:rPr>
              <a:t>de suelo</a:t>
            </a:r>
            <a:endParaRPr lang="en-US" altLang="en-US" sz="3200" dirty="0">
              <a:solidFill>
                <a:srgbClr val="000000"/>
              </a:solidFill>
            </a:endParaRPr>
          </a:p>
        </p:txBody>
      </p:sp>
      <p:sp>
        <p:nvSpPr>
          <p:cNvPr id="11" name="Content Placeholder 10"/>
          <p:cNvSpPr>
            <a:spLocks noGrp="1"/>
          </p:cNvSpPr>
          <p:nvPr>
            <p:ph sz="half" idx="1"/>
          </p:nvPr>
        </p:nvSpPr>
        <p:spPr>
          <a:xfrm>
            <a:off x="1411251" y="2011363"/>
            <a:ext cx="4185985" cy="4165600"/>
          </a:xfrm>
        </p:spPr>
        <p:txBody>
          <a:bodyPr>
            <a:normAutofit/>
          </a:bodyPr>
          <a:lstStyle/>
          <a:p>
            <a:pPr marL="0" indent="0">
              <a:lnSpc>
                <a:spcPct val="100000"/>
              </a:lnSpc>
              <a:spcAft>
                <a:spcPct val="0"/>
              </a:spcAft>
              <a:buNone/>
            </a:pPr>
            <a:r>
              <a:rPr lang="es-AR" altLang="en-US" sz="1800" dirty="0" smtClean="0"/>
              <a:t>Definir la </a:t>
            </a:r>
            <a:r>
              <a:rPr lang="es-AR" altLang="en-US" sz="1800" dirty="0"/>
              <a:t>dirección de la pendiente más pronunciada </a:t>
            </a:r>
            <a:r>
              <a:rPr lang="es-AR" altLang="en-US" sz="1800" dirty="0" smtClean="0"/>
              <a:t>en su </a:t>
            </a:r>
            <a:r>
              <a:rPr lang="es-AR" altLang="en-US" sz="1800" dirty="0"/>
              <a:t>sitio </a:t>
            </a:r>
            <a:r>
              <a:rPr lang="es-AR" altLang="en-US" sz="1800" dirty="0" smtClean="0"/>
              <a:t>de muestreo de </a:t>
            </a:r>
            <a:r>
              <a:rPr lang="es-AR" altLang="en-US" sz="1800" dirty="0"/>
              <a:t>suelo.</a:t>
            </a:r>
          </a:p>
          <a:p>
            <a:pPr marL="0" indent="0">
              <a:lnSpc>
                <a:spcPct val="100000"/>
              </a:lnSpc>
              <a:spcAft>
                <a:spcPct val="0"/>
              </a:spcAft>
              <a:buNone/>
            </a:pPr>
            <a:r>
              <a:rPr lang="es-AR" altLang="en-US" sz="1800" dirty="0"/>
              <a:t>Esta información indica cómo el sol influirá en las propiedades del suelo.</a:t>
            </a:r>
          </a:p>
          <a:p>
            <a:pPr marL="0" indent="0">
              <a:lnSpc>
                <a:spcPct val="100000"/>
              </a:lnSpc>
              <a:spcAft>
                <a:spcPct val="0"/>
              </a:spcAft>
              <a:buNone/>
            </a:pPr>
            <a:r>
              <a:rPr lang="es-AR" altLang="en-US" sz="1800" dirty="0"/>
              <a:t>Para determinar el aspecto</a:t>
            </a:r>
            <a:r>
              <a:rPr lang="es-AR" altLang="en-US" sz="1800" dirty="0" smtClean="0"/>
              <a:t>:</a:t>
            </a:r>
          </a:p>
          <a:p>
            <a:pPr marL="0" indent="0">
              <a:lnSpc>
                <a:spcPct val="100000"/>
              </a:lnSpc>
              <a:spcAft>
                <a:spcPct val="0"/>
              </a:spcAft>
              <a:buNone/>
            </a:pPr>
            <a:r>
              <a:rPr lang="en-US" altLang="en-US" sz="1800" dirty="0" smtClean="0"/>
              <a:t>1</a:t>
            </a:r>
            <a:r>
              <a:rPr lang="en-US" altLang="en-US" sz="1800" dirty="0"/>
              <a:t>. </a:t>
            </a:r>
            <a:r>
              <a:rPr lang="en-US" altLang="en-US" sz="1800" dirty="0" err="1" smtClean="0"/>
              <a:t>Ubiquese</a:t>
            </a:r>
            <a:r>
              <a:rPr lang="en-US" altLang="en-US" sz="1800" dirty="0" smtClean="0"/>
              <a:t> de </a:t>
            </a:r>
            <a:r>
              <a:rPr lang="es-AR" altLang="en-US" sz="1800" dirty="0" smtClean="0"/>
              <a:t>frente </a:t>
            </a:r>
            <a:r>
              <a:rPr lang="es-AR" altLang="en-US" sz="1800" dirty="0"/>
              <a:t>a la pendiente más empinada en el área expuesta del suelo</a:t>
            </a:r>
            <a:endParaRPr lang="en-US" altLang="en-US" sz="1800" dirty="0"/>
          </a:p>
          <a:p>
            <a:pPr marL="0" indent="0">
              <a:buNone/>
            </a:pPr>
            <a:endParaRPr lang="en-US" altLang="en-US" sz="1800" dirty="0">
              <a:solidFill>
                <a:srgbClr val="000000"/>
              </a:solidFill>
            </a:endParaRPr>
          </a:p>
          <a:p>
            <a:pPr marL="0" indent="0">
              <a:buNone/>
            </a:pPr>
            <a:endParaRPr lang="en-US" altLang="en-US" sz="1800" dirty="0">
              <a:solidFill>
                <a:srgbClr val="000000"/>
              </a:solidFill>
            </a:endParaRPr>
          </a:p>
          <a:p>
            <a:pPr marL="0" indent="0">
              <a:lnSpc>
                <a:spcPct val="100000"/>
              </a:lnSpc>
              <a:spcAft>
                <a:spcPct val="0"/>
              </a:spcAft>
              <a:buNone/>
            </a:pPr>
            <a:endParaRPr lang="en-US" altLang="en-US" sz="1800" dirty="0"/>
          </a:p>
          <a:p>
            <a:endParaRPr lang="en-US" dirty="0"/>
          </a:p>
        </p:txBody>
      </p:sp>
      <p:sp>
        <p:nvSpPr>
          <p:cNvPr id="3" name="Slide Number Placeholder 2"/>
          <p:cNvSpPr>
            <a:spLocks noGrp="1"/>
          </p:cNvSpPr>
          <p:nvPr>
            <p:ph type="sldNum" sz="quarter" idx="12"/>
          </p:nvPr>
        </p:nvSpPr>
        <p:spPr/>
        <p:txBody>
          <a:bodyPr/>
          <a:lstStyle/>
          <a:p>
            <a:fld id="{17412239-1292-C749-8343-A6DE4C9B54BD}" type="slidenum">
              <a:rPr lang="en-US" smtClean="0"/>
              <a:t>29</a:t>
            </a:fld>
            <a:endParaRPr lang="en-US" dirty="0"/>
          </a:p>
        </p:txBody>
      </p:sp>
      <p:pic>
        <p:nvPicPr>
          <p:cNvPr id="4" name="Content Placeholder 3" descr="Cartoon of girl standing downslope next to a soil pit"/>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597236" y="2011363"/>
            <a:ext cx="3349625" cy="2846387"/>
          </a:xfrm>
        </p:spPr>
      </p:pic>
      <p:sp>
        <p:nvSpPr>
          <p:cNvPr id="12" name="Text Box 9"/>
          <p:cNvSpPr txBox="1">
            <a:spLocks noChangeArrowheads="1"/>
          </p:cNvSpPr>
          <p:nvPr/>
        </p:nvSpPr>
        <p:spPr bwMode="auto">
          <a:xfrm>
            <a:off x="6939271" y="6507230"/>
            <a:ext cx="18875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eaLnBrk="1">
              <a:lnSpc>
                <a:spcPct val="100000"/>
              </a:lnSpc>
              <a:spcAft>
                <a:spcPct val="0"/>
              </a:spcAft>
              <a:buClrTx/>
              <a:buFontTx/>
              <a:buNone/>
            </a:pPr>
            <a:r>
              <a:rPr lang="en-US" altLang="en-US" sz="800"/>
              <a:t>Illustrations courtesy, Rich Potter</a:t>
            </a:r>
          </a:p>
        </p:txBody>
      </p:sp>
    </p:spTree>
    <p:extLst>
      <p:ext uri="{BB962C8B-B14F-4D97-AF65-F5344CB8AC3E}">
        <p14:creationId xmlns:p14="http://schemas.microsoft.com/office/powerpoint/2010/main" val="2064972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altLang="en-US" sz="3200" dirty="0" smtClean="0">
                <a:solidFill>
                  <a:srgbClr val="000000"/>
                </a:solidFill>
              </a:rPr>
              <a:t>Lectura de la brújula</a:t>
            </a:r>
            <a:endParaRPr lang="es-AR" altLang="en-US" sz="3200" dirty="0">
              <a:solidFill>
                <a:srgbClr val="000000"/>
              </a:solidFill>
            </a:endParaRPr>
          </a:p>
        </p:txBody>
      </p:sp>
      <p:sp>
        <p:nvSpPr>
          <p:cNvPr id="11" name="Content Placeholder 10"/>
          <p:cNvSpPr>
            <a:spLocks noGrp="1"/>
          </p:cNvSpPr>
          <p:nvPr>
            <p:ph sz="half" idx="1"/>
          </p:nvPr>
        </p:nvSpPr>
        <p:spPr>
          <a:xfrm>
            <a:off x="1411251" y="1825625"/>
            <a:ext cx="4167513" cy="4351338"/>
          </a:xfrm>
        </p:spPr>
        <p:txBody>
          <a:bodyPr>
            <a:normAutofit/>
          </a:bodyPr>
          <a:lstStyle/>
          <a:p>
            <a:pPr>
              <a:lnSpc>
                <a:spcPct val="100000"/>
              </a:lnSpc>
              <a:spcAft>
                <a:spcPct val="0"/>
              </a:spcAft>
              <a:buNone/>
            </a:pPr>
            <a:r>
              <a:rPr lang="en-US" altLang="en-US" sz="1800" dirty="0"/>
              <a:t>2. </a:t>
            </a:r>
            <a:r>
              <a:rPr lang="es-AR" altLang="en-US" sz="1800" dirty="0"/>
              <a:t>Sostenga la brújula en su mano de modo que la flecha roja quede alineada con la posición Norte en la brújula.</a:t>
            </a:r>
            <a:endParaRPr lang="en-US" altLang="en-US" sz="1800" dirty="0"/>
          </a:p>
          <a:p>
            <a:pPr>
              <a:lnSpc>
                <a:spcPct val="100000"/>
              </a:lnSpc>
              <a:spcAft>
                <a:spcPct val="0"/>
              </a:spcAft>
              <a:buNone/>
            </a:pPr>
            <a:endParaRPr lang="en-US" altLang="en-US" sz="1800" dirty="0"/>
          </a:p>
          <a:p>
            <a:pPr>
              <a:lnSpc>
                <a:spcPct val="100000"/>
              </a:lnSpc>
              <a:spcAft>
                <a:spcPct val="0"/>
              </a:spcAft>
              <a:buNone/>
            </a:pPr>
            <a:endParaRPr lang="en-US" altLang="en-US" sz="1800" dirty="0"/>
          </a:p>
          <a:p>
            <a:pPr>
              <a:lnSpc>
                <a:spcPct val="100000"/>
              </a:lnSpc>
              <a:spcAft>
                <a:spcPct val="0"/>
              </a:spcAft>
              <a:buNone/>
            </a:pPr>
            <a:endParaRPr lang="en-US" altLang="en-US" sz="1800" dirty="0" smtClean="0"/>
          </a:p>
          <a:p>
            <a:pPr>
              <a:lnSpc>
                <a:spcPct val="100000"/>
              </a:lnSpc>
              <a:spcAft>
                <a:spcPct val="0"/>
              </a:spcAft>
              <a:buNone/>
            </a:pPr>
            <a:endParaRPr lang="en-US" altLang="en-US" sz="1800" dirty="0"/>
          </a:p>
          <a:p>
            <a:pPr>
              <a:lnSpc>
                <a:spcPct val="100000"/>
              </a:lnSpc>
              <a:spcAft>
                <a:spcPct val="0"/>
              </a:spcAft>
              <a:buNone/>
            </a:pPr>
            <a:r>
              <a:rPr lang="en-US" altLang="en-US" sz="1800" dirty="0"/>
              <a:t>3. </a:t>
            </a:r>
            <a:r>
              <a:rPr lang="es-AR" altLang="en-US" sz="1800" dirty="0"/>
              <a:t>Lea el número en el borde de la carcasa de la brújula (que puede ir de 0 a 360). </a:t>
            </a:r>
            <a:r>
              <a:rPr lang="es-AR" altLang="en-US" sz="1800" dirty="0" smtClean="0"/>
              <a:t>En éste caso es </a:t>
            </a:r>
            <a:r>
              <a:rPr lang="es-AR" altLang="en-US" sz="1800" dirty="0"/>
              <a:t>de 28 °.</a:t>
            </a:r>
            <a:endParaRPr lang="en-US" altLang="en-US" sz="1800" dirty="0"/>
          </a:p>
          <a:p>
            <a:pPr marL="0" indent="0">
              <a:buNone/>
            </a:pPr>
            <a:endParaRPr lang="en-US" altLang="en-US" sz="1800" dirty="0">
              <a:solidFill>
                <a:srgbClr val="000000"/>
              </a:solidFill>
            </a:endParaRPr>
          </a:p>
          <a:p>
            <a:pPr marL="0" indent="0">
              <a:buNone/>
            </a:pPr>
            <a:endParaRPr lang="en-US" altLang="en-US" sz="1800" dirty="0">
              <a:solidFill>
                <a:srgbClr val="000000"/>
              </a:solidFill>
            </a:endParaRPr>
          </a:p>
          <a:p>
            <a:pPr marL="0" indent="0">
              <a:lnSpc>
                <a:spcPct val="100000"/>
              </a:lnSpc>
              <a:spcAft>
                <a:spcPct val="0"/>
              </a:spcAft>
              <a:buNone/>
            </a:pPr>
            <a:endParaRPr lang="en-US" altLang="en-US" sz="1800" dirty="0"/>
          </a:p>
          <a:p>
            <a:endParaRPr lang="en-US" dirty="0"/>
          </a:p>
        </p:txBody>
      </p:sp>
      <p:sp>
        <p:nvSpPr>
          <p:cNvPr id="3" name="Slide Number Placeholder 2"/>
          <p:cNvSpPr>
            <a:spLocks noGrp="1"/>
          </p:cNvSpPr>
          <p:nvPr>
            <p:ph type="sldNum" sz="quarter" idx="12"/>
          </p:nvPr>
        </p:nvSpPr>
        <p:spPr/>
        <p:txBody>
          <a:bodyPr/>
          <a:lstStyle/>
          <a:p>
            <a:fld id="{17412239-1292-C749-8343-A6DE4C9B54BD}" type="slidenum">
              <a:rPr lang="en-US" smtClean="0"/>
              <a:t>30</a:t>
            </a:fld>
            <a:endParaRPr lang="en-US" dirty="0"/>
          </a:p>
        </p:txBody>
      </p:sp>
      <p:pic>
        <p:nvPicPr>
          <p:cNvPr id="5" name="Content Placeholder 4" descr="Photo of a compass, with red pointer pointing to the north, and the compass direction  reading 28 degrees. "/>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821074" y="1471613"/>
            <a:ext cx="3128962" cy="4737100"/>
          </a:xfrm>
        </p:spPr>
      </p:pic>
      <p:cxnSp>
        <p:nvCxnSpPr>
          <p:cNvPr id="14" name="Straight Connector 12" descr="Arrow pointing to North on the compass."/>
          <p:cNvCxnSpPr>
            <a:cxnSpLocks noChangeShapeType="1"/>
          </p:cNvCxnSpPr>
          <p:nvPr/>
        </p:nvCxnSpPr>
        <p:spPr bwMode="auto">
          <a:xfrm>
            <a:off x="4150155" y="2616712"/>
            <a:ext cx="2389187" cy="1374348"/>
          </a:xfrm>
          <a:prstGeom prst="line">
            <a:avLst/>
          </a:prstGeom>
          <a:noFill/>
          <a:ln w="5715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2" descr="Arrow pointing to the number to read on the edge of the compass housing."/>
          <p:cNvCxnSpPr>
            <a:cxnSpLocks noChangeShapeType="1"/>
          </p:cNvCxnSpPr>
          <p:nvPr/>
        </p:nvCxnSpPr>
        <p:spPr bwMode="auto">
          <a:xfrm flipV="1">
            <a:off x="4514850" y="4095752"/>
            <a:ext cx="2467151" cy="1336860"/>
          </a:xfrm>
          <a:prstGeom prst="line">
            <a:avLst/>
          </a:prstGeom>
          <a:noFill/>
          <a:ln w="5715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85577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AR" altLang="en-US" sz="3200" dirty="0" smtClean="0">
                <a:solidFill>
                  <a:srgbClr val="000000"/>
                </a:solidFill>
              </a:rPr>
              <a:t>Definiendo </a:t>
            </a:r>
            <a:r>
              <a:rPr lang="es-AR" altLang="en-US" sz="3200" dirty="0">
                <a:solidFill>
                  <a:srgbClr val="000000"/>
                </a:solidFill>
              </a:rPr>
              <a:t>la posición del paisaje del sitio del suelo</a:t>
            </a:r>
            <a:endParaRPr lang="en-US" altLang="en-US" sz="3200" dirty="0">
              <a:solidFill>
                <a:srgbClr val="000000"/>
              </a:solidFill>
            </a:endParaRPr>
          </a:p>
        </p:txBody>
      </p:sp>
      <p:sp>
        <p:nvSpPr>
          <p:cNvPr id="11" name="Content Placeholder 10"/>
          <p:cNvSpPr>
            <a:spLocks noGrp="1"/>
          </p:cNvSpPr>
          <p:nvPr>
            <p:ph sz="half" idx="1"/>
          </p:nvPr>
        </p:nvSpPr>
        <p:spPr/>
        <p:txBody>
          <a:bodyPr>
            <a:normAutofit/>
          </a:bodyPr>
          <a:lstStyle/>
          <a:p>
            <a:pPr marL="514350" indent="-285750" algn="just">
              <a:lnSpc>
                <a:spcPct val="100000"/>
              </a:lnSpc>
              <a:spcAft>
                <a:spcPct val="0"/>
              </a:spcAft>
            </a:pPr>
            <a:r>
              <a:rPr lang="es-AR" sz="1800" dirty="0"/>
              <a:t>La posición del paisaje, junto con la </a:t>
            </a:r>
            <a:r>
              <a:rPr lang="es-AR" sz="1800" dirty="0" smtClean="0"/>
              <a:t>pendiente </a:t>
            </a:r>
            <a:r>
              <a:rPr lang="es-AR" sz="1800" dirty="0"/>
              <a:t>proporciona información sobre la </a:t>
            </a:r>
            <a:r>
              <a:rPr lang="es-AR" sz="1800" b="1" dirty="0"/>
              <a:t>topografía</a:t>
            </a:r>
            <a:r>
              <a:rPr lang="es-AR" sz="1800" dirty="0"/>
              <a:t> </a:t>
            </a:r>
            <a:r>
              <a:rPr lang="es-AR" sz="1800" dirty="0" smtClean="0"/>
              <a:t>del </a:t>
            </a:r>
            <a:r>
              <a:rPr lang="es-AR" sz="1800" dirty="0"/>
              <a:t>suelo que influye en gran medida en la formación del suelo</a:t>
            </a:r>
          </a:p>
          <a:p>
            <a:pPr marL="514350" indent="-285750" algn="just">
              <a:lnSpc>
                <a:spcPct val="100000"/>
              </a:lnSpc>
              <a:spcAft>
                <a:spcPct val="0"/>
              </a:spcAft>
            </a:pPr>
            <a:r>
              <a:rPr lang="es-AR" sz="1800" dirty="0"/>
              <a:t>La posición del paisaje describe dónde se ubica un sitio en los contornos del terreno.</a:t>
            </a:r>
          </a:p>
          <a:p>
            <a:pPr marL="514350" indent="-285750" algn="just">
              <a:lnSpc>
                <a:spcPct val="100000"/>
              </a:lnSpc>
              <a:spcAft>
                <a:spcPct val="0"/>
              </a:spcAft>
            </a:pPr>
            <a:r>
              <a:rPr lang="es-AR" sz="1800" dirty="0" smtClean="0"/>
              <a:t>En </a:t>
            </a:r>
            <a:r>
              <a:rPr lang="es-AR" sz="1800" dirty="0"/>
              <a:t>la descripción de su sitio, usted identificará en qué parte del paisaje está ubicado su sitio de suelo e informará esto como parte de la definición de su Sitio de suelo.</a:t>
            </a:r>
            <a:endParaRPr lang="en-US" altLang="en-US" sz="1800" dirty="0"/>
          </a:p>
          <a:p>
            <a:pPr marL="0" indent="0">
              <a:buNone/>
            </a:pPr>
            <a:endParaRPr lang="en-US" altLang="en-US" sz="1800" dirty="0">
              <a:solidFill>
                <a:srgbClr val="000000"/>
              </a:solidFill>
            </a:endParaRPr>
          </a:p>
          <a:p>
            <a:pPr marL="0" indent="0">
              <a:buNone/>
            </a:pPr>
            <a:endParaRPr lang="en-US" altLang="en-US" sz="1800" dirty="0">
              <a:solidFill>
                <a:srgbClr val="000000"/>
              </a:solidFill>
            </a:endParaRPr>
          </a:p>
          <a:p>
            <a:pPr marL="0" indent="0">
              <a:lnSpc>
                <a:spcPct val="100000"/>
              </a:lnSpc>
              <a:spcAft>
                <a:spcPct val="0"/>
              </a:spcAft>
              <a:buNone/>
            </a:pPr>
            <a:endParaRPr lang="en-US" altLang="en-US" sz="1800" dirty="0"/>
          </a:p>
          <a:p>
            <a:endParaRPr lang="en-US" sz="1800" dirty="0"/>
          </a:p>
        </p:txBody>
      </p:sp>
      <p:sp>
        <p:nvSpPr>
          <p:cNvPr id="3" name="Slide Number Placeholder 2"/>
          <p:cNvSpPr>
            <a:spLocks noGrp="1"/>
          </p:cNvSpPr>
          <p:nvPr>
            <p:ph type="sldNum" sz="quarter" idx="12"/>
          </p:nvPr>
        </p:nvSpPr>
        <p:spPr/>
        <p:txBody>
          <a:bodyPr/>
          <a:lstStyle/>
          <a:p>
            <a:fld id="{17412239-1292-C749-8343-A6DE4C9B54BD}" type="slidenum">
              <a:rPr lang="en-US" smtClean="0"/>
              <a:t>31</a:t>
            </a:fld>
            <a:endParaRPr lang="en-US" dirty="0"/>
          </a:p>
        </p:txBody>
      </p:sp>
      <p:pic>
        <p:nvPicPr>
          <p:cNvPr id="4" name="Content Placeholder 3" descr="Illustration of topography of a hill, showing the summit at the top, the side slope, a depression, a stream bank and a large flat area by the stream. "/>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906135" y="4276148"/>
            <a:ext cx="3919537" cy="2655888"/>
          </a:xfrm>
        </p:spPr>
      </p:pic>
    </p:spTree>
    <p:extLst>
      <p:ext uri="{BB962C8B-B14F-4D97-AF65-F5344CB8AC3E}">
        <p14:creationId xmlns:p14="http://schemas.microsoft.com/office/powerpoint/2010/main" val="1350155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AR" altLang="en-US" sz="2800" dirty="0">
                <a:solidFill>
                  <a:srgbClr val="000000"/>
                </a:solidFill>
              </a:rPr>
              <a:t>Definición del tipo </a:t>
            </a:r>
            <a:r>
              <a:rPr lang="es-AR" altLang="en-US" sz="2800" dirty="0" smtClean="0">
                <a:solidFill>
                  <a:srgbClr val="000000"/>
                </a:solidFill>
              </a:rPr>
              <a:t>de cobertura de </a:t>
            </a:r>
            <a:r>
              <a:rPr lang="es-AR" altLang="en-US" sz="2800" dirty="0">
                <a:solidFill>
                  <a:srgbClr val="000000"/>
                </a:solidFill>
              </a:rPr>
              <a:t>un sitio de suelo</a:t>
            </a:r>
            <a:endParaRPr lang="en-US" altLang="en-US" sz="2800" dirty="0">
              <a:solidFill>
                <a:srgbClr val="000000"/>
              </a:solidFill>
            </a:endParaRPr>
          </a:p>
        </p:txBody>
      </p:sp>
      <p:sp>
        <p:nvSpPr>
          <p:cNvPr id="11" name="Content Placeholder 10"/>
          <p:cNvSpPr>
            <a:spLocks noGrp="1"/>
          </p:cNvSpPr>
          <p:nvPr>
            <p:ph sz="half" idx="1"/>
          </p:nvPr>
        </p:nvSpPr>
        <p:spPr/>
        <p:txBody>
          <a:bodyPr>
            <a:normAutofit/>
          </a:bodyPr>
          <a:lstStyle/>
          <a:p>
            <a:pPr marL="0" indent="0">
              <a:lnSpc>
                <a:spcPct val="100000"/>
              </a:lnSpc>
              <a:spcAft>
                <a:spcPct val="0"/>
              </a:spcAft>
              <a:buNone/>
            </a:pPr>
            <a:r>
              <a:rPr lang="es-AR" sz="1800" dirty="0"/>
              <a:t>El tipo de </a:t>
            </a:r>
            <a:r>
              <a:rPr lang="es-AR" sz="1800" dirty="0" smtClean="0"/>
              <a:t>cobertura terrestre es </a:t>
            </a:r>
            <a:r>
              <a:rPr lang="es-AR" sz="1800" dirty="0"/>
              <a:t>una descripción de la vegetación (otro factor importante que forma el suelo) u otro material (como grava, cemento, mantillo, etc.) en la superficie. </a:t>
            </a:r>
            <a:endParaRPr lang="es-AR" sz="1800" dirty="0" smtClean="0"/>
          </a:p>
          <a:p>
            <a:pPr marL="0" indent="0">
              <a:lnSpc>
                <a:spcPct val="100000"/>
              </a:lnSpc>
              <a:spcAft>
                <a:spcPct val="0"/>
              </a:spcAft>
              <a:buNone/>
            </a:pPr>
            <a:r>
              <a:rPr lang="es-AR" sz="1800" dirty="0" smtClean="0"/>
              <a:t>Describa </a:t>
            </a:r>
            <a:r>
              <a:rPr lang="es-AR" sz="1800" dirty="0"/>
              <a:t>y registre el tipo de </a:t>
            </a:r>
            <a:r>
              <a:rPr lang="es-AR" sz="1800" dirty="0" smtClean="0"/>
              <a:t>cobertura del </a:t>
            </a:r>
            <a:r>
              <a:rPr lang="es-AR" sz="1800" dirty="0"/>
              <a:t>sitio (suelo desnudo, rocas, hierba, arbustos, árboles u otros</a:t>
            </a:r>
            <a:r>
              <a:rPr lang="es-AR" sz="1800" dirty="0" smtClean="0"/>
              <a:t>).</a:t>
            </a:r>
            <a:endParaRPr lang="en-US" dirty="0"/>
          </a:p>
        </p:txBody>
      </p:sp>
      <p:sp>
        <p:nvSpPr>
          <p:cNvPr id="3" name="Slide Number Placeholder 2"/>
          <p:cNvSpPr>
            <a:spLocks noGrp="1"/>
          </p:cNvSpPr>
          <p:nvPr>
            <p:ph type="sldNum" sz="quarter" idx="12"/>
          </p:nvPr>
        </p:nvSpPr>
        <p:spPr/>
        <p:txBody>
          <a:bodyPr/>
          <a:lstStyle/>
          <a:p>
            <a:fld id="{17412239-1292-C749-8343-A6DE4C9B54BD}" type="slidenum">
              <a:rPr lang="en-US" smtClean="0"/>
              <a:t>32</a:t>
            </a:fld>
            <a:endParaRPr lang="en-US" dirty="0"/>
          </a:p>
        </p:txBody>
      </p:sp>
      <p:pic>
        <p:nvPicPr>
          <p:cNvPr id="5" name="Content Placeholder 4" descr="Photos of possible cover types for your soil site: bare soil, rocks, grass, shrubs, trees, or other, in this case, leaf litter. "/>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58833"/>
          <a:stretch/>
        </p:blipFill>
        <p:spPr>
          <a:xfrm>
            <a:off x="1781949" y="5343499"/>
            <a:ext cx="6362700" cy="1382857"/>
          </a:xfrm>
        </p:spPr>
      </p:pic>
      <p:sp>
        <p:nvSpPr>
          <p:cNvPr id="4" name="Rectángulo 3"/>
          <p:cNvSpPr/>
          <p:nvPr/>
        </p:nvSpPr>
        <p:spPr>
          <a:xfrm>
            <a:off x="6815543" y="5078833"/>
            <a:ext cx="826994" cy="338554"/>
          </a:xfrm>
          <a:prstGeom prst="rect">
            <a:avLst/>
          </a:prstGeom>
          <a:solidFill>
            <a:schemeClr val="bg1"/>
          </a:solidFill>
        </p:spPr>
        <p:txBody>
          <a:bodyPr wrap="square">
            <a:spAutoFit/>
          </a:bodyPr>
          <a:lstStyle/>
          <a:p>
            <a:r>
              <a:rPr lang="es-AR" sz="1600" b="1" dirty="0" smtClean="0">
                <a:solidFill>
                  <a:srgbClr val="462920"/>
                </a:solidFill>
              </a:rPr>
              <a:t> Otros</a:t>
            </a:r>
            <a:endParaRPr lang="es-AR" sz="1600" b="1" dirty="0">
              <a:solidFill>
                <a:srgbClr val="462920"/>
              </a:solidFill>
            </a:endParaRPr>
          </a:p>
        </p:txBody>
      </p:sp>
      <p:sp>
        <p:nvSpPr>
          <p:cNvPr id="6" name="Rectángulo 5"/>
          <p:cNvSpPr/>
          <p:nvPr/>
        </p:nvSpPr>
        <p:spPr>
          <a:xfrm>
            <a:off x="1979230" y="3367290"/>
            <a:ext cx="1459054" cy="338554"/>
          </a:xfrm>
          <a:prstGeom prst="rect">
            <a:avLst/>
          </a:prstGeom>
          <a:solidFill>
            <a:schemeClr val="bg1"/>
          </a:solidFill>
        </p:spPr>
        <p:txBody>
          <a:bodyPr wrap="none">
            <a:spAutoFit/>
          </a:bodyPr>
          <a:lstStyle/>
          <a:p>
            <a:r>
              <a:rPr lang="es-AR" sz="1600" b="1" dirty="0" smtClean="0"/>
              <a:t>Suelo Desnudo</a:t>
            </a:r>
            <a:endParaRPr lang="es-AR" sz="1600" b="1" dirty="0"/>
          </a:p>
        </p:txBody>
      </p:sp>
      <p:sp>
        <p:nvSpPr>
          <p:cNvPr id="7" name="Rectángulo 6"/>
          <p:cNvSpPr/>
          <p:nvPr/>
        </p:nvSpPr>
        <p:spPr>
          <a:xfrm>
            <a:off x="4761519" y="3288344"/>
            <a:ext cx="675185" cy="338554"/>
          </a:xfrm>
          <a:prstGeom prst="rect">
            <a:avLst/>
          </a:prstGeom>
          <a:solidFill>
            <a:schemeClr val="bg1"/>
          </a:solidFill>
        </p:spPr>
        <p:txBody>
          <a:bodyPr wrap="none">
            <a:spAutoFit/>
          </a:bodyPr>
          <a:lstStyle/>
          <a:p>
            <a:r>
              <a:rPr lang="es-AR" sz="1600" b="1" dirty="0" smtClean="0"/>
              <a:t>Rocas</a:t>
            </a:r>
            <a:endParaRPr lang="es-AR" sz="1600" b="1" dirty="0"/>
          </a:p>
        </p:txBody>
      </p:sp>
      <p:sp>
        <p:nvSpPr>
          <p:cNvPr id="8" name="Rectángulo 7"/>
          <p:cNvSpPr/>
          <p:nvPr/>
        </p:nvSpPr>
        <p:spPr>
          <a:xfrm>
            <a:off x="6719192" y="3367290"/>
            <a:ext cx="833883" cy="338554"/>
          </a:xfrm>
          <a:prstGeom prst="rect">
            <a:avLst/>
          </a:prstGeom>
          <a:solidFill>
            <a:schemeClr val="bg1"/>
          </a:solidFill>
        </p:spPr>
        <p:txBody>
          <a:bodyPr wrap="none">
            <a:spAutoFit/>
          </a:bodyPr>
          <a:lstStyle/>
          <a:p>
            <a:r>
              <a:rPr lang="es-AR" sz="1600" b="1" dirty="0" smtClean="0"/>
              <a:t>Hierbas</a:t>
            </a:r>
            <a:endParaRPr lang="es-AR" sz="1600" b="1" dirty="0"/>
          </a:p>
        </p:txBody>
      </p:sp>
      <p:sp>
        <p:nvSpPr>
          <p:cNvPr id="12" name="Rectángulo 11"/>
          <p:cNvSpPr/>
          <p:nvPr/>
        </p:nvSpPr>
        <p:spPr>
          <a:xfrm>
            <a:off x="2212467" y="5078833"/>
            <a:ext cx="945002" cy="338554"/>
          </a:xfrm>
          <a:prstGeom prst="rect">
            <a:avLst/>
          </a:prstGeom>
          <a:solidFill>
            <a:schemeClr val="bg1"/>
          </a:solidFill>
        </p:spPr>
        <p:txBody>
          <a:bodyPr wrap="none">
            <a:spAutoFit/>
          </a:bodyPr>
          <a:lstStyle/>
          <a:p>
            <a:r>
              <a:rPr lang="es-AR" sz="1600" b="1" dirty="0" smtClean="0">
                <a:solidFill>
                  <a:srgbClr val="462920"/>
                </a:solidFill>
              </a:rPr>
              <a:t>Arbustos</a:t>
            </a:r>
            <a:endParaRPr lang="es-AR" sz="1600" b="1" dirty="0">
              <a:solidFill>
                <a:srgbClr val="462920"/>
              </a:solidFill>
            </a:endParaRPr>
          </a:p>
        </p:txBody>
      </p:sp>
      <p:sp>
        <p:nvSpPr>
          <p:cNvPr id="13" name="Rectángulo 12"/>
          <p:cNvSpPr/>
          <p:nvPr/>
        </p:nvSpPr>
        <p:spPr>
          <a:xfrm>
            <a:off x="4634079" y="5078833"/>
            <a:ext cx="885179" cy="338554"/>
          </a:xfrm>
          <a:prstGeom prst="rect">
            <a:avLst/>
          </a:prstGeom>
          <a:solidFill>
            <a:schemeClr val="bg1"/>
          </a:solidFill>
        </p:spPr>
        <p:txBody>
          <a:bodyPr wrap="none">
            <a:spAutoFit/>
          </a:bodyPr>
          <a:lstStyle/>
          <a:p>
            <a:r>
              <a:rPr lang="es-AR" sz="1600" b="1" dirty="0" smtClean="0">
                <a:solidFill>
                  <a:srgbClr val="462920"/>
                </a:solidFill>
              </a:rPr>
              <a:t>Árboles </a:t>
            </a:r>
            <a:endParaRPr lang="es-AR" sz="1600" b="1" dirty="0">
              <a:solidFill>
                <a:srgbClr val="462920"/>
              </a:solidFill>
            </a:endParaRPr>
          </a:p>
        </p:txBody>
      </p:sp>
      <p:pic>
        <p:nvPicPr>
          <p:cNvPr id="16" name="Content Placeholder 4" descr="Photos of possible cover types for your soil site: bare soil, rocks, grass, shrubs, trees, or other, in this case, leaf litter. "/>
          <p:cNvPicPr>
            <a:picLocks noChangeAspect="1"/>
          </p:cNvPicPr>
          <p:nvPr/>
        </p:nvPicPr>
        <p:blipFill rotWithShape="1">
          <a:blip r:embed="rId2">
            <a:extLst>
              <a:ext uri="{28A0092B-C50C-407E-A947-70E740481C1C}">
                <a14:useLocalDpi xmlns:a14="http://schemas.microsoft.com/office/drawing/2010/main" val="0"/>
              </a:ext>
            </a:extLst>
          </a:blip>
          <a:srcRect t="8607" b="47399"/>
          <a:stretch/>
        </p:blipFill>
        <p:spPr>
          <a:xfrm>
            <a:off x="1781949" y="3675671"/>
            <a:ext cx="6362700" cy="1477818"/>
          </a:xfrm>
          <a:prstGeom prst="rect">
            <a:avLst/>
          </a:prstGeom>
        </p:spPr>
      </p:pic>
    </p:spTree>
    <p:extLst>
      <p:ext uri="{BB962C8B-B14F-4D97-AF65-F5344CB8AC3E}">
        <p14:creationId xmlns:p14="http://schemas.microsoft.com/office/powerpoint/2010/main" val="667196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altLang="en-US" sz="3200" dirty="0" smtClean="0">
                <a:solidFill>
                  <a:srgbClr val="000000"/>
                </a:solidFill>
              </a:rPr>
              <a:t>Fotos del paisaje</a:t>
            </a:r>
            <a:endParaRPr lang="es-AR" altLang="en-US" sz="3200" dirty="0">
              <a:solidFill>
                <a:srgbClr val="000000"/>
              </a:solidFill>
            </a:endParaRPr>
          </a:p>
        </p:txBody>
      </p:sp>
      <p:sp>
        <p:nvSpPr>
          <p:cNvPr id="11" name="Content Placeholder 10"/>
          <p:cNvSpPr>
            <a:spLocks noGrp="1"/>
          </p:cNvSpPr>
          <p:nvPr>
            <p:ph sz="half" idx="1"/>
          </p:nvPr>
        </p:nvSpPr>
        <p:spPr/>
        <p:txBody>
          <a:bodyPr>
            <a:normAutofit/>
          </a:bodyPr>
          <a:lstStyle/>
          <a:p>
            <a:pPr>
              <a:lnSpc>
                <a:spcPct val="100000"/>
              </a:lnSpc>
              <a:spcAft>
                <a:spcPct val="0"/>
              </a:spcAft>
              <a:buNone/>
            </a:pPr>
            <a:r>
              <a:rPr lang="es-AR" altLang="en-US" sz="2400" dirty="0"/>
              <a:t>Observa y describe tu sitio. Registra sus características </a:t>
            </a:r>
            <a:endParaRPr lang="es-AR" altLang="en-US" sz="2400" dirty="0" smtClean="0"/>
          </a:p>
          <a:p>
            <a:pPr marL="0" indent="0">
              <a:lnSpc>
                <a:spcPct val="100000"/>
              </a:lnSpc>
              <a:spcAft>
                <a:spcPct val="0"/>
              </a:spcAft>
              <a:buNone/>
            </a:pPr>
            <a:r>
              <a:rPr lang="es-AR" altLang="en-US" sz="2400" dirty="0" smtClean="0"/>
              <a:t>Tome </a:t>
            </a:r>
            <a:r>
              <a:rPr lang="es-AR" altLang="en-US" sz="2400" dirty="0"/>
              <a:t>fotografías de paisajes del sitio al norte, este, sur y oeste del </a:t>
            </a:r>
            <a:r>
              <a:rPr lang="es-AR" altLang="en-US" sz="2400" dirty="0" smtClean="0"/>
              <a:t>sitio.</a:t>
            </a:r>
            <a:endParaRPr lang="en-US" sz="2400" dirty="0"/>
          </a:p>
        </p:txBody>
      </p:sp>
      <p:sp>
        <p:nvSpPr>
          <p:cNvPr id="3" name="Slide Number Placeholder 2"/>
          <p:cNvSpPr>
            <a:spLocks noGrp="1"/>
          </p:cNvSpPr>
          <p:nvPr>
            <p:ph type="sldNum" sz="quarter" idx="12"/>
          </p:nvPr>
        </p:nvSpPr>
        <p:spPr/>
        <p:txBody>
          <a:bodyPr/>
          <a:lstStyle/>
          <a:p>
            <a:fld id="{17412239-1292-C749-8343-A6DE4C9B54BD}" type="slidenum">
              <a:rPr lang="en-US" smtClean="0"/>
              <a:t>33</a:t>
            </a:fld>
            <a:endParaRPr lang="en-US" dirty="0"/>
          </a:p>
        </p:txBody>
      </p:sp>
      <p:pic>
        <p:nvPicPr>
          <p:cNvPr id="5" name="Content Placeholder 4" descr="Photos of a study site with camera facing in the 4 cardinal directions."/>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850211" y="3424238"/>
            <a:ext cx="6226175" cy="3114675"/>
          </a:xfrm>
        </p:spPr>
      </p:pic>
    </p:spTree>
    <p:extLst>
      <p:ext uri="{BB962C8B-B14F-4D97-AF65-F5344CB8AC3E}">
        <p14:creationId xmlns:p14="http://schemas.microsoft.com/office/powerpoint/2010/main" val="1456702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a:solidFill>
                  <a:srgbClr val="000000"/>
                </a:solidFill>
              </a:rPr>
              <a:t>Defining a </a:t>
            </a:r>
            <a:r>
              <a:rPr lang="en-US" altLang="en-US" sz="3200">
                <a:solidFill>
                  <a:srgbClr val="000000"/>
                </a:solidFill>
              </a:rPr>
              <a:t>Soil Characterization Site</a:t>
            </a:r>
            <a:endParaRPr lang="en-US" altLang="en-US" sz="3200" dirty="0">
              <a:solidFill>
                <a:srgbClr val="000000"/>
              </a:solidFill>
            </a:endParaRPr>
          </a:p>
        </p:txBody>
      </p:sp>
      <p:pic>
        <p:nvPicPr>
          <p:cNvPr id="6" name="Content Placeholder 5" descr="photo of grassy slope by a rive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90300" y="1825625"/>
            <a:ext cx="5546037" cy="4351338"/>
          </a:xfrm>
        </p:spPr>
      </p:pic>
      <p:sp>
        <p:nvSpPr>
          <p:cNvPr id="3" name="Slide Number Placeholder 2"/>
          <p:cNvSpPr>
            <a:spLocks noGrp="1"/>
          </p:cNvSpPr>
          <p:nvPr>
            <p:ph type="sldNum" sz="quarter" idx="12"/>
          </p:nvPr>
        </p:nvSpPr>
        <p:spPr/>
        <p:txBody>
          <a:bodyPr/>
          <a:lstStyle/>
          <a:p>
            <a:fld id="{17412239-1292-C749-8343-A6DE4C9B54BD}" type="slidenum">
              <a:rPr lang="en-US" smtClean="0"/>
              <a:t>34</a:t>
            </a:fld>
            <a:endParaRPr lang="en-US" dirty="0"/>
          </a:p>
        </p:txBody>
      </p:sp>
    </p:spTree>
    <p:extLst>
      <p:ext uri="{BB962C8B-B14F-4D97-AF65-F5344CB8AC3E}">
        <p14:creationId xmlns:p14="http://schemas.microsoft.com/office/powerpoint/2010/main" val="1378212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altLang="en-US" sz="3200" dirty="0">
                <a:solidFill>
                  <a:srgbClr val="000000"/>
                </a:solidFill>
              </a:rPr>
              <a:t>Elegir un sitio de caracterización del suelo</a:t>
            </a:r>
            <a:endParaRPr lang="en-US" altLang="en-US" sz="3200" dirty="0">
              <a:solidFill>
                <a:srgbClr val="000000"/>
              </a:solidFill>
            </a:endParaRPr>
          </a:p>
        </p:txBody>
      </p:sp>
      <p:sp>
        <p:nvSpPr>
          <p:cNvPr id="3" name="Content Placeholder 2"/>
          <p:cNvSpPr>
            <a:spLocks noGrp="1"/>
          </p:cNvSpPr>
          <p:nvPr>
            <p:ph sz="half" idx="1"/>
          </p:nvPr>
        </p:nvSpPr>
        <p:spPr/>
        <p:txBody>
          <a:bodyPr>
            <a:normAutofit/>
          </a:bodyPr>
          <a:lstStyle/>
          <a:p>
            <a:pPr marL="0" indent="0">
              <a:buNone/>
            </a:pPr>
            <a:r>
              <a:rPr lang="es-AR" altLang="en-US" sz="1600" dirty="0"/>
              <a:t>Un Sitio de Estudio de Caracterización de Suelos puede estar ubicado en cualquier lugar donde pueda exponer de manera segura el perfil del suelo</a:t>
            </a:r>
            <a:r>
              <a:rPr lang="es-AR" altLang="en-US" sz="1600" dirty="0" smtClean="0"/>
              <a:t>.</a:t>
            </a:r>
          </a:p>
          <a:p>
            <a:pPr marL="0" indent="0">
              <a:buNone/>
            </a:pPr>
            <a:r>
              <a:rPr lang="es-AR" altLang="en-US" sz="1600" dirty="0" smtClean="0"/>
              <a:t>Es </a:t>
            </a:r>
            <a:r>
              <a:rPr lang="es-AR" altLang="en-US" sz="1600" dirty="0"/>
              <a:t>útil tener </a:t>
            </a:r>
            <a:r>
              <a:rPr lang="es-AR" altLang="en-US" sz="1600" dirty="0" smtClean="0"/>
              <a:t>que sea </a:t>
            </a:r>
            <a:r>
              <a:rPr lang="es-AR" altLang="en-US" sz="1600" dirty="0"/>
              <a:t>cerca de su Sitio de Estudio de Temperatura y Humedad del Suelo y dentro de su sitio de estudio de Cobertura Terrestre</a:t>
            </a:r>
            <a:r>
              <a:rPr lang="es-AR" altLang="en-US" sz="1600" dirty="0" smtClean="0"/>
              <a:t>.</a:t>
            </a:r>
            <a:endParaRPr lang="en-US" altLang="en-US" sz="1800" dirty="0"/>
          </a:p>
        </p:txBody>
      </p:sp>
      <p:sp>
        <p:nvSpPr>
          <p:cNvPr id="4" name="Slide Number Placeholder 3"/>
          <p:cNvSpPr>
            <a:spLocks noGrp="1"/>
          </p:cNvSpPr>
          <p:nvPr>
            <p:ph type="sldNum" sz="quarter" idx="12"/>
          </p:nvPr>
        </p:nvSpPr>
        <p:spPr/>
        <p:txBody>
          <a:bodyPr/>
          <a:lstStyle/>
          <a:p>
            <a:fld id="{17412239-1292-C749-8343-A6DE4C9B54BD}" type="slidenum">
              <a:rPr lang="en-US" smtClean="0"/>
              <a:t>35</a:t>
            </a:fld>
            <a:endParaRPr lang="en-US" dirty="0"/>
          </a:p>
        </p:txBody>
      </p:sp>
      <p:pic>
        <p:nvPicPr>
          <p:cNvPr id="5" name="Content Placeholder 4" descr="The first photo shows flags stuck into the ground, marking soil moisture sampling in a star pattern. Second photo is of trees in a land cover site. "/>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11037"/>
          <a:stretch/>
        </p:blipFill>
        <p:spPr>
          <a:xfrm>
            <a:off x="1655743" y="3813210"/>
            <a:ext cx="6615112" cy="2540722"/>
          </a:xfrm>
        </p:spPr>
      </p:pic>
      <p:sp>
        <p:nvSpPr>
          <p:cNvPr id="8" name="Text Box 9"/>
          <p:cNvSpPr txBox="1">
            <a:spLocks noChangeArrowheads="1"/>
          </p:cNvSpPr>
          <p:nvPr/>
        </p:nvSpPr>
        <p:spPr bwMode="auto">
          <a:xfrm>
            <a:off x="5792989" y="6622257"/>
            <a:ext cx="26003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eaLnBrk="1">
              <a:lnSpc>
                <a:spcPct val="100000"/>
              </a:lnSpc>
              <a:spcAft>
                <a:spcPct val="0"/>
              </a:spcAft>
              <a:buClrTx/>
              <a:buFontTx/>
              <a:buNone/>
            </a:pPr>
            <a:r>
              <a:rPr lang="en-US" altLang="en-US" sz="800" dirty="0"/>
              <a:t>Images courtesy, Izolda Trakhtenberg</a:t>
            </a:r>
          </a:p>
        </p:txBody>
      </p:sp>
      <p:sp>
        <p:nvSpPr>
          <p:cNvPr id="6" name="Rectángulo 5"/>
          <p:cNvSpPr/>
          <p:nvPr/>
        </p:nvSpPr>
        <p:spPr>
          <a:xfrm>
            <a:off x="2033747" y="3049740"/>
            <a:ext cx="2403783" cy="646331"/>
          </a:xfrm>
          <a:prstGeom prst="rect">
            <a:avLst/>
          </a:prstGeom>
          <a:solidFill>
            <a:schemeClr val="bg1"/>
          </a:solidFill>
        </p:spPr>
        <p:txBody>
          <a:bodyPr wrap="square">
            <a:spAutoFit/>
          </a:bodyPr>
          <a:lstStyle/>
          <a:p>
            <a:pPr algn="ctr"/>
            <a:r>
              <a:rPr lang="es-AR" b="1" dirty="0"/>
              <a:t>Patrón de estrella de humedad del suelo</a:t>
            </a:r>
          </a:p>
        </p:txBody>
      </p:sp>
      <p:sp>
        <p:nvSpPr>
          <p:cNvPr id="7" name="Rectángulo 6"/>
          <p:cNvSpPr/>
          <p:nvPr/>
        </p:nvSpPr>
        <p:spPr>
          <a:xfrm>
            <a:off x="5300932" y="3060676"/>
            <a:ext cx="2599351" cy="646331"/>
          </a:xfrm>
          <a:prstGeom prst="rect">
            <a:avLst/>
          </a:prstGeom>
          <a:solidFill>
            <a:schemeClr val="bg1"/>
          </a:solidFill>
        </p:spPr>
        <p:txBody>
          <a:bodyPr wrap="square">
            <a:spAutoFit/>
          </a:bodyPr>
          <a:lstStyle/>
          <a:p>
            <a:pPr algn="ctr"/>
            <a:r>
              <a:rPr lang="es-AR" b="1" dirty="0"/>
              <a:t>Sitio de estudio </a:t>
            </a:r>
            <a:r>
              <a:rPr lang="es-AR" b="1" dirty="0" smtClean="0"/>
              <a:t>de cobertura terrestre</a:t>
            </a:r>
            <a:endParaRPr lang="es-AR" b="1" dirty="0"/>
          </a:p>
        </p:txBody>
      </p:sp>
      <p:pic>
        <p:nvPicPr>
          <p:cNvPr id="10" name="Imagen 9"/>
          <p:cNvPicPr>
            <a:picLocks noChangeAspect="1"/>
          </p:cNvPicPr>
          <p:nvPr/>
        </p:nvPicPr>
        <p:blipFill>
          <a:blip r:embed="rId3"/>
          <a:stretch>
            <a:fillRect/>
          </a:stretch>
        </p:blipFill>
        <p:spPr>
          <a:xfrm>
            <a:off x="0" y="-16150"/>
            <a:ext cx="9144793" cy="975445"/>
          </a:xfrm>
          <a:prstGeom prst="rect">
            <a:avLst/>
          </a:prstGeom>
        </p:spPr>
      </p:pic>
      <p:pic>
        <p:nvPicPr>
          <p:cNvPr id="11" name="Content Placeholder 4" descr="Menu: How to define soil sit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6030"/>
            <a:ext cx="1257300" cy="5921970"/>
          </a:xfrm>
          <a:prstGeom prst="rect">
            <a:avLst/>
          </a:prstGeom>
        </p:spPr>
      </p:pic>
    </p:spTree>
    <p:extLst>
      <p:ext uri="{BB962C8B-B14F-4D97-AF65-F5344CB8AC3E}">
        <p14:creationId xmlns:p14="http://schemas.microsoft.com/office/powerpoint/2010/main" val="1699328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252" y="1194964"/>
            <a:ext cx="7104097" cy="625034"/>
          </a:xfrm>
        </p:spPr>
        <p:txBody>
          <a:bodyPr>
            <a:normAutofit fontScale="90000"/>
          </a:bodyPr>
          <a:lstStyle/>
          <a:p>
            <a:r>
              <a:rPr lang="es-AR" altLang="en-US" sz="3200" dirty="0" smtClean="0">
                <a:solidFill>
                  <a:srgbClr val="000000"/>
                </a:solidFill>
              </a:rPr>
              <a:t>Orientación de su sitio </a:t>
            </a:r>
            <a:r>
              <a:rPr lang="es-AR" altLang="en-US" sz="3200" dirty="0">
                <a:solidFill>
                  <a:srgbClr val="000000"/>
                </a:solidFill>
              </a:rPr>
              <a:t>en relación con el sol</a:t>
            </a:r>
            <a:endParaRPr lang="en-US" altLang="en-US" sz="3200" dirty="0">
              <a:solidFill>
                <a:srgbClr val="000000"/>
              </a:solidFill>
            </a:endParaRPr>
          </a:p>
        </p:txBody>
      </p:sp>
      <p:sp>
        <p:nvSpPr>
          <p:cNvPr id="3" name="Content Placeholder 2"/>
          <p:cNvSpPr>
            <a:spLocks noGrp="1"/>
          </p:cNvSpPr>
          <p:nvPr>
            <p:ph sz="half" idx="1"/>
          </p:nvPr>
        </p:nvSpPr>
        <p:spPr>
          <a:xfrm>
            <a:off x="1411251" y="2025649"/>
            <a:ext cx="3881185" cy="4151313"/>
          </a:xfrm>
        </p:spPr>
        <p:txBody>
          <a:bodyPr>
            <a:normAutofit/>
          </a:bodyPr>
          <a:lstStyle/>
          <a:p>
            <a:pPr indent="0" algn="just">
              <a:lnSpc>
                <a:spcPct val="100000"/>
              </a:lnSpc>
              <a:spcAft>
                <a:spcPct val="0"/>
              </a:spcAft>
              <a:buNone/>
            </a:pPr>
            <a:r>
              <a:rPr lang="es-AR" altLang="en-US" sz="2000" dirty="0"/>
              <a:t>Cuando elija una ubicación para su perfil de suelo, elija una orientación </a:t>
            </a:r>
            <a:r>
              <a:rPr lang="es-AR" altLang="en-US" sz="2000" dirty="0" smtClean="0"/>
              <a:t>donde el </a:t>
            </a:r>
            <a:r>
              <a:rPr lang="es-AR" altLang="en-US" sz="2000" dirty="0"/>
              <a:t>sol brille en el perfil cuando realice sus observaciones y realice mediciones. </a:t>
            </a:r>
            <a:endParaRPr lang="es-AR" altLang="en-US" sz="2000" dirty="0" smtClean="0"/>
          </a:p>
          <a:p>
            <a:pPr indent="0" algn="just">
              <a:lnSpc>
                <a:spcPct val="100000"/>
              </a:lnSpc>
              <a:spcAft>
                <a:spcPct val="0"/>
              </a:spcAft>
              <a:buNone/>
            </a:pPr>
            <a:r>
              <a:rPr lang="es-AR" altLang="en-US" sz="2000" dirty="0" smtClean="0"/>
              <a:t>Asegúrese </a:t>
            </a:r>
            <a:r>
              <a:rPr lang="es-AR" altLang="en-US" sz="2000" dirty="0"/>
              <a:t>de que no haya sombras en el perfil.</a:t>
            </a:r>
            <a:endParaRPr lang="en-US" altLang="en-US" sz="1800" dirty="0"/>
          </a:p>
          <a:p>
            <a:endParaRPr lang="en-US" dirty="0"/>
          </a:p>
        </p:txBody>
      </p:sp>
      <p:sp>
        <p:nvSpPr>
          <p:cNvPr id="4" name="Slide Number Placeholder 3"/>
          <p:cNvSpPr>
            <a:spLocks noGrp="1"/>
          </p:cNvSpPr>
          <p:nvPr>
            <p:ph type="sldNum" sz="quarter" idx="12"/>
          </p:nvPr>
        </p:nvSpPr>
        <p:spPr/>
        <p:txBody>
          <a:bodyPr/>
          <a:lstStyle/>
          <a:p>
            <a:fld id="{17412239-1292-C749-8343-A6DE4C9B54BD}" type="slidenum">
              <a:rPr lang="en-US" smtClean="0"/>
              <a:t>36</a:t>
            </a:fld>
            <a:endParaRPr lang="en-US" dirty="0"/>
          </a:p>
        </p:txBody>
      </p:sp>
      <p:pic>
        <p:nvPicPr>
          <p:cNvPr id="6" name="Content Placeholder 5" descr="Photo of a well-lit soil profile facing the sun."/>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818044" y="2025650"/>
            <a:ext cx="3076575" cy="4210050"/>
          </a:xfrm>
        </p:spPr>
      </p:pic>
    </p:spTree>
    <p:extLst>
      <p:ext uri="{BB962C8B-B14F-4D97-AF65-F5344CB8AC3E}">
        <p14:creationId xmlns:p14="http://schemas.microsoft.com/office/powerpoint/2010/main" val="952673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AR" altLang="en-US" sz="3200" dirty="0" smtClean="0">
                <a:solidFill>
                  <a:srgbClr val="000000"/>
                </a:solidFill>
              </a:rPr>
              <a:t>Describa el uso de la tierra en los alrededores</a:t>
            </a:r>
            <a:endParaRPr lang="es-AR" altLang="en-US" sz="3200" dirty="0">
              <a:solidFill>
                <a:srgbClr val="000000"/>
              </a:solidFill>
            </a:endParaRPr>
          </a:p>
        </p:txBody>
      </p:sp>
      <p:sp>
        <p:nvSpPr>
          <p:cNvPr id="3" name="Content Placeholder 2"/>
          <p:cNvSpPr>
            <a:spLocks noGrp="1"/>
          </p:cNvSpPr>
          <p:nvPr>
            <p:ph sz="half" idx="1"/>
          </p:nvPr>
        </p:nvSpPr>
        <p:spPr/>
        <p:txBody>
          <a:bodyPr>
            <a:normAutofit/>
          </a:bodyPr>
          <a:lstStyle/>
          <a:p>
            <a:pPr marL="0" indent="0" algn="ctr">
              <a:buNone/>
            </a:pPr>
            <a:r>
              <a:rPr lang="es-AR" altLang="en-US" sz="1800" dirty="0"/>
              <a:t>¿Cómo se usa la tierra? ¿Es un entorno </a:t>
            </a:r>
            <a:r>
              <a:rPr lang="es-AR" altLang="en-US" sz="1800" dirty="0" smtClean="0"/>
              <a:t>natural, </a:t>
            </a:r>
            <a:r>
              <a:rPr lang="es-AR" altLang="en-US" sz="1800" dirty="0"/>
              <a:t>urbano, agrícola, recreativo u otro?</a:t>
            </a:r>
            <a:endParaRPr lang="en-US" dirty="0"/>
          </a:p>
        </p:txBody>
      </p:sp>
      <p:sp>
        <p:nvSpPr>
          <p:cNvPr id="4" name="Slide Number Placeholder 3"/>
          <p:cNvSpPr>
            <a:spLocks noGrp="1"/>
          </p:cNvSpPr>
          <p:nvPr>
            <p:ph type="sldNum" sz="quarter" idx="12"/>
          </p:nvPr>
        </p:nvSpPr>
        <p:spPr/>
        <p:txBody>
          <a:bodyPr/>
          <a:lstStyle/>
          <a:p>
            <a:fld id="{17412239-1292-C749-8343-A6DE4C9B54BD}" type="slidenum">
              <a:rPr lang="en-US" smtClean="0"/>
              <a:t>37</a:t>
            </a:fld>
            <a:endParaRPr lang="en-US" dirty="0"/>
          </a:p>
        </p:txBody>
      </p:sp>
      <p:pic>
        <p:nvPicPr>
          <p:cNvPr id="5" name="Content Placeholder 4" descr="Photos of cover type: Urban, agricultural, recreational, wilderness, and other (other is the ocean). "/>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10516" b="50118"/>
          <a:stretch/>
        </p:blipFill>
        <p:spPr>
          <a:xfrm>
            <a:off x="1790815" y="3274828"/>
            <a:ext cx="6515100" cy="1509823"/>
          </a:xfrm>
        </p:spPr>
      </p:pic>
      <p:sp>
        <p:nvSpPr>
          <p:cNvPr id="6" name="CuadroTexto 5"/>
          <p:cNvSpPr txBox="1"/>
          <p:nvPr/>
        </p:nvSpPr>
        <p:spPr>
          <a:xfrm>
            <a:off x="2196336" y="2856952"/>
            <a:ext cx="901209" cy="369332"/>
          </a:xfrm>
          <a:prstGeom prst="rect">
            <a:avLst/>
          </a:prstGeom>
          <a:solidFill>
            <a:schemeClr val="bg1"/>
          </a:solidFill>
        </p:spPr>
        <p:txBody>
          <a:bodyPr wrap="none" rtlCol="0">
            <a:spAutoFit/>
          </a:bodyPr>
          <a:lstStyle/>
          <a:p>
            <a:pPr algn="ctr"/>
            <a:r>
              <a:rPr lang="es-AR" b="1" dirty="0" smtClean="0"/>
              <a:t>Urbano</a:t>
            </a:r>
            <a:endParaRPr lang="es-AR" b="1" dirty="0"/>
          </a:p>
        </p:txBody>
      </p:sp>
      <p:sp>
        <p:nvSpPr>
          <p:cNvPr id="11" name="CuadroTexto 10"/>
          <p:cNvSpPr txBox="1"/>
          <p:nvPr/>
        </p:nvSpPr>
        <p:spPr>
          <a:xfrm>
            <a:off x="6652601" y="2856952"/>
            <a:ext cx="1400192" cy="369332"/>
          </a:xfrm>
          <a:prstGeom prst="rect">
            <a:avLst/>
          </a:prstGeom>
          <a:solidFill>
            <a:schemeClr val="bg1"/>
          </a:solidFill>
        </p:spPr>
        <p:txBody>
          <a:bodyPr wrap="none" rtlCol="0">
            <a:spAutoFit/>
          </a:bodyPr>
          <a:lstStyle/>
          <a:p>
            <a:pPr algn="ctr"/>
            <a:r>
              <a:rPr lang="es-AR" b="1" dirty="0" smtClean="0"/>
              <a:t>Recreacional</a:t>
            </a:r>
            <a:endParaRPr lang="es-AR" b="1" dirty="0"/>
          </a:p>
        </p:txBody>
      </p:sp>
      <p:sp>
        <p:nvSpPr>
          <p:cNvPr id="12" name="CuadroTexto 11"/>
          <p:cNvSpPr txBox="1"/>
          <p:nvPr/>
        </p:nvSpPr>
        <p:spPr>
          <a:xfrm>
            <a:off x="4489333" y="2856952"/>
            <a:ext cx="1118063" cy="369332"/>
          </a:xfrm>
          <a:prstGeom prst="rect">
            <a:avLst/>
          </a:prstGeom>
          <a:solidFill>
            <a:schemeClr val="bg1"/>
          </a:solidFill>
        </p:spPr>
        <p:txBody>
          <a:bodyPr wrap="none" rtlCol="0">
            <a:spAutoFit/>
          </a:bodyPr>
          <a:lstStyle/>
          <a:p>
            <a:pPr algn="ctr"/>
            <a:r>
              <a:rPr lang="es-AR" b="1" dirty="0" smtClean="0"/>
              <a:t>Agrícola   </a:t>
            </a:r>
            <a:endParaRPr lang="es-AR" b="1" dirty="0"/>
          </a:p>
        </p:txBody>
      </p:sp>
      <p:sp>
        <p:nvSpPr>
          <p:cNvPr id="13" name="CuadroTexto 12"/>
          <p:cNvSpPr txBox="1"/>
          <p:nvPr/>
        </p:nvSpPr>
        <p:spPr>
          <a:xfrm>
            <a:off x="6121683" y="4803358"/>
            <a:ext cx="728469" cy="369332"/>
          </a:xfrm>
          <a:prstGeom prst="rect">
            <a:avLst/>
          </a:prstGeom>
          <a:solidFill>
            <a:schemeClr val="bg1"/>
          </a:solidFill>
        </p:spPr>
        <p:txBody>
          <a:bodyPr wrap="none" rtlCol="0">
            <a:spAutoFit/>
          </a:bodyPr>
          <a:lstStyle/>
          <a:p>
            <a:pPr algn="ctr"/>
            <a:r>
              <a:rPr lang="es-AR" b="1" dirty="0" smtClean="0"/>
              <a:t>Otro  </a:t>
            </a:r>
            <a:endParaRPr lang="es-AR" b="1" dirty="0"/>
          </a:p>
        </p:txBody>
      </p:sp>
      <p:sp>
        <p:nvSpPr>
          <p:cNvPr id="14" name="CuadroTexto 13"/>
          <p:cNvSpPr txBox="1"/>
          <p:nvPr/>
        </p:nvSpPr>
        <p:spPr>
          <a:xfrm>
            <a:off x="3450434" y="4803358"/>
            <a:ext cx="1097736" cy="369332"/>
          </a:xfrm>
          <a:prstGeom prst="rect">
            <a:avLst/>
          </a:prstGeom>
          <a:solidFill>
            <a:schemeClr val="bg1"/>
          </a:solidFill>
        </p:spPr>
        <p:txBody>
          <a:bodyPr wrap="none" rtlCol="0">
            <a:spAutoFit/>
          </a:bodyPr>
          <a:lstStyle/>
          <a:p>
            <a:pPr algn="ctr"/>
            <a:r>
              <a:rPr lang="es-AR" b="1" dirty="0" smtClean="0"/>
              <a:t>Desierto  </a:t>
            </a:r>
            <a:endParaRPr lang="es-AR" b="1" dirty="0"/>
          </a:p>
        </p:txBody>
      </p:sp>
      <p:pic>
        <p:nvPicPr>
          <p:cNvPr id="17" name="Content Placeholder 4" descr="Photos of cover type: Urban, agricultural, recreational, wilderness, and other (other is the ocean). "/>
          <p:cNvPicPr>
            <a:picLocks noChangeAspect="1"/>
          </p:cNvPicPr>
          <p:nvPr/>
        </p:nvPicPr>
        <p:blipFill rotWithShape="1">
          <a:blip r:embed="rId2">
            <a:extLst>
              <a:ext uri="{28A0092B-C50C-407E-A947-70E740481C1C}">
                <a14:useLocalDpi xmlns:a14="http://schemas.microsoft.com/office/drawing/2010/main" val="0"/>
              </a:ext>
            </a:extLst>
          </a:blip>
          <a:srcRect t="59529"/>
          <a:stretch/>
        </p:blipFill>
        <p:spPr>
          <a:xfrm>
            <a:off x="1790815" y="5249975"/>
            <a:ext cx="6515100" cy="1552243"/>
          </a:xfrm>
          <a:prstGeom prst="rect">
            <a:avLst/>
          </a:prstGeom>
        </p:spPr>
      </p:pic>
    </p:spTree>
    <p:extLst>
      <p:ext uri="{BB962C8B-B14F-4D97-AF65-F5344CB8AC3E}">
        <p14:creationId xmlns:p14="http://schemas.microsoft.com/office/powerpoint/2010/main" val="220676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altLang="en-US" sz="3200" dirty="0" smtClean="0">
                <a:solidFill>
                  <a:srgbClr val="000000"/>
                </a:solidFill>
              </a:rPr>
              <a:t>Registre otras características</a:t>
            </a:r>
            <a:endParaRPr lang="es-AR" altLang="en-US" sz="3200" dirty="0">
              <a:solidFill>
                <a:srgbClr val="000000"/>
              </a:solidFill>
            </a:endParaRPr>
          </a:p>
        </p:txBody>
      </p:sp>
      <p:sp>
        <p:nvSpPr>
          <p:cNvPr id="3" name="Content Placeholder 2"/>
          <p:cNvSpPr>
            <a:spLocks noGrp="1"/>
          </p:cNvSpPr>
          <p:nvPr>
            <p:ph sz="half" idx="1"/>
          </p:nvPr>
        </p:nvSpPr>
        <p:spPr>
          <a:xfrm>
            <a:off x="1411251" y="1825625"/>
            <a:ext cx="7104097" cy="2384424"/>
          </a:xfrm>
        </p:spPr>
        <p:txBody>
          <a:bodyPr>
            <a:normAutofit fontScale="85000" lnSpcReduction="20000"/>
          </a:bodyPr>
          <a:lstStyle/>
          <a:p>
            <a:pPr indent="0" algn="just">
              <a:lnSpc>
                <a:spcPct val="100000"/>
              </a:lnSpc>
              <a:spcAft>
                <a:spcPct val="0"/>
              </a:spcAft>
              <a:buNone/>
            </a:pPr>
            <a:r>
              <a:rPr lang="es-AR" sz="1800" dirty="0"/>
              <a:t>Mida y registre la distancia entre el perfil del suelo y las características principales en el sitio (como una casa o un columpio o una cancha de baloncesto o cualquier otra característica). </a:t>
            </a:r>
            <a:endParaRPr lang="es-AR" sz="1800" dirty="0" smtClean="0"/>
          </a:p>
          <a:p>
            <a:pPr indent="0" algn="just">
              <a:lnSpc>
                <a:spcPct val="100000"/>
              </a:lnSpc>
              <a:spcAft>
                <a:spcPct val="0"/>
              </a:spcAft>
              <a:buNone/>
            </a:pPr>
            <a:r>
              <a:rPr lang="es-AR" sz="1800" dirty="0" smtClean="0"/>
              <a:t>Cualquier </a:t>
            </a:r>
            <a:r>
              <a:rPr lang="es-AR" sz="1800" dirty="0"/>
              <a:t>otra información o metadatos sobre el sitio que no se ajuste a ninguna de las categorías anteriores también debe </a:t>
            </a:r>
            <a:r>
              <a:rPr lang="es-AR" sz="1800" dirty="0" smtClean="0"/>
              <a:t>registrarse.</a:t>
            </a:r>
            <a:endParaRPr lang="es-AR" sz="1800" dirty="0"/>
          </a:p>
          <a:p>
            <a:pPr indent="0" algn="just">
              <a:lnSpc>
                <a:spcPct val="100000"/>
              </a:lnSpc>
              <a:spcAft>
                <a:spcPct val="0"/>
              </a:spcAft>
              <a:buNone/>
            </a:pPr>
            <a:r>
              <a:rPr lang="es-AR" sz="1800" dirty="0"/>
              <a:t>Una vez que haya completado la información complementaria, puede continuar explorando y haciendo observaciones sobre las propiedades de su perfil de suelo. Si también está realizando mediciones de Cobertura del suelo </a:t>
            </a:r>
            <a:r>
              <a:rPr lang="es-AR" sz="1800" dirty="0" smtClean="0"/>
              <a:t>y/o </a:t>
            </a:r>
            <a:r>
              <a:rPr lang="es-AR" sz="1800" dirty="0"/>
              <a:t>Humedad del suelo, puede seleccionar otra posición para realizar una caracterización adicional del perfil del suelo.</a:t>
            </a:r>
            <a:endParaRPr lang="en-US" dirty="0"/>
          </a:p>
        </p:txBody>
      </p:sp>
      <p:sp>
        <p:nvSpPr>
          <p:cNvPr id="4" name="Slide Number Placeholder 3"/>
          <p:cNvSpPr>
            <a:spLocks noGrp="1"/>
          </p:cNvSpPr>
          <p:nvPr>
            <p:ph type="sldNum" sz="quarter" idx="12"/>
          </p:nvPr>
        </p:nvSpPr>
        <p:spPr/>
        <p:txBody>
          <a:bodyPr/>
          <a:lstStyle/>
          <a:p>
            <a:fld id="{17412239-1292-C749-8343-A6DE4C9B54BD}" type="slidenum">
              <a:rPr lang="en-US" smtClean="0"/>
              <a:t>38</a:t>
            </a:fld>
            <a:endParaRPr lang="en-US" dirty="0"/>
          </a:p>
        </p:txBody>
      </p:sp>
      <p:pic>
        <p:nvPicPr>
          <p:cNvPr id="8" name="Content Placeholder 4" descr="photos of two potential soil sampling sites- one with a park-like grassland and one characterized by erosion and a devegetated surface."/>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987531" y="4343400"/>
            <a:ext cx="4281487" cy="2244725"/>
          </a:xfrm>
        </p:spPr>
      </p:pic>
    </p:spTree>
    <p:extLst>
      <p:ext uri="{BB962C8B-B14F-4D97-AF65-F5344CB8AC3E}">
        <p14:creationId xmlns:p14="http://schemas.microsoft.com/office/powerpoint/2010/main" val="839310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a:t>
            </a:fld>
            <a:endParaRPr lang="en-US" dirty="0"/>
          </a:p>
        </p:txBody>
      </p:sp>
      <p:sp>
        <p:nvSpPr>
          <p:cNvPr id="2" name="Title 1"/>
          <p:cNvSpPr>
            <a:spLocks noGrp="1"/>
          </p:cNvSpPr>
          <p:nvPr>
            <p:ph type="title"/>
          </p:nvPr>
        </p:nvSpPr>
        <p:spPr>
          <a:xfrm>
            <a:off x="1414732" y="936031"/>
            <a:ext cx="7281592" cy="892769"/>
          </a:xfrm>
        </p:spPr>
        <p:txBody>
          <a:bodyPr>
            <a:normAutofit fontScale="90000"/>
          </a:bodyPr>
          <a:lstStyle/>
          <a:p>
            <a:pPr algn="ctr">
              <a:lnSpc>
                <a:spcPct val="100000"/>
              </a:lnSpc>
              <a:spcAft>
                <a:spcPct val="0"/>
              </a:spcAft>
            </a:pPr>
            <a:r>
              <a:rPr lang="es-AR" altLang="en-US" sz="2800" dirty="0"/>
              <a:t>Mirando a la Tierra desde el </a:t>
            </a:r>
            <a:r>
              <a:rPr lang="es-AR" altLang="en-US" sz="2800" dirty="0" smtClean="0"/>
              <a:t>Espacio</a:t>
            </a:r>
            <a:r>
              <a:rPr lang="es-AR" altLang="en-US" sz="2800" dirty="0"/>
              <a:t>, ¿qué vemos?</a:t>
            </a:r>
            <a:endParaRPr lang="en-US" altLang="en-US" sz="2800" dirty="0"/>
          </a:p>
        </p:txBody>
      </p:sp>
      <p:pic>
        <p:nvPicPr>
          <p:cNvPr id="4" name="Content Placeholder 3" descr="Terra/Modis satellite image of Earth from space, with land, water, clouds, atmosphere, snow and plants identifed."/>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2777" r="23212"/>
          <a:stretch/>
        </p:blipFill>
        <p:spPr>
          <a:xfrm>
            <a:off x="2373745" y="1828800"/>
            <a:ext cx="4969164" cy="4749580"/>
          </a:xfrm>
        </p:spPr>
      </p:pic>
      <p:sp>
        <p:nvSpPr>
          <p:cNvPr id="5" name="CuadroTexto 4"/>
          <p:cNvSpPr txBox="1"/>
          <p:nvPr/>
        </p:nvSpPr>
        <p:spPr>
          <a:xfrm>
            <a:off x="1453987" y="2579259"/>
            <a:ext cx="986723" cy="461665"/>
          </a:xfrm>
          <a:prstGeom prst="rect">
            <a:avLst/>
          </a:prstGeom>
          <a:noFill/>
        </p:spPr>
        <p:txBody>
          <a:bodyPr wrap="square" rtlCol="0">
            <a:spAutoFit/>
          </a:bodyPr>
          <a:lstStyle/>
          <a:p>
            <a:pPr algn="r"/>
            <a:r>
              <a:rPr lang="es-AR" sz="2400" dirty="0" smtClean="0"/>
              <a:t>Tierra</a:t>
            </a:r>
            <a:endParaRPr lang="es-AR" sz="2400" dirty="0"/>
          </a:p>
        </p:txBody>
      </p:sp>
      <p:sp>
        <p:nvSpPr>
          <p:cNvPr id="8" name="CuadroTexto 7"/>
          <p:cNvSpPr txBox="1"/>
          <p:nvPr/>
        </p:nvSpPr>
        <p:spPr>
          <a:xfrm>
            <a:off x="1453987" y="3230800"/>
            <a:ext cx="986723" cy="461665"/>
          </a:xfrm>
          <a:prstGeom prst="rect">
            <a:avLst/>
          </a:prstGeom>
          <a:noFill/>
        </p:spPr>
        <p:txBody>
          <a:bodyPr wrap="square" rtlCol="0">
            <a:spAutoFit/>
          </a:bodyPr>
          <a:lstStyle/>
          <a:p>
            <a:pPr algn="r"/>
            <a:r>
              <a:rPr lang="es-AR" sz="2400" dirty="0" smtClean="0"/>
              <a:t>Agua</a:t>
            </a:r>
            <a:endParaRPr lang="es-AR" sz="2400" dirty="0"/>
          </a:p>
        </p:txBody>
      </p:sp>
      <p:sp>
        <p:nvSpPr>
          <p:cNvPr id="10" name="CuadroTexto 9"/>
          <p:cNvSpPr txBox="1"/>
          <p:nvPr/>
        </p:nvSpPr>
        <p:spPr>
          <a:xfrm>
            <a:off x="1453987" y="3933693"/>
            <a:ext cx="986723" cy="461665"/>
          </a:xfrm>
          <a:prstGeom prst="rect">
            <a:avLst/>
          </a:prstGeom>
          <a:noFill/>
        </p:spPr>
        <p:txBody>
          <a:bodyPr wrap="square" rtlCol="0">
            <a:spAutoFit/>
          </a:bodyPr>
          <a:lstStyle/>
          <a:p>
            <a:pPr algn="r"/>
            <a:r>
              <a:rPr lang="es-AR" sz="2400" dirty="0" smtClean="0"/>
              <a:t>Nubes</a:t>
            </a:r>
            <a:endParaRPr lang="es-AR" sz="2400" dirty="0"/>
          </a:p>
        </p:txBody>
      </p:sp>
      <p:sp>
        <p:nvSpPr>
          <p:cNvPr id="11" name="CuadroTexto 10"/>
          <p:cNvSpPr txBox="1"/>
          <p:nvPr/>
        </p:nvSpPr>
        <p:spPr>
          <a:xfrm>
            <a:off x="7342909" y="2507052"/>
            <a:ext cx="1495197" cy="461665"/>
          </a:xfrm>
          <a:prstGeom prst="rect">
            <a:avLst/>
          </a:prstGeom>
          <a:noFill/>
        </p:spPr>
        <p:txBody>
          <a:bodyPr wrap="square" rtlCol="0">
            <a:spAutoFit/>
          </a:bodyPr>
          <a:lstStyle/>
          <a:p>
            <a:pPr algn="ctr"/>
            <a:r>
              <a:rPr lang="es-AR" sz="2400" dirty="0" smtClean="0"/>
              <a:t>Atmósfera</a:t>
            </a:r>
            <a:endParaRPr lang="es-AR" sz="2400" dirty="0"/>
          </a:p>
        </p:txBody>
      </p:sp>
      <p:sp>
        <p:nvSpPr>
          <p:cNvPr id="12" name="CuadroTexto 11"/>
          <p:cNvSpPr txBox="1"/>
          <p:nvPr/>
        </p:nvSpPr>
        <p:spPr>
          <a:xfrm>
            <a:off x="7342909" y="3178240"/>
            <a:ext cx="986723" cy="461665"/>
          </a:xfrm>
          <a:prstGeom prst="rect">
            <a:avLst/>
          </a:prstGeom>
          <a:noFill/>
        </p:spPr>
        <p:txBody>
          <a:bodyPr wrap="square" rtlCol="0">
            <a:spAutoFit/>
          </a:bodyPr>
          <a:lstStyle/>
          <a:p>
            <a:pPr algn="ctr"/>
            <a:r>
              <a:rPr lang="es-AR" sz="2400" dirty="0" smtClean="0"/>
              <a:t>Nieve</a:t>
            </a:r>
            <a:endParaRPr lang="es-AR" sz="2400" dirty="0"/>
          </a:p>
        </p:txBody>
      </p:sp>
      <p:sp>
        <p:nvSpPr>
          <p:cNvPr id="15" name="CuadroTexto 14"/>
          <p:cNvSpPr txBox="1"/>
          <p:nvPr/>
        </p:nvSpPr>
        <p:spPr>
          <a:xfrm>
            <a:off x="7346662" y="3865274"/>
            <a:ext cx="1168688" cy="461665"/>
          </a:xfrm>
          <a:prstGeom prst="rect">
            <a:avLst/>
          </a:prstGeom>
          <a:noFill/>
        </p:spPr>
        <p:txBody>
          <a:bodyPr wrap="square" rtlCol="0">
            <a:spAutoFit/>
          </a:bodyPr>
          <a:lstStyle/>
          <a:p>
            <a:pPr algn="ctr"/>
            <a:r>
              <a:rPr lang="es-AR" sz="2400" dirty="0" smtClean="0"/>
              <a:t>Plantas</a:t>
            </a:r>
            <a:endParaRPr lang="es-AR" sz="2400" dirty="0"/>
          </a:p>
        </p:txBody>
      </p:sp>
    </p:spTree>
    <p:extLst>
      <p:ext uri="{BB962C8B-B14F-4D97-AF65-F5344CB8AC3E}">
        <p14:creationId xmlns:p14="http://schemas.microsoft.com/office/powerpoint/2010/main" val="259361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llustration of a dessicated landscape, with cracks in the soil, now being pelted with rain. "/>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15700"/>
          <a:stretch/>
        </p:blipFill>
        <p:spPr>
          <a:xfrm>
            <a:off x="1195952" y="951780"/>
            <a:ext cx="7984993" cy="5898573"/>
          </a:xfrm>
        </p:spPr>
      </p:pic>
      <p:sp>
        <p:nvSpPr>
          <p:cNvPr id="2" name="Title 1"/>
          <p:cNvSpPr>
            <a:spLocks noGrp="1"/>
          </p:cNvSpPr>
          <p:nvPr>
            <p:ph type="title"/>
          </p:nvPr>
        </p:nvSpPr>
        <p:spPr/>
        <p:txBody>
          <a:bodyPr>
            <a:normAutofit fontScale="90000"/>
          </a:bodyPr>
          <a:lstStyle/>
          <a:p>
            <a:pPr algn="ctr"/>
            <a:r>
              <a:rPr lang="es-AR" altLang="en-US" sz="2800" b="1" dirty="0">
                <a:solidFill>
                  <a:schemeClr val="bg1"/>
                </a:solidFill>
              </a:rPr>
              <a:t>Definición de un sitio de estudio de temperatura y humedad del suelo</a:t>
            </a:r>
            <a:endParaRPr lang="en-US" altLang="en-US" sz="2800" b="1" dirty="0">
              <a:solidFill>
                <a:schemeClr val="bg1"/>
              </a:solidFill>
            </a:endParaRPr>
          </a:p>
        </p:txBody>
      </p:sp>
      <p:sp>
        <p:nvSpPr>
          <p:cNvPr id="3" name="Slide Number Placeholder 2"/>
          <p:cNvSpPr>
            <a:spLocks noGrp="1"/>
          </p:cNvSpPr>
          <p:nvPr>
            <p:ph type="sldNum" sz="quarter" idx="12"/>
          </p:nvPr>
        </p:nvSpPr>
        <p:spPr/>
        <p:txBody>
          <a:bodyPr/>
          <a:lstStyle/>
          <a:p>
            <a:fld id="{17412239-1292-C749-8343-A6DE4C9B54BD}" type="slidenum">
              <a:rPr lang="en-US" smtClean="0"/>
              <a:t>39</a:t>
            </a:fld>
            <a:endParaRPr lang="en-US" dirty="0"/>
          </a:p>
        </p:txBody>
      </p:sp>
    </p:spTree>
    <p:extLst>
      <p:ext uri="{BB962C8B-B14F-4D97-AF65-F5344CB8AC3E}">
        <p14:creationId xmlns:p14="http://schemas.microsoft.com/office/powerpoint/2010/main" val="20621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AR" altLang="en-US" sz="2800" dirty="0">
                <a:solidFill>
                  <a:srgbClr val="000000"/>
                </a:solidFill>
              </a:rPr>
              <a:t>Definición de un sitio de estudio de humedad del suelo</a:t>
            </a:r>
            <a:endParaRPr lang="en-US" altLang="en-US" sz="2800" dirty="0">
              <a:solidFill>
                <a:srgbClr val="000000"/>
              </a:solidFill>
            </a:endParaRPr>
          </a:p>
        </p:txBody>
      </p:sp>
      <p:sp>
        <p:nvSpPr>
          <p:cNvPr id="3" name="Content Placeholder 2"/>
          <p:cNvSpPr>
            <a:spLocks noGrp="1"/>
          </p:cNvSpPr>
          <p:nvPr>
            <p:ph sz="half" idx="1"/>
          </p:nvPr>
        </p:nvSpPr>
        <p:spPr>
          <a:xfrm>
            <a:off x="1411251" y="1825625"/>
            <a:ext cx="3511731" cy="4351338"/>
          </a:xfrm>
        </p:spPr>
        <p:txBody>
          <a:bodyPr>
            <a:noAutofit/>
          </a:bodyPr>
          <a:lstStyle/>
          <a:p>
            <a:pPr marL="0" indent="0">
              <a:lnSpc>
                <a:spcPct val="100000"/>
              </a:lnSpc>
              <a:spcAft>
                <a:spcPct val="0"/>
              </a:spcAft>
              <a:buNone/>
            </a:pPr>
            <a:r>
              <a:rPr lang="es-AR" sz="2000" dirty="0"/>
              <a:t>Registre estas propiedades en su sitio de estudio de humedad del </a:t>
            </a:r>
            <a:r>
              <a:rPr lang="es-AR" sz="2000" dirty="0" smtClean="0"/>
              <a:t>suelo</a:t>
            </a:r>
            <a:r>
              <a:rPr lang="en-US" sz="2000" dirty="0" smtClean="0"/>
              <a:t> </a:t>
            </a:r>
            <a:endParaRPr lang="en-US" sz="2000" dirty="0"/>
          </a:p>
          <a:p>
            <a:pPr marL="457200" indent="-457200">
              <a:lnSpc>
                <a:spcPct val="100000"/>
              </a:lnSpc>
              <a:spcAft>
                <a:spcPct val="0"/>
              </a:spcAft>
              <a:buAutoNum type="arabicPeriod"/>
            </a:pPr>
            <a:r>
              <a:rPr lang="es-AR" sz="2000" dirty="0"/>
              <a:t>Describa la superficie: vegetación, </a:t>
            </a:r>
            <a:r>
              <a:rPr lang="es-AR" sz="2000" dirty="0" smtClean="0"/>
              <a:t>tierra arada</a:t>
            </a:r>
            <a:r>
              <a:rPr lang="es-AR" sz="2000" dirty="0"/>
              <a:t>, etc</a:t>
            </a:r>
            <a:r>
              <a:rPr lang="es-AR" sz="2000" dirty="0" smtClean="0"/>
              <a:t>."</a:t>
            </a:r>
            <a:endParaRPr lang="es-AR" sz="2000" dirty="0"/>
          </a:p>
          <a:p>
            <a:pPr marL="457200" indent="-457200">
              <a:lnSpc>
                <a:spcPct val="100000"/>
              </a:lnSpc>
              <a:spcAft>
                <a:spcPct val="0"/>
              </a:spcAft>
              <a:buAutoNum type="arabicPeriod"/>
            </a:pPr>
            <a:r>
              <a:rPr lang="es-AR" sz="2000" dirty="0" smtClean="0"/>
              <a:t>Describa </a:t>
            </a:r>
            <a:r>
              <a:rPr lang="es-AR" sz="2000" dirty="0"/>
              <a:t>la cubierta del dosel</a:t>
            </a:r>
          </a:p>
          <a:p>
            <a:pPr marL="457200" indent="-457200">
              <a:lnSpc>
                <a:spcPct val="100000"/>
              </a:lnSpc>
              <a:spcAft>
                <a:spcPct val="0"/>
              </a:spcAft>
              <a:buAutoNum type="arabicPeriod"/>
            </a:pPr>
            <a:r>
              <a:rPr lang="es-AR" sz="2000" dirty="0" smtClean="0"/>
              <a:t>Describa </a:t>
            </a:r>
            <a:r>
              <a:rPr lang="es-AR" sz="2000" dirty="0"/>
              <a:t>la cubierta vegetal de la superficie.</a:t>
            </a:r>
            <a:endParaRPr lang="en-US" altLang="en-US" sz="2000" dirty="0"/>
          </a:p>
          <a:p>
            <a:endParaRPr lang="en-US" sz="2400" dirty="0"/>
          </a:p>
        </p:txBody>
      </p:sp>
      <p:sp>
        <p:nvSpPr>
          <p:cNvPr id="4" name="Slide Number Placeholder 3"/>
          <p:cNvSpPr>
            <a:spLocks noGrp="1"/>
          </p:cNvSpPr>
          <p:nvPr>
            <p:ph type="sldNum" sz="quarter" idx="12"/>
          </p:nvPr>
        </p:nvSpPr>
        <p:spPr/>
        <p:txBody>
          <a:bodyPr/>
          <a:lstStyle/>
          <a:p>
            <a:fld id="{17412239-1292-C749-8343-A6DE4C9B54BD}" type="slidenum">
              <a:rPr lang="en-US" smtClean="0"/>
              <a:t>40</a:t>
            </a:fld>
            <a:endParaRPr lang="en-US" dirty="0"/>
          </a:p>
        </p:txBody>
      </p:sp>
      <p:pic>
        <p:nvPicPr>
          <p:cNvPr id="5" name="Content Placeholder 4" descr="Photo of open field covered with grass"/>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202238" y="1905000"/>
            <a:ext cx="3636962" cy="4106863"/>
          </a:xfrm>
        </p:spPr>
      </p:pic>
    </p:spTree>
    <p:extLst>
      <p:ext uri="{BB962C8B-B14F-4D97-AF65-F5344CB8AC3E}">
        <p14:creationId xmlns:p14="http://schemas.microsoft.com/office/powerpoint/2010/main" val="1594835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ltLang="en-US" sz="3200" dirty="0">
                <a:solidFill>
                  <a:srgbClr val="000000"/>
                </a:solidFill>
              </a:rPr>
              <a:t>Opciones de muestreo de humedad del suelo</a:t>
            </a:r>
            <a:endParaRPr lang="en-US" altLang="en-US" sz="3200" dirty="0">
              <a:solidFill>
                <a:srgbClr val="000000"/>
              </a:solidFill>
            </a:endParaRPr>
          </a:p>
        </p:txBody>
      </p:sp>
      <p:pic>
        <p:nvPicPr>
          <p:cNvPr id="7" name="Content Placeholder 6" descr=" Diagram showing different sampling options for soil moisture: a gravimetric star surface and depth; a SMAP (Soil Moisture Active Passive satellite) sampling grid, with flags every 25 cm in a 3 m grid, a 50 m transect with samples every 5 m, and a example of a Soil moisture Watermark sensor in the soil."/>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1106" r="59445" b="24423"/>
          <a:stretch/>
        </p:blipFill>
        <p:spPr>
          <a:xfrm>
            <a:off x="1653277" y="3179135"/>
            <a:ext cx="2684807" cy="1935125"/>
          </a:xfrm>
        </p:spPr>
      </p:pic>
      <p:sp>
        <p:nvSpPr>
          <p:cNvPr id="3" name="Slide Number Placeholder 2"/>
          <p:cNvSpPr>
            <a:spLocks noGrp="1"/>
          </p:cNvSpPr>
          <p:nvPr>
            <p:ph type="sldNum" sz="quarter" idx="12"/>
          </p:nvPr>
        </p:nvSpPr>
        <p:spPr/>
        <p:txBody>
          <a:bodyPr/>
          <a:lstStyle/>
          <a:p>
            <a:fld id="{17412239-1292-C749-8343-A6DE4C9B54BD}" type="slidenum">
              <a:rPr lang="en-US" smtClean="0"/>
              <a:t>41</a:t>
            </a:fld>
            <a:endParaRPr lang="en-US" dirty="0"/>
          </a:p>
        </p:txBody>
      </p:sp>
      <p:sp>
        <p:nvSpPr>
          <p:cNvPr id="4" name="CuadroTexto 3"/>
          <p:cNvSpPr txBox="1"/>
          <p:nvPr/>
        </p:nvSpPr>
        <p:spPr>
          <a:xfrm>
            <a:off x="1653277" y="2339163"/>
            <a:ext cx="2663542" cy="923330"/>
          </a:xfrm>
          <a:prstGeom prst="rect">
            <a:avLst/>
          </a:prstGeom>
          <a:noFill/>
        </p:spPr>
        <p:txBody>
          <a:bodyPr wrap="square" rtlCol="0">
            <a:spAutoFit/>
          </a:bodyPr>
          <a:lstStyle/>
          <a:p>
            <a:pPr algn="ctr"/>
            <a:r>
              <a:rPr lang="es-ES" b="1" dirty="0"/>
              <a:t>Superficie de estrella gravimétrica y profundidad gravimétrica</a:t>
            </a:r>
            <a:endParaRPr lang="es-AR" b="1" dirty="0"/>
          </a:p>
        </p:txBody>
      </p:sp>
      <p:sp>
        <p:nvSpPr>
          <p:cNvPr id="8" name="CuadroTexto 7"/>
          <p:cNvSpPr txBox="1"/>
          <p:nvPr/>
        </p:nvSpPr>
        <p:spPr>
          <a:xfrm>
            <a:off x="1731250" y="5102091"/>
            <a:ext cx="2663542" cy="646331"/>
          </a:xfrm>
          <a:prstGeom prst="rect">
            <a:avLst/>
          </a:prstGeom>
          <a:noFill/>
        </p:spPr>
        <p:txBody>
          <a:bodyPr wrap="square" rtlCol="0">
            <a:spAutoFit/>
          </a:bodyPr>
          <a:lstStyle/>
          <a:p>
            <a:pPr algn="ctr"/>
            <a:r>
              <a:rPr lang="es-ES" b="1" dirty="0" err="1" smtClean="0"/>
              <a:t>Transelección</a:t>
            </a:r>
            <a:r>
              <a:rPr lang="es-ES" b="1" dirty="0" smtClean="0"/>
              <a:t> gravimétrica</a:t>
            </a:r>
            <a:endParaRPr lang="es-AR" b="1" dirty="0"/>
          </a:p>
        </p:txBody>
      </p:sp>
      <p:pic>
        <p:nvPicPr>
          <p:cNvPr id="11" name="Content Placeholder 6" descr=" Diagram showing different sampling options for soil moisture: a gravimetric star surface and depth; a SMAP (Soil Moisture Active Passive satellite) sampling grid, with flags every 25 cm in a 3 m grid, a 50 m transect with samples every 5 m, and a example of a Soil moisture Watermark sensor in the soil."/>
          <p:cNvPicPr>
            <a:picLocks noChangeAspect="1"/>
          </p:cNvPicPr>
          <p:nvPr/>
        </p:nvPicPr>
        <p:blipFill rotWithShape="1">
          <a:blip r:embed="rId2">
            <a:extLst>
              <a:ext uri="{28A0092B-C50C-407E-A947-70E740481C1C}">
                <a14:useLocalDpi xmlns:a14="http://schemas.microsoft.com/office/drawing/2010/main" val="0"/>
              </a:ext>
            </a:extLst>
          </a:blip>
          <a:srcRect l="41076" t="8359" b="65496"/>
          <a:stretch/>
        </p:blipFill>
        <p:spPr>
          <a:xfrm>
            <a:off x="4614530" y="2211572"/>
            <a:ext cx="3900820" cy="1137684"/>
          </a:xfrm>
          <a:prstGeom prst="rect">
            <a:avLst/>
          </a:prstGeom>
        </p:spPr>
      </p:pic>
      <p:sp>
        <p:nvSpPr>
          <p:cNvPr id="12" name="CuadroTexto 11"/>
          <p:cNvSpPr txBox="1"/>
          <p:nvPr/>
        </p:nvSpPr>
        <p:spPr>
          <a:xfrm>
            <a:off x="5330038" y="1881026"/>
            <a:ext cx="2663542" cy="369332"/>
          </a:xfrm>
          <a:prstGeom prst="rect">
            <a:avLst/>
          </a:prstGeom>
          <a:noFill/>
        </p:spPr>
        <p:txBody>
          <a:bodyPr wrap="square" rtlCol="0">
            <a:spAutoFit/>
          </a:bodyPr>
          <a:lstStyle/>
          <a:p>
            <a:pPr algn="ctr"/>
            <a:r>
              <a:rPr lang="es-ES" b="1" dirty="0" smtClean="0"/>
              <a:t>Humedad del suelo SMAP</a:t>
            </a:r>
            <a:endParaRPr lang="es-AR" b="1" dirty="0"/>
          </a:p>
        </p:txBody>
      </p:sp>
      <p:sp>
        <p:nvSpPr>
          <p:cNvPr id="13" name="CuadroTexto 12"/>
          <p:cNvSpPr txBox="1"/>
          <p:nvPr/>
        </p:nvSpPr>
        <p:spPr>
          <a:xfrm>
            <a:off x="4717310" y="3578442"/>
            <a:ext cx="1662225" cy="1200329"/>
          </a:xfrm>
          <a:prstGeom prst="rect">
            <a:avLst/>
          </a:prstGeom>
          <a:noFill/>
        </p:spPr>
        <p:txBody>
          <a:bodyPr wrap="square" rtlCol="0">
            <a:spAutoFit/>
          </a:bodyPr>
          <a:lstStyle/>
          <a:p>
            <a:pPr algn="ctr"/>
            <a:r>
              <a:rPr lang="es-ES" b="1" dirty="0" smtClean="0"/>
              <a:t>Sensor </a:t>
            </a:r>
            <a:r>
              <a:rPr lang="es-ES" b="1" dirty="0"/>
              <a:t>de marca de agua de humedad del suelo</a:t>
            </a:r>
            <a:endParaRPr lang="es-AR" b="1" dirty="0"/>
          </a:p>
        </p:txBody>
      </p:sp>
      <p:pic>
        <p:nvPicPr>
          <p:cNvPr id="15" name="Content Placeholder 6" descr=" Diagram showing different sampling options for soil moisture: a gravimetric star surface and depth; a SMAP (Soil Moisture Active Passive satellite) sampling grid, with flags every 25 cm in a 3 m grid, a 50 m transect with samples every 5 m, and a example of a Soil moisture Watermark sensor in the soil."/>
          <p:cNvPicPr>
            <a:picLocks noChangeAspect="1"/>
          </p:cNvPicPr>
          <p:nvPr/>
        </p:nvPicPr>
        <p:blipFill rotWithShape="1">
          <a:blip r:embed="rId2">
            <a:extLst>
              <a:ext uri="{28A0092B-C50C-407E-A947-70E740481C1C}">
                <a14:useLocalDpi xmlns:a14="http://schemas.microsoft.com/office/drawing/2010/main" val="0"/>
              </a:ext>
            </a:extLst>
          </a:blip>
          <a:srcRect l="70041" t="35644" r="963" b="31125"/>
          <a:stretch/>
        </p:blipFill>
        <p:spPr>
          <a:xfrm>
            <a:off x="6698512" y="3370521"/>
            <a:ext cx="1919618" cy="1446028"/>
          </a:xfrm>
          <a:prstGeom prst="rect">
            <a:avLst/>
          </a:prstGeom>
        </p:spPr>
      </p:pic>
      <p:pic>
        <p:nvPicPr>
          <p:cNvPr id="16" name="Content Placeholder 6" descr=" Diagram showing different sampling options for soil moisture: a gravimetric star surface and depth; a SMAP (Soil Moisture Active Passive satellite) sampling grid, with flags every 25 cm in a 3 m grid, a 50 m transect with samples every 5 m, and a example of a Soil moisture Watermark sensor in the soil."/>
          <p:cNvPicPr>
            <a:picLocks noChangeAspect="1"/>
          </p:cNvPicPr>
          <p:nvPr/>
        </p:nvPicPr>
        <p:blipFill rotWithShape="1">
          <a:blip r:embed="rId2">
            <a:extLst>
              <a:ext uri="{28A0092B-C50C-407E-A947-70E740481C1C}">
                <a14:useLocalDpi xmlns:a14="http://schemas.microsoft.com/office/drawing/2010/main" val="0"/>
              </a:ext>
            </a:extLst>
          </a:blip>
          <a:srcRect l="41558" t="70667" r="-482" b="-802"/>
          <a:stretch/>
        </p:blipFill>
        <p:spPr>
          <a:xfrm>
            <a:off x="4766930" y="4887454"/>
            <a:ext cx="3900820" cy="1311327"/>
          </a:xfrm>
          <a:prstGeom prst="rect">
            <a:avLst/>
          </a:prstGeom>
        </p:spPr>
      </p:pic>
    </p:spTree>
    <p:extLst>
      <p:ext uri="{BB962C8B-B14F-4D97-AF65-F5344CB8AC3E}">
        <p14:creationId xmlns:p14="http://schemas.microsoft.com/office/powerpoint/2010/main" val="956396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b="1" dirty="0" err="1" smtClean="0">
                <a:solidFill>
                  <a:srgbClr val="FFFF00"/>
                </a:solidFill>
                <a:latin typeface="+mn-lt"/>
              </a:rPr>
              <a:t>Cómo</a:t>
            </a:r>
            <a:r>
              <a:rPr lang="en-US" altLang="en-US" sz="3200" b="1" dirty="0" smtClean="0">
                <a:solidFill>
                  <a:srgbClr val="FFFF00"/>
                </a:solidFill>
                <a:latin typeface="+mn-lt"/>
              </a:rPr>
              <a:t> reporter </a:t>
            </a:r>
            <a:r>
              <a:rPr lang="en-US" altLang="en-US" sz="3200" b="1" dirty="0" err="1" smtClean="0">
                <a:solidFill>
                  <a:srgbClr val="FFFF00"/>
                </a:solidFill>
                <a:latin typeface="+mn-lt"/>
              </a:rPr>
              <a:t>datos</a:t>
            </a:r>
            <a:r>
              <a:rPr lang="en-US" altLang="en-US" sz="3200" b="1" dirty="0" smtClean="0">
                <a:solidFill>
                  <a:srgbClr val="FFFF00"/>
                </a:solidFill>
                <a:latin typeface="+mn-lt"/>
              </a:rPr>
              <a:t> a GLOBE</a:t>
            </a:r>
            <a:endParaRPr lang="en-US" altLang="en-US" sz="3200" b="1" dirty="0">
              <a:solidFill>
                <a:srgbClr val="FFFF00"/>
              </a:solidFill>
              <a:latin typeface="+mn-lt"/>
            </a:endParaRPr>
          </a:p>
        </p:txBody>
      </p:sp>
      <p:pic>
        <p:nvPicPr>
          <p:cNvPr id="9" name="Content Placeholder 8" descr="Illustration of two hands holding a a handful of soil."/>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368" r="1359"/>
          <a:stretch/>
        </p:blipFill>
        <p:spPr>
          <a:xfrm>
            <a:off x="1182254" y="954690"/>
            <a:ext cx="7970982" cy="5927448"/>
          </a:xfrm>
          <a:prstGeom prst="rect">
            <a:avLst/>
          </a:prstGeom>
        </p:spPr>
      </p:pic>
      <p:sp>
        <p:nvSpPr>
          <p:cNvPr id="3" name="Slide Number Placeholder 2"/>
          <p:cNvSpPr>
            <a:spLocks noGrp="1"/>
          </p:cNvSpPr>
          <p:nvPr>
            <p:ph type="sldNum" sz="quarter" idx="12"/>
          </p:nvPr>
        </p:nvSpPr>
        <p:spPr/>
        <p:txBody>
          <a:bodyPr/>
          <a:lstStyle/>
          <a:p>
            <a:fld id="{17412239-1292-C749-8343-A6DE4C9B54BD}" type="slidenum">
              <a:rPr lang="en-US" smtClean="0"/>
              <a:t>42</a:t>
            </a:fld>
            <a:endParaRPr lang="en-US" dirty="0"/>
          </a:p>
        </p:txBody>
      </p:sp>
    </p:spTree>
    <p:extLst>
      <p:ext uri="{BB962C8B-B14F-4D97-AF65-F5344CB8AC3E}">
        <p14:creationId xmlns:p14="http://schemas.microsoft.com/office/powerpoint/2010/main" val="14839381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ltLang="en-US" sz="3200" dirty="0" smtClean="0">
                <a:solidFill>
                  <a:srgbClr val="000000"/>
                </a:solidFill>
              </a:rPr>
              <a:t>Ingreso de </a:t>
            </a:r>
            <a:r>
              <a:rPr lang="es-ES" altLang="en-US" sz="3200" dirty="0">
                <a:solidFill>
                  <a:srgbClr val="000000"/>
                </a:solidFill>
              </a:rPr>
              <a:t>una definición de sitio de muestra de suelo - Paso 1</a:t>
            </a:r>
            <a:endParaRPr lang="en-US" altLang="en-US" sz="3200" dirty="0">
              <a:solidFill>
                <a:srgbClr val="000000"/>
              </a:solidFill>
            </a:endParaRPr>
          </a:p>
        </p:txBody>
      </p:sp>
      <p:pic>
        <p:nvPicPr>
          <p:cNvPr id="6" name="Content Placeholder 5" descr="Screenshot of the data entry screen on the GLOBE web site. Click on the Enter data button. "/>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9715"/>
          <a:stretch/>
        </p:blipFill>
        <p:spPr>
          <a:xfrm>
            <a:off x="1445419" y="1867694"/>
            <a:ext cx="7035800" cy="3852622"/>
          </a:xfrm>
        </p:spPr>
      </p:pic>
      <p:sp>
        <p:nvSpPr>
          <p:cNvPr id="3" name="Slide Number Placeholder 2"/>
          <p:cNvSpPr>
            <a:spLocks noGrp="1"/>
          </p:cNvSpPr>
          <p:nvPr>
            <p:ph type="sldNum" sz="quarter" idx="12"/>
          </p:nvPr>
        </p:nvSpPr>
        <p:spPr/>
        <p:txBody>
          <a:bodyPr/>
          <a:lstStyle/>
          <a:p>
            <a:fld id="{17412239-1292-C749-8343-A6DE4C9B54BD}" type="slidenum">
              <a:rPr lang="en-US" smtClean="0"/>
              <a:t>43</a:t>
            </a:fld>
            <a:endParaRPr lang="en-US" dirty="0"/>
          </a:p>
        </p:txBody>
      </p:sp>
      <p:sp>
        <p:nvSpPr>
          <p:cNvPr id="4" name="CuadroTexto 3"/>
          <p:cNvSpPr txBox="1"/>
          <p:nvPr/>
        </p:nvSpPr>
        <p:spPr>
          <a:xfrm>
            <a:off x="1496957" y="5663313"/>
            <a:ext cx="6984262" cy="646331"/>
          </a:xfrm>
          <a:prstGeom prst="rect">
            <a:avLst/>
          </a:prstGeom>
          <a:noFill/>
        </p:spPr>
        <p:txBody>
          <a:bodyPr wrap="square" rtlCol="0">
            <a:spAutoFit/>
          </a:bodyPr>
          <a:lstStyle/>
          <a:p>
            <a:r>
              <a:rPr lang="es-AR" b="1" dirty="0" smtClean="0"/>
              <a:t>Para ingresar los datos, inicie sesión en el sitio web. Haga clic en el botón “Ingresar datos”.</a:t>
            </a:r>
            <a:endParaRPr lang="es-AR" b="1" dirty="0"/>
          </a:p>
        </p:txBody>
      </p:sp>
    </p:spTree>
    <p:extLst>
      <p:ext uri="{BB962C8B-B14F-4D97-AF65-F5344CB8AC3E}">
        <p14:creationId xmlns:p14="http://schemas.microsoft.com/office/powerpoint/2010/main" val="1591158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ltLang="en-US" sz="3200" dirty="0">
                <a:solidFill>
                  <a:srgbClr val="000000"/>
                </a:solidFill>
              </a:rPr>
              <a:t>Ingreso de una definición de sitio de muestra de suelo - Paso 2</a:t>
            </a:r>
            <a:endParaRPr lang="en-US" altLang="en-US" sz="3200" dirty="0">
              <a:solidFill>
                <a:srgbClr val="000000"/>
              </a:solidFill>
            </a:endParaRPr>
          </a:p>
        </p:txBody>
      </p:sp>
      <p:pic>
        <p:nvPicPr>
          <p:cNvPr id="3" name="Content Placeholder 2" descr="Screenshot: Click on the Live Data Entry link."/>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23232"/>
          <a:stretch/>
        </p:blipFill>
        <p:spPr>
          <a:xfrm>
            <a:off x="1411288" y="2200440"/>
            <a:ext cx="7104062" cy="2764966"/>
          </a:xfrm>
        </p:spPr>
      </p:pic>
      <p:sp>
        <p:nvSpPr>
          <p:cNvPr id="4" name="Slide Number Placeholder 3"/>
          <p:cNvSpPr>
            <a:spLocks noGrp="1"/>
          </p:cNvSpPr>
          <p:nvPr>
            <p:ph type="sldNum" sz="quarter" idx="12"/>
          </p:nvPr>
        </p:nvSpPr>
        <p:spPr/>
        <p:txBody>
          <a:bodyPr/>
          <a:lstStyle/>
          <a:p>
            <a:fld id="{17412239-1292-C749-8343-A6DE4C9B54BD}" type="slidenum">
              <a:rPr lang="en-US" smtClean="0"/>
              <a:t>44</a:t>
            </a:fld>
            <a:endParaRPr lang="en-US" dirty="0"/>
          </a:p>
        </p:txBody>
      </p:sp>
      <p:sp>
        <p:nvSpPr>
          <p:cNvPr id="9" name="CuadroTexto 8"/>
          <p:cNvSpPr txBox="1"/>
          <p:nvPr/>
        </p:nvSpPr>
        <p:spPr>
          <a:xfrm>
            <a:off x="2933681" y="4940299"/>
            <a:ext cx="4552969" cy="369332"/>
          </a:xfrm>
          <a:prstGeom prst="rect">
            <a:avLst/>
          </a:prstGeom>
          <a:noFill/>
        </p:spPr>
        <p:txBody>
          <a:bodyPr wrap="square" rtlCol="0">
            <a:spAutoFit/>
          </a:bodyPr>
          <a:lstStyle/>
          <a:p>
            <a:r>
              <a:rPr lang="es-AR" b="1" dirty="0" smtClean="0"/>
              <a:t>Haga clic en el link “Entrada de datos en vivo”.</a:t>
            </a:r>
            <a:endParaRPr lang="es-AR" b="1" dirty="0"/>
          </a:p>
        </p:txBody>
      </p:sp>
    </p:spTree>
    <p:extLst>
      <p:ext uri="{BB962C8B-B14F-4D97-AF65-F5344CB8AC3E}">
        <p14:creationId xmlns:p14="http://schemas.microsoft.com/office/powerpoint/2010/main" val="3474133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ltLang="en-US" sz="3200" dirty="0">
                <a:solidFill>
                  <a:srgbClr val="000000"/>
                </a:solidFill>
              </a:rPr>
              <a:t>Ingreso de una definición de sitio de muestra de suelo - Paso </a:t>
            </a:r>
            <a:r>
              <a:rPr lang="es-ES" altLang="en-US" sz="3200" dirty="0" smtClean="0">
                <a:solidFill>
                  <a:srgbClr val="000000"/>
                </a:solidFill>
              </a:rPr>
              <a:t>3</a:t>
            </a:r>
            <a:endParaRPr lang="en-US" altLang="en-US" sz="3200" dirty="0">
              <a:solidFill>
                <a:srgbClr val="000000"/>
              </a:solidFill>
            </a:endParaRPr>
          </a:p>
        </p:txBody>
      </p:sp>
      <p:sp>
        <p:nvSpPr>
          <p:cNvPr id="3" name="Slide Number Placeholder 2"/>
          <p:cNvSpPr>
            <a:spLocks noGrp="1"/>
          </p:cNvSpPr>
          <p:nvPr>
            <p:ph type="sldNum" sz="quarter" idx="12"/>
          </p:nvPr>
        </p:nvSpPr>
        <p:spPr/>
        <p:txBody>
          <a:bodyPr/>
          <a:lstStyle/>
          <a:p>
            <a:fld id="{17412239-1292-C749-8343-A6DE4C9B54BD}" type="slidenum">
              <a:rPr lang="en-US" smtClean="0"/>
              <a:t>45</a:t>
            </a:fld>
            <a:endParaRPr lang="en-US" dirty="0"/>
          </a:p>
        </p:txBody>
      </p:sp>
      <p:pic>
        <p:nvPicPr>
          <p:cNvPr id="5" name="Marcador de contenido 4"/>
          <p:cNvPicPr>
            <a:picLocks noGrp="1" noChangeAspect="1"/>
          </p:cNvPicPr>
          <p:nvPr>
            <p:ph sz="half" idx="1"/>
          </p:nvPr>
        </p:nvPicPr>
        <p:blipFill>
          <a:blip r:embed="rId2"/>
          <a:stretch>
            <a:fillRect/>
          </a:stretch>
        </p:blipFill>
        <p:spPr>
          <a:xfrm>
            <a:off x="1528209" y="1825625"/>
            <a:ext cx="6870219" cy="4351338"/>
          </a:xfrm>
          <a:prstGeom prst="rect">
            <a:avLst/>
          </a:prstGeom>
        </p:spPr>
      </p:pic>
    </p:spTree>
    <p:extLst>
      <p:ext uri="{BB962C8B-B14F-4D97-AF65-F5344CB8AC3E}">
        <p14:creationId xmlns:p14="http://schemas.microsoft.com/office/powerpoint/2010/main" val="3878037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ltLang="en-US" sz="3200" dirty="0">
                <a:solidFill>
                  <a:srgbClr val="000000"/>
                </a:solidFill>
              </a:rPr>
              <a:t>Ingreso de una definición de sitio de muestra de suelo - Paso </a:t>
            </a:r>
            <a:r>
              <a:rPr lang="es-ES" altLang="en-US" sz="3200" dirty="0" smtClean="0">
                <a:solidFill>
                  <a:srgbClr val="000000"/>
                </a:solidFill>
              </a:rPr>
              <a:t>4</a:t>
            </a:r>
            <a:endParaRPr lang="en-US" altLang="en-US" sz="3200" dirty="0">
              <a:solidFill>
                <a:srgbClr val="000000"/>
              </a:solidFill>
            </a:endParaRPr>
          </a:p>
        </p:txBody>
      </p:sp>
      <p:pic>
        <p:nvPicPr>
          <p:cNvPr id="6" name="Content Placeholder 5" descr="Soil Moisture and Temperature Entry Screen. Use the drop down menu to select the surface state, the surface cover and the canopy cover.  There is a box where you can enter comments and metadata. "/>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26133"/>
          <a:stretch/>
        </p:blipFill>
        <p:spPr>
          <a:xfrm>
            <a:off x="1866732" y="1825625"/>
            <a:ext cx="6193174" cy="3214208"/>
          </a:xfrm>
        </p:spPr>
      </p:pic>
      <p:sp>
        <p:nvSpPr>
          <p:cNvPr id="3" name="Slide Number Placeholder 2"/>
          <p:cNvSpPr>
            <a:spLocks noGrp="1"/>
          </p:cNvSpPr>
          <p:nvPr>
            <p:ph type="sldNum" sz="quarter" idx="12"/>
          </p:nvPr>
        </p:nvSpPr>
        <p:spPr/>
        <p:txBody>
          <a:bodyPr/>
          <a:lstStyle/>
          <a:p>
            <a:fld id="{17412239-1292-C749-8343-A6DE4C9B54BD}" type="slidenum">
              <a:rPr lang="en-US" smtClean="0"/>
              <a:t>46</a:t>
            </a:fld>
            <a:endParaRPr lang="en-US" dirty="0"/>
          </a:p>
        </p:txBody>
      </p:sp>
      <p:sp>
        <p:nvSpPr>
          <p:cNvPr id="9" name="CuadroTexto 8"/>
          <p:cNvSpPr txBox="1"/>
          <p:nvPr/>
        </p:nvSpPr>
        <p:spPr>
          <a:xfrm>
            <a:off x="1783643" y="5032912"/>
            <a:ext cx="2065344" cy="1323439"/>
          </a:xfrm>
          <a:prstGeom prst="rect">
            <a:avLst/>
          </a:prstGeom>
          <a:noFill/>
        </p:spPr>
        <p:txBody>
          <a:bodyPr wrap="square" rtlCol="0">
            <a:spAutoFit/>
          </a:bodyPr>
          <a:lstStyle/>
          <a:p>
            <a:pPr algn="ctr"/>
            <a:r>
              <a:rPr lang="es-AR" sz="1600" b="1" dirty="0" smtClean="0"/>
              <a:t>Utilice el menú desplegable para seleccionar el estado de la superficie de su sitio de estudio.</a:t>
            </a:r>
            <a:endParaRPr lang="es-AR" sz="1600" b="1" dirty="0"/>
          </a:p>
        </p:txBody>
      </p:sp>
      <p:sp>
        <p:nvSpPr>
          <p:cNvPr id="11" name="CuadroTexto 10"/>
          <p:cNvSpPr txBox="1"/>
          <p:nvPr/>
        </p:nvSpPr>
        <p:spPr>
          <a:xfrm>
            <a:off x="3774559" y="5058420"/>
            <a:ext cx="2065344" cy="1569660"/>
          </a:xfrm>
          <a:prstGeom prst="rect">
            <a:avLst/>
          </a:prstGeom>
          <a:noFill/>
        </p:spPr>
        <p:txBody>
          <a:bodyPr wrap="square" rtlCol="0">
            <a:spAutoFit/>
          </a:bodyPr>
          <a:lstStyle/>
          <a:p>
            <a:pPr algn="ctr"/>
            <a:r>
              <a:rPr lang="es-AR" sz="1600" b="1" dirty="0" smtClean="0"/>
              <a:t>Utilice el menú desplegable para seleccionar la cobertura de la superficie de su sitio de estudio.</a:t>
            </a:r>
            <a:endParaRPr lang="es-AR" sz="1600" b="1" dirty="0"/>
          </a:p>
        </p:txBody>
      </p:sp>
      <p:sp>
        <p:nvSpPr>
          <p:cNvPr id="12" name="CuadroTexto 11"/>
          <p:cNvSpPr txBox="1"/>
          <p:nvPr/>
        </p:nvSpPr>
        <p:spPr>
          <a:xfrm>
            <a:off x="5839903" y="5079082"/>
            <a:ext cx="2065344" cy="1323439"/>
          </a:xfrm>
          <a:prstGeom prst="rect">
            <a:avLst/>
          </a:prstGeom>
          <a:noFill/>
        </p:spPr>
        <p:txBody>
          <a:bodyPr wrap="square" rtlCol="0">
            <a:spAutoFit/>
          </a:bodyPr>
          <a:lstStyle/>
          <a:p>
            <a:pPr algn="ctr"/>
            <a:r>
              <a:rPr lang="es-AR" sz="1600" b="1" dirty="0" smtClean="0"/>
              <a:t>Utilice el menú desplegable para seleccionar la cobertura del dosel de su sitio de estudio.</a:t>
            </a:r>
            <a:endParaRPr lang="es-AR" sz="1600" b="1" dirty="0"/>
          </a:p>
        </p:txBody>
      </p:sp>
    </p:spTree>
    <p:extLst>
      <p:ext uri="{BB962C8B-B14F-4D97-AF65-F5344CB8AC3E}">
        <p14:creationId xmlns:p14="http://schemas.microsoft.com/office/powerpoint/2010/main" val="4177798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ltLang="en-US" sz="3200" dirty="0">
                <a:solidFill>
                  <a:srgbClr val="000000"/>
                </a:solidFill>
              </a:rPr>
              <a:t>Ingreso de una definición de sitio de muestra de suelo - Paso </a:t>
            </a:r>
            <a:r>
              <a:rPr lang="es-ES" altLang="en-US" sz="3200" dirty="0" smtClean="0">
                <a:solidFill>
                  <a:srgbClr val="000000"/>
                </a:solidFill>
              </a:rPr>
              <a:t>5</a:t>
            </a:r>
            <a:endParaRPr lang="en-US" altLang="en-US" sz="3200" dirty="0">
              <a:solidFill>
                <a:srgbClr val="000000"/>
              </a:solidFill>
            </a:endParaRPr>
          </a:p>
        </p:txBody>
      </p:sp>
      <p:pic>
        <p:nvPicPr>
          <p:cNvPr id="10" name="Content Placeholder 9" descr="Screenshot of data entry form showing where photo dates are entered and uploaded. Your photos are taken to the north, south, west, east, upward and downward of your site. When you are done, click the button, &quot;create site.&quot;">
            <a:extLst>
              <a:ext uri="{FF2B5EF4-FFF2-40B4-BE49-F238E27FC236}">
                <a16:creationId xmlns:a16="http://schemas.microsoft.com/office/drawing/2014/main" id="{D1A84EFA-0A3E-40E0-8C0C-22FDFBD5E53B}"/>
              </a:ext>
            </a:extLst>
          </p:cNvPr>
          <p:cNvPicPr>
            <a:picLocks noGrp="1" noChangeAspect="1"/>
          </p:cNvPicPr>
          <p:nvPr>
            <p:ph sz="half" idx="1"/>
          </p:nvPr>
        </p:nvPicPr>
        <p:blipFill rotWithShape="1">
          <a:blip r:embed="rId3"/>
          <a:srcRect b="30287"/>
          <a:stretch/>
        </p:blipFill>
        <p:spPr>
          <a:xfrm>
            <a:off x="1652393" y="1825625"/>
            <a:ext cx="6621851" cy="3033454"/>
          </a:xfrm>
        </p:spPr>
      </p:pic>
      <p:sp>
        <p:nvSpPr>
          <p:cNvPr id="3" name="Slide Number Placeholder 2"/>
          <p:cNvSpPr>
            <a:spLocks noGrp="1"/>
          </p:cNvSpPr>
          <p:nvPr>
            <p:ph type="sldNum" sz="quarter" idx="12"/>
          </p:nvPr>
        </p:nvSpPr>
        <p:spPr/>
        <p:txBody>
          <a:bodyPr/>
          <a:lstStyle/>
          <a:p>
            <a:fld id="{17412239-1292-C749-8343-A6DE4C9B54BD}" type="slidenum">
              <a:rPr lang="en-US" smtClean="0"/>
              <a:t>47</a:t>
            </a:fld>
            <a:endParaRPr lang="en-US" dirty="0"/>
          </a:p>
        </p:txBody>
      </p:sp>
      <p:sp>
        <p:nvSpPr>
          <p:cNvPr id="9" name="CuadroTexto 8"/>
          <p:cNvSpPr txBox="1"/>
          <p:nvPr/>
        </p:nvSpPr>
        <p:spPr>
          <a:xfrm>
            <a:off x="2664040" y="4797447"/>
            <a:ext cx="2065344" cy="1077218"/>
          </a:xfrm>
          <a:prstGeom prst="rect">
            <a:avLst/>
          </a:prstGeom>
          <a:noFill/>
        </p:spPr>
        <p:txBody>
          <a:bodyPr wrap="square" rtlCol="0">
            <a:spAutoFit/>
          </a:bodyPr>
          <a:lstStyle/>
          <a:p>
            <a:pPr algn="ctr"/>
            <a:r>
              <a:rPr lang="es-AR" sz="1600" b="1" dirty="0" smtClean="0"/>
              <a:t>Una vez que haya ingresado todos los datos, haga clic en “Crear Sitio”</a:t>
            </a:r>
            <a:endParaRPr lang="es-AR" sz="1600" b="1" dirty="0"/>
          </a:p>
        </p:txBody>
      </p:sp>
      <p:sp>
        <p:nvSpPr>
          <p:cNvPr id="11" name="CuadroTexto 10"/>
          <p:cNvSpPr txBox="1"/>
          <p:nvPr/>
        </p:nvSpPr>
        <p:spPr>
          <a:xfrm>
            <a:off x="5261010" y="4797447"/>
            <a:ext cx="2681509" cy="1077218"/>
          </a:xfrm>
          <a:prstGeom prst="rect">
            <a:avLst/>
          </a:prstGeom>
          <a:noFill/>
        </p:spPr>
        <p:txBody>
          <a:bodyPr wrap="square" rtlCol="0">
            <a:spAutoFit/>
          </a:bodyPr>
          <a:lstStyle/>
          <a:p>
            <a:pPr algn="ctr"/>
            <a:r>
              <a:rPr lang="es-AR" sz="1600" b="1" dirty="0" smtClean="0"/>
              <a:t>Ingrese la fecha y suba las 6 fotos: hacia el norte, este, sur, oeste, hacia arriba y hacia debajo de su sitio.</a:t>
            </a:r>
            <a:endParaRPr lang="es-AR" sz="1600" b="1" dirty="0"/>
          </a:p>
        </p:txBody>
      </p:sp>
    </p:spTree>
    <p:extLst>
      <p:ext uri="{BB962C8B-B14F-4D97-AF65-F5344CB8AC3E}">
        <p14:creationId xmlns:p14="http://schemas.microsoft.com/office/powerpoint/2010/main" val="2848482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ltLang="en-US" sz="2800" dirty="0">
                <a:solidFill>
                  <a:srgbClr val="000000"/>
                </a:solidFill>
              </a:rPr>
              <a:t>Ejemplo de definición de sitio de caracterización de suelos</a:t>
            </a:r>
            <a:endParaRPr lang="en-US" altLang="en-US" sz="2000" dirty="0">
              <a:solidFill>
                <a:srgbClr val="000000"/>
              </a:solidFill>
            </a:endParaRPr>
          </a:p>
        </p:txBody>
      </p:sp>
      <p:sp>
        <p:nvSpPr>
          <p:cNvPr id="3" name="Slide Number Placeholder 2"/>
          <p:cNvSpPr>
            <a:spLocks noGrp="1"/>
          </p:cNvSpPr>
          <p:nvPr>
            <p:ph type="sldNum" sz="quarter" idx="12"/>
          </p:nvPr>
        </p:nvSpPr>
        <p:spPr/>
        <p:txBody>
          <a:bodyPr/>
          <a:lstStyle/>
          <a:p>
            <a:fld id="{17412239-1292-C749-8343-A6DE4C9B54BD}" type="slidenum">
              <a:rPr lang="en-US" smtClean="0"/>
              <a:t>48</a:t>
            </a:fld>
            <a:endParaRPr lang="en-US" dirty="0"/>
          </a:p>
        </p:txBody>
      </p:sp>
      <p:pic>
        <p:nvPicPr>
          <p:cNvPr id="5" name="Marcador de contenido 4"/>
          <p:cNvPicPr>
            <a:picLocks noGrp="1" noChangeAspect="1"/>
          </p:cNvPicPr>
          <p:nvPr>
            <p:ph sz="half" idx="1"/>
          </p:nvPr>
        </p:nvPicPr>
        <p:blipFill>
          <a:blip r:embed="rId3"/>
          <a:stretch>
            <a:fillRect/>
          </a:stretch>
        </p:blipFill>
        <p:spPr>
          <a:xfrm>
            <a:off x="1618087" y="1825625"/>
            <a:ext cx="6690463" cy="4351338"/>
          </a:xfrm>
          <a:prstGeom prst="rect">
            <a:avLst/>
          </a:prstGeom>
        </p:spPr>
      </p:pic>
    </p:spTree>
    <p:extLst>
      <p:ext uri="{BB962C8B-B14F-4D97-AF65-F5344CB8AC3E}">
        <p14:creationId xmlns:p14="http://schemas.microsoft.com/office/powerpoint/2010/main" val="1638683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4</a:t>
            </a:fld>
            <a:endParaRPr lang="en-US" dirty="0"/>
          </a:p>
        </p:txBody>
      </p:sp>
      <p:sp>
        <p:nvSpPr>
          <p:cNvPr id="2" name="Title 1"/>
          <p:cNvSpPr>
            <a:spLocks noGrp="1"/>
          </p:cNvSpPr>
          <p:nvPr>
            <p:ph type="title"/>
          </p:nvPr>
        </p:nvSpPr>
        <p:spPr>
          <a:xfrm>
            <a:off x="809624" y="936031"/>
            <a:ext cx="7886700" cy="695595"/>
          </a:xfrm>
        </p:spPr>
        <p:txBody>
          <a:bodyPr>
            <a:normAutofit/>
          </a:bodyPr>
          <a:lstStyle/>
          <a:p>
            <a:pPr algn="ctr">
              <a:lnSpc>
                <a:spcPct val="100000"/>
              </a:lnSpc>
              <a:spcAft>
                <a:spcPct val="0"/>
              </a:spcAft>
            </a:pPr>
            <a:r>
              <a:rPr lang="es-AR" altLang="en-US" sz="2800" dirty="0" smtClean="0"/>
              <a:t>¡Vamos a acercarnos!</a:t>
            </a:r>
            <a:endParaRPr lang="es-AR" altLang="en-US" sz="2800" dirty="0"/>
          </a:p>
        </p:txBody>
      </p:sp>
      <p:sp>
        <p:nvSpPr>
          <p:cNvPr id="3" name="Content Placeholder 2"/>
          <p:cNvSpPr>
            <a:spLocks noGrp="1"/>
          </p:cNvSpPr>
          <p:nvPr>
            <p:ph sz="half" idx="1"/>
          </p:nvPr>
        </p:nvSpPr>
        <p:spPr>
          <a:xfrm>
            <a:off x="1274968" y="1882681"/>
            <a:ext cx="4277624" cy="4656232"/>
          </a:xfrm>
        </p:spPr>
        <p:txBody>
          <a:bodyPr>
            <a:normAutofit/>
          </a:bodyPr>
          <a:lstStyle/>
          <a:p>
            <a:pPr marL="0" indent="0">
              <a:buNone/>
            </a:pPr>
            <a:r>
              <a:rPr lang="es-AR" altLang="en-US" sz="1800" dirty="0">
                <a:solidFill>
                  <a:srgbClr val="000000"/>
                </a:solidFill>
              </a:rPr>
              <a:t>Para estudiar el suelo, los científicos necesitan estar </a:t>
            </a:r>
            <a:r>
              <a:rPr lang="es-AR" altLang="en-US" sz="1800" dirty="0" smtClean="0">
                <a:solidFill>
                  <a:srgbClr val="000000"/>
                </a:solidFill>
              </a:rPr>
              <a:t>cerca.</a:t>
            </a:r>
            <a:endParaRPr lang="es-AR" altLang="en-US" sz="1800" dirty="0">
              <a:solidFill>
                <a:srgbClr val="000000"/>
              </a:solidFill>
            </a:endParaRPr>
          </a:p>
          <a:p>
            <a:pPr marL="0" indent="0">
              <a:buNone/>
            </a:pPr>
            <a:endParaRPr lang="es-AR" altLang="en-US" sz="1800" dirty="0">
              <a:solidFill>
                <a:srgbClr val="000000"/>
              </a:solidFill>
            </a:endParaRPr>
          </a:p>
          <a:p>
            <a:pPr marL="0" indent="0">
              <a:buNone/>
            </a:pPr>
            <a:r>
              <a:rPr lang="es-AR" altLang="en-US" sz="1800" dirty="0" smtClean="0">
                <a:solidFill>
                  <a:srgbClr val="000000"/>
                </a:solidFill>
              </a:rPr>
              <a:t>Recuerde que niños y jóvenes trabajan como científicos en GLOBE tomando datos y realizando investigaciones (con tus propios datos o con datos recopilados por otras personas).</a:t>
            </a:r>
            <a:endParaRPr lang="es-AR" altLang="en-US" sz="1800" dirty="0">
              <a:solidFill>
                <a:srgbClr val="000000"/>
              </a:solidFill>
            </a:endParaRPr>
          </a:p>
          <a:p>
            <a:pPr marL="0" indent="0">
              <a:buNone/>
            </a:pPr>
            <a:endParaRPr lang="es-AR" altLang="en-US" sz="1800" dirty="0">
              <a:solidFill>
                <a:srgbClr val="000000"/>
              </a:solidFill>
            </a:endParaRPr>
          </a:p>
          <a:p>
            <a:pPr marL="0" indent="0">
              <a:buNone/>
            </a:pPr>
            <a:r>
              <a:rPr lang="es-AR" altLang="en-US" sz="1800" dirty="0">
                <a:solidFill>
                  <a:srgbClr val="000000"/>
                </a:solidFill>
              </a:rPr>
              <a:t>Con la investigación de </a:t>
            </a:r>
            <a:r>
              <a:rPr lang="es-AR" altLang="en-US" sz="1800" dirty="0" err="1" smtClean="0">
                <a:solidFill>
                  <a:srgbClr val="000000"/>
                </a:solidFill>
              </a:rPr>
              <a:t>Pedosfera</a:t>
            </a:r>
            <a:r>
              <a:rPr lang="es-AR" altLang="en-US" sz="1800" dirty="0" smtClean="0">
                <a:solidFill>
                  <a:srgbClr val="000000"/>
                </a:solidFill>
              </a:rPr>
              <a:t>, </a:t>
            </a:r>
            <a:r>
              <a:rPr lang="es-AR" altLang="en-US" sz="1800" dirty="0">
                <a:solidFill>
                  <a:srgbClr val="000000"/>
                </a:solidFill>
              </a:rPr>
              <a:t>usted proporciona los </a:t>
            </a:r>
            <a:r>
              <a:rPr lang="es-AR" altLang="en-US" sz="1800" dirty="0" smtClean="0">
                <a:solidFill>
                  <a:srgbClr val="000000"/>
                </a:solidFill>
              </a:rPr>
              <a:t>datos. Ayuda también a otros a </a:t>
            </a:r>
            <a:r>
              <a:rPr lang="es-AR" altLang="en-US" sz="1800" dirty="0">
                <a:solidFill>
                  <a:srgbClr val="000000"/>
                </a:solidFill>
              </a:rPr>
              <a:t>ver debajo de la superficie.</a:t>
            </a:r>
          </a:p>
          <a:p>
            <a:pPr marL="0" indent="0">
              <a:buNone/>
            </a:pPr>
            <a:endParaRPr lang="es-AR" altLang="en-US" sz="1800" dirty="0">
              <a:solidFill>
                <a:srgbClr val="000000"/>
              </a:solidFill>
            </a:endParaRPr>
          </a:p>
          <a:p>
            <a:pPr marL="0" indent="0">
              <a:buNone/>
            </a:pPr>
            <a:r>
              <a:rPr lang="es-AR" altLang="en-US" sz="1800" dirty="0">
                <a:solidFill>
                  <a:srgbClr val="000000"/>
                </a:solidFill>
              </a:rPr>
              <a:t>Sin cobertura vegetal, la mayor parte de lo que vemos es suelo</a:t>
            </a:r>
            <a:r>
              <a:rPr lang="es-AR" altLang="en-US" sz="1800" dirty="0" smtClean="0">
                <a:solidFill>
                  <a:srgbClr val="000000"/>
                </a:solidFill>
              </a:rPr>
              <a:t>.</a:t>
            </a:r>
            <a:endParaRPr lang="en-US" altLang="en-US" sz="1800" dirty="0">
              <a:solidFill>
                <a:srgbClr val="000000"/>
              </a:solidFill>
            </a:endParaRPr>
          </a:p>
        </p:txBody>
      </p:sp>
      <p:pic>
        <p:nvPicPr>
          <p:cNvPr id="8" name="Content Placeholder 7" descr="SeaWifFS satellite image of the Arabian Penninsula. "/>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72362" y="1960835"/>
            <a:ext cx="2957309" cy="2688463"/>
          </a:xfrm>
        </p:spPr>
      </p:pic>
      <p:sp>
        <p:nvSpPr>
          <p:cNvPr id="10" name="Text Box 2"/>
          <p:cNvSpPr txBox="1">
            <a:spLocks noChangeArrowheads="1"/>
          </p:cNvSpPr>
          <p:nvPr/>
        </p:nvSpPr>
        <p:spPr bwMode="auto">
          <a:xfrm>
            <a:off x="5552592" y="4840759"/>
            <a:ext cx="3569785" cy="27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Aft>
                <a:spcPts val="142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ＭＳ Ｐゴシック" charset="-128"/>
                <a:cs typeface="Arial Unicode MS" charset="0"/>
              </a:defRPr>
            </a:lvl1pPr>
            <a:lvl2pPr>
              <a:lnSpc>
                <a:spcPct val="93000"/>
              </a:lnSpc>
              <a:spcAft>
                <a:spcPts val="113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Arial Unicode MS" charset="0"/>
                <a:cs typeface="Arial Unicode MS" charset="0"/>
              </a:defRPr>
            </a:lvl2pPr>
            <a:lvl3pPr>
              <a:lnSpc>
                <a:spcPct val="93000"/>
              </a:lnSpc>
              <a:spcAft>
                <a:spcPts val="85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Arial Unicode MS" charset="0"/>
                <a:cs typeface="Arial Unicode MS" charset="0"/>
              </a:defRPr>
            </a:lvl3pPr>
            <a:lvl4pPr>
              <a:lnSpc>
                <a:spcPct val="93000"/>
              </a:lnSpc>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4pPr>
            <a:lvl5pPr>
              <a:lnSpc>
                <a:spcPct val="93000"/>
              </a:lnSpc>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Arial Unicode MS" charset="0"/>
                <a:cs typeface="Arial Unicode MS" charset="0"/>
              </a:defRPr>
            </a:lvl9pPr>
          </a:lstStyle>
          <a:p>
            <a:pPr algn="ctr" eaLnBrk="1">
              <a:lnSpc>
                <a:spcPct val="100000"/>
              </a:lnSpc>
              <a:spcAft>
                <a:spcPct val="0"/>
              </a:spcAft>
              <a:buClrTx/>
              <a:buFontTx/>
              <a:buNone/>
            </a:pPr>
            <a:r>
              <a:rPr lang="en-US" altLang="en-US" sz="1200" b="0" dirty="0"/>
              <a:t>Arabian Peninsula: NASA Sea-viewing Wide </a:t>
            </a:r>
          </a:p>
          <a:p>
            <a:pPr algn="ctr" eaLnBrk="1">
              <a:lnSpc>
                <a:spcPct val="100000"/>
              </a:lnSpc>
              <a:spcAft>
                <a:spcPct val="0"/>
              </a:spcAft>
              <a:buClrTx/>
              <a:buFontTx/>
              <a:buNone/>
            </a:pPr>
            <a:r>
              <a:rPr lang="en-US" altLang="en-US" sz="1200" b="0" dirty="0"/>
              <a:t>Field-of-View Sensor (SeaWiFS) image</a:t>
            </a:r>
          </a:p>
        </p:txBody>
      </p:sp>
    </p:spTree>
    <p:extLst>
      <p:ext uri="{BB962C8B-B14F-4D97-AF65-F5344CB8AC3E}">
        <p14:creationId xmlns:p14="http://schemas.microsoft.com/office/powerpoint/2010/main" val="777735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sz="3200" dirty="0" err="1">
                <a:solidFill>
                  <a:srgbClr val="000000"/>
                </a:solidFill>
              </a:rPr>
              <a:t>Introducción</a:t>
            </a:r>
            <a:r>
              <a:rPr lang="en-US" altLang="en-US" sz="3200" dirty="0">
                <a:solidFill>
                  <a:srgbClr val="000000"/>
                </a:solidFill>
              </a:rPr>
              <a:t> de </a:t>
            </a:r>
            <a:r>
              <a:rPr lang="en-US" altLang="en-US" sz="3200" dirty="0" err="1">
                <a:solidFill>
                  <a:srgbClr val="000000"/>
                </a:solidFill>
              </a:rPr>
              <a:t>información</a:t>
            </a:r>
            <a:r>
              <a:rPr lang="en-US" altLang="en-US" sz="3200" dirty="0">
                <a:solidFill>
                  <a:srgbClr val="000000"/>
                </a:solidFill>
              </a:rPr>
              <a:t> </a:t>
            </a:r>
            <a:r>
              <a:rPr lang="en-US" altLang="en-US" sz="3200" dirty="0" err="1">
                <a:solidFill>
                  <a:srgbClr val="000000"/>
                </a:solidFill>
              </a:rPr>
              <a:t>complementaria</a:t>
            </a:r>
            <a:endParaRPr lang="en-US" altLang="en-US" sz="3200" dirty="0">
              <a:solidFill>
                <a:srgbClr val="000000"/>
              </a:solidFill>
            </a:endParaRPr>
          </a:p>
        </p:txBody>
      </p:sp>
      <p:sp>
        <p:nvSpPr>
          <p:cNvPr id="4" name="Slide Number Placeholder 3"/>
          <p:cNvSpPr>
            <a:spLocks noGrp="1"/>
          </p:cNvSpPr>
          <p:nvPr>
            <p:ph type="sldNum" sz="quarter" idx="12"/>
          </p:nvPr>
        </p:nvSpPr>
        <p:spPr/>
        <p:txBody>
          <a:bodyPr/>
          <a:lstStyle/>
          <a:p>
            <a:fld id="{17412239-1292-C749-8343-A6DE4C9B54BD}" type="slidenum">
              <a:rPr lang="en-US" smtClean="0"/>
              <a:t>49</a:t>
            </a:fld>
            <a:endParaRPr lang="en-US" dirty="0"/>
          </a:p>
        </p:txBody>
      </p:sp>
      <p:pic>
        <p:nvPicPr>
          <p:cNvPr id="16" name="Marcador de contenido 15"/>
          <p:cNvPicPr>
            <a:picLocks noGrp="1" noChangeAspect="1"/>
          </p:cNvPicPr>
          <p:nvPr>
            <p:ph sz="half" idx="1"/>
          </p:nvPr>
        </p:nvPicPr>
        <p:blipFill>
          <a:blip r:embed="rId2"/>
          <a:stretch>
            <a:fillRect/>
          </a:stretch>
        </p:blipFill>
        <p:spPr>
          <a:xfrm>
            <a:off x="1873812" y="1825625"/>
            <a:ext cx="6179013" cy="4351338"/>
          </a:xfrm>
          <a:prstGeom prst="rect">
            <a:avLst/>
          </a:prstGeom>
        </p:spPr>
      </p:pic>
    </p:spTree>
    <p:extLst>
      <p:ext uri="{BB962C8B-B14F-4D97-AF65-F5344CB8AC3E}">
        <p14:creationId xmlns:p14="http://schemas.microsoft.com/office/powerpoint/2010/main" val="1548446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sz="3200" dirty="0" err="1">
                <a:solidFill>
                  <a:srgbClr val="000000"/>
                </a:solidFill>
              </a:rPr>
              <a:t>Introducción</a:t>
            </a:r>
            <a:r>
              <a:rPr lang="en-US" altLang="en-US" sz="3200" dirty="0">
                <a:solidFill>
                  <a:srgbClr val="000000"/>
                </a:solidFill>
              </a:rPr>
              <a:t> de </a:t>
            </a:r>
            <a:r>
              <a:rPr lang="en-US" altLang="en-US" sz="3200" dirty="0" err="1">
                <a:solidFill>
                  <a:srgbClr val="000000"/>
                </a:solidFill>
              </a:rPr>
              <a:t>información</a:t>
            </a:r>
            <a:r>
              <a:rPr lang="en-US" altLang="en-US" sz="3200" dirty="0">
                <a:solidFill>
                  <a:srgbClr val="000000"/>
                </a:solidFill>
              </a:rPr>
              <a:t> </a:t>
            </a:r>
            <a:r>
              <a:rPr lang="en-US" altLang="en-US" sz="3200" dirty="0" err="1" smtClean="0">
                <a:solidFill>
                  <a:srgbClr val="000000"/>
                </a:solidFill>
              </a:rPr>
              <a:t>complementaria</a:t>
            </a:r>
            <a:r>
              <a:rPr lang="en-US" altLang="en-US" sz="3200" dirty="0" smtClean="0">
                <a:solidFill>
                  <a:srgbClr val="000000"/>
                </a:solidFill>
              </a:rPr>
              <a:t> – 2 </a:t>
            </a:r>
            <a:endParaRPr lang="en-US" altLang="en-US" sz="3200" dirty="0">
              <a:solidFill>
                <a:srgbClr val="000000"/>
              </a:solidFill>
            </a:endParaRPr>
          </a:p>
        </p:txBody>
      </p:sp>
      <p:sp>
        <p:nvSpPr>
          <p:cNvPr id="3" name="Slide Number Placeholder 2"/>
          <p:cNvSpPr>
            <a:spLocks noGrp="1"/>
          </p:cNvSpPr>
          <p:nvPr>
            <p:ph type="sldNum" sz="quarter" idx="12"/>
          </p:nvPr>
        </p:nvSpPr>
        <p:spPr/>
        <p:txBody>
          <a:bodyPr/>
          <a:lstStyle/>
          <a:p>
            <a:fld id="{17412239-1292-C749-8343-A6DE4C9B54BD}" type="slidenum">
              <a:rPr lang="en-US" smtClean="0"/>
              <a:t>50</a:t>
            </a:fld>
            <a:endParaRPr lang="en-US" dirty="0"/>
          </a:p>
        </p:txBody>
      </p:sp>
      <p:sp>
        <p:nvSpPr>
          <p:cNvPr id="12" name="CuadroTexto 11"/>
          <p:cNvSpPr txBox="1"/>
          <p:nvPr/>
        </p:nvSpPr>
        <p:spPr>
          <a:xfrm>
            <a:off x="3092464" y="1690689"/>
            <a:ext cx="3742662" cy="923330"/>
          </a:xfrm>
          <a:prstGeom prst="rect">
            <a:avLst/>
          </a:prstGeom>
          <a:solidFill>
            <a:schemeClr val="bg1"/>
          </a:solidFill>
        </p:spPr>
        <p:txBody>
          <a:bodyPr wrap="square" rtlCol="0">
            <a:spAutoFit/>
          </a:bodyPr>
          <a:lstStyle/>
          <a:p>
            <a:pPr algn="ctr"/>
            <a:r>
              <a:rPr lang="es-ES" b="1" dirty="0"/>
              <a:t>Ejemplo de información adicional de introducción de datos de definición de sitio de caracterización de suelos</a:t>
            </a:r>
            <a:endParaRPr lang="es-AR" b="1" dirty="0"/>
          </a:p>
        </p:txBody>
      </p:sp>
      <p:pic>
        <p:nvPicPr>
          <p:cNvPr id="6" name="Marcador de contenido 5"/>
          <p:cNvPicPr>
            <a:picLocks noGrp="1" noChangeAspect="1"/>
          </p:cNvPicPr>
          <p:nvPr>
            <p:ph sz="half" idx="1"/>
          </p:nvPr>
        </p:nvPicPr>
        <p:blipFill>
          <a:blip r:embed="rId2"/>
          <a:stretch>
            <a:fillRect/>
          </a:stretch>
        </p:blipFill>
        <p:spPr>
          <a:xfrm>
            <a:off x="1939441" y="2756762"/>
            <a:ext cx="6047756" cy="3871296"/>
          </a:xfrm>
          <a:prstGeom prst="rect">
            <a:avLst/>
          </a:prstGeom>
        </p:spPr>
      </p:pic>
    </p:spTree>
    <p:extLst>
      <p:ext uri="{BB962C8B-B14F-4D97-AF65-F5344CB8AC3E}">
        <p14:creationId xmlns:p14="http://schemas.microsoft.com/office/powerpoint/2010/main" val="1307166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err="1" smtClean="0">
                <a:solidFill>
                  <a:srgbClr val="000000"/>
                </a:solidFill>
              </a:rPr>
              <a:t>Respuesta</a:t>
            </a:r>
            <a:r>
              <a:rPr lang="en-US" altLang="en-US" sz="3200" dirty="0" smtClean="0">
                <a:solidFill>
                  <a:srgbClr val="000000"/>
                </a:solidFill>
              </a:rPr>
              <a:t> a la entrada de </a:t>
            </a:r>
            <a:r>
              <a:rPr lang="en-US" altLang="en-US" sz="3200" dirty="0" err="1" smtClean="0">
                <a:solidFill>
                  <a:srgbClr val="000000"/>
                </a:solidFill>
              </a:rPr>
              <a:t>datos</a:t>
            </a:r>
            <a:endParaRPr lang="en-US" altLang="en-US" sz="3200" dirty="0">
              <a:solidFill>
                <a:srgbClr val="000000"/>
              </a:solidFill>
            </a:endParaRPr>
          </a:p>
        </p:txBody>
      </p:sp>
      <p:sp>
        <p:nvSpPr>
          <p:cNvPr id="3" name="Slide Number Placeholder 2"/>
          <p:cNvSpPr>
            <a:spLocks noGrp="1"/>
          </p:cNvSpPr>
          <p:nvPr>
            <p:ph type="sldNum" sz="quarter" idx="12"/>
          </p:nvPr>
        </p:nvSpPr>
        <p:spPr/>
        <p:txBody>
          <a:bodyPr/>
          <a:lstStyle/>
          <a:p>
            <a:fld id="{17412239-1292-C749-8343-A6DE4C9B54BD}" type="slidenum">
              <a:rPr lang="en-US" smtClean="0"/>
              <a:t>51</a:t>
            </a:fld>
            <a:endParaRPr lang="en-US" dirty="0"/>
          </a:p>
        </p:txBody>
      </p:sp>
      <p:pic>
        <p:nvPicPr>
          <p:cNvPr id="5" name="Marcador de contenido 4"/>
          <p:cNvPicPr>
            <a:picLocks noGrp="1" noChangeAspect="1"/>
          </p:cNvPicPr>
          <p:nvPr>
            <p:ph sz="half" idx="1"/>
          </p:nvPr>
        </p:nvPicPr>
        <p:blipFill>
          <a:blip r:embed="rId3"/>
          <a:stretch>
            <a:fillRect/>
          </a:stretch>
        </p:blipFill>
        <p:spPr>
          <a:xfrm>
            <a:off x="1411288" y="1949393"/>
            <a:ext cx="7104062" cy="4103802"/>
          </a:xfrm>
          <a:prstGeom prst="rect">
            <a:avLst/>
          </a:prstGeom>
        </p:spPr>
      </p:pic>
    </p:spTree>
    <p:extLst>
      <p:ext uri="{BB962C8B-B14F-4D97-AF65-F5344CB8AC3E}">
        <p14:creationId xmlns:p14="http://schemas.microsoft.com/office/powerpoint/2010/main" val="2958209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altLang="en-US" sz="3200" dirty="0">
                <a:solidFill>
                  <a:srgbClr val="000000"/>
                </a:solidFill>
              </a:rPr>
              <a:t>Los suelos en el planeta tierra</a:t>
            </a:r>
            <a:endParaRPr lang="en-US" sz="3200" dirty="0"/>
          </a:p>
        </p:txBody>
      </p:sp>
      <p:sp>
        <p:nvSpPr>
          <p:cNvPr id="3" name="Content Placeholder 2"/>
          <p:cNvSpPr>
            <a:spLocks noGrp="1"/>
          </p:cNvSpPr>
          <p:nvPr>
            <p:ph sz="half" idx="1"/>
          </p:nvPr>
        </p:nvSpPr>
        <p:spPr>
          <a:xfrm>
            <a:off x="1411252" y="1825625"/>
            <a:ext cx="4869476" cy="4351338"/>
          </a:xfrm>
        </p:spPr>
        <p:txBody>
          <a:bodyPr>
            <a:noAutofit/>
          </a:bodyPr>
          <a:lstStyle/>
          <a:p>
            <a:pPr marL="0" indent="0">
              <a:buNone/>
            </a:pPr>
            <a:r>
              <a:rPr lang="es-AR" altLang="en-US" sz="2000" dirty="0">
                <a:solidFill>
                  <a:srgbClr val="000000"/>
                </a:solidFill>
              </a:rPr>
              <a:t>Al estudiar el suelo en su área e informar estos datos a GLOBE, hará una contribución invaluable a nuestro conocimiento del planeta Tierra.</a:t>
            </a:r>
          </a:p>
          <a:p>
            <a:pPr marL="0" indent="0">
              <a:buNone/>
            </a:pPr>
            <a:endParaRPr lang="es-AR" altLang="en-US" sz="2000" dirty="0">
              <a:solidFill>
                <a:srgbClr val="000000"/>
              </a:solidFill>
            </a:endParaRPr>
          </a:p>
          <a:p>
            <a:pPr marL="0" indent="0">
              <a:buNone/>
            </a:pPr>
            <a:r>
              <a:rPr lang="es-AR" altLang="en-US" sz="2000" dirty="0">
                <a:solidFill>
                  <a:srgbClr val="000000"/>
                </a:solidFill>
              </a:rPr>
              <a:t>Cuando tome las medidas de suelo, recuerde que probablemente sean los únicos que estudiarán su suelo específico. Para gran parte de esta información crítica, no existe otra forma de estudiar el suelo en su comunidad. </a:t>
            </a:r>
            <a:endParaRPr lang="es-AR" altLang="en-US" sz="2000" dirty="0" smtClean="0">
              <a:solidFill>
                <a:srgbClr val="000000"/>
              </a:solidFill>
            </a:endParaRPr>
          </a:p>
          <a:p>
            <a:pPr marL="0" indent="0">
              <a:buNone/>
            </a:pPr>
            <a:r>
              <a:rPr lang="es-AR" altLang="en-US" sz="2000" dirty="0" smtClean="0">
                <a:solidFill>
                  <a:srgbClr val="000000"/>
                </a:solidFill>
              </a:rPr>
              <a:t>Tu </a:t>
            </a:r>
            <a:r>
              <a:rPr lang="es-AR" altLang="en-US" sz="2000" dirty="0">
                <a:solidFill>
                  <a:srgbClr val="000000"/>
                </a:solidFill>
              </a:rPr>
              <a:t>contribución a la ciencia será importante y única.</a:t>
            </a:r>
            <a:endParaRPr lang="en-US" altLang="en-US" sz="2000" dirty="0">
              <a:solidFill>
                <a:srgbClr val="000000"/>
              </a:solidFill>
            </a:endParaRPr>
          </a:p>
        </p:txBody>
      </p:sp>
      <p:sp>
        <p:nvSpPr>
          <p:cNvPr id="4" name="Slide Number Placeholder 3"/>
          <p:cNvSpPr>
            <a:spLocks noGrp="1"/>
          </p:cNvSpPr>
          <p:nvPr>
            <p:ph type="sldNum" sz="quarter" idx="12"/>
          </p:nvPr>
        </p:nvSpPr>
        <p:spPr/>
        <p:txBody>
          <a:bodyPr/>
          <a:lstStyle/>
          <a:p>
            <a:fld id="{17412239-1292-C749-8343-A6DE4C9B54BD}" type="slidenum">
              <a:rPr lang="en-US" smtClean="0"/>
              <a:t>52</a:t>
            </a:fld>
            <a:endParaRPr lang="en-US" dirty="0"/>
          </a:p>
        </p:txBody>
      </p:sp>
      <p:pic>
        <p:nvPicPr>
          <p:cNvPr id="5" name="Content Placeholder 4" descr="Photo image of a soil profile. Taken together, the different profiles in this presentation show how very different soils can be, because of differences in the soil formation factors at any one location. "/>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457950" y="1079500"/>
            <a:ext cx="2533650" cy="5495925"/>
          </a:xfrm>
        </p:spPr>
      </p:pic>
      <p:pic>
        <p:nvPicPr>
          <p:cNvPr id="7" name="Imagen 6"/>
          <p:cNvPicPr>
            <a:picLocks noChangeAspect="1"/>
          </p:cNvPicPr>
          <p:nvPr/>
        </p:nvPicPr>
        <p:blipFill>
          <a:blip r:embed="rId3"/>
          <a:stretch>
            <a:fillRect/>
          </a:stretch>
        </p:blipFill>
        <p:spPr>
          <a:xfrm>
            <a:off x="0" y="-16150"/>
            <a:ext cx="9144793" cy="975445"/>
          </a:xfrm>
          <a:prstGeom prst="rect">
            <a:avLst/>
          </a:prstGeom>
        </p:spPr>
      </p:pic>
    </p:spTree>
    <p:extLst>
      <p:ext uri="{BB962C8B-B14F-4D97-AF65-F5344CB8AC3E}">
        <p14:creationId xmlns:p14="http://schemas.microsoft.com/office/powerpoint/2010/main" val="1494390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termark of hands holding a clump of soil"/>
          <p:cNvPicPr>
            <a:picLocks noChangeAspect="1"/>
          </p:cNvPicPr>
          <p:nvPr/>
        </p:nvPicPr>
        <p:blipFill>
          <a:blip r:embed="rId2">
            <a:alphaModFix amt="18000"/>
            <a:extLst>
              <a:ext uri="{28A0092B-C50C-407E-A947-70E740481C1C}">
                <a14:useLocalDpi xmlns:a14="http://schemas.microsoft.com/office/drawing/2010/main" val="0"/>
              </a:ext>
            </a:extLst>
          </a:blip>
          <a:stretch>
            <a:fillRect/>
          </a:stretch>
        </p:blipFill>
        <p:spPr>
          <a:xfrm>
            <a:off x="0" y="905080"/>
            <a:ext cx="9144000" cy="5921969"/>
          </a:xfrm>
          <a:prstGeom prst="rect">
            <a:avLst/>
          </a:prstGeom>
        </p:spPr>
      </p:pic>
      <p:sp>
        <p:nvSpPr>
          <p:cNvPr id="2" name="Title 1"/>
          <p:cNvSpPr>
            <a:spLocks noGrp="1"/>
          </p:cNvSpPr>
          <p:nvPr>
            <p:ph type="title"/>
          </p:nvPr>
        </p:nvSpPr>
        <p:spPr/>
        <p:txBody>
          <a:bodyPr>
            <a:normAutofit/>
          </a:bodyPr>
          <a:lstStyle/>
          <a:p>
            <a:r>
              <a:rPr lang="en-US" sz="3600"/>
              <a:t>Preguntas </a:t>
            </a:r>
            <a:r>
              <a:rPr lang="en-US" sz="3600" smtClean="0"/>
              <a:t>frecuentes (</a:t>
            </a:r>
            <a:r>
              <a:rPr lang="en-US" sz="3600"/>
              <a:t>FAQs</a:t>
            </a:r>
            <a:r>
              <a:rPr lang="en-US" sz="3600" dirty="0"/>
              <a:t>) </a:t>
            </a:r>
            <a:r>
              <a:rPr lang="en-US" sz="3600" dirty="0">
                <a:solidFill>
                  <a:schemeClr val="bg2"/>
                </a:solidFill>
              </a:rPr>
              <a:t>1</a:t>
            </a:r>
          </a:p>
        </p:txBody>
      </p:sp>
      <p:sp>
        <p:nvSpPr>
          <p:cNvPr id="3" name="Content Placeholder 2"/>
          <p:cNvSpPr>
            <a:spLocks noGrp="1"/>
          </p:cNvSpPr>
          <p:nvPr>
            <p:ph sz="half" idx="1"/>
          </p:nvPr>
        </p:nvSpPr>
        <p:spPr>
          <a:xfrm>
            <a:off x="1411251" y="1797049"/>
            <a:ext cx="7104097" cy="4351338"/>
          </a:xfrm>
        </p:spPr>
        <p:txBody>
          <a:bodyPr>
            <a:noAutofit/>
          </a:bodyPr>
          <a:lstStyle/>
          <a:p>
            <a:pPr marL="0" indent="0">
              <a:buNone/>
            </a:pPr>
            <a:r>
              <a:rPr lang="es-AR" sz="2000" b="1" dirty="0"/>
              <a:t>¿Con qué frecuencia debo realizar los protocolos de suelo</a:t>
            </a:r>
            <a:r>
              <a:rPr lang="es-AR" sz="2000" b="1" dirty="0" smtClean="0"/>
              <a:t>?</a:t>
            </a:r>
          </a:p>
          <a:p>
            <a:pPr marL="0" indent="0">
              <a:buNone/>
            </a:pPr>
            <a:r>
              <a:rPr lang="es-AR" sz="2000" dirty="0" smtClean="0"/>
              <a:t>Las </a:t>
            </a:r>
            <a:r>
              <a:rPr lang="es-AR" sz="2000" dirty="0"/>
              <a:t>propiedades del suelo cambian con el tiempo en diferentes escalas de tiempo</a:t>
            </a:r>
            <a:r>
              <a:rPr lang="es-AR" sz="2000" dirty="0" smtClean="0"/>
              <a:t>.</a:t>
            </a:r>
          </a:p>
          <a:p>
            <a:pPr marL="0" indent="0">
              <a:buNone/>
            </a:pPr>
            <a:r>
              <a:rPr lang="es-AR" sz="2000" dirty="0" smtClean="0"/>
              <a:t>Las </a:t>
            </a:r>
            <a:r>
              <a:rPr lang="es-AR" sz="2000" dirty="0"/>
              <a:t>propiedades como la temperatura, el contenido de humedad y la composición local del aire cambian durante un período de minutos u horas. </a:t>
            </a:r>
            <a:endParaRPr lang="es-AR" sz="2000" dirty="0" smtClean="0"/>
          </a:p>
          <a:p>
            <a:pPr marL="0" indent="0">
              <a:buNone/>
            </a:pPr>
            <a:r>
              <a:rPr lang="es-AR" sz="2000" dirty="0" smtClean="0"/>
              <a:t>Otras </a:t>
            </a:r>
            <a:r>
              <a:rPr lang="es-AR" sz="2000" dirty="0"/>
              <a:t>propiedades cambian durante meses o años, incluyendo el pH del suelo, el color del suelo, la estructura del suelo, la densidad aparente, la materia orgánica del suelo, la fertilidad del suelo y los microorganismos, animales y plantas en el suelo. </a:t>
            </a:r>
            <a:endParaRPr lang="es-AR" sz="2000" dirty="0" smtClean="0"/>
          </a:p>
          <a:p>
            <a:pPr marL="0" indent="0">
              <a:buNone/>
            </a:pPr>
            <a:r>
              <a:rPr lang="es-AR" sz="2000" dirty="0" smtClean="0"/>
              <a:t>En </a:t>
            </a:r>
            <a:r>
              <a:rPr lang="es-AR" sz="2000" dirty="0"/>
              <a:t>escalas de tiempo </a:t>
            </a:r>
            <a:r>
              <a:rPr lang="es-AR" sz="2000" dirty="0" smtClean="0"/>
              <a:t>de cientos </a:t>
            </a:r>
            <a:r>
              <a:rPr lang="es-AR" sz="2000" dirty="0"/>
              <a:t>y miles de años, se producen cambios en el contenido mineral, la distribución del tamaño de las partículas, los horizontes y la densidad de las partículas. </a:t>
            </a:r>
            <a:endParaRPr lang="es-AR" sz="2000" dirty="0" smtClean="0"/>
          </a:p>
          <a:p>
            <a:pPr marL="0" indent="0">
              <a:buNone/>
            </a:pPr>
            <a:r>
              <a:rPr lang="es-AR" sz="2000" dirty="0" smtClean="0"/>
              <a:t>Estas </a:t>
            </a:r>
            <a:r>
              <a:rPr lang="es-AR" sz="2000" dirty="0"/>
              <a:t>últimas medidas que debes hacer solo una vez.</a:t>
            </a:r>
            <a:endParaRPr lang="en-US" sz="2000" dirty="0"/>
          </a:p>
        </p:txBody>
      </p:sp>
      <p:sp>
        <p:nvSpPr>
          <p:cNvPr id="4" name="Slide Number Placeholder 3"/>
          <p:cNvSpPr>
            <a:spLocks noGrp="1"/>
          </p:cNvSpPr>
          <p:nvPr>
            <p:ph type="sldNum" sz="quarter" idx="12"/>
          </p:nvPr>
        </p:nvSpPr>
        <p:spPr/>
        <p:txBody>
          <a:bodyPr/>
          <a:lstStyle/>
          <a:p>
            <a:fld id="{17412239-1292-C749-8343-A6DE4C9B54BD}" type="slidenum">
              <a:rPr lang="en-US" smtClean="0"/>
              <a:t>53</a:t>
            </a:fld>
            <a:endParaRPr lang="en-US" dirty="0"/>
          </a:p>
        </p:txBody>
      </p:sp>
    </p:spTree>
    <p:extLst>
      <p:ext uri="{BB962C8B-B14F-4D97-AF65-F5344CB8AC3E}">
        <p14:creationId xmlns:p14="http://schemas.microsoft.com/office/powerpoint/2010/main" val="2122255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termark of hands holding a clump of soil"/>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28572" y="905081"/>
            <a:ext cx="9144000" cy="5921969"/>
          </a:xfrm>
          <a:prstGeom prst="rect">
            <a:avLst/>
          </a:prstGeom>
        </p:spPr>
      </p:pic>
      <p:sp>
        <p:nvSpPr>
          <p:cNvPr id="2" name="Title 1"/>
          <p:cNvSpPr>
            <a:spLocks noGrp="1"/>
          </p:cNvSpPr>
          <p:nvPr>
            <p:ph type="title"/>
          </p:nvPr>
        </p:nvSpPr>
        <p:spPr/>
        <p:txBody>
          <a:bodyPr>
            <a:normAutofit/>
          </a:bodyPr>
          <a:lstStyle/>
          <a:p>
            <a:r>
              <a:rPr lang="en-US" sz="3600" dirty="0" err="1" smtClean="0"/>
              <a:t>Preguntas</a:t>
            </a:r>
            <a:r>
              <a:rPr lang="en-US" sz="3600" dirty="0" smtClean="0"/>
              <a:t> </a:t>
            </a:r>
            <a:r>
              <a:rPr lang="en-US" sz="3600" dirty="0" err="1" smtClean="0"/>
              <a:t>Frecuentes</a:t>
            </a:r>
            <a:r>
              <a:rPr lang="en-US" sz="3600" dirty="0" smtClean="0"/>
              <a:t> (PFs</a:t>
            </a:r>
            <a:r>
              <a:rPr lang="en-US" sz="3600" dirty="0"/>
              <a:t>) </a:t>
            </a:r>
            <a:r>
              <a:rPr lang="en-US" sz="3600" dirty="0">
                <a:solidFill>
                  <a:schemeClr val="bg2"/>
                </a:solidFill>
              </a:rPr>
              <a:t>2</a:t>
            </a:r>
          </a:p>
        </p:txBody>
      </p:sp>
      <p:sp>
        <p:nvSpPr>
          <p:cNvPr id="3" name="Content Placeholder 2"/>
          <p:cNvSpPr>
            <a:spLocks noGrp="1"/>
          </p:cNvSpPr>
          <p:nvPr>
            <p:ph sz="half" idx="1"/>
          </p:nvPr>
        </p:nvSpPr>
        <p:spPr/>
        <p:txBody>
          <a:bodyPr>
            <a:noAutofit/>
          </a:bodyPr>
          <a:lstStyle/>
          <a:p>
            <a:pPr marL="0" indent="0">
              <a:buNone/>
            </a:pPr>
            <a:r>
              <a:rPr lang="es-ES" sz="2400" b="1" dirty="0"/>
              <a:t>¿Cómo puedo utilizar los protocolos de suelo en mi salón de clases</a:t>
            </a:r>
            <a:r>
              <a:rPr lang="es-ES" sz="2400" b="1" dirty="0" smtClean="0"/>
              <a:t>?</a:t>
            </a:r>
          </a:p>
          <a:p>
            <a:pPr marL="0" indent="0">
              <a:buNone/>
            </a:pPr>
            <a:r>
              <a:rPr lang="es-ES" sz="2400" dirty="0"/>
              <a:t>La </a:t>
            </a:r>
            <a:r>
              <a:rPr lang="en-US" sz="2400" dirty="0" err="1" smtClean="0">
                <a:hlinkClick r:id="rId4"/>
              </a:rPr>
              <a:t>Guía</a:t>
            </a:r>
            <a:r>
              <a:rPr lang="en-US" sz="2400" dirty="0" smtClean="0">
                <a:hlinkClick r:id="rId4"/>
              </a:rPr>
              <a:t> de </a:t>
            </a:r>
            <a:r>
              <a:rPr lang="en-US" sz="2400" dirty="0" err="1" smtClean="0">
                <a:hlinkClick r:id="rId4"/>
              </a:rPr>
              <a:t>implementación</a:t>
            </a:r>
            <a:r>
              <a:rPr lang="en-US" sz="2400" dirty="0" smtClean="0">
                <a:hlinkClick r:id="rId4"/>
              </a:rPr>
              <a:t> de GLOBE</a:t>
            </a:r>
            <a:r>
              <a:rPr lang="es-ES" sz="2400" dirty="0" smtClean="0"/>
              <a:t>proporciona </a:t>
            </a:r>
            <a:r>
              <a:rPr lang="es-ES" sz="2400" dirty="0"/>
              <a:t>un ejemplo de una unidad de suelo en el aula y muchos consejos para usar las investigaciones de GLOBE para cumplir con los requisitos de su plan de estudios</a:t>
            </a:r>
            <a:r>
              <a:rPr lang="es-ES" sz="2400" dirty="0" smtClean="0"/>
              <a:t>.</a:t>
            </a:r>
          </a:p>
          <a:p>
            <a:pPr marL="0" indent="0">
              <a:buNone/>
            </a:pPr>
            <a:r>
              <a:rPr lang="en-US" sz="3200" b="1" dirty="0" err="1" smtClean="0"/>
              <a:t>Más</a:t>
            </a:r>
            <a:r>
              <a:rPr lang="en-US" sz="3200" b="1" dirty="0" smtClean="0"/>
              <a:t> </a:t>
            </a:r>
            <a:r>
              <a:rPr lang="en-US" sz="3200" b="1" dirty="0" err="1" smtClean="0"/>
              <a:t>información</a:t>
            </a:r>
            <a:r>
              <a:rPr lang="en-US" sz="3200" b="1" dirty="0" smtClean="0"/>
              <a:t>:</a:t>
            </a:r>
            <a:endParaRPr lang="en-US" sz="3200" b="1" dirty="0"/>
          </a:p>
          <a:p>
            <a:pPr marL="0" indent="0">
              <a:buNone/>
            </a:pPr>
            <a:r>
              <a:rPr lang="en-US" sz="2400" dirty="0" smtClean="0">
                <a:hlinkClick r:id="rId5"/>
              </a:rPr>
              <a:t>El </a:t>
            </a:r>
            <a:r>
              <a:rPr lang="en-US" sz="2400" dirty="0" err="1" smtClean="0">
                <a:hlinkClick r:id="rId5"/>
              </a:rPr>
              <a:t>Programa</a:t>
            </a:r>
            <a:r>
              <a:rPr lang="en-US" sz="2400" dirty="0" smtClean="0">
                <a:hlinkClick r:id="rId5"/>
              </a:rPr>
              <a:t> GLOBE</a:t>
            </a:r>
            <a:endParaRPr lang="en-US" sz="2400" dirty="0"/>
          </a:p>
          <a:p>
            <a:pPr marL="0" indent="0">
              <a:buNone/>
            </a:pPr>
            <a:r>
              <a:rPr lang="en-US" sz="2400" dirty="0">
                <a:hlinkClick r:id="rId6"/>
              </a:rPr>
              <a:t>NASA Wavelength </a:t>
            </a:r>
            <a:r>
              <a:rPr lang="en-US" sz="2400" dirty="0"/>
              <a:t> NASA’s Digital Library for Earth and Space Science Education</a:t>
            </a:r>
          </a:p>
          <a:p>
            <a:pPr marL="0" indent="0">
              <a:buNone/>
            </a:pPr>
            <a:r>
              <a:rPr lang="en-US" sz="2400" dirty="0">
                <a:hlinkClick r:id="rId7"/>
              </a:rPr>
              <a:t>NASA Global Climate Change: Vital Signs of the Planet</a:t>
            </a:r>
            <a:endParaRPr lang="en-US" sz="2400" dirty="0"/>
          </a:p>
          <a:p>
            <a:pPr marL="0" indent="0">
              <a:buNone/>
            </a:pPr>
            <a:r>
              <a:rPr lang="en-US" sz="2400" dirty="0"/>
              <a:t> </a:t>
            </a:r>
          </a:p>
        </p:txBody>
      </p:sp>
      <p:sp>
        <p:nvSpPr>
          <p:cNvPr id="4" name="Slide Number Placeholder 3"/>
          <p:cNvSpPr>
            <a:spLocks noGrp="1"/>
          </p:cNvSpPr>
          <p:nvPr>
            <p:ph type="sldNum" sz="quarter" idx="12"/>
          </p:nvPr>
        </p:nvSpPr>
        <p:spPr/>
        <p:txBody>
          <a:bodyPr/>
          <a:lstStyle/>
          <a:p>
            <a:fld id="{17412239-1292-C749-8343-A6DE4C9B54BD}" type="slidenum">
              <a:rPr lang="en-US" smtClean="0"/>
              <a:t>54</a:t>
            </a:fld>
            <a:endParaRPr lang="en-US" dirty="0"/>
          </a:p>
        </p:txBody>
      </p:sp>
    </p:spTree>
    <p:extLst>
      <p:ext uri="{BB962C8B-B14F-4D97-AF65-F5344CB8AC3E}">
        <p14:creationId xmlns:p14="http://schemas.microsoft.com/office/powerpoint/2010/main" val="3334375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termark of hands holding a clump of soil"/>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8572" y="905080"/>
            <a:ext cx="9144000" cy="5921969"/>
          </a:xfrm>
          <a:prstGeom prst="rect">
            <a:avLst/>
          </a:prstGeom>
        </p:spPr>
      </p:pic>
      <p:sp>
        <p:nvSpPr>
          <p:cNvPr id="2" name="Title 1"/>
          <p:cNvSpPr>
            <a:spLocks noGrp="1"/>
          </p:cNvSpPr>
          <p:nvPr>
            <p:ph type="title"/>
          </p:nvPr>
        </p:nvSpPr>
        <p:spPr>
          <a:xfrm>
            <a:off x="1411252" y="1175539"/>
            <a:ext cx="7104097" cy="625034"/>
          </a:xfrm>
        </p:spPr>
        <p:txBody>
          <a:bodyPr>
            <a:normAutofit fontScale="90000"/>
          </a:bodyPr>
          <a:lstStyle/>
          <a:p>
            <a:r>
              <a:rPr lang="es-ES" sz="1600" b="1" dirty="0">
                <a:latin typeface="+mn-lt"/>
              </a:rPr>
              <a:t>Envíenos sus comentarios sobre este módulo. ¡Este es un proyecto de la comunidad y agradecemos sus comentarios, sugerencias y ediciones! Comente aquí: </a:t>
            </a:r>
            <a:r>
              <a:rPr lang="en-US" sz="1600" b="1" dirty="0" err="1">
                <a:hlinkClick r:id="rId3"/>
              </a:rPr>
              <a:t>eTraining</a:t>
            </a:r>
            <a:r>
              <a:rPr lang="en-US" sz="1600" b="1" dirty="0">
                <a:hlinkClick r:id="rId3"/>
              </a:rPr>
              <a:t> Feedback</a:t>
            </a:r>
            <a:r>
              <a:rPr lang="en-US" sz="1600" b="1" dirty="0"/>
              <a:t> </a:t>
            </a:r>
            <a:r>
              <a:rPr lang="en-US" sz="1600" b="1" dirty="0" smtClean="0"/>
              <a:t/>
            </a:r>
            <a:br>
              <a:rPr lang="en-US" sz="1600" b="1" dirty="0" smtClean="0"/>
            </a:br>
            <a:r>
              <a:rPr lang="es-ES" sz="1600" b="1" dirty="0" smtClean="0">
                <a:latin typeface="+mn-lt"/>
              </a:rPr>
              <a:t>¿</a:t>
            </a:r>
            <a:r>
              <a:rPr lang="es-ES" sz="1600" b="1" dirty="0">
                <a:latin typeface="+mn-lt"/>
              </a:rPr>
              <a:t>Preguntas después de revisar este módulo? Póngase en contacto con GLOBE: </a:t>
            </a:r>
            <a:r>
              <a:rPr lang="es-ES" sz="1600" b="1" dirty="0" smtClean="0">
                <a:latin typeface="+mn-lt"/>
                <a:hlinkClick r:id="rId4"/>
              </a:rPr>
              <a:t>help@globe.gov</a:t>
            </a:r>
            <a:r>
              <a:rPr lang="en-US" sz="1600" b="1" dirty="0">
                <a:latin typeface="+mn-lt"/>
              </a:rPr>
              <a:t/>
            </a:r>
            <a:br>
              <a:rPr lang="en-US" sz="1600" b="1" dirty="0">
                <a:latin typeface="+mn-lt"/>
              </a:rPr>
            </a:br>
            <a:endParaRPr lang="en-US" sz="1600"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sz="2400" b="1" dirty="0" err="1" smtClean="0"/>
              <a:t>Créditos</a:t>
            </a:r>
            <a:r>
              <a:rPr lang="en-US" sz="2400" b="1" dirty="0" smtClean="0"/>
              <a:t>: </a:t>
            </a:r>
            <a:endParaRPr lang="en-US" sz="2400" b="1" dirty="0"/>
          </a:p>
          <a:p>
            <a:pPr marL="0" indent="0">
              <a:buNone/>
            </a:pPr>
            <a:r>
              <a:rPr lang="en-US" sz="1800" b="1" dirty="0" err="1" smtClean="0"/>
              <a:t>Diapositivas</a:t>
            </a:r>
            <a:r>
              <a:rPr lang="en-US" sz="1800" b="1" dirty="0" smtClean="0"/>
              <a:t>: </a:t>
            </a:r>
            <a:r>
              <a:rPr lang="en-US" sz="1800" dirty="0"/>
              <a:t>Izolda</a:t>
            </a:r>
            <a:r>
              <a:rPr lang="en-US" sz="1800" b="1" dirty="0"/>
              <a:t> </a:t>
            </a:r>
            <a:r>
              <a:rPr lang="en-US" sz="1800" dirty="0"/>
              <a:t>Trachtenberg, Dixon Butler, Russanne Low</a:t>
            </a:r>
          </a:p>
          <a:p>
            <a:pPr marL="0" indent="0">
              <a:buNone/>
            </a:pPr>
            <a:r>
              <a:rPr lang="en-US" sz="1800" b="1" dirty="0" err="1" smtClean="0"/>
              <a:t>Fotografías</a:t>
            </a:r>
            <a:r>
              <a:rPr lang="en-US" sz="1800" b="1" dirty="0" smtClean="0"/>
              <a:t>: </a:t>
            </a:r>
            <a:r>
              <a:rPr lang="en-US" sz="1800" dirty="0"/>
              <a:t>Izolda Trachtenberg</a:t>
            </a:r>
          </a:p>
          <a:p>
            <a:pPr marL="0" indent="0">
              <a:buNone/>
            </a:pPr>
            <a:r>
              <a:rPr lang="es-ES" sz="1800" b="1" dirty="0"/>
              <a:t>Fotos del perfil del suelo </a:t>
            </a:r>
            <a:r>
              <a:rPr lang="en-US" sz="1800" b="1" dirty="0" smtClean="0"/>
              <a:t>: </a:t>
            </a:r>
            <a:r>
              <a:rPr lang="en-US" sz="1800" dirty="0"/>
              <a:t>Dr. John Kimble and Sharon </a:t>
            </a:r>
            <a:r>
              <a:rPr lang="en-US" sz="1800" dirty="0" err="1"/>
              <a:t>Waltman</a:t>
            </a:r>
            <a:r>
              <a:rPr lang="en-US" sz="1800" dirty="0"/>
              <a:t>, USDA Natural Resources Conservation Service, National Soil Survey Center, Lincoln, Nebraska </a:t>
            </a:r>
          </a:p>
          <a:p>
            <a:pPr marL="0" indent="0">
              <a:buNone/>
            </a:pPr>
            <a:r>
              <a:rPr lang="en-US" sz="1800" b="1" dirty="0" err="1" smtClean="0"/>
              <a:t>Ilustraciones</a:t>
            </a:r>
            <a:r>
              <a:rPr lang="en-US" sz="1800" b="1" dirty="0" smtClean="0"/>
              <a:t>: </a:t>
            </a:r>
            <a:r>
              <a:rPr lang="en-US" sz="1800" dirty="0"/>
              <a:t>Rich Potter</a:t>
            </a:r>
          </a:p>
          <a:p>
            <a:pPr marL="0" indent="0">
              <a:buNone/>
            </a:pPr>
            <a:r>
              <a:rPr lang="en-US" sz="1800" b="1" dirty="0" smtClean="0"/>
              <a:t>Arte de la </a:t>
            </a:r>
            <a:r>
              <a:rPr lang="en-US" sz="1800" b="1" dirty="0" err="1" smtClean="0"/>
              <a:t>carátula</a:t>
            </a:r>
            <a:r>
              <a:rPr lang="en-US" sz="1800" b="1" dirty="0" smtClean="0"/>
              <a:t>: </a:t>
            </a:r>
            <a:r>
              <a:rPr lang="en-US" sz="1800" dirty="0"/>
              <a:t>Jenn Glaser, </a:t>
            </a:r>
            <a:r>
              <a:rPr lang="en-US" sz="1800" i="1" dirty="0" err="1" smtClean="0"/>
              <a:t>ScribeArts</a:t>
            </a:r>
            <a:endParaRPr lang="en-US" sz="1800" i="1" dirty="0" smtClean="0"/>
          </a:p>
          <a:p>
            <a:pPr marL="0" indent="0">
              <a:buNone/>
            </a:pPr>
            <a:endParaRPr lang="en-US" sz="1800" i="1" dirty="0"/>
          </a:p>
          <a:p>
            <a:pPr marL="0" indent="0">
              <a:buNone/>
            </a:pPr>
            <a:r>
              <a:rPr lang="es-AR" sz="1800" dirty="0" smtClean="0"/>
              <a:t>El Programa GLOBE está patrocinado por las siguientes organizaciones:</a:t>
            </a:r>
          </a:p>
          <a:p>
            <a:pPr marL="0" indent="0">
              <a:buNone/>
            </a:pPr>
            <a:endParaRPr lang="en-US" sz="1800" dirty="0"/>
          </a:p>
          <a:p>
            <a:pPr marL="0" indent="0">
              <a:buNone/>
            </a:pPr>
            <a:endParaRPr lang="en-US" sz="1800" dirty="0"/>
          </a:p>
          <a:p>
            <a:pPr marL="0" indent="0">
              <a:buNone/>
            </a:pPr>
            <a:endParaRPr lang="en-US" sz="1800" dirty="0"/>
          </a:p>
          <a:p>
            <a:pPr marL="0" indent="0">
              <a:buNone/>
            </a:pPr>
            <a:r>
              <a:rPr lang="es-ES" altLang="en-US" sz="1300" i="1" dirty="0">
                <a:solidFill>
                  <a:srgbClr val="000000"/>
                </a:solidFill>
              </a:rPr>
              <a:t>Versión 3/6/20. Si edita y modifica este conjunto de diapositivas para su uso con fines educativos, tenga en cuenta "modificado por (y su nombre y fecha)" en esta página. Gracias.</a:t>
            </a:r>
            <a:endParaRPr lang="en-US" sz="1800" i="1" dirty="0"/>
          </a:p>
          <a:p>
            <a:pPr marL="0" indent="0">
              <a:buNone/>
            </a:pPr>
            <a:endParaRPr lang="en-US" sz="1800" dirty="0"/>
          </a:p>
          <a:p>
            <a:pPr marL="0" indent="0">
              <a:buNone/>
            </a:pPr>
            <a:endParaRPr lang="en-US" sz="2400" b="1" dirty="0"/>
          </a:p>
          <a:p>
            <a:pPr marL="0" indent="0">
              <a:buNone/>
            </a:pPr>
            <a:endParaRPr lang="en-US" sz="2000" dirty="0"/>
          </a:p>
        </p:txBody>
      </p:sp>
      <p:sp>
        <p:nvSpPr>
          <p:cNvPr id="4" name="Slide Number Placeholder 3"/>
          <p:cNvSpPr>
            <a:spLocks noGrp="1"/>
          </p:cNvSpPr>
          <p:nvPr>
            <p:ph type="sldNum" sz="quarter" idx="12"/>
          </p:nvPr>
        </p:nvSpPr>
        <p:spPr/>
        <p:txBody>
          <a:bodyPr/>
          <a:lstStyle/>
          <a:p>
            <a:fld id="{17412239-1292-C749-8343-A6DE4C9B54BD}" type="slidenum">
              <a:rPr lang="en-US" smtClean="0"/>
              <a:t>55</a:t>
            </a:fld>
            <a:endParaRPr lang="en-US" dirty="0"/>
          </a:p>
        </p:txBody>
      </p:sp>
      <p:pic>
        <p:nvPicPr>
          <p:cNvPr id="8" name="Picture 7" descr="Logos for NASA, NOAA, NSF and the U.S. Department of Stat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365" y="5152214"/>
            <a:ext cx="2674508" cy="559709"/>
          </a:xfrm>
          <a:prstGeom prst="rect">
            <a:avLst/>
          </a:prstGeom>
        </p:spPr>
      </p:pic>
    </p:spTree>
    <p:extLst>
      <p:ext uri="{BB962C8B-B14F-4D97-AF65-F5344CB8AC3E}">
        <p14:creationId xmlns:p14="http://schemas.microsoft.com/office/powerpoint/2010/main" val="139319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Traducción al español</a:t>
            </a:r>
            <a:endParaRPr lang="es-AR" dirty="0"/>
          </a:p>
        </p:txBody>
      </p:sp>
      <p:sp>
        <p:nvSpPr>
          <p:cNvPr id="3" name="Marcador de contenido 2"/>
          <p:cNvSpPr>
            <a:spLocks noGrp="1"/>
          </p:cNvSpPr>
          <p:nvPr>
            <p:ph sz="half" idx="1"/>
          </p:nvPr>
        </p:nvSpPr>
        <p:spPr/>
        <p:txBody>
          <a:bodyPr>
            <a:normAutofit/>
          </a:bodyPr>
          <a:lstStyle/>
          <a:p>
            <a:pPr marL="152400" indent="0">
              <a:buNone/>
            </a:pPr>
            <a:r>
              <a:rPr lang="es-AR" sz="2000" b="1" dirty="0"/>
              <a:t>Oficina Regional Para América Latina Y El Caribe</a:t>
            </a:r>
            <a:br>
              <a:rPr lang="es-AR" sz="2000" b="1" dirty="0"/>
            </a:br>
            <a:endParaRPr lang="es-AR" sz="2000" b="1" dirty="0"/>
          </a:p>
          <a:p>
            <a:pPr marL="152400" indent="0">
              <a:buNone/>
            </a:pPr>
            <a:r>
              <a:rPr lang="es-AR" sz="2000" b="1" dirty="0"/>
              <a:t>Para más información contáctese con:</a:t>
            </a:r>
          </a:p>
          <a:p>
            <a:pPr marL="452438" lvl="1" indent="0">
              <a:buNone/>
            </a:pPr>
            <a:r>
              <a:rPr lang="es-AR" sz="2000" dirty="0">
                <a:hlinkClick r:id="rId2"/>
              </a:rPr>
              <a:t>lac_rco@educ.austral.edu.ar</a:t>
            </a:r>
            <a:r>
              <a:rPr lang="es-AR" sz="2000" dirty="0"/>
              <a:t/>
            </a:r>
            <a:br>
              <a:rPr lang="es-AR" sz="2000" dirty="0"/>
            </a:br>
            <a:r>
              <a:rPr lang="es-AR" sz="2000" dirty="0">
                <a:hlinkClick r:id="rId3"/>
              </a:rPr>
              <a:t>globelac.communications@educ.austral.edu.ar</a:t>
            </a:r>
            <a:r>
              <a:rPr lang="es-AR" sz="2000" dirty="0"/>
              <a:t/>
            </a:r>
            <a:br>
              <a:rPr lang="es-AR" sz="2000" dirty="0"/>
            </a:br>
            <a:endParaRPr lang="es-AR" sz="2000" dirty="0"/>
          </a:p>
          <a:p>
            <a:pPr marL="152400" indent="0">
              <a:buNone/>
            </a:pPr>
            <a:r>
              <a:rPr lang="es-AR" sz="2000" b="1" dirty="0"/>
              <a:t>Redes sociales </a:t>
            </a:r>
          </a:p>
          <a:p>
            <a:pPr marL="752475" lvl="2" indent="0">
              <a:lnSpc>
                <a:spcPct val="200000"/>
              </a:lnSpc>
              <a:buNone/>
            </a:pPr>
            <a:r>
              <a:rPr lang="es-AR" dirty="0">
                <a:hlinkClick r:id="rId4"/>
              </a:rPr>
              <a:t>@</a:t>
            </a:r>
            <a:r>
              <a:rPr lang="es-AR" dirty="0" err="1">
                <a:hlinkClick r:id="rId4"/>
              </a:rPr>
              <a:t>globe_lac</a:t>
            </a:r>
            <a:r>
              <a:rPr lang="es-AR" dirty="0"/>
              <a:t/>
            </a:r>
            <a:br>
              <a:rPr lang="es-AR" dirty="0"/>
            </a:br>
            <a:r>
              <a:rPr lang="es-AR" dirty="0">
                <a:hlinkClick r:id="rId5"/>
              </a:rPr>
              <a:t>GLOBE Latinoamérica y Caribe</a:t>
            </a:r>
            <a:endParaRPr lang="es-AR" dirty="0"/>
          </a:p>
        </p:txBody>
      </p:sp>
      <p:sp>
        <p:nvSpPr>
          <p:cNvPr id="4" name="Marcador de número de diapositiva 3"/>
          <p:cNvSpPr>
            <a:spLocks noGrp="1"/>
          </p:cNvSpPr>
          <p:nvPr>
            <p:ph type="sldNum" sz="quarter" idx="12"/>
          </p:nvPr>
        </p:nvSpPr>
        <p:spPr/>
        <p:txBody>
          <a:bodyPr/>
          <a:lstStyle/>
          <a:p>
            <a:fld id="{17412239-1292-C749-8343-A6DE4C9B54BD}" type="slidenum">
              <a:rPr lang="en-US" smtClean="0"/>
              <a:t>56</a:t>
            </a:fld>
            <a:endParaRPr lang="en-US" dirty="0"/>
          </a:p>
        </p:txBody>
      </p:sp>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252" y="5482858"/>
            <a:ext cx="1408572" cy="1056055"/>
          </a:xfrm>
          <a:prstGeom prst="rect">
            <a:avLst/>
          </a:prstGeom>
        </p:spPr>
      </p:pic>
      <p:pic>
        <p:nvPicPr>
          <p:cNvPr id="6" name="Shape 440" descr="GLOBE sponsor image"/>
          <p:cNvPicPr preferRelativeResize="0"/>
          <p:nvPr/>
        </p:nvPicPr>
        <p:blipFill rotWithShape="1">
          <a:blip r:embed="rId7">
            <a:alphaModFix/>
          </a:blip>
          <a:srcRect l="6041" r="13816"/>
          <a:stretch/>
        </p:blipFill>
        <p:spPr>
          <a:xfrm>
            <a:off x="2919460" y="5708688"/>
            <a:ext cx="5496252" cy="649250"/>
          </a:xfrm>
          <a:prstGeom prst="rect">
            <a:avLst/>
          </a:prstGeom>
          <a:noFill/>
          <a:ln>
            <a:noFill/>
          </a:ln>
        </p:spPr>
      </p:pic>
      <p:pic>
        <p:nvPicPr>
          <p:cNvPr id="7"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40" t="25134" r="71323" b="45539"/>
          <a:stretch/>
        </p:blipFill>
        <p:spPr bwMode="auto">
          <a:xfrm>
            <a:off x="1655581" y="4244178"/>
            <a:ext cx="596245" cy="6236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2215" b="71856"/>
          <a:stretch/>
        </p:blipFill>
        <p:spPr bwMode="auto">
          <a:xfrm>
            <a:off x="1662416" y="4882346"/>
            <a:ext cx="540158" cy="547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150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pPr/>
              <a:t>5</a:t>
            </a:fld>
            <a:endParaRPr lang="en-US" dirty="0"/>
          </a:p>
        </p:txBody>
      </p:sp>
      <p:sp>
        <p:nvSpPr>
          <p:cNvPr id="8" name="Title 7" hidden="1"/>
          <p:cNvSpPr>
            <a:spLocks noGrp="1"/>
          </p:cNvSpPr>
          <p:nvPr>
            <p:ph type="title"/>
          </p:nvPr>
        </p:nvSpPr>
        <p:spPr/>
        <p:txBody>
          <a:bodyPr>
            <a:normAutofit fontScale="90000"/>
          </a:bodyPr>
          <a:lstStyle/>
          <a:p>
            <a:r>
              <a:rPr lang="en-US" dirty="0"/>
              <a:t>Why Study Soil</a:t>
            </a:r>
          </a:p>
        </p:txBody>
      </p:sp>
      <p:sp>
        <p:nvSpPr>
          <p:cNvPr id="9" name="CuadroTexto 8"/>
          <p:cNvSpPr txBox="1"/>
          <p:nvPr/>
        </p:nvSpPr>
        <p:spPr>
          <a:xfrm>
            <a:off x="2747646" y="975014"/>
            <a:ext cx="4170958" cy="830997"/>
          </a:xfrm>
          <a:prstGeom prst="rect">
            <a:avLst/>
          </a:prstGeom>
          <a:noFill/>
        </p:spPr>
        <p:txBody>
          <a:bodyPr wrap="square" rtlCol="0">
            <a:spAutoFit/>
          </a:bodyPr>
          <a:lstStyle/>
          <a:p>
            <a:pPr algn="ctr"/>
            <a:r>
              <a:rPr lang="es-AR" sz="2400" dirty="0" smtClean="0"/>
              <a:t>Estudiamos el suelo porque es el </a:t>
            </a:r>
            <a:endParaRPr lang="es-AR" sz="2400" dirty="0"/>
          </a:p>
        </p:txBody>
      </p:sp>
      <p:pic>
        <p:nvPicPr>
          <p:cNvPr id="5" name="Imagen 4"/>
          <p:cNvPicPr>
            <a:picLocks noChangeAspect="1"/>
          </p:cNvPicPr>
          <p:nvPr/>
        </p:nvPicPr>
        <p:blipFill>
          <a:blip r:embed="rId2"/>
          <a:stretch>
            <a:fillRect/>
          </a:stretch>
        </p:blipFill>
        <p:spPr>
          <a:xfrm>
            <a:off x="1268910" y="1806011"/>
            <a:ext cx="7578949" cy="5069780"/>
          </a:xfrm>
          <a:prstGeom prst="rect">
            <a:avLst/>
          </a:prstGeom>
        </p:spPr>
      </p:pic>
    </p:spTree>
    <p:extLst>
      <p:ext uri="{BB962C8B-B14F-4D97-AF65-F5344CB8AC3E}">
        <p14:creationId xmlns:p14="http://schemas.microsoft.com/office/powerpoint/2010/main" val="1625995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6</a:t>
            </a:fld>
            <a:endParaRPr lang="en-US" dirty="0"/>
          </a:p>
        </p:txBody>
      </p:sp>
      <p:sp>
        <p:nvSpPr>
          <p:cNvPr id="2" name="Title 1"/>
          <p:cNvSpPr>
            <a:spLocks noGrp="1"/>
          </p:cNvSpPr>
          <p:nvPr>
            <p:ph type="title"/>
          </p:nvPr>
        </p:nvSpPr>
        <p:spPr>
          <a:xfrm>
            <a:off x="904873" y="936031"/>
            <a:ext cx="7886700" cy="695595"/>
          </a:xfrm>
        </p:spPr>
        <p:txBody>
          <a:bodyPr>
            <a:normAutofit/>
          </a:bodyPr>
          <a:lstStyle/>
          <a:p>
            <a:pPr algn="ctr">
              <a:lnSpc>
                <a:spcPct val="100000"/>
              </a:lnSpc>
              <a:spcAft>
                <a:spcPct val="0"/>
              </a:spcAft>
            </a:pPr>
            <a:r>
              <a:rPr lang="es-AR" altLang="en-US" sz="3600" dirty="0" smtClean="0"/>
              <a:t>Suelo y agua</a:t>
            </a:r>
            <a:endParaRPr lang="es-AR" altLang="en-US" sz="3600" dirty="0"/>
          </a:p>
        </p:txBody>
      </p:sp>
      <p:sp>
        <p:nvSpPr>
          <p:cNvPr id="3" name="Content Placeholder 2"/>
          <p:cNvSpPr>
            <a:spLocks noGrp="1"/>
          </p:cNvSpPr>
          <p:nvPr>
            <p:ph sz="half" idx="1"/>
          </p:nvPr>
        </p:nvSpPr>
        <p:spPr>
          <a:xfrm>
            <a:off x="1465829" y="1631626"/>
            <a:ext cx="7534480" cy="3097256"/>
          </a:xfrm>
        </p:spPr>
        <p:txBody>
          <a:bodyPr>
            <a:normAutofit/>
          </a:bodyPr>
          <a:lstStyle/>
          <a:p>
            <a:pPr marL="0" indent="0">
              <a:lnSpc>
                <a:spcPct val="85000"/>
              </a:lnSpc>
              <a:buNone/>
            </a:pPr>
            <a:r>
              <a:rPr lang="es-AR" altLang="en-US" sz="1800" dirty="0">
                <a:solidFill>
                  <a:srgbClr val="000000"/>
                </a:solidFill>
              </a:rPr>
              <a:t>La cantidad de agua en el suelo y la forma en que el suelo filtra el agua afecta </a:t>
            </a:r>
            <a:r>
              <a:rPr lang="es-AR" altLang="en-US" sz="1800" dirty="0" smtClean="0">
                <a:solidFill>
                  <a:srgbClr val="000000"/>
                </a:solidFill>
              </a:rPr>
              <a:t>el </a:t>
            </a:r>
            <a:r>
              <a:rPr lang="es-AR" altLang="en-US" sz="1800" dirty="0">
                <a:solidFill>
                  <a:srgbClr val="000000"/>
                </a:solidFill>
              </a:rPr>
              <a:t>crecimiento de las plantas, la calidad del agua, la humedad relativa, la evaporación y muchos otros aspectos del Sistema de la Tierra.</a:t>
            </a:r>
          </a:p>
          <a:p>
            <a:pPr marL="0" indent="0">
              <a:lnSpc>
                <a:spcPct val="85000"/>
              </a:lnSpc>
              <a:buNone/>
            </a:pPr>
            <a:r>
              <a:rPr lang="es-AR" altLang="en-US" sz="1800" dirty="0">
                <a:solidFill>
                  <a:srgbClr val="000000"/>
                </a:solidFill>
              </a:rPr>
              <a:t>El agua absorbida se mantiene en las superficies de partículas del suelo y en los espacios de poros entre las partículas. Esta agua está disponible para ser utilizada por las plantas en </a:t>
            </a:r>
            <a:r>
              <a:rPr lang="es-AR" altLang="en-US" sz="1800" dirty="0" smtClean="0">
                <a:solidFill>
                  <a:srgbClr val="000000"/>
                </a:solidFill>
              </a:rPr>
              <a:t>épocas de </a:t>
            </a:r>
            <a:r>
              <a:rPr lang="es-AR" altLang="en-US" sz="1800" dirty="0">
                <a:solidFill>
                  <a:srgbClr val="000000"/>
                </a:solidFill>
              </a:rPr>
              <a:t>poca precipitación.</a:t>
            </a:r>
          </a:p>
          <a:p>
            <a:pPr marL="0" indent="0">
              <a:lnSpc>
                <a:spcPct val="85000"/>
              </a:lnSpc>
              <a:buNone/>
            </a:pPr>
            <a:r>
              <a:rPr lang="es-AR" altLang="en-US" sz="1800" dirty="0" smtClean="0">
                <a:solidFill>
                  <a:srgbClr val="000000"/>
                </a:solidFill>
              </a:rPr>
              <a:t>Parte de </a:t>
            </a:r>
            <a:r>
              <a:rPr lang="es-AR" altLang="en-US" sz="1800" dirty="0">
                <a:solidFill>
                  <a:srgbClr val="000000"/>
                </a:solidFill>
              </a:rPr>
              <a:t>esta agua </a:t>
            </a:r>
            <a:r>
              <a:rPr lang="es-AR" altLang="en-US" sz="1800" dirty="0" smtClean="0">
                <a:solidFill>
                  <a:srgbClr val="000000"/>
                </a:solidFill>
              </a:rPr>
              <a:t>se evapora por la transpiración de las plantas. Otra parte drena </a:t>
            </a:r>
            <a:r>
              <a:rPr lang="es-AR" altLang="en-US" sz="1800" dirty="0">
                <a:solidFill>
                  <a:srgbClr val="000000"/>
                </a:solidFill>
              </a:rPr>
              <a:t>a través del suelo </a:t>
            </a:r>
            <a:r>
              <a:rPr lang="es-AR" altLang="en-US" sz="1800" dirty="0" smtClean="0">
                <a:solidFill>
                  <a:srgbClr val="000000"/>
                </a:solidFill>
              </a:rPr>
              <a:t>hacia los acuíferos (napas subterráneas), </a:t>
            </a:r>
            <a:r>
              <a:rPr lang="es-AR" altLang="en-US" sz="1800" dirty="0">
                <a:solidFill>
                  <a:srgbClr val="000000"/>
                </a:solidFill>
              </a:rPr>
              <a:t>y </a:t>
            </a:r>
            <a:r>
              <a:rPr lang="es-AR" altLang="en-US" sz="1800" dirty="0" smtClean="0">
                <a:solidFill>
                  <a:srgbClr val="000000"/>
                </a:solidFill>
              </a:rPr>
              <a:t>otra parte se escurre </a:t>
            </a:r>
            <a:r>
              <a:rPr lang="es-AR" altLang="en-US" sz="1800" dirty="0">
                <a:solidFill>
                  <a:srgbClr val="000000"/>
                </a:solidFill>
              </a:rPr>
              <a:t>llevando </a:t>
            </a:r>
            <a:r>
              <a:rPr lang="es-AR" altLang="en-US" sz="1800" dirty="0" smtClean="0">
                <a:solidFill>
                  <a:srgbClr val="000000"/>
                </a:solidFill>
              </a:rPr>
              <a:t>partículas </a:t>
            </a:r>
            <a:r>
              <a:rPr lang="es-AR" altLang="en-US" sz="1800" dirty="0">
                <a:solidFill>
                  <a:srgbClr val="000000"/>
                </a:solidFill>
              </a:rPr>
              <a:t>de la </a:t>
            </a:r>
            <a:r>
              <a:rPr lang="es-AR" altLang="en-US" sz="1800" dirty="0" smtClean="0">
                <a:solidFill>
                  <a:srgbClr val="000000"/>
                </a:solidFill>
              </a:rPr>
              <a:t>superficie del suelo y </a:t>
            </a:r>
            <a:r>
              <a:rPr lang="es-AR" altLang="en-US" sz="1800" dirty="0">
                <a:solidFill>
                  <a:srgbClr val="000000"/>
                </a:solidFill>
              </a:rPr>
              <a:t>causando erosión</a:t>
            </a:r>
            <a:r>
              <a:rPr lang="es-AR" altLang="en-US" sz="2100" dirty="0">
                <a:solidFill>
                  <a:srgbClr val="000000"/>
                </a:solidFill>
              </a:rPr>
              <a:t>.</a:t>
            </a:r>
            <a:r>
              <a:rPr lang="en-US" altLang="en-US" sz="2400" dirty="0" smtClean="0">
                <a:solidFill>
                  <a:srgbClr val="000000"/>
                </a:solidFill>
              </a:rPr>
              <a:t> </a:t>
            </a:r>
            <a:endParaRPr lang="en-US" altLang="en-US" sz="2400" dirty="0">
              <a:solidFill>
                <a:srgbClr val="000000"/>
              </a:solidFill>
            </a:endParaRPr>
          </a:p>
          <a:p>
            <a:pPr marL="0" indent="0">
              <a:buNone/>
            </a:pPr>
            <a:endParaRPr lang="en-US" altLang="en-US" sz="2100" dirty="0"/>
          </a:p>
          <a:p>
            <a:pPr>
              <a:buNone/>
            </a:pPr>
            <a:endParaRPr lang="en-US" altLang="en-US" dirty="0">
              <a:solidFill>
                <a:srgbClr val="000000"/>
              </a:solidFill>
            </a:endParaRPr>
          </a:p>
        </p:txBody>
      </p:sp>
      <p:pic>
        <p:nvPicPr>
          <p:cNvPr id="7" name="Content Placeholder 6" descr="images showing a plant, who obtains water from soil, a picture of a pump indicating that water is stored in soil, clouds showing atmospheric humidity, and a cracked soil surface resulting from evaporation and dessication."/>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72709" b="29177"/>
          <a:stretch/>
        </p:blipFill>
        <p:spPr>
          <a:xfrm>
            <a:off x="1207212" y="4578854"/>
            <a:ext cx="1923916" cy="1507910"/>
          </a:xfrm>
        </p:spPr>
      </p:pic>
      <p:sp>
        <p:nvSpPr>
          <p:cNvPr id="5" name="CuadroTexto 4"/>
          <p:cNvSpPr txBox="1"/>
          <p:nvPr/>
        </p:nvSpPr>
        <p:spPr>
          <a:xfrm>
            <a:off x="4762795" y="6050162"/>
            <a:ext cx="2022763" cy="646331"/>
          </a:xfrm>
          <a:prstGeom prst="rect">
            <a:avLst/>
          </a:prstGeom>
          <a:noFill/>
        </p:spPr>
        <p:txBody>
          <a:bodyPr wrap="square" rtlCol="0">
            <a:spAutoFit/>
          </a:bodyPr>
          <a:lstStyle/>
          <a:p>
            <a:pPr algn="ctr"/>
            <a:r>
              <a:rPr lang="es-AR" b="1" dirty="0" smtClean="0"/>
              <a:t>Humedad Atmosférica</a:t>
            </a:r>
            <a:endParaRPr lang="es-AR" b="1" dirty="0"/>
          </a:p>
        </p:txBody>
      </p:sp>
      <p:sp>
        <p:nvSpPr>
          <p:cNvPr id="10" name="CuadroTexto 9"/>
          <p:cNvSpPr txBox="1"/>
          <p:nvPr/>
        </p:nvSpPr>
        <p:spPr>
          <a:xfrm>
            <a:off x="6977546" y="6126919"/>
            <a:ext cx="2022763" cy="369332"/>
          </a:xfrm>
          <a:prstGeom prst="rect">
            <a:avLst/>
          </a:prstGeom>
          <a:noFill/>
        </p:spPr>
        <p:txBody>
          <a:bodyPr wrap="square" rtlCol="0">
            <a:spAutoFit/>
          </a:bodyPr>
          <a:lstStyle/>
          <a:p>
            <a:pPr algn="ctr"/>
            <a:r>
              <a:rPr lang="es-AR" b="1" dirty="0" smtClean="0"/>
              <a:t>Evaporación</a:t>
            </a:r>
            <a:endParaRPr lang="es-AR" b="1" dirty="0"/>
          </a:p>
        </p:txBody>
      </p:sp>
      <p:sp>
        <p:nvSpPr>
          <p:cNvPr id="11" name="CuadroTexto 10"/>
          <p:cNvSpPr txBox="1"/>
          <p:nvPr/>
        </p:nvSpPr>
        <p:spPr>
          <a:xfrm>
            <a:off x="1111431" y="6033185"/>
            <a:ext cx="2022763" cy="646331"/>
          </a:xfrm>
          <a:prstGeom prst="rect">
            <a:avLst/>
          </a:prstGeom>
          <a:noFill/>
        </p:spPr>
        <p:txBody>
          <a:bodyPr wrap="square" rtlCol="0">
            <a:spAutoFit/>
          </a:bodyPr>
          <a:lstStyle/>
          <a:p>
            <a:pPr algn="ctr"/>
            <a:r>
              <a:rPr lang="es-AR" b="1" dirty="0" smtClean="0"/>
              <a:t>Agua para el uso de las plantas</a:t>
            </a:r>
            <a:endParaRPr lang="es-AR" b="1" dirty="0"/>
          </a:p>
        </p:txBody>
      </p:sp>
      <p:sp>
        <p:nvSpPr>
          <p:cNvPr id="12" name="CuadroTexto 11"/>
          <p:cNvSpPr txBox="1"/>
          <p:nvPr/>
        </p:nvSpPr>
        <p:spPr>
          <a:xfrm>
            <a:off x="2872459" y="6033185"/>
            <a:ext cx="2022763" cy="646331"/>
          </a:xfrm>
          <a:prstGeom prst="rect">
            <a:avLst/>
          </a:prstGeom>
          <a:noFill/>
        </p:spPr>
        <p:txBody>
          <a:bodyPr wrap="square" rtlCol="0">
            <a:spAutoFit/>
          </a:bodyPr>
          <a:lstStyle/>
          <a:p>
            <a:pPr algn="ctr"/>
            <a:r>
              <a:rPr lang="es-AR" b="1" dirty="0" smtClean="0"/>
              <a:t>Almacenamiento de agua</a:t>
            </a:r>
            <a:endParaRPr lang="es-AR" b="1" dirty="0"/>
          </a:p>
        </p:txBody>
      </p:sp>
      <p:pic>
        <p:nvPicPr>
          <p:cNvPr id="13" name="Content Placeholder 6" descr="images showing a plant, who obtains water from soil, a picture of a pump indicating that water is stored in soil, clouds showing atmospheric humidity, and a cracked soil surface resulting from evaporation and dessication."/>
          <p:cNvPicPr>
            <a:picLocks noChangeAspect="1"/>
          </p:cNvPicPr>
          <p:nvPr/>
        </p:nvPicPr>
        <p:blipFill rotWithShape="1">
          <a:blip r:embed="rId2">
            <a:extLst>
              <a:ext uri="{28A0092B-C50C-407E-A947-70E740481C1C}">
                <a14:useLocalDpi xmlns:a14="http://schemas.microsoft.com/office/drawing/2010/main" val="0"/>
              </a:ext>
            </a:extLst>
          </a:blip>
          <a:srcRect l="69480" b="25424"/>
          <a:stretch/>
        </p:blipFill>
        <p:spPr>
          <a:xfrm>
            <a:off x="6848814" y="4482963"/>
            <a:ext cx="2151495" cy="1587809"/>
          </a:xfrm>
          <a:prstGeom prst="rect">
            <a:avLst/>
          </a:prstGeom>
        </p:spPr>
      </p:pic>
      <p:pic>
        <p:nvPicPr>
          <p:cNvPr id="14" name="Content Placeholder 6" descr="images showing a plant, who obtains water from soil, a picture of a pump indicating that water is stored in soil, clouds showing atmospheric humidity, and a cracked soil surface resulting from evaporation and dessication."/>
          <p:cNvPicPr>
            <a:picLocks noChangeAspect="1"/>
          </p:cNvPicPr>
          <p:nvPr/>
        </p:nvPicPr>
        <p:blipFill rotWithShape="1">
          <a:blip r:embed="rId2">
            <a:extLst>
              <a:ext uri="{28A0092B-C50C-407E-A947-70E740481C1C}">
                <a14:useLocalDpi xmlns:a14="http://schemas.microsoft.com/office/drawing/2010/main" val="0"/>
              </a:ext>
            </a:extLst>
          </a:blip>
          <a:srcRect l="28012" r="60196" b="26796"/>
          <a:stretch/>
        </p:blipFill>
        <p:spPr>
          <a:xfrm>
            <a:off x="3542094" y="4482963"/>
            <a:ext cx="831273" cy="1558610"/>
          </a:xfrm>
          <a:prstGeom prst="rect">
            <a:avLst/>
          </a:prstGeom>
        </p:spPr>
      </p:pic>
      <p:pic>
        <p:nvPicPr>
          <p:cNvPr id="15" name="Content Placeholder 6" descr="images showing a plant, who obtains water from soil, a picture of a pump indicating that water is stored in soil, clouds showing atmospheric humidity, and a cracked soil surface resulting from evaporation and dessication."/>
          <p:cNvPicPr>
            <a:picLocks noChangeAspect="1"/>
          </p:cNvPicPr>
          <p:nvPr/>
        </p:nvPicPr>
        <p:blipFill rotWithShape="1">
          <a:blip r:embed="rId2">
            <a:extLst>
              <a:ext uri="{28A0092B-C50C-407E-A947-70E740481C1C}">
                <a14:useLocalDpi xmlns:a14="http://schemas.microsoft.com/office/drawing/2010/main" val="0"/>
              </a:ext>
            </a:extLst>
          </a:blip>
          <a:srcRect l="40459" r="31109" b="26508"/>
          <a:stretch/>
        </p:blipFill>
        <p:spPr>
          <a:xfrm>
            <a:off x="4781267" y="4476854"/>
            <a:ext cx="2004291" cy="1564719"/>
          </a:xfrm>
          <a:prstGeom prst="rect">
            <a:avLst/>
          </a:prstGeom>
        </p:spPr>
      </p:pic>
    </p:spTree>
    <p:extLst>
      <p:ext uri="{BB962C8B-B14F-4D97-AF65-F5344CB8AC3E}">
        <p14:creationId xmlns:p14="http://schemas.microsoft.com/office/powerpoint/2010/main" val="1625684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7</a:t>
            </a:fld>
            <a:endParaRPr lang="en-US" dirty="0"/>
          </a:p>
        </p:txBody>
      </p:sp>
      <p:pic>
        <p:nvPicPr>
          <p:cNvPr id="13" name="Content Placeholder 12" descr="Drawing of a boy and a girl holding a tape measure up against a soil profile to measure the thickness of the horizons.  The Title of the image is &quot;What is a soil profile&quot;."/>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0" y="936031"/>
            <a:ext cx="9144000" cy="5936949"/>
          </a:xfrm>
        </p:spPr>
      </p:pic>
      <p:sp>
        <p:nvSpPr>
          <p:cNvPr id="14" name="Title 1"/>
          <p:cNvSpPr txBox="1">
            <a:spLocks/>
          </p:cNvSpPr>
          <p:nvPr/>
        </p:nvSpPr>
        <p:spPr>
          <a:xfrm>
            <a:off x="628650" y="936031"/>
            <a:ext cx="7886700" cy="845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600" b="1" dirty="0"/>
              <a:t>¿Qué es un perfil de suelo? </a:t>
            </a:r>
            <a:r>
              <a:rPr lang="en-US" sz="3600" b="1" dirty="0" smtClean="0">
                <a:solidFill>
                  <a:schemeClr val="accent2">
                    <a:lumMod val="20000"/>
                    <a:lumOff val="80000"/>
                  </a:schemeClr>
                </a:solidFill>
              </a:rPr>
              <a:t>1</a:t>
            </a:r>
            <a:endParaRPr lang="en-US" sz="3600" b="1" dirty="0">
              <a:solidFill>
                <a:schemeClr val="accent2">
                  <a:lumMod val="20000"/>
                  <a:lumOff val="80000"/>
                </a:schemeClr>
              </a:solidFill>
            </a:endParaRPr>
          </a:p>
        </p:txBody>
      </p:sp>
    </p:spTree>
    <p:extLst>
      <p:ext uri="{BB962C8B-B14F-4D97-AF65-F5344CB8AC3E}">
        <p14:creationId xmlns:p14="http://schemas.microsoft.com/office/powerpoint/2010/main" val="1887444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253" y="1065655"/>
            <a:ext cx="4194896" cy="625034"/>
          </a:xfrm>
        </p:spPr>
        <p:txBody>
          <a:bodyPr>
            <a:normAutofit fontScale="90000"/>
          </a:bodyPr>
          <a:lstStyle/>
          <a:p>
            <a:pPr algn="ctr"/>
            <a:r>
              <a:rPr lang="es-AR" sz="3600" dirty="0"/>
              <a:t>¿Qué es un perfil de suelo? </a:t>
            </a:r>
            <a:r>
              <a:rPr lang="en-US" sz="3600" dirty="0" smtClean="0">
                <a:solidFill>
                  <a:schemeClr val="bg1"/>
                </a:solidFill>
              </a:rPr>
              <a:t>2</a:t>
            </a:r>
            <a:endParaRPr lang="en-US" sz="3600" dirty="0">
              <a:solidFill>
                <a:schemeClr val="bg1"/>
              </a:solidFill>
            </a:endParaRPr>
          </a:p>
        </p:txBody>
      </p:sp>
      <p:sp>
        <p:nvSpPr>
          <p:cNvPr id="3" name="Content Placeholder 2"/>
          <p:cNvSpPr>
            <a:spLocks noGrp="1"/>
          </p:cNvSpPr>
          <p:nvPr>
            <p:ph sz="half" idx="1"/>
          </p:nvPr>
        </p:nvSpPr>
        <p:spPr>
          <a:xfrm>
            <a:off x="1411251" y="1825625"/>
            <a:ext cx="4194897" cy="4351338"/>
          </a:xfrm>
        </p:spPr>
        <p:txBody>
          <a:bodyPr>
            <a:noAutofit/>
          </a:bodyPr>
          <a:lstStyle/>
          <a:p>
            <a:pPr algn="just"/>
            <a:r>
              <a:rPr lang="es-AR" sz="2000" dirty="0"/>
              <a:t>Este es un ejemplo de un perfil de suelo. </a:t>
            </a:r>
            <a:r>
              <a:rPr lang="es-AR" sz="2000" dirty="0" smtClean="0"/>
              <a:t>Es </a:t>
            </a:r>
            <a:r>
              <a:rPr lang="es-AR" sz="2000" dirty="0"/>
              <a:t>una serie de capas de suelo debajo de la superficie </a:t>
            </a:r>
            <a:r>
              <a:rPr lang="es-AR" sz="2000" dirty="0" smtClean="0"/>
              <a:t>que </a:t>
            </a:r>
            <a:r>
              <a:rPr lang="es-AR" sz="2000" dirty="0"/>
              <a:t>tienen ciertas propiedades debido </a:t>
            </a:r>
            <a:r>
              <a:rPr lang="es-AR" sz="2000" dirty="0" smtClean="0"/>
              <a:t>a la formación de ese </a:t>
            </a:r>
            <a:r>
              <a:rPr lang="es-AR" sz="2000" dirty="0"/>
              <a:t>suelo.</a:t>
            </a:r>
          </a:p>
          <a:p>
            <a:pPr algn="just"/>
            <a:r>
              <a:rPr lang="es-AR" sz="2000" dirty="0" smtClean="0"/>
              <a:t>Las </a:t>
            </a:r>
            <a:r>
              <a:rPr lang="es-AR" sz="2000" dirty="0"/>
              <a:t>capas de un suelo se llaman </a:t>
            </a:r>
            <a:r>
              <a:rPr lang="es-AR" sz="2000" b="1" dirty="0">
                <a:solidFill>
                  <a:srgbClr val="FF0000"/>
                </a:solidFill>
              </a:rPr>
              <a:t>horizontes</a:t>
            </a:r>
            <a:r>
              <a:rPr lang="es-AR" sz="2000" dirty="0"/>
              <a:t>. </a:t>
            </a:r>
            <a:r>
              <a:rPr lang="es-AR" sz="2000" dirty="0" smtClean="0"/>
              <a:t>Estos tienen diferentes </a:t>
            </a:r>
            <a:r>
              <a:rPr lang="es-AR" sz="2000" dirty="0"/>
              <a:t>características </a:t>
            </a:r>
            <a:r>
              <a:rPr lang="es-AR" sz="2000" dirty="0" smtClean="0"/>
              <a:t>de: </a:t>
            </a:r>
            <a:r>
              <a:rPr lang="es-AR" sz="2000" dirty="0"/>
              <a:t>color, textura, estructura, consistencia, grosor y otras propiedades.</a:t>
            </a:r>
          </a:p>
          <a:p>
            <a:pPr algn="just"/>
            <a:r>
              <a:rPr lang="es-AR" sz="2000" dirty="0" smtClean="0"/>
              <a:t>Debido </a:t>
            </a:r>
            <a:r>
              <a:rPr lang="es-AR" sz="2000" dirty="0"/>
              <a:t>a que cada suelo se forma de manera diferente, </a:t>
            </a:r>
            <a:r>
              <a:rPr lang="es-AR" sz="2000" dirty="0" smtClean="0"/>
              <a:t>es posible reconstruir la historia de su formación.</a:t>
            </a:r>
            <a:endParaRPr lang="en-US" sz="2000" dirty="0"/>
          </a:p>
        </p:txBody>
      </p:sp>
      <p:sp>
        <p:nvSpPr>
          <p:cNvPr id="4" name="Slide Number Placeholder 3"/>
          <p:cNvSpPr>
            <a:spLocks noGrp="1"/>
          </p:cNvSpPr>
          <p:nvPr>
            <p:ph type="sldNum" sz="quarter" idx="12"/>
          </p:nvPr>
        </p:nvSpPr>
        <p:spPr/>
        <p:txBody>
          <a:bodyPr/>
          <a:lstStyle/>
          <a:p>
            <a:fld id="{17412239-1292-C749-8343-A6DE4C9B54BD}" type="slidenum">
              <a:rPr lang="en-US" smtClean="0"/>
              <a:t>8</a:t>
            </a:fld>
            <a:endParaRPr lang="en-US" dirty="0"/>
          </a:p>
        </p:txBody>
      </p:sp>
      <p:pic>
        <p:nvPicPr>
          <p:cNvPr id="9" name="Content Placeholder 8" descr="photo of a soil profile. Dark soil is in the upper A horizon. A series of buried dark horizons are separated light horizons. You read the story from the bottom up.  "/>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905500" y="1089025"/>
            <a:ext cx="3238500" cy="4884738"/>
          </a:xfrm>
        </p:spPr>
      </p:pic>
      <p:sp>
        <p:nvSpPr>
          <p:cNvPr id="10" name="TextBox 9"/>
          <p:cNvSpPr txBox="1"/>
          <p:nvPr/>
        </p:nvSpPr>
        <p:spPr>
          <a:xfrm>
            <a:off x="5905500" y="6006105"/>
            <a:ext cx="2939148" cy="523220"/>
          </a:xfrm>
          <a:prstGeom prst="rect">
            <a:avLst/>
          </a:prstGeom>
          <a:noFill/>
        </p:spPr>
        <p:txBody>
          <a:bodyPr wrap="square" rtlCol="0">
            <a:spAutoFit/>
          </a:bodyPr>
          <a:lstStyle/>
          <a:p>
            <a:pPr>
              <a:spcBef>
                <a:spcPts val="1000"/>
              </a:spcBef>
            </a:pPr>
            <a:r>
              <a:rPr lang="en-US" altLang="en-US" sz="1400" b="0" i="1" dirty="0">
                <a:solidFill>
                  <a:srgbClr val="000000"/>
                </a:solidFill>
              </a:rPr>
              <a:t>A Maryland Soil (Photo © Dr. Ray Weil, University of Maryland) </a:t>
            </a:r>
          </a:p>
        </p:txBody>
      </p:sp>
    </p:spTree>
    <p:extLst>
      <p:ext uri="{BB962C8B-B14F-4D97-AF65-F5344CB8AC3E}">
        <p14:creationId xmlns:p14="http://schemas.microsoft.com/office/powerpoint/2010/main" val="21243521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6952</TotalTime>
  <Words>3626</Words>
  <Application>Microsoft Office PowerPoint</Application>
  <PresentationFormat>Presentación en pantalla (4:3)</PresentationFormat>
  <Paragraphs>351</Paragraphs>
  <Slides>57</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57</vt:i4>
      </vt:variant>
    </vt:vector>
  </HeadingPairs>
  <TitlesOfParts>
    <vt:vector size="64" baseType="lpstr">
      <vt:lpstr>ＭＳ Ｐゴシック</vt:lpstr>
      <vt:lpstr>Arial</vt:lpstr>
      <vt:lpstr>Arial Unicode MS</vt:lpstr>
      <vt:lpstr>Calibri</vt:lpstr>
      <vt:lpstr>Calibri Light</vt:lpstr>
      <vt:lpstr>Times New Roman</vt:lpstr>
      <vt:lpstr>Office Theme</vt:lpstr>
      <vt:lpstr>Slide One</vt:lpstr>
      <vt:lpstr>Resumen</vt:lpstr>
      <vt:lpstr>Introducción a la investigación de suelos GLOBE</vt:lpstr>
      <vt:lpstr>Mirando a la Tierra desde el Espacio, ¿qué vemos?</vt:lpstr>
      <vt:lpstr>¡Vamos a acercarnos!</vt:lpstr>
      <vt:lpstr>Why Study Soil</vt:lpstr>
      <vt:lpstr>Suelo y agua</vt:lpstr>
      <vt:lpstr>Presentación de PowerPoint</vt:lpstr>
      <vt:lpstr>¿Qué es un perfil de suelo? 2</vt:lpstr>
      <vt:lpstr>La historia de un suelo</vt:lpstr>
      <vt:lpstr>La historia de un suelo2</vt:lpstr>
      <vt:lpstr>¿Cómo se forma el suelo?</vt:lpstr>
      <vt:lpstr>Factores que forman el suelo</vt:lpstr>
      <vt:lpstr>La importancia de las características del suelo</vt:lpstr>
      <vt:lpstr>Los factores que forman el suelo producen grandes variaciones.</vt:lpstr>
      <vt:lpstr>Ejemplo de un perfil de suelo de pastizales</vt:lpstr>
      <vt:lpstr>Ejemplo de un perfil de suelo forestal</vt:lpstr>
      <vt:lpstr>Ejemplo de un perfil de suelo tropical</vt:lpstr>
      <vt:lpstr>Ejemplo de un perfil de suelo formado bajo condiciones muy secas</vt:lpstr>
      <vt:lpstr>Ejemplo de un perfil de suelo formado bajo condiciones húmedas</vt:lpstr>
      <vt:lpstr>Ejemplo de un perfil de suelo formado en un clima muy frío</vt:lpstr>
      <vt:lpstr>Protocolos de suelo GLOBE 1</vt:lpstr>
      <vt:lpstr>GLOBE Soil Protocols 2</vt:lpstr>
      <vt:lpstr>Protocolos de suelo</vt:lpstr>
      <vt:lpstr>Opciones de muestreo de caracterización del suelo</vt:lpstr>
      <vt:lpstr>Definición de un sitio de suelo - Introducción</vt:lpstr>
      <vt:lpstr>How to Define a Soil Site</vt:lpstr>
      <vt:lpstr>Elegir una ubicación: Consideraciones</vt:lpstr>
      <vt:lpstr>Determinar la pendiente de un sitio</vt:lpstr>
      <vt:lpstr>Definiendo la pendiente de su sitio de muestreo de suelo</vt:lpstr>
      <vt:lpstr>Lectura de la brújula</vt:lpstr>
      <vt:lpstr>Definiendo la posición del paisaje del sitio del suelo</vt:lpstr>
      <vt:lpstr>Definición del tipo de cobertura de un sitio de suelo</vt:lpstr>
      <vt:lpstr>Fotos del paisaje</vt:lpstr>
      <vt:lpstr>Defining a Soil Characterization Site</vt:lpstr>
      <vt:lpstr>Elegir un sitio de caracterización del suelo</vt:lpstr>
      <vt:lpstr>Orientación de su sitio en relación con el sol</vt:lpstr>
      <vt:lpstr>Describa el uso de la tierra en los alrededores</vt:lpstr>
      <vt:lpstr>Registre otras características</vt:lpstr>
      <vt:lpstr>Definición de un sitio de estudio de temperatura y humedad del suelo</vt:lpstr>
      <vt:lpstr>Definición de un sitio de estudio de humedad del suelo</vt:lpstr>
      <vt:lpstr>Opciones de muestreo de humedad del suelo</vt:lpstr>
      <vt:lpstr>Cómo reporter datos a GLOBE</vt:lpstr>
      <vt:lpstr>Ingreso de una definición de sitio de muestra de suelo - Paso 1</vt:lpstr>
      <vt:lpstr>Ingreso de una definición de sitio de muestra de suelo - Paso 2</vt:lpstr>
      <vt:lpstr>Ingreso de una definición de sitio de muestra de suelo - Paso 3</vt:lpstr>
      <vt:lpstr>Ingreso de una definición de sitio de muestra de suelo - Paso 4</vt:lpstr>
      <vt:lpstr>Ingreso de una definición de sitio de muestra de suelo - Paso 5</vt:lpstr>
      <vt:lpstr>Ejemplo de definición de sitio de caracterización de suelos</vt:lpstr>
      <vt:lpstr>Introducción de información complementaria</vt:lpstr>
      <vt:lpstr>Introducción de información complementaria – 2 </vt:lpstr>
      <vt:lpstr>Respuesta a la entrada de datos</vt:lpstr>
      <vt:lpstr>Los suelos en el planeta tierra</vt:lpstr>
      <vt:lpstr>Preguntas frecuentes (FAQs) 1</vt:lpstr>
      <vt:lpstr>Preguntas Frecuentes (PFs) 2</vt:lpstr>
      <vt:lpstr>Envíenos sus comentarios sobre este módulo. ¡Este es un proyecto de la comunidad y agradecemos sus comentarios, sugerencias y ediciones! Comente aquí: eTraining Feedback  ¿Preguntas después de revisar este módulo? Póngase en contacto con GLOBE: help@globe.gov </vt:lpstr>
      <vt:lpstr>Traducción al español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Savino Mariana</cp:lastModifiedBy>
  <cp:revision>132</cp:revision>
  <dcterms:created xsi:type="dcterms:W3CDTF">2016-04-01T00:37:38Z</dcterms:created>
  <dcterms:modified xsi:type="dcterms:W3CDTF">2021-10-28T19:28:46Z</dcterms:modified>
</cp:coreProperties>
</file>