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79"/>
  </p:notesMasterIdLst>
  <p:sldIdLst>
    <p:sldId id="369" r:id="rId2"/>
    <p:sldId id="328" r:id="rId3"/>
    <p:sldId id="370" r:id="rId4"/>
    <p:sldId id="371" r:id="rId5"/>
    <p:sldId id="372" r:id="rId6"/>
    <p:sldId id="363" r:id="rId7"/>
    <p:sldId id="330" r:id="rId8"/>
    <p:sldId id="373" r:id="rId9"/>
    <p:sldId id="375" r:id="rId10"/>
    <p:sldId id="376" r:id="rId11"/>
    <p:sldId id="439" r:id="rId12"/>
    <p:sldId id="377" r:id="rId13"/>
    <p:sldId id="374" r:id="rId14"/>
    <p:sldId id="378" r:id="rId15"/>
    <p:sldId id="379" r:id="rId16"/>
    <p:sldId id="380" r:id="rId17"/>
    <p:sldId id="381" r:id="rId18"/>
    <p:sldId id="329" r:id="rId19"/>
    <p:sldId id="382" r:id="rId20"/>
    <p:sldId id="383" r:id="rId21"/>
    <p:sldId id="385" r:id="rId22"/>
    <p:sldId id="384" r:id="rId23"/>
    <p:sldId id="386" r:id="rId24"/>
    <p:sldId id="387" r:id="rId25"/>
    <p:sldId id="388" r:id="rId26"/>
    <p:sldId id="389" r:id="rId27"/>
    <p:sldId id="390" r:id="rId28"/>
    <p:sldId id="392" r:id="rId29"/>
    <p:sldId id="391" r:id="rId30"/>
    <p:sldId id="393" r:id="rId31"/>
    <p:sldId id="394" r:id="rId32"/>
    <p:sldId id="332"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9" r:id="rId47"/>
    <p:sldId id="408" r:id="rId48"/>
    <p:sldId id="334" r:id="rId49"/>
    <p:sldId id="410" r:id="rId50"/>
    <p:sldId id="411" r:id="rId51"/>
    <p:sldId id="412" r:id="rId52"/>
    <p:sldId id="413" r:id="rId53"/>
    <p:sldId id="414" r:id="rId54"/>
    <p:sldId id="415" r:id="rId55"/>
    <p:sldId id="416" r:id="rId56"/>
    <p:sldId id="417" r:id="rId57"/>
    <p:sldId id="419" r:id="rId58"/>
    <p:sldId id="418" r:id="rId59"/>
    <p:sldId id="420" r:id="rId60"/>
    <p:sldId id="422" r:id="rId61"/>
    <p:sldId id="424" r:id="rId62"/>
    <p:sldId id="425" r:id="rId63"/>
    <p:sldId id="426" r:id="rId64"/>
    <p:sldId id="427" r:id="rId65"/>
    <p:sldId id="428" r:id="rId66"/>
    <p:sldId id="429" r:id="rId67"/>
    <p:sldId id="430" r:id="rId68"/>
    <p:sldId id="431" r:id="rId69"/>
    <p:sldId id="432" r:id="rId70"/>
    <p:sldId id="433" r:id="rId71"/>
    <p:sldId id="434" r:id="rId72"/>
    <p:sldId id="421" r:id="rId73"/>
    <p:sldId id="435" r:id="rId74"/>
    <p:sldId id="436" r:id="rId75"/>
    <p:sldId id="437" r:id="rId76"/>
    <p:sldId id="438" r:id="rId77"/>
    <p:sldId id="44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FA3"/>
    <a:srgbClr val="48340C"/>
    <a:srgbClr val="BBB3A6"/>
    <a:srgbClr val="A29E95"/>
    <a:srgbClr val="E5E5E5"/>
    <a:srgbClr val="F3EBE1"/>
    <a:srgbClr val="3B2B0E"/>
    <a:srgbClr val="49330C"/>
    <a:srgbClr val="837359"/>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p:restoredTop sz="93471" autoAdjust="0"/>
  </p:normalViewPr>
  <p:slideViewPr>
    <p:cSldViewPr snapToGrid="0" snapToObjects="1">
      <p:cViewPr varScale="1">
        <p:scale>
          <a:sx n="111" d="100"/>
          <a:sy n="111"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54CBA-61CA-3343-8307-6EDE2DD71F93}" type="datetimeFigureOut">
              <a:rPr lang="en-US" smtClean="0"/>
              <a:t>10/29/2021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FA6F8-C8C6-FB4B-A82D-5CADA4B9760C}" type="slidenum">
              <a:rPr lang="en-US" smtClean="0"/>
              <a:t>‹Nº›</a:t>
            </a:fld>
            <a:endParaRPr lang="en-US"/>
          </a:p>
        </p:txBody>
      </p:sp>
    </p:spTree>
    <p:extLst>
      <p:ext uri="{BB962C8B-B14F-4D97-AF65-F5344CB8AC3E}">
        <p14:creationId xmlns:p14="http://schemas.microsoft.com/office/powerpoint/2010/main" val="177473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C357E8-021E-2743-B857-618C9209DEE5}"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2"/>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34900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080"/>
            <a:ext cx="7886700" cy="727609"/>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CC2E7-F0B3-6A43-A4BE-2A82DC472B8E}"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2"/>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0104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88135"/>
            <a:ext cx="1971675" cy="508882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1088135"/>
            <a:ext cx="5800725" cy="508882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779BA4-DD56-0B4A-B8E9-9DF1254FABDA}"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2"/>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69324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51FE-C820-9F4A-882C-7EDE14032A90}"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2"/>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88211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FE4BE8-425F-4546-BFF3-E7B4E0CF1985}"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2"/>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68275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063256"/>
            <a:ext cx="7886700" cy="627433"/>
          </a:xfrm>
        </p:spPr>
        <p:txBody>
          <a:bodyPr/>
          <a:lstStyle>
            <a:lvl1pPr>
              <a:defRPr lang="en-US" sz="4400" b="1" kern="1200" smtClean="0">
                <a:solidFill>
                  <a:srgbClr val="48340C"/>
                </a:solidFill>
                <a:latin typeface="+mj-lt"/>
                <a:ea typeface="+mj-ea"/>
                <a:cs typeface="+mj-cs"/>
              </a:defRPr>
            </a:lvl1pPr>
          </a:lstStyle>
          <a:p>
            <a:r>
              <a:rPr lang="en-US" dirty="0" smtClean="0"/>
              <a:t>Click </a:t>
            </a:r>
            <a:r>
              <a:rPr lang="en-US" dirty="0"/>
              <a:t>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1F0E068-B8CA-B94B-801E-080FE8F55EAB}"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pic>
        <p:nvPicPr>
          <p:cNvPr id="9" name="Imagen 8"/>
          <p:cNvPicPr>
            <a:picLocks noChangeAspect="1"/>
          </p:cNvPicPr>
          <p:nvPr userDrawn="1"/>
        </p:nvPicPr>
        <p:blipFill rotWithShape="1">
          <a:blip r:embed="rId2"/>
          <a:srcRect t="4836"/>
          <a:stretch/>
        </p:blipFill>
        <p:spPr>
          <a:xfrm>
            <a:off x="1975" y="0"/>
            <a:ext cx="9175275" cy="963080"/>
          </a:xfrm>
          <a:prstGeom prst="rect">
            <a:avLst/>
          </a:prstGeom>
        </p:spPr>
      </p:pic>
      <p:sp>
        <p:nvSpPr>
          <p:cNvPr id="10" name="CuadroTexto 9"/>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82930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63080"/>
            <a:ext cx="7886700" cy="727609"/>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6EB9BA-85A0-3047-9BA1-8B0020D44B8A}" type="datetime1">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12239-1292-C749-8343-A6DE4C9B54BD}" type="slidenum">
              <a:rPr lang="en-US" smtClean="0"/>
              <a:t>‹Nº›</a:t>
            </a:fld>
            <a:endParaRPr lang="en-US" dirty="0"/>
          </a:p>
        </p:txBody>
      </p:sp>
      <p:pic>
        <p:nvPicPr>
          <p:cNvPr id="10" name="Imagen 9"/>
          <p:cNvPicPr>
            <a:picLocks noChangeAspect="1"/>
          </p:cNvPicPr>
          <p:nvPr userDrawn="1"/>
        </p:nvPicPr>
        <p:blipFill rotWithShape="1">
          <a:blip r:embed="rId2"/>
          <a:srcRect t="4836"/>
          <a:stretch/>
        </p:blipFill>
        <p:spPr>
          <a:xfrm>
            <a:off x="1975" y="0"/>
            <a:ext cx="9175275" cy="963080"/>
          </a:xfrm>
          <a:prstGeom prst="rect">
            <a:avLst/>
          </a:prstGeom>
        </p:spPr>
      </p:pic>
      <p:sp>
        <p:nvSpPr>
          <p:cNvPr id="11" name="CuadroTexto 10"/>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75936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63080"/>
            <a:ext cx="7886700" cy="727609"/>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B1B517-8795-B94E-9A9C-3D77B8407504}"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412239-1292-C749-8343-A6DE4C9B54BD}" type="slidenum">
              <a:rPr lang="en-US" smtClean="0"/>
              <a:t>‹Nº›</a:t>
            </a:fld>
            <a:endParaRPr lang="en-US" dirty="0"/>
          </a:p>
        </p:txBody>
      </p:sp>
      <p:pic>
        <p:nvPicPr>
          <p:cNvPr id="6" name="Imagen 5"/>
          <p:cNvPicPr>
            <a:picLocks noChangeAspect="1"/>
          </p:cNvPicPr>
          <p:nvPr userDrawn="1"/>
        </p:nvPicPr>
        <p:blipFill rotWithShape="1">
          <a:blip r:embed="rId2"/>
          <a:srcRect t="4836"/>
          <a:stretch/>
        </p:blipFill>
        <p:spPr>
          <a:xfrm>
            <a:off x="1975" y="0"/>
            <a:ext cx="9175275" cy="963080"/>
          </a:xfrm>
          <a:prstGeom prst="rect">
            <a:avLst/>
          </a:prstGeom>
        </p:spPr>
      </p:pic>
      <p:sp>
        <p:nvSpPr>
          <p:cNvPr id="7" name="CuadroTexto 6"/>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8997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B92EC-D4C2-934A-A3A2-D5A1B02A4949}" type="datetime1">
              <a:rPr lang="en-US" smtClean="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‹Nº›</a:t>
            </a:fld>
            <a:endParaRPr lang="en-US" dirty="0"/>
          </a:p>
        </p:txBody>
      </p:sp>
      <p:pic>
        <p:nvPicPr>
          <p:cNvPr id="5" name="Imagen 4"/>
          <p:cNvPicPr>
            <a:picLocks noChangeAspect="1"/>
          </p:cNvPicPr>
          <p:nvPr userDrawn="1"/>
        </p:nvPicPr>
        <p:blipFill rotWithShape="1">
          <a:blip r:embed="rId2"/>
          <a:srcRect t="4836"/>
          <a:stretch/>
        </p:blipFill>
        <p:spPr>
          <a:xfrm>
            <a:off x="1975" y="0"/>
            <a:ext cx="9175275" cy="963080"/>
          </a:xfrm>
          <a:prstGeom prst="rect">
            <a:avLst/>
          </a:prstGeom>
        </p:spPr>
      </p:pic>
      <p:sp>
        <p:nvSpPr>
          <p:cNvPr id="6" name="CuadroTexto 5"/>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205798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03389-A8E7-964D-804A-FE8E4687725B}"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pic>
        <p:nvPicPr>
          <p:cNvPr id="8" name="Imagen 7"/>
          <p:cNvPicPr>
            <a:picLocks noChangeAspect="1"/>
          </p:cNvPicPr>
          <p:nvPr userDrawn="1"/>
        </p:nvPicPr>
        <p:blipFill rotWithShape="1">
          <a:blip r:embed="rId2"/>
          <a:srcRect t="4836"/>
          <a:stretch/>
        </p:blipFill>
        <p:spPr>
          <a:xfrm>
            <a:off x="1975" y="0"/>
            <a:ext cx="9175275" cy="963080"/>
          </a:xfrm>
          <a:prstGeom prst="rect">
            <a:avLst/>
          </a:prstGeom>
        </p:spPr>
      </p:pic>
      <p:sp>
        <p:nvSpPr>
          <p:cNvPr id="9" name="CuadroTexto 8"/>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113145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63080"/>
            <a:ext cx="2949178" cy="109432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10FDDA-F093-7B4F-BAD2-79FB6E68FBD4}"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‹Nº›</a:t>
            </a:fld>
            <a:endParaRPr lang="en-US" dirty="0"/>
          </a:p>
        </p:txBody>
      </p:sp>
      <p:pic>
        <p:nvPicPr>
          <p:cNvPr id="8" name="Imagen 7"/>
          <p:cNvPicPr>
            <a:picLocks noChangeAspect="1"/>
          </p:cNvPicPr>
          <p:nvPr userDrawn="1"/>
        </p:nvPicPr>
        <p:blipFill rotWithShape="1">
          <a:blip r:embed="rId2"/>
          <a:srcRect t="4836"/>
          <a:stretch/>
        </p:blipFill>
        <p:spPr>
          <a:xfrm>
            <a:off x="1975" y="0"/>
            <a:ext cx="9175275" cy="963080"/>
          </a:xfrm>
          <a:prstGeom prst="rect">
            <a:avLst/>
          </a:prstGeom>
        </p:spPr>
      </p:pic>
      <p:sp>
        <p:nvSpPr>
          <p:cNvPr id="9" name="CuadroTexto 8"/>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34691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63080"/>
            <a:ext cx="7886700" cy="72760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9E340-9241-2C41-8268-E67FDE50A57C}" type="datetime1">
              <a:rPr lang="en-US" smtClean="0"/>
              <a:t>10/29/2021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12239-1292-C749-8343-A6DE4C9B54BD}" type="slidenum">
              <a:rPr lang="en-US" smtClean="0"/>
              <a:t>‹Nº›</a:t>
            </a:fld>
            <a:endParaRPr lang="en-US" dirty="0"/>
          </a:p>
        </p:txBody>
      </p:sp>
      <p:pic>
        <p:nvPicPr>
          <p:cNvPr id="7" name="Imagen 6"/>
          <p:cNvPicPr>
            <a:picLocks noChangeAspect="1"/>
          </p:cNvPicPr>
          <p:nvPr userDrawn="1"/>
        </p:nvPicPr>
        <p:blipFill rotWithShape="1">
          <a:blip r:embed="rId13"/>
          <a:srcRect t="4836"/>
          <a:stretch/>
        </p:blipFill>
        <p:spPr>
          <a:xfrm>
            <a:off x="1975" y="0"/>
            <a:ext cx="9175275" cy="963080"/>
          </a:xfrm>
          <a:prstGeom prst="rect">
            <a:avLst/>
          </a:prstGeom>
        </p:spPr>
      </p:pic>
      <p:sp>
        <p:nvSpPr>
          <p:cNvPr id="8" name="CuadroTexto 7"/>
          <p:cNvSpPr txBox="1"/>
          <p:nvPr userDrawn="1"/>
        </p:nvSpPr>
        <p:spPr>
          <a:xfrm>
            <a:off x="5329304" y="158373"/>
            <a:ext cx="3697738" cy="585905"/>
          </a:xfrm>
          <a:prstGeom prst="rect">
            <a:avLst/>
          </a:prstGeom>
          <a:solidFill>
            <a:srgbClr val="B3AFA3"/>
          </a:solidFill>
        </p:spPr>
        <p:txBody>
          <a:bodyPr wrap="square" rtlCol="0" anchor="ctr">
            <a:noAutofit/>
          </a:bodyPr>
          <a:lstStyle/>
          <a:p>
            <a:pPr algn="ctr"/>
            <a:r>
              <a:rPr lang="es-AR" sz="2400" b="1" dirty="0" smtClean="0">
                <a:solidFill>
                  <a:srgbClr val="48340C"/>
                </a:solidFill>
              </a:rPr>
              <a:t>Caracterización del suelo</a:t>
            </a:r>
            <a:endParaRPr lang="es-AR" sz="2400" b="1" dirty="0">
              <a:solidFill>
                <a:srgbClr val="48340C"/>
              </a:solidFill>
            </a:endParaRPr>
          </a:p>
        </p:txBody>
      </p:sp>
    </p:spTree>
    <p:extLst>
      <p:ext uri="{BB962C8B-B14F-4D97-AF65-F5344CB8AC3E}">
        <p14:creationId xmlns:p14="http://schemas.microsoft.com/office/powerpoint/2010/main" val="428444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a:solidFill>
            <a:srgbClr val="48340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globe.gov/documents/352961/e5d46e27-2ac0-4a34-8fbf-7a871c66a4be" TargetMode="External"/><Relationship Id="rId2" Type="http://schemas.openxmlformats.org/officeDocument/2006/relationships/hyperlink" Target="http://www.globe.gov/documents/352961/9e59d0d4-4cf5-4e62-9802-081a61442ef4" TargetMode="External"/><Relationship Id="rId1" Type="http://schemas.openxmlformats.org/officeDocument/2006/relationships/slideLayout" Target="../slideLayouts/slideLayout4.xml"/><Relationship Id="rId4" Type="http://schemas.openxmlformats.org/officeDocument/2006/relationships/hyperlink" Target="http://www.globe.gov/documents/352961/a3624505-f6c3-4f22-be4c-75d2b6e98d78"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www.globe.gov/documents/352961/1a98284f-d4f0-4827-a746-4c4162e680d6" TargetMode="External"/><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76.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hyperlink" Target="http://www.nasa.gov/topics/earth/index.html"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hyperlink" Target="mailto:GLOBELAC.COMMUNICATIONS@EDUC.AUSTRAL.EDU.AR" TargetMode="External"/><Relationship Id="rId7" Type="http://schemas.openxmlformats.org/officeDocument/2006/relationships/image" Target="../media/image77.jpg"/><Relationship Id="rId2" Type="http://schemas.openxmlformats.org/officeDocument/2006/relationships/hyperlink" Target="mailto:lac_rco@educ.austral.edu.ar" TargetMode="Externa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17412239-1292-C749-8343-A6DE4C9B54BD}" type="slidenum">
              <a:rPr lang="en-US" smtClean="0"/>
              <a:t>0</a:t>
            </a:fld>
            <a:endParaRPr lang="en-US" dirty="0"/>
          </a:p>
        </p:txBody>
      </p:sp>
      <p:pic>
        <p:nvPicPr>
          <p:cNvPr id="10" name="Imagen 9"/>
          <p:cNvPicPr>
            <a:picLocks noChangeAspect="1"/>
          </p:cNvPicPr>
          <p:nvPr/>
        </p:nvPicPr>
        <p:blipFill>
          <a:blip r:embed="rId2"/>
          <a:stretch>
            <a:fillRect/>
          </a:stretch>
        </p:blipFill>
        <p:spPr>
          <a:xfrm>
            <a:off x="-269040" y="0"/>
            <a:ext cx="9413040" cy="6998815"/>
          </a:xfrm>
          <a:prstGeom prst="rect">
            <a:avLst/>
          </a:prstGeom>
        </p:spPr>
      </p:pic>
    </p:spTree>
    <p:extLst>
      <p:ext uri="{BB962C8B-B14F-4D97-AF65-F5344CB8AC3E}">
        <p14:creationId xmlns:p14="http://schemas.microsoft.com/office/powerpoint/2010/main" val="6341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9</a:t>
            </a:fld>
            <a:endParaRPr lang="en-US" dirty="0"/>
          </a:p>
        </p:txBody>
      </p:sp>
      <p:sp>
        <p:nvSpPr>
          <p:cNvPr id="5" name="Title 2">
            <a:extLst>
              <a:ext uri="{FF2B5EF4-FFF2-40B4-BE49-F238E27FC236}">
                <a16:creationId xmlns:a16="http://schemas.microsoft.com/office/drawing/2014/main" id="{7A16EF2D-E49F-42C1-B5C4-9CF04F7F5441}"/>
              </a:ext>
            </a:extLst>
          </p:cNvPr>
          <p:cNvSpPr>
            <a:spLocks noGrp="1"/>
          </p:cNvSpPr>
          <p:nvPr>
            <p:ph type="title"/>
          </p:nvPr>
        </p:nvSpPr>
        <p:spPr>
          <a:xfrm>
            <a:off x="1722019" y="989774"/>
            <a:ext cx="7186847" cy="708353"/>
          </a:xfrm>
        </p:spPr>
        <p:txBody>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Identificando el Primer Horizonte</a:t>
            </a:r>
            <a:endParaRPr lang="es-AR" dirty="0"/>
          </a:p>
        </p:txBody>
      </p:sp>
      <p:sp>
        <p:nvSpPr>
          <p:cNvPr id="6" name="Content Placeholder 2"/>
          <p:cNvSpPr txBox="1">
            <a:spLocks/>
          </p:cNvSpPr>
          <p:nvPr/>
        </p:nvSpPr>
        <p:spPr>
          <a:xfrm>
            <a:off x="1722019" y="1615210"/>
            <a:ext cx="415866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El horizonte superior o </a:t>
            </a:r>
            <a:r>
              <a:rPr lang="es-ES" sz="1600" dirty="0" smtClean="0">
                <a:solidFill>
                  <a:srgbClr val="000000"/>
                </a:solidFill>
                <a:latin typeface="Arial"/>
                <a:ea typeface="Arial"/>
                <a:cs typeface="Arial"/>
                <a:sym typeface="Arial"/>
              </a:rPr>
              <a:t>primero </a:t>
            </a:r>
            <a:r>
              <a:rPr lang="es-ES" sz="1600" dirty="0">
                <a:solidFill>
                  <a:srgbClr val="000000"/>
                </a:solidFill>
                <a:latin typeface="Arial"/>
                <a:ea typeface="Arial"/>
                <a:cs typeface="Arial"/>
                <a:sym typeface="Arial"/>
              </a:rPr>
              <a:t>siempre comienza en la superficie del suelo y siempre se mide como 0 cm</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La parte inferior del primer horizonte es donde una diferencia de color, consistencia, estructura, química o textura se evidencia por un cambio en la apariencia</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La parte inferior de un horizonte es la parte superior del siguiente horizonte hacia abajo. Entonces, donde termina </a:t>
            </a:r>
            <a:r>
              <a:rPr lang="es-ES" sz="1600" dirty="0" smtClean="0">
                <a:solidFill>
                  <a:srgbClr val="000000"/>
                </a:solidFill>
                <a:latin typeface="Arial"/>
                <a:ea typeface="Arial"/>
                <a:cs typeface="Arial"/>
                <a:sym typeface="Arial"/>
              </a:rPr>
              <a:t>Horizonte </a:t>
            </a:r>
            <a:r>
              <a:rPr lang="es-ES" sz="1600" dirty="0">
                <a:solidFill>
                  <a:srgbClr val="000000"/>
                </a:solidFill>
                <a:latin typeface="Arial"/>
                <a:ea typeface="Arial"/>
                <a:cs typeface="Arial"/>
                <a:sym typeface="Arial"/>
              </a:rPr>
              <a:t>1 es donde comienza </a:t>
            </a:r>
            <a:r>
              <a:rPr lang="es-ES" sz="1600" dirty="0" smtClean="0">
                <a:solidFill>
                  <a:srgbClr val="000000"/>
                </a:solidFill>
                <a:latin typeface="Arial"/>
                <a:ea typeface="Arial"/>
                <a:cs typeface="Arial"/>
                <a:sym typeface="Arial"/>
              </a:rPr>
              <a:t>Horizonte </a:t>
            </a:r>
            <a:r>
              <a:rPr lang="es-ES" sz="1600" dirty="0">
                <a:solidFill>
                  <a:srgbClr val="000000"/>
                </a:solidFill>
                <a:latin typeface="Arial"/>
                <a:ea typeface="Arial"/>
                <a:cs typeface="Arial"/>
                <a:sym typeface="Arial"/>
              </a:rPr>
              <a:t>2.</a:t>
            </a:r>
            <a:endParaRPr lang="es-AR" sz="1800" dirty="0">
              <a:solidFill>
                <a:schemeClr val="dk1"/>
              </a:solidFill>
              <a:ea typeface="Calibri"/>
              <a:cs typeface="Calibri"/>
              <a:sym typeface="Calibri"/>
            </a:endParaRPr>
          </a:p>
        </p:txBody>
      </p:sp>
      <p:pic>
        <p:nvPicPr>
          <p:cNvPr id="7" name="Shape 211" descr="Photograph of a soil profile, showing several color changes which can be indicative of soil horizons"/>
          <p:cNvPicPr preferRelativeResize="0">
            <a:picLocks noGrp="1"/>
          </p:cNvPicPr>
          <p:nvPr>
            <p:ph sz="half" idx="2"/>
          </p:nvPr>
        </p:nvPicPr>
        <p:blipFill rotWithShape="1">
          <a:blip r:embed="rId2">
            <a:alphaModFix/>
          </a:blip>
          <a:srcRect/>
          <a:stretch/>
        </p:blipFill>
        <p:spPr>
          <a:xfrm>
            <a:off x="6631164" y="1615210"/>
            <a:ext cx="1687253" cy="4351338"/>
          </a:xfrm>
          <a:prstGeom prst="rect">
            <a:avLst/>
          </a:prstGeom>
          <a:noFill/>
          <a:ln>
            <a:noFill/>
          </a:ln>
        </p:spPr>
      </p:pic>
      <p:pic>
        <p:nvPicPr>
          <p:cNvPr id="8" name="Content Placeholder 6" descr="meter stick"/>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113885" y="3953176"/>
            <a:ext cx="4830883" cy="154952"/>
          </a:xfrm>
        </p:spPr>
      </p:pic>
      <p:cxnSp>
        <p:nvCxnSpPr>
          <p:cNvPr id="9" name="Shape 245" descr="Arrow points to top of profile."/>
          <p:cNvCxnSpPr/>
          <p:nvPr/>
        </p:nvCxnSpPr>
        <p:spPr>
          <a:xfrm>
            <a:off x="6182743" y="1847897"/>
            <a:ext cx="455039" cy="1439"/>
          </a:xfrm>
          <a:prstGeom prst="straightConnector1">
            <a:avLst/>
          </a:prstGeom>
          <a:noFill/>
          <a:ln w="9525" cap="flat" cmpd="sng">
            <a:solidFill>
              <a:srgbClr val="000000"/>
            </a:solidFill>
            <a:prstDash val="solid"/>
            <a:round/>
            <a:headEnd type="none" w="med" len="med"/>
            <a:tailEnd type="triangle" w="lg" len="lg"/>
          </a:ln>
        </p:spPr>
      </p:cxnSp>
      <p:cxnSp>
        <p:nvCxnSpPr>
          <p:cNvPr id="10" name="Shape 246" descr="arrow pointing to soil color change at bottom of first horizon"/>
          <p:cNvCxnSpPr/>
          <p:nvPr/>
        </p:nvCxnSpPr>
        <p:spPr>
          <a:xfrm rot="10800000" flipH="1">
            <a:off x="6182743" y="2193534"/>
            <a:ext cx="455039" cy="553017"/>
          </a:xfrm>
          <a:prstGeom prst="straightConnector1">
            <a:avLst/>
          </a:prstGeom>
          <a:noFill/>
          <a:ln w="9525" cap="flat" cmpd="sng">
            <a:solidFill>
              <a:srgbClr val="000000"/>
            </a:solidFill>
            <a:prstDash val="solid"/>
            <a:round/>
            <a:headEnd type="none" w="med" len="med"/>
            <a:tailEnd type="triangle" w="lg" len="lg"/>
          </a:ln>
        </p:spPr>
      </p:cxnSp>
      <p:sp>
        <p:nvSpPr>
          <p:cNvPr id="12" name="Rectángulo 11"/>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804338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10</a:t>
            </a:fld>
            <a:endParaRPr lang="en-US" dirty="0"/>
          </a:p>
        </p:txBody>
      </p:sp>
      <p:sp>
        <p:nvSpPr>
          <p:cNvPr id="14"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10</a:t>
            </a:fld>
            <a:endParaRPr lang="es-AR" dirty="0"/>
          </a:p>
        </p:txBody>
      </p:sp>
      <p:sp>
        <p:nvSpPr>
          <p:cNvPr id="15" name="Title 2">
            <a:extLst>
              <a:ext uri="{FF2B5EF4-FFF2-40B4-BE49-F238E27FC236}">
                <a16:creationId xmlns:a16="http://schemas.microsoft.com/office/drawing/2014/main" id="{190DE8C3-EFAA-4321-B066-8F450487DE9D}"/>
              </a:ext>
            </a:extLst>
          </p:cNvPr>
          <p:cNvSpPr>
            <a:spLocks noGrp="1"/>
          </p:cNvSpPr>
          <p:nvPr>
            <p:ph type="title"/>
          </p:nvPr>
        </p:nvSpPr>
        <p:spPr>
          <a:xfrm>
            <a:off x="1407746" y="1026948"/>
            <a:ext cx="5630229" cy="542059"/>
          </a:xfrm>
        </p:spPr>
        <p:txBody>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Identificando el segundo horizonte</a:t>
            </a:r>
            <a:endParaRPr lang="es-AR" dirty="0"/>
          </a:p>
        </p:txBody>
      </p:sp>
      <p:sp>
        <p:nvSpPr>
          <p:cNvPr id="16"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ES" sz="1600" dirty="0">
                <a:solidFill>
                  <a:srgbClr val="000000"/>
                </a:solidFill>
                <a:latin typeface="Arial"/>
                <a:ea typeface="Arial"/>
                <a:cs typeface="Arial"/>
                <a:sym typeface="Arial"/>
              </a:rPr>
              <a:t>El horizonte superior o </a:t>
            </a:r>
            <a:r>
              <a:rPr lang="es-ES" sz="1600" dirty="0" smtClean="0">
                <a:solidFill>
                  <a:srgbClr val="000000"/>
                </a:solidFill>
                <a:latin typeface="Arial"/>
                <a:ea typeface="Arial"/>
                <a:cs typeface="Arial"/>
                <a:sym typeface="Arial"/>
              </a:rPr>
              <a:t>primero </a:t>
            </a:r>
            <a:r>
              <a:rPr lang="es-ES" sz="1600" dirty="0">
                <a:solidFill>
                  <a:srgbClr val="000000"/>
                </a:solidFill>
                <a:latin typeface="Arial"/>
                <a:ea typeface="Arial"/>
                <a:cs typeface="Arial"/>
                <a:sym typeface="Arial"/>
              </a:rPr>
              <a:t>siempre comienza en la superficie del suelo y siempre se mide como 0 cm.</a:t>
            </a:r>
          </a:p>
          <a:p>
            <a:pPr marL="0" lvl="0" indent="0">
              <a:spcBef>
                <a:spcPts val="0"/>
              </a:spcBef>
              <a:buSzPct val="25000"/>
              <a:buNone/>
            </a:pPr>
            <a:endParaRPr lang="es-ES" sz="1600" dirty="0">
              <a:solidFill>
                <a:srgbClr val="000000"/>
              </a:solidFill>
              <a:latin typeface="Arial"/>
              <a:ea typeface="Arial"/>
              <a:cs typeface="Arial"/>
              <a:sym typeface="Arial"/>
            </a:endParaRPr>
          </a:p>
          <a:p>
            <a:pPr marL="0" lvl="0" indent="0">
              <a:spcBef>
                <a:spcPts val="0"/>
              </a:spcBef>
              <a:buSzPct val="25000"/>
              <a:buNone/>
            </a:pPr>
            <a:r>
              <a:rPr lang="es-ES" sz="1600" dirty="0">
                <a:solidFill>
                  <a:srgbClr val="000000"/>
                </a:solidFill>
                <a:latin typeface="Arial"/>
                <a:ea typeface="Arial"/>
                <a:cs typeface="Arial"/>
                <a:sym typeface="Arial"/>
              </a:rPr>
              <a:t>Donde el suelo cambia de apariencia es la parte inferior del primer horizonte y la parte superior del segundo horizonte.</a:t>
            </a:r>
          </a:p>
          <a:p>
            <a:pPr marL="0" lvl="0" indent="0">
              <a:spcBef>
                <a:spcPts val="0"/>
              </a:spcBef>
              <a:buSzPct val="25000"/>
              <a:buNone/>
            </a:pPr>
            <a:endParaRPr lang="es-ES" sz="1600" dirty="0">
              <a:solidFill>
                <a:srgbClr val="000000"/>
              </a:solidFill>
              <a:latin typeface="Arial"/>
              <a:ea typeface="Arial"/>
              <a:cs typeface="Arial"/>
              <a:sym typeface="Arial"/>
            </a:endParaRPr>
          </a:p>
          <a:p>
            <a:pPr marL="0" lvl="0" indent="0">
              <a:spcBef>
                <a:spcPts val="0"/>
              </a:spcBef>
              <a:buSzPct val="25000"/>
              <a:buNone/>
            </a:pPr>
            <a:r>
              <a:rPr lang="es-ES" sz="1600" b="1" dirty="0">
                <a:solidFill>
                  <a:srgbClr val="000000"/>
                </a:solidFill>
                <a:latin typeface="Arial"/>
                <a:ea typeface="Arial"/>
                <a:cs typeface="Arial"/>
                <a:sym typeface="Arial"/>
              </a:rPr>
              <a:t>Donde el suelo vuelve a cambiar de apariencia es la parte inferior del segundo horizonte.</a:t>
            </a:r>
            <a:endParaRPr lang="es-AR" sz="1800" b="1" dirty="0">
              <a:solidFill>
                <a:schemeClr val="dk1"/>
              </a:solidFill>
              <a:ea typeface="Calibri"/>
              <a:cs typeface="Calibri"/>
              <a:sym typeface="Calibri"/>
            </a:endParaRPr>
          </a:p>
        </p:txBody>
      </p:sp>
      <p:pic>
        <p:nvPicPr>
          <p:cNvPr id="17" name="Shape 211" descr="Photograph of a soil profile, showing several color changes which can be indicative of soil horizons"/>
          <p:cNvPicPr preferRelativeResize="0">
            <a:picLocks noGrp="1"/>
          </p:cNvPicPr>
          <p:nvPr>
            <p:ph sz="half" idx="2"/>
          </p:nvPr>
        </p:nvPicPr>
        <p:blipFill rotWithShape="1">
          <a:blip r:embed="rId2">
            <a:alphaModFix/>
          </a:blip>
          <a:srcRect/>
          <a:stretch/>
        </p:blipFill>
        <p:spPr>
          <a:xfrm>
            <a:off x="6710122" y="1615209"/>
            <a:ext cx="1687253" cy="4351338"/>
          </a:xfrm>
          <a:prstGeom prst="rect">
            <a:avLst/>
          </a:prstGeom>
          <a:noFill/>
          <a:ln>
            <a:noFill/>
          </a:ln>
        </p:spPr>
      </p:pic>
      <p:pic>
        <p:nvPicPr>
          <p:cNvPr id="18" name="Content Placeholder 6" descr="meter stick"/>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192843" y="3953175"/>
            <a:ext cx="4830883" cy="154952"/>
          </a:xfrm>
        </p:spPr>
      </p:pic>
      <p:cxnSp>
        <p:nvCxnSpPr>
          <p:cNvPr id="19" name="Shape 245" descr="Arrow points to top of profile."/>
          <p:cNvCxnSpPr/>
          <p:nvPr/>
        </p:nvCxnSpPr>
        <p:spPr>
          <a:xfrm flipV="1">
            <a:off x="5772292" y="1849336"/>
            <a:ext cx="865490" cy="45980"/>
          </a:xfrm>
          <a:prstGeom prst="straightConnector1">
            <a:avLst/>
          </a:prstGeom>
          <a:noFill/>
          <a:ln w="9525" cap="flat" cmpd="sng">
            <a:solidFill>
              <a:srgbClr val="000000"/>
            </a:solidFill>
            <a:prstDash val="solid"/>
            <a:round/>
            <a:headEnd type="none" w="med" len="med"/>
            <a:tailEnd type="triangle" w="lg" len="lg"/>
          </a:ln>
        </p:spPr>
      </p:cxnSp>
      <p:cxnSp>
        <p:nvCxnSpPr>
          <p:cNvPr id="20" name="Shape 246" descr="arrow pointing to soil color change at bottom of first horizon"/>
          <p:cNvCxnSpPr/>
          <p:nvPr/>
        </p:nvCxnSpPr>
        <p:spPr>
          <a:xfrm flipV="1">
            <a:off x="5772292" y="2193536"/>
            <a:ext cx="865490" cy="375341"/>
          </a:xfrm>
          <a:prstGeom prst="straightConnector1">
            <a:avLst/>
          </a:prstGeom>
          <a:noFill/>
          <a:ln w="9525" cap="flat" cmpd="sng">
            <a:solidFill>
              <a:srgbClr val="000000"/>
            </a:solidFill>
            <a:prstDash val="solid"/>
            <a:round/>
            <a:headEnd type="none" w="med" len="med"/>
            <a:tailEnd type="triangle" w="lg" len="lg"/>
          </a:ln>
        </p:spPr>
      </p:cxnSp>
      <p:cxnSp>
        <p:nvCxnSpPr>
          <p:cNvPr id="21" name="Shape 270" descr="the arrow points to a demarcation in the soil profile where the color changes from a dark brown to a lighter color. "/>
          <p:cNvCxnSpPr/>
          <p:nvPr/>
        </p:nvCxnSpPr>
        <p:spPr>
          <a:xfrm flipV="1">
            <a:off x="5902363" y="3408841"/>
            <a:ext cx="722276" cy="258702"/>
          </a:xfrm>
          <a:prstGeom prst="straightConnector1">
            <a:avLst/>
          </a:prstGeom>
          <a:noFill/>
          <a:ln w="9525" cap="flat" cmpd="sng">
            <a:solidFill>
              <a:srgbClr val="000000"/>
            </a:solidFill>
            <a:prstDash val="solid"/>
            <a:round/>
            <a:headEnd type="none" w="med" len="med"/>
            <a:tailEnd type="triangle" w="lg" len="lg"/>
          </a:ln>
        </p:spPr>
      </p:cxnSp>
      <p:sp>
        <p:nvSpPr>
          <p:cNvPr id="22" name="Rectángulo 21"/>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44820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11</a:t>
            </a:fld>
            <a:endParaRPr lang="en-US" dirty="0"/>
          </a:p>
        </p:txBody>
      </p:sp>
      <p:sp>
        <p:nvSpPr>
          <p:cNvPr id="5" name="Title 2">
            <a:extLst>
              <a:ext uri="{FF2B5EF4-FFF2-40B4-BE49-F238E27FC236}">
                <a16:creationId xmlns:a16="http://schemas.microsoft.com/office/drawing/2014/main" id="{7A16EF2D-E49F-42C1-B5C4-9CF04F7F5441}"/>
              </a:ext>
            </a:extLst>
          </p:cNvPr>
          <p:cNvSpPr>
            <a:spLocks noGrp="1"/>
          </p:cNvSpPr>
          <p:nvPr>
            <p:ph type="title"/>
          </p:nvPr>
        </p:nvSpPr>
        <p:spPr>
          <a:xfrm>
            <a:off x="1722019" y="989774"/>
            <a:ext cx="7186847" cy="708353"/>
          </a:xfrm>
        </p:spPr>
        <p:txBody>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Identificando el Segundo Horizonte (Cont.)</a:t>
            </a:r>
            <a:endParaRPr lang="es-AR" dirty="0"/>
          </a:p>
        </p:txBody>
      </p:sp>
      <p:sp>
        <p:nvSpPr>
          <p:cNvPr id="6" name="Content Placeholder 2"/>
          <p:cNvSpPr txBox="1">
            <a:spLocks/>
          </p:cNvSpPr>
          <p:nvPr/>
        </p:nvSpPr>
        <p:spPr>
          <a:xfrm>
            <a:off x="1722019" y="1615210"/>
            <a:ext cx="391684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s-ES" sz="1600" dirty="0">
                <a:solidFill>
                  <a:srgbClr val="000000"/>
                </a:solidFill>
                <a:latin typeface="Arial"/>
                <a:ea typeface="Arial"/>
                <a:cs typeface="Arial"/>
                <a:sym typeface="Arial"/>
              </a:rPr>
              <a:t>El horizonte superior o </a:t>
            </a:r>
            <a:r>
              <a:rPr lang="es-ES" sz="1600" dirty="0" smtClean="0">
                <a:solidFill>
                  <a:srgbClr val="000000"/>
                </a:solidFill>
                <a:latin typeface="Arial"/>
                <a:ea typeface="Arial"/>
                <a:cs typeface="Arial"/>
                <a:sym typeface="Arial"/>
              </a:rPr>
              <a:t>primero </a:t>
            </a:r>
            <a:r>
              <a:rPr lang="es-ES" sz="1600" dirty="0">
                <a:solidFill>
                  <a:srgbClr val="000000"/>
                </a:solidFill>
                <a:latin typeface="Arial"/>
                <a:ea typeface="Arial"/>
                <a:cs typeface="Arial"/>
                <a:sym typeface="Arial"/>
              </a:rPr>
              <a:t>siempre comienza en la superficie del suelo y siempre se mide como 0 cm.</a:t>
            </a:r>
          </a:p>
          <a:p>
            <a:pPr marL="0" lvl="0" indent="0" algn="just">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600" dirty="0">
                <a:solidFill>
                  <a:srgbClr val="000000"/>
                </a:solidFill>
                <a:latin typeface="Arial"/>
                <a:ea typeface="Arial"/>
                <a:cs typeface="Arial"/>
                <a:sym typeface="Arial"/>
              </a:rPr>
              <a:t>Donde el suelo cambia de apariencia es la parte inferior del primer horizonte y la parte superior del segundo horizonte.</a:t>
            </a:r>
          </a:p>
          <a:p>
            <a:pPr marL="0" lvl="0" indent="0" algn="just">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600" dirty="0">
                <a:solidFill>
                  <a:srgbClr val="000000"/>
                </a:solidFill>
                <a:latin typeface="Arial"/>
                <a:ea typeface="Arial"/>
                <a:cs typeface="Arial"/>
                <a:sym typeface="Arial"/>
              </a:rPr>
              <a:t>Donde el suelo vuelve a cambiar de apariencia es la parte inferior del segundo horizonte y la parte superior del tercer horizonte.</a:t>
            </a:r>
          </a:p>
          <a:p>
            <a:pPr marL="0" lvl="0" indent="0" algn="just">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600" b="1" dirty="0">
                <a:solidFill>
                  <a:srgbClr val="000000"/>
                </a:solidFill>
                <a:latin typeface="Arial"/>
                <a:ea typeface="Arial"/>
                <a:cs typeface="Arial"/>
                <a:sym typeface="Arial"/>
              </a:rPr>
              <a:t>Donde el suelo vuelve a cambiar de apariencia es la parte inferior del tercer horizonte.</a:t>
            </a:r>
          </a:p>
          <a:p>
            <a:pPr marL="0" lvl="0" indent="0" algn="just">
              <a:spcBef>
                <a:spcPts val="0"/>
              </a:spcBef>
              <a:buClr>
                <a:srgbClr val="000000"/>
              </a:buClr>
              <a:buSzPct val="25000"/>
              <a:buNone/>
            </a:pPr>
            <a:endParaRPr lang="es-ES" sz="1600" b="1"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600" b="1" dirty="0">
                <a:solidFill>
                  <a:srgbClr val="000000"/>
                </a:solidFill>
                <a:latin typeface="Arial"/>
                <a:ea typeface="Arial"/>
                <a:cs typeface="Arial"/>
                <a:sym typeface="Arial"/>
              </a:rPr>
              <a:t>En este perfil de suelo, el tercer horizonte termina por debajo de 1 metro de profundidad. Si su pozo tuviera solo 1 metro de profundidad, informaría en sus metadatos que el horizonte más bajo se extendía por debajo de su pozo.</a:t>
            </a:r>
            <a:endParaRPr lang="es-AR" sz="1800" b="1" dirty="0">
              <a:solidFill>
                <a:schemeClr val="dk1"/>
              </a:solidFill>
              <a:ea typeface="Calibri"/>
              <a:cs typeface="Calibri"/>
              <a:sym typeface="Calibri"/>
            </a:endParaRPr>
          </a:p>
        </p:txBody>
      </p:sp>
      <p:pic>
        <p:nvPicPr>
          <p:cNvPr id="7" name="Shape 211" descr="Photograph of a soil profile, showing several color changes which can be indicative of soil horizons"/>
          <p:cNvPicPr preferRelativeResize="0">
            <a:picLocks noGrp="1"/>
          </p:cNvPicPr>
          <p:nvPr>
            <p:ph sz="half" idx="2"/>
          </p:nvPr>
        </p:nvPicPr>
        <p:blipFill rotWithShape="1">
          <a:blip r:embed="rId2">
            <a:alphaModFix/>
          </a:blip>
          <a:srcRect/>
          <a:stretch/>
        </p:blipFill>
        <p:spPr>
          <a:xfrm>
            <a:off x="6631164" y="1615210"/>
            <a:ext cx="1687253" cy="4351338"/>
          </a:xfrm>
          <a:prstGeom prst="rect">
            <a:avLst/>
          </a:prstGeom>
          <a:noFill/>
          <a:ln>
            <a:noFill/>
          </a:ln>
        </p:spPr>
      </p:pic>
      <p:pic>
        <p:nvPicPr>
          <p:cNvPr id="8" name="Content Placeholder 6" descr="meter stick"/>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113885" y="3953176"/>
            <a:ext cx="4830883" cy="154952"/>
          </a:xfrm>
        </p:spPr>
      </p:pic>
      <p:cxnSp>
        <p:nvCxnSpPr>
          <p:cNvPr id="9" name="Shape 245" descr="Arrow points to top of profile."/>
          <p:cNvCxnSpPr/>
          <p:nvPr/>
        </p:nvCxnSpPr>
        <p:spPr>
          <a:xfrm flipV="1">
            <a:off x="5772292" y="1849336"/>
            <a:ext cx="865490" cy="45980"/>
          </a:xfrm>
          <a:prstGeom prst="straightConnector1">
            <a:avLst/>
          </a:prstGeom>
          <a:noFill/>
          <a:ln w="9525" cap="flat" cmpd="sng">
            <a:solidFill>
              <a:srgbClr val="000000"/>
            </a:solidFill>
            <a:prstDash val="solid"/>
            <a:round/>
            <a:headEnd type="none" w="med" len="med"/>
            <a:tailEnd type="triangle" w="lg" len="lg"/>
          </a:ln>
        </p:spPr>
      </p:cxnSp>
      <p:cxnSp>
        <p:nvCxnSpPr>
          <p:cNvPr id="10" name="Shape 246" descr="arrow pointing to soil color change at bottom of first horizon"/>
          <p:cNvCxnSpPr/>
          <p:nvPr/>
        </p:nvCxnSpPr>
        <p:spPr>
          <a:xfrm flipV="1">
            <a:off x="5772292" y="2193536"/>
            <a:ext cx="865490" cy="375341"/>
          </a:xfrm>
          <a:prstGeom prst="straightConnector1">
            <a:avLst/>
          </a:prstGeom>
          <a:noFill/>
          <a:ln w="9525" cap="flat" cmpd="sng">
            <a:solidFill>
              <a:srgbClr val="000000"/>
            </a:solidFill>
            <a:prstDash val="solid"/>
            <a:round/>
            <a:headEnd type="none" w="med" len="med"/>
            <a:tailEnd type="triangle" w="lg" len="lg"/>
          </a:ln>
        </p:spPr>
      </p:cxnSp>
      <p:cxnSp>
        <p:nvCxnSpPr>
          <p:cNvPr id="11" name="Shape 270" descr="the arrow points to a demarcation in the soil profile where the color changes from a dark brown to a lighter color. "/>
          <p:cNvCxnSpPr/>
          <p:nvPr/>
        </p:nvCxnSpPr>
        <p:spPr>
          <a:xfrm flipV="1">
            <a:off x="5902363" y="3408841"/>
            <a:ext cx="722276" cy="258702"/>
          </a:xfrm>
          <a:prstGeom prst="straightConnector1">
            <a:avLst/>
          </a:prstGeom>
          <a:noFill/>
          <a:ln w="9525" cap="flat" cmpd="sng">
            <a:solidFill>
              <a:srgbClr val="000000"/>
            </a:solidFill>
            <a:prstDash val="solid"/>
            <a:round/>
            <a:headEnd type="none" w="med" len="med"/>
            <a:tailEnd type="triangle" w="lg" len="lg"/>
          </a:ln>
        </p:spPr>
      </p:cxnSp>
      <p:cxnSp>
        <p:nvCxnSpPr>
          <p:cNvPr id="12" name="Shape 288" descr="The arrow points to the bottom of the profile that has been exposed in the pit. "/>
          <p:cNvCxnSpPr/>
          <p:nvPr/>
        </p:nvCxnSpPr>
        <p:spPr>
          <a:xfrm>
            <a:off x="5772292" y="4507507"/>
            <a:ext cx="885703" cy="563257"/>
          </a:xfrm>
          <a:prstGeom prst="straightConnector1">
            <a:avLst/>
          </a:prstGeom>
          <a:noFill/>
          <a:ln w="9525" cap="flat" cmpd="sng">
            <a:solidFill>
              <a:srgbClr val="000000"/>
            </a:solidFill>
            <a:prstDash val="solid"/>
            <a:round/>
            <a:headEnd type="none" w="med" len="med"/>
            <a:tailEnd type="triangle" w="lg" len="lg"/>
          </a:ln>
        </p:spPr>
      </p:cxnSp>
      <p:sp>
        <p:nvSpPr>
          <p:cNvPr id="16" name="Rectángulo 15"/>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46432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12</a:t>
            </a:fld>
            <a:endParaRPr lang="en-US" dirty="0"/>
          </a:p>
        </p:txBody>
      </p:sp>
      <p:sp>
        <p:nvSpPr>
          <p:cNvPr id="6"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12</a:t>
            </a:fld>
            <a:endParaRPr lang="es-AR" dirty="0"/>
          </a:p>
        </p:txBody>
      </p:sp>
      <p:sp>
        <p:nvSpPr>
          <p:cNvPr id="7" name="Title 3">
            <a:extLst>
              <a:ext uri="{FF2B5EF4-FFF2-40B4-BE49-F238E27FC236}">
                <a16:creationId xmlns:a16="http://schemas.microsoft.com/office/drawing/2014/main" id="{604FD67F-9F49-4DCC-A8BE-426F09D8D8BF}"/>
              </a:ext>
            </a:extLst>
          </p:cNvPr>
          <p:cNvSpPr>
            <a:spLocks noGrp="1"/>
          </p:cNvSpPr>
          <p:nvPr>
            <p:ph type="title"/>
          </p:nvPr>
        </p:nvSpPr>
        <p:spPr>
          <a:xfrm>
            <a:off x="1407746" y="1020209"/>
            <a:ext cx="6876459" cy="609833"/>
          </a:xfrm>
        </p:spPr>
        <p:txBody>
          <a:bodyPr>
            <a:normAutofit fontScale="90000"/>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Descripción de los horizontes del suelo: perfil expuesto</a:t>
            </a:r>
            <a:endParaRPr lang="es-AR" dirty="0"/>
          </a:p>
        </p:txBody>
      </p:sp>
      <p:sp>
        <p:nvSpPr>
          <p:cNvPr id="8"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Fotografíe el perfil con un metro marcando las profundidades del horizonte y con los horizontes marcados</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Coloque el metro de 0 cm en la parte superior del perfil</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Asegúrese de que el sol brille en el perfil para mostrar mejor cualquier diferencia en el color o la forma del </a:t>
            </a:r>
            <a:r>
              <a:rPr lang="es-ES" sz="1600" dirty="0" err="1">
                <a:solidFill>
                  <a:srgbClr val="000000"/>
                </a:solidFill>
                <a:latin typeface="Arial"/>
                <a:ea typeface="Arial"/>
                <a:cs typeface="Arial"/>
                <a:sym typeface="Arial"/>
              </a:rPr>
              <a:t>ped</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0"/>
              </a:spcBef>
              <a:spcAft>
                <a:spcPts val="1200"/>
              </a:spcAft>
              <a:buClr>
                <a:srgbClr val="000000"/>
              </a:buClr>
              <a:buSzPct val="25000"/>
              <a:buNone/>
            </a:pPr>
            <a:r>
              <a:rPr lang="es-ES" sz="1600" dirty="0">
                <a:solidFill>
                  <a:srgbClr val="000000"/>
                </a:solidFill>
                <a:latin typeface="Arial"/>
                <a:ea typeface="Arial"/>
                <a:cs typeface="Arial"/>
                <a:sym typeface="Arial"/>
              </a:rPr>
              <a:t>Si no tiene un perfil de suelo expuesto disponible, puede crear un perfil usando una barrena, como se describe en las siguientes diapositivas.</a:t>
            </a:r>
            <a:r>
              <a:rPr lang="es-AR" sz="1800" dirty="0" smtClean="0">
                <a:solidFill>
                  <a:srgbClr val="000000"/>
                </a:solidFill>
                <a:latin typeface="Arial"/>
                <a:ea typeface="Arial"/>
                <a:cs typeface="Arial"/>
                <a:sym typeface="Arial"/>
              </a:rPr>
              <a:t> </a:t>
            </a:r>
          </a:p>
          <a:p>
            <a:pPr marL="0" indent="0">
              <a:lnSpc>
                <a:spcPct val="100000"/>
              </a:lnSpc>
              <a:spcBef>
                <a:spcPts val="0"/>
              </a:spcBef>
              <a:spcAft>
                <a:spcPts val="1200"/>
              </a:spcAft>
              <a:buNone/>
            </a:pPr>
            <a:endParaRPr lang="es-AR" sz="1800" dirty="0">
              <a:solidFill>
                <a:schemeClr val="dk1"/>
              </a:solidFill>
              <a:ea typeface="Calibri"/>
              <a:cs typeface="Calibri"/>
              <a:sym typeface="Calibri"/>
            </a:endParaRPr>
          </a:p>
        </p:txBody>
      </p:sp>
      <p:pic>
        <p:nvPicPr>
          <p:cNvPr id="9" name="Shape 537" descr="Photograph of an exposed soil profile. White cards are labeled with the horizons that are visible. "/>
          <p:cNvPicPr preferRelativeResize="0">
            <a:picLocks noGrp="1"/>
          </p:cNvPicPr>
          <p:nvPr>
            <p:ph sz="half" idx="2"/>
          </p:nvPr>
        </p:nvPicPr>
        <p:blipFill rotWithShape="1">
          <a:blip r:embed="rId2">
            <a:alphaModFix/>
          </a:blip>
          <a:srcRect/>
          <a:stretch/>
        </p:blipFill>
        <p:spPr>
          <a:xfrm>
            <a:off x="6125981" y="1615208"/>
            <a:ext cx="2685510" cy="4187075"/>
          </a:xfrm>
          <a:prstGeom prst="rect">
            <a:avLst/>
          </a:prstGeom>
          <a:noFill/>
          <a:ln>
            <a:noFill/>
          </a:ln>
        </p:spPr>
      </p:pic>
      <p:sp>
        <p:nvSpPr>
          <p:cNvPr id="10" name="TextBox 1"/>
          <p:cNvSpPr txBox="1"/>
          <p:nvPr/>
        </p:nvSpPr>
        <p:spPr>
          <a:xfrm>
            <a:off x="6125981" y="5853164"/>
            <a:ext cx="2685510" cy="544118"/>
          </a:xfrm>
          <a:prstGeom prst="rect">
            <a:avLst/>
          </a:prstGeom>
          <a:noFill/>
        </p:spPr>
        <p:txBody>
          <a:bodyPr wrap="square" rtlCol="0">
            <a:normAutofit fontScale="85000" lnSpcReduction="10000"/>
          </a:bodyPr>
          <a:lstStyle/>
          <a:p>
            <a:pPr lvl="0">
              <a:buClr>
                <a:srgbClr val="000000"/>
              </a:buClr>
              <a:buSzPct val="25000"/>
            </a:pPr>
            <a:r>
              <a:rPr lang="es-ES" sz="1200" dirty="0" err="1">
                <a:solidFill>
                  <a:srgbClr val="000000"/>
                </a:solidFill>
                <a:latin typeface="Arial"/>
                <a:ea typeface="Arial"/>
                <a:cs typeface="Arial"/>
                <a:sym typeface="Arial"/>
              </a:rPr>
              <a:t>Pit</a:t>
            </a:r>
            <a:r>
              <a:rPr lang="es-ES" sz="1200" dirty="0">
                <a:solidFill>
                  <a:srgbClr val="000000"/>
                </a:solidFill>
                <a:latin typeface="Arial"/>
                <a:ea typeface="Arial"/>
                <a:cs typeface="Arial"/>
                <a:sym typeface="Arial"/>
              </a:rPr>
              <a:t> Imagen cortesía del Dr. </a:t>
            </a:r>
            <a:r>
              <a:rPr lang="es-ES" sz="1200" dirty="0" err="1">
                <a:solidFill>
                  <a:srgbClr val="000000"/>
                </a:solidFill>
                <a:latin typeface="Arial"/>
                <a:ea typeface="Arial"/>
                <a:cs typeface="Arial"/>
                <a:sym typeface="Arial"/>
              </a:rPr>
              <a:t>Ray</a:t>
            </a:r>
            <a:r>
              <a:rPr lang="es-ES" sz="1200" dirty="0">
                <a:solidFill>
                  <a:srgbClr val="000000"/>
                </a:solidFill>
                <a:latin typeface="Arial"/>
                <a:ea typeface="Arial"/>
                <a:cs typeface="Arial"/>
                <a:sym typeface="Arial"/>
              </a:rPr>
              <a:t> </a:t>
            </a:r>
            <a:r>
              <a:rPr lang="es-ES" sz="1200" dirty="0" err="1">
                <a:solidFill>
                  <a:srgbClr val="000000"/>
                </a:solidFill>
                <a:latin typeface="Arial"/>
                <a:ea typeface="Arial"/>
                <a:cs typeface="Arial"/>
                <a:sym typeface="Arial"/>
              </a:rPr>
              <a:t>Weil</a:t>
            </a:r>
            <a:r>
              <a:rPr lang="es-ES" sz="1200" dirty="0">
                <a:solidFill>
                  <a:srgbClr val="000000"/>
                </a:solidFill>
                <a:latin typeface="Arial"/>
                <a:ea typeface="Arial"/>
                <a:cs typeface="Arial"/>
                <a:sym typeface="Arial"/>
              </a:rPr>
              <a:t>, Universidad de Maryland. Las etiquetas son específicas de este perfil únicamente.</a:t>
            </a:r>
            <a:endParaRPr lang="es-AR" sz="1200" dirty="0">
              <a:solidFill>
                <a:srgbClr val="000000"/>
              </a:solidFill>
              <a:latin typeface="Arial"/>
              <a:ea typeface="Arial"/>
              <a:cs typeface="Arial"/>
              <a:sym typeface="Arial"/>
            </a:endParaRPr>
          </a:p>
        </p:txBody>
      </p:sp>
      <p:sp>
        <p:nvSpPr>
          <p:cNvPr id="11" name="Rectángulo 10"/>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67232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13</a:t>
            </a:fld>
            <a:endParaRPr lang="en-US" dirty="0"/>
          </a:p>
        </p:txBody>
      </p:sp>
      <p:sp>
        <p:nvSpPr>
          <p:cNvPr id="6" name="Title 3">
            <a:extLst>
              <a:ext uri="{FF2B5EF4-FFF2-40B4-BE49-F238E27FC236}">
                <a16:creationId xmlns:a16="http://schemas.microsoft.com/office/drawing/2014/main" id="{6D66C319-8A01-48ED-9B5A-D9D5769F7AF4}"/>
              </a:ext>
            </a:extLst>
          </p:cNvPr>
          <p:cNvSpPr>
            <a:spLocks noGrp="1"/>
          </p:cNvSpPr>
          <p:nvPr>
            <p:ph type="title"/>
          </p:nvPr>
        </p:nvSpPr>
        <p:spPr>
          <a:xfrm>
            <a:off x="1459443" y="1146516"/>
            <a:ext cx="6720280" cy="598961"/>
          </a:xfrm>
        </p:spPr>
        <p:txBody>
          <a:bodyPr>
            <a:normAutofit fontScale="90000"/>
          </a:bodyPr>
          <a:lstStyle/>
          <a:p>
            <a:r>
              <a:rPr lang="es-ES" sz="2400" b="1" dirty="0">
                <a:solidFill>
                  <a:srgbClr val="48340C"/>
                </a:solidFill>
                <a:latin typeface="Arial" panose="020B0604020202020204" pitchFamily="34" charset="0"/>
                <a:ea typeface="Arial" panose="020B0604020202020204" pitchFamily="34" charset="0"/>
                <a:cs typeface="Arial" panose="020B0604020202020204" pitchFamily="34" charset="0"/>
              </a:rPr>
              <a:t>Descripción de horizontes de suelo: perfil de barrena</a:t>
            </a:r>
            <a:endParaRPr lang="es-AR" dirty="0"/>
          </a:p>
        </p:txBody>
      </p:sp>
      <p:sp>
        <p:nvSpPr>
          <p:cNvPr id="7" name="Content Placeholder 2"/>
          <p:cNvSpPr txBox="1">
            <a:spLocks/>
          </p:cNvSpPr>
          <p:nvPr/>
        </p:nvSpPr>
        <p:spPr>
          <a:xfrm>
            <a:off x="1459443" y="1911661"/>
            <a:ext cx="350117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Clr>
                <a:srgbClr val="000000"/>
              </a:buClr>
              <a:buSzPct val="25000"/>
              <a:buNone/>
            </a:pPr>
            <a:r>
              <a:rPr lang="es-ES" sz="1600" dirty="0">
                <a:solidFill>
                  <a:srgbClr val="000000"/>
                </a:solidFill>
                <a:latin typeface="Arial"/>
                <a:ea typeface="Arial"/>
                <a:cs typeface="Arial"/>
                <a:sym typeface="Arial"/>
              </a:rPr>
              <a:t>Una vez que se coloca el perfil barreno, producirá un perfil de suelo como el suelo debajo de la superficie.</a:t>
            </a:r>
          </a:p>
          <a:p>
            <a:pPr marL="0" indent="0" algn="just">
              <a:lnSpc>
                <a:spcPct val="100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indent="0" algn="just">
              <a:lnSpc>
                <a:spcPct val="100000"/>
              </a:lnSpc>
              <a:spcBef>
                <a:spcPts val="0"/>
              </a:spcBef>
              <a:buClr>
                <a:srgbClr val="000000"/>
              </a:buClr>
              <a:buSzPct val="25000"/>
              <a:buNone/>
            </a:pPr>
            <a:r>
              <a:rPr lang="es-ES" sz="1600" dirty="0">
                <a:solidFill>
                  <a:srgbClr val="000000"/>
                </a:solidFill>
                <a:latin typeface="Arial"/>
                <a:ea typeface="Arial"/>
                <a:cs typeface="Arial"/>
                <a:sym typeface="Arial"/>
              </a:rPr>
              <a:t>Identifique las profundidades superior e inferior de los horizontes del perfil e introdúzcalas en la aplicación de entrada de datos para configurar su sitio de muestreo de caracterización de suelos.</a:t>
            </a:r>
          </a:p>
          <a:p>
            <a:pPr marL="0" indent="0" algn="just">
              <a:lnSpc>
                <a:spcPct val="100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indent="0" algn="just">
              <a:lnSpc>
                <a:spcPct val="100000"/>
              </a:lnSpc>
              <a:spcBef>
                <a:spcPts val="0"/>
              </a:spcBef>
              <a:buClr>
                <a:srgbClr val="000000"/>
              </a:buClr>
              <a:buSzPct val="25000"/>
              <a:buNone/>
            </a:pPr>
            <a:r>
              <a:rPr lang="es-ES" sz="1600" dirty="0">
                <a:solidFill>
                  <a:srgbClr val="000000"/>
                </a:solidFill>
                <a:latin typeface="Arial"/>
                <a:ea typeface="Arial"/>
                <a:cs typeface="Arial"/>
                <a:sym typeface="Arial"/>
              </a:rPr>
              <a:t>Una capa de suelo debe tener al menos 3 cm de espesor para ser considerada Horizonte.</a:t>
            </a:r>
          </a:p>
          <a:p>
            <a:pPr marL="0" indent="0" algn="just">
              <a:lnSpc>
                <a:spcPct val="100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indent="0" algn="just">
              <a:lnSpc>
                <a:spcPct val="100000"/>
              </a:lnSpc>
              <a:spcBef>
                <a:spcPts val="0"/>
              </a:spcBef>
              <a:buClr>
                <a:srgbClr val="000000"/>
              </a:buClr>
              <a:buSzPct val="25000"/>
              <a:buNone/>
            </a:pPr>
            <a:r>
              <a:rPr lang="es-ES" sz="1600" dirty="0">
                <a:solidFill>
                  <a:srgbClr val="000000"/>
                </a:solidFill>
                <a:latin typeface="Arial"/>
                <a:ea typeface="Arial"/>
                <a:cs typeface="Arial"/>
                <a:sym typeface="Arial"/>
              </a:rPr>
              <a:t>Si ve una capa de menos de 3 cm de grosor, considérela como parte del horizonte por encima o por debajo y anótelo en sus metadatos</a:t>
            </a:r>
            <a:r>
              <a:rPr lang="es-ES" sz="1600" dirty="0" smtClean="0">
                <a:solidFill>
                  <a:srgbClr val="000000"/>
                </a:solidFill>
                <a:latin typeface="Arial"/>
                <a:ea typeface="Arial"/>
                <a:cs typeface="Arial"/>
                <a:sym typeface="Arial"/>
              </a:rPr>
              <a:t>.</a:t>
            </a:r>
            <a:endParaRPr lang="es-AR" sz="1800" dirty="0" smtClean="0">
              <a:solidFill>
                <a:srgbClr val="000000"/>
              </a:solidFill>
              <a:latin typeface="Arial"/>
              <a:ea typeface="Arial"/>
              <a:cs typeface="Arial"/>
              <a:sym typeface="Arial"/>
            </a:endParaRPr>
          </a:p>
          <a:p>
            <a:pPr marL="0" indent="0">
              <a:lnSpc>
                <a:spcPct val="100000"/>
              </a:lnSpc>
              <a:spcBef>
                <a:spcPts val="0"/>
              </a:spcBef>
              <a:buNone/>
            </a:pPr>
            <a:endParaRPr lang="es-AR" sz="1800" dirty="0">
              <a:solidFill>
                <a:schemeClr val="dk1"/>
              </a:solidFill>
              <a:ea typeface="Calibri"/>
              <a:cs typeface="Calibri"/>
              <a:sym typeface="Calibri"/>
            </a:endParaRPr>
          </a:p>
        </p:txBody>
      </p:sp>
      <p:pic>
        <p:nvPicPr>
          <p:cNvPr id="8" name="Shape 513" descr="This photograph shows soil derived from auger sampling, laid out on a tarp, with soil depth adjusted according to instructions in the Selecting, Exposing and Defining a Soil Characterization Site Protocol. Golf tees are placed where each soil horizon begins and ends. "/>
          <p:cNvPicPr preferRelativeResize="0">
            <a:picLocks noGrp="1"/>
          </p:cNvPicPr>
          <p:nvPr>
            <p:ph sz="half" idx="2"/>
          </p:nvPr>
        </p:nvPicPr>
        <p:blipFill rotWithShape="1">
          <a:blip r:embed="rId2">
            <a:alphaModFix/>
          </a:blip>
          <a:srcRect/>
          <a:stretch/>
        </p:blipFill>
        <p:spPr>
          <a:xfrm>
            <a:off x="5094055" y="1911661"/>
            <a:ext cx="3752765" cy="2717125"/>
          </a:xfrm>
          <a:prstGeom prst="rect">
            <a:avLst/>
          </a:prstGeom>
          <a:noFill/>
          <a:ln>
            <a:noFill/>
          </a:ln>
        </p:spPr>
      </p:pic>
      <p:sp>
        <p:nvSpPr>
          <p:cNvPr id="9" name="TextBox 2"/>
          <p:cNvSpPr txBox="1"/>
          <p:nvPr/>
        </p:nvSpPr>
        <p:spPr>
          <a:xfrm>
            <a:off x="5094055" y="4628786"/>
            <a:ext cx="3752765" cy="1815882"/>
          </a:xfrm>
          <a:prstGeom prst="rect">
            <a:avLst/>
          </a:prstGeom>
          <a:noFill/>
        </p:spPr>
        <p:txBody>
          <a:bodyPr wrap="square" rtlCol="0">
            <a:spAutoFit/>
          </a:bodyPr>
          <a:lstStyle/>
          <a:p>
            <a:r>
              <a:rPr lang="es-ES" sz="1400" dirty="0"/>
              <a:t>Esta fotografía muestra el suelo derivado del muestreo con barrena, colocado sobre una lona, con la profundidad del suelo ajustada de acuerdo con las instrucciones del Protocolo de Selección, Exposición y Definición de un Sitio de Caracterización del Suelo. Los </a:t>
            </a:r>
            <a:r>
              <a:rPr lang="es-ES" sz="1400" dirty="0" err="1"/>
              <a:t>tees</a:t>
            </a:r>
            <a:r>
              <a:rPr lang="es-ES" sz="1400" dirty="0"/>
              <a:t> de golf se colocan donde comienza y termina cada horizonte de suelo.</a:t>
            </a:r>
            <a:endParaRPr lang="es-AR" sz="1400" dirty="0"/>
          </a:p>
        </p:txBody>
      </p:sp>
      <p:sp>
        <p:nvSpPr>
          <p:cNvPr id="10" name="Rectángulo 9"/>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89026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14</a:t>
            </a:fld>
            <a:endParaRPr lang="en-US" dirty="0"/>
          </a:p>
        </p:txBody>
      </p:sp>
      <p:sp>
        <p:nvSpPr>
          <p:cNvPr id="6" name="Title 2">
            <a:extLst>
              <a:ext uri="{FF2B5EF4-FFF2-40B4-BE49-F238E27FC236}">
                <a16:creationId xmlns:a16="http://schemas.microsoft.com/office/drawing/2014/main" id="{7D71165D-7385-41D7-9203-67122DB8C724}"/>
              </a:ext>
            </a:extLst>
          </p:cNvPr>
          <p:cNvSpPr>
            <a:spLocks noGrp="1"/>
          </p:cNvSpPr>
          <p:nvPr>
            <p:ph type="title"/>
          </p:nvPr>
        </p:nvSpPr>
        <p:spPr>
          <a:xfrm>
            <a:off x="1402080" y="1115978"/>
            <a:ext cx="7113270" cy="511810"/>
          </a:xfrm>
        </p:spPr>
        <p:txBody>
          <a:bodyPr>
            <a:normAutofit fontScale="90000"/>
          </a:bodyPr>
          <a:lstStyle/>
          <a:p>
            <a:r>
              <a:rPr lang="es-ES" sz="2400" b="1" dirty="0">
                <a:solidFill>
                  <a:srgbClr val="48340C"/>
                </a:solidFill>
                <a:latin typeface="Arial" panose="020B0604020202020204" pitchFamily="34" charset="0"/>
                <a:ea typeface="Arial" panose="020B0604020202020204" pitchFamily="34" charset="0"/>
                <a:cs typeface="Arial" panose="020B0604020202020204" pitchFamily="34" charset="0"/>
              </a:rPr>
              <a:t>Medición de horizontes del suelo en un perfil de barrena</a:t>
            </a:r>
            <a:endParaRPr lang="es-AR" dirty="0"/>
          </a:p>
        </p:txBody>
      </p:sp>
      <p:sp>
        <p:nvSpPr>
          <p:cNvPr id="7" name="Content Placeholder 2"/>
          <p:cNvSpPr txBox="1">
            <a:spLocks/>
          </p:cNvSpPr>
          <p:nvPr/>
        </p:nvSpPr>
        <p:spPr>
          <a:xfrm>
            <a:off x="1402080" y="1763435"/>
            <a:ext cx="3558541" cy="48867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91000"/>
              </a:lnSpc>
              <a:spcBef>
                <a:spcPts val="0"/>
              </a:spcBef>
              <a:buSzPct val="25000"/>
              <a:buNone/>
            </a:pPr>
            <a:r>
              <a:rPr lang="es-ES" sz="1800" dirty="0" smtClean="0">
                <a:solidFill>
                  <a:srgbClr val="000000"/>
                </a:solidFill>
                <a:latin typeface="Arial"/>
                <a:ea typeface="Arial"/>
                <a:cs typeface="Arial"/>
                <a:sym typeface="Arial"/>
              </a:rPr>
              <a:t>Recuerde</a:t>
            </a:r>
            <a:r>
              <a:rPr lang="es-ES" sz="1800" dirty="0">
                <a:solidFill>
                  <a:srgbClr val="000000"/>
                </a:solidFill>
                <a:latin typeface="Arial"/>
                <a:ea typeface="Arial"/>
                <a:cs typeface="Arial"/>
                <a:sym typeface="Arial"/>
              </a:rPr>
              <a:t>, la parte superior del horizonte </a:t>
            </a:r>
            <a:r>
              <a:rPr lang="es-ES" sz="1800" dirty="0" smtClean="0">
                <a:solidFill>
                  <a:srgbClr val="000000"/>
                </a:solidFill>
                <a:latin typeface="Arial"/>
                <a:ea typeface="Arial"/>
                <a:cs typeface="Arial"/>
                <a:sym typeface="Arial"/>
              </a:rPr>
              <a:t>superior siempre </a:t>
            </a:r>
            <a:r>
              <a:rPr lang="es-ES" sz="1800" dirty="0">
                <a:solidFill>
                  <a:srgbClr val="000000"/>
                </a:solidFill>
                <a:latin typeface="Arial"/>
                <a:ea typeface="Arial"/>
                <a:cs typeface="Arial"/>
                <a:sym typeface="Arial"/>
              </a:rPr>
              <a:t>comienza con una medida de 0 cm, así que coloque la parte superior de su regla allí.</a:t>
            </a:r>
          </a:p>
          <a:p>
            <a:pPr marL="0" lvl="0" indent="0">
              <a:lnSpc>
                <a:spcPct val="91000"/>
              </a:lnSpc>
              <a:spcBef>
                <a:spcPts val="0"/>
              </a:spcBef>
              <a:buSzPct val="25000"/>
              <a:buNone/>
            </a:pPr>
            <a:endParaRPr lang="es-ES" sz="1800" dirty="0">
              <a:solidFill>
                <a:srgbClr val="000000"/>
              </a:solidFill>
              <a:latin typeface="Arial"/>
              <a:ea typeface="Arial"/>
              <a:cs typeface="Arial"/>
              <a:sym typeface="Arial"/>
            </a:endParaRPr>
          </a:p>
          <a:p>
            <a:pPr marL="0" lvl="0" indent="0">
              <a:lnSpc>
                <a:spcPct val="91000"/>
              </a:lnSpc>
              <a:spcBef>
                <a:spcPts val="0"/>
              </a:spcBef>
              <a:buSzPct val="25000"/>
              <a:buNone/>
            </a:pPr>
            <a:r>
              <a:rPr lang="es-ES" sz="1800" dirty="0">
                <a:solidFill>
                  <a:srgbClr val="000000"/>
                </a:solidFill>
                <a:latin typeface="Arial"/>
                <a:ea typeface="Arial"/>
                <a:cs typeface="Arial"/>
                <a:sym typeface="Arial"/>
              </a:rPr>
              <a:t>La parte inferior de un horizonte tiene exactamente la misma profundidad que la parte superior del horizonte directamente debajo de él.</a:t>
            </a:r>
          </a:p>
          <a:p>
            <a:pPr marL="0" lvl="0" indent="0">
              <a:lnSpc>
                <a:spcPct val="91000"/>
              </a:lnSpc>
              <a:spcBef>
                <a:spcPts val="0"/>
              </a:spcBef>
              <a:buSzPct val="25000"/>
              <a:buNone/>
            </a:pPr>
            <a:endParaRPr lang="es-ES" sz="1800" dirty="0">
              <a:solidFill>
                <a:srgbClr val="000000"/>
              </a:solidFill>
              <a:latin typeface="Arial"/>
              <a:ea typeface="Arial"/>
              <a:cs typeface="Arial"/>
              <a:sym typeface="Arial"/>
            </a:endParaRPr>
          </a:p>
          <a:p>
            <a:pPr marL="0" lvl="0" indent="0">
              <a:lnSpc>
                <a:spcPct val="91000"/>
              </a:lnSpc>
              <a:spcBef>
                <a:spcPts val="0"/>
              </a:spcBef>
              <a:buSzPct val="25000"/>
              <a:buNone/>
            </a:pPr>
            <a:r>
              <a:rPr lang="es-ES" sz="1800" dirty="0">
                <a:solidFill>
                  <a:srgbClr val="000000"/>
                </a:solidFill>
                <a:latin typeface="Arial"/>
                <a:ea typeface="Arial"/>
                <a:cs typeface="Arial"/>
                <a:sym typeface="Arial"/>
              </a:rPr>
              <a:t>Estos son los horizontes que caracterizará y muestreará si realiza análisis de laboratorio.</a:t>
            </a:r>
          </a:p>
          <a:p>
            <a:pPr marL="0" lvl="0" indent="0">
              <a:lnSpc>
                <a:spcPct val="91000"/>
              </a:lnSpc>
              <a:spcBef>
                <a:spcPts val="0"/>
              </a:spcBef>
              <a:buSzPct val="25000"/>
              <a:buNone/>
            </a:pPr>
            <a:endParaRPr lang="es-ES" sz="1800" dirty="0">
              <a:solidFill>
                <a:srgbClr val="000000"/>
              </a:solidFill>
              <a:latin typeface="Arial"/>
              <a:ea typeface="Arial"/>
              <a:cs typeface="Arial"/>
              <a:sym typeface="Arial"/>
            </a:endParaRPr>
          </a:p>
          <a:p>
            <a:pPr marL="0" lvl="0" indent="0">
              <a:lnSpc>
                <a:spcPct val="91000"/>
              </a:lnSpc>
              <a:spcBef>
                <a:spcPts val="0"/>
              </a:spcBef>
              <a:buSzPct val="25000"/>
              <a:buNone/>
            </a:pPr>
            <a:r>
              <a:rPr lang="es-ES" sz="1800" dirty="0">
                <a:solidFill>
                  <a:srgbClr val="000000"/>
                </a:solidFill>
                <a:latin typeface="Arial"/>
                <a:ea typeface="Arial"/>
                <a:cs typeface="Arial"/>
                <a:sym typeface="Arial"/>
              </a:rPr>
              <a:t>Una vez analizado el perfil e identificados los horizontes, fotografiar el perfil, asegurándose de que el perfil esté igualmente iluminado por el sol (sin sombras).</a:t>
            </a:r>
            <a:r>
              <a:rPr lang="es-AR" sz="1800" dirty="0" smtClean="0">
                <a:solidFill>
                  <a:srgbClr val="000000"/>
                </a:solidFill>
                <a:latin typeface="Arial"/>
                <a:ea typeface="Arial"/>
                <a:cs typeface="Arial"/>
                <a:sym typeface="Arial"/>
              </a:rPr>
              <a:t> </a:t>
            </a:r>
          </a:p>
        </p:txBody>
      </p:sp>
      <p:pic>
        <p:nvPicPr>
          <p:cNvPr id="8" name="Shape 523" descr="Augered soil profile with golf tees showing the horizons."/>
          <p:cNvPicPr preferRelativeResize="0">
            <a:picLocks noGrp="1"/>
          </p:cNvPicPr>
          <p:nvPr>
            <p:ph sz="half" idx="2"/>
          </p:nvPr>
        </p:nvPicPr>
        <p:blipFill rotWithShape="1">
          <a:blip r:embed="rId2">
            <a:alphaModFix/>
          </a:blip>
          <a:srcRect/>
          <a:stretch/>
        </p:blipFill>
        <p:spPr>
          <a:xfrm>
            <a:off x="5193246" y="1763434"/>
            <a:ext cx="3402114" cy="2717125"/>
          </a:xfrm>
          <a:prstGeom prst="rect">
            <a:avLst/>
          </a:prstGeom>
          <a:noFill/>
          <a:ln>
            <a:noFill/>
          </a:ln>
        </p:spPr>
      </p:pic>
      <p:sp>
        <p:nvSpPr>
          <p:cNvPr id="9" name="Shape 522" descr="Augered soil profile with golf tees showing the horizons. The soil is lined up on a tarp, and a meter stick is being used as a reference."/>
          <p:cNvSpPr txBox="1"/>
          <p:nvPr/>
        </p:nvSpPr>
        <p:spPr>
          <a:xfrm>
            <a:off x="5532120" y="4649219"/>
            <a:ext cx="3063240" cy="1160454"/>
          </a:xfrm>
          <a:prstGeom prst="rect">
            <a:avLst/>
          </a:prstGeom>
          <a:noFill/>
          <a:ln>
            <a:noFill/>
          </a:ln>
        </p:spPr>
        <p:txBody>
          <a:bodyPr lIns="81625" tIns="40800" rIns="81625" bIns="40800" anchor="t" anchorCtr="0">
            <a:normAutofit/>
          </a:bodyPr>
          <a:lstStyle/>
          <a:p>
            <a:pPr lvl="0">
              <a:buClr>
                <a:srgbClr val="000000"/>
              </a:buClr>
              <a:buSzPct val="25000"/>
            </a:pPr>
            <a:r>
              <a:rPr lang="es-ES" sz="1400" dirty="0">
                <a:solidFill>
                  <a:srgbClr val="000000"/>
                </a:solidFill>
                <a:latin typeface="Arial"/>
                <a:ea typeface="Arial"/>
                <a:cs typeface="Arial"/>
                <a:sym typeface="Arial"/>
              </a:rPr>
              <a:t>Perfil de suelo </a:t>
            </a:r>
            <a:r>
              <a:rPr lang="es-ES" sz="1400" dirty="0" err="1">
                <a:solidFill>
                  <a:srgbClr val="000000"/>
                </a:solidFill>
                <a:latin typeface="Arial"/>
                <a:ea typeface="Arial"/>
                <a:cs typeface="Arial"/>
                <a:sym typeface="Arial"/>
              </a:rPr>
              <a:t>augered</a:t>
            </a:r>
            <a:r>
              <a:rPr lang="es-ES" sz="1400" dirty="0">
                <a:solidFill>
                  <a:srgbClr val="000000"/>
                </a:solidFill>
                <a:latin typeface="Arial"/>
                <a:ea typeface="Arial"/>
                <a:cs typeface="Arial"/>
                <a:sym typeface="Arial"/>
              </a:rPr>
              <a:t> con </a:t>
            </a:r>
            <a:r>
              <a:rPr lang="es-ES" sz="1400" dirty="0" err="1">
                <a:solidFill>
                  <a:srgbClr val="000000"/>
                </a:solidFill>
                <a:latin typeface="Arial"/>
                <a:ea typeface="Arial"/>
                <a:cs typeface="Arial"/>
                <a:sym typeface="Arial"/>
              </a:rPr>
              <a:t>tees</a:t>
            </a:r>
            <a:r>
              <a:rPr lang="es-ES" sz="1400" dirty="0">
                <a:solidFill>
                  <a:srgbClr val="000000"/>
                </a:solidFill>
                <a:latin typeface="Arial"/>
                <a:ea typeface="Arial"/>
                <a:cs typeface="Arial"/>
                <a:sym typeface="Arial"/>
              </a:rPr>
              <a:t> de golf que muestran los horizontes. Usado con permiso del </a:t>
            </a:r>
            <a:r>
              <a:rPr lang="es-ES" sz="1400" dirty="0" err="1">
                <a:solidFill>
                  <a:srgbClr val="000000"/>
                </a:solidFill>
                <a:latin typeface="Arial"/>
                <a:ea typeface="Arial"/>
                <a:cs typeface="Arial"/>
                <a:sym typeface="Arial"/>
              </a:rPr>
              <a:t>Mid</a:t>
            </a:r>
            <a:r>
              <a:rPr lang="es-ES" sz="1400" dirty="0">
                <a:solidFill>
                  <a:srgbClr val="000000"/>
                </a:solidFill>
                <a:latin typeface="Arial"/>
                <a:ea typeface="Arial"/>
                <a:cs typeface="Arial"/>
                <a:sym typeface="Arial"/>
              </a:rPr>
              <a:t> Valley </a:t>
            </a:r>
            <a:r>
              <a:rPr lang="es-ES" sz="1400" dirty="0" err="1">
                <a:solidFill>
                  <a:srgbClr val="000000"/>
                </a:solidFill>
                <a:latin typeface="Arial"/>
                <a:ea typeface="Arial"/>
                <a:cs typeface="Arial"/>
                <a:sym typeface="Arial"/>
              </a:rPr>
              <a:t>Secondary</a:t>
            </a:r>
            <a:r>
              <a:rPr lang="es-ES" sz="1400" dirty="0">
                <a:solidFill>
                  <a:srgbClr val="000000"/>
                </a:solidFill>
                <a:latin typeface="Arial"/>
                <a:ea typeface="Arial"/>
                <a:cs typeface="Arial"/>
                <a:sym typeface="Arial"/>
              </a:rPr>
              <a:t> Center, </a:t>
            </a:r>
            <a:r>
              <a:rPr lang="es-ES" sz="1400" dirty="0" err="1">
                <a:solidFill>
                  <a:srgbClr val="000000"/>
                </a:solidFill>
                <a:latin typeface="Arial"/>
                <a:ea typeface="Arial"/>
                <a:cs typeface="Arial"/>
                <a:sym typeface="Arial"/>
              </a:rPr>
              <a:t>Throop</a:t>
            </a:r>
            <a:r>
              <a:rPr lang="es-ES" sz="1400" dirty="0">
                <a:solidFill>
                  <a:srgbClr val="000000"/>
                </a:solidFill>
                <a:latin typeface="Arial"/>
                <a:ea typeface="Arial"/>
                <a:cs typeface="Arial"/>
                <a:sym typeface="Arial"/>
              </a:rPr>
              <a:t>, PA EE. UU.</a:t>
            </a:r>
            <a:endParaRPr lang="es-AR" sz="1400" dirty="0">
              <a:solidFill>
                <a:srgbClr val="000000"/>
              </a:solidFill>
              <a:latin typeface="Arial"/>
              <a:ea typeface="Arial"/>
              <a:cs typeface="Arial"/>
              <a:sym typeface="Arial"/>
            </a:endParaRPr>
          </a:p>
        </p:txBody>
      </p:sp>
      <p:sp>
        <p:nvSpPr>
          <p:cNvPr id="10" name="Rectángulo 9"/>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988379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15</a:t>
            </a:fld>
            <a:endParaRPr lang="en-US" dirty="0"/>
          </a:p>
        </p:txBody>
      </p:sp>
      <p:sp>
        <p:nvSpPr>
          <p:cNvPr id="5" name="Rectángulo 4"/>
          <p:cNvSpPr/>
          <p:nvPr/>
        </p:nvSpPr>
        <p:spPr>
          <a:xfrm>
            <a:off x="-345"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2" name="Title 3">
            <a:extLst>
              <a:ext uri="{FF2B5EF4-FFF2-40B4-BE49-F238E27FC236}">
                <a16:creationId xmlns:a16="http://schemas.microsoft.com/office/drawing/2014/main" id="{D9C1DA7B-6900-4C94-B4B4-2AF997EE840D}"/>
              </a:ext>
            </a:extLst>
          </p:cNvPr>
          <p:cNvSpPr>
            <a:spLocks noGrp="1"/>
          </p:cNvSpPr>
          <p:nvPr>
            <p:ph type="title"/>
          </p:nvPr>
        </p:nvSpPr>
        <p:spPr>
          <a:xfrm>
            <a:off x="1751155" y="1060526"/>
            <a:ext cx="6904114" cy="802947"/>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estructura del suelo</a:t>
            </a:r>
            <a:endParaRPr lang="es-AR" dirty="0"/>
          </a:p>
        </p:txBody>
      </p:sp>
      <p:pic>
        <p:nvPicPr>
          <p:cNvPr id="14" name="Shape 548" descr="photograph of a soil ped held by a hand. "/>
          <p:cNvPicPr preferRelativeResize="0">
            <a:picLocks noGrp="1"/>
          </p:cNvPicPr>
          <p:nvPr>
            <p:ph sz="half" idx="2"/>
          </p:nvPr>
        </p:nvPicPr>
        <p:blipFill rotWithShape="1">
          <a:blip r:embed="rId2">
            <a:alphaModFix/>
          </a:blip>
          <a:srcRect/>
          <a:stretch/>
        </p:blipFill>
        <p:spPr>
          <a:xfrm>
            <a:off x="1885949" y="2061417"/>
            <a:ext cx="6194021" cy="3990248"/>
          </a:xfrm>
          <a:prstGeom prst="rect">
            <a:avLst/>
          </a:prstGeom>
          <a:noFill/>
          <a:ln>
            <a:noFill/>
          </a:ln>
        </p:spPr>
      </p:pic>
    </p:spTree>
    <p:extLst>
      <p:ext uri="{BB962C8B-B14F-4D97-AF65-F5344CB8AC3E}">
        <p14:creationId xmlns:p14="http://schemas.microsoft.com/office/powerpoint/2010/main" val="1392348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16</a:t>
            </a:fld>
            <a:endParaRPr lang="en-US" dirty="0"/>
          </a:p>
        </p:txBody>
      </p:sp>
      <p:sp>
        <p:nvSpPr>
          <p:cNvPr id="9" name="Title 4">
            <a:extLst>
              <a:ext uri="{FF2B5EF4-FFF2-40B4-BE49-F238E27FC236}">
                <a16:creationId xmlns:a16="http://schemas.microsoft.com/office/drawing/2014/main" id="{F55E6570-8928-42F3-9831-07EE3504B32A}"/>
              </a:ext>
            </a:extLst>
          </p:cNvPr>
          <p:cNvSpPr>
            <a:spLocks noGrp="1"/>
          </p:cNvSpPr>
          <p:nvPr>
            <p:ph type="title"/>
          </p:nvPr>
        </p:nvSpPr>
        <p:spPr>
          <a:xfrm>
            <a:off x="1464249" y="1058480"/>
            <a:ext cx="6509976" cy="524366"/>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¿Qué es la estructura del suelo?</a:t>
            </a:r>
            <a:endParaRPr lang="es-AR" dirty="0"/>
          </a:p>
        </p:txBody>
      </p:sp>
      <p:sp>
        <p:nvSpPr>
          <p:cNvPr id="10" name="Content Placeholder 2"/>
          <p:cNvSpPr txBox="1">
            <a:spLocks/>
          </p:cNvSpPr>
          <p:nvPr/>
        </p:nvSpPr>
        <p:spPr>
          <a:xfrm>
            <a:off x="1467442" y="1597516"/>
            <a:ext cx="7327421" cy="12434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0000"/>
              </a:lnSpc>
              <a:spcBef>
                <a:spcPts val="0"/>
              </a:spcBef>
              <a:buClr>
                <a:srgbClr val="000000"/>
              </a:buClr>
              <a:buSzPct val="25000"/>
              <a:buNone/>
            </a:pPr>
            <a:r>
              <a:rPr lang="es-ES" sz="1800" dirty="0">
                <a:solidFill>
                  <a:srgbClr val="000000"/>
                </a:solidFill>
                <a:latin typeface="Arial"/>
                <a:ea typeface="Arial"/>
                <a:cs typeface="Arial"/>
                <a:sym typeface="Arial"/>
              </a:rPr>
              <a:t>La estructura de un horizonte de suelo se refiere a la forma natural de los agregados de partículas de suelo, llamados </a:t>
            </a:r>
            <a:r>
              <a:rPr lang="es-ES" sz="1800" dirty="0" err="1">
                <a:solidFill>
                  <a:srgbClr val="000000"/>
                </a:solidFill>
                <a:latin typeface="Arial"/>
                <a:ea typeface="Arial"/>
                <a:cs typeface="Arial"/>
                <a:sym typeface="Arial"/>
              </a:rPr>
              <a:t>peds</a:t>
            </a:r>
            <a:r>
              <a:rPr lang="es-ES" sz="1800" dirty="0">
                <a:solidFill>
                  <a:srgbClr val="000000"/>
                </a:solidFill>
                <a:latin typeface="Arial"/>
                <a:ea typeface="Arial"/>
                <a:cs typeface="Arial"/>
                <a:sym typeface="Arial"/>
              </a:rPr>
              <a:t>, en el suelo. La estructura del suelo proporciona información sobre el tamaño y la forma de los espacios porosos en el suelo a través de los cuales fluye el agua y el aire, y en los que crecen las raíces de las plantas.</a:t>
            </a:r>
            <a:endParaRPr lang="es-AR" sz="1800" dirty="0">
              <a:solidFill>
                <a:schemeClr val="dk1"/>
              </a:solidFill>
              <a:ea typeface="Calibri"/>
              <a:cs typeface="Calibri"/>
              <a:sym typeface="Calibri"/>
            </a:endParaRPr>
          </a:p>
        </p:txBody>
      </p:sp>
      <p:sp>
        <p:nvSpPr>
          <p:cNvPr id="12" name="Rectángulo 11"/>
          <p:cNvSpPr/>
          <p:nvPr/>
        </p:nvSpPr>
        <p:spPr>
          <a:xfrm>
            <a:off x="-345"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pic>
        <p:nvPicPr>
          <p:cNvPr id="4" name="Imagen 3"/>
          <p:cNvPicPr>
            <a:picLocks noChangeAspect="1"/>
          </p:cNvPicPr>
          <p:nvPr/>
        </p:nvPicPr>
        <p:blipFill>
          <a:blip r:embed="rId2"/>
          <a:stretch>
            <a:fillRect/>
          </a:stretch>
        </p:blipFill>
        <p:spPr>
          <a:xfrm>
            <a:off x="1771662" y="2740443"/>
            <a:ext cx="7023201" cy="3981033"/>
          </a:xfrm>
          <a:prstGeom prst="rect">
            <a:avLst/>
          </a:prstGeom>
        </p:spPr>
      </p:pic>
    </p:spTree>
    <p:extLst>
      <p:ext uri="{BB962C8B-B14F-4D97-AF65-F5344CB8AC3E}">
        <p14:creationId xmlns:p14="http://schemas.microsoft.com/office/powerpoint/2010/main" val="217986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17</a:t>
            </a:fld>
            <a:endParaRPr lang="en-US" dirty="0"/>
          </a:p>
        </p:txBody>
      </p:sp>
      <p:sp>
        <p:nvSpPr>
          <p:cNvPr id="9" name="Title 1"/>
          <p:cNvSpPr txBox="1">
            <a:spLocks/>
          </p:cNvSpPr>
          <p:nvPr/>
        </p:nvSpPr>
        <p:spPr>
          <a:xfrm>
            <a:off x="1290550" y="7375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48340C"/>
                </a:solidFill>
                <a:latin typeface="+mn-lt"/>
              </a:rPr>
              <a:t>¿Qué revela la </a:t>
            </a:r>
            <a:r>
              <a:rPr lang="es-MX" sz="2800" b="1" dirty="0" smtClean="0">
                <a:solidFill>
                  <a:srgbClr val="48340C"/>
                </a:solidFill>
                <a:latin typeface="+mn-lt"/>
              </a:rPr>
              <a:t>estructura </a:t>
            </a:r>
            <a:r>
              <a:rPr lang="es-MX" sz="2800" b="1" dirty="0">
                <a:solidFill>
                  <a:srgbClr val="48340C"/>
                </a:solidFill>
                <a:latin typeface="+mn-lt"/>
              </a:rPr>
              <a:t>del suelo?:</a:t>
            </a:r>
            <a:endParaRPr lang="en-US" sz="2800" b="1" dirty="0">
              <a:solidFill>
                <a:srgbClr val="48340C"/>
              </a:solidFill>
              <a:latin typeface="+mn-lt"/>
            </a:endParaRPr>
          </a:p>
        </p:txBody>
      </p:sp>
      <p:sp>
        <p:nvSpPr>
          <p:cNvPr id="10" name="Content Placeholder 2"/>
          <p:cNvSpPr txBox="1">
            <a:spLocks/>
          </p:cNvSpPr>
          <p:nvPr/>
        </p:nvSpPr>
        <p:spPr>
          <a:xfrm>
            <a:off x="1467442" y="1597516"/>
            <a:ext cx="7443801" cy="9542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MX" sz="1800" dirty="0">
                <a:solidFill>
                  <a:srgbClr val="000000"/>
                </a:solidFill>
                <a:latin typeface="Arial"/>
                <a:ea typeface="Arial"/>
                <a:cs typeface="Arial"/>
                <a:sym typeface="Arial"/>
              </a:rPr>
              <a:t>La estructura del suelo proporciona información sobre el tamaño y la forma de los espacios de </a:t>
            </a:r>
            <a:r>
              <a:rPr lang="es-MX" sz="1800" dirty="0" smtClean="0">
                <a:solidFill>
                  <a:srgbClr val="000000"/>
                </a:solidFill>
                <a:latin typeface="Arial"/>
                <a:ea typeface="Arial"/>
                <a:cs typeface="Arial"/>
                <a:sym typeface="Arial"/>
              </a:rPr>
              <a:t>poros </a:t>
            </a:r>
            <a:r>
              <a:rPr lang="es-MX" sz="1800" dirty="0">
                <a:solidFill>
                  <a:srgbClr val="000000"/>
                </a:solidFill>
                <a:latin typeface="Arial"/>
                <a:ea typeface="Arial"/>
                <a:cs typeface="Arial"/>
                <a:sym typeface="Arial"/>
              </a:rPr>
              <a:t>en el suelo a través del cual fluye el agua y el aire, y </a:t>
            </a:r>
            <a:r>
              <a:rPr lang="es-MX" sz="1800" dirty="0" smtClean="0">
                <a:solidFill>
                  <a:srgbClr val="000000"/>
                </a:solidFill>
                <a:latin typeface="Arial"/>
                <a:ea typeface="Arial"/>
                <a:cs typeface="Arial"/>
                <a:sym typeface="Arial"/>
              </a:rPr>
              <a:t>las raíces de qué plantas podrían crecer. Los </a:t>
            </a:r>
            <a:r>
              <a:rPr lang="es-MX" sz="1800" dirty="0">
                <a:solidFill>
                  <a:srgbClr val="000000"/>
                </a:solidFill>
                <a:latin typeface="Arial"/>
                <a:ea typeface="Arial"/>
                <a:cs typeface="Arial"/>
                <a:sym typeface="Arial"/>
              </a:rPr>
              <a:t>7 tipos de estructura del suelo:</a:t>
            </a:r>
            <a:endParaRPr lang="en-US" sz="1800" dirty="0">
              <a:solidFill>
                <a:schemeClr val="dk1"/>
              </a:solidFill>
              <a:ea typeface="Calibri"/>
              <a:cs typeface="Calibri"/>
              <a:sym typeface="Calibri"/>
            </a:endParaRPr>
          </a:p>
        </p:txBody>
      </p:sp>
      <p:sp>
        <p:nvSpPr>
          <p:cNvPr id="13" name="Shape 140"/>
          <p:cNvSpPr txBox="1"/>
          <p:nvPr/>
        </p:nvSpPr>
        <p:spPr>
          <a:xfrm>
            <a:off x="5126182" y="6356351"/>
            <a:ext cx="3785061" cy="365125"/>
          </a:xfrm>
          <a:prstGeom prst="rect">
            <a:avLst/>
          </a:prstGeom>
          <a:noFill/>
          <a:ln>
            <a:noFill/>
          </a:ln>
        </p:spPr>
        <p:txBody>
          <a:bodyPr lIns="91425" tIns="45700" rIns="91425" bIns="45700" anchor="t" anchorCtr="0">
            <a:noAutofit/>
          </a:bodyPr>
          <a:lstStyle/>
          <a:p>
            <a:pPr lvl="0">
              <a:buSzPct val="25000"/>
            </a:pPr>
            <a:r>
              <a:rPr lang="es-ES" sz="1200" dirty="0">
                <a:solidFill>
                  <a:schemeClr val="dk1"/>
                </a:solidFill>
                <a:ea typeface="Calibri"/>
                <a:cs typeface="Calibri"/>
                <a:sym typeface="Calibri"/>
              </a:rPr>
              <a:t>Imágenes de grano único y masivas cortesía de </a:t>
            </a:r>
            <a:r>
              <a:rPr lang="es-ES" sz="1200" dirty="0" err="1">
                <a:solidFill>
                  <a:schemeClr val="dk1"/>
                </a:solidFill>
                <a:ea typeface="Calibri"/>
                <a:cs typeface="Calibri"/>
                <a:sym typeface="Calibri"/>
              </a:rPr>
              <a:t>Izolda</a:t>
            </a:r>
            <a:r>
              <a:rPr lang="es-ES" sz="1200" dirty="0">
                <a:solidFill>
                  <a:schemeClr val="dk1"/>
                </a:solidFill>
                <a:ea typeface="Calibri"/>
                <a:cs typeface="Calibri"/>
                <a:sym typeface="Calibri"/>
              </a:rPr>
              <a:t> </a:t>
            </a:r>
            <a:r>
              <a:rPr lang="es-ES" sz="1200" dirty="0" err="1">
                <a:solidFill>
                  <a:schemeClr val="dk1"/>
                </a:solidFill>
                <a:ea typeface="Calibri"/>
                <a:cs typeface="Calibri"/>
                <a:sym typeface="Calibri"/>
              </a:rPr>
              <a:t>Tracktenberg</a:t>
            </a:r>
            <a:r>
              <a:rPr lang="es-ES" sz="1200" dirty="0">
                <a:solidFill>
                  <a:schemeClr val="dk1"/>
                </a:solidFill>
                <a:ea typeface="Calibri"/>
                <a:cs typeface="Calibri"/>
                <a:sym typeface="Calibri"/>
              </a:rPr>
              <a:t>; otras imágenes cortesía de la NASA.</a:t>
            </a:r>
            <a:endParaRPr lang="en-US" sz="1200" dirty="0">
              <a:solidFill>
                <a:schemeClr val="dk1"/>
              </a:solidFill>
              <a:latin typeface="Calibri"/>
              <a:ea typeface="Calibri"/>
              <a:cs typeface="Calibri"/>
              <a:sym typeface="Calibri"/>
            </a:endParaRPr>
          </a:p>
        </p:txBody>
      </p:sp>
      <p:pic>
        <p:nvPicPr>
          <p:cNvPr id="7" name="Imagen 6"/>
          <p:cNvPicPr>
            <a:picLocks noChangeAspect="1"/>
          </p:cNvPicPr>
          <p:nvPr/>
        </p:nvPicPr>
        <p:blipFill>
          <a:blip r:embed="rId2"/>
          <a:stretch>
            <a:fillRect/>
          </a:stretch>
        </p:blipFill>
        <p:spPr>
          <a:xfrm>
            <a:off x="1467442" y="2509108"/>
            <a:ext cx="6962235" cy="4029805"/>
          </a:xfrm>
          <a:prstGeom prst="rect">
            <a:avLst/>
          </a:prstGeom>
        </p:spPr>
      </p:pic>
      <p:sp>
        <p:nvSpPr>
          <p:cNvPr id="14" name="Rectángulo 13"/>
          <p:cNvSpPr/>
          <p:nvPr/>
        </p:nvSpPr>
        <p:spPr>
          <a:xfrm>
            <a:off x="4331"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170301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18</a:t>
            </a:fld>
            <a:endParaRPr lang="en-US" dirty="0"/>
          </a:p>
        </p:txBody>
      </p:sp>
      <p:sp>
        <p:nvSpPr>
          <p:cNvPr id="6" name="Rectángulo 5"/>
          <p:cNvSpPr/>
          <p:nvPr/>
        </p:nvSpPr>
        <p:spPr>
          <a:xfrm>
            <a:off x="-345"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7" name="Title 3">
            <a:extLst>
              <a:ext uri="{FF2B5EF4-FFF2-40B4-BE49-F238E27FC236}">
                <a16:creationId xmlns:a16="http://schemas.microsoft.com/office/drawing/2014/main" id="{0E09F998-1EA6-4F8A-8024-56D45E21628F}"/>
              </a:ext>
            </a:extLst>
          </p:cNvPr>
          <p:cNvSpPr>
            <a:spLocks noGrp="1"/>
          </p:cNvSpPr>
          <p:nvPr>
            <p:ph type="title"/>
          </p:nvPr>
        </p:nvSpPr>
        <p:spPr>
          <a:xfrm>
            <a:off x="1467442" y="1020209"/>
            <a:ext cx="4097852" cy="524366"/>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Un suelo arable ideal</a:t>
            </a:r>
            <a:endParaRPr lang="es-AR" dirty="0"/>
          </a:p>
        </p:txBody>
      </p:sp>
      <p:sp>
        <p:nvSpPr>
          <p:cNvPr id="8" name="Content Placeholder 2"/>
          <p:cNvSpPr txBox="1">
            <a:spLocks/>
          </p:cNvSpPr>
          <p:nvPr/>
        </p:nvSpPr>
        <p:spPr>
          <a:xfrm>
            <a:off x="1467442" y="1597516"/>
            <a:ext cx="7327421" cy="10429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En un suelo arable ideal, hay suficiente contenido de minerales para permitir el crecimiento y la adquisición de raíces, hay suficiente agua para la absorción de nutrientes y agua de la planta, y hay suficiente espacio poroso para el crecimiento de la planta.</a:t>
            </a:r>
            <a:endParaRPr lang="es-AR" sz="1800" dirty="0">
              <a:solidFill>
                <a:schemeClr val="dk1"/>
              </a:solidFill>
              <a:ea typeface="Calibri"/>
              <a:cs typeface="Calibri"/>
              <a:sym typeface="Calibri"/>
            </a:endParaRPr>
          </a:p>
        </p:txBody>
      </p:sp>
      <p:pic>
        <p:nvPicPr>
          <p:cNvPr id="9" name="Shape 580" descr="Diagram: a pie chart showing that in an idea arable soil, composition is about 45% mineral matter, 5% organic matter, 25% air and 25% water. "/>
          <p:cNvPicPr preferRelativeResize="0">
            <a:picLocks noGrp="1"/>
          </p:cNvPicPr>
          <p:nvPr>
            <p:ph sz="half" idx="2"/>
          </p:nvPr>
        </p:nvPicPr>
        <p:blipFill rotWithShape="1">
          <a:blip r:embed="rId2">
            <a:alphaModFix/>
          </a:blip>
          <a:srcRect r="31332"/>
          <a:stretch/>
        </p:blipFill>
        <p:spPr>
          <a:xfrm>
            <a:off x="1884782" y="2640417"/>
            <a:ext cx="4543727" cy="3722597"/>
          </a:xfrm>
          <a:prstGeom prst="rect">
            <a:avLst/>
          </a:prstGeom>
          <a:noFill/>
          <a:ln>
            <a:noFill/>
          </a:ln>
        </p:spPr>
      </p:pic>
      <p:sp>
        <p:nvSpPr>
          <p:cNvPr id="10" name="Content Placeholder 2"/>
          <p:cNvSpPr txBox="1">
            <a:spLocks/>
          </p:cNvSpPr>
          <p:nvPr/>
        </p:nvSpPr>
        <p:spPr>
          <a:xfrm>
            <a:off x="6321152" y="3683318"/>
            <a:ext cx="2259430" cy="3622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2400" dirty="0" smtClean="0">
                <a:solidFill>
                  <a:srgbClr val="000000"/>
                </a:solidFill>
                <a:latin typeface="Arial"/>
                <a:ea typeface="Calibri"/>
                <a:cs typeface="Arial"/>
                <a:sym typeface="Arial"/>
              </a:rPr>
              <a:t>Minerales</a:t>
            </a:r>
            <a:endParaRPr lang="es-AR" sz="2400" dirty="0">
              <a:solidFill>
                <a:schemeClr val="dk1"/>
              </a:solidFill>
              <a:ea typeface="Calibri"/>
              <a:cs typeface="Calibri"/>
              <a:sym typeface="Calibri"/>
            </a:endParaRPr>
          </a:p>
        </p:txBody>
      </p:sp>
      <p:sp>
        <p:nvSpPr>
          <p:cNvPr id="11" name="Content Placeholder 2"/>
          <p:cNvSpPr txBox="1">
            <a:spLocks/>
          </p:cNvSpPr>
          <p:nvPr/>
        </p:nvSpPr>
        <p:spPr>
          <a:xfrm>
            <a:off x="6321151" y="4077854"/>
            <a:ext cx="2473711" cy="3622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2400" dirty="0" smtClean="0">
                <a:solidFill>
                  <a:srgbClr val="000000"/>
                </a:solidFill>
                <a:latin typeface="Arial"/>
                <a:ea typeface="Calibri"/>
                <a:cs typeface="Arial"/>
                <a:sym typeface="Arial"/>
              </a:rPr>
              <a:t>Materia Orgánica</a:t>
            </a:r>
            <a:endParaRPr lang="es-AR" sz="2400" dirty="0">
              <a:solidFill>
                <a:schemeClr val="dk1"/>
              </a:solidFill>
              <a:ea typeface="Calibri"/>
              <a:cs typeface="Calibri"/>
              <a:sym typeface="Calibri"/>
            </a:endParaRPr>
          </a:p>
        </p:txBody>
      </p:sp>
      <p:sp>
        <p:nvSpPr>
          <p:cNvPr id="12" name="Content Placeholder 2"/>
          <p:cNvSpPr txBox="1">
            <a:spLocks/>
          </p:cNvSpPr>
          <p:nvPr/>
        </p:nvSpPr>
        <p:spPr>
          <a:xfrm>
            <a:off x="6321152" y="4485233"/>
            <a:ext cx="2473711" cy="3622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2400" dirty="0" smtClean="0">
                <a:solidFill>
                  <a:srgbClr val="000000"/>
                </a:solidFill>
                <a:latin typeface="Arial"/>
                <a:ea typeface="Calibri"/>
                <a:cs typeface="Arial"/>
                <a:sym typeface="Arial"/>
              </a:rPr>
              <a:t>Aire</a:t>
            </a:r>
            <a:endParaRPr lang="es-AR" sz="2400" dirty="0">
              <a:solidFill>
                <a:schemeClr val="dk1"/>
              </a:solidFill>
              <a:ea typeface="Calibri"/>
              <a:cs typeface="Calibri"/>
              <a:sym typeface="Calibri"/>
            </a:endParaRPr>
          </a:p>
        </p:txBody>
      </p:sp>
      <p:sp>
        <p:nvSpPr>
          <p:cNvPr id="14" name="Content Placeholder 2"/>
          <p:cNvSpPr txBox="1">
            <a:spLocks/>
          </p:cNvSpPr>
          <p:nvPr/>
        </p:nvSpPr>
        <p:spPr>
          <a:xfrm>
            <a:off x="6321152" y="4832308"/>
            <a:ext cx="2473711" cy="3622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2400" dirty="0" smtClean="0">
                <a:solidFill>
                  <a:srgbClr val="000000"/>
                </a:solidFill>
                <a:latin typeface="Arial"/>
                <a:ea typeface="Calibri"/>
                <a:cs typeface="Arial"/>
                <a:sym typeface="Arial"/>
              </a:rPr>
              <a:t>Agua</a:t>
            </a:r>
            <a:endParaRPr lang="es-AR" sz="2400" dirty="0">
              <a:solidFill>
                <a:schemeClr val="dk1"/>
              </a:solidFill>
              <a:ea typeface="Calibri"/>
              <a:cs typeface="Calibri"/>
              <a:sym typeface="Calibri"/>
            </a:endParaRPr>
          </a:p>
        </p:txBody>
      </p:sp>
    </p:spTree>
    <p:extLst>
      <p:ext uri="{BB962C8B-B14F-4D97-AF65-F5344CB8AC3E}">
        <p14:creationId xmlns:p14="http://schemas.microsoft.com/office/powerpoint/2010/main" val="46865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descr="Watermark of the cover illustration- students measuring a soil profile"/>
          <p:cNvPicPr>
            <a:picLocks noGrp="1" noChangeAspect="1"/>
          </p:cNvPicPr>
          <p:nvPr>
            <p:ph sz="half" idx="2"/>
          </p:nvPr>
        </p:nvPicPr>
        <p:blipFill>
          <a:blip r:embed="rId2">
            <a:alphaModFix amt="20000"/>
            <a:extLst>
              <a:ext uri="{28A0092B-C50C-407E-A947-70E740481C1C}">
                <a14:useLocalDpi xmlns:a14="http://schemas.microsoft.com/office/drawing/2010/main" val="0"/>
              </a:ext>
            </a:extLst>
          </a:blip>
          <a:stretch>
            <a:fillRect/>
          </a:stretch>
        </p:blipFill>
        <p:spPr>
          <a:xfrm>
            <a:off x="405319" y="1015827"/>
            <a:ext cx="8738681" cy="5837532"/>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1</a:t>
            </a:fld>
            <a:endParaRPr lang="en-US" dirty="0"/>
          </a:p>
        </p:txBody>
      </p:sp>
      <p:sp>
        <p:nvSpPr>
          <p:cNvPr id="9" name="Title 1"/>
          <p:cNvSpPr txBox="1">
            <a:spLocks/>
          </p:cNvSpPr>
          <p:nvPr/>
        </p:nvSpPr>
        <p:spPr>
          <a:xfrm>
            <a:off x="1290550" y="7375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000" b="1" dirty="0" smtClean="0">
                <a:solidFill>
                  <a:srgbClr val="48340C"/>
                </a:solidFill>
              </a:rPr>
              <a:t>Metas y objetivos de este módulo</a:t>
            </a:r>
            <a:endParaRPr lang="en-US" sz="3000" b="1" dirty="0">
              <a:solidFill>
                <a:srgbClr val="48340C"/>
              </a:solidFill>
            </a:endParaRPr>
          </a:p>
        </p:txBody>
      </p:sp>
      <p:sp>
        <p:nvSpPr>
          <p:cNvPr id="14" name="Rectángulo 13"/>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chemeClr val="bg1"/>
                </a:solidFill>
              </a:rPr>
              <a:t>A. ¿Por qué caracterizar los perfiles del suelo?</a:t>
            </a:r>
          </a:p>
          <a:p>
            <a:endParaRPr lang="es-AR" sz="1200" b="1" dirty="0" smtClean="0">
              <a:solidFill>
                <a:srgbClr val="49330C"/>
              </a:solidFill>
            </a:endParaRPr>
          </a:p>
          <a:p>
            <a:r>
              <a:rPr lang="es-AR" sz="1200" b="1" dirty="0" smtClean="0">
                <a:solidFill>
                  <a:srgbClr val="49330C"/>
                </a:solidFill>
              </a:rPr>
              <a:t>B. Describir el perfil 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2" name="Content Placeholder 2"/>
          <p:cNvSpPr txBox="1">
            <a:spLocks/>
          </p:cNvSpPr>
          <p:nvPr/>
        </p:nvSpPr>
        <p:spPr>
          <a:xfrm>
            <a:off x="1488558" y="1687232"/>
            <a:ext cx="7351507" cy="4768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800" b="1" dirty="0" smtClean="0">
                <a:solidFill>
                  <a:srgbClr val="000000"/>
                </a:solidFill>
                <a:latin typeface="Calibri" charset="0"/>
                <a:ea typeface="Calibri" charset="0"/>
                <a:cs typeface="Calibri" charset="0"/>
              </a:rPr>
              <a:t>Descripción general</a:t>
            </a:r>
          </a:p>
          <a:p>
            <a:pPr marL="0" indent="0">
              <a:buNone/>
            </a:pPr>
            <a:r>
              <a:rPr lang="es-AR" sz="1800" dirty="0" smtClean="0">
                <a:solidFill>
                  <a:srgbClr val="000000"/>
                </a:solidFill>
                <a:latin typeface="Calibri" charset="0"/>
                <a:ea typeface="Calibri" charset="0"/>
                <a:cs typeface="Calibri" charset="0"/>
              </a:rPr>
              <a:t>Este módulo:</a:t>
            </a:r>
          </a:p>
          <a:p>
            <a:pPr marL="214313" indent="-214313">
              <a:buFont typeface="Arial" charset="0"/>
              <a:buChar char="•"/>
            </a:pPr>
            <a:r>
              <a:rPr lang="es-AR" sz="1800" dirty="0" smtClean="0">
                <a:solidFill>
                  <a:srgbClr val="000000"/>
                </a:solidFill>
                <a:latin typeface="Calibri" charset="0"/>
                <a:ea typeface="Calibri" charset="0"/>
                <a:cs typeface="Calibri" charset="0"/>
              </a:rPr>
              <a:t>Describe cómo la definición de un sitio de la caracterización del suelo apoya la comprensión científica del sistema terrestre.</a:t>
            </a:r>
          </a:p>
          <a:p>
            <a:pPr marL="214313" indent="-214313">
              <a:buFont typeface="Arial" charset="0"/>
              <a:buChar char="•"/>
            </a:pPr>
            <a:r>
              <a:rPr lang="es-AR" sz="1800" dirty="0" smtClean="0">
                <a:solidFill>
                  <a:srgbClr val="000000"/>
                </a:solidFill>
                <a:latin typeface="Calibri" charset="0"/>
                <a:ea typeface="Calibri" charset="0"/>
                <a:cs typeface="Calibri" charset="0"/>
              </a:rPr>
              <a:t>Proporciona instrucciones paso a paso sobre cómo caracterizar los suelos utilizando este protocolo de GLOBE.</a:t>
            </a:r>
          </a:p>
          <a:p>
            <a:pPr marL="0" indent="0">
              <a:buNone/>
            </a:pPr>
            <a:r>
              <a:rPr lang="es-AR" sz="1800" b="1" dirty="0" smtClean="0">
                <a:solidFill>
                  <a:srgbClr val="000000"/>
                </a:solidFill>
                <a:latin typeface="Calibri" charset="0"/>
                <a:ea typeface="Calibri" charset="0"/>
                <a:cs typeface="Calibri" charset="0"/>
              </a:rPr>
              <a:t>Objetivos de aprendizaje</a:t>
            </a:r>
          </a:p>
          <a:p>
            <a:pPr marL="0" indent="0">
              <a:buNone/>
            </a:pPr>
            <a:r>
              <a:rPr lang="es-AR" sz="1800" dirty="0" smtClean="0">
                <a:solidFill>
                  <a:srgbClr val="000000"/>
                </a:solidFill>
                <a:latin typeface="Calibri" charset="0"/>
                <a:ea typeface="Calibri" charset="0"/>
                <a:cs typeface="Calibri" charset="0"/>
              </a:rPr>
              <a:t>Tras completar este módulo, podrá:</a:t>
            </a:r>
          </a:p>
          <a:p>
            <a:pPr marL="214313" indent="-214313">
              <a:buFont typeface="Arial" charset="0"/>
              <a:buChar char="•"/>
            </a:pPr>
            <a:r>
              <a:rPr lang="es-AR" sz="1800" dirty="0" smtClean="0">
                <a:solidFill>
                  <a:srgbClr val="000000"/>
                </a:solidFill>
                <a:latin typeface="Calibri" charset="0"/>
                <a:ea typeface="Calibri" charset="0"/>
                <a:cs typeface="Calibri" charset="0"/>
              </a:rPr>
              <a:t>Explicar por qué son importantes las características del suelo.</a:t>
            </a:r>
          </a:p>
          <a:p>
            <a:pPr marL="214313" indent="-214313">
              <a:buFont typeface="Arial" charset="0"/>
              <a:buChar char="•"/>
            </a:pPr>
            <a:r>
              <a:rPr lang="es-AR" sz="1800" dirty="0" smtClean="0">
                <a:solidFill>
                  <a:srgbClr val="000000"/>
                </a:solidFill>
                <a:latin typeface="Calibri" charset="0"/>
                <a:ea typeface="Calibri" charset="0"/>
                <a:cs typeface="Calibri" charset="0"/>
              </a:rPr>
              <a:t>Llevar a cabo los pasos de caracterización del suelo.</a:t>
            </a:r>
          </a:p>
          <a:p>
            <a:pPr marL="214313" indent="-214313">
              <a:buFont typeface="Arial" charset="0"/>
              <a:buChar char="•"/>
            </a:pPr>
            <a:r>
              <a:rPr lang="es-AR" sz="1800" dirty="0" smtClean="0">
                <a:solidFill>
                  <a:srgbClr val="000000"/>
                </a:solidFill>
                <a:latin typeface="Calibri" charset="0"/>
                <a:ea typeface="Calibri" charset="0"/>
                <a:cs typeface="Calibri" charset="0"/>
              </a:rPr>
              <a:t>Informar estos datos a GLOBE</a:t>
            </a:r>
          </a:p>
          <a:p>
            <a:pPr marL="214313" indent="-214313">
              <a:buFont typeface="Arial" charset="0"/>
              <a:buChar char="•"/>
            </a:pPr>
            <a:r>
              <a:rPr lang="es-AR" sz="1800" dirty="0" smtClean="0">
                <a:solidFill>
                  <a:srgbClr val="000000"/>
                </a:solidFill>
                <a:latin typeface="Calibri" charset="0"/>
                <a:ea typeface="Calibri" charset="0"/>
                <a:cs typeface="Calibri" charset="0"/>
              </a:rPr>
              <a:t>Visualizar estos datos utilizando el Sitio de Visualización de Datos de GLOBE.</a:t>
            </a:r>
          </a:p>
          <a:p>
            <a:pPr marL="0" indent="0">
              <a:buNone/>
            </a:pPr>
            <a:r>
              <a:rPr lang="es-AR" sz="1800" i="1" dirty="0" smtClean="0">
                <a:solidFill>
                  <a:srgbClr val="000000"/>
                </a:solidFill>
                <a:latin typeface="Calibri" charset="0"/>
                <a:ea typeface="Calibri" charset="0"/>
                <a:cs typeface="Calibri" charset="0"/>
              </a:rPr>
              <a:t>Tiempo estimado necesario para completar este módulo: 1.5 horas.</a:t>
            </a:r>
            <a:endParaRPr lang="es-AR" sz="1800" i="1"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268897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19</a:t>
            </a:fld>
            <a:endParaRPr lang="en-US" dirty="0"/>
          </a:p>
        </p:txBody>
      </p:sp>
      <p:sp>
        <p:nvSpPr>
          <p:cNvPr id="6" name="Rectángulo 5"/>
          <p:cNvSpPr/>
          <p:nvPr/>
        </p:nvSpPr>
        <p:spPr>
          <a:xfrm>
            <a:off x="-345"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n-US" smtClean="0"/>
              <a:pPr/>
              <a:t>19</a:t>
            </a:fld>
            <a:endParaRPr lang="en-US" dirty="0"/>
          </a:p>
        </p:txBody>
      </p:sp>
      <p:sp>
        <p:nvSpPr>
          <p:cNvPr id="7" name="Title 3">
            <a:extLst>
              <a:ext uri="{FF2B5EF4-FFF2-40B4-BE49-F238E27FC236}">
                <a16:creationId xmlns:a16="http://schemas.microsoft.com/office/drawing/2014/main" id="{EC562858-01D4-434A-80C6-A0A51F1F0518}"/>
              </a:ext>
            </a:extLst>
          </p:cNvPr>
          <p:cNvSpPr>
            <a:spLocks noGrp="1"/>
          </p:cNvSpPr>
          <p:nvPr>
            <p:ph type="title"/>
          </p:nvPr>
        </p:nvSpPr>
        <p:spPr>
          <a:xfrm>
            <a:off x="1627708" y="1020208"/>
            <a:ext cx="4519498" cy="690285"/>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Examinando un </a:t>
            </a:r>
            <a:r>
              <a:rPr lang="es-AR" sz="2800" b="1" kern="1200" dirty="0" err="1" smtClean="0">
                <a:solidFill>
                  <a:srgbClr val="48340C"/>
                </a:solidFill>
                <a:effectLst/>
                <a:latin typeface="Calibri" panose="020F0502020204030204" pitchFamily="34" charset="0"/>
                <a:ea typeface="+mn-ea"/>
                <a:cs typeface="+mn-cs"/>
              </a:rPr>
              <a:t>Ped</a:t>
            </a:r>
            <a:endParaRPr lang="es-AR" dirty="0"/>
          </a:p>
        </p:txBody>
      </p:sp>
      <p:sp>
        <p:nvSpPr>
          <p:cNvPr id="8" name="Content Placeholder 2"/>
          <p:cNvSpPr>
            <a:spLocks noGrp="1"/>
          </p:cNvSpPr>
          <p:nvPr>
            <p:ph sz="half" idx="1"/>
          </p:nvPr>
        </p:nvSpPr>
        <p:spPr>
          <a:xfrm>
            <a:off x="1627708" y="1763434"/>
            <a:ext cx="3762999" cy="4669263"/>
          </a:xfrm>
        </p:spPr>
        <p:txBody>
          <a:bodyPr>
            <a:normAutofit fontScale="55000" lnSpcReduction="20000"/>
          </a:bodyPr>
          <a:lstStyle/>
          <a:p>
            <a:pPr algn="just">
              <a:lnSpc>
                <a:spcPct val="120000"/>
              </a:lnSpc>
            </a:pPr>
            <a:r>
              <a:rPr lang="es-ES" dirty="0"/>
              <a:t>Para cada parte de este protocolo, comience con un grupo de tierra, llamado "</a:t>
            </a:r>
            <a:r>
              <a:rPr lang="es-ES" dirty="0" err="1"/>
              <a:t>ped</a:t>
            </a:r>
            <a:r>
              <a:rPr lang="es-ES" dirty="0"/>
              <a:t>".</a:t>
            </a:r>
          </a:p>
          <a:p>
            <a:pPr algn="just">
              <a:lnSpc>
                <a:spcPct val="120000"/>
              </a:lnSpc>
            </a:pPr>
            <a:r>
              <a:rPr lang="es-ES" dirty="0" smtClean="0"/>
              <a:t>Recuerde que puede </a:t>
            </a:r>
            <a:r>
              <a:rPr lang="es-ES" dirty="0"/>
              <a:t>cambiar la estructura de un suelo haciendo cualquier otra cosa que no sea mirarlo.</a:t>
            </a:r>
          </a:p>
          <a:p>
            <a:pPr algn="just">
              <a:lnSpc>
                <a:spcPct val="120000"/>
              </a:lnSpc>
            </a:pPr>
            <a:r>
              <a:rPr lang="es-ES" dirty="0"/>
              <a:t>Utilice una paleta u otro dispositivo de excavación para extraer una muestra de suelo del horizonte que se está estudiando.</a:t>
            </a:r>
          </a:p>
          <a:p>
            <a:pPr algn="just">
              <a:lnSpc>
                <a:spcPct val="120000"/>
              </a:lnSpc>
            </a:pPr>
            <a:r>
              <a:rPr lang="es-ES" dirty="0"/>
              <a:t>Sostenga la muestra suavemente en su mano y observe de cerca el suelo para examinar su estructura.</a:t>
            </a:r>
          </a:p>
          <a:p>
            <a:pPr algn="just">
              <a:lnSpc>
                <a:spcPct val="120000"/>
              </a:lnSpc>
            </a:pPr>
            <a:r>
              <a:rPr lang="es-ES" dirty="0"/>
              <a:t>Identifique la estructura del suelo del horizonte que está examinando. Vea las opciones en las siguientes diapositivas.</a:t>
            </a:r>
            <a:endParaRPr lang="es-AR" dirty="0"/>
          </a:p>
        </p:txBody>
      </p:sp>
      <p:pic>
        <p:nvPicPr>
          <p:cNvPr id="9" name="Shape 590" descr="hand holding a soil clump, which is known as a ped. "/>
          <p:cNvPicPr preferRelativeResize="0">
            <a:picLocks noGrp="1"/>
          </p:cNvPicPr>
          <p:nvPr>
            <p:ph sz="half" idx="2"/>
          </p:nvPr>
        </p:nvPicPr>
        <p:blipFill rotWithShape="1">
          <a:blip r:embed="rId2">
            <a:alphaModFix/>
          </a:blip>
          <a:srcRect/>
          <a:stretch/>
        </p:blipFill>
        <p:spPr>
          <a:xfrm>
            <a:off x="5772447" y="2178303"/>
            <a:ext cx="2803910" cy="3455393"/>
          </a:xfrm>
          <a:prstGeom prst="rect">
            <a:avLst/>
          </a:prstGeom>
          <a:noFill/>
          <a:ln>
            <a:noFill/>
          </a:ln>
        </p:spPr>
      </p:pic>
    </p:spTree>
    <p:extLst>
      <p:ext uri="{BB962C8B-B14F-4D97-AF65-F5344CB8AC3E}">
        <p14:creationId xmlns:p14="http://schemas.microsoft.com/office/powerpoint/2010/main" val="36886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20</a:t>
            </a:fld>
            <a:endParaRPr lang="en-US" dirty="0"/>
          </a:p>
        </p:txBody>
      </p:sp>
      <p:sp>
        <p:nvSpPr>
          <p:cNvPr id="6" name="Rectángulo 5"/>
          <p:cNvSpPr/>
          <p:nvPr/>
        </p:nvSpPr>
        <p:spPr>
          <a:xfrm>
            <a:off x="-345" y="970625"/>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Title 3">
            <a:extLst>
              <a:ext uri="{FF2B5EF4-FFF2-40B4-BE49-F238E27FC236}">
                <a16:creationId xmlns:a16="http://schemas.microsoft.com/office/drawing/2014/main" id="{31B020F6-1FB4-4311-A92E-8C7ED9CF60B2}"/>
              </a:ext>
            </a:extLst>
          </p:cNvPr>
          <p:cNvSpPr>
            <a:spLocks noGrp="1"/>
          </p:cNvSpPr>
          <p:nvPr>
            <p:ph type="title"/>
          </p:nvPr>
        </p:nvSpPr>
        <p:spPr>
          <a:xfrm>
            <a:off x="1425992" y="1020209"/>
            <a:ext cx="5463540" cy="707970"/>
          </a:xfrm>
        </p:spPr>
        <p:txBody>
          <a:bodyPr>
            <a:normAutofit/>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Estructura Granular y de Bloque</a:t>
            </a:r>
            <a:endParaRPr lang="es-AR" dirty="0"/>
          </a:p>
        </p:txBody>
      </p:sp>
      <p:pic>
        <p:nvPicPr>
          <p:cNvPr id="7" name="Content Placeholder 6" descr="Illustration comparing granular and blocky soils. Granular soil looks like &quot;cookie crumbs&quot; whereas blocky soil is broken into larger, angular peds.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944"/>
          <a:stretch/>
        </p:blipFill>
        <p:spPr>
          <a:xfrm>
            <a:off x="1692000" y="2373745"/>
            <a:ext cx="6255080" cy="2904966"/>
          </a:xfrm>
        </p:spPr>
      </p:pic>
      <p:sp>
        <p:nvSpPr>
          <p:cNvPr id="8" name="Content Placeholder 2"/>
          <p:cNvSpPr txBox="1">
            <a:spLocks/>
          </p:cNvSpPr>
          <p:nvPr/>
        </p:nvSpPr>
        <p:spPr>
          <a:xfrm>
            <a:off x="5369342" y="5614141"/>
            <a:ext cx="2577738" cy="98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400" b="1" dirty="0"/>
              <a:t>Bloques: </a:t>
            </a:r>
            <a:r>
              <a:rPr lang="es-ES" sz="1400" dirty="0"/>
              <a:t>bloques irregulares que suelen tener entre 1,5 y 5,0 cm de diámetro.</a:t>
            </a:r>
            <a:endParaRPr lang="es-AR" sz="1400" dirty="0"/>
          </a:p>
        </p:txBody>
      </p:sp>
      <p:sp>
        <p:nvSpPr>
          <p:cNvPr id="9" name="Content Placeholder 2"/>
          <p:cNvSpPr>
            <a:spLocks noGrp="1"/>
          </p:cNvSpPr>
          <p:nvPr>
            <p:ph sz="half" idx="1"/>
          </p:nvPr>
        </p:nvSpPr>
        <p:spPr>
          <a:xfrm>
            <a:off x="2260270" y="5614140"/>
            <a:ext cx="2577738" cy="1260485"/>
          </a:xfrm>
        </p:spPr>
        <p:txBody>
          <a:bodyPr>
            <a:normAutofit/>
          </a:bodyPr>
          <a:lstStyle/>
          <a:p>
            <a:pPr marL="0" indent="0" algn="just">
              <a:buNone/>
            </a:pPr>
            <a:r>
              <a:rPr lang="es-ES" sz="1400" b="1" dirty="0"/>
              <a:t>Granular: </a:t>
            </a:r>
            <a:r>
              <a:rPr lang="es-ES" sz="1400" dirty="0"/>
              <a:t>se asemeja a las migas de galletas y suele tener menos de 0,5 cm de diámetro. Se encuentra comúnmente en horizontes superficiales donde las raíces han estado creciendo.</a:t>
            </a:r>
            <a:endParaRPr lang="es-AR" sz="1400" dirty="0"/>
          </a:p>
        </p:txBody>
      </p:sp>
      <p:sp>
        <p:nvSpPr>
          <p:cNvPr id="10" name="Content Placeholder 2"/>
          <p:cNvSpPr txBox="1">
            <a:spLocks/>
          </p:cNvSpPr>
          <p:nvPr/>
        </p:nvSpPr>
        <p:spPr>
          <a:xfrm>
            <a:off x="6059056" y="2057973"/>
            <a:ext cx="1357744" cy="403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smtClean="0"/>
              <a:t>De Bloques</a:t>
            </a:r>
            <a:endParaRPr lang="es-AR" dirty="0"/>
          </a:p>
        </p:txBody>
      </p:sp>
      <p:sp>
        <p:nvSpPr>
          <p:cNvPr id="11" name="Content Placeholder 2"/>
          <p:cNvSpPr txBox="1">
            <a:spLocks/>
          </p:cNvSpPr>
          <p:nvPr/>
        </p:nvSpPr>
        <p:spPr>
          <a:xfrm>
            <a:off x="2724727" y="2057973"/>
            <a:ext cx="1173018" cy="403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dirty="0" smtClean="0"/>
              <a:t>Granular</a:t>
            </a:r>
            <a:endParaRPr lang="es-AR" dirty="0"/>
          </a:p>
        </p:txBody>
      </p:sp>
      <p:sp>
        <p:nvSpPr>
          <p:cNvPr id="12" name="Content Placeholder 2"/>
          <p:cNvSpPr txBox="1">
            <a:spLocks/>
          </p:cNvSpPr>
          <p:nvPr/>
        </p:nvSpPr>
        <p:spPr>
          <a:xfrm>
            <a:off x="3664990" y="1768055"/>
            <a:ext cx="2181628" cy="403996"/>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b="1" dirty="0" smtClean="0"/>
              <a:t>Suelos con estructura:</a:t>
            </a:r>
            <a:endParaRPr lang="es-AR" b="1" dirty="0"/>
          </a:p>
        </p:txBody>
      </p:sp>
    </p:spTree>
    <p:extLst>
      <p:ext uri="{BB962C8B-B14F-4D97-AF65-F5344CB8AC3E}">
        <p14:creationId xmlns:p14="http://schemas.microsoft.com/office/powerpoint/2010/main" val="3000239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21</a:t>
            </a:fld>
            <a:endParaRPr lang="en-US" dirty="0"/>
          </a:p>
        </p:txBody>
      </p:sp>
      <p:sp>
        <p:nvSpPr>
          <p:cNvPr id="6" name="Rectángulo 5"/>
          <p:cNvSpPr/>
          <p:nvPr/>
        </p:nvSpPr>
        <p:spPr>
          <a:xfrm>
            <a:off x="-345" y="954000"/>
            <a:ext cx="1286219" cy="5904000"/>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21</a:t>
            </a:fld>
            <a:endParaRPr lang="es-AR" dirty="0"/>
          </a:p>
        </p:txBody>
      </p:sp>
      <p:sp>
        <p:nvSpPr>
          <p:cNvPr id="7" name="Title 3">
            <a:extLst>
              <a:ext uri="{FF2B5EF4-FFF2-40B4-BE49-F238E27FC236}">
                <a16:creationId xmlns:a16="http://schemas.microsoft.com/office/drawing/2014/main" id="{538DB2A5-7579-46B0-AAC6-22A81B66E861}"/>
              </a:ext>
            </a:extLst>
          </p:cNvPr>
          <p:cNvSpPr>
            <a:spLocks noGrp="1"/>
          </p:cNvSpPr>
          <p:nvPr>
            <p:ph type="title"/>
          </p:nvPr>
        </p:nvSpPr>
        <p:spPr>
          <a:xfrm>
            <a:off x="1854348" y="1020209"/>
            <a:ext cx="6541507" cy="755650"/>
          </a:xfrm>
        </p:spPr>
        <p:txBody>
          <a:bodyPr/>
          <a:lstStyle/>
          <a:p>
            <a:r>
              <a:rPr lang="es-ES" sz="2800" b="1" dirty="0">
                <a:solidFill>
                  <a:srgbClr val="48340C"/>
                </a:solidFill>
                <a:latin typeface="Calibri" panose="020F0502020204030204" pitchFamily="34" charset="0"/>
                <a:ea typeface="+mn-ea"/>
                <a:cs typeface="+mn-cs"/>
              </a:rPr>
              <a:t>Estructura prismática, </a:t>
            </a:r>
            <a:r>
              <a:rPr lang="es-ES" sz="2800" b="1" dirty="0" smtClean="0">
                <a:solidFill>
                  <a:srgbClr val="48340C"/>
                </a:solidFill>
                <a:latin typeface="Calibri" panose="020F0502020204030204" pitchFamily="34" charset="0"/>
                <a:ea typeface="+mn-ea"/>
                <a:cs typeface="+mn-cs"/>
              </a:rPr>
              <a:t>columna </a:t>
            </a:r>
            <a:r>
              <a:rPr lang="es-ES" sz="2800" b="1" dirty="0">
                <a:solidFill>
                  <a:srgbClr val="48340C"/>
                </a:solidFill>
                <a:latin typeface="Calibri" panose="020F0502020204030204" pitchFamily="34" charset="0"/>
                <a:ea typeface="+mn-ea"/>
                <a:cs typeface="+mn-cs"/>
              </a:rPr>
              <a:t>y laminar</a:t>
            </a:r>
            <a:endParaRPr lang="es-AR" dirty="0"/>
          </a:p>
        </p:txBody>
      </p:sp>
      <p:pic>
        <p:nvPicPr>
          <p:cNvPr id="8" name="Content Placeholder 4" descr="diagram compares prismatic with columnar and platy soil structure. Prismatic and Columnar both exhibit vertical definition in the soil profile, such as cracks, but columnar soils have a rounded salt cap on top. Platy soils lie horizontally and are characterized by a flaky, pastry-like structure."/>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651"/>
          <a:stretch/>
        </p:blipFill>
        <p:spPr>
          <a:xfrm>
            <a:off x="1900523" y="2373745"/>
            <a:ext cx="6495332" cy="3353424"/>
          </a:xfrm>
        </p:spPr>
      </p:pic>
      <p:sp>
        <p:nvSpPr>
          <p:cNvPr id="9" name="Content Placeholder 2"/>
          <p:cNvSpPr>
            <a:spLocks noGrp="1"/>
          </p:cNvSpPr>
          <p:nvPr>
            <p:ph sz="half" idx="1"/>
          </p:nvPr>
        </p:nvSpPr>
        <p:spPr>
          <a:xfrm>
            <a:off x="1854348" y="5898757"/>
            <a:ext cx="1940264" cy="889827"/>
          </a:xfrm>
        </p:spPr>
        <p:txBody>
          <a:bodyPr>
            <a:normAutofit lnSpcReduction="10000"/>
          </a:bodyPr>
          <a:lstStyle/>
          <a:p>
            <a:pPr marL="0" lvl="0" indent="0">
              <a:spcBef>
                <a:spcPts val="0"/>
              </a:spcBef>
              <a:buSzPct val="25000"/>
              <a:buNone/>
            </a:pPr>
            <a:r>
              <a:rPr lang="es-ES" sz="1200" b="1" dirty="0">
                <a:solidFill>
                  <a:srgbClr val="000000"/>
                </a:solidFill>
                <a:latin typeface="Arial"/>
                <a:ea typeface="Arial"/>
                <a:cs typeface="Arial"/>
                <a:sym typeface="Arial"/>
              </a:rPr>
              <a:t>Prismático: </a:t>
            </a:r>
            <a:r>
              <a:rPr lang="es-ES" sz="1200" dirty="0">
                <a:solidFill>
                  <a:srgbClr val="000000"/>
                </a:solidFill>
                <a:latin typeface="Arial"/>
                <a:ea typeface="Arial"/>
                <a:cs typeface="Arial"/>
                <a:sym typeface="Arial"/>
              </a:rPr>
              <a:t>columnas verticales de suelo; generalmente se encuentra en horizontes más bajos.</a:t>
            </a:r>
            <a:endParaRPr lang="es-AR" sz="1200" dirty="0">
              <a:solidFill>
                <a:srgbClr val="000000"/>
              </a:solidFill>
              <a:latin typeface="Arial"/>
              <a:ea typeface="Arial"/>
              <a:cs typeface="Arial"/>
              <a:sym typeface="Arial"/>
            </a:endParaRPr>
          </a:p>
        </p:txBody>
      </p:sp>
      <p:sp>
        <p:nvSpPr>
          <p:cNvPr id="10" name="Content Placeholder 2"/>
          <p:cNvSpPr txBox="1">
            <a:spLocks/>
          </p:cNvSpPr>
          <p:nvPr/>
        </p:nvSpPr>
        <p:spPr>
          <a:xfrm>
            <a:off x="3933255" y="5888921"/>
            <a:ext cx="2221818" cy="8898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ES" sz="1200" b="1" dirty="0" smtClean="0">
                <a:solidFill>
                  <a:srgbClr val="000000"/>
                </a:solidFill>
                <a:latin typeface="Arial"/>
                <a:ea typeface="Arial"/>
                <a:cs typeface="Arial"/>
                <a:sym typeface="Arial"/>
              </a:rPr>
              <a:t>Columna: </a:t>
            </a:r>
            <a:r>
              <a:rPr lang="es-ES" sz="1200" dirty="0" smtClean="0">
                <a:solidFill>
                  <a:srgbClr val="000000"/>
                </a:solidFill>
                <a:latin typeface="Arial"/>
                <a:ea typeface="Arial"/>
                <a:cs typeface="Arial"/>
                <a:sym typeface="Arial"/>
              </a:rPr>
              <a:t>columnas </a:t>
            </a:r>
            <a:r>
              <a:rPr lang="es-ES" sz="1200" dirty="0">
                <a:solidFill>
                  <a:srgbClr val="000000"/>
                </a:solidFill>
                <a:latin typeface="Arial"/>
                <a:ea typeface="Arial"/>
                <a:cs typeface="Arial"/>
                <a:sym typeface="Arial"/>
              </a:rPr>
              <a:t>verticales de suelo que tienen una "capa" de sal en la parte superior. Se encuentra en suelos de climas áridos.</a:t>
            </a:r>
            <a:endParaRPr lang="es-AR" sz="1200" dirty="0">
              <a:solidFill>
                <a:srgbClr val="000000"/>
              </a:solidFill>
              <a:latin typeface="Arial"/>
              <a:ea typeface="Arial"/>
              <a:cs typeface="Arial"/>
              <a:sym typeface="Arial"/>
            </a:endParaRPr>
          </a:p>
        </p:txBody>
      </p:sp>
      <p:sp>
        <p:nvSpPr>
          <p:cNvPr id="11" name="Shape 636"/>
          <p:cNvSpPr txBox="1"/>
          <p:nvPr/>
        </p:nvSpPr>
        <p:spPr>
          <a:xfrm>
            <a:off x="6457949" y="5856631"/>
            <a:ext cx="2257517" cy="1009063"/>
          </a:xfrm>
          <a:prstGeom prst="rect">
            <a:avLst/>
          </a:prstGeom>
          <a:noFill/>
          <a:ln>
            <a:noFill/>
          </a:ln>
        </p:spPr>
        <p:txBody>
          <a:bodyPr lIns="81625" tIns="42450" rIns="81625" bIns="42450" anchor="t" anchorCtr="0">
            <a:noAutofit/>
          </a:bodyPr>
          <a:lstStyle/>
          <a:p>
            <a:pPr lvl="0">
              <a:buSzPct val="25000"/>
            </a:pPr>
            <a:r>
              <a:rPr lang="es-ES" sz="1200" b="1" dirty="0" smtClean="0">
                <a:solidFill>
                  <a:srgbClr val="000000"/>
                </a:solidFill>
                <a:latin typeface="Arial"/>
                <a:ea typeface="Arial"/>
                <a:cs typeface="Arial"/>
                <a:sym typeface="Arial"/>
              </a:rPr>
              <a:t>Laminar: </a:t>
            </a:r>
            <a:r>
              <a:rPr lang="es-ES" sz="1200" dirty="0" smtClean="0">
                <a:solidFill>
                  <a:srgbClr val="000000"/>
                </a:solidFill>
                <a:latin typeface="Arial"/>
                <a:ea typeface="Arial"/>
                <a:cs typeface="Arial"/>
                <a:sym typeface="Arial"/>
              </a:rPr>
              <a:t>placas </a:t>
            </a:r>
            <a:r>
              <a:rPr lang="es-ES" sz="1200" dirty="0">
                <a:solidFill>
                  <a:srgbClr val="000000"/>
                </a:solidFill>
                <a:latin typeface="Arial"/>
                <a:ea typeface="Arial"/>
                <a:cs typeface="Arial"/>
                <a:sym typeface="Arial"/>
              </a:rPr>
              <a:t>de tierra delgadas y planas que se encuentran horizontalmente; generalmente se encuentra en suelo compactado.</a:t>
            </a:r>
            <a:endParaRPr lang="es-AR" sz="1200" dirty="0">
              <a:solidFill>
                <a:srgbClr val="000000"/>
              </a:solidFill>
              <a:latin typeface="Arial"/>
              <a:ea typeface="Arial"/>
              <a:cs typeface="Arial"/>
              <a:sym typeface="Arial"/>
            </a:endParaRPr>
          </a:p>
        </p:txBody>
      </p:sp>
      <p:sp>
        <p:nvSpPr>
          <p:cNvPr id="12" name="Content Placeholder 2"/>
          <p:cNvSpPr txBox="1">
            <a:spLocks/>
          </p:cNvSpPr>
          <p:nvPr/>
        </p:nvSpPr>
        <p:spPr>
          <a:xfrm>
            <a:off x="2196248" y="2057973"/>
            <a:ext cx="1173018" cy="403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dirty="0" smtClean="0"/>
              <a:t>Prismática</a:t>
            </a:r>
            <a:endParaRPr lang="es-AR" dirty="0"/>
          </a:p>
        </p:txBody>
      </p:sp>
      <p:sp>
        <p:nvSpPr>
          <p:cNvPr id="14" name="Content Placeholder 2"/>
          <p:cNvSpPr txBox="1">
            <a:spLocks/>
          </p:cNvSpPr>
          <p:nvPr/>
        </p:nvSpPr>
        <p:spPr>
          <a:xfrm>
            <a:off x="3664990" y="1768055"/>
            <a:ext cx="2181628" cy="403996"/>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b="1" dirty="0" smtClean="0"/>
              <a:t>Suelos con estructura:</a:t>
            </a:r>
            <a:endParaRPr lang="es-AR" b="1" dirty="0"/>
          </a:p>
        </p:txBody>
      </p:sp>
      <p:sp>
        <p:nvSpPr>
          <p:cNvPr id="15" name="Content Placeholder 2"/>
          <p:cNvSpPr txBox="1">
            <a:spLocks/>
          </p:cNvSpPr>
          <p:nvPr/>
        </p:nvSpPr>
        <p:spPr>
          <a:xfrm>
            <a:off x="4538592" y="2050929"/>
            <a:ext cx="1173018" cy="403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dirty="0" smtClean="0"/>
              <a:t>Columna</a:t>
            </a:r>
            <a:endParaRPr lang="es-AR" dirty="0"/>
          </a:p>
        </p:txBody>
      </p:sp>
      <p:sp>
        <p:nvSpPr>
          <p:cNvPr id="16" name="Content Placeholder 2"/>
          <p:cNvSpPr txBox="1">
            <a:spLocks/>
          </p:cNvSpPr>
          <p:nvPr/>
        </p:nvSpPr>
        <p:spPr>
          <a:xfrm>
            <a:off x="6720220" y="2050929"/>
            <a:ext cx="1173018" cy="4039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dirty="0" smtClean="0"/>
              <a:t>Laminar</a:t>
            </a:r>
            <a:endParaRPr lang="es-AR" dirty="0"/>
          </a:p>
        </p:txBody>
      </p:sp>
    </p:spTree>
    <p:extLst>
      <p:ext uri="{BB962C8B-B14F-4D97-AF65-F5344CB8AC3E}">
        <p14:creationId xmlns:p14="http://schemas.microsoft.com/office/powerpoint/2010/main" val="2300443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22</a:t>
            </a:fld>
            <a:endParaRPr lang="en-US" dirty="0"/>
          </a:p>
        </p:txBody>
      </p:sp>
      <p:sp>
        <p:nvSpPr>
          <p:cNvPr id="6" name="Rectángulo 5"/>
          <p:cNvSpPr/>
          <p:nvPr/>
        </p:nvSpPr>
        <p:spPr>
          <a:xfrm>
            <a:off x="-345" y="972945"/>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chemeClr val="bg1"/>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n-US" smtClean="0"/>
              <a:pPr/>
              <a:t>22</a:t>
            </a:fld>
            <a:endParaRPr lang="en-US" dirty="0"/>
          </a:p>
        </p:txBody>
      </p:sp>
      <p:sp>
        <p:nvSpPr>
          <p:cNvPr id="7" name="Title 4">
            <a:extLst>
              <a:ext uri="{FF2B5EF4-FFF2-40B4-BE49-F238E27FC236}">
                <a16:creationId xmlns:a16="http://schemas.microsoft.com/office/drawing/2014/main" id="{B8F1663C-17E4-49B9-8A02-9231735F4164}"/>
              </a:ext>
            </a:extLst>
          </p:cNvPr>
          <p:cNvSpPr>
            <a:spLocks noGrp="1"/>
          </p:cNvSpPr>
          <p:nvPr>
            <p:ph type="title"/>
          </p:nvPr>
        </p:nvSpPr>
        <p:spPr>
          <a:xfrm>
            <a:off x="1606039" y="1031425"/>
            <a:ext cx="4176680" cy="713906"/>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Suelo sin estructura</a:t>
            </a:r>
            <a:endParaRPr lang="es-AR" dirty="0"/>
          </a:p>
        </p:txBody>
      </p:sp>
      <p:pic>
        <p:nvPicPr>
          <p:cNvPr id="8" name="Content Placeholder 3" descr="Photographs of single grained soil (here, sand), and a massive structure, which is composed of many grains but has no obvious structure.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441"/>
          <a:stretch/>
        </p:blipFill>
        <p:spPr>
          <a:xfrm>
            <a:off x="1433886" y="2198255"/>
            <a:ext cx="7401009" cy="3447890"/>
          </a:xfrm>
        </p:spPr>
      </p:pic>
      <p:sp>
        <p:nvSpPr>
          <p:cNvPr id="9" name="Content Placeholder 2"/>
          <p:cNvSpPr>
            <a:spLocks noGrp="1"/>
          </p:cNvSpPr>
          <p:nvPr>
            <p:ph sz="half" idx="1"/>
          </p:nvPr>
        </p:nvSpPr>
        <p:spPr>
          <a:xfrm>
            <a:off x="1606039" y="5898757"/>
            <a:ext cx="7089074" cy="889827"/>
          </a:xfrm>
        </p:spPr>
        <p:txBody>
          <a:bodyPr>
            <a:normAutofit/>
          </a:bodyPr>
          <a:lstStyle/>
          <a:p>
            <a:pPr marL="0" lvl="0" indent="0">
              <a:spcBef>
                <a:spcPts val="0"/>
              </a:spcBef>
              <a:buSzPct val="25000"/>
              <a:buNone/>
            </a:pPr>
            <a:r>
              <a:rPr lang="es-ES" sz="1600" dirty="0">
                <a:solidFill>
                  <a:srgbClr val="000000"/>
                </a:solidFill>
                <a:latin typeface="Arial"/>
                <a:ea typeface="Arial"/>
                <a:cs typeface="Arial"/>
                <a:sym typeface="Arial"/>
              </a:rPr>
              <a:t>Si el suelo carece de estructura, se describe como de grano único o macizo. El suelo con estructura de “grano único” siempre tiene una consistencia suelta.</a:t>
            </a:r>
            <a:endParaRPr lang="es-AR" sz="1600" dirty="0">
              <a:solidFill>
                <a:srgbClr val="000000"/>
              </a:solidFill>
              <a:latin typeface="Arial"/>
              <a:ea typeface="Arial"/>
              <a:cs typeface="Arial"/>
              <a:sym typeface="Arial"/>
            </a:endParaRPr>
          </a:p>
        </p:txBody>
      </p:sp>
      <p:sp>
        <p:nvSpPr>
          <p:cNvPr id="10" name="Content Placeholder 2"/>
          <p:cNvSpPr txBox="1">
            <a:spLocks/>
          </p:cNvSpPr>
          <p:nvPr/>
        </p:nvSpPr>
        <p:spPr>
          <a:xfrm>
            <a:off x="2290767" y="1801095"/>
            <a:ext cx="1717815" cy="406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Grano único</a:t>
            </a:r>
            <a:endParaRPr lang="es-AR" sz="1600" b="1" dirty="0">
              <a:solidFill>
                <a:srgbClr val="000000"/>
              </a:solidFill>
              <a:latin typeface="Arial"/>
              <a:ea typeface="Arial"/>
              <a:cs typeface="Arial"/>
              <a:sym typeface="Arial"/>
            </a:endParaRPr>
          </a:p>
        </p:txBody>
      </p:sp>
      <p:sp>
        <p:nvSpPr>
          <p:cNvPr id="12" name="Content Placeholder 2"/>
          <p:cNvSpPr txBox="1">
            <a:spLocks/>
          </p:cNvSpPr>
          <p:nvPr/>
        </p:nvSpPr>
        <p:spPr>
          <a:xfrm>
            <a:off x="6045349" y="1801095"/>
            <a:ext cx="1717815" cy="406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Masivo</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50340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23</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chemeClr val="bg1"/>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Title 3">
            <a:extLst>
              <a:ext uri="{FF2B5EF4-FFF2-40B4-BE49-F238E27FC236}">
                <a16:creationId xmlns:a16="http://schemas.microsoft.com/office/drawing/2014/main" id="{9C11F6A0-719D-4B88-8D70-A993B57E83F4}"/>
              </a:ext>
            </a:extLst>
          </p:cNvPr>
          <p:cNvSpPr>
            <a:spLocks noGrp="1"/>
          </p:cNvSpPr>
          <p:nvPr>
            <p:ph type="title"/>
          </p:nvPr>
        </p:nvSpPr>
        <p:spPr>
          <a:xfrm>
            <a:off x="1963996" y="1073150"/>
            <a:ext cx="5838419" cy="582229"/>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color del suelo</a:t>
            </a:r>
            <a:endParaRPr lang="es-AR" dirty="0"/>
          </a:p>
        </p:txBody>
      </p:sp>
      <p:pic>
        <p:nvPicPr>
          <p:cNvPr id="7" name="Shape 675" descr="Photographh of a student comparing a ped of soil to the color chip in the GLOBE soil color book. "/>
          <p:cNvPicPr preferRelativeResize="0">
            <a:picLocks noGrp="1"/>
          </p:cNvPicPr>
          <p:nvPr>
            <p:ph sz="half" idx="2"/>
          </p:nvPr>
        </p:nvPicPr>
        <p:blipFill rotWithShape="1">
          <a:blip r:embed="rId2">
            <a:alphaModFix/>
          </a:blip>
          <a:srcRect/>
          <a:stretch/>
        </p:blipFill>
        <p:spPr>
          <a:xfrm>
            <a:off x="2268334" y="1798073"/>
            <a:ext cx="5229745" cy="4586102"/>
          </a:xfrm>
          <a:prstGeom prst="rect">
            <a:avLst/>
          </a:prstGeom>
          <a:noFill/>
          <a:ln>
            <a:noFill/>
          </a:ln>
        </p:spPr>
      </p:pic>
    </p:spTree>
    <p:extLst>
      <p:ext uri="{BB962C8B-B14F-4D97-AF65-F5344CB8AC3E}">
        <p14:creationId xmlns:p14="http://schemas.microsoft.com/office/powerpoint/2010/main" val="266988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24</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24</a:t>
            </a:fld>
            <a:endParaRPr lang="es-AR"/>
          </a:p>
        </p:txBody>
      </p:sp>
      <p:sp>
        <p:nvSpPr>
          <p:cNvPr id="7" name="Title 3">
            <a:extLst>
              <a:ext uri="{FF2B5EF4-FFF2-40B4-BE49-F238E27FC236}">
                <a16:creationId xmlns:a16="http://schemas.microsoft.com/office/drawing/2014/main" id="{22F9F41D-31D5-4460-9601-A2425BB1D4FB}"/>
              </a:ext>
            </a:extLst>
          </p:cNvPr>
          <p:cNvSpPr>
            <a:spLocks noGrp="1"/>
          </p:cNvSpPr>
          <p:nvPr>
            <p:ph type="title"/>
          </p:nvPr>
        </p:nvSpPr>
        <p:spPr>
          <a:xfrm>
            <a:off x="1400348" y="1073150"/>
            <a:ext cx="5091080" cy="534933"/>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Qué revela el color del suelo</a:t>
            </a:r>
            <a:endParaRPr lang="es-AR" dirty="0"/>
          </a:p>
        </p:txBody>
      </p:sp>
      <p:sp>
        <p:nvSpPr>
          <p:cNvPr id="8" name="Content Placeholder 2"/>
          <p:cNvSpPr txBox="1">
            <a:spLocks/>
          </p:cNvSpPr>
          <p:nvPr/>
        </p:nvSpPr>
        <p:spPr>
          <a:xfrm>
            <a:off x="1400348" y="1829815"/>
            <a:ext cx="7444393" cy="1026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s-ES" sz="1600" dirty="0">
                <a:solidFill>
                  <a:srgbClr val="000000"/>
                </a:solidFill>
                <a:latin typeface="Arial"/>
                <a:ea typeface="Arial"/>
                <a:cs typeface="Arial"/>
                <a:sym typeface="Arial"/>
              </a:rPr>
              <a:t>El color del suelo indica el contenido químico del suelo o los revestimientos de las partículas del suelo. Por ejemplo, los colores oscuros suelen indicar la presencia de material orgánico. La presencia de hierro y algunos otros minerales puede producir suelos rojos y amarillos.</a:t>
            </a:r>
            <a:endParaRPr lang="es-AR" sz="1800" dirty="0">
              <a:solidFill>
                <a:schemeClr val="dk1"/>
              </a:solidFill>
              <a:ea typeface="Calibri"/>
              <a:cs typeface="Calibri"/>
              <a:sym typeface="Calibri"/>
            </a:endParaRPr>
          </a:p>
        </p:txBody>
      </p:sp>
      <p:pic>
        <p:nvPicPr>
          <p:cNvPr id="9" name="Content Placeholder 4" descr="Photographs of two different soil profiles- one has a black color in the A horizon, resulting from high organic content. The second profile is bright orange, indicating that iron is present and it has been exposed to oxygen (oxidized)"/>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4792"/>
          <a:stretch/>
        </p:blipFill>
        <p:spPr>
          <a:xfrm>
            <a:off x="2002327" y="2912994"/>
            <a:ext cx="6327025" cy="3293842"/>
          </a:xfrm>
        </p:spPr>
      </p:pic>
      <p:sp>
        <p:nvSpPr>
          <p:cNvPr id="10" name="Content Placeholder 2"/>
          <p:cNvSpPr txBox="1">
            <a:spLocks/>
          </p:cNvSpPr>
          <p:nvPr/>
        </p:nvSpPr>
        <p:spPr>
          <a:xfrm>
            <a:off x="2133749" y="6132410"/>
            <a:ext cx="2114978" cy="6462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Alto en materia orgánica</a:t>
            </a:r>
            <a:endParaRPr lang="es-AR" sz="1600" b="1" dirty="0">
              <a:solidFill>
                <a:srgbClr val="000000"/>
              </a:solidFill>
              <a:latin typeface="Arial"/>
              <a:ea typeface="Arial"/>
              <a:cs typeface="Arial"/>
              <a:sym typeface="Arial"/>
            </a:endParaRPr>
          </a:p>
        </p:txBody>
      </p:sp>
      <p:sp>
        <p:nvSpPr>
          <p:cNvPr id="11" name="Content Placeholder 2"/>
          <p:cNvSpPr txBox="1">
            <a:spLocks/>
          </p:cNvSpPr>
          <p:nvPr/>
        </p:nvSpPr>
        <p:spPr>
          <a:xfrm>
            <a:off x="5666658" y="6132409"/>
            <a:ext cx="2114978" cy="6462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Contiene óxido de hierro</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95879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25</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25</a:t>
            </a:fld>
            <a:endParaRPr lang="es-AR"/>
          </a:p>
        </p:txBody>
      </p:sp>
      <p:sp>
        <p:nvSpPr>
          <p:cNvPr id="14" name="Slide Number Placeholder 1"/>
          <p:cNvSpPr txBox="1">
            <a:spLocks/>
          </p:cNvSpPr>
          <p:nvPr/>
        </p:nvSpPr>
        <p:spPr>
          <a:xfrm>
            <a:off x="65087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25</a:t>
            </a:fld>
            <a:endParaRPr lang="es-AR" dirty="0"/>
          </a:p>
        </p:txBody>
      </p:sp>
      <p:sp>
        <p:nvSpPr>
          <p:cNvPr id="15" name="Title 4">
            <a:extLst>
              <a:ext uri="{FF2B5EF4-FFF2-40B4-BE49-F238E27FC236}">
                <a16:creationId xmlns:a16="http://schemas.microsoft.com/office/drawing/2014/main" id="{3412C166-21A8-4702-B3AB-DC2CA4E32CF6}"/>
              </a:ext>
            </a:extLst>
          </p:cNvPr>
          <p:cNvSpPr>
            <a:spLocks noGrp="1"/>
          </p:cNvSpPr>
          <p:nvPr>
            <p:ph type="title"/>
          </p:nvPr>
        </p:nvSpPr>
        <p:spPr>
          <a:xfrm>
            <a:off x="1537759" y="1020209"/>
            <a:ext cx="7886700" cy="55477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Color del suelo – Instrumentos y condiciones requeridos</a:t>
            </a:r>
            <a:endParaRPr lang="es-AR" dirty="0"/>
          </a:p>
        </p:txBody>
      </p:sp>
      <p:pic>
        <p:nvPicPr>
          <p:cNvPr id="16" name="Content Placeholder 3" descr="Steps in determining the soil color. You need a sunny day so that your color descriptions are true. Select a ped of soil, moisten with a spray bottle and compare the color to a chip in an approved soil color book.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823" b="23483"/>
          <a:stretch/>
        </p:blipFill>
        <p:spPr>
          <a:xfrm>
            <a:off x="1624502" y="2724726"/>
            <a:ext cx="7140114" cy="2032001"/>
          </a:xfrm>
        </p:spPr>
      </p:pic>
      <p:sp>
        <p:nvSpPr>
          <p:cNvPr id="17" name="Content Placeholder 2"/>
          <p:cNvSpPr txBox="1">
            <a:spLocks/>
          </p:cNvSpPr>
          <p:nvPr/>
        </p:nvSpPr>
        <p:spPr>
          <a:xfrm>
            <a:off x="1537759" y="5890040"/>
            <a:ext cx="7444393" cy="86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00"/>
              </a:buClr>
              <a:buSzPct val="25000"/>
              <a:buNone/>
            </a:pPr>
            <a:r>
              <a:rPr lang="es-ES" sz="1400" b="1" dirty="0">
                <a:solidFill>
                  <a:srgbClr val="000000"/>
                </a:solidFill>
                <a:latin typeface="Arial"/>
                <a:ea typeface="Arial"/>
                <a:cs typeface="Arial"/>
                <a:sym typeface="Arial"/>
              </a:rPr>
              <a:t>Especificaciones del instrumento: </a:t>
            </a:r>
            <a:r>
              <a:rPr lang="es-ES" sz="1400" dirty="0" smtClean="0">
                <a:solidFill>
                  <a:srgbClr val="000000"/>
                </a:solidFill>
                <a:latin typeface="Arial"/>
                <a:ea typeface="Arial"/>
                <a:cs typeface="Arial"/>
                <a:sym typeface="Arial"/>
              </a:rPr>
              <a:t>se </a:t>
            </a:r>
            <a:r>
              <a:rPr lang="es-ES" sz="1400" dirty="0">
                <a:solidFill>
                  <a:srgbClr val="000000"/>
                </a:solidFill>
                <a:latin typeface="Arial"/>
                <a:ea typeface="Arial"/>
                <a:cs typeface="Arial"/>
                <a:sym typeface="Arial"/>
              </a:rPr>
              <a:t>puede comprar un libro de colores de suelos diseñado especialmente para el programa GLOBE. Contiene al menos 200 colores y utiliza el sistema </a:t>
            </a:r>
            <a:r>
              <a:rPr lang="es-ES" sz="1400" dirty="0" err="1">
                <a:solidFill>
                  <a:srgbClr val="000000"/>
                </a:solidFill>
                <a:latin typeface="Arial"/>
                <a:ea typeface="Arial"/>
                <a:cs typeface="Arial"/>
                <a:sym typeface="Arial"/>
              </a:rPr>
              <a:t>Munsell</a:t>
            </a:r>
            <a:r>
              <a:rPr lang="es-ES" sz="1400" dirty="0">
                <a:solidFill>
                  <a:srgbClr val="000000"/>
                </a:solidFill>
                <a:latin typeface="Arial"/>
                <a:ea typeface="Arial"/>
                <a:cs typeface="Arial"/>
                <a:sym typeface="Arial"/>
              </a:rPr>
              <a:t> de notación de color.</a:t>
            </a:r>
            <a:endParaRPr lang="es-AR" sz="1600" dirty="0" smtClean="0">
              <a:solidFill>
                <a:srgbClr val="000000"/>
              </a:solidFill>
              <a:latin typeface="Arial"/>
              <a:ea typeface="Arial"/>
              <a:cs typeface="Arial"/>
              <a:sym typeface="Arial"/>
            </a:endParaRPr>
          </a:p>
          <a:p>
            <a:pPr marL="0" indent="0">
              <a:spcBef>
                <a:spcPts val="0"/>
              </a:spcBef>
              <a:buNone/>
            </a:pPr>
            <a:endParaRPr lang="es-AR" sz="1800" dirty="0">
              <a:solidFill>
                <a:schemeClr val="dk1"/>
              </a:solidFill>
              <a:ea typeface="Calibri"/>
              <a:cs typeface="Calibri"/>
              <a:sym typeface="Calibri"/>
            </a:endParaRPr>
          </a:p>
        </p:txBody>
      </p:sp>
      <p:sp>
        <p:nvSpPr>
          <p:cNvPr id="18" name="Content Placeholder 2"/>
          <p:cNvSpPr txBox="1">
            <a:spLocks/>
          </p:cNvSpPr>
          <p:nvPr/>
        </p:nvSpPr>
        <p:spPr>
          <a:xfrm>
            <a:off x="2807856" y="1666496"/>
            <a:ext cx="4765962" cy="341632"/>
          </a:xfrm>
          <a:prstGeom prst="rect">
            <a:avLst/>
          </a:prstGeom>
        </p:spPr>
        <p:txBody>
          <a:bodyPr vert="horz"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800" b="1" dirty="0" smtClean="0">
                <a:solidFill>
                  <a:srgbClr val="000000"/>
                </a:solidFill>
                <a:latin typeface="Arial"/>
                <a:ea typeface="Arial"/>
                <a:cs typeface="Arial"/>
                <a:sym typeface="Arial"/>
              </a:rPr>
              <a:t>Para completar el protocolo necesitará:</a:t>
            </a:r>
            <a:endParaRPr lang="es-AR" sz="1800" b="1" dirty="0">
              <a:solidFill>
                <a:srgbClr val="000000"/>
              </a:solidFill>
              <a:latin typeface="Arial"/>
              <a:ea typeface="Arial"/>
              <a:cs typeface="Arial"/>
              <a:sym typeface="Arial"/>
            </a:endParaRPr>
          </a:p>
        </p:txBody>
      </p:sp>
      <p:sp>
        <p:nvSpPr>
          <p:cNvPr id="19" name="Content Placeholder 2"/>
          <p:cNvSpPr txBox="1">
            <a:spLocks/>
          </p:cNvSpPr>
          <p:nvPr/>
        </p:nvSpPr>
        <p:spPr>
          <a:xfrm>
            <a:off x="1791854" y="2262892"/>
            <a:ext cx="1579419" cy="313932"/>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1. Día soleado</a:t>
            </a:r>
            <a:endParaRPr lang="es-AR" sz="1600" b="1" dirty="0">
              <a:solidFill>
                <a:srgbClr val="000000"/>
              </a:solidFill>
              <a:latin typeface="Arial"/>
              <a:ea typeface="Arial"/>
              <a:cs typeface="Arial"/>
              <a:sym typeface="Arial"/>
            </a:endParaRPr>
          </a:p>
        </p:txBody>
      </p:sp>
      <p:sp>
        <p:nvSpPr>
          <p:cNvPr id="20" name="Content Placeholder 2"/>
          <p:cNvSpPr txBox="1">
            <a:spLocks/>
          </p:cNvSpPr>
          <p:nvPr/>
        </p:nvSpPr>
        <p:spPr>
          <a:xfrm>
            <a:off x="3403177" y="2152093"/>
            <a:ext cx="1636106" cy="535531"/>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Font typeface="Arial" panose="020B0604020202020204" pitchFamily="34" charset="0"/>
              <a:buNone/>
            </a:pPr>
            <a:r>
              <a:rPr lang="es-ES" sz="1600" b="1" dirty="0" smtClean="0">
                <a:solidFill>
                  <a:srgbClr val="000000"/>
                </a:solidFill>
                <a:latin typeface="Arial"/>
                <a:ea typeface="Arial"/>
                <a:cs typeface="Arial"/>
                <a:sym typeface="Arial"/>
              </a:rPr>
              <a:t>2. </a:t>
            </a:r>
            <a:r>
              <a:rPr lang="es-ES" sz="1600" b="1" dirty="0" err="1" smtClean="0">
                <a:solidFill>
                  <a:srgbClr val="000000"/>
                </a:solidFill>
                <a:latin typeface="Arial"/>
                <a:ea typeface="Arial"/>
                <a:cs typeface="Arial"/>
                <a:sym typeface="Arial"/>
              </a:rPr>
              <a:t>Ped</a:t>
            </a:r>
            <a:r>
              <a:rPr lang="es-ES" sz="1600" b="1" dirty="0" smtClean="0">
                <a:solidFill>
                  <a:srgbClr val="000000"/>
                </a:solidFill>
                <a:latin typeface="Arial"/>
                <a:ea typeface="Arial"/>
                <a:cs typeface="Arial"/>
                <a:sym typeface="Arial"/>
              </a:rPr>
              <a:t> de suelo</a:t>
            </a:r>
            <a:endParaRPr lang="es-AR" sz="1600" b="1" dirty="0">
              <a:solidFill>
                <a:srgbClr val="000000"/>
              </a:solidFill>
              <a:latin typeface="Arial"/>
              <a:ea typeface="Arial"/>
              <a:cs typeface="Arial"/>
              <a:sym typeface="Arial"/>
            </a:endParaRPr>
          </a:p>
        </p:txBody>
      </p:sp>
      <p:sp>
        <p:nvSpPr>
          <p:cNvPr id="21" name="Content Placeholder 2"/>
          <p:cNvSpPr txBox="1">
            <a:spLocks/>
          </p:cNvSpPr>
          <p:nvPr/>
        </p:nvSpPr>
        <p:spPr>
          <a:xfrm>
            <a:off x="5071187" y="2152093"/>
            <a:ext cx="1944255" cy="535531"/>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ES" sz="1600" b="1" dirty="0" smtClean="0">
                <a:solidFill>
                  <a:srgbClr val="000000"/>
                </a:solidFill>
                <a:latin typeface="Arial"/>
                <a:ea typeface="Arial"/>
                <a:cs typeface="Arial"/>
                <a:sym typeface="Arial"/>
              </a:rPr>
              <a:t>3. Botella </a:t>
            </a:r>
            <a:r>
              <a:rPr lang="es-ES" sz="1600" b="1" dirty="0">
                <a:solidFill>
                  <a:srgbClr val="000000"/>
                </a:solidFill>
                <a:latin typeface="Arial"/>
                <a:ea typeface="Arial"/>
                <a:cs typeface="Arial"/>
                <a:sym typeface="Arial"/>
              </a:rPr>
              <a:t>de niebla de aerosol</a:t>
            </a:r>
            <a:endParaRPr lang="es-AR" sz="1600" b="1" dirty="0">
              <a:solidFill>
                <a:srgbClr val="000000"/>
              </a:solidFill>
              <a:latin typeface="Arial"/>
              <a:ea typeface="Arial"/>
              <a:cs typeface="Arial"/>
              <a:sym typeface="Arial"/>
            </a:endParaRPr>
          </a:p>
        </p:txBody>
      </p:sp>
      <p:sp>
        <p:nvSpPr>
          <p:cNvPr id="23" name="Content Placeholder 2"/>
          <p:cNvSpPr txBox="1">
            <a:spLocks/>
          </p:cNvSpPr>
          <p:nvPr/>
        </p:nvSpPr>
        <p:spPr>
          <a:xfrm>
            <a:off x="7047345" y="2041293"/>
            <a:ext cx="1795779" cy="75713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ES" sz="1600" b="1" dirty="0" smtClean="0">
                <a:solidFill>
                  <a:srgbClr val="000000"/>
                </a:solidFill>
                <a:latin typeface="Arial"/>
                <a:ea typeface="Arial"/>
                <a:cs typeface="Arial"/>
                <a:sym typeface="Arial"/>
              </a:rPr>
              <a:t>4. Libro de color del suelo de GLOBE</a:t>
            </a:r>
            <a:endParaRPr lang="es-AR" sz="1600" b="1" dirty="0">
              <a:solidFill>
                <a:srgbClr val="000000"/>
              </a:solidFill>
              <a:latin typeface="Arial"/>
              <a:ea typeface="Arial"/>
              <a:cs typeface="Arial"/>
              <a:sym typeface="Arial"/>
            </a:endParaRPr>
          </a:p>
        </p:txBody>
      </p:sp>
      <p:sp>
        <p:nvSpPr>
          <p:cNvPr id="24" name="Content Placeholder 2"/>
          <p:cNvSpPr txBox="1">
            <a:spLocks/>
          </p:cNvSpPr>
          <p:nvPr/>
        </p:nvSpPr>
        <p:spPr>
          <a:xfrm>
            <a:off x="1791854" y="4905198"/>
            <a:ext cx="1514090" cy="86793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ES" sz="1400" b="1" dirty="0" smtClean="0">
                <a:solidFill>
                  <a:srgbClr val="000000"/>
                </a:solidFill>
                <a:latin typeface="Arial"/>
                <a:ea typeface="Arial"/>
                <a:cs typeface="Arial"/>
                <a:sym typeface="Arial"/>
              </a:rPr>
              <a:t>Observe el color del suelo afuera bajo el sol.</a:t>
            </a:r>
            <a:endParaRPr lang="es-AR" sz="1400" b="1" dirty="0">
              <a:solidFill>
                <a:srgbClr val="000000"/>
              </a:solidFill>
              <a:latin typeface="Arial"/>
              <a:ea typeface="Arial"/>
              <a:cs typeface="Arial"/>
              <a:sym typeface="Arial"/>
            </a:endParaRPr>
          </a:p>
        </p:txBody>
      </p:sp>
      <p:sp>
        <p:nvSpPr>
          <p:cNvPr id="25" name="Content Placeholder 2"/>
          <p:cNvSpPr txBox="1">
            <a:spLocks/>
          </p:cNvSpPr>
          <p:nvPr/>
        </p:nvSpPr>
        <p:spPr>
          <a:xfrm>
            <a:off x="5205165" y="4925163"/>
            <a:ext cx="1721331" cy="86793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ES" sz="1400" b="1" dirty="0" smtClean="0">
                <a:solidFill>
                  <a:srgbClr val="000000"/>
                </a:solidFill>
                <a:latin typeface="Arial"/>
                <a:ea typeface="Arial"/>
                <a:cs typeface="Arial"/>
                <a:sym typeface="Arial"/>
              </a:rPr>
              <a:t>Para observar el color del suelo humedezca el </a:t>
            </a:r>
            <a:r>
              <a:rPr lang="es-ES" sz="1400" b="1" dirty="0" err="1" smtClean="0">
                <a:solidFill>
                  <a:srgbClr val="000000"/>
                </a:solidFill>
                <a:latin typeface="Arial"/>
                <a:ea typeface="Arial"/>
                <a:cs typeface="Arial"/>
                <a:sym typeface="Arial"/>
              </a:rPr>
              <a:t>ped</a:t>
            </a:r>
            <a:r>
              <a:rPr lang="es-ES" sz="1400" b="1" dirty="0" smtClean="0">
                <a:solidFill>
                  <a:srgbClr val="000000"/>
                </a:solidFill>
                <a:latin typeface="Arial"/>
                <a:ea typeface="Arial"/>
                <a:cs typeface="Arial"/>
                <a:sym typeface="Arial"/>
              </a:rPr>
              <a:t>.</a:t>
            </a:r>
            <a:endParaRPr lang="es-AR" sz="1400" b="1" dirty="0">
              <a:solidFill>
                <a:srgbClr val="000000"/>
              </a:solidFill>
              <a:latin typeface="Arial"/>
              <a:ea typeface="Arial"/>
              <a:cs typeface="Arial"/>
              <a:sym typeface="Arial"/>
            </a:endParaRPr>
          </a:p>
        </p:txBody>
      </p:sp>
      <p:sp>
        <p:nvSpPr>
          <p:cNvPr id="26" name="Content Placeholder 2"/>
          <p:cNvSpPr txBox="1">
            <a:spLocks/>
          </p:cNvSpPr>
          <p:nvPr/>
        </p:nvSpPr>
        <p:spPr>
          <a:xfrm>
            <a:off x="3394889" y="4925163"/>
            <a:ext cx="1721331" cy="86793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ES" sz="1400" b="1" dirty="0" smtClean="0">
                <a:solidFill>
                  <a:srgbClr val="000000"/>
                </a:solidFill>
                <a:latin typeface="Arial"/>
                <a:ea typeface="Arial"/>
                <a:cs typeface="Arial"/>
                <a:sym typeface="Arial"/>
              </a:rPr>
              <a:t>Un </a:t>
            </a:r>
            <a:r>
              <a:rPr lang="es-ES" sz="1400" b="1" dirty="0" err="1" smtClean="0">
                <a:solidFill>
                  <a:srgbClr val="000000"/>
                </a:solidFill>
                <a:latin typeface="Arial"/>
                <a:ea typeface="Arial"/>
                <a:cs typeface="Arial"/>
                <a:sym typeface="Arial"/>
              </a:rPr>
              <a:t>ped</a:t>
            </a:r>
            <a:r>
              <a:rPr lang="es-ES" sz="1400" b="1" dirty="0" smtClean="0">
                <a:solidFill>
                  <a:srgbClr val="000000"/>
                </a:solidFill>
                <a:latin typeface="Arial"/>
                <a:ea typeface="Arial"/>
                <a:cs typeface="Arial"/>
                <a:sym typeface="Arial"/>
              </a:rPr>
              <a:t> es un agregado de partículas del suelo.</a:t>
            </a:r>
            <a:endParaRPr lang="es-AR" sz="1400" b="1" dirty="0">
              <a:solidFill>
                <a:srgbClr val="000000"/>
              </a:solidFill>
              <a:latin typeface="Arial"/>
              <a:ea typeface="Arial"/>
              <a:cs typeface="Arial"/>
              <a:sym typeface="Arial"/>
            </a:endParaRPr>
          </a:p>
        </p:txBody>
      </p:sp>
      <p:sp>
        <p:nvSpPr>
          <p:cNvPr id="27" name="Content Placeholder 2"/>
          <p:cNvSpPr txBox="1">
            <a:spLocks/>
          </p:cNvSpPr>
          <p:nvPr/>
        </p:nvSpPr>
        <p:spPr>
          <a:xfrm>
            <a:off x="7015442" y="4925163"/>
            <a:ext cx="1721331" cy="86793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ES" sz="1400" b="1" dirty="0" smtClean="0">
                <a:solidFill>
                  <a:srgbClr val="000000"/>
                </a:solidFill>
                <a:latin typeface="Arial"/>
                <a:ea typeface="Arial"/>
                <a:cs typeface="Arial"/>
                <a:sym typeface="Arial"/>
              </a:rPr>
              <a:t>Use un libro de color del suelo aprobado por GLOBE.</a:t>
            </a:r>
            <a:endParaRPr lang="es-AR" sz="14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16248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26</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26</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26</a:t>
            </a:fld>
            <a:endParaRPr lang="es-AR" dirty="0"/>
          </a:p>
        </p:txBody>
      </p:sp>
      <p:sp>
        <p:nvSpPr>
          <p:cNvPr id="8" name="Title 3">
            <a:extLst>
              <a:ext uri="{FF2B5EF4-FFF2-40B4-BE49-F238E27FC236}">
                <a16:creationId xmlns:a16="http://schemas.microsoft.com/office/drawing/2014/main" id="{892AE7FD-CC01-4D3C-9343-FE6D398411C3}"/>
              </a:ext>
            </a:extLst>
          </p:cNvPr>
          <p:cNvSpPr>
            <a:spLocks noGrp="1"/>
          </p:cNvSpPr>
          <p:nvPr>
            <p:ph type="title"/>
          </p:nvPr>
        </p:nvSpPr>
        <p:spPr>
          <a:xfrm>
            <a:off x="1486959" y="1073150"/>
            <a:ext cx="5098568" cy="681912"/>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Color del suelo – Notación </a:t>
            </a:r>
            <a:r>
              <a:rPr lang="es-AR" sz="2800" b="1" kern="1200" dirty="0" err="1" smtClean="0">
                <a:solidFill>
                  <a:srgbClr val="48340C"/>
                </a:solidFill>
                <a:effectLst/>
                <a:latin typeface="Calibri" panose="020F0502020204030204" pitchFamily="34" charset="0"/>
                <a:ea typeface="+mn-ea"/>
                <a:cs typeface="+mn-cs"/>
              </a:rPr>
              <a:t>Munsell</a:t>
            </a:r>
            <a:endParaRPr lang="es-AR" dirty="0"/>
          </a:p>
        </p:txBody>
      </p:sp>
      <p:sp>
        <p:nvSpPr>
          <p:cNvPr id="9" name="Content Placeholder 2"/>
          <p:cNvSpPr txBox="1">
            <a:spLocks/>
          </p:cNvSpPr>
          <p:nvPr/>
        </p:nvSpPr>
        <p:spPr>
          <a:xfrm>
            <a:off x="1486959" y="1755062"/>
            <a:ext cx="7444393" cy="6648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00"/>
              </a:buClr>
              <a:buSzPct val="25000"/>
              <a:buNone/>
            </a:pPr>
            <a:r>
              <a:rPr lang="es-AR" sz="1800" dirty="0" smtClean="0">
                <a:solidFill>
                  <a:schemeClr val="dk1"/>
                </a:solidFill>
                <a:ea typeface="Calibri"/>
                <a:cs typeface="Calibri"/>
                <a:sym typeface="Calibri"/>
              </a:rPr>
              <a:t>En el sistema de color de </a:t>
            </a:r>
            <a:r>
              <a:rPr lang="es-AR" sz="1800" dirty="0" err="1" smtClean="0">
                <a:solidFill>
                  <a:schemeClr val="dk1"/>
                </a:solidFill>
                <a:ea typeface="Calibri"/>
                <a:cs typeface="Calibri"/>
                <a:sym typeface="Calibri"/>
              </a:rPr>
              <a:t>Munsell</a:t>
            </a:r>
            <a:r>
              <a:rPr lang="es-AR" sz="1800" dirty="0" smtClean="0">
                <a:solidFill>
                  <a:schemeClr val="dk1"/>
                </a:solidFill>
                <a:ea typeface="Calibri"/>
                <a:cs typeface="Calibri"/>
                <a:sym typeface="Calibri"/>
              </a:rPr>
              <a:t>, los colores se identifican por tres propiedades:</a:t>
            </a:r>
            <a:endParaRPr lang="es-AR" sz="1600" dirty="0" smtClean="0">
              <a:solidFill>
                <a:srgbClr val="000000"/>
              </a:solidFill>
              <a:latin typeface="Arial"/>
              <a:ea typeface="Arial"/>
              <a:cs typeface="Arial"/>
              <a:sym typeface="Arial"/>
            </a:endParaRPr>
          </a:p>
          <a:p>
            <a:pPr marL="0" indent="0">
              <a:spcBef>
                <a:spcPts val="0"/>
              </a:spcBef>
              <a:buNone/>
            </a:pPr>
            <a:endParaRPr lang="es-AR" sz="1800" dirty="0">
              <a:solidFill>
                <a:schemeClr val="dk1"/>
              </a:solidFill>
              <a:ea typeface="Calibri"/>
              <a:cs typeface="Calibri"/>
              <a:sym typeface="Calibri"/>
            </a:endParaRPr>
          </a:p>
        </p:txBody>
      </p:sp>
      <p:pic>
        <p:nvPicPr>
          <p:cNvPr id="10" name="Content Placeholder 4" descr="Diagram showing the Munsell notation. The first number is hue, the second number is value and the third number is chroma.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85955" y="2242132"/>
            <a:ext cx="6443892" cy="3881577"/>
          </a:xfrm>
        </p:spPr>
      </p:pic>
      <p:sp>
        <p:nvSpPr>
          <p:cNvPr id="11" name="Content Placeholder 2"/>
          <p:cNvSpPr txBox="1">
            <a:spLocks/>
          </p:cNvSpPr>
          <p:nvPr/>
        </p:nvSpPr>
        <p:spPr>
          <a:xfrm>
            <a:off x="4533333" y="5739266"/>
            <a:ext cx="747963" cy="313932"/>
          </a:xfrm>
          <a:prstGeom prst="rect">
            <a:avLst/>
          </a:prstGeom>
          <a:solidFill>
            <a:schemeClr val="bg1"/>
          </a:solid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Tono</a:t>
            </a:r>
            <a:endParaRPr lang="es-AR" sz="1600" b="1" dirty="0">
              <a:solidFill>
                <a:srgbClr val="000000"/>
              </a:solidFill>
              <a:latin typeface="Arial"/>
              <a:ea typeface="Arial"/>
              <a:cs typeface="Arial"/>
              <a:sym typeface="Arial"/>
            </a:endParaRPr>
          </a:p>
        </p:txBody>
      </p:sp>
      <p:sp>
        <p:nvSpPr>
          <p:cNvPr id="14" name="Content Placeholder 2"/>
          <p:cNvSpPr txBox="1">
            <a:spLocks/>
          </p:cNvSpPr>
          <p:nvPr/>
        </p:nvSpPr>
        <p:spPr>
          <a:xfrm>
            <a:off x="5480292" y="5769132"/>
            <a:ext cx="747963" cy="313932"/>
          </a:xfrm>
          <a:prstGeom prst="rect">
            <a:avLst/>
          </a:prstGeom>
          <a:solidFill>
            <a:schemeClr val="bg1"/>
          </a:solid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Valor</a:t>
            </a:r>
            <a:endParaRPr lang="es-AR" sz="1600" b="1" dirty="0">
              <a:solidFill>
                <a:srgbClr val="000000"/>
              </a:solidFill>
              <a:latin typeface="Arial"/>
              <a:ea typeface="Arial"/>
              <a:cs typeface="Arial"/>
              <a:sym typeface="Arial"/>
            </a:endParaRPr>
          </a:p>
        </p:txBody>
      </p:sp>
      <p:sp>
        <p:nvSpPr>
          <p:cNvPr id="15" name="Content Placeholder 2"/>
          <p:cNvSpPr txBox="1">
            <a:spLocks/>
          </p:cNvSpPr>
          <p:nvPr/>
        </p:nvSpPr>
        <p:spPr>
          <a:xfrm>
            <a:off x="6574387" y="5757120"/>
            <a:ext cx="1184158" cy="313932"/>
          </a:xfrm>
          <a:prstGeom prst="rect">
            <a:avLst/>
          </a:prstGeom>
          <a:solidFill>
            <a:schemeClr val="bg1"/>
          </a:solid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Croma</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6055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27</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27</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n-US" smtClean="0"/>
              <a:pPr/>
              <a:t>27</a:t>
            </a:fld>
            <a:endParaRPr lang="en-US" dirty="0"/>
          </a:p>
        </p:txBody>
      </p:sp>
      <p:sp>
        <p:nvSpPr>
          <p:cNvPr id="9" name="Title 1"/>
          <p:cNvSpPr txBox="1">
            <a:spLocks/>
          </p:cNvSpPr>
          <p:nvPr/>
        </p:nvSpPr>
        <p:spPr>
          <a:xfrm>
            <a:off x="1703090" y="2146025"/>
            <a:ext cx="3973767" cy="406511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spcBef>
                <a:spcPts val="0"/>
              </a:spcBef>
              <a:buSzPct val="100000"/>
              <a:buFont typeface="Wingdings" charset="2"/>
              <a:buChar char="Ø"/>
            </a:pPr>
            <a:r>
              <a:rPr lang="es-ES" sz="2100" dirty="0">
                <a:solidFill>
                  <a:srgbClr val="000000"/>
                </a:solidFill>
                <a:latin typeface="Calibri"/>
                <a:ea typeface="Calibri"/>
                <a:cs typeface="Calibri"/>
                <a:sym typeface="Calibri"/>
              </a:rPr>
              <a:t>El </a:t>
            </a:r>
            <a:r>
              <a:rPr lang="es-ES" sz="2100" b="1" dirty="0">
                <a:solidFill>
                  <a:srgbClr val="000000"/>
                </a:solidFill>
                <a:latin typeface="Calibri"/>
                <a:ea typeface="Calibri"/>
                <a:cs typeface="Calibri"/>
                <a:sym typeface="Calibri"/>
              </a:rPr>
              <a:t>tono </a:t>
            </a:r>
            <a:r>
              <a:rPr lang="es-ES" sz="2100" dirty="0">
                <a:solidFill>
                  <a:srgbClr val="000000"/>
                </a:solidFill>
                <a:latin typeface="Calibri"/>
                <a:ea typeface="Calibri"/>
                <a:cs typeface="Calibri"/>
                <a:sym typeface="Calibri"/>
              </a:rPr>
              <a:t>es la posición del color en la rueda de colores.</a:t>
            </a:r>
          </a:p>
          <a:p>
            <a:pPr marL="457200" lvl="0" indent="-457200" algn="just">
              <a:spcBef>
                <a:spcPts val="0"/>
              </a:spcBef>
              <a:buSzPct val="100000"/>
              <a:buFont typeface="Wingdings" charset="2"/>
              <a:buChar char="Ø"/>
            </a:pPr>
            <a:endParaRPr lang="es-ES" sz="2100" b="1"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endParaRPr lang="es-ES" sz="2100" b="1"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r>
              <a:rPr lang="es-ES" sz="2100" dirty="0" smtClean="0">
                <a:solidFill>
                  <a:srgbClr val="000000"/>
                </a:solidFill>
                <a:latin typeface="Calibri"/>
                <a:ea typeface="Calibri"/>
                <a:cs typeface="Calibri"/>
                <a:sym typeface="Calibri"/>
              </a:rPr>
              <a:t>El </a:t>
            </a:r>
            <a:r>
              <a:rPr lang="es-ES" sz="2100" b="1" dirty="0">
                <a:solidFill>
                  <a:srgbClr val="000000"/>
                </a:solidFill>
                <a:latin typeface="Calibri"/>
                <a:ea typeface="Calibri"/>
                <a:cs typeface="Calibri"/>
                <a:sym typeface="Calibri"/>
              </a:rPr>
              <a:t>valor </a:t>
            </a:r>
            <a:r>
              <a:rPr lang="es-ES" sz="2100" dirty="0">
                <a:solidFill>
                  <a:srgbClr val="000000"/>
                </a:solidFill>
                <a:latin typeface="Calibri"/>
                <a:ea typeface="Calibri"/>
                <a:cs typeface="Calibri"/>
                <a:sym typeface="Calibri"/>
              </a:rPr>
              <a:t>es la cantidad de blanco o negro que se agrega al color. Cuanto mayor sea el valor, más claro será el color. Cuanto menor sea el valor, más oscuro será el color.</a:t>
            </a:r>
          </a:p>
          <a:p>
            <a:pPr marL="457200" lvl="0" indent="-457200" algn="just">
              <a:spcBef>
                <a:spcPts val="0"/>
              </a:spcBef>
              <a:buSzPct val="100000"/>
              <a:buFont typeface="Wingdings" charset="2"/>
              <a:buChar char="Ø"/>
            </a:pPr>
            <a:endParaRPr lang="es-ES" sz="2100" b="1"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endParaRPr lang="es-ES" sz="2100" b="1"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r>
              <a:rPr lang="es-ES" sz="2100" dirty="0">
                <a:solidFill>
                  <a:srgbClr val="000000"/>
                </a:solidFill>
                <a:latin typeface="Calibri"/>
                <a:ea typeface="Calibri"/>
                <a:cs typeface="Calibri"/>
                <a:sym typeface="Calibri"/>
              </a:rPr>
              <a:t>El </a:t>
            </a:r>
            <a:r>
              <a:rPr lang="es-ES" sz="2100" b="1" dirty="0">
                <a:solidFill>
                  <a:srgbClr val="000000"/>
                </a:solidFill>
                <a:latin typeface="Calibri"/>
                <a:ea typeface="Calibri"/>
                <a:cs typeface="Calibri"/>
                <a:sym typeface="Calibri"/>
              </a:rPr>
              <a:t>croma </a:t>
            </a:r>
            <a:r>
              <a:rPr lang="es-ES" sz="2100" dirty="0">
                <a:solidFill>
                  <a:srgbClr val="000000"/>
                </a:solidFill>
                <a:latin typeface="Calibri"/>
                <a:ea typeface="Calibri"/>
                <a:cs typeface="Calibri"/>
                <a:sym typeface="Calibri"/>
              </a:rPr>
              <a:t>es la cantidad de saturación de un color. Cuanto mayor sea el Croma, más saturado será el color.</a:t>
            </a:r>
            <a:endParaRPr lang="es-AR" sz="1600" dirty="0">
              <a:solidFill>
                <a:srgbClr val="000000"/>
              </a:solidFill>
              <a:latin typeface="Calibri"/>
              <a:ea typeface="Calibri"/>
              <a:cs typeface="Calibri"/>
              <a:sym typeface="Calibri"/>
            </a:endParaRPr>
          </a:p>
        </p:txBody>
      </p:sp>
      <p:pic>
        <p:nvPicPr>
          <p:cNvPr id="10" name="Content Placeholder 3" descr="diagram showing a color wheel, a grey scale showing value gradients, and a chroma scale, showing that the higher the chroma, the more saturated the colo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52952" y="1453213"/>
            <a:ext cx="2569672" cy="4853825"/>
          </a:xfrm>
        </p:spPr>
      </p:pic>
      <p:sp>
        <p:nvSpPr>
          <p:cNvPr id="8" name="Title 4">
            <a:extLst>
              <a:ext uri="{FF2B5EF4-FFF2-40B4-BE49-F238E27FC236}">
                <a16:creationId xmlns:a16="http://schemas.microsoft.com/office/drawing/2014/main" id="{31FACB6D-6EC1-46EF-AA5F-FE3F6D3EC790}"/>
              </a:ext>
            </a:extLst>
          </p:cNvPr>
          <p:cNvSpPr>
            <a:spLocks noGrp="1"/>
          </p:cNvSpPr>
          <p:nvPr>
            <p:ph type="title"/>
          </p:nvPr>
        </p:nvSpPr>
        <p:spPr>
          <a:xfrm>
            <a:off x="1561969" y="1020209"/>
            <a:ext cx="6068542" cy="866009"/>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Color del suelo – Tono, Valor y Croma</a:t>
            </a:r>
            <a:endParaRPr lang="es-AR" dirty="0"/>
          </a:p>
        </p:txBody>
      </p:sp>
    </p:spTree>
    <p:extLst>
      <p:ext uri="{BB962C8B-B14F-4D97-AF65-F5344CB8AC3E}">
        <p14:creationId xmlns:p14="http://schemas.microsoft.com/office/powerpoint/2010/main" val="2135411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28</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28</a:t>
            </a:fld>
            <a:endParaRPr lang="es-AR"/>
          </a:p>
        </p:txBody>
      </p:sp>
      <p:sp>
        <p:nvSpPr>
          <p:cNvPr id="7" name="Title 5">
            <a:extLst>
              <a:ext uri="{FF2B5EF4-FFF2-40B4-BE49-F238E27FC236}">
                <a16:creationId xmlns:a16="http://schemas.microsoft.com/office/drawing/2014/main" id="{3FB0CB78-D9A5-4EE8-8774-E7D89F91DE3B}"/>
              </a:ext>
            </a:extLst>
          </p:cNvPr>
          <p:cNvSpPr>
            <a:spLocks noGrp="1"/>
          </p:cNvSpPr>
          <p:nvPr>
            <p:ph type="title"/>
          </p:nvPr>
        </p:nvSpPr>
        <p:spPr>
          <a:xfrm>
            <a:off x="1486959" y="1020209"/>
            <a:ext cx="7248352" cy="858948"/>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Cómo observar el color del suelo – Preparar el </a:t>
            </a:r>
            <a:r>
              <a:rPr lang="es-AR" sz="2800" b="1" kern="1200" dirty="0" err="1" smtClean="0">
                <a:solidFill>
                  <a:srgbClr val="48340C"/>
                </a:solidFill>
                <a:effectLst/>
                <a:latin typeface="Calibri" panose="020F0502020204030204" pitchFamily="34" charset="0"/>
                <a:ea typeface="+mn-ea"/>
                <a:cs typeface="+mn-cs"/>
              </a:rPr>
              <a:t>ped</a:t>
            </a:r>
            <a:endParaRPr lang="es-AR" dirty="0"/>
          </a:p>
        </p:txBody>
      </p:sp>
      <p:sp>
        <p:nvSpPr>
          <p:cNvPr id="8" name="Title 1"/>
          <p:cNvSpPr txBox="1">
            <a:spLocks/>
          </p:cNvSpPr>
          <p:nvPr/>
        </p:nvSpPr>
        <p:spPr>
          <a:xfrm>
            <a:off x="1486959" y="1565720"/>
            <a:ext cx="3168168" cy="5308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85000"/>
              </a:lnSpc>
              <a:spcBef>
                <a:spcPts val="0"/>
              </a:spcBef>
              <a:buSzPct val="25000"/>
            </a:pPr>
            <a:r>
              <a:rPr lang="es-ES" sz="1600" dirty="0">
                <a:solidFill>
                  <a:srgbClr val="000000"/>
                </a:solidFill>
                <a:latin typeface="Calibri"/>
                <a:ea typeface="Calibri"/>
                <a:cs typeface="Calibri"/>
                <a:sym typeface="Calibri"/>
              </a:rPr>
              <a:t>Tome una base de suelo de un horizonte y anote en la página de entrada de datos si está húmedo, seco o mojado.</a:t>
            </a:r>
          </a:p>
          <a:p>
            <a:pPr lvl="0" algn="just">
              <a:lnSpc>
                <a:spcPct val="85000"/>
              </a:lnSpc>
              <a:spcBef>
                <a:spcPts val="0"/>
              </a:spcBef>
              <a:buSzPct val="25000"/>
            </a:pPr>
            <a:r>
              <a:rPr lang="es-ES" sz="1600" dirty="0">
                <a:solidFill>
                  <a:srgbClr val="000000"/>
                </a:solidFill>
                <a:latin typeface="Calibri"/>
                <a:ea typeface="Calibri"/>
                <a:cs typeface="Calibri"/>
                <a:sym typeface="Calibri"/>
              </a:rPr>
              <a:t>  </a:t>
            </a:r>
          </a:p>
          <a:p>
            <a:pPr lvl="0" algn="just">
              <a:lnSpc>
                <a:spcPct val="85000"/>
              </a:lnSpc>
              <a:spcBef>
                <a:spcPts val="0"/>
              </a:spcBef>
              <a:buSzPct val="25000"/>
            </a:pPr>
            <a:r>
              <a:rPr lang="es-ES" sz="1600" dirty="0">
                <a:solidFill>
                  <a:srgbClr val="000000"/>
                </a:solidFill>
                <a:latin typeface="Calibri"/>
                <a:ea typeface="Calibri"/>
                <a:cs typeface="Calibri"/>
                <a:sym typeface="Calibri"/>
              </a:rPr>
              <a:t>Si está seco, humedezca un poco con el agua de su botella de agua. Espere un minuto para que el agua penetre en el </a:t>
            </a:r>
            <a:r>
              <a:rPr lang="es-ES" sz="1600" dirty="0" err="1">
                <a:solidFill>
                  <a:srgbClr val="000000"/>
                </a:solidFill>
                <a:latin typeface="Calibri"/>
                <a:ea typeface="Calibri"/>
                <a:cs typeface="Calibri"/>
                <a:sym typeface="Calibri"/>
              </a:rPr>
              <a:t>ped</a:t>
            </a:r>
            <a:r>
              <a:rPr lang="es-ES" sz="1600" dirty="0">
                <a:solidFill>
                  <a:srgbClr val="000000"/>
                </a:solidFill>
                <a:latin typeface="Calibri"/>
                <a:ea typeface="Calibri"/>
                <a:cs typeface="Calibri"/>
                <a:sym typeface="Calibri"/>
              </a:rPr>
              <a:t>.</a:t>
            </a:r>
          </a:p>
          <a:p>
            <a:pPr lvl="0" algn="just">
              <a:lnSpc>
                <a:spcPct val="85000"/>
              </a:lnSpc>
              <a:spcBef>
                <a:spcPts val="0"/>
              </a:spcBef>
              <a:buSzPct val="25000"/>
            </a:pPr>
            <a:endParaRPr lang="es-ES" sz="1600" dirty="0">
              <a:solidFill>
                <a:srgbClr val="000000"/>
              </a:solidFill>
              <a:latin typeface="Calibri"/>
              <a:ea typeface="Calibri"/>
              <a:cs typeface="Calibri"/>
              <a:sym typeface="Calibri"/>
            </a:endParaRPr>
          </a:p>
          <a:p>
            <a:pPr lvl="0" algn="just">
              <a:lnSpc>
                <a:spcPct val="85000"/>
              </a:lnSpc>
              <a:spcBef>
                <a:spcPts val="0"/>
              </a:spcBef>
              <a:buSzPct val="25000"/>
            </a:pPr>
            <a:r>
              <a:rPr lang="es-ES" sz="1600" dirty="0">
                <a:solidFill>
                  <a:srgbClr val="000000"/>
                </a:solidFill>
                <a:latin typeface="Calibri"/>
                <a:ea typeface="Calibri"/>
                <a:cs typeface="Calibri"/>
                <a:sym typeface="Calibri"/>
              </a:rPr>
              <a:t>Párese con el sol sobre su hombro para que la luz del sol brille sobre la tabla de colores y la muestra de suelo que está examinando.</a:t>
            </a:r>
          </a:p>
          <a:p>
            <a:pPr lvl="0" algn="just">
              <a:lnSpc>
                <a:spcPct val="85000"/>
              </a:lnSpc>
              <a:spcBef>
                <a:spcPts val="0"/>
              </a:spcBef>
              <a:buSzPct val="25000"/>
            </a:pPr>
            <a:endParaRPr lang="es-ES" sz="1600" dirty="0">
              <a:solidFill>
                <a:srgbClr val="000000"/>
              </a:solidFill>
              <a:latin typeface="Calibri"/>
              <a:ea typeface="Calibri"/>
              <a:cs typeface="Calibri"/>
              <a:sym typeface="Calibri"/>
            </a:endParaRPr>
          </a:p>
          <a:p>
            <a:pPr lvl="0" algn="just">
              <a:lnSpc>
                <a:spcPct val="85000"/>
              </a:lnSpc>
              <a:spcBef>
                <a:spcPts val="0"/>
              </a:spcBef>
              <a:buSzPct val="25000"/>
            </a:pPr>
            <a:endParaRPr lang="es-ES" sz="1600" dirty="0">
              <a:solidFill>
                <a:srgbClr val="000000"/>
              </a:solidFill>
              <a:latin typeface="Calibri"/>
              <a:ea typeface="Calibri"/>
              <a:cs typeface="Calibri"/>
              <a:sym typeface="Calibri"/>
            </a:endParaRPr>
          </a:p>
          <a:p>
            <a:pPr lvl="0" algn="just">
              <a:lnSpc>
                <a:spcPct val="85000"/>
              </a:lnSpc>
              <a:spcBef>
                <a:spcPts val="0"/>
              </a:spcBef>
              <a:buSzPct val="25000"/>
            </a:pPr>
            <a:r>
              <a:rPr lang="es-ES" sz="1600" dirty="0">
                <a:solidFill>
                  <a:srgbClr val="000000"/>
                </a:solidFill>
                <a:latin typeface="Calibri"/>
                <a:ea typeface="Calibri"/>
                <a:cs typeface="Calibri"/>
                <a:sym typeface="Calibri"/>
              </a:rPr>
              <a:t>Si el suelo está demasiado suelto para formar un solo </a:t>
            </a:r>
            <a:r>
              <a:rPr lang="es-ES" sz="1600" dirty="0" err="1">
                <a:solidFill>
                  <a:srgbClr val="000000"/>
                </a:solidFill>
                <a:latin typeface="Calibri"/>
                <a:ea typeface="Calibri"/>
                <a:cs typeface="Calibri"/>
                <a:sym typeface="Calibri"/>
              </a:rPr>
              <a:t>ped</a:t>
            </a:r>
            <a:r>
              <a:rPr lang="es-ES" sz="1600" dirty="0">
                <a:solidFill>
                  <a:srgbClr val="000000"/>
                </a:solidFill>
                <a:latin typeface="Calibri"/>
                <a:ea typeface="Calibri"/>
                <a:cs typeface="Calibri"/>
                <a:sym typeface="Calibri"/>
              </a:rPr>
              <a:t>, coloque una muestra en una paleta y complete el protocolo.</a:t>
            </a:r>
          </a:p>
          <a:p>
            <a:pPr lvl="0" algn="just">
              <a:lnSpc>
                <a:spcPct val="85000"/>
              </a:lnSpc>
              <a:spcBef>
                <a:spcPts val="0"/>
              </a:spcBef>
              <a:buSzPct val="25000"/>
            </a:pPr>
            <a:endParaRPr lang="es-ES" sz="1600" dirty="0">
              <a:solidFill>
                <a:srgbClr val="000000"/>
              </a:solidFill>
              <a:latin typeface="Calibri"/>
              <a:ea typeface="Calibri"/>
              <a:cs typeface="Calibri"/>
              <a:sym typeface="Calibri"/>
            </a:endParaRPr>
          </a:p>
          <a:p>
            <a:pPr lvl="0" algn="just">
              <a:lnSpc>
                <a:spcPct val="85000"/>
              </a:lnSpc>
              <a:spcBef>
                <a:spcPts val="0"/>
              </a:spcBef>
              <a:buSzPct val="25000"/>
            </a:pPr>
            <a:r>
              <a:rPr lang="es-ES" sz="1600" dirty="0">
                <a:solidFill>
                  <a:srgbClr val="000000"/>
                </a:solidFill>
                <a:latin typeface="Calibri"/>
                <a:ea typeface="Calibri"/>
                <a:cs typeface="Calibri"/>
                <a:sym typeface="Calibri"/>
              </a:rPr>
              <a:t>Asegúrese de que no caigan sombras sobre el libro de colores.</a:t>
            </a:r>
            <a:endParaRPr lang="es-AR" sz="1600" dirty="0">
              <a:solidFill>
                <a:srgbClr val="000000"/>
              </a:solidFill>
              <a:latin typeface="Calibri"/>
              <a:ea typeface="Calibri"/>
              <a:cs typeface="Calibri"/>
              <a:sym typeface="Calibri"/>
            </a:endParaRPr>
          </a:p>
        </p:txBody>
      </p:sp>
      <p:pic>
        <p:nvPicPr>
          <p:cNvPr id="9" name="Content Placeholder 4" descr="this series of photographs shows a student moistening the soil ped with a spray bottle and comparing the color using a soil color book in the sun. Do not do this in the shade, it will lead to erroneous result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7774" y="1932098"/>
            <a:ext cx="3867537" cy="4347450"/>
          </a:xfrm>
        </p:spPr>
      </p:pic>
    </p:spTree>
    <p:extLst>
      <p:ext uri="{BB962C8B-B14F-4D97-AF65-F5344CB8AC3E}">
        <p14:creationId xmlns:p14="http://schemas.microsoft.com/office/powerpoint/2010/main" val="3975506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a:t>
            </a:fld>
            <a:endParaRPr lang="en-US" dirty="0"/>
          </a:p>
        </p:txBody>
      </p:sp>
      <p:sp>
        <p:nvSpPr>
          <p:cNvPr id="9" name="Title 1"/>
          <p:cNvSpPr txBox="1">
            <a:spLocks/>
          </p:cNvSpPr>
          <p:nvPr/>
        </p:nvSpPr>
        <p:spPr>
          <a:xfrm>
            <a:off x="1290550" y="7375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000" b="1" dirty="0">
                <a:solidFill>
                  <a:srgbClr val="48340C"/>
                </a:solidFill>
              </a:rPr>
              <a:t>¿Por qué es importante definir las características del suelo?</a:t>
            </a:r>
            <a:endParaRPr lang="en-US" sz="3000" b="1" dirty="0">
              <a:solidFill>
                <a:srgbClr val="48340C"/>
              </a:solidFill>
            </a:endParaRPr>
          </a:p>
        </p:txBody>
      </p:sp>
      <p:pic>
        <p:nvPicPr>
          <p:cNvPr id="11"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198" r="5440" b="6586"/>
          <a:stretch/>
        </p:blipFill>
        <p:spPr>
          <a:xfrm>
            <a:off x="6006665" y="1903363"/>
            <a:ext cx="3105807" cy="3456914"/>
          </a:xfrm>
          <a:prstGeom prst="rect">
            <a:avLst/>
          </a:prstGeom>
        </p:spPr>
      </p:pic>
      <p:sp>
        <p:nvSpPr>
          <p:cNvPr id="10" name="Content Placeholder 2"/>
          <p:cNvSpPr txBox="1">
            <a:spLocks/>
          </p:cNvSpPr>
          <p:nvPr/>
        </p:nvSpPr>
        <p:spPr>
          <a:xfrm>
            <a:off x="1467445" y="1829814"/>
            <a:ext cx="4534544" cy="5028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La caracterización del suelo es un paso fundamental para describir y analizar el suelo como parte del sistema </a:t>
            </a:r>
            <a:r>
              <a:rPr lang="es-MX" sz="1800" dirty="0" smtClean="0"/>
              <a:t>tierra</a:t>
            </a:r>
            <a:r>
              <a:rPr lang="es-MX" sz="1800" dirty="0"/>
              <a:t>. Las características que identifique ayudarán a explicar el </a:t>
            </a:r>
            <a:r>
              <a:rPr lang="es-MX" sz="1800" dirty="0" smtClean="0"/>
              <a:t>rol </a:t>
            </a:r>
            <a:r>
              <a:rPr lang="es-MX" sz="1800" dirty="0"/>
              <a:t>del suelo en el intercambio de materia y la transferencia de energía con la atmósfera, la Biosfera y la hidrosfera. </a:t>
            </a:r>
            <a:endParaRPr lang="es-MX" sz="1800" dirty="0" smtClean="0"/>
          </a:p>
          <a:p>
            <a:pPr marL="0" indent="0" algn="just">
              <a:buNone/>
            </a:pPr>
            <a:r>
              <a:rPr lang="es-MX" sz="1800" dirty="0" smtClean="0"/>
              <a:t>Las </a:t>
            </a:r>
            <a:r>
              <a:rPr lang="es-MX" sz="1800" dirty="0"/>
              <a:t>mediciones de caracterización del suelo se toman por muchas razones, incluyendo</a:t>
            </a:r>
            <a:r>
              <a:rPr lang="es-MX" sz="1800" dirty="0" smtClean="0"/>
              <a:t>:</a:t>
            </a:r>
          </a:p>
          <a:p>
            <a:pPr algn="just"/>
            <a:r>
              <a:rPr lang="es-MX" sz="1800" dirty="0" smtClean="0"/>
              <a:t>apoyar </a:t>
            </a:r>
            <a:r>
              <a:rPr lang="es-MX" sz="1800" dirty="0"/>
              <a:t>la interpretación de la humedad y temperatura del suelo, la cobertura de la tierra y las mediciones de atmósfera; </a:t>
            </a:r>
            <a:endParaRPr lang="es-MX" sz="1800" dirty="0" smtClean="0"/>
          </a:p>
          <a:p>
            <a:pPr algn="just"/>
            <a:r>
              <a:rPr lang="es-MX" sz="1800" dirty="0" smtClean="0"/>
              <a:t>complementar </a:t>
            </a:r>
            <a:r>
              <a:rPr lang="es-MX" sz="1800" dirty="0"/>
              <a:t>y </a:t>
            </a:r>
            <a:r>
              <a:rPr lang="es-MX" sz="1800" dirty="0" smtClean="0"/>
              <a:t>ampliar el </a:t>
            </a:r>
            <a:r>
              <a:rPr lang="es-MX" sz="1800" dirty="0"/>
              <a:t>mapeo de cobertura terrestre; </a:t>
            </a:r>
            <a:endParaRPr lang="es-MX" sz="1800" dirty="0" smtClean="0"/>
          </a:p>
          <a:p>
            <a:pPr algn="just"/>
            <a:r>
              <a:rPr lang="es-MX" sz="1800" dirty="0" smtClean="0"/>
              <a:t>desarrollar </a:t>
            </a:r>
            <a:r>
              <a:rPr lang="es-MX" sz="1800" dirty="0"/>
              <a:t>mapas de suelo de una región; </a:t>
            </a:r>
            <a:endParaRPr lang="es-MX" sz="1800" dirty="0" smtClean="0"/>
          </a:p>
          <a:p>
            <a:pPr algn="just"/>
            <a:r>
              <a:rPr lang="es-MX" sz="1800" dirty="0" smtClean="0"/>
              <a:t>Y proporcionar </a:t>
            </a:r>
            <a:r>
              <a:rPr lang="es-MX" sz="1800" dirty="0"/>
              <a:t>información para el modelado </a:t>
            </a:r>
            <a:r>
              <a:rPr lang="es-MX" sz="1800" dirty="0" smtClean="0"/>
              <a:t>digital.</a:t>
            </a:r>
            <a:endParaRPr lang="en-US" sz="1800" dirty="0">
              <a:solidFill>
                <a:srgbClr val="000000"/>
              </a:solidFill>
              <a:latin typeface="Calibri" charset="0"/>
              <a:ea typeface="Calibri" charset="0"/>
              <a:cs typeface="Calibri" charset="0"/>
            </a:endParaRPr>
          </a:p>
        </p:txBody>
      </p:sp>
      <p:sp>
        <p:nvSpPr>
          <p:cNvPr id="3" name="TextBox 2"/>
          <p:cNvSpPr txBox="1"/>
          <p:nvPr/>
        </p:nvSpPr>
        <p:spPr>
          <a:xfrm>
            <a:off x="5889721" y="5450127"/>
            <a:ext cx="2953950" cy="307777"/>
          </a:xfrm>
          <a:prstGeom prst="rect">
            <a:avLst/>
          </a:prstGeom>
          <a:noFill/>
        </p:spPr>
        <p:txBody>
          <a:bodyPr wrap="none" rtlCol="0">
            <a:spAutoFit/>
          </a:bodyPr>
          <a:lstStyle/>
          <a:p>
            <a:r>
              <a:rPr lang="en-US" sz="1400" i="1" dirty="0"/>
              <a:t>Image: Jenn Glaser and Russanne Low</a:t>
            </a:r>
          </a:p>
        </p:txBody>
      </p:sp>
      <p:sp>
        <p:nvSpPr>
          <p:cNvPr id="15" name="Rectángulo 14"/>
          <p:cNvSpPr/>
          <p:nvPr/>
        </p:nvSpPr>
        <p:spPr>
          <a:xfrm>
            <a:off x="-345" y="968304"/>
            <a:ext cx="1286219" cy="590632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chemeClr val="bg1"/>
                </a:solidFill>
              </a:rPr>
              <a:t>A. ¿Por qué caracterizar los perfiles del suelo?</a:t>
            </a:r>
          </a:p>
          <a:p>
            <a:endParaRPr lang="es-AR" sz="1200" b="1" dirty="0" smtClean="0">
              <a:solidFill>
                <a:srgbClr val="49330C"/>
              </a:solidFill>
            </a:endParaRPr>
          </a:p>
          <a:p>
            <a:r>
              <a:rPr lang="es-AR" sz="1200" b="1" dirty="0" smtClean="0">
                <a:solidFill>
                  <a:srgbClr val="49330C"/>
                </a:solidFill>
              </a:rPr>
              <a:t>B. Describir el perfil 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15944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29</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chemeClr val="bg1"/>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29</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29</a:t>
            </a:fld>
            <a:endParaRPr lang="es-AR" dirty="0"/>
          </a:p>
        </p:txBody>
      </p:sp>
      <p:sp>
        <p:nvSpPr>
          <p:cNvPr id="8" name="Title 4">
            <a:extLst>
              <a:ext uri="{FF2B5EF4-FFF2-40B4-BE49-F238E27FC236}">
                <a16:creationId xmlns:a16="http://schemas.microsoft.com/office/drawing/2014/main" id="{34A6380E-8BE7-4C27-B003-8B7028745E0B}"/>
              </a:ext>
            </a:extLst>
          </p:cNvPr>
          <p:cNvSpPr>
            <a:spLocks noGrp="1"/>
          </p:cNvSpPr>
          <p:nvPr>
            <p:ph type="title"/>
          </p:nvPr>
        </p:nvSpPr>
        <p:spPr>
          <a:xfrm>
            <a:off x="1498905" y="1073150"/>
            <a:ext cx="6361239" cy="613179"/>
          </a:xfrm>
        </p:spPr>
        <p:txBody>
          <a:bodyPr>
            <a:normAutofit/>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Cómo observar el color del suelo - Pasos</a:t>
            </a:r>
            <a:endParaRPr lang="es-AR" dirty="0"/>
          </a:p>
        </p:txBody>
      </p:sp>
      <p:sp>
        <p:nvSpPr>
          <p:cNvPr id="9" name="Title 1"/>
          <p:cNvSpPr txBox="1">
            <a:spLocks/>
          </p:cNvSpPr>
          <p:nvPr/>
        </p:nvSpPr>
        <p:spPr>
          <a:xfrm>
            <a:off x="1498905" y="1779146"/>
            <a:ext cx="4434150" cy="8768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85000"/>
              </a:lnSpc>
              <a:spcBef>
                <a:spcPts val="0"/>
              </a:spcBef>
              <a:buSzPct val="25000"/>
            </a:pPr>
            <a:r>
              <a:rPr lang="es-ES" sz="1500" dirty="0">
                <a:solidFill>
                  <a:srgbClr val="000000"/>
                </a:solidFill>
                <a:latin typeface="Calibri"/>
                <a:ea typeface="Calibri"/>
                <a:cs typeface="Calibri"/>
                <a:sym typeface="Calibri"/>
              </a:rPr>
              <a:t>Rompa el </a:t>
            </a:r>
            <a:r>
              <a:rPr lang="es-ES" sz="1500" dirty="0" err="1">
                <a:solidFill>
                  <a:srgbClr val="000000"/>
                </a:solidFill>
                <a:latin typeface="Calibri"/>
                <a:ea typeface="Calibri"/>
                <a:cs typeface="Calibri"/>
                <a:sym typeface="Calibri"/>
              </a:rPr>
              <a:t>ped</a:t>
            </a:r>
            <a:r>
              <a:rPr lang="es-ES" sz="1500" dirty="0">
                <a:solidFill>
                  <a:srgbClr val="000000"/>
                </a:solidFill>
                <a:latin typeface="Calibri"/>
                <a:ea typeface="Calibri"/>
                <a:cs typeface="Calibri"/>
                <a:sym typeface="Calibri"/>
              </a:rPr>
              <a:t> y compare el color de la superficie interior con la tabla de colores del suelo</a:t>
            </a:r>
            <a:r>
              <a:rPr lang="es-ES" sz="1500" dirty="0" smtClean="0">
                <a:solidFill>
                  <a:srgbClr val="000000"/>
                </a:solidFill>
                <a:latin typeface="Calibri"/>
                <a:ea typeface="Calibri"/>
                <a:cs typeface="Calibri"/>
                <a:sym typeface="Calibri"/>
              </a:rPr>
              <a:t>.</a:t>
            </a:r>
            <a:endParaRPr lang="es-AR" sz="1500" dirty="0">
              <a:solidFill>
                <a:srgbClr val="000000"/>
              </a:solidFill>
              <a:latin typeface="Calibri"/>
              <a:ea typeface="Calibri"/>
              <a:cs typeface="Calibri"/>
              <a:sym typeface="Calibri"/>
            </a:endParaRPr>
          </a:p>
        </p:txBody>
      </p:sp>
      <p:pic>
        <p:nvPicPr>
          <p:cNvPr id="10" name="Content Placeholder 3" descr="This series of photographs show a student breaking a soil ped into two pieces and observing the color of the soil inside the ped.  Sometimes a soil sample may have more than one color, as shown in this picture where there are orange lines throughout a grey background colo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45702" y="1686329"/>
            <a:ext cx="2652515" cy="5053904"/>
          </a:xfrm>
        </p:spPr>
      </p:pic>
      <p:sp>
        <p:nvSpPr>
          <p:cNvPr id="12" name="Title 1"/>
          <p:cNvSpPr txBox="1">
            <a:spLocks/>
          </p:cNvSpPr>
          <p:nvPr/>
        </p:nvSpPr>
        <p:spPr>
          <a:xfrm>
            <a:off x="1498905" y="3464673"/>
            <a:ext cx="4434150" cy="7486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85000"/>
              </a:lnSpc>
              <a:spcBef>
                <a:spcPts val="0"/>
              </a:spcBef>
              <a:buSzPct val="25000"/>
            </a:pPr>
            <a:r>
              <a:rPr lang="es-ES" sz="1500" dirty="0" smtClean="0">
                <a:solidFill>
                  <a:srgbClr val="000000"/>
                </a:solidFill>
                <a:latin typeface="Calibri"/>
                <a:ea typeface="Calibri"/>
                <a:cs typeface="Calibri"/>
                <a:sym typeface="Calibri"/>
              </a:rPr>
              <a:t>Mire todo el libro, ya que aparecen algunos colores de tierra similares en todo el libro. </a:t>
            </a:r>
            <a:endParaRPr lang="es-ES" sz="1500" dirty="0">
              <a:solidFill>
                <a:srgbClr val="000000"/>
              </a:solidFill>
              <a:latin typeface="Calibri"/>
              <a:ea typeface="Calibri"/>
              <a:cs typeface="Calibri"/>
              <a:sym typeface="Calibri"/>
            </a:endParaRPr>
          </a:p>
        </p:txBody>
      </p:sp>
      <p:sp>
        <p:nvSpPr>
          <p:cNvPr id="14" name="Title 1"/>
          <p:cNvSpPr txBox="1">
            <a:spLocks/>
          </p:cNvSpPr>
          <p:nvPr/>
        </p:nvSpPr>
        <p:spPr>
          <a:xfrm>
            <a:off x="1498905" y="5326034"/>
            <a:ext cx="4434150" cy="13241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85000"/>
              </a:lnSpc>
              <a:spcBef>
                <a:spcPts val="0"/>
              </a:spcBef>
              <a:buSzPct val="25000"/>
            </a:pPr>
            <a:r>
              <a:rPr lang="es-ES" sz="1500" dirty="0" smtClean="0">
                <a:solidFill>
                  <a:srgbClr val="000000"/>
                </a:solidFill>
                <a:latin typeface="Calibri"/>
                <a:ea typeface="Calibri"/>
                <a:cs typeface="Calibri"/>
                <a:sym typeface="Calibri"/>
              </a:rPr>
              <a:t>A </a:t>
            </a:r>
            <a:r>
              <a:rPr lang="es-ES" sz="1500" dirty="0">
                <a:solidFill>
                  <a:srgbClr val="000000"/>
                </a:solidFill>
                <a:latin typeface="Calibri"/>
                <a:ea typeface="Calibri"/>
                <a:cs typeface="Calibri"/>
                <a:sym typeface="Calibri"/>
              </a:rPr>
              <a:t>veces, una muestra de suelo puede tener más de un color. Si es así, registre un máximo de dos colores e indique (1) el color principal (color dominante) y (2) el otro color (secundario). Esto es solo cuando su muestra contiene dos colores claramente diferentes. No son dos estimaciones para el mismo color.</a:t>
            </a:r>
            <a:endParaRPr lang="es-AR" sz="1500" dirty="0">
              <a:solidFill>
                <a:srgbClr val="000000"/>
              </a:solidFill>
              <a:latin typeface="Calibri"/>
              <a:ea typeface="Calibri"/>
              <a:cs typeface="Calibri"/>
              <a:sym typeface="Calibri"/>
            </a:endParaRPr>
          </a:p>
          <a:p>
            <a:pPr lvl="0" algn="just">
              <a:lnSpc>
                <a:spcPct val="85000"/>
              </a:lnSpc>
              <a:spcBef>
                <a:spcPts val="0"/>
              </a:spcBef>
              <a:buSzPct val="25000"/>
            </a:pPr>
            <a:endParaRPr lang="es-ES" sz="15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15187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30</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chemeClr val="bg1"/>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30</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30</a:t>
            </a:fld>
            <a:endParaRPr lang="es-AR" dirty="0"/>
          </a:p>
        </p:txBody>
      </p:sp>
      <p:sp>
        <p:nvSpPr>
          <p:cNvPr id="15" name="Title 4">
            <a:extLst>
              <a:ext uri="{FF2B5EF4-FFF2-40B4-BE49-F238E27FC236}">
                <a16:creationId xmlns:a16="http://schemas.microsoft.com/office/drawing/2014/main" id="{9CE44019-8B6E-4B56-88D5-45E7A489014F}"/>
              </a:ext>
            </a:extLst>
          </p:cNvPr>
          <p:cNvSpPr>
            <a:spLocks noGrp="1"/>
          </p:cNvSpPr>
          <p:nvPr>
            <p:ph type="title"/>
          </p:nvPr>
        </p:nvSpPr>
        <p:spPr>
          <a:xfrm>
            <a:off x="1461020" y="1058479"/>
            <a:ext cx="7461307" cy="72492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Consistencia del suelo</a:t>
            </a:r>
            <a:endParaRPr lang="es-AR" dirty="0"/>
          </a:p>
        </p:txBody>
      </p:sp>
      <p:pic>
        <p:nvPicPr>
          <p:cNvPr id="16" name="Shape 797" descr="Picture of a student holding a soil ped."/>
          <p:cNvPicPr preferRelativeResize="0">
            <a:picLocks noGrp="1"/>
          </p:cNvPicPr>
          <p:nvPr>
            <p:ph sz="half" idx="2"/>
          </p:nvPr>
        </p:nvPicPr>
        <p:blipFill rotWithShape="1">
          <a:blip r:embed="rId2">
            <a:alphaModFix/>
          </a:blip>
          <a:srcRect/>
          <a:stretch/>
        </p:blipFill>
        <p:spPr>
          <a:xfrm>
            <a:off x="3073821" y="1798073"/>
            <a:ext cx="3372509" cy="4351338"/>
          </a:xfrm>
          <a:prstGeom prst="rect">
            <a:avLst/>
          </a:prstGeom>
          <a:noFill/>
          <a:ln>
            <a:noFill/>
          </a:ln>
        </p:spPr>
      </p:pic>
    </p:spTree>
    <p:extLst>
      <p:ext uri="{BB962C8B-B14F-4D97-AF65-F5344CB8AC3E}">
        <p14:creationId xmlns:p14="http://schemas.microsoft.com/office/powerpoint/2010/main" val="1670418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31</a:t>
            </a:fld>
            <a:endParaRPr lang="en-US" dirty="0"/>
          </a:p>
        </p:txBody>
      </p:sp>
      <p:sp>
        <p:nvSpPr>
          <p:cNvPr id="9" name="Title 1"/>
          <p:cNvSpPr txBox="1">
            <a:spLocks/>
          </p:cNvSpPr>
          <p:nvPr/>
        </p:nvSpPr>
        <p:spPr>
          <a:xfrm>
            <a:off x="1290550" y="73754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48340C"/>
                </a:solidFill>
                <a:latin typeface="+mn-lt"/>
              </a:rPr>
              <a:t>¿Qué revela </a:t>
            </a:r>
            <a:r>
              <a:rPr lang="es-MX" sz="2800" b="1" dirty="0" smtClean="0">
                <a:solidFill>
                  <a:srgbClr val="48340C"/>
                </a:solidFill>
                <a:latin typeface="+mn-lt"/>
              </a:rPr>
              <a:t>la consistencia del </a:t>
            </a:r>
            <a:r>
              <a:rPr lang="es-MX" sz="2800" b="1" dirty="0">
                <a:solidFill>
                  <a:srgbClr val="48340C"/>
                </a:solidFill>
                <a:latin typeface="+mn-lt"/>
              </a:rPr>
              <a:t>suelo?:</a:t>
            </a:r>
            <a:endParaRPr lang="en-US" sz="2800" b="1" dirty="0">
              <a:solidFill>
                <a:srgbClr val="48340C"/>
              </a:solidFill>
              <a:latin typeface="+mn-lt"/>
            </a:endParaRPr>
          </a:p>
        </p:txBody>
      </p:sp>
      <p:sp>
        <p:nvSpPr>
          <p:cNvPr id="10" name="Content Placeholder 2"/>
          <p:cNvSpPr txBox="1">
            <a:spLocks/>
          </p:cNvSpPr>
          <p:nvPr/>
        </p:nvSpPr>
        <p:spPr>
          <a:xfrm>
            <a:off x="1400349" y="1829815"/>
            <a:ext cx="7544146" cy="3606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MX" sz="1800" dirty="0">
                <a:solidFill>
                  <a:srgbClr val="000000"/>
                </a:solidFill>
                <a:latin typeface="Arial"/>
                <a:ea typeface="Arial"/>
                <a:cs typeface="Arial"/>
                <a:sym typeface="Arial"/>
              </a:rPr>
              <a:t>La consistencia se determina por la facilidad con la </a:t>
            </a:r>
            <a:r>
              <a:rPr lang="es-MX" sz="1800" dirty="0" smtClean="0">
                <a:solidFill>
                  <a:srgbClr val="000000"/>
                </a:solidFill>
                <a:latin typeface="Arial"/>
                <a:ea typeface="Arial"/>
                <a:cs typeface="Arial"/>
                <a:sym typeface="Arial"/>
              </a:rPr>
              <a:t>que se separan las partículas de suelo</a:t>
            </a:r>
          </a:p>
          <a:p>
            <a:pPr marL="0" lvl="0" indent="0">
              <a:spcBef>
                <a:spcPts val="0"/>
              </a:spcBef>
              <a:buClr>
                <a:srgbClr val="000000"/>
              </a:buClr>
              <a:buSzPct val="25000"/>
              <a:buNone/>
            </a:pPr>
            <a:endParaRPr lang="es-MX"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MX" sz="1800" dirty="0" smtClean="0">
                <a:solidFill>
                  <a:srgbClr val="000000"/>
                </a:solidFill>
                <a:latin typeface="Arial"/>
                <a:ea typeface="Arial"/>
                <a:cs typeface="Arial"/>
                <a:sym typeface="Arial"/>
              </a:rPr>
              <a:t>Si </a:t>
            </a:r>
            <a:r>
              <a:rPr lang="es-MX" sz="1800" dirty="0">
                <a:solidFill>
                  <a:srgbClr val="000000"/>
                </a:solidFill>
                <a:latin typeface="Arial"/>
                <a:ea typeface="Arial"/>
                <a:cs typeface="Arial"/>
                <a:sym typeface="Arial"/>
              </a:rPr>
              <a:t>un </a:t>
            </a:r>
            <a:r>
              <a:rPr lang="es-MX" sz="1800" dirty="0" smtClean="0">
                <a:solidFill>
                  <a:srgbClr val="000000"/>
                </a:solidFill>
                <a:latin typeface="Arial"/>
                <a:ea typeface="Arial"/>
                <a:cs typeface="Arial"/>
                <a:sym typeface="Arial"/>
              </a:rPr>
              <a:t>suelo tiene estructura </a:t>
            </a:r>
            <a:r>
              <a:rPr lang="es-MX" sz="1800" b="1" dirty="0" smtClean="0">
                <a:solidFill>
                  <a:srgbClr val="000000"/>
                </a:solidFill>
                <a:latin typeface="Arial"/>
                <a:ea typeface="Arial"/>
                <a:cs typeface="Arial"/>
                <a:sym typeface="Arial"/>
              </a:rPr>
              <a:t>suelta, frágil, </a:t>
            </a:r>
            <a:r>
              <a:rPr lang="es-MX" sz="1800" b="1" dirty="0">
                <a:solidFill>
                  <a:srgbClr val="000000"/>
                </a:solidFill>
                <a:latin typeface="Arial"/>
                <a:ea typeface="Arial"/>
                <a:cs typeface="Arial"/>
                <a:sym typeface="Arial"/>
              </a:rPr>
              <a:t>firme o extremadamente firme </a:t>
            </a:r>
            <a:r>
              <a:rPr lang="es-MX" sz="1800" dirty="0">
                <a:solidFill>
                  <a:srgbClr val="000000"/>
                </a:solidFill>
                <a:latin typeface="Arial"/>
                <a:ea typeface="Arial"/>
                <a:cs typeface="Arial"/>
                <a:sym typeface="Arial"/>
              </a:rPr>
              <a:t>determina lo </a:t>
            </a:r>
            <a:r>
              <a:rPr lang="es-MX" sz="1800" dirty="0" smtClean="0">
                <a:solidFill>
                  <a:srgbClr val="000000"/>
                </a:solidFill>
                <a:latin typeface="Arial"/>
                <a:ea typeface="Arial"/>
                <a:cs typeface="Arial"/>
                <a:sym typeface="Arial"/>
              </a:rPr>
              <a:t>fácil o difícil </a:t>
            </a:r>
            <a:r>
              <a:rPr lang="es-MX" sz="1800" dirty="0">
                <a:solidFill>
                  <a:srgbClr val="000000"/>
                </a:solidFill>
                <a:latin typeface="Arial"/>
                <a:ea typeface="Arial"/>
                <a:cs typeface="Arial"/>
                <a:sym typeface="Arial"/>
              </a:rPr>
              <a:t>que es </a:t>
            </a:r>
            <a:r>
              <a:rPr lang="es-MX" sz="1800" dirty="0" smtClean="0">
                <a:solidFill>
                  <a:srgbClr val="000000"/>
                </a:solidFill>
                <a:latin typeface="Arial"/>
                <a:ea typeface="Arial"/>
                <a:cs typeface="Arial"/>
                <a:sym typeface="Arial"/>
              </a:rPr>
              <a:t>la penetración a través del suelo para las </a:t>
            </a:r>
            <a:r>
              <a:rPr lang="es-MX" sz="1800" dirty="0">
                <a:solidFill>
                  <a:srgbClr val="000000"/>
                </a:solidFill>
                <a:latin typeface="Arial"/>
                <a:ea typeface="Arial"/>
                <a:cs typeface="Arial"/>
                <a:sym typeface="Arial"/>
              </a:rPr>
              <a:t>raíces, gusanos o </a:t>
            </a:r>
            <a:r>
              <a:rPr lang="es-MX" sz="1800" dirty="0" smtClean="0">
                <a:solidFill>
                  <a:srgbClr val="000000"/>
                </a:solidFill>
                <a:latin typeface="Arial"/>
                <a:ea typeface="Arial"/>
                <a:cs typeface="Arial"/>
                <a:sym typeface="Arial"/>
              </a:rPr>
              <a:t>maquinaria (arados).</a:t>
            </a:r>
          </a:p>
          <a:p>
            <a:pPr marL="0" lvl="0" indent="0">
              <a:spcBef>
                <a:spcPts val="0"/>
              </a:spcBef>
              <a:buClr>
                <a:srgbClr val="000000"/>
              </a:buClr>
              <a:buSzPct val="25000"/>
              <a:buNone/>
            </a:pPr>
            <a:endParaRPr lang="es-MX"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s-MX" sz="1800" dirty="0" smtClean="0">
                <a:solidFill>
                  <a:srgbClr val="000000"/>
                </a:solidFill>
                <a:latin typeface="Arial"/>
                <a:ea typeface="Arial"/>
                <a:cs typeface="Arial"/>
                <a:sym typeface="Arial"/>
              </a:rPr>
              <a:t>También </a:t>
            </a:r>
            <a:r>
              <a:rPr lang="es-MX" sz="1800" dirty="0">
                <a:solidFill>
                  <a:srgbClr val="000000"/>
                </a:solidFill>
                <a:latin typeface="Arial"/>
                <a:ea typeface="Arial"/>
                <a:cs typeface="Arial"/>
                <a:sym typeface="Arial"/>
              </a:rPr>
              <a:t>indica si los animales pueden crear madrigueras en el suelo o si el suelo colapsaría a menos que se reforzó de alguna manera.</a:t>
            </a:r>
            <a:endParaRPr lang="en-US" sz="1800" dirty="0">
              <a:solidFill>
                <a:schemeClr val="dk1"/>
              </a:solidFill>
              <a:ea typeface="Calibri"/>
              <a:cs typeface="Calibri"/>
              <a:sym typeface="Calibri"/>
            </a:endParaRPr>
          </a:p>
        </p:txBody>
      </p:sp>
      <p:pic>
        <p:nvPicPr>
          <p:cNvPr id="15" name="Imagen 14"/>
          <p:cNvPicPr>
            <a:picLocks noChangeAspect="1"/>
          </p:cNvPicPr>
          <p:nvPr/>
        </p:nvPicPr>
        <p:blipFill>
          <a:blip r:embed="rId2"/>
          <a:stretch>
            <a:fillRect/>
          </a:stretch>
        </p:blipFill>
        <p:spPr>
          <a:xfrm>
            <a:off x="1895730" y="4279168"/>
            <a:ext cx="6553384" cy="2501879"/>
          </a:xfrm>
          <a:prstGeom prst="rect">
            <a:avLst/>
          </a:prstGeom>
        </p:spPr>
      </p:pic>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chemeClr val="bg1"/>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108254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32</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chemeClr val="bg1"/>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32</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32</a:t>
            </a:fld>
            <a:endParaRPr lang="es-AR" dirty="0"/>
          </a:p>
        </p:txBody>
      </p:sp>
      <p:sp>
        <p:nvSpPr>
          <p:cNvPr id="11" name="Content Placeholder 2"/>
          <p:cNvSpPr txBox="1">
            <a:spLocks/>
          </p:cNvSpPr>
          <p:nvPr/>
        </p:nvSpPr>
        <p:spPr>
          <a:xfrm>
            <a:off x="1400349" y="1829815"/>
            <a:ext cx="5225615" cy="4526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La consistencia describe la firmeza de los pedazos individuales y la facilidad con la que se rompen.</a:t>
            </a: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Los términos utilizados para describir la consistencia del suelo son sueltos, friables, firmes y extremadamente firmes.</a:t>
            </a: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endParaRPr lang="es-ES" sz="18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s-ES" sz="1800" dirty="0">
                <a:solidFill>
                  <a:srgbClr val="000000"/>
                </a:solidFill>
                <a:latin typeface="Arial"/>
                <a:ea typeface="Arial"/>
                <a:cs typeface="Arial"/>
                <a:sym typeface="Arial"/>
              </a:rPr>
              <a:t>Por ejemplo, un suelo de consistencia friable será más fácil de atravesar para las raíces, palas o arados que un suelo de consistencia firme. Por otro lado, un suelo con una consistencia extremadamente firme será más difícil de atravesar por las raíces, palas y paletas.</a:t>
            </a:r>
            <a:endParaRPr lang="es-AR" sz="1800" dirty="0">
              <a:solidFill>
                <a:schemeClr val="dk1"/>
              </a:solidFill>
              <a:ea typeface="Calibri"/>
              <a:cs typeface="Calibri"/>
              <a:sym typeface="Calibri"/>
            </a:endParaRPr>
          </a:p>
        </p:txBody>
      </p:sp>
      <p:pic>
        <p:nvPicPr>
          <p:cNvPr id="12" name="Content Placeholder 3" descr="Photos showing a student holding a ped of soil and spraying with a mist bottl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42201" y="1208881"/>
            <a:ext cx="2191822" cy="4848576"/>
          </a:xfrm>
        </p:spPr>
      </p:pic>
      <p:sp>
        <p:nvSpPr>
          <p:cNvPr id="14" name="Title 2">
            <a:extLst>
              <a:ext uri="{FF2B5EF4-FFF2-40B4-BE49-F238E27FC236}">
                <a16:creationId xmlns:a16="http://schemas.microsoft.com/office/drawing/2014/main" id="{EBE56A80-F595-4856-9E54-71578FD39926}"/>
              </a:ext>
            </a:extLst>
          </p:cNvPr>
          <p:cNvSpPr>
            <a:spLocks noGrp="1"/>
          </p:cNvSpPr>
          <p:nvPr>
            <p:ph type="title"/>
          </p:nvPr>
        </p:nvSpPr>
        <p:spPr>
          <a:xfrm>
            <a:off x="1400349" y="1073150"/>
            <a:ext cx="5309988" cy="597995"/>
          </a:xfrm>
        </p:spPr>
        <p:txBody>
          <a:bodyPr>
            <a:normAutofit/>
          </a:bodyPr>
          <a:lstStyle/>
          <a:p>
            <a:pPr rtl="0" eaLnBrk="1" latinLnBrk="0" hangingPunct="1"/>
            <a:r>
              <a:rPr lang="es-AR" sz="2800" b="1" dirty="0">
                <a:solidFill>
                  <a:srgbClr val="48340C"/>
                </a:solidFill>
                <a:latin typeface="Calibri" panose="020F0502020204030204" pitchFamily="34" charset="0"/>
                <a:ea typeface="+mn-ea"/>
                <a:cs typeface="+mn-cs"/>
              </a:rPr>
              <a:t>¿</a:t>
            </a:r>
            <a:r>
              <a:rPr lang="es-AR" sz="2800" b="1" kern="1200" dirty="0" smtClean="0">
                <a:solidFill>
                  <a:srgbClr val="48340C"/>
                </a:solidFill>
                <a:effectLst/>
                <a:latin typeface="Calibri" panose="020F0502020204030204" pitchFamily="34" charset="0"/>
                <a:ea typeface="+mn-ea"/>
                <a:cs typeface="+mn-cs"/>
              </a:rPr>
              <a:t>Qué es la consistencia del suelo?</a:t>
            </a:r>
            <a:endParaRPr lang="es-AR" dirty="0"/>
          </a:p>
        </p:txBody>
      </p:sp>
      <p:sp>
        <p:nvSpPr>
          <p:cNvPr id="17" name="Content Placeholder 2"/>
          <p:cNvSpPr txBox="1">
            <a:spLocks/>
          </p:cNvSpPr>
          <p:nvPr/>
        </p:nvSpPr>
        <p:spPr>
          <a:xfrm>
            <a:off x="6812515" y="1403927"/>
            <a:ext cx="1805012" cy="905163"/>
          </a:xfrm>
          <a:prstGeom prst="rect">
            <a:avLst/>
          </a:prstGeom>
          <a:solidFill>
            <a:schemeClr val="bg1"/>
          </a:solidFill>
        </p:spPr>
        <p:txBody>
          <a:bodyPr vert="horz" wrap="square"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b="1" dirty="0" smtClean="0">
                <a:solidFill>
                  <a:srgbClr val="000000"/>
                </a:solidFill>
                <a:latin typeface="Arial"/>
                <a:ea typeface="Arial"/>
                <a:cs typeface="Arial"/>
                <a:sym typeface="Arial"/>
              </a:rPr>
              <a:t>Para completar este protocolo necesitará:</a:t>
            </a:r>
            <a:endParaRPr lang="es-AR" sz="1600" b="1" dirty="0">
              <a:solidFill>
                <a:srgbClr val="000000"/>
              </a:solidFill>
              <a:latin typeface="Arial"/>
              <a:ea typeface="Arial"/>
              <a:cs typeface="Arial"/>
              <a:sym typeface="Arial"/>
            </a:endParaRPr>
          </a:p>
        </p:txBody>
      </p:sp>
      <p:sp>
        <p:nvSpPr>
          <p:cNvPr id="18" name="Content Placeholder 2"/>
          <p:cNvSpPr txBox="1">
            <a:spLocks/>
          </p:cNvSpPr>
          <p:nvPr/>
        </p:nvSpPr>
        <p:spPr>
          <a:xfrm>
            <a:off x="6812515" y="3730693"/>
            <a:ext cx="1805012" cy="342544"/>
          </a:xfrm>
          <a:prstGeom prst="rect">
            <a:avLst/>
          </a:prstGeom>
          <a:solidFill>
            <a:schemeClr val="bg1"/>
          </a:solidFill>
        </p:spPr>
        <p:txBody>
          <a:bodyPr vert="horz" wrap="square"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b="1" dirty="0" smtClean="0">
                <a:solidFill>
                  <a:srgbClr val="000000"/>
                </a:solidFill>
                <a:latin typeface="Arial"/>
                <a:ea typeface="Arial"/>
                <a:cs typeface="Arial"/>
                <a:sym typeface="Arial"/>
              </a:rPr>
              <a:t>Un </a:t>
            </a:r>
            <a:r>
              <a:rPr lang="es-AR" sz="1600" b="1" dirty="0" err="1" smtClean="0">
                <a:solidFill>
                  <a:srgbClr val="000000"/>
                </a:solidFill>
                <a:latin typeface="Arial"/>
                <a:ea typeface="Arial"/>
                <a:cs typeface="Arial"/>
                <a:sym typeface="Arial"/>
              </a:rPr>
              <a:t>ped</a:t>
            </a:r>
            <a:r>
              <a:rPr lang="es-AR" sz="1600" b="1" dirty="0" smtClean="0">
                <a:solidFill>
                  <a:srgbClr val="000000"/>
                </a:solidFill>
                <a:latin typeface="Arial"/>
                <a:ea typeface="Arial"/>
                <a:cs typeface="Arial"/>
                <a:sym typeface="Arial"/>
              </a:rPr>
              <a:t> de suelo</a:t>
            </a:r>
            <a:endParaRPr lang="es-AR" sz="1600" b="1" dirty="0">
              <a:solidFill>
                <a:srgbClr val="000000"/>
              </a:solidFill>
              <a:latin typeface="Arial"/>
              <a:ea typeface="Arial"/>
              <a:cs typeface="Arial"/>
              <a:sym typeface="Arial"/>
            </a:endParaRPr>
          </a:p>
        </p:txBody>
      </p:sp>
      <p:sp>
        <p:nvSpPr>
          <p:cNvPr id="20" name="Content Placeholder 2"/>
          <p:cNvSpPr txBox="1">
            <a:spLocks/>
          </p:cNvSpPr>
          <p:nvPr/>
        </p:nvSpPr>
        <p:spPr>
          <a:xfrm>
            <a:off x="6710337" y="5553893"/>
            <a:ext cx="2045735" cy="698609"/>
          </a:xfrm>
          <a:prstGeom prst="rect">
            <a:avLst/>
          </a:prstGeom>
          <a:solidFill>
            <a:schemeClr val="bg1"/>
          </a:solidFill>
        </p:spPr>
        <p:txBody>
          <a:bodyPr vert="horz" wrap="square"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b="1" dirty="0" smtClean="0">
                <a:solidFill>
                  <a:srgbClr val="000000"/>
                </a:solidFill>
                <a:latin typeface="Arial"/>
                <a:ea typeface="Arial"/>
                <a:cs typeface="Arial"/>
                <a:sym typeface="Arial"/>
              </a:rPr>
              <a:t>Una botella de niebla de aerosol</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93945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33</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chemeClr val="bg1"/>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33</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33</a:t>
            </a:fld>
            <a:endParaRPr lang="es-AR" dirty="0"/>
          </a:p>
        </p:txBody>
      </p:sp>
      <p:sp>
        <p:nvSpPr>
          <p:cNvPr id="8" name="Title 2">
            <a:extLst>
              <a:ext uri="{FF2B5EF4-FFF2-40B4-BE49-F238E27FC236}">
                <a16:creationId xmlns:a16="http://schemas.microsoft.com/office/drawing/2014/main" id="{100F6E17-6489-4802-B724-8EEFC8FAA251}"/>
              </a:ext>
            </a:extLst>
          </p:cNvPr>
          <p:cNvSpPr>
            <a:spLocks noGrp="1"/>
          </p:cNvSpPr>
          <p:nvPr>
            <p:ph type="title"/>
          </p:nvPr>
        </p:nvSpPr>
        <p:spPr>
          <a:xfrm>
            <a:off x="1436241" y="1005538"/>
            <a:ext cx="5274096" cy="802947"/>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Identificar la consistencia del suelo</a:t>
            </a:r>
            <a:endParaRPr lang="es-AR" dirty="0"/>
          </a:p>
        </p:txBody>
      </p:sp>
      <p:sp>
        <p:nvSpPr>
          <p:cNvPr id="9" name="Content Placeholder 2"/>
          <p:cNvSpPr txBox="1">
            <a:spLocks/>
          </p:cNvSpPr>
          <p:nvPr/>
        </p:nvSpPr>
        <p:spPr>
          <a:xfrm>
            <a:off x="1436241" y="1692880"/>
            <a:ext cx="7514010" cy="717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ES" sz="1800" dirty="0">
                <a:solidFill>
                  <a:srgbClr val="000000"/>
                </a:solidFill>
                <a:latin typeface="Arial"/>
                <a:ea typeface="Arial"/>
                <a:cs typeface="Arial"/>
                <a:sym typeface="Arial"/>
              </a:rPr>
              <a:t>Registre una de las siguientes categorías de consistencia del suelo en la página de entrada de datos de caracterización del suelo.</a:t>
            </a:r>
            <a:endParaRPr lang="es-AR" sz="1800" dirty="0">
              <a:solidFill>
                <a:schemeClr val="dk1"/>
              </a:solidFill>
              <a:ea typeface="Calibri"/>
              <a:cs typeface="Calibri"/>
              <a:sym typeface="Calibri"/>
            </a:endParaRPr>
          </a:p>
        </p:txBody>
      </p:sp>
      <p:pic>
        <p:nvPicPr>
          <p:cNvPr id="10" name="Content Placeholder 4" descr="Illustrations of different soil consistence categories: Loose soil is when you have trouble picking our a single ped- the structure of the soil falls apart when touched.  Friable soil is characterized by peds that break under a small amount of pressure, say between your thumb and forefinger. Firm soil breaks when you apply a good amount of pressure and it dents under finger pressure before it breaks. Extremely firm peds can't be crushed with your finger, you need a hammer or other tool to crush it.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7330" r="48795"/>
          <a:stretch/>
        </p:blipFill>
        <p:spPr>
          <a:xfrm>
            <a:off x="3491345" y="2410691"/>
            <a:ext cx="1619670" cy="3707476"/>
          </a:xfrm>
        </p:spPr>
      </p:pic>
      <p:sp>
        <p:nvSpPr>
          <p:cNvPr id="11" name="Shape 832"/>
          <p:cNvSpPr/>
          <p:nvPr/>
        </p:nvSpPr>
        <p:spPr>
          <a:xfrm>
            <a:off x="1725121" y="6320292"/>
            <a:ext cx="6449061" cy="290911"/>
          </a:xfrm>
          <a:prstGeom prst="rect">
            <a:avLst/>
          </a:prstGeom>
          <a:noFill/>
          <a:ln>
            <a:noFill/>
          </a:ln>
        </p:spPr>
        <p:txBody>
          <a:bodyPr lIns="81625" tIns="40800" rIns="81625" bIns="40800" anchor="t" anchorCtr="0">
            <a:normAutofit fontScale="85000" lnSpcReduction="10000"/>
          </a:bodyPr>
          <a:lstStyle/>
          <a:p>
            <a:pPr lvl="0">
              <a:lnSpc>
                <a:spcPct val="85000"/>
              </a:lnSpc>
              <a:buSzPct val="25000"/>
            </a:pPr>
            <a:r>
              <a:rPr lang="es-ES" dirty="0">
                <a:solidFill>
                  <a:srgbClr val="000000"/>
                </a:solidFill>
                <a:ea typeface="Calibri"/>
                <a:cs typeface="Calibri"/>
                <a:sym typeface="Calibri"/>
              </a:rPr>
              <a:t>* Los suelos con estructura de “grano único” siempre tienen consistencia suelta.</a:t>
            </a:r>
            <a:endParaRPr lang="en-US" sz="1800" dirty="0">
              <a:solidFill>
                <a:srgbClr val="000000"/>
              </a:solidFill>
              <a:latin typeface="Calibri"/>
              <a:ea typeface="Calibri"/>
              <a:cs typeface="Calibri"/>
              <a:sym typeface="Calibri"/>
            </a:endParaRPr>
          </a:p>
        </p:txBody>
      </p:sp>
      <p:pic>
        <p:nvPicPr>
          <p:cNvPr id="12" name="Content Placeholder 4" descr="Illustrations of different soil consistence categories: Loose soil is when you have trouble picking our a single ped- the structure of the soil falls apart when touched.  Friable soil is characterized by peds that break under a small amount of pressure, say between your thumb and forefinger. Firm soil breaks when you apply a good amount of pressure and it dents under finger pressure before it breaks. Extremely firm peds can't be crushed with your finger, you need a hammer or other tool to crush it.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6389"/>
          <a:stretch/>
        </p:blipFill>
        <p:spPr>
          <a:xfrm>
            <a:off x="6797963" y="2507117"/>
            <a:ext cx="1601731" cy="3707476"/>
          </a:xfrm>
        </p:spPr>
      </p:pic>
      <p:sp>
        <p:nvSpPr>
          <p:cNvPr id="14" name="Content Placeholder 2"/>
          <p:cNvSpPr txBox="1">
            <a:spLocks/>
          </p:cNvSpPr>
          <p:nvPr/>
        </p:nvSpPr>
        <p:spPr>
          <a:xfrm>
            <a:off x="1725121" y="2495827"/>
            <a:ext cx="1701570" cy="1609045"/>
          </a:xfrm>
          <a:prstGeom prst="rect">
            <a:avLst/>
          </a:prstGeom>
          <a:noFill/>
        </p:spPr>
        <p:txBody>
          <a:bodyPr vert="horz" wrap="square"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Suelto: </a:t>
            </a:r>
            <a:r>
              <a:rPr lang="es-ES" sz="1600" dirty="0">
                <a:solidFill>
                  <a:srgbClr val="000000"/>
                </a:solidFill>
                <a:latin typeface="Arial"/>
                <a:ea typeface="Arial"/>
                <a:cs typeface="Arial"/>
                <a:sym typeface="Arial"/>
              </a:rPr>
              <a:t>tiene problemas para elegir un solo </a:t>
            </a:r>
            <a:r>
              <a:rPr lang="es-ES" sz="1600" dirty="0" err="1" smtClean="0">
                <a:solidFill>
                  <a:srgbClr val="000000"/>
                </a:solidFill>
                <a:latin typeface="Arial"/>
                <a:ea typeface="Arial"/>
                <a:cs typeface="Arial"/>
                <a:sym typeface="Arial"/>
              </a:rPr>
              <a:t>ped</a:t>
            </a:r>
            <a:r>
              <a:rPr lang="es-ES" sz="1600" dirty="0" smtClean="0">
                <a:solidFill>
                  <a:srgbClr val="000000"/>
                </a:solidFill>
                <a:latin typeface="Arial"/>
                <a:ea typeface="Arial"/>
                <a:cs typeface="Arial"/>
                <a:sym typeface="Arial"/>
              </a:rPr>
              <a:t> </a:t>
            </a:r>
            <a:r>
              <a:rPr lang="es-ES" sz="1600" dirty="0">
                <a:solidFill>
                  <a:srgbClr val="000000"/>
                </a:solidFill>
                <a:latin typeface="Arial"/>
                <a:ea typeface="Arial"/>
                <a:cs typeface="Arial"/>
                <a:sym typeface="Arial"/>
              </a:rPr>
              <a:t>y la estructura se desmorona antes de manipularlo. *</a:t>
            </a:r>
            <a:endParaRPr lang="es-AR" sz="1600" b="1" dirty="0">
              <a:solidFill>
                <a:srgbClr val="000000"/>
              </a:solidFill>
              <a:latin typeface="Arial"/>
              <a:ea typeface="Arial"/>
              <a:cs typeface="Arial"/>
              <a:sym typeface="Arial"/>
            </a:endParaRPr>
          </a:p>
        </p:txBody>
      </p:sp>
      <p:sp>
        <p:nvSpPr>
          <p:cNvPr id="15" name="Content Placeholder 2"/>
          <p:cNvSpPr txBox="1">
            <a:spLocks/>
          </p:cNvSpPr>
          <p:nvPr/>
        </p:nvSpPr>
        <p:spPr>
          <a:xfrm>
            <a:off x="1775589" y="4306997"/>
            <a:ext cx="1701570" cy="1539621"/>
          </a:xfrm>
          <a:prstGeom prst="rect">
            <a:avLst/>
          </a:prstGeom>
          <a:noFill/>
        </p:spPr>
        <p:txBody>
          <a:bodyPr vert="horz" wrap="square"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Firme: </a:t>
            </a:r>
            <a:r>
              <a:rPr lang="es-ES" sz="1600" dirty="0">
                <a:solidFill>
                  <a:srgbClr val="000000"/>
                </a:solidFill>
                <a:latin typeface="Arial"/>
                <a:ea typeface="Arial"/>
                <a:cs typeface="Arial"/>
                <a:sym typeface="Arial"/>
              </a:rPr>
              <a:t>el </a:t>
            </a:r>
            <a:r>
              <a:rPr lang="es-ES" sz="1600" dirty="0" err="1" smtClean="0">
                <a:solidFill>
                  <a:srgbClr val="000000"/>
                </a:solidFill>
                <a:latin typeface="Arial"/>
                <a:ea typeface="Arial"/>
                <a:cs typeface="Arial"/>
                <a:sym typeface="Arial"/>
              </a:rPr>
              <a:t>ped</a:t>
            </a:r>
            <a:r>
              <a:rPr lang="es-ES" sz="1600" dirty="0" smtClean="0">
                <a:solidFill>
                  <a:srgbClr val="000000"/>
                </a:solidFill>
                <a:latin typeface="Arial"/>
                <a:ea typeface="Arial"/>
                <a:cs typeface="Arial"/>
                <a:sym typeface="Arial"/>
              </a:rPr>
              <a:t> se </a:t>
            </a:r>
            <a:r>
              <a:rPr lang="es-ES" sz="1600" dirty="0">
                <a:solidFill>
                  <a:srgbClr val="000000"/>
                </a:solidFill>
                <a:latin typeface="Arial"/>
                <a:ea typeface="Arial"/>
                <a:cs typeface="Arial"/>
                <a:sym typeface="Arial"/>
              </a:rPr>
              <a:t>rompe cuando se aplica una buena cantidad de presión y </a:t>
            </a:r>
            <a:r>
              <a:rPr lang="es-ES" sz="1600" dirty="0" smtClean="0">
                <a:solidFill>
                  <a:srgbClr val="000000"/>
                </a:solidFill>
                <a:latin typeface="Arial"/>
                <a:ea typeface="Arial"/>
                <a:cs typeface="Arial"/>
                <a:sym typeface="Arial"/>
              </a:rPr>
              <a:t>abolla </a:t>
            </a:r>
            <a:r>
              <a:rPr lang="es-ES" sz="1600" dirty="0">
                <a:solidFill>
                  <a:srgbClr val="000000"/>
                </a:solidFill>
                <a:latin typeface="Arial"/>
                <a:ea typeface="Arial"/>
                <a:cs typeface="Arial"/>
                <a:sym typeface="Arial"/>
              </a:rPr>
              <a:t>los dedos antes de romperse.</a:t>
            </a:r>
            <a:endParaRPr lang="es-AR" sz="1600" b="1" dirty="0">
              <a:solidFill>
                <a:srgbClr val="000000"/>
              </a:solidFill>
              <a:latin typeface="Arial"/>
              <a:ea typeface="Arial"/>
              <a:cs typeface="Arial"/>
              <a:sym typeface="Arial"/>
            </a:endParaRPr>
          </a:p>
        </p:txBody>
      </p:sp>
      <p:sp>
        <p:nvSpPr>
          <p:cNvPr id="16" name="Content Placeholder 2"/>
          <p:cNvSpPr txBox="1">
            <a:spLocks/>
          </p:cNvSpPr>
          <p:nvPr/>
        </p:nvSpPr>
        <p:spPr>
          <a:xfrm>
            <a:off x="5198818" y="2410691"/>
            <a:ext cx="1701570" cy="1609045"/>
          </a:xfrm>
          <a:prstGeom prst="rect">
            <a:avLst/>
          </a:prstGeom>
          <a:noFill/>
        </p:spPr>
        <p:txBody>
          <a:bodyPr vert="horz" wrap="square"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Friable: </a:t>
            </a:r>
            <a:r>
              <a:rPr lang="es-ES" sz="1600" dirty="0" smtClean="0">
                <a:solidFill>
                  <a:srgbClr val="000000"/>
                </a:solidFill>
                <a:latin typeface="Arial"/>
                <a:ea typeface="Arial"/>
                <a:cs typeface="Arial"/>
                <a:sym typeface="Arial"/>
              </a:rPr>
              <a:t>el </a:t>
            </a:r>
            <a:r>
              <a:rPr lang="es-ES" sz="1600" dirty="0" err="1" smtClean="0">
                <a:solidFill>
                  <a:srgbClr val="000000"/>
                </a:solidFill>
                <a:latin typeface="Arial"/>
                <a:ea typeface="Arial"/>
                <a:cs typeface="Arial"/>
                <a:sym typeface="Arial"/>
              </a:rPr>
              <a:t>ped</a:t>
            </a:r>
            <a:r>
              <a:rPr lang="es-ES" sz="1600" dirty="0" smtClean="0">
                <a:solidFill>
                  <a:srgbClr val="000000"/>
                </a:solidFill>
                <a:latin typeface="Arial"/>
                <a:ea typeface="Arial"/>
                <a:cs typeface="Arial"/>
                <a:sym typeface="Arial"/>
              </a:rPr>
              <a:t> se rompe con una pequeña cantidad de presión.</a:t>
            </a:r>
            <a:endParaRPr lang="es-AR" sz="1600" b="1" dirty="0">
              <a:solidFill>
                <a:srgbClr val="000000"/>
              </a:solidFill>
              <a:latin typeface="Arial"/>
              <a:ea typeface="Arial"/>
              <a:cs typeface="Arial"/>
              <a:sym typeface="Arial"/>
            </a:endParaRPr>
          </a:p>
        </p:txBody>
      </p:sp>
      <p:sp>
        <p:nvSpPr>
          <p:cNvPr id="17" name="Content Placeholder 2"/>
          <p:cNvSpPr txBox="1">
            <a:spLocks/>
          </p:cNvSpPr>
          <p:nvPr/>
        </p:nvSpPr>
        <p:spPr>
          <a:xfrm>
            <a:off x="5161483" y="4360855"/>
            <a:ext cx="1885862" cy="1609045"/>
          </a:xfrm>
          <a:prstGeom prst="rect">
            <a:avLst/>
          </a:prstGeom>
          <a:noFill/>
        </p:spPr>
        <p:txBody>
          <a:bodyPr vert="horz" wrap="square"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Extremadamente firme: </a:t>
            </a:r>
            <a:r>
              <a:rPr lang="es-ES" sz="1600" dirty="0" smtClean="0">
                <a:solidFill>
                  <a:srgbClr val="000000"/>
                </a:solidFill>
                <a:latin typeface="Arial"/>
                <a:ea typeface="Arial"/>
                <a:cs typeface="Arial"/>
                <a:sym typeface="Arial"/>
              </a:rPr>
              <a:t>el </a:t>
            </a:r>
            <a:r>
              <a:rPr lang="es-ES" sz="1600" dirty="0" err="1" smtClean="0">
                <a:solidFill>
                  <a:srgbClr val="000000"/>
                </a:solidFill>
                <a:latin typeface="Arial"/>
                <a:ea typeface="Arial"/>
                <a:cs typeface="Arial"/>
                <a:sym typeface="Arial"/>
              </a:rPr>
              <a:t>ped</a:t>
            </a:r>
            <a:r>
              <a:rPr lang="es-ES" sz="1600" dirty="0" smtClean="0">
                <a:solidFill>
                  <a:srgbClr val="000000"/>
                </a:solidFill>
                <a:latin typeface="Arial"/>
                <a:ea typeface="Arial"/>
                <a:cs typeface="Arial"/>
                <a:sym typeface="Arial"/>
              </a:rPr>
              <a:t> no se puede romper con los dedos (¡se necesita un martillo!)</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8569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34</a:t>
            </a:fld>
            <a:endParaRPr lang="en-US" dirty="0"/>
          </a:p>
        </p:txBody>
      </p:sp>
      <p:sp>
        <p:nvSpPr>
          <p:cNvPr id="6" name="Rectángulo 5"/>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34</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34</a:t>
            </a:fld>
            <a:endParaRPr lang="es-AR" dirty="0"/>
          </a:p>
        </p:txBody>
      </p:sp>
      <p:sp>
        <p:nvSpPr>
          <p:cNvPr id="8" name="Title 3">
            <a:extLst>
              <a:ext uri="{FF2B5EF4-FFF2-40B4-BE49-F238E27FC236}">
                <a16:creationId xmlns:a16="http://schemas.microsoft.com/office/drawing/2014/main" id="{7CDCFE6F-296C-47EE-86EC-81E4E6C76B6E}"/>
              </a:ext>
            </a:extLst>
          </p:cNvPr>
          <p:cNvSpPr>
            <a:spLocks noGrp="1"/>
          </p:cNvSpPr>
          <p:nvPr>
            <p:ph type="title"/>
          </p:nvPr>
        </p:nvSpPr>
        <p:spPr>
          <a:xfrm>
            <a:off x="2033820" y="1060526"/>
            <a:ext cx="6051025" cy="771416"/>
          </a:xfrm>
        </p:spPr>
        <p:txBody>
          <a:bodyPr>
            <a:normAutofit fontScale="90000"/>
          </a:bodyPr>
          <a:lstStyle/>
          <a:p>
            <a:pPr algn="ct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textura del suelo</a:t>
            </a:r>
            <a:endParaRPr lang="es-AR" dirty="0"/>
          </a:p>
        </p:txBody>
      </p:sp>
      <p:pic>
        <p:nvPicPr>
          <p:cNvPr id="9" name="Shape 853" descr="Photograph of a hand squeezing soil and obtaining a long ribbon of soil using this texture test. "/>
          <p:cNvPicPr preferRelativeResize="0">
            <a:picLocks noGrp="1"/>
          </p:cNvPicPr>
          <p:nvPr>
            <p:ph sz="half" idx="2"/>
          </p:nvPr>
        </p:nvPicPr>
        <p:blipFill rotWithShape="1">
          <a:blip r:embed="rId2">
            <a:alphaModFix/>
          </a:blip>
          <a:srcRect/>
          <a:stretch/>
        </p:blipFill>
        <p:spPr>
          <a:xfrm>
            <a:off x="3116233" y="1977129"/>
            <a:ext cx="3886200" cy="4088958"/>
          </a:xfrm>
          <a:prstGeom prst="rect">
            <a:avLst/>
          </a:prstGeom>
          <a:noFill/>
          <a:ln>
            <a:noFill/>
          </a:ln>
        </p:spPr>
      </p:pic>
    </p:spTree>
    <p:extLst>
      <p:ext uri="{BB962C8B-B14F-4D97-AF65-F5344CB8AC3E}">
        <p14:creationId xmlns:p14="http://schemas.microsoft.com/office/powerpoint/2010/main" val="1385564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35</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35</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35</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024EDEDF-A75B-435B-BAAA-CD57A8EEBF1C}"/>
              </a:ext>
            </a:extLst>
          </p:cNvPr>
          <p:cNvSpPr>
            <a:spLocks noGrp="1"/>
          </p:cNvSpPr>
          <p:nvPr>
            <p:ph type="title"/>
          </p:nvPr>
        </p:nvSpPr>
        <p:spPr>
          <a:xfrm>
            <a:off x="1255880" y="1060526"/>
            <a:ext cx="6003902" cy="638942"/>
          </a:xfrm>
        </p:spPr>
        <p:txBody>
          <a:bodyPr>
            <a:normAutofit/>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Definiciones de arena, limo y arcilla</a:t>
            </a:r>
            <a:endParaRPr lang="es-AR" dirty="0"/>
          </a:p>
        </p:txBody>
      </p:sp>
      <p:sp>
        <p:nvSpPr>
          <p:cNvPr id="10" name="TextBox 3"/>
          <p:cNvSpPr txBox="1"/>
          <p:nvPr/>
        </p:nvSpPr>
        <p:spPr>
          <a:xfrm>
            <a:off x="1494878" y="1712092"/>
            <a:ext cx="4290779" cy="4862870"/>
          </a:xfrm>
          <a:prstGeom prst="rect">
            <a:avLst/>
          </a:prstGeom>
          <a:noFill/>
        </p:spPr>
        <p:txBody>
          <a:bodyPr wrap="square" rtlCol="0">
            <a:spAutoFit/>
          </a:bodyPr>
          <a:lstStyle/>
          <a:p>
            <a:pPr lvl="0">
              <a:buSzPct val="25000"/>
            </a:pPr>
            <a:r>
              <a:rPr lang="es-AR" b="1" dirty="0" smtClean="0">
                <a:solidFill>
                  <a:srgbClr val="48340C"/>
                </a:solidFill>
                <a:ea typeface="Calibri"/>
                <a:cs typeface="Calibri"/>
                <a:sym typeface="Calibri"/>
              </a:rPr>
              <a:t>La forma en que un suelo “se siente” se llama textura del suelo.</a:t>
            </a:r>
          </a:p>
          <a:p>
            <a:pPr lvl="0">
              <a:buSzPct val="25000"/>
            </a:pPr>
            <a:endParaRPr lang="es-AR" dirty="0" smtClean="0">
              <a:solidFill>
                <a:srgbClr val="000000"/>
              </a:solidFill>
              <a:ea typeface="Calibri"/>
              <a:cs typeface="Calibri"/>
              <a:sym typeface="Calibri"/>
            </a:endParaRPr>
          </a:p>
          <a:p>
            <a:pPr lvl="0">
              <a:buSzPct val="25000"/>
            </a:pPr>
            <a:r>
              <a:rPr lang="es-AR" dirty="0" smtClean="0">
                <a:solidFill>
                  <a:srgbClr val="000000"/>
                </a:solidFill>
                <a:ea typeface="Calibri"/>
                <a:cs typeface="Calibri"/>
                <a:sym typeface="Calibri"/>
              </a:rPr>
              <a:t>La textura del suelo depende de la cantidad de cada tamaño de partícula en el suelo.</a:t>
            </a:r>
          </a:p>
          <a:p>
            <a:pPr lvl="0"/>
            <a:endParaRPr lang="es-AR" sz="1000" dirty="0" smtClean="0">
              <a:solidFill>
                <a:srgbClr val="000000"/>
              </a:solidFill>
              <a:ea typeface="Calibri"/>
              <a:cs typeface="Calibri"/>
              <a:sym typeface="Calibri"/>
            </a:endParaRPr>
          </a:p>
          <a:p>
            <a:pPr lvl="0">
              <a:buSzPct val="25000"/>
            </a:pPr>
            <a:r>
              <a:rPr lang="es-AR" dirty="0" smtClean="0">
                <a:solidFill>
                  <a:srgbClr val="000000"/>
                </a:solidFill>
                <a:ea typeface="Calibri"/>
                <a:cs typeface="Calibri"/>
                <a:sym typeface="Calibri"/>
              </a:rPr>
              <a:t>Arena, limo y arcilla son los nombres que describen el tamaño de partículas individuales en el suelo.</a:t>
            </a:r>
          </a:p>
          <a:p>
            <a:pPr lvl="0"/>
            <a:endParaRPr lang="es-AR" sz="1000" dirty="0" smtClean="0">
              <a:solidFill>
                <a:srgbClr val="9234DB"/>
              </a:solidFill>
              <a:ea typeface="Calibri"/>
              <a:cs typeface="Calibri"/>
              <a:sym typeface="Calibri"/>
            </a:endParaRPr>
          </a:p>
          <a:p>
            <a:pPr lvl="0">
              <a:buSzPct val="25000"/>
            </a:pPr>
            <a:r>
              <a:rPr lang="es-AR" b="1" dirty="0" smtClean="0">
                <a:solidFill>
                  <a:srgbClr val="000000"/>
                </a:solidFill>
                <a:ea typeface="Calibri"/>
                <a:cs typeface="Calibri"/>
                <a:sym typeface="Calibri"/>
              </a:rPr>
              <a:t>-</a:t>
            </a:r>
            <a:r>
              <a:rPr lang="es-AR" dirty="0" smtClean="0">
                <a:solidFill>
                  <a:srgbClr val="000000"/>
                </a:solidFill>
                <a:ea typeface="Calibri"/>
                <a:cs typeface="Calibri"/>
                <a:sym typeface="Calibri"/>
              </a:rPr>
              <a:t>La </a:t>
            </a:r>
            <a:r>
              <a:rPr lang="es-AR" b="1" dirty="0" smtClean="0">
                <a:solidFill>
                  <a:srgbClr val="000000"/>
                </a:solidFill>
                <a:ea typeface="Calibri"/>
                <a:cs typeface="Calibri"/>
                <a:sym typeface="Calibri"/>
              </a:rPr>
              <a:t>arena</a:t>
            </a:r>
            <a:r>
              <a:rPr lang="es-AR" b="1" dirty="0" smtClean="0">
                <a:solidFill>
                  <a:srgbClr val="9234DB"/>
                </a:solidFill>
                <a:ea typeface="Calibri"/>
                <a:cs typeface="Calibri"/>
                <a:sym typeface="Calibri"/>
              </a:rPr>
              <a:t> </a:t>
            </a:r>
            <a:r>
              <a:rPr lang="es-AR" dirty="0" smtClean="0">
                <a:solidFill>
                  <a:srgbClr val="000000"/>
                </a:solidFill>
                <a:ea typeface="Calibri"/>
                <a:cs typeface="Calibri"/>
                <a:sym typeface="Calibri"/>
              </a:rPr>
              <a:t>son las partículas más grandes y se sienten “rasposas”.</a:t>
            </a:r>
          </a:p>
          <a:p>
            <a:pPr lvl="0"/>
            <a:endParaRPr lang="es-AR" sz="1000" dirty="0" smtClean="0">
              <a:solidFill>
                <a:srgbClr val="000000"/>
              </a:solidFill>
              <a:ea typeface="Calibri"/>
              <a:cs typeface="Calibri"/>
              <a:sym typeface="Calibri"/>
            </a:endParaRPr>
          </a:p>
          <a:p>
            <a:pPr lvl="0">
              <a:buSzPct val="25000"/>
            </a:pPr>
            <a:r>
              <a:rPr lang="es-AR" b="1" dirty="0" smtClean="0">
                <a:solidFill>
                  <a:srgbClr val="000000"/>
                </a:solidFill>
                <a:ea typeface="Calibri"/>
                <a:cs typeface="Calibri"/>
                <a:sym typeface="Calibri"/>
              </a:rPr>
              <a:t>-</a:t>
            </a:r>
            <a:r>
              <a:rPr lang="es-AR" dirty="0" smtClean="0">
                <a:solidFill>
                  <a:srgbClr val="000000"/>
                </a:solidFill>
                <a:ea typeface="Calibri"/>
                <a:cs typeface="Calibri"/>
                <a:sym typeface="Calibri"/>
              </a:rPr>
              <a:t>El </a:t>
            </a:r>
            <a:r>
              <a:rPr lang="es-AR" b="1" dirty="0" smtClean="0">
                <a:solidFill>
                  <a:srgbClr val="000000"/>
                </a:solidFill>
                <a:ea typeface="Calibri"/>
                <a:cs typeface="Calibri"/>
                <a:sym typeface="Calibri"/>
              </a:rPr>
              <a:t>limo </a:t>
            </a:r>
            <a:r>
              <a:rPr lang="es-AR" dirty="0" smtClean="0">
                <a:solidFill>
                  <a:srgbClr val="000000"/>
                </a:solidFill>
                <a:ea typeface="Calibri"/>
                <a:cs typeface="Calibri"/>
                <a:sym typeface="Calibri"/>
              </a:rPr>
              <a:t>es de tamaño mediano y se siente suaves, sedosos o “harinosos”.</a:t>
            </a:r>
          </a:p>
          <a:p>
            <a:pPr lvl="0"/>
            <a:endParaRPr lang="es-AR" sz="1000" dirty="0" smtClean="0">
              <a:solidFill>
                <a:srgbClr val="000000"/>
              </a:solidFill>
              <a:ea typeface="Calibri"/>
              <a:cs typeface="Calibri"/>
              <a:sym typeface="Calibri"/>
            </a:endParaRPr>
          </a:p>
          <a:p>
            <a:pPr lvl="0">
              <a:buSzPct val="25000"/>
            </a:pPr>
            <a:r>
              <a:rPr lang="es-AR" b="1" dirty="0" smtClean="0">
                <a:solidFill>
                  <a:srgbClr val="000000"/>
                </a:solidFill>
                <a:ea typeface="Calibri"/>
                <a:cs typeface="Calibri"/>
                <a:sym typeface="Calibri"/>
              </a:rPr>
              <a:t>-</a:t>
            </a:r>
            <a:r>
              <a:rPr lang="es-AR" dirty="0" smtClean="0">
                <a:solidFill>
                  <a:srgbClr val="000000"/>
                </a:solidFill>
                <a:ea typeface="Calibri"/>
                <a:cs typeface="Calibri"/>
                <a:sym typeface="Calibri"/>
              </a:rPr>
              <a:t>La </a:t>
            </a:r>
            <a:r>
              <a:rPr lang="es-AR" b="1" dirty="0" smtClean="0">
                <a:solidFill>
                  <a:srgbClr val="000000"/>
                </a:solidFill>
                <a:ea typeface="Calibri"/>
                <a:cs typeface="Calibri"/>
                <a:sym typeface="Calibri"/>
              </a:rPr>
              <a:t>arcilla </a:t>
            </a:r>
            <a:r>
              <a:rPr lang="es-AR" dirty="0" smtClean="0">
                <a:solidFill>
                  <a:srgbClr val="000000"/>
                </a:solidFill>
                <a:ea typeface="Calibri"/>
                <a:cs typeface="Calibri"/>
                <a:sym typeface="Calibri"/>
              </a:rPr>
              <a:t>son las partículas más pequeñas y se sienten “pegajosas” y son difíciles de exprimir.</a:t>
            </a:r>
            <a:endParaRPr lang="es-AR" dirty="0"/>
          </a:p>
        </p:txBody>
      </p:sp>
      <p:pic>
        <p:nvPicPr>
          <p:cNvPr id="11" name="Content Placeholder 11" descr="Illustration of Particle size comparison:  Sand is 2.00-.05 mm, Silt is .05-.002 mm, and clay is lesst han .002 mm"/>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8247"/>
          <a:stretch/>
        </p:blipFill>
        <p:spPr>
          <a:xfrm>
            <a:off x="5785657" y="1977129"/>
            <a:ext cx="3076619" cy="2908907"/>
          </a:xfrm>
        </p:spPr>
      </p:pic>
      <p:sp>
        <p:nvSpPr>
          <p:cNvPr id="12" name="Content Placeholder 2"/>
          <p:cNvSpPr txBox="1">
            <a:spLocks/>
          </p:cNvSpPr>
          <p:nvPr/>
        </p:nvSpPr>
        <p:spPr>
          <a:xfrm>
            <a:off x="6264460" y="4952251"/>
            <a:ext cx="2250890" cy="735255"/>
          </a:xfrm>
          <a:prstGeom prst="rect">
            <a:avLst/>
          </a:prstGeom>
          <a:no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b="1" dirty="0" smtClean="0">
                <a:solidFill>
                  <a:srgbClr val="000000"/>
                </a:solidFill>
                <a:latin typeface="Arial"/>
                <a:ea typeface="Arial"/>
                <a:cs typeface="Arial"/>
                <a:sym typeface="Arial"/>
              </a:rPr>
              <a:t>Comparación del tamaño de las partículas</a:t>
            </a:r>
            <a:endParaRPr lang="es-AR" sz="1400" b="1" dirty="0">
              <a:solidFill>
                <a:srgbClr val="000000"/>
              </a:solidFill>
              <a:latin typeface="Arial"/>
              <a:ea typeface="Arial"/>
              <a:cs typeface="Arial"/>
              <a:sym typeface="Arial"/>
            </a:endParaRPr>
          </a:p>
        </p:txBody>
      </p:sp>
      <p:sp>
        <p:nvSpPr>
          <p:cNvPr id="14" name="Content Placeholder 2"/>
          <p:cNvSpPr txBox="1">
            <a:spLocks/>
          </p:cNvSpPr>
          <p:nvPr/>
        </p:nvSpPr>
        <p:spPr>
          <a:xfrm>
            <a:off x="7885442" y="2215076"/>
            <a:ext cx="815213" cy="297216"/>
          </a:xfrm>
          <a:prstGeom prst="rect">
            <a:avLst/>
          </a:prstGeom>
          <a:solidFill>
            <a:schemeClr val="bg1"/>
          </a:solid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b="1" dirty="0" smtClean="0">
                <a:solidFill>
                  <a:srgbClr val="000000"/>
                </a:solidFill>
                <a:latin typeface="Arial"/>
                <a:ea typeface="Arial"/>
                <a:cs typeface="Arial"/>
                <a:sym typeface="Arial"/>
              </a:rPr>
              <a:t>Arena</a:t>
            </a:r>
            <a:endParaRPr lang="es-AR" sz="1400" b="1" dirty="0">
              <a:solidFill>
                <a:srgbClr val="000000"/>
              </a:solidFill>
              <a:latin typeface="Arial"/>
              <a:ea typeface="Arial"/>
              <a:cs typeface="Arial"/>
              <a:sym typeface="Arial"/>
            </a:endParaRPr>
          </a:p>
        </p:txBody>
      </p:sp>
      <p:sp>
        <p:nvSpPr>
          <p:cNvPr id="15" name="Content Placeholder 2"/>
          <p:cNvSpPr txBox="1">
            <a:spLocks/>
          </p:cNvSpPr>
          <p:nvPr/>
        </p:nvSpPr>
        <p:spPr>
          <a:xfrm>
            <a:off x="7222629" y="3634881"/>
            <a:ext cx="767369" cy="297216"/>
          </a:xfrm>
          <a:prstGeom prst="rect">
            <a:avLst/>
          </a:prstGeom>
          <a:solidFill>
            <a:schemeClr val="bg1"/>
          </a:solid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b="1" dirty="0" smtClean="0">
                <a:solidFill>
                  <a:srgbClr val="000000"/>
                </a:solidFill>
                <a:latin typeface="Arial"/>
                <a:ea typeface="Arial"/>
                <a:cs typeface="Arial"/>
                <a:sym typeface="Arial"/>
              </a:rPr>
              <a:t>Arcilla</a:t>
            </a:r>
            <a:endParaRPr lang="es-AR" sz="1400" b="1" dirty="0">
              <a:solidFill>
                <a:srgbClr val="000000"/>
              </a:solidFill>
              <a:latin typeface="Arial"/>
              <a:ea typeface="Arial"/>
              <a:cs typeface="Arial"/>
              <a:sym typeface="Arial"/>
            </a:endParaRPr>
          </a:p>
        </p:txBody>
      </p:sp>
      <p:sp>
        <p:nvSpPr>
          <p:cNvPr id="16" name="Content Placeholder 2"/>
          <p:cNvSpPr txBox="1">
            <a:spLocks/>
          </p:cNvSpPr>
          <p:nvPr/>
        </p:nvSpPr>
        <p:spPr>
          <a:xfrm>
            <a:off x="7194530" y="3130829"/>
            <a:ext cx="690912" cy="258379"/>
          </a:xfrm>
          <a:prstGeom prst="rect">
            <a:avLst/>
          </a:prstGeom>
          <a:solidFill>
            <a:schemeClr val="bg1"/>
          </a:solidFill>
        </p:spPr>
        <p:txBody>
          <a:bodyPr vert="horz" wrap="square"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b="1" dirty="0" smtClean="0">
                <a:solidFill>
                  <a:srgbClr val="000000"/>
                </a:solidFill>
                <a:latin typeface="Arial"/>
                <a:ea typeface="Arial"/>
                <a:cs typeface="Arial"/>
                <a:sym typeface="Arial"/>
              </a:rPr>
              <a:t>Limo</a:t>
            </a:r>
            <a:endParaRPr lang="es-AR" sz="14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96268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36</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36</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36</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5" name="Title 5">
            <a:extLst>
              <a:ext uri="{FF2B5EF4-FFF2-40B4-BE49-F238E27FC236}">
                <a16:creationId xmlns:a16="http://schemas.microsoft.com/office/drawing/2014/main" id="{45AD33FC-2913-4D04-A99A-BE0D00AB2208}"/>
              </a:ext>
            </a:extLst>
          </p:cNvPr>
          <p:cNvSpPr>
            <a:spLocks noGrp="1"/>
          </p:cNvSpPr>
          <p:nvPr>
            <p:ph type="title"/>
          </p:nvPr>
        </p:nvSpPr>
        <p:spPr>
          <a:xfrm>
            <a:off x="1494878" y="1073151"/>
            <a:ext cx="4874117" cy="638942"/>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El triángulo de la textura del suelo</a:t>
            </a:r>
            <a:endParaRPr lang="es-AR" dirty="0"/>
          </a:p>
        </p:txBody>
      </p:sp>
      <p:sp>
        <p:nvSpPr>
          <p:cNvPr id="16" name="TextBox 3"/>
          <p:cNvSpPr txBox="1"/>
          <p:nvPr/>
        </p:nvSpPr>
        <p:spPr>
          <a:xfrm>
            <a:off x="1494878" y="1712092"/>
            <a:ext cx="7233486" cy="646331"/>
          </a:xfrm>
          <a:prstGeom prst="rect">
            <a:avLst/>
          </a:prstGeom>
          <a:noFill/>
        </p:spPr>
        <p:txBody>
          <a:bodyPr wrap="square" rtlCol="0">
            <a:spAutoFit/>
          </a:bodyPr>
          <a:lstStyle/>
          <a:p>
            <a:pPr lvl="0">
              <a:buClr>
                <a:srgbClr val="000000"/>
              </a:buClr>
              <a:buSzPct val="25000"/>
            </a:pPr>
            <a:r>
              <a:rPr lang="es-ES" dirty="0">
                <a:solidFill>
                  <a:srgbClr val="000000"/>
                </a:solidFill>
                <a:latin typeface="Arial"/>
                <a:ea typeface="Arial"/>
                <a:cs typeface="Arial"/>
                <a:sym typeface="Arial"/>
              </a:rPr>
              <a:t>Los suelos se agrupan en 12 nombres de clases de textura según la cantidad de arena, limo y arcilla que haya en cada muestra.</a:t>
            </a:r>
            <a:endParaRPr lang="es-AR" dirty="0"/>
          </a:p>
        </p:txBody>
      </p:sp>
      <p:pic>
        <p:nvPicPr>
          <p:cNvPr id="17" name="Content Placeholder 4" descr="This is a soil texture triangle. Each side represents the percentage of sand, silt and clay. If you know the percentages of each size class you can use the triangle to obtain the correct name for your sample, such as silt loam, or sandy clay loam.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53901" y="2327774"/>
            <a:ext cx="5726811" cy="4232176"/>
          </a:xfrm>
        </p:spPr>
      </p:pic>
      <p:sp>
        <p:nvSpPr>
          <p:cNvPr id="18" name="Content Placeholder 2"/>
          <p:cNvSpPr txBox="1">
            <a:spLocks/>
          </p:cNvSpPr>
          <p:nvPr/>
        </p:nvSpPr>
        <p:spPr>
          <a:xfrm>
            <a:off x="2338722" y="2662081"/>
            <a:ext cx="1923177" cy="796736"/>
          </a:xfrm>
          <a:prstGeom prst="rect">
            <a:avLst/>
          </a:prstGeom>
          <a:solidFill>
            <a:schemeClr val="bg1"/>
          </a:solid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b="1" dirty="0" smtClean="0">
                <a:solidFill>
                  <a:srgbClr val="000000"/>
                </a:solidFill>
                <a:latin typeface="Arial"/>
                <a:ea typeface="Arial"/>
                <a:cs typeface="Arial"/>
                <a:sym typeface="Arial"/>
              </a:rPr>
              <a:t>El triángulo de textura ilustra estas definiciones</a:t>
            </a:r>
            <a:endParaRPr lang="es-AR" sz="14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34672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37</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37</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37</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736E7C2D-02F9-43F1-A095-05C7F7BD463A}"/>
              </a:ext>
            </a:extLst>
          </p:cNvPr>
          <p:cNvSpPr>
            <a:spLocks noGrp="1"/>
          </p:cNvSpPr>
          <p:nvPr>
            <p:ph type="title"/>
          </p:nvPr>
        </p:nvSpPr>
        <p:spPr>
          <a:xfrm>
            <a:off x="1494878" y="1073150"/>
            <a:ext cx="7020472" cy="519167"/>
          </a:xfrm>
        </p:spPr>
        <p:txBody>
          <a:bodyPr>
            <a:normAutofit/>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Textura del suelo: equipamiento requerido</a:t>
            </a:r>
            <a:endParaRPr lang="es-AR" dirty="0"/>
          </a:p>
        </p:txBody>
      </p:sp>
      <p:sp>
        <p:nvSpPr>
          <p:cNvPr id="10" name="TextBox 3"/>
          <p:cNvSpPr txBox="1"/>
          <p:nvPr/>
        </p:nvSpPr>
        <p:spPr>
          <a:xfrm>
            <a:off x="1494878" y="1712092"/>
            <a:ext cx="7233486" cy="369332"/>
          </a:xfrm>
          <a:prstGeom prst="rect">
            <a:avLst/>
          </a:prstGeom>
          <a:noFill/>
        </p:spPr>
        <p:txBody>
          <a:bodyPr wrap="square" rtlCol="0">
            <a:spAutoFit/>
          </a:bodyPr>
          <a:lstStyle/>
          <a:p>
            <a:pPr lvl="0">
              <a:buClr>
                <a:srgbClr val="000000"/>
              </a:buClr>
              <a:buSzPct val="25000"/>
            </a:pPr>
            <a:r>
              <a:rPr lang="es-AR" dirty="0" smtClean="0">
                <a:solidFill>
                  <a:srgbClr val="000000"/>
                </a:solidFill>
                <a:latin typeface="Arial"/>
                <a:ea typeface="Arial"/>
                <a:cs typeface="Arial"/>
                <a:sym typeface="Arial"/>
              </a:rPr>
              <a:t>Para determinar esta propiedad del suelo necesitará:</a:t>
            </a:r>
          </a:p>
        </p:txBody>
      </p:sp>
      <p:pic>
        <p:nvPicPr>
          <p:cNvPr id="11" name="Content Placeholder 5" descr="Photos of a small handful of soil and a spray mist bottle.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963"/>
          <a:stretch/>
        </p:blipFill>
        <p:spPr>
          <a:xfrm>
            <a:off x="1786196" y="2990087"/>
            <a:ext cx="7108421" cy="3095331"/>
          </a:xfrm>
        </p:spPr>
      </p:pic>
      <p:sp>
        <p:nvSpPr>
          <p:cNvPr id="12" name="Content Placeholder 2"/>
          <p:cNvSpPr txBox="1">
            <a:spLocks/>
          </p:cNvSpPr>
          <p:nvPr/>
        </p:nvSpPr>
        <p:spPr>
          <a:xfrm>
            <a:off x="2011680" y="2578608"/>
            <a:ext cx="3712464" cy="393192"/>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2000" b="1" dirty="0" smtClean="0">
                <a:solidFill>
                  <a:srgbClr val="000000"/>
                </a:solidFill>
                <a:latin typeface="Arial"/>
                <a:ea typeface="Arial"/>
                <a:cs typeface="Arial"/>
                <a:sym typeface="Arial"/>
              </a:rPr>
              <a:t>Un pequeño puñado de tierra</a:t>
            </a:r>
            <a:endParaRPr lang="es-AR" sz="2000" b="1" dirty="0">
              <a:solidFill>
                <a:srgbClr val="000000"/>
              </a:solidFill>
              <a:latin typeface="Arial"/>
              <a:ea typeface="Arial"/>
              <a:cs typeface="Arial"/>
              <a:sym typeface="Arial"/>
            </a:endParaRPr>
          </a:p>
        </p:txBody>
      </p:sp>
      <p:sp>
        <p:nvSpPr>
          <p:cNvPr id="15" name="Content Placeholder 2"/>
          <p:cNvSpPr txBox="1">
            <a:spLocks/>
          </p:cNvSpPr>
          <p:nvPr/>
        </p:nvSpPr>
        <p:spPr>
          <a:xfrm>
            <a:off x="5464786" y="2616587"/>
            <a:ext cx="3712464" cy="393192"/>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2000" b="1" dirty="0" smtClean="0">
                <a:solidFill>
                  <a:srgbClr val="000000"/>
                </a:solidFill>
                <a:latin typeface="Arial"/>
                <a:ea typeface="Arial"/>
                <a:cs typeface="Arial"/>
                <a:sym typeface="Arial"/>
              </a:rPr>
              <a:t>Una botella de spray</a:t>
            </a:r>
            <a:endParaRPr lang="es-AR" sz="20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75075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38</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38</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38</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38</a:t>
            </a:fld>
            <a:endParaRPr lang="es-AR" dirty="0"/>
          </a:p>
        </p:txBody>
      </p:sp>
      <p:sp>
        <p:nvSpPr>
          <p:cNvPr id="10" name="Title 5">
            <a:extLst>
              <a:ext uri="{FF2B5EF4-FFF2-40B4-BE49-F238E27FC236}">
                <a16:creationId xmlns:a16="http://schemas.microsoft.com/office/drawing/2014/main" id="{A3EA6960-03AB-4258-AB06-91883ED0F7FD}"/>
              </a:ext>
            </a:extLst>
          </p:cNvPr>
          <p:cNvSpPr>
            <a:spLocks noGrp="1"/>
          </p:cNvSpPr>
          <p:nvPr>
            <p:ph type="title"/>
          </p:nvPr>
        </p:nvSpPr>
        <p:spPr>
          <a:xfrm>
            <a:off x="1494878" y="1060526"/>
            <a:ext cx="7520940" cy="638942"/>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Determinación de la textura del suelo: Paso 1 -  ¿Es arena?</a:t>
            </a:r>
            <a:endParaRPr lang="es-AR" dirty="0"/>
          </a:p>
        </p:txBody>
      </p:sp>
      <p:sp>
        <p:nvSpPr>
          <p:cNvPr id="11" name="TextBox 3"/>
          <p:cNvSpPr txBox="1"/>
          <p:nvPr/>
        </p:nvSpPr>
        <p:spPr>
          <a:xfrm>
            <a:off x="1494878" y="1712092"/>
            <a:ext cx="7233486" cy="2585323"/>
          </a:xfrm>
          <a:prstGeom prst="rect">
            <a:avLst/>
          </a:prstGeom>
          <a:noFill/>
        </p:spPr>
        <p:txBody>
          <a:bodyPr wrap="square" rtlCol="0">
            <a:spAutoFit/>
          </a:bodyPr>
          <a:lstStyle/>
          <a:p>
            <a:pPr>
              <a:buClr>
                <a:srgbClr val="000000"/>
              </a:buClr>
              <a:buSzPct val="25000"/>
            </a:pPr>
            <a:r>
              <a:rPr lang="es-ES" dirty="0">
                <a:solidFill>
                  <a:srgbClr val="000000"/>
                </a:solidFill>
                <a:latin typeface="Arial"/>
                <a:ea typeface="Arial"/>
                <a:cs typeface="Arial"/>
                <a:sym typeface="Arial"/>
              </a:rPr>
              <a:t>Para determinar la textura del suelo por tacto, use este método. Toma un puñado de tierra y humedece. Deje que el agua penetre y luego trabaje la tierra con los dedos. Intenta hacer una bola con la tierra.</a:t>
            </a:r>
          </a:p>
          <a:p>
            <a:pPr>
              <a:buClr>
                <a:srgbClr val="000000"/>
              </a:buClr>
              <a:buSzPct val="25000"/>
            </a:pPr>
            <a:endParaRPr lang="es-ES" dirty="0">
              <a:solidFill>
                <a:srgbClr val="000000"/>
              </a:solidFill>
              <a:latin typeface="Arial"/>
              <a:ea typeface="Arial"/>
              <a:cs typeface="Arial"/>
              <a:sym typeface="Arial"/>
            </a:endParaRPr>
          </a:p>
          <a:p>
            <a:pPr>
              <a:buClr>
                <a:srgbClr val="000000"/>
              </a:buClr>
              <a:buSzPct val="25000"/>
            </a:pPr>
            <a:r>
              <a:rPr lang="es-ES" dirty="0">
                <a:solidFill>
                  <a:srgbClr val="000000"/>
                </a:solidFill>
                <a:latin typeface="Arial"/>
                <a:ea typeface="Arial"/>
                <a:cs typeface="Arial"/>
                <a:sym typeface="Arial"/>
              </a:rPr>
              <a:t>Si no forma una bola, es arena.</a:t>
            </a:r>
          </a:p>
          <a:p>
            <a:pPr>
              <a:buClr>
                <a:srgbClr val="000000"/>
              </a:buClr>
              <a:buSzPct val="25000"/>
            </a:pPr>
            <a:endParaRPr lang="es-ES" dirty="0">
              <a:solidFill>
                <a:srgbClr val="000000"/>
              </a:solidFill>
              <a:latin typeface="Arial"/>
              <a:ea typeface="Arial"/>
              <a:cs typeface="Arial"/>
              <a:sym typeface="Arial"/>
            </a:endParaRPr>
          </a:p>
          <a:p>
            <a:pPr>
              <a:buClr>
                <a:srgbClr val="000000"/>
              </a:buClr>
              <a:buSzPct val="25000"/>
            </a:pPr>
            <a:r>
              <a:rPr lang="es-ES" dirty="0">
                <a:solidFill>
                  <a:srgbClr val="000000"/>
                </a:solidFill>
                <a:latin typeface="Arial"/>
                <a:ea typeface="Arial"/>
                <a:cs typeface="Arial"/>
                <a:sym typeface="Arial"/>
              </a:rPr>
              <a:t>La textura del suelo está completa. Si el suelo</a:t>
            </a:r>
          </a:p>
          <a:p>
            <a:pPr>
              <a:buClr>
                <a:srgbClr val="000000"/>
              </a:buClr>
              <a:buSzPct val="25000"/>
            </a:pPr>
            <a:r>
              <a:rPr lang="es-ES" dirty="0">
                <a:solidFill>
                  <a:srgbClr val="000000"/>
                </a:solidFill>
                <a:latin typeface="Arial"/>
                <a:ea typeface="Arial"/>
                <a:cs typeface="Arial"/>
                <a:sym typeface="Arial"/>
              </a:rPr>
              <a:t>Hace una bola, ve al siguiente paso.</a:t>
            </a:r>
            <a:endParaRPr lang="es-AR" dirty="0"/>
          </a:p>
        </p:txBody>
      </p:sp>
      <p:pic>
        <p:nvPicPr>
          <p:cNvPr id="12" name="Shape 905" descr="This is a soil texture triangle. Each side represents the percentage of sand, silt and clay. If you know the percentages of each size class you can use the triangle to obtain the correct name for your sample. The lower left corner is nearly 100% percent sand. "/>
          <p:cNvPicPr preferRelativeResize="0">
            <a:picLocks noGrp="1"/>
          </p:cNvPicPr>
          <p:nvPr>
            <p:ph sz="half" idx="2"/>
          </p:nvPr>
        </p:nvPicPr>
        <p:blipFill rotWithShape="1">
          <a:blip r:embed="rId2">
            <a:alphaModFix/>
          </a:blip>
          <a:srcRect/>
          <a:stretch/>
        </p:blipFill>
        <p:spPr>
          <a:xfrm>
            <a:off x="2075186" y="4297415"/>
            <a:ext cx="2037657" cy="2053509"/>
          </a:xfrm>
          <a:prstGeom prst="rect">
            <a:avLst/>
          </a:prstGeom>
          <a:noFill/>
          <a:ln>
            <a:noFill/>
          </a:ln>
        </p:spPr>
      </p:pic>
      <p:pic>
        <p:nvPicPr>
          <p:cNvPr id="14" name="Picture 4" descr="photograph comparing two soils held in hand. One does not make a ball, it is loose and is sand. The second compacts into a ball, and you need to go to the next step to determine the textu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218" y="2731787"/>
            <a:ext cx="3185595" cy="3619137"/>
          </a:xfrm>
          <a:prstGeom prst="rect">
            <a:avLst/>
          </a:prstGeom>
        </p:spPr>
      </p:pic>
    </p:spTree>
    <p:extLst>
      <p:ext uri="{BB962C8B-B14F-4D97-AF65-F5344CB8AC3E}">
        <p14:creationId xmlns:p14="http://schemas.microsoft.com/office/powerpoint/2010/main" val="140707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a:t>
            </a:fld>
            <a:endParaRPr lang="en-US" dirty="0"/>
          </a:p>
        </p:txBody>
      </p:sp>
      <p:sp>
        <p:nvSpPr>
          <p:cNvPr id="19"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n-US" smtClean="0"/>
              <a:pPr/>
              <a:t>3</a:t>
            </a:fld>
            <a:endParaRPr lang="en-US" dirty="0"/>
          </a:p>
        </p:txBody>
      </p:sp>
      <p:sp>
        <p:nvSpPr>
          <p:cNvPr id="20" name="Title 2">
            <a:extLst>
              <a:ext uri="{FF2B5EF4-FFF2-40B4-BE49-F238E27FC236}">
                <a16:creationId xmlns:a16="http://schemas.microsoft.com/office/drawing/2014/main" id="{7B06CF12-B888-4A24-BB23-66C07C91DCCF}"/>
              </a:ext>
            </a:extLst>
          </p:cNvPr>
          <p:cNvSpPr>
            <a:spLocks noGrp="1"/>
          </p:cNvSpPr>
          <p:nvPr>
            <p:ph type="title"/>
          </p:nvPr>
        </p:nvSpPr>
        <p:spPr>
          <a:xfrm>
            <a:off x="1467444" y="1020209"/>
            <a:ext cx="6382733" cy="756665"/>
          </a:xfrm>
        </p:spPr>
        <p:txBody>
          <a:bodyPr>
            <a:normAutofit fontScale="90000"/>
          </a:bodyPr>
          <a:lstStyle/>
          <a:p>
            <a:pPr rtl="0" eaLnBrk="1" latinLnBrk="0" hangingPunct="1"/>
            <a:r>
              <a:rPr lang="es-AR" sz="3200" b="1" dirty="0" smtClean="0">
                <a:solidFill>
                  <a:srgbClr val="48340C"/>
                </a:solidFill>
              </a:rPr>
              <a:t>Introducción a la caracterización del suelo</a:t>
            </a:r>
            <a:endParaRPr lang="es-AR" sz="3200" b="1" dirty="0">
              <a:solidFill>
                <a:srgbClr val="48340C"/>
              </a:solidFill>
            </a:endParaRPr>
          </a:p>
        </p:txBody>
      </p:sp>
      <p:pic>
        <p:nvPicPr>
          <p:cNvPr id="22" name="Content Placeholder 4" descr="Photo of a soil profile in an erosional feature. A river of flood water washed away the neighboring sediment leaving a wall of soil perfectly exposed. You can see a thick black A horizon at the top,  typical of a prairie grassland, with greyish and brown layers clearly demarcated below.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13000" y="4110182"/>
            <a:ext cx="5073650" cy="2164354"/>
          </a:xfrm>
        </p:spPr>
      </p:pic>
      <p:sp>
        <p:nvSpPr>
          <p:cNvPr id="23" name="TextBox 6"/>
          <p:cNvSpPr txBox="1"/>
          <p:nvPr/>
        </p:nvSpPr>
        <p:spPr>
          <a:xfrm>
            <a:off x="2305051" y="6274536"/>
            <a:ext cx="5371166" cy="446940"/>
          </a:xfrm>
          <a:prstGeom prst="rect">
            <a:avLst/>
          </a:prstGeom>
          <a:noFill/>
        </p:spPr>
        <p:txBody>
          <a:bodyPr wrap="square" rtlCol="0">
            <a:normAutofit fontScale="92500" lnSpcReduction="20000"/>
          </a:bodyPr>
          <a:lstStyle/>
          <a:p>
            <a:r>
              <a:rPr lang="es-ES" sz="1400" i="1" dirty="0"/>
              <a:t>Perfil del suelo, expuesto durante una inundación en 2013. Boulder Colorado, EE. UU.</a:t>
            </a:r>
            <a:endParaRPr lang="es-AR" sz="1400" i="1" dirty="0"/>
          </a:p>
        </p:txBody>
      </p:sp>
      <p:sp>
        <p:nvSpPr>
          <p:cNvPr id="21" name="Content Placeholder 2"/>
          <p:cNvSpPr txBox="1">
            <a:spLocks/>
          </p:cNvSpPr>
          <p:nvPr/>
        </p:nvSpPr>
        <p:spPr>
          <a:xfrm>
            <a:off x="1467444" y="1690255"/>
            <a:ext cx="7362520" cy="241992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dirty="0"/>
              <a:t>El suelo se puede caracterizar por su estructura, color, consistencia, textura y abundancia de raíces, rocas y carbonatos. Estas características permiten a los científicos interpretar cómo funciona el ecosistema y hacer recomendaciones para el uso del suelo que tienen un impacto mínimo en el ecosistema. Por ejemplo, los datos de caracterización del suelo pueden ayudar a determinar si se debe </a:t>
            </a:r>
            <a:r>
              <a:rPr lang="es-ES" sz="1600" dirty="0" smtClean="0"/>
              <a:t>plantar o construir </a:t>
            </a:r>
            <a:r>
              <a:rPr lang="es-ES" sz="1600" dirty="0"/>
              <a:t>un jardín </a:t>
            </a:r>
            <a:r>
              <a:rPr lang="es-ES" sz="1600" dirty="0" smtClean="0"/>
              <a:t>o se debe construir una </a:t>
            </a:r>
            <a:r>
              <a:rPr lang="es-ES" sz="1600" dirty="0"/>
              <a:t>escuela. Los datos de caracterización del suelo pueden ayudar a los científicos a predecir la probabilidad de inundaciones y sequías. Puede ayudarles a determinar los tipos de vegetación y el uso de la tierra que mejor se adaptan a una ubicación. Las características del suelo también ayudan a explicar los patrones observados a partir de imágenes de satélite, el crecimiento de la vegetación en el paisaje o las tendencias de la humedad y la temperatura del suelo que podrían estar relacionadas con el clima</a:t>
            </a:r>
            <a:r>
              <a:rPr lang="es-ES" sz="1600" dirty="0" smtClean="0"/>
              <a:t>.</a:t>
            </a:r>
            <a:endParaRPr lang="es-AR" sz="1600" dirty="0">
              <a:solidFill>
                <a:srgbClr val="000000"/>
              </a:solidFill>
              <a:latin typeface="Calibri" charset="0"/>
              <a:ea typeface="Calibri" charset="0"/>
              <a:cs typeface="Calibri" charset="0"/>
            </a:endParaRPr>
          </a:p>
        </p:txBody>
      </p:sp>
      <p:sp>
        <p:nvSpPr>
          <p:cNvPr id="25" name="Rectángulo 24"/>
          <p:cNvSpPr/>
          <p:nvPr/>
        </p:nvSpPr>
        <p:spPr>
          <a:xfrm>
            <a:off x="-345" y="968304"/>
            <a:ext cx="1286219" cy="5906321"/>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chemeClr val="bg1"/>
                </a:solidFill>
              </a:rPr>
              <a:t>A. ¿Por qué caracterizar los perfiles del suelo?</a:t>
            </a:r>
          </a:p>
          <a:p>
            <a:endParaRPr lang="es-AR" sz="1200" b="1" dirty="0" smtClean="0">
              <a:solidFill>
                <a:srgbClr val="49330C"/>
              </a:solidFill>
            </a:endParaRPr>
          </a:p>
          <a:p>
            <a:r>
              <a:rPr lang="es-AR" sz="1200" b="1" dirty="0" smtClean="0">
                <a:solidFill>
                  <a:srgbClr val="49330C"/>
                </a:solidFill>
              </a:rPr>
              <a:t>B. Describir el perfil 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021150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39</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39</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39</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n-US" smtClean="0"/>
              <a:pPr/>
              <a:t>39</a:t>
            </a:fld>
            <a:endParaRPr lang="en-US" dirty="0"/>
          </a:p>
        </p:txBody>
      </p:sp>
      <p:sp>
        <p:nvSpPr>
          <p:cNvPr id="10"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39</a:t>
            </a:fld>
            <a:endParaRPr lang="es-AR"/>
          </a:p>
        </p:txBody>
      </p:sp>
      <p:sp>
        <p:nvSpPr>
          <p:cNvPr id="11"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39</a:t>
            </a:fld>
            <a:endParaRPr lang="es-AR" dirty="0"/>
          </a:p>
        </p:txBody>
      </p:sp>
      <p:sp>
        <p:nvSpPr>
          <p:cNvPr id="12"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39</a:t>
            </a:fld>
            <a:endParaRPr lang="es-AR" dirty="0"/>
          </a:p>
        </p:txBody>
      </p:sp>
      <p:sp>
        <p:nvSpPr>
          <p:cNvPr id="14" name="Title 5">
            <a:extLst>
              <a:ext uri="{FF2B5EF4-FFF2-40B4-BE49-F238E27FC236}">
                <a16:creationId xmlns:a16="http://schemas.microsoft.com/office/drawing/2014/main" id="{A3EA6960-03AB-4258-AB06-91883ED0F7FD}"/>
              </a:ext>
            </a:extLst>
          </p:cNvPr>
          <p:cNvSpPr>
            <a:spLocks noGrp="1"/>
          </p:cNvSpPr>
          <p:nvPr>
            <p:ph type="title"/>
          </p:nvPr>
        </p:nvSpPr>
        <p:spPr>
          <a:xfrm>
            <a:off x="1494878" y="1060526"/>
            <a:ext cx="7520940" cy="638942"/>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Determinación de la textura del suelo: Paso 2 -  ¿Es arena arcillosa?</a:t>
            </a:r>
            <a:endParaRPr lang="es-AR" dirty="0"/>
          </a:p>
        </p:txBody>
      </p:sp>
      <p:sp>
        <p:nvSpPr>
          <p:cNvPr id="15" name="TextBox 3"/>
          <p:cNvSpPr txBox="1"/>
          <p:nvPr/>
        </p:nvSpPr>
        <p:spPr>
          <a:xfrm>
            <a:off x="1494878" y="1712092"/>
            <a:ext cx="4584233" cy="2646878"/>
          </a:xfrm>
          <a:prstGeom prst="rect">
            <a:avLst/>
          </a:prstGeom>
          <a:noFill/>
        </p:spPr>
        <p:txBody>
          <a:bodyPr wrap="square" rtlCol="0">
            <a:spAutoFit/>
          </a:bodyPr>
          <a:lstStyle/>
          <a:p>
            <a:pPr>
              <a:buClr>
                <a:srgbClr val="000000"/>
              </a:buClr>
              <a:buSzPct val="25000"/>
            </a:pPr>
            <a:r>
              <a:rPr lang="es-ES" dirty="0">
                <a:solidFill>
                  <a:srgbClr val="000000"/>
                </a:solidFill>
                <a:latin typeface="Arial"/>
                <a:ea typeface="Arial"/>
                <a:cs typeface="Arial"/>
                <a:sym typeface="Arial"/>
              </a:rPr>
              <a:t>Aprieta la bola de tierra e intenta hacer una cinta entre tus dos dedos.</a:t>
            </a:r>
          </a:p>
          <a:p>
            <a:pPr>
              <a:buClr>
                <a:srgbClr val="000000"/>
              </a:buClr>
              <a:buSzPct val="25000"/>
            </a:pPr>
            <a:r>
              <a:rPr lang="es-ES" dirty="0">
                <a:solidFill>
                  <a:srgbClr val="000000"/>
                </a:solidFill>
                <a:latin typeface="Arial"/>
                <a:ea typeface="Arial"/>
                <a:cs typeface="Arial"/>
                <a:sym typeface="Arial"/>
              </a:rPr>
              <a:t> </a:t>
            </a:r>
          </a:p>
          <a:p>
            <a:pPr>
              <a:buClr>
                <a:srgbClr val="000000"/>
              </a:buClr>
              <a:buSzPct val="25000"/>
            </a:pPr>
            <a:r>
              <a:rPr lang="es-ES" sz="1600" dirty="0">
                <a:solidFill>
                  <a:srgbClr val="000000"/>
                </a:solidFill>
                <a:latin typeface="Arial"/>
                <a:ea typeface="Arial"/>
                <a:cs typeface="Arial"/>
                <a:sym typeface="Arial"/>
              </a:rPr>
              <a:t>Si el suelo no forma una cinta, llámelo </a:t>
            </a:r>
            <a:r>
              <a:rPr lang="es-ES" sz="1600" b="1" dirty="0">
                <a:solidFill>
                  <a:srgbClr val="000000"/>
                </a:solidFill>
                <a:latin typeface="Arial"/>
                <a:ea typeface="Arial"/>
                <a:cs typeface="Arial"/>
                <a:sym typeface="Arial"/>
              </a:rPr>
              <a:t>arena arcillosa </a:t>
            </a:r>
            <a:r>
              <a:rPr lang="es-ES" sz="1600" dirty="0">
                <a:solidFill>
                  <a:srgbClr val="000000"/>
                </a:solidFill>
                <a:latin typeface="Arial"/>
                <a:ea typeface="Arial"/>
                <a:cs typeface="Arial"/>
                <a:sym typeface="Arial"/>
              </a:rPr>
              <a:t>y la textura del suelo estará completa.</a:t>
            </a:r>
          </a:p>
          <a:p>
            <a:pPr>
              <a:buClr>
                <a:srgbClr val="000000"/>
              </a:buClr>
              <a:buSzPct val="25000"/>
            </a:pPr>
            <a:endParaRPr lang="es-ES" sz="1600" dirty="0">
              <a:solidFill>
                <a:srgbClr val="000000"/>
              </a:solidFill>
              <a:latin typeface="Arial"/>
              <a:ea typeface="Arial"/>
              <a:cs typeface="Arial"/>
              <a:sym typeface="Arial"/>
            </a:endParaRPr>
          </a:p>
          <a:p>
            <a:pPr>
              <a:buClr>
                <a:srgbClr val="000000"/>
              </a:buClr>
              <a:buSzPct val="25000"/>
            </a:pPr>
            <a:r>
              <a:rPr lang="es-ES" sz="1600" dirty="0">
                <a:solidFill>
                  <a:srgbClr val="000000"/>
                </a:solidFill>
                <a:latin typeface="Arial"/>
                <a:ea typeface="Arial"/>
                <a:cs typeface="Arial"/>
                <a:sym typeface="Arial"/>
              </a:rPr>
              <a:t>Si la tierra forma una cinta, continúe con los siguientes pasos. Primero, la longitud de la cinta determinará si es una </a:t>
            </a:r>
            <a:r>
              <a:rPr lang="es-ES" sz="1600" b="1" dirty="0">
                <a:solidFill>
                  <a:srgbClr val="000000"/>
                </a:solidFill>
                <a:latin typeface="Arial"/>
                <a:ea typeface="Arial"/>
                <a:cs typeface="Arial"/>
                <a:sym typeface="Arial"/>
              </a:rPr>
              <a:t>arcilla</a:t>
            </a:r>
            <a:r>
              <a:rPr lang="es-ES" sz="1600" dirty="0">
                <a:solidFill>
                  <a:srgbClr val="000000"/>
                </a:solidFill>
                <a:latin typeface="Arial"/>
                <a:ea typeface="Arial"/>
                <a:cs typeface="Arial"/>
                <a:sym typeface="Arial"/>
              </a:rPr>
              <a:t>, una </a:t>
            </a:r>
            <a:r>
              <a:rPr lang="es-ES" sz="1600" b="1" dirty="0">
                <a:solidFill>
                  <a:srgbClr val="000000"/>
                </a:solidFill>
                <a:latin typeface="Arial"/>
                <a:ea typeface="Arial"/>
                <a:cs typeface="Arial"/>
                <a:sym typeface="Arial"/>
              </a:rPr>
              <a:t>marga arcillosa </a:t>
            </a:r>
            <a:r>
              <a:rPr lang="es-ES" sz="1600" dirty="0">
                <a:solidFill>
                  <a:srgbClr val="000000"/>
                </a:solidFill>
                <a:latin typeface="Arial"/>
                <a:ea typeface="Arial"/>
                <a:cs typeface="Arial"/>
                <a:sym typeface="Arial"/>
              </a:rPr>
              <a:t>o una </a:t>
            </a:r>
            <a:r>
              <a:rPr lang="es-ES" sz="1600" b="1" dirty="0">
                <a:solidFill>
                  <a:srgbClr val="000000"/>
                </a:solidFill>
                <a:latin typeface="Arial"/>
                <a:ea typeface="Arial"/>
                <a:cs typeface="Arial"/>
                <a:sym typeface="Arial"/>
              </a:rPr>
              <a:t>marga</a:t>
            </a:r>
            <a:r>
              <a:rPr lang="es-ES" sz="1600" dirty="0">
                <a:solidFill>
                  <a:srgbClr val="000000"/>
                </a:solidFill>
                <a:latin typeface="Arial"/>
                <a:ea typeface="Arial"/>
                <a:cs typeface="Arial"/>
                <a:sym typeface="Arial"/>
              </a:rPr>
              <a:t>.</a:t>
            </a:r>
            <a:endParaRPr lang="es-AR" sz="1600" dirty="0"/>
          </a:p>
        </p:txBody>
      </p:sp>
      <p:pic>
        <p:nvPicPr>
          <p:cNvPr id="17" name="Content Placeholder 14" descr="photograph comparing two soils held in hand. One does not make a ribbon. Instead it crumbles and is a loamy sand. The second can be squeezed into a ribbon between a thumb and forefinger. You need to go to the next step to determine the textur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79111" y="1738804"/>
            <a:ext cx="2309991" cy="3882067"/>
          </a:xfrm>
        </p:spPr>
      </p:pic>
      <p:pic>
        <p:nvPicPr>
          <p:cNvPr id="18" name="Shape 920" descr="This is a soil texture triangle. Each side represents the percentage of sand, silt and clay. If you know the percentages of each size class you can use the triangle to obtain the correct name for your sample. The lower left is loamy sand. "/>
          <p:cNvPicPr preferRelativeResize="0">
            <a:picLocks noGrp="1"/>
          </p:cNvPicPr>
          <p:nvPr>
            <p:ph sz="half" idx="2"/>
          </p:nvPr>
        </p:nvPicPr>
        <p:blipFill rotWithShape="1">
          <a:blip r:embed="rId3">
            <a:alphaModFix/>
          </a:blip>
          <a:srcRect/>
          <a:stretch/>
        </p:blipFill>
        <p:spPr>
          <a:xfrm>
            <a:off x="3474451" y="4329344"/>
            <a:ext cx="2715296" cy="2380738"/>
          </a:xfrm>
          <a:prstGeom prst="rect">
            <a:avLst/>
          </a:prstGeom>
          <a:noFill/>
          <a:ln>
            <a:noFill/>
          </a:ln>
        </p:spPr>
      </p:pic>
    </p:spTree>
    <p:extLst>
      <p:ext uri="{BB962C8B-B14F-4D97-AF65-F5344CB8AC3E}">
        <p14:creationId xmlns:p14="http://schemas.microsoft.com/office/powerpoint/2010/main" val="3951227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40</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40</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40</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Slide Number Placeholder 2"/>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40</a:t>
            </a:fld>
            <a:endParaRPr lang="es-AR" dirty="0"/>
          </a:p>
        </p:txBody>
      </p:sp>
      <p:sp>
        <p:nvSpPr>
          <p:cNvPr id="10" name="Title 4">
            <a:extLst>
              <a:ext uri="{FF2B5EF4-FFF2-40B4-BE49-F238E27FC236}">
                <a16:creationId xmlns:a16="http://schemas.microsoft.com/office/drawing/2014/main" id="{D938F479-4785-4E0A-8A36-0C45C1C3BE62}"/>
              </a:ext>
            </a:extLst>
          </p:cNvPr>
          <p:cNvSpPr>
            <a:spLocks noGrp="1"/>
          </p:cNvSpPr>
          <p:nvPr>
            <p:ph type="title"/>
          </p:nvPr>
        </p:nvSpPr>
        <p:spPr>
          <a:xfrm>
            <a:off x="1451610" y="1101119"/>
            <a:ext cx="5260086" cy="635998"/>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a:t>
            </a:r>
            <a:r>
              <a:rPr lang="es-AR" sz="2800" b="1" dirty="0" smtClean="0">
                <a:solidFill>
                  <a:srgbClr val="48340C"/>
                </a:solidFill>
                <a:latin typeface="Calibri" panose="020F0502020204030204" pitchFamily="34" charset="0"/>
                <a:ea typeface="+mn-ea"/>
                <a:cs typeface="+mn-cs"/>
              </a:rPr>
              <a:t>ón de</a:t>
            </a:r>
            <a:r>
              <a:rPr lang="es-AR" sz="2800" b="1" kern="1200" dirty="0" smtClean="0">
                <a:solidFill>
                  <a:srgbClr val="48340C"/>
                </a:solidFill>
                <a:effectLst/>
                <a:latin typeface="Calibri" panose="020F0502020204030204" pitchFamily="34" charset="0"/>
                <a:ea typeface="+mn-ea"/>
                <a:cs typeface="+mn-cs"/>
              </a:rPr>
              <a:t> la textura del suelo: Paso 3 - ¿Es arcilla?</a:t>
            </a:r>
            <a:endParaRPr lang="es-AR" dirty="0"/>
          </a:p>
        </p:txBody>
      </p:sp>
      <p:sp>
        <p:nvSpPr>
          <p:cNvPr id="11" name="TextBox 3"/>
          <p:cNvSpPr txBox="1"/>
          <p:nvPr/>
        </p:nvSpPr>
        <p:spPr>
          <a:xfrm>
            <a:off x="1599822" y="1709148"/>
            <a:ext cx="4219088" cy="2585323"/>
          </a:xfrm>
          <a:prstGeom prst="rect">
            <a:avLst/>
          </a:prstGeom>
          <a:noFill/>
        </p:spPr>
        <p:txBody>
          <a:bodyPr wrap="square" rtlCol="0">
            <a:spAutoFit/>
          </a:bodyPr>
          <a:lstStyle/>
          <a:p>
            <a:pPr marL="38100" lvl="0" algn="just">
              <a:buSzPct val="25000"/>
            </a:pPr>
            <a:r>
              <a:rPr lang="es-ES" dirty="0">
                <a:solidFill>
                  <a:srgbClr val="000000"/>
                </a:solidFill>
                <a:latin typeface="Arial"/>
                <a:ea typeface="Arial"/>
                <a:cs typeface="Arial"/>
                <a:sym typeface="Arial"/>
              </a:rPr>
              <a:t>Sienta la arcilla. ¿La tierra te mancha las manos y mantiene su forma en tu mano? ¿Es pegajoso y difícil de apretar? ¿</a:t>
            </a:r>
            <a:r>
              <a:rPr lang="es-ES" dirty="0" smtClean="0">
                <a:solidFill>
                  <a:srgbClr val="000000"/>
                </a:solidFill>
                <a:latin typeface="Arial"/>
                <a:ea typeface="Arial"/>
                <a:cs typeface="Arial"/>
                <a:sym typeface="Arial"/>
              </a:rPr>
              <a:t>Es </a:t>
            </a:r>
            <a:r>
              <a:rPr lang="es-ES" dirty="0">
                <a:solidFill>
                  <a:srgbClr val="000000"/>
                </a:solidFill>
                <a:latin typeface="Arial"/>
                <a:ea typeface="Arial"/>
                <a:cs typeface="Arial"/>
                <a:sym typeface="Arial"/>
              </a:rPr>
              <a:t>brillante?</a:t>
            </a:r>
          </a:p>
          <a:p>
            <a:pPr marL="38100" lvl="0" algn="just">
              <a:buSzPct val="25000"/>
            </a:pPr>
            <a:endParaRPr lang="es-ES" dirty="0">
              <a:solidFill>
                <a:srgbClr val="000000"/>
              </a:solidFill>
              <a:latin typeface="Arial"/>
              <a:ea typeface="Arial"/>
              <a:cs typeface="Arial"/>
              <a:sym typeface="Arial"/>
            </a:endParaRPr>
          </a:p>
          <a:p>
            <a:pPr marL="38100" lvl="0" algn="just">
              <a:buSzPct val="25000"/>
            </a:pPr>
            <a:r>
              <a:rPr lang="es-ES" dirty="0">
                <a:solidFill>
                  <a:srgbClr val="000000"/>
                </a:solidFill>
                <a:latin typeface="Arial"/>
                <a:ea typeface="Arial"/>
                <a:cs typeface="Arial"/>
                <a:sym typeface="Arial"/>
              </a:rPr>
              <a:t>¿La muestra forma una cinta </a:t>
            </a:r>
            <a:r>
              <a:rPr lang="es-ES" b="1" dirty="0">
                <a:solidFill>
                  <a:srgbClr val="000000"/>
                </a:solidFill>
                <a:latin typeface="Arial"/>
                <a:ea typeface="Arial"/>
                <a:cs typeface="Arial"/>
                <a:sym typeface="Arial"/>
              </a:rPr>
              <a:t>larga</a:t>
            </a:r>
            <a:r>
              <a:rPr lang="es-ES" dirty="0">
                <a:solidFill>
                  <a:srgbClr val="000000"/>
                </a:solidFill>
                <a:latin typeface="Arial"/>
                <a:ea typeface="Arial"/>
                <a:cs typeface="Arial"/>
                <a:sym typeface="Arial"/>
              </a:rPr>
              <a:t> de unos 5 cm? Si hay mucha arcilla, es una </a:t>
            </a:r>
            <a:r>
              <a:rPr lang="es-ES" b="1" dirty="0">
                <a:solidFill>
                  <a:srgbClr val="000000"/>
                </a:solidFill>
                <a:latin typeface="Arial"/>
                <a:ea typeface="Arial"/>
                <a:cs typeface="Arial"/>
                <a:sym typeface="Arial"/>
              </a:rPr>
              <a:t>arcilla</a:t>
            </a:r>
            <a:r>
              <a:rPr lang="es-ES" dirty="0">
                <a:solidFill>
                  <a:srgbClr val="000000"/>
                </a:solidFill>
                <a:latin typeface="Arial"/>
                <a:ea typeface="Arial"/>
                <a:cs typeface="Arial"/>
                <a:sym typeface="Arial"/>
              </a:rPr>
              <a:t>, y palpará la arena o el limo en el paso 4.</a:t>
            </a:r>
            <a:endParaRPr lang="es-AR" dirty="0"/>
          </a:p>
        </p:txBody>
      </p:sp>
      <p:pic>
        <p:nvPicPr>
          <p:cNvPr id="12" name="Shape 937" descr="This is a soil texture triangle. Each side represents the percentage of sand, silt and clay. If you know the percentages of each size class you can use the triangle to obtain the correct name for your sample. The apex of the triangle is clay."/>
          <p:cNvPicPr preferRelativeResize="0">
            <a:picLocks noGrp="1"/>
          </p:cNvPicPr>
          <p:nvPr>
            <p:ph sz="half" idx="2"/>
          </p:nvPr>
        </p:nvPicPr>
        <p:blipFill rotWithShape="1">
          <a:blip r:embed="rId2">
            <a:alphaModFix/>
          </a:blip>
          <a:srcRect/>
          <a:stretch/>
        </p:blipFill>
        <p:spPr>
          <a:xfrm>
            <a:off x="2697322" y="4448359"/>
            <a:ext cx="2291537" cy="1885206"/>
          </a:xfrm>
          <a:prstGeom prst="rect">
            <a:avLst/>
          </a:prstGeom>
          <a:noFill/>
          <a:ln>
            <a:noFill/>
          </a:ln>
        </p:spPr>
      </p:pic>
      <p:pic>
        <p:nvPicPr>
          <p:cNvPr id="14" name="Content Placeholder 5" descr="photograph comparing two soils held in hand. One is a ball. It can be pressed into a long shiny ribbon of about 5 cm between the fingers.  This is a clay, and you will need to do an additional couple of steps to determine the texture class.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3871" y="1846380"/>
            <a:ext cx="2292961" cy="3935855"/>
          </a:xfrm>
        </p:spPr>
      </p:pic>
    </p:spTree>
    <p:extLst>
      <p:ext uri="{BB962C8B-B14F-4D97-AF65-F5344CB8AC3E}">
        <p14:creationId xmlns:p14="http://schemas.microsoft.com/office/powerpoint/2010/main" val="463400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41</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41</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41</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A1D2C2EB-4272-4A62-937C-2DDA169AB83F}"/>
              </a:ext>
            </a:extLst>
          </p:cNvPr>
          <p:cNvSpPr>
            <a:spLocks noGrp="1"/>
          </p:cNvSpPr>
          <p:nvPr>
            <p:ph type="title"/>
          </p:nvPr>
        </p:nvSpPr>
        <p:spPr>
          <a:xfrm>
            <a:off x="1380490" y="1073151"/>
            <a:ext cx="7520940" cy="755650"/>
          </a:xfrm>
        </p:spPr>
        <p:txBody>
          <a:bodyPr>
            <a:normAutofit fontScale="90000"/>
          </a:bodyPr>
          <a:lstStyle/>
          <a:p>
            <a:r>
              <a:rPr lang="es-ES" sz="2800" b="1" dirty="0">
                <a:solidFill>
                  <a:srgbClr val="48340C"/>
                </a:solidFill>
                <a:latin typeface="Calibri" panose="020F0502020204030204" pitchFamily="34" charset="0"/>
                <a:ea typeface="+mn-ea"/>
                <a:cs typeface="+mn-cs"/>
              </a:rPr>
              <a:t>Determinación de la textura del suelo: Paso </a:t>
            </a:r>
            <a:r>
              <a:rPr lang="es-ES" sz="2800" b="1" dirty="0" smtClean="0">
                <a:solidFill>
                  <a:srgbClr val="48340C"/>
                </a:solidFill>
                <a:latin typeface="Calibri" panose="020F0502020204030204" pitchFamily="34" charset="0"/>
                <a:ea typeface="+mn-ea"/>
                <a:cs typeface="+mn-cs"/>
              </a:rPr>
              <a:t>3 - </a:t>
            </a:r>
            <a:r>
              <a:rPr lang="es-ES" sz="2800" b="1" dirty="0">
                <a:solidFill>
                  <a:srgbClr val="48340C"/>
                </a:solidFill>
                <a:latin typeface="Calibri" panose="020F0502020204030204" pitchFamily="34" charset="0"/>
                <a:ea typeface="+mn-ea"/>
                <a:cs typeface="+mn-cs"/>
              </a:rPr>
              <a:t>¿Es marga arcillosa?</a:t>
            </a:r>
            <a:endParaRPr lang="es-AR" dirty="0"/>
          </a:p>
        </p:txBody>
      </p:sp>
      <p:sp>
        <p:nvSpPr>
          <p:cNvPr id="10" name="TextBox 3"/>
          <p:cNvSpPr txBox="1"/>
          <p:nvPr/>
        </p:nvSpPr>
        <p:spPr>
          <a:xfrm>
            <a:off x="1567595" y="1933407"/>
            <a:ext cx="3926919" cy="2308324"/>
          </a:xfrm>
          <a:prstGeom prst="rect">
            <a:avLst/>
          </a:prstGeom>
          <a:noFill/>
        </p:spPr>
        <p:txBody>
          <a:bodyPr wrap="square" rtlCol="0">
            <a:spAutoFit/>
          </a:bodyPr>
          <a:lstStyle/>
          <a:p>
            <a:pPr algn="just">
              <a:buSzPct val="25000"/>
            </a:pPr>
            <a:r>
              <a:rPr lang="es-ES" dirty="0">
                <a:solidFill>
                  <a:srgbClr val="000000"/>
                </a:solidFill>
                <a:latin typeface="Arial"/>
                <a:ea typeface="Arial"/>
                <a:cs typeface="Arial"/>
                <a:sym typeface="Arial"/>
              </a:rPr>
              <a:t>Si hay algo de arcilla pero es más suave que una arcilla densa y hace una cinta de aproximadamente 2-5 cm de largo, es una </a:t>
            </a:r>
            <a:r>
              <a:rPr lang="es-ES" b="1" dirty="0" smtClean="0">
                <a:solidFill>
                  <a:srgbClr val="000000"/>
                </a:solidFill>
                <a:latin typeface="Arial"/>
                <a:ea typeface="Arial"/>
                <a:cs typeface="Arial"/>
                <a:sym typeface="Arial"/>
              </a:rPr>
              <a:t>marga arcillosa</a:t>
            </a:r>
            <a:r>
              <a:rPr lang="es-ES" dirty="0">
                <a:solidFill>
                  <a:srgbClr val="000000"/>
                </a:solidFill>
                <a:latin typeface="Arial"/>
                <a:ea typeface="Arial"/>
                <a:cs typeface="Arial"/>
                <a:sym typeface="Arial"/>
              </a:rPr>
              <a:t>, y palpará arena o limo en el paso 4. </a:t>
            </a:r>
            <a:r>
              <a:rPr lang="es-ES" b="1" dirty="0">
                <a:solidFill>
                  <a:srgbClr val="000000"/>
                </a:solidFill>
                <a:latin typeface="Arial"/>
                <a:ea typeface="Arial"/>
                <a:cs typeface="Arial"/>
                <a:sym typeface="Arial"/>
              </a:rPr>
              <a:t>Si no</a:t>
            </a:r>
            <a:r>
              <a:rPr lang="es-ES" dirty="0">
                <a:solidFill>
                  <a:srgbClr val="000000"/>
                </a:solidFill>
                <a:latin typeface="Arial"/>
                <a:ea typeface="Arial"/>
                <a:cs typeface="Arial"/>
                <a:sym typeface="Arial"/>
              </a:rPr>
              <a:t>, vaya al próximo paso.</a:t>
            </a:r>
            <a:endParaRPr lang="es-AR" dirty="0" smtClean="0">
              <a:solidFill>
                <a:srgbClr val="000000"/>
              </a:solidFill>
              <a:latin typeface="Arial"/>
              <a:ea typeface="Arial"/>
              <a:cs typeface="Arial"/>
              <a:sym typeface="Arial"/>
            </a:endParaRPr>
          </a:p>
          <a:p>
            <a:pPr lvl="0">
              <a:buClr>
                <a:srgbClr val="000000"/>
              </a:buClr>
              <a:buSzPct val="25000"/>
            </a:pPr>
            <a:endParaRPr lang="es-AR" dirty="0"/>
          </a:p>
        </p:txBody>
      </p:sp>
      <p:pic>
        <p:nvPicPr>
          <p:cNvPr id="11" name="Shape 949" descr="In this photograph the soil can be pressed into a ribbon of about 2-5 cm between the fingers.  This is a clay loam, and you will need to do an additional couple of steps to determine the texture class. "/>
          <p:cNvPicPr preferRelativeResize="0">
            <a:picLocks noGrp="1"/>
          </p:cNvPicPr>
          <p:nvPr>
            <p:ph sz="half" idx="2"/>
          </p:nvPr>
        </p:nvPicPr>
        <p:blipFill rotWithShape="1">
          <a:blip r:embed="rId2">
            <a:alphaModFix/>
          </a:blip>
          <a:srcRect/>
          <a:stretch/>
        </p:blipFill>
        <p:spPr>
          <a:xfrm>
            <a:off x="5902043" y="1933407"/>
            <a:ext cx="2523944" cy="2595438"/>
          </a:xfrm>
          <a:prstGeom prst="rect">
            <a:avLst/>
          </a:prstGeom>
          <a:noFill/>
          <a:ln>
            <a:noFill/>
          </a:ln>
        </p:spPr>
      </p:pic>
      <p:pic>
        <p:nvPicPr>
          <p:cNvPr id="12" name="Shape 950" descr="This is a soil texture triangle. Each side represents the percentage of sand, silt and clay. If you know the percentages of each size class you can use the triangle to obtain the correct name for your sample. The middle of the triangle identifies clay loam- about equal amounts of clay, sand and silt. "/>
          <p:cNvPicPr preferRelativeResize="0">
            <a:picLocks noGrp="1"/>
          </p:cNvPicPr>
          <p:nvPr>
            <p:ph sz="half" idx="2"/>
          </p:nvPr>
        </p:nvPicPr>
        <p:blipFill rotWithShape="1">
          <a:blip r:embed="rId3">
            <a:alphaModFix/>
          </a:blip>
          <a:srcRect/>
          <a:stretch/>
        </p:blipFill>
        <p:spPr>
          <a:xfrm>
            <a:off x="2217299" y="4241731"/>
            <a:ext cx="2627510" cy="2077777"/>
          </a:xfrm>
          <a:prstGeom prst="rect">
            <a:avLst/>
          </a:prstGeom>
          <a:noFill/>
          <a:ln>
            <a:noFill/>
          </a:ln>
        </p:spPr>
      </p:pic>
    </p:spTree>
    <p:extLst>
      <p:ext uri="{BB962C8B-B14F-4D97-AF65-F5344CB8AC3E}">
        <p14:creationId xmlns:p14="http://schemas.microsoft.com/office/powerpoint/2010/main" val="3400520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42</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42</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42</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E5A7EC33-823C-4BC2-B603-861AB53F6D9F}"/>
              </a:ext>
            </a:extLst>
          </p:cNvPr>
          <p:cNvSpPr>
            <a:spLocks noGrp="1"/>
          </p:cNvSpPr>
          <p:nvPr>
            <p:ph type="title"/>
          </p:nvPr>
        </p:nvSpPr>
        <p:spPr>
          <a:xfrm>
            <a:off x="1310640" y="1038862"/>
            <a:ext cx="7204710" cy="806278"/>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Determinación de la textura del suelo: Paso 3 - ¿Es marga?</a:t>
            </a:r>
            <a:endParaRPr lang="es-AR" dirty="0"/>
          </a:p>
        </p:txBody>
      </p:sp>
      <p:sp>
        <p:nvSpPr>
          <p:cNvPr id="10" name="TextBox 3"/>
          <p:cNvSpPr txBox="1"/>
          <p:nvPr/>
        </p:nvSpPr>
        <p:spPr>
          <a:xfrm>
            <a:off x="1567595" y="1933407"/>
            <a:ext cx="3926919" cy="1200329"/>
          </a:xfrm>
          <a:prstGeom prst="rect">
            <a:avLst/>
          </a:prstGeom>
          <a:noFill/>
        </p:spPr>
        <p:txBody>
          <a:bodyPr wrap="square" rtlCol="0">
            <a:spAutoFit/>
          </a:bodyPr>
          <a:lstStyle/>
          <a:p>
            <a:pPr algn="just">
              <a:buSzPct val="25000"/>
            </a:pPr>
            <a:r>
              <a:rPr lang="es-ES" dirty="0">
                <a:solidFill>
                  <a:srgbClr val="000000"/>
                </a:solidFill>
                <a:latin typeface="Arial"/>
                <a:ea typeface="Arial"/>
                <a:cs typeface="Arial"/>
                <a:sym typeface="Arial"/>
              </a:rPr>
              <a:t>Si es muy blando con solo un poco de arcilla y forma una cinta corta de menos de 2 cm, es una </a:t>
            </a:r>
            <a:r>
              <a:rPr lang="es-ES" b="1" dirty="0">
                <a:solidFill>
                  <a:srgbClr val="000000"/>
                </a:solidFill>
                <a:latin typeface="Arial"/>
                <a:ea typeface="Arial"/>
                <a:cs typeface="Arial"/>
                <a:sym typeface="Arial"/>
              </a:rPr>
              <a:t>marga</a:t>
            </a:r>
            <a:r>
              <a:rPr lang="es-ES" dirty="0">
                <a:solidFill>
                  <a:srgbClr val="000000"/>
                </a:solidFill>
                <a:latin typeface="Arial"/>
                <a:ea typeface="Arial"/>
                <a:cs typeface="Arial"/>
                <a:sym typeface="Arial"/>
              </a:rPr>
              <a:t>, y palpará arena o limo en el paso 4.</a:t>
            </a:r>
            <a:endParaRPr lang="es-AR" dirty="0"/>
          </a:p>
        </p:txBody>
      </p:sp>
      <p:pic>
        <p:nvPicPr>
          <p:cNvPr id="11" name="Shape 963" descr="In this photograph the soil can be pressed into a ribbon less than 2 cm between the fingers.  This is a  loam, and you will need to do an additional couple of steps to determine the texture class. "/>
          <p:cNvPicPr preferRelativeResize="0">
            <a:picLocks noGrp="1"/>
          </p:cNvPicPr>
          <p:nvPr>
            <p:ph sz="half" idx="2"/>
          </p:nvPr>
        </p:nvPicPr>
        <p:blipFill rotWithShape="1">
          <a:blip r:embed="rId2">
            <a:alphaModFix/>
          </a:blip>
          <a:srcRect/>
          <a:stretch/>
        </p:blipFill>
        <p:spPr>
          <a:xfrm>
            <a:off x="5627765" y="1879428"/>
            <a:ext cx="2927925" cy="3351477"/>
          </a:xfrm>
          <a:prstGeom prst="rect">
            <a:avLst/>
          </a:prstGeom>
          <a:noFill/>
          <a:ln>
            <a:noFill/>
          </a:ln>
        </p:spPr>
      </p:pic>
      <p:pic>
        <p:nvPicPr>
          <p:cNvPr id="12" name="Shape 964" descr="This is a soil texture triangle. Each side represents the percentage of sand, silt and clay. If you know the percentages of each size class you can use the triangle to obtain the correct name for your sample. The middle bottom of the triangle identifies a loam "/>
          <p:cNvPicPr preferRelativeResize="0">
            <a:picLocks noGrp="1"/>
          </p:cNvPicPr>
          <p:nvPr>
            <p:ph sz="half" idx="2"/>
          </p:nvPr>
        </p:nvPicPr>
        <p:blipFill rotWithShape="1">
          <a:blip r:embed="rId3">
            <a:alphaModFix/>
          </a:blip>
          <a:srcRect/>
          <a:stretch/>
        </p:blipFill>
        <p:spPr>
          <a:xfrm>
            <a:off x="1567595" y="3555167"/>
            <a:ext cx="3416154" cy="2962000"/>
          </a:xfrm>
          <a:prstGeom prst="rect">
            <a:avLst/>
          </a:prstGeom>
          <a:noFill/>
          <a:ln>
            <a:noFill/>
          </a:ln>
        </p:spPr>
      </p:pic>
    </p:spTree>
    <p:extLst>
      <p:ext uri="{BB962C8B-B14F-4D97-AF65-F5344CB8AC3E}">
        <p14:creationId xmlns:p14="http://schemas.microsoft.com/office/powerpoint/2010/main" val="3384563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43</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43</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43</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952013E5-DBBD-489B-949F-68D990547580}"/>
              </a:ext>
            </a:extLst>
          </p:cNvPr>
          <p:cNvSpPr>
            <a:spLocks noGrp="1"/>
          </p:cNvSpPr>
          <p:nvPr>
            <p:ph type="title"/>
          </p:nvPr>
        </p:nvSpPr>
        <p:spPr>
          <a:xfrm>
            <a:off x="1410970" y="1018542"/>
            <a:ext cx="5437886" cy="775970"/>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Determinación de la textura del suelo: Paso 4 - ¿Es arenoso?</a:t>
            </a:r>
            <a:endParaRPr lang="es-AR" dirty="0"/>
          </a:p>
        </p:txBody>
      </p:sp>
      <p:pic>
        <p:nvPicPr>
          <p:cNvPr id="11" name="Shape 976" descr="This is a soil texture triangle. Each side represents the percentage of sand, silt and clay. If you know the percentages of each size class you can use the triangle to obtain the correct name for your sample. If there is a sandy feel to your sample, it is one of the categories of soil on the left side of the triangle - a sandy clay, sandy clay loam, or a sandy loam. You are done! "/>
          <p:cNvPicPr preferRelativeResize="0">
            <a:picLocks noGrp="1"/>
          </p:cNvPicPr>
          <p:nvPr>
            <p:ph sz="half" idx="2"/>
          </p:nvPr>
        </p:nvPicPr>
        <p:blipFill rotWithShape="1">
          <a:blip r:embed="rId2">
            <a:alphaModFix/>
          </a:blip>
          <a:srcRect/>
          <a:stretch/>
        </p:blipFill>
        <p:spPr>
          <a:xfrm>
            <a:off x="4103259" y="3655337"/>
            <a:ext cx="3077469" cy="2701014"/>
          </a:xfrm>
          <a:prstGeom prst="rect">
            <a:avLst/>
          </a:prstGeom>
          <a:noFill/>
          <a:ln>
            <a:noFill/>
          </a:ln>
        </p:spPr>
      </p:pic>
      <p:sp>
        <p:nvSpPr>
          <p:cNvPr id="10" name="TextBox 3"/>
          <p:cNvSpPr txBox="1"/>
          <p:nvPr/>
        </p:nvSpPr>
        <p:spPr>
          <a:xfrm>
            <a:off x="1499759" y="1701983"/>
            <a:ext cx="6971888" cy="3081228"/>
          </a:xfrm>
          <a:prstGeom prst="rect">
            <a:avLst/>
          </a:prstGeom>
          <a:noFill/>
        </p:spPr>
        <p:txBody>
          <a:bodyPr wrap="square" rtlCol="0">
            <a:spAutoFit/>
          </a:bodyPr>
          <a:lstStyle/>
          <a:p>
            <a:pPr lvl="0" algn="just">
              <a:buClr>
                <a:srgbClr val="000000"/>
              </a:buClr>
              <a:buSzPct val="25000"/>
            </a:pPr>
            <a:r>
              <a:rPr lang="es-ES" dirty="0">
                <a:solidFill>
                  <a:srgbClr val="000000"/>
                </a:solidFill>
                <a:latin typeface="Arial"/>
                <a:ea typeface="Arial"/>
                <a:cs typeface="Arial"/>
                <a:sym typeface="Arial"/>
              </a:rPr>
              <a:t>Humedezca una pequeña pizca de tierra en la palma de su mano y frótela con el dedo índice. Si el suelo se siente </a:t>
            </a:r>
            <a:r>
              <a:rPr lang="es-ES" dirty="0" smtClean="0">
                <a:solidFill>
                  <a:srgbClr val="000000"/>
                </a:solidFill>
                <a:latin typeface="Arial"/>
                <a:ea typeface="Arial"/>
                <a:cs typeface="Arial"/>
                <a:sym typeface="Arial"/>
              </a:rPr>
              <a:t>muy rasposo, </a:t>
            </a:r>
            <a:r>
              <a:rPr lang="es-ES" dirty="0">
                <a:solidFill>
                  <a:srgbClr val="000000"/>
                </a:solidFill>
                <a:latin typeface="Arial"/>
                <a:ea typeface="Arial"/>
                <a:cs typeface="Arial"/>
                <a:sym typeface="Arial"/>
              </a:rPr>
              <a:t>es </a:t>
            </a:r>
            <a:r>
              <a:rPr lang="es-ES" dirty="0" smtClean="0">
                <a:solidFill>
                  <a:srgbClr val="000000"/>
                </a:solidFill>
                <a:latin typeface="Arial"/>
                <a:ea typeface="Arial"/>
                <a:cs typeface="Arial"/>
                <a:sym typeface="Arial"/>
              </a:rPr>
              <a:t>arenoso.</a:t>
            </a:r>
          </a:p>
          <a:p>
            <a:pPr lvl="0" algn="just">
              <a:buClr>
                <a:srgbClr val="000000"/>
              </a:buClr>
              <a:buSzPct val="25000"/>
            </a:pPr>
            <a:endParaRPr lang="es-ES" dirty="0" smtClean="0">
              <a:solidFill>
                <a:srgbClr val="000000"/>
              </a:solidFill>
              <a:latin typeface="Arial"/>
              <a:ea typeface="Arial"/>
              <a:cs typeface="Arial"/>
              <a:sym typeface="Arial"/>
            </a:endParaRPr>
          </a:p>
          <a:p>
            <a:pPr lvl="0" algn="just">
              <a:buClr>
                <a:srgbClr val="000000"/>
              </a:buClr>
              <a:buSzPct val="25000"/>
            </a:pPr>
            <a:r>
              <a:rPr lang="es-ES" dirty="0" smtClean="0">
                <a:solidFill>
                  <a:srgbClr val="000000"/>
                </a:solidFill>
                <a:latin typeface="Arial"/>
                <a:ea typeface="Arial"/>
                <a:cs typeface="Arial"/>
                <a:sym typeface="Arial"/>
              </a:rPr>
              <a:t>Agregue la palabra “arenoso” al nombre de la textura del suelo original del paso 3, puede ser </a:t>
            </a:r>
            <a:r>
              <a:rPr lang="es-AR" b="1" dirty="0" smtClean="0">
                <a:solidFill>
                  <a:srgbClr val="000000"/>
                </a:solidFill>
                <a:latin typeface="Arial"/>
                <a:ea typeface="Arial"/>
                <a:cs typeface="Arial"/>
                <a:sym typeface="Arial"/>
              </a:rPr>
              <a:t>Arcilla Arenosa,</a:t>
            </a:r>
            <a:r>
              <a:rPr lang="es-AR" dirty="0" smtClean="0">
                <a:solidFill>
                  <a:srgbClr val="000000"/>
                </a:solidFill>
                <a:latin typeface="Arial"/>
                <a:ea typeface="Arial"/>
                <a:cs typeface="Arial"/>
                <a:sym typeface="Arial"/>
              </a:rPr>
              <a:t> </a:t>
            </a:r>
            <a:r>
              <a:rPr lang="es-AR" b="1" dirty="0" smtClean="0">
                <a:solidFill>
                  <a:srgbClr val="000000"/>
                </a:solidFill>
                <a:latin typeface="Arial"/>
                <a:ea typeface="Arial"/>
                <a:cs typeface="Arial"/>
                <a:sym typeface="Arial"/>
              </a:rPr>
              <a:t>Franco Arcilloso Arenoso</a:t>
            </a:r>
            <a:r>
              <a:rPr lang="es-AR" dirty="0" smtClean="0">
                <a:solidFill>
                  <a:srgbClr val="000000"/>
                </a:solidFill>
                <a:latin typeface="Arial"/>
                <a:ea typeface="Arial"/>
                <a:cs typeface="Arial"/>
                <a:sym typeface="Arial"/>
              </a:rPr>
              <a:t>, o </a:t>
            </a:r>
            <a:r>
              <a:rPr lang="es-AR" b="1" dirty="0" smtClean="0">
                <a:solidFill>
                  <a:srgbClr val="000000"/>
                </a:solidFill>
                <a:latin typeface="Arial"/>
                <a:ea typeface="Arial"/>
                <a:cs typeface="Arial"/>
                <a:sym typeface="Arial"/>
              </a:rPr>
              <a:t>Franco Arenoso</a:t>
            </a:r>
            <a:r>
              <a:rPr lang="es-AR" dirty="0" smtClean="0">
                <a:solidFill>
                  <a:srgbClr val="000000"/>
                </a:solidFill>
                <a:latin typeface="Arial"/>
                <a:ea typeface="Arial"/>
                <a:cs typeface="Arial"/>
                <a:sym typeface="Arial"/>
              </a:rPr>
              <a:t>.  </a:t>
            </a:r>
            <a:r>
              <a:rPr lang="es-AR" dirty="0" smtClean="0">
                <a:solidFill>
                  <a:schemeClr val="dk1"/>
                </a:solidFill>
                <a:latin typeface="Arial"/>
                <a:ea typeface="Arial"/>
                <a:cs typeface="Arial"/>
                <a:sym typeface="Arial"/>
              </a:rPr>
              <a:t>La textura del suelo está completa.</a:t>
            </a:r>
          </a:p>
          <a:p>
            <a:pPr marL="249123" lvl="0" indent="-211023" algn="just">
              <a:lnSpc>
                <a:spcPct val="93000"/>
              </a:lnSpc>
              <a:buSzPct val="25000"/>
            </a:pPr>
            <a:endParaRPr lang="es-AR" dirty="0" smtClean="0">
              <a:solidFill>
                <a:schemeClr val="dk1"/>
              </a:solidFill>
              <a:latin typeface="Arial"/>
              <a:ea typeface="Arial"/>
              <a:cs typeface="Arial"/>
              <a:sym typeface="Arial"/>
            </a:endParaRPr>
          </a:p>
          <a:p>
            <a:pPr marL="249123" lvl="0" indent="-211023" algn="just">
              <a:lnSpc>
                <a:spcPct val="93000"/>
              </a:lnSpc>
              <a:buSzPct val="25000"/>
            </a:pPr>
            <a:r>
              <a:rPr lang="es-AR" dirty="0" smtClean="0">
                <a:solidFill>
                  <a:schemeClr val="dk1"/>
                </a:solidFill>
                <a:latin typeface="Arial"/>
                <a:ea typeface="Arial"/>
                <a:cs typeface="Arial"/>
                <a:sym typeface="Arial"/>
              </a:rPr>
              <a:t>Si no, vaya al siguiente paso.  </a:t>
            </a:r>
          </a:p>
          <a:p>
            <a:pPr marL="249123" lvl="0" indent="-211023">
              <a:lnSpc>
                <a:spcPct val="93000"/>
              </a:lnSpc>
              <a:buSzPct val="25000"/>
            </a:pPr>
            <a:endParaRPr lang="es-AR" dirty="0" smtClean="0">
              <a:solidFill>
                <a:srgbClr val="000000"/>
              </a:solidFill>
              <a:latin typeface="Arial"/>
              <a:ea typeface="Arial"/>
              <a:cs typeface="Arial"/>
              <a:sym typeface="Arial"/>
            </a:endParaRPr>
          </a:p>
          <a:p>
            <a:pPr lvl="0">
              <a:buClr>
                <a:srgbClr val="000000"/>
              </a:buClr>
              <a:buSzPct val="25000"/>
            </a:pPr>
            <a:endParaRPr lang="es-AR" dirty="0"/>
          </a:p>
        </p:txBody>
      </p:sp>
    </p:spTree>
    <p:extLst>
      <p:ext uri="{BB962C8B-B14F-4D97-AF65-F5344CB8AC3E}">
        <p14:creationId xmlns:p14="http://schemas.microsoft.com/office/powerpoint/2010/main" val="3236157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44</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44</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44</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EDB05926-4CE9-47B9-9FFD-F43870905EC0}"/>
              </a:ext>
            </a:extLst>
          </p:cNvPr>
          <p:cNvSpPr>
            <a:spLocks noGrp="1"/>
          </p:cNvSpPr>
          <p:nvPr>
            <p:ph type="title"/>
          </p:nvPr>
        </p:nvSpPr>
        <p:spPr>
          <a:xfrm>
            <a:off x="1410970" y="1038862"/>
            <a:ext cx="6838950" cy="725170"/>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Determinación de la textura del suelo: Paso 4 - ¿Es sedoso?</a:t>
            </a:r>
            <a:endParaRPr lang="es-AR" dirty="0"/>
          </a:p>
        </p:txBody>
      </p:sp>
      <p:sp>
        <p:nvSpPr>
          <p:cNvPr id="10" name="TextBox 3"/>
          <p:cNvSpPr txBox="1"/>
          <p:nvPr/>
        </p:nvSpPr>
        <p:spPr>
          <a:xfrm>
            <a:off x="1499759" y="1701983"/>
            <a:ext cx="6971888" cy="2308324"/>
          </a:xfrm>
          <a:prstGeom prst="rect">
            <a:avLst/>
          </a:prstGeom>
          <a:noFill/>
        </p:spPr>
        <p:txBody>
          <a:bodyPr wrap="square" rtlCol="0">
            <a:spAutoFit/>
          </a:bodyPr>
          <a:lstStyle/>
          <a:p>
            <a:pPr lvl="0">
              <a:buSzPct val="25000"/>
            </a:pPr>
            <a:r>
              <a:rPr lang="es-ES" dirty="0">
                <a:solidFill>
                  <a:schemeClr val="dk1"/>
                </a:solidFill>
                <a:latin typeface="Arial"/>
                <a:ea typeface="Arial"/>
                <a:cs typeface="Arial"/>
                <a:sym typeface="Arial"/>
              </a:rPr>
              <a:t>Si el suelo se siente muy suave y liso sin sensación arenosa, es limoso.</a:t>
            </a:r>
          </a:p>
          <a:p>
            <a:pPr lvl="0">
              <a:buSzPct val="25000"/>
            </a:pPr>
            <a:endParaRPr lang="es-ES" dirty="0">
              <a:solidFill>
                <a:schemeClr val="dk1"/>
              </a:solidFill>
              <a:latin typeface="Arial"/>
              <a:ea typeface="Arial"/>
              <a:cs typeface="Arial"/>
              <a:sym typeface="Arial"/>
            </a:endParaRPr>
          </a:p>
          <a:p>
            <a:pPr lvl="0">
              <a:buSzPct val="25000"/>
            </a:pPr>
            <a:r>
              <a:rPr lang="es-ES" dirty="0">
                <a:solidFill>
                  <a:schemeClr val="dk1"/>
                </a:solidFill>
                <a:latin typeface="Arial"/>
                <a:ea typeface="Arial"/>
                <a:cs typeface="Arial"/>
                <a:sym typeface="Arial"/>
              </a:rPr>
              <a:t>Agregue la palabra limo o limo a la clasificación original del paso 3; puede ser </a:t>
            </a:r>
            <a:r>
              <a:rPr lang="es-ES" b="1" dirty="0" smtClean="0">
                <a:solidFill>
                  <a:schemeClr val="dk1"/>
                </a:solidFill>
                <a:latin typeface="Arial"/>
                <a:ea typeface="Arial"/>
                <a:cs typeface="Arial"/>
                <a:sym typeface="Arial"/>
              </a:rPr>
              <a:t>Arcilla Limosa</a:t>
            </a:r>
            <a:r>
              <a:rPr lang="es-ES" dirty="0">
                <a:solidFill>
                  <a:schemeClr val="dk1"/>
                </a:solidFill>
                <a:latin typeface="Arial"/>
                <a:ea typeface="Arial"/>
                <a:cs typeface="Arial"/>
                <a:sym typeface="Arial"/>
              </a:rPr>
              <a:t>, </a:t>
            </a:r>
            <a:r>
              <a:rPr lang="es-ES" dirty="0" smtClean="0">
                <a:solidFill>
                  <a:schemeClr val="dk1"/>
                </a:solidFill>
                <a:latin typeface="Arial"/>
                <a:ea typeface="Arial"/>
                <a:cs typeface="Arial"/>
                <a:sym typeface="Arial"/>
              </a:rPr>
              <a:t>F</a:t>
            </a:r>
            <a:r>
              <a:rPr lang="es-ES" b="1" dirty="0" smtClean="0">
                <a:solidFill>
                  <a:schemeClr val="dk1"/>
                </a:solidFill>
                <a:latin typeface="Arial"/>
                <a:ea typeface="Arial"/>
                <a:cs typeface="Arial"/>
                <a:sym typeface="Arial"/>
              </a:rPr>
              <a:t>ranco Arcilloso Limoso </a:t>
            </a:r>
            <a:r>
              <a:rPr lang="es-ES" dirty="0">
                <a:solidFill>
                  <a:schemeClr val="dk1"/>
                </a:solidFill>
                <a:latin typeface="Arial"/>
                <a:ea typeface="Arial"/>
                <a:cs typeface="Arial"/>
                <a:sym typeface="Arial"/>
              </a:rPr>
              <a:t>o </a:t>
            </a:r>
            <a:r>
              <a:rPr lang="es-ES" b="1" dirty="0" smtClean="0">
                <a:solidFill>
                  <a:schemeClr val="dk1"/>
                </a:solidFill>
                <a:latin typeface="Arial"/>
                <a:ea typeface="Arial"/>
                <a:cs typeface="Arial"/>
                <a:sym typeface="Arial"/>
              </a:rPr>
              <a:t>Franco Limoso</a:t>
            </a:r>
            <a:r>
              <a:rPr lang="es-ES" dirty="0">
                <a:solidFill>
                  <a:schemeClr val="dk1"/>
                </a:solidFill>
                <a:latin typeface="Arial"/>
                <a:ea typeface="Arial"/>
                <a:cs typeface="Arial"/>
                <a:sym typeface="Arial"/>
              </a:rPr>
              <a:t>.</a:t>
            </a:r>
          </a:p>
          <a:p>
            <a:pPr lvl="0">
              <a:buSzPct val="25000"/>
            </a:pPr>
            <a:endParaRPr lang="es-ES" dirty="0">
              <a:solidFill>
                <a:schemeClr val="dk1"/>
              </a:solidFill>
              <a:latin typeface="Arial"/>
              <a:ea typeface="Arial"/>
              <a:cs typeface="Arial"/>
              <a:sym typeface="Arial"/>
            </a:endParaRPr>
          </a:p>
          <a:p>
            <a:pPr lvl="0">
              <a:buSzPct val="25000"/>
            </a:pPr>
            <a:r>
              <a:rPr lang="es-ES" dirty="0">
                <a:solidFill>
                  <a:schemeClr val="dk1"/>
                </a:solidFill>
                <a:latin typeface="Arial"/>
                <a:ea typeface="Arial"/>
                <a:cs typeface="Arial"/>
                <a:sym typeface="Arial"/>
              </a:rPr>
              <a:t>Si no es así, vaya al paso siguiente.</a:t>
            </a:r>
            <a:endParaRPr lang="es-AR" dirty="0"/>
          </a:p>
        </p:txBody>
      </p:sp>
      <p:pic>
        <p:nvPicPr>
          <p:cNvPr id="11" name="Shape 987" descr="This is a soil texture triangle. Each side represents the percentage of sand, silt and clay. If you know the percentages of each size class you can use the triangle to obtain the correct name for your sample. If there is a a soft, smooth or silky feel to your sample, it is one of the categories of soil on the right side of the triangle - a silty clay, silty  clay loam, or a silt loam. You are done! "/>
          <p:cNvPicPr preferRelativeResize="0">
            <a:picLocks noGrp="1"/>
          </p:cNvPicPr>
          <p:nvPr>
            <p:ph sz="half" idx="2"/>
          </p:nvPr>
        </p:nvPicPr>
        <p:blipFill rotWithShape="1">
          <a:blip r:embed="rId2">
            <a:alphaModFix/>
          </a:blip>
          <a:srcRect/>
          <a:stretch/>
        </p:blipFill>
        <p:spPr>
          <a:xfrm>
            <a:off x="4585447" y="3114420"/>
            <a:ext cx="3886200" cy="3387396"/>
          </a:xfrm>
          <a:prstGeom prst="rect">
            <a:avLst/>
          </a:prstGeom>
          <a:noFill/>
          <a:ln>
            <a:noFill/>
          </a:ln>
        </p:spPr>
      </p:pic>
    </p:spTree>
    <p:extLst>
      <p:ext uri="{BB962C8B-B14F-4D97-AF65-F5344CB8AC3E}">
        <p14:creationId xmlns:p14="http://schemas.microsoft.com/office/powerpoint/2010/main" val="3594822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45</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45</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45</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chemeClr val="bg1"/>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4">
            <a:extLst>
              <a:ext uri="{FF2B5EF4-FFF2-40B4-BE49-F238E27FC236}">
                <a16:creationId xmlns:a16="http://schemas.microsoft.com/office/drawing/2014/main" id="{F12FD79A-8C6B-4ADD-8AC3-172355814C0F}"/>
              </a:ext>
            </a:extLst>
          </p:cNvPr>
          <p:cNvSpPr>
            <a:spLocks noGrp="1"/>
          </p:cNvSpPr>
          <p:nvPr>
            <p:ph type="title"/>
          </p:nvPr>
        </p:nvSpPr>
        <p:spPr>
          <a:xfrm>
            <a:off x="1499759" y="1026237"/>
            <a:ext cx="7563710" cy="857250"/>
          </a:xfrm>
        </p:spPr>
        <p:txBody>
          <a:bodyPr/>
          <a:lstStyle/>
          <a:p>
            <a:pPr rtl="0" eaLnBrk="1" latinLnBrk="0" hangingPunct="1"/>
            <a:r>
              <a:rPr lang="es-AR" sz="2400" b="1" kern="1200" dirty="0" smtClean="0">
                <a:solidFill>
                  <a:srgbClr val="48340C"/>
                </a:solidFill>
                <a:effectLst/>
                <a:latin typeface="Calibri" panose="020F0502020204030204" pitchFamily="34" charset="0"/>
                <a:ea typeface="+mn-ea"/>
                <a:cs typeface="+mn-cs"/>
              </a:rPr>
              <a:t>Determinación de la textura del suelo: Paso 4 - ¿No es ni arenoso ni sedoso?</a:t>
            </a:r>
            <a:endParaRPr lang="es-AR" dirty="0"/>
          </a:p>
        </p:txBody>
      </p:sp>
      <p:pic>
        <p:nvPicPr>
          <p:cNvPr id="11" name="Shape 1001" descr="This is a soil texture triangle. Each side represents the percentage of sand, silt and clay. If you know the percentages of each size class you can use the triangle to obtain the correct name for your sample. If soil feels neither very gritty nor very soft, it is one of the categories of soil in the middle of thetriangle - a clay, ,  clay loam, or loam. You are done! "/>
          <p:cNvPicPr preferRelativeResize="0">
            <a:picLocks noGrp="1"/>
          </p:cNvPicPr>
          <p:nvPr>
            <p:ph sz="half" idx="2"/>
          </p:nvPr>
        </p:nvPicPr>
        <p:blipFill rotWithShape="1">
          <a:blip r:embed="rId2">
            <a:alphaModFix/>
          </a:blip>
          <a:srcRect/>
          <a:stretch/>
        </p:blipFill>
        <p:spPr>
          <a:xfrm>
            <a:off x="4585447" y="3060632"/>
            <a:ext cx="3886200" cy="3387396"/>
          </a:xfrm>
          <a:prstGeom prst="rect">
            <a:avLst/>
          </a:prstGeom>
          <a:noFill/>
          <a:ln>
            <a:noFill/>
          </a:ln>
        </p:spPr>
      </p:pic>
      <p:sp>
        <p:nvSpPr>
          <p:cNvPr id="10" name="TextBox 3"/>
          <p:cNvSpPr txBox="1"/>
          <p:nvPr/>
        </p:nvSpPr>
        <p:spPr>
          <a:xfrm>
            <a:off x="1499759" y="2077122"/>
            <a:ext cx="6971888" cy="1696234"/>
          </a:xfrm>
          <a:prstGeom prst="rect">
            <a:avLst/>
          </a:prstGeom>
          <a:noFill/>
        </p:spPr>
        <p:txBody>
          <a:bodyPr wrap="square" rtlCol="0">
            <a:spAutoFit/>
          </a:bodyPr>
          <a:lstStyle/>
          <a:p>
            <a:pPr marL="38100" lvl="0">
              <a:buClr>
                <a:srgbClr val="000000"/>
              </a:buClr>
              <a:buSzPct val="25000"/>
            </a:pPr>
            <a:r>
              <a:rPr lang="es-AR" dirty="0" smtClean="0">
                <a:solidFill>
                  <a:srgbClr val="000000"/>
                </a:solidFill>
                <a:latin typeface="Arial"/>
                <a:ea typeface="Arial"/>
                <a:cs typeface="Arial"/>
                <a:sym typeface="Arial"/>
              </a:rPr>
              <a:t>Si el suelo no se siente ni muy rasposo ni muy suave, es </a:t>
            </a:r>
            <a:r>
              <a:rPr lang="es-AR" b="1" dirty="0" smtClean="0">
                <a:solidFill>
                  <a:srgbClr val="000000"/>
                </a:solidFill>
                <a:latin typeface="Arial"/>
                <a:ea typeface="Arial"/>
                <a:cs typeface="Arial"/>
                <a:sym typeface="Arial"/>
              </a:rPr>
              <a:t>Arcilla</a:t>
            </a:r>
            <a:r>
              <a:rPr lang="es-AR" dirty="0" smtClean="0">
                <a:solidFill>
                  <a:srgbClr val="000000"/>
                </a:solidFill>
                <a:latin typeface="Arial"/>
                <a:ea typeface="Arial"/>
                <a:cs typeface="Arial"/>
                <a:sym typeface="Arial"/>
              </a:rPr>
              <a:t>, </a:t>
            </a:r>
            <a:r>
              <a:rPr lang="es-AR" b="1" dirty="0" smtClean="0">
                <a:solidFill>
                  <a:srgbClr val="000000"/>
                </a:solidFill>
                <a:latin typeface="Arial"/>
                <a:ea typeface="Arial"/>
                <a:cs typeface="Arial"/>
                <a:sym typeface="Arial"/>
              </a:rPr>
              <a:t>Franco Arcilloso</a:t>
            </a:r>
            <a:r>
              <a:rPr lang="es-AR" dirty="0" smtClean="0">
                <a:solidFill>
                  <a:srgbClr val="000000"/>
                </a:solidFill>
                <a:latin typeface="Arial"/>
                <a:ea typeface="Arial"/>
                <a:cs typeface="Arial"/>
                <a:sym typeface="Arial"/>
              </a:rPr>
              <a:t>, o </a:t>
            </a:r>
            <a:r>
              <a:rPr lang="es-AR" b="1" dirty="0" smtClean="0">
                <a:solidFill>
                  <a:srgbClr val="000000"/>
                </a:solidFill>
                <a:latin typeface="Arial"/>
                <a:ea typeface="Arial"/>
                <a:cs typeface="Arial"/>
                <a:sym typeface="Arial"/>
              </a:rPr>
              <a:t>Franco</a:t>
            </a:r>
            <a:r>
              <a:rPr lang="es-AR" dirty="0" smtClean="0">
                <a:solidFill>
                  <a:srgbClr val="000000"/>
                </a:solidFill>
                <a:latin typeface="Arial"/>
                <a:ea typeface="Arial"/>
                <a:cs typeface="Arial"/>
                <a:sym typeface="Arial"/>
              </a:rPr>
              <a:t>. </a:t>
            </a:r>
          </a:p>
          <a:p>
            <a:pPr marL="249123" lvl="0" indent="-211023" algn="just">
              <a:lnSpc>
                <a:spcPct val="93000"/>
              </a:lnSpc>
              <a:buSzPct val="25000"/>
            </a:pPr>
            <a:endParaRPr lang="es-AR" dirty="0" smtClean="0">
              <a:solidFill>
                <a:schemeClr val="dk1"/>
              </a:solidFill>
              <a:latin typeface="Arial"/>
              <a:ea typeface="Arial"/>
              <a:cs typeface="Arial"/>
              <a:sym typeface="Arial"/>
            </a:endParaRPr>
          </a:p>
          <a:p>
            <a:pPr marL="249123" lvl="0" indent="-211023" algn="just">
              <a:lnSpc>
                <a:spcPct val="93000"/>
              </a:lnSpc>
              <a:buSzPct val="25000"/>
            </a:pPr>
            <a:r>
              <a:rPr lang="es-AR" dirty="0" smtClean="0">
                <a:solidFill>
                  <a:schemeClr val="dk1"/>
                </a:solidFill>
                <a:latin typeface="Arial"/>
                <a:ea typeface="Arial"/>
                <a:cs typeface="Arial"/>
                <a:sym typeface="Arial"/>
              </a:rPr>
              <a:t>La textura del suelo está completa.</a:t>
            </a:r>
          </a:p>
          <a:p>
            <a:pPr marL="249123" lvl="0" indent="-211023">
              <a:lnSpc>
                <a:spcPct val="93000"/>
              </a:lnSpc>
              <a:buSzPct val="25000"/>
            </a:pPr>
            <a:endParaRPr lang="es-AR" dirty="0" smtClean="0">
              <a:solidFill>
                <a:srgbClr val="000000"/>
              </a:solidFill>
              <a:latin typeface="Arial"/>
              <a:ea typeface="Arial"/>
              <a:cs typeface="Arial"/>
              <a:sym typeface="Arial"/>
            </a:endParaRPr>
          </a:p>
          <a:p>
            <a:pPr lvl="0">
              <a:buClr>
                <a:srgbClr val="000000"/>
              </a:buClr>
              <a:buSzPct val="25000"/>
            </a:pPr>
            <a:endParaRPr lang="es-AR" dirty="0"/>
          </a:p>
        </p:txBody>
      </p:sp>
    </p:spTree>
    <p:extLst>
      <p:ext uri="{BB962C8B-B14F-4D97-AF65-F5344CB8AC3E}">
        <p14:creationId xmlns:p14="http://schemas.microsoft.com/office/powerpoint/2010/main" val="2603310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46</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46</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46</a:t>
            </a:fld>
            <a:endParaRPr lang="es-AR" dirty="0"/>
          </a:p>
        </p:txBody>
      </p:sp>
      <p:sp>
        <p:nvSpPr>
          <p:cNvPr id="8" name="Rectángulo 7"/>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9" name="Title 3">
            <a:extLst>
              <a:ext uri="{FF2B5EF4-FFF2-40B4-BE49-F238E27FC236}">
                <a16:creationId xmlns:a16="http://schemas.microsoft.com/office/drawing/2014/main" id="{F64A4BFD-4980-406D-A900-12DCD08B749E}"/>
              </a:ext>
            </a:extLst>
          </p:cNvPr>
          <p:cNvSpPr>
            <a:spLocks noGrp="1"/>
          </p:cNvSpPr>
          <p:nvPr>
            <p:ph type="title"/>
          </p:nvPr>
        </p:nvSpPr>
        <p:spPr>
          <a:xfrm>
            <a:off x="1221894" y="1036397"/>
            <a:ext cx="7520940" cy="745490"/>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rocas, raíces y </a:t>
            </a:r>
            <a:r>
              <a:rPr lang="es-AR" sz="2800" b="1" kern="1200" dirty="0" err="1" smtClean="0">
                <a:solidFill>
                  <a:srgbClr val="48340C"/>
                </a:solidFill>
                <a:effectLst/>
                <a:latin typeface="Calibri" panose="020F0502020204030204" pitchFamily="34" charset="0"/>
                <a:ea typeface="+mn-ea"/>
                <a:cs typeface="+mn-cs"/>
              </a:rPr>
              <a:t>carbotatos</a:t>
            </a:r>
            <a:endParaRPr lang="es-AR" dirty="0"/>
          </a:p>
        </p:txBody>
      </p:sp>
      <p:pic>
        <p:nvPicPr>
          <p:cNvPr id="10" name="Shape 1011" descr="photograph of a hand holding soil with roots extending from the ped"/>
          <p:cNvPicPr preferRelativeResize="0">
            <a:picLocks noGrp="1"/>
          </p:cNvPicPr>
          <p:nvPr>
            <p:ph sz="half" idx="2"/>
          </p:nvPr>
        </p:nvPicPr>
        <p:blipFill rotWithShape="1">
          <a:blip r:embed="rId2">
            <a:alphaModFix/>
          </a:blip>
          <a:srcRect/>
          <a:stretch/>
        </p:blipFill>
        <p:spPr>
          <a:xfrm>
            <a:off x="2087654" y="2063110"/>
            <a:ext cx="5644404" cy="3988066"/>
          </a:xfrm>
          <a:prstGeom prst="rect">
            <a:avLst/>
          </a:prstGeom>
          <a:noFill/>
          <a:ln>
            <a:noFill/>
          </a:ln>
        </p:spPr>
      </p:pic>
    </p:spTree>
    <p:extLst>
      <p:ext uri="{BB962C8B-B14F-4D97-AF65-F5344CB8AC3E}">
        <p14:creationId xmlns:p14="http://schemas.microsoft.com/office/powerpoint/2010/main" val="1256285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47</a:t>
            </a:fld>
            <a:endParaRPr lang="en-US" dirty="0"/>
          </a:p>
        </p:txBody>
      </p:sp>
      <p:sp>
        <p:nvSpPr>
          <p:cNvPr id="9" name="Title 1"/>
          <p:cNvSpPr txBox="1">
            <a:spLocks/>
          </p:cNvSpPr>
          <p:nvPr/>
        </p:nvSpPr>
        <p:spPr>
          <a:xfrm>
            <a:off x="1290550" y="8819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smtClean="0">
                <a:solidFill>
                  <a:srgbClr val="48340C"/>
                </a:solidFill>
                <a:latin typeface="+mn-lt"/>
              </a:rPr>
              <a:t>¿Qué revela la </a:t>
            </a:r>
            <a:r>
              <a:rPr lang="es-MX" sz="2800" b="1" dirty="0">
                <a:solidFill>
                  <a:srgbClr val="48340C"/>
                </a:solidFill>
                <a:latin typeface="+mn-lt"/>
              </a:rPr>
              <a:t>presencia de raíces, rocas y </a:t>
            </a:r>
            <a:r>
              <a:rPr lang="es-MX" sz="2800" b="1" dirty="0" smtClean="0">
                <a:solidFill>
                  <a:srgbClr val="48340C"/>
                </a:solidFill>
                <a:latin typeface="+mn-lt"/>
              </a:rPr>
              <a:t>carbonatos?</a:t>
            </a:r>
            <a:endParaRPr lang="en-US" sz="2800" b="1" dirty="0">
              <a:solidFill>
                <a:srgbClr val="48340C"/>
              </a:solidFill>
              <a:latin typeface="+mn-lt"/>
            </a:endParaRPr>
          </a:p>
        </p:txBody>
      </p:sp>
      <p:sp>
        <p:nvSpPr>
          <p:cNvPr id="10" name="Content Placeholder 2"/>
          <p:cNvSpPr txBox="1">
            <a:spLocks/>
          </p:cNvSpPr>
          <p:nvPr/>
        </p:nvSpPr>
        <p:spPr>
          <a:xfrm>
            <a:off x="1414477" y="1991195"/>
            <a:ext cx="7544146" cy="2560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s-MX" sz="1700" dirty="0">
                <a:solidFill>
                  <a:srgbClr val="000000"/>
                </a:solidFill>
                <a:latin typeface="Arial"/>
                <a:ea typeface="Arial"/>
                <a:cs typeface="Arial"/>
                <a:sym typeface="Arial"/>
              </a:rPr>
              <a:t>Conocer la cantidad de raíces en cada horizonte permite a los científicos estimar la fertilidad del suelo, la densidad aparente, la capacidad de retención de agua y la profundidad. </a:t>
            </a:r>
            <a:endParaRPr lang="es-MX" sz="1700" dirty="0" smtClean="0">
              <a:solidFill>
                <a:srgbClr val="000000"/>
              </a:solidFill>
              <a:latin typeface="Arial"/>
              <a:ea typeface="Arial"/>
              <a:cs typeface="Arial"/>
              <a:sym typeface="Arial"/>
            </a:endParaRPr>
          </a:p>
          <a:p>
            <a:pPr marL="0" lvl="0" indent="0">
              <a:spcBef>
                <a:spcPts val="0"/>
              </a:spcBef>
              <a:buClr>
                <a:srgbClr val="000000"/>
              </a:buClr>
              <a:buSzPct val="25000"/>
              <a:buNone/>
            </a:pPr>
            <a:endParaRPr lang="es-MX" sz="1700" dirty="0">
              <a:solidFill>
                <a:srgbClr val="000000"/>
              </a:solidFill>
              <a:latin typeface="Arial"/>
              <a:ea typeface="Arial"/>
              <a:cs typeface="Arial"/>
              <a:sym typeface="Arial"/>
            </a:endParaRPr>
          </a:p>
          <a:p>
            <a:pPr marL="0" lvl="0" indent="0">
              <a:spcBef>
                <a:spcPts val="0"/>
              </a:spcBef>
              <a:buClr>
                <a:srgbClr val="000000"/>
              </a:buClr>
              <a:buSzPct val="25000"/>
              <a:buNone/>
            </a:pPr>
            <a:r>
              <a:rPr lang="es-MX" sz="1700" dirty="0" smtClean="0">
                <a:solidFill>
                  <a:srgbClr val="000000"/>
                </a:solidFill>
                <a:latin typeface="Arial"/>
                <a:ea typeface="Arial"/>
                <a:cs typeface="Arial"/>
                <a:sym typeface="Arial"/>
              </a:rPr>
              <a:t>Una </a:t>
            </a:r>
            <a:r>
              <a:rPr lang="es-MX" sz="1700" dirty="0">
                <a:solidFill>
                  <a:srgbClr val="000000"/>
                </a:solidFill>
                <a:latin typeface="Arial"/>
                <a:ea typeface="Arial"/>
                <a:cs typeface="Arial"/>
                <a:sym typeface="Arial"/>
              </a:rPr>
              <a:t>estimación del número de rocas en cada horizonte ayuda a comprender el movimiento del agua, el calor y el aire a través del suelo, el crecimiento de la raíz y la cantidad de material del suelo involucrado en las reacciones químicas y físicas</a:t>
            </a:r>
            <a:r>
              <a:rPr lang="es-MX" sz="1700" dirty="0" smtClean="0">
                <a:solidFill>
                  <a:srgbClr val="000000"/>
                </a:solidFill>
                <a:latin typeface="Arial"/>
                <a:ea typeface="Arial"/>
                <a:cs typeface="Arial"/>
                <a:sym typeface="Arial"/>
              </a:rPr>
              <a:t>.</a:t>
            </a:r>
          </a:p>
          <a:p>
            <a:pPr marL="0" lvl="0" indent="0">
              <a:spcBef>
                <a:spcPts val="0"/>
              </a:spcBef>
              <a:buClr>
                <a:srgbClr val="000000"/>
              </a:buClr>
              <a:buSzPct val="25000"/>
              <a:buNone/>
            </a:pPr>
            <a:endParaRPr lang="es-MX" sz="1700" dirty="0">
              <a:solidFill>
                <a:srgbClr val="000000"/>
              </a:solidFill>
              <a:latin typeface="Arial"/>
              <a:ea typeface="Arial"/>
              <a:cs typeface="Arial"/>
              <a:sym typeface="Arial"/>
            </a:endParaRPr>
          </a:p>
          <a:p>
            <a:pPr marL="0" lvl="0" indent="0">
              <a:spcBef>
                <a:spcPts val="0"/>
              </a:spcBef>
              <a:buClr>
                <a:srgbClr val="000000"/>
              </a:buClr>
              <a:buSzPct val="25000"/>
              <a:buNone/>
            </a:pPr>
            <a:r>
              <a:rPr lang="es-MX" sz="1700" dirty="0" smtClean="0">
                <a:solidFill>
                  <a:srgbClr val="000000"/>
                </a:solidFill>
                <a:latin typeface="Arial"/>
                <a:ea typeface="Arial"/>
                <a:cs typeface="Arial"/>
                <a:sym typeface="Arial"/>
              </a:rPr>
              <a:t>La </a:t>
            </a:r>
            <a:r>
              <a:rPr lang="es-MX" sz="1700" dirty="0">
                <a:solidFill>
                  <a:srgbClr val="000000"/>
                </a:solidFill>
                <a:latin typeface="Arial"/>
                <a:ea typeface="Arial"/>
                <a:cs typeface="Arial"/>
                <a:sym typeface="Arial"/>
              </a:rPr>
              <a:t>presencia de carbonatos en el suelo puede indicar un clima seco o un tipo particular de material </a:t>
            </a:r>
            <a:r>
              <a:rPr lang="es-MX" sz="1700" dirty="0" smtClean="0">
                <a:solidFill>
                  <a:srgbClr val="000000"/>
                </a:solidFill>
                <a:latin typeface="Arial"/>
                <a:ea typeface="Arial"/>
                <a:cs typeface="Arial"/>
                <a:sym typeface="Arial"/>
              </a:rPr>
              <a:t>de roca madre rico en </a:t>
            </a:r>
            <a:r>
              <a:rPr lang="es-MX" sz="1700" dirty="0">
                <a:solidFill>
                  <a:srgbClr val="000000"/>
                </a:solidFill>
                <a:latin typeface="Arial"/>
                <a:ea typeface="Arial"/>
                <a:cs typeface="Arial"/>
                <a:sym typeface="Arial"/>
              </a:rPr>
              <a:t>calcio, como la caliza.</a:t>
            </a:r>
            <a:endParaRPr lang="en-US" sz="1700" dirty="0">
              <a:solidFill>
                <a:schemeClr val="dk1"/>
              </a:solidFill>
              <a:ea typeface="Calibri"/>
              <a:cs typeface="Calibri"/>
              <a:sym typeface="Calibri"/>
            </a:endParaRPr>
          </a:p>
        </p:txBody>
      </p:sp>
      <p:pic>
        <p:nvPicPr>
          <p:cNvPr id="3" name="Content Placeholder 2" descr="photographs of two hand specimens of soil, one light in color with many roots, the other darker in color and containing many pebble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30328" y="4792069"/>
            <a:ext cx="5605713" cy="1929407"/>
          </a:xfrm>
        </p:spPr>
      </p:pic>
      <p:sp>
        <p:nvSpPr>
          <p:cNvPr id="8" name="Rectángulo 7"/>
          <p:cNvSpPr/>
          <p:nvPr/>
        </p:nvSpPr>
        <p:spPr>
          <a:xfrm>
            <a:off x="-345" y="998714"/>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1452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48</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48</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48</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0" name="Title 3">
            <a:extLst>
              <a:ext uri="{FF2B5EF4-FFF2-40B4-BE49-F238E27FC236}">
                <a16:creationId xmlns:a16="http://schemas.microsoft.com/office/drawing/2014/main" id="{E8B621E5-EF2E-4AE0-90D8-5E8DECD129ED}"/>
              </a:ext>
            </a:extLst>
          </p:cNvPr>
          <p:cNvSpPr>
            <a:spLocks noGrp="1"/>
          </p:cNvSpPr>
          <p:nvPr>
            <p:ph type="title"/>
          </p:nvPr>
        </p:nvSpPr>
        <p:spPr>
          <a:xfrm>
            <a:off x="1515057" y="1038862"/>
            <a:ext cx="6330950" cy="871218"/>
          </a:xfrm>
        </p:spPr>
        <p:txBody>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las raíces</a:t>
            </a:r>
            <a:endParaRPr lang="es-AR" dirty="0"/>
          </a:p>
        </p:txBody>
      </p:sp>
      <p:sp>
        <p:nvSpPr>
          <p:cNvPr id="11" name="Content Placeholder 2"/>
          <p:cNvSpPr>
            <a:spLocks noGrp="1"/>
          </p:cNvSpPr>
          <p:nvPr>
            <p:ph sz="half" idx="1"/>
          </p:nvPr>
        </p:nvSpPr>
        <p:spPr>
          <a:xfrm>
            <a:off x="1515057" y="1944368"/>
            <a:ext cx="4371845" cy="4351338"/>
          </a:xfrm>
        </p:spPr>
        <p:txBody>
          <a:bodyPr>
            <a:normAutofit fontScale="77500" lnSpcReduction="20000"/>
          </a:bodyPr>
          <a:lstStyle/>
          <a:p>
            <a:pPr marL="0" lvl="0" indent="0" algn="just">
              <a:lnSpc>
                <a:spcPct val="93000"/>
              </a:lnSpc>
              <a:spcBef>
                <a:spcPts val="0"/>
              </a:spcBef>
              <a:buClr>
                <a:srgbClr val="000000"/>
              </a:buClr>
              <a:buSzPct val="25000"/>
              <a:buNone/>
            </a:pPr>
            <a:r>
              <a:rPr lang="es-ES" dirty="0">
                <a:solidFill>
                  <a:srgbClr val="000000"/>
                </a:solidFill>
                <a:latin typeface="Arial"/>
                <a:ea typeface="Arial"/>
                <a:cs typeface="Arial"/>
                <a:sym typeface="Arial"/>
              </a:rPr>
              <a:t>Una estimación de las raíces en cada horizonte en un perfil de suelo ilustra la profundidad a la que van las raíces para obtener nutrientes y agua.</a:t>
            </a:r>
          </a:p>
          <a:p>
            <a:pPr marL="0" lvl="0" indent="0" algn="just">
              <a:lnSpc>
                <a:spcPct val="93000"/>
              </a:lnSpc>
              <a:spcBef>
                <a:spcPts val="0"/>
              </a:spcBef>
              <a:buClr>
                <a:srgbClr val="000000"/>
              </a:buClr>
              <a:buSzPct val="25000"/>
              <a:buNone/>
            </a:pPr>
            <a:endParaRPr lang="es-ES"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dirty="0">
                <a:solidFill>
                  <a:srgbClr val="000000"/>
                </a:solidFill>
                <a:latin typeface="Arial"/>
                <a:ea typeface="Arial"/>
                <a:cs typeface="Arial"/>
                <a:sym typeface="Arial"/>
              </a:rPr>
              <a:t>Cuantas más raíces se encuentran en un horizonte, más agua y nutrientes se eliminan del suelo y se devuelve más materia orgánica.</a:t>
            </a:r>
          </a:p>
          <a:p>
            <a:pPr marL="0" lvl="0" indent="0" algn="just">
              <a:lnSpc>
                <a:spcPct val="93000"/>
              </a:lnSpc>
              <a:spcBef>
                <a:spcPts val="0"/>
              </a:spcBef>
              <a:buClr>
                <a:srgbClr val="000000"/>
              </a:buClr>
              <a:buSzPct val="25000"/>
              <a:buNone/>
            </a:pPr>
            <a:endParaRPr lang="es-ES"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dirty="0">
                <a:solidFill>
                  <a:srgbClr val="000000"/>
                </a:solidFill>
                <a:latin typeface="Arial"/>
                <a:ea typeface="Arial"/>
                <a:cs typeface="Arial"/>
                <a:sym typeface="Arial"/>
              </a:rPr>
              <a:t>Observe y registre si </a:t>
            </a:r>
            <a:r>
              <a:rPr lang="es-ES" b="1" dirty="0">
                <a:solidFill>
                  <a:srgbClr val="000000"/>
                </a:solidFill>
                <a:latin typeface="Arial"/>
                <a:ea typeface="Arial"/>
                <a:cs typeface="Arial"/>
                <a:sym typeface="Arial"/>
              </a:rPr>
              <a:t>no </a:t>
            </a:r>
            <a:r>
              <a:rPr lang="es-ES" b="1" dirty="0" smtClean="0">
                <a:solidFill>
                  <a:srgbClr val="000000"/>
                </a:solidFill>
                <a:latin typeface="Arial"/>
                <a:ea typeface="Arial"/>
                <a:cs typeface="Arial"/>
                <a:sym typeface="Arial"/>
              </a:rPr>
              <a:t>hay</a:t>
            </a:r>
            <a:r>
              <a:rPr lang="es-ES" dirty="0" smtClean="0">
                <a:solidFill>
                  <a:srgbClr val="000000"/>
                </a:solidFill>
                <a:latin typeface="Arial"/>
                <a:ea typeface="Arial"/>
                <a:cs typeface="Arial"/>
                <a:sym typeface="Arial"/>
              </a:rPr>
              <a:t> o si hay </a:t>
            </a:r>
            <a:r>
              <a:rPr lang="es-ES" b="1" dirty="0">
                <a:solidFill>
                  <a:srgbClr val="000000"/>
                </a:solidFill>
                <a:latin typeface="Arial"/>
                <a:ea typeface="Arial"/>
                <a:cs typeface="Arial"/>
                <a:sym typeface="Arial"/>
              </a:rPr>
              <a:t>pocas</a:t>
            </a:r>
            <a:r>
              <a:rPr lang="es-ES" dirty="0">
                <a:solidFill>
                  <a:srgbClr val="000000"/>
                </a:solidFill>
                <a:latin typeface="Arial"/>
                <a:ea typeface="Arial"/>
                <a:cs typeface="Arial"/>
                <a:sym typeface="Arial"/>
              </a:rPr>
              <a:t> o </a:t>
            </a:r>
            <a:r>
              <a:rPr lang="es-ES" b="1" dirty="0">
                <a:solidFill>
                  <a:srgbClr val="000000"/>
                </a:solidFill>
                <a:latin typeface="Arial"/>
                <a:ea typeface="Arial"/>
                <a:cs typeface="Arial"/>
                <a:sym typeface="Arial"/>
              </a:rPr>
              <a:t>muchas</a:t>
            </a:r>
            <a:r>
              <a:rPr lang="es-ES" dirty="0">
                <a:solidFill>
                  <a:srgbClr val="000000"/>
                </a:solidFill>
                <a:latin typeface="Arial"/>
                <a:ea typeface="Arial"/>
                <a:cs typeface="Arial"/>
                <a:sym typeface="Arial"/>
              </a:rPr>
              <a:t> raíces o fragmentos de raíces en cada horizonte.</a:t>
            </a:r>
            <a:endParaRPr lang="es-AR" dirty="0">
              <a:solidFill>
                <a:srgbClr val="000000"/>
              </a:solidFill>
              <a:latin typeface="Arial"/>
              <a:ea typeface="Arial"/>
              <a:cs typeface="Arial"/>
              <a:sym typeface="Arial"/>
            </a:endParaRPr>
          </a:p>
        </p:txBody>
      </p:sp>
      <p:pic>
        <p:nvPicPr>
          <p:cNvPr id="12" name="Shape 1021" descr="illustration of a hand holding a clod of soil with roots extending out of the soil. "/>
          <p:cNvPicPr preferRelativeResize="0">
            <a:picLocks noGrp="1"/>
          </p:cNvPicPr>
          <p:nvPr>
            <p:ph sz="half" idx="2"/>
          </p:nvPr>
        </p:nvPicPr>
        <p:blipFill rotWithShape="1">
          <a:blip r:embed="rId2">
            <a:alphaModFix/>
          </a:blip>
          <a:srcRect/>
          <a:stretch/>
        </p:blipFill>
        <p:spPr>
          <a:xfrm>
            <a:off x="6198381" y="2380351"/>
            <a:ext cx="2667389" cy="2489870"/>
          </a:xfrm>
          <a:prstGeom prst="rect">
            <a:avLst/>
          </a:prstGeom>
          <a:noFill/>
          <a:ln>
            <a:noFill/>
          </a:ln>
        </p:spPr>
      </p:pic>
    </p:spTree>
    <p:extLst>
      <p:ext uri="{BB962C8B-B14F-4D97-AF65-F5344CB8AC3E}">
        <p14:creationId xmlns:p14="http://schemas.microsoft.com/office/powerpoint/2010/main" val="3973967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a:t>
            </a:fld>
            <a:endParaRPr lang="en-US" dirty="0"/>
          </a:p>
        </p:txBody>
      </p:sp>
      <p:sp>
        <p:nvSpPr>
          <p:cNvPr id="5" name="Title 2">
            <a:extLst>
              <a:ext uri="{FF2B5EF4-FFF2-40B4-BE49-F238E27FC236}">
                <a16:creationId xmlns:a16="http://schemas.microsoft.com/office/drawing/2014/main" id="{D49C40C7-9F4A-4063-8DD0-1D950FF358BB}"/>
              </a:ext>
            </a:extLst>
          </p:cNvPr>
          <p:cNvSpPr>
            <a:spLocks noGrp="1"/>
          </p:cNvSpPr>
          <p:nvPr>
            <p:ph type="title"/>
          </p:nvPr>
        </p:nvSpPr>
        <p:spPr>
          <a:xfrm>
            <a:off x="1392803" y="1149141"/>
            <a:ext cx="7390979" cy="571926"/>
          </a:xfrm>
        </p:spPr>
        <p:txBody>
          <a:bodyPr>
            <a:normAutofit fontScale="90000"/>
          </a:bodyPr>
          <a:lstStyle/>
          <a:p>
            <a:pPr rtl="0" eaLnBrk="1" latinLnBrk="0" hangingPunct="1"/>
            <a:r>
              <a:rPr lang="es-AR" dirty="0" smtClean="0">
                <a:latin typeface="+mj-lt"/>
              </a:rPr>
              <a:t>Descripción general del protocolo</a:t>
            </a:r>
            <a:endParaRPr lang="es-AR" dirty="0">
              <a:latin typeface="+mj-lt"/>
            </a:endParaRPr>
          </a:p>
        </p:txBody>
      </p:sp>
      <p:sp>
        <p:nvSpPr>
          <p:cNvPr id="6" name="Content Placeholder 2"/>
          <p:cNvSpPr>
            <a:spLocks noGrp="1"/>
          </p:cNvSpPr>
          <p:nvPr>
            <p:ph sz="half" idx="1"/>
          </p:nvPr>
        </p:nvSpPr>
        <p:spPr>
          <a:xfrm>
            <a:off x="1392803" y="1721067"/>
            <a:ext cx="7023410" cy="4362492"/>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AR" sz="1600" b="1" dirty="0" smtClean="0"/>
              <a:t>Tiempo: </a:t>
            </a:r>
          </a:p>
          <a:p>
            <a:pPr marL="0" marR="0" lvl="0" indent="0" defTabSz="914400" eaLnBrk="1" fontAlgn="auto" latinLnBrk="0" hangingPunct="1">
              <a:lnSpc>
                <a:spcPct val="100000"/>
              </a:lnSpc>
              <a:spcBef>
                <a:spcPts val="0"/>
              </a:spcBef>
              <a:spcAft>
                <a:spcPts val="0"/>
              </a:spcAft>
              <a:buClrTx/>
              <a:buSzTx/>
              <a:buFontTx/>
              <a:buNone/>
              <a:tabLst/>
              <a:defRPr/>
            </a:pPr>
            <a:r>
              <a:rPr lang="es-AR" sz="1600" dirty="0" smtClean="0"/>
              <a:t>Preparación: 2-3 sesiones de clase de 45 minutos</a:t>
            </a:r>
          </a:p>
          <a:p>
            <a:pPr marL="0" marR="0" lvl="0" indent="0" defTabSz="914400" eaLnBrk="1" fontAlgn="auto" latinLnBrk="0" hangingPunct="1">
              <a:lnSpc>
                <a:spcPct val="100000"/>
              </a:lnSpc>
              <a:spcBef>
                <a:spcPts val="0"/>
              </a:spcBef>
              <a:spcAft>
                <a:spcPts val="0"/>
              </a:spcAft>
              <a:buClrTx/>
              <a:buSzTx/>
              <a:buFontTx/>
              <a:buNone/>
              <a:tabLst/>
              <a:defRPr/>
            </a:pPr>
            <a:r>
              <a:rPr lang="es-AR" sz="1600" dirty="0" smtClean="0"/>
              <a:t>Campo: 90 minutos</a:t>
            </a:r>
          </a:p>
          <a:p>
            <a:pPr marL="0" marR="0" lvl="0" indent="0" defTabSz="914400" eaLnBrk="1" fontAlgn="auto" latinLnBrk="0" hangingPunct="1">
              <a:lnSpc>
                <a:spcPct val="100000"/>
              </a:lnSpc>
              <a:spcBef>
                <a:spcPts val="0"/>
              </a:spcBef>
              <a:spcAft>
                <a:spcPts val="0"/>
              </a:spcAft>
              <a:buClrTx/>
              <a:buSzTx/>
              <a:buFontTx/>
              <a:buNone/>
              <a:tabLst/>
              <a:defRPr/>
            </a:pP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1600" b="1" dirty="0" smtClean="0"/>
              <a:t>Nivel de experiencia</a:t>
            </a:r>
            <a:r>
              <a:rPr lang="es-AR" sz="1600" dirty="0" smtClean="0"/>
              <a:t>: Todos</a:t>
            </a:r>
          </a:p>
          <a:p>
            <a:pPr marL="0" marR="0" lvl="0" indent="0" defTabSz="914400" eaLnBrk="1" fontAlgn="auto" latinLnBrk="0" hangingPunct="1">
              <a:lnSpc>
                <a:spcPct val="100000"/>
              </a:lnSpc>
              <a:spcBef>
                <a:spcPts val="0"/>
              </a:spcBef>
              <a:spcAft>
                <a:spcPts val="0"/>
              </a:spcAft>
              <a:buClrTx/>
              <a:buSzTx/>
              <a:buFontTx/>
              <a:buNone/>
              <a:tabLst/>
              <a:defRPr/>
            </a:pPr>
            <a:endParaRPr lang="es-AR" sz="1600" b="1"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1600" b="1" dirty="0" smtClean="0"/>
              <a:t>Frecuencia:</a:t>
            </a:r>
          </a:p>
          <a:p>
            <a:pPr marL="0" lvl="0" indent="0">
              <a:lnSpc>
                <a:spcPct val="100000"/>
              </a:lnSpc>
              <a:spcBef>
                <a:spcPts val="0"/>
              </a:spcBef>
              <a:buNone/>
              <a:defRPr/>
            </a:pPr>
            <a:r>
              <a:rPr lang="es-ES" sz="1600" dirty="0"/>
              <a:t>Las mediciones de caracterización del suelo se toman una vez para un sitio de suelo específico. Las muestras recolectadas se pueden almacenar para su estudio y análisis en otro momento durante el año escolar</a:t>
            </a:r>
            <a:r>
              <a:rPr lang="es-ES" sz="1600" dirty="0" smtClean="0"/>
              <a:t>.</a:t>
            </a:r>
          </a:p>
          <a:p>
            <a:pPr marL="0" lvl="0" indent="0">
              <a:lnSpc>
                <a:spcPct val="100000"/>
              </a:lnSpc>
              <a:spcBef>
                <a:spcPts val="0"/>
              </a:spcBef>
              <a:buNone/>
              <a:defRPr/>
            </a:pP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1600" b="1" dirty="0" smtClean="0"/>
              <a:t>Pre requisitos:</a:t>
            </a:r>
          </a:p>
          <a:p>
            <a:pPr marL="0" marR="0" lvl="0" indent="0" defTabSz="914400" eaLnBrk="1" fontAlgn="auto" latinLnBrk="0" hangingPunct="1">
              <a:lnSpc>
                <a:spcPct val="100000"/>
              </a:lnSpc>
              <a:spcBef>
                <a:spcPts val="0"/>
              </a:spcBef>
              <a:spcAft>
                <a:spcPts val="0"/>
              </a:spcAft>
              <a:buClrTx/>
              <a:buSzTx/>
              <a:buFontTx/>
              <a:buNone/>
              <a:tabLst/>
              <a:defRPr/>
            </a:pPr>
            <a:r>
              <a:rPr lang="es-AR" sz="1600" dirty="0" smtClean="0">
                <a:hlinkClick r:id="rId2"/>
              </a:rPr>
              <a:t>Selección y definición de un sitio para protocolos de caracterización de suelo: exponer un perfil de suelo</a:t>
            </a: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1600" b="1" dirty="0" smtClean="0"/>
              <a:t>Documentos: </a:t>
            </a:r>
          </a:p>
          <a:p>
            <a:pPr marL="0" marR="0" lvl="0" indent="0" defTabSz="914400" eaLnBrk="1" fontAlgn="auto" latinLnBrk="0" hangingPunct="1">
              <a:lnSpc>
                <a:spcPct val="100000"/>
              </a:lnSpc>
              <a:spcBef>
                <a:spcPts val="0"/>
              </a:spcBef>
              <a:spcAft>
                <a:spcPts val="0"/>
              </a:spcAft>
              <a:buClrTx/>
              <a:buSzTx/>
              <a:buFontTx/>
              <a:buNone/>
              <a:tabLst/>
              <a:defRPr/>
            </a:pPr>
            <a:r>
              <a:rPr lang="es-AR" sz="1600" dirty="0" smtClean="0">
                <a:hlinkClick r:id="rId3"/>
              </a:rPr>
              <a:t>Protocolo de caracterización del suelo</a:t>
            </a: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1600" dirty="0" smtClean="0">
                <a:hlinkClick r:id="rId4"/>
              </a:rPr>
              <a:t>Hoja de definición del sitio</a:t>
            </a:r>
            <a:endParaRPr lang="es-AR" sz="16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s-AR" sz="2000" dirty="0" smtClean="0"/>
          </a:p>
          <a:p>
            <a:pPr marL="0" marR="0" lvl="0" indent="0" defTabSz="914400" eaLnBrk="1" fontAlgn="auto" latinLnBrk="0" hangingPunct="1">
              <a:lnSpc>
                <a:spcPct val="100000"/>
              </a:lnSpc>
              <a:spcBef>
                <a:spcPts val="0"/>
              </a:spcBef>
              <a:spcAft>
                <a:spcPts val="0"/>
              </a:spcAft>
              <a:buClrTx/>
              <a:buSzTx/>
              <a:buFontTx/>
              <a:buNone/>
              <a:tabLst/>
              <a:defRPr/>
            </a:pPr>
            <a:r>
              <a:rPr lang="es-AR" sz="2000" dirty="0" smtClean="0"/>
              <a:t> </a:t>
            </a:r>
            <a:endParaRPr lang="es-AR" sz="2000" dirty="0"/>
          </a:p>
        </p:txBody>
      </p:sp>
      <p:sp>
        <p:nvSpPr>
          <p:cNvPr id="8" name="Rectángulo 7"/>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chemeClr val="bg1"/>
                </a:solidFill>
              </a:rPr>
              <a:t>A. ¿Por qué caracterizar los perfiles del suelo?</a:t>
            </a:r>
          </a:p>
          <a:p>
            <a:endParaRPr lang="es-AR" sz="1200" b="1" dirty="0" smtClean="0">
              <a:solidFill>
                <a:srgbClr val="49330C"/>
              </a:solidFill>
            </a:endParaRPr>
          </a:p>
          <a:p>
            <a:r>
              <a:rPr lang="es-AR" sz="1200" b="1" dirty="0" smtClean="0">
                <a:solidFill>
                  <a:srgbClr val="49330C"/>
                </a:solidFill>
              </a:rPr>
              <a:t>B. Describir el perfil 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420913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49</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49</a:t>
            </a:fld>
            <a:endParaRPr lang="es-AR"/>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49</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3">
            <a:extLst>
              <a:ext uri="{FF2B5EF4-FFF2-40B4-BE49-F238E27FC236}">
                <a16:creationId xmlns:a16="http://schemas.microsoft.com/office/drawing/2014/main" id="{BAFC250F-AD0C-4387-8DED-47D90AE032AF}"/>
              </a:ext>
            </a:extLst>
          </p:cNvPr>
          <p:cNvSpPr>
            <a:spLocks noGrp="1"/>
          </p:cNvSpPr>
          <p:nvPr>
            <p:ph type="title"/>
          </p:nvPr>
        </p:nvSpPr>
        <p:spPr>
          <a:xfrm>
            <a:off x="1515057" y="1205229"/>
            <a:ext cx="5463540" cy="725170"/>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las rocas</a:t>
            </a:r>
            <a:endParaRPr lang="en-US" dirty="0"/>
          </a:p>
        </p:txBody>
      </p:sp>
      <p:sp>
        <p:nvSpPr>
          <p:cNvPr id="10" name="Content Placeholder 2"/>
          <p:cNvSpPr>
            <a:spLocks noGrp="1"/>
          </p:cNvSpPr>
          <p:nvPr>
            <p:ph sz="half" idx="1"/>
          </p:nvPr>
        </p:nvSpPr>
        <p:spPr>
          <a:xfrm>
            <a:off x="1515057" y="1944368"/>
            <a:ext cx="4371845" cy="4351338"/>
          </a:xfrm>
        </p:spPr>
        <p:txBody>
          <a:bodyPr>
            <a:normAutofit fontScale="77500" lnSpcReduction="20000"/>
          </a:bodyPr>
          <a:lstStyle/>
          <a:p>
            <a:pPr marL="0" lvl="0" indent="0">
              <a:spcBef>
                <a:spcPts val="0"/>
              </a:spcBef>
              <a:buClr>
                <a:srgbClr val="000000"/>
              </a:buClr>
              <a:buSzPct val="25000"/>
              <a:buNone/>
            </a:pPr>
            <a:r>
              <a:rPr lang="es-ES" dirty="0">
                <a:solidFill>
                  <a:srgbClr val="000000"/>
                </a:solidFill>
                <a:latin typeface="Arial"/>
                <a:ea typeface="Arial"/>
                <a:cs typeface="Arial"/>
                <a:sym typeface="Arial"/>
              </a:rPr>
              <a:t>Una estimación del número de rocas en cada horizonte ayuda a comprender el movimiento del agua, el calor y el aire a través del suelo, el crecimiento de las raíces y la cantidad de material del suelo involucrado en las reacciones químicas y físicas.</a:t>
            </a:r>
          </a:p>
          <a:p>
            <a:pPr marL="0" lvl="0" indent="0">
              <a:spcBef>
                <a:spcPts val="0"/>
              </a:spcBef>
              <a:buClr>
                <a:srgbClr val="000000"/>
              </a:buClr>
              <a:buSzPct val="25000"/>
              <a:buNone/>
            </a:pPr>
            <a:endParaRPr lang="es-ES" dirty="0">
              <a:solidFill>
                <a:srgbClr val="000000"/>
              </a:solidFill>
              <a:latin typeface="Arial"/>
              <a:ea typeface="Arial"/>
              <a:cs typeface="Arial"/>
              <a:sym typeface="Arial"/>
            </a:endParaRPr>
          </a:p>
          <a:p>
            <a:pPr marL="0" lvl="0" indent="0">
              <a:spcBef>
                <a:spcPts val="0"/>
              </a:spcBef>
              <a:buClr>
                <a:srgbClr val="000000"/>
              </a:buClr>
              <a:buSzPct val="25000"/>
              <a:buNone/>
            </a:pPr>
            <a:r>
              <a:rPr lang="es-ES" dirty="0">
                <a:solidFill>
                  <a:srgbClr val="000000"/>
                </a:solidFill>
                <a:latin typeface="Arial"/>
                <a:ea typeface="Arial"/>
                <a:cs typeface="Arial"/>
                <a:sym typeface="Arial"/>
              </a:rPr>
              <a:t>Las partículas de suelo de más de 2 mm de tamaño se consideran rocas o guijarros.</a:t>
            </a:r>
          </a:p>
          <a:p>
            <a:pPr marL="0" lvl="0" indent="0">
              <a:spcBef>
                <a:spcPts val="0"/>
              </a:spcBef>
              <a:buClr>
                <a:srgbClr val="000000"/>
              </a:buClr>
              <a:buSzPct val="25000"/>
              <a:buNone/>
            </a:pPr>
            <a:endParaRPr lang="es-ES" dirty="0">
              <a:solidFill>
                <a:srgbClr val="000000"/>
              </a:solidFill>
              <a:latin typeface="Arial"/>
              <a:ea typeface="Arial"/>
              <a:cs typeface="Arial"/>
              <a:sym typeface="Arial"/>
            </a:endParaRPr>
          </a:p>
          <a:p>
            <a:pPr marL="0" lvl="0" indent="0">
              <a:spcBef>
                <a:spcPts val="0"/>
              </a:spcBef>
              <a:buClr>
                <a:srgbClr val="000000"/>
              </a:buClr>
              <a:buSzPct val="25000"/>
              <a:buNone/>
            </a:pPr>
            <a:r>
              <a:rPr lang="es-ES" dirty="0">
                <a:solidFill>
                  <a:srgbClr val="000000"/>
                </a:solidFill>
                <a:latin typeface="Arial"/>
                <a:ea typeface="Arial"/>
                <a:cs typeface="Arial"/>
                <a:sym typeface="Arial"/>
              </a:rPr>
              <a:t>Observe y registre si </a:t>
            </a:r>
            <a:r>
              <a:rPr lang="es-ES" b="1" dirty="0">
                <a:solidFill>
                  <a:srgbClr val="000000"/>
                </a:solidFill>
                <a:latin typeface="Arial"/>
                <a:ea typeface="Arial"/>
                <a:cs typeface="Arial"/>
                <a:sym typeface="Arial"/>
              </a:rPr>
              <a:t>no </a:t>
            </a:r>
            <a:r>
              <a:rPr lang="es-ES" b="1" dirty="0" smtClean="0">
                <a:solidFill>
                  <a:srgbClr val="000000"/>
                </a:solidFill>
                <a:latin typeface="Arial"/>
                <a:ea typeface="Arial"/>
                <a:cs typeface="Arial"/>
                <a:sym typeface="Arial"/>
              </a:rPr>
              <a:t>hay </a:t>
            </a:r>
            <a:r>
              <a:rPr lang="es-ES" dirty="0" smtClean="0">
                <a:solidFill>
                  <a:srgbClr val="000000"/>
                </a:solidFill>
                <a:latin typeface="Arial"/>
                <a:ea typeface="Arial"/>
                <a:cs typeface="Arial"/>
                <a:sym typeface="Arial"/>
              </a:rPr>
              <a:t>o si hay </a:t>
            </a:r>
            <a:r>
              <a:rPr lang="es-ES" b="1" dirty="0" smtClean="0">
                <a:solidFill>
                  <a:srgbClr val="000000"/>
                </a:solidFill>
                <a:latin typeface="Arial"/>
                <a:ea typeface="Arial"/>
                <a:cs typeface="Arial"/>
                <a:sym typeface="Arial"/>
              </a:rPr>
              <a:t>pocas </a:t>
            </a:r>
            <a:r>
              <a:rPr lang="es-ES" dirty="0">
                <a:solidFill>
                  <a:srgbClr val="000000"/>
                </a:solidFill>
                <a:latin typeface="Arial"/>
                <a:ea typeface="Arial"/>
                <a:cs typeface="Arial"/>
                <a:sym typeface="Arial"/>
              </a:rPr>
              <a:t>o </a:t>
            </a:r>
            <a:r>
              <a:rPr lang="es-ES" b="1" dirty="0">
                <a:solidFill>
                  <a:srgbClr val="000000"/>
                </a:solidFill>
                <a:latin typeface="Arial"/>
                <a:ea typeface="Arial"/>
                <a:cs typeface="Arial"/>
                <a:sym typeface="Arial"/>
              </a:rPr>
              <a:t>muchas </a:t>
            </a:r>
            <a:r>
              <a:rPr lang="es-ES" dirty="0">
                <a:solidFill>
                  <a:srgbClr val="000000"/>
                </a:solidFill>
                <a:latin typeface="Arial"/>
                <a:ea typeface="Arial"/>
                <a:cs typeface="Arial"/>
                <a:sym typeface="Arial"/>
              </a:rPr>
              <a:t>rocas o fragmentos de roca en el horizonte.</a:t>
            </a:r>
            <a:endParaRPr lang="en-US" dirty="0">
              <a:solidFill>
                <a:srgbClr val="000000"/>
              </a:solidFill>
              <a:latin typeface="Arial"/>
              <a:ea typeface="Arial"/>
              <a:cs typeface="Arial"/>
              <a:sym typeface="Arial"/>
            </a:endParaRPr>
          </a:p>
        </p:txBody>
      </p:sp>
      <p:pic>
        <p:nvPicPr>
          <p:cNvPr id="11" name="Shape 1034" descr="illustration of a hand holding a clod of soil with rocks and pebbles  scattered in the soil. "/>
          <p:cNvPicPr preferRelativeResize="0">
            <a:picLocks noGrp="1"/>
          </p:cNvPicPr>
          <p:nvPr>
            <p:ph sz="half" idx="2"/>
          </p:nvPr>
        </p:nvPicPr>
        <p:blipFill rotWithShape="1">
          <a:blip r:embed="rId2">
            <a:alphaModFix/>
          </a:blip>
          <a:srcRect/>
          <a:stretch/>
        </p:blipFill>
        <p:spPr>
          <a:xfrm>
            <a:off x="6111409" y="2266083"/>
            <a:ext cx="2628448" cy="2321919"/>
          </a:xfrm>
          <a:prstGeom prst="rect">
            <a:avLst/>
          </a:prstGeom>
          <a:noFill/>
          <a:ln>
            <a:noFill/>
          </a:ln>
        </p:spPr>
      </p:pic>
    </p:spTree>
    <p:extLst>
      <p:ext uri="{BB962C8B-B14F-4D97-AF65-F5344CB8AC3E}">
        <p14:creationId xmlns:p14="http://schemas.microsoft.com/office/powerpoint/2010/main" val="3230540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50</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50</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50</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3">
            <a:extLst>
              <a:ext uri="{FF2B5EF4-FFF2-40B4-BE49-F238E27FC236}">
                <a16:creationId xmlns:a16="http://schemas.microsoft.com/office/drawing/2014/main" id="{3FD59B6E-8279-4E44-A2C3-8379BE13AFEE}"/>
              </a:ext>
            </a:extLst>
          </p:cNvPr>
          <p:cNvSpPr>
            <a:spLocks noGrp="1"/>
          </p:cNvSpPr>
          <p:nvPr>
            <p:ph type="title"/>
          </p:nvPr>
        </p:nvSpPr>
        <p:spPr>
          <a:xfrm>
            <a:off x="1435608" y="1026948"/>
            <a:ext cx="6664463" cy="72492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Propiedades del horizonte: carbonatos libres</a:t>
            </a:r>
            <a:endParaRPr lang="es-AR" dirty="0"/>
          </a:p>
        </p:txBody>
      </p:sp>
      <p:sp>
        <p:nvSpPr>
          <p:cNvPr id="10" name="Content Placeholder 2"/>
          <p:cNvSpPr>
            <a:spLocks noGrp="1"/>
          </p:cNvSpPr>
          <p:nvPr>
            <p:ph sz="half" idx="1"/>
          </p:nvPr>
        </p:nvSpPr>
        <p:spPr>
          <a:xfrm>
            <a:off x="1572768" y="1798073"/>
            <a:ext cx="5313224" cy="4913632"/>
          </a:xfrm>
        </p:spPr>
        <p:txBody>
          <a:bodyPr>
            <a:normAutofit fontScale="92500" lnSpcReduction="10000"/>
          </a:bodyPr>
          <a:lstStyle/>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La presencia de carbonatos en el suelo puede indicar un clima seco o un tipo particular de material parental rico en calcio, como la piedra caliza. Los carbonatos libres a menudo recubren las partículas del suelo en suelos que son básicos (pH&gt; 7).</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Si hay carbonatos presentes, habrá una reacción química entre el vinagre (un ácido suave) y los carbonatos (una base) que producirán dióxido de carbono y harán que el vinagre burbujee o </a:t>
            </a:r>
            <a:r>
              <a:rPr lang="es-ES" sz="1600" dirty="0" err="1">
                <a:solidFill>
                  <a:srgbClr val="000000"/>
                </a:solidFill>
                <a:latin typeface="Arial"/>
                <a:ea typeface="Arial"/>
                <a:cs typeface="Arial"/>
                <a:sym typeface="Arial"/>
              </a:rPr>
              <a:t>eferveszca</a:t>
            </a:r>
            <a:r>
              <a:rPr lang="es-ES" sz="1600" dirty="0">
                <a:solidFill>
                  <a:srgbClr val="000000"/>
                </a:solidFill>
                <a:latin typeface="Arial"/>
                <a:ea typeface="Arial"/>
                <a:cs typeface="Arial"/>
                <a:sym typeface="Arial"/>
              </a:rPr>
              <a:t>.</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Cuantos más carbonatos estén presentes, mayor será la efervescencia.</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Aparte una porción de la tierra expuesta para usarla en la prueba de carbonatos libres. No lo toque con las manos desnudas.</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Abra la botella de ácido y rocíe vinagre sobre las partículas de tierra. Comience desde la parte inferior del perfil y suba.</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Asegúrese de tener cuidado y apunte la botella directamente al suelo, no a otras personas, especialmente a los ojos.</a:t>
            </a:r>
            <a:endParaRPr lang="es-AR" sz="1600" dirty="0">
              <a:solidFill>
                <a:srgbClr val="000000"/>
              </a:solidFill>
              <a:latin typeface="Arial"/>
              <a:ea typeface="Arial"/>
              <a:cs typeface="Arial"/>
              <a:sym typeface="Arial"/>
            </a:endParaRPr>
          </a:p>
        </p:txBody>
      </p:sp>
      <p:pic>
        <p:nvPicPr>
          <p:cNvPr id="11" name="Shape 1047" descr="illustration of a hand applying vinegar to the soil profile, testing for effervescence. Always apply the acid from the bottom of the profile and work up. "/>
          <p:cNvPicPr preferRelativeResize="0">
            <a:picLocks noGrp="1"/>
          </p:cNvPicPr>
          <p:nvPr>
            <p:ph sz="half" idx="2"/>
          </p:nvPr>
        </p:nvPicPr>
        <p:blipFill rotWithShape="1">
          <a:blip r:embed="rId2">
            <a:alphaModFix/>
          </a:blip>
          <a:srcRect/>
          <a:stretch/>
        </p:blipFill>
        <p:spPr>
          <a:xfrm>
            <a:off x="6954648" y="1957738"/>
            <a:ext cx="1810139" cy="1769216"/>
          </a:xfrm>
          <a:prstGeom prst="rect">
            <a:avLst/>
          </a:prstGeom>
          <a:noFill/>
          <a:ln>
            <a:noFill/>
          </a:ln>
        </p:spPr>
      </p:pic>
    </p:spTree>
    <p:extLst>
      <p:ext uri="{BB962C8B-B14F-4D97-AF65-F5344CB8AC3E}">
        <p14:creationId xmlns:p14="http://schemas.microsoft.com/office/powerpoint/2010/main" val="672299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51</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51</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51</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chemeClr val="bg1"/>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4">
            <a:extLst>
              <a:ext uri="{FF2B5EF4-FFF2-40B4-BE49-F238E27FC236}">
                <a16:creationId xmlns:a16="http://schemas.microsoft.com/office/drawing/2014/main" id="{1F52C111-ADA3-4DA1-A49C-E3BB1F208E73}"/>
              </a:ext>
            </a:extLst>
          </p:cNvPr>
          <p:cNvSpPr>
            <a:spLocks noGrp="1"/>
          </p:cNvSpPr>
          <p:nvPr>
            <p:ph type="title"/>
          </p:nvPr>
        </p:nvSpPr>
        <p:spPr>
          <a:xfrm>
            <a:off x="1495943" y="1060526"/>
            <a:ext cx="5248735" cy="72492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Observación de los carbonatos libres</a:t>
            </a:r>
            <a:endParaRPr lang="es-AR" dirty="0"/>
          </a:p>
        </p:txBody>
      </p:sp>
      <p:sp>
        <p:nvSpPr>
          <p:cNvPr id="10" name="Content Placeholder 2"/>
          <p:cNvSpPr>
            <a:spLocks noGrp="1"/>
          </p:cNvSpPr>
          <p:nvPr>
            <p:ph sz="half" idx="1"/>
          </p:nvPr>
        </p:nvSpPr>
        <p:spPr>
          <a:xfrm>
            <a:off x="1473430" y="1807844"/>
            <a:ext cx="5068755" cy="4693540"/>
          </a:xfrm>
        </p:spPr>
        <p:txBody>
          <a:bodyPr>
            <a:noAutofit/>
          </a:bodyPr>
          <a:lstStyle/>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Busque con atención la presencia de efervescencia. Cuantos más carbonatos estén presentes, más burbujas (efervescencia) observará.</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dirty="0">
                <a:solidFill>
                  <a:srgbClr val="000000"/>
                </a:solidFill>
                <a:latin typeface="Arial"/>
                <a:ea typeface="Arial"/>
                <a:cs typeface="Arial"/>
                <a:sym typeface="Arial"/>
              </a:rPr>
              <a:t>Observe y registre si la efervescencia es </a:t>
            </a:r>
            <a:r>
              <a:rPr lang="es-ES" sz="1600" b="1" dirty="0">
                <a:solidFill>
                  <a:srgbClr val="000000"/>
                </a:solidFill>
                <a:latin typeface="Arial"/>
                <a:ea typeface="Arial"/>
                <a:cs typeface="Arial"/>
                <a:sym typeface="Arial"/>
              </a:rPr>
              <a:t>nula</a:t>
            </a:r>
            <a:r>
              <a:rPr lang="es-ES" sz="1600" dirty="0">
                <a:solidFill>
                  <a:srgbClr val="000000"/>
                </a:solidFill>
                <a:latin typeface="Arial"/>
                <a:ea typeface="Arial"/>
                <a:cs typeface="Arial"/>
                <a:sym typeface="Arial"/>
              </a:rPr>
              <a:t>, </a:t>
            </a:r>
            <a:r>
              <a:rPr lang="es-ES" sz="1600" b="1" dirty="0">
                <a:solidFill>
                  <a:srgbClr val="000000"/>
                </a:solidFill>
                <a:latin typeface="Arial"/>
                <a:ea typeface="Arial"/>
                <a:cs typeface="Arial"/>
                <a:sym typeface="Arial"/>
              </a:rPr>
              <a:t>leve </a:t>
            </a:r>
            <a:r>
              <a:rPr lang="es-ES" sz="1600" dirty="0">
                <a:solidFill>
                  <a:srgbClr val="000000"/>
                </a:solidFill>
                <a:latin typeface="Arial"/>
                <a:ea typeface="Arial"/>
                <a:cs typeface="Arial"/>
                <a:sym typeface="Arial"/>
              </a:rPr>
              <a:t>o </a:t>
            </a:r>
            <a:r>
              <a:rPr lang="es-ES" sz="1600" b="1" dirty="0">
                <a:solidFill>
                  <a:srgbClr val="000000"/>
                </a:solidFill>
                <a:latin typeface="Arial"/>
                <a:ea typeface="Arial"/>
                <a:cs typeface="Arial"/>
                <a:sym typeface="Arial"/>
              </a:rPr>
              <a:t>fuerte</a:t>
            </a:r>
            <a:r>
              <a:rPr lang="es-ES" sz="1600" dirty="0">
                <a:solidFill>
                  <a:srgbClr val="000000"/>
                </a:solidFill>
                <a:latin typeface="Arial"/>
                <a:ea typeface="Arial"/>
                <a:cs typeface="Arial"/>
                <a:sym typeface="Arial"/>
              </a:rPr>
              <a:t>.</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b="1" dirty="0">
                <a:solidFill>
                  <a:srgbClr val="000000"/>
                </a:solidFill>
                <a:latin typeface="Arial"/>
                <a:ea typeface="Arial"/>
                <a:cs typeface="Arial"/>
                <a:sym typeface="Arial"/>
              </a:rPr>
              <a:t>Ninguno</a:t>
            </a:r>
            <a:r>
              <a:rPr lang="es-ES" sz="1600" dirty="0">
                <a:solidFill>
                  <a:srgbClr val="000000"/>
                </a:solidFill>
                <a:latin typeface="Arial"/>
                <a:ea typeface="Arial"/>
                <a:cs typeface="Arial"/>
                <a:sym typeface="Arial"/>
              </a:rPr>
              <a:t>: si no observa reacción, el suelo no tiene presentes carbonatos libres.</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b="1" dirty="0">
                <a:solidFill>
                  <a:srgbClr val="000000"/>
                </a:solidFill>
                <a:latin typeface="Arial"/>
                <a:ea typeface="Arial"/>
                <a:cs typeface="Arial"/>
                <a:sym typeface="Arial"/>
              </a:rPr>
              <a:t>Ligero</a:t>
            </a:r>
            <a:r>
              <a:rPr lang="es-ES" sz="1600" dirty="0">
                <a:solidFill>
                  <a:srgbClr val="000000"/>
                </a:solidFill>
                <a:latin typeface="Arial"/>
                <a:ea typeface="Arial"/>
                <a:cs typeface="Arial"/>
                <a:sym typeface="Arial"/>
              </a:rPr>
              <a:t>: si observa una acción de burbujeo muy leve; esto indica la presencia de algunos carbonatos.</a:t>
            </a:r>
          </a:p>
          <a:p>
            <a:pPr marL="0" lvl="0" indent="0" algn="just">
              <a:lnSpc>
                <a:spcPct val="93000"/>
              </a:lnSpc>
              <a:spcBef>
                <a:spcPts val="0"/>
              </a:spcBef>
              <a:buClr>
                <a:srgbClr val="000000"/>
              </a:buClr>
              <a:buSzPct val="25000"/>
              <a:buNone/>
            </a:pPr>
            <a:endParaRPr lang="es-E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s-ES" sz="1600" b="1" dirty="0">
                <a:solidFill>
                  <a:srgbClr val="000000"/>
                </a:solidFill>
                <a:latin typeface="Arial"/>
                <a:ea typeface="Arial"/>
                <a:cs typeface="Arial"/>
                <a:sym typeface="Arial"/>
              </a:rPr>
              <a:t>Fuerte</a:t>
            </a:r>
            <a:r>
              <a:rPr lang="es-ES" sz="1600" dirty="0">
                <a:solidFill>
                  <a:srgbClr val="000000"/>
                </a:solidFill>
                <a:latin typeface="Arial"/>
                <a:ea typeface="Arial"/>
                <a:cs typeface="Arial"/>
                <a:sym typeface="Arial"/>
              </a:rPr>
              <a:t>: si hay una reacción fuerte (muchas y / o burbujas grandes); esto indica que puede haber muchos carbonatos presentes.</a:t>
            </a:r>
            <a:endParaRPr lang="es-AR" sz="1600" b="1" dirty="0">
              <a:solidFill>
                <a:srgbClr val="000000"/>
              </a:solidFill>
              <a:latin typeface="Arial"/>
              <a:ea typeface="Arial"/>
              <a:cs typeface="Arial"/>
              <a:sym typeface="Arial"/>
            </a:endParaRPr>
          </a:p>
        </p:txBody>
      </p:sp>
      <p:pic>
        <p:nvPicPr>
          <p:cNvPr id="11" name="Content Placeholder 3" descr="Illustration showing what is meant by none, slight or strong acid reaction. No reaction= no bubbles.  A slight reaction has a few isolated bubbles. A strong reaction is indicated by many or large bubble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2185" y="3332724"/>
            <a:ext cx="2601551" cy="2109366"/>
          </a:xfrm>
        </p:spPr>
      </p:pic>
    </p:spTree>
    <p:extLst>
      <p:ext uri="{BB962C8B-B14F-4D97-AF65-F5344CB8AC3E}">
        <p14:creationId xmlns:p14="http://schemas.microsoft.com/office/powerpoint/2010/main" val="1315377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52</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52</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52</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pic>
        <p:nvPicPr>
          <p:cNvPr id="10" name="Content Placeholder 5" descr="Screenshot of the data entry screen on the GLOBE web site. Click on the Enter data button.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322"/>
          <a:stretch/>
        </p:blipFill>
        <p:spPr>
          <a:xfrm>
            <a:off x="1439306" y="1811520"/>
            <a:ext cx="7160079" cy="3894336"/>
          </a:xfrm>
          <a:prstGeom prst="rect">
            <a:avLst/>
          </a:prstGeom>
        </p:spPr>
      </p:pic>
      <p:sp>
        <p:nvSpPr>
          <p:cNvPr id="12" name="Title 4">
            <a:extLst>
              <a:ext uri="{FF2B5EF4-FFF2-40B4-BE49-F238E27FC236}">
                <a16:creationId xmlns:a16="http://schemas.microsoft.com/office/drawing/2014/main" id="{1F52C111-ADA3-4DA1-A49C-E3BB1F208E73}"/>
              </a:ext>
            </a:extLst>
          </p:cNvPr>
          <p:cNvSpPr>
            <a:spLocks noGrp="1"/>
          </p:cNvSpPr>
          <p:nvPr>
            <p:ph type="title"/>
          </p:nvPr>
        </p:nvSpPr>
        <p:spPr>
          <a:xfrm>
            <a:off x="1495943" y="1060526"/>
            <a:ext cx="5248735" cy="72492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Ingreso de datos de la caracterización del suelo</a:t>
            </a:r>
            <a:endParaRPr lang="es-AR" dirty="0"/>
          </a:p>
        </p:txBody>
      </p:sp>
      <p:sp>
        <p:nvSpPr>
          <p:cNvPr id="14" name="Content Placeholder 2"/>
          <p:cNvSpPr txBox="1">
            <a:spLocks/>
          </p:cNvSpPr>
          <p:nvPr/>
        </p:nvSpPr>
        <p:spPr>
          <a:xfrm>
            <a:off x="1439306" y="5741708"/>
            <a:ext cx="6369670" cy="614644"/>
          </a:xfrm>
          <a:prstGeom prst="rect">
            <a:avLst/>
          </a:prstGeom>
          <a:no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600" b="1" dirty="0" smtClean="0">
                <a:solidFill>
                  <a:srgbClr val="000000"/>
                </a:solidFill>
                <a:latin typeface="Arial"/>
                <a:ea typeface="Arial"/>
                <a:cs typeface="Arial"/>
                <a:sym typeface="Arial"/>
              </a:rPr>
              <a:t>Para ingresar los datos, ingrese al sitio web. Haga clic en el botón de “Ingresar datos” (“</a:t>
            </a:r>
            <a:r>
              <a:rPr lang="es-AR" sz="1600" b="1" dirty="0" err="1" smtClean="0">
                <a:solidFill>
                  <a:srgbClr val="000000"/>
                </a:solidFill>
                <a:latin typeface="Arial"/>
                <a:ea typeface="Arial"/>
                <a:cs typeface="Arial"/>
                <a:sym typeface="Arial"/>
              </a:rPr>
              <a:t>Enter</a:t>
            </a:r>
            <a:r>
              <a:rPr lang="es-AR" sz="1600" b="1" dirty="0" smtClean="0">
                <a:solidFill>
                  <a:srgbClr val="000000"/>
                </a:solidFill>
                <a:latin typeface="Arial"/>
                <a:ea typeface="Arial"/>
                <a:cs typeface="Arial"/>
                <a:sym typeface="Arial"/>
              </a:rPr>
              <a:t> Data”).</a:t>
            </a:r>
            <a:endParaRPr lang="es-AR" sz="16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48224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53</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53</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53</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3">
            <a:extLst>
              <a:ext uri="{FF2B5EF4-FFF2-40B4-BE49-F238E27FC236}">
                <a16:creationId xmlns:a16="http://schemas.microsoft.com/office/drawing/2014/main" id="{9BE87EA9-6333-4125-B266-C1A824D92E5D}"/>
              </a:ext>
            </a:extLst>
          </p:cNvPr>
          <p:cNvSpPr>
            <a:spLocks noGrp="1"/>
          </p:cNvSpPr>
          <p:nvPr>
            <p:ph type="title"/>
          </p:nvPr>
        </p:nvSpPr>
        <p:spPr>
          <a:xfrm>
            <a:off x="1467442" y="1060526"/>
            <a:ext cx="7047908" cy="524366"/>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Ingreso de datos de la caracterización del suelo - 1</a:t>
            </a:r>
            <a:endParaRPr lang="es-AR"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ES" sz="1800" dirty="0">
                <a:solidFill>
                  <a:schemeClr val="dk1"/>
                </a:solidFill>
                <a:ea typeface="Calibri"/>
                <a:cs typeface="Calibri"/>
                <a:sym typeface="Calibri"/>
              </a:rPr>
              <a:t>Después de definir los horizontes y completar las mediciones de campo de caracterización del suelo, es el momento de ingresar los datos. Vaya a Entrada de datos y seleccione </a:t>
            </a:r>
            <a:r>
              <a:rPr lang="es-ES" sz="1800" b="1" dirty="0">
                <a:solidFill>
                  <a:schemeClr val="dk1"/>
                </a:solidFill>
                <a:ea typeface="Calibri"/>
                <a:cs typeface="Calibri"/>
                <a:sym typeface="Calibri"/>
              </a:rPr>
              <a:t>Definición del sitio </a:t>
            </a:r>
            <a:r>
              <a:rPr lang="es-ES" sz="1800" dirty="0">
                <a:solidFill>
                  <a:schemeClr val="dk1"/>
                </a:solidFill>
                <a:ea typeface="Calibri"/>
                <a:cs typeface="Calibri"/>
                <a:sym typeface="Calibri"/>
              </a:rPr>
              <a:t>para su escuela. Complete la información general de la definición del sitio.</a:t>
            </a:r>
            <a:endParaRPr lang="es-AR" sz="1800" dirty="0" smtClean="0">
              <a:solidFill>
                <a:schemeClr val="dk1"/>
              </a:solidFill>
              <a:ea typeface="Calibri"/>
              <a:cs typeface="Calibri"/>
              <a:sym typeface="Calibri"/>
            </a:endParaRPr>
          </a:p>
          <a:p>
            <a:pPr marL="0" indent="0">
              <a:spcBef>
                <a:spcPts val="0"/>
              </a:spcBef>
              <a:buNone/>
            </a:pPr>
            <a:endParaRPr lang="es-AR" sz="1800" dirty="0">
              <a:solidFill>
                <a:schemeClr val="dk1"/>
              </a:solidFill>
              <a:ea typeface="Calibri"/>
              <a:cs typeface="Calibri"/>
              <a:sym typeface="Calibri"/>
            </a:endParaRPr>
          </a:p>
        </p:txBody>
      </p:sp>
      <p:pic>
        <p:nvPicPr>
          <p:cNvPr id="11" name="Shape 1080" descr="Screen shot of the site definition page. Add site type as Soil Characterization, and provide Name, latitude, longitude and elevation. "/>
          <p:cNvPicPr preferRelativeResize="0">
            <a:picLocks noGrp="1"/>
          </p:cNvPicPr>
          <p:nvPr>
            <p:ph sz="half" idx="2"/>
          </p:nvPr>
        </p:nvPicPr>
        <p:blipFill rotWithShape="1">
          <a:blip r:embed="rId2">
            <a:alphaModFix/>
          </a:blip>
          <a:srcRect/>
          <a:stretch/>
        </p:blipFill>
        <p:spPr>
          <a:xfrm>
            <a:off x="1643354" y="2740304"/>
            <a:ext cx="6399634" cy="3427476"/>
          </a:xfrm>
          <a:prstGeom prst="rect">
            <a:avLst/>
          </a:prstGeom>
          <a:noFill/>
          <a:ln>
            <a:noFill/>
          </a:ln>
        </p:spPr>
      </p:pic>
    </p:spTree>
    <p:extLst>
      <p:ext uri="{BB962C8B-B14F-4D97-AF65-F5344CB8AC3E}">
        <p14:creationId xmlns:p14="http://schemas.microsoft.com/office/powerpoint/2010/main" val="2725571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54</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54</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54</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4">
            <a:extLst>
              <a:ext uri="{FF2B5EF4-FFF2-40B4-BE49-F238E27FC236}">
                <a16:creationId xmlns:a16="http://schemas.microsoft.com/office/drawing/2014/main" id="{4D1C3EF0-BF8B-4500-BF0F-61D7CA92A82D}"/>
              </a:ext>
            </a:extLst>
          </p:cNvPr>
          <p:cNvSpPr>
            <a:spLocks noGrp="1"/>
          </p:cNvSpPr>
          <p:nvPr>
            <p:ph type="title"/>
          </p:nvPr>
        </p:nvSpPr>
        <p:spPr>
          <a:xfrm>
            <a:off x="1467442" y="1023772"/>
            <a:ext cx="7002112" cy="645291"/>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Ingreso de datos de la caracterización del suelo - 2</a:t>
            </a:r>
            <a:endParaRPr lang="es-AR" dirty="0"/>
          </a:p>
        </p:txBody>
      </p:sp>
      <p:sp>
        <p:nvSpPr>
          <p:cNvPr id="10" name="Content Placeholder 2"/>
          <p:cNvSpPr txBox="1">
            <a:spLocks/>
          </p:cNvSpPr>
          <p:nvPr/>
        </p:nvSpPr>
        <p:spPr>
          <a:xfrm>
            <a:off x="1467442" y="1597517"/>
            <a:ext cx="7327421" cy="7159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ES" sz="1800" dirty="0">
                <a:solidFill>
                  <a:schemeClr val="dk1"/>
                </a:solidFill>
                <a:ea typeface="Calibri"/>
                <a:cs typeface="Calibri"/>
                <a:sym typeface="Calibri"/>
              </a:rPr>
              <a:t>Desplácese hacia abajo en la página para ingresar la entrada de datos específicos del sitio de caracterización del suelo</a:t>
            </a:r>
            <a:r>
              <a:rPr lang="es-ES" sz="1800" dirty="0" smtClean="0">
                <a:solidFill>
                  <a:schemeClr val="dk1"/>
                </a:solidFill>
                <a:ea typeface="Calibri"/>
                <a:cs typeface="Calibri"/>
                <a:sym typeface="Calibri"/>
              </a:rPr>
              <a:t>.</a:t>
            </a:r>
            <a:endParaRPr lang="es-AR" sz="1800" dirty="0" smtClean="0">
              <a:solidFill>
                <a:schemeClr val="dk1"/>
              </a:solidFill>
              <a:ea typeface="Calibri"/>
              <a:cs typeface="Calibri"/>
              <a:sym typeface="Calibri"/>
            </a:endParaRPr>
          </a:p>
          <a:p>
            <a:pPr marL="0" indent="0">
              <a:spcBef>
                <a:spcPts val="0"/>
              </a:spcBef>
              <a:buNone/>
            </a:pPr>
            <a:endParaRPr lang="es-AR" sz="1800" dirty="0">
              <a:solidFill>
                <a:schemeClr val="dk1"/>
              </a:solidFill>
              <a:ea typeface="Calibri"/>
              <a:cs typeface="Calibri"/>
              <a:sym typeface="Calibri"/>
            </a:endParaRPr>
          </a:p>
        </p:txBody>
      </p:sp>
      <p:pic>
        <p:nvPicPr>
          <p:cNvPr id="11" name="Content Placeholder 3" descr="enter the slope, method, landscape positon, land use, parent material, cover type and distance from major features. On the Soil Characterization data page, you are asked if you want to define a horizon at this time? select yes to proceed"/>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8058"/>
          <a:stretch/>
        </p:blipFill>
        <p:spPr>
          <a:xfrm>
            <a:off x="2450592" y="2242808"/>
            <a:ext cx="5499089" cy="3801376"/>
          </a:xfrm>
        </p:spPr>
      </p:pic>
      <p:sp>
        <p:nvSpPr>
          <p:cNvPr id="12" name="Content Placeholder 2"/>
          <p:cNvSpPr txBox="1">
            <a:spLocks/>
          </p:cNvSpPr>
          <p:nvPr/>
        </p:nvSpPr>
        <p:spPr>
          <a:xfrm>
            <a:off x="2904632" y="6049029"/>
            <a:ext cx="4312270" cy="614644"/>
          </a:xfrm>
          <a:prstGeom prst="rect">
            <a:avLst/>
          </a:prstGeom>
          <a:noFill/>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Haga clic aquí para abrir la página de definición de horizontes.</a:t>
            </a:r>
            <a:endParaRPr lang="es-AR" sz="16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71494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55</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55</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55</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3">
            <a:extLst>
              <a:ext uri="{FF2B5EF4-FFF2-40B4-BE49-F238E27FC236}">
                <a16:creationId xmlns:a16="http://schemas.microsoft.com/office/drawing/2014/main" id="{64BA7AA9-F4A0-459B-896B-40F9059E5D1F}"/>
              </a:ext>
            </a:extLst>
          </p:cNvPr>
          <p:cNvSpPr>
            <a:spLocks noGrp="1"/>
          </p:cNvSpPr>
          <p:nvPr>
            <p:ph type="title"/>
          </p:nvPr>
        </p:nvSpPr>
        <p:spPr>
          <a:xfrm>
            <a:off x="1290550" y="1046556"/>
            <a:ext cx="7423682" cy="724923"/>
          </a:xfrm>
        </p:spPr>
        <p:txBody>
          <a:bodyPr>
            <a:normAutofit fontScale="90000"/>
          </a:bodyPr>
          <a:lstStyle/>
          <a:p>
            <a:pPr rtl="0" eaLnBrk="1" latinLnBrk="0" hangingPunct="1"/>
            <a:r>
              <a:rPr lang="es-AR" sz="2800" b="1" kern="1200" dirty="0" smtClean="0">
                <a:solidFill>
                  <a:srgbClr val="48340C"/>
                </a:solidFill>
                <a:effectLst/>
                <a:latin typeface="Calibri" panose="020F0502020204030204" pitchFamily="34" charset="0"/>
                <a:ea typeface="+mn-ea"/>
                <a:cs typeface="+mn-cs"/>
              </a:rPr>
              <a:t>Ingreso de datos de las propiedades del horizonte - 1</a:t>
            </a:r>
            <a:endParaRPr lang="es-AR" dirty="0"/>
          </a:p>
        </p:txBody>
      </p:sp>
      <p:sp>
        <p:nvSpPr>
          <p:cNvPr id="10"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AR" sz="1800" dirty="0" smtClean="0">
                <a:solidFill>
                  <a:schemeClr val="dk1"/>
                </a:solidFill>
                <a:ea typeface="Calibri"/>
                <a:cs typeface="Calibri"/>
                <a:sym typeface="Calibri"/>
              </a:rPr>
              <a:t>Comience definiendo el horizonte 1.</a:t>
            </a:r>
          </a:p>
          <a:p>
            <a:pPr marL="0" indent="0">
              <a:spcBef>
                <a:spcPts val="0"/>
              </a:spcBef>
              <a:buNone/>
            </a:pPr>
            <a:endParaRPr lang="es-AR" sz="1800" dirty="0">
              <a:solidFill>
                <a:schemeClr val="dk1"/>
              </a:solidFill>
              <a:ea typeface="Calibri"/>
              <a:cs typeface="Calibri"/>
              <a:sym typeface="Calibri"/>
            </a:endParaRPr>
          </a:p>
        </p:txBody>
      </p:sp>
      <p:pic>
        <p:nvPicPr>
          <p:cNvPr id="11" name="Content Placeholder 4" descr="Screenshot showing how to define your first horizon. enter the date of soil collection and the top and bottom depth. Estimate the moisture and use the drop down menu to select the soil structure for this horizon. Enter the main color code and secondary color if you have identified one.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1008"/>
          <a:stretch/>
        </p:blipFill>
        <p:spPr>
          <a:xfrm>
            <a:off x="1290550" y="2275180"/>
            <a:ext cx="4954802" cy="4312089"/>
          </a:xfrm>
        </p:spPr>
      </p:pic>
      <p:sp>
        <p:nvSpPr>
          <p:cNvPr id="12" name="Content Placeholder 2"/>
          <p:cNvSpPr txBox="1">
            <a:spLocks/>
          </p:cNvSpPr>
          <p:nvPr/>
        </p:nvSpPr>
        <p:spPr>
          <a:xfrm>
            <a:off x="6245352" y="2638196"/>
            <a:ext cx="1822816" cy="784219"/>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Ingrese las profundidad superior e inferior</a:t>
            </a:r>
            <a:endParaRPr lang="es-AR" sz="1600" dirty="0">
              <a:solidFill>
                <a:srgbClr val="000000"/>
              </a:solidFill>
              <a:latin typeface="Arial"/>
              <a:ea typeface="Arial"/>
              <a:cs typeface="Arial"/>
              <a:sym typeface="Arial"/>
            </a:endParaRPr>
          </a:p>
        </p:txBody>
      </p:sp>
      <p:sp>
        <p:nvSpPr>
          <p:cNvPr id="14" name="Content Placeholder 2"/>
          <p:cNvSpPr txBox="1">
            <a:spLocks/>
          </p:cNvSpPr>
          <p:nvPr/>
        </p:nvSpPr>
        <p:spPr>
          <a:xfrm>
            <a:off x="6141720" y="3825346"/>
            <a:ext cx="2139046" cy="1197623"/>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Utilice el menú desplegable para seleccionar la estructura del suelo para su horizonte</a:t>
            </a:r>
            <a:endParaRPr lang="es-AR" sz="1600" dirty="0">
              <a:solidFill>
                <a:srgbClr val="000000"/>
              </a:solidFill>
              <a:latin typeface="Arial"/>
              <a:ea typeface="Arial"/>
              <a:cs typeface="Arial"/>
              <a:sym typeface="Arial"/>
            </a:endParaRPr>
          </a:p>
        </p:txBody>
      </p:sp>
      <p:sp>
        <p:nvSpPr>
          <p:cNvPr id="15" name="Content Placeholder 2"/>
          <p:cNvSpPr txBox="1">
            <a:spLocks/>
          </p:cNvSpPr>
          <p:nvPr/>
        </p:nvSpPr>
        <p:spPr>
          <a:xfrm>
            <a:off x="6245352" y="5261992"/>
            <a:ext cx="2160021" cy="1122530"/>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Ingrese el código de color principal y el secundario en caso de que lo haya.</a:t>
            </a:r>
            <a:endParaRPr lang="es-AR" sz="16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97648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56</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56</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56</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0"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AR" sz="1800" dirty="0" smtClean="0">
                <a:solidFill>
                  <a:schemeClr val="dk1"/>
                </a:solidFill>
                <a:ea typeface="Calibri"/>
                <a:cs typeface="Calibri"/>
                <a:sym typeface="Calibri"/>
              </a:rPr>
              <a:t>Comience definiendo el horizonte 1.</a:t>
            </a:r>
          </a:p>
          <a:p>
            <a:pPr marL="0" lvl="0" indent="0">
              <a:spcBef>
                <a:spcPts val="0"/>
              </a:spcBef>
              <a:buSzPct val="25000"/>
              <a:buNone/>
            </a:pPr>
            <a:endParaRPr lang="es-AR" sz="1800" dirty="0" smtClean="0">
              <a:solidFill>
                <a:schemeClr val="dk1"/>
              </a:solidFill>
              <a:ea typeface="Calibri"/>
              <a:cs typeface="Calibri"/>
              <a:sym typeface="Calibri"/>
            </a:endParaRPr>
          </a:p>
          <a:p>
            <a:pPr marL="0" indent="0">
              <a:spcBef>
                <a:spcPts val="0"/>
              </a:spcBef>
              <a:buNone/>
            </a:pPr>
            <a:endParaRPr lang="es-AR" sz="1800" dirty="0">
              <a:solidFill>
                <a:schemeClr val="dk1"/>
              </a:solidFill>
              <a:ea typeface="Calibri"/>
              <a:cs typeface="Calibri"/>
              <a:sym typeface="Calibri"/>
            </a:endParaRPr>
          </a:p>
        </p:txBody>
      </p:sp>
      <p:pic>
        <p:nvPicPr>
          <p:cNvPr id="11" name="Content Placeholder 3" descr="there are dropdown menus for consistence, texture, root, rock and carbonate quantity estimates and a field to add your metadata. When you are finished, click to add the depths and properties of the next horizon.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023" b="14583"/>
          <a:stretch/>
        </p:blipFill>
        <p:spPr>
          <a:xfrm>
            <a:off x="2889504" y="2063111"/>
            <a:ext cx="5787776" cy="3789049"/>
          </a:xfrm>
        </p:spPr>
      </p:pic>
      <p:sp>
        <p:nvSpPr>
          <p:cNvPr id="12" name="Title 3">
            <a:extLst>
              <a:ext uri="{FF2B5EF4-FFF2-40B4-BE49-F238E27FC236}">
                <a16:creationId xmlns:a16="http://schemas.microsoft.com/office/drawing/2014/main" id="{64BA7AA9-F4A0-459B-896B-40F9059E5D1F}"/>
              </a:ext>
            </a:extLst>
          </p:cNvPr>
          <p:cNvSpPr txBox="1">
            <a:spLocks/>
          </p:cNvSpPr>
          <p:nvPr/>
        </p:nvSpPr>
        <p:spPr>
          <a:xfrm>
            <a:off x="1290550" y="1046556"/>
            <a:ext cx="7423682" cy="72492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800" b="1" dirty="0" smtClean="0">
                <a:solidFill>
                  <a:srgbClr val="48340C"/>
                </a:solidFill>
                <a:latin typeface="Calibri" panose="020F0502020204030204" pitchFamily="34" charset="0"/>
                <a:ea typeface="+mn-ea"/>
                <a:cs typeface="+mn-cs"/>
              </a:rPr>
              <a:t>Ingreso de datos de las propiedades del horizonte - 2</a:t>
            </a:r>
            <a:endParaRPr lang="es-AR" dirty="0"/>
          </a:p>
        </p:txBody>
      </p:sp>
      <p:sp>
        <p:nvSpPr>
          <p:cNvPr id="14" name="Content Placeholder 2"/>
          <p:cNvSpPr txBox="1">
            <a:spLocks/>
          </p:cNvSpPr>
          <p:nvPr/>
        </p:nvSpPr>
        <p:spPr>
          <a:xfrm>
            <a:off x="1418567" y="4439032"/>
            <a:ext cx="1562378" cy="590168"/>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Agregue sus metadatos</a:t>
            </a:r>
            <a:endParaRPr lang="es-AR" sz="1600" dirty="0">
              <a:solidFill>
                <a:srgbClr val="000000"/>
              </a:solidFill>
              <a:latin typeface="Arial"/>
              <a:ea typeface="Arial"/>
              <a:cs typeface="Arial"/>
              <a:sym typeface="Arial"/>
            </a:endParaRPr>
          </a:p>
        </p:txBody>
      </p:sp>
      <p:sp>
        <p:nvSpPr>
          <p:cNvPr id="15" name="Content Placeholder 2"/>
          <p:cNvSpPr txBox="1">
            <a:spLocks/>
          </p:cNvSpPr>
          <p:nvPr/>
        </p:nvSpPr>
        <p:spPr>
          <a:xfrm>
            <a:off x="1702074" y="5889054"/>
            <a:ext cx="5091918" cy="721232"/>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SzPct val="25000"/>
              <a:buNone/>
            </a:pPr>
            <a:r>
              <a:rPr lang="es-AR" sz="1600" dirty="0" smtClean="0">
                <a:solidFill>
                  <a:srgbClr val="000000"/>
                </a:solidFill>
                <a:latin typeface="Arial"/>
                <a:ea typeface="Arial"/>
                <a:cs typeface="Arial"/>
                <a:sym typeface="Arial"/>
              </a:rPr>
              <a:t>Cuando haya terminado, haga clic para agregar las profundidades y propiedades del siguiente horizonte.</a:t>
            </a:r>
            <a:endParaRPr lang="es-AR" sz="16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16638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57</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57</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57</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chemeClr val="bg1"/>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AR" sz="1800" dirty="0" smtClean="0">
                <a:solidFill>
                  <a:schemeClr val="dk1"/>
                </a:solidFill>
                <a:ea typeface="Calibri"/>
                <a:cs typeface="Calibri"/>
                <a:sym typeface="Calibri"/>
              </a:rPr>
              <a:t>Comience definiendo el horizonte 1.</a:t>
            </a:r>
          </a:p>
          <a:p>
            <a:pPr marL="0" lvl="0" indent="0">
              <a:spcBef>
                <a:spcPts val="0"/>
              </a:spcBef>
              <a:buSzPct val="25000"/>
              <a:buNone/>
            </a:pPr>
            <a:endParaRPr lang="es-AR" sz="1800" dirty="0" smtClean="0">
              <a:solidFill>
                <a:schemeClr val="dk1"/>
              </a:solidFill>
              <a:ea typeface="Calibri"/>
              <a:cs typeface="Calibri"/>
              <a:sym typeface="Calibri"/>
            </a:endParaRPr>
          </a:p>
          <a:p>
            <a:pPr marL="0" indent="0">
              <a:spcBef>
                <a:spcPts val="0"/>
              </a:spcBef>
              <a:buNone/>
            </a:pPr>
            <a:endParaRPr lang="es-AR" sz="1800" dirty="0">
              <a:solidFill>
                <a:schemeClr val="dk1"/>
              </a:solidFill>
              <a:ea typeface="Calibri"/>
              <a:cs typeface="Calibri"/>
              <a:sym typeface="Calibri"/>
            </a:endParaRPr>
          </a:p>
        </p:txBody>
      </p:sp>
      <p:sp>
        <p:nvSpPr>
          <p:cNvPr id="10" name="Title 3">
            <a:extLst>
              <a:ext uri="{FF2B5EF4-FFF2-40B4-BE49-F238E27FC236}">
                <a16:creationId xmlns:a16="http://schemas.microsoft.com/office/drawing/2014/main" id="{64BA7AA9-F4A0-459B-896B-40F9059E5D1F}"/>
              </a:ext>
            </a:extLst>
          </p:cNvPr>
          <p:cNvSpPr txBox="1">
            <a:spLocks/>
          </p:cNvSpPr>
          <p:nvPr/>
        </p:nvSpPr>
        <p:spPr>
          <a:xfrm>
            <a:off x="1290550" y="1046556"/>
            <a:ext cx="7423682" cy="72492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800" b="1" dirty="0" smtClean="0">
                <a:solidFill>
                  <a:srgbClr val="48340C"/>
                </a:solidFill>
                <a:latin typeface="Calibri" panose="020F0502020204030204" pitchFamily="34" charset="0"/>
                <a:ea typeface="+mn-ea"/>
                <a:cs typeface="+mn-cs"/>
              </a:rPr>
              <a:t>Ingreso de datos de las propiedades del horizonte - 3</a:t>
            </a:r>
            <a:endParaRPr lang="es-AR" dirty="0"/>
          </a:p>
        </p:txBody>
      </p:sp>
      <p:pic>
        <p:nvPicPr>
          <p:cNvPr id="12" name="Content Placeholder 4" descr="When you have completed these fields, click on create site. "/>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582"/>
          <a:stretch/>
        </p:blipFill>
        <p:spPr>
          <a:xfrm>
            <a:off x="3355848" y="2275181"/>
            <a:ext cx="4575171" cy="4391723"/>
          </a:xfrm>
        </p:spPr>
      </p:pic>
      <p:sp>
        <p:nvSpPr>
          <p:cNvPr id="11" name="Content Placeholder 2"/>
          <p:cNvSpPr txBox="1">
            <a:spLocks/>
          </p:cNvSpPr>
          <p:nvPr/>
        </p:nvSpPr>
        <p:spPr>
          <a:xfrm>
            <a:off x="1694660" y="3414425"/>
            <a:ext cx="1994840" cy="1399032"/>
          </a:xfrm>
          <a:prstGeom prst="rect">
            <a:avLst/>
          </a:prstGeom>
          <a:noFill/>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s-AR" sz="1400" dirty="0" smtClean="0">
                <a:solidFill>
                  <a:srgbClr val="000000"/>
                </a:solidFill>
                <a:latin typeface="Arial"/>
                <a:ea typeface="Arial"/>
                <a:cs typeface="Arial"/>
                <a:sym typeface="Arial"/>
              </a:rPr>
              <a:t>Cuando haya completado el ingreso de propiedades para todos los horizontes del sitio, haga clic en “Crear Sitio”.</a:t>
            </a:r>
            <a:endParaRPr lang="es-AR" sz="1400" dirty="0">
              <a:solidFill>
                <a:srgbClr val="000000"/>
              </a:solidFill>
              <a:latin typeface="Arial"/>
              <a:ea typeface="Arial"/>
              <a:cs typeface="Arial"/>
              <a:sym typeface="Arial"/>
            </a:endParaRPr>
          </a:p>
        </p:txBody>
      </p:sp>
      <p:cxnSp>
        <p:nvCxnSpPr>
          <p:cNvPr id="4" name="Conector recto de flecha 3"/>
          <p:cNvCxnSpPr>
            <a:stCxn id="11" idx="2"/>
          </p:cNvCxnSpPr>
          <p:nvPr/>
        </p:nvCxnSpPr>
        <p:spPr>
          <a:xfrm>
            <a:off x="2692080" y="4813457"/>
            <a:ext cx="663768" cy="15428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728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58</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58</a:t>
            </a:fld>
            <a:endParaRPr lang="es-AR" dirty="0"/>
          </a:p>
        </p:txBody>
      </p:sp>
      <p:sp>
        <p:nvSpPr>
          <p:cNvPr id="9" name="Rectángulo 8"/>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0" name="Title 1"/>
          <p:cNvSpPr>
            <a:spLocks noGrp="1"/>
          </p:cNvSpPr>
          <p:nvPr>
            <p:ph type="title"/>
          </p:nvPr>
        </p:nvSpPr>
        <p:spPr>
          <a:xfrm>
            <a:off x="1249896" y="589756"/>
            <a:ext cx="7886700" cy="1325563"/>
          </a:xfrm>
        </p:spPr>
        <p:txBody>
          <a:bodyPr>
            <a:normAutofit/>
          </a:bodyPr>
          <a:lstStyle/>
          <a:p>
            <a:r>
              <a:rPr lang="es-ES" sz="2500" b="1" dirty="0">
                <a:solidFill>
                  <a:srgbClr val="48340C"/>
                </a:solidFill>
                <a:latin typeface="Calibri" panose="020F0502020204030204" pitchFamily="34" charset="0"/>
                <a:ea typeface="+mn-ea"/>
                <a:cs typeface="+mn-cs"/>
              </a:rPr>
              <a:t>Caracterización de suelos Visualización de datos del sitio</a:t>
            </a:r>
            <a:endParaRPr lang="es-AR" sz="2500" b="1" dirty="0">
              <a:solidFill>
                <a:srgbClr val="48340C"/>
              </a:solidFill>
              <a:latin typeface="Calibri" panose="020F0502020204030204" pitchFamily="34" charset="0"/>
              <a:ea typeface="+mn-ea"/>
              <a:cs typeface="+mn-cs"/>
            </a:endParaRPr>
          </a:p>
        </p:txBody>
      </p:sp>
      <p:sp>
        <p:nvSpPr>
          <p:cNvPr id="11" name="Content Placeholder 2"/>
          <p:cNvSpPr>
            <a:spLocks noGrp="1"/>
          </p:cNvSpPr>
          <p:nvPr>
            <p:ph sz="half" idx="1"/>
          </p:nvPr>
        </p:nvSpPr>
        <p:spPr>
          <a:xfrm>
            <a:off x="1783080" y="1650281"/>
            <a:ext cx="6893595" cy="4168628"/>
          </a:xfrm>
        </p:spPr>
        <p:txBody>
          <a:bodyPr>
            <a:normAutofit fontScale="92500" lnSpcReduction="10000"/>
          </a:bodyPr>
          <a:lstStyle/>
          <a:p>
            <a:pPr marL="0" lvl="0" indent="0" algn="just">
              <a:lnSpc>
                <a:spcPct val="85000"/>
              </a:lnSpc>
              <a:spcBef>
                <a:spcPts val="0"/>
              </a:spcBef>
              <a:buSzPct val="25000"/>
              <a:buNone/>
            </a:pPr>
            <a:r>
              <a:rPr lang="es-ES" sz="1700" dirty="0" smtClean="0">
                <a:solidFill>
                  <a:srgbClr val="000000"/>
                </a:solidFill>
                <a:ea typeface="Calibri"/>
                <a:cs typeface="Calibri"/>
                <a:sym typeface="Calibri"/>
              </a:rPr>
              <a:t>La </a:t>
            </a:r>
            <a:r>
              <a:rPr lang="es-ES" sz="1700" dirty="0">
                <a:solidFill>
                  <a:srgbClr val="000000"/>
                </a:solidFill>
                <a:ea typeface="Calibri"/>
                <a:cs typeface="Calibri"/>
                <a:sym typeface="Calibri"/>
              </a:rPr>
              <a:t>visualización de datos de caracterización de suelos </a:t>
            </a:r>
            <a:r>
              <a:rPr lang="es-ES" sz="1700" dirty="0" smtClean="0">
                <a:solidFill>
                  <a:srgbClr val="000000"/>
                </a:solidFill>
                <a:ea typeface="Calibri"/>
                <a:cs typeface="Calibri"/>
                <a:sym typeface="Calibri"/>
              </a:rPr>
              <a:t>de GLOBE </a:t>
            </a:r>
            <a:r>
              <a:rPr lang="es-ES" sz="1700" dirty="0">
                <a:solidFill>
                  <a:srgbClr val="000000"/>
                </a:solidFill>
                <a:ea typeface="Calibri"/>
                <a:cs typeface="Calibri"/>
                <a:sym typeface="Calibri"/>
              </a:rPr>
              <a:t>tiene varios aspectos que son diferentes de la visualización de otros tipos de datos.</a:t>
            </a:r>
          </a:p>
          <a:p>
            <a:pPr marL="0" lvl="0" indent="0" algn="just">
              <a:lnSpc>
                <a:spcPct val="85000"/>
              </a:lnSpc>
              <a:spcBef>
                <a:spcPts val="0"/>
              </a:spcBef>
              <a:buSzPct val="25000"/>
              <a:buNone/>
            </a:pPr>
            <a:endParaRPr lang="es-ES" sz="1700" dirty="0">
              <a:solidFill>
                <a:srgbClr val="000000"/>
              </a:solidFill>
              <a:ea typeface="Calibri"/>
              <a:cs typeface="Calibri"/>
              <a:sym typeface="Calibri"/>
            </a:endParaRPr>
          </a:p>
          <a:p>
            <a:pPr marL="0" lvl="0" indent="0" algn="just">
              <a:lnSpc>
                <a:spcPct val="85000"/>
              </a:lnSpc>
              <a:spcBef>
                <a:spcPts val="0"/>
              </a:spcBef>
              <a:buSzPct val="25000"/>
              <a:buNone/>
            </a:pPr>
            <a:r>
              <a:rPr lang="es-ES" sz="1700" dirty="0">
                <a:solidFill>
                  <a:srgbClr val="000000"/>
                </a:solidFill>
                <a:ea typeface="Calibri"/>
                <a:cs typeface="Calibri"/>
                <a:sym typeface="Calibri"/>
              </a:rPr>
              <a:t>El mapa muestra los datos para la caracterización del suelo más reciente en cada sitio desde el inicio de este protocolo GLOBE. El carácter del suelo cambia lentamente, a menudo formándose durante siglos o más.</a:t>
            </a:r>
          </a:p>
          <a:p>
            <a:pPr marL="0" lvl="0" indent="0" algn="just">
              <a:lnSpc>
                <a:spcPct val="85000"/>
              </a:lnSpc>
              <a:spcBef>
                <a:spcPts val="0"/>
              </a:spcBef>
              <a:buSzPct val="25000"/>
              <a:buNone/>
            </a:pPr>
            <a:endParaRPr lang="es-ES" sz="1700" dirty="0">
              <a:solidFill>
                <a:srgbClr val="000000"/>
              </a:solidFill>
              <a:ea typeface="Calibri"/>
              <a:cs typeface="Calibri"/>
              <a:sym typeface="Calibri"/>
            </a:endParaRPr>
          </a:p>
          <a:p>
            <a:pPr marL="0" lvl="0" indent="0" algn="just">
              <a:lnSpc>
                <a:spcPct val="85000"/>
              </a:lnSpc>
              <a:spcBef>
                <a:spcPts val="0"/>
              </a:spcBef>
              <a:buSzPct val="25000"/>
              <a:buNone/>
            </a:pPr>
            <a:r>
              <a:rPr lang="es-ES" sz="1700" dirty="0">
                <a:solidFill>
                  <a:srgbClr val="000000"/>
                </a:solidFill>
                <a:ea typeface="Calibri"/>
                <a:cs typeface="Calibri"/>
                <a:sym typeface="Calibri"/>
              </a:rPr>
              <a:t>Si cambia la fecha de </a:t>
            </a:r>
            <a:r>
              <a:rPr lang="es-ES" sz="1700" dirty="0" smtClean="0">
                <a:solidFill>
                  <a:srgbClr val="000000"/>
                </a:solidFill>
                <a:ea typeface="Calibri"/>
                <a:cs typeface="Calibri"/>
                <a:sym typeface="Calibri"/>
              </a:rPr>
              <a:t>visualización </a:t>
            </a:r>
            <a:r>
              <a:rPr lang="es-ES" sz="1700" dirty="0">
                <a:solidFill>
                  <a:srgbClr val="000000"/>
                </a:solidFill>
                <a:ea typeface="Calibri"/>
                <a:cs typeface="Calibri"/>
                <a:sym typeface="Calibri"/>
              </a:rPr>
              <a:t>no se mostrarán los datos tomados más recientemente que esta fecha.</a:t>
            </a:r>
          </a:p>
          <a:p>
            <a:pPr marL="0" lvl="0" indent="0" algn="just">
              <a:lnSpc>
                <a:spcPct val="85000"/>
              </a:lnSpc>
              <a:spcBef>
                <a:spcPts val="0"/>
              </a:spcBef>
              <a:buSzPct val="25000"/>
              <a:buNone/>
            </a:pPr>
            <a:endParaRPr lang="es-ES" sz="1700" dirty="0">
              <a:solidFill>
                <a:srgbClr val="000000"/>
              </a:solidFill>
              <a:ea typeface="Calibri"/>
              <a:cs typeface="Calibri"/>
              <a:sym typeface="Calibri"/>
            </a:endParaRPr>
          </a:p>
          <a:p>
            <a:pPr marL="0" lvl="0" indent="0" algn="just">
              <a:lnSpc>
                <a:spcPct val="85000"/>
              </a:lnSpc>
              <a:spcBef>
                <a:spcPts val="0"/>
              </a:spcBef>
              <a:buSzPct val="25000"/>
              <a:buNone/>
            </a:pPr>
            <a:r>
              <a:rPr lang="es-ES" sz="1700" dirty="0">
                <a:solidFill>
                  <a:srgbClr val="000000"/>
                </a:solidFill>
                <a:ea typeface="Calibri"/>
                <a:cs typeface="Calibri"/>
                <a:sym typeface="Calibri"/>
              </a:rPr>
              <a:t>La profundidad de cada horizonte es un dato importante; no es solo parte de la definición del horizonte. Entonces, hay visualizaciones de la profundidad del horizonte para los 5 horizontes superiores.</a:t>
            </a:r>
          </a:p>
          <a:p>
            <a:pPr marL="0" lvl="0" indent="0" algn="just">
              <a:lnSpc>
                <a:spcPct val="85000"/>
              </a:lnSpc>
              <a:spcBef>
                <a:spcPts val="0"/>
              </a:spcBef>
              <a:buSzPct val="25000"/>
              <a:buNone/>
            </a:pPr>
            <a:endParaRPr lang="es-ES" sz="1700" dirty="0">
              <a:solidFill>
                <a:srgbClr val="000000"/>
              </a:solidFill>
              <a:ea typeface="Calibri"/>
              <a:cs typeface="Calibri"/>
              <a:sym typeface="Calibri"/>
            </a:endParaRPr>
          </a:p>
          <a:p>
            <a:pPr marL="0" lvl="0" indent="0" algn="just">
              <a:lnSpc>
                <a:spcPct val="85000"/>
              </a:lnSpc>
              <a:spcBef>
                <a:spcPts val="0"/>
              </a:spcBef>
              <a:buSzPct val="25000"/>
              <a:buNone/>
            </a:pPr>
            <a:r>
              <a:rPr lang="es-ES" sz="1700" dirty="0">
                <a:solidFill>
                  <a:srgbClr val="000000"/>
                </a:solidFill>
                <a:ea typeface="Calibri"/>
                <a:cs typeface="Calibri"/>
                <a:sym typeface="Calibri"/>
              </a:rPr>
              <a:t>Es interesante y útil conocer las propiedades del suelo para los horizontes donde se toman los datos de humedad y temperatura del suelo. Hay visualizaciones que muestran qué horizonte ocurre en estas diferentes profundidades de medición.</a:t>
            </a:r>
          </a:p>
          <a:p>
            <a:pPr marL="0" lvl="0" indent="0" algn="just">
              <a:lnSpc>
                <a:spcPct val="85000"/>
              </a:lnSpc>
              <a:spcBef>
                <a:spcPts val="0"/>
              </a:spcBef>
              <a:buSzPct val="25000"/>
              <a:buNone/>
            </a:pPr>
            <a:endParaRPr lang="es-ES" sz="1700" dirty="0">
              <a:solidFill>
                <a:srgbClr val="000000"/>
              </a:solidFill>
              <a:ea typeface="Calibri"/>
              <a:cs typeface="Calibri"/>
              <a:sym typeface="Calibri"/>
            </a:endParaRPr>
          </a:p>
          <a:p>
            <a:pPr marL="0" lvl="0" indent="0" algn="just">
              <a:lnSpc>
                <a:spcPct val="85000"/>
              </a:lnSpc>
              <a:spcBef>
                <a:spcPts val="0"/>
              </a:spcBef>
              <a:buSzPct val="25000"/>
              <a:buNone/>
            </a:pPr>
            <a:r>
              <a:rPr lang="es-ES" sz="1700" dirty="0">
                <a:solidFill>
                  <a:srgbClr val="000000"/>
                </a:solidFill>
                <a:ea typeface="Calibri"/>
                <a:cs typeface="Calibri"/>
                <a:sym typeface="Calibri"/>
              </a:rPr>
              <a:t>Los datos de múltiples horizontes se pueden mostrar abriendo múltiples capas de datos y organizándolas de modo que la capa con los puntos más pequeños esté en la parte superior. De esta manera, los datos de las capas aparecen en una pila (como un juguete para niños).</a:t>
            </a:r>
            <a:endParaRPr lang="es-AR" dirty="0"/>
          </a:p>
        </p:txBody>
      </p:sp>
      <p:pic>
        <p:nvPicPr>
          <p:cNvPr id="12" name="Content Placeholder 5" descr="Screen capture of a soil icon from the  GLOBE  Scientific Visualization System. There are cocentric circles in different colors which indicates that several horizons have been identified at this locatio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0544" y="5577839"/>
            <a:ext cx="717781" cy="817473"/>
          </a:xfrm>
        </p:spPr>
      </p:pic>
      <p:pic>
        <p:nvPicPr>
          <p:cNvPr id="14" name="Content Placeholder 8" descr="Legend showing what the different colors mean in the screen capture, in terms of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1" y="5745508"/>
            <a:ext cx="3446186" cy="482137"/>
          </a:xfrm>
          <a:prstGeom prst="rect">
            <a:avLst/>
          </a:prstGeom>
        </p:spPr>
      </p:pic>
      <p:cxnSp>
        <p:nvCxnSpPr>
          <p:cNvPr id="15" name="Straight Arrow Connector 10" descr="arrow pointing to the screen capture"/>
          <p:cNvCxnSpPr/>
          <p:nvPr/>
        </p:nvCxnSpPr>
        <p:spPr>
          <a:xfrm>
            <a:off x="5799828" y="5577839"/>
            <a:ext cx="700567" cy="408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4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5</a:t>
            </a:fld>
            <a:endParaRPr lang="en-US" dirty="0"/>
          </a:p>
        </p:txBody>
      </p:sp>
      <p:sp>
        <p:nvSpPr>
          <p:cNvPr id="9" name="Title 1"/>
          <p:cNvSpPr txBox="1">
            <a:spLocks/>
          </p:cNvSpPr>
          <p:nvPr/>
        </p:nvSpPr>
        <p:spPr>
          <a:xfrm>
            <a:off x="1290550" y="1007772"/>
            <a:ext cx="7886700" cy="695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smtClean="0">
                <a:solidFill>
                  <a:srgbClr val="3B2B0E"/>
                </a:solidFill>
                <a:latin typeface="+mn-lt"/>
              </a:rPr>
              <a:t>Equipos y materiales necesarios</a:t>
            </a:r>
            <a:endParaRPr lang="es-AR" sz="3200" b="1" dirty="0">
              <a:solidFill>
                <a:srgbClr val="3B2B0E"/>
              </a:solidFill>
              <a:latin typeface="+mn-lt"/>
            </a:endParaRPr>
          </a:p>
        </p:txBody>
      </p:sp>
      <p:pic>
        <p:nvPicPr>
          <p:cNvPr id="23" name="Content Placeholder 4" descr="Illustration showing pictures of each of the instruments needed for this protoco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505" y="1750942"/>
            <a:ext cx="4114569" cy="4723451"/>
          </a:xfrm>
          <a:prstGeom prst="rect">
            <a:avLst/>
          </a:prstGeom>
        </p:spPr>
      </p:pic>
      <p:sp>
        <p:nvSpPr>
          <p:cNvPr id="3" name="Content Placeholder 2"/>
          <p:cNvSpPr>
            <a:spLocks noGrp="1"/>
          </p:cNvSpPr>
          <p:nvPr>
            <p:ph sz="half" idx="2"/>
          </p:nvPr>
        </p:nvSpPr>
        <p:spPr>
          <a:xfrm>
            <a:off x="1424415" y="1780636"/>
            <a:ext cx="3886200" cy="4351338"/>
          </a:xfrm>
        </p:spPr>
        <p:txBody>
          <a:bodyPr>
            <a:normAutofit fontScale="77500" lnSpcReduction="20000"/>
          </a:bodyPr>
          <a:lstStyle/>
          <a:p>
            <a:r>
              <a:rPr lang="es-MX" sz="1800" dirty="0" smtClean="0"/>
              <a:t>Botella de spray.</a:t>
            </a:r>
          </a:p>
          <a:p>
            <a:r>
              <a:rPr lang="es-MX" sz="1800" dirty="0" err="1" smtClean="0"/>
              <a:t>Tees</a:t>
            </a:r>
            <a:r>
              <a:rPr lang="es-MX" sz="1800" dirty="0" smtClean="0"/>
              <a:t> de golf, clavos u otros marcadores de horizonte.</a:t>
            </a:r>
          </a:p>
          <a:p>
            <a:r>
              <a:rPr lang="es-MX" sz="1800" dirty="0" smtClean="0"/>
              <a:t>Libro de color del suelo.</a:t>
            </a:r>
          </a:p>
          <a:p>
            <a:r>
              <a:rPr lang="es-MX" sz="1800" dirty="0" smtClean="0"/>
              <a:t>Lapicera, lápiz o rotulador.</a:t>
            </a:r>
          </a:p>
          <a:p>
            <a:r>
              <a:rPr lang="es-MX" sz="1800" dirty="0" smtClean="0"/>
              <a:t>Toallas de papel.</a:t>
            </a:r>
          </a:p>
          <a:p>
            <a:r>
              <a:rPr lang="es-ES" sz="1800" dirty="0"/>
              <a:t>Llana, pala u otro dispositivo de </a:t>
            </a:r>
            <a:r>
              <a:rPr lang="es-ES" sz="1800" dirty="0" smtClean="0"/>
              <a:t>excavación.</a:t>
            </a:r>
          </a:p>
          <a:p>
            <a:r>
              <a:rPr lang="es-ES" sz="1800" dirty="0"/>
              <a:t>Metro o cinta </a:t>
            </a:r>
            <a:r>
              <a:rPr lang="es-ES" sz="1800" dirty="0" smtClean="0"/>
              <a:t>métrica.</a:t>
            </a:r>
            <a:endParaRPr lang="es-ES" sz="1800" dirty="0"/>
          </a:p>
          <a:p>
            <a:r>
              <a:rPr lang="es-ES" sz="1800" dirty="0"/>
              <a:t>Bolsas de </a:t>
            </a:r>
            <a:r>
              <a:rPr lang="es-ES" sz="1800" dirty="0" smtClean="0"/>
              <a:t>plástico.</a:t>
            </a:r>
            <a:endParaRPr lang="es-ES" sz="1800" dirty="0"/>
          </a:p>
          <a:p>
            <a:r>
              <a:rPr lang="es-ES" sz="1800" dirty="0" smtClean="0"/>
              <a:t>Cámara.</a:t>
            </a:r>
            <a:endParaRPr lang="es-ES" sz="1800" dirty="0"/>
          </a:p>
          <a:p>
            <a:r>
              <a:rPr lang="es-ES" sz="1800" dirty="0"/>
              <a:t>Guantes de </a:t>
            </a:r>
            <a:r>
              <a:rPr lang="es-ES" sz="1800" dirty="0" err="1" smtClean="0"/>
              <a:t>latex</a:t>
            </a:r>
            <a:r>
              <a:rPr lang="es-ES" sz="1800" dirty="0" smtClean="0"/>
              <a:t>.</a:t>
            </a:r>
            <a:endParaRPr lang="es-ES" sz="1800" dirty="0"/>
          </a:p>
          <a:p>
            <a:r>
              <a:rPr lang="es-ES" sz="1800" dirty="0"/>
              <a:t>Botella de ácido llena de </a:t>
            </a:r>
            <a:r>
              <a:rPr lang="es-ES" sz="1800" dirty="0" smtClean="0"/>
              <a:t>vinagre.</a:t>
            </a:r>
            <a:endParaRPr lang="es-ES" sz="1800" dirty="0"/>
          </a:p>
          <a:p>
            <a:r>
              <a:rPr lang="es-ES" sz="1800" dirty="0" smtClean="0"/>
              <a:t>Martillo.</a:t>
            </a:r>
            <a:endParaRPr lang="es-ES" sz="1800" dirty="0"/>
          </a:p>
          <a:p>
            <a:r>
              <a:rPr lang="es-ES" sz="1800" dirty="0"/>
              <a:t>Tamiz # 10 (aberturas de malla de 2 mm</a:t>
            </a:r>
            <a:r>
              <a:rPr lang="es-ES" sz="1800" dirty="0" smtClean="0"/>
              <a:t>).</a:t>
            </a:r>
            <a:endParaRPr lang="es-ES" sz="1800" dirty="0"/>
          </a:p>
          <a:p>
            <a:r>
              <a:rPr lang="es-ES" sz="1800" dirty="0"/>
              <a:t>Hojas de papel o platos de </a:t>
            </a:r>
            <a:r>
              <a:rPr lang="es-ES" sz="1800" dirty="0" smtClean="0"/>
              <a:t>papel.</a:t>
            </a:r>
            <a:endParaRPr lang="es-ES" sz="1800" dirty="0"/>
          </a:p>
          <a:p>
            <a:r>
              <a:rPr lang="es-ES" sz="1800" dirty="0"/>
              <a:t>Hoja de definición del sitio </a:t>
            </a:r>
            <a:r>
              <a:rPr lang="es-ES" sz="1800" dirty="0" smtClean="0"/>
              <a:t>GLOBE.</a:t>
            </a:r>
          </a:p>
        </p:txBody>
      </p:sp>
      <p:sp>
        <p:nvSpPr>
          <p:cNvPr id="12" name="Rectángulo 11"/>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chemeClr val="bg1"/>
                </a:solidFill>
              </a:rPr>
              <a:t>A. ¿Por qué caracterizar los perfiles del suelo?</a:t>
            </a:r>
          </a:p>
          <a:p>
            <a:endParaRPr lang="es-AR" sz="1200" b="1" dirty="0" smtClean="0">
              <a:solidFill>
                <a:srgbClr val="49330C"/>
              </a:solidFill>
            </a:endParaRPr>
          </a:p>
          <a:p>
            <a:r>
              <a:rPr lang="es-AR" sz="1200" b="1" dirty="0" smtClean="0">
                <a:solidFill>
                  <a:srgbClr val="49330C"/>
                </a:solidFill>
              </a:rPr>
              <a:t>B. Describir el perfil 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1280382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59</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59</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59</a:t>
            </a:fld>
            <a:endParaRPr lang="es-AR" dirty="0"/>
          </a:p>
        </p:txBody>
      </p:sp>
      <p:sp>
        <p:nvSpPr>
          <p:cNvPr id="8" name="Title 1"/>
          <p:cNvSpPr>
            <a:spLocks noGrp="1"/>
          </p:cNvSpPr>
          <p:nvPr>
            <p:ph type="title"/>
          </p:nvPr>
        </p:nvSpPr>
        <p:spPr>
          <a:xfrm>
            <a:off x="1508760" y="1096698"/>
            <a:ext cx="7006590" cy="497794"/>
          </a:xfrm>
        </p:spPr>
        <p:txBody>
          <a:bodyPr>
            <a:normAutofit fontScale="90000"/>
          </a:bodyPr>
          <a:lstStyle/>
          <a:p>
            <a:pPr lvl="0">
              <a:spcBef>
                <a:spcPts val="0"/>
              </a:spcBef>
              <a:buClr>
                <a:srgbClr val="000000"/>
              </a:buClr>
              <a:buSzPct val="25000"/>
            </a:pPr>
            <a:r>
              <a:rPr lang="es-ES" sz="2500" b="1" dirty="0">
                <a:solidFill>
                  <a:srgbClr val="48340C"/>
                </a:solidFill>
                <a:latin typeface="Calibri" panose="020F0502020204030204" pitchFamily="34" charset="0"/>
                <a:ea typeface="+mn-ea"/>
                <a:cs typeface="+mn-cs"/>
                <a:sym typeface="Arial"/>
              </a:rPr>
              <a:t>Visualización de datos de profundidad </a:t>
            </a:r>
            <a:r>
              <a:rPr lang="es-ES" sz="2500" b="1" dirty="0" smtClean="0">
                <a:solidFill>
                  <a:srgbClr val="48340C"/>
                </a:solidFill>
                <a:latin typeface="Calibri" panose="020F0502020204030204" pitchFamily="34" charset="0"/>
                <a:ea typeface="+mn-ea"/>
                <a:cs typeface="+mn-cs"/>
                <a:sym typeface="Arial"/>
              </a:rPr>
              <a:t>del horizonte del suelo </a:t>
            </a:r>
            <a:r>
              <a:rPr lang="es-ES" sz="2500" b="1" dirty="0">
                <a:solidFill>
                  <a:srgbClr val="48340C"/>
                </a:solidFill>
                <a:latin typeface="Calibri" panose="020F0502020204030204" pitchFamily="34" charset="0"/>
                <a:ea typeface="+mn-ea"/>
                <a:cs typeface="+mn-cs"/>
                <a:sym typeface="Arial"/>
              </a:rPr>
              <a:t>1</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719619"/>
            <a:ext cx="6903590" cy="540078"/>
          </a:xfrm>
        </p:spPr>
        <p:txBody>
          <a:bodyPr>
            <a:normAutofit/>
          </a:bodyPr>
          <a:lstStyle/>
          <a:p>
            <a:pPr marL="0" lvl="0" indent="0">
              <a:lnSpc>
                <a:spcPct val="85000"/>
              </a:lnSpc>
              <a:spcBef>
                <a:spcPts val="0"/>
              </a:spcBef>
              <a:buSzPct val="25000"/>
              <a:buNone/>
            </a:pPr>
            <a:r>
              <a:rPr lang="es-ES" sz="1600">
                <a:solidFill>
                  <a:srgbClr val="000000"/>
                </a:solidFill>
                <a:ea typeface="Calibri"/>
                <a:cs typeface="Calibri"/>
                <a:sym typeface="Calibri"/>
              </a:rPr>
              <a:t>La visualización de los datos del primer horizonte muestra qué tan profundo se extiende la capa superior.</a:t>
            </a:r>
            <a:endParaRPr lang="es-AR" sz="1600" dirty="0">
              <a:solidFill>
                <a:srgbClr val="000000"/>
              </a:solidFill>
              <a:ea typeface="Calibri"/>
              <a:cs typeface="Calibri"/>
              <a:sym typeface="Calibri"/>
            </a:endParaRPr>
          </a:p>
        </p:txBody>
      </p:sp>
      <p:pic>
        <p:nvPicPr>
          <p:cNvPr id="11" name="Shape 1164" descr="Screen capture of the GLOBE Scientific Visualization System. This is a map of the U.S., showing sites where the first horizon has been mapped and the depth of that horizon. "/>
          <p:cNvPicPr preferRelativeResize="0">
            <a:picLocks noGrp="1"/>
          </p:cNvPicPr>
          <p:nvPr>
            <p:ph sz="half" idx="2"/>
          </p:nvPr>
        </p:nvPicPr>
        <p:blipFill rotWithShape="1">
          <a:blip r:embed="rId2">
            <a:alphaModFix/>
          </a:blip>
          <a:srcRect/>
          <a:stretch/>
        </p:blipFill>
        <p:spPr>
          <a:xfrm>
            <a:off x="1869323" y="2384824"/>
            <a:ext cx="6576407" cy="3791968"/>
          </a:xfrm>
          <a:prstGeom prst="rect">
            <a:avLst/>
          </a:prstGeom>
          <a:noFill/>
          <a:ln>
            <a:noFill/>
          </a:ln>
        </p:spPr>
      </p:pic>
      <p:sp>
        <p:nvSpPr>
          <p:cNvPr id="12" name="Rectángulo 11"/>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286418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60</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60</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60</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a:solidFill>
                  <a:srgbClr val="48340C"/>
                </a:solidFill>
                <a:latin typeface="Calibri" panose="020F0502020204030204" pitchFamily="34" charset="0"/>
                <a:ea typeface="+mn-ea"/>
                <a:cs typeface="+mn-cs"/>
                <a:sym typeface="Arial"/>
              </a:rPr>
              <a:t>Visualización de </a:t>
            </a:r>
            <a:r>
              <a:rPr lang="es-ES" sz="2500" b="1" dirty="0" smtClean="0">
                <a:solidFill>
                  <a:srgbClr val="48340C"/>
                </a:solidFill>
                <a:latin typeface="Calibri" panose="020F0502020204030204" pitchFamily="34" charset="0"/>
                <a:ea typeface="+mn-ea"/>
                <a:cs typeface="+mn-cs"/>
                <a:sym typeface="Arial"/>
              </a:rPr>
              <a:t>datos de los horizontes 1 y 2</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719618"/>
            <a:ext cx="6903590" cy="710809"/>
          </a:xfrm>
        </p:spPr>
        <p:txBody>
          <a:bodyPr>
            <a:normAutofit lnSpcReduction="10000"/>
          </a:bodyPr>
          <a:lstStyle/>
          <a:p>
            <a:pPr marL="0" lvl="0" indent="0">
              <a:lnSpc>
                <a:spcPct val="85000"/>
              </a:lnSpc>
              <a:spcBef>
                <a:spcPts val="0"/>
              </a:spcBef>
              <a:buSzPct val="25000"/>
              <a:buNone/>
            </a:pPr>
            <a:r>
              <a:rPr lang="es-ES" sz="1600" dirty="0">
                <a:solidFill>
                  <a:srgbClr val="000000"/>
                </a:solidFill>
                <a:ea typeface="Calibri"/>
                <a:cs typeface="Calibri"/>
                <a:sym typeface="Calibri"/>
              </a:rPr>
              <a:t>Los puntos del mapa son de diferentes tamaños para que pueda comparar dos o más horizontes al mismo tiempo agregando dos capas de datos. Asegúrese de tener la capa de datos </a:t>
            </a:r>
            <a:r>
              <a:rPr lang="es-ES" sz="1600" dirty="0" smtClean="0">
                <a:solidFill>
                  <a:srgbClr val="000000"/>
                </a:solidFill>
                <a:ea typeface="Calibri"/>
                <a:cs typeface="Calibri"/>
                <a:sym typeface="Calibri"/>
              </a:rPr>
              <a:t>del Horizonte </a:t>
            </a:r>
            <a:r>
              <a:rPr lang="es-ES" sz="1600" dirty="0">
                <a:solidFill>
                  <a:srgbClr val="000000"/>
                </a:solidFill>
                <a:ea typeface="Calibri"/>
                <a:cs typeface="Calibri"/>
                <a:sym typeface="Calibri"/>
              </a:rPr>
              <a:t>1 en la parte superior.</a:t>
            </a:r>
            <a:endParaRPr lang="es-AR" sz="1600" dirty="0">
              <a:solidFill>
                <a:srgbClr val="000000"/>
              </a:solidFill>
              <a:ea typeface="Calibri"/>
              <a:cs typeface="Calibri"/>
              <a:sym typeface="Calibri"/>
            </a:endParaRPr>
          </a:p>
        </p:txBody>
      </p:sp>
      <p:pic>
        <p:nvPicPr>
          <p:cNvPr id="12" name="Shape 1175" descr="This screen shot of the GLOBE Vis System shows how both horizon one and two can be plotted on the same map. "/>
          <p:cNvPicPr preferRelativeResize="0">
            <a:picLocks/>
          </p:cNvPicPr>
          <p:nvPr/>
        </p:nvPicPr>
        <p:blipFill rotWithShape="1">
          <a:blip r:embed="rId2">
            <a:alphaModFix/>
          </a:blip>
          <a:srcRect/>
          <a:stretch/>
        </p:blipFill>
        <p:spPr>
          <a:xfrm>
            <a:off x="1536815" y="2702923"/>
            <a:ext cx="7075170" cy="3746058"/>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734562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61</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61</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61</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a:solidFill>
                  <a:srgbClr val="48340C"/>
                </a:solidFill>
                <a:latin typeface="Calibri" panose="020F0502020204030204" pitchFamily="34" charset="0"/>
                <a:ea typeface="+mn-ea"/>
                <a:cs typeface="+mn-cs"/>
                <a:sym typeface="Arial"/>
              </a:rPr>
              <a:t>Visualización de </a:t>
            </a:r>
            <a:r>
              <a:rPr lang="es-ES" sz="2500" b="1" dirty="0" smtClean="0">
                <a:solidFill>
                  <a:srgbClr val="48340C"/>
                </a:solidFill>
                <a:latin typeface="Calibri" panose="020F0502020204030204" pitchFamily="34" charset="0"/>
                <a:ea typeface="+mn-ea"/>
                <a:cs typeface="+mn-cs"/>
                <a:sym typeface="Arial"/>
              </a:rPr>
              <a:t>datos de los horizontes 1, 2 y 3</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594492"/>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El mapa muestra pilas de puntos con el horizonte 1 en la parte superior rodeado por el horizonte 2 con el horizonte 3 más externo en los sitios con 3 horizontes informados.</a:t>
            </a:r>
            <a:endParaRPr lang="es-AR" sz="1600" dirty="0">
              <a:solidFill>
                <a:srgbClr val="000000"/>
              </a:solidFill>
              <a:ea typeface="Calibri"/>
              <a:cs typeface="Calibri"/>
              <a:sym typeface="Calibri"/>
            </a:endParaRPr>
          </a:p>
        </p:txBody>
      </p:sp>
      <p:pic>
        <p:nvPicPr>
          <p:cNvPr id="11" name="Shape 1186" descr="This screen shot of the GLOBE Vis System shows how horizons 1, 2 and 3 can be plotted on the same map. "/>
          <p:cNvPicPr preferRelativeResize="0">
            <a:picLocks noGrp="1"/>
          </p:cNvPicPr>
          <p:nvPr>
            <p:ph sz="half" idx="2"/>
          </p:nvPr>
        </p:nvPicPr>
        <p:blipFill rotWithShape="1">
          <a:blip r:embed="rId2">
            <a:alphaModFix/>
          </a:blip>
          <a:srcRect/>
          <a:stretch/>
        </p:blipFill>
        <p:spPr>
          <a:xfrm>
            <a:off x="1520190" y="2270233"/>
            <a:ext cx="7258050" cy="3947688"/>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805162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62</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62</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62</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¿Qué horizonte está a 10 cm de profundidad?</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594492"/>
            <a:ext cx="7333488" cy="710809"/>
          </a:xfrm>
        </p:spPr>
        <p:txBody>
          <a:bodyPr>
            <a:normAutofit fontScale="92500" lnSpcReduction="20000"/>
          </a:bodyPr>
          <a:lstStyle/>
          <a:p>
            <a:pPr marL="0" lvl="0" indent="0">
              <a:lnSpc>
                <a:spcPct val="85000"/>
              </a:lnSpc>
              <a:spcBef>
                <a:spcPts val="0"/>
              </a:spcBef>
              <a:buSzPct val="25000"/>
              <a:buNone/>
            </a:pPr>
            <a:r>
              <a:rPr lang="es-ES" sz="1600" dirty="0">
                <a:solidFill>
                  <a:srgbClr val="000000"/>
                </a:solidFill>
                <a:ea typeface="Calibri"/>
                <a:cs typeface="Calibri"/>
                <a:sym typeface="Calibri"/>
              </a:rPr>
              <a:t>Esta visualización muestra qué horizonte de suelo se encuentra a 10 cm de profundidad en el suelo.</a:t>
            </a:r>
          </a:p>
          <a:p>
            <a:pPr marL="0" lvl="0" indent="0">
              <a:lnSpc>
                <a:spcPct val="85000"/>
              </a:lnSpc>
              <a:spcBef>
                <a:spcPts val="0"/>
              </a:spcBef>
              <a:buSzPct val="25000"/>
              <a:buNone/>
            </a:pPr>
            <a:r>
              <a:rPr lang="es-ES" sz="1600" dirty="0">
                <a:solidFill>
                  <a:srgbClr val="000000"/>
                </a:solidFill>
                <a:ea typeface="Calibri"/>
                <a:cs typeface="Calibri"/>
                <a:sym typeface="Calibri"/>
              </a:rPr>
              <a:t>Tenga en cuenta que la mayoría de los sitios de esta región, aunque no todos, muestran un horizonte 1 que se extiende a más de 10 cm de profundidad.</a:t>
            </a:r>
            <a:endParaRPr lang="es-AR" sz="1600" dirty="0">
              <a:solidFill>
                <a:srgbClr val="000000"/>
              </a:solidFill>
              <a:ea typeface="Calibri"/>
              <a:cs typeface="Calibri"/>
              <a:sym typeface="Calibri"/>
            </a:endParaRPr>
          </a:p>
        </p:txBody>
      </p:sp>
      <p:pic>
        <p:nvPicPr>
          <p:cNvPr id="12" name="Shape 1197" descr="This visualization shows which soil horizon is found 10 cm deep in the soil.&#10;Notice that at most but not all sites in this region show Horizon 1 extending to more than 10 cm depth.&#10;"/>
          <p:cNvPicPr preferRelativeResize="0">
            <a:picLocks/>
          </p:cNvPicPr>
          <p:nvPr/>
        </p:nvPicPr>
        <p:blipFill rotWithShape="1">
          <a:blip r:embed="rId2">
            <a:alphaModFix/>
          </a:blip>
          <a:srcRect/>
          <a:stretch/>
        </p:blipFill>
        <p:spPr>
          <a:xfrm>
            <a:off x="1564187" y="2325950"/>
            <a:ext cx="7081049" cy="4082759"/>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4131373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63</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63</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63</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¿Qué horizonte está a 50 cm de profundidad?</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594492"/>
            <a:ext cx="7333488" cy="710809"/>
          </a:xfrm>
        </p:spPr>
        <p:txBody>
          <a:bodyPr>
            <a:normAutofit fontScale="92500" lnSpcReduction="20000"/>
          </a:bodyPr>
          <a:lstStyle/>
          <a:p>
            <a:pPr marL="0" lvl="0" indent="0">
              <a:lnSpc>
                <a:spcPct val="85000"/>
              </a:lnSpc>
              <a:spcBef>
                <a:spcPts val="0"/>
              </a:spcBef>
              <a:buSzPct val="25000"/>
              <a:buNone/>
            </a:pPr>
            <a:r>
              <a:rPr lang="es-ES" sz="1600" dirty="0">
                <a:solidFill>
                  <a:srgbClr val="000000"/>
                </a:solidFill>
                <a:ea typeface="Calibri"/>
                <a:cs typeface="Calibri"/>
                <a:sym typeface="Calibri"/>
              </a:rPr>
              <a:t>Esta visualización muestra qué horizonte de suelo se encuentra a </a:t>
            </a:r>
            <a:r>
              <a:rPr lang="es-ES" sz="1600" dirty="0" smtClean="0">
                <a:solidFill>
                  <a:srgbClr val="000000"/>
                </a:solidFill>
                <a:ea typeface="Calibri"/>
                <a:cs typeface="Calibri"/>
                <a:sym typeface="Calibri"/>
              </a:rPr>
              <a:t>50 </a:t>
            </a:r>
            <a:r>
              <a:rPr lang="es-ES" sz="1600" dirty="0">
                <a:solidFill>
                  <a:srgbClr val="000000"/>
                </a:solidFill>
                <a:ea typeface="Calibri"/>
                <a:cs typeface="Calibri"/>
                <a:sym typeface="Calibri"/>
              </a:rPr>
              <a:t>cm de profundidad en el suelo.</a:t>
            </a:r>
          </a:p>
          <a:p>
            <a:pPr marL="0" lvl="0" indent="0">
              <a:lnSpc>
                <a:spcPct val="85000"/>
              </a:lnSpc>
              <a:spcBef>
                <a:spcPts val="0"/>
              </a:spcBef>
              <a:buSzPct val="25000"/>
              <a:buNone/>
            </a:pPr>
            <a:r>
              <a:rPr lang="es-ES" sz="1600" dirty="0" smtClean="0">
                <a:solidFill>
                  <a:srgbClr val="000000"/>
                </a:solidFill>
                <a:ea typeface="Calibri"/>
                <a:cs typeface="Calibri"/>
                <a:sym typeface="Calibri"/>
              </a:rPr>
              <a:t>Esta profundidad se corresponde con la ubicación del sensor de temperatura de suelo más profundo.</a:t>
            </a:r>
            <a:endParaRPr lang="es-AR" sz="1600" dirty="0">
              <a:solidFill>
                <a:srgbClr val="000000"/>
              </a:solidFill>
              <a:ea typeface="Calibri"/>
              <a:cs typeface="Calibri"/>
              <a:sym typeface="Calibri"/>
            </a:endParaRPr>
          </a:p>
        </p:txBody>
      </p:sp>
      <p:pic>
        <p:nvPicPr>
          <p:cNvPr id="11" name="Shape 1208" descr="This visualization shows which soil horizon is found 50 cm deep in the soil in a close up map of the southern U.S. &#10;&#10;"/>
          <p:cNvPicPr preferRelativeResize="0">
            <a:picLocks noGrp="1"/>
          </p:cNvPicPr>
          <p:nvPr>
            <p:ph sz="half" idx="2"/>
          </p:nvPr>
        </p:nvPicPr>
        <p:blipFill rotWithShape="1">
          <a:blip r:embed="rId2">
            <a:alphaModFix/>
          </a:blip>
          <a:srcRect/>
          <a:stretch/>
        </p:blipFill>
        <p:spPr>
          <a:xfrm>
            <a:off x="1802823" y="2295189"/>
            <a:ext cx="6825788" cy="4113520"/>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959187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64</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64</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64</a:t>
            </a:fld>
            <a:endParaRPr lang="es-AR" dirty="0"/>
          </a:p>
        </p:txBody>
      </p:sp>
      <p:sp>
        <p:nvSpPr>
          <p:cNvPr id="8" name="Title 1"/>
          <p:cNvSpPr>
            <a:spLocks noGrp="1"/>
          </p:cNvSpPr>
          <p:nvPr>
            <p:ph type="title"/>
          </p:nvPr>
        </p:nvSpPr>
        <p:spPr>
          <a:xfrm>
            <a:off x="1508760" y="1096698"/>
            <a:ext cx="7006590" cy="497794"/>
          </a:xfrm>
        </p:spPr>
        <p:txBody>
          <a:bodyPr>
            <a:normAutofit fontScale="90000"/>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¿Qué horizonte de suelo están a 30, 60 y 90 cm de profundidad?</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740789"/>
            <a:ext cx="7333488" cy="710809"/>
          </a:xfrm>
        </p:spPr>
        <p:txBody>
          <a:bodyPr>
            <a:normAutofit lnSpcReduction="10000"/>
          </a:bodyPr>
          <a:lstStyle/>
          <a:p>
            <a:pPr marL="0" lvl="0" indent="0">
              <a:lnSpc>
                <a:spcPct val="85000"/>
              </a:lnSpc>
              <a:spcBef>
                <a:spcPts val="0"/>
              </a:spcBef>
              <a:buSzPct val="25000"/>
              <a:buNone/>
            </a:pPr>
            <a:r>
              <a:rPr lang="es-ES" sz="1600" dirty="0">
                <a:solidFill>
                  <a:srgbClr val="000000"/>
                </a:solidFill>
                <a:ea typeface="Calibri"/>
                <a:cs typeface="Calibri"/>
                <a:sym typeface="Calibri"/>
              </a:rPr>
              <a:t>Esta visualización muestra qué horizontes del suelo se encuentran en las profundidades de las tres mediciones de humedad del suelo más profundas. Los puntos para las tres profundidades se anidan uno encima del otro.</a:t>
            </a:r>
            <a:endParaRPr lang="es-AR" sz="1600" dirty="0">
              <a:solidFill>
                <a:srgbClr val="000000"/>
              </a:solidFill>
              <a:ea typeface="Calibri"/>
              <a:cs typeface="Calibri"/>
              <a:sym typeface="Calibri"/>
            </a:endParaRPr>
          </a:p>
        </p:txBody>
      </p:sp>
      <p:pic>
        <p:nvPicPr>
          <p:cNvPr id="12" name="Shape 1219" descr="Image showing which soil horizons are found at 30, 60 and 90 cm depth."/>
          <p:cNvPicPr preferRelativeResize="0">
            <a:picLocks/>
          </p:cNvPicPr>
          <p:nvPr/>
        </p:nvPicPr>
        <p:blipFill rotWithShape="1">
          <a:blip r:embed="rId2">
            <a:alphaModFix/>
          </a:blip>
          <a:srcRect/>
          <a:stretch/>
        </p:blipFill>
        <p:spPr>
          <a:xfrm>
            <a:off x="1788152" y="2597895"/>
            <a:ext cx="6722221" cy="3810814"/>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789927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65</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65</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65</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 la estructura del suelo</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740789"/>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 los primeros datos del horizonte muestra los valores de estructura del suelo.</a:t>
            </a:r>
            <a:endParaRPr lang="es-AR" sz="1600" dirty="0">
              <a:solidFill>
                <a:srgbClr val="000000"/>
              </a:solidFill>
              <a:ea typeface="Calibri"/>
              <a:cs typeface="Calibri"/>
              <a:sym typeface="Calibri"/>
            </a:endParaRPr>
          </a:p>
        </p:txBody>
      </p:sp>
      <p:pic>
        <p:nvPicPr>
          <p:cNvPr id="11" name="Shape 1228" descr="Screenshot of GLOBE VIS Map interface, showing plots of soil structure data from sites in Europe and SW Asia. "/>
          <p:cNvPicPr preferRelativeResize="0">
            <a:picLocks noGrp="1" noChangeAspect="1"/>
          </p:cNvPicPr>
          <p:nvPr>
            <p:ph sz="half" idx="2"/>
          </p:nvPr>
        </p:nvPicPr>
        <p:blipFill rotWithShape="1">
          <a:blip r:embed="rId2">
            <a:alphaModFix/>
          </a:blip>
          <a:srcRect/>
          <a:stretch/>
        </p:blipFill>
        <p:spPr>
          <a:xfrm>
            <a:off x="1882620" y="2354947"/>
            <a:ext cx="6258869" cy="4053761"/>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761962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66</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66</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66</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del color del suelo</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740789"/>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del primer horizonte puede proporcionar pistas sobre el contenido mineral y orgánico de estas muestras de suelo.</a:t>
            </a:r>
            <a:endParaRPr lang="es-AR" sz="1600" dirty="0">
              <a:solidFill>
                <a:srgbClr val="000000"/>
              </a:solidFill>
              <a:ea typeface="Calibri"/>
              <a:cs typeface="Calibri"/>
              <a:sym typeface="Calibri"/>
            </a:endParaRPr>
          </a:p>
        </p:txBody>
      </p:sp>
      <p:pic>
        <p:nvPicPr>
          <p:cNvPr id="12" name="Shape 1237" descr="Screenshot of the map interface, GLOBE Visualization System. Sites with soil color data are indicated by icons. "/>
          <p:cNvPicPr preferRelativeResize="0">
            <a:picLocks noChangeAspect="1"/>
          </p:cNvPicPr>
          <p:nvPr/>
        </p:nvPicPr>
        <p:blipFill rotWithShape="1">
          <a:blip r:embed="rId2">
            <a:alphaModFix/>
          </a:blip>
          <a:srcRect/>
          <a:stretch/>
        </p:blipFill>
        <p:spPr>
          <a:xfrm>
            <a:off x="1990592" y="2354948"/>
            <a:ext cx="6369823" cy="4087315"/>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91573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67</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67</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67</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 la consistencia del suelo</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del primer horizonte </a:t>
            </a:r>
            <a:r>
              <a:rPr lang="es-ES" sz="1600" dirty="0" smtClean="0">
                <a:solidFill>
                  <a:srgbClr val="000000"/>
                </a:solidFill>
                <a:ea typeface="Calibri"/>
                <a:cs typeface="Calibri"/>
                <a:sym typeface="Calibri"/>
              </a:rPr>
              <a:t>muestra las mediciones de consistencia del suelo. </a:t>
            </a:r>
            <a:endParaRPr lang="es-AR" sz="1600" dirty="0">
              <a:solidFill>
                <a:srgbClr val="000000"/>
              </a:solidFill>
              <a:ea typeface="Calibri"/>
              <a:cs typeface="Calibri"/>
              <a:sym typeface="Calibri"/>
            </a:endParaRPr>
          </a:p>
        </p:txBody>
      </p:sp>
      <p:pic>
        <p:nvPicPr>
          <p:cNvPr id="11" name="Shape 1248" descr="Screenshot of the map interface, GLOBE Visualization System, showing the southern U.S., Mexico and the Caribbean. Sites with soil consistence data are indicated by icons. "/>
          <p:cNvPicPr preferRelativeResize="0">
            <a:picLocks noGrp="1"/>
          </p:cNvPicPr>
          <p:nvPr>
            <p:ph sz="half" idx="2"/>
          </p:nvPr>
        </p:nvPicPr>
        <p:blipFill rotWithShape="1">
          <a:blip r:embed="rId2">
            <a:alphaModFix/>
          </a:blip>
          <a:srcRect/>
          <a:stretch/>
        </p:blipFill>
        <p:spPr>
          <a:xfrm>
            <a:off x="1629606" y="2225376"/>
            <a:ext cx="7091795" cy="4042420"/>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453892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68</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68</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68</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 la textura del suelo</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del primer horizonte muestra la textura por tacto del suelo.</a:t>
            </a:r>
            <a:endParaRPr lang="es-AR" sz="1600" dirty="0">
              <a:solidFill>
                <a:srgbClr val="000000"/>
              </a:solidFill>
              <a:ea typeface="Calibri"/>
              <a:cs typeface="Calibri"/>
              <a:sym typeface="Calibri"/>
            </a:endParaRPr>
          </a:p>
        </p:txBody>
      </p:sp>
      <p:pic>
        <p:nvPicPr>
          <p:cNvPr id="12" name="Shape 1262" descr="Screenshot of the map interface, GLOBE Visualization System, showing Europe and NW Asia. Sites with soil texture data are indicated by icons. "/>
          <p:cNvPicPr preferRelativeResize="0">
            <a:picLocks/>
          </p:cNvPicPr>
          <p:nvPr/>
        </p:nvPicPr>
        <p:blipFill rotWithShape="1">
          <a:blip r:embed="rId2">
            <a:alphaModFix/>
          </a:blip>
          <a:srcRect/>
          <a:stretch/>
        </p:blipFill>
        <p:spPr>
          <a:xfrm>
            <a:off x="1941649" y="2105808"/>
            <a:ext cx="6140811" cy="4250543"/>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308353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a:t>
            </a:fld>
            <a:endParaRPr lang="en-US" dirty="0"/>
          </a:p>
        </p:txBody>
      </p:sp>
      <p:sp>
        <p:nvSpPr>
          <p:cNvPr id="9" name="Title 1"/>
          <p:cNvSpPr txBox="1">
            <a:spLocks/>
          </p:cNvSpPr>
          <p:nvPr/>
        </p:nvSpPr>
        <p:spPr>
          <a:xfrm>
            <a:off x="1447719" y="1258700"/>
            <a:ext cx="5171493" cy="6997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smtClean="0">
                <a:solidFill>
                  <a:srgbClr val="48340C"/>
                </a:solidFill>
                <a:latin typeface="+mn-lt"/>
              </a:rPr>
              <a:t>¿Qué revela </a:t>
            </a:r>
            <a:r>
              <a:rPr lang="es-MX" sz="2400" b="1" dirty="0">
                <a:solidFill>
                  <a:srgbClr val="48340C"/>
                </a:solidFill>
                <a:latin typeface="+mn-lt"/>
              </a:rPr>
              <a:t>la caracterización del </a:t>
            </a:r>
            <a:r>
              <a:rPr lang="es-MX" sz="2400" b="1" dirty="0" smtClean="0">
                <a:solidFill>
                  <a:srgbClr val="48340C"/>
                </a:solidFill>
                <a:latin typeface="+mn-lt"/>
              </a:rPr>
              <a:t>suelo?:</a:t>
            </a:r>
            <a:endParaRPr lang="en-US" sz="2400" b="1" dirty="0">
              <a:solidFill>
                <a:srgbClr val="48340C"/>
              </a:solidFill>
              <a:latin typeface="+mn-lt"/>
            </a:endParaRPr>
          </a:p>
        </p:txBody>
      </p:sp>
      <p:sp>
        <p:nvSpPr>
          <p:cNvPr id="10" name="Content Placeholder 2"/>
          <p:cNvSpPr txBox="1">
            <a:spLocks/>
          </p:cNvSpPr>
          <p:nvPr/>
        </p:nvSpPr>
        <p:spPr>
          <a:xfrm>
            <a:off x="1447719" y="2052455"/>
            <a:ext cx="4613624" cy="4669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s-MX" sz="1800" dirty="0" smtClean="0">
                <a:solidFill>
                  <a:schemeClr val="dk1"/>
                </a:solidFill>
                <a:ea typeface="Calibri"/>
                <a:cs typeface="Calibri"/>
                <a:sym typeface="Calibri"/>
              </a:rPr>
              <a:t>Las características </a:t>
            </a:r>
            <a:r>
              <a:rPr lang="es-MX" sz="1800" dirty="0">
                <a:solidFill>
                  <a:schemeClr val="dk1"/>
                </a:solidFill>
                <a:ea typeface="Calibri"/>
                <a:cs typeface="Calibri"/>
                <a:sym typeface="Calibri"/>
              </a:rPr>
              <a:t>de los diferentes horizontes del suelo en profundidad</a:t>
            </a:r>
            <a:r>
              <a:rPr lang="es-MX" sz="1800" dirty="0" smtClean="0">
                <a:solidFill>
                  <a:schemeClr val="dk1"/>
                </a:solidFill>
                <a:ea typeface="Calibri"/>
                <a:cs typeface="Calibri"/>
                <a:sym typeface="Calibri"/>
              </a:rPr>
              <a:t>:</a:t>
            </a:r>
            <a:endParaRPr lang="en-US" sz="1800" dirty="0">
              <a:solidFill>
                <a:schemeClr val="dk1"/>
              </a:solidFill>
              <a:ea typeface="Calibri"/>
              <a:cs typeface="Calibri"/>
              <a:sym typeface="Calibri"/>
            </a:endParaRPr>
          </a:p>
          <a:p>
            <a:pPr marL="0" lvl="0" indent="0">
              <a:spcBef>
                <a:spcPts val="0"/>
              </a:spcBef>
              <a:buSzPct val="25000"/>
              <a:buNone/>
            </a:pPr>
            <a:endParaRPr lang="en-US" sz="1800" dirty="0">
              <a:solidFill>
                <a:schemeClr val="dk1"/>
              </a:solidFill>
              <a:ea typeface="Calibri"/>
              <a:cs typeface="Calibri"/>
              <a:sym typeface="Calibri"/>
            </a:endParaRPr>
          </a:p>
          <a:p>
            <a:pPr>
              <a:spcBef>
                <a:spcPts val="0"/>
              </a:spcBef>
              <a:spcAft>
                <a:spcPts val="1200"/>
              </a:spcAft>
              <a:buSzPct val="100000"/>
            </a:pPr>
            <a:r>
              <a:rPr lang="es-MX" sz="1800" dirty="0" smtClean="0">
                <a:solidFill>
                  <a:schemeClr val="dk1"/>
                </a:solidFill>
                <a:ea typeface="Calibri"/>
                <a:cs typeface="Calibri"/>
                <a:sym typeface="Calibri"/>
              </a:rPr>
              <a:t>Determinan cómo </a:t>
            </a:r>
            <a:r>
              <a:rPr lang="es-MX" sz="1800" dirty="0">
                <a:solidFill>
                  <a:schemeClr val="dk1"/>
                </a:solidFill>
                <a:ea typeface="Calibri"/>
                <a:cs typeface="Calibri"/>
                <a:sym typeface="Calibri"/>
              </a:rPr>
              <a:t>se almacena el agua y se desplaza por el </a:t>
            </a:r>
            <a:r>
              <a:rPr lang="es-MX" sz="1800" dirty="0" smtClean="0">
                <a:solidFill>
                  <a:schemeClr val="dk1"/>
                </a:solidFill>
                <a:ea typeface="Calibri"/>
                <a:cs typeface="Calibri"/>
                <a:sym typeface="Calibri"/>
              </a:rPr>
              <a:t>suelo;</a:t>
            </a:r>
          </a:p>
          <a:p>
            <a:pPr>
              <a:spcBef>
                <a:spcPts val="0"/>
              </a:spcBef>
              <a:spcAft>
                <a:spcPts val="1200"/>
              </a:spcAft>
              <a:buSzPct val="100000"/>
            </a:pPr>
            <a:r>
              <a:rPr lang="es-MX" sz="1800" dirty="0" smtClean="0">
                <a:solidFill>
                  <a:schemeClr val="dk1"/>
                </a:solidFill>
                <a:ea typeface="Calibri"/>
                <a:cs typeface="Calibri"/>
                <a:sym typeface="Calibri"/>
              </a:rPr>
              <a:t>Indican </a:t>
            </a:r>
            <a:r>
              <a:rPr lang="es-MX" sz="1800" dirty="0">
                <a:solidFill>
                  <a:schemeClr val="dk1"/>
                </a:solidFill>
                <a:ea typeface="Calibri"/>
                <a:cs typeface="Calibri"/>
                <a:sym typeface="Calibri"/>
              </a:rPr>
              <a:t>la idoneidad para las categorías de uso del </a:t>
            </a:r>
            <a:r>
              <a:rPr lang="es-MX" sz="1800" dirty="0" smtClean="0">
                <a:solidFill>
                  <a:schemeClr val="dk1"/>
                </a:solidFill>
                <a:ea typeface="Calibri"/>
                <a:cs typeface="Calibri"/>
                <a:sym typeface="Calibri"/>
              </a:rPr>
              <a:t>suelo;</a:t>
            </a:r>
          </a:p>
          <a:p>
            <a:pPr>
              <a:spcBef>
                <a:spcPts val="0"/>
              </a:spcBef>
              <a:spcAft>
                <a:spcPts val="1200"/>
              </a:spcAft>
              <a:buSzPct val="100000"/>
            </a:pPr>
            <a:r>
              <a:rPr lang="es-MX" sz="1800" dirty="0" smtClean="0">
                <a:solidFill>
                  <a:schemeClr val="dk1"/>
                </a:solidFill>
                <a:ea typeface="Calibri"/>
                <a:cs typeface="Calibri"/>
                <a:sym typeface="Calibri"/>
              </a:rPr>
              <a:t>Indican si </a:t>
            </a:r>
            <a:r>
              <a:rPr lang="es-MX" sz="1800" dirty="0">
                <a:solidFill>
                  <a:schemeClr val="dk1"/>
                </a:solidFill>
                <a:ea typeface="Calibri"/>
                <a:cs typeface="Calibri"/>
                <a:sym typeface="Calibri"/>
              </a:rPr>
              <a:t>hay un drenaje </a:t>
            </a:r>
            <a:r>
              <a:rPr lang="es-MX" sz="1800" dirty="0" smtClean="0">
                <a:solidFill>
                  <a:schemeClr val="dk1"/>
                </a:solidFill>
                <a:ea typeface="Calibri"/>
                <a:cs typeface="Calibri"/>
                <a:sym typeface="Calibri"/>
              </a:rPr>
              <a:t>adecuado;</a:t>
            </a:r>
          </a:p>
          <a:p>
            <a:pPr>
              <a:spcBef>
                <a:spcPts val="0"/>
              </a:spcBef>
              <a:spcAft>
                <a:spcPts val="1200"/>
              </a:spcAft>
              <a:buSzPct val="100000"/>
            </a:pPr>
            <a:r>
              <a:rPr lang="es-MX" sz="1800" dirty="0" smtClean="0">
                <a:solidFill>
                  <a:schemeClr val="dk1"/>
                </a:solidFill>
                <a:ea typeface="Calibri"/>
                <a:cs typeface="Calibri"/>
                <a:sym typeface="Calibri"/>
              </a:rPr>
              <a:t>Determinan qué plantas </a:t>
            </a:r>
            <a:r>
              <a:rPr lang="es-MX" sz="1800" dirty="0">
                <a:solidFill>
                  <a:schemeClr val="dk1"/>
                </a:solidFill>
                <a:ea typeface="Calibri"/>
                <a:cs typeface="Calibri"/>
                <a:sym typeface="Calibri"/>
              </a:rPr>
              <a:t>crecerán y qué nutrientes están </a:t>
            </a:r>
            <a:r>
              <a:rPr lang="es-MX" sz="1800" dirty="0" smtClean="0">
                <a:solidFill>
                  <a:schemeClr val="dk1"/>
                </a:solidFill>
                <a:ea typeface="Calibri"/>
                <a:cs typeface="Calibri"/>
                <a:sym typeface="Calibri"/>
              </a:rPr>
              <a:t>disponibles;</a:t>
            </a:r>
          </a:p>
          <a:p>
            <a:pPr>
              <a:spcBef>
                <a:spcPts val="0"/>
              </a:spcBef>
              <a:spcAft>
                <a:spcPts val="1200"/>
              </a:spcAft>
              <a:buSzPct val="100000"/>
            </a:pPr>
            <a:r>
              <a:rPr lang="es-MX" sz="1800" dirty="0" smtClean="0">
                <a:solidFill>
                  <a:schemeClr val="dk1"/>
                </a:solidFill>
                <a:ea typeface="Calibri"/>
                <a:cs typeface="Calibri"/>
                <a:sym typeface="Calibri"/>
              </a:rPr>
              <a:t>Revelan </a:t>
            </a:r>
            <a:r>
              <a:rPr lang="es-MX" sz="1800" dirty="0">
                <a:solidFill>
                  <a:schemeClr val="dk1"/>
                </a:solidFill>
                <a:ea typeface="Calibri"/>
                <a:cs typeface="Calibri"/>
                <a:sym typeface="Calibri"/>
              </a:rPr>
              <a:t>la historia </a:t>
            </a:r>
            <a:r>
              <a:rPr lang="es-MX" sz="1800" dirty="0" smtClean="0">
                <a:solidFill>
                  <a:schemeClr val="dk1"/>
                </a:solidFill>
                <a:ea typeface="Calibri"/>
                <a:cs typeface="Calibri"/>
                <a:sym typeface="Calibri"/>
              </a:rPr>
              <a:t>del sitio – eventos climáticos y humanos pasados-;</a:t>
            </a:r>
          </a:p>
          <a:p>
            <a:pPr>
              <a:spcBef>
                <a:spcPts val="0"/>
              </a:spcBef>
              <a:spcAft>
                <a:spcPts val="1200"/>
              </a:spcAft>
              <a:buSzPct val="100000"/>
            </a:pPr>
            <a:r>
              <a:rPr lang="es-MX" sz="1800" dirty="0" smtClean="0">
                <a:solidFill>
                  <a:schemeClr val="dk1"/>
                </a:solidFill>
                <a:ea typeface="Calibri"/>
                <a:cs typeface="Calibri"/>
                <a:sym typeface="Calibri"/>
              </a:rPr>
              <a:t>Influyen </a:t>
            </a:r>
            <a:r>
              <a:rPr lang="es-MX" sz="1800" dirty="0">
                <a:solidFill>
                  <a:schemeClr val="dk1"/>
                </a:solidFill>
                <a:ea typeface="Calibri"/>
                <a:cs typeface="Calibri"/>
                <a:sym typeface="Calibri"/>
              </a:rPr>
              <a:t>en la ecología local y </a:t>
            </a:r>
            <a:r>
              <a:rPr lang="es-MX" sz="1800" dirty="0" smtClean="0">
                <a:solidFill>
                  <a:schemeClr val="dk1"/>
                </a:solidFill>
                <a:ea typeface="Calibri"/>
                <a:cs typeface="Calibri"/>
                <a:sym typeface="Calibri"/>
              </a:rPr>
              <a:t>pueden </a:t>
            </a:r>
            <a:r>
              <a:rPr lang="es-MX" sz="1800" dirty="0">
                <a:solidFill>
                  <a:schemeClr val="dk1"/>
                </a:solidFill>
                <a:ea typeface="Calibri"/>
                <a:cs typeface="Calibri"/>
                <a:sym typeface="Calibri"/>
              </a:rPr>
              <a:t>limitar </a:t>
            </a:r>
            <a:r>
              <a:rPr lang="es-MX" sz="1800" dirty="0" smtClean="0">
                <a:solidFill>
                  <a:schemeClr val="dk1"/>
                </a:solidFill>
                <a:ea typeface="Calibri"/>
                <a:cs typeface="Calibri"/>
                <a:sym typeface="Calibri"/>
              </a:rPr>
              <a:t>los organismos </a:t>
            </a:r>
            <a:r>
              <a:rPr lang="es-MX" sz="1800" dirty="0">
                <a:solidFill>
                  <a:schemeClr val="dk1"/>
                </a:solidFill>
                <a:ea typeface="Calibri"/>
                <a:cs typeface="Calibri"/>
                <a:sym typeface="Calibri"/>
              </a:rPr>
              <a:t>que puede vivir allí</a:t>
            </a:r>
            <a:r>
              <a:rPr lang="en-US" sz="1800" dirty="0" smtClean="0">
                <a:solidFill>
                  <a:schemeClr val="dk1"/>
                </a:solidFill>
                <a:ea typeface="Calibri"/>
                <a:cs typeface="Calibri"/>
                <a:sym typeface="Calibri"/>
              </a:rPr>
              <a:t>.</a:t>
            </a: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12" name="Content Placeholder 6" descr="The photo shows an obvious and very thick black soil layer on top. Grassland soil is characterized by a thick and dark A horizon at the top, which is organic rich and good for growing crop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2415" y="1258700"/>
            <a:ext cx="2489200" cy="4000500"/>
          </a:xfrm>
        </p:spPr>
      </p:pic>
      <p:sp>
        <p:nvSpPr>
          <p:cNvPr id="3" name="TextBox 2"/>
          <p:cNvSpPr txBox="1"/>
          <p:nvPr/>
        </p:nvSpPr>
        <p:spPr>
          <a:xfrm>
            <a:off x="6272414" y="5353200"/>
            <a:ext cx="2594860" cy="1384995"/>
          </a:xfrm>
          <a:prstGeom prst="rect">
            <a:avLst/>
          </a:prstGeom>
          <a:noFill/>
        </p:spPr>
        <p:txBody>
          <a:bodyPr wrap="square" rtlCol="0">
            <a:spAutoFit/>
          </a:bodyPr>
          <a:lstStyle/>
          <a:p>
            <a:r>
              <a:rPr lang="es-ES" sz="1200" i="1" dirty="0"/>
              <a:t>Suelo de pastizales en Texas, Estados Unidos. El color oscuro en la parte superior, en el horizonte A, evidencia un alto contenido orgánico (fertilidad) resultante de siglos de descomposición de las raíces. </a:t>
            </a:r>
            <a:endParaRPr lang="es-ES" sz="1200" i="1" dirty="0" smtClean="0"/>
          </a:p>
          <a:p>
            <a:r>
              <a:rPr lang="es-ES" sz="1200" i="1" dirty="0" smtClean="0"/>
              <a:t>Fuente: </a:t>
            </a:r>
            <a:r>
              <a:rPr lang="es-ES" sz="1200" i="1" dirty="0"/>
              <a:t>Guía del profesor</a:t>
            </a:r>
            <a:r>
              <a:rPr lang="es-ES" sz="1200" i="1" dirty="0" smtClean="0"/>
              <a:t>. De GLOBE</a:t>
            </a:r>
            <a:endParaRPr lang="en-US" sz="1200" i="1" dirty="0"/>
          </a:p>
        </p:txBody>
      </p:sp>
      <p:sp>
        <p:nvSpPr>
          <p:cNvPr id="15" name="Rectángulo 14"/>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1869726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69</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69</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69</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 la presencia de rocas</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del primer horizonte muestra el contenido de rocas observado en el suelo.</a:t>
            </a:r>
            <a:endParaRPr lang="es-AR" sz="1600" dirty="0">
              <a:solidFill>
                <a:srgbClr val="000000"/>
              </a:solidFill>
              <a:ea typeface="Calibri"/>
              <a:cs typeface="Calibri"/>
              <a:sym typeface="Calibri"/>
            </a:endParaRPr>
          </a:p>
        </p:txBody>
      </p:sp>
      <p:pic>
        <p:nvPicPr>
          <p:cNvPr id="11" name="Shape 1270" descr="Screenshot of the map interface, GLOBE Visualization System, displaying data from SW Asia. Sites with soil rock data are indicated by icons. "/>
          <p:cNvPicPr preferRelativeResize="0">
            <a:picLocks noGrp="1"/>
          </p:cNvPicPr>
          <p:nvPr>
            <p:ph sz="half" idx="2"/>
          </p:nvPr>
        </p:nvPicPr>
        <p:blipFill rotWithShape="1">
          <a:blip r:embed="rId2">
            <a:alphaModFix/>
          </a:blip>
          <a:srcRect/>
          <a:stretch/>
        </p:blipFill>
        <p:spPr>
          <a:xfrm>
            <a:off x="1984248" y="2297206"/>
            <a:ext cx="6196306" cy="3866141"/>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748561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70</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70</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70</a:t>
            </a:fld>
            <a:endParaRPr lang="es-AR" dirty="0"/>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Visualización de datos de la presencia de raíces</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710809"/>
          </a:xfrm>
        </p:spPr>
        <p:txBody>
          <a:bodyPr>
            <a:normAutofit/>
          </a:bodyPr>
          <a:lstStyle/>
          <a:p>
            <a:pPr marL="0" lvl="0" indent="0">
              <a:lnSpc>
                <a:spcPct val="85000"/>
              </a:lnSpc>
              <a:spcBef>
                <a:spcPts val="0"/>
              </a:spcBef>
              <a:buSzPct val="25000"/>
              <a:buNone/>
            </a:pPr>
            <a:r>
              <a:rPr lang="es-ES" sz="1600" dirty="0">
                <a:solidFill>
                  <a:srgbClr val="000000"/>
                </a:solidFill>
                <a:ea typeface="Calibri"/>
                <a:cs typeface="Calibri"/>
                <a:sym typeface="Calibri"/>
              </a:rPr>
              <a:t>La visualización del primer horizonte muestra el contenido de </a:t>
            </a:r>
            <a:r>
              <a:rPr lang="es-ES" sz="1600" dirty="0" smtClean="0">
                <a:solidFill>
                  <a:srgbClr val="000000"/>
                </a:solidFill>
                <a:ea typeface="Calibri"/>
                <a:cs typeface="Calibri"/>
                <a:sym typeface="Calibri"/>
              </a:rPr>
              <a:t>raíces observado </a:t>
            </a:r>
            <a:r>
              <a:rPr lang="es-ES" sz="1600" dirty="0">
                <a:solidFill>
                  <a:srgbClr val="000000"/>
                </a:solidFill>
                <a:ea typeface="Calibri"/>
                <a:cs typeface="Calibri"/>
                <a:sym typeface="Calibri"/>
              </a:rPr>
              <a:t>en el suelo.</a:t>
            </a:r>
            <a:endParaRPr lang="es-AR" sz="1600" dirty="0">
              <a:solidFill>
                <a:srgbClr val="000000"/>
              </a:solidFill>
              <a:ea typeface="Calibri"/>
              <a:cs typeface="Calibri"/>
              <a:sym typeface="Calibri"/>
            </a:endParaRPr>
          </a:p>
        </p:txBody>
      </p:sp>
      <p:pic>
        <p:nvPicPr>
          <p:cNvPr id="12" name="Shape 1281" descr="Screenshot of the map interface, GLOBE Visualization System, showing Europe and NW Asia. Sites with soil root data are indicated by icons. "/>
          <p:cNvPicPr preferRelativeResize="0">
            <a:picLocks/>
          </p:cNvPicPr>
          <p:nvPr/>
        </p:nvPicPr>
        <p:blipFill rotWithShape="1">
          <a:blip r:embed="rId2">
            <a:alphaModFix/>
          </a:blip>
          <a:srcRect/>
          <a:stretch/>
        </p:blipFill>
        <p:spPr>
          <a:xfrm>
            <a:off x="1930007" y="2297206"/>
            <a:ext cx="6164096" cy="4124369"/>
          </a:xfrm>
          <a:prstGeom prst="rect">
            <a:avLst/>
          </a:prstGeom>
          <a:noFill/>
          <a:ln>
            <a:noFill/>
          </a:ln>
        </p:spPr>
      </p:pic>
      <p:sp>
        <p:nvSpPr>
          <p:cNvPr id="14" name="Rectángulo 13"/>
          <p:cNvSpPr/>
          <p:nvPr/>
        </p:nvSpPr>
        <p:spPr>
          <a:xfrm>
            <a:off x="-345" y="989570"/>
            <a:ext cx="1286219" cy="5885055"/>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chemeClr val="bg1"/>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1861700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background image of a person measuring a soil profile"/>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85874" y="970199"/>
            <a:ext cx="7858126"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71</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71</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71</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chemeClr val="bg1"/>
              </a:solidFill>
            </a:endParaRPr>
          </a:p>
          <a:p>
            <a:r>
              <a:rPr lang="es-AR" sz="1200" b="1" dirty="0">
                <a:solidFill>
                  <a:schemeClr val="bg1"/>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Autoevaluación</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4673304"/>
          </a:xfrm>
        </p:spPr>
        <p:txBody>
          <a:bodyPr>
            <a:normAutofit fontScale="70000" lnSpcReduction="20000"/>
          </a:bodyPr>
          <a:lstStyle/>
          <a:p>
            <a:pPr marL="514350" lvl="0" indent="-514350">
              <a:lnSpc>
                <a:spcPct val="120000"/>
              </a:lnSpc>
              <a:spcBef>
                <a:spcPts val="0"/>
              </a:spcBef>
              <a:buSzPct val="100000"/>
              <a:buFont typeface="+mj-lt"/>
              <a:buAutoNum type="arabicPeriod"/>
            </a:pPr>
            <a:r>
              <a:rPr lang="es-ES" dirty="0">
                <a:sym typeface="Calibri"/>
              </a:rPr>
              <a:t>¿Qué puede aprender de la caracterización del suelo?</a:t>
            </a:r>
          </a:p>
          <a:p>
            <a:pPr marL="514350" indent="-514350">
              <a:lnSpc>
                <a:spcPct val="120000"/>
              </a:lnSpc>
              <a:spcBef>
                <a:spcPts val="0"/>
              </a:spcBef>
              <a:buSzPct val="100000"/>
              <a:buFont typeface="+mj-lt"/>
              <a:buAutoNum type="arabicPeriod"/>
            </a:pPr>
            <a:r>
              <a:rPr lang="es-ES" dirty="0">
                <a:sym typeface="Calibri"/>
              </a:rPr>
              <a:t>Debe definir su sitio de muestreo al menos a 3 m del camino o área de construcción, ¿por qué?</a:t>
            </a:r>
          </a:p>
          <a:p>
            <a:pPr marL="514350" indent="-514350">
              <a:lnSpc>
                <a:spcPct val="120000"/>
              </a:lnSpc>
              <a:spcBef>
                <a:spcPts val="0"/>
              </a:spcBef>
              <a:buSzPct val="100000"/>
              <a:buFont typeface="+mj-lt"/>
              <a:buAutoNum type="arabicPeriod"/>
            </a:pPr>
            <a:r>
              <a:rPr lang="es-ES" dirty="0">
                <a:sym typeface="Calibri"/>
              </a:rPr>
              <a:t>¿Cuándo utilizaría el método de muestreo cercano a la superficie?</a:t>
            </a:r>
          </a:p>
          <a:p>
            <a:pPr marL="514350" indent="-514350">
              <a:lnSpc>
                <a:spcPct val="120000"/>
              </a:lnSpc>
              <a:spcBef>
                <a:spcPts val="0"/>
              </a:spcBef>
              <a:buSzPct val="100000"/>
              <a:buFont typeface="+mj-lt"/>
              <a:buAutoNum type="arabicPeriod"/>
            </a:pPr>
            <a:r>
              <a:rPr lang="es-ES" dirty="0">
                <a:sym typeface="Calibri"/>
              </a:rPr>
              <a:t>¿Por qué es importante tomar tres muestras cuando se realiza el método de muestreo cerca de la superficie?</a:t>
            </a:r>
          </a:p>
          <a:p>
            <a:pPr marL="514350" indent="-514350">
              <a:lnSpc>
                <a:spcPct val="120000"/>
              </a:lnSpc>
              <a:spcBef>
                <a:spcPts val="0"/>
              </a:spcBef>
              <a:buSzPct val="100000"/>
              <a:buFont typeface="+mj-lt"/>
              <a:buAutoNum type="arabicPeriod"/>
            </a:pPr>
            <a:r>
              <a:rPr lang="es-ES" dirty="0">
                <a:sym typeface="Calibri"/>
              </a:rPr>
              <a:t>¿Para qué usas una brújula en este protocolo?</a:t>
            </a:r>
          </a:p>
          <a:p>
            <a:pPr marL="514350" indent="-514350">
              <a:lnSpc>
                <a:spcPct val="120000"/>
              </a:lnSpc>
              <a:spcBef>
                <a:spcPts val="0"/>
              </a:spcBef>
              <a:buSzPct val="100000"/>
              <a:buFont typeface="+mj-lt"/>
              <a:buAutoNum type="arabicPeriod"/>
            </a:pPr>
            <a:r>
              <a:rPr lang="es-ES" dirty="0">
                <a:sym typeface="Calibri"/>
              </a:rPr>
              <a:t>Un sitio de muestreo de suelo con vegetación natural y no perturbada es ideal. ¿Cuándo podría decidir identificar un sitio de muestreo de suelo en un área con césped u otro tipo de vegetación?</a:t>
            </a:r>
          </a:p>
          <a:p>
            <a:pPr marL="514350" indent="-514350">
              <a:lnSpc>
                <a:spcPct val="120000"/>
              </a:lnSpc>
              <a:spcBef>
                <a:spcPts val="0"/>
              </a:spcBef>
              <a:buSzPct val="100000"/>
              <a:buFont typeface="+mj-lt"/>
              <a:buAutoNum type="arabicPeriod"/>
            </a:pPr>
            <a:r>
              <a:rPr lang="es-ES" dirty="0">
                <a:sym typeface="Calibri"/>
              </a:rPr>
              <a:t>¿Cuáles son las ventajas de utilizar el método de muestreo en pozo? ¿El método de muestreo por barrena?</a:t>
            </a:r>
          </a:p>
        </p:txBody>
      </p:sp>
    </p:spTree>
    <p:extLst>
      <p:ext uri="{BB962C8B-B14F-4D97-AF65-F5344CB8AC3E}">
        <p14:creationId xmlns:p14="http://schemas.microsoft.com/office/powerpoint/2010/main" val="1952500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background image of a person measuring a soil profile"/>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85874" y="970199"/>
            <a:ext cx="7858126"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72</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72</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72</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rgbClr val="49330C"/>
              </a:solidFill>
            </a:endParaRPr>
          </a:p>
          <a:p>
            <a:r>
              <a:rPr lang="es-AR" sz="1200" b="1" dirty="0">
                <a:solidFill>
                  <a:srgbClr val="49330C"/>
                </a:solidFill>
              </a:rPr>
              <a:t>J. Auto evaluación</a:t>
            </a:r>
          </a:p>
          <a:p>
            <a:endParaRPr lang="es-AR" sz="1200" b="1" dirty="0">
              <a:solidFill>
                <a:schemeClr val="bg1"/>
              </a:solidFill>
            </a:endParaRPr>
          </a:p>
          <a:p>
            <a:r>
              <a:rPr lang="es-AR" sz="1200" b="1" dirty="0">
                <a:solidFill>
                  <a:schemeClr val="bg1"/>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Preguntas para futuras investigaciones</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4673304"/>
          </a:xfrm>
        </p:spPr>
        <p:txBody>
          <a:bodyPr>
            <a:normAutofit fontScale="92500" lnSpcReduction="10000"/>
          </a:bodyPr>
          <a:lstStyle/>
          <a:p>
            <a:pPr marL="514350" lvl="0" indent="-514350">
              <a:lnSpc>
                <a:spcPct val="120000"/>
              </a:lnSpc>
              <a:spcBef>
                <a:spcPts val="0"/>
              </a:spcBef>
              <a:buSzPct val="100000"/>
              <a:buFont typeface="+mj-lt"/>
              <a:buAutoNum type="arabicPeriod"/>
            </a:pPr>
            <a:r>
              <a:rPr lang="es-ES" dirty="0">
                <a:sym typeface="Calibri"/>
              </a:rPr>
              <a:t>¿Qué crea los diferentes horizontes en un perfil de suelo?</a:t>
            </a:r>
          </a:p>
          <a:p>
            <a:pPr marL="514350" lvl="0" indent="-514350">
              <a:lnSpc>
                <a:spcPct val="120000"/>
              </a:lnSpc>
              <a:spcBef>
                <a:spcPts val="0"/>
              </a:spcBef>
              <a:buSzPct val="100000"/>
              <a:buFont typeface="+mj-lt"/>
              <a:buAutoNum type="arabicPeriod"/>
            </a:pPr>
            <a:r>
              <a:rPr lang="es-ES" dirty="0">
                <a:sym typeface="Calibri"/>
              </a:rPr>
              <a:t>¿Qué cambios naturales podrían alterar los horizontes del suelo?</a:t>
            </a:r>
          </a:p>
          <a:p>
            <a:pPr marL="514350" lvl="0" indent="-514350">
              <a:lnSpc>
                <a:spcPct val="120000"/>
              </a:lnSpc>
              <a:spcBef>
                <a:spcPts val="0"/>
              </a:spcBef>
              <a:buSzPct val="100000"/>
              <a:buFont typeface="+mj-lt"/>
              <a:buAutoNum type="arabicPeriod"/>
            </a:pPr>
            <a:r>
              <a:rPr lang="es-ES" dirty="0">
                <a:sym typeface="Calibri"/>
              </a:rPr>
              <a:t>¿Cuánto tiempo se tardará en alterar las profundidades de los diferentes horizontes?</a:t>
            </a:r>
          </a:p>
          <a:p>
            <a:pPr marL="514350" lvl="0" indent="-514350">
              <a:lnSpc>
                <a:spcPct val="120000"/>
              </a:lnSpc>
              <a:spcBef>
                <a:spcPts val="0"/>
              </a:spcBef>
              <a:buSzPct val="100000"/>
              <a:buFont typeface="+mj-lt"/>
              <a:buAutoNum type="arabicPeriod"/>
            </a:pPr>
            <a:r>
              <a:rPr lang="es-ES" dirty="0">
                <a:sym typeface="Calibri"/>
              </a:rPr>
              <a:t>¿Cómo cambian los perfiles del suelo de un lugar a otro?</a:t>
            </a:r>
          </a:p>
          <a:p>
            <a:pPr marL="514350" lvl="0" indent="-514350">
              <a:lnSpc>
                <a:spcPct val="120000"/>
              </a:lnSpc>
              <a:spcBef>
                <a:spcPts val="0"/>
              </a:spcBef>
              <a:buSzPct val="100000"/>
              <a:buFont typeface="+mj-lt"/>
              <a:buAutoNum type="arabicPeriod"/>
            </a:pPr>
            <a:r>
              <a:rPr lang="es-ES" dirty="0">
                <a:sym typeface="Calibri"/>
              </a:rPr>
              <a:t>¿Cómo cambian los horizontes del suelo de un lugar a otro?</a:t>
            </a:r>
          </a:p>
        </p:txBody>
      </p:sp>
    </p:spTree>
    <p:extLst>
      <p:ext uri="{BB962C8B-B14F-4D97-AF65-F5344CB8AC3E}">
        <p14:creationId xmlns:p14="http://schemas.microsoft.com/office/powerpoint/2010/main" val="13430870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background image of a person measuring a soil profile"/>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85874" y="970199"/>
            <a:ext cx="7858126"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73</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73</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73</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rgbClr val="49330C"/>
              </a:solidFill>
            </a:endParaRPr>
          </a:p>
          <a:p>
            <a:r>
              <a:rPr lang="es-AR" sz="1200" b="1" dirty="0">
                <a:solidFill>
                  <a:srgbClr val="49330C"/>
                </a:solidFill>
              </a:rPr>
              <a:t>J. Auto evaluación</a:t>
            </a:r>
          </a:p>
          <a:p>
            <a:endParaRPr lang="es-AR" sz="1200" b="1" dirty="0">
              <a:solidFill>
                <a:schemeClr val="bg1"/>
              </a:solidFill>
            </a:endParaRPr>
          </a:p>
          <a:p>
            <a:r>
              <a:rPr lang="es-AR" sz="1200" b="1" dirty="0">
                <a:solidFill>
                  <a:schemeClr val="bg1"/>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Preguntas frecuentes</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4673304"/>
          </a:xfrm>
        </p:spPr>
        <p:txBody>
          <a:bodyPr>
            <a:normAutofit fontScale="55000" lnSpcReduction="20000"/>
          </a:bodyPr>
          <a:lstStyle/>
          <a:p>
            <a:pPr marL="0" lvl="0" indent="0">
              <a:lnSpc>
                <a:spcPct val="120000"/>
              </a:lnSpc>
              <a:spcBef>
                <a:spcPts val="0"/>
              </a:spcBef>
              <a:buSzPct val="100000"/>
              <a:buNone/>
            </a:pPr>
            <a:r>
              <a:rPr lang="es-ES" b="1" dirty="0">
                <a:sym typeface="Calibri"/>
              </a:rPr>
              <a:t>¿Qué significan los números y letras que describen el color del suelo?</a:t>
            </a:r>
          </a:p>
          <a:p>
            <a:pPr>
              <a:lnSpc>
                <a:spcPct val="120000"/>
              </a:lnSpc>
              <a:spcBef>
                <a:spcPts val="0"/>
              </a:spcBef>
              <a:buSzPct val="100000"/>
            </a:pPr>
            <a:r>
              <a:rPr lang="es-ES" dirty="0">
                <a:sym typeface="Calibri"/>
              </a:rPr>
              <a:t>Para GLOBE, la notación universal de </a:t>
            </a:r>
            <a:r>
              <a:rPr lang="es-ES" dirty="0" err="1">
                <a:sym typeface="Calibri"/>
              </a:rPr>
              <a:t>Munsell</a:t>
            </a:r>
            <a:r>
              <a:rPr lang="es-ES" dirty="0">
                <a:sym typeface="Calibri"/>
              </a:rPr>
              <a:t> se usa para identificar el color del suelo.</a:t>
            </a:r>
          </a:p>
          <a:p>
            <a:pPr>
              <a:lnSpc>
                <a:spcPct val="120000"/>
              </a:lnSpc>
              <a:spcBef>
                <a:spcPts val="0"/>
              </a:spcBef>
              <a:buSzPct val="100000"/>
            </a:pPr>
            <a:r>
              <a:rPr lang="es-ES" dirty="0">
                <a:sym typeface="Calibri"/>
              </a:rPr>
              <a:t>El sistema se compone de 3 símbolos que representan el tono, el valor y el </a:t>
            </a:r>
            <a:r>
              <a:rPr lang="es-ES" i="1" dirty="0">
                <a:sym typeface="Calibri"/>
              </a:rPr>
              <a:t>croma</a:t>
            </a:r>
            <a:r>
              <a:rPr lang="es-ES" dirty="0">
                <a:sym typeface="Calibri"/>
              </a:rPr>
              <a:t> del color del suelo.</a:t>
            </a:r>
          </a:p>
          <a:p>
            <a:pPr>
              <a:lnSpc>
                <a:spcPct val="120000"/>
              </a:lnSpc>
              <a:spcBef>
                <a:spcPts val="0"/>
              </a:spcBef>
              <a:buSzPct val="100000"/>
            </a:pPr>
            <a:r>
              <a:rPr lang="es-ES" dirty="0">
                <a:sym typeface="Calibri"/>
              </a:rPr>
              <a:t>El </a:t>
            </a:r>
            <a:r>
              <a:rPr lang="es-ES" b="1" dirty="0">
                <a:sym typeface="Calibri"/>
              </a:rPr>
              <a:t>tono</a:t>
            </a:r>
            <a:r>
              <a:rPr lang="es-ES" dirty="0">
                <a:sym typeface="Calibri"/>
              </a:rPr>
              <a:t> se describe mediante el primer conjunto de símbolos de números y letras en el sistema </a:t>
            </a:r>
            <a:r>
              <a:rPr lang="es-ES" dirty="0" err="1">
                <a:sym typeface="Calibri"/>
              </a:rPr>
              <a:t>Munsell</a:t>
            </a:r>
            <a:r>
              <a:rPr lang="es-ES" dirty="0">
                <a:sym typeface="Calibri"/>
              </a:rPr>
              <a:t>. El tono representa la posición del color en la rueda de colores (Y = amarillo, R = rojo, G = verde, B = azul, YR = amarillo rojo, RY = rojo amarillo).</a:t>
            </a:r>
          </a:p>
          <a:p>
            <a:pPr>
              <a:lnSpc>
                <a:spcPct val="120000"/>
              </a:lnSpc>
              <a:spcBef>
                <a:spcPts val="0"/>
              </a:spcBef>
              <a:buSzPct val="100000"/>
            </a:pPr>
            <a:r>
              <a:rPr lang="es-ES" dirty="0">
                <a:sym typeface="Calibri"/>
              </a:rPr>
              <a:t>El </a:t>
            </a:r>
            <a:r>
              <a:rPr lang="es-ES" b="1" dirty="0">
                <a:sym typeface="Calibri"/>
              </a:rPr>
              <a:t>valor</a:t>
            </a:r>
            <a:r>
              <a:rPr lang="es-ES" dirty="0">
                <a:sym typeface="Calibri"/>
              </a:rPr>
              <a:t> es el número antes de la barra en el sistema </a:t>
            </a:r>
            <a:r>
              <a:rPr lang="es-ES" dirty="0" err="1">
                <a:sym typeface="Calibri"/>
              </a:rPr>
              <a:t>Munsell</a:t>
            </a:r>
            <a:r>
              <a:rPr lang="es-ES" dirty="0">
                <a:sym typeface="Calibri"/>
              </a:rPr>
              <a:t>. El valor indica la claridad de un color. La escala de valores varía de 0 para negro puro a 10 para blanco puro.</a:t>
            </a:r>
          </a:p>
          <a:p>
            <a:pPr>
              <a:lnSpc>
                <a:spcPct val="120000"/>
              </a:lnSpc>
              <a:spcBef>
                <a:spcPts val="0"/>
              </a:spcBef>
              <a:buSzPct val="100000"/>
            </a:pPr>
            <a:r>
              <a:rPr lang="es-ES" dirty="0">
                <a:sym typeface="Calibri"/>
              </a:rPr>
              <a:t>El </a:t>
            </a:r>
            <a:r>
              <a:rPr lang="es-ES" b="1" dirty="0" smtClean="0">
                <a:sym typeface="Calibri"/>
              </a:rPr>
              <a:t>croma</a:t>
            </a:r>
            <a:r>
              <a:rPr lang="es-ES" dirty="0" smtClean="0">
                <a:sym typeface="Calibri"/>
              </a:rPr>
              <a:t> </a:t>
            </a:r>
            <a:r>
              <a:rPr lang="es-ES" dirty="0">
                <a:sym typeface="Calibri"/>
              </a:rPr>
              <a:t>es el número después de la barra en el sistema </a:t>
            </a:r>
            <a:r>
              <a:rPr lang="es-ES" dirty="0" err="1">
                <a:sym typeface="Calibri"/>
              </a:rPr>
              <a:t>Munsell</a:t>
            </a:r>
            <a:r>
              <a:rPr lang="es-ES" dirty="0">
                <a:sym typeface="Calibri"/>
              </a:rPr>
              <a:t>. </a:t>
            </a:r>
            <a:r>
              <a:rPr lang="es-ES" dirty="0" err="1">
                <a:sym typeface="Calibri"/>
              </a:rPr>
              <a:t>Chroma</a:t>
            </a:r>
            <a:r>
              <a:rPr lang="es-ES" dirty="0">
                <a:sym typeface="Calibri"/>
              </a:rPr>
              <a:t> describe la "intensidad" de un color. Los colores de bajos valores de croma a veces se denominan débiles, mientras que los de alto croma se denominan muy saturados, fuertes o vívidos. La escala comienza en cero, para colores neutros, pero no hay un final arbitrario para la escala.</a:t>
            </a:r>
          </a:p>
        </p:txBody>
      </p:sp>
    </p:spTree>
    <p:extLst>
      <p:ext uri="{BB962C8B-B14F-4D97-AF65-F5344CB8AC3E}">
        <p14:creationId xmlns:p14="http://schemas.microsoft.com/office/powerpoint/2010/main" val="213800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background image of a person measuring a soil profile"/>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85874" y="970199"/>
            <a:ext cx="7858126"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74</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74</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74</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rgbClr val="49330C"/>
              </a:solidFill>
            </a:endParaRPr>
          </a:p>
          <a:p>
            <a:r>
              <a:rPr lang="es-AR" sz="1200" b="1" dirty="0">
                <a:solidFill>
                  <a:srgbClr val="49330C"/>
                </a:solidFill>
              </a:rPr>
              <a:t>J. Auto evaluación</a:t>
            </a:r>
          </a:p>
          <a:p>
            <a:endParaRPr lang="es-AR" sz="1200" b="1" dirty="0">
              <a:solidFill>
                <a:schemeClr val="bg1"/>
              </a:solidFill>
            </a:endParaRPr>
          </a:p>
          <a:p>
            <a:r>
              <a:rPr lang="es-AR" sz="1200" b="1" dirty="0">
                <a:solidFill>
                  <a:schemeClr val="bg1"/>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8" name="Title 1"/>
          <p:cNvSpPr>
            <a:spLocks noGrp="1"/>
          </p:cNvSpPr>
          <p:nvPr>
            <p:ph type="title"/>
          </p:nvPr>
        </p:nvSpPr>
        <p:spPr>
          <a:xfrm>
            <a:off x="1508760" y="1096698"/>
            <a:ext cx="7006590" cy="497794"/>
          </a:xfrm>
        </p:spPr>
        <p:txBody>
          <a:bodyPr>
            <a:normAutofit/>
          </a:bodyPr>
          <a:lstStyle/>
          <a:p>
            <a:pPr lvl="0">
              <a:spcBef>
                <a:spcPts val="0"/>
              </a:spcBef>
              <a:buClr>
                <a:srgbClr val="000000"/>
              </a:buClr>
              <a:buSzPct val="25000"/>
            </a:pPr>
            <a:r>
              <a:rPr lang="es-ES" sz="2500" b="1" dirty="0" smtClean="0">
                <a:solidFill>
                  <a:srgbClr val="48340C"/>
                </a:solidFill>
                <a:latin typeface="Calibri" panose="020F0502020204030204" pitchFamily="34" charset="0"/>
                <a:ea typeface="+mn-ea"/>
                <a:cs typeface="+mn-cs"/>
                <a:sym typeface="Arial"/>
              </a:rPr>
              <a:t>Preguntas frecuentes</a:t>
            </a:r>
            <a:endParaRPr lang="es-AR" sz="2500" b="1" dirty="0">
              <a:solidFill>
                <a:srgbClr val="48340C"/>
              </a:solidFill>
              <a:latin typeface="Calibri" panose="020F0502020204030204" pitchFamily="34" charset="0"/>
              <a:ea typeface="+mn-ea"/>
              <a:cs typeface="+mn-cs"/>
              <a:sym typeface="Arial"/>
            </a:endParaRPr>
          </a:p>
        </p:txBody>
      </p:sp>
      <p:sp>
        <p:nvSpPr>
          <p:cNvPr id="10" name="Content Placeholder 2"/>
          <p:cNvSpPr>
            <a:spLocks noGrp="1"/>
          </p:cNvSpPr>
          <p:nvPr>
            <p:ph sz="half" idx="1"/>
          </p:nvPr>
        </p:nvSpPr>
        <p:spPr>
          <a:xfrm>
            <a:off x="1508760" y="1683047"/>
            <a:ext cx="7333488" cy="2984646"/>
          </a:xfrm>
        </p:spPr>
        <p:txBody>
          <a:bodyPr>
            <a:normAutofit fontScale="62500" lnSpcReduction="20000"/>
          </a:bodyPr>
          <a:lstStyle/>
          <a:p>
            <a:pPr marL="0" lvl="0" indent="0">
              <a:lnSpc>
                <a:spcPct val="120000"/>
              </a:lnSpc>
              <a:spcBef>
                <a:spcPts val="0"/>
              </a:spcBef>
              <a:buSzPct val="100000"/>
              <a:buNone/>
            </a:pPr>
            <a:r>
              <a:rPr lang="es-ES" b="1" dirty="0">
                <a:sym typeface="Calibri"/>
              </a:rPr>
              <a:t>¿Qué significa si determino que mi suelo es arcillo limoso o franco arenoso?</a:t>
            </a:r>
          </a:p>
          <a:p>
            <a:pPr marL="0" lvl="0" indent="0">
              <a:lnSpc>
                <a:spcPct val="120000"/>
              </a:lnSpc>
              <a:spcBef>
                <a:spcPts val="0"/>
              </a:spcBef>
              <a:buSzPct val="100000"/>
              <a:buNone/>
            </a:pPr>
            <a:r>
              <a:rPr lang="es-ES" dirty="0">
                <a:sym typeface="Calibri"/>
              </a:rPr>
              <a:t>La textura que determina al sentir su suelo es una medida subjetiva. Esto significa que otra persona podría pensar que el suelo no tiene exactamente la misma textura que tú. La textura en realidad se refiere a los porcentajes de arena, limo y arcilla presentes. El siguiente triángulo se llama triángulo de textura y se puede usar para determinar los porcentajes aproximados de arena, limo y arcilla en su suelo a partir de la textura que determinó. Para una medida más objetiva de la textura del suelo, debe realizar el </a:t>
            </a:r>
            <a:r>
              <a:rPr lang="en-US" i="1" u="sng" dirty="0" err="1" smtClean="0">
                <a:hlinkClick r:id="rId3"/>
              </a:rPr>
              <a:t>Protocolo</a:t>
            </a:r>
            <a:r>
              <a:rPr lang="en-US" i="1" u="sng" dirty="0" smtClean="0">
                <a:hlinkClick r:id="rId3"/>
              </a:rPr>
              <a:t> del </a:t>
            </a:r>
            <a:r>
              <a:rPr lang="en-US" i="1" u="sng" dirty="0" err="1" smtClean="0">
                <a:hlinkClick r:id="rId3"/>
              </a:rPr>
              <a:t>Tamaño</a:t>
            </a:r>
            <a:r>
              <a:rPr lang="en-US" i="1" u="sng" dirty="0" smtClean="0">
                <a:hlinkClick r:id="rId3"/>
              </a:rPr>
              <a:t> de las </a:t>
            </a:r>
            <a:r>
              <a:rPr lang="en-US" i="1" u="sng" dirty="0" err="1" smtClean="0">
                <a:hlinkClick r:id="rId3"/>
              </a:rPr>
              <a:t>Partículas</a:t>
            </a:r>
            <a:r>
              <a:rPr lang="en-US" i="1" u="sng" dirty="0" smtClean="0">
                <a:hlinkClick r:id="rId3"/>
              </a:rPr>
              <a:t> </a:t>
            </a:r>
            <a:r>
              <a:rPr lang="es-ES" dirty="0" smtClean="0">
                <a:sym typeface="Calibri"/>
              </a:rPr>
              <a:t>en </a:t>
            </a:r>
            <a:r>
              <a:rPr lang="es-ES" dirty="0">
                <a:sym typeface="Calibri"/>
              </a:rPr>
              <a:t>el que determina los porcentajes reales de arena, limo y arcilla en el suelo.</a:t>
            </a:r>
          </a:p>
        </p:txBody>
      </p:sp>
      <p:pic>
        <p:nvPicPr>
          <p:cNvPr id="12" name="Content Placeholder 4" descr="Image of soil textural triangl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470988" y="4976037"/>
            <a:ext cx="2363552" cy="1746691"/>
          </a:xfrm>
        </p:spPr>
      </p:pic>
    </p:spTree>
    <p:extLst>
      <p:ext uri="{BB962C8B-B14F-4D97-AF65-F5344CB8AC3E}">
        <p14:creationId xmlns:p14="http://schemas.microsoft.com/office/powerpoint/2010/main" val="7629633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background image of a person measuring a soil profile"/>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85874" y="970199"/>
            <a:ext cx="7858126" cy="5887801"/>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75</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75</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75</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rgbClr val="49330C"/>
              </a:solidFill>
            </a:endParaRPr>
          </a:p>
          <a:p>
            <a:r>
              <a:rPr lang="es-AR" sz="1200" b="1" dirty="0">
                <a:solidFill>
                  <a:srgbClr val="49330C"/>
                </a:solidFill>
              </a:rPr>
              <a:t>J. Auto evaluación</a:t>
            </a:r>
          </a:p>
          <a:p>
            <a:endParaRPr lang="es-AR" sz="1200" b="1" dirty="0">
              <a:solidFill>
                <a:schemeClr val="bg1"/>
              </a:solidFill>
            </a:endParaRPr>
          </a:p>
          <a:p>
            <a:r>
              <a:rPr lang="es-AR" sz="1200" b="1" dirty="0">
                <a:solidFill>
                  <a:schemeClr val="bg1"/>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5" name="Content Placeholder 2"/>
          <p:cNvSpPr>
            <a:spLocks noGrp="1"/>
          </p:cNvSpPr>
          <p:nvPr>
            <p:ph sz="half" idx="1"/>
          </p:nvPr>
        </p:nvSpPr>
        <p:spPr>
          <a:xfrm>
            <a:off x="1403498" y="1275907"/>
            <a:ext cx="7518957" cy="5156791"/>
          </a:xfrm>
        </p:spPr>
        <p:txBody>
          <a:bodyPr>
            <a:normAutofit fontScale="62500" lnSpcReduction="20000"/>
          </a:bodyPr>
          <a:lstStyle/>
          <a:p>
            <a:pPr marL="0" indent="0">
              <a:buNone/>
            </a:pPr>
            <a:r>
              <a:rPr lang="es-ES" sz="2300" b="1" dirty="0"/>
              <a:t>Envíenos sus comentarios sobre este módulo. ¡Este es un proyecto de la comunidad y agradecemos sus comentarios, sugerencias y ediciones! Comente aquí: </a:t>
            </a:r>
            <a:r>
              <a:rPr lang="en-US" sz="2300" b="1" dirty="0" err="1" smtClean="0">
                <a:hlinkClick r:id="rId3"/>
              </a:rPr>
              <a:t>eTraining</a:t>
            </a:r>
            <a:r>
              <a:rPr lang="en-US" sz="2300" b="1" dirty="0" smtClean="0">
                <a:hlinkClick r:id="rId3"/>
              </a:rPr>
              <a:t> </a:t>
            </a:r>
            <a:r>
              <a:rPr lang="en-US" sz="2300" b="1" dirty="0">
                <a:hlinkClick r:id="rId3"/>
              </a:rPr>
              <a:t>Feedback</a:t>
            </a:r>
            <a:r>
              <a:rPr lang="en-US" sz="2300" b="1" dirty="0"/>
              <a:t>  </a:t>
            </a:r>
          </a:p>
          <a:p>
            <a:pPr marL="0" indent="0">
              <a:buNone/>
            </a:pPr>
            <a:r>
              <a:rPr lang="es-AR" sz="2300" b="1" dirty="0" smtClean="0"/>
              <a:t>¿Preguntas sobre este modulo? Contacte a GLOBE en </a:t>
            </a:r>
            <a:r>
              <a:rPr lang="es-AR" sz="2300" b="1" dirty="0" smtClean="0">
                <a:hlinkClick r:id="rId4"/>
              </a:rPr>
              <a:t>help@globe.gov</a:t>
            </a:r>
            <a:r>
              <a:rPr lang="es-AR" sz="2300" b="1" dirty="0" smtClean="0"/>
              <a:t> </a:t>
            </a:r>
          </a:p>
          <a:p>
            <a:pPr marL="0" indent="0">
              <a:buNone/>
            </a:pPr>
            <a:endParaRPr lang="es-AR" sz="1600" b="1" dirty="0" smtClean="0"/>
          </a:p>
          <a:p>
            <a:pPr marL="0" indent="0">
              <a:buNone/>
            </a:pPr>
            <a:r>
              <a:rPr lang="es-AR" sz="1800" b="1" dirty="0" smtClean="0"/>
              <a:t>Diapositivas: </a:t>
            </a:r>
            <a:r>
              <a:rPr lang="es-AR" sz="1800" dirty="0" err="1" smtClean="0"/>
              <a:t>Izolda</a:t>
            </a:r>
            <a:r>
              <a:rPr lang="es-AR" sz="1800" dirty="0" smtClean="0"/>
              <a:t> </a:t>
            </a:r>
            <a:r>
              <a:rPr lang="es-AR" sz="1800" dirty="0" err="1" smtClean="0"/>
              <a:t>Trachtenberg</a:t>
            </a:r>
            <a:r>
              <a:rPr lang="es-AR" sz="1800" dirty="0" smtClean="0"/>
              <a:t>, Dixon Butler, and </a:t>
            </a:r>
            <a:r>
              <a:rPr lang="es-AR" sz="1800" dirty="0" err="1" smtClean="0"/>
              <a:t>Russanne</a:t>
            </a:r>
            <a:r>
              <a:rPr lang="es-AR" sz="1800" dirty="0" smtClean="0"/>
              <a:t> </a:t>
            </a:r>
            <a:r>
              <a:rPr lang="es-AR" sz="1800" dirty="0" err="1" smtClean="0"/>
              <a:t>Low</a:t>
            </a:r>
            <a:endParaRPr lang="es-AR" sz="1800" dirty="0" smtClean="0"/>
          </a:p>
          <a:p>
            <a:pPr marL="0" indent="0">
              <a:buNone/>
            </a:pPr>
            <a:r>
              <a:rPr lang="es-AR" sz="1800" b="1" dirty="0" smtClean="0"/>
              <a:t>Fotografías: </a:t>
            </a:r>
            <a:r>
              <a:rPr lang="es-AR" sz="1800" dirty="0" err="1" smtClean="0"/>
              <a:t>Izolda</a:t>
            </a:r>
            <a:r>
              <a:rPr lang="es-AR" sz="1800" dirty="0" smtClean="0"/>
              <a:t> </a:t>
            </a:r>
            <a:r>
              <a:rPr lang="es-AR" sz="1800" dirty="0" err="1" smtClean="0"/>
              <a:t>Trachtenberg</a:t>
            </a:r>
            <a:endParaRPr lang="es-AR" sz="1800" dirty="0" smtClean="0"/>
          </a:p>
          <a:p>
            <a:pPr marL="0" indent="0">
              <a:buNone/>
            </a:pPr>
            <a:r>
              <a:rPr lang="es-AR" sz="1800" b="1" i="1" dirty="0" smtClean="0"/>
              <a:t>Ilustraciones, a menos que se indique lo contrario: </a:t>
            </a:r>
            <a:r>
              <a:rPr lang="es-AR" sz="1800" dirty="0" err="1" smtClean="0"/>
              <a:t>Rich</a:t>
            </a:r>
            <a:r>
              <a:rPr lang="es-AR" sz="1800" dirty="0" smtClean="0"/>
              <a:t> Potter</a:t>
            </a:r>
          </a:p>
          <a:p>
            <a:pPr marL="0" indent="0">
              <a:buNone/>
            </a:pPr>
            <a:r>
              <a:rPr lang="es-AR" sz="1800" b="1" i="1" dirty="0" smtClean="0"/>
              <a:t>Arte de la cubierta: </a:t>
            </a:r>
            <a:r>
              <a:rPr lang="es-AR" sz="1800" dirty="0" err="1" smtClean="0"/>
              <a:t>Jenn</a:t>
            </a:r>
            <a:r>
              <a:rPr lang="es-AR" sz="1800" dirty="0" smtClean="0"/>
              <a:t> </a:t>
            </a:r>
            <a:r>
              <a:rPr lang="es-AR" sz="1800" dirty="0" err="1" smtClean="0"/>
              <a:t>Glaser</a:t>
            </a:r>
            <a:r>
              <a:rPr lang="es-AR" sz="1800" dirty="0" smtClean="0"/>
              <a:t>, </a:t>
            </a:r>
            <a:r>
              <a:rPr lang="es-AR" sz="1800" i="1" dirty="0" err="1" smtClean="0"/>
              <a:t>ScribeArts</a:t>
            </a:r>
            <a:endParaRPr lang="es-AR" sz="1800" i="1" dirty="0" smtClean="0"/>
          </a:p>
          <a:p>
            <a:pPr marL="0" indent="0">
              <a:buNone/>
            </a:pPr>
            <a:r>
              <a:rPr lang="es-AR" sz="2400" b="1" dirty="0" smtClean="0"/>
              <a:t>Más información:</a:t>
            </a:r>
          </a:p>
          <a:p>
            <a:pPr marL="0" indent="0">
              <a:buNone/>
            </a:pPr>
            <a:r>
              <a:rPr lang="es-AR" sz="1800" dirty="0" smtClean="0">
                <a:hlinkClick r:id="rId5"/>
              </a:rPr>
              <a:t>El Programa GLOBE</a:t>
            </a:r>
            <a:endParaRPr lang="es-AR" sz="1800" dirty="0" smtClean="0"/>
          </a:p>
          <a:p>
            <a:pPr marL="0" indent="0">
              <a:buNone/>
            </a:pPr>
            <a:r>
              <a:rPr lang="es-AR" sz="1800" dirty="0" smtClean="0">
                <a:hlinkClick r:id="rId6"/>
              </a:rPr>
              <a:t>NASA </a:t>
            </a:r>
            <a:r>
              <a:rPr lang="es-AR" sz="1800" dirty="0" err="1" smtClean="0">
                <a:hlinkClick r:id="rId6"/>
              </a:rPr>
              <a:t>Earth</a:t>
            </a:r>
            <a:r>
              <a:rPr lang="es-AR" sz="1800" dirty="0" smtClean="0">
                <a:hlinkClick r:id="rId6"/>
              </a:rPr>
              <a:t> </a:t>
            </a:r>
            <a:r>
              <a:rPr lang="es-AR" sz="1800" dirty="0" err="1" smtClean="0">
                <a:hlinkClick r:id="rId6"/>
              </a:rPr>
              <a:t>Science</a:t>
            </a:r>
            <a:r>
              <a:rPr lang="es-AR" sz="1800" dirty="0" smtClean="0">
                <a:hlinkClick r:id="rId6"/>
              </a:rPr>
              <a:t> </a:t>
            </a:r>
            <a:endParaRPr lang="es-AR" sz="1800" dirty="0" smtClean="0"/>
          </a:p>
          <a:p>
            <a:pPr marL="0" indent="0">
              <a:buNone/>
            </a:pPr>
            <a:r>
              <a:rPr lang="es-AR" sz="1800" dirty="0" smtClean="0">
                <a:hlinkClick r:id="rId7"/>
              </a:rPr>
              <a:t>NASA Global </a:t>
            </a:r>
            <a:r>
              <a:rPr lang="es-AR" sz="1800" dirty="0" err="1" smtClean="0">
                <a:hlinkClick r:id="rId7"/>
              </a:rPr>
              <a:t>Climate</a:t>
            </a:r>
            <a:r>
              <a:rPr lang="es-AR" sz="1800" dirty="0" smtClean="0">
                <a:hlinkClick r:id="rId7"/>
              </a:rPr>
              <a:t> </a:t>
            </a:r>
            <a:r>
              <a:rPr lang="es-AR" sz="1800" dirty="0" err="1" smtClean="0">
                <a:hlinkClick r:id="rId7"/>
              </a:rPr>
              <a:t>Change</a:t>
            </a:r>
            <a:r>
              <a:rPr lang="es-AR" sz="1800" dirty="0" smtClean="0">
                <a:hlinkClick r:id="rId7"/>
              </a:rPr>
              <a:t>: Vital </a:t>
            </a:r>
            <a:r>
              <a:rPr lang="es-AR" sz="1800" dirty="0" err="1" smtClean="0">
                <a:hlinkClick r:id="rId7"/>
              </a:rPr>
              <a:t>Signs</a:t>
            </a:r>
            <a:r>
              <a:rPr lang="es-AR" sz="1800" dirty="0" smtClean="0">
                <a:hlinkClick r:id="rId7"/>
              </a:rPr>
              <a:t> of </a:t>
            </a:r>
            <a:r>
              <a:rPr lang="es-AR" sz="1800" dirty="0" err="1" smtClean="0">
                <a:hlinkClick r:id="rId7"/>
              </a:rPr>
              <a:t>the</a:t>
            </a:r>
            <a:r>
              <a:rPr lang="es-AR" sz="1800" dirty="0" smtClean="0">
                <a:hlinkClick r:id="rId7"/>
              </a:rPr>
              <a:t> </a:t>
            </a:r>
            <a:r>
              <a:rPr lang="es-AR" sz="1800" dirty="0" err="1" smtClean="0">
                <a:hlinkClick r:id="rId7"/>
              </a:rPr>
              <a:t>Planet</a:t>
            </a:r>
            <a:endParaRPr lang="es-AR" sz="1800" dirty="0" smtClean="0"/>
          </a:p>
          <a:p>
            <a:pPr marL="0" indent="0">
              <a:buNone/>
            </a:pPr>
            <a:endParaRPr lang="es-AR" sz="1800" dirty="0" smtClean="0"/>
          </a:p>
          <a:p>
            <a:pPr marL="0" indent="0">
              <a:buNone/>
            </a:pPr>
            <a:r>
              <a:rPr lang="es-AR" sz="1800" dirty="0" smtClean="0"/>
              <a:t>El programa GLOBE está </a:t>
            </a:r>
            <a:r>
              <a:rPr lang="es-AR" sz="1800" dirty="0" err="1" smtClean="0"/>
              <a:t>esponsoreado</a:t>
            </a:r>
            <a:r>
              <a:rPr lang="es-AR" sz="1800" dirty="0" smtClean="0"/>
              <a:t> por estas organizaciones:</a:t>
            </a:r>
          </a:p>
          <a:p>
            <a:pPr marL="0" indent="0">
              <a:buNone/>
            </a:pPr>
            <a:endParaRPr lang="es-AR" dirty="0" smtClean="0"/>
          </a:p>
          <a:p>
            <a:pPr marL="0" indent="0">
              <a:buNone/>
            </a:pPr>
            <a:endParaRPr lang="es-AR" sz="1800" dirty="0" smtClean="0"/>
          </a:p>
          <a:p>
            <a:pPr marL="0" indent="0">
              <a:buNone/>
            </a:pPr>
            <a:endParaRPr lang="es-AR" sz="1800" dirty="0" smtClean="0"/>
          </a:p>
          <a:p>
            <a:pPr marL="0" indent="0">
              <a:buNone/>
            </a:pPr>
            <a:r>
              <a:rPr lang="es-AR" altLang="en-US" i="1" dirty="0" smtClean="0">
                <a:solidFill>
                  <a:srgbClr val="000000"/>
                </a:solidFill>
              </a:rPr>
              <a:t>Versión 12/1/16. Si edita y modifica estas diapositivas con fines educativos por favor anote: “modificado por (junto a su nombre y la fecha) “  en esta página. Gracias.</a:t>
            </a:r>
            <a:endParaRPr lang="es-AR" b="1" dirty="0" smtClean="0"/>
          </a:p>
          <a:p>
            <a:pPr marL="0" indent="0">
              <a:buNone/>
            </a:pPr>
            <a:endParaRPr lang="en-US" sz="1800" dirty="0"/>
          </a:p>
          <a:p>
            <a:pPr marL="0" indent="0">
              <a:buNone/>
            </a:pPr>
            <a:endParaRPr lang="en-US" sz="2400" b="1" dirty="0"/>
          </a:p>
          <a:p>
            <a:pPr marL="0" indent="0">
              <a:buNone/>
            </a:pPr>
            <a:endParaRPr lang="en-US" sz="2000" dirty="0"/>
          </a:p>
        </p:txBody>
      </p:sp>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t="120" r="11119" b="1"/>
          <a:stretch/>
        </p:blipFill>
        <p:spPr>
          <a:xfrm>
            <a:off x="2966077" y="4683501"/>
            <a:ext cx="4393798" cy="650815"/>
          </a:xfrm>
          <a:prstGeom prst="rect">
            <a:avLst/>
          </a:prstGeom>
        </p:spPr>
      </p:pic>
    </p:spTree>
    <p:extLst>
      <p:ext uri="{BB962C8B-B14F-4D97-AF65-F5344CB8AC3E}">
        <p14:creationId xmlns:p14="http://schemas.microsoft.com/office/powerpoint/2010/main" val="34075601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76</a:t>
            </a:fld>
            <a:endParaRPr lang="en-US" dirty="0"/>
          </a:p>
        </p:txBody>
      </p:sp>
      <p:sp>
        <p:nvSpPr>
          <p:cNvPr id="5"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76</a:t>
            </a:fld>
            <a:endParaRPr lang="es-AR" dirty="0"/>
          </a:p>
        </p:txBody>
      </p:sp>
      <p:sp>
        <p:nvSpPr>
          <p:cNvPr id="7" name="Slide Number Placeholder 1"/>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12239-1292-C749-8343-A6DE4C9B54BD}" type="slidenum">
              <a:rPr lang="es-AR" smtClean="0"/>
              <a:pPr/>
              <a:t>76</a:t>
            </a:fld>
            <a:endParaRPr lang="es-AR" dirty="0"/>
          </a:p>
        </p:txBody>
      </p:sp>
      <p:sp>
        <p:nvSpPr>
          <p:cNvPr id="9" name="Rectángulo 8"/>
          <p:cNvSpPr/>
          <p:nvPr/>
        </p:nvSpPr>
        <p:spPr>
          <a:xfrm>
            <a:off x="-345" y="980332"/>
            <a:ext cx="1286219" cy="5894293"/>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a:solidFill>
                  <a:srgbClr val="49330C"/>
                </a:solidFill>
              </a:rPr>
              <a:t>A. ¿Por qué caracterizar los perfiles del suelo?</a:t>
            </a:r>
          </a:p>
          <a:p>
            <a:endParaRPr lang="es-AR" sz="1200" b="1" dirty="0" smtClean="0">
              <a:solidFill>
                <a:srgbClr val="49330C"/>
              </a:solidFill>
            </a:endParaRPr>
          </a:p>
          <a:p>
            <a:r>
              <a:rPr lang="es-AR" sz="1200" b="1" dirty="0">
                <a:solidFill>
                  <a:srgbClr val="49330C"/>
                </a:solidFill>
              </a:rPr>
              <a:t>B. Describir el perfil del suelo.</a:t>
            </a:r>
          </a:p>
          <a:p>
            <a:endParaRPr lang="es-AR" sz="1200" b="1" dirty="0">
              <a:solidFill>
                <a:srgbClr val="49330C"/>
              </a:solidFill>
            </a:endParaRPr>
          </a:p>
          <a:p>
            <a:r>
              <a:rPr lang="es-AR" sz="1200" b="1" dirty="0">
                <a:solidFill>
                  <a:srgbClr val="49330C"/>
                </a:solidFill>
              </a:rPr>
              <a:t>C. Estructura del Suelo.</a:t>
            </a:r>
          </a:p>
          <a:p>
            <a:endParaRPr lang="es-AR" sz="1200" b="1" dirty="0">
              <a:solidFill>
                <a:srgbClr val="49330C"/>
              </a:solidFill>
            </a:endParaRPr>
          </a:p>
          <a:p>
            <a:r>
              <a:rPr lang="es-AR" sz="1200" b="1" dirty="0">
                <a:solidFill>
                  <a:srgbClr val="49330C"/>
                </a:solidFill>
              </a:rPr>
              <a:t>D. Color del Suelo. </a:t>
            </a:r>
          </a:p>
          <a:p>
            <a:endParaRPr lang="es-AR" sz="1200" b="1" dirty="0">
              <a:solidFill>
                <a:srgbClr val="49330C"/>
              </a:solidFill>
            </a:endParaRPr>
          </a:p>
          <a:p>
            <a:r>
              <a:rPr lang="es-AR" sz="1200" b="1" dirty="0">
                <a:solidFill>
                  <a:srgbClr val="49330C"/>
                </a:solidFill>
              </a:rPr>
              <a:t>E. Consistencia del Suelo. </a:t>
            </a:r>
          </a:p>
          <a:p>
            <a:endParaRPr lang="es-AR" sz="1200" b="1" dirty="0">
              <a:solidFill>
                <a:srgbClr val="49330C"/>
              </a:solidFill>
            </a:endParaRPr>
          </a:p>
          <a:p>
            <a:r>
              <a:rPr lang="es-AR" sz="1200" b="1" dirty="0">
                <a:solidFill>
                  <a:srgbClr val="49330C"/>
                </a:solidFill>
              </a:rPr>
              <a:t>F. Textura del Suelo. </a:t>
            </a:r>
          </a:p>
          <a:p>
            <a:endParaRPr lang="es-AR" sz="1200" b="1" dirty="0">
              <a:solidFill>
                <a:srgbClr val="49330C"/>
              </a:solidFill>
            </a:endParaRPr>
          </a:p>
          <a:p>
            <a:r>
              <a:rPr lang="es-AR" sz="1200" b="1" dirty="0">
                <a:solidFill>
                  <a:srgbClr val="49330C"/>
                </a:solidFill>
              </a:rPr>
              <a:t>G. Rocas, Raíces y Carbonatos. </a:t>
            </a:r>
          </a:p>
          <a:p>
            <a:endParaRPr lang="es-AR" sz="1200" b="1" dirty="0">
              <a:solidFill>
                <a:srgbClr val="49330C"/>
              </a:solidFill>
            </a:endParaRPr>
          </a:p>
          <a:p>
            <a:r>
              <a:rPr lang="es-AR" sz="1200" b="1" dirty="0">
                <a:solidFill>
                  <a:srgbClr val="49330C"/>
                </a:solidFill>
              </a:rPr>
              <a:t>H. Reportar los datos a GLOBE. </a:t>
            </a:r>
          </a:p>
          <a:p>
            <a:endParaRPr lang="es-AR" sz="1200" b="1" dirty="0">
              <a:solidFill>
                <a:srgbClr val="49330C"/>
              </a:solidFill>
            </a:endParaRPr>
          </a:p>
          <a:p>
            <a:r>
              <a:rPr lang="es-AR" sz="1200" b="1" dirty="0">
                <a:solidFill>
                  <a:srgbClr val="49330C"/>
                </a:solidFill>
              </a:rPr>
              <a:t>I. Visualizar los Datos. </a:t>
            </a:r>
          </a:p>
          <a:p>
            <a:endParaRPr lang="es-AR" sz="1200" b="1" dirty="0">
              <a:solidFill>
                <a:srgbClr val="49330C"/>
              </a:solidFill>
            </a:endParaRPr>
          </a:p>
          <a:p>
            <a:r>
              <a:rPr lang="es-AR" sz="1200" b="1" dirty="0">
                <a:solidFill>
                  <a:srgbClr val="49330C"/>
                </a:solidFill>
              </a:rPr>
              <a:t>J. Auto evaluación</a:t>
            </a:r>
          </a:p>
          <a:p>
            <a:endParaRPr lang="es-AR" sz="1200" b="1" dirty="0">
              <a:solidFill>
                <a:schemeClr val="bg1"/>
              </a:solidFill>
            </a:endParaRPr>
          </a:p>
          <a:p>
            <a:r>
              <a:rPr lang="es-AR" sz="1200" b="1" dirty="0">
                <a:solidFill>
                  <a:schemeClr val="bg1"/>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
        <p:nvSpPr>
          <p:cNvPr id="10" name="Shape 438"/>
          <p:cNvSpPr txBox="1">
            <a:spLocks noGrp="1"/>
          </p:cNvSpPr>
          <p:nvPr>
            <p:ph type="title"/>
          </p:nvPr>
        </p:nvSpPr>
        <p:spPr>
          <a:xfrm>
            <a:off x="1295400" y="1316945"/>
            <a:ext cx="7239000" cy="666899"/>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r>
              <a:rPr lang="es-AR" sz="2800" b="1" dirty="0" smtClean="0"/>
              <a:t>Traducción al español</a:t>
            </a:r>
            <a:endParaRPr lang="es-AR" sz="2800" b="1" i="0" u="none" strike="noStrike" cap="none" dirty="0">
              <a:solidFill>
                <a:schemeClr val="dk2"/>
              </a:solidFill>
              <a:sym typeface="Arial"/>
            </a:endParaRPr>
          </a:p>
        </p:txBody>
      </p:sp>
      <p:sp>
        <p:nvSpPr>
          <p:cNvPr id="13" name="Title 1"/>
          <p:cNvSpPr txBox="1">
            <a:spLocks/>
          </p:cNvSpPr>
          <p:nvPr/>
        </p:nvSpPr>
        <p:spPr>
          <a:xfrm>
            <a:off x="1295400" y="2065090"/>
            <a:ext cx="7477125" cy="4234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buFont typeface="Arial" panose="020B0604020202020204" pitchFamily="34" charset="0"/>
              <a:buNone/>
            </a:pPr>
            <a:r>
              <a:rPr lang="es-AR" sz="1800" b="1" dirty="0" smtClean="0"/>
              <a:t>Oficina Regional Para América Latina Y El Caribe</a:t>
            </a:r>
            <a:br>
              <a:rPr lang="es-AR" sz="1800" b="1" dirty="0" smtClean="0"/>
            </a:br>
            <a:endParaRPr lang="es-AR" sz="1800" b="1" dirty="0" smtClean="0"/>
          </a:p>
          <a:p>
            <a:pPr marL="203200" indent="0">
              <a:buFont typeface="Arial" panose="020B0604020202020204" pitchFamily="34" charset="0"/>
              <a:buNone/>
            </a:pPr>
            <a:r>
              <a:rPr lang="es-AR" sz="1800" b="1" dirty="0" smtClean="0"/>
              <a:t>Para más información contáctese con:</a:t>
            </a:r>
          </a:p>
          <a:p>
            <a:pPr marL="603250" lvl="1" indent="0">
              <a:buFont typeface="Arial" panose="020B0604020202020204" pitchFamily="34" charset="0"/>
              <a:buNone/>
            </a:pPr>
            <a:r>
              <a:rPr lang="es-AR" sz="1600" dirty="0" smtClean="0">
                <a:hlinkClick r:id="rId2"/>
              </a:rPr>
              <a:t>lac_rco@educ.austral.edu.ar</a:t>
            </a:r>
            <a:r>
              <a:rPr lang="es-AR" sz="1600" dirty="0" smtClean="0"/>
              <a:t/>
            </a:r>
            <a:br>
              <a:rPr lang="es-AR" sz="1600" dirty="0" smtClean="0"/>
            </a:br>
            <a:r>
              <a:rPr lang="es-AR" sz="1600" dirty="0" smtClean="0">
                <a:hlinkClick r:id="rId3"/>
              </a:rPr>
              <a:t>globelac.communications@educ.austral.edu.ar</a:t>
            </a:r>
            <a:r>
              <a:rPr lang="es-AR" sz="1600" dirty="0" smtClean="0"/>
              <a:t/>
            </a:r>
            <a:br>
              <a:rPr lang="es-AR" sz="1600" dirty="0" smtClean="0"/>
            </a:br>
            <a:endParaRPr lang="es-AR" sz="1600" dirty="0" smtClean="0"/>
          </a:p>
          <a:p>
            <a:pPr marL="203200" indent="0">
              <a:buFont typeface="Arial" panose="020B0604020202020204" pitchFamily="34" charset="0"/>
              <a:buNone/>
            </a:pPr>
            <a:r>
              <a:rPr lang="es-AR" sz="1800" b="1" dirty="0" smtClean="0"/>
              <a:t>Redes sociales </a:t>
            </a:r>
          </a:p>
          <a:p>
            <a:pPr marL="1003300" lvl="2" indent="0">
              <a:lnSpc>
                <a:spcPct val="200000"/>
              </a:lnSpc>
              <a:buFont typeface="Arial" panose="020B0604020202020204" pitchFamily="34" charset="0"/>
              <a:buNone/>
            </a:pPr>
            <a:r>
              <a:rPr lang="es-AR" sz="1600" dirty="0" smtClean="0">
                <a:hlinkClick r:id="rId4"/>
              </a:rPr>
              <a:t>@</a:t>
            </a:r>
            <a:r>
              <a:rPr lang="es-AR" sz="1600" dirty="0" err="1" smtClean="0">
                <a:hlinkClick r:id="rId4"/>
              </a:rPr>
              <a:t>globe_lac</a:t>
            </a:r>
            <a:r>
              <a:rPr lang="es-AR" sz="1600" dirty="0" smtClean="0"/>
              <a:t/>
            </a:r>
            <a:br>
              <a:rPr lang="es-AR" sz="1600" dirty="0" smtClean="0"/>
            </a:br>
            <a:r>
              <a:rPr lang="es-AR" sz="1600" dirty="0" smtClean="0">
                <a:hlinkClick r:id="rId5"/>
              </a:rPr>
              <a:t>GLOBE Latinoamérica y Caribe</a:t>
            </a:r>
            <a:endParaRPr lang="es-AR" sz="1600" dirty="0"/>
          </a:p>
        </p:txBody>
      </p:sp>
      <p:pic>
        <p:nvPicPr>
          <p:cNvPr id="14"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6">
            <a:extLst>
              <a:ext uri="{28A0092B-C50C-407E-A947-70E740481C1C}">
                <a14:useLocalDpi xmlns:a14="http://schemas.microsoft.com/office/drawing/2010/main" val="0"/>
              </a:ext>
            </a:extLst>
          </a:blip>
          <a:srcRect l="640" t="25134" r="71323" b="45539"/>
          <a:stretch/>
        </p:blipFill>
        <p:spPr bwMode="auto">
          <a:xfrm>
            <a:off x="1839288" y="4139597"/>
            <a:ext cx="582204" cy="608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6">
            <a:extLst>
              <a:ext uri="{28A0092B-C50C-407E-A947-70E740481C1C}">
                <a14:useLocalDpi xmlns:a14="http://schemas.microsoft.com/office/drawing/2010/main" val="0"/>
              </a:ext>
            </a:extLst>
          </a:blip>
          <a:srcRect r="72215" b="71856"/>
          <a:stretch/>
        </p:blipFill>
        <p:spPr bwMode="auto">
          <a:xfrm>
            <a:off x="1843372" y="4643638"/>
            <a:ext cx="527437" cy="53424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3117" y="5948407"/>
            <a:ext cx="1154545" cy="865603"/>
          </a:xfrm>
          <a:prstGeom prst="rect">
            <a:avLst/>
          </a:prstGeom>
        </p:spPr>
      </p:pic>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t="120" r="11119" b="1"/>
          <a:stretch/>
        </p:blipFill>
        <p:spPr>
          <a:xfrm>
            <a:off x="2965379" y="5959485"/>
            <a:ext cx="5694290" cy="843446"/>
          </a:xfrm>
          <a:prstGeom prst="rect">
            <a:avLst/>
          </a:prstGeom>
        </p:spPr>
      </p:pic>
    </p:spTree>
    <p:extLst>
      <p:ext uri="{BB962C8B-B14F-4D97-AF65-F5344CB8AC3E}">
        <p14:creationId xmlns:p14="http://schemas.microsoft.com/office/powerpoint/2010/main" val="502891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a:t>
            </a:fld>
            <a:endParaRPr lang="en-US" dirty="0"/>
          </a:p>
        </p:txBody>
      </p:sp>
      <p:sp>
        <p:nvSpPr>
          <p:cNvPr id="5" name="Title 2">
            <a:extLst>
              <a:ext uri="{FF2B5EF4-FFF2-40B4-BE49-F238E27FC236}">
                <a16:creationId xmlns:a16="http://schemas.microsoft.com/office/drawing/2014/main" id="{7A16EF2D-E49F-42C1-B5C4-9CF04F7F5441}"/>
              </a:ext>
            </a:extLst>
          </p:cNvPr>
          <p:cNvSpPr>
            <a:spLocks noGrp="1"/>
          </p:cNvSpPr>
          <p:nvPr>
            <p:ph type="title"/>
          </p:nvPr>
        </p:nvSpPr>
        <p:spPr>
          <a:xfrm>
            <a:off x="1722019" y="989774"/>
            <a:ext cx="7186847" cy="708353"/>
          </a:xfrm>
        </p:spPr>
        <p:txBody>
          <a:bodyPr>
            <a:normAutofit/>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Caracterización de un perfil de suelo expuesto</a:t>
            </a:r>
            <a:endParaRPr lang="es-AR" dirty="0"/>
          </a:p>
        </p:txBody>
      </p:sp>
      <p:sp>
        <p:nvSpPr>
          <p:cNvPr id="6" name="Content Placeholder 2"/>
          <p:cNvSpPr txBox="1">
            <a:spLocks/>
          </p:cNvSpPr>
          <p:nvPr/>
        </p:nvSpPr>
        <p:spPr>
          <a:xfrm>
            <a:off x="1722019" y="1615210"/>
            <a:ext cx="473281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1200"/>
              </a:spcBef>
              <a:buClr>
                <a:srgbClr val="000000"/>
              </a:buClr>
              <a:buSzPct val="25000"/>
              <a:buNone/>
            </a:pPr>
            <a:r>
              <a:rPr lang="es-AR" sz="1600" dirty="0">
                <a:solidFill>
                  <a:srgbClr val="000000"/>
                </a:solidFill>
                <a:latin typeface="Arial"/>
                <a:ea typeface="Arial"/>
                <a:cs typeface="Arial"/>
                <a:sym typeface="Arial"/>
              </a:rPr>
              <a:t>Siga las instrucciones en el Protocolo de Selección, Exposición y Definición de una Caracterización de Suelos para exponer un perfil de suelo para su caracterización. </a:t>
            </a:r>
            <a:endParaRPr lang="es-ES" sz="1600" dirty="0" smtClean="0">
              <a:solidFill>
                <a:srgbClr val="000000"/>
              </a:solidFill>
              <a:latin typeface="Arial"/>
              <a:ea typeface="Arial"/>
              <a:cs typeface="Arial"/>
              <a:sym typeface="Arial"/>
            </a:endParaRPr>
          </a:p>
          <a:p>
            <a:pPr marL="0" lvl="0" indent="0" algn="just">
              <a:lnSpc>
                <a:spcPct val="100000"/>
              </a:lnSpc>
              <a:spcBef>
                <a:spcPts val="1200"/>
              </a:spcBef>
              <a:buClr>
                <a:srgbClr val="000000"/>
              </a:buClr>
              <a:buSzPct val="25000"/>
              <a:buNone/>
            </a:pPr>
            <a:r>
              <a:rPr lang="es-ES" sz="1600" dirty="0" smtClean="0">
                <a:solidFill>
                  <a:srgbClr val="000000"/>
                </a:solidFill>
                <a:latin typeface="Arial"/>
                <a:ea typeface="Arial"/>
                <a:cs typeface="Arial"/>
                <a:sym typeface="Arial"/>
              </a:rPr>
              <a:t>Estas </a:t>
            </a:r>
            <a:r>
              <a:rPr lang="es-ES" sz="1600" dirty="0">
                <a:solidFill>
                  <a:srgbClr val="000000"/>
                </a:solidFill>
                <a:latin typeface="Arial"/>
                <a:ea typeface="Arial"/>
                <a:cs typeface="Arial"/>
                <a:sym typeface="Arial"/>
              </a:rPr>
              <a:t>instrucciones se aplican a un perfil expuesto que se encuentra en un corte de carretera o una característica erosiva, así como a los perfiles expuestos mediante el método </a:t>
            </a:r>
            <a:r>
              <a:rPr lang="es-ES" sz="1600" dirty="0" err="1">
                <a:solidFill>
                  <a:srgbClr val="000000"/>
                </a:solidFill>
                <a:latin typeface="Arial"/>
                <a:ea typeface="Arial"/>
                <a:cs typeface="Arial"/>
                <a:sym typeface="Arial"/>
              </a:rPr>
              <a:t>Pit</a:t>
            </a:r>
            <a:r>
              <a:rPr lang="es-ES" sz="1600" dirty="0">
                <a:solidFill>
                  <a:srgbClr val="000000"/>
                </a:solidFill>
                <a:latin typeface="Arial"/>
                <a:ea typeface="Arial"/>
                <a:cs typeface="Arial"/>
                <a:sym typeface="Arial"/>
              </a:rPr>
              <a:t>. Este método está adaptado para perfiles expuestos mediante el método </a:t>
            </a:r>
            <a:r>
              <a:rPr lang="es-ES" sz="1600" dirty="0" err="1">
                <a:solidFill>
                  <a:srgbClr val="000000"/>
                </a:solidFill>
                <a:latin typeface="Arial"/>
                <a:ea typeface="Arial"/>
                <a:cs typeface="Arial"/>
                <a:sym typeface="Arial"/>
              </a:rPr>
              <a:t>Auger</a:t>
            </a:r>
            <a:r>
              <a:rPr lang="es-ES" sz="1600" dirty="0">
                <a:solidFill>
                  <a:srgbClr val="000000"/>
                </a:solidFill>
                <a:latin typeface="Arial"/>
                <a:ea typeface="Arial"/>
                <a:cs typeface="Arial"/>
                <a:sym typeface="Arial"/>
              </a:rPr>
              <a:t> y seguirá</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1200"/>
              </a:spcBef>
              <a:buClr>
                <a:srgbClr val="000000"/>
              </a:buClr>
              <a:buSzPct val="25000"/>
              <a:buNone/>
            </a:pPr>
            <a:r>
              <a:rPr lang="es-ES" sz="1600" dirty="0" smtClean="0">
                <a:solidFill>
                  <a:srgbClr val="000000"/>
                </a:solidFill>
                <a:latin typeface="Arial"/>
                <a:ea typeface="Arial"/>
                <a:cs typeface="Arial"/>
                <a:sym typeface="Arial"/>
              </a:rPr>
              <a:t>Comenzando </a:t>
            </a:r>
            <a:r>
              <a:rPr lang="es-ES" sz="1600" dirty="0">
                <a:solidFill>
                  <a:srgbClr val="000000"/>
                </a:solidFill>
                <a:latin typeface="Arial"/>
                <a:ea typeface="Arial"/>
                <a:cs typeface="Arial"/>
                <a:sym typeface="Arial"/>
              </a:rPr>
              <a:t>desde arriba, observe el perfil para determinar propiedades y diferencias entre horizontes.</a:t>
            </a:r>
            <a:endParaRPr lang="es-AR" sz="1600" dirty="0">
              <a:solidFill>
                <a:srgbClr val="000000"/>
              </a:solidFill>
              <a:latin typeface="Arial"/>
              <a:ea typeface="Arial"/>
              <a:cs typeface="Arial"/>
              <a:sym typeface="Arial"/>
            </a:endParaRPr>
          </a:p>
          <a:p>
            <a:pPr marL="0" indent="0">
              <a:lnSpc>
                <a:spcPct val="100000"/>
              </a:lnSpc>
              <a:spcBef>
                <a:spcPts val="1200"/>
              </a:spcBef>
              <a:buNone/>
            </a:pPr>
            <a:endParaRPr lang="es-AR" sz="1800" dirty="0">
              <a:solidFill>
                <a:schemeClr val="dk1"/>
              </a:solidFill>
              <a:ea typeface="Calibri"/>
              <a:cs typeface="Calibri"/>
              <a:sym typeface="Calibri"/>
            </a:endParaRPr>
          </a:p>
        </p:txBody>
      </p:sp>
      <p:pic>
        <p:nvPicPr>
          <p:cNvPr id="7" name="Shape 211" descr="Photograph of a soil profile, showing several color changes which can be indicative of soil horizons"/>
          <p:cNvPicPr preferRelativeResize="0">
            <a:picLocks noGrp="1"/>
          </p:cNvPicPr>
          <p:nvPr>
            <p:ph sz="half" idx="2"/>
          </p:nvPr>
        </p:nvPicPr>
        <p:blipFill rotWithShape="1">
          <a:blip r:embed="rId2">
            <a:alphaModFix/>
          </a:blip>
          <a:srcRect/>
          <a:stretch/>
        </p:blipFill>
        <p:spPr>
          <a:xfrm>
            <a:off x="6631164" y="1615210"/>
            <a:ext cx="1687253" cy="4351338"/>
          </a:xfrm>
          <a:prstGeom prst="rect">
            <a:avLst/>
          </a:prstGeom>
          <a:noFill/>
          <a:ln>
            <a:noFill/>
          </a:ln>
        </p:spPr>
      </p:pic>
      <p:pic>
        <p:nvPicPr>
          <p:cNvPr id="8" name="Content Placeholder 6" descr="meter stick"/>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113885" y="3953176"/>
            <a:ext cx="4830883" cy="154952"/>
          </a:xfrm>
        </p:spPr>
      </p:pic>
      <p:sp>
        <p:nvSpPr>
          <p:cNvPr id="10" name="Rectángulo 9"/>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2461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8</a:t>
            </a:fld>
            <a:endParaRPr lang="en-US" dirty="0"/>
          </a:p>
        </p:txBody>
      </p:sp>
      <p:sp>
        <p:nvSpPr>
          <p:cNvPr id="5" name="Title 2">
            <a:extLst>
              <a:ext uri="{FF2B5EF4-FFF2-40B4-BE49-F238E27FC236}">
                <a16:creationId xmlns:a16="http://schemas.microsoft.com/office/drawing/2014/main" id="{7A16EF2D-E49F-42C1-B5C4-9CF04F7F5441}"/>
              </a:ext>
            </a:extLst>
          </p:cNvPr>
          <p:cNvSpPr>
            <a:spLocks noGrp="1"/>
          </p:cNvSpPr>
          <p:nvPr>
            <p:ph type="title"/>
          </p:nvPr>
        </p:nvSpPr>
        <p:spPr>
          <a:xfrm>
            <a:off x="1722019" y="989774"/>
            <a:ext cx="7186847" cy="708353"/>
          </a:xfrm>
        </p:spPr>
        <p:txBody>
          <a:bodyPr/>
          <a:lstStyle/>
          <a:p>
            <a:pPr rtl="0" eaLnBrk="1" latinLnBrk="0" hangingPunct="1"/>
            <a:r>
              <a:rPr lang="es-AR" sz="2400" b="1" kern="1200" dirty="0" smtClean="0">
                <a:solidFill>
                  <a:srgbClr val="48340C"/>
                </a:solidFill>
                <a:effectLst/>
                <a:latin typeface="Arial" panose="020B0604020202020204" pitchFamily="34" charset="0"/>
                <a:ea typeface="Arial" panose="020B0604020202020204" pitchFamily="34" charset="0"/>
                <a:cs typeface="Arial" panose="020B0604020202020204" pitchFamily="34" charset="0"/>
              </a:rPr>
              <a:t>Identificando horizontes de suelo</a:t>
            </a:r>
            <a:endParaRPr lang="es-AR" dirty="0"/>
          </a:p>
        </p:txBody>
      </p:sp>
      <p:sp>
        <p:nvSpPr>
          <p:cNvPr id="6" name="Content Placeholder 2"/>
          <p:cNvSpPr txBox="1">
            <a:spLocks/>
          </p:cNvSpPr>
          <p:nvPr/>
        </p:nvSpPr>
        <p:spPr>
          <a:xfrm>
            <a:off x="1722019" y="1615210"/>
            <a:ext cx="4732814" cy="45942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1200"/>
              </a:spcBef>
              <a:buClr>
                <a:srgbClr val="000000"/>
              </a:buClr>
              <a:buSzPct val="25000"/>
              <a:buNone/>
            </a:pPr>
            <a:r>
              <a:rPr lang="es-ES" sz="1600" dirty="0">
                <a:solidFill>
                  <a:srgbClr val="000000"/>
                </a:solidFill>
                <a:latin typeface="Arial"/>
                <a:ea typeface="Arial"/>
                <a:cs typeface="Arial"/>
                <a:sym typeface="Arial"/>
              </a:rPr>
              <a:t>Comenzando desde arriba, </a:t>
            </a:r>
            <a:r>
              <a:rPr lang="es-ES" sz="1600" dirty="0" smtClean="0">
                <a:solidFill>
                  <a:srgbClr val="000000"/>
                </a:solidFill>
                <a:latin typeface="Arial"/>
                <a:ea typeface="Arial"/>
                <a:cs typeface="Arial"/>
                <a:sym typeface="Arial"/>
              </a:rPr>
              <a:t>observará </a:t>
            </a:r>
            <a:r>
              <a:rPr lang="es-ES" sz="1600" dirty="0">
                <a:solidFill>
                  <a:srgbClr val="000000"/>
                </a:solidFill>
                <a:latin typeface="Arial"/>
                <a:ea typeface="Arial"/>
                <a:cs typeface="Arial"/>
                <a:sym typeface="Arial"/>
              </a:rPr>
              <a:t>el suelo buscando diferencias entre capas</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1200"/>
              </a:spcBef>
              <a:buClr>
                <a:srgbClr val="000000"/>
              </a:buClr>
              <a:buSzPct val="25000"/>
              <a:buNone/>
            </a:pPr>
            <a:r>
              <a:rPr lang="es-ES" sz="1600" dirty="0">
                <a:solidFill>
                  <a:srgbClr val="000000"/>
                </a:solidFill>
                <a:latin typeface="Arial"/>
                <a:ea typeface="Arial"/>
                <a:cs typeface="Arial"/>
                <a:sym typeface="Arial"/>
              </a:rPr>
              <a:t>Busque: diferentes colores y formas, raíces, el tamaño y la cantidad de rocas, pequeños nódulos oscuros (llamados concreciones), gusanos u otros animales e insectos pequeños, canales de gusanos y cualquier otra cosa que se note</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1200"/>
              </a:spcBef>
              <a:buClr>
                <a:srgbClr val="000000"/>
              </a:buClr>
              <a:buSzPct val="25000"/>
              <a:buNone/>
            </a:pPr>
            <a:r>
              <a:rPr lang="es-ES" sz="1600" dirty="0">
                <a:solidFill>
                  <a:srgbClr val="000000"/>
                </a:solidFill>
                <a:latin typeface="Arial"/>
                <a:ea typeface="Arial"/>
                <a:cs typeface="Arial"/>
                <a:sym typeface="Arial"/>
              </a:rPr>
              <a:t>Para identificar la parte superior e inferior de cada horizonte, se coloca un </a:t>
            </a:r>
            <a:r>
              <a:rPr lang="es-ES" sz="1600" dirty="0" err="1">
                <a:solidFill>
                  <a:srgbClr val="000000"/>
                </a:solidFill>
                <a:latin typeface="Arial"/>
                <a:ea typeface="Arial"/>
                <a:cs typeface="Arial"/>
                <a:sym typeface="Arial"/>
              </a:rPr>
              <a:t>tee</a:t>
            </a:r>
            <a:r>
              <a:rPr lang="es-ES" sz="1600" dirty="0">
                <a:solidFill>
                  <a:srgbClr val="000000"/>
                </a:solidFill>
                <a:latin typeface="Arial"/>
                <a:ea typeface="Arial"/>
                <a:cs typeface="Arial"/>
                <a:sym typeface="Arial"/>
              </a:rPr>
              <a:t> de golf u otro marcador en cada profundidad donde ve un cambio en la apariencia del suelo</a:t>
            </a:r>
            <a:r>
              <a:rPr lang="es-ES" sz="1600" dirty="0" smtClean="0">
                <a:solidFill>
                  <a:srgbClr val="000000"/>
                </a:solidFill>
                <a:latin typeface="Arial"/>
                <a:ea typeface="Arial"/>
                <a:cs typeface="Arial"/>
                <a:sym typeface="Arial"/>
              </a:rPr>
              <a:t>.</a:t>
            </a:r>
            <a:endParaRPr lang="es-ES" sz="1600" dirty="0">
              <a:solidFill>
                <a:srgbClr val="000000"/>
              </a:solidFill>
              <a:latin typeface="Arial"/>
              <a:ea typeface="Arial"/>
              <a:cs typeface="Arial"/>
              <a:sym typeface="Arial"/>
            </a:endParaRPr>
          </a:p>
          <a:p>
            <a:pPr marL="0" lvl="0" indent="0" algn="just">
              <a:lnSpc>
                <a:spcPct val="100000"/>
              </a:lnSpc>
              <a:spcBef>
                <a:spcPts val="1200"/>
              </a:spcBef>
              <a:buClr>
                <a:srgbClr val="000000"/>
              </a:buClr>
              <a:buSzPct val="25000"/>
              <a:buNone/>
            </a:pPr>
            <a:r>
              <a:rPr lang="es-ES" sz="1600" dirty="0">
                <a:solidFill>
                  <a:srgbClr val="000000"/>
                </a:solidFill>
                <a:latin typeface="Arial"/>
                <a:ea typeface="Arial"/>
                <a:cs typeface="Arial"/>
                <a:sym typeface="Arial"/>
              </a:rPr>
              <a:t>Una capa de suelo debe tener al menos 3 cm de espesor para ser considerada Horizonte. Si ve una capa de menos de 3 cm de grosor, considérela como parte del horizonte por encima o por debajo y anótelo en sus metadatos.</a:t>
            </a:r>
            <a:endParaRPr lang="es-AR" sz="1800" dirty="0">
              <a:solidFill>
                <a:schemeClr val="dk1"/>
              </a:solidFill>
              <a:ea typeface="Calibri"/>
              <a:cs typeface="Calibri"/>
              <a:sym typeface="Calibri"/>
            </a:endParaRPr>
          </a:p>
        </p:txBody>
      </p:sp>
      <p:pic>
        <p:nvPicPr>
          <p:cNvPr id="7" name="Shape 211" descr="Photograph of a soil profile, showing several color changes which can be indicative of soil horizons"/>
          <p:cNvPicPr preferRelativeResize="0">
            <a:picLocks noGrp="1"/>
          </p:cNvPicPr>
          <p:nvPr>
            <p:ph sz="half" idx="2"/>
          </p:nvPr>
        </p:nvPicPr>
        <p:blipFill rotWithShape="1">
          <a:blip r:embed="rId2">
            <a:alphaModFix/>
          </a:blip>
          <a:srcRect/>
          <a:stretch/>
        </p:blipFill>
        <p:spPr>
          <a:xfrm>
            <a:off x="6631164" y="1615210"/>
            <a:ext cx="1687253" cy="4351338"/>
          </a:xfrm>
          <a:prstGeom prst="rect">
            <a:avLst/>
          </a:prstGeom>
          <a:noFill/>
          <a:ln>
            <a:noFill/>
          </a:ln>
        </p:spPr>
      </p:pic>
      <p:pic>
        <p:nvPicPr>
          <p:cNvPr id="8" name="Content Placeholder 6" descr="meter stick"/>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113885" y="3953176"/>
            <a:ext cx="4830883" cy="154952"/>
          </a:xfrm>
        </p:spPr>
      </p:pic>
      <p:sp>
        <p:nvSpPr>
          <p:cNvPr id="10" name="Rectángulo 9"/>
          <p:cNvSpPr/>
          <p:nvPr/>
        </p:nvSpPr>
        <p:spPr>
          <a:xfrm>
            <a:off x="-345" y="972671"/>
            <a:ext cx="1286219" cy="5901954"/>
          </a:xfrm>
          <a:prstGeom prst="rect">
            <a:avLst/>
          </a:prstGeom>
          <a:solidFill>
            <a:srgbClr val="B3A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s-AR" sz="1200" b="1" dirty="0" smtClean="0">
                <a:solidFill>
                  <a:srgbClr val="49330C"/>
                </a:solidFill>
              </a:rPr>
              <a:t>A. ¿Por qué caracterizar los perfiles del suelo?</a:t>
            </a:r>
          </a:p>
          <a:p>
            <a:endParaRPr lang="es-AR" sz="1200" b="1" dirty="0" smtClean="0">
              <a:solidFill>
                <a:srgbClr val="49330C"/>
              </a:solidFill>
            </a:endParaRPr>
          </a:p>
          <a:p>
            <a:r>
              <a:rPr lang="es-AR" sz="1200" b="1" dirty="0" smtClean="0">
                <a:solidFill>
                  <a:schemeClr val="bg1"/>
                </a:solidFill>
              </a:rPr>
              <a:t>B. Describir el perfil </a:t>
            </a:r>
            <a:r>
              <a:rPr lang="es-AR" sz="1200" b="1" dirty="0">
                <a:solidFill>
                  <a:schemeClr val="bg1"/>
                </a:solidFill>
              </a:rPr>
              <a:t>del suelo.</a:t>
            </a:r>
          </a:p>
          <a:p>
            <a:endParaRPr lang="es-AR" sz="1200" b="1" dirty="0">
              <a:solidFill>
                <a:srgbClr val="49330C"/>
              </a:solidFill>
            </a:endParaRPr>
          </a:p>
          <a:p>
            <a:r>
              <a:rPr lang="es-AR" sz="1200" b="1" dirty="0" smtClean="0">
                <a:solidFill>
                  <a:srgbClr val="49330C"/>
                </a:solidFill>
              </a:rPr>
              <a:t>C. Estructura del Suelo.</a:t>
            </a:r>
          </a:p>
          <a:p>
            <a:endParaRPr lang="es-AR" sz="1200" b="1" dirty="0">
              <a:solidFill>
                <a:srgbClr val="49330C"/>
              </a:solidFill>
            </a:endParaRPr>
          </a:p>
          <a:p>
            <a:r>
              <a:rPr lang="es-AR" sz="1200" b="1" dirty="0" smtClean="0">
                <a:solidFill>
                  <a:srgbClr val="49330C"/>
                </a:solidFill>
              </a:rPr>
              <a:t>D. Color del Suelo. </a:t>
            </a:r>
          </a:p>
          <a:p>
            <a:endParaRPr lang="es-AR" sz="1200" b="1" dirty="0">
              <a:solidFill>
                <a:srgbClr val="49330C"/>
              </a:solidFill>
            </a:endParaRPr>
          </a:p>
          <a:p>
            <a:r>
              <a:rPr lang="es-AR" sz="1200" b="1" dirty="0" smtClean="0">
                <a:solidFill>
                  <a:srgbClr val="49330C"/>
                </a:solidFill>
              </a:rPr>
              <a:t>E. Consistencia del Suelo. </a:t>
            </a:r>
          </a:p>
          <a:p>
            <a:endParaRPr lang="es-AR" sz="1200" b="1" dirty="0">
              <a:solidFill>
                <a:srgbClr val="49330C"/>
              </a:solidFill>
            </a:endParaRPr>
          </a:p>
          <a:p>
            <a:r>
              <a:rPr lang="es-AR" sz="1200" b="1" dirty="0" smtClean="0">
                <a:solidFill>
                  <a:srgbClr val="49330C"/>
                </a:solidFill>
              </a:rPr>
              <a:t>F. Textura del Suelo. </a:t>
            </a:r>
          </a:p>
          <a:p>
            <a:endParaRPr lang="es-AR" sz="1200" b="1" dirty="0">
              <a:solidFill>
                <a:srgbClr val="49330C"/>
              </a:solidFill>
            </a:endParaRPr>
          </a:p>
          <a:p>
            <a:r>
              <a:rPr lang="es-AR" sz="1200" b="1" dirty="0" smtClean="0">
                <a:solidFill>
                  <a:srgbClr val="49330C"/>
                </a:solidFill>
              </a:rPr>
              <a:t>G. Rocas, Raíces y Carbonatos. </a:t>
            </a:r>
          </a:p>
          <a:p>
            <a:endParaRPr lang="es-AR" sz="1200" b="1" dirty="0">
              <a:solidFill>
                <a:srgbClr val="49330C"/>
              </a:solidFill>
            </a:endParaRPr>
          </a:p>
          <a:p>
            <a:r>
              <a:rPr lang="es-AR" sz="1200" b="1" dirty="0" smtClean="0">
                <a:solidFill>
                  <a:srgbClr val="49330C"/>
                </a:solidFill>
              </a:rPr>
              <a:t>H. Reportar los datos a GLOBE. </a:t>
            </a:r>
          </a:p>
          <a:p>
            <a:endParaRPr lang="es-AR" sz="1200" b="1" dirty="0">
              <a:solidFill>
                <a:srgbClr val="49330C"/>
              </a:solidFill>
            </a:endParaRPr>
          </a:p>
          <a:p>
            <a:r>
              <a:rPr lang="es-AR" sz="1200" b="1" dirty="0" smtClean="0">
                <a:solidFill>
                  <a:srgbClr val="49330C"/>
                </a:solidFill>
              </a:rPr>
              <a:t>I. Visualizar los Datos. </a:t>
            </a:r>
          </a:p>
          <a:p>
            <a:endParaRPr lang="es-AR" sz="1200" b="1" dirty="0" smtClean="0">
              <a:solidFill>
                <a:srgbClr val="49330C"/>
              </a:solidFill>
            </a:endParaRPr>
          </a:p>
          <a:p>
            <a:r>
              <a:rPr lang="es-AR" sz="1200" b="1" dirty="0" smtClean="0">
                <a:solidFill>
                  <a:srgbClr val="49330C"/>
                </a:solidFill>
              </a:rPr>
              <a:t>J. Auto evaluación</a:t>
            </a:r>
          </a:p>
          <a:p>
            <a:endParaRPr lang="es-AR" sz="1200" b="1" dirty="0">
              <a:solidFill>
                <a:srgbClr val="49330C"/>
              </a:solidFill>
            </a:endParaRPr>
          </a:p>
          <a:p>
            <a:r>
              <a:rPr lang="es-AR" sz="1200" b="1" dirty="0" smtClean="0">
                <a:solidFill>
                  <a:srgbClr val="49330C"/>
                </a:solidFill>
              </a:rPr>
              <a:t>K. Recursos Adicionales. </a:t>
            </a:r>
          </a:p>
          <a:p>
            <a:endParaRPr lang="es-AR" sz="1200" b="1" dirty="0">
              <a:solidFill>
                <a:srgbClr val="49330C"/>
              </a:solidFill>
            </a:endParaRPr>
          </a:p>
          <a:p>
            <a:endParaRPr lang="es-AR" sz="1200" b="1" dirty="0" smtClean="0">
              <a:solidFill>
                <a:srgbClr val="49330C"/>
              </a:solidFill>
            </a:endParaRPr>
          </a:p>
          <a:p>
            <a:endParaRPr lang="es-AR" sz="1200" b="1" dirty="0" smtClean="0">
              <a:solidFill>
                <a:srgbClr val="49330C"/>
              </a:solidFill>
            </a:endParaRPr>
          </a:p>
          <a:p>
            <a:endParaRPr lang="es-AR" sz="1200" b="1" dirty="0">
              <a:solidFill>
                <a:srgbClr val="49330C"/>
              </a:solidFill>
            </a:endParaRPr>
          </a:p>
          <a:p>
            <a:endParaRPr lang="es-AR" sz="1200" b="1" dirty="0">
              <a:solidFill>
                <a:srgbClr val="49330C"/>
              </a:solidFill>
            </a:endParaRPr>
          </a:p>
        </p:txBody>
      </p:sp>
    </p:spTree>
    <p:extLst>
      <p:ext uri="{BB962C8B-B14F-4D97-AF65-F5344CB8AC3E}">
        <p14:creationId xmlns:p14="http://schemas.microsoft.com/office/powerpoint/2010/main" val="23099955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10028</TotalTime>
  <Words>11722</Words>
  <Application>Microsoft Office PowerPoint</Application>
  <PresentationFormat>Presentación en pantalla (4:3)</PresentationFormat>
  <Paragraphs>2445</Paragraphs>
  <Slides>77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77</vt:i4>
      </vt:variant>
    </vt:vector>
  </HeadingPairs>
  <TitlesOfParts>
    <vt:vector size="82" baseType="lpstr">
      <vt:lpstr>Arial</vt:lpstr>
      <vt:lpstr>Calibri</vt:lpstr>
      <vt:lpstr>Calibri Light</vt:lpstr>
      <vt:lpstr>Wingdings</vt:lpstr>
      <vt:lpstr>Office Theme</vt:lpstr>
      <vt:lpstr>Presentación de PowerPoint</vt:lpstr>
      <vt:lpstr>Presentación de PowerPoint</vt:lpstr>
      <vt:lpstr>Presentación de PowerPoint</vt:lpstr>
      <vt:lpstr>Introducción a la caracterización del suelo</vt:lpstr>
      <vt:lpstr>Descripción general del protocolo</vt:lpstr>
      <vt:lpstr>Presentación de PowerPoint</vt:lpstr>
      <vt:lpstr>Presentación de PowerPoint</vt:lpstr>
      <vt:lpstr>Caracterización de un perfil de suelo expuesto</vt:lpstr>
      <vt:lpstr>Identificando horizontes de suelo</vt:lpstr>
      <vt:lpstr>Identificando el Primer Horizonte</vt:lpstr>
      <vt:lpstr>Identificando el segundo horizonte</vt:lpstr>
      <vt:lpstr>Identificando el Segundo Horizonte (Cont.)</vt:lpstr>
      <vt:lpstr>Descripción de los horizontes del suelo: perfil expuesto</vt:lpstr>
      <vt:lpstr>Descripción de horizontes de suelo: perfil de barrena</vt:lpstr>
      <vt:lpstr>Medición de horizontes del suelo en un perfil de barrena</vt:lpstr>
      <vt:lpstr>Propiedades del horizonte: estructura del suelo</vt:lpstr>
      <vt:lpstr>¿Qué es la estructura del suelo?</vt:lpstr>
      <vt:lpstr>Presentación de PowerPoint</vt:lpstr>
      <vt:lpstr>Un suelo arable ideal</vt:lpstr>
      <vt:lpstr>Examinando un Ped</vt:lpstr>
      <vt:lpstr>Estructura Granular y de Bloque</vt:lpstr>
      <vt:lpstr>Estructura prismática, columna y laminar</vt:lpstr>
      <vt:lpstr>Suelo sin estructura</vt:lpstr>
      <vt:lpstr>Propiedades del horizonte: color del suelo</vt:lpstr>
      <vt:lpstr>Qué revela el color del suelo</vt:lpstr>
      <vt:lpstr>Color del suelo – Instrumentos y condiciones requeridos</vt:lpstr>
      <vt:lpstr>Color del suelo – Notación Munsell</vt:lpstr>
      <vt:lpstr>Color del suelo – Tono, Valor y Croma</vt:lpstr>
      <vt:lpstr>Cómo observar el color del suelo – Preparar el ped</vt:lpstr>
      <vt:lpstr>Cómo observar el color del suelo - Pasos</vt:lpstr>
      <vt:lpstr>Propiedades del horizonte: Consistencia del suelo</vt:lpstr>
      <vt:lpstr>Presentación de PowerPoint</vt:lpstr>
      <vt:lpstr>¿Qué es la consistencia del suelo?</vt:lpstr>
      <vt:lpstr>Identificar la consistencia del suelo</vt:lpstr>
      <vt:lpstr>Propiedades del horizonte: textura del suelo</vt:lpstr>
      <vt:lpstr>Definiciones de arena, limo y arcilla</vt:lpstr>
      <vt:lpstr>El triángulo de la textura del suelo</vt:lpstr>
      <vt:lpstr>Textura del suelo: equipamiento requerido</vt:lpstr>
      <vt:lpstr>Determinación de la textura del suelo: Paso 1 -  ¿Es arena?</vt:lpstr>
      <vt:lpstr>Determinación de la textura del suelo: Paso 2 -  ¿Es arena arcillosa?</vt:lpstr>
      <vt:lpstr>Determinación de la textura del suelo: Paso 3 - ¿Es arcilla?</vt:lpstr>
      <vt:lpstr>Determinación de la textura del suelo: Paso 3 - ¿Es marga arcillosa?</vt:lpstr>
      <vt:lpstr>Determinación de la textura del suelo: Paso 3 - ¿Es marga?</vt:lpstr>
      <vt:lpstr>Determinación de la textura del suelo: Paso 4 - ¿Es arenoso?</vt:lpstr>
      <vt:lpstr>Determinación de la textura del suelo: Paso 4 - ¿Es sedoso?</vt:lpstr>
      <vt:lpstr>Determinación de la textura del suelo: Paso 4 - ¿No es ni arenoso ni sedoso?</vt:lpstr>
      <vt:lpstr>Propiedades del horizonte: rocas, raíces y carbotatos</vt:lpstr>
      <vt:lpstr>Presentación de PowerPoint</vt:lpstr>
      <vt:lpstr>Propiedades del horizonte: las raíces</vt:lpstr>
      <vt:lpstr>Propiedades del horizonte: las rocas</vt:lpstr>
      <vt:lpstr>Propiedades del horizonte: carbonatos libres</vt:lpstr>
      <vt:lpstr>Observación de los carbonatos libres</vt:lpstr>
      <vt:lpstr>Ingreso de datos de la caracterización del suelo</vt:lpstr>
      <vt:lpstr>Ingreso de datos de la caracterización del suelo - 1</vt:lpstr>
      <vt:lpstr>Ingreso de datos de la caracterización del suelo - 2</vt:lpstr>
      <vt:lpstr>Ingreso de datos de las propiedades del horizonte - 1</vt:lpstr>
      <vt:lpstr>Presentación de PowerPoint</vt:lpstr>
      <vt:lpstr>Presentación de PowerPoint</vt:lpstr>
      <vt:lpstr>Caracterización de suelos Visualización de datos del sitio</vt:lpstr>
      <vt:lpstr>Visualización de datos de profundidad del horizonte del suelo 1</vt:lpstr>
      <vt:lpstr>Visualización de datos de los horizontes 1 y 2</vt:lpstr>
      <vt:lpstr>Visualización de datos de los horizontes 1, 2 y 3</vt:lpstr>
      <vt:lpstr>¿Qué horizonte está a 10 cm de profundidad?</vt:lpstr>
      <vt:lpstr>¿Qué horizonte está a 50 cm de profundidad?</vt:lpstr>
      <vt:lpstr>¿Qué horizonte de suelo están a 30, 60 y 90 cm de profundidad?</vt:lpstr>
      <vt:lpstr>Visualización de datos de la estructura del suelo</vt:lpstr>
      <vt:lpstr>Visualización de datos del color del suelo</vt:lpstr>
      <vt:lpstr>Visualización de datos de la consistencia del suelo</vt:lpstr>
      <vt:lpstr>Visualización de datos de la textura del suelo</vt:lpstr>
      <vt:lpstr>Visualización de datos de la presencia de rocas</vt:lpstr>
      <vt:lpstr>Visualización de datos de la presencia de raíces</vt:lpstr>
      <vt:lpstr>Autoevaluación</vt:lpstr>
      <vt:lpstr>Preguntas para futuras investigaciones</vt:lpstr>
      <vt:lpstr>Preguntas frecuentes</vt:lpstr>
      <vt:lpstr>Preguntas frecuentes</vt:lpstr>
      <vt:lpstr>Presentación de PowerPoint</vt:lpstr>
      <vt:lpstr>Traducción al español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Savino Mariana</cp:lastModifiedBy>
  <cp:revision>242</cp:revision>
  <dcterms:created xsi:type="dcterms:W3CDTF">2016-04-01T00:37:38Z</dcterms:created>
  <dcterms:modified xsi:type="dcterms:W3CDTF">2021-10-29T14:45:39Z</dcterms:modified>
</cp:coreProperties>
</file>