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autoCompressPictures="0">
  <p:sldMasterIdLst>
    <p:sldMasterId id="2147483660" r:id="rId1"/>
  </p:sldMasterIdLst>
  <p:notesMasterIdLst>
    <p:notesMasterId r:id="rId48"/>
  </p:notesMasterIdLst>
  <p:sldIdLst>
    <p:sldId id="317" r:id="rId2"/>
    <p:sldId id="318" r:id="rId3"/>
    <p:sldId id="328" r:id="rId4"/>
    <p:sldId id="368" r:id="rId5"/>
    <p:sldId id="330" r:id="rId6"/>
    <p:sldId id="329" r:id="rId7"/>
    <p:sldId id="331" r:id="rId8"/>
    <p:sldId id="332" r:id="rId9"/>
    <p:sldId id="333" r:id="rId10"/>
    <p:sldId id="334" r:id="rId11"/>
    <p:sldId id="335" r:id="rId12"/>
    <p:sldId id="367" r:id="rId13"/>
    <p:sldId id="363" r:id="rId14"/>
    <p:sldId id="336" r:id="rId15"/>
    <p:sldId id="343" r:id="rId16"/>
    <p:sldId id="338" r:id="rId17"/>
    <p:sldId id="340" r:id="rId18"/>
    <p:sldId id="351" r:id="rId19"/>
    <p:sldId id="341" r:id="rId20"/>
    <p:sldId id="342" r:id="rId21"/>
    <p:sldId id="322" r:id="rId22"/>
    <p:sldId id="365" r:id="rId23"/>
    <p:sldId id="323" r:id="rId24"/>
    <p:sldId id="344" r:id="rId25"/>
    <p:sldId id="346" r:id="rId26"/>
    <p:sldId id="345" r:id="rId27"/>
    <p:sldId id="347" r:id="rId28"/>
    <p:sldId id="348" r:id="rId29"/>
    <p:sldId id="349" r:id="rId30"/>
    <p:sldId id="350" r:id="rId31"/>
    <p:sldId id="324" r:id="rId32"/>
    <p:sldId id="364" r:id="rId33"/>
    <p:sldId id="325" r:id="rId34"/>
    <p:sldId id="352" r:id="rId35"/>
    <p:sldId id="353" r:id="rId36"/>
    <p:sldId id="354" r:id="rId37"/>
    <p:sldId id="355" r:id="rId38"/>
    <p:sldId id="356" r:id="rId39"/>
    <p:sldId id="357" r:id="rId40"/>
    <p:sldId id="358" r:id="rId41"/>
    <p:sldId id="359" r:id="rId42"/>
    <p:sldId id="327" r:id="rId43"/>
    <p:sldId id="362" r:id="rId44"/>
    <p:sldId id="337" r:id="rId45"/>
    <p:sldId id="314" r:id="rId46"/>
    <p:sldId id="370" r:id="rId4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4ECE5"/>
    <a:srgbClr val="393321"/>
    <a:srgbClr val="133457"/>
    <a:srgbClr val="48340C"/>
    <a:srgbClr val="6A6A6A"/>
    <a:srgbClr val="E5E5E5"/>
    <a:srgbClr val="A29E95"/>
    <a:srgbClr val="3B2B0E"/>
    <a:srgbClr val="B3AFA3"/>
    <a:srgbClr val="BBB3A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732" autoAdjust="0"/>
    <p:restoredTop sz="93979" autoAdjust="0"/>
  </p:normalViewPr>
  <p:slideViewPr>
    <p:cSldViewPr snapToGrid="0" snapToObjects="1">
      <p:cViewPr varScale="1">
        <p:scale>
          <a:sx n="69" d="100"/>
          <a:sy n="69" d="100"/>
        </p:scale>
        <p:origin x="868" y="56"/>
      </p:cViewPr>
      <p:guideLst/>
    </p:cSldViewPr>
  </p:slideViewPr>
  <p:outlineViewPr>
    <p:cViewPr>
      <p:scale>
        <a:sx n="33" d="100"/>
        <a:sy n="33" d="100"/>
      </p:scale>
      <p:origin x="0" y="-18394"/>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9454CBA-61CA-3343-8307-6EDE2DD71F93}" type="datetimeFigureOut">
              <a:rPr lang="en-US" smtClean="0"/>
              <a:t>3/15/2022</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F6FA6F8-C8C6-FB4B-A82D-5CADA4B9760C}" type="slidenum">
              <a:rPr lang="en-US" smtClean="0"/>
              <a:t>‹Nº›</a:t>
            </a:fld>
            <a:endParaRPr lang="en-US"/>
          </a:p>
        </p:txBody>
      </p:sp>
    </p:spTree>
    <p:extLst>
      <p:ext uri="{BB962C8B-B14F-4D97-AF65-F5344CB8AC3E}">
        <p14:creationId xmlns:p14="http://schemas.microsoft.com/office/powerpoint/2010/main" val="17747399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F6FA6F8-C8C6-FB4B-A82D-5CADA4B9760C}" type="slidenum">
              <a:rPr lang="en-US" smtClean="0"/>
              <a:t>0</a:t>
            </a:fld>
            <a:endParaRPr lang="en-US"/>
          </a:p>
        </p:txBody>
      </p:sp>
    </p:spTree>
    <p:extLst>
      <p:ext uri="{BB962C8B-B14F-4D97-AF65-F5344CB8AC3E}">
        <p14:creationId xmlns:p14="http://schemas.microsoft.com/office/powerpoint/2010/main" val="14461223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F6FA6F8-C8C6-FB4B-A82D-5CADA4B9760C}" type="slidenum">
              <a:rPr lang="en-US" smtClean="0"/>
              <a:t>12</a:t>
            </a:fld>
            <a:endParaRPr lang="en-US"/>
          </a:p>
        </p:txBody>
      </p:sp>
    </p:spTree>
    <p:extLst>
      <p:ext uri="{BB962C8B-B14F-4D97-AF65-F5344CB8AC3E}">
        <p14:creationId xmlns:p14="http://schemas.microsoft.com/office/powerpoint/2010/main" val="39473831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F6FA6F8-C8C6-FB4B-A82D-5CADA4B9760C}" type="slidenum">
              <a:rPr lang="en-US" smtClean="0"/>
              <a:t>13</a:t>
            </a:fld>
            <a:endParaRPr lang="en-US"/>
          </a:p>
        </p:txBody>
      </p:sp>
    </p:spTree>
    <p:extLst>
      <p:ext uri="{BB962C8B-B14F-4D97-AF65-F5344CB8AC3E}">
        <p14:creationId xmlns:p14="http://schemas.microsoft.com/office/powerpoint/2010/main" val="13525365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F6FA6F8-C8C6-FB4B-A82D-5CADA4B9760C}" type="slidenum">
              <a:rPr lang="en-US" smtClean="0"/>
              <a:t>14</a:t>
            </a:fld>
            <a:endParaRPr lang="en-US"/>
          </a:p>
        </p:txBody>
      </p:sp>
    </p:spTree>
    <p:extLst>
      <p:ext uri="{BB962C8B-B14F-4D97-AF65-F5344CB8AC3E}">
        <p14:creationId xmlns:p14="http://schemas.microsoft.com/office/powerpoint/2010/main" val="15132274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F6FA6F8-C8C6-FB4B-A82D-5CADA4B9760C}" type="slidenum">
              <a:rPr lang="en-US" smtClean="0"/>
              <a:t>15</a:t>
            </a:fld>
            <a:endParaRPr lang="en-US"/>
          </a:p>
        </p:txBody>
      </p:sp>
    </p:spTree>
    <p:extLst>
      <p:ext uri="{BB962C8B-B14F-4D97-AF65-F5344CB8AC3E}">
        <p14:creationId xmlns:p14="http://schemas.microsoft.com/office/powerpoint/2010/main" val="3679778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F6FA6F8-C8C6-FB4B-A82D-5CADA4B9760C}" type="slidenum">
              <a:rPr lang="en-US" smtClean="0"/>
              <a:t>16</a:t>
            </a:fld>
            <a:endParaRPr lang="en-US"/>
          </a:p>
        </p:txBody>
      </p:sp>
    </p:spTree>
    <p:extLst>
      <p:ext uri="{BB962C8B-B14F-4D97-AF65-F5344CB8AC3E}">
        <p14:creationId xmlns:p14="http://schemas.microsoft.com/office/powerpoint/2010/main" val="6783232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F6FA6F8-C8C6-FB4B-A82D-5CADA4B9760C}" type="slidenum">
              <a:rPr lang="en-US" smtClean="0"/>
              <a:t>17</a:t>
            </a:fld>
            <a:endParaRPr lang="en-US"/>
          </a:p>
        </p:txBody>
      </p:sp>
    </p:spTree>
    <p:extLst>
      <p:ext uri="{BB962C8B-B14F-4D97-AF65-F5344CB8AC3E}">
        <p14:creationId xmlns:p14="http://schemas.microsoft.com/office/powerpoint/2010/main" val="8218685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F6FA6F8-C8C6-FB4B-A82D-5CADA4B9760C}" type="slidenum">
              <a:rPr lang="en-US" smtClean="0"/>
              <a:t>18</a:t>
            </a:fld>
            <a:endParaRPr lang="en-US"/>
          </a:p>
        </p:txBody>
      </p:sp>
    </p:spTree>
    <p:extLst>
      <p:ext uri="{BB962C8B-B14F-4D97-AF65-F5344CB8AC3E}">
        <p14:creationId xmlns:p14="http://schemas.microsoft.com/office/powerpoint/2010/main" val="5930213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F6FA6F8-C8C6-FB4B-A82D-5CADA4B9760C}" type="slidenum">
              <a:rPr lang="en-US" smtClean="0"/>
              <a:t>19</a:t>
            </a:fld>
            <a:endParaRPr lang="en-US"/>
          </a:p>
        </p:txBody>
      </p:sp>
    </p:spTree>
    <p:extLst>
      <p:ext uri="{BB962C8B-B14F-4D97-AF65-F5344CB8AC3E}">
        <p14:creationId xmlns:p14="http://schemas.microsoft.com/office/powerpoint/2010/main" val="19494672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F6FA6F8-C8C6-FB4B-A82D-5CADA4B9760C}" type="slidenum">
              <a:rPr lang="en-US" smtClean="0"/>
              <a:t>20</a:t>
            </a:fld>
            <a:endParaRPr lang="en-US"/>
          </a:p>
        </p:txBody>
      </p:sp>
    </p:spTree>
    <p:extLst>
      <p:ext uri="{BB962C8B-B14F-4D97-AF65-F5344CB8AC3E}">
        <p14:creationId xmlns:p14="http://schemas.microsoft.com/office/powerpoint/2010/main" val="5987059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F6FA6F8-C8C6-FB4B-A82D-5CADA4B9760C}" type="slidenum">
              <a:rPr lang="en-US" smtClean="0"/>
              <a:t>21</a:t>
            </a:fld>
            <a:endParaRPr lang="en-US"/>
          </a:p>
        </p:txBody>
      </p:sp>
    </p:spTree>
    <p:extLst>
      <p:ext uri="{BB962C8B-B14F-4D97-AF65-F5344CB8AC3E}">
        <p14:creationId xmlns:p14="http://schemas.microsoft.com/office/powerpoint/2010/main" val="8933518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F6FA6F8-C8C6-FB4B-A82D-5CADA4B9760C}" type="slidenum">
              <a:rPr lang="en-US" smtClean="0"/>
              <a:t>1</a:t>
            </a:fld>
            <a:endParaRPr lang="en-US"/>
          </a:p>
        </p:txBody>
      </p:sp>
    </p:spTree>
    <p:extLst>
      <p:ext uri="{BB962C8B-B14F-4D97-AF65-F5344CB8AC3E}">
        <p14:creationId xmlns:p14="http://schemas.microsoft.com/office/powerpoint/2010/main" val="22610999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F6FA6F8-C8C6-FB4B-A82D-5CADA4B9760C}" type="slidenum">
              <a:rPr lang="en-US" smtClean="0"/>
              <a:t>22</a:t>
            </a:fld>
            <a:endParaRPr lang="en-US"/>
          </a:p>
        </p:txBody>
      </p:sp>
    </p:spTree>
    <p:extLst>
      <p:ext uri="{BB962C8B-B14F-4D97-AF65-F5344CB8AC3E}">
        <p14:creationId xmlns:p14="http://schemas.microsoft.com/office/powerpoint/2010/main" val="26055963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F6FA6F8-C8C6-FB4B-A82D-5CADA4B9760C}" type="slidenum">
              <a:rPr lang="en-US" smtClean="0"/>
              <a:t>23</a:t>
            </a:fld>
            <a:endParaRPr lang="en-US"/>
          </a:p>
        </p:txBody>
      </p:sp>
    </p:spTree>
    <p:extLst>
      <p:ext uri="{BB962C8B-B14F-4D97-AF65-F5344CB8AC3E}">
        <p14:creationId xmlns:p14="http://schemas.microsoft.com/office/powerpoint/2010/main" val="20567306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F6FA6F8-C8C6-FB4B-A82D-5CADA4B9760C}" type="slidenum">
              <a:rPr lang="en-US" smtClean="0"/>
              <a:t>24</a:t>
            </a:fld>
            <a:endParaRPr lang="en-US"/>
          </a:p>
        </p:txBody>
      </p:sp>
    </p:spTree>
    <p:extLst>
      <p:ext uri="{BB962C8B-B14F-4D97-AF65-F5344CB8AC3E}">
        <p14:creationId xmlns:p14="http://schemas.microsoft.com/office/powerpoint/2010/main" val="20195638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F6FA6F8-C8C6-FB4B-A82D-5CADA4B9760C}" type="slidenum">
              <a:rPr lang="en-US" smtClean="0"/>
              <a:t>25</a:t>
            </a:fld>
            <a:endParaRPr lang="en-US"/>
          </a:p>
        </p:txBody>
      </p:sp>
    </p:spTree>
    <p:extLst>
      <p:ext uri="{BB962C8B-B14F-4D97-AF65-F5344CB8AC3E}">
        <p14:creationId xmlns:p14="http://schemas.microsoft.com/office/powerpoint/2010/main" val="9323571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F6FA6F8-C8C6-FB4B-A82D-5CADA4B9760C}" type="slidenum">
              <a:rPr lang="en-US" smtClean="0"/>
              <a:t>26</a:t>
            </a:fld>
            <a:endParaRPr lang="en-US"/>
          </a:p>
        </p:txBody>
      </p:sp>
    </p:spTree>
    <p:extLst>
      <p:ext uri="{BB962C8B-B14F-4D97-AF65-F5344CB8AC3E}">
        <p14:creationId xmlns:p14="http://schemas.microsoft.com/office/powerpoint/2010/main" val="10330463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F6FA6F8-C8C6-FB4B-A82D-5CADA4B9760C}" type="slidenum">
              <a:rPr lang="en-US" smtClean="0"/>
              <a:t>27</a:t>
            </a:fld>
            <a:endParaRPr lang="en-US"/>
          </a:p>
        </p:txBody>
      </p:sp>
    </p:spTree>
    <p:extLst>
      <p:ext uri="{BB962C8B-B14F-4D97-AF65-F5344CB8AC3E}">
        <p14:creationId xmlns:p14="http://schemas.microsoft.com/office/powerpoint/2010/main" val="13972375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F6FA6F8-C8C6-FB4B-A82D-5CADA4B9760C}" type="slidenum">
              <a:rPr lang="en-US" smtClean="0"/>
              <a:t>28</a:t>
            </a:fld>
            <a:endParaRPr lang="en-US"/>
          </a:p>
        </p:txBody>
      </p:sp>
    </p:spTree>
    <p:extLst>
      <p:ext uri="{BB962C8B-B14F-4D97-AF65-F5344CB8AC3E}">
        <p14:creationId xmlns:p14="http://schemas.microsoft.com/office/powerpoint/2010/main" val="85904418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F6FA6F8-C8C6-FB4B-A82D-5CADA4B9760C}" type="slidenum">
              <a:rPr lang="en-US" smtClean="0"/>
              <a:t>29</a:t>
            </a:fld>
            <a:endParaRPr lang="en-US"/>
          </a:p>
        </p:txBody>
      </p:sp>
    </p:spTree>
    <p:extLst>
      <p:ext uri="{BB962C8B-B14F-4D97-AF65-F5344CB8AC3E}">
        <p14:creationId xmlns:p14="http://schemas.microsoft.com/office/powerpoint/2010/main" val="172716571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F6FA6F8-C8C6-FB4B-A82D-5CADA4B9760C}" type="slidenum">
              <a:rPr lang="en-US" smtClean="0"/>
              <a:t>31</a:t>
            </a:fld>
            <a:endParaRPr lang="en-US"/>
          </a:p>
        </p:txBody>
      </p:sp>
    </p:spTree>
    <p:extLst>
      <p:ext uri="{BB962C8B-B14F-4D97-AF65-F5344CB8AC3E}">
        <p14:creationId xmlns:p14="http://schemas.microsoft.com/office/powerpoint/2010/main" val="425541892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F6FA6F8-C8C6-FB4B-A82D-5CADA4B9760C}" type="slidenum">
              <a:rPr lang="en-US" smtClean="0"/>
              <a:t>33</a:t>
            </a:fld>
            <a:endParaRPr lang="en-US"/>
          </a:p>
        </p:txBody>
      </p:sp>
    </p:spTree>
    <p:extLst>
      <p:ext uri="{BB962C8B-B14F-4D97-AF65-F5344CB8AC3E}">
        <p14:creationId xmlns:p14="http://schemas.microsoft.com/office/powerpoint/2010/main" val="36409014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F6FA6F8-C8C6-FB4B-A82D-5CADA4B9760C}" type="slidenum">
              <a:rPr lang="en-US" smtClean="0"/>
              <a:t>2</a:t>
            </a:fld>
            <a:endParaRPr lang="en-US"/>
          </a:p>
        </p:txBody>
      </p:sp>
    </p:spTree>
    <p:extLst>
      <p:ext uri="{BB962C8B-B14F-4D97-AF65-F5344CB8AC3E}">
        <p14:creationId xmlns:p14="http://schemas.microsoft.com/office/powerpoint/2010/main" val="185404452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F6FA6F8-C8C6-FB4B-A82D-5CADA4B9760C}" type="slidenum">
              <a:rPr lang="en-US" smtClean="0"/>
              <a:t>34</a:t>
            </a:fld>
            <a:endParaRPr lang="en-US"/>
          </a:p>
        </p:txBody>
      </p:sp>
    </p:spTree>
    <p:extLst>
      <p:ext uri="{BB962C8B-B14F-4D97-AF65-F5344CB8AC3E}">
        <p14:creationId xmlns:p14="http://schemas.microsoft.com/office/powerpoint/2010/main" val="302581803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F6FA6F8-C8C6-FB4B-A82D-5CADA4B9760C}" type="slidenum">
              <a:rPr lang="en-US" smtClean="0"/>
              <a:t>35</a:t>
            </a:fld>
            <a:endParaRPr lang="en-US"/>
          </a:p>
        </p:txBody>
      </p:sp>
    </p:spTree>
    <p:extLst>
      <p:ext uri="{BB962C8B-B14F-4D97-AF65-F5344CB8AC3E}">
        <p14:creationId xmlns:p14="http://schemas.microsoft.com/office/powerpoint/2010/main" val="124135336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F6FA6F8-C8C6-FB4B-A82D-5CADA4B9760C}" type="slidenum">
              <a:rPr lang="en-US" smtClean="0"/>
              <a:t>36</a:t>
            </a:fld>
            <a:endParaRPr lang="en-US"/>
          </a:p>
        </p:txBody>
      </p:sp>
    </p:spTree>
    <p:extLst>
      <p:ext uri="{BB962C8B-B14F-4D97-AF65-F5344CB8AC3E}">
        <p14:creationId xmlns:p14="http://schemas.microsoft.com/office/powerpoint/2010/main" val="16499494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F6FA6F8-C8C6-FB4B-A82D-5CADA4B9760C}" type="slidenum">
              <a:rPr lang="en-US" smtClean="0"/>
              <a:t>37</a:t>
            </a:fld>
            <a:endParaRPr lang="en-US"/>
          </a:p>
        </p:txBody>
      </p:sp>
    </p:spTree>
    <p:extLst>
      <p:ext uri="{BB962C8B-B14F-4D97-AF65-F5344CB8AC3E}">
        <p14:creationId xmlns:p14="http://schemas.microsoft.com/office/powerpoint/2010/main" val="23921811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F6FA6F8-C8C6-FB4B-A82D-5CADA4B9760C}" type="slidenum">
              <a:rPr lang="en-US" smtClean="0"/>
              <a:t>38</a:t>
            </a:fld>
            <a:endParaRPr lang="en-US"/>
          </a:p>
        </p:txBody>
      </p:sp>
    </p:spTree>
    <p:extLst>
      <p:ext uri="{BB962C8B-B14F-4D97-AF65-F5344CB8AC3E}">
        <p14:creationId xmlns:p14="http://schemas.microsoft.com/office/powerpoint/2010/main" val="425102494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F6FA6F8-C8C6-FB4B-A82D-5CADA4B9760C}" type="slidenum">
              <a:rPr lang="en-US" smtClean="0"/>
              <a:t>39</a:t>
            </a:fld>
            <a:endParaRPr lang="en-US"/>
          </a:p>
        </p:txBody>
      </p:sp>
    </p:spTree>
    <p:extLst>
      <p:ext uri="{BB962C8B-B14F-4D97-AF65-F5344CB8AC3E}">
        <p14:creationId xmlns:p14="http://schemas.microsoft.com/office/powerpoint/2010/main" val="192677240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F6FA6F8-C8C6-FB4B-A82D-5CADA4B9760C}" type="slidenum">
              <a:rPr lang="en-US" smtClean="0"/>
              <a:t>40</a:t>
            </a:fld>
            <a:endParaRPr lang="en-US"/>
          </a:p>
        </p:txBody>
      </p:sp>
    </p:spTree>
    <p:extLst>
      <p:ext uri="{BB962C8B-B14F-4D97-AF65-F5344CB8AC3E}">
        <p14:creationId xmlns:p14="http://schemas.microsoft.com/office/powerpoint/2010/main" val="244693630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F6FA6F8-C8C6-FB4B-A82D-5CADA4B9760C}" type="slidenum">
              <a:rPr lang="en-US" smtClean="0"/>
              <a:t>41</a:t>
            </a:fld>
            <a:endParaRPr lang="en-US" dirty="0"/>
          </a:p>
        </p:txBody>
      </p:sp>
    </p:spTree>
    <p:extLst>
      <p:ext uri="{BB962C8B-B14F-4D97-AF65-F5344CB8AC3E}">
        <p14:creationId xmlns:p14="http://schemas.microsoft.com/office/powerpoint/2010/main" val="176998697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F6FA6F8-C8C6-FB4B-A82D-5CADA4B9760C}" type="slidenum">
              <a:rPr lang="en-US" smtClean="0"/>
              <a:t>42</a:t>
            </a:fld>
            <a:endParaRPr lang="en-US" dirty="0"/>
          </a:p>
        </p:txBody>
      </p:sp>
    </p:spTree>
    <p:extLst>
      <p:ext uri="{BB962C8B-B14F-4D97-AF65-F5344CB8AC3E}">
        <p14:creationId xmlns:p14="http://schemas.microsoft.com/office/powerpoint/2010/main" val="125191809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F6FA6F8-C8C6-FB4B-A82D-5CADA4B9760C}" type="slidenum">
              <a:rPr lang="en-US" smtClean="0"/>
              <a:t>43</a:t>
            </a:fld>
            <a:endParaRPr lang="en-US" dirty="0"/>
          </a:p>
        </p:txBody>
      </p:sp>
    </p:spTree>
    <p:extLst>
      <p:ext uri="{BB962C8B-B14F-4D97-AF65-F5344CB8AC3E}">
        <p14:creationId xmlns:p14="http://schemas.microsoft.com/office/powerpoint/2010/main" val="6481031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F6FA6F8-C8C6-FB4B-A82D-5CADA4B9760C}" type="slidenum">
              <a:rPr lang="en-US" smtClean="0"/>
              <a:t>3</a:t>
            </a:fld>
            <a:endParaRPr lang="en-US"/>
          </a:p>
        </p:txBody>
      </p:sp>
    </p:spTree>
    <p:extLst>
      <p:ext uri="{BB962C8B-B14F-4D97-AF65-F5344CB8AC3E}">
        <p14:creationId xmlns:p14="http://schemas.microsoft.com/office/powerpoint/2010/main" val="41830960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F6FA6F8-C8C6-FB4B-A82D-5CADA4B9760C}" type="slidenum">
              <a:rPr lang="en-US" smtClean="0"/>
              <a:t>4</a:t>
            </a:fld>
            <a:endParaRPr lang="en-US"/>
          </a:p>
        </p:txBody>
      </p:sp>
    </p:spTree>
    <p:extLst>
      <p:ext uri="{BB962C8B-B14F-4D97-AF65-F5344CB8AC3E}">
        <p14:creationId xmlns:p14="http://schemas.microsoft.com/office/powerpoint/2010/main" val="39962797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F6FA6F8-C8C6-FB4B-A82D-5CADA4B9760C}" type="slidenum">
              <a:rPr lang="en-US" smtClean="0"/>
              <a:t>5</a:t>
            </a:fld>
            <a:endParaRPr lang="en-US"/>
          </a:p>
        </p:txBody>
      </p:sp>
    </p:spTree>
    <p:extLst>
      <p:ext uri="{BB962C8B-B14F-4D97-AF65-F5344CB8AC3E}">
        <p14:creationId xmlns:p14="http://schemas.microsoft.com/office/powerpoint/2010/main" val="2229558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F6FA6F8-C8C6-FB4B-A82D-5CADA4B9760C}" type="slidenum">
              <a:rPr lang="en-US" smtClean="0"/>
              <a:t>6</a:t>
            </a:fld>
            <a:endParaRPr lang="en-US"/>
          </a:p>
        </p:txBody>
      </p:sp>
    </p:spTree>
    <p:extLst>
      <p:ext uri="{BB962C8B-B14F-4D97-AF65-F5344CB8AC3E}">
        <p14:creationId xmlns:p14="http://schemas.microsoft.com/office/powerpoint/2010/main" val="16867627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F6FA6F8-C8C6-FB4B-A82D-5CADA4B9760C}" type="slidenum">
              <a:rPr lang="en-US" smtClean="0"/>
              <a:t>9</a:t>
            </a:fld>
            <a:endParaRPr lang="en-US"/>
          </a:p>
        </p:txBody>
      </p:sp>
    </p:spTree>
    <p:extLst>
      <p:ext uri="{BB962C8B-B14F-4D97-AF65-F5344CB8AC3E}">
        <p14:creationId xmlns:p14="http://schemas.microsoft.com/office/powerpoint/2010/main" val="3178307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F6FA6F8-C8C6-FB4B-A82D-5CADA4B9760C}" type="slidenum">
              <a:rPr lang="en-US" smtClean="0"/>
              <a:t>10</a:t>
            </a:fld>
            <a:endParaRPr lang="en-US"/>
          </a:p>
        </p:txBody>
      </p:sp>
    </p:spTree>
    <p:extLst>
      <p:ext uri="{BB962C8B-B14F-4D97-AF65-F5344CB8AC3E}">
        <p14:creationId xmlns:p14="http://schemas.microsoft.com/office/powerpoint/2010/main" val="32904934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5C357E8-021E-2743-B857-618C9209DEE5}" type="datetime1">
              <a:rPr lang="en-US" smtClean="0"/>
              <a:t>3/15/2022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7412239-1292-C749-8343-A6DE4C9B54BD}" type="slidenum">
              <a:rPr lang="en-US" smtClean="0"/>
              <a:t>‹Nº›</a:t>
            </a:fld>
            <a:endParaRPr lang="en-US" dirty="0"/>
          </a:p>
        </p:txBody>
      </p:sp>
    </p:spTree>
    <p:extLst>
      <p:ext uri="{BB962C8B-B14F-4D97-AF65-F5344CB8AC3E}">
        <p14:creationId xmlns:p14="http://schemas.microsoft.com/office/powerpoint/2010/main" val="3490010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8CCC2E7-F0B3-6A43-A4BE-2A82DC472B8E}" type="datetime1">
              <a:rPr lang="en-US" smtClean="0"/>
              <a:t>3/15/2022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7412239-1292-C749-8343-A6DE4C9B54BD}" type="slidenum">
              <a:rPr lang="en-US" smtClean="0"/>
              <a:t>‹Nº›</a:t>
            </a:fld>
            <a:endParaRPr lang="en-US" dirty="0"/>
          </a:p>
        </p:txBody>
      </p:sp>
    </p:spTree>
    <p:extLst>
      <p:ext uri="{BB962C8B-B14F-4D97-AF65-F5344CB8AC3E}">
        <p14:creationId xmlns:p14="http://schemas.microsoft.com/office/powerpoint/2010/main" val="1010415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5779BA4-DD56-0B4A-B8E9-9DF1254FABDA}" type="datetime1">
              <a:rPr lang="en-US" smtClean="0"/>
              <a:t>3/15/2022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7412239-1292-C749-8343-A6DE4C9B54BD}" type="slidenum">
              <a:rPr lang="en-US" smtClean="0"/>
              <a:t>‹Nº›</a:t>
            </a:fld>
            <a:endParaRPr lang="en-US" dirty="0"/>
          </a:p>
        </p:txBody>
      </p:sp>
    </p:spTree>
    <p:extLst>
      <p:ext uri="{BB962C8B-B14F-4D97-AF65-F5344CB8AC3E}">
        <p14:creationId xmlns:p14="http://schemas.microsoft.com/office/powerpoint/2010/main" val="16932497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EF351FE-C820-9F4A-882C-7EDE14032A90}" type="datetime1">
              <a:rPr lang="en-US" smtClean="0"/>
              <a:t>3/15/2022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7412239-1292-C749-8343-A6DE4C9B54BD}" type="slidenum">
              <a:rPr lang="en-US" smtClean="0"/>
              <a:t>‹Nº›</a:t>
            </a:fld>
            <a:endParaRPr lang="en-US" dirty="0"/>
          </a:p>
        </p:txBody>
      </p:sp>
    </p:spTree>
    <p:extLst>
      <p:ext uri="{BB962C8B-B14F-4D97-AF65-F5344CB8AC3E}">
        <p14:creationId xmlns:p14="http://schemas.microsoft.com/office/powerpoint/2010/main" val="8821183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0FE4BE8-425F-4546-BFF3-E7B4E0CF1985}" type="datetime1">
              <a:rPr lang="en-US" smtClean="0"/>
              <a:t>3/15/2022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7412239-1292-C749-8343-A6DE4C9B54BD}" type="slidenum">
              <a:rPr lang="en-US" smtClean="0"/>
              <a:t>‹Nº›</a:t>
            </a:fld>
            <a:endParaRPr lang="en-US" dirty="0"/>
          </a:p>
        </p:txBody>
      </p:sp>
    </p:spTree>
    <p:extLst>
      <p:ext uri="{BB962C8B-B14F-4D97-AF65-F5344CB8AC3E}">
        <p14:creationId xmlns:p14="http://schemas.microsoft.com/office/powerpoint/2010/main" val="16827537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1F0E068-B8CA-B94B-801E-080FE8F55EAB}" type="datetime1">
              <a:rPr lang="en-US" smtClean="0"/>
              <a:t>3/15/2022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7412239-1292-C749-8343-A6DE4C9B54BD}" type="slidenum">
              <a:rPr lang="en-US" smtClean="0"/>
              <a:t>‹Nº›</a:t>
            </a:fld>
            <a:endParaRPr lang="en-US" dirty="0"/>
          </a:p>
        </p:txBody>
      </p:sp>
    </p:spTree>
    <p:extLst>
      <p:ext uri="{BB962C8B-B14F-4D97-AF65-F5344CB8AC3E}">
        <p14:creationId xmlns:p14="http://schemas.microsoft.com/office/powerpoint/2010/main" val="18293053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76EB9BA-85A0-3047-9BA1-8B0020D44B8A}" type="datetime1">
              <a:rPr lang="en-US" smtClean="0"/>
              <a:t>3/15/2022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17412239-1292-C749-8343-A6DE4C9B54BD}" type="slidenum">
              <a:rPr lang="en-US" smtClean="0"/>
              <a:t>‹Nº›</a:t>
            </a:fld>
            <a:endParaRPr lang="en-US" dirty="0"/>
          </a:p>
        </p:txBody>
      </p:sp>
    </p:spTree>
    <p:extLst>
      <p:ext uri="{BB962C8B-B14F-4D97-AF65-F5344CB8AC3E}">
        <p14:creationId xmlns:p14="http://schemas.microsoft.com/office/powerpoint/2010/main" val="17593622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8B1B517-8795-B94E-9A9C-3D77B8407504}" type="datetime1">
              <a:rPr lang="en-US" smtClean="0"/>
              <a:t>3/15/2022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17412239-1292-C749-8343-A6DE4C9B54BD}" type="slidenum">
              <a:rPr lang="en-US" smtClean="0"/>
              <a:t>‹Nº›</a:t>
            </a:fld>
            <a:endParaRPr lang="en-US" dirty="0"/>
          </a:p>
        </p:txBody>
      </p:sp>
    </p:spTree>
    <p:extLst>
      <p:ext uri="{BB962C8B-B14F-4D97-AF65-F5344CB8AC3E}">
        <p14:creationId xmlns:p14="http://schemas.microsoft.com/office/powerpoint/2010/main" val="8997733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9B92EC-D4C2-934A-A3A2-D5A1B02A4949}" type="datetime1">
              <a:rPr lang="en-US" smtClean="0"/>
              <a:t>3/15/2022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17412239-1292-C749-8343-A6DE4C9B54BD}" type="slidenum">
              <a:rPr lang="en-US" smtClean="0"/>
              <a:t>‹Nº›</a:t>
            </a:fld>
            <a:endParaRPr lang="en-US" dirty="0"/>
          </a:p>
        </p:txBody>
      </p:sp>
    </p:spTree>
    <p:extLst>
      <p:ext uri="{BB962C8B-B14F-4D97-AF65-F5344CB8AC3E}">
        <p14:creationId xmlns:p14="http://schemas.microsoft.com/office/powerpoint/2010/main" val="20579819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0903389-A8E7-964D-804A-FE8E4687725B}" type="datetime1">
              <a:rPr lang="en-US" smtClean="0"/>
              <a:t>3/15/2022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7412239-1292-C749-8343-A6DE4C9B54BD}" type="slidenum">
              <a:rPr lang="en-US" smtClean="0"/>
              <a:t>‹Nº›</a:t>
            </a:fld>
            <a:endParaRPr lang="en-US" dirty="0"/>
          </a:p>
        </p:txBody>
      </p:sp>
    </p:spTree>
    <p:extLst>
      <p:ext uri="{BB962C8B-B14F-4D97-AF65-F5344CB8AC3E}">
        <p14:creationId xmlns:p14="http://schemas.microsoft.com/office/powerpoint/2010/main" val="11314520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910FDDA-F093-7B4F-BAD2-79FB6E68FBD4}" type="datetime1">
              <a:rPr lang="en-US" smtClean="0"/>
              <a:t>3/15/2022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7412239-1292-C749-8343-A6DE4C9B54BD}" type="slidenum">
              <a:rPr lang="en-US" smtClean="0"/>
              <a:t>‹Nº›</a:t>
            </a:fld>
            <a:endParaRPr lang="en-US" dirty="0"/>
          </a:p>
        </p:txBody>
      </p:sp>
    </p:spTree>
    <p:extLst>
      <p:ext uri="{BB962C8B-B14F-4D97-AF65-F5344CB8AC3E}">
        <p14:creationId xmlns:p14="http://schemas.microsoft.com/office/powerpoint/2010/main" val="3469101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BB9E340-9241-2C41-8268-E67FDE50A57C}" type="datetime1">
              <a:rPr lang="en-US" smtClean="0"/>
              <a:t>3/15/2022</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412239-1292-C749-8343-A6DE4C9B54BD}" type="slidenum">
              <a:rPr lang="en-US" smtClean="0"/>
              <a:t>‹Nº›</a:t>
            </a:fld>
            <a:endParaRPr lang="en-US" dirty="0"/>
          </a:p>
        </p:txBody>
      </p:sp>
      <p:sp>
        <p:nvSpPr>
          <p:cNvPr id="7" name="Rectángulo 6"/>
          <p:cNvSpPr/>
          <p:nvPr userDrawn="1"/>
        </p:nvSpPr>
        <p:spPr>
          <a:xfrm>
            <a:off x="0" y="-8577"/>
            <a:ext cx="9144000" cy="958695"/>
          </a:xfrm>
          <a:prstGeom prst="rect">
            <a:avLst/>
          </a:prstGeom>
          <a:solidFill>
            <a:srgbClr val="B3AFA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s-AR" sz="1350" dirty="0"/>
          </a:p>
        </p:txBody>
      </p:sp>
      <p:sp>
        <p:nvSpPr>
          <p:cNvPr id="8" name="Rectángulo 7"/>
          <p:cNvSpPr/>
          <p:nvPr userDrawn="1"/>
        </p:nvSpPr>
        <p:spPr>
          <a:xfrm>
            <a:off x="0" y="-1"/>
            <a:ext cx="1190003" cy="6858001"/>
          </a:xfrm>
          <a:prstGeom prst="rect">
            <a:avLst/>
          </a:prstGeom>
          <a:solidFill>
            <a:srgbClr val="B3AFA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s-AR" sz="1350" dirty="0"/>
          </a:p>
        </p:txBody>
      </p:sp>
      <p:sp>
        <p:nvSpPr>
          <p:cNvPr id="9" name="CuadroTexto 8"/>
          <p:cNvSpPr txBox="1"/>
          <p:nvPr userDrawn="1"/>
        </p:nvSpPr>
        <p:spPr>
          <a:xfrm>
            <a:off x="1411253" y="55270"/>
            <a:ext cx="1779396" cy="830997"/>
          </a:xfrm>
          <a:prstGeom prst="rect">
            <a:avLst/>
          </a:prstGeom>
          <a:noFill/>
        </p:spPr>
        <p:txBody>
          <a:bodyPr wrap="square" rtlCol="0">
            <a:spAutoFit/>
          </a:bodyPr>
          <a:lstStyle/>
          <a:p>
            <a:pPr algn="ctr"/>
            <a:r>
              <a:rPr lang="es-AR" sz="2400" b="1" dirty="0" smtClean="0">
                <a:solidFill>
                  <a:srgbClr val="462920"/>
                </a:solidFill>
              </a:rPr>
              <a:t>Suelo (</a:t>
            </a:r>
            <a:r>
              <a:rPr lang="es-AR" sz="2400" b="1" dirty="0" err="1" smtClean="0">
                <a:solidFill>
                  <a:srgbClr val="462920"/>
                </a:solidFill>
              </a:rPr>
              <a:t>Pedósfera</a:t>
            </a:r>
            <a:r>
              <a:rPr lang="es-AR" sz="2400" b="1" dirty="0" smtClean="0">
                <a:solidFill>
                  <a:srgbClr val="462920"/>
                </a:solidFill>
              </a:rPr>
              <a:t>)</a:t>
            </a:r>
            <a:endParaRPr lang="es-AR" sz="2400" b="1" dirty="0">
              <a:solidFill>
                <a:srgbClr val="462920"/>
              </a:solidFill>
            </a:endParaRPr>
          </a:p>
        </p:txBody>
      </p:sp>
      <p:sp>
        <p:nvSpPr>
          <p:cNvPr id="10" name="Rectángulo 9"/>
          <p:cNvSpPr/>
          <p:nvPr userDrawn="1"/>
        </p:nvSpPr>
        <p:spPr>
          <a:xfrm>
            <a:off x="0" y="0"/>
            <a:ext cx="1190003" cy="950117"/>
          </a:xfrm>
          <a:prstGeom prst="rect">
            <a:avLst/>
          </a:prstGeom>
          <a:solidFill>
            <a:srgbClr val="A5A08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s-AR" sz="1350"/>
          </a:p>
        </p:txBody>
      </p:sp>
      <p:sp>
        <p:nvSpPr>
          <p:cNvPr id="11" name="CuadroTexto 10"/>
          <p:cNvSpPr txBox="1"/>
          <p:nvPr userDrawn="1"/>
        </p:nvSpPr>
        <p:spPr>
          <a:xfrm>
            <a:off x="4901240" y="152452"/>
            <a:ext cx="3716287" cy="646331"/>
          </a:xfrm>
          <a:prstGeom prst="rect">
            <a:avLst/>
          </a:prstGeom>
          <a:noFill/>
        </p:spPr>
        <p:txBody>
          <a:bodyPr wrap="square" rtlCol="0">
            <a:spAutoFit/>
          </a:bodyPr>
          <a:lstStyle/>
          <a:p>
            <a:pPr algn="ctr"/>
            <a:r>
              <a:rPr lang="es-AR" sz="1800" b="1" dirty="0" smtClean="0">
                <a:solidFill>
                  <a:srgbClr val="462920"/>
                </a:solidFill>
              </a:rPr>
              <a:t>Selección, exposición y definición de un sitio de caracterización de suelos</a:t>
            </a:r>
            <a:endParaRPr lang="es-AR" sz="1800" b="1" dirty="0">
              <a:solidFill>
                <a:srgbClr val="462920"/>
              </a:solidFill>
            </a:endParaRPr>
          </a:p>
        </p:txBody>
      </p:sp>
      <p:pic>
        <p:nvPicPr>
          <p:cNvPr id="12" name="Picture 2" descr="GLOBE Program - Wikipedia"/>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221250" y="135640"/>
            <a:ext cx="747502" cy="670259"/>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3" name="Picture 4" descr="Banner: introduction to Soil (Pedosphere)"/>
          <p:cNvPicPr>
            <a:picLocks noChangeAspect="1"/>
          </p:cNvPicPr>
          <p:nvPr userDrawn="1"/>
        </p:nvPicPr>
        <p:blipFill rotWithShape="1">
          <a:blip r:embed="rId14">
            <a:extLst>
              <a:ext uri="{28A0092B-C50C-407E-A947-70E740481C1C}">
                <a14:useLocalDpi xmlns:a14="http://schemas.microsoft.com/office/drawing/2010/main" val="0"/>
              </a:ext>
            </a:extLst>
          </a:blip>
          <a:srcRect l="47221" t="13405" r="44780" b="13370"/>
          <a:stretch/>
        </p:blipFill>
        <p:spPr>
          <a:xfrm>
            <a:off x="3728141" y="135555"/>
            <a:ext cx="635606" cy="637909"/>
          </a:xfrm>
          <a:prstGeom prst="ellipse">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844420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hyperlink" Target="http://www.globe.gov/documents/352961/9e59d0d4-4cf5-4e62-9802-081a61442ef4" TargetMode="External"/><Relationship Id="rId7" Type="http://schemas.openxmlformats.org/officeDocument/2006/relationships/hyperlink" Target="http://www.globe.gov/documents/352961/8a5b0dea-a045-4e7d-a41a-256b4ad5d4c7" TargetMode="External"/><Relationship Id="rId2" Type="http://schemas.openxmlformats.org/officeDocument/2006/relationships/hyperlink" Target="http://www.globe.gov/documents/352961/a3624505-f6c3-4f22-be4c-75d2b6e98d78" TargetMode="External"/><Relationship Id="rId1" Type="http://schemas.openxmlformats.org/officeDocument/2006/relationships/slideLayout" Target="../slideLayouts/slideLayout4.xml"/><Relationship Id="rId6" Type="http://schemas.openxmlformats.org/officeDocument/2006/relationships/hyperlink" Target="http://www.globe.gov/documents/352961/d5593bd3-1054-48ee-a738-43045540fe43" TargetMode="External"/><Relationship Id="rId5" Type="http://schemas.openxmlformats.org/officeDocument/2006/relationships/hyperlink" Target="http://www.globe.gov/documents/352961/629e09ca-7fee-4ecb-93a1-3cd9b224dde8" TargetMode="External"/><Relationship Id="rId4" Type="http://schemas.openxmlformats.org/officeDocument/2006/relationships/hyperlink" Target="http://www.globe.gov/documents/352961/e5d46e27-2ac0-4a34-8fbf-7a871c66a4be"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19.jpg"/></Relationships>
</file>

<file path=ppt/slides/_rels/slide1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29.jpg"/></Relationships>
</file>

<file path=ppt/slides/_rels/slide27.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image" Target="../media/image31.jpg"/></Relationships>
</file>

<file path=ppt/slides/_rels/slide28.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32.jpg"/></Relationships>
</file>

<file path=ppt/slides/_rels/slide29.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image" Target="../media/image35.jpg"/></Relationships>
</file>

<file path=ppt/slides/_rels/slide31.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37.xml"/><Relationship Id="rId1" Type="http://schemas.openxmlformats.org/officeDocument/2006/relationships/slideLayout" Target="../slideLayouts/slideLayout4.xml"/><Relationship Id="rId5" Type="http://schemas.openxmlformats.org/officeDocument/2006/relationships/hyperlink" Target="https://www.globe.gov/documents/10157/7349361/Viz+tutorial.pptx" TargetMode="External"/><Relationship Id="rId4" Type="http://schemas.openxmlformats.org/officeDocument/2006/relationships/hyperlink" Target="https://www.globe.gov/documents/10157/7349361/Viz+tutorial.pdf"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hyperlink" Target="https://docs.google.com/forms/d/1nF4DOebsUPFN2I3Sl73HZkrN_BzFnjAgCBdAQAt_E0I/viewform?c=0&amp;w=1" TargetMode="External"/><Relationship Id="rId7" Type="http://schemas.openxmlformats.org/officeDocument/2006/relationships/hyperlink" Target="http://climate.nasa.gov/" TargetMode="External"/><Relationship Id="rId2" Type="http://schemas.openxmlformats.org/officeDocument/2006/relationships/image" Target="../media/image47.jpg"/><Relationship Id="rId1" Type="http://schemas.openxmlformats.org/officeDocument/2006/relationships/slideLayout" Target="../slideLayouts/slideLayout4.xml"/><Relationship Id="rId6" Type="http://schemas.openxmlformats.org/officeDocument/2006/relationships/hyperlink" Target="http://www.nasa.gov/topics/earth/index.html" TargetMode="External"/><Relationship Id="rId5" Type="http://schemas.openxmlformats.org/officeDocument/2006/relationships/hyperlink" Target="http://www.globe.gov/" TargetMode="External"/><Relationship Id="rId4" Type="http://schemas.openxmlformats.org/officeDocument/2006/relationships/hyperlink" Target="mailto:help@globe.gov" TargetMode="External"/></Relationships>
</file>

<file path=ppt/slides/_rels/slide46.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hyperlink" Target="mailto:GLOBELAC.COMMUNICATIONS@EDUC.AUSTRAL.EDU.AR" TargetMode="External"/><Relationship Id="rId7" Type="http://schemas.openxmlformats.org/officeDocument/2006/relationships/image" Target="../media/image50.png"/><Relationship Id="rId2" Type="http://schemas.openxmlformats.org/officeDocument/2006/relationships/hyperlink" Target="mailto:lac_rco@educ.austral.edu.ar" TargetMode="External"/><Relationship Id="rId1" Type="http://schemas.openxmlformats.org/officeDocument/2006/relationships/slideLayout" Target="../slideLayouts/slideLayout4.xml"/><Relationship Id="rId6" Type="http://schemas.openxmlformats.org/officeDocument/2006/relationships/image" Target="../media/image49.png"/><Relationship Id="rId5" Type="http://schemas.openxmlformats.org/officeDocument/2006/relationships/hyperlink" Target="https://www.facebook.com/GLOBELAC" TargetMode="External"/><Relationship Id="rId4" Type="http://schemas.openxmlformats.org/officeDocument/2006/relationships/hyperlink" Target="https://www.instagram.com/globe_lac/" TargetMode="External"/><Relationship Id="rId9" Type="http://schemas.openxmlformats.org/officeDocument/2006/relationships/image" Target="../media/image52.jpeg"/></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hidden="1"/>
          <p:cNvSpPr>
            <a:spLocks noGrp="1"/>
          </p:cNvSpPr>
          <p:nvPr>
            <p:ph type="title"/>
          </p:nvPr>
        </p:nvSpPr>
        <p:spPr/>
        <p:txBody>
          <a:bodyPr/>
          <a:lstStyle/>
          <a:p>
            <a:r>
              <a:rPr lang="en-US" dirty="0"/>
              <a:t>Intro Slide</a:t>
            </a:r>
          </a:p>
        </p:txBody>
      </p:sp>
      <p:sp>
        <p:nvSpPr>
          <p:cNvPr id="2" name="Slide Number Placeholder 1"/>
          <p:cNvSpPr>
            <a:spLocks noGrp="1"/>
          </p:cNvSpPr>
          <p:nvPr>
            <p:ph type="sldNum" sz="quarter" idx="12"/>
          </p:nvPr>
        </p:nvSpPr>
        <p:spPr/>
        <p:txBody>
          <a:bodyPr/>
          <a:lstStyle/>
          <a:p>
            <a:fld id="{17412239-1292-C749-8343-A6DE4C9B54BD}" type="slidenum">
              <a:rPr lang="en-US" smtClean="0"/>
              <a:pPr/>
              <a:t>0</a:t>
            </a:fld>
            <a:endParaRPr lang="en-US" dirty="0"/>
          </a:p>
        </p:txBody>
      </p:sp>
      <p:sp>
        <p:nvSpPr>
          <p:cNvPr id="11" name="Rectángulo 10"/>
          <p:cNvSpPr/>
          <p:nvPr/>
        </p:nvSpPr>
        <p:spPr>
          <a:xfrm>
            <a:off x="3655420" y="0"/>
            <a:ext cx="5539458" cy="1043708"/>
          </a:xfrm>
          <a:prstGeom prst="rect">
            <a:avLst/>
          </a:prstGeom>
          <a:solidFill>
            <a:srgbClr val="A29E9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s-AR" sz="1350" dirty="0"/>
          </a:p>
        </p:txBody>
      </p:sp>
      <p:sp>
        <p:nvSpPr>
          <p:cNvPr id="13" name="CuadroTexto 12"/>
          <p:cNvSpPr txBox="1"/>
          <p:nvPr/>
        </p:nvSpPr>
        <p:spPr>
          <a:xfrm>
            <a:off x="5079801" y="105461"/>
            <a:ext cx="3833290" cy="830997"/>
          </a:xfrm>
          <a:prstGeom prst="rect">
            <a:avLst/>
          </a:prstGeom>
          <a:noFill/>
        </p:spPr>
        <p:txBody>
          <a:bodyPr wrap="square" rtlCol="0">
            <a:spAutoFit/>
          </a:bodyPr>
          <a:lstStyle/>
          <a:p>
            <a:pPr algn="ctr"/>
            <a:r>
              <a:rPr lang="es-AR" sz="2800" b="1" dirty="0" smtClean="0">
                <a:solidFill>
                  <a:srgbClr val="462920"/>
                </a:solidFill>
              </a:rPr>
              <a:t>Suelo (</a:t>
            </a:r>
            <a:r>
              <a:rPr lang="es-AR" sz="2800" b="1" dirty="0" err="1" smtClean="0">
                <a:solidFill>
                  <a:srgbClr val="462920"/>
                </a:solidFill>
              </a:rPr>
              <a:t>pedósfera</a:t>
            </a:r>
            <a:r>
              <a:rPr lang="es-AR" sz="2800" b="1" dirty="0" smtClean="0">
                <a:solidFill>
                  <a:srgbClr val="462920"/>
                </a:solidFill>
              </a:rPr>
              <a:t>)</a:t>
            </a:r>
          </a:p>
          <a:p>
            <a:pPr algn="ctr"/>
            <a:r>
              <a:rPr lang="es-AR" sz="2000" b="1" dirty="0" smtClean="0">
                <a:solidFill>
                  <a:srgbClr val="462920"/>
                </a:solidFill>
              </a:rPr>
              <a:t>Caracterización de suelos</a:t>
            </a:r>
            <a:endParaRPr lang="es-AR" sz="2000" b="1" dirty="0">
              <a:solidFill>
                <a:srgbClr val="462920"/>
              </a:solidFill>
            </a:endParaRPr>
          </a:p>
        </p:txBody>
      </p:sp>
      <p:pic>
        <p:nvPicPr>
          <p:cNvPr id="14" name="Picture 4" descr="Banner: introduction to Soil (Pedosphere)"/>
          <p:cNvPicPr>
            <a:picLocks noChangeAspect="1"/>
          </p:cNvPicPr>
          <p:nvPr/>
        </p:nvPicPr>
        <p:blipFill rotWithShape="1">
          <a:blip r:embed="rId3">
            <a:extLst>
              <a:ext uri="{28A0092B-C50C-407E-A947-70E740481C1C}">
                <a14:useLocalDpi xmlns:a14="http://schemas.microsoft.com/office/drawing/2010/main" val="0"/>
              </a:ext>
            </a:extLst>
          </a:blip>
          <a:srcRect l="47221" t="13405" r="44780" b="13370"/>
          <a:stretch/>
        </p:blipFill>
        <p:spPr>
          <a:xfrm>
            <a:off x="3944197" y="84153"/>
            <a:ext cx="853817" cy="856911"/>
          </a:xfrm>
          <a:prstGeom prst="ellipse">
            <a:avLst/>
          </a:prstGeom>
          <a:ln>
            <a:noFill/>
          </a:ln>
          <a:effectLst>
            <a:outerShdw blurRad="292100" dist="139700" dir="2700000" algn="tl" rotWithShape="0">
              <a:srgbClr val="333333">
                <a:alpha val="65000"/>
              </a:srgbClr>
            </a:outerShdw>
          </a:effectLst>
        </p:spPr>
      </p:pic>
      <p:pic>
        <p:nvPicPr>
          <p:cNvPr id="17" name="Imagen 16"/>
          <p:cNvPicPr>
            <a:picLocks noChangeAspect="1"/>
          </p:cNvPicPr>
          <p:nvPr/>
        </p:nvPicPr>
        <p:blipFill>
          <a:blip r:embed="rId4"/>
          <a:stretch>
            <a:fillRect/>
          </a:stretch>
        </p:blipFill>
        <p:spPr>
          <a:xfrm>
            <a:off x="-20787" y="0"/>
            <a:ext cx="3676207" cy="1042506"/>
          </a:xfrm>
          <a:prstGeom prst="rect">
            <a:avLst/>
          </a:prstGeom>
        </p:spPr>
      </p:pic>
      <p:sp>
        <p:nvSpPr>
          <p:cNvPr id="19" name="Marcador de contenido 18"/>
          <p:cNvSpPr>
            <a:spLocks noGrp="1"/>
          </p:cNvSpPr>
          <p:nvPr>
            <p:ph idx="1"/>
          </p:nvPr>
        </p:nvSpPr>
        <p:spPr/>
        <p:txBody>
          <a:bodyPr/>
          <a:lstStyle/>
          <a:p>
            <a:endParaRPr lang="es-AR" dirty="0"/>
          </a:p>
        </p:txBody>
      </p:sp>
      <p:pic>
        <p:nvPicPr>
          <p:cNvPr id="20" name="Imagen 19"/>
          <p:cNvPicPr>
            <a:picLocks noChangeAspect="1"/>
          </p:cNvPicPr>
          <p:nvPr/>
        </p:nvPicPr>
        <p:blipFill>
          <a:blip r:embed="rId5"/>
          <a:stretch>
            <a:fillRect/>
          </a:stretch>
        </p:blipFill>
        <p:spPr>
          <a:xfrm>
            <a:off x="-65749" y="1023447"/>
            <a:ext cx="9260627" cy="5877053"/>
          </a:xfrm>
          <a:prstGeom prst="rect">
            <a:avLst/>
          </a:prstGeom>
        </p:spPr>
      </p:pic>
    </p:spTree>
    <p:extLst>
      <p:ext uri="{BB962C8B-B14F-4D97-AF65-F5344CB8AC3E}">
        <p14:creationId xmlns:p14="http://schemas.microsoft.com/office/powerpoint/2010/main" val="15661264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7412239-1292-C749-8343-A6DE4C9B54BD}" type="slidenum">
              <a:rPr lang="en-US" smtClean="0"/>
              <a:t>9</a:t>
            </a:fld>
            <a:endParaRPr lang="en-US" dirty="0"/>
          </a:p>
        </p:txBody>
      </p:sp>
      <p:sp>
        <p:nvSpPr>
          <p:cNvPr id="4" name="Title 3">
            <a:extLst>
              <a:ext uri="{FF2B5EF4-FFF2-40B4-BE49-F238E27FC236}">
                <a16:creationId xmlns:a16="http://schemas.microsoft.com/office/drawing/2014/main" id="{E3EF3FF3-D317-4086-A705-710FD5324824}"/>
              </a:ext>
            </a:extLst>
          </p:cNvPr>
          <p:cNvSpPr>
            <a:spLocks noGrp="1"/>
          </p:cNvSpPr>
          <p:nvPr>
            <p:ph type="title"/>
          </p:nvPr>
        </p:nvSpPr>
        <p:spPr>
          <a:xfrm>
            <a:off x="1414477" y="822326"/>
            <a:ext cx="7668073" cy="1325563"/>
          </a:xfrm>
        </p:spPr>
        <p:txBody>
          <a:bodyPr/>
          <a:lstStyle/>
          <a:p>
            <a:r>
              <a:rPr lang="es-ES" sz="2800" b="1" dirty="0">
                <a:solidFill>
                  <a:srgbClr val="48340C"/>
                </a:solidFill>
                <a:latin typeface="Calibri" panose="020F0502020204030204" pitchFamily="34" charset="0"/>
                <a:ea typeface="+mn-ea"/>
                <a:cs typeface="+mn-cs"/>
              </a:rPr>
              <a:t>Lo que revela la presencia de raíces, rocas y carbonatos</a:t>
            </a:r>
            <a:endParaRPr lang="es-AR" dirty="0"/>
          </a:p>
        </p:txBody>
      </p:sp>
      <p:sp>
        <p:nvSpPr>
          <p:cNvPr id="10" name="Content Placeholder 2"/>
          <p:cNvSpPr txBox="1">
            <a:spLocks/>
          </p:cNvSpPr>
          <p:nvPr/>
        </p:nvSpPr>
        <p:spPr>
          <a:xfrm>
            <a:off x="1414477" y="1991195"/>
            <a:ext cx="7544146" cy="2451496"/>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ts val="0"/>
              </a:spcBef>
              <a:buClr>
                <a:srgbClr val="000000"/>
              </a:buClr>
              <a:buSzPct val="25000"/>
              <a:buNone/>
            </a:pPr>
            <a:r>
              <a:rPr lang="es-ES" sz="1800" dirty="0">
                <a:solidFill>
                  <a:srgbClr val="000000"/>
                </a:solidFill>
                <a:latin typeface="Arial"/>
                <a:ea typeface="Arial"/>
                <a:cs typeface="Arial"/>
                <a:sym typeface="Arial"/>
              </a:rPr>
              <a:t>Conocer la cantidad de raíces en cada horizonte permite a los científicos estimar la fertilidad, la densidad aparente, la capacidad de retención de agua y la profundidad del suelo.</a:t>
            </a:r>
          </a:p>
          <a:p>
            <a:pPr marL="0" lvl="0" indent="0">
              <a:spcBef>
                <a:spcPts val="0"/>
              </a:spcBef>
              <a:buClr>
                <a:srgbClr val="000000"/>
              </a:buClr>
              <a:buSzPct val="25000"/>
              <a:buNone/>
            </a:pPr>
            <a:endParaRPr lang="es-ES" sz="1800" dirty="0">
              <a:solidFill>
                <a:srgbClr val="000000"/>
              </a:solidFill>
              <a:latin typeface="Arial"/>
              <a:ea typeface="Arial"/>
              <a:cs typeface="Arial"/>
              <a:sym typeface="Arial"/>
            </a:endParaRPr>
          </a:p>
          <a:p>
            <a:pPr marL="0" lvl="0" indent="0">
              <a:spcBef>
                <a:spcPts val="0"/>
              </a:spcBef>
              <a:buClr>
                <a:srgbClr val="000000"/>
              </a:buClr>
              <a:buSzPct val="25000"/>
              <a:buNone/>
            </a:pPr>
            <a:r>
              <a:rPr lang="es-ES" sz="1800" dirty="0">
                <a:solidFill>
                  <a:srgbClr val="000000"/>
                </a:solidFill>
                <a:latin typeface="Arial"/>
                <a:ea typeface="Arial"/>
                <a:cs typeface="Arial"/>
                <a:sym typeface="Arial"/>
              </a:rPr>
              <a:t>Una estimación de la cantidad de rocas en cada horizonte ayuda a comprender el movimiento del agua, el calor y el aire a través del suelo, el crecimiento de las raíces y la cantidad de material del suelo involucrado en las reacciones químicas y físicas.</a:t>
            </a:r>
          </a:p>
          <a:p>
            <a:pPr marL="0" lvl="0" indent="0">
              <a:spcBef>
                <a:spcPts val="0"/>
              </a:spcBef>
              <a:buClr>
                <a:srgbClr val="000000"/>
              </a:buClr>
              <a:buSzPct val="25000"/>
              <a:buNone/>
            </a:pPr>
            <a:endParaRPr lang="es-ES" sz="1800" dirty="0">
              <a:solidFill>
                <a:srgbClr val="000000"/>
              </a:solidFill>
              <a:latin typeface="Arial"/>
              <a:ea typeface="Arial"/>
              <a:cs typeface="Arial"/>
              <a:sym typeface="Arial"/>
            </a:endParaRPr>
          </a:p>
          <a:p>
            <a:pPr marL="0" lvl="0" indent="0">
              <a:spcBef>
                <a:spcPts val="0"/>
              </a:spcBef>
              <a:buClr>
                <a:srgbClr val="000000"/>
              </a:buClr>
              <a:buSzPct val="25000"/>
              <a:buNone/>
            </a:pPr>
            <a:r>
              <a:rPr lang="es-ES" sz="1800" dirty="0">
                <a:solidFill>
                  <a:srgbClr val="000000"/>
                </a:solidFill>
                <a:latin typeface="Arial"/>
                <a:ea typeface="Arial"/>
                <a:cs typeface="Arial"/>
                <a:sym typeface="Arial"/>
              </a:rPr>
              <a:t>La presencia de carbonatos en el suelo puede indicar un clima seco o un tipo particular de material parental rico en calcio, como la piedra caliza.</a:t>
            </a:r>
            <a:endParaRPr lang="es-AR" sz="1800" dirty="0">
              <a:solidFill>
                <a:schemeClr val="dk1"/>
              </a:solidFill>
              <a:ea typeface="Calibri"/>
              <a:cs typeface="Calibri"/>
              <a:sym typeface="Calibri"/>
            </a:endParaRPr>
          </a:p>
        </p:txBody>
      </p:sp>
      <p:pic>
        <p:nvPicPr>
          <p:cNvPr id="3" name="Content Placeholder 2" descr="photographs of two hand specimens of soil, one light in color with many roots, the other darker in color and containing many pebbles. "/>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2030328" y="4551707"/>
            <a:ext cx="5605713" cy="1929407"/>
          </a:xfrm>
        </p:spPr>
      </p:pic>
      <p:sp>
        <p:nvSpPr>
          <p:cNvPr id="9" name="CuadroTexto 8"/>
          <p:cNvSpPr txBox="1"/>
          <p:nvPr/>
        </p:nvSpPr>
        <p:spPr>
          <a:xfrm>
            <a:off x="29532" y="1085757"/>
            <a:ext cx="1160471" cy="5509200"/>
          </a:xfrm>
          <a:prstGeom prst="rect">
            <a:avLst/>
          </a:prstGeom>
          <a:noFill/>
        </p:spPr>
        <p:txBody>
          <a:bodyPr wrap="square" rtlCol="0">
            <a:spAutoFit/>
          </a:bodyPr>
          <a:lstStyle/>
          <a:p>
            <a:pPr>
              <a:spcAft>
                <a:spcPts val="600"/>
              </a:spcAft>
            </a:pPr>
            <a:r>
              <a:rPr lang="es-AR" sz="1300" b="1" dirty="0" smtClean="0">
                <a:solidFill>
                  <a:schemeClr val="bg1"/>
                </a:solidFill>
              </a:rPr>
              <a:t>A. ¿Por qué </a:t>
            </a:r>
            <a:r>
              <a:rPr lang="es-AR" sz="1300" b="1" dirty="0" smtClean="0">
                <a:solidFill>
                  <a:schemeClr val="bg1"/>
                </a:solidFill>
              </a:rPr>
              <a:t>caracterizar el perfil del suelo?</a:t>
            </a:r>
            <a:endParaRPr lang="es-AR" sz="1300" b="1" dirty="0" smtClean="0">
              <a:solidFill>
                <a:srgbClr val="462920"/>
              </a:solidFill>
            </a:endParaRPr>
          </a:p>
          <a:p>
            <a:pPr>
              <a:spcAft>
                <a:spcPts val="600"/>
              </a:spcAft>
            </a:pPr>
            <a:r>
              <a:rPr lang="es-AR" sz="1300" b="1" dirty="0">
                <a:solidFill>
                  <a:srgbClr val="462920"/>
                </a:solidFill>
              </a:rPr>
              <a:t>B</a:t>
            </a:r>
            <a:r>
              <a:rPr lang="es-AR" sz="1300" b="1" dirty="0" smtClean="0">
                <a:solidFill>
                  <a:srgbClr val="462920"/>
                </a:solidFill>
              </a:rPr>
              <a:t>. </a:t>
            </a:r>
            <a:r>
              <a:rPr lang="es-AR" sz="1300" b="1" dirty="0" smtClean="0">
                <a:solidFill>
                  <a:srgbClr val="462920"/>
                </a:solidFill>
              </a:rPr>
              <a:t>Seleccione y defina su sitio</a:t>
            </a:r>
            <a:endParaRPr lang="es-AR" sz="1300" b="1" dirty="0">
              <a:solidFill>
                <a:srgbClr val="462920"/>
              </a:solidFill>
            </a:endParaRPr>
          </a:p>
          <a:p>
            <a:pPr>
              <a:spcAft>
                <a:spcPts val="600"/>
              </a:spcAft>
            </a:pPr>
            <a:r>
              <a:rPr lang="es-AR" sz="1300" b="1" dirty="0" smtClean="0">
                <a:solidFill>
                  <a:srgbClr val="462920"/>
                </a:solidFill>
              </a:rPr>
              <a:t>C. </a:t>
            </a:r>
            <a:r>
              <a:rPr lang="es-AR" sz="1300" b="1" dirty="0" smtClean="0">
                <a:solidFill>
                  <a:srgbClr val="462920"/>
                </a:solidFill>
              </a:rPr>
              <a:t>Método del pozo</a:t>
            </a:r>
            <a:endParaRPr lang="es-AR" sz="1300" b="1" dirty="0">
              <a:solidFill>
                <a:srgbClr val="462920"/>
              </a:solidFill>
            </a:endParaRPr>
          </a:p>
          <a:p>
            <a:pPr>
              <a:spcAft>
                <a:spcPts val="600"/>
              </a:spcAft>
            </a:pPr>
            <a:r>
              <a:rPr lang="es-AR" sz="1300" b="1" dirty="0" smtClean="0">
                <a:solidFill>
                  <a:srgbClr val="462920"/>
                </a:solidFill>
              </a:rPr>
              <a:t>D. </a:t>
            </a:r>
            <a:r>
              <a:rPr lang="es-AR" sz="1300" b="1" dirty="0" smtClean="0">
                <a:solidFill>
                  <a:srgbClr val="462920"/>
                </a:solidFill>
              </a:rPr>
              <a:t>Método del barreno</a:t>
            </a:r>
            <a:endParaRPr lang="es-AR" sz="1300" b="1" dirty="0">
              <a:solidFill>
                <a:srgbClr val="462920"/>
              </a:solidFill>
            </a:endParaRPr>
          </a:p>
          <a:p>
            <a:pPr>
              <a:spcAft>
                <a:spcPts val="600"/>
              </a:spcAft>
            </a:pPr>
            <a:r>
              <a:rPr lang="es-AR" sz="1300" b="1" dirty="0" smtClean="0">
                <a:solidFill>
                  <a:srgbClr val="462920"/>
                </a:solidFill>
              </a:rPr>
              <a:t>E. </a:t>
            </a:r>
            <a:r>
              <a:rPr lang="es-AR" sz="1300" b="1" dirty="0" smtClean="0">
                <a:solidFill>
                  <a:srgbClr val="462920"/>
                </a:solidFill>
              </a:rPr>
              <a:t>Método cerca de la superficie</a:t>
            </a:r>
            <a:endParaRPr lang="es-AR" sz="1300" b="1" dirty="0">
              <a:solidFill>
                <a:srgbClr val="462920"/>
              </a:solidFill>
            </a:endParaRPr>
          </a:p>
          <a:p>
            <a:pPr>
              <a:spcAft>
                <a:spcPts val="600"/>
              </a:spcAft>
            </a:pPr>
            <a:r>
              <a:rPr lang="es-AR" sz="1300" b="1" dirty="0" smtClean="0">
                <a:solidFill>
                  <a:srgbClr val="462920"/>
                </a:solidFill>
              </a:rPr>
              <a:t>F. </a:t>
            </a:r>
            <a:r>
              <a:rPr lang="es-AR" sz="1300" b="1" dirty="0" smtClean="0">
                <a:solidFill>
                  <a:srgbClr val="462920"/>
                </a:solidFill>
              </a:rPr>
              <a:t>Reportar sus datos a GLOBE</a:t>
            </a:r>
            <a:endParaRPr lang="es-AR" sz="1300" b="1" dirty="0">
              <a:solidFill>
                <a:srgbClr val="462920"/>
              </a:solidFill>
            </a:endParaRPr>
          </a:p>
          <a:p>
            <a:pPr>
              <a:spcAft>
                <a:spcPts val="600"/>
              </a:spcAft>
            </a:pPr>
            <a:r>
              <a:rPr lang="es-AR" sz="1300" b="1" dirty="0" smtClean="0">
                <a:solidFill>
                  <a:srgbClr val="462920"/>
                </a:solidFill>
              </a:rPr>
              <a:t>G. </a:t>
            </a:r>
            <a:r>
              <a:rPr lang="es-AR" sz="1300" b="1" dirty="0" smtClean="0">
                <a:solidFill>
                  <a:srgbClr val="462920"/>
                </a:solidFill>
              </a:rPr>
              <a:t>Visualizar sus datos</a:t>
            </a:r>
            <a:endParaRPr lang="es-AR" sz="1300" b="1" dirty="0">
              <a:solidFill>
                <a:srgbClr val="462920"/>
              </a:solidFill>
            </a:endParaRPr>
          </a:p>
          <a:p>
            <a:pPr>
              <a:spcAft>
                <a:spcPts val="600"/>
              </a:spcAft>
            </a:pPr>
            <a:r>
              <a:rPr lang="es-AR" sz="1300" b="1" dirty="0" smtClean="0">
                <a:solidFill>
                  <a:srgbClr val="462920"/>
                </a:solidFill>
              </a:rPr>
              <a:t>H. Auto evaluación</a:t>
            </a:r>
          </a:p>
          <a:p>
            <a:pPr>
              <a:spcAft>
                <a:spcPts val="600"/>
              </a:spcAft>
            </a:pPr>
            <a:r>
              <a:rPr lang="es-AR" sz="1300" b="1" dirty="0" smtClean="0">
                <a:solidFill>
                  <a:srgbClr val="462920"/>
                </a:solidFill>
              </a:rPr>
              <a:t>I. Información adicional</a:t>
            </a:r>
            <a:endParaRPr lang="es-AR" sz="1300" b="1" dirty="0">
              <a:solidFill>
                <a:srgbClr val="462920"/>
              </a:solidFill>
            </a:endParaRPr>
          </a:p>
        </p:txBody>
      </p:sp>
    </p:spTree>
    <p:extLst>
      <p:ext uri="{BB962C8B-B14F-4D97-AF65-F5344CB8AC3E}">
        <p14:creationId xmlns:p14="http://schemas.microsoft.com/office/powerpoint/2010/main" val="3145261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17412239-1292-C749-8343-A6DE4C9B54BD}" type="slidenum">
              <a:rPr lang="en-US" smtClean="0"/>
              <a:t>10</a:t>
            </a:fld>
            <a:endParaRPr lang="en-US" dirty="0"/>
          </a:p>
        </p:txBody>
      </p:sp>
      <p:sp>
        <p:nvSpPr>
          <p:cNvPr id="4" name="Title 3">
            <a:extLst>
              <a:ext uri="{FF2B5EF4-FFF2-40B4-BE49-F238E27FC236}">
                <a16:creationId xmlns:a16="http://schemas.microsoft.com/office/drawing/2014/main" id="{A3D25418-3998-41E3-9CEE-1836824EB06D}"/>
              </a:ext>
            </a:extLst>
          </p:cNvPr>
          <p:cNvSpPr>
            <a:spLocks noGrp="1"/>
          </p:cNvSpPr>
          <p:nvPr>
            <p:ph type="title"/>
          </p:nvPr>
        </p:nvSpPr>
        <p:spPr>
          <a:xfrm>
            <a:off x="1392353" y="885388"/>
            <a:ext cx="7190928" cy="929900"/>
          </a:xfrm>
        </p:spPr>
        <p:txBody>
          <a:bodyPr>
            <a:normAutofit fontScale="90000"/>
          </a:bodyPr>
          <a:lstStyle/>
          <a:p>
            <a:pPr rtl="0" eaLnBrk="1" latinLnBrk="0" hangingPunct="1"/>
            <a:r>
              <a:rPr lang="es-AR" sz="3200" b="1" kern="1200" dirty="0" smtClean="0">
                <a:solidFill>
                  <a:srgbClr val="3B2B0E"/>
                </a:solidFill>
                <a:effectLst/>
                <a:latin typeface="Calibri" panose="020F0502020204030204" pitchFamily="34" charset="0"/>
                <a:ea typeface="+mn-ea"/>
                <a:cs typeface="+mn-cs"/>
              </a:rPr>
              <a:t>Seleccionar un sitio de caracterización del suelo</a:t>
            </a:r>
            <a:endParaRPr lang="es-AR" dirty="0"/>
          </a:p>
        </p:txBody>
      </p:sp>
      <p:sp>
        <p:nvSpPr>
          <p:cNvPr id="10" name="Content Placeholder 2"/>
          <p:cNvSpPr txBox="1">
            <a:spLocks/>
          </p:cNvSpPr>
          <p:nvPr/>
        </p:nvSpPr>
        <p:spPr>
          <a:xfrm>
            <a:off x="1392353" y="1815288"/>
            <a:ext cx="4222737" cy="4351338"/>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s-ES" sz="1600" dirty="0"/>
              <a:t>Asegúrese de que el sitio sea seguro para excavar. Notifique a las empresas de servicios públicos locales y al personal de mantenimiento de la escuela para asegurarse de no excavar en los cables de servicios públicos, tuberías de gas, sistemas de agua, alcantarillado o rociadores.</a:t>
            </a:r>
          </a:p>
          <a:p>
            <a:pPr marL="0" indent="0" algn="just">
              <a:buNone/>
            </a:pPr>
            <a:r>
              <a:rPr lang="es-ES" sz="1600" dirty="0"/>
              <a:t>Siempre que sea posible, el sitio debe estar cubierto de vegetación natural, no perturbado y representativo del paisaje local. Los céspedes, sitios agrícolas u otros paisajes manejados son aceptables si esta es la cobertura terrestre en su sitio de investigación atmosférica.</a:t>
            </a:r>
          </a:p>
          <a:p>
            <a:pPr marL="0" indent="0" algn="just">
              <a:buNone/>
            </a:pPr>
            <a:r>
              <a:rPr lang="es-ES" sz="1600" dirty="0"/>
              <a:t>Su sitio debe estar al menos a 3 metros de lugares donde el suelo pueda haber sido alterado o compactado por la construcción, como carreteras, caminos, edificios o campos de juego.</a:t>
            </a:r>
          </a:p>
          <a:p>
            <a:pPr marL="0" indent="0" algn="just">
              <a:buNone/>
            </a:pPr>
            <a:r>
              <a:rPr lang="es-ES" sz="1600" dirty="0"/>
              <a:t>Cuando sea posible, su sitio debe estar orientado hacia el Sol durante el tiempo que los estudiantes describen y realizan la caracterización del suelo.</a:t>
            </a:r>
            <a:endParaRPr lang="es-AR" sz="1600" dirty="0"/>
          </a:p>
        </p:txBody>
      </p:sp>
      <p:pic>
        <p:nvPicPr>
          <p:cNvPr id="8" name="Content Placeholder 6" descr="Photo of 3 students looking inside their instrument shelter at a GLOBE atmosphere site. "/>
          <p:cNvPicPr>
            <a:picLocks noChangeAspect="1"/>
          </p:cNvPicPr>
          <p:nvPr/>
        </p:nvPicPr>
        <p:blipFill rotWithShape="1">
          <a:blip r:embed="rId3"/>
          <a:srcRect l="5" t="1" r="50385" b="48580"/>
          <a:stretch/>
        </p:blipFill>
        <p:spPr>
          <a:xfrm>
            <a:off x="5751071" y="1815288"/>
            <a:ext cx="3000975" cy="4130089"/>
          </a:xfrm>
          <a:prstGeom prst="rect">
            <a:avLst/>
          </a:prstGeom>
        </p:spPr>
      </p:pic>
      <p:sp>
        <p:nvSpPr>
          <p:cNvPr id="9" name="CuadroTexto 8"/>
          <p:cNvSpPr txBox="1"/>
          <p:nvPr/>
        </p:nvSpPr>
        <p:spPr>
          <a:xfrm>
            <a:off x="29532" y="1085757"/>
            <a:ext cx="1160471" cy="5509200"/>
          </a:xfrm>
          <a:prstGeom prst="rect">
            <a:avLst/>
          </a:prstGeom>
          <a:noFill/>
        </p:spPr>
        <p:txBody>
          <a:bodyPr wrap="square" rtlCol="0">
            <a:spAutoFit/>
          </a:bodyPr>
          <a:lstStyle/>
          <a:p>
            <a:pPr>
              <a:spcAft>
                <a:spcPts val="600"/>
              </a:spcAft>
            </a:pPr>
            <a:r>
              <a:rPr lang="es-AR" sz="1300" b="1" dirty="0">
                <a:solidFill>
                  <a:srgbClr val="462920"/>
                </a:solidFill>
              </a:rPr>
              <a:t>A. ¿Por qué caracterizar el perfil del suelo?</a:t>
            </a:r>
            <a:endParaRPr lang="es-AR" sz="1300" b="1" dirty="0">
              <a:solidFill>
                <a:srgbClr val="462920"/>
              </a:solidFill>
            </a:endParaRPr>
          </a:p>
          <a:p>
            <a:pPr>
              <a:spcAft>
                <a:spcPts val="600"/>
              </a:spcAft>
            </a:pPr>
            <a:r>
              <a:rPr lang="es-AR" sz="1300" b="1" dirty="0">
                <a:solidFill>
                  <a:schemeClr val="bg1"/>
                </a:solidFill>
              </a:rPr>
              <a:t>B</a:t>
            </a:r>
            <a:r>
              <a:rPr lang="es-AR" sz="1300" b="1" dirty="0">
                <a:solidFill>
                  <a:schemeClr val="bg1"/>
                </a:solidFill>
              </a:rPr>
              <a:t>. Seleccione y defina su sitio</a:t>
            </a:r>
            <a:endParaRPr lang="es-AR" sz="1300" b="1" dirty="0">
              <a:solidFill>
                <a:schemeClr val="bg1"/>
              </a:solidFill>
            </a:endParaRPr>
          </a:p>
          <a:p>
            <a:pPr>
              <a:spcAft>
                <a:spcPts val="600"/>
              </a:spcAft>
            </a:pPr>
            <a:r>
              <a:rPr lang="es-AR" sz="1300" b="1" dirty="0" smtClean="0">
                <a:solidFill>
                  <a:srgbClr val="462920"/>
                </a:solidFill>
              </a:rPr>
              <a:t>C. </a:t>
            </a:r>
            <a:r>
              <a:rPr lang="es-AR" sz="1300" b="1" dirty="0" smtClean="0">
                <a:solidFill>
                  <a:srgbClr val="462920"/>
                </a:solidFill>
              </a:rPr>
              <a:t>Método del pozo</a:t>
            </a:r>
            <a:endParaRPr lang="es-AR" sz="1300" b="1" dirty="0">
              <a:solidFill>
                <a:srgbClr val="462920"/>
              </a:solidFill>
            </a:endParaRPr>
          </a:p>
          <a:p>
            <a:pPr>
              <a:spcAft>
                <a:spcPts val="600"/>
              </a:spcAft>
            </a:pPr>
            <a:r>
              <a:rPr lang="es-AR" sz="1300" b="1" dirty="0" smtClean="0">
                <a:solidFill>
                  <a:srgbClr val="462920"/>
                </a:solidFill>
              </a:rPr>
              <a:t>D. </a:t>
            </a:r>
            <a:r>
              <a:rPr lang="es-AR" sz="1300" b="1" dirty="0" smtClean="0">
                <a:solidFill>
                  <a:srgbClr val="462920"/>
                </a:solidFill>
              </a:rPr>
              <a:t>Método del barreno</a:t>
            </a:r>
            <a:endParaRPr lang="es-AR" sz="1300" b="1" dirty="0">
              <a:solidFill>
                <a:srgbClr val="462920"/>
              </a:solidFill>
            </a:endParaRPr>
          </a:p>
          <a:p>
            <a:pPr>
              <a:spcAft>
                <a:spcPts val="600"/>
              </a:spcAft>
            </a:pPr>
            <a:r>
              <a:rPr lang="es-AR" sz="1300" b="1" dirty="0" smtClean="0">
                <a:solidFill>
                  <a:srgbClr val="462920"/>
                </a:solidFill>
              </a:rPr>
              <a:t>E. </a:t>
            </a:r>
            <a:r>
              <a:rPr lang="es-AR" sz="1300" b="1" dirty="0" smtClean="0">
                <a:solidFill>
                  <a:srgbClr val="462920"/>
                </a:solidFill>
              </a:rPr>
              <a:t>Método cerca de la superficie</a:t>
            </a:r>
            <a:endParaRPr lang="es-AR" sz="1300" b="1" dirty="0">
              <a:solidFill>
                <a:srgbClr val="462920"/>
              </a:solidFill>
            </a:endParaRPr>
          </a:p>
          <a:p>
            <a:pPr>
              <a:spcAft>
                <a:spcPts val="600"/>
              </a:spcAft>
            </a:pPr>
            <a:r>
              <a:rPr lang="es-AR" sz="1300" b="1" dirty="0" smtClean="0">
                <a:solidFill>
                  <a:srgbClr val="462920"/>
                </a:solidFill>
              </a:rPr>
              <a:t>F. </a:t>
            </a:r>
            <a:r>
              <a:rPr lang="es-AR" sz="1300" b="1" dirty="0" smtClean="0">
                <a:solidFill>
                  <a:srgbClr val="462920"/>
                </a:solidFill>
              </a:rPr>
              <a:t>Reportar sus datos a GLOBE</a:t>
            </a:r>
            <a:endParaRPr lang="es-AR" sz="1300" b="1" dirty="0">
              <a:solidFill>
                <a:srgbClr val="462920"/>
              </a:solidFill>
            </a:endParaRPr>
          </a:p>
          <a:p>
            <a:pPr>
              <a:spcAft>
                <a:spcPts val="600"/>
              </a:spcAft>
            </a:pPr>
            <a:r>
              <a:rPr lang="es-AR" sz="1300" b="1" dirty="0" smtClean="0">
                <a:solidFill>
                  <a:srgbClr val="462920"/>
                </a:solidFill>
              </a:rPr>
              <a:t>G. </a:t>
            </a:r>
            <a:r>
              <a:rPr lang="es-AR" sz="1300" b="1" dirty="0" smtClean="0">
                <a:solidFill>
                  <a:srgbClr val="462920"/>
                </a:solidFill>
              </a:rPr>
              <a:t>Visualizar sus datos</a:t>
            </a:r>
            <a:endParaRPr lang="es-AR" sz="1300" b="1" dirty="0">
              <a:solidFill>
                <a:srgbClr val="462920"/>
              </a:solidFill>
            </a:endParaRPr>
          </a:p>
          <a:p>
            <a:pPr>
              <a:spcAft>
                <a:spcPts val="600"/>
              </a:spcAft>
            </a:pPr>
            <a:r>
              <a:rPr lang="es-AR" sz="1300" b="1" dirty="0" smtClean="0">
                <a:solidFill>
                  <a:srgbClr val="462920"/>
                </a:solidFill>
              </a:rPr>
              <a:t>H. Auto evaluación</a:t>
            </a:r>
          </a:p>
          <a:p>
            <a:pPr>
              <a:spcAft>
                <a:spcPts val="600"/>
              </a:spcAft>
            </a:pPr>
            <a:r>
              <a:rPr lang="es-AR" sz="1300" b="1" dirty="0" smtClean="0">
                <a:solidFill>
                  <a:srgbClr val="462920"/>
                </a:solidFill>
              </a:rPr>
              <a:t>I. Información adicional</a:t>
            </a:r>
            <a:endParaRPr lang="es-AR" sz="1300" b="1" dirty="0">
              <a:solidFill>
                <a:srgbClr val="462920"/>
              </a:solidFill>
            </a:endParaRPr>
          </a:p>
        </p:txBody>
      </p:sp>
    </p:spTree>
    <p:extLst>
      <p:ext uri="{BB962C8B-B14F-4D97-AF65-F5344CB8AC3E}">
        <p14:creationId xmlns:p14="http://schemas.microsoft.com/office/powerpoint/2010/main" val="18073140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7412239-1292-C749-8343-A6DE4C9B54BD}" type="slidenum">
              <a:rPr lang="en-US" smtClean="0"/>
              <a:t>11</a:t>
            </a:fld>
            <a:endParaRPr lang="en-US" dirty="0"/>
          </a:p>
        </p:txBody>
      </p:sp>
      <p:sp>
        <p:nvSpPr>
          <p:cNvPr id="2" name="Title 1"/>
          <p:cNvSpPr>
            <a:spLocks noGrp="1"/>
          </p:cNvSpPr>
          <p:nvPr>
            <p:ph type="title"/>
          </p:nvPr>
        </p:nvSpPr>
        <p:spPr>
          <a:xfrm>
            <a:off x="1351072" y="747710"/>
            <a:ext cx="7886700" cy="1325563"/>
          </a:xfrm>
        </p:spPr>
        <p:txBody>
          <a:bodyPr>
            <a:normAutofit/>
          </a:bodyPr>
          <a:lstStyle/>
          <a:p>
            <a:r>
              <a:rPr lang="es-AR" sz="3600" b="1" dirty="0" smtClean="0">
                <a:solidFill>
                  <a:srgbClr val="48340C"/>
                </a:solidFill>
                <a:latin typeface="+mn-lt"/>
              </a:rPr>
              <a:t>Resumen del protocolo</a:t>
            </a:r>
            <a:endParaRPr lang="es-AR" sz="3600" b="1" dirty="0">
              <a:solidFill>
                <a:srgbClr val="48340C"/>
              </a:solidFill>
              <a:latin typeface="+mn-lt"/>
            </a:endParaRPr>
          </a:p>
        </p:txBody>
      </p:sp>
      <p:graphicFrame>
        <p:nvGraphicFramePr>
          <p:cNvPr id="14" name="Content Placeholder 13" descr="Where - GLOBE characterization site.&#10;How - Choose your method based on your study site.&#10;Prerequisites - Site definition using the site definition sheet.&#10;Needed documents - Selecting Exposing and defining a soil characterization site.&#10;Soil Characterization Protocol&#10;Soil Characterization Profile Exposure-Auger Method&#10;Soil Characterization Profile Exposure- Near Surface Method&#10;Soil Characterization Profile Exposure-Pit Method&#10;Time required - 2-3 45 minute class periods or  one 90 minute session in the field&#10;Level - all&#10;Frequency - Soil characterization measurements are taken one time for a specific soil site. Collected samples can be stored for study and analysis at another time during the school year.&#10;"/>
          <p:cNvGraphicFramePr>
            <a:graphicFrameLocks noGrp="1"/>
          </p:cNvGraphicFramePr>
          <p:nvPr>
            <p:ph sz="half" idx="1"/>
            <p:extLst>
              <p:ext uri="{D42A27DB-BD31-4B8C-83A1-F6EECF244321}">
                <p14:modId xmlns:p14="http://schemas.microsoft.com/office/powerpoint/2010/main" val="3747628484"/>
              </p:ext>
            </p:extLst>
          </p:nvPr>
        </p:nvGraphicFramePr>
        <p:xfrm>
          <a:off x="1408220" y="1700122"/>
          <a:ext cx="7107130" cy="5088476"/>
        </p:xfrm>
        <a:graphic>
          <a:graphicData uri="http://schemas.openxmlformats.org/drawingml/2006/table">
            <a:tbl>
              <a:tblPr firstRow="1" bandRow="1">
                <a:tableStyleId>{0505E3EF-67EA-436B-97B2-0124C06EBD24}</a:tableStyleId>
              </a:tblPr>
              <a:tblGrid>
                <a:gridCol w="1634238">
                  <a:extLst>
                    <a:ext uri="{9D8B030D-6E8A-4147-A177-3AD203B41FA5}">
                      <a16:colId xmlns:a16="http://schemas.microsoft.com/office/drawing/2014/main" val="20000"/>
                    </a:ext>
                  </a:extLst>
                </a:gridCol>
                <a:gridCol w="5472892">
                  <a:extLst>
                    <a:ext uri="{9D8B030D-6E8A-4147-A177-3AD203B41FA5}">
                      <a16:colId xmlns:a16="http://schemas.microsoft.com/office/drawing/2014/main" val="20001"/>
                    </a:ext>
                  </a:extLst>
                </a:gridCol>
              </a:tblGrid>
              <a:tr h="385662">
                <a:tc>
                  <a:txBody>
                    <a:bodyPr/>
                    <a:lstStyle/>
                    <a:p>
                      <a:r>
                        <a:rPr lang="es-AR" sz="1400" b="0" noProof="0" dirty="0" smtClean="0"/>
                        <a:t>Dónde</a:t>
                      </a:r>
                      <a:endParaRPr lang="es-AR" sz="1400" b="0" noProof="0" dirty="0"/>
                    </a:p>
                  </a:txBody>
                  <a:tcPr/>
                </a:tc>
                <a:tc>
                  <a:txBody>
                    <a:bodyPr/>
                    <a:lstStyle/>
                    <a:p>
                      <a:r>
                        <a:rPr lang="es-AR" sz="1400" b="0" noProof="0" dirty="0" smtClean="0"/>
                        <a:t>Sitio de</a:t>
                      </a:r>
                      <a:r>
                        <a:rPr lang="es-AR" sz="1400" b="0" baseline="0" noProof="0" dirty="0" smtClean="0"/>
                        <a:t> caracterización de </a:t>
                      </a:r>
                      <a:r>
                        <a:rPr lang="es-AR" sz="1400" b="0" noProof="0" dirty="0" smtClean="0"/>
                        <a:t>GLOBE</a:t>
                      </a:r>
                      <a:endParaRPr lang="es-AR" sz="1400" b="0" noProof="0" dirty="0"/>
                    </a:p>
                  </a:txBody>
                  <a:tcPr/>
                </a:tc>
                <a:extLst>
                  <a:ext uri="{0D108BD9-81ED-4DB2-BD59-A6C34878D82A}">
                    <a16:rowId xmlns:a16="http://schemas.microsoft.com/office/drawing/2014/main" val="10000"/>
                  </a:ext>
                </a:extLst>
              </a:tr>
              <a:tr h="451038">
                <a:tc>
                  <a:txBody>
                    <a:bodyPr/>
                    <a:lstStyle/>
                    <a:p>
                      <a:r>
                        <a:rPr lang="es-AR" sz="1400" noProof="0" dirty="0" smtClean="0"/>
                        <a:t>Cómo</a:t>
                      </a:r>
                      <a:endParaRPr lang="es-AR" sz="1400" noProof="0" dirty="0"/>
                    </a:p>
                  </a:txBody>
                  <a:tcPr/>
                </a:tc>
                <a:tc>
                  <a:txBody>
                    <a:bodyPr/>
                    <a:lstStyle/>
                    <a:p>
                      <a:r>
                        <a:rPr lang="es-AR" sz="1400" noProof="0" dirty="0" smtClean="0"/>
                        <a:t>Seleccione su método basado en su sitio de estudio</a:t>
                      </a:r>
                      <a:endParaRPr lang="es-AR" sz="1400" noProof="0" dirty="0"/>
                    </a:p>
                  </a:txBody>
                  <a:tcPr/>
                </a:tc>
                <a:extLst>
                  <a:ext uri="{0D108BD9-81ED-4DB2-BD59-A6C34878D82A}">
                    <a16:rowId xmlns:a16="http://schemas.microsoft.com/office/drawing/2014/main" val="10001"/>
                  </a:ext>
                </a:extLst>
              </a:tr>
              <a:tr h="518160">
                <a:tc>
                  <a:txBody>
                    <a:bodyPr/>
                    <a:lstStyle/>
                    <a:p>
                      <a:r>
                        <a:rPr lang="es-AR" sz="1400" noProof="0" dirty="0" smtClean="0"/>
                        <a:t>Requisitos previos</a:t>
                      </a:r>
                      <a:endParaRPr lang="es-AR" sz="1400" noProof="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AR" sz="1400" noProof="0" dirty="0" smtClean="0"/>
                        <a:t>Definición</a:t>
                      </a:r>
                      <a:r>
                        <a:rPr lang="es-AR" sz="1400" baseline="0" noProof="0" dirty="0" smtClean="0"/>
                        <a:t> del sitio utilizando la </a:t>
                      </a:r>
                      <a:r>
                        <a:rPr lang="es-AR" sz="1400" baseline="0" noProof="0" dirty="0" smtClean="0">
                          <a:hlinkClick r:id="rId2"/>
                        </a:rPr>
                        <a:t>Hoja de Definición de Sitio</a:t>
                      </a:r>
                      <a:endParaRPr lang="es-AR" sz="1400" noProof="0" dirty="0" smtClean="0"/>
                    </a:p>
                    <a:p>
                      <a:endParaRPr lang="es-AR" sz="1400" noProof="0" dirty="0"/>
                    </a:p>
                  </a:txBody>
                  <a:tcPr/>
                </a:tc>
                <a:extLst>
                  <a:ext uri="{0D108BD9-81ED-4DB2-BD59-A6C34878D82A}">
                    <a16:rowId xmlns:a16="http://schemas.microsoft.com/office/drawing/2014/main" val="10002"/>
                  </a:ext>
                </a:extLst>
              </a:tr>
              <a:tr h="661298">
                <a:tc>
                  <a:txBody>
                    <a:bodyPr/>
                    <a:lstStyle/>
                    <a:p>
                      <a:r>
                        <a:rPr lang="es-AR" sz="1400" noProof="0" dirty="0" smtClean="0"/>
                        <a:t>Documentos necesarios</a:t>
                      </a:r>
                      <a:endParaRPr lang="es-AR" sz="1400" noProof="0" dirty="0"/>
                    </a:p>
                  </a:txBody>
                  <a:tcPr/>
                </a:tc>
                <a:tc>
                  <a:txBody>
                    <a:bodyPr/>
                    <a:lstStyle/>
                    <a:p>
                      <a:r>
                        <a:rPr lang="es-AR" sz="1400" noProof="0" dirty="0" smtClean="0">
                          <a:hlinkClick r:id="rId3"/>
                        </a:rPr>
                        <a:t>Selección,</a:t>
                      </a:r>
                      <a:r>
                        <a:rPr lang="es-AR" sz="1400" baseline="0" noProof="0" dirty="0" smtClean="0">
                          <a:hlinkClick r:id="rId3"/>
                        </a:rPr>
                        <a:t> exposición y definición de un sitio de caracterización de suelos</a:t>
                      </a:r>
                      <a:endParaRPr lang="es-AR" sz="1400" noProof="0" dirty="0"/>
                    </a:p>
                  </a:txBody>
                  <a:tcPr/>
                </a:tc>
                <a:extLst>
                  <a:ext uri="{0D108BD9-81ED-4DB2-BD59-A6C34878D82A}">
                    <a16:rowId xmlns:a16="http://schemas.microsoft.com/office/drawing/2014/main" val="10003"/>
                  </a:ext>
                </a:extLst>
              </a:tr>
              <a:tr h="1158240">
                <a:tc>
                  <a:txBody>
                    <a:bodyPr/>
                    <a:lstStyle/>
                    <a:p>
                      <a:endParaRPr lang="es-AR" sz="1400" noProof="0" dirty="0"/>
                    </a:p>
                  </a:txBody>
                  <a:tcPr/>
                </a:tc>
                <a:tc>
                  <a:txBody>
                    <a:bodyPr/>
                    <a:lstStyle/>
                    <a:p>
                      <a:r>
                        <a:rPr lang="es-AR" sz="1400" noProof="0" dirty="0" smtClean="0">
                          <a:hlinkClick r:id="rId4"/>
                        </a:rPr>
                        <a:t>Protocolo de caracterización</a:t>
                      </a:r>
                      <a:r>
                        <a:rPr lang="es-AR" sz="1400" baseline="0" noProof="0" dirty="0" smtClean="0">
                          <a:hlinkClick r:id="rId4"/>
                        </a:rPr>
                        <a:t> de suelos</a:t>
                      </a:r>
                      <a:endParaRPr lang="es-AR" sz="1400" baseline="0" noProof="0" dirty="0" smtClean="0"/>
                    </a:p>
                    <a:p>
                      <a:r>
                        <a:rPr lang="es-ES" sz="1400" baseline="0" noProof="0" dirty="0" smtClean="0">
                          <a:hlinkClick r:id="rId5"/>
                        </a:rPr>
                        <a:t>Perfil de caracterización del suelo Método de exposición-barrena</a:t>
                      </a:r>
                      <a:endParaRPr lang="es-AR" sz="1400" baseline="0" noProof="0" dirty="0" smtClean="0"/>
                    </a:p>
                    <a:p>
                      <a:r>
                        <a:rPr lang="es-ES" sz="1400" baseline="0" noProof="0" dirty="0" smtClean="0">
                          <a:hlinkClick r:id="rId6"/>
                        </a:rPr>
                        <a:t>Exposición del Perfil de Caracterización del Suelo - Método Cercano a la Superficie</a:t>
                      </a:r>
                      <a:endParaRPr lang="es-AR" sz="1400" baseline="0" noProof="0" dirty="0" smtClean="0"/>
                    </a:p>
                    <a:p>
                      <a:r>
                        <a:rPr lang="es-ES" sz="1400" baseline="0" noProof="0" dirty="0" smtClean="0">
                          <a:hlinkClick r:id="rId7"/>
                        </a:rPr>
                        <a:t>Perfil de Caracterización del Suelo Método del Pozo de Exposición</a:t>
                      </a:r>
                      <a:endParaRPr lang="es-AR" sz="1400" baseline="0" noProof="0" dirty="0" smtClean="0"/>
                    </a:p>
                    <a:p>
                      <a:endParaRPr lang="es-AR" sz="1400" noProof="0" dirty="0"/>
                    </a:p>
                  </a:txBody>
                  <a:tcPr/>
                </a:tc>
                <a:extLst>
                  <a:ext uri="{0D108BD9-81ED-4DB2-BD59-A6C34878D82A}">
                    <a16:rowId xmlns:a16="http://schemas.microsoft.com/office/drawing/2014/main" val="10004"/>
                  </a:ext>
                </a:extLst>
              </a:tr>
              <a:tr h="451038">
                <a:tc>
                  <a:txBody>
                    <a:bodyPr/>
                    <a:lstStyle/>
                    <a:p>
                      <a:r>
                        <a:rPr lang="es-AR" sz="1400" noProof="0" dirty="0" smtClean="0"/>
                        <a:t>Tiempo requerido</a:t>
                      </a:r>
                      <a:endParaRPr lang="es-AR" sz="1400" noProof="0" dirty="0"/>
                    </a:p>
                  </a:txBody>
                  <a:tcPr/>
                </a:tc>
                <a:tc>
                  <a:txBody>
                    <a:bodyPr/>
                    <a:lstStyle/>
                    <a:p>
                      <a:r>
                        <a:rPr lang="es-ES" sz="1400" noProof="0" dirty="0" smtClean="0"/>
                        <a:t>2-3 períodos de clase de 45 minutos o una sesión de 90 minutos en el campo</a:t>
                      </a:r>
                      <a:endParaRPr lang="es-AR" sz="1400" noProof="0" dirty="0"/>
                    </a:p>
                  </a:txBody>
                  <a:tcPr/>
                </a:tc>
                <a:extLst>
                  <a:ext uri="{0D108BD9-81ED-4DB2-BD59-A6C34878D82A}">
                    <a16:rowId xmlns:a16="http://schemas.microsoft.com/office/drawing/2014/main" val="10005"/>
                  </a:ext>
                </a:extLst>
              </a:tr>
              <a:tr h="451038">
                <a:tc>
                  <a:txBody>
                    <a:bodyPr/>
                    <a:lstStyle/>
                    <a:p>
                      <a:r>
                        <a:rPr lang="es-AR" sz="1400" noProof="0" dirty="0" smtClean="0"/>
                        <a:t>Nivel</a:t>
                      </a:r>
                      <a:endParaRPr lang="es-AR" sz="1400" noProof="0" dirty="0"/>
                    </a:p>
                  </a:txBody>
                  <a:tcPr/>
                </a:tc>
                <a:tc>
                  <a:txBody>
                    <a:bodyPr/>
                    <a:lstStyle/>
                    <a:p>
                      <a:r>
                        <a:rPr lang="es-AR" sz="1400" noProof="0" dirty="0" smtClean="0"/>
                        <a:t>Todos</a:t>
                      </a:r>
                      <a:endParaRPr lang="es-AR" sz="1400" noProof="0" dirty="0"/>
                    </a:p>
                  </a:txBody>
                  <a:tcPr/>
                </a:tc>
                <a:extLst>
                  <a:ext uri="{0D108BD9-81ED-4DB2-BD59-A6C34878D82A}">
                    <a16:rowId xmlns:a16="http://schemas.microsoft.com/office/drawing/2014/main" val="10006"/>
                  </a:ext>
                </a:extLst>
              </a:tr>
              <a:tr h="731520">
                <a:tc>
                  <a:txBody>
                    <a:bodyPr/>
                    <a:lstStyle/>
                    <a:p>
                      <a:r>
                        <a:rPr lang="es-AR" sz="1400" noProof="0" dirty="0" smtClean="0"/>
                        <a:t>Frecuencia</a:t>
                      </a:r>
                      <a:endParaRPr lang="es-AR" sz="1400" noProof="0" dirty="0"/>
                    </a:p>
                  </a:txBody>
                  <a:tcPr/>
                </a:tc>
                <a:tc>
                  <a:txBody>
                    <a:bodyPr/>
                    <a:lstStyle/>
                    <a:p>
                      <a:r>
                        <a:rPr lang="es-ES" sz="1400" noProof="0" dirty="0" smtClean="0"/>
                        <a:t>Las mediciones de caracterización del suelo se toman una vez para un sitio de suelo específico. Las muestras recolectadas se pueden almacenar para su estudio y análisis en otro momento durante el año escolar.</a:t>
                      </a:r>
                      <a:endParaRPr lang="es-AR" sz="1400" noProof="0" dirty="0"/>
                    </a:p>
                  </a:txBody>
                  <a:tcPr/>
                </a:tc>
                <a:extLst>
                  <a:ext uri="{0D108BD9-81ED-4DB2-BD59-A6C34878D82A}">
                    <a16:rowId xmlns:a16="http://schemas.microsoft.com/office/drawing/2014/main" val="10007"/>
                  </a:ext>
                </a:extLst>
              </a:tr>
            </a:tbl>
          </a:graphicData>
        </a:graphic>
      </p:graphicFrame>
      <p:sp>
        <p:nvSpPr>
          <p:cNvPr id="8" name="CuadroTexto 7"/>
          <p:cNvSpPr txBox="1"/>
          <p:nvPr/>
        </p:nvSpPr>
        <p:spPr>
          <a:xfrm>
            <a:off x="29532" y="1085757"/>
            <a:ext cx="1160471" cy="5509200"/>
          </a:xfrm>
          <a:prstGeom prst="rect">
            <a:avLst/>
          </a:prstGeom>
          <a:noFill/>
        </p:spPr>
        <p:txBody>
          <a:bodyPr wrap="square" rtlCol="0">
            <a:spAutoFit/>
          </a:bodyPr>
          <a:lstStyle/>
          <a:p>
            <a:pPr>
              <a:spcAft>
                <a:spcPts val="600"/>
              </a:spcAft>
            </a:pPr>
            <a:r>
              <a:rPr lang="es-AR" sz="1300" b="1" dirty="0">
                <a:solidFill>
                  <a:srgbClr val="462920"/>
                </a:solidFill>
              </a:rPr>
              <a:t>A. ¿Por qué caracterizar el perfil del suelo?</a:t>
            </a:r>
            <a:endParaRPr lang="es-AR" sz="1300" b="1" dirty="0">
              <a:solidFill>
                <a:srgbClr val="462920"/>
              </a:solidFill>
            </a:endParaRPr>
          </a:p>
          <a:p>
            <a:pPr>
              <a:spcAft>
                <a:spcPts val="600"/>
              </a:spcAft>
            </a:pPr>
            <a:r>
              <a:rPr lang="es-AR" sz="1300" b="1" dirty="0">
                <a:solidFill>
                  <a:schemeClr val="bg1"/>
                </a:solidFill>
              </a:rPr>
              <a:t>B</a:t>
            </a:r>
            <a:r>
              <a:rPr lang="es-AR" sz="1300" b="1" dirty="0">
                <a:solidFill>
                  <a:schemeClr val="bg1"/>
                </a:solidFill>
              </a:rPr>
              <a:t>. Seleccione y defina su sitio</a:t>
            </a:r>
            <a:endParaRPr lang="es-AR" sz="1300" b="1" dirty="0">
              <a:solidFill>
                <a:schemeClr val="bg1"/>
              </a:solidFill>
            </a:endParaRPr>
          </a:p>
          <a:p>
            <a:pPr>
              <a:spcAft>
                <a:spcPts val="600"/>
              </a:spcAft>
            </a:pPr>
            <a:r>
              <a:rPr lang="es-AR" sz="1300" b="1" dirty="0" smtClean="0">
                <a:solidFill>
                  <a:srgbClr val="462920"/>
                </a:solidFill>
              </a:rPr>
              <a:t>C. </a:t>
            </a:r>
            <a:r>
              <a:rPr lang="es-AR" sz="1300" b="1" dirty="0" smtClean="0">
                <a:solidFill>
                  <a:srgbClr val="462920"/>
                </a:solidFill>
              </a:rPr>
              <a:t>Método del pozo</a:t>
            </a:r>
            <a:endParaRPr lang="es-AR" sz="1300" b="1" dirty="0">
              <a:solidFill>
                <a:srgbClr val="462920"/>
              </a:solidFill>
            </a:endParaRPr>
          </a:p>
          <a:p>
            <a:pPr>
              <a:spcAft>
                <a:spcPts val="600"/>
              </a:spcAft>
            </a:pPr>
            <a:r>
              <a:rPr lang="es-AR" sz="1300" b="1" dirty="0" smtClean="0">
                <a:solidFill>
                  <a:srgbClr val="462920"/>
                </a:solidFill>
              </a:rPr>
              <a:t>D. </a:t>
            </a:r>
            <a:r>
              <a:rPr lang="es-AR" sz="1300" b="1" dirty="0" smtClean="0">
                <a:solidFill>
                  <a:srgbClr val="462920"/>
                </a:solidFill>
              </a:rPr>
              <a:t>Método del barreno</a:t>
            </a:r>
            <a:endParaRPr lang="es-AR" sz="1300" b="1" dirty="0">
              <a:solidFill>
                <a:srgbClr val="462920"/>
              </a:solidFill>
            </a:endParaRPr>
          </a:p>
          <a:p>
            <a:pPr>
              <a:spcAft>
                <a:spcPts val="600"/>
              </a:spcAft>
            </a:pPr>
            <a:r>
              <a:rPr lang="es-AR" sz="1300" b="1" dirty="0" smtClean="0">
                <a:solidFill>
                  <a:srgbClr val="462920"/>
                </a:solidFill>
              </a:rPr>
              <a:t>E. </a:t>
            </a:r>
            <a:r>
              <a:rPr lang="es-AR" sz="1300" b="1" dirty="0" smtClean="0">
                <a:solidFill>
                  <a:srgbClr val="462920"/>
                </a:solidFill>
              </a:rPr>
              <a:t>Método cerca de la superficie</a:t>
            </a:r>
            <a:endParaRPr lang="es-AR" sz="1300" b="1" dirty="0">
              <a:solidFill>
                <a:srgbClr val="462920"/>
              </a:solidFill>
            </a:endParaRPr>
          </a:p>
          <a:p>
            <a:pPr>
              <a:spcAft>
                <a:spcPts val="600"/>
              </a:spcAft>
            </a:pPr>
            <a:r>
              <a:rPr lang="es-AR" sz="1300" b="1" dirty="0" smtClean="0">
                <a:solidFill>
                  <a:srgbClr val="462920"/>
                </a:solidFill>
              </a:rPr>
              <a:t>F. </a:t>
            </a:r>
            <a:r>
              <a:rPr lang="es-AR" sz="1300" b="1" dirty="0" smtClean="0">
                <a:solidFill>
                  <a:srgbClr val="462920"/>
                </a:solidFill>
              </a:rPr>
              <a:t>Reportar sus datos a GLOBE</a:t>
            </a:r>
            <a:endParaRPr lang="es-AR" sz="1300" b="1" dirty="0">
              <a:solidFill>
                <a:srgbClr val="462920"/>
              </a:solidFill>
            </a:endParaRPr>
          </a:p>
          <a:p>
            <a:pPr>
              <a:spcAft>
                <a:spcPts val="600"/>
              </a:spcAft>
            </a:pPr>
            <a:r>
              <a:rPr lang="es-AR" sz="1300" b="1" dirty="0" smtClean="0">
                <a:solidFill>
                  <a:srgbClr val="462920"/>
                </a:solidFill>
              </a:rPr>
              <a:t>G. </a:t>
            </a:r>
            <a:r>
              <a:rPr lang="es-AR" sz="1300" b="1" dirty="0" smtClean="0">
                <a:solidFill>
                  <a:srgbClr val="462920"/>
                </a:solidFill>
              </a:rPr>
              <a:t>Visualizar sus datos</a:t>
            </a:r>
            <a:endParaRPr lang="es-AR" sz="1300" b="1" dirty="0">
              <a:solidFill>
                <a:srgbClr val="462920"/>
              </a:solidFill>
            </a:endParaRPr>
          </a:p>
          <a:p>
            <a:pPr>
              <a:spcAft>
                <a:spcPts val="600"/>
              </a:spcAft>
            </a:pPr>
            <a:r>
              <a:rPr lang="es-AR" sz="1300" b="1" dirty="0" smtClean="0">
                <a:solidFill>
                  <a:srgbClr val="462920"/>
                </a:solidFill>
              </a:rPr>
              <a:t>H. Auto evaluación</a:t>
            </a:r>
          </a:p>
          <a:p>
            <a:pPr>
              <a:spcAft>
                <a:spcPts val="600"/>
              </a:spcAft>
            </a:pPr>
            <a:r>
              <a:rPr lang="es-AR" sz="1300" b="1" dirty="0" smtClean="0">
                <a:solidFill>
                  <a:srgbClr val="462920"/>
                </a:solidFill>
              </a:rPr>
              <a:t>I. Información adicional</a:t>
            </a:r>
            <a:endParaRPr lang="es-AR" sz="1300" b="1" dirty="0">
              <a:solidFill>
                <a:srgbClr val="462920"/>
              </a:solidFill>
            </a:endParaRPr>
          </a:p>
        </p:txBody>
      </p:sp>
    </p:spTree>
    <p:extLst>
      <p:ext uri="{BB962C8B-B14F-4D97-AF65-F5344CB8AC3E}">
        <p14:creationId xmlns:p14="http://schemas.microsoft.com/office/powerpoint/2010/main" val="2196987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7412239-1292-C749-8343-A6DE4C9B54BD}" type="slidenum">
              <a:rPr lang="en-US" smtClean="0"/>
              <a:t>12</a:t>
            </a:fld>
            <a:endParaRPr lang="en-US" dirty="0"/>
          </a:p>
        </p:txBody>
      </p:sp>
      <p:sp>
        <p:nvSpPr>
          <p:cNvPr id="5" name="Title 4">
            <a:extLst>
              <a:ext uri="{FF2B5EF4-FFF2-40B4-BE49-F238E27FC236}">
                <a16:creationId xmlns:a16="http://schemas.microsoft.com/office/drawing/2014/main" id="{EF81FD1A-1F69-4C08-ACE5-44FCA8032950}"/>
              </a:ext>
            </a:extLst>
          </p:cNvPr>
          <p:cNvSpPr>
            <a:spLocks noGrp="1"/>
          </p:cNvSpPr>
          <p:nvPr>
            <p:ph type="title"/>
          </p:nvPr>
        </p:nvSpPr>
        <p:spPr>
          <a:xfrm>
            <a:off x="1424415" y="868364"/>
            <a:ext cx="7090935" cy="1006474"/>
          </a:xfrm>
        </p:spPr>
        <p:txBody>
          <a:bodyPr/>
          <a:lstStyle/>
          <a:p>
            <a:pPr rtl="0" eaLnBrk="1" latinLnBrk="0" hangingPunct="1"/>
            <a:r>
              <a:rPr lang="es-AR" sz="3200" b="1" kern="1200" dirty="0" smtClean="0">
                <a:solidFill>
                  <a:srgbClr val="3B2B0E"/>
                </a:solidFill>
                <a:effectLst/>
                <a:latin typeface="Calibri" panose="020F0502020204030204" pitchFamily="34" charset="0"/>
                <a:ea typeface="+mn-ea"/>
                <a:cs typeface="+mn-cs"/>
              </a:rPr>
              <a:t>Equipamiento y materiales necesarios</a:t>
            </a:r>
            <a:endParaRPr lang="es-AR" dirty="0"/>
          </a:p>
        </p:txBody>
      </p:sp>
      <p:sp>
        <p:nvSpPr>
          <p:cNvPr id="3" name="Content Placeholder 2"/>
          <p:cNvSpPr>
            <a:spLocks noGrp="1"/>
          </p:cNvSpPr>
          <p:nvPr>
            <p:ph sz="half" idx="2"/>
          </p:nvPr>
        </p:nvSpPr>
        <p:spPr>
          <a:xfrm>
            <a:off x="1424415" y="1780636"/>
            <a:ext cx="3886200" cy="4351338"/>
          </a:xfrm>
        </p:spPr>
        <p:txBody>
          <a:bodyPr>
            <a:normAutofit/>
          </a:bodyPr>
          <a:lstStyle/>
          <a:p>
            <a:r>
              <a:rPr lang="es-ES" sz="1800" dirty="0"/>
              <a:t>Pala, paleta o retroexcavadora</a:t>
            </a:r>
          </a:p>
          <a:p>
            <a:r>
              <a:rPr lang="es-ES" sz="1800" dirty="0"/>
              <a:t>Marcar para marcar el sitio</a:t>
            </a:r>
          </a:p>
          <a:p>
            <a:r>
              <a:rPr lang="es-ES" sz="1800" dirty="0"/>
              <a:t>lona o lámina de plástico</a:t>
            </a:r>
          </a:p>
          <a:p>
            <a:r>
              <a:rPr lang="es-ES" sz="1800" dirty="0" smtClean="0"/>
              <a:t>Clinómetro</a:t>
            </a:r>
            <a:endParaRPr lang="es-ES" sz="1800" dirty="0"/>
          </a:p>
          <a:p>
            <a:r>
              <a:rPr lang="es-ES" sz="1800" dirty="0"/>
              <a:t>Brújula</a:t>
            </a:r>
          </a:p>
          <a:p>
            <a:r>
              <a:rPr lang="es-ES" sz="1800" dirty="0" smtClean="0"/>
              <a:t>Receptor </a:t>
            </a:r>
            <a:r>
              <a:rPr lang="es-ES" sz="1800" dirty="0"/>
              <a:t>GPS</a:t>
            </a:r>
          </a:p>
          <a:p>
            <a:r>
              <a:rPr lang="es-ES" sz="1800" dirty="0"/>
              <a:t>Barrena de suelo (si se usa el método de barrena)</a:t>
            </a:r>
          </a:p>
          <a:p>
            <a:r>
              <a:rPr lang="es-ES" sz="1800" dirty="0"/>
              <a:t>Metro de madera</a:t>
            </a:r>
          </a:p>
          <a:p>
            <a:r>
              <a:rPr lang="es-ES" sz="1800" dirty="0"/>
              <a:t>Hoja de definición del sitio GLOBE</a:t>
            </a:r>
            <a:endParaRPr lang="es-AR" sz="1800" dirty="0"/>
          </a:p>
        </p:txBody>
      </p:sp>
      <p:pic>
        <p:nvPicPr>
          <p:cNvPr id="23" name="Content Placeholder 4" descr="Illustration showing pictures of each of the instruments needed for this protocol.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71505" y="1750942"/>
            <a:ext cx="4114569" cy="4723451"/>
          </a:xfrm>
          <a:prstGeom prst="rect">
            <a:avLst/>
          </a:prstGeom>
        </p:spPr>
      </p:pic>
      <p:sp>
        <p:nvSpPr>
          <p:cNvPr id="9" name="CuadroTexto 8"/>
          <p:cNvSpPr txBox="1"/>
          <p:nvPr/>
        </p:nvSpPr>
        <p:spPr>
          <a:xfrm>
            <a:off x="29532" y="1085757"/>
            <a:ext cx="1160471" cy="5509200"/>
          </a:xfrm>
          <a:prstGeom prst="rect">
            <a:avLst/>
          </a:prstGeom>
          <a:noFill/>
        </p:spPr>
        <p:txBody>
          <a:bodyPr wrap="square" rtlCol="0">
            <a:spAutoFit/>
          </a:bodyPr>
          <a:lstStyle/>
          <a:p>
            <a:pPr>
              <a:spcAft>
                <a:spcPts val="600"/>
              </a:spcAft>
            </a:pPr>
            <a:r>
              <a:rPr lang="es-AR" sz="1300" b="1" dirty="0">
                <a:solidFill>
                  <a:srgbClr val="462920"/>
                </a:solidFill>
              </a:rPr>
              <a:t>A. ¿Por qué caracterizar el perfil del suelo?</a:t>
            </a:r>
            <a:endParaRPr lang="es-AR" sz="1300" b="1" dirty="0">
              <a:solidFill>
                <a:srgbClr val="462920"/>
              </a:solidFill>
            </a:endParaRPr>
          </a:p>
          <a:p>
            <a:pPr>
              <a:spcAft>
                <a:spcPts val="600"/>
              </a:spcAft>
            </a:pPr>
            <a:r>
              <a:rPr lang="es-AR" sz="1300" b="1" dirty="0">
                <a:solidFill>
                  <a:schemeClr val="bg1"/>
                </a:solidFill>
              </a:rPr>
              <a:t>B</a:t>
            </a:r>
            <a:r>
              <a:rPr lang="es-AR" sz="1300" b="1" dirty="0">
                <a:solidFill>
                  <a:schemeClr val="bg1"/>
                </a:solidFill>
              </a:rPr>
              <a:t>. Seleccione y defina su sitio</a:t>
            </a:r>
            <a:endParaRPr lang="es-AR" sz="1300" b="1" dirty="0">
              <a:solidFill>
                <a:schemeClr val="bg1"/>
              </a:solidFill>
            </a:endParaRPr>
          </a:p>
          <a:p>
            <a:pPr>
              <a:spcAft>
                <a:spcPts val="600"/>
              </a:spcAft>
            </a:pPr>
            <a:r>
              <a:rPr lang="es-AR" sz="1300" b="1" dirty="0" smtClean="0">
                <a:solidFill>
                  <a:srgbClr val="462920"/>
                </a:solidFill>
              </a:rPr>
              <a:t>C. </a:t>
            </a:r>
            <a:r>
              <a:rPr lang="es-AR" sz="1300" b="1" dirty="0" smtClean="0">
                <a:solidFill>
                  <a:srgbClr val="462920"/>
                </a:solidFill>
              </a:rPr>
              <a:t>Método del pozo</a:t>
            </a:r>
            <a:endParaRPr lang="es-AR" sz="1300" b="1" dirty="0">
              <a:solidFill>
                <a:srgbClr val="462920"/>
              </a:solidFill>
            </a:endParaRPr>
          </a:p>
          <a:p>
            <a:pPr>
              <a:spcAft>
                <a:spcPts val="600"/>
              </a:spcAft>
            </a:pPr>
            <a:r>
              <a:rPr lang="es-AR" sz="1300" b="1" dirty="0" smtClean="0">
                <a:solidFill>
                  <a:srgbClr val="462920"/>
                </a:solidFill>
              </a:rPr>
              <a:t>D. </a:t>
            </a:r>
            <a:r>
              <a:rPr lang="es-AR" sz="1300" b="1" dirty="0" smtClean="0">
                <a:solidFill>
                  <a:srgbClr val="462920"/>
                </a:solidFill>
              </a:rPr>
              <a:t>Método del barreno</a:t>
            </a:r>
            <a:endParaRPr lang="es-AR" sz="1300" b="1" dirty="0">
              <a:solidFill>
                <a:srgbClr val="462920"/>
              </a:solidFill>
            </a:endParaRPr>
          </a:p>
          <a:p>
            <a:pPr>
              <a:spcAft>
                <a:spcPts val="600"/>
              </a:spcAft>
            </a:pPr>
            <a:r>
              <a:rPr lang="es-AR" sz="1300" b="1" dirty="0" smtClean="0">
                <a:solidFill>
                  <a:srgbClr val="462920"/>
                </a:solidFill>
              </a:rPr>
              <a:t>E. </a:t>
            </a:r>
            <a:r>
              <a:rPr lang="es-AR" sz="1300" b="1" dirty="0" smtClean="0">
                <a:solidFill>
                  <a:srgbClr val="462920"/>
                </a:solidFill>
              </a:rPr>
              <a:t>Método cerca de la superficie</a:t>
            </a:r>
            <a:endParaRPr lang="es-AR" sz="1300" b="1" dirty="0">
              <a:solidFill>
                <a:srgbClr val="462920"/>
              </a:solidFill>
            </a:endParaRPr>
          </a:p>
          <a:p>
            <a:pPr>
              <a:spcAft>
                <a:spcPts val="600"/>
              </a:spcAft>
            </a:pPr>
            <a:r>
              <a:rPr lang="es-AR" sz="1300" b="1" dirty="0" smtClean="0">
                <a:solidFill>
                  <a:srgbClr val="462920"/>
                </a:solidFill>
              </a:rPr>
              <a:t>F. </a:t>
            </a:r>
            <a:r>
              <a:rPr lang="es-AR" sz="1300" b="1" dirty="0" smtClean="0">
                <a:solidFill>
                  <a:srgbClr val="462920"/>
                </a:solidFill>
              </a:rPr>
              <a:t>Reportar sus datos a GLOBE</a:t>
            </a:r>
            <a:endParaRPr lang="es-AR" sz="1300" b="1" dirty="0">
              <a:solidFill>
                <a:srgbClr val="462920"/>
              </a:solidFill>
            </a:endParaRPr>
          </a:p>
          <a:p>
            <a:pPr>
              <a:spcAft>
                <a:spcPts val="600"/>
              </a:spcAft>
            </a:pPr>
            <a:r>
              <a:rPr lang="es-AR" sz="1300" b="1" dirty="0" smtClean="0">
                <a:solidFill>
                  <a:srgbClr val="462920"/>
                </a:solidFill>
              </a:rPr>
              <a:t>G. </a:t>
            </a:r>
            <a:r>
              <a:rPr lang="es-AR" sz="1300" b="1" dirty="0" smtClean="0">
                <a:solidFill>
                  <a:srgbClr val="462920"/>
                </a:solidFill>
              </a:rPr>
              <a:t>Visualizar sus datos</a:t>
            </a:r>
            <a:endParaRPr lang="es-AR" sz="1300" b="1" dirty="0">
              <a:solidFill>
                <a:srgbClr val="462920"/>
              </a:solidFill>
            </a:endParaRPr>
          </a:p>
          <a:p>
            <a:pPr>
              <a:spcAft>
                <a:spcPts val="600"/>
              </a:spcAft>
            </a:pPr>
            <a:r>
              <a:rPr lang="es-AR" sz="1300" b="1" dirty="0" smtClean="0">
                <a:solidFill>
                  <a:srgbClr val="462920"/>
                </a:solidFill>
              </a:rPr>
              <a:t>H. Auto evaluación</a:t>
            </a:r>
          </a:p>
          <a:p>
            <a:pPr>
              <a:spcAft>
                <a:spcPts val="600"/>
              </a:spcAft>
            </a:pPr>
            <a:r>
              <a:rPr lang="es-AR" sz="1300" b="1" dirty="0" smtClean="0">
                <a:solidFill>
                  <a:srgbClr val="462920"/>
                </a:solidFill>
              </a:rPr>
              <a:t>I. Información adicional</a:t>
            </a:r>
            <a:endParaRPr lang="es-AR" sz="1300" b="1" dirty="0">
              <a:solidFill>
                <a:srgbClr val="462920"/>
              </a:solidFill>
            </a:endParaRPr>
          </a:p>
        </p:txBody>
      </p:sp>
    </p:spTree>
    <p:extLst>
      <p:ext uri="{BB962C8B-B14F-4D97-AF65-F5344CB8AC3E}">
        <p14:creationId xmlns:p14="http://schemas.microsoft.com/office/powerpoint/2010/main" val="12803829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7412239-1292-C749-8343-A6DE4C9B54BD}" type="slidenum">
              <a:rPr lang="en-US" smtClean="0"/>
              <a:t>13</a:t>
            </a:fld>
            <a:endParaRPr lang="en-US" dirty="0"/>
          </a:p>
        </p:txBody>
      </p:sp>
      <p:sp>
        <p:nvSpPr>
          <p:cNvPr id="3" name="Title 2">
            <a:extLst>
              <a:ext uri="{FF2B5EF4-FFF2-40B4-BE49-F238E27FC236}">
                <a16:creationId xmlns:a16="http://schemas.microsoft.com/office/drawing/2014/main" id="{AE7A90CF-EE2D-4F49-9E68-AB34844E8D2F}"/>
              </a:ext>
            </a:extLst>
          </p:cNvPr>
          <p:cNvSpPr>
            <a:spLocks noGrp="1"/>
          </p:cNvSpPr>
          <p:nvPr>
            <p:ph type="title"/>
          </p:nvPr>
        </p:nvSpPr>
        <p:spPr>
          <a:xfrm>
            <a:off x="1493039" y="985824"/>
            <a:ext cx="7600950" cy="794119"/>
          </a:xfrm>
        </p:spPr>
        <p:txBody>
          <a:bodyPr>
            <a:normAutofit fontScale="90000"/>
          </a:bodyPr>
          <a:lstStyle/>
          <a:p>
            <a:pPr rtl="0" eaLnBrk="1" latinLnBrk="0" hangingPunct="1"/>
            <a:r>
              <a:rPr lang="es-AR" sz="3200" b="1" kern="1200" dirty="0" smtClean="0">
                <a:solidFill>
                  <a:srgbClr val="3B2B0E"/>
                </a:solidFill>
                <a:effectLst/>
                <a:latin typeface="Calibri" panose="020F0502020204030204" pitchFamily="34" charset="0"/>
                <a:ea typeface="+mn-ea"/>
                <a:cs typeface="+mn-cs"/>
              </a:rPr>
              <a:t>Definir el sitio de caracterización de suelo: GPS</a:t>
            </a:r>
            <a:endParaRPr lang="es-AR" dirty="0"/>
          </a:p>
        </p:txBody>
      </p:sp>
      <p:sp>
        <p:nvSpPr>
          <p:cNvPr id="10" name="Content Placeholder 2"/>
          <p:cNvSpPr txBox="1">
            <a:spLocks/>
          </p:cNvSpPr>
          <p:nvPr/>
        </p:nvSpPr>
        <p:spPr>
          <a:xfrm>
            <a:off x="1493039" y="1925913"/>
            <a:ext cx="3287508" cy="4351338"/>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s-ES" sz="1800" dirty="0"/>
              <a:t>Recopile datos posicionales utilizando un receptor GPS. Identifique la latitud, la longitud y la elevación del centro siguiendo las instrucciones de la guía de campo del GPS, a continuación:</a:t>
            </a:r>
          </a:p>
          <a:p>
            <a:pPr marL="0" indent="0" algn="just">
              <a:buNone/>
            </a:pPr>
            <a:r>
              <a:rPr lang="es-ES" sz="1800" dirty="0"/>
              <a:t>Encienda el receptor, asegurándose de sostenerlo en posición vertical y de no bloquear la vista del cielo de la antena. En la mayoría de los receptores la antena es interna y está ubicada en la parte superior del receptor.</a:t>
            </a:r>
          </a:p>
          <a:p>
            <a:pPr marL="0" indent="0" algn="just">
              <a:buNone/>
            </a:pPr>
            <a:r>
              <a:rPr lang="es-ES" sz="1800" dirty="0"/>
              <a:t>Después de un mensaje de presentación, el receptor comenzará a buscar satélites. Algunos receptores pueden mostrar los valores anteriores de latitud, longitud y elevación mientras se conectan a las señales del satélite.</a:t>
            </a:r>
            <a:endParaRPr lang="es-AR" sz="1800" dirty="0"/>
          </a:p>
        </p:txBody>
      </p:sp>
      <p:pic>
        <p:nvPicPr>
          <p:cNvPr id="14" name="Content Placeholder 13" descr="Photograph of a student using a GPS receiver to determine the geospatial coordinates of a GLOBE study site. "/>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017214" y="2079086"/>
            <a:ext cx="3782047" cy="2836535"/>
          </a:xfrm>
          <a:prstGeom prst="rect">
            <a:avLst/>
          </a:prstGeom>
        </p:spPr>
      </p:pic>
      <p:sp>
        <p:nvSpPr>
          <p:cNvPr id="9" name="CuadroTexto 8"/>
          <p:cNvSpPr txBox="1"/>
          <p:nvPr/>
        </p:nvSpPr>
        <p:spPr>
          <a:xfrm>
            <a:off x="29532" y="1085757"/>
            <a:ext cx="1160471" cy="5509200"/>
          </a:xfrm>
          <a:prstGeom prst="rect">
            <a:avLst/>
          </a:prstGeom>
          <a:noFill/>
        </p:spPr>
        <p:txBody>
          <a:bodyPr wrap="square" rtlCol="0">
            <a:spAutoFit/>
          </a:bodyPr>
          <a:lstStyle/>
          <a:p>
            <a:pPr>
              <a:spcAft>
                <a:spcPts val="600"/>
              </a:spcAft>
            </a:pPr>
            <a:r>
              <a:rPr lang="es-AR" sz="1300" b="1" dirty="0">
                <a:solidFill>
                  <a:srgbClr val="462920"/>
                </a:solidFill>
              </a:rPr>
              <a:t>A. ¿Por qué caracterizar el perfil del suelo?</a:t>
            </a:r>
            <a:endParaRPr lang="es-AR" sz="1300" b="1" dirty="0">
              <a:solidFill>
                <a:srgbClr val="462920"/>
              </a:solidFill>
            </a:endParaRPr>
          </a:p>
          <a:p>
            <a:pPr>
              <a:spcAft>
                <a:spcPts val="600"/>
              </a:spcAft>
            </a:pPr>
            <a:r>
              <a:rPr lang="es-AR" sz="1300" b="1" dirty="0">
                <a:solidFill>
                  <a:schemeClr val="bg1"/>
                </a:solidFill>
              </a:rPr>
              <a:t>B</a:t>
            </a:r>
            <a:r>
              <a:rPr lang="es-AR" sz="1300" b="1" dirty="0">
                <a:solidFill>
                  <a:schemeClr val="bg1"/>
                </a:solidFill>
              </a:rPr>
              <a:t>. Seleccione y defina su sitio</a:t>
            </a:r>
            <a:endParaRPr lang="es-AR" sz="1300" b="1" dirty="0">
              <a:solidFill>
                <a:schemeClr val="bg1"/>
              </a:solidFill>
            </a:endParaRPr>
          </a:p>
          <a:p>
            <a:pPr>
              <a:spcAft>
                <a:spcPts val="600"/>
              </a:spcAft>
            </a:pPr>
            <a:r>
              <a:rPr lang="es-AR" sz="1300" b="1" dirty="0" smtClean="0">
                <a:solidFill>
                  <a:srgbClr val="462920"/>
                </a:solidFill>
              </a:rPr>
              <a:t>C. </a:t>
            </a:r>
            <a:r>
              <a:rPr lang="es-AR" sz="1300" b="1" dirty="0" smtClean="0">
                <a:solidFill>
                  <a:srgbClr val="462920"/>
                </a:solidFill>
              </a:rPr>
              <a:t>Método del pozo</a:t>
            </a:r>
            <a:endParaRPr lang="es-AR" sz="1300" b="1" dirty="0">
              <a:solidFill>
                <a:srgbClr val="462920"/>
              </a:solidFill>
            </a:endParaRPr>
          </a:p>
          <a:p>
            <a:pPr>
              <a:spcAft>
                <a:spcPts val="600"/>
              </a:spcAft>
            </a:pPr>
            <a:r>
              <a:rPr lang="es-AR" sz="1300" b="1" dirty="0" smtClean="0">
                <a:solidFill>
                  <a:srgbClr val="462920"/>
                </a:solidFill>
              </a:rPr>
              <a:t>D. </a:t>
            </a:r>
            <a:r>
              <a:rPr lang="es-AR" sz="1300" b="1" dirty="0" smtClean="0">
                <a:solidFill>
                  <a:srgbClr val="462920"/>
                </a:solidFill>
              </a:rPr>
              <a:t>Método del barreno</a:t>
            </a:r>
            <a:endParaRPr lang="es-AR" sz="1300" b="1" dirty="0">
              <a:solidFill>
                <a:srgbClr val="462920"/>
              </a:solidFill>
            </a:endParaRPr>
          </a:p>
          <a:p>
            <a:pPr>
              <a:spcAft>
                <a:spcPts val="600"/>
              </a:spcAft>
            </a:pPr>
            <a:r>
              <a:rPr lang="es-AR" sz="1300" b="1" dirty="0" smtClean="0">
                <a:solidFill>
                  <a:srgbClr val="462920"/>
                </a:solidFill>
              </a:rPr>
              <a:t>E. </a:t>
            </a:r>
            <a:r>
              <a:rPr lang="es-AR" sz="1300" b="1" dirty="0" smtClean="0">
                <a:solidFill>
                  <a:srgbClr val="462920"/>
                </a:solidFill>
              </a:rPr>
              <a:t>Método cerca de la superficie</a:t>
            </a:r>
            <a:endParaRPr lang="es-AR" sz="1300" b="1" dirty="0">
              <a:solidFill>
                <a:srgbClr val="462920"/>
              </a:solidFill>
            </a:endParaRPr>
          </a:p>
          <a:p>
            <a:pPr>
              <a:spcAft>
                <a:spcPts val="600"/>
              </a:spcAft>
            </a:pPr>
            <a:r>
              <a:rPr lang="es-AR" sz="1300" b="1" dirty="0" smtClean="0">
                <a:solidFill>
                  <a:srgbClr val="462920"/>
                </a:solidFill>
              </a:rPr>
              <a:t>F. </a:t>
            </a:r>
            <a:r>
              <a:rPr lang="es-AR" sz="1300" b="1" dirty="0" smtClean="0">
                <a:solidFill>
                  <a:srgbClr val="462920"/>
                </a:solidFill>
              </a:rPr>
              <a:t>Reportar sus datos a GLOBE</a:t>
            </a:r>
            <a:endParaRPr lang="es-AR" sz="1300" b="1" dirty="0">
              <a:solidFill>
                <a:srgbClr val="462920"/>
              </a:solidFill>
            </a:endParaRPr>
          </a:p>
          <a:p>
            <a:pPr>
              <a:spcAft>
                <a:spcPts val="600"/>
              </a:spcAft>
            </a:pPr>
            <a:r>
              <a:rPr lang="es-AR" sz="1300" b="1" dirty="0" smtClean="0">
                <a:solidFill>
                  <a:srgbClr val="462920"/>
                </a:solidFill>
              </a:rPr>
              <a:t>G. </a:t>
            </a:r>
            <a:r>
              <a:rPr lang="es-AR" sz="1300" b="1" dirty="0" smtClean="0">
                <a:solidFill>
                  <a:srgbClr val="462920"/>
                </a:solidFill>
              </a:rPr>
              <a:t>Visualizar sus datos</a:t>
            </a:r>
            <a:endParaRPr lang="es-AR" sz="1300" b="1" dirty="0">
              <a:solidFill>
                <a:srgbClr val="462920"/>
              </a:solidFill>
            </a:endParaRPr>
          </a:p>
          <a:p>
            <a:pPr>
              <a:spcAft>
                <a:spcPts val="600"/>
              </a:spcAft>
            </a:pPr>
            <a:r>
              <a:rPr lang="es-AR" sz="1300" b="1" dirty="0" smtClean="0">
                <a:solidFill>
                  <a:srgbClr val="462920"/>
                </a:solidFill>
              </a:rPr>
              <a:t>H. Auto evaluación</a:t>
            </a:r>
          </a:p>
          <a:p>
            <a:pPr>
              <a:spcAft>
                <a:spcPts val="600"/>
              </a:spcAft>
            </a:pPr>
            <a:r>
              <a:rPr lang="es-AR" sz="1300" b="1" dirty="0" smtClean="0">
                <a:solidFill>
                  <a:srgbClr val="462920"/>
                </a:solidFill>
              </a:rPr>
              <a:t>I. Información adicional</a:t>
            </a:r>
            <a:endParaRPr lang="es-AR" sz="1300" b="1" dirty="0">
              <a:solidFill>
                <a:srgbClr val="462920"/>
              </a:solidFill>
            </a:endParaRPr>
          </a:p>
        </p:txBody>
      </p:sp>
    </p:spTree>
    <p:extLst>
      <p:ext uri="{BB962C8B-B14F-4D97-AF65-F5344CB8AC3E}">
        <p14:creationId xmlns:p14="http://schemas.microsoft.com/office/powerpoint/2010/main" val="21290287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7412239-1292-C749-8343-A6DE4C9B54BD}" type="slidenum">
              <a:rPr lang="en-US" smtClean="0"/>
              <a:t>14</a:t>
            </a:fld>
            <a:endParaRPr lang="en-US" dirty="0"/>
          </a:p>
        </p:txBody>
      </p:sp>
      <p:sp>
        <p:nvSpPr>
          <p:cNvPr id="3" name="Title 2">
            <a:extLst>
              <a:ext uri="{FF2B5EF4-FFF2-40B4-BE49-F238E27FC236}">
                <a16:creationId xmlns:a16="http://schemas.microsoft.com/office/drawing/2014/main" id="{BE5FEEC5-5AEB-4550-A2ED-572DFBF3CBBE}"/>
              </a:ext>
            </a:extLst>
          </p:cNvPr>
          <p:cNvSpPr>
            <a:spLocks noGrp="1"/>
          </p:cNvSpPr>
          <p:nvPr>
            <p:ph type="title"/>
          </p:nvPr>
        </p:nvSpPr>
        <p:spPr>
          <a:xfrm>
            <a:off x="1396066" y="985824"/>
            <a:ext cx="7747934" cy="653790"/>
          </a:xfrm>
        </p:spPr>
        <p:txBody>
          <a:bodyPr>
            <a:noAutofit/>
          </a:bodyPr>
          <a:lstStyle/>
          <a:p>
            <a:pPr rtl="0" eaLnBrk="1" latinLnBrk="0" hangingPunct="1"/>
            <a:r>
              <a:rPr lang="es-AR" sz="2400" b="1" kern="1200" dirty="0" smtClean="0">
                <a:solidFill>
                  <a:srgbClr val="3B2B0E"/>
                </a:solidFill>
                <a:effectLst/>
                <a:latin typeface="Calibri" panose="020F0502020204030204" pitchFamily="34" charset="0"/>
                <a:ea typeface="+mn-ea"/>
                <a:cs typeface="+mn-cs"/>
              </a:rPr>
              <a:t>Definir el sitio de caracterización de suelos: pendiente</a:t>
            </a:r>
            <a:endParaRPr lang="es-AR" sz="3200" dirty="0"/>
          </a:p>
        </p:txBody>
      </p:sp>
      <p:sp>
        <p:nvSpPr>
          <p:cNvPr id="10" name="Content Placeholder 2"/>
          <p:cNvSpPr txBox="1">
            <a:spLocks/>
          </p:cNvSpPr>
          <p:nvPr/>
        </p:nvSpPr>
        <p:spPr>
          <a:xfrm>
            <a:off x="1396066" y="1761522"/>
            <a:ext cx="3943350" cy="4950863"/>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s-ES" sz="2200" dirty="0"/>
              <a:t>Identifique la pendiente más empinada que cruza el área de suelo expuesto</a:t>
            </a:r>
            <a:r>
              <a:rPr lang="es-ES" sz="2200" dirty="0" smtClean="0"/>
              <a:t>.</a:t>
            </a:r>
            <a:endParaRPr lang="es-ES" sz="2200" dirty="0"/>
          </a:p>
          <a:p>
            <a:pPr marL="0" indent="0" algn="just">
              <a:buNone/>
            </a:pPr>
            <a:r>
              <a:rPr lang="es-ES" sz="2200" dirty="0"/>
              <a:t>Se necesitan dos estudiantes (A y B) cuyos ojos estén aproximadamente a la misma altura para medir la pendiente</a:t>
            </a:r>
            <a:r>
              <a:rPr lang="es-ES" sz="2200" dirty="0" smtClean="0"/>
              <a:t>.</a:t>
            </a:r>
            <a:endParaRPr lang="es-ES" sz="2200" dirty="0"/>
          </a:p>
          <a:p>
            <a:pPr marL="0" indent="0" algn="just">
              <a:buNone/>
            </a:pPr>
            <a:r>
              <a:rPr lang="es-ES" sz="2200" dirty="0"/>
              <a:t>Se necesita otro estudiante (C) para ser el "lector" y el "registrador</a:t>
            </a:r>
            <a:r>
              <a:rPr lang="es-ES" sz="2200" dirty="0" smtClean="0"/>
              <a:t>".</a:t>
            </a:r>
            <a:endParaRPr lang="es-ES" sz="2200" dirty="0"/>
          </a:p>
          <a:p>
            <a:pPr marL="0" indent="0" algn="just">
              <a:buNone/>
            </a:pPr>
            <a:r>
              <a:rPr lang="es-ES" sz="2200" dirty="0"/>
              <a:t>El estudiante A sostiene el clinómetro (hecho con los materiales descritos en la </a:t>
            </a:r>
            <a:r>
              <a:rPr lang="es-ES" sz="2200" i="1" dirty="0"/>
              <a:t>Investigación de la cobertura terrestre</a:t>
            </a:r>
            <a:r>
              <a:rPr lang="es-ES" sz="2200" dirty="0"/>
              <a:t>) y baja por la pendiente mientras el estudiante B camina hacia el lado opuesto del hoyo. Los estudiantes A y B deben estar separados por unos 30 m (o lo más lejos posible). El estudiante C debe pararse junto al estudiante A.</a:t>
            </a:r>
            <a:endParaRPr lang="es-AR" sz="2200" dirty="0"/>
          </a:p>
        </p:txBody>
      </p:sp>
      <p:pic>
        <p:nvPicPr>
          <p:cNvPr id="8" name="Content Placeholder 7" descr="Teachier siting through  a homemade clinometer to determine an angle. "/>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598695" y="2007083"/>
            <a:ext cx="3082988" cy="2312241"/>
          </a:xfrm>
          <a:prstGeom prst="rect">
            <a:avLst/>
          </a:prstGeom>
        </p:spPr>
      </p:pic>
      <p:sp>
        <p:nvSpPr>
          <p:cNvPr id="9" name="CuadroTexto 8"/>
          <p:cNvSpPr txBox="1"/>
          <p:nvPr/>
        </p:nvSpPr>
        <p:spPr>
          <a:xfrm>
            <a:off x="29532" y="1085757"/>
            <a:ext cx="1160471" cy="5509200"/>
          </a:xfrm>
          <a:prstGeom prst="rect">
            <a:avLst/>
          </a:prstGeom>
          <a:noFill/>
        </p:spPr>
        <p:txBody>
          <a:bodyPr wrap="square" rtlCol="0">
            <a:spAutoFit/>
          </a:bodyPr>
          <a:lstStyle/>
          <a:p>
            <a:pPr>
              <a:spcAft>
                <a:spcPts val="600"/>
              </a:spcAft>
            </a:pPr>
            <a:r>
              <a:rPr lang="es-AR" sz="1300" b="1" dirty="0">
                <a:solidFill>
                  <a:srgbClr val="462920"/>
                </a:solidFill>
              </a:rPr>
              <a:t>A. ¿Por qué caracterizar el perfil del suelo?</a:t>
            </a:r>
            <a:endParaRPr lang="es-AR" sz="1300" b="1" dirty="0">
              <a:solidFill>
                <a:srgbClr val="462920"/>
              </a:solidFill>
            </a:endParaRPr>
          </a:p>
          <a:p>
            <a:pPr>
              <a:spcAft>
                <a:spcPts val="600"/>
              </a:spcAft>
            </a:pPr>
            <a:r>
              <a:rPr lang="es-AR" sz="1300" b="1" dirty="0">
                <a:solidFill>
                  <a:schemeClr val="bg1"/>
                </a:solidFill>
              </a:rPr>
              <a:t>B</a:t>
            </a:r>
            <a:r>
              <a:rPr lang="es-AR" sz="1300" b="1" dirty="0">
                <a:solidFill>
                  <a:schemeClr val="bg1"/>
                </a:solidFill>
              </a:rPr>
              <a:t>. Seleccione y defina su sitio</a:t>
            </a:r>
            <a:endParaRPr lang="es-AR" sz="1300" b="1" dirty="0">
              <a:solidFill>
                <a:schemeClr val="bg1"/>
              </a:solidFill>
            </a:endParaRPr>
          </a:p>
          <a:p>
            <a:pPr>
              <a:spcAft>
                <a:spcPts val="600"/>
              </a:spcAft>
            </a:pPr>
            <a:r>
              <a:rPr lang="es-AR" sz="1300" b="1" dirty="0" smtClean="0">
                <a:solidFill>
                  <a:srgbClr val="462920"/>
                </a:solidFill>
              </a:rPr>
              <a:t>C. </a:t>
            </a:r>
            <a:r>
              <a:rPr lang="es-AR" sz="1300" b="1" dirty="0" smtClean="0">
                <a:solidFill>
                  <a:srgbClr val="462920"/>
                </a:solidFill>
              </a:rPr>
              <a:t>Método del pozo</a:t>
            </a:r>
            <a:endParaRPr lang="es-AR" sz="1300" b="1" dirty="0">
              <a:solidFill>
                <a:srgbClr val="462920"/>
              </a:solidFill>
            </a:endParaRPr>
          </a:p>
          <a:p>
            <a:pPr>
              <a:spcAft>
                <a:spcPts val="600"/>
              </a:spcAft>
            </a:pPr>
            <a:r>
              <a:rPr lang="es-AR" sz="1300" b="1" dirty="0" smtClean="0">
                <a:solidFill>
                  <a:srgbClr val="462920"/>
                </a:solidFill>
              </a:rPr>
              <a:t>D. </a:t>
            </a:r>
            <a:r>
              <a:rPr lang="es-AR" sz="1300" b="1" dirty="0" smtClean="0">
                <a:solidFill>
                  <a:srgbClr val="462920"/>
                </a:solidFill>
              </a:rPr>
              <a:t>Método del barreno</a:t>
            </a:r>
            <a:endParaRPr lang="es-AR" sz="1300" b="1" dirty="0">
              <a:solidFill>
                <a:srgbClr val="462920"/>
              </a:solidFill>
            </a:endParaRPr>
          </a:p>
          <a:p>
            <a:pPr>
              <a:spcAft>
                <a:spcPts val="600"/>
              </a:spcAft>
            </a:pPr>
            <a:r>
              <a:rPr lang="es-AR" sz="1300" b="1" dirty="0" smtClean="0">
                <a:solidFill>
                  <a:srgbClr val="462920"/>
                </a:solidFill>
              </a:rPr>
              <a:t>E. </a:t>
            </a:r>
            <a:r>
              <a:rPr lang="es-AR" sz="1300" b="1" dirty="0" smtClean="0">
                <a:solidFill>
                  <a:srgbClr val="462920"/>
                </a:solidFill>
              </a:rPr>
              <a:t>Método cerca de la superficie</a:t>
            </a:r>
            <a:endParaRPr lang="es-AR" sz="1300" b="1" dirty="0">
              <a:solidFill>
                <a:srgbClr val="462920"/>
              </a:solidFill>
            </a:endParaRPr>
          </a:p>
          <a:p>
            <a:pPr>
              <a:spcAft>
                <a:spcPts val="600"/>
              </a:spcAft>
            </a:pPr>
            <a:r>
              <a:rPr lang="es-AR" sz="1300" b="1" dirty="0" smtClean="0">
                <a:solidFill>
                  <a:srgbClr val="462920"/>
                </a:solidFill>
              </a:rPr>
              <a:t>F. </a:t>
            </a:r>
            <a:r>
              <a:rPr lang="es-AR" sz="1300" b="1" dirty="0" smtClean="0">
                <a:solidFill>
                  <a:srgbClr val="462920"/>
                </a:solidFill>
              </a:rPr>
              <a:t>Reportar sus datos a GLOBE</a:t>
            </a:r>
            <a:endParaRPr lang="es-AR" sz="1300" b="1" dirty="0">
              <a:solidFill>
                <a:srgbClr val="462920"/>
              </a:solidFill>
            </a:endParaRPr>
          </a:p>
          <a:p>
            <a:pPr>
              <a:spcAft>
                <a:spcPts val="600"/>
              </a:spcAft>
            </a:pPr>
            <a:r>
              <a:rPr lang="es-AR" sz="1300" b="1" dirty="0" smtClean="0">
                <a:solidFill>
                  <a:srgbClr val="462920"/>
                </a:solidFill>
              </a:rPr>
              <a:t>G. </a:t>
            </a:r>
            <a:r>
              <a:rPr lang="es-AR" sz="1300" b="1" dirty="0" smtClean="0">
                <a:solidFill>
                  <a:srgbClr val="462920"/>
                </a:solidFill>
              </a:rPr>
              <a:t>Visualizar sus datos</a:t>
            </a:r>
            <a:endParaRPr lang="es-AR" sz="1300" b="1" dirty="0">
              <a:solidFill>
                <a:srgbClr val="462920"/>
              </a:solidFill>
            </a:endParaRPr>
          </a:p>
          <a:p>
            <a:pPr>
              <a:spcAft>
                <a:spcPts val="600"/>
              </a:spcAft>
            </a:pPr>
            <a:r>
              <a:rPr lang="es-AR" sz="1300" b="1" dirty="0" smtClean="0">
                <a:solidFill>
                  <a:srgbClr val="462920"/>
                </a:solidFill>
              </a:rPr>
              <a:t>H. Auto evaluación</a:t>
            </a:r>
          </a:p>
          <a:p>
            <a:pPr>
              <a:spcAft>
                <a:spcPts val="600"/>
              </a:spcAft>
            </a:pPr>
            <a:r>
              <a:rPr lang="es-AR" sz="1300" b="1" dirty="0" smtClean="0">
                <a:solidFill>
                  <a:srgbClr val="462920"/>
                </a:solidFill>
              </a:rPr>
              <a:t>I. Información adicional</a:t>
            </a:r>
            <a:endParaRPr lang="es-AR" sz="1300" b="1" dirty="0">
              <a:solidFill>
                <a:srgbClr val="462920"/>
              </a:solidFill>
            </a:endParaRPr>
          </a:p>
        </p:txBody>
      </p:sp>
    </p:spTree>
    <p:extLst>
      <p:ext uri="{BB962C8B-B14F-4D97-AF65-F5344CB8AC3E}">
        <p14:creationId xmlns:p14="http://schemas.microsoft.com/office/powerpoint/2010/main" val="178505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7412239-1292-C749-8343-A6DE4C9B54BD}" type="slidenum">
              <a:rPr lang="en-US" smtClean="0"/>
              <a:t>15</a:t>
            </a:fld>
            <a:endParaRPr lang="en-US" dirty="0"/>
          </a:p>
        </p:txBody>
      </p:sp>
      <p:sp>
        <p:nvSpPr>
          <p:cNvPr id="3" name="Title 2">
            <a:extLst>
              <a:ext uri="{FF2B5EF4-FFF2-40B4-BE49-F238E27FC236}">
                <a16:creationId xmlns:a16="http://schemas.microsoft.com/office/drawing/2014/main" id="{7774F093-412D-4D42-92A5-6FE74ACCD583}"/>
              </a:ext>
            </a:extLst>
          </p:cNvPr>
          <p:cNvSpPr>
            <a:spLocks noGrp="1"/>
          </p:cNvSpPr>
          <p:nvPr>
            <p:ph type="title"/>
          </p:nvPr>
        </p:nvSpPr>
        <p:spPr>
          <a:xfrm>
            <a:off x="1493038" y="944864"/>
            <a:ext cx="6328822" cy="927646"/>
          </a:xfrm>
        </p:spPr>
        <p:txBody>
          <a:bodyPr>
            <a:normAutofit fontScale="90000"/>
          </a:bodyPr>
          <a:lstStyle/>
          <a:p>
            <a:pPr rtl="0" eaLnBrk="1" latinLnBrk="0" hangingPunct="1"/>
            <a:r>
              <a:rPr lang="es-AR" sz="3200" b="1" kern="1200" dirty="0" smtClean="0">
                <a:solidFill>
                  <a:srgbClr val="3B2B0E"/>
                </a:solidFill>
                <a:effectLst/>
                <a:latin typeface="Calibri" panose="020F0502020204030204" pitchFamily="34" charset="0"/>
                <a:ea typeface="+mn-ea"/>
                <a:cs typeface="+mn-cs"/>
              </a:rPr>
              <a:t>Definir el </a:t>
            </a:r>
            <a:r>
              <a:rPr lang="es-AR" sz="3200" b="1" dirty="0" smtClean="0">
                <a:solidFill>
                  <a:srgbClr val="3B2B0E"/>
                </a:solidFill>
                <a:latin typeface="Calibri" panose="020F0502020204030204" pitchFamily="34" charset="0"/>
                <a:ea typeface="+mn-ea"/>
                <a:cs typeface="+mn-cs"/>
              </a:rPr>
              <a:t>aspecto de un sitio de suelo</a:t>
            </a:r>
            <a:endParaRPr lang="es-AR" dirty="0"/>
          </a:p>
        </p:txBody>
      </p:sp>
      <p:sp>
        <p:nvSpPr>
          <p:cNvPr id="10" name="Content Placeholder 2"/>
          <p:cNvSpPr txBox="1">
            <a:spLocks/>
          </p:cNvSpPr>
          <p:nvPr/>
        </p:nvSpPr>
        <p:spPr>
          <a:xfrm>
            <a:off x="1493038" y="1925913"/>
            <a:ext cx="3986071" cy="4351338"/>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Aft>
                <a:spcPct val="0"/>
              </a:spcAft>
              <a:buNone/>
            </a:pPr>
            <a:r>
              <a:rPr lang="es-ES" altLang="en-US" sz="1800" dirty="0"/>
              <a:t>El aspecto es la dirección de la pendiente más empinada a través del sitio del suelo.</a:t>
            </a:r>
          </a:p>
          <a:p>
            <a:pPr marL="0" indent="0">
              <a:lnSpc>
                <a:spcPct val="100000"/>
              </a:lnSpc>
              <a:spcAft>
                <a:spcPct val="0"/>
              </a:spcAft>
              <a:buNone/>
            </a:pPr>
            <a:r>
              <a:rPr lang="es-ES" altLang="en-US" sz="1800" dirty="0"/>
              <a:t>Esta información indica cómo el sol influirá en las propiedades del suelo.</a:t>
            </a:r>
          </a:p>
          <a:p>
            <a:pPr marL="0" indent="0">
              <a:lnSpc>
                <a:spcPct val="100000"/>
              </a:lnSpc>
              <a:spcAft>
                <a:spcPct val="0"/>
              </a:spcAft>
              <a:buNone/>
            </a:pPr>
            <a:r>
              <a:rPr lang="es-ES" altLang="en-US" sz="1800" dirty="0"/>
              <a:t>Para determinar el aspecto:</a:t>
            </a:r>
          </a:p>
          <a:p>
            <a:pPr marL="342900" indent="-342900">
              <a:lnSpc>
                <a:spcPct val="100000"/>
              </a:lnSpc>
              <a:spcAft>
                <a:spcPct val="0"/>
              </a:spcAft>
              <a:buFont typeface="+mj-lt"/>
              <a:buAutoNum type="arabicPeriod"/>
            </a:pPr>
            <a:r>
              <a:rPr lang="es-ES" altLang="en-US" sz="1800" dirty="0"/>
              <a:t>Haga frente a la pendiente más empinada en el área de suelo expuesta</a:t>
            </a:r>
          </a:p>
          <a:p>
            <a:pPr marL="342900" indent="-342900">
              <a:lnSpc>
                <a:spcPct val="100000"/>
              </a:lnSpc>
              <a:spcAft>
                <a:spcPct val="0"/>
              </a:spcAft>
              <a:buFont typeface="+mj-lt"/>
              <a:buAutoNum type="arabicPeriod"/>
            </a:pPr>
            <a:r>
              <a:rPr lang="es-ES" altLang="en-US" sz="1800" dirty="0"/>
              <a:t>Sostenga la brújula en su mano para que la flecha roja esté alineada con la posición del norte en la brújula.</a:t>
            </a:r>
          </a:p>
          <a:p>
            <a:pPr marL="342900" indent="-342900">
              <a:lnSpc>
                <a:spcPct val="100000"/>
              </a:lnSpc>
              <a:spcAft>
                <a:spcPct val="0"/>
              </a:spcAft>
              <a:buFont typeface="+mj-lt"/>
              <a:buAutoNum type="arabicPeriod"/>
            </a:pPr>
            <a:r>
              <a:rPr lang="es-ES" altLang="en-US" sz="1800" dirty="0"/>
              <a:t>Lea el número en el borde de la carcasa de la brújula (que puede variar de 0 a 360). Este aspecto es de 28°.</a:t>
            </a:r>
            <a:endParaRPr lang="es-AR" altLang="en-US" sz="1800" dirty="0"/>
          </a:p>
        </p:txBody>
      </p:sp>
      <p:pic>
        <p:nvPicPr>
          <p:cNvPr id="8" name="Content Placeholder 3" descr="Cartoon of girl standing downslope next to a soil pit"/>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14954" y="1885755"/>
            <a:ext cx="1832113" cy="1557296"/>
          </a:xfrm>
          <a:prstGeom prst="rect">
            <a:avLst/>
          </a:prstGeom>
        </p:spPr>
      </p:pic>
      <p:pic>
        <p:nvPicPr>
          <p:cNvPr id="12" name="Content Placeholder 4" descr="Photo of a compass, with red pointer pointing to the north, and the compass direction  reading 28 degrees. "/>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14954" y="3545304"/>
            <a:ext cx="1804741" cy="2731947"/>
          </a:xfrm>
          <a:prstGeom prst="rect">
            <a:avLst/>
          </a:prstGeom>
        </p:spPr>
      </p:pic>
      <p:cxnSp>
        <p:nvCxnSpPr>
          <p:cNvPr id="14" name="Straight Connector 12" descr="Arrow pointing to North on the compass dial."/>
          <p:cNvCxnSpPr>
            <a:cxnSpLocks noChangeShapeType="1"/>
          </p:cNvCxnSpPr>
          <p:nvPr/>
        </p:nvCxnSpPr>
        <p:spPr bwMode="auto">
          <a:xfrm>
            <a:off x="5479109" y="4764505"/>
            <a:ext cx="1478363" cy="163937"/>
          </a:xfrm>
          <a:prstGeom prst="line">
            <a:avLst/>
          </a:prstGeom>
          <a:noFill/>
          <a:ln w="57150">
            <a:solidFill>
              <a:srgbClr val="FF0000"/>
            </a:solidFill>
            <a:round/>
            <a:headEn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Straight Connector 12" descr="Arrow pointing to 28 degrees on compass dial."/>
          <p:cNvCxnSpPr>
            <a:cxnSpLocks noChangeShapeType="1"/>
          </p:cNvCxnSpPr>
          <p:nvPr/>
        </p:nvCxnSpPr>
        <p:spPr bwMode="auto">
          <a:xfrm flipV="1">
            <a:off x="5514549" y="5035264"/>
            <a:ext cx="1785645" cy="567582"/>
          </a:xfrm>
          <a:prstGeom prst="line">
            <a:avLst/>
          </a:prstGeom>
          <a:noFill/>
          <a:ln w="57150">
            <a:solidFill>
              <a:srgbClr val="FF0000"/>
            </a:solidFill>
            <a:round/>
            <a:headEn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3" name="CuadroTexto 12"/>
          <p:cNvSpPr txBox="1"/>
          <p:nvPr/>
        </p:nvSpPr>
        <p:spPr>
          <a:xfrm>
            <a:off x="29532" y="1085757"/>
            <a:ext cx="1160471" cy="5509200"/>
          </a:xfrm>
          <a:prstGeom prst="rect">
            <a:avLst/>
          </a:prstGeom>
          <a:noFill/>
        </p:spPr>
        <p:txBody>
          <a:bodyPr wrap="square" rtlCol="0">
            <a:spAutoFit/>
          </a:bodyPr>
          <a:lstStyle/>
          <a:p>
            <a:pPr>
              <a:spcAft>
                <a:spcPts val="600"/>
              </a:spcAft>
            </a:pPr>
            <a:r>
              <a:rPr lang="es-AR" sz="1300" b="1" dirty="0">
                <a:solidFill>
                  <a:srgbClr val="462920"/>
                </a:solidFill>
              </a:rPr>
              <a:t>A. ¿Por qué caracterizar el perfil del suelo?</a:t>
            </a:r>
            <a:endParaRPr lang="es-AR" sz="1300" b="1" dirty="0">
              <a:solidFill>
                <a:srgbClr val="462920"/>
              </a:solidFill>
            </a:endParaRPr>
          </a:p>
          <a:p>
            <a:pPr>
              <a:spcAft>
                <a:spcPts val="600"/>
              </a:spcAft>
            </a:pPr>
            <a:r>
              <a:rPr lang="es-AR" sz="1300" b="1" dirty="0">
                <a:solidFill>
                  <a:schemeClr val="bg1"/>
                </a:solidFill>
              </a:rPr>
              <a:t>B</a:t>
            </a:r>
            <a:r>
              <a:rPr lang="es-AR" sz="1300" b="1" dirty="0">
                <a:solidFill>
                  <a:schemeClr val="bg1"/>
                </a:solidFill>
              </a:rPr>
              <a:t>. Seleccione y defina su sitio</a:t>
            </a:r>
            <a:endParaRPr lang="es-AR" sz="1300" b="1" dirty="0">
              <a:solidFill>
                <a:schemeClr val="bg1"/>
              </a:solidFill>
            </a:endParaRPr>
          </a:p>
          <a:p>
            <a:pPr>
              <a:spcAft>
                <a:spcPts val="600"/>
              </a:spcAft>
            </a:pPr>
            <a:r>
              <a:rPr lang="es-AR" sz="1300" b="1" dirty="0" smtClean="0">
                <a:solidFill>
                  <a:srgbClr val="462920"/>
                </a:solidFill>
              </a:rPr>
              <a:t>C. </a:t>
            </a:r>
            <a:r>
              <a:rPr lang="es-AR" sz="1300" b="1" dirty="0" smtClean="0">
                <a:solidFill>
                  <a:srgbClr val="462920"/>
                </a:solidFill>
              </a:rPr>
              <a:t>Método del pozo</a:t>
            </a:r>
            <a:endParaRPr lang="es-AR" sz="1300" b="1" dirty="0">
              <a:solidFill>
                <a:srgbClr val="462920"/>
              </a:solidFill>
            </a:endParaRPr>
          </a:p>
          <a:p>
            <a:pPr>
              <a:spcAft>
                <a:spcPts val="600"/>
              </a:spcAft>
            </a:pPr>
            <a:r>
              <a:rPr lang="es-AR" sz="1300" b="1" dirty="0" smtClean="0">
                <a:solidFill>
                  <a:srgbClr val="462920"/>
                </a:solidFill>
              </a:rPr>
              <a:t>D. </a:t>
            </a:r>
            <a:r>
              <a:rPr lang="es-AR" sz="1300" b="1" dirty="0" smtClean="0">
                <a:solidFill>
                  <a:srgbClr val="462920"/>
                </a:solidFill>
              </a:rPr>
              <a:t>Método del barreno</a:t>
            </a:r>
            <a:endParaRPr lang="es-AR" sz="1300" b="1" dirty="0">
              <a:solidFill>
                <a:srgbClr val="462920"/>
              </a:solidFill>
            </a:endParaRPr>
          </a:p>
          <a:p>
            <a:pPr>
              <a:spcAft>
                <a:spcPts val="600"/>
              </a:spcAft>
            </a:pPr>
            <a:r>
              <a:rPr lang="es-AR" sz="1300" b="1" dirty="0" smtClean="0">
                <a:solidFill>
                  <a:srgbClr val="462920"/>
                </a:solidFill>
              </a:rPr>
              <a:t>E. </a:t>
            </a:r>
            <a:r>
              <a:rPr lang="es-AR" sz="1300" b="1" dirty="0" smtClean="0">
                <a:solidFill>
                  <a:srgbClr val="462920"/>
                </a:solidFill>
              </a:rPr>
              <a:t>Método cerca de la superficie</a:t>
            </a:r>
            <a:endParaRPr lang="es-AR" sz="1300" b="1" dirty="0">
              <a:solidFill>
                <a:srgbClr val="462920"/>
              </a:solidFill>
            </a:endParaRPr>
          </a:p>
          <a:p>
            <a:pPr>
              <a:spcAft>
                <a:spcPts val="600"/>
              </a:spcAft>
            </a:pPr>
            <a:r>
              <a:rPr lang="es-AR" sz="1300" b="1" dirty="0" smtClean="0">
                <a:solidFill>
                  <a:srgbClr val="462920"/>
                </a:solidFill>
              </a:rPr>
              <a:t>F. </a:t>
            </a:r>
            <a:r>
              <a:rPr lang="es-AR" sz="1300" b="1" dirty="0" smtClean="0">
                <a:solidFill>
                  <a:srgbClr val="462920"/>
                </a:solidFill>
              </a:rPr>
              <a:t>Reportar sus datos a GLOBE</a:t>
            </a:r>
            <a:endParaRPr lang="es-AR" sz="1300" b="1" dirty="0">
              <a:solidFill>
                <a:srgbClr val="462920"/>
              </a:solidFill>
            </a:endParaRPr>
          </a:p>
          <a:p>
            <a:pPr>
              <a:spcAft>
                <a:spcPts val="600"/>
              </a:spcAft>
            </a:pPr>
            <a:r>
              <a:rPr lang="es-AR" sz="1300" b="1" dirty="0" smtClean="0">
                <a:solidFill>
                  <a:srgbClr val="462920"/>
                </a:solidFill>
              </a:rPr>
              <a:t>G. </a:t>
            </a:r>
            <a:r>
              <a:rPr lang="es-AR" sz="1300" b="1" dirty="0" smtClean="0">
                <a:solidFill>
                  <a:srgbClr val="462920"/>
                </a:solidFill>
              </a:rPr>
              <a:t>Visualizar sus datos</a:t>
            </a:r>
            <a:endParaRPr lang="es-AR" sz="1300" b="1" dirty="0">
              <a:solidFill>
                <a:srgbClr val="462920"/>
              </a:solidFill>
            </a:endParaRPr>
          </a:p>
          <a:p>
            <a:pPr>
              <a:spcAft>
                <a:spcPts val="600"/>
              </a:spcAft>
            </a:pPr>
            <a:r>
              <a:rPr lang="es-AR" sz="1300" b="1" dirty="0" smtClean="0">
                <a:solidFill>
                  <a:srgbClr val="462920"/>
                </a:solidFill>
              </a:rPr>
              <a:t>H. Auto evaluación</a:t>
            </a:r>
          </a:p>
          <a:p>
            <a:pPr>
              <a:spcAft>
                <a:spcPts val="600"/>
              </a:spcAft>
            </a:pPr>
            <a:r>
              <a:rPr lang="es-AR" sz="1300" b="1" dirty="0" smtClean="0">
                <a:solidFill>
                  <a:srgbClr val="462920"/>
                </a:solidFill>
              </a:rPr>
              <a:t>I. Información adicional</a:t>
            </a:r>
            <a:endParaRPr lang="es-AR" sz="1300" b="1" dirty="0">
              <a:solidFill>
                <a:srgbClr val="462920"/>
              </a:solidFill>
            </a:endParaRPr>
          </a:p>
        </p:txBody>
      </p:sp>
    </p:spTree>
    <p:extLst>
      <p:ext uri="{BB962C8B-B14F-4D97-AF65-F5344CB8AC3E}">
        <p14:creationId xmlns:p14="http://schemas.microsoft.com/office/powerpoint/2010/main" val="9667536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17412239-1292-C749-8343-A6DE4C9B54BD}" type="slidenum">
              <a:rPr lang="en-US" smtClean="0"/>
              <a:t>16</a:t>
            </a:fld>
            <a:endParaRPr lang="en-US" dirty="0"/>
          </a:p>
        </p:txBody>
      </p:sp>
      <p:sp>
        <p:nvSpPr>
          <p:cNvPr id="4" name="Title 3">
            <a:extLst>
              <a:ext uri="{FF2B5EF4-FFF2-40B4-BE49-F238E27FC236}">
                <a16:creationId xmlns:a16="http://schemas.microsoft.com/office/drawing/2014/main" id="{786BE7BE-77C3-425C-BF26-20C67E99DCC2}"/>
              </a:ext>
            </a:extLst>
          </p:cNvPr>
          <p:cNvSpPr>
            <a:spLocks noGrp="1"/>
          </p:cNvSpPr>
          <p:nvPr>
            <p:ph type="title"/>
          </p:nvPr>
        </p:nvSpPr>
        <p:spPr>
          <a:xfrm>
            <a:off x="1493038" y="964272"/>
            <a:ext cx="7087544" cy="797250"/>
          </a:xfrm>
        </p:spPr>
        <p:txBody>
          <a:bodyPr>
            <a:normAutofit/>
          </a:bodyPr>
          <a:lstStyle/>
          <a:p>
            <a:r>
              <a:rPr lang="es-ES" sz="3200" b="1" dirty="0">
                <a:solidFill>
                  <a:srgbClr val="3B2B0E"/>
                </a:solidFill>
                <a:latin typeface="Calibri" panose="020F0502020204030204" pitchFamily="34" charset="0"/>
                <a:ea typeface="+mn-ea"/>
                <a:cs typeface="+mn-cs"/>
              </a:rPr>
              <a:t>Definición de la posición del paisaje</a:t>
            </a:r>
            <a:endParaRPr lang="es-AR" dirty="0"/>
          </a:p>
        </p:txBody>
      </p:sp>
      <p:sp>
        <p:nvSpPr>
          <p:cNvPr id="10" name="Content Placeholder 2"/>
          <p:cNvSpPr txBox="1">
            <a:spLocks/>
          </p:cNvSpPr>
          <p:nvPr/>
        </p:nvSpPr>
        <p:spPr>
          <a:xfrm>
            <a:off x="1493038" y="1761522"/>
            <a:ext cx="3560225" cy="5096477"/>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spcAft>
                <a:spcPct val="0"/>
              </a:spcAft>
              <a:buNone/>
            </a:pPr>
            <a:r>
              <a:rPr lang="es-ES" altLang="en-US" sz="1800" dirty="0"/>
              <a:t>La posición del paisaje describe dónde se encuentra un sitio en los contornos de la tierra.</a:t>
            </a:r>
          </a:p>
          <a:p>
            <a:pPr marL="0" indent="0" algn="just">
              <a:lnSpc>
                <a:spcPct val="100000"/>
              </a:lnSpc>
              <a:spcAft>
                <a:spcPct val="0"/>
              </a:spcAft>
              <a:buNone/>
            </a:pPr>
            <a:r>
              <a:rPr lang="es-ES" altLang="en-US" sz="1800" dirty="0"/>
              <a:t>¿Dónde se encuentra su suelo en el paisaje? ¿Está en la cima de una colina, pendiente o al pie de una colina? ¿Está al lado de un arroyo o en una llanura? ¿Sobre qué tipo de relieve se encuentra?</a:t>
            </a:r>
          </a:p>
          <a:p>
            <a:pPr marL="0" indent="0" algn="just">
              <a:lnSpc>
                <a:spcPct val="100000"/>
              </a:lnSpc>
              <a:spcAft>
                <a:spcPct val="0"/>
              </a:spcAft>
              <a:buNone/>
            </a:pPr>
            <a:r>
              <a:rPr lang="es-ES" altLang="en-US" sz="1800" dirty="0"/>
              <a:t>La posición del paisaje, junto con la pendiente y el aspecto brindan información sobre los procesos que formaron este suelo.</a:t>
            </a:r>
          </a:p>
          <a:p>
            <a:pPr marL="0" indent="0" algn="just">
              <a:lnSpc>
                <a:spcPct val="100000"/>
              </a:lnSpc>
              <a:spcAft>
                <a:spcPct val="0"/>
              </a:spcAft>
              <a:buNone/>
            </a:pPr>
            <a:r>
              <a:rPr lang="es-ES" altLang="en-US" sz="1800" dirty="0"/>
              <a:t>Determine en qué parte del paisaje se encuentra su sitio de suelo.</a:t>
            </a:r>
          </a:p>
          <a:p>
            <a:pPr marL="0" indent="0" algn="just">
              <a:lnSpc>
                <a:spcPct val="100000"/>
              </a:lnSpc>
              <a:spcAft>
                <a:spcPct val="0"/>
              </a:spcAft>
              <a:buNone/>
            </a:pPr>
            <a:r>
              <a:rPr lang="es-ES" altLang="en-US" sz="1800" dirty="0"/>
              <a:t>Mida y registre la distancia desde las principales características del sitio, como edificios, carreteras, caminos, etc. (hasta 50 m), así como cualquier característica distintiva del sitio.</a:t>
            </a:r>
          </a:p>
          <a:p>
            <a:pPr marL="0" indent="0" algn="just">
              <a:lnSpc>
                <a:spcPct val="100000"/>
              </a:lnSpc>
              <a:spcAft>
                <a:spcPct val="0"/>
              </a:spcAft>
              <a:buNone/>
            </a:pPr>
            <a:r>
              <a:rPr lang="es-ES" altLang="en-US" sz="1800" dirty="0"/>
              <a:t>Reporte esto como parte de su definición de Sitio de Suelo.</a:t>
            </a:r>
            <a:endParaRPr lang="es-AR" altLang="en-US" sz="1800" dirty="0"/>
          </a:p>
        </p:txBody>
      </p:sp>
      <p:pic>
        <p:nvPicPr>
          <p:cNvPr id="16" name="Content Placeholder 3" descr="Illustration of topography of a hill, showing the summit at the top, the side slope, a depression, a stream bank and a large flat area by the stream. "/>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095985" y="2006973"/>
            <a:ext cx="3886200" cy="2631974"/>
          </a:xfrm>
          <a:prstGeom prst="rect">
            <a:avLst/>
          </a:prstGeom>
        </p:spPr>
      </p:pic>
      <p:sp>
        <p:nvSpPr>
          <p:cNvPr id="2" name="Rectangle 1"/>
          <p:cNvSpPr/>
          <p:nvPr/>
        </p:nvSpPr>
        <p:spPr>
          <a:xfrm>
            <a:off x="5309304" y="4771629"/>
            <a:ext cx="3459562" cy="923330"/>
          </a:xfrm>
          <a:prstGeom prst="rect">
            <a:avLst/>
          </a:prstGeom>
        </p:spPr>
        <p:txBody>
          <a:bodyPr wrap="square">
            <a:spAutoFit/>
          </a:bodyPr>
          <a:lstStyle/>
          <a:p>
            <a:r>
              <a:rPr lang="es-ES" altLang="en-US" i="1" dirty="0"/>
              <a:t>Ejemplo de descriptores: cima, pendiente, depresión, gran área plana, orilla de un arroyo.</a:t>
            </a:r>
            <a:endParaRPr lang="es-AR" i="1" dirty="0"/>
          </a:p>
        </p:txBody>
      </p:sp>
      <p:sp>
        <p:nvSpPr>
          <p:cNvPr id="12" name="CuadroTexto 11"/>
          <p:cNvSpPr txBox="1"/>
          <p:nvPr/>
        </p:nvSpPr>
        <p:spPr>
          <a:xfrm>
            <a:off x="29532" y="1085757"/>
            <a:ext cx="1160471" cy="5509200"/>
          </a:xfrm>
          <a:prstGeom prst="rect">
            <a:avLst/>
          </a:prstGeom>
          <a:noFill/>
        </p:spPr>
        <p:txBody>
          <a:bodyPr wrap="square" rtlCol="0">
            <a:spAutoFit/>
          </a:bodyPr>
          <a:lstStyle/>
          <a:p>
            <a:pPr>
              <a:spcAft>
                <a:spcPts val="600"/>
              </a:spcAft>
            </a:pPr>
            <a:r>
              <a:rPr lang="es-AR" sz="1300" b="1" dirty="0">
                <a:solidFill>
                  <a:srgbClr val="462920"/>
                </a:solidFill>
              </a:rPr>
              <a:t>A. ¿Por qué caracterizar el perfil del suelo?</a:t>
            </a:r>
            <a:endParaRPr lang="es-AR" sz="1300" b="1" dirty="0">
              <a:solidFill>
                <a:srgbClr val="462920"/>
              </a:solidFill>
            </a:endParaRPr>
          </a:p>
          <a:p>
            <a:pPr>
              <a:spcAft>
                <a:spcPts val="600"/>
              </a:spcAft>
            </a:pPr>
            <a:r>
              <a:rPr lang="es-AR" sz="1300" b="1" dirty="0">
                <a:solidFill>
                  <a:schemeClr val="bg1"/>
                </a:solidFill>
              </a:rPr>
              <a:t>B</a:t>
            </a:r>
            <a:r>
              <a:rPr lang="es-AR" sz="1300" b="1" dirty="0">
                <a:solidFill>
                  <a:schemeClr val="bg1"/>
                </a:solidFill>
              </a:rPr>
              <a:t>. Seleccione y defina su sitio</a:t>
            </a:r>
            <a:endParaRPr lang="es-AR" sz="1300" b="1" dirty="0">
              <a:solidFill>
                <a:schemeClr val="bg1"/>
              </a:solidFill>
            </a:endParaRPr>
          </a:p>
          <a:p>
            <a:pPr>
              <a:spcAft>
                <a:spcPts val="600"/>
              </a:spcAft>
            </a:pPr>
            <a:r>
              <a:rPr lang="es-AR" sz="1300" b="1" dirty="0" smtClean="0">
                <a:solidFill>
                  <a:srgbClr val="462920"/>
                </a:solidFill>
              </a:rPr>
              <a:t>C. </a:t>
            </a:r>
            <a:r>
              <a:rPr lang="es-AR" sz="1300" b="1" dirty="0" smtClean="0">
                <a:solidFill>
                  <a:srgbClr val="462920"/>
                </a:solidFill>
              </a:rPr>
              <a:t>Método del pozo</a:t>
            </a:r>
            <a:endParaRPr lang="es-AR" sz="1300" b="1" dirty="0">
              <a:solidFill>
                <a:srgbClr val="462920"/>
              </a:solidFill>
            </a:endParaRPr>
          </a:p>
          <a:p>
            <a:pPr>
              <a:spcAft>
                <a:spcPts val="600"/>
              </a:spcAft>
            </a:pPr>
            <a:r>
              <a:rPr lang="es-AR" sz="1300" b="1" dirty="0" smtClean="0">
                <a:solidFill>
                  <a:srgbClr val="462920"/>
                </a:solidFill>
              </a:rPr>
              <a:t>D. </a:t>
            </a:r>
            <a:r>
              <a:rPr lang="es-AR" sz="1300" b="1" dirty="0" smtClean="0">
                <a:solidFill>
                  <a:srgbClr val="462920"/>
                </a:solidFill>
              </a:rPr>
              <a:t>Método del barreno</a:t>
            </a:r>
            <a:endParaRPr lang="es-AR" sz="1300" b="1" dirty="0">
              <a:solidFill>
                <a:srgbClr val="462920"/>
              </a:solidFill>
            </a:endParaRPr>
          </a:p>
          <a:p>
            <a:pPr>
              <a:spcAft>
                <a:spcPts val="600"/>
              </a:spcAft>
            </a:pPr>
            <a:r>
              <a:rPr lang="es-AR" sz="1300" b="1" dirty="0" smtClean="0">
                <a:solidFill>
                  <a:srgbClr val="462920"/>
                </a:solidFill>
              </a:rPr>
              <a:t>E. </a:t>
            </a:r>
            <a:r>
              <a:rPr lang="es-AR" sz="1300" b="1" dirty="0" smtClean="0">
                <a:solidFill>
                  <a:srgbClr val="462920"/>
                </a:solidFill>
              </a:rPr>
              <a:t>Método cerca de la superficie</a:t>
            </a:r>
            <a:endParaRPr lang="es-AR" sz="1300" b="1" dirty="0">
              <a:solidFill>
                <a:srgbClr val="462920"/>
              </a:solidFill>
            </a:endParaRPr>
          </a:p>
          <a:p>
            <a:pPr>
              <a:spcAft>
                <a:spcPts val="600"/>
              </a:spcAft>
            </a:pPr>
            <a:r>
              <a:rPr lang="es-AR" sz="1300" b="1" dirty="0" smtClean="0">
                <a:solidFill>
                  <a:srgbClr val="462920"/>
                </a:solidFill>
              </a:rPr>
              <a:t>F. </a:t>
            </a:r>
            <a:r>
              <a:rPr lang="es-AR" sz="1300" b="1" dirty="0" smtClean="0">
                <a:solidFill>
                  <a:srgbClr val="462920"/>
                </a:solidFill>
              </a:rPr>
              <a:t>Reportar sus datos a GLOBE</a:t>
            </a:r>
            <a:endParaRPr lang="es-AR" sz="1300" b="1" dirty="0">
              <a:solidFill>
                <a:srgbClr val="462920"/>
              </a:solidFill>
            </a:endParaRPr>
          </a:p>
          <a:p>
            <a:pPr>
              <a:spcAft>
                <a:spcPts val="600"/>
              </a:spcAft>
            </a:pPr>
            <a:r>
              <a:rPr lang="es-AR" sz="1300" b="1" dirty="0" smtClean="0">
                <a:solidFill>
                  <a:srgbClr val="462920"/>
                </a:solidFill>
              </a:rPr>
              <a:t>G. </a:t>
            </a:r>
            <a:r>
              <a:rPr lang="es-AR" sz="1300" b="1" dirty="0" smtClean="0">
                <a:solidFill>
                  <a:srgbClr val="462920"/>
                </a:solidFill>
              </a:rPr>
              <a:t>Visualizar sus datos</a:t>
            </a:r>
            <a:endParaRPr lang="es-AR" sz="1300" b="1" dirty="0">
              <a:solidFill>
                <a:srgbClr val="462920"/>
              </a:solidFill>
            </a:endParaRPr>
          </a:p>
          <a:p>
            <a:pPr>
              <a:spcAft>
                <a:spcPts val="600"/>
              </a:spcAft>
            </a:pPr>
            <a:r>
              <a:rPr lang="es-AR" sz="1300" b="1" dirty="0" smtClean="0">
                <a:solidFill>
                  <a:srgbClr val="462920"/>
                </a:solidFill>
              </a:rPr>
              <a:t>H. Auto evaluación</a:t>
            </a:r>
          </a:p>
          <a:p>
            <a:pPr>
              <a:spcAft>
                <a:spcPts val="600"/>
              </a:spcAft>
            </a:pPr>
            <a:r>
              <a:rPr lang="es-AR" sz="1300" b="1" dirty="0" smtClean="0">
                <a:solidFill>
                  <a:srgbClr val="462920"/>
                </a:solidFill>
              </a:rPr>
              <a:t>I. Información adicional</a:t>
            </a:r>
            <a:endParaRPr lang="es-AR" sz="1300" b="1" dirty="0">
              <a:solidFill>
                <a:srgbClr val="462920"/>
              </a:solidFill>
            </a:endParaRPr>
          </a:p>
        </p:txBody>
      </p:sp>
    </p:spTree>
    <p:extLst>
      <p:ext uri="{BB962C8B-B14F-4D97-AF65-F5344CB8AC3E}">
        <p14:creationId xmlns:p14="http://schemas.microsoft.com/office/powerpoint/2010/main" val="8795030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7412239-1292-C749-8343-A6DE4C9B54BD}" type="slidenum">
              <a:rPr lang="en-US" smtClean="0"/>
              <a:t>17</a:t>
            </a:fld>
            <a:endParaRPr lang="en-US" dirty="0"/>
          </a:p>
        </p:txBody>
      </p:sp>
      <p:sp>
        <p:nvSpPr>
          <p:cNvPr id="3" name="Title 2">
            <a:extLst>
              <a:ext uri="{FF2B5EF4-FFF2-40B4-BE49-F238E27FC236}">
                <a16:creationId xmlns:a16="http://schemas.microsoft.com/office/drawing/2014/main" id="{269F2CEA-2AA9-49EC-AF51-9CAB75C4F433}"/>
              </a:ext>
            </a:extLst>
          </p:cNvPr>
          <p:cNvSpPr>
            <a:spLocks noGrp="1"/>
          </p:cNvSpPr>
          <p:nvPr>
            <p:ph type="title"/>
          </p:nvPr>
        </p:nvSpPr>
        <p:spPr>
          <a:xfrm>
            <a:off x="1493038" y="790795"/>
            <a:ext cx="5314162" cy="1101067"/>
          </a:xfrm>
        </p:spPr>
        <p:txBody>
          <a:bodyPr/>
          <a:lstStyle/>
          <a:p>
            <a:pPr rtl="0" eaLnBrk="1" latinLnBrk="0" hangingPunct="1"/>
            <a:r>
              <a:rPr lang="es-AR" sz="3200" b="1" kern="1200" dirty="0" smtClean="0">
                <a:solidFill>
                  <a:srgbClr val="3B2B0E"/>
                </a:solidFill>
                <a:effectLst/>
                <a:latin typeface="Calibri" panose="020F0502020204030204" pitchFamily="34" charset="0"/>
                <a:ea typeface="+mn-ea"/>
                <a:cs typeface="+mn-cs"/>
              </a:rPr>
              <a:t>Definiendo el uso de la tierra</a:t>
            </a:r>
            <a:endParaRPr lang="es-AR" dirty="0"/>
          </a:p>
        </p:txBody>
      </p:sp>
      <p:pic>
        <p:nvPicPr>
          <p:cNvPr id="12" name="Content Placeholder 4" descr="Photos of cover type: Urban, agricultural, recreational, wilderness, and other (other is the ocean). "/>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t="10157" b="49865"/>
          <a:stretch/>
        </p:blipFill>
        <p:spPr>
          <a:xfrm>
            <a:off x="1535760" y="2863272"/>
            <a:ext cx="7183697" cy="1690255"/>
          </a:xfrm>
        </p:spPr>
      </p:pic>
      <p:sp>
        <p:nvSpPr>
          <p:cNvPr id="13" name="Content Placeholder 2"/>
          <p:cNvSpPr txBox="1">
            <a:spLocks/>
          </p:cNvSpPr>
          <p:nvPr/>
        </p:nvSpPr>
        <p:spPr>
          <a:xfrm>
            <a:off x="1493038" y="1735324"/>
            <a:ext cx="7650962" cy="63889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ES" altLang="en-US" sz="1800" dirty="0" smtClean="0"/>
              <a:t>Describa </a:t>
            </a:r>
            <a:r>
              <a:rPr lang="es-ES" altLang="en-US" sz="1800" dirty="0"/>
              <a:t>el uso actual de la tierra. ¿Es un entorno natural o salvaje, urbano, agrícola, recreativo u otro?</a:t>
            </a:r>
            <a:endParaRPr lang="es-AR" altLang="en-US" sz="1800" dirty="0" smtClean="0"/>
          </a:p>
        </p:txBody>
      </p:sp>
      <p:sp>
        <p:nvSpPr>
          <p:cNvPr id="4" name="CuadroTexto 3"/>
          <p:cNvSpPr txBox="1"/>
          <p:nvPr/>
        </p:nvSpPr>
        <p:spPr>
          <a:xfrm>
            <a:off x="2235200" y="2520166"/>
            <a:ext cx="905164" cy="369332"/>
          </a:xfrm>
          <a:prstGeom prst="rect">
            <a:avLst/>
          </a:prstGeom>
          <a:noFill/>
        </p:spPr>
        <p:txBody>
          <a:bodyPr wrap="square" rtlCol="0">
            <a:spAutoFit/>
          </a:bodyPr>
          <a:lstStyle/>
          <a:p>
            <a:pPr algn="ctr"/>
            <a:r>
              <a:rPr lang="es-AR" b="1" dirty="0" smtClean="0"/>
              <a:t>Urbano</a:t>
            </a:r>
            <a:endParaRPr lang="es-AR" b="1" dirty="0"/>
          </a:p>
        </p:txBody>
      </p:sp>
      <p:sp>
        <p:nvSpPr>
          <p:cNvPr id="9" name="CuadroTexto 8"/>
          <p:cNvSpPr txBox="1"/>
          <p:nvPr/>
        </p:nvSpPr>
        <p:spPr>
          <a:xfrm>
            <a:off x="4413355" y="2517016"/>
            <a:ext cx="1414790" cy="369332"/>
          </a:xfrm>
          <a:prstGeom prst="rect">
            <a:avLst/>
          </a:prstGeom>
          <a:noFill/>
        </p:spPr>
        <p:txBody>
          <a:bodyPr wrap="square" rtlCol="0">
            <a:spAutoFit/>
          </a:bodyPr>
          <a:lstStyle/>
          <a:p>
            <a:pPr algn="ctr"/>
            <a:r>
              <a:rPr lang="es-AR" b="1" dirty="0" smtClean="0"/>
              <a:t>Agrícola</a:t>
            </a:r>
            <a:endParaRPr lang="es-AR" b="1" dirty="0"/>
          </a:p>
        </p:txBody>
      </p:sp>
      <p:sp>
        <p:nvSpPr>
          <p:cNvPr id="10" name="CuadroTexto 9"/>
          <p:cNvSpPr txBox="1"/>
          <p:nvPr/>
        </p:nvSpPr>
        <p:spPr>
          <a:xfrm>
            <a:off x="6807200" y="2520226"/>
            <a:ext cx="1414790" cy="369332"/>
          </a:xfrm>
          <a:prstGeom prst="rect">
            <a:avLst/>
          </a:prstGeom>
          <a:noFill/>
        </p:spPr>
        <p:txBody>
          <a:bodyPr wrap="square" rtlCol="0">
            <a:spAutoFit/>
          </a:bodyPr>
          <a:lstStyle/>
          <a:p>
            <a:pPr algn="ctr"/>
            <a:r>
              <a:rPr lang="es-AR" b="1" dirty="0" smtClean="0"/>
              <a:t>Recreacional</a:t>
            </a:r>
            <a:endParaRPr lang="es-AR" b="1" dirty="0"/>
          </a:p>
        </p:txBody>
      </p:sp>
      <p:sp>
        <p:nvSpPr>
          <p:cNvPr id="14" name="CuadroTexto 13"/>
          <p:cNvSpPr txBox="1"/>
          <p:nvPr/>
        </p:nvSpPr>
        <p:spPr>
          <a:xfrm>
            <a:off x="5933314" y="4623442"/>
            <a:ext cx="1414790" cy="369332"/>
          </a:xfrm>
          <a:prstGeom prst="rect">
            <a:avLst/>
          </a:prstGeom>
          <a:noFill/>
        </p:spPr>
        <p:txBody>
          <a:bodyPr wrap="square" rtlCol="0">
            <a:spAutoFit/>
          </a:bodyPr>
          <a:lstStyle/>
          <a:p>
            <a:pPr algn="ctr"/>
            <a:r>
              <a:rPr lang="es-AR" b="1" dirty="0" smtClean="0"/>
              <a:t>Otros</a:t>
            </a:r>
            <a:endParaRPr lang="es-AR" b="1" dirty="0"/>
          </a:p>
        </p:txBody>
      </p:sp>
      <p:sp>
        <p:nvSpPr>
          <p:cNvPr id="15" name="CuadroTexto 14"/>
          <p:cNvSpPr txBox="1"/>
          <p:nvPr/>
        </p:nvSpPr>
        <p:spPr>
          <a:xfrm>
            <a:off x="2973474" y="4623442"/>
            <a:ext cx="1865579" cy="369332"/>
          </a:xfrm>
          <a:prstGeom prst="rect">
            <a:avLst/>
          </a:prstGeom>
          <a:noFill/>
        </p:spPr>
        <p:txBody>
          <a:bodyPr wrap="square" rtlCol="0">
            <a:spAutoFit/>
          </a:bodyPr>
          <a:lstStyle/>
          <a:p>
            <a:pPr algn="ctr"/>
            <a:r>
              <a:rPr lang="es-AR" b="1" dirty="0" smtClean="0"/>
              <a:t>Tierra salvaje</a:t>
            </a:r>
            <a:endParaRPr lang="es-AR" b="1" dirty="0"/>
          </a:p>
        </p:txBody>
      </p:sp>
      <p:pic>
        <p:nvPicPr>
          <p:cNvPr id="16" name="Content Placeholder 4" descr="Photos of cover type: Urban, agricultural, recreational, wilderness, and other (other is the ocean). "/>
          <p:cNvPicPr>
            <a:picLocks noChangeAspect="1"/>
          </p:cNvPicPr>
          <p:nvPr/>
        </p:nvPicPr>
        <p:blipFill rotWithShape="1">
          <a:blip r:embed="rId3">
            <a:extLst>
              <a:ext uri="{28A0092B-C50C-407E-A947-70E740481C1C}">
                <a14:useLocalDpi xmlns:a14="http://schemas.microsoft.com/office/drawing/2010/main" val="0"/>
              </a:ext>
            </a:extLst>
          </a:blip>
          <a:srcRect t="59310"/>
          <a:stretch/>
        </p:blipFill>
        <p:spPr>
          <a:xfrm>
            <a:off x="1535760" y="4941455"/>
            <a:ext cx="7183697" cy="1720414"/>
          </a:xfrm>
          <a:prstGeom prst="rect">
            <a:avLst/>
          </a:prstGeom>
        </p:spPr>
      </p:pic>
      <p:sp>
        <p:nvSpPr>
          <p:cNvPr id="17" name="CuadroTexto 16"/>
          <p:cNvSpPr txBox="1"/>
          <p:nvPr/>
        </p:nvSpPr>
        <p:spPr>
          <a:xfrm>
            <a:off x="29532" y="1085757"/>
            <a:ext cx="1160471" cy="5509200"/>
          </a:xfrm>
          <a:prstGeom prst="rect">
            <a:avLst/>
          </a:prstGeom>
          <a:noFill/>
        </p:spPr>
        <p:txBody>
          <a:bodyPr wrap="square" rtlCol="0">
            <a:spAutoFit/>
          </a:bodyPr>
          <a:lstStyle/>
          <a:p>
            <a:pPr>
              <a:spcAft>
                <a:spcPts val="600"/>
              </a:spcAft>
            </a:pPr>
            <a:r>
              <a:rPr lang="es-AR" sz="1300" b="1" dirty="0">
                <a:solidFill>
                  <a:srgbClr val="462920"/>
                </a:solidFill>
              </a:rPr>
              <a:t>A. ¿Por qué caracterizar el perfil del suelo?</a:t>
            </a:r>
            <a:endParaRPr lang="es-AR" sz="1300" b="1" dirty="0">
              <a:solidFill>
                <a:srgbClr val="462920"/>
              </a:solidFill>
            </a:endParaRPr>
          </a:p>
          <a:p>
            <a:pPr>
              <a:spcAft>
                <a:spcPts val="600"/>
              </a:spcAft>
            </a:pPr>
            <a:r>
              <a:rPr lang="es-AR" sz="1300" b="1" dirty="0">
                <a:solidFill>
                  <a:schemeClr val="bg1"/>
                </a:solidFill>
              </a:rPr>
              <a:t>B</a:t>
            </a:r>
            <a:r>
              <a:rPr lang="es-AR" sz="1300" b="1" dirty="0">
                <a:solidFill>
                  <a:schemeClr val="bg1"/>
                </a:solidFill>
              </a:rPr>
              <a:t>. Seleccione y defina su sitio</a:t>
            </a:r>
            <a:endParaRPr lang="es-AR" sz="1300" b="1" dirty="0">
              <a:solidFill>
                <a:schemeClr val="bg1"/>
              </a:solidFill>
            </a:endParaRPr>
          </a:p>
          <a:p>
            <a:pPr>
              <a:spcAft>
                <a:spcPts val="600"/>
              </a:spcAft>
            </a:pPr>
            <a:r>
              <a:rPr lang="es-AR" sz="1300" b="1" dirty="0" smtClean="0">
                <a:solidFill>
                  <a:srgbClr val="462920"/>
                </a:solidFill>
              </a:rPr>
              <a:t>C. </a:t>
            </a:r>
            <a:r>
              <a:rPr lang="es-AR" sz="1300" b="1" dirty="0" smtClean="0">
                <a:solidFill>
                  <a:srgbClr val="462920"/>
                </a:solidFill>
              </a:rPr>
              <a:t>Método del pozo</a:t>
            </a:r>
            <a:endParaRPr lang="es-AR" sz="1300" b="1" dirty="0">
              <a:solidFill>
                <a:srgbClr val="462920"/>
              </a:solidFill>
            </a:endParaRPr>
          </a:p>
          <a:p>
            <a:pPr>
              <a:spcAft>
                <a:spcPts val="600"/>
              </a:spcAft>
            </a:pPr>
            <a:r>
              <a:rPr lang="es-AR" sz="1300" b="1" dirty="0" smtClean="0">
                <a:solidFill>
                  <a:srgbClr val="462920"/>
                </a:solidFill>
              </a:rPr>
              <a:t>D. </a:t>
            </a:r>
            <a:r>
              <a:rPr lang="es-AR" sz="1300" b="1" dirty="0" smtClean="0">
                <a:solidFill>
                  <a:srgbClr val="462920"/>
                </a:solidFill>
              </a:rPr>
              <a:t>Método del barreno</a:t>
            </a:r>
            <a:endParaRPr lang="es-AR" sz="1300" b="1" dirty="0">
              <a:solidFill>
                <a:srgbClr val="462920"/>
              </a:solidFill>
            </a:endParaRPr>
          </a:p>
          <a:p>
            <a:pPr>
              <a:spcAft>
                <a:spcPts val="600"/>
              </a:spcAft>
            </a:pPr>
            <a:r>
              <a:rPr lang="es-AR" sz="1300" b="1" dirty="0" smtClean="0">
                <a:solidFill>
                  <a:srgbClr val="462920"/>
                </a:solidFill>
              </a:rPr>
              <a:t>E. </a:t>
            </a:r>
            <a:r>
              <a:rPr lang="es-AR" sz="1300" b="1" dirty="0" smtClean="0">
                <a:solidFill>
                  <a:srgbClr val="462920"/>
                </a:solidFill>
              </a:rPr>
              <a:t>Método cerca de la superficie</a:t>
            </a:r>
            <a:endParaRPr lang="es-AR" sz="1300" b="1" dirty="0">
              <a:solidFill>
                <a:srgbClr val="462920"/>
              </a:solidFill>
            </a:endParaRPr>
          </a:p>
          <a:p>
            <a:pPr>
              <a:spcAft>
                <a:spcPts val="600"/>
              </a:spcAft>
            </a:pPr>
            <a:r>
              <a:rPr lang="es-AR" sz="1300" b="1" dirty="0" smtClean="0">
                <a:solidFill>
                  <a:srgbClr val="462920"/>
                </a:solidFill>
              </a:rPr>
              <a:t>F. </a:t>
            </a:r>
            <a:r>
              <a:rPr lang="es-AR" sz="1300" b="1" dirty="0" smtClean="0">
                <a:solidFill>
                  <a:srgbClr val="462920"/>
                </a:solidFill>
              </a:rPr>
              <a:t>Reportar sus datos a GLOBE</a:t>
            </a:r>
            <a:endParaRPr lang="es-AR" sz="1300" b="1" dirty="0">
              <a:solidFill>
                <a:srgbClr val="462920"/>
              </a:solidFill>
            </a:endParaRPr>
          </a:p>
          <a:p>
            <a:pPr>
              <a:spcAft>
                <a:spcPts val="600"/>
              </a:spcAft>
            </a:pPr>
            <a:r>
              <a:rPr lang="es-AR" sz="1300" b="1" dirty="0" smtClean="0">
                <a:solidFill>
                  <a:srgbClr val="462920"/>
                </a:solidFill>
              </a:rPr>
              <a:t>G. </a:t>
            </a:r>
            <a:r>
              <a:rPr lang="es-AR" sz="1300" b="1" dirty="0" smtClean="0">
                <a:solidFill>
                  <a:srgbClr val="462920"/>
                </a:solidFill>
              </a:rPr>
              <a:t>Visualizar sus datos</a:t>
            </a:r>
            <a:endParaRPr lang="es-AR" sz="1300" b="1" dirty="0">
              <a:solidFill>
                <a:srgbClr val="462920"/>
              </a:solidFill>
            </a:endParaRPr>
          </a:p>
          <a:p>
            <a:pPr>
              <a:spcAft>
                <a:spcPts val="600"/>
              </a:spcAft>
            </a:pPr>
            <a:r>
              <a:rPr lang="es-AR" sz="1300" b="1" dirty="0" smtClean="0">
                <a:solidFill>
                  <a:srgbClr val="462920"/>
                </a:solidFill>
              </a:rPr>
              <a:t>H. Auto evaluación</a:t>
            </a:r>
          </a:p>
          <a:p>
            <a:pPr>
              <a:spcAft>
                <a:spcPts val="600"/>
              </a:spcAft>
            </a:pPr>
            <a:r>
              <a:rPr lang="es-AR" sz="1300" b="1" dirty="0" smtClean="0">
                <a:solidFill>
                  <a:srgbClr val="462920"/>
                </a:solidFill>
              </a:rPr>
              <a:t>I. Información adicional</a:t>
            </a:r>
            <a:endParaRPr lang="es-AR" sz="1300" b="1" dirty="0">
              <a:solidFill>
                <a:srgbClr val="462920"/>
              </a:solidFill>
            </a:endParaRPr>
          </a:p>
        </p:txBody>
      </p:sp>
    </p:spTree>
    <p:extLst>
      <p:ext uri="{BB962C8B-B14F-4D97-AF65-F5344CB8AC3E}">
        <p14:creationId xmlns:p14="http://schemas.microsoft.com/office/powerpoint/2010/main" val="20525970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7412239-1292-C749-8343-A6DE4C9B54BD}" type="slidenum">
              <a:rPr lang="en-US" smtClean="0"/>
              <a:t>18</a:t>
            </a:fld>
            <a:endParaRPr lang="en-US" dirty="0"/>
          </a:p>
        </p:txBody>
      </p:sp>
      <p:sp>
        <p:nvSpPr>
          <p:cNvPr id="3" name="Title 2">
            <a:extLst>
              <a:ext uri="{FF2B5EF4-FFF2-40B4-BE49-F238E27FC236}">
                <a16:creationId xmlns:a16="http://schemas.microsoft.com/office/drawing/2014/main" id="{2F12EA20-64A3-42E3-9E6C-D1BFA1271E80}"/>
              </a:ext>
            </a:extLst>
          </p:cNvPr>
          <p:cNvSpPr>
            <a:spLocks noGrp="1"/>
          </p:cNvSpPr>
          <p:nvPr>
            <p:ph type="title"/>
          </p:nvPr>
        </p:nvSpPr>
        <p:spPr>
          <a:xfrm>
            <a:off x="1515155" y="1078883"/>
            <a:ext cx="7346162" cy="689802"/>
          </a:xfrm>
        </p:spPr>
        <p:txBody>
          <a:bodyPr>
            <a:normAutofit/>
          </a:bodyPr>
          <a:lstStyle/>
          <a:p>
            <a:r>
              <a:rPr lang="es-ES" sz="2800" b="1" dirty="0">
                <a:solidFill>
                  <a:srgbClr val="3B2B0E"/>
                </a:solidFill>
                <a:latin typeface="Calibri" panose="020F0502020204030204" pitchFamily="34" charset="0"/>
                <a:ea typeface="+mn-ea"/>
                <a:cs typeface="+mn-cs"/>
              </a:rPr>
              <a:t>Definir el tipo de cobertura de un sitio de suelo</a:t>
            </a:r>
            <a:endParaRPr lang="es-AR" sz="3600" dirty="0"/>
          </a:p>
        </p:txBody>
      </p:sp>
      <p:sp>
        <p:nvSpPr>
          <p:cNvPr id="10" name="Content Placeholder 2"/>
          <p:cNvSpPr txBox="1">
            <a:spLocks/>
          </p:cNvSpPr>
          <p:nvPr/>
        </p:nvSpPr>
        <p:spPr>
          <a:xfrm>
            <a:off x="1515155" y="1750399"/>
            <a:ext cx="7346162" cy="896548"/>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Aft>
                <a:spcPct val="0"/>
              </a:spcAft>
              <a:buNone/>
            </a:pPr>
            <a:r>
              <a:rPr lang="es-ES" altLang="en-US" sz="1800" dirty="0"/>
              <a:t>El tipo de cobertura es una descripción de la vegetación u otro material (como la grava) en la superficie del suelo. Describa y registre el tipo de cobertura del sitio (suelo desnudo, rocas, hierba, arbustos, árboles u otro).</a:t>
            </a:r>
            <a:endParaRPr lang="es-AR" altLang="en-US" sz="1800" dirty="0"/>
          </a:p>
        </p:txBody>
      </p:sp>
      <p:pic>
        <p:nvPicPr>
          <p:cNvPr id="12" name="Content Placeholder 4" descr="Photos of possible cover types for your soil site: bare soil, rocks, grass, shrubs, trees, or other, in this case, leaf litter. "/>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t="9124" b="47037"/>
          <a:stretch/>
        </p:blipFill>
        <p:spPr>
          <a:xfrm>
            <a:off x="1535760" y="2983345"/>
            <a:ext cx="6982598" cy="1616364"/>
          </a:xfrm>
          <a:prstGeom prst="rect">
            <a:avLst/>
          </a:prstGeom>
        </p:spPr>
      </p:pic>
      <p:sp>
        <p:nvSpPr>
          <p:cNvPr id="8" name="CuadroTexto 7"/>
          <p:cNvSpPr txBox="1"/>
          <p:nvPr/>
        </p:nvSpPr>
        <p:spPr>
          <a:xfrm>
            <a:off x="4651456" y="4579082"/>
            <a:ext cx="1073559" cy="369332"/>
          </a:xfrm>
          <a:prstGeom prst="rect">
            <a:avLst/>
          </a:prstGeom>
          <a:noFill/>
        </p:spPr>
        <p:txBody>
          <a:bodyPr wrap="square" rtlCol="0">
            <a:spAutoFit/>
          </a:bodyPr>
          <a:lstStyle/>
          <a:p>
            <a:pPr algn="ctr"/>
            <a:r>
              <a:rPr lang="es-AR" b="1" dirty="0" smtClean="0"/>
              <a:t>Árboles</a:t>
            </a:r>
            <a:endParaRPr lang="es-AR" b="1" dirty="0"/>
          </a:p>
        </p:txBody>
      </p:sp>
      <p:sp>
        <p:nvSpPr>
          <p:cNvPr id="9" name="CuadroTexto 8"/>
          <p:cNvSpPr txBox="1"/>
          <p:nvPr/>
        </p:nvSpPr>
        <p:spPr>
          <a:xfrm>
            <a:off x="7034068" y="2654630"/>
            <a:ext cx="905164" cy="369332"/>
          </a:xfrm>
          <a:prstGeom prst="rect">
            <a:avLst/>
          </a:prstGeom>
          <a:noFill/>
        </p:spPr>
        <p:txBody>
          <a:bodyPr wrap="square" rtlCol="0">
            <a:spAutoFit/>
          </a:bodyPr>
          <a:lstStyle/>
          <a:p>
            <a:pPr algn="ctr"/>
            <a:r>
              <a:rPr lang="es-AR" b="1" dirty="0" smtClean="0"/>
              <a:t>Pasto</a:t>
            </a:r>
            <a:endParaRPr lang="es-AR" b="1" dirty="0"/>
          </a:p>
        </p:txBody>
      </p:sp>
      <p:sp>
        <p:nvSpPr>
          <p:cNvPr id="13" name="CuadroTexto 12"/>
          <p:cNvSpPr txBox="1"/>
          <p:nvPr/>
        </p:nvSpPr>
        <p:spPr>
          <a:xfrm>
            <a:off x="7039781" y="4579082"/>
            <a:ext cx="905164" cy="369332"/>
          </a:xfrm>
          <a:prstGeom prst="rect">
            <a:avLst/>
          </a:prstGeom>
          <a:noFill/>
        </p:spPr>
        <p:txBody>
          <a:bodyPr wrap="square" rtlCol="0">
            <a:spAutoFit/>
          </a:bodyPr>
          <a:lstStyle/>
          <a:p>
            <a:pPr algn="ctr"/>
            <a:r>
              <a:rPr lang="es-AR" b="1" dirty="0" smtClean="0"/>
              <a:t>Otros</a:t>
            </a:r>
            <a:endParaRPr lang="es-AR" b="1" dirty="0"/>
          </a:p>
        </p:txBody>
      </p:sp>
      <p:sp>
        <p:nvSpPr>
          <p:cNvPr id="14" name="CuadroTexto 13"/>
          <p:cNvSpPr txBox="1"/>
          <p:nvPr/>
        </p:nvSpPr>
        <p:spPr>
          <a:xfrm>
            <a:off x="4726877" y="2654630"/>
            <a:ext cx="905164" cy="369332"/>
          </a:xfrm>
          <a:prstGeom prst="rect">
            <a:avLst/>
          </a:prstGeom>
          <a:noFill/>
        </p:spPr>
        <p:txBody>
          <a:bodyPr wrap="square" rtlCol="0">
            <a:spAutoFit/>
          </a:bodyPr>
          <a:lstStyle/>
          <a:p>
            <a:pPr algn="ctr"/>
            <a:r>
              <a:rPr lang="es-AR" b="1" dirty="0" smtClean="0"/>
              <a:t>Rocas</a:t>
            </a:r>
            <a:endParaRPr lang="es-AR" b="1" dirty="0"/>
          </a:p>
        </p:txBody>
      </p:sp>
      <p:sp>
        <p:nvSpPr>
          <p:cNvPr id="15" name="CuadroTexto 14"/>
          <p:cNvSpPr txBox="1"/>
          <p:nvPr/>
        </p:nvSpPr>
        <p:spPr>
          <a:xfrm>
            <a:off x="2078920" y="4579082"/>
            <a:ext cx="1148246" cy="369332"/>
          </a:xfrm>
          <a:prstGeom prst="rect">
            <a:avLst/>
          </a:prstGeom>
          <a:noFill/>
        </p:spPr>
        <p:txBody>
          <a:bodyPr wrap="square" rtlCol="0">
            <a:spAutoFit/>
          </a:bodyPr>
          <a:lstStyle/>
          <a:p>
            <a:pPr algn="ctr"/>
            <a:r>
              <a:rPr lang="es-AR" b="1" dirty="0" smtClean="0"/>
              <a:t>Arbustos</a:t>
            </a:r>
            <a:endParaRPr lang="es-AR" b="1" dirty="0"/>
          </a:p>
        </p:txBody>
      </p:sp>
      <p:sp>
        <p:nvSpPr>
          <p:cNvPr id="16" name="CuadroTexto 15"/>
          <p:cNvSpPr txBox="1"/>
          <p:nvPr/>
        </p:nvSpPr>
        <p:spPr>
          <a:xfrm>
            <a:off x="1840560" y="2654630"/>
            <a:ext cx="1590470" cy="369332"/>
          </a:xfrm>
          <a:prstGeom prst="rect">
            <a:avLst/>
          </a:prstGeom>
          <a:noFill/>
        </p:spPr>
        <p:txBody>
          <a:bodyPr wrap="square" rtlCol="0">
            <a:spAutoFit/>
          </a:bodyPr>
          <a:lstStyle/>
          <a:p>
            <a:pPr algn="ctr"/>
            <a:r>
              <a:rPr lang="es-AR" b="1" dirty="0" smtClean="0"/>
              <a:t>Suelo desnudo</a:t>
            </a:r>
            <a:endParaRPr lang="es-AR" b="1" dirty="0"/>
          </a:p>
        </p:txBody>
      </p:sp>
      <p:pic>
        <p:nvPicPr>
          <p:cNvPr id="17" name="Content Placeholder 4" descr="Photos of possible cover types for your soil site: bare soil, rocks, grass, shrubs, trees, or other, in this case, leaf litter. "/>
          <p:cNvPicPr>
            <a:picLocks noChangeAspect="1"/>
          </p:cNvPicPr>
          <p:nvPr/>
        </p:nvPicPr>
        <p:blipFill rotWithShape="1">
          <a:blip r:embed="rId3">
            <a:extLst>
              <a:ext uri="{28A0092B-C50C-407E-A947-70E740481C1C}">
                <a14:useLocalDpi xmlns:a14="http://schemas.microsoft.com/office/drawing/2010/main" val="0"/>
              </a:ext>
            </a:extLst>
          </a:blip>
          <a:srcRect t="61982"/>
          <a:stretch/>
        </p:blipFill>
        <p:spPr>
          <a:xfrm>
            <a:off x="1535760" y="4932218"/>
            <a:ext cx="6982598" cy="1401741"/>
          </a:xfrm>
          <a:prstGeom prst="rect">
            <a:avLst/>
          </a:prstGeom>
        </p:spPr>
      </p:pic>
      <p:sp>
        <p:nvSpPr>
          <p:cNvPr id="19" name="CuadroTexto 18"/>
          <p:cNvSpPr txBox="1"/>
          <p:nvPr/>
        </p:nvSpPr>
        <p:spPr>
          <a:xfrm>
            <a:off x="29532" y="1085757"/>
            <a:ext cx="1160471" cy="5509200"/>
          </a:xfrm>
          <a:prstGeom prst="rect">
            <a:avLst/>
          </a:prstGeom>
          <a:noFill/>
        </p:spPr>
        <p:txBody>
          <a:bodyPr wrap="square" rtlCol="0">
            <a:spAutoFit/>
          </a:bodyPr>
          <a:lstStyle/>
          <a:p>
            <a:pPr>
              <a:spcAft>
                <a:spcPts val="600"/>
              </a:spcAft>
            </a:pPr>
            <a:r>
              <a:rPr lang="es-AR" sz="1300" b="1" dirty="0">
                <a:solidFill>
                  <a:srgbClr val="462920"/>
                </a:solidFill>
              </a:rPr>
              <a:t>A. ¿Por qué caracterizar el perfil del suelo?</a:t>
            </a:r>
            <a:endParaRPr lang="es-AR" sz="1300" b="1" dirty="0">
              <a:solidFill>
                <a:srgbClr val="462920"/>
              </a:solidFill>
            </a:endParaRPr>
          </a:p>
          <a:p>
            <a:pPr>
              <a:spcAft>
                <a:spcPts val="600"/>
              </a:spcAft>
            </a:pPr>
            <a:r>
              <a:rPr lang="es-AR" sz="1300" b="1" dirty="0">
                <a:solidFill>
                  <a:schemeClr val="bg1"/>
                </a:solidFill>
              </a:rPr>
              <a:t>B</a:t>
            </a:r>
            <a:r>
              <a:rPr lang="es-AR" sz="1300" b="1" dirty="0">
                <a:solidFill>
                  <a:schemeClr val="bg1"/>
                </a:solidFill>
              </a:rPr>
              <a:t>. Seleccione y defina su sitio</a:t>
            </a:r>
            <a:endParaRPr lang="es-AR" sz="1300" b="1" dirty="0">
              <a:solidFill>
                <a:schemeClr val="bg1"/>
              </a:solidFill>
            </a:endParaRPr>
          </a:p>
          <a:p>
            <a:pPr>
              <a:spcAft>
                <a:spcPts val="600"/>
              </a:spcAft>
            </a:pPr>
            <a:r>
              <a:rPr lang="es-AR" sz="1300" b="1" dirty="0" smtClean="0">
                <a:solidFill>
                  <a:srgbClr val="462920"/>
                </a:solidFill>
              </a:rPr>
              <a:t>C. </a:t>
            </a:r>
            <a:r>
              <a:rPr lang="es-AR" sz="1300" b="1" dirty="0" smtClean="0">
                <a:solidFill>
                  <a:srgbClr val="462920"/>
                </a:solidFill>
              </a:rPr>
              <a:t>Método del pozo</a:t>
            </a:r>
            <a:endParaRPr lang="es-AR" sz="1300" b="1" dirty="0">
              <a:solidFill>
                <a:srgbClr val="462920"/>
              </a:solidFill>
            </a:endParaRPr>
          </a:p>
          <a:p>
            <a:pPr>
              <a:spcAft>
                <a:spcPts val="600"/>
              </a:spcAft>
            </a:pPr>
            <a:r>
              <a:rPr lang="es-AR" sz="1300" b="1" dirty="0" smtClean="0">
                <a:solidFill>
                  <a:srgbClr val="462920"/>
                </a:solidFill>
              </a:rPr>
              <a:t>D. </a:t>
            </a:r>
            <a:r>
              <a:rPr lang="es-AR" sz="1300" b="1" dirty="0" smtClean="0">
                <a:solidFill>
                  <a:srgbClr val="462920"/>
                </a:solidFill>
              </a:rPr>
              <a:t>Método del barreno</a:t>
            </a:r>
            <a:endParaRPr lang="es-AR" sz="1300" b="1" dirty="0">
              <a:solidFill>
                <a:srgbClr val="462920"/>
              </a:solidFill>
            </a:endParaRPr>
          </a:p>
          <a:p>
            <a:pPr>
              <a:spcAft>
                <a:spcPts val="600"/>
              </a:spcAft>
            </a:pPr>
            <a:r>
              <a:rPr lang="es-AR" sz="1300" b="1" dirty="0" smtClean="0">
                <a:solidFill>
                  <a:srgbClr val="462920"/>
                </a:solidFill>
              </a:rPr>
              <a:t>E. </a:t>
            </a:r>
            <a:r>
              <a:rPr lang="es-AR" sz="1300" b="1" dirty="0" smtClean="0">
                <a:solidFill>
                  <a:srgbClr val="462920"/>
                </a:solidFill>
              </a:rPr>
              <a:t>Método cerca de la superficie</a:t>
            </a:r>
            <a:endParaRPr lang="es-AR" sz="1300" b="1" dirty="0">
              <a:solidFill>
                <a:srgbClr val="462920"/>
              </a:solidFill>
            </a:endParaRPr>
          </a:p>
          <a:p>
            <a:pPr>
              <a:spcAft>
                <a:spcPts val="600"/>
              </a:spcAft>
            </a:pPr>
            <a:r>
              <a:rPr lang="es-AR" sz="1300" b="1" dirty="0" smtClean="0">
                <a:solidFill>
                  <a:srgbClr val="462920"/>
                </a:solidFill>
              </a:rPr>
              <a:t>F. </a:t>
            </a:r>
            <a:r>
              <a:rPr lang="es-AR" sz="1300" b="1" dirty="0" smtClean="0">
                <a:solidFill>
                  <a:srgbClr val="462920"/>
                </a:solidFill>
              </a:rPr>
              <a:t>Reportar sus datos a GLOBE</a:t>
            </a:r>
            <a:endParaRPr lang="es-AR" sz="1300" b="1" dirty="0">
              <a:solidFill>
                <a:srgbClr val="462920"/>
              </a:solidFill>
            </a:endParaRPr>
          </a:p>
          <a:p>
            <a:pPr>
              <a:spcAft>
                <a:spcPts val="600"/>
              </a:spcAft>
            </a:pPr>
            <a:r>
              <a:rPr lang="es-AR" sz="1300" b="1" dirty="0" smtClean="0">
                <a:solidFill>
                  <a:srgbClr val="462920"/>
                </a:solidFill>
              </a:rPr>
              <a:t>G. </a:t>
            </a:r>
            <a:r>
              <a:rPr lang="es-AR" sz="1300" b="1" dirty="0" smtClean="0">
                <a:solidFill>
                  <a:srgbClr val="462920"/>
                </a:solidFill>
              </a:rPr>
              <a:t>Visualizar sus datos</a:t>
            </a:r>
            <a:endParaRPr lang="es-AR" sz="1300" b="1" dirty="0">
              <a:solidFill>
                <a:srgbClr val="462920"/>
              </a:solidFill>
            </a:endParaRPr>
          </a:p>
          <a:p>
            <a:pPr>
              <a:spcAft>
                <a:spcPts val="600"/>
              </a:spcAft>
            </a:pPr>
            <a:r>
              <a:rPr lang="es-AR" sz="1300" b="1" dirty="0" smtClean="0">
                <a:solidFill>
                  <a:srgbClr val="462920"/>
                </a:solidFill>
              </a:rPr>
              <a:t>H. Auto evaluación</a:t>
            </a:r>
          </a:p>
          <a:p>
            <a:pPr>
              <a:spcAft>
                <a:spcPts val="600"/>
              </a:spcAft>
            </a:pPr>
            <a:r>
              <a:rPr lang="es-AR" sz="1300" b="1" dirty="0" smtClean="0">
                <a:solidFill>
                  <a:srgbClr val="462920"/>
                </a:solidFill>
              </a:rPr>
              <a:t>I. Información adicional</a:t>
            </a:r>
            <a:endParaRPr lang="es-AR" sz="1300" b="1" dirty="0">
              <a:solidFill>
                <a:srgbClr val="462920"/>
              </a:solidFill>
            </a:endParaRPr>
          </a:p>
        </p:txBody>
      </p:sp>
    </p:spTree>
    <p:extLst>
      <p:ext uri="{BB962C8B-B14F-4D97-AF65-F5344CB8AC3E}">
        <p14:creationId xmlns:p14="http://schemas.microsoft.com/office/powerpoint/2010/main" val="21049704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Watermark of the cover illustration- students measuring a soil profile"/>
          <p:cNvPicPr>
            <a:picLocks noGrp="1" noChangeAspect="1"/>
          </p:cNvPicPr>
          <p:nvPr>
            <p:ph sz="half" idx="2"/>
          </p:nvPr>
        </p:nvPicPr>
        <p:blipFill>
          <a:blip r:embed="rId3">
            <a:alphaModFix amt="20000"/>
            <a:extLst>
              <a:ext uri="{28A0092B-C50C-407E-A947-70E740481C1C}">
                <a14:useLocalDpi xmlns:a14="http://schemas.microsoft.com/office/drawing/2010/main" val="0"/>
              </a:ext>
            </a:extLst>
          </a:blip>
          <a:stretch>
            <a:fillRect/>
          </a:stretch>
        </p:blipFill>
        <p:spPr>
          <a:xfrm>
            <a:off x="1197132" y="930533"/>
            <a:ext cx="7946867" cy="5971800"/>
          </a:xfrm>
          <a:prstGeom prst="rect">
            <a:avLst/>
          </a:prstGeom>
        </p:spPr>
      </p:pic>
      <p:sp>
        <p:nvSpPr>
          <p:cNvPr id="2" name="Slide Number Placeholder 1"/>
          <p:cNvSpPr>
            <a:spLocks noGrp="1"/>
          </p:cNvSpPr>
          <p:nvPr>
            <p:ph type="sldNum" sz="quarter" idx="12"/>
          </p:nvPr>
        </p:nvSpPr>
        <p:spPr/>
        <p:txBody>
          <a:bodyPr/>
          <a:lstStyle/>
          <a:p>
            <a:fld id="{17412239-1292-C749-8343-A6DE4C9B54BD}" type="slidenum">
              <a:rPr lang="en-US" smtClean="0"/>
              <a:t>1</a:t>
            </a:fld>
            <a:endParaRPr lang="en-US" dirty="0"/>
          </a:p>
        </p:txBody>
      </p:sp>
      <p:sp>
        <p:nvSpPr>
          <p:cNvPr id="3" name="Title 2">
            <a:extLst>
              <a:ext uri="{FF2B5EF4-FFF2-40B4-BE49-F238E27FC236}">
                <a16:creationId xmlns:a16="http://schemas.microsoft.com/office/drawing/2014/main" id="{D35F4C70-85E5-476B-8883-D9F143A87D3B}"/>
              </a:ext>
            </a:extLst>
          </p:cNvPr>
          <p:cNvSpPr>
            <a:spLocks noGrp="1"/>
          </p:cNvSpPr>
          <p:nvPr>
            <p:ph type="title"/>
          </p:nvPr>
        </p:nvSpPr>
        <p:spPr>
          <a:xfrm>
            <a:off x="1256372" y="937549"/>
            <a:ext cx="7553653" cy="848819"/>
          </a:xfrm>
        </p:spPr>
        <p:txBody>
          <a:bodyPr>
            <a:normAutofit/>
          </a:bodyPr>
          <a:lstStyle/>
          <a:p>
            <a:r>
              <a:rPr lang="es-AR" sz="3600" b="1" dirty="0" smtClean="0">
                <a:solidFill>
                  <a:srgbClr val="48340C"/>
                </a:solidFill>
              </a:rPr>
              <a:t>Metas y objetivos de este módulo</a:t>
            </a:r>
            <a:endParaRPr lang="es-AR" sz="3600" b="1" dirty="0">
              <a:solidFill>
                <a:srgbClr val="48340C"/>
              </a:solidFill>
            </a:endParaRPr>
          </a:p>
        </p:txBody>
      </p:sp>
      <p:sp>
        <p:nvSpPr>
          <p:cNvPr id="10" name="Content Placeholder 2"/>
          <p:cNvSpPr txBox="1">
            <a:spLocks/>
          </p:cNvSpPr>
          <p:nvPr/>
        </p:nvSpPr>
        <p:spPr>
          <a:xfrm>
            <a:off x="1285874" y="1687232"/>
            <a:ext cx="7554191" cy="43513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AR" sz="1800" b="1" dirty="0" smtClean="0">
                <a:solidFill>
                  <a:srgbClr val="000000"/>
                </a:solidFill>
                <a:latin typeface="Calibri" charset="0"/>
                <a:ea typeface="Calibri" charset="0"/>
                <a:cs typeface="Calibri" charset="0"/>
              </a:rPr>
              <a:t>Descripción general</a:t>
            </a:r>
          </a:p>
          <a:p>
            <a:pPr marL="0" indent="0">
              <a:buNone/>
            </a:pPr>
            <a:r>
              <a:rPr lang="es-AR" sz="1800" dirty="0" smtClean="0">
                <a:solidFill>
                  <a:srgbClr val="000000"/>
                </a:solidFill>
                <a:latin typeface="Calibri" charset="0"/>
                <a:ea typeface="Calibri" charset="0"/>
                <a:cs typeface="Calibri" charset="0"/>
              </a:rPr>
              <a:t>Este módulo:</a:t>
            </a:r>
          </a:p>
          <a:p>
            <a:pPr marL="214313" indent="-214313">
              <a:buFont typeface="Arial" charset="0"/>
              <a:buChar char="•"/>
            </a:pPr>
            <a:r>
              <a:rPr lang="es-ES" sz="1800" dirty="0">
                <a:solidFill>
                  <a:srgbClr val="000000"/>
                </a:solidFill>
                <a:latin typeface="Calibri" charset="0"/>
                <a:ea typeface="Calibri" charset="0"/>
                <a:cs typeface="Calibri" charset="0"/>
              </a:rPr>
              <a:t>Describe cómo la definición de un sitio de caracterización del suelo apoya la comprensión científica del sistema de la Tierra</a:t>
            </a:r>
            <a:r>
              <a:rPr lang="es-ES" sz="1800" dirty="0" smtClean="0">
                <a:solidFill>
                  <a:srgbClr val="000000"/>
                </a:solidFill>
                <a:latin typeface="Calibri" charset="0"/>
                <a:ea typeface="Calibri" charset="0"/>
                <a:cs typeface="Calibri" charset="0"/>
              </a:rPr>
              <a:t>.</a:t>
            </a:r>
          </a:p>
          <a:p>
            <a:pPr marL="214313" indent="-214313">
              <a:buFont typeface="Arial" charset="0"/>
              <a:buChar char="•"/>
            </a:pPr>
            <a:r>
              <a:rPr lang="es-ES" sz="1800" dirty="0" smtClean="0">
                <a:solidFill>
                  <a:srgbClr val="000000"/>
                </a:solidFill>
                <a:latin typeface="Calibri" charset="0"/>
                <a:ea typeface="Calibri" charset="0"/>
                <a:cs typeface="Calibri" charset="0"/>
              </a:rPr>
              <a:t>Proporciona </a:t>
            </a:r>
            <a:r>
              <a:rPr lang="es-ES" sz="1800" dirty="0">
                <a:solidFill>
                  <a:srgbClr val="000000"/>
                </a:solidFill>
                <a:latin typeface="Calibri" charset="0"/>
                <a:ea typeface="Calibri" charset="0"/>
                <a:cs typeface="Calibri" charset="0"/>
              </a:rPr>
              <a:t>instrucciones paso a paso sobre cómo seleccionar, exponer y definir un sitio de caracterización de suelos usando este protocolo </a:t>
            </a:r>
            <a:r>
              <a:rPr lang="es-ES" sz="1800" dirty="0" smtClean="0">
                <a:solidFill>
                  <a:srgbClr val="000000"/>
                </a:solidFill>
                <a:latin typeface="Calibri" charset="0"/>
                <a:ea typeface="Calibri" charset="0"/>
                <a:cs typeface="Calibri" charset="0"/>
              </a:rPr>
              <a:t>GLOBE</a:t>
            </a:r>
          </a:p>
          <a:p>
            <a:pPr marL="0" indent="0">
              <a:buNone/>
            </a:pPr>
            <a:r>
              <a:rPr lang="es-AR" sz="1800" b="1" dirty="0" smtClean="0">
                <a:solidFill>
                  <a:srgbClr val="000000"/>
                </a:solidFill>
                <a:latin typeface="Calibri" charset="0"/>
                <a:ea typeface="Calibri" charset="0"/>
                <a:cs typeface="Calibri" charset="0"/>
              </a:rPr>
              <a:t>Objetivos de aprendizaje</a:t>
            </a:r>
          </a:p>
          <a:p>
            <a:pPr marL="0" indent="0">
              <a:buNone/>
            </a:pPr>
            <a:r>
              <a:rPr lang="es-AR" sz="1800" dirty="0" smtClean="0">
                <a:solidFill>
                  <a:srgbClr val="000000"/>
                </a:solidFill>
                <a:latin typeface="Calibri" charset="0"/>
                <a:ea typeface="Calibri" charset="0"/>
                <a:cs typeface="Calibri" charset="0"/>
              </a:rPr>
              <a:t>Después de completar este módulo podrá:</a:t>
            </a:r>
          </a:p>
          <a:p>
            <a:pPr marL="214313" indent="-214313">
              <a:buFont typeface="Arial" charset="0"/>
              <a:buChar char="•"/>
            </a:pPr>
            <a:r>
              <a:rPr lang="es-AR" sz="1800" dirty="0" smtClean="0">
                <a:solidFill>
                  <a:srgbClr val="000000"/>
                </a:solidFill>
                <a:latin typeface="Calibri" charset="0"/>
                <a:ea typeface="Calibri" charset="0"/>
                <a:cs typeface="Calibri" charset="0"/>
              </a:rPr>
              <a:t>Explicar porqué las características del suelo son importantes</a:t>
            </a:r>
          </a:p>
          <a:p>
            <a:pPr marL="214313" indent="-214313">
              <a:buFont typeface="Arial" charset="0"/>
              <a:buChar char="•"/>
            </a:pPr>
            <a:r>
              <a:rPr lang="es-ES" sz="1800" dirty="0">
                <a:solidFill>
                  <a:srgbClr val="000000"/>
                </a:solidFill>
                <a:latin typeface="Calibri" charset="0"/>
                <a:ea typeface="Calibri" charset="0"/>
                <a:cs typeface="Calibri" charset="0"/>
              </a:rPr>
              <a:t>Ser capaz de determinar qué método de muestreo es apropiado para su </a:t>
            </a:r>
            <a:r>
              <a:rPr lang="es-ES" sz="1800" dirty="0" smtClean="0">
                <a:solidFill>
                  <a:srgbClr val="000000"/>
                </a:solidFill>
                <a:latin typeface="Calibri" charset="0"/>
                <a:ea typeface="Calibri" charset="0"/>
                <a:cs typeface="Calibri" charset="0"/>
              </a:rPr>
              <a:t>sitio</a:t>
            </a:r>
          </a:p>
          <a:p>
            <a:pPr marL="214313" indent="-214313">
              <a:buFont typeface="Arial" charset="0"/>
              <a:buChar char="•"/>
            </a:pPr>
            <a:r>
              <a:rPr lang="es-AR" sz="1800" dirty="0" smtClean="0">
                <a:solidFill>
                  <a:srgbClr val="000000"/>
                </a:solidFill>
                <a:latin typeface="Calibri" charset="0"/>
                <a:ea typeface="Calibri" charset="0"/>
                <a:cs typeface="Calibri" charset="0"/>
              </a:rPr>
              <a:t>Reportar estos datos a GLOBE</a:t>
            </a:r>
          </a:p>
          <a:p>
            <a:pPr marL="214313" indent="-214313">
              <a:buFont typeface="Arial" charset="0"/>
              <a:buChar char="•"/>
            </a:pPr>
            <a:r>
              <a:rPr lang="es-AR" sz="1800" dirty="0" smtClean="0">
                <a:solidFill>
                  <a:srgbClr val="000000"/>
                </a:solidFill>
                <a:latin typeface="Calibri" charset="0"/>
                <a:ea typeface="Calibri" charset="0"/>
                <a:cs typeface="Calibri" charset="0"/>
              </a:rPr>
              <a:t>Visualizar esos datos utilizando el sitio de sitio de visualización de GLOBE</a:t>
            </a:r>
            <a:endParaRPr lang="es-AR" sz="1800" i="1" dirty="0" smtClean="0">
              <a:solidFill>
                <a:srgbClr val="000000"/>
              </a:solidFill>
              <a:latin typeface="Calibri" charset="0"/>
              <a:ea typeface="Calibri" charset="0"/>
              <a:cs typeface="Calibri" charset="0"/>
            </a:endParaRPr>
          </a:p>
          <a:p>
            <a:pPr marL="0" indent="0">
              <a:buNone/>
            </a:pPr>
            <a:r>
              <a:rPr lang="es-AR" sz="1800" i="1" dirty="0" smtClean="0">
                <a:solidFill>
                  <a:srgbClr val="000000"/>
                </a:solidFill>
                <a:latin typeface="Calibri" charset="0"/>
                <a:ea typeface="Calibri" charset="0"/>
                <a:cs typeface="Calibri" charset="0"/>
              </a:rPr>
              <a:t>Tiempo estimado necesario para completar este módulo: 1.5 horas</a:t>
            </a:r>
            <a:endParaRPr lang="es-AR" sz="1800" i="1" dirty="0">
              <a:solidFill>
                <a:srgbClr val="000000"/>
              </a:solidFill>
              <a:latin typeface="Calibri" charset="0"/>
              <a:ea typeface="Calibri" charset="0"/>
              <a:cs typeface="Calibri" charset="0"/>
            </a:endParaRPr>
          </a:p>
        </p:txBody>
      </p:sp>
      <p:sp>
        <p:nvSpPr>
          <p:cNvPr id="9" name="CuadroTexto 8"/>
          <p:cNvSpPr txBox="1"/>
          <p:nvPr/>
        </p:nvSpPr>
        <p:spPr>
          <a:xfrm>
            <a:off x="29532" y="1085757"/>
            <a:ext cx="1160471" cy="5509200"/>
          </a:xfrm>
          <a:prstGeom prst="rect">
            <a:avLst/>
          </a:prstGeom>
          <a:noFill/>
        </p:spPr>
        <p:txBody>
          <a:bodyPr wrap="square" rtlCol="0">
            <a:spAutoFit/>
          </a:bodyPr>
          <a:lstStyle/>
          <a:p>
            <a:pPr>
              <a:spcAft>
                <a:spcPts val="600"/>
              </a:spcAft>
            </a:pPr>
            <a:r>
              <a:rPr lang="es-AR" sz="1300" b="1" dirty="0" smtClean="0">
                <a:solidFill>
                  <a:schemeClr val="bg1"/>
                </a:solidFill>
              </a:rPr>
              <a:t>A. ¿Por qué </a:t>
            </a:r>
            <a:r>
              <a:rPr lang="es-AR" sz="1300" b="1" dirty="0" smtClean="0">
                <a:solidFill>
                  <a:schemeClr val="bg1"/>
                </a:solidFill>
              </a:rPr>
              <a:t>caracterizar el perfil del suelo?</a:t>
            </a:r>
            <a:endParaRPr lang="es-AR" sz="1300" b="1" dirty="0" smtClean="0">
              <a:solidFill>
                <a:srgbClr val="462920"/>
              </a:solidFill>
            </a:endParaRPr>
          </a:p>
          <a:p>
            <a:pPr>
              <a:spcAft>
                <a:spcPts val="600"/>
              </a:spcAft>
            </a:pPr>
            <a:r>
              <a:rPr lang="es-AR" sz="1300" b="1" dirty="0">
                <a:solidFill>
                  <a:srgbClr val="462920"/>
                </a:solidFill>
              </a:rPr>
              <a:t>B</a:t>
            </a:r>
            <a:r>
              <a:rPr lang="es-AR" sz="1300" b="1" dirty="0" smtClean="0">
                <a:solidFill>
                  <a:srgbClr val="462920"/>
                </a:solidFill>
              </a:rPr>
              <a:t>. </a:t>
            </a:r>
            <a:r>
              <a:rPr lang="es-AR" sz="1300" b="1" dirty="0" smtClean="0">
                <a:solidFill>
                  <a:srgbClr val="462920"/>
                </a:solidFill>
              </a:rPr>
              <a:t>Seleccione y defina su sitio</a:t>
            </a:r>
            <a:endParaRPr lang="es-AR" sz="1300" b="1" dirty="0">
              <a:solidFill>
                <a:srgbClr val="462920"/>
              </a:solidFill>
            </a:endParaRPr>
          </a:p>
          <a:p>
            <a:pPr>
              <a:spcAft>
                <a:spcPts val="600"/>
              </a:spcAft>
            </a:pPr>
            <a:r>
              <a:rPr lang="es-AR" sz="1300" b="1" dirty="0" smtClean="0">
                <a:solidFill>
                  <a:srgbClr val="462920"/>
                </a:solidFill>
              </a:rPr>
              <a:t>C. </a:t>
            </a:r>
            <a:r>
              <a:rPr lang="es-AR" sz="1300" b="1" dirty="0" smtClean="0">
                <a:solidFill>
                  <a:srgbClr val="462920"/>
                </a:solidFill>
              </a:rPr>
              <a:t>Método del pozo</a:t>
            </a:r>
            <a:endParaRPr lang="es-AR" sz="1300" b="1" dirty="0">
              <a:solidFill>
                <a:srgbClr val="462920"/>
              </a:solidFill>
            </a:endParaRPr>
          </a:p>
          <a:p>
            <a:pPr>
              <a:spcAft>
                <a:spcPts val="600"/>
              </a:spcAft>
            </a:pPr>
            <a:r>
              <a:rPr lang="es-AR" sz="1300" b="1" dirty="0" smtClean="0">
                <a:solidFill>
                  <a:srgbClr val="462920"/>
                </a:solidFill>
              </a:rPr>
              <a:t>D. </a:t>
            </a:r>
            <a:r>
              <a:rPr lang="es-AR" sz="1300" b="1" dirty="0" smtClean="0">
                <a:solidFill>
                  <a:srgbClr val="462920"/>
                </a:solidFill>
              </a:rPr>
              <a:t>Método del barreno</a:t>
            </a:r>
            <a:endParaRPr lang="es-AR" sz="1300" b="1" dirty="0">
              <a:solidFill>
                <a:srgbClr val="462920"/>
              </a:solidFill>
            </a:endParaRPr>
          </a:p>
          <a:p>
            <a:pPr>
              <a:spcAft>
                <a:spcPts val="600"/>
              </a:spcAft>
            </a:pPr>
            <a:r>
              <a:rPr lang="es-AR" sz="1300" b="1" dirty="0" smtClean="0">
                <a:solidFill>
                  <a:srgbClr val="462920"/>
                </a:solidFill>
              </a:rPr>
              <a:t>E. </a:t>
            </a:r>
            <a:r>
              <a:rPr lang="es-AR" sz="1300" b="1" dirty="0" smtClean="0">
                <a:solidFill>
                  <a:srgbClr val="462920"/>
                </a:solidFill>
              </a:rPr>
              <a:t>Método cerca de la superficie</a:t>
            </a:r>
            <a:endParaRPr lang="es-AR" sz="1300" b="1" dirty="0">
              <a:solidFill>
                <a:srgbClr val="462920"/>
              </a:solidFill>
            </a:endParaRPr>
          </a:p>
          <a:p>
            <a:pPr>
              <a:spcAft>
                <a:spcPts val="600"/>
              </a:spcAft>
            </a:pPr>
            <a:r>
              <a:rPr lang="es-AR" sz="1300" b="1" dirty="0" smtClean="0">
                <a:solidFill>
                  <a:srgbClr val="462920"/>
                </a:solidFill>
              </a:rPr>
              <a:t>F. </a:t>
            </a:r>
            <a:r>
              <a:rPr lang="es-AR" sz="1300" b="1" dirty="0" smtClean="0">
                <a:solidFill>
                  <a:srgbClr val="462920"/>
                </a:solidFill>
              </a:rPr>
              <a:t>Reportar sus datos a GLOBE</a:t>
            </a:r>
            <a:endParaRPr lang="es-AR" sz="1300" b="1" dirty="0">
              <a:solidFill>
                <a:srgbClr val="462920"/>
              </a:solidFill>
            </a:endParaRPr>
          </a:p>
          <a:p>
            <a:pPr>
              <a:spcAft>
                <a:spcPts val="600"/>
              </a:spcAft>
            </a:pPr>
            <a:r>
              <a:rPr lang="es-AR" sz="1300" b="1" dirty="0" smtClean="0">
                <a:solidFill>
                  <a:srgbClr val="462920"/>
                </a:solidFill>
              </a:rPr>
              <a:t>G. </a:t>
            </a:r>
            <a:r>
              <a:rPr lang="es-AR" sz="1300" b="1" dirty="0" smtClean="0">
                <a:solidFill>
                  <a:srgbClr val="462920"/>
                </a:solidFill>
              </a:rPr>
              <a:t>Visualizar sus datos</a:t>
            </a:r>
            <a:endParaRPr lang="es-AR" sz="1300" b="1" dirty="0">
              <a:solidFill>
                <a:srgbClr val="462920"/>
              </a:solidFill>
            </a:endParaRPr>
          </a:p>
          <a:p>
            <a:pPr>
              <a:spcAft>
                <a:spcPts val="600"/>
              </a:spcAft>
            </a:pPr>
            <a:r>
              <a:rPr lang="es-AR" sz="1300" b="1" dirty="0" smtClean="0">
                <a:solidFill>
                  <a:srgbClr val="462920"/>
                </a:solidFill>
              </a:rPr>
              <a:t>H. Auto evaluación</a:t>
            </a:r>
          </a:p>
          <a:p>
            <a:pPr>
              <a:spcAft>
                <a:spcPts val="600"/>
              </a:spcAft>
            </a:pPr>
            <a:r>
              <a:rPr lang="es-AR" sz="1300" b="1" dirty="0" smtClean="0">
                <a:solidFill>
                  <a:srgbClr val="462920"/>
                </a:solidFill>
              </a:rPr>
              <a:t>I. Información adicional</a:t>
            </a:r>
            <a:endParaRPr lang="es-AR" sz="1300" b="1" dirty="0">
              <a:solidFill>
                <a:srgbClr val="462920"/>
              </a:solidFill>
            </a:endParaRPr>
          </a:p>
        </p:txBody>
      </p:sp>
    </p:spTree>
    <p:extLst>
      <p:ext uri="{BB962C8B-B14F-4D97-AF65-F5344CB8AC3E}">
        <p14:creationId xmlns:p14="http://schemas.microsoft.com/office/powerpoint/2010/main" val="16264811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7412239-1292-C749-8343-A6DE4C9B54BD}" type="slidenum">
              <a:rPr lang="en-US" smtClean="0"/>
              <a:t>19</a:t>
            </a:fld>
            <a:endParaRPr lang="en-US" dirty="0"/>
          </a:p>
        </p:txBody>
      </p:sp>
      <p:sp>
        <p:nvSpPr>
          <p:cNvPr id="3" name="Title 2">
            <a:extLst>
              <a:ext uri="{FF2B5EF4-FFF2-40B4-BE49-F238E27FC236}">
                <a16:creationId xmlns:a16="http://schemas.microsoft.com/office/drawing/2014/main" id="{9E68F3C1-A142-4BBB-9F9B-457C6A48E21D}"/>
              </a:ext>
            </a:extLst>
          </p:cNvPr>
          <p:cNvSpPr>
            <a:spLocks noGrp="1"/>
          </p:cNvSpPr>
          <p:nvPr>
            <p:ph type="title"/>
          </p:nvPr>
        </p:nvSpPr>
        <p:spPr>
          <a:xfrm>
            <a:off x="1212475" y="985824"/>
            <a:ext cx="7886700" cy="817288"/>
          </a:xfrm>
        </p:spPr>
        <p:txBody>
          <a:bodyPr/>
          <a:lstStyle/>
          <a:p>
            <a:r>
              <a:rPr lang="es-ES" sz="2400" b="1" dirty="0">
                <a:solidFill>
                  <a:srgbClr val="3B2B0E"/>
                </a:solidFill>
                <a:latin typeface="Calibri" panose="020F0502020204030204" pitchFamily="34" charset="0"/>
                <a:ea typeface="+mn-ea"/>
                <a:cs typeface="+mn-cs"/>
              </a:rPr>
              <a:t>Describa el material </a:t>
            </a:r>
            <a:r>
              <a:rPr lang="es-ES" sz="2400" b="1" dirty="0" smtClean="0">
                <a:solidFill>
                  <a:srgbClr val="3B2B0E"/>
                </a:solidFill>
                <a:latin typeface="Calibri" panose="020F0502020204030204" pitchFamily="34" charset="0"/>
                <a:ea typeface="+mn-ea"/>
                <a:cs typeface="+mn-cs"/>
              </a:rPr>
              <a:t>parental a </a:t>
            </a:r>
            <a:r>
              <a:rPr lang="es-ES" sz="2400" b="1" dirty="0">
                <a:solidFill>
                  <a:srgbClr val="3B2B0E"/>
                </a:solidFill>
                <a:latin typeface="Calibri" panose="020F0502020204030204" pitchFamily="34" charset="0"/>
                <a:ea typeface="+mn-ea"/>
                <a:cs typeface="+mn-cs"/>
              </a:rPr>
              <a:t>partir del cual se formó el suelo:</a:t>
            </a:r>
            <a:endParaRPr lang="es-AR" dirty="0"/>
          </a:p>
        </p:txBody>
      </p:sp>
      <p:sp>
        <p:nvSpPr>
          <p:cNvPr id="10" name="Content Placeholder 2"/>
          <p:cNvSpPr txBox="1">
            <a:spLocks/>
          </p:cNvSpPr>
          <p:nvPr/>
        </p:nvSpPr>
        <p:spPr>
          <a:xfrm>
            <a:off x="1256372" y="1848495"/>
            <a:ext cx="7624554" cy="4712808"/>
          </a:xfrm>
          <a:prstGeom prst="rect">
            <a:avLst/>
          </a:prstGeom>
        </p:spPr>
        <p:txBody>
          <a:bodyPr vert="horz" lIns="91440" tIns="45720" rIns="91440" bIns="45720" rtlCol="0">
            <a:normAutofit fontScale="4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spcAft>
                <a:spcPct val="0"/>
              </a:spcAft>
              <a:buNone/>
            </a:pPr>
            <a:r>
              <a:rPr lang="es-ES" sz="3400" dirty="0"/>
              <a:t>¿Cuál es el material </a:t>
            </a:r>
            <a:r>
              <a:rPr lang="es-ES" sz="3400" dirty="0" smtClean="0"/>
              <a:t>parental </a:t>
            </a:r>
            <a:r>
              <a:rPr lang="es-ES" sz="3400" dirty="0"/>
              <a:t>a partir del cual se formó el suelo? ¿Era el lecho de roca? Si es así, busque rocas en la superficie que le digan algo sobre el tipo de roca. ¿Tu suelo pudo haber sido depositado por el agua o el viento, por un glaciar o un volcán? Pista: ¡Esto no es fácil! Asegúrese de ponerse en contacto con un edafólogo local para que le ayude a responder esta pregunta si la respuesta no es evidente para usted</a:t>
            </a:r>
            <a:r>
              <a:rPr lang="es-ES" sz="3400" dirty="0" smtClean="0"/>
              <a:t>.</a:t>
            </a:r>
          </a:p>
          <a:p>
            <a:pPr marL="0" indent="0" algn="just">
              <a:lnSpc>
                <a:spcPct val="100000"/>
              </a:lnSpc>
              <a:spcAft>
                <a:spcPct val="0"/>
              </a:spcAft>
              <a:buNone/>
            </a:pPr>
            <a:r>
              <a:rPr lang="es-AR" sz="3400" dirty="0" smtClean="0"/>
              <a:t>Algunos ejemplos de material parental son:</a:t>
            </a:r>
          </a:p>
          <a:p>
            <a:pPr>
              <a:lnSpc>
                <a:spcPct val="100000"/>
              </a:lnSpc>
              <a:spcAft>
                <a:spcPct val="0"/>
              </a:spcAft>
            </a:pPr>
            <a:r>
              <a:rPr lang="es-ES" sz="3400" dirty="0"/>
              <a:t>Base</a:t>
            </a:r>
          </a:p>
          <a:p>
            <a:pPr>
              <a:lnSpc>
                <a:spcPct val="100000"/>
              </a:lnSpc>
              <a:spcAft>
                <a:spcPct val="0"/>
              </a:spcAft>
            </a:pPr>
            <a:r>
              <a:rPr lang="es-ES" sz="3400" dirty="0"/>
              <a:t>Material </a:t>
            </a:r>
            <a:r>
              <a:rPr lang="es-ES" sz="3400" dirty="0" err="1"/>
              <a:t>organico</a:t>
            </a:r>
            <a:endParaRPr lang="es-ES" sz="3400" dirty="0"/>
          </a:p>
          <a:p>
            <a:pPr>
              <a:lnSpc>
                <a:spcPct val="100000"/>
              </a:lnSpc>
              <a:spcAft>
                <a:spcPct val="0"/>
              </a:spcAft>
            </a:pPr>
            <a:r>
              <a:rPr lang="es-ES" sz="3400" dirty="0"/>
              <a:t>Material de construcción</a:t>
            </a:r>
          </a:p>
          <a:p>
            <a:pPr>
              <a:lnSpc>
                <a:spcPct val="100000"/>
              </a:lnSpc>
              <a:spcAft>
                <a:spcPct val="0"/>
              </a:spcAft>
            </a:pPr>
            <a:r>
              <a:rPr lang="es-ES" sz="3400" dirty="0"/>
              <a:t>Marina</a:t>
            </a:r>
          </a:p>
          <a:p>
            <a:pPr>
              <a:lnSpc>
                <a:spcPct val="100000"/>
              </a:lnSpc>
              <a:spcAft>
                <a:spcPct val="0"/>
              </a:spcAft>
            </a:pPr>
            <a:r>
              <a:rPr lang="es-ES" sz="3400" dirty="0" smtClean="0"/>
              <a:t>Lago</a:t>
            </a:r>
            <a:endParaRPr lang="es-ES" sz="3400" dirty="0"/>
          </a:p>
          <a:p>
            <a:pPr>
              <a:lnSpc>
                <a:spcPct val="100000"/>
              </a:lnSpc>
              <a:spcAft>
                <a:spcPct val="0"/>
              </a:spcAft>
            </a:pPr>
            <a:r>
              <a:rPr lang="es-ES" sz="3400" dirty="0"/>
              <a:t>Arroyo</a:t>
            </a:r>
          </a:p>
          <a:p>
            <a:pPr>
              <a:lnSpc>
                <a:spcPct val="100000"/>
              </a:lnSpc>
              <a:spcAft>
                <a:spcPct val="0"/>
              </a:spcAft>
            </a:pPr>
            <a:r>
              <a:rPr lang="es-ES" sz="3400" dirty="0"/>
              <a:t>Viento</a:t>
            </a:r>
          </a:p>
          <a:p>
            <a:pPr>
              <a:lnSpc>
                <a:spcPct val="100000"/>
              </a:lnSpc>
              <a:spcAft>
                <a:spcPct val="0"/>
              </a:spcAft>
            </a:pPr>
            <a:r>
              <a:rPr lang="es-ES" sz="3400" dirty="0" smtClean="0"/>
              <a:t>Glaciares</a:t>
            </a:r>
            <a:endParaRPr lang="es-ES" sz="3400" dirty="0"/>
          </a:p>
          <a:p>
            <a:pPr>
              <a:lnSpc>
                <a:spcPct val="100000"/>
              </a:lnSpc>
              <a:spcAft>
                <a:spcPct val="0"/>
              </a:spcAft>
            </a:pPr>
            <a:r>
              <a:rPr lang="es-ES" sz="3400" dirty="0" smtClean="0"/>
              <a:t>Volcanes</a:t>
            </a:r>
            <a:endParaRPr lang="es-ES" sz="3400" dirty="0"/>
          </a:p>
          <a:p>
            <a:pPr>
              <a:lnSpc>
                <a:spcPct val="100000"/>
              </a:lnSpc>
              <a:spcAft>
                <a:spcPct val="0"/>
              </a:spcAft>
            </a:pPr>
            <a:r>
              <a:rPr lang="es-ES" sz="3400" dirty="0"/>
              <a:t>Materiales sueltos en pendiente movidos por gravedad u otros</a:t>
            </a:r>
            <a:endParaRPr lang="es-AR" sz="2900" dirty="0" smtClean="0"/>
          </a:p>
          <a:p>
            <a:pPr marL="0" indent="0">
              <a:lnSpc>
                <a:spcPct val="100000"/>
              </a:lnSpc>
              <a:spcAft>
                <a:spcPct val="0"/>
              </a:spcAft>
              <a:buNone/>
            </a:pPr>
            <a:endParaRPr lang="es-AR" sz="2900" dirty="0" smtClean="0"/>
          </a:p>
          <a:p>
            <a:pPr marL="0" indent="0">
              <a:lnSpc>
                <a:spcPct val="100000"/>
              </a:lnSpc>
              <a:spcAft>
                <a:spcPct val="0"/>
              </a:spcAft>
              <a:buNone/>
            </a:pPr>
            <a:endParaRPr lang="es-AR" sz="2900" dirty="0" smtClean="0"/>
          </a:p>
          <a:p>
            <a:pPr marL="0" indent="0">
              <a:lnSpc>
                <a:spcPct val="100000"/>
              </a:lnSpc>
              <a:spcAft>
                <a:spcPct val="0"/>
              </a:spcAft>
              <a:buNone/>
            </a:pPr>
            <a:endParaRPr lang="es-AR" sz="2900" dirty="0" smtClean="0"/>
          </a:p>
          <a:p>
            <a:pPr marL="0" indent="0">
              <a:lnSpc>
                <a:spcPct val="100000"/>
              </a:lnSpc>
              <a:spcAft>
                <a:spcPct val="0"/>
              </a:spcAft>
              <a:buNone/>
            </a:pPr>
            <a:endParaRPr lang="es-AR" sz="2900" dirty="0" smtClean="0"/>
          </a:p>
          <a:p>
            <a:pPr marL="0" indent="0">
              <a:lnSpc>
                <a:spcPct val="100000"/>
              </a:lnSpc>
              <a:spcAft>
                <a:spcPct val="0"/>
              </a:spcAft>
              <a:buNone/>
            </a:pPr>
            <a:endParaRPr lang="es-AR" sz="2900" dirty="0" smtClean="0"/>
          </a:p>
          <a:p>
            <a:pPr marL="0" indent="0">
              <a:lnSpc>
                <a:spcPct val="100000"/>
              </a:lnSpc>
              <a:spcAft>
                <a:spcPct val="0"/>
              </a:spcAft>
              <a:buNone/>
            </a:pPr>
            <a:endParaRPr lang="es-AR" sz="2900" dirty="0" smtClean="0"/>
          </a:p>
          <a:p>
            <a:pPr marL="0" indent="0">
              <a:lnSpc>
                <a:spcPct val="100000"/>
              </a:lnSpc>
              <a:spcAft>
                <a:spcPct val="0"/>
              </a:spcAft>
              <a:buNone/>
            </a:pPr>
            <a:endParaRPr lang="es-AR" sz="2900" dirty="0" smtClean="0"/>
          </a:p>
          <a:p>
            <a:pPr marL="0" indent="0">
              <a:lnSpc>
                <a:spcPct val="100000"/>
              </a:lnSpc>
              <a:spcAft>
                <a:spcPct val="0"/>
              </a:spcAft>
              <a:buNone/>
            </a:pPr>
            <a:endParaRPr lang="es-AR" altLang="en-US" sz="1800" dirty="0" smtClean="0"/>
          </a:p>
          <a:p>
            <a:pPr marL="0" indent="0">
              <a:lnSpc>
                <a:spcPct val="100000"/>
              </a:lnSpc>
              <a:spcAft>
                <a:spcPct val="0"/>
              </a:spcAft>
              <a:buNone/>
            </a:pPr>
            <a:endParaRPr lang="es-AR" altLang="en-US" sz="1800" dirty="0"/>
          </a:p>
        </p:txBody>
      </p:sp>
      <p:sp>
        <p:nvSpPr>
          <p:cNvPr id="9" name="CuadroTexto 8"/>
          <p:cNvSpPr txBox="1"/>
          <p:nvPr/>
        </p:nvSpPr>
        <p:spPr>
          <a:xfrm>
            <a:off x="29532" y="1085757"/>
            <a:ext cx="1160471" cy="5509200"/>
          </a:xfrm>
          <a:prstGeom prst="rect">
            <a:avLst/>
          </a:prstGeom>
          <a:noFill/>
        </p:spPr>
        <p:txBody>
          <a:bodyPr wrap="square" rtlCol="0">
            <a:spAutoFit/>
          </a:bodyPr>
          <a:lstStyle/>
          <a:p>
            <a:pPr>
              <a:spcAft>
                <a:spcPts val="600"/>
              </a:spcAft>
            </a:pPr>
            <a:r>
              <a:rPr lang="es-AR" sz="1300" b="1" dirty="0">
                <a:solidFill>
                  <a:srgbClr val="462920"/>
                </a:solidFill>
              </a:rPr>
              <a:t>A. ¿Por qué caracterizar el perfil del suelo?</a:t>
            </a:r>
            <a:endParaRPr lang="es-AR" sz="1300" b="1" dirty="0">
              <a:solidFill>
                <a:srgbClr val="462920"/>
              </a:solidFill>
            </a:endParaRPr>
          </a:p>
          <a:p>
            <a:pPr>
              <a:spcAft>
                <a:spcPts val="600"/>
              </a:spcAft>
            </a:pPr>
            <a:r>
              <a:rPr lang="es-AR" sz="1300" b="1" dirty="0">
                <a:solidFill>
                  <a:schemeClr val="bg1"/>
                </a:solidFill>
              </a:rPr>
              <a:t>B</a:t>
            </a:r>
            <a:r>
              <a:rPr lang="es-AR" sz="1300" b="1" dirty="0">
                <a:solidFill>
                  <a:schemeClr val="bg1"/>
                </a:solidFill>
              </a:rPr>
              <a:t>. Seleccione y defina su sitio</a:t>
            </a:r>
            <a:endParaRPr lang="es-AR" sz="1300" b="1" dirty="0">
              <a:solidFill>
                <a:schemeClr val="bg1"/>
              </a:solidFill>
            </a:endParaRPr>
          </a:p>
          <a:p>
            <a:pPr>
              <a:spcAft>
                <a:spcPts val="600"/>
              </a:spcAft>
            </a:pPr>
            <a:r>
              <a:rPr lang="es-AR" sz="1300" b="1" dirty="0" smtClean="0">
                <a:solidFill>
                  <a:srgbClr val="462920"/>
                </a:solidFill>
              </a:rPr>
              <a:t>C. </a:t>
            </a:r>
            <a:r>
              <a:rPr lang="es-AR" sz="1300" b="1" dirty="0" smtClean="0">
                <a:solidFill>
                  <a:srgbClr val="462920"/>
                </a:solidFill>
              </a:rPr>
              <a:t>Método del pozo</a:t>
            </a:r>
            <a:endParaRPr lang="es-AR" sz="1300" b="1" dirty="0">
              <a:solidFill>
                <a:srgbClr val="462920"/>
              </a:solidFill>
            </a:endParaRPr>
          </a:p>
          <a:p>
            <a:pPr>
              <a:spcAft>
                <a:spcPts val="600"/>
              </a:spcAft>
            </a:pPr>
            <a:r>
              <a:rPr lang="es-AR" sz="1300" b="1" dirty="0" smtClean="0">
                <a:solidFill>
                  <a:srgbClr val="462920"/>
                </a:solidFill>
              </a:rPr>
              <a:t>D. </a:t>
            </a:r>
            <a:r>
              <a:rPr lang="es-AR" sz="1300" b="1" dirty="0" smtClean="0">
                <a:solidFill>
                  <a:srgbClr val="462920"/>
                </a:solidFill>
              </a:rPr>
              <a:t>Método del barreno</a:t>
            </a:r>
            <a:endParaRPr lang="es-AR" sz="1300" b="1" dirty="0">
              <a:solidFill>
                <a:srgbClr val="462920"/>
              </a:solidFill>
            </a:endParaRPr>
          </a:p>
          <a:p>
            <a:pPr>
              <a:spcAft>
                <a:spcPts val="600"/>
              </a:spcAft>
            </a:pPr>
            <a:r>
              <a:rPr lang="es-AR" sz="1300" b="1" dirty="0" smtClean="0">
                <a:solidFill>
                  <a:srgbClr val="462920"/>
                </a:solidFill>
              </a:rPr>
              <a:t>E. </a:t>
            </a:r>
            <a:r>
              <a:rPr lang="es-AR" sz="1300" b="1" dirty="0" smtClean="0">
                <a:solidFill>
                  <a:srgbClr val="462920"/>
                </a:solidFill>
              </a:rPr>
              <a:t>Método cerca de la superficie</a:t>
            </a:r>
            <a:endParaRPr lang="es-AR" sz="1300" b="1" dirty="0">
              <a:solidFill>
                <a:srgbClr val="462920"/>
              </a:solidFill>
            </a:endParaRPr>
          </a:p>
          <a:p>
            <a:pPr>
              <a:spcAft>
                <a:spcPts val="600"/>
              </a:spcAft>
            </a:pPr>
            <a:r>
              <a:rPr lang="es-AR" sz="1300" b="1" dirty="0" smtClean="0">
                <a:solidFill>
                  <a:srgbClr val="462920"/>
                </a:solidFill>
              </a:rPr>
              <a:t>F. </a:t>
            </a:r>
            <a:r>
              <a:rPr lang="es-AR" sz="1300" b="1" dirty="0" smtClean="0">
                <a:solidFill>
                  <a:srgbClr val="462920"/>
                </a:solidFill>
              </a:rPr>
              <a:t>Reportar sus datos a GLOBE</a:t>
            </a:r>
            <a:endParaRPr lang="es-AR" sz="1300" b="1" dirty="0">
              <a:solidFill>
                <a:srgbClr val="462920"/>
              </a:solidFill>
            </a:endParaRPr>
          </a:p>
          <a:p>
            <a:pPr>
              <a:spcAft>
                <a:spcPts val="600"/>
              </a:spcAft>
            </a:pPr>
            <a:r>
              <a:rPr lang="es-AR" sz="1300" b="1" dirty="0" smtClean="0">
                <a:solidFill>
                  <a:srgbClr val="462920"/>
                </a:solidFill>
              </a:rPr>
              <a:t>G. </a:t>
            </a:r>
            <a:r>
              <a:rPr lang="es-AR" sz="1300" b="1" dirty="0" smtClean="0">
                <a:solidFill>
                  <a:srgbClr val="462920"/>
                </a:solidFill>
              </a:rPr>
              <a:t>Visualizar sus datos</a:t>
            </a:r>
            <a:endParaRPr lang="es-AR" sz="1300" b="1" dirty="0">
              <a:solidFill>
                <a:srgbClr val="462920"/>
              </a:solidFill>
            </a:endParaRPr>
          </a:p>
          <a:p>
            <a:pPr>
              <a:spcAft>
                <a:spcPts val="600"/>
              </a:spcAft>
            </a:pPr>
            <a:r>
              <a:rPr lang="es-AR" sz="1300" b="1" dirty="0" smtClean="0">
                <a:solidFill>
                  <a:srgbClr val="462920"/>
                </a:solidFill>
              </a:rPr>
              <a:t>H. Auto evaluación</a:t>
            </a:r>
          </a:p>
          <a:p>
            <a:pPr>
              <a:spcAft>
                <a:spcPts val="600"/>
              </a:spcAft>
            </a:pPr>
            <a:r>
              <a:rPr lang="es-AR" sz="1300" b="1" dirty="0" smtClean="0">
                <a:solidFill>
                  <a:srgbClr val="462920"/>
                </a:solidFill>
              </a:rPr>
              <a:t>I. Información adicional</a:t>
            </a:r>
            <a:endParaRPr lang="es-AR" sz="1300" b="1" dirty="0">
              <a:solidFill>
                <a:srgbClr val="462920"/>
              </a:solidFill>
            </a:endParaRPr>
          </a:p>
        </p:txBody>
      </p:sp>
    </p:spTree>
    <p:extLst>
      <p:ext uri="{BB962C8B-B14F-4D97-AF65-F5344CB8AC3E}">
        <p14:creationId xmlns:p14="http://schemas.microsoft.com/office/powerpoint/2010/main" val="15892308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17412239-1292-C749-8343-A6DE4C9B54BD}" type="slidenum">
              <a:rPr lang="en-US" smtClean="0"/>
              <a:t>20</a:t>
            </a:fld>
            <a:endParaRPr lang="en-US" dirty="0"/>
          </a:p>
        </p:txBody>
      </p:sp>
      <p:sp>
        <p:nvSpPr>
          <p:cNvPr id="4" name="Title 3">
            <a:extLst>
              <a:ext uri="{FF2B5EF4-FFF2-40B4-BE49-F238E27FC236}">
                <a16:creationId xmlns:a16="http://schemas.microsoft.com/office/drawing/2014/main" id="{702596D3-80CE-47AD-A5CB-511B6AFB44CD}"/>
              </a:ext>
            </a:extLst>
          </p:cNvPr>
          <p:cNvSpPr>
            <a:spLocks noGrp="1"/>
          </p:cNvSpPr>
          <p:nvPr>
            <p:ph type="title"/>
          </p:nvPr>
        </p:nvSpPr>
        <p:spPr>
          <a:xfrm>
            <a:off x="1436120" y="957426"/>
            <a:ext cx="7643225" cy="1117174"/>
          </a:xfrm>
        </p:spPr>
        <p:txBody>
          <a:bodyPr>
            <a:normAutofit/>
          </a:bodyPr>
          <a:lstStyle/>
          <a:p>
            <a:r>
              <a:rPr lang="es-ES" sz="2800" b="1" dirty="0">
                <a:solidFill>
                  <a:srgbClr val="48340C"/>
                </a:solidFill>
                <a:latin typeface="Calibri" panose="020F0502020204030204" pitchFamily="34" charset="0"/>
                <a:ea typeface="+mn-ea"/>
                <a:cs typeface="+mn-cs"/>
              </a:rPr>
              <a:t>Exposición del Perfil de Caracterización del Suelo: Método del Pozo</a:t>
            </a:r>
            <a:endParaRPr lang="es-AR" sz="4000" dirty="0"/>
          </a:p>
        </p:txBody>
      </p:sp>
      <p:sp>
        <p:nvSpPr>
          <p:cNvPr id="10" name="Content Placeholder 2"/>
          <p:cNvSpPr txBox="1">
            <a:spLocks/>
          </p:cNvSpPr>
          <p:nvPr/>
        </p:nvSpPr>
        <p:spPr>
          <a:xfrm>
            <a:off x="1436120" y="2074600"/>
            <a:ext cx="7574875"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r>
              <a:rPr lang="es-ES" sz="1600" b="1" dirty="0"/>
              <a:t>Método del Pozo: </a:t>
            </a:r>
            <a:r>
              <a:rPr lang="es-ES" sz="1600" dirty="0"/>
              <a:t>Los estudiantes cavan un pozo de suelo de aproximadamente 1 metro de profundidad (o hasta que se alcance una capa impenetrable) y tan grande como sea necesario para observar fácilmente todos los horizontes del suelo desde el fondo hasta la parte superior del pozo (aproximadamente 1,5 x 1,5 m de ancho). Retire la vegetación antes de excavar.</a:t>
            </a:r>
            <a:endParaRPr lang="es-AR" sz="1600" dirty="0"/>
          </a:p>
        </p:txBody>
      </p:sp>
      <p:pic>
        <p:nvPicPr>
          <p:cNvPr id="12" name="Content Placeholder 11" descr="Photo of a shovel going into soil where the grass and vegetation have been removed."/>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3280457" y="3284375"/>
            <a:ext cx="3886200" cy="2914650"/>
          </a:xfrm>
        </p:spPr>
      </p:pic>
      <p:sp>
        <p:nvSpPr>
          <p:cNvPr id="9" name="CuadroTexto 8"/>
          <p:cNvSpPr txBox="1"/>
          <p:nvPr/>
        </p:nvSpPr>
        <p:spPr>
          <a:xfrm>
            <a:off x="29532" y="1085757"/>
            <a:ext cx="1160471" cy="5509200"/>
          </a:xfrm>
          <a:prstGeom prst="rect">
            <a:avLst/>
          </a:prstGeom>
          <a:noFill/>
        </p:spPr>
        <p:txBody>
          <a:bodyPr wrap="square" rtlCol="0">
            <a:spAutoFit/>
          </a:bodyPr>
          <a:lstStyle/>
          <a:p>
            <a:pPr>
              <a:spcAft>
                <a:spcPts val="600"/>
              </a:spcAft>
            </a:pPr>
            <a:r>
              <a:rPr lang="es-AR" sz="1300" b="1" dirty="0">
                <a:solidFill>
                  <a:srgbClr val="462920"/>
                </a:solidFill>
              </a:rPr>
              <a:t>A. ¿Por qué caracterizar el </a:t>
            </a:r>
            <a:r>
              <a:rPr lang="es-AR" sz="1300" b="1" dirty="0">
                <a:solidFill>
                  <a:srgbClr val="462920"/>
                </a:solidFill>
              </a:rPr>
              <a:t>perfil del suelo?</a:t>
            </a:r>
          </a:p>
          <a:p>
            <a:pPr>
              <a:spcAft>
                <a:spcPts val="600"/>
              </a:spcAft>
            </a:pPr>
            <a:r>
              <a:rPr lang="es-AR" sz="1300" b="1" dirty="0">
                <a:solidFill>
                  <a:srgbClr val="462920"/>
                </a:solidFill>
              </a:rPr>
              <a:t>B. Seleccione y defina su sitio</a:t>
            </a:r>
          </a:p>
          <a:p>
            <a:pPr>
              <a:spcAft>
                <a:spcPts val="600"/>
              </a:spcAft>
            </a:pPr>
            <a:r>
              <a:rPr lang="es-AR" sz="1300" b="1" dirty="0">
                <a:solidFill>
                  <a:schemeClr val="bg1"/>
                </a:solidFill>
              </a:rPr>
              <a:t>C. Método del pozo</a:t>
            </a:r>
            <a:endParaRPr lang="es-AR" sz="1300" b="1" dirty="0">
              <a:solidFill>
                <a:schemeClr val="bg1"/>
              </a:solidFill>
            </a:endParaRPr>
          </a:p>
          <a:p>
            <a:pPr>
              <a:spcAft>
                <a:spcPts val="600"/>
              </a:spcAft>
            </a:pPr>
            <a:r>
              <a:rPr lang="es-AR" sz="1300" b="1" dirty="0" smtClean="0">
                <a:solidFill>
                  <a:srgbClr val="462920"/>
                </a:solidFill>
              </a:rPr>
              <a:t>D. </a:t>
            </a:r>
            <a:r>
              <a:rPr lang="es-AR" sz="1300" b="1" dirty="0" smtClean="0">
                <a:solidFill>
                  <a:srgbClr val="462920"/>
                </a:solidFill>
              </a:rPr>
              <a:t>Método del barreno</a:t>
            </a:r>
            <a:endParaRPr lang="es-AR" sz="1300" b="1" dirty="0">
              <a:solidFill>
                <a:srgbClr val="462920"/>
              </a:solidFill>
            </a:endParaRPr>
          </a:p>
          <a:p>
            <a:pPr>
              <a:spcAft>
                <a:spcPts val="600"/>
              </a:spcAft>
            </a:pPr>
            <a:r>
              <a:rPr lang="es-AR" sz="1300" b="1" dirty="0" smtClean="0">
                <a:solidFill>
                  <a:srgbClr val="462920"/>
                </a:solidFill>
              </a:rPr>
              <a:t>E. </a:t>
            </a:r>
            <a:r>
              <a:rPr lang="es-AR" sz="1300" b="1" dirty="0" smtClean="0">
                <a:solidFill>
                  <a:srgbClr val="462920"/>
                </a:solidFill>
              </a:rPr>
              <a:t>Método cerca de la superficie</a:t>
            </a:r>
            <a:endParaRPr lang="es-AR" sz="1300" b="1" dirty="0">
              <a:solidFill>
                <a:srgbClr val="462920"/>
              </a:solidFill>
            </a:endParaRPr>
          </a:p>
          <a:p>
            <a:pPr>
              <a:spcAft>
                <a:spcPts val="600"/>
              </a:spcAft>
            </a:pPr>
            <a:r>
              <a:rPr lang="es-AR" sz="1300" b="1" dirty="0" smtClean="0">
                <a:solidFill>
                  <a:srgbClr val="462920"/>
                </a:solidFill>
              </a:rPr>
              <a:t>F. </a:t>
            </a:r>
            <a:r>
              <a:rPr lang="es-AR" sz="1300" b="1" dirty="0" smtClean="0">
                <a:solidFill>
                  <a:srgbClr val="462920"/>
                </a:solidFill>
              </a:rPr>
              <a:t>Reportar sus datos a GLOBE</a:t>
            </a:r>
            <a:endParaRPr lang="es-AR" sz="1300" b="1" dirty="0">
              <a:solidFill>
                <a:srgbClr val="462920"/>
              </a:solidFill>
            </a:endParaRPr>
          </a:p>
          <a:p>
            <a:pPr>
              <a:spcAft>
                <a:spcPts val="600"/>
              </a:spcAft>
            </a:pPr>
            <a:r>
              <a:rPr lang="es-AR" sz="1300" b="1" dirty="0" smtClean="0">
                <a:solidFill>
                  <a:srgbClr val="462920"/>
                </a:solidFill>
              </a:rPr>
              <a:t>G. </a:t>
            </a:r>
            <a:r>
              <a:rPr lang="es-AR" sz="1300" b="1" dirty="0" smtClean="0">
                <a:solidFill>
                  <a:srgbClr val="462920"/>
                </a:solidFill>
              </a:rPr>
              <a:t>Visualizar sus datos</a:t>
            </a:r>
            <a:endParaRPr lang="es-AR" sz="1300" b="1" dirty="0">
              <a:solidFill>
                <a:srgbClr val="462920"/>
              </a:solidFill>
            </a:endParaRPr>
          </a:p>
          <a:p>
            <a:pPr>
              <a:spcAft>
                <a:spcPts val="600"/>
              </a:spcAft>
            </a:pPr>
            <a:r>
              <a:rPr lang="es-AR" sz="1300" b="1" dirty="0" smtClean="0">
                <a:solidFill>
                  <a:srgbClr val="462920"/>
                </a:solidFill>
              </a:rPr>
              <a:t>H. Auto evaluación</a:t>
            </a:r>
          </a:p>
          <a:p>
            <a:pPr>
              <a:spcAft>
                <a:spcPts val="600"/>
              </a:spcAft>
            </a:pPr>
            <a:r>
              <a:rPr lang="es-AR" sz="1300" b="1" dirty="0" smtClean="0">
                <a:solidFill>
                  <a:srgbClr val="462920"/>
                </a:solidFill>
              </a:rPr>
              <a:t>I. Información adicional</a:t>
            </a:r>
            <a:endParaRPr lang="es-AR" sz="1300" b="1" dirty="0">
              <a:solidFill>
                <a:srgbClr val="462920"/>
              </a:solidFill>
            </a:endParaRPr>
          </a:p>
        </p:txBody>
      </p:sp>
    </p:spTree>
    <p:extLst>
      <p:ext uri="{BB962C8B-B14F-4D97-AF65-F5344CB8AC3E}">
        <p14:creationId xmlns:p14="http://schemas.microsoft.com/office/powerpoint/2010/main" val="16663349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7412239-1292-C749-8343-A6DE4C9B54BD}" type="slidenum">
              <a:rPr lang="en-US" smtClean="0"/>
              <a:t>21</a:t>
            </a:fld>
            <a:endParaRPr lang="en-US" dirty="0"/>
          </a:p>
        </p:txBody>
      </p:sp>
      <p:sp>
        <p:nvSpPr>
          <p:cNvPr id="5" name="Title 4">
            <a:extLst>
              <a:ext uri="{FF2B5EF4-FFF2-40B4-BE49-F238E27FC236}">
                <a16:creationId xmlns:a16="http://schemas.microsoft.com/office/drawing/2014/main" id="{2D6619B9-F0FF-4AE7-898D-FE5672236DE7}"/>
              </a:ext>
            </a:extLst>
          </p:cNvPr>
          <p:cNvSpPr>
            <a:spLocks noGrp="1"/>
          </p:cNvSpPr>
          <p:nvPr>
            <p:ph type="title"/>
          </p:nvPr>
        </p:nvSpPr>
        <p:spPr>
          <a:xfrm>
            <a:off x="1581017" y="1027013"/>
            <a:ext cx="7596233" cy="1047587"/>
          </a:xfrm>
        </p:spPr>
        <p:txBody>
          <a:bodyPr>
            <a:normAutofit/>
          </a:bodyPr>
          <a:lstStyle/>
          <a:p>
            <a:r>
              <a:rPr lang="es-ES" sz="2800" b="1" dirty="0">
                <a:solidFill>
                  <a:srgbClr val="48340C"/>
                </a:solidFill>
                <a:latin typeface="Calibri" panose="020F0502020204030204" pitchFamily="34" charset="0"/>
                <a:ea typeface="+mn-ea"/>
                <a:cs typeface="+mn-cs"/>
              </a:rPr>
              <a:t>Exposición del Perfil de Caracterización del Suelo:</a:t>
            </a:r>
            <a:br>
              <a:rPr lang="es-ES" sz="2800" b="1" dirty="0">
                <a:solidFill>
                  <a:srgbClr val="48340C"/>
                </a:solidFill>
                <a:latin typeface="Calibri" panose="020F0502020204030204" pitchFamily="34" charset="0"/>
                <a:ea typeface="+mn-ea"/>
                <a:cs typeface="+mn-cs"/>
              </a:rPr>
            </a:br>
            <a:r>
              <a:rPr lang="es-ES" sz="2800" b="1" dirty="0">
                <a:solidFill>
                  <a:srgbClr val="48340C"/>
                </a:solidFill>
                <a:latin typeface="Calibri" panose="020F0502020204030204" pitchFamily="34" charset="0"/>
                <a:ea typeface="+mn-ea"/>
                <a:cs typeface="+mn-cs"/>
              </a:rPr>
              <a:t>Corte de carretera o característica de erosión</a:t>
            </a:r>
            <a:endParaRPr lang="es-AR" sz="4000" dirty="0"/>
          </a:p>
        </p:txBody>
      </p:sp>
      <p:sp>
        <p:nvSpPr>
          <p:cNvPr id="10" name="Content Placeholder 2"/>
          <p:cNvSpPr txBox="1">
            <a:spLocks/>
          </p:cNvSpPr>
          <p:nvPr/>
        </p:nvSpPr>
        <p:spPr>
          <a:xfrm>
            <a:off x="1436120" y="2074600"/>
            <a:ext cx="7574875" cy="16846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r>
              <a:rPr lang="es-ES" sz="1600" dirty="0"/>
              <a:t>En algunas situaciones, los estudiantes pueden realizar las mediciones de caracterización del suelo en un sitio donde el perfil del suelo ya ha sido expuesto por la acción humana o natural (p. ej., un corte de camino o el costado de un barranco).</a:t>
            </a:r>
          </a:p>
          <a:p>
            <a:pPr lvl="0"/>
            <a:r>
              <a:rPr lang="es-ES" sz="1600" dirty="0"/>
              <a:t>En estos casos, los maestros deben asegurarse de que el sitio sea seguro para los estudiantes y que no haya ninguna objeción a que raspen la superficie del suelo para exponer una cara de suelo fresco.</a:t>
            </a:r>
            <a:endParaRPr lang="es-AR" sz="1600" dirty="0"/>
          </a:p>
        </p:txBody>
      </p:sp>
      <p:pic>
        <p:nvPicPr>
          <p:cNvPr id="8" name="Content Placeholder 7" descr="Photo of a soil profile in an erosional feature. A river of flood water washed away the neighboring sediment leaving a wall of soil perfectly exposed. You can see a thick black A horizon at the top, with greyish and brown layers clearly demarcated below. "/>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1808745" y="4439961"/>
            <a:ext cx="3639123" cy="1552403"/>
          </a:xfrm>
        </p:spPr>
      </p:pic>
      <p:sp>
        <p:nvSpPr>
          <p:cNvPr id="3" name="TextBox 2"/>
          <p:cNvSpPr txBox="1"/>
          <p:nvPr/>
        </p:nvSpPr>
        <p:spPr>
          <a:xfrm>
            <a:off x="1581017" y="6425938"/>
            <a:ext cx="7215739" cy="307777"/>
          </a:xfrm>
          <a:prstGeom prst="rect">
            <a:avLst/>
          </a:prstGeom>
          <a:noFill/>
        </p:spPr>
        <p:txBody>
          <a:bodyPr wrap="square" rtlCol="0">
            <a:spAutoFit/>
          </a:bodyPr>
          <a:lstStyle/>
          <a:p>
            <a:r>
              <a:rPr lang="es-AR" sz="1400" dirty="0" smtClean="0"/>
              <a:t>Perfil del suelo, expuesto durante </a:t>
            </a:r>
            <a:r>
              <a:rPr lang="es-AR" sz="1400" dirty="0" smtClean="0"/>
              <a:t>una inundación en el 2013,</a:t>
            </a:r>
            <a:r>
              <a:rPr lang="es-AR" sz="1400" dirty="0" smtClean="0"/>
              <a:t> Boulder Colorado, EEUU</a:t>
            </a:r>
            <a:endParaRPr lang="es-AR" sz="1400" dirty="0"/>
          </a:p>
        </p:txBody>
      </p:sp>
      <p:sp>
        <p:nvSpPr>
          <p:cNvPr id="11" name="CuadroTexto 10"/>
          <p:cNvSpPr txBox="1"/>
          <p:nvPr/>
        </p:nvSpPr>
        <p:spPr>
          <a:xfrm>
            <a:off x="29532" y="1085757"/>
            <a:ext cx="1160471" cy="5509200"/>
          </a:xfrm>
          <a:prstGeom prst="rect">
            <a:avLst/>
          </a:prstGeom>
          <a:noFill/>
        </p:spPr>
        <p:txBody>
          <a:bodyPr wrap="square" rtlCol="0">
            <a:spAutoFit/>
          </a:bodyPr>
          <a:lstStyle/>
          <a:p>
            <a:pPr>
              <a:spcAft>
                <a:spcPts val="600"/>
              </a:spcAft>
            </a:pPr>
            <a:r>
              <a:rPr lang="es-AR" sz="1300" b="1" dirty="0">
                <a:solidFill>
                  <a:srgbClr val="462920"/>
                </a:solidFill>
              </a:rPr>
              <a:t>A. ¿Por qué caracterizar el </a:t>
            </a:r>
            <a:r>
              <a:rPr lang="es-AR" sz="1300" b="1" dirty="0">
                <a:solidFill>
                  <a:srgbClr val="462920"/>
                </a:solidFill>
              </a:rPr>
              <a:t>perfil del suelo?</a:t>
            </a:r>
          </a:p>
          <a:p>
            <a:pPr>
              <a:spcAft>
                <a:spcPts val="600"/>
              </a:spcAft>
            </a:pPr>
            <a:r>
              <a:rPr lang="es-AR" sz="1300" b="1" dirty="0">
                <a:solidFill>
                  <a:srgbClr val="462920"/>
                </a:solidFill>
              </a:rPr>
              <a:t>B. Seleccione y defina su sitio</a:t>
            </a:r>
          </a:p>
          <a:p>
            <a:pPr>
              <a:spcAft>
                <a:spcPts val="600"/>
              </a:spcAft>
            </a:pPr>
            <a:r>
              <a:rPr lang="es-AR" sz="1300" b="1" dirty="0">
                <a:solidFill>
                  <a:schemeClr val="bg1"/>
                </a:solidFill>
              </a:rPr>
              <a:t>C. Método del pozo</a:t>
            </a:r>
            <a:endParaRPr lang="es-AR" sz="1300" b="1" dirty="0">
              <a:solidFill>
                <a:schemeClr val="bg1"/>
              </a:solidFill>
            </a:endParaRPr>
          </a:p>
          <a:p>
            <a:pPr>
              <a:spcAft>
                <a:spcPts val="600"/>
              </a:spcAft>
            </a:pPr>
            <a:r>
              <a:rPr lang="es-AR" sz="1300" b="1" dirty="0" smtClean="0">
                <a:solidFill>
                  <a:srgbClr val="462920"/>
                </a:solidFill>
              </a:rPr>
              <a:t>D. </a:t>
            </a:r>
            <a:r>
              <a:rPr lang="es-AR" sz="1300" b="1" dirty="0" smtClean="0">
                <a:solidFill>
                  <a:srgbClr val="462920"/>
                </a:solidFill>
              </a:rPr>
              <a:t>Método del barreno</a:t>
            </a:r>
            <a:endParaRPr lang="es-AR" sz="1300" b="1" dirty="0">
              <a:solidFill>
                <a:srgbClr val="462920"/>
              </a:solidFill>
            </a:endParaRPr>
          </a:p>
          <a:p>
            <a:pPr>
              <a:spcAft>
                <a:spcPts val="600"/>
              </a:spcAft>
            </a:pPr>
            <a:r>
              <a:rPr lang="es-AR" sz="1300" b="1" dirty="0" smtClean="0">
                <a:solidFill>
                  <a:srgbClr val="462920"/>
                </a:solidFill>
              </a:rPr>
              <a:t>E. </a:t>
            </a:r>
            <a:r>
              <a:rPr lang="es-AR" sz="1300" b="1" dirty="0" smtClean="0">
                <a:solidFill>
                  <a:srgbClr val="462920"/>
                </a:solidFill>
              </a:rPr>
              <a:t>Método cerca de la superficie</a:t>
            </a:r>
            <a:endParaRPr lang="es-AR" sz="1300" b="1" dirty="0">
              <a:solidFill>
                <a:srgbClr val="462920"/>
              </a:solidFill>
            </a:endParaRPr>
          </a:p>
          <a:p>
            <a:pPr>
              <a:spcAft>
                <a:spcPts val="600"/>
              </a:spcAft>
            </a:pPr>
            <a:r>
              <a:rPr lang="es-AR" sz="1300" b="1" dirty="0" smtClean="0">
                <a:solidFill>
                  <a:srgbClr val="462920"/>
                </a:solidFill>
              </a:rPr>
              <a:t>F. </a:t>
            </a:r>
            <a:r>
              <a:rPr lang="es-AR" sz="1300" b="1" dirty="0" smtClean="0">
                <a:solidFill>
                  <a:srgbClr val="462920"/>
                </a:solidFill>
              </a:rPr>
              <a:t>Reportar sus datos a GLOBE</a:t>
            </a:r>
            <a:endParaRPr lang="es-AR" sz="1300" b="1" dirty="0">
              <a:solidFill>
                <a:srgbClr val="462920"/>
              </a:solidFill>
            </a:endParaRPr>
          </a:p>
          <a:p>
            <a:pPr>
              <a:spcAft>
                <a:spcPts val="600"/>
              </a:spcAft>
            </a:pPr>
            <a:r>
              <a:rPr lang="es-AR" sz="1300" b="1" dirty="0" smtClean="0">
                <a:solidFill>
                  <a:srgbClr val="462920"/>
                </a:solidFill>
              </a:rPr>
              <a:t>G. </a:t>
            </a:r>
            <a:r>
              <a:rPr lang="es-AR" sz="1300" b="1" dirty="0" smtClean="0">
                <a:solidFill>
                  <a:srgbClr val="462920"/>
                </a:solidFill>
              </a:rPr>
              <a:t>Visualizar sus datos</a:t>
            </a:r>
            <a:endParaRPr lang="es-AR" sz="1300" b="1" dirty="0">
              <a:solidFill>
                <a:srgbClr val="462920"/>
              </a:solidFill>
            </a:endParaRPr>
          </a:p>
          <a:p>
            <a:pPr>
              <a:spcAft>
                <a:spcPts val="600"/>
              </a:spcAft>
            </a:pPr>
            <a:r>
              <a:rPr lang="es-AR" sz="1300" b="1" dirty="0" smtClean="0">
                <a:solidFill>
                  <a:srgbClr val="462920"/>
                </a:solidFill>
              </a:rPr>
              <a:t>H. Auto evaluación</a:t>
            </a:r>
          </a:p>
          <a:p>
            <a:pPr>
              <a:spcAft>
                <a:spcPts val="600"/>
              </a:spcAft>
            </a:pPr>
            <a:r>
              <a:rPr lang="es-AR" sz="1300" b="1" dirty="0" smtClean="0">
                <a:solidFill>
                  <a:srgbClr val="462920"/>
                </a:solidFill>
              </a:rPr>
              <a:t>I. Información adicional</a:t>
            </a:r>
            <a:endParaRPr lang="es-AR" sz="1300" b="1" dirty="0">
              <a:solidFill>
                <a:srgbClr val="462920"/>
              </a:solidFill>
            </a:endParaRPr>
          </a:p>
        </p:txBody>
      </p:sp>
    </p:spTree>
    <p:extLst>
      <p:ext uri="{BB962C8B-B14F-4D97-AF65-F5344CB8AC3E}">
        <p14:creationId xmlns:p14="http://schemas.microsoft.com/office/powerpoint/2010/main" val="14042802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7412239-1292-C749-8343-A6DE4C9B54BD}" type="slidenum">
              <a:rPr lang="en-US" smtClean="0"/>
              <a:t>22</a:t>
            </a:fld>
            <a:endParaRPr lang="en-US" dirty="0"/>
          </a:p>
        </p:txBody>
      </p:sp>
      <p:sp>
        <p:nvSpPr>
          <p:cNvPr id="4" name="Title 3">
            <a:extLst>
              <a:ext uri="{FF2B5EF4-FFF2-40B4-BE49-F238E27FC236}">
                <a16:creationId xmlns:a16="http://schemas.microsoft.com/office/drawing/2014/main" id="{DFE855B1-F23C-4FAC-92B0-2211D6D4991D}"/>
              </a:ext>
            </a:extLst>
          </p:cNvPr>
          <p:cNvSpPr>
            <a:spLocks noGrp="1"/>
          </p:cNvSpPr>
          <p:nvPr>
            <p:ph type="title"/>
          </p:nvPr>
        </p:nvSpPr>
        <p:spPr>
          <a:xfrm>
            <a:off x="1257300" y="1013147"/>
            <a:ext cx="7886700" cy="589463"/>
          </a:xfrm>
        </p:spPr>
        <p:txBody>
          <a:bodyPr>
            <a:normAutofit fontScale="90000"/>
          </a:bodyPr>
          <a:lstStyle/>
          <a:p>
            <a:r>
              <a:rPr lang="es-ES" sz="2800" b="1" dirty="0">
                <a:solidFill>
                  <a:srgbClr val="48340C"/>
                </a:solidFill>
                <a:ea typeface="Arial" panose="020B0604020202020204" pitchFamily="34" charset="0"/>
                <a:cs typeface="Arial" panose="020B0604020202020204" pitchFamily="34" charset="0"/>
              </a:rPr>
              <a:t>Uso de una barrena para ensamblar un perfil de suelo</a:t>
            </a:r>
            <a:endParaRPr lang="es-AR" dirty="0"/>
          </a:p>
        </p:txBody>
      </p:sp>
      <p:sp>
        <p:nvSpPr>
          <p:cNvPr id="10" name="Content Placeholder 2"/>
          <p:cNvSpPr txBox="1">
            <a:spLocks/>
          </p:cNvSpPr>
          <p:nvPr/>
        </p:nvSpPr>
        <p:spPr>
          <a:xfrm>
            <a:off x="1623269" y="1771877"/>
            <a:ext cx="3054902"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just">
              <a:spcBef>
                <a:spcPts val="0"/>
              </a:spcBef>
              <a:buSzPct val="25000"/>
              <a:buNone/>
            </a:pPr>
            <a:r>
              <a:rPr lang="es-ES" sz="1800" dirty="0">
                <a:solidFill>
                  <a:schemeClr val="dk1"/>
                </a:solidFill>
                <a:ea typeface="Calibri"/>
                <a:cs typeface="Calibri"/>
                <a:sym typeface="Calibri"/>
              </a:rPr>
              <a:t>Una forma alternativa de exponer un perfil de suelo es retirar muestras de suelo del suelo con una barrena.</a:t>
            </a:r>
          </a:p>
          <a:p>
            <a:pPr marL="0" lvl="0" indent="0" algn="just">
              <a:spcBef>
                <a:spcPts val="0"/>
              </a:spcBef>
              <a:buSzPct val="25000"/>
              <a:buNone/>
            </a:pPr>
            <a:endParaRPr lang="es-ES" sz="1800" dirty="0">
              <a:solidFill>
                <a:schemeClr val="dk1"/>
              </a:solidFill>
              <a:ea typeface="Calibri"/>
              <a:cs typeface="Calibri"/>
              <a:sym typeface="Calibri"/>
            </a:endParaRPr>
          </a:p>
          <a:p>
            <a:pPr marL="0" lvl="0" indent="0" algn="just">
              <a:spcBef>
                <a:spcPts val="0"/>
              </a:spcBef>
              <a:buSzPct val="25000"/>
              <a:buNone/>
            </a:pPr>
            <a:r>
              <a:rPr lang="es-ES" sz="1800" dirty="0">
                <a:solidFill>
                  <a:schemeClr val="dk1"/>
                </a:solidFill>
                <a:ea typeface="Calibri"/>
                <a:cs typeface="Calibri"/>
                <a:sym typeface="Calibri"/>
              </a:rPr>
              <a:t>Los núcleos se colocan de extremo a extremo sobre una tabla o lona para crear un perfil que coincida con el perfil del suelo en el suelo.</a:t>
            </a:r>
            <a:endParaRPr lang="es-AR" sz="1800" dirty="0">
              <a:solidFill>
                <a:schemeClr val="dk1"/>
              </a:solidFill>
              <a:ea typeface="Calibri"/>
              <a:cs typeface="Calibri"/>
              <a:sym typeface="Calibri"/>
            </a:endParaRPr>
          </a:p>
        </p:txBody>
      </p:sp>
      <p:pic>
        <p:nvPicPr>
          <p:cNvPr id="13" name="Shape 319" descr="Photograph of a soil sample collected on a tarp"/>
          <p:cNvPicPr preferRelativeResize="0">
            <a:picLocks noGrp="1"/>
          </p:cNvPicPr>
          <p:nvPr>
            <p:ph sz="half" idx="2"/>
          </p:nvPr>
        </p:nvPicPr>
        <p:blipFill rotWithShape="1">
          <a:blip r:embed="rId3">
            <a:alphaModFix/>
          </a:blip>
          <a:srcRect/>
          <a:stretch/>
        </p:blipFill>
        <p:spPr>
          <a:xfrm>
            <a:off x="4830021" y="1771877"/>
            <a:ext cx="3886200" cy="3142964"/>
          </a:xfrm>
          <a:prstGeom prst="rect">
            <a:avLst/>
          </a:prstGeom>
          <a:noFill/>
          <a:ln>
            <a:noFill/>
          </a:ln>
        </p:spPr>
      </p:pic>
      <p:sp>
        <p:nvSpPr>
          <p:cNvPr id="11" name="CuadroTexto 10"/>
          <p:cNvSpPr txBox="1"/>
          <p:nvPr/>
        </p:nvSpPr>
        <p:spPr>
          <a:xfrm>
            <a:off x="29532" y="1085757"/>
            <a:ext cx="1160471" cy="5509200"/>
          </a:xfrm>
          <a:prstGeom prst="rect">
            <a:avLst/>
          </a:prstGeom>
          <a:noFill/>
        </p:spPr>
        <p:txBody>
          <a:bodyPr wrap="square" rtlCol="0">
            <a:spAutoFit/>
          </a:bodyPr>
          <a:lstStyle/>
          <a:p>
            <a:pPr>
              <a:spcAft>
                <a:spcPts val="600"/>
              </a:spcAft>
            </a:pPr>
            <a:r>
              <a:rPr lang="es-AR" sz="1300" b="1" dirty="0">
                <a:solidFill>
                  <a:srgbClr val="462920"/>
                </a:solidFill>
              </a:rPr>
              <a:t>A. ¿Por qué caracterizar el </a:t>
            </a:r>
            <a:r>
              <a:rPr lang="es-AR" sz="1300" b="1" dirty="0">
                <a:solidFill>
                  <a:srgbClr val="462920"/>
                </a:solidFill>
              </a:rPr>
              <a:t>perfil del suelo?</a:t>
            </a:r>
          </a:p>
          <a:p>
            <a:pPr>
              <a:spcAft>
                <a:spcPts val="600"/>
              </a:spcAft>
            </a:pPr>
            <a:r>
              <a:rPr lang="es-AR" sz="1300" b="1" dirty="0">
                <a:solidFill>
                  <a:srgbClr val="462920"/>
                </a:solidFill>
              </a:rPr>
              <a:t>B. Seleccione y defina su sitio</a:t>
            </a:r>
          </a:p>
          <a:p>
            <a:pPr>
              <a:spcAft>
                <a:spcPts val="600"/>
              </a:spcAft>
            </a:pPr>
            <a:r>
              <a:rPr lang="es-AR" sz="1300" b="1" dirty="0">
                <a:solidFill>
                  <a:srgbClr val="462920"/>
                </a:solidFill>
              </a:rPr>
              <a:t>C. Método del pozo</a:t>
            </a:r>
          </a:p>
          <a:p>
            <a:pPr>
              <a:spcAft>
                <a:spcPts val="600"/>
              </a:spcAft>
            </a:pPr>
            <a:r>
              <a:rPr lang="es-AR" sz="1300" b="1" dirty="0">
                <a:solidFill>
                  <a:schemeClr val="bg1"/>
                </a:solidFill>
              </a:rPr>
              <a:t>D. Método del barreno</a:t>
            </a:r>
            <a:endParaRPr lang="es-AR" sz="1300" b="1" dirty="0">
              <a:solidFill>
                <a:schemeClr val="bg1"/>
              </a:solidFill>
            </a:endParaRPr>
          </a:p>
          <a:p>
            <a:pPr>
              <a:spcAft>
                <a:spcPts val="600"/>
              </a:spcAft>
            </a:pPr>
            <a:r>
              <a:rPr lang="es-AR" sz="1300" b="1" dirty="0" smtClean="0">
                <a:solidFill>
                  <a:srgbClr val="462920"/>
                </a:solidFill>
              </a:rPr>
              <a:t>E. </a:t>
            </a:r>
            <a:r>
              <a:rPr lang="es-AR" sz="1300" b="1" dirty="0" smtClean="0">
                <a:solidFill>
                  <a:srgbClr val="462920"/>
                </a:solidFill>
              </a:rPr>
              <a:t>Método cerca de la superficie</a:t>
            </a:r>
            <a:endParaRPr lang="es-AR" sz="1300" b="1" dirty="0">
              <a:solidFill>
                <a:srgbClr val="462920"/>
              </a:solidFill>
            </a:endParaRPr>
          </a:p>
          <a:p>
            <a:pPr>
              <a:spcAft>
                <a:spcPts val="600"/>
              </a:spcAft>
            </a:pPr>
            <a:r>
              <a:rPr lang="es-AR" sz="1300" b="1" dirty="0" smtClean="0">
                <a:solidFill>
                  <a:srgbClr val="462920"/>
                </a:solidFill>
              </a:rPr>
              <a:t>F. </a:t>
            </a:r>
            <a:r>
              <a:rPr lang="es-AR" sz="1300" b="1" dirty="0" smtClean="0">
                <a:solidFill>
                  <a:srgbClr val="462920"/>
                </a:solidFill>
              </a:rPr>
              <a:t>Reportar sus datos a GLOBE</a:t>
            </a:r>
            <a:endParaRPr lang="es-AR" sz="1300" b="1" dirty="0">
              <a:solidFill>
                <a:srgbClr val="462920"/>
              </a:solidFill>
            </a:endParaRPr>
          </a:p>
          <a:p>
            <a:pPr>
              <a:spcAft>
                <a:spcPts val="600"/>
              </a:spcAft>
            </a:pPr>
            <a:r>
              <a:rPr lang="es-AR" sz="1300" b="1" dirty="0" smtClean="0">
                <a:solidFill>
                  <a:srgbClr val="462920"/>
                </a:solidFill>
              </a:rPr>
              <a:t>G. </a:t>
            </a:r>
            <a:r>
              <a:rPr lang="es-AR" sz="1300" b="1" dirty="0" smtClean="0">
                <a:solidFill>
                  <a:srgbClr val="462920"/>
                </a:solidFill>
              </a:rPr>
              <a:t>Visualizar sus datos</a:t>
            </a:r>
            <a:endParaRPr lang="es-AR" sz="1300" b="1" dirty="0">
              <a:solidFill>
                <a:srgbClr val="462920"/>
              </a:solidFill>
            </a:endParaRPr>
          </a:p>
          <a:p>
            <a:pPr>
              <a:spcAft>
                <a:spcPts val="600"/>
              </a:spcAft>
            </a:pPr>
            <a:r>
              <a:rPr lang="es-AR" sz="1300" b="1" dirty="0" smtClean="0">
                <a:solidFill>
                  <a:srgbClr val="462920"/>
                </a:solidFill>
              </a:rPr>
              <a:t>H. Auto evaluación</a:t>
            </a:r>
          </a:p>
          <a:p>
            <a:pPr>
              <a:spcAft>
                <a:spcPts val="600"/>
              </a:spcAft>
            </a:pPr>
            <a:r>
              <a:rPr lang="es-AR" sz="1300" b="1" dirty="0" smtClean="0">
                <a:solidFill>
                  <a:srgbClr val="462920"/>
                </a:solidFill>
              </a:rPr>
              <a:t>I. Información adicional</a:t>
            </a:r>
            <a:endParaRPr lang="es-AR" sz="1300" b="1" dirty="0">
              <a:solidFill>
                <a:srgbClr val="462920"/>
              </a:solidFill>
            </a:endParaRPr>
          </a:p>
        </p:txBody>
      </p:sp>
    </p:spTree>
    <p:extLst>
      <p:ext uri="{BB962C8B-B14F-4D97-AF65-F5344CB8AC3E}">
        <p14:creationId xmlns:p14="http://schemas.microsoft.com/office/powerpoint/2010/main" val="2508184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7412239-1292-C749-8343-A6DE4C9B54BD}" type="slidenum">
              <a:rPr lang="en-US" smtClean="0"/>
              <a:t>23</a:t>
            </a:fld>
            <a:endParaRPr lang="en-US" dirty="0"/>
          </a:p>
        </p:txBody>
      </p:sp>
      <p:sp>
        <p:nvSpPr>
          <p:cNvPr id="7" name="Title 6">
            <a:extLst>
              <a:ext uri="{FF2B5EF4-FFF2-40B4-BE49-F238E27FC236}">
                <a16:creationId xmlns:a16="http://schemas.microsoft.com/office/drawing/2014/main" id="{BE940A8D-9E52-428A-A10B-05F863363472}"/>
              </a:ext>
            </a:extLst>
          </p:cNvPr>
          <p:cNvSpPr>
            <a:spLocks noGrp="1"/>
          </p:cNvSpPr>
          <p:nvPr>
            <p:ph type="title"/>
          </p:nvPr>
        </p:nvSpPr>
        <p:spPr>
          <a:xfrm>
            <a:off x="1454064" y="961964"/>
            <a:ext cx="7886700" cy="788276"/>
          </a:xfrm>
        </p:spPr>
        <p:txBody>
          <a:bodyPr>
            <a:normAutofit/>
          </a:bodyPr>
          <a:lstStyle/>
          <a:p>
            <a:r>
              <a:rPr lang="es-ES" sz="2800" b="1" dirty="0">
                <a:solidFill>
                  <a:srgbClr val="48340C"/>
                </a:solidFill>
                <a:ea typeface="Arial" panose="020B0604020202020204" pitchFamily="34" charset="0"/>
                <a:cs typeface="Arial" panose="020B0604020202020204" pitchFamily="34" charset="0"/>
              </a:rPr>
              <a:t>Requisitos del sitio para la técnica de barrena</a:t>
            </a:r>
            <a:endParaRPr lang="es-AR" dirty="0"/>
          </a:p>
        </p:txBody>
      </p:sp>
      <p:sp>
        <p:nvSpPr>
          <p:cNvPr id="2" name="Rectangle 1"/>
          <p:cNvSpPr/>
          <p:nvPr/>
        </p:nvSpPr>
        <p:spPr>
          <a:xfrm>
            <a:off x="1342143" y="1750240"/>
            <a:ext cx="4027634" cy="3970318"/>
          </a:xfrm>
          <a:prstGeom prst="rect">
            <a:avLst/>
          </a:prstGeom>
        </p:spPr>
        <p:txBody>
          <a:bodyPr wrap="square">
            <a:spAutoFit/>
          </a:bodyPr>
          <a:lstStyle/>
          <a:p>
            <a:pPr marL="101600" algn="just">
              <a:buClr>
                <a:srgbClr val="000000"/>
              </a:buClr>
              <a:buSzPct val="25000"/>
            </a:pPr>
            <a:r>
              <a:rPr lang="es-ES" dirty="0">
                <a:solidFill>
                  <a:srgbClr val="48340C"/>
                </a:solidFill>
                <a:ea typeface="Arial"/>
                <a:cs typeface="Arial"/>
                <a:sym typeface="Arial"/>
              </a:rPr>
              <a:t>Identifique un área donde los perfiles del suelo deberían ser similares y donde pueda cavar tres hoyos.</a:t>
            </a:r>
          </a:p>
          <a:p>
            <a:pPr marL="101600" algn="just">
              <a:buClr>
                <a:srgbClr val="000000"/>
              </a:buClr>
              <a:buSzPct val="25000"/>
            </a:pPr>
            <a:endParaRPr lang="es-ES" dirty="0">
              <a:solidFill>
                <a:srgbClr val="48340C"/>
              </a:solidFill>
              <a:ea typeface="Arial"/>
              <a:cs typeface="Arial"/>
              <a:sym typeface="Arial"/>
            </a:endParaRPr>
          </a:p>
          <a:p>
            <a:pPr marL="101600" algn="just">
              <a:buClr>
                <a:srgbClr val="000000"/>
              </a:buClr>
              <a:buSzPct val="25000"/>
            </a:pPr>
            <a:r>
              <a:rPr lang="es-ES" dirty="0">
                <a:solidFill>
                  <a:srgbClr val="48340C"/>
                </a:solidFill>
                <a:ea typeface="Arial"/>
                <a:cs typeface="Arial"/>
                <a:sym typeface="Arial"/>
              </a:rPr>
              <a:t>Extienda una bolsa de plástico, una lona, una tabla u otra superficie en el suelo al lado de donde cavará su primer hoyo.</a:t>
            </a:r>
          </a:p>
          <a:p>
            <a:pPr marL="101600" algn="just">
              <a:buClr>
                <a:srgbClr val="000000"/>
              </a:buClr>
              <a:buSzPct val="25000"/>
            </a:pPr>
            <a:endParaRPr lang="es-ES" dirty="0">
              <a:solidFill>
                <a:srgbClr val="48340C"/>
              </a:solidFill>
              <a:ea typeface="Arial"/>
              <a:cs typeface="Arial"/>
              <a:sym typeface="Arial"/>
            </a:endParaRPr>
          </a:p>
          <a:p>
            <a:pPr marL="101600" algn="just">
              <a:buClr>
                <a:srgbClr val="000000"/>
              </a:buClr>
              <a:buSzPct val="25000"/>
            </a:pPr>
            <a:r>
              <a:rPr lang="es-ES" dirty="0">
                <a:solidFill>
                  <a:srgbClr val="48340C"/>
                </a:solidFill>
                <a:ea typeface="Arial"/>
                <a:cs typeface="Arial"/>
                <a:sym typeface="Arial"/>
              </a:rPr>
              <a:t>Se ensamblará un perfil de 1 metro superior de suelo sobre esta tabla o material tomando muestras sucesivas con la barrena y colocándolas de extremo a extremo.</a:t>
            </a:r>
            <a:endParaRPr lang="es-AR" dirty="0">
              <a:solidFill>
                <a:srgbClr val="48340C"/>
              </a:solidFill>
              <a:cs typeface="Arial"/>
              <a:sym typeface="Arial"/>
            </a:endParaRPr>
          </a:p>
        </p:txBody>
      </p:sp>
      <p:pic>
        <p:nvPicPr>
          <p:cNvPr id="11" name="Shape 329" descr="Cross-section diagram of soil horizons running under a forested landscape. Three layers are visible. "/>
          <p:cNvPicPr preferRelativeResize="0">
            <a:picLocks noGrp="1"/>
          </p:cNvPicPr>
          <p:nvPr>
            <p:ph sz="half" idx="2"/>
          </p:nvPr>
        </p:nvPicPr>
        <p:blipFill rotWithShape="1">
          <a:blip r:embed="rId3">
            <a:alphaModFix/>
          </a:blip>
          <a:srcRect/>
          <a:stretch/>
        </p:blipFill>
        <p:spPr>
          <a:xfrm>
            <a:off x="5547882" y="1750240"/>
            <a:ext cx="3342519" cy="2672342"/>
          </a:xfrm>
          <a:prstGeom prst="rect">
            <a:avLst/>
          </a:prstGeom>
          <a:noFill/>
          <a:ln>
            <a:noFill/>
          </a:ln>
        </p:spPr>
      </p:pic>
      <p:sp>
        <p:nvSpPr>
          <p:cNvPr id="5" name="TextBox 4"/>
          <p:cNvSpPr txBox="1"/>
          <p:nvPr/>
        </p:nvSpPr>
        <p:spPr>
          <a:xfrm>
            <a:off x="5547882" y="4489452"/>
            <a:ext cx="3208422" cy="954107"/>
          </a:xfrm>
          <a:prstGeom prst="rect">
            <a:avLst/>
          </a:prstGeom>
          <a:noFill/>
        </p:spPr>
        <p:txBody>
          <a:bodyPr wrap="square" rtlCol="0">
            <a:spAutoFit/>
          </a:bodyPr>
          <a:lstStyle/>
          <a:p>
            <a:pPr algn="just"/>
            <a:r>
              <a:rPr lang="es-ES" sz="1400" dirty="0"/>
              <a:t>En esta ilustración, la cobertura terrestre es similar y la topografía está nivelada, por lo que una hipótesis sugeriría que el suelo sería el mismo debajo.</a:t>
            </a:r>
            <a:endParaRPr lang="es-AR" sz="1400" dirty="0"/>
          </a:p>
        </p:txBody>
      </p:sp>
      <p:sp>
        <p:nvSpPr>
          <p:cNvPr id="10" name="CuadroTexto 9"/>
          <p:cNvSpPr txBox="1"/>
          <p:nvPr/>
        </p:nvSpPr>
        <p:spPr>
          <a:xfrm>
            <a:off x="29532" y="1085757"/>
            <a:ext cx="1160471" cy="5509200"/>
          </a:xfrm>
          <a:prstGeom prst="rect">
            <a:avLst/>
          </a:prstGeom>
          <a:noFill/>
        </p:spPr>
        <p:txBody>
          <a:bodyPr wrap="square" rtlCol="0">
            <a:spAutoFit/>
          </a:bodyPr>
          <a:lstStyle/>
          <a:p>
            <a:pPr>
              <a:spcAft>
                <a:spcPts val="600"/>
              </a:spcAft>
            </a:pPr>
            <a:r>
              <a:rPr lang="es-AR" sz="1300" b="1" dirty="0">
                <a:solidFill>
                  <a:srgbClr val="462920"/>
                </a:solidFill>
              </a:rPr>
              <a:t>A. ¿Por qué caracterizar el </a:t>
            </a:r>
            <a:r>
              <a:rPr lang="es-AR" sz="1300" b="1" dirty="0">
                <a:solidFill>
                  <a:srgbClr val="462920"/>
                </a:solidFill>
              </a:rPr>
              <a:t>perfil del suelo?</a:t>
            </a:r>
          </a:p>
          <a:p>
            <a:pPr>
              <a:spcAft>
                <a:spcPts val="600"/>
              </a:spcAft>
            </a:pPr>
            <a:r>
              <a:rPr lang="es-AR" sz="1300" b="1" dirty="0">
                <a:solidFill>
                  <a:srgbClr val="462920"/>
                </a:solidFill>
              </a:rPr>
              <a:t>B. Seleccione y defina su sitio</a:t>
            </a:r>
          </a:p>
          <a:p>
            <a:pPr>
              <a:spcAft>
                <a:spcPts val="600"/>
              </a:spcAft>
            </a:pPr>
            <a:r>
              <a:rPr lang="es-AR" sz="1300" b="1" dirty="0">
                <a:solidFill>
                  <a:srgbClr val="462920"/>
                </a:solidFill>
              </a:rPr>
              <a:t>C. Método del pozo</a:t>
            </a:r>
          </a:p>
          <a:p>
            <a:pPr>
              <a:spcAft>
                <a:spcPts val="600"/>
              </a:spcAft>
            </a:pPr>
            <a:r>
              <a:rPr lang="es-AR" sz="1300" b="1" dirty="0">
                <a:solidFill>
                  <a:schemeClr val="bg1"/>
                </a:solidFill>
              </a:rPr>
              <a:t>D. Método del barreno</a:t>
            </a:r>
            <a:endParaRPr lang="es-AR" sz="1300" b="1" dirty="0">
              <a:solidFill>
                <a:schemeClr val="bg1"/>
              </a:solidFill>
            </a:endParaRPr>
          </a:p>
          <a:p>
            <a:pPr>
              <a:spcAft>
                <a:spcPts val="600"/>
              </a:spcAft>
            </a:pPr>
            <a:r>
              <a:rPr lang="es-AR" sz="1300" b="1" dirty="0" smtClean="0">
                <a:solidFill>
                  <a:srgbClr val="462920"/>
                </a:solidFill>
              </a:rPr>
              <a:t>E. </a:t>
            </a:r>
            <a:r>
              <a:rPr lang="es-AR" sz="1300" b="1" dirty="0" smtClean="0">
                <a:solidFill>
                  <a:srgbClr val="462920"/>
                </a:solidFill>
              </a:rPr>
              <a:t>Método cerca de la superficie</a:t>
            </a:r>
            <a:endParaRPr lang="es-AR" sz="1300" b="1" dirty="0">
              <a:solidFill>
                <a:srgbClr val="462920"/>
              </a:solidFill>
            </a:endParaRPr>
          </a:p>
          <a:p>
            <a:pPr>
              <a:spcAft>
                <a:spcPts val="600"/>
              </a:spcAft>
            </a:pPr>
            <a:r>
              <a:rPr lang="es-AR" sz="1300" b="1" dirty="0" smtClean="0">
                <a:solidFill>
                  <a:srgbClr val="462920"/>
                </a:solidFill>
              </a:rPr>
              <a:t>F. </a:t>
            </a:r>
            <a:r>
              <a:rPr lang="es-AR" sz="1300" b="1" dirty="0" smtClean="0">
                <a:solidFill>
                  <a:srgbClr val="462920"/>
                </a:solidFill>
              </a:rPr>
              <a:t>Reportar sus datos a GLOBE</a:t>
            </a:r>
            <a:endParaRPr lang="es-AR" sz="1300" b="1" dirty="0">
              <a:solidFill>
                <a:srgbClr val="462920"/>
              </a:solidFill>
            </a:endParaRPr>
          </a:p>
          <a:p>
            <a:pPr>
              <a:spcAft>
                <a:spcPts val="600"/>
              </a:spcAft>
            </a:pPr>
            <a:r>
              <a:rPr lang="es-AR" sz="1300" b="1" dirty="0" smtClean="0">
                <a:solidFill>
                  <a:srgbClr val="462920"/>
                </a:solidFill>
              </a:rPr>
              <a:t>G. </a:t>
            </a:r>
            <a:r>
              <a:rPr lang="es-AR" sz="1300" b="1" dirty="0" smtClean="0">
                <a:solidFill>
                  <a:srgbClr val="462920"/>
                </a:solidFill>
              </a:rPr>
              <a:t>Visualizar sus datos</a:t>
            </a:r>
            <a:endParaRPr lang="es-AR" sz="1300" b="1" dirty="0">
              <a:solidFill>
                <a:srgbClr val="462920"/>
              </a:solidFill>
            </a:endParaRPr>
          </a:p>
          <a:p>
            <a:pPr>
              <a:spcAft>
                <a:spcPts val="600"/>
              </a:spcAft>
            </a:pPr>
            <a:r>
              <a:rPr lang="es-AR" sz="1300" b="1" dirty="0" smtClean="0">
                <a:solidFill>
                  <a:srgbClr val="462920"/>
                </a:solidFill>
              </a:rPr>
              <a:t>H. Auto evaluación</a:t>
            </a:r>
          </a:p>
          <a:p>
            <a:pPr>
              <a:spcAft>
                <a:spcPts val="600"/>
              </a:spcAft>
            </a:pPr>
            <a:r>
              <a:rPr lang="es-AR" sz="1300" b="1" dirty="0" smtClean="0">
                <a:solidFill>
                  <a:srgbClr val="462920"/>
                </a:solidFill>
              </a:rPr>
              <a:t>I. Información adicional</a:t>
            </a:r>
            <a:endParaRPr lang="es-AR" sz="1300" b="1" dirty="0">
              <a:solidFill>
                <a:srgbClr val="462920"/>
              </a:solidFill>
            </a:endParaRPr>
          </a:p>
        </p:txBody>
      </p:sp>
    </p:spTree>
    <p:extLst>
      <p:ext uri="{BB962C8B-B14F-4D97-AF65-F5344CB8AC3E}">
        <p14:creationId xmlns:p14="http://schemas.microsoft.com/office/powerpoint/2010/main" val="9421073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7412239-1292-C749-8343-A6DE4C9B54BD}" type="slidenum">
              <a:rPr lang="en-US" smtClean="0"/>
              <a:t>24</a:t>
            </a:fld>
            <a:endParaRPr lang="en-US" dirty="0"/>
          </a:p>
        </p:txBody>
      </p:sp>
      <p:sp>
        <p:nvSpPr>
          <p:cNvPr id="7" name="Title 6">
            <a:extLst>
              <a:ext uri="{FF2B5EF4-FFF2-40B4-BE49-F238E27FC236}">
                <a16:creationId xmlns:a16="http://schemas.microsoft.com/office/drawing/2014/main" id="{A087443F-858D-4FAE-B8B2-CE27AFF87542}"/>
              </a:ext>
            </a:extLst>
          </p:cNvPr>
          <p:cNvSpPr>
            <a:spLocks noGrp="1"/>
          </p:cNvSpPr>
          <p:nvPr>
            <p:ph type="title"/>
          </p:nvPr>
        </p:nvSpPr>
        <p:spPr>
          <a:xfrm>
            <a:off x="1501911" y="1098438"/>
            <a:ext cx="7886700" cy="867930"/>
          </a:xfrm>
        </p:spPr>
        <p:txBody>
          <a:bodyPr>
            <a:normAutofit/>
          </a:bodyPr>
          <a:lstStyle/>
          <a:p>
            <a:r>
              <a:rPr lang="es-ES" sz="2800" b="1" dirty="0">
                <a:solidFill>
                  <a:srgbClr val="48340C"/>
                </a:solidFill>
                <a:ea typeface="Arial" panose="020B0604020202020204" pitchFamily="34" charset="0"/>
                <a:cs typeface="Arial" panose="020B0604020202020204" pitchFamily="34" charset="0"/>
              </a:rPr>
              <a:t>Resumen de la técnica de barrena para ensamblar un perfil de suelo</a:t>
            </a:r>
            <a:endParaRPr lang="es-AR" dirty="0"/>
          </a:p>
        </p:txBody>
      </p:sp>
      <p:sp>
        <p:nvSpPr>
          <p:cNvPr id="4" name="Content Placeholder 3"/>
          <p:cNvSpPr>
            <a:spLocks noGrp="1"/>
          </p:cNvSpPr>
          <p:nvPr>
            <p:ph sz="half" idx="2"/>
          </p:nvPr>
        </p:nvSpPr>
        <p:spPr>
          <a:xfrm>
            <a:off x="1501911" y="2082299"/>
            <a:ext cx="5700994" cy="4351338"/>
          </a:xfrm>
        </p:spPr>
        <p:txBody>
          <a:bodyPr>
            <a:normAutofit/>
          </a:bodyPr>
          <a:lstStyle/>
          <a:p>
            <a:pPr marL="0" lvl="0" indent="0" algn="just">
              <a:lnSpc>
                <a:spcPct val="100000"/>
              </a:lnSpc>
              <a:spcBef>
                <a:spcPts val="0"/>
              </a:spcBef>
              <a:buNone/>
              <a:defRPr/>
            </a:pPr>
            <a:r>
              <a:rPr lang="es-ES" sz="1800" dirty="0"/>
              <a:t>Para barrenar, empuje la barrena verticalmente en el suelo. Gire la barrena en el sentido de las agujas del reloj mientras empuja hacia abajo. Para evitar comprimir el suelo, no gire la barrena más de una vuelta completa (360°) antes de sacar una muestra a la superficie para colocarla sobre su tabla o lona.</a:t>
            </a:r>
          </a:p>
          <a:p>
            <a:pPr marL="0" lvl="0" indent="0" algn="just">
              <a:lnSpc>
                <a:spcPct val="100000"/>
              </a:lnSpc>
              <a:spcBef>
                <a:spcPts val="0"/>
              </a:spcBef>
              <a:buNone/>
              <a:defRPr/>
            </a:pPr>
            <a:endParaRPr lang="es-ES" sz="1800" dirty="0"/>
          </a:p>
          <a:p>
            <a:pPr marL="0" lvl="0" indent="0" algn="just">
              <a:lnSpc>
                <a:spcPct val="100000"/>
              </a:lnSpc>
              <a:spcBef>
                <a:spcPts val="0"/>
              </a:spcBef>
              <a:buNone/>
              <a:defRPr/>
            </a:pPr>
            <a:r>
              <a:rPr lang="es-ES" sz="1800" dirty="0"/>
              <a:t>Después de sacar cada muestra, usa la regla métrica para medir la profundidad del agujero. Ajuste el suelo en el tablero o lona para que la distancia de la muestra desde la parte superior del perfil sea la misma que su profundidad en el suelo.</a:t>
            </a:r>
          </a:p>
          <a:p>
            <a:pPr marL="0" lvl="0" indent="0" algn="just">
              <a:lnSpc>
                <a:spcPct val="100000"/>
              </a:lnSpc>
              <a:spcBef>
                <a:spcPts val="0"/>
              </a:spcBef>
              <a:buNone/>
              <a:defRPr/>
            </a:pPr>
            <a:endParaRPr lang="es-ES" sz="1800" dirty="0"/>
          </a:p>
          <a:p>
            <a:pPr marL="0" lvl="0" indent="0" algn="just">
              <a:lnSpc>
                <a:spcPct val="100000"/>
              </a:lnSpc>
              <a:spcBef>
                <a:spcPts val="0"/>
              </a:spcBef>
              <a:buNone/>
              <a:defRPr/>
            </a:pPr>
            <a:r>
              <a:rPr lang="es-ES" sz="1800" dirty="0"/>
              <a:t>Vea los pasos en la siguiente diapositiva...</a:t>
            </a:r>
            <a:endParaRPr lang="es-AR" sz="1800" dirty="0"/>
          </a:p>
        </p:txBody>
      </p:sp>
      <p:pic>
        <p:nvPicPr>
          <p:cNvPr id="2" name="Picture 1" descr="Cartoon illustration of a man pushing an auger into the soil."/>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62672" y="1916318"/>
            <a:ext cx="1270000" cy="2374900"/>
          </a:xfrm>
          <a:prstGeom prst="rect">
            <a:avLst/>
          </a:prstGeom>
        </p:spPr>
      </p:pic>
      <p:sp>
        <p:nvSpPr>
          <p:cNvPr id="9" name="CuadroTexto 8"/>
          <p:cNvSpPr txBox="1"/>
          <p:nvPr/>
        </p:nvSpPr>
        <p:spPr>
          <a:xfrm>
            <a:off x="29532" y="1085757"/>
            <a:ext cx="1160471" cy="5509200"/>
          </a:xfrm>
          <a:prstGeom prst="rect">
            <a:avLst/>
          </a:prstGeom>
          <a:noFill/>
        </p:spPr>
        <p:txBody>
          <a:bodyPr wrap="square" rtlCol="0">
            <a:spAutoFit/>
          </a:bodyPr>
          <a:lstStyle/>
          <a:p>
            <a:pPr>
              <a:spcAft>
                <a:spcPts val="600"/>
              </a:spcAft>
            </a:pPr>
            <a:r>
              <a:rPr lang="es-AR" sz="1300" b="1" dirty="0">
                <a:solidFill>
                  <a:srgbClr val="462920"/>
                </a:solidFill>
              </a:rPr>
              <a:t>A. ¿Por qué caracterizar el </a:t>
            </a:r>
            <a:r>
              <a:rPr lang="es-AR" sz="1300" b="1" dirty="0">
                <a:solidFill>
                  <a:srgbClr val="462920"/>
                </a:solidFill>
              </a:rPr>
              <a:t>perfil del suelo?</a:t>
            </a:r>
          </a:p>
          <a:p>
            <a:pPr>
              <a:spcAft>
                <a:spcPts val="600"/>
              </a:spcAft>
            </a:pPr>
            <a:r>
              <a:rPr lang="es-AR" sz="1300" b="1" dirty="0">
                <a:solidFill>
                  <a:srgbClr val="462920"/>
                </a:solidFill>
              </a:rPr>
              <a:t>B. Seleccione y defina su sitio</a:t>
            </a:r>
          </a:p>
          <a:p>
            <a:pPr>
              <a:spcAft>
                <a:spcPts val="600"/>
              </a:spcAft>
            </a:pPr>
            <a:r>
              <a:rPr lang="es-AR" sz="1300" b="1" dirty="0">
                <a:solidFill>
                  <a:srgbClr val="462920"/>
                </a:solidFill>
              </a:rPr>
              <a:t>C. Método del pozo</a:t>
            </a:r>
          </a:p>
          <a:p>
            <a:pPr>
              <a:spcAft>
                <a:spcPts val="600"/>
              </a:spcAft>
            </a:pPr>
            <a:r>
              <a:rPr lang="es-AR" sz="1300" b="1" dirty="0">
                <a:solidFill>
                  <a:schemeClr val="bg1"/>
                </a:solidFill>
              </a:rPr>
              <a:t>D. Método del barreno</a:t>
            </a:r>
            <a:endParaRPr lang="es-AR" sz="1300" b="1" dirty="0">
              <a:solidFill>
                <a:schemeClr val="bg1"/>
              </a:solidFill>
            </a:endParaRPr>
          </a:p>
          <a:p>
            <a:pPr>
              <a:spcAft>
                <a:spcPts val="600"/>
              </a:spcAft>
            </a:pPr>
            <a:r>
              <a:rPr lang="es-AR" sz="1300" b="1" dirty="0" smtClean="0">
                <a:solidFill>
                  <a:srgbClr val="462920"/>
                </a:solidFill>
              </a:rPr>
              <a:t>E. </a:t>
            </a:r>
            <a:r>
              <a:rPr lang="es-AR" sz="1300" b="1" dirty="0" smtClean="0">
                <a:solidFill>
                  <a:srgbClr val="462920"/>
                </a:solidFill>
              </a:rPr>
              <a:t>Método cerca de la superficie</a:t>
            </a:r>
            <a:endParaRPr lang="es-AR" sz="1300" b="1" dirty="0">
              <a:solidFill>
                <a:srgbClr val="462920"/>
              </a:solidFill>
            </a:endParaRPr>
          </a:p>
          <a:p>
            <a:pPr>
              <a:spcAft>
                <a:spcPts val="600"/>
              </a:spcAft>
            </a:pPr>
            <a:r>
              <a:rPr lang="es-AR" sz="1300" b="1" dirty="0" smtClean="0">
                <a:solidFill>
                  <a:srgbClr val="462920"/>
                </a:solidFill>
              </a:rPr>
              <a:t>F. </a:t>
            </a:r>
            <a:r>
              <a:rPr lang="es-AR" sz="1300" b="1" dirty="0" smtClean="0">
                <a:solidFill>
                  <a:srgbClr val="462920"/>
                </a:solidFill>
              </a:rPr>
              <a:t>Reportar sus datos a GLOBE</a:t>
            </a:r>
            <a:endParaRPr lang="es-AR" sz="1300" b="1" dirty="0">
              <a:solidFill>
                <a:srgbClr val="462920"/>
              </a:solidFill>
            </a:endParaRPr>
          </a:p>
          <a:p>
            <a:pPr>
              <a:spcAft>
                <a:spcPts val="600"/>
              </a:spcAft>
            </a:pPr>
            <a:r>
              <a:rPr lang="es-AR" sz="1300" b="1" dirty="0" smtClean="0">
                <a:solidFill>
                  <a:srgbClr val="462920"/>
                </a:solidFill>
              </a:rPr>
              <a:t>G. </a:t>
            </a:r>
            <a:r>
              <a:rPr lang="es-AR" sz="1300" b="1" dirty="0" smtClean="0">
                <a:solidFill>
                  <a:srgbClr val="462920"/>
                </a:solidFill>
              </a:rPr>
              <a:t>Visualizar sus datos</a:t>
            </a:r>
            <a:endParaRPr lang="es-AR" sz="1300" b="1" dirty="0">
              <a:solidFill>
                <a:srgbClr val="462920"/>
              </a:solidFill>
            </a:endParaRPr>
          </a:p>
          <a:p>
            <a:pPr>
              <a:spcAft>
                <a:spcPts val="600"/>
              </a:spcAft>
            </a:pPr>
            <a:r>
              <a:rPr lang="es-AR" sz="1300" b="1" dirty="0" smtClean="0">
                <a:solidFill>
                  <a:srgbClr val="462920"/>
                </a:solidFill>
              </a:rPr>
              <a:t>H. Auto evaluación</a:t>
            </a:r>
          </a:p>
          <a:p>
            <a:pPr>
              <a:spcAft>
                <a:spcPts val="600"/>
              </a:spcAft>
            </a:pPr>
            <a:r>
              <a:rPr lang="es-AR" sz="1300" b="1" dirty="0" smtClean="0">
                <a:solidFill>
                  <a:srgbClr val="462920"/>
                </a:solidFill>
              </a:rPr>
              <a:t>I. Información adicional</a:t>
            </a:r>
            <a:endParaRPr lang="es-AR" sz="1300" b="1" dirty="0">
              <a:solidFill>
                <a:srgbClr val="462920"/>
              </a:solidFill>
            </a:endParaRPr>
          </a:p>
        </p:txBody>
      </p:sp>
    </p:spTree>
    <p:extLst>
      <p:ext uri="{BB962C8B-B14F-4D97-AF65-F5344CB8AC3E}">
        <p14:creationId xmlns:p14="http://schemas.microsoft.com/office/powerpoint/2010/main" val="551212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7412239-1292-C749-8343-A6DE4C9B54BD}" type="slidenum">
              <a:rPr lang="en-US" smtClean="0"/>
              <a:t>25</a:t>
            </a:fld>
            <a:endParaRPr lang="en-US" dirty="0"/>
          </a:p>
        </p:txBody>
      </p:sp>
      <p:sp>
        <p:nvSpPr>
          <p:cNvPr id="5" name="Title 4">
            <a:extLst>
              <a:ext uri="{FF2B5EF4-FFF2-40B4-BE49-F238E27FC236}">
                <a16:creationId xmlns:a16="http://schemas.microsoft.com/office/drawing/2014/main" id="{7D28169A-DEED-46A9-80AD-5B84FD6131FA}"/>
              </a:ext>
            </a:extLst>
          </p:cNvPr>
          <p:cNvSpPr>
            <a:spLocks noGrp="1"/>
          </p:cNvSpPr>
          <p:nvPr>
            <p:ph type="title"/>
          </p:nvPr>
        </p:nvSpPr>
        <p:spPr>
          <a:xfrm>
            <a:off x="1342143" y="981616"/>
            <a:ext cx="7664012" cy="823586"/>
          </a:xfrm>
        </p:spPr>
        <p:txBody>
          <a:bodyPr/>
          <a:lstStyle/>
          <a:p>
            <a:r>
              <a:rPr lang="es-ES" sz="2400" b="1" dirty="0">
                <a:solidFill>
                  <a:srgbClr val="48340C"/>
                </a:solidFill>
                <a:ea typeface="Arial" panose="020B0604020202020204" pitchFamily="34" charset="0"/>
                <a:cs typeface="Arial" panose="020B0604020202020204" pitchFamily="34" charset="0"/>
              </a:rPr>
              <a:t>Uso de la barrena para extraer un núcleo del suelo</a:t>
            </a:r>
            <a:endParaRPr lang="es-AR" dirty="0"/>
          </a:p>
        </p:txBody>
      </p:sp>
      <p:sp>
        <p:nvSpPr>
          <p:cNvPr id="4" name="Content Placeholder 3"/>
          <p:cNvSpPr>
            <a:spLocks noGrp="1"/>
          </p:cNvSpPr>
          <p:nvPr>
            <p:ph sz="half" idx="2"/>
          </p:nvPr>
        </p:nvSpPr>
        <p:spPr>
          <a:xfrm>
            <a:off x="1496116" y="1771877"/>
            <a:ext cx="3605274" cy="4351338"/>
          </a:xfrm>
        </p:spPr>
        <p:txBody>
          <a:bodyPr>
            <a:normAutofit/>
          </a:bodyPr>
          <a:lstStyle/>
          <a:p>
            <a:pPr marL="0" lvl="0" indent="0" algn="just">
              <a:lnSpc>
                <a:spcPct val="100000"/>
              </a:lnSpc>
              <a:spcBef>
                <a:spcPts val="0"/>
              </a:spcBef>
              <a:buNone/>
              <a:defRPr/>
            </a:pPr>
            <a:r>
              <a:rPr lang="es-ES" sz="1800" dirty="0"/>
              <a:t>Para barrenar, empuje la barrena verticalmente en el suelo. Gire la barrena en el sentido de las agujas del reloj mientras empuja hacia abajo. Gire la barrena no más de una rotación completa (360o) antes de llevar una muestra a la superficie para colocarla en su tabla o lona.</a:t>
            </a:r>
          </a:p>
          <a:p>
            <a:pPr marL="0" lvl="0" indent="0" algn="just">
              <a:lnSpc>
                <a:spcPct val="100000"/>
              </a:lnSpc>
              <a:spcBef>
                <a:spcPts val="0"/>
              </a:spcBef>
              <a:buNone/>
              <a:defRPr/>
            </a:pPr>
            <a:endParaRPr lang="es-ES" sz="1800" dirty="0"/>
          </a:p>
          <a:p>
            <a:pPr marL="0" lvl="0" indent="0" algn="just">
              <a:lnSpc>
                <a:spcPct val="100000"/>
              </a:lnSpc>
              <a:spcBef>
                <a:spcPts val="0"/>
              </a:spcBef>
              <a:buNone/>
              <a:defRPr/>
            </a:pPr>
            <a:r>
              <a:rPr lang="es-ES" sz="1800" dirty="0"/>
              <a:t>Coloque el núcleo en la lona con la parte superior de la barrena en la parte superior de la lona. La tierra se extenderá sobre la lona.</a:t>
            </a:r>
            <a:endParaRPr lang="es-AR" sz="1800" dirty="0"/>
          </a:p>
        </p:txBody>
      </p:sp>
      <p:pic>
        <p:nvPicPr>
          <p:cNvPr id="14" name="Shape 362" descr="Photograph of an auger being emptied on a tarp. "/>
          <p:cNvPicPr preferRelativeResize="0">
            <a:picLocks/>
          </p:cNvPicPr>
          <p:nvPr/>
        </p:nvPicPr>
        <p:blipFill rotWithShape="1">
          <a:blip r:embed="rId3">
            <a:alphaModFix/>
          </a:blip>
          <a:srcRect/>
          <a:stretch/>
        </p:blipFill>
        <p:spPr>
          <a:xfrm>
            <a:off x="5614737" y="4186990"/>
            <a:ext cx="2518610" cy="2471508"/>
          </a:xfrm>
          <a:prstGeom prst="rect">
            <a:avLst/>
          </a:prstGeom>
          <a:noFill/>
          <a:ln>
            <a:noFill/>
          </a:ln>
        </p:spPr>
      </p:pic>
      <p:pic>
        <p:nvPicPr>
          <p:cNvPr id="13" name="Shape 361" descr="Photograph of an auger being pressed into the soil"/>
          <p:cNvPicPr preferRelativeResize="0">
            <a:picLocks/>
          </p:cNvPicPr>
          <p:nvPr/>
        </p:nvPicPr>
        <p:blipFill rotWithShape="1">
          <a:blip r:embed="rId4">
            <a:alphaModFix/>
          </a:blip>
          <a:srcRect/>
          <a:stretch/>
        </p:blipFill>
        <p:spPr>
          <a:xfrm>
            <a:off x="5614737" y="1877175"/>
            <a:ext cx="2518610" cy="2021057"/>
          </a:xfrm>
          <a:prstGeom prst="rect">
            <a:avLst/>
          </a:prstGeom>
          <a:noFill/>
          <a:ln>
            <a:noFill/>
          </a:ln>
        </p:spPr>
      </p:pic>
      <p:sp>
        <p:nvSpPr>
          <p:cNvPr id="10" name="CuadroTexto 9"/>
          <p:cNvSpPr txBox="1"/>
          <p:nvPr/>
        </p:nvSpPr>
        <p:spPr>
          <a:xfrm>
            <a:off x="29532" y="1085757"/>
            <a:ext cx="1160471" cy="5509200"/>
          </a:xfrm>
          <a:prstGeom prst="rect">
            <a:avLst/>
          </a:prstGeom>
          <a:noFill/>
        </p:spPr>
        <p:txBody>
          <a:bodyPr wrap="square" rtlCol="0">
            <a:spAutoFit/>
          </a:bodyPr>
          <a:lstStyle/>
          <a:p>
            <a:pPr>
              <a:spcAft>
                <a:spcPts val="600"/>
              </a:spcAft>
            </a:pPr>
            <a:r>
              <a:rPr lang="es-AR" sz="1300" b="1" dirty="0">
                <a:solidFill>
                  <a:srgbClr val="462920"/>
                </a:solidFill>
              </a:rPr>
              <a:t>A. ¿Por qué caracterizar el </a:t>
            </a:r>
            <a:r>
              <a:rPr lang="es-AR" sz="1300" b="1" dirty="0">
                <a:solidFill>
                  <a:srgbClr val="462920"/>
                </a:solidFill>
              </a:rPr>
              <a:t>perfil del suelo?</a:t>
            </a:r>
          </a:p>
          <a:p>
            <a:pPr>
              <a:spcAft>
                <a:spcPts val="600"/>
              </a:spcAft>
            </a:pPr>
            <a:r>
              <a:rPr lang="es-AR" sz="1300" b="1" dirty="0">
                <a:solidFill>
                  <a:srgbClr val="462920"/>
                </a:solidFill>
              </a:rPr>
              <a:t>B. Seleccione y defina su sitio</a:t>
            </a:r>
          </a:p>
          <a:p>
            <a:pPr>
              <a:spcAft>
                <a:spcPts val="600"/>
              </a:spcAft>
            </a:pPr>
            <a:r>
              <a:rPr lang="es-AR" sz="1300" b="1" dirty="0">
                <a:solidFill>
                  <a:srgbClr val="462920"/>
                </a:solidFill>
              </a:rPr>
              <a:t>C. Método del pozo</a:t>
            </a:r>
          </a:p>
          <a:p>
            <a:pPr>
              <a:spcAft>
                <a:spcPts val="600"/>
              </a:spcAft>
            </a:pPr>
            <a:r>
              <a:rPr lang="es-AR" sz="1300" b="1" dirty="0">
                <a:solidFill>
                  <a:schemeClr val="bg1"/>
                </a:solidFill>
              </a:rPr>
              <a:t>D. Método del barreno</a:t>
            </a:r>
            <a:endParaRPr lang="es-AR" sz="1300" b="1" dirty="0">
              <a:solidFill>
                <a:schemeClr val="bg1"/>
              </a:solidFill>
            </a:endParaRPr>
          </a:p>
          <a:p>
            <a:pPr>
              <a:spcAft>
                <a:spcPts val="600"/>
              </a:spcAft>
            </a:pPr>
            <a:r>
              <a:rPr lang="es-AR" sz="1300" b="1" dirty="0" smtClean="0">
                <a:solidFill>
                  <a:srgbClr val="462920"/>
                </a:solidFill>
              </a:rPr>
              <a:t>E. </a:t>
            </a:r>
            <a:r>
              <a:rPr lang="es-AR" sz="1300" b="1" dirty="0" smtClean="0">
                <a:solidFill>
                  <a:srgbClr val="462920"/>
                </a:solidFill>
              </a:rPr>
              <a:t>Método cerca de la superficie</a:t>
            </a:r>
            <a:endParaRPr lang="es-AR" sz="1300" b="1" dirty="0">
              <a:solidFill>
                <a:srgbClr val="462920"/>
              </a:solidFill>
            </a:endParaRPr>
          </a:p>
          <a:p>
            <a:pPr>
              <a:spcAft>
                <a:spcPts val="600"/>
              </a:spcAft>
            </a:pPr>
            <a:r>
              <a:rPr lang="es-AR" sz="1300" b="1" dirty="0" smtClean="0">
                <a:solidFill>
                  <a:srgbClr val="462920"/>
                </a:solidFill>
              </a:rPr>
              <a:t>F. </a:t>
            </a:r>
            <a:r>
              <a:rPr lang="es-AR" sz="1300" b="1" dirty="0" smtClean="0">
                <a:solidFill>
                  <a:srgbClr val="462920"/>
                </a:solidFill>
              </a:rPr>
              <a:t>Reportar sus datos a GLOBE</a:t>
            </a:r>
            <a:endParaRPr lang="es-AR" sz="1300" b="1" dirty="0">
              <a:solidFill>
                <a:srgbClr val="462920"/>
              </a:solidFill>
            </a:endParaRPr>
          </a:p>
          <a:p>
            <a:pPr>
              <a:spcAft>
                <a:spcPts val="600"/>
              </a:spcAft>
            </a:pPr>
            <a:r>
              <a:rPr lang="es-AR" sz="1300" b="1" dirty="0" smtClean="0">
                <a:solidFill>
                  <a:srgbClr val="462920"/>
                </a:solidFill>
              </a:rPr>
              <a:t>G. </a:t>
            </a:r>
            <a:r>
              <a:rPr lang="es-AR" sz="1300" b="1" dirty="0" smtClean="0">
                <a:solidFill>
                  <a:srgbClr val="462920"/>
                </a:solidFill>
              </a:rPr>
              <a:t>Visualizar sus datos</a:t>
            </a:r>
            <a:endParaRPr lang="es-AR" sz="1300" b="1" dirty="0">
              <a:solidFill>
                <a:srgbClr val="462920"/>
              </a:solidFill>
            </a:endParaRPr>
          </a:p>
          <a:p>
            <a:pPr>
              <a:spcAft>
                <a:spcPts val="600"/>
              </a:spcAft>
            </a:pPr>
            <a:r>
              <a:rPr lang="es-AR" sz="1300" b="1" dirty="0" smtClean="0">
                <a:solidFill>
                  <a:srgbClr val="462920"/>
                </a:solidFill>
              </a:rPr>
              <a:t>H. Auto evaluación</a:t>
            </a:r>
          </a:p>
          <a:p>
            <a:pPr>
              <a:spcAft>
                <a:spcPts val="600"/>
              </a:spcAft>
            </a:pPr>
            <a:r>
              <a:rPr lang="es-AR" sz="1300" b="1" dirty="0" smtClean="0">
                <a:solidFill>
                  <a:srgbClr val="462920"/>
                </a:solidFill>
              </a:rPr>
              <a:t>I. Información adicional</a:t>
            </a:r>
            <a:endParaRPr lang="es-AR" sz="1300" b="1" dirty="0">
              <a:solidFill>
                <a:srgbClr val="462920"/>
              </a:solidFill>
            </a:endParaRPr>
          </a:p>
        </p:txBody>
      </p:sp>
    </p:spTree>
    <p:extLst>
      <p:ext uri="{BB962C8B-B14F-4D97-AF65-F5344CB8AC3E}">
        <p14:creationId xmlns:p14="http://schemas.microsoft.com/office/powerpoint/2010/main" val="12116237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7412239-1292-C749-8343-A6DE4C9B54BD}" type="slidenum">
              <a:rPr lang="en-US" smtClean="0"/>
              <a:t>26</a:t>
            </a:fld>
            <a:endParaRPr lang="en-US" dirty="0"/>
          </a:p>
        </p:txBody>
      </p:sp>
      <p:sp>
        <p:nvSpPr>
          <p:cNvPr id="5" name="Title 4">
            <a:extLst>
              <a:ext uri="{FF2B5EF4-FFF2-40B4-BE49-F238E27FC236}">
                <a16:creationId xmlns:a16="http://schemas.microsoft.com/office/drawing/2014/main" id="{86A18A0B-37F0-412D-AF96-D6984B041FD4}"/>
              </a:ext>
            </a:extLst>
          </p:cNvPr>
          <p:cNvSpPr>
            <a:spLocks noGrp="1"/>
          </p:cNvSpPr>
          <p:nvPr>
            <p:ph type="title"/>
          </p:nvPr>
        </p:nvSpPr>
        <p:spPr>
          <a:xfrm>
            <a:off x="1496116" y="1018799"/>
            <a:ext cx="6765576" cy="636760"/>
          </a:xfrm>
        </p:spPr>
        <p:txBody>
          <a:bodyPr/>
          <a:lstStyle/>
          <a:p>
            <a:pPr rtl="0" eaLnBrk="1" latinLnBrk="0" hangingPunct="1"/>
            <a:r>
              <a:rPr lang="es-AR" sz="2400" b="1" kern="1200" dirty="0" smtClean="0">
                <a:solidFill>
                  <a:srgbClr val="48340C"/>
                </a:solidFill>
                <a:effectLst/>
                <a:ea typeface="Arial" panose="020B0604020202020204" pitchFamily="34" charset="0"/>
                <a:cs typeface="Arial" panose="020B0604020202020204" pitchFamily="34" charset="0"/>
              </a:rPr>
              <a:t>Medir la profundidad del agujero</a:t>
            </a:r>
            <a:endParaRPr lang="es-AR" dirty="0"/>
          </a:p>
        </p:txBody>
      </p:sp>
      <p:sp>
        <p:nvSpPr>
          <p:cNvPr id="4" name="Content Placeholder 3"/>
          <p:cNvSpPr>
            <a:spLocks noGrp="1"/>
          </p:cNvSpPr>
          <p:nvPr>
            <p:ph sz="half" idx="2"/>
          </p:nvPr>
        </p:nvSpPr>
        <p:spPr>
          <a:xfrm>
            <a:off x="1496116" y="1771877"/>
            <a:ext cx="3605274" cy="4351338"/>
          </a:xfrm>
        </p:spPr>
        <p:txBody>
          <a:bodyPr>
            <a:normAutofit/>
          </a:bodyPr>
          <a:lstStyle/>
          <a:p>
            <a:pPr marL="0" lvl="0" indent="0" algn="just">
              <a:lnSpc>
                <a:spcPct val="100000"/>
              </a:lnSpc>
              <a:spcBef>
                <a:spcPts val="0"/>
              </a:spcBef>
              <a:buNone/>
              <a:defRPr/>
            </a:pPr>
            <a:r>
              <a:rPr lang="es-ES" sz="1800" dirty="0"/>
              <a:t>Una vez que </a:t>
            </a:r>
            <a:r>
              <a:rPr lang="es-ES" sz="1800" dirty="0" smtClean="0"/>
              <a:t>sepa </a:t>
            </a:r>
            <a:r>
              <a:rPr lang="es-ES" sz="1800" dirty="0"/>
              <a:t>la profundidad del agujero, </a:t>
            </a:r>
            <a:r>
              <a:rPr lang="es-ES" sz="1800" dirty="0" smtClean="0"/>
              <a:t>coloque </a:t>
            </a:r>
            <a:r>
              <a:rPr lang="es-ES" sz="1800" dirty="0"/>
              <a:t>el 0 cm de la regla del metro en la parte superior del suelo sobre la lona.</a:t>
            </a:r>
          </a:p>
          <a:p>
            <a:pPr marL="0" lvl="0" indent="0" algn="just">
              <a:lnSpc>
                <a:spcPct val="100000"/>
              </a:lnSpc>
              <a:spcBef>
                <a:spcPts val="0"/>
              </a:spcBef>
              <a:buNone/>
              <a:defRPr/>
            </a:pPr>
            <a:endParaRPr lang="es-ES" sz="1800" dirty="0"/>
          </a:p>
          <a:p>
            <a:pPr marL="0" lvl="0" indent="0" algn="just">
              <a:lnSpc>
                <a:spcPct val="100000"/>
              </a:lnSpc>
              <a:spcBef>
                <a:spcPts val="0"/>
              </a:spcBef>
              <a:buNone/>
              <a:defRPr/>
            </a:pPr>
            <a:r>
              <a:rPr lang="es-ES" sz="1800" dirty="0"/>
              <a:t>En este ejemplo la profundidad mide 12 cm.</a:t>
            </a:r>
            <a:endParaRPr lang="es-AR" sz="1800" dirty="0"/>
          </a:p>
        </p:txBody>
      </p:sp>
      <p:pic>
        <p:nvPicPr>
          <p:cNvPr id="11" name="Shape 388" descr="Photo of a auger sample. A meter stick is lying alongside the sample. with the top of the stick at the top of the samle"/>
          <p:cNvPicPr preferRelativeResize="0">
            <a:picLocks/>
          </p:cNvPicPr>
          <p:nvPr/>
        </p:nvPicPr>
        <p:blipFill rotWithShape="1">
          <a:blip r:embed="rId3">
            <a:alphaModFix/>
          </a:blip>
          <a:srcRect/>
          <a:stretch/>
        </p:blipFill>
        <p:spPr>
          <a:xfrm>
            <a:off x="5530767" y="1655559"/>
            <a:ext cx="2791451" cy="2157727"/>
          </a:xfrm>
          <a:prstGeom prst="rect">
            <a:avLst/>
          </a:prstGeom>
          <a:noFill/>
          <a:ln>
            <a:noFill/>
          </a:ln>
        </p:spPr>
      </p:pic>
      <p:pic>
        <p:nvPicPr>
          <p:cNvPr id="12" name="Shape 387" descr="photo showing that the hole left by the auger is 12 cm deep."/>
          <p:cNvPicPr preferRelativeResize="0">
            <a:picLocks/>
          </p:cNvPicPr>
          <p:nvPr/>
        </p:nvPicPr>
        <p:blipFill rotWithShape="1">
          <a:blip r:embed="rId4">
            <a:alphaModFix/>
          </a:blip>
          <a:srcRect/>
          <a:stretch/>
        </p:blipFill>
        <p:spPr>
          <a:xfrm>
            <a:off x="5508269" y="3947546"/>
            <a:ext cx="2836445" cy="1944570"/>
          </a:xfrm>
          <a:prstGeom prst="rect">
            <a:avLst/>
          </a:prstGeom>
          <a:noFill/>
          <a:ln>
            <a:noFill/>
          </a:ln>
        </p:spPr>
      </p:pic>
      <p:cxnSp>
        <p:nvCxnSpPr>
          <p:cNvPr id="15" name="Shape 389" descr="arrow pointing to the 12 cm mark on the meter stick in the hole in the soil."/>
          <p:cNvCxnSpPr/>
          <p:nvPr/>
        </p:nvCxnSpPr>
        <p:spPr>
          <a:xfrm>
            <a:off x="3930316" y="3443546"/>
            <a:ext cx="2775284" cy="1738054"/>
          </a:xfrm>
          <a:prstGeom prst="straightConnector1">
            <a:avLst/>
          </a:prstGeom>
          <a:noFill/>
          <a:ln w="19050" cap="flat" cmpd="sng">
            <a:solidFill>
              <a:srgbClr val="FF0000"/>
            </a:solidFill>
            <a:prstDash val="solid"/>
            <a:round/>
            <a:headEnd type="none" w="med" len="med"/>
            <a:tailEnd type="triangle" w="lg" len="lg"/>
          </a:ln>
        </p:spPr>
      </p:cxnSp>
      <p:sp>
        <p:nvSpPr>
          <p:cNvPr id="13" name="CuadroTexto 12"/>
          <p:cNvSpPr txBox="1"/>
          <p:nvPr/>
        </p:nvSpPr>
        <p:spPr>
          <a:xfrm>
            <a:off x="29532" y="1085757"/>
            <a:ext cx="1160471" cy="5509200"/>
          </a:xfrm>
          <a:prstGeom prst="rect">
            <a:avLst/>
          </a:prstGeom>
          <a:noFill/>
        </p:spPr>
        <p:txBody>
          <a:bodyPr wrap="square" rtlCol="0">
            <a:spAutoFit/>
          </a:bodyPr>
          <a:lstStyle/>
          <a:p>
            <a:pPr>
              <a:spcAft>
                <a:spcPts val="600"/>
              </a:spcAft>
            </a:pPr>
            <a:r>
              <a:rPr lang="es-AR" sz="1300" b="1" dirty="0">
                <a:solidFill>
                  <a:srgbClr val="462920"/>
                </a:solidFill>
              </a:rPr>
              <a:t>A. ¿Por qué caracterizar el </a:t>
            </a:r>
            <a:r>
              <a:rPr lang="es-AR" sz="1300" b="1" dirty="0">
                <a:solidFill>
                  <a:srgbClr val="462920"/>
                </a:solidFill>
              </a:rPr>
              <a:t>perfil del suelo?</a:t>
            </a:r>
          </a:p>
          <a:p>
            <a:pPr>
              <a:spcAft>
                <a:spcPts val="600"/>
              </a:spcAft>
            </a:pPr>
            <a:r>
              <a:rPr lang="es-AR" sz="1300" b="1" dirty="0">
                <a:solidFill>
                  <a:srgbClr val="462920"/>
                </a:solidFill>
              </a:rPr>
              <a:t>B. Seleccione y defina su sitio</a:t>
            </a:r>
          </a:p>
          <a:p>
            <a:pPr>
              <a:spcAft>
                <a:spcPts val="600"/>
              </a:spcAft>
            </a:pPr>
            <a:r>
              <a:rPr lang="es-AR" sz="1300" b="1" dirty="0">
                <a:solidFill>
                  <a:srgbClr val="462920"/>
                </a:solidFill>
              </a:rPr>
              <a:t>C. Método del pozo</a:t>
            </a:r>
          </a:p>
          <a:p>
            <a:pPr>
              <a:spcAft>
                <a:spcPts val="600"/>
              </a:spcAft>
            </a:pPr>
            <a:r>
              <a:rPr lang="es-AR" sz="1300" b="1" dirty="0">
                <a:solidFill>
                  <a:schemeClr val="bg1"/>
                </a:solidFill>
              </a:rPr>
              <a:t>D. Método del barreno</a:t>
            </a:r>
            <a:endParaRPr lang="es-AR" sz="1300" b="1" dirty="0">
              <a:solidFill>
                <a:schemeClr val="bg1"/>
              </a:solidFill>
            </a:endParaRPr>
          </a:p>
          <a:p>
            <a:pPr>
              <a:spcAft>
                <a:spcPts val="600"/>
              </a:spcAft>
            </a:pPr>
            <a:r>
              <a:rPr lang="es-AR" sz="1300" b="1" dirty="0" smtClean="0">
                <a:solidFill>
                  <a:srgbClr val="462920"/>
                </a:solidFill>
              </a:rPr>
              <a:t>E. </a:t>
            </a:r>
            <a:r>
              <a:rPr lang="es-AR" sz="1300" b="1" dirty="0" smtClean="0">
                <a:solidFill>
                  <a:srgbClr val="462920"/>
                </a:solidFill>
              </a:rPr>
              <a:t>Método cerca de la superficie</a:t>
            </a:r>
            <a:endParaRPr lang="es-AR" sz="1300" b="1" dirty="0">
              <a:solidFill>
                <a:srgbClr val="462920"/>
              </a:solidFill>
            </a:endParaRPr>
          </a:p>
          <a:p>
            <a:pPr>
              <a:spcAft>
                <a:spcPts val="600"/>
              </a:spcAft>
            </a:pPr>
            <a:r>
              <a:rPr lang="es-AR" sz="1300" b="1" dirty="0" smtClean="0">
                <a:solidFill>
                  <a:srgbClr val="462920"/>
                </a:solidFill>
              </a:rPr>
              <a:t>F. </a:t>
            </a:r>
            <a:r>
              <a:rPr lang="es-AR" sz="1300" b="1" dirty="0" smtClean="0">
                <a:solidFill>
                  <a:srgbClr val="462920"/>
                </a:solidFill>
              </a:rPr>
              <a:t>Reportar sus datos a GLOBE</a:t>
            </a:r>
            <a:endParaRPr lang="es-AR" sz="1300" b="1" dirty="0">
              <a:solidFill>
                <a:srgbClr val="462920"/>
              </a:solidFill>
            </a:endParaRPr>
          </a:p>
          <a:p>
            <a:pPr>
              <a:spcAft>
                <a:spcPts val="600"/>
              </a:spcAft>
            </a:pPr>
            <a:r>
              <a:rPr lang="es-AR" sz="1300" b="1" dirty="0" smtClean="0">
                <a:solidFill>
                  <a:srgbClr val="462920"/>
                </a:solidFill>
              </a:rPr>
              <a:t>G. </a:t>
            </a:r>
            <a:r>
              <a:rPr lang="es-AR" sz="1300" b="1" dirty="0" smtClean="0">
                <a:solidFill>
                  <a:srgbClr val="462920"/>
                </a:solidFill>
              </a:rPr>
              <a:t>Visualizar sus datos</a:t>
            </a:r>
            <a:endParaRPr lang="es-AR" sz="1300" b="1" dirty="0">
              <a:solidFill>
                <a:srgbClr val="462920"/>
              </a:solidFill>
            </a:endParaRPr>
          </a:p>
          <a:p>
            <a:pPr>
              <a:spcAft>
                <a:spcPts val="600"/>
              </a:spcAft>
            </a:pPr>
            <a:r>
              <a:rPr lang="es-AR" sz="1300" b="1" dirty="0" smtClean="0">
                <a:solidFill>
                  <a:srgbClr val="462920"/>
                </a:solidFill>
              </a:rPr>
              <a:t>H. Auto evaluación</a:t>
            </a:r>
          </a:p>
          <a:p>
            <a:pPr>
              <a:spcAft>
                <a:spcPts val="600"/>
              </a:spcAft>
            </a:pPr>
            <a:r>
              <a:rPr lang="es-AR" sz="1300" b="1" dirty="0" smtClean="0">
                <a:solidFill>
                  <a:srgbClr val="462920"/>
                </a:solidFill>
              </a:rPr>
              <a:t>I. Información adicional</a:t>
            </a:r>
            <a:endParaRPr lang="es-AR" sz="1300" b="1" dirty="0">
              <a:solidFill>
                <a:srgbClr val="462920"/>
              </a:solidFill>
            </a:endParaRPr>
          </a:p>
        </p:txBody>
      </p:sp>
    </p:spTree>
    <p:extLst>
      <p:ext uri="{BB962C8B-B14F-4D97-AF65-F5344CB8AC3E}">
        <p14:creationId xmlns:p14="http://schemas.microsoft.com/office/powerpoint/2010/main" val="9323720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7412239-1292-C749-8343-A6DE4C9B54BD}" type="slidenum">
              <a:rPr lang="en-US" smtClean="0"/>
              <a:t>27</a:t>
            </a:fld>
            <a:endParaRPr lang="en-US" dirty="0"/>
          </a:p>
        </p:txBody>
      </p:sp>
      <p:sp>
        <p:nvSpPr>
          <p:cNvPr id="5" name="Title 4">
            <a:extLst>
              <a:ext uri="{FF2B5EF4-FFF2-40B4-BE49-F238E27FC236}">
                <a16:creationId xmlns:a16="http://schemas.microsoft.com/office/drawing/2014/main" id="{2AAED77C-0729-4095-8262-77B7E261FDB5}"/>
              </a:ext>
            </a:extLst>
          </p:cNvPr>
          <p:cNvSpPr>
            <a:spLocks noGrp="1"/>
          </p:cNvSpPr>
          <p:nvPr>
            <p:ph type="title"/>
          </p:nvPr>
        </p:nvSpPr>
        <p:spPr>
          <a:xfrm>
            <a:off x="1496116" y="981616"/>
            <a:ext cx="6686550" cy="801861"/>
          </a:xfrm>
        </p:spPr>
        <p:txBody>
          <a:bodyPr/>
          <a:lstStyle/>
          <a:p>
            <a:pPr rtl="0" eaLnBrk="1" latinLnBrk="0" hangingPunct="1"/>
            <a:r>
              <a:rPr lang="es-AR" sz="2400" b="1" kern="1200" dirty="0" smtClean="0">
                <a:solidFill>
                  <a:srgbClr val="48340C"/>
                </a:solidFill>
                <a:effectLst/>
                <a:ea typeface="Arial" panose="020B0604020202020204" pitchFamily="34" charset="0"/>
                <a:cs typeface="Arial" panose="020B0604020202020204" pitchFamily="34" charset="0"/>
              </a:rPr>
              <a:t>Ajuste del núcleo de la profundidad del orificio</a:t>
            </a:r>
            <a:endParaRPr lang="es-AR" dirty="0"/>
          </a:p>
        </p:txBody>
      </p:sp>
      <p:sp>
        <p:nvSpPr>
          <p:cNvPr id="4" name="Content Placeholder 3"/>
          <p:cNvSpPr>
            <a:spLocks noGrp="1"/>
          </p:cNvSpPr>
          <p:nvPr>
            <p:ph sz="half" idx="2"/>
          </p:nvPr>
        </p:nvSpPr>
        <p:spPr>
          <a:xfrm>
            <a:off x="1496116" y="1771877"/>
            <a:ext cx="3605274" cy="4351338"/>
          </a:xfrm>
        </p:spPr>
        <p:txBody>
          <a:bodyPr>
            <a:normAutofit/>
          </a:bodyPr>
          <a:lstStyle/>
          <a:p>
            <a:pPr marL="0" lvl="0" indent="0">
              <a:spcBef>
                <a:spcPts val="0"/>
              </a:spcBef>
              <a:buClr>
                <a:srgbClr val="000000"/>
              </a:buClr>
              <a:buSzPct val="25000"/>
              <a:buNone/>
            </a:pPr>
            <a:r>
              <a:rPr lang="es-ES" sz="1800" dirty="0">
                <a:solidFill>
                  <a:srgbClr val="000000"/>
                </a:solidFill>
                <a:ea typeface="Arial"/>
                <a:cs typeface="Arial"/>
                <a:sym typeface="Arial"/>
              </a:rPr>
              <a:t>Si el fondo de la muestra de suelo en la lona se extiende más allá de la profundidad del agujero, ajuste la muestra de suelo para que coincida con la profundidad del agujero.</a:t>
            </a:r>
            <a:endParaRPr lang="es-AR" sz="1800" dirty="0">
              <a:solidFill>
                <a:srgbClr val="000000"/>
              </a:solidFill>
              <a:ea typeface="Arial"/>
              <a:cs typeface="Arial"/>
              <a:sym typeface="Arial"/>
            </a:endParaRPr>
          </a:p>
        </p:txBody>
      </p:sp>
      <p:pic>
        <p:nvPicPr>
          <p:cNvPr id="11" name="Shape 388" descr="Photo of a auger sample. A meter stick is lying alongside the sample. with the top of the stick at the top of the samle"/>
          <p:cNvPicPr preferRelativeResize="0">
            <a:picLocks/>
          </p:cNvPicPr>
          <p:nvPr/>
        </p:nvPicPr>
        <p:blipFill rotWithShape="1">
          <a:blip r:embed="rId3">
            <a:alphaModFix/>
          </a:blip>
          <a:srcRect/>
          <a:stretch/>
        </p:blipFill>
        <p:spPr>
          <a:xfrm>
            <a:off x="5530767" y="1655559"/>
            <a:ext cx="2791451" cy="2157727"/>
          </a:xfrm>
          <a:prstGeom prst="rect">
            <a:avLst/>
          </a:prstGeom>
          <a:noFill/>
          <a:ln>
            <a:noFill/>
          </a:ln>
        </p:spPr>
      </p:pic>
      <p:pic>
        <p:nvPicPr>
          <p:cNvPr id="10" name="Shape 402" descr="photograph showing how the soil sample is aligned with the meter stick and is adjusted until the sample is located between the 0 and the 12 cm mark on the meter stick."/>
          <p:cNvPicPr preferRelativeResize="0">
            <a:picLocks/>
          </p:cNvPicPr>
          <p:nvPr/>
        </p:nvPicPr>
        <p:blipFill rotWithShape="1">
          <a:blip r:embed="rId4">
            <a:alphaModFix/>
          </a:blip>
          <a:srcRect/>
          <a:stretch/>
        </p:blipFill>
        <p:spPr>
          <a:xfrm>
            <a:off x="5530767" y="3947546"/>
            <a:ext cx="2791451" cy="2175669"/>
          </a:xfrm>
          <a:prstGeom prst="rect">
            <a:avLst/>
          </a:prstGeom>
          <a:noFill/>
          <a:ln>
            <a:noFill/>
          </a:ln>
        </p:spPr>
      </p:pic>
      <p:sp>
        <p:nvSpPr>
          <p:cNvPr id="14" name="Shape 404"/>
          <p:cNvSpPr txBox="1"/>
          <p:nvPr/>
        </p:nvSpPr>
        <p:spPr>
          <a:xfrm>
            <a:off x="3535868" y="3547540"/>
            <a:ext cx="835200" cy="272188"/>
          </a:xfrm>
          <a:prstGeom prst="rect">
            <a:avLst/>
          </a:prstGeom>
          <a:noFill/>
          <a:ln>
            <a:noFill/>
          </a:ln>
        </p:spPr>
        <p:txBody>
          <a:bodyPr lIns="81625" tIns="40800" rIns="81625" bIns="40800" anchor="t" anchorCtr="0">
            <a:noAutofit/>
          </a:bodyPr>
          <a:lstStyle/>
          <a:p>
            <a:pPr marL="0" marR="0" lvl="0" indent="0" algn="l" rtl="0">
              <a:spcBef>
                <a:spcPts val="0"/>
              </a:spcBef>
              <a:buClr>
                <a:srgbClr val="FF0000"/>
              </a:buClr>
              <a:buSzPct val="25000"/>
              <a:buFont typeface="Arial"/>
              <a:buNone/>
            </a:pPr>
            <a:r>
              <a:rPr lang="en-US" sz="1800">
                <a:solidFill>
                  <a:srgbClr val="FF0000"/>
                </a:solidFill>
                <a:latin typeface="Arial"/>
                <a:ea typeface="Arial"/>
                <a:cs typeface="Arial"/>
                <a:sym typeface="Arial"/>
              </a:rPr>
              <a:t>12 cm</a:t>
            </a:r>
          </a:p>
        </p:txBody>
      </p:sp>
      <p:cxnSp>
        <p:nvCxnSpPr>
          <p:cNvPr id="15" name="Shape 389" descr="arrow pointing to the 12 cm mark on the meter stick."/>
          <p:cNvCxnSpPr/>
          <p:nvPr/>
        </p:nvCxnSpPr>
        <p:spPr>
          <a:xfrm>
            <a:off x="4166000" y="4022883"/>
            <a:ext cx="2688193" cy="1202526"/>
          </a:xfrm>
          <a:prstGeom prst="straightConnector1">
            <a:avLst/>
          </a:prstGeom>
          <a:noFill/>
          <a:ln w="19050" cap="flat" cmpd="sng">
            <a:solidFill>
              <a:srgbClr val="FF0000"/>
            </a:solidFill>
            <a:prstDash val="solid"/>
            <a:round/>
            <a:headEnd type="none" w="med" len="med"/>
            <a:tailEnd type="triangle" w="lg" len="lg"/>
          </a:ln>
        </p:spPr>
      </p:cxnSp>
      <p:sp>
        <p:nvSpPr>
          <p:cNvPr id="12" name="CuadroTexto 11"/>
          <p:cNvSpPr txBox="1"/>
          <p:nvPr/>
        </p:nvSpPr>
        <p:spPr>
          <a:xfrm>
            <a:off x="29532" y="1085757"/>
            <a:ext cx="1160471" cy="5509200"/>
          </a:xfrm>
          <a:prstGeom prst="rect">
            <a:avLst/>
          </a:prstGeom>
          <a:noFill/>
        </p:spPr>
        <p:txBody>
          <a:bodyPr wrap="square" rtlCol="0">
            <a:spAutoFit/>
          </a:bodyPr>
          <a:lstStyle/>
          <a:p>
            <a:pPr>
              <a:spcAft>
                <a:spcPts val="600"/>
              </a:spcAft>
            </a:pPr>
            <a:r>
              <a:rPr lang="es-AR" sz="1300" b="1" dirty="0">
                <a:solidFill>
                  <a:srgbClr val="462920"/>
                </a:solidFill>
              </a:rPr>
              <a:t>A. ¿Por qué caracterizar el </a:t>
            </a:r>
            <a:r>
              <a:rPr lang="es-AR" sz="1300" b="1" dirty="0">
                <a:solidFill>
                  <a:srgbClr val="462920"/>
                </a:solidFill>
              </a:rPr>
              <a:t>perfil del suelo?</a:t>
            </a:r>
          </a:p>
          <a:p>
            <a:pPr>
              <a:spcAft>
                <a:spcPts val="600"/>
              </a:spcAft>
            </a:pPr>
            <a:r>
              <a:rPr lang="es-AR" sz="1300" b="1" dirty="0">
                <a:solidFill>
                  <a:srgbClr val="462920"/>
                </a:solidFill>
              </a:rPr>
              <a:t>B. Seleccione y defina su sitio</a:t>
            </a:r>
          </a:p>
          <a:p>
            <a:pPr>
              <a:spcAft>
                <a:spcPts val="600"/>
              </a:spcAft>
            </a:pPr>
            <a:r>
              <a:rPr lang="es-AR" sz="1300" b="1" dirty="0">
                <a:solidFill>
                  <a:srgbClr val="462920"/>
                </a:solidFill>
              </a:rPr>
              <a:t>C. Método del pozo</a:t>
            </a:r>
          </a:p>
          <a:p>
            <a:pPr>
              <a:spcAft>
                <a:spcPts val="600"/>
              </a:spcAft>
            </a:pPr>
            <a:r>
              <a:rPr lang="es-AR" sz="1300" b="1" dirty="0">
                <a:solidFill>
                  <a:schemeClr val="bg1"/>
                </a:solidFill>
              </a:rPr>
              <a:t>D. Método del barreno</a:t>
            </a:r>
            <a:endParaRPr lang="es-AR" sz="1300" b="1" dirty="0">
              <a:solidFill>
                <a:schemeClr val="bg1"/>
              </a:solidFill>
            </a:endParaRPr>
          </a:p>
          <a:p>
            <a:pPr>
              <a:spcAft>
                <a:spcPts val="600"/>
              </a:spcAft>
            </a:pPr>
            <a:r>
              <a:rPr lang="es-AR" sz="1300" b="1" dirty="0" smtClean="0">
                <a:solidFill>
                  <a:srgbClr val="462920"/>
                </a:solidFill>
              </a:rPr>
              <a:t>E. </a:t>
            </a:r>
            <a:r>
              <a:rPr lang="es-AR" sz="1300" b="1" dirty="0" smtClean="0">
                <a:solidFill>
                  <a:srgbClr val="462920"/>
                </a:solidFill>
              </a:rPr>
              <a:t>Método cerca de la superficie</a:t>
            </a:r>
            <a:endParaRPr lang="es-AR" sz="1300" b="1" dirty="0">
              <a:solidFill>
                <a:srgbClr val="462920"/>
              </a:solidFill>
            </a:endParaRPr>
          </a:p>
          <a:p>
            <a:pPr>
              <a:spcAft>
                <a:spcPts val="600"/>
              </a:spcAft>
            </a:pPr>
            <a:r>
              <a:rPr lang="es-AR" sz="1300" b="1" dirty="0" smtClean="0">
                <a:solidFill>
                  <a:srgbClr val="462920"/>
                </a:solidFill>
              </a:rPr>
              <a:t>F. </a:t>
            </a:r>
            <a:r>
              <a:rPr lang="es-AR" sz="1300" b="1" dirty="0" smtClean="0">
                <a:solidFill>
                  <a:srgbClr val="462920"/>
                </a:solidFill>
              </a:rPr>
              <a:t>Reportar sus datos a GLOBE</a:t>
            </a:r>
            <a:endParaRPr lang="es-AR" sz="1300" b="1" dirty="0">
              <a:solidFill>
                <a:srgbClr val="462920"/>
              </a:solidFill>
            </a:endParaRPr>
          </a:p>
          <a:p>
            <a:pPr>
              <a:spcAft>
                <a:spcPts val="600"/>
              </a:spcAft>
            </a:pPr>
            <a:r>
              <a:rPr lang="es-AR" sz="1300" b="1" dirty="0" smtClean="0">
                <a:solidFill>
                  <a:srgbClr val="462920"/>
                </a:solidFill>
              </a:rPr>
              <a:t>G. </a:t>
            </a:r>
            <a:r>
              <a:rPr lang="es-AR" sz="1300" b="1" dirty="0" smtClean="0">
                <a:solidFill>
                  <a:srgbClr val="462920"/>
                </a:solidFill>
              </a:rPr>
              <a:t>Visualizar sus datos</a:t>
            </a:r>
            <a:endParaRPr lang="es-AR" sz="1300" b="1" dirty="0">
              <a:solidFill>
                <a:srgbClr val="462920"/>
              </a:solidFill>
            </a:endParaRPr>
          </a:p>
          <a:p>
            <a:pPr>
              <a:spcAft>
                <a:spcPts val="600"/>
              </a:spcAft>
            </a:pPr>
            <a:r>
              <a:rPr lang="es-AR" sz="1300" b="1" dirty="0" smtClean="0">
                <a:solidFill>
                  <a:srgbClr val="462920"/>
                </a:solidFill>
              </a:rPr>
              <a:t>H. Auto evaluación</a:t>
            </a:r>
          </a:p>
          <a:p>
            <a:pPr>
              <a:spcAft>
                <a:spcPts val="600"/>
              </a:spcAft>
            </a:pPr>
            <a:r>
              <a:rPr lang="es-AR" sz="1300" b="1" dirty="0" smtClean="0">
                <a:solidFill>
                  <a:srgbClr val="462920"/>
                </a:solidFill>
              </a:rPr>
              <a:t>I. Información adicional</a:t>
            </a:r>
            <a:endParaRPr lang="es-AR" sz="1300" b="1" dirty="0">
              <a:solidFill>
                <a:srgbClr val="462920"/>
              </a:solidFill>
            </a:endParaRPr>
          </a:p>
        </p:txBody>
      </p:sp>
    </p:spTree>
    <p:extLst>
      <p:ext uri="{BB962C8B-B14F-4D97-AF65-F5344CB8AC3E}">
        <p14:creationId xmlns:p14="http://schemas.microsoft.com/office/powerpoint/2010/main" val="7302607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7412239-1292-C749-8343-A6DE4C9B54BD}" type="slidenum">
              <a:rPr lang="en-US" smtClean="0"/>
              <a:t>28</a:t>
            </a:fld>
            <a:endParaRPr lang="en-US" dirty="0"/>
          </a:p>
        </p:txBody>
      </p:sp>
      <p:sp>
        <p:nvSpPr>
          <p:cNvPr id="5" name="Title 4">
            <a:extLst>
              <a:ext uri="{FF2B5EF4-FFF2-40B4-BE49-F238E27FC236}">
                <a16:creationId xmlns:a16="http://schemas.microsoft.com/office/drawing/2014/main" id="{E6FB167D-CB88-42D3-986F-355CBB7A8464}"/>
              </a:ext>
            </a:extLst>
          </p:cNvPr>
          <p:cNvSpPr>
            <a:spLocks noGrp="1"/>
          </p:cNvSpPr>
          <p:nvPr>
            <p:ph type="title"/>
          </p:nvPr>
        </p:nvSpPr>
        <p:spPr>
          <a:xfrm>
            <a:off x="1496116" y="981616"/>
            <a:ext cx="6213584" cy="709073"/>
          </a:xfrm>
        </p:spPr>
        <p:txBody>
          <a:bodyPr>
            <a:normAutofit/>
          </a:bodyPr>
          <a:lstStyle/>
          <a:p>
            <a:r>
              <a:rPr lang="es-ES" sz="2800" b="1" dirty="0">
                <a:solidFill>
                  <a:srgbClr val="48340C"/>
                </a:solidFill>
                <a:ea typeface="Arial" panose="020B0604020202020204" pitchFamily="34" charset="0"/>
                <a:cs typeface="Arial" panose="020B0604020202020204" pitchFamily="34" charset="0"/>
              </a:rPr>
              <a:t>Agregar un segundo núcleo al perfil</a:t>
            </a:r>
            <a:endParaRPr lang="es-AR" sz="4800" dirty="0"/>
          </a:p>
        </p:txBody>
      </p:sp>
      <p:sp>
        <p:nvSpPr>
          <p:cNvPr id="4" name="Content Placeholder 3"/>
          <p:cNvSpPr>
            <a:spLocks noGrp="1"/>
          </p:cNvSpPr>
          <p:nvPr>
            <p:ph sz="half" idx="2"/>
          </p:nvPr>
        </p:nvSpPr>
        <p:spPr>
          <a:xfrm>
            <a:off x="1496116" y="1771877"/>
            <a:ext cx="3605274" cy="4351338"/>
          </a:xfrm>
        </p:spPr>
        <p:txBody>
          <a:bodyPr>
            <a:normAutofit fontScale="92500" lnSpcReduction="20000"/>
          </a:bodyPr>
          <a:lstStyle/>
          <a:p>
            <a:pPr marL="0" lvl="0" indent="0" algn="just">
              <a:spcBef>
                <a:spcPts val="0"/>
              </a:spcBef>
              <a:buClr>
                <a:srgbClr val="000000"/>
              </a:buClr>
              <a:buSzPct val="25000"/>
              <a:buNone/>
            </a:pPr>
            <a:r>
              <a:rPr lang="es-ES" sz="1800" dirty="0" smtClean="0">
                <a:solidFill>
                  <a:srgbClr val="000000"/>
                </a:solidFill>
                <a:ea typeface="Arial"/>
                <a:cs typeface="Arial"/>
                <a:sym typeface="Arial"/>
              </a:rPr>
              <a:t>Barrene </a:t>
            </a:r>
            <a:r>
              <a:rPr lang="es-ES" sz="1800" dirty="0">
                <a:solidFill>
                  <a:srgbClr val="000000"/>
                </a:solidFill>
                <a:ea typeface="Arial"/>
                <a:cs typeface="Arial"/>
                <a:sym typeface="Arial"/>
              </a:rPr>
              <a:t>por segunda vez.</a:t>
            </a:r>
          </a:p>
          <a:p>
            <a:pPr marL="0" lvl="0" indent="0" algn="just">
              <a:spcBef>
                <a:spcPts val="0"/>
              </a:spcBef>
              <a:buClr>
                <a:srgbClr val="000000"/>
              </a:buClr>
              <a:buSzPct val="25000"/>
              <a:buNone/>
            </a:pPr>
            <a:endParaRPr lang="es-ES" sz="1800" dirty="0">
              <a:solidFill>
                <a:srgbClr val="000000"/>
              </a:solidFill>
              <a:ea typeface="Arial"/>
              <a:cs typeface="Arial"/>
              <a:sym typeface="Arial"/>
            </a:endParaRPr>
          </a:p>
          <a:p>
            <a:pPr marL="0" lvl="0" indent="0" algn="just">
              <a:spcBef>
                <a:spcPts val="0"/>
              </a:spcBef>
              <a:buClr>
                <a:srgbClr val="000000"/>
              </a:buClr>
              <a:buSzPct val="25000"/>
              <a:buNone/>
            </a:pPr>
            <a:r>
              <a:rPr lang="es-ES" sz="1800" dirty="0">
                <a:solidFill>
                  <a:srgbClr val="000000"/>
                </a:solidFill>
                <a:ea typeface="Arial"/>
                <a:cs typeface="Arial"/>
                <a:sym typeface="Arial"/>
              </a:rPr>
              <a:t>Retire la segunda barrena llena de tierra del agujero.</a:t>
            </a:r>
          </a:p>
          <a:p>
            <a:pPr marL="0" lvl="0" indent="0" algn="just">
              <a:spcBef>
                <a:spcPts val="0"/>
              </a:spcBef>
              <a:buClr>
                <a:srgbClr val="000000"/>
              </a:buClr>
              <a:buSzPct val="25000"/>
              <a:buNone/>
            </a:pPr>
            <a:endParaRPr lang="es-ES" sz="1800" dirty="0">
              <a:solidFill>
                <a:srgbClr val="000000"/>
              </a:solidFill>
              <a:ea typeface="Arial"/>
              <a:cs typeface="Arial"/>
              <a:sym typeface="Arial"/>
            </a:endParaRPr>
          </a:p>
          <a:p>
            <a:pPr marL="0" lvl="0" indent="0" algn="just">
              <a:spcBef>
                <a:spcPts val="0"/>
              </a:spcBef>
              <a:buClr>
                <a:srgbClr val="000000"/>
              </a:buClr>
              <a:buSzPct val="25000"/>
              <a:buNone/>
            </a:pPr>
            <a:r>
              <a:rPr lang="es-ES" sz="1800" dirty="0">
                <a:solidFill>
                  <a:srgbClr val="000000"/>
                </a:solidFill>
                <a:ea typeface="Arial"/>
                <a:cs typeface="Arial"/>
                <a:sym typeface="Arial"/>
              </a:rPr>
              <a:t>Coloque el segundo núcleo en la lona con la parte superior de esta muestra de barrena colocada junto a la parte inferior de la muestra anterior.</a:t>
            </a:r>
          </a:p>
          <a:p>
            <a:pPr marL="0" lvl="0" indent="0" algn="just">
              <a:spcBef>
                <a:spcPts val="0"/>
              </a:spcBef>
              <a:buClr>
                <a:srgbClr val="000000"/>
              </a:buClr>
              <a:buSzPct val="25000"/>
              <a:buNone/>
            </a:pPr>
            <a:endParaRPr lang="es-ES" sz="1800" dirty="0">
              <a:solidFill>
                <a:srgbClr val="000000"/>
              </a:solidFill>
              <a:ea typeface="Arial"/>
              <a:cs typeface="Arial"/>
              <a:sym typeface="Arial"/>
            </a:endParaRPr>
          </a:p>
          <a:p>
            <a:pPr marL="0" lvl="0" indent="0" algn="just">
              <a:spcBef>
                <a:spcPts val="0"/>
              </a:spcBef>
              <a:buClr>
                <a:srgbClr val="000000"/>
              </a:buClr>
              <a:buSzPct val="25000"/>
              <a:buNone/>
            </a:pPr>
            <a:r>
              <a:rPr lang="es-ES" sz="1800" dirty="0">
                <a:solidFill>
                  <a:srgbClr val="000000"/>
                </a:solidFill>
                <a:ea typeface="Arial"/>
                <a:cs typeface="Arial"/>
                <a:sym typeface="Arial"/>
              </a:rPr>
              <a:t>Empuje la tierra fuera de la barrena para que la parte superior de este núcleo se alinee con la parte inferior del anterior.</a:t>
            </a:r>
          </a:p>
          <a:p>
            <a:pPr marL="0" lvl="0" indent="0" algn="just">
              <a:spcBef>
                <a:spcPts val="0"/>
              </a:spcBef>
              <a:buClr>
                <a:srgbClr val="000000"/>
              </a:buClr>
              <a:buSzPct val="25000"/>
              <a:buNone/>
            </a:pPr>
            <a:endParaRPr lang="es-ES" sz="1800" dirty="0">
              <a:solidFill>
                <a:srgbClr val="000000"/>
              </a:solidFill>
              <a:ea typeface="Arial"/>
              <a:cs typeface="Arial"/>
              <a:sym typeface="Arial"/>
            </a:endParaRPr>
          </a:p>
          <a:p>
            <a:pPr marL="0" lvl="0" indent="0" algn="just">
              <a:spcBef>
                <a:spcPts val="0"/>
              </a:spcBef>
              <a:buClr>
                <a:srgbClr val="000000"/>
              </a:buClr>
              <a:buSzPct val="25000"/>
              <a:buNone/>
            </a:pPr>
            <a:r>
              <a:rPr lang="es-ES" sz="1800" dirty="0">
                <a:solidFill>
                  <a:srgbClr val="000000"/>
                </a:solidFill>
                <a:ea typeface="Arial"/>
                <a:cs typeface="Arial"/>
                <a:sym typeface="Arial"/>
              </a:rPr>
              <a:t>Alinee la posición de cada núcleo en el perfil con la profundidad del agujero.</a:t>
            </a:r>
          </a:p>
          <a:p>
            <a:pPr marL="0" lvl="0" indent="0" algn="just">
              <a:spcBef>
                <a:spcPts val="0"/>
              </a:spcBef>
              <a:buClr>
                <a:srgbClr val="000000"/>
              </a:buClr>
              <a:buSzPct val="25000"/>
              <a:buNone/>
            </a:pPr>
            <a:endParaRPr lang="es-ES" sz="1800" dirty="0">
              <a:solidFill>
                <a:srgbClr val="000000"/>
              </a:solidFill>
              <a:ea typeface="Arial"/>
              <a:cs typeface="Arial"/>
              <a:sym typeface="Arial"/>
            </a:endParaRPr>
          </a:p>
          <a:p>
            <a:pPr marL="0" lvl="0" indent="0" algn="just">
              <a:spcBef>
                <a:spcPts val="0"/>
              </a:spcBef>
              <a:buClr>
                <a:srgbClr val="000000"/>
              </a:buClr>
              <a:buSzPct val="25000"/>
              <a:buNone/>
            </a:pPr>
            <a:r>
              <a:rPr lang="es-ES" sz="1800" dirty="0">
                <a:solidFill>
                  <a:srgbClr val="000000"/>
                </a:solidFill>
                <a:ea typeface="Arial"/>
                <a:cs typeface="Arial"/>
                <a:sym typeface="Arial"/>
              </a:rPr>
              <a:t>Use la regla métrica para medir la profundidad del agujero después de cada muestra y ajuste el aceite en la lona a esa profundidad.</a:t>
            </a:r>
            <a:endParaRPr lang="es-AR" sz="1800" dirty="0">
              <a:solidFill>
                <a:srgbClr val="000000"/>
              </a:solidFill>
              <a:ea typeface="Arial"/>
              <a:cs typeface="Arial"/>
              <a:sym typeface="Arial"/>
            </a:endParaRPr>
          </a:p>
        </p:txBody>
      </p:sp>
      <p:pic>
        <p:nvPicPr>
          <p:cNvPr id="17" name="Shape 444" descr="photograph showing an second auger sample being deposited below the first. "/>
          <p:cNvPicPr preferRelativeResize="0">
            <a:picLocks/>
          </p:cNvPicPr>
          <p:nvPr/>
        </p:nvPicPr>
        <p:blipFill rotWithShape="1">
          <a:blip r:embed="rId3">
            <a:alphaModFix/>
          </a:blip>
          <a:srcRect/>
          <a:stretch/>
        </p:blipFill>
        <p:spPr>
          <a:xfrm>
            <a:off x="5283372" y="1970337"/>
            <a:ext cx="3241221" cy="2188639"/>
          </a:xfrm>
          <a:prstGeom prst="rect">
            <a:avLst/>
          </a:prstGeom>
          <a:noFill/>
          <a:ln>
            <a:noFill/>
          </a:ln>
        </p:spPr>
      </p:pic>
      <p:sp>
        <p:nvSpPr>
          <p:cNvPr id="9" name="CuadroTexto 8"/>
          <p:cNvSpPr txBox="1"/>
          <p:nvPr/>
        </p:nvSpPr>
        <p:spPr>
          <a:xfrm>
            <a:off x="29532" y="1085757"/>
            <a:ext cx="1160471" cy="5509200"/>
          </a:xfrm>
          <a:prstGeom prst="rect">
            <a:avLst/>
          </a:prstGeom>
          <a:noFill/>
        </p:spPr>
        <p:txBody>
          <a:bodyPr wrap="square" rtlCol="0">
            <a:spAutoFit/>
          </a:bodyPr>
          <a:lstStyle/>
          <a:p>
            <a:pPr>
              <a:spcAft>
                <a:spcPts val="600"/>
              </a:spcAft>
            </a:pPr>
            <a:r>
              <a:rPr lang="es-AR" sz="1300" b="1" dirty="0">
                <a:solidFill>
                  <a:srgbClr val="462920"/>
                </a:solidFill>
              </a:rPr>
              <a:t>A. ¿Por qué caracterizar el </a:t>
            </a:r>
            <a:r>
              <a:rPr lang="es-AR" sz="1300" b="1" dirty="0">
                <a:solidFill>
                  <a:srgbClr val="462920"/>
                </a:solidFill>
              </a:rPr>
              <a:t>perfil del suelo?</a:t>
            </a:r>
          </a:p>
          <a:p>
            <a:pPr>
              <a:spcAft>
                <a:spcPts val="600"/>
              </a:spcAft>
            </a:pPr>
            <a:r>
              <a:rPr lang="es-AR" sz="1300" b="1" dirty="0">
                <a:solidFill>
                  <a:srgbClr val="462920"/>
                </a:solidFill>
              </a:rPr>
              <a:t>B. Seleccione y defina su sitio</a:t>
            </a:r>
          </a:p>
          <a:p>
            <a:pPr>
              <a:spcAft>
                <a:spcPts val="600"/>
              </a:spcAft>
            </a:pPr>
            <a:r>
              <a:rPr lang="es-AR" sz="1300" b="1" dirty="0">
                <a:solidFill>
                  <a:srgbClr val="462920"/>
                </a:solidFill>
              </a:rPr>
              <a:t>C. Método del pozo</a:t>
            </a:r>
          </a:p>
          <a:p>
            <a:pPr>
              <a:spcAft>
                <a:spcPts val="600"/>
              </a:spcAft>
            </a:pPr>
            <a:r>
              <a:rPr lang="es-AR" sz="1300" b="1" dirty="0">
                <a:solidFill>
                  <a:schemeClr val="bg1"/>
                </a:solidFill>
              </a:rPr>
              <a:t>D. Método del barreno</a:t>
            </a:r>
            <a:endParaRPr lang="es-AR" sz="1300" b="1" dirty="0">
              <a:solidFill>
                <a:schemeClr val="bg1"/>
              </a:solidFill>
            </a:endParaRPr>
          </a:p>
          <a:p>
            <a:pPr>
              <a:spcAft>
                <a:spcPts val="600"/>
              </a:spcAft>
            </a:pPr>
            <a:r>
              <a:rPr lang="es-AR" sz="1300" b="1" dirty="0" smtClean="0">
                <a:solidFill>
                  <a:srgbClr val="462920"/>
                </a:solidFill>
              </a:rPr>
              <a:t>E. </a:t>
            </a:r>
            <a:r>
              <a:rPr lang="es-AR" sz="1300" b="1" dirty="0" smtClean="0">
                <a:solidFill>
                  <a:srgbClr val="462920"/>
                </a:solidFill>
              </a:rPr>
              <a:t>Método cerca de la superficie</a:t>
            </a:r>
            <a:endParaRPr lang="es-AR" sz="1300" b="1" dirty="0">
              <a:solidFill>
                <a:srgbClr val="462920"/>
              </a:solidFill>
            </a:endParaRPr>
          </a:p>
          <a:p>
            <a:pPr>
              <a:spcAft>
                <a:spcPts val="600"/>
              </a:spcAft>
            </a:pPr>
            <a:r>
              <a:rPr lang="es-AR" sz="1300" b="1" dirty="0" smtClean="0">
                <a:solidFill>
                  <a:srgbClr val="462920"/>
                </a:solidFill>
              </a:rPr>
              <a:t>F. </a:t>
            </a:r>
            <a:r>
              <a:rPr lang="es-AR" sz="1300" b="1" dirty="0" smtClean="0">
                <a:solidFill>
                  <a:srgbClr val="462920"/>
                </a:solidFill>
              </a:rPr>
              <a:t>Reportar sus datos a GLOBE</a:t>
            </a:r>
            <a:endParaRPr lang="es-AR" sz="1300" b="1" dirty="0">
              <a:solidFill>
                <a:srgbClr val="462920"/>
              </a:solidFill>
            </a:endParaRPr>
          </a:p>
          <a:p>
            <a:pPr>
              <a:spcAft>
                <a:spcPts val="600"/>
              </a:spcAft>
            </a:pPr>
            <a:r>
              <a:rPr lang="es-AR" sz="1300" b="1" dirty="0" smtClean="0">
                <a:solidFill>
                  <a:srgbClr val="462920"/>
                </a:solidFill>
              </a:rPr>
              <a:t>G. </a:t>
            </a:r>
            <a:r>
              <a:rPr lang="es-AR" sz="1300" b="1" dirty="0" smtClean="0">
                <a:solidFill>
                  <a:srgbClr val="462920"/>
                </a:solidFill>
              </a:rPr>
              <a:t>Visualizar sus datos</a:t>
            </a:r>
            <a:endParaRPr lang="es-AR" sz="1300" b="1" dirty="0">
              <a:solidFill>
                <a:srgbClr val="462920"/>
              </a:solidFill>
            </a:endParaRPr>
          </a:p>
          <a:p>
            <a:pPr>
              <a:spcAft>
                <a:spcPts val="600"/>
              </a:spcAft>
            </a:pPr>
            <a:r>
              <a:rPr lang="es-AR" sz="1300" b="1" dirty="0" smtClean="0">
                <a:solidFill>
                  <a:srgbClr val="462920"/>
                </a:solidFill>
              </a:rPr>
              <a:t>H. Auto evaluación</a:t>
            </a:r>
          </a:p>
          <a:p>
            <a:pPr>
              <a:spcAft>
                <a:spcPts val="600"/>
              </a:spcAft>
            </a:pPr>
            <a:r>
              <a:rPr lang="es-AR" sz="1300" b="1" dirty="0" smtClean="0">
                <a:solidFill>
                  <a:srgbClr val="462920"/>
                </a:solidFill>
              </a:rPr>
              <a:t>I. Información adicional</a:t>
            </a:r>
            <a:endParaRPr lang="es-AR" sz="1300" b="1" dirty="0">
              <a:solidFill>
                <a:srgbClr val="462920"/>
              </a:solidFill>
            </a:endParaRPr>
          </a:p>
        </p:txBody>
      </p:sp>
    </p:spTree>
    <p:extLst>
      <p:ext uri="{BB962C8B-B14F-4D97-AF65-F5344CB8AC3E}">
        <p14:creationId xmlns:p14="http://schemas.microsoft.com/office/powerpoint/2010/main" val="9380339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7412239-1292-C749-8343-A6DE4C9B54BD}" type="slidenum">
              <a:rPr lang="en-US" smtClean="0"/>
              <a:t>2</a:t>
            </a:fld>
            <a:endParaRPr lang="en-US" dirty="0"/>
          </a:p>
        </p:txBody>
      </p:sp>
      <p:sp>
        <p:nvSpPr>
          <p:cNvPr id="4" name="Title 3">
            <a:extLst>
              <a:ext uri="{FF2B5EF4-FFF2-40B4-BE49-F238E27FC236}">
                <a16:creationId xmlns:a16="http://schemas.microsoft.com/office/drawing/2014/main" id="{39ED9589-A3D3-4680-9C12-8F55026AA871}"/>
              </a:ext>
            </a:extLst>
          </p:cNvPr>
          <p:cNvSpPr>
            <a:spLocks noGrp="1"/>
          </p:cNvSpPr>
          <p:nvPr>
            <p:ph type="title"/>
          </p:nvPr>
        </p:nvSpPr>
        <p:spPr>
          <a:xfrm>
            <a:off x="1290550" y="1003843"/>
            <a:ext cx="7886700" cy="686846"/>
          </a:xfrm>
        </p:spPr>
        <p:txBody>
          <a:bodyPr>
            <a:normAutofit fontScale="90000"/>
          </a:bodyPr>
          <a:lstStyle/>
          <a:p>
            <a:r>
              <a:rPr lang="es-ES" sz="2800" b="1" dirty="0">
                <a:solidFill>
                  <a:srgbClr val="48340C"/>
                </a:solidFill>
                <a:latin typeface="Calibri" panose="020F0502020204030204" pitchFamily="34" charset="0"/>
                <a:ea typeface="+mn-ea"/>
                <a:cs typeface="+mn-cs"/>
              </a:rPr>
              <a:t>¿Por qué es importante definir las características del suelo?</a:t>
            </a:r>
            <a:endParaRPr lang="es-AR" sz="4000" b="1" dirty="0"/>
          </a:p>
        </p:txBody>
      </p:sp>
      <p:sp>
        <p:nvSpPr>
          <p:cNvPr id="10" name="Content Placeholder 2"/>
          <p:cNvSpPr txBox="1">
            <a:spLocks/>
          </p:cNvSpPr>
          <p:nvPr/>
        </p:nvSpPr>
        <p:spPr>
          <a:xfrm>
            <a:off x="1467445" y="1829815"/>
            <a:ext cx="4151960" cy="4351338"/>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s-ES" sz="1800" dirty="0"/>
              <a:t>La caracterización del suelo es un paso fundamental para describir y analizar el suelo como parte del sistema terrestre. Las características que identifiques ayudarán a explicar el papel del suelo en el intercambio de materia y la transferencia de energía con la atmósfera, la biosfera y la hidrosfera.</a:t>
            </a:r>
          </a:p>
          <a:p>
            <a:pPr algn="just"/>
            <a:r>
              <a:rPr lang="es-ES" sz="1800" dirty="0"/>
              <a:t>Las mediciones de caracterización del suelo se toman por muchas razones, que incluyen:</a:t>
            </a:r>
          </a:p>
          <a:p>
            <a:pPr algn="just"/>
            <a:r>
              <a:rPr lang="es-ES" sz="1800" dirty="0"/>
              <a:t>apoyando la interpretación de la humedad y la temperatura del suelo, la cubierta terrestre y las mediciones de la atmósfera;</a:t>
            </a:r>
          </a:p>
          <a:p>
            <a:pPr algn="just"/>
            <a:r>
              <a:rPr lang="es-ES" sz="1800" dirty="0"/>
              <a:t>complementar y ampliar el mapeo de la cobertura del suelo;</a:t>
            </a:r>
          </a:p>
          <a:p>
            <a:pPr algn="just"/>
            <a:r>
              <a:rPr lang="es-ES" sz="1800" dirty="0"/>
              <a:t>desarrollar mapas de suelos de una región; y</a:t>
            </a:r>
          </a:p>
          <a:p>
            <a:pPr algn="just"/>
            <a:r>
              <a:rPr lang="es-ES" sz="1800" dirty="0"/>
              <a:t>proporcionando información para el modelado por ordenador.</a:t>
            </a:r>
            <a:endParaRPr lang="es-AR" sz="1800" dirty="0">
              <a:solidFill>
                <a:srgbClr val="000000"/>
              </a:solidFill>
              <a:latin typeface="Calibri" charset="0"/>
              <a:ea typeface="Calibri" charset="0"/>
              <a:cs typeface="Calibri" charset="0"/>
            </a:endParaRPr>
          </a:p>
        </p:txBody>
      </p:sp>
      <p:pic>
        <p:nvPicPr>
          <p:cNvPr id="11" name="Content Placeholder 7" descr="Earth system diagram: Energy flows and matter cycles through the Earth's biosphere, hydrosphere, atmosphere and pedosphere (soil). The cycles are powered by the Sun's energy. "/>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619405" y="1903363"/>
            <a:ext cx="3310505" cy="3367151"/>
          </a:xfrm>
          <a:prstGeom prst="rect">
            <a:avLst/>
          </a:prstGeom>
        </p:spPr>
      </p:pic>
      <p:sp>
        <p:nvSpPr>
          <p:cNvPr id="3" name="TextBox 2"/>
          <p:cNvSpPr txBox="1"/>
          <p:nvPr/>
        </p:nvSpPr>
        <p:spPr>
          <a:xfrm>
            <a:off x="5889721" y="5450127"/>
            <a:ext cx="2953950" cy="307777"/>
          </a:xfrm>
          <a:prstGeom prst="rect">
            <a:avLst/>
          </a:prstGeom>
          <a:noFill/>
        </p:spPr>
        <p:txBody>
          <a:bodyPr wrap="none" rtlCol="0">
            <a:spAutoFit/>
          </a:bodyPr>
          <a:lstStyle/>
          <a:p>
            <a:r>
              <a:rPr lang="en-US" sz="1400" i="1" dirty="0"/>
              <a:t>Image: Jenn Glaser and Russanne Low</a:t>
            </a:r>
          </a:p>
        </p:txBody>
      </p:sp>
      <p:sp>
        <p:nvSpPr>
          <p:cNvPr id="9" name="CuadroTexto 8"/>
          <p:cNvSpPr txBox="1"/>
          <p:nvPr/>
        </p:nvSpPr>
        <p:spPr>
          <a:xfrm>
            <a:off x="29532" y="1085757"/>
            <a:ext cx="1160471" cy="5509200"/>
          </a:xfrm>
          <a:prstGeom prst="rect">
            <a:avLst/>
          </a:prstGeom>
          <a:noFill/>
        </p:spPr>
        <p:txBody>
          <a:bodyPr wrap="square" rtlCol="0">
            <a:spAutoFit/>
          </a:bodyPr>
          <a:lstStyle/>
          <a:p>
            <a:pPr>
              <a:spcAft>
                <a:spcPts val="600"/>
              </a:spcAft>
            </a:pPr>
            <a:r>
              <a:rPr lang="es-AR" sz="1300" b="1" dirty="0" smtClean="0">
                <a:solidFill>
                  <a:schemeClr val="bg1"/>
                </a:solidFill>
              </a:rPr>
              <a:t>A. ¿Por qué </a:t>
            </a:r>
            <a:r>
              <a:rPr lang="es-AR" sz="1300" b="1" dirty="0" smtClean="0">
                <a:solidFill>
                  <a:schemeClr val="bg1"/>
                </a:solidFill>
              </a:rPr>
              <a:t>caracterizar el perfil del suelo?</a:t>
            </a:r>
            <a:endParaRPr lang="es-AR" sz="1300" b="1" dirty="0" smtClean="0">
              <a:solidFill>
                <a:srgbClr val="462920"/>
              </a:solidFill>
            </a:endParaRPr>
          </a:p>
          <a:p>
            <a:pPr>
              <a:spcAft>
                <a:spcPts val="600"/>
              </a:spcAft>
            </a:pPr>
            <a:r>
              <a:rPr lang="es-AR" sz="1300" b="1" dirty="0">
                <a:solidFill>
                  <a:srgbClr val="462920"/>
                </a:solidFill>
              </a:rPr>
              <a:t>B</a:t>
            </a:r>
            <a:r>
              <a:rPr lang="es-AR" sz="1300" b="1" dirty="0" smtClean="0">
                <a:solidFill>
                  <a:srgbClr val="462920"/>
                </a:solidFill>
              </a:rPr>
              <a:t>. </a:t>
            </a:r>
            <a:r>
              <a:rPr lang="es-AR" sz="1300" b="1" dirty="0" smtClean="0">
                <a:solidFill>
                  <a:srgbClr val="462920"/>
                </a:solidFill>
              </a:rPr>
              <a:t>Seleccione y defina su sitio</a:t>
            </a:r>
            <a:endParaRPr lang="es-AR" sz="1300" b="1" dirty="0">
              <a:solidFill>
                <a:srgbClr val="462920"/>
              </a:solidFill>
            </a:endParaRPr>
          </a:p>
          <a:p>
            <a:pPr>
              <a:spcAft>
                <a:spcPts val="600"/>
              </a:spcAft>
            </a:pPr>
            <a:r>
              <a:rPr lang="es-AR" sz="1300" b="1" dirty="0" smtClean="0">
                <a:solidFill>
                  <a:srgbClr val="462920"/>
                </a:solidFill>
              </a:rPr>
              <a:t>C. </a:t>
            </a:r>
            <a:r>
              <a:rPr lang="es-AR" sz="1300" b="1" dirty="0" smtClean="0">
                <a:solidFill>
                  <a:srgbClr val="462920"/>
                </a:solidFill>
              </a:rPr>
              <a:t>Método del pozo</a:t>
            </a:r>
            <a:endParaRPr lang="es-AR" sz="1300" b="1" dirty="0">
              <a:solidFill>
                <a:srgbClr val="462920"/>
              </a:solidFill>
            </a:endParaRPr>
          </a:p>
          <a:p>
            <a:pPr>
              <a:spcAft>
                <a:spcPts val="600"/>
              </a:spcAft>
            </a:pPr>
            <a:r>
              <a:rPr lang="es-AR" sz="1300" b="1" dirty="0" smtClean="0">
                <a:solidFill>
                  <a:srgbClr val="462920"/>
                </a:solidFill>
              </a:rPr>
              <a:t>D. </a:t>
            </a:r>
            <a:r>
              <a:rPr lang="es-AR" sz="1300" b="1" dirty="0" smtClean="0">
                <a:solidFill>
                  <a:srgbClr val="462920"/>
                </a:solidFill>
              </a:rPr>
              <a:t>Método del barreno</a:t>
            </a:r>
            <a:endParaRPr lang="es-AR" sz="1300" b="1" dirty="0">
              <a:solidFill>
                <a:srgbClr val="462920"/>
              </a:solidFill>
            </a:endParaRPr>
          </a:p>
          <a:p>
            <a:pPr>
              <a:spcAft>
                <a:spcPts val="600"/>
              </a:spcAft>
            </a:pPr>
            <a:r>
              <a:rPr lang="es-AR" sz="1300" b="1" dirty="0" smtClean="0">
                <a:solidFill>
                  <a:srgbClr val="462920"/>
                </a:solidFill>
              </a:rPr>
              <a:t>E. </a:t>
            </a:r>
            <a:r>
              <a:rPr lang="es-AR" sz="1300" b="1" dirty="0" smtClean="0">
                <a:solidFill>
                  <a:srgbClr val="462920"/>
                </a:solidFill>
              </a:rPr>
              <a:t>Método cerca de la superficie</a:t>
            </a:r>
            <a:endParaRPr lang="es-AR" sz="1300" b="1" dirty="0">
              <a:solidFill>
                <a:srgbClr val="462920"/>
              </a:solidFill>
            </a:endParaRPr>
          </a:p>
          <a:p>
            <a:pPr>
              <a:spcAft>
                <a:spcPts val="600"/>
              </a:spcAft>
            </a:pPr>
            <a:r>
              <a:rPr lang="es-AR" sz="1300" b="1" dirty="0" smtClean="0">
                <a:solidFill>
                  <a:srgbClr val="462920"/>
                </a:solidFill>
              </a:rPr>
              <a:t>F. </a:t>
            </a:r>
            <a:r>
              <a:rPr lang="es-AR" sz="1300" b="1" dirty="0" smtClean="0">
                <a:solidFill>
                  <a:srgbClr val="462920"/>
                </a:solidFill>
              </a:rPr>
              <a:t>Reportar sus datos a GLOBE</a:t>
            </a:r>
            <a:endParaRPr lang="es-AR" sz="1300" b="1" dirty="0">
              <a:solidFill>
                <a:srgbClr val="462920"/>
              </a:solidFill>
            </a:endParaRPr>
          </a:p>
          <a:p>
            <a:pPr>
              <a:spcAft>
                <a:spcPts val="600"/>
              </a:spcAft>
            </a:pPr>
            <a:r>
              <a:rPr lang="es-AR" sz="1300" b="1" dirty="0" smtClean="0">
                <a:solidFill>
                  <a:srgbClr val="462920"/>
                </a:solidFill>
              </a:rPr>
              <a:t>G. </a:t>
            </a:r>
            <a:r>
              <a:rPr lang="es-AR" sz="1300" b="1" dirty="0" smtClean="0">
                <a:solidFill>
                  <a:srgbClr val="462920"/>
                </a:solidFill>
              </a:rPr>
              <a:t>Visualizar sus datos</a:t>
            </a:r>
            <a:endParaRPr lang="es-AR" sz="1300" b="1" dirty="0">
              <a:solidFill>
                <a:srgbClr val="462920"/>
              </a:solidFill>
            </a:endParaRPr>
          </a:p>
          <a:p>
            <a:pPr>
              <a:spcAft>
                <a:spcPts val="600"/>
              </a:spcAft>
            </a:pPr>
            <a:r>
              <a:rPr lang="es-AR" sz="1300" b="1" dirty="0" smtClean="0">
                <a:solidFill>
                  <a:srgbClr val="462920"/>
                </a:solidFill>
              </a:rPr>
              <a:t>H. Auto evaluación</a:t>
            </a:r>
          </a:p>
          <a:p>
            <a:pPr>
              <a:spcAft>
                <a:spcPts val="600"/>
              </a:spcAft>
            </a:pPr>
            <a:r>
              <a:rPr lang="es-AR" sz="1300" b="1" dirty="0" smtClean="0">
                <a:solidFill>
                  <a:srgbClr val="462920"/>
                </a:solidFill>
              </a:rPr>
              <a:t>I. Información adicional</a:t>
            </a:r>
            <a:endParaRPr lang="es-AR" sz="1300" b="1" dirty="0">
              <a:solidFill>
                <a:srgbClr val="462920"/>
              </a:solidFill>
            </a:endParaRPr>
          </a:p>
        </p:txBody>
      </p:sp>
    </p:spTree>
    <p:extLst>
      <p:ext uri="{BB962C8B-B14F-4D97-AF65-F5344CB8AC3E}">
        <p14:creationId xmlns:p14="http://schemas.microsoft.com/office/powerpoint/2010/main" val="12688970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7412239-1292-C749-8343-A6DE4C9B54BD}" type="slidenum">
              <a:rPr lang="en-US" smtClean="0"/>
              <a:t>29</a:t>
            </a:fld>
            <a:endParaRPr lang="en-US" dirty="0"/>
          </a:p>
        </p:txBody>
      </p:sp>
      <p:sp>
        <p:nvSpPr>
          <p:cNvPr id="5" name="Title 4">
            <a:extLst>
              <a:ext uri="{FF2B5EF4-FFF2-40B4-BE49-F238E27FC236}">
                <a16:creationId xmlns:a16="http://schemas.microsoft.com/office/drawing/2014/main" id="{C34A9AEA-4780-469A-9C5F-020F48C92977}"/>
              </a:ext>
            </a:extLst>
          </p:cNvPr>
          <p:cNvSpPr>
            <a:spLocks noGrp="1"/>
          </p:cNvSpPr>
          <p:nvPr>
            <p:ph type="title"/>
          </p:nvPr>
        </p:nvSpPr>
        <p:spPr>
          <a:xfrm>
            <a:off x="1496116" y="981616"/>
            <a:ext cx="5819084" cy="785756"/>
          </a:xfrm>
        </p:spPr>
        <p:txBody>
          <a:bodyPr/>
          <a:lstStyle/>
          <a:p>
            <a:r>
              <a:rPr lang="es-ES" sz="2400" b="1" dirty="0">
                <a:solidFill>
                  <a:srgbClr val="48340C"/>
                </a:solidFill>
                <a:ea typeface="Arial" panose="020B0604020202020204" pitchFamily="34" charset="0"/>
                <a:cs typeface="Arial" panose="020B0604020202020204" pitchFamily="34" charset="0"/>
              </a:rPr>
              <a:t>Ajuste la longitud del segundo núcleo</a:t>
            </a:r>
            <a:endParaRPr lang="es-AR" dirty="0"/>
          </a:p>
        </p:txBody>
      </p:sp>
      <p:sp>
        <p:nvSpPr>
          <p:cNvPr id="4" name="Content Placeholder 3"/>
          <p:cNvSpPr>
            <a:spLocks noGrp="1"/>
          </p:cNvSpPr>
          <p:nvPr>
            <p:ph sz="half" idx="2"/>
          </p:nvPr>
        </p:nvSpPr>
        <p:spPr>
          <a:xfrm>
            <a:off x="1496116" y="1771877"/>
            <a:ext cx="3605274" cy="4351338"/>
          </a:xfrm>
        </p:spPr>
        <p:txBody>
          <a:bodyPr>
            <a:normAutofit/>
          </a:bodyPr>
          <a:lstStyle/>
          <a:p>
            <a:pPr marL="0" lvl="0" indent="0" algn="just">
              <a:spcBef>
                <a:spcPts val="0"/>
              </a:spcBef>
              <a:buClr>
                <a:srgbClr val="000000"/>
              </a:buClr>
              <a:buSzPct val="25000"/>
              <a:buNone/>
            </a:pPr>
            <a:r>
              <a:rPr lang="es-ES" sz="1800" dirty="0">
                <a:solidFill>
                  <a:srgbClr val="000000"/>
                </a:solidFill>
                <a:ea typeface="Arial"/>
                <a:cs typeface="Arial"/>
                <a:sym typeface="Arial"/>
              </a:rPr>
              <a:t>Coloque la regla del metro en el agujero y mida su nueva profundidad.</a:t>
            </a:r>
          </a:p>
          <a:p>
            <a:pPr marL="0" lvl="0" indent="0" algn="just">
              <a:spcBef>
                <a:spcPts val="0"/>
              </a:spcBef>
              <a:buClr>
                <a:srgbClr val="000000"/>
              </a:buClr>
              <a:buSzPct val="25000"/>
              <a:buNone/>
            </a:pPr>
            <a:endParaRPr lang="es-ES" sz="1800" dirty="0">
              <a:solidFill>
                <a:srgbClr val="000000"/>
              </a:solidFill>
              <a:ea typeface="Arial"/>
              <a:cs typeface="Arial"/>
              <a:sym typeface="Arial"/>
            </a:endParaRPr>
          </a:p>
          <a:p>
            <a:pPr marL="0" lvl="0" indent="0" algn="just">
              <a:spcBef>
                <a:spcPts val="0"/>
              </a:spcBef>
              <a:buClr>
                <a:srgbClr val="000000"/>
              </a:buClr>
              <a:buSzPct val="25000"/>
              <a:buNone/>
            </a:pPr>
            <a:endParaRPr lang="es-ES" sz="1800" dirty="0">
              <a:solidFill>
                <a:srgbClr val="000000"/>
              </a:solidFill>
              <a:ea typeface="Arial"/>
              <a:cs typeface="Arial"/>
              <a:sym typeface="Arial"/>
            </a:endParaRPr>
          </a:p>
          <a:p>
            <a:pPr marL="0" lvl="0" indent="0" algn="just">
              <a:spcBef>
                <a:spcPts val="0"/>
              </a:spcBef>
              <a:buClr>
                <a:srgbClr val="000000"/>
              </a:buClr>
              <a:buSzPct val="25000"/>
              <a:buNone/>
            </a:pPr>
            <a:endParaRPr lang="es-ES" sz="1800" dirty="0">
              <a:solidFill>
                <a:srgbClr val="000000"/>
              </a:solidFill>
              <a:ea typeface="Arial"/>
              <a:cs typeface="Arial"/>
              <a:sym typeface="Arial"/>
            </a:endParaRPr>
          </a:p>
          <a:p>
            <a:pPr marL="0" lvl="0" indent="0" algn="just">
              <a:spcBef>
                <a:spcPts val="0"/>
              </a:spcBef>
              <a:buClr>
                <a:srgbClr val="000000"/>
              </a:buClr>
              <a:buSzPct val="25000"/>
              <a:buNone/>
            </a:pPr>
            <a:r>
              <a:rPr lang="es-ES" sz="1800" dirty="0">
                <a:solidFill>
                  <a:srgbClr val="000000"/>
                </a:solidFill>
                <a:ea typeface="Arial"/>
                <a:cs typeface="Arial"/>
                <a:sym typeface="Arial"/>
              </a:rPr>
              <a:t>Ajuste la posición del suelo en el perfil a la profundidad del agujero.</a:t>
            </a:r>
          </a:p>
          <a:p>
            <a:pPr marL="0" lvl="0" indent="0" algn="just">
              <a:spcBef>
                <a:spcPts val="0"/>
              </a:spcBef>
              <a:buClr>
                <a:srgbClr val="000000"/>
              </a:buClr>
              <a:buSzPct val="25000"/>
              <a:buNone/>
            </a:pPr>
            <a:endParaRPr lang="es-ES" sz="1800" dirty="0">
              <a:solidFill>
                <a:srgbClr val="000000"/>
              </a:solidFill>
              <a:ea typeface="Arial"/>
              <a:cs typeface="Arial"/>
              <a:sym typeface="Arial"/>
            </a:endParaRPr>
          </a:p>
          <a:p>
            <a:pPr marL="0" lvl="0" indent="0" algn="just">
              <a:spcBef>
                <a:spcPts val="0"/>
              </a:spcBef>
              <a:buClr>
                <a:srgbClr val="000000"/>
              </a:buClr>
              <a:buSzPct val="25000"/>
              <a:buNone/>
            </a:pPr>
            <a:r>
              <a:rPr lang="es-ES" sz="1800" b="1" dirty="0">
                <a:solidFill>
                  <a:srgbClr val="000000"/>
                </a:solidFill>
                <a:ea typeface="Arial"/>
                <a:cs typeface="Arial"/>
                <a:sym typeface="Arial"/>
              </a:rPr>
              <a:t>Para núcleos adicionales:</a:t>
            </a:r>
          </a:p>
          <a:p>
            <a:pPr marL="0" lvl="0" indent="0" algn="just">
              <a:spcBef>
                <a:spcPts val="0"/>
              </a:spcBef>
              <a:buClr>
                <a:srgbClr val="000000"/>
              </a:buClr>
              <a:buSzPct val="25000"/>
              <a:buNone/>
            </a:pPr>
            <a:endParaRPr lang="es-ES" sz="1800" dirty="0">
              <a:solidFill>
                <a:srgbClr val="000000"/>
              </a:solidFill>
              <a:ea typeface="Arial"/>
              <a:cs typeface="Arial"/>
              <a:sym typeface="Arial"/>
            </a:endParaRPr>
          </a:p>
          <a:p>
            <a:pPr marL="0" lvl="0" indent="0" algn="just">
              <a:spcBef>
                <a:spcPts val="0"/>
              </a:spcBef>
              <a:buClr>
                <a:srgbClr val="000000"/>
              </a:buClr>
              <a:buSzPct val="25000"/>
              <a:buNone/>
            </a:pPr>
            <a:r>
              <a:rPr lang="es-ES" sz="1800" dirty="0">
                <a:solidFill>
                  <a:srgbClr val="000000"/>
                </a:solidFill>
                <a:ea typeface="Arial"/>
                <a:cs typeface="Arial"/>
                <a:sym typeface="Arial"/>
              </a:rPr>
              <a:t>Continúe con este procedimiento con cada muestra de barrena que tome hasta que alcance un metro de profundidad o no pueda perforar más profundo.</a:t>
            </a:r>
            <a:endParaRPr lang="es-AR" sz="1800" dirty="0">
              <a:solidFill>
                <a:srgbClr val="000000"/>
              </a:solidFill>
              <a:ea typeface="Arial"/>
              <a:cs typeface="Arial"/>
              <a:sym typeface="Arial"/>
            </a:endParaRPr>
          </a:p>
        </p:txBody>
      </p:sp>
      <p:pic>
        <p:nvPicPr>
          <p:cNvPr id="8" name="Shape 457" descr="Photograph of a meter stick in the hole that has been augered twice. The meterstick shows that the hole is 21 cm deep. "/>
          <p:cNvPicPr preferRelativeResize="0">
            <a:picLocks/>
          </p:cNvPicPr>
          <p:nvPr/>
        </p:nvPicPr>
        <p:blipFill rotWithShape="1">
          <a:blip r:embed="rId3">
            <a:alphaModFix/>
          </a:blip>
          <a:srcRect/>
          <a:stretch/>
        </p:blipFill>
        <p:spPr>
          <a:xfrm>
            <a:off x="5649685" y="1771877"/>
            <a:ext cx="2784021" cy="2069588"/>
          </a:xfrm>
          <a:prstGeom prst="rect">
            <a:avLst/>
          </a:prstGeom>
          <a:noFill/>
          <a:ln>
            <a:noFill/>
          </a:ln>
        </p:spPr>
      </p:pic>
      <p:pic>
        <p:nvPicPr>
          <p:cNvPr id="10" name="Shape 458" descr="Photo of the second auger sample placed under the first, so that the total length of the two samples is 21 cm, alongside the meterstick. "/>
          <p:cNvPicPr preferRelativeResize="0">
            <a:picLocks/>
          </p:cNvPicPr>
          <p:nvPr/>
        </p:nvPicPr>
        <p:blipFill rotWithShape="1">
          <a:blip r:embed="rId4">
            <a:alphaModFix/>
          </a:blip>
          <a:srcRect/>
          <a:stretch/>
        </p:blipFill>
        <p:spPr>
          <a:xfrm>
            <a:off x="5731327" y="4135271"/>
            <a:ext cx="2702379" cy="2194628"/>
          </a:xfrm>
          <a:prstGeom prst="rect">
            <a:avLst/>
          </a:prstGeom>
          <a:noFill/>
          <a:ln>
            <a:noFill/>
          </a:ln>
        </p:spPr>
      </p:pic>
      <p:cxnSp>
        <p:nvCxnSpPr>
          <p:cNvPr id="11" name="Shape 459" descr="arrow pointing to the 21 cm mark on the meter stick, which is located at the top of the auger hole. "/>
          <p:cNvCxnSpPr/>
          <p:nvPr/>
        </p:nvCxnSpPr>
        <p:spPr>
          <a:xfrm>
            <a:off x="4856669" y="2661557"/>
            <a:ext cx="2185026" cy="428741"/>
          </a:xfrm>
          <a:prstGeom prst="straightConnector1">
            <a:avLst/>
          </a:prstGeom>
          <a:noFill/>
          <a:ln w="19050" cap="flat" cmpd="sng">
            <a:solidFill>
              <a:srgbClr val="FF0000"/>
            </a:solidFill>
            <a:prstDash val="solid"/>
            <a:round/>
            <a:headEnd type="none" w="med" len="med"/>
            <a:tailEnd type="triangle" w="lg" len="lg"/>
          </a:ln>
        </p:spPr>
      </p:cxnSp>
      <p:sp>
        <p:nvSpPr>
          <p:cNvPr id="13" name="Shape 460"/>
          <p:cNvSpPr txBox="1"/>
          <p:nvPr/>
        </p:nvSpPr>
        <p:spPr>
          <a:xfrm>
            <a:off x="4411235" y="2332302"/>
            <a:ext cx="844128" cy="457200"/>
          </a:xfrm>
          <a:prstGeom prst="rect">
            <a:avLst/>
          </a:prstGeom>
          <a:noFill/>
          <a:ln>
            <a:noFill/>
          </a:ln>
        </p:spPr>
        <p:txBody>
          <a:bodyPr lIns="81625" tIns="40800" rIns="81625" bIns="40800" anchor="t" anchorCtr="0">
            <a:noAutofit/>
          </a:bodyPr>
          <a:lstStyle/>
          <a:p>
            <a:pPr marL="0" marR="0" lvl="0" indent="0" algn="l" rtl="0">
              <a:spcBef>
                <a:spcPts val="0"/>
              </a:spcBef>
              <a:buClr>
                <a:srgbClr val="FF0000"/>
              </a:buClr>
              <a:buSzPct val="25000"/>
              <a:buFont typeface="Arial"/>
              <a:buNone/>
            </a:pPr>
            <a:r>
              <a:rPr lang="en-US" sz="1400" dirty="0">
                <a:solidFill>
                  <a:srgbClr val="FF0000"/>
                </a:solidFill>
                <a:latin typeface="Arial"/>
                <a:ea typeface="Arial"/>
                <a:cs typeface="Arial"/>
                <a:sym typeface="Arial"/>
              </a:rPr>
              <a:t>21 cm</a:t>
            </a:r>
          </a:p>
        </p:txBody>
      </p:sp>
      <p:sp>
        <p:nvSpPr>
          <p:cNvPr id="12" name="CuadroTexto 11"/>
          <p:cNvSpPr txBox="1"/>
          <p:nvPr/>
        </p:nvSpPr>
        <p:spPr>
          <a:xfrm>
            <a:off x="29532" y="1085757"/>
            <a:ext cx="1160471" cy="5509200"/>
          </a:xfrm>
          <a:prstGeom prst="rect">
            <a:avLst/>
          </a:prstGeom>
          <a:noFill/>
        </p:spPr>
        <p:txBody>
          <a:bodyPr wrap="square" rtlCol="0">
            <a:spAutoFit/>
          </a:bodyPr>
          <a:lstStyle/>
          <a:p>
            <a:pPr>
              <a:spcAft>
                <a:spcPts val="600"/>
              </a:spcAft>
            </a:pPr>
            <a:r>
              <a:rPr lang="es-AR" sz="1300" b="1" dirty="0">
                <a:solidFill>
                  <a:srgbClr val="462920"/>
                </a:solidFill>
              </a:rPr>
              <a:t>A. ¿Por qué caracterizar el </a:t>
            </a:r>
            <a:r>
              <a:rPr lang="es-AR" sz="1300" b="1" dirty="0">
                <a:solidFill>
                  <a:srgbClr val="462920"/>
                </a:solidFill>
              </a:rPr>
              <a:t>perfil del suelo?</a:t>
            </a:r>
          </a:p>
          <a:p>
            <a:pPr>
              <a:spcAft>
                <a:spcPts val="600"/>
              </a:spcAft>
            </a:pPr>
            <a:r>
              <a:rPr lang="es-AR" sz="1300" b="1" dirty="0">
                <a:solidFill>
                  <a:srgbClr val="462920"/>
                </a:solidFill>
              </a:rPr>
              <a:t>B. Seleccione y defina su sitio</a:t>
            </a:r>
          </a:p>
          <a:p>
            <a:pPr>
              <a:spcAft>
                <a:spcPts val="600"/>
              </a:spcAft>
            </a:pPr>
            <a:r>
              <a:rPr lang="es-AR" sz="1300" b="1" dirty="0">
                <a:solidFill>
                  <a:srgbClr val="462920"/>
                </a:solidFill>
              </a:rPr>
              <a:t>C. Método del pozo</a:t>
            </a:r>
          </a:p>
          <a:p>
            <a:pPr>
              <a:spcAft>
                <a:spcPts val="600"/>
              </a:spcAft>
            </a:pPr>
            <a:r>
              <a:rPr lang="es-AR" sz="1300" b="1" dirty="0">
                <a:solidFill>
                  <a:schemeClr val="bg1"/>
                </a:solidFill>
              </a:rPr>
              <a:t>D. Método del barreno</a:t>
            </a:r>
            <a:endParaRPr lang="es-AR" sz="1300" b="1" dirty="0">
              <a:solidFill>
                <a:schemeClr val="bg1"/>
              </a:solidFill>
            </a:endParaRPr>
          </a:p>
          <a:p>
            <a:pPr>
              <a:spcAft>
                <a:spcPts val="600"/>
              </a:spcAft>
            </a:pPr>
            <a:r>
              <a:rPr lang="es-AR" sz="1300" b="1" dirty="0" smtClean="0">
                <a:solidFill>
                  <a:srgbClr val="462920"/>
                </a:solidFill>
              </a:rPr>
              <a:t>E. </a:t>
            </a:r>
            <a:r>
              <a:rPr lang="es-AR" sz="1300" b="1" dirty="0" smtClean="0">
                <a:solidFill>
                  <a:srgbClr val="462920"/>
                </a:solidFill>
              </a:rPr>
              <a:t>Método cerca de la superficie</a:t>
            </a:r>
            <a:endParaRPr lang="es-AR" sz="1300" b="1" dirty="0">
              <a:solidFill>
                <a:srgbClr val="462920"/>
              </a:solidFill>
            </a:endParaRPr>
          </a:p>
          <a:p>
            <a:pPr>
              <a:spcAft>
                <a:spcPts val="600"/>
              </a:spcAft>
            </a:pPr>
            <a:r>
              <a:rPr lang="es-AR" sz="1300" b="1" dirty="0" smtClean="0">
                <a:solidFill>
                  <a:srgbClr val="462920"/>
                </a:solidFill>
              </a:rPr>
              <a:t>F. </a:t>
            </a:r>
            <a:r>
              <a:rPr lang="es-AR" sz="1300" b="1" dirty="0" smtClean="0">
                <a:solidFill>
                  <a:srgbClr val="462920"/>
                </a:solidFill>
              </a:rPr>
              <a:t>Reportar sus datos a GLOBE</a:t>
            </a:r>
            <a:endParaRPr lang="es-AR" sz="1300" b="1" dirty="0">
              <a:solidFill>
                <a:srgbClr val="462920"/>
              </a:solidFill>
            </a:endParaRPr>
          </a:p>
          <a:p>
            <a:pPr>
              <a:spcAft>
                <a:spcPts val="600"/>
              </a:spcAft>
            </a:pPr>
            <a:r>
              <a:rPr lang="es-AR" sz="1300" b="1" dirty="0" smtClean="0">
                <a:solidFill>
                  <a:srgbClr val="462920"/>
                </a:solidFill>
              </a:rPr>
              <a:t>G. </a:t>
            </a:r>
            <a:r>
              <a:rPr lang="es-AR" sz="1300" b="1" dirty="0" smtClean="0">
                <a:solidFill>
                  <a:srgbClr val="462920"/>
                </a:solidFill>
              </a:rPr>
              <a:t>Visualizar sus datos</a:t>
            </a:r>
            <a:endParaRPr lang="es-AR" sz="1300" b="1" dirty="0">
              <a:solidFill>
                <a:srgbClr val="462920"/>
              </a:solidFill>
            </a:endParaRPr>
          </a:p>
          <a:p>
            <a:pPr>
              <a:spcAft>
                <a:spcPts val="600"/>
              </a:spcAft>
            </a:pPr>
            <a:r>
              <a:rPr lang="es-AR" sz="1300" b="1" dirty="0" smtClean="0">
                <a:solidFill>
                  <a:srgbClr val="462920"/>
                </a:solidFill>
              </a:rPr>
              <a:t>H. Auto evaluación</a:t>
            </a:r>
          </a:p>
          <a:p>
            <a:pPr>
              <a:spcAft>
                <a:spcPts val="600"/>
              </a:spcAft>
            </a:pPr>
            <a:r>
              <a:rPr lang="es-AR" sz="1300" b="1" dirty="0" smtClean="0">
                <a:solidFill>
                  <a:srgbClr val="462920"/>
                </a:solidFill>
              </a:rPr>
              <a:t>I. Información adicional</a:t>
            </a:r>
            <a:endParaRPr lang="es-AR" sz="1300" b="1" dirty="0">
              <a:solidFill>
                <a:srgbClr val="462920"/>
              </a:solidFill>
            </a:endParaRPr>
          </a:p>
        </p:txBody>
      </p:sp>
    </p:spTree>
    <p:extLst>
      <p:ext uri="{BB962C8B-B14F-4D97-AF65-F5344CB8AC3E}">
        <p14:creationId xmlns:p14="http://schemas.microsoft.com/office/powerpoint/2010/main" val="15004153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17412239-1292-C749-8343-A6DE4C9B54BD}" type="slidenum">
              <a:rPr lang="en-US" smtClean="0"/>
              <a:t>30</a:t>
            </a:fld>
            <a:endParaRPr lang="en-US" dirty="0"/>
          </a:p>
        </p:txBody>
      </p:sp>
      <p:sp>
        <p:nvSpPr>
          <p:cNvPr id="4" name="Title 3">
            <a:extLst>
              <a:ext uri="{FF2B5EF4-FFF2-40B4-BE49-F238E27FC236}">
                <a16:creationId xmlns:a16="http://schemas.microsoft.com/office/drawing/2014/main" id="{38294C48-7C89-4AE3-9403-4C372A1136E6}"/>
              </a:ext>
            </a:extLst>
          </p:cNvPr>
          <p:cNvSpPr>
            <a:spLocks noGrp="1"/>
          </p:cNvSpPr>
          <p:nvPr>
            <p:ph type="title"/>
          </p:nvPr>
        </p:nvSpPr>
        <p:spPr>
          <a:xfrm>
            <a:off x="1441881" y="968371"/>
            <a:ext cx="4841227" cy="756686"/>
          </a:xfrm>
        </p:spPr>
        <p:txBody>
          <a:bodyPr>
            <a:normAutofit fontScale="90000"/>
          </a:bodyPr>
          <a:lstStyle/>
          <a:p>
            <a:pPr rtl="0" eaLnBrk="1" latinLnBrk="0" hangingPunct="1"/>
            <a:r>
              <a:rPr lang="es-AR" sz="3200" b="1" kern="1200" dirty="0" smtClean="0">
                <a:solidFill>
                  <a:srgbClr val="3B2B0E"/>
                </a:solidFill>
                <a:effectLst/>
                <a:latin typeface="Calibri" panose="020F0502020204030204" pitchFamily="34" charset="0"/>
                <a:ea typeface="+mn-ea"/>
                <a:cs typeface="+mn-cs"/>
              </a:rPr>
              <a:t>Método cerca de la superficie</a:t>
            </a:r>
            <a:endParaRPr lang="es-AR" dirty="0"/>
          </a:p>
        </p:txBody>
      </p:sp>
      <p:sp>
        <p:nvSpPr>
          <p:cNvPr id="10" name="Content Placeholder 2"/>
          <p:cNvSpPr txBox="1">
            <a:spLocks/>
          </p:cNvSpPr>
          <p:nvPr/>
        </p:nvSpPr>
        <p:spPr>
          <a:xfrm>
            <a:off x="1441881" y="1744139"/>
            <a:ext cx="4436405" cy="498323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s-ES" sz="1700" dirty="0"/>
              <a:t>Use este método si no es posible excavar lo suficientemente profundo para obtener un perfil de suelo adecuado. Todavía puede obtener información valiosa sobre los 10 cm superiores del suelo, incluso si no puede muestrear todo el perfil.</a:t>
            </a:r>
          </a:p>
          <a:p>
            <a:pPr marL="0" indent="0" algn="just">
              <a:buNone/>
            </a:pPr>
            <a:endParaRPr lang="es-ES" sz="1700" dirty="0"/>
          </a:p>
          <a:p>
            <a:pPr marL="342900" indent="-342900" algn="just">
              <a:buFont typeface="+mj-lt"/>
              <a:buAutoNum type="arabicPeriod"/>
            </a:pPr>
            <a:r>
              <a:rPr lang="es-ES" sz="1700" dirty="0" smtClean="0"/>
              <a:t>Identifique </a:t>
            </a:r>
            <a:r>
              <a:rPr lang="es-ES" sz="1700" dirty="0"/>
              <a:t>un lugar donde la superficie del suelo pueda quedar expuesta.</a:t>
            </a:r>
          </a:p>
          <a:p>
            <a:pPr marL="342900" indent="-342900" algn="just">
              <a:buFont typeface="+mj-lt"/>
              <a:buAutoNum type="arabicPeriod"/>
            </a:pPr>
            <a:r>
              <a:rPr lang="es-ES" sz="1700" dirty="0" smtClean="0"/>
              <a:t>Quitar </a:t>
            </a:r>
            <a:r>
              <a:rPr lang="es-ES" sz="1700" dirty="0"/>
              <a:t>la vegetación superficial.</a:t>
            </a:r>
          </a:p>
          <a:p>
            <a:pPr marL="342900" indent="-342900" algn="just">
              <a:buFont typeface="+mj-lt"/>
              <a:buAutoNum type="arabicPeriod"/>
            </a:pPr>
            <a:r>
              <a:rPr lang="es-ES" sz="1700" dirty="0" smtClean="0"/>
              <a:t>Use </a:t>
            </a:r>
            <a:r>
              <a:rPr lang="es-ES" sz="1700" dirty="0"/>
              <a:t>una paleta o paleta de jardín para quitar con cuidado los 10 cm superiores de tierra de un área pequeña y colóquela en el suelo.</a:t>
            </a:r>
          </a:p>
          <a:p>
            <a:pPr marL="342900" indent="-342900" algn="just">
              <a:buFont typeface="+mj-lt"/>
              <a:buAutoNum type="arabicPeriod"/>
            </a:pPr>
            <a:r>
              <a:rPr lang="es-ES" sz="1700" dirty="0" smtClean="0"/>
              <a:t>Repita </a:t>
            </a:r>
            <a:r>
              <a:rPr lang="es-ES" sz="1700" dirty="0"/>
              <a:t>los pasos 1, 2 y 3 para una segunda ubicación al lado del orificio de muestra original. Repita de nuevo y mezcle las tres muestras. Trate esta muestra mixta como un horizonte.</a:t>
            </a:r>
            <a:endParaRPr lang="es-AR" sz="1600" dirty="0"/>
          </a:p>
        </p:txBody>
      </p:sp>
      <p:pic>
        <p:nvPicPr>
          <p:cNvPr id="13" name="Content Placeholder 41" descr="Cartoon of a student digging a hole about 10 cm deep using a trowel. this is done three times and the samples are mixed. "/>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982786" y="1725056"/>
            <a:ext cx="2903003" cy="2446976"/>
          </a:xfrm>
          <a:prstGeom prst="rect">
            <a:avLst/>
          </a:prstGeom>
        </p:spPr>
      </p:pic>
      <p:sp>
        <p:nvSpPr>
          <p:cNvPr id="15" name="TextBox 14"/>
          <p:cNvSpPr txBox="1"/>
          <p:nvPr/>
        </p:nvSpPr>
        <p:spPr>
          <a:xfrm>
            <a:off x="5982785" y="4310742"/>
            <a:ext cx="2903003" cy="1384995"/>
          </a:xfrm>
          <a:prstGeom prst="rect">
            <a:avLst/>
          </a:prstGeom>
          <a:noFill/>
        </p:spPr>
        <p:txBody>
          <a:bodyPr wrap="square" rtlCol="0">
            <a:spAutoFit/>
          </a:bodyPr>
          <a:lstStyle/>
          <a:p>
            <a:pPr algn="just"/>
            <a:r>
              <a:rPr lang="es-ES" sz="1400" i="1" dirty="0"/>
              <a:t>Asegúrese de tomar muestras por triplicado (3) en la misma área para obtener un buen concepto acerca de la variabilidad en las propiedades del suelo que ocurre en la superficie del sitio de estudio.</a:t>
            </a:r>
            <a:endParaRPr lang="es-AR" sz="1400" i="1" dirty="0"/>
          </a:p>
        </p:txBody>
      </p:sp>
      <p:sp>
        <p:nvSpPr>
          <p:cNvPr id="11" name="CuadroTexto 10"/>
          <p:cNvSpPr txBox="1"/>
          <p:nvPr/>
        </p:nvSpPr>
        <p:spPr>
          <a:xfrm>
            <a:off x="29532" y="1085757"/>
            <a:ext cx="1160471" cy="5509200"/>
          </a:xfrm>
          <a:prstGeom prst="rect">
            <a:avLst/>
          </a:prstGeom>
          <a:noFill/>
        </p:spPr>
        <p:txBody>
          <a:bodyPr wrap="square" rtlCol="0">
            <a:spAutoFit/>
          </a:bodyPr>
          <a:lstStyle/>
          <a:p>
            <a:pPr>
              <a:spcAft>
                <a:spcPts val="600"/>
              </a:spcAft>
            </a:pPr>
            <a:r>
              <a:rPr lang="es-AR" sz="1300" b="1" dirty="0">
                <a:solidFill>
                  <a:srgbClr val="462920"/>
                </a:solidFill>
              </a:rPr>
              <a:t>A. ¿Por qué caracterizar el </a:t>
            </a:r>
            <a:r>
              <a:rPr lang="es-AR" sz="1300" b="1" dirty="0">
                <a:solidFill>
                  <a:srgbClr val="462920"/>
                </a:solidFill>
              </a:rPr>
              <a:t>perfil del suelo?</a:t>
            </a:r>
          </a:p>
          <a:p>
            <a:pPr>
              <a:spcAft>
                <a:spcPts val="600"/>
              </a:spcAft>
            </a:pPr>
            <a:r>
              <a:rPr lang="es-AR" sz="1300" b="1" dirty="0">
                <a:solidFill>
                  <a:srgbClr val="462920"/>
                </a:solidFill>
              </a:rPr>
              <a:t>B. Seleccione y defina su sitio</a:t>
            </a:r>
          </a:p>
          <a:p>
            <a:pPr>
              <a:spcAft>
                <a:spcPts val="600"/>
              </a:spcAft>
            </a:pPr>
            <a:r>
              <a:rPr lang="es-AR" sz="1300" b="1" dirty="0">
                <a:solidFill>
                  <a:srgbClr val="462920"/>
                </a:solidFill>
              </a:rPr>
              <a:t>C. Método del pozo</a:t>
            </a:r>
          </a:p>
          <a:p>
            <a:pPr>
              <a:spcAft>
                <a:spcPts val="600"/>
              </a:spcAft>
            </a:pPr>
            <a:r>
              <a:rPr lang="es-AR" sz="1300" b="1" dirty="0">
                <a:solidFill>
                  <a:srgbClr val="462920"/>
                </a:solidFill>
              </a:rPr>
              <a:t>D. Método del barreno</a:t>
            </a:r>
          </a:p>
          <a:p>
            <a:pPr>
              <a:spcAft>
                <a:spcPts val="600"/>
              </a:spcAft>
            </a:pPr>
            <a:r>
              <a:rPr lang="es-AR" sz="1300" b="1" dirty="0">
                <a:solidFill>
                  <a:schemeClr val="bg1"/>
                </a:solidFill>
              </a:rPr>
              <a:t>E. Método cerca de la superficie</a:t>
            </a:r>
            <a:endParaRPr lang="es-AR" sz="1300" b="1" dirty="0">
              <a:solidFill>
                <a:schemeClr val="bg1"/>
              </a:solidFill>
            </a:endParaRPr>
          </a:p>
          <a:p>
            <a:pPr>
              <a:spcAft>
                <a:spcPts val="600"/>
              </a:spcAft>
            </a:pPr>
            <a:r>
              <a:rPr lang="es-AR" sz="1300" b="1" dirty="0" smtClean="0">
                <a:solidFill>
                  <a:srgbClr val="462920"/>
                </a:solidFill>
              </a:rPr>
              <a:t>F. </a:t>
            </a:r>
            <a:r>
              <a:rPr lang="es-AR" sz="1300" b="1" dirty="0" smtClean="0">
                <a:solidFill>
                  <a:srgbClr val="462920"/>
                </a:solidFill>
              </a:rPr>
              <a:t>Reportar sus datos a GLOBE</a:t>
            </a:r>
            <a:endParaRPr lang="es-AR" sz="1300" b="1" dirty="0">
              <a:solidFill>
                <a:srgbClr val="462920"/>
              </a:solidFill>
            </a:endParaRPr>
          </a:p>
          <a:p>
            <a:pPr>
              <a:spcAft>
                <a:spcPts val="600"/>
              </a:spcAft>
            </a:pPr>
            <a:r>
              <a:rPr lang="es-AR" sz="1300" b="1" dirty="0" smtClean="0">
                <a:solidFill>
                  <a:srgbClr val="462920"/>
                </a:solidFill>
              </a:rPr>
              <a:t>G. </a:t>
            </a:r>
            <a:r>
              <a:rPr lang="es-AR" sz="1300" b="1" dirty="0" smtClean="0">
                <a:solidFill>
                  <a:srgbClr val="462920"/>
                </a:solidFill>
              </a:rPr>
              <a:t>Visualizar sus datos</a:t>
            </a:r>
            <a:endParaRPr lang="es-AR" sz="1300" b="1" dirty="0">
              <a:solidFill>
                <a:srgbClr val="462920"/>
              </a:solidFill>
            </a:endParaRPr>
          </a:p>
          <a:p>
            <a:pPr>
              <a:spcAft>
                <a:spcPts val="600"/>
              </a:spcAft>
            </a:pPr>
            <a:r>
              <a:rPr lang="es-AR" sz="1300" b="1" dirty="0" smtClean="0">
                <a:solidFill>
                  <a:srgbClr val="462920"/>
                </a:solidFill>
              </a:rPr>
              <a:t>H. Auto evaluación</a:t>
            </a:r>
          </a:p>
          <a:p>
            <a:pPr>
              <a:spcAft>
                <a:spcPts val="600"/>
              </a:spcAft>
            </a:pPr>
            <a:r>
              <a:rPr lang="es-AR" sz="1300" b="1" dirty="0" smtClean="0">
                <a:solidFill>
                  <a:srgbClr val="462920"/>
                </a:solidFill>
              </a:rPr>
              <a:t>I. Información adicional</a:t>
            </a:r>
            <a:endParaRPr lang="es-AR" sz="1300" b="1" dirty="0">
              <a:solidFill>
                <a:srgbClr val="462920"/>
              </a:solidFill>
            </a:endParaRPr>
          </a:p>
        </p:txBody>
      </p:sp>
    </p:spTree>
    <p:extLst>
      <p:ext uri="{BB962C8B-B14F-4D97-AF65-F5344CB8AC3E}">
        <p14:creationId xmlns:p14="http://schemas.microsoft.com/office/powerpoint/2010/main" val="6008932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17412239-1292-C749-8343-A6DE4C9B54BD}" type="slidenum">
              <a:rPr lang="en-US" smtClean="0"/>
              <a:t>31</a:t>
            </a:fld>
            <a:endParaRPr lang="en-US" dirty="0"/>
          </a:p>
        </p:txBody>
      </p:sp>
      <p:sp>
        <p:nvSpPr>
          <p:cNvPr id="4" name="Title 3">
            <a:extLst>
              <a:ext uri="{FF2B5EF4-FFF2-40B4-BE49-F238E27FC236}">
                <a16:creationId xmlns:a16="http://schemas.microsoft.com/office/drawing/2014/main" id="{6E07E54E-805C-4FC3-9F19-5F505E240D3E}"/>
              </a:ext>
            </a:extLst>
          </p:cNvPr>
          <p:cNvSpPr>
            <a:spLocks noGrp="1"/>
          </p:cNvSpPr>
          <p:nvPr>
            <p:ph type="title"/>
          </p:nvPr>
        </p:nvSpPr>
        <p:spPr>
          <a:xfrm>
            <a:off x="1441881" y="924478"/>
            <a:ext cx="7073469" cy="911881"/>
          </a:xfrm>
        </p:spPr>
        <p:txBody>
          <a:bodyPr>
            <a:normAutofit fontScale="90000"/>
          </a:bodyPr>
          <a:lstStyle/>
          <a:p>
            <a:r>
              <a:rPr lang="es-ES" sz="3200" b="1" dirty="0">
                <a:solidFill>
                  <a:srgbClr val="3B2B0E"/>
                </a:solidFill>
                <a:latin typeface="Calibri" panose="020F0502020204030204" pitchFamily="34" charset="0"/>
              </a:rPr>
              <a:t>Seguridad y Mitigación de Perturbaciones en el Sitio</a:t>
            </a:r>
            <a:endParaRPr lang="es-AR" dirty="0"/>
          </a:p>
        </p:txBody>
      </p:sp>
      <p:sp>
        <p:nvSpPr>
          <p:cNvPr id="10" name="Content Placeholder 2"/>
          <p:cNvSpPr txBox="1">
            <a:spLocks/>
          </p:cNvSpPr>
          <p:nvPr/>
        </p:nvSpPr>
        <p:spPr>
          <a:xfrm>
            <a:off x="1441881" y="1833839"/>
            <a:ext cx="4776039" cy="4893531"/>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ES" sz="1800" dirty="0"/>
              <a:t>Idealmente, debe hacer su recopilación de datos en una sola sesión. Si no puede terminar su recopilación de datos en una sola sesión, haga lo siguiente para que los agujeros que ha hecho en el suelo no sean un peligro para los humanos u otros organismos:</a:t>
            </a:r>
          </a:p>
          <a:p>
            <a:r>
              <a:rPr lang="es-ES" sz="1800" dirty="0"/>
              <a:t>Rodee el hoyo con una cerca y márquelo con banderas para alertar a la gente de dónde está.</a:t>
            </a:r>
          </a:p>
          <a:p>
            <a:r>
              <a:rPr lang="es-ES" sz="1800" dirty="0"/>
              <a:t>Cubra el pozo con tablas o algún otro material para evitar que caigan animales o escombros cuando no se esté utilizando.</a:t>
            </a:r>
          </a:p>
          <a:p>
            <a:r>
              <a:rPr lang="es-ES" sz="1800" dirty="0"/>
              <a:t>Cuando haya terminado con las mediciones de caracterización del suelo, los horizontes deben volver a colocarse en el hoyo del suelo en orden inverso (el último en salir debe ser el primero en volver a entrar).</a:t>
            </a:r>
          </a:p>
          <a:p>
            <a:r>
              <a:rPr lang="es-ES" sz="1800" dirty="0"/>
              <a:t>Plantar un árbol en el hoyo marcará que el suelo en ese lugar ha sido alterado, por lo que futuras investigaciones se llevarán a cabo en otras áreas.</a:t>
            </a:r>
            <a:endParaRPr lang="es-AR" sz="1800" dirty="0"/>
          </a:p>
        </p:txBody>
      </p:sp>
      <p:pic>
        <p:nvPicPr>
          <p:cNvPr id="11" name="Content Placeholder 4" descr="photograph of a person digging a hole. "/>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322420" y="1833840"/>
            <a:ext cx="2520349" cy="1890262"/>
          </a:xfrm>
          <a:prstGeom prst="rect">
            <a:avLst/>
          </a:prstGeom>
        </p:spPr>
      </p:pic>
      <p:sp>
        <p:nvSpPr>
          <p:cNvPr id="9" name="CuadroTexto 8"/>
          <p:cNvSpPr txBox="1"/>
          <p:nvPr/>
        </p:nvSpPr>
        <p:spPr>
          <a:xfrm>
            <a:off x="29532" y="1085757"/>
            <a:ext cx="1160471" cy="5509200"/>
          </a:xfrm>
          <a:prstGeom prst="rect">
            <a:avLst/>
          </a:prstGeom>
          <a:noFill/>
        </p:spPr>
        <p:txBody>
          <a:bodyPr wrap="square" rtlCol="0">
            <a:spAutoFit/>
          </a:bodyPr>
          <a:lstStyle/>
          <a:p>
            <a:pPr>
              <a:spcAft>
                <a:spcPts val="600"/>
              </a:spcAft>
            </a:pPr>
            <a:r>
              <a:rPr lang="es-AR" sz="1300" b="1" dirty="0">
                <a:solidFill>
                  <a:srgbClr val="462920"/>
                </a:solidFill>
              </a:rPr>
              <a:t>A. ¿Por qué caracterizar el </a:t>
            </a:r>
            <a:r>
              <a:rPr lang="es-AR" sz="1300" b="1" dirty="0">
                <a:solidFill>
                  <a:srgbClr val="462920"/>
                </a:solidFill>
              </a:rPr>
              <a:t>perfil del suelo?</a:t>
            </a:r>
          </a:p>
          <a:p>
            <a:pPr>
              <a:spcAft>
                <a:spcPts val="600"/>
              </a:spcAft>
            </a:pPr>
            <a:r>
              <a:rPr lang="es-AR" sz="1300" b="1" dirty="0">
                <a:solidFill>
                  <a:srgbClr val="462920"/>
                </a:solidFill>
              </a:rPr>
              <a:t>B. Seleccione y defina su sitio</a:t>
            </a:r>
          </a:p>
          <a:p>
            <a:pPr>
              <a:spcAft>
                <a:spcPts val="600"/>
              </a:spcAft>
            </a:pPr>
            <a:r>
              <a:rPr lang="es-AR" sz="1300" b="1" dirty="0">
                <a:solidFill>
                  <a:srgbClr val="462920"/>
                </a:solidFill>
              </a:rPr>
              <a:t>C. Método del pozo</a:t>
            </a:r>
          </a:p>
          <a:p>
            <a:pPr>
              <a:spcAft>
                <a:spcPts val="600"/>
              </a:spcAft>
            </a:pPr>
            <a:r>
              <a:rPr lang="es-AR" sz="1300" b="1" dirty="0">
                <a:solidFill>
                  <a:srgbClr val="462920"/>
                </a:solidFill>
              </a:rPr>
              <a:t>D. Método del barreno</a:t>
            </a:r>
          </a:p>
          <a:p>
            <a:pPr>
              <a:spcAft>
                <a:spcPts val="600"/>
              </a:spcAft>
            </a:pPr>
            <a:r>
              <a:rPr lang="es-AR" sz="1300" b="1" dirty="0">
                <a:solidFill>
                  <a:schemeClr val="bg1"/>
                </a:solidFill>
              </a:rPr>
              <a:t>E. Método cerca de la superficie</a:t>
            </a:r>
            <a:endParaRPr lang="es-AR" sz="1300" b="1" dirty="0">
              <a:solidFill>
                <a:schemeClr val="bg1"/>
              </a:solidFill>
            </a:endParaRPr>
          </a:p>
          <a:p>
            <a:pPr>
              <a:spcAft>
                <a:spcPts val="600"/>
              </a:spcAft>
            </a:pPr>
            <a:r>
              <a:rPr lang="es-AR" sz="1300" b="1" dirty="0" smtClean="0">
                <a:solidFill>
                  <a:srgbClr val="462920"/>
                </a:solidFill>
              </a:rPr>
              <a:t>F. </a:t>
            </a:r>
            <a:r>
              <a:rPr lang="es-AR" sz="1300" b="1" dirty="0" smtClean="0">
                <a:solidFill>
                  <a:srgbClr val="462920"/>
                </a:solidFill>
              </a:rPr>
              <a:t>Reportar sus datos a GLOBE</a:t>
            </a:r>
            <a:endParaRPr lang="es-AR" sz="1300" b="1" dirty="0">
              <a:solidFill>
                <a:srgbClr val="462920"/>
              </a:solidFill>
            </a:endParaRPr>
          </a:p>
          <a:p>
            <a:pPr>
              <a:spcAft>
                <a:spcPts val="600"/>
              </a:spcAft>
            </a:pPr>
            <a:r>
              <a:rPr lang="es-AR" sz="1300" b="1" dirty="0" smtClean="0">
                <a:solidFill>
                  <a:srgbClr val="462920"/>
                </a:solidFill>
              </a:rPr>
              <a:t>G. </a:t>
            </a:r>
            <a:r>
              <a:rPr lang="es-AR" sz="1300" b="1" dirty="0" smtClean="0">
                <a:solidFill>
                  <a:srgbClr val="462920"/>
                </a:solidFill>
              </a:rPr>
              <a:t>Visualizar sus datos</a:t>
            </a:r>
            <a:endParaRPr lang="es-AR" sz="1300" b="1" dirty="0">
              <a:solidFill>
                <a:srgbClr val="462920"/>
              </a:solidFill>
            </a:endParaRPr>
          </a:p>
          <a:p>
            <a:pPr>
              <a:spcAft>
                <a:spcPts val="600"/>
              </a:spcAft>
            </a:pPr>
            <a:r>
              <a:rPr lang="es-AR" sz="1300" b="1" dirty="0" smtClean="0">
                <a:solidFill>
                  <a:srgbClr val="462920"/>
                </a:solidFill>
              </a:rPr>
              <a:t>H. Auto evaluación</a:t>
            </a:r>
          </a:p>
          <a:p>
            <a:pPr>
              <a:spcAft>
                <a:spcPts val="600"/>
              </a:spcAft>
            </a:pPr>
            <a:r>
              <a:rPr lang="es-AR" sz="1300" b="1" dirty="0" smtClean="0">
                <a:solidFill>
                  <a:srgbClr val="462920"/>
                </a:solidFill>
              </a:rPr>
              <a:t>I. Información adicional</a:t>
            </a:r>
            <a:endParaRPr lang="es-AR" sz="1300" b="1" dirty="0">
              <a:solidFill>
                <a:srgbClr val="462920"/>
              </a:solidFill>
            </a:endParaRPr>
          </a:p>
        </p:txBody>
      </p:sp>
    </p:spTree>
    <p:extLst>
      <p:ext uri="{BB962C8B-B14F-4D97-AF65-F5344CB8AC3E}">
        <p14:creationId xmlns:p14="http://schemas.microsoft.com/office/powerpoint/2010/main" val="114086367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17412239-1292-C749-8343-A6DE4C9B54BD}" type="slidenum">
              <a:rPr lang="en-US" smtClean="0"/>
              <a:t>32</a:t>
            </a:fld>
            <a:endParaRPr lang="en-US" dirty="0"/>
          </a:p>
        </p:txBody>
      </p:sp>
      <p:sp>
        <p:nvSpPr>
          <p:cNvPr id="4" name="Title 3">
            <a:extLst>
              <a:ext uri="{FF2B5EF4-FFF2-40B4-BE49-F238E27FC236}">
                <a16:creationId xmlns:a16="http://schemas.microsoft.com/office/drawing/2014/main" id="{B68B5D36-7934-49A0-8A90-D4C723C797C2}"/>
              </a:ext>
            </a:extLst>
          </p:cNvPr>
          <p:cNvSpPr>
            <a:spLocks noGrp="1"/>
          </p:cNvSpPr>
          <p:nvPr>
            <p:ph type="title"/>
          </p:nvPr>
        </p:nvSpPr>
        <p:spPr>
          <a:xfrm>
            <a:off x="1494063" y="967171"/>
            <a:ext cx="7511392" cy="924908"/>
          </a:xfrm>
        </p:spPr>
        <p:txBody>
          <a:bodyPr>
            <a:normAutofit/>
          </a:bodyPr>
          <a:lstStyle/>
          <a:p>
            <a:r>
              <a:rPr lang="es-ES" sz="2800" b="1" dirty="0">
                <a:solidFill>
                  <a:srgbClr val="48340C"/>
                </a:solidFill>
                <a:latin typeface="Calibri" panose="020F0502020204030204" pitchFamily="34" charset="0"/>
                <a:ea typeface="+mn-ea"/>
                <a:cs typeface="+mn-cs"/>
              </a:rPr>
              <a:t>Introducción de una definición de sitio de muestreo de suelo - Paso 1</a:t>
            </a:r>
            <a:endParaRPr lang="es-AR" sz="4000" b="1" dirty="0"/>
          </a:p>
        </p:txBody>
      </p:sp>
      <p:pic>
        <p:nvPicPr>
          <p:cNvPr id="14" name="Content Placeholder 5" descr="Screenshot of the data entry screen on the GLOBE web site. Click on the Enter data button. "/>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b="9574"/>
          <a:stretch/>
        </p:blipFill>
        <p:spPr>
          <a:xfrm>
            <a:off x="1494063" y="1892079"/>
            <a:ext cx="7160079" cy="3926830"/>
          </a:xfrm>
          <a:prstGeom prst="rect">
            <a:avLst/>
          </a:prstGeom>
        </p:spPr>
      </p:pic>
      <p:sp>
        <p:nvSpPr>
          <p:cNvPr id="5" name="CuadroTexto 4"/>
          <p:cNvSpPr txBox="1"/>
          <p:nvPr/>
        </p:nvSpPr>
        <p:spPr>
          <a:xfrm>
            <a:off x="1523504" y="5764465"/>
            <a:ext cx="6400800" cy="646331"/>
          </a:xfrm>
          <a:prstGeom prst="rect">
            <a:avLst/>
          </a:prstGeom>
          <a:noFill/>
        </p:spPr>
        <p:txBody>
          <a:bodyPr wrap="square" rtlCol="0">
            <a:spAutoFit/>
          </a:bodyPr>
          <a:lstStyle/>
          <a:p>
            <a:r>
              <a:rPr lang="es-ES" b="1" dirty="0"/>
              <a:t>Para ingresar datos, inicie sesión en el sitio web. Haga clic en el botón "Ingresar datos".</a:t>
            </a:r>
            <a:r>
              <a:rPr lang="es-AR" b="1" dirty="0" smtClean="0"/>
              <a:t> </a:t>
            </a:r>
            <a:endParaRPr lang="es-AR" b="1" dirty="0"/>
          </a:p>
        </p:txBody>
      </p:sp>
      <p:sp>
        <p:nvSpPr>
          <p:cNvPr id="9" name="CuadroTexto 8"/>
          <p:cNvSpPr txBox="1"/>
          <p:nvPr/>
        </p:nvSpPr>
        <p:spPr>
          <a:xfrm>
            <a:off x="29532" y="1085757"/>
            <a:ext cx="1160471" cy="5509200"/>
          </a:xfrm>
          <a:prstGeom prst="rect">
            <a:avLst/>
          </a:prstGeom>
          <a:noFill/>
        </p:spPr>
        <p:txBody>
          <a:bodyPr wrap="square" rtlCol="0">
            <a:spAutoFit/>
          </a:bodyPr>
          <a:lstStyle/>
          <a:p>
            <a:pPr>
              <a:spcAft>
                <a:spcPts val="600"/>
              </a:spcAft>
            </a:pPr>
            <a:r>
              <a:rPr lang="es-AR" sz="1300" b="1" dirty="0">
                <a:solidFill>
                  <a:srgbClr val="462920"/>
                </a:solidFill>
              </a:rPr>
              <a:t>A. ¿Por qué caracterizar el </a:t>
            </a:r>
            <a:r>
              <a:rPr lang="es-AR" sz="1300" b="1" dirty="0">
                <a:solidFill>
                  <a:srgbClr val="462920"/>
                </a:solidFill>
              </a:rPr>
              <a:t>perfil del suelo?</a:t>
            </a:r>
          </a:p>
          <a:p>
            <a:pPr>
              <a:spcAft>
                <a:spcPts val="600"/>
              </a:spcAft>
            </a:pPr>
            <a:r>
              <a:rPr lang="es-AR" sz="1300" b="1" dirty="0">
                <a:solidFill>
                  <a:srgbClr val="462920"/>
                </a:solidFill>
              </a:rPr>
              <a:t>B. Seleccione y defina su sitio</a:t>
            </a:r>
          </a:p>
          <a:p>
            <a:pPr>
              <a:spcAft>
                <a:spcPts val="600"/>
              </a:spcAft>
            </a:pPr>
            <a:r>
              <a:rPr lang="es-AR" sz="1300" b="1" dirty="0">
                <a:solidFill>
                  <a:srgbClr val="462920"/>
                </a:solidFill>
              </a:rPr>
              <a:t>C. Método del pozo</a:t>
            </a:r>
          </a:p>
          <a:p>
            <a:pPr>
              <a:spcAft>
                <a:spcPts val="600"/>
              </a:spcAft>
            </a:pPr>
            <a:r>
              <a:rPr lang="es-AR" sz="1300" b="1" dirty="0">
                <a:solidFill>
                  <a:srgbClr val="462920"/>
                </a:solidFill>
              </a:rPr>
              <a:t>D. Método del barreno</a:t>
            </a:r>
          </a:p>
          <a:p>
            <a:pPr>
              <a:spcAft>
                <a:spcPts val="600"/>
              </a:spcAft>
            </a:pPr>
            <a:r>
              <a:rPr lang="es-AR" sz="1300" b="1" dirty="0">
                <a:solidFill>
                  <a:srgbClr val="462920"/>
                </a:solidFill>
              </a:rPr>
              <a:t>E. Método cerca de la superficie</a:t>
            </a:r>
          </a:p>
          <a:p>
            <a:pPr>
              <a:spcAft>
                <a:spcPts val="600"/>
              </a:spcAft>
            </a:pPr>
            <a:r>
              <a:rPr lang="es-AR" sz="1300" b="1" dirty="0">
                <a:solidFill>
                  <a:schemeClr val="bg1"/>
                </a:solidFill>
              </a:rPr>
              <a:t>F. Reportar sus datos a GLOBE</a:t>
            </a:r>
            <a:endParaRPr lang="es-AR" sz="1300" b="1" dirty="0">
              <a:solidFill>
                <a:schemeClr val="bg1"/>
              </a:solidFill>
            </a:endParaRPr>
          </a:p>
          <a:p>
            <a:pPr>
              <a:spcAft>
                <a:spcPts val="600"/>
              </a:spcAft>
            </a:pPr>
            <a:r>
              <a:rPr lang="es-AR" sz="1300" b="1" dirty="0" smtClean="0">
                <a:solidFill>
                  <a:srgbClr val="462920"/>
                </a:solidFill>
              </a:rPr>
              <a:t>G. </a:t>
            </a:r>
            <a:r>
              <a:rPr lang="es-AR" sz="1300" b="1" dirty="0" smtClean="0">
                <a:solidFill>
                  <a:srgbClr val="462920"/>
                </a:solidFill>
              </a:rPr>
              <a:t>Visualizar sus datos</a:t>
            </a:r>
            <a:endParaRPr lang="es-AR" sz="1300" b="1" dirty="0">
              <a:solidFill>
                <a:srgbClr val="462920"/>
              </a:solidFill>
            </a:endParaRPr>
          </a:p>
          <a:p>
            <a:pPr>
              <a:spcAft>
                <a:spcPts val="600"/>
              </a:spcAft>
            </a:pPr>
            <a:r>
              <a:rPr lang="es-AR" sz="1300" b="1" dirty="0" smtClean="0">
                <a:solidFill>
                  <a:srgbClr val="462920"/>
                </a:solidFill>
              </a:rPr>
              <a:t>H. Auto evaluación</a:t>
            </a:r>
          </a:p>
          <a:p>
            <a:pPr>
              <a:spcAft>
                <a:spcPts val="600"/>
              </a:spcAft>
            </a:pPr>
            <a:r>
              <a:rPr lang="es-AR" sz="1300" b="1" dirty="0" smtClean="0">
                <a:solidFill>
                  <a:srgbClr val="462920"/>
                </a:solidFill>
              </a:rPr>
              <a:t>I. Información adicional</a:t>
            </a:r>
            <a:endParaRPr lang="es-AR" sz="1300" b="1" dirty="0">
              <a:solidFill>
                <a:srgbClr val="462920"/>
              </a:solidFill>
            </a:endParaRPr>
          </a:p>
        </p:txBody>
      </p:sp>
    </p:spTree>
    <p:extLst>
      <p:ext uri="{BB962C8B-B14F-4D97-AF65-F5344CB8AC3E}">
        <p14:creationId xmlns:p14="http://schemas.microsoft.com/office/powerpoint/2010/main" val="17663015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17412239-1292-C749-8343-A6DE4C9B54BD}" type="slidenum">
              <a:rPr lang="en-US" smtClean="0"/>
              <a:t>33</a:t>
            </a:fld>
            <a:endParaRPr lang="en-US" dirty="0"/>
          </a:p>
        </p:txBody>
      </p:sp>
      <p:sp>
        <p:nvSpPr>
          <p:cNvPr id="4" name="Title 3">
            <a:extLst>
              <a:ext uri="{FF2B5EF4-FFF2-40B4-BE49-F238E27FC236}">
                <a16:creationId xmlns:a16="http://schemas.microsoft.com/office/drawing/2014/main" id="{FFE41643-B3D2-459E-9D17-E8C57AC22609}"/>
              </a:ext>
            </a:extLst>
          </p:cNvPr>
          <p:cNvSpPr>
            <a:spLocks noGrp="1"/>
          </p:cNvSpPr>
          <p:nvPr>
            <p:ph type="title"/>
          </p:nvPr>
        </p:nvSpPr>
        <p:spPr>
          <a:xfrm>
            <a:off x="1186050" y="981615"/>
            <a:ext cx="7886700" cy="626467"/>
          </a:xfrm>
        </p:spPr>
        <p:txBody>
          <a:bodyPr>
            <a:normAutofit fontScale="90000"/>
          </a:bodyPr>
          <a:lstStyle/>
          <a:p>
            <a:r>
              <a:rPr lang="es-ES" sz="2800" b="1" dirty="0">
                <a:solidFill>
                  <a:srgbClr val="48340C"/>
                </a:solidFill>
                <a:latin typeface="Calibri" panose="020F0502020204030204" pitchFamily="34" charset="0"/>
              </a:rPr>
              <a:t>Introducción de una definición de sitio de muestreo de suelo - Paso </a:t>
            </a:r>
            <a:r>
              <a:rPr lang="es-ES" sz="2800" b="1" dirty="0" smtClean="0">
                <a:solidFill>
                  <a:srgbClr val="48340C"/>
                </a:solidFill>
                <a:latin typeface="Calibri" panose="020F0502020204030204" pitchFamily="34" charset="0"/>
              </a:rPr>
              <a:t>2</a:t>
            </a:r>
            <a:endParaRPr lang="en-US" sz="4000" b="1" dirty="0"/>
          </a:p>
        </p:txBody>
      </p:sp>
      <p:pic>
        <p:nvPicPr>
          <p:cNvPr id="7" name="Content Placeholder 2" descr="Screenshot: Click on the Live Data Entry link."/>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b="20917"/>
          <a:stretch/>
        </p:blipFill>
        <p:spPr>
          <a:xfrm>
            <a:off x="1450428" y="1879584"/>
            <a:ext cx="7567547" cy="3034161"/>
          </a:xfrm>
        </p:spPr>
      </p:pic>
      <p:sp>
        <p:nvSpPr>
          <p:cNvPr id="8" name="CuadroTexto 7"/>
          <p:cNvSpPr txBox="1"/>
          <p:nvPr/>
        </p:nvSpPr>
        <p:spPr>
          <a:xfrm>
            <a:off x="2982850" y="4840829"/>
            <a:ext cx="6400800" cy="369332"/>
          </a:xfrm>
          <a:prstGeom prst="rect">
            <a:avLst/>
          </a:prstGeom>
          <a:noFill/>
        </p:spPr>
        <p:txBody>
          <a:bodyPr wrap="square" rtlCol="0">
            <a:spAutoFit/>
          </a:bodyPr>
          <a:lstStyle/>
          <a:p>
            <a:r>
              <a:rPr lang="es-AR" b="1" dirty="0" smtClean="0"/>
              <a:t>Haga clic en el link de “entrada de datos en vivo”.</a:t>
            </a:r>
            <a:endParaRPr lang="es-AR" b="1" dirty="0"/>
          </a:p>
        </p:txBody>
      </p:sp>
      <p:sp>
        <p:nvSpPr>
          <p:cNvPr id="9" name="CuadroTexto 8"/>
          <p:cNvSpPr txBox="1"/>
          <p:nvPr/>
        </p:nvSpPr>
        <p:spPr>
          <a:xfrm>
            <a:off x="29532" y="1085757"/>
            <a:ext cx="1160471" cy="5509200"/>
          </a:xfrm>
          <a:prstGeom prst="rect">
            <a:avLst/>
          </a:prstGeom>
          <a:noFill/>
        </p:spPr>
        <p:txBody>
          <a:bodyPr wrap="square" rtlCol="0">
            <a:spAutoFit/>
          </a:bodyPr>
          <a:lstStyle/>
          <a:p>
            <a:pPr>
              <a:spcAft>
                <a:spcPts val="600"/>
              </a:spcAft>
            </a:pPr>
            <a:r>
              <a:rPr lang="es-AR" sz="1300" b="1" dirty="0">
                <a:solidFill>
                  <a:srgbClr val="462920"/>
                </a:solidFill>
              </a:rPr>
              <a:t>A. ¿Por qué caracterizar el </a:t>
            </a:r>
            <a:r>
              <a:rPr lang="es-AR" sz="1300" b="1" dirty="0">
                <a:solidFill>
                  <a:srgbClr val="462920"/>
                </a:solidFill>
              </a:rPr>
              <a:t>perfil del suelo?</a:t>
            </a:r>
          </a:p>
          <a:p>
            <a:pPr>
              <a:spcAft>
                <a:spcPts val="600"/>
              </a:spcAft>
            </a:pPr>
            <a:r>
              <a:rPr lang="es-AR" sz="1300" b="1" dirty="0">
                <a:solidFill>
                  <a:srgbClr val="462920"/>
                </a:solidFill>
              </a:rPr>
              <a:t>B. Seleccione y defina su sitio</a:t>
            </a:r>
          </a:p>
          <a:p>
            <a:pPr>
              <a:spcAft>
                <a:spcPts val="600"/>
              </a:spcAft>
            </a:pPr>
            <a:r>
              <a:rPr lang="es-AR" sz="1300" b="1" dirty="0">
                <a:solidFill>
                  <a:srgbClr val="462920"/>
                </a:solidFill>
              </a:rPr>
              <a:t>C. Método del pozo</a:t>
            </a:r>
          </a:p>
          <a:p>
            <a:pPr>
              <a:spcAft>
                <a:spcPts val="600"/>
              </a:spcAft>
            </a:pPr>
            <a:r>
              <a:rPr lang="es-AR" sz="1300" b="1" dirty="0">
                <a:solidFill>
                  <a:srgbClr val="462920"/>
                </a:solidFill>
              </a:rPr>
              <a:t>D. Método del barreno</a:t>
            </a:r>
          </a:p>
          <a:p>
            <a:pPr>
              <a:spcAft>
                <a:spcPts val="600"/>
              </a:spcAft>
            </a:pPr>
            <a:r>
              <a:rPr lang="es-AR" sz="1300" b="1" dirty="0">
                <a:solidFill>
                  <a:srgbClr val="462920"/>
                </a:solidFill>
              </a:rPr>
              <a:t>E. Método cerca de la superficie</a:t>
            </a:r>
          </a:p>
          <a:p>
            <a:pPr>
              <a:spcAft>
                <a:spcPts val="600"/>
              </a:spcAft>
            </a:pPr>
            <a:r>
              <a:rPr lang="es-AR" sz="1300" b="1" dirty="0">
                <a:solidFill>
                  <a:schemeClr val="bg1"/>
                </a:solidFill>
              </a:rPr>
              <a:t>F. Reportar sus datos a GLOBE</a:t>
            </a:r>
            <a:endParaRPr lang="es-AR" sz="1300" b="1" dirty="0">
              <a:solidFill>
                <a:schemeClr val="bg1"/>
              </a:solidFill>
            </a:endParaRPr>
          </a:p>
          <a:p>
            <a:pPr>
              <a:spcAft>
                <a:spcPts val="600"/>
              </a:spcAft>
            </a:pPr>
            <a:r>
              <a:rPr lang="es-AR" sz="1300" b="1" dirty="0" smtClean="0">
                <a:solidFill>
                  <a:srgbClr val="462920"/>
                </a:solidFill>
              </a:rPr>
              <a:t>G. </a:t>
            </a:r>
            <a:r>
              <a:rPr lang="es-AR" sz="1300" b="1" dirty="0" smtClean="0">
                <a:solidFill>
                  <a:srgbClr val="462920"/>
                </a:solidFill>
              </a:rPr>
              <a:t>Visualizar sus datos</a:t>
            </a:r>
            <a:endParaRPr lang="es-AR" sz="1300" b="1" dirty="0">
              <a:solidFill>
                <a:srgbClr val="462920"/>
              </a:solidFill>
            </a:endParaRPr>
          </a:p>
          <a:p>
            <a:pPr>
              <a:spcAft>
                <a:spcPts val="600"/>
              </a:spcAft>
            </a:pPr>
            <a:r>
              <a:rPr lang="es-AR" sz="1300" b="1" dirty="0" smtClean="0">
                <a:solidFill>
                  <a:srgbClr val="462920"/>
                </a:solidFill>
              </a:rPr>
              <a:t>H. Auto evaluación</a:t>
            </a:r>
          </a:p>
          <a:p>
            <a:pPr>
              <a:spcAft>
                <a:spcPts val="600"/>
              </a:spcAft>
            </a:pPr>
            <a:r>
              <a:rPr lang="es-AR" sz="1300" b="1" dirty="0" smtClean="0">
                <a:solidFill>
                  <a:srgbClr val="462920"/>
                </a:solidFill>
              </a:rPr>
              <a:t>I. Información adicional</a:t>
            </a:r>
            <a:endParaRPr lang="es-AR" sz="1300" b="1" dirty="0">
              <a:solidFill>
                <a:srgbClr val="462920"/>
              </a:solidFill>
            </a:endParaRPr>
          </a:p>
        </p:txBody>
      </p:sp>
    </p:spTree>
    <p:extLst>
      <p:ext uri="{BB962C8B-B14F-4D97-AF65-F5344CB8AC3E}">
        <p14:creationId xmlns:p14="http://schemas.microsoft.com/office/powerpoint/2010/main" val="14981510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n 14"/>
          <p:cNvPicPr>
            <a:picLocks noChangeAspect="1"/>
          </p:cNvPicPr>
          <p:nvPr/>
        </p:nvPicPr>
        <p:blipFill>
          <a:blip r:embed="rId3"/>
          <a:stretch>
            <a:fillRect/>
          </a:stretch>
        </p:blipFill>
        <p:spPr>
          <a:xfrm>
            <a:off x="1705092" y="1939492"/>
            <a:ext cx="6840305" cy="4127350"/>
          </a:xfrm>
          <a:prstGeom prst="rect">
            <a:avLst/>
          </a:prstGeom>
        </p:spPr>
      </p:pic>
      <p:sp>
        <p:nvSpPr>
          <p:cNvPr id="3" name="Slide Number Placeholder 2"/>
          <p:cNvSpPr>
            <a:spLocks noGrp="1"/>
          </p:cNvSpPr>
          <p:nvPr>
            <p:ph type="sldNum" sz="quarter" idx="12"/>
          </p:nvPr>
        </p:nvSpPr>
        <p:spPr/>
        <p:txBody>
          <a:bodyPr/>
          <a:lstStyle/>
          <a:p>
            <a:fld id="{17412239-1292-C749-8343-A6DE4C9B54BD}" type="slidenum">
              <a:rPr lang="en-US" smtClean="0"/>
              <a:t>34</a:t>
            </a:fld>
            <a:endParaRPr lang="en-US" dirty="0"/>
          </a:p>
        </p:txBody>
      </p:sp>
      <p:sp>
        <p:nvSpPr>
          <p:cNvPr id="4" name="Title 3">
            <a:extLst>
              <a:ext uri="{FF2B5EF4-FFF2-40B4-BE49-F238E27FC236}">
                <a16:creationId xmlns:a16="http://schemas.microsoft.com/office/drawing/2014/main" id="{3DF5BEC0-48BA-4118-8462-02010E09A0E8}"/>
              </a:ext>
            </a:extLst>
          </p:cNvPr>
          <p:cNvSpPr>
            <a:spLocks noGrp="1"/>
          </p:cNvSpPr>
          <p:nvPr>
            <p:ph type="title"/>
          </p:nvPr>
        </p:nvSpPr>
        <p:spPr>
          <a:xfrm>
            <a:off x="1438298" y="981616"/>
            <a:ext cx="7329300" cy="870882"/>
          </a:xfrm>
        </p:spPr>
        <p:txBody>
          <a:bodyPr>
            <a:normAutofit fontScale="90000"/>
          </a:bodyPr>
          <a:lstStyle/>
          <a:p>
            <a:r>
              <a:rPr lang="es-ES" sz="3200" b="1" dirty="0">
                <a:solidFill>
                  <a:srgbClr val="48340C"/>
                </a:solidFill>
                <a:latin typeface="Calibri" panose="020F0502020204030204" pitchFamily="34" charset="0"/>
              </a:rPr>
              <a:t>Introducción de una definición de sitio de muestreo de suelo - Paso </a:t>
            </a:r>
            <a:r>
              <a:rPr lang="es-ES" sz="3200" b="1" dirty="0" smtClean="0">
                <a:solidFill>
                  <a:srgbClr val="48340C"/>
                </a:solidFill>
                <a:latin typeface="Calibri" panose="020F0502020204030204" pitchFamily="34" charset="0"/>
              </a:rPr>
              <a:t>3</a:t>
            </a:r>
            <a:endParaRPr lang="en-US" b="1" dirty="0"/>
          </a:p>
        </p:txBody>
      </p:sp>
      <p:sp>
        <p:nvSpPr>
          <p:cNvPr id="7" name="CuadroTexto 6"/>
          <p:cNvSpPr txBox="1"/>
          <p:nvPr/>
        </p:nvSpPr>
        <p:spPr>
          <a:xfrm>
            <a:off x="6763357" y="2897658"/>
            <a:ext cx="2041733" cy="584775"/>
          </a:xfrm>
          <a:prstGeom prst="rect">
            <a:avLst/>
          </a:prstGeom>
          <a:noFill/>
        </p:spPr>
        <p:txBody>
          <a:bodyPr wrap="square" rtlCol="0">
            <a:spAutoFit/>
          </a:bodyPr>
          <a:lstStyle/>
          <a:p>
            <a:r>
              <a:rPr lang="es-AR" sz="1600" b="1" dirty="0" smtClean="0"/>
              <a:t>Nombre su sitio de muestreo de suelo</a:t>
            </a:r>
            <a:endParaRPr lang="es-AR" sz="1600" b="1" dirty="0"/>
          </a:p>
        </p:txBody>
      </p:sp>
      <p:sp>
        <p:nvSpPr>
          <p:cNvPr id="9" name="CuadroTexto 8"/>
          <p:cNvSpPr txBox="1"/>
          <p:nvPr/>
        </p:nvSpPr>
        <p:spPr>
          <a:xfrm>
            <a:off x="6767336" y="3768540"/>
            <a:ext cx="2457264" cy="584775"/>
          </a:xfrm>
          <a:prstGeom prst="rect">
            <a:avLst/>
          </a:prstGeom>
          <a:noFill/>
        </p:spPr>
        <p:txBody>
          <a:bodyPr wrap="square" rtlCol="0">
            <a:spAutoFit/>
          </a:bodyPr>
          <a:lstStyle/>
          <a:p>
            <a:r>
              <a:rPr lang="es-AR" sz="1600" b="1" dirty="0" smtClean="0"/>
              <a:t>Ingrese las coordenadas GPS de su sitio</a:t>
            </a:r>
            <a:endParaRPr lang="es-AR" sz="1600" b="1" dirty="0"/>
          </a:p>
        </p:txBody>
      </p:sp>
      <p:sp>
        <p:nvSpPr>
          <p:cNvPr id="10" name="CuadroTexto 9"/>
          <p:cNvSpPr txBox="1"/>
          <p:nvPr/>
        </p:nvSpPr>
        <p:spPr>
          <a:xfrm>
            <a:off x="6763356" y="4567478"/>
            <a:ext cx="2041733" cy="830997"/>
          </a:xfrm>
          <a:prstGeom prst="rect">
            <a:avLst/>
          </a:prstGeom>
          <a:noFill/>
        </p:spPr>
        <p:txBody>
          <a:bodyPr wrap="square" rtlCol="0">
            <a:spAutoFit/>
          </a:bodyPr>
          <a:lstStyle/>
          <a:p>
            <a:r>
              <a:rPr lang="es-ES" sz="1600" b="1" dirty="0"/>
              <a:t>Seleccione el origen de sus datos de ubicación</a:t>
            </a:r>
            <a:endParaRPr lang="es-AR" sz="1600" b="1" dirty="0"/>
          </a:p>
        </p:txBody>
      </p:sp>
      <p:sp>
        <p:nvSpPr>
          <p:cNvPr id="11" name="CuadroTexto 10"/>
          <p:cNvSpPr txBox="1"/>
          <p:nvPr/>
        </p:nvSpPr>
        <p:spPr>
          <a:xfrm>
            <a:off x="1855354" y="5953705"/>
            <a:ext cx="3992388" cy="338554"/>
          </a:xfrm>
          <a:prstGeom prst="rect">
            <a:avLst/>
          </a:prstGeom>
          <a:noFill/>
        </p:spPr>
        <p:txBody>
          <a:bodyPr wrap="square" rtlCol="0">
            <a:spAutoFit/>
          </a:bodyPr>
          <a:lstStyle/>
          <a:p>
            <a:r>
              <a:rPr lang="es-AR" sz="1600" b="1" dirty="0" smtClean="0"/>
              <a:t>Seleccione el tipo de sitio que desea definir.</a:t>
            </a:r>
            <a:endParaRPr lang="es-AR" sz="1600" b="1" dirty="0"/>
          </a:p>
        </p:txBody>
      </p:sp>
      <p:sp>
        <p:nvSpPr>
          <p:cNvPr id="17" name="CuadroTexto 16"/>
          <p:cNvSpPr txBox="1"/>
          <p:nvPr/>
        </p:nvSpPr>
        <p:spPr>
          <a:xfrm>
            <a:off x="29532" y="1085757"/>
            <a:ext cx="1160471" cy="5509200"/>
          </a:xfrm>
          <a:prstGeom prst="rect">
            <a:avLst/>
          </a:prstGeom>
          <a:noFill/>
        </p:spPr>
        <p:txBody>
          <a:bodyPr wrap="square" rtlCol="0">
            <a:spAutoFit/>
          </a:bodyPr>
          <a:lstStyle/>
          <a:p>
            <a:pPr>
              <a:spcAft>
                <a:spcPts val="600"/>
              </a:spcAft>
            </a:pPr>
            <a:r>
              <a:rPr lang="es-AR" sz="1300" b="1" dirty="0">
                <a:solidFill>
                  <a:srgbClr val="462920"/>
                </a:solidFill>
              </a:rPr>
              <a:t>A. ¿Por qué caracterizar el </a:t>
            </a:r>
            <a:r>
              <a:rPr lang="es-AR" sz="1300" b="1" dirty="0">
                <a:solidFill>
                  <a:srgbClr val="462920"/>
                </a:solidFill>
              </a:rPr>
              <a:t>perfil del suelo?</a:t>
            </a:r>
          </a:p>
          <a:p>
            <a:pPr>
              <a:spcAft>
                <a:spcPts val="600"/>
              </a:spcAft>
            </a:pPr>
            <a:r>
              <a:rPr lang="es-AR" sz="1300" b="1" dirty="0">
                <a:solidFill>
                  <a:srgbClr val="462920"/>
                </a:solidFill>
              </a:rPr>
              <a:t>B. Seleccione y defina su sitio</a:t>
            </a:r>
          </a:p>
          <a:p>
            <a:pPr>
              <a:spcAft>
                <a:spcPts val="600"/>
              </a:spcAft>
            </a:pPr>
            <a:r>
              <a:rPr lang="es-AR" sz="1300" b="1" dirty="0">
                <a:solidFill>
                  <a:srgbClr val="462920"/>
                </a:solidFill>
              </a:rPr>
              <a:t>C. Método del pozo</a:t>
            </a:r>
          </a:p>
          <a:p>
            <a:pPr>
              <a:spcAft>
                <a:spcPts val="600"/>
              </a:spcAft>
            </a:pPr>
            <a:r>
              <a:rPr lang="es-AR" sz="1300" b="1" dirty="0">
                <a:solidFill>
                  <a:srgbClr val="462920"/>
                </a:solidFill>
              </a:rPr>
              <a:t>D. Método del barreno</a:t>
            </a:r>
          </a:p>
          <a:p>
            <a:pPr>
              <a:spcAft>
                <a:spcPts val="600"/>
              </a:spcAft>
            </a:pPr>
            <a:r>
              <a:rPr lang="es-AR" sz="1300" b="1" dirty="0">
                <a:solidFill>
                  <a:srgbClr val="462920"/>
                </a:solidFill>
              </a:rPr>
              <a:t>E. Método cerca de la superficie</a:t>
            </a:r>
          </a:p>
          <a:p>
            <a:pPr>
              <a:spcAft>
                <a:spcPts val="600"/>
              </a:spcAft>
            </a:pPr>
            <a:r>
              <a:rPr lang="es-AR" sz="1300" b="1" dirty="0">
                <a:solidFill>
                  <a:schemeClr val="bg1"/>
                </a:solidFill>
              </a:rPr>
              <a:t>F. Reportar sus datos a GLOBE</a:t>
            </a:r>
            <a:endParaRPr lang="es-AR" sz="1300" b="1" dirty="0">
              <a:solidFill>
                <a:schemeClr val="bg1"/>
              </a:solidFill>
            </a:endParaRPr>
          </a:p>
          <a:p>
            <a:pPr>
              <a:spcAft>
                <a:spcPts val="600"/>
              </a:spcAft>
            </a:pPr>
            <a:r>
              <a:rPr lang="es-AR" sz="1300" b="1" dirty="0" smtClean="0">
                <a:solidFill>
                  <a:srgbClr val="462920"/>
                </a:solidFill>
              </a:rPr>
              <a:t>G. </a:t>
            </a:r>
            <a:r>
              <a:rPr lang="es-AR" sz="1300" b="1" dirty="0" smtClean="0">
                <a:solidFill>
                  <a:srgbClr val="462920"/>
                </a:solidFill>
              </a:rPr>
              <a:t>Visualizar sus datos</a:t>
            </a:r>
            <a:endParaRPr lang="es-AR" sz="1300" b="1" dirty="0">
              <a:solidFill>
                <a:srgbClr val="462920"/>
              </a:solidFill>
            </a:endParaRPr>
          </a:p>
          <a:p>
            <a:pPr>
              <a:spcAft>
                <a:spcPts val="600"/>
              </a:spcAft>
            </a:pPr>
            <a:r>
              <a:rPr lang="es-AR" sz="1300" b="1" dirty="0" smtClean="0">
                <a:solidFill>
                  <a:srgbClr val="462920"/>
                </a:solidFill>
              </a:rPr>
              <a:t>H. Auto evaluación</a:t>
            </a:r>
          </a:p>
          <a:p>
            <a:pPr>
              <a:spcAft>
                <a:spcPts val="600"/>
              </a:spcAft>
            </a:pPr>
            <a:r>
              <a:rPr lang="es-AR" sz="1300" b="1" dirty="0" smtClean="0">
                <a:solidFill>
                  <a:srgbClr val="462920"/>
                </a:solidFill>
              </a:rPr>
              <a:t>I. Información adicional</a:t>
            </a:r>
            <a:endParaRPr lang="es-AR" sz="1300" b="1" dirty="0">
              <a:solidFill>
                <a:srgbClr val="462920"/>
              </a:solidFill>
            </a:endParaRPr>
          </a:p>
        </p:txBody>
      </p:sp>
    </p:spTree>
    <p:extLst>
      <p:ext uri="{BB962C8B-B14F-4D97-AF65-F5344CB8AC3E}">
        <p14:creationId xmlns:p14="http://schemas.microsoft.com/office/powerpoint/2010/main" val="190308972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17412239-1292-C749-8343-A6DE4C9B54BD}" type="slidenum">
              <a:rPr lang="en-US" smtClean="0"/>
              <a:t>35</a:t>
            </a:fld>
            <a:endParaRPr lang="en-US" dirty="0"/>
          </a:p>
        </p:txBody>
      </p:sp>
      <p:sp>
        <p:nvSpPr>
          <p:cNvPr id="4" name="Title 3">
            <a:extLst>
              <a:ext uri="{FF2B5EF4-FFF2-40B4-BE49-F238E27FC236}">
                <a16:creationId xmlns:a16="http://schemas.microsoft.com/office/drawing/2014/main" id="{87380D6F-8A53-49FD-9EA7-FB3D81462FC7}"/>
              </a:ext>
            </a:extLst>
          </p:cNvPr>
          <p:cNvSpPr>
            <a:spLocks noGrp="1"/>
          </p:cNvSpPr>
          <p:nvPr>
            <p:ph type="title"/>
          </p:nvPr>
        </p:nvSpPr>
        <p:spPr>
          <a:xfrm>
            <a:off x="1402801" y="1036473"/>
            <a:ext cx="7270204" cy="709073"/>
          </a:xfrm>
        </p:spPr>
        <p:txBody>
          <a:bodyPr>
            <a:normAutofit fontScale="90000"/>
          </a:bodyPr>
          <a:lstStyle/>
          <a:p>
            <a:r>
              <a:rPr lang="es-ES" sz="3200" b="1" dirty="0">
                <a:solidFill>
                  <a:srgbClr val="48340C"/>
                </a:solidFill>
                <a:latin typeface="Calibri" panose="020F0502020204030204" pitchFamily="34" charset="0"/>
              </a:rPr>
              <a:t>Introducción de una definición de sitio de muestreo de suelo - Paso </a:t>
            </a:r>
            <a:r>
              <a:rPr lang="es-ES" sz="3200" b="1" dirty="0" smtClean="0">
                <a:solidFill>
                  <a:srgbClr val="48340C"/>
                </a:solidFill>
                <a:latin typeface="Calibri" panose="020F0502020204030204" pitchFamily="34" charset="0"/>
              </a:rPr>
              <a:t>4</a:t>
            </a:r>
            <a:endParaRPr lang="en-US" b="1" dirty="0"/>
          </a:p>
        </p:txBody>
      </p:sp>
      <p:pic>
        <p:nvPicPr>
          <p:cNvPr id="7" name="Content Placeholder 5" descr="Soil Moisture and Temperature Entry Screen. Use the drop down menu to select the surface state, the surface cover and the canopy cover.  There is a box where you can enter comments and metadata. "/>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b="24856"/>
          <a:stretch/>
        </p:blipFill>
        <p:spPr>
          <a:xfrm>
            <a:off x="1641021" y="1745546"/>
            <a:ext cx="6490607" cy="3426818"/>
          </a:xfrm>
        </p:spPr>
      </p:pic>
      <p:sp>
        <p:nvSpPr>
          <p:cNvPr id="8" name="CuadroTexto 7"/>
          <p:cNvSpPr txBox="1"/>
          <p:nvPr/>
        </p:nvSpPr>
        <p:spPr>
          <a:xfrm>
            <a:off x="1499541" y="5023676"/>
            <a:ext cx="2069459" cy="1169551"/>
          </a:xfrm>
          <a:prstGeom prst="rect">
            <a:avLst/>
          </a:prstGeom>
          <a:noFill/>
        </p:spPr>
        <p:txBody>
          <a:bodyPr wrap="square" rtlCol="0">
            <a:spAutoFit/>
          </a:bodyPr>
          <a:lstStyle/>
          <a:p>
            <a:pPr algn="ctr"/>
            <a:r>
              <a:rPr lang="es-ES" sz="1400" b="1" dirty="0" smtClean="0"/>
              <a:t>Utilice </a:t>
            </a:r>
            <a:r>
              <a:rPr lang="es-ES" sz="1400" b="1" dirty="0"/>
              <a:t>el menú desplegable para seleccionar el estado de la superficie de su sitio de estudio</a:t>
            </a:r>
            <a:endParaRPr lang="es-AR" sz="1400" b="1" dirty="0"/>
          </a:p>
        </p:txBody>
      </p:sp>
      <p:sp>
        <p:nvSpPr>
          <p:cNvPr id="9" name="CuadroTexto 8"/>
          <p:cNvSpPr txBox="1"/>
          <p:nvPr/>
        </p:nvSpPr>
        <p:spPr>
          <a:xfrm>
            <a:off x="3696198" y="5032912"/>
            <a:ext cx="2069459" cy="1169551"/>
          </a:xfrm>
          <a:prstGeom prst="rect">
            <a:avLst/>
          </a:prstGeom>
          <a:noFill/>
        </p:spPr>
        <p:txBody>
          <a:bodyPr wrap="square" rtlCol="0">
            <a:spAutoFit/>
          </a:bodyPr>
          <a:lstStyle/>
          <a:p>
            <a:pPr algn="ctr"/>
            <a:r>
              <a:rPr lang="es-ES" sz="1400" b="1" dirty="0" smtClean="0"/>
              <a:t>Utilice </a:t>
            </a:r>
            <a:r>
              <a:rPr lang="es-ES" sz="1400" b="1" dirty="0"/>
              <a:t>el menú desplegable para seleccionar la cobertura de la superficie de su sitio de estudio</a:t>
            </a:r>
            <a:endParaRPr lang="es-AR" sz="1400" b="1" dirty="0"/>
          </a:p>
        </p:txBody>
      </p:sp>
      <p:sp>
        <p:nvSpPr>
          <p:cNvPr id="10" name="CuadroTexto 9"/>
          <p:cNvSpPr txBox="1"/>
          <p:nvPr/>
        </p:nvSpPr>
        <p:spPr>
          <a:xfrm>
            <a:off x="5892855" y="5032912"/>
            <a:ext cx="1862098" cy="1169551"/>
          </a:xfrm>
          <a:prstGeom prst="rect">
            <a:avLst/>
          </a:prstGeom>
          <a:noFill/>
        </p:spPr>
        <p:txBody>
          <a:bodyPr wrap="square" rtlCol="0">
            <a:spAutoFit/>
          </a:bodyPr>
          <a:lstStyle/>
          <a:p>
            <a:pPr algn="ctr"/>
            <a:r>
              <a:rPr lang="es-ES" sz="1400" b="1" dirty="0" smtClean="0"/>
              <a:t>Utilice </a:t>
            </a:r>
            <a:r>
              <a:rPr lang="es-ES" sz="1400" b="1" dirty="0"/>
              <a:t>el menú desplegable para seleccionar la cubierta de dosel de su sitio de estudio</a:t>
            </a:r>
            <a:endParaRPr lang="es-AR" sz="1400" b="1" dirty="0"/>
          </a:p>
        </p:txBody>
      </p:sp>
      <p:sp>
        <p:nvSpPr>
          <p:cNvPr id="11" name="CuadroTexto 10"/>
          <p:cNvSpPr txBox="1"/>
          <p:nvPr/>
        </p:nvSpPr>
        <p:spPr>
          <a:xfrm>
            <a:off x="29532" y="1085757"/>
            <a:ext cx="1160471" cy="5509200"/>
          </a:xfrm>
          <a:prstGeom prst="rect">
            <a:avLst/>
          </a:prstGeom>
          <a:noFill/>
        </p:spPr>
        <p:txBody>
          <a:bodyPr wrap="square" rtlCol="0">
            <a:spAutoFit/>
          </a:bodyPr>
          <a:lstStyle/>
          <a:p>
            <a:pPr>
              <a:spcAft>
                <a:spcPts val="600"/>
              </a:spcAft>
            </a:pPr>
            <a:r>
              <a:rPr lang="es-AR" sz="1300" b="1" dirty="0">
                <a:solidFill>
                  <a:srgbClr val="462920"/>
                </a:solidFill>
              </a:rPr>
              <a:t>A. ¿Por qué caracterizar el </a:t>
            </a:r>
            <a:r>
              <a:rPr lang="es-AR" sz="1300" b="1" dirty="0">
                <a:solidFill>
                  <a:srgbClr val="462920"/>
                </a:solidFill>
              </a:rPr>
              <a:t>perfil del suelo?</a:t>
            </a:r>
          </a:p>
          <a:p>
            <a:pPr>
              <a:spcAft>
                <a:spcPts val="600"/>
              </a:spcAft>
            </a:pPr>
            <a:r>
              <a:rPr lang="es-AR" sz="1300" b="1" dirty="0">
                <a:solidFill>
                  <a:srgbClr val="462920"/>
                </a:solidFill>
              </a:rPr>
              <a:t>B. Seleccione y defina su sitio</a:t>
            </a:r>
          </a:p>
          <a:p>
            <a:pPr>
              <a:spcAft>
                <a:spcPts val="600"/>
              </a:spcAft>
            </a:pPr>
            <a:r>
              <a:rPr lang="es-AR" sz="1300" b="1" dirty="0">
                <a:solidFill>
                  <a:srgbClr val="462920"/>
                </a:solidFill>
              </a:rPr>
              <a:t>C. Método del pozo</a:t>
            </a:r>
          </a:p>
          <a:p>
            <a:pPr>
              <a:spcAft>
                <a:spcPts val="600"/>
              </a:spcAft>
            </a:pPr>
            <a:r>
              <a:rPr lang="es-AR" sz="1300" b="1" dirty="0">
                <a:solidFill>
                  <a:srgbClr val="462920"/>
                </a:solidFill>
              </a:rPr>
              <a:t>D. Método del barreno</a:t>
            </a:r>
          </a:p>
          <a:p>
            <a:pPr>
              <a:spcAft>
                <a:spcPts val="600"/>
              </a:spcAft>
            </a:pPr>
            <a:r>
              <a:rPr lang="es-AR" sz="1300" b="1" dirty="0">
                <a:solidFill>
                  <a:srgbClr val="462920"/>
                </a:solidFill>
              </a:rPr>
              <a:t>E. Método cerca de la superficie</a:t>
            </a:r>
          </a:p>
          <a:p>
            <a:pPr>
              <a:spcAft>
                <a:spcPts val="600"/>
              </a:spcAft>
            </a:pPr>
            <a:r>
              <a:rPr lang="es-AR" sz="1300" b="1" dirty="0">
                <a:solidFill>
                  <a:schemeClr val="bg1"/>
                </a:solidFill>
              </a:rPr>
              <a:t>F. Reportar sus datos a GLOBE</a:t>
            </a:r>
            <a:endParaRPr lang="es-AR" sz="1300" b="1" dirty="0">
              <a:solidFill>
                <a:schemeClr val="bg1"/>
              </a:solidFill>
            </a:endParaRPr>
          </a:p>
          <a:p>
            <a:pPr>
              <a:spcAft>
                <a:spcPts val="600"/>
              </a:spcAft>
            </a:pPr>
            <a:r>
              <a:rPr lang="es-AR" sz="1300" b="1" dirty="0" smtClean="0">
                <a:solidFill>
                  <a:srgbClr val="462920"/>
                </a:solidFill>
              </a:rPr>
              <a:t>G. </a:t>
            </a:r>
            <a:r>
              <a:rPr lang="es-AR" sz="1300" b="1" dirty="0" smtClean="0">
                <a:solidFill>
                  <a:srgbClr val="462920"/>
                </a:solidFill>
              </a:rPr>
              <a:t>Visualizar sus datos</a:t>
            </a:r>
            <a:endParaRPr lang="es-AR" sz="1300" b="1" dirty="0">
              <a:solidFill>
                <a:srgbClr val="462920"/>
              </a:solidFill>
            </a:endParaRPr>
          </a:p>
          <a:p>
            <a:pPr>
              <a:spcAft>
                <a:spcPts val="600"/>
              </a:spcAft>
            </a:pPr>
            <a:r>
              <a:rPr lang="es-AR" sz="1300" b="1" dirty="0" smtClean="0">
                <a:solidFill>
                  <a:srgbClr val="462920"/>
                </a:solidFill>
              </a:rPr>
              <a:t>H. Auto evaluación</a:t>
            </a:r>
          </a:p>
          <a:p>
            <a:pPr>
              <a:spcAft>
                <a:spcPts val="600"/>
              </a:spcAft>
            </a:pPr>
            <a:r>
              <a:rPr lang="es-AR" sz="1300" b="1" dirty="0" smtClean="0">
                <a:solidFill>
                  <a:srgbClr val="462920"/>
                </a:solidFill>
              </a:rPr>
              <a:t>I. Información adicional</a:t>
            </a:r>
            <a:endParaRPr lang="es-AR" sz="1300" b="1" dirty="0">
              <a:solidFill>
                <a:srgbClr val="462920"/>
              </a:solidFill>
            </a:endParaRPr>
          </a:p>
        </p:txBody>
      </p:sp>
    </p:spTree>
    <p:extLst>
      <p:ext uri="{BB962C8B-B14F-4D97-AF65-F5344CB8AC3E}">
        <p14:creationId xmlns:p14="http://schemas.microsoft.com/office/powerpoint/2010/main" val="109609191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17412239-1292-C749-8343-A6DE4C9B54BD}" type="slidenum">
              <a:rPr lang="en-US" smtClean="0"/>
              <a:t>36</a:t>
            </a:fld>
            <a:endParaRPr lang="en-US" dirty="0"/>
          </a:p>
        </p:txBody>
      </p:sp>
      <p:sp>
        <p:nvSpPr>
          <p:cNvPr id="4" name="Title 3">
            <a:extLst>
              <a:ext uri="{FF2B5EF4-FFF2-40B4-BE49-F238E27FC236}">
                <a16:creationId xmlns:a16="http://schemas.microsoft.com/office/drawing/2014/main" id="{644FBBDF-1FAA-42BD-9556-6FEF6E46327D}"/>
              </a:ext>
            </a:extLst>
          </p:cNvPr>
          <p:cNvSpPr>
            <a:spLocks noGrp="1"/>
          </p:cNvSpPr>
          <p:nvPr>
            <p:ph type="title"/>
          </p:nvPr>
        </p:nvSpPr>
        <p:spPr>
          <a:xfrm>
            <a:off x="1600201" y="1107740"/>
            <a:ext cx="7212723" cy="599090"/>
          </a:xfrm>
        </p:spPr>
        <p:txBody>
          <a:bodyPr>
            <a:normAutofit fontScale="90000"/>
          </a:bodyPr>
          <a:lstStyle/>
          <a:p>
            <a:r>
              <a:rPr lang="es-ES" sz="2800" b="1" dirty="0">
                <a:solidFill>
                  <a:srgbClr val="48340C"/>
                </a:solidFill>
                <a:latin typeface="Calibri" panose="020F0502020204030204" pitchFamily="34" charset="0"/>
              </a:rPr>
              <a:t>Introducción de una definición de sitio de muestreo de suelo - Paso </a:t>
            </a:r>
            <a:r>
              <a:rPr lang="es-ES" sz="2800" b="1" dirty="0" smtClean="0">
                <a:solidFill>
                  <a:srgbClr val="48340C"/>
                </a:solidFill>
                <a:latin typeface="Calibri" panose="020F0502020204030204" pitchFamily="34" charset="0"/>
              </a:rPr>
              <a:t>5</a:t>
            </a:r>
            <a:endParaRPr lang="en-US" sz="4000" b="1" dirty="0"/>
          </a:p>
        </p:txBody>
      </p:sp>
      <p:pic>
        <p:nvPicPr>
          <p:cNvPr id="10" name="Content Placeholder 9" descr="Screenshot of data entry form showing where photo dates are entered and uploaded. Your photos are taken to the north, south, west, east, upward and downward of your site. When you are done, click the button, &quot;create site.&quot;">
            <a:extLst>
              <a:ext uri="{FF2B5EF4-FFF2-40B4-BE49-F238E27FC236}">
                <a16:creationId xmlns:a16="http://schemas.microsoft.com/office/drawing/2014/main" id="{5A996797-6B5D-49FF-875A-7793ABBED7AB}"/>
              </a:ext>
            </a:extLst>
          </p:cNvPr>
          <p:cNvPicPr>
            <a:picLocks noGrp="1" noChangeAspect="1"/>
          </p:cNvPicPr>
          <p:nvPr>
            <p:ph sz="half" idx="2"/>
          </p:nvPr>
        </p:nvPicPr>
        <p:blipFill rotWithShape="1">
          <a:blip r:embed="rId3"/>
          <a:srcRect b="30882"/>
          <a:stretch/>
        </p:blipFill>
        <p:spPr>
          <a:xfrm>
            <a:off x="1600200" y="1706830"/>
            <a:ext cx="6915149" cy="3142261"/>
          </a:xfrm>
        </p:spPr>
      </p:pic>
      <p:sp>
        <p:nvSpPr>
          <p:cNvPr id="7" name="CuadroTexto 6"/>
          <p:cNvSpPr txBox="1"/>
          <p:nvPr/>
        </p:nvSpPr>
        <p:spPr>
          <a:xfrm>
            <a:off x="2798618" y="4802002"/>
            <a:ext cx="1805111" cy="1077218"/>
          </a:xfrm>
          <a:prstGeom prst="rect">
            <a:avLst/>
          </a:prstGeom>
          <a:noFill/>
        </p:spPr>
        <p:txBody>
          <a:bodyPr wrap="square" rtlCol="0">
            <a:spAutoFit/>
          </a:bodyPr>
          <a:lstStyle/>
          <a:p>
            <a:pPr algn="ctr"/>
            <a:r>
              <a:rPr lang="es-ES" sz="1600" b="1" dirty="0" smtClean="0"/>
              <a:t>Una vez que haya ingresado todos lo datos, haga clic en “Crear sitio”</a:t>
            </a:r>
            <a:endParaRPr lang="es-AR" sz="1600" b="1" dirty="0"/>
          </a:p>
        </p:txBody>
      </p:sp>
      <p:sp>
        <p:nvSpPr>
          <p:cNvPr id="8" name="CuadroTexto 7"/>
          <p:cNvSpPr txBox="1"/>
          <p:nvPr/>
        </p:nvSpPr>
        <p:spPr>
          <a:xfrm>
            <a:off x="5297090" y="4774568"/>
            <a:ext cx="2950982" cy="1077218"/>
          </a:xfrm>
          <a:prstGeom prst="rect">
            <a:avLst/>
          </a:prstGeom>
          <a:noFill/>
        </p:spPr>
        <p:txBody>
          <a:bodyPr wrap="square" rtlCol="0">
            <a:spAutoFit/>
          </a:bodyPr>
          <a:lstStyle/>
          <a:p>
            <a:pPr algn="ctr"/>
            <a:r>
              <a:rPr lang="es-ES" sz="1600" b="1" dirty="0" smtClean="0"/>
              <a:t>Ingrese la fecha y cargue las seis fotos: hacia el norte, el este, el sur, el oeste, hacia arriba y hacia debajo de su sitio</a:t>
            </a:r>
            <a:endParaRPr lang="es-AR" sz="1600" b="1" dirty="0"/>
          </a:p>
        </p:txBody>
      </p:sp>
      <p:sp>
        <p:nvSpPr>
          <p:cNvPr id="11" name="CuadroTexto 10"/>
          <p:cNvSpPr txBox="1"/>
          <p:nvPr/>
        </p:nvSpPr>
        <p:spPr>
          <a:xfrm>
            <a:off x="29532" y="1085757"/>
            <a:ext cx="1160471" cy="5509200"/>
          </a:xfrm>
          <a:prstGeom prst="rect">
            <a:avLst/>
          </a:prstGeom>
          <a:noFill/>
        </p:spPr>
        <p:txBody>
          <a:bodyPr wrap="square" rtlCol="0">
            <a:spAutoFit/>
          </a:bodyPr>
          <a:lstStyle/>
          <a:p>
            <a:pPr>
              <a:spcAft>
                <a:spcPts val="600"/>
              </a:spcAft>
            </a:pPr>
            <a:r>
              <a:rPr lang="es-AR" sz="1300" b="1" dirty="0">
                <a:solidFill>
                  <a:srgbClr val="462920"/>
                </a:solidFill>
              </a:rPr>
              <a:t>A. ¿Por qué caracterizar el </a:t>
            </a:r>
            <a:r>
              <a:rPr lang="es-AR" sz="1300" b="1" dirty="0">
                <a:solidFill>
                  <a:srgbClr val="462920"/>
                </a:solidFill>
              </a:rPr>
              <a:t>perfil del suelo?</a:t>
            </a:r>
          </a:p>
          <a:p>
            <a:pPr>
              <a:spcAft>
                <a:spcPts val="600"/>
              </a:spcAft>
            </a:pPr>
            <a:r>
              <a:rPr lang="es-AR" sz="1300" b="1" dirty="0">
                <a:solidFill>
                  <a:srgbClr val="462920"/>
                </a:solidFill>
              </a:rPr>
              <a:t>B. Seleccione y defina su sitio</a:t>
            </a:r>
          </a:p>
          <a:p>
            <a:pPr>
              <a:spcAft>
                <a:spcPts val="600"/>
              </a:spcAft>
            </a:pPr>
            <a:r>
              <a:rPr lang="es-AR" sz="1300" b="1" dirty="0">
                <a:solidFill>
                  <a:srgbClr val="462920"/>
                </a:solidFill>
              </a:rPr>
              <a:t>C. Método del pozo</a:t>
            </a:r>
          </a:p>
          <a:p>
            <a:pPr>
              <a:spcAft>
                <a:spcPts val="600"/>
              </a:spcAft>
            </a:pPr>
            <a:r>
              <a:rPr lang="es-AR" sz="1300" b="1" dirty="0">
                <a:solidFill>
                  <a:srgbClr val="462920"/>
                </a:solidFill>
              </a:rPr>
              <a:t>D. Método del barreno</a:t>
            </a:r>
          </a:p>
          <a:p>
            <a:pPr>
              <a:spcAft>
                <a:spcPts val="600"/>
              </a:spcAft>
            </a:pPr>
            <a:r>
              <a:rPr lang="es-AR" sz="1300" b="1" dirty="0">
                <a:solidFill>
                  <a:srgbClr val="462920"/>
                </a:solidFill>
              </a:rPr>
              <a:t>E. Método cerca de la superficie</a:t>
            </a:r>
          </a:p>
          <a:p>
            <a:pPr>
              <a:spcAft>
                <a:spcPts val="600"/>
              </a:spcAft>
            </a:pPr>
            <a:r>
              <a:rPr lang="es-AR" sz="1300" b="1" dirty="0">
                <a:solidFill>
                  <a:schemeClr val="bg1"/>
                </a:solidFill>
              </a:rPr>
              <a:t>F. Reportar sus datos a GLOBE</a:t>
            </a:r>
            <a:endParaRPr lang="es-AR" sz="1300" b="1" dirty="0">
              <a:solidFill>
                <a:schemeClr val="bg1"/>
              </a:solidFill>
            </a:endParaRPr>
          </a:p>
          <a:p>
            <a:pPr>
              <a:spcAft>
                <a:spcPts val="600"/>
              </a:spcAft>
            </a:pPr>
            <a:r>
              <a:rPr lang="es-AR" sz="1300" b="1" dirty="0" smtClean="0">
                <a:solidFill>
                  <a:srgbClr val="462920"/>
                </a:solidFill>
              </a:rPr>
              <a:t>G. </a:t>
            </a:r>
            <a:r>
              <a:rPr lang="es-AR" sz="1300" b="1" dirty="0" smtClean="0">
                <a:solidFill>
                  <a:srgbClr val="462920"/>
                </a:solidFill>
              </a:rPr>
              <a:t>Visualizar sus datos</a:t>
            </a:r>
            <a:endParaRPr lang="es-AR" sz="1300" b="1" dirty="0">
              <a:solidFill>
                <a:srgbClr val="462920"/>
              </a:solidFill>
            </a:endParaRPr>
          </a:p>
          <a:p>
            <a:pPr>
              <a:spcAft>
                <a:spcPts val="600"/>
              </a:spcAft>
            </a:pPr>
            <a:r>
              <a:rPr lang="es-AR" sz="1300" b="1" dirty="0" smtClean="0">
                <a:solidFill>
                  <a:srgbClr val="462920"/>
                </a:solidFill>
              </a:rPr>
              <a:t>H. Auto evaluación</a:t>
            </a:r>
          </a:p>
          <a:p>
            <a:pPr>
              <a:spcAft>
                <a:spcPts val="600"/>
              </a:spcAft>
            </a:pPr>
            <a:r>
              <a:rPr lang="es-AR" sz="1300" b="1" dirty="0" smtClean="0">
                <a:solidFill>
                  <a:srgbClr val="462920"/>
                </a:solidFill>
              </a:rPr>
              <a:t>I. Información adicional</a:t>
            </a:r>
            <a:endParaRPr lang="es-AR" sz="1300" b="1" dirty="0">
              <a:solidFill>
                <a:srgbClr val="462920"/>
              </a:solidFill>
            </a:endParaRPr>
          </a:p>
        </p:txBody>
      </p:sp>
    </p:spTree>
    <p:extLst>
      <p:ext uri="{BB962C8B-B14F-4D97-AF65-F5344CB8AC3E}">
        <p14:creationId xmlns:p14="http://schemas.microsoft.com/office/powerpoint/2010/main" val="20480476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n 14"/>
          <p:cNvPicPr>
            <a:picLocks noChangeAspect="1"/>
          </p:cNvPicPr>
          <p:nvPr/>
        </p:nvPicPr>
        <p:blipFill>
          <a:blip r:embed="rId3"/>
          <a:stretch>
            <a:fillRect/>
          </a:stretch>
        </p:blipFill>
        <p:spPr>
          <a:xfrm>
            <a:off x="1677588" y="1774028"/>
            <a:ext cx="6693988" cy="3974937"/>
          </a:xfrm>
          <a:prstGeom prst="rect">
            <a:avLst/>
          </a:prstGeom>
        </p:spPr>
      </p:pic>
      <p:sp>
        <p:nvSpPr>
          <p:cNvPr id="3" name="Slide Number Placeholder 2"/>
          <p:cNvSpPr>
            <a:spLocks noGrp="1"/>
          </p:cNvSpPr>
          <p:nvPr>
            <p:ph type="sldNum" sz="quarter" idx="12"/>
          </p:nvPr>
        </p:nvSpPr>
        <p:spPr/>
        <p:txBody>
          <a:bodyPr/>
          <a:lstStyle/>
          <a:p>
            <a:fld id="{17412239-1292-C749-8343-A6DE4C9B54BD}" type="slidenum">
              <a:rPr lang="en-US" smtClean="0"/>
              <a:t>37</a:t>
            </a:fld>
            <a:endParaRPr lang="en-US" dirty="0"/>
          </a:p>
        </p:txBody>
      </p:sp>
      <p:sp>
        <p:nvSpPr>
          <p:cNvPr id="4" name="Title 3">
            <a:extLst>
              <a:ext uri="{FF2B5EF4-FFF2-40B4-BE49-F238E27FC236}">
                <a16:creationId xmlns:a16="http://schemas.microsoft.com/office/drawing/2014/main" id="{E3085091-C657-4AF9-9969-F68D5966B9CC}"/>
              </a:ext>
            </a:extLst>
          </p:cNvPr>
          <p:cNvSpPr>
            <a:spLocks noGrp="1"/>
          </p:cNvSpPr>
          <p:nvPr>
            <p:ph type="title"/>
          </p:nvPr>
        </p:nvSpPr>
        <p:spPr>
          <a:xfrm>
            <a:off x="1559378" y="1152603"/>
            <a:ext cx="7886700" cy="709073"/>
          </a:xfrm>
        </p:spPr>
        <p:txBody>
          <a:bodyPr>
            <a:normAutofit fontScale="90000"/>
          </a:bodyPr>
          <a:lstStyle/>
          <a:p>
            <a:r>
              <a:rPr lang="es-ES" sz="2800" b="1" dirty="0">
                <a:solidFill>
                  <a:srgbClr val="48340C"/>
                </a:solidFill>
                <a:latin typeface="Calibri" panose="020F0502020204030204" pitchFamily="34" charset="0"/>
                <a:ea typeface="+mn-ea"/>
                <a:cs typeface="+mn-cs"/>
              </a:rPr>
              <a:t>Ejemplo de Definición del Sitio de Caracterización del Suelo</a:t>
            </a:r>
            <a:endParaRPr lang="es-AR" sz="4000" b="1" dirty="0"/>
          </a:p>
        </p:txBody>
      </p:sp>
      <p:sp>
        <p:nvSpPr>
          <p:cNvPr id="7" name="CuadroTexto 6"/>
          <p:cNvSpPr txBox="1"/>
          <p:nvPr/>
        </p:nvSpPr>
        <p:spPr>
          <a:xfrm>
            <a:off x="6988814" y="2891920"/>
            <a:ext cx="1690287" cy="584775"/>
          </a:xfrm>
          <a:prstGeom prst="rect">
            <a:avLst/>
          </a:prstGeom>
          <a:noFill/>
        </p:spPr>
        <p:txBody>
          <a:bodyPr wrap="square" rtlCol="0">
            <a:spAutoFit/>
          </a:bodyPr>
          <a:lstStyle/>
          <a:p>
            <a:r>
              <a:rPr lang="es-AR" sz="1600" b="1" dirty="0" smtClean="0"/>
              <a:t>Nombre su sitio de suelo</a:t>
            </a:r>
            <a:endParaRPr lang="es-AR" sz="1600" b="1" dirty="0"/>
          </a:p>
        </p:txBody>
      </p:sp>
      <p:sp>
        <p:nvSpPr>
          <p:cNvPr id="8" name="CuadroTexto 7"/>
          <p:cNvSpPr txBox="1"/>
          <p:nvPr/>
        </p:nvSpPr>
        <p:spPr>
          <a:xfrm>
            <a:off x="6988814" y="3904721"/>
            <a:ext cx="1820255" cy="1077218"/>
          </a:xfrm>
          <a:prstGeom prst="rect">
            <a:avLst/>
          </a:prstGeom>
          <a:noFill/>
        </p:spPr>
        <p:txBody>
          <a:bodyPr wrap="square" rtlCol="0">
            <a:spAutoFit/>
          </a:bodyPr>
          <a:lstStyle/>
          <a:p>
            <a:r>
              <a:rPr lang="es-AR" sz="1600" b="1" dirty="0" smtClean="0"/>
              <a:t>Ingrese las coordenadas de ubicación de su sitio</a:t>
            </a:r>
            <a:endParaRPr lang="es-AR" sz="1600" b="1" dirty="0"/>
          </a:p>
        </p:txBody>
      </p:sp>
      <p:sp>
        <p:nvSpPr>
          <p:cNvPr id="9" name="CuadroTexto 8"/>
          <p:cNvSpPr txBox="1"/>
          <p:nvPr/>
        </p:nvSpPr>
        <p:spPr>
          <a:xfrm>
            <a:off x="6637368" y="4880103"/>
            <a:ext cx="2041733" cy="830997"/>
          </a:xfrm>
          <a:prstGeom prst="rect">
            <a:avLst/>
          </a:prstGeom>
          <a:noFill/>
        </p:spPr>
        <p:txBody>
          <a:bodyPr wrap="square" rtlCol="0">
            <a:spAutoFit/>
          </a:bodyPr>
          <a:lstStyle/>
          <a:p>
            <a:r>
              <a:rPr lang="es-ES" sz="1600" b="1" dirty="0"/>
              <a:t>Seleccione el origen de sus datos de ubicación</a:t>
            </a:r>
            <a:endParaRPr lang="es-AR" sz="1600" b="1" dirty="0"/>
          </a:p>
        </p:txBody>
      </p:sp>
      <p:sp>
        <p:nvSpPr>
          <p:cNvPr id="11" name="CuadroTexto 10"/>
          <p:cNvSpPr txBox="1"/>
          <p:nvPr/>
        </p:nvSpPr>
        <p:spPr>
          <a:xfrm>
            <a:off x="1847521" y="5661317"/>
            <a:ext cx="5639129" cy="584775"/>
          </a:xfrm>
          <a:prstGeom prst="rect">
            <a:avLst/>
          </a:prstGeom>
          <a:noFill/>
        </p:spPr>
        <p:txBody>
          <a:bodyPr wrap="square" rtlCol="0">
            <a:spAutoFit/>
          </a:bodyPr>
          <a:lstStyle/>
          <a:p>
            <a:r>
              <a:rPr lang="es-ES" sz="1600" b="1" dirty="0"/>
              <a:t>Al hacer clic en la caracterización del suelo, aparece la página de información del sitio.</a:t>
            </a:r>
            <a:endParaRPr lang="es-AR" sz="1600" b="1" dirty="0"/>
          </a:p>
        </p:txBody>
      </p:sp>
      <p:sp>
        <p:nvSpPr>
          <p:cNvPr id="17" name="CuadroTexto 16"/>
          <p:cNvSpPr txBox="1"/>
          <p:nvPr/>
        </p:nvSpPr>
        <p:spPr>
          <a:xfrm>
            <a:off x="29532" y="1085757"/>
            <a:ext cx="1160471" cy="5509200"/>
          </a:xfrm>
          <a:prstGeom prst="rect">
            <a:avLst/>
          </a:prstGeom>
          <a:noFill/>
        </p:spPr>
        <p:txBody>
          <a:bodyPr wrap="square" rtlCol="0">
            <a:spAutoFit/>
          </a:bodyPr>
          <a:lstStyle/>
          <a:p>
            <a:pPr>
              <a:spcAft>
                <a:spcPts val="600"/>
              </a:spcAft>
            </a:pPr>
            <a:r>
              <a:rPr lang="es-AR" sz="1300" b="1" dirty="0">
                <a:solidFill>
                  <a:srgbClr val="462920"/>
                </a:solidFill>
              </a:rPr>
              <a:t>A. ¿Por qué caracterizar el </a:t>
            </a:r>
            <a:r>
              <a:rPr lang="es-AR" sz="1300" b="1" dirty="0">
                <a:solidFill>
                  <a:srgbClr val="462920"/>
                </a:solidFill>
              </a:rPr>
              <a:t>perfil del suelo?</a:t>
            </a:r>
          </a:p>
          <a:p>
            <a:pPr>
              <a:spcAft>
                <a:spcPts val="600"/>
              </a:spcAft>
            </a:pPr>
            <a:r>
              <a:rPr lang="es-AR" sz="1300" b="1" dirty="0">
                <a:solidFill>
                  <a:srgbClr val="462920"/>
                </a:solidFill>
              </a:rPr>
              <a:t>B. Seleccione y defina su sitio</a:t>
            </a:r>
          </a:p>
          <a:p>
            <a:pPr>
              <a:spcAft>
                <a:spcPts val="600"/>
              </a:spcAft>
            </a:pPr>
            <a:r>
              <a:rPr lang="es-AR" sz="1300" b="1" dirty="0">
                <a:solidFill>
                  <a:srgbClr val="462920"/>
                </a:solidFill>
              </a:rPr>
              <a:t>C. Método del pozo</a:t>
            </a:r>
          </a:p>
          <a:p>
            <a:pPr>
              <a:spcAft>
                <a:spcPts val="600"/>
              </a:spcAft>
            </a:pPr>
            <a:r>
              <a:rPr lang="es-AR" sz="1300" b="1" dirty="0">
                <a:solidFill>
                  <a:srgbClr val="462920"/>
                </a:solidFill>
              </a:rPr>
              <a:t>D. Método del barreno</a:t>
            </a:r>
          </a:p>
          <a:p>
            <a:pPr>
              <a:spcAft>
                <a:spcPts val="600"/>
              </a:spcAft>
            </a:pPr>
            <a:r>
              <a:rPr lang="es-AR" sz="1300" b="1" dirty="0">
                <a:solidFill>
                  <a:srgbClr val="462920"/>
                </a:solidFill>
              </a:rPr>
              <a:t>E. Método cerca de la superficie</a:t>
            </a:r>
          </a:p>
          <a:p>
            <a:pPr>
              <a:spcAft>
                <a:spcPts val="600"/>
              </a:spcAft>
            </a:pPr>
            <a:r>
              <a:rPr lang="es-AR" sz="1300" b="1" dirty="0">
                <a:solidFill>
                  <a:schemeClr val="bg1"/>
                </a:solidFill>
              </a:rPr>
              <a:t>F. Reportar sus datos a GLOBE</a:t>
            </a:r>
            <a:endParaRPr lang="es-AR" sz="1300" b="1" dirty="0">
              <a:solidFill>
                <a:schemeClr val="bg1"/>
              </a:solidFill>
            </a:endParaRPr>
          </a:p>
          <a:p>
            <a:pPr>
              <a:spcAft>
                <a:spcPts val="600"/>
              </a:spcAft>
            </a:pPr>
            <a:r>
              <a:rPr lang="es-AR" sz="1300" b="1" dirty="0" smtClean="0">
                <a:solidFill>
                  <a:srgbClr val="462920"/>
                </a:solidFill>
              </a:rPr>
              <a:t>G. </a:t>
            </a:r>
            <a:r>
              <a:rPr lang="es-AR" sz="1300" b="1" dirty="0" smtClean="0">
                <a:solidFill>
                  <a:srgbClr val="462920"/>
                </a:solidFill>
              </a:rPr>
              <a:t>Visualizar sus datos</a:t>
            </a:r>
            <a:endParaRPr lang="es-AR" sz="1300" b="1" dirty="0">
              <a:solidFill>
                <a:srgbClr val="462920"/>
              </a:solidFill>
            </a:endParaRPr>
          </a:p>
          <a:p>
            <a:pPr>
              <a:spcAft>
                <a:spcPts val="600"/>
              </a:spcAft>
            </a:pPr>
            <a:r>
              <a:rPr lang="es-AR" sz="1300" b="1" dirty="0" smtClean="0">
                <a:solidFill>
                  <a:srgbClr val="462920"/>
                </a:solidFill>
              </a:rPr>
              <a:t>H. Auto evaluación</a:t>
            </a:r>
          </a:p>
          <a:p>
            <a:pPr>
              <a:spcAft>
                <a:spcPts val="600"/>
              </a:spcAft>
            </a:pPr>
            <a:r>
              <a:rPr lang="es-AR" sz="1300" b="1" dirty="0" smtClean="0">
                <a:solidFill>
                  <a:srgbClr val="462920"/>
                </a:solidFill>
              </a:rPr>
              <a:t>I. Información adicional</a:t>
            </a:r>
            <a:endParaRPr lang="es-AR" sz="1300" b="1" dirty="0">
              <a:solidFill>
                <a:srgbClr val="462920"/>
              </a:solidFill>
            </a:endParaRPr>
          </a:p>
        </p:txBody>
      </p:sp>
    </p:spTree>
    <p:extLst>
      <p:ext uri="{BB962C8B-B14F-4D97-AF65-F5344CB8AC3E}">
        <p14:creationId xmlns:p14="http://schemas.microsoft.com/office/powerpoint/2010/main" val="107183835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Imagen 24"/>
          <p:cNvPicPr>
            <a:picLocks noChangeAspect="1"/>
          </p:cNvPicPr>
          <p:nvPr/>
        </p:nvPicPr>
        <p:blipFill>
          <a:blip r:embed="rId3"/>
          <a:stretch>
            <a:fillRect/>
          </a:stretch>
        </p:blipFill>
        <p:spPr>
          <a:xfrm>
            <a:off x="1625854" y="2510944"/>
            <a:ext cx="6181880" cy="4212701"/>
          </a:xfrm>
          <a:prstGeom prst="rect">
            <a:avLst/>
          </a:prstGeom>
        </p:spPr>
      </p:pic>
      <p:sp>
        <p:nvSpPr>
          <p:cNvPr id="3" name="Slide Number Placeholder 2"/>
          <p:cNvSpPr>
            <a:spLocks noGrp="1"/>
          </p:cNvSpPr>
          <p:nvPr>
            <p:ph type="sldNum" sz="quarter" idx="12"/>
          </p:nvPr>
        </p:nvSpPr>
        <p:spPr/>
        <p:txBody>
          <a:bodyPr/>
          <a:lstStyle/>
          <a:p>
            <a:fld id="{17412239-1292-C749-8343-A6DE4C9B54BD}" type="slidenum">
              <a:rPr lang="en-US" smtClean="0"/>
              <a:t>38</a:t>
            </a:fld>
            <a:endParaRPr lang="en-US" dirty="0"/>
          </a:p>
        </p:txBody>
      </p:sp>
      <p:sp>
        <p:nvSpPr>
          <p:cNvPr id="4" name="Title 3">
            <a:extLst>
              <a:ext uri="{FF2B5EF4-FFF2-40B4-BE49-F238E27FC236}">
                <a16:creationId xmlns:a16="http://schemas.microsoft.com/office/drawing/2014/main" id="{4CCBDED4-C4AB-40E4-98D7-7423318031A7}"/>
              </a:ext>
            </a:extLst>
          </p:cNvPr>
          <p:cNvSpPr>
            <a:spLocks noGrp="1"/>
          </p:cNvSpPr>
          <p:nvPr>
            <p:ph type="title"/>
          </p:nvPr>
        </p:nvSpPr>
        <p:spPr>
          <a:xfrm>
            <a:off x="1950983" y="1007459"/>
            <a:ext cx="6010603" cy="809730"/>
          </a:xfrm>
        </p:spPr>
        <p:txBody>
          <a:bodyPr>
            <a:normAutofit fontScale="90000"/>
          </a:bodyPr>
          <a:lstStyle/>
          <a:p>
            <a:pPr algn="ctr"/>
            <a:r>
              <a:rPr lang="es-AR" sz="2800" b="1" dirty="0">
                <a:solidFill>
                  <a:srgbClr val="48340C"/>
                </a:solidFill>
                <a:latin typeface="Calibri" panose="020F0502020204030204" pitchFamily="34" charset="0"/>
                <a:ea typeface="+mn-ea"/>
                <a:cs typeface="+mn-cs"/>
              </a:rPr>
              <a:t>Introducción de información complementaria-1</a:t>
            </a:r>
            <a:endParaRPr lang="es-AR" sz="4000" dirty="0"/>
          </a:p>
        </p:txBody>
      </p:sp>
      <p:sp>
        <p:nvSpPr>
          <p:cNvPr id="7" name="CuadroTexto 6"/>
          <p:cNvSpPr txBox="1"/>
          <p:nvPr/>
        </p:nvSpPr>
        <p:spPr>
          <a:xfrm>
            <a:off x="2235201" y="1944096"/>
            <a:ext cx="5015343" cy="646331"/>
          </a:xfrm>
          <a:prstGeom prst="rect">
            <a:avLst/>
          </a:prstGeom>
          <a:noFill/>
        </p:spPr>
        <p:txBody>
          <a:bodyPr wrap="square" rtlCol="0">
            <a:spAutoFit/>
          </a:bodyPr>
          <a:lstStyle/>
          <a:p>
            <a:pPr algn="ctr"/>
            <a:r>
              <a:rPr lang="es-ES" b="1" dirty="0"/>
              <a:t>Caracterización del suelo definición del sitio </a:t>
            </a:r>
            <a:r>
              <a:rPr lang="es-ES" b="1" dirty="0" smtClean="0"/>
              <a:t>Entrada </a:t>
            </a:r>
            <a:r>
              <a:rPr lang="es-ES" b="1" dirty="0"/>
              <a:t>de datos información adicional</a:t>
            </a:r>
            <a:endParaRPr lang="es-AR" b="1" dirty="0"/>
          </a:p>
        </p:txBody>
      </p:sp>
      <p:sp>
        <p:nvSpPr>
          <p:cNvPr id="5" name="Rectángulo redondeado 4"/>
          <p:cNvSpPr/>
          <p:nvPr/>
        </p:nvSpPr>
        <p:spPr>
          <a:xfrm>
            <a:off x="6745804" y="3048000"/>
            <a:ext cx="846487" cy="8959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9" name="CuadroTexto 8"/>
          <p:cNvSpPr txBox="1"/>
          <p:nvPr/>
        </p:nvSpPr>
        <p:spPr>
          <a:xfrm>
            <a:off x="6745804" y="2978774"/>
            <a:ext cx="1354487" cy="738664"/>
          </a:xfrm>
          <a:prstGeom prst="rect">
            <a:avLst/>
          </a:prstGeom>
          <a:noFill/>
        </p:spPr>
        <p:txBody>
          <a:bodyPr wrap="square" rtlCol="0">
            <a:spAutoFit/>
          </a:bodyPr>
          <a:lstStyle/>
          <a:p>
            <a:r>
              <a:rPr lang="es-ES" sz="1400" b="1" dirty="0" smtClean="0"/>
              <a:t>Agregue comentarios de metadatos aquí</a:t>
            </a:r>
            <a:endParaRPr lang="es-AR" sz="1400" b="1" dirty="0"/>
          </a:p>
        </p:txBody>
      </p:sp>
      <p:sp>
        <p:nvSpPr>
          <p:cNvPr id="10" name="CuadroTexto 9"/>
          <p:cNvSpPr txBox="1"/>
          <p:nvPr/>
        </p:nvSpPr>
        <p:spPr>
          <a:xfrm>
            <a:off x="5328021" y="4024022"/>
            <a:ext cx="2840255" cy="307777"/>
          </a:xfrm>
          <a:prstGeom prst="rect">
            <a:avLst/>
          </a:prstGeom>
          <a:noFill/>
        </p:spPr>
        <p:txBody>
          <a:bodyPr wrap="square" rtlCol="0">
            <a:spAutoFit/>
          </a:bodyPr>
          <a:lstStyle/>
          <a:p>
            <a:r>
              <a:rPr lang="es-ES" sz="1400" b="1" dirty="0"/>
              <a:t>Introduzca la pendiente y el aspecto</a:t>
            </a:r>
            <a:endParaRPr lang="es-AR" sz="1400" b="1" dirty="0"/>
          </a:p>
        </p:txBody>
      </p:sp>
      <p:sp>
        <p:nvSpPr>
          <p:cNvPr id="11" name="CuadroTexto 10"/>
          <p:cNvSpPr txBox="1"/>
          <p:nvPr/>
        </p:nvSpPr>
        <p:spPr>
          <a:xfrm>
            <a:off x="1550803" y="3864597"/>
            <a:ext cx="1136980" cy="954107"/>
          </a:xfrm>
          <a:prstGeom prst="rect">
            <a:avLst/>
          </a:prstGeom>
          <a:noFill/>
        </p:spPr>
        <p:txBody>
          <a:bodyPr wrap="square" rtlCol="0">
            <a:spAutoFit/>
          </a:bodyPr>
          <a:lstStyle/>
          <a:p>
            <a:r>
              <a:rPr lang="es-ES" sz="1400" b="1" dirty="0" smtClean="0"/>
              <a:t>Seleccione </a:t>
            </a:r>
            <a:r>
              <a:rPr lang="es-ES" sz="1400" b="1" dirty="0"/>
              <a:t>el método de recogida de muestras</a:t>
            </a:r>
            <a:endParaRPr lang="es-AR" sz="1400" b="1" dirty="0"/>
          </a:p>
        </p:txBody>
      </p:sp>
      <p:sp>
        <p:nvSpPr>
          <p:cNvPr id="15" name="CuadroTexto 14"/>
          <p:cNvSpPr txBox="1"/>
          <p:nvPr/>
        </p:nvSpPr>
        <p:spPr>
          <a:xfrm>
            <a:off x="6792804" y="5043927"/>
            <a:ext cx="995925" cy="523220"/>
          </a:xfrm>
          <a:prstGeom prst="rect">
            <a:avLst/>
          </a:prstGeom>
          <a:noFill/>
        </p:spPr>
        <p:txBody>
          <a:bodyPr wrap="square" rtlCol="0">
            <a:spAutoFit/>
          </a:bodyPr>
          <a:lstStyle/>
          <a:p>
            <a:r>
              <a:rPr lang="es-ES" sz="1400" b="1" dirty="0" smtClean="0"/>
              <a:t>Ingrese la distancia</a:t>
            </a:r>
            <a:endParaRPr lang="es-AR" sz="1400" b="1" dirty="0"/>
          </a:p>
        </p:txBody>
      </p:sp>
      <p:sp>
        <p:nvSpPr>
          <p:cNvPr id="17" name="CuadroTexto 16"/>
          <p:cNvSpPr txBox="1"/>
          <p:nvPr/>
        </p:nvSpPr>
        <p:spPr>
          <a:xfrm>
            <a:off x="6628361" y="5658287"/>
            <a:ext cx="1589372" cy="954107"/>
          </a:xfrm>
          <a:prstGeom prst="rect">
            <a:avLst/>
          </a:prstGeom>
          <a:noFill/>
        </p:spPr>
        <p:txBody>
          <a:bodyPr wrap="square" rtlCol="0">
            <a:spAutoFit/>
          </a:bodyPr>
          <a:lstStyle/>
          <a:p>
            <a:r>
              <a:rPr lang="es-ES" sz="1400" b="1" dirty="0" smtClean="0"/>
              <a:t>Seleccione “No” si aún no está listo para describir horizontes</a:t>
            </a:r>
            <a:endParaRPr lang="es-AR" sz="1400" b="1" dirty="0"/>
          </a:p>
        </p:txBody>
      </p:sp>
      <p:sp>
        <p:nvSpPr>
          <p:cNvPr id="19" name="CuadroTexto 18"/>
          <p:cNvSpPr txBox="1"/>
          <p:nvPr/>
        </p:nvSpPr>
        <p:spPr>
          <a:xfrm>
            <a:off x="1708238" y="6162520"/>
            <a:ext cx="2628848" cy="523220"/>
          </a:xfrm>
          <a:prstGeom prst="rect">
            <a:avLst/>
          </a:prstGeom>
          <a:noFill/>
        </p:spPr>
        <p:txBody>
          <a:bodyPr wrap="square" rtlCol="0">
            <a:spAutoFit/>
          </a:bodyPr>
          <a:lstStyle/>
          <a:p>
            <a:r>
              <a:rPr lang="es-ES" sz="1400" b="1" dirty="0" smtClean="0"/>
              <a:t>Si necesita esperar para ingresar datos suplementarios, hágalo.</a:t>
            </a:r>
            <a:endParaRPr lang="es-AR" sz="1400" b="1" dirty="0"/>
          </a:p>
        </p:txBody>
      </p:sp>
      <p:sp>
        <p:nvSpPr>
          <p:cNvPr id="27" name="CuadroTexto 26"/>
          <p:cNvSpPr txBox="1"/>
          <p:nvPr/>
        </p:nvSpPr>
        <p:spPr>
          <a:xfrm>
            <a:off x="29532" y="1085757"/>
            <a:ext cx="1160471" cy="5509200"/>
          </a:xfrm>
          <a:prstGeom prst="rect">
            <a:avLst/>
          </a:prstGeom>
          <a:noFill/>
        </p:spPr>
        <p:txBody>
          <a:bodyPr wrap="square" rtlCol="0">
            <a:spAutoFit/>
          </a:bodyPr>
          <a:lstStyle/>
          <a:p>
            <a:pPr>
              <a:spcAft>
                <a:spcPts val="600"/>
              </a:spcAft>
            </a:pPr>
            <a:r>
              <a:rPr lang="es-AR" sz="1300" b="1" dirty="0">
                <a:solidFill>
                  <a:srgbClr val="462920"/>
                </a:solidFill>
              </a:rPr>
              <a:t>A. ¿Por qué caracterizar el </a:t>
            </a:r>
            <a:r>
              <a:rPr lang="es-AR" sz="1300" b="1" dirty="0">
                <a:solidFill>
                  <a:srgbClr val="462920"/>
                </a:solidFill>
              </a:rPr>
              <a:t>perfil del suelo?</a:t>
            </a:r>
          </a:p>
          <a:p>
            <a:pPr>
              <a:spcAft>
                <a:spcPts val="600"/>
              </a:spcAft>
            </a:pPr>
            <a:r>
              <a:rPr lang="es-AR" sz="1300" b="1" dirty="0">
                <a:solidFill>
                  <a:srgbClr val="462920"/>
                </a:solidFill>
              </a:rPr>
              <a:t>B. Seleccione y defina su sitio</a:t>
            </a:r>
          </a:p>
          <a:p>
            <a:pPr>
              <a:spcAft>
                <a:spcPts val="600"/>
              </a:spcAft>
            </a:pPr>
            <a:r>
              <a:rPr lang="es-AR" sz="1300" b="1" dirty="0">
                <a:solidFill>
                  <a:srgbClr val="462920"/>
                </a:solidFill>
              </a:rPr>
              <a:t>C. Método del pozo</a:t>
            </a:r>
          </a:p>
          <a:p>
            <a:pPr>
              <a:spcAft>
                <a:spcPts val="600"/>
              </a:spcAft>
            </a:pPr>
            <a:r>
              <a:rPr lang="es-AR" sz="1300" b="1" dirty="0">
                <a:solidFill>
                  <a:srgbClr val="462920"/>
                </a:solidFill>
              </a:rPr>
              <a:t>D. Método del barreno</a:t>
            </a:r>
          </a:p>
          <a:p>
            <a:pPr>
              <a:spcAft>
                <a:spcPts val="600"/>
              </a:spcAft>
            </a:pPr>
            <a:r>
              <a:rPr lang="es-AR" sz="1300" b="1" dirty="0">
                <a:solidFill>
                  <a:srgbClr val="462920"/>
                </a:solidFill>
              </a:rPr>
              <a:t>E. Método cerca de la superficie</a:t>
            </a:r>
          </a:p>
          <a:p>
            <a:pPr>
              <a:spcAft>
                <a:spcPts val="600"/>
              </a:spcAft>
            </a:pPr>
            <a:r>
              <a:rPr lang="es-AR" sz="1300" b="1" dirty="0">
                <a:solidFill>
                  <a:schemeClr val="bg1"/>
                </a:solidFill>
              </a:rPr>
              <a:t>F. Reportar sus datos a GLOBE</a:t>
            </a:r>
            <a:endParaRPr lang="es-AR" sz="1300" b="1" dirty="0">
              <a:solidFill>
                <a:schemeClr val="bg1"/>
              </a:solidFill>
            </a:endParaRPr>
          </a:p>
          <a:p>
            <a:pPr>
              <a:spcAft>
                <a:spcPts val="600"/>
              </a:spcAft>
            </a:pPr>
            <a:r>
              <a:rPr lang="es-AR" sz="1300" b="1" dirty="0" smtClean="0">
                <a:solidFill>
                  <a:srgbClr val="462920"/>
                </a:solidFill>
              </a:rPr>
              <a:t>G. </a:t>
            </a:r>
            <a:r>
              <a:rPr lang="es-AR" sz="1300" b="1" dirty="0" smtClean="0">
                <a:solidFill>
                  <a:srgbClr val="462920"/>
                </a:solidFill>
              </a:rPr>
              <a:t>Visualizar sus datos</a:t>
            </a:r>
            <a:endParaRPr lang="es-AR" sz="1300" b="1" dirty="0">
              <a:solidFill>
                <a:srgbClr val="462920"/>
              </a:solidFill>
            </a:endParaRPr>
          </a:p>
          <a:p>
            <a:pPr>
              <a:spcAft>
                <a:spcPts val="600"/>
              </a:spcAft>
            </a:pPr>
            <a:r>
              <a:rPr lang="es-AR" sz="1300" b="1" dirty="0" smtClean="0">
                <a:solidFill>
                  <a:srgbClr val="462920"/>
                </a:solidFill>
              </a:rPr>
              <a:t>H. Auto evaluación</a:t>
            </a:r>
          </a:p>
          <a:p>
            <a:pPr>
              <a:spcAft>
                <a:spcPts val="600"/>
              </a:spcAft>
            </a:pPr>
            <a:r>
              <a:rPr lang="es-AR" sz="1300" b="1" dirty="0" smtClean="0">
                <a:solidFill>
                  <a:srgbClr val="462920"/>
                </a:solidFill>
              </a:rPr>
              <a:t>I. Información adicional</a:t>
            </a:r>
            <a:endParaRPr lang="es-AR" sz="1300" b="1" dirty="0">
              <a:solidFill>
                <a:srgbClr val="462920"/>
              </a:solidFill>
            </a:endParaRPr>
          </a:p>
        </p:txBody>
      </p:sp>
    </p:spTree>
    <p:extLst>
      <p:ext uri="{BB962C8B-B14F-4D97-AF65-F5344CB8AC3E}">
        <p14:creationId xmlns:p14="http://schemas.microsoft.com/office/powerpoint/2010/main" val="8362743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7412239-1292-C749-8343-A6DE4C9B54BD}" type="slidenum">
              <a:rPr lang="en-US" smtClean="0"/>
              <a:t>3</a:t>
            </a:fld>
            <a:endParaRPr lang="en-US" dirty="0"/>
          </a:p>
        </p:txBody>
      </p:sp>
      <p:sp>
        <p:nvSpPr>
          <p:cNvPr id="4" name="Title 3">
            <a:extLst>
              <a:ext uri="{FF2B5EF4-FFF2-40B4-BE49-F238E27FC236}">
                <a16:creationId xmlns:a16="http://schemas.microsoft.com/office/drawing/2014/main" id="{1644BAFC-9318-48F3-BFAC-A5C0F20FD75A}"/>
              </a:ext>
            </a:extLst>
          </p:cNvPr>
          <p:cNvSpPr>
            <a:spLocks noGrp="1"/>
          </p:cNvSpPr>
          <p:nvPr>
            <p:ph type="title"/>
          </p:nvPr>
        </p:nvSpPr>
        <p:spPr>
          <a:xfrm>
            <a:off x="1367804" y="989737"/>
            <a:ext cx="5829300" cy="848819"/>
          </a:xfrm>
        </p:spPr>
        <p:txBody>
          <a:bodyPr>
            <a:normAutofit/>
          </a:bodyPr>
          <a:lstStyle/>
          <a:p>
            <a:pPr rtl="0" eaLnBrk="1" latinLnBrk="0" hangingPunct="1"/>
            <a:r>
              <a:rPr lang="es-AR" sz="2800" b="1" kern="1200" dirty="0" smtClean="0">
                <a:solidFill>
                  <a:srgbClr val="48340C"/>
                </a:solidFill>
                <a:effectLst/>
                <a:latin typeface="Calibri" panose="020F0502020204030204" pitchFamily="34" charset="0"/>
                <a:ea typeface="+mn-ea"/>
                <a:cs typeface="+mn-cs"/>
              </a:rPr>
              <a:t>¿Qué es un perfil de suelo?</a:t>
            </a:r>
            <a:endParaRPr lang="es-AR" sz="4800" dirty="0"/>
          </a:p>
        </p:txBody>
      </p:sp>
      <p:sp>
        <p:nvSpPr>
          <p:cNvPr id="10" name="Content Placeholder 2"/>
          <p:cNvSpPr txBox="1">
            <a:spLocks/>
          </p:cNvSpPr>
          <p:nvPr/>
        </p:nvSpPr>
        <p:spPr>
          <a:xfrm>
            <a:off x="4227413" y="1532539"/>
            <a:ext cx="4545287" cy="43513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ts val="0"/>
              </a:spcBef>
              <a:buSzPct val="25000"/>
              <a:buNone/>
            </a:pPr>
            <a:r>
              <a:rPr lang="es-ES" sz="1400" b="1" dirty="0">
                <a:solidFill>
                  <a:schemeClr val="dk1"/>
                </a:solidFill>
                <a:ea typeface="Calibri"/>
                <a:cs typeface="Calibri"/>
                <a:sym typeface="Calibri"/>
              </a:rPr>
              <a:t>Un perfil de suelo es una sección vertical de suelo, que se extiende desde la superficie hasta el lecho rocoso en la base</a:t>
            </a:r>
            <a:r>
              <a:rPr lang="es-ES" sz="1400" b="1" dirty="0" smtClean="0">
                <a:solidFill>
                  <a:schemeClr val="dk1"/>
                </a:solidFill>
                <a:ea typeface="Calibri"/>
                <a:cs typeface="Calibri"/>
                <a:sym typeface="Calibri"/>
              </a:rPr>
              <a:t>.</a:t>
            </a:r>
          </a:p>
          <a:p>
            <a:pPr marL="0" lvl="0" indent="0">
              <a:spcBef>
                <a:spcPts val="0"/>
              </a:spcBef>
              <a:buSzPct val="25000"/>
              <a:buNone/>
            </a:pPr>
            <a:r>
              <a:rPr lang="es-ES" sz="1400" dirty="0"/>
              <a:t>Las capas de suelo en un perfil de suelo se llaman horizontes de suelo. Se crean a través de la interacción de las variables de formación del suelo</a:t>
            </a:r>
            <a:r>
              <a:rPr lang="es-ES" sz="1400" dirty="0" smtClean="0"/>
              <a:t>:</a:t>
            </a:r>
          </a:p>
          <a:p>
            <a:pPr marL="285750" indent="-285750" algn="just">
              <a:buFont typeface="Arial"/>
              <a:buChar char="•"/>
            </a:pPr>
            <a:r>
              <a:rPr lang="es-AR" sz="1400" dirty="0" smtClean="0"/>
              <a:t>Clima</a:t>
            </a:r>
          </a:p>
          <a:p>
            <a:pPr marL="285750" indent="-285750" algn="just">
              <a:buFont typeface="Arial"/>
              <a:buChar char="•"/>
            </a:pPr>
            <a:r>
              <a:rPr lang="es-AR" sz="1400" dirty="0" smtClean="0"/>
              <a:t>Organismos</a:t>
            </a:r>
          </a:p>
          <a:p>
            <a:pPr marL="285750" indent="-285750" algn="just">
              <a:buFont typeface="Arial"/>
              <a:buChar char="•"/>
            </a:pPr>
            <a:r>
              <a:rPr lang="es-AR" sz="1400" dirty="0" smtClean="0"/>
              <a:t>Material parental</a:t>
            </a:r>
          </a:p>
          <a:p>
            <a:pPr marL="285750" indent="-285750" algn="just">
              <a:buFont typeface="Arial"/>
              <a:buChar char="•"/>
            </a:pPr>
            <a:r>
              <a:rPr lang="es-AR" sz="1400" dirty="0" smtClean="0"/>
              <a:t>Topografía</a:t>
            </a:r>
          </a:p>
          <a:p>
            <a:pPr marL="285750" indent="-285750" algn="just">
              <a:buFont typeface="Arial"/>
              <a:buChar char="•"/>
            </a:pPr>
            <a:r>
              <a:rPr lang="es-AR" sz="1400" dirty="0" smtClean="0"/>
              <a:t>Tiempo</a:t>
            </a:r>
          </a:p>
          <a:p>
            <a:pPr marL="0" indent="0" algn="just">
              <a:buNone/>
            </a:pPr>
            <a:r>
              <a:rPr lang="es-AR" sz="1400" b="1" dirty="0" smtClean="0"/>
              <a:t>Estos factores interactúan para crear los horizontes del suelo</a:t>
            </a:r>
          </a:p>
          <a:p>
            <a:pPr marL="0" indent="0" algn="just">
              <a:buNone/>
            </a:pPr>
            <a:r>
              <a:rPr lang="es-ES" sz="1400" dirty="0"/>
              <a:t>O: materia orgánica en proceso de </a:t>
            </a:r>
            <a:r>
              <a:rPr lang="es-ES" sz="1400" dirty="0" smtClean="0"/>
              <a:t>descomposición</a:t>
            </a:r>
          </a:p>
          <a:p>
            <a:pPr marL="0" indent="0" algn="just">
              <a:buNone/>
            </a:pPr>
            <a:r>
              <a:rPr lang="es-ES" sz="1400" dirty="0" smtClean="0"/>
              <a:t>A</a:t>
            </a:r>
            <a:r>
              <a:rPr lang="es-ES" sz="1400" dirty="0"/>
              <a:t>: tierra vegetal enriquecida con partículas </a:t>
            </a:r>
            <a:r>
              <a:rPr lang="es-ES" sz="1400" dirty="0" smtClean="0"/>
              <a:t>orgánicas</a:t>
            </a:r>
          </a:p>
          <a:p>
            <a:pPr marL="0" indent="0" algn="just">
              <a:buNone/>
            </a:pPr>
            <a:r>
              <a:rPr lang="es-ES" sz="1400" dirty="0" smtClean="0"/>
              <a:t>B</a:t>
            </a:r>
            <a:r>
              <a:rPr lang="es-ES" sz="1400" dirty="0"/>
              <a:t>: zona de deposición, donde los materiales se lixivian desde arriba y se depositan en esta zona por el movimiento del </a:t>
            </a:r>
            <a:r>
              <a:rPr lang="es-ES" sz="1400" dirty="0" smtClean="0"/>
              <a:t>agua</a:t>
            </a:r>
          </a:p>
          <a:p>
            <a:pPr marL="0" indent="0" algn="just">
              <a:buNone/>
            </a:pPr>
            <a:r>
              <a:rPr lang="es-ES" sz="1400" dirty="0" smtClean="0"/>
              <a:t>C</a:t>
            </a:r>
            <a:r>
              <a:rPr lang="es-ES" sz="1400" dirty="0"/>
              <a:t>: sedimento sin cambios que retiene las características mineralógicas del material original.</a:t>
            </a:r>
            <a:endParaRPr lang="es-AR" sz="1800" dirty="0"/>
          </a:p>
        </p:txBody>
      </p:sp>
      <p:pic>
        <p:nvPicPr>
          <p:cNvPr id="13" name="Picture 12" descr="Image of a soil pedon with an O, A, B and C horizo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7804" y="1532539"/>
            <a:ext cx="2648537" cy="3288843"/>
          </a:xfrm>
          <a:prstGeom prst="rect">
            <a:avLst/>
          </a:prstGeom>
        </p:spPr>
      </p:pic>
      <p:sp>
        <p:nvSpPr>
          <p:cNvPr id="3" name="TextBox 2"/>
          <p:cNvSpPr txBox="1"/>
          <p:nvPr/>
        </p:nvSpPr>
        <p:spPr>
          <a:xfrm>
            <a:off x="2362006" y="4821382"/>
            <a:ext cx="2871894" cy="276999"/>
          </a:xfrm>
          <a:prstGeom prst="rect">
            <a:avLst/>
          </a:prstGeom>
          <a:noFill/>
        </p:spPr>
        <p:txBody>
          <a:bodyPr wrap="square" rtlCol="0">
            <a:spAutoFit/>
          </a:bodyPr>
          <a:lstStyle/>
          <a:p>
            <a:r>
              <a:rPr lang="en-US" sz="1200" i="1" dirty="0"/>
              <a:t>Image: USDA</a:t>
            </a:r>
          </a:p>
        </p:txBody>
      </p:sp>
      <p:sp>
        <p:nvSpPr>
          <p:cNvPr id="12" name="CuadroTexto 11"/>
          <p:cNvSpPr txBox="1"/>
          <p:nvPr/>
        </p:nvSpPr>
        <p:spPr>
          <a:xfrm>
            <a:off x="29532" y="1085757"/>
            <a:ext cx="1160471" cy="5509200"/>
          </a:xfrm>
          <a:prstGeom prst="rect">
            <a:avLst/>
          </a:prstGeom>
          <a:noFill/>
        </p:spPr>
        <p:txBody>
          <a:bodyPr wrap="square" rtlCol="0">
            <a:spAutoFit/>
          </a:bodyPr>
          <a:lstStyle/>
          <a:p>
            <a:pPr>
              <a:spcAft>
                <a:spcPts val="600"/>
              </a:spcAft>
            </a:pPr>
            <a:r>
              <a:rPr lang="es-AR" sz="1300" b="1" dirty="0" smtClean="0">
                <a:solidFill>
                  <a:schemeClr val="bg1"/>
                </a:solidFill>
              </a:rPr>
              <a:t>A. ¿Por qué </a:t>
            </a:r>
            <a:r>
              <a:rPr lang="es-AR" sz="1300" b="1" dirty="0" smtClean="0">
                <a:solidFill>
                  <a:schemeClr val="bg1"/>
                </a:solidFill>
              </a:rPr>
              <a:t>caracterizar el perfil del suelo?</a:t>
            </a:r>
            <a:endParaRPr lang="es-AR" sz="1300" b="1" dirty="0" smtClean="0">
              <a:solidFill>
                <a:srgbClr val="462920"/>
              </a:solidFill>
            </a:endParaRPr>
          </a:p>
          <a:p>
            <a:pPr>
              <a:spcAft>
                <a:spcPts val="600"/>
              </a:spcAft>
            </a:pPr>
            <a:r>
              <a:rPr lang="es-AR" sz="1300" b="1" dirty="0">
                <a:solidFill>
                  <a:srgbClr val="462920"/>
                </a:solidFill>
              </a:rPr>
              <a:t>B</a:t>
            </a:r>
            <a:r>
              <a:rPr lang="es-AR" sz="1300" b="1" dirty="0" smtClean="0">
                <a:solidFill>
                  <a:srgbClr val="462920"/>
                </a:solidFill>
              </a:rPr>
              <a:t>. </a:t>
            </a:r>
            <a:r>
              <a:rPr lang="es-AR" sz="1300" b="1" dirty="0" smtClean="0">
                <a:solidFill>
                  <a:srgbClr val="462920"/>
                </a:solidFill>
              </a:rPr>
              <a:t>Seleccione y defina su sitio</a:t>
            </a:r>
            <a:endParaRPr lang="es-AR" sz="1300" b="1" dirty="0">
              <a:solidFill>
                <a:srgbClr val="462920"/>
              </a:solidFill>
            </a:endParaRPr>
          </a:p>
          <a:p>
            <a:pPr>
              <a:spcAft>
                <a:spcPts val="600"/>
              </a:spcAft>
            </a:pPr>
            <a:r>
              <a:rPr lang="es-AR" sz="1300" b="1" dirty="0" smtClean="0">
                <a:solidFill>
                  <a:srgbClr val="462920"/>
                </a:solidFill>
              </a:rPr>
              <a:t>C. </a:t>
            </a:r>
            <a:r>
              <a:rPr lang="es-AR" sz="1300" b="1" dirty="0" smtClean="0">
                <a:solidFill>
                  <a:srgbClr val="462920"/>
                </a:solidFill>
              </a:rPr>
              <a:t>Método del pozo</a:t>
            </a:r>
            <a:endParaRPr lang="es-AR" sz="1300" b="1" dirty="0">
              <a:solidFill>
                <a:srgbClr val="462920"/>
              </a:solidFill>
            </a:endParaRPr>
          </a:p>
          <a:p>
            <a:pPr>
              <a:spcAft>
                <a:spcPts val="600"/>
              </a:spcAft>
            </a:pPr>
            <a:r>
              <a:rPr lang="es-AR" sz="1300" b="1" dirty="0" smtClean="0">
                <a:solidFill>
                  <a:srgbClr val="462920"/>
                </a:solidFill>
              </a:rPr>
              <a:t>D. </a:t>
            </a:r>
            <a:r>
              <a:rPr lang="es-AR" sz="1300" b="1" dirty="0" smtClean="0">
                <a:solidFill>
                  <a:srgbClr val="462920"/>
                </a:solidFill>
              </a:rPr>
              <a:t>Método del barreno</a:t>
            </a:r>
            <a:endParaRPr lang="es-AR" sz="1300" b="1" dirty="0">
              <a:solidFill>
                <a:srgbClr val="462920"/>
              </a:solidFill>
            </a:endParaRPr>
          </a:p>
          <a:p>
            <a:pPr>
              <a:spcAft>
                <a:spcPts val="600"/>
              </a:spcAft>
            </a:pPr>
            <a:r>
              <a:rPr lang="es-AR" sz="1300" b="1" dirty="0" smtClean="0">
                <a:solidFill>
                  <a:srgbClr val="462920"/>
                </a:solidFill>
              </a:rPr>
              <a:t>E. </a:t>
            </a:r>
            <a:r>
              <a:rPr lang="es-AR" sz="1300" b="1" dirty="0" smtClean="0">
                <a:solidFill>
                  <a:srgbClr val="462920"/>
                </a:solidFill>
              </a:rPr>
              <a:t>Método cerca de la superficie</a:t>
            </a:r>
            <a:endParaRPr lang="es-AR" sz="1300" b="1" dirty="0">
              <a:solidFill>
                <a:srgbClr val="462920"/>
              </a:solidFill>
            </a:endParaRPr>
          </a:p>
          <a:p>
            <a:pPr>
              <a:spcAft>
                <a:spcPts val="600"/>
              </a:spcAft>
            </a:pPr>
            <a:r>
              <a:rPr lang="es-AR" sz="1300" b="1" dirty="0" smtClean="0">
                <a:solidFill>
                  <a:srgbClr val="462920"/>
                </a:solidFill>
              </a:rPr>
              <a:t>F. </a:t>
            </a:r>
            <a:r>
              <a:rPr lang="es-AR" sz="1300" b="1" dirty="0" smtClean="0">
                <a:solidFill>
                  <a:srgbClr val="462920"/>
                </a:solidFill>
              </a:rPr>
              <a:t>Reportar sus datos a GLOBE</a:t>
            </a:r>
            <a:endParaRPr lang="es-AR" sz="1300" b="1" dirty="0">
              <a:solidFill>
                <a:srgbClr val="462920"/>
              </a:solidFill>
            </a:endParaRPr>
          </a:p>
          <a:p>
            <a:pPr>
              <a:spcAft>
                <a:spcPts val="600"/>
              </a:spcAft>
            </a:pPr>
            <a:r>
              <a:rPr lang="es-AR" sz="1300" b="1" dirty="0" smtClean="0">
                <a:solidFill>
                  <a:srgbClr val="462920"/>
                </a:solidFill>
              </a:rPr>
              <a:t>G. </a:t>
            </a:r>
            <a:r>
              <a:rPr lang="es-AR" sz="1300" b="1" dirty="0" smtClean="0">
                <a:solidFill>
                  <a:srgbClr val="462920"/>
                </a:solidFill>
              </a:rPr>
              <a:t>Visualizar sus datos</a:t>
            </a:r>
            <a:endParaRPr lang="es-AR" sz="1300" b="1" dirty="0">
              <a:solidFill>
                <a:srgbClr val="462920"/>
              </a:solidFill>
            </a:endParaRPr>
          </a:p>
          <a:p>
            <a:pPr>
              <a:spcAft>
                <a:spcPts val="600"/>
              </a:spcAft>
            </a:pPr>
            <a:r>
              <a:rPr lang="es-AR" sz="1300" b="1" dirty="0" smtClean="0">
                <a:solidFill>
                  <a:srgbClr val="462920"/>
                </a:solidFill>
              </a:rPr>
              <a:t>H. Auto evaluación</a:t>
            </a:r>
          </a:p>
          <a:p>
            <a:pPr>
              <a:spcAft>
                <a:spcPts val="600"/>
              </a:spcAft>
            </a:pPr>
            <a:r>
              <a:rPr lang="es-AR" sz="1300" b="1" dirty="0" smtClean="0">
                <a:solidFill>
                  <a:srgbClr val="462920"/>
                </a:solidFill>
              </a:rPr>
              <a:t>I. Información adicional</a:t>
            </a:r>
            <a:endParaRPr lang="es-AR" sz="1300" b="1" dirty="0">
              <a:solidFill>
                <a:srgbClr val="462920"/>
              </a:solidFill>
            </a:endParaRPr>
          </a:p>
        </p:txBody>
      </p:sp>
    </p:spTree>
    <p:extLst>
      <p:ext uri="{BB962C8B-B14F-4D97-AF65-F5344CB8AC3E}">
        <p14:creationId xmlns:p14="http://schemas.microsoft.com/office/powerpoint/2010/main" val="100552198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n 15"/>
          <p:cNvPicPr>
            <a:picLocks noChangeAspect="1"/>
          </p:cNvPicPr>
          <p:nvPr/>
        </p:nvPicPr>
        <p:blipFill>
          <a:blip r:embed="rId3"/>
          <a:stretch>
            <a:fillRect/>
          </a:stretch>
        </p:blipFill>
        <p:spPr>
          <a:xfrm>
            <a:off x="1969275" y="2480568"/>
            <a:ext cx="5938019" cy="4011516"/>
          </a:xfrm>
          <a:prstGeom prst="rect">
            <a:avLst/>
          </a:prstGeom>
        </p:spPr>
      </p:pic>
      <p:sp>
        <p:nvSpPr>
          <p:cNvPr id="3" name="Slide Number Placeholder 2"/>
          <p:cNvSpPr>
            <a:spLocks noGrp="1"/>
          </p:cNvSpPr>
          <p:nvPr>
            <p:ph type="sldNum" sz="quarter" idx="12"/>
          </p:nvPr>
        </p:nvSpPr>
        <p:spPr/>
        <p:txBody>
          <a:bodyPr/>
          <a:lstStyle/>
          <a:p>
            <a:fld id="{17412239-1292-C749-8343-A6DE4C9B54BD}" type="slidenum">
              <a:rPr lang="en-US" smtClean="0"/>
              <a:t>39</a:t>
            </a:fld>
            <a:endParaRPr lang="en-US" dirty="0"/>
          </a:p>
        </p:txBody>
      </p:sp>
      <p:sp>
        <p:nvSpPr>
          <p:cNvPr id="4" name="Title 3">
            <a:extLst>
              <a:ext uri="{FF2B5EF4-FFF2-40B4-BE49-F238E27FC236}">
                <a16:creationId xmlns:a16="http://schemas.microsoft.com/office/drawing/2014/main" id="{B6F287A2-EF1C-4A29-B92E-830C235CCFEC}"/>
              </a:ext>
            </a:extLst>
          </p:cNvPr>
          <p:cNvSpPr>
            <a:spLocks noGrp="1"/>
          </p:cNvSpPr>
          <p:nvPr>
            <p:ph type="title"/>
          </p:nvPr>
        </p:nvSpPr>
        <p:spPr>
          <a:xfrm>
            <a:off x="1860332" y="981615"/>
            <a:ext cx="7127984" cy="709073"/>
          </a:xfrm>
        </p:spPr>
        <p:txBody>
          <a:bodyPr>
            <a:normAutofit fontScale="90000"/>
          </a:bodyPr>
          <a:lstStyle/>
          <a:p>
            <a:r>
              <a:rPr lang="es-AR" sz="2800" b="1" dirty="0">
                <a:solidFill>
                  <a:srgbClr val="48340C"/>
                </a:solidFill>
                <a:latin typeface="Calibri" panose="020F0502020204030204" pitchFamily="34" charset="0"/>
              </a:rPr>
              <a:t>Introducción de información </a:t>
            </a:r>
            <a:r>
              <a:rPr lang="es-AR" sz="2800" b="1" dirty="0" smtClean="0">
                <a:solidFill>
                  <a:srgbClr val="48340C"/>
                </a:solidFill>
                <a:latin typeface="Calibri" panose="020F0502020204030204" pitchFamily="34" charset="0"/>
              </a:rPr>
              <a:t>complementaria-2</a:t>
            </a:r>
            <a:endParaRPr lang="en-US" sz="4000" dirty="0"/>
          </a:p>
        </p:txBody>
      </p:sp>
      <p:sp>
        <p:nvSpPr>
          <p:cNvPr id="7" name="CuadroTexto 6"/>
          <p:cNvSpPr txBox="1"/>
          <p:nvPr/>
        </p:nvSpPr>
        <p:spPr>
          <a:xfrm>
            <a:off x="2430614" y="1699480"/>
            <a:ext cx="5015343" cy="646331"/>
          </a:xfrm>
          <a:prstGeom prst="rect">
            <a:avLst/>
          </a:prstGeom>
          <a:noFill/>
        </p:spPr>
        <p:txBody>
          <a:bodyPr wrap="square" rtlCol="0">
            <a:spAutoFit/>
          </a:bodyPr>
          <a:lstStyle/>
          <a:p>
            <a:pPr algn="ctr"/>
            <a:r>
              <a:rPr lang="es-ES" b="1" dirty="0"/>
              <a:t>Caracterización del suelo definición del sitio </a:t>
            </a:r>
            <a:r>
              <a:rPr lang="es-ES" b="1" dirty="0" smtClean="0"/>
              <a:t>Entrada </a:t>
            </a:r>
            <a:r>
              <a:rPr lang="es-ES" b="1" dirty="0"/>
              <a:t>de datos información adicional</a:t>
            </a:r>
            <a:endParaRPr lang="es-AR" b="1" dirty="0"/>
          </a:p>
        </p:txBody>
      </p:sp>
      <p:sp>
        <p:nvSpPr>
          <p:cNvPr id="8" name="CuadroTexto 7"/>
          <p:cNvSpPr txBox="1"/>
          <p:nvPr/>
        </p:nvSpPr>
        <p:spPr>
          <a:xfrm flipH="1">
            <a:off x="4457127" y="2480568"/>
            <a:ext cx="4446728" cy="830997"/>
          </a:xfrm>
          <a:prstGeom prst="rect">
            <a:avLst/>
          </a:prstGeom>
          <a:noFill/>
        </p:spPr>
        <p:txBody>
          <a:bodyPr wrap="square" rtlCol="0">
            <a:spAutoFit/>
          </a:bodyPr>
          <a:lstStyle/>
          <a:p>
            <a:r>
              <a:rPr lang="es-ES" sz="1600" b="1" dirty="0"/>
              <a:t>Una vez que conozca las características y la información de su sitio complementario, ingréselo haciendo clic en "editar sitio" de su escuela</a:t>
            </a:r>
            <a:endParaRPr lang="es-AR" sz="1600" b="1" dirty="0"/>
          </a:p>
        </p:txBody>
      </p:sp>
      <p:sp>
        <p:nvSpPr>
          <p:cNvPr id="9" name="CuadroTexto 8"/>
          <p:cNvSpPr txBox="1"/>
          <p:nvPr/>
        </p:nvSpPr>
        <p:spPr>
          <a:xfrm flipH="1">
            <a:off x="3352543" y="5499457"/>
            <a:ext cx="1274875" cy="856894"/>
          </a:xfrm>
          <a:prstGeom prst="rect">
            <a:avLst/>
          </a:prstGeom>
          <a:noFill/>
        </p:spPr>
        <p:txBody>
          <a:bodyPr wrap="square" rtlCol="0">
            <a:spAutoFit/>
          </a:bodyPr>
          <a:lstStyle/>
          <a:p>
            <a:r>
              <a:rPr lang="es-ES" sz="1600" b="1" dirty="0" smtClean="0"/>
              <a:t>Ingrese su definición del sitio</a:t>
            </a:r>
            <a:endParaRPr lang="es-AR" sz="1600" b="1" dirty="0"/>
          </a:p>
        </p:txBody>
      </p:sp>
      <p:sp>
        <p:nvSpPr>
          <p:cNvPr id="11" name="CuadroTexto 10"/>
          <p:cNvSpPr txBox="1"/>
          <p:nvPr/>
        </p:nvSpPr>
        <p:spPr>
          <a:xfrm flipH="1">
            <a:off x="6432548" y="5162619"/>
            <a:ext cx="2082802" cy="1323439"/>
          </a:xfrm>
          <a:prstGeom prst="rect">
            <a:avLst/>
          </a:prstGeom>
          <a:noFill/>
        </p:spPr>
        <p:txBody>
          <a:bodyPr wrap="square" rtlCol="0">
            <a:spAutoFit/>
          </a:bodyPr>
          <a:lstStyle/>
          <a:p>
            <a:r>
              <a:rPr lang="es-ES" sz="1600" b="1" dirty="0"/>
              <a:t>La definición de los horizontes del suelo se trata en el módulo sobre Caracterización del suelo.</a:t>
            </a:r>
            <a:endParaRPr lang="es-AR" sz="1600" b="1" dirty="0"/>
          </a:p>
        </p:txBody>
      </p:sp>
      <p:sp>
        <p:nvSpPr>
          <p:cNvPr id="18" name="CuadroTexto 17"/>
          <p:cNvSpPr txBox="1"/>
          <p:nvPr/>
        </p:nvSpPr>
        <p:spPr>
          <a:xfrm>
            <a:off x="29532" y="1085757"/>
            <a:ext cx="1160471" cy="5509200"/>
          </a:xfrm>
          <a:prstGeom prst="rect">
            <a:avLst/>
          </a:prstGeom>
          <a:noFill/>
        </p:spPr>
        <p:txBody>
          <a:bodyPr wrap="square" rtlCol="0">
            <a:spAutoFit/>
          </a:bodyPr>
          <a:lstStyle/>
          <a:p>
            <a:pPr>
              <a:spcAft>
                <a:spcPts val="600"/>
              </a:spcAft>
            </a:pPr>
            <a:r>
              <a:rPr lang="es-AR" sz="1300" b="1" dirty="0">
                <a:solidFill>
                  <a:srgbClr val="462920"/>
                </a:solidFill>
              </a:rPr>
              <a:t>A. ¿Por qué caracterizar el </a:t>
            </a:r>
            <a:r>
              <a:rPr lang="es-AR" sz="1300" b="1" dirty="0">
                <a:solidFill>
                  <a:srgbClr val="462920"/>
                </a:solidFill>
              </a:rPr>
              <a:t>perfil del suelo?</a:t>
            </a:r>
          </a:p>
          <a:p>
            <a:pPr>
              <a:spcAft>
                <a:spcPts val="600"/>
              </a:spcAft>
            </a:pPr>
            <a:r>
              <a:rPr lang="es-AR" sz="1300" b="1" dirty="0">
                <a:solidFill>
                  <a:srgbClr val="462920"/>
                </a:solidFill>
              </a:rPr>
              <a:t>B. Seleccione y defina su sitio</a:t>
            </a:r>
          </a:p>
          <a:p>
            <a:pPr>
              <a:spcAft>
                <a:spcPts val="600"/>
              </a:spcAft>
            </a:pPr>
            <a:r>
              <a:rPr lang="es-AR" sz="1300" b="1" dirty="0">
                <a:solidFill>
                  <a:srgbClr val="462920"/>
                </a:solidFill>
              </a:rPr>
              <a:t>C. Método del pozo</a:t>
            </a:r>
          </a:p>
          <a:p>
            <a:pPr>
              <a:spcAft>
                <a:spcPts val="600"/>
              </a:spcAft>
            </a:pPr>
            <a:r>
              <a:rPr lang="es-AR" sz="1300" b="1" dirty="0">
                <a:solidFill>
                  <a:srgbClr val="462920"/>
                </a:solidFill>
              </a:rPr>
              <a:t>D. Método del barreno</a:t>
            </a:r>
          </a:p>
          <a:p>
            <a:pPr>
              <a:spcAft>
                <a:spcPts val="600"/>
              </a:spcAft>
            </a:pPr>
            <a:r>
              <a:rPr lang="es-AR" sz="1300" b="1" dirty="0">
                <a:solidFill>
                  <a:srgbClr val="462920"/>
                </a:solidFill>
              </a:rPr>
              <a:t>E. Método cerca de la superficie</a:t>
            </a:r>
          </a:p>
          <a:p>
            <a:pPr>
              <a:spcAft>
                <a:spcPts val="600"/>
              </a:spcAft>
            </a:pPr>
            <a:r>
              <a:rPr lang="es-AR" sz="1300" b="1" dirty="0">
                <a:solidFill>
                  <a:schemeClr val="bg1"/>
                </a:solidFill>
              </a:rPr>
              <a:t>F. Reportar sus datos a GLOBE</a:t>
            </a:r>
            <a:endParaRPr lang="es-AR" sz="1300" b="1" dirty="0">
              <a:solidFill>
                <a:schemeClr val="bg1"/>
              </a:solidFill>
            </a:endParaRPr>
          </a:p>
          <a:p>
            <a:pPr>
              <a:spcAft>
                <a:spcPts val="600"/>
              </a:spcAft>
            </a:pPr>
            <a:r>
              <a:rPr lang="es-AR" sz="1300" b="1" dirty="0" smtClean="0">
                <a:solidFill>
                  <a:srgbClr val="462920"/>
                </a:solidFill>
              </a:rPr>
              <a:t>G. </a:t>
            </a:r>
            <a:r>
              <a:rPr lang="es-AR" sz="1300" b="1" dirty="0" smtClean="0">
                <a:solidFill>
                  <a:srgbClr val="462920"/>
                </a:solidFill>
              </a:rPr>
              <a:t>Visualizar sus datos</a:t>
            </a:r>
            <a:endParaRPr lang="es-AR" sz="1300" b="1" dirty="0">
              <a:solidFill>
                <a:srgbClr val="462920"/>
              </a:solidFill>
            </a:endParaRPr>
          </a:p>
          <a:p>
            <a:pPr>
              <a:spcAft>
                <a:spcPts val="600"/>
              </a:spcAft>
            </a:pPr>
            <a:r>
              <a:rPr lang="es-AR" sz="1300" b="1" dirty="0" smtClean="0">
                <a:solidFill>
                  <a:srgbClr val="462920"/>
                </a:solidFill>
              </a:rPr>
              <a:t>H. Auto evaluación</a:t>
            </a:r>
          </a:p>
          <a:p>
            <a:pPr>
              <a:spcAft>
                <a:spcPts val="600"/>
              </a:spcAft>
            </a:pPr>
            <a:r>
              <a:rPr lang="es-AR" sz="1300" b="1" dirty="0" smtClean="0">
                <a:solidFill>
                  <a:srgbClr val="462920"/>
                </a:solidFill>
              </a:rPr>
              <a:t>I. Información adicional</a:t>
            </a:r>
            <a:endParaRPr lang="es-AR" sz="1300" b="1" dirty="0">
              <a:solidFill>
                <a:srgbClr val="462920"/>
              </a:solidFill>
            </a:endParaRPr>
          </a:p>
        </p:txBody>
      </p:sp>
    </p:spTree>
    <p:extLst>
      <p:ext uri="{BB962C8B-B14F-4D97-AF65-F5344CB8AC3E}">
        <p14:creationId xmlns:p14="http://schemas.microsoft.com/office/powerpoint/2010/main" val="161259808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n 11"/>
          <p:cNvPicPr>
            <a:picLocks noChangeAspect="1"/>
          </p:cNvPicPr>
          <p:nvPr/>
        </p:nvPicPr>
        <p:blipFill>
          <a:blip r:embed="rId3"/>
          <a:stretch>
            <a:fillRect/>
          </a:stretch>
        </p:blipFill>
        <p:spPr>
          <a:xfrm>
            <a:off x="1804496" y="2556896"/>
            <a:ext cx="6523285" cy="2176461"/>
          </a:xfrm>
          <a:prstGeom prst="rect">
            <a:avLst/>
          </a:prstGeom>
        </p:spPr>
      </p:pic>
      <p:sp>
        <p:nvSpPr>
          <p:cNvPr id="3" name="Slide Number Placeholder 2"/>
          <p:cNvSpPr>
            <a:spLocks noGrp="1"/>
          </p:cNvSpPr>
          <p:nvPr>
            <p:ph type="sldNum" sz="quarter" idx="12"/>
          </p:nvPr>
        </p:nvSpPr>
        <p:spPr/>
        <p:txBody>
          <a:bodyPr/>
          <a:lstStyle/>
          <a:p>
            <a:fld id="{17412239-1292-C749-8343-A6DE4C9B54BD}" type="slidenum">
              <a:rPr lang="en-US" smtClean="0"/>
              <a:t>40</a:t>
            </a:fld>
            <a:endParaRPr lang="en-US" dirty="0"/>
          </a:p>
        </p:txBody>
      </p:sp>
      <p:sp>
        <p:nvSpPr>
          <p:cNvPr id="4" name="Title 3">
            <a:extLst>
              <a:ext uri="{FF2B5EF4-FFF2-40B4-BE49-F238E27FC236}">
                <a16:creationId xmlns:a16="http://schemas.microsoft.com/office/drawing/2014/main" id="{5F379A63-FB18-423E-BF40-5D5F9FB71D80}"/>
              </a:ext>
            </a:extLst>
          </p:cNvPr>
          <p:cNvSpPr>
            <a:spLocks noGrp="1"/>
          </p:cNvSpPr>
          <p:nvPr>
            <p:ph type="title"/>
          </p:nvPr>
        </p:nvSpPr>
        <p:spPr>
          <a:xfrm>
            <a:off x="1707743" y="1123506"/>
            <a:ext cx="5465567" cy="731271"/>
          </a:xfrm>
        </p:spPr>
        <p:txBody>
          <a:bodyPr/>
          <a:lstStyle/>
          <a:p>
            <a:r>
              <a:rPr lang="es-ES" sz="3200" b="1" dirty="0">
                <a:solidFill>
                  <a:srgbClr val="48340C"/>
                </a:solidFill>
                <a:latin typeface="Calibri" panose="020F0502020204030204" pitchFamily="34" charset="0"/>
                <a:ea typeface="+mn-ea"/>
                <a:cs typeface="+mn-cs"/>
              </a:rPr>
              <a:t>Respuesta en Entrada de Datos</a:t>
            </a:r>
            <a:endParaRPr lang="es-AR" dirty="0"/>
          </a:p>
        </p:txBody>
      </p:sp>
      <p:sp>
        <p:nvSpPr>
          <p:cNvPr id="5" name="CuadroTexto 4"/>
          <p:cNvSpPr txBox="1"/>
          <p:nvPr/>
        </p:nvSpPr>
        <p:spPr>
          <a:xfrm>
            <a:off x="2336801" y="2191648"/>
            <a:ext cx="5818908" cy="338554"/>
          </a:xfrm>
          <a:prstGeom prst="rect">
            <a:avLst/>
          </a:prstGeom>
          <a:noFill/>
        </p:spPr>
        <p:txBody>
          <a:bodyPr wrap="square" rtlCol="0">
            <a:spAutoFit/>
          </a:bodyPr>
          <a:lstStyle/>
          <a:p>
            <a:pPr algn="ctr"/>
            <a:r>
              <a:rPr lang="es-AR" sz="1600" b="1" dirty="0" smtClean="0"/>
              <a:t>Si sus datos fueron aceptados, verá la imagen a continuación.</a:t>
            </a:r>
            <a:endParaRPr lang="es-AR" sz="1600" b="1" dirty="0"/>
          </a:p>
        </p:txBody>
      </p:sp>
      <p:sp>
        <p:nvSpPr>
          <p:cNvPr id="8" name="CuadroTexto 7"/>
          <p:cNvSpPr txBox="1"/>
          <p:nvPr/>
        </p:nvSpPr>
        <p:spPr>
          <a:xfrm>
            <a:off x="1808480" y="3377987"/>
            <a:ext cx="6524678" cy="584775"/>
          </a:xfrm>
          <a:prstGeom prst="rect">
            <a:avLst/>
          </a:prstGeom>
          <a:noFill/>
        </p:spPr>
        <p:txBody>
          <a:bodyPr wrap="square" rtlCol="0">
            <a:spAutoFit/>
          </a:bodyPr>
          <a:lstStyle/>
          <a:p>
            <a:pPr algn="ctr"/>
            <a:r>
              <a:rPr lang="es-ES" sz="1600" b="1" dirty="0"/>
              <a:t>Si sus datos no están dentro del rango apropiado o tienen otros problemas, verá lo siguiente.</a:t>
            </a:r>
            <a:endParaRPr lang="es-AR" sz="1600" b="1" dirty="0"/>
          </a:p>
        </p:txBody>
      </p:sp>
      <p:sp>
        <p:nvSpPr>
          <p:cNvPr id="9" name="CuadroTexto 8"/>
          <p:cNvSpPr txBox="1"/>
          <p:nvPr/>
        </p:nvSpPr>
        <p:spPr>
          <a:xfrm>
            <a:off x="1808480" y="4929328"/>
            <a:ext cx="6524678" cy="584775"/>
          </a:xfrm>
          <a:prstGeom prst="rect">
            <a:avLst/>
          </a:prstGeom>
          <a:noFill/>
        </p:spPr>
        <p:txBody>
          <a:bodyPr wrap="square" rtlCol="0">
            <a:spAutoFit/>
          </a:bodyPr>
          <a:lstStyle/>
          <a:p>
            <a:pPr algn="ctr"/>
            <a:r>
              <a:rPr lang="es-ES" sz="1600" b="1" dirty="0"/>
              <a:t>Resuelva los errores que se detallan en la página y vuelva a enviar sus </a:t>
            </a:r>
            <a:r>
              <a:rPr lang="es-ES" sz="1600" b="1" dirty="0" smtClean="0"/>
              <a:t>datos.</a:t>
            </a:r>
            <a:endParaRPr lang="es-AR" sz="1600" b="1" dirty="0"/>
          </a:p>
        </p:txBody>
      </p:sp>
      <p:sp>
        <p:nvSpPr>
          <p:cNvPr id="14" name="CuadroTexto 13"/>
          <p:cNvSpPr txBox="1"/>
          <p:nvPr/>
        </p:nvSpPr>
        <p:spPr>
          <a:xfrm>
            <a:off x="29532" y="1085757"/>
            <a:ext cx="1160471" cy="5509200"/>
          </a:xfrm>
          <a:prstGeom prst="rect">
            <a:avLst/>
          </a:prstGeom>
          <a:noFill/>
        </p:spPr>
        <p:txBody>
          <a:bodyPr wrap="square" rtlCol="0">
            <a:spAutoFit/>
          </a:bodyPr>
          <a:lstStyle/>
          <a:p>
            <a:pPr>
              <a:spcAft>
                <a:spcPts val="600"/>
              </a:spcAft>
            </a:pPr>
            <a:r>
              <a:rPr lang="es-AR" sz="1300" b="1" dirty="0">
                <a:solidFill>
                  <a:srgbClr val="462920"/>
                </a:solidFill>
              </a:rPr>
              <a:t>A. ¿Por qué caracterizar el </a:t>
            </a:r>
            <a:r>
              <a:rPr lang="es-AR" sz="1300" b="1" dirty="0">
                <a:solidFill>
                  <a:srgbClr val="462920"/>
                </a:solidFill>
              </a:rPr>
              <a:t>perfil del suelo?</a:t>
            </a:r>
          </a:p>
          <a:p>
            <a:pPr>
              <a:spcAft>
                <a:spcPts val="600"/>
              </a:spcAft>
            </a:pPr>
            <a:r>
              <a:rPr lang="es-AR" sz="1300" b="1" dirty="0">
                <a:solidFill>
                  <a:srgbClr val="462920"/>
                </a:solidFill>
              </a:rPr>
              <a:t>B. Seleccione y defina su sitio</a:t>
            </a:r>
          </a:p>
          <a:p>
            <a:pPr>
              <a:spcAft>
                <a:spcPts val="600"/>
              </a:spcAft>
            </a:pPr>
            <a:r>
              <a:rPr lang="es-AR" sz="1300" b="1" dirty="0">
                <a:solidFill>
                  <a:srgbClr val="462920"/>
                </a:solidFill>
              </a:rPr>
              <a:t>C. Método del pozo</a:t>
            </a:r>
          </a:p>
          <a:p>
            <a:pPr>
              <a:spcAft>
                <a:spcPts val="600"/>
              </a:spcAft>
            </a:pPr>
            <a:r>
              <a:rPr lang="es-AR" sz="1300" b="1" dirty="0">
                <a:solidFill>
                  <a:srgbClr val="462920"/>
                </a:solidFill>
              </a:rPr>
              <a:t>D. Método del barreno</a:t>
            </a:r>
          </a:p>
          <a:p>
            <a:pPr>
              <a:spcAft>
                <a:spcPts val="600"/>
              </a:spcAft>
            </a:pPr>
            <a:r>
              <a:rPr lang="es-AR" sz="1300" b="1" dirty="0">
                <a:solidFill>
                  <a:srgbClr val="462920"/>
                </a:solidFill>
              </a:rPr>
              <a:t>E. Método cerca de la superficie</a:t>
            </a:r>
          </a:p>
          <a:p>
            <a:pPr>
              <a:spcAft>
                <a:spcPts val="600"/>
              </a:spcAft>
            </a:pPr>
            <a:r>
              <a:rPr lang="es-AR" sz="1300" b="1" dirty="0">
                <a:solidFill>
                  <a:schemeClr val="bg1"/>
                </a:solidFill>
              </a:rPr>
              <a:t>F. Reportar sus datos a GLOBE</a:t>
            </a:r>
            <a:endParaRPr lang="es-AR" sz="1300" b="1" dirty="0">
              <a:solidFill>
                <a:schemeClr val="bg1"/>
              </a:solidFill>
            </a:endParaRPr>
          </a:p>
          <a:p>
            <a:pPr>
              <a:spcAft>
                <a:spcPts val="600"/>
              </a:spcAft>
            </a:pPr>
            <a:r>
              <a:rPr lang="es-AR" sz="1300" b="1" dirty="0" smtClean="0">
                <a:solidFill>
                  <a:srgbClr val="462920"/>
                </a:solidFill>
              </a:rPr>
              <a:t>G. </a:t>
            </a:r>
            <a:r>
              <a:rPr lang="es-AR" sz="1300" b="1" dirty="0" smtClean="0">
                <a:solidFill>
                  <a:srgbClr val="462920"/>
                </a:solidFill>
              </a:rPr>
              <a:t>Visualizar sus datos</a:t>
            </a:r>
            <a:endParaRPr lang="es-AR" sz="1300" b="1" dirty="0">
              <a:solidFill>
                <a:srgbClr val="462920"/>
              </a:solidFill>
            </a:endParaRPr>
          </a:p>
          <a:p>
            <a:pPr>
              <a:spcAft>
                <a:spcPts val="600"/>
              </a:spcAft>
            </a:pPr>
            <a:r>
              <a:rPr lang="es-AR" sz="1300" b="1" dirty="0" smtClean="0">
                <a:solidFill>
                  <a:srgbClr val="462920"/>
                </a:solidFill>
              </a:rPr>
              <a:t>H. Auto evaluación</a:t>
            </a:r>
          </a:p>
          <a:p>
            <a:pPr>
              <a:spcAft>
                <a:spcPts val="600"/>
              </a:spcAft>
            </a:pPr>
            <a:r>
              <a:rPr lang="es-AR" sz="1300" b="1" dirty="0" smtClean="0">
                <a:solidFill>
                  <a:srgbClr val="462920"/>
                </a:solidFill>
              </a:rPr>
              <a:t>I. Información adicional</a:t>
            </a:r>
            <a:endParaRPr lang="es-AR" sz="1300" b="1" dirty="0">
              <a:solidFill>
                <a:srgbClr val="462920"/>
              </a:solidFill>
            </a:endParaRPr>
          </a:p>
        </p:txBody>
      </p:sp>
    </p:spTree>
    <p:extLst>
      <p:ext uri="{BB962C8B-B14F-4D97-AF65-F5344CB8AC3E}">
        <p14:creationId xmlns:p14="http://schemas.microsoft.com/office/powerpoint/2010/main" val="12301408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7412239-1292-C749-8343-A6DE4C9B54BD}" type="slidenum">
              <a:rPr lang="en-US" smtClean="0"/>
              <a:t>41</a:t>
            </a:fld>
            <a:endParaRPr lang="en-US" dirty="0"/>
          </a:p>
        </p:txBody>
      </p:sp>
      <p:sp>
        <p:nvSpPr>
          <p:cNvPr id="3" name="Title 2">
            <a:extLst>
              <a:ext uri="{FF2B5EF4-FFF2-40B4-BE49-F238E27FC236}">
                <a16:creationId xmlns:a16="http://schemas.microsoft.com/office/drawing/2014/main" id="{4A277958-8ECD-41DD-886B-FE4EE2082004}"/>
              </a:ext>
            </a:extLst>
          </p:cNvPr>
          <p:cNvSpPr>
            <a:spLocks noGrp="1"/>
          </p:cNvSpPr>
          <p:nvPr>
            <p:ph type="title"/>
          </p:nvPr>
        </p:nvSpPr>
        <p:spPr>
          <a:xfrm>
            <a:off x="1475650" y="976779"/>
            <a:ext cx="7039700" cy="713910"/>
          </a:xfrm>
        </p:spPr>
        <p:txBody>
          <a:bodyPr/>
          <a:lstStyle/>
          <a:p>
            <a:pPr rtl="0" eaLnBrk="1" latinLnBrk="0" hangingPunct="1"/>
            <a:r>
              <a:rPr lang="es-AR" sz="3200" b="1" kern="1200" dirty="0" smtClean="0">
                <a:solidFill>
                  <a:srgbClr val="3B2B0E"/>
                </a:solidFill>
                <a:effectLst/>
                <a:latin typeface="Calibri" panose="020F0502020204030204" pitchFamily="34" charset="0"/>
                <a:ea typeface="+mn-ea"/>
                <a:cs typeface="+mn-cs"/>
              </a:rPr>
              <a:t>Sistema de visualización de GLOBE</a:t>
            </a:r>
            <a:endParaRPr lang="es-AR" dirty="0"/>
          </a:p>
        </p:txBody>
      </p:sp>
      <p:pic>
        <p:nvPicPr>
          <p:cNvPr id="4" name="Content Placeholder 3" descr="Screenshot of the GLOBE Visualization system. GLOBE provides the ability to view and interact with data measured across the world. Select the visualization tool to map, graph, filter and export data that have been measured across GLOBE protocols since 1995. Currently the GLOBE Dave Visualization Tool supports a subset of protocols. Additional features and capabilities are continually being added.  A blue box says, &quot;enter the visualization system&quot;- clicking this box will allow you to enter the visualization system."/>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1475650" y="1927725"/>
            <a:ext cx="7259881" cy="2366689"/>
          </a:xfrm>
        </p:spPr>
      </p:pic>
      <p:sp>
        <p:nvSpPr>
          <p:cNvPr id="13" name="Content Placeholder 2"/>
          <p:cNvSpPr txBox="1">
            <a:spLocks/>
          </p:cNvSpPr>
          <p:nvPr/>
        </p:nvSpPr>
        <p:spPr>
          <a:xfrm>
            <a:off x="1652319" y="4717843"/>
            <a:ext cx="6906541" cy="163786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s-AR" sz="1800" dirty="0" smtClean="0"/>
              <a:t>Aprenda más sobre el sistema de visualización de GLOBE</a:t>
            </a:r>
          </a:p>
          <a:p>
            <a:r>
              <a:rPr lang="es-ES" sz="1800" dirty="0" smtClean="0"/>
              <a:t>Enlace </a:t>
            </a:r>
            <a:r>
              <a:rPr lang="es-ES" sz="1800" dirty="0"/>
              <a:t>a los tutoriales paso a paso sobre el uso del sistema de visualización lo ayudará a encontrar y </a:t>
            </a:r>
            <a:r>
              <a:rPr lang="es-ES" sz="1800" dirty="0" smtClean="0"/>
              <a:t>analizar d</a:t>
            </a:r>
            <a:r>
              <a:rPr lang="es-AR" sz="1800" dirty="0" err="1" smtClean="0"/>
              <a:t>atos</a:t>
            </a:r>
            <a:r>
              <a:rPr lang="es-AR" sz="1800" dirty="0" smtClean="0"/>
              <a:t> de </a:t>
            </a:r>
            <a:r>
              <a:rPr lang="es-AR" sz="1800" dirty="0" smtClean="0"/>
              <a:t>GLOBE:   </a:t>
            </a:r>
            <a:r>
              <a:rPr lang="es-AR" sz="1800" dirty="0" smtClean="0">
                <a:hlinkClick r:id="rId4"/>
              </a:rPr>
              <a:t>Versión PDF</a:t>
            </a:r>
            <a:r>
              <a:rPr lang="es-AR" sz="1800" dirty="0" smtClean="0"/>
              <a:t>    </a:t>
            </a:r>
            <a:r>
              <a:rPr lang="es-AR" sz="1800" dirty="0" smtClean="0">
                <a:hlinkClick r:id="rId5"/>
              </a:rPr>
              <a:t>Versión PowerPoint</a:t>
            </a:r>
            <a:endParaRPr lang="es-AR" sz="1800" dirty="0" smtClean="0"/>
          </a:p>
          <a:p>
            <a:pPr marL="0" indent="0">
              <a:buFont typeface="Arial" panose="020B0604020202020204" pitchFamily="34" charset="0"/>
              <a:buNone/>
            </a:pPr>
            <a:r>
              <a:rPr lang="es-AR" sz="1800" dirty="0" smtClean="0"/>
              <a:t> </a:t>
            </a:r>
            <a:endParaRPr lang="es-AR" sz="1800" dirty="0"/>
          </a:p>
        </p:txBody>
      </p:sp>
      <p:sp>
        <p:nvSpPr>
          <p:cNvPr id="9" name="CuadroTexto 8"/>
          <p:cNvSpPr txBox="1"/>
          <p:nvPr/>
        </p:nvSpPr>
        <p:spPr>
          <a:xfrm>
            <a:off x="29532" y="1085757"/>
            <a:ext cx="1160471" cy="5509200"/>
          </a:xfrm>
          <a:prstGeom prst="rect">
            <a:avLst/>
          </a:prstGeom>
          <a:noFill/>
        </p:spPr>
        <p:txBody>
          <a:bodyPr wrap="square" rtlCol="0">
            <a:spAutoFit/>
          </a:bodyPr>
          <a:lstStyle/>
          <a:p>
            <a:pPr>
              <a:spcAft>
                <a:spcPts val="600"/>
              </a:spcAft>
            </a:pPr>
            <a:r>
              <a:rPr lang="es-AR" sz="1300" b="1" dirty="0">
                <a:solidFill>
                  <a:srgbClr val="462920"/>
                </a:solidFill>
              </a:rPr>
              <a:t>A. ¿Por qué caracterizar el </a:t>
            </a:r>
            <a:r>
              <a:rPr lang="es-AR" sz="1300" b="1" dirty="0">
                <a:solidFill>
                  <a:srgbClr val="462920"/>
                </a:solidFill>
              </a:rPr>
              <a:t>perfil del suelo?</a:t>
            </a:r>
          </a:p>
          <a:p>
            <a:pPr>
              <a:spcAft>
                <a:spcPts val="600"/>
              </a:spcAft>
            </a:pPr>
            <a:r>
              <a:rPr lang="es-AR" sz="1300" b="1" dirty="0">
                <a:solidFill>
                  <a:srgbClr val="462920"/>
                </a:solidFill>
              </a:rPr>
              <a:t>B. Seleccione y defina su sitio</a:t>
            </a:r>
          </a:p>
          <a:p>
            <a:pPr>
              <a:spcAft>
                <a:spcPts val="600"/>
              </a:spcAft>
            </a:pPr>
            <a:r>
              <a:rPr lang="es-AR" sz="1300" b="1" dirty="0">
                <a:solidFill>
                  <a:srgbClr val="462920"/>
                </a:solidFill>
              </a:rPr>
              <a:t>C. Método del pozo</a:t>
            </a:r>
          </a:p>
          <a:p>
            <a:pPr>
              <a:spcAft>
                <a:spcPts val="600"/>
              </a:spcAft>
            </a:pPr>
            <a:r>
              <a:rPr lang="es-AR" sz="1300" b="1" dirty="0">
                <a:solidFill>
                  <a:srgbClr val="462920"/>
                </a:solidFill>
              </a:rPr>
              <a:t>D. Método del barreno</a:t>
            </a:r>
          </a:p>
          <a:p>
            <a:pPr>
              <a:spcAft>
                <a:spcPts val="600"/>
              </a:spcAft>
            </a:pPr>
            <a:r>
              <a:rPr lang="es-AR" sz="1300" b="1" dirty="0">
                <a:solidFill>
                  <a:srgbClr val="462920"/>
                </a:solidFill>
              </a:rPr>
              <a:t>E. Método cerca de la superficie</a:t>
            </a:r>
          </a:p>
          <a:p>
            <a:pPr>
              <a:spcAft>
                <a:spcPts val="600"/>
              </a:spcAft>
            </a:pPr>
            <a:r>
              <a:rPr lang="es-AR" sz="1300" b="1" dirty="0">
                <a:solidFill>
                  <a:srgbClr val="462920"/>
                </a:solidFill>
              </a:rPr>
              <a:t>F. Reportar sus datos a GLOBE</a:t>
            </a:r>
          </a:p>
          <a:p>
            <a:pPr>
              <a:spcAft>
                <a:spcPts val="600"/>
              </a:spcAft>
            </a:pPr>
            <a:r>
              <a:rPr lang="es-AR" sz="1300" b="1" dirty="0">
                <a:solidFill>
                  <a:schemeClr val="bg1"/>
                </a:solidFill>
              </a:rPr>
              <a:t>G. Visualizar sus datos</a:t>
            </a:r>
            <a:endParaRPr lang="es-AR" sz="1300" b="1" dirty="0">
              <a:solidFill>
                <a:schemeClr val="bg1"/>
              </a:solidFill>
            </a:endParaRPr>
          </a:p>
          <a:p>
            <a:pPr>
              <a:spcAft>
                <a:spcPts val="600"/>
              </a:spcAft>
            </a:pPr>
            <a:r>
              <a:rPr lang="es-AR" sz="1300" b="1" dirty="0" smtClean="0">
                <a:solidFill>
                  <a:srgbClr val="462920"/>
                </a:solidFill>
              </a:rPr>
              <a:t>H. Auto evaluación</a:t>
            </a:r>
          </a:p>
          <a:p>
            <a:pPr>
              <a:spcAft>
                <a:spcPts val="600"/>
              </a:spcAft>
            </a:pPr>
            <a:r>
              <a:rPr lang="es-AR" sz="1300" b="1" dirty="0" smtClean="0">
                <a:solidFill>
                  <a:srgbClr val="462920"/>
                </a:solidFill>
              </a:rPr>
              <a:t>I. Información adicional</a:t>
            </a:r>
            <a:endParaRPr lang="es-AR" sz="1300" b="1" dirty="0">
              <a:solidFill>
                <a:srgbClr val="462920"/>
              </a:solidFill>
            </a:endParaRPr>
          </a:p>
        </p:txBody>
      </p:sp>
    </p:spTree>
    <p:extLst>
      <p:ext uri="{BB962C8B-B14F-4D97-AF65-F5344CB8AC3E}">
        <p14:creationId xmlns:p14="http://schemas.microsoft.com/office/powerpoint/2010/main" val="107571726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4" descr="Watermark illustration of two students measuring horizon depth on a soil profile"/>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90002" y="970199"/>
            <a:ext cx="7987247" cy="5887801"/>
          </a:xfrm>
          <a:prstGeom prst="rect">
            <a:avLst/>
          </a:prstGeom>
        </p:spPr>
      </p:pic>
      <p:sp>
        <p:nvSpPr>
          <p:cNvPr id="4" name="Slide Number Placeholder 3"/>
          <p:cNvSpPr>
            <a:spLocks noGrp="1"/>
          </p:cNvSpPr>
          <p:nvPr>
            <p:ph type="sldNum" sz="quarter" idx="12"/>
          </p:nvPr>
        </p:nvSpPr>
        <p:spPr/>
        <p:txBody>
          <a:bodyPr/>
          <a:lstStyle/>
          <a:p>
            <a:fld id="{17412239-1292-C749-8343-A6DE4C9B54BD}" type="slidenum">
              <a:rPr lang="en-US" smtClean="0"/>
              <a:t>42</a:t>
            </a:fld>
            <a:endParaRPr lang="en-US" dirty="0"/>
          </a:p>
        </p:txBody>
      </p:sp>
      <p:sp>
        <p:nvSpPr>
          <p:cNvPr id="5" name="Title 4">
            <a:extLst>
              <a:ext uri="{FF2B5EF4-FFF2-40B4-BE49-F238E27FC236}">
                <a16:creationId xmlns:a16="http://schemas.microsoft.com/office/drawing/2014/main" id="{E26A72E6-2292-465B-8E57-6397B39EB796}"/>
              </a:ext>
            </a:extLst>
          </p:cNvPr>
          <p:cNvSpPr>
            <a:spLocks noGrp="1"/>
          </p:cNvSpPr>
          <p:nvPr>
            <p:ph type="title"/>
          </p:nvPr>
        </p:nvSpPr>
        <p:spPr>
          <a:xfrm>
            <a:off x="1606112" y="969516"/>
            <a:ext cx="5677557" cy="713910"/>
          </a:xfrm>
        </p:spPr>
        <p:txBody>
          <a:bodyPr/>
          <a:lstStyle/>
          <a:p>
            <a:pPr rtl="0" eaLnBrk="1" latinLnBrk="0" hangingPunct="1"/>
            <a:r>
              <a:rPr lang="es-AR" sz="3200" b="1" kern="1200" dirty="0" smtClean="0">
                <a:solidFill>
                  <a:srgbClr val="3B2B0E"/>
                </a:solidFill>
                <a:effectLst/>
                <a:latin typeface="Calibri" panose="020F0502020204030204" pitchFamily="34" charset="0"/>
                <a:ea typeface="+mn-ea"/>
                <a:cs typeface="+mn-cs"/>
              </a:rPr>
              <a:t>Auto evaluación</a:t>
            </a:r>
            <a:endParaRPr lang="es-AR" dirty="0"/>
          </a:p>
        </p:txBody>
      </p:sp>
      <p:sp>
        <p:nvSpPr>
          <p:cNvPr id="3" name="Content Placeholder 2"/>
          <p:cNvSpPr>
            <a:spLocks noGrp="1"/>
          </p:cNvSpPr>
          <p:nvPr>
            <p:ph sz="half" idx="2"/>
          </p:nvPr>
        </p:nvSpPr>
        <p:spPr>
          <a:xfrm>
            <a:off x="1353615" y="1741720"/>
            <a:ext cx="7576457" cy="4351338"/>
          </a:xfrm>
        </p:spPr>
        <p:txBody>
          <a:bodyPr>
            <a:normAutofit fontScale="92500" lnSpcReduction="10000"/>
          </a:bodyPr>
          <a:lstStyle/>
          <a:p>
            <a:pPr marL="342900" indent="-342900">
              <a:buFont typeface="+mj-lt"/>
              <a:buAutoNum type="arabicPeriod"/>
            </a:pPr>
            <a:r>
              <a:rPr lang="es-ES" sz="1600" dirty="0"/>
              <a:t>¿Qué se puede aprender de la caracterización del suelo?</a:t>
            </a:r>
          </a:p>
          <a:p>
            <a:pPr marL="342900" indent="-342900">
              <a:buFont typeface="+mj-lt"/>
              <a:buAutoNum type="arabicPeriod"/>
            </a:pPr>
            <a:r>
              <a:rPr lang="es-ES" sz="1600" dirty="0"/>
              <a:t>Debe definir su sitio de muestreo al menos a 3 m del camino o del área de construcción. ¿Por qué?</a:t>
            </a:r>
          </a:p>
          <a:p>
            <a:pPr marL="342900" indent="-342900">
              <a:buFont typeface="+mj-lt"/>
              <a:buAutoNum type="arabicPeriod"/>
            </a:pPr>
            <a:r>
              <a:rPr lang="es-ES" sz="1600" dirty="0"/>
              <a:t>¿Cuándo usaría el método de muestreo cerca de la superficie?</a:t>
            </a:r>
          </a:p>
          <a:p>
            <a:pPr marL="342900" indent="-342900">
              <a:buFont typeface="+mj-lt"/>
              <a:buAutoNum type="arabicPeriod"/>
            </a:pPr>
            <a:r>
              <a:rPr lang="es-ES" sz="1600" dirty="0"/>
              <a:t>¿Por qué es importante tomar tres muestras cuando se realiza el método de muestreo cerca de la superficie?</a:t>
            </a:r>
          </a:p>
          <a:p>
            <a:pPr marL="342900" indent="-342900">
              <a:buFont typeface="+mj-lt"/>
              <a:buAutoNum type="arabicPeriod"/>
            </a:pPr>
            <a:r>
              <a:rPr lang="es-ES" sz="1600" dirty="0"/>
              <a:t>¿Qué medida se toma con un clinómetro?</a:t>
            </a:r>
          </a:p>
          <a:p>
            <a:pPr marL="342900" indent="-342900">
              <a:buFont typeface="+mj-lt"/>
              <a:buAutoNum type="arabicPeriod"/>
            </a:pPr>
            <a:r>
              <a:rPr lang="es-ES" sz="1600" dirty="0"/>
              <a:t>¿Para qué se usa una brújula en este protocolo?</a:t>
            </a:r>
          </a:p>
          <a:p>
            <a:pPr marL="342900" indent="-342900">
              <a:buFont typeface="+mj-lt"/>
              <a:buAutoNum type="arabicPeriod"/>
            </a:pPr>
            <a:r>
              <a:rPr lang="es-ES" sz="1600" dirty="0"/>
              <a:t>Un sitio de muestreo de suelo con vegetación natural y sin perturbaciones es ideal. ¿Cuándo podría decidir identificar un sitio de muestreo de suelo en un área con césped u otro tipo de vegetación?</a:t>
            </a:r>
          </a:p>
          <a:p>
            <a:pPr marL="342900" indent="-342900">
              <a:buFont typeface="+mj-lt"/>
              <a:buAutoNum type="arabicPeriod"/>
            </a:pPr>
            <a:r>
              <a:rPr lang="es-ES" sz="1600" dirty="0"/>
              <a:t>¿Cuáles son las ventajas de utilizar el método de muestreo de pozos? ¿El método de muestreo con barrena?</a:t>
            </a:r>
          </a:p>
          <a:p>
            <a:pPr marL="342900" indent="-342900">
              <a:buFont typeface="+mj-lt"/>
              <a:buAutoNum type="arabicPeriod"/>
            </a:pPr>
            <a:r>
              <a:rPr lang="es-ES" sz="1600" dirty="0"/>
              <a:t>Describa algunos problemas de seguridad y cómo proteger a las personas y otros organismos de los peligros asociados con este protocolo.</a:t>
            </a:r>
          </a:p>
          <a:p>
            <a:pPr marL="342900" indent="-342900">
              <a:buFont typeface="+mj-lt"/>
              <a:buAutoNum type="arabicPeriod"/>
            </a:pPr>
            <a:r>
              <a:rPr lang="es-ES" sz="1600" dirty="0"/>
              <a:t>Verdadero o Falso: con el método de barrena, no es posible obtener una medida válida del espesor de los horizontes del suelo.</a:t>
            </a:r>
            <a:endParaRPr lang="es-AR" sz="1600" dirty="0"/>
          </a:p>
        </p:txBody>
      </p:sp>
      <p:sp>
        <p:nvSpPr>
          <p:cNvPr id="9" name="CuadroTexto 8"/>
          <p:cNvSpPr txBox="1"/>
          <p:nvPr/>
        </p:nvSpPr>
        <p:spPr>
          <a:xfrm>
            <a:off x="29532" y="1085757"/>
            <a:ext cx="1160471" cy="5509200"/>
          </a:xfrm>
          <a:prstGeom prst="rect">
            <a:avLst/>
          </a:prstGeom>
          <a:noFill/>
        </p:spPr>
        <p:txBody>
          <a:bodyPr wrap="square" rtlCol="0">
            <a:spAutoFit/>
          </a:bodyPr>
          <a:lstStyle/>
          <a:p>
            <a:pPr>
              <a:spcAft>
                <a:spcPts val="600"/>
              </a:spcAft>
            </a:pPr>
            <a:r>
              <a:rPr lang="es-AR" sz="1300" b="1" dirty="0">
                <a:solidFill>
                  <a:srgbClr val="462920"/>
                </a:solidFill>
              </a:rPr>
              <a:t>A. ¿Por qué caracterizar el </a:t>
            </a:r>
            <a:r>
              <a:rPr lang="es-AR" sz="1300" b="1" dirty="0">
                <a:solidFill>
                  <a:srgbClr val="462920"/>
                </a:solidFill>
              </a:rPr>
              <a:t>perfil del suelo?</a:t>
            </a:r>
          </a:p>
          <a:p>
            <a:pPr>
              <a:spcAft>
                <a:spcPts val="600"/>
              </a:spcAft>
            </a:pPr>
            <a:r>
              <a:rPr lang="es-AR" sz="1300" b="1" dirty="0">
                <a:solidFill>
                  <a:srgbClr val="462920"/>
                </a:solidFill>
              </a:rPr>
              <a:t>B. Seleccione y defina su sitio</a:t>
            </a:r>
          </a:p>
          <a:p>
            <a:pPr>
              <a:spcAft>
                <a:spcPts val="600"/>
              </a:spcAft>
            </a:pPr>
            <a:r>
              <a:rPr lang="es-AR" sz="1300" b="1" dirty="0">
                <a:solidFill>
                  <a:srgbClr val="462920"/>
                </a:solidFill>
              </a:rPr>
              <a:t>C. Método del pozo</a:t>
            </a:r>
          </a:p>
          <a:p>
            <a:pPr>
              <a:spcAft>
                <a:spcPts val="600"/>
              </a:spcAft>
            </a:pPr>
            <a:r>
              <a:rPr lang="es-AR" sz="1300" b="1" dirty="0">
                <a:solidFill>
                  <a:srgbClr val="462920"/>
                </a:solidFill>
              </a:rPr>
              <a:t>D. Método del barreno</a:t>
            </a:r>
          </a:p>
          <a:p>
            <a:pPr>
              <a:spcAft>
                <a:spcPts val="600"/>
              </a:spcAft>
            </a:pPr>
            <a:r>
              <a:rPr lang="es-AR" sz="1300" b="1" dirty="0">
                <a:solidFill>
                  <a:srgbClr val="462920"/>
                </a:solidFill>
              </a:rPr>
              <a:t>E. Método cerca de la superficie</a:t>
            </a:r>
          </a:p>
          <a:p>
            <a:pPr>
              <a:spcAft>
                <a:spcPts val="600"/>
              </a:spcAft>
            </a:pPr>
            <a:r>
              <a:rPr lang="es-AR" sz="1300" b="1" dirty="0">
                <a:solidFill>
                  <a:srgbClr val="462920"/>
                </a:solidFill>
              </a:rPr>
              <a:t>F. Reportar sus datos a GLOBE</a:t>
            </a:r>
          </a:p>
          <a:p>
            <a:pPr>
              <a:spcAft>
                <a:spcPts val="600"/>
              </a:spcAft>
            </a:pPr>
            <a:r>
              <a:rPr lang="es-AR" sz="1300" b="1" dirty="0">
                <a:solidFill>
                  <a:srgbClr val="462920"/>
                </a:solidFill>
              </a:rPr>
              <a:t>G. Visualizar sus datos</a:t>
            </a:r>
          </a:p>
          <a:p>
            <a:pPr>
              <a:spcAft>
                <a:spcPts val="600"/>
              </a:spcAft>
            </a:pPr>
            <a:r>
              <a:rPr lang="es-AR" sz="1300" b="1" dirty="0">
                <a:solidFill>
                  <a:schemeClr val="bg1"/>
                </a:solidFill>
              </a:rPr>
              <a:t>H. Auto evaluación</a:t>
            </a:r>
          </a:p>
          <a:p>
            <a:pPr>
              <a:spcAft>
                <a:spcPts val="600"/>
              </a:spcAft>
            </a:pPr>
            <a:r>
              <a:rPr lang="es-AR" sz="1300" b="1" dirty="0" smtClean="0">
                <a:solidFill>
                  <a:srgbClr val="462920"/>
                </a:solidFill>
              </a:rPr>
              <a:t>I. Información adicional</a:t>
            </a:r>
            <a:endParaRPr lang="es-AR" sz="1300" b="1" dirty="0">
              <a:solidFill>
                <a:srgbClr val="462920"/>
              </a:solidFill>
            </a:endParaRPr>
          </a:p>
        </p:txBody>
      </p:sp>
    </p:spTree>
    <p:extLst>
      <p:ext uri="{BB962C8B-B14F-4D97-AF65-F5344CB8AC3E}">
        <p14:creationId xmlns:p14="http://schemas.microsoft.com/office/powerpoint/2010/main" val="56125424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Watermark illustration of two students measuring horizon depth on a soil profile"/>
          <p:cNvPicPr>
            <a:picLocks noGrp="1" noChangeAspect="1"/>
          </p:cNvPicPr>
          <p:nvPr>
            <p:ph sz="half" idx="2"/>
          </p:nvPr>
        </p:nvPicPr>
        <p:blipFill>
          <a:blip r:embed="rId3">
            <a:alphaModFix amt="20000"/>
            <a:extLst>
              <a:ext uri="{28A0092B-C50C-407E-A947-70E740481C1C}">
                <a14:useLocalDpi xmlns:a14="http://schemas.microsoft.com/office/drawing/2010/main" val="0"/>
              </a:ext>
            </a:extLst>
          </a:blip>
          <a:stretch>
            <a:fillRect/>
          </a:stretch>
        </p:blipFill>
        <p:spPr>
          <a:xfrm>
            <a:off x="1211472" y="968304"/>
            <a:ext cx="7932528" cy="5887801"/>
          </a:xfrm>
          <a:prstGeom prst="rect">
            <a:avLst/>
          </a:prstGeom>
        </p:spPr>
      </p:pic>
      <p:sp>
        <p:nvSpPr>
          <p:cNvPr id="2" name="Slide Number Placeholder 1"/>
          <p:cNvSpPr>
            <a:spLocks noGrp="1"/>
          </p:cNvSpPr>
          <p:nvPr>
            <p:ph type="sldNum" sz="quarter" idx="12"/>
          </p:nvPr>
        </p:nvSpPr>
        <p:spPr/>
        <p:txBody>
          <a:bodyPr/>
          <a:lstStyle/>
          <a:p>
            <a:fld id="{17412239-1292-C749-8343-A6DE4C9B54BD}" type="slidenum">
              <a:rPr lang="en-US" smtClean="0"/>
              <a:t>43</a:t>
            </a:fld>
            <a:endParaRPr lang="en-US" dirty="0"/>
          </a:p>
        </p:txBody>
      </p:sp>
      <p:sp>
        <p:nvSpPr>
          <p:cNvPr id="4" name="Title 3">
            <a:extLst>
              <a:ext uri="{FF2B5EF4-FFF2-40B4-BE49-F238E27FC236}">
                <a16:creationId xmlns:a16="http://schemas.microsoft.com/office/drawing/2014/main" id="{EB0C5D56-3741-4615-AF7C-DA35B1E79205}"/>
              </a:ext>
            </a:extLst>
          </p:cNvPr>
          <p:cNvSpPr>
            <a:spLocks noGrp="1"/>
          </p:cNvSpPr>
          <p:nvPr>
            <p:ph type="title"/>
          </p:nvPr>
        </p:nvSpPr>
        <p:spPr>
          <a:xfrm>
            <a:off x="1320722" y="986776"/>
            <a:ext cx="6893112" cy="775865"/>
          </a:xfrm>
        </p:spPr>
        <p:txBody>
          <a:bodyPr/>
          <a:lstStyle/>
          <a:p>
            <a:r>
              <a:rPr lang="es-AR" sz="3200" b="1" dirty="0">
                <a:solidFill>
                  <a:srgbClr val="3B2B0E"/>
                </a:solidFill>
                <a:latin typeface="Calibri" panose="020F0502020204030204" pitchFamily="34" charset="0"/>
                <a:ea typeface="+mn-ea"/>
                <a:cs typeface="+mn-cs"/>
              </a:rPr>
              <a:t>Preguntas para investigación adicional</a:t>
            </a:r>
            <a:endParaRPr lang="es-AR" dirty="0"/>
          </a:p>
        </p:txBody>
      </p:sp>
      <p:sp>
        <p:nvSpPr>
          <p:cNvPr id="10" name="Content Placeholder 2"/>
          <p:cNvSpPr txBox="1">
            <a:spLocks/>
          </p:cNvSpPr>
          <p:nvPr/>
        </p:nvSpPr>
        <p:spPr>
          <a:xfrm>
            <a:off x="1496365" y="1762641"/>
            <a:ext cx="6831206"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sz="2000" dirty="0"/>
              <a:t>¿Cómo ha afectado la historia de esta área (actividad humana) a este suelo?</a:t>
            </a:r>
          </a:p>
          <a:p>
            <a:r>
              <a:rPr lang="es-ES" sz="2000" dirty="0"/>
              <a:t>¿Cómo ha afectado la cobertura terrestre a este suelo?</a:t>
            </a:r>
          </a:p>
          <a:p>
            <a:r>
              <a:rPr lang="es-ES" sz="2000" dirty="0"/>
              <a:t>¿Cómo ha afectado el clima local (microclima) a este suelo?</a:t>
            </a:r>
          </a:p>
          <a:p>
            <a:r>
              <a:rPr lang="es-ES" sz="2000" dirty="0"/>
              <a:t>¿Cómo ha afectado este suelo a la historia humana local?</a:t>
            </a:r>
          </a:p>
          <a:p>
            <a:r>
              <a:rPr lang="es-ES" sz="2000" dirty="0"/>
              <a:t>¿Cómo ha influido la ubicación en el paisaje en este suelo?</a:t>
            </a:r>
          </a:p>
          <a:p>
            <a:r>
              <a:rPr lang="es-ES" sz="2000" dirty="0"/>
              <a:t>¿Cómo se diferenciarían unos de otros los suelos con diferentes pendientes?</a:t>
            </a:r>
          </a:p>
          <a:p>
            <a:r>
              <a:rPr lang="es-ES" sz="2000" dirty="0"/>
              <a:t>¿Cómo afecta el aspecto a las propiedades del suelo?</a:t>
            </a:r>
            <a:endParaRPr lang="es-AR" sz="2000" dirty="0"/>
          </a:p>
        </p:txBody>
      </p:sp>
      <p:sp>
        <p:nvSpPr>
          <p:cNvPr id="9" name="CuadroTexto 8"/>
          <p:cNvSpPr txBox="1"/>
          <p:nvPr/>
        </p:nvSpPr>
        <p:spPr>
          <a:xfrm>
            <a:off x="29532" y="1085757"/>
            <a:ext cx="1160471" cy="5509200"/>
          </a:xfrm>
          <a:prstGeom prst="rect">
            <a:avLst/>
          </a:prstGeom>
          <a:noFill/>
        </p:spPr>
        <p:txBody>
          <a:bodyPr wrap="square" rtlCol="0">
            <a:spAutoFit/>
          </a:bodyPr>
          <a:lstStyle/>
          <a:p>
            <a:pPr>
              <a:spcAft>
                <a:spcPts val="600"/>
              </a:spcAft>
            </a:pPr>
            <a:r>
              <a:rPr lang="es-AR" sz="1300" b="1" dirty="0">
                <a:solidFill>
                  <a:srgbClr val="462920"/>
                </a:solidFill>
              </a:rPr>
              <a:t>A. ¿Por qué caracterizar el </a:t>
            </a:r>
            <a:r>
              <a:rPr lang="es-AR" sz="1300" b="1" dirty="0">
                <a:solidFill>
                  <a:srgbClr val="462920"/>
                </a:solidFill>
              </a:rPr>
              <a:t>perfil del suelo?</a:t>
            </a:r>
          </a:p>
          <a:p>
            <a:pPr>
              <a:spcAft>
                <a:spcPts val="600"/>
              </a:spcAft>
            </a:pPr>
            <a:r>
              <a:rPr lang="es-AR" sz="1300" b="1" dirty="0">
                <a:solidFill>
                  <a:srgbClr val="462920"/>
                </a:solidFill>
              </a:rPr>
              <a:t>B. Seleccione y defina su sitio</a:t>
            </a:r>
          </a:p>
          <a:p>
            <a:pPr>
              <a:spcAft>
                <a:spcPts val="600"/>
              </a:spcAft>
            </a:pPr>
            <a:r>
              <a:rPr lang="es-AR" sz="1300" b="1" dirty="0">
                <a:solidFill>
                  <a:srgbClr val="462920"/>
                </a:solidFill>
              </a:rPr>
              <a:t>C. Método del pozo</a:t>
            </a:r>
          </a:p>
          <a:p>
            <a:pPr>
              <a:spcAft>
                <a:spcPts val="600"/>
              </a:spcAft>
            </a:pPr>
            <a:r>
              <a:rPr lang="es-AR" sz="1300" b="1" dirty="0">
                <a:solidFill>
                  <a:srgbClr val="462920"/>
                </a:solidFill>
              </a:rPr>
              <a:t>D. Método del barreno</a:t>
            </a:r>
          </a:p>
          <a:p>
            <a:pPr>
              <a:spcAft>
                <a:spcPts val="600"/>
              </a:spcAft>
            </a:pPr>
            <a:r>
              <a:rPr lang="es-AR" sz="1300" b="1" dirty="0">
                <a:solidFill>
                  <a:srgbClr val="462920"/>
                </a:solidFill>
              </a:rPr>
              <a:t>E. Método cerca de la superficie</a:t>
            </a:r>
          </a:p>
          <a:p>
            <a:pPr>
              <a:spcAft>
                <a:spcPts val="600"/>
              </a:spcAft>
            </a:pPr>
            <a:r>
              <a:rPr lang="es-AR" sz="1300" b="1" dirty="0">
                <a:solidFill>
                  <a:srgbClr val="462920"/>
                </a:solidFill>
              </a:rPr>
              <a:t>F. Reportar sus datos a GLOBE</a:t>
            </a:r>
          </a:p>
          <a:p>
            <a:pPr>
              <a:spcAft>
                <a:spcPts val="600"/>
              </a:spcAft>
            </a:pPr>
            <a:r>
              <a:rPr lang="es-AR" sz="1300" b="1" dirty="0">
                <a:solidFill>
                  <a:srgbClr val="462920"/>
                </a:solidFill>
              </a:rPr>
              <a:t>G. Visualizar sus datos</a:t>
            </a:r>
          </a:p>
          <a:p>
            <a:pPr>
              <a:spcAft>
                <a:spcPts val="600"/>
              </a:spcAft>
            </a:pPr>
            <a:r>
              <a:rPr lang="es-AR" sz="1300" b="1" dirty="0">
                <a:solidFill>
                  <a:schemeClr val="bg1"/>
                </a:solidFill>
              </a:rPr>
              <a:t>H. Auto evaluación</a:t>
            </a:r>
          </a:p>
          <a:p>
            <a:pPr>
              <a:spcAft>
                <a:spcPts val="600"/>
              </a:spcAft>
            </a:pPr>
            <a:r>
              <a:rPr lang="es-AR" sz="1300" b="1" dirty="0" smtClean="0">
                <a:solidFill>
                  <a:srgbClr val="462920"/>
                </a:solidFill>
              </a:rPr>
              <a:t>I. Información adicional</a:t>
            </a:r>
            <a:endParaRPr lang="es-AR" sz="1300" b="1" dirty="0">
              <a:solidFill>
                <a:srgbClr val="462920"/>
              </a:solidFill>
            </a:endParaRPr>
          </a:p>
        </p:txBody>
      </p:sp>
    </p:spTree>
    <p:extLst>
      <p:ext uri="{BB962C8B-B14F-4D97-AF65-F5344CB8AC3E}">
        <p14:creationId xmlns:p14="http://schemas.microsoft.com/office/powerpoint/2010/main" val="6175300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watermark of hands holding a clump of soil"/>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0" y="936030"/>
            <a:ext cx="9144000" cy="5921969"/>
          </a:xfrm>
          <a:prstGeom prst="rect">
            <a:avLst/>
          </a:prstGeom>
        </p:spPr>
      </p:pic>
      <p:sp>
        <p:nvSpPr>
          <p:cNvPr id="4" name="Slide Number Placeholder 3"/>
          <p:cNvSpPr>
            <a:spLocks noGrp="1"/>
          </p:cNvSpPr>
          <p:nvPr>
            <p:ph type="sldNum" sz="quarter" idx="12"/>
          </p:nvPr>
        </p:nvSpPr>
        <p:spPr/>
        <p:txBody>
          <a:bodyPr/>
          <a:lstStyle/>
          <a:p>
            <a:fld id="{17412239-1292-C749-8343-A6DE4C9B54BD}" type="slidenum">
              <a:rPr lang="en-US" smtClean="0"/>
              <a:t>44</a:t>
            </a:fld>
            <a:endParaRPr lang="en-US" dirty="0"/>
          </a:p>
        </p:txBody>
      </p:sp>
      <p:sp>
        <p:nvSpPr>
          <p:cNvPr id="2" name="Title 1" hidden="1">
            <a:extLst>
              <a:ext uri="{FF2B5EF4-FFF2-40B4-BE49-F238E27FC236}">
                <a16:creationId xmlns:a16="http://schemas.microsoft.com/office/drawing/2014/main" id="{4AEFA747-F3AF-4B46-A03C-36EC79E1EE42}"/>
              </a:ext>
            </a:extLst>
          </p:cNvPr>
          <p:cNvSpPr>
            <a:spLocks noGrp="1"/>
          </p:cNvSpPr>
          <p:nvPr>
            <p:ph type="title"/>
          </p:nvPr>
        </p:nvSpPr>
        <p:spPr/>
        <p:txBody>
          <a:bodyPr/>
          <a:lstStyle/>
          <a:p>
            <a:r>
              <a:rPr lang="en-US" dirty="0"/>
              <a:t>Feedback</a:t>
            </a:r>
          </a:p>
        </p:txBody>
      </p:sp>
      <p:sp>
        <p:nvSpPr>
          <p:cNvPr id="3" name="Content Placeholder 2"/>
          <p:cNvSpPr>
            <a:spLocks noGrp="1"/>
          </p:cNvSpPr>
          <p:nvPr>
            <p:ph sz="half" idx="1"/>
          </p:nvPr>
        </p:nvSpPr>
        <p:spPr>
          <a:xfrm>
            <a:off x="1266711" y="1153400"/>
            <a:ext cx="7379494" cy="5860067"/>
          </a:xfrm>
        </p:spPr>
        <p:txBody>
          <a:bodyPr>
            <a:normAutofit fontScale="40000" lnSpcReduction="20000"/>
          </a:bodyPr>
          <a:lstStyle/>
          <a:p>
            <a:pPr marL="0" indent="0">
              <a:buNone/>
            </a:pPr>
            <a:r>
              <a:rPr lang="es-ES" sz="3800" b="1" dirty="0"/>
              <a:t>Envíenos sus comentarios sobre este módulo. ¡Este es un proyecto comunitario y agradecemos sus comentarios, sugerencias y ediciones! </a:t>
            </a:r>
            <a:r>
              <a:rPr lang="en-US" sz="3800" b="1" dirty="0" err="1" smtClean="0">
                <a:hlinkClick r:id="rId3"/>
              </a:rPr>
              <a:t>eTraining</a:t>
            </a:r>
            <a:r>
              <a:rPr lang="en-US" sz="3800" b="1" dirty="0" smtClean="0">
                <a:hlinkClick r:id="rId3"/>
              </a:rPr>
              <a:t> </a:t>
            </a:r>
            <a:r>
              <a:rPr lang="en-US" sz="3800" b="1" dirty="0">
                <a:hlinkClick r:id="rId3"/>
              </a:rPr>
              <a:t>Feedback</a:t>
            </a:r>
            <a:r>
              <a:rPr lang="en-US" sz="3800" b="1" dirty="0"/>
              <a:t>  </a:t>
            </a:r>
          </a:p>
          <a:p>
            <a:pPr marL="0" indent="0">
              <a:buNone/>
            </a:pPr>
            <a:r>
              <a:rPr lang="en-US" sz="3800" b="1" dirty="0" smtClean="0"/>
              <a:t>¿</a:t>
            </a:r>
            <a:r>
              <a:rPr lang="en-US" sz="3800" b="1" dirty="0" err="1" smtClean="0"/>
              <a:t>Tiene</a:t>
            </a:r>
            <a:r>
              <a:rPr lang="en-US" sz="3800" b="1" dirty="0" smtClean="0"/>
              <a:t> </a:t>
            </a:r>
            <a:r>
              <a:rPr lang="en-US" sz="3800" b="1" dirty="0" err="1" smtClean="0"/>
              <a:t>preguntas</a:t>
            </a:r>
            <a:r>
              <a:rPr lang="en-US" sz="3800" b="1" dirty="0" smtClean="0"/>
              <a:t> </a:t>
            </a:r>
            <a:r>
              <a:rPr lang="en-US" sz="3800" b="1" dirty="0" err="1" smtClean="0"/>
              <a:t>tras</a:t>
            </a:r>
            <a:r>
              <a:rPr lang="en-US" sz="3800" b="1" dirty="0" smtClean="0"/>
              <a:t> </a:t>
            </a:r>
            <a:r>
              <a:rPr lang="en-US" sz="3800" b="1" dirty="0" err="1" smtClean="0"/>
              <a:t>revisar</a:t>
            </a:r>
            <a:r>
              <a:rPr lang="en-US" sz="3800" b="1" dirty="0" smtClean="0"/>
              <a:t> </a:t>
            </a:r>
            <a:r>
              <a:rPr lang="en-US" sz="3800" b="1" dirty="0" err="1" smtClean="0"/>
              <a:t>este</a:t>
            </a:r>
            <a:r>
              <a:rPr lang="en-US" sz="3800" b="1" dirty="0" smtClean="0"/>
              <a:t> modulo? </a:t>
            </a:r>
            <a:r>
              <a:rPr lang="en-US" sz="3800" b="1" dirty="0" err="1" smtClean="0"/>
              <a:t>Contacte</a:t>
            </a:r>
            <a:r>
              <a:rPr lang="en-US" sz="3800" b="1" dirty="0" smtClean="0"/>
              <a:t> a</a:t>
            </a:r>
            <a:r>
              <a:rPr lang="en-US" sz="3800" b="1" dirty="0" smtClean="0"/>
              <a:t> </a:t>
            </a:r>
            <a:r>
              <a:rPr lang="en-US" sz="3800" b="1" dirty="0"/>
              <a:t>GLOBE: </a:t>
            </a:r>
            <a:r>
              <a:rPr lang="en-US" sz="3800" b="1" dirty="0">
                <a:hlinkClick r:id="rId4"/>
              </a:rPr>
              <a:t>help@globe.gov</a:t>
            </a:r>
            <a:endParaRPr lang="en-US" sz="3800" b="1" dirty="0"/>
          </a:p>
          <a:p>
            <a:pPr marL="0" indent="0">
              <a:buNone/>
            </a:pPr>
            <a:endParaRPr lang="en-US" sz="3800" b="1" dirty="0"/>
          </a:p>
          <a:p>
            <a:pPr marL="0" indent="0">
              <a:buNone/>
            </a:pPr>
            <a:r>
              <a:rPr lang="en-US" sz="3800" b="1" dirty="0" err="1" smtClean="0"/>
              <a:t>Diapositivas</a:t>
            </a:r>
            <a:r>
              <a:rPr lang="en-US" sz="3800" b="1" dirty="0" smtClean="0"/>
              <a:t>: </a:t>
            </a:r>
            <a:r>
              <a:rPr lang="en-US" sz="3800" dirty="0" err="1"/>
              <a:t>Izolda</a:t>
            </a:r>
            <a:r>
              <a:rPr lang="en-US" sz="3800" dirty="0"/>
              <a:t> Trachtenberg, Dixon Butler, and </a:t>
            </a:r>
            <a:r>
              <a:rPr lang="en-US" sz="3800" dirty="0" err="1"/>
              <a:t>Russanne</a:t>
            </a:r>
            <a:r>
              <a:rPr lang="en-US" sz="3800" dirty="0"/>
              <a:t> Low</a:t>
            </a:r>
          </a:p>
          <a:p>
            <a:pPr marL="0" indent="0">
              <a:buNone/>
            </a:pPr>
            <a:r>
              <a:rPr lang="en-US" sz="3800" b="1" dirty="0" err="1" smtClean="0"/>
              <a:t>Fotografías</a:t>
            </a:r>
            <a:r>
              <a:rPr lang="en-US" sz="3800" b="1" dirty="0" smtClean="0"/>
              <a:t>: </a:t>
            </a:r>
            <a:r>
              <a:rPr lang="en-US" sz="3800" dirty="0" err="1"/>
              <a:t>Izolda</a:t>
            </a:r>
            <a:r>
              <a:rPr lang="en-US" sz="3800" dirty="0"/>
              <a:t> Trachtenberg</a:t>
            </a:r>
          </a:p>
          <a:p>
            <a:pPr marL="0" indent="0">
              <a:buNone/>
            </a:pPr>
            <a:r>
              <a:rPr lang="en-US" sz="3800" b="1" i="1" dirty="0" err="1" smtClean="0"/>
              <a:t>Ilustraciones</a:t>
            </a:r>
            <a:r>
              <a:rPr lang="en-US" sz="3800" b="1" i="1" dirty="0" smtClean="0"/>
              <a:t>, a </a:t>
            </a:r>
            <a:r>
              <a:rPr lang="en-US" sz="3800" b="1" i="1" dirty="0" err="1" smtClean="0"/>
              <a:t>menos</a:t>
            </a:r>
            <a:r>
              <a:rPr lang="en-US" sz="3800" b="1" i="1" dirty="0" smtClean="0"/>
              <a:t> que se </a:t>
            </a:r>
            <a:r>
              <a:rPr lang="en-US" sz="3800" b="1" i="1" dirty="0" err="1" smtClean="0"/>
              <a:t>indique</a:t>
            </a:r>
            <a:r>
              <a:rPr lang="en-US" sz="3800" b="1" i="1" dirty="0" smtClean="0"/>
              <a:t> lo </a:t>
            </a:r>
            <a:r>
              <a:rPr lang="en-US" sz="3800" b="1" i="1" dirty="0" err="1" smtClean="0"/>
              <a:t>contrario</a:t>
            </a:r>
            <a:r>
              <a:rPr lang="en-US" sz="3800" b="1" i="1" dirty="0" smtClean="0"/>
              <a:t>: </a:t>
            </a:r>
            <a:r>
              <a:rPr lang="en-US" sz="3800" dirty="0"/>
              <a:t>Rich Potter</a:t>
            </a:r>
          </a:p>
          <a:p>
            <a:pPr marL="0" indent="0">
              <a:buNone/>
            </a:pPr>
            <a:r>
              <a:rPr lang="en-US" sz="3800" b="1" i="1" dirty="0" smtClean="0"/>
              <a:t>Arte de </a:t>
            </a:r>
            <a:r>
              <a:rPr lang="en-US" sz="3800" b="1" i="1" dirty="0" err="1" smtClean="0"/>
              <a:t>cubierta</a:t>
            </a:r>
            <a:r>
              <a:rPr lang="en-US" sz="3800" b="1" i="1" dirty="0" smtClean="0"/>
              <a:t>: </a:t>
            </a:r>
            <a:r>
              <a:rPr lang="en-US" sz="3800" dirty="0"/>
              <a:t>Jenn Glaser, </a:t>
            </a:r>
            <a:r>
              <a:rPr lang="en-US" sz="3800" i="1" dirty="0" err="1"/>
              <a:t>ScribeArts</a:t>
            </a:r>
            <a:endParaRPr lang="en-US" sz="3800" i="1" dirty="0"/>
          </a:p>
          <a:p>
            <a:pPr marL="0" indent="0">
              <a:buNone/>
            </a:pPr>
            <a:endParaRPr lang="en-US" sz="3800" i="1" dirty="0"/>
          </a:p>
          <a:p>
            <a:pPr marL="0" indent="0">
              <a:buNone/>
            </a:pPr>
            <a:r>
              <a:rPr lang="en-US" sz="3800" b="1" dirty="0" err="1" smtClean="0"/>
              <a:t>Más</a:t>
            </a:r>
            <a:r>
              <a:rPr lang="en-US" sz="3800" b="1" dirty="0" smtClean="0"/>
              <a:t> </a:t>
            </a:r>
            <a:r>
              <a:rPr lang="en-US" sz="3800" b="1" dirty="0" err="1" smtClean="0"/>
              <a:t>información</a:t>
            </a:r>
            <a:r>
              <a:rPr lang="en-US" sz="3800" b="1" dirty="0" smtClean="0"/>
              <a:t>:</a:t>
            </a:r>
            <a:endParaRPr lang="en-US" sz="3800" b="1" dirty="0"/>
          </a:p>
          <a:p>
            <a:pPr marL="0" indent="0">
              <a:buNone/>
            </a:pPr>
            <a:r>
              <a:rPr lang="en-US" sz="3800" dirty="0">
                <a:hlinkClick r:id="rId5"/>
              </a:rPr>
              <a:t>The GLOBE Program</a:t>
            </a:r>
            <a:endParaRPr lang="en-US" sz="3800" dirty="0"/>
          </a:p>
          <a:p>
            <a:pPr marL="0" indent="0">
              <a:buNone/>
            </a:pPr>
            <a:r>
              <a:rPr lang="en-US" sz="3800" dirty="0">
                <a:hlinkClick r:id="rId6"/>
              </a:rPr>
              <a:t>NASA Earth Science </a:t>
            </a:r>
            <a:endParaRPr lang="en-US" sz="3800" dirty="0"/>
          </a:p>
          <a:p>
            <a:pPr marL="0" indent="0">
              <a:buNone/>
            </a:pPr>
            <a:r>
              <a:rPr lang="en-US" sz="3800" dirty="0">
                <a:hlinkClick r:id="rId7"/>
              </a:rPr>
              <a:t>NASA Global Climate Change: Vital Signs of the Planet</a:t>
            </a:r>
            <a:endParaRPr lang="en-US" sz="3800" dirty="0"/>
          </a:p>
          <a:p>
            <a:pPr marL="0" indent="0">
              <a:buNone/>
            </a:pPr>
            <a:endParaRPr lang="en-US" sz="3800" dirty="0"/>
          </a:p>
          <a:p>
            <a:pPr marL="0" indent="0">
              <a:buNone/>
            </a:pPr>
            <a:r>
              <a:rPr lang="en-US" sz="3800" dirty="0" smtClean="0"/>
              <a:t>El </a:t>
            </a:r>
            <a:r>
              <a:rPr lang="en-US" sz="3800" dirty="0" err="1" smtClean="0"/>
              <a:t>Programa</a:t>
            </a:r>
            <a:r>
              <a:rPr lang="en-US" sz="3800" dirty="0" smtClean="0"/>
              <a:t> GLOBE </a:t>
            </a:r>
            <a:r>
              <a:rPr lang="en-US" sz="3800" dirty="0" err="1" smtClean="0"/>
              <a:t>es</a:t>
            </a:r>
            <a:r>
              <a:rPr lang="en-US" sz="3800" dirty="0" smtClean="0"/>
              <a:t> </a:t>
            </a:r>
            <a:r>
              <a:rPr lang="en-US" sz="3800" dirty="0" err="1" smtClean="0"/>
              <a:t>patrocinado</a:t>
            </a:r>
            <a:r>
              <a:rPr lang="en-US" sz="3800" dirty="0" smtClean="0"/>
              <a:t> </a:t>
            </a:r>
            <a:r>
              <a:rPr lang="en-US" sz="3800" dirty="0" err="1" smtClean="0"/>
              <a:t>por</a:t>
            </a:r>
            <a:r>
              <a:rPr lang="en-US" sz="3800" dirty="0" smtClean="0"/>
              <a:t> las </a:t>
            </a:r>
            <a:r>
              <a:rPr lang="en-US" sz="3800" dirty="0" err="1" smtClean="0"/>
              <a:t>siguientes</a:t>
            </a:r>
            <a:r>
              <a:rPr lang="en-US" sz="3800" dirty="0" smtClean="0"/>
              <a:t> </a:t>
            </a:r>
            <a:r>
              <a:rPr lang="en-US" sz="3800" dirty="0" err="1" smtClean="0"/>
              <a:t>organizaciones</a:t>
            </a:r>
            <a:r>
              <a:rPr lang="en-US" sz="3800" dirty="0" smtClean="0"/>
              <a:t>: </a:t>
            </a:r>
            <a:endParaRPr lang="en-US" sz="3800" dirty="0"/>
          </a:p>
          <a:p>
            <a:pPr marL="0" indent="0">
              <a:buNone/>
            </a:pPr>
            <a:endParaRPr lang="en-US" sz="3800" dirty="0"/>
          </a:p>
          <a:p>
            <a:pPr marL="0" indent="0">
              <a:buNone/>
            </a:pPr>
            <a:endParaRPr lang="en-US" sz="3800" dirty="0"/>
          </a:p>
          <a:p>
            <a:pPr marL="0" indent="0">
              <a:buNone/>
            </a:pPr>
            <a:r>
              <a:rPr lang="es-ES" altLang="en-US" sz="3800" i="1" dirty="0">
                <a:solidFill>
                  <a:srgbClr val="000000"/>
                </a:solidFill>
              </a:rPr>
              <a:t>Versión 22/04/20. Si edita y modifica este conjunto de diapositivas para fines educativos, anote "modificado por (y su nombre y fecha)" en esta página. Gracias.</a:t>
            </a:r>
            <a:endParaRPr lang="en-US" sz="2400" b="1" dirty="0"/>
          </a:p>
          <a:p>
            <a:pPr marL="0" indent="0">
              <a:buNone/>
            </a:pPr>
            <a:endParaRPr lang="en-US" sz="2000" dirty="0"/>
          </a:p>
        </p:txBody>
      </p:sp>
      <p:pic>
        <p:nvPicPr>
          <p:cNvPr id="8" name="Picture 7" descr="Logos for NASA, NOAA, NSF and the U.S. Department of State."/>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308115" y="5279942"/>
            <a:ext cx="2527769" cy="529000"/>
          </a:xfrm>
          <a:prstGeom prst="rect">
            <a:avLst/>
          </a:prstGeom>
        </p:spPr>
      </p:pic>
      <p:sp>
        <p:nvSpPr>
          <p:cNvPr id="12" name="CuadroTexto 11"/>
          <p:cNvSpPr txBox="1"/>
          <p:nvPr/>
        </p:nvSpPr>
        <p:spPr>
          <a:xfrm>
            <a:off x="29532" y="1085757"/>
            <a:ext cx="1160471" cy="5509200"/>
          </a:xfrm>
          <a:prstGeom prst="rect">
            <a:avLst/>
          </a:prstGeom>
          <a:noFill/>
        </p:spPr>
        <p:txBody>
          <a:bodyPr wrap="square" rtlCol="0">
            <a:spAutoFit/>
          </a:bodyPr>
          <a:lstStyle/>
          <a:p>
            <a:pPr>
              <a:spcAft>
                <a:spcPts val="600"/>
              </a:spcAft>
            </a:pPr>
            <a:r>
              <a:rPr lang="es-AR" sz="1300" b="1" dirty="0">
                <a:solidFill>
                  <a:srgbClr val="462920"/>
                </a:solidFill>
              </a:rPr>
              <a:t>A. ¿Por qué caracterizar el </a:t>
            </a:r>
            <a:r>
              <a:rPr lang="es-AR" sz="1300" b="1" dirty="0">
                <a:solidFill>
                  <a:srgbClr val="462920"/>
                </a:solidFill>
              </a:rPr>
              <a:t>perfil del suelo?</a:t>
            </a:r>
          </a:p>
          <a:p>
            <a:pPr>
              <a:spcAft>
                <a:spcPts val="600"/>
              </a:spcAft>
            </a:pPr>
            <a:r>
              <a:rPr lang="es-AR" sz="1300" b="1" dirty="0">
                <a:solidFill>
                  <a:srgbClr val="462920"/>
                </a:solidFill>
              </a:rPr>
              <a:t>B. Seleccione y defina su sitio</a:t>
            </a:r>
          </a:p>
          <a:p>
            <a:pPr>
              <a:spcAft>
                <a:spcPts val="600"/>
              </a:spcAft>
            </a:pPr>
            <a:r>
              <a:rPr lang="es-AR" sz="1300" b="1" dirty="0">
                <a:solidFill>
                  <a:srgbClr val="462920"/>
                </a:solidFill>
              </a:rPr>
              <a:t>C. Método del pozo</a:t>
            </a:r>
          </a:p>
          <a:p>
            <a:pPr>
              <a:spcAft>
                <a:spcPts val="600"/>
              </a:spcAft>
            </a:pPr>
            <a:r>
              <a:rPr lang="es-AR" sz="1300" b="1" dirty="0">
                <a:solidFill>
                  <a:srgbClr val="462920"/>
                </a:solidFill>
              </a:rPr>
              <a:t>D. Método del barreno</a:t>
            </a:r>
          </a:p>
          <a:p>
            <a:pPr>
              <a:spcAft>
                <a:spcPts val="600"/>
              </a:spcAft>
            </a:pPr>
            <a:r>
              <a:rPr lang="es-AR" sz="1300" b="1" dirty="0">
                <a:solidFill>
                  <a:srgbClr val="462920"/>
                </a:solidFill>
              </a:rPr>
              <a:t>E. Método cerca de la superficie</a:t>
            </a:r>
          </a:p>
          <a:p>
            <a:pPr>
              <a:spcAft>
                <a:spcPts val="600"/>
              </a:spcAft>
            </a:pPr>
            <a:r>
              <a:rPr lang="es-AR" sz="1300" b="1" dirty="0">
                <a:solidFill>
                  <a:srgbClr val="462920"/>
                </a:solidFill>
              </a:rPr>
              <a:t>F. Reportar sus datos a GLOBE</a:t>
            </a:r>
          </a:p>
          <a:p>
            <a:pPr>
              <a:spcAft>
                <a:spcPts val="600"/>
              </a:spcAft>
            </a:pPr>
            <a:r>
              <a:rPr lang="es-AR" sz="1300" b="1" dirty="0">
                <a:solidFill>
                  <a:srgbClr val="462920"/>
                </a:solidFill>
              </a:rPr>
              <a:t>G. Visualizar sus datos</a:t>
            </a:r>
          </a:p>
          <a:p>
            <a:pPr>
              <a:spcAft>
                <a:spcPts val="600"/>
              </a:spcAft>
            </a:pPr>
            <a:r>
              <a:rPr lang="es-AR" sz="1300" b="1" dirty="0">
                <a:solidFill>
                  <a:srgbClr val="462920"/>
                </a:solidFill>
              </a:rPr>
              <a:t>H. Auto evaluación</a:t>
            </a:r>
          </a:p>
          <a:p>
            <a:pPr>
              <a:spcAft>
                <a:spcPts val="600"/>
              </a:spcAft>
            </a:pPr>
            <a:r>
              <a:rPr lang="es-AR" sz="1300" b="1" dirty="0">
                <a:solidFill>
                  <a:schemeClr val="bg1"/>
                </a:solidFill>
              </a:rPr>
              <a:t>I. Información adicional</a:t>
            </a:r>
            <a:endParaRPr lang="es-AR" sz="1300" b="1" dirty="0">
              <a:solidFill>
                <a:schemeClr val="bg1"/>
              </a:solidFill>
            </a:endParaRPr>
          </a:p>
        </p:txBody>
      </p:sp>
    </p:spTree>
    <p:extLst>
      <p:ext uri="{BB962C8B-B14F-4D97-AF65-F5344CB8AC3E}">
        <p14:creationId xmlns:p14="http://schemas.microsoft.com/office/powerpoint/2010/main" val="159396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7412239-1292-C749-8343-A6DE4C9B54BD}" type="slidenum">
              <a:rPr lang="en-US" smtClean="0"/>
              <a:t>45</a:t>
            </a:fld>
            <a:endParaRPr lang="en-US" dirty="0"/>
          </a:p>
        </p:txBody>
      </p:sp>
      <p:sp>
        <p:nvSpPr>
          <p:cNvPr id="18" name="Shape 438"/>
          <p:cNvSpPr txBox="1">
            <a:spLocks/>
          </p:cNvSpPr>
          <p:nvPr/>
        </p:nvSpPr>
        <p:spPr>
          <a:xfrm>
            <a:off x="1853721" y="1447889"/>
            <a:ext cx="5429250" cy="500174"/>
          </a:xfrm>
          <a:prstGeom prst="rect">
            <a:avLst/>
          </a:prstGeom>
          <a:noFill/>
          <a:ln>
            <a:noFill/>
          </a:ln>
        </p:spPr>
        <p:txBody>
          <a:bodyPr vert="horz" wrap="square" lIns="68569" tIns="34275" rIns="68569" bIns="34275" rtlCol="0" anchor="ctr" anchorCtr="0">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spcBef>
                <a:spcPts val="0"/>
              </a:spcBef>
            </a:pPr>
            <a:r>
              <a:rPr lang="es-AR" sz="2800" b="1" dirty="0">
                <a:solidFill>
                  <a:srgbClr val="48340C"/>
                </a:solidFill>
                <a:latin typeface="+mn-lt"/>
              </a:rPr>
              <a:t>Traducción al español</a:t>
            </a:r>
            <a:endParaRPr lang="es-AR" sz="2800" b="1" dirty="0">
              <a:solidFill>
                <a:srgbClr val="48340C"/>
              </a:solidFill>
              <a:latin typeface="+mn-lt"/>
              <a:sym typeface="Arial"/>
            </a:endParaRPr>
          </a:p>
        </p:txBody>
      </p:sp>
      <p:sp>
        <p:nvSpPr>
          <p:cNvPr id="19" name="Title 1"/>
          <p:cNvSpPr txBox="1">
            <a:spLocks/>
          </p:cNvSpPr>
          <p:nvPr/>
        </p:nvSpPr>
        <p:spPr>
          <a:xfrm>
            <a:off x="1853721" y="2243318"/>
            <a:ext cx="5607844" cy="3176155"/>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52400" indent="0">
              <a:buNone/>
            </a:pPr>
            <a:r>
              <a:rPr lang="es-AR" sz="1600" b="1" dirty="0"/>
              <a:t>Oficina Regional Para América Latina Y El Caribe</a:t>
            </a:r>
            <a:br>
              <a:rPr lang="es-AR" sz="1600" b="1" dirty="0"/>
            </a:br>
            <a:endParaRPr lang="es-AR" sz="1600" b="1" dirty="0"/>
          </a:p>
          <a:p>
            <a:pPr marL="152400" indent="0">
              <a:buNone/>
            </a:pPr>
            <a:r>
              <a:rPr lang="es-AR" sz="1600" b="1" dirty="0"/>
              <a:t>Para más información contáctese con:</a:t>
            </a:r>
          </a:p>
          <a:p>
            <a:pPr marL="452438" lvl="1" indent="0">
              <a:buNone/>
            </a:pPr>
            <a:r>
              <a:rPr lang="es-AR" sz="1600" dirty="0">
                <a:hlinkClick r:id="rId2"/>
              </a:rPr>
              <a:t>lac_rco@educ.austral.edu.ar</a:t>
            </a:r>
            <a:r>
              <a:rPr lang="es-AR" sz="1600" dirty="0"/>
              <a:t/>
            </a:r>
            <a:br>
              <a:rPr lang="es-AR" sz="1600" dirty="0"/>
            </a:br>
            <a:r>
              <a:rPr lang="es-AR" sz="1600" dirty="0">
                <a:hlinkClick r:id="rId3"/>
              </a:rPr>
              <a:t>globelac.communications@educ.austral.edu.ar</a:t>
            </a:r>
            <a:r>
              <a:rPr lang="es-AR" sz="1600" dirty="0"/>
              <a:t/>
            </a:r>
            <a:br>
              <a:rPr lang="es-AR" sz="1600" dirty="0"/>
            </a:br>
            <a:endParaRPr lang="es-AR" sz="1600" dirty="0"/>
          </a:p>
          <a:p>
            <a:pPr marL="152400" indent="0">
              <a:buNone/>
            </a:pPr>
            <a:r>
              <a:rPr lang="es-AR" sz="1600" b="1" dirty="0"/>
              <a:t>Redes sociales </a:t>
            </a:r>
          </a:p>
          <a:p>
            <a:pPr marL="752475" lvl="2" indent="0">
              <a:lnSpc>
                <a:spcPct val="200000"/>
              </a:lnSpc>
              <a:buNone/>
            </a:pPr>
            <a:r>
              <a:rPr lang="es-AR" sz="1600" dirty="0">
                <a:hlinkClick r:id="rId4"/>
              </a:rPr>
              <a:t>@</a:t>
            </a:r>
            <a:r>
              <a:rPr lang="es-AR" sz="1600" dirty="0" err="1">
                <a:hlinkClick r:id="rId4"/>
              </a:rPr>
              <a:t>globe_lac</a:t>
            </a:r>
            <a:r>
              <a:rPr lang="es-AR" sz="1600" dirty="0"/>
              <a:t/>
            </a:r>
            <a:br>
              <a:rPr lang="es-AR" sz="1600" dirty="0"/>
            </a:br>
            <a:r>
              <a:rPr lang="es-AR" sz="1600" dirty="0">
                <a:hlinkClick r:id="rId5"/>
              </a:rPr>
              <a:t>GLOBE Latinoamérica y Caribe</a:t>
            </a:r>
            <a:endParaRPr lang="es-AR" sz="1600" dirty="0"/>
          </a:p>
        </p:txBody>
      </p:sp>
      <p:pic>
        <p:nvPicPr>
          <p:cNvPr id="20" name="Picture 2" descr="Gray Social Media Icons Set Symbol, Social Icons, Social Media Icons, Social  Media PNG and Vector with Transparent Background for Free Download | Social  media icons, Media icon, Social media icons free"/>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640" t="25134" r="71323" b="45539"/>
          <a:stretch/>
        </p:blipFill>
        <p:spPr bwMode="auto">
          <a:xfrm>
            <a:off x="2141925" y="4282182"/>
            <a:ext cx="436653" cy="456746"/>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Gray Social Media Icons Set Symbol, Social Icons, Social Media Icons, Social  Media PNG and Vector with Transparent Background for Free Download | Social  media icons, Media icon, Social media icons free"/>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r="72215" b="71856"/>
          <a:stretch/>
        </p:blipFill>
        <p:spPr bwMode="auto">
          <a:xfrm>
            <a:off x="2162463" y="4769395"/>
            <a:ext cx="395578" cy="400684"/>
          </a:xfrm>
          <a:prstGeom prst="rect">
            <a:avLst/>
          </a:prstGeom>
          <a:noFill/>
          <a:extLst>
            <a:ext uri="{909E8E84-426E-40DD-AFC4-6F175D3DCCD1}">
              <a14:hiddenFill xmlns:a14="http://schemas.microsoft.com/office/drawing/2010/main">
                <a:solidFill>
                  <a:srgbClr val="FFFFFF"/>
                </a:solidFill>
              </a14:hiddenFill>
            </a:ext>
          </a:extLst>
        </p:spPr>
      </p:pic>
      <p:pic>
        <p:nvPicPr>
          <p:cNvPr id="22" name="Imagen 2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167082" y="6060417"/>
            <a:ext cx="865909" cy="649202"/>
          </a:xfrm>
          <a:prstGeom prst="rect">
            <a:avLst/>
          </a:prstGeom>
        </p:spPr>
      </p:pic>
      <p:pic>
        <p:nvPicPr>
          <p:cNvPr id="23" name="Imagen 2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297382" y="6009983"/>
            <a:ext cx="4765964" cy="628202"/>
          </a:xfrm>
          <a:prstGeom prst="rect">
            <a:avLst/>
          </a:prstGeom>
        </p:spPr>
      </p:pic>
      <p:sp>
        <p:nvSpPr>
          <p:cNvPr id="11" name="CuadroTexto 10"/>
          <p:cNvSpPr txBox="1"/>
          <p:nvPr/>
        </p:nvSpPr>
        <p:spPr>
          <a:xfrm>
            <a:off x="29532" y="1085757"/>
            <a:ext cx="1160471" cy="5509200"/>
          </a:xfrm>
          <a:prstGeom prst="rect">
            <a:avLst/>
          </a:prstGeom>
          <a:noFill/>
        </p:spPr>
        <p:txBody>
          <a:bodyPr wrap="square" rtlCol="0">
            <a:spAutoFit/>
          </a:bodyPr>
          <a:lstStyle/>
          <a:p>
            <a:pPr>
              <a:spcAft>
                <a:spcPts val="600"/>
              </a:spcAft>
            </a:pPr>
            <a:r>
              <a:rPr lang="es-AR" sz="1300" b="1" dirty="0">
                <a:solidFill>
                  <a:srgbClr val="462920"/>
                </a:solidFill>
              </a:rPr>
              <a:t>A. ¿Por qué caracterizar el </a:t>
            </a:r>
            <a:r>
              <a:rPr lang="es-AR" sz="1300" b="1" dirty="0">
                <a:solidFill>
                  <a:srgbClr val="462920"/>
                </a:solidFill>
              </a:rPr>
              <a:t>perfil del suelo?</a:t>
            </a:r>
          </a:p>
          <a:p>
            <a:pPr>
              <a:spcAft>
                <a:spcPts val="600"/>
              </a:spcAft>
            </a:pPr>
            <a:r>
              <a:rPr lang="es-AR" sz="1300" b="1" dirty="0">
                <a:solidFill>
                  <a:srgbClr val="462920"/>
                </a:solidFill>
              </a:rPr>
              <a:t>B. Seleccione y defina su sitio</a:t>
            </a:r>
          </a:p>
          <a:p>
            <a:pPr>
              <a:spcAft>
                <a:spcPts val="600"/>
              </a:spcAft>
            </a:pPr>
            <a:r>
              <a:rPr lang="es-AR" sz="1300" b="1" dirty="0">
                <a:solidFill>
                  <a:srgbClr val="462920"/>
                </a:solidFill>
              </a:rPr>
              <a:t>C. Método del pozo</a:t>
            </a:r>
          </a:p>
          <a:p>
            <a:pPr>
              <a:spcAft>
                <a:spcPts val="600"/>
              </a:spcAft>
            </a:pPr>
            <a:r>
              <a:rPr lang="es-AR" sz="1300" b="1" dirty="0">
                <a:solidFill>
                  <a:srgbClr val="462920"/>
                </a:solidFill>
              </a:rPr>
              <a:t>D. Método del barreno</a:t>
            </a:r>
          </a:p>
          <a:p>
            <a:pPr>
              <a:spcAft>
                <a:spcPts val="600"/>
              </a:spcAft>
            </a:pPr>
            <a:r>
              <a:rPr lang="es-AR" sz="1300" b="1" dirty="0">
                <a:solidFill>
                  <a:srgbClr val="462920"/>
                </a:solidFill>
              </a:rPr>
              <a:t>E. Método cerca de la superficie</a:t>
            </a:r>
          </a:p>
          <a:p>
            <a:pPr>
              <a:spcAft>
                <a:spcPts val="600"/>
              </a:spcAft>
            </a:pPr>
            <a:r>
              <a:rPr lang="es-AR" sz="1300" b="1" dirty="0">
                <a:solidFill>
                  <a:srgbClr val="462920"/>
                </a:solidFill>
              </a:rPr>
              <a:t>F. Reportar sus datos a GLOBE</a:t>
            </a:r>
          </a:p>
          <a:p>
            <a:pPr>
              <a:spcAft>
                <a:spcPts val="600"/>
              </a:spcAft>
            </a:pPr>
            <a:r>
              <a:rPr lang="es-AR" sz="1300" b="1" dirty="0">
                <a:solidFill>
                  <a:srgbClr val="462920"/>
                </a:solidFill>
              </a:rPr>
              <a:t>G. Visualizar sus datos</a:t>
            </a:r>
          </a:p>
          <a:p>
            <a:pPr>
              <a:spcAft>
                <a:spcPts val="600"/>
              </a:spcAft>
            </a:pPr>
            <a:r>
              <a:rPr lang="es-AR" sz="1300" b="1" dirty="0">
                <a:solidFill>
                  <a:srgbClr val="462920"/>
                </a:solidFill>
              </a:rPr>
              <a:t>H. Auto evaluación</a:t>
            </a:r>
          </a:p>
          <a:p>
            <a:pPr>
              <a:spcAft>
                <a:spcPts val="600"/>
              </a:spcAft>
            </a:pPr>
            <a:r>
              <a:rPr lang="es-AR" sz="1300" b="1" dirty="0">
                <a:solidFill>
                  <a:schemeClr val="bg1"/>
                </a:solidFill>
              </a:rPr>
              <a:t>I. Información adicional</a:t>
            </a:r>
            <a:endParaRPr lang="es-AR" sz="1300" b="1" dirty="0">
              <a:solidFill>
                <a:schemeClr val="bg1"/>
              </a:solidFill>
            </a:endParaRPr>
          </a:p>
        </p:txBody>
      </p:sp>
    </p:spTree>
    <p:extLst>
      <p:ext uri="{BB962C8B-B14F-4D97-AF65-F5344CB8AC3E}">
        <p14:creationId xmlns:p14="http://schemas.microsoft.com/office/powerpoint/2010/main" val="67001044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7412239-1292-C749-8343-A6DE4C9B54BD}" type="slidenum">
              <a:rPr lang="en-US" smtClean="0"/>
              <a:t>4</a:t>
            </a:fld>
            <a:endParaRPr lang="en-US" dirty="0"/>
          </a:p>
        </p:txBody>
      </p:sp>
      <p:sp>
        <p:nvSpPr>
          <p:cNvPr id="4" name="Title 3">
            <a:extLst>
              <a:ext uri="{FF2B5EF4-FFF2-40B4-BE49-F238E27FC236}">
                <a16:creationId xmlns:a16="http://schemas.microsoft.com/office/drawing/2014/main" id="{C172D027-3643-484F-9BCF-67CC86265F8C}"/>
              </a:ext>
            </a:extLst>
          </p:cNvPr>
          <p:cNvSpPr>
            <a:spLocks noGrp="1"/>
          </p:cNvSpPr>
          <p:nvPr>
            <p:ph type="title"/>
          </p:nvPr>
        </p:nvSpPr>
        <p:spPr>
          <a:xfrm>
            <a:off x="1447719" y="987217"/>
            <a:ext cx="4810453" cy="710811"/>
          </a:xfrm>
        </p:spPr>
        <p:txBody>
          <a:bodyPr>
            <a:normAutofit fontScale="90000"/>
          </a:bodyPr>
          <a:lstStyle/>
          <a:p>
            <a:pPr rtl="0" eaLnBrk="1" latinLnBrk="0" hangingPunct="1"/>
            <a:r>
              <a:rPr lang="es-AR" sz="2400" b="1" kern="1200" dirty="0" smtClean="0">
                <a:solidFill>
                  <a:srgbClr val="48340C"/>
                </a:solidFill>
                <a:effectLst/>
                <a:latin typeface="Calibri" panose="020F0502020204030204" pitchFamily="34" charset="0"/>
                <a:ea typeface="+mn-ea"/>
                <a:cs typeface="+mn-cs"/>
              </a:rPr>
              <a:t>Lo que revela la caracterización de suelos:</a:t>
            </a:r>
            <a:endParaRPr lang="es-AR" dirty="0"/>
          </a:p>
        </p:txBody>
      </p:sp>
      <p:sp>
        <p:nvSpPr>
          <p:cNvPr id="10" name="Content Placeholder 2"/>
          <p:cNvSpPr txBox="1">
            <a:spLocks/>
          </p:cNvSpPr>
          <p:nvPr/>
        </p:nvSpPr>
        <p:spPr>
          <a:xfrm>
            <a:off x="1447719" y="1679743"/>
            <a:ext cx="4613624" cy="43513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ts val="0"/>
              </a:spcBef>
              <a:buSzPct val="25000"/>
              <a:buNone/>
            </a:pPr>
            <a:r>
              <a:rPr lang="es-ES" sz="1800" dirty="0">
                <a:solidFill>
                  <a:schemeClr val="dk1"/>
                </a:solidFill>
                <a:ea typeface="Calibri"/>
                <a:cs typeface="Calibri"/>
                <a:sym typeface="Calibri"/>
              </a:rPr>
              <a:t>Características de los diferentes horizontes del suelo en profundidad:</a:t>
            </a:r>
            <a:endParaRPr lang="es-AR" sz="1800" dirty="0" smtClean="0">
              <a:solidFill>
                <a:schemeClr val="dk1"/>
              </a:solidFill>
              <a:ea typeface="Calibri"/>
              <a:cs typeface="Calibri"/>
              <a:sym typeface="Calibri"/>
            </a:endParaRPr>
          </a:p>
          <a:p>
            <a:pPr lvl="1">
              <a:spcBef>
                <a:spcPts val="0"/>
              </a:spcBef>
              <a:buSzPct val="100000"/>
            </a:pPr>
            <a:r>
              <a:rPr lang="es-ES" sz="1800" dirty="0" smtClean="0">
                <a:solidFill>
                  <a:schemeClr val="dk1"/>
                </a:solidFill>
                <a:ea typeface="Calibri"/>
                <a:cs typeface="Calibri"/>
                <a:sym typeface="Calibri"/>
              </a:rPr>
              <a:t>Determinar </a:t>
            </a:r>
            <a:r>
              <a:rPr lang="es-ES" sz="1800" dirty="0">
                <a:solidFill>
                  <a:schemeClr val="dk1"/>
                </a:solidFill>
                <a:ea typeface="Calibri"/>
                <a:cs typeface="Calibri"/>
                <a:sym typeface="Calibri"/>
              </a:rPr>
              <a:t>cómo se almacena el agua y cómo se mueve a través del suelo</a:t>
            </a:r>
            <a:endParaRPr lang="es-AR" sz="1800" dirty="0" smtClean="0">
              <a:solidFill>
                <a:schemeClr val="dk1"/>
              </a:solidFill>
              <a:ea typeface="Calibri"/>
              <a:cs typeface="Calibri"/>
              <a:sym typeface="Calibri"/>
            </a:endParaRPr>
          </a:p>
          <a:p>
            <a:pPr lvl="1">
              <a:spcBef>
                <a:spcPts val="0"/>
              </a:spcBef>
              <a:buSzPct val="100000"/>
            </a:pPr>
            <a:endParaRPr lang="es-AR" sz="1800" dirty="0" smtClean="0">
              <a:solidFill>
                <a:schemeClr val="dk1"/>
              </a:solidFill>
              <a:ea typeface="Calibri"/>
              <a:cs typeface="Calibri"/>
              <a:sym typeface="Calibri"/>
            </a:endParaRPr>
          </a:p>
          <a:p>
            <a:pPr lvl="1">
              <a:spcBef>
                <a:spcPts val="0"/>
              </a:spcBef>
              <a:buSzPct val="100000"/>
            </a:pPr>
            <a:r>
              <a:rPr lang="es-ES" sz="1800" dirty="0" smtClean="0">
                <a:solidFill>
                  <a:schemeClr val="dk1"/>
                </a:solidFill>
                <a:ea typeface="Calibri"/>
                <a:cs typeface="Calibri"/>
                <a:sym typeface="Calibri"/>
              </a:rPr>
              <a:t>Indicar </a:t>
            </a:r>
            <a:r>
              <a:rPr lang="es-ES" sz="1800" dirty="0">
                <a:solidFill>
                  <a:schemeClr val="dk1"/>
                </a:solidFill>
                <a:ea typeface="Calibri"/>
                <a:cs typeface="Calibri"/>
                <a:sym typeface="Calibri"/>
              </a:rPr>
              <a:t>la idoneidad para las categorías de uso de la tierra</a:t>
            </a:r>
            <a:r>
              <a:rPr lang="es-AR" sz="1800" dirty="0" smtClean="0">
                <a:solidFill>
                  <a:schemeClr val="dk1"/>
                </a:solidFill>
                <a:ea typeface="Calibri"/>
                <a:cs typeface="Calibri"/>
                <a:sym typeface="Calibri"/>
              </a:rPr>
              <a:t> </a:t>
            </a:r>
          </a:p>
          <a:p>
            <a:pPr lvl="1">
              <a:spcBef>
                <a:spcPts val="0"/>
              </a:spcBef>
              <a:buSzPct val="100000"/>
            </a:pPr>
            <a:endParaRPr lang="es-AR" sz="1800" dirty="0" smtClean="0">
              <a:solidFill>
                <a:schemeClr val="dk1"/>
              </a:solidFill>
              <a:ea typeface="Calibri"/>
              <a:cs typeface="Calibri"/>
              <a:sym typeface="Calibri"/>
            </a:endParaRPr>
          </a:p>
          <a:p>
            <a:pPr lvl="1">
              <a:spcBef>
                <a:spcPts val="0"/>
              </a:spcBef>
              <a:buSzPct val="100000"/>
            </a:pPr>
            <a:r>
              <a:rPr lang="es-AR" sz="1800" dirty="0" smtClean="0">
                <a:solidFill>
                  <a:schemeClr val="dk1"/>
                </a:solidFill>
                <a:ea typeface="Calibri"/>
                <a:cs typeface="Calibri"/>
                <a:sym typeface="Calibri"/>
              </a:rPr>
              <a:t>Si hay un drenaje adecuado</a:t>
            </a:r>
          </a:p>
          <a:p>
            <a:pPr lvl="1">
              <a:spcBef>
                <a:spcPts val="0"/>
              </a:spcBef>
              <a:buSzPct val="100000"/>
            </a:pPr>
            <a:endParaRPr lang="es-AR" sz="1800" dirty="0" smtClean="0">
              <a:solidFill>
                <a:schemeClr val="dk1"/>
              </a:solidFill>
              <a:ea typeface="Calibri"/>
              <a:cs typeface="Calibri"/>
              <a:sym typeface="Calibri"/>
            </a:endParaRPr>
          </a:p>
          <a:p>
            <a:pPr lvl="1">
              <a:spcBef>
                <a:spcPts val="0"/>
              </a:spcBef>
              <a:buSzPct val="100000"/>
            </a:pPr>
            <a:r>
              <a:rPr lang="es-ES" sz="1800" dirty="0" smtClean="0">
                <a:solidFill>
                  <a:schemeClr val="dk1"/>
                </a:solidFill>
                <a:ea typeface="Calibri"/>
                <a:cs typeface="Calibri"/>
                <a:sym typeface="Calibri"/>
              </a:rPr>
              <a:t>Qué </a:t>
            </a:r>
            <a:r>
              <a:rPr lang="es-ES" sz="1800" dirty="0">
                <a:solidFill>
                  <a:schemeClr val="dk1"/>
                </a:solidFill>
                <a:ea typeface="Calibri"/>
                <a:cs typeface="Calibri"/>
                <a:sym typeface="Calibri"/>
              </a:rPr>
              <a:t>plantas crecerán y qué nutrientes están disponibles</a:t>
            </a:r>
            <a:endParaRPr lang="es-AR" sz="1800" dirty="0" smtClean="0">
              <a:solidFill>
                <a:schemeClr val="dk1"/>
              </a:solidFill>
              <a:ea typeface="Calibri"/>
              <a:cs typeface="Calibri"/>
              <a:sym typeface="Calibri"/>
            </a:endParaRPr>
          </a:p>
          <a:p>
            <a:pPr lvl="1">
              <a:spcBef>
                <a:spcPts val="0"/>
              </a:spcBef>
              <a:buSzPct val="100000"/>
            </a:pPr>
            <a:endParaRPr lang="es-AR" sz="1800" dirty="0" smtClean="0">
              <a:solidFill>
                <a:schemeClr val="dk1"/>
              </a:solidFill>
              <a:ea typeface="Calibri"/>
              <a:cs typeface="Calibri"/>
              <a:sym typeface="Calibri"/>
            </a:endParaRPr>
          </a:p>
          <a:p>
            <a:pPr lvl="1">
              <a:spcBef>
                <a:spcPts val="0"/>
              </a:spcBef>
              <a:buSzPct val="100000"/>
            </a:pPr>
            <a:r>
              <a:rPr lang="es-ES" sz="1800" dirty="0" smtClean="0">
                <a:solidFill>
                  <a:schemeClr val="dk1"/>
                </a:solidFill>
                <a:ea typeface="Calibri"/>
                <a:cs typeface="Calibri"/>
                <a:sym typeface="Calibri"/>
              </a:rPr>
              <a:t>Revelar </a:t>
            </a:r>
            <a:r>
              <a:rPr lang="es-ES" sz="1800" dirty="0">
                <a:solidFill>
                  <a:schemeClr val="dk1"/>
                </a:solidFill>
                <a:ea typeface="Calibri"/>
                <a:cs typeface="Calibri"/>
                <a:sym typeface="Calibri"/>
              </a:rPr>
              <a:t>la historia de un sitio: climas pasados y asentamientos </a:t>
            </a:r>
            <a:r>
              <a:rPr lang="es-ES" sz="1800" dirty="0" smtClean="0">
                <a:solidFill>
                  <a:schemeClr val="dk1"/>
                </a:solidFill>
                <a:ea typeface="Calibri"/>
                <a:cs typeface="Calibri"/>
                <a:sym typeface="Calibri"/>
              </a:rPr>
              <a:t>humanos</a:t>
            </a:r>
          </a:p>
          <a:p>
            <a:pPr lvl="1">
              <a:spcBef>
                <a:spcPts val="0"/>
              </a:spcBef>
              <a:buSzPct val="100000"/>
            </a:pPr>
            <a:endParaRPr lang="es-AR" sz="1800" dirty="0" smtClean="0">
              <a:solidFill>
                <a:schemeClr val="dk1"/>
              </a:solidFill>
              <a:ea typeface="Calibri"/>
              <a:cs typeface="Calibri"/>
              <a:sym typeface="Calibri"/>
            </a:endParaRPr>
          </a:p>
          <a:p>
            <a:pPr lvl="1">
              <a:spcBef>
                <a:spcPts val="0"/>
              </a:spcBef>
              <a:buSzPct val="100000"/>
            </a:pPr>
            <a:r>
              <a:rPr lang="es-ES" sz="1800" dirty="0" smtClean="0">
                <a:solidFill>
                  <a:schemeClr val="dk1"/>
                </a:solidFill>
                <a:ea typeface="Calibri"/>
                <a:cs typeface="Calibri"/>
                <a:sym typeface="Calibri"/>
              </a:rPr>
              <a:t>Influir </a:t>
            </a:r>
            <a:r>
              <a:rPr lang="es-ES" sz="1800" dirty="0">
                <a:solidFill>
                  <a:schemeClr val="dk1"/>
                </a:solidFill>
                <a:ea typeface="Calibri"/>
                <a:cs typeface="Calibri"/>
                <a:sym typeface="Calibri"/>
              </a:rPr>
              <a:t>en la ecología local y puede limitar lo que puede vivir allí.</a:t>
            </a:r>
            <a:endParaRPr lang="es-AR" sz="1800" dirty="0">
              <a:solidFill>
                <a:schemeClr val="dk1"/>
              </a:solidFill>
              <a:ea typeface="Calibri"/>
              <a:cs typeface="Calibri"/>
              <a:sym typeface="Calibri"/>
            </a:endParaRPr>
          </a:p>
        </p:txBody>
      </p:sp>
      <p:pic>
        <p:nvPicPr>
          <p:cNvPr id="12" name="Content Placeholder 6" descr="The photo shows an obvious and very thick black soil layer on top. Grassland soil is characterized by a thick and dark A horizon at the top, which is organic rich and good for growing crops. "/>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272415" y="1428750"/>
            <a:ext cx="2489200" cy="4000500"/>
          </a:xfrm>
        </p:spPr>
      </p:pic>
      <p:sp>
        <p:nvSpPr>
          <p:cNvPr id="3" name="TextBox 2"/>
          <p:cNvSpPr txBox="1"/>
          <p:nvPr/>
        </p:nvSpPr>
        <p:spPr>
          <a:xfrm>
            <a:off x="6081068" y="5523250"/>
            <a:ext cx="2871894" cy="1200329"/>
          </a:xfrm>
          <a:prstGeom prst="rect">
            <a:avLst/>
          </a:prstGeom>
          <a:noFill/>
        </p:spPr>
        <p:txBody>
          <a:bodyPr wrap="square" rtlCol="0">
            <a:spAutoFit/>
          </a:bodyPr>
          <a:lstStyle/>
          <a:p>
            <a:r>
              <a:rPr lang="es-ES" sz="1200" i="1" dirty="0"/>
              <a:t>Suelo de pastizales en Texas, EE. UU. El color oscuro en la parte superior, en el horizonte A, evidencia un alto contenido orgánico (fertilidad) como resultado de siglos de descomposición de las raíces. Fuente: Guía del maestro GLOBE.</a:t>
            </a:r>
            <a:endParaRPr lang="es-AR" sz="1200" i="1" dirty="0"/>
          </a:p>
        </p:txBody>
      </p:sp>
      <p:sp>
        <p:nvSpPr>
          <p:cNvPr id="13" name="CuadroTexto 12"/>
          <p:cNvSpPr txBox="1"/>
          <p:nvPr/>
        </p:nvSpPr>
        <p:spPr>
          <a:xfrm>
            <a:off x="29532" y="1085757"/>
            <a:ext cx="1160471" cy="5509200"/>
          </a:xfrm>
          <a:prstGeom prst="rect">
            <a:avLst/>
          </a:prstGeom>
          <a:noFill/>
        </p:spPr>
        <p:txBody>
          <a:bodyPr wrap="square" rtlCol="0">
            <a:spAutoFit/>
          </a:bodyPr>
          <a:lstStyle/>
          <a:p>
            <a:pPr>
              <a:spcAft>
                <a:spcPts val="600"/>
              </a:spcAft>
            </a:pPr>
            <a:r>
              <a:rPr lang="es-AR" sz="1300" b="1" dirty="0" smtClean="0">
                <a:solidFill>
                  <a:schemeClr val="bg1"/>
                </a:solidFill>
              </a:rPr>
              <a:t>A. ¿Por qué </a:t>
            </a:r>
            <a:r>
              <a:rPr lang="es-AR" sz="1300" b="1" dirty="0" smtClean="0">
                <a:solidFill>
                  <a:schemeClr val="bg1"/>
                </a:solidFill>
              </a:rPr>
              <a:t>caracterizar el perfil del suelo?</a:t>
            </a:r>
            <a:endParaRPr lang="es-AR" sz="1300" b="1" dirty="0" smtClean="0">
              <a:solidFill>
                <a:srgbClr val="462920"/>
              </a:solidFill>
            </a:endParaRPr>
          </a:p>
          <a:p>
            <a:pPr>
              <a:spcAft>
                <a:spcPts val="600"/>
              </a:spcAft>
            </a:pPr>
            <a:r>
              <a:rPr lang="es-AR" sz="1300" b="1" dirty="0">
                <a:solidFill>
                  <a:srgbClr val="462920"/>
                </a:solidFill>
              </a:rPr>
              <a:t>B</a:t>
            </a:r>
            <a:r>
              <a:rPr lang="es-AR" sz="1300" b="1" dirty="0" smtClean="0">
                <a:solidFill>
                  <a:srgbClr val="462920"/>
                </a:solidFill>
              </a:rPr>
              <a:t>. </a:t>
            </a:r>
            <a:r>
              <a:rPr lang="es-AR" sz="1300" b="1" dirty="0" smtClean="0">
                <a:solidFill>
                  <a:srgbClr val="462920"/>
                </a:solidFill>
              </a:rPr>
              <a:t>Seleccione y defina su sitio</a:t>
            </a:r>
            <a:endParaRPr lang="es-AR" sz="1300" b="1" dirty="0">
              <a:solidFill>
                <a:srgbClr val="462920"/>
              </a:solidFill>
            </a:endParaRPr>
          </a:p>
          <a:p>
            <a:pPr>
              <a:spcAft>
                <a:spcPts val="600"/>
              </a:spcAft>
            </a:pPr>
            <a:r>
              <a:rPr lang="es-AR" sz="1300" b="1" dirty="0" smtClean="0">
                <a:solidFill>
                  <a:srgbClr val="462920"/>
                </a:solidFill>
              </a:rPr>
              <a:t>C. </a:t>
            </a:r>
            <a:r>
              <a:rPr lang="es-AR" sz="1300" b="1" dirty="0" smtClean="0">
                <a:solidFill>
                  <a:srgbClr val="462920"/>
                </a:solidFill>
              </a:rPr>
              <a:t>Método del pozo</a:t>
            </a:r>
            <a:endParaRPr lang="es-AR" sz="1300" b="1" dirty="0">
              <a:solidFill>
                <a:srgbClr val="462920"/>
              </a:solidFill>
            </a:endParaRPr>
          </a:p>
          <a:p>
            <a:pPr>
              <a:spcAft>
                <a:spcPts val="600"/>
              </a:spcAft>
            </a:pPr>
            <a:r>
              <a:rPr lang="es-AR" sz="1300" b="1" dirty="0" smtClean="0">
                <a:solidFill>
                  <a:srgbClr val="462920"/>
                </a:solidFill>
              </a:rPr>
              <a:t>D. </a:t>
            </a:r>
            <a:r>
              <a:rPr lang="es-AR" sz="1300" b="1" dirty="0" smtClean="0">
                <a:solidFill>
                  <a:srgbClr val="462920"/>
                </a:solidFill>
              </a:rPr>
              <a:t>Método del barreno</a:t>
            </a:r>
            <a:endParaRPr lang="es-AR" sz="1300" b="1" dirty="0">
              <a:solidFill>
                <a:srgbClr val="462920"/>
              </a:solidFill>
            </a:endParaRPr>
          </a:p>
          <a:p>
            <a:pPr>
              <a:spcAft>
                <a:spcPts val="600"/>
              </a:spcAft>
            </a:pPr>
            <a:r>
              <a:rPr lang="es-AR" sz="1300" b="1" dirty="0" smtClean="0">
                <a:solidFill>
                  <a:srgbClr val="462920"/>
                </a:solidFill>
              </a:rPr>
              <a:t>E. </a:t>
            </a:r>
            <a:r>
              <a:rPr lang="es-AR" sz="1300" b="1" dirty="0" smtClean="0">
                <a:solidFill>
                  <a:srgbClr val="462920"/>
                </a:solidFill>
              </a:rPr>
              <a:t>Método cerca de la superficie</a:t>
            </a:r>
            <a:endParaRPr lang="es-AR" sz="1300" b="1" dirty="0">
              <a:solidFill>
                <a:srgbClr val="462920"/>
              </a:solidFill>
            </a:endParaRPr>
          </a:p>
          <a:p>
            <a:pPr>
              <a:spcAft>
                <a:spcPts val="600"/>
              </a:spcAft>
            </a:pPr>
            <a:r>
              <a:rPr lang="es-AR" sz="1300" b="1" dirty="0" smtClean="0">
                <a:solidFill>
                  <a:srgbClr val="462920"/>
                </a:solidFill>
              </a:rPr>
              <a:t>F. </a:t>
            </a:r>
            <a:r>
              <a:rPr lang="es-AR" sz="1300" b="1" dirty="0" smtClean="0">
                <a:solidFill>
                  <a:srgbClr val="462920"/>
                </a:solidFill>
              </a:rPr>
              <a:t>Reportar sus datos a GLOBE</a:t>
            </a:r>
            <a:endParaRPr lang="es-AR" sz="1300" b="1" dirty="0">
              <a:solidFill>
                <a:srgbClr val="462920"/>
              </a:solidFill>
            </a:endParaRPr>
          </a:p>
          <a:p>
            <a:pPr>
              <a:spcAft>
                <a:spcPts val="600"/>
              </a:spcAft>
            </a:pPr>
            <a:r>
              <a:rPr lang="es-AR" sz="1300" b="1" dirty="0" smtClean="0">
                <a:solidFill>
                  <a:srgbClr val="462920"/>
                </a:solidFill>
              </a:rPr>
              <a:t>G. </a:t>
            </a:r>
            <a:r>
              <a:rPr lang="es-AR" sz="1300" b="1" dirty="0" smtClean="0">
                <a:solidFill>
                  <a:srgbClr val="462920"/>
                </a:solidFill>
              </a:rPr>
              <a:t>Visualizar sus datos</a:t>
            </a:r>
            <a:endParaRPr lang="es-AR" sz="1300" b="1" dirty="0">
              <a:solidFill>
                <a:srgbClr val="462920"/>
              </a:solidFill>
            </a:endParaRPr>
          </a:p>
          <a:p>
            <a:pPr>
              <a:spcAft>
                <a:spcPts val="600"/>
              </a:spcAft>
            </a:pPr>
            <a:r>
              <a:rPr lang="es-AR" sz="1300" b="1" dirty="0" smtClean="0">
                <a:solidFill>
                  <a:srgbClr val="462920"/>
                </a:solidFill>
              </a:rPr>
              <a:t>H. Auto evaluación</a:t>
            </a:r>
          </a:p>
          <a:p>
            <a:pPr>
              <a:spcAft>
                <a:spcPts val="600"/>
              </a:spcAft>
            </a:pPr>
            <a:r>
              <a:rPr lang="es-AR" sz="1300" b="1" dirty="0" smtClean="0">
                <a:solidFill>
                  <a:srgbClr val="462920"/>
                </a:solidFill>
              </a:rPr>
              <a:t>I. Información adicional</a:t>
            </a:r>
            <a:endParaRPr lang="es-AR" sz="1300" b="1" dirty="0">
              <a:solidFill>
                <a:srgbClr val="462920"/>
              </a:solidFill>
            </a:endParaRPr>
          </a:p>
        </p:txBody>
      </p:sp>
    </p:spTree>
    <p:extLst>
      <p:ext uri="{BB962C8B-B14F-4D97-AF65-F5344CB8AC3E}">
        <p14:creationId xmlns:p14="http://schemas.microsoft.com/office/powerpoint/2010/main" val="18697263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7412239-1292-C749-8343-A6DE4C9B54BD}" type="slidenum">
              <a:rPr lang="en-US" smtClean="0"/>
              <a:t>5</a:t>
            </a:fld>
            <a:endParaRPr lang="en-US" dirty="0"/>
          </a:p>
        </p:txBody>
      </p:sp>
      <p:sp>
        <p:nvSpPr>
          <p:cNvPr id="3" name="Title 2">
            <a:extLst>
              <a:ext uri="{FF2B5EF4-FFF2-40B4-BE49-F238E27FC236}">
                <a16:creationId xmlns:a16="http://schemas.microsoft.com/office/drawing/2014/main" id="{AD789F4C-BC78-4A6B-82B6-13A0A892C86A}"/>
              </a:ext>
            </a:extLst>
          </p:cNvPr>
          <p:cNvSpPr>
            <a:spLocks noGrp="1"/>
          </p:cNvSpPr>
          <p:nvPr>
            <p:ph type="title"/>
          </p:nvPr>
        </p:nvSpPr>
        <p:spPr>
          <a:xfrm>
            <a:off x="1467442" y="953043"/>
            <a:ext cx="5721634" cy="644473"/>
          </a:xfrm>
        </p:spPr>
        <p:txBody>
          <a:bodyPr/>
          <a:lstStyle/>
          <a:p>
            <a:r>
              <a:rPr lang="es-ES" sz="2800" b="1" dirty="0">
                <a:solidFill>
                  <a:srgbClr val="48340C"/>
                </a:solidFill>
                <a:latin typeface="Calibri" panose="020F0502020204030204" pitchFamily="34" charset="0"/>
                <a:ea typeface="+mn-ea"/>
                <a:cs typeface="+mn-cs"/>
              </a:rPr>
              <a:t>Lo que revela la estructura del suelo</a:t>
            </a:r>
            <a:endParaRPr lang="es-AR" dirty="0"/>
          </a:p>
        </p:txBody>
      </p:sp>
      <p:sp>
        <p:nvSpPr>
          <p:cNvPr id="10" name="Content Placeholder 2"/>
          <p:cNvSpPr txBox="1">
            <a:spLocks/>
          </p:cNvSpPr>
          <p:nvPr/>
        </p:nvSpPr>
        <p:spPr>
          <a:xfrm>
            <a:off x="1467442" y="1597516"/>
            <a:ext cx="7327421" cy="954217"/>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ts val="0"/>
              </a:spcBef>
              <a:buClr>
                <a:srgbClr val="000000"/>
              </a:buClr>
              <a:buSzPct val="25000"/>
              <a:buNone/>
            </a:pPr>
            <a:r>
              <a:rPr lang="es-ES" sz="1800" dirty="0">
                <a:solidFill>
                  <a:srgbClr val="000000"/>
                </a:solidFill>
                <a:latin typeface="Arial"/>
                <a:ea typeface="Arial"/>
                <a:cs typeface="Arial"/>
                <a:sym typeface="Arial"/>
              </a:rPr>
              <a:t>La estructura del suelo proporciona información sobre el tamaño y la forma de los espacios porosos en el suelo a través de los cuales fluyen el agua y el aire, y en los que crecen las raíces de las plantas. Aquí están los 7 tipos de estructura del suelo:</a:t>
            </a:r>
            <a:endParaRPr lang="es-AR" sz="1800" dirty="0">
              <a:solidFill>
                <a:schemeClr val="dk1"/>
              </a:solidFill>
              <a:ea typeface="Calibri"/>
              <a:cs typeface="Calibri"/>
              <a:sym typeface="Calibri"/>
            </a:endParaRPr>
          </a:p>
        </p:txBody>
      </p:sp>
      <p:pic>
        <p:nvPicPr>
          <p:cNvPr id="5" name="Content Placeholder 4" descr="This is a series of photographs showing different soil structure types: granular, blocky, massive, single grained, prismatic, columnar and platy."/>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b="53145"/>
          <a:stretch/>
        </p:blipFill>
        <p:spPr>
          <a:xfrm>
            <a:off x="1462766" y="2476235"/>
            <a:ext cx="6909099" cy="1800201"/>
          </a:xfrm>
        </p:spPr>
      </p:pic>
      <p:sp>
        <p:nvSpPr>
          <p:cNvPr id="13" name="Shape 140"/>
          <p:cNvSpPr txBox="1"/>
          <p:nvPr/>
        </p:nvSpPr>
        <p:spPr>
          <a:xfrm>
            <a:off x="4948380" y="6395023"/>
            <a:ext cx="3594679" cy="354933"/>
          </a:xfrm>
          <a:prstGeom prst="rect">
            <a:avLst/>
          </a:prstGeom>
          <a:noFill/>
          <a:ln>
            <a:noFill/>
          </a:ln>
        </p:spPr>
        <p:txBody>
          <a:bodyPr lIns="91425" tIns="45700" rIns="91425" bIns="45700" anchor="t" anchorCtr="0">
            <a:noAutofit/>
          </a:bodyPr>
          <a:lstStyle/>
          <a:p>
            <a:pPr lvl="0">
              <a:buSzPct val="25000"/>
            </a:pPr>
            <a:r>
              <a:rPr lang="es-ES" sz="1200" dirty="0">
                <a:solidFill>
                  <a:schemeClr val="dk1"/>
                </a:solidFill>
                <a:ea typeface="Calibri"/>
                <a:cs typeface="Calibri"/>
                <a:sym typeface="Calibri"/>
              </a:rPr>
              <a:t>Imágenes de grano único y masivo cortesía de </a:t>
            </a:r>
            <a:r>
              <a:rPr lang="es-ES" sz="1200" dirty="0" err="1">
                <a:solidFill>
                  <a:schemeClr val="dk1"/>
                </a:solidFill>
                <a:ea typeface="Calibri"/>
                <a:cs typeface="Calibri"/>
                <a:sym typeface="Calibri"/>
              </a:rPr>
              <a:t>Izolda</a:t>
            </a:r>
            <a:r>
              <a:rPr lang="es-ES" sz="1200" dirty="0">
                <a:solidFill>
                  <a:schemeClr val="dk1"/>
                </a:solidFill>
                <a:ea typeface="Calibri"/>
                <a:cs typeface="Calibri"/>
                <a:sym typeface="Calibri"/>
              </a:rPr>
              <a:t> </a:t>
            </a:r>
            <a:r>
              <a:rPr lang="es-ES" sz="1200" dirty="0" err="1">
                <a:solidFill>
                  <a:schemeClr val="dk1"/>
                </a:solidFill>
                <a:ea typeface="Calibri"/>
                <a:cs typeface="Calibri"/>
                <a:sym typeface="Calibri"/>
              </a:rPr>
              <a:t>Tracktenberg</a:t>
            </a:r>
            <a:r>
              <a:rPr lang="es-ES" sz="1200" dirty="0">
                <a:solidFill>
                  <a:schemeClr val="dk1"/>
                </a:solidFill>
                <a:ea typeface="Calibri"/>
                <a:cs typeface="Calibri"/>
                <a:sym typeface="Calibri"/>
              </a:rPr>
              <a:t>; otras imágenes cortesía de la NASA.</a:t>
            </a:r>
            <a:endParaRPr lang="en-US" sz="1200" dirty="0">
              <a:solidFill>
                <a:schemeClr val="dk1"/>
              </a:solidFill>
              <a:latin typeface="Calibri"/>
              <a:ea typeface="Calibri"/>
              <a:cs typeface="Calibri"/>
              <a:sym typeface="Calibri"/>
            </a:endParaRPr>
          </a:p>
        </p:txBody>
      </p:sp>
      <p:sp>
        <p:nvSpPr>
          <p:cNvPr id="4" name="CuadroTexto 3"/>
          <p:cNvSpPr txBox="1"/>
          <p:nvPr/>
        </p:nvSpPr>
        <p:spPr>
          <a:xfrm>
            <a:off x="2216727" y="4168576"/>
            <a:ext cx="1320800" cy="338554"/>
          </a:xfrm>
          <a:prstGeom prst="rect">
            <a:avLst/>
          </a:prstGeom>
          <a:noFill/>
        </p:spPr>
        <p:txBody>
          <a:bodyPr wrap="square" rtlCol="0">
            <a:spAutoFit/>
          </a:bodyPr>
          <a:lstStyle/>
          <a:p>
            <a:pPr algn="ctr"/>
            <a:r>
              <a:rPr lang="es-AR" sz="1600" dirty="0" smtClean="0"/>
              <a:t>Granular</a:t>
            </a:r>
            <a:endParaRPr lang="es-AR" sz="1600" dirty="0"/>
          </a:p>
        </p:txBody>
      </p:sp>
      <p:sp>
        <p:nvSpPr>
          <p:cNvPr id="11" name="CuadroTexto 10"/>
          <p:cNvSpPr txBox="1"/>
          <p:nvPr/>
        </p:nvSpPr>
        <p:spPr>
          <a:xfrm>
            <a:off x="4025320" y="4168576"/>
            <a:ext cx="2382982" cy="338554"/>
          </a:xfrm>
          <a:prstGeom prst="rect">
            <a:avLst/>
          </a:prstGeom>
          <a:noFill/>
        </p:spPr>
        <p:txBody>
          <a:bodyPr wrap="square" rtlCol="0">
            <a:spAutoFit/>
          </a:bodyPr>
          <a:lstStyle/>
          <a:p>
            <a:pPr algn="ctr"/>
            <a:r>
              <a:rPr lang="es-AR" sz="1600" dirty="0" smtClean="0"/>
              <a:t>Estructura de bloque</a:t>
            </a:r>
            <a:endParaRPr lang="es-AR" sz="1600" dirty="0"/>
          </a:p>
        </p:txBody>
      </p:sp>
      <p:sp>
        <p:nvSpPr>
          <p:cNvPr id="12" name="CuadroTexto 11"/>
          <p:cNvSpPr txBox="1"/>
          <p:nvPr/>
        </p:nvSpPr>
        <p:spPr>
          <a:xfrm>
            <a:off x="6215495" y="4168576"/>
            <a:ext cx="2327564" cy="338554"/>
          </a:xfrm>
          <a:prstGeom prst="rect">
            <a:avLst/>
          </a:prstGeom>
          <a:noFill/>
        </p:spPr>
        <p:txBody>
          <a:bodyPr wrap="square" rtlCol="0">
            <a:spAutoFit/>
          </a:bodyPr>
          <a:lstStyle/>
          <a:p>
            <a:pPr algn="ctr"/>
            <a:r>
              <a:rPr lang="es-AR" sz="1600" dirty="0" smtClean="0"/>
              <a:t>Estructura masiva</a:t>
            </a:r>
            <a:endParaRPr lang="es-AR" sz="1600" dirty="0"/>
          </a:p>
        </p:txBody>
      </p:sp>
      <p:sp>
        <p:nvSpPr>
          <p:cNvPr id="15" name="CuadroTexto 14"/>
          <p:cNvSpPr txBox="1"/>
          <p:nvPr/>
        </p:nvSpPr>
        <p:spPr>
          <a:xfrm>
            <a:off x="1310814" y="6021188"/>
            <a:ext cx="1691413" cy="830997"/>
          </a:xfrm>
          <a:prstGeom prst="rect">
            <a:avLst/>
          </a:prstGeom>
          <a:noFill/>
        </p:spPr>
        <p:txBody>
          <a:bodyPr wrap="square" rtlCol="0">
            <a:spAutoFit/>
          </a:bodyPr>
          <a:lstStyle/>
          <a:p>
            <a:pPr algn="ctr"/>
            <a:r>
              <a:rPr lang="es-AR" sz="1600" dirty="0" smtClean="0"/>
              <a:t>Estructura granular individual</a:t>
            </a:r>
            <a:endParaRPr lang="es-AR" sz="1600" dirty="0"/>
          </a:p>
        </p:txBody>
      </p:sp>
      <p:sp>
        <p:nvSpPr>
          <p:cNvPr id="16" name="CuadroTexto 15"/>
          <p:cNvSpPr txBox="1"/>
          <p:nvPr/>
        </p:nvSpPr>
        <p:spPr>
          <a:xfrm>
            <a:off x="2752559" y="6104870"/>
            <a:ext cx="2005449" cy="338554"/>
          </a:xfrm>
          <a:prstGeom prst="rect">
            <a:avLst/>
          </a:prstGeom>
          <a:noFill/>
        </p:spPr>
        <p:txBody>
          <a:bodyPr wrap="square" rtlCol="0">
            <a:spAutoFit/>
          </a:bodyPr>
          <a:lstStyle/>
          <a:p>
            <a:pPr algn="ctr"/>
            <a:r>
              <a:rPr lang="es-AR" sz="1600" dirty="0" smtClean="0"/>
              <a:t>Prismática</a:t>
            </a:r>
            <a:endParaRPr lang="es-AR" sz="1600" dirty="0"/>
          </a:p>
        </p:txBody>
      </p:sp>
      <p:sp>
        <p:nvSpPr>
          <p:cNvPr id="17" name="CuadroTexto 16"/>
          <p:cNvSpPr txBox="1"/>
          <p:nvPr/>
        </p:nvSpPr>
        <p:spPr>
          <a:xfrm>
            <a:off x="4452501" y="6104870"/>
            <a:ext cx="2005449" cy="338554"/>
          </a:xfrm>
          <a:prstGeom prst="rect">
            <a:avLst/>
          </a:prstGeom>
          <a:noFill/>
        </p:spPr>
        <p:txBody>
          <a:bodyPr wrap="square" rtlCol="0">
            <a:spAutoFit/>
          </a:bodyPr>
          <a:lstStyle/>
          <a:p>
            <a:pPr algn="ctr"/>
            <a:r>
              <a:rPr lang="es-AR" sz="1600" dirty="0" err="1" smtClean="0"/>
              <a:t>Columnar</a:t>
            </a:r>
            <a:endParaRPr lang="es-AR" sz="1600" dirty="0"/>
          </a:p>
        </p:txBody>
      </p:sp>
      <p:sp>
        <p:nvSpPr>
          <p:cNvPr id="18" name="CuadroTexto 17"/>
          <p:cNvSpPr txBox="1"/>
          <p:nvPr/>
        </p:nvSpPr>
        <p:spPr>
          <a:xfrm>
            <a:off x="6476406" y="6067926"/>
            <a:ext cx="2005449" cy="338554"/>
          </a:xfrm>
          <a:prstGeom prst="rect">
            <a:avLst/>
          </a:prstGeom>
          <a:noFill/>
        </p:spPr>
        <p:txBody>
          <a:bodyPr wrap="square" rtlCol="0">
            <a:spAutoFit/>
          </a:bodyPr>
          <a:lstStyle/>
          <a:p>
            <a:pPr algn="ctr"/>
            <a:r>
              <a:rPr lang="es-AR" sz="1600" dirty="0" smtClean="0"/>
              <a:t>Plana</a:t>
            </a:r>
            <a:endParaRPr lang="es-AR" sz="1600" dirty="0"/>
          </a:p>
        </p:txBody>
      </p:sp>
      <p:pic>
        <p:nvPicPr>
          <p:cNvPr id="19" name="Content Placeholder 4" descr="This is a series of photographs showing different soil structure types: granular, blocky, massive, single grained, prismatic, columnar and platy."/>
          <p:cNvPicPr>
            <a:picLocks noChangeAspect="1"/>
          </p:cNvPicPr>
          <p:nvPr/>
        </p:nvPicPr>
        <p:blipFill rotWithShape="1">
          <a:blip r:embed="rId3">
            <a:extLst>
              <a:ext uri="{28A0092B-C50C-407E-A947-70E740481C1C}">
                <a14:useLocalDpi xmlns:a14="http://schemas.microsoft.com/office/drawing/2010/main" val="0"/>
              </a:ext>
            </a:extLst>
          </a:blip>
          <a:srcRect t="54068" b="6987"/>
          <a:stretch/>
        </p:blipFill>
        <p:spPr>
          <a:xfrm>
            <a:off x="1462766" y="4553527"/>
            <a:ext cx="6909099" cy="1496291"/>
          </a:xfrm>
          <a:prstGeom prst="rect">
            <a:avLst/>
          </a:prstGeom>
        </p:spPr>
      </p:pic>
      <p:sp>
        <p:nvSpPr>
          <p:cNvPr id="20" name="CuadroTexto 19"/>
          <p:cNvSpPr txBox="1"/>
          <p:nvPr/>
        </p:nvSpPr>
        <p:spPr>
          <a:xfrm>
            <a:off x="29532" y="1085757"/>
            <a:ext cx="1160471" cy="5509200"/>
          </a:xfrm>
          <a:prstGeom prst="rect">
            <a:avLst/>
          </a:prstGeom>
          <a:noFill/>
        </p:spPr>
        <p:txBody>
          <a:bodyPr wrap="square" rtlCol="0">
            <a:spAutoFit/>
          </a:bodyPr>
          <a:lstStyle/>
          <a:p>
            <a:pPr>
              <a:spcAft>
                <a:spcPts val="600"/>
              </a:spcAft>
            </a:pPr>
            <a:r>
              <a:rPr lang="es-AR" sz="1300" b="1" dirty="0" smtClean="0">
                <a:solidFill>
                  <a:schemeClr val="bg1"/>
                </a:solidFill>
              </a:rPr>
              <a:t>A. ¿Por qué </a:t>
            </a:r>
            <a:r>
              <a:rPr lang="es-AR" sz="1300" b="1" dirty="0" smtClean="0">
                <a:solidFill>
                  <a:schemeClr val="bg1"/>
                </a:solidFill>
              </a:rPr>
              <a:t>caracterizar el perfil del suelo?</a:t>
            </a:r>
            <a:endParaRPr lang="es-AR" sz="1300" b="1" dirty="0" smtClean="0">
              <a:solidFill>
                <a:srgbClr val="462920"/>
              </a:solidFill>
            </a:endParaRPr>
          </a:p>
          <a:p>
            <a:pPr>
              <a:spcAft>
                <a:spcPts val="600"/>
              </a:spcAft>
            </a:pPr>
            <a:r>
              <a:rPr lang="es-AR" sz="1300" b="1" dirty="0">
                <a:solidFill>
                  <a:srgbClr val="462920"/>
                </a:solidFill>
              </a:rPr>
              <a:t>B</a:t>
            </a:r>
            <a:r>
              <a:rPr lang="es-AR" sz="1300" b="1" dirty="0" smtClean="0">
                <a:solidFill>
                  <a:srgbClr val="462920"/>
                </a:solidFill>
              </a:rPr>
              <a:t>. </a:t>
            </a:r>
            <a:r>
              <a:rPr lang="es-AR" sz="1300" b="1" dirty="0" smtClean="0">
                <a:solidFill>
                  <a:srgbClr val="462920"/>
                </a:solidFill>
              </a:rPr>
              <a:t>Seleccione y defina su sitio</a:t>
            </a:r>
            <a:endParaRPr lang="es-AR" sz="1300" b="1" dirty="0">
              <a:solidFill>
                <a:srgbClr val="462920"/>
              </a:solidFill>
            </a:endParaRPr>
          </a:p>
          <a:p>
            <a:pPr>
              <a:spcAft>
                <a:spcPts val="600"/>
              </a:spcAft>
            </a:pPr>
            <a:r>
              <a:rPr lang="es-AR" sz="1300" b="1" dirty="0" smtClean="0">
                <a:solidFill>
                  <a:srgbClr val="462920"/>
                </a:solidFill>
              </a:rPr>
              <a:t>C. </a:t>
            </a:r>
            <a:r>
              <a:rPr lang="es-AR" sz="1300" b="1" dirty="0" smtClean="0">
                <a:solidFill>
                  <a:srgbClr val="462920"/>
                </a:solidFill>
              </a:rPr>
              <a:t>Método del pozo</a:t>
            </a:r>
            <a:endParaRPr lang="es-AR" sz="1300" b="1" dirty="0">
              <a:solidFill>
                <a:srgbClr val="462920"/>
              </a:solidFill>
            </a:endParaRPr>
          </a:p>
          <a:p>
            <a:pPr>
              <a:spcAft>
                <a:spcPts val="600"/>
              </a:spcAft>
            </a:pPr>
            <a:r>
              <a:rPr lang="es-AR" sz="1300" b="1" dirty="0" smtClean="0">
                <a:solidFill>
                  <a:srgbClr val="462920"/>
                </a:solidFill>
              </a:rPr>
              <a:t>D. </a:t>
            </a:r>
            <a:r>
              <a:rPr lang="es-AR" sz="1300" b="1" dirty="0" smtClean="0">
                <a:solidFill>
                  <a:srgbClr val="462920"/>
                </a:solidFill>
              </a:rPr>
              <a:t>Método del barreno</a:t>
            </a:r>
            <a:endParaRPr lang="es-AR" sz="1300" b="1" dirty="0">
              <a:solidFill>
                <a:srgbClr val="462920"/>
              </a:solidFill>
            </a:endParaRPr>
          </a:p>
          <a:p>
            <a:pPr>
              <a:spcAft>
                <a:spcPts val="600"/>
              </a:spcAft>
            </a:pPr>
            <a:r>
              <a:rPr lang="es-AR" sz="1300" b="1" dirty="0" smtClean="0">
                <a:solidFill>
                  <a:srgbClr val="462920"/>
                </a:solidFill>
              </a:rPr>
              <a:t>E. </a:t>
            </a:r>
            <a:r>
              <a:rPr lang="es-AR" sz="1300" b="1" dirty="0" smtClean="0">
                <a:solidFill>
                  <a:srgbClr val="462920"/>
                </a:solidFill>
              </a:rPr>
              <a:t>Método cerca de la superficie</a:t>
            </a:r>
            <a:endParaRPr lang="es-AR" sz="1300" b="1" dirty="0">
              <a:solidFill>
                <a:srgbClr val="462920"/>
              </a:solidFill>
            </a:endParaRPr>
          </a:p>
          <a:p>
            <a:pPr>
              <a:spcAft>
                <a:spcPts val="600"/>
              </a:spcAft>
            </a:pPr>
            <a:r>
              <a:rPr lang="es-AR" sz="1300" b="1" dirty="0" smtClean="0">
                <a:solidFill>
                  <a:srgbClr val="462920"/>
                </a:solidFill>
              </a:rPr>
              <a:t>F. </a:t>
            </a:r>
            <a:r>
              <a:rPr lang="es-AR" sz="1300" b="1" dirty="0" smtClean="0">
                <a:solidFill>
                  <a:srgbClr val="462920"/>
                </a:solidFill>
              </a:rPr>
              <a:t>Reportar sus datos a GLOBE</a:t>
            </a:r>
            <a:endParaRPr lang="es-AR" sz="1300" b="1" dirty="0">
              <a:solidFill>
                <a:srgbClr val="462920"/>
              </a:solidFill>
            </a:endParaRPr>
          </a:p>
          <a:p>
            <a:pPr>
              <a:spcAft>
                <a:spcPts val="600"/>
              </a:spcAft>
            </a:pPr>
            <a:r>
              <a:rPr lang="es-AR" sz="1300" b="1" dirty="0" smtClean="0">
                <a:solidFill>
                  <a:srgbClr val="462920"/>
                </a:solidFill>
              </a:rPr>
              <a:t>G. </a:t>
            </a:r>
            <a:r>
              <a:rPr lang="es-AR" sz="1300" b="1" dirty="0" smtClean="0">
                <a:solidFill>
                  <a:srgbClr val="462920"/>
                </a:solidFill>
              </a:rPr>
              <a:t>Visualizar sus datos</a:t>
            </a:r>
            <a:endParaRPr lang="es-AR" sz="1300" b="1" dirty="0">
              <a:solidFill>
                <a:srgbClr val="462920"/>
              </a:solidFill>
            </a:endParaRPr>
          </a:p>
          <a:p>
            <a:pPr>
              <a:spcAft>
                <a:spcPts val="600"/>
              </a:spcAft>
            </a:pPr>
            <a:r>
              <a:rPr lang="es-AR" sz="1300" b="1" dirty="0" smtClean="0">
                <a:solidFill>
                  <a:srgbClr val="462920"/>
                </a:solidFill>
              </a:rPr>
              <a:t>H. Auto evaluación</a:t>
            </a:r>
          </a:p>
          <a:p>
            <a:pPr>
              <a:spcAft>
                <a:spcPts val="600"/>
              </a:spcAft>
            </a:pPr>
            <a:r>
              <a:rPr lang="es-AR" sz="1300" b="1" dirty="0" smtClean="0">
                <a:solidFill>
                  <a:srgbClr val="462920"/>
                </a:solidFill>
              </a:rPr>
              <a:t>I. Información adicional</a:t>
            </a:r>
            <a:endParaRPr lang="es-AR" sz="1300" b="1" dirty="0">
              <a:solidFill>
                <a:srgbClr val="462920"/>
              </a:solidFill>
            </a:endParaRPr>
          </a:p>
        </p:txBody>
      </p:sp>
    </p:spTree>
    <p:extLst>
      <p:ext uri="{BB962C8B-B14F-4D97-AF65-F5344CB8AC3E}">
        <p14:creationId xmlns:p14="http://schemas.microsoft.com/office/powerpoint/2010/main" val="17030199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7412239-1292-C749-8343-A6DE4C9B54BD}" type="slidenum">
              <a:rPr lang="en-US" smtClean="0"/>
              <a:t>6</a:t>
            </a:fld>
            <a:endParaRPr lang="en-US" dirty="0"/>
          </a:p>
        </p:txBody>
      </p:sp>
      <p:sp>
        <p:nvSpPr>
          <p:cNvPr id="3" name="Title 2">
            <a:extLst>
              <a:ext uri="{FF2B5EF4-FFF2-40B4-BE49-F238E27FC236}">
                <a16:creationId xmlns:a16="http://schemas.microsoft.com/office/drawing/2014/main" id="{C537F215-AA2D-45F9-81BC-C5592DA5BBFB}"/>
              </a:ext>
            </a:extLst>
          </p:cNvPr>
          <p:cNvSpPr>
            <a:spLocks noGrp="1"/>
          </p:cNvSpPr>
          <p:nvPr>
            <p:ph type="title"/>
          </p:nvPr>
        </p:nvSpPr>
        <p:spPr>
          <a:xfrm>
            <a:off x="1400349" y="996762"/>
            <a:ext cx="6560784" cy="833053"/>
          </a:xfrm>
        </p:spPr>
        <p:txBody>
          <a:bodyPr/>
          <a:lstStyle/>
          <a:p>
            <a:pPr rtl="0" eaLnBrk="1" latinLnBrk="0" hangingPunct="1"/>
            <a:r>
              <a:rPr lang="es-AR" sz="2800" b="1" kern="1200" dirty="0" smtClean="0">
                <a:solidFill>
                  <a:srgbClr val="48340C"/>
                </a:solidFill>
                <a:effectLst/>
                <a:latin typeface="Calibri" panose="020F0502020204030204" pitchFamily="34" charset="0"/>
                <a:ea typeface="+mn-ea"/>
                <a:cs typeface="+mn-cs"/>
              </a:rPr>
              <a:t>Lo que revela el color del suelo</a:t>
            </a:r>
            <a:endParaRPr lang="es-AR" dirty="0"/>
          </a:p>
        </p:txBody>
      </p:sp>
      <p:sp>
        <p:nvSpPr>
          <p:cNvPr id="10" name="Content Placeholder 2"/>
          <p:cNvSpPr txBox="1">
            <a:spLocks/>
          </p:cNvSpPr>
          <p:nvPr/>
        </p:nvSpPr>
        <p:spPr>
          <a:xfrm>
            <a:off x="1400349" y="1829815"/>
            <a:ext cx="3520786" cy="360670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just">
              <a:spcBef>
                <a:spcPts val="0"/>
              </a:spcBef>
              <a:buClr>
                <a:srgbClr val="000000"/>
              </a:buClr>
              <a:buSzPct val="25000"/>
              <a:buNone/>
            </a:pPr>
            <a:r>
              <a:rPr lang="es-ES" sz="1800" dirty="0">
                <a:solidFill>
                  <a:srgbClr val="000000"/>
                </a:solidFill>
                <a:latin typeface="Arial"/>
                <a:ea typeface="Arial"/>
                <a:cs typeface="Arial"/>
                <a:sym typeface="Arial"/>
              </a:rPr>
              <a:t>El color del suelo indica el contenido químico del suelo o los recubrimientos de las partículas del suelo.</a:t>
            </a:r>
          </a:p>
          <a:p>
            <a:pPr marL="0" lvl="0" indent="0" algn="just">
              <a:spcBef>
                <a:spcPts val="0"/>
              </a:spcBef>
              <a:buClr>
                <a:srgbClr val="000000"/>
              </a:buClr>
              <a:buSzPct val="25000"/>
              <a:buNone/>
            </a:pPr>
            <a:endParaRPr lang="es-ES" sz="1800" dirty="0">
              <a:solidFill>
                <a:srgbClr val="000000"/>
              </a:solidFill>
              <a:latin typeface="Arial"/>
              <a:ea typeface="Arial"/>
              <a:cs typeface="Arial"/>
              <a:sym typeface="Arial"/>
            </a:endParaRPr>
          </a:p>
          <a:p>
            <a:pPr marL="0" lvl="0" indent="0" algn="just">
              <a:spcBef>
                <a:spcPts val="0"/>
              </a:spcBef>
              <a:buClr>
                <a:srgbClr val="000000"/>
              </a:buClr>
              <a:buSzPct val="25000"/>
              <a:buNone/>
            </a:pPr>
            <a:endParaRPr lang="es-ES" sz="1800" dirty="0">
              <a:solidFill>
                <a:srgbClr val="000000"/>
              </a:solidFill>
              <a:latin typeface="Arial"/>
              <a:ea typeface="Arial"/>
              <a:cs typeface="Arial"/>
              <a:sym typeface="Arial"/>
            </a:endParaRPr>
          </a:p>
          <a:p>
            <a:pPr marL="0" lvl="0" indent="0" algn="just">
              <a:spcBef>
                <a:spcPts val="0"/>
              </a:spcBef>
              <a:buClr>
                <a:srgbClr val="000000"/>
              </a:buClr>
              <a:buSzPct val="25000"/>
              <a:buNone/>
            </a:pPr>
            <a:r>
              <a:rPr lang="es-ES" sz="1800" dirty="0">
                <a:solidFill>
                  <a:srgbClr val="000000"/>
                </a:solidFill>
                <a:latin typeface="Arial"/>
                <a:ea typeface="Arial"/>
                <a:cs typeface="Arial"/>
                <a:sym typeface="Arial"/>
              </a:rPr>
              <a:t>Por ejemplo, los colores oscuros suelen indicar la presencia de materia orgánica.</a:t>
            </a:r>
          </a:p>
          <a:p>
            <a:pPr marL="0" lvl="0" indent="0" algn="just">
              <a:spcBef>
                <a:spcPts val="0"/>
              </a:spcBef>
              <a:buClr>
                <a:srgbClr val="000000"/>
              </a:buClr>
              <a:buSzPct val="25000"/>
              <a:buNone/>
            </a:pPr>
            <a:endParaRPr lang="es-ES" sz="1800" dirty="0">
              <a:solidFill>
                <a:srgbClr val="000000"/>
              </a:solidFill>
              <a:latin typeface="Arial"/>
              <a:ea typeface="Arial"/>
              <a:cs typeface="Arial"/>
              <a:sym typeface="Arial"/>
            </a:endParaRPr>
          </a:p>
          <a:p>
            <a:pPr marL="0" lvl="0" indent="0" algn="just">
              <a:spcBef>
                <a:spcPts val="0"/>
              </a:spcBef>
              <a:buClr>
                <a:srgbClr val="000000"/>
              </a:buClr>
              <a:buSzPct val="25000"/>
              <a:buNone/>
            </a:pPr>
            <a:endParaRPr lang="es-ES" sz="1800" dirty="0">
              <a:solidFill>
                <a:srgbClr val="000000"/>
              </a:solidFill>
              <a:latin typeface="Arial"/>
              <a:ea typeface="Arial"/>
              <a:cs typeface="Arial"/>
              <a:sym typeface="Arial"/>
            </a:endParaRPr>
          </a:p>
          <a:p>
            <a:pPr marL="0" lvl="0" indent="0" algn="just">
              <a:spcBef>
                <a:spcPts val="0"/>
              </a:spcBef>
              <a:buClr>
                <a:srgbClr val="000000"/>
              </a:buClr>
              <a:buSzPct val="25000"/>
              <a:buNone/>
            </a:pPr>
            <a:r>
              <a:rPr lang="es-ES" sz="1800" dirty="0">
                <a:solidFill>
                  <a:srgbClr val="000000"/>
                </a:solidFill>
                <a:latin typeface="Arial"/>
                <a:ea typeface="Arial"/>
                <a:cs typeface="Arial"/>
                <a:sym typeface="Arial"/>
              </a:rPr>
              <a:t>La presencia de hierro y algunos otros minerales puede producir suelos rojos y amarillos.</a:t>
            </a:r>
            <a:endParaRPr lang="es-AR" sz="1800" dirty="0">
              <a:solidFill>
                <a:schemeClr val="dk1"/>
              </a:solidFill>
              <a:ea typeface="Calibri"/>
              <a:cs typeface="Calibri"/>
              <a:sym typeface="Calibri"/>
            </a:endParaRPr>
          </a:p>
        </p:txBody>
      </p:sp>
      <p:pic>
        <p:nvPicPr>
          <p:cNvPr id="11" name="Shape 151" descr="Photo of a GLOBE soil color guide being used to determine the color of a soil clod."/>
          <p:cNvPicPr preferRelativeResize="0">
            <a:picLocks noGrp="1"/>
          </p:cNvPicPr>
          <p:nvPr>
            <p:ph sz="half" idx="2"/>
          </p:nvPr>
        </p:nvPicPr>
        <p:blipFill rotWithShape="1">
          <a:blip r:embed="rId3">
            <a:alphaModFix/>
          </a:blip>
          <a:srcRect/>
          <a:stretch/>
        </p:blipFill>
        <p:spPr>
          <a:xfrm>
            <a:off x="5186550" y="1881637"/>
            <a:ext cx="3558440" cy="3039301"/>
          </a:xfrm>
          <a:prstGeom prst="rect">
            <a:avLst/>
          </a:prstGeom>
          <a:noFill/>
          <a:ln>
            <a:noFill/>
          </a:ln>
        </p:spPr>
      </p:pic>
      <p:sp>
        <p:nvSpPr>
          <p:cNvPr id="9" name="CuadroTexto 8"/>
          <p:cNvSpPr txBox="1"/>
          <p:nvPr/>
        </p:nvSpPr>
        <p:spPr>
          <a:xfrm>
            <a:off x="29532" y="1085757"/>
            <a:ext cx="1160471" cy="5509200"/>
          </a:xfrm>
          <a:prstGeom prst="rect">
            <a:avLst/>
          </a:prstGeom>
          <a:noFill/>
        </p:spPr>
        <p:txBody>
          <a:bodyPr wrap="square" rtlCol="0">
            <a:spAutoFit/>
          </a:bodyPr>
          <a:lstStyle/>
          <a:p>
            <a:pPr>
              <a:spcAft>
                <a:spcPts val="600"/>
              </a:spcAft>
            </a:pPr>
            <a:r>
              <a:rPr lang="es-AR" sz="1300" b="1" dirty="0" smtClean="0">
                <a:solidFill>
                  <a:schemeClr val="bg1"/>
                </a:solidFill>
              </a:rPr>
              <a:t>A. ¿Por qué </a:t>
            </a:r>
            <a:r>
              <a:rPr lang="es-AR" sz="1300" b="1" dirty="0" smtClean="0">
                <a:solidFill>
                  <a:schemeClr val="bg1"/>
                </a:solidFill>
              </a:rPr>
              <a:t>caracterizar el perfil del suelo?</a:t>
            </a:r>
            <a:endParaRPr lang="es-AR" sz="1300" b="1" dirty="0" smtClean="0">
              <a:solidFill>
                <a:srgbClr val="462920"/>
              </a:solidFill>
            </a:endParaRPr>
          </a:p>
          <a:p>
            <a:pPr>
              <a:spcAft>
                <a:spcPts val="600"/>
              </a:spcAft>
            </a:pPr>
            <a:r>
              <a:rPr lang="es-AR" sz="1300" b="1" dirty="0">
                <a:solidFill>
                  <a:srgbClr val="462920"/>
                </a:solidFill>
              </a:rPr>
              <a:t>B</a:t>
            </a:r>
            <a:r>
              <a:rPr lang="es-AR" sz="1300" b="1" dirty="0" smtClean="0">
                <a:solidFill>
                  <a:srgbClr val="462920"/>
                </a:solidFill>
              </a:rPr>
              <a:t>. </a:t>
            </a:r>
            <a:r>
              <a:rPr lang="es-AR" sz="1300" b="1" dirty="0" smtClean="0">
                <a:solidFill>
                  <a:srgbClr val="462920"/>
                </a:solidFill>
              </a:rPr>
              <a:t>Seleccione y defina su sitio</a:t>
            </a:r>
            <a:endParaRPr lang="es-AR" sz="1300" b="1" dirty="0">
              <a:solidFill>
                <a:srgbClr val="462920"/>
              </a:solidFill>
            </a:endParaRPr>
          </a:p>
          <a:p>
            <a:pPr>
              <a:spcAft>
                <a:spcPts val="600"/>
              </a:spcAft>
            </a:pPr>
            <a:r>
              <a:rPr lang="es-AR" sz="1300" b="1" dirty="0" smtClean="0">
                <a:solidFill>
                  <a:srgbClr val="462920"/>
                </a:solidFill>
              </a:rPr>
              <a:t>C. </a:t>
            </a:r>
            <a:r>
              <a:rPr lang="es-AR" sz="1300" b="1" dirty="0" smtClean="0">
                <a:solidFill>
                  <a:srgbClr val="462920"/>
                </a:solidFill>
              </a:rPr>
              <a:t>Método del pozo</a:t>
            </a:r>
            <a:endParaRPr lang="es-AR" sz="1300" b="1" dirty="0">
              <a:solidFill>
                <a:srgbClr val="462920"/>
              </a:solidFill>
            </a:endParaRPr>
          </a:p>
          <a:p>
            <a:pPr>
              <a:spcAft>
                <a:spcPts val="600"/>
              </a:spcAft>
            </a:pPr>
            <a:r>
              <a:rPr lang="es-AR" sz="1300" b="1" dirty="0" smtClean="0">
                <a:solidFill>
                  <a:srgbClr val="462920"/>
                </a:solidFill>
              </a:rPr>
              <a:t>D. </a:t>
            </a:r>
            <a:r>
              <a:rPr lang="es-AR" sz="1300" b="1" dirty="0" smtClean="0">
                <a:solidFill>
                  <a:srgbClr val="462920"/>
                </a:solidFill>
              </a:rPr>
              <a:t>Método del barreno</a:t>
            </a:r>
            <a:endParaRPr lang="es-AR" sz="1300" b="1" dirty="0">
              <a:solidFill>
                <a:srgbClr val="462920"/>
              </a:solidFill>
            </a:endParaRPr>
          </a:p>
          <a:p>
            <a:pPr>
              <a:spcAft>
                <a:spcPts val="600"/>
              </a:spcAft>
            </a:pPr>
            <a:r>
              <a:rPr lang="es-AR" sz="1300" b="1" dirty="0" smtClean="0">
                <a:solidFill>
                  <a:srgbClr val="462920"/>
                </a:solidFill>
              </a:rPr>
              <a:t>E. </a:t>
            </a:r>
            <a:r>
              <a:rPr lang="es-AR" sz="1300" b="1" dirty="0" smtClean="0">
                <a:solidFill>
                  <a:srgbClr val="462920"/>
                </a:solidFill>
              </a:rPr>
              <a:t>Método cerca de la superficie</a:t>
            </a:r>
            <a:endParaRPr lang="es-AR" sz="1300" b="1" dirty="0">
              <a:solidFill>
                <a:srgbClr val="462920"/>
              </a:solidFill>
            </a:endParaRPr>
          </a:p>
          <a:p>
            <a:pPr>
              <a:spcAft>
                <a:spcPts val="600"/>
              </a:spcAft>
            </a:pPr>
            <a:r>
              <a:rPr lang="es-AR" sz="1300" b="1" dirty="0" smtClean="0">
                <a:solidFill>
                  <a:srgbClr val="462920"/>
                </a:solidFill>
              </a:rPr>
              <a:t>F. </a:t>
            </a:r>
            <a:r>
              <a:rPr lang="es-AR" sz="1300" b="1" dirty="0" smtClean="0">
                <a:solidFill>
                  <a:srgbClr val="462920"/>
                </a:solidFill>
              </a:rPr>
              <a:t>Reportar sus datos a GLOBE</a:t>
            </a:r>
            <a:endParaRPr lang="es-AR" sz="1300" b="1" dirty="0">
              <a:solidFill>
                <a:srgbClr val="462920"/>
              </a:solidFill>
            </a:endParaRPr>
          </a:p>
          <a:p>
            <a:pPr>
              <a:spcAft>
                <a:spcPts val="600"/>
              </a:spcAft>
            </a:pPr>
            <a:r>
              <a:rPr lang="es-AR" sz="1300" b="1" dirty="0" smtClean="0">
                <a:solidFill>
                  <a:srgbClr val="462920"/>
                </a:solidFill>
              </a:rPr>
              <a:t>G. </a:t>
            </a:r>
            <a:r>
              <a:rPr lang="es-AR" sz="1300" b="1" dirty="0" smtClean="0">
                <a:solidFill>
                  <a:srgbClr val="462920"/>
                </a:solidFill>
              </a:rPr>
              <a:t>Visualizar sus datos</a:t>
            </a:r>
            <a:endParaRPr lang="es-AR" sz="1300" b="1" dirty="0">
              <a:solidFill>
                <a:srgbClr val="462920"/>
              </a:solidFill>
            </a:endParaRPr>
          </a:p>
          <a:p>
            <a:pPr>
              <a:spcAft>
                <a:spcPts val="600"/>
              </a:spcAft>
            </a:pPr>
            <a:r>
              <a:rPr lang="es-AR" sz="1300" b="1" dirty="0" smtClean="0">
                <a:solidFill>
                  <a:srgbClr val="462920"/>
                </a:solidFill>
              </a:rPr>
              <a:t>H. Auto evaluación</a:t>
            </a:r>
          </a:p>
          <a:p>
            <a:pPr>
              <a:spcAft>
                <a:spcPts val="600"/>
              </a:spcAft>
            </a:pPr>
            <a:r>
              <a:rPr lang="es-AR" sz="1300" b="1" dirty="0" smtClean="0">
                <a:solidFill>
                  <a:srgbClr val="462920"/>
                </a:solidFill>
              </a:rPr>
              <a:t>I. Información adicional</a:t>
            </a:r>
            <a:endParaRPr lang="es-AR" sz="1300" b="1" dirty="0">
              <a:solidFill>
                <a:srgbClr val="462920"/>
              </a:solidFill>
            </a:endParaRPr>
          </a:p>
        </p:txBody>
      </p:sp>
    </p:spTree>
    <p:extLst>
      <p:ext uri="{BB962C8B-B14F-4D97-AF65-F5344CB8AC3E}">
        <p14:creationId xmlns:p14="http://schemas.microsoft.com/office/powerpoint/2010/main" val="17691138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7412239-1292-C749-8343-A6DE4C9B54BD}" type="slidenum">
              <a:rPr lang="en-US" smtClean="0"/>
              <a:t>7</a:t>
            </a:fld>
            <a:endParaRPr lang="en-US" dirty="0"/>
          </a:p>
        </p:txBody>
      </p:sp>
      <p:sp>
        <p:nvSpPr>
          <p:cNvPr id="4" name="Title 3">
            <a:extLst>
              <a:ext uri="{FF2B5EF4-FFF2-40B4-BE49-F238E27FC236}">
                <a16:creationId xmlns:a16="http://schemas.microsoft.com/office/drawing/2014/main" id="{B76CEA35-F5BF-43F0-A1DB-01E093A686C2}"/>
              </a:ext>
            </a:extLst>
          </p:cNvPr>
          <p:cNvSpPr>
            <a:spLocks noGrp="1"/>
          </p:cNvSpPr>
          <p:nvPr>
            <p:ph type="title"/>
          </p:nvPr>
        </p:nvSpPr>
        <p:spPr>
          <a:xfrm>
            <a:off x="1400349" y="1027907"/>
            <a:ext cx="6592768" cy="611707"/>
          </a:xfrm>
        </p:spPr>
        <p:txBody>
          <a:bodyPr/>
          <a:lstStyle/>
          <a:p>
            <a:r>
              <a:rPr lang="es-ES" sz="2800" b="1" dirty="0">
                <a:solidFill>
                  <a:srgbClr val="48340C"/>
                </a:solidFill>
                <a:latin typeface="Calibri" panose="020F0502020204030204" pitchFamily="34" charset="0"/>
                <a:ea typeface="+mn-ea"/>
                <a:cs typeface="+mn-cs"/>
              </a:rPr>
              <a:t>Lo que revela la consistencia del suelo</a:t>
            </a:r>
            <a:endParaRPr lang="es-AR" dirty="0"/>
          </a:p>
        </p:txBody>
      </p:sp>
      <p:sp>
        <p:nvSpPr>
          <p:cNvPr id="10" name="Content Placeholder 2"/>
          <p:cNvSpPr txBox="1">
            <a:spLocks/>
          </p:cNvSpPr>
          <p:nvPr/>
        </p:nvSpPr>
        <p:spPr>
          <a:xfrm>
            <a:off x="1400349" y="1829816"/>
            <a:ext cx="7544146" cy="2140862"/>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ts val="0"/>
              </a:spcBef>
              <a:buClr>
                <a:srgbClr val="000000"/>
              </a:buClr>
              <a:buSzPct val="25000"/>
              <a:buNone/>
            </a:pPr>
            <a:r>
              <a:rPr lang="es-ES" sz="1800" dirty="0">
                <a:solidFill>
                  <a:srgbClr val="000000"/>
                </a:solidFill>
                <a:latin typeface="Arial"/>
                <a:ea typeface="Arial"/>
                <a:cs typeface="Arial"/>
                <a:sym typeface="Arial"/>
              </a:rPr>
              <a:t>La consistencia está determinada por la facilidad con que se separan los agregados del suelo.</a:t>
            </a:r>
          </a:p>
          <a:p>
            <a:pPr marL="0" lvl="0" indent="0">
              <a:spcBef>
                <a:spcPts val="0"/>
              </a:spcBef>
              <a:buClr>
                <a:srgbClr val="000000"/>
              </a:buClr>
              <a:buSzPct val="25000"/>
              <a:buNone/>
            </a:pPr>
            <a:endParaRPr lang="es-ES" sz="1800" dirty="0">
              <a:solidFill>
                <a:srgbClr val="000000"/>
              </a:solidFill>
              <a:latin typeface="Arial"/>
              <a:ea typeface="Arial"/>
              <a:cs typeface="Arial"/>
              <a:sym typeface="Arial"/>
            </a:endParaRPr>
          </a:p>
          <a:p>
            <a:pPr marL="0" lvl="0" indent="0">
              <a:spcBef>
                <a:spcPts val="0"/>
              </a:spcBef>
              <a:buClr>
                <a:srgbClr val="000000"/>
              </a:buClr>
              <a:buSzPct val="25000"/>
              <a:buNone/>
            </a:pPr>
            <a:r>
              <a:rPr lang="es-ES" sz="1800" dirty="0">
                <a:solidFill>
                  <a:srgbClr val="000000"/>
                </a:solidFill>
                <a:latin typeface="Arial"/>
                <a:ea typeface="Arial"/>
                <a:cs typeface="Arial"/>
                <a:sym typeface="Arial"/>
              </a:rPr>
              <a:t>Si un suelo es </a:t>
            </a:r>
            <a:r>
              <a:rPr lang="es-ES" sz="1800" b="1" dirty="0">
                <a:solidFill>
                  <a:srgbClr val="000000"/>
                </a:solidFill>
                <a:latin typeface="Arial"/>
                <a:ea typeface="Arial"/>
                <a:cs typeface="Arial"/>
                <a:sym typeface="Arial"/>
              </a:rPr>
              <a:t>Suelto</a:t>
            </a:r>
            <a:r>
              <a:rPr lang="es-ES" sz="1800" dirty="0">
                <a:solidFill>
                  <a:srgbClr val="000000"/>
                </a:solidFill>
                <a:latin typeface="Arial"/>
                <a:ea typeface="Arial"/>
                <a:cs typeface="Arial"/>
                <a:sym typeface="Arial"/>
              </a:rPr>
              <a:t>, </a:t>
            </a:r>
            <a:r>
              <a:rPr lang="es-ES" sz="1800" b="1" dirty="0">
                <a:solidFill>
                  <a:srgbClr val="000000"/>
                </a:solidFill>
                <a:latin typeface="Arial"/>
                <a:ea typeface="Arial"/>
                <a:cs typeface="Arial"/>
                <a:sym typeface="Arial"/>
              </a:rPr>
              <a:t>Friable</a:t>
            </a:r>
            <a:r>
              <a:rPr lang="es-ES" sz="1800" dirty="0">
                <a:solidFill>
                  <a:srgbClr val="000000"/>
                </a:solidFill>
                <a:latin typeface="Arial"/>
                <a:ea typeface="Arial"/>
                <a:cs typeface="Arial"/>
                <a:sym typeface="Arial"/>
              </a:rPr>
              <a:t>, </a:t>
            </a:r>
            <a:r>
              <a:rPr lang="es-ES" sz="1800" b="1" dirty="0">
                <a:solidFill>
                  <a:srgbClr val="000000"/>
                </a:solidFill>
                <a:latin typeface="Arial"/>
                <a:ea typeface="Arial"/>
                <a:cs typeface="Arial"/>
                <a:sym typeface="Arial"/>
              </a:rPr>
              <a:t>Firme</a:t>
            </a:r>
            <a:r>
              <a:rPr lang="es-ES" sz="1800" dirty="0">
                <a:solidFill>
                  <a:srgbClr val="000000"/>
                </a:solidFill>
                <a:latin typeface="Arial"/>
                <a:ea typeface="Arial"/>
                <a:cs typeface="Arial"/>
                <a:sym typeface="Arial"/>
              </a:rPr>
              <a:t> o </a:t>
            </a:r>
            <a:r>
              <a:rPr lang="es-ES" sz="1800" b="1" dirty="0">
                <a:solidFill>
                  <a:srgbClr val="000000"/>
                </a:solidFill>
                <a:latin typeface="Arial"/>
                <a:ea typeface="Arial"/>
                <a:cs typeface="Arial"/>
                <a:sym typeface="Arial"/>
              </a:rPr>
              <a:t>Extremadamente Firme</a:t>
            </a:r>
            <a:r>
              <a:rPr lang="es-ES" sz="1800" dirty="0">
                <a:solidFill>
                  <a:srgbClr val="000000"/>
                </a:solidFill>
                <a:latin typeface="Arial"/>
                <a:ea typeface="Arial"/>
                <a:cs typeface="Arial"/>
                <a:sym typeface="Arial"/>
              </a:rPr>
              <a:t>, determina qué tan fácil es para las raíces, gusanos o arados atravesar el suelo.</a:t>
            </a:r>
          </a:p>
          <a:p>
            <a:pPr marL="0" lvl="0" indent="0">
              <a:spcBef>
                <a:spcPts val="0"/>
              </a:spcBef>
              <a:buClr>
                <a:srgbClr val="000000"/>
              </a:buClr>
              <a:buSzPct val="25000"/>
              <a:buNone/>
            </a:pPr>
            <a:endParaRPr lang="es-ES" sz="1800" dirty="0">
              <a:solidFill>
                <a:srgbClr val="000000"/>
              </a:solidFill>
              <a:latin typeface="Arial"/>
              <a:ea typeface="Arial"/>
              <a:cs typeface="Arial"/>
              <a:sym typeface="Arial"/>
            </a:endParaRPr>
          </a:p>
          <a:p>
            <a:pPr marL="0" lvl="0" indent="0">
              <a:spcBef>
                <a:spcPts val="0"/>
              </a:spcBef>
              <a:buClr>
                <a:srgbClr val="000000"/>
              </a:buClr>
              <a:buSzPct val="25000"/>
              <a:buNone/>
            </a:pPr>
            <a:r>
              <a:rPr lang="es-ES" sz="1800" dirty="0">
                <a:solidFill>
                  <a:srgbClr val="000000"/>
                </a:solidFill>
                <a:latin typeface="Arial"/>
                <a:ea typeface="Arial"/>
                <a:cs typeface="Arial"/>
                <a:sym typeface="Arial"/>
              </a:rPr>
              <a:t>También indica si los animales pueden crear madrigueras en el suelo o si el suelo colapsaría a menos que se refuerce de alguna manera</a:t>
            </a:r>
            <a:r>
              <a:rPr lang="es-ES" sz="1800" dirty="0" smtClean="0">
                <a:solidFill>
                  <a:srgbClr val="000000"/>
                </a:solidFill>
                <a:latin typeface="Arial"/>
                <a:ea typeface="Arial"/>
                <a:cs typeface="Arial"/>
                <a:sym typeface="Arial"/>
              </a:rPr>
              <a:t>.</a:t>
            </a:r>
            <a:endParaRPr lang="es-AR" sz="1800" dirty="0" smtClean="0">
              <a:solidFill>
                <a:srgbClr val="000000"/>
              </a:solidFill>
              <a:latin typeface="Arial"/>
              <a:ea typeface="Arial"/>
              <a:cs typeface="Arial"/>
              <a:sym typeface="Arial"/>
            </a:endParaRPr>
          </a:p>
        </p:txBody>
      </p:sp>
      <p:pic>
        <p:nvPicPr>
          <p:cNvPr id="3" name="Content Placeholder 2" descr="Illustration showing loose soil falling through fingertips, friable soil being easily crushed between the thumb and forefinger,  firm soil showing resistance to being crushed between the thumb and forefinger, and extremely firm, which requires the use of a hammer to break into pieces. "/>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b="26329"/>
          <a:stretch/>
        </p:blipFill>
        <p:spPr>
          <a:xfrm>
            <a:off x="1711470" y="3970677"/>
            <a:ext cx="6584632" cy="1829759"/>
          </a:xfrm>
        </p:spPr>
      </p:pic>
      <p:sp>
        <p:nvSpPr>
          <p:cNvPr id="5" name="CuadroTexto 4"/>
          <p:cNvSpPr txBox="1"/>
          <p:nvPr/>
        </p:nvSpPr>
        <p:spPr>
          <a:xfrm>
            <a:off x="1957940" y="5929798"/>
            <a:ext cx="1542010" cy="369332"/>
          </a:xfrm>
          <a:prstGeom prst="rect">
            <a:avLst/>
          </a:prstGeom>
          <a:noFill/>
        </p:spPr>
        <p:txBody>
          <a:bodyPr wrap="square" rtlCol="0">
            <a:spAutoFit/>
          </a:bodyPr>
          <a:lstStyle/>
          <a:p>
            <a:pPr algn="ctr"/>
            <a:r>
              <a:rPr lang="es-AR" b="1" dirty="0"/>
              <a:t>S</a:t>
            </a:r>
            <a:r>
              <a:rPr lang="es-AR" b="1" dirty="0" smtClean="0"/>
              <a:t>uelta</a:t>
            </a:r>
            <a:endParaRPr lang="es-AR" b="1" dirty="0"/>
          </a:p>
        </p:txBody>
      </p:sp>
      <p:sp>
        <p:nvSpPr>
          <p:cNvPr id="9" name="CuadroTexto 8"/>
          <p:cNvSpPr txBox="1"/>
          <p:nvPr/>
        </p:nvSpPr>
        <p:spPr>
          <a:xfrm>
            <a:off x="5457159" y="5929798"/>
            <a:ext cx="1542010" cy="369332"/>
          </a:xfrm>
          <a:prstGeom prst="rect">
            <a:avLst/>
          </a:prstGeom>
          <a:noFill/>
        </p:spPr>
        <p:txBody>
          <a:bodyPr wrap="square" rtlCol="0">
            <a:spAutoFit/>
          </a:bodyPr>
          <a:lstStyle/>
          <a:p>
            <a:pPr algn="ctr"/>
            <a:r>
              <a:rPr lang="es-AR" b="1" dirty="0" smtClean="0"/>
              <a:t>Firme</a:t>
            </a:r>
            <a:endParaRPr lang="es-AR" b="1" dirty="0"/>
          </a:p>
        </p:txBody>
      </p:sp>
      <p:sp>
        <p:nvSpPr>
          <p:cNvPr id="11" name="CuadroTexto 10"/>
          <p:cNvSpPr txBox="1"/>
          <p:nvPr/>
        </p:nvSpPr>
        <p:spPr>
          <a:xfrm>
            <a:off x="3925728" y="5929798"/>
            <a:ext cx="1542010" cy="369332"/>
          </a:xfrm>
          <a:prstGeom prst="rect">
            <a:avLst/>
          </a:prstGeom>
          <a:noFill/>
        </p:spPr>
        <p:txBody>
          <a:bodyPr wrap="square" rtlCol="0">
            <a:spAutoFit/>
          </a:bodyPr>
          <a:lstStyle/>
          <a:p>
            <a:pPr algn="ctr"/>
            <a:r>
              <a:rPr lang="es-AR" b="1" dirty="0" smtClean="0"/>
              <a:t>Frágil</a:t>
            </a:r>
            <a:endParaRPr lang="es-AR" b="1" dirty="0"/>
          </a:p>
        </p:txBody>
      </p:sp>
      <p:sp>
        <p:nvSpPr>
          <p:cNvPr id="13" name="CuadroTexto 12"/>
          <p:cNvSpPr txBox="1"/>
          <p:nvPr/>
        </p:nvSpPr>
        <p:spPr>
          <a:xfrm>
            <a:off x="6664521" y="5929798"/>
            <a:ext cx="1942701" cy="646331"/>
          </a:xfrm>
          <a:prstGeom prst="rect">
            <a:avLst/>
          </a:prstGeom>
          <a:noFill/>
        </p:spPr>
        <p:txBody>
          <a:bodyPr wrap="square" rtlCol="0">
            <a:spAutoFit/>
          </a:bodyPr>
          <a:lstStyle/>
          <a:p>
            <a:pPr algn="ctr"/>
            <a:r>
              <a:rPr lang="es-AR" b="1" dirty="0" smtClean="0"/>
              <a:t>Extremadamente Firme</a:t>
            </a:r>
            <a:endParaRPr lang="es-AR" b="1" dirty="0"/>
          </a:p>
        </p:txBody>
      </p:sp>
      <p:sp>
        <p:nvSpPr>
          <p:cNvPr id="14" name="CuadroTexto 13"/>
          <p:cNvSpPr txBox="1"/>
          <p:nvPr/>
        </p:nvSpPr>
        <p:spPr>
          <a:xfrm>
            <a:off x="29532" y="1085757"/>
            <a:ext cx="1160471" cy="5509200"/>
          </a:xfrm>
          <a:prstGeom prst="rect">
            <a:avLst/>
          </a:prstGeom>
          <a:noFill/>
        </p:spPr>
        <p:txBody>
          <a:bodyPr wrap="square" rtlCol="0">
            <a:spAutoFit/>
          </a:bodyPr>
          <a:lstStyle/>
          <a:p>
            <a:pPr>
              <a:spcAft>
                <a:spcPts val="600"/>
              </a:spcAft>
            </a:pPr>
            <a:r>
              <a:rPr lang="es-AR" sz="1300" b="1" dirty="0" smtClean="0">
                <a:solidFill>
                  <a:schemeClr val="bg1"/>
                </a:solidFill>
              </a:rPr>
              <a:t>A. ¿Por qué </a:t>
            </a:r>
            <a:r>
              <a:rPr lang="es-AR" sz="1300" b="1" dirty="0" smtClean="0">
                <a:solidFill>
                  <a:schemeClr val="bg1"/>
                </a:solidFill>
              </a:rPr>
              <a:t>caracterizar el perfil del suelo?</a:t>
            </a:r>
            <a:endParaRPr lang="es-AR" sz="1300" b="1" dirty="0" smtClean="0">
              <a:solidFill>
                <a:srgbClr val="462920"/>
              </a:solidFill>
            </a:endParaRPr>
          </a:p>
          <a:p>
            <a:pPr>
              <a:spcAft>
                <a:spcPts val="600"/>
              </a:spcAft>
            </a:pPr>
            <a:r>
              <a:rPr lang="es-AR" sz="1300" b="1" dirty="0">
                <a:solidFill>
                  <a:srgbClr val="462920"/>
                </a:solidFill>
              </a:rPr>
              <a:t>B</a:t>
            </a:r>
            <a:r>
              <a:rPr lang="es-AR" sz="1300" b="1" dirty="0" smtClean="0">
                <a:solidFill>
                  <a:srgbClr val="462920"/>
                </a:solidFill>
              </a:rPr>
              <a:t>. </a:t>
            </a:r>
            <a:r>
              <a:rPr lang="es-AR" sz="1300" b="1" dirty="0" smtClean="0">
                <a:solidFill>
                  <a:srgbClr val="462920"/>
                </a:solidFill>
              </a:rPr>
              <a:t>Seleccione y defina su sitio</a:t>
            </a:r>
            <a:endParaRPr lang="es-AR" sz="1300" b="1" dirty="0">
              <a:solidFill>
                <a:srgbClr val="462920"/>
              </a:solidFill>
            </a:endParaRPr>
          </a:p>
          <a:p>
            <a:pPr>
              <a:spcAft>
                <a:spcPts val="600"/>
              </a:spcAft>
            </a:pPr>
            <a:r>
              <a:rPr lang="es-AR" sz="1300" b="1" dirty="0" smtClean="0">
                <a:solidFill>
                  <a:srgbClr val="462920"/>
                </a:solidFill>
              </a:rPr>
              <a:t>C. </a:t>
            </a:r>
            <a:r>
              <a:rPr lang="es-AR" sz="1300" b="1" dirty="0" smtClean="0">
                <a:solidFill>
                  <a:srgbClr val="462920"/>
                </a:solidFill>
              </a:rPr>
              <a:t>Método del pozo</a:t>
            </a:r>
            <a:endParaRPr lang="es-AR" sz="1300" b="1" dirty="0">
              <a:solidFill>
                <a:srgbClr val="462920"/>
              </a:solidFill>
            </a:endParaRPr>
          </a:p>
          <a:p>
            <a:pPr>
              <a:spcAft>
                <a:spcPts val="600"/>
              </a:spcAft>
            </a:pPr>
            <a:r>
              <a:rPr lang="es-AR" sz="1300" b="1" dirty="0" smtClean="0">
                <a:solidFill>
                  <a:srgbClr val="462920"/>
                </a:solidFill>
              </a:rPr>
              <a:t>D. </a:t>
            </a:r>
            <a:r>
              <a:rPr lang="es-AR" sz="1300" b="1" dirty="0" smtClean="0">
                <a:solidFill>
                  <a:srgbClr val="462920"/>
                </a:solidFill>
              </a:rPr>
              <a:t>Método del barreno</a:t>
            </a:r>
            <a:endParaRPr lang="es-AR" sz="1300" b="1" dirty="0">
              <a:solidFill>
                <a:srgbClr val="462920"/>
              </a:solidFill>
            </a:endParaRPr>
          </a:p>
          <a:p>
            <a:pPr>
              <a:spcAft>
                <a:spcPts val="600"/>
              </a:spcAft>
            </a:pPr>
            <a:r>
              <a:rPr lang="es-AR" sz="1300" b="1" dirty="0" smtClean="0">
                <a:solidFill>
                  <a:srgbClr val="462920"/>
                </a:solidFill>
              </a:rPr>
              <a:t>E. </a:t>
            </a:r>
            <a:r>
              <a:rPr lang="es-AR" sz="1300" b="1" dirty="0" smtClean="0">
                <a:solidFill>
                  <a:srgbClr val="462920"/>
                </a:solidFill>
              </a:rPr>
              <a:t>Método cerca de la superficie</a:t>
            </a:r>
            <a:endParaRPr lang="es-AR" sz="1300" b="1" dirty="0">
              <a:solidFill>
                <a:srgbClr val="462920"/>
              </a:solidFill>
            </a:endParaRPr>
          </a:p>
          <a:p>
            <a:pPr>
              <a:spcAft>
                <a:spcPts val="600"/>
              </a:spcAft>
            </a:pPr>
            <a:r>
              <a:rPr lang="es-AR" sz="1300" b="1" dirty="0" smtClean="0">
                <a:solidFill>
                  <a:srgbClr val="462920"/>
                </a:solidFill>
              </a:rPr>
              <a:t>F. </a:t>
            </a:r>
            <a:r>
              <a:rPr lang="es-AR" sz="1300" b="1" dirty="0" smtClean="0">
                <a:solidFill>
                  <a:srgbClr val="462920"/>
                </a:solidFill>
              </a:rPr>
              <a:t>Reportar sus datos a GLOBE</a:t>
            </a:r>
            <a:endParaRPr lang="es-AR" sz="1300" b="1" dirty="0">
              <a:solidFill>
                <a:srgbClr val="462920"/>
              </a:solidFill>
            </a:endParaRPr>
          </a:p>
          <a:p>
            <a:pPr>
              <a:spcAft>
                <a:spcPts val="600"/>
              </a:spcAft>
            </a:pPr>
            <a:r>
              <a:rPr lang="es-AR" sz="1300" b="1" dirty="0" smtClean="0">
                <a:solidFill>
                  <a:srgbClr val="462920"/>
                </a:solidFill>
              </a:rPr>
              <a:t>G. </a:t>
            </a:r>
            <a:r>
              <a:rPr lang="es-AR" sz="1300" b="1" dirty="0" smtClean="0">
                <a:solidFill>
                  <a:srgbClr val="462920"/>
                </a:solidFill>
              </a:rPr>
              <a:t>Visualizar sus datos</a:t>
            </a:r>
            <a:endParaRPr lang="es-AR" sz="1300" b="1" dirty="0">
              <a:solidFill>
                <a:srgbClr val="462920"/>
              </a:solidFill>
            </a:endParaRPr>
          </a:p>
          <a:p>
            <a:pPr>
              <a:spcAft>
                <a:spcPts val="600"/>
              </a:spcAft>
            </a:pPr>
            <a:r>
              <a:rPr lang="es-AR" sz="1300" b="1" dirty="0" smtClean="0">
                <a:solidFill>
                  <a:srgbClr val="462920"/>
                </a:solidFill>
              </a:rPr>
              <a:t>H. Auto evaluación</a:t>
            </a:r>
          </a:p>
          <a:p>
            <a:pPr>
              <a:spcAft>
                <a:spcPts val="600"/>
              </a:spcAft>
            </a:pPr>
            <a:r>
              <a:rPr lang="es-AR" sz="1300" b="1" dirty="0" smtClean="0">
                <a:solidFill>
                  <a:srgbClr val="462920"/>
                </a:solidFill>
              </a:rPr>
              <a:t>I. Información adicional</a:t>
            </a:r>
            <a:endParaRPr lang="es-AR" sz="1300" b="1" dirty="0">
              <a:solidFill>
                <a:srgbClr val="462920"/>
              </a:solidFill>
            </a:endParaRPr>
          </a:p>
        </p:txBody>
      </p:sp>
    </p:spTree>
    <p:extLst>
      <p:ext uri="{BB962C8B-B14F-4D97-AF65-F5344CB8AC3E}">
        <p14:creationId xmlns:p14="http://schemas.microsoft.com/office/powerpoint/2010/main" val="21082545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Imagen 21"/>
          <p:cNvPicPr>
            <a:picLocks noChangeAspect="1"/>
          </p:cNvPicPr>
          <p:nvPr/>
        </p:nvPicPr>
        <p:blipFill>
          <a:blip r:embed="rId2"/>
          <a:stretch>
            <a:fillRect/>
          </a:stretch>
        </p:blipFill>
        <p:spPr>
          <a:xfrm>
            <a:off x="1621894" y="2481672"/>
            <a:ext cx="6639119" cy="3475021"/>
          </a:xfrm>
          <a:prstGeom prst="rect">
            <a:avLst/>
          </a:prstGeom>
        </p:spPr>
      </p:pic>
      <p:sp>
        <p:nvSpPr>
          <p:cNvPr id="2" name="Slide Number Placeholder 1"/>
          <p:cNvSpPr>
            <a:spLocks noGrp="1"/>
          </p:cNvSpPr>
          <p:nvPr>
            <p:ph type="sldNum" sz="quarter" idx="12"/>
          </p:nvPr>
        </p:nvSpPr>
        <p:spPr/>
        <p:txBody>
          <a:bodyPr/>
          <a:lstStyle/>
          <a:p>
            <a:fld id="{17412239-1292-C749-8343-A6DE4C9B54BD}" type="slidenum">
              <a:rPr lang="en-US" smtClean="0"/>
              <a:t>8</a:t>
            </a:fld>
            <a:endParaRPr lang="en-US" dirty="0"/>
          </a:p>
        </p:txBody>
      </p:sp>
      <p:sp>
        <p:nvSpPr>
          <p:cNvPr id="3" name="Title 2">
            <a:extLst>
              <a:ext uri="{FF2B5EF4-FFF2-40B4-BE49-F238E27FC236}">
                <a16:creationId xmlns:a16="http://schemas.microsoft.com/office/drawing/2014/main" id="{F644AF70-DE5B-49E7-9A56-ABF2EAB64E2B}"/>
              </a:ext>
            </a:extLst>
          </p:cNvPr>
          <p:cNvSpPr>
            <a:spLocks noGrp="1"/>
          </p:cNvSpPr>
          <p:nvPr>
            <p:ph type="title"/>
          </p:nvPr>
        </p:nvSpPr>
        <p:spPr>
          <a:xfrm>
            <a:off x="1400349" y="953043"/>
            <a:ext cx="5283419" cy="737646"/>
          </a:xfrm>
        </p:spPr>
        <p:txBody>
          <a:bodyPr/>
          <a:lstStyle/>
          <a:p>
            <a:pPr rtl="0" eaLnBrk="1" latinLnBrk="0" hangingPunct="1"/>
            <a:r>
              <a:rPr lang="es-AR" sz="2800" b="1" kern="1200" dirty="0" smtClean="0">
                <a:solidFill>
                  <a:srgbClr val="48340C"/>
                </a:solidFill>
                <a:effectLst/>
                <a:latin typeface="Calibri" panose="020F0502020204030204" pitchFamily="34" charset="0"/>
                <a:ea typeface="+mn-ea"/>
                <a:cs typeface="+mn-cs"/>
              </a:rPr>
              <a:t>Lo que revela la textura del suelo</a:t>
            </a:r>
            <a:endParaRPr lang="es-AR" dirty="0"/>
          </a:p>
        </p:txBody>
      </p:sp>
      <p:sp>
        <p:nvSpPr>
          <p:cNvPr id="10" name="Content Placeholder 2"/>
          <p:cNvSpPr txBox="1">
            <a:spLocks/>
          </p:cNvSpPr>
          <p:nvPr/>
        </p:nvSpPr>
        <p:spPr>
          <a:xfrm>
            <a:off x="1400349" y="1829815"/>
            <a:ext cx="7544146" cy="108159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ts val="0"/>
              </a:spcBef>
              <a:buClr>
                <a:srgbClr val="000000"/>
              </a:buClr>
              <a:buSzPct val="25000"/>
              <a:buNone/>
            </a:pPr>
            <a:r>
              <a:rPr lang="es-ES" sz="1800" dirty="0">
                <a:solidFill>
                  <a:srgbClr val="000000"/>
                </a:solidFill>
                <a:latin typeface="Arial"/>
                <a:ea typeface="Arial"/>
                <a:cs typeface="Arial"/>
                <a:sym typeface="Arial"/>
              </a:rPr>
              <a:t>La textura del suelo está determinada por las cantidades relativas de </a:t>
            </a:r>
            <a:r>
              <a:rPr lang="es-ES" sz="1800" b="1" dirty="0">
                <a:solidFill>
                  <a:srgbClr val="000000"/>
                </a:solidFill>
                <a:latin typeface="Arial"/>
                <a:ea typeface="Arial"/>
                <a:cs typeface="Arial"/>
                <a:sym typeface="Arial"/>
              </a:rPr>
              <a:t>arena</a:t>
            </a:r>
            <a:r>
              <a:rPr lang="es-ES" sz="1800" dirty="0">
                <a:solidFill>
                  <a:srgbClr val="000000"/>
                </a:solidFill>
                <a:latin typeface="Arial"/>
                <a:ea typeface="Arial"/>
                <a:cs typeface="Arial"/>
                <a:sym typeface="Arial"/>
              </a:rPr>
              <a:t>, </a:t>
            </a:r>
            <a:r>
              <a:rPr lang="es-ES" sz="1800" b="1" dirty="0">
                <a:solidFill>
                  <a:srgbClr val="000000"/>
                </a:solidFill>
                <a:latin typeface="Arial"/>
                <a:ea typeface="Arial"/>
                <a:cs typeface="Arial"/>
                <a:sym typeface="Arial"/>
              </a:rPr>
              <a:t>limo</a:t>
            </a:r>
            <a:r>
              <a:rPr lang="es-ES" sz="1800" dirty="0">
                <a:solidFill>
                  <a:srgbClr val="000000"/>
                </a:solidFill>
                <a:latin typeface="Arial"/>
                <a:ea typeface="Arial"/>
                <a:cs typeface="Arial"/>
                <a:sym typeface="Arial"/>
              </a:rPr>
              <a:t> y </a:t>
            </a:r>
            <a:r>
              <a:rPr lang="es-ES" sz="1800" b="1" dirty="0">
                <a:solidFill>
                  <a:srgbClr val="000000"/>
                </a:solidFill>
                <a:latin typeface="Arial"/>
                <a:ea typeface="Arial"/>
                <a:cs typeface="Arial"/>
                <a:sym typeface="Arial"/>
              </a:rPr>
              <a:t>arcilla</a:t>
            </a:r>
            <a:r>
              <a:rPr lang="es-ES" sz="1800" dirty="0">
                <a:solidFill>
                  <a:srgbClr val="000000"/>
                </a:solidFill>
                <a:latin typeface="Arial"/>
                <a:ea typeface="Arial"/>
                <a:cs typeface="Arial"/>
                <a:sym typeface="Arial"/>
              </a:rPr>
              <a:t> en el suelo. Esto determina para qué usos se adapta mejor el suelo y da indicaciones de cómo y de qué se formó el suelo.</a:t>
            </a:r>
            <a:endParaRPr lang="es-AR" sz="1800" dirty="0">
              <a:solidFill>
                <a:schemeClr val="dk1"/>
              </a:solidFill>
              <a:ea typeface="Calibri"/>
              <a:cs typeface="Calibri"/>
              <a:sym typeface="Calibri"/>
            </a:endParaRPr>
          </a:p>
        </p:txBody>
      </p:sp>
      <p:sp>
        <p:nvSpPr>
          <p:cNvPr id="15" name="CuadroTexto 14"/>
          <p:cNvSpPr txBox="1"/>
          <p:nvPr/>
        </p:nvSpPr>
        <p:spPr>
          <a:xfrm>
            <a:off x="1865575" y="5929798"/>
            <a:ext cx="2595587" cy="646331"/>
          </a:xfrm>
          <a:prstGeom prst="rect">
            <a:avLst/>
          </a:prstGeom>
          <a:noFill/>
        </p:spPr>
        <p:txBody>
          <a:bodyPr wrap="square" rtlCol="0">
            <a:spAutoFit/>
          </a:bodyPr>
          <a:lstStyle/>
          <a:p>
            <a:pPr algn="ctr"/>
            <a:r>
              <a:rPr lang="es-AR" b="1" dirty="0" smtClean="0"/>
              <a:t>Comparación del tamaño de las partículas</a:t>
            </a:r>
            <a:endParaRPr lang="es-AR" b="1" dirty="0"/>
          </a:p>
        </p:txBody>
      </p:sp>
      <p:sp>
        <p:nvSpPr>
          <p:cNvPr id="16" name="CuadroTexto 15"/>
          <p:cNvSpPr txBox="1"/>
          <p:nvPr/>
        </p:nvSpPr>
        <p:spPr>
          <a:xfrm>
            <a:off x="5385974" y="6075145"/>
            <a:ext cx="2595587" cy="646331"/>
          </a:xfrm>
          <a:prstGeom prst="rect">
            <a:avLst/>
          </a:prstGeom>
          <a:noFill/>
        </p:spPr>
        <p:txBody>
          <a:bodyPr wrap="square" rtlCol="0">
            <a:spAutoFit/>
          </a:bodyPr>
          <a:lstStyle/>
          <a:p>
            <a:pPr algn="ctr"/>
            <a:r>
              <a:rPr lang="es-AR" b="1" dirty="0" smtClean="0"/>
              <a:t>Triángulo de la textura del suelo</a:t>
            </a:r>
            <a:endParaRPr lang="es-AR" b="1" dirty="0"/>
          </a:p>
        </p:txBody>
      </p:sp>
      <p:sp>
        <p:nvSpPr>
          <p:cNvPr id="17" name="CuadroTexto 16"/>
          <p:cNvSpPr txBox="1"/>
          <p:nvPr/>
        </p:nvSpPr>
        <p:spPr>
          <a:xfrm>
            <a:off x="3640411" y="2813795"/>
            <a:ext cx="1002143" cy="338554"/>
          </a:xfrm>
          <a:prstGeom prst="rect">
            <a:avLst/>
          </a:prstGeom>
          <a:noFill/>
        </p:spPr>
        <p:txBody>
          <a:bodyPr wrap="square" rtlCol="0">
            <a:spAutoFit/>
          </a:bodyPr>
          <a:lstStyle/>
          <a:p>
            <a:pPr algn="ctr"/>
            <a:r>
              <a:rPr lang="es-AR" sz="1600" dirty="0" smtClean="0"/>
              <a:t>Arena</a:t>
            </a:r>
            <a:endParaRPr lang="es-AR" sz="1600" dirty="0"/>
          </a:p>
        </p:txBody>
      </p:sp>
      <p:sp>
        <p:nvSpPr>
          <p:cNvPr id="18" name="CuadroTexto 17"/>
          <p:cNvSpPr txBox="1"/>
          <p:nvPr/>
        </p:nvSpPr>
        <p:spPr>
          <a:xfrm>
            <a:off x="3016234" y="3673370"/>
            <a:ext cx="1002143" cy="338554"/>
          </a:xfrm>
          <a:prstGeom prst="rect">
            <a:avLst/>
          </a:prstGeom>
          <a:noFill/>
        </p:spPr>
        <p:txBody>
          <a:bodyPr wrap="square" rtlCol="0">
            <a:spAutoFit/>
          </a:bodyPr>
          <a:lstStyle/>
          <a:p>
            <a:pPr algn="ctr"/>
            <a:r>
              <a:rPr lang="es-AR" sz="1600" dirty="0" smtClean="0"/>
              <a:t>Limo</a:t>
            </a:r>
            <a:endParaRPr lang="es-AR" sz="1600" dirty="0"/>
          </a:p>
        </p:txBody>
      </p:sp>
      <p:sp>
        <p:nvSpPr>
          <p:cNvPr id="19" name="CuadroTexto 18"/>
          <p:cNvSpPr txBox="1"/>
          <p:nvPr/>
        </p:nvSpPr>
        <p:spPr>
          <a:xfrm>
            <a:off x="3115674" y="4219182"/>
            <a:ext cx="1002143" cy="338554"/>
          </a:xfrm>
          <a:prstGeom prst="rect">
            <a:avLst/>
          </a:prstGeom>
          <a:noFill/>
        </p:spPr>
        <p:txBody>
          <a:bodyPr wrap="square" rtlCol="0">
            <a:spAutoFit/>
          </a:bodyPr>
          <a:lstStyle/>
          <a:p>
            <a:pPr algn="ctr"/>
            <a:r>
              <a:rPr lang="es-AR" sz="1600" dirty="0" smtClean="0"/>
              <a:t>Arcilla</a:t>
            </a:r>
            <a:endParaRPr lang="es-AR" sz="1600" dirty="0"/>
          </a:p>
        </p:txBody>
      </p:sp>
      <p:sp>
        <p:nvSpPr>
          <p:cNvPr id="23" name="CuadroTexto 22"/>
          <p:cNvSpPr txBox="1"/>
          <p:nvPr/>
        </p:nvSpPr>
        <p:spPr>
          <a:xfrm>
            <a:off x="29532" y="1085757"/>
            <a:ext cx="1160471" cy="5509200"/>
          </a:xfrm>
          <a:prstGeom prst="rect">
            <a:avLst/>
          </a:prstGeom>
          <a:noFill/>
        </p:spPr>
        <p:txBody>
          <a:bodyPr wrap="square" rtlCol="0">
            <a:spAutoFit/>
          </a:bodyPr>
          <a:lstStyle/>
          <a:p>
            <a:pPr>
              <a:spcAft>
                <a:spcPts val="600"/>
              </a:spcAft>
            </a:pPr>
            <a:r>
              <a:rPr lang="es-AR" sz="1300" b="1" dirty="0" smtClean="0">
                <a:solidFill>
                  <a:schemeClr val="bg1"/>
                </a:solidFill>
              </a:rPr>
              <a:t>A. ¿Por qué </a:t>
            </a:r>
            <a:r>
              <a:rPr lang="es-AR" sz="1300" b="1" dirty="0" smtClean="0">
                <a:solidFill>
                  <a:schemeClr val="bg1"/>
                </a:solidFill>
              </a:rPr>
              <a:t>caracterizar el perfil del suelo?</a:t>
            </a:r>
            <a:endParaRPr lang="es-AR" sz="1300" b="1" dirty="0" smtClean="0">
              <a:solidFill>
                <a:srgbClr val="462920"/>
              </a:solidFill>
            </a:endParaRPr>
          </a:p>
          <a:p>
            <a:pPr>
              <a:spcAft>
                <a:spcPts val="600"/>
              </a:spcAft>
            </a:pPr>
            <a:r>
              <a:rPr lang="es-AR" sz="1300" b="1" dirty="0">
                <a:solidFill>
                  <a:srgbClr val="462920"/>
                </a:solidFill>
              </a:rPr>
              <a:t>B</a:t>
            </a:r>
            <a:r>
              <a:rPr lang="es-AR" sz="1300" b="1" dirty="0" smtClean="0">
                <a:solidFill>
                  <a:srgbClr val="462920"/>
                </a:solidFill>
              </a:rPr>
              <a:t>. </a:t>
            </a:r>
            <a:r>
              <a:rPr lang="es-AR" sz="1300" b="1" dirty="0" smtClean="0">
                <a:solidFill>
                  <a:srgbClr val="462920"/>
                </a:solidFill>
              </a:rPr>
              <a:t>Seleccione y defina su sitio</a:t>
            </a:r>
            <a:endParaRPr lang="es-AR" sz="1300" b="1" dirty="0">
              <a:solidFill>
                <a:srgbClr val="462920"/>
              </a:solidFill>
            </a:endParaRPr>
          </a:p>
          <a:p>
            <a:pPr>
              <a:spcAft>
                <a:spcPts val="600"/>
              </a:spcAft>
            </a:pPr>
            <a:r>
              <a:rPr lang="es-AR" sz="1300" b="1" dirty="0" smtClean="0">
                <a:solidFill>
                  <a:srgbClr val="462920"/>
                </a:solidFill>
              </a:rPr>
              <a:t>C. </a:t>
            </a:r>
            <a:r>
              <a:rPr lang="es-AR" sz="1300" b="1" dirty="0" smtClean="0">
                <a:solidFill>
                  <a:srgbClr val="462920"/>
                </a:solidFill>
              </a:rPr>
              <a:t>Método del pozo</a:t>
            </a:r>
            <a:endParaRPr lang="es-AR" sz="1300" b="1" dirty="0">
              <a:solidFill>
                <a:srgbClr val="462920"/>
              </a:solidFill>
            </a:endParaRPr>
          </a:p>
          <a:p>
            <a:pPr>
              <a:spcAft>
                <a:spcPts val="600"/>
              </a:spcAft>
            </a:pPr>
            <a:r>
              <a:rPr lang="es-AR" sz="1300" b="1" dirty="0" smtClean="0">
                <a:solidFill>
                  <a:srgbClr val="462920"/>
                </a:solidFill>
              </a:rPr>
              <a:t>D. </a:t>
            </a:r>
            <a:r>
              <a:rPr lang="es-AR" sz="1300" b="1" dirty="0" smtClean="0">
                <a:solidFill>
                  <a:srgbClr val="462920"/>
                </a:solidFill>
              </a:rPr>
              <a:t>Método del barreno</a:t>
            </a:r>
            <a:endParaRPr lang="es-AR" sz="1300" b="1" dirty="0">
              <a:solidFill>
                <a:srgbClr val="462920"/>
              </a:solidFill>
            </a:endParaRPr>
          </a:p>
          <a:p>
            <a:pPr>
              <a:spcAft>
                <a:spcPts val="600"/>
              </a:spcAft>
            </a:pPr>
            <a:r>
              <a:rPr lang="es-AR" sz="1300" b="1" dirty="0" smtClean="0">
                <a:solidFill>
                  <a:srgbClr val="462920"/>
                </a:solidFill>
              </a:rPr>
              <a:t>E. </a:t>
            </a:r>
            <a:r>
              <a:rPr lang="es-AR" sz="1300" b="1" dirty="0" smtClean="0">
                <a:solidFill>
                  <a:srgbClr val="462920"/>
                </a:solidFill>
              </a:rPr>
              <a:t>Método cerca de la superficie</a:t>
            </a:r>
            <a:endParaRPr lang="es-AR" sz="1300" b="1" dirty="0">
              <a:solidFill>
                <a:srgbClr val="462920"/>
              </a:solidFill>
            </a:endParaRPr>
          </a:p>
          <a:p>
            <a:pPr>
              <a:spcAft>
                <a:spcPts val="600"/>
              </a:spcAft>
            </a:pPr>
            <a:r>
              <a:rPr lang="es-AR" sz="1300" b="1" dirty="0" smtClean="0">
                <a:solidFill>
                  <a:srgbClr val="462920"/>
                </a:solidFill>
              </a:rPr>
              <a:t>F. </a:t>
            </a:r>
            <a:r>
              <a:rPr lang="es-AR" sz="1300" b="1" dirty="0" smtClean="0">
                <a:solidFill>
                  <a:srgbClr val="462920"/>
                </a:solidFill>
              </a:rPr>
              <a:t>Reportar sus datos a GLOBE</a:t>
            </a:r>
            <a:endParaRPr lang="es-AR" sz="1300" b="1" dirty="0">
              <a:solidFill>
                <a:srgbClr val="462920"/>
              </a:solidFill>
            </a:endParaRPr>
          </a:p>
          <a:p>
            <a:pPr>
              <a:spcAft>
                <a:spcPts val="600"/>
              </a:spcAft>
            </a:pPr>
            <a:r>
              <a:rPr lang="es-AR" sz="1300" b="1" dirty="0" smtClean="0">
                <a:solidFill>
                  <a:srgbClr val="462920"/>
                </a:solidFill>
              </a:rPr>
              <a:t>G. </a:t>
            </a:r>
            <a:r>
              <a:rPr lang="es-AR" sz="1300" b="1" dirty="0" smtClean="0">
                <a:solidFill>
                  <a:srgbClr val="462920"/>
                </a:solidFill>
              </a:rPr>
              <a:t>Visualizar sus datos</a:t>
            </a:r>
            <a:endParaRPr lang="es-AR" sz="1300" b="1" dirty="0">
              <a:solidFill>
                <a:srgbClr val="462920"/>
              </a:solidFill>
            </a:endParaRPr>
          </a:p>
          <a:p>
            <a:pPr>
              <a:spcAft>
                <a:spcPts val="600"/>
              </a:spcAft>
            </a:pPr>
            <a:r>
              <a:rPr lang="es-AR" sz="1300" b="1" dirty="0" smtClean="0">
                <a:solidFill>
                  <a:srgbClr val="462920"/>
                </a:solidFill>
              </a:rPr>
              <a:t>H. Auto evaluación</a:t>
            </a:r>
          </a:p>
          <a:p>
            <a:pPr>
              <a:spcAft>
                <a:spcPts val="600"/>
              </a:spcAft>
            </a:pPr>
            <a:r>
              <a:rPr lang="es-AR" sz="1300" b="1" dirty="0" smtClean="0">
                <a:solidFill>
                  <a:srgbClr val="462920"/>
                </a:solidFill>
              </a:rPr>
              <a:t>I. Información adicional</a:t>
            </a:r>
            <a:endParaRPr lang="es-AR" sz="1300" b="1" dirty="0">
              <a:solidFill>
                <a:srgbClr val="462920"/>
              </a:solidFill>
            </a:endParaRPr>
          </a:p>
        </p:txBody>
      </p:sp>
    </p:spTree>
    <p:extLst>
      <p:ext uri="{BB962C8B-B14F-4D97-AF65-F5344CB8AC3E}">
        <p14:creationId xmlns:p14="http://schemas.microsoft.com/office/powerpoint/2010/main" val="70373436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7311</TotalTime>
  <Words>6688</Words>
  <Application>Microsoft Office PowerPoint</Application>
  <PresentationFormat>Presentación en pantalla (4:3)</PresentationFormat>
  <Paragraphs>831</Paragraphs>
  <Slides>46</Slides>
  <Notes>39</Notes>
  <HiddenSlides>0</HiddenSlides>
  <MMClips>0</MMClips>
  <ScaleCrop>false</ScaleCrop>
  <HeadingPairs>
    <vt:vector size="6" baseType="variant">
      <vt:variant>
        <vt:lpstr>Fuentes usadas</vt:lpstr>
      </vt:variant>
      <vt:variant>
        <vt:i4>2</vt:i4>
      </vt:variant>
      <vt:variant>
        <vt:lpstr>Tema</vt:lpstr>
      </vt:variant>
      <vt:variant>
        <vt:i4>1</vt:i4>
      </vt:variant>
      <vt:variant>
        <vt:lpstr>Títulos de diapositiva</vt:lpstr>
      </vt:variant>
      <vt:variant>
        <vt:i4>46</vt:i4>
      </vt:variant>
    </vt:vector>
  </HeadingPairs>
  <TitlesOfParts>
    <vt:vector size="49" baseType="lpstr">
      <vt:lpstr>Arial</vt:lpstr>
      <vt:lpstr>Calibri</vt:lpstr>
      <vt:lpstr>Office Theme</vt:lpstr>
      <vt:lpstr>Intro Slide</vt:lpstr>
      <vt:lpstr>Metas y objetivos de este módulo</vt:lpstr>
      <vt:lpstr>¿Por qué es importante definir las características del suelo?</vt:lpstr>
      <vt:lpstr>¿Qué es un perfil de suelo?</vt:lpstr>
      <vt:lpstr>Lo que revela la caracterización de suelos:</vt:lpstr>
      <vt:lpstr>Lo que revela la estructura del suelo</vt:lpstr>
      <vt:lpstr>Lo que revela el color del suelo</vt:lpstr>
      <vt:lpstr>Lo que revela la consistencia del suelo</vt:lpstr>
      <vt:lpstr>Lo que revela la textura del suelo</vt:lpstr>
      <vt:lpstr>Lo que revela la presencia de raíces, rocas y carbonatos</vt:lpstr>
      <vt:lpstr>Seleccionar un sitio de caracterización del suelo</vt:lpstr>
      <vt:lpstr>Resumen del protocolo</vt:lpstr>
      <vt:lpstr>Equipamiento y materiales necesarios</vt:lpstr>
      <vt:lpstr>Definir el sitio de caracterización de suelo: GPS</vt:lpstr>
      <vt:lpstr>Definir el sitio de caracterización de suelos: pendiente</vt:lpstr>
      <vt:lpstr>Definir el aspecto de un sitio de suelo</vt:lpstr>
      <vt:lpstr>Definición de la posición del paisaje</vt:lpstr>
      <vt:lpstr>Definiendo el uso de la tierra</vt:lpstr>
      <vt:lpstr>Definir el tipo de cobertura de un sitio de suelo</vt:lpstr>
      <vt:lpstr>Describa el material parental a partir del cual se formó el suelo:</vt:lpstr>
      <vt:lpstr>Exposición del Perfil de Caracterización del Suelo: Método del Pozo</vt:lpstr>
      <vt:lpstr>Exposición del Perfil de Caracterización del Suelo: Corte de carretera o característica de erosión</vt:lpstr>
      <vt:lpstr>Uso de una barrena para ensamblar un perfil de suelo</vt:lpstr>
      <vt:lpstr>Requisitos del sitio para la técnica de barrena</vt:lpstr>
      <vt:lpstr>Resumen de la técnica de barrena para ensamblar un perfil de suelo</vt:lpstr>
      <vt:lpstr>Uso de la barrena para extraer un núcleo del suelo</vt:lpstr>
      <vt:lpstr>Medir la profundidad del agujero</vt:lpstr>
      <vt:lpstr>Ajuste del núcleo de la profundidad del orificio</vt:lpstr>
      <vt:lpstr>Agregar un segundo núcleo al perfil</vt:lpstr>
      <vt:lpstr>Ajuste la longitud del segundo núcleo</vt:lpstr>
      <vt:lpstr>Método cerca de la superficie</vt:lpstr>
      <vt:lpstr>Seguridad y Mitigación de Perturbaciones en el Sitio</vt:lpstr>
      <vt:lpstr>Introducción de una definición de sitio de muestreo de suelo - Paso 1</vt:lpstr>
      <vt:lpstr>Introducción de una definición de sitio de muestreo de suelo - Paso 2</vt:lpstr>
      <vt:lpstr>Introducción de una definición de sitio de muestreo de suelo - Paso 3</vt:lpstr>
      <vt:lpstr>Introducción de una definición de sitio de muestreo de suelo - Paso 4</vt:lpstr>
      <vt:lpstr>Introducción de una definición de sitio de muestreo de suelo - Paso 5</vt:lpstr>
      <vt:lpstr>Ejemplo de Definición del Sitio de Caracterización del Suelo</vt:lpstr>
      <vt:lpstr>Introducción de información complementaria-1</vt:lpstr>
      <vt:lpstr>Introducción de información complementaria-2</vt:lpstr>
      <vt:lpstr>Respuesta en Entrada de Datos</vt:lpstr>
      <vt:lpstr>Sistema de visualización de GLOBE</vt:lpstr>
      <vt:lpstr>Auto evaluación</vt:lpstr>
      <vt:lpstr>Preguntas para investigación adicional</vt:lpstr>
      <vt:lpstr>Feedback</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rusty low</dc:creator>
  <cp:lastModifiedBy>María Paz Fernández</cp:lastModifiedBy>
  <cp:revision>243</cp:revision>
  <dcterms:created xsi:type="dcterms:W3CDTF">2016-04-01T00:37:38Z</dcterms:created>
  <dcterms:modified xsi:type="dcterms:W3CDTF">2022-03-15T15:11:39Z</dcterms:modified>
</cp:coreProperties>
</file>